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Lst>
  <p:notesMasterIdLst>
    <p:notesMasterId r:id="rId21"/>
  </p:notesMasterIdLst>
  <p:sldIdLst>
    <p:sldId id="606" r:id="rId5"/>
    <p:sldId id="322" r:id="rId6"/>
    <p:sldId id="601" r:id="rId7"/>
    <p:sldId id="597" r:id="rId8"/>
    <p:sldId id="602" r:id="rId9"/>
    <p:sldId id="605" r:id="rId10"/>
    <p:sldId id="593" r:id="rId11"/>
    <p:sldId id="598" r:id="rId12"/>
    <p:sldId id="592" r:id="rId13"/>
    <p:sldId id="599" r:id="rId14"/>
    <p:sldId id="604" r:id="rId15"/>
    <p:sldId id="530" r:id="rId16"/>
    <p:sldId id="570" r:id="rId17"/>
    <p:sldId id="600" r:id="rId18"/>
    <p:sldId id="573" r:id="rId19"/>
    <p:sldId id="608" r:id="rId20"/>
  </p:sldIdLst>
  <p:sldSz cx="12192000" cy="6858000"/>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ujar, Ashley (CDC/DDPHSIS/CGH/OD)" initials="AA(" lastIdx="0" clrIdx="1"/>
  <p:cmAuthor id="1" name="Patrick, Molly (CDC/DDID/NCEZID/DHQP)" initials="P(" lastIdx="0" clrIdx="2"/>
  <p:cmAuthor id="2" name="Ponder, Marilyn (CDC/DDID/NCEZID/DHQP) (CTR)" initials="PM((" lastIdx="0" clrIdx="3"/>
  <p:cmAuthor id="3" name="AB" initials="A.B." lastIdx="1" clrIdx="4">
    <p:extLst>
      <p:ext uri="{19B8F6BF-5375-455C-9EA6-DF929625EA0E}">
        <p15:presenceInfo xmlns:p15="http://schemas.microsoft.com/office/powerpoint/2012/main" userId="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44EDAD-D6DE-4CED-B017-812AE5F1A95F}" v="13" dt="2026-07-01T12:41:16.5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49"/>
    <p:restoredTop sz="65611" autoAdjust="0"/>
  </p:normalViewPr>
  <p:slideViewPr>
    <p:cSldViewPr snapToGrid="0">
      <p:cViewPr varScale="1">
        <p:scale>
          <a:sx n="74" d="100"/>
          <a:sy n="74" d="100"/>
        </p:scale>
        <p:origin x="1494" y="60"/>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ty hty" userId="75bf7606ac6bfdc8" providerId="LiveId" clId="{79167C53-50A3-48CF-96D9-4AA2F8C244DE}"/>
    <pc:docChg chg="modSld">
      <pc:chgData name="hty hty" userId="75bf7606ac6bfdc8" providerId="LiveId" clId="{79167C53-50A3-48CF-96D9-4AA2F8C244DE}" dt="2026-07-01T12:41:17.538" v="135" actId="20577"/>
      <pc:docMkLst>
        <pc:docMk/>
      </pc:docMkLst>
      <pc:sldChg chg="modSp modNotesTx">
        <pc:chgData name="hty hty" userId="75bf7606ac6bfdc8" providerId="LiveId" clId="{79167C53-50A3-48CF-96D9-4AA2F8C244DE}" dt="2026-07-01T12:38:35.852" v="47" actId="20577"/>
        <pc:sldMkLst>
          <pc:docMk/>
          <pc:sldMk cId="1738108300" sldId="322"/>
        </pc:sldMkLst>
        <pc:spChg chg="mod">
          <ac:chgData name="hty hty" userId="75bf7606ac6bfdc8" providerId="LiveId" clId="{79167C53-50A3-48CF-96D9-4AA2F8C244DE}" dt="2026-07-01T12:38:21.465" v="46"/>
          <ac:spMkLst>
            <pc:docMk/>
            <pc:sldMk cId="1738108300" sldId="322"/>
            <ac:spMk id="3" creationId="{00000000-0000-0000-0000-000000000000}"/>
          </ac:spMkLst>
        </pc:spChg>
      </pc:sldChg>
      <pc:sldChg chg="modSp modNotesTx">
        <pc:chgData name="hty hty" userId="75bf7606ac6bfdc8" providerId="LiveId" clId="{79167C53-50A3-48CF-96D9-4AA2F8C244DE}" dt="2026-07-01T12:41:17.538" v="135" actId="20577"/>
        <pc:sldMkLst>
          <pc:docMk/>
          <pc:sldMk cId="1623015930" sldId="573"/>
        </pc:sldMkLst>
        <pc:spChg chg="mod">
          <ac:chgData name="hty hty" userId="75bf7606ac6bfdc8" providerId="LiveId" clId="{79167C53-50A3-48CF-96D9-4AA2F8C244DE}" dt="2026-07-01T12:41:03.528" v="134"/>
          <ac:spMkLst>
            <pc:docMk/>
            <pc:sldMk cId="1623015930" sldId="573"/>
            <ac:spMk id="3" creationId="{A811B1FF-F520-40DD-95A1-B911A4657450}"/>
          </ac:spMkLst>
        </pc:spChg>
      </pc:sldChg>
      <pc:sldChg chg="modNotesTx">
        <pc:chgData name="hty hty" userId="75bf7606ac6bfdc8" providerId="LiveId" clId="{79167C53-50A3-48CF-96D9-4AA2F8C244DE}" dt="2026-07-01T12:38:46.973" v="48" actId="20577"/>
        <pc:sldMkLst>
          <pc:docMk/>
          <pc:sldMk cId="982841288" sldId="597"/>
        </pc:sldMkLst>
      </pc:sldChg>
      <pc:sldChg chg="modNotesTx">
        <pc:chgData name="hty hty" userId="75bf7606ac6bfdc8" providerId="LiveId" clId="{79167C53-50A3-48CF-96D9-4AA2F8C244DE}" dt="2026-07-01T12:40:23.055" v="132" actId="20577"/>
        <pc:sldMkLst>
          <pc:docMk/>
          <pc:sldMk cId="2796364899" sldId="599"/>
        </pc:sldMkLst>
      </pc:sldChg>
      <pc:sldChg chg="modNotesTx">
        <pc:chgData name="hty hty" userId="75bf7606ac6bfdc8" providerId="LiveId" clId="{79167C53-50A3-48CF-96D9-4AA2F8C244DE}" dt="2026-07-01T12:40:54.077" v="133" actId="20577"/>
        <pc:sldMkLst>
          <pc:docMk/>
          <pc:sldMk cId="1691731519" sldId="600"/>
        </pc:sldMkLst>
      </pc:sldChg>
      <pc:sldChg chg="modSp mod modNotesTx">
        <pc:chgData name="hty hty" userId="75bf7606ac6bfdc8" providerId="LiveId" clId="{79167C53-50A3-48CF-96D9-4AA2F8C244DE}" dt="2026-07-01T12:39:39.292" v="131" actId="20577"/>
        <pc:sldMkLst>
          <pc:docMk/>
          <pc:sldMk cId="3581774565" sldId="602"/>
        </pc:sldMkLst>
        <pc:spChg chg="mod">
          <ac:chgData name="hty hty" userId="75bf7606ac6bfdc8" providerId="LiveId" clId="{79167C53-50A3-48CF-96D9-4AA2F8C244DE}" dt="2026-07-01T12:39:12.850" v="90" actId="20577"/>
          <ac:spMkLst>
            <pc:docMk/>
            <pc:sldMk cId="3581774565" sldId="602"/>
            <ac:spMk id="3" creationId="{A29204ED-9337-48D8-AEAA-243560A45A80}"/>
          </ac:spMkLst>
        </pc:spChg>
      </pc:sldChg>
      <pc:sldChg chg="modSp mod modNotesTx">
        <pc:chgData name="hty hty" userId="75bf7606ac6bfdc8" providerId="LiveId" clId="{79167C53-50A3-48CF-96D9-4AA2F8C244DE}" dt="2026-07-01T12:38:12.745" v="45" actId="20577"/>
        <pc:sldMkLst>
          <pc:docMk/>
          <pc:sldMk cId="3804993163" sldId="606"/>
        </pc:sldMkLst>
        <pc:spChg chg="mod">
          <ac:chgData name="hty hty" userId="75bf7606ac6bfdc8" providerId="LiveId" clId="{79167C53-50A3-48CF-96D9-4AA2F8C244DE}" dt="2026-07-01T12:37:40.686" v="33" actId="20577"/>
          <ac:spMkLst>
            <pc:docMk/>
            <pc:sldMk cId="3804993163" sldId="606"/>
            <ac:spMk id="5" creationId="{4279D65D-17CF-5E4C-157C-AB45B2D54DA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108C38-129D-48A2-9620-92DB58666D9A}"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170B6A-86DD-4EA3-A8F1-B5065349C064}" type="slidenum">
              <a:rPr lang="en-US" smtClean="0"/>
              <a:t>‹#›</a:t>
            </a:fld>
            <a:endParaRPr lang="en-US"/>
          </a:p>
        </p:txBody>
      </p:sp>
    </p:spTree>
    <p:extLst>
      <p:ext uri="{BB962C8B-B14F-4D97-AF65-F5344CB8AC3E}">
        <p14:creationId xmlns:p14="http://schemas.microsoft.com/office/powerpoint/2010/main" val="2340206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Public visé : cette présentation porte sur ce que le</a:t>
            </a:r>
            <a:r>
              <a:rPr lang="fr-FR" sz="1200" b="1" i="1" u="none" strike="noStrike" cap="none" baseline="0" dirty="0">
                <a:solidFill>
                  <a:srgbClr val="000000"/>
                </a:solidFill>
                <a:effectLst/>
                <a:uFill>
                  <a:solidFill>
                    <a:prstClr val="black">
                      <a:alpha val="0"/>
                    </a:prstClr>
                  </a:solidFill>
                </a:uFill>
                <a:latin typeface="Calibri"/>
                <a:ea typeface="Calibri"/>
                <a:cs typeface="Calibri"/>
              </a:rPr>
              <a:t> personnel de gestion des établissements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doit savoir sur une élimination appropriée des déchets des formations sanitaires pendant une flambée </a:t>
            </a:r>
            <a:r>
              <a:rPr lang="fr-FR" sz="1200" i="1" dirty="0">
                <a:solidFill>
                  <a:srgbClr val="000000"/>
                </a:solidFill>
                <a:uFill>
                  <a:solidFill>
                    <a:prstClr val="black">
                      <a:alpha val="0"/>
                    </a:prstClr>
                  </a:solidFill>
                </a:uFill>
                <a:latin typeface="+mn-lt"/>
                <a:ea typeface="+mn-ea"/>
                <a:cs typeface="Calibri"/>
              </a:rPr>
              <a:t>d’Ebola ou de Marburg</a:t>
            </a:r>
            <a:r>
              <a:rPr lang="fr-FR" sz="1200" b="0" i="1" u="none" strike="noStrike" cap="none" baseline="0" dirty="0">
                <a:solidFill>
                  <a:srgbClr val="000000"/>
                </a:solidFill>
                <a:effectLst/>
                <a:uFill>
                  <a:solidFill>
                    <a:prstClr val="black">
                      <a:alpha val="0"/>
                    </a:prstClr>
                  </a:solidFill>
                </a:uFill>
                <a:latin typeface="Calibri"/>
                <a:ea typeface="Calibri"/>
                <a:cs typeface="Calibri"/>
              </a:rPr>
              <a:t>. Il s’agit de la deuxième session d’une série en deux parties portant sur la gestion des déchets. La première partie &lt;Gestion des installations Jeu de diapositives 4 : Gestion des déchets Partie 1 – Processus de gestion des déchets&gt; [lien] est axée sur les étapes du processus de gestion des déchets, tandis que la partie 2 examine de manière approfondie la dernière étape, à savoir : l’élimination des déchets.</a:t>
            </a: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Veuillez noter que les thèmes portant sur la prévention et le contrôle des infections (PCI) pour Ebola ou Marburg sont présentés de manière séquentielle, étant entendu que les participants progresseront tout au long de la série. Cependant, vous pouvez mélanger et combiner des contenus pour répondre aux besoins des participants, et vous devrez ajuster l’exemple de script ci-dessous.</a:t>
            </a:r>
            <a:endParaRPr lang="en-US" sz="1200" i="1" kern="1200" dirty="0">
              <a:solidFill>
                <a:schemeClr val="tx1"/>
              </a:solidFill>
              <a:effectLst/>
              <a:latin typeface="+mn-lt"/>
              <a:cs typeface="Calibri"/>
            </a:endParaRPr>
          </a:p>
          <a:p>
            <a:endParaRPr lang="en-US" sz="1200" kern="1200" dirty="0">
              <a:solidFill>
                <a:schemeClr val="tx1"/>
              </a:solidFill>
              <a:effectLst/>
              <a:latin typeface="+mn-lt"/>
              <a:ea typeface="+mn-ea"/>
              <a:cs typeface="+mn-cs"/>
            </a:endParaRP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Bienvenue ! Lors de la dernière session, nous avons fait un aperçu du processus de gestion des déchets. Aujourd’hui, nous examinerons de manière approfondie la dernière étape dudit processus, à savoir : l’élimination finale des déchets des formations sanitaires pendant une flambée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Nous verrons à quel point une élimination appropriée des déchets peut assurer votre propre sécurité et celle de votre communauté. Si vous souhaitez revoir les étapes du processus de gestion adéquate des déchets, vous pouvez trouver les diapositives de la première session ici &lt;</a:t>
            </a:r>
            <a:r>
              <a:rPr lang="fr-FR" sz="1200" b="0" i="1" u="none" strike="noStrike" cap="none" baseline="0" dirty="0">
                <a:solidFill>
                  <a:srgbClr val="000000"/>
                </a:solidFill>
                <a:effectLst/>
                <a:uFill>
                  <a:solidFill>
                    <a:prstClr val="black">
                      <a:alpha val="0"/>
                    </a:prstClr>
                  </a:solidFill>
                </a:uFill>
                <a:latin typeface="Calibri"/>
                <a:ea typeface="Calibri"/>
                <a:cs typeface="Calibri"/>
              </a:rPr>
              <a:t>Gestion des installations Jeu de diapositives 4 : Gestion des déchets Partie 1 – Processus de GD&gt; [lien]</a:t>
            </a:r>
            <a:endParaRPr lang="en-US" dirty="0"/>
          </a:p>
        </p:txBody>
      </p:sp>
      <p:sp>
        <p:nvSpPr>
          <p:cNvPr id="4" name="Slide Number Placeholder 3"/>
          <p:cNvSpPr>
            <a:spLocks noGrp="1"/>
          </p:cNvSpPr>
          <p:nvPr>
            <p:ph type="sldNum" sz="quarter" idx="5"/>
          </p:nvPr>
        </p:nvSpPr>
        <p:spPr/>
        <p:txBody>
          <a:bodyPr/>
          <a:lstStyle/>
          <a:p>
            <a:fld id="{A2170B6A-86DD-4EA3-A8F1-B5065349C064}" type="slidenum">
              <a:rPr lang="en-US" smtClean="0"/>
              <a:t>1</a:t>
            </a:fld>
            <a:endParaRPr lang="en-US"/>
          </a:p>
        </p:txBody>
      </p:sp>
    </p:spTree>
    <p:extLst>
      <p:ext uri="{BB962C8B-B14F-4D97-AF65-F5344CB8AC3E}">
        <p14:creationId xmlns:p14="http://schemas.microsoft.com/office/powerpoint/2010/main" val="1633315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Si votre établissement doit utiliser une fosse d’incinération pour l’élimination des déchets médicaux, elle doit répondre à certaines exigences. Tout comme les incinérateurs, les fosses d’incinération doivent se trouver</a:t>
            </a:r>
          </a:p>
          <a:p>
            <a:pPr marL="171450" indent="-171450">
              <a:buFontTx/>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dans la propriété de l’établissement de santé</a:t>
            </a:r>
          </a:p>
          <a:p>
            <a:pPr marL="171450" indent="-171450">
              <a:buFontTx/>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loin du flux de patients</a:t>
            </a:r>
          </a:p>
          <a:p>
            <a:pPr marL="171450" indent="-171450">
              <a:buFontTx/>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et dans une zone où elles n’attireront PAS les gens.</a:t>
            </a:r>
          </a:p>
          <a:p>
            <a:r>
              <a:rPr lang="en-US" dirty="0"/>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Elles doivent être creusées profondément et démarquées. En particulier dans le contexte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nous ne souhaitons pas que les fosses d’incinération se trouvent dans des emplacements où quelqu’un pourrait fouiller pour voir s’il peut y trouver quelque chose d’utile.</a:t>
            </a:r>
            <a:endParaRPr lang="en-US" dirty="0">
              <a:cs typeface="Calibri"/>
            </a:endParaRP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Ces photos constituent de bons exemples de ce à quoi peuvent ressembler des fosses d’incinération sans danger.</a:t>
            </a:r>
          </a:p>
        </p:txBody>
      </p:sp>
      <p:sp>
        <p:nvSpPr>
          <p:cNvPr id="4" name="Slide Number Placeholder 3"/>
          <p:cNvSpPr>
            <a:spLocks noGrp="1"/>
          </p:cNvSpPr>
          <p:nvPr>
            <p:ph type="sldNum" sz="quarter" idx="5"/>
          </p:nvPr>
        </p:nvSpPr>
        <p:spPr/>
        <p:txBody>
          <a:bodyPr/>
          <a:lstStyle/>
          <a:p>
            <a:fld id="{A2170B6A-86DD-4EA3-A8F1-B5065349C064}" type="slidenum">
              <a:rPr lang="en-US" smtClean="0"/>
              <a:t>10</a:t>
            </a:fld>
            <a:endParaRPr lang="en-US"/>
          </a:p>
        </p:txBody>
      </p:sp>
    </p:spTree>
    <p:extLst>
      <p:ext uri="{BB962C8B-B14F-4D97-AF65-F5344CB8AC3E}">
        <p14:creationId xmlns:p14="http://schemas.microsoft.com/office/powerpoint/2010/main" val="1541864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Nous souhaitons éviter des situations comme celle-ci, où les déchets ne sont pas séparés ou s’accumulent parce que l’équipement d’élimination finale est en cours de maintenance. </a:t>
            </a:r>
          </a:p>
          <a:p>
            <a:endParaRPr lang="en-US"/>
          </a:p>
        </p:txBody>
      </p:sp>
      <p:sp>
        <p:nvSpPr>
          <p:cNvPr id="4" name="Slide Number Placeholder 3"/>
          <p:cNvSpPr>
            <a:spLocks noGrp="1"/>
          </p:cNvSpPr>
          <p:nvPr>
            <p:ph type="sldNum" sz="quarter" idx="5"/>
          </p:nvPr>
        </p:nvSpPr>
        <p:spPr/>
        <p:txBody>
          <a:bodyPr/>
          <a:lstStyle/>
          <a:p>
            <a:fld id="{A2170B6A-86DD-4EA3-A8F1-B5065349C064}" type="slidenum">
              <a:rPr lang="en-US" smtClean="0"/>
              <a:t>11</a:t>
            </a:fld>
            <a:endParaRPr lang="en-US"/>
          </a:p>
        </p:txBody>
      </p:sp>
    </p:spTree>
    <p:extLst>
      <p:ext uri="{BB962C8B-B14F-4D97-AF65-F5344CB8AC3E}">
        <p14:creationId xmlns:p14="http://schemas.microsoft.com/office/powerpoint/2010/main" val="3006993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Maintenant que nous avons discuté d’une élimination appropriée des déchets, mettons ces connaissances en pratique. Imaginez que vous êtes en train de visiter un établissement de santé et que vous observez cet exemple d’élimination des déchets. Quelles suggestions pourriez-vous formuler pour contribuer à mieux sécuriser l’élimination des déchets dans cet établissement ?</a:t>
            </a:r>
          </a:p>
          <a:p>
            <a:endParaRPr lang="en-US"/>
          </a:p>
          <a:p>
            <a:r>
              <a:rPr lang="fr-FR" sz="1200" b="0" i="1" u="none" strike="noStrike" cap="none" baseline="0">
                <a:solidFill>
                  <a:srgbClr val="000000"/>
                </a:solidFill>
                <a:effectLst/>
                <a:uFill>
                  <a:solidFill>
                    <a:prstClr val="black">
                      <a:alpha val="0"/>
                    </a:prstClr>
                  </a:solidFill>
                </a:uFill>
                <a:latin typeface="Calibri"/>
                <a:ea typeface="Calibri"/>
                <a:cs typeface="Calibri"/>
              </a:rPr>
              <a:t>[Laissez quelques minutes pour la discussion. Les réponses possibles figurent sur la diapositive suivante.]</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12</a:t>
            </a:fld>
            <a:endParaRPr lang="en-US"/>
          </a:p>
        </p:txBody>
      </p:sp>
    </p:spTree>
    <p:extLst>
      <p:ext uri="{BB962C8B-B14F-4D97-AF65-F5344CB8AC3E}">
        <p14:creationId xmlns:p14="http://schemas.microsoft.com/office/powerpoint/2010/main" val="914930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[Vous pouvez adapter ce script selon la discussion des participants dans la diapositive précédente.]</a:t>
            </a:r>
          </a:p>
          <a:p>
            <a:endParaRPr lang="en-US" i="1"/>
          </a:p>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Cet établissement a besoin d’aide pour l’identification de solutions visant à remédier à la charge de déchets actuelle. Il devrait utiliser un incinérateur si disponible. Si aucun incinérateur n’est disponible, la fosse d’incinération doit être suffisamment grande et profonde ; elle doit en outre être démarquée pour éviter des incursions délibérées ou par inadvertance.</a:t>
            </a:r>
          </a:p>
          <a:p>
            <a:endParaRPr lang="en-US"/>
          </a:p>
          <a:p>
            <a:r>
              <a:rPr lang="fr-FR" sz="1200" b="0" i="0" u="none" strike="noStrike" cap="none" baseline="0">
                <a:solidFill>
                  <a:srgbClr val="000000"/>
                </a:solidFill>
                <a:effectLst/>
                <a:uFill>
                  <a:solidFill>
                    <a:prstClr val="black">
                      <a:alpha val="0"/>
                    </a:prstClr>
                  </a:solidFill>
                </a:uFill>
                <a:latin typeface="Calibri"/>
                <a:ea typeface="Calibri"/>
                <a:cs typeface="Calibri"/>
              </a:rPr>
              <a:t>Après la construction d’une fosse d’incinération de taille suffisante, ils devront y transférer ces déchets. Pour y procéder en toute sûreté et en toute sécurité, ils devront utiliser une pelle pour cette tâche et porter un EPI approprié, notamment des gants ultra-résistants, une blouse ou des combinaisons, un masque de protection, une protection oculaire et des couvre-pieds ou des bottes. Ils doivent transférer les déchets en sections et incinérer chaque section.</a:t>
            </a:r>
            <a:endParaRPr lang="en-US">
              <a:cs typeface="Calibri"/>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13</a:t>
            </a:fld>
            <a:endParaRPr lang="en-US"/>
          </a:p>
        </p:txBody>
      </p:sp>
    </p:spTree>
    <p:extLst>
      <p:ext uri="{BB962C8B-B14F-4D97-AF65-F5344CB8AC3E}">
        <p14:creationId xmlns:p14="http://schemas.microsoft.com/office/powerpoint/2010/main" val="4286622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Réflexion: Encourage les participants à appliquer, analyser et/ou évaluer leurs acquis d’apprentissage, les aidant ainsi à approfondir leur compréhension du sujet et vous permettant aussi de vérifier leur compréhension de ce qu’ils ont appris.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Personnalisation : Aide les participants à se demander comment ce qu’ils ont appris s’applique à leurs situations en particulier. Lier l’apprentissage aux expériences personnelles aide les apprenants à mieux comprendre et mémoriser les idées enseignées.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Cet exercice pourrait être effectué différemment en fonction de votre public. S’il y a une personne par établissement parmi le public, cette discussion pourrait être menée en petits groupes en laissant le temps nécessaire pour le partage tous ensemble par la suite ou comme discussion tous ensemble (selon la taille du groupe et le temps disponible). En revanche, si les participants sont constitués de plusieurs membres par établissement, vous pourriez leur donner le temps de discuter avec leurs collègues d’établissement et de partager plus tard tous ensemble. </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À présent, réfléchissons au processus d’élimination des déchets de votre établissement et à la manière dont il pourrait être amélioré pour un fonctionnement plus sûr pendant une flambée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a:t>
            </a:r>
            <a:endParaRPr lang="en-US" dirty="0">
              <a:cs typeface="Calibri"/>
            </a:endParaRP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D’abord, où se trouve l’élimination finale des déchets dans votre établissement ? A-t-elle lieu sur site ou hors site ? </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Si elle a lieu sur site</a:t>
            </a:r>
          </a:p>
          <a:p>
            <a:pPr marL="171450" indent="-171450">
              <a:buFont typeface="Arial" panose="020B0604020202020204" pitchFamily="34" charset="0"/>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Répond-elle à toutes les exigences d’éloignement par rapport au flux de patients et d’emplacement non susceptible de perturber les personnes ? </a:t>
            </a:r>
            <a:endParaRPr lang="en-US" dirty="0">
              <a:cs typeface="Calibri"/>
            </a:endParaRPr>
          </a:p>
          <a:p>
            <a:pPr marL="628650" lvl="1" indent="-171450">
              <a:buFont typeface="Arial" panose="020B0604020202020204" pitchFamily="34" charset="0"/>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Si ce n'est pas le cas, que pourrait-on changer pour l'aider à répondre à ces exigences ?</a:t>
            </a:r>
          </a:p>
          <a:p>
            <a:pPr marL="171450" indent="-171450">
              <a:buFont typeface="Arial" panose="020B0604020202020204" pitchFamily="34" charset="0"/>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Une maintenance s’avère-t-elle nécessaire ? Le cas échéant, quels types de maintenance ? Quelles seraient les ressources nécessaires à cet effet ?</a:t>
            </a:r>
          </a:p>
          <a:p>
            <a:pPr marL="171450" indent="-171450">
              <a:buFont typeface="Arial" panose="020B0604020202020204" pitchFamily="34" charset="0"/>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Existe-t-il des capacités pour accepter d’autres déchets, par exemple, en cas de mise en place d’une unité d’isolement ?</a:t>
            </a:r>
          </a:p>
          <a:p>
            <a:pPr marL="171450" indent="-171450">
              <a:buFont typeface="Arial" panose="020B0604020202020204" pitchFamily="34" charset="0"/>
              <a:buChar char="•"/>
            </a:pPr>
            <a:r>
              <a:rPr lang="fr-FR" sz="1200" b="0" i="0" u="none" strike="noStrike" cap="none" baseline="0" dirty="0">
                <a:solidFill>
                  <a:srgbClr val="000000"/>
                </a:solidFill>
                <a:effectLst/>
                <a:uFill>
                  <a:solidFill>
                    <a:prstClr val="black">
                      <a:alpha val="0"/>
                    </a:prstClr>
                  </a:solidFill>
                </a:uFill>
                <a:latin typeface="Calibri"/>
                <a:ea typeface="Calibri"/>
                <a:cs typeface="Calibri"/>
              </a:rPr>
              <a:t>Quelles sont les ressources, par exemple du carburant pour l’incinération des déchets et le matériel de transport comme une brouette, qui pourraient s’avérer nécessaires au processus de gestion des déchets dans votre établissement ?</a:t>
            </a:r>
            <a:endParaRPr lang="en-US" dirty="0">
              <a:cs typeface="Calibri"/>
            </a:endParaRPr>
          </a:p>
          <a:p>
            <a:pPr marL="171450" indent="-171450">
              <a:buFont typeface="Arial" panose="020B0604020202020204" pitchFamily="34" charset="0"/>
              <a:buChar char="•"/>
            </a:pPr>
            <a:endParaRPr lang="en-US" dirty="0"/>
          </a:p>
          <a:p>
            <a:pPr marL="0" indent="0">
              <a:buFont typeface="Arial" panose="020B0604020202020204" pitchFamily="34" charset="0"/>
              <a:buNone/>
            </a:pPr>
            <a:r>
              <a:rPr lang="fr-FR" sz="1200" b="0" i="0" u="none" strike="noStrike" cap="none" baseline="0" dirty="0">
                <a:solidFill>
                  <a:srgbClr val="000000"/>
                </a:solidFill>
                <a:effectLst/>
                <a:uFill>
                  <a:solidFill>
                    <a:prstClr val="black">
                      <a:alpha val="0"/>
                    </a:prstClr>
                  </a:solidFill>
                </a:uFill>
                <a:latin typeface="Calibri"/>
                <a:ea typeface="Calibri"/>
                <a:cs typeface="Calibri"/>
              </a:rPr>
              <a:t>Si elle a lieu hors site, quelles sont les ressources qui pourraient s’avérer nécessaires pour faciliter le processus d’élimination des déchets ?</a:t>
            </a:r>
            <a:endParaRPr lang="en-US" dirty="0">
              <a:cs typeface="Calibri"/>
            </a:endParaRPr>
          </a:p>
        </p:txBody>
      </p:sp>
      <p:sp>
        <p:nvSpPr>
          <p:cNvPr id="4" name="Slide Number Placeholder 3"/>
          <p:cNvSpPr>
            <a:spLocks noGrp="1"/>
          </p:cNvSpPr>
          <p:nvPr>
            <p:ph type="sldNum" sz="quarter" idx="5"/>
          </p:nvPr>
        </p:nvSpPr>
        <p:spPr/>
        <p:txBody>
          <a:bodyPr/>
          <a:lstStyle/>
          <a:p>
            <a:fld id="{A2170B6A-86DD-4EA3-A8F1-B5065349C064}" type="slidenum">
              <a:rPr lang="en-US" smtClean="0"/>
              <a:t>14</a:t>
            </a:fld>
            <a:endParaRPr lang="en-US"/>
          </a:p>
        </p:txBody>
      </p:sp>
    </p:spTree>
    <p:extLst>
      <p:ext uri="{BB962C8B-B14F-4D97-AF65-F5344CB8AC3E}">
        <p14:creationId xmlns:p14="http://schemas.microsoft.com/office/powerpoint/2010/main" val="875682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Au moment de conclure aujourd’hui, j’espère que vous retiendrez les éléments clés suivants de la session d’aujourd’hui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D’abord, une élimination adéquate des déchets médicaux pendant une flambée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est essentielle pour assurer votre propre sécurité et celle de votre communauté.</a:t>
            </a:r>
            <a:endParaRPr lang="en-US" dirty="0">
              <a:cs typeface="Calibri"/>
            </a:endParaRP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En matière d’élimination des déchets dans le contexte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un incinérateur à température élevée constitue la meilleure option pour l’incinération des déchets médicaux, mais si une fosse d’incinération doit être utilisée en tant que solution provisoire, elle doit être éloignée du flux de patients, creusée profondément et démaquée.</a:t>
            </a:r>
            <a:endParaRPr lang="en-US" dirty="0">
              <a:cs typeface="Calibri"/>
            </a:endParaRPr>
          </a:p>
        </p:txBody>
      </p:sp>
      <p:sp>
        <p:nvSpPr>
          <p:cNvPr id="4" name="Slide Number Placeholder 3"/>
          <p:cNvSpPr>
            <a:spLocks noGrp="1"/>
          </p:cNvSpPr>
          <p:nvPr>
            <p:ph type="sldNum" sz="quarter" idx="5"/>
          </p:nvPr>
        </p:nvSpPr>
        <p:spPr/>
        <p:txBody>
          <a:bodyPr/>
          <a:lstStyle/>
          <a:p>
            <a:fld id="{A2170B6A-86DD-4EA3-A8F1-B5065349C064}" type="slidenum">
              <a:rPr lang="en-US" smtClean="0"/>
              <a:t>15</a:t>
            </a:fld>
            <a:endParaRPr lang="en-US"/>
          </a:p>
        </p:txBody>
      </p:sp>
    </p:spTree>
    <p:extLst>
      <p:ext uri="{BB962C8B-B14F-4D97-AF65-F5344CB8AC3E}">
        <p14:creationId xmlns:p14="http://schemas.microsoft.com/office/powerpoint/2010/main" val="2568968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pPr lvl="0"/>
            <a:r>
              <a:rPr lang="fr-FR" sz="1200" b="0" i="0" u="none" strike="noStrike" cap="none" baseline="0" dirty="0">
                <a:solidFill>
                  <a:srgbClr val="000000"/>
                </a:solidFill>
                <a:effectLst/>
                <a:uFill>
                  <a:solidFill>
                    <a:prstClr val="black">
                      <a:alpha val="0"/>
                    </a:prstClr>
                  </a:solidFill>
                </a:uFill>
                <a:latin typeface="Calibri"/>
                <a:ea typeface="Calibri"/>
                <a:cs typeface="Calibri"/>
              </a:rPr>
              <a:t>Aujourd’hui, nous avons deux objectifs d’apprentissage. Au terme du temps que nous passerons ensemble aujourd’hui, vous devrez être en mesure d’expliquer pourquoi il est important d’assurer une élimination appropriée des déchets pendant une flambée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et d’identifier des moyens d’améliorer l’élimination finale des déchets dans vos propres établissements.</a:t>
            </a:r>
            <a:endParaRPr lang="en-US" baseline="0" dirty="0">
              <a:cs typeface="Calibri"/>
            </a:endParaRPr>
          </a:p>
          <a:p>
            <a:pPr lvl="0"/>
            <a:endParaRPr lang="en-US" baseline="0" dirty="0"/>
          </a:p>
          <a:p>
            <a:pPr lvl="0"/>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10232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a:t>
            </a:r>
          </a:p>
          <a:p>
            <a:pPr marL="0" indent="0">
              <a:buNone/>
            </a:pPr>
            <a:r>
              <a:rPr lang="fr-FR" sz="1200" b="0" i="0" u="none" strike="noStrike" cap="none" baseline="0">
                <a:solidFill>
                  <a:srgbClr val="000000"/>
                </a:solidFill>
                <a:effectLst/>
                <a:uFill>
                  <a:solidFill>
                    <a:prstClr val="black">
                      <a:alpha val="0"/>
                    </a:prstClr>
                  </a:solidFill>
                </a:uFill>
                <a:latin typeface="Calibri"/>
                <a:ea typeface="Calibri"/>
                <a:cs typeface="Calibri"/>
              </a:rPr>
              <a:t>Commençons par une question. Une fois les déchets collectés des bacs à déchets dans votre établissement, comment sont-ils éliminés ?</a:t>
            </a:r>
          </a:p>
          <a:p>
            <a:pPr marL="0" indent="0">
              <a:buNone/>
            </a:pPr>
            <a:endParaRPr lang="en-US" sz="1200">
              <a:solidFill>
                <a:schemeClr val="tx1"/>
              </a:solidFill>
            </a:endParaRPr>
          </a:p>
          <a:p>
            <a:pPr marL="0" indent="0">
              <a:buNone/>
            </a:pPr>
            <a:r>
              <a:rPr lang="fr-FR" sz="1200" b="0" i="0" u="none" strike="noStrike" cap="none" baseline="0">
                <a:solidFill>
                  <a:srgbClr val="000000"/>
                </a:solidFill>
                <a:effectLst/>
                <a:uFill>
                  <a:solidFill>
                    <a:prstClr val="black">
                      <a:alpha val="0"/>
                    </a:prstClr>
                  </a:solidFill>
                </a:uFill>
                <a:latin typeface="Calibri"/>
                <a:ea typeface="Calibri"/>
                <a:cs typeface="Calibri"/>
              </a:rPr>
              <a:t>Les déchets sont-ils éliminés différemment selon qu’il s’agit de déchets généraux, de déchets infectieux ou d’autres types de déchets recueillis ? Si oui, dans quelle mesure ?</a:t>
            </a:r>
          </a:p>
          <a:p>
            <a:pPr marL="0" indent="0">
              <a:buNone/>
            </a:pPr>
            <a:endParaRPr lang="en-US" sz="1200">
              <a:solidFill>
                <a:schemeClr val="tx1"/>
              </a:solidFill>
            </a:endParaRPr>
          </a:p>
          <a:p>
            <a:pPr marL="0" indent="0">
              <a:buNone/>
            </a:pPr>
            <a:r>
              <a:rPr lang="fr-FR" sz="1200" b="0" i="1" u="none" strike="noStrike" cap="none" baseline="0">
                <a:solidFill>
                  <a:srgbClr val="000000"/>
                </a:solidFill>
                <a:effectLst/>
                <a:uFill>
                  <a:solidFill>
                    <a:prstClr val="black">
                      <a:alpha val="0"/>
                    </a:prstClr>
                  </a:solidFill>
                </a:uFill>
                <a:latin typeface="Calibri"/>
                <a:ea typeface="Calibri"/>
                <a:cs typeface="Calibri"/>
              </a:rPr>
              <a:t>[Donnez aux participants deux minutes pour faire part de leur réponses.]</a:t>
            </a:r>
          </a:p>
        </p:txBody>
      </p:sp>
      <p:sp>
        <p:nvSpPr>
          <p:cNvPr id="4" name="Slide Number Placeholder 3"/>
          <p:cNvSpPr>
            <a:spLocks noGrp="1"/>
          </p:cNvSpPr>
          <p:nvPr>
            <p:ph type="sldNum" sz="quarter" idx="5"/>
          </p:nvPr>
        </p:nvSpPr>
        <p:spPr/>
        <p:txBody>
          <a:bodyPr/>
          <a:lstStyle/>
          <a:p>
            <a:fld id="{A2170B6A-86DD-4EA3-A8F1-B5065349C064}" type="slidenum">
              <a:rPr lang="en-US" smtClean="0"/>
              <a:t>3</a:t>
            </a:fld>
            <a:endParaRPr lang="en-US"/>
          </a:p>
        </p:txBody>
      </p:sp>
    </p:spTree>
    <p:extLst>
      <p:ext uri="{BB962C8B-B14F-4D97-AF65-F5344CB8AC3E}">
        <p14:creationId xmlns:p14="http://schemas.microsoft.com/office/powerpoint/2010/main" val="3092048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Aujourd’hui, nous allons parler de manière détaillée des méthodes appropriées pour éliminer les déchets et, pendant qu’on y est, je voudrais vous inviter à réfléchir à la comparaison entre ces considérations et les pratiques actuelles dans votre établissement. </a:t>
            </a: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Mais, avant d’en venir au COMMENT éliminer les déchets, parlons de POURQUOI une élimination appropriée des déchets est aussi importante pendant une flambée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a:t>
            </a:r>
            <a:endParaRPr lang="en-US" dirty="0">
              <a:cs typeface="Calibri"/>
            </a:endParaRPr>
          </a:p>
        </p:txBody>
      </p:sp>
      <p:sp>
        <p:nvSpPr>
          <p:cNvPr id="4" name="Slide Number Placeholder 3"/>
          <p:cNvSpPr>
            <a:spLocks noGrp="1"/>
          </p:cNvSpPr>
          <p:nvPr>
            <p:ph type="sldNum" sz="quarter" idx="5"/>
          </p:nvPr>
        </p:nvSpPr>
        <p:spPr/>
        <p:txBody>
          <a:bodyPr/>
          <a:lstStyle/>
          <a:p>
            <a:fld id="{A2170B6A-86DD-4EA3-A8F1-B5065349C064}" type="slidenum">
              <a:rPr lang="en-US" smtClean="0"/>
              <a:t>4</a:t>
            </a:fld>
            <a:endParaRPr lang="en-US"/>
          </a:p>
        </p:txBody>
      </p:sp>
    </p:spTree>
    <p:extLst>
      <p:ext uri="{BB962C8B-B14F-4D97-AF65-F5344CB8AC3E}">
        <p14:creationId xmlns:p14="http://schemas.microsoft.com/office/powerpoint/2010/main" val="3815744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Pour rappel, au cours de notre dernière session portant sur la gestion des déchets, nous avons vu qu’une gestion inappropriée des déchets présentait des risques sanitaires potentiels pour vous-même, pour vos patients et d’autres membres du personnel de votre établissement, ainsi que pour votre communauté. Les risques potentiels peuvent inclure l’exposition à des objets contaminés par les virus provoquant Ebola ou Marburg, tels que des gants contaminés, ou l’exposition à des objets tranchants, tels que des aiguilles usagées, qui présentent un risque de blessure physique ainsi que d’exposition aux virus provoquant Ebola ou Marburg.</a:t>
            </a:r>
            <a:endParaRPr lang="en-US" dirty="0">
              <a:cs typeface="Calibri"/>
            </a:endParaRP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Après avoir compris pourquoi l’élimination des déchets est aussi importante dans les formations sanitaires pendant une flambée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regardons en détail comment éliminer les déchets en toute sécurité.</a:t>
            </a:r>
            <a:endParaRPr lang="en-US" dirty="0">
              <a:cs typeface="Calibri"/>
            </a:endParaRPr>
          </a:p>
        </p:txBody>
      </p:sp>
      <p:sp>
        <p:nvSpPr>
          <p:cNvPr id="4" name="Slide Number Placeholder 3"/>
          <p:cNvSpPr>
            <a:spLocks noGrp="1"/>
          </p:cNvSpPr>
          <p:nvPr>
            <p:ph type="sldNum" sz="quarter" idx="5"/>
          </p:nvPr>
        </p:nvSpPr>
        <p:spPr/>
        <p:txBody>
          <a:bodyPr/>
          <a:lstStyle/>
          <a:p>
            <a:fld id="{A2170B6A-86DD-4EA3-A8F1-B5065349C064}" type="slidenum">
              <a:rPr lang="en-US" smtClean="0"/>
              <a:t>5</a:t>
            </a:fld>
            <a:endParaRPr lang="en-US"/>
          </a:p>
        </p:txBody>
      </p:sp>
    </p:spTree>
    <p:extLst>
      <p:ext uri="{BB962C8B-B14F-4D97-AF65-F5344CB8AC3E}">
        <p14:creationId xmlns:p14="http://schemas.microsoft.com/office/powerpoint/2010/main" val="2599933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Pour reprendre les termes de notre dernière formation, chaque installation doit disposer d’un dispositif fonctionnel pour l’élimination finale des déchets, y compris un incinérateur avec fosse à cendres ou un système sans combustion tel qu’un processus d’autoclavage et de broyage pour les déchets infectieux. Si les déchets infectieux sont stérilisés en autoclave et broyés, ils peuvent être ajoutés au flux de déchets ordinaires et mis en décharge.</a:t>
            </a:r>
            <a:endParaRPr lang="en-US">
              <a:cs typeface="Calibri"/>
            </a:endParaRPr>
          </a:p>
          <a:p>
            <a:pPr marL="0" indent="0">
              <a:buFont typeface="Arial" panose="020B0604020202020204" pitchFamily="34" charset="0"/>
              <a:buNone/>
            </a:pPr>
            <a:endParaRPr lang="en-US"/>
          </a:p>
          <a:p>
            <a:pPr marL="0" indent="0">
              <a:buFont typeface="Arial" panose="020B0604020202020204" pitchFamily="34" charset="0"/>
              <a:buNone/>
            </a:pPr>
            <a:r>
              <a:rPr lang="fr-FR" sz="1200" b="0" i="0" u="none" strike="noStrike" cap="none" baseline="0">
                <a:solidFill>
                  <a:srgbClr val="000000"/>
                </a:solidFill>
                <a:effectLst/>
                <a:uFill>
                  <a:solidFill>
                    <a:prstClr val="black">
                      <a:alpha val="0"/>
                    </a:prstClr>
                  </a:solidFill>
                </a:uFill>
                <a:latin typeface="Calibri"/>
                <a:ea typeface="Calibri"/>
                <a:cs typeface="Calibri"/>
              </a:rPr>
              <a:t>Dans certains contextes à très faibles ressources, une fosse d’incinération temporaire peut également constituer une option pour traiter, puis enfouir les déchets infectieux sur place pendant que des améliorations à plus long terme sont apportées. Il est également courant de disposer d’une fosse à placenta ou à déchets organiques sur le site, car les autres méthodes de traitement de ces déchets peuvent s’avérer inacceptables sur le plan culturel.</a:t>
            </a:r>
          </a:p>
          <a:p>
            <a:pPr>
              <a:defRPr/>
            </a:pPr>
            <a:endParaRPr lang="en-US">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p>
          <a:p>
            <a:pPr marL="0" lvl="1">
              <a:spcBef>
                <a:spcPts val="200"/>
              </a:spcBef>
              <a:spcAft>
                <a:spcPts val="400"/>
              </a:spcAft>
              <a:buFont typeface="Arial"/>
            </a:pPr>
            <a:endParaRPr lang="en-US">
              <a:cs typeface="Calibri"/>
            </a:endParaRPr>
          </a:p>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6</a:t>
            </a:fld>
            <a:endParaRPr lang="en-US"/>
          </a:p>
        </p:txBody>
      </p:sp>
    </p:spTree>
    <p:extLst>
      <p:ext uri="{BB962C8B-B14F-4D97-AF65-F5344CB8AC3E}">
        <p14:creationId xmlns:p14="http://schemas.microsoft.com/office/powerpoint/2010/main" val="421633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a:cs typeface="Calibri"/>
              </a:rPr>
              <a:t>D’abord, parlons de l’incinération des déchets. Les incinérateurs doivent être placés dans la propriété de l’établissement de santé, loin du flux de patients et dans une zone où ils ne perturberont pas les gens. En d’autres termes, ils doivent se trouver à un emplacement aussi éloigné que possible des patients, des visiteurs et des membres de la communauté. </a:t>
            </a:r>
            <a:endParaRPr lang="en-US">
              <a:cs typeface="Calibri"/>
            </a:endParaRP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7</a:t>
            </a:fld>
            <a:endParaRPr lang="en-US"/>
          </a:p>
        </p:txBody>
      </p:sp>
    </p:spTree>
    <p:extLst>
      <p:ext uri="{BB962C8B-B14F-4D97-AF65-F5344CB8AC3E}">
        <p14:creationId xmlns:p14="http://schemas.microsoft.com/office/powerpoint/2010/main" val="4150836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fr-FR" sz="1200" b="0" i="1" u="none" strike="noStrike" cap="none" baseline="0" dirty="0">
                <a:solidFill>
                  <a:srgbClr val="000000"/>
                </a:solidFill>
                <a:effectLst/>
                <a:uFill>
                  <a:solidFill>
                    <a:prstClr val="black">
                      <a:alpha val="0"/>
                    </a:prstClr>
                  </a:solidFill>
                </a:uFill>
                <a:latin typeface="Calibri"/>
                <a:ea typeface="Calibri"/>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Différents types d’incinérateurs peuvent être disponibles dans votre établissement. Les meilleurs incinérateurs pour l’élimination des déchets pendant une flambée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sont les incinérateurs à température élevée. Des températures plus élevées permettent d’incinérer les déchets plus efficacement et réduisent les émissions toxiques.</a:t>
            </a:r>
            <a:endParaRPr lang="en-US" dirty="0">
              <a:cs typeface="Calibri"/>
            </a:endParaRP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Si un incinérateur à température élevée n’est pas disponible, la deuxième meilleure option est l’incinérateur </a:t>
            </a:r>
            <a:r>
              <a:rPr lang="fr-FR" sz="1200" b="0" i="0" u="none" strike="noStrike" cap="none" baseline="0" dirty="0" err="1">
                <a:solidFill>
                  <a:srgbClr val="000000"/>
                </a:solidFill>
                <a:effectLst/>
                <a:uFill>
                  <a:solidFill>
                    <a:prstClr val="black">
                      <a:alpha val="0"/>
                    </a:prstClr>
                  </a:solidFill>
                </a:uFill>
                <a:latin typeface="Calibri"/>
                <a:ea typeface="Calibri"/>
                <a:cs typeface="Calibri"/>
              </a:rPr>
              <a:t>DeMontfort</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construit en brique, à double chambre </a:t>
            </a:r>
            <a:r>
              <a:rPr lang="fr-FR" sz="1200" b="1" i="0" u="none" strike="noStrike" cap="none" baseline="0" dirty="0">
                <a:solidFill>
                  <a:srgbClr val="000000"/>
                </a:solidFill>
                <a:effectLst/>
                <a:uFill>
                  <a:solidFill>
                    <a:prstClr val="black">
                      <a:alpha val="0"/>
                    </a:prstClr>
                  </a:solidFill>
                </a:uFill>
                <a:latin typeface="Calibri"/>
                <a:ea typeface="Calibri"/>
                <a:cs typeface="Calibri"/>
              </a:rPr>
              <a:t>(illustré).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Comparés aux incinérateurs à chambre unique, les incinérateurs </a:t>
            </a:r>
            <a:r>
              <a:rPr lang="fr-FR" sz="1200" b="0" i="0" u="none" strike="noStrike" cap="none" baseline="0" dirty="0" err="1">
                <a:solidFill>
                  <a:srgbClr val="000000"/>
                </a:solidFill>
                <a:effectLst/>
                <a:uFill>
                  <a:solidFill>
                    <a:prstClr val="black">
                      <a:alpha val="0"/>
                    </a:prstClr>
                  </a:solidFill>
                </a:uFill>
                <a:latin typeface="Calibri"/>
                <a:ea typeface="Calibri"/>
                <a:cs typeface="Calibri"/>
              </a:rPr>
              <a:t>DeMontfort</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construits en brique permettent des températures plus élevées. </a:t>
            </a:r>
            <a:endParaRPr lang="en-US" dirty="0">
              <a:cs typeface="Calibri"/>
            </a:endParaRP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Les incinérateurs à tambour ne sont pas recommandés pour l’élimination des déchets pendant une flambée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mais s’ils sont disponibles, ils constituent une meilleure option que l’incinération à ciel ouvert dans une fosse d’incinération.</a:t>
            </a:r>
            <a:endParaRPr lang="en-US" dirty="0">
              <a:cs typeface="Calibri"/>
            </a:endParaRPr>
          </a:p>
          <a:p>
            <a:endParaRPr lang="en-US" dirty="0"/>
          </a:p>
          <a:p>
            <a:r>
              <a:rPr lang="fr-FR" sz="1200" b="0" i="0" u="none" strike="noStrike" cap="none" baseline="0" dirty="0">
                <a:solidFill>
                  <a:srgbClr val="000000"/>
                </a:solidFill>
                <a:effectLst/>
                <a:uFill>
                  <a:solidFill>
                    <a:prstClr val="black">
                      <a:alpha val="0"/>
                    </a:prstClr>
                  </a:solidFill>
                </a:uFill>
                <a:latin typeface="Calibri"/>
                <a:ea typeface="Calibri"/>
                <a:cs typeface="Calibri"/>
              </a:rPr>
              <a:t>Parfois, les établissements disposent d’incinérateurs, mais ceux-ci sont en cours de maintenance et ne fonctionnent pas. Cette situation entraîne une accumulation de déchets que nous avons tout intérêt à éviter. Il est très important de ne pas se contenter d’un incinérateur : encore faut-il qu’il soit </a:t>
            </a:r>
            <a:r>
              <a:rPr lang="fr-FR" sz="1200" b="0" i="1" u="none" strike="noStrike" cap="none" baseline="0" dirty="0">
                <a:solidFill>
                  <a:srgbClr val="000000"/>
                </a:solidFill>
                <a:effectLst/>
                <a:uFill>
                  <a:solidFill>
                    <a:prstClr val="black">
                      <a:alpha val="0"/>
                    </a:prstClr>
                  </a:solidFill>
                </a:uFill>
                <a:latin typeface="Calibri"/>
                <a:ea typeface="Calibri"/>
                <a:cs typeface="Calibri"/>
              </a:rPr>
              <a:t>fonctionnel</a:t>
            </a:r>
            <a:r>
              <a:rPr lang="fr-FR" sz="1200" b="0" i="0" u="none" strike="noStrike" cap="none" baseline="0" dirty="0">
                <a:solidFill>
                  <a:srgbClr val="000000"/>
                </a:solidFill>
                <a:effectLst/>
                <a:uFill>
                  <a:solidFill>
                    <a:prstClr val="black">
                      <a:alpha val="0"/>
                    </a:prstClr>
                  </a:solidFill>
                </a:uFill>
                <a:latin typeface="Calibri"/>
                <a:ea typeface="Calibri"/>
                <a:cs typeface="Calibri"/>
              </a:rPr>
              <a:t> !</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8</a:t>
            </a:fld>
            <a:endParaRPr lang="en-US"/>
          </a:p>
        </p:txBody>
      </p:sp>
    </p:spTree>
    <p:extLst>
      <p:ext uri="{BB962C8B-B14F-4D97-AF65-F5344CB8AC3E}">
        <p14:creationId xmlns:p14="http://schemas.microsoft.com/office/powerpoint/2010/main" val="1932160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a:cs typeface="Calibri"/>
              </a:rPr>
              <a:t>Texte</a:t>
            </a:r>
            <a:r>
              <a:rPr lang="fr-FR" sz="1200" b="0" i="0" u="none" strike="noStrike" cap="none" baseline="0">
                <a:solidFill>
                  <a:srgbClr val="000000"/>
                </a:solidFill>
                <a:effectLst/>
                <a:uFill>
                  <a:solidFill>
                    <a:prstClr val="black">
                      <a:alpha val="0"/>
                    </a:prstClr>
                  </a:solidFill>
                </a:uFill>
                <a:latin typeface="Calibri"/>
                <a:ea typeface="Calibri"/>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a:cs typeface="Calibri"/>
              </a:rPr>
              <a:t>En général, il vaut mieux éviter l’incinération à ciel ouvert des déchets infectieux, parce qu’elle peut émettre des gaz toxiques et n’atteint pas une température suffisamment élevée pour détruire complètement les déchets infectieux. Toutefois, dans des situations d’urgence, des fosses d’incinération peuvent être utilisées jusqu’à ce que des incinérateurs ou d’autres méthodes de traitement, par exemple les autoclaves, soient disponibles. </a:t>
            </a:r>
          </a:p>
          <a:p>
            <a:endParaRPr lang="en-US"/>
          </a:p>
        </p:txBody>
      </p:sp>
      <p:sp>
        <p:nvSpPr>
          <p:cNvPr id="4" name="Slide Number Placeholder 3"/>
          <p:cNvSpPr>
            <a:spLocks noGrp="1"/>
          </p:cNvSpPr>
          <p:nvPr>
            <p:ph type="sldNum" sz="quarter" idx="5"/>
          </p:nvPr>
        </p:nvSpPr>
        <p:spPr/>
        <p:txBody>
          <a:bodyPr/>
          <a:lstStyle/>
          <a:p>
            <a:fld id="{A2170B6A-86DD-4EA3-A8F1-B5065349C064}" type="slidenum">
              <a:rPr lang="en-US" smtClean="0"/>
              <a:t>9</a:t>
            </a:fld>
            <a:endParaRPr lang="en-US"/>
          </a:p>
        </p:txBody>
      </p:sp>
    </p:spTree>
    <p:extLst>
      <p:ext uri="{BB962C8B-B14F-4D97-AF65-F5344CB8AC3E}">
        <p14:creationId xmlns:p14="http://schemas.microsoft.com/office/powerpoint/2010/main" val="30954638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204583"/>
            <a:ext cx="9204101" cy="830997"/>
          </a:xfrm>
          <a:prstGeom prst="rect">
            <a:avLst/>
          </a:prstGeom>
          <a:noFill/>
        </p:spPr>
        <p:txBody>
          <a:bodyPr wrap="square" rtlCol="0">
            <a:spAutoFit/>
          </a:bodyPr>
          <a:lstStyle/>
          <a:p>
            <a:r>
              <a:rPr lang="fr-FR" sz="2400" b="1" i="0" u="none" strike="noStrike" cap="none" baseline="0" dirty="0">
                <a:solidFill>
                  <a:srgbClr val="FFFFFF"/>
                </a:solidFill>
                <a:effectLst/>
                <a:uFill>
                  <a:solidFill>
                    <a:prstClr val="black">
                      <a:alpha val="0"/>
                    </a:prstClr>
                  </a:solidFill>
                </a:uFill>
                <a:latin typeface="Calibri"/>
                <a:ea typeface="Calibri"/>
                <a:cs typeface="Calibri"/>
              </a:rPr>
              <a:t>Centres pour le contrôle et la prévention des maladies</a:t>
            </a:r>
          </a:p>
          <a:p>
            <a:r>
              <a:rPr lang="fr-FR" sz="2400" b="0" i="0" u="none" strike="noStrike" cap="none" baseline="0" dirty="0">
                <a:solidFill>
                  <a:srgbClr val="FFFFFF"/>
                </a:solidFill>
                <a:effectLst/>
                <a:uFill>
                  <a:solidFill>
                    <a:prstClr val="black">
                      <a:alpha val="0"/>
                    </a:prstClr>
                  </a:solidFill>
                </a:uFill>
                <a:latin typeface="Calibri"/>
                <a:ea typeface="Calibri"/>
                <a:cs typeface="Calibri"/>
              </a:rPr>
              <a:t>Centre national des maladies infectieuses émergentes et zoonotiques</a:t>
            </a:r>
          </a:p>
        </p:txBody>
      </p:sp>
    </p:spTree>
    <p:extLst>
      <p:ext uri="{BB962C8B-B14F-4D97-AF65-F5344CB8AC3E}">
        <p14:creationId xmlns:p14="http://schemas.microsoft.com/office/powerpoint/2010/main" val="1653459571"/>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BB5FC-5D73-4ED1-9BD1-C31C76BA08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AEDDED-CFF4-4416-8F95-790D4B37A5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5EE1FD-ED58-4179-AAD2-31BD8A361670}"/>
              </a:ext>
            </a:extLst>
          </p:cNvPr>
          <p:cNvSpPr>
            <a:spLocks noGrp="1"/>
          </p:cNvSpPr>
          <p:nvPr>
            <p:ph type="dt" sz="half" idx="10"/>
          </p:nvPr>
        </p:nvSpPr>
        <p:spPr/>
        <p:txBody>
          <a:bodyPr/>
          <a:lstStyle/>
          <a:p>
            <a:fld id="{13D443C9-0010-41DC-90D8-B84A5A9DB439}" type="datetimeFigureOut">
              <a:rPr lang="en-US" smtClean="0"/>
              <a:t>7/31/2026</a:t>
            </a:fld>
            <a:endParaRPr lang="en-US"/>
          </a:p>
        </p:txBody>
      </p:sp>
      <p:sp>
        <p:nvSpPr>
          <p:cNvPr id="5" name="Footer Placeholder 4">
            <a:extLst>
              <a:ext uri="{FF2B5EF4-FFF2-40B4-BE49-F238E27FC236}">
                <a16:creationId xmlns:a16="http://schemas.microsoft.com/office/drawing/2014/main" id="{BAE31D2C-CF48-41F6-92A8-D35FFDC33E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F00E5F-97C3-4ED8-AB79-91DBA1A6395B}"/>
              </a:ext>
            </a:extLst>
          </p:cNvPr>
          <p:cNvSpPr>
            <a:spLocks noGrp="1"/>
          </p:cNvSpPr>
          <p:nvPr>
            <p:ph type="sldNum" sz="quarter" idx="12"/>
          </p:nvPr>
        </p:nvSpPr>
        <p:spPr/>
        <p:txBody>
          <a:bodyPr/>
          <a:lstStyle/>
          <a:p>
            <a:fld id="{6C2FBB4D-4D35-40F7-8696-6C75D87DF786}" type="slidenum">
              <a:rPr lang="en-US" smtClean="0"/>
              <a:t>‹#›</a:t>
            </a:fld>
            <a:endParaRPr lang="en-US"/>
          </a:p>
        </p:txBody>
      </p:sp>
    </p:spTree>
    <p:extLst>
      <p:ext uri="{BB962C8B-B14F-4D97-AF65-F5344CB8AC3E}">
        <p14:creationId xmlns:p14="http://schemas.microsoft.com/office/powerpoint/2010/main" val="380995106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spTree>
    <p:extLst>
      <p:ext uri="{BB962C8B-B14F-4D97-AF65-F5344CB8AC3E}">
        <p14:creationId xmlns:p14="http://schemas.microsoft.com/office/powerpoint/2010/main" val="359635711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anose="020F050202020403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5988579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10715035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26314102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318838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316024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412582776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194322105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4000" b="1" baseline="0">
                <a:solidFill>
                  <a:srgbClr val="0039A6"/>
                </a:solidFill>
                <a:effectLst/>
                <a:latin typeface="Calibri" panose="020F0502020204030204" pitchFamily="34" charset="0"/>
              </a:defRPr>
            </a:lvl1pPr>
          </a:lstStyle>
          <a:p>
            <a:r>
              <a:rPr lang="en-US"/>
              <a:t>Bottom band: OD</a:t>
            </a:r>
          </a:p>
        </p:txBody>
      </p:sp>
      <p:sp>
        <p:nvSpPr>
          <p:cNvPr id="5" name="Text Placeholder 7"/>
          <p:cNvSpPr>
            <a:spLocks noGrp="1"/>
          </p:cNvSpPr>
          <p:nvPr>
            <p:ph type="body" sz="quarter" idx="10"/>
          </p:nvPr>
        </p:nvSpPr>
        <p:spPr>
          <a:xfrm>
            <a:off x="609600" y="1545167"/>
            <a:ext cx="10972800" cy="4455584"/>
          </a:xfrm>
        </p:spPr>
        <p:txBody>
          <a:bodyPr/>
          <a:lstStyle>
            <a:lvl1pPr marL="342891" indent="-342891">
              <a:buClr>
                <a:srgbClr val="005DAA"/>
              </a:buClr>
              <a:buFont typeface="Wingdings" panose="05000000000000000000" pitchFamily="2" charset="2"/>
              <a:buChar char="§"/>
              <a:defRPr sz="2000">
                <a:solidFill>
                  <a:schemeClr val="accent4">
                    <a:lumMod val="75000"/>
                  </a:schemeClr>
                </a:solidFill>
              </a:defRPr>
            </a:lvl1pPr>
            <a:lvl2pPr>
              <a:buClr>
                <a:srgbClr val="532E63"/>
              </a:buClr>
              <a:defRPr sz="2000">
                <a:solidFill>
                  <a:schemeClr val="accent4">
                    <a:lumMod val="75000"/>
                  </a:schemeClr>
                </a:solidFill>
              </a:defRPr>
            </a:lvl2pPr>
            <a:lvl3pPr>
              <a:buClr>
                <a:srgbClr val="9A3B26"/>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27353"/>
            <a:ext cx="12192000" cy="121584"/>
          </a:xfrm>
          <a:prstGeom prst="rect">
            <a:avLst/>
          </a:prstGeom>
        </p:spPr>
      </p:pic>
    </p:spTree>
    <p:extLst>
      <p:ext uri="{BB962C8B-B14F-4D97-AF65-F5344CB8AC3E}">
        <p14:creationId xmlns:p14="http://schemas.microsoft.com/office/powerpoint/2010/main" val="28444735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129324416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75" r:id="rId11"/>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279D65D-17CF-5E4C-157C-AB45B2D54DAC}"/>
              </a:ext>
            </a:extLst>
          </p:cNvPr>
          <p:cNvSpPr>
            <a:spLocks noGrp="1"/>
          </p:cNvSpPr>
          <p:nvPr>
            <p:ph type="title"/>
          </p:nvPr>
        </p:nvSpPr>
        <p:spPr>
          <a:xfrm>
            <a:off x="1934095" y="2628666"/>
            <a:ext cx="8301858" cy="2266931"/>
          </a:xfrm>
        </p:spPr>
        <p:txBody>
          <a:bodyPr vert="horz" lIns="91440" tIns="45720" rIns="91440" bIns="45720" rtlCol="0" anchor="b" anchorCtr="0">
            <a:normAutofit fontScale="90000"/>
          </a:bodyPr>
          <a:lstStyle/>
          <a:p>
            <a:pPr>
              <a:lnSpc>
                <a:spcPct val="100000"/>
              </a:lnSpc>
            </a:pPr>
            <a:r>
              <a:rPr lang="fr-FR" sz="4000" b="1" i="0" u="none" strike="noStrike" cap="none" baseline="0" dirty="0">
                <a:solidFill>
                  <a:srgbClr val="0B40A5"/>
                </a:solidFill>
                <a:effectLst/>
                <a:uFill>
                  <a:solidFill>
                    <a:prstClr val="black">
                      <a:alpha val="0"/>
                    </a:prstClr>
                  </a:solidFill>
                </a:uFill>
                <a:latin typeface="Calibri"/>
                <a:ea typeface="Calibri"/>
                <a:cs typeface="Calibri"/>
              </a:rPr>
              <a:t>PCI pour la maladie à virus Ebola ou la maladie à virus de Marburg : </a:t>
            </a:r>
            <a:br>
              <a:rPr sz="4000" dirty="0"/>
            </a:br>
            <a:r>
              <a:rPr lang="fr-FR" sz="4000" b="0" i="0" u="none" strike="noStrike" cap="none" baseline="0" dirty="0">
                <a:solidFill>
                  <a:srgbClr val="0B40A5"/>
                </a:solidFill>
                <a:effectLst/>
                <a:uFill>
                  <a:solidFill>
                    <a:prstClr val="black">
                      <a:alpha val="0"/>
                    </a:prstClr>
                  </a:solidFill>
                </a:uFill>
                <a:latin typeface="Calibri Light"/>
                <a:ea typeface="Calibri Light"/>
                <a:cs typeface="Calibri Light"/>
              </a:rPr>
              <a:t>Gestion des déchets Partie 2: </a:t>
            </a:r>
            <a:br>
              <a:rPr sz="4000" dirty="0"/>
            </a:br>
            <a:r>
              <a:rPr lang="fr-FR" sz="4000" b="0" i="0" u="none" strike="noStrike" cap="none" baseline="0" dirty="0">
                <a:solidFill>
                  <a:srgbClr val="0B40A5"/>
                </a:solidFill>
                <a:effectLst/>
                <a:uFill>
                  <a:solidFill>
                    <a:prstClr val="black">
                      <a:alpha val="0"/>
                    </a:prstClr>
                  </a:solidFill>
                </a:uFill>
                <a:latin typeface="Calibri Light"/>
                <a:ea typeface="Calibri Light"/>
                <a:cs typeface="Calibri Light"/>
              </a:rPr>
              <a:t>Élimination finale des déchets</a:t>
            </a:r>
            <a:endParaRPr lang="en-US" sz="4000" b="0" dirty="0">
              <a:solidFill>
                <a:schemeClr val="accent5">
                  <a:lumMod val="75000"/>
                </a:schemeClr>
              </a:solidFill>
              <a:latin typeface="Calibri Light" panose="020F0302020204030204" pitchFamily="34" charset="0"/>
              <a:cs typeface="Calibri Light" panose="020F0302020204030204" pitchFamily="34" charset="0"/>
            </a:endParaRPr>
          </a:p>
        </p:txBody>
      </p:sp>
      <p:sp>
        <p:nvSpPr>
          <p:cNvPr id="6" name="TextBox 5">
            <a:extLst>
              <a:ext uri="{FF2B5EF4-FFF2-40B4-BE49-F238E27FC236}">
                <a16:creationId xmlns:a16="http://schemas.microsoft.com/office/drawing/2014/main" id="{C40D201D-0F03-8C10-47BF-7D44D04BF4CA}"/>
              </a:ext>
            </a:extLst>
          </p:cNvPr>
          <p:cNvSpPr txBox="1"/>
          <p:nvPr/>
        </p:nvSpPr>
        <p:spPr>
          <a:xfrm>
            <a:off x="1889760" y="5171441"/>
            <a:ext cx="7711440" cy="8229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a:solidFill>
                  <a:srgbClr val="0039A6"/>
                </a:solidFill>
                <a:effectLst/>
                <a:uFill>
                  <a:solidFill>
                    <a:prstClr val="black">
                      <a:alpha val="0"/>
                    </a:prstClr>
                  </a:solidFill>
                </a:uFill>
                <a:latin typeface="Calibri"/>
                <a:ea typeface="Calibri"/>
                <a:cs typeface="Calibri"/>
              </a:rPr>
              <a:t>Établissements de santé à ressources limitées ou intermédiaires</a:t>
            </a:r>
            <a:endParaRPr lang="en-US" sz="2400">
              <a:latin typeface="Calibri"/>
              <a:cs typeface="Calibri"/>
            </a:endParaRPr>
          </a:p>
        </p:txBody>
      </p:sp>
      <p:cxnSp>
        <p:nvCxnSpPr>
          <p:cNvPr id="7" name="Straight Connector 6">
            <a:extLst>
              <a:ext uri="{FF2B5EF4-FFF2-40B4-BE49-F238E27FC236}">
                <a16:creationId xmlns:a16="http://schemas.microsoft.com/office/drawing/2014/main" id="{DA4B11AF-FF8B-11B9-52E9-1220752077D9}"/>
              </a:ext>
              <a:ext uri="{C183D7F6-B498-43B3-948B-1728B52AA6E4}">
                <adec:decorative xmlns:adec="http://schemas.microsoft.com/office/drawing/2017/decorative" val="1"/>
              </a:ext>
            </a:extLst>
          </p:cNvPr>
          <p:cNvCxnSpPr/>
          <p:nvPr/>
        </p:nvCxnSpPr>
        <p:spPr>
          <a:xfrm flipV="1">
            <a:off x="1998848" y="5099720"/>
            <a:ext cx="7887855" cy="9236"/>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37CAD49-A8F1-B9FB-EC1D-B44DA67EA99D}"/>
              </a:ext>
            </a:extLst>
          </p:cNvPr>
          <p:cNvSpPr txBox="1"/>
          <p:nvPr/>
        </p:nvSpPr>
        <p:spPr>
          <a:xfrm>
            <a:off x="9100861" y="6335009"/>
            <a:ext cx="25908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800" b="1" i="0" u="none" strike="noStrike" cap="none" baseline="0">
                <a:solidFill>
                  <a:srgbClr val="0B40A5"/>
                </a:solidFill>
                <a:effectLst/>
                <a:uFill>
                  <a:solidFill>
                    <a:prstClr val="black">
                      <a:alpha val="0"/>
                    </a:prstClr>
                  </a:solidFill>
                </a:uFill>
                <a:latin typeface="Calibri"/>
                <a:ea typeface="Calibri"/>
                <a:cs typeface="Calibri"/>
              </a:rPr>
              <a:t>Mise à jour : mars 2023</a:t>
            </a:r>
            <a:endParaRPr lang="en-US">
              <a:solidFill>
                <a:schemeClr val="accent5">
                  <a:lumMod val="75000"/>
                </a:schemeClr>
              </a:solidFill>
            </a:endParaRPr>
          </a:p>
        </p:txBody>
      </p:sp>
    </p:spTree>
    <p:extLst>
      <p:ext uri="{BB962C8B-B14F-4D97-AF65-F5344CB8AC3E}">
        <p14:creationId xmlns:p14="http://schemas.microsoft.com/office/powerpoint/2010/main" val="3804993163"/>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D5AF1-28DA-4DD0-B571-E613BD692FAE}"/>
              </a:ext>
            </a:extLst>
          </p:cNvPr>
          <p:cNvSpPr>
            <a:spLocks noGrp="1"/>
          </p:cNvSpPr>
          <p:nvPr>
            <p:ph type="title"/>
          </p:nvPr>
        </p:nvSpPr>
        <p:spPr>
          <a:xfrm>
            <a:off x="609600" y="274639"/>
            <a:ext cx="10972800" cy="819643"/>
          </a:xfrm>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Solution provisoire : fosses d’incinération </a:t>
            </a:r>
            <a:r>
              <a:rPr lang="fr-FR" sz="4000" b="1" i="0" u="none" strike="noStrike" cap="none" baseline="0">
                <a:solidFill>
                  <a:srgbClr val="FFFFFF"/>
                </a:solidFill>
                <a:effectLst/>
                <a:uFill>
                  <a:solidFill>
                    <a:prstClr val="black">
                      <a:alpha val="0"/>
                    </a:prstClr>
                  </a:solidFill>
                </a:uFill>
                <a:latin typeface="Calibri Light"/>
                <a:ea typeface="Calibri Light"/>
                <a:cs typeface="Calibri Light"/>
              </a:rPr>
              <a:t>(suite)</a:t>
            </a:r>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 </a:t>
            </a:r>
          </a:p>
        </p:txBody>
      </p:sp>
      <p:sp>
        <p:nvSpPr>
          <p:cNvPr id="3" name="Text Placeholder 2">
            <a:extLst>
              <a:ext uri="{FF2B5EF4-FFF2-40B4-BE49-F238E27FC236}">
                <a16:creationId xmlns:a16="http://schemas.microsoft.com/office/drawing/2014/main" id="{D9F5521D-B6FB-471F-B66C-8C7906E9D567}"/>
              </a:ext>
            </a:extLst>
          </p:cNvPr>
          <p:cNvSpPr>
            <a:spLocks noGrp="1"/>
          </p:cNvSpPr>
          <p:nvPr>
            <p:ph type="body" sz="quarter" idx="10"/>
          </p:nvPr>
        </p:nvSpPr>
        <p:spPr>
          <a:xfrm>
            <a:off x="609600" y="1278364"/>
            <a:ext cx="5836170" cy="2088234"/>
          </a:xfrm>
        </p:spPr>
        <p:txBody>
          <a:bodyPr/>
          <a:lstStyle/>
          <a:p>
            <a:r>
              <a:rPr lang="fr-FR" sz="2800" b="0" i="0" u="none" strike="noStrike" cap="none" baseline="0">
                <a:solidFill>
                  <a:srgbClr val="0B40A5"/>
                </a:solidFill>
                <a:effectLst/>
                <a:uFill>
                  <a:solidFill>
                    <a:prstClr val="black">
                      <a:alpha val="0"/>
                    </a:prstClr>
                  </a:solidFill>
                </a:uFill>
                <a:latin typeface="Calibri"/>
                <a:ea typeface="Calibri"/>
                <a:cs typeface="Calibri"/>
              </a:rPr>
              <a:t>Les fosses d’incinération doivent être </a:t>
            </a:r>
            <a:endParaRPr lang="en-US" sz="2800" i="1">
              <a:solidFill>
                <a:schemeClr val="accent5">
                  <a:lumMod val="75000"/>
                </a:schemeClr>
              </a:solidFill>
              <a:latin typeface="Calibri" panose="020F0502020204030204" pitchFamily="34" charset="0"/>
            </a:endParaRPr>
          </a:p>
          <a:p>
            <a:pPr lvl="1"/>
            <a:r>
              <a:rPr lang="fr-FR" sz="2600" b="0" i="0" u="none" strike="noStrike" cap="none" baseline="0">
                <a:solidFill>
                  <a:srgbClr val="000000"/>
                </a:solidFill>
                <a:effectLst/>
                <a:uFill>
                  <a:solidFill>
                    <a:prstClr val="black">
                      <a:alpha val="0"/>
                    </a:prstClr>
                  </a:solidFill>
                </a:uFill>
                <a:latin typeface="Calibri"/>
                <a:ea typeface="Calibri"/>
                <a:cs typeface="Calibri"/>
              </a:rPr>
              <a:t>éloignées du flux de patients </a:t>
            </a:r>
          </a:p>
          <a:p>
            <a:pPr lvl="1"/>
            <a:r>
              <a:rPr lang="fr-FR" sz="2600" b="0" i="0" u="none" strike="noStrike" cap="none" baseline="0">
                <a:solidFill>
                  <a:srgbClr val="000000"/>
                </a:solidFill>
                <a:effectLst/>
                <a:uFill>
                  <a:solidFill>
                    <a:prstClr val="black">
                      <a:alpha val="0"/>
                    </a:prstClr>
                  </a:solidFill>
                </a:uFill>
                <a:latin typeface="Calibri"/>
                <a:ea typeface="Calibri"/>
                <a:cs typeface="Calibri"/>
              </a:rPr>
              <a:t>creusées profondément</a:t>
            </a:r>
          </a:p>
          <a:p>
            <a:pPr lvl="1"/>
            <a:r>
              <a:rPr lang="fr-FR" sz="2600" b="0" i="0" u="none" strike="noStrike" cap="none" baseline="0">
                <a:solidFill>
                  <a:srgbClr val="000000"/>
                </a:solidFill>
                <a:effectLst/>
                <a:uFill>
                  <a:solidFill>
                    <a:prstClr val="black">
                      <a:alpha val="0"/>
                    </a:prstClr>
                  </a:solidFill>
                </a:uFill>
                <a:latin typeface="Calibri"/>
                <a:ea typeface="Calibri"/>
                <a:cs typeface="Calibri"/>
              </a:rPr>
              <a:t>démarquées</a:t>
            </a:r>
          </a:p>
          <a:p>
            <a:endParaRPr lang="en-US"/>
          </a:p>
        </p:txBody>
      </p:sp>
      <p:pic>
        <p:nvPicPr>
          <p:cNvPr id="7" name="Picture 6" descr="Une zone clôturée contenant une fosse.">
            <a:extLst>
              <a:ext uri="{FF2B5EF4-FFF2-40B4-BE49-F238E27FC236}">
                <a16:creationId xmlns:a16="http://schemas.microsoft.com/office/drawing/2014/main" id="{F5FD0C4E-ABE9-4091-A4A2-89C23771CA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4302" y="3366598"/>
            <a:ext cx="4064000" cy="3048000"/>
          </a:xfrm>
          <a:prstGeom prst="rect">
            <a:avLst/>
          </a:prstGeom>
        </p:spPr>
      </p:pic>
      <p:pic>
        <p:nvPicPr>
          <p:cNvPr id="9" name="Content Placeholder 3" descr="Photo d’une fosse creusée dans le sol, contenant des cendres et entourée d’une clôture en bois.">
            <a:extLst>
              <a:ext uri="{FF2B5EF4-FFF2-40B4-BE49-F238E27FC236}">
                <a16:creationId xmlns:a16="http://schemas.microsoft.com/office/drawing/2014/main" id="{F2E11C2F-401C-4299-B362-BC4FDC9BA5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6300249" y="1702421"/>
            <a:ext cx="5260560" cy="4163796"/>
          </a:xfrm>
          <a:prstGeom prst="rect">
            <a:avLst/>
          </a:prstGeom>
        </p:spPr>
      </p:pic>
    </p:spTree>
    <p:extLst>
      <p:ext uri="{BB962C8B-B14F-4D97-AF65-F5344CB8AC3E}">
        <p14:creationId xmlns:p14="http://schemas.microsoft.com/office/powerpoint/2010/main" val="279636489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73FB7-15B8-4DA6-857B-BB2A6BDEBF02}"/>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Autres considérations</a:t>
            </a:r>
          </a:p>
        </p:txBody>
      </p:sp>
      <p:sp>
        <p:nvSpPr>
          <p:cNvPr id="3" name="Content Placeholder 2">
            <a:extLst>
              <a:ext uri="{FF2B5EF4-FFF2-40B4-BE49-F238E27FC236}">
                <a16:creationId xmlns:a16="http://schemas.microsoft.com/office/drawing/2014/main" id="{BEC8B721-D2CF-462A-9714-CF2B12C7552B}"/>
              </a:ext>
            </a:extLst>
          </p:cNvPr>
          <p:cNvSpPr>
            <a:spLocks noGrp="1"/>
          </p:cNvSpPr>
          <p:nvPr>
            <p:ph type="body" sz="quarter" idx="10"/>
          </p:nvPr>
        </p:nvSpPr>
        <p:spPr>
          <a:xfrm>
            <a:off x="609600" y="1824284"/>
            <a:ext cx="5486400" cy="4176467"/>
          </a:xfrm>
        </p:spPr>
        <p:txBody>
          <a:bodyPr/>
          <a:lstStyle/>
          <a:p>
            <a:pPr>
              <a:spcBef>
                <a:spcPts val="1200"/>
              </a:spcBef>
            </a:pPr>
            <a:r>
              <a:rPr lang="fr-FR" sz="3200" b="0" i="0" u="none" strike="noStrike" cap="none" baseline="0">
                <a:solidFill>
                  <a:srgbClr val="1D1D1D"/>
                </a:solidFill>
                <a:effectLst/>
                <a:uFill>
                  <a:solidFill>
                    <a:prstClr val="black">
                      <a:alpha val="0"/>
                    </a:prstClr>
                  </a:solidFill>
                </a:uFill>
                <a:latin typeface="Calibri"/>
                <a:ea typeface="Calibri"/>
                <a:cs typeface="Calibri"/>
              </a:rPr>
              <a:t>Éviter des situations où</a:t>
            </a:r>
          </a:p>
          <a:p>
            <a:pPr lvl="1">
              <a:spcBef>
                <a:spcPts val="1200"/>
              </a:spcBef>
            </a:pPr>
            <a:r>
              <a:rPr lang="fr-FR" sz="2800" b="0" i="0" u="none" strike="noStrike" cap="none" baseline="0">
                <a:solidFill>
                  <a:srgbClr val="1D1D1D"/>
                </a:solidFill>
                <a:effectLst/>
                <a:uFill>
                  <a:solidFill>
                    <a:prstClr val="black">
                      <a:alpha val="0"/>
                    </a:prstClr>
                  </a:solidFill>
                </a:uFill>
                <a:latin typeface="Calibri"/>
                <a:ea typeface="Calibri"/>
                <a:cs typeface="Calibri"/>
              </a:rPr>
              <a:t>Les déchets ne sont pas séparés </a:t>
            </a:r>
          </a:p>
          <a:p>
            <a:pPr lvl="1">
              <a:spcBef>
                <a:spcPts val="1200"/>
              </a:spcBef>
            </a:pPr>
            <a:r>
              <a:rPr lang="fr-FR" sz="2800" b="0" i="0" u="none" strike="noStrike" cap="none" baseline="0">
                <a:solidFill>
                  <a:srgbClr val="1D1D1D"/>
                </a:solidFill>
                <a:effectLst/>
                <a:uFill>
                  <a:solidFill>
                    <a:prstClr val="black">
                      <a:alpha val="0"/>
                    </a:prstClr>
                  </a:solidFill>
                </a:uFill>
                <a:latin typeface="Calibri"/>
                <a:ea typeface="Calibri"/>
                <a:cs typeface="Calibri"/>
              </a:rPr>
              <a:t>Les déchets s’accumulent parce que l’équipement d’élimination finale est en cours de maintenance</a:t>
            </a:r>
          </a:p>
        </p:txBody>
      </p:sp>
      <p:pic>
        <p:nvPicPr>
          <p:cNvPr id="5" name="Picture 4" descr="Photo d’une poubelle d’extérieur remplie de déchets qui débordent sur les côtés.">
            <a:extLst>
              <a:ext uri="{FF2B5EF4-FFF2-40B4-BE49-F238E27FC236}">
                <a16:creationId xmlns:a16="http://schemas.microsoft.com/office/drawing/2014/main" id="{804823A7-BA7E-4486-91A8-292E315690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3873" y="1825625"/>
            <a:ext cx="5172646" cy="3879485"/>
          </a:xfrm>
          <a:prstGeom prst="rect">
            <a:avLst/>
          </a:prstGeom>
        </p:spPr>
      </p:pic>
    </p:spTree>
    <p:extLst>
      <p:ext uri="{BB962C8B-B14F-4D97-AF65-F5344CB8AC3E}">
        <p14:creationId xmlns:p14="http://schemas.microsoft.com/office/powerpoint/2010/main" val="278549294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113B-FE34-4A6D-8463-A41C89381A96}"/>
              </a:ext>
            </a:extLst>
          </p:cNvPr>
          <p:cNvSpPr>
            <a:spLocks noGrp="1"/>
          </p:cNvSpPr>
          <p:nvPr>
            <p:ph type="title"/>
          </p:nvPr>
        </p:nvSpPr>
        <p:spPr>
          <a:xfrm>
            <a:off x="560931" y="222810"/>
            <a:ext cx="8686800" cy="1143000"/>
          </a:xfrm>
        </p:spPr>
        <p:txBody>
          <a:bodyPr/>
          <a:lstStyle/>
          <a:p>
            <a:r>
              <a:rPr lang="fr-FR" sz="4000" b="1" i="0" u="none" strike="noStrike" cap="none" baseline="0">
                <a:solidFill>
                  <a:srgbClr val="0039A6"/>
                </a:solidFill>
                <a:effectLst/>
                <a:uFill>
                  <a:solidFill>
                    <a:prstClr val="black">
                      <a:alpha val="0"/>
                    </a:prstClr>
                  </a:solidFill>
                </a:uFill>
                <a:latin typeface="Calibri Light"/>
                <a:ea typeface="Calibri Light"/>
                <a:cs typeface="Calibri Light"/>
              </a:rPr>
              <a:t>Contrôle des connaissances : élimination des déchets</a:t>
            </a:r>
            <a:endParaRPr lang="en-US">
              <a:latin typeface="Calibri Light" panose="020F0302020204030204" pitchFamily="34" charset="0"/>
              <a:cs typeface="Calibri Light" panose="020F0302020204030204" pitchFamily="34" charset="0"/>
            </a:endParaRPr>
          </a:p>
        </p:txBody>
      </p:sp>
      <p:sp>
        <p:nvSpPr>
          <p:cNvPr id="3" name="Text Placeholder 2">
            <a:extLst>
              <a:ext uri="{FF2B5EF4-FFF2-40B4-BE49-F238E27FC236}">
                <a16:creationId xmlns:a16="http://schemas.microsoft.com/office/drawing/2014/main" id="{E19652DA-FEE0-4D36-8615-25924D94BFF4}"/>
              </a:ext>
            </a:extLst>
          </p:cNvPr>
          <p:cNvSpPr>
            <a:spLocks noGrp="1"/>
          </p:cNvSpPr>
          <p:nvPr>
            <p:ph type="body" sz="quarter" idx="10"/>
          </p:nvPr>
        </p:nvSpPr>
        <p:spPr>
          <a:xfrm>
            <a:off x="560931" y="1989484"/>
            <a:ext cx="6317669" cy="1758601"/>
          </a:xfrm>
        </p:spPr>
        <p:txBody>
          <a:bodyPr>
            <a:normAutofit fontScale="92500" lnSpcReduction="10000"/>
          </a:bodyPr>
          <a:lstStyle/>
          <a:p>
            <a:pPr marL="0" indent="0">
              <a:spcAft>
                <a:spcPts val="600"/>
              </a:spcAft>
              <a:buNone/>
            </a:pPr>
            <a:r>
              <a:rPr lang="fr-FR" sz="2800" b="0" i="0" u="none" strike="noStrike" cap="none" baseline="0">
                <a:solidFill>
                  <a:srgbClr val="000000"/>
                </a:solidFill>
                <a:effectLst/>
                <a:uFill>
                  <a:solidFill>
                    <a:prstClr val="black">
                      <a:alpha val="0"/>
                    </a:prstClr>
                  </a:solidFill>
                </a:uFill>
                <a:latin typeface="Calibri"/>
                <a:ea typeface="Calibri"/>
                <a:cs typeface="Calibri"/>
              </a:rPr>
              <a:t>Lors de la visite d’un établissement de santé, vous observez cet exemple d’élimination des déchets. </a:t>
            </a:r>
          </a:p>
          <a:p>
            <a:pPr marL="0" indent="0">
              <a:spcAft>
                <a:spcPts val="600"/>
              </a:spcAft>
              <a:buNone/>
            </a:pPr>
            <a:r>
              <a:rPr lang="fr-FR" sz="2800" b="0" i="0" u="none" strike="noStrike" cap="none" baseline="0">
                <a:solidFill>
                  <a:srgbClr val="000000"/>
                </a:solidFill>
                <a:effectLst/>
                <a:uFill>
                  <a:solidFill>
                    <a:prstClr val="black">
                      <a:alpha val="0"/>
                    </a:prstClr>
                  </a:solidFill>
                </a:uFill>
                <a:latin typeface="Calibri"/>
                <a:ea typeface="Calibri"/>
                <a:cs typeface="Calibri"/>
              </a:rPr>
              <a:t>Quelles suggestions pourriez-vous formuler ?</a:t>
            </a:r>
          </a:p>
          <a:p>
            <a:pPr marL="0" indent="0">
              <a:buNone/>
            </a:pPr>
            <a:endParaRPr lang="ja-JP" altLang="en-US">
              <a:solidFill>
                <a:schemeClr val="accent4">
                  <a:lumMod val="50000"/>
                </a:schemeClr>
              </a:solidFill>
              <a:ea typeface="ＭＳ Ｐゴシック"/>
              <a:cs typeface="Calibri"/>
            </a:endParaRPr>
          </a:p>
        </p:txBody>
      </p:sp>
      <p:pic>
        <p:nvPicPr>
          <p:cNvPr id="9" name="Picture 8" descr="Photo d’un tas de déchets en train de brûler au sol.">
            <a:extLst>
              <a:ext uri="{FF2B5EF4-FFF2-40B4-BE49-F238E27FC236}">
                <a16:creationId xmlns:a16="http://schemas.microsoft.com/office/drawing/2014/main" id="{EC4DA94E-6E4A-47AA-BCF2-23FAD8A3DD43}"/>
              </a:ext>
            </a:extLst>
          </p:cNvPr>
          <p:cNvPicPr>
            <a:picLocks noChangeAspect="1"/>
          </p:cNvPicPr>
          <p:nvPr/>
        </p:nvPicPr>
        <p:blipFill>
          <a:blip r:embed="rId3">
            <a:extLst>
              <a:ext uri="{28A0092B-C50C-407E-A947-70E740481C1C}">
                <a14:useLocalDpi xmlns:a14="http://schemas.microsoft.com/office/drawing/2010/main" val="0"/>
              </a:ext>
            </a:extLst>
          </a:blip>
          <a:srcRect l="4652" t="8576" r="9940" b="8532"/>
          <a:stretch>
            <a:fillRect/>
          </a:stretch>
        </p:blipFill>
        <p:spPr>
          <a:xfrm rot="5400000">
            <a:off x="7078360" y="2132393"/>
            <a:ext cx="5040220" cy="3668767"/>
          </a:xfrm>
          <a:prstGeom prst="rect">
            <a:avLst/>
          </a:prstGeom>
        </p:spPr>
      </p:pic>
    </p:spTree>
    <p:extLst>
      <p:ext uri="{BB962C8B-B14F-4D97-AF65-F5344CB8AC3E}">
        <p14:creationId xmlns:p14="http://schemas.microsoft.com/office/powerpoint/2010/main" val="292655973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A113B-FE34-4A6D-8463-A41C89381A96}"/>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Contrôle des connaissances : retour d’information</a:t>
            </a:r>
            <a:endParaRPr lang="en-US" sz="4000">
              <a:solidFill>
                <a:schemeClr val="accent5">
                  <a:lumMod val="75000"/>
                </a:schemeClr>
              </a:solidFill>
              <a:latin typeface="Calibri Light" panose="020F0302020204030204" pitchFamily="34" charset="0"/>
              <a:cs typeface="Calibri Light" panose="020F0302020204030204" pitchFamily="34" charset="0"/>
            </a:endParaRPr>
          </a:p>
        </p:txBody>
      </p:sp>
      <p:sp>
        <p:nvSpPr>
          <p:cNvPr id="6" name="Text Placeholder 5">
            <a:extLst>
              <a:ext uri="{FF2B5EF4-FFF2-40B4-BE49-F238E27FC236}">
                <a16:creationId xmlns:a16="http://schemas.microsoft.com/office/drawing/2014/main" id="{11BF29C1-D834-414C-BD02-CCC4896DBA50}"/>
              </a:ext>
            </a:extLst>
          </p:cNvPr>
          <p:cNvSpPr>
            <a:spLocks noGrp="1"/>
          </p:cNvSpPr>
          <p:nvPr>
            <p:ph type="body" sz="quarter" idx="10"/>
          </p:nvPr>
        </p:nvSpPr>
        <p:spPr>
          <a:xfrm>
            <a:off x="575961" y="1417639"/>
            <a:ext cx="7859843" cy="4833259"/>
          </a:xfrm>
        </p:spPr>
        <p:txBody>
          <a:bodyPr vert="horz" lIns="91440" tIns="45720" rIns="91440" bIns="45720" rtlCol="0" anchor="t">
            <a:normAutofit/>
          </a:bodyPr>
          <a:lstStyle/>
          <a:p>
            <a:pPr lvl="1"/>
            <a:endParaRPr lang="en-US" dirty="0">
              <a:solidFill>
                <a:schemeClr val="tx1"/>
              </a:solidFill>
            </a:endParaRPr>
          </a:p>
          <a:p>
            <a:r>
              <a:rPr lang="fr-FR" sz="2800" b="0" i="0" u="none" strike="noStrike" cap="none" baseline="0" dirty="0">
                <a:solidFill>
                  <a:srgbClr val="000000"/>
                </a:solidFill>
                <a:effectLst/>
                <a:uFill>
                  <a:solidFill>
                    <a:prstClr val="black">
                      <a:alpha val="0"/>
                    </a:prstClr>
                  </a:solidFill>
                </a:uFill>
                <a:latin typeface="Calibri"/>
                <a:ea typeface="Calibri"/>
                <a:cs typeface="Calibri"/>
              </a:rPr>
              <a:t>Aidez l’établissement à identifier des solutions visant à remédier à la charge de déchets actuelle</a:t>
            </a:r>
          </a:p>
          <a:p>
            <a:pPr lvl="1">
              <a:spcBef>
                <a:spcPts val="1200"/>
              </a:spcBef>
            </a:pPr>
            <a:r>
              <a:rPr lang="fr-FR" sz="2800" b="0" i="0" u="none" strike="noStrike" cap="none" baseline="0" dirty="0">
                <a:solidFill>
                  <a:srgbClr val="000000"/>
                </a:solidFill>
                <a:effectLst/>
                <a:uFill>
                  <a:solidFill>
                    <a:prstClr val="black">
                      <a:alpha val="0"/>
                    </a:prstClr>
                  </a:solidFill>
                </a:uFill>
                <a:latin typeface="Calibri"/>
                <a:ea typeface="Calibri"/>
                <a:cs typeface="Calibri"/>
              </a:rPr>
              <a:t>Utiliser un incinérateur si disponible.</a:t>
            </a:r>
            <a:endParaRPr lang="en-US" sz="2800" dirty="0">
              <a:solidFill>
                <a:srgbClr val="000000"/>
              </a:solidFill>
              <a:cs typeface="Calibri"/>
            </a:endParaRPr>
          </a:p>
          <a:p>
            <a:pPr lvl="1">
              <a:spcBef>
                <a:spcPts val="1200"/>
              </a:spcBef>
            </a:pPr>
            <a:r>
              <a:rPr lang="fr-FR" sz="2800" b="0" i="0" u="none" strike="noStrike" cap="none" baseline="0" dirty="0">
                <a:solidFill>
                  <a:srgbClr val="000000"/>
                </a:solidFill>
                <a:effectLst/>
                <a:uFill>
                  <a:solidFill>
                    <a:prstClr val="black">
                      <a:alpha val="0"/>
                    </a:prstClr>
                  </a:solidFill>
                </a:uFill>
                <a:latin typeface="Calibri"/>
                <a:ea typeface="Calibri"/>
                <a:cs typeface="Calibri"/>
              </a:rPr>
              <a:t>Si aucun incinérateur n’est disponible, creuser une fosse d’incinération suffisamment grande et profonde.</a:t>
            </a:r>
          </a:p>
          <a:p>
            <a:pPr lvl="1">
              <a:spcBef>
                <a:spcPts val="1200"/>
              </a:spcBef>
            </a:pPr>
            <a:r>
              <a:rPr lang="fr-FR" sz="2800" b="0" i="0" u="none" strike="noStrike" cap="none" baseline="0" dirty="0">
                <a:solidFill>
                  <a:srgbClr val="000000"/>
                </a:solidFill>
                <a:effectLst/>
                <a:uFill>
                  <a:solidFill>
                    <a:prstClr val="black">
                      <a:alpha val="0"/>
                    </a:prstClr>
                  </a:solidFill>
                </a:uFill>
                <a:latin typeface="Calibri"/>
                <a:ea typeface="Calibri"/>
                <a:cs typeface="Calibri"/>
              </a:rPr>
              <a:t>Avec précaution et en toute sécurité (en portant un EPI approprié et à l’aide d’une pelle), transférer les déchets vers une fosse d’incinération et les incinérer par sections.</a:t>
            </a:r>
            <a:endParaRPr lang="en-US" sz="2800" dirty="0">
              <a:solidFill>
                <a:srgbClr val="000000"/>
              </a:solidFill>
              <a:cs typeface="Calibri"/>
            </a:endParaRPr>
          </a:p>
          <a:p>
            <a:pPr lvl="1"/>
            <a:endParaRPr lang="en-US" dirty="0">
              <a:solidFill>
                <a:schemeClr val="tx1"/>
              </a:solidFill>
            </a:endParaRPr>
          </a:p>
        </p:txBody>
      </p:sp>
      <p:pic>
        <p:nvPicPr>
          <p:cNvPr id="5" name="Picture 4" descr="Photo d’un tas de déchets en train de brûler au sol.">
            <a:extLst>
              <a:ext uri="{FF2B5EF4-FFF2-40B4-BE49-F238E27FC236}">
                <a16:creationId xmlns:a16="http://schemas.microsoft.com/office/drawing/2014/main" id="{2367BBE7-18D9-46A3-8358-6954A759F864}"/>
              </a:ext>
            </a:extLst>
          </p:cNvPr>
          <p:cNvPicPr>
            <a:picLocks noChangeAspect="1"/>
          </p:cNvPicPr>
          <p:nvPr/>
        </p:nvPicPr>
        <p:blipFill>
          <a:blip r:embed="rId3">
            <a:extLst>
              <a:ext uri="{28A0092B-C50C-407E-A947-70E740481C1C}">
                <a14:useLocalDpi xmlns:a14="http://schemas.microsoft.com/office/drawing/2010/main" val="0"/>
              </a:ext>
            </a:extLst>
          </a:blip>
          <a:srcRect l="4652" t="8576" r="9940" b="8532"/>
          <a:stretch>
            <a:fillRect/>
          </a:stretch>
        </p:blipFill>
        <p:spPr>
          <a:xfrm rot="5400000">
            <a:off x="8501068" y="2197862"/>
            <a:ext cx="3605503" cy="2624439"/>
          </a:xfrm>
          <a:prstGeom prst="rect">
            <a:avLst/>
          </a:prstGeom>
        </p:spPr>
      </p:pic>
    </p:spTree>
    <p:extLst>
      <p:ext uri="{BB962C8B-B14F-4D97-AF65-F5344CB8AC3E}">
        <p14:creationId xmlns:p14="http://schemas.microsoft.com/office/powerpoint/2010/main" val="177771265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61338-31D4-4DB4-96C9-E156DF83EB62}"/>
              </a:ext>
            </a:extLst>
          </p:cNvPr>
          <p:cNvSpPr>
            <a:spLocks noGrp="1"/>
          </p:cNvSpPr>
          <p:nvPr>
            <p:ph type="title"/>
          </p:nvPr>
        </p:nvSpPr>
        <p:spPr>
          <a:xfrm>
            <a:off x="643777" y="295956"/>
            <a:ext cx="11059884" cy="1162051"/>
          </a:xfrm>
          <a:prstGeom prst="rect">
            <a:avLst/>
          </a:prstGeom>
        </p:spPr>
        <p:txBody>
          <a:bodyPr vert="horz" lIns="91440" tIns="45720" rIns="91440" bIns="45720" rtlCol="0" anchor="b">
            <a:normAutofit/>
          </a:bodyPr>
          <a:lstStyle/>
          <a:p>
            <a:r>
              <a:rPr lang="fr-FR" sz="5000" b="1" i="0" u="none" strike="noStrike" cap="none" baseline="0">
                <a:solidFill>
                  <a:srgbClr val="FFFFFF"/>
                </a:solidFill>
                <a:effectLst/>
                <a:uFill>
                  <a:solidFill>
                    <a:prstClr val="black">
                      <a:alpha val="0"/>
                    </a:prstClr>
                  </a:solidFill>
                </a:uFill>
                <a:latin typeface="Calibri Light"/>
                <a:ea typeface="Calibri Light"/>
                <a:cs typeface="Calibri Light"/>
              </a:rPr>
              <a:t>Réflexion</a:t>
            </a:r>
          </a:p>
        </p:txBody>
      </p:sp>
      <p:sp>
        <p:nvSpPr>
          <p:cNvPr id="7" name="TextBox 6">
            <a:extLst>
              <a:ext uri="{FF2B5EF4-FFF2-40B4-BE49-F238E27FC236}">
                <a16:creationId xmlns:a16="http://schemas.microsoft.com/office/drawing/2014/main" id="{90A67BFD-0DAD-482A-BAA4-6AAEFA0E4941}"/>
              </a:ext>
            </a:extLst>
          </p:cNvPr>
          <p:cNvSpPr txBox="1"/>
          <p:nvPr/>
        </p:nvSpPr>
        <p:spPr>
          <a:xfrm>
            <a:off x="640896" y="1932497"/>
            <a:ext cx="10910207" cy="4925503"/>
          </a:xfrm>
          <a:prstGeom prst="rect">
            <a:avLst/>
          </a:prstGeom>
        </p:spPr>
        <p:txBody>
          <a:bodyPr vert="horz" lIns="91440" tIns="45720" rIns="91440" bIns="45720" rtlCol="0" anchor="t">
            <a:normAutofit/>
          </a:bodyPr>
          <a:lstStyle/>
          <a:p>
            <a:pPr marL="399415" indent="-228600">
              <a:lnSpc>
                <a:spcPct val="90000"/>
              </a:lnSpc>
              <a:spcBef>
                <a:spcPts val="600"/>
              </a:spcBef>
              <a:spcAft>
                <a:spcPts val="600"/>
              </a:spcAft>
              <a:buClr>
                <a:schemeClr val="bg2"/>
              </a:buClr>
              <a:buFont typeface="Arial" panose="020B0604020202020204" pitchFamily="34" charset="0"/>
              <a:buChar char="•"/>
            </a:pPr>
            <a:r>
              <a:rPr lang="fr-FR" sz="3200" b="0" i="0" u="none" strike="noStrike" cap="none" baseline="0">
                <a:solidFill>
                  <a:srgbClr val="FFFFFF"/>
                </a:solidFill>
                <a:effectLst/>
                <a:uFill>
                  <a:solidFill>
                    <a:prstClr val="black">
                      <a:alpha val="0"/>
                    </a:prstClr>
                  </a:solidFill>
                </a:uFill>
                <a:latin typeface="Calibri"/>
                <a:ea typeface="Calibri"/>
                <a:cs typeface="Calibri"/>
              </a:rPr>
              <a:t>Où procède-t-on à l’élimination finale des déchets dans votre établissement ?</a:t>
            </a:r>
          </a:p>
          <a:p>
            <a:pPr marL="399415" indent="-228600">
              <a:lnSpc>
                <a:spcPct val="90000"/>
              </a:lnSpc>
              <a:spcBef>
                <a:spcPts val="600"/>
              </a:spcBef>
              <a:spcAft>
                <a:spcPts val="600"/>
              </a:spcAft>
              <a:buClr>
                <a:schemeClr val="bg2"/>
              </a:buClr>
              <a:buFont typeface="Arial" panose="020B0604020202020204" pitchFamily="34" charset="0"/>
              <a:buChar char="•"/>
            </a:pPr>
            <a:r>
              <a:rPr lang="fr-FR" sz="3200" b="0" i="0" u="none" strike="noStrike" cap="none" baseline="0">
                <a:solidFill>
                  <a:srgbClr val="FFFFFF"/>
                </a:solidFill>
                <a:effectLst/>
                <a:uFill>
                  <a:solidFill>
                    <a:prstClr val="black">
                      <a:alpha val="0"/>
                    </a:prstClr>
                  </a:solidFill>
                </a:uFill>
                <a:latin typeface="Calibri"/>
                <a:ea typeface="Calibri"/>
                <a:cs typeface="Calibri"/>
              </a:rPr>
              <a:t>Quelle maintenance pourrait-elle s’avérer nécessaire ? </a:t>
            </a:r>
          </a:p>
          <a:p>
            <a:pPr marL="399415" indent="-228600">
              <a:lnSpc>
                <a:spcPct val="90000"/>
              </a:lnSpc>
              <a:spcBef>
                <a:spcPts val="600"/>
              </a:spcBef>
              <a:spcAft>
                <a:spcPts val="600"/>
              </a:spcAft>
              <a:buClr>
                <a:schemeClr val="bg2"/>
              </a:buClr>
              <a:buFont typeface="Arial" panose="020B0604020202020204" pitchFamily="34" charset="0"/>
              <a:buChar char="•"/>
            </a:pPr>
            <a:r>
              <a:rPr lang="fr-FR" sz="3200" b="0" i="0" u="none" strike="noStrike" cap="none" baseline="0">
                <a:solidFill>
                  <a:srgbClr val="FFFFFF"/>
                </a:solidFill>
                <a:effectLst/>
                <a:uFill>
                  <a:solidFill>
                    <a:prstClr val="black">
                      <a:alpha val="0"/>
                    </a:prstClr>
                  </a:solidFill>
                </a:uFill>
                <a:latin typeface="Calibri"/>
                <a:ea typeface="Calibri"/>
                <a:cs typeface="Calibri"/>
              </a:rPr>
              <a:t>Existe-t-il des capacités pour accepter d’autres déchets (par exemple des unités d’isolement, d’autres déchets d’EPI) ?</a:t>
            </a:r>
          </a:p>
          <a:p>
            <a:pPr marL="399415" indent="-228600">
              <a:lnSpc>
                <a:spcPct val="90000"/>
              </a:lnSpc>
              <a:spcBef>
                <a:spcPts val="600"/>
              </a:spcBef>
              <a:spcAft>
                <a:spcPts val="600"/>
              </a:spcAft>
              <a:buClr>
                <a:schemeClr val="bg2"/>
              </a:buClr>
              <a:buFont typeface="Arial" panose="020B0604020202020204" pitchFamily="34" charset="0"/>
              <a:buChar char="•"/>
            </a:pPr>
            <a:r>
              <a:rPr lang="fr-FR" sz="3200" b="0" i="0" u="none" strike="noStrike" cap="none" baseline="0">
                <a:solidFill>
                  <a:srgbClr val="FFFFFF"/>
                </a:solidFill>
                <a:effectLst/>
                <a:uFill>
                  <a:solidFill>
                    <a:prstClr val="black">
                      <a:alpha val="0"/>
                    </a:prstClr>
                  </a:solidFill>
                </a:uFill>
                <a:latin typeface="Calibri"/>
                <a:ea typeface="Calibri"/>
                <a:cs typeface="Calibri"/>
              </a:rPr>
              <a:t>Quelles sont les ressources qui pourraient s’avérer nécessaires, par exemple du carburant pour l’incinération des déchets et le transport de l’équipement ?</a:t>
            </a:r>
          </a:p>
        </p:txBody>
      </p:sp>
    </p:spTree>
    <p:extLst>
      <p:ext uri="{BB962C8B-B14F-4D97-AF65-F5344CB8AC3E}">
        <p14:creationId xmlns:p14="http://schemas.microsoft.com/office/powerpoint/2010/main" val="169173151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B3404-28AD-4651-92EC-8A28796AF002}"/>
              </a:ext>
            </a:extLst>
          </p:cNvPr>
          <p:cNvSpPr>
            <a:spLocks noGrp="1"/>
          </p:cNvSpPr>
          <p:nvPr>
            <p:ph type="title"/>
          </p:nvPr>
        </p:nvSpPr>
        <p:spPr/>
        <p:txBody>
          <a:bodyPr lIns="91440" tIns="45720" rIns="91440" bIns="45720" anchor="b" anchorCtr="0"/>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Points importants à retenir</a:t>
            </a:r>
          </a:p>
        </p:txBody>
      </p:sp>
      <p:sp>
        <p:nvSpPr>
          <p:cNvPr id="3" name="Content Placeholder 2">
            <a:extLst>
              <a:ext uri="{FF2B5EF4-FFF2-40B4-BE49-F238E27FC236}">
                <a16:creationId xmlns:a16="http://schemas.microsoft.com/office/drawing/2014/main" id="{A811B1FF-F520-40DD-95A1-B911A4657450}"/>
              </a:ext>
            </a:extLst>
          </p:cNvPr>
          <p:cNvSpPr>
            <a:spLocks noGrp="1"/>
          </p:cNvSpPr>
          <p:nvPr>
            <p:ph type="body" sz="quarter" idx="10"/>
          </p:nvPr>
        </p:nvSpPr>
        <p:spPr/>
        <p:txBody>
          <a:bodyPr>
            <a:normAutofit/>
          </a:bodyPr>
          <a:lstStyle/>
          <a:p>
            <a:pPr marL="456565" indent="-456565">
              <a:spcBef>
                <a:spcPts val="1800"/>
              </a:spcBef>
            </a:pPr>
            <a:r>
              <a:rPr lang="fr-FR" sz="3200" b="0" i="0" u="none" strike="noStrike" cap="none" baseline="0" dirty="0">
                <a:solidFill>
                  <a:srgbClr val="1D1D1D"/>
                </a:solidFill>
                <a:effectLst/>
                <a:uFill>
                  <a:solidFill>
                    <a:prstClr val="black">
                      <a:alpha val="0"/>
                    </a:prstClr>
                  </a:solidFill>
                </a:uFill>
                <a:latin typeface="Calibri"/>
                <a:ea typeface="Calibri"/>
                <a:cs typeface="Calibri"/>
              </a:rPr>
              <a:t>Une élimination adéquate des déchets médicaux pendant une </a:t>
            </a:r>
            <a:r>
              <a:rPr lang="fr-FR" sz="3200" b="0" i="0" u="none" strike="noStrike" cap="none" baseline="0" dirty="0">
                <a:solidFill>
                  <a:srgbClr val="000000"/>
                </a:solidFill>
                <a:effectLst/>
                <a:uFill>
                  <a:solidFill>
                    <a:prstClr val="black">
                      <a:alpha val="0"/>
                    </a:prstClr>
                  </a:solidFill>
                </a:uFill>
                <a:latin typeface="Calibri"/>
                <a:ea typeface="Calibri"/>
                <a:cs typeface="Calibri"/>
              </a:rPr>
              <a:t>flambée </a:t>
            </a:r>
            <a:r>
              <a:rPr lang="fr-FR" sz="3200" dirty="0">
                <a:solidFill>
                  <a:srgbClr val="000000"/>
                </a:solidFill>
                <a:uFill>
                  <a:solidFill>
                    <a:prstClr val="black">
                      <a:alpha val="0"/>
                    </a:prstClr>
                  </a:solidFill>
                </a:uFill>
                <a:cs typeface="Calibri"/>
              </a:rPr>
              <a:t>d’Ebola ou de Marburg </a:t>
            </a:r>
            <a:r>
              <a:rPr lang="fr-FR" sz="3200" b="0" i="0" u="none" strike="noStrike" cap="none" baseline="0" dirty="0">
                <a:solidFill>
                  <a:srgbClr val="1D1D1D"/>
                </a:solidFill>
                <a:effectLst/>
                <a:uFill>
                  <a:solidFill>
                    <a:prstClr val="black">
                      <a:alpha val="0"/>
                    </a:prstClr>
                  </a:solidFill>
                </a:uFill>
                <a:latin typeface="Calibri"/>
                <a:ea typeface="Calibri"/>
                <a:cs typeface="Calibri"/>
              </a:rPr>
              <a:t>est essentielle pour assurer votre propre sécurité, ainsi que celle d’autres personnes dans votre établissement et votre communauté.</a:t>
            </a:r>
            <a:endParaRPr lang="en-US" dirty="0">
              <a:latin typeface="Calibri"/>
              <a:cs typeface="Calibri"/>
            </a:endParaRPr>
          </a:p>
          <a:p>
            <a:pPr>
              <a:spcBef>
                <a:spcPts val="1800"/>
              </a:spcBef>
            </a:pPr>
            <a:r>
              <a:rPr lang="fr-FR" sz="3200" b="0" i="0" u="none" strike="noStrike" cap="none" baseline="0" dirty="0">
                <a:solidFill>
                  <a:srgbClr val="1D1D1D"/>
                </a:solidFill>
                <a:effectLst/>
                <a:uFill>
                  <a:solidFill>
                    <a:prstClr val="black">
                      <a:alpha val="0"/>
                    </a:prstClr>
                  </a:solidFill>
                </a:uFill>
                <a:latin typeface="Calibri"/>
                <a:ea typeface="Calibri"/>
                <a:cs typeface="Calibri"/>
              </a:rPr>
              <a:t>Un incinérateur à température élevée constitue la meilleure option pour l’incinération des déchets médicaux.</a:t>
            </a:r>
          </a:p>
          <a:p>
            <a:pPr>
              <a:spcBef>
                <a:spcPts val="1800"/>
              </a:spcBef>
            </a:pPr>
            <a:r>
              <a:rPr lang="fr-FR" sz="3200" b="0" i="0" u="none" strike="noStrike" cap="none" baseline="0" dirty="0">
                <a:solidFill>
                  <a:srgbClr val="1D1D1D"/>
                </a:solidFill>
                <a:effectLst/>
                <a:uFill>
                  <a:solidFill>
                    <a:prstClr val="black">
                      <a:alpha val="0"/>
                    </a:prstClr>
                  </a:solidFill>
                </a:uFill>
                <a:latin typeface="Calibri"/>
                <a:ea typeface="Calibri"/>
                <a:cs typeface="Calibri"/>
              </a:rPr>
              <a:t>Si une fosse d’incinération doit être utilisée en tant que solution provisoire, elle doit être éloignée du flux de patients, creusée profondément et démarquée.</a:t>
            </a:r>
          </a:p>
          <a:p>
            <a:endParaRPr lang="en-US" sz="3200" b="1" dirty="0">
              <a:solidFill>
                <a:schemeClr val="accent1">
                  <a:lumMod val="75000"/>
                </a:schemeClr>
              </a:solidFill>
              <a:latin typeface="Calibri" panose="020F0502020204030204" pitchFamily="34" charset="0"/>
            </a:endParaRPr>
          </a:p>
        </p:txBody>
      </p:sp>
    </p:spTree>
    <p:extLst>
      <p:ext uri="{BB962C8B-B14F-4D97-AF65-F5344CB8AC3E}">
        <p14:creationId xmlns:p14="http://schemas.microsoft.com/office/powerpoint/2010/main" val="162301593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08B1C-CA87-B193-BBB6-6011B6112235}"/>
              </a:ext>
            </a:extLst>
          </p:cNvPr>
          <p:cNvSpPr>
            <a:spLocks noGrp="1"/>
          </p:cNvSpPr>
          <p:nvPr>
            <p:ph type="title" idx="4294967295"/>
          </p:nvPr>
        </p:nvSpPr>
        <p:spPr>
          <a:xfrm>
            <a:off x="339437" y="626383"/>
            <a:ext cx="10515600" cy="1325563"/>
          </a:xfrm>
          <a:prstGeom prst="rect">
            <a:avLst/>
          </a:prstGeom>
        </p:spPr>
        <p:txBody>
          <a:bodyPr/>
          <a:lstStyle/>
          <a:p>
            <a:pPr algn="l"/>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Merci !</a:t>
            </a:r>
          </a:p>
        </p:txBody>
      </p:sp>
    </p:spTree>
    <p:extLst>
      <p:ext uri="{BB962C8B-B14F-4D97-AF65-F5344CB8AC3E}">
        <p14:creationId xmlns:p14="http://schemas.microsoft.com/office/powerpoint/2010/main" val="331646457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Objectifs d’apprentissage</a:t>
            </a:r>
          </a:p>
        </p:txBody>
      </p:sp>
      <p:sp>
        <p:nvSpPr>
          <p:cNvPr id="3" name="Text Placeholder 2"/>
          <p:cNvSpPr>
            <a:spLocks noGrp="1"/>
          </p:cNvSpPr>
          <p:nvPr>
            <p:ph sz="quarter" idx="11"/>
          </p:nvPr>
        </p:nvSpPr>
        <p:spPr/>
        <p:txBody>
          <a:bodyPr/>
          <a:lstStyle/>
          <a:p>
            <a:pPr marL="0" indent="0">
              <a:buClrTx/>
              <a:buNone/>
            </a:pPr>
            <a:r>
              <a:rPr lang="fr-FR" sz="3200" b="0" i="0" u="none" strike="noStrike" cap="none" baseline="0" dirty="0">
                <a:solidFill>
                  <a:srgbClr val="000000"/>
                </a:solidFill>
                <a:effectLst/>
                <a:uFill>
                  <a:solidFill>
                    <a:prstClr val="black">
                      <a:alpha val="0"/>
                    </a:prstClr>
                  </a:solidFill>
                </a:uFill>
                <a:latin typeface="Calibri"/>
                <a:ea typeface="Calibri"/>
                <a:cs typeface="Calibri"/>
              </a:rPr>
              <a:t>À l’issue de cette présentation, les participants seront en mesure :</a:t>
            </a:r>
          </a:p>
          <a:p>
            <a:pPr marL="805180" lvl="1" indent="-457200">
              <a:spcBef>
                <a:spcPts val="1800"/>
              </a:spcBef>
              <a:buClr>
                <a:schemeClr val="accent2">
                  <a:lumMod val="60000"/>
                  <a:lumOff val="40000"/>
                </a:schemeClr>
              </a:buCl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d’expliquer pourquoi une élimination appropriée des déchets pendant une flambée </a:t>
            </a:r>
            <a:r>
              <a:rPr lang="fr-FR" sz="3200" dirty="0">
                <a:solidFill>
                  <a:srgbClr val="000000"/>
                </a:solidFill>
                <a:uFill>
                  <a:solidFill>
                    <a:prstClr val="black">
                      <a:alpha val="0"/>
                    </a:prstClr>
                  </a:solidFill>
                </a:uFill>
                <a:cs typeface="Calibri"/>
              </a:rPr>
              <a:t>d’Ebola ou de Marburg </a:t>
            </a:r>
            <a:r>
              <a:rPr lang="fr-FR" sz="3000" b="0" i="0" u="none" strike="noStrike" cap="none" baseline="0" dirty="0">
                <a:solidFill>
                  <a:srgbClr val="000000"/>
                </a:solidFill>
                <a:effectLst/>
                <a:uFill>
                  <a:solidFill>
                    <a:prstClr val="black">
                      <a:alpha val="0"/>
                    </a:prstClr>
                  </a:solidFill>
                </a:uFill>
                <a:latin typeface="Calibri"/>
                <a:ea typeface="Calibri"/>
                <a:cs typeface="Calibri"/>
              </a:rPr>
              <a:t>est importante</a:t>
            </a:r>
          </a:p>
          <a:p>
            <a:pPr marL="805180" lvl="1" indent="-457200">
              <a:spcBef>
                <a:spcPts val="1800"/>
              </a:spcBef>
              <a:buClr>
                <a:schemeClr val="accent2">
                  <a:lumMod val="60000"/>
                  <a:lumOff val="40000"/>
                </a:schemeClr>
              </a:buClr>
            </a:pPr>
            <a:r>
              <a:rPr lang="fr-FR" sz="3000" b="0" i="0" u="none" strike="noStrike" cap="none" baseline="0" dirty="0">
                <a:solidFill>
                  <a:srgbClr val="000000"/>
                </a:solidFill>
                <a:effectLst/>
                <a:uFill>
                  <a:solidFill>
                    <a:prstClr val="black">
                      <a:alpha val="0"/>
                    </a:prstClr>
                  </a:solidFill>
                </a:uFill>
                <a:latin typeface="Calibri"/>
                <a:ea typeface="Calibri"/>
                <a:cs typeface="Calibri"/>
              </a:rPr>
              <a:t>d’identifier des moyens d’améliorer l’élimination finale des déchets dans leurs propres établissements.</a:t>
            </a:r>
          </a:p>
          <a:p>
            <a:pPr marL="805180" lvl="1" indent="-457200">
              <a:spcBef>
                <a:spcPts val="1800"/>
              </a:spcBef>
              <a:buClr>
                <a:srgbClr val="005DAA"/>
              </a:buClr>
            </a:pPr>
            <a:endParaRPr lang="en-US" sz="3000" dirty="0">
              <a:solidFill>
                <a:srgbClr val="000000"/>
              </a:solidFill>
              <a:latin typeface="Calibri"/>
              <a:cs typeface="Calibri"/>
            </a:endParaRPr>
          </a:p>
          <a:p>
            <a:pPr marL="805180" lvl="1" indent="-457200">
              <a:spcBef>
                <a:spcPts val="1800"/>
              </a:spcBef>
              <a:buClr>
                <a:srgbClr val="005DAA"/>
              </a:buClr>
            </a:pPr>
            <a:endParaRPr lang="en-US" sz="3000" dirty="0">
              <a:solidFill>
                <a:srgbClr val="000000"/>
              </a:solidFill>
              <a:latin typeface="Calibri"/>
              <a:cs typeface="Calibri"/>
            </a:endParaRPr>
          </a:p>
          <a:p>
            <a:pPr marL="805180" lvl="1" indent="-457200">
              <a:spcBef>
                <a:spcPts val="1800"/>
              </a:spcBef>
              <a:buClr>
                <a:srgbClr val="005DAA"/>
              </a:buClr>
            </a:pPr>
            <a:endParaRPr lang="en-US" sz="3200" dirty="0">
              <a:solidFill>
                <a:srgbClr val="000000"/>
              </a:solidFill>
              <a:latin typeface="Calibri"/>
              <a:cs typeface="Calibri"/>
            </a:endParaRPr>
          </a:p>
          <a:p>
            <a:pPr marL="805180" lvl="1" indent="-457200">
              <a:spcBef>
                <a:spcPts val="1800"/>
              </a:spcBef>
              <a:buClr>
                <a:srgbClr val="005DAA"/>
              </a:buClr>
            </a:pPr>
            <a:endParaRPr lang="en-US" sz="2400" dirty="0">
              <a:solidFill>
                <a:schemeClr val="accent4">
                  <a:lumMod val="50000"/>
                </a:schemeClr>
              </a:solidFill>
              <a:cs typeface="Calibri" panose="020F0502020204030204" pitchFamily="34" charset="0"/>
            </a:endParaRPr>
          </a:p>
          <a:p>
            <a:pPr marL="347345" lvl="1" indent="0">
              <a:buClr>
                <a:srgbClr val="005DAA"/>
              </a:buClr>
              <a:buNone/>
            </a:pPr>
            <a:endParaRPr lang="en-US" sz="2400" dirty="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400" dirty="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173810830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5F067-BBF0-4D6A-AF81-8E7C53A788E0}"/>
              </a:ext>
            </a:extLst>
          </p:cNvPr>
          <p:cNvSpPr>
            <a:spLocks noGrp="1"/>
          </p:cNvSpPr>
          <p:nvPr>
            <p:ph type="title"/>
          </p:nvPr>
        </p:nvSpPr>
        <p:spPr>
          <a:xfrm>
            <a:off x="566058" y="388747"/>
            <a:ext cx="11059884" cy="1162051"/>
          </a:xfrm>
          <a:prstGeom prst="rect">
            <a:avLst/>
          </a:prstGeom>
        </p:spPr>
        <p:txBody>
          <a:bodyPr/>
          <a:lstStyle/>
          <a:p>
            <a:r>
              <a:rPr lang="fr-FR" sz="5000" b="1" i="0" u="none" strike="noStrike" cap="none" baseline="0">
                <a:solidFill>
                  <a:srgbClr val="FFFFFF"/>
                </a:solidFill>
                <a:effectLst/>
                <a:uFill>
                  <a:solidFill>
                    <a:prstClr val="black">
                      <a:alpha val="0"/>
                    </a:prstClr>
                  </a:solidFill>
                </a:uFill>
                <a:latin typeface="Calibri Light"/>
                <a:ea typeface="Calibri Light"/>
                <a:cs typeface="Calibri Light"/>
              </a:rPr>
              <a:t>Discussion</a:t>
            </a:r>
          </a:p>
        </p:txBody>
      </p:sp>
      <p:sp>
        <p:nvSpPr>
          <p:cNvPr id="3" name="Text Placeholder 2">
            <a:extLst>
              <a:ext uri="{FF2B5EF4-FFF2-40B4-BE49-F238E27FC236}">
                <a16:creationId xmlns:a16="http://schemas.microsoft.com/office/drawing/2014/main" id="{A5AD7ED4-79FD-4616-B029-EA71E4B918BF}"/>
              </a:ext>
            </a:extLst>
          </p:cNvPr>
          <p:cNvSpPr>
            <a:spLocks noGrp="1"/>
          </p:cNvSpPr>
          <p:nvPr>
            <p:ph type="body" idx="1"/>
          </p:nvPr>
        </p:nvSpPr>
        <p:spPr>
          <a:xfrm>
            <a:off x="914400" y="5266866"/>
            <a:ext cx="10363200" cy="568325"/>
          </a:xfrm>
        </p:spPr>
        <p:txBody>
          <a:bodyPr>
            <a:noAutofit/>
          </a:bodyPr>
          <a:lstStyle/>
          <a:p>
            <a:pPr marL="0" indent="0">
              <a:lnSpc>
                <a:spcPct val="100000"/>
              </a:lnSpc>
              <a:buNone/>
            </a:pPr>
            <a:endParaRPr lang="fr-FR" sz="3600" b="0" i="0" u="none" strike="noStrike" cap="none" baseline="0" dirty="0">
              <a:solidFill>
                <a:srgbClr val="FFFFFF"/>
              </a:solidFill>
              <a:effectLst/>
              <a:uFill>
                <a:solidFill>
                  <a:prstClr val="black">
                    <a:alpha val="0"/>
                  </a:prstClr>
                </a:solidFill>
              </a:uFill>
              <a:latin typeface="Calibri"/>
              <a:ea typeface="Calibri"/>
              <a:cs typeface="Calibri"/>
            </a:endParaRPr>
          </a:p>
          <a:p>
            <a:pPr marL="0" indent="0">
              <a:lnSpc>
                <a:spcPct val="100000"/>
              </a:lnSpc>
              <a:buNone/>
            </a:pPr>
            <a:r>
              <a:rPr lang="fr-FR" sz="3600" b="0" i="0" u="none" strike="noStrike" cap="none" baseline="0" dirty="0">
                <a:solidFill>
                  <a:srgbClr val="FFFFFF"/>
                </a:solidFill>
                <a:effectLst/>
                <a:uFill>
                  <a:solidFill>
                    <a:prstClr val="black">
                      <a:alpha val="0"/>
                    </a:prstClr>
                  </a:solidFill>
                </a:uFill>
                <a:latin typeface="Calibri"/>
                <a:ea typeface="Calibri"/>
                <a:cs typeface="Calibri"/>
              </a:rPr>
              <a:t>Une fois les déchets collectés des bacs à déchets dans votre établissement, comment sont-ils éliminés ?</a:t>
            </a:r>
          </a:p>
          <a:p>
            <a:pPr marL="0" indent="0">
              <a:lnSpc>
                <a:spcPct val="100000"/>
              </a:lnSpc>
              <a:buNone/>
            </a:pPr>
            <a:endParaRPr lang="en-US" sz="3600" dirty="0"/>
          </a:p>
          <a:p>
            <a:pPr marL="0" indent="0">
              <a:lnSpc>
                <a:spcPct val="100000"/>
              </a:lnSpc>
              <a:buNone/>
            </a:pPr>
            <a:r>
              <a:rPr lang="fr-FR" sz="3600" b="0" i="0" u="none" strike="noStrike" cap="none" baseline="0" dirty="0">
                <a:solidFill>
                  <a:srgbClr val="FFFFFF"/>
                </a:solidFill>
                <a:effectLst/>
                <a:uFill>
                  <a:solidFill>
                    <a:prstClr val="black">
                      <a:alpha val="0"/>
                    </a:prstClr>
                  </a:solidFill>
                </a:uFill>
                <a:latin typeface="Calibri"/>
                <a:ea typeface="Calibri"/>
                <a:cs typeface="Calibri"/>
              </a:rPr>
              <a:t>Les déchets sont-ils éliminés différemment selon qu’il s’agit de déchets généraux, de déchets infectieux ou d’autres types de déchets recueillis ? Si oui, dans quelle mesure ?</a:t>
            </a:r>
          </a:p>
        </p:txBody>
      </p:sp>
    </p:spTree>
    <p:extLst>
      <p:ext uri="{BB962C8B-B14F-4D97-AF65-F5344CB8AC3E}">
        <p14:creationId xmlns:p14="http://schemas.microsoft.com/office/powerpoint/2010/main" val="27392428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61338-31D4-4DB4-96C9-E156DF83EB62}"/>
              </a:ext>
            </a:extLst>
          </p:cNvPr>
          <p:cNvSpPr>
            <a:spLocks noGrp="1"/>
          </p:cNvSpPr>
          <p:nvPr>
            <p:ph type="title"/>
          </p:nvPr>
        </p:nvSpPr>
        <p:spPr>
          <a:xfrm>
            <a:off x="2420055" y="2460247"/>
            <a:ext cx="6559983" cy="1162051"/>
          </a:xfrm>
        </p:spPr>
        <p:txBody>
          <a:bodyPr/>
          <a:lstStyle/>
          <a:p>
            <a:r>
              <a:rPr lang="fr-FR" sz="4800" b="1" i="0" u="none" strike="noStrike" cap="none" baseline="0" dirty="0">
                <a:solidFill>
                  <a:srgbClr val="FFFFFF"/>
                </a:solidFill>
                <a:effectLst/>
                <a:uFill>
                  <a:solidFill>
                    <a:prstClr val="black">
                      <a:alpha val="0"/>
                    </a:prstClr>
                  </a:solidFill>
                </a:uFill>
                <a:latin typeface="Calibri Light"/>
                <a:ea typeface="Calibri Light"/>
                <a:cs typeface="Calibri Light"/>
              </a:rPr>
              <a:t>Élimination des déchets</a:t>
            </a:r>
          </a:p>
        </p:txBody>
      </p:sp>
    </p:spTree>
    <p:extLst>
      <p:ext uri="{BB962C8B-B14F-4D97-AF65-F5344CB8AC3E}">
        <p14:creationId xmlns:p14="http://schemas.microsoft.com/office/powerpoint/2010/main" val="98284128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FA870-C2AC-4FDD-ACC2-04A745C9D03F}"/>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Pourquoi l’élimination des déchets est-elle importante ?</a:t>
            </a:r>
          </a:p>
        </p:txBody>
      </p:sp>
      <p:sp>
        <p:nvSpPr>
          <p:cNvPr id="3" name="Content Placeholder 2">
            <a:extLst>
              <a:ext uri="{FF2B5EF4-FFF2-40B4-BE49-F238E27FC236}">
                <a16:creationId xmlns:a16="http://schemas.microsoft.com/office/drawing/2014/main" id="{A29204ED-9337-48D8-AEAA-243560A45A80}"/>
              </a:ext>
            </a:extLst>
          </p:cNvPr>
          <p:cNvSpPr>
            <a:spLocks noGrp="1"/>
          </p:cNvSpPr>
          <p:nvPr>
            <p:ph type="body" sz="quarter" idx="10"/>
          </p:nvPr>
        </p:nvSpPr>
        <p:spPr>
          <a:xfrm>
            <a:off x="609600" y="1637703"/>
            <a:ext cx="10899228" cy="4176467"/>
          </a:xfrm>
        </p:spPr>
        <p:txBody>
          <a:bodyPr vert="horz" lIns="91440" tIns="45720" rIns="91440" bIns="45720" rtlCol="0" anchor="t">
            <a:normAutofit fontScale="92500"/>
          </a:bodyPr>
          <a:lstStyle/>
          <a:p>
            <a:pPr marL="456565" indent="-456565"/>
            <a:r>
              <a:rPr lang="fr-FR" sz="2800" b="0" i="0" u="none" strike="noStrike" cap="none" baseline="0" dirty="0">
                <a:solidFill>
                  <a:srgbClr val="000000"/>
                </a:solidFill>
                <a:effectLst/>
                <a:uFill>
                  <a:solidFill>
                    <a:prstClr val="black">
                      <a:alpha val="0"/>
                    </a:prstClr>
                  </a:solidFill>
                </a:uFill>
                <a:latin typeface="Calibri"/>
                <a:ea typeface="Calibri"/>
                <a:cs typeface="Calibri"/>
              </a:rPr>
              <a:t>Une gestion des déchets inappropriée </a:t>
            </a:r>
            <a:r>
              <a:rPr lang="fr-FR" sz="2800" b="1" i="0" u="none" strike="noStrike" cap="none" baseline="0" dirty="0">
                <a:solidFill>
                  <a:srgbClr val="0039A6"/>
                </a:solidFill>
                <a:effectLst/>
                <a:uFill>
                  <a:solidFill>
                    <a:prstClr val="black">
                      <a:alpha val="0"/>
                    </a:prstClr>
                  </a:solidFill>
                </a:uFill>
                <a:latin typeface="Calibri"/>
                <a:ea typeface="Calibri"/>
                <a:cs typeface="Calibri"/>
              </a:rPr>
              <a:t>présente des risques sanitaires potentiels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 pour</a:t>
            </a:r>
            <a:r>
              <a:rPr lang="fr-FR" sz="2800" b="1" i="0" u="none" strike="noStrike" cap="none" baseline="0" dirty="0">
                <a:solidFill>
                  <a:srgbClr val="000000"/>
                </a:solidFill>
                <a:effectLst/>
                <a:uFill>
                  <a:solidFill>
                    <a:prstClr val="black">
                      <a:alpha val="0"/>
                    </a:prstClr>
                  </a:solidFill>
                </a:uFill>
                <a:latin typeface="Calibri"/>
                <a:ea typeface="Calibri"/>
                <a:cs typeface="Calibri"/>
              </a:rPr>
              <a:t>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vous-même, vos patients et autres membres du personnel dans votre établissement, ainsi que pour votre communauté.</a:t>
            </a:r>
            <a:endParaRPr lang="en-US" dirty="0"/>
          </a:p>
          <a:p>
            <a:pPr marL="0" indent="0">
              <a:buNone/>
            </a:pPr>
            <a:endParaRPr lang="en-US" sz="900" dirty="0"/>
          </a:p>
          <a:p>
            <a:pPr marL="456565" indent="-456565"/>
            <a:r>
              <a:rPr lang="fr-FR" sz="2650" b="0" i="0" u="none" strike="noStrike" cap="none" baseline="0" dirty="0">
                <a:solidFill>
                  <a:srgbClr val="1D1D1D"/>
                </a:solidFill>
                <a:effectLst/>
                <a:uFill>
                  <a:solidFill>
                    <a:prstClr val="black">
                      <a:alpha val="0"/>
                    </a:prstClr>
                  </a:solidFill>
                </a:uFill>
                <a:latin typeface="Calibri"/>
                <a:ea typeface="Calibri"/>
                <a:cs typeface="Calibri"/>
              </a:rPr>
              <a:t>Risques possibles</a:t>
            </a:r>
          </a:p>
          <a:p>
            <a:pPr marL="989965" lvl="1" indent="-380365"/>
            <a:r>
              <a:rPr lang="fr-FR" sz="2650" b="0" i="0" u="none" strike="noStrike" cap="none" baseline="0" dirty="0">
                <a:solidFill>
                  <a:srgbClr val="1D1D1D"/>
                </a:solidFill>
                <a:effectLst/>
                <a:uFill>
                  <a:solidFill>
                    <a:prstClr val="black">
                      <a:alpha val="0"/>
                    </a:prstClr>
                  </a:solidFill>
                </a:uFill>
                <a:latin typeface="Calibri"/>
                <a:ea typeface="Calibri"/>
                <a:cs typeface="Calibri"/>
              </a:rPr>
              <a:t>Exposition à des objets contaminés par </a:t>
            </a:r>
            <a:r>
              <a:rPr lang="fr-FR" sz="2650" b="0" i="0" u="none" strike="noStrike" cap="none" baseline="0" dirty="0">
                <a:solidFill>
                  <a:srgbClr val="000000"/>
                </a:solidFill>
                <a:effectLst/>
                <a:uFill>
                  <a:solidFill>
                    <a:prstClr val="black">
                      <a:alpha val="0"/>
                    </a:prstClr>
                  </a:solidFill>
                </a:uFill>
                <a:latin typeface="Calibri"/>
                <a:ea typeface="Calibri"/>
                <a:cs typeface="Calibri"/>
              </a:rPr>
              <a:t>les virus provoquant Ebola ou Marburg </a:t>
            </a:r>
            <a:r>
              <a:rPr lang="fr-FR" sz="2650" b="0" i="0" u="none" strike="noStrike" cap="none" baseline="0" dirty="0">
                <a:solidFill>
                  <a:srgbClr val="1D1D1D"/>
                </a:solidFill>
                <a:effectLst/>
                <a:uFill>
                  <a:solidFill>
                    <a:prstClr val="black">
                      <a:alpha val="0"/>
                    </a:prstClr>
                  </a:solidFill>
                </a:uFill>
                <a:latin typeface="Calibri"/>
                <a:ea typeface="Calibri"/>
                <a:cs typeface="Calibri"/>
              </a:rPr>
              <a:t>(par exemple des gants contaminés)</a:t>
            </a:r>
          </a:p>
          <a:p>
            <a:pPr marL="989965" lvl="1" indent="-380365"/>
            <a:r>
              <a:rPr lang="fr-FR" sz="2650" b="0" i="0" u="none" strike="noStrike" cap="none" baseline="0" dirty="0">
                <a:solidFill>
                  <a:srgbClr val="1D1D1D"/>
                </a:solidFill>
                <a:effectLst/>
                <a:uFill>
                  <a:solidFill>
                    <a:prstClr val="black">
                      <a:alpha val="0"/>
                    </a:prstClr>
                  </a:solidFill>
                </a:uFill>
                <a:latin typeface="Calibri"/>
                <a:ea typeface="Calibri"/>
                <a:cs typeface="Calibri"/>
              </a:rPr>
              <a:t>Exposition à des objets qui présentent un risque de blessure physique, ainsi que l’exposition aux virus </a:t>
            </a:r>
            <a:r>
              <a:rPr lang="fr-FR" sz="2650" dirty="0">
                <a:uFill>
                  <a:solidFill>
                    <a:prstClr val="black">
                      <a:alpha val="0"/>
                    </a:prstClr>
                  </a:solidFill>
                </a:uFill>
                <a:latin typeface="Calibri"/>
                <a:ea typeface="Calibri"/>
                <a:cs typeface="Calibri"/>
              </a:rPr>
              <a:t>provoquant Ebola ou</a:t>
            </a:r>
            <a:r>
              <a:rPr lang="fr-FR" sz="2650" b="0" i="0" u="none" strike="noStrike" cap="none" baseline="0" dirty="0">
                <a:solidFill>
                  <a:srgbClr val="1D1D1D"/>
                </a:solidFill>
                <a:effectLst/>
                <a:uFill>
                  <a:solidFill>
                    <a:prstClr val="black">
                      <a:alpha val="0"/>
                    </a:prstClr>
                  </a:solidFill>
                </a:uFill>
                <a:latin typeface="Calibri"/>
                <a:ea typeface="Calibri"/>
                <a:cs typeface="Calibri"/>
              </a:rPr>
              <a:t> </a:t>
            </a:r>
            <a:r>
              <a:rPr lang="fr-FR" sz="2650" b="0" i="0" u="none" strike="noStrike" cap="none" baseline="0" dirty="0">
                <a:solidFill>
                  <a:srgbClr val="000000"/>
                </a:solidFill>
                <a:effectLst/>
                <a:uFill>
                  <a:solidFill>
                    <a:prstClr val="black">
                      <a:alpha val="0"/>
                    </a:prstClr>
                  </a:solidFill>
                </a:uFill>
                <a:latin typeface="Calibri"/>
                <a:ea typeface="Calibri"/>
                <a:cs typeface="Calibri"/>
              </a:rPr>
              <a:t>Marburg </a:t>
            </a:r>
            <a:r>
              <a:rPr lang="fr-FR" sz="2650" b="0" i="0" u="none" strike="noStrike" cap="none" baseline="0" dirty="0">
                <a:solidFill>
                  <a:srgbClr val="1D1D1D"/>
                </a:solidFill>
                <a:effectLst/>
                <a:uFill>
                  <a:solidFill>
                    <a:prstClr val="black">
                      <a:alpha val="0"/>
                    </a:prstClr>
                  </a:solidFill>
                </a:uFill>
                <a:latin typeface="Calibri"/>
                <a:ea typeface="Calibri"/>
                <a:cs typeface="Calibri"/>
              </a:rPr>
              <a:t>(par exemple des aiguilles usagées)</a:t>
            </a:r>
          </a:p>
          <a:p>
            <a:endParaRPr lang="en-US" dirty="0">
              <a:cs typeface="Calibri"/>
            </a:endParaRPr>
          </a:p>
        </p:txBody>
      </p:sp>
      <p:pic>
        <p:nvPicPr>
          <p:cNvPr id="4" name="Picture 2" descr="Illustration de flacons brisés et intacts, d’aiguilles et d’un scalpel.">
            <a:extLst>
              <a:ext uri="{FF2B5EF4-FFF2-40B4-BE49-F238E27FC236}">
                <a16:creationId xmlns:a16="http://schemas.microsoft.com/office/drawing/2014/main" id="{AC7C757C-7BA0-F0EB-180E-DCA89E7A3C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848401" y="5138316"/>
            <a:ext cx="4102443" cy="1517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77456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FFEB7-F811-49A4-9F63-A7F5AD842CE8}"/>
              </a:ext>
            </a:extLst>
          </p:cNvPr>
          <p:cNvSpPr>
            <a:spLocks noGrp="1"/>
          </p:cNvSpPr>
          <p:nvPr>
            <p:ph type="title"/>
          </p:nvPr>
        </p:nvSpPr>
        <p:spPr>
          <a:xfrm>
            <a:off x="609600" y="274639"/>
            <a:ext cx="10972800" cy="969545"/>
          </a:xfrm>
        </p:spPr>
        <p:txBody>
          <a:bodyPr/>
          <a:lstStyle/>
          <a:p>
            <a:r>
              <a:rPr lang="fr-FR" sz="4000" b="1" i="0" u="none" strike="noStrike" cap="none" baseline="0" dirty="0">
                <a:solidFill>
                  <a:srgbClr val="0B40A5"/>
                </a:solidFill>
                <a:effectLst/>
                <a:uFill>
                  <a:solidFill>
                    <a:prstClr val="black">
                      <a:alpha val="0"/>
                    </a:prstClr>
                  </a:solidFill>
                </a:uFill>
                <a:latin typeface="Calibri Light"/>
                <a:ea typeface="Calibri Light"/>
                <a:cs typeface="Calibri Light"/>
              </a:rPr>
              <a:t>Élimination des déchets </a:t>
            </a:r>
            <a:r>
              <a:rPr lang="fr-FR" sz="4000" b="1" i="0" u="none" strike="noStrike" cap="none" baseline="0" dirty="0">
                <a:solidFill>
                  <a:schemeClr val="bg2"/>
                </a:solidFill>
                <a:effectLst/>
                <a:uFill>
                  <a:solidFill>
                    <a:prstClr val="black">
                      <a:alpha val="0"/>
                    </a:prstClr>
                  </a:solidFill>
                </a:uFill>
                <a:latin typeface="Calibri Light"/>
                <a:ea typeface="Calibri Light"/>
                <a:cs typeface="Calibri Light"/>
              </a:rPr>
              <a:t>(1)</a:t>
            </a:r>
          </a:p>
        </p:txBody>
      </p:sp>
      <p:sp>
        <p:nvSpPr>
          <p:cNvPr id="3" name="Text Placeholder 2">
            <a:extLst>
              <a:ext uri="{FF2B5EF4-FFF2-40B4-BE49-F238E27FC236}">
                <a16:creationId xmlns:a16="http://schemas.microsoft.com/office/drawing/2014/main" id="{14399667-DAAA-45EC-BC6A-3DFC7C2AD312}"/>
              </a:ext>
            </a:extLst>
          </p:cNvPr>
          <p:cNvSpPr>
            <a:spLocks noGrp="1"/>
          </p:cNvSpPr>
          <p:nvPr>
            <p:ph type="body" sz="quarter" idx="10"/>
          </p:nvPr>
        </p:nvSpPr>
        <p:spPr>
          <a:xfrm>
            <a:off x="609600" y="1469036"/>
            <a:ext cx="10972800" cy="4916774"/>
          </a:xfrm>
        </p:spPr>
        <p:txBody>
          <a:bodyPr vert="horz" lIns="91440" tIns="45720" rIns="91440" bIns="45720" rtlCol="0" anchor="t">
            <a:normAutofit fontScale="92500" lnSpcReduction="10000"/>
          </a:bodyPr>
          <a:lstStyle/>
          <a:p>
            <a:pPr>
              <a:lnSpc>
                <a:spcPct val="100000"/>
              </a:lnSpc>
            </a:pPr>
            <a:r>
              <a:rPr lang="fr-FR" sz="2800" b="0" i="0" u="none" strike="noStrike" cap="none" baseline="0" dirty="0">
                <a:solidFill>
                  <a:srgbClr val="000000"/>
                </a:solidFill>
                <a:effectLst/>
                <a:uFill>
                  <a:solidFill>
                    <a:prstClr val="black">
                      <a:alpha val="0"/>
                    </a:prstClr>
                  </a:solidFill>
                </a:uFill>
                <a:latin typeface="Calibri"/>
                <a:ea typeface="Calibri"/>
                <a:cs typeface="Calibri"/>
              </a:rPr>
              <a:t>Les établissements de santé doivent disposer d’un </a:t>
            </a:r>
            <a:r>
              <a:rPr lang="fr-FR" sz="2800" b="1" i="0" u="none" strike="noStrike" cap="none" baseline="0" dirty="0">
                <a:solidFill>
                  <a:srgbClr val="0B40A5"/>
                </a:solidFill>
                <a:effectLst/>
                <a:uFill>
                  <a:solidFill>
                    <a:prstClr val="black">
                      <a:alpha val="0"/>
                    </a:prstClr>
                  </a:solidFill>
                </a:uFill>
                <a:latin typeface="Calibri"/>
                <a:ea typeface="Calibri"/>
                <a:cs typeface="Calibri"/>
              </a:rPr>
              <a:t>système fonctionnel </a:t>
            </a:r>
            <a:r>
              <a:rPr lang="fr-FR" sz="2800" b="0" i="0" u="none" strike="noStrike" cap="none" baseline="0" dirty="0">
                <a:solidFill>
                  <a:srgbClr val="000000"/>
                </a:solidFill>
                <a:effectLst/>
                <a:uFill>
                  <a:solidFill>
                    <a:prstClr val="black">
                      <a:alpha val="0"/>
                    </a:prstClr>
                  </a:solidFill>
                </a:uFill>
                <a:latin typeface="Calibri"/>
                <a:ea typeface="Calibri"/>
                <a:cs typeface="Calibri"/>
              </a:rPr>
              <a:t>pour l’élimination finale des déchets</a:t>
            </a:r>
          </a:p>
          <a:p>
            <a:pPr>
              <a:lnSpc>
                <a:spcPct val="100000"/>
              </a:lnSpc>
            </a:pPr>
            <a:endParaRPr lang="en-GB" sz="3000" dirty="0">
              <a:solidFill>
                <a:schemeClr val="tx1"/>
              </a:solidFill>
            </a:endParaRPr>
          </a:p>
          <a:p>
            <a:pPr>
              <a:lnSpc>
                <a:spcPct val="100000"/>
              </a:lnSpc>
            </a:pPr>
            <a:r>
              <a:rPr lang="fr-FR" sz="2800" b="1" i="0" u="none" strike="noStrike" cap="none" baseline="0">
                <a:solidFill>
                  <a:srgbClr val="0B40A5"/>
                </a:solidFill>
                <a:effectLst/>
                <a:uFill>
                  <a:solidFill>
                    <a:prstClr val="black">
                      <a:alpha val="0"/>
                    </a:prstClr>
                  </a:solidFill>
                </a:uFill>
                <a:latin typeface="Calibri"/>
                <a:ea typeface="Calibri"/>
                <a:cs typeface="Calibri"/>
              </a:rPr>
              <a:t>Les déchets infectieux et potentiellement infectieux </a:t>
            </a:r>
            <a:r>
              <a:rPr lang="fr-FR" sz="2800" b="0" i="0" u="none" strike="noStrike" cap="none" baseline="0">
                <a:solidFill>
                  <a:srgbClr val="000000"/>
                </a:solidFill>
                <a:effectLst/>
                <a:uFill>
                  <a:solidFill>
                    <a:prstClr val="black">
                      <a:alpha val="0"/>
                    </a:prstClr>
                  </a:solidFill>
                </a:uFill>
                <a:latin typeface="Calibri"/>
                <a:ea typeface="Calibri"/>
                <a:cs typeface="Calibri"/>
              </a:rPr>
              <a:t>doit être : </a:t>
            </a:r>
          </a:p>
          <a:p>
            <a:pPr lvl="1">
              <a:lnSpc>
                <a:spcPct val="100000"/>
              </a:lnSpc>
            </a:pPr>
            <a:r>
              <a:rPr lang="fr-FR" sz="2800" b="0" i="0" u="none" strike="noStrike" cap="none" baseline="0" dirty="0">
                <a:solidFill>
                  <a:srgbClr val="000000"/>
                </a:solidFill>
                <a:effectLst/>
                <a:uFill>
                  <a:solidFill>
                    <a:prstClr val="black">
                      <a:alpha val="0"/>
                    </a:prstClr>
                  </a:solidFill>
                </a:uFill>
                <a:latin typeface="Calibri"/>
                <a:ea typeface="Calibri"/>
                <a:cs typeface="Calibri"/>
              </a:rPr>
              <a:t>Incinérés </a:t>
            </a:r>
          </a:p>
          <a:p>
            <a:pPr marL="457200" lvl="1" indent="0">
              <a:lnSpc>
                <a:spcPct val="100000"/>
              </a:lnSpc>
              <a:buNone/>
            </a:pPr>
            <a:r>
              <a:rPr lang="fr-FR" sz="2800" b="0" i="0" u="none" strike="noStrike" cap="none" baseline="0" dirty="0">
                <a:solidFill>
                  <a:srgbClr val="000000"/>
                </a:solidFill>
                <a:effectLst/>
                <a:uFill>
                  <a:solidFill>
                    <a:prstClr val="black">
                      <a:alpha val="0"/>
                    </a:prstClr>
                  </a:solidFill>
                </a:uFill>
                <a:latin typeface="Calibri"/>
                <a:ea typeface="Calibri"/>
                <a:cs typeface="Calibri"/>
              </a:rPr>
              <a:t>OU</a:t>
            </a:r>
          </a:p>
          <a:p>
            <a:pPr lvl="1">
              <a:lnSpc>
                <a:spcPct val="100000"/>
              </a:lnSpc>
            </a:pPr>
            <a:r>
              <a:rPr lang="fr-FR" sz="2800" b="0" i="0" u="none" strike="noStrike" cap="none" baseline="0" dirty="0">
                <a:solidFill>
                  <a:srgbClr val="000000"/>
                </a:solidFill>
                <a:effectLst/>
                <a:uFill>
                  <a:solidFill>
                    <a:prstClr val="black">
                      <a:alpha val="0"/>
                    </a:prstClr>
                  </a:solidFill>
                </a:uFill>
                <a:latin typeface="Calibri"/>
                <a:ea typeface="Calibri"/>
                <a:cs typeface="Calibri"/>
              </a:rPr>
              <a:t>Traités par un procédé sans combustion (autoclavage/broyage ou autre traitement alternatif) avant d’être placés dans le flux de déchets ordinaire </a:t>
            </a:r>
          </a:p>
          <a:p>
            <a:pPr marL="457200" lvl="1" indent="0">
              <a:lnSpc>
                <a:spcPct val="100000"/>
              </a:lnSpc>
              <a:buNone/>
            </a:pPr>
            <a:r>
              <a:rPr lang="fr-FR" sz="2800" b="0" i="0" u="none" strike="noStrike" cap="none" baseline="0" dirty="0">
                <a:solidFill>
                  <a:srgbClr val="000000"/>
                </a:solidFill>
                <a:effectLst/>
                <a:uFill>
                  <a:solidFill>
                    <a:prstClr val="black">
                      <a:alpha val="0"/>
                    </a:prstClr>
                  </a:solidFill>
                </a:uFill>
                <a:latin typeface="Calibri"/>
                <a:ea typeface="Calibri"/>
                <a:cs typeface="Calibri"/>
              </a:rPr>
              <a:t>OU</a:t>
            </a:r>
          </a:p>
          <a:p>
            <a:pPr lvl="1">
              <a:lnSpc>
                <a:spcPct val="100000"/>
              </a:lnSpc>
            </a:pPr>
            <a:r>
              <a:rPr lang="fr-FR" sz="2800" b="0" i="0" u="none" strike="noStrike" cap="none" baseline="0" dirty="0">
                <a:solidFill>
                  <a:srgbClr val="000000"/>
                </a:solidFill>
                <a:effectLst/>
                <a:uFill>
                  <a:solidFill>
                    <a:prstClr val="black">
                      <a:alpha val="0"/>
                    </a:prstClr>
                  </a:solidFill>
                </a:uFill>
                <a:latin typeface="Calibri"/>
                <a:ea typeface="Calibri"/>
                <a:cs typeface="Calibri"/>
              </a:rPr>
              <a:t>Enterrés </a:t>
            </a:r>
            <a:endParaRPr lang="en-US" sz="3000" dirty="0">
              <a:solidFill>
                <a:srgbClr val="000000"/>
              </a:solidFill>
              <a:cs typeface="Calibri"/>
            </a:endParaRPr>
          </a:p>
          <a:p>
            <a:pPr lvl="1"/>
            <a:endParaRPr lang="en-US" sz="2800" dirty="0">
              <a:solidFill>
                <a:schemeClr val="tx1"/>
              </a:solidFill>
              <a:cs typeface="Calibri"/>
            </a:endParaRPr>
          </a:p>
        </p:txBody>
      </p:sp>
    </p:spTree>
    <p:extLst>
      <p:ext uri="{BB962C8B-B14F-4D97-AF65-F5344CB8AC3E}">
        <p14:creationId xmlns:p14="http://schemas.microsoft.com/office/powerpoint/2010/main" val="348517954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FFEB7-F811-49A4-9F63-A7F5AD842CE8}"/>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Emplacement des incinérateurs</a:t>
            </a:r>
          </a:p>
        </p:txBody>
      </p:sp>
      <p:sp>
        <p:nvSpPr>
          <p:cNvPr id="3" name="Text Placeholder 2">
            <a:extLst>
              <a:ext uri="{FF2B5EF4-FFF2-40B4-BE49-F238E27FC236}">
                <a16:creationId xmlns:a16="http://schemas.microsoft.com/office/drawing/2014/main" id="{14399667-DAAA-45EC-BC6A-3DFC7C2AD312}"/>
              </a:ext>
            </a:extLst>
          </p:cNvPr>
          <p:cNvSpPr>
            <a:spLocks noGrp="1"/>
          </p:cNvSpPr>
          <p:nvPr>
            <p:ph type="body" sz="quarter" idx="10"/>
          </p:nvPr>
        </p:nvSpPr>
        <p:spPr>
          <a:xfrm>
            <a:off x="609600" y="1554158"/>
            <a:ext cx="6330846" cy="4176467"/>
          </a:xfrm>
        </p:spPr>
        <p:txBody>
          <a:bodyPr vert="horz" lIns="91440" tIns="45720" rIns="91440" bIns="45720" rtlCol="0" anchor="t">
            <a:normAutofit/>
          </a:bodyPr>
          <a:lstStyle/>
          <a:p>
            <a:pPr marL="457200" lvl="1" indent="0">
              <a:buNone/>
            </a:pPr>
            <a:endParaRPr lang="en-GB" sz="1800">
              <a:solidFill>
                <a:srgbClr val="000000"/>
              </a:solidFill>
            </a:endParaRPr>
          </a:p>
          <a:p>
            <a:pPr marL="455613" indent="-455613">
              <a:spcBef>
                <a:spcPts val="1800"/>
              </a:spcBef>
            </a:pPr>
            <a:r>
              <a:rPr lang="fr-FR" sz="3000" b="0" i="0" u="none" strike="noStrike" cap="none" baseline="0">
                <a:solidFill>
                  <a:srgbClr val="000000"/>
                </a:solidFill>
                <a:effectLst/>
                <a:uFill>
                  <a:solidFill>
                    <a:prstClr val="black">
                      <a:alpha val="0"/>
                    </a:prstClr>
                  </a:solidFill>
                </a:uFill>
                <a:latin typeface="Calibri"/>
                <a:ea typeface="Calibri"/>
                <a:cs typeface="Calibri"/>
              </a:rPr>
              <a:t>Dans la propriété de l’établissement de santé</a:t>
            </a:r>
          </a:p>
          <a:p>
            <a:pPr marL="455613" indent="-455613">
              <a:spcBef>
                <a:spcPts val="1800"/>
              </a:spcBef>
            </a:pPr>
            <a:r>
              <a:rPr lang="fr-FR" sz="3000" b="0" i="0" u="none" strike="noStrike" cap="none" baseline="0">
                <a:solidFill>
                  <a:srgbClr val="000000"/>
                </a:solidFill>
                <a:effectLst/>
                <a:uFill>
                  <a:solidFill>
                    <a:prstClr val="black">
                      <a:alpha val="0"/>
                    </a:prstClr>
                  </a:solidFill>
                </a:uFill>
                <a:latin typeface="Calibri"/>
                <a:ea typeface="Calibri"/>
                <a:cs typeface="Calibri"/>
              </a:rPr>
              <a:t>Loin du flux de patients </a:t>
            </a:r>
          </a:p>
          <a:p>
            <a:pPr marL="455613" indent="-455613">
              <a:spcBef>
                <a:spcPts val="1800"/>
              </a:spcBef>
            </a:pPr>
            <a:r>
              <a:rPr lang="fr-FR" sz="3000" b="0" i="0" u="none" strike="noStrike" cap="none" baseline="0">
                <a:solidFill>
                  <a:srgbClr val="000000"/>
                </a:solidFill>
                <a:effectLst/>
                <a:uFill>
                  <a:solidFill>
                    <a:prstClr val="black">
                      <a:alpha val="0"/>
                    </a:prstClr>
                  </a:solidFill>
                </a:uFill>
                <a:latin typeface="Calibri"/>
                <a:ea typeface="Calibri"/>
                <a:cs typeface="Calibri"/>
              </a:rPr>
              <a:t>Dans une zone où ils ne perturberont PAS les gens </a:t>
            </a:r>
            <a:endParaRPr lang="en-GB" sz="3000">
              <a:solidFill>
                <a:srgbClr val="000000"/>
              </a:solidFill>
              <a:cs typeface="Calibri"/>
            </a:endParaRPr>
          </a:p>
          <a:p>
            <a:pPr marL="457188" lvl="1" indent="0">
              <a:buNone/>
            </a:pPr>
            <a:endParaRPr lang="en-US" sz="1800"/>
          </a:p>
          <a:p>
            <a:endParaRPr lang="en-US" sz="2400" b="1">
              <a:solidFill>
                <a:schemeClr val="accent4">
                  <a:lumMod val="50000"/>
                </a:schemeClr>
              </a:solidFill>
            </a:endParaRPr>
          </a:p>
          <a:p>
            <a:endParaRPr lang="en-US" sz="2400">
              <a:solidFill>
                <a:schemeClr val="accent4">
                  <a:lumMod val="50000"/>
                </a:schemeClr>
              </a:solidFill>
            </a:endParaRPr>
          </a:p>
        </p:txBody>
      </p:sp>
      <p:pic>
        <p:nvPicPr>
          <p:cNvPr id="1026" name="Picture 2" descr="Incinérateur">
            <a:extLst>
              <a:ext uri="{FF2B5EF4-FFF2-40B4-BE49-F238E27FC236}">
                <a16:creationId xmlns:a16="http://schemas.microsoft.com/office/drawing/2014/main" id="{A0D6F85F-B128-4A36-AB81-EACFEF7E41E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278012" y="1324319"/>
            <a:ext cx="3653470" cy="4406306"/>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110CCAB0-191D-4FD7-BF28-8ADE669AB4DF}"/>
              </a:ext>
              <a:ext uri="{C183D7F6-B498-43B3-948B-1728B52AA6E4}">
                <adec:decorative xmlns:adec="http://schemas.microsoft.com/office/drawing/2017/decorative" val="1"/>
              </a:ext>
            </a:extLst>
          </p:cNvPr>
          <p:cNvCxnSpPr/>
          <p:nvPr/>
        </p:nvCxnSpPr>
        <p:spPr>
          <a:xfrm>
            <a:off x="609600" y="1554158"/>
            <a:ext cx="60858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11144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FFEB7-F811-49A4-9F63-A7F5AD842CE8}"/>
              </a:ext>
            </a:extLst>
          </p:cNvPr>
          <p:cNvSpPr>
            <a:spLocks noGrp="1"/>
          </p:cNvSpPr>
          <p:nvPr>
            <p:ph type="title"/>
          </p:nvPr>
        </p:nvSpPr>
        <p:spPr>
          <a:xfrm>
            <a:off x="609600" y="274639"/>
            <a:ext cx="10972800" cy="871427"/>
          </a:xfrm>
        </p:spPr>
        <p:txBody>
          <a:bodyPr/>
          <a:lstStyle/>
          <a:p>
            <a:pPr algn="ctr"/>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Options d’incinérateur</a:t>
            </a:r>
          </a:p>
        </p:txBody>
      </p:sp>
      <p:sp>
        <p:nvSpPr>
          <p:cNvPr id="12" name="TextBox 11">
            <a:extLst>
              <a:ext uri="{FF2B5EF4-FFF2-40B4-BE49-F238E27FC236}">
                <a16:creationId xmlns:a16="http://schemas.microsoft.com/office/drawing/2014/main" id="{97480FEE-AC2C-4736-BDF4-90934925227B}"/>
              </a:ext>
            </a:extLst>
          </p:cNvPr>
          <p:cNvSpPr txBox="1"/>
          <p:nvPr/>
        </p:nvSpPr>
        <p:spPr>
          <a:xfrm>
            <a:off x="347662" y="1146066"/>
            <a:ext cx="1009650" cy="914400"/>
          </a:xfrm>
          <a:prstGeom prst="rect">
            <a:avLst/>
          </a:prstGeom>
          <a:noFill/>
        </p:spPr>
        <p:txBody>
          <a:bodyPr wrap="square" rtlCol="0">
            <a:spAutoFit/>
          </a:bodyPr>
          <a:lstStyle/>
          <a:p>
            <a:pPr algn="ctr"/>
            <a:r>
              <a:rPr lang="fr-FR" sz="1800" b="1" i="0" u="none" strike="noStrike" cap="none" baseline="0">
                <a:solidFill>
                  <a:srgbClr val="0B40A5"/>
                </a:solidFill>
                <a:effectLst/>
                <a:uFill>
                  <a:solidFill>
                    <a:prstClr val="black">
                      <a:alpha val="0"/>
                    </a:prstClr>
                  </a:solidFill>
                </a:uFill>
                <a:latin typeface="Myriad Web Pro"/>
                <a:ea typeface="Myriad Web Pro"/>
                <a:cs typeface="Myriad Web Pro"/>
              </a:rPr>
              <a:t>Meilleure option</a:t>
            </a:r>
          </a:p>
        </p:txBody>
      </p:sp>
      <p:cxnSp>
        <p:nvCxnSpPr>
          <p:cNvPr id="7" name="Straight Arrow Connector 6" descr="Flèche reliant le texte « Best Option » (Meilleure option) en haut et le texte « Not Recommended » (Non recommandé) en bas">
            <a:extLst>
              <a:ext uri="{FF2B5EF4-FFF2-40B4-BE49-F238E27FC236}">
                <a16:creationId xmlns:a16="http://schemas.microsoft.com/office/drawing/2014/main" id="{7B77BFFB-98FA-4AEB-97D0-988321BB31EC}"/>
              </a:ext>
            </a:extLst>
          </p:cNvPr>
          <p:cNvCxnSpPr/>
          <p:nvPr/>
        </p:nvCxnSpPr>
        <p:spPr>
          <a:xfrm flipH="1">
            <a:off x="852487" y="1814513"/>
            <a:ext cx="0" cy="3748087"/>
          </a:xfrm>
          <a:prstGeom prst="straightConnector1">
            <a:avLst/>
          </a:prstGeom>
          <a:ln w="22225">
            <a:solidFill>
              <a:schemeClr val="tx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B9E29B3-72CB-4FF4-9C0A-179575B1526C}"/>
              </a:ext>
            </a:extLst>
          </p:cNvPr>
          <p:cNvSpPr txBox="1"/>
          <p:nvPr/>
        </p:nvSpPr>
        <p:spPr>
          <a:xfrm>
            <a:off x="0" y="5629686"/>
            <a:ext cx="1843790" cy="640080"/>
          </a:xfrm>
          <a:prstGeom prst="rect">
            <a:avLst/>
          </a:prstGeom>
          <a:noFill/>
        </p:spPr>
        <p:txBody>
          <a:bodyPr wrap="square" rtlCol="0">
            <a:spAutoFit/>
          </a:bodyPr>
          <a:lstStyle/>
          <a:p>
            <a:pPr algn="ctr"/>
            <a:r>
              <a:rPr lang="fr-FR" sz="1800" b="1" i="0" u="none" strike="noStrike" cap="none" baseline="0">
                <a:solidFill>
                  <a:srgbClr val="0B40A5"/>
                </a:solidFill>
                <a:effectLst/>
                <a:uFill>
                  <a:solidFill>
                    <a:prstClr val="black">
                      <a:alpha val="0"/>
                    </a:prstClr>
                  </a:solidFill>
                </a:uFill>
                <a:latin typeface="Myriad Web Pro"/>
                <a:ea typeface="Myriad Web Pro"/>
                <a:cs typeface="Myriad Web Pro"/>
              </a:rPr>
              <a:t>Non recommandée</a:t>
            </a:r>
          </a:p>
        </p:txBody>
      </p:sp>
      <p:sp>
        <p:nvSpPr>
          <p:cNvPr id="3" name="Text Placeholder 2">
            <a:extLst>
              <a:ext uri="{FF2B5EF4-FFF2-40B4-BE49-F238E27FC236}">
                <a16:creationId xmlns:a16="http://schemas.microsoft.com/office/drawing/2014/main" id="{14399667-DAAA-45EC-BC6A-3DFC7C2AD312}"/>
              </a:ext>
            </a:extLst>
          </p:cNvPr>
          <p:cNvSpPr>
            <a:spLocks noGrp="1"/>
          </p:cNvSpPr>
          <p:nvPr>
            <p:ph type="body" sz="quarter" idx="10"/>
          </p:nvPr>
        </p:nvSpPr>
        <p:spPr>
          <a:xfrm>
            <a:off x="959370" y="1409076"/>
            <a:ext cx="6190935" cy="5174286"/>
          </a:xfrm>
        </p:spPr>
        <p:txBody>
          <a:bodyPr vert="horz" lIns="91440" tIns="45720" rIns="91440" bIns="45720" rtlCol="0" anchor="t">
            <a:normAutofit/>
          </a:bodyPr>
          <a:lstStyle/>
          <a:p>
            <a:endParaRPr lang="en-GB" sz="2400" dirty="0">
              <a:solidFill>
                <a:schemeClr val="tx1"/>
              </a:solidFill>
            </a:endParaRPr>
          </a:p>
          <a:p>
            <a:pPr>
              <a:buFont typeface="Wingdings" panose="05000000000000000000" pitchFamily="2" charset="2"/>
              <a:buChar char="Ø"/>
            </a:pPr>
            <a:r>
              <a:rPr lang="fr-FR" sz="2400" b="0" i="0" u="none" strike="noStrike" cap="none" baseline="0" dirty="0">
                <a:solidFill>
                  <a:srgbClr val="000000"/>
                </a:solidFill>
                <a:effectLst/>
                <a:uFill>
                  <a:solidFill>
                    <a:prstClr val="black">
                      <a:alpha val="0"/>
                    </a:prstClr>
                  </a:solidFill>
                </a:uFill>
                <a:latin typeface="Calibri"/>
                <a:ea typeface="Calibri"/>
                <a:cs typeface="Calibri"/>
              </a:rPr>
              <a:t>Incinérateurs à haute température</a:t>
            </a:r>
          </a:p>
          <a:p>
            <a:pPr marL="0" indent="0">
              <a:buNone/>
            </a:pPr>
            <a:endParaRPr lang="en-GB" sz="2400" dirty="0">
              <a:solidFill>
                <a:srgbClr val="000000"/>
              </a:solidFill>
            </a:endParaRPr>
          </a:p>
          <a:p>
            <a:pPr>
              <a:buFont typeface="Wingdings" panose="05000000000000000000" pitchFamily="2" charset="2"/>
              <a:buChar char="Ø"/>
            </a:pPr>
            <a:r>
              <a:rPr lang="fr-FR" sz="2400" b="0" i="0" u="none" strike="noStrike" cap="none" baseline="0" dirty="0">
                <a:solidFill>
                  <a:srgbClr val="000000"/>
                </a:solidFill>
                <a:effectLst/>
                <a:uFill>
                  <a:solidFill>
                    <a:prstClr val="black">
                      <a:alpha val="0"/>
                    </a:prstClr>
                  </a:solidFill>
                </a:uFill>
                <a:latin typeface="Calibri"/>
                <a:ea typeface="Calibri"/>
                <a:cs typeface="Calibri"/>
              </a:rPr>
              <a:t>Incinérateurs </a:t>
            </a:r>
            <a:r>
              <a:rPr lang="fr-FR" sz="2400" b="0" i="0" u="none" strike="noStrike" cap="none" baseline="0" dirty="0" err="1">
                <a:solidFill>
                  <a:srgbClr val="000000"/>
                </a:solidFill>
                <a:effectLst/>
                <a:uFill>
                  <a:solidFill>
                    <a:prstClr val="black">
                      <a:alpha val="0"/>
                    </a:prstClr>
                  </a:solidFill>
                </a:uFill>
                <a:latin typeface="Calibri"/>
                <a:ea typeface="Calibri"/>
                <a:cs typeface="Calibri"/>
              </a:rPr>
              <a:t>DeMontfort</a:t>
            </a:r>
            <a:r>
              <a:rPr lang="fr-FR" sz="2400" b="0" i="0" u="none" strike="noStrike" cap="none" baseline="0" dirty="0">
                <a:solidFill>
                  <a:srgbClr val="000000"/>
                </a:solidFill>
                <a:effectLst/>
                <a:uFill>
                  <a:solidFill>
                    <a:prstClr val="black">
                      <a:alpha val="0"/>
                    </a:prstClr>
                  </a:solidFill>
                </a:uFill>
                <a:latin typeface="Calibri"/>
                <a:ea typeface="Calibri"/>
                <a:cs typeface="Calibri"/>
              </a:rPr>
              <a:t> construits en brique (à double chambre)</a:t>
            </a:r>
          </a:p>
          <a:p>
            <a:pPr lvl="1"/>
            <a:r>
              <a:rPr lang="fr-FR" sz="2400" b="0" i="0" u="none" strike="noStrike" cap="none" baseline="0" dirty="0">
                <a:solidFill>
                  <a:srgbClr val="000000"/>
                </a:solidFill>
                <a:effectLst/>
                <a:uFill>
                  <a:solidFill>
                    <a:prstClr val="black">
                      <a:alpha val="0"/>
                    </a:prstClr>
                  </a:solidFill>
                </a:uFill>
                <a:latin typeface="Calibri"/>
                <a:ea typeface="Calibri"/>
                <a:cs typeface="Calibri"/>
              </a:rPr>
              <a:t>Permet des températures plus élevées = incinère les déchets plus efficacement et réduit les émissions toxiques</a:t>
            </a:r>
          </a:p>
          <a:p>
            <a:pPr marL="457200" lvl="1" indent="0">
              <a:buNone/>
            </a:pPr>
            <a:endParaRPr lang="en-GB" sz="2400" dirty="0">
              <a:solidFill>
                <a:srgbClr val="000000"/>
              </a:solidFill>
            </a:endParaRPr>
          </a:p>
          <a:p>
            <a:pPr marL="342265" indent="-342265">
              <a:buFont typeface="Wingdings" panose="05000000000000000000" pitchFamily="2" charset="2"/>
              <a:buChar char="Ø"/>
            </a:pPr>
            <a:r>
              <a:rPr lang="fr-FR" sz="2400" b="0" i="0" u="none" strike="noStrike" cap="none" baseline="0" dirty="0">
                <a:solidFill>
                  <a:srgbClr val="000000"/>
                </a:solidFill>
                <a:effectLst/>
                <a:uFill>
                  <a:solidFill>
                    <a:prstClr val="black">
                      <a:alpha val="0"/>
                    </a:prstClr>
                  </a:solidFill>
                </a:uFill>
                <a:latin typeface="Calibri"/>
                <a:ea typeface="Calibri"/>
                <a:cs typeface="Calibri"/>
              </a:rPr>
              <a:t>Incinérateurs à tambour (non recommandés)</a:t>
            </a:r>
            <a:endParaRPr lang="en-GB" sz="2400" dirty="0">
              <a:solidFill>
                <a:srgbClr val="000000"/>
              </a:solidFill>
              <a:cs typeface="Calibri"/>
            </a:endParaRPr>
          </a:p>
          <a:p>
            <a:pPr lvl="1"/>
            <a:r>
              <a:rPr lang="fr-FR" sz="2400" b="0" i="0" u="none" strike="noStrike" cap="none" baseline="0" dirty="0">
                <a:solidFill>
                  <a:srgbClr val="000000"/>
                </a:solidFill>
                <a:effectLst/>
                <a:uFill>
                  <a:solidFill>
                    <a:prstClr val="black">
                      <a:alpha val="0"/>
                    </a:prstClr>
                  </a:solidFill>
                </a:uFill>
                <a:latin typeface="Calibri"/>
                <a:ea typeface="Calibri"/>
                <a:cs typeface="Calibri"/>
              </a:rPr>
              <a:t>Une meilleure option que l’incinération à ciel ouvert</a:t>
            </a:r>
            <a:endParaRPr lang="en-GB" sz="1600" dirty="0">
              <a:solidFill>
                <a:schemeClr val="tx1"/>
              </a:solidFill>
            </a:endParaRPr>
          </a:p>
          <a:p>
            <a:pPr marL="457188" lvl="1" indent="0">
              <a:buNone/>
            </a:pPr>
            <a:endParaRPr lang="en-US" sz="1600" dirty="0"/>
          </a:p>
          <a:p>
            <a:endParaRPr lang="en-US" sz="2000" b="1" dirty="0">
              <a:solidFill>
                <a:schemeClr val="accent4">
                  <a:lumMod val="50000"/>
                </a:schemeClr>
              </a:solidFill>
            </a:endParaRPr>
          </a:p>
          <a:p>
            <a:endParaRPr lang="en-US" sz="2000" dirty="0">
              <a:solidFill>
                <a:schemeClr val="accent4">
                  <a:lumMod val="50000"/>
                </a:schemeClr>
              </a:solidFill>
            </a:endParaRPr>
          </a:p>
        </p:txBody>
      </p:sp>
      <p:pic>
        <p:nvPicPr>
          <p:cNvPr id="5" name="Picture 6" descr="Incinérateur DeMontfort">
            <a:extLst>
              <a:ext uri="{FF2B5EF4-FFF2-40B4-BE49-F238E27FC236}">
                <a16:creationId xmlns:a16="http://schemas.microsoft.com/office/drawing/2014/main" id="{B74606F9-F893-20D3-3DB5-6F1119832AE7}"/>
              </a:ext>
            </a:extLst>
          </p:cNvPr>
          <p:cNvPicPr>
            <a:picLocks noChangeAspect="1"/>
          </p:cNvPicPr>
          <p:nvPr/>
        </p:nvPicPr>
        <p:blipFill>
          <a:blip r:embed="rId3"/>
          <a:stretch>
            <a:fillRect/>
          </a:stretch>
        </p:blipFill>
        <p:spPr>
          <a:xfrm>
            <a:off x="7458075" y="2143125"/>
            <a:ext cx="3965601" cy="2990850"/>
          </a:xfrm>
          <a:prstGeom prst="rect">
            <a:avLst/>
          </a:prstGeom>
        </p:spPr>
      </p:pic>
    </p:spTree>
    <p:extLst>
      <p:ext uri="{BB962C8B-B14F-4D97-AF65-F5344CB8AC3E}">
        <p14:creationId xmlns:p14="http://schemas.microsoft.com/office/powerpoint/2010/main" val="1922712911"/>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D5AF1-28DA-4DD0-B571-E613BD692FAE}"/>
              </a:ext>
            </a:extLst>
          </p:cNvPr>
          <p:cNvSpPr>
            <a:spLocks noGrp="1"/>
          </p:cNvSpPr>
          <p:nvPr>
            <p:ph type="title"/>
          </p:nvPr>
        </p:nvSpPr>
        <p:spPr/>
        <p:txBody>
          <a:bodyPr/>
          <a:lstStyle/>
          <a:p>
            <a:r>
              <a:rPr lang="fr-FR" sz="4000" b="1" i="0" u="none" strike="noStrike" cap="none" baseline="0">
                <a:solidFill>
                  <a:srgbClr val="0B40A5"/>
                </a:solidFill>
                <a:effectLst/>
                <a:uFill>
                  <a:solidFill>
                    <a:prstClr val="black">
                      <a:alpha val="0"/>
                    </a:prstClr>
                  </a:solidFill>
                </a:uFill>
                <a:latin typeface="Calibri Light"/>
                <a:ea typeface="Calibri Light"/>
                <a:cs typeface="Calibri Light"/>
              </a:rPr>
              <a:t>Solution provisoire : fosses d’incinération</a:t>
            </a:r>
          </a:p>
        </p:txBody>
      </p:sp>
      <p:sp>
        <p:nvSpPr>
          <p:cNvPr id="3" name="Text Placeholder 2">
            <a:extLst>
              <a:ext uri="{FF2B5EF4-FFF2-40B4-BE49-F238E27FC236}">
                <a16:creationId xmlns:a16="http://schemas.microsoft.com/office/drawing/2014/main" id="{D9F5521D-B6FB-471F-B66C-8C7906E9D567}"/>
              </a:ext>
            </a:extLst>
          </p:cNvPr>
          <p:cNvSpPr>
            <a:spLocks noGrp="1"/>
          </p:cNvSpPr>
          <p:nvPr>
            <p:ph type="body" sz="quarter" idx="10"/>
          </p:nvPr>
        </p:nvSpPr>
        <p:spPr>
          <a:xfrm>
            <a:off x="609600" y="1824284"/>
            <a:ext cx="10972800" cy="4546536"/>
          </a:xfrm>
        </p:spPr>
        <p:txBody>
          <a:bodyPr/>
          <a:lstStyle/>
          <a:p>
            <a:r>
              <a:rPr lang="fr-FR" sz="3000" b="0" i="0" u="none" strike="noStrike" cap="none" baseline="0">
                <a:solidFill>
                  <a:srgbClr val="000000"/>
                </a:solidFill>
                <a:effectLst/>
                <a:uFill>
                  <a:solidFill>
                    <a:prstClr val="black">
                      <a:alpha val="0"/>
                    </a:prstClr>
                  </a:solidFill>
                </a:uFill>
                <a:latin typeface="Calibri"/>
                <a:ea typeface="Calibri"/>
                <a:cs typeface="Calibri"/>
              </a:rPr>
              <a:t>En général, il vaut mieux</a:t>
            </a:r>
            <a:r>
              <a:rPr lang="fr-FR" sz="3000" b="1" i="0" u="none" strike="noStrike" cap="none" baseline="0">
                <a:solidFill>
                  <a:srgbClr val="000000"/>
                </a:solidFill>
                <a:effectLst/>
                <a:uFill>
                  <a:solidFill>
                    <a:prstClr val="black">
                      <a:alpha val="0"/>
                    </a:prstClr>
                  </a:solidFill>
                </a:uFill>
                <a:latin typeface="Calibri"/>
                <a:ea typeface="Calibri"/>
                <a:cs typeface="Calibri"/>
              </a:rPr>
              <a:t> </a:t>
            </a:r>
            <a:r>
              <a:rPr lang="fr-FR" sz="3000" b="1" i="0" u="none" strike="noStrike" cap="none" baseline="0">
                <a:solidFill>
                  <a:srgbClr val="0B40A5"/>
                </a:solidFill>
                <a:effectLst/>
                <a:uFill>
                  <a:solidFill>
                    <a:prstClr val="black">
                      <a:alpha val="0"/>
                    </a:prstClr>
                  </a:solidFill>
                </a:uFill>
                <a:latin typeface="Calibri"/>
                <a:ea typeface="Calibri"/>
                <a:cs typeface="Calibri"/>
              </a:rPr>
              <a:t>éviter d’incinérer les déchets sanitaires à ciel ouvert  </a:t>
            </a:r>
          </a:p>
          <a:p>
            <a:pPr lvl="1"/>
            <a:r>
              <a:rPr lang="fr-FR" sz="2800" b="0" i="0" u="none" strike="noStrike" cap="none" baseline="0">
                <a:solidFill>
                  <a:srgbClr val="000000"/>
                </a:solidFill>
                <a:effectLst/>
                <a:uFill>
                  <a:solidFill>
                    <a:prstClr val="black">
                      <a:alpha val="0"/>
                    </a:prstClr>
                  </a:solidFill>
                </a:uFill>
                <a:latin typeface="Calibri"/>
                <a:ea typeface="Calibri"/>
                <a:cs typeface="Calibri"/>
              </a:rPr>
              <a:t>émet des gaz toxiques </a:t>
            </a:r>
          </a:p>
          <a:p>
            <a:pPr lvl="1"/>
            <a:r>
              <a:rPr lang="fr-FR" sz="2800" b="0" i="0" u="none" strike="noStrike" cap="none" baseline="0">
                <a:solidFill>
                  <a:srgbClr val="000000"/>
                </a:solidFill>
                <a:effectLst/>
                <a:uFill>
                  <a:solidFill>
                    <a:prstClr val="black">
                      <a:alpha val="0"/>
                    </a:prstClr>
                  </a:solidFill>
                </a:uFill>
                <a:latin typeface="Calibri"/>
                <a:ea typeface="Calibri"/>
                <a:cs typeface="Calibri"/>
              </a:rPr>
              <a:t>n’atteint pas des températures suffisamment élevées pour détruire complètement les déchets infectieux</a:t>
            </a:r>
          </a:p>
          <a:p>
            <a:pPr lvl="1"/>
            <a:endParaRPr lang="en-GB" sz="3000">
              <a:solidFill>
                <a:schemeClr val="tx1"/>
              </a:solidFill>
            </a:endParaRPr>
          </a:p>
          <a:p>
            <a:r>
              <a:rPr lang="fr-FR" sz="3000" b="1" i="0" u="none" strike="noStrike" cap="none" baseline="0">
                <a:solidFill>
                  <a:srgbClr val="0B40A5"/>
                </a:solidFill>
                <a:effectLst/>
                <a:uFill>
                  <a:solidFill>
                    <a:prstClr val="black">
                      <a:alpha val="0"/>
                    </a:prstClr>
                  </a:solidFill>
                </a:uFill>
                <a:latin typeface="Calibri"/>
                <a:ea typeface="Calibri"/>
                <a:cs typeface="Calibri"/>
              </a:rPr>
              <a:t>Dans des situations d’urgence, des fosses d’incinération peuvent être utilisées</a:t>
            </a:r>
            <a:r>
              <a:rPr lang="fr-FR" sz="3000" b="0" i="0" u="none" strike="noStrike" cap="none" baseline="0">
                <a:solidFill>
                  <a:srgbClr val="0B40A5"/>
                </a:solidFill>
                <a:effectLst/>
                <a:uFill>
                  <a:solidFill>
                    <a:prstClr val="black">
                      <a:alpha val="0"/>
                    </a:prstClr>
                  </a:solidFill>
                </a:uFill>
                <a:latin typeface="Calibri"/>
                <a:ea typeface="Calibri"/>
                <a:cs typeface="Calibri"/>
              </a:rPr>
              <a:t> </a:t>
            </a:r>
            <a:r>
              <a:rPr lang="fr-FR" sz="3000" b="0" i="0" u="none" strike="noStrike" cap="none" baseline="0">
                <a:solidFill>
                  <a:srgbClr val="000000"/>
                </a:solidFill>
                <a:effectLst/>
                <a:uFill>
                  <a:solidFill>
                    <a:prstClr val="black">
                      <a:alpha val="0"/>
                    </a:prstClr>
                  </a:solidFill>
                </a:uFill>
                <a:latin typeface="Calibri"/>
                <a:ea typeface="Calibri"/>
                <a:cs typeface="Calibri"/>
              </a:rPr>
              <a:t>jusqu’à ce que des incinérateurs ou d’autres méthodes de traitement (par exemple les autoclaves) soient disponibles. </a:t>
            </a:r>
            <a:endParaRPr lang="en-US" sz="3000">
              <a:solidFill>
                <a:srgbClr val="000000"/>
              </a:solidFill>
            </a:endParaRPr>
          </a:p>
          <a:p>
            <a:endParaRPr lang="en-US"/>
          </a:p>
        </p:txBody>
      </p:sp>
    </p:spTree>
    <p:extLst>
      <p:ext uri="{BB962C8B-B14F-4D97-AF65-F5344CB8AC3E}">
        <p14:creationId xmlns:p14="http://schemas.microsoft.com/office/powerpoint/2010/main" val="844709913"/>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SharedWithUsers xmlns="0d643e6b-beed-4993-859b-c9c3c7fee416">
      <UserInfo>
        <DisplayName/>
        <AccountId xsi:nil="true"/>
        <AccountType/>
      </UserInfo>
    </SharedWithUsers>
    <lcf76f155ced4ddcb4097134ff3c332f xmlns="d9557b21-3a07-4829-8c5e-3740791e0e9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6C9215-CFD6-4E84-BF41-9368700A0B39}">
  <ds:schemaRefs>
    <ds:schemaRef ds:uri="0d643e6b-beed-4993-859b-c9c3c7fee416"/>
    <ds:schemaRef ds:uri="http://purl.org/dc/elements/1.1/"/>
    <ds:schemaRef ds:uri="http://www.w3.org/XML/1998/namespace"/>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purl.org/dc/dcmitype/"/>
    <ds:schemaRef ds:uri="http://schemas.microsoft.com/office/infopath/2007/PartnerControls"/>
    <ds:schemaRef ds:uri="d9557b21-3a07-4829-8c5e-3740791e0e98"/>
  </ds:schemaRefs>
</ds:datastoreItem>
</file>

<file path=customXml/itemProps2.xml><?xml version="1.0" encoding="utf-8"?>
<ds:datastoreItem xmlns:ds="http://schemas.openxmlformats.org/officeDocument/2006/customXml" ds:itemID="{78660BE5-2728-4B8B-AC9E-B6B7D41312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557b21-3a07-4829-8c5e-3740791e0e98"/>
    <ds:schemaRef ds:uri="0d643e6b-beed-4993-859b-c9c3c7fee4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1A61E77-9D8F-459A-AD84-4DEECDA743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TotalTime>
  <Words>2688</Words>
  <Application>Microsoft Office PowerPoint</Application>
  <PresentationFormat>Widescreen</PresentationFormat>
  <Paragraphs>184</Paragraphs>
  <Slides>16</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Myriad Web Pro</vt:lpstr>
      <vt:lpstr>Wingdings</vt:lpstr>
      <vt:lpstr>DHQP_ATSDR Combined</vt:lpstr>
      <vt:lpstr>PCI pour la maladie à virus Ebola ou la maladie à virus de Marburg :  Gestion des déchets Partie 2:  Élimination finale des déchets</vt:lpstr>
      <vt:lpstr>Objectifs d’apprentissage</vt:lpstr>
      <vt:lpstr>Discussion</vt:lpstr>
      <vt:lpstr>Élimination des déchets</vt:lpstr>
      <vt:lpstr>Pourquoi l’élimination des déchets est-elle importante ?</vt:lpstr>
      <vt:lpstr>Élimination des déchets (1)</vt:lpstr>
      <vt:lpstr>Emplacement des incinérateurs</vt:lpstr>
      <vt:lpstr>Options d’incinérateur</vt:lpstr>
      <vt:lpstr>Solution provisoire : fosses d’incinération</vt:lpstr>
      <vt:lpstr>Solution provisoire : fosses d’incinération (suite) </vt:lpstr>
      <vt:lpstr>Autres considérations</vt:lpstr>
      <vt:lpstr>Contrôle des connaissances : élimination des déchets</vt:lpstr>
      <vt:lpstr>Contrôle des connaissances : retour d’information</vt:lpstr>
      <vt:lpstr>Réflexion</vt:lpstr>
      <vt:lpstr>Points importants à retenir</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IPC for Ebola:  Waste Management Part 2:  Waste Disposal</dc:title>
  <dc:creator>Ponder, Marilyn (CDC/DDID/NCEZID/DHQP) (CTR)</dc:creator>
  <cp:lastModifiedBy>Aitor Balado</cp:lastModifiedBy>
  <cp:revision>7</cp:revision>
  <dcterms:created xsi:type="dcterms:W3CDTF">2022-12-22T16:46:48Z</dcterms:created>
  <dcterms:modified xsi:type="dcterms:W3CDTF">2026-07-31T15:53:07Z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ExtendedDescription">
    <vt:lpwstr/>
  </property>
  <property fmtid="{D5CDD505-2E9C-101B-9397-08002B2CF9AE}" pid="3" name="ComplianceAssetId">
    <vt:lpwstr/>
  </property>
  <property fmtid="{D5CDD505-2E9C-101B-9397-08002B2CF9AE}" pid="4" name="ContentTypeId">
    <vt:lpwstr>0x010100C1F1D77B3D37B44DAC62FD0B407B00D1</vt:lpwstr>
  </property>
  <property fmtid="{D5CDD505-2E9C-101B-9397-08002B2CF9AE}" pid="5" name="MediaServiceImageTags">
    <vt:lpwstr/>
  </property>
  <property fmtid="{D5CDD505-2E9C-101B-9397-08002B2CF9AE}" pid="6" name="MSIP_Label_7b94a7b8-f06c-4dfe-bdcc-9b548fd58c31_ActionId">
    <vt:lpwstr>a8346753-7560-414d-bdc3-1f8f7c3040ba</vt:lpwstr>
  </property>
  <property fmtid="{D5CDD505-2E9C-101B-9397-08002B2CF9AE}" pid="7" name="MSIP_Label_7b94a7b8-f06c-4dfe-bdcc-9b548fd58c31_ContentBits">
    <vt:lpwstr>0</vt:lpwstr>
  </property>
  <property fmtid="{D5CDD505-2E9C-101B-9397-08002B2CF9AE}" pid="8" name="MSIP_Label_7b94a7b8-f06c-4dfe-bdcc-9b548fd58c31_Enabled">
    <vt:lpwstr>true</vt:lpwstr>
  </property>
  <property fmtid="{D5CDD505-2E9C-101B-9397-08002B2CF9AE}" pid="9" name="MSIP_Label_7b94a7b8-f06c-4dfe-bdcc-9b548fd58c31_Method">
    <vt:lpwstr>Privileged</vt:lpwstr>
  </property>
  <property fmtid="{D5CDD505-2E9C-101B-9397-08002B2CF9AE}" pid="10" name="MSIP_Label_7b94a7b8-f06c-4dfe-bdcc-9b548fd58c31_Name">
    <vt:lpwstr>7b94a7b8-f06c-4dfe-bdcc-9b548fd58c31</vt:lpwstr>
  </property>
  <property fmtid="{D5CDD505-2E9C-101B-9397-08002B2CF9AE}" pid="11" name="MSIP_Label_7b94a7b8-f06c-4dfe-bdcc-9b548fd58c31_SetDate">
    <vt:lpwstr>2022-12-22T16:52:06Z</vt:lpwstr>
  </property>
  <property fmtid="{D5CDD505-2E9C-101B-9397-08002B2CF9AE}" pid="12" name="MSIP_Label_7b94a7b8-f06c-4dfe-bdcc-9b548fd58c31_SiteId">
    <vt:lpwstr>9ce70869-60db-44fd-abe8-d2767077fc8f</vt:lpwstr>
  </property>
  <property fmtid="{D5CDD505-2E9C-101B-9397-08002B2CF9AE}" pid="13" name="Order">
    <vt:r8>185600</vt:r8>
  </property>
  <property fmtid="{D5CDD505-2E9C-101B-9397-08002B2CF9AE}" pid="14" name="TemplateUrl">
    <vt:lpwstr/>
  </property>
  <property fmtid="{D5CDD505-2E9C-101B-9397-08002B2CF9AE}" pid="15" name="TriggerFlowInfo">
    <vt:lpwstr/>
  </property>
  <property fmtid="{D5CDD505-2E9C-101B-9397-08002B2CF9AE}" pid="16" name="xd_ProgID">
    <vt:lpwstr/>
  </property>
  <property fmtid="{D5CDD505-2E9C-101B-9397-08002B2CF9AE}" pid="17" name="xd_Signature">
    <vt:bool>false</vt:bool>
  </property>
</Properties>
</file>