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Lst>
  <p:notesMasterIdLst>
    <p:notesMasterId r:id="rId28"/>
  </p:notesMasterIdLst>
  <p:sldIdLst>
    <p:sldId id="1832" r:id="rId5"/>
    <p:sldId id="322" r:id="rId6"/>
    <p:sldId id="430" r:id="rId7"/>
    <p:sldId id="604" r:id="rId8"/>
    <p:sldId id="556" r:id="rId9"/>
    <p:sldId id="524" r:id="rId10"/>
    <p:sldId id="594" r:id="rId11"/>
    <p:sldId id="525" r:id="rId12"/>
    <p:sldId id="528" r:id="rId13"/>
    <p:sldId id="599" r:id="rId14"/>
    <p:sldId id="600" r:id="rId15"/>
    <p:sldId id="601" r:id="rId16"/>
    <p:sldId id="1828" r:id="rId17"/>
    <p:sldId id="602" r:id="rId18"/>
    <p:sldId id="1829" r:id="rId19"/>
    <p:sldId id="529" r:id="rId20"/>
    <p:sldId id="1830" r:id="rId21"/>
    <p:sldId id="531" r:id="rId22"/>
    <p:sldId id="530" r:id="rId23"/>
    <p:sldId id="570" r:id="rId24"/>
    <p:sldId id="597" r:id="rId25"/>
    <p:sldId id="573" r:id="rId26"/>
    <p:sldId id="1831" r:id="rId27"/>
  </p:sldIdLst>
  <p:sldSz cx="12192000" cy="6858000"/>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dujar, Ashley (CDC/DDPHSIS/CGH/OD)" initials="AA(" lastIdx="0" clrIdx="1"/>
  <p:cmAuthor id="1" name="Patrick, Molly (CDC/DDID/NCEZID/DHQP)" initials="P(" lastIdx="0" clrIdx="2"/>
  <p:cmAuthor id="2" name="Ponder, Marilyn (CDC/DDID/NCEZID/DHQP) (CTR)" initials="PM((" lastIdx="0" clrIdx="3"/>
  <p:cmAuthor id="3" name="AB" initials="A.B." lastIdx="1" clrIdx="4">
    <p:extLst>
      <p:ext uri="{19B8F6BF-5375-455C-9EA6-DF929625EA0E}">
        <p15:presenceInfo xmlns:p15="http://schemas.microsoft.com/office/powerpoint/2012/main" userId="A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E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A71C0E-1B66-465F-9CA5-832DD96FA418}" v="10" dt="2026-07-01T12:36:49.1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280" autoAdjust="0"/>
    <p:restoredTop sz="56441" autoAdjust="0"/>
  </p:normalViewPr>
  <p:slideViewPr>
    <p:cSldViewPr snapToGrid="0">
      <p:cViewPr varScale="1">
        <p:scale>
          <a:sx n="63" d="100"/>
          <a:sy n="63" d="100"/>
        </p:scale>
        <p:origin x="1956" y="78"/>
      </p:cViewPr>
      <p:guideLst/>
    </p:cSldViewPr>
  </p:slideViewPr>
  <p:outlineViewPr>
    <p:cViewPr>
      <p:scale>
        <a:sx n="33" d="100"/>
        <a:sy n="33" d="100"/>
      </p:scale>
      <p:origin x="0" y="-4230"/>
    </p:cViewPr>
  </p:outlineViewPr>
  <p:notesTextViewPr>
    <p:cViewPr>
      <p:scale>
        <a:sx n="1" d="1"/>
        <a:sy n="1" d="1"/>
      </p:scale>
      <p:origin x="0" y="0"/>
    </p:cViewPr>
  </p:notesTextViewPr>
  <p:notesViewPr>
    <p:cSldViewPr snapToGrid="0">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ty hty" userId="75bf7606ac6bfdc8" providerId="LiveId" clId="{79167C53-50A3-48CF-96D9-4AA2F8C244DE}"/>
    <pc:docChg chg="modSld">
      <pc:chgData name="hty hty" userId="75bf7606ac6bfdc8" providerId="LiveId" clId="{79167C53-50A3-48CF-96D9-4AA2F8C244DE}" dt="2026-07-01T12:36:58.304" v="114" actId="20577"/>
      <pc:docMkLst>
        <pc:docMk/>
      </pc:docMkLst>
      <pc:sldChg chg="modSp mod modNotesTx">
        <pc:chgData name="hty hty" userId="75bf7606ac6bfdc8" providerId="LiveId" clId="{79167C53-50A3-48CF-96D9-4AA2F8C244DE}" dt="2026-07-01T12:33:46.062" v="48" actId="20577"/>
        <pc:sldMkLst>
          <pc:docMk/>
          <pc:sldMk cId="1738108300" sldId="322"/>
        </pc:sldMkLst>
        <pc:spChg chg="mod">
          <ac:chgData name="hty hty" userId="75bf7606ac6bfdc8" providerId="LiveId" clId="{79167C53-50A3-48CF-96D9-4AA2F8C244DE}" dt="2026-07-01T12:33:38.597" v="47" actId="20577"/>
          <ac:spMkLst>
            <pc:docMk/>
            <pc:sldMk cId="1738108300" sldId="322"/>
            <ac:spMk id="3" creationId="{00000000-0000-0000-0000-000000000000}"/>
          </ac:spMkLst>
        </pc:spChg>
      </pc:sldChg>
      <pc:sldChg chg="modNotesTx">
        <pc:chgData name="hty hty" userId="75bf7606ac6bfdc8" providerId="LiveId" clId="{79167C53-50A3-48CF-96D9-4AA2F8C244DE}" dt="2026-07-01T12:34:38.844" v="96" actId="20577"/>
        <pc:sldMkLst>
          <pc:docMk/>
          <pc:sldMk cId="3253710187" sldId="524"/>
        </pc:sldMkLst>
      </pc:sldChg>
      <pc:sldChg chg="modNotesTx">
        <pc:chgData name="hty hty" userId="75bf7606ac6bfdc8" providerId="LiveId" clId="{79167C53-50A3-48CF-96D9-4AA2F8C244DE}" dt="2026-07-01T12:35:36.610" v="102" actId="113"/>
        <pc:sldMkLst>
          <pc:docMk/>
          <pc:sldMk cId="974199628" sldId="529"/>
        </pc:sldMkLst>
      </pc:sldChg>
      <pc:sldChg chg="modSp modNotesTx">
        <pc:chgData name="hty hty" userId="75bf7606ac6bfdc8" providerId="LiveId" clId="{79167C53-50A3-48CF-96D9-4AA2F8C244DE}" dt="2026-07-01T12:36:58.304" v="114" actId="20577"/>
        <pc:sldMkLst>
          <pc:docMk/>
          <pc:sldMk cId="982841288" sldId="597"/>
        </pc:sldMkLst>
        <pc:spChg chg="mod">
          <ac:chgData name="hty hty" userId="75bf7606ac6bfdc8" providerId="LiveId" clId="{79167C53-50A3-48CF-96D9-4AA2F8C244DE}" dt="2026-07-01T12:36:29.762" v="104" actId="108"/>
          <ac:spMkLst>
            <pc:docMk/>
            <pc:sldMk cId="982841288" sldId="597"/>
            <ac:spMk id="5" creationId="{3CEB5E34-6AC5-4669-A231-8CE679F94136}"/>
          </ac:spMkLst>
        </pc:spChg>
      </pc:sldChg>
      <pc:sldChg chg="modNotesTx">
        <pc:chgData name="hty hty" userId="75bf7606ac6bfdc8" providerId="LiveId" clId="{79167C53-50A3-48CF-96D9-4AA2F8C244DE}" dt="2026-07-01T12:35:15.010" v="99" actId="113"/>
        <pc:sldMkLst>
          <pc:docMk/>
          <pc:sldMk cId="2332433375" sldId="1829"/>
        </pc:sldMkLst>
      </pc:sldChg>
      <pc:sldChg chg="modSp mod modNotesTx">
        <pc:chgData name="hty hty" userId="75bf7606ac6bfdc8" providerId="LiveId" clId="{79167C53-50A3-48CF-96D9-4AA2F8C244DE}" dt="2026-07-01T12:33:29.961" v="45" actId="20577"/>
        <pc:sldMkLst>
          <pc:docMk/>
          <pc:sldMk cId="1894474375" sldId="1832"/>
        </pc:sldMkLst>
        <pc:spChg chg="mod">
          <ac:chgData name="hty hty" userId="75bf7606ac6bfdc8" providerId="LiveId" clId="{79167C53-50A3-48CF-96D9-4AA2F8C244DE}" dt="2026-07-01T12:32:43.632" v="33" actId="20577"/>
          <ac:spMkLst>
            <pc:docMk/>
            <pc:sldMk cId="1894474375" sldId="1832"/>
            <ac:spMk id="5" creationId="{C3901273-9FDC-78CB-FC9E-CD5BFC3A558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002083-102C-410A-8CFE-808274EA560E}"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1D410A-C8FF-4455-A3E9-37BCBE58984A}" type="slidenum">
              <a:rPr lang="en-US" smtClean="0"/>
              <a:t>‹#›</a:t>
            </a:fld>
            <a:endParaRPr lang="en-US"/>
          </a:p>
        </p:txBody>
      </p:sp>
    </p:spTree>
    <p:extLst>
      <p:ext uri="{BB962C8B-B14F-4D97-AF65-F5344CB8AC3E}">
        <p14:creationId xmlns:p14="http://schemas.microsoft.com/office/powerpoint/2010/main" val="1443233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Public visé : cette présentation porte sur ce que le </a:t>
            </a:r>
            <a:r>
              <a:rPr lang="fr-FR" sz="1200" b="1" i="1" u="none" strike="noStrike" cap="none" baseline="0" dirty="0">
                <a:solidFill>
                  <a:srgbClr val="000000"/>
                </a:solidFill>
                <a:effectLst/>
                <a:uFill>
                  <a:solidFill>
                    <a:prstClr val="black">
                      <a:alpha val="0"/>
                    </a:prstClr>
                  </a:solidFill>
                </a:uFill>
                <a:latin typeface="Calibri"/>
                <a:ea typeface="Calibri"/>
                <a:cs typeface="Calibri"/>
              </a:rPr>
              <a:t>personnel de gestion des établissements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doit savoir sur le processus de gestion des déchets (GD) dans le contexte </a:t>
            </a:r>
            <a:r>
              <a:rPr lang="fr-FR" sz="1200" i="1" dirty="0">
                <a:solidFill>
                  <a:srgbClr val="000000"/>
                </a:solidFill>
                <a:uFill>
                  <a:solidFill>
                    <a:prstClr val="black">
                      <a:alpha val="0"/>
                    </a:prstClr>
                  </a:solidFill>
                </a:uFill>
                <a:latin typeface="+mn-lt"/>
                <a:ea typeface="+mn-ea"/>
                <a:cs typeface="Calibri"/>
              </a:rPr>
              <a:t>d’Ebola ou de Marburg</a:t>
            </a:r>
            <a:r>
              <a:rPr lang="fr-FR" sz="1200" b="0" i="1" u="none" strike="noStrike" cap="none" baseline="0" dirty="0">
                <a:solidFill>
                  <a:srgbClr val="000000"/>
                </a:solidFill>
                <a:effectLst/>
                <a:uFill>
                  <a:solidFill>
                    <a:prstClr val="black">
                      <a:alpha val="0"/>
                    </a:prstClr>
                  </a:solidFill>
                </a:uFill>
                <a:latin typeface="+mn-lt"/>
                <a:ea typeface="+mn-ea"/>
                <a:cs typeface="Calibri"/>
              </a:rPr>
              <a:t>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 Cette présentation est un aperçu du processus de gestion des déchets. Une autre présentation disponible détaille la dernière étape du processus de gestion des déchets, à savoir l’élimination des déchets &lt;Gestion des installations Jeu de diapositives 5 : Gestion des déchets Partie 2 - Élimination finale des déchets&gt; [lien].</a:t>
            </a: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Veuillez noter que les thèmes portant sur la prévention et le contrôle des infections (PCI) pour Ebola ou Marburg sont présentés de manière séquentielle, étant entendu que les participants progresseront tout au long de la série. Cependant, vous pouvez mélanger et combiner des contenus pour répondre aux besoins des participants, et vous devrez peut-être ajuster l’exemple de script en conséquence.</a:t>
            </a:r>
            <a:endParaRPr lang="en-US" sz="1200" i="1" kern="1200" dirty="0">
              <a:solidFill>
                <a:schemeClr val="tx1"/>
              </a:solidFill>
              <a:effectLst/>
              <a:latin typeface="+mn-lt"/>
              <a:cs typeface="Calibri"/>
            </a:endParaRPr>
          </a:p>
          <a:p>
            <a:endParaRPr lang="en-US" sz="1200" kern="1200" dirty="0">
              <a:solidFill>
                <a:schemeClr val="tx1"/>
              </a:solidFill>
              <a:effectLst/>
              <a:latin typeface="+mn-lt"/>
              <a:ea typeface="+mn-ea"/>
              <a:cs typeface="+mn-cs"/>
            </a:endParaRP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Bienvenue ! Aujourd’hui, nous allons parler du processus de gestion des déchets dans les établissements de santé pendant une flambée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Il s’agit de la première session d’une série en deux parties portant sur la gestion des déchets. Nous aurons un aperçu de tout le processus dans cette session. Ensuite, la prochaine session sera consacrée à un examen approfondi de l’élimination des déchets.</a:t>
            </a:r>
            <a:endParaRPr lang="en-US" sz="1200" kern="1200" dirty="0">
              <a:solidFill>
                <a:schemeClr val="tx1"/>
              </a:solidFill>
              <a:effectLst/>
              <a:latin typeface="+mn-lt"/>
              <a:cs typeface="Calibri"/>
            </a:endParaRPr>
          </a:p>
          <a:p>
            <a:endParaRPr lang="en-US" dirty="0"/>
          </a:p>
        </p:txBody>
      </p:sp>
      <p:sp>
        <p:nvSpPr>
          <p:cNvPr id="4" name="Slide Number Placeholder 3"/>
          <p:cNvSpPr>
            <a:spLocks noGrp="1"/>
          </p:cNvSpPr>
          <p:nvPr>
            <p:ph type="sldNum" sz="quarter" idx="5"/>
          </p:nvPr>
        </p:nvSpPr>
        <p:spPr/>
        <p:txBody>
          <a:bodyPr/>
          <a:lstStyle/>
          <a:p>
            <a:fld id="{501D410A-C8FF-4455-A3E9-37BCBE58984A}" type="slidenum">
              <a:rPr lang="en-US" smtClean="0"/>
              <a:t>1</a:t>
            </a:fld>
            <a:endParaRPr lang="en-US"/>
          </a:p>
        </p:txBody>
      </p:sp>
    </p:spTree>
    <p:extLst>
      <p:ext uri="{BB962C8B-B14F-4D97-AF65-F5344CB8AC3E}">
        <p14:creationId xmlns:p14="http://schemas.microsoft.com/office/powerpoint/2010/main" val="415131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1" i="0" u="none" strike="noStrike" cap="none" baseline="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1" i="0" u="none" strike="noStrike" cap="none" baseline="0">
                <a:solidFill>
                  <a:srgbClr val="000000"/>
                </a:solidFill>
                <a:effectLst/>
                <a:uFill>
                  <a:solidFill>
                    <a:prstClr val="black">
                      <a:alpha val="0"/>
                    </a:prstClr>
                  </a:solidFill>
                </a:uFill>
                <a:latin typeface="Calibri"/>
                <a:ea typeface="Calibri"/>
                <a:cs typeface="Calibri"/>
              </a:rPr>
              <a:t>Un bac doit être prévu pour les déchets ménagers et généraux. </a:t>
            </a:r>
            <a:r>
              <a:rPr lang="fr-FR" sz="1200" b="0" i="0" u="none" strike="noStrike" cap="none" baseline="0">
                <a:solidFill>
                  <a:srgbClr val="000000"/>
                </a:solidFill>
                <a:effectLst/>
                <a:uFill>
                  <a:solidFill>
                    <a:prstClr val="black">
                      <a:alpha val="0"/>
                    </a:prstClr>
                  </a:solidFill>
                </a:uFill>
                <a:latin typeface="Calibri"/>
                <a:ea typeface="Calibri"/>
                <a:cs typeface="Calibri"/>
              </a:rPr>
              <a:t>Il s’agit de déchets non infectieux comprenant les emballages, les restes de nourriture, les journaux, les récipients en plastique et les bouteilles.  Ces bacs doivent être de couleur noire et tapissés d’un sac poubelle, de préférence de couleur noire.</a:t>
            </a:r>
          </a:p>
          <a:p>
            <a:endParaRPr lang="en-US"/>
          </a:p>
        </p:txBody>
      </p:sp>
      <p:sp>
        <p:nvSpPr>
          <p:cNvPr id="4" name="Slide Number Placeholder 3"/>
          <p:cNvSpPr>
            <a:spLocks noGrp="1"/>
          </p:cNvSpPr>
          <p:nvPr>
            <p:ph type="sldNum" sz="quarter" idx="5"/>
          </p:nvPr>
        </p:nvSpPr>
        <p:spPr/>
        <p:txBody>
          <a:bodyPr/>
          <a:lstStyle/>
          <a:p>
            <a:fld id="{501D410A-C8FF-4455-A3E9-37BCBE58984A}" type="slidenum">
              <a:rPr lang="en-US" smtClean="0"/>
              <a:t>10</a:t>
            </a:fld>
            <a:endParaRPr lang="en-US"/>
          </a:p>
        </p:txBody>
      </p:sp>
    </p:spTree>
    <p:extLst>
      <p:ext uri="{BB962C8B-B14F-4D97-AF65-F5344CB8AC3E}">
        <p14:creationId xmlns:p14="http://schemas.microsoft.com/office/powerpoint/2010/main" val="2695652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1" i="0" u="none" strike="noStrike" cap="none" baseline="0">
                <a:solidFill>
                  <a:srgbClr val="000000"/>
                </a:solidFill>
                <a:effectLst/>
                <a:uFill>
                  <a:solidFill>
                    <a:prstClr val="black">
                      <a:alpha val="0"/>
                    </a:prstClr>
                  </a:solidFill>
                </a:uFill>
                <a:latin typeface="Calibri"/>
                <a:ea typeface="Calibri"/>
                <a:cs typeface="Calibri"/>
              </a:rPr>
              <a:t>Un autre bac doit être prévu pour les déchets infectieux, SAUF les objets tranchants tels que les aiguilles et les lames.  </a:t>
            </a:r>
            <a:r>
              <a:rPr lang="fr-FR" sz="1200" b="0" i="0" u="none" strike="noStrike" cap="none" baseline="0">
                <a:solidFill>
                  <a:srgbClr val="000000"/>
                </a:solidFill>
                <a:effectLst/>
                <a:uFill>
                  <a:solidFill>
                    <a:prstClr val="black">
                      <a:alpha val="0"/>
                    </a:prstClr>
                  </a:solidFill>
                </a:uFill>
                <a:latin typeface="Calibri"/>
                <a:ea typeface="Calibri"/>
                <a:cs typeface="Calibri"/>
              </a:rPr>
              <a:t>Les déchets infectieux sont connus ou suspectés de contenir des agents pathogènes et présentent un risque de transmission de maladies. Voici des exemples : </a:t>
            </a:r>
          </a:p>
          <a:p>
            <a:pPr marL="171450" indent="-171450">
              <a:buFont typeface="Arial" panose="020B0604020202020204" pitchFamily="34" charset="0"/>
              <a:buChar char="•"/>
            </a:pPr>
            <a:r>
              <a:rPr lang="fr-FR" sz="1200" b="0" i="0" u="none" strike="noStrike" cap="none" baseline="0">
                <a:solidFill>
                  <a:srgbClr val="000000"/>
                </a:solidFill>
                <a:effectLst/>
                <a:uFill>
                  <a:solidFill>
                    <a:prstClr val="black">
                      <a:alpha val="0"/>
                    </a:prstClr>
                  </a:solidFill>
                </a:uFill>
                <a:latin typeface="Calibri"/>
                <a:ea typeface="Calibri"/>
                <a:cs typeface="Calibri"/>
              </a:rPr>
              <a:t>gants</a:t>
            </a:r>
          </a:p>
          <a:p>
            <a:pPr marL="171450" indent="-171450">
              <a:buFont typeface="Arial" panose="020B0604020202020204" pitchFamily="34" charset="0"/>
              <a:buChar char="•"/>
            </a:pPr>
            <a:r>
              <a:rPr lang="fr-FR" sz="1200" b="0" i="0" u="none" strike="noStrike" cap="none" baseline="0">
                <a:solidFill>
                  <a:srgbClr val="000000"/>
                </a:solidFill>
                <a:effectLst/>
                <a:uFill>
                  <a:solidFill>
                    <a:prstClr val="black">
                      <a:alpha val="0"/>
                    </a:prstClr>
                  </a:solidFill>
                </a:uFill>
                <a:latin typeface="Calibri"/>
                <a:ea typeface="Calibri"/>
                <a:cs typeface="Calibri"/>
              </a:rPr>
              <a:t>cultures en laboratoire et stocks microbiologiques,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Déchets et eaux usées contaminés par du sang et d’autres fluides corporels ou excréments</a:t>
            </a:r>
          </a:p>
          <a:p>
            <a:pPr marL="171450" indent="-171450">
              <a:buFont typeface="Arial" panose="020B0604020202020204" pitchFamily="34" charset="0"/>
              <a:buChar char="•"/>
            </a:pPr>
            <a:r>
              <a:rPr lang="fr-FR" sz="1200" b="0" i="0" u="none" strike="noStrike" cap="none" baseline="0">
                <a:solidFill>
                  <a:srgbClr val="000000"/>
                </a:solidFill>
                <a:effectLst/>
                <a:uFill>
                  <a:solidFill>
                    <a:prstClr val="black">
                      <a:alpha val="0"/>
                    </a:prstClr>
                  </a:solidFill>
                </a:uFill>
                <a:latin typeface="Calibri"/>
                <a:ea typeface="Calibri"/>
                <a:cs typeface="Calibri"/>
              </a:rPr>
              <a:t>et autres matériaux qui ont été en contact avec des patients infectés par des maladies hautement infectieuses dans des salles isolées  </a:t>
            </a:r>
          </a:p>
          <a:p>
            <a:r>
              <a:rPr lang="fr-FR" sz="1200" b="0" i="0" u="none" strike="noStrike" cap="none" baseline="0">
                <a:solidFill>
                  <a:srgbClr val="000000"/>
                </a:solidFill>
                <a:effectLst/>
                <a:uFill>
                  <a:solidFill>
                    <a:prstClr val="black">
                      <a:alpha val="0"/>
                    </a:prstClr>
                  </a:solidFill>
                </a:uFill>
                <a:latin typeface="Calibri"/>
                <a:ea typeface="Calibri"/>
                <a:cs typeface="Calibri"/>
              </a:rPr>
              <a:t>Ces bacs doivent être de couleur jaune. Ils doivent être couverts et tapissés d’un sac étanche, de préférence de couleur jaune. Un seau doit également être prévu pour des liquides et fluides infectés.  </a:t>
            </a:r>
          </a:p>
          <a:p>
            <a:endParaRPr lang="en-US"/>
          </a:p>
        </p:txBody>
      </p:sp>
      <p:sp>
        <p:nvSpPr>
          <p:cNvPr id="4" name="Slide Number Placeholder 3"/>
          <p:cNvSpPr>
            <a:spLocks noGrp="1"/>
          </p:cNvSpPr>
          <p:nvPr>
            <p:ph type="sldNum" sz="quarter" idx="5"/>
          </p:nvPr>
        </p:nvSpPr>
        <p:spPr/>
        <p:txBody>
          <a:bodyPr/>
          <a:lstStyle/>
          <a:p>
            <a:fld id="{501D410A-C8FF-4455-A3E9-37BCBE58984A}" type="slidenum">
              <a:rPr lang="en-US" smtClean="0"/>
              <a:t>11</a:t>
            </a:fld>
            <a:endParaRPr lang="en-US"/>
          </a:p>
        </p:txBody>
      </p:sp>
    </p:spTree>
    <p:extLst>
      <p:ext uri="{BB962C8B-B14F-4D97-AF65-F5344CB8AC3E}">
        <p14:creationId xmlns:p14="http://schemas.microsoft.com/office/powerpoint/2010/main" val="1784700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1" i="0" u="none" strike="noStrike" cap="none" baseline="0">
                <a:solidFill>
                  <a:srgbClr val="000000"/>
                </a:solidFill>
                <a:effectLst/>
                <a:uFill>
                  <a:solidFill>
                    <a:prstClr val="black">
                      <a:alpha val="0"/>
                    </a:prstClr>
                  </a:solidFill>
                </a:uFill>
                <a:latin typeface="Calibri"/>
                <a:ea typeface="Calibri"/>
                <a:cs typeface="Calibri"/>
              </a:rPr>
              <a:t> :</a:t>
            </a:r>
          </a:p>
          <a:p>
            <a:r>
              <a:rPr lang="fr-FR" sz="1200" b="1" i="0" u="none" strike="noStrike" cap="none" baseline="0">
                <a:solidFill>
                  <a:srgbClr val="000000"/>
                </a:solidFill>
                <a:effectLst/>
                <a:uFill>
                  <a:solidFill>
                    <a:prstClr val="black">
                      <a:alpha val="0"/>
                    </a:prstClr>
                  </a:solidFill>
                </a:uFill>
                <a:latin typeface="Calibri"/>
                <a:ea typeface="Calibri"/>
                <a:cs typeface="Calibri"/>
              </a:rPr>
              <a:t>Enfin, on doit prévoir un contenant robuste pour l’élimination des objets tranchants.</a:t>
            </a:r>
            <a:r>
              <a:rPr lang="fr-FR" sz="1200" b="0" i="0" u="none" strike="noStrike" cap="none" baseline="0">
                <a:solidFill>
                  <a:srgbClr val="000000"/>
                </a:solidFill>
                <a:effectLst/>
                <a:uFill>
                  <a:solidFill>
                    <a:prstClr val="black">
                      <a:alpha val="0"/>
                    </a:prstClr>
                  </a:solidFill>
                </a:uFill>
                <a:latin typeface="Calibri"/>
                <a:ea typeface="Calibri"/>
                <a:cs typeface="Calibri"/>
              </a:rPr>
              <a:t>  Les déchets d’objets tranchants comprennent les objets tranchants utilisés ou inutilisés, à savoir :</a:t>
            </a:r>
          </a:p>
          <a:p>
            <a:pPr marL="171450" indent="-171450">
              <a:buFontTx/>
              <a:buChar char="-"/>
            </a:pPr>
            <a:r>
              <a:rPr lang="fr-FR" sz="1200" b="0" i="0" u="none" strike="noStrike" cap="none" baseline="0">
                <a:solidFill>
                  <a:srgbClr val="000000"/>
                </a:solidFill>
                <a:effectLst/>
                <a:uFill>
                  <a:solidFill>
                    <a:prstClr val="black">
                      <a:alpha val="0"/>
                    </a:prstClr>
                  </a:solidFill>
                </a:uFill>
                <a:latin typeface="Calibri"/>
                <a:ea typeface="Calibri"/>
                <a:cs typeface="Calibri"/>
              </a:rPr>
              <a:t>Aiguilles et seringues</a:t>
            </a:r>
          </a:p>
          <a:p>
            <a:pPr marL="171450" indent="-171450">
              <a:buFontTx/>
              <a:buChar char="-"/>
            </a:pPr>
            <a:r>
              <a:rPr lang="fr-FR" sz="1200" b="0" i="0" u="none" strike="noStrike" cap="none" baseline="0">
                <a:solidFill>
                  <a:srgbClr val="000000"/>
                </a:solidFill>
                <a:effectLst/>
                <a:uFill>
                  <a:solidFill>
                    <a:prstClr val="black">
                      <a:alpha val="0"/>
                    </a:prstClr>
                  </a:solidFill>
                </a:uFill>
                <a:latin typeface="Calibri"/>
                <a:ea typeface="Calibri"/>
                <a:cs typeface="Calibri"/>
              </a:rPr>
              <a:t>Ensembles de perfusion</a:t>
            </a:r>
          </a:p>
          <a:p>
            <a:pPr marL="171450" indent="-171450">
              <a:buFontTx/>
              <a:buChar char="-"/>
            </a:pPr>
            <a:r>
              <a:rPr lang="fr-FR" sz="1200" b="0" i="0" u="none" strike="noStrike" cap="none" baseline="0">
                <a:solidFill>
                  <a:srgbClr val="000000"/>
                </a:solidFill>
                <a:effectLst/>
                <a:uFill>
                  <a:solidFill>
                    <a:prstClr val="black">
                      <a:alpha val="0"/>
                    </a:prstClr>
                  </a:solidFill>
                </a:uFill>
                <a:latin typeface="Calibri"/>
                <a:ea typeface="Calibri"/>
                <a:cs typeface="Calibri"/>
              </a:rPr>
              <a:t>Scalpels</a:t>
            </a:r>
          </a:p>
          <a:p>
            <a:pPr marL="171450" indent="-171450">
              <a:buFontTx/>
              <a:buChar char="-"/>
            </a:pPr>
            <a:r>
              <a:rPr lang="fr-FR" sz="1200" b="0" i="0" u="none" strike="noStrike" cap="none" baseline="0">
                <a:solidFill>
                  <a:srgbClr val="000000"/>
                </a:solidFill>
                <a:effectLst/>
                <a:uFill>
                  <a:solidFill>
                    <a:prstClr val="black">
                      <a:alpha val="0"/>
                    </a:prstClr>
                  </a:solidFill>
                </a:uFill>
                <a:latin typeface="Calibri"/>
                <a:ea typeface="Calibri"/>
                <a:cs typeface="Calibri"/>
              </a:rPr>
              <a:t>Pipettes</a:t>
            </a:r>
          </a:p>
          <a:p>
            <a:pPr marL="171450" indent="-171450">
              <a:buFontTx/>
              <a:buChar char="-"/>
            </a:pPr>
            <a:r>
              <a:rPr lang="fr-FR" sz="1200" b="0" i="0" u="none" strike="noStrike" cap="none" baseline="0">
                <a:solidFill>
                  <a:srgbClr val="000000"/>
                </a:solidFill>
                <a:effectLst/>
                <a:uFill>
                  <a:solidFill>
                    <a:prstClr val="black">
                      <a:alpha val="0"/>
                    </a:prstClr>
                  </a:solidFill>
                </a:uFill>
                <a:latin typeface="Calibri"/>
                <a:ea typeface="Calibri"/>
                <a:cs typeface="Calibri"/>
              </a:rPr>
              <a:t>Couteaux</a:t>
            </a:r>
          </a:p>
          <a:p>
            <a:pPr marL="171450" indent="-171450">
              <a:buFontTx/>
              <a:buChar char="-"/>
            </a:pPr>
            <a:r>
              <a:rPr lang="fr-FR" sz="1200" b="0" i="0" u="none" strike="noStrike" cap="none" baseline="0">
                <a:solidFill>
                  <a:srgbClr val="000000"/>
                </a:solidFill>
                <a:effectLst/>
                <a:uFill>
                  <a:solidFill>
                    <a:prstClr val="black">
                      <a:alpha val="0"/>
                    </a:prstClr>
                  </a:solidFill>
                </a:uFill>
                <a:latin typeface="Calibri"/>
                <a:ea typeface="Calibri"/>
                <a:cs typeface="Calibri"/>
              </a:rPr>
              <a:t>Lames</a:t>
            </a:r>
          </a:p>
          <a:p>
            <a:pPr marL="171450" indent="-171450">
              <a:buFontTx/>
              <a:buChar char="-"/>
            </a:pPr>
            <a:r>
              <a:rPr lang="fr-FR" sz="1200" b="0" i="0" u="none" strike="noStrike" cap="none" baseline="0">
                <a:solidFill>
                  <a:srgbClr val="000000"/>
                </a:solidFill>
                <a:effectLst/>
                <a:uFill>
                  <a:solidFill>
                    <a:prstClr val="black">
                      <a:alpha val="0"/>
                    </a:prstClr>
                  </a:solidFill>
                </a:uFill>
                <a:latin typeface="Calibri"/>
                <a:ea typeface="Calibri"/>
                <a:cs typeface="Calibri"/>
              </a:rPr>
              <a:t>Et verre brisé. </a:t>
            </a:r>
          </a:p>
          <a:p>
            <a:endParaRPr lang="en-US" b="1"/>
          </a:p>
        </p:txBody>
      </p:sp>
      <p:sp>
        <p:nvSpPr>
          <p:cNvPr id="4" name="Slide Number Placeholder 3"/>
          <p:cNvSpPr>
            <a:spLocks noGrp="1"/>
          </p:cNvSpPr>
          <p:nvPr>
            <p:ph type="sldNum" sz="quarter" idx="5"/>
          </p:nvPr>
        </p:nvSpPr>
        <p:spPr/>
        <p:txBody>
          <a:bodyPr/>
          <a:lstStyle/>
          <a:p>
            <a:fld id="{501D410A-C8FF-4455-A3E9-37BCBE58984A}" type="slidenum">
              <a:rPr lang="en-US" smtClean="0"/>
              <a:t>12</a:t>
            </a:fld>
            <a:endParaRPr lang="en-US"/>
          </a:p>
        </p:txBody>
      </p:sp>
    </p:spTree>
    <p:extLst>
      <p:ext uri="{BB962C8B-B14F-4D97-AF65-F5344CB8AC3E}">
        <p14:creationId xmlns:p14="http://schemas.microsoft.com/office/powerpoint/2010/main" val="3623902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Les contenants pour objets tranchants peuvent varier selon les établissements. Cependant, tous les contenants pour objets tranchants doivent être résistants aux fuites et aux perforations. Ils doivent se fermer sans risque de blessure, et une fois fermés, il ne doit pas être possible de les rouvrir. Quel que soit le contenant utilisé pour les objets tranchants, il doit être clairement étiqueté comme tel, et il est important de ne pas les laisser déborder, ce qui créerait un risque de blessure accidentelle. Ils ne doivent pas être remplis au-delà de la « Ligne de remplissage » indiquée sur le côté du contenant. </a:t>
            </a:r>
            <a:endParaRPr lang="en-US" i="0">
              <a:cs typeface="Calibri"/>
            </a:endParaRPr>
          </a:p>
          <a:p>
            <a:endParaRPr lang="en-US" i="0"/>
          </a:p>
          <a:p>
            <a:r>
              <a:rPr lang="fr-FR" sz="1200" b="0" i="0" u="none" strike="noStrike" cap="none" baseline="0">
                <a:solidFill>
                  <a:srgbClr val="000000"/>
                </a:solidFill>
                <a:effectLst/>
                <a:uFill>
                  <a:solidFill>
                    <a:prstClr val="black">
                      <a:alpha val="0"/>
                    </a:prstClr>
                  </a:solidFill>
                </a:uFill>
                <a:latin typeface="Calibri"/>
                <a:ea typeface="Calibri"/>
                <a:cs typeface="Calibri"/>
              </a:rPr>
              <a:t>Des contenants pour objets tranchants doivent être placés dans chaque zone de soins des patients à portée de main de l’endroit où le personnel médical administrera des injections. Il est important de ne pas placer les conteneurs d’objets tranchants sur le sol, là où des enfants pourraient les atteindre ou là où l’exposition répétée à l’humidité du sol pourrait entraîner la dégradation de certains types de conteneurs. Les conteneurs pour objets tranchants peuvent plutôt être placés sur un chariot de médicaments, sur un mur ou sur une surface proche telle qu’une table.</a:t>
            </a:r>
          </a:p>
          <a:p>
            <a:endParaRPr lang="en-US"/>
          </a:p>
        </p:txBody>
      </p:sp>
      <p:sp>
        <p:nvSpPr>
          <p:cNvPr id="4" name="Slide Number Placeholder 3"/>
          <p:cNvSpPr>
            <a:spLocks noGrp="1"/>
          </p:cNvSpPr>
          <p:nvPr>
            <p:ph type="sldNum" sz="quarter" idx="5"/>
          </p:nvPr>
        </p:nvSpPr>
        <p:spPr/>
        <p:txBody>
          <a:bodyPr/>
          <a:lstStyle/>
          <a:p>
            <a:fld id="{013ECF37-58F2-451B-830D-18D9FC63CA3B}" type="slidenum">
              <a:rPr lang="en-US" smtClean="0"/>
              <a:t>13</a:t>
            </a:fld>
            <a:endParaRPr lang="en-US"/>
          </a:p>
        </p:txBody>
      </p:sp>
    </p:spTree>
    <p:extLst>
      <p:ext uri="{BB962C8B-B14F-4D97-AF65-F5344CB8AC3E}">
        <p14:creationId xmlns:p14="http://schemas.microsoft.com/office/powerpoint/2010/main" val="5552649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1" i="0" u="none" strike="noStrike" cap="none" baseline="0">
                <a:solidFill>
                  <a:srgbClr val="000000"/>
                </a:solidFill>
                <a:effectLst/>
                <a:uFill>
                  <a:solidFill>
                    <a:prstClr val="black">
                      <a:alpha val="0"/>
                    </a:prstClr>
                  </a:solidFill>
                </a:uFill>
                <a:latin typeface="Calibri"/>
                <a:ea typeface="Calibri"/>
                <a:cs typeface="Calibri"/>
              </a:rPr>
              <a:t> :</a:t>
            </a:r>
          </a:p>
          <a:p>
            <a:r>
              <a:rPr lang="fr-FR" sz="1200" b="1" i="0" u="none" strike="noStrike" cap="none" baseline="0">
                <a:solidFill>
                  <a:srgbClr val="000000"/>
                </a:solidFill>
                <a:effectLst/>
                <a:uFill>
                  <a:solidFill>
                    <a:prstClr val="black">
                      <a:alpha val="0"/>
                    </a:prstClr>
                  </a:solidFill>
                </a:uFill>
                <a:latin typeface="Calibri"/>
                <a:ea typeface="Calibri"/>
                <a:cs typeface="Calibri"/>
              </a:rPr>
              <a:t>Certains établissements peuvent avoir besoin d’autres types de contenants de collecte de déchets, notamment des contenants pour les déchets pathologiques (organiques ou anatomiques), les déchets chimiques et pharmaceutiques, ainsi que les déchets radioactifs.</a:t>
            </a:r>
            <a:r>
              <a:rPr lang="fr-FR" sz="1200" b="0" i="0" u="none" strike="noStrike" cap="none" baseline="0">
                <a:solidFill>
                  <a:srgbClr val="000000"/>
                </a:solidFill>
                <a:effectLst/>
                <a:uFill>
                  <a:solidFill>
                    <a:prstClr val="black">
                      <a:alpha val="0"/>
                    </a:prstClr>
                  </a:solidFill>
                </a:uFill>
                <a:latin typeface="Calibri"/>
                <a:ea typeface="Calibri"/>
                <a:cs typeface="Calibri"/>
              </a:rPr>
              <a:t>Ces types de déchets sont éliminés dans une poubelle ou un seau qui est le plus souvent de couleur rouge ou jaune, mais qui peut aussi être marron. </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Ils doivent être clairement étiquetés avec le type de déchets qu’ils contiennent. En règle générale, les déchets pathologiques peuvent être éliminés sur place dans une fosse prévue à cet effet (par ex. une fosse à placenta). Les déchets chimiques moins courants et les déchets radioactifs, s’ils sont produits, doivent être gérés en étroite coordination avec le ministère de la Santé afin de déterminer les procédures d’élimination appropriées ; celles-ci peuvent impliquer une collecte centralisée. </a:t>
            </a:r>
            <a:endParaRPr lang="en-US" b="0">
              <a:cs typeface="Calibri"/>
            </a:endParaRPr>
          </a:p>
          <a:p>
            <a:endParaRPr lang="en-US"/>
          </a:p>
        </p:txBody>
      </p:sp>
      <p:sp>
        <p:nvSpPr>
          <p:cNvPr id="4" name="Slide Number Placeholder 3"/>
          <p:cNvSpPr>
            <a:spLocks noGrp="1"/>
          </p:cNvSpPr>
          <p:nvPr>
            <p:ph type="sldNum" sz="quarter" idx="5"/>
          </p:nvPr>
        </p:nvSpPr>
        <p:spPr/>
        <p:txBody>
          <a:bodyPr/>
          <a:lstStyle/>
          <a:p>
            <a:fld id="{501D410A-C8FF-4455-A3E9-37BCBE58984A}" type="slidenum">
              <a:rPr lang="en-US" smtClean="0"/>
              <a:t>14</a:t>
            </a:fld>
            <a:endParaRPr lang="en-US"/>
          </a:p>
        </p:txBody>
      </p:sp>
    </p:spTree>
    <p:extLst>
      <p:ext uri="{BB962C8B-B14F-4D97-AF65-F5344CB8AC3E}">
        <p14:creationId xmlns:p14="http://schemas.microsoft.com/office/powerpoint/2010/main" val="1175193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i="0" u="none" strike="noStrike" cap="none" baseline="0" dirty="0">
                <a:solidFill>
                  <a:srgbClr val="000000"/>
                </a:solidFill>
                <a:effectLst/>
                <a:uFill>
                  <a:solidFill>
                    <a:prstClr val="black">
                      <a:alpha val="0"/>
                    </a:prstClr>
                  </a:solidFill>
                </a:uFill>
                <a:latin typeface="Calibri"/>
                <a:ea typeface="Calibri"/>
                <a:cs typeface="Calibri"/>
              </a:rPr>
              <a:t>Dans le contexte </a:t>
            </a:r>
            <a:r>
              <a:rPr lang="fr-FR" sz="1200" b="1" dirty="0">
                <a:solidFill>
                  <a:srgbClr val="000000"/>
                </a:solidFill>
                <a:uFill>
                  <a:solidFill>
                    <a:prstClr val="black">
                      <a:alpha val="0"/>
                    </a:prstClr>
                  </a:solidFill>
                </a:uFill>
                <a:latin typeface="+mn-lt"/>
                <a:ea typeface="+mn-ea"/>
                <a:cs typeface="Calibri"/>
              </a:rPr>
              <a:t>d’Ebola ou de Marburg</a:t>
            </a:r>
            <a:r>
              <a:rPr lang="fr-FR" sz="1200" b="1" i="0" u="none" strike="noStrike" cap="none" baseline="0" dirty="0">
                <a:solidFill>
                  <a:srgbClr val="000000"/>
                </a:solidFill>
                <a:effectLst/>
                <a:uFill>
                  <a:solidFill>
                    <a:prstClr val="black">
                      <a:alpha val="0"/>
                    </a:prstClr>
                  </a:solidFill>
                </a:uFill>
                <a:latin typeface="Calibri"/>
                <a:ea typeface="Calibri"/>
                <a:cs typeface="Calibri"/>
              </a:rPr>
              <a:t>, tout membre du personnel qui collecte, transporte, traite ou élimine des déchets doit porter un EPI approprié au cours du processus pour assurer sa propre sécurité.</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Un EPI approprié comprend des gants ultra-résistants, une blouse ou des combinaisons, un masque de protection et une chaussure ou des bottes à semelle épaisses.</a:t>
            </a:r>
          </a:p>
          <a:p>
            <a:endParaRPr lang="en-US" dirty="0">
              <a:cs typeface="Calibri"/>
            </a:endParaRP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Si l’incinération ou la combustion est utilisée pour le traitement des déchets gants résistants à la chaleur seront également nécessaires.</a:t>
            </a:r>
          </a:p>
        </p:txBody>
      </p:sp>
      <p:sp>
        <p:nvSpPr>
          <p:cNvPr id="4" name="Slide Number Placeholder 3"/>
          <p:cNvSpPr>
            <a:spLocks noGrp="1"/>
          </p:cNvSpPr>
          <p:nvPr>
            <p:ph type="sldNum" sz="quarter" idx="5"/>
          </p:nvPr>
        </p:nvSpPr>
        <p:spPr/>
        <p:txBody>
          <a:bodyPr/>
          <a:lstStyle/>
          <a:p>
            <a:fld id="{501D410A-C8FF-4455-A3E9-37BCBE58984A}" type="slidenum">
              <a:rPr lang="en-US" smtClean="0"/>
              <a:t>15</a:t>
            </a:fld>
            <a:endParaRPr lang="en-US"/>
          </a:p>
        </p:txBody>
      </p:sp>
    </p:spTree>
    <p:extLst>
      <p:ext uri="{BB962C8B-B14F-4D97-AF65-F5344CB8AC3E}">
        <p14:creationId xmlns:p14="http://schemas.microsoft.com/office/powerpoint/2010/main" val="3135597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Chaque sac de déchets séparé devra être collecté. Les sacs à déchets doivent être collectés à intervalles réguliers ou lorsqu’une poubelle est remplie aux deux tiers, selon la première éventualité, afin d’éviter que les déchets ne débordent des poubelles. Les déchets devront ensuite être transportés vers des zones de stockage et d’élimination des déchets. </a:t>
            </a:r>
            <a:endParaRPr lang="en-US" baseline="0" dirty="0">
              <a:cs typeface="Calibri"/>
            </a:endParaRPr>
          </a:p>
          <a:p>
            <a:endParaRPr lang="en-US" baseline="0" dirty="0"/>
          </a:p>
          <a:p>
            <a:r>
              <a:rPr lang="fr-FR" sz="1200" b="1" i="0" u="none" strike="noStrike" cap="none" baseline="0" dirty="0">
                <a:solidFill>
                  <a:srgbClr val="000000"/>
                </a:solidFill>
                <a:effectLst/>
                <a:uFill>
                  <a:solidFill>
                    <a:prstClr val="black">
                      <a:alpha val="0"/>
                    </a:prstClr>
                  </a:solidFill>
                </a:uFill>
                <a:latin typeface="Calibri"/>
                <a:ea typeface="Calibri"/>
                <a:cs typeface="Calibri"/>
              </a:rPr>
              <a:t>Dans le contexte </a:t>
            </a:r>
            <a:r>
              <a:rPr lang="fr-FR" sz="1200" b="1" dirty="0">
                <a:solidFill>
                  <a:srgbClr val="000000"/>
                </a:solidFill>
                <a:uFill>
                  <a:solidFill>
                    <a:prstClr val="black">
                      <a:alpha val="0"/>
                    </a:prstClr>
                  </a:solidFill>
                </a:uFill>
                <a:latin typeface="+mn-lt"/>
                <a:ea typeface="+mn-ea"/>
                <a:cs typeface="Calibri"/>
              </a:rPr>
              <a:t>d’Ebola ou de Marburg</a:t>
            </a:r>
            <a:r>
              <a:rPr lang="fr-FR" sz="1200" b="1" i="0" u="none" strike="noStrike" cap="none" baseline="0" dirty="0">
                <a:solidFill>
                  <a:srgbClr val="000000"/>
                </a:solidFill>
                <a:effectLst/>
                <a:uFill>
                  <a:solidFill>
                    <a:prstClr val="black">
                      <a:alpha val="0"/>
                    </a:prstClr>
                  </a:solidFill>
                </a:uFill>
                <a:latin typeface="Calibri"/>
                <a:ea typeface="Calibri"/>
                <a:cs typeface="Calibri"/>
              </a:rPr>
              <a:t>, tout membre du personnel qui collecte, transporte ou traite/élimine des déchets doit porter un EPI approprié au cours du processus pour assurer sa propre sécurité.</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(Si vous souhaitez obtenir davantage d’informations sur les EPI nécessaires et sur la manière de les mettre, consultez la présentation sur la mise en place et le retrait des EPI &lt;Jeu de diapositives destiné aux PS n° 7 :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EPI Partie 2 – Mettre et retirer un EPI&gt; [lien] .</a:t>
            </a:r>
            <a:endParaRPr lang="en-US" baseline="0" dirty="0">
              <a:cs typeface="Calibri"/>
            </a:endParaRPr>
          </a:p>
          <a:p>
            <a:endParaRPr lang="en-US" baseline="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Les déchets doivent être transportés dans un chariot ou une brouette depuis le lieu de tri, c'est-à-dire les poubelles, les seaux et les boîtes, jusqu’au lieu de stockage ou d’élimination. En transportant des objets tranchants dans un chariot ou une brouette, si certains sacs contiennent des objets tranchants, ces sacs ne doivent pas être en contact avec le corps, car les objets tranchants pourraient vous blesser. Remarquez que sur cette photo, la personne ne porte pas le sac de déchets, mais le transporte dans une brouette. </a:t>
            </a: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Il est également recommandé de prévoir un itinéraire de transport à suivre lors de la collecte des déchets afin d’éviter toute exposition du personnel, des patients et du public.</a:t>
            </a:r>
          </a:p>
          <a:p>
            <a:endParaRPr lang="en-US" baseline="0" dirty="0"/>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16</a:t>
            </a:fld>
            <a:endParaRPr lang="en-US"/>
          </a:p>
        </p:txBody>
      </p:sp>
    </p:spTree>
    <p:extLst>
      <p:ext uri="{BB962C8B-B14F-4D97-AF65-F5344CB8AC3E}">
        <p14:creationId xmlns:p14="http://schemas.microsoft.com/office/powerpoint/2010/main" val="3556001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u="none" strike="noStrike" cap="none" baseline="0">
                <a:solidFill>
                  <a:srgbClr val="000000"/>
                </a:solidFill>
                <a:effectLst/>
                <a:uFill>
                  <a:solidFill>
                    <a:prstClr val="black">
                      <a:alpha val="0"/>
                    </a:prstClr>
                  </a:solidFill>
                </a:uFill>
                <a:latin typeface="Calibri"/>
                <a:ea typeface="Calibri"/>
                <a:cs typeface="Calibri"/>
              </a:rPr>
              <a:t>En matière de stockage des déchets, les déchets infectieux doivent être séparés des déchets généraux. La zone de stockage des déchets infectieux doit avoir un sol facile à nettoyer et être protégée de la pluie Elle doit également avoir un accès contrôlé pour éviter toute intrusion d’animaux, d’enfants et de personnes non autorisées.</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Les déchets infectieux ne doivent pas être stockés pendant plus de 24 heures avant leur élimination finale.</a:t>
            </a:r>
          </a:p>
        </p:txBody>
      </p:sp>
      <p:sp>
        <p:nvSpPr>
          <p:cNvPr id="4" name="Slide Number Placeholder 3"/>
          <p:cNvSpPr>
            <a:spLocks noGrp="1"/>
          </p:cNvSpPr>
          <p:nvPr>
            <p:ph type="sldNum" sz="quarter" idx="5"/>
          </p:nvPr>
        </p:nvSpPr>
        <p:spPr/>
        <p:txBody>
          <a:bodyPr/>
          <a:lstStyle/>
          <a:p>
            <a:fld id="{501D410A-C8FF-4455-A3E9-37BCBE58984A}" type="slidenum">
              <a:rPr lang="en-US" smtClean="0"/>
              <a:t>17</a:t>
            </a:fld>
            <a:endParaRPr lang="en-US"/>
          </a:p>
        </p:txBody>
      </p:sp>
    </p:spTree>
    <p:extLst>
      <p:ext uri="{BB962C8B-B14F-4D97-AF65-F5344CB8AC3E}">
        <p14:creationId xmlns:p14="http://schemas.microsoft.com/office/powerpoint/2010/main" val="27585479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La dernière étape du processus de gestion des déchets est l’élimination finale. Pour reprendre les termes de notre dernière formation, chaque installation doit disposer d’un dispositif fonctionnel pour l’élimination finale des déchets, y compris un incinérateur avec fosse à cendres ou un système sans combustion tel qu’un processus d’autoclavage et de broyage pour les déchets infectieux. Si les déchets infectieux sont stérilisés en autoclave et broyés, ils peuvent être ajoutés au flux de déchets ordinaires et mis en décharge.</a:t>
            </a:r>
          </a:p>
          <a:p>
            <a:endParaRPr lang="en-US">
              <a:cs typeface="Calibri"/>
            </a:endParaRPr>
          </a:p>
          <a:p>
            <a:pPr marL="0" indent="0">
              <a:buFont typeface="Arial" panose="020B0604020202020204" pitchFamily="34" charset="0"/>
              <a:buNone/>
            </a:pPr>
            <a:r>
              <a:rPr lang="fr-FR" sz="1200" b="0" i="0" u="none" strike="noStrike" cap="none" baseline="0">
                <a:solidFill>
                  <a:srgbClr val="000000"/>
                </a:solidFill>
                <a:effectLst/>
                <a:uFill>
                  <a:solidFill>
                    <a:prstClr val="black">
                      <a:alpha val="0"/>
                    </a:prstClr>
                  </a:solidFill>
                </a:uFill>
                <a:latin typeface="Calibri"/>
                <a:ea typeface="Calibri"/>
                <a:cs typeface="Calibri"/>
              </a:rPr>
              <a:t>Dans certains contextes à très faibles ressources, une fosse d’incinération temporaire peut également constituer une option pour traiter, puis enfouir les déchets infectieux sur place pendant que des améliorations à plus long terme sont apportées. Il est également courant de disposer d’une fosse à placenta / une fosse à déchets organiques sur le site, car les autres méthodes de traitement de ces déchets peuvent s’avérer inacceptables sur le plan culturel.</a:t>
            </a:r>
          </a:p>
          <a:p>
            <a:pPr>
              <a:defRPr/>
            </a:pPr>
            <a:endParaRPr lang="en-US">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a:p>
          <a:p>
            <a:pPr marL="0" lvl="1">
              <a:spcBef>
                <a:spcPts val="200"/>
              </a:spcBef>
              <a:spcAft>
                <a:spcPts val="400"/>
              </a:spcAft>
              <a:buFont typeface="Arial"/>
            </a:pPr>
            <a:endParaRPr lang="en-US">
              <a:cs typeface="Calibri"/>
            </a:endParaRPr>
          </a:p>
          <a:p>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18</a:t>
            </a:fld>
            <a:endParaRPr lang="en-US"/>
          </a:p>
        </p:txBody>
      </p:sp>
    </p:spTree>
    <p:extLst>
      <p:ext uri="{BB962C8B-B14F-4D97-AF65-F5344CB8AC3E}">
        <p14:creationId xmlns:p14="http://schemas.microsoft.com/office/powerpoint/2010/main" val="4216333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Maintenant que nous avons discuté de la bonne gestion des déchets, revenons sur cette image. Compte tenu de ce que vous venez d’apprendre, y a-t-il d’autres commentaires que vous souhaiteriez formuler à l’intention de cet établissement, au-delà de ceux que vous avez formulés au début de cette session ? Le cas échéant, lesquels ?</a:t>
            </a:r>
            <a:endParaRPr lang="en-US"/>
          </a:p>
          <a:p>
            <a:endParaRPr lang="en-US"/>
          </a:p>
          <a:p>
            <a:r>
              <a:rPr lang="fr-FR" sz="1200" b="0" i="1" u="none" strike="noStrike" cap="none" baseline="0">
                <a:solidFill>
                  <a:srgbClr val="000000"/>
                </a:solidFill>
                <a:effectLst/>
                <a:uFill>
                  <a:solidFill>
                    <a:prstClr val="black">
                      <a:alpha val="0"/>
                    </a:prstClr>
                  </a:solidFill>
                </a:uFill>
                <a:latin typeface="Calibri"/>
                <a:ea typeface="Calibri"/>
                <a:cs typeface="Calibri"/>
              </a:rPr>
              <a:t>[Laissez quelques minutes pour la discussion. Selon la précision ou l'exactitude de leurs réponses au début de la session, les participants pourraient avoir beaucoup de choses à dire ou bien moins. Les réponses possibles figurent sur la diapositive suivante.]</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19</a:t>
            </a:fld>
            <a:endParaRPr lang="en-US"/>
          </a:p>
        </p:txBody>
      </p:sp>
    </p:spTree>
    <p:extLst>
      <p:ext uri="{BB962C8B-B14F-4D97-AF65-F5344CB8AC3E}">
        <p14:creationId xmlns:p14="http://schemas.microsoft.com/office/powerpoint/2010/main" val="914930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lvl="0"/>
            <a:r>
              <a:rPr lang="fr-FR" sz="1200" b="0" i="0" u="none" strike="noStrike" cap="none" baseline="0" dirty="0">
                <a:solidFill>
                  <a:srgbClr val="000000"/>
                </a:solidFill>
                <a:effectLst/>
                <a:uFill>
                  <a:solidFill>
                    <a:prstClr val="black">
                      <a:alpha val="0"/>
                    </a:prstClr>
                  </a:solidFill>
                </a:uFill>
                <a:latin typeface="Calibri"/>
                <a:ea typeface="Calibri"/>
                <a:cs typeface="Calibri"/>
              </a:rPr>
              <a:t>Aujourd’hui, nous avons trois objectifs d’apprentissage. Au terme du temps que nous passerons ensemble, vous devez être en mesure d’expliquer pourquoi la gestion des déchets est importante pour les établissements de santé pendant une flambée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de citer au moins 3 étapes du processus de gestion des déchets et d’identifier des éléments à ajouter ou à modifier dans le processus de gestion des déchets de vos propres établissements.</a:t>
            </a:r>
          </a:p>
          <a:p>
            <a:pPr lvl="0"/>
            <a:endParaRPr lang="en-US" baseline="0" dirty="0"/>
          </a:p>
          <a:p>
            <a:pPr lvl="0"/>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2</a:t>
            </a:fld>
            <a:endParaRPr lang="en-US"/>
          </a:p>
        </p:txBody>
      </p:sp>
    </p:spTree>
    <p:extLst>
      <p:ext uri="{BB962C8B-B14F-4D97-AF65-F5344CB8AC3E}">
        <p14:creationId xmlns:p14="http://schemas.microsoft.com/office/powerpoint/2010/main" val="31023219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[Vous devrez peut-être adapter le script aux réponses des participants lors de la dernière diapositive.]</a:t>
            </a:r>
          </a:p>
          <a:p>
            <a:endParaRPr lang="en-US" i="1"/>
          </a:p>
          <a:p>
            <a:r>
              <a:rPr lang="fr-FR" sz="1200" b="0" i="1" u="none" strike="noStrike" cap="none" baseline="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a:solidFill>
                  <a:srgbClr val="000000"/>
                </a:solidFill>
                <a:effectLst/>
                <a:uFill>
                  <a:solidFill>
                    <a:prstClr val="black">
                      <a:alpha val="0"/>
                    </a:prstClr>
                  </a:solidFill>
                </a:uFill>
                <a:latin typeface="Calibri"/>
                <a:ea typeface="Calibri"/>
                <a:cs typeface="Calibri"/>
              </a:rPr>
              <a:t>Cet établissement doit envisager des moyens d’éviter l’accumulation de déchets dans une zone ouverte. Il devra peut-être mettre en place un processus permettant de séparer les déchets sur leur lieu de production (par ex. dans les zones réservées aux patients) compte tenu de ses ressources disponibles. Si un processus existe déjà, il devra peut-être assurer l’accès aux procédures opérationnelles normalisées (POS) et aux documents visant à expliquer la gestion des déchets, puis assurer l’accès à la formation aux risques liés aux déchets à ciel ouvert et à la bonne gestion des déchets.</a:t>
            </a:r>
            <a:endParaRPr lang="en-US">
              <a:cs typeface="Calibri"/>
            </a:endParaRP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Il doit trouver un moyen sûr pour un stockage temporaire des déchets, et il s’avère qu’il devra investir dans des équipements de traitement et d’élimination des déchets. </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Il semble avoir du pain sur la planche ! </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20</a:t>
            </a:fld>
            <a:endParaRPr lang="en-US"/>
          </a:p>
        </p:txBody>
      </p:sp>
    </p:spTree>
    <p:extLst>
      <p:ext uri="{BB962C8B-B14F-4D97-AF65-F5344CB8AC3E}">
        <p14:creationId xmlns:p14="http://schemas.microsoft.com/office/powerpoint/2010/main" val="42866223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Réflexion: Encourage les participants à appliquer, analyser et/ou évaluer leurs acquis d’apprentissage, les aidant ainsi à approfondir leur compréhension du sujet et vous permettant aussi de vérifier leur compréhension de ce qu’ils ont appris.</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Personnalisation : Aide les participants à se demander comment ce qu’ils ont appris s’applique à leurs situations en particulier. Lier l’apprentissage aux expériences personnelles aide les apprenants à mieux comprendre et mémoriser les idées enseignées.</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Maintenant que vous connaissez le processus de gestion des déchets pour les établissements de santé pendant une flambée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prenons un peu de temps pour lier ce que vous avez appris à ce qui a cours dans l’établissement où vous travaillez.</a:t>
            </a:r>
          </a:p>
          <a:p>
            <a:endParaRPr lang="en-US" baseline="0"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D’abord, quelles sont les similitudes ou les différences entre le processus de déchets actuel dans votre établissement et celui dont nous avons discuté aujourd’hui ?</a:t>
            </a: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[Laissez aux participants quelques minutes pour dresser une liste par eux-mêmes, puis prenez quelques minutes pour partager les résultats en petits groupes ou tous ensemble.]</a:t>
            </a:r>
          </a:p>
          <a:p>
            <a:endParaRPr lang="en-US" i="1" baseline="0"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Souvenez-vous qu’une gestion des déchets appropriée pendant une flambée </a:t>
            </a:r>
            <a:r>
              <a:rPr lang="fr-FR" sz="1200" dirty="0">
                <a:solidFill>
                  <a:srgbClr val="000000"/>
                </a:solidFill>
                <a:uFill>
                  <a:solidFill>
                    <a:prstClr val="black">
                      <a:alpha val="0"/>
                    </a:prstClr>
                  </a:solidFill>
                </a:uFill>
                <a:latin typeface="+mn-lt"/>
                <a:ea typeface="+mn-ea"/>
                <a:cs typeface="Calibri"/>
              </a:rPr>
              <a:t>d’Ebola ou de Marburg</a:t>
            </a:r>
            <a:r>
              <a:rPr lang="fr-FR" sz="1200" b="0" u="none" strike="noStrike" cap="none" baseline="0" dirty="0">
                <a:solidFill>
                  <a:srgbClr val="000000"/>
                </a:solidFill>
                <a:effectLst/>
                <a:uFill>
                  <a:solidFill>
                    <a:prstClr val="black">
                      <a:alpha val="0"/>
                    </a:prstClr>
                  </a:solidFill>
                </a:uFill>
                <a:latin typeface="+mn-lt"/>
                <a:ea typeface="+mn-ea"/>
                <a:cs typeface="Calibri"/>
              </a:rPr>
              <a: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est essentielle pour assurer votre propre sécurité et celle de votre communauté. Alors, parlons des éléments qui pourraient être ajoutés ou modifiés dans le processus de gestion des déchets actuel de votre établissement pour contribuer à l’amélioration de la sécurité de la gestion des déchets pendant Ebola ou Marburg pour vous-même et pour que les autres personnes dans votre établissement et votre communauté. Quelles idées avez-vous ?</a:t>
            </a: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[Laissez aux participants quelques minutes pour en discuter en petits groupes, puis partager leurs idées ou en discuter tous ensemble.]</a:t>
            </a:r>
            <a:endParaRPr lang="en-US" i="1" dirty="0"/>
          </a:p>
        </p:txBody>
      </p:sp>
      <p:sp>
        <p:nvSpPr>
          <p:cNvPr id="4" name="Slide Number Placeholder 3"/>
          <p:cNvSpPr>
            <a:spLocks noGrp="1"/>
          </p:cNvSpPr>
          <p:nvPr>
            <p:ph type="sldNum" sz="quarter" idx="5"/>
          </p:nvPr>
        </p:nvSpPr>
        <p:spPr/>
        <p:txBody>
          <a:bodyPr/>
          <a:lstStyle/>
          <a:p>
            <a:fld id="{501D410A-C8FF-4455-A3E9-37BCBE58984A}" type="slidenum">
              <a:rPr lang="en-US" smtClean="0"/>
              <a:t>21</a:t>
            </a:fld>
            <a:endParaRPr lang="en-US"/>
          </a:p>
        </p:txBody>
      </p:sp>
    </p:spTree>
    <p:extLst>
      <p:ext uri="{BB962C8B-B14F-4D97-AF65-F5344CB8AC3E}">
        <p14:creationId xmlns:p14="http://schemas.microsoft.com/office/powerpoint/2010/main" val="41361170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Au moment de conclure notre session aujourd’hui, j’espère que vous vous souviendrez des points importants suivants :</a:t>
            </a:r>
          </a:p>
          <a:p>
            <a:r>
              <a:rPr lang="fr-FR" sz="1200" b="0" i="0" u="none" strike="noStrike" cap="none" baseline="0">
                <a:solidFill>
                  <a:srgbClr val="000000"/>
                </a:solidFill>
                <a:effectLst/>
                <a:uFill>
                  <a:solidFill>
                    <a:prstClr val="black">
                      <a:alpha val="0"/>
                    </a:prstClr>
                  </a:solidFill>
                </a:uFill>
                <a:latin typeface="Calibri"/>
                <a:ea typeface="Calibri"/>
                <a:cs typeface="Calibri"/>
              </a:rPr>
              <a:t>D’abord, une bonne exécution du processus de gestion des déchets est essentielle pour assurer votre propre sécurité et celle de votre communauté. Il s’agit notamment de bien séparer les déchets, puis d’assurer leur transport et leur élimination de façon appropriée.</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Les gestionnaires de déchets doivent toujours porter un EPI approprié lors de l’exécution de ce processus pour assurer leur propre protection lorsqu’ils s’acquittent de cette tâche vitale pour protéger d’autres personnes.</a:t>
            </a:r>
          </a:p>
        </p:txBody>
      </p:sp>
      <p:sp>
        <p:nvSpPr>
          <p:cNvPr id="4" name="Slide Number Placeholder 3"/>
          <p:cNvSpPr>
            <a:spLocks noGrp="1"/>
          </p:cNvSpPr>
          <p:nvPr>
            <p:ph type="sldNum" sz="quarter" idx="5"/>
          </p:nvPr>
        </p:nvSpPr>
        <p:spPr/>
        <p:txBody>
          <a:bodyPr/>
          <a:lstStyle/>
          <a:p>
            <a:fld id="{501D410A-C8FF-4455-A3E9-37BCBE58984A}" type="slidenum">
              <a:rPr lang="en-US" smtClean="0"/>
              <a:t>22</a:t>
            </a:fld>
            <a:endParaRPr lang="en-US"/>
          </a:p>
        </p:txBody>
      </p:sp>
    </p:spTree>
    <p:extLst>
      <p:ext uri="{BB962C8B-B14F-4D97-AF65-F5344CB8AC3E}">
        <p14:creationId xmlns:p14="http://schemas.microsoft.com/office/powerpoint/2010/main" val="2152859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Activation des connaissances de base.</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L’un des principaux avantages de travailler avec des apprenants adultes est qu’ils ont sans doute déjà des connaissances ou une expérience en rapport avec le sujet que vous enseignez. L’activation des connaissances acquises permet aux apprenants de relier le nouvel apprentissage à ce qu’ils savent déjà et peut les aider à mieux comprendre les nouvelles informations. Elle vous permet également, en tant que formateur, d’identifier des lacunes dans les connaissances où vous devrez peut-être passer plus de temps ou sur lesquelles vous devrez mettre davantage l’accent lors de votre enseignement. Voyez cette diapositive comme une opportunité de permettre aux apprenants de faire part de ce qu’ils savent déjà. </a:t>
            </a: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a:p>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p>
          <a:p>
            <a:r>
              <a:rPr lang="fr-FR" sz="1200" b="0" i="0" u="none" strike="noStrike" cap="none" baseline="0">
                <a:solidFill>
                  <a:srgbClr val="000000"/>
                </a:solidFill>
                <a:effectLst/>
                <a:uFill>
                  <a:solidFill>
                    <a:prstClr val="black">
                      <a:alpha val="0"/>
                    </a:prstClr>
                  </a:solidFill>
                </a:uFill>
                <a:latin typeface="Calibri"/>
                <a:ea typeface="Calibri"/>
                <a:cs typeface="Calibri"/>
              </a:rPr>
              <a:t>Commençons par une question. Imaginez que vous avez visité un établissement de santé et avez vu ceci. Quels commentaires pourriez-vous formuler à propos de l’établissement pour l’aider à gérer ses déchets de façon plus sûre ? </a:t>
            </a:r>
            <a:r>
              <a:rPr lang="fr-FR" sz="1200" b="0" i="1" u="none" strike="noStrike" cap="none" baseline="0">
                <a:solidFill>
                  <a:srgbClr val="000000"/>
                </a:solidFill>
                <a:effectLst/>
                <a:uFill>
                  <a:solidFill>
                    <a:prstClr val="black">
                      <a:alpha val="0"/>
                    </a:prstClr>
                  </a:solidFill>
                </a:uFill>
                <a:latin typeface="Calibri"/>
                <a:ea typeface="Calibri"/>
                <a:cs typeface="Calibri"/>
              </a:rPr>
              <a:t>[Donnez aux participants 2 minutes pour discuter tous ensemble ou en petits groupes. Notez leurs réponses à un endroit où ils peuvent les voir (tableau noir, tableau blanc, grande tablette d’écriture) pour y revenir à la fin de la session.]</a:t>
            </a:r>
          </a:p>
          <a:p>
            <a:endParaRPr lang="en-US" i="1" baseline="0"/>
          </a:p>
          <a:p>
            <a:r>
              <a:rPr lang="fr-FR" sz="1200" b="0" i="0" u="none" strike="noStrike" cap="none" baseline="0">
                <a:solidFill>
                  <a:srgbClr val="000000"/>
                </a:solidFill>
                <a:effectLst/>
                <a:uFill>
                  <a:solidFill>
                    <a:prstClr val="black">
                      <a:alpha val="0"/>
                    </a:prstClr>
                  </a:solidFill>
                </a:uFill>
                <a:latin typeface="Calibri"/>
                <a:ea typeface="Calibri"/>
                <a:cs typeface="Calibri"/>
              </a:rPr>
              <a:t>Il ressort de vos idées que cet établissement a encore beaucoup de chemin à faire pour améliorer son processus de gestion des déchets. Alors, parlons de ce processus.</a:t>
            </a:r>
          </a:p>
          <a:p>
            <a:endParaRPr lang="en-US" i="1" baseline="0"/>
          </a:p>
          <a:p>
            <a:endParaRPr lang="en-US" i="1" baseline="0"/>
          </a:p>
          <a:p>
            <a:endParaRPr lang="en-US" i="1" baseline="0"/>
          </a:p>
          <a:p>
            <a:pPr marL="0" marR="0" lvl="0" indent="0" algn="l" defTabSz="914400" rtl="0" eaLnBrk="1" fontAlgn="auto" latinLnBrk="0" hangingPunct="1">
              <a:lnSpc>
                <a:spcPct val="100000"/>
              </a:lnSpc>
              <a:spcBef>
                <a:spcPct val="0"/>
              </a:spcBef>
              <a:spcAft>
                <a:spcPct val="0"/>
              </a:spcAft>
              <a:buClrTx/>
              <a:buSzTx/>
              <a:buFontTx/>
              <a:buNone/>
              <a:defRPr/>
            </a:pPr>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a:t>
            </a:fld>
            <a:endParaRPr lang="en-US"/>
          </a:p>
        </p:txBody>
      </p:sp>
    </p:spTree>
    <p:extLst>
      <p:ext uri="{BB962C8B-B14F-4D97-AF65-F5344CB8AC3E}">
        <p14:creationId xmlns:p14="http://schemas.microsoft.com/office/powerpoint/2010/main" val="3953379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1D410A-C8FF-4455-A3E9-37BCBE58984A}" type="slidenum">
              <a:rPr lang="en-US" smtClean="0"/>
              <a:t>4</a:t>
            </a:fld>
            <a:endParaRPr lang="en-US"/>
          </a:p>
        </p:txBody>
      </p:sp>
    </p:spTree>
    <p:extLst>
      <p:ext uri="{BB962C8B-B14F-4D97-AF65-F5344CB8AC3E}">
        <p14:creationId xmlns:p14="http://schemas.microsoft.com/office/powerpoint/2010/main" val="732587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806000"/>
                </a:solidFill>
                <a:effectLst/>
                <a:uFill>
                  <a:solidFill>
                    <a:prstClr val="black">
                      <a:alpha val="0"/>
                    </a:prstClr>
                  </a:solidFill>
                </a:uFill>
                <a:latin typeface="Calibri"/>
                <a:ea typeface="Calibri"/>
                <a:cs typeface="Calibri"/>
              </a:rPr>
              <a:t>Texte</a:t>
            </a:r>
            <a:r>
              <a:rPr lang="fr-FR" sz="1200" b="0" i="0" u="none" strike="noStrike" cap="none" baseline="0">
                <a:solidFill>
                  <a:srgbClr val="806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806000"/>
                </a:solidFill>
                <a:effectLst/>
                <a:uFill>
                  <a:solidFill>
                    <a:prstClr val="black">
                      <a:alpha val="0"/>
                    </a:prstClr>
                  </a:solidFill>
                </a:uFill>
                <a:latin typeface="Calibri"/>
                <a:ea typeface="Calibri"/>
                <a:cs typeface="Calibri"/>
              </a:rPr>
              <a:t>Le processus de gestion des déchets dans les établissements de santé comprend plusieurs étapes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806000"/>
                </a:solidFill>
                <a:effectLst/>
                <a:uFill>
                  <a:solidFill>
                    <a:prstClr val="black">
                      <a:alpha val="0"/>
                    </a:prstClr>
                  </a:solidFill>
                </a:uFill>
                <a:latin typeface="Calibri"/>
                <a:ea typeface="Calibri"/>
                <a:cs typeface="Calibri"/>
              </a:rPr>
              <a:t>Trier et séparer les déchets</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806000"/>
                </a:solidFill>
                <a:effectLst/>
                <a:uFill>
                  <a:solidFill>
                    <a:prstClr val="black">
                      <a:alpha val="0"/>
                    </a:prstClr>
                  </a:solidFill>
                </a:uFill>
                <a:latin typeface="Calibri"/>
                <a:ea typeface="Calibri"/>
                <a:cs typeface="Calibri"/>
              </a:rPr>
              <a:t>Collecter les déchets</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806000"/>
                </a:solidFill>
                <a:effectLst/>
                <a:uFill>
                  <a:solidFill>
                    <a:prstClr val="black">
                      <a:alpha val="0"/>
                    </a:prstClr>
                  </a:solidFill>
                </a:uFill>
                <a:latin typeface="Calibri"/>
                <a:ea typeface="Calibri"/>
                <a:cs typeface="Calibri"/>
              </a:rPr>
              <a:t>Transporter les déchets après la collecte</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806000"/>
                </a:solidFill>
                <a:effectLst/>
                <a:uFill>
                  <a:solidFill>
                    <a:prstClr val="black">
                      <a:alpha val="0"/>
                    </a:prstClr>
                  </a:solidFill>
                </a:uFill>
                <a:latin typeface="Calibri"/>
                <a:ea typeface="Calibri"/>
                <a:cs typeface="Calibri"/>
              </a:rPr>
              <a:t>Potentiellement stocker les déchets</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806000"/>
                </a:solidFill>
                <a:effectLst/>
                <a:uFill>
                  <a:solidFill>
                    <a:prstClr val="black">
                      <a:alpha val="0"/>
                    </a:prstClr>
                  </a:solidFill>
                </a:uFill>
                <a:latin typeface="Calibri"/>
                <a:ea typeface="Calibri"/>
                <a:cs typeface="Calibri"/>
              </a:rPr>
              <a:t>Tout traitement requis des déchets</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806000"/>
                </a:solidFill>
                <a:effectLst/>
                <a:uFill>
                  <a:solidFill>
                    <a:prstClr val="black">
                      <a:alpha val="0"/>
                    </a:prstClr>
                  </a:solidFill>
                </a:uFill>
                <a:latin typeface="Calibri"/>
                <a:ea typeface="Calibri"/>
                <a:cs typeface="Calibri"/>
              </a:rPr>
              <a:t>Et élimination finale des déchets.</a:t>
            </a: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a:solidFill>
                <a:schemeClr val="accent4">
                  <a:lumMod val="50000"/>
                </a:schemeClr>
              </a:solidFill>
              <a:latin typeface="Calibri"/>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806000"/>
                </a:solidFill>
                <a:effectLst/>
                <a:uFill>
                  <a:solidFill>
                    <a:prstClr val="black">
                      <a:alpha val="0"/>
                    </a:prstClr>
                  </a:solidFill>
                </a:uFill>
                <a:latin typeface="Calibri"/>
                <a:ea typeface="Calibri"/>
                <a:cs typeface="Calibri"/>
              </a:rPr>
              <a:t>La gestion sûre des déchets générés par les soins aux patients relève de la responsabilité de toute l’équipe. </a:t>
            </a:r>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5</a:t>
            </a:fld>
            <a:endParaRPr lang="en-US"/>
          </a:p>
        </p:txBody>
      </p:sp>
    </p:spTree>
    <p:extLst>
      <p:ext uri="{BB962C8B-B14F-4D97-AF65-F5344CB8AC3E}">
        <p14:creationId xmlns:p14="http://schemas.microsoft.com/office/powerpoint/2010/main" val="2574904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Les établissements de santé sont responsables de la gestion des déchets, qu’ils soient traités sur place ou par une entreprise sous-traitante. Une gestion inappropriée des déchets </a:t>
            </a:r>
            <a:r>
              <a:rPr lang="fr-FR" sz="1200" b="1" i="0" u="none" strike="noStrike" cap="none" baseline="0" dirty="0">
                <a:solidFill>
                  <a:srgbClr val="0039A6"/>
                </a:solidFill>
                <a:effectLst/>
                <a:uFill>
                  <a:solidFill>
                    <a:prstClr val="black">
                      <a:alpha val="0"/>
                    </a:prstClr>
                  </a:solidFill>
                </a:uFill>
                <a:latin typeface="Calibri"/>
                <a:ea typeface="Calibri"/>
                <a:cs typeface="Calibri"/>
              </a:rPr>
              <a:t>génère des risques sanitaires potentiels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pour</a:t>
            </a:r>
            <a:r>
              <a:rPr lang="fr-FR" sz="1200" b="1" i="0" u="none" strike="noStrike" cap="none" baseline="0" dirty="0">
                <a:solidFill>
                  <a:srgbClr val="0039A6"/>
                </a:solidFill>
                <a:effectLst/>
                <a:uFill>
                  <a:solidFill>
                    <a:prstClr val="black">
                      <a:alpha val="0"/>
                    </a:prstClr>
                  </a:solidFill>
                </a:uFill>
                <a:latin typeface="Calibri"/>
                <a:ea typeface="Calibri"/>
                <a:cs typeface="Calibri"/>
              </a:rPr>
              <a: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vous, vos patients et autres membres du personnel dans votre établissement, ainsi que pour votre communauté.</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Les risques potentiels peuvent inclure l’exposition à des objets contaminés par les virus provoquant Ebola ou Marburg, tels que des gants contaminés, ou l’exposition à des objets tranchants, tels que des aiguilles usagées, qui présentent un risque de blessure physique ainsi que d’exposition aux virus provoquant Ebola ou Marburg.</a:t>
            </a:r>
            <a:endParaRPr lang="en-US" dirty="0">
              <a:cs typeface="Calibri"/>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6</a:t>
            </a:fld>
            <a:endParaRPr lang="en-US"/>
          </a:p>
        </p:txBody>
      </p:sp>
    </p:spTree>
    <p:extLst>
      <p:ext uri="{BB962C8B-B14F-4D97-AF65-F5344CB8AC3E}">
        <p14:creationId xmlns:p14="http://schemas.microsoft.com/office/powerpoint/2010/main" val="3643699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Parlons maintenant des spécificités du processus de gestion des déchets.</a:t>
            </a:r>
          </a:p>
        </p:txBody>
      </p:sp>
      <p:sp>
        <p:nvSpPr>
          <p:cNvPr id="4" name="Slide Number Placeholder 3"/>
          <p:cNvSpPr>
            <a:spLocks noGrp="1"/>
          </p:cNvSpPr>
          <p:nvPr>
            <p:ph type="sldNum" sz="quarter" idx="5"/>
          </p:nvPr>
        </p:nvSpPr>
        <p:spPr/>
        <p:txBody>
          <a:bodyPr/>
          <a:lstStyle/>
          <a:p>
            <a:fld id="{501D410A-C8FF-4455-A3E9-37BCBE58984A}" type="slidenum">
              <a:rPr lang="en-US" smtClean="0"/>
              <a:t>7</a:t>
            </a:fld>
            <a:endParaRPr lang="en-US"/>
          </a:p>
        </p:txBody>
      </p:sp>
    </p:spTree>
    <p:extLst>
      <p:ext uri="{BB962C8B-B14F-4D97-AF65-F5344CB8AC3E}">
        <p14:creationId xmlns:p14="http://schemas.microsoft.com/office/powerpoint/2010/main" val="1515819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Comme indiqué précédemment, il s’agit des étapes du processus de gestion des déchets : le tri, la collecte, le transport, le stockage, le traitement et l’élimination finale. Nous allons discuter de quelques-unes de ces étapes d’une manière un peu plus détaillée.</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8</a:t>
            </a:fld>
            <a:endParaRPr lang="en-US"/>
          </a:p>
        </p:txBody>
      </p:sp>
    </p:spTree>
    <p:extLst>
      <p:ext uri="{BB962C8B-B14F-4D97-AF65-F5344CB8AC3E}">
        <p14:creationId xmlns:p14="http://schemas.microsoft.com/office/powerpoint/2010/main" val="2949012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 </a:t>
            </a:r>
            <a:r>
              <a:rPr lang="fr-FR" sz="1200" b="1" i="0" u="none" strike="noStrike" cap="none" baseline="0">
                <a:solidFill>
                  <a:srgbClr val="000000"/>
                </a:solidFill>
                <a:effectLst/>
                <a:uFill>
                  <a:solidFill>
                    <a:prstClr val="black">
                      <a:alpha val="0"/>
                    </a:prstClr>
                  </a:solidFill>
                </a:uFill>
                <a:latin typeface="Calibri"/>
                <a:ea typeface="Calibri"/>
                <a:cs typeface="Calibri"/>
              </a:rPr>
              <a:t>:</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Nous commencerons par la première étape, à savoir : la séparation des déchets, également appelée tri des déchets. Le tri des déchets relève de la responsabilité de l’ensemble du personnel. En général, les établissements de santé mettent en place un système à 3 bacs qui comprend les déchets non infectieux, les déchets infectieux et les déchets d’objets tranchants. Parlons d’abord de ces trois flux de déchets. À mesure que les membres du personnel d’un établissement s’acquittent de leurs tâches, ils doivent déposer les déchets dans les bacs à déchets appropriés.</a:t>
            </a:r>
            <a:endParaRPr lang="en-US" b="0"/>
          </a:p>
          <a:p>
            <a:endParaRPr lang="en-US"/>
          </a:p>
          <a:p>
            <a:endParaRPr lang="en-US" b="1"/>
          </a:p>
          <a:p>
            <a:endParaRPr lang="en-US" b="1"/>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9</a:t>
            </a:fld>
            <a:endParaRPr lang="en-US"/>
          </a:p>
        </p:txBody>
      </p:sp>
    </p:spTree>
    <p:extLst>
      <p:ext uri="{BB962C8B-B14F-4D97-AF65-F5344CB8AC3E}">
        <p14:creationId xmlns:p14="http://schemas.microsoft.com/office/powerpoint/2010/main" val="20027319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
        <p:nvSpPr>
          <p:cNvPr id="6" name="TextBox 5"/>
          <p:cNvSpPr txBox="1"/>
          <p:nvPr/>
        </p:nvSpPr>
        <p:spPr>
          <a:xfrm>
            <a:off x="609600" y="204583"/>
            <a:ext cx="9204101" cy="830997"/>
          </a:xfrm>
          <a:prstGeom prst="rect">
            <a:avLst/>
          </a:prstGeom>
          <a:noFill/>
        </p:spPr>
        <p:txBody>
          <a:bodyPr wrap="square" rtlCol="0">
            <a:spAutoFit/>
          </a:bodyPr>
          <a:lstStyle/>
          <a:p>
            <a:r>
              <a:rPr lang="fr-FR" sz="2400" b="1" i="0" u="none" strike="noStrike" cap="none" baseline="0" dirty="0">
                <a:solidFill>
                  <a:srgbClr val="FFFFFF"/>
                </a:solidFill>
                <a:effectLst/>
                <a:uFill>
                  <a:solidFill>
                    <a:prstClr val="black">
                      <a:alpha val="0"/>
                    </a:prstClr>
                  </a:solidFill>
                </a:uFill>
                <a:latin typeface="Calibri"/>
                <a:ea typeface="Calibri"/>
                <a:cs typeface="Calibri"/>
              </a:rPr>
              <a:t>Centres pour le contrôle et la prévention des maladies</a:t>
            </a:r>
          </a:p>
          <a:p>
            <a:r>
              <a:rPr lang="fr-FR" sz="2400" b="0" i="0" u="none" strike="noStrike" cap="none" baseline="0" dirty="0">
                <a:solidFill>
                  <a:srgbClr val="FFFFFF"/>
                </a:solidFill>
                <a:effectLst/>
                <a:uFill>
                  <a:solidFill>
                    <a:prstClr val="black">
                      <a:alpha val="0"/>
                    </a:prstClr>
                  </a:solidFill>
                </a:uFill>
                <a:latin typeface="Calibri"/>
                <a:ea typeface="Calibri"/>
                <a:cs typeface="Calibri"/>
              </a:rPr>
              <a:t>Centre national des maladies infectieuses émergentes et zoonotiques</a:t>
            </a:r>
          </a:p>
        </p:txBody>
      </p:sp>
    </p:spTree>
    <p:extLst>
      <p:ext uri="{BB962C8B-B14F-4D97-AF65-F5344CB8AC3E}">
        <p14:creationId xmlns:p14="http://schemas.microsoft.com/office/powerpoint/2010/main" val="272926415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30437-A0B2-4E23-A3A5-5F0A7421E3A9}"/>
              </a:ext>
            </a:extLst>
          </p:cNvPr>
          <p:cNvSpPr>
            <a:spLocks noGrp="1"/>
          </p:cNvSpPr>
          <p:nvPr>
            <p:ph type="title"/>
          </p:nvPr>
        </p:nvSpPr>
        <p:spPr>
          <a:xfrm>
            <a:off x="481263" y="365127"/>
            <a:ext cx="10258927"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1441BC84-AB05-47A7-BBF0-F4B453115707}"/>
              </a:ext>
            </a:extLst>
          </p:cNvPr>
          <p:cNvSpPr>
            <a:spLocks noGrp="1"/>
          </p:cNvSpPr>
          <p:nvPr>
            <p:ph type="dt" idx="10"/>
          </p:nvPr>
        </p:nvSpPr>
        <p:spPr>
          <a:xfrm>
            <a:off x="176464" y="6347999"/>
            <a:ext cx="2743200" cy="365125"/>
          </a:xfrm>
        </p:spPr>
        <p:txBody>
          <a:bodyPr/>
          <a:lstStyle/>
          <a:p>
            <a:r>
              <a:rPr lang="en-US"/>
              <a:t>Version: November 2022</a:t>
            </a:r>
          </a:p>
        </p:txBody>
      </p:sp>
      <p:sp>
        <p:nvSpPr>
          <p:cNvPr id="5" name="Slide Number Placeholder 4">
            <a:extLst>
              <a:ext uri="{FF2B5EF4-FFF2-40B4-BE49-F238E27FC236}">
                <a16:creationId xmlns:a16="http://schemas.microsoft.com/office/drawing/2014/main" id="{4BEB0D59-3E67-4A22-B197-7268A52C792D}"/>
              </a:ext>
            </a:extLst>
          </p:cNvPr>
          <p:cNvSpPr>
            <a:spLocks noGrp="1"/>
          </p:cNvSpPr>
          <p:nvPr>
            <p:ph type="sldNum" idx="12"/>
          </p:nvPr>
        </p:nvSpPr>
        <p:spPr>
          <a:xfrm>
            <a:off x="9188115" y="6347999"/>
            <a:ext cx="2743200" cy="365125"/>
          </a:xfrm>
        </p:spPr>
        <p:txBody>
          <a:bodyPr/>
          <a:lstStyle/>
          <a:p>
            <a:pPr marL="0" lvl="0" indent="0" algn="r" rtl="0">
              <a:spcBef>
                <a:spcPct val="0"/>
              </a:spcBef>
              <a:spcAft>
                <a:spcPct val="0"/>
              </a:spcAft>
              <a:buNone/>
            </a:pPr>
            <a:fld id="{00000000-1234-1234-1234-123412341234}" type="slidenum">
              <a:rPr lang="en-US" smtClean="0"/>
              <a:t>‹#›</a:t>
            </a:fld>
            <a:endParaRPr lang="en-US"/>
          </a:p>
        </p:txBody>
      </p:sp>
      <p:sp>
        <p:nvSpPr>
          <p:cNvPr id="6" name="Google Shape;57;p27">
            <a:extLst>
              <a:ext uri="{FF2B5EF4-FFF2-40B4-BE49-F238E27FC236}">
                <a16:creationId xmlns:a16="http://schemas.microsoft.com/office/drawing/2014/main" id="{72E8AD0A-9B85-474B-BE96-57B07EA7E753}"/>
              </a:ext>
            </a:extLst>
          </p:cNvPr>
          <p:cNvSpPr txBox="1">
            <a:spLocks noGrp="1"/>
          </p:cNvSpPr>
          <p:nvPr>
            <p:ph type="body" idx="1"/>
          </p:nvPr>
        </p:nvSpPr>
        <p:spPr>
          <a:xfrm>
            <a:off x="481264" y="1825625"/>
            <a:ext cx="11069052"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13"/>
              </a:spcBef>
              <a:spcAft>
                <a:spcPct val="0"/>
              </a:spcAft>
              <a:buClr>
                <a:schemeClr val="dk1"/>
              </a:buClr>
              <a:buSzPts val="1800"/>
              <a:buChar char="•"/>
              <a:defRPr/>
            </a:lvl1pPr>
            <a:lvl2pPr marL="914400" lvl="1" indent="-342900" algn="l">
              <a:lnSpc>
                <a:spcPct val="90000"/>
              </a:lnSpc>
              <a:spcBef>
                <a:spcPts val="406"/>
              </a:spcBef>
              <a:spcAft>
                <a:spcPct val="0"/>
              </a:spcAft>
              <a:buClr>
                <a:schemeClr val="dk1"/>
              </a:buClr>
              <a:buSzPts val="1800"/>
              <a:buChar char="•"/>
              <a:defRPr/>
            </a:lvl2pPr>
            <a:lvl3pPr marL="1371600" lvl="2" indent="-342900" algn="l">
              <a:lnSpc>
                <a:spcPct val="90000"/>
              </a:lnSpc>
              <a:spcBef>
                <a:spcPts val="406"/>
              </a:spcBef>
              <a:spcAft>
                <a:spcPct val="0"/>
              </a:spcAft>
              <a:buClr>
                <a:schemeClr val="dk1"/>
              </a:buClr>
              <a:buSzPts val="1800"/>
              <a:buChar char="•"/>
              <a:defRPr/>
            </a:lvl3pPr>
            <a:lvl4pPr marL="1828800" lvl="3" indent="-342900" algn="l">
              <a:lnSpc>
                <a:spcPct val="90000"/>
              </a:lnSpc>
              <a:spcBef>
                <a:spcPts val="406"/>
              </a:spcBef>
              <a:spcAft>
                <a:spcPct val="0"/>
              </a:spcAft>
              <a:buClr>
                <a:schemeClr val="dk1"/>
              </a:buClr>
              <a:buSzPts val="1800"/>
              <a:buChar char="•"/>
              <a:defRPr/>
            </a:lvl4pPr>
            <a:lvl5pPr marL="2286000" lvl="4" indent="-342900" algn="l">
              <a:lnSpc>
                <a:spcPct val="90000"/>
              </a:lnSpc>
              <a:spcBef>
                <a:spcPts val="406"/>
              </a:spcBef>
              <a:spcAft>
                <a:spcPct val="0"/>
              </a:spcAft>
              <a:buClr>
                <a:schemeClr val="dk1"/>
              </a:buClr>
              <a:buSzPts val="1800"/>
              <a:buChar char="•"/>
              <a:defRPr/>
            </a:lvl5pPr>
            <a:lvl6pPr marL="2743200" lvl="5" indent="-342900" algn="l">
              <a:lnSpc>
                <a:spcPct val="90000"/>
              </a:lnSpc>
              <a:spcBef>
                <a:spcPts val="406"/>
              </a:spcBef>
              <a:spcAft>
                <a:spcPct val="0"/>
              </a:spcAft>
              <a:buClr>
                <a:schemeClr val="dk1"/>
              </a:buClr>
              <a:buSzPts val="1800"/>
              <a:buChar char="•"/>
              <a:defRPr/>
            </a:lvl6pPr>
            <a:lvl7pPr marL="3200400" lvl="6" indent="-342900" algn="l">
              <a:lnSpc>
                <a:spcPct val="90000"/>
              </a:lnSpc>
              <a:spcBef>
                <a:spcPts val="406"/>
              </a:spcBef>
              <a:spcAft>
                <a:spcPct val="0"/>
              </a:spcAft>
              <a:buClr>
                <a:schemeClr val="dk1"/>
              </a:buClr>
              <a:buSzPts val="1800"/>
              <a:buChar char="•"/>
              <a:defRPr/>
            </a:lvl7pPr>
            <a:lvl8pPr marL="3657600" lvl="7" indent="-342900" algn="l">
              <a:lnSpc>
                <a:spcPct val="90000"/>
              </a:lnSpc>
              <a:spcBef>
                <a:spcPts val="406"/>
              </a:spcBef>
              <a:spcAft>
                <a:spcPct val="0"/>
              </a:spcAft>
              <a:buClr>
                <a:schemeClr val="dk1"/>
              </a:buClr>
              <a:buSzPts val="1800"/>
              <a:buChar char="•"/>
              <a:defRPr/>
            </a:lvl8pPr>
            <a:lvl9pPr marL="4114800" lvl="8" indent="-342900" algn="l">
              <a:lnSpc>
                <a:spcPct val="90000"/>
              </a:lnSpc>
              <a:spcBef>
                <a:spcPts val="406"/>
              </a:spcBef>
              <a:spcAft>
                <a:spcPct val="0"/>
              </a:spcAft>
              <a:buClr>
                <a:schemeClr val="dk1"/>
              </a:buClr>
              <a:buSzPts val="1800"/>
              <a:buChar char="•"/>
              <a:defRPr/>
            </a:lvl9pPr>
          </a:lstStyle>
          <a:p>
            <a:endParaRPr/>
          </a:p>
        </p:txBody>
      </p:sp>
    </p:spTree>
    <p:extLst>
      <p:ext uri="{BB962C8B-B14F-4D97-AF65-F5344CB8AC3E}">
        <p14:creationId xmlns:p14="http://schemas.microsoft.com/office/powerpoint/2010/main" val="1478883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D0781-C3C2-4A03-A543-687D0E8A3F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9A4BBB-A05F-451F-BDAA-606F8E5765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03B5B7-31D4-4F2D-8088-BA1A16589262}"/>
              </a:ext>
            </a:extLst>
          </p:cNvPr>
          <p:cNvSpPr>
            <a:spLocks noGrp="1"/>
          </p:cNvSpPr>
          <p:nvPr>
            <p:ph type="dt" sz="half" idx="10"/>
          </p:nvPr>
        </p:nvSpPr>
        <p:spPr/>
        <p:txBody>
          <a:bodyPr/>
          <a:lstStyle/>
          <a:p>
            <a:fld id="{D2BA0E4A-9B3D-42C7-ADEA-6E18F24C9B18}" type="datetimeFigureOut">
              <a:rPr lang="en-US" smtClean="0"/>
              <a:t>7/31/2026</a:t>
            </a:fld>
            <a:endParaRPr lang="en-US"/>
          </a:p>
        </p:txBody>
      </p:sp>
      <p:sp>
        <p:nvSpPr>
          <p:cNvPr id="5" name="Footer Placeholder 4">
            <a:extLst>
              <a:ext uri="{FF2B5EF4-FFF2-40B4-BE49-F238E27FC236}">
                <a16:creationId xmlns:a16="http://schemas.microsoft.com/office/drawing/2014/main" id="{58248375-4F0A-4E11-B626-0FC5785FAB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292856-6F45-4B23-9515-58DE8FC6CA5F}"/>
              </a:ext>
            </a:extLst>
          </p:cNvPr>
          <p:cNvSpPr>
            <a:spLocks noGrp="1"/>
          </p:cNvSpPr>
          <p:nvPr>
            <p:ph type="sldNum" sz="quarter" idx="12"/>
          </p:nvPr>
        </p:nvSpPr>
        <p:spPr/>
        <p:txBody>
          <a:bodyPr/>
          <a:lstStyle/>
          <a:p>
            <a:fld id="{4182F839-B4D5-440C-AE1E-E398EFE0D669}" type="slidenum">
              <a:rPr lang="en-US" smtClean="0"/>
              <a:t>‹#›</a:t>
            </a:fld>
            <a:endParaRPr lang="en-US"/>
          </a:p>
        </p:txBody>
      </p:sp>
    </p:spTree>
    <p:extLst>
      <p:ext uri="{BB962C8B-B14F-4D97-AF65-F5344CB8AC3E}">
        <p14:creationId xmlns:p14="http://schemas.microsoft.com/office/powerpoint/2010/main" val="234827597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olor_background">
    <p:bg>
      <p:bgPr>
        <a:solidFill>
          <a:srgbClr val="0E66AF">
            <a:alpha val="75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8"/>
            <a:ext cx="11059884" cy="1162051"/>
          </a:xfrm>
          <a:prstGeom prst="rect">
            <a:avLst/>
          </a:prstGeom>
        </p:spPr>
        <p:txBody>
          <a:bodyPr anchor="b"/>
          <a:lstStyle>
            <a:lvl1pPr algn="l">
              <a:defRPr sz="3600" b="1" baseline="0">
                <a:solidFill>
                  <a:schemeClr val="bg2"/>
                </a:solidFill>
                <a:effectLst/>
                <a:latin typeface="Calibri" panose="020F0502020204030204" pitchFamily="34" charset="0"/>
              </a:defRPr>
            </a:lvl1pPr>
          </a:lstStyle>
          <a:p>
            <a:endParaRPr lang="en-US"/>
          </a:p>
        </p:txBody>
      </p:sp>
      <p:sp>
        <p:nvSpPr>
          <p:cNvPr id="5" name="Text Placeholder 2"/>
          <p:cNvSpPr>
            <a:spLocks noGrp="1"/>
          </p:cNvSpPr>
          <p:nvPr>
            <p:ph type="body" idx="1"/>
          </p:nvPr>
        </p:nvSpPr>
        <p:spPr>
          <a:xfrm>
            <a:off x="609601" y="5900929"/>
            <a:ext cx="10363200" cy="568325"/>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endParaRPr lang="en-US"/>
          </a:p>
        </p:txBody>
      </p:sp>
    </p:spTree>
    <p:extLst>
      <p:ext uri="{BB962C8B-B14F-4D97-AF65-F5344CB8AC3E}">
        <p14:creationId xmlns:p14="http://schemas.microsoft.com/office/powerpoint/2010/main" val="197634142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anose="020F0502020204030204"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anose="020F050202020403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68191284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506" indent="-290506">
              <a:spcBef>
                <a:spcPts val="600"/>
              </a:spcBef>
              <a:spcAft>
                <a:spcPts val="600"/>
              </a:spcAft>
              <a:buClr>
                <a:srgbClr val="007D57"/>
              </a:buClr>
              <a:buFont typeface="Wingdings" panose="05000000000000000000" pitchFamily="2" charset="2"/>
              <a:buChar char="§"/>
              <a:defRPr sz="2800"/>
            </a:lvl2pPr>
            <a:lvl3pPr marL="623872" indent="-333366">
              <a:spcBef>
                <a:spcPts val="600"/>
              </a:spcBef>
              <a:spcAft>
                <a:spcPts val="600"/>
              </a:spcAft>
              <a:defRPr sz="2400"/>
            </a:lvl3pPr>
            <a:lvl4pPr marL="914377" indent="-231769">
              <a:spcBef>
                <a:spcPts val="600"/>
              </a:spcBef>
              <a:spcAft>
                <a:spcPts val="600"/>
              </a:spcAft>
              <a:defRPr/>
            </a:lvl4pPr>
          </a:lstStyle>
          <a:p>
            <a:pPr lvl="0"/>
            <a:r>
              <a:rPr lang="en-US"/>
              <a:t>Click to edit Master text styles</a:t>
            </a:r>
          </a:p>
        </p:txBody>
      </p:sp>
      <p:sp>
        <p:nvSpPr>
          <p:cNvPr id="14" name="Text Placeholder 2">
            <a:extLst>
              <a:ext uri="{FF2B5EF4-FFF2-40B4-BE49-F238E27FC236}">
                <a16:creationId xmlns:a16="http://schemas.microsoft.com/office/drawing/2014/main" id="{0B2C569F-847A-440C-95B4-42E6DB2B0E1A}"/>
              </a:ext>
            </a:extLst>
          </p:cNvPr>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pic>
        <p:nvPicPr>
          <p:cNvPr id="11" name="Picture 10">
            <a:extLst>
              <a:ext uri="{FF2B5EF4-FFF2-40B4-BE49-F238E27FC236}">
                <a16:creationId xmlns:a16="http://schemas.microsoft.com/office/drawing/2014/main" id="{063C47A1-B55E-47DB-A284-30628C81C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extLst>
      <p:ext uri="{BB962C8B-B14F-4D97-AF65-F5344CB8AC3E}">
        <p14:creationId xmlns:p14="http://schemas.microsoft.com/office/powerpoint/2010/main" val="253916399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189" indent="-457189">
              <a:lnSpc>
                <a:spcPts val="2933"/>
              </a:lnSpc>
              <a:buClr>
                <a:srgbClr val="E25423"/>
              </a:buClr>
              <a:buFont typeface="Arial" panose="020B0604020202020204" pitchFamily="34" charset="0"/>
              <a:buChar char="•"/>
              <a:defRPr sz="2667" b="0">
                <a:solidFill>
                  <a:srgbClr val="1D1D1D"/>
                </a:solidFill>
              </a:defRPr>
            </a:lvl1pPr>
            <a:lvl2pPr>
              <a:lnSpc>
                <a:spcPts val="2667"/>
              </a:lnSpc>
              <a:buClr>
                <a:srgbClr val="E25423"/>
              </a:buClr>
              <a:defRPr sz="2667">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268136166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6" name="Content Placeholder 18">
            <a:extLst>
              <a:ext uri="{FF2B5EF4-FFF2-40B4-BE49-F238E27FC236}">
                <a16:creationId xmlns:a16="http://schemas.microsoft.com/office/drawing/2014/main" id="{2B740530-9FB4-416D-81D1-709E1379603A}"/>
              </a:ext>
            </a:extLst>
          </p:cNvPr>
          <p:cNvSpPr>
            <a:spLocks noGrp="1"/>
          </p:cNvSpPr>
          <p:nvPr>
            <p:ph sz="quarter" idx="11"/>
          </p:nvPr>
        </p:nvSpPr>
        <p:spPr>
          <a:xfrm>
            <a:off x="609600" y="1824284"/>
            <a:ext cx="10972800" cy="4176467"/>
          </a:xfrm>
        </p:spPr>
        <p:txBody>
          <a:bodyPr/>
          <a:lstStyle>
            <a:lvl1pPr marL="376757" indent="-376757">
              <a:spcAft>
                <a:spcPts val="800"/>
              </a:spcAft>
              <a:buFont typeface="Arial" panose="020B0604020202020204" pitchFamily="34" charset="0"/>
              <a:buChar char="•"/>
              <a:defRPr sz="2667" b="0">
                <a:solidFill>
                  <a:srgbClr val="000000"/>
                </a:solidFill>
              </a:defRPr>
            </a:lvl1pPr>
            <a:lvl2pPr marL="764098" indent="-309026">
              <a:spcBef>
                <a:spcPct val="0"/>
              </a:spcBef>
              <a:spcAft>
                <a:spcPts val="800"/>
              </a:spcAft>
              <a:buClr>
                <a:srgbClr val="E25423"/>
              </a:buClr>
              <a:buFont typeface="Arial" panose="020B0604020202020204" pitchFamily="34" charset="0"/>
              <a:buChar char="‒"/>
              <a:defRPr sz="2667"/>
            </a:lvl2pPr>
            <a:lvl3pPr marL="831830" indent="-444489">
              <a:spcBef>
                <a:spcPts val="800"/>
              </a:spcBef>
              <a:spcAft>
                <a:spcPts val="800"/>
              </a:spcAft>
              <a:buClr>
                <a:srgbClr val="692145"/>
              </a:buClr>
              <a:defRPr sz="3200"/>
            </a:lvl3pPr>
            <a:lvl4pPr marL="1219170" indent="-309026">
              <a:spcBef>
                <a:spcPct val="0"/>
              </a:spcBef>
              <a:spcAft>
                <a:spcPct val="0"/>
              </a:spcAft>
              <a:buClr>
                <a:schemeClr val="bg2">
                  <a:lumMod val="50000"/>
                </a:schemeClr>
              </a:buClr>
              <a:buFont typeface="Arial" panose="020B0604020202020204" pitchFamily="34" charset="0"/>
              <a:buChar char="•"/>
              <a:defRPr/>
            </a:lvl4pPr>
            <a:lvl5pPr marL="1674242" indent="-300559">
              <a:spcBef>
                <a:spcPct val="0"/>
              </a:spcBef>
              <a:buClr>
                <a:schemeClr val="bg2">
                  <a:lumMod val="50000"/>
                </a:schemeClr>
              </a:buClr>
              <a:buFont typeface="Arial" panose="020B0604020202020204" pitchFamily="34" charset="0"/>
              <a:buChar char="–"/>
              <a:defRPr/>
            </a:lvl5pPr>
            <a:lvl6pPr marL="2137780" indent="-309026">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537218"/>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308A1BA-F127-444C-8EEB-78BB410C70A7}"/>
              </a:ext>
            </a:extLst>
          </p:cNvPr>
          <p:cNvSpPr>
            <a:spLocks noGrp="1"/>
          </p:cNvSpPr>
          <p:nvPr>
            <p:ph type="body" sz="quarter" idx="11"/>
          </p:nvPr>
        </p:nvSpPr>
        <p:spPr>
          <a:xfrm>
            <a:off x="6396568"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8431524"/>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8">
            <a:extLst>
              <a:ext uri="{FF2B5EF4-FFF2-40B4-BE49-F238E27FC236}">
                <a16:creationId xmlns:a16="http://schemas.microsoft.com/office/drawing/2014/main" id="{C7C7B02A-16A0-4F02-8665-3ADC835153D8}"/>
              </a:ext>
            </a:extLst>
          </p:cNvPr>
          <p:cNvSpPr>
            <a:spLocks noGrp="1"/>
          </p:cNvSpPr>
          <p:nvPr>
            <p:ph sz="quarter" idx="1" hasCustomPrompt="1"/>
          </p:nvPr>
        </p:nvSpPr>
        <p:spPr>
          <a:xfrm>
            <a:off x="6096000" y="1811867"/>
            <a:ext cx="5486400" cy="4421717"/>
          </a:xfrm>
        </p:spPr>
        <p:txBody>
          <a:bodyPr/>
          <a:lstStyle>
            <a:lvl1pPr>
              <a:spcAft>
                <a:spcPts val="1600"/>
              </a:spcAft>
              <a:buNone/>
              <a:defRPr sz="2667" b="1">
                <a:solidFill>
                  <a:srgbClr val="000000"/>
                </a:solidFill>
              </a:defRPr>
            </a:lvl1pPr>
            <a:lvl2pPr marL="387341" indent="-387341">
              <a:spcBef>
                <a:spcPts val="800"/>
              </a:spcBef>
              <a:spcAft>
                <a:spcPts val="800"/>
              </a:spcAft>
              <a:buClr>
                <a:srgbClr val="9B4E9E"/>
              </a:buClr>
              <a:buFont typeface="Wingdings" panose="05000000000000000000" pitchFamily="2" charset="2"/>
              <a:buChar char="§"/>
              <a:defRPr sz="3733"/>
            </a:lvl2pPr>
            <a:lvl3pPr marL="831830" indent="-444489">
              <a:spcBef>
                <a:spcPts val="800"/>
              </a:spcBef>
              <a:spcAft>
                <a:spcPts val="800"/>
              </a:spcAft>
              <a:buClr>
                <a:srgbClr val="692145"/>
              </a:buClr>
              <a:defRPr sz="3200"/>
            </a:lvl3pPr>
            <a:lvl4pPr marL="1219170" indent="-309026">
              <a:spcBef>
                <a:spcPts val="800"/>
              </a:spcBef>
              <a:spcAft>
                <a:spcPts val="800"/>
              </a:spcAft>
              <a:defRPr/>
            </a:lvl4pPr>
          </a:lstStyle>
          <a:p>
            <a:pPr lvl="0"/>
            <a:r>
              <a:rPr lang="en-US"/>
              <a:t>Object</a:t>
            </a:r>
          </a:p>
        </p:txBody>
      </p:sp>
    </p:spTree>
    <p:extLst>
      <p:ext uri="{BB962C8B-B14F-4D97-AF65-F5344CB8AC3E}">
        <p14:creationId xmlns:p14="http://schemas.microsoft.com/office/powerpoint/2010/main" val="2260878343"/>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LOSING_OD">
    <p:spTree>
      <p:nvGrpSpPr>
        <p:cNvPr id="1" name=""/>
        <p:cNvGrpSpPr/>
        <p:nvPr/>
      </p:nvGrpSpPr>
      <p:grpSpPr>
        <a:xfrm>
          <a:off x="0" y="0"/>
          <a:ext cx="0" cy="0"/>
          <a:chOff x="0" y="0"/>
          <a:chExt cx="0" cy="0"/>
        </a:xfrm>
      </p:grpSpPr>
      <p:sp>
        <p:nvSpPr>
          <p:cNvPr id="3" name="TextBox 2"/>
          <p:cNvSpPr txBox="1"/>
          <p:nvPr/>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extLst>
      <p:ext uri="{BB962C8B-B14F-4D97-AF65-F5344CB8AC3E}">
        <p14:creationId xmlns:p14="http://schemas.microsoft.com/office/powerpoint/2010/main" val="2002895136"/>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ATA SLIDE_O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4000" b="1" baseline="0">
                <a:solidFill>
                  <a:srgbClr val="0039A6"/>
                </a:solidFill>
                <a:effectLst/>
                <a:latin typeface="Calibri" panose="020F0502020204030204" pitchFamily="34" charset="0"/>
              </a:defRPr>
            </a:lvl1pPr>
          </a:lstStyle>
          <a:p>
            <a:r>
              <a:rPr lang="en-US"/>
              <a:t>Bottom band: OD</a:t>
            </a:r>
          </a:p>
        </p:txBody>
      </p:sp>
      <p:sp>
        <p:nvSpPr>
          <p:cNvPr id="5" name="Text Placeholder 7"/>
          <p:cNvSpPr>
            <a:spLocks noGrp="1"/>
          </p:cNvSpPr>
          <p:nvPr>
            <p:ph type="body" sz="quarter" idx="10"/>
          </p:nvPr>
        </p:nvSpPr>
        <p:spPr>
          <a:xfrm>
            <a:off x="609600" y="1545167"/>
            <a:ext cx="10972800" cy="4455584"/>
          </a:xfrm>
        </p:spPr>
        <p:txBody>
          <a:bodyPr/>
          <a:lstStyle>
            <a:lvl1pPr marL="342891" indent="-342891">
              <a:buClr>
                <a:srgbClr val="005DAA"/>
              </a:buClr>
              <a:buFont typeface="Wingdings" panose="05000000000000000000" pitchFamily="2" charset="2"/>
              <a:buChar char="§"/>
              <a:defRPr sz="2000">
                <a:solidFill>
                  <a:schemeClr val="accent4">
                    <a:lumMod val="75000"/>
                  </a:schemeClr>
                </a:solidFill>
              </a:defRPr>
            </a:lvl1pPr>
            <a:lvl2pPr>
              <a:buClr>
                <a:srgbClr val="532E63"/>
              </a:buClr>
              <a:defRPr sz="2000">
                <a:solidFill>
                  <a:schemeClr val="accent4">
                    <a:lumMod val="75000"/>
                  </a:schemeClr>
                </a:solidFill>
              </a:defRPr>
            </a:lvl2pPr>
            <a:lvl3pPr>
              <a:buClr>
                <a:srgbClr val="9A3B26"/>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27353"/>
            <a:ext cx="12192000" cy="121584"/>
          </a:xfrm>
          <a:prstGeom prst="rect">
            <a:avLst/>
          </a:prstGeom>
        </p:spPr>
      </p:pic>
    </p:spTree>
    <p:extLst>
      <p:ext uri="{BB962C8B-B14F-4D97-AF65-F5344CB8AC3E}">
        <p14:creationId xmlns:p14="http://schemas.microsoft.com/office/powerpoint/2010/main" val="347347967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0620134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60" r:id="rId12"/>
  </p:sldLayoutIdLst>
  <p:transition>
    <p:fade/>
  </p:transition>
  <p:txStyles>
    <p:title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1" fontAlgn="base" hangingPunct="1">
        <a:spcBef>
          <a:spcPct val="20000"/>
        </a:spcBef>
        <a:spcAft>
          <a:spcPct val="0"/>
        </a:spcAft>
        <a:buClr>
          <a:srgbClr val="E25423"/>
        </a:buClr>
        <a:buFont typeface="Arial" panose="020B0604020202020204" pitchFamily="34" charset="0"/>
        <a:buChar char="•"/>
        <a:defRPr sz="4267" kern="1200">
          <a:solidFill>
            <a:srgbClr val="1D1D1D"/>
          </a:solidFill>
          <a:latin typeface="Calibri" panose="020F0502020204030204" pitchFamily="34" charset="0"/>
          <a:ea typeface="+mn-ea"/>
          <a:cs typeface="+mn-cs"/>
        </a:defRPr>
      </a:lvl1pPr>
      <a:lvl2pPr marL="990575" indent="-380990" algn="l" rtl="0" eaLnBrk="1" fontAlgn="base" hangingPunct="1">
        <a:spcBef>
          <a:spcPct val="20000"/>
        </a:spcBef>
        <a:spcAft>
          <a:spcPct val="0"/>
        </a:spcAft>
        <a:buClr>
          <a:srgbClr val="E25423"/>
        </a:buClr>
        <a:buFont typeface="Arial" panose="020B0604020202020204" pitchFamily="34" charset="0"/>
        <a:buChar char="–"/>
        <a:defRPr sz="3733" kern="1200">
          <a:solidFill>
            <a:srgbClr val="1D1D1D"/>
          </a:solidFill>
          <a:latin typeface="Calibri" panose="020F0502020204030204" pitchFamily="34" charset="0"/>
          <a:ea typeface="+mn-ea"/>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547"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3901273-9FDC-78CB-FC9E-CD5BFC3A558A}"/>
              </a:ext>
            </a:extLst>
          </p:cNvPr>
          <p:cNvSpPr>
            <a:spLocks noGrp="1"/>
          </p:cNvSpPr>
          <p:nvPr>
            <p:ph type="title"/>
          </p:nvPr>
        </p:nvSpPr>
        <p:spPr>
          <a:xfrm>
            <a:off x="1994263" y="3411895"/>
            <a:ext cx="8229600" cy="2266931"/>
          </a:xfrm>
        </p:spPr>
        <p:txBody>
          <a:bodyPr vert="horz" lIns="91440" tIns="45720" rIns="91440" bIns="45720" rtlCol="0" anchor="b" anchorCtr="0">
            <a:normAutofit fontScale="90000"/>
          </a:bodyPr>
          <a:lstStyle/>
          <a:p>
            <a:pPr>
              <a:lnSpc>
                <a:spcPct val="100000"/>
              </a:lnSpc>
            </a:pPr>
            <a:r>
              <a:rPr lang="fr-FR" sz="4000" b="1" i="0" u="none" strike="noStrike" cap="none" baseline="0" dirty="0">
                <a:solidFill>
                  <a:srgbClr val="0B40A5"/>
                </a:solidFill>
                <a:effectLst/>
                <a:uFill>
                  <a:solidFill>
                    <a:prstClr val="black">
                      <a:alpha val="0"/>
                    </a:prstClr>
                  </a:solidFill>
                </a:uFill>
                <a:latin typeface="Calibri"/>
                <a:ea typeface="Calibri"/>
                <a:cs typeface="Calibri"/>
              </a:rPr>
              <a:t>PCI pour la maladie à virus Ebola ou la maladie à virus de Marburg : </a:t>
            </a:r>
            <a:br>
              <a:rPr sz="4000" dirty="0"/>
            </a:br>
            <a:r>
              <a:rPr lang="fr-FR" sz="4000" dirty="0">
                <a:solidFill>
                  <a:srgbClr val="0B40A5"/>
                </a:solidFill>
                <a:uFill>
                  <a:solidFill>
                    <a:prstClr val="black">
                      <a:alpha val="0"/>
                    </a:prstClr>
                  </a:solidFill>
                </a:uFill>
                <a:latin typeface="Calibri"/>
                <a:cs typeface="Calibri"/>
              </a:rPr>
              <a:t>Gestion des déchets Partie 1:</a:t>
            </a:r>
            <a:br>
              <a:rPr sz="4000" dirty="0">
                <a:solidFill>
                  <a:srgbClr val="0B40A5"/>
                </a:solidFill>
                <a:uFill>
                  <a:solidFill>
                    <a:prstClr val="black">
                      <a:alpha val="0"/>
                    </a:prstClr>
                  </a:solidFill>
                </a:uFill>
                <a:latin typeface="Calibri"/>
                <a:cs typeface="Calibri"/>
              </a:rPr>
            </a:br>
            <a:r>
              <a:rPr lang="fr-FR" sz="4000" dirty="0">
                <a:solidFill>
                  <a:srgbClr val="0B40A5"/>
                </a:solidFill>
                <a:uFill>
                  <a:solidFill>
                    <a:prstClr val="black">
                      <a:alpha val="0"/>
                    </a:prstClr>
                  </a:solidFill>
                </a:uFill>
                <a:latin typeface="Calibri"/>
                <a:cs typeface="Calibri"/>
              </a:rPr>
              <a:t>Le processus de gestion des déchets</a:t>
            </a:r>
            <a:br>
              <a:rPr sz="4300" b="0" dirty="0"/>
            </a:br>
            <a:endParaRPr lang="en-US" sz="4800" b="0" dirty="0">
              <a:latin typeface="Calibri Light" panose="020F0302020204030204" pitchFamily="34" charset="0"/>
              <a:cs typeface="Calibri Light" panose="020F0302020204030204" pitchFamily="34" charset="0"/>
            </a:endParaRPr>
          </a:p>
        </p:txBody>
      </p:sp>
      <p:cxnSp>
        <p:nvCxnSpPr>
          <p:cNvPr id="6" name="Straight Connector 5">
            <a:extLst>
              <a:ext uri="{FF2B5EF4-FFF2-40B4-BE49-F238E27FC236}">
                <a16:creationId xmlns:a16="http://schemas.microsoft.com/office/drawing/2014/main" id="{9CD34555-6669-0D5B-9080-85BE364E902E}"/>
              </a:ext>
              <a:ext uri="{C183D7F6-B498-43B3-948B-1728B52AA6E4}">
                <adec:decorative xmlns:adec="http://schemas.microsoft.com/office/drawing/2017/decorative" val="1"/>
              </a:ext>
            </a:extLst>
          </p:cNvPr>
          <p:cNvCxnSpPr/>
          <p:nvPr/>
        </p:nvCxnSpPr>
        <p:spPr>
          <a:xfrm flipV="1">
            <a:off x="1998848" y="5099720"/>
            <a:ext cx="7887855" cy="9236"/>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4A1BDA5-B475-0E41-7710-190E1A86B7E0}"/>
              </a:ext>
            </a:extLst>
          </p:cNvPr>
          <p:cNvSpPr txBox="1"/>
          <p:nvPr/>
        </p:nvSpPr>
        <p:spPr>
          <a:xfrm>
            <a:off x="1889760" y="5171441"/>
            <a:ext cx="7711440" cy="8229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a:solidFill>
                  <a:srgbClr val="0039A6"/>
                </a:solidFill>
                <a:effectLst/>
                <a:uFill>
                  <a:solidFill>
                    <a:prstClr val="black">
                      <a:alpha val="0"/>
                    </a:prstClr>
                  </a:solidFill>
                </a:uFill>
                <a:latin typeface="Calibri"/>
                <a:ea typeface="Calibri"/>
                <a:cs typeface="Calibri"/>
              </a:rPr>
              <a:t>Établissements de santé à ressources limitées ou intermédiaires</a:t>
            </a:r>
            <a:endParaRPr lang="en-US" sz="2400">
              <a:latin typeface="Calibri"/>
              <a:cs typeface="Calibri"/>
            </a:endParaRPr>
          </a:p>
        </p:txBody>
      </p:sp>
      <p:sp>
        <p:nvSpPr>
          <p:cNvPr id="8" name="TextBox 7">
            <a:extLst>
              <a:ext uri="{FF2B5EF4-FFF2-40B4-BE49-F238E27FC236}">
                <a16:creationId xmlns:a16="http://schemas.microsoft.com/office/drawing/2014/main" id="{60CF817F-606F-C154-DFF0-FC64B178E264}"/>
              </a:ext>
            </a:extLst>
          </p:cNvPr>
          <p:cNvSpPr txBox="1"/>
          <p:nvPr/>
        </p:nvSpPr>
        <p:spPr>
          <a:xfrm>
            <a:off x="8928463" y="6316399"/>
            <a:ext cx="25908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800" b="1" i="0" u="none" strike="noStrike" cap="none" baseline="0" dirty="0">
                <a:solidFill>
                  <a:srgbClr val="072B6E"/>
                </a:solidFill>
                <a:effectLst/>
                <a:uFill>
                  <a:solidFill>
                    <a:prstClr val="black">
                      <a:alpha val="0"/>
                    </a:prstClr>
                  </a:solidFill>
                </a:uFill>
                <a:latin typeface="Calibri"/>
                <a:ea typeface="Calibri"/>
                <a:cs typeface="Calibri"/>
              </a:rPr>
              <a:t>Mise à jour : mars 2023</a:t>
            </a:r>
            <a:endParaRPr lang="en-US" dirty="0">
              <a:solidFill>
                <a:schemeClr val="tx1">
                  <a:lumMod val="50000"/>
                </a:schemeClr>
              </a:solidFill>
            </a:endParaRPr>
          </a:p>
        </p:txBody>
      </p:sp>
    </p:spTree>
    <p:extLst>
      <p:ext uri="{BB962C8B-B14F-4D97-AF65-F5344CB8AC3E}">
        <p14:creationId xmlns:p14="http://schemas.microsoft.com/office/powerpoint/2010/main" val="1894474375"/>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le 1">
            <a:extLst>
              <a:ext uri="{FF2B5EF4-FFF2-40B4-BE49-F238E27FC236}">
                <a16:creationId xmlns:a16="http://schemas.microsoft.com/office/drawing/2014/main" id="{4F0F06BA-D9C5-4E8B-BA8C-1595BDC5A8A3}"/>
              </a:ext>
            </a:extLst>
          </p:cNvPr>
          <p:cNvSpPr>
            <a:spLocks noGrp="1"/>
          </p:cNvSpPr>
          <p:nvPr>
            <p:ph type="title"/>
          </p:nvPr>
        </p:nvSpPr>
        <p:spPr>
          <a:xfrm>
            <a:off x="197069" y="3667"/>
            <a:ext cx="10972800" cy="886203"/>
          </a:xfrm>
        </p:spPr>
        <p:txBody>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Tri des déchets </a:t>
            </a:r>
            <a:r>
              <a:rPr lang="fr-FR" sz="4000" b="1" i="0" u="none" strike="noStrike" cap="none" baseline="0" dirty="0">
                <a:solidFill>
                  <a:srgbClr val="FFFFFF"/>
                </a:solidFill>
                <a:effectLst/>
                <a:uFill>
                  <a:solidFill>
                    <a:prstClr val="black">
                      <a:alpha val="0"/>
                    </a:prstClr>
                  </a:solidFill>
                </a:uFill>
                <a:latin typeface="Calibri Light"/>
                <a:ea typeface="Calibri Light"/>
                <a:cs typeface="Calibri Light"/>
              </a:rPr>
              <a:t>(1)</a:t>
            </a:r>
          </a:p>
        </p:txBody>
      </p:sp>
      <p:sp>
        <p:nvSpPr>
          <p:cNvPr id="48" name="TextBox 47">
            <a:extLst>
              <a:ext uri="{FF2B5EF4-FFF2-40B4-BE49-F238E27FC236}">
                <a16:creationId xmlns:a16="http://schemas.microsoft.com/office/drawing/2014/main" id="{9713E3FF-A434-1A07-E133-A7879FAFE17F}"/>
              </a:ext>
            </a:extLst>
          </p:cNvPr>
          <p:cNvSpPr txBox="1"/>
          <p:nvPr/>
        </p:nvSpPr>
        <p:spPr>
          <a:xfrm>
            <a:off x="1134105" y="2402003"/>
            <a:ext cx="2735329" cy="800219"/>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i="0" u="none" strike="noStrike" cap="none" baseline="0" dirty="0">
                <a:solidFill>
                  <a:srgbClr val="002E89"/>
                </a:solidFill>
                <a:effectLst/>
                <a:uFill>
                  <a:solidFill>
                    <a:prstClr val="black">
                      <a:alpha val="0"/>
                    </a:prstClr>
                  </a:solidFill>
                </a:uFill>
                <a:latin typeface="Calibri"/>
                <a:ea typeface="Calibri"/>
                <a:cs typeface="Calibri"/>
              </a:rPr>
              <a:t>Système à 3 bacs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(très fréquent)</a:t>
            </a:r>
            <a:endParaRPr lang="en-US" dirty="0">
              <a:solidFill>
                <a:srgbClr val="000000"/>
              </a:solidFill>
              <a:latin typeface="Calibri" panose="020F0502020204030204" pitchFamily="34" charset="0"/>
            </a:endParaRPr>
          </a:p>
        </p:txBody>
      </p:sp>
      <p:grpSp>
        <p:nvGrpSpPr>
          <p:cNvPr id="31" name="Group 30">
            <a:extLst>
              <a:ext uri="{C183D7F6-B498-43B3-948B-1728B52AA6E4}">
                <adec:decorative xmlns:adec="http://schemas.microsoft.com/office/drawing/2017/decorative" val="1"/>
              </a:ext>
            </a:extLst>
          </p:cNvPr>
          <p:cNvGrpSpPr/>
          <p:nvPr/>
        </p:nvGrpSpPr>
        <p:grpSpPr>
          <a:xfrm>
            <a:off x="4431283" y="1309504"/>
            <a:ext cx="5780592" cy="5169492"/>
            <a:chOff x="4431283" y="1309504"/>
            <a:chExt cx="5780592" cy="5169492"/>
          </a:xfrm>
        </p:grpSpPr>
        <p:pic>
          <p:nvPicPr>
            <p:cNvPr id="32" name="Picture 4">
              <a:extLst>
                <a:ext uri="{FF2B5EF4-FFF2-40B4-BE49-F238E27FC236}">
                  <a16:creationId xmlns:a16="http://schemas.microsoft.com/office/drawing/2014/main" id="{5D67BD10-426C-1D5C-910E-10480EAFD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1283" y="1309504"/>
              <a:ext cx="5684684" cy="3818253"/>
            </a:xfrm>
            <a:prstGeom prst="rect">
              <a:avLst/>
            </a:prstGeom>
          </p:spPr>
        </p:pic>
        <p:pic>
          <p:nvPicPr>
            <p:cNvPr id="33" name="Picture 9">
              <a:extLst>
                <a:ext uri="{FF2B5EF4-FFF2-40B4-BE49-F238E27FC236}">
                  <a16:creationId xmlns:a16="http://schemas.microsoft.com/office/drawing/2014/main" id="{61ED731E-5137-7508-5DE5-3D4B2649C2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7959" y="5190267"/>
              <a:ext cx="2540984" cy="1288729"/>
            </a:xfrm>
            <a:prstGeom prst="rect">
              <a:avLst/>
            </a:prstGeom>
          </p:spPr>
        </p:pic>
        <p:sp>
          <p:nvSpPr>
            <p:cNvPr id="34" name="Rectangle 33"/>
            <p:cNvSpPr/>
            <p:nvPr/>
          </p:nvSpPr>
          <p:spPr>
            <a:xfrm>
              <a:off x="447573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non infectieux</a:t>
              </a:r>
              <a:endParaRPr lang="en-US" sz="1050" b="1">
                <a:solidFill>
                  <a:srgbClr val="000000"/>
                </a:solidFill>
                <a:latin typeface="Arial" panose="020B0604020202020204" pitchFamily="34" charset="0"/>
                <a:cs typeface="Arial" panose="020B0604020202020204" pitchFamily="34" charset="0"/>
              </a:endParaRPr>
            </a:p>
          </p:txBody>
        </p:sp>
        <p:sp>
          <p:nvSpPr>
            <p:cNvPr id="35" name="Rectangle 34"/>
            <p:cNvSpPr/>
            <p:nvPr/>
          </p:nvSpPr>
          <p:spPr>
            <a:xfrm>
              <a:off x="632396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infectieux</a:t>
              </a:r>
              <a:endParaRPr lang="en-US" sz="1050" b="1">
                <a:solidFill>
                  <a:srgbClr val="000000"/>
                </a:solidFill>
                <a:latin typeface="Arial" panose="020B0604020202020204" pitchFamily="34" charset="0"/>
                <a:cs typeface="Arial" panose="020B0604020202020204" pitchFamily="34" charset="0"/>
              </a:endParaRPr>
            </a:p>
          </p:txBody>
        </p:sp>
        <p:sp>
          <p:nvSpPr>
            <p:cNvPr id="36" name="Rectangle 35"/>
            <p:cNvSpPr/>
            <p:nvPr/>
          </p:nvSpPr>
          <p:spPr>
            <a:xfrm>
              <a:off x="8305163" y="1515218"/>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tranchants</a:t>
              </a:r>
              <a:endParaRPr lang="en-US" sz="1050" b="1">
                <a:solidFill>
                  <a:srgbClr val="000000"/>
                </a:solidFill>
                <a:latin typeface="Arial" panose="020B0604020202020204" pitchFamily="34" charset="0"/>
                <a:cs typeface="Arial" panose="020B0604020202020204" pitchFamily="34" charset="0"/>
              </a:endParaRPr>
            </a:p>
          </p:txBody>
        </p:sp>
        <p:sp>
          <p:nvSpPr>
            <p:cNvPr id="37" name="Rectangle 36"/>
            <p:cNvSpPr/>
            <p:nvPr/>
          </p:nvSpPr>
          <p:spPr>
            <a:xfrm>
              <a:off x="4513833" y="4551677"/>
              <a:ext cx="1745419" cy="518160"/>
            </a:xfrm>
            <a:prstGeom prst="rect">
              <a:avLst/>
            </a:prstGeom>
          </p:spPr>
          <p:txBody>
            <a:bodyPr wrap="square">
              <a:spAutoFit/>
            </a:bodyPr>
            <a:lstStyle/>
            <a:p>
              <a:pPr algn="ctr"/>
              <a:r>
                <a:rPr lang="fr-FR" sz="1400" b="1" i="0" u="none" strike="noStrike" cap="none" baseline="0">
                  <a:solidFill>
                    <a:srgbClr val="FFFFFF"/>
                  </a:solidFill>
                  <a:effectLst/>
                  <a:uFill>
                    <a:solidFill>
                      <a:prstClr val="black">
                        <a:alpha val="0"/>
                      </a:prstClr>
                    </a:solidFill>
                  </a:uFill>
                  <a:latin typeface="Arial"/>
                  <a:ea typeface="Arial"/>
                  <a:cs typeface="Arial"/>
                </a:rPr>
                <a:t>Récipient noir (recouvert)</a:t>
              </a:r>
              <a:endParaRPr lang="en-US" sz="1400" b="1">
                <a:solidFill>
                  <a:schemeClr val="bg2"/>
                </a:solidFill>
                <a:latin typeface="Arial" panose="020B0604020202020204" pitchFamily="34" charset="0"/>
                <a:cs typeface="Arial" panose="020B0604020202020204" pitchFamily="34" charset="0"/>
              </a:endParaRPr>
            </a:p>
          </p:txBody>
        </p:sp>
        <p:sp>
          <p:nvSpPr>
            <p:cNvPr id="38" name="Rectangle 37"/>
            <p:cNvSpPr/>
            <p:nvPr/>
          </p:nvSpPr>
          <p:spPr>
            <a:xfrm>
              <a:off x="6298552" y="4538977"/>
              <a:ext cx="1745419" cy="518160"/>
            </a:xfrm>
            <a:prstGeom prst="rect">
              <a:avLst/>
            </a:prstGeom>
          </p:spPr>
          <p:txBody>
            <a:bodyPr wrap="square">
              <a:spAutoFit/>
            </a:bodyPr>
            <a:lstStyle/>
            <a:p>
              <a:pPr algn="ctr"/>
              <a:r>
                <a:rPr lang="fr-FR" sz="1400" b="1" i="0" u="none" strike="noStrike" cap="none" baseline="0">
                  <a:solidFill>
                    <a:srgbClr val="000000"/>
                  </a:solidFill>
                  <a:effectLst/>
                  <a:uFill>
                    <a:solidFill>
                      <a:prstClr val="black">
                        <a:alpha val="0"/>
                      </a:prstClr>
                    </a:solidFill>
                  </a:uFill>
                  <a:latin typeface="Arial"/>
                  <a:ea typeface="Arial"/>
                  <a:cs typeface="Arial"/>
                </a:rPr>
                <a:t>Récipient jaune (recouvert)</a:t>
              </a:r>
              <a:endParaRPr lang="en-US" sz="1400" b="1">
                <a:solidFill>
                  <a:srgbClr val="000000"/>
                </a:solidFill>
                <a:latin typeface="Arial" panose="020B0604020202020204" pitchFamily="34" charset="0"/>
                <a:cs typeface="Arial" panose="020B0604020202020204" pitchFamily="34" charset="0"/>
              </a:endParaRPr>
            </a:p>
          </p:txBody>
        </p:sp>
        <p:sp>
          <p:nvSpPr>
            <p:cNvPr id="39" name="Rectangle 38"/>
            <p:cNvSpPr/>
            <p:nvPr/>
          </p:nvSpPr>
          <p:spPr>
            <a:xfrm>
              <a:off x="8305162" y="4547239"/>
              <a:ext cx="1745419" cy="246221"/>
            </a:xfrm>
            <a:prstGeom prst="rect">
              <a:avLst/>
            </a:prstGeom>
          </p:spPr>
          <p:txBody>
            <a:bodyPr wrap="square">
              <a:spAutoFit/>
            </a:bodyPr>
            <a:lstStyle/>
            <a:p>
              <a:pPr algn="ctr"/>
              <a:r>
                <a:rPr lang="fr-FR" sz="1000" b="1" i="0" u="none" strike="noStrike" cap="none" baseline="0" dirty="0">
                  <a:solidFill>
                    <a:srgbClr val="000000"/>
                  </a:solidFill>
                  <a:effectLst/>
                  <a:uFill>
                    <a:solidFill>
                      <a:prstClr val="black">
                        <a:alpha val="0"/>
                      </a:prstClr>
                    </a:solidFill>
                  </a:uFill>
                  <a:latin typeface="Arial"/>
                  <a:ea typeface="Arial"/>
                  <a:cs typeface="Arial"/>
                </a:rPr>
                <a:t>Boîte à objets tranchants</a:t>
              </a:r>
              <a:endParaRPr lang="en-US" sz="1000" b="1" dirty="0">
                <a:solidFill>
                  <a:srgbClr val="000000"/>
                </a:solidFill>
                <a:latin typeface="Arial" panose="020B0604020202020204" pitchFamily="34" charset="0"/>
                <a:cs typeface="Arial" panose="020B0604020202020204" pitchFamily="34" charset="0"/>
              </a:endParaRPr>
            </a:p>
          </p:txBody>
        </p:sp>
        <p:sp>
          <p:nvSpPr>
            <p:cNvPr id="40" name="Rectangle 39"/>
            <p:cNvSpPr/>
            <p:nvPr/>
          </p:nvSpPr>
          <p:spPr>
            <a:xfrm>
              <a:off x="4475733" y="5281046"/>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pathologiques</a:t>
              </a:r>
              <a:endParaRPr lang="en-US" sz="800" b="1">
                <a:solidFill>
                  <a:srgbClr val="002060"/>
                </a:solidFill>
                <a:latin typeface="Arial" panose="020B0604020202020204" pitchFamily="34" charset="0"/>
                <a:cs typeface="Arial" panose="020B0604020202020204" pitchFamily="34" charset="0"/>
              </a:endParaRPr>
            </a:p>
          </p:txBody>
        </p:sp>
        <p:sp>
          <p:nvSpPr>
            <p:cNvPr id="41" name="Rectangle 40"/>
            <p:cNvSpPr/>
            <p:nvPr/>
          </p:nvSpPr>
          <p:spPr>
            <a:xfrm>
              <a:off x="4484697" y="6153401"/>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radioactifs</a:t>
              </a:r>
              <a:endParaRPr lang="en-US" sz="800" b="1">
                <a:solidFill>
                  <a:srgbClr val="002060"/>
                </a:solidFill>
                <a:latin typeface="Arial" panose="020B0604020202020204" pitchFamily="34" charset="0"/>
                <a:cs typeface="Arial" panose="020B0604020202020204" pitchFamily="34" charset="0"/>
              </a:endParaRPr>
            </a:p>
          </p:txBody>
        </p:sp>
        <p:sp>
          <p:nvSpPr>
            <p:cNvPr id="42" name="Rectangle 41"/>
            <p:cNvSpPr/>
            <p:nvPr/>
          </p:nvSpPr>
          <p:spPr>
            <a:xfrm>
              <a:off x="4475732" y="5648647"/>
              <a:ext cx="1512317" cy="33528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chimiques et pharmaceutiques</a:t>
              </a:r>
              <a:endParaRPr lang="en-US" sz="800" b="1">
                <a:solidFill>
                  <a:srgbClr val="002060"/>
                </a:solidFill>
                <a:latin typeface="Arial" panose="020B0604020202020204" pitchFamily="34" charset="0"/>
                <a:cs typeface="Arial" panose="020B0604020202020204" pitchFamily="34" charset="0"/>
              </a:endParaRPr>
            </a:p>
          </p:txBody>
        </p:sp>
        <p:sp>
          <p:nvSpPr>
            <p:cNvPr id="43" name="Rectangle 42"/>
            <p:cNvSpPr/>
            <p:nvPr/>
          </p:nvSpPr>
          <p:spPr>
            <a:xfrm>
              <a:off x="4520183" y="1814538"/>
              <a:ext cx="1512317" cy="41148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Papier/Matériel d’emballage</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Bouteilles/Canettes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Nourriture</a:t>
              </a:r>
            </a:p>
          </p:txBody>
        </p:sp>
        <p:sp>
          <p:nvSpPr>
            <p:cNvPr id="44" name="Rectangle 43"/>
            <p:cNvSpPr/>
            <p:nvPr/>
          </p:nvSpPr>
          <p:spPr>
            <a:xfrm>
              <a:off x="8216079"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 à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 brisées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Flacon brisé</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Ampoules brisées</a:t>
              </a:r>
            </a:p>
          </p:txBody>
        </p:sp>
        <p:sp>
          <p:nvSpPr>
            <p:cNvPr id="45" name="Rectangle 44"/>
            <p:cNvSpPr/>
            <p:nvPr/>
          </p:nvSpPr>
          <p:spPr>
            <a:xfrm>
              <a:off x="6515979" y="1793433"/>
              <a:ext cx="1512317" cy="51816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Gaze/Pansements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Sang/Ensembles de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Gants</a:t>
              </a:r>
              <a:endParaRPr lang="en-US" sz="700" b="1">
                <a:solidFill>
                  <a:srgbClr val="000000"/>
                </a:solidFill>
                <a:latin typeface="Arial" panose="020B0604020202020204" pitchFamily="34" charset="0"/>
                <a:cs typeface="Arial" panose="020B0604020202020204" pitchFamily="34" charset="0"/>
              </a:endParaRPr>
            </a:p>
          </p:txBody>
        </p:sp>
        <p:sp>
          <p:nvSpPr>
            <p:cNvPr id="46" name="Rectangle 45"/>
            <p:cNvSpPr/>
            <p:nvPr/>
          </p:nvSpPr>
          <p:spPr>
            <a:xfrm>
              <a:off x="9194858"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Lancet</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Éléments rétractables</a:t>
              </a:r>
              <a:endParaRPr lang="fr-FR" sz="700" b="1">
                <a:solidFill>
                  <a:srgbClr val="000000"/>
                </a:solidFill>
                <a:latin typeface="Arial" panose="020B0604020202020204" pitchFamily="34" charset="0"/>
                <a:cs typeface="Arial" panose="020B0604020202020204" pitchFamily="34" charset="0"/>
              </a:endParaRP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Scalpels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a:t>
              </a:r>
              <a:endParaRPr lang="en-US" sz="700" b="1">
                <a:solidFill>
                  <a:srgbClr val="000000"/>
                </a:solidFill>
                <a:latin typeface="Arial" panose="020B0604020202020204" pitchFamily="34" charset="0"/>
                <a:cs typeface="Arial" panose="020B0604020202020204" pitchFamily="34" charset="0"/>
              </a:endParaRPr>
            </a:p>
          </p:txBody>
        </p:sp>
      </p:grpSp>
      <p:sp>
        <p:nvSpPr>
          <p:cNvPr id="7" name="Rectangle 6" descr="Rectangle rouge autour de la catégorie « Non-infectious Waste » (Déchets non infectieux).">
            <a:extLst>
              <a:ext uri="{FF2B5EF4-FFF2-40B4-BE49-F238E27FC236}">
                <a16:creationId xmlns:a16="http://schemas.microsoft.com/office/drawing/2014/main" id="{7C7AB06F-0494-4EC9-95E3-3940CB034422}"/>
              </a:ext>
            </a:extLst>
          </p:cNvPr>
          <p:cNvSpPr/>
          <p:nvPr/>
        </p:nvSpPr>
        <p:spPr>
          <a:xfrm>
            <a:off x="4428308" y="1414473"/>
            <a:ext cx="1861233" cy="3699149"/>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3346ED81-8810-41CA-8B88-E78B39E5D128}"/>
              </a:ext>
            </a:extLst>
          </p:cNvPr>
          <p:cNvSpPr txBox="1"/>
          <p:nvPr/>
        </p:nvSpPr>
        <p:spPr>
          <a:xfrm>
            <a:off x="1134105" y="5446955"/>
            <a:ext cx="3155308" cy="738664"/>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dirty="0">
                <a:solidFill>
                  <a:srgbClr val="002E89"/>
                </a:solidFill>
                <a:effectLst/>
                <a:uFill>
                  <a:solidFill>
                    <a:prstClr val="black">
                      <a:alpha val="0"/>
                    </a:prstClr>
                  </a:solidFill>
                </a:uFill>
                <a:latin typeface="Calibri"/>
                <a:ea typeface="Calibri"/>
                <a:cs typeface="Calibri"/>
              </a:rPr>
              <a:t>Autres flux de déchets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(moins courant)</a:t>
            </a:r>
            <a:endParaRPr lang="en-US" dirty="0">
              <a:solidFill>
                <a:srgbClr val="000000"/>
              </a:solidFill>
              <a:latin typeface="Calibri" panose="020F0502020204030204" pitchFamily="34" charset="0"/>
            </a:endParaRPr>
          </a:p>
        </p:txBody>
      </p:sp>
      <p:sp>
        <p:nvSpPr>
          <p:cNvPr id="11" name="TextBox 10">
            <a:extLst>
              <a:ext uri="{FF2B5EF4-FFF2-40B4-BE49-F238E27FC236}">
                <a16:creationId xmlns:a16="http://schemas.microsoft.com/office/drawing/2014/main" id="{6F4F6BB5-65C2-44D8-9204-72B354762C4E}"/>
              </a:ext>
            </a:extLst>
          </p:cNvPr>
          <p:cNvSpPr txBox="1"/>
          <p:nvPr/>
        </p:nvSpPr>
        <p:spPr>
          <a:xfrm>
            <a:off x="7798192" y="6203618"/>
            <a:ext cx="2869809" cy="518160"/>
          </a:xfrm>
          <a:prstGeom prst="rect">
            <a:avLst/>
          </a:prstGeom>
          <a:noFill/>
        </p:spPr>
        <p:txBody>
          <a:bodyPr wrap="square">
            <a:spAutoFit/>
          </a:bodyPr>
          <a:lstStyle/>
          <a:p>
            <a:r>
              <a:rPr lang="fr-FR" sz="1400" b="0" i="0" u="none" strike="noStrike" cap="none" baseline="0">
                <a:solidFill>
                  <a:srgbClr val="000000"/>
                </a:solidFill>
                <a:effectLst/>
                <a:uFill>
                  <a:solidFill>
                    <a:prstClr val="black">
                      <a:alpha val="0"/>
                    </a:prstClr>
                  </a:solidFill>
                </a:uFill>
                <a:latin typeface="Calibri"/>
                <a:ea typeface="Calibri"/>
                <a:cs typeface="Calibri"/>
              </a:rPr>
              <a:t>https://www.washinhcf.org/resource/wash-fit-training-package/</a:t>
            </a:r>
          </a:p>
        </p:txBody>
      </p:sp>
    </p:spTree>
    <p:extLst>
      <p:ext uri="{BB962C8B-B14F-4D97-AF65-F5344CB8AC3E}">
        <p14:creationId xmlns:p14="http://schemas.microsoft.com/office/powerpoint/2010/main" val="208813528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4F0F06BA-D9C5-4E8B-BA8C-1595BDC5A8A3}"/>
              </a:ext>
            </a:extLst>
          </p:cNvPr>
          <p:cNvSpPr>
            <a:spLocks noGrp="1"/>
          </p:cNvSpPr>
          <p:nvPr>
            <p:ph type="title"/>
          </p:nvPr>
        </p:nvSpPr>
        <p:spPr>
          <a:xfrm>
            <a:off x="197069" y="3667"/>
            <a:ext cx="10972800" cy="886203"/>
          </a:xfrm>
        </p:spPr>
        <p:txBody>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Tri des déchets </a:t>
            </a:r>
            <a:r>
              <a:rPr lang="fr-FR" sz="4000" b="1" i="0" u="none" strike="noStrike" cap="none" baseline="0" dirty="0">
                <a:solidFill>
                  <a:srgbClr val="FFFFFF"/>
                </a:solidFill>
                <a:effectLst/>
                <a:uFill>
                  <a:solidFill>
                    <a:prstClr val="black">
                      <a:alpha val="0"/>
                    </a:prstClr>
                  </a:solidFill>
                </a:uFill>
                <a:latin typeface="Calibri Light"/>
                <a:ea typeface="Calibri Light"/>
                <a:cs typeface="Calibri Light"/>
              </a:rPr>
              <a:t>(2)</a:t>
            </a:r>
          </a:p>
        </p:txBody>
      </p:sp>
      <p:sp>
        <p:nvSpPr>
          <p:cNvPr id="33" name="TextBox 32">
            <a:extLst>
              <a:ext uri="{FF2B5EF4-FFF2-40B4-BE49-F238E27FC236}">
                <a16:creationId xmlns:a16="http://schemas.microsoft.com/office/drawing/2014/main" id="{9713E3FF-A434-1A07-E133-A7879FAFE17F}"/>
              </a:ext>
            </a:extLst>
          </p:cNvPr>
          <p:cNvSpPr txBox="1"/>
          <p:nvPr/>
        </p:nvSpPr>
        <p:spPr>
          <a:xfrm>
            <a:off x="1141477" y="2418411"/>
            <a:ext cx="2741592" cy="800219"/>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i="0" u="none" strike="noStrike" cap="none" baseline="0" dirty="0">
                <a:solidFill>
                  <a:srgbClr val="002E89"/>
                </a:solidFill>
                <a:effectLst/>
                <a:uFill>
                  <a:solidFill>
                    <a:prstClr val="black">
                      <a:alpha val="0"/>
                    </a:prstClr>
                  </a:solidFill>
                </a:uFill>
                <a:latin typeface="Calibri"/>
                <a:ea typeface="Calibri"/>
                <a:cs typeface="Calibri"/>
              </a:rPr>
              <a:t>Système à 3 bacs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(très fréquent)</a:t>
            </a:r>
            <a:endParaRPr lang="en-US" dirty="0">
              <a:solidFill>
                <a:srgbClr val="000000"/>
              </a:solidFill>
              <a:latin typeface="Calibri" panose="020F0502020204030204" pitchFamily="34" charset="0"/>
            </a:endParaRPr>
          </a:p>
        </p:txBody>
      </p:sp>
      <p:grpSp>
        <p:nvGrpSpPr>
          <p:cNvPr id="14" name="Group 13">
            <a:extLst>
              <a:ext uri="{C183D7F6-B498-43B3-948B-1728B52AA6E4}">
                <adec:decorative xmlns:adec="http://schemas.microsoft.com/office/drawing/2017/decorative" val="1"/>
              </a:ext>
            </a:extLst>
          </p:cNvPr>
          <p:cNvGrpSpPr/>
          <p:nvPr/>
        </p:nvGrpSpPr>
        <p:grpSpPr>
          <a:xfrm>
            <a:off x="4431283" y="1309504"/>
            <a:ext cx="5780592" cy="5169492"/>
            <a:chOff x="4431283" y="1309504"/>
            <a:chExt cx="5780592" cy="5169492"/>
          </a:xfrm>
        </p:grpSpPr>
        <p:pic>
          <p:nvPicPr>
            <p:cNvPr id="15" name="Picture 4">
              <a:extLst>
                <a:ext uri="{FF2B5EF4-FFF2-40B4-BE49-F238E27FC236}">
                  <a16:creationId xmlns:a16="http://schemas.microsoft.com/office/drawing/2014/main" id="{5D67BD10-426C-1D5C-910E-10480EAFD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1283" y="1309504"/>
              <a:ext cx="5684684" cy="3818253"/>
            </a:xfrm>
            <a:prstGeom prst="rect">
              <a:avLst/>
            </a:prstGeom>
          </p:spPr>
        </p:pic>
        <p:pic>
          <p:nvPicPr>
            <p:cNvPr id="16" name="Picture 9">
              <a:extLst>
                <a:ext uri="{FF2B5EF4-FFF2-40B4-BE49-F238E27FC236}">
                  <a16:creationId xmlns:a16="http://schemas.microsoft.com/office/drawing/2014/main" id="{61ED731E-5137-7508-5DE5-3D4B2649C2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7959" y="5190267"/>
              <a:ext cx="2540984" cy="1288729"/>
            </a:xfrm>
            <a:prstGeom prst="rect">
              <a:avLst/>
            </a:prstGeom>
          </p:spPr>
        </p:pic>
        <p:sp>
          <p:nvSpPr>
            <p:cNvPr id="17" name="Rectangle 16"/>
            <p:cNvSpPr/>
            <p:nvPr/>
          </p:nvSpPr>
          <p:spPr>
            <a:xfrm>
              <a:off x="447573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non infectieux</a:t>
              </a:r>
              <a:endParaRPr lang="en-US" sz="1050" b="1">
                <a:solidFill>
                  <a:srgbClr val="000000"/>
                </a:solidFill>
                <a:latin typeface="Arial" panose="020B0604020202020204" pitchFamily="34" charset="0"/>
                <a:cs typeface="Arial" panose="020B0604020202020204" pitchFamily="34" charset="0"/>
              </a:endParaRPr>
            </a:p>
          </p:txBody>
        </p:sp>
        <p:sp>
          <p:nvSpPr>
            <p:cNvPr id="18" name="Rectangle 17"/>
            <p:cNvSpPr/>
            <p:nvPr/>
          </p:nvSpPr>
          <p:spPr>
            <a:xfrm>
              <a:off x="632396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infectieux</a:t>
              </a:r>
              <a:endParaRPr lang="en-US" sz="1050" b="1">
                <a:solidFill>
                  <a:srgbClr val="000000"/>
                </a:solidFill>
                <a:latin typeface="Arial" panose="020B0604020202020204" pitchFamily="34" charset="0"/>
                <a:cs typeface="Arial" panose="020B0604020202020204" pitchFamily="34" charset="0"/>
              </a:endParaRPr>
            </a:p>
          </p:txBody>
        </p:sp>
        <p:sp>
          <p:nvSpPr>
            <p:cNvPr id="19" name="Rectangle 18"/>
            <p:cNvSpPr/>
            <p:nvPr/>
          </p:nvSpPr>
          <p:spPr>
            <a:xfrm>
              <a:off x="8305163" y="1515218"/>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tranchants</a:t>
              </a:r>
              <a:endParaRPr lang="en-US" sz="1050" b="1">
                <a:solidFill>
                  <a:srgbClr val="000000"/>
                </a:solidFill>
                <a:latin typeface="Arial" panose="020B0604020202020204" pitchFamily="34" charset="0"/>
                <a:cs typeface="Arial" panose="020B0604020202020204" pitchFamily="34" charset="0"/>
              </a:endParaRPr>
            </a:p>
          </p:txBody>
        </p:sp>
        <p:sp>
          <p:nvSpPr>
            <p:cNvPr id="20" name="Rectangle 19"/>
            <p:cNvSpPr/>
            <p:nvPr/>
          </p:nvSpPr>
          <p:spPr>
            <a:xfrm>
              <a:off x="4513833" y="4551677"/>
              <a:ext cx="1745419" cy="518160"/>
            </a:xfrm>
            <a:prstGeom prst="rect">
              <a:avLst/>
            </a:prstGeom>
          </p:spPr>
          <p:txBody>
            <a:bodyPr wrap="square">
              <a:spAutoFit/>
            </a:bodyPr>
            <a:lstStyle/>
            <a:p>
              <a:pPr algn="ctr"/>
              <a:r>
                <a:rPr lang="fr-FR" sz="1400" b="1" i="0" u="none" strike="noStrike" cap="none" baseline="0">
                  <a:solidFill>
                    <a:srgbClr val="FFFFFF"/>
                  </a:solidFill>
                  <a:effectLst/>
                  <a:uFill>
                    <a:solidFill>
                      <a:prstClr val="black">
                        <a:alpha val="0"/>
                      </a:prstClr>
                    </a:solidFill>
                  </a:uFill>
                  <a:latin typeface="Arial"/>
                  <a:ea typeface="Arial"/>
                  <a:cs typeface="Arial"/>
                </a:rPr>
                <a:t>Récipient noir (recouvert)</a:t>
              </a:r>
              <a:endParaRPr lang="en-US" sz="1400" b="1">
                <a:solidFill>
                  <a:schemeClr val="bg2"/>
                </a:solidFill>
                <a:latin typeface="Arial" panose="020B0604020202020204" pitchFamily="34" charset="0"/>
                <a:cs typeface="Arial" panose="020B0604020202020204" pitchFamily="34" charset="0"/>
              </a:endParaRPr>
            </a:p>
          </p:txBody>
        </p:sp>
        <p:sp>
          <p:nvSpPr>
            <p:cNvPr id="21" name="Rectangle 20"/>
            <p:cNvSpPr/>
            <p:nvPr/>
          </p:nvSpPr>
          <p:spPr>
            <a:xfrm>
              <a:off x="6298552" y="4538977"/>
              <a:ext cx="1745419" cy="518160"/>
            </a:xfrm>
            <a:prstGeom prst="rect">
              <a:avLst/>
            </a:prstGeom>
          </p:spPr>
          <p:txBody>
            <a:bodyPr wrap="square">
              <a:spAutoFit/>
            </a:bodyPr>
            <a:lstStyle/>
            <a:p>
              <a:pPr algn="ctr"/>
              <a:r>
                <a:rPr lang="fr-FR" sz="1400" b="1" i="0" u="none" strike="noStrike" cap="none" baseline="0">
                  <a:solidFill>
                    <a:srgbClr val="000000"/>
                  </a:solidFill>
                  <a:effectLst/>
                  <a:uFill>
                    <a:solidFill>
                      <a:prstClr val="black">
                        <a:alpha val="0"/>
                      </a:prstClr>
                    </a:solidFill>
                  </a:uFill>
                  <a:latin typeface="Arial"/>
                  <a:ea typeface="Arial"/>
                  <a:cs typeface="Arial"/>
                </a:rPr>
                <a:t>Récipient jaune (recouvert)</a:t>
              </a:r>
              <a:endParaRPr lang="en-US" sz="1400" b="1">
                <a:solidFill>
                  <a:srgbClr val="000000"/>
                </a:solidFill>
                <a:latin typeface="Arial" panose="020B0604020202020204" pitchFamily="34" charset="0"/>
                <a:cs typeface="Arial" panose="020B0604020202020204" pitchFamily="34" charset="0"/>
              </a:endParaRPr>
            </a:p>
          </p:txBody>
        </p:sp>
        <p:sp>
          <p:nvSpPr>
            <p:cNvPr id="22" name="Rectangle 21"/>
            <p:cNvSpPr/>
            <p:nvPr/>
          </p:nvSpPr>
          <p:spPr>
            <a:xfrm>
              <a:off x="8305162" y="4547239"/>
              <a:ext cx="1745419" cy="246221"/>
            </a:xfrm>
            <a:prstGeom prst="rect">
              <a:avLst/>
            </a:prstGeom>
          </p:spPr>
          <p:txBody>
            <a:bodyPr wrap="square">
              <a:spAutoFit/>
            </a:bodyPr>
            <a:lstStyle/>
            <a:p>
              <a:pPr algn="ctr"/>
              <a:r>
                <a:rPr lang="fr-FR" sz="1000" b="1" i="0" u="none" strike="noStrike" cap="none" baseline="0" dirty="0">
                  <a:solidFill>
                    <a:srgbClr val="000000"/>
                  </a:solidFill>
                  <a:effectLst/>
                  <a:uFill>
                    <a:solidFill>
                      <a:prstClr val="black">
                        <a:alpha val="0"/>
                      </a:prstClr>
                    </a:solidFill>
                  </a:uFill>
                  <a:latin typeface="Arial"/>
                  <a:ea typeface="Arial"/>
                  <a:cs typeface="Arial"/>
                </a:rPr>
                <a:t>Boîte à objets tranchants</a:t>
              </a:r>
              <a:endParaRPr lang="en-US" sz="1000" b="1" dirty="0">
                <a:solidFill>
                  <a:srgbClr val="000000"/>
                </a:solidFill>
                <a:latin typeface="Arial" panose="020B0604020202020204" pitchFamily="34" charset="0"/>
                <a:cs typeface="Arial" panose="020B0604020202020204" pitchFamily="34" charset="0"/>
              </a:endParaRPr>
            </a:p>
          </p:txBody>
        </p:sp>
        <p:sp>
          <p:nvSpPr>
            <p:cNvPr id="23" name="Rectangle 22"/>
            <p:cNvSpPr/>
            <p:nvPr/>
          </p:nvSpPr>
          <p:spPr>
            <a:xfrm>
              <a:off x="4475733" y="5281046"/>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pathologiques</a:t>
              </a:r>
              <a:endParaRPr lang="en-US" sz="800" b="1">
                <a:solidFill>
                  <a:srgbClr val="002060"/>
                </a:solidFill>
                <a:latin typeface="Arial" panose="020B0604020202020204" pitchFamily="34" charset="0"/>
                <a:cs typeface="Arial" panose="020B0604020202020204" pitchFamily="34" charset="0"/>
              </a:endParaRPr>
            </a:p>
          </p:txBody>
        </p:sp>
        <p:sp>
          <p:nvSpPr>
            <p:cNvPr id="24" name="Rectangle 23"/>
            <p:cNvSpPr/>
            <p:nvPr/>
          </p:nvSpPr>
          <p:spPr>
            <a:xfrm>
              <a:off x="4484697" y="6153401"/>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radioactifs</a:t>
              </a:r>
              <a:endParaRPr lang="en-US" sz="800" b="1">
                <a:solidFill>
                  <a:srgbClr val="002060"/>
                </a:solidFill>
                <a:latin typeface="Arial" panose="020B0604020202020204" pitchFamily="34" charset="0"/>
                <a:cs typeface="Arial" panose="020B0604020202020204" pitchFamily="34" charset="0"/>
              </a:endParaRPr>
            </a:p>
          </p:txBody>
        </p:sp>
        <p:sp>
          <p:nvSpPr>
            <p:cNvPr id="25" name="Rectangle 24"/>
            <p:cNvSpPr/>
            <p:nvPr/>
          </p:nvSpPr>
          <p:spPr>
            <a:xfrm>
              <a:off x="4475732" y="5648647"/>
              <a:ext cx="1512317" cy="33528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chimiques et pharmaceutiques</a:t>
              </a:r>
              <a:endParaRPr lang="en-US" sz="800" b="1">
                <a:solidFill>
                  <a:srgbClr val="002060"/>
                </a:solidFill>
                <a:latin typeface="Arial" panose="020B0604020202020204" pitchFamily="34" charset="0"/>
                <a:cs typeface="Arial" panose="020B0604020202020204" pitchFamily="34" charset="0"/>
              </a:endParaRPr>
            </a:p>
          </p:txBody>
        </p:sp>
        <p:sp>
          <p:nvSpPr>
            <p:cNvPr id="28" name="Rectangle 27"/>
            <p:cNvSpPr/>
            <p:nvPr/>
          </p:nvSpPr>
          <p:spPr>
            <a:xfrm>
              <a:off x="4520183" y="1814538"/>
              <a:ext cx="1512317" cy="41148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Papier/Matériel d’emballage</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Bouteilles/Canettes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Nourriture</a:t>
              </a:r>
            </a:p>
          </p:txBody>
        </p:sp>
        <p:sp>
          <p:nvSpPr>
            <p:cNvPr id="29" name="Rectangle 28"/>
            <p:cNvSpPr/>
            <p:nvPr/>
          </p:nvSpPr>
          <p:spPr>
            <a:xfrm>
              <a:off x="8216079"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 à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 brisées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Flacon brisé</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Ampoules brisées</a:t>
              </a:r>
            </a:p>
          </p:txBody>
        </p:sp>
        <p:sp>
          <p:nvSpPr>
            <p:cNvPr id="30" name="Rectangle 29"/>
            <p:cNvSpPr/>
            <p:nvPr/>
          </p:nvSpPr>
          <p:spPr>
            <a:xfrm>
              <a:off x="6515979" y="1793433"/>
              <a:ext cx="1512317" cy="51816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Gaze/Pansements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Sang/Ensembles de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Gants</a:t>
              </a:r>
              <a:endParaRPr lang="en-US" sz="700" b="1">
                <a:solidFill>
                  <a:srgbClr val="000000"/>
                </a:solidFill>
                <a:latin typeface="Arial" panose="020B0604020202020204" pitchFamily="34" charset="0"/>
                <a:cs typeface="Arial" panose="020B0604020202020204" pitchFamily="34" charset="0"/>
              </a:endParaRPr>
            </a:p>
          </p:txBody>
        </p:sp>
        <p:sp>
          <p:nvSpPr>
            <p:cNvPr id="31" name="Rectangle 30"/>
            <p:cNvSpPr/>
            <p:nvPr/>
          </p:nvSpPr>
          <p:spPr>
            <a:xfrm>
              <a:off x="9194858"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Lancet</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Éléments rétractables</a:t>
              </a:r>
              <a:endParaRPr lang="fr-FR" sz="700" b="1">
                <a:solidFill>
                  <a:srgbClr val="000000"/>
                </a:solidFill>
                <a:latin typeface="Arial" panose="020B0604020202020204" pitchFamily="34" charset="0"/>
                <a:cs typeface="Arial" panose="020B0604020202020204" pitchFamily="34" charset="0"/>
              </a:endParaRP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Scalpels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a:t>
              </a:r>
              <a:endParaRPr lang="en-US" sz="700" b="1">
                <a:solidFill>
                  <a:srgbClr val="000000"/>
                </a:solidFill>
                <a:latin typeface="Arial" panose="020B0604020202020204" pitchFamily="34" charset="0"/>
                <a:cs typeface="Arial" panose="020B0604020202020204" pitchFamily="34" charset="0"/>
              </a:endParaRPr>
            </a:p>
          </p:txBody>
        </p:sp>
      </p:grpSp>
      <p:sp>
        <p:nvSpPr>
          <p:cNvPr id="13" name="Rectangle 12" descr="Rectangle rouge autour de la catégorie « Infectious Waste » (Déchets infectieux).">
            <a:extLst>
              <a:ext uri="{FF2B5EF4-FFF2-40B4-BE49-F238E27FC236}">
                <a16:creationId xmlns:a16="http://schemas.microsoft.com/office/drawing/2014/main" id="{577A857D-3B47-4EB1-86F1-397D3DF82F4C}"/>
              </a:ext>
            </a:extLst>
          </p:cNvPr>
          <p:cNvSpPr/>
          <p:nvPr/>
        </p:nvSpPr>
        <p:spPr>
          <a:xfrm>
            <a:off x="6287749" y="1428608"/>
            <a:ext cx="1861233" cy="3699149"/>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3346ED81-8810-41CA-8B88-E78B39E5D128}"/>
              </a:ext>
            </a:extLst>
          </p:cNvPr>
          <p:cNvSpPr txBox="1"/>
          <p:nvPr/>
        </p:nvSpPr>
        <p:spPr>
          <a:xfrm>
            <a:off x="1141477" y="5412244"/>
            <a:ext cx="3202732" cy="738664"/>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dirty="0">
                <a:solidFill>
                  <a:srgbClr val="002E89"/>
                </a:solidFill>
                <a:effectLst/>
                <a:uFill>
                  <a:solidFill>
                    <a:prstClr val="black">
                      <a:alpha val="0"/>
                    </a:prstClr>
                  </a:solidFill>
                </a:uFill>
                <a:latin typeface="Calibri"/>
                <a:ea typeface="Calibri"/>
                <a:cs typeface="Calibri"/>
              </a:rPr>
              <a:t>Autres flux de déchets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(moins courant)</a:t>
            </a:r>
            <a:endParaRPr lang="en-US" dirty="0">
              <a:solidFill>
                <a:srgbClr val="000000"/>
              </a:solidFill>
              <a:latin typeface="Calibri" panose="020F0502020204030204" pitchFamily="34" charset="0"/>
            </a:endParaRPr>
          </a:p>
        </p:txBody>
      </p:sp>
      <p:sp>
        <p:nvSpPr>
          <p:cNvPr id="11" name="TextBox 10">
            <a:extLst>
              <a:ext uri="{FF2B5EF4-FFF2-40B4-BE49-F238E27FC236}">
                <a16:creationId xmlns:a16="http://schemas.microsoft.com/office/drawing/2014/main" id="{6F4F6BB5-65C2-44D8-9204-72B354762C4E}"/>
              </a:ext>
            </a:extLst>
          </p:cNvPr>
          <p:cNvSpPr txBox="1"/>
          <p:nvPr/>
        </p:nvSpPr>
        <p:spPr>
          <a:xfrm>
            <a:off x="7798192" y="6203618"/>
            <a:ext cx="2869809" cy="518160"/>
          </a:xfrm>
          <a:prstGeom prst="rect">
            <a:avLst/>
          </a:prstGeom>
          <a:noFill/>
        </p:spPr>
        <p:txBody>
          <a:bodyPr wrap="square">
            <a:spAutoFit/>
          </a:bodyPr>
          <a:lstStyle/>
          <a:p>
            <a:r>
              <a:rPr lang="fr-FR" sz="1400" b="0" i="0" u="none" strike="noStrike" cap="none" baseline="0">
                <a:solidFill>
                  <a:srgbClr val="000000"/>
                </a:solidFill>
                <a:effectLst/>
                <a:uFill>
                  <a:solidFill>
                    <a:prstClr val="black">
                      <a:alpha val="0"/>
                    </a:prstClr>
                  </a:solidFill>
                </a:uFill>
                <a:latin typeface="Calibri"/>
                <a:ea typeface="Calibri"/>
                <a:cs typeface="Calibri"/>
              </a:rPr>
              <a:t>https://www.washinhcf.org/resource/wash-fit-training-package/</a:t>
            </a:r>
          </a:p>
        </p:txBody>
      </p:sp>
    </p:spTree>
    <p:extLst>
      <p:ext uri="{BB962C8B-B14F-4D97-AF65-F5344CB8AC3E}">
        <p14:creationId xmlns:p14="http://schemas.microsoft.com/office/powerpoint/2010/main" val="341701113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4F0F06BA-D9C5-4E8B-BA8C-1595BDC5A8A3}"/>
              </a:ext>
            </a:extLst>
          </p:cNvPr>
          <p:cNvSpPr>
            <a:spLocks noGrp="1"/>
          </p:cNvSpPr>
          <p:nvPr>
            <p:ph type="title"/>
          </p:nvPr>
        </p:nvSpPr>
        <p:spPr>
          <a:xfrm>
            <a:off x="197069" y="3667"/>
            <a:ext cx="10972800" cy="886203"/>
          </a:xfrm>
        </p:spPr>
        <p:txBody>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Tri des déchets </a:t>
            </a:r>
            <a:r>
              <a:rPr lang="fr-FR" sz="4000" b="1" i="0" u="none" strike="noStrike" cap="none" baseline="0" dirty="0">
                <a:solidFill>
                  <a:srgbClr val="FFFFFF"/>
                </a:solidFill>
                <a:effectLst/>
                <a:uFill>
                  <a:solidFill>
                    <a:prstClr val="black">
                      <a:alpha val="0"/>
                    </a:prstClr>
                  </a:solidFill>
                </a:uFill>
                <a:latin typeface="Calibri Light"/>
                <a:ea typeface="Calibri Light"/>
                <a:cs typeface="Calibri Light"/>
              </a:rPr>
              <a:t>(3)</a:t>
            </a:r>
          </a:p>
        </p:txBody>
      </p:sp>
      <p:sp>
        <p:nvSpPr>
          <p:cNvPr id="30" name="TextBox 29">
            <a:extLst>
              <a:ext uri="{FF2B5EF4-FFF2-40B4-BE49-F238E27FC236}">
                <a16:creationId xmlns:a16="http://schemas.microsoft.com/office/drawing/2014/main" id="{9713E3FF-A434-1A07-E133-A7879FAFE17F}"/>
              </a:ext>
            </a:extLst>
          </p:cNvPr>
          <p:cNvSpPr txBox="1"/>
          <p:nvPr/>
        </p:nvSpPr>
        <p:spPr>
          <a:xfrm>
            <a:off x="1273000" y="2402837"/>
            <a:ext cx="2766644" cy="800219"/>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i="0" u="none" strike="noStrike" cap="none" baseline="0" dirty="0">
                <a:solidFill>
                  <a:srgbClr val="002E89"/>
                </a:solidFill>
                <a:effectLst/>
                <a:uFill>
                  <a:solidFill>
                    <a:prstClr val="black">
                      <a:alpha val="0"/>
                    </a:prstClr>
                  </a:solidFill>
                </a:uFill>
                <a:latin typeface="Calibri"/>
                <a:ea typeface="Calibri"/>
                <a:cs typeface="Calibri"/>
              </a:rPr>
              <a:t>Système à 3 bacs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(très fréquent)</a:t>
            </a:r>
            <a:endParaRPr lang="en-US" dirty="0">
              <a:solidFill>
                <a:srgbClr val="000000"/>
              </a:solidFill>
              <a:latin typeface="Calibri" panose="020F0502020204030204" pitchFamily="34" charset="0"/>
            </a:endParaRPr>
          </a:p>
        </p:txBody>
      </p:sp>
      <p:grpSp>
        <p:nvGrpSpPr>
          <p:cNvPr id="9" name="Group 8">
            <a:extLst>
              <a:ext uri="{C183D7F6-B498-43B3-948B-1728B52AA6E4}">
                <adec:decorative xmlns:adec="http://schemas.microsoft.com/office/drawing/2017/decorative" val="1"/>
              </a:ext>
            </a:extLst>
          </p:cNvPr>
          <p:cNvGrpSpPr/>
          <p:nvPr/>
        </p:nvGrpSpPr>
        <p:grpSpPr>
          <a:xfrm>
            <a:off x="4431283" y="1309504"/>
            <a:ext cx="5780592" cy="5169492"/>
            <a:chOff x="4431283" y="1309504"/>
            <a:chExt cx="5780592" cy="5169492"/>
          </a:xfrm>
        </p:grpSpPr>
        <p:pic>
          <p:nvPicPr>
            <p:cNvPr id="12" name="Picture 4">
              <a:extLst>
                <a:ext uri="{FF2B5EF4-FFF2-40B4-BE49-F238E27FC236}">
                  <a16:creationId xmlns:a16="http://schemas.microsoft.com/office/drawing/2014/main" id="{5D67BD10-426C-1D5C-910E-10480EAFD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1283" y="1309504"/>
              <a:ext cx="5684684" cy="3818253"/>
            </a:xfrm>
            <a:prstGeom prst="rect">
              <a:avLst/>
            </a:prstGeom>
          </p:spPr>
        </p:pic>
        <p:pic>
          <p:nvPicPr>
            <p:cNvPr id="13" name="Picture 9">
              <a:extLst>
                <a:ext uri="{FF2B5EF4-FFF2-40B4-BE49-F238E27FC236}">
                  <a16:creationId xmlns:a16="http://schemas.microsoft.com/office/drawing/2014/main" id="{61ED731E-5137-7508-5DE5-3D4B2649C2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7959" y="5190267"/>
              <a:ext cx="2540984" cy="1288729"/>
            </a:xfrm>
            <a:prstGeom prst="rect">
              <a:avLst/>
            </a:prstGeom>
          </p:spPr>
        </p:pic>
        <p:sp>
          <p:nvSpPr>
            <p:cNvPr id="14" name="Rectangle 13"/>
            <p:cNvSpPr/>
            <p:nvPr/>
          </p:nvSpPr>
          <p:spPr>
            <a:xfrm>
              <a:off x="447573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non infectieux</a:t>
              </a:r>
              <a:endParaRPr lang="en-US" sz="1050" b="1">
                <a:solidFill>
                  <a:srgbClr val="000000"/>
                </a:solidFill>
                <a:latin typeface="Arial" panose="020B0604020202020204" pitchFamily="34" charset="0"/>
                <a:cs typeface="Arial" panose="020B0604020202020204" pitchFamily="34" charset="0"/>
              </a:endParaRPr>
            </a:p>
          </p:txBody>
        </p:sp>
        <p:sp>
          <p:nvSpPr>
            <p:cNvPr id="16" name="Rectangle 15"/>
            <p:cNvSpPr/>
            <p:nvPr/>
          </p:nvSpPr>
          <p:spPr>
            <a:xfrm>
              <a:off x="632396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infectieux</a:t>
              </a:r>
              <a:endParaRPr lang="en-US" sz="1050" b="1">
                <a:solidFill>
                  <a:srgbClr val="000000"/>
                </a:solidFill>
                <a:latin typeface="Arial" panose="020B0604020202020204" pitchFamily="34" charset="0"/>
                <a:cs typeface="Arial" panose="020B0604020202020204" pitchFamily="34" charset="0"/>
              </a:endParaRPr>
            </a:p>
          </p:txBody>
        </p:sp>
        <p:sp>
          <p:nvSpPr>
            <p:cNvPr id="17" name="Rectangle 16"/>
            <p:cNvSpPr/>
            <p:nvPr/>
          </p:nvSpPr>
          <p:spPr>
            <a:xfrm>
              <a:off x="8305163" y="1515218"/>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tranchants</a:t>
              </a:r>
              <a:endParaRPr lang="en-US" sz="1050" b="1">
                <a:solidFill>
                  <a:srgbClr val="000000"/>
                </a:solidFill>
                <a:latin typeface="Arial" panose="020B0604020202020204" pitchFamily="34" charset="0"/>
                <a:cs typeface="Arial" panose="020B0604020202020204" pitchFamily="34" charset="0"/>
              </a:endParaRPr>
            </a:p>
          </p:txBody>
        </p:sp>
        <p:sp>
          <p:nvSpPr>
            <p:cNvPr id="18" name="Rectangle 17"/>
            <p:cNvSpPr/>
            <p:nvPr/>
          </p:nvSpPr>
          <p:spPr>
            <a:xfrm>
              <a:off x="4513833" y="4551677"/>
              <a:ext cx="1745419" cy="518160"/>
            </a:xfrm>
            <a:prstGeom prst="rect">
              <a:avLst/>
            </a:prstGeom>
          </p:spPr>
          <p:txBody>
            <a:bodyPr wrap="square">
              <a:spAutoFit/>
            </a:bodyPr>
            <a:lstStyle/>
            <a:p>
              <a:pPr algn="ctr"/>
              <a:r>
                <a:rPr lang="fr-FR" sz="1400" b="1" i="0" u="none" strike="noStrike" cap="none" baseline="0">
                  <a:solidFill>
                    <a:srgbClr val="FFFFFF"/>
                  </a:solidFill>
                  <a:effectLst/>
                  <a:uFill>
                    <a:solidFill>
                      <a:prstClr val="black">
                        <a:alpha val="0"/>
                      </a:prstClr>
                    </a:solidFill>
                  </a:uFill>
                  <a:latin typeface="Arial"/>
                  <a:ea typeface="Arial"/>
                  <a:cs typeface="Arial"/>
                </a:rPr>
                <a:t>Récipient noir (recouvert)</a:t>
              </a:r>
              <a:endParaRPr lang="en-US" sz="1400" b="1">
                <a:solidFill>
                  <a:schemeClr val="bg2"/>
                </a:solidFill>
                <a:latin typeface="Arial" panose="020B0604020202020204" pitchFamily="34" charset="0"/>
                <a:cs typeface="Arial" panose="020B0604020202020204" pitchFamily="34" charset="0"/>
              </a:endParaRPr>
            </a:p>
          </p:txBody>
        </p:sp>
        <p:sp>
          <p:nvSpPr>
            <p:cNvPr id="19" name="Rectangle 18"/>
            <p:cNvSpPr/>
            <p:nvPr/>
          </p:nvSpPr>
          <p:spPr>
            <a:xfrm>
              <a:off x="6298552" y="4538977"/>
              <a:ext cx="1745419" cy="518160"/>
            </a:xfrm>
            <a:prstGeom prst="rect">
              <a:avLst/>
            </a:prstGeom>
          </p:spPr>
          <p:txBody>
            <a:bodyPr wrap="square">
              <a:spAutoFit/>
            </a:bodyPr>
            <a:lstStyle/>
            <a:p>
              <a:pPr algn="ctr"/>
              <a:r>
                <a:rPr lang="fr-FR" sz="1400" b="1" i="0" u="none" strike="noStrike" cap="none" baseline="0">
                  <a:solidFill>
                    <a:srgbClr val="000000"/>
                  </a:solidFill>
                  <a:effectLst/>
                  <a:uFill>
                    <a:solidFill>
                      <a:prstClr val="black">
                        <a:alpha val="0"/>
                      </a:prstClr>
                    </a:solidFill>
                  </a:uFill>
                  <a:latin typeface="Arial"/>
                  <a:ea typeface="Arial"/>
                  <a:cs typeface="Arial"/>
                </a:rPr>
                <a:t>Récipient jaune (recouvert)</a:t>
              </a:r>
              <a:endParaRPr lang="en-US" sz="1400" b="1">
                <a:solidFill>
                  <a:srgbClr val="000000"/>
                </a:solidFill>
                <a:latin typeface="Arial" panose="020B0604020202020204" pitchFamily="34" charset="0"/>
                <a:cs typeface="Arial" panose="020B0604020202020204" pitchFamily="34" charset="0"/>
              </a:endParaRPr>
            </a:p>
          </p:txBody>
        </p:sp>
        <p:sp>
          <p:nvSpPr>
            <p:cNvPr id="20" name="Rectangle 19"/>
            <p:cNvSpPr/>
            <p:nvPr/>
          </p:nvSpPr>
          <p:spPr>
            <a:xfrm>
              <a:off x="8305162" y="4547239"/>
              <a:ext cx="1745419" cy="246221"/>
            </a:xfrm>
            <a:prstGeom prst="rect">
              <a:avLst/>
            </a:prstGeom>
          </p:spPr>
          <p:txBody>
            <a:bodyPr wrap="square">
              <a:spAutoFit/>
            </a:bodyPr>
            <a:lstStyle/>
            <a:p>
              <a:pPr algn="ctr"/>
              <a:r>
                <a:rPr lang="fr-FR" sz="1000" b="1" i="0" u="none" strike="noStrike" cap="none" baseline="0" dirty="0">
                  <a:solidFill>
                    <a:srgbClr val="000000"/>
                  </a:solidFill>
                  <a:effectLst/>
                  <a:uFill>
                    <a:solidFill>
                      <a:prstClr val="black">
                        <a:alpha val="0"/>
                      </a:prstClr>
                    </a:solidFill>
                  </a:uFill>
                  <a:latin typeface="Arial"/>
                  <a:ea typeface="Arial"/>
                  <a:cs typeface="Arial"/>
                </a:rPr>
                <a:t>Boîte à objets tranchants</a:t>
              </a:r>
              <a:endParaRPr lang="en-US" sz="1000" b="1" dirty="0">
                <a:solidFill>
                  <a:srgbClr val="000000"/>
                </a:solidFill>
                <a:latin typeface="Arial" panose="020B0604020202020204" pitchFamily="34" charset="0"/>
                <a:cs typeface="Arial" panose="020B0604020202020204" pitchFamily="34" charset="0"/>
              </a:endParaRPr>
            </a:p>
          </p:txBody>
        </p:sp>
        <p:sp>
          <p:nvSpPr>
            <p:cNvPr id="21" name="Rectangle 20"/>
            <p:cNvSpPr/>
            <p:nvPr/>
          </p:nvSpPr>
          <p:spPr>
            <a:xfrm>
              <a:off x="4475733" y="5281046"/>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pathologiques</a:t>
              </a:r>
              <a:endParaRPr lang="en-US" sz="800" b="1">
                <a:solidFill>
                  <a:srgbClr val="002060"/>
                </a:solidFill>
                <a:latin typeface="Arial" panose="020B0604020202020204" pitchFamily="34" charset="0"/>
                <a:cs typeface="Arial" panose="020B0604020202020204" pitchFamily="34" charset="0"/>
              </a:endParaRPr>
            </a:p>
          </p:txBody>
        </p:sp>
        <p:sp>
          <p:nvSpPr>
            <p:cNvPr id="22" name="Rectangle 21"/>
            <p:cNvSpPr/>
            <p:nvPr/>
          </p:nvSpPr>
          <p:spPr>
            <a:xfrm>
              <a:off x="4484697" y="6153401"/>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radioactifs</a:t>
              </a:r>
              <a:endParaRPr lang="en-US" sz="800" b="1">
                <a:solidFill>
                  <a:srgbClr val="002060"/>
                </a:solidFill>
                <a:latin typeface="Arial" panose="020B0604020202020204" pitchFamily="34" charset="0"/>
                <a:cs typeface="Arial" panose="020B0604020202020204" pitchFamily="34" charset="0"/>
              </a:endParaRPr>
            </a:p>
          </p:txBody>
        </p:sp>
        <p:sp>
          <p:nvSpPr>
            <p:cNvPr id="23" name="Rectangle 22"/>
            <p:cNvSpPr/>
            <p:nvPr/>
          </p:nvSpPr>
          <p:spPr>
            <a:xfrm>
              <a:off x="4475732" y="5648647"/>
              <a:ext cx="1512317" cy="33528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chimiques et pharmaceutiques</a:t>
              </a:r>
              <a:endParaRPr lang="en-US" sz="800" b="1">
                <a:solidFill>
                  <a:srgbClr val="002060"/>
                </a:solidFill>
                <a:latin typeface="Arial" panose="020B0604020202020204" pitchFamily="34" charset="0"/>
                <a:cs typeface="Arial" panose="020B0604020202020204" pitchFamily="34" charset="0"/>
              </a:endParaRPr>
            </a:p>
          </p:txBody>
        </p:sp>
        <p:sp>
          <p:nvSpPr>
            <p:cNvPr id="24" name="Rectangle 23"/>
            <p:cNvSpPr/>
            <p:nvPr/>
          </p:nvSpPr>
          <p:spPr>
            <a:xfrm>
              <a:off x="4520183" y="1814538"/>
              <a:ext cx="1512317" cy="41148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Papier/Matériel d’emballage</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Bouteilles/Canettes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Nourriture</a:t>
              </a:r>
            </a:p>
          </p:txBody>
        </p:sp>
        <p:sp>
          <p:nvSpPr>
            <p:cNvPr id="25" name="Rectangle 24"/>
            <p:cNvSpPr/>
            <p:nvPr/>
          </p:nvSpPr>
          <p:spPr>
            <a:xfrm>
              <a:off x="8216079"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 à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 brisées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Flacon brisé</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Ampoules brisées</a:t>
              </a:r>
            </a:p>
          </p:txBody>
        </p:sp>
        <p:sp>
          <p:nvSpPr>
            <p:cNvPr id="27" name="Rectangle 26"/>
            <p:cNvSpPr/>
            <p:nvPr/>
          </p:nvSpPr>
          <p:spPr>
            <a:xfrm>
              <a:off x="6515979" y="1793433"/>
              <a:ext cx="1512317" cy="51816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Gaze/Pansements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Sang/Ensembles de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Gants</a:t>
              </a:r>
              <a:endParaRPr lang="en-US" sz="700" b="1">
                <a:solidFill>
                  <a:srgbClr val="000000"/>
                </a:solidFill>
                <a:latin typeface="Arial" panose="020B0604020202020204" pitchFamily="34" charset="0"/>
                <a:cs typeface="Arial" panose="020B0604020202020204" pitchFamily="34" charset="0"/>
              </a:endParaRPr>
            </a:p>
          </p:txBody>
        </p:sp>
        <p:sp>
          <p:nvSpPr>
            <p:cNvPr id="28" name="Rectangle 27"/>
            <p:cNvSpPr/>
            <p:nvPr/>
          </p:nvSpPr>
          <p:spPr>
            <a:xfrm>
              <a:off x="9194858"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Lancet</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Éléments rétractables</a:t>
              </a:r>
              <a:endParaRPr lang="fr-FR" sz="700" b="1">
                <a:solidFill>
                  <a:srgbClr val="000000"/>
                </a:solidFill>
                <a:latin typeface="Arial" panose="020B0604020202020204" pitchFamily="34" charset="0"/>
                <a:cs typeface="Arial" panose="020B0604020202020204" pitchFamily="34" charset="0"/>
              </a:endParaRP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Scalpels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a:t>
              </a:r>
              <a:endParaRPr lang="en-US" sz="700" b="1">
                <a:solidFill>
                  <a:srgbClr val="000000"/>
                </a:solidFill>
                <a:latin typeface="Arial" panose="020B0604020202020204" pitchFamily="34" charset="0"/>
                <a:cs typeface="Arial" panose="020B0604020202020204" pitchFamily="34" charset="0"/>
              </a:endParaRPr>
            </a:p>
          </p:txBody>
        </p:sp>
      </p:grpSp>
      <p:sp>
        <p:nvSpPr>
          <p:cNvPr id="15" name="Rectangle 14" descr="Rectangle rouge autour de la catégorie « Sharps Waste » (Déchets d’objets tranchants).">
            <a:extLst>
              <a:ext uri="{FF2B5EF4-FFF2-40B4-BE49-F238E27FC236}">
                <a16:creationId xmlns:a16="http://schemas.microsoft.com/office/drawing/2014/main" id="{3AD7F929-2EB2-42F8-9C94-BD4F9BB26C2F}"/>
              </a:ext>
            </a:extLst>
          </p:cNvPr>
          <p:cNvSpPr/>
          <p:nvPr/>
        </p:nvSpPr>
        <p:spPr>
          <a:xfrm>
            <a:off x="8231754" y="1395477"/>
            <a:ext cx="1861233" cy="3699149"/>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3346ED81-8810-41CA-8B88-E78B39E5D128}"/>
              </a:ext>
            </a:extLst>
          </p:cNvPr>
          <p:cNvSpPr txBox="1"/>
          <p:nvPr/>
        </p:nvSpPr>
        <p:spPr>
          <a:xfrm>
            <a:off x="1273000" y="5464954"/>
            <a:ext cx="3158283" cy="738664"/>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dirty="0">
                <a:solidFill>
                  <a:srgbClr val="002E89"/>
                </a:solidFill>
                <a:effectLst/>
                <a:uFill>
                  <a:solidFill>
                    <a:prstClr val="black">
                      <a:alpha val="0"/>
                    </a:prstClr>
                  </a:solidFill>
                </a:uFill>
                <a:latin typeface="Calibri"/>
                <a:ea typeface="Calibri"/>
                <a:cs typeface="Calibri"/>
              </a:rPr>
              <a:t>Autres flux de déchets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(moins courant)</a:t>
            </a:r>
            <a:endParaRPr lang="en-US" dirty="0">
              <a:solidFill>
                <a:srgbClr val="000000"/>
              </a:solidFill>
              <a:latin typeface="Calibri" panose="020F0502020204030204" pitchFamily="34" charset="0"/>
            </a:endParaRPr>
          </a:p>
        </p:txBody>
      </p:sp>
      <p:sp>
        <p:nvSpPr>
          <p:cNvPr id="11" name="TextBox 10">
            <a:extLst>
              <a:ext uri="{FF2B5EF4-FFF2-40B4-BE49-F238E27FC236}">
                <a16:creationId xmlns:a16="http://schemas.microsoft.com/office/drawing/2014/main" id="{6F4F6BB5-65C2-44D8-9204-72B354762C4E}"/>
              </a:ext>
            </a:extLst>
          </p:cNvPr>
          <p:cNvSpPr txBox="1"/>
          <p:nvPr/>
        </p:nvSpPr>
        <p:spPr>
          <a:xfrm>
            <a:off x="7798192" y="6203618"/>
            <a:ext cx="2869809" cy="518160"/>
          </a:xfrm>
          <a:prstGeom prst="rect">
            <a:avLst/>
          </a:prstGeom>
          <a:noFill/>
        </p:spPr>
        <p:txBody>
          <a:bodyPr wrap="square">
            <a:spAutoFit/>
          </a:bodyPr>
          <a:lstStyle/>
          <a:p>
            <a:r>
              <a:rPr lang="fr-FR" sz="1400" b="0" i="0" u="none" strike="noStrike" cap="none" baseline="0">
                <a:solidFill>
                  <a:srgbClr val="000000"/>
                </a:solidFill>
                <a:effectLst/>
                <a:uFill>
                  <a:solidFill>
                    <a:prstClr val="black">
                      <a:alpha val="0"/>
                    </a:prstClr>
                  </a:solidFill>
                </a:uFill>
                <a:latin typeface="Calibri"/>
                <a:ea typeface="Calibri"/>
                <a:cs typeface="Calibri"/>
              </a:rPr>
              <a:t>https://www.washinhcf.org/resource/wash-fit-training-package/</a:t>
            </a:r>
          </a:p>
        </p:txBody>
      </p:sp>
    </p:spTree>
    <p:extLst>
      <p:ext uri="{BB962C8B-B14F-4D97-AF65-F5344CB8AC3E}">
        <p14:creationId xmlns:p14="http://schemas.microsoft.com/office/powerpoint/2010/main" val="397746998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9D5FCAE-E735-43CA-9EBD-B7B5B97FAFF7}"/>
              </a:ext>
            </a:extLst>
          </p:cNvPr>
          <p:cNvSpPr>
            <a:spLocks noGrp="1"/>
          </p:cNvSpPr>
          <p:nvPr>
            <p:ph type="title"/>
          </p:nvPr>
        </p:nvSpPr>
        <p:spPr>
          <a:xfrm>
            <a:off x="366531" y="218607"/>
            <a:ext cx="10972800" cy="905979"/>
          </a:xfrm>
        </p:spPr>
        <p:txBody>
          <a:bodyPr/>
          <a:lstStyle/>
          <a:p>
            <a:pPr algn="l"/>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Déchets tranchants</a:t>
            </a:r>
          </a:p>
        </p:txBody>
      </p:sp>
      <p:sp>
        <p:nvSpPr>
          <p:cNvPr id="16" name="TextBox 15">
            <a:extLst>
              <a:ext uri="{FF2B5EF4-FFF2-40B4-BE49-F238E27FC236}">
                <a16:creationId xmlns:a16="http://schemas.microsoft.com/office/drawing/2014/main" id="{FDF0A4AC-E4B6-4AA9-83D9-A999E1E5B516}"/>
              </a:ext>
            </a:extLst>
          </p:cNvPr>
          <p:cNvSpPr txBox="1"/>
          <p:nvPr/>
        </p:nvSpPr>
        <p:spPr>
          <a:xfrm>
            <a:off x="596923" y="1532394"/>
            <a:ext cx="10071164" cy="5174493"/>
          </a:xfrm>
          <a:prstGeom prst="rect">
            <a:avLst/>
          </a:prstGeom>
          <a:noFill/>
        </p:spPr>
        <p:txBody>
          <a:bodyPr wrap="square">
            <a:spAutoFit/>
          </a:bodyPr>
          <a:lstStyle/>
          <a:p>
            <a:pPr marL="114300" marR="0" lvl="0" indent="0" algn="l" defTabSz="914400" rtl="0" eaLnBrk="1" fontAlgn="auto" latinLnBrk="0" hangingPunct="1">
              <a:lnSpc>
                <a:spcPct val="90000"/>
              </a:lnSpc>
              <a:spcBef>
                <a:spcPts val="813"/>
              </a:spcBef>
              <a:spcAft>
                <a:spcPct val="0"/>
              </a:spcAft>
              <a:buClr>
                <a:srgbClr val="000000"/>
              </a:buClr>
              <a:buSzPts val="1800"/>
              <a:buFont typeface="Arial"/>
              <a:buNone/>
              <a:defRPr/>
            </a:pPr>
            <a:r>
              <a:rPr lang="fr-FR" sz="2400" b="1" i="0" u="none" strike="noStrike" cap="none" baseline="0" dirty="0">
                <a:solidFill>
                  <a:srgbClr val="000000"/>
                </a:solidFill>
                <a:effectLst/>
                <a:uFill>
                  <a:solidFill>
                    <a:prstClr val="black">
                      <a:alpha val="0"/>
                    </a:prstClr>
                  </a:solidFill>
                </a:uFill>
                <a:latin typeface="Calibri"/>
                <a:ea typeface="Calibri"/>
                <a:cs typeface="Calibri"/>
              </a:rPr>
              <a:t>Conteneur pour objets tranchants</a:t>
            </a:r>
          </a:p>
          <a:p>
            <a:pPr marL="914400" marR="0" lvl="1" indent="-342900" algn="l" defTabSz="914400" rtl="0" eaLnBrk="1" fontAlgn="auto" latinLnBrk="0" hangingPunct="1">
              <a:lnSpc>
                <a:spcPct val="90000"/>
              </a:lnSpc>
              <a:spcBef>
                <a:spcPts val="406"/>
              </a:spcBef>
              <a:spcAft>
                <a:spcPct val="0"/>
              </a:spcAft>
              <a:buClr>
                <a:srgbClr val="000000"/>
              </a:buClr>
              <a:buSzPts val="1800"/>
              <a:buFont typeface="Arial"/>
              <a:buChar char="•"/>
              <a:defRP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Résistant aux fuites et aux perforations</a:t>
            </a:r>
          </a:p>
          <a:p>
            <a:pPr marL="914400" marR="0" lvl="1" indent="-342900" algn="l" defTabSz="914400" rtl="0" eaLnBrk="1" fontAlgn="auto" latinLnBrk="0" hangingPunct="1">
              <a:lnSpc>
                <a:spcPct val="90000"/>
              </a:lnSpc>
              <a:spcBef>
                <a:spcPts val="406"/>
              </a:spcBef>
              <a:spcAft>
                <a:spcPct val="0"/>
              </a:spcAft>
              <a:buClr>
                <a:srgbClr val="000000"/>
              </a:buClr>
              <a:buSzPts val="1800"/>
              <a:buFont typeface="Arial"/>
              <a:buChar char="•"/>
              <a:defRP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Se ferme sans risque de blessure</a:t>
            </a:r>
          </a:p>
          <a:p>
            <a:pPr marL="914400" marR="0" lvl="1" indent="-342900" algn="l" defTabSz="914400" rtl="0" eaLnBrk="1" fontAlgn="auto" latinLnBrk="0" hangingPunct="1">
              <a:lnSpc>
                <a:spcPct val="90000"/>
              </a:lnSpc>
              <a:spcBef>
                <a:spcPts val="406"/>
              </a:spcBef>
              <a:spcAft>
                <a:spcPct val="0"/>
              </a:spcAft>
              <a:buClr>
                <a:srgbClr val="000000"/>
              </a:buClr>
              <a:buSzPts val="1800"/>
              <a:buFont typeface="Arial"/>
              <a:buChar char="•"/>
              <a:defRP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Lorsqu’il est fermé, il ne peut pas être rouvert</a:t>
            </a:r>
          </a:p>
          <a:p>
            <a:pPr marL="914400" marR="0" lvl="1" indent="-342900" algn="l" defTabSz="914400" rtl="0" eaLnBrk="1" fontAlgn="auto" latinLnBrk="0" hangingPunct="1">
              <a:lnSpc>
                <a:spcPct val="90000"/>
              </a:lnSpc>
              <a:spcBef>
                <a:spcPts val="406"/>
              </a:spcBef>
              <a:spcAft>
                <a:spcPct val="0"/>
              </a:spcAft>
              <a:buClr>
                <a:srgbClr val="000000"/>
              </a:buClr>
              <a:buSzPts val="1800"/>
              <a:buFont typeface="Arial"/>
              <a:buChar char="•"/>
              <a:defRP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Clairement étiqueté</a:t>
            </a:r>
          </a:p>
          <a:p>
            <a:pPr marL="914400" marR="0" lvl="1" indent="-342900" algn="l" defTabSz="914400" rtl="0" eaLnBrk="1" fontAlgn="auto" latinLnBrk="0" hangingPunct="1">
              <a:lnSpc>
                <a:spcPct val="90000"/>
              </a:lnSpc>
              <a:spcBef>
                <a:spcPts val="406"/>
              </a:spcBef>
              <a:spcAft>
                <a:spcPct val="0"/>
              </a:spcAft>
              <a:buClr>
                <a:srgbClr val="000000"/>
              </a:buClr>
              <a:buSzPts val="1800"/>
              <a:buFont typeface="Arial"/>
              <a:buChar char="•"/>
              <a:defRP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Il ne doit PAS être sur-rempli</a:t>
            </a:r>
            <a:endParaRPr kumimoji="0" lang="en-US" sz="2400" b="0" i="0" u="none" strike="noStrike" kern="0" cap="none" spc="0" normalizeH="0" baseline="0" noProof="0" dirty="0">
              <a:ln>
                <a:noFill/>
              </a:ln>
              <a:solidFill>
                <a:srgbClr val="000000"/>
              </a:solidFill>
              <a:effectLst/>
              <a:uLnTx/>
              <a:uFillTx/>
              <a:latin typeface="Calibri"/>
              <a:cs typeface="Calibri"/>
              <a:sym typeface="Calibri"/>
            </a:endParaRPr>
          </a:p>
          <a:p>
            <a:pPr marL="914400" marR="0" lvl="1" indent="-342900" algn="l" defTabSz="914400" rtl="0" eaLnBrk="1" fontAlgn="auto" latinLnBrk="0" hangingPunct="1">
              <a:lnSpc>
                <a:spcPct val="90000"/>
              </a:lnSpc>
              <a:spcBef>
                <a:spcPts val="406"/>
              </a:spcBef>
              <a:spcAft>
                <a:spcPct val="0"/>
              </a:spcAft>
              <a:buClr>
                <a:srgbClr val="000000"/>
              </a:buClr>
              <a:buSzPts val="1800"/>
              <a:buFont typeface="Arial"/>
              <a:buChar char="•"/>
              <a:defRPr/>
            </a:pPr>
            <a:endParaRPr kumimoji="0" lang="en-US" sz="1050" b="0" i="0" u="none" strike="noStrike" kern="0" cap="none" spc="0" normalizeH="0" baseline="0" noProof="0" dirty="0">
              <a:ln>
                <a:noFill/>
              </a:ln>
              <a:solidFill>
                <a:srgbClr val="000000"/>
              </a:solidFill>
              <a:effectLst/>
              <a:uLnTx/>
              <a:uFillTx/>
              <a:latin typeface="Calibri"/>
              <a:cs typeface="Calibri"/>
              <a:sym typeface="Calibri"/>
            </a:endParaRPr>
          </a:p>
          <a:p>
            <a:pPr marL="114300" marR="0" lvl="0" indent="0" algn="l" defTabSz="914400" rtl="0" eaLnBrk="1" fontAlgn="auto" latinLnBrk="0" hangingPunct="1">
              <a:lnSpc>
                <a:spcPct val="90000"/>
              </a:lnSpc>
              <a:spcBef>
                <a:spcPts val="813"/>
              </a:spcBef>
              <a:spcAft>
                <a:spcPct val="0"/>
              </a:spcAft>
              <a:buClr>
                <a:srgbClr val="000000"/>
              </a:buClr>
              <a:buSzPts val="1800"/>
              <a:buFont typeface="Arial"/>
              <a:buNone/>
              <a:defRPr/>
            </a:pPr>
            <a:r>
              <a:rPr lang="fr-FR" sz="2400" b="1" i="0" u="none" strike="noStrike" cap="none" baseline="0" dirty="0">
                <a:solidFill>
                  <a:srgbClr val="000000"/>
                </a:solidFill>
                <a:effectLst/>
                <a:uFill>
                  <a:solidFill>
                    <a:prstClr val="black">
                      <a:alpha val="0"/>
                    </a:prstClr>
                  </a:solidFill>
                </a:uFill>
                <a:latin typeface="Calibri"/>
                <a:ea typeface="Calibri"/>
                <a:cs typeface="Calibri"/>
              </a:rPr>
              <a:t>Lieu</a:t>
            </a:r>
          </a:p>
          <a:p>
            <a:pPr marL="914400" marR="0" lvl="1" indent="-342900" algn="l" defTabSz="914400" rtl="0" eaLnBrk="1" fontAlgn="auto" latinLnBrk="0" hangingPunct="1">
              <a:lnSpc>
                <a:spcPct val="90000"/>
              </a:lnSpc>
              <a:spcBef>
                <a:spcPts val="406"/>
              </a:spcBef>
              <a:spcAft>
                <a:spcPct val="0"/>
              </a:spcAft>
              <a:buClr>
                <a:srgbClr val="000000"/>
              </a:buClr>
              <a:buSzPts val="1800"/>
              <a:buFont typeface="Arial"/>
              <a:buChar char="•"/>
              <a:defRP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Dans chaque zone de soins aux patients </a:t>
            </a:r>
          </a:p>
          <a:p>
            <a:pPr marL="914400" marR="0" lvl="1" indent="-342900" algn="l" defTabSz="914400" rtl="0" eaLnBrk="1" fontAlgn="auto" latinLnBrk="0" hangingPunct="1">
              <a:lnSpc>
                <a:spcPct val="90000"/>
              </a:lnSpc>
              <a:spcBef>
                <a:spcPts val="406"/>
              </a:spcBef>
              <a:spcAft>
                <a:spcPct val="0"/>
              </a:spcAft>
              <a:buClr>
                <a:srgbClr val="000000"/>
              </a:buClr>
              <a:buSzPts val="1800"/>
              <a:buFont typeface="Arial"/>
              <a:buChar char="•"/>
              <a:defRP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À portée de main lors de l’injection</a:t>
            </a:r>
            <a:endParaRPr kumimoji="0" lang="en-US" sz="2400" b="0" i="0" u="none" strike="noStrike" kern="0" cap="none" spc="0" normalizeH="0" baseline="0" noProof="0" dirty="0">
              <a:ln>
                <a:noFill/>
              </a:ln>
              <a:solidFill>
                <a:srgbClr val="000000"/>
              </a:solidFill>
              <a:effectLst/>
              <a:uLnTx/>
              <a:uFillTx/>
              <a:latin typeface="Calibri"/>
              <a:cs typeface="Calibri"/>
              <a:sym typeface="Calibri"/>
            </a:endParaRPr>
          </a:p>
          <a:p>
            <a:pPr marL="914400" marR="0" lvl="1" indent="-342900" algn="l" defTabSz="914400" rtl="0" eaLnBrk="1" fontAlgn="auto" latinLnBrk="0" hangingPunct="1">
              <a:lnSpc>
                <a:spcPct val="90000"/>
              </a:lnSpc>
              <a:spcBef>
                <a:spcPts val="406"/>
              </a:spcBef>
              <a:spcAft>
                <a:spcPct val="0"/>
              </a:spcAft>
              <a:buClr>
                <a:srgbClr val="000000"/>
              </a:buClr>
              <a:buSzPts val="1800"/>
              <a:buFont typeface="Arial"/>
              <a:buChar char="•"/>
              <a:defRP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Sur un chariot de médicaments, sur un mur ou sur une table/surface à proximité</a:t>
            </a:r>
          </a:p>
          <a:p>
            <a:pPr marL="914400" marR="0" lvl="1" indent="-342900" algn="l" defTabSz="914400" rtl="0" eaLnBrk="1" fontAlgn="auto" latinLnBrk="0" hangingPunct="1">
              <a:lnSpc>
                <a:spcPct val="90000"/>
              </a:lnSpc>
              <a:spcBef>
                <a:spcPts val="406"/>
              </a:spcBef>
              <a:spcAft>
                <a:spcPct val="0"/>
              </a:spcAft>
              <a:buClr>
                <a:srgbClr val="000000"/>
              </a:buClr>
              <a:buSzPts val="1800"/>
              <a:buFont typeface="Arial"/>
              <a:buChar char="•"/>
              <a:defRP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PAS sur le sol (dangereux pour les enfants ; de plus, les boîtes en carton peuvent perdre leur forme si le sol est mouillé ou humide)</a:t>
            </a:r>
          </a:p>
        </p:txBody>
      </p:sp>
      <p:pic>
        <p:nvPicPr>
          <p:cNvPr id="17" name="Content Placeholder 3" descr="Illustration d’un conteneur pour objets tranchants rempli aux trois quarts, accompagné du mot « YES » (OUI) et d’une coche verte.">
            <a:extLst>
              <a:ext uri="{FF2B5EF4-FFF2-40B4-BE49-F238E27FC236}">
                <a16:creationId xmlns:a16="http://schemas.microsoft.com/office/drawing/2014/main" id="{DD0C0085-91C9-46B9-B4A8-3DB72AC091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5992" y="1897248"/>
            <a:ext cx="2070723" cy="1894614"/>
          </a:xfrm>
          <a:prstGeom prst="rect">
            <a:avLst/>
          </a:prstGeom>
        </p:spPr>
      </p:pic>
      <p:sp>
        <p:nvSpPr>
          <p:cNvPr id="2" name="Rectangle 1"/>
          <p:cNvSpPr/>
          <p:nvPr/>
        </p:nvSpPr>
        <p:spPr>
          <a:xfrm>
            <a:off x="8419485" y="2018111"/>
            <a:ext cx="973817" cy="677266"/>
          </a:xfrm>
          <a:prstGeom prst="rect">
            <a:avLst/>
          </a:prstGeom>
          <a:solidFill>
            <a:schemeClr val="bg2"/>
          </a:solidFill>
        </p:spPr>
        <p:txBody>
          <a:bodyPr wrap="none" lIns="36000" tIns="0" rIns="36000" bIns="0">
            <a:spAutoFit/>
          </a:bodyPr>
          <a:lstStyle/>
          <a:p>
            <a:pPr lvl="0" algn="ctr">
              <a:spcBef>
                <a:spcPts val="813"/>
              </a:spcBef>
              <a:buClr>
                <a:srgbClr val="000000"/>
              </a:buClr>
              <a:buSzPts val="1800"/>
              <a:defRPr/>
            </a:pPr>
            <a:r>
              <a:rPr lang="fr-FR" sz="4400" b="1" i="0" u="none" strike="noStrike" cap="none" baseline="0" dirty="0">
                <a:solidFill>
                  <a:srgbClr val="459E3C"/>
                </a:solidFill>
                <a:effectLst/>
                <a:uFill>
                  <a:solidFill>
                    <a:prstClr val="black">
                      <a:alpha val="0"/>
                    </a:prstClr>
                  </a:solidFill>
                </a:uFill>
                <a:latin typeface="Calibri"/>
                <a:ea typeface="Calibri"/>
                <a:cs typeface="Calibri"/>
              </a:rPr>
              <a:t>OUI</a:t>
            </a:r>
            <a:endParaRPr lang="en-US" sz="4400" b="1" kern="0" dirty="0">
              <a:solidFill>
                <a:srgbClr val="459E3C"/>
              </a:solidFill>
              <a:latin typeface="Calibri"/>
              <a:cs typeface="Calibri"/>
              <a:sym typeface="Calibri"/>
            </a:endParaRPr>
          </a:p>
        </p:txBody>
      </p:sp>
      <p:pic>
        <p:nvPicPr>
          <p:cNvPr id="18" name="Picture 17" descr="Image d’un conteneur pour objets tranchants qui déborde de seringues, avec le mot « NO » (NON) et une croix rouge à côté.">
            <a:extLst>
              <a:ext uri="{FF2B5EF4-FFF2-40B4-BE49-F238E27FC236}">
                <a16:creationId xmlns:a16="http://schemas.microsoft.com/office/drawing/2014/main" id="{3BAE6734-E697-49D5-B56F-D33A85E655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4353" y="1910649"/>
            <a:ext cx="2070724" cy="1894615"/>
          </a:xfrm>
          <a:prstGeom prst="rect">
            <a:avLst/>
          </a:prstGeom>
        </p:spPr>
      </p:pic>
      <p:sp>
        <p:nvSpPr>
          <p:cNvPr id="7" name="Rectangle 6"/>
          <p:cNvSpPr/>
          <p:nvPr/>
        </p:nvSpPr>
        <p:spPr>
          <a:xfrm>
            <a:off x="10597019" y="2004418"/>
            <a:ext cx="1208762" cy="677108"/>
          </a:xfrm>
          <a:prstGeom prst="rect">
            <a:avLst/>
          </a:prstGeom>
          <a:solidFill>
            <a:schemeClr val="bg2"/>
          </a:solidFill>
        </p:spPr>
        <p:txBody>
          <a:bodyPr wrap="square" lIns="36000" tIns="0" rIns="36000" bIns="0">
            <a:spAutoFit/>
          </a:bodyPr>
          <a:lstStyle/>
          <a:p>
            <a:pPr lvl="0" algn="ctr">
              <a:spcBef>
                <a:spcPts val="813"/>
              </a:spcBef>
              <a:buClr>
                <a:srgbClr val="000000"/>
              </a:buClr>
              <a:buSzPts val="1800"/>
              <a:defRPr/>
            </a:pPr>
            <a:r>
              <a:rPr lang="fr-FR" sz="4400" b="1" i="0" u="none" strike="noStrike" cap="none" baseline="0" dirty="0">
                <a:solidFill>
                  <a:srgbClr val="ED2C24"/>
                </a:solidFill>
                <a:effectLst/>
                <a:uFill>
                  <a:solidFill>
                    <a:prstClr val="black">
                      <a:alpha val="0"/>
                    </a:prstClr>
                  </a:solidFill>
                </a:uFill>
                <a:latin typeface="Calibri"/>
                <a:ea typeface="Calibri"/>
                <a:cs typeface="Calibri"/>
              </a:rPr>
              <a:t>NON</a:t>
            </a:r>
            <a:endParaRPr lang="en-US" sz="4400" b="1" kern="0" dirty="0">
              <a:solidFill>
                <a:srgbClr val="ED2C24"/>
              </a:solidFill>
              <a:latin typeface="Calibri"/>
              <a:cs typeface="Calibri"/>
              <a:sym typeface="Calibri"/>
            </a:endParaRPr>
          </a:p>
        </p:txBody>
      </p:sp>
    </p:spTree>
    <p:extLst>
      <p:ext uri="{BB962C8B-B14F-4D97-AF65-F5344CB8AC3E}">
        <p14:creationId xmlns:p14="http://schemas.microsoft.com/office/powerpoint/2010/main" val="4116195027"/>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4F0F06BA-D9C5-4E8B-BA8C-1595BDC5A8A3}"/>
              </a:ext>
            </a:extLst>
          </p:cNvPr>
          <p:cNvSpPr>
            <a:spLocks noGrp="1"/>
          </p:cNvSpPr>
          <p:nvPr>
            <p:ph type="title"/>
          </p:nvPr>
        </p:nvSpPr>
        <p:spPr>
          <a:xfrm>
            <a:off x="197069" y="3667"/>
            <a:ext cx="10972800" cy="886203"/>
          </a:xfrm>
        </p:spPr>
        <p:txBody>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Tri des déchets </a:t>
            </a:r>
            <a:r>
              <a:rPr lang="fr-FR" sz="4000" b="1" i="0" u="none" strike="noStrike" cap="none" baseline="0" dirty="0">
                <a:solidFill>
                  <a:srgbClr val="FFFFFF"/>
                </a:solidFill>
                <a:effectLst/>
                <a:uFill>
                  <a:solidFill>
                    <a:prstClr val="black">
                      <a:alpha val="0"/>
                    </a:prstClr>
                  </a:solidFill>
                </a:uFill>
                <a:latin typeface="Calibri Light"/>
                <a:ea typeface="Calibri Light"/>
                <a:cs typeface="Calibri Light"/>
              </a:rPr>
              <a:t>(4)</a:t>
            </a:r>
          </a:p>
        </p:txBody>
      </p:sp>
      <p:sp>
        <p:nvSpPr>
          <p:cNvPr id="33" name="TextBox 32">
            <a:extLst>
              <a:ext uri="{FF2B5EF4-FFF2-40B4-BE49-F238E27FC236}">
                <a16:creationId xmlns:a16="http://schemas.microsoft.com/office/drawing/2014/main" id="{9713E3FF-A434-1A07-E133-A7879FAFE17F}"/>
              </a:ext>
            </a:extLst>
          </p:cNvPr>
          <p:cNvSpPr txBox="1"/>
          <p:nvPr/>
        </p:nvSpPr>
        <p:spPr>
          <a:xfrm>
            <a:off x="1125146" y="2418411"/>
            <a:ext cx="2816748" cy="800219"/>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i="0" u="none" strike="noStrike" cap="none" baseline="0" dirty="0">
                <a:solidFill>
                  <a:srgbClr val="002E89"/>
                </a:solidFill>
                <a:effectLst/>
                <a:uFill>
                  <a:solidFill>
                    <a:prstClr val="black">
                      <a:alpha val="0"/>
                    </a:prstClr>
                  </a:solidFill>
                </a:uFill>
                <a:latin typeface="Calibri"/>
                <a:ea typeface="Calibri"/>
                <a:cs typeface="Calibri"/>
              </a:rPr>
              <a:t>Système à 3 bacs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(très fréquent)</a:t>
            </a:r>
            <a:endParaRPr lang="en-US" dirty="0">
              <a:solidFill>
                <a:srgbClr val="000000"/>
              </a:solidFill>
              <a:latin typeface="Calibri" panose="020F0502020204030204" pitchFamily="34" charset="0"/>
            </a:endParaRPr>
          </a:p>
        </p:txBody>
      </p:sp>
      <p:grpSp>
        <p:nvGrpSpPr>
          <p:cNvPr id="14" name="Group 13">
            <a:extLst>
              <a:ext uri="{C183D7F6-B498-43B3-948B-1728B52AA6E4}">
                <adec:decorative xmlns:adec="http://schemas.microsoft.com/office/drawing/2017/decorative" val="1"/>
              </a:ext>
            </a:extLst>
          </p:cNvPr>
          <p:cNvGrpSpPr/>
          <p:nvPr/>
        </p:nvGrpSpPr>
        <p:grpSpPr>
          <a:xfrm>
            <a:off x="4431283" y="1309504"/>
            <a:ext cx="5780592" cy="5169492"/>
            <a:chOff x="4431283" y="1309504"/>
            <a:chExt cx="5780592" cy="5169492"/>
          </a:xfrm>
        </p:grpSpPr>
        <p:pic>
          <p:nvPicPr>
            <p:cNvPr id="15" name="Picture 4">
              <a:extLst>
                <a:ext uri="{FF2B5EF4-FFF2-40B4-BE49-F238E27FC236}">
                  <a16:creationId xmlns:a16="http://schemas.microsoft.com/office/drawing/2014/main" id="{5D67BD10-426C-1D5C-910E-10480EAFD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1283" y="1309504"/>
              <a:ext cx="5684684" cy="3818253"/>
            </a:xfrm>
            <a:prstGeom prst="rect">
              <a:avLst/>
            </a:prstGeom>
          </p:spPr>
        </p:pic>
        <p:pic>
          <p:nvPicPr>
            <p:cNvPr id="16" name="Picture 9">
              <a:extLst>
                <a:ext uri="{FF2B5EF4-FFF2-40B4-BE49-F238E27FC236}">
                  <a16:creationId xmlns:a16="http://schemas.microsoft.com/office/drawing/2014/main" id="{61ED731E-5137-7508-5DE5-3D4B2649C2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7959" y="5190267"/>
              <a:ext cx="2540984" cy="1288729"/>
            </a:xfrm>
            <a:prstGeom prst="rect">
              <a:avLst/>
            </a:prstGeom>
          </p:spPr>
        </p:pic>
        <p:sp>
          <p:nvSpPr>
            <p:cNvPr id="17" name="Rectangle 16"/>
            <p:cNvSpPr/>
            <p:nvPr/>
          </p:nvSpPr>
          <p:spPr>
            <a:xfrm>
              <a:off x="447573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non infectieux</a:t>
              </a:r>
              <a:endParaRPr lang="en-US" sz="1050" b="1">
                <a:solidFill>
                  <a:srgbClr val="000000"/>
                </a:solidFill>
                <a:latin typeface="Arial" panose="020B0604020202020204" pitchFamily="34" charset="0"/>
                <a:cs typeface="Arial" panose="020B0604020202020204" pitchFamily="34" charset="0"/>
              </a:endParaRPr>
            </a:p>
          </p:txBody>
        </p:sp>
        <p:sp>
          <p:nvSpPr>
            <p:cNvPr id="18" name="Rectangle 17"/>
            <p:cNvSpPr/>
            <p:nvPr/>
          </p:nvSpPr>
          <p:spPr>
            <a:xfrm>
              <a:off x="632396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infectieux</a:t>
              </a:r>
              <a:endParaRPr lang="en-US" sz="1050" b="1">
                <a:solidFill>
                  <a:srgbClr val="000000"/>
                </a:solidFill>
                <a:latin typeface="Arial" panose="020B0604020202020204" pitchFamily="34" charset="0"/>
                <a:cs typeface="Arial" panose="020B0604020202020204" pitchFamily="34" charset="0"/>
              </a:endParaRPr>
            </a:p>
          </p:txBody>
        </p:sp>
        <p:sp>
          <p:nvSpPr>
            <p:cNvPr id="19" name="Rectangle 18"/>
            <p:cNvSpPr/>
            <p:nvPr/>
          </p:nvSpPr>
          <p:spPr>
            <a:xfrm>
              <a:off x="8305163" y="1515218"/>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tranchants</a:t>
              </a:r>
              <a:endParaRPr lang="en-US" sz="1050" b="1">
                <a:solidFill>
                  <a:srgbClr val="000000"/>
                </a:solidFill>
                <a:latin typeface="Arial" panose="020B0604020202020204" pitchFamily="34" charset="0"/>
                <a:cs typeface="Arial" panose="020B0604020202020204" pitchFamily="34" charset="0"/>
              </a:endParaRPr>
            </a:p>
          </p:txBody>
        </p:sp>
        <p:sp>
          <p:nvSpPr>
            <p:cNvPr id="20" name="Rectangle 19"/>
            <p:cNvSpPr/>
            <p:nvPr/>
          </p:nvSpPr>
          <p:spPr>
            <a:xfrm>
              <a:off x="4513833" y="4551677"/>
              <a:ext cx="1745419" cy="518160"/>
            </a:xfrm>
            <a:prstGeom prst="rect">
              <a:avLst/>
            </a:prstGeom>
          </p:spPr>
          <p:txBody>
            <a:bodyPr wrap="square">
              <a:spAutoFit/>
            </a:bodyPr>
            <a:lstStyle/>
            <a:p>
              <a:pPr algn="ctr"/>
              <a:r>
                <a:rPr lang="fr-FR" sz="1400" b="1" i="0" u="none" strike="noStrike" cap="none" baseline="0">
                  <a:solidFill>
                    <a:srgbClr val="FFFFFF"/>
                  </a:solidFill>
                  <a:effectLst/>
                  <a:uFill>
                    <a:solidFill>
                      <a:prstClr val="black">
                        <a:alpha val="0"/>
                      </a:prstClr>
                    </a:solidFill>
                  </a:uFill>
                  <a:latin typeface="Arial"/>
                  <a:ea typeface="Arial"/>
                  <a:cs typeface="Arial"/>
                </a:rPr>
                <a:t>Récipient noir (recouvert)</a:t>
              </a:r>
              <a:endParaRPr lang="en-US" sz="1400" b="1">
                <a:solidFill>
                  <a:schemeClr val="bg2"/>
                </a:solidFill>
                <a:latin typeface="Arial" panose="020B0604020202020204" pitchFamily="34" charset="0"/>
                <a:cs typeface="Arial" panose="020B0604020202020204" pitchFamily="34" charset="0"/>
              </a:endParaRPr>
            </a:p>
          </p:txBody>
        </p:sp>
        <p:sp>
          <p:nvSpPr>
            <p:cNvPr id="21" name="Rectangle 20"/>
            <p:cNvSpPr/>
            <p:nvPr/>
          </p:nvSpPr>
          <p:spPr>
            <a:xfrm>
              <a:off x="6298552" y="4538977"/>
              <a:ext cx="1745419" cy="518160"/>
            </a:xfrm>
            <a:prstGeom prst="rect">
              <a:avLst/>
            </a:prstGeom>
          </p:spPr>
          <p:txBody>
            <a:bodyPr wrap="square">
              <a:spAutoFit/>
            </a:bodyPr>
            <a:lstStyle/>
            <a:p>
              <a:pPr algn="ctr"/>
              <a:r>
                <a:rPr lang="fr-FR" sz="1400" b="1" i="0" u="none" strike="noStrike" cap="none" baseline="0">
                  <a:solidFill>
                    <a:srgbClr val="000000"/>
                  </a:solidFill>
                  <a:effectLst/>
                  <a:uFill>
                    <a:solidFill>
                      <a:prstClr val="black">
                        <a:alpha val="0"/>
                      </a:prstClr>
                    </a:solidFill>
                  </a:uFill>
                  <a:latin typeface="Arial"/>
                  <a:ea typeface="Arial"/>
                  <a:cs typeface="Arial"/>
                </a:rPr>
                <a:t>Récipient jaune (recouvert)</a:t>
              </a:r>
              <a:endParaRPr lang="en-US" sz="1400" b="1">
                <a:solidFill>
                  <a:srgbClr val="000000"/>
                </a:solidFill>
                <a:latin typeface="Arial" panose="020B0604020202020204" pitchFamily="34" charset="0"/>
                <a:cs typeface="Arial" panose="020B0604020202020204" pitchFamily="34" charset="0"/>
              </a:endParaRPr>
            </a:p>
          </p:txBody>
        </p:sp>
        <p:sp>
          <p:nvSpPr>
            <p:cNvPr id="22" name="Rectangle 21"/>
            <p:cNvSpPr/>
            <p:nvPr/>
          </p:nvSpPr>
          <p:spPr>
            <a:xfrm>
              <a:off x="8305162" y="4547239"/>
              <a:ext cx="1745419" cy="246221"/>
            </a:xfrm>
            <a:prstGeom prst="rect">
              <a:avLst/>
            </a:prstGeom>
          </p:spPr>
          <p:txBody>
            <a:bodyPr wrap="square">
              <a:spAutoFit/>
            </a:bodyPr>
            <a:lstStyle/>
            <a:p>
              <a:pPr algn="ctr"/>
              <a:r>
                <a:rPr lang="fr-FR" sz="1000" b="1" i="0" u="none" strike="noStrike" cap="none" baseline="0" dirty="0">
                  <a:solidFill>
                    <a:srgbClr val="000000"/>
                  </a:solidFill>
                  <a:effectLst/>
                  <a:uFill>
                    <a:solidFill>
                      <a:prstClr val="black">
                        <a:alpha val="0"/>
                      </a:prstClr>
                    </a:solidFill>
                  </a:uFill>
                  <a:latin typeface="Arial"/>
                  <a:ea typeface="Arial"/>
                  <a:cs typeface="Arial"/>
                </a:rPr>
                <a:t>Boîte à objets tranchants</a:t>
              </a:r>
              <a:endParaRPr lang="en-US" sz="1000" b="1" dirty="0">
                <a:solidFill>
                  <a:srgbClr val="000000"/>
                </a:solidFill>
                <a:latin typeface="Arial" panose="020B0604020202020204" pitchFamily="34" charset="0"/>
                <a:cs typeface="Arial" panose="020B0604020202020204" pitchFamily="34" charset="0"/>
              </a:endParaRPr>
            </a:p>
          </p:txBody>
        </p:sp>
        <p:sp>
          <p:nvSpPr>
            <p:cNvPr id="23" name="Rectangle 22"/>
            <p:cNvSpPr/>
            <p:nvPr/>
          </p:nvSpPr>
          <p:spPr>
            <a:xfrm>
              <a:off x="4475733" y="5281046"/>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pathologiques</a:t>
              </a:r>
              <a:endParaRPr lang="en-US" sz="800" b="1">
                <a:solidFill>
                  <a:srgbClr val="002060"/>
                </a:solidFill>
                <a:latin typeface="Arial" panose="020B0604020202020204" pitchFamily="34" charset="0"/>
                <a:cs typeface="Arial" panose="020B0604020202020204" pitchFamily="34" charset="0"/>
              </a:endParaRPr>
            </a:p>
          </p:txBody>
        </p:sp>
        <p:sp>
          <p:nvSpPr>
            <p:cNvPr id="24" name="Rectangle 23"/>
            <p:cNvSpPr/>
            <p:nvPr/>
          </p:nvSpPr>
          <p:spPr>
            <a:xfrm>
              <a:off x="4484697" y="6153401"/>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radioactifs</a:t>
              </a:r>
              <a:endParaRPr lang="en-US" sz="800" b="1">
                <a:solidFill>
                  <a:srgbClr val="002060"/>
                </a:solidFill>
                <a:latin typeface="Arial" panose="020B0604020202020204" pitchFamily="34" charset="0"/>
                <a:cs typeface="Arial" panose="020B0604020202020204" pitchFamily="34" charset="0"/>
              </a:endParaRPr>
            </a:p>
          </p:txBody>
        </p:sp>
        <p:sp>
          <p:nvSpPr>
            <p:cNvPr id="25" name="Rectangle 24"/>
            <p:cNvSpPr/>
            <p:nvPr/>
          </p:nvSpPr>
          <p:spPr>
            <a:xfrm>
              <a:off x="4475732" y="5648647"/>
              <a:ext cx="1512317" cy="33528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chimiques et pharmaceutiques</a:t>
              </a:r>
              <a:endParaRPr lang="en-US" sz="800" b="1">
                <a:solidFill>
                  <a:srgbClr val="002060"/>
                </a:solidFill>
                <a:latin typeface="Arial" panose="020B0604020202020204" pitchFamily="34" charset="0"/>
                <a:cs typeface="Arial" panose="020B0604020202020204" pitchFamily="34" charset="0"/>
              </a:endParaRPr>
            </a:p>
          </p:txBody>
        </p:sp>
        <p:sp>
          <p:nvSpPr>
            <p:cNvPr id="28" name="Rectangle 27"/>
            <p:cNvSpPr/>
            <p:nvPr/>
          </p:nvSpPr>
          <p:spPr>
            <a:xfrm>
              <a:off x="4520183" y="1814538"/>
              <a:ext cx="1512317" cy="41148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Papier/Matériel d’emballage</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Bouteilles/Canettes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Nourriture</a:t>
              </a:r>
            </a:p>
          </p:txBody>
        </p:sp>
        <p:sp>
          <p:nvSpPr>
            <p:cNvPr id="29" name="Rectangle 28"/>
            <p:cNvSpPr/>
            <p:nvPr/>
          </p:nvSpPr>
          <p:spPr>
            <a:xfrm>
              <a:off x="8216079"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 à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 brisées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Flacon brisé</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Ampoules brisées</a:t>
              </a:r>
            </a:p>
          </p:txBody>
        </p:sp>
        <p:sp>
          <p:nvSpPr>
            <p:cNvPr id="30" name="Rectangle 29"/>
            <p:cNvSpPr/>
            <p:nvPr/>
          </p:nvSpPr>
          <p:spPr>
            <a:xfrm>
              <a:off x="6515979" y="1793433"/>
              <a:ext cx="1512317" cy="51816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Gaze/Pansements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Sang/Ensembles de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Gants</a:t>
              </a:r>
              <a:endParaRPr lang="en-US" sz="700" b="1">
                <a:solidFill>
                  <a:srgbClr val="000000"/>
                </a:solidFill>
                <a:latin typeface="Arial" panose="020B0604020202020204" pitchFamily="34" charset="0"/>
                <a:cs typeface="Arial" panose="020B0604020202020204" pitchFamily="34" charset="0"/>
              </a:endParaRPr>
            </a:p>
          </p:txBody>
        </p:sp>
        <p:sp>
          <p:nvSpPr>
            <p:cNvPr id="31" name="Rectangle 30"/>
            <p:cNvSpPr/>
            <p:nvPr/>
          </p:nvSpPr>
          <p:spPr>
            <a:xfrm>
              <a:off x="9194858"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Lancet</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Éléments rétractables</a:t>
              </a:r>
              <a:endParaRPr lang="fr-FR" sz="700" b="1">
                <a:solidFill>
                  <a:srgbClr val="000000"/>
                </a:solidFill>
                <a:latin typeface="Arial" panose="020B0604020202020204" pitchFamily="34" charset="0"/>
                <a:cs typeface="Arial" panose="020B0604020202020204" pitchFamily="34" charset="0"/>
              </a:endParaRP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Scalpels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a:t>
              </a:r>
              <a:endParaRPr lang="en-US" sz="700" b="1">
                <a:solidFill>
                  <a:srgbClr val="000000"/>
                </a:solidFill>
                <a:latin typeface="Arial" panose="020B0604020202020204" pitchFamily="34" charset="0"/>
                <a:cs typeface="Arial" panose="020B0604020202020204" pitchFamily="34" charset="0"/>
              </a:endParaRPr>
            </a:p>
          </p:txBody>
        </p:sp>
      </p:grpSp>
      <p:sp>
        <p:nvSpPr>
          <p:cNvPr id="34" name="TextBox 33">
            <a:extLst>
              <a:ext uri="{FF2B5EF4-FFF2-40B4-BE49-F238E27FC236}">
                <a16:creationId xmlns:a16="http://schemas.microsoft.com/office/drawing/2014/main" id="{3346ED81-8810-41CA-8B88-E78B39E5D128}"/>
              </a:ext>
            </a:extLst>
          </p:cNvPr>
          <p:cNvSpPr txBox="1"/>
          <p:nvPr/>
        </p:nvSpPr>
        <p:spPr>
          <a:xfrm>
            <a:off x="1125146" y="5414737"/>
            <a:ext cx="3120809" cy="738664"/>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dirty="0">
                <a:solidFill>
                  <a:srgbClr val="002E89"/>
                </a:solidFill>
                <a:effectLst/>
                <a:uFill>
                  <a:solidFill>
                    <a:prstClr val="black">
                      <a:alpha val="0"/>
                    </a:prstClr>
                  </a:solidFill>
                </a:uFill>
                <a:latin typeface="Calibri"/>
                <a:ea typeface="Calibri"/>
                <a:cs typeface="Calibri"/>
              </a:rPr>
              <a:t>Autres flux de déchets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(moins courant)</a:t>
            </a:r>
            <a:endParaRPr lang="en-US" dirty="0">
              <a:solidFill>
                <a:srgbClr val="000000"/>
              </a:solidFill>
              <a:latin typeface="Calibri" panose="020F0502020204030204" pitchFamily="34" charset="0"/>
            </a:endParaRPr>
          </a:p>
        </p:txBody>
      </p:sp>
      <p:sp>
        <p:nvSpPr>
          <p:cNvPr id="7" name="Rectangle 6" descr="Rectangle rouge entourant les catégories de déchets pathologiques, chimiques et pharmaceutiques, ainsi que radioactifs.">
            <a:extLst>
              <a:ext uri="{FF2B5EF4-FFF2-40B4-BE49-F238E27FC236}">
                <a16:creationId xmlns:a16="http://schemas.microsoft.com/office/drawing/2014/main" id="{C39551B0-06EB-43F8-9749-05CBFF6E0171}"/>
              </a:ext>
            </a:extLst>
          </p:cNvPr>
          <p:cNvSpPr/>
          <p:nvPr/>
        </p:nvSpPr>
        <p:spPr>
          <a:xfrm>
            <a:off x="4484697" y="5155727"/>
            <a:ext cx="2574246" cy="1373008"/>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F4F6BB5-65C2-44D8-9204-72B354762C4E}"/>
              </a:ext>
            </a:extLst>
          </p:cNvPr>
          <p:cNvSpPr txBox="1"/>
          <p:nvPr/>
        </p:nvSpPr>
        <p:spPr>
          <a:xfrm>
            <a:off x="7798191" y="6067750"/>
            <a:ext cx="2869809" cy="518160"/>
          </a:xfrm>
          <a:prstGeom prst="rect">
            <a:avLst/>
          </a:prstGeom>
          <a:noFill/>
        </p:spPr>
        <p:txBody>
          <a:bodyPr wrap="square">
            <a:spAutoFit/>
          </a:bodyPr>
          <a:lstStyle/>
          <a:p>
            <a:r>
              <a:rPr lang="fr-FR" sz="1400" b="0" i="0" u="none" strike="noStrike" cap="none" baseline="0" dirty="0">
                <a:solidFill>
                  <a:srgbClr val="000000"/>
                </a:solidFill>
                <a:effectLst/>
                <a:uFill>
                  <a:solidFill>
                    <a:prstClr val="black">
                      <a:alpha val="0"/>
                    </a:prstClr>
                  </a:solidFill>
                </a:uFill>
                <a:latin typeface="Calibri"/>
                <a:ea typeface="Calibri"/>
                <a:cs typeface="Calibri"/>
              </a:rPr>
              <a:t>https://</a:t>
            </a:r>
            <a:r>
              <a:rPr lang="fr-FR" sz="1400" b="0" i="0" u="none" strike="noStrike" cap="none" baseline="0" dirty="0" err="1">
                <a:solidFill>
                  <a:srgbClr val="000000"/>
                </a:solidFill>
                <a:effectLst/>
                <a:uFill>
                  <a:solidFill>
                    <a:prstClr val="black">
                      <a:alpha val="0"/>
                    </a:prstClr>
                  </a:solidFill>
                </a:uFill>
                <a:latin typeface="Calibri"/>
                <a:ea typeface="Calibri"/>
                <a:cs typeface="Calibri"/>
              </a:rPr>
              <a:t>www.washinhcf.org</a:t>
            </a:r>
            <a:r>
              <a:rPr lang="fr-FR" sz="1400" b="0" i="0" u="none" strike="noStrike" cap="none" baseline="0" dirty="0">
                <a:solidFill>
                  <a:srgbClr val="000000"/>
                </a:solidFill>
                <a:effectLst/>
                <a:uFill>
                  <a:solidFill>
                    <a:prstClr val="black">
                      <a:alpha val="0"/>
                    </a:prstClr>
                  </a:solidFill>
                </a:uFill>
                <a:latin typeface="Calibri"/>
                <a:ea typeface="Calibri"/>
                <a:cs typeface="Calibri"/>
              </a:rPr>
              <a:t>/</a:t>
            </a:r>
            <a:r>
              <a:rPr lang="fr-FR" sz="1400" b="0" i="0" u="none" strike="noStrike" cap="none" baseline="0" dirty="0" err="1">
                <a:solidFill>
                  <a:srgbClr val="000000"/>
                </a:solidFill>
                <a:effectLst/>
                <a:uFill>
                  <a:solidFill>
                    <a:prstClr val="black">
                      <a:alpha val="0"/>
                    </a:prstClr>
                  </a:solidFill>
                </a:uFill>
                <a:latin typeface="Calibri"/>
                <a:ea typeface="Calibri"/>
                <a:cs typeface="Calibri"/>
              </a:rPr>
              <a:t>resource</a:t>
            </a:r>
            <a:r>
              <a:rPr lang="fr-FR" sz="1400" b="0" i="0" u="none" strike="noStrike" cap="none" baseline="0" dirty="0">
                <a:solidFill>
                  <a:srgbClr val="000000"/>
                </a:solidFill>
                <a:effectLst/>
                <a:uFill>
                  <a:solidFill>
                    <a:prstClr val="black">
                      <a:alpha val="0"/>
                    </a:prstClr>
                  </a:solidFill>
                </a:uFill>
                <a:latin typeface="Calibri"/>
                <a:ea typeface="Calibri"/>
                <a:cs typeface="Calibri"/>
              </a:rPr>
              <a:t>/</a:t>
            </a:r>
            <a:r>
              <a:rPr lang="fr-FR" sz="1400" b="0" i="0" u="none" strike="noStrike" cap="none" baseline="0" dirty="0" err="1">
                <a:solidFill>
                  <a:srgbClr val="000000"/>
                </a:solidFill>
                <a:effectLst/>
                <a:uFill>
                  <a:solidFill>
                    <a:prstClr val="black">
                      <a:alpha val="0"/>
                    </a:prstClr>
                  </a:solidFill>
                </a:uFill>
                <a:latin typeface="Calibri"/>
                <a:ea typeface="Calibri"/>
                <a:cs typeface="Calibri"/>
              </a:rPr>
              <a:t>wash</a:t>
            </a:r>
            <a:r>
              <a:rPr lang="fr-FR" sz="1400" b="0" i="0" u="none" strike="noStrike" cap="none" baseline="0" dirty="0">
                <a:solidFill>
                  <a:srgbClr val="000000"/>
                </a:solidFill>
                <a:effectLst/>
                <a:uFill>
                  <a:solidFill>
                    <a:prstClr val="black">
                      <a:alpha val="0"/>
                    </a:prstClr>
                  </a:solidFill>
                </a:uFill>
                <a:latin typeface="Calibri"/>
                <a:ea typeface="Calibri"/>
                <a:cs typeface="Calibri"/>
              </a:rPr>
              <a:t>-fit-training-package/</a:t>
            </a:r>
          </a:p>
        </p:txBody>
      </p:sp>
    </p:spTree>
    <p:extLst>
      <p:ext uri="{BB962C8B-B14F-4D97-AF65-F5344CB8AC3E}">
        <p14:creationId xmlns:p14="http://schemas.microsoft.com/office/powerpoint/2010/main" val="408232237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5870B-A4A8-4D57-4604-AE9ADC6A25C1}"/>
              </a:ext>
            </a:extLst>
          </p:cNvPr>
          <p:cNvSpPr>
            <a:spLocks noGrp="1"/>
          </p:cNvSpPr>
          <p:nvPr>
            <p:ph type="title"/>
          </p:nvPr>
        </p:nvSpPr>
        <p:spPr>
          <a:xfrm>
            <a:off x="609600" y="274639"/>
            <a:ext cx="10972800" cy="861830"/>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Équipement de protection individuelle pour les gestionnaires de déchets</a:t>
            </a:r>
          </a:p>
        </p:txBody>
      </p:sp>
      <p:sp>
        <p:nvSpPr>
          <p:cNvPr id="3" name="Text Placeholder 2">
            <a:extLst>
              <a:ext uri="{FF2B5EF4-FFF2-40B4-BE49-F238E27FC236}">
                <a16:creationId xmlns:a16="http://schemas.microsoft.com/office/drawing/2014/main" id="{D574A258-3CB9-064C-43BF-A240544E7D95}"/>
              </a:ext>
            </a:extLst>
          </p:cNvPr>
          <p:cNvSpPr>
            <a:spLocks noGrp="1"/>
          </p:cNvSpPr>
          <p:nvPr>
            <p:ph sz="quarter" idx="11"/>
          </p:nvPr>
        </p:nvSpPr>
        <p:spPr>
          <a:xfrm>
            <a:off x="609600" y="1423851"/>
            <a:ext cx="7685314" cy="5029201"/>
          </a:xfrm>
        </p:spPr>
        <p:txBody>
          <a:bodyPr vert="horz" lIns="91440" tIns="45720" rIns="91440" bIns="45720" rtlCol="0" anchor="t">
            <a:normAutofit fontScale="92500" lnSpcReduction="20000"/>
          </a:bodyPr>
          <a:lstStyle/>
          <a:p>
            <a:pPr marL="342265" indent="-342265">
              <a:lnSpc>
                <a:spcPct val="100000"/>
              </a:lnSpc>
              <a:spcBef>
                <a:spcPts val="1800"/>
              </a:spcBef>
            </a:pPr>
            <a:r>
              <a:rPr lang="fr-FR" sz="2600" b="0" i="0" u="none" strike="noStrike" cap="none" baseline="0">
                <a:solidFill>
                  <a:srgbClr val="000000"/>
                </a:solidFill>
                <a:effectLst/>
                <a:uFill>
                  <a:solidFill>
                    <a:prstClr val="black">
                      <a:alpha val="0"/>
                    </a:prstClr>
                  </a:solidFill>
                </a:uFill>
                <a:latin typeface="Calibri"/>
                <a:ea typeface="Calibri"/>
                <a:cs typeface="Calibri"/>
              </a:rPr>
              <a:t>Une quantité suffisante d’EPI doit être disponible pour assurer la collecte, la gestion ou l’élimination des déchets potentiellement infectieux</a:t>
            </a:r>
          </a:p>
          <a:p>
            <a:pPr marL="342265" indent="-342265">
              <a:lnSpc>
                <a:spcPct val="100000"/>
              </a:lnSpc>
              <a:spcBef>
                <a:spcPts val="1800"/>
              </a:spcBef>
            </a:pPr>
            <a:r>
              <a:rPr lang="fr-FR" sz="2600" b="0" i="0" u="none" strike="noStrike" cap="none" baseline="0">
                <a:solidFill>
                  <a:srgbClr val="000000"/>
                </a:solidFill>
                <a:effectLst/>
                <a:uFill>
                  <a:solidFill>
                    <a:prstClr val="black">
                      <a:alpha val="0"/>
                    </a:prstClr>
                  </a:solidFill>
                </a:uFill>
                <a:latin typeface="Calibri"/>
                <a:ea typeface="Calibri"/>
                <a:cs typeface="Calibri"/>
              </a:rPr>
              <a:t>Ils comprennent :</a:t>
            </a:r>
            <a:endParaRPr lang="en-US" sz="2800">
              <a:ea typeface="+mn-lt"/>
              <a:cs typeface="+mn-lt"/>
            </a:endParaRPr>
          </a:p>
          <a:p>
            <a:pPr lvl="1">
              <a:lnSpc>
                <a:spcPct val="100000"/>
              </a:lnSpc>
              <a:spcBef>
                <a:spcPts val="600"/>
              </a:spcBef>
            </a:pPr>
            <a:r>
              <a:rPr lang="fr-FR" sz="2600" b="0" i="0" u="none" strike="noStrike" cap="none" baseline="0">
                <a:solidFill>
                  <a:srgbClr val="000000"/>
                </a:solidFill>
                <a:effectLst/>
                <a:uFill>
                  <a:solidFill>
                    <a:prstClr val="black">
                      <a:alpha val="0"/>
                    </a:prstClr>
                  </a:solidFill>
                </a:uFill>
                <a:latin typeface="Calibri"/>
                <a:ea typeface="Calibri"/>
                <a:cs typeface="Calibri"/>
              </a:rPr>
              <a:t>gants ultra-résistants </a:t>
            </a:r>
          </a:p>
          <a:p>
            <a:pPr lvl="1">
              <a:lnSpc>
                <a:spcPct val="100000"/>
              </a:lnSpc>
              <a:spcBef>
                <a:spcPts val="600"/>
              </a:spcBef>
            </a:pPr>
            <a:r>
              <a:rPr lang="fr-FR" sz="2600" b="0" i="0" u="none" strike="noStrike" cap="none" baseline="0">
                <a:solidFill>
                  <a:srgbClr val="000000"/>
                </a:solidFill>
                <a:effectLst/>
                <a:uFill>
                  <a:solidFill>
                    <a:prstClr val="black">
                      <a:alpha val="0"/>
                    </a:prstClr>
                  </a:solidFill>
                </a:uFill>
                <a:latin typeface="Calibri"/>
                <a:ea typeface="Calibri"/>
                <a:cs typeface="Calibri"/>
              </a:rPr>
              <a:t>blouse ou combinaisons </a:t>
            </a:r>
          </a:p>
          <a:p>
            <a:pPr lvl="1">
              <a:lnSpc>
                <a:spcPct val="100000"/>
              </a:lnSpc>
              <a:spcBef>
                <a:spcPts val="600"/>
              </a:spcBef>
            </a:pPr>
            <a:r>
              <a:rPr lang="fr-FR" sz="2600" b="0" i="0" u="none" strike="noStrike" cap="none" baseline="0">
                <a:solidFill>
                  <a:srgbClr val="000000"/>
                </a:solidFill>
                <a:effectLst/>
                <a:uFill>
                  <a:solidFill>
                    <a:prstClr val="black">
                      <a:alpha val="0"/>
                    </a:prstClr>
                  </a:solidFill>
                </a:uFill>
                <a:latin typeface="Calibri"/>
                <a:ea typeface="Calibri"/>
                <a:cs typeface="Calibri"/>
              </a:rPr>
              <a:t>masque facial</a:t>
            </a:r>
          </a:p>
          <a:p>
            <a:pPr lvl="1">
              <a:lnSpc>
                <a:spcPct val="100000"/>
              </a:lnSpc>
              <a:spcBef>
                <a:spcPts val="600"/>
              </a:spcBef>
            </a:pPr>
            <a:r>
              <a:rPr lang="fr-FR" sz="2600" b="0" i="0" u="none" strike="noStrike" cap="none" baseline="0">
                <a:solidFill>
                  <a:srgbClr val="000000"/>
                </a:solidFill>
                <a:effectLst/>
                <a:uFill>
                  <a:solidFill>
                    <a:prstClr val="black">
                      <a:alpha val="0"/>
                    </a:prstClr>
                  </a:solidFill>
                </a:uFill>
                <a:latin typeface="Calibri"/>
                <a:ea typeface="Calibri"/>
                <a:cs typeface="Calibri"/>
              </a:rPr>
              <a:t>protection oculaire</a:t>
            </a:r>
          </a:p>
          <a:p>
            <a:pPr lvl="1">
              <a:lnSpc>
                <a:spcPct val="100000"/>
              </a:lnSpc>
              <a:spcBef>
                <a:spcPts val="600"/>
              </a:spcBef>
            </a:pPr>
            <a:r>
              <a:rPr lang="fr-FR" sz="2600" b="0" i="0" u="none" strike="noStrike" cap="none" baseline="0">
                <a:solidFill>
                  <a:srgbClr val="000000"/>
                </a:solidFill>
                <a:effectLst/>
                <a:uFill>
                  <a:solidFill>
                    <a:prstClr val="black">
                      <a:alpha val="0"/>
                    </a:prstClr>
                  </a:solidFill>
                </a:uFill>
                <a:latin typeface="Calibri"/>
                <a:ea typeface="Calibri"/>
                <a:cs typeface="Calibri"/>
              </a:rPr>
              <a:t>chaussures ou bottes à semelle épaisse</a:t>
            </a:r>
          </a:p>
          <a:p>
            <a:pPr lvl="1">
              <a:lnSpc>
                <a:spcPct val="100000"/>
              </a:lnSpc>
              <a:spcBef>
                <a:spcPts val="600"/>
              </a:spcBef>
            </a:pPr>
            <a:r>
              <a:rPr lang="fr-FR" sz="2600" b="0" i="0" u="none" strike="noStrike" cap="none" baseline="0">
                <a:solidFill>
                  <a:srgbClr val="000000"/>
                </a:solidFill>
                <a:effectLst/>
                <a:uFill>
                  <a:solidFill>
                    <a:prstClr val="black">
                      <a:alpha val="0"/>
                    </a:prstClr>
                  </a:solidFill>
                </a:uFill>
                <a:latin typeface="Calibri"/>
                <a:ea typeface="Calibri"/>
                <a:cs typeface="Calibri"/>
              </a:rPr>
              <a:t>gants résistants à la chaleur (en cas d’incinération ou de combustion pour le traitement des déchets)</a:t>
            </a:r>
          </a:p>
          <a:p>
            <a:pPr lvl="1"/>
            <a:endParaRPr lang="en-US" sz="2400">
              <a:cs typeface="Calibri"/>
            </a:endParaRPr>
          </a:p>
        </p:txBody>
      </p:sp>
      <p:pic>
        <p:nvPicPr>
          <p:cNvPr id="6" name="Picture 6" descr="Illustration d’une femme portant un masque, des lunettes de protection, une blouse et un tablier, en train d’enfiler des gants. Une paire de bottes en caoutchouc se trouve devant elle.">
            <a:extLst>
              <a:ext uri="{FF2B5EF4-FFF2-40B4-BE49-F238E27FC236}">
                <a16:creationId xmlns:a16="http://schemas.microsoft.com/office/drawing/2014/main" id="{5D1C35BC-8ABF-719E-C39D-2C3B9A5A552E}"/>
              </a:ext>
            </a:extLst>
          </p:cNvPr>
          <p:cNvPicPr>
            <a:picLocks noChangeAspect="1"/>
          </p:cNvPicPr>
          <p:nvPr/>
        </p:nvPicPr>
        <p:blipFill>
          <a:blip r:embed="rId3"/>
          <a:stretch>
            <a:fillRect/>
          </a:stretch>
        </p:blipFill>
        <p:spPr>
          <a:xfrm>
            <a:off x="8045483" y="1859152"/>
            <a:ext cx="3655000" cy="4158598"/>
          </a:xfrm>
          <a:prstGeom prst="rect">
            <a:avLst/>
          </a:prstGeom>
        </p:spPr>
      </p:pic>
    </p:spTree>
    <p:extLst>
      <p:ext uri="{BB962C8B-B14F-4D97-AF65-F5344CB8AC3E}">
        <p14:creationId xmlns:p14="http://schemas.microsoft.com/office/powerpoint/2010/main" val="2332433375"/>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7EA2B-3DA4-481F-A085-23A9DCA719FD}"/>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Collecte et transport des déchets</a:t>
            </a:r>
            <a:endParaRPr lang="en-US" sz="4000">
              <a:solidFill>
                <a:schemeClr val="accent5">
                  <a:lumMod val="75000"/>
                </a:schemeClr>
              </a:solidFill>
              <a:latin typeface="Calibri Light" panose="020F0302020204030204" pitchFamily="34" charset="0"/>
              <a:cs typeface="Calibri Light" panose="020F0302020204030204" pitchFamily="34" charset="0"/>
            </a:endParaRPr>
          </a:p>
        </p:txBody>
      </p:sp>
      <p:pic>
        <p:nvPicPr>
          <p:cNvPr id="4" name="Content Placeholder 5" descr="Une personne portant une tenue  ">
            <a:extLst>
              <a:ext uri="{FF2B5EF4-FFF2-40B4-BE49-F238E27FC236}">
                <a16:creationId xmlns:a16="http://schemas.microsoft.com/office/drawing/2014/main" id="{385B74D9-918D-4FFB-A1CB-FF379978E8F1}"/>
              </a:ext>
            </a:extLst>
          </p:cNvPr>
          <p:cNvPicPr>
            <a:picLocks noChangeAspect="1"/>
          </p:cNvPicPr>
          <p:nvPr/>
        </p:nvPicPr>
        <p:blipFill>
          <a:blip r:embed="rId3">
            <a:extLst>
              <a:ext uri="{28A0092B-C50C-407E-A947-70E740481C1C}">
                <a14:useLocalDpi xmlns:a14="http://schemas.microsoft.com/office/drawing/2010/main" val="0"/>
              </a:ext>
            </a:extLst>
          </a:blip>
          <a:srcRect l="5886" t="35682" r="2261"/>
          <a:stretch>
            <a:fillRect/>
          </a:stretch>
        </p:blipFill>
        <p:spPr>
          <a:xfrm>
            <a:off x="1512278" y="1768273"/>
            <a:ext cx="3172265" cy="3702167"/>
          </a:xfrm>
          <a:prstGeom prst="rect">
            <a:avLst/>
          </a:prstGeom>
          <a:scene3d>
            <a:camera prst="orthographicFront"/>
            <a:lightRig rig="contrasting" dir="t">
              <a:rot lat="0" lon="0" rev="4200000"/>
            </a:lightRig>
          </a:scene3d>
          <a:sp3d prstMaterial="plastic">
            <a:bevelT w="381000" h="114300" prst="relaxedInset"/>
            <a:contourClr>
              <a:srgbClr val="969696"/>
            </a:contourClr>
          </a:sp3d>
        </p:spPr>
      </p:pic>
      <p:sp>
        <p:nvSpPr>
          <p:cNvPr id="3" name="Text Placeholder 2">
            <a:extLst>
              <a:ext uri="{FF2B5EF4-FFF2-40B4-BE49-F238E27FC236}">
                <a16:creationId xmlns:a16="http://schemas.microsoft.com/office/drawing/2014/main" id="{68552DA5-95D7-4BAB-ABE0-DBE064F6331A}"/>
              </a:ext>
            </a:extLst>
          </p:cNvPr>
          <p:cNvSpPr>
            <a:spLocks noGrp="1"/>
          </p:cNvSpPr>
          <p:nvPr>
            <p:ph sz="quarter" idx="11"/>
          </p:nvPr>
        </p:nvSpPr>
        <p:spPr>
          <a:xfrm>
            <a:off x="5159828" y="1580605"/>
            <a:ext cx="6583681" cy="5002755"/>
          </a:xfrm>
        </p:spPr>
        <p:txBody>
          <a:bodyPr vert="horz" lIns="91440" tIns="45720" rIns="91440" bIns="45720" rtlCol="0" anchor="t">
            <a:normAutofit/>
          </a:bodyPr>
          <a:lstStyle/>
          <a:p>
            <a:r>
              <a:rPr lang="fr-FR" sz="2400" b="0" i="0" u="none" strike="noStrike" cap="none" baseline="0">
                <a:solidFill>
                  <a:srgbClr val="000000"/>
                </a:solidFill>
                <a:effectLst/>
                <a:uFill>
                  <a:solidFill>
                    <a:prstClr val="black">
                      <a:alpha val="0"/>
                    </a:prstClr>
                  </a:solidFill>
                </a:uFill>
                <a:latin typeface="Calibri"/>
                <a:ea typeface="Calibri"/>
                <a:cs typeface="Calibri"/>
              </a:rPr>
              <a:t>Les sacs à déchets doivent être collectés à intervalles réguliers ou lorsque la poubelle est remplie aux deux tiers </a:t>
            </a:r>
          </a:p>
          <a:p>
            <a:pPr lvl="1">
              <a:spcBef>
                <a:spcPts val="1200"/>
              </a:spcBef>
            </a:pPr>
            <a:r>
              <a:rPr lang="fr-FR" sz="2400" b="0" i="0" u="none" strike="noStrike" cap="none" baseline="0">
                <a:solidFill>
                  <a:srgbClr val="0B40A5"/>
                </a:solidFill>
                <a:effectLst/>
                <a:uFill>
                  <a:solidFill>
                    <a:prstClr val="black">
                      <a:alpha val="0"/>
                    </a:prstClr>
                  </a:solidFill>
                </a:uFill>
                <a:latin typeface="Calibri"/>
                <a:ea typeface="Calibri"/>
                <a:cs typeface="Calibri"/>
              </a:rPr>
              <a:t>Porter un EPI approprié </a:t>
            </a:r>
            <a:r>
              <a:rPr lang="fr-FR" sz="2400" b="0" i="0" u="none" strike="noStrike" cap="none" baseline="0">
                <a:solidFill>
                  <a:srgbClr val="000000"/>
                </a:solidFill>
                <a:effectLst/>
                <a:uFill>
                  <a:solidFill>
                    <a:prstClr val="black">
                      <a:alpha val="0"/>
                    </a:prstClr>
                  </a:solidFill>
                </a:uFill>
                <a:latin typeface="Calibri"/>
                <a:ea typeface="Calibri"/>
                <a:cs typeface="Calibri"/>
              </a:rPr>
              <a:t>(gants résistants, blouse ou combinaison, masque, protection des yeux, couvre-pieds ou bottes) lors de la manipulation de déchets contaminés</a:t>
            </a:r>
          </a:p>
          <a:p>
            <a:pPr lvl="1">
              <a:spcBef>
                <a:spcPts val="1200"/>
              </a:spcBef>
            </a:pPr>
            <a:r>
              <a:rPr lang="fr-FR" sz="2400" b="0" i="0" u="none" strike="noStrike" cap="none" baseline="0">
                <a:solidFill>
                  <a:srgbClr val="0B40A5"/>
                </a:solidFill>
                <a:effectLst/>
                <a:uFill>
                  <a:solidFill>
                    <a:prstClr val="black">
                      <a:alpha val="0"/>
                    </a:prstClr>
                  </a:solidFill>
                </a:uFill>
                <a:latin typeface="Calibri"/>
                <a:ea typeface="Calibri"/>
                <a:cs typeface="Calibri"/>
              </a:rPr>
              <a:t>Transporter les déchets dans un chariot ou une brouette </a:t>
            </a:r>
            <a:r>
              <a:rPr lang="fr-FR" sz="2400" b="0" i="0" u="none" strike="noStrike" cap="none" baseline="0">
                <a:solidFill>
                  <a:srgbClr val="000000"/>
                </a:solidFill>
                <a:effectLst/>
                <a:uFill>
                  <a:solidFill>
                    <a:prstClr val="black">
                      <a:alpha val="0"/>
                    </a:prstClr>
                  </a:solidFill>
                </a:uFill>
                <a:latin typeface="Calibri"/>
                <a:ea typeface="Calibri"/>
                <a:cs typeface="Calibri"/>
              </a:rPr>
              <a:t>depuis le lieu de tri jusqu’au lieu de stockage ou d’élimination</a:t>
            </a:r>
          </a:p>
          <a:p>
            <a:pPr lvl="1">
              <a:spcBef>
                <a:spcPts val="1200"/>
              </a:spcBef>
            </a:pPr>
            <a:r>
              <a:rPr lang="fr-FR" sz="2400" b="0" i="0" u="none" strike="noStrike" cap="none" baseline="0">
                <a:solidFill>
                  <a:srgbClr val="000000"/>
                </a:solidFill>
                <a:effectLst/>
                <a:uFill>
                  <a:solidFill>
                    <a:prstClr val="black">
                      <a:alpha val="0"/>
                    </a:prstClr>
                  </a:solidFill>
                </a:uFill>
                <a:latin typeface="Calibri"/>
                <a:ea typeface="Calibri"/>
                <a:cs typeface="Calibri"/>
              </a:rPr>
              <a:t>Suivre un </a:t>
            </a:r>
            <a:r>
              <a:rPr lang="fr-FR" sz="2400" b="0" i="0" u="none" strike="noStrike" cap="none" baseline="0">
                <a:solidFill>
                  <a:srgbClr val="0B40A5"/>
                </a:solidFill>
                <a:effectLst/>
                <a:uFill>
                  <a:solidFill>
                    <a:prstClr val="black">
                      <a:alpha val="0"/>
                    </a:prstClr>
                  </a:solidFill>
                </a:uFill>
                <a:latin typeface="Calibri"/>
                <a:ea typeface="Calibri"/>
                <a:cs typeface="Calibri"/>
              </a:rPr>
              <a:t>itinéraire de transport désigné </a:t>
            </a:r>
          </a:p>
          <a:p>
            <a:endParaRPr lang="en-US" sz="1400">
              <a:solidFill>
                <a:schemeClr val="accent4">
                  <a:lumMod val="50000"/>
                </a:schemeClr>
              </a:solidFill>
            </a:endParaRPr>
          </a:p>
        </p:txBody>
      </p:sp>
    </p:spTree>
    <p:extLst>
      <p:ext uri="{BB962C8B-B14F-4D97-AF65-F5344CB8AC3E}">
        <p14:creationId xmlns:p14="http://schemas.microsoft.com/office/powerpoint/2010/main" val="974199628"/>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EE9F8-6174-FA8D-3AD4-D4E69A24A03E}"/>
              </a:ext>
            </a:extLst>
          </p:cNvPr>
          <p:cNvSpPr>
            <a:spLocks noGrp="1"/>
          </p:cNvSpPr>
          <p:nvPr>
            <p:ph type="title"/>
          </p:nvPr>
        </p:nvSpPr>
        <p:spPr/>
        <p:txBody>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Stockage des déchets</a:t>
            </a:r>
          </a:p>
        </p:txBody>
      </p:sp>
      <p:sp>
        <p:nvSpPr>
          <p:cNvPr id="3" name="Text Placeholder 2">
            <a:extLst>
              <a:ext uri="{FF2B5EF4-FFF2-40B4-BE49-F238E27FC236}">
                <a16:creationId xmlns:a16="http://schemas.microsoft.com/office/drawing/2014/main" id="{C238F8B7-8DAE-6370-BAA2-477C8861F2ED}"/>
              </a:ext>
            </a:extLst>
          </p:cNvPr>
          <p:cNvSpPr>
            <a:spLocks noGrp="1"/>
          </p:cNvSpPr>
          <p:nvPr>
            <p:ph sz="quarter" idx="11"/>
          </p:nvPr>
        </p:nvSpPr>
        <p:spPr>
          <a:xfrm>
            <a:off x="609601" y="1632858"/>
            <a:ext cx="5486400" cy="4367894"/>
          </a:xfrm>
        </p:spPr>
        <p:txBody>
          <a:bodyPr vert="horz" lIns="91440" tIns="45720" rIns="91440" bIns="45720" rtlCol="0" anchor="t">
            <a:normAutofit fontScale="92500"/>
          </a:bodyPr>
          <a:lstStyle/>
          <a:p>
            <a:pPr marL="342265" indent="-342265"/>
            <a:r>
              <a:rPr lang="fr-FR" sz="2200" b="0" i="0" u="none" strike="noStrike" cap="none" baseline="0">
                <a:solidFill>
                  <a:srgbClr val="000000"/>
                </a:solidFill>
                <a:effectLst/>
                <a:uFill>
                  <a:solidFill>
                    <a:prstClr val="black">
                      <a:alpha val="0"/>
                    </a:prstClr>
                  </a:solidFill>
                </a:uFill>
                <a:latin typeface="Calibri"/>
                <a:ea typeface="Calibri"/>
                <a:cs typeface="Calibri"/>
              </a:rPr>
              <a:t>Les déchets infectieux stockés </a:t>
            </a:r>
          </a:p>
          <a:p>
            <a:pPr marL="685165" lvl="1" indent="-342265"/>
            <a:r>
              <a:rPr lang="fr-FR" sz="2200" b="0" i="0" u="none" strike="noStrike" cap="none" baseline="0">
                <a:solidFill>
                  <a:srgbClr val="000000"/>
                </a:solidFill>
                <a:effectLst/>
                <a:uFill>
                  <a:solidFill>
                    <a:prstClr val="black">
                      <a:alpha val="0"/>
                    </a:prstClr>
                  </a:solidFill>
                </a:uFill>
                <a:latin typeface="Calibri"/>
                <a:ea typeface="Calibri"/>
                <a:cs typeface="Calibri"/>
              </a:rPr>
              <a:t>doivent être séparés des déchets généraux</a:t>
            </a:r>
            <a:endParaRPr lang="en-US">
              <a:cs typeface="Calibri"/>
            </a:endParaRPr>
          </a:p>
          <a:p>
            <a:pPr marL="685165" lvl="1" indent="-342265"/>
            <a:r>
              <a:rPr lang="fr-FR" sz="2200" b="0" i="0" u="none" strike="noStrike" cap="none" baseline="0">
                <a:solidFill>
                  <a:srgbClr val="000000"/>
                </a:solidFill>
                <a:effectLst/>
                <a:uFill>
                  <a:solidFill>
                    <a:prstClr val="black">
                      <a:alpha val="0"/>
                    </a:prstClr>
                  </a:solidFill>
                </a:uFill>
                <a:latin typeface="Calibri"/>
                <a:ea typeface="Calibri"/>
                <a:cs typeface="Calibri"/>
              </a:rPr>
              <a:t>doivent se trouver sur un sol facile à nettoyer et être protégés de la pluie</a:t>
            </a:r>
          </a:p>
          <a:p>
            <a:pPr marL="685165" lvl="1" indent="-342265"/>
            <a:r>
              <a:rPr lang="fr-FR" sz="2200" b="0" i="0" u="none" strike="noStrike" cap="none" baseline="0">
                <a:solidFill>
                  <a:srgbClr val="000000"/>
                </a:solidFill>
                <a:effectLst/>
                <a:uFill>
                  <a:solidFill>
                    <a:prstClr val="black">
                      <a:alpha val="0"/>
                    </a:prstClr>
                  </a:solidFill>
                </a:uFill>
                <a:latin typeface="Calibri"/>
                <a:ea typeface="Calibri"/>
                <a:cs typeface="Calibri"/>
              </a:rPr>
              <a:t>doivent avoir un accès contrôlé pour éviter toute intrusion d’animaux, d’enfants et de personnes non autorisées</a:t>
            </a:r>
          </a:p>
          <a:p>
            <a:pPr marL="685165" lvl="1" indent="-342265"/>
            <a:endParaRPr lang="en-US" sz="2400">
              <a:solidFill>
                <a:srgbClr val="000000"/>
              </a:solidFill>
              <a:cs typeface="Calibri"/>
            </a:endParaRPr>
          </a:p>
          <a:p>
            <a:pPr marL="342265" indent="-342265"/>
            <a:r>
              <a:rPr lang="fr-FR" sz="2200" b="0" i="0" u="none" strike="noStrike" cap="none" baseline="0">
                <a:solidFill>
                  <a:srgbClr val="000000"/>
                </a:solidFill>
                <a:effectLst/>
                <a:uFill>
                  <a:solidFill>
                    <a:prstClr val="black">
                      <a:alpha val="0"/>
                    </a:prstClr>
                  </a:solidFill>
                </a:uFill>
                <a:latin typeface="Calibri"/>
                <a:ea typeface="Calibri"/>
                <a:cs typeface="Calibri"/>
              </a:rPr>
              <a:t>Les déchets ne doivent pas être stockés pendant plus de 24 heures avant leur élimination finale</a:t>
            </a:r>
            <a:endParaRPr lang="en-US" sz="2400">
              <a:solidFill>
                <a:srgbClr val="000000"/>
              </a:solidFill>
            </a:endParaRPr>
          </a:p>
          <a:p>
            <a:pPr marL="342265" indent="-342265"/>
            <a:endParaRPr lang="en-US">
              <a:solidFill>
                <a:srgbClr val="000000"/>
              </a:solidFill>
              <a:cs typeface="Calibri"/>
            </a:endParaRPr>
          </a:p>
        </p:txBody>
      </p:sp>
      <p:grpSp>
        <p:nvGrpSpPr>
          <p:cNvPr id="18" name="Group 17">
            <a:extLst>
              <a:ext uri="{C183D7F6-B498-43B3-948B-1728B52AA6E4}">
                <adec:decorative xmlns:adec="http://schemas.microsoft.com/office/drawing/2017/decorative" val="1"/>
              </a:ext>
            </a:extLst>
          </p:cNvPr>
          <p:cNvGrpSpPr/>
          <p:nvPr/>
        </p:nvGrpSpPr>
        <p:grpSpPr>
          <a:xfrm>
            <a:off x="6159965" y="0"/>
            <a:ext cx="5907443" cy="6734487"/>
            <a:chOff x="6159965" y="0"/>
            <a:chExt cx="5907443" cy="6734487"/>
          </a:xfrm>
        </p:grpSpPr>
        <p:pic>
          <p:nvPicPr>
            <p:cNvPr id="5" name="Picture 5">
              <a:extLst>
                <a:ext uri="{FF2B5EF4-FFF2-40B4-BE49-F238E27FC236}">
                  <a16:creationId xmlns:a16="http://schemas.microsoft.com/office/drawing/2014/main" id="{CE503062-67F9-D51F-636F-3D931CA7B3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1591" y="0"/>
              <a:ext cx="5722695" cy="6734487"/>
            </a:xfrm>
            <a:prstGeom prst="rect">
              <a:avLst/>
            </a:prstGeom>
          </p:spPr>
        </p:pic>
        <p:sp>
          <p:nvSpPr>
            <p:cNvPr id="4" name="Rectangle 3"/>
            <p:cNvSpPr/>
            <p:nvPr/>
          </p:nvSpPr>
          <p:spPr>
            <a:xfrm>
              <a:off x="7831638" y="730696"/>
              <a:ext cx="531038" cy="230886"/>
            </a:xfrm>
            <a:prstGeom prst="rect">
              <a:avLst/>
            </a:prstGeom>
          </p:spPr>
          <p:txBody>
            <a:bodyPr wrap="none">
              <a:spAutoFit/>
            </a:bodyPr>
            <a:lstStyle/>
            <a:p>
              <a:r>
                <a:rPr lang="fr-FR" sz="900" b="0" i="0" u="none" strike="noStrike" cap="none" baseline="0" dirty="0">
                  <a:solidFill>
                    <a:srgbClr val="000000"/>
                  </a:solidFill>
                  <a:effectLst/>
                  <a:uFill>
                    <a:solidFill>
                      <a:prstClr val="black">
                        <a:alpha val="0"/>
                      </a:prstClr>
                    </a:solidFill>
                  </a:uFill>
                  <a:latin typeface="Comic Sans MS"/>
                  <a:ea typeface="Comic Sans MS"/>
                  <a:cs typeface="Comic Sans MS"/>
                </a:rPr>
                <a:t>ABRIS</a:t>
              </a:r>
              <a:endParaRPr lang="en-US" sz="900" dirty="0">
                <a:latin typeface="Comic Sans MS" panose="030F0702030302020204" pitchFamily="66" charset="0"/>
              </a:endParaRPr>
            </a:p>
          </p:txBody>
        </p:sp>
        <p:sp>
          <p:nvSpPr>
            <p:cNvPr id="6" name="Rectangle 5"/>
            <p:cNvSpPr/>
            <p:nvPr/>
          </p:nvSpPr>
          <p:spPr>
            <a:xfrm>
              <a:off x="6159965" y="2284087"/>
              <a:ext cx="768337" cy="230886"/>
            </a:xfrm>
            <a:prstGeom prst="rect">
              <a:avLst/>
            </a:prstGeom>
          </p:spPr>
          <p:txBody>
            <a:bodyPr wrap="none">
              <a:spAutoFit/>
            </a:bodyPr>
            <a:lstStyle/>
            <a:p>
              <a:r>
                <a:rPr lang="fr-FR" sz="900" b="0" i="0" u="none" strike="noStrike" cap="none" baseline="0">
                  <a:solidFill>
                    <a:srgbClr val="000000"/>
                  </a:solidFill>
                  <a:effectLst/>
                  <a:uFill>
                    <a:solidFill>
                      <a:prstClr val="black">
                        <a:alpha val="0"/>
                      </a:prstClr>
                    </a:solidFill>
                  </a:uFill>
                  <a:latin typeface="Comic Sans MS"/>
                  <a:ea typeface="Comic Sans MS"/>
                  <a:cs typeface="Comic Sans MS"/>
                </a:rPr>
                <a:t>ENCEINTE</a:t>
              </a:r>
              <a:endParaRPr lang="en-US" sz="900">
                <a:latin typeface="Comic Sans MS" panose="030F0702030302020204" pitchFamily="66" charset="0"/>
              </a:endParaRPr>
            </a:p>
          </p:txBody>
        </p:sp>
        <p:sp>
          <p:nvSpPr>
            <p:cNvPr id="7" name="Rectangle 6"/>
            <p:cNvSpPr/>
            <p:nvPr/>
          </p:nvSpPr>
          <p:spPr>
            <a:xfrm>
              <a:off x="6857445" y="5019667"/>
              <a:ext cx="866427" cy="701040"/>
            </a:xfrm>
            <a:prstGeom prst="rect">
              <a:avLst/>
            </a:prstGeom>
          </p:spPr>
          <p:txBody>
            <a:bodyPr wrap="square">
              <a:spAutoFit/>
            </a:bodyPr>
            <a:lstStyle/>
            <a:p>
              <a:r>
                <a:rPr lang="fr-FR" sz="800" b="0" i="0" u="none" strike="noStrike" cap="none" baseline="0" dirty="0">
                  <a:solidFill>
                    <a:srgbClr val="000000"/>
                  </a:solidFill>
                  <a:effectLst/>
                  <a:uFill>
                    <a:solidFill>
                      <a:prstClr val="black">
                        <a:alpha val="0"/>
                      </a:prstClr>
                    </a:solidFill>
                  </a:uFill>
                  <a:latin typeface="Comic Sans MS"/>
                  <a:ea typeface="Comic Sans MS"/>
                  <a:cs typeface="Comic Sans MS"/>
                </a:rPr>
                <a:t>BOÎTE DE RANGEMENT POUR OUTILS DE DOSSIERS</a:t>
              </a:r>
              <a:endParaRPr lang="en-US" sz="800" dirty="0">
                <a:latin typeface="Comic Sans MS" panose="030F0702030302020204" pitchFamily="66" charset="0"/>
              </a:endParaRPr>
            </a:p>
          </p:txBody>
        </p:sp>
        <p:sp>
          <p:nvSpPr>
            <p:cNvPr id="8" name="Rectangle 7"/>
            <p:cNvSpPr/>
            <p:nvPr/>
          </p:nvSpPr>
          <p:spPr>
            <a:xfrm>
              <a:off x="7496249" y="5553067"/>
              <a:ext cx="866427" cy="335280"/>
            </a:xfrm>
            <a:prstGeom prst="rect">
              <a:avLst/>
            </a:prstGeom>
          </p:spPr>
          <p:txBody>
            <a:bodyPr wrap="square">
              <a:spAutoFit/>
            </a:bodyPr>
            <a:lstStyle/>
            <a:p>
              <a:pPr algn="ctr"/>
              <a:r>
                <a:rPr lang="fr-FR" sz="800" b="0" i="0" u="none" strike="noStrike" cap="none" baseline="0">
                  <a:solidFill>
                    <a:srgbClr val="000000"/>
                  </a:solidFill>
                  <a:effectLst/>
                  <a:uFill>
                    <a:solidFill>
                      <a:prstClr val="black">
                        <a:alpha val="0"/>
                      </a:prstClr>
                    </a:solidFill>
                  </a:uFill>
                  <a:latin typeface="Comic Sans MS"/>
                  <a:ea typeface="Comic Sans MS"/>
                  <a:cs typeface="Comic Sans MS"/>
                </a:rPr>
                <a:t>STOCK DE CARBURANT</a:t>
              </a:r>
              <a:endParaRPr lang="en-US" sz="800">
                <a:latin typeface="Comic Sans MS" panose="030F0702030302020204" pitchFamily="66" charset="0"/>
              </a:endParaRPr>
            </a:p>
          </p:txBody>
        </p:sp>
        <p:sp>
          <p:nvSpPr>
            <p:cNvPr id="9" name="Rectangle 8"/>
            <p:cNvSpPr/>
            <p:nvPr/>
          </p:nvSpPr>
          <p:spPr>
            <a:xfrm>
              <a:off x="7715123" y="5974500"/>
              <a:ext cx="1295105" cy="338554"/>
            </a:xfrm>
            <a:prstGeom prst="rect">
              <a:avLst/>
            </a:prstGeom>
          </p:spPr>
          <p:txBody>
            <a:bodyPr wrap="square">
              <a:spAutoFit/>
            </a:bodyPr>
            <a:lstStyle/>
            <a:p>
              <a:pPr algn="ctr"/>
              <a:r>
                <a:rPr lang="fr-FR" sz="800" b="0" i="0" u="none" strike="noStrike" cap="none" baseline="0" dirty="0">
                  <a:solidFill>
                    <a:srgbClr val="000000"/>
                  </a:solidFill>
                  <a:effectLst/>
                  <a:uFill>
                    <a:solidFill>
                      <a:prstClr val="black">
                        <a:alpha val="0"/>
                      </a:prstClr>
                    </a:solidFill>
                  </a:uFill>
                  <a:latin typeface="Comic Sans MS"/>
                  <a:ea typeface="Comic Sans MS"/>
                  <a:cs typeface="Comic Sans MS"/>
                </a:rPr>
                <a:t>STOCKS DE CENDRES/AIGUILLES</a:t>
              </a:r>
              <a:endParaRPr lang="en-US" sz="800" dirty="0">
                <a:latin typeface="Comic Sans MS" panose="030F0702030302020204" pitchFamily="66" charset="0"/>
              </a:endParaRPr>
            </a:p>
          </p:txBody>
        </p:sp>
        <p:sp>
          <p:nvSpPr>
            <p:cNvPr id="10" name="Rectangle 9"/>
            <p:cNvSpPr/>
            <p:nvPr/>
          </p:nvSpPr>
          <p:spPr>
            <a:xfrm>
              <a:off x="9978633" y="6255892"/>
              <a:ext cx="1295105" cy="338554"/>
            </a:xfrm>
            <a:prstGeom prst="rect">
              <a:avLst/>
            </a:prstGeom>
          </p:spPr>
          <p:txBody>
            <a:bodyPr wrap="square">
              <a:spAutoFit/>
            </a:bodyPr>
            <a:lstStyle/>
            <a:p>
              <a:pPr algn="ctr"/>
              <a:r>
                <a:rPr lang="fr-FR" sz="800" b="0" i="0" u="none" strike="noStrike" cap="none" baseline="0" dirty="0">
                  <a:solidFill>
                    <a:srgbClr val="000000"/>
                  </a:solidFill>
                  <a:effectLst/>
                  <a:uFill>
                    <a:solidFill>
                      <a:prstClr val="black">
                        <a:alpha val="0"/>
                      </a:prstClr>
                    </a:solidFill>
                  </a:uFill>
                  <a:latin typeface="Comic Sans MS"/>
                  <a:ea typeface="Comic Sans MS"/>
                  <a:cs typeface="Comic Sans MS"/>
                </a:rPr>
                <a:t>PUITS POUR CENDRES/AIGUILLES</a:t>
              </a:r>
              <a:endParaRPr lang="en-US" sz="800" dirty="0">
                <a:latin typeface="Comic Sans MS" panose="030F0702030302020204" pitchFamily="66" charset="0"/>
              </a:endParaRPr>
            </a:p>
          </p:txBody>
        </p:sp>
        <p:sp>
          <p:nvSpPr>
            <p:cNvPr id="11" name="Rectangle 10"/>
            <p:cNvSpPr/>
            <p:nvPr/>
          </p:nvSpPr>
          <p:spPr>
            <a:xfrm>
              <a:off x="10504413" y="5553067"/>
              <a:ext cx="803667" cy="335280"/>
            </a:xfrm>
            <a:prstGeom prst="rect">
              <a:avLst/>
            </a:prstGeom>
          </p:spPr>
          <p:txBody>
            <a:bodyPr wrap="square">
              <a:spAutoFit/>
            </a:bodyPr>
            <a:lstStyle/>
            <a:p>
              <a:pPr algn="ctr"/>
              <a:r>
                <a:rPr lang="fr-FR" sz="800" b="0" i="0" u="none" strike="noStrike" cap="none" baseline="0">
                  <a:solidFill>
                    <a:srgbClr val="000000"/>
                  </a:solidFill>
                  <a:effectLst/>
                  <a:uFill>
                    <a:solidFill>
                      <a:prstClr val="black">
                        <a:alpha val="0"/>
                      </a:prstClr>
                    </a:solidFill>
                  </a:uFill>
                  <a:latin typeface="Comic Sans MS"/>
                  <a:ea typeface="Comic Sans MS"/>
                  <a:cs typeface="Comic Sans MS"/>
                </a:rPr>
                <a:t>BOÎTES À AIGUILLES</a:t>
              </a:r>
              <a:endParaRPr lang="en-US" sz="800">
                <a:latin typeface="Comic Sans MS" panose="030F0702030302020204" pitchFamily="66" charset="0"/>
              </a:endParaRPr>
            </a:p>
          </p:txBody>
        </p:sp>
        <p:sp>
          <p:nvSpPr>
            <p:cNvPr id="12" name="Rectangle 11"/>
            <p:cNvSpPr/>
            <p:nvPr/>
          </p:nvSpPr>
          <p:spPr>
            <a:xfrm>
              <a:off x="11127693" y="4604020"/>
              <a:ext cx="875715" cy="584775"/>
            </a:xfrm>
            <a:prstGeom prst="rect">
              <a:avLst/>
            </a:prstGeom>
          </p:spPr>
          <p:txBody>
            <a:bodyPr wrap="square">
              <a:spAutoFit/>
            </a:bodyPr>
            <a:lstStyle/>
            <a:p>
              <a:pPr algn="ctr"/>
              <a:r>
                <a:rPr lang="fr-FR" sz="800" b="0" i="0" u="none" strike="noStrike" cap="none" baseline="0" dirty="0">
                  <a:solidFill>
                    <a:srgbClr val="000000"/>
                  </a:solidFill>
                  <a:effectLst/>
                  <a:uFill>
                    <a:solidFill>
                      <a:prstClr val="black">
                        <a:alpha val="0"/>
                      </a:prstClr>
                    </a:solidFill>
                  </a:uFill>
                  <a:latin typeface="Comic Sans MS"/>
                  <a:ea typeface="Comic Sans MS"/>
                  <a:cs typeface="Comic Sans MS"/>
                </a:rPr>
                <a:t>DÉPÔT DES DÉCHETS DU COFFRE DE SÉCURITÉ</a:t>
              </a:r>
              <a:endParaRPr lang="en-US" sz="800" dirty="0">
                <a:latin typeface="Comic Sans MS" panose="030F0702030302020204" pitchFamily="66" charset="0"/>
              </a:endParaRPr>
            </a:p>
          </p:txBody>
        </p:sp>
        <p:sp>
          <p:nvSpPr>
            <p:cNvPr id="13" name="Rectangle 12"/>
            <p:cNvSpPr/>
            <p:nvPr/>
          </p:nvSpPr>
          <p:spPr>
            <a:xfrm>
              <a:off x="11121301" y="2335272"/>
              <a:ext cx="902985" cy="304800"/>
            </a:xfrm>
            <a:prstGeom prst="rect">
              <a:avLst/>
            </a:prstGeom>
          </p:spPr>
          <p:txBody>
            <a:bodyPr wrap="square">
              <a:spAutoFit/>
            </a:bodyPr>
            <a:lstStyle/>
            <a:p>
              <a:r>
                <a:rPr lang="fr-FR" sz="700" b="0" i="0" u="none" strike="noStrike" cap="none" baseline="0" dirty="0">
                  <a:solidFill>
                    <a:srgbClr val="000000"/>
                  </a:solidFill>
                  <a:effectLst/>
                  <a:uFill>
                    <a:solidFill>
                      <a:prstClr val="black">
                        <a:alpha val="0"/>
                      </a:prstClr>
                    </a:solidFill>
                  </a:uFill>
                  <a:latin typeface="Comic Sans MS"/>
                  <a:ea typeface="Comic Sans MS"/>
                  <a:cs typeface="Comic Sans MS"/>
                </a:rPr>
                <a:t>INCINÉRATEUR DE MONTFORT</a:t>
              </a:r>
              <a:endParaRPr lang="en-US" sz="700" dirty="0">
                <a:latin typeface="Comic Sans MS" panose="030F0702030302020204" pitchFamily="66" charset="0"/>
              </a:endParaRPr>
            </a:p>
          </p:txBody>
        </p:sp>
        <p:sp>
          <p:nvSpPr>
            <p:cNvPr id="14" name="Rectangle 13"/>
            <p:cNvSpPr/>
            <p:nvPr/>
          </p:nvSpPr>
          <p:spPr>
            <a:xfrm>
              <a:off x="11181560" y="2682339"/>
              <a:ext cx="842726" cy="411480"/>
            </a:xfrm>
            <a:prstGeom prst="rect">
              <a:avLst/>
            </a:prstGeom>
          </p:spPr>
          <p:txBody>
            <a:bodyPr wrap="square">
              <a:spAutoFit/>
            </a:bodyPr>
            <a:lstStyle/>
            <a:p>
              <a:r>
                <a:rPr lang="fr-FR" sz="700" b="0" i="0" u="none" strike="noStrike" cap="none" baseline="0" dirty="0">
                  <a:solidFill>
                    <a:srgbClr val="000000"/>
                  </a:solidFill>
                  <a:effectLst/>
                  <a:uFill>
                    <a:solidFill>
                      <a:prstClr val="black">
                        <a:alpha val="0"/>
                      </a:prstClr>
                    </a:solidFill>
                  </a:uFill>
                  <a:latin typeface="Comic Sans MS"/>
                  <a:ea typeface="Comic Sans MS"/>
                  <a:cs typeface="Comic Sans MS"/>
                </a:rPr>
                <a:t>PANNEAU À MAILLONS DE CHAÎNE</a:t>
              </a:r>
              <a:endParaRPr lang="en-US" sz="700" dirty="0">
                <a:latin typeface="Comic Sans MS" panose="030F0702030302020204" pitchFamily="66" charset="0"/>
              </a:endParaRPr>
            </a:p>
          </p:txBody>
        </p:sp>
        <p:sp>
          <p:nvSpPr>
            <p:cNvPr id="15" name="Rectangle 14"/>
            <p:cNvSpPr/>
            <p:nvPr/>
          </p:nvSpPr>
          <p:spPr>
            <a:xfrm>
              <a:off x="11245562" y="3083733"/>
              <a:ext cx="821846" cy="307777"/>
            </a:xfrm>
            <a:prstGeom prst="rect">
              <a:avLst/>
            </a:prstGeom>
          </p:spPr>
          <p:txBody>
            <a:bodyPr wrap="square">
              <a:spAutoFit/>
            </a:bodyPr>
            <a:lstStyle/>
            <a:p>
              <a:r>
                <a:rPr lang="fr-FR" sz="700" b="0" i="0" u="none" strike="noStrike" cap="none" baseline="0" dirty="0">
                  <a:solidFill>
                    <a:srgbClr val="000000"/>
                  </a:solidFill>
                  <a:effectLst/>
                  <a:uFill>
                    <a:solidFill>
                      <a:prstClr val="black">
                        <a:alpha val="0"/>
                      </a:prstClr>
                    </a:solidFill>
                  </a:uFill>
                  <a:latin typeface="Comic Sans MS"/>
                  <a:ea typeface="Comic Sans MS"/>
                  <a:cs typeface="Comic Sans MS"/>
                </a:rPr>
                <a:t>DÉPÔT DE COFFRE-FORT</a:t>
              </a:r>
              <a:endParaRPr lang="en-US" sz="700" dirty="0">
                <a:latin typeface="Comic Sans MS" panose="030F0702030302020204" pitchFamily="66" charset="0"/>
              </a:endParaRPr>
            </a:p>
          </p:txBody>
        </p:sp>
        <p:sp>
          <p:nvSpPr>
            <p:cNvPr id="16" name="Rectangle 15"/>
            <p:cNvSpPr/>
            <p:nvPr/>
          </p:nvSpPr>
          <p:spPr>
            <a:xfrm>
              <a:off x="11193870" y="3379565"/>
              <a:ext cx="821847" cy="304800"/>
            </a:xfrm>
            <a:prstGeom prst="rect">
              <a:avLst/>
            </a:prstGeom>
          </p:spPr>
          <p:txBody>
            <a:bodyPr wrap="square">
              <a:spAutoFit/>
            </a:bodyPr>
            <a:lstStyle/>
            <a:p>
              <a:r>
                <a:rPr lang="fr-FR" sz="700" b="0" i="0" u="none" strike="noStrike" cap="none" baseline="0" dirty="0">
                  <a:solidFill>
                    <a:srgbClr val="000000"/>
                  </a:solidFill>
                  <a:effectLst/>
                  <a:uFill>
                    <a:solidFill>
                      <a:prstClr val="black">
                        <a:alpha val="0"/>
                      </a:prstClr>
                    </a:solidFill>
                  </a:uFill>
                  <a:latin typeface="Comic Sans MS"/>
                  <a:ea typeface="Comic Sans MS"/>
                  <a:cs typeface="Comic Sans MS"/>
                </a:rPr>
                <a:t>DÉPÔT D’AIGUILLES</a:t>
              </a:r>
              <a:endParaRPr lang="en-US" sz="700" dirty="0">
                <a:latin typeface="Comic Sans MS" panose="030F0702030302020204" pitchFamily="66" charset="0"/>
              </a:endParaRPr>
            </a:p>
          </p:txBody>
        </p:sp>
        <p:sp>
          <p:nvSpPr>
            <p:cNvPr id="17" name="Rectangle 16"/>
            <p:cNvSpPr/>
            <p:nvPr/>
          </p:nvSpPr>
          <p:spPr>
            <a:xfrm>
              <a:off x="11193870" y="3673117"/>
              <a:ext cx="757846" cy="304800"/>
            </a:xfrm>
            <a:prstGeom prst="rect">
              <a:avLst/>
            </a:prstGeom>
          </p:spPr>
          <p:txBody>
            <a:bodyPr wrap="square">
              <a:spAutoFit/>
            </a:bodyPr>
            <a:lstStyle/>
            <a:p>
              <a:r>
                <a:rPr lang="fr-FR" sz="700" b="0" i="0" u="none" strike="noStrike" cap="none" baseline="0" dirty="0">
                  <a:solidFill>
                    <a:srgbClr val="000000"/>
                  </a:solidFill>
                  <a:effectLst/>
                  <a:uFill>
                    <a:solidFill>
                      <a:prstClr val="black">
                        <a:alpha val="0"/>
                      </a:prstClr>
                    </a:solidFill>
                  </a:uFill>
                  <a:latin typeface="Comic Sans MS"/>
                  <a:ea typeface="Comic Sans MS"/>
                  <a:cs typeface="Comic Sans MS"/>
                </a:rPr>
                <a:t>CONDUITES EN PVC</a:t>
              </a:r>
              <a:endParaRPr lang="en-US" sz="700" dirty="0">
                <a:latin typeface="Comic Sans MS" panose="030F0702030302020204" pitchFamily="66" charset="0"/>
              </a:endParaRPr>
            </a:p>
          </p:txBody>
        </p:sp>
      </p:grpSp>
    </p:spTree>
    <p:extLst>
      <p:ext uri="{BB962C8B-B14F-4D97-AF65-F5344CB8AC3E}">
        <p14:creationId xmlns:p14="http://schemas.microsoft.com/office/powerpoint/2010/main" val="304411876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FFEB7-F811-49A4-9F63-A7F5AD842CE8}"/>
              </a:ext>
            </a:extLst>
          </p:cNvPr>
          <p:cNvSpPr>
            <a:spLocks noGrp="1"/>
          </p:cNvSpPr>
          <p:nvPr>
            <p:ph type="title"/>
          </p:nvPr>
        </p:nvSpPr>
        <p:spPr/>
        <p:txBody>
          <a:bodyPr/>
          <a:lstStyle/>
          <a:p>
            <a:r>
              <a:rPr lang="fr-FR" sz="4000" b="1" i="0" u="none" strike="noStrike" cap="none" baseline="0">
                <a:solidFill>
                  <a:srgbClr val="0039A6"/>
                </a:solidFill>
                <a:effectLst/>
                <a:uFill>
                  <a:solidFill>
                    <a:prstClr val="black">
                      <a:alpha val="0"/>
                    </a:prstClr>
                  </a:solidFill>
                </a:uFill>
                <a:latin typeface="Calibri Light"/>
                <a:ea typeface="Calibri Light"/>
                <a:cs typeface="Calibri Light"/>
              </a:rPr>
              <a:t>Élimination des déchets</a:t>
            </a:r>
          </a:p>
        </p:txBody>
      </p:sp>
      <p:sp>
        <p:nvSpPr>
          <p:cNvPr id="3" name="Text Placeholder 2">
            <a:extLst>
              <a:ext uri="{FF2B5EF4-FFF2-40B4-BE49-F238E27FC236}">
                <a16:creationId xmlns:a16="http://schemas.microsoft.com/office/drawing/2014/main" id="{14399667-DAAA-45EC-BC6A-3DFC7C2AD312}"/>
              </a:ext>
            </a:extLst>
          </p:cNvPr>
          <p:cNvSpPr>
            <a:spLocks noGrp="1"/>
          </p:cNvSpPr>
          <p:nvPr>
            <p:ph type="body" sz="quarter" idx="10"/>
          </p:nvPr>
        </p:nvSpPr>
        <p:spPr>
          <a:xfrm>
            <a:off x="742951" y="1567522"/>
            <a:ext cx="10282100" cy="4796764"/>
          </a:xfrm>
        </p:spPr>
        <p:txBody>
          <a:bodyPr vert="horz" lIns="91440" tIns="45720" rIns="91440" bIns="45720" rtlCol="0" anchor="t">
            <a:normAutofit lnSpcReduction="10000"/>
          </a:bodyPr>
          <a:lstStyle/>
          <a:p>
            <a:pPr marL="342265" indent="-342265"/>
            <a:r>
              <a:rPr lang="fr-FR" sz="2600" b="0" i="0" u="none" strike="noStrike" cap="none" baseline="0">
                <a:solidFill>
                  <a:srgbClr val="000000"/>
                </a:solidFill>
                <a:effectLst/>
                <a:uFill>
                  <a:solidFill>
                    <a:prstClr val="black">
                      <a:alpha val="0"/>
                    </a:prstClr>
                  </a:solidFill>
                </a:uFill>
                <a:latin typeface="Calibri"/>
                <a:ea typeface="Calibri"/>
                <a:cs typeface="Calibri"/>
              </a:rPr>
              <a:t>Les établissements de santé doivent disposer d’un </a:t>
            </a:r>
            <a:r>
              <a:rPr lang="fr-FR" sz="2600" b="1" i="0" u="none" strike="noStrike" cap="none" baseline="0">
                <a:solidFill>
                  <a:srgbClr val="0B40A5"/>
                </a:solidFill>
                <a:effectLst/>
                <a:uFill>
                  <a:solidFill>
                    <a:prstClr val="black">
                      <a:alpha val="0"/>
                    </a:prstClr>
                  </a:solidFill>
                </a:uFill>
                <a:latin typeface="Calibri"/>
                <a:ea typeface="Calibri"/>
                <a:cs typeface="Calibri"/>
              </a:rPr>
              <a:t>système fonctionnel</a:t>
            </a:r>
            <a:r>
              <a:rPr lang="fr-FR" sz="2600" b="1" i="0" u="none" strike="noStrike" cap="none" baseline="0">
                <a:solidFill>
                  <a:srgbClr val="006060"/>
                </a:solidFill>
                <a:effectLst/>
                <a:uFill>
                  <a:solidFill>
                    <a:prstClr val="black">
                      <a:alpha val="0"/>
                    </a:prstClr>
                  </a:solidFill>
                </a:uFill>
                <a:latin typeface="Calibri"/>
                <a:ea typeface="Calibri"/>
                <a:cs typeface="Calibri"/>
              </a:rPr>
              <a:t> </a:t>
            </a:r>
            <a:r>
              <a:rPr lang="fr-FR" sz="2600" b="0" i="0" u="none" strike="noStrike" cap="none" baseline="0">
                <a:solidFill>
                  <a:srgbClr val="000000"/>
                </a:solidFill>
                <a:effectLst/>
                <a:uFill>
                  <a:solidFill>
                    <a:prstClr val="black">
                      <a:alpha val="0"/>
                    </a:prstClr>
                  </a:solidFill>
                </a:uFill>
                <a:latin typeface="Calibri"/>
                <a:ea typeface="Calibri"/>
                <a:cs typeface="Calibri"/>
              </a:rPr>
              <a:t>pour l’élimination finale des déchets</a:t>
            </a:r>
            <a:endParaRPr lang="en-US">
              <a:latin typeface="Calibri"/>
              <a:cs typeface="Calibri"/>
            </a:endParaRPr>
          </a:p>
          <a:p>
            <a:endParaRPr lang="en-GB" sz="2800">
              <a:solidFill>
                <a:schemeClr val="tx1"/>
              </a:solidFill>
            </a:endParaRPr>
          </a:p>
          <a:p>
            <a:pPr marL="342265" indent="-342265"/>
            <a:r>
              <a:rPr lang="fr-FR" sz="2600" b="1" i="0" u="none" strike="noStrike" cap="none" baseline="0">
                <a:solidFill>
                  <a:srgbClr val="0B40A5"/>
                </a:solidFill>
                <a:effectLst/>
                <a:uFill>
                  <a:solidFill>
                    <a:prstClr val="black">
                      <a:alpha val="0"/>
                    </a:prstClr>
                  </a:solidFill>
                </a:uFill>
                <a:latin typeface="Calibri"/>
                <a:ea typeface="Calibri"/>
                <a:cs typeface="Calibri"/>
              </a:rPr>
              <a:t>Les déchets infectieux et potentiellement infectieux </a:t>
            </a:r>
            <a:r>
              <a:rPr lang="fr-FR" sz="2600" b="0" i="0" u="none" strike="noStrike" cap="none" baseline="0">
                <a:solidFill>
                  <a:srgbClr val="000000"/>
                </a:solidFill>
                <a:effectLst/>
                <a:uFill>
                  <a:solidFill>
                    <a:prstClr val="black">
                      <a:alpha val="0"/>
                    </a:prstClr>
                  </a:solidFill>
                </a:uFill>
                <a:latin typeface="Calibri"/>
                <a:ea typeface="Calibri"/>
                <a:cs typeface="Calibri"/>
              </a:rPr>
              <a:t>doit être : </a:t>
            </a:r>
            <a:endParaRPr lang="en-US" sz="2800">
              <a:solidFill>
                <a:srgbClr val="000000"/>
              </a:solidFill>
              <a:cs typeface="Calibri"/>
            </a:endParaRPr>
          </a:p>
          <a:p>
            <a:pPr marL="989965" lvl="1" indent="-380365"/>
            <a:r>
              <a:rPr lang="fr-FR" sz="2600" b="0" i="0" u="none" strike="noStrike" cap="none" baseline="0">
                <a:solidFill>
                  <a:srgbClr val="0B40A5"/>
                </a:solidFill>
                <a:effectLst/>
                <a:uFill>
                  <a:solidFill>
                    <a:prstClr val="black">
                      <a:alpha val="0"/>
                    </a:prstClr>
                  </a:solidFill>
                </a:uFill>
                <a:latin typeface="Calibri"/>
                <a:ea typeface="Calibri"/>
                <a:cs typeface="Calibri"/>
              </a:rPr>
              <a:t>Incinérés </a:t>
            </a:r>
            <a:endParaRPr lang="en-US" sz="2800">
              <a:solidFill>
                <a:schemeClr val="accent5">
                  <a:lumMod val="75000"/>
                </a:schemeClr>
              </a:solidFill>
              <a:cs typeface="Calibri"/>
            </a:endParaRPr>
          </a:p>
          <a:p>
            <a:pPr marL="457200" lvl="1" indent="0">
              <a:buNone/>
            </a:pPr>
            <a:r>
              <a:rPr lang="fr-FR" sz="2600" b="0" i="0" u="none" strike="noStrike" cap="none" baseline="0">
                <a:solidFill>
                  <a:srgbClr val="000000"/>
                </a:solidFill>
                <a:effectLst/>
                <a:uFill>
                  <a:solidFill>
                    <a:prstClr val="black">
                      <a:alpha val="0"/>
                    </a:prstClr>
                  </a:solidFill>
                </a:uFill>
                <a:latin typeface="Calibri"/>
                <a:ea typeface="Calibri"/>
                <a:cs typeface="Calibri"/>
              </a:rPr>
              <a:t>OU</a:t>
            </a:r>
          </a:p>
          <a:p>
            <a:pPr marL="989965" lvl="1" indent="-380365"/>
            <a:r>
              <a:rPr lang="fr-FR" sz="2600" b="0" i="0" u="none" strike="noStrike" cap="none" baseline="0">
                <a:solidFill>
                  <a:srgbClr val="0B40A5"/>
                </a:solidFill>
                <a:effectLst/>
                <a:uFill>
                  <a:solidFill>
                    <a:prstClr val="black">
                      <a:alpha val="0"/>
                    </a:prstClr>
                  </a:solidFill>
                </a:uFill>
                <a:latin typeface="Calibri"/>
                <a:ea typeface="Calibri"/>
                <a:cs typeface="Calibri"/>
              </a:rPr>
              <a:t>Traités </a:t>
            </a:r>
            <a:r>
              <a:rPr lang="fr-FR" sz="2600" b="0" i="0" u="none" strike="noStrike" cap="none" baseline="0">
                <a:solidFill>
                  <a:srgbClr val="000000"/>
                </a:solidFill>
                <a:effectLst/>
                <a:uFill>
                  <a:solidFill>
                    <a:prstClr val="black">
                      <a:alpha val="0"/>
                    </a:prstClr>
                  </a:solidFill>
                </a:uFill>
                <a:latin typeface="Calibri"/>
                <a:ea typeface="Calibri"/>
                <a:cs typeface="Calibri"/>
              </a:rPr>
              <a:t>par un procédé sans combustion (autoclavage/broyage ou autre traitement alternatif) avant d’être placés dans le flux de déchets ordinaire </a:t>
            </a:r>
            <a:endParaRPr lang="en-US" sz="2800">
              <a:solidFill>
                <a:srgbClr val="000000"/>
              </a:solidFill>
              <a:ea typeface="+mn-lt"/>
              <a:cs typeface="+mn-lt"/>
            </a:endParaRPr>
          </a:p>
          <a:p>
            <a:pPr marL="457200" lvl="1" indent="0">
              <a:buNone/>
            </a:pPr>
            <a:r>
              <a:rPr lang="fr-FR" sz="2600" b="0" i="0" u="none" strike="noStrike" cap="none" baseline="0">
                <a:solidFill>
                  <a:srgbClr val="000000"/>
                </a:solidFill>
                <a:effectLst/>
                <a:uFill>
                  <a:solidFill>
                    <a:prstClr val="black">
                      <a:alpha val="0"/>
                    </a:prstClr>
                  </a:solidFill>
                </a:uFill>
                <a:latin typeface="Calibri"/>
                <a:ea typeface="Calibri"/>
                <a:cs typeface="Calibri"/>
              </a:rPr>
              <a:t>OU</a:t>
            </a:r>
          </a:p>
          <a:p>
            <a:pPr marL="989965" lvl="1" indent="-380365"/>
            <a:r>
              <a:rPr lang="fr-FR" sz="2600" b="0" i="0" u="none" strike="noStrike" cap="none" baseline="0">
                <a:solidFill>
                  <a:srgbClr val="0B40A5"/>
                </a:solidFill>
                <a:effectLst/>
                <a:uFill>
                  <a:solidFill>
                    <a:prstClr val="black">
                      <a:alpha val="0"/>
                    </a:prstClr>
                  </a:solidFill>
                </a:uFill>
                <a:latin typeface="Calibri"/>
                <a:ea typeface="Calibri"/>
                <a:cs typeface="Calibri"/>
              </a:rPr>
              <a:t>Enterrés </a:t>
            </a:r>
          </a:p>
          <a:p>
            <a:pPr lvl="1"/>
            <a:endParaRPr lang="en-US" sz="2800">
              <a:solidFill>
                <a:schemeClr val="tx1"/>
              </a:solidFill>
              <a:cs typeface="Calibri"/>
            </a:endParaRPr>
          </a:p>
        </p:txBody>
      </p:sp>
    </p:spTree>
    <p:extLst>
      <p:ext uri="{BB962C8B-B14F-4D97-AF65-F5344CB8AC3E}">
        <p14:creationId xmlns:p14="http://schemas.microsoft.com/office/powerpoint/2010/main" val="1087972154"/>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A113B-FE34-4A6D-8463-A41C89381A96}"/>
              </a:ext>
            </a:extLst>
          </p:cNvPr>
          <p:cNvSpPr>
            <a:spLocks noGrp="1"/>
          </p:cNvSpPr>
          <p:nvPr>
            <p:ph type="title"/>
          </p:nvPr>
        </p:nvSpPr>
        <p:spPr>
          <a:xfrm>
            <a:off x="585660" y="285749"/>
            <a:ext cx="10972800" cy="1143000"/>
          </a:xfrm>
        </p:spPr>
        <p:txBody>
          <a:bodyPr/>
          <a:lstStyle/>
          <a:p>
            <a:r>
              <a:rPr lang="fr-FR" sz="3733" b="1" i="0" u="none" strike="noStrike" cap="none" baseline="0">
                <a:solidFill>
                  <a:srgbClr val="0B40A5"/>
                </a:solidFill>
                <a:effectLst/>
                <a:uFill>
                  <a:solidFill>
                    <a:prstClr val="black">
                      <a:alpha val="0"/>
                    </a:prstClr>
                  </a:solidFill>
                </a:uFill>
                <a:latin typeface="Calibri Light"/>
                <a:ea typeface="Calibri Light"/>
                <a:cs typeface="Calibri Light"/>
              </a:rPr>
              <a:t>Contrôle des connaissances : gestion des déchets</a:t>
            </a:r>
            <a:endParaRPr lang="en-US">
              <a:solidFill>
                <a:schemeClr val="accent5">
                  <a:lumMod val="75000"/>
                </a:schemeClr>
              </a:solidFill>
              <a:latin typeface="Calibri Light" panose="020F0302020204030204" pitchFamily="34" charset="0"/>
              <a:cs typeface="Calibri Light" panose="020F0302020204030204" pitchFamily="34" charset="0"/>
            </a:endParaRPr>
          </a:p>
        </p:txBody>
      </p:sp>
      <p:sp>
        <p:nvSpPr>
          <p:cNvPr id="3" name="Text Placeholder 2">
            <a:extLst>
              <a:ext uri="{FF2B5EF4-FFF2-40B4-BE49-F238E27FC236}">
                <a16:creationId xmlns:a16="http://schemas.microsoft.com/office/drawing/2014/main" id="{E19652DA-FEE0-4D36-8615-25924D94BFF4}"/>
              </a:ext>
            </a:extLst>
          </p:cNvPr>
          <p:cNvSpPr>
            <a:spLocks noGrp="1"/>
          </p:cNvSpPr>
          <p:nvPr>
            <p:ph type="body" sz="quarter" idx="10"/>
          </p:nvPr>
        </p:nvSpPr>
        <p:spPr>
          <a:xfrm>
            <a:off x="609600" y="1824284"/>
            <a:ext cx="5456913" cy="4176467"/>
          </a:xfrm>
        </p:spPr>
        <p:txBody>
          <a:bodyPr>
            <a:normAutofit/>
          </a:bodyPr>
          <a:lstStyle/>
          <a:p>
            <a:pPr marL="0" indent="0">
              <a:buNone/>
            </a:pPr>
            <a:r>
              <a:rPr lang="fr-FR" sz="3000" b="0" i="0" u="none" strike="noStrike" cap="none" baseline="0" dirty="0">
                <a:solidFill>
                  <a:srgbClr val="000000"/>
                </a:solidFill>
                <a:effectLst/>
                <a:uFill>
                  <a:solidFill>
                    <a:prstClr val="black">
                      <a:alpha val="0"/>
                    </a:prstClr>
                  </a:solidFill>
                </a:uFill>
                <a:latin typeface="Calibri"/>
                <a:ea typeface="Calibri"/>
                <a:cs typeface="Calibri"/>
              </a:rPr>
              <a:t>En visitant un établissement de santé, vous voyez cet exemple d’élimination des déchets. </a:t>
            </a:r>
          </a:p>
          <a:p>
            <a:pPr marL="0" indent="0">
              <a:buNone/>
            </a:pPr>
            <a:endParaRPr lang="en-US" sz="3000" dirty="0">
              <a:solidFill>
                <a:srgbClr val="000000"/>
              </a:solidFill>
              <a:latin typeface="Calibri" panose="020F0502020204030204" pitchFamily="34" charset="0"/>
            </a:endParaRPr>
          </a:p>
          <a:p>
            <a:pPr marL="0" indent="0">
              <a:buNone/>
            </a:pPr>
            <a:r>
              <a:rPr lang="fr-FR" sz="3000" b="0" i="0" u="none" strike="noStrike" cap="none" baseline="0" dirty="0">
                <a:solidFill>
                  <a:srgbClr val="000000"/>
                </a:solidFill>
                <a:effectLst/>
                <a:uFill>
                  <a:solidFill>
                    <a:prstClr val="black">
                      <a:alpha val="0"/>
                    </a:prstClr>
                  </a:solidFill>
                </a:uFill>
                <a:latin typeface="Calibri"/>
                <a:ea typeface="Calibri"/>
                <a:cs typeface="Calibri"/>
              </a:rPr>
              <a:t>Quels commentaires pourriez-vous formuler pour contribuer à mieux sécuriser l’élimination des déchets dans cet établissement ?</a:t>
            </a:r>
          </a:p>
          <a:p>
            <a:pPr marL="0" indent="0">
              <a:buNone/>
            </a:pPr>
            <a:endParaRPr lang="ja-JP" altLang="en-US" dirty="0">
              <a:solidFill>
                <a:schemeClr val="accent4">
                  <a:lumMod val="50000"/>
                </a:schemeClr>
              </a:solidFill>
              <a:ea typeface="ＭＳ Ｐゴシック"/>
              <a:cs typeface="Calibri"/>
            </a:endParaRPr>
          </a:p>
        </p:txBody>
      </p:sp>
      <p:pic>
        <p:nvPicPr>
          <p:cNvPr id="4" name="Picture 3" descr="Photo d’une grosse pile de déchets à l’extérieur sur le sol.">
            <a:extLst>
              <a:ext uri="{FF2B5EF4-FFF2-40B4-BE49-F238E27FC236}">
                <a16:creationId xmlns:a16="http://schemas.microsoft.com/office/drawing/2014/main" id="{2B3F7F88-F6D8-494B-B29A-D8B3EC4D1F02}"/>
              </a:ext>
            </a:extLst>
          </p:cNvPr>
          <p:cNvPicPr>
            <a:picLocks noChangeAspect="1"/>
          </p:cNvPicPr>
          <p:nvPr/>
        </p:nvPicPr>
        <p:blipFill>
          <a:blip r:embed="rId3">
            <a:extLst>
              <a:ext uri="{28A0092B-C50C-407E-A947-70E740481C1C}">
                <a14:useLocalDpi xmlns:a14="http://schemas.microsoft.com/office/drawing/2010/main" val="0"/>
              </a:ext>
            </a:extLst>
          </a:blip>
          <a:srcRect t="-618" r="14878" b="1348"/>
          <a:stretch>
            <a:fillRect/>
          </a:stretch>
        </p:blipFill>
        <p:spPr>
          <a:xfrm>
            <a:off x="6300653" y="1592616"/>
            <a:ext cx="5456913" cy="3979222"/>
          </a:xfrm>
          <a:prstGeom prst="rect">
            <a:avLst/>
          </a:prstGeom>
        </p:spPr>
      </p:pic>
    </p:spTree>
    <p:extLst>
      <p:ext uri="{BB962C8B-B14F-4D97-AF65-F5344CB8AC3E}">
        <p14:creationId xmlns:p14="http://schemas.microsoft.com/office/powerpoint/2010/main" val="292655973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Objectifs d’apprentissage</a:t>
            </a:r>
          </a:p>
        </p:txBody>
      </p:sp>
      <p:sp>
        <p:nvSpPr>
          <p:cNvPr id="3" name="Text Placeholder 2"/>
          <p:cNvSpPr>
            <a:spLocks noGrp="1"/>
          </p:cNvSpPr>
          <p:nvPr>
            <p:ph sz="quarter" idx="11"/>
          </p:nvPr>
        </p:nvSpPr>
        <p:spPr>
          <a:xfrm>
            <a:off x="609600" y="1536901"/>
            <a:ext cx="10972800" cy="4176467"/>
          </a:xfrm>
        </p:spPr>
        <p:txBody>
          <a:bodyPr/>
          <a:lstStyle/>
          <a:p>
            <a:pPr marL="0" indent="0">
              <a:buClrTx/>
              <a:buNone/>
            </a:pPr>
            <a:r>
              <a:rPr lang="fr-FR" sz="2800" b="0" i="0" u="none" strike="noStrike" cap="none" baseline="0" dirty="0">
                <a:solidFill>
                  <a:srgbClr val="000000"/>
                </a:solidFill>
                <a:effectLst/>
                <a:uFill>
                  <a:solidFill>
                    <a:prstClr val="black">
                      <a:alpha val="0"/>
                    </a:prstClr>
                  </a:solidFill>
                </a:uFill>
                <a:latin typeface="Calibri"/>
                <a:ea typeface="Calibri"/>
                <a:cs typeface="Calibri"/>
              </a:rPr>
              <a:t>À l’issue de cette présentation, les participants seront en mesure :</a:t>
            </a:r>
          </a:p>
          <a:p>
            <a:pPr marL="805180" lvl="1" indent="-457200">
              <a:spcBef>
                <a:spcPts val="1800"/>
              </a:spcBef>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d’expliquer pourquoi la gestion des déchets est importante pour les établissements de santé pendant une flambée </a:t>
            </a:r>
            <a:r>
              <a:rPr lang="fr-FR" sz="2800" dirty="0">
                <a:solidFill>
                  <a:srgbClr val="000000"/>
                </a:solidFill>
                <a:uFill>
                  <a:solidFill>
                    <a:prstClr val="black">
                      <a:alpha val="0"/>
                    </a:prstClr>
                  </a:solidFill>
                </a:uFill>
                <a:cs typeface="Calibri"/>
              </a:rPr>
              <a:t>d’Ebola ou de Marburg</a:t>
            </a:r>
            <a:r>
              <a:rPr lang="fr-FR" sz="2800" b="0" i="0" u="none" strike="noStrike" cap="none" baseline="0" dirty="0">
                <a:solidFill>
                  <a:srgbClr val="000000"/>
                </a:solidFill>
                <a:effectLst/>
                <a:uFill>
                  <a:solidFill>
                    <a:prstClr val="black">
                      <a:alpha val="0"/>
                    </a:prstClr>
                  </a:solidFill>
                </a:uFill>
                <a:latin typeface="Calibri"/>
                <a:ea typeface="Calibri"/>
                <a:cs typeface="Calibri"/>
              </a:rPr>
              <a:t> ;</a:t>
            </a:r>
          </a:p>
          <a:p>
            <a:pPr marL="805180" lvl="1" indent="-457200">
              <a:spcBef>
                <a:spcPts val="1800"/>
              </a:spcBef>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de citer au moins 3 étapes du processus de gestion des déchets ;</a:t>
            </a:r>
          </a:p>
          <a:p>
            <a:pPr marL="805180" lvl="1" indent="-457200">
              <a:spcBef>
                <a:spcPts val="1800"/>
              </a:spcBef>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d’identifier des éléments à ajouter ou à modifier dans le processus de gestion des déchets de leurs propres établissements.</a:t>
            </a:r>
          </a:p>
          <a:p>
            <a:pPr marL="805180" lvl="1" indent="-457200">
              <a:spcBef>
                <a:spcPts val="1800"/>
              </a:spcBef>
              <a:buClr>
                <a:srgbClr val="005DAA"/>
              </a:buClr>
            </a:pPr>
            <a:endParaRPr lang="en-US" sz="2400" dirty="0">
              <a:solidFill>
                <a:schemeClr val="accent4">
                  <a:lumMod val="50000"/>
                </a:schemeClr>
              </a:solidFill>
              <a:cs typeface="Calibri" panose="020F0502020204030204" pitchFamily="34" charset="0"/>
            </a:endParaRPr>
          </a:p>
          <a:p>
            <a:pPr marL="347345" lvl="1" indent="0">
              <a:buClr>
                <a:srgbClr val="005DAA"/>
              </a:buClr>
              <a:buNone/>
            </a:pPr>
            <a:endParaRPr lang="en-US" sz="2400" dirty="0">
              <a:solidFill>
                <a:schemeClr val="accent4">
                  <a:lumMod val="50000"/>
                </a:schemeClr>
              </a:solidFill>
              <a:cs typeface="Calibri" panose="020F0502020204030204" pitchFamily="34" charset="0"/>
            </a:endParaRPr>
          </a:p>
          <a:p>
            <a:pPr marL="804545" lvl="1" indent="-456565">
              <a:buClr>
                <a:srgbClr val="005DAA"/>
              </a:buClr>
              <a:buFont typeface="+mj-lt"/>
              <a:buAutoNum type="arabicPeriod"/>
            </a:pPr>
            <a:endParaRPr lang="en-US" sz="2400" dirty="0">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173810830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A113B-FE34-4A6D-8463-A41C89381A96}"/>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Commentaires sur le contrôle de connaissances</a:t>
            </a:r>
            <a:endParaRPr lang="en-US" sz="4000">
              <a:solidFill>
                <a:schemeClr val="accent5">
                  <a:lumMod val="75000"/>
                </a:schemeClr>
              </a:solidFill>
              <a:latin typeface="Calibri Light" panose="020F0302020204030204" pitchFamily="34" charset="0"/>
              <a:cs typeface="Calibri Light" panose="020F0302020204030204" pitchFamily="34" charset="0"/>
            </a:endParaRPr>
          </a:p>
        </p:txBody>
      </p:sp>
      <p:sp>
        <p:nvSpPr>
          <p:cNvPr id="6" name="Text Placeholder 5">
            <a:extLst>
              <a:ext uri="{FF2B5EF4-FFF2-40B4-BE49-F238E27FC236}">
                <a16:creationId xmlns:a16="http://schemas.microsoft.com/office/drawing/2014/main" id="{11BF29C1-D834-414C-BD02-CCC4896DBA50}"/>
              </a:ext>
            </a:extLst>
          </p:cNvPr>
          <p:cNvSpPr>
            <a:spLocks noGrp="1"/>
          </p:cNvSpPr>
          <p:nvPr>
            <p:ph type="body" sz="quarter" idx="10"/>
          </p:nvPr>
        </p:nvSpPr>
        <p:spPr>
          <a:xfrm>
            <a:off x="609600" y="1824284"/>
            <a:ext cx="7633063" cy="4176467"/>
          </a:xfrm>
        </p:spPr>
        <p:txBody>
          <a:bodyPr/>
          <a:lstStyle/>
          <a:p>
            <a:r>
              <a:rPr lang="fr-FR" sz="2400" b="0" i="0" u="none" strike="noStrike" cap="none" baseline="0" dirty="0">
                <a:solidFill>
                  <a:srgbClr val="000000"/>
                </a:solidFill>
                <a:effectLst/>
                <a:uFill>
                  <a:solidFill>
                    <a:prstClr val="black">
                      <a:alpha val="0"/>
                    </a:prstClr>
                  </a:solidFill>
                </a:uFill>
                <a:latin typeface="Calibri"/>
                <a:ea typeface="Calibri"/>
                <a:cs typeface="Calibri"/>
              </a:rPr>
              <a:t>Pour éviter l’accumulation de déchets dans des zones ouvertes, un établissement doit disposer :</a:t>
            </a:r>
          </a:p>
          <a:p>
            <a:pPr lvl="1"/>
            <a:r>
              <a:rPr lang="fr-FR" sz="2000" b="1" i="0" u="none" strike="noStrike" cap="none" baseline="0" dirty="0">
                <a:solidFill>
                  <a:srgbClr val="000000"/>
                </a:solidFill>
                <a:effectLst/>
                <a:uFill>
                  <a:solidFill>
                    <a:prstClr val="black">
                      <a:alpha val="0"/>
                    </a:prstClr>
                  </a:solidFill>
                </a:uFill>
                <a:latin typeface="Calibri"/>
                <a:ea typeface="Calibri"/>
                <a:cs typeface="Calibri"/>
              </a:rPr>
              <a:t>d’un processus mis en place pour séparer les déchets des ressources disponibles</a:t>
            </a:r>
          </a:p>
          <a:p>
            <a:pPr lvl="1"/>
            <a:r>
              <a:rPr lang="fr-FR" sz="2000" b="0" i="0" u="none" strike="noStrike" cap="none" baseline="0" dirty="0">
                <a:solidFill>
                  <a:srgbClr val="000000"/>
                </a:solidFill>
                <a:effectLst/>
                <a:uFill>
                  <a:solidFill>
                    <a:prstClr val="black">
                      <a:alpha val="0"/>
                    </a:prstClr>
                  </a:solidFill>
                </a:uFill>
                <a:latin typeface="Calibri"/>
                <a:ea typeface="Calibri"/>
                <a:cs typeface="Calibri"/>
              </a:rPr>
              <a:t>d’un accès à des procédures opérationnelles normalisées et à des documents visant à expliquer la gestion des déchets</a:t>
            </a:r>
          </a:p>
          <a:p>
            <a:pPr lvl="1"/>
            <a:r>
              <a:rPr lang="fr-FR" sz="2000" b="0" i="0" u="none" strike="noStrike" cap="none" baseline="0" dirty="0">
                <a:solidFill>
                  <a:srgbClr val="000000"/>
                </a:solidFill>
                <a:effectLst/>
                <a:uFill>
                  <a:solidFill>
                    <a:prstClr val="black">
                      <a:alpha val="0"/>
                    </a:prstClr>
                  </a:solidFill>
                </a:uFill>
                <a:latin typeface="Calibri"/>
                <a:ea typeface="Calibri"/>
                <a:cs typeface="Calibri"/>
              </a:rPr>
              <a:t>d’un accès à une formation aux risques liés aux déchets à ciel ouvert et à la bonne gestion des déchets</a:t>
            </a:r>
          </a:p>
          <a:p>
            <a:pPr lvl="1"/>
            <a:r>
              <a:rPr lang="fr-FR" sz="2000" b="0" i="0" u="none" strike="noStrike" cap="none" baseline="0" dirty="0">
                <a:solidFill>
                  <a:srgbClr val="000000"/>
                </a:solidFill>
                <a:effectLst/>
                <a:uFill>
                  <a:solidFill>
                    <a:prstClr val="black">
                      <a:alpha val="0"/>
                    </a:prstClr>
                  </a:solidFill>
                </a:uFill>
                <a:latin typeface="Calibri"/>
                <a:ea typeface="Calibri"/>
                <a:cs typeface="Calibri"/>
              </a:rPr>
              <a:t>d’une zone de stockage temporaire des déchets pouvant être sécurisée</a:t>
            </a:r>
          </a:p>
          <a:p>
            <a:pPr lvl="1"/>
            <a:r>
              <a:rPr lang="fr-FR" sz="2000" b="0" i="0" u="none" strike="noStrike" cap="none" baseline="0" dirty="0">
                <a:solidFill>
                  <a:srgbClr val="000000"/>
                </a:solidFill>
                <a:effectLst/>
                <a:uFill>
                  <a:solidFill>
                    <a:prstClr val="black">
                      <a:alpha val="0"/>
                    </a:prstClr>
                  </a:solidFill>
                </a:uFill>
                <a:latin typeface="Calibri"/>
                <a:ea typeface="Calibri"/>
                <a:cs typeface="Calibri"/>
              </a:rPr>
              <a:t>d’équipements de traitement et d’élimination des déchets</a:t>
            </a:r>
          </a:p>
          <a:p>
            <a:pPr lvl="1"/>
            <a:endParaRPr lang="en-US" sz="2400" dirty="0">
              <a:solidFill>
                <a:schemeClr val="tx1"/>
              </a:solidFill>
            </a:endParaRPr>
          </a:p>
          <a:p>
            <a:pPr lvl="1"/>
            <a:endParaRPr lang="en-US" sz="2400" dirty="0">
              <a:solidFill>
                <a:schemeClr val="tx1"/>
              </a:solidFill>
            </a:endParaRPr>
          </a:p>
        </p:txBody>
      </p:sp>
      <p:pic>
        <p:nvPicPr>
          <p:cNvPr id="4" name="Picture 3" descr="Photo d’une grosse pile de déchets à l’extérieur sur le sol.">
            <a:extLst>
              <a:ext uri="{FF2B5EF4-FFF2-40B4-BE49-F238E27FC236}">
                <a16:creationId xmlns:a16="http://schemas.microsoft.com/office/drawing/2014/main" id="{21BE3FA4-F347-4708-8EBE-115EB6D0F145}"/>
              </a:ext>
            </a:extLst>
          </p:cNvPr>
          <p:cNvPicPr>
            <a:picLocks noChangeAspect="1"/>
          </p:cNvPicPr>
          <p:nvPr/>
        </p:nvPicPr>
        <p:blipFill>
          <a:blip r:embed="rId3">
            <a:extLst>
              <a:ext uri="{28A0092B-C50C-407E-A947-70E740481C1C}">
                <a14:useLocalDpi xmlns:a14="http://schemas.microsoft.com/office/drawing/2010/main" val="0"/>
              </a:ext>
            </a:extLst>
          </a:blip>
          <a:srcRect t="-618" r="14878" b="1348"/>
          <a:stretch>
            <a:fillRect/>
          </a:stretch>
        </p:blipFill>
        <p:spPr>
          <a:xfrm>
            <a:off x="8625226" y="2553630"/>
            <a:ext cx="2957174" cy="2156394"/>
          </a:xfrm>
          <a:prstGeom prst="rect">
            <a:avLst/>
          </a:prstGeom>
        </p:spPr>
      </p:pic>
    </p:spTree>
    <p:extLst>
      <p:ext uri="{BB962C8B-B14F-4D97-AF65-F5344CB8AC3E}">
        <p14:creationId xmlns:p14="http://schemas.microsoft.com/office/powerpoint/2010/main" val="1777712655"/>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61338-31D4-4DB4-96C9-E156DF83EB62}"/>
              </a:ext>
            </a:extLst>
          </p:cNvPr>
          <p:cNvSpPr>
            <a:spLocks noGrp="1"/>
          </p:cNvSpPr>
          <p:nvPr>
            <p:ph type="title"/>
          </p:nvPr>
        </p:nvSpPr>
        <p:spPr>
          <a:xfrm>
            <a:off x="566058" y="340266"/>
            <a:ext cx="11059884" cy="1162051"/>
          </a:xfrm>
          <a:prstGeom prst="rect">
            <a:avLst/>
          </a:prstGeom>
        </p:spPr>
        <p:txBody>
          <a:bodyPr/>
          <a:lstStyle/>
          <a:p>
            <a:pPr algn="l"/>
            <a:r>
              <a:rPr lang="fr-FR" sz="4800" b="1" i="0" u="none" strike="noStrike" cap="none" baseline="0">
                <a:solidFill>
                  <a:srgbClr val="FFFFFF"/>
                </a:solidFill>
                <a:effectLst/>
                <a:uFill>
                  <a:solidFill>
                    <a:prstClr val="black">
                      <a:alpha val="0"/>
                    </a:prstClr>
                  </a:solidFill>
                </a:uFill>
                <a:latin typeface="Calibri Light"/>
                <a:ea typeface="Calibri Light"/>
                <a:cs typeface="Calibri Light"/>
              </a:rPr>
              <a:t>Réflexion</a:t>
            </a:r>
          </a:p>
        </p:txBody>
      </p:sp>
      <p:sp>
        <p:nvSpPr>
          <p:cNvPr id="5" name="TextBox 4">
            <a:extLst>
              <a:ext uri="{FF2B5EF4-FFF2-40B4-BE49-F238E27FC236}">
                <a16:creationId xmlns:a16="http://schemas.microsoft.com/office/drawing/2014/main" id="{3CEB5E34-6AC5-4669-A231-8CE679F94136}"/>
              </a:ext>
            </a:extLst>
          </p:cNvPr>
          <p:cNvSpPr txBox="1"/>
          <p:nvPr/>
        </p:nvSpPr>
        <p:spPr>
          <a:xfrm>
            <a:off x="609600" y="1735975"/>
            <a:ext cx="10047513" cy="4844403"/>
          </a:xfrm>
          <a:prstGeom prst="rect">
            <a:avLst/>
          </a:prstGeom>
          <a:noFill/>
        </p:spPr>
        <p:txBody>
          <a:bodyPr wrap="square" lIns="91440" tIns="45720" rIns="91440" bIns="45720" anchor="t">
            <a:spAutoFit/>
          </a:bodyPr>
          <a:lstStyle/>
          <a:p>
            <a:pPr marL="400041" indent="-228600">
              <a:lnSpc>
                <a:spcPct val="90000"/>
              </a:lnSpc>
              <a:spcAft>
                <a:spcPts val="600"/>
              </a:spcAft>
              <a:buClr>
                <a:schemeClr val="bg2"/>
              </a:buClr>
              <a:buFont typeface="Arial" panose="020B0604020202020204" pitchFamily="34" charset="0"/>
              <a:buChar char="•"/>
            </a:pPr>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Quelles sont les similitudes ou les différences entre le processus de déchets actuel dans votre établissement et celui dont nous avons discuté aujourd’hui ?</a:t>
            </a:r>
          </a:p>
          <a:p>
            <a:pPr marL="400041" indent="-228600">
              <a:lnSpc>
                <a:spcPct val="90000"/>
              </a:lnSpc>
              <a:spcAft>
                <a:spcPts val="600"/>
              </a:spcAft>
              <a:buClr>
                <a:schemeClr val="bg2"/>
              </a:buClr>
              <a:buFont typeface="Arial" panose="020B0604020202020204" pitchFamily="34" charset="0"/>
              <a:buChar char="•"/>
            </a:pPr>
            <a:endParaRPr lang="en-US" sz="1100" dirty="0">
              <a:solidFill>
                <a:schemeClr val="bg2"/>
              </a:solidFill>
            </a:endParaRPr>
          </a:p>
          <a:p>
            <a:pPr marL="399415" indent="-228600">
              <a:lnSpc>
                <a:spcPct val="90000"/>
              </a:lnSpc>
              <a:spcAft>
                <a:spcPts val="600"/>
              </a:spcAft>
              <a:buClr>
                <a:schemeClr val="bg2"/>
              </a:buClr>
              <a:buFont typeface="Arial" panose="020B0604020202020204" pitchFamily="34" charset="0"/>
              <a:buChar char="•"/>
            </a:pPr>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Compte tenu du processus actuel de gestion des déchets de votre établissement, quels sont les éléments qui pourraient être ajoutés ou modifiés pour améliorer le processus afin de contribuer à assurer votre propre sécurité, ainsi que celle des autres personnes dans votre établissement et dans votre communauté pendant une flambée </a:t>
            </a:r>
            <a:r>
              <a:rPr lang="fr-FR" sz="3200" dirty="0">
                <a:solidFill>
                  <a:srgbClr val="FFFFFF"/>
                </a:solidFill>
                <a:uFill>
                  <a:solidFill>
                    <a:prstClr val="black">
                      <a:alpha val="0"/>
                    </a:prstClr>
                  </a:solidFill>
                </a:uFill>
                <a:latin typeface="Myriad Web Pro"/>
                <a:ea typeface="Myriad Web Pro"/>
                <a:cs typeface="Myriad Web Pro"/>
              </a:rPr>
              <a:t>d’Ebola ou de Marburg ?</a:t>
            </a:r>
          </a:p>
        </p:txBody>
      </p:sp>
    </p:spTree>
    <p:extLst>
      <p:ext uri="{BB962C8B-B14F-4D97-AF65-F5344CB8AC3E}">
        <p14:creationId xmlns:p14="http://schemas.microsoft.com/office/powerpoint/2010/main" val="98284128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B3404-28AD-4651-92EC-8A28796AF002}"/>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Points importants à retenir</a:t>
            </a:r>
          </a:p>
        </p:txBody>
      </p:sp>
      <p:sp>
        <p:nvSpPr>
          <p:cNvPr id="3" name="Content Placeholder 2">
            <a:extLst>
              <a:ext uri="{FF2B5EF4-FFF2-40B4-BE49-F238E27FC236}">
                <a16:creationId xmlns:a16="http://schemas.microsoft.com/office/drawing/2014/main" id="{A811B1FF-F520-40DD-95A1-B911A4657450}"/>
              </a:ext>
            </a:extLst>
          </p:cNvPr>
          <p:cNvSpPr>
            <a:spLocks noGrp="1"/>
          </p:cNvSpPr>
          <p:nvPr>
            <p:ph sz="quarter" idx="11"/>
          </p:nvPr>
        </p:nvSpPr>
        <p:spPr/>
        <p:txBody>
          <a:bodyPr>
            <a:normAutofit lnSpcReduction="10000"/>
          </a:bodyPr>
          <a:lstStyle/>
          <a:p>
            <a:r>
              <a:rPr lang="fr-FR" sz="3200" b="0" i="0" u="none" strike="noStrike" cap="none" baseline="0" dirty="0">
                <a:solidFill>
                  <a:srgbClr val="000000"/>
                </a:solidFill>
                <a:effectLst/>
                <a:uFill>
                  <a:solidFill>
                    <a:prstClr val="black">
                      <a:alpha val="0"/>
                    </a:prstClr>
                  </a:solidFill>
                </a:uFill>
                <a:latin typeface="Calibri"/>
                <a:ea typeface="Calibri"/>
                <a:cs typeface="Calibri"/>
              </a:rPr>
              <a:t>Une bonne exécution du processus de gestion des déchets est essentielle pour assurer votre propre sécurité, ainsi que celle des autres personnes de votre établissement et de votre communauté.</a:t>
            </a:r>
          </a:p>
          <a:p>
            <a:pPr marL="0" indent="0">
              <a:buNone/>
            </a:pPr>
            <a:endParaRPr lang="en-US" sz="1800" dirty="0">
              <a:latin typeface="Calibri" panose="020F0502020204030204" pitchFamily="34" charset="0"/>
            </a:endParaRPr>
          </a:p>
          <a:p>
            <a:r>
              <a:rPr lang="fr-FR" sz="3200" b="0" i="0" u="none" strike="noStrike" cap="none" baseline="0" dirty="0">
                <a:solidFill>
                  <a:srgbClr val="000000"/>
                </a:solidFill>
                <a:effectLst/>
                <a:uFill>
                  <a:solidFill>
                    <a:prstClr val="black">
                      <a:alpha val="0"/>
                    </a:prstClr>
                  </a:solidFill>
                </a:uFill>
                <a:latin typeface="Calibri"/>
                <a:ea typeface="Calibri"/>
                <a:cs typeface="Calibri"/>
              </a:rPr>
              <a:t>Les gestionnaires de déchets doivent toujours porter un EPI approprié lors de la gestion des déchets pour assurer leur propre protection pendant ce processus vital. </a:t>
            </a:r>
          </a:p>
          <a:p>
            <a:endParaRPr lang="en-US" sz="3200" b="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1623015930"/>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ED059-B2D8-DD41-3241-1A2E8C4424E6}"/>
              </a:ext>
            </a:extLst>
          </p:cNvPr>
          <p:cNvSpPr>
            <a:spLocks noGrp="1"/>
          </p:cNvSpPr>
          <p:nvPr>
            <p:ph type="title" idx="4294967295"/>
          </p:nvPr>
        </p:nvSpPr>
        <p:spPr>
          <a:xfrm>
            <a:off x="241300" y="758825"/>
            <a:ext cx="10515600" cy="1325563"/>
          </a:xfrm>
          <a:prstGeom prst="rect">
            <a:avLst/>
          </a:prstGeom>
        </p:spPr>
        <p:txBody>
          <a:bodyPr/>
          <a:lstStyle/>
          <a:p>
            <a:pPr algn="l"/>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Merci !</a:t>
            </a:r>
          </a:p>
        </p:txBody>
      </p:sp>
    </p:spTree>
    <p:extLst>
      <p:ext uri="{BB962C8B-B14F-4D97-AF65-F5344CB8AC3E}">
        <p14:creationId xmlns:p14="http://schemas.microsoft.com/office/powerpoint/2010/main" val="329375300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410610" y="274033"/>
            <a:ext cx="11059884" cy="859640"/>
          </a:xfrm>
          <a:prstGeom prst="rect">
            <a:avLst/>
          </a:prstGeom>
        </p:spPr>
        <p:txBody>
          <a:bodyPr vert="horz" lIns="91440" tIns="45720" rIns="91440" bIns="45720" rtlCol="0" anchor="b">
            <a:normAutofit/>
          </a:bodyPr>
          <a:lstStyle/>
          <a:p>
            <a:pPr algn="l"/>
            <a:r>
              <a:rPr lang="fr-FR" sz="4400" b="1" i="0" u="none" strike="noStrike" cap="none" baseline="0">
                <a:solidFill>
                  <a:srgbClr val="FFFFFF"/>
                </a:solidFill>
                <a:effectLst/>
                <a:uFill>
                  <a:solidFill>
                    <a:prstClr val="black">
                      <a:alpha val="0"/>
                    </a:prstClr>
                  </a:solidFill>
                </a:uFill>
                <a:latin typeface="Calibri Light"/>
                <a:ea typeface="Calibri Light"/>
                <a:cs typeface="Calibri Light"/>
              </a:rPr>
              <a:t>Discussion</a:t>
            </a:r>
          </a:p>
        </p:txBody>
      </p:sp>
      <p:sp>
        <p:nvSpPr>
          <p:cNvPr id="5" name="TextBox 4">
            <a:extLst>
              <a:ext uri="{FF2B5EF4-FFF2-40B4-BE49-F238E27FC236}">
                <a16:creationId xmlns:a16="http://schemas.microsoft.com/office/drawing/2014/main" id="{9747E300-8B85-43B8-8237-F0D7F15BCC92}"/>
              </a:ext>
            </a:extLst>
          </p:cNvPr>
          <p:cNvSpPr txBox="1"/>
          <p:nvPr/>
        </p:nvSpPr>
        <p:spPr>
          <a:xfrm>
            <a:off x="410610" y="1660336"/>
            <a:ext cx="5296123" cy="5699760"/>
          </a:xfrm>
          <a:prstGeom prst="rect">
            <a:avLst/>
          </a:prstGeom>
          <a:noFill/>
        </p:spPr>
        <p:txBody>
          <a:bodyPr wrap="square" lIns="91440" tIns="45720" rIns="91440" bIns="45720" anchor="t">
            <a:spAutoFit/>
          </a:bodyPr>
          <a:lstStyle/>
          <a:p>
            <a:r>
              <a:rPr lang="fr-FR" sz="3200" b="0" i="0" u="none" strike="noStrike" cap="none" baseline="0">
                <a:solidFill>
                  <a:srgbClr val="FFFFFF"/>
                </a:solidFill>
                <a:effectLst/>
                <a:uFill>
                  <a:solidFill>
                    <a:prstClr val="black">
                      <a:alpha val="0"/>
                    </a:prstClr>
                  </a:solidFill>
                </a:uFill>
                <a:latin typeface="Calibri"/>
                <a:ea typeface="Calibri"/>
                <a:cs typeface="Calibri"/>
              </a:rPr>
              <a:t>Imaginez que vous avez visité un établissement de santé et y avez vu ceci.</a:t>
            </a:r>
          </a:p>
          <a:p>
            <a:endParaRPr lang="en-US" sz="3200">
              <a:solidFill>
                <a:schemeClr val="bg2"/>
              </a:solidFill>
              <a:latin typeface="Calibri"/>
              <a:cs typeface="Calibri"/>
            </a:endParaRPr>
          </a:p>
          <a:p>
            <a:r>
              <a:rPr lang="fr-FR" sz="3200" b="0" i="0" u="none" strike="noStrike" cap="none" baseline="0">
                <a:solidFill>
                  <a:srgbClr val="FFFFFF"/>
                </a:solidFill>
                <a:effectLst/>
                <a:uFill>
                  <a:solidFill>
                    <a:prstClr val="black">
                      <a:alpha val="0"/>
                    </a:prstClr>
                  </a:solidFill>
                </a:uFill>
                <a:latin typeface="Calibri"/>
                <a:ea typeface="Calibri"/>
                <a:cs typeface="Calibri"/>
              </a:rPr>
              <a:t>Quels commentaires pourriez-vous formuler à propos de l’établissement pour l’aider à gérer ses déchets de façon plus sûre ?</a:t>
            </a:r>
          </a:p>
          <a:p>
            <a:br>
              <a:rPr lang="en-US" sz="4000">
                <a:solidFill>
                  <a:schemeClr val="bg2"/>
                </a:solidFill>
                <a:latin typeface="Calibri"/>
                <a:cs typeface="Calibri"/>
              </a:rPr>
            </a:br>
            <a:r>
              <a:rPr lang="en-US" sz="4000">
                <a:solidFill>
                  <a:schemeClr val="bg2"/>
                </a:solidFill>
                <a:latin typeface="Calibri"/>
                <a:cs typeface="Calibri"/>
              </a:rPr>
              <a:t> </a:t>
            </a:r>
            <a:endParaRPr lang="en-US" sz="4000">
              <a:solidFill>
                <a:schemeClr val="bg2"/>
              </a:solidFill>
            </a:endParaRPr>
          </a:p>
        </p:txBody>
      </p:sp>
      <p:pic>
        <p:nvPicPr>
          <p:cNvPr id="6" name="Picture 5" descr="Photo d’une grosse pile de déchets à l’extérieur sur le sol.">
            <a:extLst>
              <a:ext uri="{FF2B5EF4-FFF2-40B4-BE49-F238E27FC236}">
                <a16:creationId xmlns:a16="http://schemas.microsoft.com/office/drawing/2014/main" id="{3E0BD823-DB02-4693-BA63-0B035BF452A5}"/>
              </a:ext>
            </a:extLst>
          </p:cNvPr>
          <p:cNvPicPr>
            <a:picLocks noChangeAspect="1"/>
          </p:cNvPicPr>
          <p:nvPr/>
        </p:nvPicPr>
        <p:blipFill>
          <a:blip r:embed="rId3">
            <a:extLst>
              <a:ext uri="{28A0092B-C50C-407E-A947-70E740481C1C}">
                <a14:useLocalDpi xmlns:a14="http://schemas.microsoft.com/office/drawing/2010/main" val="0"/>
              </a:ext>
            </a:extLst>
          </a:blip>
          <a:srcRect t="-618" r="14878" b="1348"/>
          <a:stretch>
            <a:fillRect/>
          </a:stretch>
        </p:blipFill>
        <p:spPr>
          <a:xfrm>
            <a:off x="6119941" y="1383610"/>
            <a:ext cx="5456913" cy="3979222"/>
          </a:xfrm>
          <a:prstGeom prst="rect">
            <a:avLst/>
          </a:prstGeom>
        </p:spPr>
      </p:pic>
    </p:spTree>
    <p:extLst>
      <p:ext uri="{BB962C8B-B14F-4D97-AF65-F5344CB8AC3E}">
        <p14:creationId xmlns:p14="http://schemas.microsoft.com/office/powerpoint/2010/main" val="164828435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61338-31D4-4DB4-96C9-E156DF83EB62}"/>
              </a:ext>
            </a:extLst>
          </p:cNvPr>
          <p:cNvSpPr>
            <a:spLocks noGrp="1"/>
          </p:cNvSpPr>
          <p:nvPr>
            <p:ph type="title"/>
          </p:nvPr>
        </p:nvSpPr>
        <p:spPr>
          <a:xfrm>
            <a:off x="701086" y="4529298"/>
            <a:ext cx="10515971" cy="1162051"/>
          </a:xfrm>
        </p:spPr>
        <p:txBody>
          <a:bodyPr/>
          <a:lstStyle/>
          <a:p>
            <a:r>
              <a:rPr lang="fr-FR" sz="4800" b="1" i="0" u="none" strike="noStrike" cap="none" baseline="0" dirty="0">
                <a:solidFill>
                  <a:srgbClr val="FFFFFF"/>
                </a:solidFill>
                <a:effectLst/>
                <a:uFill>
                  <a:solidFill>
                    <a:prstClr val="black">
                      <a:alpha val="0"/>
                    </a:prstClr>
                  </a:solidFill>
                </a:uFill>
                <a:latin typeface="Calibri Light"/>
                <a:ea typeface="Calibri Light"/>
                <a:cs typeface="Calibri Light"/>
              </a:rPr>
              <a:t>Qu’est-ce que la gestion des déchets ?</a:t>
            </a:r>
          </a:p>
        </p:txBody>
      </p:sp>
    </p:spTree>
    <p:extLst>
      <p:ext uri="{BB962C8B-B14F-4D97-AF65-F5344CB8AC3E}">
        <p14:creationId xmlns:p14="http://schemas.microsoft.com/office/powerpoint/2010/main" val="136040196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0694-DAA4-47B3-8493-F7818B9F05A7}"/>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La gestion des déchets comprend :</a:t>
            </a:r>
          </a:p>
        </p:txBody>
      </p:sp>
      <p:sp>
        <p:nvSpPr>
          <p:cNvPr id="3" name="TextBox 2">
            <a:extLst>
              <a:ext uri="{FF2B5EF4-FFF2-40B4-BE49-F238E27FC236}">
                <a16:creationId xmlns:a16="http://schemas.microsoft.com/office/drawing/2014/main" id="{AEFA612C-2871-48E8-91B7-FBB2BC04A6FA}"/>
              </a:ext>
            </a:extLst>
          </p:cNvPr>
          <p:cNvSpPr txBox="1"/>
          <p:nvPr/>
        </p:nvSpPr>
        <p:spPr>
          <a:xfrm>
            <a:off x="792480" y="1625600"/>
            <a:ext cx="10088880" cy="4739640"/>
          </a:xfrm>
          <a:prstGeom prst="rect">
            <a:avLst/>
          </a:prstGeom>
          <a:noFill/>
        </p:spPr>
        <p:txBody>
          <a:bodyPr wrap="square" rtlCol="0">
            <a:spAutoFit/>
          </a:bodyPr>
          <a:lstStyle/>
          <a:p>
            <a:pPr marL="457200" indent="-457200">
              <a:spcBef>
                <a:spcPts val="600"/>
              </a:spcBef>
              <a:buClr>
                <a:schemeClr val="accent2">
                  <a:lumMod val="60000"/>
                  <a:lumOff val="40000"/>
                </a:schemeClr>
              </a:buClr>
              <a:buFont typeface="Arial" panose="020B0604020202020204" pitchFamily="34" charset="0"/>
              <a:buChar char="•"/>
            </a:pPr>
            <a:r>
              <a:rPr lang="fr-FR" sz="3000" b="0" i="0" u="none" strike="noStrike" cap="none" baseline="0" dirty="0">
                <a:solidFill>
                  <a:srgbClr val="000000"/>
                </a:solidFill>
                <a:effectLst/>
                <a:uFill>
                  <a:solidFill>
                    <a:prstClr val="black">
                      <a:alpha val="0"/>
                    </a:prstClr>
                  </a:solidFill>
                </a:uFill>
                <a:latin typeface="Calibri"/>
                <a:ea typeface="Calibri"/>
                <a:cs typeface="Calibri"/>
              </a:rPr>
              <a:t>le tri et la séparation des déchets</a:t>
            </a:r>
          </a:p>
          <a:p>
            <a:pPr marL="457200" indent="-457200">
              <a:spcBef>
                <a:spcPts val="600"/>
              </a:spcBef>
              <a:buClr>
                <a:schemeClr val="accent2">
                  <a:lumMod val="60000"/>
                  <a:lumOff val="40000"/>
                </a:schemeClr>
              </a:buClr>
              <a:buFont typeface="Arial" panose="020B0604020202020204" pitchFamily="34" charset="0"/>
              <a:buChar char="•"/>
            </a:pPr>
            <a:r>
              <a:rPr lang="fr-FR" sz="3000" b="0" i="0" u="none" strike="noStrike" cap="none" baseline="0" dirty="0">
                <a:solidFill>
                  <a:srgbClr val="000000"/>
                </a:solidFill>
                <a:effectLst/>
                <a:uFill>
                  <a:solidFill>
                    <a:prstClr val="black">
                      <a:alpha val="0"/>
                    </a:prstClr>
                  </a:solidFill>
                </a:uFill>
                <a:latin typeface="Calibri"/>
                <a:ea typeface="Calibri"/>
                <a:cs typeface="Calibri"/>
              </a:rPr>
              <a:t>le recueil des déchets</a:t>
            </a:r>
          </a:p>
          <a:p>
            <a:pPr marL="457200" indent="-457200">
              <a:spcBef>
                <a:spcPts val="600"/>
              </a:spcBef>
              <a:buClr>
                <a:schemeClr val="accent2">
                  <a:lumMod val="60000"/>
                  <a:lumOff val="40000"/>
                </a:schemeClr>
              </a:buClr>
              <a:buFont typeface="Arial" panose="020B0604020202020204" pitchFamily="34" charset="0"/>
              <a:buChar char="•"/>
            </a:pPr>
            <a:r>
              <a:rPr lang="fr-FR" sz="3000" b="0" i="0" u="none" strike="noStrike" cap="none" baseline="0" dirty="0">
                <a:solidFill>
                  <a:srgbClr val="000000"/>
                </a:solidFill>
                <a:effectLst/>
                <a:uFill>
                  <a:solidFill>
                    <a:prstClr val="black">
                      <a:alpha val="0"/>
                    </a:prstClr>
                  </a:solidFill>
                </a:uFill>
                <a:latin typeface="Calibri"/>
                <a:ea typeface="Calibri"/>
                <a:cs typeface="Calibri"/>
              </a:rPr>
              <a:t>le transport des déchets</a:t>
            </a:r>
          </a:p>
          <a:p>
            <a:pPr marL="457200" indent="-457200">
              <a:spcBef>
                <a:spcPts val="600"/>
              </a:spcBef>
              <a:buFont typeface="Arial" panose="020B0604020202020204" pitchFamily="34" charset="0"/>
              <a:buChar char="•"/>
            </a:pPr>
            <a:endParaRPr lang="en-US" sz="3200" dirty="0">
              <a:latin typeface="Calibri"/>
              <a:cs typeface="Calibri"/>
            </a:endParaRPr>
          </a:p>
          <a:p>
            <a:pPr algn="ctr">
              <a:spcBef>
                <a:spcPts val="600"/>
              </a:spcBef>
            </a:pPr>
            <a:r>
              <a:rPr lang="fr-FR" sz="3600" b="0" i="0" u="none" strike="noStrike" cap="none" baseline="0" dirty="0">
                <a:solidFill>
                  <a:srgbClr val="000000"/>
                </a:solidFill>
                <a:effectLst/>
                <a:uFill>
                  <a:solidFill>
                    <a:prstClr val="black">
                      <a:alpha val="0"/>
                    </a:prstClr>
                  </a:solidFill>
                </a:uFill>
                <a:latin typeface="Calibri"/>
                <a:ea typeface="Calibri"/>
                <a:cs typeface="Calibri"/>
              </a:rPr>
              <a:t>La gestion sûre des déchets générés par les soins aux patients relève de la </a:t>
            </a:r>
            <a:r>
              <a:rPr lang="fr-FR" sz="3600" b="1" i="0" u="none" strike="noStrike" cap="none" baseline="0" dirty="0">
                <a:solidFill>
                  <a:srgbClr val="0B40A5"/>
                </a:solidFill>
                <a:effectLst/>
                <a:uFill>
                  <a:solidFill>
                    <a:prstClr val="black">
                      <a:alpha val="0"/>
                    </a:prstClr>
                  </a:solidFill>
                </a:uFill>
                <a:latin typeface="Calibri"/>
                <a:ea typeface="Calibri"/>
                <a:cs typeface="Calibri"/>
              </a:rPr>
              <a:t>responsabilité de toute l’équipe.</a:t>
            </a:r>
          </a:p>
          <a:p>
            <a:pPr>
              <a:spcBef>
                <a:spcPts val="600"/>
              </a:spcBef>
            </a:pPr>
            <a:endParaRPr lang="en-US" sz="3200" dirty="0">
              <a:solidFill>
                <a:schemeClr val="tx1"/>
              </a:solidFill>
              <a:latin typeface="Calibri"/>
              <a:cs typeface="Calibri"/>
            </a:endParaRPr>
          </a:p>
          <a:p>
            <a:endParaRPr lang="en-US" dirty="0"/>
          </a:p>
        </p:txBody>
      </p:sp>
      <p:sp>
        <p:nvSpPr>
          <p:cNvPr id="7" name="TextBox 6">
            <a:extLst>
              <a:ext uri="{FF2B5EF4-FFF2-40B4-BE49-F238E27FC236}">
                <a16:creationId xmlns:a16="http://schemas.microsoft.com/office/drawing/2014/main" id="{CCADF4B1-EC6D-4778-94C6-B2A2C245D101}"/>
              </a:ext>
            </a:extLst>
          </p:cNvPr>
          <p:cNvSpPr txBox="1"/>
          <p:nvPr/>
        </p:nvSpPr>
        <p:spPr>
          <a:xfrm>
            <a:off x="6503670" y="1625600"/>
            <a:ext cx="5486400" cy="1615440"/>
          </a:xfrm>
          <a:prstGeom prst="rect">
            <a:avLst/>
          </a:prstGeom>
          <a:noFill/>
        </p:spPr>
        <p:txBody>
          <a:bodyPr wrap="square" rtlCol="0">
            <a:spAutoFit/>
          </a:bodyPr>
          <a:lstStyle/>
          <a:p>
            <a:pPr marL="457200" indent="-457200">
              <a:spcBef>
                <a:spcPts val="600"/>
              </a:spcBef>
              <a:buClr>
                <a:schemeClr val="accent2">
                  <a:lumMod val="60000"/>
                  <a:lumOff val="40000"/>
                </a:schemeClr>
              </a:buClr>
              <a:buFont typeface="Arial" panose="020B0604020202020204" pitchFamily="34" charset="0"/>
              <a:buChar char="•"/>
            </a:pPr>
            <a:r>
              <a:rPr lang="fr-FR" sz="3000" b="0" i="0" u="none" strike="noStrike" cap="none" baseline="0" dirty="0">
                <a:solidFill>
                  <a:srgbClr val="000000"/>
                </a:solidFill>
                <a:effectLst/>
                <a:uFill>
                  <a:solidFill>
                    <a:prstClr val="black">
                      <a:alpha val="0"/>
                    </a:prstClr>
                  </a:solidFill>
                </a:uFill>
                <a:latin typeface="Calibri"/>
                <a:ea typeface="Calibri"/>
                <a:cs typeface="Calibri"/>
              </a:rPr>
              <a:t>stocker les déchets</a:t>
            </a:r>
          </a:p>
          <a:p>
            <a:pPr marL="457200" indent="-457200">
              <a:spcBef>
                <a:spcPts val="600"/>
              </a:spcBef>
              <a:buClr>
                <a:schemeClr val="accent2">
                  <a:lumMod val="60000"/>
                  <a:lumOff val="40000"/>
                </a:schemeClr>
              </a:buClr>
              <a:buFont typeface="Arial" panose="020B0604020202020204" pitchFamily="34" charset="0"/>
              <a:buChar char="•"/>
            </a:pPr>
            <a:r>
              <a:rPr lang="fr-FR" sz="3000" b="0" i="0" u="none" strike="noStrike" cap="none" baseline="0" dirty="0">
                <a:solidFill>
                  <a:srgbClr val="000000"/>
                </a:solidFill>
                <a:effectLst/>
                <a:uFill>
                  <a:solidFill>
                    <a:prstClr val="black">
                      <a:alpha val="0"/>
                    </a:prstClr>
                  </a:solidFill>
                </a:uFill>
                <a:latin typeface="Calibri"/>
                <a:ea typeface="Calibri"/>
                <a:cs typeface="Calibri"/>
              </a:rPr>
              <a:t>traiter les déchets</a:t>
            </a:r>
          </a:p>
          <a:p>
            <a:pPr marL="457200" indent="-457200">
              <a:spcBef>
                <a:spcPts val="600"/>
              </a:spcBef>
              <a:buClr>
                <a:schemeClr val="accent2">
                  <a:lumMod val="60000"/>
                  <a:lumOff val="40000"/>
                </a:schemeClr>
              </a:buClr>
              <a:buFont typeface="Arial" panose="020B0604020202020204" pitchFamily="34" charset="0"/>
              <a:buChar char="•"/>
            </a:pPr>
            <a:r>
              <a:rPr lang="fr-FR" sz="3000" b="0" i="0" u="none" strike="noStrike" cap="none" baseline="0" dirty="0">
                <a:solidFill>
                  <a:srgbClr val="000000"/>
                </a:solidFill>
                <a:effectLst/>
                <a:uFill>
                  <a:solidFill>
                    <a:prstClr val="black">
                      <a:alpha val="0"/>
                    </a:prstClr>
                  </a:solidFill>
                </a:uFill>
                <a:latin typeface="Calibri"/>
                <a:ea typeface="Calibri"/>
                <a:cs typeface="Calibri"/>
              </a:rPr>
              <a:t>éliminer les déchets</a:t>
            </a:r>
          </a:p>
        </p:txBody>
      </p:sp>
    </p:spTree>
    <p:extLst>
      <p:ext uri="{BB962C8B-B14F-4D97-AF65-F5344CB8AC3E}">
        <p14:creationId xmlns:p14="http://schemas.microsoft.com/office/powerpoint/2010/main" val="215467154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32E31-8CDF-4D67-AD4E-D5455B57CD16}"/>
              </a:ext>
            </a:extLst>
          </p:cNvPr>
          <p:cNvSpPr>
            <a:spLocks noGrp="1"/>
          </p:cNvSpPr>
          <p:nvPr>
            <p:ph type="title"/>
          </p:nvPr>
        </p:nvSpPr>
        <p:spPr/>
        <p:txBody>
          <a:bodyPr/>
          <a:lstStyle/>
          <a:p>
            <a:pPr>
              <a:lnSpc>
                <a:spcPct val="100000"/>
              </a:lnSpc>
            </a:pPr>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Pourquoi la gestion des déchets ?</a:t>
            </a:r>
          </a:p>
        </p:txBody>
      </p:sp>
      <p:sp>
        <p:nvSpPr>
          <p:cNvPr id="3" name="Text Placeholder 2">
            <a:extLst>
              <a:ext uri="{FF2B5EF4-FFF2-40B4-BE49-F238E27FC236}">
                <a16:creationId xmlns:a16="http://schemas.microsoft.com/office/drawing/2014/main" id="{752E17AF-C938-4FC0-9732-E093A38A70E5}"/>
              </a:ext>
            </a:extLst>
          </p:cNvPr>
          <p:cNvSpPr>
            <a:spLocks noGrp="1"/>
          </p:cNvSpPr>
          <p:nvPr>
            <p:ph type="body" sz="quarter" idx="10"/>
          </p:nvPr>
        </p:nvSpPr>
        <p:spPr>
          <a:xfrm>
            <a:off x="609600" y="1563027"/>
            <a:ext cx="10190481" cy="4176467"/>
          </a:xfrm>
        </p:spPr>
        <p:txBody>
          <a:bodyPr/>
          <a:lstStyle/>
          <a:p>
            <a:endParaRPr lang="en-US">
              <a:solidFill>
                <a:schemeClr val="accent4">
                  <a:lumMod val="50000"/>
                </a:schemeClr>
              </a:solidFill>
              <a:latin typeface="Calibri"/>
              <a:cs typeface="Calibri"/>
            </a:endParaRPr>
          </a:p>
          <a:p>
            <a:r>
              <a:rPr lang="fr-FR" sz="2800" b="0" i="0" u="none" strike="noStrike" cap="none" baseline="0">
                <a:solidFill>
                  <a:srgbClr val="000000"/>
                </a:solidFill>
                <a:effectLst/>
                <a:uFill>
                  <a:solidFill>
                    <a:prstClr val="black">
                      <a:alpha val="0"/>
                    </a:prstClr>
                  </a:solidFill>
                </a:uFill>
                <a:latin typeface="Calibri"/>
                <a:ea typeface="Calibri"/>
                <a:cs typeface="Calibri"/>
              </a:rPr>
              <a:t>Les établissements de santé sont </a:t>
            </a:r>
            <a:r>
              <a:rPr lang="fr-FR" sz="2800" b="1" i="0" u="none" strike="noStrike" cap="none" baseline="0">
                <a:solidFill>
                  <a:srgbClr val="0039A6"/>
                </a:solidFill>
                <a:effectLst/>
                <a:uFill>
                  <a:solidFill>
                    <a:prstClr val="black">
                      <a:alpha val="0"/>
                    </a:prstClr>
                  </a:solidFill>
                </a:uFill>
                <a:latin typeface="Calibri"/>
                <a:ea typeface="Calibri"/>
                <a:cs typeface="Calibri"/>
              </a:rPr>
              <a:t>responsables de la gestion des déchets. </a:t>
            </a:r>
          </a:p>
          <a:p>
            <a:endParaRPr lang="en-US" altLang="ja-JP" sz="2800" b="1">
              <a:solidFill>
                <a:srgbClr val="0039A6"/>
              </a:solidFill>
              <a:latin typeface="Calibri"/>
              <a:ea typeface="ＭＳ Ｐゴシック"/>
              <a:cs typeface="Calibri"/>
            </a:endParaRPr>
          </a:p>
          <a:p>
            <a:pPr marL="456565" indent="-456565"/>
            <a:r>
              <a:rPr lang="fr-FR" sz="2800" b="0" i="0" u="none" strike="noStrike" cap="none" baseline="0">
                <a:solidFill>
                  <a:srgbClr val="000000"/>
                </a:solidFill>
                <a:effectLst/>
                <a:uFill>
                  <a:solidFill>
                    <a:prstClr val="black">
                      <a:alpha val="0"/>
                    </a:prstClr>
                  </a:solidFill>
                </a:uFill>
                <a:latin typeface="Calibri"/>
                <a:ea typeface="Calibri"/>
                <a:cs typeface="Calibri"/>
              </a:rPr>
              <a:t>Une gestion des déchets inappropriée </a:t>
            </a:r>
            <a:r>
              <a:rPr lang="fr-FR" sz="2800" b="1" i="0" u="none" strike="noStrike" cap="none" baseline="0">
                <a:solidFill>
                  <a:srgbClr val="0039A6"/>
                </a:solidFill>
                <a:effectLst/>
                <a:uFill>
                  <a:solidFill>
                    <a:prstClr val="black">
                      <a:alpha val="0"/>
                    </a:prstClr>
                  </a:solidFill>
                </a:uFill>
                <a:latin typeface="Calibri"/>
                <a:ea typeface="Calibri"/>
                <a:cs typeface="Calibri"/>
              </a:rPr>
              <a:t>présente des risques sanitaires potentiels pour </a:t>
            </a:r>
            <a:r>
              <a:rPr lang="fr-FR" sz="2800" b="0" i="0" u="none" strike="noStrike" cap="none" baseline="0">
                <a:solidFill>
                  <a:srgbClr val="000000"/>
                </a:solidFill>
                <a:effectLst/>
                <a:uFill>
                  <a:solidFill>
                    <a:prstClr val="black">
                      <a:alpha val="0"/>
                    </a:prstClr>
                  </a:solidFill>
                </a:uFill>
                <a:latin typeface="Calibri"/>
                <a:ea typeface="Calibri"/>
                <a:cs typeface="Calibri"/>
              </a:rPr>
              <a:t>vous-même,</a:t>
            </a:r>
            <a:r>
              <a:rPr lang="fr-FR" sz="2800" b="1" i="0" u="none" strike="noStrike" cap="none" baseline="0">
                <a:solidFill>
                  <a:srgbClr val="000000"/>
                </a:solidFill>
                <a:effectLst/>
                <a:uFill>
                  <a:solidFill>
                    <a:prstClr val="black">
                      <a:alpha val="0"/>
                    </a:prstClr>
                  </a:solidFill>
                </a:uFill>
                <a:latin typeface="Calibri"/>
                <a:ea typeface="Calibri"/>
                <a:cs typeface="Calibri"/>
              </a:rPr>
              <a:t> </a:t>
            </a:r>
            <a:r>
              <a:rPr lang="fr-FR" sz="2800" b="0" i="0" u="none" strike="noStrike" cap="none" baseline="0">
                <a:solidFill>
                  <a:srgbClr val="000000"/>
                </a:solidFill>
                <a:effectLst/>
                <a:uFill>
                  <a:solidFill>
                    <a:prstClr val="black">
                      <a:alpha val="0"/>
                    </a:prstClr>
                  </a:solidFill>
                </a:uFill>
                <a:latin typeface="Calibri"/>
                <a:ea typeface="Calibri"/>
                <a:cs typeface="Calibri"/>
              </a:rPr>
              <a:t>vos patients et autres membres du personnel dans votre établissement, ainsi que pour votre communauté.</a:t>
            </a:r>
          </a:p>
          <a:p>
            <a:pPr marL="0" indent="0">
              <a:buNone/>
            </a:pPr>
            <a:endParaRPr lang="en-US" sz="2800">
              <a:solidFill>
                <a:schemeClr val="accent4">
                  <a:lumMod val="50000"/>
                </a:schemeClr>
              </a:solidFill>
              <a:latin typeface="Calibri"/>
              <a:cs typeface="Calibri"/>
            </a:endParaRPr>
          </a:p>
          <a:p>
            <a:endParaRPr lang="en-US" altLang="ja-JP">
              <a:solidFill>
                <a:schemeClr val="accent4">
                  <a:lumMod val="50000"/>
                </a:schemeClr>
              </a:solidFill>
              <a:latin typeface="Calibri"/>
              <a:ea typeface="ＭＳ Ｐゴシック"/>
              <a:cs typeface="Calibri"/>
            </a:endParaRPr>
          </a:p>
        </p:txBody>
      </p:sp>
      <p:pic>
        <p:nvPicPr>
          <p:cNvPr id="7" name="Picture 2" descr="Illustration de flacons brisés et intacts, de scalpels et d’aiguilles.">
            <a:extLst>
              <a:ext uri="{FF2B5EF4-FFF2-40B4-BE49-F238E27FC236}">
                <a16:creationId xmlns:a16="http://schemas.microsoft.com/office/drawing/2014/main" id="{ABBBE2DD-1B26-4922-B492-C0D116A7925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697638" y="4503909"/>
            <a:ext cx="4102443" cy="1901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3710187"/>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61338-31D4-4DB4-96C9-E156DF83EB62}"/>
              </a:ext>
            </a:extLst>
          </p:cNvPr>
          <p:cNvSpPr>
            <a:spLocks noGrp="1"/>
          </p:cNvSpPr>
          <p:nvPr>
            <p:ph type="title"/>
          </p:nvPr>
        </p:nvSpPr>
        <p:spPr>
          <a:xfrm>
            <a:off x="566058" y="4504245"/>
            <a:ext cx="11059884" cy="1162051"/>
          </a:xfrm>
        </p:spPr>
        <p:txBody>
          <a:bodyPr/>
          <a:lstStyle/>
          <a:p>
            <a:r>
              <a:rPr lang="fr-FR" sz="4800" b="1" i="0" u="none" strike="noStrike" cap="none" baseline="0">
                <a:solidFill>
                  <a:srgbClr val="FFFFFF"/>
                </a:solidFill>
                <a:effectLst/>
                <a:uFill>
                  <a:solidFill>
                    <a:prstClr val="black">
                      <a:alpha val="0"/>
                    </a:prstClr>
                  </a:solidFill>
                </a:uFill>
                <a:latin typeface="Calibri Light"/>
                <a:ea typeface="Calibri Light"/>
                <a:cs typeface="Calibri Light"/>
              </a:rPr>
              <a:t>Comment gérer les déchets dans votre établissement ?</a:t>
            </a:r>
          </a:p>
        </p:txBody>
      </p:sp>
      <p:sp>
        <p:nvSpPr>
          <p:cNvPr id="3" name="Text Placeholder 2">
            <a:extLst>
              <a:ext uri="{FF2B5EF4-FFF2-40B4-BE49-F238E27FC236}">
                <a16:creationId xmlns:a16="http://schemas.microsoft.com/office/drawing/2014/main" id="{D0F80916-3DC1-4205-97F4-8AAE2931F64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1324473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534A2-E5A6-4332-AC1E-AA2639B6CE15}"/>
              </a:ext>
            </a:extLst>
          </p:cNvPr>
          <p:cNvSpPr>
            <a:spLocks noGrp="1"/>
          </p:cNvSpPr>
          <p:nvPr>
            <p:ph type="title"/>
          </p:nvPr>
        </p:nvSpPr>
        <p:spPr>
          <a:xfrm>
            <a:off x="189186" y="7597"/>
            <a:ext cx="10972800" cy="890892"/>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Processus de gestion des déchets</a:t>
            </a:r>
            <a:endParaRPr lang="en-US" sz="4000">
              <a:solidFill>
                <a:schemeClr val="accent5">
                  <a:lumMod val="75000"/>
                </a:schemeClr>
              </a:solidFill>
              <a:latin typeface="Calibri Light" panose="020F0302020204030204" pitchFamily="34" charset="0"/>
              <a:cs typeface="Calibri Light" panose="020F0302020204030204" pitchFamily="34" charset="0"/>
            </a:endParaRPr>
          </a:p>
        </p:txBody>
      </p:sp>
      <p:grpSp>
        <p:nvGrpSpPr>
          <p:cNvPr id="32" name="Group 31" descr="Illustration de trois conteneurs, dont deux portent des symboles de déchets dangereux.">
            <a:extLst>
              <a:ext uri="{FF2B5EF4-FFF2-40B4-BE49-F238E27FC236}">
                <a16:creationId xmlns:a16="http://schemas.microsoft.com/office/drawing/2014/main" id="{B3F55D92-F31F-4714-B941-641445D67181}"/>
              </a:ext>
            </a:extLst>
          </p:cNvPr>
          <p:cNvGrpSpPr/>
          <p:nvPr/>
        </p:nvGrpSpPr>
        <p:grpSpPr>
          <a:xfrm>
            <a:off x="1880705" y="1670557"/>
            <a:ext cx="2405760" cy="1240128"/>
            <a:chOff x="696557" y="1532477"/>
            <a:chExt cx="2405760" cy="1240128"/>
          </a:xfrm>
        </p:grpSpPr>
        <p:sp>
          <p:nvSpPr>
            <p:cNvPr id="33" name="Rectangle 32">
              <a:extLst>
                <a:ext uri="{FF2B5EF4-FFF2-40B4-BE49-F238E27FC236}">
                  <a16:creationId xmlns:a16="http://schemas.microsoft.com/office/drawing/2014/main" id="{ABD33DF4-C398-41A5-B0EA-013D046378AC}"/>
                </a:ext>
              </a:extLst>
            </p:cNvPr>
            <p:cNvSpPr/>
            <p:nvPr/>
          </p:nvSpPr>
          <p:spPr>
            <a:xfrm>
              <a:off x="806485" y="1532477"/>
              <a:ext cx="2209720" cy="1240128"/>
            </a:xfrm>
            <a:prstGeom prst="rect">
              <a:avLst/>
            </a:prstGeom>
            <a:solidFill>
              <a:srgbClr val="DFE3E5">
                <a:lumMod val="90000"/>
              </a:srgbClr>
            </a:solidFill>
            <a:ln w="15875" cap="flat" cmpd="sng" algn="ctr">
              <a:solidFill>
                <a:sysClr val="windowText" lastClr="000000"/>
              </a:solidFill>
              <a:prstDash val="solid"/>
            </a:ln>
            <a:effectLst/>
          </p:spPr>
          <p:txBody>
            <a:bodyPr anchor="b"/>
            <a:lstStyle/>
            <a:p>
              <a:pPr algn="ctr" defTabSz="457200">
                <a:defRPr/>
              </a:pPr>
              <a:r>
                <a:rPr lang="fr-FR" sz="1800" b="0" i="0" u="none" strike="noStrike" cap="none" baseline="0">
                  <a:solidFill>
                    <a:srgbClr val="000000"/>
                  </a:solidFill>
                  <a:effectLst/>
                  <a:uFill>
                    <a:solidFill>
                      <a:prstClr val="black">
                        <a:alpha val="0"/>
                      </a:prstClr>
                    </a:solidFill>
                  </a:uFill>
                  <a:latin typeface="Calibri"/>
                  <a:ea typeface="Calibri"/>
                  <a:cs typeface="Calibri"/>
                </a:rPr>
                <a:t>1. Trier</a:t>
              </a:r>
              <a:endParaRPr lang="fr-FR" kern="0" err="1">
                <a:solidFill>
                  <a:prstClr val="black"/>
                </a:solidFill>
                <a:latin typeface="Calibri"/>
              </a:endParaRPr>
            </a:p>
          </p:txBody>
        </p:sp>
        <p:pic>
          <p:nvPicPr>
            <p:cNvPr id="34" name="Picture 33">
              <a:extLst>
                <a:ext uri="{FF2B5EF4-FFF2-40B4-BE49-F238E27FC236}">
                  <a16:creationId xmlns:a16="http://schemas.microsoft.com/office/drawing/2014/main" id="{46FBACB0-59ED-4A1D-A94B-56E7C8D44EE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r="-1235"/>
            <a:stretch>
              <a:fillRect/>
            </a:stretch>
          </p:blipFill>
          <p:spPr>
            <a:xfrm>
              <a:off x="1473811" y="1677714"/>
              <a:ext cx="875068" cy="744960"/>
            </a:xfrm>
            <a:prstGeom prst="rect">
              <a:avLst/>
            </a:prstGeom>
          </p:spPr>
        </p:pic>
        <p:pic>
          <p:nvPicPr>
            <p:cNvPr id="35" name="Picture 34">
              <a:extLst>
                <a:ext uri="{FF2B5EF4-FFF2-40B4-BE49-F238E27FC236}">
                  <a16:creationId xmlns:a16="http://schemas.microsoft.com/office/drawing/2014/main" id="{EE916DF4-97F4-44C0-8427-8350A0EEBC6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r="-1235"/>
            <a:stretch>
              <a:fillRect/>
            </a:stretch>
          </p:blipFill>
          <p:spPr>
            <a:xfrm>
              <a:off x="2227249" y="1677714"/>
              <a:ext cx="875068" cy="744960"/>
            </a:xfrm>
            <a:prstGeom prst="rect">
              <a:avLst/>
            </a:prstGeom>
          </p:spPr>
        </p:pic>
        <p:pic>
          <p:nvPicPr>
            <p:cNvPr id="36" name="Picture 35">
              <a:extLst>
                <a:ext uri="{FF2B5EF4-FFF2-40B4-BE49-F238E27FC236}">
                  <a16:creationId xmlns:a16="http://schemas.microsoft.com/office/drawing/2014/main" id="{94B83A0A-5C0A-4CD2-B481-A4087F50F4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r="-263"/>
            <a:stretch>
              <a:fillRect/>
            </a:stretch>
          </p:blipFill>
          <p:spPr>
            <a:xfrm>
              <a:off x="696557" y="1685083"/>
              <a:ext cx="917160" cy="744922"/>
            </a:xfrm>
            <a:prstGeom prst="rect">
              <a:avLst/>
            </a:prstGeom>
          </p:spPr>
        </p:pic>
      </p:grpSp>
      <p:sp>
        <p:nvSpPr>
          <p:cNvPr id="28" name="Arrow: Right 27" descr="Flèche">
            <a:extLst>
              <a:ext uri="{FF2B5EF4-FFF2-40B4-BE49-F238E27FC236}">
                <a16:creationId xmlns:a16="http://schemas.microsoft.com/office/drawing/2014/main" id="{6F48E114-3237-4A14-BE2B-7CF7AF5E94C5}"/>
              </a:ext>
            </a:extLst>
          </p:cNvPr>
          <p:cNvSpPr/>
          <p:nvPr/>
        </p:nvSpPr>
        <p:spPr>
          <a:xfrm>
            <a:off x="4290097" y="2069619"/>
            <a:ext cx="619432" cy="438456"/>
          </a:xfrm>
          <a:prstGeom prst="rightArrow">
            <a:avLst/>
          </a:prstGeom>
          <a:solidFill>
            <a:srgbClr val="335B74">
              <a:lumMod val="75000"/>
            </a:srgbClr>
          </a:solidFill>
          <a:ln w="15875" cap="flat" cmpd="sng" algn="ctr">
            <a:solidFill>
              <a:srgbClr val="335B74">
                <a:lumMod val="75000"/>
              </a:srgbClr>
            </a:solidFill>
            <a:prstDash val="solid"/>
          </a:ln>
          <a:effectLst/>
        </p:spPr>
        <p:txBody>
          <a:bodyPr anchor="ctr"/>
          <a:lstStyle/>
          <a:p>
            <a:pPr algn="ctr" defTabSz="457200">
              <a:defRPr/>
            </a:pPr>
            <a:endParaRPr lang="fr-FR" kern="0">
              <a:solidFill>
                <a:prstClr val="white"/>
              </a:solidFill>
              <a:latin typeface="Calibri"/>
            </a:endParaRPr>
          </a:p>
        </p:txBody>
      </p:sp>
      <p:grpSp>
        <p:nvGrpSpPr>
          <p:cNvPr id="37" name="Group 36" descr="Illustration d'un sac poubelle noué.&#10;">
            <a:extLst>
              <a:ext uri="{FF2B5EF4-FFF2-40B4-BE49-F238E27FC236}">
                <a16:creationId xmlns:a16="http://schemas.microsoft.com/office/drawing/2014/main" id="{64064D39-CFF6-49A6-AAAF-67E1F2273C1C}"/>
              </a:ext>
            </a:extLst>
          </p:cNvPr>
          <p:cNvGrpSpPr/>
          <p:nvPr/>
        </p:nvGrpSpPr>
        <p:grpSpPr>
          <a:xfrm>
            <a:off x="5053511" y="1656950"/>
            <a:ext cx="2209720" cy="1240128"/>
            <a:chOff x="2791540" y="1913065"/>
            <a:chExt cx="2209720" cy="1240128"/>
          </a:xfrm>
        </p:grpSpPr>
        <p:sp>
          <p:nvSpPr>
            <p:cNvPr id="38" name="Rectangle 37">
              <a:extLst>
                <a:ext uri="{FF2B5EF4-FFF2-40B4-BE49-F238E27FC236}">
                  <a16:creationId xmlns:a16="http://schemas.microsoft.com/office/drawing/2014/main" id="{75CCE897-08D8-4FD3-B2FE-CF18FCE7768C}"/>
                </a:ext>
              </a:extLst>
            </p:cNvPr>
            <p:cNvSpPr/>
            <p:nvPr/>
          </p:nvSpPr>
          <p:spPr>
            <a:xfrm>
              <a:off x="2791540" y="1913065"/>
              <a:ext cx="2209720" cy="1240128"/>
            </a:xfrm>
            <a:prstGeom prst="rect">
              <a:avLst/>
            </a:prstGeom>
            <a:solidFill>
              <a:srgbClr val="DFE3E5">
                <a:lumMod val="90000"/>
              </a:srgbClr>
            </a:solidFill>
            <a:ln w="15875" cap="flat" cmpd="sng" algn="ctr">
              <a:solidFill>
                <a:sysClr val="windowText" lastClr="000000"/>
              </a:solidFill>
              <a:prstDash val="solid"/>
            </a:ln>
            <a:effectLst/>
          </p:spPr>
          <p:txBody>
            <a:bodyPr anchor="b"/>
            <a:lstStyle/>
            <a:p>
              <a:pPr algn="ctr" defTabSz="457200">
                <a:defRPr/>
              </a:pPr>
              <a:r>
                <a:rPr lang="fr-FR" sz="1800" b="0" i="0" u="none" strike="noStrike" cap="none" baseline="0">
                  <a:solidFill>
                    <a:srgbClr val="000000"/>
                  </a:solidFill>
                  <a:effectLst/>
                  <a:uFill>
                    <a:solidFill>
                      <a:prstClr val="black">
                        <a:alpha val="0"/>
                      </a:prstClr>
                    </a:solidFill>
                  </a:uFill>
                  <a:latin typeface="Calibri"/>
                  <a:ea typeface="Calibri"/>
                  <a:cs typeface="Calibri"/>
                </a:rPr>
                <a:t>2. Collecter</a:t>
              </a:r>
            </a:p>
          </p:txBody>
        </p:sp>
        <p:pic>
          <p:nvPicPr>
            <p:cNvPr id="39" name="Picture 38">
              <a:extLst>
                <a:ext uri="{FF2B5EF4-FFF2-40B4-BE49-F238E27FC236}">
                  <a16:creationId xmlns:a16="http://schemas.microsoft.com/office/drawing/2014/main" id="{EC3DA4DF-AFE1-4E70-87E8-C77CB8C0D72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5082" y="1970409"/>
              <a:ext cx="887034" cy="749776"/>
            </a:xfrm>
            <a:prstGeom prst="rect">
              <a:avLst/>
            </a:prstGeom>
          </p:spPr>
        </p:pic>
      </p:grpSp>
      <p:sp>
        <p:nvSpPr>
          <p:cNvPr id="40" name="Arrow: Right 39" descr="Flèche">
            <a:extLst>
              <a:ext uri="{FF2B5EF4-FFF2-40B4-BE49-F238E27FC236}">
                <a16:creationId xmlns:a16="http://schemas.microsoft.com/office/drawing/2014/main" id="{2716417F-EAFE-4335-A8E6-E08E315EDFC8}"/>
              </a:ext>
            </a:extLst>
          </p:cNvPr>
          <p:cNvSpPr/>
          <p:nvPr/>
        </p:nvSpPr>
        <p:spPr>
          <a:xfrm>
            <a:off x="7339768" y="2066408"/>
            <a:ext cx="619432" cy="438456"/>
          </a:xfrm>
          <a:prstGeom prst="rightArrow">
            <a:avLst/>
          </a:prstGeom>
          <a:solidFill>
            <a:srgbClr val="335B74">
              <a:lumMod val="75000"/>
            </a:srgbClr>
          </a:solidFill>
          <a:ln w="15875" cap="flat" cmpd="sng" algn="ctr">
            <a:solidFill>
              <a:srgbClr val="335B74">
                <a:lumMod val="75000"/>
              </a:srgbClr>
            </a:solidFill>
            <a:prstDash val="solid"/>
          </a:ln>
          <a:effectLst/>
        </p:spPr>
        <p:txBody>
          <a:bodyPr anchor="ctr"/>
          <a:lstStyle/>
          <a:p>
            <a:pPr algn="ctr" defTabSz="457200">
              <a:defRPr/>
            </a:pPr>
            <a:endParaRPr lang="fr-FR" kern="0">
              <a:solidFill>
                <a:prstClr val="white"/>
              </a:solidFill>
              <a:latin typeface="Calibri"/>
            </a:endParaRPr>
          </a:p>
        </p:txBody>
      </p:sp>
      <p:grpSp>
        <p:nvGrpSpPr>
          <p:cNvPr id="29" name="Group 28" descr="Illustration d'une brouette&#10;">
            <a:extLst>
              <a:ext uri="{FF2B5EF4-FFF2-40B4-BE49-F238E27FC236}">
                <a16:creationId xmlns:a16="http://schemas.microsoft.com/office/drawing/2014/main" id="{40C05EF3-1980-4440-BEAE-BB3B56FAC0F7}"/>
              </a:ext>
            </a:extLst>
          </p:cNvPr>
          <p:cNvGrpSpPr/>
          <p:nvPr/>
        </p:nvGrpSpPr>
        <p:grpSpPr>
          <a:xfrm>
            <a:off x="8046075" y="1655175"/>
            <a:ext cx="2209720" cy="1240128"/>
            <a:chOff x="5095647" y="1437480"/>
            <a:chExt cx="2209720" cy="1240128"/>
          </a:xfrm>
        </p:grpSpPr>
        <p:sp>
          <p:nvSpPr>
            <p:cNvPr id="30" name="Rectangle 29">
              <a:extLst>
                <a:ext uri="{FF2B5EF4-FFF2-40B4-BE49-F238E27FC236}">
                  <a16:creationId xmlns:a16="http://schemas.microsoft.com/office/drawing/2014/main" id="{E94D75D2-148F-43CE-904B-49FC777F8F5C}"/>
                </a:ext>
              </a:extLst>
            </p:cNvPr>
            <p:cNvSpPr/>
            <p:nvPr/>
          </p:nvSpPr>
          <p:spPr>
            <a:xfrm>
              <a:off x="5095647" y="1437480"/>
              <a:ext cx="2209720" cy="1240128"/>
            </a:xfrm>
            <a:prstGeom prst="rect">
              <a:avLst/>
            </a:prstGeom>
            <a:solidFill>
              <a:srgbClr val="DFE3E5">
                <a:lumMod val="90000"/>
              </a:srgbClr>
            </a:solidFill>
            <a:ln w="15875" cap="flat" cmpd="sng" algn="ctr">
              <a:solidFill>
                <a:sysClr val="windowText" lastClr="000000"/>
              </a:solidFill>
              <a:prstDash val="solid"/>
            </a:ln>
            <a:effectLst/>
          </p:spPr>
          <p:txBody>
            <a:bodyPr anchor="b"/>
            <a:lstStyle/>
            <a:p>
              <a:pPr algn="ctr" defTabSz="457200">
                <a:defRPr/>
              </a:pPr>
              <a:r>
                <a:rPr lang="fr-FR" sz="1800" b="0" i="0" u="none" strike="noStrike" cap="none" baseline="0">
                  <a:solidFill>
                    <a:srgbClr val="000000"/>
                  </a:solidFill>
                  <a:effectLst/>
                  <a:uFill>
                    <a:solidFill>
                      <a:prstClr val="black">
                        <a:alpha val="0"/>
                      </a:prstClr>
                    </a:solidFill>
                  </a:uFill>
                  <a:latin typeface="Calibri"/>
                  <a:ea typeface="Calibri"/>
                  <a:cs typeface="Calibri"/>
                </a:rPr>
                <a:t>3. Transport</a:t>
              </a:r>
            </a:p>
          </p:txBody>
        </p:sp>
        <p:pic>
          <p:nvPicPr>
            <p:cNvPr id="31" name="Picture 30">
              <a:extLst>
                <a:ext uri="{FF2B5EF4-FFF2-40B4-BE49-F238E27FC236}">
                  <a16:creationId xmlns:a16="http://schemas.microsoft.com/office/drawing/2014/main" id="{0B73F4CB-9BDE-4836-BF87-AB01BD0E0851}"/>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49609" y="1568990"/>
              <a:ext cx="1501797" cy="916259"/>
            </a:xfrm>
            <a:prstGeom prst="rect">
              <a:avLst/>
            </a:prstGeom>
          </p:spPr>
        </p:pic>
      </p:grpSp>
      <p:cxnSp>
        <p:nvCxnSpPr>
          <p:cNvPr id="50" name="Connector: Elbow 49" descr="Flèche">
            <a:extLst>
              <a:ext uri="{FF2B5EF4-FFF2-40B4-BE49-F238E27FC236}">
                <a16:creationId xmlns:a16="http://schemas.microsoft.com/office/drawing/2014/main" id="{C6608707-E7FD-403A-B652-63C8F6B60473}"/>
              </a:ext>
            </a:extLst>
          </p:cNvPr>
          <p:cNvCxnSpPr/>
          <p:nvPr/>
        </p:nvCxnSpPr>
        <p:spPr>
          <a:xfrm rot="5400000">
            <a:off x="5299260" y="559191"/>
            <a:ext cx="1461134" cy="6146969"/>
          </a:xfrm>
          <a:prstGeom prst="bentConnector3">
            <a:avLst>
              <a:gd name="adj1" fmla="val 50000"/>
            </a:avLst>
          </a:prstGeom>
          <a:noFill/>
          <a:ln w="76200" cap="flat" cmpd="sng" algn="ctr">
            <a:solidFill>
              <a:srgbClr val="335B74">
                <a:lumMod val="75000"/>
              </a:srgbClr>
            </a:solidFill>
            <a:prstDash val="solid"/>
            <a:tailEnd type="triangle"/>
          </a:ln>
          <a:effectLst/>
        </p:spPr>
      </p:cxnSp>
      <p:grpSp>
        <p:nvGrpSpPr>
          <p:cNvPr id="41" name="Group 40" descr="Illustration d'un cadenas.&#10;">
            <a:extLst>
              <a:ext uri="{FF2B5EF4-FFF2-40B4-BE49-F238E27FC236}">
                <a16:creationId xmlns:a16="http://schemas.microsoft.com/office/drawing/2014/main" id="{5B710E74-3965-4609-A0AC-93469479A4A1}"/>
              </a:ext>
            </a:extLst>
          </p:cNvPr>
          <p:cNvGrpSpPr/>
          <p:nvPr/>
        </p:nvGrpSpPr>
        <p:grpSpPr>
          <a:xfrm>
            <a:off x="1885499" y="4383651"/>
            <a:ext cx="2209720" cy="1240128"/>
            <a:chOff x="425812" y="3339220"/>
            <a:chExt cx="2209720" cy="1240128"/>
          </a:xfrm>
        </p:grpSpPr>
        <p:sp>
          <p:nvSpPr>
            <p:cNvPr id="42" name="Rectangle 41">
              <a:extLst>
                <a:ext uri="{FF2B5EF4-FFF2-40B4-BE49-F238E27FC236}">
                  <a16:creationId xmlns:a16="http://schemas.microsoft.com/office/drawing/2014/main" id="{87E5B9AB-F27A-415B-AA7C-4FCCE4227D34}"/>
                </a:ext>
              </a:extLst>
            </p:cNvPr>
            <p:cNvSpPr/>
            <p:nvPr/>
          </p:nvSpPr>
          <p:spPr>
            <a:xfrm>
              <a:off x="425812" y="3339220"/>
              <a:ext cx="2209720" cy="1240128"/>
            </a:xfrm>
            <a:prstGeom prst="rect">
              <a:avLst/>
            </a:prstGeom>
            <a:solidFill>
              <a:srgbClr val="DFE3E5">
                <a:lumMod val="90000"/>
              </a:srgbClr>
            </a:solidFill>
            <a:ln w="15875" cap="flat" cmpd="sng" algn="ctr">
              <a:solidFill>
                <a:sysClr val="windowText" lastClr="000000"/>
              </a:solidFill>
              <a:prstDash val="solid"/>
            </a:ln>
            <a:effectLst/>
          </p:spPr>
          <p:txBody>
            <a:bodyPr anchor="b"/>
            <a:lstStyle/>
            <a:p>
              <a:pPr algn="ctr" defTabSz="457200">
                <a:defRPr/>
              </a:pPr>
              <a:r>
                <a:rPr lang="fr-FR" sz="1800" b="0" i="0" u="none" strike="noStrike" cap="none" baseline="0">
                  <a:solidFill>
                    <a:srgbClr val="000000"/>
                  </a:solidFill>
                  <a:effectLst/>
                  <a:uFill>
                    <a:solidFill>
                      <a:prstClr val="black">
                        <a:alpha val="0"/>
                      </a:prstClr>
                    </a:solidFill>
                  </a:uFill>
                  <a:latin typeface="Calibri"/>
                  <a:ea typeface="Calibri"/>
                  <a:cs typeface="Calibri"/>
                </a:rPr>
                <a:t>4. Stocker</a:t>
              </a:r>
            </a:p>
          </p:txBody>
        </p:sp>
        <p:pic>
          <p:nvPicPr>
            <p:cNvPr id="43" name="Picture 42">
              <a:extLst>
                <a:ext uri="{FF2B5EF4-FFF2-40B4-BE49-F238E27FC236}">
                  <a16:creationId xmlns:a16="http://schemas.microsoft.com/office/drawing/2014/main" id="{0D8F95FA-B14B-486F-9C85-1B811D86EA93}"/>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r="-490"/>
            <a:stretch>
              <a:fillRect/>
            </a:stretch>
          </p:blipFill>
          <p:spPr>
            <a:xfrm>
              <a:off x="1093138" y="3406406"/>
              <a:ext cx="1043732" cy="844311"/>
            </a:xfrm>
            <a:prstGeom prst="rect">
              <a:avLst/>
            </a:prstGeom>
          </p:spPr>
        </p:pic>
      </p:grpSp>
      <p:sp>
        <p:nvSpPr>
          <p:cNvPr id="48" name="Arrow: Right 47" descr="Flèche">
            <a:extLst>
              <a:ext uri="{FF2B5EF4-FFF2-40B4-BE49-F238E27FC236}">
                <a16:creationId xmlns:a16="http://schemas.microsoft.com/office/drawing/2014/main" id="{FAA74A69-74E8-4093-8A9A-BED74162FA63}"/>
              </a:ext>
            </a:extLst>
          </p:cNvPr>
          <p:cNvSpPr/>
          <p:nvPr/>
        </p:nvSpPr>
        <p:spPr>
          <a:xfrm>
            <a:off x="4283797" y="4743796"/>
            <a:ext cx="619432" cy="438456"/>
          </a:xfrm>
          <a:prstGeom prst="rightArrow">
            <a:avLst/>
          </a:prstGeom>
          <a:solidFill>
            <a:srgbClr val="335B74">
              <a:lumMod val="75000"/>
            </a:srgbClr>
          </a:solidFill>
          <a:ln w="15875" cap="flat" cmpd="sng" algn="ctr">
            <a:solidFill>
              <a:srgbClr val="335B74">
                <a:lumMod val="75000"/>
              </a:srgbClr>
            </a:solidFill>
            <a:prstDash val="solid"/>
          </a:ln>
          <a:effectLst/>
        </p:spPr>
        <p:txBody>
          <a:bodyPr anchor="ctr"/>
          <a:lstStyle/>
          <a:p>
            <a:pPr algn="ctr" defTabSz="457200">
              <a:defRPr/>
            </a:pPr>
            <a:endParaRPr lang="fr-FR" kern="0">
              <a:solidFill>
                <a:prstClr val="white"/>
              </a:solidFill>
              <a:latin typeface="Calibri"/>
            </a:endParaRPr>
          </a:p>
        </p:txBody>
      </p:sp>
      <p:grpSp>
        <p:nvGrpSpPr>
          <p:cNvPr id="44" name="Group 43" descr="Illustration d'une flamme.&#10;">
            <a:extLst>
              <a:ext uri="{FF2B5EF4-FFF2-40B4-BE49-F238E27FC236}">
                <a16:creationId xmlns:a16="http://schemas.microsoft.com/office/drawing/2014/main" id="{4A1DED95-30EC-4E9C-B970-15E5A529551F}"/>
              </a:ext>
            </a:extLst>
          </p:cNvPr>
          <p:cNvGrpSpPr/>
          <p:nvPr/>
        </p:nvGrpSpPr>
        <p:grpSpPr>
          <a:xfrm>
            <a:off x="4986984" y="4374147"/>
            <a:ext cx="2209720" cy="1240128"/>
            <a:chOff x="3475082" y="3349073"/>
            <a:chExt cx="2209720" cy="1240128"/>
          </a:xfrm>
        </p:grpSpPr>
        <p:sp>
          <p:nvSpPr>
            <p:cNvPr id="45" name="Rectangle 44">
              <a:extLst>
                <a:ext uri="{FF2B5EF4-FFF2-40B4-BE49-F238E27FC236}">
                  <a16:creationId xmlns:a16="http://schemas.microsoft.com/office/drawing/2014/main" id="{27296B82-ABA6-4D31-99C1-E6B0D37CDCD2}"/>
                </a:ext>
              </a:extLst>
            </p:cNvPr>
            <p:cNvSpPr/>
            <p:nvPr/>
          </p:nvSpPr>
          <p:spPr>
            <a:xfrm>
              <a:off x="3475082" y="3349073"/>
              <a:ext cx="2209720" cy="1240128"/>
            </a:xfrm>
            <a:prstGeom prst="rect">
              <a:avLst/>
            </a:prstGeom>
            <a:solidFill>
              <a:srgbClr val="DFE3E5">
                <a:lumMod val="90000"/>
              </a:srgbClr>
            </a:solidFill>
            <a:ln w="15875" cap="flat" cmpd="sng" algn="ctr">
              <a:solidFill>
                <a:sysClr val="windowText" lastClr="000000"/>
              </a:solidFill>
              <a:prstDash val="solid"/>
            </a:ln>
            <a:effectLst/>
          </p:spPr>
          <p:txBody>
            <a:bodyPr anchor="b"/>
            <a:lstStyle/>
            <a:p>
              <a:pPr algn="ctr" defTabSz="457200">
                <a:defRPr/>
              </a:pPr>
              <a:r>
                <a:rPr lang="fr-FR" sz="1800" b="0" i="0" u="none" strike="noStrike" cap="none" baseline="0">
                  <a:solidFill>
                    <a:srgbClr val="000000"/>
                  </a:solidFill>
                  <a:effectLst/>
                  <a:uFill>
                    <a:solidFill>
                      <a:prstClr val="black">
                        <a:alpha val="0"/>
                      </a:prstClr>
                    </a:solidFill>
                  </a:uFill>
                  <a:latin typeface="Calibri"/>
                  <a:ea typeface="Calibri"/>
                  <a:cs typeface="Calibri"/>
                </a:rPr>
                <a:t>5. Traiter</a:t>
              </a:r>
            </a:p>
          </p:txBody>
        </p:sp>
        <p:pic>
          <p:nvPicPr>
            <p:cNvPr id="46" name="Picture 45">
              <a:extLst>
                <a:ext uri="{FF2B5EF4-FFF2-40B4-BE49-F238E27FC236}">
                  <a16:creationId xmlns:a16="http://schemas.microsoft.com/office/drawing/2014/main" id="{2C476093-AE0E-4B53-90CB-B90ACF54A667}"/>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89713" y="3365545"/>
              <a:ext cx="1082035" cy="891594"/>
            </a:xfrm>
            <a:prstGeom prst="rect">
              <a:avLst/>
            </a:prstGeom>
          </p:spPr>
        </p:pic>
      </p:grpSp>
      <p:sp>
        <p:nvSpPr>
          <p:cNvPr id="49" name="Arrow: Right 48" descr="Flèche">
            <a:extLst>
              <a:ext uri="{FF2B5EF4-FFF2-40B4-BE49-F238E27FC236}">
                <a16:creationId xmlns:a16="http://schemas.microsoft.com/office/drawing/2014/main" id="{7675DF03-69D8-423B-92D0-9EFF64C5311B}"/>
              </a:ext>
            </a:extLst>
          </p:cNvPr>
          <p:cNvSpPr/>
          <p:nvPr/>
        </p:nvSpPr>
        <p:spPr>
          <a:xfrm>
            <a:off x="7339768" y="4726935"/>
            <a:ext cx="619432" cy="438456"/>
          </a:xfrm>
          <a:prstGeom prst="rightArrow">
            <a:avLst/>
          </a:prstGeom>
          <a:solidFill>
            <a:srgbClr val="335B74">
              <a:lumMod val="75000"/>
            </a:srgbClr>
          </a:solidFill>
          <a:ln w="15875" cap="flat" cmpd="sng" algn="ctr">
            <a:solidFill>
              <a:srgbClr val="335B74">
                <a:lumMod val="75000"/>
              </a:srgbClr>
            </a:solidFill>
            <a:prstDash val="solid"/>
          </a:ln>
          <a:effectLst/>
        </p:spPr>
        <p:txBody>
          <a:bodyPr anchor="ctr"/>
          <a:lstStyle/>
          <a:p>
            <a:pPr algn="ctr" defTabSz="457200">
              <a:defRPr/>
            </a:pPr>
            <a:endParaRPr lang="fr-FR" kern="0">
              <a:solidFill>
                <a:prstClr val="white"/>
              </a:solidFill>
              <a:latin typeface="Calibri"/>
            </a:endParaRPr>
          </a:p>
        </p:txBody>
      </p:sp>
      <p:grpSp>
        <p:nvGrpSpPr>
          <p:cNvPr id="3" name="Group 2" descr="Illustration d’un camion-benne déversant des matériaux dans une fosse. ">
            <a:extLst>
              <a:ext uri="{FF2B5EF4-FFF2-40B4-BE49-F238E27FC236}">
                <a16:creationId xmlns:a16="http://schemas.microsoft.com/office/drawing/2014/main" id="{719EFC87-5519-5D8D-8FE3-59ADBF3576AC}"/>
              </a:ext>
            </a:extLst>
          </p:cNvPr>
          <p:cNvGrpSpPr/>
          <p:nvPr/>
        </p:nvGrpSpPr>
        <p:grpSpPr>
          <a:xfrm>
            <a:off x="8053053" y="4383651"/>
            <a:ext cx="2209720" cy="1240128"/>
            <a:chOff x="8053053" y="4383651"/>
            <a:chExt cx="2209720" cy="1240128"/>
          </a:xfrm>
        </p:grpSpPr>
        <p:sp>
          <p:nvSpPr>
            <p:cNvPr id="47" name="Rectangle 46">
              <a:extLst>
                <a:ext uri="{FF2B5EF4-FFF2-40B4-BE49-F238E27FC236}">
                  <a16:creationId xmlns:a16="http://schemas.microsoft.com/office/drawing/2014/main" id="{1A90909B-8BCB-497D-ABD1-6C346B619BD1}"/>
                </a:ext>
                <a:ext uri="{C183D7F6-B498-43B3-948B-1728B52AA6E4}">
                  <adec:decorative xmlns:adec="http://schemas.microsoft.com/office/drawing/2017/decorative" val="1"/>
                </a:ext>
              </a:extLst>
            </p:cNvPr>
            <p:cNvSpPr/>
            <p:nvPr/>
          </p:nvSpPr>
          <p:spPr>
            <a:xfrm>
              <a:off x="8053053" y="4383651"/>
              <a:ext cx="2209720" cy="1240128"/>
            </a:xfrm>
            <a:prstGeom prst="rect">
              <a:avLst/>
            </a:prstGeom>
            <a:solidFill>
              <a:srgbClr val="DFE3E5">
                <a:lumMod val="90000"/>
              </a:srgbClr>
            </a:solidFill>
            <a:ln w="15875" cap="flat" cmpd="sng" algn="ctr">
              <a:solidFill>
                <a:sysClr val="windowText" lastClr="000000"/>
              </a:solidFill>
              <a:prstDash val="solid"/>
            </a:ln>
            <a:effectLst/>
          </p:spPr>
          <p:txBody>
            <a:bodyPr anchor="b"/>
            <a:lstStyle/>
            <a:p>
              <a:pPr algn="ctr" defTabSz="457200">
                <a:defRPr/>
              </a:pPr>
              <a:r>
                <a:rPr lang="fr-FR" sz="1800" b="0" i="0" u="none" strike="noStrike" cap="none" baseline="0" dirty="0">
                  <a:solidFill>
                    <a:srgbClr val="000000"/>
                  </a:solidFill>
                  <a:effectLst/>
                  <a:uFill>
                    <a:solidFill>
                      <a:prstClr val="black">
                        <a:alpha val="0"/>
                      </a:prstClr>
                    </a:solidFill>
                  </a:uFill>
                  <a:latin typeface="Calibri"/>
                  <a:ea typeface="Calibri"/>
                  <a:cs typeface="Calibri"/>
                </a:rPr>
                <a:t>6. Élimination finale</a:t>
              </a:r>
            </a:p>
          </p:txBody>
        </p:sp>
        <p:pic>
          <p:nvPicPr>
            <p:cNvPr id="51" name="Picture 50">
              <a:extLst>
                <a:ext uri="{FF2B5EF4-FFF2-40B4-BE49-F238E27FC236}">
                  <a16:creationId xmlns:a16="http://schemas.microsoft.com/office/drawing/2014/main" id="{06B59812-17BE-4DD3-B5D4-A6233493B8BB}"/>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86806" y="4479250"/>
              <a:ext cx="1043260" cy="782445"/>
            </a:xfrm>
            <a:prstGeom prst="rect">
              <a:avLst/>
            </a:prstGeom>
          </p:spPr>
        </p:pic>
      </p:grpSp>
    </p:spTree>
    <p:extLst>
      <p:ext uri="{BB962C8B-B14F-4D97-AF65-F5344CB8AC3E}">
        <p14:creationId xmlns:p14="http://schemas.microsoft.com/office/powerpoint/2010/main" val="131368385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C183D7F6-B498-43B3-948B-1728B52AA6E4}">
                <adec:decorative xmlns:adec="http://schemas.microsoft.com/office/drawing/2017/decorative" val="1"/>
              </a:ext>
            </a:extLst>
          </p:cNvPr>
          <p:cNvGrpSpPr/>
          <p:nvPr/>
        </p:nvGrpSpPr>
        <p:grpSpPr>
          <a:xfrm>
            <a:off x="4429795" y="1308552"/>
            <a:ext cx="5782080" cy="5170444"/>
            <a:chOff x="4429795" y="1308552"/>
            <a:chExt cx="5782080" cy="5170444"/>
          </a:xfrm>
        </p:grpSpPr>
        <p:pic>
          <p:nvPicPr>
            <p:cNvPr id="12" name="Picture 4">
              <a:extLst>
                <a:ext uri="{FF2B5EF4-FFF2-40B4-BE49-F238E27FC236}">
                  <a16:creationId xmlns:a16="http://schemas.microsoft.com/office/drawing/2014/main" id="{5D67BD10-426C-1D5C-910E-10480EAFD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9795" y="1308552"/>
              <a:ext cx="5684684" cy="3818253"/>
            </a:xfrm>
            <a:prstGeom prst="rect">
              <a:avLst/>
            </a:prstGeom>
          </p:spPr>
        </p:pic>
        <p:pic>
          <p:nvPicPr>
            <p:cNvPr id="13" name="Picture 9">
              <a:extLst>
                <a:ext uri="{FF2B5EF4-FFF2-40B4-BE49-F238E27FC236}">
                  <a16:creationId xmlns:a16="http://schemas.microsoft.com/office/drawing/2014/main" id="{61ED731E-5137-7508-5DE5-3D4B2649C2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7959" y="5190267"/>
              <a:ext cx="2540984" cy="1288729"/>
            </a:xfrm>
            <a:prstGeom prst="rect">
              <a:avLst/>
            </a:prstGeom>
          </p:spPr>
        </p:pic>
        <p:sp>
          <p:nvSpPr>
            <p:cNvPr id="14" name="Rectangle 13"/>
            <p:cNvSpPr/>
            <p:nvPr/>
          </p:nvSpPr>
          <p:spPr>
            <a:xfrm>
              <a:off x="447573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non infectieux</a:t>
              </a:r>
              <a:endParaRPr lang="en-US" sz="1050" b="1">
                <a:solidFill>
                  <a:srgbClr val="000000"/>
                </a:solidFill>
                <a:latin typeface="Arial" panose="020B0604020202020204" pitchFamily="34" charset="0"/>
                <a:cs typeface="Arial" panose="020B0604020202020204" pitchFamily="34" charset="0"/>
              </a:endParaRPr>
            </a:p>
          </p:txBody>
        </p:sp>
        <p:sp>
          <p:nvSpPr>
            <p:cNvPr id="15" name="Rectangle 14"/>
            <p:cNvSpPr/>
            <p:nvPr/>
          </p:nvSpPr>
          <p:spPr>
            <a:xfrm>
              <a:off x="6323963" y="1514842"/>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infectieux</a:t>
              </a:r>
              <a:endParaRPr lang="en-US" sz="1050" b="1">
                <a:solidFill>
                  <a:srgbClr val="000000"/>
                </a:solidFill>
                <a:latin typeface="Arial" panose="020B0604020202020204" pitchFamily="34" charset="0"/>
                <a:cs typeface="Arial" panose="020B0604020202020204" pitchFamily="34" charset="0"/>
              </a:endParaRPr>
            </a:p>
          </p:txBody>
        </p:sp>
        <p:sp>
          <p:nvSpPr>
            <p:cNvPr id="16" name="Rectangle 15"/>
            <p:cNvSpPr/>
            <p:nvPr/>
          </p:nvSpPr>
          <p:spPr>
            <a:xfrm>
              <a:off x="8305163" y="1515218"/>
              <a:ext cx="1745419" cy="251460"/>
            </a:xfrm>
            <a:prstGeom prst="rect">
              <a:avLst/>
            </a:prstGeom>
          </p:spPr>
          <p:txBody>
            <a:bodyPr wrap="square">
              <a:spAutoFit/>
            </a:bodyPr>
            <a:lstStyle/>
            <a:p>
              <a:pPr algn="ctr"/>
              <a:r>
                <a:rPr lang="fr-FR" sz="1050" b="1" i="0" u="none" strike="noStrike" cap="none" baseline="0">
                  <a:solidFill>
                    <a:srgbClr val="000000"/>
                  </a:solidFill>
                  <a:effectLst/>
                  <a:uFill>
                    <a:solidFill>
                      <a:prstClr val="black">
                        <a:alpha val="0"/>
                      </a:prstClr>
                    </a:solidFill>
                  </a:uFill>
                  <a:latin typeface="Arial"/>
                  <a:ea typeface="Arial"/>
                  <a:cs typeface="Arial"/>
                </a:rPr>
                <a:t>Déchets tranchants</a:t>
              </a:r>
              <a:endParaRPr lang="en-US" sz="1050" b="1">
                <a:solidFill>
                  <a:srgbClr val="000000"/>
                </a:solidFill>
                <a:latin typeface="Arial" panose="020B0604020202020204" pitchFamily="34" charset="0"/>
                <a:cs typeface="Arial" panose="020B0604020202020204" pitchFamily="34" charset="0"/>
              </a:endParaRPr>
            </a:p>
          </p:txBody>
        </p:sp>
        <p:sp>
          <p:nvSpPr>
            <p:cNvPr id="17" name="Rectangle 16"/>
            <p:cNvSpPr/>
            <p:nvPr/>
          </p:nvSpPr>
          <p:spPr>
            <a:xfrm>
              <a:off x="4513833" y="4551677"/>
              <a:ext cx="1745419" cy="518160"/>
            </a:xfrm>
            <a:prstGeom prst="rect">
              <a:avLst/>
            </a:prstGeom>
          </p:spPr>
          <p:txBody>
            <a:bodyPr wrap="square">
              <a:spAutoFit/>
            </a:bodyPr>
            <a:lstStyle/>
            <a:p>
              <a:pPr algn="ctr"/>
              <a:r>
                <a:rPr lang="fr-FR" sz="1400" b="1" i="0" u="none" strike="noStrike" cap="none" baseline="0">
                  <a:solidFill>
                    <a:srgbClr val="FFFFFF"/>
                  </a:solidFill>
                  <a:effectLst/>
                  <a:uFill>
                    <a:solidFill>
                      <a:prstClr val="black">
                        <a:alpha val="0"/>
                      </a:prstClr>
                    </a:solidFill>
                  </a:uFill>
                  <a:latin typeface="Arial"/>
                  <a:ea typeface="Arial"/>
                  <a:cs typeface="Arial"/>
                </a:rPr>
                <a:t>Récipient noir (recouvert)</a:t>
              </a:r>
              <a:endParaRPr lang="en-US" sz="1400" b="1">
                <a:solidFill>
                  <a:schemeClr val="bg2"/>
                </a:solidFill>
                <a:latin typeface="Arial" panose="020B0604020202020204" pitchFamily="34" charset="0"/>
                <a:cs typeface="Arial" panose="020B0604020202020204" pitchFamily="34" charset="0"/>
              </a:endParaRPr>
            </a:p>
          </p:txBody>
        </p:sp>
        <p:sp>
          <p:nvSpPr>
            <p:cNvPr id="18" name="Rectangle 17"/>
            <p:cNvSpPr/>
            <p:nvPr/>
          </p:nvSpPr>
          <p:spPr>
            <a:xfrm>
              <a:off x="6298552" y="4538977"/>
              <a:ext cx="1745419" cy="518160"/>
            </a:xfrm>
            <a:prstGeom prst="rect">
              <a:avLst/>
            </a:prstGeom>
          </p:spPr>
          <p:txBody>
            <a:bodyPr wrap="square">
              <a:spAutoFit/>
            </a:bodyPr>
            <a:lstStyle/>
            <a:p>
              <a:pPr algn="ctr"/>
              <a:r>
                <a:rPr lang="fr-FR" sz="1400" b="1" i="0" u="none" strike="noStrike" cap="none" baseline="0">
                  <a:solidFill>
                    <a:srgbClr val="000000"/>
                  </a:solidFill>
                  <a:effectLst/>
                  <a:uFill>
                    <a:solidFill>
                      <a:prstClr val="black">
                        <a:alpha val="0"/>
                      </a:prstClr>
                    </a:solidFill>
                  </a:uFill>
                  <a:latin typeface="Arial"/>
                  <a:ea typeface="Arial"/>
                  <a:cs typeface="Arial"/>
                </a:rPr>
                <a:t>Récipient jaune (recouvert)</a:t>
              </a:r>
              <a:endParaRPr lang="en-US" sz="1400" b="1">
                <a:solidFill>
                  <a:srgbClr val="000000"/>
                </a:solidFill>
                <a:latin typeface="Arial" panose="020B0604020202020204" pitchFamily="34" charset="0"/>
                <a:cs typeface="Arial" panose="020B0604020202020204" pitchFamily="34" charset="0"/>
              </a:endParaRPr>
            </a:p>
          </p:txBody>
        </p:sp>
        <p:sp>
          <p:nvSpPr>
            <p:cNvPr id="19" name="Rectangle 18"/>
            <p:cNvSpPr/>
            <p:nvPr/>
          </p:nvSpPr>
          <p:spPr>
            <a:xfrm>
              <a:off x="8279977" y="4546043"/>
              <a:ext cx="1834502" cy="253916"/>
            </a:xfrm>
            <a:prstGeom prst="rect">
              <a:avLst/>
            </a:prstGeom>
          </p:spPr>
          <p:txBody>
            <a:bodyPr wrap="square">
              <a:spAutoFit/>
            </a:bodyPr>
            <a:lstStyle/>
            <a:p>
              <a:pPr algn="ctr"/>
              <a:r>
                <a:rPr lang="fr-FR" sz="1050" b="1" i="0" u="none" strike="noStrike" cap="none" baseline="0" dirty="0">
                  <a:solidFill>
                    <a:srgbClr val="000000"/>
                  </a:solidFill>
                  <a:effectLst/>
                  <a:uFill>
                    <a:solidFill>
                      <a:prstClr val="black">
                        <a:alpha val="0"/>
                      </a:prstClr>
                    </a:solidFill>
                  </a:uFill>
                  <a:latin typeface="Arial"/>
                  <a:ea typeface="Arial"/>
                  <a:cs typeface="Arial"/>
                </a:rPr>
                <a:t>Boîte à objets tranchants</a:t>
              </a:r>
              <a:endParaRPr lang="en-US" sz="1050" b="1" dirty="0">
                <a:solidFill>
                  <a:srgbClr val="000000"/>
                </a:solidFill>
                <a:latin typeface="Arial" panose="020B0604020202020204" pitchFamily="34" charset="0"/>
                <a:cs typeface="Arial" panose="020B0604020202020204" pitchFamily="34" charset="0"/>
              </a:endParaRPr>
            </a:p>
          </p:txBody>
        </p:sp>
        <p:sp>
          <p:nvSpPr>
            <p:cNvPr id="20" name="Rectangle 19"/>
            <p:cNvSpPr/>
            <p:nvPr/>
          </p:nvSpPr>
          <p:spPr>
            <a:xfrm>
              <a:off x="4475733" y="5281046"/>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pathologiques</a:t>
              </a:r>
              <a:endParaRPr lang="en-US" sz="800" b="1">
                <a:solidFill>
                  <a:srgbClr val="002060"/>
                </a:solidFill>
                <a:latin typeface="Arial" panose="020B0604020202020204" pitchFamily="34" charset="0"/>
                <a:cs typeface="Arial" panose="020B0604020202020204" pitchFamily="34" charset="0"/>
              </a:endParaRPr>
            </a:p>
          </p:txBody>
        </p:sp>
        <p:sp>
          <p:nvSpPr>
            <p:cNvPr id="21" name="Rectangle 20"/>
            <p:cNvSpPr/>
            <p:nvPr/>
          </p:nvSpPr>
          <p:spPr>
            <a:xfrm>
              <a:off x="4484697" y="6153401"/>
              <a:ext cx="1512317" cy="21336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radioactifs</a:t>
              </a:r>
              <a:endParaRPr lang="en-US" sz="800" b="1">
                <a:solidFill>
                  <a:srgbClr val="002060"/>
                </a:solidFill>
                <a:latin typeface="Arial" panose="020B0604020202020204" pitchFamily="34" charset="0"/>
                <a:cs typeface="Arial" panose="020B0604020202020204" pitchFamily="34" charset="0"/>
              </a:endParaRPr>
            </a:p>
          </p:txBody>
        </p:sp>
        <p:sp>
          <p:nvSpPr>
            <p:cNvPr id="22" name="Rectangle 21"/>
            <p:cNvSpPr/>
            <p:nvPr/>
          </p:nvSpPr>
          <p:spPr>
            <a:xfrm>
              <a:off x="4475732" y="5648647"/>
              <a:ext cx="1512317" cy="335280"/>
            </a:xfrm>
            <a:prstGeom prst="rect">
              <a:avLst/>
            </a:prstGeom>
          </p:spPr>
          <p:txBody>
            <a:bodyPr wrap="square">
              <a:spAutoFit/>
            </a:bodyPr>
            <a:lstStyle/>
            <a:p>
              <a:r>
                <a:rPr lang="fr-FR" sz="800" b="1" i="0" u="none" strike="noStrike" cap="none" baseline="0">
                  <a:solidFill>
                    <a:srgbClr val="002060"/>
                  </a:solidFill>
                  <a:effectLst/>
                  <a:uFill>
                    <a:solidFill>
                      <a:prstClr val="black">
                        <a:alpha val="0"/>
                      </a:prstClr>
                    </a:solidFill>
                  </a:uFill>
                  <a:latin typeface="Arial"/>
                  <a:ea typeface="Arial"/>
                  <a:cs typeface="Arial"/>
                </a:rPr>
                <a:t>Déchets chimiques et pharmaceutiques</a:t>
              </a:r>
              <a:endParaRPr lang="en-US" sz="800" b="1">
                <a:solidFill>
                  <a:srgbClr val="002060"/>
                </a:solidFill>
                <a:latin typeface="Arial" panose="020B0604020202020204" pitchFamily="34" charset="0"/>
                <a:cs typeface="Arial" panose="020B0604020202020204" pitchFamily="34" charset="0"/>
              </a:endParaRPr>
            </a:p>
          </p:txBody>
        </p:sp>
        <p:sp>
          <p:nvSpPr>
            <p:cNvPr id="23" name="Rectangle 22"/>
            <p:cNvSpPr/>
            <p:nvPr/>
          </p:nvSpPr>
          <p:spPr>
            <a:xfrm>
              <a:off x="4520183" y="1814538"/>
              <a:ext cx="1512317" cy="41148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Papier/Matériel d’emballage</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Bouteilles/Canettes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Nourriture</a:t>
              </a:r>
            </a:p>
          </p:txBody>
        </p:sp>
        <p:sp>
          <p:nvSpPr>
            <p:cNvPr id="24" name="Rectangle 23"/>
            <p:cNvSpPr/>
            <p:nvPr/>
          </p:nvSpPr>
          <p:spPr>
            <a:xfrm>
              <a:off x="8216079"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 à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 brisées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Flacon brisé</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Ampoules brisées</a:t>
              </a:r>
            </a:p>
          </p:txBody>
        </p:sp>
        <p:sp>
          <p:nvSpPr>
            <p:cNvPr id="26" name="Rectangle 25"/>
            <p:cNvSpPr/>
            <p:nvPr/>
          </p:nvSpPr>
          <p:spPr>
            <a:xfrm>
              <a:off x="6515979" y="1793433"/>
              <a:ext cx="1512317" cy="51816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Gaze/Pansements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Sang/Ensembles de perfusion</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Gants</a:t>
              </a:r>
              <a:endParaRPr lang="en-US" sz="700" b="1">
                <a:solidFill>
                  <a:srgbClr val="000000"/>
                </a:solidFill>
                <a:latin typeface="Arial" panose="020B0604020202020204" pitchFamily="34" charset="0"/>
                <a:cs typeface="Arial" panose="020B0604020202020204" pitchFamily="34" charset="0"/>
              </a:endParaRPr>
            </a:p>
          </p:txBody>
        </p:sp>
        <p:sp>
          <p:nvSpPr>
            <p:cNvPr id="27" name="Rectangle 26"/>
            <p:cNvSpPr/>
            <p:nvPr/>
          </p:nvSpPr>
          <p:spPr>
            <a:xfrm>
              <a:off x="9194858" y="1829863"/>
              <a:ext cx="1017017" cy="731520"/>
            </a:xfrm>
            <a:prstGeom prst="rect">
              <a:avLst/>
            </a:prstGeom>
          </p:spPr>
          <p:txBody>
            <a:bodyPr wrap="square">
              <a:spAutoFit/>
            </a:bodyPr>
            <a:lstStyle/>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Lancet</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Éléments rétractables</a:t>
              </a:r>
              <a:endParaRPr lang="fr-FR" sz="700" b="1">
                <a:solidFill>
                  <a:srgbClr val="000000"/>
                </a:solidFill>
                <a:latin typeface="Arial" panose="020B0604020202020204" pitchFamily="34" charset="0"/>
                <a:cs typeface="Arial" panose="020B0604020202020204" pitchFamily="34" charset="0"/>
              </a:endParaRP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Scalpels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Lames</a:t>
              </a:r>
            </a:p>
            <a:p>
              <a:pPr marL="88900" indent="-88900">
                <a:buFont typeface="Arial" panose="020B0604020202020204" pitchFamily="34" charset="0"/>
                <a:buChar char="•"/>
              </a:pPr>
              <a:r>
                <a:rPr lang="fr-FR" sz="700" b="1" i="0" u="none" strike="noStrike" cap="none" baseline="0">
                  <a:solidFill>
                    <a:srgbClr val="000000"/>
                  </a:solidFill>
                  <a:effectLst/>
                  <a:uFill>
                    <a:solidFill>
                      <a:prstClr val="black">
                        <a:alpha val="0"/>
                      </a:prstClr>
                    </a:solidFill>
                  </a:uFill>
                  <a:latin typeface="Arial"/>
                  <a:ea typeface="Arial"/>
                  <a:cs typeface="Arial"/>
                </a:rPr>
                <a:t>Aiguilles</a:t>
              </a:r>
              <a:endParaRPr lang="en-US" sz="700" b="1">
                <a:solidFill>
                  <a:srgbClr val="000000"/>
                </a:solidFill>
                <a:latin typeface="Arial" panose="020B0604020202020204" pitchFamily="34" charset="0"/>
                <a:cs typeface="Arial" panose="020B0604020202020204" pitchFamily="34" charset="0"/>
              </a:endParaRPr>
            </a:p>
          </p:txBody>
        </p:sp>
      </p:grpSp>
      <p:sp>
        <p:nvSpPr>
          <p:cNvPr id="2" name="Title 1">
            <a:extLst>
              <a:ext uri="{FF2B5EF4-FFF2-40B4-BE49-F238E27FC236}">
                <a16:creationId xmlns:a16="http://schemas.microsoft.com/office/drawing/2014/main" id="{4F0F06BA-D9C5-4E8B-BA8C-1595BDC5A8A3}"/>
              </a:ext>
            </a:extLst>
          </p:cNvPr>
          <p:cNvSpPr>
            <a:spLocks noGrp="1"/>
          </p:cNvSpPr>
          <p:nvPr>
            <p:ph type="title"/>
          </p:nvPr>
        </p:nvSpPr>
        <p:spPr>
          <a:xfrm>
            <a:off x="197069" y="3667"/>
            <a:ext cx="10972800" cy="886203"/>
          </a:xfrm>
        </p:spPr>
        <p:txBody>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Tri des déchets </a:t>
            </a:r>
            <a:r>
              <a:rPr lang="fr-FR" sz="4000" b="1" i="0" u="none" strike="noStrike" cap="none" baseline="0" dirty="0">
                <a:solidFill>
                  <a:srgbClr val="FFFFFF"/>
                </a:solidFill>
                <a:effectLst/>
                <a:uFill>
                  <a:solidFill>
                    <a:prstClr val="black">
                      <a:alpha val="0"/>
                    </a:prstClr>
                  </a:solidFill>
                </a:uFill>
                <a:latin typeface="Calibri Light"/>
                <a:ea typeface="Calibri Light"/>
                <a:cs typeface="Calibri Light"/>
              </a:rPr>
              <a:t>(0)</a:t>
            </a:r>
          </a:p>
        </p:txBody>
      </p:sp>
      <p:sp>
        <p:nvSpPr>
          <p:cNvPr id="10" name="TextBox 9">
            <a:extLst>
              <a:ext uri="{FF2B5EF4-FFF2-40B4-BE49-F238E27FC236}">
                <a16:creationId xmlns:a16="http://schemas.microsoft.com/office/drawing/2014/main" id="{9713E3FF-A434-1A07-E133-A7879FAFE17F}"/>
              </a:ext>
            </a:extLst>
          </p:cNvPr>
          <p:cNvSpPr txBox="1"/>
          <p:nvPr/>
        </p:nvSpPr>
        <p:spPr>
          <a:xfrm>
            <a:off x="1175250" y="2418411"/>
            <a:ext cx="2766644" cy="800219"/>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i="0" u="none" strike="noStrike" cap="none" baseline="0" dirty="0">
                <a:solidFill>
                  <a:srgbClr val="002E89"/>
                </a:solidFill>
                <a:effectLst/>
                <a:uFill>
                  <a:solidFill>
                    <a:prstClr val="black">
                      <a:alpha val="0"/>
                    </a:prstClr>
                  </a:solidFill>
                </a:uFill>
                <a:latin typeface="Calibri"/>
                <a:ea typeface="Calibri"/>
                <a:cs typeface="Calibri"/>
              </a:rPr>
              <a:t>Système à 3 bacs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(très fréquent)</a:t>
            </a:r>
            <a:endParaRPr lang="en-US" dirty="0">
              <a:solidFill>
                <a:srgbClr val="000000"/>
              </a:solidFill>
              <a:latin typeface="Calibri" panose="020F0502020204030204" pitchFamily="34" charset="0"/>
            </a:endParaRPr>
          </a:p>
        </p:txBody>
      </p:sp>
      <p:sp>
        <p:nvSpPr>
          <p:cNvPr id="6" name="TextBox 5">
            <a:extLst>
              <a:ext uri="{FF2B5EF4-FFF2-40B4-BE49-F238E27FC236}">
                <a16:creationId xmlns:a16="http://schemas.microsoft.com/office/drawing/2014/main" id="{3346ED81-8810-41CA-8B88-E78B39E5D128}"/>
              </a:ext>
            </a:extLst>
          </p:cNvPr>
          <p:cNvSpPr txBox="1"/>
          <p:nvPr/>
        </p:nvSpPr>
        <p:spPr>
          <a:xfrm>
            <a:off x="1175250" y="5305564"/>
            <a:ext cx="3211697" cy="738664"/>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dirty="0">
                <a:solidFill>
                  <a:srgbClr val="002E89"/>
                </a:solidFill>
                <a:effectLst/>
                <a:uFill>
                  <a:solidFill>
                    <a:prstClr val="black">
                      <a:alpha val="0"/>
                    </a:prstClr>
                  </a:solidFill>
                </a:uFill>
                <a:latin typeface="Calibri"/>
                <a:ea typeface="Calibri"/>
                <a:cs typeface="Calibri"/>
              </a:rPr>
              <a:t>Autres flux de déchets </a:t>
            </a:r>
          </a:p>
          <a:p>
            <a:r>
              <a:rPr lang="fr-FR" sz="1800" b="0" i="0" u="none" strike="noStrike" cap="none" baseline="0" dirty="0">
                <a:solidFill>
                  <a:srgbClr val="000000"/>
                </a:solidFill>
                <a:effectLst/>
                <a:uFill>
                  <a:solidFill>
                    <a:prstClr val="black">
                      <a:alpha val="0"/>
                    </a:prstClr>
                  </a:solidFill>
                </a:uFill>
                <a:latin typeface="Calibri"/>
                <a:ea typeface="Calibri"/>
                <a:cs typeface="Calibri"/>
              </a:rPr>
              <a:t>(moins courant)</a:t>
            </a:r>
            <a:endParaRPr lang="en-US" dirty="0">
              <a:solidFill>
                <a:srgbClr val="000000"/>
              </a:solidFill>
              <a:latin typeface="Calibri" panose="020F0502020204030204" pitchFamily="34" charset="0"/>
            </a:endParaRPr>
          </a:p>
        </p:txBody>
      </p:sp>
      <p:sp>
        <p:nvSpPr>
          <p:cNvPr id="11" name="TextBox 10">
            <a:extLst>
              <a:ext uri="{FF2B5EF4-FFF2-40B4-BE49-F238E27FC236}">
                <a16:creationId xmlns:a16="http://schemas.microsoft.com/office/drawing/2014/main" id="{6F4F6BB5-65C2-44D8-9204-72B354762C4E}"/>
              </a:ext>
            </a:extLst>
          </p:cNvPr>
          <p:cNvSpPr txBox="1"/>
          <p:nvPr/>
        </p:nvSpPr>
        <p:spPr>
          <a:xfrm>
            <a:off x="7798192" y="6203618"/>
            <a:ext cx="2869809" cy="518160"/>
          </a:xfrm>
          <a:prstGeom prst="rect">
            <a:avLst/>
          </a:prstGeom>
          <a:noFill/>
        </p:spPr>
        <p:txBody>
          <a:bodyPr wrap="square">
            <a:spAutoFit/>
          </a:bodyPr>
          <a:lstStyle/>
          <a:p>
            <a:r>
              <a:rPr lang="fr-FR" sz="1400" b="0" i="0" u="none" strike="noStrike" cap="none" baseline="0">
                <a:solidFill>
                  <a:srgbClr val="000000"/>
                </a:solidFill>
                <a:effectLst/>
                <a:uFill>
                  <a:solidFill>
                    <a:prstClr val="black">
                      <a:alpha val="0"/>
                    </a:prstClr>
                  </a:solidFill>
                </a:uFill>
                <a:latin typeface="Calibri"/>
                <a:ea typeface="Calibri"/>
                <a:cs typeface="Calibri"/>
              </a:rPr>
              <a:t>https://www.washinhcf.org/resource/wash-fit-training-package/</a:t>
            </a:r>
          </a:p>
        </p:txBody>
      </p:sp>
    </p:spTree>
    <p:extLst>
      <p:ext uri="{BB962C8B-B14F-4D97-AF65-F5344CB8AC3E}">
        <p14:creationId xmlns:p14="http://schemas.microsoft.com/office/powerpoint/2010/main" val="806358370"/>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4.03.31"/>
  <p:tag name="AS_TITLE" val="Aspose.Slides for Java"/>
  <p:tag name="AS_VERSION" val="24.3"/>
</p:tagLst>
</file>

<file path=ppt/theme/theme1.xml><?xml version="1.0" encoding="utf-8"?>
<a:theme xmlns:a="http://schemas.openxmlformats.org/drawingml/2006/main" name="DHQP_ATSDR 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Myriad Web Pro"/>
        <a:cs typeface="Arial"/>
      </a:majorFont>
      <a:minorFont>
        <a:latin typeface="Myriad Web Pro"/>
        <a:ea typeface="Myriad Web Pro"/>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DHQP_ATSDR Combined" id="{5FAE2803-7B31-4CF6-98E6-2CF9EC8D6EDD}" vid="{918626BD-6491-46D0-9E71-8DA95D31AA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1F1D77B3D37B44DAC62FD0B407B00D1" ma:contentTypeVersion="10" ma:contentTypeDescription="Create a new document." ma:contentTypeScope="" ma:versionID="1c0c4ebe4f732285ca0cd1d8e5b261a8">
  <xsd:schema xmlns:xsd="http://www.w3.org/2001/XMLSchema" xmlns:xs="http://www.w3.org/2001/XMLSchema" xmlns:p="http://schemas.microsoft.com/office/2006/metadata/properties" xmlns:ns2="d9557b21-3a07-4829-8c5e-3740791e0e98" xmlns:ns3="0d643e6b-beed-4993-859b-c9c3c7fee416" targetNamespace="http://schemas.microsoft.com/office/2006/metadata/properties" ma:root="true" ma:fieldsID="5bacc5ebcd8950f2c00c7bc92bdee1a0" ns2:_="" ns3:_="">
    <xsd:import namespace="d9557b21-3a07-4829-8c5e-3740791e0e98"/>
    <xsd:import namespace="0d643e6b-beed-4993-859b-c9c3c7fee41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57b21-3a07-4829-8c5e-3740791e0e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643e6b-beed-4993-859b-c9c3c7fee41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7e58c4d-a607-4661-a0cd-90ece2dfccfe}" ma:internalName="TaxCatchAll" ma:showField="CatchAllData" ma:web="0d643e6b-beed-4993-859b-c9c3c7fee416">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d643e6b-beed-4993-859b-c9c3c7fee416" xsi:nil="true"/>
    <SharedWithUsers xmlns="0d643e6b-beed-4993-859b-c9c3c7fee416">
      <UserInfo>
        <DisplayName/>
        <AccountId xsi:nil="true"/>
        <AccountType/>
      </UserInfo>
    </SharedWithUsers>
    <lcf76f155ced4ddcb4097134ff3c332f xmlns="d9557b21-3a07-4829-8c5e-3740791e0e9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7136C6-E400-4121-A91D-CC1D42110766}">
  <ds:schemaRefs>
    <ds:schemaRef ds:uri="0d643e6b-beed-4993-859b-c9c3c7fee416"/>
    <ds:schemaRef ds:uri="d9557b21-3a07-4829-8c5e-3740791e0e9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82279E9-374E-49BB-BD91-B3D36BE7F50F}">
  <ds:schemaRefs>
    <ds:schemaRef ds:uri="d9557b21-3a07-4829-8c5e-3740791e0e98"/>
    <ds:schemaRef ds:uri="http://www.w3.org/XML/1998/namespace"/>
    <ds:schemaRef ds:uri="http://purl.org/dc/elements/1.1/"/>
    <ds:schemaRef ds:uri="0d643e6b-beed-4993-859b-c9c3c7fee416"/>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http://purl.org/dc/dcmitype/"/>
    <ds:schemaRef ds:uri="http://purl.org/dc/terms/"/>
  </ds:schemaRefs>
</ds:datastoreItem>
</file>

<file path=customXml/itemProps3.xml><?xml version="1.0" encoding="utf-8"?>
<ds:datastoreItem xmlns:ds="http://schemas.openxmlformats.org/officeDocument/2006/customXml" ds:itemID="{BB2E83ED-7AF5-4DE3-B01C-9A691771AD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108</TotalTime>
  <Words>4193</Words>
  <Application>Microsoft Office PowerPoint</Application>
  <PresentationFormat>Widescreen</PresentationFormat>
  <Paragraphs>401</Paragraphs>
  <Slides>23</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Comic Sans MS</vt:lpstr>
      <vt:lpstr>Myriad Web Pro</vt:lpstr>
      <vt:lpstr>Wingdings</vt:lpstr>
      <vt:lpstr>DHQP_ATSDR Combined</vt:lpstr>
      <vt:lpstr>PCI pour la maladie à virus Ebola ou la maladie à virus de Marburg :  Gestion des déchets Partie 1: Le processus de gestion des déchets </vt:lpstr>
      <vt:lpstr>Objectifs d’apprentissage</vt:lpstr>
      <vt:lpstr>Discussion</vt:lpstr>
      <vt:lpstr>Qu’est-ce que la gestion des déchets ?</vt:lpstr>
      <vt:lpstr>La gestion des déchets comprend :</vt:lpstr>
      <vt:lpstr>Pourquoi la gestion des déchets ?</vt:lpstr>
      <vt:lpstr>Comment gérer les déchets dans votre établissement ?</vt:lpstr>
      <vt:lpstr>Processus de gestion des déchets</vt:lpstr>
      <vt:lpstr>Tri des déchets (0)</vt:lpstr>
      <vt:lpstr>Tri des déchets (1)</vt:lpstr>
      <vt:lpstr>Tri des déchets (2)</vt:lpstr>
      <vt:lpstr>Tri des déchets (3)</vt:lpstr>
      <vt:lpstr>Déchets tranchants</vt:lpstr>
      <vt:lpstr>Tri des déchets (4)</vt:lpstr>
      <vt:lpstr>Équipement de protection individuelle pour les gestionnaires de déchets</vt:lpstr>
      <vt:lpstr>Collecte et transport des déchets</vt:lpstr>
      <vt:lpstr>Stockage des déchets</vt:lpstr>
      <vt:lpstr>Élimination des déchets</vt:lpstr>
      <vt:lpstr>Contrôle des connaissances : gestion des déchets</vt:lpstr>
      <vt:lpstr>Commentaires sur le contrôle de connaissances</vt:lpstr>
      <vt:lpstr>Réflexion</vt:lpstr>
      <vt:lpstr>Points importants à retenir</vt:lpstr>
      <vt:lpstr>Merci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Waste Management</dc:title>
  <dc:creator>Ponder, Marilyn (CDC/DDID/NCEZID/DHQP) (CTR)</dc:creator>
  <cp:lastModifiedBy>Aitor Balado</cp:lastModifiedBy>
  <cp:revision>14</cp:revision>
  <dcterms:created xsi:type="dcterms:W3CDTF">2022-11-21T17:50:57Z</dcterms:created>
  <dcterms:modified xsi:type="dcterms:W3CDTF">2026-07-31T15:50:52Z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ExtendedDescription">
    <vt:lpwstr/>
  </property>
  <property fmtid="{D5CDD505-2E9C-101B-9397-08002B2CF9AE}" pid="3" name="ComplianceAssetId">
    <vt:lpwstr/>
  </property>
  <property fmtid="{D5CDD505-2E9C-101B-9397-08002B2CF9AE}" pid="4" name="ContentTypeId">
    <vt:lpwstr>0x010100C1F1D77B3D37B44DAC62FD0B407B00D1</vt:lpwstr>
  </property>
  <property fmtid="{D5CDD505-2E9C-101B-9397-08002B2CF9AE}" pid="5" name="MediaServiceImageTags">
    <vt:lpwstr/>
  </property>
  <property fmtid="{D5CDD505-2E9C-101B-9397-08002B2CF9AE}" pid="6" name="MSIP_Label_7b94a7b8-f06c-4dfe-bdcc-9b548fd58c31_ActionId">
    <vt:lpwstr>decb9a74-87f8-4cc6-8828-1291b2ee5e7d</vt:lpwstr>
  </property>
  <property fmtid="{D5CDD505-2E9C-101B-9397-08002B2CF9AE}" pid="7" name="MSIP_Label_7b94a7b8-f06c-4dfe-bdcc-9b548fd58c31_ContentBits">
    <vt:lpwstr>0</vt:lpwstr>
  </property>
  <property fmtid="{D5CDD505-2E9C-101B-9397-08002B2CF9AE}" pid="8" name="MSIP_Label_7b94a7b8-f06c-4dfe-bdcc-9b548fd58c31_Enabled">
    <vt:lpwstr>true</vt:lpwstr>
  </property>
  <property fmtid="{D5CDD505-2E9C-101B-9397-08002B2CF9AE}" pid="9" name="MSIP_Label_7b94a7b8-f06c-4dfe-bdcc-9b548fd58c31_Method">
    <vt:lpwstr>Privileged</vt:lpwstr>
  </property>
  <property fmtid="{D5CDD505-2E9C-101B-9397-08002B2CF9AE}" pid="10" name="MSIP_Label_7b94a7b8-f06c-4dfe-bdcc-9b548fd58c31_Name">
    <vt:lpwstr>7b94a7b8-f06c-4dfe-bdcc-9b548fd58c31</vt:lpwstr>
  </property>
  <property fmtid="{D5CDD505-2E9C-101B-9397-08002B2CF9AE}" pid="11" name="MSIP_Label_7b94a7b8-f06c-4dfe-bdcc-9b548fd58c31_SetDate">
    <vt:lpwstr>2022-11-21T17:53:56Z</vt:lpwstr>
  </property>
  <property fmtid="{D5CDD505-2E9C-101B-9397-08002B2CF9AE}" pid="12" name="MSIP_Label_7b94a7b8-f06c-4dfe-bdcc-9b548fd58c31_SiteId">
    <vt:lpwstr>9ce70869-60db-44fd-abe8-d2767077fc8f</vt:lpwstr>
  </property>
  <property fmtid="{D5CDD505-2E9C-101B-9397-08002B2CF9AE}" pid="13" name="Order">
    <vt:r8>185500</vt:r8>
  </property>
  <property fmtid="{D5CDD505-2E9C-101B-9397-08002B2CF9AE}" pid="14" name="TemplateUrl">
    <vt:lpwstr/>
  </property>
  <property fmtid="{D5CDD505-2E9C-101B-9397-08002B2CF9AE}" pid="15" name="TriggerFlowInfo">
    <vt:lpwstr/>
  </property>
  <property fmtid="{D5CDD505-2E9C-101B-9397-08002B2CF9AE}" pid="16" name="xd_ProgID">
    <vt:lpwstr/>
  </property>
  <property fmtid="{D5CDD505-2E9C-101B-9397-08002B2CF9AE}" pid="17" name="xd_Signature">
    <vt:bool>false</vt:bool>
  </property>
</Properties>
</file>