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20"/>
  </p:notesMasterIdLst>
  <p:sldIdLst>
    <p:sldId id="301" r:id="rId5"/>
    <p:sldId id="325" r:id="rId6"/>
    <p:sldId id="611" r:id="rId7"/>
    <p:sldId id="610" r:id="rId8"/>
    <p:sldId id="612" r:id="rId9"/>
    <p:sldId id="613" r:id="rId10"/>
    <p:sldId id="614" r:id="rId11"/>
    <p:sldId id="609" r:id="rId12"/>
    <p:sldId id="615" r:id="rId13"/>
    <p:sldId id="616" r:id="rId14"/>
    <p:sldId id="617" r:id="rId15"/>
    <p:sldId id="618" r:id="rId16"/>
    <p:sldId id="608" r:id="rId17"/>
    <p:sldId id="324" r:id="rId18"/>
    <p:sldId id="32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76A616-61DB-CBA4-C83D-D4A29D22A090}" name="Stevens, Lise (CDC/DDID/NCIRD/OD) (CTR)" initials="SL((" userId="S::ufb4@cdc.gov::2c537b9a-60b3-485c-9f17-85823e539c69" providerId="AD"/>
  <p188:author id="{69430820-7F70-8971-595F-ED95882F7673}" name="Lessa, Fernanda (CDC/DDID/NCEZID/DHQP)" initials="LF(" userId="S::dta3@cdc.gov::3b10506a-91e0-4aa6-8e4a-b48f1b2c20e9" providerId="AD"/>
  <p188:author id="{D2CC3B41-80AD-9C11-6557-53DB0BCBF647}" name="Wilson, Katie (CDC/DDID/NCEZID/DHQP)" initials="KW" userId="Wilson, Katie (CDC/DDID/NCEZID/DHQP)" providerId="None"/>
  <p188:author id="{74873CA3-183E-6DA5-8DD9-6D3F260CF572}" name="Wilson, Katie (CDC/DDID/NCEZID/DHQP)" initials="W(" userId="S::vvd6@cdc.gov::b37c5cec-f22a-4653-a2f2-bcde195e618a" providerId="AD"/>
  <p188:author id="{95D7EAF3-B58E-CADA-DB08-73B7407BEBF9}" name="Ponder, Marilyn (CDC/DDID/NCEZID/DHQP) (CTR)" initials="PM((" userId="S::qvl8@cdc.gov::3999cd6a-e61a-4ada-a4ca-391c3b117a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of4" initials="v" lastIdx="19" clrIdx="0">
    <p:extLst>
      <p:ext uri="{19B8F6BF-5375-455C-9EA6-DF929625EA0E}">
        <p15:presenceInfo xmlns:p15="http://schemas.microsoft.com/office/powerpoint/2012/main" userId="vof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17303-6DCA-481A-8655-E2156AD709A1}" v="2" dt="2023-11-22T15:45:42.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81" d="100"/>
          <a:sy n="81" d="100"/>
        </p:scale>
        <p:origin x="126" y="474"/>
      </p:cViewPr>
      <p:guideLst/>
    </p:cSldViewPr>
  </p:slideViewPr>
  <p:outlineViewPr>
    <p:cViewPr>
      <p:scale>
        <a:sx n="33" d="100"/>
        <a:sy n="33" d="100"/>
      </p:scale>
      <p:origin x="0" y="-31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s, Lise (CDC/DDID/NCIRD/OD) (CTR)" userId="2c537b9a-60b3-485c-9f17-85823e539c69" providerId="ADAL" clId="{D4755972-50C6-408C-A050-3A637E272130}"/>
    <pc:docChg chg="">
      <pc:chgData name="Stevens, Lise (CDC/DDID/NCIRD/OD) (CTR)" userId="2c537b9a-60b3-485c-9f17-85823e539c69" providerId="ADAL" clId="{D4755972-50C6-408C-A050-3A637E272130}" dt="2023-08-16T15:44:03.451" v="0"/>
      <pc:docMkLst>
        <pc:docMk/>
      </pc:docMkLst>
      <pc:sldChg chg="delCm">
        <pc:chgData name="Stevens, Lise (CDC/DDID/NCIRD/OD) (CTR)" userId="2c537b9a-60b3-485c-9f17-85823e539c69" providerId="ADAL" clId="{D4755972-50C6-408C-A050-3A637E272130}" dt="2023-08-16T15:44:03.451" v="0"/>
        <pc:sldMkLst>
          <pc:docMk/>
          <pc:sldMk cId="2652059364" sldId="616"/>
        </pc:sldMkLst>
      </pc:sldChg>
    </pc:docChg>
  </pc:docChgLst>
  <pc:docChgLst>
    <pc:chgData name="Ponder, Marilyn (CDC/NCEZID/DHQP/OD) (CTR)" userId="3999cd6a-e61a-4ada-a4ca-391c3b117a90" providerId="ADAL" clId="{29717303-6DCA-481A-8655-E2156AD709A1}"/>
    <pc:docChg chg="custSel modSld">
      <pc:chgData name="Ponder, Marilyn (CDC/NCEZID/DHQP/OD) (CTR)" userId="3999cd6a-e61a-4ada-a4ca-391c3b117a90" providerId="ADAL" clId="{29717303-6DCA-481A-8655-E2156AD709A1}" dt="2023-11-22T15:46:52.701" v="11" actId="33553"/>
      <pc:docMkLst>
        <pc:docMk/>
      </pc:docMkLst>
      <pc:sldChg chg="modSp mod">
        <pc:chgData name="Ponder, Marilyn (CDC/NCEZID/DHQP/OD) (CTR)" userId="3999cd6a-e61a-4ada-a4ca-391c3b117a90" providerId="ADAL" clId="{29717303-6DCA-481A-8655-E2156AD709A1}" dt="2023-11-22T15:46:52.701" v="11" actId="33553"/>
        <pc:sldMkLst>
          <pc:docMk/>
          <pc:sldMk cId="3711193582" sldId="321"/>
        </pc:sldMkLst>
        <pc:spChg chg="mod">
          <ac:chgData name="Ponder, Marilyn (CDC/NCEZID/DHQP/OD) (CTR)" userId="3999cd6a-e61a-4ada-a4ca-391c3b117a90" providerId="ADAL" clId="{29717303-6DCA-481A-8655-E2156AD709A1}" dt="2023-11-22T15:46:52.701" v="11" actId="33553"/>
          <ac:spMkLst>
            <pc:docMk/>
            <pc:sldMk cId="3711193582" sldId="321"/>
            <ac:spMk id="3" creationId="{70E58532-6812-BB9C-BD92-CF279B22822E}"/>
          </ac:spMkLst>
        </pc:spChg>
      </pc:sldChg>
      <pc:sldChg chg="delSp mod">
        <pc:chgData name="Ponder, Marilyn (CDC/NCEZID/DHQP/OD) (CTR)" userId="3999cd6a-e61a-4ada-a4ca-391c3b117a90" providerId="ADAL" clId="{29717303-6DCA-481A-8655-E2156AD709A1}" dt="2023-11-22T15:45:30.452" v="0" actId="478"/>
        <pc:sldMkLst>
          <pc:docMk/>
          <pc:sldMk cId="3714357544" sldId="613"/>
        </pc:sldMkLst>
        <pc:spChg chg="del">
          <ac:chgData name="Ponder, Marilyn (CDC/NCEZID/DHQP/OD) (CTR)" userId="3999cd6a-e61a-4ada-a4ca-391c3b117a90" providerId="ADAL" clId="{29717303-6DCA-481A-8655-E2156AD709A1}" dt="2023-11-22T15:45:30.452" v="0" actId="478"/>
          <ac:spMkLst>
            <pc:docMk/>
            <pc:sldMk cId="3714357544" sldId="613"/>
            <ac:spMk id="5" creationId="{9747E300-8B85-43B8-8237-F0D7F15BCC92}"/>
          </ac:spMkLst>
        </pc:spChg>
      </pc:sldChg>
      <pc:sldChg chg="addSp delSp modSp mod">
        <pc:chgData name="Ponder, Marilyn (CDC/NCEZID/DHQP/OD) (CTR)" userId="3999cd6a-e61a-4ada-a4ca-391c3b117a90" providerId="ADAL" clId="{29717303-6DCA-481A-8655-E2156AD709A1}" dt="2023-11-22T15:45:42.688" v="3" actId="478"/>
        <pc:sldMkLst>
          <pc:docMk/>
          <pc:sldMk cId="3505325363" sldId="614"/>
        </pc:sldMkLst>
        <pc:spChg chg="del">
          <ac:chgData name="Ponder, Marilyn (CDC/NCEZID/DHQP/OD) (CTR)" userId="3999cd6a-e61a-4ada-a4ca-391c3b117a90" providerId="ADAL" clId="{29717303-6DCA-481A-8655-E2156AD709A1}" dt="2023-11-22T15:45:36.516" v="1" actId="478"/>
          <ac:spMkLst>
            <pc:docMk/>
            <pc:sldMk cId="3505325363" sldId="614"/>
            <ac:spMk id="3" creationId="{29E7FD5B-4AD7-44CA-8751-678596DBC110}"/>
          </ac:spMkLst>
        </pc:spChg>
        <pc:spChg chg="add del mod">
          <ac:chgData name="Ponder, Marilyn (CDC/NCEZID/DHQP/OD) (CTR)" userId="3999cd6a-e61a-4ada-a4ca-391c3b117a90" providerId="ADAL" clId="{29717303-6DCA-481A-8655-E2156AD709A1}" dt="2023-11-22T15:45:42.688" v="3" actId="478"/>
          <ac:spMkLst>
            <pc:docMk/>
            <pc:sldMk cId="3505325363" sldId="614"/>
            <ac:spMk id="5" creationId="{345F43C0-F482-3908-D80D-90C2CE203CF3}"/>
          </ac:spMkLst>
        </pc:spChg>
      </pc:sldChg>
      <pc:sldChg chg="modSp mod">
        <pc:chgData name="Ponder, Marilyn (CDC/NCEZID/DHQP/OD) (CTR)" userId="3999cd6a-e61a-4ada-a4ca-391c3b117a90" providerId="ADAL" clId="{29717303-6DCA-481A-8655-E2156AD709A1}" dt="2023-11-22T15:46:43.628" v="10" actId="962"/>
        <pc:sldMkLst>
          <pc:docMk/>
          <pc:sldMk cId="1032216279" sldId="615"/>
        </pc:sldMkLst>
        <pc:grpChg chg="mod">
          <ac:chgData name="Ponder, Marilyn (CDC/NCEZID/DHQP/OD) (CTR)" userId="3999cd6a-e61a-4ada-a4ca-391c3b117a90" providerId="ADAL" clId="{29717303-6DCA-481A-8655-E2156AD709A1}" dt="2023-11-22T15:46:43.628" v="10" actId="962"/>
          <ac:grpSpMkLst>
            <pc:docMk/>
            <pc:sldMk cId="1032216279" sldId="615"/>
            <ac:grpSpMk id="19" creationId="{D98232EF-1546-409F-B294-33D2B5170960}"/>
          </ac:grpSpMkLst>
        </pc:grpChg>
        <pc:picChg chg="mod">
          <ac:chgData name="Ponder, Marilyn (CDC/NCEZID/DHQP/OD) (CTR)" userId="3999cd6a-e61a-4ada-a4ca-391c3b117a90" providerId="ADAL" clId="{29717303-6DCA-481A-8655-E2156AD709A1}" dt="2023-11-22T15:46:02.751" v="8" actId="1037"/>
          <ac:picMkLst>
            <pc:docMk/>
            <pc:sldMk cId="1032216279" sldId="615"/>
            <ac:picMk id="4" creationId="{71F7528B-EB06-4B88-A190-12D99D1847EE}"/>
          </ac:picMkLst>
        </pc:picChg>
        <pc:picChg chg="mod">
          <ac:chgData name="Ponder, Marilyn (CDC/NCEZID/DHQP/OD) (CTR)" userId="3999cd6a-e61a-4ada-a4ca-391c3b117a90" providerId="ADAL" clId="{29717303-6DCA-481A-8655-E2156AD709A1}" dt="2023-11-22T15:45:52.163" v="4" actId="1076"/>
          <ac:picMkLst>
            <pc:docMk/>
            <pc:sldMk cId="1032216279" sldId="615"/>
            <ac:picMk id="20" creationId="{F81F7E8B-0A57-4024-97F4-72C2002973D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CE269-891F-4AA7-BF40-5A6DFD0518C7}"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3BCD5-A6F1-40D4-B1BF-DAC367EA2FA9}" type="slidenum">
              <a:rPr lang="en-US" smtClean="0"/>
              <a:t>‹#›</a:t>
            </a:fld>
            <a:endParaRPr lang="en-US"/>
          </a:p>
        </p:txBody>
      </p:sp>
    </p:spTree>
    <p:extLst>
      <p:ext uri="{BB962C8B-B14F-4D97-AF65-F5344CB8AC3E}">
        <p14:creationId xmlns:p14="http://schemas.microsoft.com/office/powerpoint/2010/main" val="220776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dirty="0">
                <a:solidFill>
                  <a:schemeClr val="tx1"/>
                </a:solidFill>
                <a:latin typeface="+mn-lt"/>
                <a:ea typeface="+mn-ea"/>
                <a:cs typeface="+mn-cs"/>
              </a:rPr>
              <a:t>Audiencia destinataria</a:t>
            </a:r>
            <a:r>
              <a:rPr lang="es-ES" sz="1200" i="1" dirty="0">
                <a:solidFill>
                  <a:schemeClr val="tx1"/>
                </a:solidFill>
                <a:latin typeface="+mn-lt"/>
                <a:ea typeface="+mn-ea"/>
                <a:cs typeface="+mn-cs"/>
              </a:rPr>
              <a:t>: Esta presentación se enfoca en lo que el </a:t>
            </a:r>
            <a:r>
              <a:rPr lang="es-ES" sz="1200" b="1" i="1" dirty="0">
                <a:solidFill>
                  <a:schemeClr val="tx1"/>
                </a:solidFill>
                <a:latin typeface="+mn-lt"/>
                <a:ea typeface="+mn-ea"/>
                <a:cs typeface="+mn-cs"/>
              </a:rPr>
              <a:t>personal de administración de centros</a:t>
            </a:r>
            <a:r>
              <a:rPr lang="es-ES" sz="1200" i="1" dirty="0">
                <a:solidFill>
                  <a:schemeClr val="tx1"/>
                </a:solidFill>
                <a:latin typeface="+mn-lt"/>
                <a:ea typeface="+mn-ea"/>
                <a:cs typeface="+mn-cs"/>
              </a:rPr>
              <a:t> debe saber para prevenir que la enfermedad por el virus de Marburgo ingrese a los centros de atención médica. Consulte &lt;Cómo prevenir que la</a:t>
            </a:r>
            <a:r>
              <a:rPr lang="es-ES" sz="1200" i="1" baseline="0" dirty="0">
                <a:solidFill>
                  <a:schemeClr val="tx1"/>
                </a:solidFill>
                <a:latin typeface="+mn-lt"/>
                <a:ea typeface="+mn-ea"/>
                <a:cs typeface="+mn-cs"/>
              </a:rPr>
              <a:t> enfermedad por el virus de Marburgo ingrese a su centro de atención médica</a:t>
            </a:r>
            <a:r>
              <a:rPr lang="es-ES" sz="1200" i="1" dirty="0">
                <a:solidFill>
                  <a:schemeClr val="tx1"/>
                </a:solidFill>
                <a:latin typeface="+mn-lt"/>
                <a:ea typeface="+mn-ea"/>
                <a:cs typeface="+mn-cs"/>
              </a:rPr>
              <a:t>&gt; [enlace] para obtener información sobre lo que los trabajadores de la salud deben saber para asistir durante el proceso de identificación y aislamiento de casos que se sospeche sean de enfermedad por el virus de Marburgo.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solidFill>
                  <a:schemeClr val="tx1"/>
                </a:solidFill>
                <a:latin typeface="+mn-lt"/>
                <a:ea typeface="+mn-ea"/>
                <a:cs typeface="+mn-cs"/>
              </a:rPr>
              <a:t>Tenga en cuenta que los temas sobre la prevención y el control de infecciones para la enfermedad por el virus de Marburgo se presentan en orden, y se espera que los participantes avancen a lo largo de la serie. Sin embargo, puede combinar el contenido para satisfacer las necesidades de los participantes, y podría necesitar ajustar el ejemplo del guion de forma acorde.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dirty="0">
                <a:solidFill>
                  <a:schemeClr val="tx1"/>
                </a:solidFill>
                <a:latin typeface="+mn-lt"/>
                <a:ea typeface="+mn-ea"/>
                <a:cs typeface="+mn-cs"/>
              </a:rPr>
              <a:t>Cantidad de tiempo estimado con participación de la audiencia</a:t>
            </a:r>
            <a:r>
              <a:rPr lang="es-ES" sz="1200" i="1" dirty="0">
                <a:solidFill>
                  <a:schemeClr val="tx1"/>
                </a:solidFill>
                <a:latin typeface="+mn-lt"/>
                <a:ea typeface="+mn-ea"/>
                <a:cs typeface="+mn-cs"/>
              </a:rPr>
              <a:t>: 20 minutos.</a:t>
            </a:r>
          </a:p>
          <a:p>
            <a:endParaRPr lang="en-US" sz="1200" kern="1200" dirty="0">
              <a:solidFill>
                <a:schemeClr val="tx1"/>
              </a:solidFill>
              <a:effectLst/>
              <a:latin typeface="+mn-lt"/>
              <a:ea typeface="+mn-ea"/>
              <a:cs typeface="+mn-cs"/>
            </a:endParaRPr>
          </a:p>
          <a:p>
            <a:r>
              <a:rPr lang="es-ES" sz="1200" b="1" i="1" dirty="0">
                <a:solidFill>
                  <a:schemeClr val="tx1"/>
                </a:solidFill>
                <a:latin typeface="+mn-lt"/>
                <a:ea typeface="+mn-ea"/>
                <a:cs typeface="+mn-cs"/>
              </a:rPr>
              <a:t>Guion</a:t>
            </a:r>
            <a:r>
              <a:rPr lang="es-ES" sz="1200" i="1" dirty="0">
                <a:solidFill>
                  <a:schemeClr val="tx1"/>
                </a:solidFill>
                <a:latin typeface="+mn-lt"/>
                <a:ea typeface="+mn-ea"/>
                <a:cs typeface="+mn-cs"/>
              </a:rPr>
              <a:t>:</a:t>
            </a:r>
          </a:p>
          <a:p>
            <a:r>
              <a:rPr lang="es-ES" sz="1200" dirty="0">
                <a:solidFill>
                  <a:schemeClr val="tx1"/>
                </a:solidFill>
                <a:latin typeface="+mn-lt"/>
                <a:ea typeface="+mn-ea"/>
                <a:cs typeface="+mn-cs"/>
              </a:rPr>
              <a:t>¡Bienvenidos! Hoy nos enfocaremos en cómo preparar su centro para identificar, o evaluar, a posibles pacientes con la enfermedad por el virus de Marburgo. La evaluación es una estrategia clave para prevenir que esta enfermedad ingrese a su centro de atención médica y es fundamental para ayudar a protegerlos a ustedes, otras personas en su centro, y sus</a:t>
            </a:r>
            <a:r>
              <a:rPr lang="es-ES" sz="1200" baseline="0" dirty="0">
                <a:solidFill>
                  <a:schemeClr val="tx1"/>
                </a:solidFill>
                <a:latin typeface="+mn-lt"/>
                <a:ea typeface="+mn-ea"/>
                <a:cs typeface="+mn-cs"/>
              </a:rPr>
              <a:t> amigos y familiares contra la enfermedad por el virus de Marburgo.</a:t>
            </a:r>
            <a:r>
              <a:rPr lang="es-ES" sz="1200" dirty="0">
                <a:solidFill>
                  <a:schemeClr val="tx1"/>
                </a:solidFill>
                <a:latin typeface="+mn-lt"/>
                <a:ea typeface="+mn-ea"/>
                <a:cs typeface="+mn-cs"/>
              </a:rPr>
              <a:t> </a:t>
            </a: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Como se mencionó en la diapositiva anterior, según la recomendación de la Organización Mundial de la Salud, para la seguridad durante las actividades de evaluación los trabajadores de la salud deberían poder mantener una distancia de al menos 1 metro entre ellos y la persona que están evaluando.</a:t>
            </a:r>
            <a:r>
              <a:rPr lang="es-ES" b="0" dirty="0"/>
              <a:t> Si no se puede organizar el centro de manera que se pueda mantener esta distancia, los trabajadores de la salud tendrán que usar equipo de protección personal, o EPP, mientras hagan la evaluación.</a:t>
            </a:r>
          </a:p>
          <a:p>
            <a:endParaRPr lang="en-US" b="0" dirty="0"/>
          </a:p>
          <a:p>
            <a:r>
              <a:rPr lang="es-ES" b="0" dirty="0"/>
              <a:t>Para la protección de los trabajadores de la salud, debería evitarse la interacción directa cara a cara con las personas que están evaluando, a fin de proteger las membranas mucosas (ojos, nariz y boca). Su centro podría colocar plexiglás en la estación de evaluación entre el evaluador y la persona que está evaluando. </a:t>
            </a:r>
            <a:r>
              <a:rPr lang="es-ES" dirty="0"/>
              <a:t>Si esta no es una opción en su centro, posicionar las sillas lejos una de la otra, como se ve en esta imagen, es una forma simple y eficaz de lograr esto.</a:t>
            </a:r>
          </a:p>
          <a:p>
            <a:endParaRPr lang="en-US" dirty="0"/>
          </a:p>
        </p:txBody>
      </p:sp>
      <p:sp>
        <p:nvSpPr>
          <p:cNvPr id="4" name="Slide Number Placeholder 3"/>
          <p:cNvSpPr>
            <a:spLocks noGrp="1"/>
          </p:cNvSpPr>
          <p:nvPr>
            <p:ph type="sldNum" sz="quarter" idx="5"/>
          </p:nvPr>
        </p:nvSpPr>
        <p:spPr/>
        <p:txBody>
          <a:bodyPr/>
          <a:lstStyle/>
          <a:p>
            <a:fld id="{3AD3BCD5-A6F1-40D4-B1BF-DAC367EA2FA9}" type="slidenum">
              <a:rPr lang="en-US" smtClean="0"/>
              <a:t>10</a:t>
            </a:fld>
            <a:endParaRPr lang="en-US"/>
          </a:p>
        </p:txBody>
      </p:sp>
    </p:spTree>
    <p:extLst>
      <p:ext uri="{BB962C8B-B14F-4D97-AF65-F5344CB8AC3E}">
        <p14:creationId xmlns:p14="http://schemas.microsoft.com/office/powerpoint/2010/main" val="2152592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ES" sz="1200" i="1">
                <a:solidFill>
                  <a:schemeClr val="tx1"/>
                </a:solidFill>
                <a:cs typeface="Calibri" panose="020F0502020204030204" pitchFamily="34" charset="0"/>
              </a:rPr>
              <a:t>Guion</a:t>
            </a:r>
            <a:r>
              <a:rPr lang="es-ES" sz="1200">
                <a:solidFill>
                  <a:schemeClr val="tx1"/>
                </a:solidFill>
                <a:cs typeface="Calibri" panose="020F0502020204030204" pitchFamily="34" charset="0"/>
              </a:rPr>
              <a:t>:</a:t>
            </a:r>
          </a:p>
          <a:p>
            <a:pPr marL="0" indent="0">
              <a:buNone/>
            </a:pPr>
            <a:r>
              <a:rPr lang="es-ES" sz="1200"/>
              <a:t>Las personas que hagan evaluaciones tendrán que higienizarse las manos con frecuencia, de modo que cada área de evaluación debería tener una </a:t>
            </a:r>
            <a:r>
              <a:rPr lang="es-ES" sz="1200">
                <a:solidFill>
                  <a:schemeClr val="accent1">
                    <a:lumMod val="75000"/>
                  </a:schemeClr>
                </a:solidFill>
                <a:cs typeface="Calibri" panose="020F0502020204030204" pitchFamily="34" charset="0"/>
              </a:rPr>
              <a:t>estación de higiene de las manos </a:t>
            </a:r>
            <a:r>
              <a:rPr lang="es-ES" sz="1200"/>
              <a:t>con agua y jabón para lavárselas</a:t>
            </a:r>
            <a:r>
              <a:rPr lang="es-ES" sz="1200">
                <a:solidFill>
                  <a:schemeClr val="tx1"/>
                </a:solidFill>
                <a:cs typeface="Calibri" panose="020F0502020204030204" pitchFamily="34" charset="0"/>
              </a:rPr>
              <a:t>, y toallas de tela o de papel para secárselas; o, como alternativa, un gel de manos a base de alcohol.</a:t>
            </a:r>
          </a:p>
          <a:p>
            <a:pPr marL="0" indent="0">
              <a:buNone/>
            </a:pPr>
            <a:endParaRPr lang="en-US" sz="1200">
              <a:solidFill>
                <a:schemeClr val="tx1"/>
              </a:solidFill>
            </a:endParaRPr>
          </a:p>
          <a:p>
            <a:pPr marL="342265" indent="-342265"/>
            <a:r>
              <a:rPr lang="es-ES" sz="1200">
                <a:solidFill>
                  <a:schemeClr val="accent1">
                    <a:lumMod val="75000"/>
                  </a:schemeClr>
                </a:solidFill>
              </a:rPr>
              <a:t>El área de evaluación también debería tener un recipiente de basura</a:t>
            </a:r>
            <a:r>
              <a:rPr lang="es-ES" sz="1200">
                <a:solidFill>
                  <a:schemeClr val="tx1"/>
                </a:solidFill>
              </a:rPr>
              <a:t> para desechos generales que no sean un peligro biológico.</a:t>
            </a:r>
          </a:p>
          <a:p>
            <a:endParaRPr lang="en-US"/>
          </a:p>
        </p:txBody>
      </p:sp>
      <p:sp>
        <p:nvSpPr>
          <p:cNvPr id="4" name="Slide Number Placeholder 3"/>
          <p:cNvSpPr>
            <a:spLocks noGrp="1"/>
          </p:cNvSpPr>
          <p:nvPr>
            <p:ph type="sldNum" sz="quarter" idx="5"/>
          </p:nvPr>
        </p:nvSpPr>
        <p:spPr/>
        <p:txBody>
          <a:bodyPr/>
          <a:lstStyle/>
          <a:p>
            <a:fld id="{3AD3BCD5-A6F1-40D4-B1BF-DAC367EA2FA9}" type="slidenum">
              <a:rPr lang="en-US" smtClean="0"/>
              <a:t>11</a:t>
            </a:fld>
            <a:endParaRPr lang="en-US"/>
          </a:p>
        </p:txBody>
      </p:sp>
    </p:spTree>
    <p:extLst>
      <p:ext uri="{BB962C8B-B14F-4D97-AF65-F5344CB8AC3E}">
        <p14:creationId xmlns:p14="http://schemas.microsoft.com/office/powerpoint/2010/main" val="2477727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Este es un ejemplo de cómo se podría ver la preparación de un centro. Ahora vamos a enfocarnos en el área de evaluación en la esquina inferior derecha. Recuerden que su área de evaluación podría verse diferente de esta porque será adaptada al diseño de su centro y los recursos disponibles. </a:t>
            </a:r>
          </a:p>
          <a:p>
            <a:r>
              <a:rPr lang="es-ES" dirty="0"/>
              <a:t>     Tomen nota de que la única entrada a este centro es a través del área de evaluación, de modo que todas las personas que entren puedan ser evaluadas.</a:t>
            </a:r>
          </a:p>
          <a:p>
            <a:r>
              <a:rPr lang="es-ES" dirty="0"/>
              <a:t>Tomen nota de que el evaluador puede estar separado por una mesa de la persona que está evaluando, para que puedan mantener un espacio adecuado. </a:t>
            </a:r>
          </a:p>
          <a:p>
            <a:r>
              <a:rPr lang="es-ES" dirty="0"/>
              <a:t>     También tomen nota de la estación de higiene de las manos.</a:t>
            </a:r>
          </a:p>
          <a:p>
            <a:r>
              <a:rPr lang="es-ES" dirty="0"/>
              <a:t>Por último, tomen nota de que, una vez evaluadas, las personas que pasaron la evaluación pueden dirigirse al área de cuidados generales, mientras que las que se sospeche que tengan la enfermedad por el virus de Marburgo son enviadas directamente a un área de aislamiento separada. </a:t>
            </a:r>
          </a:p>
          <a:p>
            <a:r>
              <a:rPr lang="es-ES" dirty="0"/>
              <a:t>Si, como en este centro, las personas deben salir para ir del área de evaluación a la de cuidados generales, puede que se deba demarcar esta área con vallas o con cinta adhesiva para que no entren las personas que todavía no han sido evaluadas. </a:t>
            </a:r>
          </a:p>
          <a:p>
            <a:r>
              <a:rPr lang="es-ES" dirty="0"/>
              <a:t>     En la próxima sesión hablaremos más sobre cómo preparar un área de aislamiento en su centro.</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4178998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Reflexión: anima a los participantes a aplicar, analizar y evaluar lo que han aprendido, lo cual los ayuda a profundizar su comprensión del tema, y también permite que usted verifique su comprensión de lo que se ha discutido.</a:t>
            </a:r>
          </a:p>
          <a:p>
            <a:r>
              <a:rPr lang="es-ES" dirty="0"/>
              <a:t>     Personalización:</a:t>
            </a:r>
            <a:r>
              <a:rPr lang="es-ES" i="1" dirty="0"/>
              <a:t> ayuda a los participantes a pensar en cómo lo que han aprendido se aplica a sus situaciones específicas. Conectar el aprendizaje a las experiencias personales ayuda a las personas a entender y recordar mejor las ideas que se enseñaron.</a:t>
            </a:r>
          </a:p>
          <a:p>
            <a:endParaRPr lang="en-US" i="1" dirty="0"/>
          </a:p>
          <a:p>
            <a:r>
              <a:rPr lang="es-ES" b="1" i="1" dirty="0"/>
              <a:t>Guion</a:t>
            </a:r>
            <a:r>
              <a:rPr lang="es-ES" i="1" dirty="0"/>
              <a:t>:</a:t>
            </a:r>
          </a:p>
          <a:p>
            <a:r>
              <a:rPr lang="es-ES" dirty="0"/>
              <a:t>Ahora que se han familiarizado con cómo crear un área de evaluación para identificar la enfermedad por el virus de Marburgo en un centro de atención médica, pensemos en cómo esto podría funcionar en su centro.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      Si alguna vez han necesitado evaluar a las personas que entraban a su centro, ¿cómo es la preparación del área de evaluación para identificar la enfermedad por el virus de Marburgo parecida o distinta a otras áreas de evaluación que hayan creado en el pasado (por ejemplo, para el COVID-19)?</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t>[Deles unos minutos a los participantes para conversar entre todos o en grupos pequeños.]</a:t>
            </a:r>
          </a:p>
          <a:p>
            <a:r>
              <a:rPr lang="es-ES" dirty="0"/>
              <a:t>     ¿Qué dificultades ha encontrado su centro en el pasado al crear áreas de evaluación? Si no han tenido esta experiencia, ¿qué dificultades se imaginan que podría tener su centro?</a:t>
            </a:r>
          </a:p>
          <a:p>
            <a:r>
              <a:rPr lang="es-ES" i="1" dirty="0"/>
              <a:t>[Haga una lista de dificultades a medida que los participantes las mencionen. Luego, pídale al grupo que haga sugerencias para encontrar maneras en que se podrían superar esas dificultades. Las respuestas serán variadas. Usted también puede hacer sugerencias según lo considere oportuno. El tiempo recomendado para esta conversación es de 7 a 10 minutos. Podría elegir abreviar esta conversación debido a límites de tiempo, o extenderla si el tiempo lo permite.]</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102786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Guion</a:t>
            </a:r>
            <a:r>
              <a:rPr lang="es-E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Para resumir la sesión de hoy, repasemos algunos puntos clave. </a:t>
            </a:r>
            <a:r>
              <a:rPr lang="es-ES" sz="1200" dirty="0">
                <a:latin typeface="Calibri" panose="020F0502020204030204" pitchFamily="34" charset="0"/>
              </a:rPr>
              <a:t>Primero, la evaluación adecuada es una de las cosas más importantes que pueden hacer en su centro de atención médica para ayudar a protegerse y proteger a su comunidad. La evaluación previene el ingreso de la enfermedad por el virus de Marburgo no identificada a un centro de atención médica. </a:t>
            </a:r>
            <a:r>
              <a:rPr lang="es-ES" sz="1200" b="1" dirty="0">
                <a:solidFill>
                  <a:schemeClr val="accent1">
                    <a:lumMod val="75000"/>
                  </a:schemeClr>
                </a:solidFill>
                <a:latin typeface="Calibri" panose="020F0502020204030204" pitchFamily="34" charset="0"/>
              </a:rPr>
              <a:t>Esto los protege a ustedes, sus pacientes y su comunidad.</a:t>
            </a:r>
          </a:p>
          <a:p>
            <a:endParaRPr lang="en-US" sz="1200" dirty="0">
              <a:latin typeface="Calibri" panose="020F0502020204030204" pitchFamily="34" charset="0"/>
            </a:endParaRPr>
          </a:p>
          <a:p>
            <a:r>
              <a:rPr lang="es-ES" sz="1200" dirty="0">
                <a:latin typeface="Calibri" panose="020F0502020204030204" pitchFamily="34" charset="0"/>
              </a:rPr>
              <a:t>La evaluación debería hacerse en el </a:t>
            </a:r>
            <a:r>
              <a:rPr lang="es-ES" sz="1200" b="1" dirty="0">
                <a:solidFill>
                  <a:schemeClr val="accent1">
                    <a:lumMod val="75000"/>
                  </a:schemeClr>
                </a:solidFill>
                <a:latin typeface="Calibri" panose="020F0502020204030204" pitchFamily="34" charset="0"/>
              </a:rPr>
              <a:t>punto de entrada</a:t>
            </a:r>
            <a:r>
              <a:rPr lang="es-ES" sz="1200" dirty="0">
                <a:latin typeface="Calibri" panose="020F0502020204030204" pitchFamily="34" charset="0"/>
              </a:rPr>
              <a:t> de un centro de atención médica.</a:t>
            </a:r>
          </a:p>
          <a:p>
            <a:endParaRPr lang="en-US" sz="1200" dirty="0">
              <a:latin typeface="Calibri" panose="020F0502020204030204" pitchFamily="34" charset="0"/>
            </a:endParaRPr>
          </a:p>
          <a:p>
            <a:r>
              <a:rPr lang="es-ES" sz="1200" dirty="0">
                <a:latin typeface="Calibri" panose="020F0502020204030204" pitchFamily="34" charset="0"/>
              </a:rPr>
              <a:t>Y el área de evaluación se debe organizar de manera que </a:t>
            </a:r>
            <a:r>
              <a:rPr lang="es-ES" sz="1200" b="1" dirty="0">
                <a:solidFill>
                  <a:schemeClr val="accent1">
                    <a:lumMod val="75000"/>
                  </a:schemeClr>
                </a:solidFill>
                <a:latin typeface="Calibri" panose="020F0502020204030204" pitchFamily="34" charset="0"/>
              </a:rPr>
              <a:t>TODAS</a:t>
            </a:r>
            <a:r>
              <a:rPr lang="es-ES" sz="1200" dirty="0">
                <a:latin typeface="Calibri" panose="020F0502020204030204" pitchFamily="34" charset="0"/>
              </a:rPr>
              <a:t> las personas puedan ser evaluadas antes de entrar.</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50995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s-ES" i="1" dirty="0"/>
              <a:t>Guion</a:t>
            </a:r>
            <a:r>
              <a:rPr lang="es-ES" dirty="0"/>
              <a:t>:</a:t>
            </a:r>
          </a:p>
          <a:p>
            <a:pPr lvl="0"/>
            <a:r>
              <a:rPr lang="es-ES" dirty="0"/>
              <a:t>Tenemos dos objetivos de aprendizaje en el día de hoy.</a:t>
            </a:r>
            <a:r>
              <a:rPr lang="es-ES" baseline="0" dirty="0"/>
              <a:t> Hacia el final de la sesión, ustedes deberían poder explicar por qué es importante hacer una evaluación de todas las personas que entren a su centro para identificar la enfermedad por el virus de Marburgo, y describir las mejores prácticas a fin de preparar un área de evaluación para identificar a pacientes que podrían tener esta enfermedad.</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i="1"/>
              <a:t>Activación</a:t>
            </a:r>
            <a:r>
              <a:rPr lang="es-ES" b="1" i="1" baseline="0"/>
              <a:t> de los conocimientos previos:</a:t>
            </a:r>
          </a:p>
          <a:p>
            <a:r>
              <a:rPr lang="es-ES" i="1" baseline="0"/>
              <a:t>Un beneficio clave de trabajar con estudiantes adultos es que probablemente ya tengan algo de conocimiento o experiencia relacionados con el tema que usted está enseñando. Aproveche esta oportunidad para permitir que los estudiantes compartan lo que ya saben a fin de prepararlos para aprender ideas relacionadas.</a:t>
            </a:r>
          </a:p>
          <a:p>
            <a:endParaRPr lang="en-US" baseline="0" dirty="0"/>
          </a:p>
          <a:p>
            <a:r>
              <a:rPr lang="es-ES" b="1" i="1" baseline="0"/>
              <a:t>Guion</a:t>
            </a:r>
            <a:r>
              <a:rPr lang="es-ES" i="1" baseline="0"/>
              <a:t>:</a:t>
            </a:r>
          </a:p>
          <a:p>
            <a:r>
              <a:rPr lang="es-ES" baseline="0"/>
              <a:t>Comencemos con una pregunta. ¿Por qué es importante mantener a las personas que se sospeche que tengan la enfermedad por el virus de Marburgo aisladas de otros pacientes en un centro de atención médica?</a:t>
            </a:r>
          </a:p>
          <a:p>
            <a:r>
              <a:rPr lang="es-ES" i="1" baseline="0"/>
              <a:t>[Deles a los participantes 2 o 3 minutos para conversar entre todos o en grupos pequeños.]</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83048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[Puede que decida adaptar el guion para esta diapositiva con base en lo que dijeron los participantes para contestar la pregunta en la diapositiva anterior.]</a:t>
            </a:r>
          </a:p>
          <a:p>
            <a:endParaRPr lang="en-US" i="1" dirty="0"/>
          </a:p>
          <a:p>
            <a:r>
              <a:rPr lang="es-ES" i="1" dirty="0"/>
              <a:t>Guion</a:t>
            </a:r>
            <a:r>
              <a:rPr lang="es-ES" dirty="0"/>
              <a:t>:</a:t>
            </a:r>
          </a:p>
          <a:p>
            <a:r>
              <a:rPr lang="es-ES" dirty="0"/>
              <a:t>Si se permitiera que una persona con enfermedad por el virus de Marburgo no diagnosticada ingresara a un centro de atención médica, esa persona podría propagarles la enfermedad a los pacientes cercanos y al personal que los cuida. La identificación y separación temprana de pacientes que se sospeche que tengan la enfermedad por el virus de Marburgo previene el ingreso de esta enfermedad no identificada a un entorno de atención médica, lo cual los protege a ustedes, sus compañeros de trabajo y sus pacientes. Al mantenerse sanos, ustedes también evitan propagarles la enfermedad a sus familiares y amigos. Por lo tanto, </a:t>
            </a:r>
            <a:r>
              <a:rPr lang="es-ES" b="1" dirty="0"/>
              <a:t>mantener a los pacientes con la enfermedad por el virus de Marburgo separados en un centro de atención médica los protege a ustedes, sus compañeros de trabajo y pacientes, y su comunidad</a:t>
            </a:r>
            <a:r>
              <a:rPr lang="es-ES" dirty="0"/>
              <a:t>.</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415331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i="1" dirty="0">
                <a:cs typeface="Calibri"/>
              </a:rPr>
              <a:t>Guion: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 dirty="0"/>
              <a:t>Hay 3 estrategias clave para prevenir la introducción de la enfermedad por el virus de Marburgo a los centros de atención médica:</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s-ES" dirty="0"/>
              <a:t>Identificar a las personas que podrían tener la enfermedad por el virus de Marburgo antes de que ingresen al centro.</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s-ES" dirty="0"/>
              <a:t>Aislar a los pacientes que se sospeche que tengan la enfermedad por el virus de Marburgo de los demás.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s-ES" dirty="0"/>
              <a:t>Notificar a las autoridades que sea necesario en su centro.</a:t>
            </a:r>
          </a:p>
          <a:p>
            <a:r>
              <a:rPr lang="es-ES" dirty="0"/>
              <a:t>Estas son las cosas más importantes que pueden hacer en su centro de atención médica para ayudar a protegerse y proteger a su comunidad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Hoy nos vamos a enfocar en cómo los centros pueden prepararse para la primera estrategia: identificar a personas que podrían tener la enfermedad por el virus de Marburgo.</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491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i="0"/>
              <a:t>En primer lugar, vamos a hablar sobre qué es una evaluación exactamente, y luego entraremos en los detalles de cómo preparar un área de evaluación.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41047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Este proceso de identificación de las personas que posiblemente tengan la enfermedad por el virus de Marburgo se llama evaluación.</a:t>
            </a:r>
            <a:r>
              <a:rPr lang="es-ES" baseline="0" dirty="0"/>
              <a:t> </a:t>
            </a:r>
            <a:r>
              <a:rPr lang="es-ES" dirty="0"/>
              <a:t>La </a:t>
            </a:r>
            <a:r>
              <a:rPr lang="es-ES" b="1" dirty="0"/>
              <a:t>evaluación</a:t>
            </a:r>
            <a:r>
              <a:rPr lang="es-ES" dirty="0"/>
              <a:t> es como un proceso de clasificación. Opera como un colador, separando las personas que probablemente tengan una afección de las que probablemente no la tengan. La evaluación permite que se aíslen a los pacientes que se sospeche que tengan la enfermedad por el virus de Marburgo de forma oportuna y se los remita para que se les hagan pruebas y reciban atención médica en un centro que tenga esa finalidad.</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dirty="0"/>
              <a:t>En áreas con transmisión de la enfermedad por el virus de Marburgo, la evaluación incluye buscar síntomas de esta enfermedad y determinar los factores de riesgo en la etapa inicial del proceso de atención médica.</a:t>
            </a:r>
            <a:r>
              <a:rPr lang="es-ES" baseline="0" dirty="0"/>
              <a:t> Esto se puede hacer con un termómetro sin contacto y un cuestionario.</a:t>
            </a:r>
          </a:p>
          <a:p>
            <a:endParaRPr lang="en-US" dirty="0"/>
          </a:p>
        </p:txBody>
      </p:sp>
      <p:sp>
        <p:nvSpPr>
          <p:cNvPr id="4" name="Slide Number Placeholder 3"/>
          <p:cNvSpPr>
            <a:spLocks noGrp="1"/>
          </p:cNvSpPr>
          <p:nvPr>
            <p:ph type="sldNum" sz="quarter" idx="5"/>
          </p:nvPr>
        </p:nvSpPr>
        <p:spPr/>
        <p:txBody>
          <a:bodyPr/>
          <a:lstStyle/>
          <a:p>
            <a:fld id="{299946A4-2624-4EBF-BB8E-AEEF0B413100}" type="slidenum">
              <a:rPr lang="en-US" smtClean="0"/>
              <a:t>7</a:t>
            </a:fld>
            <a:endParaRPr lang="en-US"/>
          </a:p>
        </p:txBody>
      </p:sp>
    </p:spTree>
    <p:extLst>
      <p:ext uri="{BB962C8B-B14F-4D97-AF65-F5344CB8AC3E}">
        <p14:creationId xmlns:p14="http://schemas.microsoft.com/office/powerpoint/2010/main" val="3102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Al crear un área de evaluación en su centro, tengan en cuenta que la</a:t>
            </a:r>
            <a:r>
              <a:rPr lang="es-ES" b="1" dirty="0"/>
              <a:t> evaluación debe hacerse en el punto de entrada</a:t>
            </a:r>
            <a:r>
              <a:rPr lang="es-ES" dirty="0"/>
              <a:t> de su centro de atención médica, y que </a:t>
            </a:r>
            <a:r>
              <a:rPr lang="es-ES" b="1" dirty="0"/>
              <a:t>TODAS las personas tendrán que ser evaluadas</a:t>
            </a:r>
            <a:r>
              <a:rPr lang="es-ES" dirty="0"/>
              <a:t>, </a:t>
            </a:r>
            <a:r>
              <a:rPr lang="es-ES" dirty="0" err="1"/>
              <a:t>incuidos</a:t>
            </a:r>
            <a:r>
              <a:rPr lang="es-ES" dirty="0"/>
              <a:t> los pacientes, trabajadores de la salud y familiares que acompañen a los pacientes. Si su centro tiene múltiples entradas, puede que se tengan que cerrar algunas para que las personas solo puedan entrar donde serán evaluadas.</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611758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1" dirty="0"/>
              <a:t>Guion</a:t>
            </a:r>
            <a:r>
              <a:rPr lang="es-ES"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El área de evaluación se debería adaptar al diseño del centro y los recursos disponibles. </a:t>
            </a:r>
            <a:r>
              <a:rPr lang="es-ES" dirty="0"/>
              <a:t>Esto significa que las áreas de evaluación pueden verse diferentes en distintos centros.</a:t>
            </a:r>
            <a:r>
              <a:rPr lang="es-ES" b="1" dirty="0"/>
              <a:t> </a:t>
            </a:r>
            <a:r>
              <a:rPr lang="es-ES" b="0" dirty="0"/>
              <a:t>Crear un área de evaluación puede ser simple. </a:t>
            </a:r>
            <a:r>
              <a:rPr lang="es-ES" b="1" dirty="0"/>
              <a:t>NO requiere la construcción de infraestructuras.</a:t>
            </a:r>
            <a:r>
              <a:rPr lang="es-ES" dirty="0"/>
              <a:t> Pueden ser solo dos sillas separadas por una mesa siempre y cuando haya espacio para que el evaluador mantenga al menos 1 metro de distancia (</a:t>
            </a:r>
            <a:r>
              <a:rPr lang="en-US" b="0" i="0" dirty="0" err="1">
                <a:solidFill>
                  <a:srgbClr val="000000"/>
                </a:solidFill>
                <a:effectLst/>
                <a:latin typeface="WR_Korean"/>
              </a:rPr>
              <a:t>más</a:t>
            </a:r>
            <a:r>
              <a:rPr lang="es-ES" dirty="0"/>
              <a:t> o menos un brazo de distancia) de la persona que está evaluando.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Las imágenes en esta diapositiva muestran dos ejemplos de cómo podría verse un área de evaluación. La primera muestra un área construida específicamente para las evaluaciones, mientras que la segunda muestra sillas separadas por una mesa a la entrada del centro. Si bien estas áreas de evaluación son muy diferentes, ambas pueden funcionar igual de bien para evaluar a los pacientes.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Tener un área de evaluación para TODAS las personas que entran a su centro es muy importante. Sin embargo, el proceso de evaluar de manera eficaz y usar las precauciones adecuadas es más importante que el lugar en que se haga la evaluación.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021072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dirty="0">
                <a:solidFill>
                  <a:schemeClr val="bg2"/>
                </a:solidFill>
                <a:latin typeface="Calibri" panose="020F0502020204030204" pitchFamily="34" charset="0"/>
              </a:rPr>
              <a:t>Centers for Disease Control and Prevention</a:t>
            </a:r>
          </a:p>
          <a:p>
            <a:r>
              <a:rPr lang="en-US" sz="2400" b="0" dirty="0">
                <a:solidFill>
                  <a:schemeClr val="bg2"/>
                </a:solidFill>
                <a:latin typeface="Calibri" panose="020F0502020204030204" pitchFamily="34" charset="0"/>
              </a:rPr>
              <a:t>National Center for Emerging and Zoonotic Infectious Diseases</a:t>
            </a:r>
          </a:p>
        </p:txBody>
      </p:sp>
      <p:pic>
        <p:nvPicPr>
          <p:cNvPr id="2" name="Picture 1" descr="Logos of the U.S. Department of Health and Human Services and the Centers for Disease control and Prevention" title="logos">
            <a:extLst>
              <a:ext uri="{FF2B5EF4-FFF2-40B4-BE49-F238E27FC236}">
                <a16:creationId xmlns:a16="http://schemas.microsoft.com/office/drawing/2014/main" id="{689694DF-31D9-0C83-68A5-10C382899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4" name="TextBox 3">
            <a:extLst>
              <a:ext uri="{FF2B5EF4-FFF2-40B4-BE49-F238E27FC236}">
                <a16:creationId xmlns:a16="http://schemas.microsoft.com/office/drawing/2014/main" id="{34F0A5EE-6CA3-4A37-489C-BAC5D27FF194}"/>
              </a:ext>
            </a:extLst>
          </p:cNvPr>
          <p:cNvSpPr txBox="1"/>
          <p:nvPr userDrawn="1"/>
        </p:nvSpPr>
        <p:spPr>
          <a:xfrm>
            <a:off x="609600" y="204583"/>
            <a:ext cx="9204101" cy="830997"/>
          </a:xfrm>
          <a:prstGeom prst="rect">
            <a:avLst/>
          </a:prstGeom>
          <a:noFill/>
        </p:spPr>
        <p:txBody>
          <a:bodyPr wrap="square" rtlCol="0">
            <a:spAutoFit/>
          </a:bodyPr>
          <a:lstStyle/>
          <a:p>
            <a:r>
              <a:rPr lang="en-US" sz="2400" b="1" dirty="0">
                <a:solidFill>
                  <a:schemeClr val="bg2"/>
                </a:solidFill>
                <a:latin typeface="Calibri" panose="020F0502020204030204" pitchFamily="34" charset="0"/>
              </a:rPr>
              <a:t>Centers for Disease Control and Prevention</a:t>
            </a:r>
          </a:p>
          <a:p>
            <a:r>
              <a:rPr lang="en-US" sz="2400" b="0" dirty="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2408262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dirty="0"/>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332359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141042188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04583"/>
            <a:ext cx="9204101" cy="830997"/>
          </a:xfrm>
          <a:prstGeom prst="rect">
            <a:avLst/>
          </a:prstGeom>
          <a:noFill/>
        </p:spPr>
        <p:txBody>
          <a:bodyPr wrap="square" rtlCol="0">
            <a:spAutoFit/>
          </a:bodyPr>
          <a:lstStyle/>
          <a:p>
            <a:r>
              <a:rPr lang="en-US" sz="2400" b="1" dirty="0">
                <a:solidFill>
                  <a:schemeClr val="bg2"/>
                </a:solidFill>
                <a:latin typeface="Calibri" panose="020F0502020204030204" pitchFamily="34" charset="0"/>
              </a:rPr>
              <a:t>Centers for Disease Control and Prevention</a:t>
            </a:r>
          </a:p>
          <a:p>
            <a:r>
              <a:rPr lang="en-US" sz="2400" b="0" dirty="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34213330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a:p>
            <a:pPr lvl="0"/>
            <a:endParaRPr lang="en-US" dirty="0"/>
          </a:p>
        </p:txBody>
      </p:sp>
    </p:spTree>
    <p:extLst>
      <p:ext uri="{BB962C8B-B14F-4D97-AF65-F5344CB8AC3E}">
        <p14:creationId xmlns:p14="http://schemas.microsoft.com/office/powerpoint/2010/main" val="39820715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005DAB"/>
                </a:solidFill>
                <a:latin typeface="Calibri" panose="020F0502020204030204" pitchFamily="34" charset="0"/>
              </a:rPr>
              <a:t>For more information, contact CDC</a:t>
            </a: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1-800-CDC-INFO (232-4636)</a:t>
            </a: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TTY:  1-888-232-6348    www.cdc.gov</a:t>
            </a:r>
            <a:br>
              <a:rPr lang="en-US" sz="1600" dirty="0">
                <a:solidFill>
                  <a:srgbClr val="005DAB"/>
                </a:solidFill>
                <a:latin typeface="Calibri" panose="020F0502020204030204" pitchFamily="34" charset="0"/>
              </a:rPr>
            </a:br>
            <a:br>
              <a:rPr lang="en-US" sz="1600" dirty="0">
                <a:solidFill>
                  <a:srgbClr val="005DAB"/>
                </a:solidFill>
                <a:latin typeface="Calibri" panose="020F0502020204030204" pitchFamily="34" charset="0"/>
              </a:rPr>
            </a:b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2029436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20489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2" name="Content Placeholder 18">
            <a:extLst>
              <a:ext uri="{FF2B5EF4-FFF2-40B4-BE49-F238E27FC236}">
                <a16:creationId xmlns:a16="http://schemas.microsoft.com/office/drawing/2014/main" id="{F7BF03A4-18B1-0B35-239F-7DC8B2A9CEE7}"/>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dirty="0"/>
              <a:t>Click to edit Master text styles</a:t>
            </a:r>
          </a:p>
        </p:txBody>
      </p:sp>
      <p:pic>
        <p:nvPicPr>
          <p:cNvPr id="3" name="Picture 2">
            <a:extLst>
              <a:ext uri="{FF2B5EF4-FFF2-40B4-BE49-F238E27FC236}">
                <a16:creationId xmlns:a16="http://schemas.microsoft.com/office/drawing/2014/main" id="{CB2AA364-9DDE-7C72-E30C-5275AE63F9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87571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759479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322305F7-6787-64AB-99FC-DDAF65D05F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68161674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6257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dirty="0"/>
              <a:t>Object</a:t>
            </a:r>
          </a:p>
        </p:txBody>
      </p:sp>
    </p:spTree>
    <p:extLst>
      <p:ext uri="{BB962C8B-B14F-4D97-AF65-F5344CB8AC3E}">
        <p14:creationId xmlns:p14="http://schemas.microsoft.com/office/powerpoint/2010/main" val="56555720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dirty="0">
                <a:solidFill>
                  <a:srgbClr val="005DAB"/>
                </a:solidFill>
                <a:latin typeface="Calibri" panose="020F0502020204030204" pitchFamily="34" charset="0"/>
              </a:rPr>
              <a:t>For more information, contact CDC</a:t>
            </a: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1-800-CDC-INFO (232-4636)</a:t>
            </a: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TTY:  1-888-232-6348    www.cdc.gov</a:t>
            </a:r>
            <a:br>
              <a:rPr lang="en-US" sz="1600" dirty="0">
                <a:solidFill>
                  <a:srgbClr val="005DAB"/>
                </a:solidFill>
                <a:latin typeface="Calibri" panose="020F0502020204030204" pitchFamily="34" charset="0"/>
              </a:rPr>
            </a:br>
            <a:br>
              <a:rPr lang="en-US" sz="1600" dirty="0">
                <a:solidFill>
                  <a:srgbClr val="005DAB"/>
                </a:solidFill>
                <a:latin typeface="Calibri" panose="020F0502020204030204" pitchFamily="34" charset="0"/>
              </a:rPr>
            </a:b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
        <p:nvSpPr>
          <p:cNvPr id="4" name="TextBox 3">
            <a:extLst>
              <a:ext uri="{FF2B5EF4-FFF2-40B4-BE49-F238E27FC236}">
                <a16:creationId xmlns:a16="http://schemas.microsoft.com/office/drawing/2014/main" id="{1B25035E-CD1E-98E5-FFAC-BF5F938648DF}"/>
              </a:ext>
            </a:extLst>
          </p:cNvPr>
          <p:cNvSpPr txBox="1"/>
          <p:nvPr userDrawn="1"/>
        </p:nvSpPr>
        <p:spPr>
          <a:xfrm>
            <a:off x="169625" y="3662433"/>
            <a:ext cx="8852455" cy="1815882"/>
          </a:xfrm>
          <a:prstGeom prst="rect">
            <a:avLst/>
          </a:prstGeom>
          <a:noFill/>
        </p:spPr>
        <p:txBody>
          <a:bodyPr wrap="square" rtlCol="0">
            <a:spAutoFit/>
          </a:bodyPr>
          <a:lstStyle/>
          <a:p>
            <a:r>
              <a:rPr lang="en-US" sz="1600" dirty="0">
                <a:solidFill>
                  <a:srgbClr val="005DAB"/>
                </a:solidFill>
                <a:latin typeface="Calibri" panose="020F0502020204030204" pitchFamily="34" charset="0"/>
              </a:rPr>
              <a:t>For more information, contact CDC</a:t>
            </a: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1-800-CDC-INFO (232-4636)</a:t>
            </a: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TTY:  1-888-232-6348    www.cdc.gov</a:t>
            </a:r>
            <a:br>
              <a:rPr lang="en-US" sz="1600" dirty="0">
                <a:solidFill>
                  <a:srgbClr val="005DAB"/>
                </a:solidFill>
                <a:latin typeface="Calibri" panose="020F0502020204030204" pitchFamily="34" charset="0"/>
              </a:rPr>
            </a:br>
            <a:br>
              <a:rPr lang="en-US" sz="1600" dirty="0">
                <a:solidFill>
                  <a:srgbClr val="005DAB"/>
                </a:solidFill>
                <a:latin typeface="Calibri" panose="020F0502020204030204" pitchFamily="34" charset="0"/>
              </a:rPr>
            </a:b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5" name="Picture 4" descr="Logos of the U.S. Department of Health and Human Services and the Centers for Disease control and Prevention" title="logos">
            <a:extLst>
              <a:ext uri="{FF2B5EF4-FFF2-40B4-BE49-F238E27FC236}">
                <a16:creationId xmlns:a16="http://schemas.microsoft.com/office/drawing/2014/main" id="{C2BA27AD-262B-D360-408F-177C91427F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84790964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4903133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30360133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61" r:id="rId11"/>
    <p:sldLayoutId id="2147483662" r:id="rId12"/>
    <p:sldLayoutId id="2147483664" r:id="rId13"/>
    <p:sldLayoutId id="2147483665" r:id="rId14"/>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881D-17FE-7FE4-D05E-C20CC62049D4}"/>
              </a:ext>
            </a:extLst>
          </p:cNvPr>
          <p:cNvSpPr txBox="1">
            <a:spLocks noGrp="1"/>
          </p:cNvSpPr>
          <p:nvPr>
            <p:ph type="title" idx="4294967295"/>
          </p:nvPr>
        </p:nvSpPr>
        <p:spPr>
          <a:xfrm>
            <a:off x="1414731" y="2545925"/>
            <a:ext cx="9673087" cy="22669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rtl="0" eaLnBrk="0" fontAlgn="base" hangingPunct="0">
              <a:lnSpc>
                <a:spcPts val="3000"/>
              </a:lnSpc>
              <a:spcBef>
                <a:spcPct val="0"/>
              </a:spcBef>
              <a:spcAft>
                <a:spcPct val="0"/>
              </a:spcAft>
              <a:defRPr sz="2800" b="1" kern="1200" baseline="0">
                <a:solidFill>
                  <a:srgbClr val="005DAB"/>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4400" b="1" i="0" u="none" strike="noStrike" kern="1200" cap="none" spc="0" normalizeH="0" baseline="0" noProof="0" dirty="0">
                <a:ln>
                  <a:noFill/>
                </a:ln>
                <a:solidFill>
                  <a:schemeClr val="accent5">
                    <a:lumMod val="75000"/>
                  </a:schemeClr>
                </a:solidFill>
                <a:effectLst/>
                <a:uLnTx/>
                <a:uFillTx/>
                <a:latin typeface="Calibri"/>
                <a:ea typeface="+mj-ea"/>
                <a:cs typeface="Calibri"/>
              </a:rPr>
              <a:t>Prevención y control de infecciones: </a:t>
            </a:r>
            <a:r>
              <a:rPr kumimoji="0" lang="es-ES" sz="4400" b="1" i="0" u="none" strike="noStrike" kern="1200" cap="none" spc="0" normalizeH="0" baseline="0" noProof="0" dirty="0">
                <a:ln>
                  <a:noFill/>
                </a:ln>
                <a:solidFill>
                  <a:schemeClr val="tx1">
                    <a:lumMod val="75000"/>
                  </a:schemeClr>
                </a:solidFill>
                <a:effectLst/>
                <a:uLnTx/>
                <a:uFillTx/>
                <a:latin typeface="Calibri"/>
                <a:ea typeface="+mj-ea"/>
                <a:cs typeface="Calibri"/>
              </a:rPr>
              <a:t>enfermedad por el virus de Marburgo (EVM) </a:t>
            </a:r>
            <a:br>
              <a:rPr kumimoji="0" lang="es-ES" sz="4800" b="1" i="0" u="none" strike="noStrike" kern="1200" cap="none" spc="0" normalizeH="0" baseline="0" noProof="0" dirty="0">
                <a:ln>
                  <a:noFill/>
                </a:ln>
                <a:solidFill>
                  <a:schemeClr val="tx1">
                    <a:lumMod val="75000"/>
                  </a:schemeClr>
                </a:solidFill>
                <a:effectLst/>
                <a:uLnTx/>
                <a:uFillTx/>
                <a:latin typeface="Calibri"/>
                <a:ea typeface="+mj-ea"/>
                <a:cs typeface="Calibri"/>
              </a:rPr>
            </a:br>
            <a:r>
              <a:rPr kumimoji="0" lang="es-ES" sz="3733" b="1" i="0" u="none" strike="noStrike" kern="1200" cap="none" spc="0" normalizeH="0" baseline="0" noProof="0" dirty="0">
                <a:ln>
                  <a:noFill/>
                </a:ln>
                <a:solidFill>
                  <a:schemeClr val="tx1">
                    <a:lumMod val="75000"/>
                  </a:schemeClr>
                </a:solidFill>
                <a:effectLst/>
                <a:uLnTx/>
                <a:uFillTx/>
                <a:latin typeface="Calibri Light" panose="020F0302020204030204" pitchFamily="34" charset="0"/>
                <a:ea typeface="+mj-ea"/>
                <a:cs typeface="Calibri Light" panose="020F0302020204030204" pitchFamily="34" charset="0"/>
              </a:rPr>
              <a:t>Cómo preparar su centro médico para la identificación de posibles pacientes con la EVM</a:t>
            </a:r>
          </a:p>
        </p:txBody>
      </p:sp>
      <p:cxnSp>
        <p:nvCxnSpPr>
          <p:cNvPr id="9" name="Straight Connector 8">
            <a:extLst>
              <a:ext uri="{FF2B5EF4-FFF2-40B4-BE49-F238E27FC236}">
                <a16:creationId xmlns:a16="http://schemas.microsoft.com/office/drawing/2014/main" id="{508E0AF2-AEF5-42BB-01FA-963B03D518AD}"/>
              </a:ext>
              <a:ext uri="{C183D7F6-B498-43B3-948B-1728B52AA6E4}">
                <adec:decorative xmlns:adec="http://schemas.microsoft.com/office/drawing/2017/decorative" val="1"/>
              </a:ext>
            </a:extLst>
          </p:cNvPr>
          <p:cNvCxnSpPr>
            <a:cxnSpLocks/>
          </p:cNvCxnSpPr>
          <p:nvPr/>
        </p:nvCxnSpPr>
        <p:spPr>
          <a:xfrm>
            <a:off x="1552755" y="5053712"/>
            <a:ext cx="920150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1922D81-7C6A-B544-2047-F28B1CF72535}"/>
              </a:ext>
            </a:extLst>
          </p:cNvPr>
          <p:cNvSpPr txBox="1"/>
          <p:nvPr/>
        </p:nvSpPr>
        <p:spPr>
          <a:xfrm>
            <a:off x="1483460" y="5171442"/>
            <a:ext cx="927080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200" b="1" dirty="0">
                <a:solidFill>
                  <a:srgbClr val="0039A6"/>
                </a:solidFill>
                <a:latin typeface="Calibri"/>
                <a:cs typeface="Calibri"/>
              </a:rPr>
              <a:t>Entornos de atención médica con recursos entre limitados e intermedios</a:t>
            </a:r>
          </a:p>
        </p:txBody>
      </p:sp>
      <p:sp>
        <p:nvSpPr>
          <p:cNvPr id="14" name="TextBox 13">
            <a:extLst>
              <a:ext uri="{FF2B5EF4-FFF2-40B4-BE49-F238E27FC236}">
                <a16:creationId xmlns:a16="http://schemas.microsoft.com/office/drawing/2014/main" id="{A486CB21-5206-CB6C-094E-2822D57F1EBB}"/>
              </a:ext>
            </a:extLst>
          </p:cNvPr>
          <p:cNvSpPr txBox="1"/>
          <p:nvPr/>
        </p:nvSpPr>
        <p:spPr>
          <a:xfrm>
            <a:off x="8895136" y="6120168"/>
            <a:ext cx="2637768" cy="43088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s-ES" sz="2000" b="1" dirty="0">
                <a:solidFill>
                  <a:srgbClr val="0039A6"/>
                </a:solidFill>
                <a:latin typeface="Calibri"/>
                <a:cs typeface="Calibri"/>
              </a:rPr>
              <a:t>Actualizado: marzo del 2023</a:t>
            </a:r>
          </a:p>
        </p:txBody>
      </p:sp>
    </p:spTree>
    <p:extLst>
      <p:ext uri="{BB962C8B-B14F-4D97-AF65-F5344CB8AC3E}">
        <p14:creationId xmlns:p14="http://schemas.microsoft.com/office/powerpoint/2010/main" val="2017858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FECC-70BB-459B-8615-60E02FEA1504}"/>
              </a:ext>
            </a:extLst>
          </p:cNvPr>
          <p:cNvSpPr>
            <a:spLocks noGrp="1"/>
          </p:cNvSpPr>
          <p:nvPr>
            <p:ph type="title"/>
          </p:nvPr>
        </p:nvSpPr>
        <p:spPr/>
        <p:txBody>
          <a:bodyPr vert="horz" lIns="91440" tIns="45720" rIns="91440" bIns="45720" rtlCol="0" anchor="b" anchorCtr="0">
            <a:normAutofit/>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Preparar el área de evaluación</a:t>
            </a:r>
          </a:p>
        </p:txBody>
      </p:sp>
      <p:sp>
        <p:nvSpPr>
          <p:cNvPr id="3" name="Text Placeholder 2">
            <a:extLst>
              <a:ext uri="{FF2B5EF4-FFF2-40B4-BE49-F238E27FC236}">
                <a16:creationId xmlns:a16="http://schemas.microsoft.com/office/drawing/2014/main" id="{A6B9DEEB-3BE6-42F0-AC2B-DCA947DCC6AC}"/>
              </a:ext>
            </a:extLst>
          </p:cNvPr>
          <p:cNvSpPr>
            <a:spLocks noGrp="1"/>
          </p:cNvSpPr>
          <p:nvPr>
            <p:ph sz="quarter" idx="11"/>
          </p:nvPr>
        </p:nvSpPr>
        <p:spPr>
          <a:xfrm>
            <a:off x="409529" y="1712962"/>
            <a:ext cx="7064188" cy="4570687"/>
          </a:xfrm>
        </p:spPr>
        <p:txBody>
          <a:bodyPr>
            <a:normAutofit fontScale="92500" lnSpcReduction="10000"/>
          </a:bodyPr>
          <a:lstStyle/>
          <a:p>
            <a:pPr marL="0" indent="0">
              <a:buNone/>
            </a:pPr>
            <a:r>
              <a:rPr lang="es-ES" sz="3200" dirty="0">
                <a:solidFill>
                  <a:srgbClr val="000000"/>
                </a:solidFill>
                <a:latin typeface="Calibri"/>
                <a:cs typeface="Calibri"/>
              </a:rPr>
              <a:t>Para su seguridad, los evaluadores deberían poder:</a:t>
            </a:r>
          </a:p>
          <a:p>
            <a:pPr marL="376555" indent="-376555">
              <a:buClr>
                <a:schemeClr val="accent2">
                  <a:lumMod val="60000"/>
                  <a:lumOff val="40000"/>
                </a:schemeClr>
              </a:buClr>
              <a:buFont typeface="Arial" panose="020B0604020202020204" pitchFamily="34" charset="0"/>
              <a:buChar char="•"/>
            </a:pPr>
            <a:r>
              <a:rPr lang="es-ES" sz="3000" dirty="0">
                <a:latin typeface="Calibri"/>
                <a:cs typeface="Calibri"/>
              </a:rPr>
              <a:t>Posicionar las sillas en ángulo para mantener la distancia.</a:t>
            </a:r>
          </a:p>
          <a:p>
            <a:pPr marL="376555" indent="-376555">
              <a:buClr>
                <a:schemeClr val="accent2">
                  <a:lumMod val="60000"/>
                  <a:lumOff val="40000"/>
                </a:schemeClr>
              </a:buClr>
              <a:buFont typeface="Arial" panose="020B0604020202020204" pitchFamily="34" charset="0"/>
              <a:buChar char="•"/>
            </a:pPr>
            <a:r>
              <a:rPr lang="es-ES" sz="3000" dirty="0">
                <a:solidFill>
                  <a:srgbClr val="000000"/>
                </a:solidFill>
                <a:latin typeface="Calibri"/>
                <a:cs typeface="Calibri"/>
              </a:rPr>
              <a:t>Evitar interacciones directas cara a cara.</a:t>
            </a:r>
          </a:p>
          <a:p>
            <a:pPr marL="871855" lvl="1" indent="-457200">
              <a:buClr>
                <a:schemeClr val="accent2">
                  <a:lumMod val="60000"/>
                  <a:lumOff val="40000"/>
                </a:schemeClr>
              </a:buClr>
              <a:buFont typeface="Wingdings" panose="05000000000000000000" pitchFamily="2" charset="2"/>
              <a:buChar char="§"/>
            </a:pPr>
            <a:r>
              <a:rPr lang="es-ES" sz="3000" dirty="0">
                <a:solidFill>
                  <a:srgbClr val="000000"/>
                </a:solidFill>
                <a:latin typeface="Calibri"/>
                <a:cs typeface="Calibri"/>
              </a:rPr>
              <a:t>Si es posible, colocar plexiglás entre el evaluador y la persona que está evaluando.</a:t>
            </a:r>
          </a:p>
          <a:p>
            <a:pPr marL="871855" lvl="1" indent="-457200">
              <a:buClr>
                <a:schemeClr val="accent2">
                  <a:lumMod val="60000"/>
                  <a:lumOff val="40000"/>
                </a:schemeClr>
              </a:buClr>
              <a:buFont typeface="Wingdings" panose="05000000000000000000" pitchFamily="2" charset="2"/>
              <a:buChar char="§"/>
            </a:pPr>
            <a:r>
              <a:rPr lang="es-ES" sz="3000" dirty="0">
                <a:solidFill>
                  <a:srgbClr val="000000"/>
                </a:solidFill>
                <a:latin typeface="Calibri"/>
                <a:cs typeface="Calibri"/>
              </a:rPr>
              <a:t>Posicionar las sillas en ángulos opuestos.</a:t>
            </a:r>
          </a:p>
          <a:p>
            <a:pPr>
              <a:buFont typeface="Wingdings" panose="05000000000000000000" pitchFamily="2" charset="2"/>
              <a:buChar char="§"/>
            </a:pPr>
            <a:endParaRPr lang="en-US" dirty="0">
              <a:cs typeface="Calibri" panose="020F0502020204030204" pitchFamily="34" charset="0"/>
            </a:endParaRPr>
          </a:p>
          <a:p>
            <a:pPr marL="0" indent="0">
              <a:buNone/>
            </a:pPr>
            <a:endParaRPr lang="en-US" dirty="0"/>
          </a:p>
        </p:txBody>
      </p:sp>
      <p:pic>
        <p:nvPicPr>
          <p:cNvPr id="6" name="Picture 5" descr="Imagen que muestra dos sillas una directamente frente a la otra, pero separadas por una mesa y el texto &quot;NO&quot; con una equis roja al lado de la imagen. ">
            <a:extLst>
              <a:ext uri="{FF2B5EF4-FFF2-40B4-BE49-F238E27FC236}">
                <a16:creationId xmlns:a16="http://schemas.microsoft.com/office/drawing/2014/main" id="{A6148BD4-A156-E629-F9CE-8A0797BEB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697" y="644470"/>
            <a:ext cx="2136984" cy="2136984"/>
          </a:xfrm>
          <a:prstGeom prst="rect">
            <a:avLst/>
          </a:prstGeom>
          <a:ln>
            <a:solidFill>
              <a:schemeClr val="accent1"/>
            </a:solidFill>
          </a:ln>
        </p:spPr>
      </p:pic>
      <p:sp>
        <p:nvSpPr>
          <p:cNvPr id="8" name="TextBox 7">
            <a:extLst>
              <a:ext uri="{FF2B5EF4-FFF2-40B4-BE49-F238E27FC236}">
                <a16:creationId xmlns:a16="http://schemas.microsoft.com/office/drawing/2014/main" id="{AD81E942-9004-CB91-1E00-459D1955B465}"/>
              </a:ext>
            </a:extLst>
          </p:cNvPr>
          <p:cNvSpPr txBox="1"/>
          <p:nvPr/>
        </p:nvSpPr>
        <p:spPr>
          <a:xfrm>
            <a:off x="7966364" y="2849991"/>
            <a:ext cx="3616036" cy="1477328"/>
          </a:xfrm>
          <a:prstGeom prst="rect">
            <a:avLst/>
          </a:prstGeom>
          <a:noFill/>
          <a:ln>
            <a:solidFill>
              <a:srgbClr val="000000"/>
            </a:solidFill>
          </a:ln>
        </p:spPr>
        <p:txBody>
          <a:bodyPr wrap="square" rtlCol="0">
            <a:spAutoFit/>
          </a:bodyPr>
          <a:lstStyle/>
          <a:p>
            <a:r>
              <a:rPr lang="es-US" dirty="0">
                <a:solidFill>
                  <a:srgbClr val="000000"/>
                </a:solidFill>
                <a:latin typeface="Calibri" panose="020F0502020204030204" pitchFamily="34" charset="0"/>
              </a:rPr>
              <a:t>Colocar las sillas en ángulo para evitar que las personas estén cara a cara. </a:t>
            </a:r>
            <a:r>
              <a:rPr lang="es-ES" dirty="0">
                <a:solidFill>
                  <a:srgbClr val="000000"/>
                </a:solidFill>
                <a:latin typeface="Calibri" panose="020F0502020204030204" pitchFamily="34" charset="0"/>
              </a:rPr>
              <a:t>Mantener una mesa entre las sillas ayuda a mantener la distancia adecuada.</a:t>
            </a:r>
            <a:endParaRPr lang="es-US" dirty="0">
              <a:solidFill>
                <a:srgbClr val="000000"/>
              </a:solidFill>
              <a:latin typeface="Calibri" panose="020F0502020204030204" pitchFamily="34" charset="0"/>
            </a:endParaRPr>
          </a:p>
        </p:txBody>
      </p:sp>
      <p:pic>
        <p:nvPicPr>
          <p:cNvPr id="7" name="Picture 6" descr="Foto de dos sillas y una mesa. Las sillas no están directamente frente a frente, sino en ángulos. &#10;Entre las dos fotos, aparece el texto &quot;Colocar las sillas en ángulo para evitar que las personas estén cara a cara. Mantener una mesa entre las sillas ayuda a mantener la distancia adecuada.&quot;&#10;">
            <a:extLst>
              <a:ext uri="{FF2B5EF4-FFF2-40B4-BE49-F238E27FC236}">
                <a16:creationId xmlns:a16="http://schemas.microsoft.com/office/drawing/2014/main" id="{52558E05-D405-4A0E-D7B9-F37A4586D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4353" y="4395857"/>
            <a:ext cx="2135328" cy="2294768"/>
          </a:xfrm>
          <a:prstGeom prst="rect">
            <a:avLst/>
          </a:prstGeom>
          <a:ln>
            <a:solidFill>
              <a:schemeClr val="accent1"/>
            </a:solidFill>
          </a:ln>
        </p:spPr>
      </p:pic>
    </p:spTree>
    <p:extLst>
      <p:ext uri="{BB962C8B-B14F-4D97-AF65-F5344CB8AC3E}">
        <p14:creationId xmlns:p14="http://schemas.microsoft.com/office/powerpoint/2010/main" val="26520593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FECC-70BB-459B-8615-60E02FEA1504}"/>
              </a:ext>
            </a:extLst>
          </p:cNvPr>
          <p:cNvSpPr>
            <a:spLocks noGrp="1"/>
          </p:cNvSpPr>
          <p:nvPr>
            <p:ph type="title"/>
          </p:nvPr>
        </p:nvSpPr>
        <p:spPr/>
        <p:txBody>
          <a:bodyPr vert="horz" lIns="91440" tIns="45720" rIns="91440" bIns="45720" rtlCol="0" anchor="b" anchorCtr="0">
            <a:normAutofit/>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Suministros para el área de evaluación</a:t>
            </a:r>
          </a:p>
        </p:txBody>
      </p:sp>
      <p:sp>
        <p:nvSpPr>
          <p:cNvPr id="3" name="Text Placeholder 2">
            <a:extLst>
              <a:ext uri="{FF2B5EF4-FFF2-40B4-BE49-F238E27FC236}">
                <a16:creationId xmlns:a16="http://schemas.microsoft.com/office/drawing/2014/main" id="{A6B9DEEB-3BE6-42F0-AC2B-DCA947DCC6AC}"/>
              </a:ext>
            </a:extLst>
          </p:cNvPr>
          <p:cNvSpPr>
            <a:spLocks noGrp="1"/>
          </p:cNvSpPr>
          <p:nvPr>
            <p:ph sz="quarter" idx="11"/>
          </p:nvPr>
        </p:nvSpPr>
        <p:spPr/>
        <p:txBody>
          <a:bodyPr>
            <a:normAutofit/>
          </a:bodyPr>
          <a:lstStyle/>
          <a:p>
            <a:pPr marL="0" indent="0">
              <a:spcBef>
                <a:spcPts val="1800"/>
              </a:spcBef>
              <a:buNone/>
            </a:pPr>
            <a:r>
              <a:rPr lang="es-ES" sz="3000" dirty="0">
                <a:solidFill>
                  <a:srgbClr val="000000"/>
                </a:solidFill>
                <a:latin typeface="Calibri"/>
                <a:cs typeface="Calibri"/>
              </a:rPr>
              <a:t>El área de evaluación debería tener:</a:t>
            </a:r>
          </a:p>
          <a:p>
            <a:pPr marL="341630" indent="-341630">
              <a:spcBef>
                <a:spcPts val="1800"/>
              </a:spcBef>
            </a:pPr>
            <a:r>
              <a:rPr lang="es-ES" sz="3000" dirty="0">
                <a:solidFill>
                  <a:srgbClr val="000000"/>
                </a:solidFill>
                <a:latin typeface="Calibri"/>
                <a:cs typeface="Calibri"/>
              </a:rPr>
              <a:t>Una estación para la higiene de las manos con jabón líquido para el lavado de las manos (la alternativa es un gel de manos a base de alcohol), con toallas de tela o de papel. </a:t>
            </a:r>
          </a:p>
          <a:p>
            <a:pPr marL="341630" indent="-341630"/>
            <a:r>
              <a:rPr lang="es-ES" sz="3000" dirty="0">
                <a:solidFill>
                  <a:srgbClr val="000000"/>
                </a:solidFill>
                <a:latin typeface="Calibri"/>
                <a:cs typeface="Calibri"/>
              </a:rPr>
              <a:t>Recipientes de basura: un recipiente de basura general (que no sea para peligros biológicos)</a:t>
            </a:r>
          </a:p>
          <a:p>
            <a:pPr marL="0" indent="0">
              <a:buNone/>
            </a:pPr>
            <a:endParaRPr lang="en-US" dirty="0"/>
          </a:p>
        </p:txBody>
      </p:sp>
    </p:spTree>
    <p:extLst>
      <p:ext uri="{BB962C8B-B14F-4D97-AF65-F5344CB8AC3E}">
        <p14:creationId xmlns:p14="http://schemas.microsoft.com/office/powerpoint/2010/main" val="168300632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Ejemplo de diagrama de la configuración de un centro que muestra un área de cuidados generales para pacientes que se sospeche que tengan una enfermedad que no es la de Marburgo, y un área de aislamiento para pacientes que se sospeche que tengan la EVM, además de un área para ponerse el EPP y otra área para quitarse el EPP.">
            <a:extLst>
              <a:ext uri="{FF2B5EF4-FFF2-40B4-BE49-F238E27FC236}">
                <a16:creationId xmlns:a16="http://schemas.microsoft.com/office/drawing/2014/main" id="{AA8CF17F-9E34-D1D3-230C-BFE8B8E62F67}"/>
              </a:ext>
            </a:extLst>
          </p:cNvPr>
          <p:cNvPicPr>
            <a:picLocks noChangeAspect="1"/>
          </p:cNvPicPr>
          <p:nvPr/>
        </p:nvPicPr>
        <p:blipFill>
          <a:blip r:embed="rId3">
            <a:alphaModFix amt="47000"/>
            <a:extLst>
              <a:ext uri="{28A0092B-C50C-407E-A947-70E740481C1C}">
                <a14:useLocalDpi xmlns:a14="http://schemas.microsoft.com/office/drawing/2010/main" val="0"/>
              </a:ext>
            </a:extLst>
          </a:blip>
          <a:stretch>
            <a:fillRect/>
          </a:stretch>
        </p:blipFill>
        <p:spPr>
          <a:xfrm>
            <a:off x="178426" y="744954"/>
            <a:ext cx="11329652" cy="4840268"/>
          </a:xfrm>
          <a:prstGeom prst="rect">
            <a:avLst/>
          </a:prstGeom>
        </p:spPr>
      </p:pic>
      <p:sp>
        <p:nvSpPr>
          <p:cNvPr id="2" name="Title 1"/>
          <p:cNvSpPr>
            <a:spLocks noGrp="1"/>
          </p:cNvSpPr>
          <p:nvPr>
            <p:ph type="title"/>
          </p:nvPr>
        </p:nvSpPr>
        <p:spPr>
          <a:xfrm>
            <a:off x="356852" y="104743"/>
            <a:ext cx="10972800" cy="879032"/>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Ejemplo de preparación de un centro</a:t>
            </a:r>
          </a:p>
        </p:txBody>
      </p:sp>
      <p:sp>
        <p:nvSpPr>
          <p:cNvPr id="8" name="TextBox 7">
            <a:extLst>
              <a:ext uri="{FF2B5EF4-FFF2-40B4-BE49-F238E27FC236}">
                <a16:creationId xmlns:a16="http://schemas.microsoft.com/office/drawing/2014/main" id="{576FD0AD-9619-506D-AD49-1285FA4B51E7}"/>
              </a:ext>
            </a:extLst>
          </p:cNvPr>
          <p:cNvSpPr txBox="1"/>
          <p:nvPr/>
        </p:nvSpPr>
        <p:spPr>
          <a:xfrm>
            <a:off x="7031058" y="4011064"/>
            <a:ext cx="4393871" cy="461665"/>
          </a:xfrm>
          <a:prstGeom prst="rect">
            <a:avLst/>
          </a:prstGeom>
          <a:noFill/>
        </p:spPr>
        <p:txBody>
          <a:bodyPr wrap="square" rtlCol="0">
            <a:spAutoFit/>
          </a:bodyPr>
          <a:lstStyle/>
          <a:p>
            <a:pPr algn="ctr"/>
            <a:r>
              <a:rPr lang="es-ES" sz="2400" b="1" dirty="0"/>
              <a:t>Área de evaluación</a:t>
            </a:r>
          </a:p>
        </p:txBody>
      </p:sp>
      <p:grpSp>
        <p:nvGrpSpPr>
          <p:cNvPr id="30" name="Group 29" descr="Imagen desde arriba de un ejemplo de configuración de una estación de evaluación de la EVM de un centro. La imagen tiene una entrada, estaciones para la higiene de las manos adentro y dos salidas: una al área de cuidados generales y otra al área de aislamiento del centro. Ejemplo de diagrama de la configuración de un centro que muestra un área de cuidados generales para pacientes que se sospeche que tengan una enfermedad que no es la de Marburgo, y un área de aislamiento para pacientes que se sospeche que tengan la EVM, además de un área para ponerse el EPP y otra área para quitarse el EPP.">
            <a:extLst>
              <a:ext uri="{FF2B5EF4-FFF2-40B4-BE49-F238E27FC236}">
                <a16:creationId xmlns:a16="http://schemas.microsoft.com/office/drawing/2014/main" id="{D54D4C0B-C0B1-1F0E-110A-D289E4771D39}"/>
              </a:ext>
            </a:extLst>
          </p:cNvPr>
          <p:cNvGrpSpPr/>
          <p:nvPr/>
        </p:nvGrpSpPr>
        <p:grpSpPr>
          <a:xfrm>
            <a:off x="3747541" y="4477163"/>
            <a:ext cx="7837558" cy="2380836"/>
            <a:chOff x="3901582" y="4295676"/>
            <a:chExt cx="7837557" cy="2380835"/>
          </a:xfrm>
        </p:grpSpPr>
        <p:grpSp>
          <p:nvGrpSpPr>
            <p:cNvPr id="9" name="Group 8">
              <a:extLst>
                <a:ext uri="{FF2B5EF4-FFF2-40B4-BE49-F238E27FC236}">
                  <a16:creationId xmlns:a16="http://schemas.microsoft.com/office/drawing/2014/main" id="{F3928039-4D90-9375-27FA-75F502C8BAA8}"/>
                </a:ext>
              </a:extLst>
            </p:cNvPr>
            <p:cNvGrpSpPr/>
            <p:nvPr/>
          </p:nvGrpSpPr>
          <p:grpSpPr>
            <a:xfrm>
              <a:off x="6834801" y="4295676"/>
              <a:ext cx="4904338" cy="2380835"/>
              <a:chOff x="3228111" y="2373096"/>
              <a:chExt cx="5827295" cy="3182501"/>
            </a:xfrm>
          </p:grpSpPr>
          <p:grpSp>
            <p:nvGrpSpPr>
              <p:cNvPr id="10" name="Group 9">
                <a:extLst>
                  <a:ext uri="{FF2B5EF4-FFF2-40B4-BE49-F238E27FC236}">
                    <a16:creationId xmlns:a16="http://schemas.microsoft.com/office/drawing/2014/main" id="{1EC94ECA-1F8B-E418-AD71-702E6B3B1D74}"/>
                  </a:ext>
                </a:extLst>
              </p:cNvPr>
              <p:cNvGrpSpPr/>
              <p:nvPr/>
            </p:nvGrpSpPr>
            <p:grpSpPr>
              <a:xfrm>
                <a:off x="3228111" y="2448618"/>
                <a:ext cx="5827295" cy="3106979"/>
                <a:chOff x="3241966" y="2450673"/>
                <a:chExt cx="5827295" cy="3106979"/>
              </a:xfrm>
            </p:grpSpPr>
            <p:grpSp>
              <p:nvGrpSpPr>
                <p:cNvPr id="23" name="Group 22">
                  <a:extLst>
                    <a:ext uri="{FF2B5EF4-FFF2-40B4-BE49-F238E27FC236}">
                      <a16:creationId xmlns:a16="http://schemas.microsoft.com/office/drawing/2014/main" id="{D4CFAFD7-C858-AA32-A55A-2882CC2578DD}"/>
                    </a:ext>
                  </a:extLst>
                </p:cNvPr>
                <p:cNvGrpSpPr/>
                <p:nvPr/>
              </p:nvGrpSpPr>
              <p:grpSpPr>
                <a:xfrm>
                  <a:off x="3559111" y="2450673"/>
                  <a:ext cx="5510150" cy="3106979"/>
                  <a:chOff x="3559111" y="2450673"/>
                  <a:chExt cx="5510150" cy="3106979"/>
                </a:xfrm>
              </p:grpSpPr>
              <p:sp>
                <p:nvSpPr>
                  <p:cNvPr id="26" name="Rectangle 25">
                    <a:extLst>
                      <a:ext uri="{FF2B5EF4-FFF2-40B4-BE49-F238E27FC236}">
                        <a16:creationId xmlns:a16="http://schemas.microsoft.com/office/drawing/2014/main" id="{472AC4E6-6393-4DAC-C9A7-BB58B5D759E7}"/>
                      </a:ext>
                    </a:extLst>
                  </p:cNvPr>
                  <p:cNvSpPr/>
                  <p:nvPr/>
                </p:nvSpPr>
                <p:spPr>
                  <a:xfrm>
                    <a:off x="3559111" y="2450673"/>
                    <a:ext cx="5510150" cy="2811273"/>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27" name="Rectangle 26">
                    <a:extLst>
                      <a:ext uri="{FF2B5EF4-FFF2-40B4-BE49-F238E27FC236}">
                        <a16:creationId xmlns:a16="http://schemas.microsoft.com/office/drawing/2014/main" id="{A583B6BF-E540-6A7B-394A-9CD0009E4437}"/>
                      </a:ext>
                    </a:extLst>
                  </p:cNvPr>
                  <p:cNvSpPr/>
                  <p:nvPr/>
                </p:nvSpPr>
                <p:spPr>
                  <a:xfrm>
                    <a:off x="7695210" y="5106390"/>
                    <a:ext cx="950026" cy="4512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grpSp>
            <p:sp>
              <p:nvSpPr>
                <p:cNvPr id="25" name="Rectangle 24">
                  <a:extLst>
                    <a:ext uri="{FF2B5EF4-FFF2-40B4-BE49-F238E27FC236}">
                      <a16:creationId xmlns:a16="http://schemas.microsoft.com/office/drawing/2014/main" id="{1397B1D2-ECD8-D2E2-7A76-A9C374403C6F}"/>
                    </a:ext>
                  </a:extLst>
                </p:cNvPr>
                <p:cNvSpPr/>
                <p:nvPr/>
              </p:nvSpPr>
              <p:spPr>
                <a:xfrm rot="5764819">
                  <a:off x="2992584" y="2825774"/>
                  <a:ext cx="950025" cy="4512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grpSp>
          <p:grpSp>
            <p:nvGrpSpPr>
              <p:cNvPr id="11" name="Group 10">
                <a:extLst>
                  <a:ext uri="{FF2B5EF4-FFF2-40B4-BE49-F238E27FC236}">
                    <a16:creationId xmlns:a16="http://schemas.microsoft.com/office/drawing/2014/main" id="{8353F609-5F71-7A57-9CF3-9290CAB7003F}"/>
                  </a:ext>
                </a:extLst>
              </p:cNvPr>
              <p:cNvGrpSpPr/>
              <p:nvPr/>
            </p:nvGrpSpPr>
            <p:grpSpPr>
              <a:xfrm>
                <a:off x="5330679" y="4250822"/>
                <a:ext cx="2191785" cy="987384"/>
                <a:chOff x="5330679" y="4250822"/>
                <a:chExt cx="2191785" cy="987384"/>
              </a:xfrm>
            </p:grpSpPr>
            <p:sp>
              <p:nvSpPr>
                <p:cNvPr id="18" name="Oval 17">
                  <a:extLst>
                    <a:ext uri="{FF2B5EF4-FFF2-40B4-BE49-F238E27FC236}">
                      <a16:creationId xmlns:a16="http://schemas.microsoft.com/office/drawing/2014/main" id="{CA1D4EB5-67AF-32CA-F729-4668E4DB8229}"/>
                    </a:ext>
                  </a:extLst>
                </p:cNvPr>
                <p:cNvSpPr/>
                <p:nvPr/>
              </p:nvSpPr>
              <p:spPr>
                <a:xfrm>
                  <a:off x="7193280" y="4388590"/>
                  <a:ext cx="329184" cy="30533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19" name="Oval 18">
                  <a:extLst>
                    <a:ext uri="{FF2B5EF4-FFF2-40B4-BE49-F238E27FC236}">
                      <a16:creationId xmlns:a16="http://schemas.microsoft.com/office/drawing/2014/main" id="{7197FC7D-3272-1257-EE36-6C73858BF685}"/>
                    </a:ext>
                  </a:extLst>
                </p:cNvPr>
                <p:cNvSpPr/>
                <p:nvPr/>
              </p:nvSpPr>
              <p:spPr>
                <a:xfrm>
                  <a:off x="7193280" y="4854221"/>
                  <a:ext cx="329184" cy="30533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20" name="TextBox 19">
                  <a:extLst>
                    <a:ext uri="{FF2B5EF4-FFF2-40B4-BE49-F238E27FC236}">
                      <a16:creationId xmlns:a16="http://schemas.microsoft.com/office/drawing/2014/main" id="{272C1B8C-6371-0120-5300-17F278D5B8F3}"/>
                    </a:ext>
                  </a:extLst>
                </p:cNvPr>
                <p:cNvSpPr txBox="1"/>
                <p:nvPr/>
              </p:nvSpPr>
              <p:spPr>
                <a:xfrm>
                  <a:off x="5330679" y="4250822"/>
                  <a:ext cx="1848068" cy="987384"/>
                </a:xfrm>
                <a:prstGeom prst="rect">
                  <a:avLst/>
                </a:prstGeom>
                <a:noFill/>
              </p:spPr>
              <p:txBody>
                <a:bodyPr wrap="square" rtlCol="0">
                  <a:spAutoFit/>
                </a:bodyPr>
                <a:lstStyle/>
                <a:p>
                  <a:pPr algn="ctr"/>
                  <a:r>
                    <a:rPr lang="es-ES" sz="1400" dirty="0"/>
                    <a:t>Estaciones de higiene de las manos</a:t>
                  </a:r>
                </a:p>
              </p:txBody>
            </p:sp>
            <p:cxnSp>
              <p:nvCxnSpPr>
                <p:cNvPr id="21" name="Straight Connector 20">
                  <a:extLst>
                    <a:ext uri="{FF2B5EF4-FFF2-40B4-BE49-F238E27FC236}">
                      <a16:creationId xmlns:a16="http://schemas.microsoft.com/office/drawing/2014/main" id="{C553F612-4957-BD2F-78D9-C53E9CEC68A8}"/>
                    </a:ext>
                  </a:extLst>
                </p:cNvPr>
                <p:cNvCxnSpPr/>
                <p:nvPr/>
              </p:nvCxnSpPr>
              <p:spPr>
                <a:xfrm flipV="1">
                  <a:off x="6961632" y="4510645"/>
                  <a:ext cx="195072" cy="183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45326B4-3FE3-A842-666F-C34440E19779}"/>
                    </a:ext>
                  </a:extLst>
                </p:cNvPr>
                <p:cNvCxnSpPr>
                  <a:cxnSpLocks/>
                </p:cNvCxnSpPr>
                <p:nvPr/>
              </p:nvCxnSpPr>
              <p:spPr>
                <a:xfrm>
                  <a:off x="6949440" y="4880573"/>
                  <a:ext cx="176784" cy="2154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EBBC8C17-5F2C-5415-C1A2-4E56C52E9D5C}"/>
                  </a:ext>
                </a:extLst>
              </p:cNvPr>
              <p:cNvGrpSpPr/>
              <p:nvPr/>
            </p:nvGrpSpPr>
            <p:grpSpPr>
              <a:xfrm>
                <a:off x="4520625" y="2373096"/>
                <a:ext cx="3750079" cy="3157064"/>
                <a:chOff x="4520625" y="2373096"/>
                <a:chExt cx="3750079" cy="3157064"/>
              </a:xfrm>
            </p:grpSpPr>
            <p:sp>
              <p:nvSpPr>
                <p:cNvPr id="14" name="Arrow: Up 13">
                  <a:extLst>
                    <a:ext uri="{FF2B5EF4-FFF2-40B4-BE49-F238E27FC236}">
                      <a16:creationId xmlns:a16="http://schemas.microsoft.com/office/drawing/2014/main" id="{F3C050E6-6B5D-333E-C769-EBFA5229434B}"/>
                    </a:ext>
                  </a:extLst>
                </p:cNvPr>
                <p:cNvSpPr/>
                <p:nvPr/>
              </p:nvSpPr>
              <p:spPr>
                <a:xfrm>
                  <a:off x="7995078" y="4552326"/>
                  <a:ext cx="275626" cy="9778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Rounded Corners 14">
                  <a:extLst>
                    <a:ext uri="{FF2B5EF4-FFF2-40B4-BE49-F238E27FC236}">
                      <a16:creationId xmlns:a16="http://schemas.microsoft.com/office/drawing/2014/main" id="{D9439F11-E67F-7BB0-4BEE-4DA731A7A58E}"/>
                    </a:ext>
                  </a:extLst>
                </p:cNvPr>
                <p:cNvSpPr/>
                <p:nvPr/>
              </p:nvSpPr>
              <p:spPr>
                <a:xfrm>
                  <a:off x="4520625" y="3068156"/>
                  <a:ext cx="3048000" cy="836271"/>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400" b="1" dirty="0">
                      <a:solidFill>
                        <a:schemeClr val="tx1"/>
                      </a:solidFill>
                    </a:rPr>
                    <a:t>Estación de evaluación</a:t>
                  </a:r>
                </a:p>
              </p:txBody>
            </p:sp>
            <p:sp>
              <p:nvSpPr>
                <p:cNvPr id="16" name="Arrow: Bent-Up 15">
                  <a:extLst>
                    <a:ext uri="{FF2B5EF4-FFF2-40B4-BE49-F238E27FC236}">
                      <a16:creationId xmlns:a16="http://schemas.microsoft.com/office/drawing/2014/main" id="{8A2B9547-A2CA-F7AE-E2CE-2C718E0E3390}"/>
                    </a:ext>
                  </a:extLst>
                </p:cNvPr>
                <p:cNvSpPr/>
                <p:nvPr/>
              </p:nvSpPr>
              <p:spPr>
                <a:xfrm rot="16200000">
                  <a:off x="7693011" y="3921571"/>
                  <a:ext cx="407011" cy="47274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7" name="Graphic 16" descr="Dibujo de una doctora con trasfondo de un solo color">
                  <a:extLst>
                    <a:ext uri="{FF2B5EF4-FFF2-40B4-BE49-F238E27FC236}">
                      <a16:creationId xmlns:a16="http://schemas.microsoft.com/office/drawing/2014/main" id="{22E75C42-8B20-3D65-8FFF-DDB965F401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9867" y="2373096"/>
                  <a:ext cx="789514" cy="789514"/>
                </a:xfrm>
                <a:prstGeom prst="rect">
                  <a:avLst/>
                </a:prstGeom>
              </p:spPr>
            </p:pic>
          </p:grpSp>
        </p:grpSp>
        <p:sp>
          <p:nvSpPr>
            <p:cNvPr id="28" name="Arrow: Bent-Up 27">
              <a:extLst>
                <a:ext uri="{FF2B5EF4-FFF2-40B4-BE49-F238E27FC236}">
                  <a16:creationId xmlns:a16="http://schemas.microsoft.com/office/drawing/2014/main" id="{852CACB3-F060-A7D4-CA91-BD9290BE1F59}"/>
                </a:ext>
              </a:extLst>
            </p:cNvPr>
            <p:cNvSpPr/>
            <p:nvPr/>
          </p:nvSpPr>
          <p:spPr>
            <a:xfrm flipH="1">
              <a:off x="6543386" y="5163748"/>
              <a:ext cx="452935" cy="315923"/>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Arrow: Bent-Up 28">
              <a:extLst>
                <a:ext uri="{FF2B5EF4-FFF2-40B4-BE49-F238E27FC236}">
                  <a16:creationId xmlns:a16="http://schemas.microsoft.com/office/drawing/2014/main" id="{34DD9C89-45A2-15AA-B24C-B99D579A7297}"/>
                </a:ext>
              </a:extLst>
            </p:cNvPr>
            <p:cNvSpPr/>
            <p:nvPr/>
          </p:nvSpPr>
          <p:spPr>
            <a:xfrm flipH="1">
              <a:off x="3901582" y="5311326"/>
              <a:ext cx="3154700" cy="626706"/>
            </a:xfrm>
            <a:prstGeom prst="bentUpArrow">
              <a:avLst>
                <a:gd name="adj1" fmla="val 15736"/>
                <a:gd name="adj2" fmla="val 25000"/>
                <a:gd name="adj3" fmla="val 31132"/>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45435641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D69BF4BE-1719-FC18-5F0B-7F7AAB963C48}"/>
              </a:ext>
            </a:extLst>
          </p:cNvPr>
          <p:cNvSpPr txBox="1">
            <a:spLocks noGrp="1"/>
          </p:cNvSpPr>
          <p:nvPr>
            <p:ph type="title" idx="4294967295"/>
          </p:nvPr>
        </p:nvSpPr>
        <p:spPr>
          <a:xfrm>
            <a:off x="566059" y="685532"/>
            <a:ext cx="11059884" cy="88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4400" b="0" i="0" u="none" strike="noStrike" kern="1200" cap="none" spc="0" normalizeH="0" baseline="0" noProof="0" dirty="0">
                <a:ln>
                  <a:noFill/>
                </a:ln>
                <a:solidFill>
                  <a:schemeClr val="bg2"/>
                </a:solidFill>
                <a:effectLst/>
                <a:uLnTx/>
                <a:uFillTx/>
                <a:latin typeface="Calibri Light" panose="020F0302020204030204" pitchFamily="34" charset="0"/>
                <a:ea typeface="+mj-ea"/>
                <a:cs typeface="Calibri Light" panose="020F0302020204030204" pitchFamily="34" charset="0"/>
              </a:rPr>
              <a:t>Reflexión</a:t>
            </a:r>
          </a:p>
        </p:txBody>
      </p:sp>
      <p:sp>
        <p:nvSpPr>
          <p:cNvPr id="7" name="TextBox 6">
            <a:extLst>
              <a:ext uri="{FF2B5EF4-FFF2-40B4-BE49-F238E27FC236}">
                <a16:creationId xmlns:a16="http://schemas.microsoft.com/office/drawing/2014/main" id="{6E676FC5-0D1D-D2FA-333F-22033BFBCF82}"/>
              </a:ext>
            </a:extLst>
          </p:cNvPr>
          <p:cNvSpPr txBox="1"/>
          <p:nvPr/>
        </p:nvSpPr>
        <p:spPr>
          <a:xfrm>
            <a:off x="566057" y="1574204"/>
            <a:ext cx="10466615" cy="4031873"/>
          </a:xfrm>
          <a:prstGeom prst="rect">
            <a:avLst/>
          </a:prstGeom>
          <a:noFill/>
        </p:spPr>
        <p:txBody>
          <a:bodyPr wrap="square">
            <a:spAutoFit/>
          </a:bodyPr>
          <a:lstStyle/>
          <a:p>
            <a:r>
              <a:rPr lang="es-ES" sz="3200" dirty="0">
                <a:solidFill>
                  <a:schemeClr val="bg2"/>
                </a:solidFill>
              </a:rPr>
              <a:t>¿Cuál es la diferencia entre el área de evaluación para identificar la EVM y otras áreas de evaluación que ustedes podrían haber tenido que preparar en el pasado?</a:t>
            </a:r>
          </a:p>
          <a:p>
            <a:endParaRPr lang="en-US" sz="3200" dirty="0">
              <a:solidFill>
                <a:schemeClr val="bg1"/>
              </a:solidFill>
            </a:endParaRPr>
          </a:p>
          <a:p>
            <a:endParaRPr lang="en-US" sz="3200" dirty="0">
              <a:solidFill>
                <a:schemeClr val="bg1"/>
              </a:solidFill>
            </a:endParaRPr>
          </a:p>
          <a:p>
            <a:r>
              <a:rPr lang="es-ES" sz="3200" dirty="0">
                <a:solidFill>
                  <a:schemeClr val="bg2"/>
                </a:solidFill>
              </a:rPr>
              <a:t>¿Qué dificultades han encontrado en el pasado al crear áreas de evaluación? O, si nunca han tenido que hacer esto antes, ¿qué dificultades anticipan que van a encontrar?</a:t>
            </a:r>
          </a:p>
        </p:txBody>
      </p:sp>
    </p:spTree>
    <p:extLst>
      <p:ext uri="{BB962C8B-B14F-4D97-AF65-F5344CB8AC3E}">
        <p14:creationId xmlns:p14="http://schemas.microsoft.com/office/powerpoint/2010/main" val="6225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F455B-DC39-ED70-55BA-C95E16156E69}"/>
              </a:ext>
            </a:extLst>
          </p:cNvPr>
          <p:cNvSpPr txBox="1">
            <a:spLocks noGrp="1"/>
          </p:cNvSpPr>
          <p:nvPr>
            <p:ph type="title"/>
          </p:nvPr>
        </p:nvSpPr>
        <p:spPr>
          <a:xfrm>
            <a:off x="609600" y="792162"/>
            <a:ext cx="10972800" cy="626005"/>
          </a:xfrm>
          <a:prstGeom prst="rect">
            <a:avLst/>
          </a:prstGeom>
          <a:noFill/>
        </p:spPr>
        <p:txBody>
          <a:bodyPr wrap="square" rtlCol="0">
            <a:spAutoFit/>
          </a:bodyPr>
          <a:lstStyle/>
          <a:p>
            <a:r>
              <a:rPr lang="es-ES" sz="4400">
                <a:solidFill>
                  <a:schemeClr val="accent5">
                    <a:lumMod val="75000"/>
                  </a:schemeClr>
                </a:solidFill>
                <a:latin typeface="Calibri Light" panose="020F0302020204030204" pitchFamily="34" charset="0"/>
                <a:cs typeface="Calibri Light" panose="020F0302020204030204" pitchFamily="34" charset="0"/>
              </a:rPr>
              <a:t>Conclusiones clave</a:t>
            </a:r>
          </a:p>
        </p:txBody>
      </p:sp>
      <p:sp>
        <p:nvSpPr>
          <p:cNvPr id="3" name="Content Placeholder 2">
            <a:extLst>
              <a:ext uri="{FF2B5EF4-FFF2-40B4-BE49-F238E27FC236}">
                <a16:creationId xmlns:a16="http://schemas.microsoft.com/office/drawing/2014/main" id="{44C13A9E-D823-2F14-8583-32E65876D57F}"/>
              </a:ext>
            </a:extLst>
          </p:cNvPr>
          <p:cNvSpPr>
            <a:spLocks noGrp="1"/>
          </p:cNvSpPr>
          <p:nvPr>
            <p:ph sz="quarter" idx="11"/>
          </p:nvPr>
        </p:nvSpPr>
        <p:spPr>
          <a:xfrm>
            <a:off x="609600" y="1824284"/>
            <a:ext cx="10972800" cy="4737881"/>
          </a:xfrm>
        </p:spPr>
        <p:txBody>
          <a:bodyPr>
            <a:normAutofit/>
          </a:bodyPr>
          <a:lstStyle/>
          <a:p>
            <a:r>
              <a:rPr lang="es-ES" sz="3200" dirty="0"/>
              <a:t>La evaluación adecuada previene que los pacientes con la EVM no identificada entren a un centro de atención médica. </a:t>
            </a:r>
            <a:r>
              <a:rPr lang="es-ES" sz="3200" b="1" dirty="0">
                <a:solidFill>
                  <a:schemeClr val="accent5">
                    <a:lumMod val="75000"/>
                  </a:schemeClr>
                </a:solidFill>
              </a:rPr>
              <a:t>Esto los protege a ustedes, sus pacientes y su comunidad.</a:t>
            </a:r>
          </a:p>
          <a:p>
            <a:r>
              <a:rPr lang="es-ES" sz="3200" dirty="0"/>
              <a:t>La evaluación debería hacerse en el </a:t>
            </a:r>
            <a:r>
              <a:rPr lang="es-ES" sz="3200" b="1" dirty="0">
                <a:solidFill>
                  <a:schemeClr val="accent5">
                    <a:lumMod val="75000"/>
                  </a:schemeClr>
                </a:solidFill>
              </a:rPr>
              <a:t>punto de entrada</a:t>
            </a:r>
            <a:r>
              <a:rPr lang="es-ES" sz="3200" dirty="0"/>
              <a:t> de un centro de atención médica.</a:t>
            </a:r>
          </a:p>
          <a:p>
            <a:r>
              <a:rPr lang="es-ES" sz="3200" dirty="0"/>
              <a:t>El área de evaluación se debe preparar de manera que </a:t>
            </a:r>
            <a:r>
              <a:rPr lang="es-ES" sz="3200" b="1" dirty="0">
                <a:solidFill>
                  <a:schemeClr val="accent5">
                    <a:lumMod val="75000"/>
                  </a:schemeClr>
                </a:solidFill>
              </a:rPr>
              <a:t>TODAS</a:t>
            </a:r>
            <a:r>
              <a:rPr lang="es-ES" sz="3200" dirty="0"/>
              <a:t> las personas puedan ser evaluadas antes de entrar. </a:t>
            </a:r>
          </a:p>
          <a:p>
            <a:endParaRPr lang="en-US" sz="3200" dirty="0"/>
          </a:p>
        </p:txBody>
      </p:sp>
    </p:spTree>
    <p:extLst>
      <p:ext uri="{BB962C8B-B14F-4D97-AF65-F5344CB8AC3E}">
        <p14:creationId xmlns:p14="http://schemas.microsoft.com/office/powerpoint/2010/main" val="330831909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E58532-6812-BB9C-BD92-CF279B22822E}"/>
              </a:ext>
            </a:extLst>
          </p:cNvPr>
          <p:cNvSpPr txBox="1">
            <a:spLocks noGrp="1"/>
          </p:cNvSpPr>
          <p:nvPr>
            <p:ph type="title" idx="4294967295"/>
          </p:nvPr>
        </p:nvSpPr>
        <p:spPr>
          <a:xfrm>
            <a:off x="116923" y="1364353"/>
            <a:ext cx="10515600" cy="13255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l" rtl="0" eaLnBrk="0" fontAlgn="base" hangingPunct="0">
              <a:spcBef>
                <a:spcPct val="0"/>
              </a:spcBef>
              <a:spcAft>
                <a:spcPct val="0"/>
              </a:spcAft>
              <a:defRPr sz="5867"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sz="5867"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sz="5867"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sz="5867"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sz="5867" kern="1200">
                <a:solidFill>
                  <a:schemeClr val="tx1"/>
                </a:solidFill>
                <a:latin typeface="Myriad Web Pro" panose="020B0503030403020204" pitchFamily="34" charset="0"/>
                <a:ea typeface="+mn-ea"/>
                <a:cs typeface="+mn-cs"/>
              </a:defRPr>
            </a:lvl5pPr>
            <a:lvl6pPr marL="2286000" algn="l" defTabSz="914400" rtl="0" eaLnBrk="1" fontAlgn="base" latinLnBrk="0" hangingPunct="1">
              <a:spcBef>
                <a:spcPct val="0"/>
              </a:spcBef>
              <a:spcAft>
                <a:spcPct val="0"/>
              </a:spcAft>
              <a:defRPr sz="5867" kern="1200">
                <a:solidFill>
                  <a:schemeClr val="tx1"/>
                </a:solidFill>
                <a:latin typeface="Myriad Web Pro" panose="020B0503030403020204" pitchFamily="34" charset="0"/>
                <a:ea typeface="+mn-ea"/>
                <a:cs typeface="+mn-cs"/>
              </a:defRPr>
            </a:lvl6pPr>
            <a:lvl7pPr marL="2743200" algn="l" defTabSz="914400" rtl="0" eaLnBrk="1" fontAlgn="base" latinLnBrk="0" hangingPunct="1">
              <a:spcBef>
                <a:spcPct val="0"/>
              </a:spcBef>
              <a:spcAft>
                <a:spcPct val="0"/>
              </a:spcAft>
              <a:defRPr sz="5867" kern="1200">
                <a:solidFill>
                  <a:schemeClr val="tx1"/>
                </a:solidFill>
                <a:latin typeface="Myriad Web Pro" panose="020B0503030403020204" pitchFamily="34" charset="0"/>
                <a:ea typeface="+mn-ea"/>
                <a:cs typeface="+mn-cs"/>
              </a:defRPr>
            </a:lvl7pPr>
            <a:lvl8pPr marL="3200400" algn="l" defTabSz="914400" rtl="0" eaLnBrk="1" fontAlgn="base" latinLnBrk="0" hangingPunct="1">
              <a:spcBef>
                <a:spcPct val="0"/>
              </a:spcBef>
              <a:spcAft>
                <a:spcPct val="0"/>
              </a:spcAft>
              <a:defRPr sz="5867" kern="1200">
                <a:solidFill>
                  <a:schemeClr val="tx1"/>
                </a:solidFill>
                <a:latin typeface="Myriad Web Pro" panose="020B0503030403020204" pitchFamily="34" charset="0"/>
                <a:ea typeface="+mn-ea"/>
                <a:cs typeface="+mn-cs"/>
              </a:defRPr>
            </a:lvl8pPr>
            <a:lvl9pPr marL="3657600" algn="l" defTabSz="914400" rtl="0" eaLnBrk="1" fontAlgn="base" latinLnBrk="0" hangingPunct="1">
              <a:spcBef>
                <a:spcPct val="0"/>
              </a:spcBef>
              <a:spcAft>
                <a:spcPct val="0"/>
              </a:spcAft>
              <a:defRPr sz="5867" kern="1200">
                <a:solidFill>
                  <a:schemeClr val="tx1"/>
                </a:solidFill>
                <a:latin typeface="Myriad Web Pro" panose="020B0503030403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chemeClr val="accent5">
                    <a:lumMod val="75000"/>
                  </a:schemeClr>
                </a:solidFill>
                <a:effectLst/>
                <a:uLnTx/>
                <a:uFillTx/>
                <a:latin typeface="Calibri Light" panose="020F0302020204030204" pitchFamily="34" charset="0"/>
                <a:ea typeface="+mn-ea"/>
                <a:cs typeface="Calibri Light" panose="020F0302020204030204" pitchFamily="34" charset="0"/>
              </a:rPr>
              <a:t>¡Gracias!</a:t>
            </a:r>
          </a:p>
        </p:txBody>
      </p:sp>
    </p:spTree>
    <p:extLst>
      <p:ext uri="{BB962C8B-B14F-4D97-AF65-F5344CB8AC3E}">
        <p14:creationId xmlns:p14="http://schemas.microsoft.com/office/powerpoint/2010/main" val="37111935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Objetivos de aprendizaje</a:t>
            </a:r>
          </a:p>
        </p:txBody>
      </p:sp>
      <p:sp>
        <p:nvSpPr>
          <p:cNvPr id="3" name="Text Placeholder 2"/>
          <p:cNvSpPr>
            <a:spLocks noGrp="1"/>
          </p:cNvSpPr>
          <p:nvPr>
            <p:ph sz="quarter" idx="11"/>
          </p:nvPr>
        </p:nvSpPr>
        <p:spPr/>
        <p:txBody>
          <a:bodyPr/>
          <a:lstStyle/>
          <a:p>
            <a:pPr marL="0" indent="0">
              <a:spcBef>
                <a:spcPts val="1800"/>
              </a:spcBef>
              <a:buClrTx/>
              <a:buNone/>
            </a:pPr>
            <a:r>
              <a:rPr lang="es-ES" sz="3200" dirty="0">
                <a:solidFill>
                  <a:srgbClr val="000000"/>
                </a:solidFill>
                <a:latin typeface="Calibri"/>
                <a:cs typeface="Calibri"/>
              </a:rPr>
              <a:t>Después de esta presentación, los participantes podrán:</a:t>
            </a:r>
          </a:p>
          <a:p>
            <a:pPr marL="805171" lvl="1" indent="-457200">
              <a:spcBef>
                <a:spcPts val="1800"/>
              </a:spcBef>
              <a:buClr>
                <a:schemeClr val="accent2">
                  <a:lumMod val="60000"/>
                  <a:lumOff val="40000"/>
                </a:schemeClr>
              </a:buClr>
              <a:buFont typeface="Arial" panose="020B0604020202020204" pitchFamily="34" charset="0"/>
              <a:buChar char="•"/>
            </a:pPr>
            <a:r>
              <a:rPr lang="es-ES" sz="3200" dirty="0">
                <a:solidFill>
                  <a:srgbClr val="000000"/>
                </a:solidFill>
                <a:latin typeface="Calibri"/>
                <a:cs typeface="Calibri"/>
              </a:rPr>
              <a:t>Explicar por qué es importante hacer una evaluación para identificar la EVM.</a:t>
            </a:r>
          </a:p>
          <a:p>
            <a:pPr marL="805171" lvl="1" indent="-457200">
              <a:spcBef>
                <a:spcPts val="1200"/>
              </a:spcBef>
              <a:buClr>
                <a:schemeClr val="accent2">
                  <a:lumMod val="60000"/>
                  <a:lumOff val="40000"/>
                </a:schemeClr>
              </a:buClr>
              <a:buFont typeface="Arial" panose="020B0604020202020204" pitchFamily="34" charset="0"/>
              <a:buChar char="•"/>
            </a:pPr>
            <a:r>
              <a:rPr lang="es-ES" sz="3200" dirty="0">
                <a:solidFill>
                  <a:srgbClr val="000000"/>
                </a:solidFill>
                <a:latin typeface="Calibri"/>
                <a:cs typeface="Calibri"/>
              </a:rPr>
              <a:t>Describir las mejores prácticas para preparar un área de evaluación para identificar la EVM.</a:t>
            </a:r>
          </a:p>
          <a:p>
            <a:pPr marL="347971" lvl="1" indent="0">
              <a:buClr>
                <a:srgbClr val="005DAA"/>
              </a:buClr>
              <a:buNone/>
            </a:pPr>
            <a:endParaRPr lang="en-US" sz="2400" dirty="0">
              <a:solidFill>
                <a:schemeClr val="accent4">
                  <a:lumMod val="50000"/>
                </a:schemeClr>
              </a:solidFill>
              <a:cs typeface="Calibri" panose="020F0502020204030204" pitchFamily="34" charset="0"/>
            </a:endParaRPr>
          </a:p>
          <a:p>
            <a:pPr marL="347337" lvl="1" indent="0">
              <a:buClr>
                <a:srgbClr val="005DAA"/>
              </a:buClr>
              <a:buNone/>
            </a:pPr>
            <a:endParaRPr lang="en-US" sz="2400" dirty="0">
              <a:solidFill>
                <a:schemeClr val="accent4">
                  <a:lumMod val="50000"/>
                </a:schemeClr>
              </a:solidFill>
              <a:cs typeface="Calibri" panose="020F0502020204030204" pitchFamily="34" charset="0"/>
            </a:endParaRPr>
          </a:p>
          <a:p>
            <a:pPr marL="804525" lvl="1" indent="-456554">
              <a:buClr>
                <a:srgbClr val="005DAA"/>
              </a:buClr>
              <a:buFont typeface="+mj-lt"/>
              <a:buAutoNum type="arabicPeriod"/>
            </a:pPr>
            <a:endParaRPr lang="en-US" sz="2400"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32633997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26470E9-FBBF-9554-2176-9A1D6A663A24}"/>
              </a:ext>
            </a:extLst>
          </p:cNvPr>
          <p:cNvSpPr txBox="1">
            <a:spLocks noGrp="1"/>
          </p:cNvSpPr>
          <p:nvPr>
            <p:ph type="title" idx="4294967295"/>
          </p:nvPr>
        </p:nvSpPr>
        <p:spPr>
          <a:xfrm>
            <a:off x="747719" y="826208"/>
            <a:ext cx="11059884" cy="88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4400" b="1" i="0" u="none" strike="noStrike" kern="1200" cap="none" spc="0" normalizeH="0" baseline="0" noProof="0" dirty="0">
                <a:ln>
                  <a:noFill/>
                </a:ln>
                <a:solidFill>
                  <a:schemeClr val="bg2"/>
                </a:solidFill>
                <a:effectLst/>
                <a:uLnTx/>
                <a:uFillTx/>
                <a:latin typeface="Calibri Light" panose="020F0302020204030204" pitchFamily="34" charset="0"/>
                <a:ea typeface="+mj-ea"/>
                <a:cs typeface="Calibri Light" panose="020F0302020204030204" pitchFamily="34" charset="0"/>
              </a:rPr>
              <a:t>Hablar sobre lo siguiente:</a:t>
            </a:r>
          </a:p>
        </p:txBody>
      </p:sp>
      <p:sp>
        <p:nvSpPr>
          <p:cNvPr id="4" name="TextBox 3">
            <a:extLst>
              <a:ext uri="{FF2B5EF4-FFF2-40B4-BE49-F238E27FC236}">
                <a16:creationId xmlns:a16="http://schemas.microsoft.com/office/drawing/2014/main" id="{C6DA4EE8-B2CB-326E-0F59-8442C002C006}"/>
              </a:ext>
            </a:extLst>
          </p:cNvPr>
          <p:cNvSpPr txBox="1"/>
          <p:nvPr/>
        </p:nvSpPr>
        <p:spPr>
          <a:xfrm>
            <a:off x="747719" y="2373087"/>
            <a:ext cx="10466615" cy="3170099"/>
          </a:xfrm>
          <a:prstGeom prst="rect">
            <a:avLst/>
          </a:prstGeom>
          <a:noFill/>
        </p:spPr>
        <p:txBody>
          <a:bodyPr wrap="square">
            <a:spAutoFit/>
          </a:bodyPr>
          <a:lstStyle/>
          <a:p>
            <a:r>
              <a:rPr lang="es-ES" sz="4000" dirty="0">
                <a:solidFill>
                  <a:schemeClr val="bg2"/>
                </a:solidFill>
                <a:latin typeface="Calibri"/>
                <a:cs typeface="Calibri"/>
              </a:rPr>
              <a:t>¿Por qué es importante mantener a las personas que se sospeche que tengan la EVM aisladas de otros pacientes en un centro de atención médica?</a:t>
            </a:r>
          </a:p>
          <a:p>
            <a:br>
              <a:rPr lang="es-ES" sz="4000" dirty="0">
                <a:solidFill>
                  <a:schemeClr val="bg1"/>
                </a:solidFill>
                <a:latin typeface="Calibri"/>
                <a:cs typeface="Calibri"/>
              </a:rPr>
            </a:br>
            <a:r>
              <a:rPr lang="es-ES" sz="4000" dirty="0">
                <a:solidFill>
                  <a:schemeClr val="bg1"/>
                </a:solidFill>
                <a:latin typeface="Calibri"/>
                <a:cs typeface="Calibri"/>
              </a:rPr>
              <a:t> </a:t>
            </a:r>
          </a:p>
        </p:txBody>
      </p:sp>
    </p:spTree>
    <p:extLst>
      <p:ext uri="{BB962C8B-B14F-4D97-AF65-F5344CB8AC3E}">
        <p14:creationId xmlns:p14="http://schemas.microsoft.com/office/powerpoint/2010/main" val="391992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4F27517A-BA65-7A36-114A-7BBA1CB6A2B0}"/>
              </a:ext>
            </a:extLst>
          </p:cNvPr>
          <p:cNvSpPr txBox="1">
            <a:spLocks noGrp="1"/>
          </p:cNvSpPr>
          <p:nvPr>
            <p:ph type="title" idx="4294967295"/>
          </p:nvPr>
        </p:nvSpPr>
        <p:spPr bwMode="auto">
          <a:xfrm>
            <a:off x="609600" y="698260"/>
            <a:ext cx="10972800" cy="511941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ts val="800"/>
              </a:spcAft>
              <a:buClr>
                <a:srgbClr val="E25423"/>
              </a:buClr>
              <a:buSzTx/>
              <a:buFont typeface="Arial" panose="020B0604020202020204" pitchFamily="34" charset="0"/>
              <a:buNone/>
              <a:tabLst/>
              <a:defRPr/>
            </a:pPr>
            <a:r>
              <a:rPr kumimoji="0" lang="es-ES" sz="3600" b="0" i="0" u="none" strike="noStrike" kern="1200" cap="none" spc="0" normalizeH="0" baseline="0" noProof="0" dirty="0">
                <a:ln>
                  <a:noFill/>
                </a:ln>
                <a:solidFill>
                  <a:srgbClr val="000000"/>
                </a:solidFill>
                <a:effectLst/>
                <a:uLnTx/>
                <a:uFillTx/>
                <a:latin typeface="Calibri"/>
                <a:ea typeface="+mn-ea"/>
                <a:cs typeface="Calibri"/>
              </a:rPr>
              <a:t>La identificación temprana y separación de pacientes que se sospeche que tengan la EVM previene que ingrese esta enfermedad no identificada a su entorno de atención médica.</a:t>
            </a:r>
            <a:endParaRPr kumimoji="0" lang="en-US" sz="36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ctr" defTabSz="914400" rtl="0" eaLnBrk="1" fontAlgn="base" latinLnBrk="0" hangingPunct="1">
              <a:lnSpc>
                <a:spcPct val="100000"/>
              </a:lnSpc>
              <a:spcBef>
                <a:spcPts val="0"/>
              </a:spcBef>
              <a:spcAft>
                <a:spcPts val="0"/>
              </a:spcAft>
              <a:buClr>
                <a:srgbClr val="E25423"/>
              </a:buClr>
              <a:buSzTx/>
              <a:buFont typeface="Arial" panose="020B0604020202020204" pitchFamily="34" charset="0"/>
              <a:buNone/>
              <a:tabLst/>
              <a:defRPr/>
            </a:pPr>
            <a:r>
              <a:rPr kumimoji="0" lang="es-ES" sz="3600" b="0" i="0" u="none" strike="noStrike" kern="1200" cap="none" spc="0" normalizeH="0" baseline="0" noProof="0" dirty="0">
                <a:ln>
                  <a:noFill/>
                </a:ln>
                <a:solidFill>
                  <a:srgbClr val="000000"/>
                </a:solidFill>
                <a:effectLst/>
                <a:uLnTx/>
                <a:uFillTx/>
                <a:latin typeface="Calibri"/>
                <a:ea typeface="+mn-ea"/>
                <a:cs typeface="Calibri"/>
              </a:rPr>
              <a:t>Esto los protege a:</a:t>
            </a:r>
          </a:p>
          <a:p>
            <a:pPr marL="0" marR="0" lvl="0" indent="0" algn="ctr" defTabSz="914400" rtl="0" eaLnBrk="1" fontAlgn="base" latinLnBrk="0" hangingPunct="1">
              <a:lnSpc>
                <a:spcPct val="100000"/>
              </a:lnSpc>
              <a:spcBef>
                <a:spcPts val="0"/>
              </a:spcBef>
              <a:spcAft>
                <a:spcPts val="0"/>
              </a:spcAft>
              <a:buClr>
                <a:srgbClr val="E25423"/>
              </a:buClr>
              <a:buSzTx/>
              <a:buFont typeface="Arial" panose="020B0604020202020204" pitchFamily="34" charset="0"/>
              <a:buNone/>
              <a:tabLst/>
              <a:defRPr/>
            </a:pPr>
            <a:r>
              <a:rPr kumimoji="0" lang="es-ES" sz="3600" b="1" i="0" u="none" strike="noStrike" kern="1200" cap="none" spc="0" normalizeH="0" baseline="0" noProof="0" dirty="0">
                <a:ln>
                  <a:noFill/>
                </a:ln>
                <a:solidFill>
                  <a:schemeClr val="accent5">
                    <a:lumMod val="75000"/>
                  </a:schemeClr>
                </a:solidFill>
                <a:effectLst/>
                <a:uLnTx/>
                <a:uFillTx/>
                <a:latin typeface="Calibri"/>
                <a:ea typeface="+mn-ea"/>
                <a:cs typeface="Calibri"/>
              </a:rPr>
              <a:t>USTEDES</a:t>
            </a:r>
          </a:p>
          <a:p>
            <a:pPr marL="0" marR="0" lvl="0" indent="0" algn="ctr" defTabSz="914400" rtl="0" eaLnBrk="1" fontAlgn="base" latinLnBrk="0" hangingPunct="1">
              <a:lnSpc>
                <a:spcPct val="100000"/>
              </a:lnSpc>
              <a:spcBef>
                <a:spcPts val="0"/>
              </a:spcBef>
              <a:spcAft>
                <a:spcPts val="0"/>
              </a:spcAft>
              <a:buClr>
                <a:srgbClr val="E25423"/>
              </a:buClr>
              <a:buSzTx/>
              <a:buFont typeface="Arial" panose="020B0604020202020204" pitchFamily="34" charset="0"/>
              <a:buNone/>
              <a:tabLst/>
              <a:defRPr/>
            </a:pPr>
            <a:r>
              <a:rPr kumimoji="0" lang="es-ES" sz="3600" b="1" i="0" u="none" strike="noStrike" kern="1200" cap="none" spc="0" normalizeH="0" baseline="0" noProof="0" dirty="0">
                <a:ln>
                  <a:noFill/>
                </a:ln>
                <a:solidFill>
                  <a:schemeClr val="accent5">
                    <a:lumMod val="75000"/>
                  </a:schemeClr>
                </a:solidFill>
                <a:effectLst/>
                <a:uLnTx/>
                <a:uFillTx/>
                <a:latin typeface="Calibri"/>
                <a:ea typeface="+mn-ea"/>
                <a:cs typeface="Calibri"/>
              </a:rPr>
              <a:t>Sus compañeros de trabajo y pacientes</a:t>
            </a:r>
          </a:p>
          <a:p>
            <a:pPr marL="0" marR="0" lvl="0" indent="0" algn="ctr" defTabSz="914400" rtl="0" eaLnBrk="1" fontAlgn="base" latinLnBrk="0" hangingPunct="1">
              <a:lnSpc>
                <a:spcPct val="100000"/>
              </a:lnSpc>
              <a:spcBef>
                <a:spcPts val="0"/>
              </a:spcBef>
              <a:spcAft>
                <a:spcPts val="0"/>
              </a:spcAft>
              <a:buClr>
                <a:srgbClr val="E25423"/>
              </a:buClr>
              <a:buSzTx/>
              <a:buFont typeface="Arial" panose="020B0604020202020204" pitchFamily="34" charset="0"/>
              <a:buNone/>
              <a:tabLst/>
              <a:defRPr/>
            </a:pPr>
            <a:r>
              <a:rPr kumimoji="0" lang="es-ES" sz="3600" b="1" i="0" u="none" strike="noStrike" kern="1200" cap="none" spc="0" normalizeH="0" baseline="0" noProof="0" dirty="0">
                <a:ln>
                  <a:noFill/>
                </a:ln>
                <a:solidFill>
                  <a:schemeClr val="accent5">
                    <a:lumMod val="75000"/>
                  </a:schemeClr>
                </a:solidFill>
                <a:effectLst/>
                <a:uLnTx/>
                <a:uFillTx/>
                <a:latin typeface="Calibri"/>
                <a:ea typeface="+mn-ea"/>
                <a:cs typeface="Calibri"/>
              </a:rPr>
              <a:t>Su comunidad</a:t>
            </a:r>
          </a:p>
          <a:p>
            <a:pPr marL="376757" marR="0" lvl="0" indent="-376757" algn="l" defTabSz="914400" rtl="0" eaLnBrk="1" fontAlgn="base" latinLnBrk="0" hangingPunct="1">
              <a:lnSpc>
                <a:spcPct val="100000"/>
              </a:lnSpc>
              <a:spcBef>
                <a:spcPct val="20000"/>
              </a:spcBef>
              <a:spcAft>
                <a:spcPts val="800"/>
              </a:spcAft>
              <a:buClr>
                <a:srgbClr val="E25423"/>
              </a:buClr>
              <a:buSzTx/>
              <a:buFont typeface="Arial" panose="020B0604020202020204" pitchFamily="34" charset="0"/>
              <a:buChar char="•"/>
              <a:tabLst/>
              <a:defRPr/>
            </a:pPr>
            <a:endParaRPr kumimoji="0" lang="en-US" sz="2667"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4655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6651"/>
            <a:ext cx="10972800" cy="1390279"/>
          </a:xfrm>
        </p:spPr>
        <p:txBody>
          <a:bodyPr>
            <a:noAutofit/>
          </a:bodyPr>
          <a:lstStyle/>
          <a:p>
            <a:pPr>
              <a:lnSpc>
                <a:spcPct val="100000"/>
              </a:lnSpc>
            </a:pPr>
            <a:r>
              <a:rPr lang="es-ES" sz="4000" dirty="0">
                <a:solidFill>
                  <a:schemeClr val="accent5">
                    <a:lumMod val="75000"/>
                  </a:schemeClr>
                </a:solidFill>
                <a:latin typeface="Calibri Light" panose="020F0302020204030204" pitchFamily="34" charset="0"/>
                <a:cs typeface="Calibri Light" panose="020F0302020204030204" pitchFamily="34" charset="0"/>
              </a:rPr>
              <a:t>Estrategias clave para prevenir la introducción de la EVM a centros médicos:</a:t>
            </a:r>
          </a:p>
        </p:txBody>
      </p:sp>
      <p:sp>
        <p:nvSpPr>
          <p:cNvPr id="3" name="Text Placeholder 2"/>
          <p:cNvSpPr>
            <a:spLocks noGrp="1"/>
          </p:cNvSpPr>
          <p:nvPr>
            <p:ph sz="quarter" idx="11"/>
          </p:nvPr>
        </p:nvSpPr>
        <p:spPr>
          <a:xfrm>
            <a:off x="609600" y="2411485"/>
            <a:ext cx="10972800" cy="4176467"/>
          </a:xfrm>
        </p:spPr>
        <p:txBody>
          <a:bodyPr>
            <a:normAutofit/>
          </a:bodyPr>
          <a:lstStyle/>
          <a:p>
            <a:pPr>
              <a:spcBef>
                <a:spcPct val="30000"/>
              </a:spcBef>
              <a:spcAft>
                <a:spcPts val="600"/>
              </a:spcAft>
              <a:buClr>
                <a:schemeClr val="accent2">
                  <a:lumMod val="60000"/>
                  <a:lumOff val="40000"/>
                </a:schemeClr>
              </a:buClr>
              <a:buFont typeface="Arial" panose="020B0604020202020204" pitchFamily="34" charset="0"/>
              <a:buChar char="•"/>
            </a:pPr>
            <a:r>
              <a:rPr lang="es-ES" sz="4000" dirty="0">
                <a:solidFill>
                  <a:srgbClr val="000000"/>
                </a:solidFill>
                <a:latin typeface="Calibri"/>
                <a:cs typeface="Calibri"/>
              </a:rPr>
              <a:t>Identificar</a:t>
            </a:r>
          </a:p>
          <a:p>
            <a:pPr>
              <a:spcAft>
                <a:spcPts val="600"/>
              </a:spcAft>
              <a:buClr>
                <a:schemeClr val="accent2">
                  <a:lumMod val="60000"/>
                  <a:lumOff val="40000"/>
                </a:schemeClr>
              </a:buClr>
              <a:buFont typeface="Arial" panose="020B0604020202020204" pitchFamily="34" charset="0"/>
              <a:buChar char="•"/>
            </a:pPr>
            <a:r>
              <a:rPr lang="es-ES" sz="4000" dirty="0">
                <a:solidFill>
                  <a:srgbClr val="000000"/>
                </a:solidFill>
                <a:latin typeface="Calibri"/>
                <a:cs typeface="Calibri"/>
              </a:rPr>
              <a:t>Aislar</a:t>
            </a:r>
          </a:p>
          <a:p>
            <a:pPr>
              <a:spcAft>
                <a:spcPts val="600"/>
              </a:spcAft>
              <a:buClr>
                <a:schemeClr val="accent2">
                  <a:lumMod val="60000"/>
                  <a:lumOff val="40000"/>
                </a:schemeClr>
              </a:buClr>
              <a:buFont typeface="Arial" panose="020B0604020202020204" pitchFamily="34" charset="0"/>
              <a:buChar char="•"/>
            </a:pPr>
            <a:r>
              <a:rPr lang="es-ES" sz="4000" dirty="0">
                <a:solidFill>
                  <a:srgbClr val="000000"/>
                </a:solidFill>
                <a:latin typeface="Calibri"/>
                <a:cs typeface="Calibri"/>
              </a:rPr>
              <a:t>Notificar</a:t>
            </a:r>
          </a:p>
        </p:txBody>
      </p:sp>
    </p:spTree>
    <p:extLst>
      <p:ext uri="{BB962C8B-B14F-4D97-AF65-F5344CB8AC3E}">
        <p14:creationId xmlns:p14="http://schemas.microsoft.com/office/powerpoint/2010/main" val="32121864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1132116" y="2825211"/>
            <a:ext cx="11059884" cy="888672"/>
          </a:xfrm>
        </p:spPr>
        <p:txBody>
          <a:bodyPr vert="horz" lIns="91440" tIns="45720" rIns="91440" bIns="45720" rtlCol="0" anchor="b">
            <a:normAutofit/>
          </a:bodyPr>
          <a:lstStyle/>
          <a:p>
            <a:pPr algn="ctr"/>
            <a:r>
              <a:rPr lang="es-ES" sz="4400" dirty="0">
                <a:latin typeface="Calibri Light" panose="020F0302020204030204" pitchFamily="34" charset="0"/>
                <a:cs typeface="Calibri Light" panose="020F0302020204030204" pitchFamily="34" charset="0"/>
              </a:rPr>
              <a:t>Preparar un área de evaluación</a:t>
            </a:r>
          </a:p>
        </p:txBody>
      </p:sp>
    </p:spTree>
    <p:extLst>
      <p:ext uri="{BB962C8B-B14F-4D97-AF65-F5344CB8AC3E}">
        <p14:creationId xmlns:p14="http://schemas.microsoft.com/office/powerpoint/2010/main" val="37143575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p:txBody>
          <a:bodyPr vert="horz" lIns="91440" tIns="45720" rIns="91440" bIns="45720" rtlCol="0" anchor="b" anchorCtr="0">
            <a:normAutofit/>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Identificar</a:t>
            </a:r>
          </a:p>
        </p:txBody>
      </p:sp>
      <p:sp>
        <p:nvSpPr>
          <p:cNvPr id="4" name="TextBox 3">
            <a:extLst>
              <a:ext uri="{FF2B5EF4-FFF2-40B4-BE49-F238E27FC236}">
                <a16:creationId xmlns:a16="http://schemas.microsoft.com/office/drawing/2014/main" id="{91004A16-2597-4BB3-98B6-AE2CEA57BA82}"/>
              </a:ext>
            </a:extLst>
          </p:cNvPr>
          <p:cNvSpPr txBox="1"/>
          <p:nvPr/>
        </p:nvSpPr>
        <p:spPr>
          <a:xfrm>
            <a:off x="609600" y="1348800"/>
            <a:ext cx="10887075" cy="5509200"/>
          </a:xfrm>
          <a:prstGeom prst="rect">
            <a:avLst/>
          </a:prstGeom>
          <a:noFill/>
        </p:spPr>
        <p:txBody>
          <a:bodyPr wrap="square" lIns="91440" tIns="45720" rIns="91440" bIns="45720" rtlCol="0" anchor="t">
            <a:spAutoFit/>
          </a:bodyPr>
          <a:lstStyle/>
          <a:p>
            <a:r>
              <a:rPr lang="es-ES" sz="3200" dirty="0">
                <a:solidFill>
                  <a:srgbClr val="000000"/>
                </a:solidFill>
              </a:rPr>
              <a:t>La </a:t>
            </a:r>
            <a:r>
              <a:rPr lang="es-ES" sz="3200" b="1" dirty="0">
                <a:solidFill>
                  <a:srgbClr val="000000"/>
                </a:solidFill>
              </a:rPr>
              <a:t>evaluación</a:t>
            </a:r>
            <a:r>
              <a:rPr lang="es-ES" sz="3200" dirty="0">
                <a:solidFill>
                  <a:srgbClr val="000000"/>
                </a:solidFill>
              </a:rPr>
              <a:t> </a:t>
            </a:r>
            <a:r>
              <a:rPr lang="es-ES" sz="3200" dirty="0">
                <a:solidFill>
                  <a:srgbClr val="000000"/>
                </a:solidFill>
                <a:latin typeface="Calibri"/>
                <a:cs typeface="Calibri"/>
              </a:rPr>
              <a:t>es el proceso para identificar a pacientes que podrían estar infecciosos de modo que puedan aislarse de forma oportuna, y remitirlos para que se les hagan pruebas y reciban atención médica en un centro que tenga esa finalidad.</a:t>
            </a:r>
          </a:p>
          <a:p>
            <a:endParaRPr lang="en-US" sz="3200" dirty="0">
              <a:solidFill>
                <a:srgbClr val="000000"/>
              </a:solidFill>
              <a:latin typeface="Calibri"/>
              <a:cs typeface="Calibri"/>
            </a:endParaRPr>
          </a:p>
          <a:p>
            <a:r>
              <a:rPr lang="es-ES" sz="3200" dirty="0">
                <a:solidFill>
                  <a:srgbClr val="000000"/>
                </a:solidFill>
                <a:latin typeface="Calibri"/>
                <a:cs typeface="Calibri"/>
              </a:rPr>
              <a:t>La evaluación incluye 2 partes:</a:t>
            </a:r>
          </a:p>
          <a:p>
            <a:pPr marL="456565" indent="-456565">
              <a:buClr>
                <a:schemeClr val="accent2">
                  <a:lumMod val="60000"/>
                  <a:lumOff val="40000"/>
                </a:schemeClr>
              </a:buClr>
              <a:buFont typeface="Arial" panose="020B0604020202020204" pitchFamily="34" charset="0"/>
              <a:buChar char="•"/>
            </a:pPr>
            <a:r>
              <a:rPr lang="es-ES" sz="3200" dirty="0">
                <a:solidFill>
                  <a:schemeClr val="accent5">
                    <a:lumMod val="75000"/>
                  </a:schemeClr>
                </a:solidFill>
                <a:latin typeface="Calibri"/>
                <a:cs typeface="Calibri"/>
              </a:rPr>
              <a:t>Chequeos de la temperatura </a:t>
            </a:r>
          </a:p>
          <a:p>
            <a:pPr marL="456565" indent="-456565">
              <a:buClr>
                <a:schemeClr val="accent2">
                  <a:lumMod val="60000"/>
                  <a:lumOff val="40000"/>
                </a:schemeClr>
              </a:buClr>
              <a:buFont typeface="Arial" panose="020B0604020202020204" pitchFamily="34" charset="0"/>
              <a:buChar char="•"/>
            </a:pPr>
            <a:r>
              <a:rPr lang="es-ES" sz="3200" dirty="0">
                <a:solidFill>
                  <a:schemeClr val="accent5">
                    <a:lumMod val="75000"/>
                  </a:schemeClr>
                </a:solidFill>
                <a:latin typeface="Calibri"/>
                <a:cs typeface="Calibri"/>
              </a:rPr>
              <a:t>Cuestionario de signos, síntomas y factores de riesgo</a:t>
            </a:r>
          </a:p>
          <a:p>
            <a:endParaRPr lang="en-US" sz="3200" dirty="0">
              <a:solidFill>
                <a:srgbClr val="000000"/>
              </a:solidFill>
              <a:latin typeface="Calibri"/>
              <a:cs typeface="Calibri"/>
            </a:endParaRPr>
          </a:p>
          <a:p>
            <a:endParaRPr lang="en-US" sz="3200" dirty="0">
              <a:latin typeface="Calibri"/>
              <a:cs typeface="Calibri"/>
            </a:endParaRPr>
          </a:p>
          <a:p>
            <a:endParaRPr lang="en-US" sz="3200" b="1" dirty="0">
              <a:solidFill>
                <a:schemeClr val="accent1"/>
              </a:solidFill>
            </a:endParaRPr>
          </a:p>
        </p:txBody>
      </p:sp>
    </p:spTree>
    <p:extLst>
      <p:ext uri="{BB962C8B-B14F-4D97-AF65-F5344CB8AC3E}">
        <p14:creationId xmlns:p14="http://schemas.microsoft.com/office/powerpoint/2010/main" val="35053253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38A1-8E0B-4E14-0E0E-551F3616403A}"/>
              </a:ext>
            </a:extLst>
          </p:cNvPr>
          <p:cNvSpPr txBox="1">
            <a:spLocks noGrp="1"/>
          </p:cNvSpPr>
          <p:nvPr>
            <p:ph type="title"/>
          </p:nvPr>
        </p:nvSpPr>
        <p:spPr>
          <a:xfrm>
            <a:off x="609600" y="801203"/>
            <a:ext cx="10972800" cy="612475"/>
          </a:xfrm>
          <a:prstGeom prst="rect">
            <a:avLst/>
          </a:prstGeom>
          <a:noFill/>
        </p:spPr>
        <p:txBody>
          <a:bodyPr wrap="square" rtlCol="0">
            <a:spAutoFit/>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Puntos clave de la evaluación para identificar la EVM</a:t>
            </a:r>
          </a:p>
        </p:txBody>
      </p:sp>
      <p:sp>
        <p:nvSpPr>
          <p:cNvPr id="3" name="Content Placeholder 2">
            <a:extLst>
              <a:ext uri="{FF2B5EF4-FFF2-40B4-BE49-F238E27FC236}">
                <a16:creationId xmlns:a16="http://schemas.microsoft.com/office/drawing/2014/main" id="{7F0E9636-AA3F-8B43-EAB1-760FF38BA512}"/>
              </a:ext>
            </a:extLst>
          </p:cNvPr>
          <p:cNvSpPr>
            <a:spLocks noGrp="1"/>
          </p:cNvSpPr>
          <p:nvPr>
            <p:ph sz="quarter" idx="11"/>
          </p:nvPr>
        </p:nvSpPr>
        <p:spPr>
          <a:xfrm>
            <a:off x="609600" y="1824284"/>
            <a:ext cx="10972800" cy="4232513"/>
          </a:xfrm>
        </p:spPr>
        <p:txBody>
          <a:bodyPr/>
          <a:lstStyle/>
          <a:p>
            <a:r>
              <a:rPr lang="es-ES" sz="3200" dirty="0"/>
              <a:t>La evaluación debería hacerse en el </a:t>
            </a:r>
            <a:r>
              <a:rPr lang="es-ES" sz="3200" b="1" dirty="0">
                <a:solidFill>
                  <a:schemeClr val="accent5">
                    <a:lumMod val="75000"/>
                  </a:schemeClr>
                </a:solidFill>
              </a:rPr>
              <a:t>punto de entrada</a:t>
            </a:r>
            <a:r>
              <a:rPr lang="es-ES" sz="3200" dirty="0">
                <a:solidFill>
                  <a:schemeClr val="accent5">
                    <a:lumMod val="75000"/>
                  </a:schemeClr>
                </a:solidFill>
              </a:rPr>
              <a:t> </a:t>
            </a:r>
            <a:r>
              <a:rPr lang="es-ES" sz="3200" dirty="0"/>
              <a:t>de un centro de atención médica.</a:t>
            </a:r>
          </a:p>
          <a:p>
            <a:pPr marL="376555" indent="-376555"/>
            <a:r>
              <a:rPr lang="es-ES" sz="3200" dirty="0">
                <a:latin typeface="Calibri"/>
                <a:cs typeface="Calibri"/>
              </a:rPr>
              <a:t>El área de evaluación se debería preparar de manera que </a:t>
            </a:r>
            <a:r>
              <a:rPr lang="es-ES" sz="3200" b="1" dirty="0">
                <a:solidFill>
                  <a:schemeClr val="accent5">
                    <a:lumMod val="75000"/>
                  </a:schemeClr>
                </a:solidFill>
                <a:latin typeface="Calibri"/>
                <a:cs typeface="Calibri"/>
              </a:rPr>
              <a:t>TODAS</a:t>
            </a:r>
            <a:r>
              <a:rPr lang="es-ES" sz="3200" dirty="0">
                <a:latin typeface="Calibri"/>
                <a:cs typeface="Calibri"/>
              </a:rPr>
              <a:t> las personas puedan ser evaluadas antes de entrar </a:t>
            </a:r>
            <a:endParaRPr lang="es-ES" sz="3200" dirty="0">
              <a:cs typeface="Calibri"/>
            </a:endParaRPr>
          </a:p>
          <a:p>
            <a:pPr marL="912495" lvl="1" indent="-457200">
              <a:buFont typeface="Wingdings" panose="05000000000000000000" pitchFamily="2" charset="2"/>
              <a:buChar char="§"/>
            </a:pPr>
            <a:r>
              <a:rPr lang="es-ES" sz="3200" dirty="0"/>
              <a:t>Esto incluye a pacientes, trabajadores de la salud y familiares acompañantes</a:t>
            </a:r>
            <a:endParaRPr lang="es-ES" sz="3200" dirty="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2200956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40"/>
            <a:ext cx="10972800" cy="908702"/>
          </a:xfrm>
        </p:spPr>
        <p:txBody>
          <a:bodyPr vert="horz" lIns="91440" tIns="45720" rIns="91440" bIns="45720" rtlCol="0" anchor="b" anchorCtr="0">
            <a:normAutofit/>
          </a:bodyPr>
          <a:lstStyle/>
          <a:p>
            <a:r>
              <a:rPr lang="es-ES" dirty="0">
                <a:solidFill>
                  <a:schemeClr val="accent5">
                    <a:lumMod val="75000"/>
                  </a:schemeClr>
                </a:solidFill>
                <a:latin typeface="Calibri Light" panose="020F0302020204030204" pitchFamily="34" charset="0"/>
                <a:cs typeface="Calibri Light" panose="020F0302020204030204" pitchFamily="34" charset="0"/>
              </a:rPr>
              <a:t>Crear un área de evaluación</a:t>
            </a:r>
          </a:p>
        </p:txBody>
      </p:sp>
      <p:sp>
        <p:nvSpPr>
          <p:cNvPr id="6" name="Text Placeholder 2">
            <a:extLst>
              <a:ext uri="{FF2B5EF4-FFF2-40B4-BE49-F238E27FC236}">
                <a16:creationId xmlns:a16="http://schemas.microsoft.com/office/drawing/2014/main" id="{7526CEE9-0853-44D0-833C-60B1E7969D67}"/>
              </a:ext>
            </a:extLst>
          </p:cNvPr>
          <p:cNvSpPr>
            <a:spLocks noGrp="1"/>
          </p:cNvSpPr>
          <p:nvPr>
            <p:ph sz="quarter" idx="11"/>
          </p:nvPr>
        </p:nvSpPr>
        <p:spPr>
          <a:xfrm>
            <a:off x="609600" y="963320"/>
            <a:ext cx="10972800" cy="1604716"/>
          </a:xfrm>
        </p:spPr>
        <p:txBody>
          <a:bodyPr>
            <a:noAutofit/>
          </a:bodyPr>
          <a:lstStyle/>
          <a:p>
            <a:pPr marL="376555" indent="-376555">
              <a:spcAft>
                <a:spcPts val="600"/>
              </a:spcAft>
              <a:buClr>
                <a:schemeClr val="accent2">
                  <a:lumMod val="60000"/>
                  <a:lumOff val="40000"/>
                </a:schemeClr>
              </a:buClr>
              <a:buFont typeface="Arial" panose="020B0604020202020204" pitchFamily="34" charset="0"/>
              <a:buChar char="•"/>
            </a:pPr>
            <a:r>
              <a:rPr lang="es-ES" sz="2800" dirty="0">
                <a:solidFill>
                  <a:srgbClr val="000000"/>
                </a:solidFill>
                <a:latin typeface="Calibri"/>
                <a:cs typeface="Calibri"/>
              </a:rPr>
              <a:t>Adapten el área de evaluación al diseño del centro y los recursos.</a:t>
            </a:r>
            <a:endParaRPr lang="en-US" dirty="0"/>
          </a:p>
          <a:p>
            <a:pPr marL="800100" lvl="1" indent="-457200">
              <a:spcAft>
                <a:spcPts val="600"/>
              </a:spcAft>
              <a:buClr>
                <a:schemeClr val="accent2">
                  <a:lumMod val="60000"/>
                  <a:lumOff val="40000"/>
                </a:schemeClr>
              </a:buClr>
              <a:buFont typeface="Wingdings" panose="05000000000000000000" pitchFamily="2" charset="2"/>
              <a:buChar char="§"/>
            </a:pPr>
            <a:r>
              <a:rPr lang="es-ES" sz="2800" b="1" dirty="0">
                <a:solidFill>
                  <a:schemeClr val="tx1">
                    <a:lumMod val="75000"/>
                  </a:schemeClr>
                </a:solidFill>
                <a:latin typeface="Calibri"/>
                <a:cs typeface="Calibri"/>
              </a:rPr>
              <a:t>NO se requiere la construcción de infraestructuras</a:t>
            </a:r>
          </a:p>
          <a:p>
            <a:pPr marL="800100" lvl="1" indent="-457200">
              <a:spcAft>
                <a:spcPts val="600"/>
              </a:spcAft>
              <a:buClr>
                <a:schemeClr val="accent2">
                  <a:lumMod val="60000"/>
                  <a:lumOff val="40000"/>
                </a:schemeClr>
              </a:buClr>
              <a:buFont typeface="Wingdings" panose="05000000000000000000" pitchFamily="2" charset="2"/>
              <a:buChar char="§"/>
            </a:pPr>
            <a:r>
              <a:rPr lang="es-ES" sz="2800" dirty="0">
                <a:solidFill>
                  <a:srgbClr val="000000"/>
                </a:solidFill>
                <a:latin typeface="Calibri"/>
                <a:cs typeface="Calibri"/>
              </a:rPr>
              <a:t>Puede ser algo tan simple como dos sillas separadas por una mesa</a:t>
            </a:r>
          </a:p>
        </p:txBody>
      </p:sp>
      <p:pic>
        <p:nvPicPr>
          <p:cNvPr id="4" name="Picture 2" descr="Foto de personas paradas en un área de evaluación fuera de un centro médico.">
            <a:extLst>
              <a:ext uri="{FF2B5EF4-FFF2-40B4-BE49-F238E27FC236}">
                <a16:creationId xmlns:a16="http://schemas.microsoft.com/office/drawing/2014/main" id="{71F7528B-EB06-4B88-A190-12D99D1847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66"/>
          <a:stretch/>
        </p:blipFill>
        <p:spPr>
          <a:xfrm>
            <a:off x="480548" y="2682239"/>
            <a:ext cx="5125279" cy="3929087"/>
          </a:xfrm>
          <a:prstGeom prst="roundRect">
            <a:avLst/>
          </a:prstGeom>
        </p:spPr>
      </p:pic>
      <p:grpSp>
        <p:nvGrpSpPr>
          <p:cNvPr id="19" name="Group 18" descr="Imagen de dos sillas en una oficina distanciadas con una mesa entre ellas. Las sillas no están directamente frente a frente, sino en ángulos.">
            <a:extLst>
              <a:ext uri="{FF2B5EF4-FFF2-40B4-BE49-F238E27FC236}">
                <a16:creationId xmlns:a16="http://schemas.microsoft.com/office/drawing/2014/main" id="{D98232EF-1546-409F-B294-33D2B5170960}"/>
              </a:ext>
            </a:extLst>
          </p:cNvPr>
          <p:cNvGrpSpPr/>
          <p:nvPr/>
        </p:nvGrpSpPr>
        <p:grpSpPr>
          <a:xfrm>
            <a:off x="5734879" y="2682239"/>
            <a:ext cx="5129783" cy="3931920"/>
            <a:chOff x="7604088" y="1962041"/>
            <a:chExt cx="4415127" cy="4117917"/>
          </a:xfrm>
        </p:grpSpPr>
        <p:pic>
          <p:nvPicPr>
            <p:cNvPr id="20" name="Google Shape;128;g17972f5802a_0_747">
              <a:extLst>
                <a:ext uri="{FF2B5EF4-FFF2-40B4-BE49-F238E27FC236}">
                  <a16:creationId xmlns:a16="http://schemas.microsoft.com/office/drawing/2014/main" id="{F81F7E8B-0A57-4024-97F4-72C2002973DE}"/>
                </a:ext>
              </a:extLst>
            </p:cNvPr>
            <p:cNvPicPr preferRelativeResize="0"/>
            <p:nvPr/>
          </p:nvPicPr>
          <p:blipFill rotWithShape="1">
            <a:blip r:embed="rId4">
              <a:alphaModFix/>
            </a:blip>
            <a:srcRect l="19587"/>
            <a:stretch/>
          </p:blipFill>
          <p:spPr>
            <a:xfrm>
              <a:off x="7604088" y="1962041"/>
              <a:ext cx="4415127" cy="4117917"/>
            </a:xfrm>
            <a:prstGeom prst="roundRect">
              <a:avLst>
                <a:gd name="adj" fmla="val 16667"/>
              </a:avLst>
            </a:prstGeom>
            <a:noFill/>
            <a:ln>
              <a:noFill/>
            </a:ln>
            <a:effectLst>
              <a:outerShdw blurRad="76200" dist="38100" dir="7800000" algn="tl" rotWithShape="0">
                <a:srgbClr val="000000">
                  <a:alpha val="40000"/>
                </a:srgbClr>
              </a:outerShdw>
            </a:effectLst>
          </p:spPr>
        </p:pic>
        <p:cxnSp>
          <p:nvCxnSpPr>
            <p:cNvPr id="21" name="Straight Arrow Connector 20">
              <a:extLst>
                <a:ext uri="{FF2B5EF4-FFF2-40B4-BE49-F238E27FC236}">
                  <a16:creationId xmlns:a16="http://schemas.microsoft.com/office/drawing/2014/main" id="{1B58E7B9-3601-48DC-9A0D-C6380A6740B1}"/>
                </a:ext>
              </a:extLst>
            </p:cNvPr>
            <p:cNvCxnSpPr/>
            <p:nvPr/>
          </p:nvCxnSpPr>
          <p:spPr>
            <a:xfrm flipH="1">
              <a:off x="8366078" y="4626591"/>
              <a:ext cx="2019868" cy="286603"/>
            </a:xfrm>
            <a:prstGeom prst="straightConnector1">
              <a:avLst/>
            </a:prstGeom>
            <a:noFill/>
            <a:ln w="76200" cap="flat" cmpd="sng" algn="ctr">
              <a:solidFill>
                <a:srgbClr val="ED7D31">
                  <a:lumMod val="75000"/>
                </a:srgbClr>
              </a:solidFill>
              <a:prstDash val="solid"/>
              <a:headEnd type="triangle"/>
              <a:tailEnd type="triangle"/>
            </a:ln>
            <a:effectLst>
              <a:outerShdw blurRad="40000" dist="23000" dir="5400000" rotWithShape="0">
                <a:srgbClr val="000000">
                  <a:alpha val="35000"/>
                </a:srgbClr>
              </a:outerShdw>
            </a:effectLst>
          </p:spPr>
        </p:cxnSp>
        <p:sp>
          <p:nvSpPr>
            <p:cNvPr id="22" name="TextBox 21" descr="Foto de dos sillas y una mesa. Las sillas no están directamente frente a frente, sino en ángulos, como lo indica una flecha en la imagen con el texto &quot;Mantener al menos 1 metro de distancia (excepto durante el chequeo de la temperatura), según las recomendaciones de la OMS. &#10;">
              <a:extLst>
                <a:ext uri="{FF2B5EF4-FFF2-40B4-BE49-F238E27FC236}">
                  <a16:creationId xmlns:a16="http://schemas.microsoft.com/office/drawing/2014/main" id="{5662975F-7881-42B0-9CDD-FDC75DFCDADA}"/>
                </a:ext>
              </a:extLst>
            </p:cNvPr>
            <p:cNvSpPr txBox="1"/>
            <p:nvPr/>
          </p:nvSpPr>
          <p:spPr>
            <a:xfrm>
              <a:off x="7604088" y="5032798"/>
              <a:ext cx="4415127" cy="821956"/>
            </a:xfrm>
            <a:prstGeom prst="rect">
              <a:avLst/>
            </a:prstGeom>
            <a:solidFill>
              <a:srgbClr val="A5A5A5">
                <a:alpha val="76863"/>
              </a:srgbClr>
            </a:solidFill>
          </p:spPr>
          <p:txBody>
            <a:bodyPr wrap="square" rtlCol="0">
              <a:spAutoFit/>
            </a:bodyPr>
            <a:lstStyle/>
            <a:p>
              <a:pPr defTabSz="914377">
                <a:buClr>
                  <a:srgbClr val="000000"/>
                </a:buClr>
                <a:defRPr/>
              </a:pPr>
              <a:r>
                <a:rPr lang="es-ES" sz="1500" b="1" dirty="0">
                  <a:solidFill>
                    <a:schemeClr val="bg2"/>
                  </a:solidFill>
                  <a:latin typeface="Arial"/>
                  <a:cs typeface="Arial"/>
                  <a:sym typeface="Arial"/>
                </a:rPr>
                <a:t>Mantener al menos 1 metro de distancia (excepto durante el chequeo de la temperatura), según las recomendaciones de la OMS </a:t>
              </a:r>
            </a:p>
          </p:txBody>
        </p:sp>
      </p:grpSp>
    </p:spTree>
    <p:extLst>
      <p:ext uri="{BB962C8B-B14F-4D97-AF65-F5344CB8AC3E}">
        <p14:creationId xmlns:p14="http://schemas.microsoft.com/office/powerpoint/2010/main" val="1032216279"/>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dc5e71a-92c4-4f6d-817f-dfbfbdb6be1d">
      <UserInfo>
        <DisplayName>Kukucka, Claudia D. (CDC/IOD/OC)</DisplayName>
        <AccountId>330</AccountId>
        <AccountType/>
      </UserInfo>
    </SharedWithUsers>
    <TaxCatchAll xmlns="4dc5e71a-92c4-4f6d-817f-dfbfbdb6be1d" xsi:nil="true"/>
    <lcf76f155ced4ddcb4097134ff3c332f xmlns="be3c1013-821e-4e98-bbfa-76f80fde42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7F5FF27D5830488CADF2E081BCCF5A" ma:contentTypeVersion="12" ma:contentTypeDescription="Create a new document." ma:contentTypeScope="" ma:versionID="42f925f2db4998814ffbea28214c6a6b">
  <xsd:schema xmlns:xsd="http://www.w3.org/2001/XMLSchema" xmlns:xs="http://www.w3.org/2001/XMLSchema" xmlns:p="http://schemas.microsoft.com/office/2006/metadata/properties" xmlns:ns2="be3c1013-821e-4e98-bbfa-76f80fde421a" xmlns:ns3="4dc5e71a-92c4-4f6d-817f-dfbfbdb6be1d" targetNamespace="http://schemas.microsoft.com/office/2006/metadata/properties" ma:root="true" ma:fieldsID="f00c714f4dc5a77eee252bea0e9cea56" ns2:_="" ns3:_="">
    <xsd:import namespace="be3c1013-821e-4e98-bbfa-76f80fde421a"/>
    <xsd:import namespace="4dc5e71a-92c4-4f6d-817f-dfbfbdb6be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c1013-821e-4e98-bbfa-76f80fde4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c5e71a-92c4-4f6d-817f-dfbfbdb6be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ef12ec4-d4e0-4144-8813-7f6627130785}" ma:internalName="TaxCatchAll" ma:showField="CatchAllData" ma:web="4dc5e71a-92c4-4f6d-817f-dfbfbdb6b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FF3D04-D99A-4897-A463-6BC475C1F7B8}">
  <ds:schemaRefs>
    <ds:schemaRef ds:uri="http://schemas.microsoft.com/sharepoint/v3/contenttype/forms"/>
  </ds:schemaRefs>
</ds:datastoreItem>
</file>

<file path=customXml/itemProps2.xml><?xml version="1.0" encoding="utf-8"?>
<ds:datastoreItem xmlns:ds="http://schemas.openxmlformats.org/officeDocument/2006/customXml" ds:itemID="{8551C409-5A23-41D6-B6A4-56E8EF9FB266}">
  <ds:schemaRefs>
    <ds:schemaRef ds:uri="http://schemas.microsoft.com/office/infopath/2007/PartnerControls"/>
    <ds:schemaRef ds:uri="http://schemas.openxmlformats.org/package/2006/metadata/core-properties"/>
    <ds:schemaRef ds:uri="be3c1013-821e-4e98-bbfa-76f80fde421a"/>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4dc5e71a-92c4-4f6d-817f-dfbfbdb6be1d"/>
    <ds:schemaRef ds:uri="http://purl.org/dc/terms/"/>
  </ds:schemaRefs>
</ds:datastoreItem>
</file>

<file path=customXml/itemProps3.xml><?xml version="1.0" encoding="utf-8"?>
<ds:datastoreItem xmlns:ds="http://schemas.openxmlformats.org/officeDocument/2006/customXml" ds:itemID="{1885DC10-AED6-46A5-9053-6A8D85122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c1013-821e-4e98-bbfa-76f80fde421a"/>
    <ds:schemaRef ds:uri="4dc5e71a-92c4-4f6d-817f-dfbfbdb6b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DHQP_ATSDR Combined</Template>
  <TotalTime>1836</TotalTime>
  <Words>2829</Words>
  <Application>Microsoft Office PowerPoint</Application>
  <PresentationFormat>Widescreen</PresentationFormat>
  <Paragraphs>149</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Myriad Web Pro</vt:lpstr>
      <vt:lpstr>Wingdings</vt:lpstr>
      <vt:lpstr>WR_Korean</vt:lpstr>
      <vt:lpstr>DHQP_ATSDR Combined</vt:lpstr>
      <vt:lpstr>Prevención y control de infecciones: enfermedad por el virus de Marburgo (EVM)  Cómo preparar su centro médico para la identificación de posibles pacientes con la EVM</vt:lpstr>
      <vt:lpstr>Objetivos de aprendizaje</vt:lpstr>
      <vt:lpstr>Hablar sobre lo siguiente:</vt:lpstr>
      <vt:lpstr>La identificación temprana y separación de pacientes que se sospeche que tengan la EVM previene que ingrese esta enfermedad no identificada a su entorno de atención médica. Esto los protege a: USTEDES Sus compañeros de trabajo y pacientes Su comunidad </vt:lpstr>
      <vt:lpstr>Estrategias clave para prevenir la introducción de la EVM a centros médicos:</vt:lpstr>
      <vt:lpstr>Preparar un área de evaluación</vt:lpstr>
      <vt:lpstr>Identificar</vt:lpstr>
      <vt:lpstr>Puntos clave de la evaluación para identificar la EVM</vt:lpstr>
      <vt:lpstr>Crear un área de evaluación</vt:lpstr>
      <vt:lpstr>Preparar el área de evaluación</vt:lpstr>
      <vt:lpstr>Suministros para el área de evaluación</vt:lpstr>
      <vt:lpstr>Ejemplo de preparación de un centro</vt:lpstr>
      <vt:lpstr>Reflexión</vt:lpstr>
      <vt:lpstr>Conclusiones clave</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Ponder, Marilyn (CDC/DDID/NCEZID/DHQP) (CTR)</dc:creator>
  <cp:lastModifiedBy>Ponder, Marilyn (CDC/NCEZID/DHQP/OD) (CTR)</cp:lastModifiedBy>
  <cp:revision>27</cp:revision>
  <dcterms:created xsi:type="dcterms:W3CDTF">2022-11-18T21:37:58Z</dcterms:created>
  <dcterms:modified xsi:type="dcterms:W3CDTF">2023-11-22T15:46:55Z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2022-11-18T21:45:28Z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7fe88e11-de2d-4530-9ed5-68e114cb663d</vt:lpwstr>
  </property>
  <property fmtid="{D5CDD505-2E9C-101B-9397-08002B2CF9AE}" pid="8" name="MSIP_Label_7b94a7b8-f06c-4dfe-bdcc-9b548fd58c31_ContentBits">
    <vt:lpwstr>0</vt:lpwstr>
  </property>
  <property fmtid="{D5CDD505-2E9C-101B-9397-08002B2CF9AE}" pid="9" name="ContentTypeId">
    <vt:lpwstr>0x010100887F5FF27D5830488CADF2E081BCCF5A</vt:lpwstr>
  </property>
  <property fmtid="{D5CDD505-2E9C-101B-9397-08002B2CF9AE}" pid="10" name="MediaServiceImageTags">
    <vt:lpwstr/>
  </property>
  <property fmtid="{D5CDD505-2E9C-101B-9397-08002B2CF9AE}" pid="11" name="Order">
    <vt:r8>44000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