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1"/>
  </p:notesMasterIdLst>
  <p:sldIdLst>
    <p:sldId id="606" r:id="rId5"/>
    <p:sldId id="322" r:id="rId6"/>
    <p:sldId id="601" r:id="rId7"/>
    <p:sldId id="597" r:id="rId8"/>
    <p:sldId id="602" r:id="rId9"/>
    <p:sldId id="605" r:id="rId10"/>
    <p:sldId id="593" r:id="rId11"/>
    <p:sldId id="598" r:id="rId12"/>
    <p:sldId id="592" r:id="rId13"/>
    <p:sldId id="599" r:id="rId14"/>
    <p:sldId id="604" r:id="rId15"/>
    <p:sldId id="530" r:id="rId16"/>
    <p:sldId id="570" r:id="rId17"/>
    <p:sldId id="600" r:id="rId18"/>
    <p:sldId id="573" r:id="rId19"/>
    <p:sldId id="6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5D73E-2C5E-3271-C759-5BA4CBC68051}" name="Andujar, Ashley (CDC/DDPHSIS/CGH/OD)" initials="AA(" userId="S::whj4@cdc.gov::42aa5eaa-3514-4f9e-b5d6-a03001e55113"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AC297-0F1D-402A-AB7B-0BF51AB3D5C9}" v="979" dt="2023-04-19T15:07:31.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3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77F8E047-69C0-4D7A-92C4-0D71E323BE0B}"/>
    <pc:docChg chg="custSel modSld">
      <pc:chgData name="Ponder, Marilyn (CDC/DDID/NCEZID/DHQP) (CTR)" userId="3999cd6a-e61a-4ada-a4ca-391c3b117a90" providerId="ADAL" clId="{77F8E047-69C0-4D7A-92C4-0D71E323BE0B}" dt="2023-04-07T15:06:50.064" v="91"/>
      <pc:docMkLst>
        <pc:docMk/>
      </pc:docMkLst>
      <pc:sldChg chg="modNotesTx">
        <pc:chgData name="Ponder, Marilyn (CDC/DDID/NCEZID/DHQP) (CTR)" userId="3999cd6a-e61a-4ada-a4ca-391c3b117a90" providerId="ADAL" clId="{77F8E047-69C0-4D7A-92C4-0D71E323BE0B}" dt="2023-04-07T15:06:50.064" v="91"/>
        <pc:sldMkLst>
          <pc:docMk/>
          <pc:sldMk cId="3804993163" sldId="606"/>
        </pc:sldMkLst>
      </pc:sldChg>
    </pc:docChg>
  </pc:docChgLst>
  <pc:docChgLst>
    <pc:chgData name="Lessa, Fernanda (CDC/DDID/NCEZID/DHQP)" userId="3b10506a-91e0-4aa6-8e4a-b48f1b2c20e9" providerId="ADAL" clId="{36CAA54A-4E76-489C-A8CA-3C76CD9218C2}"/>
    <pc:docChg chg="modSld">
      <pc:chgData name="Lessa, Fernanda (CDC/DDID/NCEZID/DHQP)" userId="3b10506a-91e0-4aa6-8e4a-b48f1b2c20e9" providerId="ADAL" clId="{36CAA54A-4E76-489C-A8CA-3C76CD9218C2}" dt="2023-04-04T20:02:01.761" v="8" actId="207"/>
      <pc:docMkLst>
        <pc:docMk/>
      </pc:docMkLst>
      <pc:sldChg chg="modSp mod">
        <pc:chgData name="Lessa, Fernanda (CDC/DDID/NCEZID/DHQP)" userId="3b10506a-91e0-4aa6-8e4a-b48f1b2c20e9" providerId="ADAL" clId="{36CAA54A-4E76-489C-A8CA-3C76CD9218C2}" dt="2023-04-04T20:02:01.761" v="8" actId="207"/>
        <pc:sldMkLst>
          <pc:docMk/>
          <pc:sldMk cId="1623015930" sldId="573"/>
        </pc:sldMkLst>
        <pc:spChg chg="mod">
          <ac:chgData name="Lessa, Fernanda (CDC/DDID/NCEZID/DHQP)" userId="3b10506a-91e0-4aa6-8e4a-b48f1b2c20e9" providerId="ADAL" clId="{36CAA54A-4E76-489C-A8CA-3C76CD9218C2}" dt="2023-04-04T20:02:01.761" v="8" actId="207"/>
          <ac:spMkLst>
            <pc:docMk/>
            <pc:sldMk cId="1623015930" sldId="573"/>
            <ac:spMk id="3" creationId="{A811B1FF-F520-40DD-95A1-B911A4657450}"/>
          </ac:spMkLst>
        </pc:spChg>
      </pc:sldChg>
      <pc:sldChg chg="modSp mod">
        <pc:chgData name="Lessa, Fernanda (CDC/DDID/NCEZID/DHQP)" userId="3b10506a-91e0-4aa6-8e4a-b48f1b2c20e9" providerId="ADAL" clId="{36CAA54A-4E76-489C-A8CA-3C76CD9218C2}" dt="2023-04-04T20:01:41.379" v="7" actId="692"/>
        <pc:sldMkLst>
          <pc:docMk/>
          <pc:sldMk cId="1922712911" sldId="598"/>
        </pc:sldMkLst>
        <pc:spChg chg="mod">
          <ac:chgData name="Lessa, Fernanda (CDC/DDID/NCEZID/DHQP)" userId="3b10506a-91e0-4aa6-8e4a-b48f1b2c20e9" providerId="ADAL" clId="{36CAA54A-4E76-489C-A8CA-3C76CD9218C2}" dt="2023-04-04T20:01:19.154" v="2" actId="207"/>
          <ac:spMkLst>
            <pc:docMk/>
            <pc:sldMk cId="1922712911" sldId="598"/>
            <ac:spMk id="12" creationId="{97480FEE-AC2C-4736-BDF4-90934925227B}"/>
          </ac:spMkLst>
        </pc:spChg>
        <pc:spChg chg="mod">
          <ac:chgData name="Lessa, Fernanda (CDC/DDID/NCEZID/DHQP)" userId="3b10506a-91e0-4aa6-8e4a-b48f1b2c20e9" providerId="ADAL" clId="{36CAA54A-4E76-489C-A8CA-3C76CD9218C2}" dt="2023-04-04T20:01:13.090" v="0" actId="207"/>
          <ac:spMkLst>
            <pc:docMk/>
            <pc:sldMk cId="1922712911" sldId="598"/>
            <ac:spMk id="13" creationId="{4B9E29B3-72CB-4FF4-9C0A-179575B1526C}"/>
          </ac:spMkLst>
        </pc:spChg>
        <pc:cxnChg chg="mod">
          <ac:chgData name="Lessa, Fernanda (CDC/DDID/NCEZID/DHQP)" userId="3b10506a-91e0-4aa6-8e4a-b48f1b2c20e9" providerId="ADAL" clId="{36CAA54A-4E76-489C-A8CA-3C76CD9218C2}" dt="2023-04-04T20:01:41.379" v="7" actId="692"/>
          <ac:cxnSpMkLst>
            <pc:docMk/>
            <pc:sldMk cId="1922712911" sldId="598"/>
            <ac:cxnSpMk id="7" creationId="{7B77BFFB-98FA-4AEB-97D0-988321BB31EC}"/>
          </ac:cxnSpMkLst>
        </pc:cxnChg>
      </pc:sldChg>
    </pc:docChg>
  </pc:docChgLst>
  <pc:docChgLst>
    <pc:chgData name="Ponder, Marilyn (CDC/DDID/NCEZID/DHQP) (CTR)" userId="S::qvl8@cdc.gov::3999cd6a-e61a-4ada-a4ca-391c3b117a90" providerId="AD" clId="Web-{857168A6-659C-D09F-D5F6-05F6DA20E2CB}"/>
    <pc:docChg chg="modSld">
      <pc:chgData name="Ponder, Marilyn (CDC/DDID/NCEZID/DHQP) (CTR)" userId="S::qvl8@cdc.gov::3999cd6a-e61a-4ada-a4ca-391c3b117a90" providerId="AD" clId="Web-{857168A6-659C-D09F-D5F6-05F6DA20E2CB}" dt="2023-04-06T13:21:22.497" v="12" actId="20577"/>
      <pc:docMkLst>
        <pc:docMk/>
      </pc:docMkLst>
      <pc:sldChg chg="modSp">
        <pc:chgData name="Ponder, Marilyn (CDC/DDID/NCEZID/DHQP) (CTR)" userId="S::qvl8@cdc.gov::3999cd6a-e61a-4ada-a4ca-391c3b117a90" providerId="AD" clId="Web-{857168A6-659C-D09F-D5F6-05F6DA20E2CB}" dt="2023-04-06T13:21:22.497" v="12" actId="20577"/>
        <pc:sldMkLst>
          <pc:docMk/>
          <pc:sldMk cId="3581774565" sldId="602"/>
        </pc:sldMkLst>
        <pc:spChg chg="mod">
          <ac:chgData name="Ponder, Marilyn (CDC/DDID/NCEZID/DHQP) (CTR)" userId="S::qvl8@cdc.gov::3999cd6a-e61a-4ada-a4ca-391c3b117a90" providerId="AD" clId="Web-{857168A6-659C-D09F-D5F6-05F6DA20E2CB}" dt="2023-04-06T13:21:22.497" v="12" actId="20577"/>
          <ac:spMkLst>
            <pc:docMk/>
            <pc:sldMk cId="3581774565" sldId="602"/>
            <ac:spMk id="3" creationId="{A29204ED-9337-48D8-AEAA-243560A45A80}"/>
          </ac:spMkLst>
        </pc:spChg>
      </pc:sldChg>
    </pc:docChg>
  </pc:docChgLst>
  <pc:docChgLst>
    <pc:chgData name="Ponder, Marilyn (CDC/DDID/NCEZID/DHQP) (CTR)" userId="3999cd6a-e61a-4ada-a4ca-391c3b117a90" providerId="ADAL" clId="{6E6AC297-0F1D-402A-AB7B-0BF51AB3D5C9}"/>
    <pc:docChg chg="modSld">
      <pc:chgData name="Ponder, Marilyn (CDC/DDID/NCEZID/DHQP) (CTR)" userId="3999cd6a-e61a-4ada-a4ca-391c3b117a90" providerId="ADAL" clId="{6E6AC297-0F1D-402A-AB7B-0BF51AB3D5C9}" dt="2023-04-19T15:08:41.514" v="992" actId="207"/>
      <pc:docMkLst>
        <pc:docMk/>
      </pc:docMkLst>
      <pc:sldChg chg="modSp">
        <pc:chgData name="Ponder, Marilyn (CDC/DDID/NCEZID/DHQP) (CTR)" userId="3999cd6a-e61a-4ada-a4ca-391c3b117a90" providerId="ADAL" clId="{6E6AC297-0F1D-402A-AB7B-0BF51AB3D5C9}" dt="2023-04-19T13:59:03.174" v="771" actId="962"/>
        <pc:sldMkLst>
          <pc:docMk/>
          <pc:sldMk cId="2926559733" sldId="530"/>
        </pc:sldMkLst>
        <pc:picChg chg="mod">
          <ac:chgData name="Ponder, Marilyn (CDC/DDID/NCEZID/DHQP) (CTR)" userId="3999cd6a-e61a-4ada-a4ca-391c3b117a90" providerId="ADAL" clId="{6E6AC297-0F1D-402A-AB7B-0BF51AB3D5C9}" dt="2023-04-19T13:59:03.174" v="771" actId="962"/>
          <ac:picMkLst>
            <pc:docMk/>
            <pc:sldMk cId="2926559733" sldId="530"/>
            <ac:picMk id="9" creationId="{EC4DA94E-6E4A-47AA-BCF2-23FAD8A3DD43}"/>
          </ac:picMkLst>
        </pc:picChg>
      </pc:sldChg>
      <pc:sldChg chg="modSp mod">
        <pc:chgData name="Ponder, Marilyn (CDC/DDID/NCEZID/DHQP) (CTR)" userId="3999cd6a-e61a-4ada-a4ca-391c3b117a90" providerId="ADAL" clId="{6E6AC297-0F1D-402A-AB7B-0BF51AB3D5C9}" dt="2023-04-19T15:08:30.133" v="991" actId="20577"/>
        <pc:sldMkLst>
          <pc:docMk/>
          <pc:sldMk cId="1777712655" sldId="570"/>
        </pc:sldMkLst>
        <pc:spChg chg="mod">
          <ac:chgData name="Ponder, Marilyn (CDC/DDID/NCEZID/DHQP) (CTR)" userId="3999cd6a-e61a-4ada-a4ca-391c3b117a90" providerId="ADAL" clId="{6E6AC297-0F1D-402A-AB7B-0BF51AB3D5C9}" dt="2023-04-19T15:08:30.133" v="991" actId="20577"/>
          <ac:spMkLst>
            <pc:docMk/>
            <pc:sldMk cId="1777712655" sldId="570"/>
            <ac:spMk id="2" creationId="{DDCA113B-FE34-4A6D-8463-A41C89381A96}"/>
          </ac:spMkLst>
        </pc:spChg>
        <pc:picChg chg="mod">
          <ac:chgData name="Ponder, Marilyn (CDC/DDID/NCEZID/DHQP) (CTR)" userId="3999cd6a-e61a-4ada-a4ca-391c3b117a90" providerId="ADAL" clId="{6E6AC297-0F1D-402A-AB7B-0BF51AB3D5C9}" dt="2023-04-19T13:59:11.380" v="773" actId="962"/>
          <ac:picMkLst>
            <pc:docMk/>
            <pc:sldMk cId="1777712655" sldId="570"/>
            <ac:picMk id="5" creationId="{2367BBE7-18D9-46A3-8358-6954A759F864}"/>
          </ac:picMkLst>
        </pc:picChg>
      </pc:sldChg>
      <pc:sldChg chg="modSp">
        <pc:chgData name="Ponder, Marilyn (CDC/DDID/NCEZID/DHQP) (CTR)" userId="3999cd6a-e61a-4ada-a4ca-391c3b117a90" providerId="ADAL" clId="{6E6AC297-0F1D-402A-AB7B-0BF51AB3D5C9}" dt="2023-04-19T13:55:33.283" v="35"/>
        <pc:sldMkLst>
          <pc:docMk/>
          <pc:sldMk cId="1623015930" sldId="573"/>
        </pc:sldMkLst>
        <pc:spChg chg="mod">
          <ac:chgData name="Ponder, Marilyn (CDC/DDID/NCEZID/DHQP) (CTR)" userId="3999cd6a-e61a-4ada-a4ca-391c3b117a90" providerId="ADAL" clId="{6E6AC297-0F1D-402A-AB7B-0BF51AB3D5C9}" dt="2023-04-19T13:55:33.283" v="35"/>
          <ac:spMkLst>
            <pc:docMk/>
            <pc:sldMk cId="1623015930" sldId="573"/>
            <ac:spMk id="2" creationId="{A2CB3404-28AD-4651-92EC-8A28796AF002}"/>
          </ac:spMkLst>
        </pc:spChg>
      </pc:sldChg>
      <pc:sldChg chg="modSp">
        <pc:chgData name="Ponder, Marilyn (CDC/DDID/NCEZID/DHQP) (CTR)" userId="3999cd6a-e61a-4ada-a4ca-391c3b117a90" providerId="ADAL" clId="{6E6AC297-0F1D-402A-AB7B-0BF51AB3D5C9}" dt="2023-04-19T13:55:06.171" v="31"/>
        <pc:sldMkLst>
          <pc:docMk/>
          <pc:sldMk cId="844709913" sldId="592"/>
        </pc:sldMkLst>
        <pc:spChg chg="mod">
          <ac:chgData name="Ponder, Marilyn (CDC/DDID/NCEZID/DHQP) (CTR)" userId="3999cd6a-e61a-4ada-a4ca-391c3b117a90" providerId="ADAL" clId="{6E6AC297-0F1D-402A-AB7B-0BF51AB3D5C9}" dt="2023-04-19T13:55:06.171" v="31"/>
          <ac:spMkLst>
            <pc:docMk/>
            <pc:sldMk cId="844709913" sldId="592"/>
            <ac:spMk id="2" creationId="{2DFD5AF1-28DA-4DD0-B571-E613BD692FAE}"/>
          </ac:spMkLst>
        </pc:spChg>
      </pc:sldChg>
      <pc:sldChg chg="modSp">
        <pc:chgData name="Ponder, Marilyn (CDC/DDID/NCEZID/DHQP) (CTR)" userId="3999cd6a-e61a-4ada-a4ca-391c3b117a90" providerId="ADAL" clId="{6E6AC297-0F1D-402A-AB7B-0BF51AB3D5C9}" dt="2023-04-19T13:54:21.495" v="22"/>
        <pc:sldMkLst>
          <pc:docMk/>
          <pc:sldMk cId="243111446" sldId="593"/>
        </pc:sldMkLst>
        <pc:spChg chg="mod">
          <ac:chgData name="Ponder, Marilyn (CDC/DDID/NCEZID/DHQP) (CTR)" userId="3999cd6a-e61a-4ada-a4ca-391c3b117a90" providerId="ADAL" clId="{6E6AC297-0F1D-402A-AB7B-0BF51AB3D5C9}" dt="2023-04-19T13:54:21.495" v="22"/>
          <ac:spMkLst>
            <pc:docMk/>
            <pc:sldMk cId="243111446" sldId="593"/>
            <ac:spMk id="2" creationId="{672FFEB7-F811-49A4-9F63-A7F5AD842CE8}"/>
          </ac:spMkLst>
        </pc:spChg>
        <pc:cxnChg chg="mod">
          <ac:chgData name="Ponder, Marilyn (CDC/DDID/NCEZID/DHQP) (CTR)" userId="3999cd6a-e61a-4ada-a4ca-391c3b117a90" providerId="ADAL" clId="{6E6AC297-0F1D-402A-AB7B-0BF51AB3D5C9}" dt="2023-04-19T13:54:19.510" v="21" actId="962"/>
          <ac:cxnSpMkLst>
            <pc:docMk/>
            <pc:sldMk cId="243111446" sldId="593"/>
            <ac:cxnSpMk id="6" creationId="{110CCAB0-191D-4FD7-BF28-8ADE669AB4DF}"/>
          </ac:cxnSpMkLst>
        </pc:cxnChg>
      </pc:sldChg>
      <pc:sldChg chg="modSp">
        <pc:chgData name="Ponder, Marilyn (CDC/DDID/NCEZID/DHQP) (CTR)" userId="3999cd6a-e61a-4ada-a4ca-391c3b117a90" providerId="ADAL" clId="{6E6AC297-0F1D-402A-AB7B-0BF51AB3D5C9}" dt="2023-04-19T13:57:49.131" v="403" actId="962"/>
        <pc:sldMkLst>
          <pc:docMk/>
          <pc:sldMk cId="1922712911" sldId="598"/>
        </pc:sldMkLst>
        <pc:spChg chg="mod">
          <ac:chgData name="Ponder, Marilyn (CDC/DDID/NCEZID/DHQP) (CTR)" userId="3999cd6a-e61a-4ada-a4ca-391c3b117a90" providerId="ADAL" clId="{6E6AC297-0F1D-402A-AB7B-0BF51AB3D5C9}" dt="2023-04-19T13:54:32.108" v="23"/>
          <ac:spMkLst>
            <pc:docMk/>
            <pc:sldMk cId="1922712911" sldId="598"/>
            <ac:spMk id="2" creationId="{672FFEB7-F811-49A4-9F63-A7F5AD842CE8}"/>
          </ac:spMkLst>
        </pc:spChg>
        <pc:spChg chg="mod">
          <ac:chgData name="Ponder, Marilyn (CDC/DDID/NCEZID/DHQP) (CTR)" userId="3999cd6a-e61a-4ada-a4ca-391c3b117a90" providerId="ADAL" clId="{6E6AC297-0F1D-402A-AB7B-0BF51AB3D5C9}" dt="2023-04-19T13:54:54.781" v="30"/>
          <ac:spMkLst>
            <pc:docMk/>
            <pc:sldMk cId="1922712911" sldId="598"/>
            <ac:spMk id="12" creationId="{97480FEE-AC2C-4736-BDF4-90934925227B}"/>
          </ac:spMkLst>
        </pc:spChg>
        <pc:spChg chg="mod">
          <ac:chgData name="Ponder, Marilyn (CDC/DDID/NCEZID/DHQP) (CTR)" userId="3999cd6a-e61a-4ada-a4ca-391c3b117a90" providerId="ADAL" clId="{6E6AC297-0F1D-402A-AB7B-0BF51AB3D5C9}" dt="2023-04-19T13:54:50.966" v="29"/>
          <ac:spMkLst>
            <pc:docMk/>
            <pc:sldMk cId="1922712911" sldId="598"/>
            <ac:spMk id="13" creationId="{4B9E29B3-72CB-4FF4-9C0A-179575B1526C}"/>
          </ac:spMkLst>
        </pc:spChg>
        <pc:cxnChg chg="mod">
          <ac:chgData name="Ponder, Marilyn (CDC/DDID/NCEZID/DHQP) (CTR)" userId="3999cd6a-e61a-4ada-a4ca-391c3b117a90" providerId="ADAL" clId="{6E6AC297-0F1D-402A-AB7B-0BF51AB3D5C9}" dt="2023-04-19T13:57:49.131" v="403" actId="962"/>
          <ac:cxnSpMkLst>
            <pc:docMk/>
            <pc:sldMk cId="1922712911" sldId="598"/>
            <ac:cxnSpMk id="7" creationId="{7B77BFFB-98FA-4AEB-97D0-988321BB31EC}"/>
          </ac:cxnSpMkLst>
        </pc:cxnChg>
      </pc:sldChg>
      <pc:sldChg chg="modSp mod">
        <pc:chgData name="Ponder, Marilyn (CDC/DDID/NCEZID/DHQP) (CTR)" userId="3999cd6a-e61a-4ada-a4ca-391c3b117a90" providerId="ADAL" clId="{6E6AC297-0F1D-402A-AB7B-0BF51AB3D5C9}" dt="2023-04-19T15:08:14.741" v="990" actId="207"/>
        <pc:sldMkLst>
          <pc:docMk/>
          <pc:sldMk cId="2796364899" sldId="599"/>
        </pc:sldMkLst>
        <pc:spChg chg="mod">
          <ac:chgData name="Ponder, Marilyn (CDC/DDID/NCEZID/DHQP) (CTR)" userId="3999cd6a-e61a-4ada-a4ca-391c3b117a90" providerId="ADAL" clId="{6E6AC297-0F1D-402A-AB7B-0BF51AB3D5C9}" dt="2023-04-19T15:08:14.741" v="990" actId="207"/>
          <ac:spMkLst>
            <pc:docMk/>
            <pc:sldMk cId="2796364899" sldId="599"/>
            <ac:spMk id="2" creationId="{2DFD5AF1-28DA-4DD0-B571-E613BD692FAE}"/>
          </ac:spMkLst>
        </pc:spChg>
        <pc:picChg chg="mod">
          <ac:chgData name="Ponder, Marilyn (CDC/DDID/NCEZID/DHQP) (CTR)" userId="3999cd6a-e61a-4ada-a4ca-391c3b117a90" providerId="ADAL" clId="{6E6AC297-0F1D-402A-AB7B-0BF51AB3D5C9}" dt="2023-04-19T13:58:38.352" v="625" actId="962"/>
          <ac:picMkLst>
            <pc:docMk/>
            <pc:sldMk cId="2796364899" sldId="599"/>
            <ac:picMk id="7" creationId="{F5FD0C4E-ABE9-4091-A4A2-89C23771CAD0}"/>
          </ac:picMkLst>
        </pc:picChg>
        <pc:picChg chg="mod">
          <ac:chgData name="Ponder, Marilyn (CDC/DDID/NCEZID/DHQP) (CTR)" userId="3999cd6a-e61a-4ada-a4ca-391c3b117a90" providerId="ADAL" clId="{6E6AC297-0F1D-402A-AB7B-0BF51AB3D5C9}" dt="2023-04-19T13:58:21.653" v="595" actId="962"/>
          <ac:picMkLst>
            <pc:docMk/>
            <pc:sldMk cId="2796364899" sldId="599"/>
            <ac:picMk id="9" creationId="{F2E11C2F-401C-4299-B362-BC4FDC9BA5B1}"/>
          </ac:picMkLst>
        </pc:picChg>
      </pc:sldChg>
      <pc:sldChg chg="modSp mod">
        <pc:chgData name="Ponder, Marilyn (CDC/DDID/NCEZID/DHQP) (CTR)" userId="3999cd6a-e61a-4ada-a4ca-391c3b117a90" providerId="ADAL" clId="{6E6AC297-0F1D-402A-AB7B-0BF51AB3D5C9}" dt="2023-04-19T15:07:47.714" v="977" actId="2711"/>
        <pc:sldMkLst>
          <pc:docMk/>
          <pc:sldMk cId="3581774565" sldId="602"/>
        </pc:sldMkLst>
        <pc:spChg chg="mod">
          <ac:chgData name="Ponder, Marilyn (CDC/DDID/NCEZID/DHQP) (CTR)" userId="3999cd6a-e61a-4ada-a4ca-391c3b117a90" providerId="ADAL" clId="{6E6AC297-0F1D-402A-AB7B-0BF51AB3D5C9}" dt="2023-04-19T15:07:47.714" v="977" actId="2711"/>
          <ac:spMkLst>
            <pc:docMk/>
            <pc:sldMk cId="3581774565" sldId="602"/>
            <ac:spMk id="2" creationId="{EA4FA870-C2AC-4FDD-ACC2-04A745C9D03F}"/>
          </ac:spMkLst>
        </pc:spChg>
        <pc:picChg chg="mod">
          <ac:chgData name="Ponder, Marilyn (CDC/DDID/NCEZID/DHQP) (CTR)" userId="3999cd6a-e61a-4ada-a4ca-391c3b117a90" providerId="ADAL" clId="{6E6AC297-0F1D-402A-AB7B-0BF51AB3D5C9}" dt="2023-04-19T13:57:02.077" v="197" actId="962"/>
          <ac:picMkLst>
            <pc:docMk/>
            <pc:sldMk cId="3581774565" sldId="602"/>
            <ac:picMk id="4" creationId="{AC7C757C-7BA0-F0EB-180E-DCA89E7A3CD4}"/>
          </ac:picMkLst>
        </pc:picChg>
      </pc:sldChg>
      <pc:sldChg chg="modSp">
        <pc:chgData name="Ponder, Marilyn (CDC/DDID/NCEZID/DHQP) (CTR)" userId="3999cd6a-e61a-4ada-a4ca-391c3b117a90" providerId="ADAL" clId="{6E6AC297-0F1D-402A-AB7B-0BF51AB3D5C9}" dt="2023-04-19T13:59:53.126" v="975" actId="962"/>
        <pc:sldMkLst>
          <pc:docMk/>
          <pc:sldMk cId="2785492943" sldId="604"/>
        </pc:sldMkLst>
        <pc:spChg chg="mod">
          <ac:chgData name="Ponder, Marilyn (CDC/DDID/NCEZID/DHQP) (CTR)" userId="3999cd6a-e61a-4ada-a4ca-391c3b117a90" providerId="ADAL" clId="{6E6AC297-0F1D-402A-AB7B-0BF51AB3D5C9}" dt="2023-04-19T13:55:19.454" v="33"/>
          <ac:spMkLst>
            <pc:docMk/>
            <pc:sldMk cId="2785492943" sldId="604"/>
            <ac:spMk id="2" creationId="{0F573FB7-15B8-4DA6-857B-BB2A6BDEBF02}"/>
          </ac:spMkLst>
        </pc:spChg>
        <pc:picChg chg="mod">
          <ac:chgData name="Ponder, Marilyn (CDC/DDID/NCEZID/DHQP) (CTR)" userId="3999cd6a-e61a-4ada-a4ca-391c3b117a90" providerId="ADAL" clId="{6E6AC297-0F1D-402A-AB7B-0BF51AB3D5C9}" dt="2023-04-19T13:59:53.126" v="975" actId="962"/>
          <ac:picMkLst>
            <pc:docMk/>
            <pc:sldMk cId="2785492943" sldId="604"/>
            <ac:picMk id="5" creationId="{804823A7-BA7E-4486-91A8-292E31569005}"/>
          </ac:picMkLst>
        </pc:picChg>
      </pc:sldChg>
      <pc:sldChg chg="modSp">
        <pc:chgData name="Ponder, Marilyn (CDC/DDID/NCEZID/DHQP) (CTR)" userId="3999cd6a-e61a-4ada-a4ca-391c3b117a90" providerId="ADAL" clId="{6E6AC297-0F1D-402A-AB7B-0BF51AB3D5C9}" dt="2023-04-19T13:56:00" v="36" actId="20577"/>
        <pc:sldMkLst>
          <pc:docMk/>
          <pc:sldMk cId="3485179548" sldId="605"/>
        </pc:sldMkLst>
        <pc:spChg chg="mod">
          <ac:chgData name="Ponder, Marilyn (CDC/DDID/NCEZID/DHQP) (CTR)" userId="3999cd6a-e61a-4ada-a4ca-391c3b117a90" providerId="ADAL" clId="{6E6AC297-0F1D-402A-AB7B-0BF51AB3D5C9}" dt="2023-04-19T13:56:00" v="36" actId="20577"/>
          <ac:spMkLst>
            <pc:docMk/>
            <pc:sldMk cId="3485179548" sldId="605"/>
            <ac:spMk id="2" creationId="{672FFEB7-F811-49A4-9F63-A7F5AD842CE8}"/>
          </ac:spMkLst>
        </pc:spChg>
      </pc:sldChg>
      <pc:sldChg chg="modSp mod">
        <pc:chgData name="Ponder, Marilyn (CDC/DDID/NCEZID/DHQP) (CTR)" userId="3999cd6a-e61a-4ada-a4ca-391c3b117a90" providerId="ADAL" clId="{6E6AC297-0F1D-402A-AB7B-0BF51AB3D5C9}" dt="2023-04-19T14:13:41.295" v="976" actId="207"/>
        <pc:sldMkLst>
          <pc:docMk/>
          <pc:sldMk cId="3804993163" sldId="606"/>
        </pc:sldMkLst>
        <pc:spChg chg="mod">
          <ac:chgData name="Ponder, Marilyn (CDC/DDID/NCEZID/DHQP) (CTR)" userId="3999cd6a-e61a-4ada-a4ca-391c3b117a90" providerId="ADAL" clId="{6E6AC297-0F1D-402A-AB7B-0BF51AB3D5C9}" dt="2023-04-19T14:13:41.295" v="976" actId="207"/>
          <ac:spMkLst>
            <pc:docMk/>
            <pc:sldMk cId="3804993163" sldId="606"/>
            <ac:spMk id="8" creationId="{737CAD49-A8F1-B9FB-EC1D-B44DA67EA99D}"/>
          </ac:spMkLst>
        </pc:spChg>
        <pc:cxnChg chg="mod">
          <ac:chgData name="Ponder, Marilyn (CDC/DDID/NCEZID/DHQP) (CTR)" userId="3999cd6a-e61a-4ada-a4ca-391c3b117a90" providerId="ADAL" clId="{6E6AC297-0F1D-402A-AB7B-0BF51AB3D5C9}" dt="2023-04-19T13:53:52.965" v="16" actId="962"/>
          <ac:cxnSpMkLst>
            <pc:docMk/>
            <pc:sldMk cId="3804993163" sldId="606"/>
            <ac:cxnSpMk id="7" creationId="{DA4B11AF-FF8B-11B9-52E9-1220752077D9}"/>
          </ac:cxnSpMkLst>
        </pc:cxnChg>
      </pc:sldChg>
      <pc:sldChg chg="addSp modSp mod">
        <pc:chgData name="Ponder, Marilyn (CDC/DDID/NCEZID/DHQP) (CTR)" userId="3999cd6a-e61a-4ada-a4ca-391c3b117a90" providerId="ADAL" clId="{6E6AC297-0F1D-402A-AB7B-0BF51AB3D5C9}" dt="2023-04-19T15:08:41.514" v="992" actId="207"/>
        <pc:sldMkLst>
          <pc:docMk/>
          <pc:sldMk cId="3316464575" sldId="608"/>
        </pc:sldMkLst>
        <pc:spChg chg="add mod">
          <ac:chgData name="Ponder, Marilyn (CDC/DDID/NCEZID/DHQP) (CTR)" userId="3999cd6a-e61a-4ada-a4ca-391c3b117a90" providerId="ADAL" clId="{6E6AC297-0F1D-402A-AB7B-0BF51AB3D5C9}" dt="2023-04-19T15:08:41.514" v="992" actId="207"/>
          <ac:spMkLst>
            <pc:docMk/>
            <pc:sldMk cId="3316464575" sldId="608"/>
            <ac:spMk id="2" creationId="{DC008B1C-CA87-B193-BBB6-6011B6112235}"/>
          </ac:spMkLst>
        </pc:spChg>
      </pc:sldChg>
    </pc:docChg>
  </pc:docChgLst>
  <pc:docChgLst>
    <pc:chgData name="Andujar, Ashley (CDC/DDPHSIS/CGH/OD)" userId="42aa5eaa-3514-4f9e-b5d6-a03001e55113" providerId="ADAL" clId="{B8675069-C12C-429B-8CB9-3E6615D6065D}"/>
    <pc:docChg chg="">
      <pc:chgData name="Andujar, Ashley (CDC/DDPHSIS/CGH/OD)" userId="42aa5eaa-3514-4f9e-b5d6-a03001e55113" providerId="ADAL" clId="{B8675069-C12C-429B-8CB9-3E6615D6065D}" dt="2023-04-05T16:12:40.046" v="0"/>
      <pc:docMkLst>
        <pc:docMk/>
      </pc:docMkLst>
      <pc:sldChg chg="addCm">
        <pc:chgData name="Andujar, Ashley (CDC/DDPHSIS/CGH/OD)" userId="42aa5eaa-3514-4f9e-b5d6-a03001e55113" providerId="ADAL" clId="{B8675069-C12C-429B-8CB9-3E6615D6065D}" dt="2023-04-05T16:12:40.046" v="0"/>
        <pc:sldMkLst>
          <pc:docMk/>
          <pc:sldMk cId="3581774565" sldId="602"/>
        </pc:sldMkLst>
      </pc:sldChg>
    </pc:docChg>
  </pc:docChgLst>
  <pc:docChgLst>
    <pc:chgData name="Ponder, Marilyn (CDC/DDID/NCEZID/DHQP) (CTR)" userId="3999cd6a-e61a-4ada-a4ca-391c3b117a90" providerId="ADAL" clId="{AA15B8AE-A006-42A9-A0CB-D5F4CDB997FB}"/>
    <pc:docChg chg="modSld">
      <pc:chgData name="Ponder, Marilyn (CDC/DDID/NCEZID/DHQP) (CTR)" userId="3999cd6a-e61a-4ada-a4ca-391c3b117a90" providerId="ADAL" clId="{AA15B8AE-A006-42A9-A0CB-D5F4CDB997FB}" dt="2023-04-06T13:22:31.669" v="51" actId="1036"/>
      <pc:docMkLst>
        <pc:docMk/>
      </pc:docMkLst>
      <pc:sldChg chg="modSp modNotesTx">
        <pc:chgData name="Ponder, Marilyn (CDC/DDID/NCEZID/DHQP) (CTR)" userId="3999cd6a-e61a-4ada-a4ca-391c3b117a90" providerId="ADAL" clId="{AA15B8AE-A006-42A9-A0CB-D5F4CDB997FB}" dt="2023-04-06T13:22:31.669" v="51" actId="1036"/>
        <pc:sldMkLst>
          <pc:docMk/>
          <pc:sldMk cId="3581774565" sldId="602"/>
        </pc:sldMkLst>
        <pc:picChg chg="mod">
          <ac:chgData name="Ponder, Marilyn (CDC/DDID/NCEZID/DHQP) (CTR)" userId="3999cd6a-e61a-4ada-a4ca-391c3b117a90" providerId="ADAL" clId="{AA15B8AE-A006-42A9-A0CB-D5F4CDB997FB}" dt="2023-04-06T13:22:31.669" v="51" actId="1036"/>
          <ac:picMkLst>
            <pc:docMk/>
            <pc:sldMk cId="3581774565" sldId="602"/>
            <ac:picMk id="4" creationId="{AC7C757C-7BA0-F0EB-180E-DCA89E7A3CD4}"/>
          </ac:picMkLst>
        </pc:picChg>
      </pc:sldChg>
    </pc:docChg>
  </pc:docChgLst>
  <pc:docChgLst>
    <pc:chgData name="Ponder, Marilyn (CDC/DDID/NCEZID/DHQP) (CTR)" userId="S::qvl8@cdc.gov::3999cd6a-e61a-4ada-a4ca-391c3b117a90" providerId="AD" clId="Web-{7077A282-9C17-53B2-A25A-CAD5181E01A8}"/>
    <pc:docChg chg="modSld">
      <pc:chgData name="Ponder, Marilyn (CDC/DDID/NCEZID/DHQP) (CTR)" userId="S::qvl8@cdc.gov::3999cd6a-e61a-4ada-a4ca-391c3b117a90" providerId="AD" clId="Web-{7077A282-9C17-53B2-A25A-CAD5181E01A8}" dt="2023-04-06T15:21:02.408" v="4"/>
      <pc:docMkLst>
        <pc:docMk/>
      </pc:docMkLst>
      <pc:sldChg chg="modSp">
        <pc:chgData name="Ponder, Marilyn (CDC/DDID/NCEZID/DHQP) (CTR)" userId="S::qvl8@cdc.gov::3999cd6a-e61a-4ada-a4ca-391c3b117a90" providerId="AD" clId="Web-{7077A282-9C17-53B2-A25A-CAD5181E01A8}" dt="2023-04-06T15:20:31.470" v="3" actId="20577"/>
        <pc:sldMkLst>
          <pc:docMk/>
          <pc:sldMk cId="1623015930" sldId="573"/>
        </pc:sldMkLst>
        <pc:spChg chg="mod">
          <ac:chgData name="Ponder, Marilyn (CDC/DDID/NCEZID/DHQP) (CTR)" userId="S::qvl8@cdc.gov::3999cd6a-e61a-4ada-a4ca-391c3b117a90" providerId="AD" clId="Web-{7077A282-9C17-53B2-A25A-CAD5181E01A8}" dt="2023-04-06T15:20:31.470" v="3" actId="20577"/>
          <ac:spMkLst>
            <pc:docMk/>
            <pc:sldMk cId="1623015930" sldId="573"/>
            <ac:spMk id="2" creationId="{A2CB3404-28AD-4651-92EC-8A28796AF002}"/>
          </ac:spMkLst>
        </pc:spChg>
      </pc:sldChg>
      <pc:sldChg chg="modSp">
        <pc:chgData name="Ponder, Marilyn (CDC/DDID/NCEZID/DHQP) (CTR)" userId="S::qvl8@cdc.gov::3999cd6a-e61a-4ada-a4ca-391c3b117a90" providerId="AD" clId="Web-{7077A282-9C17-53B2-A25A-CAD5181E01A8}" dt="2023-04-06T15:20:18.001" v="2" actId="20577"/>
        <pc:sldMkLst>
          <pc:docMk/>
          <pc:sldMk cId="1691731519" sldId="600"/>
        </pc:sldMkLst>
        <pc:spChg chg="mod">
          <ac:chgData name="Ponder, Marilyn (CDC/DDID/NCEZID/DHQP) (CTR)" userId="S::qvl8@cdc.gov::3999cd6a-e61a-4ada-a4ca-391c3b117a90" providerId="AD" clId="Web-{7077A282-9C17-53B2-A25A-CAD5181E01A8}" dt="2023-04-06T15:20:10.594" v="1" actId="1076"/>
          <ac:spMkLst>
            <pc:docMk/>
            <pc:sldMk cId="1691731519" sldId="600"/>
            <ac:spMk id="2" creationId="{87761338-31D4-4DB4-96C9-E156DF83EB62}"/>
          </ac:spMkLst>
        </pc:spChg>
        <pc:spChg chg="mod">
          <ac:chgData name="Ponder, Marilyn (CDC/DDID/NCEZID/DHQP) (CTR)" userId="S::qvl8@cdc.gov::3999cd6a-e61a-4ada-a4ca-391c3b117a90" providerId="AD" clId="Web-{7077A282-9C17-53B2-A25A-CAD5181E01A8}" dt="2023-04-06T15:20:18.001" v="2" actId="20577"/>
          <ac:spMkLst>
            <pc:docMk/>
            <pc:sldMk cId="1691731519" sldId="600"/>
            <ac:spMk id="7" creationId="{90A67BFD-0DAD-482A-BAA4-6AAEFA0E4941}"/>
          </ac:spMkLst>
        </pc:spChg>
      </pc:sldChg>
      <pc:sldChg chg="delCm">
        <pc:chgData name="Ponder, Marilyn (CDC/DDID/NCEZID/DHQP) (CTR)" userId="S::qvl8@cdc.gov::3999cd6a-e61a-4ada-a4ca-391c3b117a90" providerId="AD" clId="Web-{7077A282-9C17-53B2-A25A-CAD5181E01A8}" dt="2023-04-06T15:21:02.408" v="4"/>
        <pc:sldMkLst>
          <pc:docMk/>
          <pc:sldMk cId="3581774565" sldId="602"/>
        </pc:sldMkLst>
      </pc:sldChg>
      <pc:sldChg chg="modSp">
        <pc:chgData name="Ponder, Marilyn (CDC/DDID/NCEZID/DHQP) (CTR)" userId="S::qvl8@cdc.gov::3999cd6a-e61a-4ada-a4ca-391c3b117a90" providerId="AD" clId="Web-{7077A282-9C17-53B2-A25A-CAD5181E01A8}" dt="2023-04-06T15:19:35.609" v="0" actId="20577"/>
        <pc:sldMkLst>
          <pc:docMk/>
          <pc:sldMk cId="3804993163" sldId="606"/>
        </pc:sldMkLst>
        <pc:spChg chg="mod">
          <ac:chgData name="Ponder, Marilyn (CDC/DDID/NCEZID/DHQP) (CTR)" userId="S::qvl8@cdc.gov::3999cd6a-e61a-4ada-a4ca-391c3b117a90" providerId="AD" clId="Web-{7077A282-9C17-53B2-A25A-CAD5181E01A8}" dt="2023-04-06T15:19:35.609" v="0" actId="20577"/>
          <ac:spMkLst>
            <pc:docMk/>
            <pc:sldMk cId="3804993163" sldId="606"/>
            <ac:spMk id="5" creationId="{4279D65D-17CF-5E4C-157C-AB45B2D54D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08C38-129D-48A2-9620-92DB58666D9A}"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0B6A-86DD-4EA3-A8F1-B5065349C064}" type="slidenum">
              <a:rPr lang="en-US" smtClean="0"/>
              <a:t>‹#›</a:t>
            </a:fld>
            <a:endParaRPr lang="en-US"/>
          </a:p>
        </p:txBody>
      </p:sp>
    </p:spTree>
    <p:extLst>
      <p:ext uri="{BB962C8B-B14F-4D97-AF65-F5344CB8AC3E}">
        <p14:creationId xmlns:p14="http://schemas.microsoft.com/office/powerpoint/2010/main" val="234020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Intended Audience: This presentation focuses on what </a:t>
            </a:r>
            <a:r>
              <a:rPr lang="en-US" sz="1200" b="1" i="1" kern="1200">
                <a:solidFill>
                  <a:schemeClr val="tx1"/>
                </a:solidFill>
                <a:effectLst/>
                <a:latin typeface="+mn-lt"/>
                <a:ea typeface="+mn-ea"/>
                <a:cs typeface="+mn-cs"/>
              </a:rPr>
              <a:t>facilities management staff </a:t>
            </a:r>
            <a:r>
              <a:rPr lang="en-US" sz="1200" i="1" kern="1200">
                <a:solidFill>
                  <a:schemeClr val="tx1"/>
                </a:solidFill>
                <a:effectLst/>
                <a:latin typeface="+mn-lt"/>
                <a:ea typeface="+mn-ea"/>
                <a:cs typeface="+mn-cs"/>
              </a:rPr>
              <a:t>should know about proper waste disposal for medical</a:t>
            </a:r>
            <a:r>
              <a:rPr lang="en-US" sz="1200" i="1" kern="1200" baseline="0">
                <a:solidFill>
                  <a:schemeClr val="tx1"/>
                </a:solidFill>
                <a:effectLst/>
                <a:latin typeface="+mn-lt"/>
                <a:ea typeface="+mn-ea"/>
                <a:cs typeface="+mn-cs"/>
              </a:rPr>
              <a:t> facilities during </a:t>
            </a:r>
            <a:r>
              <a:rPr lang="en-US" i="1"/>
              <a:t>a</a:t>
            </a:r>
            <a:r>
              <a:rPr lang="en-US" sz="1200" i="1" kern="1200" baseline="0">
                <a:solidFill>
                  <a:schemeClr val="tx1"/>
                </a:solidFill>
                <a:effectLst/>
                <a:latin typeface="+mn-lt"/>
                <a:ea typeface="+mn-ea"/>
                <a:cs typeface="+mn-cs"/>
              </a:rPr>
              <a:t> </a:t>
            </a:r>
            <a:r>
              <a:rPr lang="en-US" i="1"/>
              <a:t>Marburg</a:t>
            </a:r>
            <a:r>
              <a:rPr lang="en-US" sz="1200" i="1" kern="1200" baseline="0">
                <a:solidFill>
                  <a:schemeClr val="tx1"/>
                </a:solidFill>
                <a:effectLst/>
                <a:latin typeface="+mn-lt"/>
                <a:ea typeface="+mn-ea"/>
                <a:cs typeface="+mn-cs"/>
              </a:rPr>
              <a:t> virus disease outbreak. This is the second in a two-part series on waste management. The first part &lt;Facilities </a:t>
            </a:r>
            <a:r>
              <a:rPr lang="en-US" sz="1200" i="1" kern="1200" baseline="0" err="1">
                <a:solidFill>
                  <a:schemeClr val="tx1"/>
                </a:solidFill>
                <a:effectLst/>
                <a:latin typeface="+mn-lt"/>
                <a:ea typeface="+mn-ea"/>
                <a:cs typeface="+mn-cs"/>
              </a:rPr>
              <a:t>Mgmt</a:t>
            </a:r>
            <a:r>
              <a:rPr lang="en-US" sz="1200" i="1" kern="1200" baseline="0">
                <a:solidFill>
                  <a:schemeClr val="tx1"/>
                </a:solidFill>
                <a:effectLst/>
                <a:latin typeface="+mn-lt"/>
                <a:ea typeface="+mn-ea"/>
                <a:cs typeface="+mn-cs"/>
              </a:rPr>
              <a:t> Slide Deck 4: Waste Management Part 1 – WM Process&gt;  [link] focuses on the all the steps in the process of waste management while this part takes an in-depth look at the final step: waste disposal.</a:t>
            </a: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a:t>
            </a:r>
            <a:r>
              <a:rPr lang="en-US" i="1"/>
              <a:t>Marburg Virus Disease</a:t>
            </a:r>
            <a:r>
              <a:rPr lang="en-US" sz="1200" i="1" kern="1200">
                <a:solidFill>
                  <a:schemeClr val="tx1"/>
                </a:solidFill>
                <a:effectLst/>
                <a:latin typeface="+mn-lt"/>
                <a:ea typeface="+mn-ea"/>
                <a:cs typeface="+mn-cs"/>
              </a:rPr>
              <a:t> topics are presented in sequence, with the expectation that participants will progress through the series. You may, however, mix and match content to meet participant needs, and you will need to adjust the sample script below.</a:t>
            </a:r>
            <a:endParaRPr lang="en-US" sz="1200" i="1"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Script:</a:t>
            </a:r>
          </a:p>
          <a:p>
            <a:r>
              <a:rPr lang="en-US" sz="1200" kern="1200">
                <a:solidFill>
                  <a:schemeClr val="tx1"/>
                </a:solidFill>
                <a:effectLst/>
                <a:latin typeface="+mn-lt"/>
                <a:ea typeface="+mn-ea"/>
                <a:cs typeface="+mn-cs"/>
              </a:rPr>
              <a:t>Welcome! In the last session, we focused on an overview of the waste management process. Today we'll be taking an in-depth look at the last step in that process: final waste disposal for medical facilities during</a:t>
            </a:r>
            <a:r>
              <a:rPr lang="en-US" sz="1200" kern="1200" baseline="0">
                <a:solidFill>
                  <a:schemeClr val="tx1"/>
                </a:solidFill>
                <a:effectLst/>
                <a:latin typeface="+mn-lt"/>
                <a:ea typeface="+mn-ea"/>
                <a:cs typeface="+mn-cs"/>
              </a:rPr>
              <a:t> </a:t>
            </a:r>
            <a:r>
              <a:rPr lang="en-US"/>
              <a:t>a</a:t>
            </a:r>
            <a:r>
              <a:rPr lang="en-US" sz="1200" kern="1200" baseline="0">
                <a:solidFill>
                  <a:schemeClr val="tx1"/>
                </a:solidFill>
                <a:effectLst/>
                <a:latin typeface="+mn-lt"/>
                <a:ea typeface="+mn-ea"/>
                <a:cs typeface="+mn-cs"/>
              </a:rPr>
              <a:t> </a:t>
            </a:r>
            <a:r>
              <a:rPr lang="en-US"/>
              <a:t>Marburg virus disease</a:t>
            </a:r>
            <a:r>
              <a:rPr lang="en-US" sz="1200" kern="1200" baseline="0">
                <a:solidFill>
                  <a:schemeClr val="tx1"/>
                </a:solidFill>
                <a:effectLst/>
                <a:latin typeface="+mn-lt"/>
                <a:ea typeface="+mn-ea"/>
                <a:cs typeface="+mn-cs"/>
              </a:rPr>
              <a:t> outbreak and how proper waste disposal can keep you and your community safe. If you’d like to review the steps in the process of proper waste management, you can find the slides for the first session here </a:t>
            </a:r>
            <a:r>
              <a:rPr lang="en-US" sz="1200" i="1" kern="1200" baseline="0">
                <a:solidFill>
                  <a:schemeClr val="tx1"/>
                </a:solidFill>
                <a:effectLst/>
                <a:latin typeface="+mn-lt"/>
                <a:ea typeface="+mn-ea"/>
                <a:cs typeface="+mn-cs"/>
              </a:rPr>
              <a:t>&lt;Facilities </a:t>
            </a:r>
            <a:r>
              <a:rPr lang="en-US" sz="1200" i="1" kern="1200" baseline="0" err="1">
                <a:solidFill>
                  <a:schemeClr val="tx1"/>
                </a:solidFill>
                <a:effectLst/>
                <a:latin typeface="+mn-lt"/>
                <a:ea typeface="+mn-ea"/>
                <a:cs typeface="+mn-cs"/>
              </a:rPr>
              <a:t>Mgmt</a:t>
            </a:r>
            <a:r>
              <a:rPr lang="en-US" sz="1200" i="1" kern="1200" baseline="0">
                <a:solidFill>
                  <a:schemeClr val="tx1"/>
                </a:solidFill>
                <a:effectLst/>
                <a:latin typeface="+mn-lt"/>
                <a:ea typeface="+mn-ea"/>
                <a:cs typeface="+mn-cs"/>
              </a:rPr>
              <a:t> Slide Deck 4: Waste Management Part 1 – WM Process&gt;  [link]</a:t>
            </a:r>
            <a:endParaRPr lang="en-US"/>
          </a:p>
        </p:txBody>
      </p:sp>
      <p:sp>
        <p:nvSpPr>
          <p:cNvPr id="4" name="Slide Number Placeholder 3"/>
          <p:cNvSpPr>
            <a:spLocks noGrp="1"/>
          </p:cNvSpPr>
          <p:nvPr>
            <p:ph type="sldNum" sz="quarter" idx="5"/>
          </p:nvPr>
        </p:nvSpPr>
        <p:spPr/>
        <p:txBody>
          <a:bodyPr/>
          <a:lstStyle/>
          <a:p>
            <a:fld id="{A2170B6A-86DD-4EA3-A8F1-B5065349C064}" type="slidenum">
              <a:rPr lang="en-US" smtClean="0"/>
              <a:t>1</a:t>
            </a:fld>
            <a:endParaRPr lang="en-US"/>
          </a:p>
        </p:txBody>
      </p:sp>
    </p:spTree>
    <p:extLst>
      <p:ext uri="{BB962C8B-B14F-4D97-AF65-F5344CB8AC3E}">
        <p14:creationId xmlns:p14="http://schemas.microsoft.com/office/powerpoint/2010/main" val="163331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r>
              <a:rPr lang="en-US"/>
              <a:t>If your facility has to use a burn pit to dispose of medical waste, it should meet certain requirements. As with incinerators, burn pits should be located</a:t>
            </a:r>
          </a:p>
          <a:p>
            <a:pPr marL="171450" indent="-171450">
              <a:buFontTx/>
              <a:buChar char="-"/>
            </a:pPr>
            <a:r>
              <a:rPr lang="en-US"/>
              <a:t>On the healthcare facility property,</a:t>
            </a:r>
          </a:p>
          <a:p>
            <a:pPr marL="171450" indent="-171450">
              <a:buFontTx/>
              <a:buChar char="-"/>
            </a:pPr>
            <a:r>
              <a:rPr lang="en-US"/>
              <a:t>Away from the flow of patients,</a:t>
            </a:r>
          </a:p>
          <a:p>
            <a:pPr marL="171450" indent="-171450">
              <a:buFontTx/>
              <a:buChar char="-"/>
            </a:pPr>
            <a:r>
              <a:rPr lang="en-US"/>
              <a:t>And in an area where they will NOT attract people.</a:t>
            </a:r>
          </a:p>
          <a:p>
            <a:r>
              <a:rPr lang="en-US"/>
              <a:t> </a:t>
            </a:r>
          </a:p>
          <a:p>
            <a:r>
              <a:rPr lang="en-US"/>
              <a:t>They should be dug deep and marked off. Particularly in the context of Marburg virus disease, we don’t want burn pits being in a place where people might come to sift through to see if they can find anything useful.</a:t>
            </a:r>
            <a:endParaRPr lang="en-US">
              <a:cs typeface="Calibri"/>
            </a:endParaRPr>
          </a:p>
          <a:p>
            <a:endParaRPr lang="en-US"/>
          </a:p>
          <a:p>
            <a:r>
              <a:rPr lang="en-US"/>
              <a:t>These pictures are good examples of what safe burn pits can look like.</a:t>
            </a:r>
          </a:p>
        </p:txBody>
      </p:sp>
      <p:sp>
        <p:nvSpPr>
          <p:cNvPr id="4" name="Slide Number Placeholder 3"/>
          <p:cNvSpPr>
            <a:spLocks noGrp="1"/>
          </p:cNvSpPr>
          <p:nvPr>
            <p:ph type="sldNum" sz="quarter" idx="5"/>
          </p:nvPr>
        </p:nvSpPr>
        <p:spPr/>
        <p:txBody>
          <a:bodyPr/>
          <a:lstStyle/>
          <a:p>
            <a:fld id="{A2170B6A-86DD-4EA3-A8F1-B5065349C064}" type="slidenum">
              <a:rPr lang="en-US" smtClean="0"/>
              <a:t>10</a:t>
            </a:fld>
            <a:endParaRPr lang="en-US"/>
          </a:p>
        </p:txBody>
      </p:sp>
    </p:spTree>
    <p:extLst>
      <p:ext uri="{BB962C8B-B14F-4D97-AF65-F5344CB8AC3E}">
        <p14:creationId xmlns:p14="http://schemas.microsoft.com/office/powerpoint/2010/main" val="154186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We want to avoid situations such as what you see here, where waste isn’t segregated or where it’s overflowing because the final disposal option needs maintenance. </a:t>
            </a:r>
          </a:p>
          <a:p>
            <a:endParaRPr lang="en-US"/>
          </a:p>
        </p:txBody>
      </p:sp>
      <p:sp>
        <p:nvSpPr>
          <p:cNvPr id="4" name="Slide Number Placeholder 3"/>
          <p:cNvSpPr>
            <a:spLocks noGrp="1"/>
          </p:cNvSpPr>
          <p:nvPr>
            <p:ph type="sldNum" sz="quarter" idx="5"/>
          </p:nvPr>
        </p:nvSpPr>
        <p:spPr/>
        <p:txBody>
          <a:bodyPr/>
          <a:lstStyle/>
          <a:p>
            <a:fld id="{A2170B6A-86DD-4EA3-A8F1-B5065349C064}" type="slidenum">
              <a:rPr lang="en-US" smtClean="0"/>
              <a:t>11</a:t>
            </a:fld>
            <a:endParaRPr lang="en-US"/>
          </a:p>
        </p:txBody>
      </p:sp>
    </p:spTree>
    <p:extLst>
      <p:ext uri="{BB962C8B-B14F-4D97-AF65-F5344CB8AC3E}">
        <p14:creationId xmlns:p14="http://schemas.microsoft.com/office/powerpoint/2010/main" val="300699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Now that we’ve talked about proper waste disposal, let’s put that knowledge to work. Imagine that you are visiting a healthcare facility, and you observe this example of waste disposal. What suggestions could you give to help make waste disposal safer at this facility?</a:t>
            </a:r>
          </a:p>
          <a:p>
            <a:endParaRPr lang="en-US"/>
          </a:p>
          <a:p>
            <a:r>
              <a:rPr lang="en-US" i="1"/>
              <a:t>[Allow a few minutes for discussion. Possible answers are on the next slide.]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91493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[You may wish to adapt this script based on what participants discussed on the previous slide.]</a:t>
            </a:r>
          </a:p>
          <a:p>
            <a:endParaRPr lang="en-US" i="1"/>
          </a:p>
          <a:p>
            <a:r>
              <a:rPr lang="en-US" i="1"/>
              <a:t>Script</a:t>
            </a:r>
            <a:r>
              <a:rPr lang="en-US"/>
              <a:t>:</a:t>
            </a:r>
          </a:p>
          <a:p>
            <a:r>
              <a:rPr lang="en-US"/>
              <a:t>This facility needs some assistance identifying solutions to deal with current waste load. They should be using an incinerator if it’s available. If they have no incinerator available, their burn pit needs to be sufficiently wide and deep and should be marked off so that people won’t enter either intentionally or unintentionally.</a:t>
            </a:r>
          </a:p>
          <a:p>
            <a:endParaRPr lang="en-US"/>
          </a:p>
          <a:p>
            <a:r>
              <a:rPr lang="en-US"/>
              <a:t>After they have constructed a sufficient burn pit, they will need to move this waste to the burn pit. To do so safely and carefully, they would need to use a shovel for this task and wear appropriate PPE, which includes heavy duty gloves, gown or coveralls, face mask, eye protection, and foot covers or boots. They should transfer the waste in sections and burn each section.</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28662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Reflection: Encourages participants to apply, analyze, and/or evaluate what they’ve learned, helps them to deepen their understanding of the topic and also allows you to check their comprehension of what they learned.</a:t>
            </a:r>
          </a:p>
          <a:p>
            <a:endParaRPr lang="en-US" i="1"/>
          </a:p>
          <a:p>
            <a:r>
              <a:rPr lang="en-US" i="1"/>
              <a:t>Personalization: Helps participants think about how what they have learned applies to their specific situations. Connecting learning to personal experiences helps learners to better understand and remember the ideas taught.</a:t>
            </a:r>
          </a:p>
          <a:p>
            <a:endParaRPr lang="en-US" i="1"/>
          </a:p>
          <a:p>
            <a:r>
              <a:rPr lang="en-US" i="1"/>
              <a:t>This exercise might be performed differently depending on who your audience is. If only one person per facility is in attendance, this discussion could be done in small groups with time for sharing with the large group afterwards or as a whole-group discussion (depending on the size of the group and time available). If the audience consists of several members each from different facilities, you might give them time to discuss with the others from their facility and then share as a large group afterwards. </a:t>
            </a:r>
          </a:p>
          <a:p>
            <a:endParaRPr lang="en-US" i="1"/>
          </a:p>
          <a:p>
            <a:r>
              <a:rPr lang="en-US" i="1"/>
              <a:t>Script</a:t>
            </a:r>
            <a:r>
              <a:rPr lang="en-US"/>
              <a:t>:</a:t>
            </a:r>
          </a:p>
          <a:p>
            <a:r>
              <a:rPr lang="en-US"/>
              <a:t>Let’s think now about how waste disposal happens at your facility and about how the facility’s waste disposal could be improved for safer functioning during a Marburg virus disease outbreak.</a:t>
            </a:r>
            <a:endParaRPr lang="en-US">
              <a:cs typeface="Calibri"/>
            </a:endParaRPr>
          </a:p>
          <a:p>
            <a:endParaRPr lang="en-US"/>
          </a:p>
          <a:p>
            <a:r>
              <a:rPr lang="en-US"/>
              <a:t>First, where is the final waste disposal at your facility. Is it on-site or off-site? </a:t>
            </a:r>
          </a:p>
          <a:p>
            <a:endParaRPr lang="en-US"/>
          </a:p>
          <a:p>
            <a:r>
              <a:rPr lang="en-US"/>
              <a:t>If it’s on-site</a:t>
            </a:r>
          </a:p>
          <a:p>
            <a:pPr marL="171450" indent="-171450">
              <a:buFont typeface="Arial" panose="020B0604020202020204" pitchFamily="34" charset="0"/>
              <a:buChar char="•"/>
            </a:pPr>
            <a:r>
              <a:rPr lang="en-US"/>
              <a:t>Does it meet the requirements of being far from the flow of patients and being in an area that won’t disturb people? </a:t>
            </a:r>
            <a:endParaRPr lang="en-US">
              <a:cs typeface="Calibri"/>
            </a:endParaRPr>
          </a:p>
          <a:p>
            <a:pPr marL="628650" lvl="1" indent="-171450">
              <a:buFont typeface="Arial" panose="020B0604020202020204" pitchFamily="34" charset="0"/>
              <a:buChar char="•"/>
            </a:pPr>
            <a:r>
              <a:rPr lang="en-US" i="0"/>
              <a:t>If not, what could be changed to help it been meet these requirements?</a:t>
            </a:r>
          </a:p>
          <a:p>
            <a:pPr marL="171450" indent="-171450">
              <a:buFont typeface="Arial" panose="020B0604020202020204" pitchFamily="34" charset="0"/>
              <a:buChar char="•"/>
            </a:pPr>
            <a:r>
              <a:rPr lang="en-US" i="0"/>
              <a:t>Is there maintenance needed? If so, what kinds of maintenance? What resources would be needed for this?</a:t>
            </a:r>
          </a:p>
          <a:p>
            <a:pPr marL="171450" indent="-171450">
              <a:buFont typeface="Arial" panose="020B0604020202020204" pitchFamily="34" charset="0"/>
              <a:buChar char="•"/>
            </a:pPr>
            <a:r>
              <a:rPr lang="en-US" i="0"/>
              <a:t>Is there capacity to take on additional waste, for example, if an isolation unit is set up?</a:t>
            </a:r>
          </a:p>
          <a:p>
            <a:pPr marL="171450" indent="-171450">
              <a:buFont typeface="Arial" panose="020B0604020202020204" pitchFamily="34" charset="0"/>
              <a:buChar char="•"/>
            </a:pPr>
            <a:r>
              <a:rPr lang="en-US" i="0"/>
              <a:t>What resources, such as fuel</a:t>
            </a:r>
            <a:r>
              <a:rPr lang="en-US"/>
              <a:t> for burning</a:t>
            </a:r>
            <a:r>
              <a:rPr lang="en-US" i="0"/>
              <a:t> </a:t>
            </a:r>
            <a:r>
              <a:rPr lang="en-US"/>
              <a:t>waste </a:t>
            </a:r>
            <a:r>
              <a:rPr lang="en-US" i="0"/>
              <a:t>and transport</a:t>
            </a:r>
            <a:r>
              <a:rPr lang="en-US"/>
              <a:t> equipment such as a wheel barrow</a:t>
            </a:r>
            <a:r>
              <a:rPr lang="en-US" i="0"/>
              <a:t>, might be needed</a:t>
            </a:r>
            <a:r>
              <a:rPr lang="en-US"/>
              <a:t> for the waste management process at your facility?</a:t>
            </a:r>
            <a:endParaRPr lang="en-US">
              <a:cs typeface="Calibri"/>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a:t>If it’s off-site, what resources might be needed to help facilitate the waste disposal process?</a:t>
            </a:r>
            <a:endParaRPr lang="en-US">
              <a:cs typeface="Calibri"/>
            </a:endParaRPr>
          </a:p>
        </p:txBody>
      </p:sp>
      <p:sp>
        <p:nvSpPr>
          <p:cNvPr id="4" name="Slide Number Placeholder 3"/>
          <p:cNvSpPr>
            <a:spLocks noGrp="1"/>
          </p:cNvSpPr>
          <p:nvPr>
            <p:ph type="sldNum" sz="quarter" idx="5"/>
          </p:nvPr>
        </p:nvSpPr>
        <p:spPr/>
        <p:txBody>
          <a:bodyPr/>
          <a:lstStyle/>
          <a:p>
            <a:fld id="{A2170B6A-86DD-4EA3-A8F1-B5065349C064}" type="slidenum">
              <a:rPr lang="en-US" smtClean="0"/>
              <a:t>14</a:t>
            </a:fld>
            <a:endParaRPr lang="en-US"/>
          </a:p>
        </p:txBody>
      </p:sp>
    </p:spTree>
    <p:extLst>
      <p:ext uri="{BB962C8B-B14F-4D97-AF65-F5344CB8AC3E}">
        <p14:creationId xmlns:p14="http://schemas.microsoft.com/office/powerpoint/2010/main" val="87568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As we conclude for today, there are some key things I hope you’ll take away from today’s session:</a:t>
            </a:r>
          </a:p>
          <a:p>
            <a:r>
              <a:rPr lang="en-US"/>
              <a:t>First, proper medical waste disposal during a Marburg virus disease outbreak is crucial to keep you and your community safe.</a:t>
            </a:r>
            <a:endParaRPr lang="en-US">
              <a:cs typeface="Calibri"/>
            </a:endParaRPr>
          </a:p>
          <a:p>
            <a:r>
              <a:rPr lang="en-US"/>
              <a:t>When it comes to waste disposal in the context of Marburg virus disease, a high temperature incinerator is the best option for incinerating medical waste, but if a burn pit must be used as an interim option, it should be away from patient flow, dug deep, and marked off.</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2170B6A-86DD-4EA3-A8F1-B5065349C064}" type="slidenum">
              <a:rPr lang="en-US" smtClean="0"/>
              <a:t>15</a:t>
            </a:fld>
            <a:endParaRPr lang="en-US"/>
          </a:p>
        </p:txBody>
      </p:sp>
    </p:spTree>
    <p:extLst>
      <p:ext uri="{BB962C8B-B14F-4D97-AF65-F5344CB8AC3E}">
        <p14:creationId xmlns:p14="http://schemas.microsoft.com/office/powerpoint/2010/main" val="256896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two learning objectives for today.</a:t>
            </a:r>
            <a:r>
              <a:rPr lang="en-US" baseline="0"/>
              <a:t> By the end of our time together today, you should be able to explain why proper waste disposal during </a:t>
            </a:r>
            <a:r>
              <a:rPr lang="en-US"/>
              <a:t>a</a:t>
            </a:r>
            <a:r>
              <a:rPr lang="en-US" baseline="0"/>
              <a:t> </a:t>
            </a:r>
            <a:r>
              <a:rPr lang="en-US"/>
              <a:t>Marburg virus disease</a:t>
            </a:r>
            <a:r>
              <a:rPr lang="en-US" baseline="0"/>
              <a:t> outbreak is important and identify ways to improve final waste disposal at your own facilities.</a:t>
            </a:r>
            <a:endParaRPr lang="en-US" baseline="0">
              <a:cs typeface="Calibri"/>
            </a:endParaRP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pPr marL="0" indent="0">
              <a:buNone/>
            </a:pPr>
            <a:r>
              <a:rPr lang="en-US"/>
              <a:t>Let’s start with a question. </a:t>
            </a:r>
            <a:r>
              <a:rPr lang="en-US" sz="1200">
                <a:solidFill>
                  <a:schemeClr val="tx1"/>
                </a:solidFill>
              </a:rPr>
              <a:t>Once waste has been collected from the waste bins in your facility, how is waste disposed of?</a:t>
            </a:r>
          </a:p>
          <a:p>
            <a:pPr marL="0" indent="0">
              <a:buNone/>
            </a:pPr>
            <a:endParaRPr lang="en-US" sz="1200">
              <a:solidFill>
                <a:schemeClr val="tx1"/>
              </a:solidFill>
            </a:endParaRPr>
          </a:p>
          <a:p>
            <a:pPr marL="0" indent="0">
              <a:buNone/>
            </a:pPr>
            <a:r>
              <a:rPr lang="en-US" sz="1200">
                <a:solidFill>
                  <a:schemeClr val="tx1"/>
                </a:solidFill>
              </a:rPr>
              <a:t>Does waste disposal differ for general waste, infectious waste, or other kinds of waste collected? If so, how?</a:t>
            </a:r>
          </a:p>
          <a:p>
            <a:pPr marL="0" indent="0">
              <a:buNone/>
            </a:pPr>
            <a:endParaRPr lang="en-US" sz="1200">
              <a:solidFill>
                <a:schemeClr val="tx1"/>
              </a:solidFill>
            </a:endParaRPr>
          </a:p>
          <a:p>
            <a:pPr marL="0" indent="0">
              <a:buNone/>
            </a:pPr>
            <a:r>
              <a:rPr lang="en-US" sz="1200" i="1">
                <a:solidFill>
                  <a:schemeClr val="tx1"/>
                </a:solidFill>
              </a:rPr>
              <a:t>[Give participants two minutes to share.]</a:t>
            </a:r>
          </a:p>
        </p:txBody>
      </p:sp>
      <p:sp>
        <p:nvSpPr>
          <p:cNvPr id="4" name="Slide Number Placeholder 3"/>
          <p:cNvSpPr>
            <a:spLocks noGrp="1"/>
          </p:cNvSpPr>
          <p:nvPr>
            <p:ph type="sldNum" sz="quarter" idx="5"/>
          </p:nvPr>
        </p:nvSpPr>
        <p:spPr/>
        <p:txBody>
          <a:bodyPr/>
          <a:lstStyle/>
          <a:p>
            <a:fld id="{A2170B6A-86DD-4EA3-A8F1-B5065349C064}" type="slidenum">
              <a:rPr lang="en-US" smtClean="0"/>
              <a:t>3</a:t>
            </a:fld>
            <a:endParaRPr lang="en-US"/>
          </a:p>
        </p:txBody>
      </p:sp>
    </p:spTree>
    <p:extLst>
      <p:ext uri="{BB962C8B-B14F-4D97-AF65-F5344CB8AC3E}">
        <p14:creationId xmlns:p14="http://schemas.microsoft.com/office/powerpoint/2010/main" val="3092048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We are going to talk in detail today about appropriate ways to dispose of waste, and as you listen, I want you to think about how these considerations compare to your facility’s current practices. </a:t>
            </a:r>
          </a:p>
          <a:p>
            <a:endParaRPr lang="en-US"/>
          </a:p>
          <a:p>
            <a:r>
              <a:rPr lang="en-US"/>
              <a:t>But before we get into HOW to dispose of waste, let’s talk about WHY proper waste disposal is so important during a Marburg virus disease outbreak.</a:t>
            </a:r>
            <a:endParaRPr lang="en-US">
              <a:cs typeface="Calibri"/>
            </a:endParaRPr>
          </a:p>
        </p:txBody>
      </p:sp>
      <p:sp>
        <p:nvSpPr>
          <p:cNvPr id="4" name="Slide Number Placeholder 3"/>
          <p:cNvSpPr>
            <a:spLocks noGrp="1"/>
          </p:cNvSpPr>
          <p:nvPr>
            <p:ph type="sldNum" sz="quarter" idx="5"/>
          </p:nvPr>
        </p:nvSpPr>
        <p:spPr/>
        <p:txBody>
          <a:bodyPr/>
          <a:lstStyle/>
          <a:p>
            <a:fld id="{A2170B6A-86DD-4EA3-A8F1-B5065349C064}" type="slidenum">
              <a:rPr lang="en-US" smtClean="0"/>
              <a:t>4</a:t>
            </a:fld>
            <a:endParaRPr lang="en-US"/>
          </a:p>
        </p:txBody>
      </p:sp>
    </p:spTree>
    <p:extLst>
      <p:ext uri="{BB962C8B-B14F-4D97-AF65-F5344CB8AC3E}">
        <p14:creationId xmlns:p14="http://schemas.microsoft.com/office/powerpoint/2010/main" val="381574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Remember from our first session on waste management that inappropriate waste management poses potential health risks to you, your patients, and other staff at your healthcare facility, as well as to your community. Potential risks might include exposure to items contaminated with Marburg virus, such as contaminated gloves, or exposure to sharp items such as used needles that pose a risk of physical injury as well as exposure to Marburg virus.</a:t>
            </a:r>
            <a:endParaRPr lang="en-US">
              <a:cs typeface="Calibri"/>
            </a:endParaRPr>
          </a:p>
          <a:p>
            <a:endParaRPr lang="en-US"/>
          </a:p>
          <a:p>
            <a:r>
              <a:rPr lang="en-US"/>
              <a:t>Knowing why waste disposal is so important at medical facilities during a Marburg virus disease outbreak, let’s get into the details of how to dispose of waste safely.</a:t>
            </a:r>
            <a:endParaRPr lang="en-US">
              <a:cs typeface="Calibri"/>
            </a:endParaRPr>
          </a:p>
        </p:txBody>
      </p:sp>
      <p:sp>
        <p:nvSpPr>
          <p:cNvPr id="4" name="Slide Number Placeholder 3"/>
          <p:cNvSpPr>
            <a:spLocks noGrp="1"/>
          </p:cNvSpPr>
          <p:nvPr>
            <p:ph type="sldNum" sz="quarter" idx="5"/>
          </p:nvPr>
        </p:nvSpPr>
        <p:spPr/>
        <p:txBody>
          <a:bodyPr/>
          <a:lstStyle/>
          <a:p>
            <a:fld id="{A2170B6A-86DD-4EA3-A8F1-B5065349C064}" type="slidenum">
              <a:rPr lang="en-US" smtClean="0"/>
              <a:t>5</a:t>
            </a:fld>
            <a:endParaRPr lang="en-US"/>
          </a:p>
        </p:txBody>
      </p:sp>
    </p:spTree>
    <p:extLst>
      <p:ext uri="{BB962C8B-B14F-4D97-AF65-F5344CB8AC3E}">
        <p14:creationId xmlns:p14="http://schemas.microsoft.com/office/powerpoint/2010/main" val="259993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To review from our last training, every facility must have a functional device for the final disposal of waste including an incinerator with ash pit or a non-burn system such as an autoclaving and grinding process for infectious waste. If infectious waste is autoclaved and grinded, it can be then added to the regular waste stream for landfill disposal.</a:t>
            </a:r>
            <a:endParaRPr lang="en-US">
              <a:cs typeface="Calibri"/>
            </a:endParaRPr>
          </a:p>
          <a:p>
            <a:pPr marL="0" indent="0">
              <a:buFont typeface="Arial" panose="020B0604020202020204" pitchFamily="34" charset="0"/>
              <a:buNone/>
            </a:pPr>
            <a:endParaRPr lang="en-US"/>
          </a:p>
          <a:p>
            <a:pPr marL="0" indent="0">
              <a:buFont typeface="Arial" panose="020B0604020202020204" pitchFamily="34" charset="0"/>
              <a:buNone/>
            </a:pPr>
            <a:r>
              <a:rPr lang="en-US"/>
              <a:t>In some very low-resource settings, a temporary burning pit may also be an option for treating and then burying infectious waste on-site while longer term improvements are being made.</a:t>
            </a:r>
            <a:r>
              <a:rPr lang="en-US">
                <a:cs typeface="Calibri" panose="020F0502020204030204"/>
              </a:rPr>
              <a:t> It is also common to have a placenta or organic waste pit on site, as other methods of treatment for these may not be culturally acceptable.</a:t>
            </a:r>
          </a:p>
          <a:p>
            <a:pPr>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lvl="1">
              <a:spcBef>
                <a:spcPts val="200"/>
              </a:spcBef>
              <a:spcAft>
                <a:spcPts val="400"/>
              </a:spcAft>
              <a:buFont typeface="Arial"/>
            </a:pPr>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First, let’s talk about incinerating waste. Incinerators should be located on the healthcare facility property, away from the flow of patients, and in an area where they will not disturb people. This means that they should be in a place as far away from patients, visitors, and community members as possible. </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415083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Different types of incinerators may be available at your facility. The best incinerators for disposing of waste during a Marburg virus disease outbreak are high temperature incinerators. Higher temperatures allow for more effective waste incineration and reduced toxic emissions.</a:t>
            </a:r>
            <a:endParaRPr lang="en-US">
              <a:cs typeface="Calibri"/>
            </a:endParaRPr>
          </a:p>
          <a:p>
            <a:endParaRPr lang="en-US"/>
          </a:p>
          <a:p>
            <a:r>
              <a:rPr lang="en-US"/>
              <a:t>If a high temperature incinerator is not available, the next best option is a de Montfort brick double-chamber incinerator </a:t>
            </a:r>
            <a:r>
              <a:rPr lang="en-US" b="1"/>
              <a:t>(pictured). </a:t>
            </a:r>
            <a:r>
              <a:rPr lang="en-US"/>
              <a:t>Compared to single-chamber incinerators, de Montfort brick incinerators allow for higher temperatures. </a:t>
            </a:r>
            <a:endParaRPr lang="en-US">
              <a:cs typeface="Calibri"/>
            </a:endParaRPr>
          </a:p>
          <a:p>
            <a:endParaRPr lang="en-US"/>
          </a:p>
          <a:p>
            <a:r>
              <a:rPr lang="en-US"/>
              <a:t>Drum incinerators are not recommended for disposing of waste during a Marburg virus disease outbreak, but if they are all that is available, they are a better option than open burning in a burning pit.</a:t>
            </a:r>
            <a:endParaRPr lang="en-US">
              <a:cs typeface="Calibri"/>
            </a:endParaRPr>
          </a:p>
          <a:p>
            <a:endParaRPr lang="en-US"/>
          </a:p>
          <a:p>
            <a:r>
              <a:rPr lang="en-US"/>
              <a:t>Sometimes facilities have incinerators, but they’re not functioning because they need maintenance. This leads to waste piling up, which is something we want to avoid. So, not just having an incinerator, but having a </a:t>
            </a:r>
            <a:r>
              <a:rPr lang="en-US" i="1"/>
              <a:t>functional</a:t>
            </a:r>
            <a:r>
              <a:rPr lang="en-US" i="0"/>
              <a:t> incinerator is very important.</a:t>
            </a: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93216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generally best to avoid open burning of healthcare waste because it can release toxic gases and does not reach a high enough temperature to fully destroy infectious waste. However, in emergencies, burn pits can be used until incinerators or other treatment methods such as autoclaves become available.</a:t>
            </a:r>
          </a:p>
          <a:p>
            <a:endParaRPr lang="en-US"/>
          </a:p>
        </p:txBody>
      </p:sp>
      <p:sp>
        <p:nvSpPr>
          <p:cNvPr id="4" name="Slide Number Placeholder 3"/>
          <p:cNvSpPr>
            <a:spLocks noGrp="1"/>
          </p:cNvSpPr>
          <p:nvPr>
            <p:ph type="sldNum" sz="quarter" idx="5"/>
          </p:nvPr>
        </p:nvSpPr>
        <p:spPr/>
        <p:txBody>
          <a:bodyPr/>
          <a:lstStyle/>
          <a:p>
            <a:fld id="{A2170B6A-86DD-4EA3-A8F1-B5065349C064}" type="slidenum">
              <a:rPr lang="en-US" smtClean="0"/>
              <a:t>9</a:t>
            </a:fld>
            <a:endParaRPr lang="en-US"/>
          </a:p>
        </p:txBody>
      </p:sp>
    </p:spTree>
    <p:extLst>
      <p:ext uri="{BB962C8B-B14F-4D97-AF65-F5344CB8AC3E}">
        <p14:creationId xmlns:p14="http://schemas.microsoft.com/office/powerpoint/2010/main" val="309546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6534595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B5FC-5D73-4ED1-9BD1-C31C76BA0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EDDED-CFF4-4416-8F95-790D4B37A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EE1FD-ED58-4179-AAD2-31BD8A361670}"/>
              </a:ext>
            </a:extLst>
          </p:cNvPr>
          <p:cNvSpPr>
            <a:spLocks noGrp="1"/>
          </p:cNvSpPr>
          <p:nvPr>
            <p:ph type="dt" sz="half" idx="10"/>
          </p:nvPr>
        </p:nvSpPr>
        <p:spPr/>
        <p:txBody>
          <a:bodyPr/>
          <a:lstStyle/>
          <a:p>
            <a:fld id="{13D443C9-0010-41DC-90D8-B84A5A9DB439}" type="datetimeFigureOut">
              <a:rPr lang="en-US" smtClean="0"/>
              <a:t>4/19/2023</a:t>
            </a:fld>
            <a:endParaRPr lang="en-US"/>
          </a:p>
        </p:txBody>
      </p:sp>
      <p:sp>
        <p:nvSpPr>
          <p:cNvPr id="5" name="Footer Placeholder 4">
            <a:extLst>
              <a:ext uri="{FF2B5EF4-FFF2-40B4-BE49-F238E27FC236}">
                <a16:creationId xmlns:a16="http://schemas.microsoft.com/office/drawing/2014/main" id="{BAE31D2C-CF48-41F6-92A8-D35FFDC33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00E5F-97C3-4ED8-AB79-91DBA1A6395B}"/>
              </a:ext>
            </a:extLst>
          </p:cNvPr>
          <p:cNvSpPr>
            <a:spLocks noGrp="1"/>
          </p:cNvSpPr>
          <p:nvPr>
            <p:ph type="sldNum" sz="quarter" idx="12"/>
          </p:nvPr>
        </p:nvSpPr>
        <p:spPr/>
        <p:txBody>
          <a:bodyPr/>
          <a:lstStyle/>
          <a:p>
            <a:fld id="{6C2FBB4D-4D35-40F7-8696-6C75D87DF786}" type="slidenum">
              <a:rPr lang="en-US" smtClean="0"/>
              <a:t>‹#›</a:t>
            </a:fld>
            <a:endParaRPr lang="en-US"/>
          </a:p>
        </p:txBody>
      </p:sp>
    </p:spTree>
    <p:extLst>
      <p:ext uri="{BB962C8B-B14F-4D97-AF65-F5344CB8AC3E}">
        <p14:creationId xmlns:p14="http://schemas.microsoft.com/office/powerpoint/2010/main" val="380995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9635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98857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0715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63141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1883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1602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41258277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94322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84447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93244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75" r:id="rId11"/>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79D65D-17CF-5E4C-157C-AB45B2D54DAC}"/>
              </a:ext>
            </a:extLst>
          </p:cNvPr>
          <p:cNvSpPr>
            <a:spLocks noGrp="1"/>
          </p:cNvSpPr>
          <p:nvPr>
            <p:ph type="title"/>
          </p:nvPr>
        </p:nvSpPr>
        <p:spPr>
          <a:xfrm>
            <a:off x="1934095" y="2628666"/>
            <a:ext cx="8301858" cy="2266931"/>
          </a:xfrm>
        </p:spPr>
        <p:txBody>
          <a:bodyPr vert="horz" lIns="91440" tIns="45720" rIns="91440" bIns="45720" rtlCol="0" anchor="b" anchorCtr="0">
            <a:normAutofit/>
          </a:bodyPr>
          <a:lstStyle/>
          <a:p>
            <a:pPr>
              <a:lnSpc>
                <a:spcPct val="100000"/>
              </a:lnSpc>
            </a:pPr>
            <a:r>
              <a:rPr lang="en-US" sz="4000">
                <a:solidFill>
                  <a:schemeClr val="accent5">
                    <a:lumMod val="75000"/>
                  </a:schemeClr>
                </a:solidFill>
                <a:latin typeface="Calibri"/>
                <a:cs typeface="Calibri"/>
              </a:rPr>
              <a:t>IPC for Marburg Virus Disease (MVD): </a:t>
            </a:r>
            <a:br>
              <a:rPr lang="en-US" sz="4000">
                <a:solidFill>
                  <a:schemeClr val="accent5">
                    <a:lumMod val="75000"/>
                  </a:schemeClr>
                </a:solidFill>
                <a:latin typeface="Calibri"/>
                <a:cs typeface="Calibri"/>
              </a:rPr>
            </a:br>
            <a:r>
              <a:rPr lang="en-US" sz="4000" b="0">
                <a:solidFill>
                  <a:schemeClr val="accent5">
                    <a:lumMod val="75000"/>
                  </a:schemeClr>
                </a:solidFill>
                <a:latin typeface="Calibri Light"/>
                <a:cs typeface="Calibri Light"/>
              </a:rPr>
              <a:t>Waste Management Part 2: </a:t>
            </a:r>
            <a:br>
              <a:rPr lang="en-US" sz="4000" b="0">
                <a:solidFill>
                  <a:schemeClr val="accent5">
                    <a:lumMod val="75000"/>
                  </a:schemeClr>
                </a:solidFill>
                <a:latin typeface="Calibri Light" panose="020F0302020204030204" pitchFamily="34" charset="0"/>
                <a:cs typeface="Calibri Light" panose="020F0302020204030204" pitchFamily="34" charset="0"/>
              </a:rPr>
            </a:br>
            <a:r>
              <a:rPr lang="en-US" sz="4000" b="0">
                <a:solidFill>
                  <a:schemeClr val="accent5">
                    <a:lumMod val="75000"/>
                  </a:schemeClr>
                </a:solidFill>
                <a:latin typeface="Calibri Light"/>
                <a:cs typeface="Calibri Light"/>
              </a:rPr>
              <a:t>Final Waste Disposal </a:t>
            </a:r>
            <a:endParaRPr lang="en-US" sz="4000" b="0">
              <a:solidFill>
                <a:schemeClr val="accent5">
                  <a:lumMod val="7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C40D201D-0F03-8C10-47BF-7D44D04BF4CA}"/>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cxnSp>
        <p:nvCxnSpPr>
          <p:cNvPr id="7" name="Straight Connector 6">
            <a:extLst>
              <a:ext uri="{FF2B5EF4-FFF2-40B4-BE49-F238E27FC236}">
                <a16:creationId xmlns:a16="http://schemas.microsoft.com/office/drawing/2014/main" id="{DA4B11AF-FF8B-11B9-52E9-1220752077D9}"/>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7CAD49-A8F1-B9FB-EC1D-B44DA67EA99D}"/>
              </a:ext>
            </a:extLst>
          </p:cNvPr>
          <p:cNvSpPr txBox="1"/>
          <p:nvPr/>
        </p:nvSpPr>
        <p:spPr>
          <a:xfrm>
            <a:off x="9100861" y="6335009"/>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75000"/>
                  </a:schemeClr>
                </a:solidFill>
                <a:latin typeface="Calibri"/>
                <a:cs typeface="Calibri"/>
              </a:rPr>
              <a:t>Updated: March 2023</a:t>
            </a:r>
            <a:endParaRPr lang="en-US">
              <a:solidFill>
                <a:schemeClr val="accent5">
                  <a:lumMod val="75000"/>
                </a:schemeClr>
              </a:solidFill>
            </a:endParaRPr>
          </a:p>
        </p:txBody>
      </p:sp>
    </p:spTree>
    <p:extLst>
      <p:ext uri="{BB962C8B-B14F-4D97-AF65-F5344CB8AC3E}">
        <p14:creationId xmlns:p14="http://schemas.microsoft.com/office/powerpoint/2010/main" val="38049931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5AF1-28DA-4DD0-B571-E613BD692FAE}"/>
              </a:ext>
            </a:extLst>
          </p:cNvPr>
          <p:cNvSpPr>
            <a:spLocks noGrp="1"/>
          </p:cNvSpPr>
          <p:nvPr>
            <p:ph type="title"/>
          </p:nvPr>
        </p:nvSpPr>
        <p:spPr>
          <a:xfrm>
            <a:off x="609600" y="274639"/>
            <a:ext cx="10972800" cy="819643"/>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Interim Option: Burn Pits </a:t>
            </a:r>
            <a:r>
              <a:rPr lang="en-US" sz="4000" dirty="0">
                <a:solidFill>
                  <a:schemeClr val="bg2"/>
                </a:solidFill>
                <a:latin typeface="Calibri Light" panose="020F0302020204030204" pitchFamily="34" charset="0"/>
                <a:cs typeface="Calibri Light" panose="020F0302020204030204" pitchFamily="34" charset="0"/>
              </a:rPr>
              <a:t>(continued)</a:t>
            </a:r>
            <a:r>
              <a:rPr lang="en-US" sz="4000" dirty="0">
                <a:solidFill>
                  <a:schemeClr val="accent5">
                    <a:lumMod val="75000"/>
                  </a:schemeClr>
                </a:solidFill>
                <a:latin typeface="Calibri Light" panose="020F0302020204030204" pitchFamily="34" charset="0"/>
                <a:cs typeface="Calibri Light" panose="020F0302020204030204" pitchFamily="34" charset="0"/>
              </a:rPr>
              <a:t> </a:t>
            </a:r>
          </a:p>
        </p:txBody>
      </p:sp>
      <p:sp>
        <p:nvSpPr>
          <p:cNvPr id="3" name="Text Placeholder 2">
            <a:extLst>
              <a:ext uri="{FF2B5EF4-FFF2-40B4-BE49-F238E27FC236}">
                <a16:creationId xmlns:a16="http://schemas.microsoft.com/office/drawing/2014/main" id="{D9F5521D-B6FB-471F-B66C-8C7906E9D567}"/>
              </a:ext>
            </a:extLst>
          </p:cNvPr>
          <p:cNvSpPr>
            <a:spLocks noGrp="1"/>
          </p:cNvSpPr>
          <p:nvPr>
            <p:ph type="body" sz="quarter" idx="10"/>
          </p:nvPr>
        </p:nvSpPr>
        <p:spPr>
          <a:xfrm>
            <a:off x="609600" y="1278364"/>
            <a:ext cx="5836170" cy="2088234"/>
          </a:xfrm>
        </p:spPr>
        <p:txBody>
          <a:bodyPr/>
          <a:lstStyle/>
          <a:p>
            <a:r>
              <a:rPr lang="en-US" sz="2800">
                <a:solidFill>
                  <a:schemeClr val="accent5">
                    <a:lumMod val="75000"/>
                  </a:schemeClr>
                </a:solidFill>
              </a:rPr>
              <a:t>Burn pits should be </a:t>
            </a:r>
            <a:endParaRPr lang="en-US" sz="2800" i="1">
              <a:solidFill>
                <a:schemeClr val="accent5">
                  <a:lumMod val="75000"/>
                </a:schemeClr>
              </a:solidFill>
              <a:latin typeface="Calibri" panose="020F0502020204030204" pitchFamily="34" charset="0"/>
            </a:endParaRPr>
          </a:p>
          <a:p>
            <a:pPr lvl="1"/>
            <a:r>
              <a:rPr lang="en-US" sz="2600">
                <a:solidFill>
                  <a:srgbClr val="000000"/>
                </a:solidFill>
                <a:latin typeface="Calibri" panose="020F0502020204030204" pitchFamily="34" charset="0"/>
              </a:rPr>
              <a:t>away from patient flow</a:t>
            </a:r>
          </a:p>
          <a:p>
            <a:pPr lvl="1"/>
            <a:r>
              <a:rPr lang="en-US" sz="2600">
                <a:solidFill>
                  <a:srgbClr val="000000"/>
                </a:solidFill>
                <a:latin typeface="Calibri" panose="020F0502020204030204" pitchFamily="34" charset="0"/>
              </a:rPr>
              <a:t>dug deep</a:t>
            </a:r>
          </a:p>
          <a:p>
            <a:pPr lvl="1"/>
            <a:r>
              <a:rPr lang="en-US" sz="2600">
                <a:solidFill>
                  <a:srgbClr val="000000"/>
                </a:solidFill>
                <a:latin typeface="Calibri" panose="020F0502020204030204" pitchFamily="34" charset="0"/>
              </a:rPr>
              <a:t>marked off</a:t>
            </a:r>
          </a:p>
          <a:p>
            <a:endParaRPr lang="en-US"/>
          </a:p>
        </p:txBody>
      </p:sp>
      <p:pic>
        <p:nvPicPr>
          <p:cNvPr id="7" name="Picture 6" descr="A fenced off area with a pit inside it">
            <a:extLst>
              <a:ext uri="{FF2B5EF4-FFF2-40B4-BE49-F238E27FC236}">
                <a16:creationId xmlns:a16="http://schemas.microsoft.com/office/drawing/2014/main" id="{F5FD0C4E-ABE9-4091-A4A2-89C23771C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2" y="3366598"/>
            <a:ext cx="4064000" cy="3048000"/>
          </a:xfrm>
          <a:prstGeom prst="rect">
            <a:avLst/>
          </a:prstGeom>
        </p:spPr>
      </p:pic>
      <p:pic>
        <p:nvPicPr>
          <p:cNvPr id="9" name="Content Placeholder 3" descr="Picture of a pit dug in the ground with burned ashes inside it and a wood fence around it.">
            <a:extLst>
              <a:ext uri="{FF2B5EF4-FFF2-40B4-BE49-F238E27FC236}">
                <a16:creationId xmlns:a16="http://schemas.microsoft.com/office/drawing/2014/main" id="{F2E11C2F-401C-4299-B362-BC4FDC9B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54664" y="1556836"/>
            <a:ext cx="5551729" cy="4163796"/>
          </a:xfrm>
          <a:prstGeom prst="rect">
            <a:avLst/>
          </a:prstGeom>
        </p:spPr>
      </p:pic>
    </p:spTree>
    <p:extLst>
      <p:ext uri="{BB962C8B-B14F-4D97-AF65-F5344CB8AC3E}">
        <p14:creationId xmlns:p14="http://schemas.microsoft.com/office/powerpoint/2010/main" val="27963648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3FB7-15B8-4DA6-857B-BB2A6BDEBF02}"/>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Other Considerations</a:t>
            </a:r>
          </a:p>
        </p:txBody>
      </p:sp>
      <p:sp>
        <p:nvSpPr>
          <p:cNvPr id="3" name="Content Placeholder 2">
            <a:extLst>
              <a:ext uri="{FF2B5EF4-FFF2-40B4-BE49-F238E27FC236}">
                <a16:creationId xmlns:a16="http://schemas.microsoft.com/office/drawing/2014/main" id="{BEC8B721-D2CF-462A-9714-CF2B12C7552B}"/>
              </a:ext>
            </a:extLst>
          </p:cNvPr>
          <p:cNvSpPr>
            <a:spLocks noGrp="1"/>
          </p:cNvSpPr>
          <p:nvPr>
            <p:ph type="body" sz="quarter" idx="10"/>
          </p:nvPr>
        </p:nvSpPr>
        <p:spPr>
          <a:xfrm>
            <a:off x="609600" y="1824284"/>
            <a:ext cx="5486400" cy="4176467"/>
          </a:xfrm>
        </p:spPr>
        <p:txBody>
          <a:bodyPr/>
          <a:lstStyle/>
          <a:p>
            <a:pPr>
              <a:spcBef>
                <a:spcPts val="1200"/>
              </a:spcBef>
            </a:pPr>
            <a:r>
              <a:rPr lang="en-US" sz="3200"/>
              <a:t>Avoid situations where</a:t>
            </a:r>
          </a:p>
          <a:p>
            <a:pPr lvl="1">
              <a:spcBef>
                <a:spcPts val="1200"/>
              </a:spcBef>
            </a:pPr>
            <a:r>
              <a:rPr lang="en-US" sz="2800"/>
              <a:t>Waste isn’t segregated </a:t>
            </a:r>
          </a:p>
          <a:p>
            <a:pPr lvl="1">
              <a:spcBef>
                <a:spcPts val="1200"/>
              </a:spcBef>
            </a:pPr>
            <a:r>
              <a:rPr lang="en-US" sz="2800"/>
              <a:t>Waste is overflowing because the final disposal option needs maintenance</a:t>
            </a:r>
          </a:p>
        </p:txBody>
      </p:sp>
      <p:pic>
        <p:nvPicPr>
          <p:cNvPr id="5" name="Picture 4" descr="Photo of outdoor garbage bin filled with trash with trash spilling out of the sides of it">
            <a:extLst>
              <a:ext uri="{FF2B5EF4-FFF2-40B4-BE49-F238E27FC236}">
                <a16:creationId xmlns:a16="http://schemas.microsoft.com/office/drawing/2014/main" id="{804823A7-BA7E-4486-91A8-292E31569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873" y="1825625"/>
            <a:ext cx="5172646" cy="3879485"/>
          </a:xfrm>
          <a:prstGeom prst="rect">
            <a:avLst/>
          </a:prstGeom>
        </p:spPr>
      </p:pic>
    </p:spTree>
    <p:extLst>
      <p:ext uri="{BB962C8B-B14F-4D97-AF65-F5344CB8AC3E}">
        <p14:creationId xmlns:p14="http://schemas.microsoft.com/office/powerpoint/2010/main" val="27854929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a:xfrm>
            <a:off x="560931" y="222810"/>
            <a:ext cx="8686800" cy="1143000"/>
          </a:xfrm>
        </p:spPr>
        <p:txBody>
          <a:bodyPr/>
          <a:lstStyle/>
          <a:p>
            <a:r>
              <a:rPr lang="ja-JP" altLang="en-US">
                <a:latin typeface="Calibri Light" panose="020F0302020204030204" pitchFamily="34" charset="0"/>
                <a:ea typeface="ＭＳ Ｐゴシック"/>
                <a:cs typeface="Calibri Light" panose="020F0302020204030204" pitchFamily="34" charset="0"/>
              </a:rPr>
              <a:t>Knowledge Check</a:t>
            </a:r>
            <a:r>
              <a:rPr lang="en-US" altLang="ja-JP">
                <a:latin typeface="Calibri Light" panose="020F0302020204030204" pitchFamily="34" charset="0"/>
                <a:ea typeface="ＭＳ Ｐゴシック"/>
                <a:cs typeface="Calibri Light" panose="020F0302020204030204" pitchFamily="34" charset="0"/>
              </a:rPr>
              <a:t>: Waste Disposal</a:t>
            </a:r>
            <a:endParaRPr lang="en-US">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E19652DA-FEE0-4D36-8615-25924D94BFF4}"/>
              </a:ext>
            </a:extLst>
          </p:cNvPr>
          <p:cNvSpPr>
            <a:spLocks noGrp="1"/>
          </p:cNvSpPr>
          <p:nvPr>
            <p:ph type="body" sz="quarter" idx="10"/>
          </p:nvPr>
        </p:nvSpPr>
        <p:spPr>
          <a:xfrm>
            <a:off x="560931" y="1989484"/>
            <a:ext cx="6317669" cy="1758601"/>
          </a:xfrm>
        </p:spPr>
        <p:txBody>
          <a:bodyPr>
            <a:normAutofit/>
          </a:bodyPr>
          <a:lstStyle/>
          <a:p>
            <a:pPr marL="0" indent="0">
              <a:spcAft>
                <a:spcPts val="600"/>
              </a:spcAft>
              <a:buNone/>
            </a:pPr>
            <a:r>
              <a:rPr lang="en-US" altLang="ja-JP" sz="2800">
                <a:solidFill>
                  <a:srgbClr val="000000"/>
                </a:solidFill>
                <a:ea typeface="ＭＳ Ｐゴシック"/>
                <a:cs typeface="Calibri" panose="020F0502020204030204"/>
              </a:rPr>
              <a:t>While visiting a healthcare facility, you observe this example of waste disposal. </a:t>
            </a:r>
          </a:p>
          <a:p>
            <a:pPr marL="0" indent="0">
              <a:spcAft>
                <a:spcPts val="600"/>
              </a:spcAft>
              <a:buNone/>
            </a:pPr>
            <a:r>
              <a:rPr lang="en-US" sz="2800">
                <a:solidFill>
                  <a:srgbClr val="000000"/>
                </a:solidFill>
                <a:latin typeface="Calibri" panose="020F0502020204030204" pitchFamily="34" charset="0"/>
              </a:rPr>
              <a:t>What suggestions could you give?</a:t>
            </a:r>
          </a:p>
          <a:p>
            <a:pPr marL="0" indent="0">
              <a:buNone/>
            </a:pPr>
            <a:endParaRPr lang="ja-JP" altLang="en-US">
              <a:solidFill>
                <a:schemeClr val="accent4">
                  <a:lumMod val="50000"/>
                </a:schemeClr>
              </a:solidFill>
              <a:ea typeface="ＭＳ Ｐゴシック"/>
              <a:cs typeface="Calibri" panose="020F0502020204030204"/>
            </a:endParaRPr>
          </a:p>
        </p:txBody>
      </p:sp>
      <p:pic>
        <p:nvPicPr>
          <p:cNvPr id="9" name="Picture 8" descr="Photo of a pile of trash burning on the ground.">
            <a:extLst>
              <a:ext uri="{FF2B5EF4-FFF2-40B4-BE49-F238E27FC236}">
                <a16:creationId xmlns:a16="http://schemas.microsoft.com/office/drawing/2014/main" id="{EC4DA94E-6E4A-47AA-BCF2-23FAD8A3DD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2" t="8576" r="9940" b="8532"/>
          <a:stretch/>
        </p:blipFill>
        <p:spPr>
          <a:xfrm rot="5400000">
            <a:off x="7078360" y="2132393"/>
            <a:ext cx="5040220" cy="3668767"/>
          </a:xfrm>
          <a:prstGeom prst="rect">
            <a:avLst/>
          </a:prstGeom>
        </p:spPr>
      </p:pic>
    </p:spTree>
    <p:extLst>
      <p:ext uri="{BB962C8B-B14F-4D97-AF65-F5344CB8AC3E}">
        <p14:creationId xmlns:p14="http://schemas.microsoft.com/office/powerpoint/2010/main" val="29265597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p:txBody>
          <a:bodyPr/>
          <a:lstStyle/>
          <a:p>
            <a:r>
              <a:rPr lang="en-US" altLang="ja-JP"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Knowledge Check: Feedback</a:t>
            </a:r>
            <a:endParaRPr lang="en-US" sz="4000"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 name="Text Placeholder 5">
            <a:extLst>
              <a:ext uri="{FF2B5EF4-FFF2-40B4-BE49-F238E27FC236}">
                <a16:creationId xmlns:a16="http://schemas.microsoft.com/office/drawing/2014/main" id="{11BF29C1-D834-414C-BD02-CCC4896DBA50}"/>
              </a:ext>
            </a:extLst>
          </p:cNvPr>
          <p:cNvSpPr>
            <a:spLocks noGrp="1"/>
          </p:cNvSpPr>
          <p:nvPr>
            <p:ph type="body" sz="quarter" idx="10"/>
          </p:nvPr>
        </p:nvSpPr>
        <p:spPr>
          <a:xfrm>
            <a:off x="575961" y="1417639"/>
            <a:ext cx="7859843" cy="4833259"/>
          </a:xfrm>
        </p:spPr>
        <p:txBody>
          <a:bodyPr vert="horz" lIns="91440" tIns="45720" rIns="91440" bIns="45720" rtlCol="0" anchor="t">
            <a:normAutofit/>
          </a:bodyPr>
          <a:lstStyle/>
          <a:p>
            <a:pPr lvl="1"/>
            <a:endParaRPr lang="en-US">
              <a:solidFill>
                <a:schemeClr val="tx1"/>
              </a:solidFill>
            </a:endParaRPr>
          </a:p>
          <a:p>
            <a:r>
              <a:rPr lang="en-US" sz="2800">
                <a:solidFill>
                  <a:srgbClr val="000000"/>
                </a:solidFill>
              </a:rPr>
              <a:t>Assist the facility to identify solutions to deal with current load of waste</a:t>
            </a:r>
          </a:p>
          <a:p>
            <a:pPr lvl="1">
              <a:spcBef>
                <a:spcPts val="1200"/>
              </a:spcBef>
            </a:pPr>
            <a:r>
              <a:rPr lang="en-US" sz="2800">
                <a:solidFill>
                  <a:srgbClr val="000000"/>
                </a:solidFill>
              </a:rPr>
              <a:t>Use an incinerator if available.</a:t>
            </a:r>
            <a:endParaRPr lang="en-US" sz="2800">
              <a:solidFill>
                <a:srgbClr val="000000"/>
              </a:solidFill>
              <a:cs typeface="Calibri"/>
            </a:endParaRPr>
          </a:p>
          <a:p>
            <a:pPr lvl="1">
              <a:spcBef>
                <a:spcPts val="1200"/>
              </a:spcBef>
            </a:pPr>
            <a:r>
              <a:rPr lang="en-US" sz="2800">
                <a:solidFill>
                  <a:srgbClr val="000000"/>
                </a:solidFill>
              </a:rPr>
              <a:t>If no incinerator available, dig sufficiently wide and deep burn pit</a:t>
            </a:r>
          </a:p>
          <a:p>
            <a:pPr lvl="1">
              <a:spcBef>
                <a:spcPts val="1200"/>
              </a:spcBef>
            </a:pPr>
            <a:r>
              <a:rPr lang="en-US" sz="2800">
                <a:solidFill>
                  <a:srgbClr val="000000"/>
                </a:solidFill>
              </a:rPr>
              <a:t>Carefully and safely (wearing appropriate PPE and using a shovel) transfer waste to burn pit and burn in sections</a:t>
            </a:r>
            <a:endParaRPr lang="en-US" sz="2800">
              <a:solidFill>
                <a:srgbClr val="000000"/>
              </a:solidFill>
              <a:cs typeface="Calibri"/>
            </a:endParaRPr>
          </a:p>
          <a:p>
            <a:pPr lvl="1"/>
            <a:endParaRPr lang="en-US">
              <a:solidFill>
                <a:schemeClr val="tx1"/>
              </a:solidFill>
            </a:endParaRPr>
          </a:p>
        </p:txBody>
      </p:sp>
      <p:pic>
        <p:nvPicPr>
          <p:cNvPr id="5" name="Picture 4" descr="Photo of a pile of trash burning on the ground.">
            <a:extLst>
              <a:ext uri="{FF2B5EF4-FFF2-40B4-BE49-F238E27FC236}">
                <a16:creationId xmlns:a16="http://schemas.microsoft.com/office/drawing/2014/main" id="{2367BBE7-18D9-46A3-8358-6954A759F8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2" t="8576" r="9940" b="8532"/>
          <a:stretch/>
        </p:blipFill>
        <p:spPr>
          <a:xfrm rot="5400000">
            <a:off x="8501068" y="2197862"/>
            <a:ext cx="3605503" cy="2624439"/>
          </a:xfrm>
          <a:prstGeom prst="rect">
            <a:avLst/>
          </a:prstGeom>
        </p:spPr>
      </p:pic>
    </p:spTree>
    <p:extLst>
      <p:ext uri="{BB962C8B-B14F-4D97-AF65-F5344CB8AC3E}">
        <p14:creationId xmlns:p14="http://schemas.microsoft.com/office/powerpoint/2010/main" val="17777126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43777" y="295956"/>
            <a:ext cx="11059884" cy="1162051"/>
          </a:xfrm>
          <a:prstGeom prst="rect">
            <a:avLst/>
          </a:prstGeom>
        </p:spPr>
        <p:txBody>
          <a:bodyPr vert="horz" lIns="91440" tIns="45720" rIns="91440" bIns="45720" rtlCol="0" anchor="b">
            <a:normAutofit/>
          </a:bodyPr>
          <a:lstStyle/>
          <a:p>
            <a:r>
              <a:rPr lang="en-US" sz="5000" b="1">
                <a:solidFill>
                  <a:schemeClr val="bg2"/>
                </a:solidFill>
                <a:latin typeface="Calibri Light" panose="020F0302020204030204" pitchFamily="34" charset="0"/>
                <a:cs typeface="Calibri Light" panose="020F0302020204030204" pitchFamily="34" charset="0"/>
              </a:rPr>
              <a:t>Reflection</a:t>
            </a:r>
          </a:p>
        </p:txBody>
      </p:sp>
      <p:sp>
        <p:nvSpPr>
          <p:cNvPr id="7" name="TextBox 6">
            <a:extLst>
              <a:ext uri="{FF2B5EF4-FFF2-40B4-BE49-F238E27FC236}">
                <a16:creationId xmlns:a16="http://schemas.microsoft.com/office/drawing/2014/main" id="{90A67BFD-0DAD-482A-BAA4-6AAEFA0E4941}"/>
              </a:ext>
            </a:extLst>
          </p:cNvPr>
          <p:cNvSpPr txBox="1"/>
          <p:nvPr/>
        </p:nvSpPr>
        <p:spPr>
          <a:xfrm>
            <a:off x="640896" y="1932497"/>
            <a:ext cx="10910207" cy="4925503"/>
          </a:xfrm>
          <a:prstGeom prst="rect">
            <a:avLst/>
          </a:prstGeom>
        </p:spPr>
        <p:txBody>
          <a:bodyPr vert="horz" lIns="91440" tIns="45720" rIns="91440" bIns="45720" rtlCol="0" anchor="t">
            <a:normAutofit/>
          </a:bodyPr>
          <a:lstStyle/>
          <a:p>
            <a:pPr marL="399415" indent="-228600">
              <a:lnSpc>
                <a:spcPct val="90000"/>
              </a:lnSpc>
              <a:spcBef>
                <a:spcPts val="600"/>
              </a:spcBef>
              <a:spcAft>
                <a:spcPts val="600"/>
              </a:spcAft>
              <a:buClr>
                <a:schemeClr val="bg2"/>
              </a:buClr>
              <a:buFont typeface="Arial" panose="020B0604020202020204" pitchFamily="34" charset="0"/>
              <a:buChar char="•"/>
            </a:pPr>
            <a:r>
              <a:rPr lang="en-US" sz="3200">
                <a:solidFill>
                  <a:schemeClr val="bg2"/>
                </a:solidFill>
                <a:latin typeface="Calibri"/>
                <a:cs typeface="Calibri"/>
              </a:rPr>
              <a:t>Where is final waste disposal at your facility?</a:t>
            </a:r>
          </a:p>
          <a:p>
            <a:pPr marL="399415" indent="-228600">
              <a:lnSpc>
                <a:spcPct val="90000"/>
              </a:lnSpc>
              <a:spcBef>
                <a:spcPts val="600"/>
              </a:spcBef>
              <a:spcAft>
                <a:spcPts val="600"/>
              </a:spcAft>
              <a:buClr>
                <a:schemeClr val="bg2"/>
              </a:buClr>
              <a:buFont typeface="Arial" panose="020B0604020202020204" pitchFamily="34" charset="0"/>
              <a:buChar char="•"/>
            </a:pPr>
            <a:r>
              <a:rPr lang="en-US" sz="3200">
                <a:solidFill>
                  <a:schemeClr val="bg2"/>
                </a:solidFill>
                <a:latin typeface="Calibri"/>
                <a:cs typeface="Calibri"/>
              </a:rPr>
              <a:t>What maintenance might be needed? </a:t>
            </a:r>
          </a:p>
          <a:p>
            <a:pPr marL="399415" indent="-228600">
              <a:lnSpc>
                <a:spcPct val="90000"/>
              </a:lnSpc>
              <a:spcBef>
                <a:spcPts val="600"/>
              </a:spcBef>
              <a:spcAft>
                <a:spcPts val="600"/>
              </a:spcAft>
              <a:buClr>
                <a:schemeClr val="bg2"/>
              </a:buClr>
              <a:buFont typeface="Arial" panose="020B0604020202020204" pitchFamily="34" charset="0"/>
              <a:buChar char="•"/>
            </a:pPr>
            <a:r>
              <a:rPr lang="en-US" sz="3200">
                <a:solidFill>
                  <a:schemeClr val="bg2"/>
                </a:solidFill>
                <a:latin typeface="Calibri"/>
                <a:cs typeface="Calibri"/>
              </a:rPr>
              <a:t>Is there capacity to take on additional waste (e.g., isolation units, additional PPE waste)?</a:t>
            </a:r>
          </a:p>
          <a:p>
            <a:pPr marL="399415" indent="-228600">
              <a:lnSpc>
                <a:spcPct val="90000"/>
              </a:lnSpc>
              <a:spcBef>
                <a:spcPts val="600"/>
              </a:spcBef>
              <a:spcAft>
                <a:spcPts val="600"/>
              </a:spcAft>
              <a:buClr>
                <a:schemeClr val="bg2"/>
              </a:buClr>
              <a:buFont typeface="Arial" panose="020B0604020202020204" pitchFamily="34" charset="0"/>
              <a:buChar char="•"/>
            </a:pPr>
            <a:r>
              <a:rPr lang="en-US" sz="3200">
                <a:solidFill>
                  <a:schemeClr val="bg2"/>
                </a:solidFill>
                <a:latin typeface="Calibri"/>
                <a:cs typeface="Calibri"/>
              </a:rPr>
              <a:t>What resources, such as fuel for burning waste and transport equipment, might be needed?</a:t>
            </a:r>
          </a:p>
        </p:txBody>
      </p:sp>
    </p:spTree>
    <p:extLst>
      <p:ext uri="{BB962C8B-B14F-4D97-AF65-F5344CB8AC3E}">
        <p14:creationId xmlns:p14="http://schemas.microsoft.com/office/powerpoint/2010/main" val="16917315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lIns="91440" tIns="45720" rIns="91440" bIns="45720" anchor="b" anchorCtr="0"/>
          <a:lstStyle/>
          <a:p>
            <a:r>
              <a:rPr lang="en-US" sz="4000">
                <a:solidFill>
                  <a:schemeClr val="accent5">
                    <a:lumMod val="75000"/>
                  </a:schemeClr>
                </a:solidFill>
                <a:latin typeface="Calibri Light"/>
                <a:cs typeface="Calibri Light"/>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p:txBody>
          <a:bodyPr>
            <a:normAutofit/>
          </a:bodyPr>
          <a:lstStyle/>
          <a:p>
            <a:pPr marL="456565" indent="-456565">
              <a:spcBef>
                <a:spcPts val="1800"/>
              </a:spcBef>
            </a:pPr>
            <a:r>
              <a:rPr lang="en-US" sz="3200">
                <a:latin typeface="Calibri"/>
                <a:cs typeface="Calibri"/>
              </a:rPr>
              <a:t>Proper medical waste disposal during a </a:t>
            </a:r>
            <a:r>
              <a:rPr lang="en-US" sz="3200">
                <a:solidFill>
                  <a:srgbClr val="000000"/>
                </a:solidFill>
                <a:latin typeface="Calibri"/>
                <a:cs typeface="Calibri"/>
              </a:rPr>
              <a:t>Marburg virus disease </a:t>
            </a:r>
            <a:r>
              <a:rPr lang="en-US" sz="3200">
                <a:latin typeface="Calibri"/>
                <a:cs typeface="Calibri"/>
              </a:rPr>
              <a:t>outbreak is crucial to keep you, others at your facility, and your community safe.</a:t>
            </a:r>
            <a:endParaRPr lang="en-US">
              <a:latin typeface="Calibri"/>
              <a:cs typeface="Calibri"/>
            </a:endParaRPr>
          </a:p>
          <a:p>
            <a:pPr>
              <a:spcBef>
                <a:spcPts val="1800"/>
              </a:spcBef>
            </a:pPr>
            <a:r>
              <a:rPr lang="en-US" sz="3200">
                <a:latin typeface="Calibri" panose="020F0502020204030204" pitchFamily="34" charset="0"/>
              </a:rPr>
              <a:t>A high temperature incinerator is the best option for incinerating medical waste.</a:t>
            </a:r>
          </a:p>
          <a:p>
            <a:pPr>
              <a:spcBef>
                <a:spcPts val="1800"/>
              </a:spcBef>
            </a:pPr>
            <a:r>
              <a:rPr lang="en-US" sz="3200">
                <a:latin typeface="Calibri" panose="020F0502020204030204" pitchFamily="34" charset="0"/>
              </a:rPr>
              <a:t>If a burn pit must be used as an interim option, it should be away from patient flow, dug deep, and marked off.</a:t>
            </a:r>
          </a:p>
          <a:p>
            <a:endParaRPr lang="en-US" sz="3200" b="1">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8B1C-CA87-B193-BBB6-6011B6112235}"/>
              </a:ext>
            </a:extLst>
          </p:cNvPr>
          <p:cNvSpPr>
            <a:spLocks noGrp="1"/>
          </p:cNvSpPr>
          <p:nvPr>
            <p:ph type="title" idx="4294967295"/>
          </p:nvPr>
        </p:nvSpPr>
        <p:spPr>
          <a:xfrm>
            <a:off x="339437" y="626383"/>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164645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sz="quarter" idx="11"/>
          </p:nvPr>
        </p:nvSpPr>
        <p:spPr/>
        <p:txBody>
          <a:bodyPr/>
          <a:lstStyle/>
          <a:p>
            <a:pPr marL="0" indent="0">
              <a:buClrTx/>
              <a:buNone/>
            </a:pPr>
            <a:r>
              <a:rPr lang="en-US" sz="32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pPr>
            <a:r>
              <a:rPr lang="en-US" sz="3000">
                <a:solidFill>
                  <a:srgbClr val="000000"/>
                </a:solidFill>
                <a:latin typeface="Calibri"/>
                <a:cs typeface="Calibri"/>
              </a:rPr>
              <a:t>Explain why proper waste disposal during a Marburg virus disease outbreak is important</a:t>
            </a:r>
          </a:p>
          <a:p>
            <a:pPr marL="805180" lvl="1" indent="-457200">
              <a:spcBef>
                <a:spcPts val="1800"/>
              </a:spcBef>
              <a:buClr>
                <a:schemeClr val="accent2">
                  <a:lumMod val="60000"/>
                  <a:lumOff val="40000"/>
                </a:schemeClr>
              </a:buClr>
            </a:pPr>
            <a:r>
              <a:rPr lang="en-US" sz="3000">
                <a:solidFill>
                  <a:srgbClr val="000000"/>
                </a:solidFill>
                <a:latin typeface="Calibri"/>
                <a:cs typeface="Calibri"/>
              </a:rPr>
              <a:t>Identify ways to improve final waste disposal at their own facilities.</a:t>
            </a:r>
          </a:p>
          <a:p>
            <a:pPr marL="805180" lvl="1" indent="-457200">
              <a:spcBef>
                <a:spcPts val="1800"/>
              </a:spcBef>
              <a:buClr>
                <a:srgbClr val="005DAA"/>
              </a:buClr>
            </a:pPr>
            <a:endParaRPr lang="en-US" sz="3000">
              <a:solidFill>
                <a:srgbClr val="000000"/>
              </a:solidFill>
              <a:latin typeface="Calibri"/>
              <a:cs typeface="Calibri"/>
            </a:endParaRPr>
          </a:p>
          <a:p>
            <a:pPr marL="805180" lvl="1" indent="-457200">
              <a:spcBef>
                <a:spcPts val="1800"/>
              </a:spcBef>
              <a:buClr>
                <a:srgbClr val="005DAA"/>
              </a:buClr>
            </a:pPr>
            <a:endParaRPr lang="en-US" sz="3000">
              <a:solidFill>
                <a:srgbClr val="000000"/>
              </a:solidFill>
              <a:latin typeface="Calibri"/>
              <a:cs typeface="Calibri"/>
            </a:endParaRPr>
          </a:p>
          <a:p>
            <a:pPr marL="805180" lvl="1" indent="-457200">
              <a:spcBef>
                <a:spcPts val="1800"/>
              </a:spcBef>
              <a:buClr>
                <a:srgbClr val="005DAA"/>
              </a:buClr>
            </a:pPr>
            <a:endParaRPr lang="en-US" sz="3200">
              <a:solidFill>
                <a:srgbClr val="000000"/>
              </a:solidFill>
              <a:latin typeface="Calibri"/>
              <a:cs typeface="Calibri"/>
            </a:endParaRPr>
          </a:p>
          <a:p>
            <a:pPr marL="805180" lvl="1" indent="-457200">
              <a:spcBef>
                <a:spcPts val="1800"/>
              </a:spcBef>
              <a:buClr>
                <a:srgbClr val="005DAA"/>
              </a:buClr>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F067-BBF0-4D6A-AF81-8E7C53A788E0}"/>
              </a:ext>
            </a:extLst>
          </p:cNvPr>
          <p:cNvSpPr>
            <a:spLocks noGrp="1"/>
          </p:cNvSpPr>
          <p:nvPr>
            <p:ph type="title"/>
          </p:nvPr>
        </p:nvSpPr>
        <p:spPr>
          <a:xfrm>
            <a:off x="566058" y="388747"/>
            <a:ext cx="11059884" cy="1162051"/>
          </a:xfrm>
          <a:prstGeom prst="rect">
            <a:avLst/>
          </a:prstGeom>
        </p:spPr>
        <p:txBody>
          <a:bodyPr/>
          <a:lstStyle/>
          <a:p>
            <a:r>
              <a:rPr lang="en-US" sz="5000" b="1">
                <a:solidFill>
                  <a:schemeClr val="bg2"/>
                </a:solidFill>
                <a:latin typeface="Calibri Light" panose="020F0302020204030204" pitchFamily="34" charset="0"/>
                <a:cs typeface="Calibri Light" panose="020F0302020204030204" pitchFamily="34" charset="0"/>
              </a:rPr>
              <a:t>Discuss</a:t>
            </a:r>
          </a:p>
        </p:txBody>
      </p:sp>
      <p:sp>
        <p:nvSpPr>
          <p:cNvPr id="3" name="Text Placeholder 2">
            <a:extLst>
              <a:ext uri="{FF2B5EF4-FFF2-40B4-BE49-F238E27FC236}">
                <a16:creationId xmlns:a16="http://schemas.microsoft.com/office/drawing/2014/main" id="{A5AD7ED4-79FD-4616-B029-EA71E4B918BF}"/>
              </a:ext>
            </a:extLst>
          </p:cNvPr>
          <p:cNvSpPr>
            <a:spLocks noGrp="1"/>
          </p:cNvSpPr>
          <p:nvPr>
            <p:ph type="body" idx="1"/>
          </p:nvPr>
        </p:nvSpPr>
        <p:spPr>
          <a:xfrm>
            <a:off x="914400" y="4737145"/>
            <a:ext cx="10363200" cy="568325"/>
          </a:xfrm>
        </p:spPr>
        <p:txBody>
          <a:bodyPr>
            <a:noAutofit/>
          </a:bodyPr>
          <a:lstStyle/>
          <a:p>
            <a:pPr marL="0" indent="0">
              <a:lnSpc>
                <a:spcPct val="100000"/>
              </a:lnSpc>
              <a:buNone/>
            </a:pPr>
            <a:r>
              <a:rPr lang="en-US" sz="3600"/>
              <a:t>Once waste has been collected from the waste bins in your facility, how is waste disposed of?</a:t>
            </a:r>
          </a:p>
          <a:p>
            <a:pPr marL="0" indent="0">
              <a:lnSpc>
                <a:spcPct val="100000"/>
              </a:lnSpc>
              <a:buNone/>
            </a:pPr>
            <a:endParaRPr lang="en-US" sz="3600"/>
          </a:p>
          <a:p>
            <a:pPr marL="0" indent="0">
              <a:lnSpc>
                <a:spcPct val="100000"/>
              </a:lnSpc>
              <a:buNone/>
            </a:pPr>
            <a:r>
              <a:rPr lang="en-US" sz="3600"/>
              <a:t>Does waste disposal differ for general waste, infectious waste, or other kinds of waste collected? If so, how?</a:t>
            </a:r>
          </a:p>
        </p:txBody>
      </p:sp>
    </p:spTree>
    <p:extLst>
      <p:ext uri="{BB962C8B-B14F-4D97-AF65-F5344CB8AC3E}">
        <p14:creationId xmlns:p14="http://schemas.microsoft.com/office/powerpoint/2010/main" val="2739242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3851565" y="2592677"/>
            <a:ext cx="5971308" cy="1162051"/>
          </a:xfrm>
        </p:spPr>
        <p:txBody>
          <a:bodyPr/>
          <a:lstStyle/>
          <a:p>
            <a:r>
              <a:rPr lang="en-US" sz="4800">
                <a:latin typeface="Calibri Light" panose="020F0302020204030204" pitchFamily="34" charset="0"/>
                <a:cs typeface="Calibri Light" panose="020F0302020204030204" pitchFamily="34" charset="0"/>
              </a:rPr>
              <a:t>Waste Disposal</a:t>
            </a:r>
          </a:p>
        </p:txBody>
      </p:sp>
    </p:spTree>
    <p:extLst>
      <p:ext uri="{BB962C8B-B14F-4D97-AF65-F5344CB8AC3E}">
        <p14:creationId xmlns:p14="http://schemas.microsoft.com/office/powerpoint/2010/main" val="9828412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870-C2AC-4FDD-ACC2-04A745C9D03F}"/>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Why Is Waste Disposal Important?</a:t>
            </a:r>
          </a:p>
        </p:txBody>
      </p:sp>
      <p:sp>
        <p:nvSpPr>
          <p:cNvPr id="3" name="Content Placeholder 2">
            <a:extLst>
              <a:ext uri="{FF2B5EF4-FFF2-40B4-BE49-F238E27FC236}">
                <a16:creationId xmlns:a16="http://schemas.microsoft.com/office/drawing/2014/main" id="{A29204ED-9337-48D8-AEAA-243560A45A80}"/>
              </a:ext>
            </a:extLst>
          </p:cNvPr>
          <p:cNvSpPr>
            <a:spLocks noGrp="1"/>
          </p:cNvSpPr>
          <p:nvPr>
            <p:ph type="body" sz="quarter" idx="10"/>
          </p:nvPr>
        </p:nvSpPr>
        <p:spPr>
          <a:xfrm>
            <a:off x="609600" y="1637703"/>
            <a:ext cx="10972800" cy="4176467"/>
          </a:xfrm>
        </p:spPr>
        <p:txBody>
          <a:bodyPr vert="horz" lIns="91440" tIns="45720" rIns="91440" bIns="45720" rtlCol="0" anchor="t">
            <a:normAutofit/>
          </a:bodyPr>
          <a:lstStyle/>
          <a:p>
            <a:pPr marL="456565" indent="-456565"/>
            <a:r>
              <a:rPr lang="en-US" sz="2800">
                <a:solidFill>
                  <a:srgbClr val="000000"/>
                </a:solidFill>
                <a:latin typeface="Calibri"/>
                <a:cs typeface="Calibri"/>
              </a:rPr>
              <a:t>Inappropriate waste management </a:t>
            </a:r>
            <a:r>
              <a:rPr lang="en-US" sz="2800" b="1">
                <a:solidFill>
                  <a:srgbClr val="0039A6"/>
                </a:solidFill>
                <a:latin typeface="Calibri"/>
                <a:cs typeface="Calibri"/>
              </a:rPr>
              <a:t>poses potential health risks </a:t>
            </a:r>
            <a:r>
              <a:rPr lang="en-US" sz="2800">
                <a:solidFill>
                  <a:srgbClr val="000000"/>
                </a:solidFill>
                <a:latin typeface="Calibri"/>
                <a:cs typeface="Calibri"/>
              </a:rPr>
              <a:t>to</a:t>
            </a:r>
            <a:r>
              <a:rPr lang="en-US" sz="2800" b="1">
                <a:solidFill>
                  <a:srgbClr val="000000"/>
                </a:solidFill>
                <a:latin typeface="Calibri"/>
                <a:cs typeface="Calibri"/>
              </a:rPr>
              <a:t> </a:t>
            </a:r>
            <a:r>
              <a:rPr lang="en-US" sz="2800">
                <a:solidFill>
                  <a:srgbClr val="000000"/>
                </a:solidFill>
                <a:latin typeface="Calibri"/>
                <a:cs typeface="Calibri"/>
              </a:rPr>
              <a:t>you, your patients and other staff in your facility, as well as to your community.</a:t>
            </a:r>
            <a:endParaRPr lang="en-US"/>
          </a:p>
          <a:p>
            <a:endParaRPr lang="en-US"/>
          </a:p>
          <a:p>
            <a:pPr marL="456565" indent="-456565"/>
            <a:r>
              <a:rPr lang="en-US" sz="2650">
                <a:latin typeface="Calibri"/>
                <a:cs typeface="Calibri"/>
              </a:rPr>
              <a:t>Potential risks:</a:t>
            </a:r>
          </a:p>
          <a:p>
            <a:pPr marL="989965" lvl="1" indent="-380365"/>
            <a:r>
              <a:rPr lang="en-US" sz="2650">
                <a:latin typeface="Calibri"/>
                <a:cs typeface="Calibri"/>
              </a:rPr>
              <a:t>Exposure to items contaminated with </a:t>
            </a:r>
            <a:r>
              <a:rPr lang="en-US" sz="2650">
                <a:solidFill>
                  <a:srgbClr val="000000"/>
                </a:solidFill>
                <a:latin typeface="Calibri"/>
                <a:cs typeface="Calibri" panose="020F0502020204030204"/>
              </a:rPr>
              <a:t>Marburg virus </a:t>
            </a:r>
            <a:r>
              <a:rPr lang="en-US" sz="2650">
                <a:latin typeface="Calibri"/>
                <a:cs typeface="Calibri" panose="020F0502020204030204"/>
              </a:rPr>
              <a:t>(e.g., contaminated gloves)</a:t>
            </a:r>
          </a:p>
          <a:p>
            <a:pPr marL="989965" lvl="1" indent="-380365"/>
            <a:r>
              <a:rPr lang="en-US" sz="2650">
                <a:latin typeface="Calibri"/>
                <a:cs typeface="Calibri" panose="020F0502020204030204"/>
              </a:rPr>
              <a:t>Exposure to sharp items that pose a risk of physical injury as well as exposure to </a:t>
            </a:r>
            <a:r>
              <a:rPr lang="en-US" sz="2650">
                <a:solidFill>
                  <a:srgbClr val="000000"/>
                </a:solidFill>
                <a:latin typeface="Calibri"/>
                <a:cs typeface="Calibri" panose="020F0502020204030204"/>
              </a:rPr>
              <a:t>Marburg </a:t>
            </a:r>
            <a:r>
              <a:rPr lang="en-US" sz="2650">
                <a:latin typeface="Calibri"/>
                <a:cs typeface="Calibri" panose="020F0502020204030204"/>
              </a:rPr>
              <a:t>virus (e.g., used needles)</a:t>
            </a:r>
          </a:p>
          <a:p>
            <a:endParaRPr lang="en-US">
              <a:cs typeface="Calibri" panose="020F0502020204030204"/>
            </a:endParaRPr>
          </a:p>
        </p:txBody>
      </p:sp>
      <p:pic>
        <p:nvPicPr>
          <p:cNvPr id="4" name="Picture 2" descr="Graphic of broken and whole vials, needles, and a scalpel.">
            <a:extLst>
              <a:ext uri="{FF2B5EF4-FFF2-40B4-BE49-F238E27FC236}">
                <a16:creationId xmlns:a16="http://schemas.microsoft.com/office/drawing/2014/main" id="{AC7C757C-7BA0-F0EB-180E-DCA89E7A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506" y="4835946"/>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74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274639"/>
            <a:ext cx="10972800" cy="969545"/>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Disposal </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469036"/>
            <a:ext cx="10972800" cy="4916774"/>
          </a:xfrm>
        </p:spPr>
        <p:txBody>
          <a:bodyPr vert="horz" lIns="91440" tIns="45720" rIns="91440" bIns="45720" rtlCol="0" anchor="t">
            <a:normAutofit fontScale="92500" lnSpcReduction="10000"/>
          </a:bodyPr>
          <a:lstStyle/>
          <a:p>
            <a:pPr>
              <a:lnSpc>
                <a:spcPct val="100000"/>
              </a:lnSpc>
            </a:pPr>
            <a:r>
              <a:rPr lang="en-GB" sz="3000">
                <a:solidFill>
                  <a:srgbClr val="000000"/>
                </a:solidFill>
              </a:rPr>
              <a:t>Healthcare facilities must have a </a:t>
            </a:r>
            <a:r>
              <a:rPr lang="en-GB" sz="3000" b="1">
                <a:solidFill>
                  <a:schemeClr val="accent5">
                    <a:lumMod val="75000"/>
                  </a:schemeClr>
                </a:solidFill>
              </a:rPr>
              <a:t>functional system </a:t>
            </a:r>
            <a:r>
              <a:rPr lang="en-GB" sz="3000">
                <a:solidFill>
                  <a:srgbClr val="000000"/>
                </a:solidFill>
              </a:rPr>
              <a:t>for the final disposal of waste</a:t>
            </a:r>
          </a:p>
          <a:p>
            <a:pPr>
              <a:lnSpc>
                <a:spcPct val="100000"/>
              </a:lnSpc>
            </a:pPr>
            <a:endParaRPr lang="en-GB" sz="3000">
              <a:solidFill>
                <a:schemeClr val="tx1"/>
              </a:solidFill>
            </a:endParaRPr>
          </a:p>
          <a:p>
            <a:pPr>
              <a:lnSpc>
                <a:spcPct val="100000"/>
              </a:lnSpc>
            </a:pPr>
            <a:r>
              <a:rPr lang="en-US" sz="3000" b="1">
                <a:solidFill>
                  <a:schemeClr val="accent5">
                    <a:lumMod val="75000"/>
                  </a:schemeClr>
                </a:solidFill>
              </a:rPr>
              <a:t>Infectious and potentially infectious waste </a:t>
            </a:r>
            <a:r>
              <a:rPr lang="en-US" sz="3000">
                <a:solidFill>
                  <a:srgbClr val="000000"/>
                </a:solidFill>
              </a:rPr>
              <a:t>must be: </a:t>
            </a:r>
          </a:p>
          <a:p>
            <a:pPr lvl="1">
              <a:lnSpc>
                <a:spcPct val="100000"/>
              </a:lnSpc>
            </a:pPr>
            <a:r>
              <a:rPr lang="en-US" sz="3000">
                <a:solidFill>
                  <a:srgbClr val="000000"/>
                </a:solidFill>
              </a:rPr>
              <a:t>Incinerated </a:t>
            </a:r>
          </a:p>
          <a:p>
            <a:pPr marL="457200" lvl="1" indent="0">
              <a:lnSpc>
                <a:spcPct val="100000"/>
              </a:lnSpc>
              <a:buNone/>
            </a:pPr>
            <a:r>
              <a:rPr lang="en-US" sz="3000">
                <a:solidFill>
                  <a:srgbClr val="000000"/>
                </a:solidFill>
              </a:rPr>
              <a:t>OR</a:t>
            </a:r>
          </a:p>
          <a:p>
            <a:pPr lvl="1">
              <a:lnSpc>
                <a:spcPct val="100000"/>
              </a:lnSpc>
            </a:pPr>
            <a:r>
              <a:rPr lang="en-US" sz="3000">
                <a:solidFill>
                  <a:srgbClr val="000000"/>
                </a:solidFill>
                <a:ea typeface="+mn-lt"/>
                <a:cs typeface="+mn-lt"/>
              </a:rPr>
              <a:t>Treated with non-burn treatment (autoclaving/grinding or other alternative treatment) before being placed in regular waste stream </a:t>
            </a:r>
          </a:p>
          <a:p>
            <a:pPr marL="457200" lvl="1" indent="0">
              <a:lnSpc>
                <a:spcPct val="100000"/>
              </a:lnSpc>
              <a:buNone/>
            </a:pPr>
            <a:r>
              <a:rPr lang="en-US" sz="3000">
                <a:solidFill>
                  <a:srgbClr val="000000"/>
                </a:solidFill>
                <a:ea typeface="+mn-lt"/>
                <a:cs typeface="+mn-lt"/>
              </a:rPr>
              <a:t>OR</a:t>
            </a:r>
          </a:p>
          <a:p>
            <a:pPr lvl="1">
              <a:lnSpc>
                <a:spcPct val="100000"/>
              </a:lnSpc>
            </a:pPr>
            <a:r>
              <a:rPr lang="en-US" sz="3000">
                <a:solidFill>
                  <a:srgbClr val="000000"/>
                </a:solidFill>
              </a:rPr>
              <a:t>Buried </a:t>
            </a:r>
            <a:endParaRPr lang="en-US" sz="3000">
              <a:solidFill>
                <a:srgbClr val="000000"/>
              </a:solidFill>
              <a:cs typeface="Calibri"/>
            </a:endParaRPr>
          </a:p>
          <a:p>
            <a:pPr lvl="1"/>
            <a:endParaRPr lang="en-US" sz="2800">
              <a:solidFill>
                <a:schemeClr val="tx1"/>
              </a:solidFill>
              <a:cs typeface="Calibri"/>
            </a:endParaRPr>
          </a:p>
        </p:txBody>
      </p:sp>
    </p:spTree>
    <p:extLst>
      <p:ext uri="{BB962C8B-B14F-4D97-AF65-F5344CB8AC3E}">
        <p14:creationId xmlns:p14="http://schemas.microsoft.com/office/powerpoint/2010/main" val="34851795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Incinerator Placement</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554158"/>
            <a:ext cx="6330846" cy="4176467"/>
          </a:xfrm>
        </p:spPr>
        <p:txBody>
          <a:bodyPr vert="horz" lIns="91440" tIns="45720" rIns="91440" bIns="45720" rtlCol="0" anchor="t">
            <a:normAutofit/>
          </a:bodyPr>
          <a:lstStyle/>
          <a:p>
            <a:pPr marL="457200" lvl="1" indent="0">
              <a:buNone/>
            </a:pPr>
            <a:endParaRPr lang="en-GB" sz="1800">
              <a:solidFill>
                <a:srgbClr val="000000"/>
              </a:solidFill>
            </a:endParaRPr>
          </a:p>
          <a:p>
            <a:pPr>
              <a:spcBef>
                <a:spcPts val="1800"/>
              </a:spcBef>
            </a:pPr>
            <a:r>
              <a:rPr lang="en-GB" sz="3000">
                <a:solidFill>
                  <a:srgbClr val="000000"/>
                </a:solidFill>
              </a:rPr>
              <a:t>On the healthcare facility property</a:t>
            </a:r>
          </a:p>
          <a:p>
            <a:pPr>
              <a:spcBef>
                <a:spcPts val="1800"/>
              </a:spcBef>
            </a:pPr>
            <a:r>
              <a:rPr lang="en-GB" sz="3000">
                <a:solidFill>
                  <a:srgbClr val="000000"/>
                </a:solidFill>
              </a:rPr>
              <a:t>Away from flow of patients </a:t>
            </a:r>
          </a:p>
          <a:p>
            <a:pPr marL="342265" indent="-342265">
              <a:spcBef>
                <a:spcPts val="1800"/>
              </a:spcBef>
            </a:pPr>
            <a:r>
              <a:rPr lang="en-GB" sz="3000">
                <a:solidFill>
                  <a:srgbClr val="000000"/>
                </a:solidFill>
              </a:rPr>
              <a:t>In an area where they will NOT disturb people </a:t>
            </a:r>
            <a:endParaRPr lang="en-GB" sz="3000">
              <a:solidFill>
                <a:srgbClr val="000000"/>
              </a:solidFill>
              <a:cs typeface="Calibri"/>
            </a:endParaRPr>
          </a:p>
          <a:p>
            <a:pPr marL="457188" lvl="1" indent="0">
              <a:buNone/>
            </a:pPr>
            <a:endParaRPr lang="en-US" sz="1800"/>
          </a:p>
          <a:p>
            <a:endParaRPr lang="en-US" sz="2400" b="1">
              <a:solidFill>
                <a:schemeClr val="accent4">
                  <a:lumMod val="50000"/>
                </a:schemeClr>
              </a:solidFill>
            </a:endParaRPr>
          </a:p>
          <a:p>
            <a:endParaRPr lang="en-US" sz="2400">
              <a:solidFill>
                <a:schemeClr val="accent4">
                  <a:lumMod val="50000"/>
                </a:schemeClr>
              </a:solidFill>
            </a:endParaRPr>
          </a:p>
        </p:txBody>
      </p:sp>
      <p:pic>
        <p:nvPicPr>
          <p:cNvPr id="1026" name="Picture 2" descr="image">
            <a:extLst>
              <a:ext uri="{FF2B5EF4-FFF2-40B4-BE49-F238E27FC236}">
                <a16:creationId xmlns:a16="http://schemas.microsoft.com/office/drawing/2014/main" id="{A0D6F85F-B128-4A36-AB81-EACFEF7E4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05" y="1225847"/>
            <a:ext cx="3653470" cy="44063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110CCAB0-191D-4FD7-BF28-8ADE669AB4DF}"/>
              </a:ext>
              <a:ext uri="{C183D7F6-B498-43B3-948B-1728B52AA6E4}">
                <adec:decorative xmlns:adec="http://schemas.microsoft.com/office/drawing/2017/decorative" val="1"/>
              </a:ext>
            </a:extLst>
          </p:cNvPr>
          <p:cNvCxnSpPr/>
          <p:nvPr/>
        </p:nvCxnSpPr>
        <p:spPr>
          <a:xfrm>
            <a:off x="609600" y="1554158"/>
            <a:ext cx="608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14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274639"/>
            <a:ext cx="10972800" cy="871427"/>
          </a:xfrm>
        </p:spPr>
        <p:txBody>
          <a:bodyPr/>
          <a:lstStyle/>
          <a:p>
            <a:pPr algn="ctr"/>
            <a:r>
              <a:rPr lang="en-US" sz="4000">
                <a:solidFill>
                  <a:schemeClr val="accent5">
                    <a:lumMod val="75000"/>
                  </a:schemeClr>
                </a:solidFill>
                <a:latin typeface="Calibri Light" panose="020F0302020204030204" pitchFamily="34" charset="0"/>
                <a:cs typeface="Calibri Light" panose="020F0302020204030204" pitchFamily="34" charset="0"/>
              </a:rPr>
              <a:t>Incinerators Options</a:t>
            </a:r>
          </a:p>
        </p:txBody>
      </p:sp>
      <p:sp>
        <p:nvSpPr>
          <p:cNvPr id="12" name="TextBox 11">
            <a:extLst>
              <a:ext uri="{FF2B5EF4-FFF2-40B4-BE49-F238E27FC236}">
                <a16:creationId xmlns:a16="http://schemas.microsoft.com/office/drawing/2014/main" id="{97480FEE-AC2C-4736-BDF4-90934925227B}"/>
              </a:ext>
            </a:extLst>
          </p:cNvPr>
          <p:cNvSpPr txBox="1"/>
          <p:nvPr/>
        </p:nvSpPr>
        <p:spPr>
          <a:xfrm>
            <a:off x="347662" y="1146066"/>
            <a:ext cx="1009650" cy="646331"/>
          </a:xfrm>
          <a:prstGeom prst="rect">
            <a:avLst/>
          </a:prstGeom>
          <a:noFill/>
        </p:spPr>
        <p:txBody>
          <a:bodyPr wrap="square" rtlCol="0">
            <a:spAutoFit/>
          </a:bodyPr>
          <a:lstStyle/>
          <a:p>
            <a:pPr algn="ctr"/>
            <a:r>
              <a:rPr lang="en-US" b="1">
                <a:solidFill>
                  <a:schemeClr val="tx1">
                    <a:lumMod val="75000"/>
                  </a:schemeClr>
                </a:solidFill>
              </a:rPr>
              <a:t>Best Option</a:t>
            </a:r>
          </a:p>
        </p:txBody>
      </p:sp>
      <p:cxnSp>
        <p:nvCxnSpPr>
          <p:cNvPr id="7" name="Straight Arrow Connector 6" descr="Arrow connecting the text &quot;Best Option&quot; at the top and the text &quot;Not Recommended&quot; at the bottom">
            <a:extLst>
              <a:ext uri="{FF2B5EF4-FFF2-40B4-BE49-F238E27FC236}">
                <a16:creationId xmlns:a16="http://schemas.microsoft.com/office/drawing/2014/main" id="{7B77BFFB-98FA-4AEB-97D0-988321BB31EC}"/>
              </a:ext>
            </a:extLst>
          </p:cNvPr>
          <p:cNvCxnSpPr>
            <a:cxnSpLocks/>
          </p:cNvCxnSpPr>
          <p:nvPr/>
        </p:nvCxnSpPr>
        <p:spPr>
          <a:xfrm>
            <a:off x="852487" y="1814513"/>
            <a:ext cx="0" cy="3748087"/>
          </a:xfrm>
          <a:prstGeom prst="straightConnector1">
            <a:avLst/>
          </a:prstGeom>
          <a:ln w="2222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B9E29B3-72CB-4FF4-9C0A-179575B1526C}"/>
              </a:ext>
            </a:extLst>
          </p:cNvPr>
          <p:cNvSpPr txBox="1"/>
          <p:nvPr/>
        </p:nvSpPr>
        <p:spPr>
          <a:xfrm>
            <a:off x="-90643" y="5629686"/>
            <a:ext cx="1934433" cy="646331"/>
          </a:xfrm>
          <a:prstGeom prst="rect">
            <a:avLst/>
          </a:prstGeom>
          <a:noFill/>
        </p:spPr>
        <p:txBody>
          <a:bodyPr wrap="square" rtlCol="0">
            <a:spAutoFit/>
          </a:bodyPr>
          <a:lstStyle/>
          <a:p>
            <a:pPr algn="ctr"/>
            <a:r>
              <a:rPr lang="en-US" b="1">
                <a:solidFill>
                  <a:schemeClr val="tx1">
                    <a:lumMod val="75000"/>
                  </a:schemeClr>
                </a:solidFill>
              </a:rPr>
              <a:t>Not Recommended</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959370" y="1409076"/>
            <a:ext cx="6190935" cy="5174286"/>
          </a:xfrm>
        </p:spPr>
        <p:txBody>
          <a:bodyPr vert="horz" lIns="91440" tIns="45720" rIns="91440" bIns="45720" rtlCol="0" anchor="t">
            <a:normAutofit/>
          </a:bodyPr>
          <a:lstStyle/>
          <a:p>
            <a:endParaRPr lang="en-GB" sz="2800">
              <a:solidFill>
                <a:schemeClr val="tx1"/>
              </a:solidFill>
            </a:endParaRPr>
          </a:p>
          <a:p>
            <a:pPr>
              <a:buFont typeface="Wingdings" panose="05000000000000000000" pitchFamily="2" charset="2"/>
              <a:buChar char="Ø"/>
            </a:pPr>
            <a:r>
              <a:rPr lang="en-GB" sz="2800">
                <a:solidFill>
                  <a:srgbClr val="000000"/>
                </a:solidFill>
              </a:rPr>
              <a:t>High temperature incinerators</a:t>
            </a:r>
          </a:p>
          <a:p>
            <a:pPr marL="0" indent="0">
              <a:buNone/>
            </a:pPr>
            <a:endParaRPr lang="en-GB" sz="2800">
              <a:solidFill>
                <a:srgbClr val="000000"/>
              </a:solidFill>
            </a:endParaRPr>
          </a:p>
          <a:p>
            <a:pPr>
              <a:buFont typeface="Wingdings" panose="05000000000000000000" pitchFamily="2" charset="2"/>
              <a:buChar char="Ø"/>
            </a:pPr>
            <a:r>
              <a:rPr lang="en-GB" sz="2800">
                <a:solidFill>
                  <a:srgbClr val="000000"/>
                </a:solidFill>
              </a:rPr>
              <a:t>De Montfort brick (double-chamber) incinerators</a:t>
            </a:r>
          </a:p>
          <a:p>
            <a:pPr lvl="1"/>
            <a:r>
              <a:rPr lang="en-GB" sz="2600">
                <a:solidFill>
                  <a:srgbClr val="000000"/>
                </a:solidFill>
              </a:rPr>
              <a:t>Allows for higher temperatures = more effective waste incineration and reduced toxic emissions</a:t>
            </a:r>
          </a:p>
          <a:p>
            <a:pPr marL="457200" lvl="1" indent="0">
              <a:buNone/>
            </a:pPr>
            <a:endParaRPr lang="en-GB" sz="2600">
              <a:solidFill>
                <a:srgbClr val="000000"/>
              </a:solidFill>
            </a:endParaRPr>
          </a:p>
          <a:p>
            <a:pPr marL="342265" indent="-342265">
              <a:buFont typeface="Wingdings" panose="05000000000000000000" pitchFamily="2" charset="2"/>
              <a:buChar char="Ø"/>
            </a:pPr>
            <a:r>
              <a:rPr lang="en-GB" sz="2800">
                <a:solidFill>
                  <a:srgbClr val="000000"/>
                </a:solidFill>
              </a:rPr>
              <a:t>Drum incinerators (not recommended)</a:t>
            </a:r>
            <a:endParaRPr lang="en-GB" sz="2800">
              <a:solidFill>
                <a:srgbClr val="000000"/>
              </a:solidFill>
              <a:cs typeface="Calibri"/>
            </a:endParaRPr>
          </a:p>
          <a:p>
            <a:pPr lvl="1"/>
            <a:r>
              <a:rPr lang="en-GB" sz="2600">
                <a:solidFill>
                  <a:srgbClr val="000000"/>
                </a:solidFill>
              </a:rPr>
              <a:t>A better option than open burning</a:t>
            </a:r>
          </a:p>
          <a:p>
            <a:pPr lvl="1"/>
            <a:endParaRPr lang="en-GB" sz="2600">
              <a:solidFill>
                <a:schemeClr val="tx1"/>
              </a:solidFill>
            </a:endParaRPr>
          </a:p>
          <a:p>
            <a:pPr lvl="1"/>
            <a:endParaRPr lang="en-GB" sz="1800">
              <a:solidFill>
                <a:schemeClr val="tx1"/>
              </a:solidFill>
            </a:endParaRPr>
          </a:p>
          <a:p>
            <a:pPr marL="457188" lvl="1" indent="0">
              <a:buNone/>
            </a:pPr>
            <a:endParaRPr lang="en-US" sz="1800"/>
          </a:p>
          <a:p>
            <a:endParaRPr lang="en-US" sz="2400" b="1">
              <a:solidFill>
                <a:schemeClr val="accent4">
                  <a:lumMod val="50000"/>
                </a:schemeClr>
              </a:solidFill>
            </a:endParaRPr>
          </a:p>
          <a:p>
            <a:endParaRPr lang="en-US" sz="2400">
              <a:solidFill>
                <a:schemeClr val="accent4">
                  <a:lumMod val="50000"/>
                </a:schemeClr>
              </a:solidFill>
            </a:endParaRPr>
          </a:p>
        </p:txBody>
      </p:sp>
      <p:pic>
        <p:nvPicPr>
          <p:cNvPr id="5" name="Picture 6" descr="image">
            <a:extLst>
              <a:ext uri="{FF2B5EF4-FFF2-40B4-BE49-F238E27FC236}">
                <a16:creationId xmlns:a16="http://schemas.microsoft.com/office/drawing/2014/main" id="{B74606F9-F893-20D3-3DB5-6F1119832AE7}"/>
              </a:ext>
            </a:extLst>
          </p:cNvPr>
          <p:cNvPicPr>
            <a:picLocks noChangeAspect="1"/>
          </p:cNvPicPr>
          <p:nvPr/>
        </p:nvPicPr>
        <p:blipFill>
          <a:blip r:embed="rId3"/>
          <a:stretch>
            <a:fillRect/>
          </a:stretch>
        </p:blipFill>
        <p:spPr>
          <a:xfrm>
            <a:off x="7458075" y="2143125"/>
            <a:ext cx="3965601" cy="2990850"/>
          </a:xfrm>
          <a:prstGeom prst="rect">
            <a:avLst/>
          </a:prstGeom>
        </p:spPr>
      </p:pic>
    </p:spTree>
    <p:extLst>
      <p:ext uri="{BB962C8B-B14F-4D97-AF65-F5344CB8AC3E}">
        <p14:creationId xmlns:p14="http://schemas.microsoft.com/office/powerpoint/2010/main" val="19227129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5AF1-28DA-4DD0-B571-E613BD692FAE}"/>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Interim Option: Burn Pits</a:t>
            </a:r>
          </a:p>
        </p:txBody>
      </p:sp>
      <p:sp>
        <p:nvSpPr>
          <p:cNvPr id="3" name="Text Placeholder 2">
            <a:extLst>
              <a:ext uri="{FF2B5EF4-FFF2-40B4-BE49-F238E27FC236}">
                <a16:creationId xmlns:a16="http://schemas.microsoft.com/office/drawing/2014/main" id="{D9F5521D-B6FB-471F-B66C-8C7906E9D567}"/>
              </a:ext>
            </a:extLst>
          </p:cNvPr>
          <p:cNvSpPr>
            <a:spLocks noGrp="1"/>
          </p:cNvSpPr>
          <p:nvPr>
            <p:ph type="body" sz="quarter" idx="10"/>
          </p:nvPr>
        </p:nvSpPr>
        <p:spPr>
          <a:xfrm>
            <a:off x="609600" y="1824284"/>
            <a:ext cx="10972800" cy="4546536"/>
          </a:xfrm>
        </p:spPr>
        <p:txBody>
          <a:bodyPr/>
          <a:lstStyle/>
          <a:p>
            <a:r>
              <a:rPr lang="en-GB" sz="3000">
                <a:solidFill>
                  <a:srgbClr val="000000"/>
                </a:solidFill>
              </a:rPr>
              <a:t>Generally, it is best to</a:t>
            </a:r>
            <a:r>
              <a:rPr lang="en-GB" sz="3000" b="1">
                <a:solidFill>
                  <a:srgbClr val="000000"/>
                </a:solidFill>
              </a:rPr>
              <a:t> </a:t>
            </a:r>
            <a:r>
              <a:rPr lang="en-GB" sz="3000" b="1">
                <a:solidFill>
                  <a:schemeClr val="accent5">
                    <a:lumMod val="75000"/>
                  </a:schemeClr>
                </a:solidFill>
              </a:rPr>
              <a:t>avoid open burning of healthcare waste  </a:t>
            </a:r>
          </a:p>
          <a:p>
            <a:pPr lvl="1"/>
            <a:r>
              <a:rPr lang="en-GB" sz="2800">
                <a:solidFill>
                  <a:srgbClr val="000000"/>
                </a:solidFill>
              </a:rPr>
              <a:t>releases toxic gases </a:t>
            </a:r>
          </a:p>
          <a:p>
            <a:pPr lvl="1"/>
            <a:r>
              <a:rPr lang="en-GB" sz="2800">
                <a:solidFill>
                  <a:srgbClr val="000000"/>
                </a:solidFill>
              </a:rPr>
              <a:t>does not reach high enough temperatures to fully destroy infectious waste</a:t>
            </a:r>
          </a:p>
          <a:p>
            <a:pPr lvl="1"/>
            <a:endParaRPr lang="en-GB" sz="3000">
              <a:solidFill>
                <a:schemeClr val="tx1"/>
              </a:solidFill>
            </a:endParaRPr>
          </a:p>
          <a:p>
            <a:r>
              <a:rPr lang="en-GB" sz="3000" b="1">
                <a:solidFill>
                  <a:schemeClr val="accent5">
                    <a:lumMod val="75000"/>
                  </a:schemeClr>
                </a:solidFill>
              </a:rPr>
              <a:t>In emergencies, burn pits can be used</a:t>
            </a:r>
            <a:r>
              <a:rPr lang="en-GB" sz="3000">
                <a:solidFill>
                  <a:schemeClr val="accent5">
                    <a:lumMod val="75000"/>
                  </a:schemeClr>
                </a:solidFill>
              </a:rPr>
              <a:t> </a:t>
            </a:r>
            <a:r>
              <a:rPr lang="en-GB" sz="3000">
                <a:solidFill>
                  <a:srgbClr val="000000"/>
                </a:solidFill>
              </a:rPr>
              <a:t>until incinerators or other treatment methods (such as autoclaves) become available. </a:t>
            </a:r>
            <a:endParaRPr lang="en-US" sz="3000">
              <a:solidFill>
                <a:srgbClr val="000000"/>
              </a:solidFill>
            </a:endParaRPr>
          </a:p>
          <a:p>
            <a:endParaRPr lang="en-US"/>
          </a:p>
        </p:txBody>
      </p:sp>
    </p:spTree>
    <p:extLst>
      <p:ext uri="{BB962C8B-B14F-4D97-AF65-F5344CB8AC3E}">
        <p14:creationId xmlns:p14="http://schemas.microsoft.com/office/powerpoint/2010/main" val="84470991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SharedWithUsers xmlns="0d643e6b-beed-4993-859b-c9c3c7fee416">
      <UserInfo>
        <DisplayName/>
        <AccountId xsi:nil="true"/>
        <AccountType/>
      </UserInfo>
    </SharedWithUsers>
    <lcf76f155ced4ddcb4097134ff3c332f xmlns="d9557b21-3a07-4829-8c5e-3740791e0e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A61E77-9D8F-459A-AD84-4DEECDA743A0}">
  <ds:schemaRefs>
    <ds:schemaRef ds:uri="http://schemas.microsoft.com/sharepoint/v3/contenttype/forms"/>
  </ds:schemaRefs>
</ds:datastoreItem>
</file>

<file path=customXml/itemProps2.xml><?xml version="1.0" encoding="utf-8"?>
<ds:datastoreItem xmlns:ds="http://schemas.openxmlformats.org/officeDocument/2006/customXml" ds:itemID="{78660BE5-2728-4B8B-AC9E-B6B7D4131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57b21-3a07-4829-8c5e-3740791e0e98"/>
    <ds:schemaRef ds:uri="0d643e6b-beed-4993-859b-c9c3c7fee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C9215-CFD6-4E84-BF41-9368700A0B39}">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d9557b21-3a07-4829-8c5e-3740791e0e98"/>
    <ds:schemaRef ds:uri="http://purl.org/dc/dcmitype/"/>
    <ds:schemaRef ds:uri="http://schemas.openxmlformats.org/package/2006/metadata/core-properties"/>
    <ds:schemaRef ds:uri="0d643e6b-beed-4993-859b-c9c3c7fee41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2355</Words>
  <Application>Microsoft Office PowerPoint</Application>
  <PresentationFormat>Widescreen</PresentationFormat>
  <Paragraphs>185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Myriad Web Pro</vt:lpstr>
      <vt:lpstr>Wingdings</vt:lpstr>
      <vt:lpstr>DHQP_ATSDR Combined</vt:lpstr>
      <vt:lpstr>IPC for Marburg Virus Disease (MVD):  Waste Management Part 2:  Final Waste Disposal </vt:lpstr>
      <vt:lpstr>Learning Objectives</vt:lpstr>
      <vt:lpstr>Discuss</vt:lpstr>
      <vt:lpstr>Waste Disposal</vt:lpstr>
      <vt:lpstr>Why Is Waste Disposal Important?</vt:lpstr>
      <vt:lpstr>Waste Disposal </vt:lpstr>
      <vt:lpstr>Incinerator Placement</vt:lpstr>
      <vt:lpstr>Incinerators Options</vt:lpstr>
      <vt:lpstr>Interim Option: Burn Pits</vt:lpstr>
      <vt:lpstr>Interim Option: Burn Pits (continued) </vt:lpstr>
      <vt:lpstr>Other Considerations</vt:lpstr>
      <vt:lpstr>Knowledge Check: Waste Disposal</vt:lpstr>
      <vt:lpstr>Knowledge Check: Feedback</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for Ebola:  Waste Management Part 2:  Waste Disposal</dc:title>
  <dc:creator>Ponder, Marilyn (CDC/DDID/NCEZID/DHQP) (CTR)</dc:creator>
  <cp:lastModifiedBy>Ponder, Marilyn (CDC/DDID/NCEZID/DHQP) (CTR)</cp:lastModifiedBy>
  <cp:revision>1</cp:revision>
  <dcterms:created xsi:type="dcterms:W3CDTF">2022-12-22T16:46:48Z</dcterms:created>
  <dcterms:modified xsi:type="dcterms:W3CDTF">2023-04-19T15:08:44Z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2022-12-22T16:52:06Z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a8346753-7560-414d-bdc3-1f8f7c3040ba</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y fmtid="{D5CDD505-2E9C-101B-9397-08002B2CF9AE}" pid="11" name="Order">
    <vt:r8>185600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