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808" r:id="rId4"/>
    <p:sldMasterId id="2147483889" r:id="rId5"/>
  </p:sldMasterIdLst>
  <p:notesMasterIdLst>
    <p:notesMasterId r:id="rId45"/>
  </p:notesMasterIdLst>
  <p:handoutMasterIdLst>
    <p:handoutMasterId r:id="rId46"/>
  </p:handoutMasterIdLst>
  <p:sldIdLst>
    <p:sldId id="544" r:id="rId6"/>
    <p:sldId id="543" r:id="rId7"/>
    <p:sldId id="292" r:id="rId8"/>
    <p:sldId id="459" r:id="rId9"/>
    <p:sldId id="346" r:id="rId10"/>
    <p:sldId id="533" r:id="rId11"/>
    <p:sldId id="461" r:id="rId12"/>
    <p:sldId id="462" r:id="rId13"/>
    <p:sldId id="463" r:id="rId14"/>
    <p:sldId id="465" r:id="rId15"/>
    <p:sldId id="541" r:id="rId16"/>
    <p:sldId id="521" r:id="rId17"/>
    <p:sldId id="522" r:id="rId18"/>
    <p:sldId id="474" r:id="rId19"/>
    <p:sldId id="475" r:id="rId20"/>
    <p:sldId id="476" r:id="rId21"/>
    <p:sldId id="477" r:id="rId22"/>
    <p:sldId id="454" r:id="rId23"/>
    <p:sldId id="480" r:id="rId24"/>
    <p:sldId id="362" r:id="rId25"/>
    <p:sldId id="455" r:id="rId26"/>
    <p:sldId id="458" r:id="rId27"/>
    <p:sldId id="367" r:id="rId28"/>
    <p:sldId id="481" r:id="rId29"/>
    <p:sldId id="482" r:id="rId30"/>
    <p:sldId id="369" r:id="rId31"/>
    <p:sldId id="483" r:id="rId32"/>
    <p:sldId id="531" r:id="rId33"/>
    <p:sldId id="485" r:id="rId34"/>
    <p:sldId id="488" r:id="rId35"/>
    <p:sldId id="486" r:id="rId36"/>
    <p:sldId id="374" r:id="rId37"/>
    <p:sldId id="534" r:id="rId38"/>
    <p:sldId id="532" r:id="rId39"/>
    <p:sldId id="471" r:id="rId40"/>
    <p:sldId id="535" r:id="rId41"/>
    <p:sldId id="472" r:id="rId42"/>
    <p:sldId id="473" r:id="rId43"/>
    <p:sldId id="387" r:id="rId44"/>
  </p:sldIdLst>
  <p:sldSz cx="9144000" cy="5143500" type="screen16x9"/>
  <p:notesSz cx="7315200" cy="9601200"/>
  <p:embeddedFontLst>
    <p:embeddedFont>
      <p:font typeface="Myriad Web Pro" panose="020B0604020202020204" charset="0"/>
      <p:regular r:id="rId47"/>
      <p:bold r:id="rId48"/>
      <p:italic r:id="rId49"/>
      <p:boldItalic r:id="rId50"/>
    </p:embeddedFont>
  </p:embeddedFontLst>
  <p:defaultTex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p:defaultTextStyle>
  <p:extLst>
    <p:ext uri="{EFAFB233-063F-42B5-8137-9DF3F51BA10A}">
      <p15:sldGuideLst xmlns:p15="http://schemas.microsoft.com/office/powerpoint/2012/main">
        <p15:guide id="1" orient="horz" pos="564" userDrawn="1">
          <p15:clr>
            <a:srgbClr val="A4A3A4"/>
          </p15:clr>
        </p15:guide>
        <p15:guide id="2" pos="4332"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F848510-188F-04DF-093A-6CFBAFF6D126}" name="Jones, Taylor (CDC/NCHHSTP/DHP)" initials="TJ" userId="S::xru7@cdc.gov::55e66f30-3b40-4f8d-b4ff-8665975f2698" providerId="AD"/>
  <p188:author id="{056B962A-ACDA-C25D-2DFA-B6F1CD0CC231}" name="Wyton, Pamela D. (Pam) (ATSDR/OCOM) (CTR)" initials="WPD(((" userId="S::pdw3@cdc.gov::585746ef-ed6a-43e3-99e9-95aa7bb69c77" providerId="AD"/>
  <p188:author id="{1CE68658-9A89-4A6C-C1C7-1BE264C27B18}" name="Friend, Michael (CDC/NCHHSTP/DHP)" initials="FM" userId="S::bnk5@cdc.gov::fb5d49f6-67ab-43bc-a4c7-ffc863d70a07" providerId="AD"/>
  <p188:author id="{D111E07B-D8D5-68FA-9179-692563AC33EE}" name="Clark, James A. (CDC/IOD/OC)" initials="C(" userId="S::zgr4@cdc.gov::aa5c3569-44d0-4d4e-8140-557ba66b5459" providerId="AD"/>
  <p188:author id="{0C6D168B-8E34-48DF-25D1-6F65DBB97DF7}" name="Dailey, Andre (CDC/NCHHSTP/DHP)" initials="AD" userId="S::hgu7@cdc.gov::e95087a4-0233-4675-b06e-dc07fa22ab87" providerId="AD"/>
  <p188:author id="{A7513199-E10F-CA38-D397-F2FACFF0C97B}" name="Rivera, Cesar (CDC/IOD/OC)" initials="R(" userId="S::qnb6@cdc.gov::0ec61c90-e03c-43ad-878c-e8cd835116fa" providerId="AD"/>
  <p188:author id="{DCE8CCAF-EE5B-A92F-DC62-A8EC387D30B8}" name="Gant Sumner, Zanetta (CDC/DDID/NCHHSTP/DHP)" initials="ZGS" userId="Gant Sumner, Zanetta (CDC/DDID/NCHHSTP/DHP)" providerId="None"/>
  <p188:author id="{E97215BE-457A-B0F7-EAC3-3A8AEDA643C2}" name="Lowery, Debra (CDC/IOD/OC)" initials="L(" userId="S::wzi7@cdc.gov::dcb381a2-fed9-4f25-97a8-dd5a0cc7b66f" providerId="AD"/>
  <p188:author id="{9CF52BD4-9C67-823F-DCCA-DD367A57A031}" name="Wesolowski, Laura (CDC/NCHHSTP/DHP)" initials="LW" userId="S::Lig7@cdc.gov::5044dfdf-b1e0-46dd-ae49-2a328f533bed" providerId="AD"/>
  <p188:author id="{A2D312E5-B386-FD00-9D6D-F758A93DB5DF}" name="Satcher Johnson, Anna (CDC/NCHHSTP/DHP)" initials="AS" userId="S::ats5@cdc.gov::859705da-8d2a-450d-b6ee-217719c7a3fd" providerId="AD"/>
  <p188:author id="{5D2969EB-8883-3F2C-1E91-1519AEFBCB17}" name="Folkman, Kimberley L. (CDC/IOD/OC)" initials="F(" userId="S::ycy7@cdc.gov::b42431f4-0dbb-4c7e-8925-0c5b63fb3e7b" providerId="AD"/>
  <p188:author id="{F0E48DF2-A77F-BB80-6131-EFA0539BC713}" name="Barringer, Mindy C. (CDC/IOD/OC)" initials="BMC(" userId="S::mrc4@cdc.gov::5eb8144d-eab9-4ca1-aa77-e3bbcbe07fe8" providerId="AD"/>
  <p188:author id="{153D81FD-2B13-FBF9-E7B7-83C2F059B286}" name="Friend, Michael (CDC/NCHHSTP/DHP)" initials="MF" userId="S::Bnk5@cdc.gov::fb5d49f6-67ab-43bc-a4c7-ffc863d70a0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ockwood, Amy E. (CDC/DDID/NCEZID/DVBD)" initials="LAE(" lastIdx="5" clrIdx="0">
    <p:extLst>
      <p:ext uri="{19B8F6BF-5375-455C-9EA6-DF929625EA0E}">
        <p15:presenceInfo xmlns:p15="http://schemas.microsoft.com/office/powerpoint/2012/main" userId="S::yuu3@cdc.gov::8e666b0e-253c-4f5d-8b99-99381d0be78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BF3528"/>
    <a:srgbClr val="D9DADB"/>
    <a:srgbClr val="70CACB"/>
    <a:srgbClr val="0F3738"/>
    <a:srgbClr val="425A5F"/>
    <a:srgbClr val="03798A"/>
    <a:srgbClr val="135FAB"/>
    <a:srgbClr val="7D2416"/>
    <a:srgbClr val="0F56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145" autoAdjust="0"/>
    <p:restoredTop sz="73850" autoAdjust="0"/>
  </p:normalViewPr>
  <p:slideViewPr>
    <p:cSldViewPr snapToGrid="0">
      <p:cViewPr varScale="1">
        <p:scale>
          <a:sx n="58" d="100"/>
          <a:sy n="58" d="100"/>
        </p:scale>
        <p:origin x="1746" y="324"/>
      </p:cViewPr>
      <p:guideLst>
        <p:guide orient="horz" pos="564"/>
        <p:guide pos="4332"/>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font" Target="fonts/font1.fntdata"/><Relationship Id="rId50" Type="http://schemas.openxmlformats.org/officeDocument/2006/relationships/font" Target="fonts/font4.fntdata"/><Relationship Id="rId55"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notesMaster" Target="notesMasters/notesMaster1.xml"/><Relationship Id="rId53" Type="http://schemas.openxmlformats.org/officeDocument/2006/relationships/viewProps" Target="viewProps.xml"/><Relationship Id="rId5" Type="http://schemas.openxmlformats.org/officeDocument/2006/relationships/slideMaster" Target="slideMasters/slideMaster2.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font" Target="fonts/font2.fntdata"/><Relationship Id="rId56" Type="http://schemas.microsoft.com/office/2016/11/relationships/changesInfo" Target="changesInfos/changesInfo1.xml"/><Relationship Id="rId8" Type="http://schemas.openxmlformats.org/officeDocument/2006/relationships/slide" Target="slides/slide3.xml"/><Relationship Id="rId51"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handoutMaster" Target="handoutMasters/handoutMaster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font" Target="fonts/font3.fntdata"/><Relationship Id="rId57" Type="http://schemas.microsoft.com/office/2018/10/relationships/authors" Target="author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iley, Andre (CDC/NCHHSTP/DHP)" userId="S::hgu7@cdc.gov::e95087a4-0233-4675-b06e-dc07fa22ab87" providerId="AD" clId="Web-{6FB2B2E9-70B3-86CB-8F98-F3EC34B22DE5}"/>
    <pc:docChg chg="modSld">
      <pc:chgData name="Dailey, Andre (CDC/NCHHSTP/DHP)" userId="S::hgu7@cdc.gov::e95087a4-0233-4675-b06e-dc07fa22ab87" providerId="AD" clId="Web-{6FB2B2E9-70B3-86CB-8F98-F3EC34B22DE5}" dt="2026-04-21T12:11:06.035" v="4"/>
      <pc:docMkLst>
        <pc:docMk/>
      </pc:docMkLst>
      <pc:sldChg chg="modNotes">
        <pc:chgData name="Dailey, Andre (CDC/NCHHSTP/DHP)" userId="S::hgu7@cdc.gov::e95087a4-0233-4675-b06e-dc07fa22ab87" providerId="AD" clId="Web-{6FB2B2E9-70B3-86CB-8F98-F3EC34B22DE5}" dt="2026-04-21T12:11:06.035" v="4"/>
        <pc:sldMkLst>
          <pc:docMk/>
          <pc:sldMk cId="2524933430" sldId="465"/>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81013"/>
          </a:xfrm>
          <a:prstGeom prst="rect">
            <a:avLst/>
          </a:prstGeom>
        </p:spPr>
        <p:txBody>
          <a:bodyPr vert="horz" lIns="91440" tIns="45720" rIns="91440" bIns="45720" rtlCol="0"/>
          <a:lstStyle>
            <a:lvl1pPr algn="r">
              <a:defRPr sz="1200"/>
            </a:lvl1pPr>
          </a:lstStyle>
          <a:p>
            <a:fld id="{CCD9D4F3-1CB6-4E57-BC6A-8FDD6DF1AC39}" type="datetimeFigureOut">
              <a:rPr lang="en-US" smtClean="0"/>
              <a:t>4/21/2026</a:t>
            </a:fld>
            <a:endParaRPr lang="en-US"/>
          </a:p>
        </p:txBody>
      </p:sp>
      <p:sp>
        <p:nvSpPr>
          <p:cNvPr id="4" name="Footer Placeholder 3"/>
          <p:cNvSpPr>
            <a:spLocks noGrp="1"/>
          </p:cNvSpPr>
          <p:nvPr>
            <p:ph type="ftr" sz="quarter" idx="2"/>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81012"/>
          </a:xfrm>
          <a:prstGeom prst="rect">
            <a:avLst/>
          </a:prstGeom>
        </p:spPr>
        <p:txBody>
          <a:bodyPr vert="horz" lIns="91440" tIns="45720" rIns="91440" bIns="45720" rtlCol="0" anchor="b"/>
          <a:lstStyle>
            <a:lvl1pPr algn="r">
              <a:defRPr sz="1200"/>
            </a:lvl1pPr>
          </a:lstStyle>
          <a:p>
            <a:fld id="{A352C7E1-5E17-4B76-93F9-C135FF019537}" type="slidenum">
              <a:rPr lang="en-US" smtClean="0"/>
              <a:t>‹#›</a:t>
            </a:fld>
            <a:endParaRPr lang="en-US"/>
          </a:p>
        </p:txBody>
      </p:sp>
    </p:spTree>
    <p:extLst>
      <p:ext uri="{BB962C8B-B14F-4D97-AF65-F5344CB8AC3E}">
        <p14:creationId xmlns:p14="http://schemas.microsoft.com/office/powerpoint/2010/main" val="15788258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4143375" y="0"/>
            <a:ext cx="3170238" cy="479425"/>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33C03299-4BB1-4AD2-828F-715F084383AD}" type="datetimeFigureOut">
              <a:rPr lang="en-US"/>
              <a:pPr>
                <a:defRPr/>
              </a:pPr>
              <a:t>4/21/2026</a:t>
            </a:fld>
            <a:endParaRPr lang="en-US"/>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120188"/>
            <a:ext cx="3170238" cy="479425"/>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EB38CAEC-4554-485B-9189-C45C7447A404}" type="slidenum">
              <a:rPr lang="en-US"/>
              <a:pPr>
                <a:defRPr/>
              </a:pPr>
              <a:t>‹#›</a:t>
            </a:fld>
            <a:endParaRPr lang="en-US"/>
          </a:p>
        </p:txBody>
      </p:sp>
    </p:spTree>
    <p:extLst>
      <p:ext uri="{BB962C8B-B14F-4D97-AF65-F5344CB8AC3E}">
        <p14:creationId xmlns:p14="http://schemas.microsoft.com/office/powerpoint/2010/main" val="150358385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cdc.gov/hiv-data/nhss/index.html"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www.cdc.gov/nchhstp/about/atlasplus.html"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cdc.gov/hiv-data/nhss/index.html"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www.cdc.gov/nchhstp/about/atlasplus.html"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cdc.gov/hiv-data/nhss/index.html"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www.cdc.gov/nchhstp/about/atlasplus.html"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cdc.gov/hiv-data/nhss/index.html"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www.cdc.gov/nchhstp/about/atlasplus.html"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cdc.gov/hiv-data/nhss/index.html"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www.cdc.gov/nchhstp/about/atlasplus.html"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cdc.gov/hiv-data/nhss/index.html"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s://www.cdc.gov/nchhstp/about/atlasplus.html" TargetMode="Externa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cdc.gov/hiv-data/nhss/index.html"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www.cdc.gov/nchhstp/about/atlasplus.html" TargetMode="Externa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cdc.gov/hiv-data/nhss/index.html"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s://www.cdc.gov/nchhstp/about/atlasplus.html" TargetMode="Externa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cdc.gov/nchhstp/about/atlasplus.html"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s://www.cdc.gov/hiv-data/nhss/index.html" TargetMode="Externa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cdc.gov/nchhstp/about/atlasplus.html"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s://www.cdc.gov/hiv-data/nhss/index.html"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cdc.gov/hiv-data/nhss/index.html"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www.cdc.gov/nchhstp/about/atlasplus.html" TargetMode="Externa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cdc.gov/nchhstp/about/atlasplus.html"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s://www.cdc.gov/hiv-data/nhss/index.html" TargetMode="Externa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cdc.gov/nchhstp/about/atlasplus.html"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s://www.cdc.gov/hiv-data/nhss/index.html" TargetMode="Externa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cdc.gov/hiv-data/nhss/index.html" TargetMode="External"/><Relationship Id="rId2" Type="http://schemas.openxmlformats.org/officeDocument/2006/relationships/slide" Target="../slides/slide22.xml"/><Relationship Id="rId1" Type="http://schemas.openxmlformats.org/officeDocument/2006/relationships/notesMaster" Target="../notesMasters/notesMaster1.xml"/><Relationship Id="rId4" Type="http://schemas.openxmlformats.org/officeDocument/2006/relationships/hyperlink" Target="https://www.cdc.gov/nchhstp/about/atlasplus.html" TargetMode="Externa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cdc.gov/hiv-data/nhss/index.html" TargetMode="External"/><Relationship Id="rId2" Type="http://schemas.openxmlformats.org/officeDocument/2006/relationships/slide" Target="../slides/slide23.xml"/><Relationship Id="rId1" Type="http://schemas.openxmlformats.org/officeDocument/2006/relationships/notesMaster" Target="../notesMasters/notesMaster1.xml"/><Relationship Id="rId4" Type="http://schemas.openxmlformats.org/officeDocument/2006/relationships/hyperlink" Target="https://www.cdc.gov/nchhstp/about/atlasplus.html" TargetMode="Externa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cdc.gov/hiv-data/nhss/index.html" TargetMode="External"/><Relationship Id="rId2" Type="http://schemas.openxmlformats.org/officeDocument/2006/relationships/slide" Target="../slides/slide24.xml"/><Relationship Id="rId1" Type="http://schemas.openxmlformats.org/officeDocument/2006/relationships/notesMaster" Target="../notesMasters/notesMaster1.xml"/><Relationship Id="rId4" Type="http://schemas.openxmlformats.org/officeDocument/2006/relationships/hyperlink" Target="https://www.cdc.gov/nchhstp/about/atlasplus.html" TargetMode="Externa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cdc.gov/nchhstp/about/atlasplus.html" TargetMode="External"/><Relationship Id="rId2" Type="http://schemas.openxmlformats.org/officeDocument/2006/relationships/slide" Target="../slides/slide25.xml"/><Relationship Id="rId1" Type="http://schemas.openxmlformats.org/officeDocument/2006/relationships/notesMaster" Target="../notesMasters/notesMaster1.xml"/><Relationship Id="rId4" Type="http://schemas.openxmlformats.org/officeDocument/2006/relationships/hyperlink" Target="https://www.cdc.gov/hiv-data/nhss/index.html" TargetMode="Externa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cdc.gov/nchhstp/about/atlasplus.html" TargetMode="External"/><Relationship Id="rId2" Type="http://schemas.openxmlformats.org/officeDocument/2006/relationships/slide" Target="../slides/slide26.xml"/><Relationship Id="rId1" Type="http://schemas.openxmlformats.org/officeDocument/2006/relationships/notesMaster" Target="../notesMasters/notesMaster1.xml"/><Relationship Id="rId4" Type="http://schemas.openxmlformats.org/officeDocument/2006/relationships/hyperlink" Target="https://www.cdc.gov/hiv-data/nhss/index.html" TargetMode="Externa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www.cdc.gov/nchhstp/about/atlasplus.html" TargetMode="External"/><Relationship Id="rId2" Type="http://schemas.openxmlformats.org/officeDocument/2006/relationships/slide" Target="../slides/slide27.xml"/><Relationship Id="rId1" Type="http://schemas.openxmlformats.org/officeDocument/2006/relationships/notesMaster" Target="../notesMasters/notesMaster1.xml"/><Relationship Id="rId4" Type="http://schemas.openxmlformats.org/officeDocument/2006/relationships/hyperlink" Target="https://www.cdc.gov/hiv-data/nhss/index.html" TargetMode="Externa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www.cdc.gov/hiv-data/nhss/index.html"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www.cdc.gov/hiv-data/nhss/index.html" TargetMode="External"/><Relationship Id="rId2" Type="http://schemas.openxmlformats.org/officeDocument/2006/relationships/slide" Target="../slides/slide29.xml"/><Relationship Id="rId1" Type="http://schemas.openxmlformats.org/officeDocument/2006/relationships/notesMaster" Target="../notesMasters/notesMaster1.xml"/><Relationship Id="rId4" Type="http://schemas.openxmlformats.org/officeDocument/2006/relationships/hyperlink" Target="https://www.cdc.gov/nchhstp/about/atlasplus.html"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www.cdc.gov/hiv-data/nhss/index.html" TargetMode="External"/><Relationship Id="rId2" Type="http://schemas.openxmlformats.org/officeDocument/2006/relationships/slide" Target="../slides/slide30.xml"/><Relationship Id="rId1" Type="http://schemas.openxmlformats.org/officeDocument/2006/relationships/notesMaster" Target="../notesMasters/notesMaster1.xml"/><Relationship Id="rId4" Type="http://schemas.openxmlformats.org/officeDocument/2006/relationships/hyperlink" Target="https://www.cdc.gov/nchhstp/about/atlasplus.html" TargetMode="Externa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www.cdc.gov/hiv-data/nhss/index.html" TargetMode="External"/><Relationship Id="rId2" Type="http://schemas.openxmlformats.org/officeDocument/2006/relationships/slide" Target="../slides/slide31.xml"/><Relationship Id="rId1" Type="http://schemas.openxmlformats.org/officeDocument/2006/relationships/notesMaster" Target="../notesMasters/notesMaster1.xml"/><Relationship Id="rId4" Type="http://schemas.openxmlformats.org/officeDocument/2006/relationships/hyperlink" Target="https://www.cdc.gov/nchhstp/about/atlasplus.html" TargetMode="Externa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www.cdc.gov/nchhstp/about/atlasplus.html" TargetMode="External"/><Relationship Id="rId2" Type="http://schemas.openxmlformats.org/officeDocument/2006/relationships/slide" Target="../slides/slide32.xml"/><Relationship Id="rId1" Type="http://schemas.openxmlformats.org/officeDocument/2006/relationships/notesMaster" Target="../notesMasters/notesMaster1.xml"/><Relationship Id="rId4" Type="http://schemas.openxmlformats.org/officeDocument/2006/relationships/hyperlink" Target="https://www.cdc.gov/hiv-data/nhss/index.html" TargetMode="Externa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www.cdc.gov/hiv-data/nhss/index.html" TargetMode="External"/><Relationship Id="rId2" Type="http://schemas.openxmlformats.org/officeDocument/2006/relationships/slide" Target="../slides/slide34.xml"/><Relationship Id="rId1" Type="http://schemas.openxmlformats.org/officeDocument/2006/relationships/notesMaster" Target="../notesMasters/notesMaster1.xml"/><Relationship Id="rId4" Type="http://schemas.openxmlformats.org/officeDocument/2006/relationships/hyperlink" Target="https://www.cdc.gov/nchhstp/about/atlasplus.html" TargetMode="Externa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www.cdc.gov/hiv-data/nhss/index.html" TargetMode="External"/><Relationship Id="rId2" Type="http://schemas.openxmlformats.org/officeDocument/2006/relationships/slide" Target="../slides/slide35.xml"/><Relationship Id="rId1" Type="http://schemas.openxmlformats.org/officeDocument/2006/relationships/notesMaster" Target="../notesMasters/notesMaster1.xml"/><Relationship Id="rId4" Type="http://schemas.openxmlformats.org/officeDocument/2006/relationships/hyperlink" Target="https://www.cdc.gov/nchhstp/about/atlasplus.html" TargetMode="Externa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www.cdc.gov/hiv-data/nhss/index.html" TargetMode="External"/><Relationship Id="rId2" Type="http://schemas.openxmlformats.org/officeDocument/2006/relationships/slide" Target="../slides/slide37.xml"/><Relationship Id="rId1" Type="http://schemas.openxmlformats.org/officeDocument/2006/relationships/notesMaster" Target="../notesMasters/notesMaster1.xml"/><Relationship Id="rId4" Type="http://schemas.openxmlformats.org/officeDocument/2006/relationships/hyperlink" Target="https://www.cdc.gov/nchhstp/about/atlasplus.html" TargetMode="Externa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s://www.cdc.gov/hiv-data/nhss/index.html" TargetMode="External"/><Relationship Id="rId2" Type="http://schemas.openxmlformats.org/officeDocument/2006/relationships/slide" Target="../slides/slide38.xml"/><Relationship Id="rId1" Type="http://schemas.openxmlformats.org/officeDocument/2006/relationships/notesMaster" Target="../notesMasters/notesMaster1.xml"/><Relationship Id="rId4" Type="http://schemas.openxmlformats.org/officeDocument/2006/relationships/hyperlink" Target="https://www.cdc.gov/nchhstp/about/atlasplus.html" TargetMode="Externa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cdc.gov/nchhstp/about/atlasplus.html"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cdc.gov/hiv-data/nhss/index.html"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www.cdc.gov/nchhstp/about/atlasplus.html"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cdc.gov/hiv-data/nhss/index.html"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www.cdc.gov/nchhstp/about/atlasplus.html"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cdc.gov/hiv-data/nhss/index.html"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www.cdc.gov/nchhstp/about/atlasplus.html"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cdc.gov/hiv-data/nhss/index.html"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www.cdc.gov/nchhstp/about/atlasplus.html"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cdc.gov/hiv-data/nhss/index.html"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www.cdc.gov/nchhstp/about/atlasplus.html"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E330FF-4AD6-8E0C-CE4C-798A87CD65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71A178-71F3-6BB6-76AA-3A2FD524964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5FA83DC-9169-EBF9-77FD-4D1CB8E60B33}"/>
              </a:ext>
            </a:extLst>
          </p:cNvPr>
          <p:cNvSpPr>
            <a:spLocks noGrp="1"/>
          </p:cNvSpPr>
          <p:nvPr>
            <p:ph type="body" idx="1"/>
          </p:nvPr>
        </p:nvSpPr>
        <p:spPr/>
        <p:txBody>
          <a:bodyPr/>
          <a:lstStyle/>
          <a:p>
            <a:pPr>
              <a:lnSpc>
                <a:spcPct val="100000"/>
              </a:lnSpc>
            </a:pPr>
            <a:r>
              <a:rPr lang="en-US" sz="1200" baseline="0" dirty="0">
                <a:effectLst/>
                <a:latin typeface="Times New Roman" panose="02020603050405020304" pitchFamily="18" charset="0"/>
                <a:cs typeface="Times New Roman" panose="02020603050405020304" pitchFamily="18" charset="0"/>
              </a:rPr>
              <a:t>These slides were prepared by the Division of HIV Prevention, National Center for HIV, Viral Hepatitis, STD, and TB Prevention (NCHHSTP), Centers for Disease Control and Prevention (CDC). These slides present data on persons with HIV in the United States based on cases of HIV infection reported to CDC’s National HIV Surveillance System (NHSS) through December 2025. </a:t>
            </a:r>
            <a:br>
              <a:rPr lang="en-US" sz="1200" baseline="0" dirty="0">
                <a:effectLst/>
                <a:latin typeface="Times New Roman" panose="02020603050405020304" pitchFamily="18" charset="0"/>
                <a:cs typeface="Times New Roman" panose="02020603050405020304" pitchFamily="18" charset="0"/>
              </a:rPr>
            </a:br>
            <a:endParaRPr lang="en-US" sz="1200" baseline="0" dirty="0">
              <a:effectLst/>
              <a:latin typeface="Times New Roman" panose="02020603050405020304" pitchFamily="18" charset="0"/>
              <a:cs typeface="Times New Roman" panose="02020603050405020304" pitchFamily="18" charset="0"/>
            </a:endParaRPr>
          </a:p>
          <a:p>
            <a:pPr>
              <a:lnSpc>
                <a:spcPct val="100000"/>
              </a:lnSpc>
            </a:pPr>
            <a:r>
              <a:rPr lang="en-US" sz="1200" baseline="0" dirty="0">
                <a:effectLst/>
                <a:latin typeface="Times New Roman" panose="02020603050405020304" pitchFamily="18" charset="0"/>
                <a:cs typeface="Times New Roman" panose="02020603050405020304" pitchFamily="18" charset="0"/>
              </a:rPr>
              <a:t>Data are based on case reports from 50 states, the District of Columbia, and the U.S. territories and freely associated states. Confidential, name-based reporting is required by law or regulation.</a:t>
            </a:r>
          </a:p>
          <a:p>
            <a:pPr marL="0" marR="0">
              <a:lnSpc>
                <a:spcPct val="100000"/>
              </a:lnSpc>
              <a:spcBef>
                <a:spcPts val="0"/>
              </a:spcBef>
              <a:spcAft>
                <a:spcPts val="800"/>
              </a:spcAft>
            </a:pPr>
            <a:endParaRPr lang="en-US" sz="1200" b="0" i="1" kern="100" baseline="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0000"/>
              </a:lnSpc>
              <a:spcBef>
                <a:spcPts val="0"/>
              </a:spcBef>
              <a:spcAft>
                <a:spcPts val="800"/>
              </a:spcAft>
            </a:pPr>
            <a:r>
              <a:rPr lang="en-US" sz="1200" b="0" i="1" kern="100" baseline="0" dirty="0">
                <a:effectLst/>
                <a:latin typeface="Times New Roman" panose="02020603050405020304" pitchFamily="18" charset="0"/>
                <a:ea typeface="Calibri" panose="020F0502020204030204" pitchFamily="34" charset="0"/>
                <a:cs typeface="Times New Roman" panose="02020603050405020304" pitchFamily="18" charset="0"/>
              </a:rPr>
              <a:t>Note</a:t>
            </a:r>
            <a:r>
              <a:rPr lang="en-US" sz="1200" b="0" kern="100" baseline="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1200" b="1" kern="100" baseline="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kern="100" baseline="0" dirty="0">
                <a:effectLst/>
                <a:latin typeface="Times New Roman" panose="02020603050405020304" pitchFamily="18" charset="0"/>
                <a:ea typeface="Calibri" panose="020F0502020204030204" pitchFamily="34" charset="0"/>
                <a:cs typeface="Times New Roman" panose="02020603050405020304" pitchFamily="18" charset="0"/>
              </a:rPr>
              <a:t>This slide set is in the public domain. You may reproduce these slides without permission; however, citation as to source is appreciated.</a:t>
            </a:r>
          </a:p>
          <a:p>
            <a:pPr marL="0" marR="0">
              <a:lnSpc>
                <a:spcPct val="100000"/>
              </a:lnSpc>
              <a:spcBef>
                <a:spcPts val="0"/>
              </a:spcBef>
              <a:spcAft>
                <a:spcPts val="800"/>
              </a:spcAft>
            </a:pPr>
            <a:r>
              <a:rPr lang="en-US" sz="1200" kern="100" baseline="0" dirty="0">
                <a:effectLst/>
                <a:latin typeface="Times New Roman" panose="02020603050405020304" pitchFamily="18" charset="0"/>
                <a:ea typeface="Calibri" panose="020F0502020204030204" pitchFamily="34" charset="0"/>
                <a:cs typeface="Times New Roman" panose="02020603050405020304" pitchFamily="18" charset="0"/>
              </a:rPr>
              <a:t>Centers for Disease Control and Prevention. </a:t>
            </a:r>
            <a:r>
              <a:rPr lang="en-US" sz="1200" i="1" kern="100" baseline="0" dirty="0">
                <a:effectLst/>
                <a:latin typeface="Times New Roman" panose="02020603050405020304" pitchFamily="18" charset="0"/>
                <a:ea typeface="Calibri" panose="020F0502020204030204" pitchFamily="34" charset="0"/>
                <a:cs typeface="Times New Roman" panose="02020603050405020304" pitchFamily="18" charset="0"/>
              </a:rPr>
              <a:t>Diagnoses, Deaths and Prevalence of HIV in the United States and 7 Territories and Freely Associated States 2024.</a:t>
            </a:r>
            <a:r>
              <a:rPr lang="en-US" sz="1200" kern="100" baseline="0" dirty="0">
                <a:effectLst/>
                <a:latin typeface="Times New Roman" panose="02020603050405020304" pitchFamily="18" charset="0"/>
                <a:ea typeface="Calibri" panose="020F0502020204030204" pitchFamily="34" charset="0"/>
                <a:cs typeface="Times New Roman" panose="02020603050405020304" pitchFamily="18" charset="0"/>
              </a:rPr>
              <a:t> Atlanta: U.S. Department of Health and Human Services; 2026. </a:t>
            </a:r>
          </a:p>
          <a:p>
            <a:pPr>
              <a:lnSpc>
                <a:spcPct val="100000"/>
              </a:lnSpc>
            </a:pPr>
            <a:endParaRPr lang="en-US" sz="1200" baseline="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pPr>
            <a:r>
              <a:rPr lang="en-US" sz="1200" baseline="0" dirty="0">
                <a:effectLst/>
                <a:latin typeface="Times New Roman" panose="02020603050405020304" pitchFamily="18" charset="0"/>
                <a:ea typeface="Calibri" panose="020F0502020204030204" pitchFamily="34" charset="0"/>
                <a:cs typeface="Times New Roman" panose="02020603050405020304" pitchFamily="18" charset="0"/>
              </a:rPr>
              <a:t>You are also free to adapt and revise these slides; however, you must remove the CDC name and logo if changes are made. </a:t>
            </a:r>
          </a:p>
          <a:p>
            <a:endParaRPr lang="en-US" dirty="0"/>
          </a:p>
        </p:txBody>
      </p:sp>
      <p:sp>
        <p:nvSpPr>
          <p:cNvPr id="4" name="Slide Number Placeholder 3">
            <a:extLst>
              <a:ext uri="{FF2B5EF4-FFF2-40B4-BE49-F238E27FC236}">
                <a16:creationId xmlns:a16="http://schemas.microsoft.com/office/drawing/2014/main" id="{5A934557-FDFA-B137-D15F-D1D63AB9D68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98BE74-8C49-446C-9767-4599C65E6A5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3389080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normAutofit/>
          </a:bodyPr>
          <a:lstStyle/>
          <a:p>
            <a:pPr>
              <a:lnSpc>
                <a:spcPct val="100000"/>
              </a:lnSpc>
              <a:spcBef>
                <a:spcPts val="0"/>
              </a:spcBef>
              <a:spcAft>
                <a:spcPts val="0"/>
              </a:spcAft>
              <a:defRPr/>
            </a:pPr>
            <a:r>
              <a:rPr lang="en-US" b="1" dirty="0">
                <a:solidFill>
                  <a:srgbClr val="000000"/>
                </a:solidFill>
                <a:latin typeface="Times New Roman" panose="02020603050405020304" pitchFamily="18" charset="0"/>
                <a:ea typeface="Calibri"/>
                <a:cs typeface="Calibri"/>
              </a:rPr>
              <a:t>Key findings</a:t>
            </a:r>
            <a:endParaRPr lang="en-US" b="1" dirty="0">
              <a:solidFill>
                <a:srgbClr val="000000"/>
              </a:solidFill>
              <a:latin typeface="Times New Roman" panose="02020603050405020304" pitchFamily="18" charset="0"/>
              <a:cs typeface="Calibri"/>
            </a:endParaRPr>
          </a:p>
          <a:p>
            <a:pPr>
              <a:spcBef>
                <a:spcPts val="0"/>
              </a:spcBef>
              <a:spcAft>
                <a:spcPts val="0"/>
              </a:spcAft>
              <a:defRPr/>
            </a:pPr>
            <a:r>
              <a:rPr lang="en-US" sz="1200" b="0" i="0" u="none" strike="noStrike" baseline="0" dirty="0">
                <a:solidFill>
                  <a:srgbClr val="000000"/>
                </a:solidFill>
                <a:latin typeface="Times New Roman"/>
                <a:cs typeface="Times New Roman"/>
              </a:rPr>
              <a:t>In 2024, in the United States and 7 territories and freely associated states, the highest percentages of </a:t>
            </a:r>
            <a:r>
              <a:rPr lang="en-US" sz="1200" dirty="0">
                <a:latin typeface="Times New Roman"/>
                <a:cs typeface="Times New Roman"/>
              </a:rPr>
              <a:t>HIV diagnoses among persons aged </a:t>
            </a:r>
            <a:r>
              <a:rPr lang="en-US" sz="1200" b="0" i="0" dirty="0">
                <a:solidFill>
                  <a:srgbClr val="000000"/>
                </a:solidFill>
                <a:effectLst/>
                <a:latin typeface="Times New Roman"/>
                <a:cs typeface="Times New Roman"/>
              </a:rPr>
              <a:t>≥ 13 </a:t>
            </a:r>
            <a:r>
              <a:rPr lang="en-US" sz="1200" dirty="0">
                <a:latin typeface="Times New Roman"/>
                <a:cs typeface="Times New Roman"/>
              </a:rPr>
              <a:t>years by </a:t>
            </a:r>
            <a:r>
              <a:rPr lang="en-US" sz="1200">
                <a:latin typeface="Times New Roman"/>
                <a:cs typeface="Times New Roman"/>
              </a:rPr>
              <a:t>transmission category </a:t>
            </a:r>
            <a:r>
              <a:rPr lang="en-US" sz="1200" b="0">
                <a:latin typeface="Times New Roman"/>
                <a:cs typeface="Times New Roman"/>
              </a:rPr>
              <a:t>and sex were as follows:</a:t>
            </a:r>
            <a:endParaRPr lang="en-US">
              <a:latin typeface="Times New Roman"/>
              <a:cs typeface="Times New Roman"/>
            </a:endParaRPr>
          </a:p>
          <a:p>
            <a:pPr marL="630936" indent="-171450">
              <a:lnSpc>
                <a:spcPct val="100000"/>
              </a:lnSpc>
              <a:spcBef>
                <a:spcPts val="0"/>
              </a:spcBef>
              <a:spcAft>
                <a:spcPts val="0"/>
              </a:spcAft>
              <a:buFont typeface="Arial" panose="020B0604020202020204" pitchFamily="34" charset="0"/>
              <a:buChar char="•"/>
            </a:pPr>
            <a:r>
              <a:rPr lang="en-US" sz="1200" strike="noStrike" dirty="0">
                <a:latin typeface="Times New Roman" panose="02020603050405020304" pitchFamily="18" charset="0"/>
                <a:cs typeface="Calibri" panose="020F0502020204030204" pitchFamily="34" charset="0"/>
              </a:rPr>
              <a:t>Male: </a:t>
            </a:r>
            <a:r>
              <a:rPr lang="en-US" sz="1200" b="0" dirty="0">
                <a:latin typeface="Times New Roman" panose="02020603050405020304" pitchFamily="18" charset="0"/>
                <a:cs typeface="Calibri" panose="020F0502020204030204" pitchFamily="34" charset="0"/>
              </a:rPr>
              <a:t>male-to-male sexual contact </a:t>
            </a:r>
            <a:r>
              <a:rPr lang="en-US" sz="1200" strike="noStrike" dirty="0">
                <a:latin typeface="Times New Roman" panose="02020603050405020304" pitchFamily="18" charset="0"/>
                <a:cs typeface="Calibri" panose="020F0502020204030204" pitchFamily="34" charset="0"/>
              </a:rPr>
              <a:t>(65%)</a:t>
            </a:r>
          </a:p>
          <a:p>
            <a:pPr marL="630936" indent="-171450">
              <a:lnSpc>
                <a:spcPct val="100000"/>
              </a:lnSpc>
              <a:spcBef>
                <a:spcPts val="0"/>
              </a:spcBef>
              <a:spcAft>
                <a:spcPts val="0"/>
              </a:spcAft>
              <a:buFont typeface="Arial" panose="020B0604020202020204" pitchFamily="34" charset="0"/>
              <a:buChar char="•"/>
            </a:pPr>
            <a:r>
              <a:rPr lang="en-US" sz="1200" strike="noStrike" dirty="0">
                <a:latin typeface="Times New Roman" panose="02020603050405020304" pitchFamily="18" charset="0"/>
                <a:cs typeface="Calibri" panose="020F0502020204030204" pitchFamily="34" charset="0"/>
              </a:rPr>
              <a:t>Female: heterosexual contact (17%)</a:t>
            </a:r>
          </a:p>
          <a:p>
            <a:pPr marL="171450" indent="-171450">
              <a:lnSpc>
                <a:spcPct val="100000"/>
              </a:lnSpc>
              <a:spcBef>
                <a:spcPts val="0"/>
              </a:spcBef>
              <a:spcAft>
                <a:spcPts val="0"/>
              </a:spcAft>
              <a:buFont typeface="Arial" panose="020B0604020202020204" pitchFamily="34" charset="0"/>
              <a:buChar char="•"/>
            </a:pPr>
            <a:endParaRPr lang="en-US" sz="1200" dirty="0">
              <a:latin typeface="Times New Roman" panose="02020603050405020304" pitchFamily="18" charset="0"/>
              <a:cs typeface="Calibri" panose="020F0502020204030204" pitchFamily="34" charset="0"/>
            </a:endParaRPr>
          </a:p>
          <a:p>
            <a:pPr>
              <a:lnSpc>
                <a:spcPct val="100000"/>
              </a:lnSpc>
              <a:spcBef>
                <a:spcPts val="0"/>
              </a:spcBef>
              <a:spcAft>
                <a:spcPts val="0"/>
              </a:spcAft>
            </a:pPr>
            <a:r>
              <a:rPr lang="en-US" b="1" dirty="0">
                <a:latin typeface="Times New Roman" panose="02020603050405020304" pitchFamily="18" charset="0"/>
              </a:rPr>
              <a:t>Data notes and sources</a:t>
            </a:r>
            <a:endParaRPr lang="en-US" dirty="0">
              <a:latin typeface="Times New Roman" panose="02020603050405020304" pitchFamily="18"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kern="1200" dirty="0">
                <a:solidFill>
                  <a:schemeClr val="tx1"/>
                </a:solidFill>
                <a:effectLst/>
                <a:latin typeface="Times New Roman" panose="02020603050405020304" pitchFamily="18" charset="0"/>
                <a:ea typeface="+mn-ea"/>
                <a:cs typeface="+mn-cs"/>
              </a:rPr>
              <a:t>The 2024 HIV Surveillance Report marks the first inclusion of data from the Republic of the Marshall Islands in numbers and rates of HIV diagnoses, deaths, and persons living with diagnosed HIV.</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1200" b="0" i="0" u="none" strike="noStrike" baseline="0" dirty="0">
              <a:solidFill>
                <a:srgbClr val="000000"/>
              </a:solidFill>
              <a:latin typeface="Times New Roman" panose="02020603050405020304" pitchFamily="18" charset="0"/>
              <a:cs typeface="Calibri" panose="020F0502020204030204"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i="0" u="none" strike="noStrike" baseline="0" dirty="0">
                <a:solidFill>
                  <a:srgbClr val="000000"/>
                </a:solidFill>
                <a:latin typeface="Times New Roman" panose="02020603050405020304" pitchFamily="18" charset="0"/>
                <a:cs typeface="Calibri" panose="020F0502020204030204" pitchFamily="34" charset="0"/>
              </a:rPr>
              <a:t>For additional data, see Table 1b in the 2024 HIV Surveillance </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Data Release</a:t>
            </a:r>
            <a:r>
              <a:rPr lang="en-US" sz="1200" b="0" i="0" u="none" strike="noStrike" baseline="0" dirty="0">
                <a:solidFill>
                  <a:srgbClr val="000000"/>
                </a:solidFill>
                <a:latin typeface="Times New Roman" panose="02020603050405020304" pitchFamily="18" charset="0"/>
                <a:cs typeface="Calibri" panose="020F0502020204030204" pitchFamily="34" charset="0"/>
              </a:rPr>
              <a:t>.</a:t>
            </a:r>
            <a:r>
              <a:rPr lang="en-US" sz="1200" i="1"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b="0" i="0" u="none" strike="noStrike" baseline="0" dirty="0">
              <a:solidFill>
                <a:srgbClr val="000000"/>
              </a:solidFill>
              <a:latin typeface="Times New Roman" panose="02020603050405020304" pitchFamily="18" charset="0"/>
              <a:cs typeface="Calibri" panose="020F0502020204030204" pitchFamily="34" charset="0"/>
            </a:endParaRPr>
          </a:p>
          <a:p>
            <a:pPr marL="0" marR="0">
              <a:lnSpc>
                <a:spcPct val="100000"/>
              </a:lnSpc>
              <a:spcBef>
                <a:spcPts val="0"/>
              </a:spcBef>
              <a:spcAft>
                <a:spcPts val="0"/>
              </a:spcAft>
            </a:pPr>
            <a:endParaRPr lang="en-US" sz="1200" kern="100" dirty="0">
              <a:effectLst/>
              <a:latin typeface="Times New Roman" panose="02020603050405020304" pitchFamily="18" charset="0"/>
              <a:ea typeface="Calibri" panose="020F0502020204030204" pitchFamily="34" charset="0"/>
              <a:cs typeface="Calibri" panose="020F0502020204030204"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dirty="0">
                <a:solidFill>
                  <a:srgbClr val="000000"/>
                </a:solidFill>
                <a:latin typeface="Times New Roman" panose="02020603050405020304" pitchFamily="18" charset="0"/>
                <a:cs typeface="Calibri" panose="020F0502020204030204" pitchFamily="34" charset="0"/>
              </a:rPr>
              <a:t>Data have been statistically adjusted to account for missing transmission category.</a:t>
            </a:r>
            <a:endParaRPr lang="en-US" sz="1200" b="1" dirty="0">
              <a:latin typeface="Times New Roman" panose="02020603050405020304" pitchFamily="18" charset="0"/>
              <a:cs typeface="Calibri" panose="020F0502020204030204" pitchFamily="34" charset="0"/>
            </a:endParaRPr>
          </a:p>
          <a:p>
            <a:pPr marL="0" marR="0">
              <a:lnSpc>
                <a:spcPct val="100000"/>
              </a:lnSpc>
              <a:spcBef>
                <a:spcPts val="0"/>
              </a:spcBef>
              <a:spcAft>
                <a:spcPts val="0"/>
              </a:spcAft>
            </a:pPr>
            <a:endParaRPr lang="en-US" sz="1200" kern="100" dirty="0">
              <a:effectLst/>
              <a:latin typeface="Times New Roman" panose="02020603050405020304" pitchFamily="18" charset="0"/>
              <a:ea typeface="Calibri" panose="020F0502020204030204" pitchFamily="34" charset="0"/>
              <a:cs typeface="Calibri" panose="020F0502020204030204" pitchFamily="34" charset="0"/>
            </a:endParaRPr>
          </a:p>
          <a:p>
            <a:pPr marL="0" marR="0">
              <a:lnSpc>
                <a:spcPct val="100000"/>
              </a:lnSpc>
              <a:spcBef>
                <a:spcPts val="0"/>
              </a:spcBef>
              <a:spcAft>
                <a:spcPts val="0"/>
              </a:spcAft>
            </a:pPr>
            <a:r>
              <a:rPr lang="en-US" dirty="0">
                <a:effectLst/>
                <a:latin typeface="Times New Roman" panose="02020603050405020304" pitchFamily="18" charset="0"/>
              </a:rPr>
              <a:t>For more information on data sources, data collection and reporting practices, and case definitions, see the National HIV Surveillance System (NHSS) Technical Notes, available at </a:t>
            </a:r>
            <a:r>
              <a:rPr lang="en-US" dirty="0">
                <a:effectLst/>
                <a:latin typeface="Times New Roman" panose="02020603050405020304" pitchFamily="18" charset="0"/>
                <a:hlinkClick r:id="rId3" tooltip="https://www.cdc.gov/hiv-data/nhss/index.html"/>
              </a:rPr>
              <a:t>https://www.cdc.gov/hiv-data/nhss/index.html</a:t>
            </a:r>
            <a:r>
              <a:rPr lang="en-US" dirty="0">
                <a:effectLst/>
                <a:latin typeface="Times New Roman" panose="02020603050405020304" pitchFamily="18" charset="0"/>
              </a:rPr>
              <a:t>.</a:t>
            </a:r>
          </a:p>
          <a:p>
            <a:pPr marL="0" marR="0">
              <a:lnSpc>
                <a:spcPct val="100000"/>
              </a:lnSpc>
              <a:spcBef>
                <a:spcPts val="0"/>
              </a:spcBef>
              <a:spcAft>
                <a:spcPts val="0"/>
              </a:spcAft>
            </a:pPr>
            <a:endParaRPr lang="en-US" dirty="0">
              <a:effectLst/>
              <a:latin typeface="Times New Roman" panose="02020603050405020304" pitchFamily="18" charset="0"/>
            </a:endParaRPr>
          </a:p>
          <a:p>
            <a:pPr>
              <a:lnSpc>
                <a:spcPct val="100000"/>
              </a:lnSpc>
              <a:spcBef>
                <a:spcPts val="0"/>
              </a:spcBef>
              <a:spcAft>
                <a:spcPts val="0"/>
              </a:spcAft>
            </a:pPr>
            <a:r>
              <a:rPr lang="en-US" baseline="0" dirty="0">
                <a:latin typeface="Times New Roman" panose="02020603050405020304" pitchFamily="18" charset="0"/>
              </a:rPr>
              <a:t>Data for all figures are available in </a:t>
            </a:r>
            <a:r>
              <a:rPr lang="en-US" baseline="0" dirty="0">
                <a:effectLst/>
                <a:latin typeface="Times New Roman" panose="02020603050405020304" pitchFamily="18" charset="0"/>
              </a:rPr>
              <a:t>the </a:t>
            </a:r>
            <a:r>
              <a:rPr lang="en-US" baseline="0" dirty="0">
                <a:latin typeface="Times New Roman" panose="02020603050405020304" pitchFamily="18" charset="0"/>
              </a:rPr>
              <a:t>2024 </a:t>
            </a:r>
            <a:r>
              <a:rPr lang="en-US" baseline="0" dirty="0">
                <a:effectLst/>
                <a:latin typeface="Times New Roman" panose="02020603050405020304" pitchFamily="18" charset="0"/>
              </a:rPr>
              <a:t>HIV Surveillance </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Data Release</a:t>
            </a:r>
            <a:r>
              <a:rPr lang="en-US" baseline="0" dirty="0">
                <a:latin typeface="Times New Roman" panose="02020603050405020304" pitchFamily="18" charset="0"/>
              </a:rPr>
              <a:t> tables or </a:t>
            </a:r>
            <a:r>
              <a:rPr lang="en-US" baseline="0" dirty="0">
                <a:solidFill>
                  <a:srgbClr val="444444"/>
                </a:solidFill>
                <a:latin typeface="Times New Roman" panose="02020603050405020304" pitchFamily="18" charset="0"/>
                <a:hlinkClick r:id="rId4"/>
              </a:rPr>
              <a:t>NCHHSTP </a:t>
            </a:r>
            <a:r>
              <a:rPr lang="en-US" baseline="0" dirty="0" err="1">
                <a:solidFill>
                  <a:srgbClr val="444444"/>
                </a:solidFill>
                <a:latin typeface="Times New Roman" panose="02020603050405020304" pitchFamily="18" charset="0"/>
                <a:hlinkClick r:id="rId4"/>
              </a:rPr>
              <a:t>AtlasPlus</a:t>
            </a:r>
            <a:r>
              <a:rPr lang="en-US" baseline="0" dirty="0">
                <a:effectLst/>
                <a:latin typeface="Times New Roman" panose="02020603050405020304" pitchFamily="18" charset="0"/>
              </a:rPr>
              <a:t>. </a:t>
            </a:r>
            <a:endParaRPr lang="en-US" dirty="0">
              <a:effectLst/>
              <a:latin typeface="Times New Roman" panose="02020603050405020304" pitchFamily="18" charset="0"/>
            </a:endParaRPr>
          </a:p>
          <a:p>
            <a:pPr marL="0" marR="0">
              <a:lnSpc>
                <a:spcPct val="107000"/>
              </a:lnSpc>
              <a:spcBef>
                <a:spcPts val="0"/>
              </a:spcBef>
              <a:spcAft>
                <a:spcPts val="800"/>
              </a:spcAft>
            </a:pPr>
            <a:endParaRPr lang="en-US" sz="1200" kern="1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10</a:t>
            </a:fld>
            <a:endParaRPr lang="en-US"/>
          </a:p>
        </p:txBody>
      </p:sp>
    </p:spTree>
    <p:extLst>
      <p:ext uri="{BB962C8B-B14F-4D97-AF65-F5344CB8AC3E}">
        <p14:creationId xmlns:p14="http://schemas.microsoft.com/office/powerpoint/2010/main" val="18613892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531D47-5556-7970-7A96-FD6D7D0CDD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9E6290-926E-132E-4E4D-4F0075D964D7}"/>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AACB120F-7EC0-948E-3209-4C6904C9BC55}"/>
              </a:ext>
            </a:extLst>
          </p:cNvPr>
          <p:cNvSpPr>
            <a:spLocks noGrp="1"/>
          </p:cNvSpPr>
          <p:nvPr>
            <p:ph type="body" idx="1"/>
          </p:nvPr>
        </p:nvSpPr>
        <p:spPr/>
        <p:txBody>
          <a:bodyPr>
            <a:normAutofit fontScale="85000" lnSpcReduction="10000"/>
          </a:bodyPr>
          <a:lstStyle/>
          <a:p>
            <a:pPr>
              <a:lnSpc>
                <a:spcPct val="100000"/>
              </a:lnSpc>
              <a:spcBef>
                <a:spcPts val="0"/>
              </a:spcBef>
              <a:spcAft>
                <a:spcPts val="0"/>
              </a:spcAft>
              <a:defRPr/>
            </a:pPr>
            <a:r>
              <a:rPr lang="en-US" b="1" dirty="0">
                <a:solidFill>
                  <a:srgbClr val="000000"/>
                </a:solidFill>
                <a:latin typeface="Times New Roman" panose="02020603050405020304" pitchFamily="18" charset="0"/>
                <a:ea typeface="Calibri"/>
                <a:cs typeface="Calibri"/>
              </a:rPr>
              <a:t>Key findings</a:t>
            </a:r>
            <a:endParaRPr lang="en-US" b="1" dirty="0">
              <a:solidFill>
                <a:srgbClr val="000000"/>
              </a:solidFill>
              <a:latin typeface="Times New Roman" panose="02020603050405020304" pitchFamily="18" charset="0"/>
              <a:cs typeface="Calibri"/>
            </a:endParaRPr>
          </a:p>
          <a:p>
            <a:pPr>
              <a:lnSpc>
                <a:spcPct val="100000"/>
              </a:lnSpc>
              <a:spcBef>
                <a:spcPts val="0"/>
              </a:spcBef>
              <a:spcAft>
                <a:spcPts val="0"/>
              </a:spcAft>
              <a:defRPr/>
            </a:pPr>
            <a:r>
              <a:rPr lang="en-US" sz="1200" b="0" i="0" u="none" strike="noStrike" baseline="0" dirty="0">
                <a:solidFill>
                  <a:srgbClr val="000000"/>
                </a:solidFill>
                <a:latin typeface="Times New Roman" panose="02020603050405020304" pitchFamily="18" charset="0"/>
                <a:cs typeface="Calibri"/>
              </a:rPr>
              <a:t>From 2020</a:t>
            </a:r>
            <a:r>
              <a:rPr lang="en-US" sz="1200" kern="1200" dirty="0">
                <a:solidFill>
                  <a:schemeClr val="tx1"/>
                </a:solidFill>
                <a:effectLst/>
                <a:latin typeface="Times New Roman" panose="02020603050405020304" pitchFamily="18" charset="0"/>
                <a:ea typeface="+mn-ea"/>
                <a:cs typeface="+mn-cs"/>
              </a:rPr>
              <a:t>–2024,</a:t>
            </a:r>
            <a:r>
              <a:rPr lang="en-US" dirty="0">
                <a:latin typeface="Times New Roman" panose="02020603050405020304" pitchFamily="18" charset="0"/>
              </a:rPr>
              <a:t> in the United States and 7 territories and freely associated states</a:t>
            </a:r>
            <a:r>
              <a:rPr lang="en-US" sz="1200" kern="1200" dirty="0">
                <a:solidFill>
                  <a:schemeClr val="tx1"/>
                </a:solidFill>
                <a:effectLst/>
                <a:latin typeface="Times New Roman" panose="02020603050405020304" pitchFamily="18" charset="0"/>
                <a:ea typeface="+mn-ea"/>
                <a:cs typeface="+mn-cs"/>
              </a:rPr>
              <a:t>, </a:t>
            </a:r>
            <a:r>
              <a:rPr lang="en-US" sz="1200" b="0" i="0" u="none" strike="noStrike" baseline="0" dirty="0">
                <a:solidFill>
                  <a:srgbClr val="000000"/>
                </a:solidFill>
                <a:latin typeface="Times New Roman" panose="02020603050405020304" pitchFamily="18" charset="0"/>
                <a:cs typeface="Calibri"/>
              </a:rPr>
              <a:t>the highest rates of HIV diagnoses among </a:t>
            </a:r>
            <a:r>
              <a:rPr lang="en-US" sz="1200" b="0" dirty="0">
                <a:solidFill>
                  <a:srgbClr val="000000"/>
                </a:solidFill>
                <a:latin typeface="Times New Roman" panose="02020603050405020304" pitchFamily="18" charset="0"/>
                <a:cs typeface="Times New Roman" panose="02020603050405020304" pitchFamily="18" charset="0"/>
              </a:rPr>
              <a:t>persons aged </a:t>
            </a:r>
            <a:r>
              <a:rPr lang="en-US" sz="1200" b="0" i="0" dirty="0">
                <a:solidFill>
                  <a:srgbClr val="000000"/>
                </a:solidFill>
                <a:effectLst/>
                <a:latin typeface="Times New Roman" panose="02020603050405020304" pitchFamily="18" charset="0"/>
                <a:cs typeface="Times New Roman" panose="02020603050405020304" pitchFamily="18" charset="0"/>
              </a:rPr>
              <a:t>≥ 13 years by </a:t>
            </a:r>
            <a:r>
              <a:rPr lang="en-US" sz="1200" b="0" i="0" u="none" strike="noStrike" baseline="0" dirty="0">
                <a:solidFill>
                  <a:srgbClr val="000000"/>
                </a:solidFill>
                <a:latin typeface="Times New Roman" panose="02020603050405020304" pitchFamily="18" charset="0"/>
                <a:cs typeface="Calibri"/>
              </a:rPr>
              <a:t>age group were among:</a:t>
            </a:r>
            <a:endParaRPr lang="en-US" dirty="0">
              <a:latin typeface="Times New Roman" panose="02020603050405020304" pitchFamily="18" charset="0"/>
            </a:endParaRPr>
          </a:p>
          <a:p>
            <a:pPr marL="628650" marR="0" lvl="1"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baseline="0" dirty="0">
                <a:solidFill>
                  <a:srgbClr val="000000"/>
                </a:solidFill>
                <a:latin typeface="Times New Roman" panose="02020603050405020304" pitchFamily="18" charset="0"/>
                <a:cs typeface="Calibri" panose="020F0502020204030204" pitchFamily="34" charset="0"/>
              </a:rPr>
              <a:t>persons aged 25–34 years</a:t>
            </a:r>
          </a:p>
          <a:p>
            <a:pPr marL="628650" marR="0" lvl="1"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baseline="0" dirty="0">
                <a:solidFill>
                  <a:srgbClr val="000000"/>
                </a:solidFill>
                <a:latin typeface="Times New Roman" panose="02020603050405020304" pitchFamily="18" charset="0"/>
                <a:cs typeface="Calibri" panose="020F0502020204030204" pitchFamily="34" charset="0"/>
              </a:rPr>
              <a:t>persons aged 35–44 years</a:t>
            </a:r>
          </a:p>
          <a:p>
            <a:pPr>
              <a:lnSpc>
                <a:spcPct val="100000"/>
              </a:lnSpc>
              <a:spcBef>
                <a:spcPts val="0"/>
              </a:spcBef>
              <a:spcAft>
                <a:spcPts val="0"/>
              </a:spcAft>
            </a:pPr>
            <a:endParaRPr lang="en-US" sz="1200" b="0" i="0" u="none" strike="noStrike" baseline="0" dirty="0">
              <a:solidFill>
                <a:srgbClr val="000000"/>
              </a:solidFill>
              <a:latin typeface="Times New Roman" panose="02020603050405020304" pitchFamily="18" charset="0"/>
              <a:cs typeface="Calibri" panose="020F0502020204030204" pitchFamily="34" charset="0"/>
            </a:endParaRPr>
          </a:p>
          <a:p>
            <a:pPr>
              <a:lnSpc>
                <a:spcPct val="100000"/>
              </a:lnSpc>
              <a:spcBef>
                <a:spcPts val="0"/>
              </a:spcBef>
              <a:spcAft>
                <a:spcPts val="0"/>
              </a:spcAft>
            </a:pPr>
            <a:r>
              <a:rPr lang="en-US" b="1" dirty="0">
                <a:latin typeface="Times New Roman" panose="02020603050405020304" pitchFamily="18" charset="0"/>
              </a:rPr>
              <a:t>Data notes and sources</a:t>
            </a:r>
            <a:endParaRPr lang="en-US" dirty="0">
              <a:latin typeface="Times New Roman" panose="02020603050405020304" pitchFamily="18"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kern="1200" dirty="0">
                <a:solidFill>
                  <a:schemeClr val="tx1"/>
                </a:solidFill>
                <a:effectLst/>
                <a:latin typeface="Times New Roman" panose="02020603050405020304" pitchFamily="18" charset="0"/>
                <a:ea typeface="+mn-ea"/>
                <a:cs typeface="+mn-cs"/>
              </a:rPr>
              <a:t>The 2024 HIV Surveillance </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Data Release</a:t>
            </a:r>
            <a:r>
              <a:rPr lang="en-US" sz="1200" kern="1200" dirty="0">
                <a:solidFill>
                  <a:schemeClr val="tx1"/>
                </a:solidFill>
                <a:effectLst/>
                <a:latin typeface="Times New Roman" panose="02020603050405020304" pitchFamily="18" charset="0"/>
                <a:ea typeface="+mn-ea"/>
                <a:cs typeface="+mn-cs"/>
              </a:rPr>
              <a:t> marks the first inclusion of data from the Republic of the Marshall Islands in numbers and rates of HIV diagnoses, deaths, and persons living with diagnosed HIV.</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Times New Roman" panose="02020603050405020304" pitchFamily="18" charset="0"/>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kern="1200" dirty="0">
                <a:solidFill>
                  <a:schemeClr val="tx1"/>
                </a:solidFill>
                <a:effectLst/>
                <a:latin typeface="Times New Roman" panose="02020603050405020304" pitchFamily="18" charset="0"/>
                <a:ea typeface="+mn-ea"/>
                <a:cs typeface="+mn-cs"/>
              </a:rPr>
              <a:t>Rates per 100,000 population were calculated for HIV diagnoses by dividing the number of diagnoses by the population for the calendar year and multiplying by 100,000. Population denominators were derived from vintage 2024 Census estimates for the 50 states, DC, and Puerto Rico, and from the U.S. Census Bureau’s International Database for American Samoa, the Commonwealth of the Northern Mariana Islands, Guam, the Republic of the Marshall Islands, the Republic of Palau, and the U.S. Virgin Islands.</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1200" b="0" i="0" u="none" strike="noStrike" baseline="0" dirty="0">
              <a:solidFill>
                <a:srgbClr val="000000"/>
              </a:solidFill>
              <a:latin typeface="Times New Roman" panose="02020603050405020304" pitchFamily="18" charset="0"/>
              <a:cs typeface="Calibri" panose="020F0502020204030204"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data for 2020, which coincided with the onset of the COVID-19 pandemic, should be interpreted with caution. The pandemic substantially affected access to HIV testing, care, and related services, as well as case surveillance activities in state and local jurisdictions. Because these disruptions extended beyond 2020, readers should also consider the potential influence of COVID-19 on HIV data for subsequent years.</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1200" b="0" i="0" u="none" strike="noStrike" baseline="0" dirty="0">
              <a:solidFill>
                <a:srgbClr val="000000"/>
              </a:solidFill>
              <a:latin typeface="Times New Roman" panose="02020603050405020304" pitchFamily="18" charset="0"/>
              <a:cs typeface="Calibri" panose="020F0502020204030204"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i="0" u="none" strike="noStrike" baseline="0" dirty="0">
                <a:solidFill>
                  <a:srgbClr val="000000"/>
                </a:solidFill>
                <a:latin typeface="Times New Roman" panose="02020603050405020304" pitchFamily="18" charset="0"/>
                <a:cs typeface="Calibri" panose="020F0502020204030204" pitchFamily="34" charset="0"/>
              </a:rPr>
              <a:t>For additional data, see Table 1b in the 2024 HIV Surveillance </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Data Release</a:t>
            </a:r>
            <a:r>
              <a:rPr lang="en-US" sz="1200" b="0" i="0" u="none" strike="noStrike" baseline="0" dirty="0">
                <a:solidFill>
                  <a:srgbClr val="000000"/>
                </a:solidFill>
                <a:latin typeface="Times New Roman" panose="02020603050405020304" pitchFamily="18" charset="0"/>
                <a:cs typeface="Calibri" panose="020F0502020204030204" pitchFamily="34" charset="0"/>
              </a:rPr>
              <a:t>.</a:t>
            </a:r>
            <a:r>
              <a:rPr lang="en-US" sz="1200" i="1" kern="1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1200" i="1"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dirty="0">
                <a:effectLst/>
                <a:latin typeface="Times New Roman" panose="02020603050405020304" pitchFamily="18" charset="0"/>
              </a:rPr>
              <a:t>For more information on data sources, data collection and reporting practices, and case definitions, see the National HIV Surveillance System (NHSS) Technical Notes, available at </a:t>
            </a:r>
            <a:r>
              <a:rPr lang="en-US" dirty="0">
                <a:effectLst/>
                <a:latin typeface="Times New Roman" panose="02020603050405020304" pitchFamily="18" charset="0"/>
                <a:hlinkClick r:id="rId3" tooltip="https://www.cdc.gov/hiv-data/nhss/index.html"/>
              </a:rPr>
              <a:t>https://www.cdc.gov/hiv-data/nhss/index.html</a:t>
            </a:r>
            <a:r>
              <a:rPr lang="en-US" dirty="0">
                <a:effectLst/>
                <a:latin typeface="Times New Roman" panose="02020603050405020304" pitchFamily="18" charset="0"/>
              </a:rPr>
              <a:t>.</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dirty="0">
              <a:effectLst/>
              <a:latin typeface="Times New Roman" panose="02020603050405020304" pitchFamily="18" charset="0"/>
            </a:endParaRPr>
          </a:p>
          <a:p>
            <a:pPr>
              <a:lnSpc>
                <a:spcPct val="100000"/>
              </a:lnSpc>
              <a:spcBef>
                <a:spcPts val="0"/>
              </a:spcBef>
              <a:spcAft>
                <a:spcPts val="0"/>
              </a:spcAft>
            </a:pPr>
            <a:r>
              <a:rPr lang="en-US" baseline="0" dirty="0">
                <a:latin typeface="Times New Roman" panose="02020603050405020304" pitchFamily="18" charset="0"/>
              </a:rPr>
              <a:t>Data for all figures are available in </a:t>
            </a:r>
            <a:r>
              <a:rPr lang="en-US" baseline="0" dirty="0">
                <a:effectLst/>
                <a:latin typeface="Times New Roman" panose="02020603050405020304" pitchFamily="18" charset="0"/>
              </a:rPr>
              <a:t>the </a:t>
            </a:r>
            <a:r>
              <a:rPr lang="en-US" baseline="0" dirty="0">
                <a:latin typeface="Times New Roman" panose="02020603050405020304" pitchFamily="18" charset="0"/>
              </a:rPr>
              <a:t>2024 </a:t>
            </a:r>
            <a:r>
              <a:rPr lang="en-US" baseline="0" dirty="0">
                <a:effectLst/>
                <a:latin typeface="Times New Roman" panose="02020603050405020304" pitchFamily="18" charset="0"/>
              </a:rPr>
              <a:t>HIV Surveillance </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Data Release</a:t>
            </a:r>
            <a:r>
              <a:rPr lang="en-US" baseline="0" dirty="0">
                <a:latin typeface="Times New Roman" panose="02020603050405020304" pitchFamily="18" charset="0"/>
              </a:rPr>
              <a:t> tables or </a:t>
            </a:r>
            <a:r>
              <a:rPr lang="en-US" baseline="0" dirty="0">
                <a:solidFill>
                  <a:srgbClr val="444444"/>
                </a:solidFill>
                <a:latin typeface="Times New Roman" panose="02020603050405020304" pitchFamily="18" charset="0"/>
                <a:hlinkClick r:id="rId4"/>
              </a:rPr>
              <a:t>NCHHSTP </a:t>
            </a:r>
            <a:r>
              <a:rPr lang="en-US" baseline="0" dirty="0" err="1">
                <a:solidFill>
                  <a:srgbClr val="444444"/>
                </a:solidFill>
                <a:latin typeface="Times New Roman" panose="02020603050405020304" pitchFamily="18" charset="0"/>
                <a:hlinkClick r:id="rId4"/>
              </a:rPr>
              <a:t>AtlasPlus</a:t>
            </a:r>
            <a:r>
              <a:rPr lang="en-US" baseline="0" dirty="0">
                <a:effectLst/>
                <a:latin typeface="Times New Roman" panose="02020603050405020304" pitchFamily="18" charset="0"/>
              </a:rPr>
              <a:t>. </a:t>
            </a:r>
            <a:endParaRPr lang="en-US" baseline="0" dirty="0">
              <a:solidFill>
                <a:srgbClr val="444444"/>
              </a:solidFill>
              <a:effectLst/>
              <a:latin typeface="Times New Roman" panose="02020603050405020304" pitchFamily="18" charset="0"/>
            </a:endParaRPr>
          </a:p>
        </p:txBody>
      </p:sp>
      <p:sp>
        <p:nvSpPr>
          <p:cNvPr id="4" name="Slide Number Placeholder 3">
            <a:extLst>
              <a:ext uri="{FF2B5EF4-FFF2-40B4-BE49-F238E27FC236}">
                <a16:creationId xmlns:a16="http://schemas.microsoft.com/office/drawing/2014/main" id="{BE3F56A6-274A-B005-22C6-ACB3DC1D34EF}"/>
              </a:ext>
            </a:extLst>
          </p:cNvPr>
          <p:cNvSpPr>
            <a:spLocks noGrp="1"/>
          </p:cNvSpPr>
          <p:nvPr>
            <p:ph type="sldNum" sz="quarter" idx="5"/>
          </p:nvPr>
        </p:nvSpPr>
        <p:spPr/>
        <p:txBody>
          <a:bodyPr/>
          <a:lstStyle/>
          <a:p>
            <a:pPr>
              <a:defRPr/>
            </a:pPr>
            <a:fld id="{EB38CAEC-4554-485B-9189-C45C7447A404}" type="slidenum">
              <a:rPr lang="en-US" smtClean="0"/>
              <a:pPr>
                <a:defRPr/>
              </a:pPr>
              <a:t>11</a:t>
            </a:fld>
            <a:endParaRPr lang="en-US"/>
          </a:p>
        </p:txBody>
      </p:sp>
    </p:spTree>
    <p:extLst>
      <p:ext uri="{BB962C8B-B14F-4D97-AF65-F5344CB8AC3E}">
        <p14:creationId xmlns:p14="http://schemas.microsoft.com/office/powerpoint/2010/main" val="3945783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A0005-7E82-4C98-9A34-746C4F0A5C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BFE133-4970-A3D9-2660-42EC23C3A37C}"/>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58BA7D0B-9447-323F-1E61-F4B03D5B6CA7}"/>
              </a:ext>
            </a:extLst>
          </p:cNvPr>
          <p:cNvSpPr>
            <a:spLocks noGrp="1"/>
          </p:cNvSpPr>
          <p:nvPr>
            <p:ph type="body" idx="1"/>
          </p:nvPr>
        </p:nvSpPr>
        <p:spPr/>
        <p:txBody>
          <a:bodyPr>
            <a:normAutofit fontScale="92500" lnSpcReduction="10000"/>
          </a:bodyPr>
          <a:lstStyle/>
          <a:p>
            <a:pPr marL="0" marR="0">
              <a:lnSpc>
                <a:spcPct val="100000"/>
              </a:lnSpc>
              <a:spcBef>
                <a:spcPts val="0"/>
              </a:spcBef>
              <a:spcAft>
                <a:spcPts val="0"/>
              </a:spcAft>
              <a:buNone/>
            </a:pPr>
            <a:r>
              <a:rPr lang="en-US" sz="1200" b="1" kern="100" dirty="0">
                <a:effectLst/>
                <a:latin typeface="Times New Roman" panose="02020603050405020304" pitchFamily="18" charset="0"/>
                <a:ea typeface="Aptos" panose="020B0004020202020204" pitchFamily="34" charset="0"/>
                <a:cs typeface="Times New Roman" panose="02020603050405020304" pitchFamily="18" charset="0"/>
              </a:rPr>
              <a:t>Key findings</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0000"/>
              </a:lnSpc>
              <a:spcBef>
                <a:spcPts val="0"/>
              </a:spcBef>
              <a:spcAft>
                <a:spcPts val="0"/>
              </a:spcAft>
              <a:buNone/>
            </a:pPr>
            <a:r>
              <a:rPr lang="en-US" sz="1200" kern="100" dirty="0">
                <a:effectLst/>
                <a:latin typeface="Times New Roman" panose="02020603050405020304" pitchFamily="18" charset="0"/>
                <a:ea typeface="Aptos" panose="020B0004020202020204" pitchFamily="34" charset="0"/>
                <a:cs typeface="Times New Roman" panose="02020603050405020304" pitchFamily="18" charset="0"/>
              </a:rPr>
              <a:t>From 2020–2024, in the United States and 7 territories and freely associated states, the highest numbers of HIV diagnoses </a:t>
            </a:r>
            <a:r>
              <a:rPr lang="en-US" sz="1200" b="0" i="0" u="none" strike="noStrike" baseline="0" dirty="0">
                <a:solidFill>
                  <a:srgbClr val="000000"/>
                </a:solidFill>
                <a:latin typeface="Times New Roman" panose="02020603050405020304" pitchFamily="18" charset="0"/>
                <a:cs typeface="Calibri"/>
              </a:rPr>
              <a:t>among </a:t>
            </a:r>
            <a:r>
              <a:rPr lang="en-US" sz="1200" b="0" dirty="0">
                <a:solidFill>
                  <a:srgbClr val="000000"/>
                </a:solidFill>
                <a:latin typeface="Times New Roman" panose="02020603050405020304" pitchFamily="18" charset="0"/>
                <a:cs typeface="Times New Roman" panose="02020603050405020304" pitchFamily="18" charset="0"/>
              </a:rPr>
              <a:t>persons aged </a:t>
            </a:r>
            <a:r>
              <a:rPr lang="en-US" sz="1200" b="0" i="0" dirty="0">
                <a:solidFill>
                  <a:srgbClr val="000000"/>
                </a:solidFill>
                <a:effectLst/>
                <a:latin typeface="Times New Roman" panose="02020603050405020304" pitchFamily="18" charset="0"/>
                <a:cs typeface="Times New Roman" panose="02020603050405020304" pitchFamily="18" charset="0"/>
              </a:rPr>
              <a:t>≥ 13 years </a:t>
            </a:r>
            <a:r>
              <a:rPr lang="en-US" sz="1200" kern="100" dirty="0">
                <a:effectLst/>
                <a:latin typeface="Times New Roman" panose="02020603050405020304" pitchFamily="18" charset="0"/>
                <a:ea typeface="Aptos" panose="020B0004020202020204" pitchFamily="34" charset="0"/>
                <a:cs typeface="Times New Roman" panose="02020603050405020304" pitchFamily="18" charset="0"/>
              </a:rPr>
              <a:t>by race/ethnicity were among:</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marR="0" lvl="1" indent="-285750">
              <a:lnSpc>
                <a:spcPct val="100000"/>
              </a:lnSpc>
              <a:spcBef>
                <a:spcPts val="0"/>
              </a:spcBef>
              <a:spcAft>
                <a:spcPts val="0"/>
              </a:spcAft>
              <a:buFont typeface="Arial" panose="020B0604020202020204" pitchFamily="34" charset="0"/>
              <a:buChar char="•"/>
              <a:tabLst>
                <a:tab pos="914400" algn="l"/>
              </a:tabLst>
            </a:pPr>
            <a:r>
              <a:rPr lang="en-US" sz="1200" kern="100" dirty="0">
                <a:effectLst/>
                <a:latin typeface="Times New Roman" panose="02020603050405020304" pitchFamily="18" charset="0"/>
                <a:ea typeface="Aptos" panose="020B0004020202020204" pitchFamily="34" charset="0"/>
                <a:cs typeface="Times New Roman" panose="02020603050405020304" pitchFamily="18" charset="0"/>
              </a:rPr>
              <a:t>Black/African American persons</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marR="0" lvl="1" indent="-285750">
              <a:lnSpc>
                <a:spcPct val="100000"/>
              </a:lnSpc>
              <a:spcBef>
                <a:spcPts val="0"/>
              </a:spcBef>
              <a:spcAft>
                <a:spcPts val="0"/>
              </a:spcAft>
              <a:buFont typeface="Arial" panose="020B0604020202020204" pitchFamily="34" charset="0"/>
              <a:buChar char="•"/>
              <a:tabLst>
                <a:tab pos="914400" algn="l"/>
              </a:tabLst>
            </a:pPr>
            <a:r>
              <a:rPr lang="en-US" sz="1200" kern="100" dirty="0">
                <a:effectLst/>
                <a:latin typeface="Times New Roman" panose="02020603050405020304" pitchFamily="18" charset="0"/>
                <a:ea typeface="Aptos" panose="020B0004020202020204" pitchFamily="34" charset="0"/>
                <a:cs typeface="Times New Roman" panose="02020603050405020304" pitchFamily="18" charset="0"/>
              </a:rPr>
              <a:t>Hispanic/Latino persons</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0000"/>
              </a:lnSpc>
              <a:spcBef>
                <a:spcPts val="0"/>
              </a:spcBef>
              <a:spcAft>
                <a:spcPts val="0"/>
              </a:spcAft>
              <a:buNone/>
            </a:pPr>
            <a:endParaRPr lang="en-US" sz="1200" b="1"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0" marR="0">
              <a:lnSpc>
                <a:spcPct val="100000"/>
              </a:lnSpc>
              <a:spcBef>
                <a:spcPts val="0"/>
              </a:spcBef>
              <a:spcAft>
                <a:spcPts val="0"/>
              </a:spcAft>
              <a:buNone/>
            </a:pPr>
            <a:r>
              <a:rPr lang="en-US" sz="1200" b="1" kern="100" dirty="0">
                <a:effectLst/>
                <a:latin typeface="Times New Roman" panose="02020603050405020304" pitchFamily="18" charset="0"/>
                <a:ea typeface="Aptos" panose="020B0004020202020204" pitchFamily="34" charset="0"/>
                <a:cs typeface="Times New Roman" panose="02020603050405020304" pitchFamily="18" charset="0"/>
              </a:rPr>
              <a:t>Data notes and sources</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0000"/>
              </a:lnSpc>
              <a:spcBef>
                <a:spcPts val="0"/>
              </a:spcBef>
              <a:spcAft>
                <a:spcPts val="0"/>
              </a:spcAft>
              <a:buNone/>
            </a:pPr>
            <a:r>
              <a:rPr lang="en-US" sz="1200" kern="100" dirty="0">
                <a:effectLst/>
                <a:latin typeface="Times New Roman" panose="02020603050405020304" pitchFamily="18" charset="0"/>
                <a:ea typeface="Aptos" panose="020B0004020202020204" pitchFamily="34" charset="0"/>
                <a:cs typeface="Times New Roman" panose="02020603050405020304" pitchFamily="18" charset="0"/>
              </a:rPr>
              <a:t>The 2024 HIV Surveillance </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Data Release</a:t>
            </a:r>
            <a:r>
              <a:rPr lang="en-US" sz="1200" kern="100" dirty="0">
                <a:effectLst/>
                <a:latin typeface="Times New Roman" panose="02020603050405020304" pitchFamily="18" charset="0"/>
                <a:ea typeface="Aptos" panose="020B0004020202020204" pitchFamily="34" charset="0"/>
                <a:cs typeface="Times New Roman" panose="02020603050405020304" pitchFamily="18" charset="0"/>
              </a:rPr>
              <a:t> marks the first inclusion of data from the Republic of the Marshall Islands in numbers and rates of HIV diagnoses, deaths, and persons living with diagnosed HIV.</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0000"/>
              </a:lnSpc>
              <a:spcBef>
                <a:spcPts val="0"/>
              </a:spcBef>
              <a:spcAft>
                <a:spcPts val="0"/>
              </a:spcAft>
              <a:buNone/>
            </a:pPr>
            <a:endParaRPr lang="en-US" sz="12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0" marR="0">
              <a:lnSpc>
                <a:spcPct val="100000"/>
              </a:lnSpc>
              <a:spcBef>
                <a:spcPts val="0"/>
              </a:spcBef>
              <a:spcAft>
                <a:spcPts val="0"/>
              </a:spcAft>
              <a:buNone/>
            </a:pPr>
            <a:r>
              <a:rPr lang="en-US" sz="1200" kern="100" dirty="0">
                <a:effectLst/>
                <a:latin typeface="Times New Roman" panose="02020603050405020304" pitchFamily="18" charset="0"/>
                <a:ea typeface="Aptos" panose="020B0004020202020204" pitchFamily="34" charset="0"/>
                <a:cs typeface="Times New Roman" panose="02020603050405020304" pitchFamily="18" charset="0"/>
              </a:rPr>
              <a:t>The data for 2020, which coincided with the onset of the COVID-19 pandemic, should be interpreted with caution. The pandemic substantially affected access to HIV testing, care, and related services, as well as case surveillance activities in state and local jurisdictions. Because these disruptions extended beyond 2020, readers should also consider the potential influence of COVID-19 on HIV data for subsequent years.</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0000"/>
              </a:lnSpc>
              <a:spcBef>
                <a:spcPts val="0"/>
              </a:spcBef>
              <a:spcAft>
                <a:spcPts val="0"/>
              </a:spcAft>
              <a:buNone/>
            </a:pPr>
            <a:endParaRPr lang="en-US" sz="12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0" marR="0">
              <a:lnSpc>
                <a:spcPct val="100000"/>
              </a:lnSpc>
              <a:spcBef>
                <a:spcPts val="0"/>
              </a:spcBef>
              <a:spcAft>
                <a:spcPts val="0"/>
              </a:spcAft>
              <a:buNone/>
            </a:pPr>
            <a:r>
              <a:rPr lang="en-US" sz="1200" kern="100" dirty="0">
                <a:effectLst/>
                <a:latin typeface="Times New Roman" panose="02020603050405020304" pitchFamily="18" charset="0"/>
                <a:ea typeface="Aptos" panose="020B0004020202020204" pitchFamily="34" charset="0"/>
                <a:cs typeface="Times New Roman" panose="02020603050405020304" pitchFamily="18" charset="0"/>
              </a:rPr>
              <a:t>For additional data, see Tables 3b in the 2024 HIV Surveillance </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Data Release</a:t>
            </a:r>
            <a:r>
              <a:rPr lang="en-US" sz="1200" kern="100" dirty="0">
                <a:effectLst/>
                <a:latin typeface="Times New Roman" panose="02020603050405020304" pitchFamily="18" charset="0"/>
                <a:ea typeface="Aptos" panose="020B0004020202020204" pitchFamily="34" charset="0"/>
                <a:cs typeface="Times New Roman" panose="02020603050405020304" pitchFamily="18" charset="0"/>
              </a:rPr>
              <a:t>.</a:t>
            </a:r>
            <a:r>
              <a:rPr lang="en-US" sz="1200" i="1" kern="100" dirty="0">
                <a:effectLst/>
                <a:latin typeface="Times New Roman" panose="02020603050405020304" pitchFamily="18" charset="0"/>
                <a:ea typeface="Aptos" panose="020B0004020202020204" pitchFamily="34" charset="0"/>
                <a:cs typeface="Times New Roman" panose="02020603050405020304" pitchFamily="18" charset="0"/>
              </a:rPr>
              <a:t> </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0000"/>
              </a:lnSpc>
              <a:spcBef>
                <a:spcPts val="0"/>
              </a:spcBef>
              <a:spcAft>
                <a:spcPts val="0"/>
              </a:spcAft>
              <a:buNone/>
            </a:pPr>
            <a:endParaRPr lang="en-US" sz="12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0" marR="0">
              <a:lnSpc>
                <a:spcPct val="100000"/>
              </a:lnSpc>
              <a:spcBef>
                <a:spcPts val="0"/>
              </a:spcBef>
              <a:spcAft>
                <a:spcPts val="0"/>
              </a:spcAft>
              <a:buNone/>
            </a:pPr>
            <a:r>
              <a:rPr lang="en-US" sz="1200" kern="100" dirty="0">
                <a:effectLst/>
                <a:latin typeface="Times New Roman" panose="02020603050405020304" pitchFamily="18" charset="0"/>
                <a:ea typeface="Aptos" panose="020B0004020202020204" pitchFamily="34" charset="0"/>
                <a:cs typeface="Times New Roman" panose="02020603050405020304" pitchFamily="18" charset="0"/>
              </a:rPr>
              <a:t>Use caution when interpreting data for American Indian/Alaska Native and Native Hawaiian/other Pacific Islander persons due to small numbers.</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0000"/>
              </a:lnSpc>
              <a:spcBef>
                <a:spcPts val="0"/>
              </a:spcBef>
              <a:spcAft>
                <a:spcPts val="0"/>
              </a:spcAft>
              <a:buNone/>
            </a:pPr>
            <a:endParaRPr lang="en-US" sz="12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0" marR="0">
              <a:lnSpc>
                <a:spcPct val="100000"/>
              </a:lnSpc>
              <a:spcBef>
                <a:spcPts val="0"/>
              </a:spcBef>
              <a:spcAft>
                <a:spcPts val="0"/>
              </a:spcAft>
              <a:buNone/>
            </a:pPr>
            <a:r>
              <a:rPr lang="en-US" sz="1200" kern="100" dirty="0">
                <a:effectLst/>
                <a:latin typeface="Times New Roman" panose="02020603050405020304" pitchFamily="18" charset="0"/>
                <a:ea typeface="Aptos" panose="020B0004020202020204" pitchFamily="34" charset="0"/>
                <a:cs typeface="Times New Roman" panose="02020603050405020304" pitchFamily="18" charset="0"/>
              </a:rPr>
              <a:t>For more information on data sources, data collection and reporting practices, and case definitions, see the National HIV Surveillance System (NHSS) Technical Notes, available at </a:t>
            </a:r>
            <a:r>
              <a:rPr lang="en-US" sz="1200" u="sng" kern="100" dirty="0">
                <a:solidFill>
                  <a:srgbClr val="467886"/>
                </a:solidFill>
                <a:effectLst/>
                <a:latin typeface="Times New Roman" panose="02020603050405020304" pitchFamily="18" charset="0"/>
                <a:ea typeface="Aptos" panose="020B0004020202020204" pitchFamily="34" charset="0"/>
                <a:cs typeface="Times New Roman" panose="02020603050405020304" pitchFamily="18" charset="0"/>
                <a:hlinkClick r:id="rId3"/>
              </a:rPr>
              <a:t>https://www.cdc.gov/hiv-data/nhss/index.html</a:t>
            </a:r>
            <a:r>
              <a:rPr lang="en-US" sz="1200" kern="100" dirty="0">
                <a:effectLst/>
                <a:latin typeface="Times New Roman" panose="02020603050405020304" pitchFamily="18" charset="0"/>
                <a:ea typeface="Aptos" panose="020B0004020202020204" pitchFamily="34" charset="0"/>
                <a:cs typeface="Times New Roman" panose="02020603050405020304" pitchFamily="18" charset="0"/>
              </a:rPr>
              <a:t>.</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0000"/>
              </a:lnSpc>
              <a:spcBef>
                <a:spcPts val="0"/>
              </a:spcBef>
              <a:spcAft>
                <a:spcPts val="0"/>
              </a:spcAft>
              <a:buNone/>
            </a:pPr>
            <a:endParaRPr lang="en-US" sz="1200" dirty="0">
              <a:effectLst/>
              <a:latin typeface="Times New Roman" panose="02020603050405020304" pitchFamily="18" charset="0"/>
              <a:ea typeface="Aptos" panose="020B0004020202020204" pitchFamily="34" charset="0"/>
            </a:endParaRPr>
          </a:p>
          <a:p>
            <a:pPr>
              <a:lnSpc>
                <a:spcPct val="100000"/>
              </a:lnSpc>
              <a:spcBef>
                <a:spcPts val="0"/>
              </a:spcBef>
              <a:spcAft>
                <a:spcPts val="0"/>
              </a:spcAft>
              <a:buNone/>
            </a:pPr>
            <a:r>
              <a:rPr lang="en-US" sz="1200" dirty="0">
                <a:effectLst/>
                <a:latin typeface="Times New Roman" panose="02020603050405020304" pitchFamily="18" charset="0"/>
                <a:ea typeface="Aptos" panose="020B0004020202020204" pitchFamily="34" charset="0"/>
              </a:rPr>
              <a:t>Data for all figures are available in the 2024 HIV Surveillance </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Data Release</a:t>
            </a:r>
            <a:r>
              <a:rPr lang="en-US" sz="1200" dirty="0">
                <a:effectLst/>
                <a:latin typeface="Times New Roman" panose="02020603050405020304" pitchFamily="18" charset="0"/>
                <a:ea typeface="Aptos" panose="020B0004020202020204" pitchFamily="34" charset="0"/>
              </a:rPr>
              <a:t> tables or </a:t>
            </a:r>
            <a:r>
              <a:rPr lang="en-US" sz="1200" u="sng" dirty="0">
                <a:solidFill>
                  <a:srgbClr val="467886"/>
                </a:solidFill>
                <a:effectLst/>
                <a:latin typeface="Times New Roman" panose="02020603050405020304" pitchFamily="18" charset="0"/>
                <a:ea typeface="Aptos" panose="020B0004020202020204" pitchFamily="34" charset="0"/>
                <a:hlinkClick r:id="rId4"/>
              </a:rPr>
              <a:t>NCHHSTP </a:t>
            </a:r>
            <a:r>
              <a:rPr lang="en-US" sz="1200" u="sng" dirty="0" err="1">
                <a:solidFill>
                  <a:srgbClr val="467886"/>
                </a:solidFill>
                <a:effectLst/>
                <a:latin typeface="Times New Roman" panose="02020603050405020304" pitchFamily="18" charset="0"/>
                <a:ea typeface="Aptos" panose="020B0004020202020204" pitchFamily="34" charset="0"/>
                <a:hlinkClick r:id="rId4"/>
              </a:rPr>
              <a:t>AtlasPlus</a:t>
            </a:r>
            <a:r>
              <a:rPr lang="en-US" sz="1200" dirty="0">
                <a:effectLst/>
                <a:latin typeface="Times New Roman" panose="02020603050405020304" pitchFamily="18" charset="0"/>
                <a:ea typeface="Aptos" panose="020B0004020202020204" pitchFamily="34" charset="0"/>
              </a:rPr>
              <a:t>. </a:t>
            </a:r>
            <a:endParaRPr lang="en-US" sz="1200" kern="100" dirty="0">
              <a:effectLst/>
              <a:latin typeface="Times New Roman" panose="02020603050405020304" pitchFamily="18" charset="0"/>
              <a:ea typeface="Calibri" panose="020F0502020204030204" pitchFamily="34" charset="0"/>
              <a:cs typeface="Calibri" panose="020F0502020204030204" pitchFamily="34" charset="0"/>
            </a:endParaRPr>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endParaRPr lang="en-US" sz="1200" b="0" i="0" u="none" strike="noStrike" baseline="0" dirty="0">
              <a:solidFill>
                <a:schemeClr val="tx1"/>
              </a:solidFill>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0427200A-3164-2DCA-91A6-188FB5828EFB}"/>
              </a:ext>
            </a:extLst>
          </p:cNvPr>
          <p:cNvSpPr>
            <a:spLocks noGrp="1"/>
          </p:cNvSpPr>
          <p:nvPr>
            <p:ph type="sldNum" sz="quarter" idx="5"/>
          </p:nvPr>
        </p:nvSpPr>
        <p:spPr/>
        <p:txBody>
          <a:bodyPr/>
          <a:lstStyle/>
          <a:p>
            <a:pPr>
              <a:defRPr/>
            </a:pPr>
            <a:fld id="{EB38CAEC-4554-485B-9189-C45C7447A404}" type="slidenum">
              <a:rPr lang="en-US" smtClean="0"/>
              <a:pPr>
                <a:defRPr/>
              </a:pPr>
              <a:t>12</a:t>
            </a:fld>
            <a:endParaRPr lang="en-US"/>
          </a:p>
        </p:txBody>
      </p:sp>
    </p:spTree>
    <p:extLst>
      <p:ext uri="{BB962C8B-B14F-4D97-AF65-F5344CB8AC3E}">
        <p14:creationId xmlns:p14="http://schemas.microsoft.com/office/powerpoint/2010/main" val="27937622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7E2421-9D85-5BD6-AE81-637A69C6E5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A9E334-D79A-7DCF-F5EC-73F0B2A2D9BF}"/>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7E90E842-D48E-0B7A-31DE-E271DC32FB86}"/>
              </a:ext>
            </a:extLst>
          </p:cNvPr>
          <p:cNvSpPr>
            <a:spLocks noGrp="1"/>
          </p:cNvSpPr>
          <p:nvPr>
            <p:ph type="body" idx="1"/>
          </p:nvPr>
        </p:nvSpPr>
        <p:spPr/>
        <p:txBody>
          <a:bodyPr>
            <a:normAutofit fontScale="92500" lnSpcReduction="10000"/>
          </a:bodyPr>
          <a:lstStyle/>
          <a:p>
            <a:pPr>
              <a:lnSpc>
                <a:spcPct val="100000"/>
              </a:lnSpc>
              <a:spcBef>
                <a:spcPts val="0"/>
              </a:spcBef>
              <a:spcAft>
                <a:spcPts val="0"/>
              </a:spcAft>
              <a:defRPr/>
            </a:pPr>
            <a:r>
              <a:rPr lang="en-US" b="1" dirty="0">
                <a:solidFill>
                  <a:srgbClr val="000000"/>
                </a:solidFill>
                <a:latin typeface="Times New Roman" panose="02020603050405020304" pitchFamily="18" charset="0"/>
                <a:ea typeface="Calibri"/>
                <a:cs typeface="Calibri"/>
              </a:rPr>
              <a:t>Key findings</a:t>
            </a:r>
            <a:endParaRPr lang="en-US" b="1" dirty="0">
              <a:solidFill>
                <a:srgbClr val="000000"/>
              </a:solidFill>
              <a:latin typeface="Times New Roman" panose="02020603050405020304" pitchFamily="18" charset="0"/>
              <a:cs typeface="Calibri"/>
            </a:endParaRPr>
          </a:p>
          <a:p>
            <a:pPr marL="0" marR="0" lvl="0" indent="0" algn="l" defTabSz="914400">
              <a:lnSpc>
                <a:spcPct val="100000"/>
              </a:lnSpc>
              <a:spcBef>
                <a:spcPts val="0"/>
              </a:spcBef>
              <a:spcAft>
                <a:spcPts val="0"/>
              </a:spcAft>
              <a:buClrTx/>
              <a:buSzTx/>
              <a:buFontTx/>
              <a:buNone/>
              <a:tabLst/>
              <a:defRPr/>
            </a:pPr>
            <a:r>
              <a:rPr lang="en-US" sz="1200" b="0" i="0" u="none" strike="noStrike" baseline="0" dirty="0">
                <a:solidFill>
                  <a:srgbClr val="000000"/>
                </a:solidFill>
                <a:latin typeface="Times New Roman" panose="02020603050405020304" pitchFamily="18" charset="0"/>
                <a:cs typeface="Calibri"/>
              </a:rPr>
              <a:t>From 2020</a:t>
            </a:r>
            <a:r>
              <a:rPr lang="en-US" sz="1200" kern="1200" dirty="0">
                <a:solidFill>
                  <a:schemeClr val="tx1"/>
                </a:solidFill>
                <a:effectLst/>
                <a:latin typeface="Times New Roman" panose="02020603050405020304" pitchFamily="18" charset="0"/>
                <a:ea typeface="+mn-ea"/>
                <a:cs typeface="+mn-cs"/>
              </a:rPr>
              <a:t>–2024, </a:t>
            </a:r>
            <a:r>
              <a:rPr lang="en-US" sz="1200" b="0" i="0" u="none" strike="noStrike" baseline="0" dirty="0">
                <a:solidFill>
                  <a:srgbClr val="000000"/>
                </a:solidFill>
                <a:latin typeface="Times New Roman" panose="02020603050405020304" pitchFamily="18" charset="0"/>
                <a:cs typeface="Calibri"/>
              </a:rPr>
              <a:t>in the </a:t>
            </a:r>
            <a:r>
              <a:rPr lang="en-US" sz="1200" dirty="0">
                <a:solidFill>
                  <a:srgbClr val="000000"/>
                </a:solidFill>
                <a:latin typeface="Times New Roman" panose="02020603050405020304" pitchFamily="18" charset="0"/>
                <a:cs typeface="Calibri"/>
              </a:rPr>
              <a:t>United States and 7 territories and freely associated states</a:t>
            </a:r>
            <a:r>
              <a:rPr lang="en-US" dirty="0">
                <a:solidFill>
                  <a:srgbClr val="000000"/>
                </a:solidFill>
                <a:latin typeface="Times New Roman" panose="02020603050405020304" pitchFamily="18" charset="0"/>
                <a:cs typeface="Calibri"/>
              </a:rPr>
              <a:t>,</a:t>
            </a:r>
            <a:r>
              <a:rPr lang="en-US" sz="1200" b="0" i="0" u="none" strike="noStrike" baseline="0" dirty="0">
                <a:solidFill>
                  <a:srgbClr val="000000"/>
                </a:solidFill>
                <a:latin typeface="Times New Roman" panose="02020603050405020304" pitchFamily="18" charset="0"/>
                <a:cs typeface="Calibri"/>
              </a:rPr>
              <a:t> the highest numbers of HIV diagnoses among </a:t>
            </a:r>
            <a:r>
              <a:rPr lang="en-US" sz="1200" b="0" dirty="0">
                <a:solidFill>
                  <a:srgbClr val="000000"/>
                </a:solidFill>
                <a:latin typeface="Times New Roman" panose="02020603050405020304" pitchFamily="18" charset="0"/>
                <a:cs typeface="Times New Roman" panose="02020603050405020304" pitchFamily="18" charset="0"/>
              </a:rPr>
              <a:t>persons aged </a:t>
            </a:r>
            <a:r>
              <a:rPr lang="en-US" sz="1200" b="0" i="0" dirty="0">
                <a:solidFill>
                  <a:srgbClr val="000000"/>
                </a:solidFill>
                <a:effectLst/>
                <a:latin typeface="Times New Roman" panose="02020603050405020304" pitchFamily="18" charset="0"/>
                <a:cs typeface="Times New Roman" panose="02020603050405020304" pitchFamily="18" charset="0"/>
              </a:rPr>
              <a:t>≥ 13 years </a:t>
            </a:r>
            <a:r>
              <a:rPr lang="en-US" sz="1200" b="0" i="0" u="none" strike="noStrike" baseline="0" dirty="0">
                <a:solidFill>
                  <a:srgbClr val="000000"/>
                </a:solidFill>
                <a:latin typeface="Times New Roman" panose="02020603050405020304" pitchFamily="18" charset="0"/>
                <a:cs typeface="Calibri"/>
              </a:rPr>
              <a:t>by transmission category and sex was among:</a:t>
            </a:r>
            <a:endParaRPr lang="en-US" dirty="0">
              <a:latin typeface="Times New Roman" panose="02020603050405020304" pitchFamily="18" charset="0"/>
            </a:endParaRPr>
          </a:p>
          <a:p>
            <a:pPr marL="628650" marR="0" lvl="1"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baseline="0" dirty="0">
                <a:solidFill>
                  <a:srgbClr val="000000"/>
                </a:solidFill>
                <a:latin typeface="Times New Roman" panose="02020603050405020304" pitchFamily="18" charset="0"/>
                <a:cs typeface="Calibri" panose="020F0502020204030204" pitchFamily="34" charset="0"/>
              </a:rPr>
              <a:t>Male-to-male sexual contact (MMSC)</a:t>
            </a:r>
          </a:p>
          <a:p>
            <a:pPr>
              <a:lnSpc>
                <a:spcPct val="100000"/>
              </a:lnSpc>
              <a:spcBef>
                <a:spcPts val="0"/>
              </a:spcBef>
              <a:spcAft>
                <a:spcPts val="0"/>
              </a:spcAft>
            </a:pPr>
            <a:endParaRPr lang="en-US" sz="1200" b="0" i="0" u="none" strike="noStrike" baseline="0" dirty="0">
              <a:solidFill>
                <a:srgbClr val="444444"/>
              </a:solidFill>
              <a:latin typeface="Times New Roman" panose="02020603050405020304" pitchFamily="18" charset="0"/>
              <a:ea typeface="Calibri"/>
              <a:cs typeface="Calibri" panose="020F0502020204030204" pitchFamily="34" charset="0"/>
            </a:endParaRPr>
          </a:p>
          <a:p>
            <a:pPr>
              <a:lnSpc>
                <a:spcPct val="100000"/>
              </a:lnSpc>
              <a:spcBef>
                <a:spcPts val="0"/>
              </a:spcBef>
              <a:spcAft>
                <a:spcPts val="0"/>
              </a:spcAft>
            </a:pPr>
            <a:r>
              <a:rPr lang="en-US" b="1" dirty="0">
                <a:latin typeface="Times New Roman" panose="02020603050405020304" pitchFamily="18" charset="0"/>
              </a:rPr>
              <a:t>Data notes and sources</a:t>
            </a:r>
            <a:endParaRPr lang="en-US" dirty="0">
              <a:latin typeface="Times New Roman" panose="02020603050405020304" pitchFamily="18"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kern="1200" dirty="0">
                <a:solidFill>
                  <a:schemeClr val="tx1"/>
                </a:solidFill>
                <a:effectLst/>
                <a:latin typeface="Times New Roman" panose="02020603050405020304" pitchFamily="18" charset="0"/>
                <a:ea typeface="+mn-ea"/>
                <a:cs typeface="+mn-cs"/>
              </a:rPr>
              <a:t>The 2024 HIV Surveillance </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Data Release</a:t>
            </a:r>
            <a:r>
              <a:rPr lang="en-US" sz="1200" kern="1200" dirty="0">
                <a:solidFill>
                  <a:schemeClr val="tx1"/>
                </a:solidFill>
                <a:effectLst/>
                <a:latin typeface="Times New Roman" panose="02020603050405020304" pitchFamily="18" charset="0"/>
                <a:ea typeface="+mn-ea"/>
                <a:cs typeface="+mn-cs"/>
              </a:rPr>
              <a:t> marks the first inclusion of data from the Republic of the Marshall Islands in numbers and rates of HIV diagnoses, deaths, and persons living with diagnosed HIV.</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1200" b="0" i="0" u="none" strike="noStrike" baseline="0" dirty="0">
              <a:solidFill>
                <a:srgbClr val="000000"/>
              </a:solidFill>
              <a:latin typeface="Times New Roman" panose="02020603050405020304" pitchFamily="18" charset="0"/>
              <a:cs typeface="Calibri" panose="020F0502020204030204"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data for 2020, which coincided with the onset of the COVID-19 pandemic, should be interpreted with caution. The pandemic substantially affected access to HIV testing, care, and related services, as well as case surveillance activities in state and local jurisdictions. Because these disruptions extended beyond 2020, readers should also consider the potential influence of COVID-19 on HIV data for subsequent years.</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1200" b="0" i="0" u="none" strike="noStrike" baseline="0" dirty="0">
              <a:solidFill>
                <a:srgbClr val="000000"/>
              </a:solidFill>
              <a:latin typeface="Times New Roman" panose="02020603050405020304" pitchFamily="18" charset="0"/>
              <a:cs typeface="Calibri" panose="020F0502020204030204"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i="0" u="none" strike="noStrike" baseline="0" dirty="0">
                <a:solidFill>
                  <a:srgbClr val="000000"/>
                </a:solidFill>
                <a:latin typeface="Times New Roman" panose="02020603050405020304" pitchFamily="18" charset="0"/>
                <a:cs typeface="Calibri" panose="020F0502020204030204" pitchFamily="34" charset="0"/>
              </a:rPr>
              <a:t>For additional data, see Table 1b in the 2024 HIV Surveillance </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Data Release</a:t>
            </a:r>
            <a:r>
              <a:rPr lang="en-US" sz="1200" b="0" i="0" u="none" strike="noStrike" baseline="0" dirty="0">
                <a:solidFill>
                  <a:srgbClr val="000000"/>
                </a:solidFill>
                <a:latin typeface="Times New Roman" panose="02020603050405020304" pitchFamily="18" charset="0"/>
                <a:cs typeface="Calibri" panose="020F0502020204030204" pitchFamily="34" charset="0"/>
              </a:rPr>
              <a:t>.</a:t>
            </a:r>
            <a:r>
              <a:rPr lang="en-US" sz="1200" i="1" kern="1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1200" b="0" i="1" u="none" strike="noStrike" kern="100" baseline="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dirty="0">
                <a:solidFill>
                  <a:srgbClr val="000000"/>
                </a:solidFill>
                <a:latin typeface="Times New Roman" panose="02020603050405020304" pitchFamily="18" charset="0"/>
                <a:cs typeface="Calibri" panose="020F0502020204030204" pitchFamily="34" charset="0"/>
              </a:rPr>
              <a:t>Data have been statistically adjusted to account for missing transmission category.</a:t>
            </a:r>
            <a:endParaRPr lang="en-US" sz="1200" b="0" i="0" u="none" strike="noStrike" baseline="0" dirty="0">
              <a:solidFill>
                <a:srgbClr val="000000"/>
              </a:solidFill>
              <a:latin typeface="Times New Roman" panose="02020603050405020304" pitchFamily="18" charset="0"/>
              <a:cs typeface="Calibri" panose="020F0502020204030204" pitchFamily="34" charset="0"/>
            </a:endParaRPr>
          </a:p>
          <a:p>
            <a:pPr marL="0" marR="0">
              <a:lnSpc>
                <a:spcPct val="100000"/>
              </a:lnSpc>
              <a:spcBef>
                <a:spcPts val="0"/>
              </a:spcBef>
              <a:spcAft>
                <a:spcPts val="0"/>
              </a:spcAft>
            </a:pPr>
            <a:endParaRPr lang="en-US" sz="1200" kern="100" dirty="0">
              <a:effectLst/>
              <a:latin typeface="Times New Roman" panose="02020603050405020304" pitchFamily="18" charset="0"/>
              <a:ea typeface="Calibri" panose="020F0502020204030204" pitchFamily="34" charset="0"/>
              <a:cs typeface="Calibri" panose="020F0502020204030204" pitchFamily="34" charset="0"/>
            </a:endParaRPr>
          </a:p>
          <a:p>
            <a:pPr marL="0" marR="0">
              <a:lnSpc>
                <a:spcPct val="100000"/>
              </a:lnSpc>
              <a:spcBef>
                <a:spcPts val="0"/>
              </a:spcBef>
              <a:spcAft>
                <a:spcPts val="0"/>
              </a:spcAft>
            </a:pPr>
            <a:r>
              <a:rPr lang="en-US" dirty="0">
                <a:effectLst/>
                <a:latin typeface="Times New Roman" panose="02020603050405020304" pitchFamily="18" charset="0"/>
              </a:rPr>
              <a:t>For more information on data sources, data collection and reporting practices, and case definitions, see the National HIV Surveillance System (NHSS) Technical Notes, available at </a:t>
            </a:r>
            <a:r>
              <a:rPr lang="en-US" dirty="0">
                <a:effectLst/>
                <a:latin typeface="Times New Roman" panose="02020603050405020304" pitchFamily="18" charset="0"/>
                <a:hlinkClick r:id="rId3" tooltip="https://www.cdc.gov/hiv-data/nhss/index.html"/>
              </a:rPr>
              <a:t>https://www.cdc.gov/hiv-data/nhss/index.html</a:t>
            </a:r>
            <a:r>
              <a:rPr lang="en-US" dirty="0">
                <a:effectLst/>
                <a:latin typeface="Times New Roman" panose="02020603050405020304" pitchFamily="18" charset="0"/>
              </a:rPr>
              <a:t>.</a:t>
            </a:r>
          </a:p>
          <a:p>
            <a:pPr marL="0" marR="0">
              <a:lnSpc>
                <a:spcPct val="100000"/>
              </a:lnSpc>
              <a:spcBef>
                <a:spcPts val="0"/>
              </a:spcBef>
              <a:spcAft>
                <a:spcPts val="0"/>
              </a:spcAft>
            </a:pPr>
            <a:endParaRPr lang="en-US" sz="1200" kern="100" dirty="0">
              <a:effectLst/>
              <a:latin typeface="Times New Roman" panose="02020603050405020304" pitchFamily="18" charset="0"/>
              <a:ea typeface="Calibri" panose="020F0502020204030204" pitchFamily="34" charset="0"/>
              <a:cs typeface="Calibri" panose="020F0502020204030204" pitchFamily="34" charset="0"/>
            </a:endParaRPr>
          </a:p>
          <a:p>
            <a:pPr>
              <a:lnSpc>
                <a:spcPct val="100000"/>
              </a:lnSpc>
              <a:spcBef>
                <a:spcPts val="0"/>
              </a:spcBef>
              <a:spcAft>
                <a:spcPts val="0"/>
              </a:spcAft>
            </a:pPr>
            <a:r>
              <a:rPr lang="en-US" baseline="0" dirty="0">
                <a:latin typeface="Times New Roman" panose="02020603050405020304" pitchFamily="18" charset="0"/>
              </a:rPr>
              <a:t>Data for all figures are available in </a:t>
            </a:r>
            <a:r>
              <a:rPr lang="en-US" baseline="0" dirty="0">
                <a:effectLst/>
                <a:latin typeface="Times New Roman" panose="02020603050405020304" pitchFamily="18" charset="0"/>
              </a:rPr>
              <a:t>the </a:t>
            </a:r>
            <a:r>
              <a:rPr lang="en-US" baseline="0" dirty="0">
                <a:latin typeface="Times New Roman" panose="02020603050405020304" pitchFamily="18" charset="0"/>
              </a:rPr>
              <a:t>2024 </a:t>
            </a:r>
            <a:r>
              <a:rPr lang="en-US" baseline="0" dirty="0">
                <a:effectLst/>
                <a:latin typeface="Times New Roman" panose="02020603050405020304" pitchFamily="18" charset="0"/>
              </a:rPr>
              <a:t>HIV Surveillance </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Data Release</a:t>
            </a:r>
            <a:r>
              <a:rPr lang="en-US" baseline="0" dirty="0">
                <a:latin typeface="Times New Roman" panose="02020603050405020304" pitchFamily="18" charset="0"/>
              </a:rPr>
              <a:t> tables or </a:t>
            </a:r>
            <a:r>
              <a:rPr lang="en-US" baseline="0" dirty="0">
                <a:solidFill>
                  <a:srgbClr val="444444"/>
                </a:solidFill>
                <a:latin typeface="Times New Roman" panose="02020603050405020304" pitchFamily="18" charset="0"/>
                <a:hlinkClick r:id="rId4"/>
              </a:rPr>
              <a:t>NCHHSTP </a:t>
            </a:r>
            <a:r>
              <a:rPr lang="en-US" baseline="0" dirty="0" err="1">
                <a:solidFill>
                  <a:srgbClr val="444444"/>
                </a:solidFill>
                <a:latin typeface="Times New Roman" panose="02020603050405020304" pitchFamily="18" charset="0"/>
                <a:hlinkClick r:id="rId4"/>
              </a:rPr>
              <a:t>AtlasPlus</a:t>
            </a:r>
            <a:r>
              <a:rPr lang="en-US" baseline="0" dirty="0">
                <a:effectLst/>
                <a:latin typeface="Times New Roman" panose="02020603050405020304" pitchFamily="18" charset="0"/>
              </a:rPr>
              <a:t>. </a:t>
            </a:r>
            <a:endParaRPr lang="en-US" baseline="0" dirty="0">
              <a:solidFill>
                <a:srgbClr val="444444"/>
              </a:solidFill>
              <a:effectLst/>
              <a:latin typeface="Times New Roman" panose="02020603050405020304" pitchFamily="18" charset="0"/>
            </a:endParaRPr>
          </a:p>
        </p:txBody>
      </p:sp>
      <p:sp>
        <p:nvSpPr>
          <p:cNvPr id="4" name="Slide Number Placeholder 3">
            <a:extLst>
              <a:ext uri="{FF2B5EF4-FFF2-40B4-BE49-F238E27FC236}">
                <a16:creationId xmlns:a16="http://schemas.microsoft.com/office/drawing/2014/main" id="{E385B0EC-CF7C-ABA0-FFA1-E67AE93839BE}"/>
              </a:ext>
            </a:extLst>
          </p:cNvPr>
          <p:cNvSpPr>
            <a:spLocks noGrp="1"/>
          </p:cNvSpPr>
          <p:nvPr>
            <p:ph type="sldNum" sz="quarter" idx="5"/>
          </p:nvPr>
        </p:nvSpPr>
        <p:spPr/>
        <p:txBody>
          <a:bodyPr/>
          <a:lstStyle/>
          <a:p>
            <a:pPr>
              <a:defRPr/>
            </a:pPr>
            <a:fld id="{EB38CAEC-4554-485B-9189-C45C7447A404}" type="slidenum">
              <a:rPr lang="en-US" smtClean="0"/>
              <a:pPr>
                <a:defRPr/>
              </a:pPr>
              <a:t>13</a:t>
            </a:fld>
            <a:endParaRPr lang="en-US"/>
          </a:p>
        </p:txBody>
      </p:sp>
    </p:spTree>
    <p:extLst>
      <p:ext uri="{BB962C8B-B14F-4D97-AF65-F5344CB8AC3E}">
        <p14:creationId xmlns:p14="http://schemas.microsoft.com/office/powerpoint/2010/main" val="23622092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normAutofit lnSpcReduction="10000"/>
          </a:bodyPr>
          <a:lstStyle/>
          <a:p>
            <a:pPr>
              <a:lnSpc>
                <a:spcPct val="100000"/>
              </a:lnSpc>
              <a:spcBef>
                <a:spcPts val="0"/>
              </a:spcBef>
              <a:spcAft>
                <a:spcPts val="0"/>
              </a:spcAft>
              <a:tabLst>
                <a:tab pos="2286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b="1" dirty="0">
                <a:solidFill>
                  <a:srgbClr val="000000"/>
                </a:solidFill>
                <a:latin typeface="Times New Roman" panose="02020603050405020304" pitchFamily="18" charset="0"/>
                <a:ea typeface="Times New Roman" panose="02020603050405020304" pitchFamily="18" charset="0"/>
                <a:cs typeface="Calibri"/>
              </a:rPr>
              <a:t>Key findings</a:t>
            </a:r>
          </a:p>
          <a:p>
            <a:pPr marL="0" marR="0" indent="0">
              <a:lnSpc>
                <a:spcPct val="100000"/>
              </a:lnSpc>
              <a:spcBef>
                <a:spcPts val="0"/>
              </a:spcBef>
              <a:spcAft>
                <a:spcPts val="0"/>
              </a:spcAft>
              <a:tabLst>
                <a:tab pos="2286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1200" dirty="0">
                <a:solidFill>
                  <a:srgbClr val="000000"/>
                </a:solidFill>
                <a:effectLst/>
                <a:latin typeface="Times New Roman" panose="02020603050405020304" pitchFamily="18" charset="0"/>
                <a:ea typeface="Times New Roman" panose="02020603050405020304" pitchFamily="18" charset="0"/>
                <a:cs typeface="Calibri"/>
              </a:rPr>
              <a:t>In 2024, in the United States and 7 territories and freely associated states, the highest percentages of HIV diagnoses among males </a:t>
            </a:r>
            <a:r>
              <a:rPr lang="en-US" sz="1200" b="0" dirty="0">
                <a:solidFill>
                  <a:srgbClr val="000000"/>
                </a:solidFill>
                <a:latin typeface="Times New Roman" panose="02020603050405020304" pitchFamily="18" charset="0"/>
                <a:cs typeface="Times New Roman" panose="02020603050405020304" pitchFamily="18" charset="0"/>
              </a:rPr>
              <a:t>aged </a:t>
            </a:r>
            <a:r>
              <a:rPr lang="en-US" sz="1200" b="0" i="0" dirty="0">
                <a:solidFill>
                  <a:srgbClr val="000000"/>
                </a:solidFill>
                <a:effectLst/>
                <a:latin typeface="Times New Roman" panose="02020603050405020304" pitchFamily="18" charset="0"/>
                <a:cs typeface="Times New Roman" panose="02020603050405020304" pitchFamily="18" charset="0"/>
              </a:rPr>
              <a:t>≥ 13 years </a:t>
            </a:r>
            <a:r>
              <a:rPr lang="en-US" sz="1200" b="0" dirty="0">
                <a:solidFill>
                  <a:srgbClr val="000000"/>
                </a:solidFill>
                <a:effectLst/>
                <a:latin typeface="Times New Roman" panose="02020603050405020304" pitchFamily="18" charset="0"/>
                <a:ea typeface="Times New Roman" panose="02020603050405020304" pitchFamily="18" charset="0"/>
                <a:cs typeface="Calibri"/>
              </a:rPr>
              <a:t>with HIV </a:t>
            </a:r>
            <a:r>
              <a:rPr lang="en-US" sz="1200" dirty="0">
                <a:solidFill>
                  <a:srgbClr val="000000"/>
                </a:solidFill>
                <a:effectLst/>
                <a:latin typeface="Times New Roman" panose="02020603050405020304" pitchFamily="18" charset="0"/>
                <a:ea typeface="Times New Roman" panose="02020603050405020304" pitchFamily="18" charset="0"/>
                <a:cs typeface="Calibri"/>
              </a:rPr>
              <a:t>attributed to male-to-male sexual contact by age and race/ethnicity were as follows:</a:t>
            </a:r>
            <a:endParaRPr lang="en-US" dirty="0">
              <a:latin typeface="Times New Roman" panose="02020603050405020304" pitchFamily="18" charset="0"/>
              <a:cs typeface="Calibri"/>
            </a:endParaRPr>
          </a:p>
          <a:p>
            <a:pPr marL="630936" marR="0" lvl="0" indent="-173736">
              <a:lnSpc>
                <a:spcPct val="100000"/>
              </a:lnSpc>
              <a:spcBef>
                <a:spcPts val="0"/>
              </a:spcBef>
              <a:spcAft>
                <a:spcPts val="0"/>
              </a:spcAft>
              <a:buFont typeface="Arial" panose="020B0604020202020204" pitchFamily="34" charset="0"/>
              <a:buChar char="•"/>
              <a:tabLst>
                <a:tab pos="3556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12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Aged 13–24 years—Black/African American males (47%)</a:t>
            </a:r>
          </a:p>
          <a:p>
            <a:pPr marL="630936" marR="0" lvl="0" indent="-173736">
              <a:lnSpc>
                <a:spcPct val="100000"/>
              </a:lnSpc>
              <a:spcBef>
                <a:spcPts val="0"/>
              </a:spcBef>
              <a:spcAft>
                <a:spcPts val="0"/>
              </a:spcAft>
              <a:buFont typeface="Arial" panose="020B0604020202020204" pitchFamily="34" charset="0"/>
              <a:buChar char="•"/>
              <a:tabLst>
                <a:tab pos="3556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12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Aged &gt; 24 years—Hispanic/Latino males (40%)</a:t>
            </a:r>
          </a:p>
          <a:p>
            <a:pPr>
              <a:lnSpc>
                <a:spcPct val="100000"/>
              </a:lnSpc>
              <a:spcBef>
                <a:spcPts val="0"/>
              </a:spcBef>
              <a:spcAft>
                <a:spcPts val="0"/>
              </a:spcAft>
            </a:pPr>
            <a:endParaRPr lang="en-US" b="1" dirty="0">
              <a:latin typeface="Times New Roman" panose="02020603050405020304" pitchFamily="18" charset="0"/>
            </a:endParaRPr>
          </a:p>
          <a:p>
            <a:pPr>
              <a:lnSpc>
                <a:spcPct val="100000"/>
              </a:lnSpc>
              <a:spcBef>
                <a:spcPts val="0"/>
              </a:spcBef>
              <a:spcAft>
                <a:spcPts val="0"/>
              </a:spcAft>
            </a:pPr>
            <a:r>
              <a:rPr lang="en-US" b="1" dirty="0">
                <a:latin typeface="Times New Roman" panose="02020603050405020304" pitchFamily="18" charset="0"/>
              </a:rPr>
              <a:t>Data notes and sources</a:t>
            </a:r>
            <a:endParaRPr lang="en-US" dirty="0">
              <a:latin typeface="Times New Roman" panose="02020603050405020304" pitchFamily="18" charset="0"/>
              <a:ea typeface="Calibri"/>
              <a:cs typeface="Calibri"/>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kern="1200" dirty="0">
                <a:solidFill>
                  <a:schemeClr val="tx1"/>
                </a:solidFill>
                <a:effectLst/>
                <a:latin typeface="Times New Roman" panose="02020603050405020304" pitchFamily="18" charset="0"/>
                <a:ea typeface="+mn-ea"/>
                <a:cs typeface="+mn-cs"/>
              </a:rPr>
              <a:t>The 2024 HIV Surveillance </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Data Release</a:t>
            </a:r>
            <a:r>
              <a:rPr lang="en-US" sz="1200" kern="1200" dirty="0">
                <a:solidFill>
                  <a:schemeClr val="tx1"/>
                </a:solidFill>
                <a:effectLst/>
                <a:latin typeface="Times New Roman" panose="02020603050405020304" pitchFamily="18" charset="0"/>
                <a:ea typeface="+mn-ea"/>
                <a:cs typeface="+mn-cs"/>
              </a:rPr>
              <a:t> marks the first inclusion of data from the Republic of the Marshall Islands in numbers and rates of HIV diagnoses, deaths, and persons living with diagnosed HIV.</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1200" b="0" i="0" u="none" strike="noStrike" baseline="0" dirty="0">
              <a:solidFill>
                <a:srgbClr val="000000"/>
              </a:solidFill>
              <a:latin typeface="Times New Roman" panose="02020603050405020304" pitchFamily="18" charset="0"/>
              <a:cs typeface="Calibri" panose="020F0502020204030204"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i="0" u="none" strike="noStrike" baseline="0" dirty="0">
                <a:solidFill>
                  <a:srgbClr val="000000"/>
                </a:solidFill>
                <a:latin typeface="Times New Roman" panose="02020603050405020304" pitchFamily="18" charset="0"/>
                <a:cs typeface="Calibri" panose="020F0502020204030204" pitchFamily="34" charset="0"/>
              </a:rPr>
              <a:t>For additional data, see Table 4b in the 2024 HIV Surveillance </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Data Release</a:t>
            </a:r>
            <a:r>
              <a:rPr lang="en-US" sz="1200" b="0" i="0" u="none" strike="noStrike" baseline="0" dirty="0">
                <a:solidFill>
                  <a:srgbClr val="000000"/>
                </a:solidFill>
                <a:latin typeface="Times New Roman" panose="02020603050405020304" pitchFamily="18" charset="0"/>
                <a:cs typeface="Calibri" panose="020F0502020204030204" pitchFamily="34" charset="0"/>
              </a:rPr>
              <a:t>.</a:t>
            </a:r>
            <a:r>
              <a:rPr lang="en-US" sz="1200" i="1"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b="0" i="0" u="none" strike="noStrike" baseline="0" dirty="0">
              <a:solidFill>
                <a:srgbClr val="000000"/>
              </a:solidFill>
              <a:latin typeface="Times New Roman" panose="02020603050405020304" pitchFamily="18" charset="0"/>
              <a:cs typeface="Calibri" panose="020F0502020204030204" pitchFamily="34" charset="0"/>
            </a:endParaRPr>
          </a:p>
          <a:p>
            <a:pPr marL="0" marR="0">
              <a:lnSpc>
                <a:spcPct val="100000"/>
              </a:lnSpc>
              <a:spcBef>
                <a:spcPts val="0"/>
              </a:spcBef>
              <a:spcAft>
                <a:spcPts val="0"/>
              </a:spcAft>
            </a:pPr>
            <a:endParaRPr lang="en-US" sz="1200" kern="100" dirty="0">
              <a:effectLst/>
              <a:latin typeface="Times New Roman" panose="02020603050405020304" pitchFamily="18" charset="0"/>
              <a:ea typeface="Calibri" panose="020F0502020204030204" pitchFamily="34" charset="0"/>
              <a:cs typeface="Calibri" panose="020F0502020204030204"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i="0" u="none" strike="noStrike" baseline="0" dirty="0">
                <a:solidFill>
                  <a:srgbClr val="000000"/>
                </a:solidFill>
                <a:latin typeface="Times New Roman" panose="02020603050405020304" pitchFamily="18" charset="0"/>
              </a:rPr>
              <a:t>Use caution when interpreting data for American Indian/Alaska Native and Native Hawaiian/other Pacific Islander persons due to small numbers</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1200" b="0" i="0" u="none" strike="noStrike" baseline="0" dirty="0">
              <a:solidFill>
                <a:srgbClr val="000000"/>
              </a:solidFill>
              <a:latin typeface="Times New Roman" panose="02020603050405020304" pitchFamily="18" charset="0"/>
              <a:cs typeface="Calibri" panose="020F0502020204030204"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dirty="0">
                <a:solidFill>
                  <a:srgbClr val="000000"/>
                </a:solidFill>
                <a:latin typeface="Times New Roman" panose="02020603050405020304" pitchFamily="18" charset="0"/>
                <a:cs typeface="Calibri" panose="020F0502020204030204" pitchFamily="34" charset="0"/>
              </a:rPr>
              <a:t>Data have been statistically adjusted to account for missing transmission category.</a:t>
            </a:r>
            <a:endParaRPr lang="en-US" sz="1200" b="1" dirty="0">
              <a:latin typeface="Times New Roman" panose="02020603050405020304" pitchFamily="18" charset="0"/>
              <a:cs typeface="Calibri" panose="020F0502020204030204" pitchFamily="34" charset="0"/>
            </a:endParaRPr>
          </a:p>
          <a:p>
            <a:pPr marL="0" marR="0">
              <a:lnSpc>
                <a:spcPct val="100000"/>
              </a:lnSpc>
              <a:spcBef>
                <a:spcPts val="0"/>
              </a:spcBef>
              <a:spcAft>
                <a:spcPts val="0"/>
              </a:spcAft>
            </a:pPr>
            <a:endParaRPr lang="en-US" sz="1200" kern="100" dirty="0">
              <a:effectLst/>
              <a:latin typeface="Times New Roman" panose="02020603050405020304" pitchFamily="18" charset="0"/>
              <a:ea typeface="Calibri" panose="020F0502020204030204" pitchFamily="34" charset="0"/>
              <a:cs typeface="Calibri" panose="020F0502020204030204" pitchFamily="34" charset="0"/>
            </a:endParaRPr>
          </a:p>
          <a:p>
            <a:pPr marL="0" marR="0">
              <a:lnSpc>
                <a:spcPct val="100000"/>
              </a:lnSpc>
              <a:spcBef>
                <a:spcPts val="0"/>
              </a:spcBef>
              <a:spcAft>
                <a:spcPts val="0"/>
              </a:spcAft>
            </a:pPr>
            <a:r>
              <a:rPr lang="en-US" dirty="0">
                <a:effectLst/>
                <a:latin typeface="Times New Roman" panose="02020603050405020304" pitchFamily="18" charset="0"/>
              </a:rPr>
              <a:t>For more information on data sources, data collection and reporting practices, and case definitions, see the National HIV Surveillance System (NHSS) Technical Notes, available at </a:t>
            </a:r>
            <a:r>
              <a:rPr lang="en-US" dirty="0">
                <a:effectLst/>
                <a:latin typeface="Times New Roman" panose="02020603050405020304" pitchFamily="18" charset="0"/>
                <a:hlinkClick r:id="rId3" tooltip="https://www.cdc.gov/hiv-data/nhss/index.html"/>
              </a:rPr>
              <a:t>https://www.cdc.gov/hiv-data/nhss/index.html</a:t>
            </a:r>
            <a:r>
              <a:rPr lang="en-US" dirty="0">
                <a:effectLst/>
                <a:latin typeface="Times New Roman" panose="02020603050405020304" pitchFamily="18" charset="0"/>
              </a:rPr>
              <a:t>.</a:t>
            </a:r>
          </a:p>
          <a:p>
            <a:pPr marL="0" marR="0">
              <a:lnSpc>
                <a:spcPct val="100000"/>
              </a:lnSpc>
              <a:spcBef>
                <a:spcPts val="0"/>
              </a:spcBef>
              <a:spcAft>
                <a:spcPts val="0"/>
              </a:spcAft>
            </a:pPr>
            <a:endParaRPr lang="en-US" sz="1200" kern="100" dirty="0">
              <a:effectLst/>
              <a:latin typeface="Times New Roman" panose="02020603050405020304" pitchFamily="18" charset="0"/>
              <a:ea typeface="Calibri" panose="020F0502020204030204" pitchFamily="34" charset="0"/>
              <a:cs typeface="Calibri" panose="020F0502020204030204" pitchFamily="34" charset="0"/>
            </a:endParaRPr>
          </a:p>
          <a:p>
            <a:pPr>
              <a:lnSpc>
                <a:spcPct val="100000"/>
              </a:lnSpc>
              <a:spcBef>
                <a:spcPts val="0"/>
              </a:spcBef>
              <a:spcAft>
                <a:spcPts val="0"/>
              </a:spcAft>
            </a:pPr>
            <a:r>
              <a:rPr lang="en-US" baseline="0" dirty="0">
                <a:latin typeface="Times New Roman" panose="02020603050405020304" pitchFamily="18" charset="0"/>
              </a:rPr>
              <a:t>Data for all figures are available in </a:t>
            </a:r>
            <a:r>
              <a:rPr lang="en-US" baseline="0" dirty="0">
                <a:effectLst/>
                <a:latin typeface="Times New Roman" panose="02020603050405020304" pitchFamily="18" charset="0"/>
              </a:rPr>
              <a:t>the </a:t>
            </a:r>
            <a:r>
              <a:rPr lang="en-US" baseline="0" dirty="0">
                <a:latin typeface="Times New Roman" panose="02020603050405020304" pitchFamily="18" charset="0"/>
              </a:rPr>
              <a:t>2024 </a:t>
            </a:r>
            <a:r>
              <a:rPr lang="en-US" baseline="0" dirty="0">
                <a:effectLst/>
                <a:latin typeface="Times New Roman" panose="02020603050405020304" pitchFamily="18" charset="0"/>
              </a:rPr>
              <a:t>HIV Surveillance </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Data Release</a:t>
            </a:r>
            <a:r>
              <a:rPr lang="en-US" baseline="0" dirty="0">
                <a:latin typeface="Times New Roman" panose="02020603050405020304" pitchFamily="18" charset="0"/>
              </a:rPr>
              <a:t> tables or </a:t>
            </a:r>
            <a:r>
              <a:rPr lang="en-US" baseline="0" dirty="0">
                <a:solidFill>
                  <a:srgbClr val="444444"/>
                </a:solidFill>
                <a:latin typeface="Times New Roman" panose="02020603050405020304" pitchFamily="18" charset="0"/>
                <a:hlinkClick r:id="rId4"/>
              </a:rPr>
              <a:t>NCHHSTP </a:t>
            </a:r>
            <a:r>
              <a:rPr lang="en-US" baseline="0" dirty="0" err="1">
                <a:solidFill>
                  <a:srgbClr val="444444"/>
                </a:solidFill>
                <a:latin typeface="Times New Roman" panose="02020603050405020304" pitchFamily="18" charset="0"/>
                <a:hlinkClick r:id="rId4"/>
              </a:rPr>
              <a:t>AtlasPlus</a:t>
            </a:r>
            <a:r>
              <a:rPr lang="en-US" baseline="0" dirty="0">
                <a:effectLst/>
                <a:latin typeface="Times New Roman" panose="02020603050405020304" pitchFamily="18" charset="0"/>
              </a:rPr>
              <a:t>. </a:t>
            </a:r>
            <a:endParaRPr lang="en-US" baseline="0" dirty="0">
              <a:solidFill>
                <a:srgbClr val="444444"/>
              </a:solidFill>
              <a:effectLst/>
              <a:latin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14</a:t>
            </a:fld>
            <a:endParaRPr lang="en-US"/>
          </a:p>
        </p:txBody>
      </p:sp>
    </p:spTree>
    <p:extLst>
      <p:ext uri="{BB962C8B-B14F-4D97-AF65-F5344CB8AC3E}">
        <p14:creationId xmlns:p14="http://schemas.microsoft.com/office/powerpoint/2010/main" val="25354779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normAutofit fontScale="92500" lnSpcReduction="10000"/>
          </a:bodyPr>
          <a:lstStyle/>
          <a:p>
            <a:pPr>
              <a:lnSpc>
                <a:spcPct val="100000"/>
              </a:lnSpc>
              <a:spcBef>
                <a:spcPts val="0"/>
              </a:spcBef>
              <a:spcAft>
                <a:spcPts val="0"/>
              </a:spcAft>
              <a:tabLst>
                <a:tab pos="2286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1200" b="1" dirty="0">
                <a:solidFill>
                  <a:srgbClr val="000000"/>
                </a:solidFill>
                <a:latin typeface="Times New Roman" panose="02020603050405020304" pitchFamily="18" charset="0"/>
                <a:ea typeface="Times New Roman" panose="02020603050405020304" pitchFamily="18" charset="0"/>
                <a:cs typeface="Calibri"/>
              </a:rPr>
              <a:t>Key findings</a:t>
            </a:r>
          </a:p>
          <a:p>
            <a:pPr marL="0" marR="0" indent="0">
              <a:lnSpc>
                <a:spcPct val="100000"/>
              </a:lnSpc>
              <a:spcBef>
                <a:spcPts val="0"/>
              </a:spcBef>
              <a:spcAft>
                <a:spcPts val="0"/>
              </a:spcAft>
              <a:tabLst>
                <a:tab pos="2286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1200" dirty="0">
                <a:solidFill>
                  <a:srgbClr val="000000"/>
                </a:solidFill>
                <a:effectLst/>
                <a:latin typeface="Times New Roman" panose="02020603050405020304" pitchFamily="18" charset="0"/>
                <a:ea typeface="Times New Roman" panose="02020603050405020304" pitchFamily="18" charset="0"/>
                <a:cs typeface="Calibri"/>
              </a:rPr>
              <a:t>In 2024, in the United States and 7 territories and freely associated states, the highest numbers of HIV diagnoses among males </a:t>
            </a:r>
            <a:r>
              <a:rPr lang="en-US" sz="1200" b="0" dirty="0">
                <a:solidFill>
                  <a:srgbClr val="000000"/>
                </a:solidFill>
                <a:latin typeface="Times New Roman" panose="02020603050405020304" pitchFamily="18" charset="0"/>
                <a:cs typeface="Times New Roman" panose="02020603050405020304" pitchFamily="18" charset="0"/>
              </a:rPr>
              <a:t>aged </a:t>
            </a:r>
            <a:r>
              <a:rPr lang="en-US" sz="1200" b="0" i="0" dirty="0">
                <a:solidFill>
                  <a:srgbClr val="000000"/>
                </a:solidFill>
                <a:effectLst/>
                <a:latin typeface="Times New Roman" panose="02020603050405020304" pitchFamily="18" charset="0"/>
                <a:cs typeface="Times New Roman" panose="02020603050405020304" pitchFamily="18" charset="0"/>
              </a:rPr>
              <a:t>≥ 13 years </a:t>
            </a:r>
            <a:r>
              <a:rPr lang="en-US" sz="1200" b="0" dirty="0">
                <a:solidFill>
                  <a:srgbClr val="000000"/>
                </a:solidFill>
                <a:effectLst/>
                <a:latin typeface="Times New Roman" panose="02020603050405020304" pitchFamily="18" charset="0"/>
                <a:ea typeface="Times New Roman" panose="02020603050405020304" pitchFamily="18" charset="0"/>
                <a:cs typeface="Calibri"/>
              </a:rPr>
              <a:t>with HIV </a:t>
            </a:r>
            <a:r>
              <a:rPr lang="en-US" sz="1200" dirty="0">
                <a:solidFill>
                  <a:srgbClr val="000000"/>
                </a:solidFill>
                <a:effectLst/>
                <a:latin typeface="Times New Roman" panose="02020603050405020304" pitchFamily="18" charset="0"/>
                <a:ea typeface="Times New Roman" panose="02020603050405020304" pitchFamily="18" charset="0"/>
                <a:cs typeface="Calibri"/>
              </a:rPr>
              <a:t>attributed to male-to-male sexual contact by </a:t>
            </a:r>
            <a:r>
              <a:rPr lang="en-US" sz="1200" b="0" dirty="0">
                <a:solidFill>
                  <a:srgbClr val="000000"/>
                </a:solidFill>
                <a:effectLst/>
                <a:latin typeface="Times New Roman" panose="02020603050405020304" pitchFamily="18" charset="0"/>
                <a:ea typeface="Times New Roman" panose="02020603050405020304" pitchFamily="18" charset="0"/>
                <a:cs typeface="Calibri"/>
              </a:rPr>
              <a:t>region and race/ethnicity </a:t>
            </a:r>
            <a:r>
              <a:rPr lang="en-US" sz="1200" dirty="0">
                <a:solidFill>
                  <a:srgbClr val="000000"/>
                </a:solidFill>
                <a:effectLst/>
                <a:latin typeface="Times New Roman" panose="02020603050405020304" pitchFamily="18" charset="0"/>
                <a:ea typeface="Times New Roman" panose="02020603050405020304" pitchFamily="18" charset="0"/>
                <a:cs typeface="Calibri"/>
              </a:rPr>
              <a:t>were as follows:</a:t>
            </a:r>
            <a:endParaRPr lang="en-US" sz="1200" dirty="0">
              <a:latin typeface="Times New Roman" panose="02020603050405020304" pitchFamily="18" charset="0"/>
              <a:cs typeface="Calibri"/>
            </a:endParaRPr>
          </a:p>
          <a:p>
            <a:pPr marL="630936" marR="0" lvl="0" indent="-173736">
              <a:lnSpc>
                <a:spcPct val="100000"/>
              </a:lnSpc>
              <a:spcBef>
                <a:spcPts val="0"/>
              </a:spcBef>
              <a:spcAft>
                <a:spcPts val="0"/>
              </a:spcAft>
              <a:buFont typeface="Arial" panose="020B0604020202020204" pitchFamily="34" charset="0"/>
              <a:buChar char="•"/>
              <a:tabLst>
                <a:tab pos="3556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r>
              <a:rPr lang="en-US" sz="12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Northeast—Hispanic/Latino males (1,382) </a:t>
            </a:r>
          </a:p>
          <a:p>
            <a:pPr marL="630936" marR="0" lvl="0" indent="-173736">
              <a:lnSpc>
                <a:spcPct val="100000"/>
              </a:lnSpc>
              <a:spcBef>
                <a:spcPts val="0"/>
              </a:spcBef>
              <a:spcAft>
                <a:spcPts val="0"/>
              </a:spcAft>
              <a:buFont typeface="Arial" panose="020B0604020202020204" pitchFamily="34" charset="0"/>
              <a:buChar char="•"/>
              <a:tabLst>
                <a:tab pos="3556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r>
              <a:rPr lang="en-US" sz="12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Midwest—Black/African American males (1,321)</a:t>
            </a:r>
          </a:p>
          <a:p>
            <a:pPr marL="630936" marR="0" lvl="0" indent="-173736">
              <a:lnSpc>
                <a:spcPct val="100000"/>
              </a:lnSpc>
              <a:spcBef>
                <a:spcPts val="0"/>
              </a:spcBef>
              <a:spcAft>
                <a:spcPts val="0"/>
              </a:spcAft>
              <a:buFont typeface="Arial" panose="020B0604020202020204" pitchFamily="34" charset="0"/>
              <a:buChar char="•"/>
              <a:tabLst>
                <a:tab pos="3556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r>
              <a:rPr lang="en-US" sz="12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South—Black/African American males (5,407)</a:t>
            </a:r>
          </a:p>
          <a:p>
            <a:pPr marL="630936" marR="0" lvl="0" indent="-173736">
              <a:lnSpc>
                <a:spcPct val="100000"/>
              </a:lnSpc>
              <a:spcBef>
                <a:spcPts val="0"/>
              </a:spcBef>
              <a:spcAft>
                <a:spcPts val="0"/>
              </a:spcAft>
              <a:buFont typeface="Arial" panose="020B0604020202020204" pitchFamily="34" charset="0"/>
              <a:buChar char="•"/>
              <a:tabLst>
                <a:tab pos="3556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r>
              <a:rPr lang="en-US" sz="12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West—Hispanic/Latino males (3,076) </a:t>
            </a:r>
          </a:p>
          <a:p>
            <a:pPr marL="630936" marR="0" lvl="0" indent="-173736">
              <a:lnSpc>
                <a:spcPct val="100000"/>
              </a:lnSpc>
              <a:spcBef>
                <a:spcPts val="0"/>
              </a:spcBef>
              <a:spcAft>
                <a:spcPts val="0"/>
              </a:spcAft>
              <a:buFont typeface="Arial" panose="020B0604020202020204" pitchFamily="34" charset="0"/>
              <a:buChar char="•"/>
              <a:tabLst>
                <a:tab pos="3556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r>
              <a:rPr lang="en-US" sz="12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U.S. territories and freely associated states—Hispanic/Latino males (203)</a:t>
            </a:r>
          </a:p>
          <a:p>
            <a:pPr>
              <a:lnSpc>
                <a:spcPct val="100000"/>
              </a:lnSpc>
              <a:spcBef>
                <a:spcPts val="0"/>
              </a:spcBef>
              <a:spcAft>
                <a:spcPts val="0"/>
              </a:spcAft>
            </a:pPr>
            <a:endParaRPr lang="en-US" sz="1200" dirty="0">
              <a:solidFill>
                <a:srgbClr val="444444"/>
              </a:solidFill>
              <a:latin typeface="Times New Roman" panose="02020603050405020304" pitchFamily="18" charset="0"/>
            </a:endParaRPr>
          </a:p>
          <a:p>
            <a:pPr>
              <a:lnSpc>
                <a:spcPct val="100000"/>
              </a:lnSpc>
              <a:spcBef>
                <a:spcPts val="0"/>
              </a:spcBef>
              <a:spcAft>
                <a:spcPts val="0"/>
              </a:spcAft>
            </a:pPr>
            <a:r>
              <a:rPr lang="en-US" sz="1200" b="1" dirty="0">
                <a:latin typeface="Times New Roman" panose="02020603050405020304" pitchFamily="18" charset="0"/>
              </a:rPr>
              <a:t>Data notes and sources</a:t>
            </a:r>
            <a:endParaRPr lang="en-US" sz="1200" dirty="0">
              <a:latin typeface="Times New Roman" panose="02020603050405020304" pitchFamily="18"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kern="1200" dirty="0">
                <a:solidFill>
                  <a:schemeClr val="tx1"/>
                </a:solidFill>
                <a:effectLst/>
                <a:latin typeface="Times New Roman" panose="02020603050405020304" pitchFamily="18" charset="0"/>
                <a:ea typeface="+mn-ea"/>
                <a:cs typeface="+mn-cs"/>
              </a:rPr>
              <a:t>The 2024 HIV Surveillance </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Data Release</a:t>
            </a:r>
            <a:r>
              <a:rPr lang="en-US" sz="1200" kern="1200" dirty="0">
                <a:solidFill>
                  <a:schemeClr val="tx1"/>
                </a:solidFill>
                <a:effectLst/>
                <a:latin typeface="Times New Roman" panose="02020603050405020304" pitchFamily="18" charset="0"/>
                <a:ea typeface="+mn-ea"/>
                <a:cs typeface="+mn-cs"/>
              </a:rPr>
              <a:t> marks the first inclusion of data from the Republic of the Marshall Islands in numbers and rates of HIV diagnoses, deaths, and persons living with diagnosed HIV.</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1200" b="0" i="0" u="none" strike="noStrike" baseline="0" dirty="0">
              <a:solidFill>
                <a:srgbClr val="000000"/>
              </a:solidFill>
              <a:latin typeface="Times New Roman" panose="02020603050405020304" pitchFamily="18" charset="0"/>
              <a:cs typeface="Calibri" panose="020F0502020204030204"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i="0" u="none" strike="noStrike" baseline="0" dirty="0">
                <a:solidFill>
                  <a:srgbClr val="000000"/>
                </a:solidFill>
                <a:latin typeface="Times New Roman" panose="02020603050405020304" pitchFamily="18" charset="0"/>
                <a:cs typeface="Calibri" panose="020F0502020204030204" pitchFamily="34" charset="0"/>
              </a:rPr>
              <a:t>For additional data, see Table 4b in the 2024 HIV Surveillance </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Data Release</a:t>
            </a:r>
            <a:r>
              <a:rPr lang="en-US" sz="1200" b="0" i="0" u="none" strike="noStrike" baseline="0" dirty="0">
                <a:solidFill>
                  <a:srgbClr val="000000"/>
                </a:solidFill>
                <a:latin typeface="Times New Roman" panose="02020603050405020304" pitchFamily="18" charset="0"/>
                <a:cs typeface="Calibri" panose="020F0502020204030204" pitchFamily="34" charset="0"/>
              </a:rPr>
              <a:t>.</a:t>
            </a:r>
            <a:r>
              <a:rPr lang="en-US" sz="1200" i="1" kern="1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1200" b="0" i="1" u="none" strike="noStrike" kern="100" baseline="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i="0" u="none" strike="noStrike" baseline="0" dirty="0">
                <a:solidFill>
                  <a:srgbClr val="000000"/>
                </a:solidFill>
                <a:latin typeface="Times New Roman" panose="02020603050405020304" pitchFamily="18" charset="0"/>
              </a:rPr>
              <a:t>Use caution when interpreting data for American Indian/Alaska Native and Native Hawaiian/other Pacific Islander persons due to small numbers.</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1200" b="0" i="0" u="none" strike="noStrike" baseline="0" dirty="0">
              <a:solidFill>
                <a:srgbClr val="000000"/>
              </a:solidFill>
              <a:latin typeface="Times New Roman" panose="02020603050405020304" pitchFamily="18" charset="0"/>
              <a:cs typeface="Calibri" panose="020F0502020204030204"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dirty="0">
                <a:solidFill>
                  <a:srgbClr val="000000"/>
                </a:solidFill>
                <a:latin typeface="Times New Roman" panose="02020603050405020304" pitchFamily="18" charset="0"/>
                <a:cs typeface="Calibri" panose="020F0502020204030204" pitchFamily="34" charset="0"/>
              </a:rPr>
              <a:t>Data have been statistically adjusted to account for missing transmission category.</a:t>
            </a:r>
            <a:endParaRPr lang="en-US" sz="1200" b="1" dirty="0">
              <a:latin typeface="Times New Roman" panose="02020603050405020304" pitchFamily="18" charset="0"/>
              <a:cs typeface="Calibri" panose="020F0502020204030204" pitchFamily="34" charset="0"/>
            </a:endParaRPr>
          </a:p>
          <a:p>
            <a:pPr marL="0" marR="0">
              <a:lnSpc>
                <a:spcPct val="100000"/>
              </a:lnSpc>
              <a:spcBef>
                <a:spcPts val="0"/>
              </a:spcBef>
              <a:spcAft>
                <a:spcPts val="0"/>
              </a:spcAft>
            </a:pPr>
            <a:endParaRPr lang="en-US" sz="1200" kern="100" dirty="0">
              <a:effectLst/>
              <a:latin typeface="Times New Roman" panose="02020603050405020304" pitchFamily="18" charset="0"/>
              <a:ea typeface="Calibri" panose="020F0502020204030204" pitchFamily="34" charset="0"/>
              <a:cs typeface="Calibri" panose="020F0502020204030204" pitchFamily="34" charset="0"/>
            </a:endParaRPr>
          </a:p>
          <a:p>
            <a:pPr marL="0" marR="0">
              <a:lnSpc>
                <a:spcPct val="100000"/>
              </a:lnSpc>
              <a:spcBef>
                <a:spcPts val="0"/>
              </a:spcBef>
              <a:spcAft>
                <a:spcPts val="0"/>
              </a:spcAft>
            </a:pPr>
            <a:r>
              <a:rPr lang="en-US" sz="1200" dirty="0">
                <a:effectLst/>
                <a:latin typeface="Times New Roman" panose="02020603050405020304" pitchFamily="18" charset="0"/>
              </a:rPr>
              <a:t>For more information on data sources, data collection and reporting practices, and case definitions, see the National HIV Surveillance System (NHSS) Technical Notes, available at </a:t>
            </a:r>
            <a:r>
              <a:rPr lang="en-US" sz="1200" dirty="0">
                <a:effectLst/>
                <a:latin typeface="Times New Roman" panose="02020603050405020304" pitchFamily="18" charset="0"/>
                <a:hlinkClick r:id="rId3" tooltip="https://www.cdc.gov/hiv-data/nhss/index.html"/>
              </a:rPr>
              <a:t>https://www.cdc.gov/hiv-data/nhss/index.html</a:t>
            </a:r>
            <a:r>
              <a:rPr lang="en-US" sz="1200" dirty="0">
                <a:effectLst/>
                <a:latin typeface="Times New Roman" panose="02020603050405020304" pitchFamily="18" charset="0"/>
              </a:rPr>
              <a:t>.</a:t>
            </a:r>
          </a:p>
          <a:p>
            <a:pPr marL="0" marR="0">
              <a:lnSpc>
                <a:spcPct val="100000"/>
              </a:lnSpc>
              <a:spcBef>
                <a:spcPts val="0"/>
              </a:spcBef>
              <a:spcAft>
                <a:spcPts val="0"/>
              </a:spcAft>
            </a:pPr>
            <a:endParaRPr lang="en-US" sz="1200" kern="100" dirty="0">
              <a:effectLst/>
              <a:latin typeface="Times New Roman" panose="02020603050405020304" pitchFamily="18" charset="0"/>
              <a:ea typeface="Calibri" panose="020F0502020204030204" pitchFamily="34" charset="0"/>
              <a:cs typeface="Calibri" panose="020F0502020204030204" pitchFamily="34" charset="0"/>
            </a:endParaRPr>
          </a:p>
          <a:p>
            <a:pPr>
              <a:lnSpc>
                <a:spcPct val="100000"/>
              </a:lnSpc>
              <a:spcBef>
                <a:spcPts val="0"/>
              </a:spcBef>
              <a:spcAft>
                <a:spcPts val="0"/>
              </a:spcAft>
            </a:pPr>
            <a:r>
              <a:rPr lang="en-US" sz="1200" baseline="0" dirty="0">
                <a:latin typeface="Times New Roman" panose="02020603050405020304" pitchFamily="18" charset="0"/>
              </a:rPr>
              <a:t>Data for all figures are available in </a:t>
            </a:r>
            <a:r>
              <a:rPr lang="en-US" sz="1200" baseline="0" dirty="0">
                <a:effectLst/>
                <a:latin typeface="Times New Roman" panose="02020603050405020304" pitchFamily="18" charset="0"/>
              </a:rPr>
              <a:t>the </a:t>
            </a:r>
            <a:r>
              <a:rPr lang="en-US" sz="1200" baseline="0" dirty="0">
                <a:latin typeface="Times New Roman" panose="02020603050405020304" pitchFamily="18" charset="0"/>
              </a:rPr>
              <a:t>2024 </a:t>
            </a:r>
            <a:r>
              <a:rPr lang="en-US" sz="1200" baseline="0" dirty="0">
                <a:effectLst/>
                <a:latin typeface="Times New Roman" panose="02020603050405020304" pitchFamily="18" charset="0"/>
              </a:rPr>
              <a:t>HIV Surveillance </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Data Release</a:t>
            </a:r>
            <a:r>
              <a:rPr lang="en-US" sz="1200" baseline="0" dirty="0">
                <a:latin typeface="Times New Roman" panose="02020603050405020304" pitchFamily="18" charset="0"/>
              </a:rPr>
              <a:t> tables or </a:t>
            </a:r>
            <a:r>
              <a:rPr lang="en-US" sz="1200" baseline="0" dirty="0">
                <a:solidFill>
                  <a:srgbClr val="444444"/>
                </a:solidFill>
                <a:latin typeface="Times New Roman" panose="02020603050405020304" pitchFamily="18" charset="0"/>
                <a:hlinkClick r:id="rId4"/>
              </a:rPr>
              <a:t>NCHHSTP </a:t>
            </a:r>
            <a:r>
              <a:rPr lang="en-US" sz="1200" baseline="0" dirty="0" err="1">
                <a:solidFill>
                  <a:srgbClr val="444444"/>
                </a:solidFill>
                <a:latin typeface="Times New Roman" panose="02020603050405020304" pitchFamily="18" charset="0"/>
                <a:hlinkClick r:id="rId4"/>
              </a:rPr>
              <a:t>AtlasPlus</a:t>
            </a:r>
            <a:r>
              <a:rPr lang="en-US" sz="1200" baseline="0" dirty="0">
                <a:effectLst/>
                <a:latin typeface="Times New Roman" panose="02020603050405020304" pitchFamily="18" charset="0"/>
              </a:rPr>
              <a:t>. </a:t>
            </a:r>
            <a:endParaRPr lang="en-US" sz="1200" baseline="0" dirty="0">
              <a:solidFill>
                <a:srgbClr val="444444"/>
              </a:solidFill>
              <a:effectLst/>
              <a:latin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15</a:t>
            </a:fld>
            <a:endParaRPr lang="en-US"/>
          </a:p>
        </p:txBody>
      </p:sp>
    </p:spTree>
    <p:extLst>
      <p:ext uri="{BB962C8B-B14F-4D97-AF65-F5344CB8AC3E}">
        <p14:creationId xmlns:p14="http://schemas.microsoft.com/office/powerpoint/2010/main" val="38630204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normAutofit lnSpcReduction="10000"/>
          </a:bodyPr>
          <a:lstStyle/>
          <a:p>
            <a:pPr>
              <a:lnSpc>
                <a:spcPct val="100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b="1" dirty="0">
                <a:solidFill>
                  <a:srgbClr val="000000"/>
                </a:solidFill>
                <a:latin typeface="Times New Roman" panose="02020603050405020304" pitchFamily="18" charset="0"/>
                <a:ea typeface="Times New Roman" panose="02020603050405020304" pitchFamily="18" charset="0"/>
                <a:cs typeface="Calibri"/>
              </a:rPr>
              <a:t>Key findings</a:t>
            </a:r>
          </a:p>
          <a:p>
            <a:pPr marL="0" marR="0">
              <a:lnSpc>
                <a:spcPct val="100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1200" dirty="0">
                <a:solidFill>
                  <a:srgbClr val="000000"/>
                </a:solidFill>
                <a:effectLst/>
                <a:latin typeface="Times New Roman" panose="02020603050405020304" pitchFamily="18" charset="0"/>
                <a:ea typeface="Times New Roman" panose="02020603050405020304" pitchFamily="18" charset="0"/>
                <a:cs typeface="Calibri"/>
              </a:rPr>
              <a:t>In 2024, in the United States and 7 territories and freely associated states </a:t>
            </a:r>
            <a:r>
              <a:rPr lang="en-US" sz="1200" b="0" i="0" u="none" strike="noStrike" baseline="0" dirty="0">
                <a:solidFill>
                  <a:srgbClr val="000000"/>
                </a:solidFill>
                <a:latin typeface="Times New Roman" panose="02020603050405020304" pitchFamily="18" charset="0"/>
                <a:cs typeface="Calibri"/>
              </a:rPr>
              <a:t>among </a:t>
            </a:r>
            <a:r>
              <a:rPr lang="en-US" sz="1200" b="0" dirty="0">
                <a:solidFill>
                  <a:srgbClr val="000000"/>
                </a:solidFill>
                <a:latin typeface="Times New Roman" panose="02020603050405020304" pitchFamily="18" charset="0"/>
                <a:cs typeface="Times New Roman" panose="02020603050405020304" pitchFamily="18" charset="0"/>
              </a:rPr>
              <a:t>persons aged </a:t>
            </a:r>
            <a:r>
              <a:rPr lang="en-US" sz="1200" b="0" i="0" dirty="0">
                <a:solidFill>
                  <a:srgbClr val="000000"/>
                </a:solidFill>
                <a:effectLst/>
                <a:latin typeface="Times New Roman" panose="02020603050405020304" pitchFamily="18" charset="0"/>
                <a:cs typeface="Times New Roman" panose="02020603050405020304" pitchFamily="18" charset="0"/>
              </a:rPr>
              <a:t>≥ 13 years</a:t>
            </a:r>
            <a:r>
              <a:rPr lang="en-US" sz="1200" dirty="0">
                <a:solidFill>
                  <a:srgbClr val="000000"/>
                </a:solidFill>
                <a:effectLst/>
                <a:latin typeface="Times New Roman" panose="02020603050405020304" pitchFamily="18" charset="0"/>
                <a:ea typeface="Times New Roman" panose="02020603050405020304" pitchFamily="18" charset="0"/>
                <a:cs typeface="Calibri"/>
              </a:rPr>
              <a:t>, the highest percentages of HIV diagnoses attributed to </a:t>
            </a:r>
            <a:r>
              <a:rPr lang="en-US" sz="1200" b="0" dirty="0">
                <a:solidFill>
                  <a:srgbClr val="000000"/>
                </a:solidFill>
                <a:effectLst/>
                <a:latin typeface="Times New Roman" panose="02020603050405020304" pitchFamily="18" charset="0"/>
                <a:ea typeface="Times New Roman" panose="02020603050405020304" pitchFamily="18" charset="0"/>
                <a:cs typeface="Calibri"/>
              </a:rPr>
              <a:t>injection drug use </a:t>
            </a:r>
            <a:r>
              <a:rPr lang="en-US" sz="1200" dirty="0">
                <a:solidFill>
                  <a:srgbClr val="000000"/>
                </a:solidFill>
                <a:effectLst/>
                <a:latin typeface="Times New Roman" panose="02020603050405020304" pitchFamily="18" charset="0"/>
                <a:ea typeface="Times New Roman" panose="02020603050405020304" pitchFamily="18" charset="0"/>
                <a:cs typeface="Calibri"/>
              </a:rPr>
              <a:t>by race/ethnicity and sex were as follows:</a:t>
            </a:r>
            <a:endParaRPr lang="en-US" sz="1200" b="1" dirty="0">
              <a:solidFill>
                <a:srgbClr val="000000"/>
              </a:solidFill>
              <a:effectLst/>
              <a:latin typeface="Times New Roman" panose="02020603050405020304" pitchFamily="18" charset="0"/>
              <a:ea typeface="Times New Roman" panose="02020603050405020304" pitchFamily="18" charset="0"/>
              <a:cs typeface="Calibri"/>
            </a:endParaRPr>
          </a:p>
          <a:p>
            <a:pPr marL="630936" marR="0" lvl="0" indent="-173736">
              <a:lnSpc>
                <a:spcPct val="100000"/>
              </a:lnSpc>
              <a:spcBef>
                <a:spcPts val="0"/>
              </a:spcBef>
              <a:spcAft>
                <a:spcPts val="0"/>
              </a:spcAft>
              <a:buFont typeface="Arial" panose="020B0604020202020204" pitchFamily="34" charset="0"/>
              <a:buChar char="•"/>
              <a:tabLst>
                <a:tab pos="3556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12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Male—White persons (41%)</a:t>
            </a:r>
          </a:p>
          <a:p>
            <a:pPr marL="630936" marR="0" lvl="0" indent="-173736">
              <a:lnSpc>
                <a:spcPct val="100000"/>
              </a:lnSpc>
              <a:spcBef>
                <a:spcPts val="0"/>
              </a:spcBef>
              <a:spcAft>
                <a:spcPts val="0"/>
              </a:spcAft>
              <a:buFont typeface="Arial" panose="020B0604020202020204" pitchFamily="34" charset="0"/>
              <a:buChar char="•"/>
              <a:tabLst>
                <a:tab pos="3556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12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Female—White persons (46%)</a:t>
            </a:r>
          </a:p>
          <a:p>
            <a:pPr>
              <a:lnSpc>
                <a:spcPct val="100000"/>
              </a:lnSpc>
              <a:spcBef>
                <a:spcPts val="0"/>
              </a:spcBef>
              <a:spcAft>
                <a:spcPts val="0"/>
              </a:spcAft>
            </a:pPr>
            <a:endParaRPr lang="en-US" sz="1200" dirty="0">
              <a:latin typeface="Times New Roman" panose="02020603050405020304" pitchFamily="18" charset="0"/>
              <a:cs typeface="Calibri" panose="020F0502020204030204" pitchFamily="34" charset="0"/>
            </a:endParaRPr>
          </a:p>
          <a:p>
            <a:pPr>
              <a:lnSpc>
                <a:spcPct val="100000"/>
              </a:lnSpc>
              <a:spcBef>
                <a:spcPts val="0"/>
              </a:spcBef>
              <a:spcAft>
                <a:spcPts val="0"/>
              </a:spcAft>
            </a:pPr>
            <a:r>
              <a:rPr lang="en-US" b="1" dirty="0">
                <a:latin typeface="Times New Roman" panose="02020603050405020304" pitchFamily="18" charset="0"/>
              </a:rPr>
              <a:t>Data notes and sources</a:t>
            </a:r>
            <a:endParaRPr lang="en-US" i="1" dirty="0">
              <a:latin typeface="Times New Roman" panose="02020603050405020304" pitchFamily="18" charset="0"/>
              <a:ea typeface="Calibri"/>
              <a:cs typeface="Calibri"/>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kern="1200" dirty="0">
                <a:solidFill>
                  <a:schemeClr val="tx1"/>
                </a:solidFill>
                <a:effectLst/>
                <a:latin typeface="Times New Roman" panose="02020603050405020304" pitchFamily="18" charset="0"/>
                <a:ea typeface="+mn-ea"/>
                <a:cs typeface="+mn-cs"/>
              </a:rPr>
              <a:t>The 2024 HIV Surveillance </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Data Release</a:t>
            </a:r>
            <a:r>
              <a:rPr lang="en-US" sz="1200" kern="1200" dirty="0">
                <a:solidFill>
                  <a:schemeClr val="tx1"/>
                </a:solidFill>
                <a:effectLst/>
                <a:latin typeface="Times New Roman" panose="02020603050405020304" pitchFamily="18" charset="0"/>
                <a:ea typeface="+mn-ea"/>
                <a:cs typeface="+mn-cs"/>
              </a:rPr>
              <a:t> marks the first inclusion of data from the Republic of the Marshall Islands in numbers and rates of HIV diagnoses, deaths, and persons living with diagnosed HIV.</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1200" b="0" i="0" u="none" strike="noStrike" baseline="0" dirty="0">
              <a:solidFill>
                <a:srgbClr val="000000"/>
              </a:solidFill>
              <a:latin typeface="Times New Roman" panose="02020603050405020304" pitchFamily="18" charset="0"/>
              <a:cs typeface="Calibri" panose="020F0502020204030204"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i="0" u="none" strike="noStrike" baseline="0" dirty="0">
                <a:solidFill>
                  <a:srgbClr val="000000"/>
                </a:solidFill>
                <a:latin typeface="Times New Roman" panose="02020603050405020304" pitchFamily="18" charset="0"/>
                <a:cs typeface="Calibri" panose="020F0502020204030204" pitchFamily="34" charset="0"/>
              </a:rPr>
              <a:t>For additional data, see Table 5b in the 2024 HIV Surveillance </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Data Release</a:t>
            </a:r>
            <a:r>
              <a:rPr lang="en-US" sz="1200" b="0" i="0" u="none" strike="noStrike" baseline="0" dirty="0">
                <a:solidFill>
                  <a:srgbClr val="000000"/>
                </a:solidFill>
                <a:latin typeface="Times New Roman" panose="02020603050405020304" pitchFamily="18" charset="0"/>
                <a:cs typeface="Calibri" panose="020F0502020204030204" pitchFamily="34" charset="0"/>
              </a:rPr>
              <a:t>.</a:t>
            </a:r>
            <a:r>
              <a:rPr lang="en-US" sz="1200" i="1"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b="0" i="0" u="none" strike="noStrike" baseline="0" dirty="0">
              <a:solidFill>
                <a:srgbClr val="000000"/>
              </a:solidFill>
              <a:latin typeface="Times New Roman" panose="02020603050405020304" pitchFamily="18" charset="0"/>
              <a:cs typeface="Calibri" panose="020F0502020204030204"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1200" b="0" i="0" u="none" strike="noStrike" baseline="0" dirty="0">
              <a:solidFill>
                <a:srgbClr val="000000"/>
              </a:solidFill>
              <a:latin typeface="Times New Roman" panose="02020603050405020304" pitchFamily="18"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i="0" u="none" strike="noStrike" baseline="0" dirty="0">
                <a:solidFill>
                  <a:srgbClr val="000000"/>
                </a:solidFill>
                <a:latin typeface="Times New Roman" panose="02020603050405020304" pitchFamily="18" charset="0"/>
              </a:rPr>
              <a:t>Use caution when interpreting data for American Indian/Alaska Native and Native Hawaiian/other Pacific Islander persons due to small numbers.</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1200" b="0" i="0" u="none" strike="noStrike" baseline="0" dirty="0">
              <a:solidFill>
                <a:srgbClr val="000000"/>
              </a:solidFill>
              <a:latin typeface="Times New Roman" panose="02020603050405020304" pitchFamily="18" charset="0"/>
              <a:cs typeface="Calibri" panose="020F0502020204030204"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dirty="0">
                <a:solidFill>
                  <a:srgbClr val="000000"/>
                </a:solidFill>
                <a:latin typeface="Times New Roman" panose="02020603050405020304" pitchFamily="18" charset="0"/>
                <a:cs typeface="Calibri" panose="020F0502020204030204" pitchFamily="34" charset="0"/>
              </a:rPr>
              <a:t>Data have been statistically adjusted to account for missing transmission category.</a:t>
            </a:r>
            <a:endParaRPr lang="en-US" sz="1200" b="1" dirty="0">
              <a:latin typeface="Times New Roman" panose="02020603050405020304" pitchFamily="18" charset="0"/>
              <a:cs typeface="Calibri" panose="020F0502020204030204" pitchFamily="34" charset="0"/>
            </a:endParaRPr>
          </a:p>
          <a:p>
            <a:pPr marL="0" marR="0">
              <a:lnSpc>
                <a:spcPct val="100000"/>
              </a:lnSpc>
              <a:spcBef>
                <a:spcPts val="0"/>
              </a:spcBef>
              <a:spcAft>
                <a:spcPts val="0"/>
              </a:spcAft>
            </a:pPr>
            <a:endParaRPr lang="en-US" sz="1200" kern="100" dirty="0">
              <a:effectLst/>
              <a:latin typeface="Times New Roman" panose="02020603050405020304" pitchFamily="18" charset="0"/>
              <a:ea typeface="Calibri" panose="020F0502020204030204" pitchFamily="34" charset="0"/>
              <a:cs typeface="Calibri" panose="020F0502020204030204" pitchFamily="34" charset="0"/>
            </a:endParaRPr>
          </a:p>
          <a:p>
            <a:pPr marL="0" marR="0">
              <a:lnSpc>
                <a:spcPct val="100000"/>
              </a:lnSpc>
              <a:spcBef>
                <a:spcPts val="0"/>
              </a:spcBef>
              <a:spcAft>
                <a:spcPts val="0"/>
              </a:spcAft>
            </a:pPr>
            <a:r>
              <a:rPr lang="en-US" dirty="0">
                <a:effectLst/>
                <a:latin typeface="Times New Roman" panose="02020603050405020304" pitchFamily="18" charset="0"/>
              </a:rPr>
              <a:t>For more information on data sources, data collection and reporting practices, and case definitions, see the National HIV Surveillance System (NHSS) Technical Notes, available at </a:t>
            </a:r>
            <a:r>
              <a:rPr lang="en-US" dirty="0">
                <a:effectLst/>
                <a:latin typeface="Times New Roman" panose="02020603050405020304" pitchFamily="18" charset="0"/>
                <a:hlinkClick r:id="rId3" tooltip="https://www.cdc.gov/hiv-data/nhss/index.html"/>
              </a:rPr>
              <a:t>https://www.cdc.gov/hiv-data/nhss/index.html</a:t>
            </a:r>
            <a:r>
              <a:rPr lang="en-US" dirty="0">
                <a:effectLst/>
                <a:latin typeface="Times New Roman" panose="02020603050405020304" pitchFamily="18" charset="0"/>
              </a:rPr>
              <a:t>.</a:t>
            </a:r>
          </a:p>
          <a:p>
            <a:pPr marL="0" marR="0">
              <a:lnSpc>
                <a:spcPct val="100000"/>
              </a:lnSpc>
              <a:spcBef>
                <a:spcPts val="0"/>
              </a:spcBef>
              <a:spcAft>
                <a:spcPts val="0"/>
              </a:spcAft>
            </a:pPr>
            <a:endParaRPr lang="en-US" sz="1200" kern="100" dirty="0">
              <a:effectLst/>
              <a:latin typeface="Times New Roman" panose="02020603050405020304" pitchFamily="18" charset="0"/>
              <a:ea typeface="Calibri" panose="020F0502020204030204" pitchFamily="34" charset="0"/>
              <a:cs typeface="Calibri" panose="020F0502020204030204" pitchFamily="34" charset="0"/>
            </a:endParaRPr>
          </a:p>
          <a:p>
            <a:pPr>
              <a:lnSpc>
                <a:spcPct val="100000"/>
              </a:lnSpc>
              <a:spcBef>
                <a:spcPts val="0"/>
              </a:spcBef>
              <a:spcAft>
                <a:spcPts val="0"/>
              </a:spcAft>
            </a:pPr>
            <a:r>
              <a:rPr lang="en-US" baseline="0" dirty="0">
                <a:latin typeface="Times New Roman" panose="02020603050405020304" pitchFamily="18" charset="0"/>
              </a:rPr>
              <a:t>Data for all figures are available in </a:t>
            </a:r>
            <a:r>
              <a:rPr lang="en-US" baseline="0" dirty="0">
                <a:effectLst/>
                <a:latin typeface="Times New Roman" panose="02020603050405020304" pitchFamily="18" charset="0"/>
              </a:rPr>
              <a:t>the </a:t>
            </a:r>
            <a:r>
              <a:rPr lang="en-US" baseline="0" dirty="0">
                <a:latin typeface="Times New Roman" panose="02020603050405020304" pitchFamily="18" charset="0"/>
              </a:rPr>
              <a:t>2024 </a:t>
            </a:r>
            <a:r>
              <a:rPr lang="en-US" baseline="0" dirty="0">
                <a:effectLst/>
                <a:latin typeface="Times New Roman" panose="02020603050405020304" pitchFamily="18" charset="0"/>
              </a:rPr>
              <a:t>HIV Surveillance </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Data Release</a:t>
            </a:r>
            <a:r>
              <a:rPr lang="en-US" baseline="0" dirty="0">
                <a:latin typeface="Times New Roman" panose="02020603050405020304" pitchFamily="18" charset="0"/>
              </a:rPr>
              <a:t> tables or </a:t>
            </a:r>
            <a:r>
              <a:rPr lang="en-US" baseline="0" dirty="0">
                <a:solidFill>
                  <a:srgbClr val="444444"/>
                </a:solidFill>
                <a:latin typeface="Times New Roman" panose="02020603050405020304" pitchFamily="18" charset="0"/>
                <a:hlinkClick r:id="rId4"/>
              </a:rPr>
              <a:t>NCHHSTP </a:t>
            </a:r>
            <a:r>
              <a:rPr lang="en-US" baseline="0" dirty="0" err="1">
                <a:solidFill>
                  <a:srgbClr val="444444"/>
                </a:solidFill>
                <a:latin typeface="Times New Roman" panose="02020603050405020304" pitchFamily="18" charset="0"/>
                <a:hlinkClick r:id="rId4"/>
              </a:rPr>
              <a:t>AtlasPlus</a:t>
            </a:r>
            <a:r>
              <a:rPr lang="en-US" baseline="0" dirty="0">
                <a:effectLst/>
                <a:latin typeface="Times New Roman" panose="02020603050405020304" pitchFamily="18" charset="0"/>
              </a:rPr>
              <a:t>.</a:t>
            </a:r>
            <a:endParaRPr lang="en-US" baseline="0" dirty="0">
              <a:solidFill>
                <a:srgbClr val="444444"/>
              </a:solidFill>
              <a:effectLst/>
              <a:latin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16</a:t>
            </a:fld>
            <a:endParaRPr lang="en-US"/>
          </a:p>
        </p:txBody>
      </p:sp>
    </p:spTree>
    <p:extLst>
      <p:ext uri="{BB962C8B-B14F-4D97-AF65-F5344CB8AC3E}">
        <p14:creationId xmlns:p14="http://schemas.microsoft.com/office/powerpoint/2010/main" val="1884476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normAutofit fontScale="92500" lnSpcReduction="10000"/>
          </a:bodyPr>
          <a:lstStyle/>
          <a:p>
            <a:pPr>
              <a:lnSpc>
                <a:spcPct val="100000"/>
              </a:lnSpc>
              <a:spcBef>
                <a:spcPts val="0"/>
              </a:spcBef>
              <a:spcAft>
                <a:spcPts val="0"/>
              </a:spcAft>
              <a:tabLst>
                <a:tab pos="2286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b="1" dirty="0">
                <a:solidFill>
                  <a:srgbClr val="000000"/>
                </a:solidFill>
                <a:latin typeface="Times New Roman" panose="02020603050405020304" pitchFamily="18" charset="0"/>
                <a:ea typeface="Times New Roman" panose="02020603050405020304" pitchFamily="18" charset="0"/>
                <a:cs typeface="Calibri"/>
              </a:rPr>
              <a:t>Key findings</a:t>
            </a:r>
          </a:p>
          <a:p>
            <a:pPr marL="0" marR="0" indent="0">
              <a:lnSpc>
                <a:spcPct val="100000"/>
              </a:lnSpc>
              <a:spcBef>
                <a:spcPts val="0"/>
              </a:spcBef>
              <a:spcAft>
                <a:spcPts val="0"/>
              </a:spcAft>
              <a:tabLst>
                <a:tab pos="2286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1200" dirty="0">
                <a:solidFill>
                  <a:srgbClr val="000000"/>
                </a:solidFill>
                <a:effectLst/>
                <a:latin typeface="Times New Roman" panose="02020603050405020304" pitchFamily="18" charset="0"/>
                <a:ea typeface="Times New Roman" panose="02020603050405020304" pitchFamily="18" charset="0"/>
                <a:cs typeface="Calibri"/>
              </a:rPr>
              <a:t>In 2024, in the United States and 7 territories and freely associated states </a:t>
            </a:r>
            <a:r>
              <a:rPr lang="en-US" sz="1200" b="0" i="0" u="none" strike="noStrike" baseline="0" dirty="0">
                <a:solidFill>
                  <a:srgbClr val="000000"/>
                </a:solidFill>
                <a:latin typeface="Times New Roman" panose="02020603050405020304" pitchFamily="18" charset="0"/>
                <a:cs typeface="Calibri"/>
              </a:rPr>
              <a:t>among </a:t>
            </a:r>
            <a:r>
              <a:rPr lang="en-US" sz="1200" b="0" dirty="0">
                <a:solidFill>
                  <a:srgbClr val="000000"/>
                </a:solidFill>
                <a:latin typeface="Times New Roman" panose="02020603050405020304" pitchFamily="18" charset="0"/>
                <a:cs typeface="Times New Roman" panose="02020603050405020304" pitchFamily="18" charset="0"/>
              </a:rPr>
              <a:t>persons aged </a:t>
            </a:r>
            <a:r>
              <a:rPr lang="en-US" sz="1200" b="0" i="0" dirty="0">
                <a:solidFill>
                  <a:srgbClr val="000000"/>
                </a:solidFill>
                <a:effectLst/>
                <a:latin typeface="Times New Roman" panose="02020603050405020304" pitchFamily="18" charset="0"/>
                <a:cs typeface="Times New Roman" panose="02020603050405020304" pitchFamily="18" charset="0"/>
              </a:rPr>
              <a:t>≥ 13 years</a:t>
            </a:r>
            <a:r>
              <a:rPr lang="en-US" sz="1200" dirty="0">
                <a:solidFill>
                  <a:srgbClr val="000000"/>
                </a:solidFill>
                <a:effectLst/>
                <a:latin typeface="Times New Roman" panose="02020603050405020304" pitchFamily="18" charset="0"/>
                <a:ea typeface="Times New Roman" panose="02020603050405020304" pitchFamily="18" charset="0"/>
                <a:cs typeface="Calibri"/>
              </a:rPr>
              <a:t>, the highest numbers of HIV diagnoses attributed to </a:t>
            </a:r>
            <a:r>
              <a:rPr lang="en-US" sz="1200" b="0" dirty="0">
                <a:solidFill>
                  <a:srgbClr val="000000"/>
                </a:solidFill>
                <a:effectLst/>
                <a:latin typeface="Times New Roman" panose="02020603050405020304" pitchFamily="18" charset="0"/>
                <a:ea typeface="Times New Roman" panose="02020603050405020304" pitchFamily="18" charset="0"/>
                <a:cs typeface="Calibri"/>
              </a:rPr>
              <a:t>injection drug use </a:t>
            </a:r>
            <a:r>
              <a:rPr lang="en-US" sz="1200" dirty="0">
                <a:solidFill>
                  <a:srgbClr val="000000"/>
                </a:solidFill>
                <a:effectLst/>
                <a:latin typeface="Times New Roman" panose="02020603050405020304" pitchFamily="18" charset="0"/>
                <a:ea typeface="Times New Roman" panose="02020603050405020304" pitchFamily="18" charset="0"/>
                <a:cs typeface="Calibri"/>
              </a:rPr>
              <a:t>by </a:t>
            </a:r>
            <a:r>
              <a:rPr lang="en-US" sz="1200" b="0" dirty="0">
                <a:solidFill>
                  <a:srgbClr val="000000"/>
                </a:solidFill>
                <a:effectLst/>
                <a:latin typeface="Times New Roman" panose="02020603050405020304" pitchFamily="18" charset="0"/>
                <a:ea typeface="Times New Roman" panose="02020603050405020304" pitchFamily="18" charset="0"/>
                <a:cs typeface="Calibri"/>
              </a:rPr>
              <a:t>region and race/ethnicity </a:t>
            </a:r>
            <a:r>
              <a:rPr lang="en-US" sz="1200" dirty="0">
                <a:solidFill>
                  <a:srgbClr val="000000"/>
                </a:solidFill>
                <a:effectLst/>
                <a:latin typeface="Times New Roman" panose="02020603050405020304" pitchFamily="18" charset="0"/>
                <a:ea typeface="Times New Roman" panose="02020603050405020304" pitchFamily="18" charset="0"/>
                <a:cs typeface="Calibri"/>
              </a:rPr>
              <a:t>were as follows:</a:t>
            </a:r>
            <a:endParaRPr lang="en-US" sz="1200" b="1" dirty="0">
              <a:solidFill>
                <a:srgbClr val="000000"/>
              </a:solidFill>
              <a:effectLst/>
              <a:latin typeface="Times New Roman" panose="02020603050405020304" pitchFamily="18" charset="0"/>
              <a:ea typeface="Times New Roman" panose="02020603050405020304" pitchFamily="18" charset="0"/>
              <a:cs typeface="Calibri"/>
            </a:endParaRPr>
          </a:p>
          <a:p>
            <a:pPr marL="630936" marR="0" lvl="0" indent="-173736">
              <a:lnSpc>
                <a:spcPct val="100000"/>
              </a:lnSpc>
              <a:spcBef>
                <a:spcPts val="0"/>
              </a:spcBef>
              <a:spcAft>
                <a:spcPts val="0"/>
              </a:spcAft>
              <a:buFont typeface="Arial" panose="020B0604020202020204" pitchFamily="34" charset="0"/>
              <a:buChar char="•"/>
              <a:tabLst>
                <a:tab pos="3556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12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Northeast—Black/African American persons (172)</a:t>
            </a:r>
          </a:p>
          <a:p>
            <a:pPr marL="630936" marR="0" lvl="0" indent="-173736">
              <a:lnSpc>
                <a:spcPct val="100000"/>
              </a:lnSpc>
              <a:spcBef>
                <a:spcPts val="0"/>
              </a:spcBef>
              <a:spcAft>
                <a:spcPts val="0"/>
              </a:spcAft>
              <a:buFont typeface="Arial" panose="020B0604020202020204" pitchFamily="34" charset="0"/>
              <a:buChar char="•"/>
              <a:tabLst>
                <a:tab pos="3556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12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Midwest—White persons (168)</a:t>
            </a:r>
          </a:p>
          <a:p>
            <a:pPr marL="630936" marR="0" lvl="0" indent="-173736">
              <a:lnSpc>
                <a:spcPct val="100000"/>
              </a:lnSpc>
              <a:spcBef>
                <a:spcPts val="0"/>
              </a:spcBef>
              <a:spcAft>
                <a:spcPts val="0"/>
              </a:spcAft>
              <a:buFont typeface="Arial" panose="020B0604020202020204" pitchFamily="34" charset="0"/>
              <a:buChar char="•"/>
              <a:tabLst>
                <a:tab pos="3556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12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South—White persons (469)</a:t>
            </a:r>
          </a:p>
          <a:p>
            <a:pPr marL="630936" marR="0" lvl="0" indent="-173736">
              <a:lnSpc>
                <a:spcPct val="100000"/>
              </a:lnSpc>
              <a:spcBef>
                <a:spcPts val="0"/>
              </a:spcBef>
              <a:spcAft>
                <a:spcPts val="0"/>
              </a:spcAft>
              <a:buFont typeface="Arial" panose="020B0604020202020204" pitchFamily="34" charset="0"/>
              <a:buChar char="•"/>
              <a:tabLst>
                <a:tab pos="3556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12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West—White persons (250) </a:t>
            </a:r>
          </a:p>
          <a:p>
            <a:pPr marL="630936" marR="0" lvl="0" indent="-173736">
              <a:lnSpc>
                <a:spcPct val="100000"/>
              </a:lnSpc>
              <a:spcBef>
                <a:spcPts val="0"/>
              </a:spcBef>
              <a:spcAft>
                <a:spcPts val="0"/>
              </a:spcAft>
              <a:buFont typeface="Arial" panose="020B0604020202020204" pitchFamily="34" charset="0"/>
              <a:buChar char="•"/>
              <a:tabLst>
                <a:tab pos="3556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12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U.S. territories and freely associated states—Hispanic/Latino </a:t>
            </a:r>
            <a:r>
              <a:rPr lang="en-US" sz="1200" b="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persons</a:t>
            </a:r>
            <a:r>
              <a:rPr lang="en-US" sz="12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 (14)</a:t>
            </a:r>
          </a:p>
          <a:p>
            <a:pPr>
              <a:lnSpc>
                <a:spcPct val="100000"/>
              </a:lnSpc>
              <a:spcBef>
                <a:spcPts val="0"/>
              </a:spcBef>
              <a:spcAft>
                <a:spcPts val="0"/>
              </a:spcAft>
            </a:pPr>
            <a:endParaRPr lang="en-US" sz="1200" dirty="0">
              <a:solidFill>
                <a:srgbClr val="444444"/>
              </a:solidFill>
              <a:latin typeface="Times New Roman" panose="02020603050405020304" pitchFamily="18" charset="0"/>
              <a:ea typeface="Calibri"/>
              <a:cs typeface="Calibri" panose="020F0502020204030204" pitchFamily="34" charset="0"/>
            </a:endParaRPr>
          </a:p>
          <a:p>
            <a:pPr>
              <a:lnSpc>
                <a:spcPct val="100000"/>
              </a:lnSpc>
              <a:spcBef>
                <a:spcPts val="0"/>
              </a:spcBef>
              <a:spcAft>
                <a:spcPts val="0"/>
              </a:spcAft>
            </a:pPr>
            <a:r>
              <a:rPr lang="en-US" b="1" dirty="0">
                <a:latin typeface="Times New Roman" panose="02020603050405020304" pitchFamily="18" charset="0"/>
              </a:rPr>
              <a:t>Data notes and sources</a:t>
            </a:r>
            <a:endParaRPr lang="en-US" dirty="0">
              <a:latin typeface="Times New Roman" panose="02020603050405020304" pitchFamily="18"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kern="1200" dirty="0">
                <a:solidFill>
                  <a:schemeClr val="tx1"/>
                </a:solidFill>
                <a:effectLst/>
                <a:latin typeface="Times New Roman" panose="02020603050405020304" pitchFamily="18" charset="0"/>
                <a:ea typeface="+mn-ea"/>
                <a:cs typeface="+mn-cs"/>
              </a:rPr>
              <a:t>The 2024 HIV Surveillance </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Data Release</a:t>
            </a:r>
            <a:r>
              <a:rPr lang="en-US" sz="1200" kern="1200" dirty="0">
                <a:solidFill>
                  <a:schemeClr val="tx1"/>
                </a:solidFill>
                <a:effectLst/>
                <a:latin typeface="Times New Roman" panose="02020603050405020304" pitchFamily="18" charset="0"/>
                <a:ea typeface="+mn-ea"/>
                <a:cs typeface="+mn-cs"/>
              </a:rPr>
              <a:t> marks the first inclusion of data from the Republic of the Marshall Islands in numbers and rates of HIV diagnoses, deaths, and persons living with diagnosed HIV.</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1200" b="0" i="0" u="none" strike="noStrike" baseline="0" dirty="0">
              <a:solidFill>
                <a:srgbClr val="000000"/>
              </a:solidFill>
              <a:latin typeface="Times New Roman" panose="02020603050405020304" pitchFamily="18" charset="0"/>
              <a:cs typeface="Calibri" panose="020F0502020204030204"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i="0" u="none" strike="noStrike" baseline="0" dirty="0">
                <a:solidFill>
                  <a:srgbClr val="000000"/>
                </a:solidFill>
                <a:latin typeface="Times New Roman" panose="02020603050405020304" pitchFamily="18" charset="0"/>
                <a:cs typeface="Calibri" panose="020F0502020204030204" pitchFamily="34" charset="0"/>
              </a:rPr>
              <a:t>For additional data, see Table 5b in the 2024 HIV Surveillance </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Data Release</a:t>
            </a:r>
            <a:r>
              <a:rPr lang="en-US" sz="1200" b="0" i="0" u="none" strike="noStrike" baseline="0" dirty="0">
                <a:solidFill>
                  <a:srgbClr val="000000"/>
                </a:solidFill>
                <a:latin typeface="Times New Roman" panose="02020603050405020304" pitchFamily="18" charset="0"/>
                <a:cs typeface="Calibri" panose="020F0502020204030204" pitchFamily="34" charset="0"/>
              </a:rPr>
              <a:t>.</a:t>
            </a:r>
            <a:r>
              <a:rPr lang="en-US" sz="1200" i="1"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b="0" i="0" u="none" strike="noStrike" baseline="0" dirty="0">
              <a:solidFill>
                <a:srgbClr val="000000"/>
              </a:solidFill>
              <a:latin typeface="Times New Roman" panose="02020603050405020304" pitchFamily="18" charset="0"/>
              <a:cs typeface="Calibri" panose="020F0502020204030204" pitchFamily="34" charset="0"/>
            </a:endParaRPr>
          </a:p>
          <a:p>
            <a:pPr marL="0" marR="0">
              <a:lnSpc>
                <a:spcPct val="100000"/>
              </a:lnSpc>
              <a:spcBef>
                <a:spcPts val="0"/>
              </a:spcBef>
              <a:spcAft>
                <a:spcPts val="0"/>
              </a:spcAft>
            </a:pPr>
            <a:endParaRPr lang="en-US" sz="1200" kern="100" dirty="0">
              <a:effectLst/>
              <a:latin typeface="Times New Roman" panose="02020603050405020304" pitchFamily="18" charset="0"/>
              <a:ea typeface="Calibri" panose="020F0502020204030204" pitchFamily="34" charset="0"/>
              <a:cs typeface="Calibri" panose="020F0502020204030204"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i="0" u="none" strike="noStrike" baseline="0" dirty="0">
                <a:solidFill>
                  <a:srgbClr val="000000"/>
                </a:solidFill>
                <a:latin typeface="Times New Roman" panose="02020603050405020304" pitchFamily="18" charset="0"/>
              </a:rPr>
              <a:t>Use caution when interpreting data for American Indian/Alaska Native, Asian, and Native Hawaiian/other Pacific Islander persons due to small numbers.</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1200" b="0" i="0" u="none" strike="noStrike" baseline="0" dirty="0">
              <a:solidFill>
                <a:srgbClr val="000000"/>
              </a:solidFill>
              <a:latin typeface="Times New Roman" panose="02020603050405020304" pitchFamily="18" charset="0"/>
              <a:cs typeface="Calibri" panose="020F0502020204030204"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dirty="0">
                <a:solidFill>
                  <a:srgbClr val="000000"/>
                </a:solidFill>
                <a:latin typeface="Times New Roman" panose="02020603050405020304" pitchFamily="18" charset="0"/>
                <a:cs typeface="Calibri" panose="020F0502020204030204" pitchFamily="34" charset="0"/>
              </a:rPr>
              <a:t>Data have been statistically adjusted to account for missing transmission category.</a:t>
            </a:r>
            <a:endParaRPr lang="en-US" sz="1200" b="1" dirty="0">
              <a:latin typeface="Times New Roman" panose="02020603050405020304" pitchFamily="18" charset="0"/>
              <a:cs typeface="Calibri" panose="020F0502020204030204" pitchFamily="34" charset="0"/>
            </a:endParaRPr>
          </a:p>
          <a:p>
            <a:pPr marL="0" marR="0">
              <a:lnSpc>
                <a:spcPct val="100000"/>
              </a:lnSpc>
              <a:spcBef>
                <a:spcPts val="0"/>
              </a:spcBef>
              <a:spcAft>
                <a:spcPts val="0"/>
              </a:spcAft>
            </a:pPr>
            <a:endParaRPr lang="en-US" sz="1200" kern="100" dirty="0">
              <a:effectLst/>
              <a:latin typeface="Times New Roman" panose="02020603050405020304" pitchFamily="18" charset="0"/>
              <a:ea typeface="Calibri" panose="020F0502020204030204" pitchFamily="34" charset="0"/>
              <a:cs typeface="Calibri" panose="020F0502020204030204" pitchFamily="34" charset="0"/>
            </a:endParaRPr>
          </a:p>
          <a:p>
            <a:pPr marL="0" marR="0">
              <a:lnSpc>
                <a:spcPct val="100000"/>
              </a:lnSpc>
              <a:spcBef>
                <a:spcPts val="0"/>
              </a:spcBef>
              <a:spcAft>
                <a:spcPts val="0"/>
              </a:spcAft>
            </a:pPr>
            <a:r>
              <a:rPr lang="en-US" dirty="0">
                <a:effectLst/>
                <a:latin typeface="Times New Roman" panose="02020603050405020304" pitchFamily="18" charset="0"/>
              </a:rPr>
              <a:t>For more information on data sources, data collection and reporting practices, and case definitions, see the National HIV Surveillance System (NHSS) Technical Notes, available at </a:t>
            </a:r>
            <a:r>
              <a:rPr lang="en-US" dirty="0">
                <a:effectLst/>
                <a:latin typeface="Times New Roman" panose="02020603050405020304" pitchFamily="18" charset="0"/>
                <a:hlinkClick r:id="rId3" tooltip="https://www.cdc.gov/hiv-data/nhss/index.html"/>
              </a:rPr>
              <a:t>https://www.cdc.gov/hiv-data/nhss/index.html</a:t>
            </a:r>
            <a:r>
              <a:rPr lang="en-US" dirty="0">
                <a:effectLst/>
                <a:latin typeface="Times New Roman" panose="02020603050405020304" pitchFamily="18" charset="0"/>
              </a:rPr>
              <a:t>.</a:t>
            </a:r>
          </a:p>
          <a:p>
            <a:pPr marL="0" marR="0">
              <a:lnSpc>
                <a:spcPct val="100000"/>
              </a:lnSpc>
              <a:spcBef>
                <a:spcPts val="0"/>
              </a:spcBef>
              <a:spcAft>
                <a:spcPts val="0"/>
              </a:spcAft>
            </a:pPr>
            <a:endParaRPr lang="en-US" sz="1200" kern="100" dirty="0">
              <a:effectLst/>
              <a:latin typeface="Times New Roman" panose="02020603050405020304" pitchFamily="18" charset="0"/>
              <a:ea typeface="Calibri" panose="020F0502020204030204" pitchFamily="34" charset="0"/>
              <a:cs typeface="Calibri" panose="020F0502020204030204" pitchFamily="34" charset="0"/>
            </a:endParaRPr>
          </a:p>
          <a:p>
            <a:pPr>
              <a:lnSpc>
                <a:spcPct val="100000"/>
              </a:lnSpc>
              <a:spcBef>
                <a:spcPts val="0"/>
              </a:spcBef>
              <a:spcAft>
                <a:spcPts val="0"/>
              </a:spcAft>
            </a:pPr>
            <a:r>
              <a:rPr lang="en-US" baseline="0" dirty="0">
                <a:latin typeface="Times New Roman" panose="02020603050405020304" pitchFamily="18" charset="0"/>
              </a:rPr>
              <a:t>Data for all figures are available in </a:t>
            </a:r>
            <a:r>
              <a:rPr lang="en-US" baseline="0" dirty="0">
                <a:effectLst/>
                <a:latin typeface="Times New Roman" panose="02020603050405020304" pitchFamily="18" charset="0"/>
              </a:rPr>
              <a:t>the </a:t>
            </a:r>
            <a:r>
              <a:rPr lang="en-US" baseline="0" dirty="0">
                <a:latin typeface="Times New Roman" panose="02020603050405020304" pitchFamily="18" charset="0"/>
              </a:rPr>
              <a:t>2024 </a:t>
            </a:r>
            <a:r>
              <a:rPr lang="en-US" baseline="0" dirty="0">
                <a:effectLst/>
                <a:latin typeface="Times New Roman" panose="02020603050405020304" pitchFamily="18" charset="0"/>
              </a:rPr>
              <a:t>HIV Surveillance </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Data Release</a:t>
            </a:r>
            <a:r>
              <a:rPr lang="en-US" baseline="0" dirty="0">
                <a:latin typeface="Times New Roman" panose="02020603050405020304" pitchFamily="18" charset="0"/>
              </a:rPr>
              <a:t> tables or </a:t>
            </a:r>
            <a:r>
              <a:rPr lang="en-US" baseline="0" dirty="0">
                <a:solidFill>
                  <a:srgbClr val="444444"/>
                </a:solidFill>
                <a:latin typeface="Times New Roman" panose="02020603050405020304" pitchFamily="18" charset="0"/>
                <a:hlinkClick r:id="rId4"/>
              </a:rPr>
              <a:t>NCHHSTP </a:t>
            </a:r>
            <a:r>
              <a:rPr lang="en-US" baseline="0" dirty="0" err="1">
                <a:solidFill>
                  <a:srgbClr val="444444"/>
                </a:solidFill>
                <a:latin typeface="Times New Roman" panose="02020603050405020304" pitchFamily="18" charset="0"/>
                <a:hlinkClick r:id="rId4"/>
              </a:rPr>
              <a:t>AtlasPlus</a:t>
            </a:r>
            <a:r>
              <a:rPr lang="en-US" baseline="0" dirty="0">
                <a:effectLst/>
                <a:latin typeface="Times New Roman" panose="02020603050405020304" pitchFamily="18" charset="0"/>
              </a:rPr>
              <a:t>. </a:t>
            </a:r>
            <a:endParaRPr lang="en-US" baseline="0" dirty="0">
              <a:solidFill>
                <a:srgbClr val="444444"/>
              </a:solidFill>
              <a:effectLst/>
              <a:latin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17</a:t>
            </a:fld>
            <a:endParaRPr lang="en-US"/>
          </a:p>
        </p:txBody>
      </p:sp>
    </p:spTree>
    <p:extLst>
      <p:ext uri="{BB962C8B-B14F-4D97-AF65-F5344CB8AC3E}">
        <p14:creationId xmlns:p14="http://schemas.microsoft.com/office/powerpoint/2010/main" val="35517902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normAutofit/>
          </a:bodyPr>
          <a:lstStyle/>
          <a:p>
            <a:pPr>
              <a:lnSpc>
                <a:spcPct val="100000"/>
              </a:lnSpc>
              <a:spcBef>
                <a:spcPts val="0"/>
              </a:spcBef>
              <a:spcAft>
                <a:spcPts val="0"/>
              </a:spcAft>
              <a:defRPr/>
            </a:pPr>
            <a:r>
              <a:rPr lang="en-US" b="1" dirty="0">
                <a:solidFill>
                  <a:srgbClr val="000000"/>
                </a:solidFill>
                <a:latin typeface="Times New Roman" panose="02020603050405020304" pitchFamily="18" charset="0"/>
                <a:ea typeface="Calibri"/>
                <a:cs typeface="Calibri"/>
              </a:rPr>
              <a:t>Key findings</a:t>
            </a:r>
            <a:endParaRPr lang="en-US" b="1" dirty="0">
              <a:solidFill>
                <a:srgbClr val="000000"/>
              </a:solidFill>
              <a:latin typeface="Times New Roman" panose="02020603050405020304" pitchFamily="18" charset="0"/>
              <a:cs typeface="Calibri"/>
            </a:endParaRPr>
          </a:p>
          <a:p>
            <a:pPr marL="0" marR="0" lvl="0" indent="0" algn="l" defTabSz="914400">
              <a:lnSpc>
                <a:spcPct val="100000"/>
              </a:lnSpc>
              <a:spcBef>
                <a:spcPts val="0"/>
              </a:spcBef>
              <a:spcAft>
                <a:spcPts val="0"/>
              </a:spcAft>
              <a:buClrTx/>
              <a:buSzTx/>
              <a:buFontTx/>
              <a:buNone/>
              <a:tabLst/>
              <a:defRPr/>
            </a:pPr>
            <a:r>
              <a:rPr lang="en-US" sz="1200" b="0" i="0" u="none" strike="noStrike" baseline="0" dirty="0">
                <a:solidFill>
                  <a:srgbClr val="000000"/>
                </a:solidFill>
                <a:latin typeface="Times New Roman" panose="02020603050405020304" pitchFamily="18" charset="0"/>
                <a:cs typeface="Calibri"/>
              </a:rPr>
              <a:t>In 2024, in the United States, the highest rates of  HIV diagnoses </a:t>
            </a:r>
            <a:r>
              <a:rPr lang="en-US" sz="1200" dirty="0">
                <a:solidFill>
                  <a:srgbClr val="000000"/>
                </a:solidFill>
                <a:latin typeface="Times New Roman" panose="02020603050405020304" pitchFamily="18" charset="0"/>
                <a:cs typeface="Calibri"/>
              </a:rPr>
              <a:t>among Hispanic/Latino persons aged </a:t>
            </a:r>
            <a:r>
              <a:rPr lang="en-US" sz="1200" b="0" i="0" dirty="0">
                <a:solidFill>
                  <a:srgbClr val="000000"/>
                </a:solidFill>
                <a:effectLst/>
                <a:latin typeface="Times New Roman" panose="02020603050405020304" pitchFamily="18" charset="0"/>
                <a:cs typeface="Calibri"/>
              </a:rPr>
              <a:t>≥ 13 years by sex, age group, and region were as follows</a:t>
            </a:r>
            <a:r>
              <a:rPr lang="en-US" sz="1200" dirty="0">
                <a:solidFill>
                  <a:srgbClr val="000000"/>
                </a:solidFill>
                <a:latin typeface="Times New Roman" panose="02020603050405020304" pitchFamily="18" charset="0"/>
                <a:cs typeface="Calibri"/>
              </a:rPr>
              <a:t>:</a:t>
            </a:r>
            <a:endParaRPr lang="en-US" sz="1200" dirty="0">
              <a:solidFill>
                <a:srgbClr val="000000"/>
              </a:solidFill>
              <a:effectLst/>
              <a:latin typeface="Times New Roman" panose="02020603050405020304" pitchFamily="18" charset="0"/>
              <a:ea typeface="Times New Roman" panose="02020603050405020304" pitchFamily="18" charset="0"/>
              <a:cs typeface="Calibri"/>
            </a:endParaRPr>
          </a:p>
          <a:p>
            <a:pPr marL="630936" marR="0" indent="-171450">
              <a:lnSpc>
                <a:spcPct val="100000"/>
              </a:lnSpc>
              <a:spcBef>
                <a:spcPts val="0"/>
              </a:spcBef>
              <a:spcAft>
                <a:spcPts val="0"/>
              </a:spcAft>
              <a:buFont typeface="Arial" panose="020B0604020202020204" pitchFamily="34" charset="0"/>
              <a:buChar char="•"/>
            </a:pPr>
            <a:r>
              <a:rPr lang="en-US" sz="1200" b="0" i="0" strike="noStrike" baseline="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M</a:t>
            </a:r>
            <a:r>
              <a:rPr lang="en-US" sz="1200" b="0" i="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ales (40.7)</a:t>
            </a:r>
          </a:p>
          <a:p>
            <a:pPr marL="630936" marR="0" indent="-171450">
              <a:lnSpc>
                <a:spcPct val="100000"/>
              </a:lnSpc>
              <a:spcBef>
                <a:spcPts val="0"/>
              </a:spcBef>
              <a:spcAft>
                <a:spcPts val="0"/>
              </a:spcAft>
              <a:buFont typeface="Arial" panose="020B0604020202020204" pitchFamily="34" charset="0"/>
              <a:buChar char="•"/>
            </a:pPr>
            <a:r>
              <a:rPr lang="en-US" sz="1200" b="0" i="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Persons aged </a:t>
            </a:r>
            <a:r>
              <a:rPr lang="en-US" sz="12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25–34 years (50.9) </a:t>
            </a:r>
          </a:p>
          <a:p>
            <a:pPr marL="630936" marR="0" indent="-171450">
              <a:lnSpc>
                <a:spcPct val="100000"/>
              </a:lnSpc>
              <a:spcBef>
                <a:spcPts val="0"/>
              </a:spcBef>
              <a:spcAft>
                <a:spcPts val="0"/>
              </a:spcAft>
              <a:buFont typeface="Arial" panose="020B0604020202020204" pitchFamily="34" charset="0"/>
              <a:buChar char="•"/>
            </a:pPr>
            <a:r>
              <a:rPr lang="en-US" sz="12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Persons residing in the Northeast (26.4)</a:t>
            </a:r>
          </a:p>
          <a:p>
            <a:pPr marL="173990" marR="0">
              <a:lnSpc>
                <a:spcPct val="100000"/>
              </a:lnSpc>
              <a:spcBef>
                <a:spcPts val="0"/>
              </a:spcBef>
              <a:spcAft>
                <a:spcPts val="0"/>
              </a:spcAft>
            </a:pPr>
            <a:r>
              <a:rPr lang="en-US" sz="12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 </a:t>
            </a:r>
            <a:endParaRPr lang="en-US" sz="1200" b="0" i="0" u="none" strike="noStrike" baseline="0" dirty="0">
              <a:solidFill>
                <a:schemeClr val="tx1"/>
              </a:solidFill>
              <a:latin typeface="Times New Roman" panose="02020603050405020304" pitchFamily="18" charset="0"/>
              <a:cs typeface="Calibri" panose="020F0502020204030204" pitchFamily="34" charset="0"/>
            </a:endParaRPr>
          </a:p>
          <a:p>
            <a:pPr>
              <a:lnSpc>
                <a:spcPct val="100000"/>
              </a:lnSpc>
              <a:spcBef>
                <a:spcPts val="0"/>
              </a:spcBef>
              <a:spcAft>
                <a:spcPts val="0"/>
              </a:spcAft>
            </a:pPr>
            <a:r>
              <a:rPr lang="en-US" b="1" dirty="0">
                <a:latin typeface="Times New Roman" panose="02020603050405020304" pitchFamily="18" charset="0"/>
              </a:rPr>
              <a:t>Data notes and sources</a:t>
            </a:r>
            <a:endParaRPr lang="en-US" dirty="0">
              <a:latin typeface="Times New Roman" panose="02020603050405020304" pitchFamily="18"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kern="1200" dirty="0">
                <a:solidFill>
                  <a:schemeClr val="tx1"/>
                </a:solidFill>
                <a:effectLst/>
                <a:latin typeface="Times New Roman" panose="02020603050405020304" pitchFamily="18" charset="0"/>
                <a:ea typeface="+mn-ea"/>
                <a:cs typeface="+mn-cs"/>
              </a:rPr>
              <a:t>Rates per 100,000 population were calculated for HIV diagnoses by dividing the number of diagnoses by the population for the calendar year and multiplying by 100,000. Population denominators were derived from vintage 2024 Census estimates for the 50 states, DC, and Puerto Rico, and from the U.S. Census Bureau’s International Database for American Samoa, the Commonwealth of the Northern Mariana Islands, Guam, the Republic of the Marshall Islands, the Republic of Palau, and the U.S. Virgin Islands.</a:t>
            </a:r>
          </a:p>
          <a:p>
            <a:pPr marL="0" marR="0">
              <a:lnSpc>
                <a:spcPct val="100000"/>
              </a:lnSpc>
              <a:spcBef>
                <a:spcPts val="0"/>
              </a:spcBef>
              <a:spcAft>
                <a:spcPts val="0"/>
              </a:spcAft>
            </a:pPr>
            <a:endParaRPr lang="en-US" dirty="0">
              <a:effectLst/>
              <a:latin typeface="Times New Roman" panose="02020603050405020304" pitchFamily="18" charset="0"/>
            </a:endParaRPr>
          </a:p>
          <a:p>
            <a:pPr>
              <a:lnSpc>
                <a:spcPct val="100000"/>
              </a:lnSpc>
              <a:spcBef>
                <a:spcPts val="0"/>
              </a:spcBef>
              <a:spcAft>
                <a:spcPts val="0"/>
              </a:spcAft>
            </a:pPr>
            <a:r>
              <a:rPr lang="en-US" dirty="0">
                <a:effectLst/>
                <a:latin typeface="Times New Roman" panose="02020603050405020304" pitchFamily="18" charset="0"/>
              </a:rPr>
              <a:t>For additional data, see </a:t>
            </a:r>
            <a:r>
              <a:rPr lang="en-US" baseline="0" dirty="0">
                <a:solidFill>
                  <a:srgbClr val="444444"/>
                </a:solidFill>
                <a:latin typeface="Times New Roman" panose="02020603050405020304" pitchFamily="18" charset="0"/>
                <a:hlinkClick r:id="rId3"/>
              </a:rPr>
              <a:t>NCHHSTP AtlasPlus</a:t>
            </a:r>
            <a:r>
              <a:rPr lang="en-US" baseline="0" dirty="0">
                <a:effectLst/>
                <a:latin typeface="Times New Roman" panose="02020603050405020304" pitchFamily="18" charset="0"/>
              </a:rPr>
              <a:t>.</a:t>
            </a:r>
            <a:endParaRPr lang="en-US" baseline="0" dirty="0">
              <a:solidFill>
                <a:srgbClr val="444444"/>
              </a:solidFill>
              <a:effectLst/>
              <a:latin typeface="Times New Roman" panose="02020603050405020304" pitchFamily="18" charset="0"/>
            </a:endParaRPr>
          </a:p>
          <a:p>
            <a:pPr marL="0" marR="0">
              <a:lnSpc>
                <a:spcPct val="100000"/>
              </a:lnSpc>
              <a:spcBef>
                <a:spcPts val="0"/>
              </a:spcBef>
              <a:spcAft>
                <a:spcPts val="0"/>
              </a:spcAft>
            </a:pPr>
            <a:endParaRPr lang="en-US" dirty="0">
              <a:effectLst/>
              <a:latin typeface="Times New Roman" panose="02020603050405020304" pitchFamily="18" charset="0"/>
            </a:endParaRPr>
          </a:p>
          <a:p>
            <a:pPr marL="0" marR="0">
              <a:lnSpc>
                <a:spcPct val="100000"/>
              </a:lnSpc>
              <a:spcBef>
                <a:spcPts val="0"/>
              </a:spcBef>
              <a:spcAft>
                <a:spcPts val="0"/>
              </a:spcAft>
            </a:pPr>
            <a:r>
              <a:rPr lang="en-US" dirty="0">
                <a:effectLst/>
                <a:latin typeface="Times New Roman" panose="02020603050405020304" pitchFamily="18" charset="0"/>
              </a:rPr>
              <a:t>For more information on data sources, data collection and reporting practices, and case definitions, see the National HIV Surveillance System (NHSS) Technical Notes, available at </a:t>
            </a:r>
            <a:r>
              <a:rPr lang="en-US" dirty="0">
                <a:effectLst/>
                <a:latin typeface="Times New Roman" panose="02020603050405020304" pitchFamily="18" charset="0"/>
                <a:hlinkClick r:id="rId4" tooltip="https://www.cdc.gov/hiv-data/nhss/index.html"/>
              </a:rPr>
              <a:t>https://www.cdc.gov/hiv-data/nhss/index.html</a:t>
            </a:r>
            <a:r>
              <a:rPr lang="en-US" dirty="0">
                <a:effectLst/>
                <a:latin typeface="Times New Roman" panose="02020603050405020304" pitchFamily="18" charset="0"/>
              </a:rPr>
              <a:t>.</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12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spcBef>
                <a:spcPts val="0"/>
              </a:spcBef>
              <a:spcAft>
                <a:spcPts val="0"/>
              </a:spcAft>
            </a:pPr>
            <a:r>
              <a:rPr lang="en-US" baseline="0" dirty="0">
                <a:latin typeface="Times New Roman" panose="02020603050405020304" pitchFamily="18" charset="0"/>
              </a:rPr>
              <a:t>Data for all figures are available in </a:t>
            </a:r>
            <a:r>
              <a:rPr lang="en-US" baseline="0" dirty="0">
                <a:effectLst/>
                <a:latin typeface="Times New Roman" panose="02020603050405020304" pitchFamily="18" charset="0"/>
              </a:rPr>
              <a:t>the </a:t>
            </a:r>
            <a:r>
              <a:rPr lang="en-US" baseline="0" dirty="0">
                <a:latin typeface="Times New Roman" panose="02020603050405020304" pitchFamily="18" charset="0"/>
              </a:rPr>
              <a:t>2024 </a:t>
            </a:r>
            <a:r>
              <a:rPr lang="en-US" baseline="0" dirty="0">
                <a:effectLst/>
                <a:latin typeface="Times New Roman" panose="02020603050405020304" pitchFamily="18" charset="0"/>
              </a:rPr>
              <a:t>HIV Surveillance </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Data Release</a:t>
            </a:r>
            <a:r>
              <a:rPr lang="en-US" baseline="0" dirty="0">
                <a:latin typeface="Times New Roman" panose="02020603050405020304" pitchFamily="18" charset="0"/>
              </a:rPr>
              <a:t> tables or </a:t>
            </a:r>
            <a:r>
              <a:rPr lang="en-US" baseline="0" dirty="0">
                <a:solidFill>
                  <a:srgbClr val="444444"/>
                </a:solidFill>
                <a:latin typeface="Times New Roman" panose="02020603050405020304" pitchFamily="18" charset="0"/>
                <a:hlinkClick r:id="rId3"/>
              </a:rPr>
              <a:t>NCHHSTP </a:t>
            </a:r>
            <a:r>
              <a:rPr lang="en-US" baseline="0" dirty="0" err="1">
                <a:solidFill>
                  <a:srgbClr val="444444"/>
                </a:solidFill>
                <a:latin typeface="Times New Roman" panose="02020603050405020304" pitchFamily="18" charset="0"/>
                <a:hlinkClick r:id="rId3"/>
              </a:rPr>
              <a:t>AtlasPlus</a:t>
            </a:r>
            <a:r>
              <a:rPr lang="en-US" baseline="0" dirty="0">
                <a:effectLst/>
                <a:latin typeface="Times New Roman" panose="02020603050405020304" pitchFamily="18" charset="0"/>
              </a:rPr>
              <a:t>. </a:t>
            </a:r>
            <a:endParaRPr lang="en-US" sz="1200" kern="1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sz="120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18</a:t>
            </a:fld>
            <a:endParaRPr lang="en-US"/>
          </a:p>
        </p:txBody>
      </p:sp>
    </p:spTree>
    <p:extLst>
      <p:ext uri="{BB962C8B-B14F-4D97-AF65-F5344CB8AC3E}">
        <p14:creationId xmlns:p14="http://schemas.microsoft.com/office/powerpoint/2010/main" val="19430160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normAutofit/>
          </a:bodyPr>
          <a:lstStyle/>
          <a:p>
            <a:pPr>
              <a:lnSpc>
                <a:spcPct val="100000"/>
              </a:lnSpc>
              <a:spcBef>
                <a:spcPts val="0"/>
              </a:spcBef>
              <a:spcAft>
                <a:spcPts val="0"/>
              </a:spcAft>
              <a:defRPr/>
            </a:pPr>
            <a:r>
              <a:rPr lang="en-US" b="1" dirty="0">
                <a:latin typeface="Times New Roman" panose="02020603050405020304" pitchFamily="18" charset="0"/>
                <a:ea typeface="Times New Roman" panose="02020603050405020304" pitchFamily="18" charset="0"/>
                <a:cs typeface="Calibri"/>
              </a:rPr>
              <a:t>Key findings</a:t>
            </a:r>
          </a:p>
          <a:p>
            <a:pPr marL="0" marR="0" lvl="0" indent="0" algn="l" defTabSz="914400">
              <a:lnSpc>
                <a:spcPct val="100000"/>
              </a:lnSpc>
              <a:spcBef>
                <a:spcPts val="0"/>
              </a:spcBef>
              <a:spcAft>
                <a:spcPts val="0"/>
              </a:spcAft>
              <a:buClrTx/>
              <a:buSzTx/>
              <a:buFontTx/>
              <a:buNone/>
              <a:tabLst/>
              <a:defRPr/>
            </a:pPr>
            <a:r>
              <a:rPr lang="en-US" sz="1200" dirty="0">
                <a:effectLst/>
                <a:latin typeface="Times New Roman" panose="02020603050405020304" pitchFamily="18" charset="0"/>
                <a:ea typeface="Times New Roman" panose="02020603050405020304" pitchFamily="18" charset="0"/>
                <a:cs typeface="Calibri"/>
              </a:rPr>
              <a:t>In 2024, in the United States, </a:t>
            </a:r>
            <a:r>
              <a:rPr lang="en-US" sz="1200" b="0" dirty="0">
                <a:effectLst/>
                <a:latin typeface="Times New Roman" panose="02020603050405020304" pitchFamily="18" charset="0"/>
                <a:ea typeface="Times New Roman" panose="02020603050405020304" pitchFamily="18" charset="0"/>
                <a:cs typeface="Calibri"/>
              </a:rPr>
              <a:t>the highest </a:t>
            </a:r>
            <a:r>
              <a:rPr lang="en-US" sz="1200" dirty="0">
                <a:effectLst/>
                <a:latin typeface="Times New Roman" panose="02020603050405020304" pitchFamily="18" charset="0"/>
                <a:ea typeface="Times New Roman" panose="02020603050405020304" pitchFamily="18" charset="0"/>
                <a:cs typeface="Calibri"/>
              </a:rPr>
              <a:t>percentage of HIV diagnoses among females aged </a:t>
            </a:r>
            <a:r>
              <a:rPr lang="en-US" sz="1200" b="0" i="0" dirty="0">
                <a:solidFill>
                  <a:srgbClr val="000000"/>
                </a:solidFill>
                <a:effectLst/>
                <a:latin typeface="Times New Roman" panose="02020603050405020304" pitchFamily="18" charset="0"/>
                <a:cs typeface="Calibri"/>
              </a:rPr>
              <a:t>≥ 13 years </a:t>
            </a:r>
            <a:r>
              <a:rPr lang="en-US" sz="1200" dirty="0">
                <a:effectLst/>
                <a:latin typeface="Times New Roman" panose="02020603050405020304" pitchFamily="18" charset="0"/>
                <a:ea typeface="Times New Roman" panose="02020603050405020304" pitchFamily="18" charset="0"/>
                <a:cs typeface="Calibri"/>
              </a:rPr>
              <a:t>by race/ethnicity and U.S. population was among Black/African American females </a:t>
            </a:r>
            <a:r>
              <a:rPr lang="en-US" sz="1200" b="0" dirty="0">
                <a:effectLst/>
                <a:latin typeface="Times New Roman" panose="02020603050405020304" pitchFamily="18" charset="0"/>
                <a:ea typeface="Times New Roman" panose="02020603050405020304" pitchFamily="18" charset="0"/>
                <a:cs typeface="Calibri"/>
              </a:rPr>
              <a:t>who</a:t>
            </a:r>
            <a:r>
              <a:rPr lang="en-US" sz="1200" b="1" dirty="0">
                <a:effectLst/>
                <a:latin typeface="Times New Roman" panose="02020603050405020304" pitchFamily="18" charset="0"/>
                <a:ea typeface="Times New Roman" panose="02020603050405020304" pitchFamily="18" charset="0"/>
                <a:cs typeface="Calibri"/>
              </a:rPr>
              <a:t> </a:t>
            </a:r>
            <a:r>
              <a:rPr lang="en-US" sz="1200" dirty="0">
                <a:effectLst/>
                <a:latin typeface="Times New Roman" panose="02020603050405020304" pitchFamily="18" charset="0"/>
                <a:ea typeface="Times New Roman" panose="02020603050405020304" pitchFamily="18" charset="0"/>
                <a:cs typeface="Calibri"/>
              </a:rPr>
              <a:t>accounted for more than half (52%) of HIV diagnoses but accounted for 13% of the female population.</a:t>
            </a:r>
            <a:endParaRPr lang="en-US" sz="1200" dirty="0">
              <a:latin typeface="Times New Roman" panose="02020603050405020304" pitchFamily="18" charset="0"/>
              <a:ea typeface="Calibri"/>
              <a:cs typeface="Calibri"/>
            </a:endParaRPr>
          </a:p>
          <a:p>
            <a:pPr>
              <a:lnSpc>
                <a:spcPct val="100000"/>
              </a:lnSpc>
              <a:spcBef>
                <a:spcPts val="0"/>
              </a:spcBef>
              <a:spcAft>
                <a:spcPts val="0"/>
              </a:spcAft>
            </a:pPr>
            <a:endParaRPr lang="en-US" sz="1200" dirty="0">
              <a:latin typeface="Times New Roman" panose="02020603050405020304" pitchFamily="18" charset="0"/>
              <a:cs typeface="Calibri" panose="020F0502020204030204" pitchFamily="34" charset="0"/>
            </a:endParaRPr>
          </a:p>
          <a:p>
            <a:pPr>
              <a:lnSpc>
                <a:spcPct val="100000"/>
              </a:lnSpc>
              <a:spcBef>
                <a:spcPts val="0"/>
              </a:spcBef>
              <a:spcAft>
                <a:spcPts val="0"/>
              </a:spcAft>
            </a:pPr>
            <a:r>
              <a:rPr lang="en-US" b="1" dirty="0">
                <a:latin typeface="Times New Roman" panose="02020603050405020304" pitchFamily="18" charset="0"/>
              </a:rPr>
              <a:t>Data notes and sources</a:t>
            </a:r>
            <a:endParaRPr lang="en-US" dirty="0">
              <a:latin typeface="Times New Roman" panose="02020603050405020304" pitchFamily="18"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dirty="0">
                <a:effectLst/>
                <a:latin typeface="Times New Roman" panose="02020603050405020304" pitchFamily="18" charset="0"/>
              </a:rPr>
              <a:t>For additional data, see </a:t>
            </a:r>
            <a:r>
              <a:rPr lang="en-US" baseline="0" dirty="0">
                <a:solidFill>
                  <a:srgbClr val="444444"/>
                </a:solidFill>
                <a:latin typeface="Times New Roman" panose="02020603050405020304" pitchFamily="18" charset="0"/>
                <a:hlinkClick r:id="rId3"/>
              </a:rPr>
              <a:t>NCHHSTP AtlasPlus</a:t>
            </a:r>
            <a:r>
              <a:rPr lang="en-US" baseline="0" dirty="0">
                <a:effectLst/>
                <a:latin typeface="Times New Roman" panose="02020603050405020304" pitchFamily="18" charset="0"/>
              </a:rPr>
              <a:t>.</a:t>
            </a:r>
            <a:endParaRPr lang="en-US" dirty="0">
              <a:effectLst/>
              <a:latin typeface="Times New Roman" panose="02020603050405020304" pitchFamily="18" charset="0"/>
            </a:endParaRPr>
          </a:p>
          <a:p>
            <a:pPr marL="0" marR="0">
              <a:lnSpc>
                <a:spcPct val="100000"/>
              </a:lnSpc>
              <a:spcBef>
                <a:spcPts val="0"/>
              </a:spcBef>
              <a:spcAft>
                <a:spcPts val="0"/>
              </a:spcAft>
            </a:pPr>
            <a:endParaRPr lang="en-US" sz="1200" b="0" i="0" u="none" strike="noStrike" baseline="0" dirty="0">
              <a:solidFill>
                <a:srgbClr val="000000"/>
              </a:solidFill>
              <a:latin typeface="Times New Roman" panose="02020603050405020304" pitchFamily="18" charset="0"/>
            </a:endParaRPr>
          </a:p>
          <a:p>
            <a:pPr marL="0" marR="0">
              <a:lnSpc>
                <a:spcPct val="100000"/>
              </a:lnSpc>
              <a:spcBef>
                <a:spcPts val="0"/>
              </a:spcBef>
              <a:spcAft>
                <a:spcPts val="0"/>
              </a:spcAft>
            </a:pPr>
            <a:r>
              <a:rPr lang="en-US" sz="1200" b="0" i="0" u="none" strike="noStrike" baseline="0" dirty="0">
                <a:solidFill>
                  <a:srgbClr val="000000"/>
                </a:solidFill>
                <a:latin typeface="Times New Roman" panose="02020603050405020304" pitchFamily="18" charset="0"/>
              </a:rPr>
              <a:t>Use caution when interpreting data for American Indian/Alaska Native and Native Hawaiian/other Pacific Islander females due to small numbers.</a:t>
            </a:r>
          </a:p>
          <a:p>
            <a:pPr marL="0" marR="0">
              <a:lnSpc>
                <a:spcPct val="100000"/>
              </a:lnSpc>
              <a:spcBef>
                <a:spcPts val="0"/>
              </a:spcBef>
              <a:spcAft>
                <a:spcPts val="0"/>
              </a:spcAft>
            </a:pPr>
            <a:endParaRPr lang="en-US" sz="1200" b="0" i="0" u="none" strike="noStrike" baseline="0" dirty="0">
              <a:solidFill>
                <a:srgbClr val="000000"/>
              </a:solidFill>
              <a:latin typeface="Times New Roman" panose="02020603050405020304" pitchFamily="18"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dirty="0">
                <a:effectLst/>
                <a:latin typeface="Times New Roman" panose="02020603050405020304" pitchFamily="18" charset="0"/>
              </a:rPr>
              <a:t>Population denominators used to calculate rates for the United States are based on the U.S. Census Bureau’s 2024 Vintage postcensal estimates.</a:t>
            </a:r>
            <a:endParaRPr lang="en-US" sz="1200" b="0" i="0" u="none" strike="noStrike" baseline="0" dirty="0">
              <a:solidFill>
                <a:srgbClr val="000000"/>
              </a:solidFill>
              <a:latin typeface="Times New Roman" panose="02020603050405020304" pitchFamily="18" charset="0"/>
            </a:endParaRPr>
          </a:p>
          <a:p>
            <a:pPr marL="0" marR="0">
              <a:lnSpc>
                <a:spcPct val="100000"/>
              </a:lnSpc>
              <a:spcBef>
                <a:spcPts val="0"/>
              </a:spcBef>
              <a:spcAft>
                <a:spcPts val="0"/>
              </a:spcAft>
            </a:pPr>
            <a:endParaRPr lang="en-US" dirty="0">
              <a:effectLst/>
              <a:latin typeface="Times New Roman" panose="02020603050405020304" pitchFamily="18" charset="0"/>
            </a:endParaRPr>
          </a:p>
          <a:p>
            <a:pPr marL="0" marR="0">
              <a:lnSpc>
                <a:spcPct val="100000"/>
              </a:lnSpc>
              <a:spcBef>
                <a:spcPts val="0"/>
              </a:spcBef>
              <a:spcAft>
                <a:spcPts val="0"/>
              </a:spcAft>
            </a:pPr>
            <a:r>
              <a:rPr lang="en-US" dirty="0">
                <a:effectLst/>
                <a:latin typeface="Times New Roman" panose="02020603050405020304" pitchFamily="18" charset="0"/>
              </a:rPr>
              <a:t>For more information on data sources, data collection and reporting practices, and case definitions, see the National HIV Surveillance System (NHSS) Technical Notes, available at </a:t>
            </a:r>
            <a:r>
              <a:rPr lang="en-US" dirty="0">
                <a:effectLst/>
                <a:latin typeface="Times New Roman" panose="02020603050405020304" pitchFamily="18" charset="0"/>
                <a:hlinkClick r:id="rId4" tooltip="https://www.cdc.gov/hiv-data/nhss/index.html"/>
              </a:rPr>
              <a:t>https://www.cdc.gov/hiv-data/nhss/index.html</a:t>
            </a:r>
            <a:r>
              <a:rPr lang="en-US" dirty="0">
                <a:effectLst/>
                <a:latin typeface="Times New Roman" panose="02020603050405020304" pitchFamily="18" charset="0"/>
              </a:rPr>
              <a:t>.</a:t>
            </a:r>
          </a:p>
          <a:p>
            <a:pPr marL="0" marR="0">
              <a:lnSpc>
                <a:spcPct val="100000"/>
              </a:lnSpc>
              <a:spcBef>
                <a:spcPts val="0"/>
              </a:spcBef>
              <a:spcAft>
                <a:spcPts val="0"/>
              </a:spcAft>
            </a:pPr>
            <a:endParaRPr lang="en-US" dirty="0">
              <a:effectLst/>
              <a:latin typeface="Times New Roman" panose="02020603050405020304" pitchFamily="18" charset="0"/>
            </a:endParaRPr>
          </a:p>
          <a:p>
            <a:pPr>
              <a:lnSpc>
                <a:spcPct val="100000"/>
              </a:lnSpc>
              <a:spcBef>
                <a:spcPts val="0"/>
              </a:spcBef>
              <a:spcAft>
                <a:spcPts val="0"/>
              </a:spcAft>
            </a:pPr>
            <a:r>
              <a:rPr lang="en-US" baseline="0" dirty="0">
                <a:latin typeface="Times New Roman" panose="02020603050405020304" pitchFamily="18" charset="0"/>
              </a:rPr>
              <a:t>Data for all figures are available in </a:t>
            </a:r>
            <a:r>
              <a:rPr lang="en-US" baseline="0" dirty="0">
                <a:effectLst/>
                <a:latin typeface="Times New Roman" panose="02020603050405020304" pitchFamily="18" charset="0"/>
              </a:rPr>
              <a:t>the </a:t>
            </a:r>
            <a:r>
              <a:rPr lang="en-US" baseline="0" dirty="0">
                <a:latin typeface="Times New Roman" panose="02020603050405020304" pitchFamily="18" charset="0"/>
              </a:rPr>
              <a:t>2024 </a:t>
            </a:r>
            <a:r>
              <a:rPr lang="en-US" baseline="0" dirty="0">
                <a:effectLst/>
                <a:latin typeface="Times New Roman" panose="02020603050405020304" pitchFamily="18" charset="0"/>
              </a:rPr>
              <a:t>HIV Surveillance </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Data Release</a:t>
            </a:r>
            <a:r>
              <a:rPr lang="en-US" baseline="0" dirty="0">
                <a:latin typeface="Times New Roman" panose="02020603050405020304" pitchFamily="18" charset="0"/>
              </a:rPr>
              <a:t> tables or </a:t>
            </a:r>
            <a:r>
              <a:rPr lang="en-US" baseline="0" dirty="0">
                <a:solidFill>
                  <a:srgbClr val="444444"/>
                </a:solidFill>
                <a:latin typeface="Times New Roman" panose="02020603050405020304" pitchFamily="18" charset="0"/>
                <a:hlinkClick r:id="rId3"/>
              </a:rPr>
              <a:t>NCHHSTP </a:t>
            </a:r>
            <a:r>
              <a:rPr lang="en-US" baseline="0" dirty="0" err="1">
                <a:solidFill>
                  <a:srgbClr val="444444"/>
                </a:solidFill>
                <a:latin typeface="Times New Roman" panose="02020603050405020304" pitchFamily="18" charset="0"/>
                <a:hlinkClick r:id="rId3"/>
              </a:rPr>
              <a:t>AtlasPlus</a:t>
            </a:r>
            <a:r>
              <a:rPr lang="en-US" baseline="0" dirty="0">
                <a:effectLst/>
                <a:latin typeface="Times New Roman" panose="02020603050405020304" pitchFamily="18" charset="0"/>
              </a:rPr>
              <a:t>. </a:t>
            </a:r>
            <a:endParaRPr lang="en-US" baseline="0" dirty="0">
              <a:solidFill>
                <a:srgbClr val="444444"/>
              </a:solidFill>
              <a:effectLst/>
              <a:latin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19</a:t>
            </a:fld>
            <a:endParaRPr lang="en-US"/>
          </a:p>
        </p:txBody>
      </p:sp>
    </p:spTree>
    <p:extLst>
      <p:ext uri="{BB962C8B-B14F-4D97-AF65-F5344CB8AC3E}">
        <p14:creationId xmlns:p14="http://schemas.microsoft.com/office/powerpoint/2010/main" val="1916767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BBC54B-B73E-4FD0-A74F-A4DED55D31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9C61C7-28DF-5798-E51F-51150AB90E4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B670265-C90E-4BFD-4236-F1930D529A74}"/>
              </a:ext>
            </a:extLst>
          </p:cNvPr>
          <p:cNvSpPr>
            <a:spLocks noGrp="1"/>
          </p:cNvSpPr>
          <p:nvPr>
            <p:ph type="body" idx="1"/>
          </p:nvPr>
        </p:nvSpPr>
        <p:spPr/>
        <p:txBody>
          <a:bodyPr/>
          <a:lstStyle/>
          <a:p>
            <a:pPr>
              <a:lnSpc>
                <a:spcPct val="100000"/>
              </a:lnSpc>
              <a:spcBef>
                <a:spcPts val="0"/>
              </a:spcBef>
            </a:pPr>
            <a:r>
              <a:rPr lang="en-US" sz="1200" kern="100" dirty="0">
                <a:effectLst/>
                <a:latin typeface="Times New Roman" panose="02020603050405020304" pitchFamily="18" charset="0"/>
                <a:ea typeface="Calibri" panose="020F0502020204030204" pitchFamily="34" charset="0"/>
                <a:cs typeface="Times New Roman" panose="02020603050405020304" pitchFamily="18" charset="0"/>
              </a:rPr>
              <a:t>For more information on data sources, data collection and reporting practices, and case definitions, see the </a:t>
            </a:r>
            <a:r>
              <a:rPr lang="fr-FR" sz="1200" kern="100" dirty="0">
                <a:effectLst/>
                <a:latin typeface="Times New Roman" panose="02020603050405020304" pitchFamily="18" charset="0"/>
                <a:ea typeface="Calibri" panose="020F0502020204030204" pitchFamily="34" charset="0"/>
                <a:cs typeface="Times New Roman" panose="02020603050405020304" pitchFamily="18" charset="0"/>
              </a:rPr>
              <a:t>National HIV Surveillance System (NHSS)</a:t>
            </a:r>
            <a:r>
              <a:rPr lang="en-US" sz="1200" kern="100" dirty="0">
                <a:effectLst/>
                <a:latin typeface="Times New Roman" panose="02020603050405020304" pitchFamily="18" charset="0"/>
                <a:ea typeface="Calibri" panose="020F0502020204030204" pitchFamily="34" charset="0"/>
                <a:cs typeface="Times New Roman" panose="02020603050405020304" pitchFamily="18" charset="0"/>
              </a:rPr>
              <a:t> Technical Notes, available at </a:t>
            </a:r>
            <a:r>
              <a:rPr lang="en-US" sz="1200" dirty="0">
                <a:effectLst/>
                <a:latin typeface="Times New Roman" panose="02020603050405020304" pitchFamily="18" charset="0"/>
                <a:cs typeface="Times New Roman" panose="02020603050405020304" pitchFamily="18" charset="0"/>
                <a:hlinkClick r:id="rId3" tooltip="https://www.cdc.gov/hiv-data/nhss/index.html"/>
              </a:rPr>
              <a:t>https://www.cdc.gov/hiv-data/nhss/index.html</a:t>
            </a:r>
            <a:r>
              <a:rPr lang="en-US" sz="1200" dirty="0">
                <a:effectLst/>
                <a:latin typeface="Times New Roman" panose="02020603050405020304" pitchFamily="18" charset="0"/>
                <a:cs typeface="Times New Roman" panose="02020603050405020304" pitchFamily="18" charset="0"/>
              </a:rPr>
              <a:t>. </a:t>
            </a:r>
            <a:endParaRPr lang="en-US" sz="1200" dirty="0">
              <a:latin typeface="Times New Roman" panose="02020603050405020304" pitchFamily="18" charset="0"/>
              <a:cs typeface="Times New Roman" panose="02020603050405020304" pitchFamily="18" charset="0"/>
            </a:endParaRPr>
          </a:p>
          <a:p>
            <a:pPr lvl="1">
              <a:lnSpc>
                <a:spcPct val="100000"/>
              </a:lnSpc>
              <a:spcBef>
                <a:spcPts val="0"/>
              </a:spcBef>
            </a:pPr>
            <a:endParaRPr lang="en-US" sz="1200" dirty="0">
              <a:latin typeface="Times New Roman" panose="02020603050405020304" pitchFamily="18" charset="0"/>
              <a:cs typeface="Times New Roman" panose="02020603050405020304" pitchFamily="18" charset="0"/>
            </a:endParaRPr>
          </a:p>
          <a:p>
            <a:pPr>
              <a:lnSpc>
                <a:spcPct val="100000"/>
              </a:lnSpc>
              <a:spcBef>
                <a:spcPts val="0"/>
              </a:spcBef>
            </a:pPr>
            <a:r>
              <a:rPr lang="en-US" baseline="0" dirty="0">
                <a:latin typeface="Times New Roman" panose="02020603050405020304" pitchFamily="18" charset="0"/>
              </a:rPr>
              <a:t>Data for all figures are available in </a:t>
            </a:r>
            <a:r>
              <a:rPr lang="en-US" baseline="0" dirty="0">
                <a:effectLst/>
                <a:latin typeface="Times New Roman" panose="02020603050405020304" pitchFamily="18" charset="0"/>
              </a:rPr>
              <a:t>the </a:t>
            </a:r>
            <a:r>
              <a:rPr lang="en-US" baseline="0" dirty="0">
                <a:latin typeface="Times New Roman" panose="02020603050405020304" pitchFamily="18" charset="0"/>
              </a:rPr>
              <a:t>2024 </a:t>
            </a:r>
            <a:r>
              <a:rPr lang="en-US" baseline="0" dirty="0">
                <a:effectLst/>
                <a:latin typeface="Times New Roman" panose="02020603050405020304" pitchFamily="18" charset="0"/>
              </a:rPr>
              <a:t>HIV Surveillance Data Release</a:t>
            </a:r>
            <a:r>
              <a:rPr lang="en-US" baseline="0" dirty="0">
                <a:latin typeface="Times New Roman" panose="02020603050405020304" pitchFamily="18" charset="0"/>
              </a:rPr>
              <a:t> tables or </a:t>
            </a:r>
            <a:r>
              <a:rPr lang="en-US" sz="1200" dirty="0">
                <a:effectLst/>
                <a:latin typeface="Times New Roman" panose="02020603050405020304" pitchFamily="18" charset="0"/>
                <a:cs typeface="Times New Roman" panose="02020603050405020304" pitchFamily="18" charset="0"/>
              </a:rPr>
              <a:t>NCHHSTP </a:t>
            </a:r>
            <a:r>
              <a:rPr lang="en-US" sz="1200" dirty="0" err="1">
                <a:effectLst/>
                <a:latin typeface="Times New Roman" panose="02020603050405020304" pitchFamily="18" charset="0"/>
                <a:cs typeface="Times New Roman" panose="02020603050405020304" pitchFamily="18" charset="0"/>
              </a:rPr>
              <a:t>AtlasPlus</a:t>
            </a:r>
            <a:r>
              <a:rPr lang="en-US" sz="1200" dirty="0">
                <a:effectLst/>
                <a:latin typeface="Times New Roman" panose="02020603050405020304" pitchFamily="18" charset="0"/>
                <a:cs typeface="Times New Roman" panose="02020603050405020304" pitchFamily="18" charset="0"/>
              </a:rPr>
              <a:t>, </a:t>
            </a:r>
            <a:r>
              <a:rPr lang="en-US" sz="1200" b="0" dirty="0">
                <a:effectLst/>
                <a:latin typeface="Times New Roman" panose="02020603050405020304" pitchFamily="18" charset="0"/>
                <a:cs typeface="Times New Roman" panose="02020603050405020304" pitchFamily="18" charset="0"/>
              </a:rPr>
              <a:t>available</a:t>
            </a:r>
            <a:r>
              <a:rPr lang="en-US" sz="1200" dirty="0">
                <a:effectLst/>
                <a:latin typeface="Times New Roman" panose="02020603050405020304" pitchFamily="18" charset="0"/>
                <a:cs typeface="Times New Roman" panose="02020603050405020304" pitchFamily="18" charset="0"/>
              </a:rPr>
              <a:t> at </a:t>
            </a:r>
            <a:r>
              <a:rPr lang="en-US" dirty="0">
                <a:latin typeface="Calibri" panose="020F0502020204030204" pitchFamily="34" charset="0"/>
                <a:ea typeface="Calibri" panose="020F0502020204030204" pitchFamily="34" charset="0"/>
                <a:cs typeface="Calibri" panose="020F0502020204030204" pitchFamily="34" charset="0"/>
                <a:hlinkClick r:id="rId4"/>
              </a:rPr>
              <a:t>https://www.cdc.gov/nchhstp/about/atlasplus.html</a:t>
            </a:r>
            <a:r>
              <a:rPr lang="en-US" baseline="0" dirty="0">
                <a:effectLst/>
                <a:latin typeface="Times New Roman" panose="02020603050405020304" pitchFamily="18" charset="0"/>
              </a:rPr>
              <a:t>.</a:t>
            </a:r>
            <a:endParaRPr lang="en-US" baseline="0" dirty="0">
              <a:solidFill>
                <a:srgbClr val="444444"/>
              </a:solidFill>
              <a:effectLst/>
              <a:latin typeface="Times New Roman" panose="02020603050405020304" pitchFamily="18" charset="0"/>
            </a:endParaRPr>
          </a:p>
          <a:p>
            <a:pPr>
              <a:lnSpc>
                <a:spcPct val="100000"/>
              </a:lnSpc>
              <a:spcBef>
                <a:spcPts val="0"/>
              </a:spcBef>
            </a:pPr>
            <a:endParaRPr lang="en-US" sz="1200" i="0" u="none" strike="noStrike" baseline="0" dirty="0">
              <a:solidFill>
                <a:srgbClr val="000000"/>
              </a:solidFill>
              <a:latin typeface="Times New Roman" panose="02020603050405020304" pitchFamily="18" charset="0"/>
              <a:cs typeface="Times New Roman" panose="02020603050405020304" pitchFamily="18" charset="0"/>
            </a:endParaRPr>
          </a:p>
          <a:p>
            <a:pPr>
              <a:lnSpc>
                <a:spcPct val="100000"/>
              </a:lnSpc>
              <a:spcBef>
                <a:spcPts val="0"/>
              </a:spcBef>
            </a:pPr>
            <a:r>
              <a:rPr lang="en-US" sz="1200" dirty="0">
                <a:effectLst/>
                <a:latin typeface="Times New Roman" panose="02020603050405020304" pitchFamily="18" charset="0"/>
                <a:cs typeface="Times New Roman" panose="02020603050405020304" pitchFamily="18" charset="0"/>
              </a:rPr>
              <a:t>Additional data, stratifications, and years are available via NCHHSTP </a:t>
            </a:r>
            <a:r>
              <a:rPr lang="en-US" sz="1200" dirty="0" err="1">
                <a:effectLst/>
                <a:latin typeface="Times New Roman" panose="02020603050405020304" pitchFamily="18" charset="0"/>
                <a:cs typeface="Times New Roman" panose="02020603050405020304" pitchFamily="18" charset="0"/>
              </a:rPr>
              <a:t>AtlasPlus</a:t>
            </a:r>
            <a:r>
              <a:rPr lang="en-US" sz="1200" dirty="0">
                <a:effectLst/>
                <a:latin typeface="Times New Roman" panose="02020603050405020304" pitchFamily="18" charset="0"/>
                <a:cs typeface="Times New Roman" panose="02020603050405020304" pitchFamily="18" charset="0"/>
              </a:rPr>
              <a:t>, </a:t>
            </a:r>
            <a:r>
              <a:rPr lang="en-US" sz="1200" b="0" dirty="0">
                <a:effectLst/>
                <a:latin typeface="Times New Roman" panose="02020603050405020304" pitchFamily="18" charset="0"/>
                <a:cs typeface="Times New Roman" panose="02020603050405020304" pitchFamily="18" charset="0"/>
              </a:rPr>
              <a:t>available</a:t>
            </a:r>
            <a:r>
              <a:rPr lang="en-US" sz="1200" dirty="0">
                <a:effectLst/>
                <a:latin typeface="Times New Roman" panose="02020603050405020304" pitchFamily="18" charset="0"/>
                <a:cs typeface="Times New Roman" panose="02020603050405020304" pitchFamily="18" charset="0"/>
              </a:rPr>
              <a:t> at </a:t>
            </a:r>
            <a:r>
              <a:rPr lang="en-US" dirty="0">
                <a:latin typeface="Calibri" panose="020F0502020204030204" pitchFamily="34" charset="0"/>
                <a:ea typeface="Calibri" panose="020F0502020204030204" pitchFamily="34" charset="0"/>
                <a:cs typeface="Calibri" panose="020F0502020204030204" pitchFamily="34" charset="0"/>
                <a:hlinkClick r:id="rId4"/>
              </a:rPr>
              <a:t>https://www.cdc.gov/nchhstp/about/atlasplus.html</a:t>
            </a:r>
            <a:r>
              <a:rPr lang="en-US" sz="1200" dirty="0">
                <a:effectLst/>
                <a:latin typeface="Times New Roman" panose="02020603050405020304" pitchFamily="18" charset="0"/>
                <a:cs typeface="Times New Roman" panose="02020603050405020304" pitchFamily="18" charset="0"/>
              </a:rPr>
              <a:t>.</a:t>
            </a:r>
            <a:endParaRPr lang="en-US" sz="1200" dirty="0">
              <a:latin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BF904DFE-3AAD-EF1D-8918-84C6078DB3F7}"/>
              </a:ext>
            </a:extLst>
          </p:cNvPr>
          <p:cNvSpPr>
            <a:spLocks noGrp="1"/>
          </p:cNvSpPr>
          <p:nvPr>
            <p:ph type="sldNum" sz="quarter" idx="5"/>
          </p:nvPr>
        </p:nvSpPr>
        <p:spPr/>
        <p:txBody>
          <a:bodyPr/>
          <a:lstStyle/>
          <a:p>
            <a:fld id="{7598BE74-8C49-446C-9767-4599C65E6A53}" type="slidenum">
              <a:rPr lang="en-US" smtClean="0"/>
              <a:t>2</a:t>
            </a:fld>
            <a:endParaRPr lang="en-US"/>
          </a:p>
        </p:txBody>
      </p:sp>
    </p:spTree>
    <p:extLst>
      <p:ext uri="{BB962C8B-B14F-4D97-AF65-F5344CB8AC3E}">
        <p14:creationId xmlns:p14="http://schemas.microsoft.com/office/powerpoint/2010/main" val="9546398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normAutofit fontScale="92500" lnSpcReduction="10000"/>
          </a:bodyPr>
          <a:lstStyle/>
          <a:p>
            <a:pPr>
              <a:lnSpc>
                <a:spcPct val="100000"/>
              </a:lnSpc>
              <a:spcBef>
                <a:spcPts val="0"/>
              </a:spcBef>
              <a:spcAft>
                <a:spcPts val="0"/>
              </a:spcAft>
              <a:defRPr/>
            </a:pPr>
            <a:r>
              <a:rPr lang="en-US" b="1" dirty="0">
                <a:solidFill>
                  <a:srgbClr val="000000"/>
                </a:solidFill>
                <a:latin typeface="Times New Roman" panose="02020603050405020304" pitchFamily="18" charset="0"/>
                <a:ea typeface="Calibri"/>
                <a:cs typeface="Calibri"/>
              </a:rPr>
              <a:t>Key findings</a:t>
            </a:r>
            <a:endParaRPr lang="en-US" b="1" dirty="0">
              <a:solidFill>
                <a:srgbClr val="000000"/>
              </a:solidFill>
              <a:latin typeface="Times New Roman" panose="02020603050405020304" pitchFamily="18" charset="0"/>
              <a:cs typeface="Calibri"/>
            </a:endParaRPr>
          </a:p>
          <a:p>
            <a:pPr marL="0" marR="0" lvl="0" indent="0" algn="l" defTabSz="914400">
              <a:lnSpc>
                <a:spcPct val="100000"/>
              </a:lnSpc>
              <a:spcBef>
                <a:spcPts val="0"/>
              </a:spcBef>
              <a:spcAft>
                <a:spcPts val="0"/>
              </a:spcAft>
              <a:buClrTx/>
              <a:buSzTx/>
              <a:buFontTx/>
              <a:buNone/>
              <a:tabLst/>
              <a:defRPr/>
            </a:pPr>
            <a:r>
              <a:rPr lang="en-US" sz="1200" b="0" i="0" u="none" strike="noStrike" baseline="0" dirty="0">
                <a:solidFill>
                  <a:srgbClr val="000000"/>
                </a:solidFill>
                <a:latin typeface="Times New Roman" panose="02020603050405020304" pitchFamily="18" charset="0"/>
                <a:cs typeface="Calibri"/>
              </a:rPr>
              <a:t>In 2024, in the United States, the highest rates of HIV diagnoses </a:t>
            </a:r>
            <a:r>
              <a:rPr lang="en-US" sz="1200" dirty="0">
                <a:solidFill>
                  <a:srgbClr val="000000"/>
                </a:solidFill>
                <a:latin typeface="Times New Roman" panose="02020603050405020304" pitchFamily="18" charset="0"/>
                <a:cs typeface="Calibri"/>
              </a:rPr>
              <a:t>among females aged </a:t>
            </a:r>
            <a:r>
              <a:rPr lang="en-US" sz="1200" b="0" i="0" dirty="0">
                <a:solidFill>
                  <a:srgbClr val="000000"/>
                </a:solidFill>
                <a:effectLst/>
                <a:latin typeface="Times New Roman" panose="02020603050405020304" pitchFamily="18" charset="0"/>
                <a:cs typeface="Calibri"/>
              </a:rPr>
              <a:t>≥ 13 years by age group, race/ethnicity, and region of residence were as follows</a:t>
            </a:r>
            <a:r>
              <a:rPr lang="en-US" sz="1200" dirty="0">
                <a:solidFill>
                  <a:srgbClr val="000000"/>
                </a:solidFill>
                <a:latin typeface="Times New Roman" panose="02020603050405020304" pitchFamily="18" charset="0"/>
                <a:cs typeface="Calibri"/>
              </a:rPr>
              <a:t>:</a:t>
            </a:r>
            <a:endParaRPr lang="en-US" sz="1200" dirty="0">
              <a:solidFill>
                <a:srgbClr val="000000"/>
              </a:solidFill>
              <a:effectLst/>
              <a:latin typeface="Times New Roman" panose="02020603050405020304" pitchFamily="18" charset="0"/>
              <a:ea typeface="Times New Roman" panose="02020603050405020304" pitchFamily="18" charset="0"/>
              <a:cs typeface="Calibri"/>
            </a:endParaRPr>
          </a:p>
          <a:p>
            <a:pPr marL="630936" marR="0" indent="-171450">
              <a:lnSpc>
                <a:spcPct val="100000"/>
              </a:lnSpc>
              <a:spcBef>
                <a:spcPts val="0"/>
              </a:spcBef>
              <a:spcAft>
                <a:spcPts val="0"/>
              </a:spcAft>
              <a:buFont typeface="Arial" panose="020B0604020202020204" pitchFamily="34" charset="0"/>
              <a:buChar char="•"/>
            </a:pPr>
            <a:r>
              <a:rPr lang="en-US" sz="1200" b="0" i="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Females aged </a:t>
            </a:r>
            <a:r>
              <a:rPr lang="en-US" sz="12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25–34 years (9.7)</a:t>
            </a:r>
          </a:p>
          <a:p>
            <a:pPr marL="630936" marR="0" indent="-171450">
              <a:lnSpc>
                <a:spcPct val="100000"/>
              </a:lnSpc>
              <a:spcBef>
                <a:spcPts val="0"/>
              </a:spcBef>
              <a:spcAft>
                <a:spcPts val="0"/>
              </a:spcAft>
              <a:buFont typeface="Arial" panose="020B0604020202020204" pitchFamily="34" charset="0"/>
              <a:buChar char="•"/>
            </a:pPr>
            <a:r>
              <a:rPr lang="en-US" sz="12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Black/African American females (21.6)</a:t>
            </a:r>
            <a:endParaRPr lang="en-US" sz="1200" b="1"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endParaRPr>
          </a:p>
          <a:p>
            <a:pPr marL="630936" marR="0" indent="-171450">
              <a:lnSpc>
                <a:spcPct val="100000"/>
              </a:lnSpc>
              <a:spcBef>
                <a:spcPts val="0"/>
              </a:spcBef>
              <a:spcAft>
                <a:spcPts val="0"/>
              </a:spcAft>
              <a:buFont typeface="Arial" panose="020B0604020202020204" pitchFamily="34" charset="0"/>
              <a:buChar char="•"/>
            </a:pPr>
            <a:r>
              <a:rPr lang="en-US" sz="1200" b="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Females</a:t>
            </a:r>
            <a:r>
              <a:rPr lang="en-US" sz="1200" b="1"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 </a:t>
            </a:r>
            <a:r>
              <a:rPr lang="en-US" sz="12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residing in the South (7.2)</a:t>
            </a:r>
          </a:p>
          <a:p>
            <a:pPr>
              <a:lnSpc>
                <a:spcPct val="100000"/>
              </a:lnSpc>
              <a:spcBef>
                <a:spcPts val="0"/>
              </a:spcBef>
              <a:spcAft>
                <a:spcPts val="0"/>
              </a:spcAft>
            </a:pPr>
            <a:endParaRPr lang="en-US" b="1" dirty="0">
              <a:latin typeface="Times New Roman" panose="02020603050405020304" pitchFamily="18" charset="0"/>
            </a:endParaRPr>
          </a:p>
          <a:p>
            <a:pPr>
              <a:lnSpc>
                <a:spcPct val="100000"/>
              </a:lnSpc>
              <a:spcBef>
                <a:spcPts val="0"/>
              </a:spcBef>
              <a:spcAft>
                <a:spcPts val="0"/>
              </a:spcAft>
            </a:pPr>
            <a:r>
              <a:rPr lang="en-US" b="1" dirty="0">
                <a:latin typeface="Times New Roman" panose="02020603050405020304" pitchFamily="18" charset="0"/>
              </a:rPr>
              <a:t>Data notes and sources</a:t>
            </a:r>
            <a:endParaRPr lang="en-US" dirty="0">
              <a:latin typeface="Times New Roman" panose="02020603050405020304" pitchFamily="18" charset="0"/>
              <a:ea typeface="Calibri"/>
              <a:cs typeface="Calibri"/>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kern="1200" dirty="0">
                <a:solidFill>
                  <a:schemeClr val="tx1"/>
                </a:solidFill>
                <a:effectLst/>
                <a:latin typeface="Times New Roman" panose="02020603050405020304" pitchFamily="18" charset="0"/>
                <a:ea typeface="+mn-ea"/>
                <a:cs typeface="+mn-cs"/>
              </a:rPr>
              <a:t>Rates per 100,000 population were calculated for HIV diagnoses by dividing the number of diagnoses by the population for the calendar year and multiplying by 100,000. Population denominators were derived from vintage 2024 Census estimates for the 50 states, DC, and Puerto Rico, and from the U.S. Census Bureau’s International Database for American Samoa, the Commonwealth of the Northern Mariana Islands, Guam, the Republic of the Marshall Islands, the Republic of Palau, and the U.S. Virgin Islands.</a:t>
            </a:r>
          </a:p>
          <a:p>
            <a:pPr marL="0" marR="0">
              <a:lnSpc>
                <a:spcPct val="100000"/>
              </a:lnSpc>
              <a:spcBef>
                <a:spcPts val="0"/>
              </a:spcBef>
              <a:spcAft>
                <a:spcPts val="0"/>
              </a:spcAft>
            </a:pPr>
            <a:endParaRPr lang="en-US" sz="1200" dirty="0">
              <a:solidFill>
                <a:srgbClr val="000000"/>
              </a:solidFill>
              <a:latin typeface="Times New Roman" panose="02020603050405020304" pitchFamily="18"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dirty="0">
                <a:effectLst/>
                <a:latin typeface="Times New Roman" panose="02020603050405020304" pitchFamily="18" charset="0"/>
              </a:rPr>
              <a:t>For additional data, see</a:t>
            </a:r>
            <a:r>
              <a:rPr lang="en-US" baseline="0" dirty="0">
                <a:latin typeface="Times New Roman" panose="02020603050405020304" pitchFamily="18" charset="0"/>
              </a:rPr>
              <a:t> </a:t>
            </a:r>
            <a:r>
              <a:rPr lang="en-US" baseline="0" dirty="0">
                <a:solidFill>
                  <a:srgbClr val="444444"/>
                </a:solidFill>
                <a:latin typeface="Times New Roman" panose="02020603050405020304" pitchFamily="18" charset="0"/>
                <a:hlinkClick r:id="rId3"/>
              </a:rPr>
              <a:t>NCHHSTP AtlasPlus</a:t>
            </a:r>
            <a:r>
              <a:rPr lang="en-US" baseline="0" dirty="0">
                <a:effectLst/>
                <a:latin typeface="Times New Roman" panose="02020603050405020304" pitchFamily="18" charset="0"/>
              </a:rPr>
              <a:t>.</a:t>
            </a:r>
            <a:endParaRPr lang="en-US" baseline="0" dirty="0">
              <a:solidFill>
                <a:srgbClr val="444444"/>
              </a:solidFill>
              <a:effectLst/>
              <a:latin typeface="Times New Roman" panose="02020603050405020304" pitchFamily="18" charset="0"/>
            </a:endParaRPr>
          </a:p>
          <a:p>
            <a:pPr marL="0" marR="0">
              <a:lnSpc>
                <a:spcPct val="100000"/>
              </a:lnSpc>
              <a:spcBef>
                <a:spcPts val="0"/>
              </a:spcBef>
              <a:spcAft>
                <a:spcPts val="0"/>
              </a:spcAft>
            </a:pPr>
            <a:endParaRPr lang="en-US" sz="1200" dirty="0">
              <a:solidFill>
                <a:srgbClr val="000000"/>
              </a:solidFill>
              <a:latin typeface="Times New Roman" panose="02020603050405020304" pitchFamily="18" charset="0"/>
            </a:endParaRPr>
          </a:p>
          <a:p>
            <a:pPr marL="0" marR="0">
              <a:lnSpc>
                <a:spcPct val="100000"/>
              </a:lnSpc>
              <a:spcBef>
                <a:spcPts val="0"/>
              </a:spcBef>
              <a:spcAft>
                <a:spcPts val="0"/>
              </a:spcAft>
            </a:pPr>
            <a:r>
              <a:rPr lang="en-US" sz="1200" dirty="0">
                <a:solidFill>
                  <a:srgbClr val="000000"/>
                </a:solidFill>
                <a:latin typeface="Times New Roman" panose="02020603050405020304" pitchFamily="18" charset="0"/>
              </a:rPr>
              <a:t>Use caution when interpreting data for American Indian/Alaska Native and Native Hawaiian/other Pacific Islander females due to small numbers.</a:t>
            </a:r>
            <a:r>
              <a:rPr lang="en-US" sz="1200" b="0" i="0" dirty="0">
                <a:solidFill>
                  <a:srgbClr val="000000"/>
                </a:solidFill>
                <a:effectLst/>
                <a:latin typeface="Times New Roman" panose="02020603050405020304" pitchFamily="18" charset="0"/>
              </a:rPr>
              <a:t> </a:t>
            </a:r>
          </a:p>
          <a:p>
            <a:pPr marL="0" marR="0">
              <a:lnSpc>
                <a:spcPct val="100000"/>
              </a:lnSpc>
              <a:spcBef>
                <a:spcPts val="0"/>
              </a:spcBef>
              <a:spcAft>
                <a:spcPts val="0"/>
              </a:spcAft>
            </a:pPr>
            <a:endParaRPr lang="en-US" dirty="0">
              <a:effectLst/>
              <a:latin typeface="Times New Roman" panose="02020603050405020304" pitchFamily="18" charset="0"/>
            </a:endParaRPr>
          </a:p>
          <a:p>
            <a:pPr marL="0" marR="0">
              <a:lnSpc>
                <a:spcPct val="100000"/>
              </a:lnSpc>
              <a:spcBef>
                <a:spcPts val="0"/>
              </a:spcBef>
              <a:spcAft>
                <a:spcPts val="0"/>
              </a:spcAft>
            </a:pPr>
            <a:r>
              <a:rPr lang="en-US" dirty="0">
                <a:effectLst/>
                <a:latin typeface="Times New Roman" panose="02020603050405020304" pitchFamily="18" charset="0"/>
              </a:rPr>
              <a:t>For more information on data sources, data collection and reporting practices, and case definitions, see the National HIV Surveillance System (NHSS) Technical Notes, available at </a:t>
            </a:r>
            <a:r>
              <a:rPr lang="en-US" dirty="0">
                <a:effectLst/>
                <a:latin typeface="Times New Roman" panose="02020603050405020304" pitchFamily="18" charset="0"/>
                <a:hlinkClick r:id="rId4" tooltip="https://www.cdc.gov/hiv-data/nhss/index.html"/>
              </a:rPr>
              <a:t>https://www.cdc.gov/hiv-data/nhss/index.html</a:t>
            </a:r>
            <a:r>
              <a:rPr lang="en-US" dirty="0">
                <a:effectLst/>
                <a:latin typeface="Times New Roman" panose="02020603050405020304" pitchFamily="18" charset="0"/>
              </a:rPr>
              <a:t>.</a:t>
            </a:r>
          </a:p>
          <a:p>
            <a:pPr marL="0" marR="0">
              <a:lnSpc>
                <a:spcPct val="100000"/>
              </a:lnSpc>
              <a:spcBef>
                <a:spcPts val="0"/>
              </a:spcBef>
              <a:spcAft>
                <a:spcPts val="0"/>
              </a:spcAft>
            </a:pPr>
            <a:endParaRPr lang="en-US" sz="1200" kern="100" dirty="0">
              <a:effectLst/>
              <a:latin typeface="Times New Roman" panose="02020603050405020304" pitchFamily="18" charset="0"/>
              <a:ea typeface="Calibri" panose="020F0502020204030204" pitchFamily="34" charset="0"/>
              <a:cs typeface="Calibri" panose="020F0502020204030204" pitchFamily="34" charset="0"/>
            </a:endParaRPr>
          </a:p>
          <a:p>
            <a:pPr>
              <a:lnSpc>
                <a:spcPct val="100000"/>
              </a:lnSpc>
              <a:spcBef>
                <a:spcPts val="0"/>
              </a:spcBef>
              <a:spcAft>
                <a:spcPts val="0"/>
              </a:spcAft>
            </a:pPr>
            <a:r>
              <a:rPr lang="en-US" baseline="0" dirty="0">
                <a:latin typeface="Times New Roman" panose="02020603050405020304" pitchFamily="18" charset="0"/>
              </a:rPr>
              <a:t>Data for all figures are available in </a:t>
            </a:r>
            <a:r>
              <a:rPr lang="en-US" baseline="0" dirty="0">
                <a:effectLst/>
                <a:latin typeface="Times New Roman" panose="02020603050405020304" pitchFamily="18" charset="0"/>
              </a:rPr>
              <a:t>the </a:t>
            </a:r>
            <a:r>
              <a:rPr lang="en-US" baseline="0" dirty="0">
                <a:latin typeface="Times New Roman" panose="02020603050405020304" pitchFamily="18" charset="0"/>
              </a:rPr>
              <a:t>2024 </a:t>
            </a:r>
            <a:r>
              <a:rPr lang="en-US" baseline="0" dirty="0">
                <a:effectLst/>
                <a:latin typeface="Times New Roman" panose="02020603050405020304" pitchFamily="18" charset="0"/>
              </a:rPr>
              <a:t>HIV Surveillance </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Data Release</a:t>
            </a:r>
            <a:r>
              <a:rPr lang="en-US" baseline="0" dirty="0">
                <a:latin typeface="Times New Roman" panose="02020603050405020304" pitchFamily="18" charset="0"/>
              </a:rPr>
              <a:t> tables or </a:t>
            </a:r>
            <a:r>
              <a:rPr lang="en-US" baseline="0" dirty="0">
                <a:solidFill>
                  <a:srgbClr val="444444"/>
                </a:solidFill>
                <a:latin typeface="Times New Roman" panose="02020603050405020304" pitchFamily="18" charset="0"/>
                <a:hlinkClick r:id="rId3"/>
              </a:rPr>
              <a:t>NCHHSTP </a:t>
            </a:r>
            <a:r>
              <a:rPr lang="en-US" baseline="0" dirty="0" err="1">
                <a:solidFill>
                  <a:srgbClr val="444444"/>
                </a:solidFill>
                <a:latin typeface="Times New Roman" panose="02020603050405020304" pitchFamily="18" charset="0"/>
                <a:hlinkClick r:id="rId3"/>
              </a:rPr>
              <a:t>AtlasPlus</a:t>
            </a:r>
            <a:r>
              <a:rPr lang="en-US" baseline="0" dirty="0">
                <a:effectLst/>
                <a:latin typeface="Times New Roman" panose="02020603050405020304" pitchFamily="18" charset="0"/>
              </a:rPr>
              <a:t>. </a:t>
            </a:r>
            <a:endParaRPr lang="en-US" baseline="0" dirty="0">
              <a:solidFill>
                <a:srgbClr val="444444"/>
              </a:solidFill>
              <a:effectLst/>
              <a:latin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20</a:t>
            </a:fld>
            <a:endParaRPr lang="en-US"/>
          </a:p>
        </p:txBody>
      </p:sp>
    </p:spTree>
    <p:extLst>
      <p:ext uri="{BB962C8B-B14F-4D97-AF65-F5344CB8AC3E}">
        <p14:creationId xmlns:p14="http://schemas.microsoft.com/office/powerpoint/2010/main" val="37052829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normAutofit/>
          </a:bodyPr>
          <a:lstStyle/>
          <a:p>
            <a:pPr>
              <a:lnSpc>
                <a:spcPct val="100000"/>
              </a:lnSpc>
              <a:spcBef>
                <a:spcPts val="0"/>
              </a:spcBef>
              <a:spcAft>
                <a:spcPts val="0"/>
              </a:spcAft>
              <a:defRPr/>
            </a:pPr>
            <a:r>
              <a:rPr lang="en-US" b="1" dirty="0">
                <a:solidFill>
                  <a:srgbClr val="000000"/>
                </a:solidFill>
                <a:latin typeface="Times New Roman" panose="02020603050405020304" pitchFamily="18" charset="0"/>
                <a:ea typeface="Calibri"/>
                <a:cs typeface="Calibri"/>
              </a:rPr>
              <a:t>Key findings</a:t>
            </a:r>
            <a:endParaRPr lang="en-US" b="1" dirty="0">
              <a:solidFill>
                <a:srgbClr val="000000"/>
              </a:solidFill>
              <a:latin typeface="Times New Roman" panose="02020603050405020304" pitchFamily="18" charset="0"/>
              <a:cs typeface="Calibri"/>
            </a:endParaRPr>
          </a:p>
          <a:p>
            <a:pPr marL="0" marR="0" lvl="0" indent="0" algn="l" defTabSz="914400">
              <a:lnSpc>
                <a:spcPct val="100000"/>
              </a:lnSpc>
              <a:spcBef>
                <a:spcPts val="0"/>
              </a:spcBef>
              <a:spcAft>
                <a:spcPts val="0"/>
              </a:spcAft>
              <a:buClrTx/>
              <a:buSzTx/>
              <a:buFontTx/>
              <a:buNone/>
              <a:tabLst/>
              <a:defRPr/>
            </a:pPr>
            <a:r>
              <a:rPr lang="en-US" sz="1200" b="0" i="0" u="none" strike="noStrike" baseline="0" dirty="0">
                <a:solidFill>
                  <a:srgbClr val="000000"/>
                </a:solidFill>
                <a:latin typeface="Times New Roman" panose="02020603050405020304" pitchFamily="18" charset="0"/>
                <a:cs typeface="Calibri"/>
              </a:rPr>
              <a:t>In 2024, in the United States, the highest rates of HIV diagnoses </a:t>
            </a:r>
            <a:r>
              <a:rPr lang="en-US" sz="1200" dirty="0">
                <a:solidFill>
                  <a:srgbClr val="000000"/>
                </a:solidFill>
                <a:latin typeface="Times New Roman" panose="02020603050405020304" pitchFamily="18" charset="0"/>
                <a:cs typeface="Calibri"/>
              </a:rPr>
              <a:t>among Black/African American females aged </a:t>
            </a:r>
            <a:r>
              <a:rPr lang="en-US" sz="1200" b="0" i="0" dirty="0">
                <a:solidFill>
                  <a:srgbClr val="000000"/>
                </a:solidFill>
                <a:effectLst/>
                <a:latin typeface="Times New Roman" panose="02020603050405020304" pitchFamily="18" charset="0"/>
                <a:cs typeface="Calibri"/>
              </a:rPr>
              <a:t>≥ 13 years by age group and region were as follows</a:t>
            </a:r>
            <a:r>
              <a:rPr lang="en-US" sz="1200" dirty="0">
                <a:solidFill>
                  <a:srgbClr val="000000"/>
                </a:solidFill>
                <a:latin typeface="Times New Roman" panose="02020603050405020304" pitchFamily="18" charset="0"/>
                <a:cs typeface="Calibri"/>
              </a:rPr>
              <a:t>:</a:t>
            </a:r>
            <a:endParaRPr lang="en-US" sz="1200" dirty="0">
              <a:solidFill>
                <a:srgbClr val="000000"/>
              </a:solidFill>
              <a:effectLst/>
              <a:latin typeface="Times New Roman" panose="02020603050405020304" pitchFamily="18" charset="0"/>
              <a:ea typeface="Times New Roman" panose="02020603050405020304" pitchFamily="18" charset="0"/>
              <a:cs typeface="Calibri"/>
            </a:endParaRPr>
          </a:p>
          <a:p>
            <a:pPr marL="630936" marR="0" indent="-171450">
              <a:lnSpc>
                <a:spcPct val="100000"/>
              </a:lnSpc>
              <a:spcBef>
                <a:spcPts val="0"/>
              </a:spcBef>
              <a:spcAft>
                <a:spcPts val="0"/>
              </a:spcAft>
              <a:buFont typeface="Arial" panose="020B0604020202020204" pitchFamily="34" charset="0"/>
              <a:buChar char="•"/>
            </a:pPr>
            <a:r>
              <a:rPr lang="en-US" sz="1200" b="0" i="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Females aged 2</a:t>
            </a:r>
            <a:r>
              <a:rPr lang="en-US" sz="12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5–34 years (35.2) </a:t>
            </a:r>
            <a:r>
              <a:rPr lang="en-US" sz="1200" strike="sngStrike"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 </a:t>
            </a:r>
            <a:endParaRPr lang="en-US" sz="1200" strike="noStrike"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endParaRPr>
          </a:p>
          <a:p>
            <a:pPr marL="630936" marR="0" indent="-171450">
              <a:lnSpc>
                <a:spcPct val="100000"/>
              </a:lnSpc>
              <a:spcBef>
                <a:spcPts val="0"/>
              </a:spcBef>
              <a:spcAft>
                <a:spcPts val="0"/>
              </a:spcAft>
              <a:buFont typeface="Arial" panose="020B0604020202020204" pitchFamily="34" charset="0"/>
              <a:buChar char="•"/>
            </a:pPr>
            <a:r>
              <a:rPr lang="en-US" sz="1200" b="0" strike="noStrike"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Females</a:t>
            </a:r>
            <a:r>
              <a:rPr lang="en-US" sz="1200" b="1" strike="noStrike"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 </a:t>
            </a:r>
            <a:r>
              <a:rPr lang="en-US" sz="12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residing in the Northeast (23.6) </a:t>
            </a:r>
            <a:endParaRPr lang="en-US" sz="1200" b="0" i="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1200" b="0" i="0" u="none" strike="noStrike" baseline="0" dirty="0">
              <a:solidFill>
                <a:srgbClr val="444444"/>
              </a:solidFill>
              <a:latin typeface="Times New Roman" panose="02020603050405020304" pitchFamily="18" charset="0"/>
              <a:ea typeface="Calibri"/>
              <a:cs typeface="Calibri" panose="020F0502020204030204" pitchFamily="34" charset="0"/>
            </a:endParaRPr>
          </a:p>
          <a:p>
            <a:pPr>
              <a:lnSpc>
                <a:spcPct val="100000"/>
              </a:lnSpc>
              <a:spcBef>
                <a:spcPts val="0"/>
              </a:spcBef>
              <a:spcAft>
                <a:spcPts val="0"/>
              </a:spcAft>
            </a:pPr>
            <a:r>
              <a:rPr lang="en-US" b="1" dirty="0">
                <a:latin typeface="Times New Roman" panose="02020603050405020304" pitchFamily="18" charset="0"/>
              </a:rPr>
              <a:t>Data notes and sources</a:t>
            </a:r>
            <a:endParaRPr lang="en-US" dirty="0">
              <a:latin typeface="Times New Roman" panose="02020603050405020304" pitchFamily="18"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kern="1200" dirty="0">
                <a:solidFill>
                  <a:schemeClr val="tx1"/>
                </a:solidFill>
                <a:effectLst/>
                <a:latin typeface="Times New Roman" panose="02020603050405020304" pitchFamily="18" charset="0"/>
                <a:ea typeface="+mn-ea"/>
                <a:cs typeface="+mn-cs"/>
              </a:rPr>
              <a:t>Rates per 100,000 population were calculated for HIV diagnoses by dividing the number of diagnoses by the population for the calendar year and multiplying by 100,000. Population denominators were derived from vintage 2024 Census estimates for the 50 states, DC, and Puerto Rico, and from the U.S. Census Bureau’s International Database for American Samoa, the Commonwealth of the Northern Mariana Islands, Guam, the Republic of the Marshall Islands, the Republic of Palau, and the U.S. Virgin Islands.</a:t>
            </a:r>
          </a:p>
          <a:p>
            <a:pPr marL="0" marR="0">
              <a:lnSpc>
                <a:spcPct val="100000"/>
              </a:lnSpc>
              <a:spcBef>
                <a:spcPts val="0"/>
              </a:spcBef>
              <a:spcAft>
                <a:spcPts val="0"/>
              </a:spcAft>
            </a:pPr>
            <a:endParaRPr lang="en-US" dirty="0">
              <a:effectLst/>
              <a:latin typeface="Times New Roman" panose="02020603050405020304" pitchFamily="18" charset="0"/>
            </a:endParaRPr>
          </a:p>
          <a:p>
            <a:pPr>
              <a:lnSpc>
                <a:spcPct val="100000"/>
              </a:lnSpc>
              <a:spcBef>
                <a:spcPts val="0"/>
              </a:spcBef>
              <a:spcAft>
                <a:spcPts val="0"/>
              </a:spcAft>
            </a:pPr>
            <a:r>
              <a:rPr lang="en-US" dirty="0">
                <a:effectLst/>
                <a:latin typeface="Times New Roman" panose="02020603050405020304" pitchFamily="18" charset="0"/>
              </a:rPr>
              <a:t>For additional data, see </a:t>
            </a:r>
            <a:r>
              <a:rPr lang="en-US" baseline="0" dirty="0">
                <a:solidFill>
                  <a:srgbClr val="444444"/>
                </a:solidFill>
                <a:latin typeface="Times New Roman" panose="02020603050405020304" pitchFamily="18" charset="0"/>
                <a:hlinkClick r:id="rId3"/>
              </a:rPr>
              <a:t>NCHHSTP AtlasPlus</a:t>
            </a:r>
            <a:r>
              <a:rPr lang="en-US" baseline="0" dirty="0">
                <a:effectLst/>
                <a:latin typeface="Times New Roman" panose="02020603050405020304" pitchFamily="18" charset="0"/>
              </a:rPr>
              <a:t>.</a:t>
            </a:r>
            <a:r>
              <a:rPr lang="en-US" baseline="0" dirty="0">
                <a:solidFill>
                  <a:srgbClr val="444444"/>
                </a:solidFill>
                <a:effectLst/>
                <a:latin typeface="Times New Roman" panose="02020603050405020304" pitchFamily="18" charset="0"/>
              </a:rPr>
              <a:t> </a:t>
            </a:r>
          </a:p>
          <a:p>
            <a:pPr>
              <a:lnSpc>
                <a:spcPct val="100000"/>
              </a:lnSpc>
              <a:spcBef>
                <a:spcPts val="0"/>
              </a:spcBef>
              <a:spcAft>
                <a:spcPts val="0"/>
              </a:spcAft>
            </a:pPr>
            <a:endParaRPr lang="en-US" dirty="0">
              <a:effectLst/>
              <a:latin typeface="Times New Roman" panose="02020603050405020304" pitchFamily="18" charset="0"/>
            </a:endParaRPr>
          </a:p>
          <a:p>
            <a:pPr marL="0" marR="0">
              <a:lnSpc>
                <a:spcPct val="100000"/>
              </a:lnSpc>
              <a:spcBef>
                <a:spcPts val="0"/>
              </a:spcBef>
              <a:spcAft>
                <a:spcPts val="0"/>
              </a:spcAft>
            </a:pPr>
            <a:r>
              <a:rPr lang="en-US" dirty="0">
                <a:effectLst/>
                <a:latin typeface="Times New Roman" panose="02020603050405020304" pitchFamily="18" charset="0"/>
              </a:rPr>
              <a:t>For more information on data sources, data collection and reporting practices, and case definitions, see the National HIV Surveillance System (NHSS) Technical Notes, available at </a:t>
            </a:r>
            <a:r>
              <a:rPr lang="en-US" dirty="0">
                <a:effectLst/>
                <a:latin typeface="Times New Roman" panose="02020603050405020304" pitchFamily="18" charset="0"/>
                <a:hlinkClick r:id="rId4" tooltip="https://www.cdc.gov/hiv-data/nhss/index.html"/>
              </a:rPr>
              <a:t>https://www.cdc.gov/hiv-data/nhss/index.html</a:t>
            </a:r>
            <a:r>
              <a:rPr lang="en-US" dirty="0">
                <a:effectLst/>
                <a:latin typeface="Times New Roman" panose="02020603050405020304" pitchFamily="18" charset="0"/>
              </a:rPr>
              <a:t>.</a:t>
            </a:r>
          </a:p>
          <a:p>
            <a:pPr marL="0" marR="0">
              <a:lnSpc>
                <a:spcPct val="100000"/>
              </a:lnSpc>
              <a:spcBef>
                <a:spcPts val="0"/>
              </a:spcBef>
              <a:spcAft>
                <a:spcPts val="0"/>
              </a:spcAft>
            </a:pPr>
            <a:endParaRPr lang="en-US" sz="1200" kern="100" dirty="0">
              <a:effectLst/>
              <a:latin typeface="Times New Roman" panose="02020603050405020304" pitchFamily="18" charset="0"/>
              <a:ea typeface="Calibri" panose="020F0502020204030204" pitchFamily="34" charset="0"/>
              <a:cs typeface="Calibri" panose="020F0502020204030204" pitchFamily="34" charset="0"/>
            </a:endParaRPr>
          </a:p>
          <a:p>
            <a:pPr>
              <a:lnSpc>
                <a:spcPct val="100000"/>
              </a:lnSpc>
              <a:spcBef>
                <a:spcPts val="0"/>
              </a:spcBef>
              <a:spcAft>
                <a:spcPts val="0"/>
              </a:spcAft>
            </a:pPr>
            <a:r>
              <a:rPr lang="en-US" baseline="0" dirty="0">
                <a:latin typeface="Times New Roman" panose="02020603050405020304" pitchFamily="18" charset="0"/>
              </a:rPr>
              <a:t>Data for all figures are available in </a:t>
            </a:r>
            <a:r>
              <a:rPr lang="en-US" baseline="0" dirty="0">
                <a:effectLst/>
                <a:latin typeface="Times New Roman" panose="02020603050405020304" pitchFamily="18" charset="0"/>
              </a:rPr>
              <a:t>the </a:t>
            </a:r>
            <a:r>
              <a:rPr lang="en-US" baseline="0" dirty="0">
                <a:latin typeface="Times New Roman" panose="02020603050405020304" pitchFamily="18" charset="0"/>
              </a:rPr>
              <a:t>2024 </a:t>
            </a:r>
            <a:r>
              <a:rPr lang="en-US" baseline="0" dirty="0">
                <a:effectLst/>
                <a:latin typeface="Times New Roman" panose="02020603050405020304" pitchFamily="18" charset="0"/>
              </a:rPr>
              <a:t>HIV Surveillance </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Data Release</a:t>
            </a:r>
            <a:r>
              <a:rPr lang="en-US" baseline="0" dirty="0">
                <a:latin typeface="Times New Roman" panose="02020603050405020304" pitchFamily="18" charset="0"/>
              </a:rPr>
              <a:t> tables or </a:t>
            </a:r>
            <a:r>
              <a:rPr lang="en-US" baseline="0" dirty="0">
                <a:solidFill>
                  <a:srgbClr val="444444"/>
                </a:solidFill>
                <a:latin typeface="Times New Roman" panose="02020603050405020304" pitchFamily="18" charset="0"/>
                <a:hlinkClick r:id="rId3"/>
              </a:rPr>
              <a:t>NCHHSTP </a:t>
            </a:r>
            <a:r>
              <a:rPr lang="en-US" baseline="0" dirty="0" err="1">
                <a:solidFill>
                  <a:srgbClr val="444444"/>
                </a:solidFill>
                <a:latin typeface="Times New Roman" panose="02020603050405020304" pitchFamily="18" charset="0"/>
                <a:hlinkClick r:id="rId3"/>
              </a:rPr>
              <a:t>AtlasPlus</a:t>
            </a:r>
            <a:r>
              <a:rPr lang="en-US" baseline="0" dirty="0">
                <a:effectLst/>
                <a:latin typeface="Times New Roman" panose="02020603050405020304" pitchFamily="18" charset="0"/>
              </a:rPr>
              <a:t>. </a:t>
            </a:r>
            <a:endParaRPr lang="en-US" baseline="0" dirty="0">
              <a:solidFill>
                <a:srgbClr val="444444"/>
              </a:solidFill>
              <a:effectLst/>
              <a:latin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21</a:t>
            </a:fld>
            <a:endParaRPr lang="en-US"/>
          </a:p>
        </p:txBody>
      </p:sp>
    </p:spTree>
    <p:extLst>
      <p:ext uri="{BB962C8B-B14F-4D97-AF65-F5344CB8AC3E}">
        <p14:creationId xmlns:p14="http://schemas.microsoft.com/office/powerpoint/2010/main" val="7676642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normAutofit lnSpcReduction="10000"/>
          </a:bodyPr>
          <a:lstStyle/>
          <a:p>
            <a:pPr>
              <a:lnSpc>
                <a:spcPct val="100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pPr>
            <a:r>
              <a:rPr lang="en-US" b="1" dirty="0">
                <a:solidFill>
                  <a:srgbClr val="000000"/>
                </a:solidFill>
                <a:latin typeface="Times New Roman" panose="02020603050405020304" pitchFamily="18" charset="0"/>
                <a:ea typeface="Times New Roman" panose="02020603050405020304" pitchFamily="18" charset="0"/>
                <a:cs typeface="Calibri"/>
              </a:rPr>
              <a:t>Key findings</a:t>
            </a:r>
          </a:p>
          <a:p>
            <a:pPr marL="0" marR="0" lvl="0" indent="0" algn="l" defTabSz="914400">
              <a:lnSpc>
                <a:spcPct val="100000"/>
              </a:lnSpc>
              <a:spcBef>
                <a:spcPts val="0"/>
              </a:spcBef>
              <a:spcAft>
                <a:spcPts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pPr>
            <a:r>
              <a:rPr lang="en-US" sz="1200" dirty="0">
                <a:solidFill>
                  <a:srgbClr val="000000"/>
                </a:solidFill>
                <a:effectLst/>
                <a:latin typeface="Times New Roman" panose="02020603050405020304" pitchFamily="18" charset="0"/>
                <a:ea typeface="Times New Roman" panose="02020603050405020304" pitchFamily="18" charset="0"/>
                <a:cs typeface="Calibri"/>
              </a:rPr>
              <a:t>In 2024, in the United States and 7 territories and freely associated states, the highest percentages of HIV diagnoses among persons aged 13–24 years by </a:t>
            </a:r>
            <a:r>
              <a:rPr lang="en-US" sz="1200" b="0" dirty="0">
                <a:solidFill>
                  <a:srgbClr val="000000"/>
                </a:solidFill>
                <a:effectLst/>
                <a:latin typeface="Times New Roman" panose="02020603050405020304" pitchFamily="18" charset="0"/>
                <a:ea typeface="Times New Roman" panose="02020603050405020304" pitchFamily="18" charset="0"/>
                <a:cs typeface="Calibri"/>
              </a:rPr>
              <a:t>sex</a:t>
            </a:r>
            <a:r>
              <a:rPr lang="en-US" sz="1200" dirty="0">
                <a:solidFill>
                  <a:srgbClr val="000000"/>
                </a:solidFill>
                <a:effectLst/>
                <a:latin typeface="Times New Roman" panose="02020603050405020304" pitchFamily="18" charset="0"/>
                <a:ea typeface="Times New Roman" panose="02020603050405020304" pitchFamily="18" charset="0"/>
                <a:cs typeface="Calibri"/>
              </a:rPr>
              <a:t>, age group, race/ethnicity, and region were as follows: </a:t>
            </a:r>
            <a:endParaRPr lang="en-US" dirty="0">
              <a:latin typeface="Times New Roman" panose="02020603050405020304" pitchFamily="18" charset="0"/>
              <a:cs typeface="Calibri"/>
            </a:endParaRPr>
          </a:p>
          <a:p>
            <a:pPr marL="630936" marR="0" lvl="0" indent="-173736">
              <a:lnSpc>
                <a:spcPct val="100000"/>
              </a:lnSpc>
              <a:spcBef>
                <a:spcPts val="0"/>
              </a:spcBef>
              <a:spcAft>
                <a:spcPts val="0"/>
              </a:spcAft>
              <a:buFont typeface="Arial" panose="020B0604020202020204" pitchFamily="34" charset="0"/>
              <a:buChar char="•"/>
              <a:tabLst>
                <a:tab pos="3556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1200" b="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Males (6,015; </a:t>
            </a:r>
            <a:r>
              <a:rPr lang="en-US" sz="12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88%)</a:t>
            </a:r>
          </a:p>
          <a:p>
            <a:pPr marL="630936" marR="0" lvl="0" indent="-173736">
              <a:lnSpc>
                <a:spcPct val="100000"/>
              </a:lnSpc>
              <a:spcBef>
                <a:spcPts val="0"/>
              </a:spcBef>
              <a:spcAft>
                <a:spcPts val="0"/>
              </a:spcAft>
              <a:buFont typeface="Arial" panose="020B0604020202020204" pitchFamily="34" charset="0"/>
              <a:buChar char="•"/>
              <a:tabLst>
                <a:tab pos="3556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12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20–22 years (2,929; 43%) </a:t>
            </a:r>
          </a:p>
          <a:p>
            <a:pPr marL="630936" marR="0" lvl="0" indent="-173736">
              <a:lnSpc>
                <a:spcPct val="100000"/>
              </a:lnSpc>
              <a:spcBef>
                <a:spcPts val="0"/>
              </a:spcBef>
              <a:spcAft>
                <a:spcPts val="0"/>
              </a:spcAft>
              <a:buFont typeface="Arial" panose="020B0604020202020204" pitchFamily="34" charset="0"/>
              <a:buChar char="•"/>
              <a:tabLst>
                <a:tab pos="3556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12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Black/African American persons (3,291; 48%)</a:t>
            </a:r>
          </a:p>
          <a:p>
            <a:pPr marL="630936" marR="0" lvl="0" indent="-173736">
              <a:lnSpc>
                <a:spcPct val="100000"/>
              </a:lnSpc>
              <a:spcBef>
                <a:spcPts val="0"/>
              </a:spcBef>
              <a:spcAft>
                <a:spcPts val="0"/>
              </a:spcAft>
              <a:buFont typeface="Arial" panose="020B0604020202020204" pitchFamily="34" charset="0"/>
              <a:buChar char="•"/>
              <a:tabLst>
                <a:tab pos="3556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1200" b="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Persons residing in the </a:t>
            </a:r>
            <a:r>
              <a:rPr lang="en-US" sz="12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South (3,892; 57%)</a:t>
            </a:r>
          </a:p>
          <a:p>
            <a:pPr>
              <a:lnSpc>
                <a:spcPct val="100000"/>
              </a:lnSpc>
              <a:spcBef>
                <a:spcPts val="0"/>
              </a:spcBef>
              <a:spcAft>
                <a:spcPts val="0"/>
              </a:spcAft>
            </a:pPr>
            <a:endParaRPr lang="en-US" sz="1200" dirty="0">
              <a:latin typeface="Times New Roman" panose="02020603050405020304" pitchFamily="18" charset="0"/>
              <a:cs typeface="Calibri" panose="020F0502020204030204" pitchFamily="34" charset="0"/>
            </a:endParaRPr>
          </a:p>
          <a:p>
            <a:pPr>
              <a:lnSpc>
                <a:spcPct val="100000"/>
              </a:lnSpc>
              <a:spcBef>
                <a:spcPts val="0"/>
              </a:spcBef>
              <a:spcAft>
                <a:spcPts val="0"/>
              </a:spcAft>
            </a:pPr>
            <a:r>
              <a:rPr lang="en-US" b="1" kern="100" dirty="0">
                <a:latin typeface="Times New Roman" panose="02020603050405020304" pitchFamily="18" charset="0"/>
              </a:rPr>
              <a:t>Data notes and sources</a:t>
            </a:r>
            <a:endParaRPr lang="en-US" dirty="0">
              <a:latin typeface="Times New Roman" panose="02020603050405020304" pitchFamily="18"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kern="1200" dirty="0">
                <a:solidFill>
                  <a:schemeClr val="tx1"/>
                </a:solidFill>
                <a:effectLst/>
                <a:latin typeface="Times New Roman" panose="02020603050405020304" pitchFamily="18" charset="0"/>
                <a:ea typeface="+mn-ea"/>
                <a:cs typeface="+mn-cs"/>
              </a:rPr>
              <a:t>The 2024 HIV Surveillance Report marks the first inclusion of data from the Republic of the Marshall Islands in numbers and rates of HIV diagnoses, deaths, and persons living with diagnosed HIV.</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1200" b="0" i="0" u="none" strike="noStrike" baseline="0" dirty="0">
              <a:solidFill>
                <a:srgbClr val="000000"/>
              </a:solidFill>
              <a:latin typeface="Times New Roman" panose="02020603050405020304" pitchFamily="18" charset="0"/>
              <a:cs typeface="Calibri" panose="020F0502020204030204"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i="0" u="none" strike="noStrike" baseline="0" dirty="0">
                <a:solidFill>
                  <a:srgbClr val="000000"/>
                </a:solidFill>
                <a:latin typeface="Times New Roman" panose="02020603050405020304" pitchFamily="18" charset="0"/>
                <a:cs typeface="Calibri" panose="020F0502020204030204" pitchFamily="34" charset="0"/>
              </a:rPr>
              <a:t>For additional data, see Table 7b in the 2024 HIV Surveillance </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Data Release</a:t>
            </a:r>
            <a:r>
              <a:rPr lang="en-US" sz="1200" b="0" i="0" u="none" strike="noStrike" baseline="0" dirty="0">
                <a:solidFill>
                  <a:srgbClr val="000000"/>
                </a:solidFill>
                <a:latin typeface="Times New Roman" panose="02020603050405020304" pitchFamily="18" charset="0"/>
                <a:cs typeface="Calibri" panose="020F0502020204030204" pitchFamily="34" charset="0"/>
              </a:rPr>
              <a:t>.  </a:t>
            </a:r>
          </a:p>
          <a:p>
            <a:pPr marL="0" marR="0">
              <a:lnSpc>
                <a:spcPct val="100000"/>
              </a:lnSpc>
              <a:spcBef>
                <a:spcPts val="0"/>
              </a:spcBef>
              <a:spcAft>
                <a:spcPts val="0"/>
              </a:spcAft>
            </a:pPr>
            <a:endParaRPr lang="en-US" sz="1200" kern="100" dirty="0">
              <a:effectLst/>
              <a:latin typeface="Times New Roman" panose="02020603050405020304" pitchFamily="18" charset="0"/>
              <a:ea typeface="Calibri" panose="020F0502020204030204" pitchFamily="34" charset="0"/>
              <a:cs typeface="Calibri" panose="020F0502020204030204" pitchFamily="34" charset="0"/>
            </a:endParaRPr>
          </a:p>
          <a:p>
            <a:pPr marL="0" marR="0">
              <a:lnSpc>
                <a:spcPct val="100000"/>
              </a:lnSpc>
              <a:spcBef>
                <a:spcPts val="0"/>
              </a:spcBef>
              <a:spcAft>
                <a:spcPts val="0"/>
              </a:spcAft>
            </a:pPr>
            <a:r>
              <a:rPr lang="en-US" sz="1200" b="0" i="0" u="none" strike="noStrike" baseline="0" dirty="0">
                <a:solidFill>
                  <a:srgbClr val="000000"/>
                </a:solidFill>
                <a:latin typeface="Times New Roman" panose="02020603050405020304" pitchFamily="18" charset="0"/>
              </a:rPr>
              <a:t>Use caution when interpreting data for American Indian/Alaska Native, and Native Hawaiian/other Pacific Islander persons due to small numbers.</a:t>
            </a:r>
          </a:p>
          <a:p>
            <a:pPr marL="0" marR="0">
              <a:lnSpc>
                <a:spcPct val="100000"/>
              </a:lnSpc>
              <a:spcBef>
                <a:spcPts val="0"/>
              </a:spcBef>
              <a:spcAft>
                <a:spcPts val="0"/>
              </a:spcAft>
            </a:pPr>
            <a:endParaRPr lang="en-US" dirty="0">
              <a:effectLst/>
              <a:latin typeface="Times New Roman" panose="02020603050405020304" pitchFamily="18" charset="0"/>
            </a:endParaRPr>
          </a:p>
          <a:p>
            <a:pPr marL="0" marR="0">
              <a:lnSpc>
                <a:spcPct val="100000"/>
              </a:lnSpc>
              <a:spcBef>
                <a:spcPts val="0"/>
              </a:spcBef>
              <a:spcAft>
                <a:spcPts val="0"/>
              </a:spcAft>
            </a:pPr>
            <a:r>
              <a:rPr lang="en-US" dirty="0">
                <a:effectLst/>
                <a:latin typeface="Times New Roman" panose="02020603050405020304" pitchFamily="18" charset="0"/>
              </a:rPr>
              <a:t>For more information on data sources, data collection and reporting practices, and case definitions, see the National HIV Surveillance System (NHSS) Technical Notes, available at </a:t>
            </a:r>
            <a:r>
              <a:rPr lang="en-US" dirty="0">
                <a:effectLst/>
                <a:latin typeface="Times New Roman" panose="02020603050405020304" pitchFamily="18" charset="0"/>
                <a:hlinkClick r:id="rId3" tooltip="https://www.cdc.gov/hiv-data/nhss/index.html"/>
              </a:rPr>
              <a:t>https://www.cdc.gov/hiv-data/nhss/index.html</a:t>
            </a:r>
            <a:r>
              <a:rPr lang="en-US" dirty="0">
                <a:effectLst/>
                <a:latin typeface="Times New Roman" panose="02020603050405020304" pitchFamily="18" charset="0"/>
              </a:rPr>
              <a:t>.</a:t>
            </a:r>
          </a:p>
          <a:p>
            <a:pPr marL="0" marR="0">
              <a:lnSpc>
                <a:spcPct val="100000"/>
              </a:lnSpc>
              <a:spcBef>
                <a:spcPts val="0"/>
              </a:spcBef>
              <a:spcAft>
                <a:spcPts val="0"/>
              </a:spcAft>
            </a:pPr>
            <a:endParaRPr lang="en-US" sz="1200" kern="100" dirty="0">
              <a:effectLst/>
              <a:latin typeface="Times New Roman" panose="02020603050405020304" pitchFamily="18" charset="0"/>
              <a:ea typeface="Calibri" panose="020F0502020204030204" pitchFamily="34" charset="0"/>
              <a:cs typeface="Calibri" panose="020F0502020204030204"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baseline="0" dirty="0">
                <a:latin typeface="Times New Roman" panose="02020603050405020304" pitchFamily="18" charset="0"/>
              </a:rPr>
              <a:t>Data for all figures are available in </a:t>
            </a:r>
            <a:r>
              <a:rPr lang="en-US" baseline="0" dirty="0">
                <a:effectLst/>
                <a:latin typeface="Times New Roman" panose="02020603050405020304" pitchFamily="18" charset="0"/>
              </a:rPr>
              <a:t>the </a:t>
            </a:r>
            <a:r>
              <a:rPr lang="en-US" baseline="0" dirty="0">
                <a:latin typeface="Times New Roman" panose="02020603050405020304" pitchFamily="18" charset="0"/>
              </a:rPr>
              <a:t>2024 </a:t>
            </a:r>
            <a:r>
              <a:rPr lang="en-US" baseline="0" dirty="0">
                <a:effectLst/>
                <a:latin typeface="Times New Roman" panose="02020603050405020304" pitchFamily="18" charset="0"/>
              </a:rPr>
              <a:t>HIV Surveillance </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Data Release</a:t>
            </a:r>
            <a:r>
              <a:rPr lang="en-US" baseline="0" dirty="0">
                <a:latin typeface="Times New Roman" panose="02020603050405020304" pitchFamily="18" charset="0"/>
              </a:rPr>
              <a:t> tables or </a:t>
            </a:r>
            <a:r>
              <a:rPr lang="en-US" baseline="0" dirty="0">
                <a:solidFill>
                  <a:srgbClr val="444444"/>
                </a:solidFill>
                <a:latin typeface="Times New Roman" panose="02020603050405020304" pitchFamily="18" charset="0"/>
                <a:hlinkClick r:id="rId4"/>
              </a:rPr>
              <a:t>NCHHSTP </a:t>
            </a:r>
            <a:r>
              <a:rPr lang="en-US" baseline="0" dirty="0" err="1">
                <a:solidFill>
                  <a:srgbClr val="444444"/>
                </a:solidFill>
                <a:latin typeface="Times New Roman" panose="02020603050405020304" pitchFamily="18" charset="0"/>
                <a:hlinkClick r:id="rId4"/>
              </a:rPr>
              <a:t>AtlasPlus</a:t>
            </a:r>
            <a:r>
              <a:rPr lang="en-US" baseline="0" dirty="0">
                <a:effectLst/>
                <a:latin typeface="Times New Roman" panose="02020603050405020304" pitchFamily="18" charset="0"/>
              </a:rPr>
              <a:t>. </a:t>
            </a:r>
            <a:endParaRPr lang="en-US" sz="1200" kern="100" dirty="0">
              <a:effectLst/>
              <a:latin typeface="Times New Roman" panose="02020603050405020304" pitchFamily="18" charset="0"/>
              <a:ea typeface="Calibri" panose="020F0502020204030204" pitchFamily="34" charset="0"/>
              <a:cs typeface="Calibri" panose="020F0502020204030204" pitchFamily="34" charset="0"/>
            </a:endParaRPr>
          </a:p>
          <a:p>
            <a:endParaRPr lang="en-US" sz="120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22</a:t>
            </a:fld>
            <a:endParaRPr lang="en-US"/>
          </a:p>
        </p:txBody>
      </p:sp>
    </p:spTree>
    <p:extLst>
      <p:ext uri="{BB962C8B-B14F-4D97-AF65-F5344CB8AC3E}">
        <p14:creationId xmlns:p14="http://schemas.microsoft.com/office/powerpoint/2010/main" val="32198404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normAutofit fontScale="92500" lnSpcReduction="10000"/>
          </a:bodyPr>
          <a:lstStyle/>
          <a:p>
            <a:pPr>
              <a:lnSpc>
                <a:spcPct val="100000"/>
              </a:lnSpc>
              <a:spcBef>
                <a:spcPts val="0"/>
              </a:spcBef>
              <a:spcAft>
                <a:spcPts val="0"/>
              </a:spcAft>
              <a:defRPr/>
            </a:pPr>
            <a:r>
              <a:rPr lang="en-US" b="1" dirty="0">
                <a:solidFill>
                  <a:srgbClr val="000000"/>
                </a:solidFill>
                <a:latin typeface="Times New Roman" panose="02020603050405020304" pitchFamily="18" charset="0"/>
                <a:ea typeface="Calibri"/>
                <a:cs typeface="Calibri"/>
              </a:rPr>
              <a:t>Key findings</a:t>
            </a:r>
            <a:endParaRPr lang="en-US" b="1" dirty="0">
              <a:solidFill>
                <a:srgbClr val="000000"/>
              </a:solidFill>
              <a:latin typeface="Times New Roman" panose="02020603050405020304" pitchFamily="18" charset="0"/>
              <a:cs typeface="Calibri"/>
            </a:endParaRPr>
          </a:p>
          <a:p>
            <a:pPr marL="0" marR="0" lvl="0" indent="0" algn="l" defTabSz="914400">
              <a:lnSpc>
                <a:spcPct val="100000"/>
              </a:lnSpc>
              <a:spcBef>
                <a:spcPts val="0"/>
              </a:spcBef>
              <a:spcAft>
                <a:spcPts val="0"/>
              </a:spcAft>
              <a:buClrTx/>
              <a:buSzTx/>
              <a:buFontTx/>
              <a:buNone/>
              <a:tabLst/>
              <a:defRPr/>
            </a:pPr>
            <a:r>
              <a:rPr lang="en-US" sz="1200" b="0" i="0" u="none" strike="noStrike" baseline="0" dirty="0">
                <a:solidFill>
                  <a:srgbClr val="000000"/>
                </a:solidFill>
                <a:latin typeface="Times New Roman" panose="02020603050405020304" pitchFamily="18" charset="0"/>
                <a:cs typeface="Calibri"/>
              </a:rPr>
              <a:t>In 2024, in the United States, HIV diagnoses </a:t>
            </a:r>
            <a:r>
              <a:rPr lang="en-US" sz="1200" dirty="0">
                <a:solidFill>
                  <a:srgbClr val="000000"/>
                </a:solidFill>
                <a:latin typeface="Times New Roman" panose="02020603050405020304" pitchFamily="18" charset="0"/>
                <a:cs typeface="Calibri"/>
              </a:rPr>
              <a:t>among persons aged 13</a:t>
            </a:r>
            <a:r>
              <a:rPr lang="en-US" sz="1200" dirty="0">
                <a:solidFill>
                  <a:srgbClr val="000000"/>
                </a:solidFill>
                <a:effectLst/>
                <a:latin typeface="Times New Roman" panose="02020603050405020304" pitchFamily="18" charset="0"/>
                <a:ea typeface="Times New Roman" panose="02020603050405020304" pitchFamily="18" charset="0"/>
                <a:cs typeface="Calibri"/>
              </a:rPr>
              <a:t>–24 years </a:t>
            </a:r>
            <a:r>
              <a:rPr lang="en-US" sz="1200" b="0" dirty="0">
                <a:solidFill>
                  <a:srgbClr val="000000"/>
                </a:solidFill>
                <a:effectLst/>
                <a:latin typeface="Times New Roman" panose="02020603050405020304" pitchFamily="18" charset="0"/>
                <a:ea typeface="Times New Roman" panose="02020603050405020304" pitchFamily="18" charset="0"/>
                <a:cs typeface="Calibri"/>
              </a:rPr>
              <a:t>by sex, age at diagnosis, race/ethnicity, and region</a:t>
            </a:r>
            <a:r>
              <a:rPr lang="en-US" sz="1200" b="1" dirty="0">
                <a:solidFill>
                  <a:srgbClr val="000000"/>
                </a:solidFill>
                <a:effectLst/>
                <a:latin typeface="Times New Roman" panose="02020603050405020304" pitchFamily="18" charset="0"/>
                <a:ea typeface="Times New Roman" panose="02020603050405020304" pitchFamily="18" charset="0"/>
                <a:cs typeface="Calibri"/>
              </a:rPr>
              <a:t> </a:t>
            </a:r>
            <a:r>
              <a:rPr lang="en-US" sz="1200" b="0" i="0" dirty="0">
                <a:solidFill>
                  <a:srgbClr val="000000"/>
                </a:solidFill>
                <a:effectLst/>
                <a:latin typeface="Times New Roman" panose="02020603050405020304" pitchFamily="18" charset="0"/>
                <a:cs typeface="Calibri"/>
              </a:rPr>
              <a:t>were as follows</a:t>
            </a:r>
            <a:r>
              <a:rPr lang="en-US" sz="1200" dirty="0">
                <a:solidFill>
                  <a:srgbClr val="000000"/>
                </a:solidFill>
                <a:latin typeface="Times New Roman" panose="02020603050405020304" pitchFamily="18" charset="0"/>
                <a:cs typeface="Calibri"/>
              </a:rPr>
              <a:t>:</a:t>
            </a:r>
            <a:endParaRPr lang="en-US" sz="1200" b="0" i="0" strike="sngStrike" dirty="0">
              <a:solidFill>
                <a:srgbClr val="000000"/>
              </a:solidFill>
              <a:effectLst/>
              <a:latin typeface="Times New Roman" panose="02020603050405020304" pitchFamily="18" charset="0"/>
              <a:ea typeface="Times New Roman" panose="02020603050405020304" pitchFamily="18" charset="0"/>
              <a:cs typeface="Calibri"/>
            </a:endParaRPr>
          </a:p>
          <a:p>
            <a:pPr marL="630936" marR="0" indent="-171450">
              <a:lnSpc>
                <a:spcPct val="100000"/>
              </a:lnSpc>
              <a:spcBef>
                <a:spcPts val="0"/>
              </a:spcBef>
              <a:spcAft>
                <a:spcPts val="0"/>
              </a:spcAft>
              <a:buFont typeface="Arial" panose="020B0604020202020204" pitchFamily="34" charset="0"/>
              <a:buChar char="•"/>
            </a:pPr>
            <a:r>
              <a:rPr lang="en-US" sz="1200" b="0" i="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Males (21.9)</a:t>
            </a:r>
          </a:p>
          <a:p>
            <a:pPr marL="630936" marR="0" indent="-171450">
              <a:lnSpc>
                <a:spcPct val="100000"/>
              </a:lnSpc>
              <a:spcBef>
                <a:spcPts val="0"/>
              </a:spcBef>
              <a:spcAft>
                <a:spcPts val="0"/>
              </a:spcAft>
              <a:buFont typeface="Arial" panose="020B0604020202020204" pitchFamily="34" charset="0"/>
              <a:buChar char="•"/>
            </a:pPr>
            <a:r>
              <a:rPr lang="en-US" sz="1200" b="0" i="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Persons aged </a:t>
            </a:r>
            <a:r>
              <a:rPr lang="en-US" sz="1200" b="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23–24 years (28.2)</a:t>
            </a:r>
          </a:p>
          <a:p>
            <a:pPr marL="630936" marR="0" indent="-171450">
              <a:lnSpc>
                <a:spcPct val="100000"/>
              </a:lnSpc>
              <a:spcBef>
                <a:spcPts val="0"/>
              </a:spcBef>
              <a:spcAft>
                <a:spcPts val="0"/>
              </a:spcAft>
              <a:buFont typeface="Arial" panose="020B0604020202020204" pitchFamily="34" charset="0"/>
              <a:buChar char="•"/>
            </a:pPr>
            <a:r>
              <a:rPr lang="en-US" sz="1200" b="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Black/African American persons (45.4)</a:t>
            </a:r>
          </a:p>
          <a:p>
            <a:pPr marL="630936" marR="0" indent="-171450">
              <a:lnSpc>
                <a:spcPct val="100000"/>
              </a:lnSpc>
              <a:spcBef>
                <a:spcPts val="0"/>
              </a:spcBef>
              <a:spcAft>
                <a:spcPts val="0"/>
              </a:spcAft>
              <a:buFont typeface="Arial" panose="020B0604020202020204" pitchFamily="34" charset="0"/>
              <a:buChar char="•"/>
            </a:pPr>
            <a:r>
              <a:rPr lang="en-US" sz="1200" b="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Persons </a:t>
            </a:r>
            <a:r>
              <a:rPr lang="en-US" sz="12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residing in the South (18.6)</a:t>
            </a:r>
            <a:endParaRPr lang="en-US" sz="1200" b="1" i="1"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endParaRPr>
          </a:p>
          <a:p>
            <a:pPr>
              <a:lnSpc>
                <a:spcPct val="100000"/>
              </a:lnSpc>
              <a:spcBef>
                <a:spcPts val="0"/>
              </a:spcBef>
              <a:spcAft>
                <a:spcPts val="0"/>
              </a:spcAft>
            </a:pPr>
            <a:endParaRPr lang="en-US" sz="1200" dirty="0">
              <a:solidFill>
                <a:srgbClr val="444444"/>
              </a:solidFill>
              <a:latin typeface="Times New Roman" panose="02020603050405020304" pitchFamily="18" charset="0"/>
              <a:ea typeface="Calibri"/>
              <a:cs typeface="Calibri" panose="020F0502020204030204" pitchFamily="34" charset="0"/>
            </a:endParaRPr>
          </a:p>
          <a:p>
            <a:pPr>
              <a:lnSpc>
                <a:spcPct val="100000"/>
              </a:lnSpc>
              <a:spcBef>
                <a:spcPts val="0"/>
              </a:spcBef>
              <a:spcAft>
                <a:spcPts val="0"/>
              </a:spcAft>
            </a:pPr>
            <a:r>
              <a:rPr lang="en-US" b="1" dirty="0">
                <a:latin typeface="Times New Roman" panose="02020603050405020304" pitchFamily="18" charset="0"/>
              </a:rPr>
              <a:t>Data notes and sources</a:t>
            </a:r>
            <a:endParaRPr lang="en-US" dirty="0">
              <a:latin typeface="Times New Roman" panose="02020603050405020304" pitchFamily="18"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kern="1200" dirty="0">
                <a:solidFill>
                  <a:schemeClr val="tx1"/>
                </a:solidFill>
                <a:effectLst/>
                <a:latin typeface="Times New Roman" panose="02020603050405020304" pitchFamily="18" charset="0"/>
                <a:ea typeface="+mn-ea"/>
                <a:cs typeface="+mn-cs"/>
              </a:rPr>
              <a:t>Rates per 100,000 population were calculated for HIV diagnoses by dividing the number of diagnoses by the population for the calendar year and multiplying by 100,000. Population denominators were derived from vintage 2024 Census estimates for the 50 states, DC, and Puerto Rico, and from the U.S. Census Bureau’s International Database for American Samoa, the Commonwealth of the Northern Mariana Islands, Guam, the Republic of the Marshall Islands, the Republic of Palau, and the U.S. Virgin Islands.</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1200" b="0" i="0" u="none" strike="noStrike" baseline="0" dirty="0">
              <a:solidFill>
                <a:srgbClr val="000000"/>
              </a:solidFill>
              <a:latin typeface="Times New Roman" panose="02020603050405020304" pitchFamily="18" charset="0"/>
              <a:cs typeface="Calibri" panose="020F0502020204030204"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i="0" u="none" strike="noStrike" baseline="0" dirty="0">
                <a:solidFill>
                  <a:srgbClr val="000000"/>
                </a:solidFill>
                <a:latin typeface="Times New Roman" panose="02020603050405020304" pitchFamily="18" charset="0"/>
                <a:cs typeface="Calibri" panose="020F0502020204030204" pitchFamily="34" charset="0"/>
              </a:rPr>
              <a:t>For additional data, see Table 7a in the 2024 HIV Surveillance </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Data Release</a:t>
            </a:r>
            <a:r>
              <a:rPr lang="en-US" sz="1200" i="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i="0" kern="100" dirty="0">
                <a:effectLst/>
                <a:latin typeface="Times New Roman" panose="02020603050405020304" pitchFamily="18" charset="0"/>
                <a:ea typeface="Calibri" panose="020F0502020204030204" pitchFamily="34" charset="0"/>
                <a:cs typeface="Times New Roman" panose="02020603050405020304" pitchFamily="18" charset="0"/>
              </a:rPr>
              <a:t>at</a:t>
            </a:r>
            <a:r>
              <a:rPr lang="en-US" sz="1200" i="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b="0" i="0" u="none" strike="noStrike" baseline="0" dirty="0">
                <a:solidFill>
                  <a:srgbClr val="000000"/>
                </a:solidFill>
                <a:latin typeface="Times New Roman" panose="02020603050405020304" pitchFamily="18" charset="0"/>
                <a:cs typeface="Calibri" panose="020F0502020204030204" pitchFamily="34" charset="0"/>
              </a:rPr>
              <a:t>https://www.cdc.gov/hiv-data/nhss/hiv-diagnoses-deaths-prevalence.html.  </a:t>
            </a:r>
          </a:p>
          <a:p>
            <a:pPr marL="0" marR="0">
              <a:lnSpc>
                <a:spcPct val="100000"/>
              </a:lnSpc>
              <a:spcBef>
                <a:spcPts val="0"/>
              </a:spcBef>
              <a:spcAft>
                <a:spcPts val="0"/>
              </a:spcAft>
            </a:pPr>
            <a:endParaRPr lang="en-US" dirty="0">
              <a:effectLst/>
              <a:latin typeface="Times New Roman" panose="02020603050405020304" pitchFamily="18" charset="0"/>
            </a:endParaRPr>
          </a:p>
          <a:p>
            <a:pPr marL="0" marR="0">
              <a:lnSpc>
                <a:spcPct val="100000"/>
              </a:lnSpc>
              <a:spcBef>
                <a:spcPts val="0"/>
              </a:spcBef>
              <a:spcAft>
                <a:spcPts val="0"/>
              </a:spcAft>
            </a:pPr>
            <a:r>
              <a:rPr lang="en-US" sz="1200" dirty="0">
                <a:solidFill>
                  <a:srgbClr val="000000"/>
                </a:solidFill>
                <a:latin typeface="Times New Roman" panose="02020603050405020304" pitchFamily="18" charset="0"/>
              </a:rPr>
              <a:t>Use caution when interpreting data for American Indian/Alaska Native, and Native Hawaiian/other Pacific Islander persons </a:t>
            </a:r>
            <a:r>
              <a:rPr lang="en-US" sz="1200" b="0" dirty="0">
                <a:solidFill>
                  <a:srgbClr val="000000"/>
                </a:solidFill>
                <a:latin typeface="Times New Roman" panose="02020603050405020304" pitchFamily="18" charset="0"/>
              </a:rPr>
              <a:t>due to </a:t>
            </a:r>
            <a:r>
              <a:rPr lang="en-US" sz="1200" dirty="0">
                <a:solidFill>
                  <a:srgbClr val="000000"/>
                </a:solidFill>
                <a:latin typeface="Times New Roman" panose="02020603050405020304" pitchFamily="18" charset="0"/>
              </a:rPr>
              <a:t>small numbers.</a:t>
            </a:r>
            <a:r>
              <a:rPr lang="en-US" sz="1200" b="0" i="0" dirty="0">
                <a:solidFill>
                  <a:srgbClr val="000000"/>
                </a:solidFill>
                <a:effectLst/>
                <a:latin typeface="Times New Roman" panose="02020603050405020304" pitchFamily="18" charset="0"/>
              </a:rPr>
              <a:t> </a:t>
            </a:r>
          </a:p>
          <a:p>
            <a:pPr marL="0" marR="0">
              <a:lnSpc>
                <a:spcPct val="100000"/>
              </a:lnSpc>
              <a:spcBef>
                <a:spcPts val="0"/>
              </a:spcBef>
              <a:spcAft>
                <a:spcPts val="0"/>
              </a:spcAft>
            </a:pPr>
            <a:endParaRPr lang="en-US" dirty="0">
              <a:effectLst/>
              <a:latin typeface="Times New Roman" panose="02020603050405020304" pitchFamily="18" charset="0"/>
            </a:endParaRPr>
          </a:p>
          <a:p>
            <a:pPr marL="0" marR="0">
              <a:lnSpc>
                <a:spcPct val="100000"/>
              </a:lnSpc>
              <a:spcBef>
                <a:spcPts val="0"/>
              </a:spcBef>
              <a:spcAft>
                <a:spcPts val="0"/>
              </a:spcAft>
            </a:pPr>
            <a:r>
              <a:rPr lang="en-US" dirty="0">
                <a:effectLst/>
                <a:latin typeface="Times New Roman" panose="02020603050405020304" pitchFamily="18" charset="0"/>
              </a:rPr>
              <a:t>For more information on data sources, data collection and reporting practices, and case definitions, see the National HIV Surveillance System (NHSS) Technical Notes, available at </a:t>
            </a:r>
            <a:r>
              <a:rPr lang="en-US" dirty="0">
                <a:effectLst/>
                <a:latin typeface="Times New Roman" panose="02020603050405020304" pitchFamily="18" charset="0"/>
                <a:hlinkClick r:id="rId3" tooltip="https://www.cdc.gov/hiv-data/nhss/index.html"/>
              </a:rPr>
              <a:t>https://www.cdc.gov/hiv-data/nhss/index.html</a:t>
            </a:r>
            <a:r>
              <a:rPr lang="en-US" dirty="0">
                <a:effectLst/>
                <a:latin typeface="Times New Roman" panose="02020603050405020304" pitchFamily="18" charset="0"/>
              </a:rPr>
              <a:t>.</a:t>
            </a:r>
          </a:p>
          <a:p>
            <a:pPr marL="0" marR="0">
              <a:lnSpc>
                <a:spcPct val="100000"/>
              </a:lnSpc>
              <a:spcBef>
                <a:spcPts val="0"/>
              </a:spcBef>
              <a:spcAft>
                <a:spcPts val="0"/>
              </a:spcAft>
            </a:pPr>
            <a:endParaRPr lang="en-US" sz="1200" kern="100" dirty="0">
              <a:effectLst/>
              <a:latin typeface="Times New Roman" panose="02020603050405020304" pitchFamily="18" charset="0"/>
              <a:ea typeface="Calibri" panose="020F0502020204030204" pitchFamily="34" charset="0"/>
              <a:cs typeface="Calibri" panose="020F0502020204030204"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baseline="0" dirty="0">
                <a:latin typeface="Times New Roman" panose="02020603050405020304" pitchFamily="18" charset="0"/>
              </a:rPr>
              <a:t>Data for all figures are available in </a:t>
            </a:r>
            <a:r>
              <a:rPr lang="en-US" baseline="0" dirty="0">
                <a:effectLst/>
                <a:latin typeface="Times New Roman" panose="02020603050405020304" pitchFamily="18" charset="0"/>
              </a:rPr>
              <a:t>the </a:t>
            </a:r>
            <a:r>
              <a:rPr lang="en-US" baseline="0" dirty="0">
                <a:latin typeface="Times New Roman" panose="02020603050405020304" pitchFamily="18" charset="0"/>
              </a:rPr>
              <a:t>2024 </a:t>
            </a:r>
            <a:r>
              <a:rPr lang="en-US" baseline="0" dirty="0">
                <a:effectLst/>
                <a:latin typeface="Times New Roman" panose="02020603050405020304" pitchFamily="18" charset="0"/>
              </a:rPr>
              <a:t>HIV Surveillance </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Data Release</a:t>
            </a:r>
            <a:r>
              <a:rPr lang="en-US" baseline="0" dirty="0">
                <a:latin typeface="Times New Roman" panose="02020603050405020304" pitchFamily="18" charset="0"/>
              </a:rPr>
              <a:t> tables or </a:t>
            </a:r>
            <a:r>
              <a:rPr lang="en-US" baseline="0" dirty="0">
                <a:solidFill>
                  <a:srgbClr val="444444"/>
                </a:solidFill>
                <a:latin typeface="Times New Roman" panose="02020603050405020304" pitchFamily="18" charset="0"/>
                <a:hlinkClick r:id="rId4"/>
              </a:rPr>
              <a:t>NCHHSTP </a:t>
            </a:r>
            <a:r>
              <a:rPr lang="en-US" baseline="0" dirty="0" err="1">
                <a:solidFill>
                  <a:srgbClr val="444444"/>
                </a:solidFill>
                <a:latin typeface="Times New Roman" panose="02020603050405020304" pitchFamily="18" charset="0"/>
                <a:hlinkClick r:id="rId4"/>
              </a:rPr>
              <a:t>AtlasPlus</a:t>
            </a:r>
            <a:r>
              <a:rPr lang="en-US" baseline="0" dirty="0">
                <a:effectLst/>
                <a:latin typeface="Times New Roman" panose="02020603050405020304" pitchFamily="18" charset="0"/>
              </a:rPr>
              <a:t>. </a:t>
            </a:r>
            <a:endParaRPr lang="en-US" baseline="0" dirty="0">
              <a:solidFill>
                <a:srgbClr val="444444"/>
              </a:solidFill>
              <a:effectLst/>
              <a:latin typeface="Times New Roman" panose="02020603050405020304" pitchFamily="18" charset="0"/>
            </a:endParaRPr>
          </a:p>
          <a:p>
            <a:endParaRPr lang="en-US" sz="120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23</a:t>
            </a:fld>
            <a:endParaRPr lang="en-US"/>
          </a:p>
        </p:txBody>
      </p:sp>
    </p:spTree>
    <p:extLst>
      <p:ext uri="{BB962C8B-B14F-4D97-AF65-F5344CB8AC3E}">
        <p14:creationId xmlns:p14="http://schemas.microsoft.com/office/powerpoint/2010/main" val="37660912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normAutofit/>
          </a:bodyPr>
          <a:lstStyle/>
          <a:p>
            <a:pPr>
              <a:lnSpc>
                <a:spcPct val="100000"/>
              </a:lnSpc>
              <a:spcBef>
                <a:spcPts val="0"/>
              </a:spcBef>
              <a:spcAft>
                <a:spcPts val="0"/>
              </a:spcAft>
              <a:defRPr/>
            </a:pPr>
            <a:r>
              <a:rPr lang="en-US" b="1" dirty="0">
                <a:solidFill>
                  <a:srgbClr val="000000"/>
                </a:solidFill>
                <a:latin typeface="Times New Roman" panose="02020603050405020304" pitchFamily="18" charset="0"/>
                <a:ea typeface="Calibri"/>
                <a:cs typeface="Calibri"/>
              </a:rPr>
              <a:t>Key findings</a:t>
            </a:r>
            <a:endParaRPr lang="en-US" b="1" dirty="0">
              <a:solidFill>
                <a:srgbClr val="000000"/>
              </a:solidFill>
              <a:latin typeface="Times New Roman" panose="02020603050405020304" pitchFamily="18" charset="0"/>
              <a:cs typeface="Calibri"/>
            </a:endParaRPr>
          </a:p>
          <a:p>
            <a:pPr marL="0" marR="0" lvl="0" indent="0" algn="l" defTabSz="914400">
              <a:lnSpc>
                <a:spcPct val="100000"/>
              </a:lnSpc>
              <a:spcBef>
                <a:spcPts val="0"/>
              </a:spcBef>
              <a:spcAft>
                <a:spcPts val="0"/>
              </a:spcAft>
              <a:buClrTx/>
              <a:buSzTx/>
              <a:buFontTx/>
              <a:buNone/>
              <a:tabLst/>
              <a:defRPr/>
            </a:pPr>
            <a:r>
              <a:rPr lang="en-US" sz="1200" b="0" i="0" u="none" strike="noStrike" baseline="0" dirty="0">
                <a:solidFill>
                  <a:srgbClr val="000000"/>
                </a:solidFill>
                <a:latin typeface="Times New Roman" panose="02020603050405020304" pitchFamily="18" charset="0"/>
                <a:cs typeface="Calibri"/>
              </a:rPr>
              <a:t>In 2024, in the United States and 7 territories and freely associated states, the highest percentages of </a:t>
            </a:r>
            <a:r>
              <a:rPr lang="en-US" sz="1200" dirty="0">
                <a:latin typeface="Times New Roman" panose="02020603050405020304" pitchFamily="18" charset="0"/>
                <a:cs typeface="Calibri"/>
              </a:rPr>
              <a:t>HIV diagnoses among persons aged 13</a:t>
            </a:r>
            <a:r>
              <a:rPr lang="en-US" sz="1200" dirty="0">
                <a:solidFill>
                  <a:srgbClr val="000000"/>
                </a:solidFill>
                <a:effectLst/>
                <a:latin typeface="Times New Roman" panose="02020603050405020304" pitchFamily="18" charset="0"/>
                <a:ea typeface="Times New Roman" panose="02020603050405020304" pitchFamily="18" charset="0"/>
                <a:cs typeface="Calibri"/>
              </a:rPr>
              <a:t>–24</a:t>
            </a:r>
            <a:r>
              <a:rPr lang="en-US" sz="1200" dirty="0">
                <a:latin typeface="Times New Roman" panose="02020603050405020304" pitchFamily="18" charset="0"/>
                <a:cs typeface="Calibri"/>
              </a:rPr>
              <a:t> years by </a:t>
            </a:r>
            <a:r>
              <a:rPr lang="en-US" sz="1200" strike="sngStrike" dirty="0">
                <a:latin typeface="Times New Roman" panose="02020603050405020304" pitchFamily="18" charset="0"/>
                <a:cs typeface="Calibri"/>
              </a:rPr>
              <a:t>sex and </a:t>
            </a:r>
            <a:r>
              <a:rPr lang="en-US" sz="1200" dirty="0">
                <a:latin typeface="Times New Roman" panose="02020603050405020304" pitchFamily="18" charset="0"/>
                <a:cs typeface="Calibri"/>
              </a:rPr>
              <a:t>transmission category </a:t>
            </a:r>
            <a:r>
              <a:rPr lang="en-US" sz="1200" b="0" dirty="0">
                <a:latin typeface="Times New Roman" panose="02020603050405020304" pitchFamily="18" charset="0"/>
                <a:cs typeface="Calibri"/>
              </a:rPr>
              <a:t>and sex were as follows</a:t>
            </a:r>
            <a:r>
              <a:rPr lang="en-US" sz="1200" dirty="0">
                <a:solidFill>
                  <a:schemeClr val="bg1"/>
                </a:solidFill>
                <a:latin typeface="Times New Roman" panose="02020603050405020304" pitchFamily="18" charset="0"/>
                <a:cs typeface="Calibri"/>
              </a:rPr>
              <a:t>:</a:t>
            </a:r>
            <a:endParaRPr lang="en-US" sz="1200" dirty="0">
              <a:latin typeface="Times New Roman" panose="02020603050405020304" pitchFamily="18" charset="0"/>
              <a:ea typeface="Calibri"/>
              <a:cs typeface="Calibri"/>
            </a:endParaRPr>
          </a:p>
          <a:p>
            <a:pPr marL="630936" indent="-171450">
              <a:lnSpc>
                <a:spcPct val="100000"/>
              </a:lnSpc>
              <a:spcBef>
                <a:spcPts val="0"/>
              </a:spcBef>
              <a:spcAft>
                <a:spcPts val="0"/>
              </a:spcAft>
              <a:buFont typeface="Arial" panose="020B0604020202020204" pitchFamily="34" charset="0"/>
              <a:buChar char="•"/>
            </a:pPr>
            <a:r>
              <a:rPr lang="en-US" sz="1200" dirty="0">
                <a:latin typeface="Times New Roman" panose="02020603050405020304" pitchFamily="18" charset="0"/>
                <a:cs typeface="Calibri" panose="020F0502020204030204" pitchFamily="34" charset="0"/>
              </a:rPr>
              <a:t>Male—</a:t>
            </a:r>
            <a:r>
              <a:rPr lang="en-US" sz="1200" b="0" dirty="0">
                <a:latin typeface="Times New Roman" panose="02020603050405020304" pitchFamily="18" charset="0"/>
                <a:cs typeface="Calibri" panose="020F0502020204030204" pitchFamily="34" charset="0"/>
              </a:rPr>
              <a:t>male-to-male sexual contact </a:t>
            </a:r>
            <a:r>
              <a:rPr lang="en-US" sz="1200" dirty="0">
                <a:latin typeface="Times New Roman" panose="02020603050405020304" pitchFamily="18" charset="0"/>
                <a:cs typeface="Calibri" panose="020F0502020204030204" pitchFamily="34" charset="0"/>
              </a:rPr>
              <a:t>(5,594; 81%)</a:t>
            </a:r>
          </a:p>
          <a:p>
            <a:pPr marL="630936" indent="-171450">
              <a:lnSpc>
                <a:spcPct val="100000"/>
              </a:lnSpc>
              <a:spcBef>
                <a:spcPts val="0"/>
              </a:spcBef>
              <a:spcAft>
                <a:spcPts val="0"/>
              </a:spcAft>
              <a:buFont typeface="Arial" panose="020B0604020202020204" pitchFamily="34" charset="0"/>
              <a:buChar char="•"/>
            </a:pPr>
            <a:r>
              <a:rPr lang="en-US" sz="1200" dirty="0">
                <a:latin typeface="Times New Roman" panose="02020603050405020304" pitchFamily="18" charset="0"/>
                <a:cs typeface="Calibri" panose="020F0502020204030204" pitchFamily="34" charset="0"/>
              </a:rPr>
              <a:t>Female—heterosexual contact (760; 11%)</a:t>
            </a:r>
          </a:p>
          <a:p>
            <a:pPr marL="171450" indent="-171450">
              <a:lnSpc>
                <a:spcPct val="100000"/>
              </a:lnSpc>
              <a:spcBef>
                <a:spcPts val="0"/>
              </a:spcBef>
              <a:spcAft>
                <a:spcPts val="0"/>
              </a:spcAft>
              <a:buFont typeface="Arial" panose="020B0604020202020204" pitchFamily="34" charset="0"/>
              <a:buChar char="•"/>
            </a:pPr>
            <a:endParaRPr lang="en-US" sz="1200" dirty="0">
              <a:latin typeface="Times New Roman" panose="02020603050405020304" pitchFamily="18" charset="0"/>
              <a:cs typeface="Calibri" panose="020F0502020204030204" pitchFamily="34" charset="0"/>
            </a:endParaRPr>
          </a:p>
          <a:p>
            <a:pPr>
              <a:lnSpc>
                <a:spcPct val="100000"/>
              </a:lnSpc>
              <a:spcBef>
                <a:spcPts val="0"/>
              </a:spcBef>
              <a:spcAft>
                <a:spcPts val="0"/>
              </a:spcAft>
            </a:pPr>
            <a:r>
              <a:rPr lang="en-US" b="1" dirty="0">
                <a:latin typeface="Times New Roman" panose="02020603050405020304" pitchFamily="18" charset="0"/>
              </a:rPr>
              <a:t>Data notes and sources</a:t>
            </a:r>
            <a:endParaRPr lang="en-US" dirty="0">
              <a:latin typeface="Times New Roman" panose="02020603050405020304" pitchFamily="18"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kern="1200" dirty="0">
                <a:solidFill>
                  <a:schemeClr val="tx1"/>
                </a:solidFill>
                <a:effectLst/>
                <a:latin typeface="Times New Roman" panose="02020603050405020304" pitchFamily="18" charset="0"/>
                <a:ea typeface="+mn-ea"/>
                <a:cs typeface="+mn-cs"/>
              </a:rPr>
              <a:t>The 2024 HIV Surveillance </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Data Release</a:t>
            </a:r>
            <a:r>
              <a:rPr lang="en-US" sz="1200" kern="1200" dirty="0">
                <a:solidFill>
                  <a:schemeClr val="tx1"/>
                </a:solidFill>
                <a:effectLst/>
                <a:latin typeface="Times New Roman" panose="02020603050405020304" pitchFamily="18" charset="0"/>
                <a:ea typeface="+mn-ea"/>
                <a:cs typeface="+mn-cs"/>
              </a:rPr>
              <a:t> marks the first inclusion of data from the Republic of the Marshall Islands in numbers and rates of HIV diagnoses, deaths, and persons living with diagnosed HIV.</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1200" b="0" i="0" u="none" strike="noStrike" baseline="0" dirty="0">
              <a:solidFill>
                <a:srgbClr val="000000"/>
              </a:solidFill>
              <a:latin typeface="Times New Roman" panose="02020603050405020304" pitchFamily="18" charset="0"/>
              <a:cs typeface="Calibri" panose="020F0502020204030204"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i="0" u="none" strike="noStrike" baseline="0" dirty="0">
                <a:solidFill>
                  <a:srgbClr val="000000"/>
                </a:solidFill>
                <a:latin typeface="Times New Roman" panose="02020603050405020304" pitchFamily="18" charset="0"/>
                <a:cs typeface="Calibri" panose="020F0502020204030204" pitchFamily="34" charset="0"/>
              </a:rPr>
              <a:t>For additional data, see Table 7b in the 2024 HIV Surveillance </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Data Release</a:t>
            </a:r>
            <a:r>
              <a:rPr lang="en-US" sz="1200" b="0" i="0" u="none" strike="noStrike" baseline="0" dirty="0">
                <a:solidFill>
                  <a:srgbClr val="000000"/>
                </a:solidFill>
                <a:latin typeface="Times New Roman" panose="02020603050405020304" pitchFamily="18" charset="0"/>
                <a:cs typeface="Calibri" panose="020F0502020204030204" pitchFamily="34" charset="0"/>
              </a:rPr>
              <a:t>.</a:t>
            </a:r>
            <a:r>
              <a:rPr lang="en-US" sz="1200" i="1"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b="0" i="0" u="none" strike="noStrike" baseline="0" dirty="0">
              <a:solidFill>
                <a:srgbClr val="000000"/>
              </a:solidFill>
              <a:latin typeface="Times New Roman" panose="02020603050405020304" pitchFamily="18" charset="0"/>
              <a:cs typeface="Calibri" panose="020F0502020204030204" pitchFamily="34" charset="0"/>
            </a:endParaRPr>
          </a:p>
          <a:p>
            <a:pPr marL="0" marR="0">
              <a:lnSpc>
                <a:spcPct val="100000"/>
              </a:lnSpc>
              <a:spcBef>
                <a:spcPts val="0"/>
              </a:spcBef>
              <a:spcAft>
                <a:spcPts val="0"/>
              </a:spcAft>
            </a:pPr>
            <a:endParaRPr lang="en-US" sz="1200" kern="100" dirty="0">
              <a:effectLst/>
              <a:latin typeface="Times New Roman" panose="02020603050405020304" pitchFamily="18" charset="0"/>
              <a:ea typeface="Calibri" panose="020F0502020204030204" pitchFamily="34" charset="0"/>
              <a:cs typeface="Calibri" panose="020F0502020204030204"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dirty="0">
                <a:solidFill>
                  <a:srgbClr val="000000"/>
                </a:solidFill>
                <a:latin typeface="Times New Roman" panose="02020603050405020304" pitchFamily="18" charset="0"/>
                <a:cs typeface="Calibri" panose="020F0502020204030204" pitchFamily="34" charset="0"/>
              </a:rPr>
              <a:t>Data have been statistically adjusted to account for missing transmission category.</a:t>
            </a:r>
            <a:endParaRPr lang="en-US" sz="1200" b="1" dirty="0">
              <a:latin typeface="Times New Roman" panose="02020603050405020304" pitchFamily="18" charset="0"/>
              <a:cs typeface="Calibri" panose="020F0502020204030204" pitchFamily="34" charset="0"/>
            </a:endParaRPr>
          </a:p>
          <a:p>
            <a:pPr marL="0" marR="0">
              <a:lnSpc>
                <a:spcPct val="100000"/>
              </a:lnSpc>
              <a:spcBef>
                <a:spcPts val="0"/>
              </a:spcBef>
              <a:spcAft>
                <a:spcPts val="0"/>
              </a:spcAft>
            </a:pPr>
            <a:endParaRPr lang="en-US" sz="1200" kern="100" dirty="0">
              <a:effectLst/>
              <a:latin typeface="Times New Roman" panose="02020603050405020304" pitchFamily="18" charset="0"/>
              <a:ea typeface="Calibri" panose="020F0502020204030204" pitchFamily="34" charset="0"/>
              <a:cs typeface="Calibri" panose="020F0502020204030204" pitchFamily="34" charset="0"/>
            </a:endParaRPr>
          </a:p>
          <a:p>
            <a:pPr marL="0" marR="0">
              <a:lnSpc>
                <a:spcPct val="100000"/>
              </a:lnSpc>
              <a:spcBef>
                <a:spcPts val="0"/>
              </a:spcBef>
              <a:spcAft>
                <a:spcPts val="0"/>
              </a:spcAft>
            </a:pPr>
            <a:r>
              <a:rPr lang="en-US" dirty="0">
                <a:effectLst/>
                <a:latin typeface="Times New Roman" panose="02020603050405020304" pitchFamily="18" charset="0"/>
              </a:rPr>
              <a:t>For more information on data sources, data collection and reporting practices, and case definitions, see the National HIV Surveillance System (NHSS) Technical Notes, available at </a:t>
            </a:r>
            <a:r>
              <a:rPr lang="en-US" dirty="0">
                <a:effectLst/>
                <a:latin typeface="Times New Roman" panose="02020603050405020304" pitchFamily="18" charset="0"/>
                <a:hlinkClick r:id="rId3" tooltip="https://www.cdc.gov/hiv-data/nhss/index.html"/>
              </a:rPr>
              <a:t>https://www.cdc.gov/hiv-data/nhss/index.html</a:t>
            </a:r>
            <a:r>
              <a:rPr lang="en-US" dirty="0">
                <a:effectLst/>
                <a:latin typeface="Times New Roman" panose="02020603050405020304" pitchFamily="18" charset="0"/>
              </a:rPr>
              <a:t>.</a:t>
            </a:r>
          </a:p>
          <a:p>
            <a:pPr marL="0" marR="0">
              <a:lnSpc>
                <a:spcPct val="100000"/>
              </a:lnSpc>
              <a:spcBef>
                <a:spcPts val="0"/>
              </a:spcBef>
              <a:spcAft>
                <a:spcPts val="0"/>
              </a:spcAft>
            </a:pPr>
            <a:endParaRPr lang="en-US" dirty="0">
              <a:effectLst/>
              <a:latin typeface="Times New Roman" panose="02020603050405020304" pitchFamily="18"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baseline="0" dirty="0">
                <a:latin typeface="Times New Roman" panose="02020603050405020304" pitchFamily="18" charset="0"/>
              </a:rPr>
              <a:t>Data for all figures are available in </a:t>
            </a:r>
            <a:r>
              <a:rPr lang="en-US" baseline="0" dirty="0">
                <a:effectLst/>
                <a:latin typeface="Times New Roman" panose="02020603050405020304" pitchFamily="18" charset="0"/>
              </a:rPr>
              <a:t>the </a:t>
            </a:r>
            <a:r>
              <a:rPr lang="en-US" baseline="0" dirty="0">
                <a:latin typeface="Times New Roman" panose="02020603050405020304" pitchFamily="18" charset="0"/>
              </a:rPr>
              <a:t>2024 </a:t>
            </a:r>
            <a:r>
              <a:rPr lang="en-US" baseline="0" dirty="0">
                <a:effectLst/>
                <a:latin typeface="Times New Roman" panose="02020603050405020304" pitchFamily="18" charset="0"/>
              </a:rPr>
              <a:t>HIV Surveillance </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Data Release</a:t>
            </a:r>
            <a:r>
              <a:rPr lang="en-US" baseline="0" dirty="0">
                <a:latin typeface="Times New Roman" panose="02020603050405020304" pitchFamily="18" charset="0"/>
              </a:rPr>
              <a:t> tables or </a:t>
            </a:r>
            <a:r>
              <a:rPr lang="en-US" baseline="0" dirty="0">
                <a:solidFill>
                  <a:srgbClr val="444444"/>
                </a:solidFill>
                <a:latin typeface="Times New Roman" panose="02020603050405020304" pitchFamily="18" charset="0"/>
                <a:hlinkClick r:id="rId4"/>
              </a:rPr>
              <a:t>NCHHSTP </a:t>
            </a:r>
            <a:r>
              <a:rPr lang="en-US" baseline="0" dirty="0" err="1">
                <a:solidFill>
                  <a:srgbClr val="444444"/>
                </a:solidFill>
                <a:latin typeface="Times New Roman" panose="02020603050405020304" pitchFamily="18" charset="0"/>
                <a:hlinkClick r:id="rId4"/>
              </a:rPr>
              <a:t>AtlasPlus</a:t>
            </a:r>
            <a:r>
              <a:rPr lang="en-US" baseline="0" dirty="0">
                <a:effectLst/>
                <a:latin typeface="Times New Roman" panose="02020603050405020304" pitchFamily="18" charset="0"/>
              </a:rPr>
              <a:t>. </a:t>
            </a:r>
            <a:endParaRPr lang="en-US" dirty="0">
              <a:effectLst/>
              <a:latin typeface="Times New Roman" panose="02020603050405020304" pitchFamily="18" charset="0"/>
            </a:endParaRPr>
          </a:p>
          <a:p>
            <a:pPr marL="0" marR="0">
              <a:lnSpc>
                <a:spcPct val="107000"/>
              </a:lnSpc>
              <a:spcBef>
                <a:spcPts val="0"/>
              </a:spcBef>
              <a:spcAft>
                <a:spcPts val="800"/>
              </a:spcAft>
            </a:pPr>
            <a:endParaRPr lang="en-US" sz="1200" kern="1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24</a:t>
            </a:fld>
            <a:endParaRPr lang="en-US"/>
          </a:p>
        </p:txBody>
      </p:sp>
    </p:spTree>
    <p:extLst>
      <p:ext uri="{BB962C8B-B14F-4D97-AF65-F5344CB8AC3E}">
        <p14:creationId xmlns:p14="http://schemas.microsoft.com/office/powerpoint/2010/main" val="4582448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normAutofit lnSpcReduction="10000"/>
          </a:bodyPr>
          <a:lstStyle/>
          <a:p>
            <a:pPr>
              <a:lnSpc>
                <a:spcPct val="100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pPr>
            <a:r>
              <a:rPr lang="en-US" b="1" dirty="0">
                <a:solidFill>
                  <a:srgbClr val="000000"/>
                </a:solidFill>
                <a:latin typeface="Times New Roman" panose="02020603050405020304" pitchFamily="18" charset="0"/>
                <a:ea typeface="Times New Roman" panose="02020603050405020304" pitchFamily="18" charset="0"/>
                <a:cs typeface="Calibri"/>
              </a:rPr>
              <a:t>Key findings</a:t>
            </a:r>
          </a:p>
          <a:p>
            <a:pPr marL="0" marR="0" lvl="0" indent="0" algn="l" defTabSz="914400">
              <a:lnSpc>
                <a:spcPct val="100000"/>
              </a:lnSpc>
              <a:spcBef>
                <a:spcPts val="0"/>
              </a:spcBef>
              <a:spcAft>
                <a:spcPts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pPr>
            <a:r>
              <a:rPr lang="en-US" sz="1200" dirty="0">
                <a:solidFill>
                  <a:srgbClr val="000000"/>
                </a:solidFill>
                <a:effectLst/>
                <a:latin typeface="Times New Roman" panose="02020603050405020304" pitchFamily="18" charset="0"/>
                <a:ea typeface="Times New Roman" panose="02020603050405020304" pitchFamily="18" charset="0"/>
                <a:cs typeface="Calibri"/>
              </a:rPr>
              <a:t>In 2024, in the United States and 7 territories and freely associated states, the highest percentages of HIV diagnoses among persons aged </a:t>
            </a:r>
            <a:r>
              <a:rPr lang="en-US" sz="1200" b="0" i="0" dirty="0">
                <a:solidFill>
                  <a:srgbClr val="000000"/>
                </a:solidFill>
                <a:effectLst/>
                <a:latin typeface="Times New Roman" panose="02020603050405020304" pitchFamily="18" charset="0"/>
                <a:cs typeface="Calibri"/>
              </a:rPr>
              <a:t>≥ 55 </a:t>
            </a:r>
            <a:r>
              <a:rPr lang="en-US" sz="1200" dirty="0">
                <a:solidFill>
                  <a:srgbClr val="000000"/>
                </a:solidFill>
                <a:effectLst/>
                <a:latin typeface="Times New Roman" panose="02020603050405020304" pitchFamily="18" charset="0"/>
                <a:ea typeface="Times New Roman" panose="02020603050405020304" pitchFamily="18" charset="0"/>
                <a:cs typeface="Calibri"/>
              </a:rPr>
              <a:t>years by </a:t>
            </a:r>
            <a:r>
              <a:rPr lang="en-US" sz="1200" b="0" dirty="0">
                <a:solidFill>
                  <a:srgbClr val="000000"/>
                </a:solidFill>
                <a:effectLst/>
                <a:latin typeface="Times New Roman" panose="02020603050405020304" pitchFamily="18" charset="0"/>
                <a:ea typeface="Times New Roman" panose="02020603050405020304" pitchFamily="18" charset="0"/>
                <a:cs typeface="Calibri"/>
              </a:rPr>
              <a:t>sex</a:t>
            </a:r>
            <a:r>
              <a:rPr lang="en-US" sz="1200" dirty="0">
                <a:solidFill>
                  <a:srgbClr val="000000"/>
                </a:solidFill>
                <a:effectLst/>
                <a:latin typeface="Times New Roman" panose="02020603050405020304" pitchFamily="18" charset="0"/>
                <a:ea typeface="Times New Roman" panose="02020603050405020304" pitchFamily="18" charset="0"/>
                <a:cs typeface="Calibri"/>
              </a:rPr>
              <a:t>, age group, race/ethnicity, and region were as follows: </a:t>
            </a:r>
            <a:endParaRPr lang="en-US" dirty="0">
              <a:latin typeface="Times New Roman" panose="02020603050405020304" pitchFamily="18" charset="0"/>
              <a:cs typeface="Calibri"/>
            </a:endParaRPr>
          </a:p>
          <a:p>
            <a:pPr marL="630936" marR="0" lvl="0" indent="-173736">
              <a:lnSpc>
                <a:spcPct val="100000"/>
              </a:lnSpc>
              <a:spcBef>
                <a:spcPts val="0"/>
              </a:spcBef>
              <a:spcAft>
                <a:spcPts val="0"/>
              </a:spcAft>
              <a:buFont typeface="Arial" panose="020B0604020202020204" pitchFamily="34" charset="0"/>
              <a:buChar char="•"/>
              <a:tabLst>
                <a:tab pos="3556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1200" b="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Males</a:t>
            </a:r>
            <a:r>
              <a:rPr lang="en-US" sz="12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 (2,666; 69%)</a:t>
            </a:r>
          </a:p>
          <a:p>
            <a:pPr marL="630936" marR="0" lvl="0" indent="-173736">
              <a:lnSpc>
                <a:spcPct val="100000"/>
              </a:lnSpc>
              <a:spcBef>
                <a:spcPts val="0"/>
              </a:spcBef>
              <a:spcAft>
                <a:spcPts val="0"/>
              </a:spcAft>
              <a:buFont typeface="Arial" panose="020B0604020202020204" pitchFamily="34" charset="0"/>
              <a:buChar char="•"/>
              <a:tabLst>
                <a:tab pos="3556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1200" b="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55–59</a:t>
            </a:r>
            <a:r>
              <a:rPr lang="en-US" sz="12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 years (1,647; 42%) </a:t>
            </a:r>
          </a:p>
          <a:p>
            <a:pPr marL="630936" marR="0" lvl="0" indent="-173736">
              <a:lnSpc>
                <a:spcPct val="100000"/>
              </a:lnSpc>
              <a:spcBef>
                <a:spcPts val="0"/>
              </a:spcBef>
              <a:spcAft>
                <a:spcPts val="0"/>
              </a:spcAft>
              <a:buFont typeface="Arial" panose="020B0604020202020204" pitchFamily="34" charset="0"/>
              <a:buChar char="•"/>
              <a:tabLst>
                <a:tab pos="3556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12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Black/African American persons (1,512; 39%)</a:t>
            </a:r>
          </a:p>
          <a:p>
            <a:pPr marL="630936" marR="0" lvl="0" indent="-173736">
              <a:lnSpc>
                <a:spcPct val="100000"/>
              </a:lnSpc>
              <a:spcBef>
                <a:spcPts val="0"/>
              </a:spcBef>
              <a:spcAft>
                <a:spcPts val="0"/>
              </a:spcAft>
              <a:buFont typeface="Arial" panose="020B0604020202020204" pitchFamily="34" charset="0"/>
              <a:buChar char="•"/>
              <a:tabLst>
                <a:tab pos="3556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1200" b="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Persons residing in the </a:t>
            </a:r>
            <a:r>
              <a:rPr lang="en-US" sz="12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South (1,936; 50%)</a:t>
            </a:r>
          </a:p>
          <a:p>
            <a:pPr>
              <a:lnSpc>
                <a:spcPct val="100000"/>
              </a:lnSpc>
              <a:spcBef>
                <a:spcPts val="0"/>
              </a:spcBef>
              <a:spcAft>
                <a:spcPts val="0"/>
              </a:spcAft>
            </a:pPr>
            <a:endParaRPr lang="en-US" sz="1200" kern="100" dirty="0">
              <a:solidFill>
                <a:srgbClr val="444444"/>
              </a:solidFill>
              <a:latin typeface="Times New Roman" panose="02020603050405020304" pitchFamily="18" charset="0"/>
              <a:ea typeface="Calibri"/>
              <a:cs typeface="Calibri" panose="020F0502020204030204" pitchFamily="34" charset="0"/>
            </a:endParaRPr>
          </a:p>
          <a:p>
            <a:pPr>
              <a:lnSpc>
                <a:spcPct val="100000"/>
              </a:lnSpc>
              <a:spcBef>
                <a:spcPts val="0"/>
              </a:spcBef>
              <a:spcAft>
                <a:spcPts val="0"/>
              </a:spcAft>
            </a:pPr>
            <a:r>
              <a:rPr lang="en-US" b="1" kern="100" dirty="0">
                <a:latin typeface="Times New Roman" panose="02020603050405020304" pitchFamily="18" charset="0"/>
              </a:rPr>
              <a:t>Data notes and sources</a:t>
            </a:r>
            <a:endParaRPr lang="en-US" dirty="0">
              <a:latin typeface="Times New Roman" panose="02020603050405020304" pitchFamily="18"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kern="1200" dirty="0">
                <a:solidFill>
                  <a:schemeClr val="tx1"/>
                </a:solidFill>
                <a:effectLst/>
                <a:latin typeface="Times New Roman" panose="02020603050405020304" pitchFamily="18" charset="0"/>
                <a:ea typeface="+mn-ea"/>
                <a:cs typeface="+mn-cs"/>
              </a:rPr>
              <a:t>The 2024 HIV Surveillance </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Data Release</a:t>
            </a:r>
            <a:r>
              <a:rPr lang="en-US" sz="1200" kern="1200" dirty="0">
                <a:solidFill>
                  <a:schemeClr val="tx1"/>
                </a:solidFill>
                <a:effectLst/>
                <a:latin typeface="Times New Roman" panose="02020603050405020304" pitchFamily="18" charset="0"/>
                <a:ea typeface="+mn-ea"/>
                <a:cs typeface="+mn-cs"/>
              </a:rPr>
              <a:t> marks the first inclusion of data from the Republic of the Marshall Islands in numbers and rates of HIV diagnoses, deaths, and persons living with diagnosed HIV.</a:t>
            </a:r>
          </a:p>
          <a:p>
            <a:pPr marL="0" marR="0">
              <a:lnSpc>
                <a:spcPct val="100000"/>
              </a:lnSpc>
              <a:spcBef>
                <a:spcPts val="0"/>
              </a:spcBef>
              <a:spcAft>
                <a:spcPts val="0"/>
              </a:spcAft>
            </a:pPr>
            <a:endParaRPr lang="en-US" sz="1200" b="0" i="0" u="none" strike="noStrike" baseline="0" dirty="0">
              <a:solidFill>
                <a:srgbClr val="000000"/>
              </a:solidFill>
              <a:latin typeface="Times New Roman" panose="02020603050405020304" pitchFamily="18"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i="0" u="none" strike="noStrike" baseline="0" dirty="0">
                <a:solidFill>
                  <a:srgbClr val="000000"/>
                </a:solidFill>
                <a:latin typeface="Times New Roman" panose="02020603050405020304" pitchFamily="18" charset="0"/>
              </a:rPr>
              <a:t>For additional data, see </a:t>
            </a:r>
            <a:r>
              <a:rPr lang="en-US" baseline="0" dirty="0">
                <a:solidFill>
                  <a:srgbClr val="444444"/>
                </a:solidFill>
                <a:latin typeface="Times New Roman" panose="02020603050405020304" pitchFamily="18" charset="0"/>
                <a:hlinkClick r:id="rId3"/>
              </a:rPr>
              <a:t>NCHHSTP AtlasPlus</a:t>
            </a:r>
            <a:r>
              <a:rPr lang="en-US" baseline="0" dirty="0">
                <a:effectLst/>
                <a:latin typeface="Times New Roman" panose="02020603050405020304" pitchFamily="18" charset="0"/>
              </a:rPr>
              <a:t>.</a:t>
            </a:r>
            <a:endParaRPr lang="en-US" baseline="0" dirty="0">
              <a:solidFill>
                <a:srgbClr val="444444"/>
              </a:solidFill>
              <a:effectLst/>
              <a:latin typeface="Times New Roman" panose="02020603050405020304" pitchFamily="18" charset="0"/>
            </a:endParaRPr>
          </a:p>
          <a:p>
            <a:pPr marL="0" marR="0">
              <a:lnSpc>
                <a:spcPct val="100000"/>
              </a:lnSpc>
              <a:spcBef>
                <a:spcPts val="0"/>
              </a:spcBef>
              <a:spcAft>
                <a:spcPts val="0"/>
              </a:spcAft>
            </a:pPr>
            <a:endParaRPr lang="en-US" sz="1200" b="0" i="0" u="none" strike="noStrike" baseline="0" dirty="0">
              <a:solidFill>
                <a:srgbClr val="000000"/>
              </a:solidFill>
              <a:latin typeface="Times New Roman" panose="02020603050405020304" pitchFamily="18" charset="0"/>
            </a:endParaRPr>
          </a:p>
          <a:p>
            <a:pPr marL="0" marR="0">
              <a:lnSpc>
                <a:spcPct val="100000"/>
              </a:lnSpc>
              <a:spcBef>
                <a:spcPts val="0"/>
              </a:spcBef>
              <a:spcAft>
                <a:spcPts val="0"/>
              </a:spcAft>
            </a:pPr>
            <a:r>
              <a:rPr lang="en-US" sz="1200" b="0" i="0" u="none" strike="noStrike" baseline="0" dirty="0">
                <a:solidFill>
                  <a:srgbClr val="000000"/>
                </a:solidFill>
                <a:latin typeface="Times New Roman" panose="02020603050405020304" pitchFamily="18" charset="0"/>
              </a:rPr>
              <a:t>Use caution when interpreting data for American Indian/Alaska Native and Native Hawaiian/other Pacific Islander persons due to small numbers.</a:t>
            </a:r>
          </a:p>
          <a:p>
            <a:pPr marL="0" marR="0">
              <a:lnSpc>
                <a:spcPct val="100000"/>
              </a:lnSpc>
              <a:spcBef>
                <a:spcPts val="0"/>
              </a:spcBef>
              <a:spcAft>
                <a:spcPts val="0"/>
              </a:spcAft>
            </a:pPr>
            <a:endParaRPr lang="en-US" dirty="0">
              <a:effectLst/>
              <a:latin typeface="Times New Roman" panose="02020603050405020304" pitchFamily="18" charset="0"/>
            </a:endParaRPr>
          </a:p>
          <a:p>
            <a:pPr marL="0" marR="0">
              <a:lnSpc>
                <a:spcPct val="100000"/>
              </a:lnSpc>
              <a:spcBef>
                <a:spcPts val="0"/>
              </a:spcBef>
              <a:spcAft>
                <a:spcPts val="0"/>
              </a:spcAft>
            </a:pPr>
            <a:r>
              <a:rPr lang="en-US" dirty="0">
                <a:effectLst/>
                <a:latin typeface="Times New Roman" panose="02020603050405020304" pitchFamily="18" charset="0"/>
              </a:rPr>
              <a:t>For more information on data sources, data collection and reporting practices, and case definitions, see the National HIV Surveillance System (NHSS) Technical Notes, available at </a:t>
            </a:r>
            <a:r>
              <a:rPr lang="en-US" dirty="0">
                <a:effectLst/>
                <a:latin typeface="Times New Roman" panose="02020603050405020304" pitchFamily="18" charset="0"/>
                <a:hlinkClick r:id="rId4" tooltip="https://www.cdc.gov/hiv-data/nhss/index.html"/>
              </a:rPr>
              <a:t>https://www.cdc.gov/hiv-data/nhss/index.html</a:t>
            </a:r>
            <a:r>
              <a:rPr lang="en-US" dirty="0">
                <a:effectLst/>
                <a:latin typeface="Times New Roman" panose="02020603050405020304" pitchFamily="18" charset="0"/>
              </a:rPr>
              <a:t>.</a:t>
            </a:r>
          </a:p>
          <a:p>
            <a:pPr marL="0" marR="0">
              <a:lnSpc>
                <a:spcPct val="100000"/>
              </a:lnSpc>
              <a:spcBef>
                <a:spcPts val="0"/>
              </a:spcBef>
              <a:spcAft>
                <a:spcPts val="0"/>
              </a:spcAft>
            </a:pPr>
            <a:endParaRPr lang="en-US" sz="1200" kern="100" dirty="0">
              <a:effectLst/>
              <a:latin typeface="Times New Roman" panose="02020603050405020304" pitchFamily="18" charset="0"/>
              <a:ea typeface="Calibri" panose="020F0502020204030204" pitchFamily="34" charset="0"/>
              <a:cs typeface="Calibri" panose="020F0502020204030204" pitchFamily="34" charset="0"/>
            </a:endParaRPr>
          </a:p>
          <a:p>
            <a:pPr>
              <a:lnSpc>
                <a:spcPct val="100000"/>
              </a:lnSpc>
              <a:spcBef>
                <a:spcPts val="0"/>
              </a:spcBef>
              <a:spcAft>
                <a:spcPts val="0"/>
              </a:spcAft>
            </a:pPr>
            <a:r>
              <a:rPr lang="en-US" baseline="0" dirty="0">
                <a:latin typeface="Times New Roman" panose="02020603050405020304" pitchFamily="18" charset="0"/>
              </a:rPr>
              <a:t>Data for all figures are available in </a:t>
            </a:r>
            <a:r>
              <a:rPr lang="en-US" baseline="0" dirty="0">
                <a:effectLst/>
                <a:latin typeface="Times New Roman" panose="02020603050405020304" pitchFamily="18" charset="0"/>
              </a:rPr>
              <a:t>the </a:t>
            </a:r>
            <a:r>
              <a:rPr lang="en-US" baseline="0" dirty="0">
                <a:latin typeface="Times New Roman" panose="02020603050405020304" pitchFamily="18" charset="0"/>
              </a:rPr>
              <a:t>2024 </a:t>
            </a:r>
            <a:r>
              <a:rPr lang="en-US" baseline="0" dirty="0">
                <a:effectLst/>
                <a:latin typeface="Times New Roman" panose="02020603050405020304" pitchFamily="18" charset="0"/>
              </a:rPr>
              <a:t>HIV Surveillance </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Data Release</a:t>
            </a:r>
            <a:r>
              <a:rPr lang="en-US" baseline="0" dirty="0">
                <a:latin typeface="Times New Roman" panose="02020603050405020304" pitchFamily="18" charset="0"/>
              </a:rPr>
              <a:t> tables or </a:t>
            </a:r>
            <a:r>
              <a:rPr lang="en-US" baseline="0" dirty="0">
                <a:solidFill>
                  <a:srgbClr val="444444"/>
                </a:solidFill>
                <a:latin typeface="Times New Roman" panose="02020603050405020304" pitchFamily="18" charset="0"/>
                <a:hlinkClick r:id="rId3"/>
              </a:rPr>
              <a:t>NCHHSTP </a:t>
            </a:r>
            <a:r>
              <a:rPr lang="en-US" baseline="0" dirty="0" err="1">
                <a:solidFill>
                  <a:srgbClr val="444444"/>
                </a:solidFill>
                <a:latin typeface="Times New Roman" panose="02020603050405020304" pitchFamily="18" charset="0"/>
                <a:hlinkClick r:id="rId3"/>
              </a:rPr>
              <a:t>AtlasPlus</a:t>
            </a:r>
            <a:r>
              <a:rPr lang="en-US" baseline="0" dirty="0">
                <a:effectLst/>
                <a:latin typeface="Times New Roman" panose="02020603050405020304" pitchFamily="18" charset="0"/>
              </a:rPr>
              <a:t>. </a:t>
            </a:r>
            <a:endParaRPr lang="en-US" sz="1200" kern="100" dirty="0">
              <a:effectLst/>
              <a:latin typeface="Times New Roman" panose="02020603050405020304" pitchFamily="18" charset="0"/>
              <a:ea typeface="Calibri" panose="020F0502020204030204" pitchFamily="34" charset="0"/>
              <a:cs typeface="Calibri" panose="020F0502020204030204" pitchFamily="34" charset="0"/>
            </a:endParaRPr>
          </a:p>
          <a:p>
            <a:endParaRPr lang="en-US" sz="120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25</a:t>
            </a:fld>
            <a:endParaRPr lang="en-US"/>
          </a:p>
        </p:txBody>
      </p:sp>
    </p:spTree>
    <p:extLst>
      <p:ext uri="{BB962C8B-B14F-4D97-AF65-F5344CB8AC3E}">
        <p14:creationId xmlns:p14="http://schemas.microsoft.com/office/powerpoint/2010/main" val="34711584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normAutofit fontScale="92500" lnSpcReduction="10000"/>
          </a:bodyPr>
          <a:lstStyle/>
          <a:p>
            <a:pPr>
              <a:lnSpc>
                <a:spcPct val="100000"/>
              </a:lnSpc>
              <a:spcBef>
                <a:spcPts val="0"/>
              </a:spcBef>
              <a:spcAft>
                <a:spcPts val="0"/>
              </a:spcAft>
              <a:defRPr/>
            </a:pPr>
            <a:r>
              <a:rPr lang="en-US" b="1" dirty="0">
                <a:solidFill>
                  <a:srgbClr val="000000"/>
                </a:solidFill>
                <a:latin typeface="Times New Roman" panose="02020603050405020304" pitchFamily="18" charset="0"/>
                <a:ea typeface="Calibri"/>
                <a:cs typeface="Calibri"/>
              </a:rPr>
              <a:t>Key findings</a:t>
            </a:r>
            <a:endParaRPr lang="en-US" b="1" dirty="0">
              <a:solidFill>
                <a:srgbClr val="000000"/>
              </a:solidFill>
              <a:latin typeface="Times New Roman" panose="02020603050405020304" pitchFamily="18" charset="0"/>
              <a:cs typeface="Calibri"/>
            </a:endParaRPr>
          </a:p>
          <a:p>
            <a:pPr marL="0" marR="0" lvl="0" indent="0" algn="l" defTabSz="914400">
              <a:lnSpc>
                <a:spcPct val="100000"/>
              </a:lnSpc>
              <a:spcBef>
                <a:spcPts val="0"/>
              </a:spcBef>
              <a:spcAft>
                <a:spcPts val="0"/>
              </a:spcAft>
              <a:buClrTx/>
              <a:buSzTx/>
              <a:buFontTx/>
              <a:buNone/>
              <a:tabLst/>
              <a:defRPr/>
            </a:pPr>
            <a:r>
              <a:rPr lang="en-US" sz="1200" b="0" i="0" u="none" strike="noStrike" baseline="0" dirty="0">
                <a:solidFill>
                  <a:srgbClr val="000000"/>
                </a:solidFill>
                <a:latin typeface="Times New Roman" panose="02020603050405020304" pitchFamily="18" charset="0"/>
                <a:cs typeface="Calibri"/>
              </a:rPr>
              <a:t>In 2024, in the United States, the highest rates of HIV diagnoses </a:t>
            </a:r>
            <a:r>
              <a:rPr lang="en-US" sz="1200" dirty="0">
                <a:solidFill>
                  <a:srgbClr val="000000"/>
                </a:solidFill>
                <a:latin typeface="Times New Roman" panose="02020603050405020304" pitchFamily="18" charset="0"/>
                <a:cs typeface="Calibri"/>
              </a:rPr>
              <a:t>among persons aged </a:t>
            </a:r>
            <a:r>
              <a:rPr lang="en-US" sz="1200" b="0" i="0" dirty="0">
                <a:solidFill>
                  <a:srgbClr val="000000"/>
                </a:solidFill>
                <a:effectLst/>
                <a:latin typeface="Times New Roman" panose="02020603050405020304" pitchFamily="18" charset="0"/>
                <a:cs typeface="Calibri"/>
              </a:rPr>
              <a:t>≥ 55 </a:t>
            </a:r>
            <a:r>
              <a:rPr lang="en-US" sz="1200" dirty="0">
                <a:solidFill>
                  <a:srgbClr val="000000"/>
                </a:solidFill>
                <a:effectLst/>
                <a:latin typeface="Times New Roman" panose="02020603050405020304" pitchFamily="18" charset="0"/>
                <a:ea typeface="Times New Roman" panose="02020603050405020304" pitchFamily="18" charset="0"/>
                <a:cs typeface="Calibri"/>
              </a:rPr>
              <a:t>years </a:t>
            </a:r>
            <a:r>
              <a:rPr lang="en-US" sz="1200" b="0" dirty="0">
                <a:solidFill>
                  <a:srgbClr val="000000"/>
                </a:solidFill>
                <a:effectLst/>
                <a:latin typeface="Times New Roman" panose="02020603050405020304" pitchFamily="18" charset="0"/>
                <a:ea typeface="Times New Roman" panose="02020603050405020304" pitchFamily="18" charset="0"/>
                <a:cs typeface="Calibri"/>
              </a:rPr>
              <a:t>by sex, age group, race/ethnicity, and region </a:t>
            </a:r>
            <a:r>
              <a:rPr lang="en-US" sz="1200" b="0" i="0" dirty="0">
                <a:solidFill>
                  <a:srgbClr val="000000"/>
                </a:solidFill>
                <a:effectLst/>
                <a:latin typeface="Times New Roman" panose="02020603050405020304" pitchFamily="18" charset="0"/>
                <a:cs typeface="Calibri"/>
              </a:rPr>
              <a:t>were as follows</a:t>
            </a:r>
            <a:r>
              <a:rPr lang="en-US" sz="1200" dirty="0">
                <a:solidFill>
                  <a:srgbClr val="000000"/>
                </a:solidFill>
                <a:latin typeface="Times New Roman" panose="02020603050405020304" pitchFamily="18" charset="0"/>
                <a:cs typeface="Calibri"/>
              </a:rPr>
              <a:t>:</a:t>
            </a:r>
            <a:endParaRPr lang="en-US" sz="1200" b="0" i="0" strike="sngStrike" dirty="0">
              <a:solidFill>
                <a:srgbClr val="000000"/>
              </a:solidFill>
              <a:effectLst/>
              <a:latin typeface="Times New Roman" panose="02020603050405020304" pitchFamily="18" charset="0"/>
              <a:ea typeface="Times New Roman" panose="02020603050405020304" pitchFamily="18" charset="0"/>
              <a:cs typeface="Calibri"/>
            </a:endParaRPr>
          </a:p>
          <a:p>
            <a:pPr marL="630936" marR="0" indent="-171450">
              <a:lnSpc>
                <a:spcPct val="100000"/>
              </a:lnSpc>
              <a:spcBef>
                <a:spcPts val="0"/>
              </a:spcBef>
              <a:spcAft>
                <a:spcPts val="0"/>
              </a:spcAft>
              <a:buFont typeface="Arial" panose="020B0604020202020204" pitchFamily="34" charset="0"/>
              <a:buChar char="•"/>
            </a:pPr>
            <a:r>
              <a:rPr lang="en-US" sz="1200" b="0" i="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Males (5.5)</a:t>
            </a:r>
          </a:p>
          <a:p>
            <a:pPr marL="630936" marR="0" indent="-171450">
              <a:lnSpc>
                <a:spcPct val="100000"/>
              </a:lnSpc>
              <a:spcBef>
                <a:spcPts val="0"/>
              </a:spcBef>
              <a:spcAft>
                <a:spcPts val="0"/>
              </a:spcAft>
              <a:buFont typeface="Arial" panose="020B0604020202020204" pitchFamily="34" charset="0"/>
              <a:buChar char="•"/>
            </a:pPr>
            <a:r>
              <a:rPr lang="en-US" sz="1200" b="0" i="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Persons aged 55</a:t>
            </a:r>
            <a:r>
              <a:rPr lang="en-US" sz="12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–59 years (8.0)</a:t>
            </a:r>
          </a:p>
          <a:p>
            <a:pPr marL="630936" marR="0" indent="-171450">
              <a:lnSpc>
                <a:spcPct val="100000"/>
              </a:lnSpc>
              <a:spcBef>
                <a:spcPts val="0"/>
              </a:spcBef>
              <a:spcAft>
                <a:spcPts val="0"/>
              </a:spcAft>
              <a:buFont typeface="Arial" panose="020B0604020202020204" pitchFamily="34" charset="0"/>
              <a:buChar char="•"/>
            </a:pPr>
            <a:r>
              <a:rPr lang="en-US" sz="12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Black/African American persons (13.8)</a:t>
            </a:r>
          </a:p>
          <a:p>
            <a:pPr marL="630936" marR="0" indent="-171450">
              <a:lnSpc>
                <a:spcPct val="100000"/>
              </a:lnSpc>
              <a:spcBef>
                <a:spcPts val="0"/>
              </a:spcBef>
              <a:spcAft>
                <a:spcPts val="0"/>
              </a:spcAft>
              <a:buFont typeface="Arial" panose="020B0604020202020204" pitchFamily="34" charset="0"/>
              <a:buChar char="•"/>
            </a:pPr>
            <a:r>
              <a:rPr lang="en-US" sz="1200" b="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Persons</a:t>
            </a:r>
            <a:r>
              <a:rPr lang="en-US" sz="1200" b="1"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 </a:t>
            </a:r>
            <a:r>
              <a:rPr lang="en-US" sz="12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residing in the South (4.9)</a:t>
            </a:r>
            <a:endParaRPr lang="en-US" sz="1200" b="1" i="1"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endParaRPr>
          </a:p>
          <a:p>
            <a:pPr>
              <a:lnSpc>
                <a:spcPct val="100000"/>
              </a:lnSpc>
              <a:spcBef>
                <a:spcPts val="0"/>
              </a:spcBef>
              <a:spcAft>
                <a:spcPts val="0"/>
              </a:spcAft>
            </a:pPr>
            <a:endParaRPr lang="en-US" sz="1200" dirty="0">
              <a:solidFill>
                <a:srgbClr val="444444"/>
              </a:solidFill>
              <a:latin typeface="Times New Roman" panose="02020603050405020304" pitchFamily="18" charset="0"/>
              <a:ea typeface="Calibri"/>
              <a:cs typeface="Calibri" panose="020F0502020204030204" pitchFamily="34" charset="0"/>
            </a:endParaRPr>
          </a:p>
          <a:p>
            <a:pPr>
              <a:lnSpc>
                <a:spcPct val="100000"/>
              </a:lnSpc>
              <a:spcBef>
                <a:spcPts val="0"/>
              </a:spcBef>
              <a:spcAft>
                <a:spcPts val="0"/>
              </a:spcAft>
            </a:pPr>
            <a:r>
              <a:rPr lang="en-US" b="1" dirty="0">
                <a:latin typeface="Times New Roman" panose="02020603050405020304" pitchFamily="18" charset="0"/>
              </a:rPr>
              <a:t>Data notes and sources</a:t>
            </a:r>
            <a:endParaRPr lang="en-US" dirty="0">
              <a:latin typeface="Times New Roman" panose="02020603050405020304" pitchFamily="18"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kern="1200" dirty="0">
                <a:solidFill>
                  <a:schemeClr val="tx1"/>
                </a:solidFill>
                <a:effectLst/>
                <a:latin typeface="Times New Roman" panose="02020603050405020304" pitchFamily="18" charset="0"/>
                <a:ea typeface="+mn-ea"/>
                <a:cs typeface="+mn-cs"/>
              </a:rPr>
              <a:t>Rates per 100,000 population were calculated for HIV diagnoses by dividing the number of diagnoses by the population for the calendar year and multiplying by 100,000. Population denominators were derived from vintage 2024 Census estimates for the 50 states, DC, and Puerto Rico, and from the U.S. Census Bureau’s International Database for American Samoa, the Commonwealth of the Northern Mariana Islands, Guam, the Republic of the Marshall Islands, the Republic of Palau, and the U.S. Virgin Islands.</a:t>
            </a:r>
          </a:p>
          <a:p>
            <a:pPr marL="0" marR="0">
              <a:lnSpc>
                <a:spcPct val="100000"/>
              </a:lnSpc>
              <a:spcBef>
                <a:spcPts val="0"/>
              </a:spcBef>
              <a:spcAft>
                <a:spcPts val="0"/>
              </a:spcAft>
            </a:pPr>
            <a:endParaRPr lang="en-US" sz="1200" dirty="0">
              <a:solidFill>
                <a:srgbClr val="000000"/>
              </a:solidFill>
              <a:latin typeface="Times New Roman" panose="02020603050405020304" pitchFamily="18"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dirty="0">
                <a:effectLst/>
                <a:latin typeface="Times New Roman" panose="02020603050405020304" pitchFamily="18" charset="0"/>
              </a:rPr>
              <a:t>For additional data, see </a:t>
            </a:r>
            <a:r>
              <a:rPr lang="en-US" baseline="0" dirty="0">
                <a:solidFill>
                  <a:srgbClr val="444444"/>
                </a:solidFill>
                <a:latin typeface="Times New Roman" panose="02020603050405020304" pitchFamily="18" charset="0"/>
                <a:hlinkClick r:id="rId3"/>
              </a:rPr>
              <a:t>NCHHSTP AtlasPlus</a:t>
            </a:r>
            <a:r>
              <a:rPr lang="en-US" baseline="0" dirty="0">
                <a:effectLst/>
                <a:latin typeface="Times New Roman" panose="02020603050405020304" pitchFamily="18" charset="0"/>
              </a:rPr>
              <a:t>.</a:t>
            </a:r>
            <a:endParaRPr lang="en-US" dirty="0">
              <a:effectLst/>
              <a:latin typeface="Times New Roman" panose="02020603050405020304" pitchFamily="18" charset="0"/>
            </a:endParaRPr>
          </a:p>
          <a:p>
            <a:pPr marL="0" marR="0">
              <a:lnSpc>
                <a:spcPct val="100000"/>
              </a:lnSpc>
              <a:spcBef>
                <a:spcPts val="0"/>
              </a:spcBef>
              <a:spcAft>
                <a:spcPts val="0"/>
              </a:spcAft>
            </a:pPr>
            <a:endParaRPr lang="en-US" sz="1200" dirty="0">
              <a:solidFill>
                <a:srgbClr val="000000"/>
              </a:solidFill>
              <a:latin typeface="Times New Roman" panose="02020603050405020304" pitchFamily="18" charset="0"/>
            </a:endParaRPr>
          </a:p>
          <a:p>
            <a:pPr marL="0" marR="0">
              <a:lnSpc>
                <a:spcPct val="100000"/>
              </a:lnSpc>
              <a:spcBef>
                <a:spcPts val="0"/>
              </a:spcBef>
              <a:spcAft>
                <a:spcPts val="0"/>
              </a:spcAft>
            </a:pPr>
            <a:r>
              <a:rPr lang="en-US" sz="1200" dirty="0">
                <a:solidFill>
                  <a:srgbClr val="000000"/>
                </a:solidFill>
                <a:latin typeface="Times New Roman" panose="02020603050405020304" pitchFamily="18" charset="0"/>
              </a:rPr>
              <a:t>Use caution when interpreting data for American Indian/Alaska Native and Native Hawaiian/other Pacific Islander persons </a:t>
            </a:r>
            <a:r>
              <a:rPr lang="en-US" sz="1200" b="0" dirty="0">
                <a:solidFill>
                  <a:srgbClr val="000000"/>
                </a:solidFill>
                <a:latin typeface="Times New Roman" panose="02020603050405020304" pitchFamily="18" charset="0"/>
              </a:rPr>
              <a:t>due to </a:t>
            </a:r>
            <a:r>
              <a:rPr lang="en-US" sz="1200" dirty="0">
                <a:solidFill>
                  <a:srgbClr val="000000"/>
                </a:solidFill>
                <a:latin typeface="Times New Roman" panose="02020603050405020304" pitchFamily="18" charset="0"/>
              </a:rPr>
              <a:t>small numbers.</a:t>
            </a:r>
          </a:p>
          <a:p>
            <a:pPr marL="0" marR="0">
              <a:lnSpc>
                <a:spcPct val="100000"/>
              </a:lnSpc>
              <a:spcBef>
                <a:spcPts val="0"/>
              </a:spcBef>
              <a:spcAft>
                <a:spcPts val="0"/>
              </a:spcAft>
            </a:pPr>
            <a:endParaRPr lang="en-US" dirty="0">
              <a:effectLst/>
              <a:latin typeface="Times New Roman" panose="02020603050405020304" pitchFamily="18" charset="0"/>
            </a:endParaRPr>
          </a:p>
          <a:p>
            <a:pPr marL="0" marR="0">
              <a:lnSpc>
                <a:spcPct val="100000"/>
              </a:lnSpc>
              <a:spcBef>
                <a:spcPts val="0"/>
              </a:spcBef>
              <a:spcAft>
                <a:spcPts val="0"/>
              </a:spcAft>
            </a:pPr>
            <a:r>
              <a:rPr lang="en-US" dirty="0">
                <a:effectLst/>
                <a:latin typeface="Times New Roman" panose="02020603050405020304" pitchFamily="18" charset="0"/>
              </a:rPr>
              <a:t>For more information on data sources, data collection and reporting practices, and case definitions, see the National HIV Surveillance System (NHSS) Technical Notes, available at </a:t>
            </a:r>
            <a:r>
              <a:rPr lang="en-US" dirty="0">
                <a:effectLst/>
                <a:latin typeface="Times New Roman" panose="02020603050405020304" pitchFamily="18" charset="0"/>
                <a:hlinkClick r:id="rId4" tooltip="https://www.cdc.gov/hiv-data/nhss/index.html"/>
              </a:rPr>
              <a:t>https://www.cdc.gov/hiv-data/nhss/index.html</a:t>
            </a:r>
            <a:r>
              <a:rPr lang="en-US" dirty="0">
                <a:effectLst/>
                <a:latin typeface="Times New Roman" panose="02020603050405020304" pitchFamily="18" charset="0"/>
              </a:rPr>
              <a:t>.</a:t>
            </a:r>
          </a:p>
          <a:p>
            <a:pPr marL="0" marR="0">
              <a:lnSpc>
                <a:spcPct val="100000"/>
              </a:lnSpc>
              <a:spcBef>
                <a:spcPts val="0"/>
              </a:spcBef>
              <a:spcAft>
                <a:spcPts val="0"/>
              </a:spcAft>
            </a:pPr>
            <a:endParaRPr lang="en-US" sz="1200" kern="100" dirty="0">
              <a:effectLst/>
              <a:latin typeface="Times New Roman" panose="02020603050405020304" pitchFamily="18" charset="0"/>
              <a:ea typeface="Calibri" panose="020F0502020204030204" pitchFamily="34" charset="0"/>
              <a:cs typeface="Calibri" panose="020F0502020204030204" pitchFamily="34" charset="0"/>
            </a:endParaRPr>
          </a:p>
          <a:p>
            <a:pPr>
              <a:lnSpc>
                <a:spcPct val="100000"/>
              </a:lnSpc>
              <a:spcBef>
                <a:spcPts val="0"/>
              </a:spcBef>
              <a:spcAft>
                <a:spcPts val="0"/>
              </a:spcAft>
            </a:pPr>
            <a:r>
              <a:rPr lang="en-US" baseline="0" dirty="0">
                <a:latin typeface="Times New Roman" panose="02020603050405020304" pitchFamily="18" charset="0"/>
              </a:rPr>
              <a:t>Data for all figures are available in </a:t>
            </a:r>
            <a:r>
              <a:rPr lang="en-US" baseline="0" dirty="0">
                <a:effectLst/>
                <a:latin typeface="Times New Roman" panose="02020603050405020304" pitchFamily="18" charset="0"/>
              </a:rPr>
              <a:t>the </a:t>
            </a:r>
            <a:r>
              <a:rPr lang="en-US" baseline="0" dirty="0">
                <a:latin typeface="Times New Roman" panose="02020603050405020304" pitchFamily="18" charset="0"/>
              </a:rPr>
              <a:t>2024 </a:t>
            </a:r>
            <a:r>
              <a:rPr lang="en-US" baseline="0" dirty="0">
                <a:effectLst/>
                <a:latin typeface="Times New Roman" panose="02020603050405020304" pitchFamily="18" charset="0"/>
              </a:rPr>
              <a:t>HIV Surveillance </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Data Release</a:t>
            </a:r>
            <a:r>
              <a:rPr lang="en-US" baseline="0" dirty="0">
                <a:latin typeface="Times New Roman" panose="02020603050405020304" pitchFamily="18" charset="0"/>
              </a:rPr>
              <a:t> tables or </a:t>
            </a:r>
            <a:r>
              <a:rPr lang="en-US" baseline="0" dirty="0">
                <a:solidFill>
                  <a:srgbClr val="444444"/>
                </a:solidFill>
                <a:latin typeface="Times New Roman" panose="02020603050405020304" pitchFamily="18" charset="0"/>
                <a:hlinkClick r:id="rId3"/>
              </a:rPr>
              <a:t>NCHHSTP </a:t>
            </a:r>
            <a:r>
              <a:rPr lang="en-US" baseline="0" dirty="0" err="1">
                <a:solidFill>
                  <a:srgbClr val="444444"/>
                </a:solidFill>
                <a:latin typeface="Times New Roman" panose="02020603050405020304" pitchFamily="18" charset="0"/>
                <a:hlinkClick r:id="rId3"/>
              </a:rPr>
              <a:t>AtlasPlus</a:t>
            </a:r>
            <a:r>
              <a:rPr lang="en-US" baseline="0" dirty="0">
                <a:effectLst/>
                <a:latin typeface="Times New Roman" panose="02020603050405020304" pitchFamily="18" charset="0"/>
              </a:rPr>
              <a:t>. </a:t>
            </a:r>
            <a:endParaRPr lang="en-US" baseline="0" dirty="0">
              <a:solidFill>
                <a:srgbClr val="444444"/>
              </a:solidFill>
              <a:effectLst/>
              <a:latin typeface="Times New Roman" panose="02020603050405020304" pitchFamily="18" charset="0"/>
            </a:endParaRPr>
          </a:p>
          <a:p>
            <a:endParaRPr lang="en-US" sz="120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26</a:t>
            </a:fld>
            <a:endParaRPr lang="en-US"/>
          </a:p>
        </p:txBody>
      </p:sp>
    </p:spTree>
    <p:extLst>
      <p:ext uri="{BB962C8B-B14F-4D97-AF65-F5344CB8AC3E}">
        <p14:creationId xmlns:p14="http://schemas.microsoft.com/office/powerpoint/2010/main" val="15400909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normAutofit/>
          </a:bodyPr>
          <a:lstStyle/>
          <a:p>
            <a:pPr>
              <a:lnSpc>
                <a:spcPct val="100000"/>
              </a:lnSpc>
              <a:spcBef>
                <a:spcPts val="0"/>
              </a:spcBef>
              <a:spcAft>
                <a:spcPts val="0"/>
              </a:spcAft>
              <a:defRPr/>
            </a:pPr>
            <a:r>
              <a:rPr lang="en-US" b="1" dirty="0">
                <a:solidFill>
                  <a:srgbClr val="000000"/>
                </a:solidFill>
                <a:latin typeface="Times New Roman" panose="02020603050405020304" pitchFamily="18" charset="0"/>
                <a:ea typeface="Calibri"/>
                <a:cs typeface="Calibri"/>
              </a:rPr>
              <a:t>Key findings</a:t>
            </a:r>
            <a:endParaRPr lang="en-US" b="1" dirty="0">
              <a:solidFill>
                <a:srgbClr val="000000"/>
              </a:solidFill>
              <a:latin typeface="Times New Roman" panose="02020603050405020304" pitchFamily="18" charset="0"/>
              <a:cs typeface="Calibri"/>
            </a:endParaRPr>
          </a:p>
          <a:p>
            <a:pPr marL="0" marR="0" lvl="0" indent="0" algn="l" defTabSz="914400">
              <a:lnSpc>
                <a:spcPct val="100000"/>
              </a:lnSpc>
              <a:spcBef>
                <a:spcPts val="0"/>
              </a:spcBef>
              <a:spcAft>
                <a:spcPts val="0"/>
              </a:spcAft>
              <a:buClrTx/>
              <a:buSzTx/>
              <a:buFontTx/>
              <a:buNone/>
              <a:tabLst/>
              <a:defRPr/>
            </a:pPr>
            <a:r>
              <a:rPr lang="en-US" sz="1200" b="0" i="0" u="none" strike="noStrike" baseline="0" dirty="0">
                <a:solidFill>
                  <a:srgbClr val="000000"/>
                </a:solidFill>
                <a:latin typeface="Times New Roman" panose="02020603050405020304" pitchFamily="18" charset="0"/>
                <a:cs typeface="Calibri"/>
              </a:rPr>
              <a:t>In 2024, in the United States and 7 territories and freely associated states, the highest numbers and percentages of </a:t>
            </a:r>
            <a:r>
              <a:rPr lang="en-US" sz="1200" dirty="0">
                <a:latin typeface="Times New Roman" panose="02020603050405020304" pitchFamily="18" charset="0"/>
                <a:cs typeface="Calibri"/>
              </a:rPr>
              <a:t>HIV diagnoses among persons aged </a:t>
            </a:r>
            <a:r>
              <a:rPr lang="en-US" sz="1200" b="0" i="0" dirty="0">
                <a:solidFill>
                  <a:srgbClr val="000000"/>
                </a:solidFill>
                <a:effectLst/>
                <a:latin typeface="Times New Roman" panose="02020603050405020304" pitchFamily="18" charset="0"/>
                <a:cs typeface="Calibri"/>
              </a:rPr>
              <a:t>≥ 55 </a:t>
            </a:r>
            <a:r>
              <a:rPr lang="en-US" sz="1200" dirty="0">
                <a:latin typeface="Times New Roman" panose="02020603050405020304" pitchFamily="18" charset="0"/>
                <a:cs typeface="Calibri"/>
              </a:rPr>
              <a:t>years by transmission category </a:t>
            </a:r>
            <a:r>
              <a:rPr lang="en-US" sz="1200" b="0" dirty="0">
                <a:latin typeface="Times New Roman" panose="02020603050405020304" pitchFamily="18" charset="0"/>
                <a:cs typeface="Calibri"/>
              </a:rPr>
              <a:t>and sex were as follows</a:t>
            </a:r>
            <a:r>
              <a:rPr lang="en-US" sz="1200" dirty="0">
                <a:solidFill>
                  <a:schemeClr val="bg1"/>
                </a:solidFill>
                <a:latin typeface="Times New Roman" panose="02020603050405020304" pitchFamily="18" charset="0"/>
                <a:cs typeface="Calibri"/>
              </a:rPr>
              <a:t>:</a:t>
            </a:r>
            <a:endParaRPr lang="en-US" sz="1200" dirty="0">
              <a:latin typeface="Times New Roman" panose="02020603050405020304" pitchFamily="18" charset="0"/>
              <a:ea typeface="Calibri"/>
              <a:cs typeface="Calibri"/>
            </a:endParaRPr>
          </a:p>
          <a:p>
            <a:pPr marL="630936" indent="-171450">
              <a:lnSpc>
                <a:spcPct val="100000"/>
              </a:lnSpc>
              <a:spcBef>
                <a:spcPts val="0"/>
              </a:spcBef>
              <a:spcAft>
                <a:spcPts val="0"/>
              </a:spcAft>
              <a:buFont typeface="Arial" panose="020B0604020202020204" pitchFamily="34" charset="0"/>
              <a:buChar char="•"/>
            </a:pPr>
            <a:r>
              <a:rPr lang="en-US" sz="1200" dirty="0">
                <a:latin typeface="Times New Roman" panose="02020603050405020304" pitchFamily="18" charset="0"/>
                <a:cs typeface="Calibri" panose="020F0502020204030204" pitchFamily="34" charset="0"/>
              </a:rPr>
              <a:t>Male—</a:t>
            </a:r>
            <a:r>
              <a:rPr lang="en-US" sz="1200" b="0" dirty="0">
                <a:latin typeface="Times New Roman" panose="02020603050405020304" pitchFamily="18" charset="0"/>
                <a:cs typeface="Calibri" panose="020F0502020204030204" pitchFamily="34" charset="0"/>
              </a:rPr>
              <a:t>male-to-male sexual contact </a:t>
            </a:r>
            <a:r>
              <a:rPr lang="en-US" sz="1200" dirty="0">
                <a:latin typeface="Times New Roman" panose="02020603050405020304" pitchFamily="18" charset="0"/>
                <a:cs typeface="Calibri" panose="020F0502020204030204" pitchFamily="34" charset="0"/>
              </a:rPr>
              <a:t>(</a:t>
            </a:r>
            <a:r>
              <a:rPr lang="en-US" sz="1200" b="0" dirty="0">
                <a:latin typeface="Times New Roman" panose="02020603050405020304" pitchFamily="18" charset="0"/>
                <a:cs typeface="Calibri" panose="020F0502020204030204" pitchFamily="34" charset="0"/>
              </a:rPr>
              <a:t>1,698;</a:t>
            </a:r>
            <a:r>
              <a:rPr lang="en-US" sz="1200" b="1" dirty="0">
                <a:latin typeface="Times New Roman" panose="02020603050405020304" pitchFamily="18" charset="0"/>
                <a:cs typeface="Calibri" panose="020F0502020204030204" pitchFamily="34" charset="0"/>
              </a:rPr>
              <a:t> </a:t>
            </a:r>
            <a:r>
              <a:rPr lang="en-US" sz="1200" dirty="0">
                <a:latin typeface="Times New Roman" panose="02020603050405020304" pitchFamily="18" charset="0"/>
                <a:cs typeface="Calibri" panose="020F0502020204030204" pitchFamily="34" charset="0"/>
              </a:rPr>
              <a:t>44%)</a:t>
            </a:r>
          </a:p>
          <a:p>
            <a:pPr marL="630936" indent="-171450">
              <a:lnSpc>
                <a:spcPct val="100000"/>
              </a:lnSpc>
              <a:spcBef>
                <a:spcPts val="0"/>
              </a:spcBef>
              <a:spcAft>
                <a:spcPts val="0"/>
              </a:spcAft>
              <a:buFont typeface="Arial" panose="020B0604020202020204" pitchFamily="34" charset="0"/>
              <a:buChar char="•"/>
            </a:pPr>
            <a:r>
              <a:rPr lang="en-US" sz="1200" dirty="0">
                <a:latin typeface="Times New Roman" panose="02020603050405020304" pitchFamily="18" charset="0"/>
                <a:cs typeface="Calibri" panose="020F0502020204030204" pitchFamily="34" charset="0"/>
              </a:rPr>
              <a:t>Female—heterosexual contact (1,045</a:t>
            </a:r>
            <a:r>
              <a:rPr lang="en-US" sz="1200" b="0" dirty="0">
                <a:latin typeface="Times New Roman" panose="02020603050405020304" pitchFamily="18" charset="0"/>
                <a:cs typeface="Calibri" panose="020F0502020204030204" pitchFamily="34" charset="0"/>
              </a:rPr>
              <a:t>;</a:t>
            </a:r>
            <a:r>
              <a:rPr lang="en-US" sz="1200" b="1" dirty="0">
                <a:latin typeface="Times New Roman" panose="02020603050405020304" pitchFamily="18" charset="0"/>
                <a:cs typeface="Calibri" panose="020F0502020204030204" pitchFamily="34" charset="0"/>
              </a:rPr>
              <a:t> </a:t>
            </a:r>
            <a:r>
              <a:rPr lang="en-US" sz="1200" dirty="0">
                <a:latin typeface="Times New Roman" panose="02020603050405020304" pitchFamily="18" charset="0"/>
                <a:cs typeface="Calibri" panose="020F0502020204030204" pitchFamily="34" charset="0"/>
              </a:rPr>
              <a:t>27%)</a:t>
            </a:r>
          </a:p>
          <a:p>
            <a:pPr marL="171450" indent="-171450">
              <a:lnSpc>
                <a:spcPct val="100000"/>
              </a:lnSpc>
              <a:spcBef>
                <a:spcPts val="0"/>
              </a:spcBef>
              <a:spcAft>
                <a:spcPts val="0"/>
              </a:spcAft>
              <a:buFont typeface="Arial" panose="020B0604020202020204" pitchFamily="34" charset="0"/>
              <a:buChar char="•"/>
            </a:pPr>
            <a:endParaRPr lang="en-US" sz="1200" dirty="0">
              <a:latin typeface="Times New Roman" panose="02020603050405020304" pitchFamily="18" charset="0"/>
              <a:cs typeface="Calibri" panose="020F0502020204030204" pitchFamily="34" charset="0"/>
            </a:endParaRPr>
          </a:p>
          <a:p>
            <a:pPr>
              <a:lnSpc>
                <a:spcPct val="100000"/>
              </a:lnSpc>
              <a:spcBef>
                <a:spcPts val="0"/>
              </a:spcBef>
              <a:spcAft>
                <a:spcPts val="0"/>
              </a:spcAft>
            </a:pPr>
            <a:r>
              <a:rPr lang="en-US" b="1" dirty="0">
                <a:latin typeface="Times New Roman" panose="02020603050405020304" pitchFamily="18" charset="0"/>
              </a:rPr>
              <a:t>Data notes and sources</a:t>
            </a:r>
            <a:endParaRPr lang="en-US" dirty="0">
              <a:latin typeface="Times New Roman" panose="02020603050405020304" pitchFamily="18"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kern="1200" dirty="0">
                <a:solidFill>
                  <a:schemeClr val="tx1"/>
                </a:solidFill>
                <a:effectLst/>
                <a:latin typeface="Times New Roman" panose="02020603050405020304" pitchFamily="18" charset="0"/>
                <a:ea typeface="+mn-ea"/>
                <a:cs typeface="+mn-cs"/>
              </a:rPr>
              <a:t>The 2024 HIV Surveillance Report marks the first inclusion of data from the Republic of the Marshall Islands in numbers and rates of HIV diagnoses, deaths, and persons living with diagnosed HIV.</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1200" dirty="0">
              <a:solidFill>
                <a:srgbClr val="000000"/>
              </a:solidFill>
              <a:latin typeface="Times New Roman" panose="02020603050405020304" pitchFamily="18" charset="0"/>
              <a:cs typeface="Calibri" panose="020F0502020204030204"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dirty="0">
                <a:solidFill>
                  <a:srgbClr val="000000"/>
                </a:solidFill>
                <a:latin typeface="Times New Roman" panose="02020603050405020304" pitchFamily="18" charset="0"/>
                <a:cs typeface="Calibri" panose="020F0502020204030204" pitchFamily="34" charset="0"/>
              </a:rPr>
              <a:t>For additional data, see </a:t>
            </a:r>
            <a:r>
              <a:rPr lang="en-US" baseline="0" dirty="0">
                <a:solidFill>
                  <a:srgbClr val="444444"/>
                </a:solidFill>
                <a:latin typeface="Times New Roman" panose="02020603050405020304" pitchFamily="18" charset="0"/>
                <a:hlinkClick r:id="rId3"/>
              </a:rPr>
              <a:t>NCHHSTP AtlasPlus</a:t>
            </a:r>
            <a:r>
              <a:rPr lang="en-US" baseline="0" dirty="0">
                <a:effectLst/>
                <a:latin typeface="Times New Roman" panose="02020603050405020304" pitchFamily="18" charset="0"/>
              </a:rPr>
              <a:t>.</a:t>
            </a:r>
            <a:endParaRPr lang="en-US" baseline="0" dirty="0">
              <a:solidFill>
                <a:srgbClr val="444444"/>
              </a:solidFill>
              <a:effectLst/>
              <a:latin typeface="Times New Roman" panose="02020603050405020304" pitchFamily="18" charset="0"/>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1200" dirty="0">
              <a:solidFill>
                <a:srgbClr val="000000"/>
              </a:solidFill>
              <a:latin typeface="Times New Roman" panose="02020603050405020304" pitchFamily="18" charset="0"/>
              <a:cs typeface="Calibri" panose="020F0502020204030204"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dirty="0">
                <a:solidFill>
                  <a:srgbClr val="000000"/>
                </a:solidFill>
                <a:latin typeface="Times New Roman" panose="02020603050405020304" pitchFamily="18" charset="0"/>
                <a:cs typeface="Calibri" panose="020F0502020204030204" pitchFamily="34" charset="0"/>
              </a:rPr>
              <a:t>Data have been statistically adjusted to account for missing transmission category.</a:t>
            </a:r>
            <a:endParaRPr lang="en-US" sz="1200" b="1" dirty="0">
              <a:latin typeface="Times New Roman" panose="02020603050405020304" pitchFamily="18" charset="0"/>
              <a:cs typeface="Calibri" panose="020F0502020204030204" pitchFamily="34" charset="0"/>
            </a:endParaRPr>
          </a:p>
          <a:p>
            <a:pPr marL="0" marR="0">
              <a:lnSpc>
                <a:spcPct val="100000"/>
              </a:lnSpc>
              <a:spcBef>
                <a:spcPts val="0"/>
              </a:spcBef>
              <a:spcAft>
                <a:spcPts val="0"/>
              </a:spcAft>
            </a:pPr>
            <a:endParaRPr lang="en-US" sz="1200" kern="100" dirty="0">
              <a:effectLst/>
              <a:latin typeface="Times New Roman" panose="02020603050405020304" pitchFamily="18" charset="0"/>
              <a:ea typeface="Calibri" panose="020F0502020204030204" pitchFamily="34" charset="0"/>
              <a:cs typeface="Calibri" panose="020F0502020204030204" pitchFamily="34" charset="0"/>
            </a:endParaRPr>
          </a:p>
          <a:p>
            <a:pPr marL="0" marR="0">
              <a:lnSpc>
                <a:spcPct val="100000"/>
              </a:lnSpc>
              <a:spcBef>
                <a:spcPts val="0"/>
              </a:spcBef>
              <a:spcAft>
                <a:spcPts val="0"/>
              </a:spcAft>
            </a:pPr>
            <a:r>
              <a:rPr lang="en-US" dirty="0">
                <a:effectLst/>
                <a:latin typeface="Times New Roman" panose="02020603050405020304" pitchFamily="18" charset="0"/>
              </a:rPr>
              <a:t>For more information on data sources, data collection and reporting practices, and case definitions, see the National HIV Surveillance System (NHSS) Technical Notes, available at </a:t>
            </a:r>
            <a:r>
              <a:rPr lang="en-US" dirty="0">
                <a:effectLst/>
                <a:latin typeface="Times New Roman" panose="02020603050405020304" pitchFamily="18" charset="0"/>
                <a:hlinkClick r:id="rId4" tooltip="https://www.cdc.gov/hiv-data/nhss/index.html"/>
              </a:rPr>
              <a:t>https://www.cdc.gov/hiv-data/nhss/index.html</a:t>
            </a:r>
            <a:r>
              <a:rPr lang="en-US" dirty="0">
                <a:effectLst/>
                <a:latin typeface="Times New Roman" panose="02020603050405020304" pitchFamily="18" charset="0"/>
              </a:rPr>
              <a:t>.</a:t>
            </a:r>
          </a:p>
          <a:p>
            <a:pPr marL="0" marR="0">
              <a:lnSpc>
                <a:spcPct val="100000"/>
              </a:lnSpc>
              <a:spcBef>
                <a:spcPts val="0"/>
              </a:spcBef>
              <a:spcAft>
                <a:spcPts val="0"/>
              </a:spcAft>
            </a:pPr>
            <a:endParaRPr lang="en-US" sz="1200" kern="100" dirty="0">
              <a:effectLst/>
              <a:latin typeface="Times New Roman" panose="02020603050405020304" pitchFamily="18" charset="0"/>
              <a:ea typeface="Calibri" panose="020F0502020204030204" pitchFamily="34" charset="0"/>
              <a:cs typeface="Calibri" panose="020F0502020204030204" pitchFamily="34" charset="0"/>
            </a:endParaRPr>
          </a:p>
          <a:p>
            <a:pPr>
              <a:lnSpc>
                <a:spcPct val="100000"/>
              </a:lnSpc>
              <a:spcBef>
                <a:spcPts val="0"/>
              </a:spcBef>
              <a:spcAft>
                <a:spcPts val="0"/>
              </a:spcAft>
            </a:pPr>
            <a:r>
              <a:rPr lang="en-US" baseline="0" dirty="0">
                <a:latin typeface="Times New Roman" panose="02020603050405020304" pitchFamily="18" charset="0"/>
              </a:rPr>
              <a:t>Data for all figures are available in </a:t>
            </a:r>
            <a:r>
              <a:rPr lang="en-US" baseline="0" dirty="0">
                <a:effectLst/>
                <a:latin typeface="Times New Roman" panose="02020603050405020304" pitchFamily="18" charset="0"/>
              </a:rPr>
              <a:t>the </a:t>
            </a:r>
            <a:r>
              <a:rPr lang="en-US" baseline="0" dirty="0">
                <a:latin typeface="Times New Roman" panose="02020603050405020304" pitchFamily="18" charset="0"/>
              </a:rPr>
              <a:t>2024 </a:t>
            </a:r>
            <a:r>
              <a:rPr lang="en-US" baseline="0" dirty="0">
                <a:effectLst/>
                <a:latin typeface="Times New Roman" panose="02020603050405020304" pitchFamily="18" charset="0"/>
              </a:rPr>
              <a:t>HIV Surveillance </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Data Release</a:t>
            </a:r>
            <a:r>
              <a:rPr lang="en-US" baseline="0" dirty="0">
                <a:latin typeface="Times New Roman" panose="02020603050405020304" pitchFamily="18" charset="0"/>
              </a:rPr>
              <a:t> tables or </a:t>
            </a:r>
            <a:r>
              <a:rPr lang="en-US" baseline="0" dirty="0">
                <a:solidFill>
                  <a:srgbClr val="444444"/>
                </a:solidFill>
                <a:latin typeface="Times New Roman" panose="02020603050405020304" pitchFamily="18" charset="0"/>
                <a:hlinkClick r:id="rId3"/>
              </a:rPr>
              <a:t>NCHHSTP </a:t>
            </a:r>
            <a:r>
              <a:rPr lang="en-US" baseline="0" dirty="0" err="1">
                <a:solidFill>
                  <a:srgbClr val="444444"/>
                </a:solidFill>
                <a:latin typeface="Times New Roman" panose="02020603050405020304" pitchFamily="18" charset="0"/>
                <a:hlinkClick r:id="rId3"/>
              </a:rPr>
              <a:t>AtlasPlus</a:t>
            </a:r>
            <a:r>
              <a:rPr lang="en-US" baseline="0" dirty="0">
                <a:effectLst/>
                <a:latin typeface="Times New Roman" panose="02020603050405020304" pitchFamily="18" charset="0"/>
              </a:rPr>
              <a:t>. </a:t>
            </a:r>
            <a:endParaRPr lang="en-US" baseline="0" dirty="0">
              <a:solidFill>
                <a:srgbClr val="444444"/>
              </a:solidFill>
              <a:effectLst/>
              <a:latin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27</a:t>
            </a:fld>
            <a:endParaRPr lang="en-US"/>
          </a:p>
        </p:txBody>
      </p:sp>
    </p:spTree>
    <p:extLst>
      <p:ext uri="{BB962C8B-B14F-4D97-AF65-F5344CB8AC3E}">
        <p14:creationId xmlns:p14="http://schemas.microsoft.com/office/powerpoint/2010/main" val="31011984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FB669B-4160-81C3-7312-7A28BB9D95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D2CB43-675C-7927-E44B-42166F61EDD4}"/>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E5001875-1E14-0F13-CBDA-B694AFA0F594}"/>
              </a:ext>
            </a:extLst>
          </p:cNvPr>
          <p:cNvSpPr>
            <a:spLocks noGrp="1"/>
          </p:cNvSpPr>
          <p:nvPr>
            <p:ph type="body" idx="1"/>
          </p:nvPr>
        </p:nvSpPr>
        <p:spPr/>
        <p:txBody>
          <a:bodyPr>
            <a:normAutofit/>
          </a:bodyPr>
          <a:lstStyle/>
          <a:p>
            <a:pPr>
              <a:lnSpc>
                <a:spcPct val="100000"/>
              </a:lnSpc>
              <a:spcBef>
                <a:spcPts val="0"/>
              </a:spcBef>
              <a:spcAft>
                <a:spcPts val="0"/>
              </a:spcAft>
            </a:pPr>
            <a:r>
              <a:rPr lang="en-US" b="1" dirty="0">
                <a:latin typeface="Times New Roman" panose="02020603050405020304" pitchFamily="18" charset="0"/>
                <a:ea typeface="Calibri"/>
                <a:cs typeface="Calibri"/>
              </a:rPr>
              <a:t>Key findings</a:t>
            </a:r>
            <a:endParaRPr lang="en-US" b="1" dirty="0">
              <a:latin typeface="Times New Roman" panose="02020603050405020304" pitchFamily="18" charset="0"/>
              <a:cs typeface="Calibri"/>
            </a:endParaRPr>
          </a:p>
          <a:p>
            <a:pPr>
              <a:lnSpc>
                <a:spcPct val="100000"/>
              </a:lnSpc>
              <a:spcBef>
                <a:spcPts val="0"/>
              </a:spcBef>
              <a:spcAft>
                <a:spcPts val="0"/>
              </a:spcAft>
            </a:pPr>
            <a:r>
              <a:rPr lang="en-US" sz="1200" dirty="0">
                <a:latin typeface="Times New Roman" panose="02020603050405020304" pitchFamily="18" charset="0"/>
                <a:cs typeface="Calibri"/>
              </a:rPr>
              <a:t>At year-end 2024, in the United States and 7 territories and freely associated states</a:t>
            </a:r>
            <a:r>
              <a:rPr lang="en-US" sz="1200" b="0" dirty="0">
                <a:latin typeface="Times New Roman" panose="02020603050405020304" pitchFamily="18" charset="0"/>
                <a:cs typeface="Calibri"/>
              </a:rPr>
              <a:t>, the highest numbers of persons </a:t>
            </a:r>
            <a:r>
              <a:rPr lang="en-US" sz="1200" dirty="0">
                <a:latin typeface="Times New Roman" panose="02020603050405020304" pitchFamily="18" charset="0"/>
                <a:cs typeface="Calibri"/>
              </a:rPr>
              <a:t>living with perinatally acquired HIV </a:t>
            </a:r>
            <a:r>
              <a:rPr lang="en-US" sz="1200" b="0" dirty="0">
                <a:latin typeface="Times New Roman" panose="02020603050405020304" pitchFamily="18" charset="0"/>
                <a:cs typeface="Calibri"/>
              </a:rPr>
              <a:t>by area of residence</a:t>
            </a:r>
            <a:r>
              <a:rPr lang="en-US" sz="1200" dirty="0">
                <a:latin typeface="Times New Roman" panose="02020603050405020304" pitchFamily="18" charset="0"/>
                <a:cs typeface="Calibri"/>
              </a:rPr>
              <a:t> were as follows:</a:t>
            </a:r>
            <a:endParaRPr lang="en-US" dirty="0">
              <a:latin typeface="Times New Roman" panose="02020603050405020304" pitchFamily="18" charset="0"/>
              <a:ea typeface="Calibri"/>
              <a:cs typeface="Calibri"/>
            </a:endParaRPr>
          </a:p>
          <a:p>
            <a:pPr marL="628650" marR="0" lvl="1" indent="-171450">
              <a:lnSpc>
                <a:spcPct val="100000"/>
              </a:lnSpc>
              <a:spcBef>
                <a:spcPts val="0"/>
              </a:spcBef>
              <a:spcAft>
                <a:spcPts val="0"/>
              </a:spcAft>
              <a:buFont typeface="Arial" panose="020B0604020202020204" pitchFamily="34" charset="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1200" strike="noStrike"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New York</a:t>
            </a:r>
            <a:r>
              <a:rPr lang="en-US" sz="1200" strike="noStrike" dirty="0">
                <a:effectLst/>
                <a:latin typeface="Times New Roman" panose="02020603050405020304" pitchFamily="18" charset="0"/>
                <a:ea typeface="Times New Roman" panose="02020603050405020304" pitchFamily="18" charset="0"/>
                <a:cs typeface="Calibri" panose="020F0502020204030204" pitchFamily="34" charset="0"/>
              </a:rPr>
              <a:t> (2,341), </a:t>
            </a:r>
            <a:r>
              <a:rPr lang="en-US" sz="1200" strike="noStrike"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Florida (1,535), Texas (863), California (742), and Pennsylvania (591)</a:t>
            </a:r>
            <a:endParaRPr lang="en-US" sz="1200" strike="sngStrike" dirty="0">
              <a:effectLst/>
              <a:latin typeface="Times New Roman" panose="02020603050405020304" pitchFamily="18" charset="0"/>
              <a:ea typeface="Times New Roman" panose="02020603050405020304" pitchFamily="18" charset="0"/>
              <a:cs typeface="Calibri" panose="020F0502020204030204" pitchFamily="34" charset="0"/>
            </a:endParaRPr>
          </a:p>
          <a:p>
            <a:pPr marL="0" indent="0">
              <a:lnSpc>
                <a:spcPct val="100000"/>
              </a:lnSpc>
              <a:spcBef>
                <a:spcPts val="0"/>
              </a:spcBef>
              <a:spcAft>
                <a:spcPts val="0"/>
              </a:spcAft>
              <a:buFontTx/>
              <a:buNone/>
            </a:pPr>
            <a:endParaRPr lang="en-US" sz="1200" b="0" dirty="0">
              <a:solidFill>
                <a:srgbClr val="444444"/>
              </a:solidFill>
              <a:latin typeface="Times New Roman" panose="02020603050405020304" pitchFamily="18" charset="0"/>
              <a:ea typeface="Calibri"/>
              <a:cs typeface="Calibri" panose="020F0502020204030204" pitchFamily="34" charset="0"/>
            </a:endParaRPr>
          </a:p>
          <a:p>
            <a:pPr>
              <a:lnSpc>
                <a:spcPct val="100000"/>
              </a:lnSpc>
              <a:spcBef>
                <a:spcPts val="0"/>
              </a:spcBef>
              <a:spcAft>
                <a:spcPts val="0"/>
              </a:spcAft>
            </a:pPr>
            <a:r>
              <a:rPr lang="en-US" b="1" dirty="0">
                <a:latin typeface="Times New Roman" panose="02020603050405020304" pitchFamily="18" charset="0"/>
              </a:rPr>
              <a:t>Data notes and sources</a:t>
            </a:r>
            <a:endParaRPr lang="en-US" dirty="0">
              <a:latin typeface="Times New Roman" panose="02020603050405020304" pitchFamily="18"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kern="1200" dirty="0">
                <a:solidFill>
                  <a:schemeClr val="tx1"/>
                </a:solidFill>
                <a:effectLst/>
                <a:latin typeface="Times New Roman" panose="02020603050405020304" pitchFamily="18" charset="0"/>
                <a:ea typeface="+mn-ea"/>
                <a:cs typeface="+mn-cs"/>
              </a:rPr>
              <a:t>The 2024 HIV Surveillance Report marks the first inclusion of data from the Republic of the Marshall Islands in numbers and rates of HIV diagnoses, deaths, and persons living with diagnosed HIV.</a:t>
            </a:r>
          </a:p>
          <a:p>
            <a:pPr marL="0" marR="0">
              <a:lnSpc>
                <a:spcPct val="100000"/>
              </a:lnSpc>
              <a:spcBef>
                <a:spcPts val="0"/>
              </a:spcBef>
              <a:spcAft>
                <a:spcPts val="0"/>
              </a:spcAft>
            </a:pPr>
            <a:endParaRPr lang="en-US" sz="1200" kern="100" dirty="0">
              <a:effectLst/>
              <a:latin typeface="Times New Roman" panose="02020603050405020304" pitchFamily="18" charset="0"/>
              <a:ea typeface="Calibri" panose="020F0502020204030204" pitchFamily="34" charset="0"/>
              <a:cs typeface="Calibri" panose="020F0502020204030204" pitchFamily="34" charset="0"/>
            </a:endParaRPr>
          </a:p>
          <a:p>
            <a:pPr marL="0" marR="0">
              <a:lnSpc>
                <a:spcPct val="100000"/>
              </a:lnSpc>
              <a:spcBef>
                <a:spcPts val="0"/>
              </a:spcBef>
              <a:spcAft>
                <a:spcPts val="0"/>
              </a:spcAft>
            </a:pPr>
            <a:r>
              <a:rPr lang="en-US" sz="1200" kern="100" dirty="0">
                <a:effectLst/>
                <a:latin typeface="Times New Roman" panose="02020603050405020304" pitchFamily="18" charset="0"/>
                <a:ea typeface="Calibri" panose="020F0502020204030204" pitchFamily="34" charset="0"/>
                <a:cs typeface="Calibri" panose="020F0502020204030204" pitchFamily="34" charset="0"/>
              </a:rPr>
              <a:t>For additional data, see Table 13b in the 2024 HIV Surveillance </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Data Release</a:t>
            </a:r>
            <a:r>
              <a:rPr lang="en-US" sz="1200" kern="100" dirty="0">
                <a:effectLst/>
                <a:latin typeface="Times New Roman" panose="02020603050405020304" pitchFamily="18" charset="0"/>
                <a:ea typeface="Calibri" panose="020F0502020204030204" pitchFamily="34" charset="0"/>
                <a:cs typeface="Calibri" panose="020F0502020204030204" pitchFamily="34" charset="0"/>
              </a:rPr>
              <a:t>.</a:t>
            </a:r>
          </a:p>
          <a:p>
            <a:pPr marL="0" marR="0">
              <a:lnSpc>
                <a:spcPct val="100000"/>
              </a:lnSpc>
              <a:spcBef>
                <a:spcPts val="0"/>
              </a:spcBef>
              <a:spcAft>
                <a:spcPts val="0"/>
              </a:spcAft>
            </a:pPr>
            <a:endParaRPr lang="en-US" sz="1200" kern="100" dirty="0">
              <a:effectLst/>
              <a:latin typeface="Times New Roman" panose="02020603050405020304" pitchFamily="18" charset="0"/>
              <a:ea typeface="Calibri" panose="020F0502020204030204" pitchFamily="34" charset="0"/>
              <a:cs typeface="Calibri" panose="020F0502020204030204" pitchFamily="34" charset="0"/>
            </a:endParaRPr>
          </a:p>
          <a:p>
            <a:pPr marL="0" marR="0">
              <a:lnSpc>
                <a:spcPct val="100000"/>
              </a:lnSpc>
              <a:spcBef>
                <a:spcPts val="0"/>
              </a:spcBef>
              <a:spcAft>
                <a:spcPts val="0"/>
              </a:spcAft>
            </a:pPr>
            <a:r>
              <a:rPr lang="en-US" sz="1200" kern="100" dirty="0">
                <a:effectLst/>
                <a:latin typeface="Times New Roman" panose="02020603050405020304" pitchFamily="18" charset="0"/>
                <a:ea typeface="Calibri" panose="020F0502020204030204" pitchFamily="34" charset="0"/>
                <a:cs typeface="Calibri" panose="020F0502020204030204" pitchFamily="34" charset="0"/>
              </a:rPr>
              <a:t>Data reflects persons (i.e., children, adolescents, and adults) with diagnosed, perinatally acquired HIV who were alive at year-end 2024, regardless of their age at year-end 2024.</a:t>
            </a:r>
          </a:p>
          <a:p>
            <a:pPr marL="0" marR="0">
              <a:lnSpc>
                <a:spcPct val="100000"/>
              </a:lnSpc>
              <a:spcBef>
                <a:spcPts val="0"/>
              </a:spcBef>
              <a:spcAft>
                <a:spcPts val="0"/>
              </a:spcAft>
            </a:pPr>
            <a:endParaRPr lang="en-US" sz="1200" kern="100" dirty="0">
              <a:effectLst/>
              <a:latin typeface="Times New Roman" panose="02020603050405020304" pitchFamily="18" charset="0"/>
              <a:ea typeface="Calibri" panose="020F0502020204030204" pitchFamily="34" charset="0"/>
              <a:cs typeface="Calibri" panose="020F0502020204030204" pitchFamily="34" charset="0"/>
            </a:endParaRPr>
          </a:p>
          <a:p>
            <a:pPr marL="0" marR="0">
              <a:lnSpc>
                <a:spcPct val="100000"/>
              </a:lnSpc>
              <a:spcBef>
                <a:spcPts val="0"/>
              </a:spcBef>
              <a:spcAft>
                <a:spcPts val="0"/>
              </a:spcAft>
            </a:pPr>
            <a:r>
              <a:rPr lang="en-US" dirty="0">
                <a:effectLst/>
                <a:latin typeface="Times New Roman" panose="02020603050405020304" pitchFamily="18" charset="0"/>
              </a:rPr>
              <a:t>For more information on data sources, data collection and reporting practices, and case definitions, see the National HIV Surveillance System (NHSS) Technical Notes, available at </a:t>
            </a:r>
            <a:r>
              <a:rPr lang="en-US" dirty="0">
                <a:effectLst/>
                <a:latin typeface="Times New Roman" panose="02020603050405020304" pitchFamily="18" charset="0"/>
                <a:hlinkClick r:id="rId3" tooltip="https://www.cdc.gov/hiv-data/nhss/index.html"/>
              </a:rPr>
              <a:t>https://www.cdc.gov/hiv-data/nhss/index.html</a:t>
            </a:r>
            <a:r>
              <a:rPr lang="en-US" dirty="0">
                <a:effectLst/>
                <a:latin typeface="Times New Roman" panose="02020603050405020304" pitchFamily="18" charset="0"/>
              </a:rPr>
              <a:t>.</a:t>
            </a:r>
          </a:p>
          <a:p>
            <a:pPr marL="0" marR="0">
              <a:lnSpc>
                <a:spcPct val="100000"/>
              </a:lnSpc>
              <a:spcBef>
                <a:spcPts val="0"/>
              </a:spcBef>
              <a:spcAft>
                <a:spcPts val="0"/>
              </a:spcAft>
            </a:pPr>
            <a:endParaRPr lang="en-US" sz="1200" kern="100" dirty="0">
              <a:effectLst/>
              <a:latin typeface="Times New Roman" panose="02020603050405020304" pitchFamily="18" charset="0"/>
              <a:ea typeface="Calibri" panose="020F0502020204030204" pitchFamily="34" charset="0"/>
              <a:cs typeface="Calibri" panose="020F0502020204030204" pitchFamily="34" charset="0"/>
            </a:endParaRPr>
          </a:p>
          <a:p>
            <a:pPr>
              <a:lnSpc>
                <a:spcPct val="100000"/>
              </a:lnSpc>
              <a:spcBef>
                <a:spcPts val="0"/>
              </a:spcBef>
              <a:spcAft>
                <a:spcPts val="0"/>
              </a:spcAft>
            </a:pPr>
            <a:r>
              <a:rPr lang="en-US" baseline="0" dirty="0">
                <a:latin typeface="Times New Roman" panose="02020603050405020304" pitchFamily="18" charset="0"/>
              </a:rPr>
              <a:t>Data for all figures are available in </a:t>
            </a:r>
            <a:r>
              <a:rPr lang="en-US" baseline="0" dirty="0">
                <a:effectLst/>
                <a:latin typeface="Times New Roman" panose="02020603050405020304" pitchFamily="18" charset="0"/>
              </a:rPr>
              <a:t>the </a:t>
            </a:r>
            <a:r>
              <a:rPr lang="en-US" baseline="0" dirty="0">
                <a:latin typeface="Times New Roman" panose="02020603050405020304" pitchFamily="18" charset="0"/>
              </a:rPr>
              <a:t>2024 </a:t>
            </a:r>
            <a:r>
              <a:rPr lang="en-US" baseline="0" dirty="0">
                <a:effectLst/>
                <a:latin typeface="Times New Roman" panose="02020603050405020304" pitchFamily="18" charset="0"/>
              </a:rPr>
              <a:t>HIV Surveillance </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Data Release</a:t>
            </a:r>
            <a:r>
              <a:rPr lang="en-US" baseline="0" dirty="0">
                <a:latin typeface="Times New Roman" panose="02020603050405020304" pitchFamily="18" charset="0"/>
              </a:rPr>
              <a:t> tables.</a:t>
            </a:r>
            <a:endParaRPr lang="en-US" sz="1200" strike="sngStrike" kern="100" dirty="0">
              <a:effectLst/>
              <a:latin typeface="Calibri" panose="020F0502020204030204" pitchFamily="34" charset="0"/>
              <a:ea typeface="Calibri" panose="020F0502020204030204" pitchFamily="34" charset="0"/>
              <a:cs typeface="Calibri" panose="020F0502020204030204" pitchFamily="34" charset="0"/>
            </a:endParaRPr>
          </a:p>
          <a:p>
            <a:endParaRPr lang="en-US" sz="1200" dirty="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D0C52872-EEBC-DE6C-EDCD-2C8C24FE4CA3}"/>
              </a:ext>
            </a:extLst>
          </p:cNvPr>
          <p:cNvSpPr>
            <a:spLocks noGrp="1"/>
          </p:cNvSpPr>
          <p:nvPr>
            <p:ph type="sldNum" sz="quarter" idx="5"/>
          </p:nvPr>
        </p:nvSpPr>
        <p:spPr/>
        <p:txBody>
          <a:bodyPr/>
          <a:lstStyle/>
          <a:p>
            <a:pPr>
              <a:defRPr/>
            </a:pPr>
            <a:fld id="{EB38CAEC-4554-485B-9189-C45C7447A404}" type="slidenum">
              <a:rPr lang="en-US" smtClean="0"/>
              <a:pPr>
                <a:defRPr/>
              </a:pPr>
              <a:t>28</a:t>
            </a:fld>
            <a:endParaRPr lang="en-US"/>
          </a:p>
        </p:txBody>
      </p:sp>
    </p:spTree>
    <p:extLst>
      <p:ext uri="{BB962C8B-B14F-4D97-AF65-F5344CB8AC3E}">
        <p14:creationId xmlns:p14="http://schemas.microsoft.com/office/powerpoint/2010/main" val="29853244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a:lnSpc>
                <a:spcPct val="100000"/>
              </a:lnSpc>
              <a:spcBef>
                <a:spcPts val="0"/>
              </a:spcBef>
              <a:spcAft>
                <a:spcPts val="0"/>
              </a:spcAft>
              <a:defRPr/>
            </a:pPr>
            <a:r>
              <a:rPr lang="en-US" b="1" dirty="0">
                <a:solidFill>
                  <a:srgbClr val="000000"/>
                </a:solidFill>
                <a:latin typeface="Times New Roman" panose="02020603050405020304" pitchFamily="18" charset="0"/>
                <a:ea typeface="Calibri"/>
                <a:cs typeface="Calibri"/>
              </a:rPr>
              <a:t>Key findings</a:t>
            </a:r>
            <a:endParaRPr lang="en-US" b="1" dirty="0">
              <a:solidFill>
                <a:srgbClr val="000000"/>
              </a:solidFill>
              <a:latin typeface="Times New Roman" panose="02020603050405020304" pitchFamily="18" charset="0"/>
              <a:cs typeface="Calibri"/>
            </a:endParaRPr>
          </a:p>
          <a:p>
            <a:pPr marL="0" marR="0" lvl="0" indent="0" algn="l" defTabSz="914400">
              <a:lnSpc>
                <a:spcPct val="100000"/>
              </a:lnSpc>
              <a:spcBef>
                <a:spcPts val="0"/>
              </a:spcBef>
              <a:spcAft>
                <a:spcPts val="0"/>
              </a:spcAft>
              <a:buClrTx/>
              <a:buSzTx/>
              <a:buFontTx/>
              <a:buNone/>
              <a:tabLst/>
              <a:defRPr/>
            </a:pPr>
            <a:r>
              <a:rPr lang="en-US" sz="1200" b="0" i="0" u="none" strike="noStrike" baseline="0" dirty="0">
                <a:solidFill>
                  <a:srgbClr val="000000"/>
                </a:solidFill>
                <a:latin typeface="Times New Roman" panose="02020603050405020304" pitchFamily="18" charset="0"/>
                <a:cs typeface="Calibri"/>
              </a:rPr>
              <a:t>In 2024, in the United States, the highest percentage of HIV diagnoses </a:t>
            </a:r>
            <a:r>
              <a:rPr lang="en-US" sz="1200" dirty="0">
                <a:solidFill>
                  <a:srgbClr val="000000"/>
                </a:solidFill>
                <a:latin typeface="Times New Roman" panose="02020603050405020304" pitchFamily="18" charset="0"/>
                <a:cs typeface="Calibri"/>
              </a:rPr>
              <a:t>among children aged &lt;</a:t>
            </a:r>
            <a:r>
              <a:rPr lang="en-US" sz="1200" b="0" i="0" dirty="0">
                <a:solidFill>
                  <a:srgbClr val="000000"/>
                </a:solidFill>
                <a:effectLst/>
                <a:latin typeface="Times New Roman" panose="02020603050405020304" pitchFamily="18" charset="0"/>
                <a:cs typeface="Calibri"/>
              </a:rPr>
              <a:t>13 years was among Bl</a:t>
            </a:r>
            <a:r>
              <a:rPr lang="en-US" sz="1200" dirty="0">
                <a:effectLst/>
                <a:latin typeface="Times New Roman" panose="02020603050405020304" pitchFamily="18" charset="0"/>
                <a:ea typeface="Times New Roman" panose="02020603050405020304" pitchFamily="18" charset="0"/>
                <a:cs typeface="Calibri"/>
              </a:rPr>
              <a:t>ack/African American </a:t>
            </a:r>
            <a:r>
              <a:rPr lang="en-US" sz="1200" dirty="0">
                <a:latin typeface="Times New Roman" panose="02020603050405020304" pitchFamily="18" charset="0"/>
                <a:cs typeface="Calibri"/>
              </a:rPr>
              <a:t>children </a:t>
            </a:r>
            <a:r>
              <a:rPr lang="en-US" sz="1200" b="0" dirty="0">
                <a:solidFill>
                  <a:srgbClr val="000000"/>
                </a:solidFill>
                <a:effectLst/>
                <a:latin typeface="Times New Roman" panose="02020603050405020304" pitchFamily="18" charset="0"/>
                <a:ea typeface="Times New Roman" panose="02020603050405020304" pitchFamily="18" charset="0"/>
                <a:cs typeface="Calibri"/>
              </a:rPr>
              <a:t>who</a:t>
            </a:r>
            <a:r>
              <a:rPr lang="en-US" sz="1200" b="1" dirty="0">
                <a:solidFill>
                  <a:srgbClr val="000000"/>
                </a:solidFill>
                <a:effectLst/>
                <a:latin typeface="Times New Roman" panose="02020603050405020304" pitchFamily="18" charset="0"/>
                <a:ea typeface="Times New Roman" panose="02020603050405020304" pitchFamily="18" charset="0"/>
                <a:cs typeface="Calibri"/>
              </a:rPr>
              <a:t> </a:t>
            </a:r>
            <a:r>
              <a:rPr lang="en-US" sz="1200" dirty="0">
                <a:effectLst/>
                <a:latin typeface="Times New Roman" panose="02020603050405020304" pitchFamily="18" charset="0"/>
                <a:ea typeface="Times New Roman" panose="02020603050405020304" pitchFamily="18" charset="0"/>
                <a:cs typeface="Calibri"/>
              </a:rPr>
              <a:t>accounted for 52% of HIV diagnoses but 14% of the </a:t>
            </a:r>
            <a:r>
              <a:rPr lang="en-US" sz="1200" dirty="0">
                <a:latin typeface="Times New Roman" panose="02020603050405020304" pitchFamily="18" charset="0"/>
                <a:cs typeface="Calibri"/>
              </a:rPr>
              <a:t>children </a:t>
            </a:r>
            <a:r>
              <a:rPr lang="en-US" sz="1200" dirty="0">
                <a:effectLst/>
                <a:latin typeface="Times New Roman" panose="02020603050405020304" pitchFamily="18" charset="0"/>
                <a:ea typeface="Times New Roman" panose="02020603050405020304" pitchFamily="18" charset="0"/>
                <a:cs typeface="Calibri"/>
              </a:rPr>
              <a:t>population.</a:t>
            </a:r>
            <a:endParaRPr lang="en-US" sz="1200" dirty="0">
              <a:latin typeface="Times New Roman" panose="02020603050405020304" pitchFamily="18" charset="0"/>
              <a:ea typeface="Calibri"/>
              <a:cs typeface="Calibri"/>
            </a:endParaRPr>
          </a:p>
          <a:p>
            <a:pPr>
              <a:lnSpc>
                <a:spcPct val="100000"/>
              </a:lnSpc>
              <a:spcBef>
                <a:spcPts val="0"/>
              </a:spcBef>
              <a:spcAft>
                <a:spcPts val="0"/>
              </a:spcAft>
            </a:pPr>
            <a:endParaRPr lang="en-US" sz="1200" b="0" i="1" dirty="0">
              <a:solidFill>
                <a:srgbClr val="000000"/>
              </a:solidFill>
              <a:latin typeface="Times New Roman" panose="02020603050405020304" pitchFamily="18" charset="0"/>
              <a:cs typeface="Calibri" panose="020F0502020204030204" pitchFamily="34" charset="0"/>
            </a:endParaRPr>
          </a:p>
          <a:p>
            <a:pPr>
              <a:lnSpc>
                <a:spcPct val="100000"/>
              </a:lnSpc>
              <a:spcBef>
                <a:spcPts val="0"/>
              </a:spcBef>
              <a:spcAft>
                <a:spcPts val="0"/>
              </a:spcAft>
            </a:pPr>
            <a:r>
              <a:rPr lang="en-US" b="1" dirty="0">
                <a:latin typeface="Times New Roman" panose="02020603050405020304" pitchFamily="18" charset="0"/>
              </a:rPr>
              <a:t>Data notes and sources</a:t>
            </a:r>
            <a:endParaRPr lang="en-US" dirty="0">
              <a:latin typeface="Times New Roman" panose="02020603050405020304" pitchFamily="18" charset="0"/>
            </a:endParaRPr>
          </a:p>
          <a:p>
            <a:pPr marL="0" marR="0">
              <a:lnSpc>
                <a:spcPct val="100000"/>
              </a:lnSpc>
              <a:spcBef>
                <a:spcPts val="0"/>
              </a:spcBef>
              <a:spcAft>
                <a:spcPts val="0"/>
              </a:spcAft>
            </a:pPr>
            <a:r>
              <a:rPr lang="en-US" sz="1200" b="0" i="0" u="none" strike="noStrike" baseline="0" dirty="0">
                <a:solidFill>
                  <a:srgbClr val="000000"/>
                </a:solidFill>
                <a:latin typeface="Times New Roman" panose="02020603050405020304" pitchFamily="18" charset="0"/>
              </a:rPr>
              <a:t>For additional data, see Table 2a in the 2024 HIV Surveillance </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Data Release</a:t>
            </a:r>
            <a:r>
              <a:rPr lang="en-US" sz="1200" b="0" i="0" u="none" strike="noStrike" baseline="0" dirty="0">
                <a:solidFill>
                  <a:srgbClr val="000000"/>
                </a:solidFill>
                <a:latin typeface="Times New Roman" panose="02020603050405020304" pitchFamily="18" charset="0"/>
              </a:rPr>
              <a:t>.</a:t>
            </a:r>
          </a:p>
          <a:p>
            <a:pPr marL="0" marR="0">
              <a:lnSpc>
                <a:spcPct val="100000"/>
              </a:lnSpc>
              <a:spcBef>
                <a:spcPts val="0"/>
              </a:spcBef>
              <a:spcAft>
                <a:spcPts val="0"/>
              </a:spcAft>
            </a:pPr>
            <a:endParaRPr lang="en-US" sz="1200" b="0" i="0" u="none" strike="noStrike" baseline="0" dirty="0">
              <a:solidFill>
                <a:srgbClr val="000000"/>
              </a:solidFill>
              <a:latin typeface="Times New Roman" panose="02020603050405020304" pitchFamily="18" charset="0"/>
            </a:endParaRPr>
          </a:p>
          <a:p>
            <a:pPr marL="0" marR="0">
              <a:lnSpc>
                <a:spcPct val="100000"/>
              </a:lnSpc>
              <a:spcBef>
                <a:spcPts val="0"/>
              </a:spcBef>
              <a:spcAft>
                <a:spcPts val="0"/>
              </a:spcAft>
            </a:pPr>
            <a:r>
              <a:rPr lang="en-US" sz="1200" b="0" i="0" u="none" strike="noStrike" baseline="0" dirty="0">
                <a:solidFill>
                  <a:srgbClr val="000000"/>
                </a:solidFill>
                <a:latin typeface="Times New Roman" panose="02020603050405020304" pitchFamily="18" charset="0"/>
              </a:rPr>
              <a:t>Use caution when interpreting data for American Indian/Alaska Native and Native Hawaiian/other Pacific Islander persons due to small numbers.</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dirty="0">
              <a:effectLst/>
              <a:latin typeface="Times New Roman" panose="02020603050405020304" pitchFamily="18"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dirty="0">
                <a:effectLst/>
                <a:latin typeface="Times New Roman" panose="02020603050405020304" pitchFamily="18" charset="0"/>
              </a:rPr>
              <a:t>Population denominators used to calculate rates for the United States are based on the U.S. Census Bureau’s 2024 Vintage postcensal estimates.</a:t>
            </a:r>
          </a:p>
          <a:p>
            <a:pPr marL="0" marR="0">
              <a:lnSpc>
                <a:spcPct val="100000"/>
              </a:lnSpc>
              <a:spcBef>
                <a:spcPts val="0"/>
              </a:spcBef>
              <a:spcAft>
                <a:spcPts val="0"/>
              </a:spcAft>
            </a:pPr>
            <a:endParaRPr lang="en-US" dirty="0">
              <a:effectLst/>
              <a:latin typeface="Times New Roman" panose="02020603050405020304" pitchFamily="18" charset="0"/>
            </a:endParaRPr>
          </a:p>
          <a:p>
            <a:pPr marL="0" marR="0">
              <a:lnSpc>
                <a:spcPct val="100000"/>
              </a:lnSpc>
              <a:spcBef>
                <a:spcPts val="0"/>
              </a:spcBef>
              <a:spcAft>
                <a:spcPts val="0"/>
              </a:spcAft>
            </a:pPr>
            <a:r>
              <a:rPr lang="en-US" dirty="0">
                <a:effectLst/>
                <a:latin typeface="Times New Roman" panose="02020603050405020304" pitchFamily="18" charset="0"/>
              </a:rPr>
              <a:t>For more information on data sources, data collection and reporting practices, and case definitions, see the National HIV Surveillance System (NHSS) Technical Notes, available at </a:t>
            </a:r>
            <a:r>
              <a:rPr lang="en-US" dirty="0">
                <a:effectLst/>
                <a:latin typeface="Times New Roman" panose="02020603050405020304" pitchFamily="18" charset="0"/>
                <a:hlinkClick r:id="rId3" tooltip="https://www.cdc.gov/hiv-data/nhss/index.html"/>
              </a:rPr>
              <a:t>https://www.cdc.gov/hiv-data/nhss/index.html</a:t>
            </a:r>
            <a:r>
              <a:rPr lang="en-US" dirty="0">
                <a:effectLst/>
                <a:latin typeface="Times New Roman" panose="02020603050405020304" pitchFamily="18" charset="0"/>
              </a:rPr>
              <a:t>.</a:t>
            </a:r>
          </a:p>
          <a:p>
            <a:pPr marL="0" marR="0">
              <a:lnSpc>
                <a:spcPct val="100000"/>
              </a:lnSpc>
              <a:spcBef>
                <a:spcPts val="0"/>
              </a:spcBef>
              <a:spcAft>
                <a:spcPts val="0"/>
              </a:spcAft>
            </a:pPr>
            <a:endParaRPr lang="en-US" sz="1200" kern="100" dirty="0">
              <a:effectLst/>
              <a:latin typeface="Times New Roman" panose="02020603050405020304" pitchFamily="18" charset="0"/>
              <a:ea typeface="Calibri" panose="020F0502020204030204" pitchFamily="34" charset="0"/>
              <a:cs typeface="Calibri" panose="020F0502020204030204" pitchFamily="34" charset="0"/>
            </a:endParaRPr>
          </a:p>
          <a:p>
            <a:pPr>
              <a:lnSpc>
                <a:spcPct val="100000"/>
              </a:lnSpc>
              <a:spcBef>
                <a:spcPts val="0"/>
              </a:spcBef>
              <a:spcAft>
                <a:spcPts val="0"/>
              </a:spcAft>
            </a:pPr>
            <a:r>
              <a:rPr lang="en-US" baseline="0" dirty="0">
                <a:latin typeface="Times New Roman" panose="02020603050405020304" pitchFamily="18" charset="0"/>
              </a:rPr>
              <a:t>Data for all figures are available in </a:t>
            </a:r>
            <a:r>
              <a:rPr lang="en-US" baseline="0" dirty="0">
                <a:effectLst/>
                <a:latin typeface="Times New Roman" panose="02020603050405020304" pitchFamily="18" charset="0"/>
              </a:rPr>
              <a:t>the </a:t>
            </a:r>
            <a:r>
              <a:rPr lang="en-US" baseline="0" dirty="0">
                <a:latin typeface="Times New Roman" panose="02020603050405020304" pitchFamily="18" charset="0"/>
              </a:rPr>
              <a:t>2024 </a:t>
            </a:r>
            <a:r>
              <a:rPr lang="en-US" baseline="0" dirty="0">
                <a:effectLst/>
                <a:latin typeface="Times New Roman" panose="02020603050405020304" pitchFamily="18" charset="0"/>
              </a:rPr>
              <a:t>HIV Surveillance </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Data Release</a:t>
            </a:r>
            <a:r>
              <a:rPr lang="en-US" baseline="0" dirty="0">
                <a:latin typeface="Times New Roman" panose="02020603050405020304" pitchFamily="18" charset="0"/>
              </a:rPr>
              <a:t> tables or </a:t>
            </a:r>
            <a:r>
              <a:rPr lang="en-US" baseline="0" dirty="0">
                <a:solidFill>
                  <a:srgbClr val="444444"/>
                </a:solidFill>
                <a:latin typeface="Times New Roman" panose="02020603050405020304" pitchFamily="18" charset="0"/>
                <a:hlinkClick r:id="rId4"/>
              </a:rPr>
              <a:t>NCHHSTP </a:t>
            </a:r>
            <a:r>
              <a:rPr lang="en-US" baseline="0" dirty="0" err="1">
                <a:solidFill>
                  <a:srgbClr val="444444"/>
                </a:solidFill>
                <a:latin typeface="Times New Roman" panose="02020603050405020304" pitchFamily="18" charset="0"/>
                <a:hlinkClick r:id="rId4"/>
              </a:rPr>
              <a:t>AtlasPlus</a:t>
            </a:r>
            <a:r>
              <a:rPr lang="en-US" baseline="0" dirty="0">
                <a:effectLst/>
                <a:latin typeface="Times New Roman" panose="02020603050405020304" pitchFamily="18" charset="0"/>
              </a:rPr>
              <a:t>. </a:t>
            </a:r>
            <a:endParaRPr lang="en-US" sz="1200" kern="100" dirty="0">
              <a:effectLst/>
              <a:latin typeface="Times New Roman" panose="02020603050405020304" pitchFamily="18" charset="0"/>
              <a:ea typeface="Calibri" panose="020F0502020204030204" pitchFamily="34" charset="0"/>
              <a:cs typeface="Calibri" panose="020F0502020204030204" pitchFamily="34" charset="0"/>
            </a:endParaRPr>
          </a:p>
          <a:p>
            <a:endParaRPr lang="en-US" sz="120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29</a:t>
            </a:fld>
            <a:endParaRPr lang="en-US"/>
          </a:p>
        </p:txBody>
      </p:sp>
    </p:spTree>
    <p:extLst>
      <p:ext uri="{BB962C8B-B14F-4D97-AF65-F5344CB8AC3E}">
        <p14:creationId xmlns:p14="http://schemas.microsoft.com/office/powerpoint/2010/main" val="25171738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076233-73FC-B352-4934-BAF743F39A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96D873-DC08-A3CC-04FF-D9A4A03EB1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184478-D79A-DEBB-7CAE-674819450E05}"/>
              </a:ext>
            </a:extLst>
          </p:cNvPr>
          <p:cNvSpPr>
            <a:spLocks noGrp="1"/>
          </p:cNvSpPr>
          <p:nvPr>
            <p:ph type="body" idx="1"/>
          </p:nvPr>
        </p:nvSpPr>
        <p:spPr/>
        <p:txBody>
          <a:bodyPr/>
          <a:lstStyle/>
          <a:p>
            <a:pPr>
              <a:lnSpc>
                <a:spcPct val="100000"/>
              </a:lnSpc>
              <a:spcBef>
                <a:spcPts val="0"/>
              </a:spcBef>
            </a:pPr>
            <a:r>
              <a:rPr lang="en-US" sz="1200" b="0" i="0" kern="1200" baseline="0" dirty="0">
                <a:solidFill>
                  <a:schemeClr val="tx1"/>
                </a:solidFill>
                <a:effectLst/>
                <a:latin typeface="Times New Roman" panose="02020603050405020304" pitchFamily="18" charset="0"/>
                <a:ea typeface="+mn-ea"/>
                <a:cs typeface="Times New Roman" panose="02020603050405020304" pitchFamily="18" charset="0"/>
              </a:rPr>
              <a:t>In this d</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ata release </a:t>
            </a:r>
            <a:r>
              <a:rPr lang="en-US" sz="1200" b="0" i="0" kern="1200" baseline="0" dirty="0">
                <a:solidFill>
                  <a:schemeClr val="tx1"/>
                </a:solidFill>
                <a:effectLst/>
                <a:latin typeface="Times New Roman" panose="02020603050405020304" pitchFamily="18" charset="0"/>
                <a:ea typeface="+mn-ea"/>
                <a:cs typeface="Times New Roman" panose="02020603050405020304" pitchFamily="18" charset="0"/>
              </a:rPr>
              <a:t>, the term </a:t>
            </a:r>
            <a:r>
              <a:rPr lang="en-US" sz="1200" b="0" i="1" kern="1200" baseline="0" dirty="0">
                <a:solidFill>
                  <a:schemeClr val="tx1"/>
                </a:solidFill>
                <a:effectLst/>
                <a:latin typeface="Times New Roman" panose="02020603050405020304" pitchFamily="18" charset="0"/>
                <a:ea typeface="+mn-ea"/>
                <a:cs typeface="Times New Roman" panose="02020603050405020304" pitchFamily="18" charset="0"/>
              </a:rPr>
              <a:t>HIV diagnosis </a:t>
            </a:r>
            <a:r>
              <a:rPr lang="en-US" sz="1200" b="0" i="0" kern="1200" baseline="0" dirty="0">
                <a:solidFill>
                  <a:schemeClr val="tx1"/>
                </a:solidFill>
                <a:effectLst/>
                <a:latin typeface="Times New Roman" panose="02020603050405020304" pitchFamily="18" charset="0"/>
                <a:ea typeface="+mn-ea"/>
                <a:cs typeface="Times New Roman" panose="02020603050405020304" pitchFamily="18" charset="0"/>
              </a:rPr>
              <a:t>is defined as an HIV diagnosis regardless of the stage of disease (stage 0, 1, 2, 3 [acquired immunodeficiency syndrome (AIDS)], or unknown) and refers to all persons with an HIV diagnosis.</a:t>
            </a:r>
          </a:p>
          <a:p>
            <a:pPr marL="171450" indent="-171450">
              <a:lnSpc>
                <a:spcPct val="100000"/>
              </a:lnSpc>
              <a:spcBef>
                <a:spcPts val="0"/>
              </a:spcBef>
              <a:buFont typeface="Arial" panose="020B0604020202020204" pitchFamily="34" charset="0"/>
              <a:buChar char="•"/>
            </a:pPr>
            <a:r>
              <a:rPr lang="en-US" sz="1200" b="0" i="0" kern="1200" baseline="0" dirty="0">
                <a:solidFill>
                  <a:schemeClr val="tx1"/>
                </a:solidFill>
                <a:effectLst/>
                <a:latin typeface="Times New Roman" panose="02020603050405020304" pitchFamily="18" charset="0"/>
                <a:ea typeface="+mn-ea"/>
                <a:cs typeface="Times New Roman" panose="02020603050405020304" pitchFamily="18" charset="0"/>
              </a:rPr>
              <a:t>The data on HIV diagnoses reflect the date of diagnosis, not the date of report to NHSS.</a:t>
            </a:r>
          </a:p>
          <a:p>
            <a:pPr marL="171450" marR="0" lvl="0" indent="-171450" algn="l" defTabSz="914400" rtl="0" eaLnBrk="1" fontAlgn="base" latinLnBrk="0" hangingPunct="1">
              <a:lnSpc>
                <a:spcPct val="100000"/>
              </a:lnSpc>
              <a:spcBef>
                <a:spcPts val="0"/>
              </a:spcBef>
              <a:spcAft>
                <a:spcPct val="0"/>
              </a:spcAft>
              <a:buClrTx/>
              <a:buSzTx/>
              <a:buFont typeface="Arial" panose="020B0604020202020204" pitchFamily="34" charset="0"/>
              <a:buChar char="•"/>
              <a:tabLst/>
              <a:defRPr/>
            </a:pPr>
            <a:r>
              <a:rPr lang="en-US" sz="1200" b="0" i="0" kern="1200" baseline="0" dirty="0">
                <a:solidFill>
                  <a:schemeClr val="tx1"/>
                </a:solidFill>
                <a:effectLst/>
                <a:latin typeface="Times New Roman" panose="02020603050405020304" pitchFamily="18" charset="0"/>
                <a:ea typeface="+mn-ea"/>
                <a:cs typeface="Times New Roman" panose="02020603050405020304" pitchFamily="18" charset="0"/>
              </a:rPr>
              <a:t>Because of reporting delays, the number of diagnoses reported for a given year may be lower than numbers presented in later reports; however, fluctuations in the number of diagnoses for a given year typically subside after 2</a:t>
            </a:r>
            <a:r>
              <a:rPr lang="en-US" sz="1200" kern="1200" baseline="0" dirty="0">
                <a:solidFill>
                  <a:schemeClr val="tx1"/>
                </a:solidFill>
                <a:effectLst/>
                <a:latin typeface="Times New Roman" panose="02020603050405020304" pitchFamily="18" charset="0"/>
                <a:ea typeface="+mn-ea"/>
                <a:cs typeface="Times New Roman" panose="02020603050405020304" pitchFamily="18" charset="0"/>
              </a:rPr>
              <a:t>–</a:t>
            </a:r>
            <a:r>
              <a:rPr lang="en-US" sz="1200" b="0" i="0" kern="1200" baseline="0" dirty="0">
                <a:solidFill>
                  <a:schemeClr val="tx1"/>
                </a:solidFill>
                <a:effectLst/>
                <a:latin typeface="Times New Roman" panose="02020603050405020304" pitchFamily="18" charset="0"/>
                <a:ea typeface="+mn-ea"/>
                <a:cs typeface="Times New Roman" panose="02020603050405020304" pitchFamily="18" charset="0"/>
              </a:rPr>
              <a:t>3 years of reporting.</a:t>
            </a:r>
          </a:p>
          <a:p>
            <a:pPr marL="171450" indent="-171450">
              <a:lnSpc>
                <a:spcPct val="100000"/>
              </a:lnSpc>
              <a:spcBef>
                <a:spcPts val="0"/>
              </a:spcBef>
              <a:buFont typeface="Arial" panose="020B0604020202020204" pitchFamily="34" charset="0"/>
              <a:buChar char="•"/>
            </a:pPr>
            <a:r>
              <a:rPr lang="en-US" sz="1200" b="0" i="0" kern="1200" baseline="0" dirty="0">
                <a:solidFill>
                  <a:schemeClr val="tx1"/>
                </a:solidFill>
                <a:effectLst/>
                <a:latin typeface="Times New Roman" panose="02020603050405020304" pitchFamily="18" charset="0"/>
                <a:ea typeface="+mn-ea"/>
                <a:cs typeface="Times New Roman" panose="02020603050405020304" pitchFamily="18" charset="0"/>
              </a:rPr>
              <a:t>An evaluation of surveillance data for diagnoses during </a:t>
            </a:r>
            <a:r>
              <a:rPr lang="en-US" baseline="0" dirty="0">
                <a:latin typeface="Times New Roman" panose="02020603050405020304" pitchFamily="18" charset="0"/>
                <a:cs typeface="Times New Roman" panose="02020603050405020304" pitchFamily="18" charset="0"/>
              </a:rPr>
              <a:t>2020–2024,</a:t>
            </a:r>
            <a:r>
              <a:rPr lang="en-US" sz="1200" b="0" i="0" kern="1200" baseline="0" dirty="0">
                <a:solidFill>
                  <a:schemeClr val="tx1"/>
                </a:solidFill>
                <a:effectLst/>
                <a:latin typeface="Times New Roman" panose="02020603050405020304" pitchFamily="18" charset="0"/>
                <a:ea typeface="+mn-ea"/>
                <a:cs typeface="Times New Roman" panose="02020603050405020304" pitchFamily="18" charset="0"/>
              </a:rPr>
              <a:t> found that, on average, approximately </a:t>
            </a:r>
            <a:r>
              <a:rPr lang="en-US" baseline="0" dirty="0">
                <a:latin typeface="Times New Roman" panose="02020603050405020304" pitchFamily="18" charset="0"/>
                <a:cs typeface="Times New Roman" panose="02020603050405020304" pitchFamily="18" charset="0"/>
              </a:rPr>
              <a:t>81</a:t>
            </a:r>
            <a:r>
              <a:rPr lang="en-US" sz="1200" b="0" i="0" kern="1200" baseline="0" dirty="0">
                <a:solidFill>
                  <a:schemeClr val="tx1"/>
                </a:solidFill>
                <a:effectLst/>
                <a:latin typeface="Times New Roman" panose="02020603050405020304" pitchFamily="18" charset="0"/>
                <a:ea typeface="+mn-ea"/>
                <a:cs typeface="Times New Roman" panose="02020603050405020304" pitchFamily="18" charset="0"/>
              </a:rPr>
              <a:t>% of HIV diagnoses were reported to CDC during the year of diagnosis and approximately 98% were reported by the end of the following year.</a:t>
            </a:r>
            <a:endParaRPr lang="en-US" sz="1200" b="0" i="0" kern="1200" baseline="0" dirty="0">
              <a:solidFill>
                <a:schemeClr val="tx1"/>
              </a:solidFill>
              <a:effectLst/>
              <a:latin typeface="Times New Roman" panose="02020603050405020304" pitchFamily="18" charset="0"/>
              <a:ea typeface="Calibri"/>
              <a:cs typeface="Times New Roman" panose="02020603050405020304" pitchFamily="18" charset="0"/>
            </a:endParaRPr>
          </a:p>
        </p:txBody>
      </p:sp>
      <p:sp>
        <p:nvSpPr>
          <p:cNvPr id="4" name="Slide Number Placeholder 3">
            <a:extLst>
              <a:ext uri="{FF2B5EF4-FFF2-40B4-BE49-F238E27FC236}">
                <a16:creationId xmlns:a16="http://schemas.microsoft.com/office/drawing/2014/main" id="{B5E836C1-CF17-2928-874B-60CD3F0EDFE7}"/>
              </a:ext>
            </a:extLst>
          </p:cNvPr>
          <p:cNvSpPr>
            <a:spLocks noGrp="1"/>
          </p:cNvSpPr>
          <p:nvPr>
            <p:ph type="sldNum" sz="quarter" idx="5"/>
          </p:nvPr>
        </p:nvSpPr>
        <p:spPr/>
        <p:txBody>
          <a:bodyPr/>
          <a:lstStyle/>
          <a:p>
            <a:fld id="{7598BE74-8C49-446C-9767-4599C65E6A53}" type="slidenum">
              <a:rPr lang="en-US" smtClean="0"/>
              <a:t>3</a:t>
            </a:fld>
            <a:endParaRPr lang="en-US"/>
          </a:p>
        </p:txBody>
      </p:sp>
    </p:spTree>
    <p:extLst>
      <p:ext uri="{BB962C8B-B14F-4D97-AF65-F5344CB8AC3E}">
        <p14:creationId xmlns:p14="http://schemas.microsoft.com/office/powerpoint/2010/main" val="32728664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normAutofit lnSpcReduction="10000"/>
          </a:bodyPr>
          <a:lstStyle/>
          <a:p>
            <a:pPr>
              <a:lnSpc>
                <a:spcPct val="100000"/>
              </a:lnSpc>
              <a:spcBef>
                <a:spcPts val="0"/>
              </a:spcBef>
              <a:spcAft>
                <a:spcPts val="0"/>
              </a:spcAft>
              <a:defRPr/>
            </a:pPr>
            <a:r>
              <a:rPr lang="en-US" b="1" dirty="0">
                <a:latin typeface="Times New Roman" panose="02020603050405020304" pitchFamily="18" charset="0"/>
                <a:ea typeface="Times New Roman" panose="02020603050405020304" pitchFamily="18" charset="0"/>
                <a:cs typeface="Calibri"/>
              </a:rPr>
              <a:t>Key findings</a:t>
            </a:r>
          </a:p>
          <a:p>
            <a:pPr marL="0" marR="0" lvl="0" indent="0" algn="l" defTabSz="914400">
              <a:lnSpc>
                <a:spcPct val="100000"/>
              </a:lnSpc>
              <a:spcBef>
                <a:spcPts val="0"/>
              </a:spcBef>
              <a:spcAft>
                <a:spcPts val="0"/>
              </a:spcAft>
              <a:buClrTx/>
              <a:buSzTx/>
              <a:buFontTx/>
              <a:buNone/>
              <a:tabLst/>
              <a:defRPr/>
            </a:pPr>
            <a:r>
              <a:rPr lang="en-US" sz="1200" dirty="0">
                <a:effectLst/>
                <a:latin typeface="Times New Roman" panose="02020603050405020304" pitchFamily="18" charset="0"/>
                <a:ea typeface="Times New Roman" panose="02020603050405020304" pitchFamily="18" charset="0"/>
                <a:cs typeface="Calibri"/>
              </a:rPr>
              <a:t>In 2024, among the four main regions in the United States (the Northeast, Midwest, South, and West) and 7 territories and freely associated states, the South had the highest rate (17.7)</a:t>
            </a:r>
            <a:r>
              <a:rPr lang="en-US" sz="1200" dirty="0">
                <a:solidFill>
                  <a:srgbClr val="000000"/>
                </a:solidFill>
                <a:effectLst/>
                <a:latin typeface="Times New Roman" panose="02020603050405020304" pitchFamily="18" charset="0"/>
                <a:ea typeface="Times New Roman" panose="02020603050405020304" pitchFamily="18" charset="0"/>
                <a:cs typeface="Calibri"/>
              </a:rPr>
              <a:t> of HIV diagnoses among persons </a:t>
            </a:r>
            <a:r>
              <a:rPr lang="en-US" sz="1200" dirty="0">
                <a:solidFill>
                  <a:srgbClr val="000000"/>
                </a:solidFill>
                <a:latin typeface="Times New Roman" panose="02020603050405020304" pitchFamily="18" charset="0"/>
                <a:cs typeface="Calibri"/>
              </a:rPr>
              <a:t>aged </a:t>
            </a:r>
            <a:r>
              <a:rPr lang="en-US" sz="1200" b="0" i="0" dirty="0">
                <a:solidFill>
                  <a:srgbClr val="000000"/>
                </a:solidFill>
                <a:effectLst/>
                <a:latin typeface="Times New Roman" panose="02020603050405020304" pitchFamily="18" charset="0"/>
                <a:cs typeface="Calibri"/>
              </a:rPr>
              <a:t>≥ 13 years</a:t>
            </a:r>
            <a:r>
              <a:rPr lang="en-US" sz="1200" dirty="0">
                <a:solidFill>
                  <a:srgbClr val="000000"/>
                </a:solidFill>
                <a:effectLst/>
                <a:latin typeface="Times New Roman" panose="02020603050405020304" pitchFamily="18" charset="0"/>
                <a:ea typeface="Times New Roman" panose="02020603050405020304" pitchFamily="18" charset="0"/>
                <a:cs typeface="Calibri"/>
              </a:rPr>
              <a:t>.</a:t>
            </a:r>
            <a:r>
              <a:rPr lang="en-US" sz="1200" dirty="0">
                <a:effectLst/>
                <a:latin typeface="Times New Roman" panose="02020603050405020304" pitchFamily="18" charset="0"/>
                <a:ea typeface="Times New Roman" panose="02020603050405020304" pitchFamily="18" charset="0"/>
                <a:cs typeface="Calibri"/>
              </a:rPr>
              <a:t> </a:t>
            </a:r>
            <a:endParaRPr lang="en-US" sz="1200" dirty="0">
              <a:latin typeface="Times New Roman" panose="02020603050405020304" pitchFamily="18" charset="0"/>
              <a:ea typeface="Calibri"/>
              <a:cs typeface="Calibri"/>
            </a:endParaRPr>
          </a:p>
          <a:p>
            <a:pPr>
              <a:lnSpc>
                <a:spcPct val="100000"/>
              </a:lnSpc>
              <a:spcBef>
                <a:spcPts val="0"/>
              </a:spcBef>
              <a:spcAft>
                <a:spcPts val="0"/>
              </a:spcAft>
            </a:pPr>
            <a:endParaRPr lang="en-US" sz="1200" b="0" i="1" dirty="0">
              <a:latin typeface="Times New Roman" panose="02020603050405020304" pitchFamily="18" charset="0"/>
              <a:cs typeface="Calibri" panose="020F0502020204030204" pitchFamily="34" charset="0"/>
            </a:endParaRPr>
          </a:p>
          <a:p>
            <a:pPr>
              <a:lnSpc>
                <a:spcPct val="100000"/>
              </a:lnSpc>
              <a:spcBef>
                <a:spcPts val="0"/>
              </a:spcBef>
              <a:spcAft>
                <a:spcPts val="0"/>
              </a:spcAft>
            </a:pPr>
            <a:r>
              <a:rPr lang="en-US" b="1" dirty="0">
                <a:latin typeface="Times New Roman" panose="02020603050405020304" pitchFamily="18" charset="0"/>
              </a:rPr>
              <a:t>Data notes and sources</a:t>
            </a:r>
            <a:endParaRPr lang="en-US" dirty="0">
              <a:latin typeface="Times New Roman" panose="02020603050405020304" pitchFamily="18"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kern="1200" dirty="0">
                <a:solidFill>
                  <a:schemeClr val="tx1"/>
                </a:solidFill>
                <a:effectLst/>
                <a:latin typeface="Times New Roman" panose="02020603050405020304" pitchFamily="18" charset="0"/>
                <a:ea typeface="+mn-ea"/>
                <a:cs typeface="+mn-cs"/>
              </a:rPr>
              <a:t>The 2024 HIV Surveillance </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Data Release</a:t>
            </a:r>
            <a:r>
              <a:rPr lang="en-US" sz="1200" kern="1200" dirty="0">
                <a:solidFill>
                  <a:schemeClr val="tx1"/>
                </a:solidFill>
                <a:effectLst/>
                <a:latin typeface="Times New Roman" panose="02020603050405020304" pitchFamily="18" charset="0"/>
                <a:ea typeface="+mn-ea"/>
                <a:cs typeface="+mn-cs"/>
              </a:rPr>
              <a:t> marks the first inclusion of data from the Republic of the Marshall Islands in numbers and rates of HIV diagnoses, deaths, and persons living with diagnosed HIV.</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1200" b="0" i="0" u="none" strike="noStrike" baseline="0" dirty="0">
              <a:solidFill>
                <a:srgbClr val="000000"/>
              </a:solidFill>
              <a:latin typeface="Times New Roman" panose="02020603050405020304" pitchFamily="18" charset="0"/>
              <a:cs typeface="Calibri" panose="020F0502020204030204"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kern="1200" dirty="0">
                <a:solidFill>
                  <a:schemeClr val="tx1"/>
                </a:solidFill>
                <a:effectLst/>
                <a:latin typeface="Times New Roman" panose="02020603050405020304" pitchFamily="18" charset="0"/>
                <a:ea typeface="+mn-ea"/>
                <a:cs typeface="+mn-cs"/>
              </a:rPr>
              <a:t>Rates per 100,000 population were calculated for HIV diagnoses by dividing the number of diagnoses by the population for the calendar year and multiplying by 100,000. Population denominators were derived from vintage 2024 Census estimates for the 50 states, DC, and Puerto Rico, and from the U.S. Census Bureau’s International Database for American Samoa, the Commonwealth of the Northern Mariana Islands, Guam, the Republic of the Marshall Islands, the Republic of Palau, and the U.S. Virgin Islands.</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1200" b="0" i="0" u="none" strike="noStrike" baseline="0" dirty="0">
              <a:solidFill>
                <a:srgbClr val="000000"/>
              </a:solidFill>
              <a:latin typeface="Times New Roman" panose="02020603050405020304" pitchFamily="18" charset="0"/>
              <a:cs typeface="Calibri" panose="020F0502020204030204"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i="0" u="none" strike="noStrike" baseline="0" dirty="0">
                <a:solidFill>
                  <a:srgbClr val="000000"/>
                </a:solidFill>
                <a:latin typeface="Times New Roman" panose="02020603050405020304" pitchFamily="18" charset="0"/>
                <a:cs typeface="Calibri" panose="020F0502020204030204" pitchFamily="34" charset="0"/>
              </a:rPr>
              <a:t>For additional data, see Table 16 in the 2024 HIV Surveillance </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Data Release</a:t>
            </a:r>
            <a:r>
              <a:rPr lang="en-US" sz="1200" b="0" i="0" u="none" strike="noStrike" baseline="0" dirty="0">
                <a:solidFill>
                  <a:srgbClr val="000000"/>
                </a:solidFill>
                <a:latin typeface="Times New Roman" panose="02020603050405020304" pitchFamily="18" charset="0"/>
                <a:cs typeface="Calibri" panose="020F0502020204030204" pitchFamily="34" charset="0"/>
              </a:rPr>
              <a:t>.</a:t>
            </a:r>
            <a:r>
              <a:rPr lang="en-US" sz="1200" i="1" kern="1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1200" kern="100" dirty="0">
              <a:effectLst/>
              <a:latin typeface="Times New Roman" panose="02020603050405020304" pitchFamily="18" charset="0"/>
              <a:ea typeface="Calibri" panose="020F0502020204030204" pitchFamily="34" charset="0"/>
              <a:cs typeface="Calibri" panose="020F0502020204030204" pitchFamily="34" charset="0"/>
            </a:endParaRPr>
          </a:p>
          <a:p>
            <a:pPr marL="0" marR="0">
              <a:lnSpc>
                <a:spcPct val="100000"/>
              </a:lnSpc>
              <a:spcBef>
                <a:spcPts val="0"/>
              </a:spcBef>
              <a:spcAft>
                <a:spcPts val="0"/>
              </a:spcAft>
            </a:pPr>
            <a:r>
              <a:rPr lang="en-US" dirty="0">
                <a:effectLst/>
                <a:latin typeface="Times New Roman" panose="02020603050405020304" pitchFamily="18" charset="0"/>
              </a:rPr>
              <a:t>For more information on data sources, data collection and reporting practices, and case definitions, see the National HIV Surveillance System (NHSS) Technical Notes, available at </a:t>
            </a:r>
            <a:r>
              <a:rPr lang="en-US" dirty="0">
                <a:effectLst/>
                <a:latin typeface="Times New Roman" panose="02020603050405020304" pitchFamily="18" charset="0"/>
                <a:hlinkClick r:id="rId3" tooltip="https://www.cdc.gov/hiv-data/nhss/index.html"/>
              </a:rPr>
              <a:t>https://www.cdc.gov/hiv-data/nhss/index.html</a:t>
            </a:r>
            <a:r>
              <a:rPr lang="en-US" dirty="0">
                <a:effectLst/>
                <a:latin typeface="Times New Roman" panose="02020603050405020304" pitchFamily="18" charset="0"/>
              </a:rPr>
              <a:t>.</a:t>
            </a:r>
          </a:p>
          <a:p>
            <a:pPr marL="0" marR="0">
              <a:lnSpc>
                <a:spcPct val="100000"/>
              </a:lnSpc>
              <a:spcBef>
                <a:spcPts val="0"/>
              </a:spcBef>
              <a:spcAft>
                <a:spcPts val="0"/>
              </a:spcAft>
            </a:pPr>
            <a:endParaRPr lang="en-US" sz="1200" kern="100" dirty="0">
              <a:effectLst/>
              <a:latin typeface="Times New Roman" panose="02020603050405020304" pitchFamily="18" charset="0"/>
              <a:ea typeface="Calibri" panose="020F0502020204030204" pitchFamily="34" charset="0"/>
              <a:cs typeface="Calibri" panose="020F0502020204030204"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baseline="0" dirty="0">
                <a:latin typeface="Times New Roman" panose="02020603050405020304" pitchFamily="18" charset="0"/>
              </a:rPr>
              <a:t>Data for all figures are available in </a:t>
            </a:r>
            <a:r>
              <a:rPr lang="en-US" baseline="0" dirty="0">
                <a:effectLst/>
                <a:latin typeface="Times New Roman" panose="02020603050405020304" pitchFamily="18" charset="0"/>
              </a:rPr>
              <a:t>the </a:t>
            </a:r>
            <a:r>
              <a:rPr lang="en-US" baseline="0" dirty="0">
                <a:latin typeface="Times New Roman" panose="02020603050405020304" pitchFamily="18" charset="0"/>
              </a:rPr>
              <a:t>2024 </a:t>
            </a:r>
            <a:r>
              <a:rPr lang="en-US" baseline="0" dirty="0">
                <a:effectLst/>
                <a:latin typeface="Times New Roman" panose="02020603050405020304" pitchFamily="18" charset="0"/>
              </a:rPr>
              <a:t>HIV Surveillance </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Data Release</a:t>
            </a:r>
            <a:r>
              <a:rPr lang="en-US" baseline="0" dirty="0">
                <a:latin typeface="Times New Roman" panose="02020603050405020304" pitchFamily="18" charset="0"/>
              </a:rPr>
              <a:t> tables or </a:t>
            </a:r>
            <a:r>
              <a:rPr lang="en-US" baseline="0" dirty="0">
                <a:solidFill>
                  <a:srgbClr val="444444"/>
                </a:solidFill>
                <a:latin typeface="Times New Roman" panose="02020603050405020304" pitchFamily="18" charset="0"/>
                <a:hlinkClick r:id="rId4"/>
              </a:rPr>
              <a:t>NCHHSTP </a:t>
            </a:r>
            <a:r>
              <a:rPr lang="en-US" baseline="0" dirty="0" err="1">
                <a:solidFill>
                  <a:srgbClr val="444444"/>
                </a:solidFill>
                <a:latin typeface="Times New Roman" panose="02020603050405020304" pitchFamily="18" charset="0"/>
                <a:hlinkClick r:id="rId4"/>
              </a:rPr>
              <a:t>AtlasPlus</a:t>
            </a:r>
            <a:r>
              <a:rPr lang="en-US" baseline="0" dirty="0">
                <a:effectLst/>
                <a:latin typeface="Times New Roman" panose="02020603050405020304" pitchFamily="18" charset="0"/>
              </a:rPr>
              <a:t>. </a:t>
            </a:r>
            <a:endParaRPr lang="en-US" sz="1200" kern="100" dirty="0">
              <a:effectLst/>
              <a:latin typeface="Times New Roman" panose="02020603050405020304" pitchFamily="18" charset="0"/>
              <a:ea typeface="Calibri" panose="020F0502020204030204" pitchFamily="34" charset="0"/>
              <a:cs typeface="Calibri" panose="020F0502020204030204" pitchFamily="34" charset="0"/>
            </a:endParaRPr>
          </a:p>
          <a:p>
            <a:endParaRPr lang="en-US" sz="120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30</a:t>
            </a:fld>
            <a:endParaRPr lang="en-US"/>
          </a:p>
        </p:txBody>
      </p:sp>
    </p:spTree>
    <p:extLst>
      <p:ext uri="{BB962C8B-B14F-4D97-AF65-F5344CB8AC3E}">
        <p14:creationId xmlns:p14="http://schemas.microsoft.com/office/powerpoint/2010/main" val="22444740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a:lnSpc>
                <a:spcPct val="100000"/>
              </a:lnSpc>
              <a:spcBef>
                <a:spcPts val="0"/>
              </a:spcBef>
              <a:spcAft>
                <a:spcPts val="0"/>
              </a:spcAft>
              <a:defRPr/>
            </a:pPr>
            <a:r>
              <a:rPr lang="en-US" b="1" dirty="0">
                <a:solidFill>
                  <a:srgbClr val="000000"/>
                </a:solidFill>
                <a:latin typeface="Times New Roman" panose="02020603050405020304" pitchFamily="18" charset="0"/>
                <a:ea typeface="Calibri"/>
                <a:cs typeface="Calibri"/>
              </a:rPr>
              <a:t>Key findings</a:t>
            </a:r>
            <a:endParaRPr lang="en-US" b="1" dirty="0">
              <a:solidFill>
                <a:srgbClr val="000000"/>
              </a:solidFill>
              <a:latin typeface="Times New Roman" panose="02020603050405020304" pitchFamily="18" charset="0"/>
              <a:cs typeface="Calibri"/>
            </a:endParaRPr>
          </a:p>
          <a:p>
            <a:pPr marL="0" marR="0" lvl="0" indent="0" algn="l" defTabSz="914400">
              <a:lnSpc>
                <a:spcPct val="100000"/>
              </a:lnSpc>
              <a:spcBef>
                <a:spcPts val="0"/>
              </a:spcBef>
              <a:spcAft>
                <a:spcPts val="0"/>
              </a:spcAft>
              <a:buClrTx/>
              <a:buSzTx/>
              <a:buFont typeface="Arial" panose="020B0604020202020204" pitchFamily="34" charset="0"/>
              <a:buNone/>
              <a:tabLst/>
              <a:defRPr/>
            </a:pPr>
            <a:r>
              <a:rPr lang="en-US" sz="1200" b="0" i="0" u="none" strike="noStrike" baseline="0" dirty="0">
                <a:solidFill>
                  <a:srgbClr val="000000"/>
                </a:solidFill>
                <a:latin typeface="Times New Roman" panose="02020603050405020304" pitchFamily="18" charset="0"/>
                <a:cs typeface="Calibri"/>
              </a:rPr>
              <a:t>In 2024, in the U.S. Southern Region, the highest percentage of HIV diagnoses </a:t>
            </a:r>
            <a:r>
              <a:rPr lang="en-US" sz="1200" dirty="0">
                <a:solidFill>
                  <a:srgbClr val="000000"/>
                </a:solidFill>
                <a:latin typeface="Times New Roman" panose="02020603050405020304" pitchFamily="18" charset="0"/>
                <a:cs typeface="Calibri"/>
              </a:rPr>
              <a:t>among persons aged </a:t>
            </a:r>
            <a:r>
              <a:rPr lang="en-US" sz="1200" b="0" i="0" dirty="0">
                <a:solidFill>
                  <a:srgbClr val="000000"/>
                </a:solidFill>
                <a:effectLst/>
                <a:latin typeface="Times New Roman" panose="02020603050405020304" pitchFamily="18" charset="0"/>
                <a:cs typeface="Calibri"/>
              </a:rPr>
              <a:t>≥ 13 years </a:t>
            </a:r>
            <a:r>
              <a:rPr lang="en-US" sz="1200" b="0" strike="noStrike" dirty="0">
                <a:solidFill>
                  <a:srgbClr val="000000"/>
                </a:solidFill>
                <a:latin typeface="Times New Roman" panose="02020603050405020304" pitchFamily="18" charset="0"/>
                <a:cs typeface="Calibri"/>
              </a:rPr>
              <a:t>was a</a:t>
            </a:r>
            <a:r>
              <a:rPr lang="en-US" sz="1200" b="0" dirty="0">
                <a:latin typeface="Times New Roman" panose="02020603050405020304" pitchFamily="18" charset="0"/>
                <a:cs typeface="Calibri"/>
              </a:rPr>
              <a:t>mong </a:t>
            </a:r>
            <a:r>
              <a:rPr lang="en-US" sz="1200" dirty="0">
                <a:latin typeface="Times New Roman" panose="02020603050405020304" pitchFamily="18" charset="0"/>
                <a:cs typeface="Calibri"/>
              </a:rPr>
              <a:t>Black/African American person</a:t>
            </a:r>
            <a:r>
              <a:rPr lang="en-US" sz="1200" dirty="0">
                <a:solidFill>
                  <a:srgbClr val="000000"/>
                </a:solidFill>
                <a:effectLst/>
                <a:latin typeface="Times New Roman" panose="02020603050405020304" pitchFamily="18" charset="0"/>
                <a:ea typeface="Times New Roman" panose="02020603050405020304" pitchFamily="18" charset="0"/>
                <a:cs typeface="Calibri"/>
              </a:rPr>
              <a:t>s </a:t>
            </a:r>
            <a:r>
              <a:rPr lang="en-US" sz="1200" b="0" i="0" dirty="0">
                <a:solidFill>
                  <a:srgbClr val="000000"/>
                </a:solidFill>
                <a:effectLst/>
                <a:latin typeface="Times New Roman" panose="02020603050405020304" pitchFamily="18" charset="0"/>
                <a:cs typeface="Calibri"/>
              </a:rPr>
              <a:t>who accounted for 48% of HIV diagnoses but </a:t>
            </a:r>
            <a:r>
              <a:rPr lang="en-US" sz="1200" dirty="0">
                <a:solidFill>
                  <a:srgbClr val="000000"/>
                </a:solidFill>
                <a:effectLst/>
                <a:latin typeface="Times New Roman" panose="02020603050405020304" pitchFamily="18" charset="0"/>
                <a:ea typeface="Times New Roman" panose="02020603050405020304" pitchFamily="18" charset="0"/>
                <a:cs typeface="Calibri"/>
              </a:rPr>
              <a:t>made up 19% of persons </a:t>
            </a:r>
            <a:r>
              <a:rPr lang="en-US" sz="1200" dirty="0">
                <a:solidFill>
                  <a:srgbClr val="000000"/>
                </a:solidFill>
                <a:latin typeface="Times New Roman" panose="02020603050405020304" pitchFamily="18" charset="0"/>
                <a:cs typeface="Calibri"/>
              </a:rPr>
              <a:t>aged </a:t>
            </a:r>
            <a:r>
              <a:rPr lang="en-US" sz="1200" b="0" i="0" dirty="0">
                <a:solidFill>
                  <a:srgbClr val="000000"/>
                </a:solidFill>
                <a:effectLst/>
                <a:latin typeface="Times New Roman" panose="02020603050405020304" pitchFamily="18" charset="0"/>
                <a:cs typeface="Calibri"/>
              </a:rPr>
              <a:t>≥ 13 years</a:t>
            </a:r>
            <a:r>
              <a:rPr lang="en-US" sz="1200" dirty="0">
                <a:solidFill>
                  <a:srgbClr val="000000"/>
                </a:solidFill>
                <a:effectLst/>
                <a:latin typeface="Times New Roman" panose="02020603050405020304" pitchFamily="18" charset="0"/>
                <a:ea typeface="Times New Roman" panose="02020603050405020304" pitchFamily="18" charset="0"/>
                <a:cs typeface="Calibri"/>
              </a:rPr>
              <a:t>. </a:t>
            </a:r>
            <a:endParaRPr lang="en-US" dirty="0">
              <a:latin typeface="Times New Roman" panose="02020603050405020304" pitchFamily="18" charset="0"/>
              <a:cs typeface="Calibri"/>
            </a:endParaRPr>
          </a:p>
          <a:p>
            <a:pPr>
              <a:lnSpc>
                <a:spcPct val="100000"/>
              </a:lnSpc>
              <a:spcBef>
                <a:spcPts val="0"/>
              </a:spcBef>
              <a:spcAft>
                <a:spcPts val="0"/>
              </a:spcAft>
            </a:pPr>
            <a:endParaRPr lang="en-US" sz="1200" dirty="0">
              <a:solidFill>
                <a:srgbClr val="000000"/>
              </a:solidFill>
              <a:effectLst/>
              <a:latin typeface="Times New Roman" panose="02020603050405020304" pitchFamily="18" charset="0"/>
              <a:cs typeface="Calibri" panose="020F0502020204030204" pitchFamily="34" charset="0"/>
            </a:endParaRPr>
          </a:p>
          <a:p>
            <a:pPr>
              <a:lnSpc>
                <a:spcPct val="100000"/>
              </a:lnSpc>
              <a:spcBef>
                <a:spcPts val="0"/>
              </a:spcBef>
              <a:spcAft>
                <a:spcPts val="0"/>
              </a:spcAft>
            </a:pPr>
            <a:r>
              <a:rPr lang="en-US" b="1" dirty="0">
                <a:latin typeface="Times New Roman" panose="02020603050405020304" pitchFamily="18" charset="0"/>
              </a:rPr>
              <a:t>Data notes and sources</a:t>
            </a:r>
            <a:endParaRPr lang="en-US" dirty="0">
              <a:latin typeface="Times New Roman" panose="02020603050405020304" pitchFamily="18" charset="0"/>
            </a:endParaRPr>
          </a:p>
          <a:p>
            <a:pPr marL="0" marR="0">
              <a:lnSpc>
                <a:spcPct val="100000"/>
              </a:lnSpc>
              <a:spcBef>
                <a:spcPts val="0"/>
              </a:spcBef>
              <a:spcAft>
                <a:spcPts val="0"/>
              </a:spcAft>
            </a:pPr>
            <a:r>
              <a:rPr lang="en-US" sz="1200" b="0" i="0" u="none" strike="noStrike" baseline="0" dirty="0">
                <a:solidFill>
                  <a:srgbClr val="000000"/>
                </a:solidFill>
                <a:latin typeface="Times New Roman" panose="02020603050405020304" pitchFamily="18" charset="0"/>
              </a:rPr>
              <a:t>For additional data, see Table 3a in the 2024 HIV Surveillance </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Data Release</a:t>
            </a:r>
            <a:r>
              <a:rPr lang="en-US" sz="1200" b="0" i="0" u="none" strike="noStrike" baseline="0" dirty="0">
                <a:solidFill>
                  <a:srgbClr val="000000"/>
                </a:solidFill>
                <a:latin typeface="Times New Roman" panose="02020603050405020304" pitchFamily="18" charset="0"/>
              </a:rPr>
              <a:t>.</a:t>
            </a:r>
          </a:p>
          <a:p>
            <a:pPr marL="0" marR="0">
              <a:lnSpc>
                <a:spcPct val="100000"/>
              </a:lnSpc>
              <a:spcBef>
                <a:spcPts val="0"/>
              </a:spcBef>
              <a:spcAft>
                <a:spcPts val="0"/>
              </a:spcAft>
            </a:pPr>
            <a:endParaRPr lang="en-US" sz="1200" b="0" i="0" u="none" strike="noStrike" baseline="0" dirty="0">
              <a:solidFill>
                <a:srgbClr val="000000"/>
              </a:solidFill>
              <a:latin typeface="Times New Roman" panose="02020603050405020304" pitchFamily="18" charset="0"/>
            </a:endParaRPr>
          </a:p>
          <a:p>
            <a:pPr marL="0" marR="0">
              <a:lnSpc>
                <a:spcPct val="100000"/>
              </a:lnSpc>
              <a:spcBef>
                <a:spcPts val="0"/>
              </a:spcBef>
              <a:spcAft>
                <a:spcPts val="0"/>
              </a:spcAft>
            </a:pPr>
            <a:r>
              <a:rPr lang="en-US" sz="1200" b="0" i="0" u="none" strike="noStrike" baseline="0" dirty="0">
                <a:solidFill>
                  <a:srgbClr val="000000"/>
                </a:solidFill>
                <a:latin typeface="Times New Roman" panose="02020603050405020304" pitchFamily="18" charset="0"/>
              </a:rPr>
              <a:t>Use caution when interpreting data for American Indian/Alaska Native and Native Hawaiian/other Pacific Islander persons as percentages are based on small numbers.</a:t>
            </a:r>
            <a:endParaRPr lang="en-US" dirty="0">
              <a:effectLst/>
              <a:latin typeface="Times New Roman" panose="02020603050405020304" pitchFamily="18" charset="0"/>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lang="en-US" dirty="0">
              <a:effectLst/>
              <a:latin typeface="Times New Roman" panose="02020603050405020304" pitchFamily="18"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dirty="0">
                <a:effectLst/>
                <a:latin typeface="Times New Roman" panose="02020603050405020304" pitchFamily="18" charset="0"/>
              </a:rPr>
              <a:t>Population denominators used to calculate rates for the United States are based on the U.S. Census Bureau’s 2024 Vintage postcensal estimates.</a:t>
            </a:r>
          </a:p>
          <a:p>
            <a:pPr marL="0" marR="0">
              <a:lnSpc>
                <a:spcPct val="100000"/>
              </a:lnSpc>
              <a:spcBef>
                <a:spcPts val="0"/>
              </a:spcBef>
              <a:spcAft>
                <a:spcPts val="0"/>
              </a:spcAft>
            </a:pPr>
            <a:endParaRPr lang="en-US" dirty="0">
              <a:effectLst/>
              <a:latin typeface="Times New Roman" panose="02020603050405020304" pitchFamily="18" charset="0"/>
            </a:endParaRPr>
          </a:p>
          <a:p>
            <a:pPr marL="0" marR="0">
              <a:lnSpc>
                <a:spcPct val="100000"/>
              </a:lnSpc>
              <a:spcBef>
                <a:spcPts val="0"/>
              </a:spcBef>
              <a:spcAft>
                <a:spcPts val="0"/>
              </a:spcAft>
            </a:pPr>
            <a:r>
              <a:rPr lang="en-US" dirty="0">
                <a:effectLst/>
                <a:latin typeface="Times New Roman" panose="02020603050405020304" pitchFamily="18" charset="0"/>
              </a:rPr>
              <a:t>For more information on data sources, data collection and reporting practices, and case definitions, see the National HIV Surveillance System (NHSS) Technical Notes, available at </a:t>
            </a:r>
            <a:r>
              <a:rPr lang="en-US" dirty="0">
                <a:effectLst/>
                <a:latin typeface="Times New Roman" panose="02020603050405020304" pitchFamily="18" charset="0"/>
                <a:hlinkClick r:id="rId3" tooltip="https://www.cdc.gov/hiv-data/nhss/index.html"/>
              </a:rPr>
              <a:t>https://www.cdc.gov/hiv-data/nhss/index.html</a:t>
            </a:r>
            <a:r>
              <a:rPr lang="en-US" dirty="0">
                <a:effectLst/>
                <a:latin typeface="Times New Roman" panose="02020603050405020304" pitchFamily="18" charset="0"/>
              </a:rPr>
              <a:t>.</a:t>
            </a:r>
          </a:p>
          <a:p>
            <a:pPr marL="0" marR="0">
              <a:lnSpc>
                <a:spcPct val="100000"/>
              </a:lnSpc>
              <a:spcBef>
                <a:spcPts val="0"/>
              </a:spcBef>
              <a:spcAft>
                <a:spcPts val="0"/>
              </a:spcAft>
            </a:pPr>
            <a:endParaRPr lang="en-US" sz="1200" kern="100" dirty="0">
              <a:effectLst/>
              <a:latin typeface="Times New Roman" panose="02020603050405020304" pitchFamily="18" charset="0"/>
              <a:ea typeface="Calibri" panose="020F0502020204030204" pitchFamily="34" charset="0"/>
              <a:cs typeface="Calibri" panose="020F0502020204030204" pitchFamily="34" charset="0"/>
            </a:endParaRPr>
          </a:p>
          <a:p>
            <a:pPr>
              <a:lnSpc>
                <a:spcPct val="100000"/>
              </a:lnSpc>
              <a:spcBef>
                <a:spcPts val="0"/>
              </a:spcBef>
              <a:spcAft>
                <a:spcPts val="0"/>
              </a:spcAft>
            </a:pPr>
            <a:r>
              <a:rPr lang="en-US" baseline="0" dirty="0">
                <a:latin typeface="Times New Roman" panose="02020603050405020304" pitchFamily="18" charset="0"/>
              </a:rPr>
              <a:t>Data for all figures are available in </a:t>
            </a:r>
            <a:r>
              <a:rPr lang="en-US" baseline="0" dirty="0">
                <a:effectLst/>
                <a:latin typeface="Times New Roman" panose="02020603050405020304" pitchFamily="18" charset="0"/>
              </a:rPr>
              <a:t>the </a:t>
            </a:r>
            <a:r>
              <a:rPr lang="en-US" baseline="0" dirty="0">
                <a:latin typeface="Times New Roman" panose="02020603050405020304" pitchFamily="18" charset="0"/>
              </a:rPr>
              <a:t>2024 </a:t>
            </a:r>
            <a:r>
              <a:rPr lang="en-US" baseline="0" dirty="0">
                <a:effectLst/>
                <a:latin typeface="Times New Roman" panose="02020603050405020304" pitchFamily="18" charset="0"/>
              </a:rPr>
              <a:t>HIV Surveillance </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Data Release</a:t>
            </a:r>
            <a:r>
              <a:rPr lang="en-US" baseline="0" dirty="0">
                <a:latin typeface="Times New Roman" panose="02020603050405020304" pitchFamily="18" charset="0"/>
              </a:rPr>
              <a:t> tables or </a:t>
            </a:r>
            <a:r>
              <a:rPr lang="en-US" baseline="0" dirty="0">
                <a:solidFill>
                  <a:srgbClr val="444444"/>
                </a:solidFill>
                <a:latin typeface="Times New Roman" panose="02020603050405020304" pitchFamily="18" charset="0"/>
                <a:hlinkClick r:id="rId4"/>
              </a:rPr>
              <a:t>NCHHSTP </a:t>
            </a:r>
            <a:r>
              <a:rPr lang="en-US" baseline="0" dirty="0" err="1">
                <a:solidFill>
                  <a:srgbClr val="444444"/>
                </a:solidFill>
                <a:latin typeface="Times New Roman" panose="02020603050405020304" pitchFamily="18" charset="0"/>
                <a:hlinkClick r:id="rId4"/>
              </a:rPr>
              <a:t>AtlasPlus</a:t>
            </a:r>
            <a:r>
              <a:rPr lang="en-US" baseline="0" dirty="0">
                <a:effectLst/>
                <a:latin typeface="Times New Roman" panose="02020603050405020304" pitchFamily="18" charset="0"/>
              </a:rPr>
              <a:t>. </a:t>
            </a:r>
            <a:endParaRPr lang="en-US" sz="1200" kern="100" dirty="0">
              <a:effectLst/>
              <a:latin typeface="Times New Roman" panose="02020603050405020304" pitchFamily="18" charset="0"/>
              <a:ea typeface="Calibri" panose="020F0502020204030204" pitchFamily="34" charset="0"/>
              <a:cs typeface="Calibri" panose="020F0502020204030204" pitchFamily="34" charset="0"/>
            </a:endParaRPr>
          </a:p>
          <a:p>
            <a:endParaRPr lang="en-US" sz="120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31</a:t>
            </a:fld>
            <a:endParaRPr lang="en-US"/>
          </a:p>
        </p:txBody>
      </p:sp>
    </p:spTree>
    <p:extLst>
      <p:ext uri="{BB962C8B-B14F-4D97-AF65-F5344CB8AC3E}">
        <p14:creationId xmlns:p14="http://schemas.microsoft.com/office/powerpoint/2010/main" val="6137100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normAutofit fontScale="92500" lnSpcReduction="10000"/>
          </a:bodyPr>
          <a:lstStyle/>
          <a:p>
            <a:pPr>
              <a:lnSpc>
                <a:spcPct val="100000"/>
              </a:lnSpc>
              <a:spcBef>
                <a:spcPts val="0"/>
              </a:spcBef>
              <a:spcAft>
                <a:spcPts val="0"/>
              </a:spcAft>
              <a:defRPr/>
            </a:pPr>
            <a:r>
              <a:rPr lang="en-US" b="1" dirty="0">
                <a:solidFill>
                  <a:srgbClr val="000000"/>
                </a:solidFill>
                <a:latin typeface="Times New Roman" panose="02020603050405020304" pitchFamily="18" charset="0"/>
                <a:ea typeface="Calibri"/>
                <a:cs typeface="Calibri"/>
              </a:rPr>
              <a:t>Key findings</a:t>
            </a:r>
            <a:endParaRPr lang="en-US" b="1" dirty="0">
              <a:solidFill>
                <a:srgbClr val="000000"/>
              </a:solidFill>
              <a:latin typeface="Times New Roman" panose="02020603050405020304" pitchFamily="18" charset="0"/>
              <a:cs typeface="Calibri"/>
            </a:endParaRPr>
          </a:p>
          <a:p>
            <a:pPr marL="0" marR="0" lvl="0" indent="0" algn="l" defTabSz="914400">
              <a:lnSpc>
                <a:spcPct val="100000"/>
              </a:lnSpc>
              <a:spcBef>
                <a:spcPts val="0"/>
              </a:spcBef>
              <a:spcAft>
                <a:spcPts val="0"/>
              </a:spcAft>
              <a:buClrTx/>
              <a:buSzTx/>
              <a:buFontTx/>
              <a:buNone/>
              <a:tabLst/>
              <a:defRPr/>
            </a:pPr>
            <a:r>
              <a:rPr lang="en-US" sz="1200" b="0" i="0" u="none" strike="noStrike" baseline="0" dirty="0">
                <a:solidFill>
                  <a:srgbClr val="000000"/>
                </a:solidFill>
                <a:latin typeface="Times New Roman" panose="02020603050405020304" pitchFamily="18" charset="0"/>
                <a:cs typeface="Calibri"/>
              </a:rPr>
              <a:t>In 2024, in the U.S. Southern Region, the highest rates of HIV diagnoses </a:t>
            </a:r>
            <a:r>
              <a:rPr lang="en-US" sz="1200" dirty="0">
                <a:solidFill>
                  <a:srgbClr val="000000"/>
                </a:solidFill>
                <a:latin typeface="Times New Roman" panose="02020603050405020304" pitchFamily="18" charset="0"/>
                <a:cs typeface="Calibri"/>
              </a:rPr>
              <a:t>among persons aged </a:t>
            </a:r>
            <a:r>
              <a:rPr lang="en-US" sz="1200" b="0" i="0" dirty="0">
                <a:solidFill>
                  <a:srgbClr val="000000"/>
                </a:solidFill>
                <a:effectLst/>
                <a:latin typeface="Times New Roman" panose="02020603050405020304" pitchFamily="18" charset="0"/>
                <a:cs typeface="Calibri"/>
              </a:rPr>
              <a:t>≥ 13 years</a:t>
            </a:r>
            <a:r>
              <a:rPr lang="en-US" sz="1200" b="1" i="0" dirty="0">
                <a:solidFill>
                  <a:srgbClr val="000000"/>
                </a:solidFill>
                <a:effectLst/>
                <a:latin typeface="Times New Roman" panose="02020603050405020304" pitchFamily="18" charset="0"/>
                <a:cs typeface="Calibri"/>
              </a:rPr>
              <a:t> </a:t>
            </a:r>
            <a:r>
              <a:rPr lang="en-US" sz="1200" b="0" i="0" dirty="0">
                <a:solidFill>
                  <a:srgbClr val="000000"/>
                </a:solidFill>
                <a:effectLst/>
                <a:latin typeface="Times New Roman" panose="02020603050405020304" pitchFamily="18" charset="0"/>
                <a:cs typeface="Calibri"/>
              </a:rPr>
              <a:t>by sex, age group, and race/ethnicity</a:t>
            </a:r>
            <a:r>
              <a:rPr lang="en-US" sz="1200" b="1" i="0" dirty="0">
                <a:solidFill>
                  <a:srgbClr val="000000"/>
                </a:solidFill>
                <a:effectLst/>
                <a:latin typeface="Times New Roman" panose="02020603050405020304" pitchFamily="18" charset="0"/>
                <a:cs typeface="Calibri"/>
              </a:rPr>
              <a:t> </a:t>
            </a:r>
            <a:r>
              <a:rPr lang="en-US" sz="1200" b="0" i="0" dirty="0">
                <a:solidFill>
                  <a:srgbClr val="000000"/>
                </a:solidFill>
                <a:effectLst/>
                <a:latin typeface="Times New Roman" panose="02020603050405020304" pitchFamily="18" charset="0"/>
                <a:cs typeface="Calibri"/>
              </a:rPr>
              <a:t>were as follows</a:t>
            </a:r>
            <a:r>
              <a:rPr lang="en-US" sz="1200" dirty="0">
                <a:solidFill>
                  <a:srgbClr val="000000"/>
                </a:solidFill>
                <a:latin typeface="Times New Roman" panose="02020603050405020304" pitchFamily="18" charset="0"/>
                <a:cs typeface="Calibri"/>
              </a:rPr>
              <a:t>:</a:t>
            </a:r>
            <a:endParaRPr lang="en-US" sz="1200" dirty="0">
              <a:solidFill>
                <a:srgbClr val="000000"/>
              </a:solidFill>
              <a:effectLst/>
              <a:latin typeface="Times New Roman" panose="02020603050405020304" pitchFamily="18" charset="0"/>
              <a:ea typeface="Times New Roman" panose="02020603050405020304" pitchFamily="18" charset="0"/>
              <a:cs typeface="Calibri"/>
            </a:endParaRPr>
          </a:p>
          <a:p>
            <a:pPr marL="630936" marR="0" indent="-171450">
              <a:lnSpc>
                <a:spcPct val="100000"/>
              </a:lnSpc>
              <a:spcBef>
                <a:spcPts val="0"/>
              </a:spcBef>
              <a:spcAft>
                <a:spcPts val="0"/>
              </a:spcAft>
              <a:buFont typeface="Arial" panose="020B0604020202020204" pitchFamily="34" charset="0"/>
              <a:buChar char="•"/>
            </a:pPr>
            <a:r>
              <a:rPr lang="en-US" sz="1200" b="0" i="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Males (28.6)</a:t>
            </a:r>
          </a:p>
          <a:p>
            <a:pPr marL="630936" marR="0" indent="-171450">
              <a:lnSpc>
                <a:spcPct val="100000"/>
              </a:lnSpc>
              <a:spcBef>
                <a:spcPts val="0"/>
              </a:spcBef>
              <a:spcAft>
                <a:spcPts val="0"/>
              </a:spcAft>
              <a:buFont typeface="Arial" panose="020B0604020202020204" pitchFamily="34" charset="0"/>
              <a:buChar char="•"/>
            </a:pPr>
            <a:r>
              <a:rPr lang="en-US" sz="1200" b="0" i="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Persons aged </a:t>
            </a:r>
            <a:r>
              <a:rPr lang="en-US" sz="12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25–34 years (40.1)</a:t>
            </a:r>
          </a:p>
          <a:p>
            <a:pPr marL="630936" marR="0" indent="-171450">
              <a:lnSpc>
                <a:spcPct val="100000"/>
              </a:lnSpc>
              <a:spcBef>
                <a:spcPts val="0"/>
              </a:spcBef>
              <a:spcAft>
                <a:spcPts val="0"/>
              </a:spcAft>
              <a:buFont typeface="Arial" panose="020B0604020202020204" pitchFamily="34" charset="0"/>
              <a:buChar char="•"/>
            </a:pPr>
            <a:r>
              <a:rPr lang="en-US" sz="12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Black/African American persons (45.1)</a:t>
            </a:r>
          </a:p>
          <a:p>
            <a:pPr>
              <a:lnSpc>
                <a:spcPct val="100000"/>
              </a:lnSpc>
              <a:spcBef>
                <a:spcPts val="0"/>
              </a:spcBef>
              <a:spcAft>
                <a:spcPts val="0"/>
              </a:spcAft>
            </a:pPr>
            <a:endParaRPr lang="en-US" sz="1200" dirty="0">
              <a:latin typeface="Times New Roman" panose="02020603050405020304" pitchFamily="18" charset="0"/>
              <a:cs typeface="Calibri" panose="020F0502020204030204" pitchFamily="34" charset="0"/>
            </a:endParaRPr>
          </a:p>
          <a:p>
            <a:pPr>
              <a:lnSpc>
                <a:spcPct val="100000"/>
              </a:lnSpc>
              <a:spcBef>
                <a:spcPts val="0"/>
              </a:spcBef>
              <a:spcAft>
                <a:spcPts val="0"/>
              </a:spcAft>
            </a:pPr>
            <a:r>
              <a:rPr lang="en-US" b="1" dirty="0">
                <a:latin typeface="Times New Roman" panose="02020603050405020304" pitchFamily="18" charset="0"/>
              </a:rPr>
              <a:t>Data notes and sources</a:t>
            </a:r>
            <a:endParaRPr lang="en-US" dirty="0">
              <a:latin typeface="Times New Roman" panose="02020603050405020304" pitchFamily="18"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kern="1200" dirty="0">
                <a:solidFill>
                  <a:schemeClr val="tx1"/>
                </a:solidFill>
                <a:effectLst/>
                <a:latin typeface="Times New Roman" panose="02020603050405020304" pitchFamily="18" charset="0"/>
                <a:ea typeface="+mn-ea"/>
                <a:cs typeface="+mn-cs"/>
              </a:rPr>
              <a:t>Rates per 100,000 population were calculated for HIV diagnoses by dividing the number of diagnoses by the population for the calendar year and multiplying by 100,000. Population denominators were derived from vintage 2024 Census estimates for the 50 states, DC, and Puerto Rico, and from the U.S. Census Bureau’s International Database for American Samoa, the Commonwealth of the Northern Mariana Islands, Guam, the Republic of the Marshall Islands, the Republic of Palau, and the U.S. Virgin Islands.</a:t>
            </a:r>
          </a:p>
          <a:p>
            <a:pPr marL="0" marR="0">
              <a:lnSpc>
                <a:spcPct val="100000"/>
              </a:lnSpc>
              <a:spcBef>
                <a:spcPts val="0"/>
              </a:spcBef>
              <a:spcAft>
                <a:spcPts val="0"/>
              </a:spcAft>
            </a:pPr>
            <a:endParaRPr lang="en-US" sz="1200" dirty="0">
              <a:solidFill>
                <a:srgbClr val="000000"/>
              </a:solidFill>
              <a:latin typeface="Times New Roman" panose="02020603050405020304" pitchFamily="18"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dirty="0">
                <a:solidFill>
                  <a:srgbClr val="000000"/>
                </a:solidFill>
                <a:latin typeface="Times New Roman" panose="02020603050405020304" pitchFamily="18" charset="0"/>
              </a:rPr>
              <a:t>For additional data, see </a:t>
            </a:r>
            <a:r>
              <a:rPr lang="en-US" baseline="0" dirty="0">
                <a:solidFill>
                  <a:srgbClr val="444444"/>
                </a:solidFill>
                <a:latin typeface="Times New Roman" panose="02020603050405020304" pitchFamily="18" charset="0"/>
                <a:hlinkClick r:id="rId3"/>
              </a:rPr>
              <a:t>NCHHSTP AtlasPlus</a:t>
            </a:r>
            <a:r>
              <a:rPr lang="en-US" baseline="0" dirty="0">
                <a:effectLst/>
                <a:latin typeface="Times New Roman" panose="02020603050405020304" pitchFamily="18" charset="0"/>
              </a:rPr>
              <a:t>.</a:t>
            </a:r>
            <a:endParaRPr lang="en-US" baseline="0" dirty="0">
              <a:solidFill>
                <a:srgbClr val="444444"/>
              </a:solidFill>
              <a:effectLst/>
              <a:latin typeface="Times New Roman" panose="02020603050405020304" pitchFamily="18" charset="0"/>
            </a:endParaRPr>
          </a:p>
          <a:p>
            <a:pPr marL="0" marR="0">
              <a:lnSpc>
                <a:spcPct val="100000"/>
              </a:lnSpc>
              <a:spcBef>
                <a:spcPts val="0"/>
              </a:spcBef>
              <a:spcAft>
                <a:spcPts val="0"/>
              </a:spcAft>
            </a:pPr>
            <a:endParaRPr lang="en-US" sz="1200" dirty="0">
              <a:solidFill>
                <a:srgbClr val="000000"/>
              </a:solidFill>
              <a:latin typeface="Times New Roman" panose="02020603050405020304" pitchFamily="18" charset="0"/>
            </a:endParaRPr>
          </a:p>
          <a:p>
            <a:pPr marL="0" marR="0">
              <a:lnSpc>
                <a:spcPct val="100000"/>
              </a:lnSpc>
              <a:spcBef>
                <a:spcPts val="0"/>
              </a:spcBef>
              <a:spcAft>
                <a:spcPts val="0"/>
              </a:spcAft>
            </a:pPr>
            <a:r>
              <a:rPr lang="en-US" sz="1200" dirty="0">
                <a:solidFill>
                  <a:srgbClr val="000000"/>
                </a:solidFill>
                <a:latin typeface="Times New Roman" panose="02020603050405020304" pitchFamily="18" charset="0"/>
              </a:rPr>
              <a:t>Use caution when interpreting data for American Indian/Alaska Native and Native Hawaiian/other Pacific Islander persons due to small numbers.</a:t>
            </a:r>
            <a:r>
              <a:rPr lang="en-US" sz="1200" b="0" i="0" dirty="0">
                <a:solidFill>
                  <a:srgbClr val="000000"/>
                </a:solidFill>
                <a:effectLst/>
                <a:latin typeface="Times New Roman" panose="02020603050405020304" pitchFamily="18" charset="0"/>
              </a:rPr>
              <a:t> </a:t>
            </a:r>
          </a:p>
          <a:p>
            <a:pPr marL="0" marR="0">
              <a:lnSpc>
                <a:spcPct val="100000"/>
              </a:lnSpc>
              <a:spcBef>
                <a:spcPts val="0"/>
              </a:spcBef>
              <a:spcAft>
                <a:spcPts val="0"/>
              </a:spcAft>
            </a:pPr>
            <a:endParaRPr lang="en-US" dirty="0">
              <a:effectLst/>
              <a:latin typeface="Times New Roman" panose="02020603050405020304" pitchFamily="18" charset="0"/>
            </a:endParaRPr>
          </a:p>
          <a:p>
            <a:pPr marL="0" marR="0">
              <a:lnSpc>
                <a:spcPct val="100000"/>
              </a:lnSpc>
              <a:spcBef>
                <a:spcPts val="0"/>
              </a:spcBef>
              <a:spcAft>
                <a:spcPts val="0"/>
              </a:spcAft>
            </a:pPr>
            <a:r>
              <a:rPr lang="en-US" dirty="0">
                <a:effectLst/>
                <a:latin typeface="Times New Roman" panose="02020603050405020304" pitchFamily="18" charset="0"/>
              </a:rPr>
              <a:t>For more information on data sources, data collection and reporting practices, and case definitions, see the National HIV Surveillance System (NHSS) Technical Notes, available at </a:t>
            </a:r>
            <a:r>
              <a:rPr lang="en-US" dirty="0">
                <a:effectLst/>
                <a:latin typeface="Times New Roman" panose="02020603050405020304" pitchFamily="18" charset="0"/>
                <a:hlinkClick r:id="rId4" tooltip="https://www.cdc.gov/hiv-data/nhss/index.html"/>
              </a:rPr>
              <a:t>https://www.cdc.gov/hiv-data/nhss/index.html</a:t>
            </a:r>
            <a:r>
              <a:rPr lang="en-US" dirty="0">
                <a:effectLst/>
                <a:latin typeface="Times New Roman" panose="02020603050405020304" pitchFamily="18" charset="0"/>
              </a:rPr>
              <a:t>.</a:t>
            </a:r>
          </a:p>
          <a:p>
            <a:pPr marL="0" marR="0">
              <a:lnSpc>
                <a:spcPct val="100000"/>
              </a:lnSpc>
              <a:spcBef>
                <a:spcPts val="0"/>
              </a:spcBef>
              <a:spcAft>
                <a:spcPts val="0"/>
              </a:spcAft>
            </a:pPr>
            <a:endParaRPr lang="en-US" sz="1200" kern="100" dirty="0">
              <a:effectLst/>
              <a:latin typeface="Times New Roman" panose="02020603050405020304" pitchFamily="18" charset="0"/>
              <a:ea typeface="Calibri" panose="020F0502020204030204" pitchFamily="34" charset="0"/>
              <a:cs typeface="Calibri" panose="020F0502020204030204" pitchFamily="34" charset="0"/>
            </a:endParaRPr>
          </a:p>
          <a:p>
            <a:pPr>
              <a:lnSpc>
                <a:spcPct val="100000"/>
              </a:lnSpc>
              <a:spcBef>
                <a:spcPts val="0"/>
              </a:spcBef>
              <a:spcAft>
                <a:spcPts val="0"/>
              </a:spcAft>
            </a:pPr>
            <a:r>
              <a:rPr lang="en-US" baseline="0" dirty="0">
                <a:latin typeface="Times New Roman" panose="02020603050405020304" pitchFamily="18" charset="0"/>
              </a:rPr>
              <a:t>Data for all figures are available in </a:t>
            </a:r>
            <a:r>
              <a:rPr lang="en-US" baseline="0" dirty="0">
                <a:effectLst/>
                <a:latin typeface="Times New Roman" panose="02020603050405020304" pitchFamily="18" charset="0"/>
              </a:rPr>
              <a:t>the </a:t>
            </a:r>
            <a:r>
              <a:rPr lang="en-US" baseline="0" dirty="0">
                <a:latin typeface="Times New Roman" panose="02020603050405020304" pitchFamily="18" charset="0"/>
              </a:rPr>
              <a:t>2024 </a:t>
            </a:r>
            <a:r>
              <a:rPr lang="en-US" baseline="0" dirty="0">
                <a:effectLst/>
                <a:latin typeface="Times New Roman" panose="02020603050405020304" pitchFamily="18" charset="0"/>
              </a:rPr>
              <a:t>HIV Surveillance </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Data Release</a:t>
            </a:r>
            <a:r>
              <a:rPr lang="en-US" baseline="0" dirty="0">
                <a:latin typeface="Times New Roman" panose="02020603050405020304" pitchFamily="18" charset="0"/>
              </a:rPr>
              <a:t> tables or </a:t>
            </a:r>
            <a:r>
              <a:rPr lang="en-US" baseline="0" dirty="0">
                <a:solidFill>
                  <a:srgbClr val="444444"/>
                </a:solidFill>
                <a:latin typeface="Times New Roman" panose="02020603050405020304" pitchFamily="18" charset="0"/>
                <a:hlinkClick r:id="rId3"/>
              </a:rPr>
              <a:t>NCHHSTP </a:t>
            </a:r>
            <a:r>
              <a:rPr lang="en-US" baseline="0" dirty="0" err="1">
                <a:solidFill>
                  <a:srgbClr val="444444"/>
                </a:solidFill>
                <a:latin typeface="Times New Roman" panose="02020603050405020304" pitchFamily="18" charset="0"/>
                <a:hlinkClick r:id="rId3"/>
              </a:rPr>
              <a:t>AtlasPlus</a:t>
            </a:r>
            <a:r>
              <a:rPr lang="en-US" baseline="0" dirty="0">
                <a:effectLst/>
                <a:latin typeface="Times New Roman" panose="02020603050405020304" pitchFamily="18" charset="0"/>
              </a:rPr>
              <a:t>. </a:t>
            </a:r>
            <a:endParaRPr lang="en-US" baseline="0" dirty="0">
              <a:solidFill>
                <a:srgbClr val="444444"/>
              </a:solidFill>
              <a:effectLst/>
              <a:latin typeface="Times New Roman" panose="02020603050405020304" pitchFamily="18" charset="0"/>
            </a:endParaRPr>
          </a:p>
          <a:p>
            <a:pPr marL="0" marR="0">
              <a:lnSpc>
                <a:spcPct val="107000"/>
              </a:lnSpc>
              <a:spcBef>
                <a:spcPts val="0"/>
              </a:spcBef>
              <a:spcAft>
                <a:spcPts val="800"/>
              </a:spcAft>
            </a:pPr>
            <a:endParaRPr lang="en-US" sz="1200" kern="1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32</a:t>
            </a:fld>
            <a:endParaRPr lang="en-US"/>
          </a:p>
        </p:txBody>
      </p:sp>
    </p:spTree>
    <p:extLst>
      <p:ext uri="{BB962C8B-B14F-4D97-AF65-F5344CB8AC3E}">
        <p14:creationId xmlns:p14="http://schemas.microsoft.com/office/powerpoint/2010/main" val="8284993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C034A4-43F2-E088-57B2-56C4DFC8F4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FE667A-12B9-583C-9B09-6C99D5D86DC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43DD1E-95C1-93E6-00F3-72CCE9FF6B88}"/>
              </a:ext>
            </a:extLst>
          </p:cNvPr>
          <p:cNvSpPr>
            <a:spLocks noGrp="1"/>
          </p:cNvSpPr>
          <p:nvPr>
            <p:ph type="body" idx="1"/>
          </p:nvPr>
        </p:nvSpPr>
        <p:spPr/>
        <p:txBody>
          <a:bodyPr/>
          <a:lstStyle/>
          <a:p>
            <a:pPr marL="0" indent="0">
              <a:lnSpc>
                <a:spcPct val="100000"/>
              </a:lnSpc>
              <a:spcBef>
                <a:spcPts val="0"/>
              </a:spcBef>
              <a:buFont typeface="Arial" panose="020B0604020202020204" pitchFamily="34" charset="0"/>
              <a:buNone/>
            </a:pPr>
            <a:r>
              <a:rPr lang="en-US" sz="1200" b="0" i="0" kern="1200" baseline="0" dirty="0">
                <a:solidFill>
                  <a:schemeClr val="tx1"/>
                </a:solidFill>
                <a:effectLst/>
                <a:latin typeface="Times New Roman" panose="02020603050405020304" pitchFamily="18" charset="0"/>
                <a:ea typeface="+mn-ea"/>
                <a:cs typeface="+mn-cs"/>
              </a:rPr>
              <a:t>Persons reported to NHSS are assumed alive unless their deaths have been reported to CDC. </a:t>
            </a:r>
          </a:p>
          <a:p>
            <a:pPr marL="171450" indent="-171450">
              <a:lnSpc>
                <a:spcPct val="100000"/>
              </a:lnSpc>
              <a:spcBef>
                <a:spcPts val="0"/>
              </a:spcBef>
              <a:buFont typeface="Arial" panose="020B0604020202020204" pitchFamily="34" charset="0"/>
              <a:buChar char="•"/>
            </a:pPr>
            <a:r>
              <a:rPr lang="en-US" sz="1200" b="0" i="0" kern="1200" baseline="0" dirty="0">
                <a:solidFill>
                  <a:schemeClr val="tx1"/>
                </a:solidFill>
                <a:effectLst/>
                <a:latin typeface="Times New Roman" panose="02020603050405020304" pitchFamily="18" charset="0"/>
                <a:ea typeface="+mn-ea"/>
                <a:cs typeface="+mn-cs"/>
              </a:rPr>
              <a:t>Data for the most recent year should be interpreted with caution due to the use of preliminary death data that are based on a 12-month reporting delay to allow data to be reported to CDC. Data on deaths of persons with diagnosed HIV labeled as "any cause" may not be due to HIV and includes deaths with an unknown underlying cause.</a:t>
            </a:r>
          </a:p>
          <a:p>
            <a:pPr marL="171450" indent="-171450">
              <a:lnSpc>
                <a:spcPct val="100000"/>
              </a:lnSpc>
              <a:spcBef>
                <a:spcPts val="0"/>
              </a:spcBef>
              <a:buFont typeface="Arial" panose="020B0604020202020204" pitchFamily="34" charset="0"/>
              <a:buChar char="•"/>
            </a:pPr>
            <a:r>
              <a:rPr lang="en-US" sz="1200" b="0" i="0" kern="1200" baseline="0" dirty="0">
                <a:solidFill>
                  <a:schemeClr val="tx1"/>
                </a:solidFill>
                <a:effectLst/>
                <a:latin typeface="Times New Roman" panose="02020603050405020304" pitchFamily="18" charset="0"/>
                <a:ea typeface="+mn-ea"/>
                <a:cs typeface="+mn-cs"/>
              </a:rPr>
              <a:t>Data on HIV-related deaths of persons with diagnosed HIV include deaths with an underlying cause with an International Classification of Diseases, Tenth Revision code of B20–B24, O98.7, or R75. Non–HIV-related deaths include all other deaths with a known underlying cause. HIV-related deaths and non–HIV-related deaths numbers and percentages exclude deaths with an unknown underlying cause.</a:t>
            </a:r>
          </a:p>
          <a:p>
            <a:pPr marL="171450" indent="-171450">
              <a:lnSpc>
                <a:spcPct val="100000"/>
              </a:lnSpc>
              <a:spcBef>
                <a:spcPts val="0"/>
              </a:spcBef>
              <a:buFont typeface="Arial" panose="020B0604020202020204" pitchFamily="34" charset="0"/>
              <a:buChar char="•"/>
            </a:pPr>
            <a:r>
              <a:rPr lang="en-US" sz="1200" b="0" i="0" kern="1200" baseline="0" dirty="0">
                <a:solidFill>
                  <a:schemeClr val="tx1"/>
                </a:solidFill>
                <a:effectLst/>
                <a:latin typeface="Times New Roman" panose="02020603050405020304" pitchFamily="18" charset="0"/>
                <a:ea typeface="+mn-ea"/>
                <a:cs typeface="+mn-cs"/>
              </a:rPr>
              <a:t>Death data by region or area of residence is based on residence at death; when information on residence at death is not available, the state where a person's death occurred is used; when both residence at death and state where a person's death occurred are not available, the most recent known address on or before the date of death is used.</a:t>
            </a:r>
          </a:p>
          <a:p>
            <a:pPr marL="0" marR="0" lvl="0" indent="0" algn="l" defTabSz="914400" rtl="0" eaLnBrk="1" fontAlgn="base" latinLnBrk="0" hangingPunct="1">
              <a:lnSpc>
                <a:spcPct val="100000"/>
              </a:lnSpc>
              <a:spcBef>
                <a:spcPts val="0"/>
              </a:spcBef>
              <a:spcAft>
                <a:spcPct val="0"/>
              </a:spcAft>
              <a:buClrTx/>
              <a:buSzTx/>
              <a:buFontTx/>
              <a:buNone/>
              <a:tabLst/>
              <a:defRPr/>
            </a:pPr>
            <a:endParaRPr lang="en-US" sz="1200" kern="1200" baseline="0" dirty="0">
              <a:solidFill>
                <a:schemeClr val="tx1"/>
              </a:solidFill>
              <a:effectLst/>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ts val="0"/>
              </a:spcBef>
              <a:spcAft>
                <a:spcPct val="0"/>
              </a:spcAft>
              <a:buClrTx/>
              <a:buSzTx/>
              <a:buFontTx/>
              <a:buNone/>
              <a:tabLst/>
              <a:defRPr/>
            </a:pPr>
            <a:r>
              <a:rPr lang="en-US" sz="1200" kern="1200" baseline="0" dirty="0">
                <a:solidFill>
                  <a:schemeClr val="tx1"/>
                </a:solidFill>
                <a:effectLst/>
                <a:latin typeface="Times New Roman" panose="02020603050405020304" pitchFamily="18" charset="0"/>
                <a:ea typeface="+mn-ea"/>
                <a:cs typeface="Times New Roman" panose="02020603050405020304" pitchFamily="18" charset="0"/>
              </a:rPr>
              <a:t>Rates per 100,000 population were calculated for deaths of persons with diagnosed HIV by dividing the number of deaths by the population for the calendar year and multiplying by 100,000. Population denominators were derived from vintage 2024 Census estimates for the 50 states, DC, and Puerto Rico, and from the U.S. Census Bureau’s International Database for American Samoa, the Commonwealth of the Northern Mariana Islands, Guam, the Republic of the Marshall Islands, the Republic of Palau, and the U.S. Virgin Islands.</a:t>
            </a:r>
          </a:p>
        </p:txBody>
      </p:sp>
      <p:sp>
        <p:nvSpPr>
          <p:cNvPr id="4" name="Slide Number Placeholder 3">
            <a:extLst>
              <a:ext uri="{FF2B5EF4-FFF2-40B4-BE49-F238E27FC236}">
                <a16:creationId xmlns:a16="http://schemas.microsoft.com/office/drawing/2014/main" id="{C94F8D54-2740-377E-4A0A-2AAC22F1974F}"/>
              </a:ext>
            </a:extLst>
          </p:cNvPr>
          <p:cNvSpPr>
            <a:spLocks noGrp="1"/>
          </p:cNvSpPr>
          <p:nvPr>
            <p:ph type="sldNum" sz="quarter" idx="5"/>
          </p:nvPr>
        </p:nvSpPr>
        <p:spPr/>
        <p:txBody>
          <a:bodyPr/>
          <a:lstStyle/>
          <a:p>
            <a:fld id="{7598BE74-8C49-446C-9767-4599C65E6A53}" type="slidenum">
              <a:rPr lang="en-US" smtClean="0"/>
              <a:t>33</a:t>
            </a:fld>
            <a:endParaRPr lang="en-US"/>
          </a:p>
        </p:txBody>
      </p:sp>
    </p:spTree>
    <p:extLst>
      <p:ext uri="{BB962C8B-B14F-4D97-AF65-F5344CB8AC3E}">
        <p14:creationId xmlns:p14="http://schemas.microsoft.com/office/powerpoint/2010/main" val="302784962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B75E10-D804-4E26-4E6D-4F4D76D826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D18FF6-3D77-3BC0-D713-F8823BB7DE66}"/>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B400C715-04C0-1F93-7648-4EB10A4F3781}"/>
              </a:ext>
            </a:extLst>
          </p:cNvPr>
          <p:cNvSpPr>
            <a:spLocks noGrp="1"/>
          </p:cNvSpPr>
          <p:nvPr>
            <p:ph type="body" idx="1"/>
          </p:nvPr>
        </p:nvSpPr>
        <p:spPr/>
        <p:txBody>
          <a:bodyPr>
            <a:normAutofit fontScale="85000" lnSpcReduction="20000"/>
          </a:bodyPr>
          <a:lstStyle/>
          <a:p>
            <a:pPr>
              <a:lnSpc>
                <a:spcPct val="100000"/>
              </a:lnSpc>
              <a:spcBef>
                <a:spcPts val="0"/>
              </a:spcBef>
              <a:spcAft>
                <a:spcPts val="0"/>
              </a:spcAft>
            </a:pPr>
            <a:r>
              <a:rPr lang="en-US" b="1" dirty="0">
                <a:latin typeface="Times New Roman" panose="02020603050405020304" pitchFamily="18" charset="0"/>
                <a:ea typeface="Calibri"/>
                <a:cs typeface="Calibri"/>
              </a:rPr>
              <a:t>Key findings</a:t>
            </a:r>
            <a:endParaRPr lang="en-US" b="1" dirty="0">
              <a:latin typeface="Times New Roman" panose="02020603050405020304" pitchFamily="18" charset="0"/>
              <a:cs typeface="Calibri"/>
            </a:endParaRPr>
          </a:p>
          <a:p>
            <a:pPr>
              <a:lnSpc>
                <a:spcPct val="100000"/>
              </a:lnSpc>
              <a:spcBef>
                <a:spcPts val="0"/>
              </a:spcBef>
              <a:spcAft>
                <a:spcPts val="0"/>
              </a:spcAft>
            </a:pPr>
            <a:r>
              <a:rPr lang="en-US" sz="1200" dirty="0">
                <a:latin typeface="Times New Roman" panose="02020603050405020304" pitchFamily="18" charset="0"/>
                <a:cs typeface="Calibri"/>
              </a:rPr>
              <a:t>In 2024, in the United States and 7 territories and freely associated states, </a:t>
            </a:r>
            <a:r>
              <a:rPr lang="en-US" sz="1200" b="0" dirty="0">
                <a:latin typeface="Times New Roman" panose="02020603050405020304" pitchFamily="18" charset="0"/>
                <a:cs typeface="Calibri"/>
              </a:rPr>
              <a:t>the highest rates of </a:t>
            </a:r>
            <a:r>
              <a:rPr lang="en-US" sz="1200" dirty="0">
                <a:latin typeface="Times New Roman" panose="02020603050405020304" pitchFamily="18" charset="0"/>
                <a:cs typeface="Calibri"/>
              </a:rPr>
              <a:t>HIV related deaths among persons aged </a:t>
            </a:r>
            <a:r>
              <a:rPr lang="en-US" sz="1200" b="0" i="0" dirty="0">
                <a:solidFill>
                  <a:srgbClr val="000000"/>
                </a:solidFill>
                <a:effectLst/>
                <a:latin typeface="Times New Roman" panose="02020603050405020304" pitchFamily="18" charset="0"/>
                <a:cs typeface="Calibri"/>
              </a:rPr>
              <a:t>≥ 13 </a:t>
            </a:r>
            <a:r>
              <a:rPr lang="en-US" sz="1200" b="0" i="0" u="none" strike="noStrike" baseline="0" dirty="0">
                <a:solidFill>
                  <a:srgbClr val="000000"/>
                </a:solidFill>
                <a:latin typeface="Times New Roman" panose="02020603050405020304" pitchFamily="18" charset="0"/>
                <a:cs typeface="Calibri"/>
              </a:rPr>
              <a:t>years with diagnosed HIV by residence at the time of death were as follows:</a:t>
            </a:r>
            <a:endParaRPr lang="en-US" dirty="0">
              <a:latin typeface="Times New Roman" panose="02020603050405020304" pitchFamily="18" charset="0"/>
              <a:cs typeface="Calibri"/>
            </a:endParaRPr>
          </a:p>
          <a:p>
            <a:pPr marL="630936" indent="-171450">
              <a:lnSpc>
                <a:spcPct val="100000"/>
              </a:lnSpc>
              <a:spcBef>
                <a:spcPts val="0"/>
              </a:spcBef>
              <a:spcAft>
                <a:spcPts val="0"/>
              </a:spcAft>
              <a:buFont typeface="Arial" panose="020B0604020202020204" pitchFamily="34" charset="0"/>
              <a:buChar char="•"/>
            </a:pPr>
            <a:r>
              <a:rPr lang="en-US" sz="1200" b="0" i="0" u="none" strike="noStrike" baseline="0" dirty="0">
                <a:solidFill>
                  <a:srgbClr val="000000"/>
                </a:solidFill>
                <a:latin typeface="Times New Roman" panose="02020603050405020304" pitchFamily="18" charset="0"/>
                <a:cs typeface="Calibri" panose="020F0502020204030204" pitchFamily="34" charset="0"/>
              </a:rPr>
              <a:t>U.S. Virgin Islands (10.7), District of Columbia (7.8), Mississippi (3.3), Maryland (3.0), and Florida (2.8)</a:t>
            </a:r>
          </a:p>
          <a:p>
            <a:pPr marL="0" indent="0">
              <a:lnSpc>
                <a:spcPct val="100000"/>
              </a:lnSpc>
              <a:spcBef>
                <a:spcPts val="0"/>
              </a:spcBef>
              <a:spcAft>
                <a:spcPts val="0"/>
              </a:spcAft>
              <a:buFont typeface="Arial" panose="020B0604020202020204" pitchFamily="34" charset="0"/>
              <a:buNone/>
            </a:pPr>
            <a:endParaRPr lang="en-US" sz="1200" b="0" i="1" strike="sngStrike" dirty="0">
              <a:latin typeface="Times New Roman" panose="02020603050405020304" pitchFamily="18" charset="0"/>
              <a:cs typeface="Calibri" panose="020F0502020204030204" pitchFamily="34" charset="0"/>
            </a:endParaRPr>
          </a:p>
          <a:p>
            <a:pPr>
              <a:lnSpc>
                <a:spcPct val="100000"/>
              </a:lnSpc>
              <a:spcBef>
                <a:spcPts val="0"/>
              </a:spcBef>
              <a:spcAft>
                <a:spcPts val="0"/>
              </a:spcAft>
            </a:pPr>
            <a:r>
              <a:rPr lang="en-US" b="1" dirty="0">
                <a:latin typeface="Times New Roman" panose="02020603050405020304" pitchFamily="18" charset="0"/>
              </a:rPr>
              <a:t>Data notes and sources</a:t>
            </a:r>
            <a:endParaRPr lang="en-US" dirty="0">
              <a:latin typeface="Times New Roman" panose="02020603050405020304" pitchFamily="18"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kern="1200" dirty="0">
                <a:solidFill>
                  <a:schemeClr val="tx1"/>
                </a:solidFill>
                <a:effectLst/>
                <a:latin typeface="Times New Roman" panose="02020603050405020304" pitchFamily="18" charset="0"/>
                <a:ea typeface="+mn-ea"/>
                <a:cs typeface="+mn-cs"/>
              </a:rPr>
              <a:t>The 2024 HIV Surveillance </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Data Release</a:t>
            </a:r>
            <a:r>
              <a:rPr lang="en-US" sz="1200" kern="1200" dirty="0">
                <a:solidFill>
                  <a:schemeClr val="tx1"/>
                </a:solidFill>
                <a:effectLst/>
                <a:latin typeface="Times New Roman" panose="02020603050405020304" pitchFamily="18" charset="0"/>
                <a:ea typeface="+mn-ea"/>
                <a:cs typeface="+mn-cs"/>
              </a:rPr>
              <a:t> marks the first inclusion of data from the Republic of the Marshall Islands in numbers and rates of HIV diagnoses, deaths, and persons living with diagnosed HIV.</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Times New Roman" panose="02020603050405020304" pitchFamily="18" charset="0"/>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kern="1200" dirty="0">
                <a:solidFill>
                  <a:schemeClr val="tx1"/>
                </a:solidFill>
                <a:effectLst/>
                <a:latin typeface="Times New Roman" panose="02020603050405020304" pitchFamily="18" charset="0"/>
                <a:ea typeface="+mn-ea"/>
                <a:cs typeface="+mn-cs"/>
              </a:rPr>
              <a:t>Rates per 100,000 population were calculated for </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deaths of persons with diagnosed HIV </a:t>
            </a:r>
            <a:r>
              <a:rPr lang="en-US" sz="1200" kern="1200" dirty="0">
                <a:solidFill>
                  <a:schemeClr val="tx1"/>
                </a:solidFill>
                <a:effectLst/>
                <a:latin typeface="Times New Roman" panose="02020603050405020304" pitchFamily="18" charset="0"/>
                <a:ea typeface="+mn-ea"/>
                <a:cs typeface="+mn-cs"/>
              </a:rPr>
              <a:t>by dividing the number of deaths by the population for the calendar year and multiplying by 100,000. Population denominators were derived from vintage 2024 Census estimates for the 50 states, DC, and Puerto Rico, and from the U.S. Census Bureau’s International Database for American Samoa, the Commonwealth of the Northern Mariana Islands, Guam, the Republic of the Marshall Islands, the Republic of Palau, and the U.S. Virgin Islands.</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1200" b="0" i="0" u="none" strike="noStrike" baseline="0" dirty="0">
              <a:solidFill>
                <a:srgbClr val="000000"/>
              </a:solidFill>
              <a:latin typeface="Times New Roman" panose="02020603050405020304" pitchFamily="18" charset="0"/>
              <a:cs typeface="Calibri" panose="020F0502020204030204"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i="0" u="none" strike="noStrike" baseline="0" dirty="0">
                <a:solidFill>
                  <a:srgbClr val="000000"/>
                </a:solidFill>
                <a:latin typeface="Times New Roman" panose="02020603050405020304" pitchFamily="18" charset="0"/>
                <a:cs typeface="Calibri" panose="020F0502020204030204" pitchFamily="34" charset="0"/>
              </a:rPr>
              <a:t>For additional data, see Table 9b in the 2024 HIV Surveillance </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Data Release</a:t>
            </a:r>
            <a:r>
              <a:rPr lang="en-US" sz="1200" b="0" i="0" u="none" strike="noStrike" baseline="0" dirty="0">
                <a:solidFill>
                  <a:srgbClr val="000000"/>
                </a:solidFill>
                <a:latin typeface="Times New Roman" panose="02020603050405020304" pitchFamily="18" charset="0"/>
                <a:cs typeface="Calibri" panose="020F0502020204030204" pitchFamily="34" charset="0"/>
              </a:rPr>
              <a:t>.</a:t>
            </a:r>
            <a:r>
              <a:rPr lang="en-US" sz="1200" i="1"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b="0" i="0" u="none" strike="noStrike" baseline="0" dirty="0">
              <a:solidFill>
                <a:srgbClr val="000000"/>
              </a:solidFill>
              <a:latin typeface="Times New Roman" panose="02020603050405020304" pitchFamily="18" charset="0"/>
              <a:cs typeface="Calibri" panose="020F0502020204030204"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1200" dirty="0">
              <a:solidFill>
                <a:srgbClr val="000000"/>
              </a:solidFill>
              <a:latin typeface="Times New Roman" panose="02020603050405020304" pitchFamily="18" charset="0"/>
              <a:cs typeface="Calibri" panose="020F0502020204030204"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dirty="0">
                <a:solidFill>
                  <a:srgbClr val="000000"/>
                </a:solidFill>
                <a:latin typeface="Times New Roman" panose="02020603050405020304" pitchFamily="18" charset="0"/>
                <a:cs typeface="Calibri" panose="020F0502020204030204" pitchFamily="34" charset="0"/>
              </a:rPr>
              <a:t>HIV-related deaths include deaths with an underlying cause with an International Classification of Diseases, Tenth Revision code of B20–B24, O98.7, or R75. Data for the year 2023 are preliminary and based on death data received by CDC as of December 2025. </a:t>
            </a:r>
          </a:p>
          <a:p>
            <a:pPr marL="0" marR="0">
              <a:lnSpc>
                <a:spcPct val="100000"/>
              </a:lnSpc>
              <a:spcBef>
                <a:spcPts val="0"/>
              </a:spcBef>
              <a:spcAft>
                <a:spcPts val="0"/>
              </a:spcAft>
            </a:pPr>
            <a:endParaRPr lang="en-US" sz="1200" b="1" kern="100" dirty="0">
              <a:effectLst/>
              <a:latin typeface="Times New Roman" panose="02020603050405020304" pitchFamily="18" charset="0"/>
              <a:ea typeface="Calibri" panose="020F0502020204030204" pitchFamily="34" charset="0"/>
              <a:cs typeface="Calibri" panose="020F0502020204030204"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dirty="0">
                <a:latin typeface="Times New Roman" panose="02020603050405020304" pitchFamily="18" charset="0"/>
                <a:cs typeface="Calibri" panose="020F0502020204030204" pitchFamily="34" charset="0"/>
              </a:rPr>
              <a:t>Use caution when comparing the rates of diagnoses for the U.S. Virgin Islands and District of Columbia to the rates for states </a:t>
            </a:r>
            <a:r>
              <a:rPr lang="en-US" sz="1200" b="0" i="0" u="none" strike="noStrike" baseline="0" dirty="0">
                <a:solidFill>
                  <a:srgbClr val="000000"/>
                </a:solidFill>
                <a:latin typeface="Times New Roman" panose="02020603050405020304" pitchFamily="18" charset="0"/>
                <a:cs typeface="Times New Roman" panose="02020603050405020304" pitchFamily="18" charset="0"/>
              </a:rPr>
              <a:t>due to the size of the populations</a:t>
            </a:r>
            <a:r>
              <a:rPr lang="en-US" sz="1200" b="0" dirty="0">
                <a:latin typeface="Times New Roman" panose="02020603050405020304" pitchFamily="18" charset="0"/>
                <a:cs typeface="Calibri" panose="020F0502020204030204" pitchFamily="34" charset="0"/>
              </a:rPr>
              <a:t>.</a:t>
            </a:r>
          </a:p>
          <a:p>
            <a:pPr marL="0" marR="0">
              <a:lnSpc>
                <a:spcPct val="100000"/>
              </a:lnSpc>
              <a:spcBef>
                <a:spcPts val="0"/>
              </a:spcBef>
              <a:spcAft>
                <a:spcPts val="0"/>
              </a:spcAft>
            </a:pPr>
            <a:endParaRPr lang="en-US" sz="1200" kern="100" dirty="0">
              <a:effectLst/>
              <a:latin typeface="Times New Roman" panose="02020603050405020304" pitchFamily="18" charset="0"/>
              <a:ea typeface="Calibri" panose="020F0502020204030204" pitchFamily="34" charset="0"/>
              <a:cs typeface="Calibri" panose="020F0502020204030204" pitchFamily="34" charset="0"/>
            </a:endParaRPr>
          </a:p>
          <a:p>
            <a:pPr marL="0" marR="0">
              <a:lnSpc>
                <a:spcPct val="100000"/>
              </a:lnSpc>
              <a:spcBef>
                <a:spcPts val="0"/>
              </a:spcBef>
              <a:spcAft>
                <a:spcPts val="0"/>
              </a:spcAft>
            </a:pPr>
            <a:r>
              <a:rPr lang="en-US" dirty="0">
                <a:effectLst/>
                <a:latin typeface="Times New Roman" panose="02020603050405020304" pitchFamily="18" charset="0"/>
              </a:rPr>
              <a:t>For more information on data sources, data collection and reporting practices, and case definitions, see the National HIV Surveillance System (NHSS) Technical Notes, available at </a:t>
            </a:r>
            <a:r>
              <a:rPr lang="en-US" dirty="0">
                <a:effectLst/>
                <a:latin typeface="Times New Roman" panose="02020603050405020304" pitchFamily="18" charset="0"/>
                <a:hlinkClick r:id="rId3" tooltip="https://www.cdc.gov/hiv-data/nhss/index.html"/>
              </a:rPr>
              <a:t>https://www.cdc.gov/hiv-data/nhss/index.html</a:t>
            </a:r>
            <a:r>
              <a:rPr lang="en-US" dirty="0">
                <a:effectLst/>
                <a:latin typeface="Times New Roman" panose="02020603050405020304" pitchFamily="18" charset="0"/>
              </a:rPr>
              <a:t>.</a:t>
            </a:r>
          </a:p>
          <a:p>
            <a:pPr marL="0" marR="0">
              <a:lnSpc>
                <a:spcPct val="100000"/>
              </a:lnSpc>
              <a:spcBef>
                <a:spcPts val="0"/>
              </a:spcBef>
              <a:spcAft>
                <a:spcPts val="0"/>
              </a:spcAft>
            </a:pPr>
            <a:endParaRPr lang="en-US" sz="1200" kern="100" dirty="0">
              <a:effectLst/>
              <a:latin typeface="Times New Roman" panose="02020603050405020304" pitchFamily="18" charset="0"/>
              <a:ea typeface="Calibri" panose="020F0502020204030204" pitchFamily="34" charset="0"/>
              <a:cs typeface="Calibri" panose="020F0502020204030204"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baseline="0" dirty="0">
                <a:latin typeface="Times New Roman" panose="02020603050405020304" pitchFamily="18" charset="0"/>
              </a:rPr>
              <a:t>Data for all figures are available in </a:t>
            </a:r>
            <a:r>
              <a:rPr lang="en-US" baseline="0" dirty="0">
                <a:effectLst/>
                <a:latin typeface="Times New Roman" panose="02020603050405020304" pitchFamily="18" charset="0"/>
              </a:rPr>
              <a:t>the </a:t>
            </a:r>
            <a:r>
              <a:rPr lang="en-US" baseline="0" dirty="0">
                <a:latin typeface="Times New Roman" panose="02020603050405020304" pitchFamily="18" charset="0"/>
              </a:rPr>
              <a:t>2024 </a:t>
            </a:r>
            <a:r>
              <a:rPr lang="en-US" baseline="0" dirty="0">
                <a:effectLst/>
                <a:latin typeface="Times New Roman" panose="02020603050405020304" pitchFamily="18" charset="0"/>
              </a:rPr>
              <a:t>HIV Surveillance </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Data Release</a:t>
            </a:r>
            <a:r>
              <a:rPr lang="en-US" baseline="0" dirty="0">
                <a:latin typeface="Times New Roman" panose="02020603050405020304" pitchFamily="18" charset="0"/>
              </a:rPr>
              <a:t> tables or </a:t>
            </a:r>
            <a:r>
              <a:rPr lang="en-US" baseline="0" dirty="0">
                <a:solidFill>
                  <a:srgbClr val="444444"/>
                </a:solidFill>
                <a:latin typeface="Times New Roman" panose="02020603050405020304" pitchFamily="18" charset="0"/>
                <a:hlinkClick r:id="rId4"/>
              </a:rPr>
              <a:t>NCHHSTP </a:t>
            </a:r>
            <a:r>
              <a:rPr lang="en-US" baseline="0" dirty="0" err="1">
                <a:solidFill>
                  <a:srgbClr val="444444"/>
                </a:solidFill>
                <a:latin typeface="Times New Roman" panose="02020603050405020304" pitchFamily="18" charset="0"/>
                <a:hlinkClick r:id="rId4"/>
              </a:rPr>
              <a:t>AtlasPlus</a:t>
            </a:r>
            <a:r>
              <a:rPr lang="en-US" baseline="0" dirty="0">
                <a:effectLst/>
                <a:latin typeface="Times New Roman" panose="02020603050405020304" pitchFamily="18" charset="0"/>
              </a:rPr>
              <a:t>. </a:t>
            </a:r>
            <a:endParaRPr lang="en-US" baseline="0" dirty="0">
              <a:solidFill>
                <a:srgbClr val="444444"/>
              </a:solidFill>
              <a:effectLst/>
              <a:latin typeface="Times New Roman" panose="02020603050405020304" pitchFamily="18" charset="0"/>
            </a:endParaRPr>
          </a:p>
        </p:txBody>
      </p:sp>
      <p:sp>
        <p:nvSpPr>
          <p:cNvPr id="4" name="Slide Number Placeholder 3">
            <a:extLst>
              <a:ext uri="{FF2B5EF4-FFF2-40B4-BE49-F238E27FC236}">
                <a16:creationId xmlns:a16="http://schemas.microsoft.com/office/drawing/2014/main" id="{D2AEF839-5E54-EA96-FD5F-C465E7D72A0D}"/>
              </a:ext>
            </a:extLst>
          </p:cNvPr>
          <p:cNvSpPr>
            <a:spLocks noGrp="1"/>
          </p:cNvSpPr>
          <p:nvPr>
            <p:ph type="sldNum" sz="quarter" idx="5"/>
          </p:nvPr>
        </p:nvSpPr>
        <p:spPr/>
        <p:txBody>
          <a:bodyPr/>
          <a:lstStyle/>
          <a:p>
            <a:pPr>
              <a:defRPr/>
            </a:pPr>
            <a:fld id="{EB38CAEC-4554-485B-9189-C45C7447A404}" type="slidenum">
              <a:rPr lang="en-US" smtClean="0"/>
              <a:pPr>
                <a:defRPr/>
              </a:pPr>
              <a:t>34</a:t>
            </a:fld>
            <a:endParaRPr lang="en-US"/>
          </a:p>
        </p:txBody>
      </p:sp>
    </p:spTree>
    <p:extLst>
      <p:ext uri="{BB962C8B-B14F-4D97-AF65-F5344CB8AC3E}">
        <p14:creationId xmlns:p14="http://schemas.microsoft.com/office/powerpoint/2010/main" val="294906595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normAutofit fontScale="92500" lnSpcReduction="20000"/>
          </a:bodyPr>
          <a:lstStyle/>
          <a:p>
            <a:pPr>
              <a:lnSpc>
                <a:spcPct val="100000"/>
              </a:lnSpc>
              <a:spcBef>
                <a:spcPts val="0"/>
              </a:spcBef>
              <a:spcAft>
                <a:spcPts val="0"/>
              </a:spcAft>
              <a:defRPr/>
            </a:pPr>
            <a:r>
              <a:rPr lang="en-US" b="1" dirty="0">
                <a:solidFill>
                  <a:srgbClr val="000000"/>
                </a:solidFill>
                <a:latin typeface="Times New Roman" panose="02020603050405020304" pitchFamily="18" charset="0"/>
                <a:ea typeface="Calibri"/>
                <a:cs typeface="Calibri"/>
              </a:rPr>
              <a:t>Key findings</a:t>
            </a:r>
            <a:endParaRPr lang="en-US" b="1" dirty="0">
              <a:solidFill>
                <a:srgbClr val="000000"/>
              </a:solidFill>
              <a:latin typeface="Times New Roman" panose="02020603050405020304" pitchFamily="18" charset="0"/>
              <a:cs typeface="Calibri"/>
            </a:endParaRPr>
          </a:p>
          <a:p>
            <a:pPr marL="0" marR="0" lvl="0" indent="0" algn="l" defTabSz="914400">
              <a:lnSpc>
                <a:spcPct val="100000"/>
              </a:lnSpc>
              <a:spcBef>
                <a:spcPts val="0"/>
              </a:spcBef>
              <a:spcAft>
                <a:spcPts val="0"/>
              </a:spcAft>
              <a:buClrTx/>
              <a:buSzTx/>
              <a:buFontTx/>
              <a:buNone/>
              <a:tabLst/>
              <a:defRPr/>
            </a:pPr>
            <a:r>
              <a:rPr lang="en-US" sz="1200" b="0" i="0" u="none" strike="noStrike" baseline="0" dirty="0">
                <a:solidFill>
                  <a:srgbClr val="000000"/>
                </a:solidFill>
                <a:latin typeface="Times New Roman" panose="02020603050405020304" pitchFamily="18" charset="0"/>
                <a:cs typeface="Calibri"/>
              </a:rPr>
              <a:t>In 2024, in the United States and 7 territories and freely associated states, the highest numbers and percentages of HIV-related deaths of persons </a:t>
            </a:r>
            <a:r>
              <a:rPr lang="en-US" sz="1200" dirty="0">
                <a:solidFill>
                  <a:srgbClr val="000000"/>
                </a:solidFill>
                <a:latin typeface="Times New Roman" panose="02020603050405020304" pitchFamily="18" charset="0"/>
                <a:cs typeface="Calibri"/>
              </a:rPr>
              <a:t>aged </a:t>
            </a:r>
            <a:r>
              <a:rPr lang="en-US" sz="1200" b="0" i="0" dirty="0">
                <a:solidFill>
                  <a:srgbClr val="000000"/>
                </a:solidFill>
                <a:effectLst/>
                <a:latin typeface="Times New Roman" panose="02020603050405020304" pitchFamily="18" charset="0"/>
                <a:cs typeface="Calibri"/>
              </a:rPr>
              <a:t>≥ 13 years </a:t>
            </a:r>
            <a:r>
              <a:rPr lang="en-US" sz="1200" b="0" i="0" u="none" strike="noStrike" baseline="0" dirty="0">
                <a:solidFill>
                  <a:srgbClr val="000000"/>
                </a:solidFill>
                <a:latin typeface="Times New Roman" panose="02020603050405020304" pitchFamily="18" charset="0"/>
                <a:cs typeface="Calibri"/>
              </a:rPr>
              <a:t>with diagnosed HIV by sex, age group, race/ethnicity, and region of residence</a:t>
            </a:r>
            <a:r>
              <a:rPr lang="en-US" sz="1200" dirty="0">
                <a:solidFill>
                  <a:srgbClr val="000000"/>
                </a:solidFill>
                <a:latin typeface="Times New Roman" panose="02020603050405020304" pitchFamily="18" charset="0"/>
                <a:cs typeface="Calibri"/>
              </a:rPr>
              <a:t> </a:t>
            </a:r>
            <a:r>
              <a:rPr lang="en-US" sz="1200" b="0" dirty="0">
                <a:solidFill>
                  <a:srgbClr val="000000"/>
                </a:solidFill>
                <a:latin typeface="Times New Roman" panose="02020603050405020304" pitchFamily="18" charset="0"/>
                <a:cs typeface="Calibri"/>
              </a:rPr>
              <a:t>at the time of death </a:t>
            </a:r>
            <a:r>
              <a:rPr lang="en-US" sz="1200" b="0" i="0" dirty="0">
                <a:solidFill>
                  <a:srgbClr val="000000"/>
                </a:solidFill>
                <a:effectLst/>
                <a:latin typeface="Times New Roman" panose="02020603050405020304" pitchFamily="18" charset="0"/>
                <a:cs typeface="Calibri"/>
              </a:rPr>
              <a:t>were as follows</a:t>
            </a:r>
            <a:r>
              <a:rPr lang="en-US" sz="1200" dirty="0">
                <a:solidFill>
                  <a:srgbClr val="000000"/>
                </a:solidFill>
                <a:latin typeface="Times New Roman" panose="02020603050405020304" pitchFamily="18" charset="0"/>
                <a:cs typeface="Calibri"/>
              </a:rPr>
              <a:t>:</a:t>
            </a:r>
            <a:endParaRPr lang="en-US" sz="1200" dirty="0">
              <a:solidFill>
                <a:srgbClr val="000000"/>
              </a:solidFill>
              <a:effectLst/>
              <a:latin typeface="Times New Roman" panose="02020603050405020304" pitchFamily="18" charset="0"/>
              <a:ea typeface="Times New Roman" panose="02020603050405020304" pitchFamily="18" charset="0"/>
              <a:cs typeface="Calibri"/>
            </a:endParaRPr>
          </a:p>
          <a:p>
            <a:pPr marL="630936" marR="0" indent="-171450">
              <a:lnSpc>
                <a:spcPct val="100000"/>
              </a:lnSpc>
              <a:spcBef>
                <a:spcPts val="0"/>
              </a:spcBef>
              <a:spcAft>
                <a:spcPts val="0"/>
              </a:spcAft>
              <a:buFont typeface="Arial" panose="020B0604020202020204" pitchFamily="34" charset="0"/>
              <a:buChar char="•"/>
            </a:pPr>
            <a:r>
              <a:rPr lang="en-US" sz="1200" b="0" i="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Males (3,306; 77%)</a:t>
            </a:r>
          </a:p>
          <a:p>
            <a:pPr marL="630936" marR="0" indent="-171450">
              <a:lnSpc>
                <a:spcPct val="100000"/>
              </a:lnSpc>
              <a:spcBef>
                <a:spcPts val="0"/>
              </a:spcBef>
              <a:spcAft>
                <a:spcPts val="0"/>
              </a:spcAft>
              <a:buFont typeface="Arial" panose="020B0604020202020204" pitchFamily="34" charset="0"/>
              <a:buChar char="•"/>
            </a:pPr>
            <a:r>
              <a:rPr lang="en-US" sz="1200" b="0" i="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55–64 years (1,251; 29%)</a:t>
            </a:r>
          </a:p>
          <a:p>
            <a:pPr marL="630936" marR="0" indent="-171450">
              <a:lnSpc>
                <a:spcPct val="100000"/>
              </a:lnSpc>
              <a:spcBef>
                <a:spcPts val="0"/>
              </a:spcBef>
              <a:spcAft>
                <a:spcPts val="0"/>
              </a:spcAft>
              <a:buFont typeface="Arial" panose="020B0604020202020204" pitchFamily="34" charset="0"/>
              <a:buChar char="•"/>
            </a:pPr>
            <a:r>
              <a:rPr lang="en-US" sz="1200" b="0" i="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Black/African American persons (1,741; 41%)</a:t>
            </a:r>
          </a:p>
          <a:p>
            <a:pPr marL="630555" marR="0" indent="-171450">
              <a:lnSpc>
                <a:spcPct val="100000"/>
              </a:lnSpc>
              <a:spcBef>
                <a:spcPts val="0"/>
              </a:spcBef>
              <a:spcAft>
                <a:spcPts val="0"/>
              </a:spcAft>
              <a:buFont typeface="Arial" panose="020B0604020202020204" pitchFamily="34" charset="0"/>
              <a:buChar char="•"/>
            </a:pPr>
            <a:r>
              <a:rPr lang="en-US" sz="1200" b="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Persons residing in the </a:t>
            </a:r>
            <a:r>
              <a:rPr lang="en-US" sz="1200" b="0" i="0" dirty="0">
                <a:solidFill>
                  <a:srgbClr val="000000"/>
                </a:solidFill>
                <a:effectLst/>
                <a:latin typeface="Times New Roman"/>
                <a:ea typeface="Times New Roman" panose="02020603050405020304" pitchFamily="18" charset="0"/>
                <a:cs typeface="Times New Roman"/>
              </a:rPr>
              <a:t>South (2,261; </a:t>
            </a:r>
            <a:r>
              <a:rPr lang="en-US" dirty="0">
                <a:solidFill>
                  <a:srgbClr val="000000"/>
                </a:solidFill>
                <a:latin typeface="Times New Roman"/>
                <a:ea typeface="Times New Roman" panose="02020603050405020304" pitchFamily="18" charset="0"/>
                <a:cs typeface="Times New Roman"/>
              </a:rPr>
              <a:t>53</a:t>
            </a:r>
            <a:r>
              <a:rPr lang="en-US" sz="1200" b="0" i="0" dirty="0">
                <a:solidFill>
                  <a:srgbClr val="000000"/>
                </a:solidFill>
                <a:effectLst/>
                <a:latin typeface="Times New Roman"/>
                <a:ea typeface="Times New Roman" panose="02020603050405020304" pitchFamily="18" charset="0"/>
                <a:cs typeface="Times New Roman"/>
              </a:rPr>
              <a:t>%)</a:t>
            </a:r>
          </a:p>
          <a:p>
            <a:pPr marR="0" indent="0">
              <a:lnSpc>
                <a:spcPct val="100000"/>
              </a:lnSpc>
              <a:spcBef>
                <a:spcPts val="0"/>
              </a:spcBef>
              <a:spcAft>
                <a:spcPts val="0"/>
              </a:spcAft>
              <a:buFontTx/>
              <a:buNone/>
            </a:pPr>
            <a:endParaRPr lang="en-US" sz="1200" b="0" i="0" dirty="0">
              <a:solidFill>
                <a:srgbClr val="444444"/>
              </a:solidFill>
              <a:effectLst/>
              <a:latin typeface="Times New Roman" panose="02020603050405020304" pitchFamily="18" charset="0"/>
              <a:ea typeface="Calibri"/>
              <a:cs typeface="Calibri" panose="020F0502020204030204" pitchFamily="34" charset="0"/>
            </a:endParaRPr>
          </a:p>
          <a:p>
            <a:pPr>
              <a:lnSpc>
                <a:spcPct val="100000"/>
              </a:lnSpc>
              <a:spcBef>
                <a:spcPts val="0"/>
              </a:spcBef>
              <a:spcAft>
                <a:spcPts val="0"/>
              </a:spcAft>
            </a:pPr>
            <a:r>
              <a:rPr lang="en-US" b="1" dirty="0">
                <a:latin typeface="Times New Roman" panose="02020603050405020304" pitchFamily="18" charset="0"/>
              </a:rPr>
              <a:t>Data notes and sources</a:t>
            </a:r>
            <a:endParaRPr lang="en-US" dirty="0">
              <a:latin typeface="Times New Roman" panose="02020603050405020304" pitchFamily="18"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kern="1200" dirty="0">
                <a:solidFill>
                  <a:schemeClr val="tx1"/>
                </a:solidFill>
                <a:effectLst/>
                <a:latin typeface="Times New Roman" panose="02020603050405020304" pitchFamily="18" charset="0"/>
                <a:ea typeface="+mn-ea"/>
                <a:cs typeface="+mn-cs"/>
              </a:rPr>
              <a:t>The 2024 HIV Surveillance </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Data Release</a:t>
            </a:r>
            <a:r>
              <a:rPr lang="en-US" sz="1200" kern="1200" dirty="0">
                <a:solidFill>
                  <a:schemeClr val="tx1"/>
                </a:solidFill>
                <a:effectLst/>
                <a:latin typeface="Times New Roman" panose="02020603050405020304" pitchFamily="18" charset="0"/>
                <a:ea typeface="+mn-ea"/>
                <a:cs typeface="+mn-cs"/>
              </a:rPr>
              <a:t> marks the first inclusion of data from the Republic of the Marshall Islands in numbers and rates of HIV diagnoses, deaths, and persons living with diagnosed HIV.</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1200" b="0" i="0" u="none" strike="noStrike" baseline="0" dirty="0">
              <a:solidFill>
                <a:srgbClr val="000000"/>
              </a:solidFill>
              <a:latin typeface="Times New Roman" panose="02020603050405020304" pitchFamily="18" charset="0"/>
              <a:cs typeface="Calibri" panose="020F0502020204030204"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i="0" u="none" strike="noStrike" baseline="0" dirty="0">
                <a:solidFill>
                  <a:srgbClr val="000000"/>
                </a:solidFill>
                <a:latin typeface="Times New Roman" panose="02020603050405020304" pitchFamily="18" charset="0"/>
                <a:cs typeface="Calibri" panose="020F0502020204030204" pitchFamily="34" charset="0"/>
              </a:rPr>
              <a:t>For additional data, see Table 9b in the 2024 HIV Surveillance </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Data Release</a:t>
            </a:r>
            <a:r>
              <a:rPr lang="en-US" sz="1200" b="0" i="0" u="none" strike="noStrike" baseline="0" dirty="0">
                <a:solidFill>
                  <a:srgbClr val="000000"/>
                </a:solidFill>
                <a:latin typeface="Times New Roman" panose="02020603050405020304" pitchFamily="18" charset="0"/>
                <a:cs typeface="Calibri" panose="020F0502020204030204" pitchFamily="34" charset="0"/>
              </a:rPr>
              <a:t>.  </a:t>
            </a:r>
          </a:p>
          <a:p>
            <a:pPr marL="0" marR="0">
              <a:lnSpc>
                <a:spcPct val="100000"/>
              </a:lnSpc>
              <a:spcBef>
                <a:spcPts val="0"/>
              </a:spcBef>
              <a:spcAft>
                <a:spcPts val="0"/>
              </a:spcAft>
            </a:pPr>
            <a:endParaRPr lang="en-US" sz="1200" kern="100" dirty="0">
              <a:effectLst/>
              <a:latin typeface="Times New Roman" panose="02020603050405020304" pitchFamily="18" charset="0"/>
              <a:ea typeface="Calibri" panose="020F0502020204030204" pitchFamily="34" charset="0"/>
              <a:cs typeface="Calibri" panose="020F0502020204030204"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dirty="0">
                <a:solidFill>
                  <a:srgbClr val="000000"/>
                </a:solidFill>
                <a:latin typeface="Times New Roman" panose="02020603050405020304" pitchFamily="18" charset="0"/>
                <a:cs typeface="Calibri" panose="020F0502020204030204" pitchFamily="34" charset="0"/>
              </a:rPr>
              <a:t>HIV-related deaths include deaths with an underlying cause with an International Classification of Diseases, Tenth Revision code of B20–B24, O98.7, or R75. Data for the year 2023 are preliminary and based on death data received by CDC as of December 2024. </a:t>
            </a:r>
          </a:p>
          <a:p>
            <a:pPr marL="0" marR="0">
              <a:lnSpc>
                <a:spcPct val="100000"/>
              </a:lnSpc>
              <a:spcBef>
                <a:spcPts val="0"/>
              </a:spcBef>
              <a:spcAft>
                <a:spcPts val="0"/>
              </a:spcAft>
            </a:pPr>
            <a:endParaRPr lang="en-US" sz="1200" kern="100" dirty="0">
              <a:effectLst/>
              <a:latin typeface="Times New Roman" panose="02020603050405020304" pitchFamily="18" charset="0"/>
              <a:ea typeface="Calibri" panose="020F0502020204030204" pitchFamily="34" charset="0"/>
              <a:cs typeface="Calibri" panose="020F0502020204030204" pitchFamily="34" charset="0"/>
            </a:endParaRPr>
          </a:p>
          <a:p>
            <a:pPr marL="0" marR="0">
              <a:lnSpc>
                <a:spcPct val="100000"/>
              </a:lnSpc>
              <a:spcBef>
                <a:spcPts val="0"/>
              </a:spcBef>
              <a:spcAft>
                <a:spcPts val="0"/>
              </a:spcAft>
            </a:pPr>
            <a:r>
              <a:rPr lang="en-US" sz="1200" dirty="0">
                <a:solidFill>
                  <a:srgbClr val="000000"/>
                </a:solidFill>
                <a:latin typeface="Times New Roman" panose="02020603050405020304" pitchFamily="18" charset="0"/>
              </a:rPr>
              <a:t>Use caution when interpreting data for American Indian/Alaska Native, Asian, and Native Hawaiian/other Pacific Islander persons </a:t>
            </a:r>
            <a:r>
              <a:rPr lang="en-US" sz="1200" b="0" dirty="0">
                <a:solidFill>
                  <a:srgbClr val="000000"/>
                </a:solidFill>
                <a:latin typeface="Times New Roman" panose="02020603050405020304" pitchFamily="18" charset="0"/>
              </a:rPr>
              <a:t>due to </a:t>
            </a:r>
            <a:r>
              <a:rPr lang="en-US" sz="1200" dirty="0">
                <a:solidFill>
                  <a:srgbClr val="000000"/>
                </a:solidFill>
                <a:latin typeface="Times New Roman" panose="02020603050405020304" pitchFamily="18" charset="0"/>
              </a:rPr>
              <a:t>small numbers.</a:t>
            </a:r>
          </a:p>
          <a:p>
            <a:pPr marL="0" marR="0">
              <a:lnSpc>
                <a:spcPct val="100000"/>
              </a:lnSpc>
              <a:spcBef>
                <a:spcPts val="0"/>
              </a:spcBef>
              <a:spcAft>
                <a:spcPts val="0"/>
              </a:spcAft>
            </a:pPr>
            <a:endParaRPr lang="en-US" dirty="0">
              <a:effectLst/>
              <a:latin typeface="Times New Roman" panose="02020603050405020304" pitchFamily="18" charset="0"/>
            </a:endParaRPr>
          </a:p>
          <a:p>
            <a:pPr marL="0" marR="0">
              <a:lnSpc>
                <a:spcPct val="100000"/>
              </a:lnSpc>
              <a:spcBef>
                <a:spcPts val="0"/>
              </a:spcBef>
              <a:spcAft>
                <a:spcPts val="0"/>
              </a:spcAft>
            </a:pPr>
            <a:r>
              <a:rPr lang="en-US" dirty="0">
                <a:effectLst/>
                <a:latin typeface="Times New Roman" panose="02020603050405020304" pitchFamily="18" charset="0"/>
              </a:rPr>
              <a:t>For more information on data sources, data collection and reporting practices, and case definitions, see the National HIV Surveillance System (NHSS) Technical Notes, available at </a:t>
            </a:r>
            <a:r>
              <a:rPr lang="en-US" dirty="0">
                <a:effectLst/>
                <a:latin typeface="Times New Roman" panose="02020603050405020304" pitchFamily="18" charset="0"/>
                <a:hlinkClick r:id="rId3" tooltip="https://www.cdc.gov/hiv-data/nhss/index.html"/>
              </a:rPr>
              <a:t>https://www.cdc.gov/hiv-data/nhss/index.html</a:t>
            </a:r>
            <a:r>
              <a:rPr lang="en-US" dirty="0">
                <a:effectLst/>
                <a:latin typeface="Times New Roman" panose="02020603050405020304" pitchFamily="18" charset="0"/>
              </a:rPr>
              <a:t>.</a:t>
            </a:r>
          </a:p>
          <a:p>
            <a:pPr marL="0" marR="0">
              <a:lnSpc>
                <a:spcPct val="100000"/>
              </a:lnSpc>
              <a:spcBef>
                <a:spcPts val="0"/>
              </a:spcBef>
              <a:spcAft>
                <a:spcPts val="0"/>
              </a:spcAft>
            </a:pPr>
            <a:endParaRPr lang="en-US" sz="1200" kern="100" dirty="0">
              <a:effectLst/>
              <a:latin typeface="Times New Roman" panose="02020603050405020304" pitchFamily="18" charset="0"/>
              <a:ea typeface="Calibri" panose="020F0502020204030204" pitchFamily="34" charset="0"/>
              <a:cs typeface="Calibri" panose="020F0502020204030204"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baseline="0" dirty="0">
                <a:latin typeface="Times New Roman" panose="02020603050405020304" pitchFamily="18" charset="0"/>
              </a:rPr>
              <a:t>Data for all figures are available in </a:t>
            </a:r>
            <a:r>
              <a:rPr lang="en-US" baseline="0" dirty="0">
                <a:effectLst/>
                <a:latin typeface="Times New Roman" panose="02020603050405020304" pitchFamily="18" charset="0"/>
              </a:rPr>
              <a:t>the </a:t>
            </a:r>
            <a:r>
              <a:rPr lang="en-US" baseline="0" dirty="0">
                <a:latin typeface="Times New Roman" panose="02020603050405020304" pitchFamily="18" charset="0"/>
              </a:rPr>
              <a:t>2024 </a:t>
            </a:r>
            <a:r>
              <a:rPr lang="en-US" baseline="0" dirty="0">
                <a:effectLst/>
                <a:latin typeface="Times New Roman" panose="02020603050405020304" pitchFamily="18" charset="0"/>
              </a:rPr>
              <a:t>HIV Surveillance </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Data Release</a:t>
            </a:r>
            <a:r>
              <a:rPr lang="en-US" baseline="0" dirty="0">
                <a:latin typeface="Times New Roman" panose="02020603050405020304" pitchFamily="18" charset="0"/>
              </a:rPr>
              <a:t> tables or </a:t>
            </a:r>
            <a:r>
              <a:rPr lang="en-US" baseline="0" dirty="0">
                <a:solidFill>
                  <a:srgbClr val="444444"/>
                </a:solidFill>
                <a:latin typeface="Times New Roman" panose="02020603050405020304" pitchFamily="18" charset="0"/>
                <a:hlinkClick r:id="rId4"/>
              </a:rPr>
              <a:t>NCHHSTP </a:t>
            </a:r>
            <a:r>
              <a:rPr lang="en-US" baseline="0" dirty="0" err="1">
                <a:solidFill>
                  <a:srgbClr val="444444"/>
                </a:solidFill>
                <a:latin typeface="Times New Roman" panose="02020603050405020304" pitchFamily="18" charset="0"/>
                <a:hlinkClick r:id="rId4"/>
              </a:rPr>
              <a:t>AtlasPlus</a:t>
            </a:r>
            <a:r>
              <a:rPr lang="en-US" baseline="0" dirty="0">
                <a:effectLst/>
                <a:latin typeface="Times New Roman" panose="02020603050405020304" pitchFamily="18" charset="0"/>
              </a:rPr>
              <a:t>. </a:t>
            </a:r>
            <a:endParaRPr lang="en-US" sz="1200" kern="100" dirty="0">
              <a:effectLst/>
              <a:latin typeface="Calibri" panose="020F0502020204030204" pitchFamily="34" charset="0"/>
              <a:ea typeface="Calibri" panose="020F0502020204030204" pitchFamily="34" charset="0"/>
              <a:cs typeface="Calibri" panose="020F0502020204030204" pitchFamily="34" charset="0"/>
            </a:endParaRPr>
          </a:p>
          <a:p>
            <a:endParaRPr lang="en-US" sz="180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35</a:t>
            </a:fld>
            <a:endParaRPr lang="en-US"/>
          </a:p>
        </p:txBody>
      </p:sp>
    </p:spTree>
    <p:extLst>
      <p:ext uri="{BB962C8B-B14F-4D97-AF65-F5344CB8AC3E}">
        <p14:creationId xmlns:p14="http://schemas.microsoft.com/office/powerpoint/2010/main" val="248605799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AFEFB8-E16C-014B-B9A7-1F9069EC62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CCB901-3741-A225-7239-1E74B2B6737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999B941-71B3-7B45-86B5-09685A63F4EB}"/>
              </a:ext>
            </a:extLst>
          </p:cNvPr>
          <p:cNvSpPr>
            <a:spLocks noGrp="1"/>
          </p:cNvSpPr>
          <p:nvPr>
            <p:ph type="body" idx="1"/>
          </p:nvPr>
        </p:nvSpPr>
        <p:spPr/>
        <p:txBody>
          <a:bodyPr/>
          <a:lstStyle/>
          <a:p>
            <a:pPr>
              <a:lnSpc>
                <a:spcPct val="100000"/>
              </a:lnSpc>
              <a:spcBef>
                <a:spcPts val="0"/>
              </a:spcBef>
            </a:pPr>
            <a:r>
              <a:rPr lang="en-US" sz="1200" b="0" i="0" kern="1200" baseline="0" dirty="0">
                <a:solidFill>
                  <a:schemeClr val="tx1"/>
                </a:solidFill>
                <a:effectLst/>
                <a:latin typeface="Times New Roman" panose="02020603050405020304" pitchFamily="18" charset="0"/>
                <a:ea typeface="+mn-ea"/>
                <a:cs typeface="+mn-cs"/>
              </a:rPr>
              <a:t>Prevalence data reflect persons living with diagnosed HIV, regardless of stage of disease, at the end of the most recent year.</a:t>
            </a:r>
          </a:p>
          <a:p>
            <a:pPr marL="171450" indent="-171450">
              <a:lnSpc>
                <a:spcPct val="100000"/>
              </a:lnSpc>
              <a:spcBef>
                <a:spcPts val="0"/>
              </a:spcBef>
              <a:buFont typeface="Arial" panose="020B0604020202020204" pitchFamily="34" charset="0"/>
              <a:buChar char="•"/>
            </a:pPr>
            <a:r>
              <a:rPr lang="en-US" sz="1200" b="0" i="0" kern="1200" baseline="0" dirty="0">
                <a:solidFill>
                  <a:schemeClr val="tx1"/>
                </a:solidFill>
                <a:effectLst/>
                <a:latin typeface="Times New Roman" panose="02020603050405020304" pitchFamily="18" charset="0"/>
                <a:ea typeface="+mn-ea"/>
                <a:cs typeface="+mn-cs"/>
              </a:rPr>
              <a:t>Data for the most recent year should be interpreted with caution due to the use of preliminary death data that are based on a 12-month reporting delay to allow data to be reported to CDC.</a:t>
            </a:r>
          </a:p>
          <a:p>
            <a:pPr marL="171450" indent="-171450">
              <a:lnSpc>
                <a:spcPct val="100000"/>
              </a:lnSpc>
              <a:spcBef>
                <a:spcPts val="0"/>
              </a:spcBef>
              <a:buFont typeface="Arial" panose="020B0604020202020204" pitchFamily="34" charset="0"/>
              <a:buChar char="•"/>
            </a:pPr>
            <a:r>
              <a:rPr lang="en-US" sz="1200" b="0" i="0" kern="1200" baseline="0" dirty="0">
                <a:solidFill>
                  <a:schemeClr val="tx1"/>
                </a:solidFill>
                <a:effectLst/>
                <a:latin typeface="Times New Roman" panose="02020603050405020304" pitchFamily="18" charset="0"/>
                <a:ea typeface="+mn-ea"/>
                <a:cs typeface="+mn-cs"/>
              </a:rPr>
              <a:t>For tables presenting prevalence data, region or area of residence is based on most recent known address at the end of the specified year.</a:t>
            </a:r>
          </a:p>
          <a:p>
            <a:pPr marL="171450" indent="-171450">
              <a:lnSpc>
                <a:spcPct val="100000"/>
              </a:lnSpc>
              <a:spcBef>
                <a:spcPts val="0"/>
              </a:spcBef>
              <a:buFont typeface="Arial" panose="020B0604020202020204" pitchFamily="34" charset="0"/>
              <a:buChar char="•"/>
            </a:pPr>
            <a:r>
              <a:rPr lang="en-US" sz="1200" b="0" i="0" kern="1200" baseline="0" dirty="0">
                <a:solidFill>
                  <a:schemeClr val="tx1"/>
                </a:solidFill>
                <a:effectLst/>
                <a:latin typeface="Times New Roman" panose="02020603050405020304" pitchFamily="18" charset="0"/>
                <a:ea typeface="+mn-ea"/>
                <a:cs typeface="+mn-cs"/>
              </a:rPr>
              <a:t>Due to incomplete reporting of deaths for the most recent year, prevalence data for Guam, Idaho, and Utah should be interpreted with caution.</a:t>
            </a:r>
          </a:p>
          <a:p>
            <a:pPr>
              <a:lnSpc>
                <a:spcPct val="100000"/>
              </a:lnSpc>
              <a:spcBef>
                <a:spcPts val="0"/>
              </a:spcBef>
            </a:pPr>
            <a:endParaRPr lang="en-US" baseline="0" dirty="0">
              <a:latin typeface="Times New Roman" panose="02020603050405020304" pitchFamily="18" charset="0"/>
            </a:endParaRPr>
          </a:p>
          <a:p>
            <a:pPr marL="0" marR="0" lvl="0" indent="0" algn="l" defTabSz="914400" rtl="0" eaLnBrk="1" fontAlgn="base" latinLnBrk="0" hangingPunct="1">
              <a:lnSpc>
                <a:spcPct val="100000"/>
              </a:lnSpc>
              <a:spcBef>
                <a:spcPts val="0"/>
              </a:spcBef>
              <a:spcAft>
                <a:spcPct val="0"/>
              </a:spcAft>
              <a:buClrTx/>
              <a:buSzTx/>
              <a:buFontTx/>
              <a:buNone/>
              <a:tabLst/>
              <a:defRPr/>
            </a:pPr>
            <a:r>
              <a:rPr lang="en-US" sz="1200" kern="1200" baseline="0" dirty="0">
                <a:solidFill>
                  <a:schemeClr val="tx1"/>
                </a:solidFill>
                <a:effectLst/>
                <a:latin typeface="Times New Roman" panose="02020603050405020304" pitchFamily="18" charset="0"/>
                <a:ea typeface="+mn-ea"/>
                <a:cs typeface="Times New Roman" panose="02020603050405020304" pitchFamily="18" charset="0"/>
              </a:rPr>
              <a:t>Rates per 100,000 population were calculated for persons living with diagnosed HIV by dividing the number living with diagnosed HIV by the population for the calendar year and multiplying by 100,000. Population denominators were derived from vintage 2024 Census estimates for the 50 states, DC, and Puerto Rico, and from the U.S. Census Bureau’s International Database for American Samoa, the Commonwealth of the Northern Mariana Islands, Guam, the Republic of the Marshall Islands, the Republic of Palau, and the U.S. Virgin Islands.</a:t>
            </a:r>
          </a:p>
        </p:txBody>
      </p:sp>
      <p:sp>
        <p:nvSpPr>
          <p:cNvPr id="4" name="Slide Number Placeholder 3">
            <a:extLst>
              <a:ext uri="{FF2B5EF4-FFF2-40B4-BE49-F238E27FC236}">
                <a16:creationId xmlns:a16="http://schemas.microsoft.com/office/drawing/2014/main" id="{3832CC6A-DDC7-EB6C-7CBB-AD9A2AAB0325}"/>
              </a:ext>
            </a:extLst>
          </p:cNvPr>
          <p:cNvSpPr>
            <a:spLocks noGrp="1"/>
          </p:cNvSpPr>
          <p:nvPr>
            <p:ph type="sldNum" sz="quarter" idx="5"/>
          </p:nvPr>
        </p:nvSpPr>
        <p:spPr/>
        <p:txBody>
          <a:bodyPr/>
          <a:lstStyle/>
          <a:p>
            <a:fld id="{7598BE74-8C49-446C-9767-4599C65E6A53}" type="slidenum">
              <a:rPr lang="en-US" smtClean="0"/>
              <a:t>36</a:t>
            </a:fld>
            <a:endParaRPr lang="en-US"/>
          </a:p>
        </p:txBody>
      </p:sp>
    </p:spTree>
    <p:extLst>
      <p:ext uri="{BB962C8B-B14F-4D97-AF65-F5344CB8AC3E}">
        <p14:creationId xmlns:p14="http://schemas.microsoft.com/office/powerpoint/2010/main" val="82794153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normAutofit fontScale="85000" lnSpcReduction="10000"/>
          </a:bodyPr>
          <a:lstStyle/>
          <a:p>
            <a:pPr>
              <a:lnSpc>
                <a:spcPct val="100000"/>
              </a:lnSpc>
              <a:spcBef>
                <a:spcPts val="0"/>
              </a:spcBef>
              <a:spcAft>
                <a:spcPts val="0"/>
              </a:spcAft>
            </a:pPr>
            <a:r>
              <a:rPr lang="en-US" b="1" dirty="0">
                <a:latin typeface="Times New Roman" panose="02020603050405020304" pitchFamily="18" charset="0"/>
                <a:ea typeface="Calibri"/>
                <a:cs typeface="Calibri"/>
              </a:rPr>
              <a:t>Key findings</a:t>
            </a:r>
            <a:endParaRPr lang="en-US" b="1" dirty="0">
              <a:latin typeface="Times New Roman" panose="02020603050405020304" pitchFamily="18" charset="0"/>
              <a:cs typeface="Calibri"/>
            </a:endParaRPr>
          </a:p>
          <a:p>
            <a:pPr>
              <a:lnSpc>
                <a:spcPct val="100000"/>
              </a:lnSpc>
              <a:spcBef>
                <a:spcPts val="0"/>
              </a:spcBef>
              <a:spcAft>
                <a:spcPts val="0"/>
              </a:spcAft>
            </a:pPr>
            <a:r>
              <a:rPr lang="en-US" sz="1200" dirty="0">
                <a:latin typeface="Times New Roman" panose="02020603050405020304" pitchFamily="18" charset="0"/>
                <a:cs typeface="Calibri"/>
              </a:rPr>
              <a:t>At year-end 2024, in the United States and 7 territories and freely associated states, </a:t>
            </a:r>
            <a:r>
              <a:rPr lang="en-US" sz="1200" b="0" dirty="0">
                <a:latin typeface="Times New Roman" panose="02020603050405020304" pitchFamily="18" charset="0"/>
                <a:cs typeface="Calibri"/>
              </a:rPr>
              <a:t>the highest rates of </a:t>
            </a:r>
            <a:r>
              <a:rPr lang="en-US" sz="1200" dirty="0">
                <a:latin typeface="Times New Roman" panose="02020603050405020304" pitchFamily="18" charset="0"/>
                <a:cs typeface="Calibri"/>
              </a:rPr>
              <a:t>persons aged </a:t>
            </a:r>
            <a:r>
              <a:rPr lang="en-US" sz="1200" b="0" i="0" dirty="0">
                <a:solidFill>
                  <a:srgbClr val="000000"/>
                </a:solidFill>
                <a:effectLst/>
                <a:latin typeface="Times New Roman" panose="02020603050405020304" pitchFamily="18" charset="0"/>
                <a:cs typeface="Calibri"/>
              </a:rPr>
              <a:t>≥ 13 years </a:t>
            </a:r>
            <a:r>
              <a:rPr lang="en-US" sz="1200" dirty="0">
                <a:latin typeface="Times New Roman" panose="02020603050405020304" pitchFamily="18" charset="0"/>
                <a:cs typeface="Calibri"/>
              </a:rPr>
              <a:t>living with diagnosed HIV </a:t>
            </a:r>
            <a:r>
              <a:rPr lang="en-US" sz="1200" b="0" dirty="0">
                <a:latin typeface="Times New Roman" panose="02020603050405020304" pitchFamily="18" charset="0"/>
                <a:cs typeface="Calibri"/>
              </a:rPr>
              <a:t>by area of residence </a:t>
            </a:r>
            <a:r>
              <a:rPr lang="en-US" sz="1200" dirty="0">
                <a:latin typeface="Times New Roman" panose="02020603050405020304" pitchFamily="18" charset="0"/>
                <a:cs typeface="Calibri"/>
              </a:rPr>
              <a:t>were as follows:</a:t>
            </a:r>
            <a:endParaRPr lang="en-US" dirty="0">
              <a:latin typeface="Times New Roman" panose="02020603050405020304" pitchFamily="18" charset="0"/>
              <a:cs typeface="Calibri"/>
            </a:endParaRPr>
          </a:p>
          <a:p>
            <a:pPr marL="630936" indent="-171450">
              <a:lnSpc>
                <a:spcPct val="100000"/>
              </a:lnSpc>
              <a:spcBef>
                <a:spcPts val="0"/>
              </a:spcBef>
              <a:spcAft>
                <a:spcPts val="0"/>
              </a:spcAft>
              <a:buFont typeface="Arial" panose="020B0604020202020204" pitchFamily="34" charset="0"/>
              <a:buChar char="•"/>
            </a:pPr>
            <a:r>
              <a:rPr lang="en-US" sz="1200" b="0" i="0" u="none" strike="noStrike" baseline="0" dirty="0">
                <a:solidFill>
                  <a:srgbClr val="000000"/>
                </a:solidFill>
                <a:latin typeface="Times New Roman" panose="02020603050405020304" pitchFamily="18" charset="0"/>
                <a:cs typeface="Calibri" panose="020F0502020204030204" pitchFamily="34" charset="0"/>
              </a:rPr>
              <a:t>District of Columbia (2,194.9), U.S. Virgin Islands (832.0), New York (748.9), Georgia (671.4), Maryland (653.2), and Florida (624.8)</a:t>
            </a:r>
          </a:p>
          <a:p>
            <a:pPr>
              <a:lnSpc>
                <a:spcPct val="100000"/>
              </a:lnSpc>
              <a:spcBef>
                <a:spcPts val="0"/>
              </a:spcBef>
              <a:spcAft>
                <a:spcPts val="0"/>
              </a:spcAft>
            </a:pPr>
            <a:endParaRPr lang="en-US" sz="1200" dirty="0">
              <a:solidFill>
                <a:srgbClr val="444444"/>
              </a:solidFill>
              <a:latin typeface="Times New Roman" panose="02020603050405020304" pitchFamily="18" charset="0"/>
              <a:ea typeface="Calibri"/>
              <a:cs typeface="Calibri" panose="020F0502020204030204" pitchFamily="34" charset="0"/>
            </a:endParaRPr>
          </a:p>
          <a:p>
            <a:pPr>
              <a:lnSpc>
                <a:spcPct val="100000"/>
              </a:lnSpc>
              <a:spcBef>
                <a:spcPts val="0"/>
              </a:spcBef>
              <a:spcAft>
                <a:spcPts val="0"/>
              </a:spcAft>
            </a:pPr>
            <a:r>
              <a:rPr lang="en-US" b="1" dirty="0">
                <a:latin typeface="Times New Roman" panose="02020603050405020304" pitchFamily="18" charset="0"/>
              </a:rPr>
              <a:t>Data notes and sources</a:t>
            </a:r>
            <a:endParaRPr lang="en-US" dirty="0">
              <a:latin typeface="Times New Roman" panose="02020603050405020304" pitchFamily="18"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kern="1200" dirty="0">
                <a:solidFill>
                  <a:schemeClr val="tx1"/>
                </a:solidFill>
                <a:effectLst/>
                <a:latin typeface="Times New Roman" panose="02020603050405020304" pitchFamily="18" charset="0"/>
                <a:ea typeface="+mn-ea"/>
                <a:cs typeface="+mn-cs"/>
              </a:rPr>
              <a:t>The 2024 HIV Surveillance </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Data Release</a:t>
            </a:r>
            <a:r>
              <a:rPr lang="en-US" sz="1200" kern="1200" dirty="0">
                <a:solidFill>
                  <a:schemeClr val="tx1"/>
                </a:solidFill>
                <a:effectLst/>
                <a:latin typeface="Times New Roman" panose="02020603050405020304" pitchFamily="18" charset="0"/>
                <a:ea typeface="+mn-ea"/>
                <a:cs typeface="+mn-cs"/>
              </a:rPr>
              <a:t> marks the first inclusion of data from the Republic of the Marshall Islands in numbers and rates of HIV diagnoses, deaths, and persons living with diagnosed HIV.</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1200" b="0" i="0" u="none" strike="noStrike" baseline="0" dirty="0">
              <a:solidFill>
                <a:srgbClr val="000000"/>
              </a:solidFill>
              <a:latin typeface="Times New Roman" panose="02020603050405020304" pitchFamily="18" charset="0"/>
              <a:cs typeface="Calibri" panose="020F0502020204030204"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kern="1200" dirty="0">
                <a:solidFill>
                  <a:schemeClr val="tx1"/>
                </a:solidFill>
                <a:effectLst/>
                <a:latin typeface="Times New Roman" panose="02020603050405020304" pitchFamily="18" charset="0"/>
                <a:ea typeface="+mn-ea"/>
                <a:cs typeface="+mn-cs"/>
              </a:rPr>
              <a:t>Rates per 100,000 population were calculated for HIV persons living with diagnosed HIV by dividing the number living with diagnosed HIV by the population for the calendar year and multiplying by 100,000. Population denominators were derived from vintage 2024 Census estimates for the 50 states, DC, and Puerto Rico, and from the U.S. Census Bureau’s International Database for American Samoa, the Commonwealth of the Northern Mariana Islands, Guam, the Republic of the Marshall Islands, the Republic of Palau, and the U.S. Virgin Islands.</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1200" b="0" i="0" u="none" strike="noStrike" baseline="0" dirty="0">
              <a:solidFill>
                <a:srgbClr val="000000"/>
              </a:solidFill>
              <a:latin typeface="Times New Roman" panose="02020603050405020304" pitchFamily="18" charset="0"/>
              <a:cs typeface="Calibri" panose="020F0502020204030204"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i="0" u="none" strike="noStrike" baseline="0" dirty="0">
                <a:solidFill>
                  <a:srgbClr val="000000"/>
                </a:solidFill>
                <a:latin typeface="Times New Roman" panose="02020603050405020304" pitchFamily="18" charset="0"/>
                <a:cs typeface="Calibri" panose="020F0502020204030204" pitchFamily="34" charset="0"/>
              </a:rPr>
              <a:t>For additional data, see Table 12b in the 2024 HIV Surveillance </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Data Release</a:t>
            </a:r>
            <a:r>
              <a:rPr lang="en-US" sz="1200" b="0" i="0" u="none" strike="noStrike" baseline="0" dirty="0">
                <a:solidFill>
                  <a:srgbClr val="000000"/>
                </a:solidFill>
                <a:latin typeface="Times New Roman" panose="02020603050405020304" pitchFamily="18" charset="0"/>
                <a:cs typeface="Calibri" panose="020F0502020204030204" pitchFamily="34" charset="0"/>
              </a:rPr>
              <a:t>.</a:t>
            </a:r>
            <a:r>
              <a:rPr lang="en-US" sz="1200" i="1"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b="0" i="0" u="none" strike="noStrike" baseline="0" dirty="0">
              <a:solidFill>
                <a:srgbClr val="000000"/>
              </a:solidFill>
              <a:latin typeface="Times New Roman" panose="02020603050405020304" pitchFamily="18" charset="0"/>
              <a:cs typeface="Calibri" panose="020F0502020204030204" pitchFamily="34" charset="0"/>
            </a:endParaRPr>
          </a:p>
          <a:p>
            <a:pPr marL="0" marR="0">
              <a:lnSpc>
                <a:spcPct val="100000"/>
              </a:lnSpc>
              <a:spcBef>
                <a:spcPts val="0"/>
              </a:spcBef>
              <a:spcAft>
                <a:spcPts val="0"/>
              </a:spcAft>
            </a:pPr>
            <a:endParaRPr lang="en-US" sz="1200" kern="100" dirty="0">
              <a:effectLst/>
              <a:latin typeface="Times New Roman" panose="02020603050405020304" pitchFamily="18" charset="0"/>
              <a:ea typeface="Calibri" panose="020F0502020204030204" pitchFamily="34" charset="0"/>
              <a:cs typeface="Calibri" panose="020F0502020204030204"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i="0" dirty="0">
                <a:solidFill>
                  <a:srgbClr val="000000"/>
                </a:solidFill>
                <a:effectLst/>
                <a:latin typeface="Times New Roman" panose="02020603050405020304" pitchFamily="18" charset="0"/>
              </a:rPr>
              <a:t>Prevalence data for 2024 should be interpreted with caution due to the use of preliminary death data for that year reported to CDC as of December 2025.</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1200" b="0" i="0" dirty="0">
              <a:solidFill>
                <a:srgbClr val="000000"/>
              </a:solidFill>
              <a:effectLst/>
              <a:latin typeface="Times New Roman" panose="02020603050405020304" pitchFamily="18"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dirty="0">
                <a:latin typeface="Times New Roman" panose="02020603050405020304" pitchFamily="18" charset="0"/>
                <a:cs typeface="Calibri" panose="020F0502020204030204" pitchFamily="34" charset="0"/>
              </a:rPr>
              <a:t>Use caution when comparing the rates of diagnoses for the District of Columbia and U.S. Virgin Islands to the rates for states </a:t>
            </a:r>
            <a:r>
              <a:rPr lang="en-US" sz="1200" b="0" i="0" u="none" strike="noStrike" baseline="0" dirty="0">
                <a:solidFill>
                  <a:srgbClr val="000000"/>
                </a:solidFill>
                <a:latin typeface="Times New Roman" panose="02020603050405020304" pitchFamily="18" charset="0"/>
                <a:cs typeface="Times New Roman" panose="02020603050405020304" pitchFamily="18" charset="0"/>
              </a:rPr>
              <a:t>due to the size of the populations</a:t>
            </a:r>
            <a:r>
              <a:rPr lang="en-US" sz="1200" b="0" dirty="0">
                <a:latin typeface="Times New Roman" panose="02020603050405020304" pitchFamily="18" charset="0"/>
                <a:cs typeface="Calibri" panose="020F0502020204030204" pitchFamily="34" charset="0"/>
              </a:rPr>
              <a:t>.</a:t>
            </a:r>
            <a:endParaRPr lang="en-US" sz="1200" b="0" i="0" dirty="0">
              <a:solidFill>
                <a:srgbClr val="000000"/>
              </a:solidFill>
              <a:effectLst/>
              <a:latin typeface="Times New Roman" panose="02020603050405020304" pitchFamily="18" charset="0"/>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1200" kern="100" dirty="0">
              <a:effectLst/>
              <a:latin typeface="Times New Roman" panose="02020603050405020304" pitchFamily="18" charset="0"/>
              <a:ea typeface="Calibri" panose="020F0502020204030204" pitchFamily="34" charset="0"/>
              <a:cs typeface="Calibri" panose="020F0502020204030204" pitchFamily="34" charset="0"/>
            </a:endParaRPr>
          </a:p>
          <a:p>
            <a:pPr marL="0" marR="0">
              <a:lnSpc>
                <a:spcPct val="100000"/>
              </a:lnSpc>
              <a:spcBef>
                <a:spcPts val="0"/>
              </a:spcBef>
              <a:spcAft>
                <a:spcPts val="0"/>
              </a:spcAft>
            </a:pPr>
            <a:r>
              <a:rPr lang="en-US" sz="1200" dirty="0">
                <a:effectLst/>
                <a:latin typeface="Times New Roman" panose="02020603050405020304" pitchFamily="18" charset="0"/>
              </a:rPr>
              <a:t>For more information on data sources, data collection and reporting practices, and case definitions, see the National HIV Surveillance System (NHSS) Technical Notes, available at </a:t>
            </a:r>
            <a:r>
              <a:rPr lang="en-US" sz="1200" dirty="0">
                <a:effectLst/>
                <a:latin typeface="Times New Roman" panose="02020603050405020304" pitchFamily="18" charset="0"/>
                <a:hlinkClick r:id="rId3" tooltip="https://www.cdc.gov/hiv-data/nhss/index.html"/>
              </a:rPr>
              <a:t>https://www.cdc.gov/hiv-data/nhss/index.html</a:t>
            </a:r>
            <a:r>
              <a:rPr lang="en-US" sz="1200" dirty="0">
                <a:effectLst/>
                <a:latin typeface="Times New Roman" panose="02020603050405020304" pitchFamily="18" charset="0"/>
              </a:rPr>
              <a:t>.</a:t>
            </a:r>
          </a:p>
          <a:p>
            <a:pPr marL="0" marR="0">
              <a:lnSpc>
                <a:spcPct val="100000"/>
              </a:lnSpc>
              <a:spcBef>
                <a:spcPts val="0"/>
              </a:spcBef>
              <a:spcAft>
                <a:spcPts val="0"/>
              </a:spcAft>
            </a:pPr>
            <a:endParaRPr lang="en-US" sz="1200" dirty="0">
              <a:effectLst/>
              <a:latin typeface="Times New Roman" panose="02020603050405020304" pitchFamily="18"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baseline="0" dirty="0">
                <a:latin typeface="Times New Roman" panose="02020603050405020304" pitchFamily="18" charset="0"/>
              </a:rPr>
              <a:t>Data for all figures are available in </a:t>
            </a:r>
            <a:r>
              <a:rPr lang="en-US" baseline="0" dirty="0">
                <a:effectLst/>
                <a:latin typeface="Times New Roman" panose="02020603050405020304" pitchFamily="18" charset="0"/>
              </a:rPr>
              <a:t>the </a:t>
            </a:r>
            <a:r>
              <a:rPr lang="en-US" baseline="0" dirty="0">
                <a:latin typeface="Times New Roman" panose="02020603050405020304" pitchFamily="18" charset="0"/>
              </a:rPr>
              <a:t>2024 </a:t>
            </a:r>
            <a:r>
              <a:rPr lang="en-US" baseline="0" dirty="0">
                <a:effectLst/>
                <a:latin typeface="Times New Roman" panose="02020603050405020304" pitchFamily="18" charset="0"/>
              </a:rPr>
              <a:t>HIV Surveillance </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Data Release</a:t>
            </a:r>
            <a:r>
              <a:rPr lang="en-US" baseline="0" dirty="0">
                <a:latin typeface="Times New Roman" panose="02020603050405020304" pitchFamily="18" charset="0"/>
              </a:rPr>
              <a:t> tables or </a:t>
            </a:r>
            <a:r>
              <a:rPr lang="en-US" baseline="0" dirty="0">
                <a:solidFill>
                  <a:srgbClr val="444444"/>
                </a:solidFill>
                <a:latin typeface="Times New Roman" panose="02020603050405020304" pitchFamily="18" charset="0"/>
                <a:hlinkClick r:id="rId4"/>
              </a:rPr>
              <a:t>NCHHSTP </a:t>
            </a:r>
            <a:r>
              <a:rPr lang="en-US" baseline="0" dirty="0" err="1">
                <a:solidFill>
                  <a:srgbClr val="444444"/>
                </a:solidFill>
                <a:latin typeface="Times New Roman" panose="02020603050405020304" pitchFamily="18" charset="0"/>
                <a:hlinkClick r:id="rId4"/>
              </a:rPr>
              <a:t>AtlasPlus</a:t>
            </a:r>
            <a:r>
              <a:rPr lang="en-US" baseline="0" dirty="0">
                <a:effectLst/>
                <a:latin typeface="Times New Roman" panose="02020603050405020304" pitchFamily="18" charset="0"/>
              </a:rPr>
              <a:t>. </a:t>
            </a:r>
            <a:endParaRPr lang="en-US" sz="1200" dirty="0">
              <a:effectLst/>
              <a:latin typeface="+mn-lt"/>
            </a:endParaRPr>
          </a:p>
          <a:p>
            <a:pPr marL="0" marR="0">
              <a:lnSpc>
                <a:spcPct val="107000"/>
              </a:lnSpc>
              <a:spcBef>
                <a:spcPts val="0"/>
              </a:spcBef>
              <a:spcAft>
                <a:spcPts val="800"/>
              </a:spcAft>
            </a:pPr>
            <a:endParaRPr lang="en-US" sz="1200" kern="100" dirty="0">
              <a:effectLst/>
              <a:latin typeface="+mn-lt"/>
              <a:ea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37</a:t>
            </a:fld>
            <a:endParaRPr lang="en-US"/>
          </a:p>
        </p:txBody>
      </p:sp>
    </p:spTree>
    <p:extLst>
      <p:ext uri="{BB962C8B-B14F-4D97-AF65-F5344CB8AC3E}">
        <p14:creationId xmlns:p14="http://schemas.microsoft.com/office/powerpoint/2010/main" val="349720634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normAutofit fontScale="92500" lnSpcReduction="10000"/>
          </a:bodyPr>
          <a:lstStyle/>
          <a:p>
            <a:pPr>
              <a:lnSpc>
                <a:spcPct val="100000"/>
              </a:lnSpc>
              <a:spcBef>
                <a:spcPts val="0"/>
              </a:spcBef>
              <a:spcAft>
                <a:spcPts val="0"/>
              </a:spcAft>
              <a:defRPr/>
            </a:pPr>
            <a:r>
              <a:rPr lang="en-US" b="1" dirty="0">
                <a:solidFill>
                  <a:srgbClr val="000000"/>
                </a:solidFill>
                <a:latin typeface="Times New Roman" panose="02020603050405020304" pitchFamily="18" charset="0"/>
                <a:ea typeface="Calibri"/>
                <a:cs typeface="Calibri"/>
              </a:rPr>
              <a:t>Key findings</a:t>
            </a:r>
            <a:endParaRPr lang="en-US" b="1" dirty="0">
              <a:solidFill>
                <a:srgbClr val="000000"/>
              </a:solidFill>
              <a:latin typeface="Times New Roman" panose="02020603050405020304" pitchFamily="18" charset="0"/>
              <a:cs typeface="Calibri"/>
            </a:endParaRPr>
          </a:p>
          <a:p>
            <a:pPr marL="0" marR="0" lvl="0" indent="0" algn="l" defTabSz="914400">
              <a:lnSpc>
                <a:spcPct val="100000"/>
              </a:lnSpc>
              <a:spcBef>
                <a:spcPts val="0"/>
              </a:spcBef>
              <a:spcAft>
                <a:spcPts val="0"/>
              </a:spcAft>
              <a:buClrTx/>
              <a:buSzTx/>
              <a:buFontTx/>
              <a:buNone/>
              <a:tabLst/>
              <a:defRPr/>
            </a:pPr>
            <a:r>
              <a:rPr lang="en-US" sz="1200" b="0" i="0" u="none" strike="noStrike" baseline="0" dirty="0">
                <a:solidFill>
                  <a:srgbClr val="000000"/>
                </a:solidFill>
                <a:latin typeface="Times New Roman" panose="02020603050405020304" pitchFamily="18" charset="0"/>
                <a:cs typeface="Calibri"/>
              </a:rPr>
              <a:t>In 2024 in the United States and 7 territories and freely associated states, the highest numbers and percentages of persons </a:t>
            </a:r>
            <a:r>
              <a:rPr lang="en-US" sz="1200" dirty="0">
                <a:solidFill>
                  <a:srgbClr val="000000"/>
                </a:solidFill>
                <a:latin typeface="Times New Roman" panose="02020603050405020304" pitchFamily="18" charset="0"/>
                <a:cs typeface="Calibri"/>
              </a:rPr>
              <a:t>aged </a:t>
            </a:r>
            <a:r>
              <a:rPr lang="en-US" sz="1200" b="0" i="0" dirty="0">
                <a:solidFill>
                  <a:srgbClr val="000000"/>
                </a:solidFill>
                <a:effectLst/>
                <a:latin typeface="Times New Roman" panose="02020603050405020304" pitchFamily="18" charset="0"/>
                <a:cs typeface="Calibri"/>
              </a:rPr>
              <a:t>≥ 13 years living </a:t>
            </a:r>
            <a:r>
              <a:rPr lang="en-US" sz="1200" b="0" i="0" u="none" strike="noStrike" baseline="0" dirty="0">
                <a:solidFill>
                  <a:srgbClr val="000000"/>
                </a:solidFill>
                <a:latin typeface="Times New Roman" panose="02020603050405020304" pitchFamily="18" charset="0"/>
                <a:cs typeface="Calibri"/>
              </a:rPr>
              <a:t>with diagnosed HIV by sex, age group, race/ethnicity, and region of residence</a:t>
            </a:r>
            <a:r>
              <a:rPr lang="en-US" sz="1200" dirty="0">
                <a:solidFill>
                  <a:srgbClr val="000000"/>
                </a:solidFill>
                <a:latin typeface="Times New Roman" panose="02020603050405020304" pitchFamily="18" charset="0"/>
                <a:cs typeface="Calibri"/>
              </a:rPr>
              <a:t> </a:t>
            </a:r>
            <a:r>
              <a:rPr lang="en-US" sz="1200" b="0" i="0" dirty="0">
                <a:solidFill>
                  <a:srgbClr val="000000"/>
                </a:solidFill>
                <a:effectLst/>
                <a:latin typeface="Times New Roman" panose="02020603050405020304" pitchFamily="18" charset="0"/>
                <a:cs typeface="Calibri"/>
              </a:rPr>
              <a:t>were as follows</a:t>
            </a:r>
            <a:r>
              <a:rPr lang="en-US" sz="1200" dirty="0">
                <a:solidFill>
                  <a:srgbClr val="000000"/>
                </a:solidFill>
                <a:latin typeface="Times New Roman" panose="02020603050405020304" pitchFamily="18" charset="0"/>
                <a:cs typeface="Calibri"/>
              </a:rPr>
              <a:t>:</a:t>
            </a:r>
            <a:endParaRPr lang="en-US" sz="1200" dirty="0">
              <a:solidFill>
                <a:srgbClr val="000000"/>
              </a:solidFill>
              <a:effectLst/>
              <a:latin typeface="Times New Roman" panose="02020603050405020304" pitchFamily="18" charset="0"/>
              <a:ea typeface="Times New Roman" panose="02020603050405020304" pitchFamily="18" charset="0"/>
              <a:cs typeface="Calibri"/>
            </a:endParaRPr>
          </a:p>
          <a:p>
            <a:pPr marL="630936" marR="0" indent="-171450">
              <a:lnSpc>
                <a:spcPct val="100000"/>
              </a:lnSpc>
              <a:spcBef>
                <a:spcPts val="0"/>
              </a:spcBef>
              <a:spcAft>
                <a:spcPts val="0"/>
              </a:spcAft>
              <a:buFont typeface="Arial" panose="020B0604020202020204" pitchFamily="34" charset="0"/>
              <a:buChar char="•"/>
            </a:pPr>
            <a:r>
              <a:rPr lang="en-US" sz="1200" b="0" i="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Males (896,231; 77%)</a:t>
            </a:r>
          </a:p>
          <a:p>
            <a:pPr marL="630936" marR="0" indent="-171450">
              <a:lnSpc>
                <a:spcPct val="100000"/>
              </a:lnSpc>
              <a:spcBef>
                <a:spcPts val="0"/>
              </a:spcBef>
              <a:spcAft>
                <a:spcPts val="0"/>
              </a:spcAft>
              <a:buFont typeface="Arial" panose="020B0604020202020204" pitchFamily="34" charset="0"/>
              <a:buChar char="•"/>
            </a:pPr>
            <a:r>
              <a:rPr lang="en-US" sz="1200" b="0" i="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55–64 years (300,819; 26%)</a:t>
            </a:r>
          </a:p>
          <a:p>
            <a:pPr marL="630936" marR="0" indent="-171450">
              <a:lnSpc>
                <a:spcPct val="100000"/>
              </a:lnSpc>
              <a:spcBef>
                <a:spcPts val="0"/>
              </a:spcBef>
              <a:spcAft>
                <a:spcPts val="0"/>
              </a:spcAft>
              <a:buFont typeface="Arial" panose="020B0604020202020204" pitchFamily="34" charset="0"/>
              <a:buChar char="•"/>
            </a:pPr>
            <a:r>
              <a:rPr lang="en-US" sz="1200" b="0" i="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Black/African American persons (446,585; 39%)</a:t>
            </a:r>
          </a:p>
          <a:p>
            <a:pPr marL="630936" marR="0" indent="-171450">
              <a:lnSpc>
                <a:spcPct val="100000"/>
              </a:lnSpc>
              <a:spcBef>
                <a:spcPts val="0"/>
              </a:spcBef>
              <a:spcAft>
                <a:spcPts val="0"/>
              </a:spcAft>
              <a:buFont typeface="Arial" panose="020B0604020202020204" pitchFamily="34" charset="0"/>
              <a:buChar char="•"/>
            </a:pPr>
            <a:r>
              <a:rPr lang="en-US" sz="1200" b="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Persons residing in the </a:t>
            </a:r>
            <a:r>
              <a:rPr lang="en-US" sz="1200" b="0" i="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South (532,812; 46%)</a:t>
            </a:r>
          </a:p>
          <a:p>
            <a:pPr marL="0" indent="0">
              <a:lnSpc>
                <a:spcPct val="100000"/>
              </a:lnSpc>
              <a:spcBef>
                <a:spcPts val="0"/>
              </a:spcBef>
              <a:spcAft>
                <a:spcPts val="0"/>
              </a:spcAft>
              <a:buFontTx/>
              <a:buNone/>
            </a:pPr>
            <a:endParaRPr lang="en-US" sz="1200" b="0" dirty="0">
              <a:solidFill>
                <a:srgbClr val="444444"/>
              </a:solidFill>
              <a:latin typeface="Times New Roman" panose="02020603050405020304" pitchFamily="18" charset="0"/>
              <a:ea typeface="Calibri"/>
              <a:cs typeface="Calibri" panose="020F0502020204030204" pitchFamily="34" charset="0"/>
            </a:endParaRPr>
          </a:p>
          <a:p>
            <a:pPr>
              <a:lnSpc>
                <a:spcPct val="100000"/>
              </a:lnSpc>
              <a:spcBef>
                <a:spcPts val="0"/>
              </a:spcBef>
              <a:spcAft>
                <a:spcPts val="0"/>
              </a:spcAft>
            </a:pPr>
            <a:r>
              <a:rPr lang="en-US" b="1" dirty="0">
                <a:latin typeface="Times New Roman" panose="02020603050405020304" pitchFamily="18" charset="0"/>
              </a:rPr>
              <a:t>Data notes and sources</a:t>
            </a:r>
            <a:endParaRPr lang="en-US" dirty="0">
              <a:latin typeface="Times New Roman" panose="02020603050405020304" pitchFamily="18"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kern="1200" dirty="0">
                <a:solidFill>
                  <a:schemeClr val="tx1"/>
                </a:solidFill>
                <a:effectLst/>
                <a:latin typeface="Times New Roman" panose="02020603050405020304" pitchFamily="18" charset="0"/>
                <a:ea typeface="+mn-ea"/>
                <a:cs typeface="+mn-cs"/>
              </a:rPr>
              <a:t>The 2024 HIV Surveillance </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Data Release</a:t>
            </a:r>
            <a:r>
              <a:rPr lang="en-US" sz="1200" kern="1200" dirty="0">
                <a:solidFill>
                  <a:schemeClr val="tx1"/>
                </a:solidFill>
                <a:effectLst/>
                <a:latin typeface="Times New Roman" panose="02020603050405020304" pitchFamily="18" charset="0"/>
                <a:ea typeface="+mn-ea"/>
                <a:cs typeface="+mn-cs"/>
              </a:rPr>
              <a:t> marks the first inclusion of data from the Republic of the Marshall Islands in numbers and rates of HIV diagnoses, deaths, and persons living with diagnosed HIV.</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1200" b="0" i="0" u="none" strike="noStrike" baseline="0" dirty="0">
              <a:solidFill>
                <a:srgbClr val="000000"/>
              </a:solidFill>
              <a:latin typeface="Times New Roman" panose="02020603050405020304" pitchFamily="18" charset="0"/>
              <a:cs typeface="Calibri" panose="020F0502020204030204"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i="0" u="none" strike="noStrike" baseline="0" dirty="0">
                <a:solidFill>
                  <a:srgbClr val="000000"/>
                </a:solidFill>
                <a:latin typeface="Times New Roman" panose="02020603050405020304" pitchFamily="18" charset="0"/>
                <a:cs typeface="Calibri" panose="020F0502020204030204" pitchFamily="34" charset="0"/>
              </a:rPr>
              <a:t>For additional data, see Table 12b in the 2024 HIV Surveillance </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Data Release</a:t>
            </a:r>
            <a:r>
              <a:rPr lang="en-US" sz="1200" b="0" i="0" u="none" strike="noStrike" baseline="0" dirty="0">
                <a:solidFill>
                  <a:srgbClr val="000000"/>
                </a:solidFill>
                <a:latin typeface="Times New Roman" panose="02020603050405020304" pitchFamily="18" charset="0"/>
                <a:cs typeface="Calibri" panose="020F0502020204030204" pitchFamily="34" charset="0"/>
              </a:rPr>
              <a:t>.</a:t>
            </a:r>
            <a:r>
              <a:rPr lang="en-US" sz="1200" i="1"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b="0" i="0" u="none" strike="noStrike" baseline="0" dirty="0">
              <a:solidFill>
                <a:srgbClr val="000000"/>
              </a:solidFill>
              <a:latin typeface="Times New Roman" panose="02020603050405020304" pitchFamily="18" charset="0"/>
              <a:cs typeface="Calibri" panose="020F0502020204030204" pitchFamily="34" charset="0"/>
            </a:endParaRPr>
          </a:p>
          <a:p>
            <a:pPr marL="0" marR="0">
              <a:lnSpc>
                <a:spcPct val="100000"/>
              </a:lnSpc>
              <a:spcBef>
                <a:spcPts val="0"/>
              </a:spcBef>
              <a:spcAft>
                <a:spcPts val="0"/>
              </a:spcAft>
            </a:pPr>
            <a:endParaRPr lang="en-US" sz="1200" kern="100" dirty="0">
              <a:effectLst/>
              <a:latin typeface="Times New Roman" panose="02020603050405020304" pitchFamily="18" charset="0"/>
              <a:ea typeface="Calibri" panose="020F0502020204030204" pitchFamily="34" charset="0"/>
              <a:cs typeface="Calibri" panose="020F0502020204030204"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i="0" dirty="0">
                <a:solidFill>
                  <a:srgbClr val="000000"/>
                </a:solidFill>
                <a:effectLst/>
                <a:latin typeface="Times New Roman" panose="02020603050405020304" pitchFamily="18" charset="0"/>
              </a:rPr>
              <a:t>Prevalence data for 2024 should be interpreted with caution due to the use of preliminary death data for that year reported to CDC as of December 2025.</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1200" kern="100" dirty="0">
              <a:effectLst/>
              <a:latin typeface="Times New Roman" panose="02020603050405020304" pitchFamily="18" charset="0"/>
              <a:ea typeface="Calibri" panose="020F0502020204030204" pitchFamily="34" charset="0"/>
              <a:cs typeface="Calibri" panose="020F0502020204030204"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i="0" u="none" strike="noStrike" baseline="0" dirty="0">
                <a:solidFill>
                  <a:srgbClr val="000000"/>
                </a:solidFill>
                <a:latin typeface="Times New Roman" panose="02020603050405020304" pitchFamily="18" charset="0"/>
              </a:rPr>
              <a:t>Use caution when interpreting data for American Indian/Alaska Native and Native Hawaiian/other Pacific Islander persons due to small numbers</a:t>
            </a:r>
            <a:r>
              <a:rPr lang="en-US" sz="1200" b="0" i="0" u="none" strike="noStrike" kern="100" baseline="0" dirty="0">
                <a:solidFill>
                  <a:srgbClr val="000000"/>
                </a:solidFill>
                <a:effectLst/>
                <a:latin typeface="Times New Roman" panose="02020603050405020304" pitchFamily="18" charset="0"/>
                <a:cs typeface="Calibri" panose="020F0502020204030204" pitchFamily="34" charset="0"/>
              </a:rPr>
              <a:t>.</a:t>
            </a:r>
            <a:endParaRPr lang="en-US" sz="1200" kern="100" dirty="0">
              <a:effectLst/>
              <a:latin typeface="Times New Roman" panose="02020603050405020304" pitchFamily="18" charset="0"/>
              <a:ea typeface="Calibri" panose="020F0502020204030204" pitchFamily="34" charset="0"/>
              <a:cs typeface="Calibri" panose="020F0502020204030204" pitchFamily="34" charset="0"/>
            </a:endParaRPr>
          </a:p>
          <a:p>
            <a:pPr marL="0" marR="0">
              <a:lnSpc>
                <a:spcPct val="100000"/>
              </a:lnSpc>
              <a:spcBef>
                <a:spcPts val="0"/>
              </a:spcBef>
              <a:spcAft>
                <a:spcPts val="0"/>
              </a:spcAft>
            </a:pPr>
            <a:endParaRPr lang="en-US" sz="1200" dirty="0">
              <a:effectLst/>
              <a:latin typeface="Times New Roman" panose="02020603050405020304" pitchFamily="18" charset="0"/>
            </a:endParaRPr>
          </a:p>
          <a:p>
            <a:pPr marL="0" marR="0">
              <a:lnSpc>
                <a:spcPct val="100000"/>
              </a:lnSpc>
              <a:spcBef>
                <a:spcPts val="0"/>
              </a:spcBef>
              <a:spcAft>
                <a:spcPts val="0"/>
              </a:spcAft>
            </a:pPr>
            <a:r>
              <a:rPr lang="en-US" sz="1200" dirty="0">
                <a:effectLst/>
                <a:latin typeface="Times New Roman" panose="02020603050405020304" pitchFamily="18" charset="0"/>
              </a:rPr>
              <a:t>For more information on data sources, data collection and reporting practices, and case definitions, see the National HIV Surveillance System (NHSS) Technical Notes, available at </a:t>
            </a:r>
            <a:r>
              <a:rPr lang="en-US" sz="1200" dirty="0">
                <a:effectLst/>
                <a:latin typeface="Times New Roman" panose="02020603050405020304" pitchFamily="18" charset="0"/>
                <a:hlinkClick r:id="rId3" tooltip="https://www.cdc.gov/hiv-data/nhss/index.html"/>
              </a:rPr>
              <a:t>https://www.cdc.gov/hiv-data/nhss/index.html</a:t>
            </a:r>
            <a:r>
              <a:rPr lang="en-US" sz="1200" dirty="0">
                <a:effectLst/>
                <a:latin typeface="Times New Roman" panose="02020603050405020304" pitchFamily="18" charset="0"/>
              </a:rPr>
              <a:t>.</a:t>
            </a:r>
          </a:p>
          <a:p>
            <a:pPr marL="0" marR="0">
              <a:lnSpc>
                <a:spcPct val="100000"/>
              </a:lnSpc>
              <a:spcBef>
                <a:spcPts val="0"/>
              </a:spcBef>
              <a:spcAft>
                <a:spcPts val="0"/>
              </a:spcAft>
            </a:pPr>
            <a:endParaRPr lang="en-US" sz="1200" kern="100" dirty="0">
              <a:effectLst/>
              <a:latin typeface="Times New Roman" panose="02020603050405020304" pitchFamily="18" charset="0"/>
              <a:ea typeface="Calibri" panose="020F0502020204030204" pitchFamily="34" charset="0"/>
              <a:cs typeface="Calibri" panose="020F0502020204030204"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baseline="0" dirty="0">
                <a:latin typeface="Times New Roman" panose="02020603050405020304" pitchFamily="18" charset="0"/>
              </a:rPr>
              <a:t>Data for all figures are available in </a:t>
            </a:r>
            <a:r>
              <a:rPr lang="en-US" baseline="0" dirty="0">
                <a:effectLst/>
                <a:latin typeface="Times New Roman" panose="02020603050405020304" pitchFamily="18" charset="0"/>
              </a:rPr>
              <a:t>the </a:t>
            </a:r>
            <a:r>
              <a:rPr lang="en-US" baseline="0" dirty="0">
                <a:latin typeface="Times New Roman" panose="02020603050405020304" pitchFamily="18" charset="0"/>
              </a:rPr>
              <a:t>2024 </a:t>
            </a:r>
            <a:r>
              <a:rPr lang="en-US" baseline="0" dirty="0">
                <a:effectLst/>
                <a:latin typeface="Times New Roman" panose="02020603050405020304" pitchFamily="18" charset="0"/>
              </a:rPr>
              <a:t>HIV Surveillance </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Data Release</a:t>
            </a:r>
            <a:r>
              <a:rPr lang="en-US" baseline="0" dirty="0">
                <a:latin typeface="Times New Roman" panose="02020603050405020304" pitchFamily="18" charset="0"/>
              </a:rPr>
              <a:t> tables or </a:t>
            </a:r>
            <a:r>
              <a:rPr lang="en-US" baseline="0" dirty="0">
                <a:solidFill>
                  <a:srgbClr val="444444"/>
                </a:solidFill>
                <a:latin typeface="Times New Roman" panose="02020603050405020304" pitchFamily="18" charset="0"/>
                <a:hlinkClick r:id="rId4"/>
              </a:rPr>
              <a:t>NCHHSTP </a:t>
            </a:r>
            <a:r>
              <a:rPr lang="en-US" baseline="0" dirty="0" err="1">
                <a:solidFill>
                  <a:srgbClr val="444444"/>
                </a:solidFill>
                <a:latin typeface="Times New Roman" panose="02020603050405020304" pitchFamily="18" charset="0"/>
                <a:hlinkClick r:id="rId4"/>
              </a:rPr>
              <a:t>AtlasPlus</a:t>
            </a:r>
            <a:r>
              <a:rPr lang="en-US" baseline="0" dirty="0">
                <a:effectLst/>
                <a:latin typeface="Times New Roman" panose="02020603050405020304" pitchFamily="18" charset="0"/>
              </a:rPr>
              <a:t>. </a:t>
            </a:r>
            <a:endParaRPr lang="en-US" sz="1200" kern="100" dirty="0">
              <a:effectLst/>
              <a:latin typeface="Times New Roman" panose="02020603050405020304" pitchFamily="18" charset="0"/>
              <a:ea typeface="Calibri" panose="020F0502020204030204" pitchFamily="34" charset="0"/>
              <a:cs typeface="Calibri" panose="020F0502020204030204" pitchFamily="34" charset="0"/>
            </a:endParaRPr>
          </a:p>
          <a:p>
            <a:endParaRPr lang="en-US" sz="120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38</a:t>
            </a:fld>
            <a:endParaRPr lang="en-US"/>
          </a:p>
        </p:txBody>
      </p:sp>
    </p:spTree>
    <p:extLst>
      <p:ext uri="{BB962C8B-B14F-4D97-AF65-F5344CB8AC3E}">
        <p14:creationId xmlns:p14="http://schemas.microsoft.com/office/powerpoint/2010/main" val="73334980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98BE74-8C49-446C-9767-4599C65E6A53}" type="slidenum">
              <a:rPr lang="en-US" smtClean="0"/>
              <a:t>39</a:t>
            </a:fld>
            <a:endParaRPr lang="en-US"/>
          </a:p>
        </p:txBody>
      </p:sp>
    </p:spTree>
    <p:extLst>
      <p:ext uri="{BB962C8B-B14F-4D97-AF65-F5344CB8AC3E}">
        <p14:creationId xmlns:p14="http://schemas.microsoft.com/office/powerpoint/2010/main" val="18620079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normAutofit lnSpcReduction="10000"/>
          </a:bodyPr>
          <a:lstStyle/>
          <a:p>
            <a:pPr>
              <a:lnSpc>
                <a:spcPct val="100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pPr>
            <a:r>
              <a:rPr lang="en-US" b="1" dirty="0">
                <a:solidFill>
                  <a:srgbClr val="000000"/>
                </a:solidFill>
                <a:latin typeface="Times New Roman" panose="02020603050405020304" pitchFamily="18" charset="0"/>
                <a:ea typeface="Calibri"/>
                <a:cs typeface="Times New Roman" panose="02020603050405020304" pitchFamily="18" charset="0"/>
              </a:rPr>
              <a:t>Key findings</a:t>
            </a:r>
            <a:endParaRPr lang="en-US" b="1" dirty="0">
              <a:solidFill>
                <a:srgbClr val="000000"/>
              </a:solidFill>
              <a:latin typeface="Times New Roman" panose="02020603050405020304" pitchFamily="18" charset="0"/>
              <a:cs typeface="Times New Roman" panose="02020603050405020304" pitchFamily="18" charset="0"/>
            </a:endParaRPr>
          </a:p>
          <a:p>
            <a:pPr marL="0" marR="0" lvl="0" indent="0" algn="l" defTabSz="914400">
              <a:lnSpc>
                <a:spcPct val="100000"/>
              </a:lnSpc>
              <a:spcBef>
                <a:spcPts val="0"/>
              </a:spcBef>
              <a:spcAft>
                <a:spcPts val="0"/>
              </a:spcAft>
              <a:buClrTx/>
              <a:buSzTx/>
              <a:buFont typeface="Arial" panose="020B0604020202020204" pitchFamily="34"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pPr>
            <a:r>
              <a:rPr lang="en-US" sz="1200" b="0" i="0" u="none" strike="noStrike" baseline="0" dirty="0">
                <a:solidFill>
                  <a:srgbClr val="000000"/>
                </a:solidFill>
                <a:latin typeface="Times New Roman" panose="02020603050405020304" pitchFamily="18" charset="0"/>
                <a:cs typeface="Times New Roman" panose="02020603050405020304" pitchFamily="18" charset="0"/>
              </a:rPr>
              <a:t>In 2024, in the United States and 7 territories and freely associated states, the highest HIV diagnoses rates</a:t>
            </a:r>
            <a:r>
              <a:rPr lang="en-US" sz="1200" b="1" i="0" u="none" strike="noStrike" baseline="0" dirty="0">
                <a:solidFill>
                  <a:srgbClr val="000000"/>
                </a:solidFill>
                <a:latin typeface="Times New Roman" panose="02020603050405020304" pitchFamily="18" charset="0"/>
                <a:cs typeface="Times New Roman" panose="02020603050405020304" pitchFamily="18" charset="0"/>
              </a:rPr>
              <a:t> </a:t>
            </a:r>
            <a:r>
              <a:rPr lang="en-US" sz="1200" dirty="0">
                <a:solidFill>
                  <a:srgbClr val="000000"/>
                </a:solidFill>
                <a:latin typeface="Times New Roman" panose="02020603050405020304" pitchFamily="18" charset="0"/>
                <a:cs typeface="Times New Roman" panose="02020603050405020304" pitchFamily="18" charset="0"/>
              </a:rPr>
              <a:t>among persons aged </a:t>
            </a:r>
            <a:r>
              <a:rPr lang="en-US" sz="1200" b="0" i="0" dirty="0">
                <a:solidFill>
                  <a:srgbClr val="000000"/>
                </a:solidFill>
                <a:effectLst/>
                <a:latin typeface="Times New Roman" panose="02020603050405020304" pitchFamily="18" charset="0"/>
                <a:cs typeface="Times New Roman" panose="02020603050405020304" pitchFamily="18" charset="0"/>
              </a:rPr>
              <a:t>≥ 13 years by residence at diagnosis were as follows</a:t>
            </a:r>
            <a:r>
              <a:rPr lang="en-US" sz="1200" dirty="0">
                <a:solidFill>
                  <a:srgbClr val="000000"/>
                </a:solidFill>
                <a:latin typeface="Times New Roman" panose="02020603050405020304" pitchFamily="18" charset="0"/>
                <a:cs typeface="Times New Roman" panose="02020603050405020304" pitchFamily="18" charset="0"/>
              </a:rPr>
              <a:t>:</a:t>
            </a:r>
            <a:endPar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628650" marR="0" lvl="1" indent="-171450">
              <a:lnSpc>
                <a:spcPct val="100000"/>
              </a:lnSpc>
              <a:spcBef>
                <a:spcPts val="0"/>
              </a:spcBef>
              <a:spcAft>
                <a:spcPts val="0"/>
              </a:spcAft>
              <a:buFont typeface="Arial" panose="020B0604020202020204" pitchFamily="34" charset="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1200" strike="noStrike" dirty="0">
                <a:effectLst/>
                <a:latin typeface="Times New Roman" panose="02020603050405020304" pitchFamily="18" charset="0"/>
                <a:ea typeface="Times New Roman" panose="02020603050405020304" pitchFamily="18" charset="0"/>
                <a:cs typeface="Times New Roman" panose="02020603050405020304" pitchFamily="18" charset="0"/>
              </a:rPr>
              <a:t>District of Columbia (30.8), U.S. Virgin Islands (27.6), </a:t>
            </a:r>
            <a:r>
              <a:rPr lang="en-US" sz="1200"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Georgia (26.0), Nevada (22.5), Louisiana (22.0), and Florida (21.4).</a:t>
            </a:r>
            <a:endParaRPr lang="en-US" sz="1200" strike="sngStrike"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0000"/>
              </a:lnSpc>
              <a:spcBef>
                <a:spcPts val="0"/>
              </a:spcBef>
              <a:spcAft>
                <a:spcPts val="0"/>
              </a:spcAft>
            </a:pPr>
            <a:endParaRPr lang="en-US" sz="1200" b="0" i="0" u="none" strike="noStrike" baseline="0" dirty="0">
              <a:solidFill>
                <a:srgbClr val="000000"/>
              </a:solidFill>
              <a:latin typeface="Times New Roman" panose="02020603050405020304" pitchFamily="18" charset="0"/>
              <a:cs typeface="Times New Roman" panose="02020603050405020304" pitchFamily="18" charset="0"/>
            </a:endParaRPr>
          </a:p>
          <a:p>
            <a:pPr>
              <a:lnSpc>
                <a:spcPct val="100000"/>
              </a:lnSpc>
              <a:spcBef>
                <a:spcPts val="0"/>
              </a:spcBef>
              <a:spcAft>
                <a:spcPts val="0"/>
              </a:spcAft>
            </a:pPr>
            <a:r>
              <a:rPr lang="en-US" b="1" dirty="0">
                <a:latin typeface="Times New Roman" panose="02020603050405020304" pitchFamily="18" charset="0"/>
                <a:ea typeface="Calibri"/>
                <a:cs typeface="Times New Roman" panose="02020603050405020304" pitchFamily="18" charset="0"/>
              </a:rPr>
              <a:t>Data notes and sources</a:t>
            </a:r>
            <a:endParaRPr lang="en-US" sz="1200" b="1" dirty="0">
              <a:latin typeface="Times New Roman" panose="02020603050405020304" pitchFamily="18" charset="0"/>
              <a:ea typeface="Calibri"/>
              <a:cs typeface="Times New Roman" panose="02020603050405020304" pitchFamily="18"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The 2024 HIV Surveillance Data Release marks the first inclusion of data from the Republic of the Marshall Islands in numbers and rates of HIV diagnoses, deaths, and persons living with diagnosed HIV.</a:t>
            </a:r>
            <a:endParaRPr lang="en-US" sz="1200" b="0" i="0" u="none" strike="noStrike" baseline="0" dirty="0">
              <a:solidFill>
                <a:srgbClr val="000000"/>
              </a:solidFill>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1200" b="0" i="0" u="none" strike="noStrike" baseline="0" dirty="0">
              <a:solidFill>
                <a:srgbClr val="000000"/>
              </a:solidFill>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i="0" u="none" strike="noStrike" baseline="0" dirty="0">
                <a:solidFill>
                  <a:srgbClr val="000000"/>
                </a:solidFill>
                <a:latin typeface="Times New Roman" panose="02020603050405020304" pitchFamily="18" charset="0"/>
                <a:cs typeface="Times New Roman" panose="02020603050405020304" pitchFamily="18" charset="0"/>
              </a:rPr>
              <a:t>For additional data, see Table 16 in the 2024 HIV Surveillance </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Data Release</a:t>
            </a:r>
            <a:r>
              <a:rPr lang="en-US" sz="1200" b="0" i="0" u="none" strike="noStrike" baseline="0" dirty="0">
                <a:solidFill>
                  <a:srgbClr val="000000"/>
                </a:solidFill>
                <a:latin typeface="Times New Roman" panose="02020603050405020304" pitchFamily="18" charset="0"/>
                <a:cs typeface="Times New Roman" panose="02020603050405020304" pitchFamily="18" charset="0"/>
              </a:rPr>
              <a:t>.</a:t>
            </a:r>
            <a:r>
              <a:rPr lang="en-US" sz="1200" i="1"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b="0" i="0" u="none" strike="noStrike" baseline="0" dirty="0">
              <a:solidFill>
                <a:srgbClr val="000000"/>
              </a:solidFill>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1200" b="0" i="0" u="none" strike="noStrike" baseline="0" dirty="0">
              <a:solidFill>
                <a:srgbClr val="000000"/>
              </a:solidFill>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i="0" u="none" strike="noStrike" baseline="0" dirty="0">
                <a:solidFill>
                  <a:srgbClr val="000000"/>
                </a:solidFill>
                <a:latin typeface="Times New Roman" panose="02020603050405020304" pitchFamily="18" charset="0"/>
                <a:cs typeface="Times New Roman" panose="02020603050405020304" pitchFamily="18" charset="0"/>
              </a:rPr>
              <a:t>Use caution when comparing the rates of diagnoses for the District of Columbia and U.S. Virgin Islands to the rates for states due to the size of the populations.</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1200" b="0" i="0" u="none" strike="noStrike" baseline="0" dirty="0">
              <a:solidFill>
                <a:srgbClr val="000000"/>
              </a:solidFill>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Rates per 100,000 population were calculated for HIV diagnoses by dividing the number of diagnoses by the population for the calendar year and multiplying by 100,000. Population denominators were derived from vintage 2024 Census estimates for the 50 states, DC, and Puerto Rico, and from the U.S. Census Bureau’s International Database for American Samoa, the Commonwealth of the Northern Mariana Islands, Guam, the Republic of the Marshall Islands, the Republic of Palau, and the U.S. Virgin Islands.</a:t>
            </a:r>
          </a:p>
          <a:p>
            <a:pPr marL="0" marR="0">
              <a:lnSpc>
                <a:spcPct val="100000"/>
              </a:lnSpc>
              <a:spcBef>
                <a:spcPts val="0"/>
              </a:spcBef>
              <a:spcAft>
                <a:spcPts val="0"/>
              </a:spcAft>
            </a:pPr>
            <a:endParaRPr lang="en-US" sz="12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spcBef>
                <a:spcPts val="0"/>
              </a:spcBef>
              <a:spcAft>
                <a:spcPts val="0"/>
              </a:spcAft>
            </a:pPr>
            <a:r>
              <a:rPr lang="en-US" baseline="0" dirty="0">
                <a:latin typeface="Times New Roman" panose="02020603050405020304" pitchFamily="18" charset="0"/>
              </a:rPr>
              <a:t>Data for all figures are available in </a:t>
            </a:r>
            <a:r>
              <a:rPr lang="en-US" baseline="0" dirty="0">
                <a:effectLst/>
                <a:latin typeface="Times New Roman" panose="02020603050405020304" pitchFamily="18" charset="0"/>
              </a:rPr>
              <a:t>the </a:t>
            </a:r>
            <a:r>
              <a:rPr lang="en-US" baseline="0" dirty="0">
                <a:latin typeface="Times New Roman" panose="02020603050405020304" pitchFamily="18" charset="0"/>
              </a:rPr>
              <a:t>2024 </a:t>
            </a:r>
            <a:r>
              <a:rPr lang="en-US" baseline="0" dirty="0">
                <a:effectLst/>
                <a:latin typeface="Times New Roman" panose="02020603050405020304" pitchFamily="18" charset="0"/>
              </a:rPr>
              <a:t>HIV Surveillance </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Data Release </a:t>
            </a:r>
            <a:r>
              <a:rPr lang="en-US" baseline="0" dirty="0">
                <a:latin typeface="Times New Roman" panose="02020603050405020304" pitchFamily="18" charset="0"/>
              </a:rPr>
              <a:t>tables or </a:t>
            </a:r>
            <a:r>
              <a:rPr lang="en-US" baseline="0" dirty="0">
                <a:solidFill>
                  <a:srgbClr val="444444"/>
                </a:solidFill>
                <a:latin typeface="Times New Roman" panose="02020603050405020304" pitchFamily="18" charset="0"/>
                <a:hlinkClick r:id="rId3"/>
              </a:rPr>
              <a:t>NCHHSTP </a:t>
            </a:r>
            <a:r>
              <a:rPr lang="en-US" baseline="0" dirty="0" err="1">
                <a:solidFill>
                  <a:srgbClr val="444444"/>
                </a:solidFill>
                <a:latin typeface="Times New Roman" panose="02020603050405020304" pitchFamily="18" charset="0"/>
                <a:hlinkClick r:id="rId3"/>
              </a:rPr>
              <a:t>AtlasPlus</a:t>
            </a:r>
            <a:r>
              <a:rPr lang="en-US" baseline="0" dirty="0">
                <a:effectLst/>
                <a:latin typeface="Times New Roman" panose="02020603050405020304" pitchFamily="18" charset="0"/>
              </a:rPr>
              <a:t>. </a:t>
            </a:r>
            <a:endParaRPr lang="en-US" baseline="0" dirty="0">
              <a:solidFill>
                <a:srgbClr val="444444"/>
              </a:solidFill>
              <a:effectLst/>
              <a:latin typeface="Times New Roman" panose="02020603050405020304" pitchFamily="18" charset="0"/>
            </a:endParaRPr>
          </a:p>
          <a:p>
            <a:pPr marL="0" marR="0">
              <a:lnSpc>
                <a:spcPct val="107000"/>
              </a:lnSpc>
              <a:spcBef>
                <a:spcPts val="0"/>
              </a:spcBef>
              <a:spcAft>
                <a:spcPts val="800"/>
              </a:spcAft>
            </a:pPr>
            <a:endParaRPr lang="en-US" sz="1200" kern="1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4</a:t>
            </a:fld>
            <a:endParaRPr lang="en-US"/>
          </a:p>
        </p:txBody>
      </p:sp>
    </p:spTree>
    <p:extLst>
      <p:ext uri="{BB962C8B-B14F-4D97-AF65-F5344CB8AC3E}">
        <p14:creationId xmlns:p14="http://schemas.microsoft.com/office/powerpoint/2010/main" val="10660965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normAutofit fontScale="92500" lnSpcReduction="10000"/>
          </a:bodyPr>
          <a:lstStyle/>
          <a:p>
            <a:pPr>
              <a:lnSpc>
                <a:spcPct val="100000"/>
              </a:lnSpc>
              <a:spcBef>
                <a:spcPts val="0"/>
              </a:spcBef>
              <a:spcAft>
                <a:spcPts val="0"/>
              </a:spcAft>
              <a:defRPr/>
            </a:pPr>
            <a:r>
              <a:rPr lang="en-US" b="1" dirty="0">
                <a:solidFill>
                  <a:srgbClr val="000000"/>
                </a:solidFill>
                <a:latin typeface="Times New Roman" panose="02020603050405020304" pitchFamily="18" charset="0"/>
                <a:ea typeface="Calibri"/>
                <a:cs typeface="Times New Roman" panose="02020603050405020304" pitchFamily="18" charset="0"/>
              </a:rPr>
              <a:t>Key findings</a:t>
            </a:r>
            <a:endParaRPr lang="en-US" b="1" dirty="0">
              <a:solidFill>
                <a:srgbClr val="000000"/>
              </a:solidFill>
              <a:latin typeface="Times New Roman" panose="02020603050405020304" pitchFamily="18" charset="0"/>
              <a:cs typeface="Times New Roman" panose="02020603050405020304" pitchFamily="18" charset="0"/>
            </a:endParaRPr>
          </a:p>
          <a:p>
            <a:pPr marL="0" marR="0" lvl="0" indent="0" algn="l" defTabSz="914400">
              <a:lnSpc>
                <a:spcPct val="100000"/>
              </a:lnSpc>
              <a:spcBef>
                <a:spcPts val="0"/>
              </a:spcBef>
              <a:spcAft>
                <a:spcPts val="0"/>
              </a:spcAft>
              <a:buClrTx/>
              <a:buSzTx/>
              <a:buFontTx/>
              <a:buNone/>
              <a:tabLst/>
              <a:defRPr/>
            </a:pPr>
            <a:r>
              <a:rPr lang="en-US" sz="1200" b="0" i="0" u="none" strike="noStrike" baseline="0" dirty="0">
                <a:solidFill>
                  <a:srgbClr val="000000"/>
                </a:solidFill>
                <a:latin typeface="Times New Roman" panose="02020603050405020304" pitchFamily="18" charset="0"/>
                <a:cs typeface="Times New Roman" panose="02020603050405020304" pitchFamily="18" charset="0"/>
              </a:rPr>
              <a:t>In 2024, in the United States, the highest rates of HIV diagnoses </a:t>
            </a:r>
            <a:r>
              <a:rPr lang="en-US" sz="1200" dirty="0">
                <a:solidFill>
                  <a:srgbClr val="000000"/>
                </a:solidFill>
                <a:latin typeface="Times New Roman" panose="02020603050405020304" pitchFamily="18" charset="0"/>
                <a:cs typeface="Times New Roman" panose="02020603050405020304" pitchFamily="18" charset="0"/>
              </a:rPr>
              <a:t>among persons aged </a:t>
            </a:r>
            <a:r>
              <a:rPr lang="en-US" sz="1200" b="0" i="0" dirty="0">
                <a:solidFill>
                  <a:srgbClr val="000000"/>
                </a:solidFill>
                <a:effectLst/>
                <a:latin typeface="Times New Roman" panose="02020603050405020304" pitchFamily="18" charset="0"/>
                <a:cs typeface="Times New Roman" panose="02020603050405020304" pitchFamily="18" charset="0"/>
              </a:rPr>
              <a:t>≥ 13 years by sex, age group, race/ethnicity, and region of residence</a:t>
            </a:r>
            <a:r>
              <a:rPr lang="en-US" sz="1200" b="1" i="0" dirty="0">
                <a:solidFill>
                  <a:srgbClr val="000000"/>
                </a:solidFill>
                <a:effectLst/>
                <a:latin typeface="Times New Roman" panose="02020603050405020304" pitchFamily="18" charset="0"/>
                <a:cs typeface="Times New Roman" panose="02020603050405020304" pitchFamily="18" charset="0"/>
              </a:rPr>
              <a:t> </a:t>
            </a:r>
            <a:r>
              <a:rPr lang="en-US" sz="1200" b="0" i="0" dirty="0">
                <a:solidFill>
                  <a:srgbClr val="000000"/>
                </a:solidFill>
                <a:effectLst/>
                <a:latin typeface="Times New Roman" panose="02020603050405020304" pitchFamily="18" charset="0"/>
                <a:cs typeface="Times New Roman" panose="02020603050405020304" pitchFamily="18" charset="0"/>
              </a:rPr>
              <a:t>were as follows</a:t>
            </a:r>
            <a:r>
              <a:rPr lang="en-US" sz="1200" dirty="0">
                <a:solidFill>
                  <a:srgbClr val="000000"/>
                </a:solidFill>
                <a:latin typeface="Times New Roman" panose="02020603050405020304" pitchFamily="18" charset="0"/>
                <a:cs typeface="Times New Roman" panose="02020603050405020304" pitchFamily="18" charset="0"/>
              </a:rPr>
              <a:t>:</a:t>
            </a:r>
            <a:endPar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630936" marR="0" indent="-171450">
              <a:lnSpc>
                <a:spcPct val="100000"/>
              </a:lnSpc>
              <a:spcBef>
                <a:spcPts val="0"/>
              </a:spcBef>
              <a:spcAft>
                <a:spcPts val="0"/>
              </a:spcAft>
              <a:buFont typeface="Arial" panose="020B0604020202020204" pitchFamily="34" charset="0"/>
              <a:buChar char="•"/>
            </a:pPr>
            <a:r>
              <a:rPr lang="en-US" sz="1200" b="0" i="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Males (21.6)</a:t>
            </a:r>
          </a:p>
          <a:p>
            <a:pPr marL="630936" marR="0" indent="-171450">
              <a:lnSpc>
                <a:spcPct val="100000"/>
              </a:lnSpc>
              <a:spcBef>
                <a:spcPts val="0"/>
              </a:spcBef>
              <a:spcAft>
                <a:spcPts val="0"/>
              </a:spcAft>
              <a:buFont typeface="Arial" panose="020B0604020202020204" pitchFamily="34" charset="0"/>
              <a:buChar char="•"/>
            </a:pPr>
            <a:r>
              <a:rPr lang="en-US" sz="1200" b="0" i="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Persons aged </a:t>
            </a: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25–34 years (30.3)</a:t>
            </a:r>
          </a:p>
          <a:p>
            <a:pPr marL="630936" marR="0" indent="-171450">
              <a:lnSpc>
                <a:spcPct val="100000"/>
              </a:lnSpc>
              <a:spcBef>
                <a:spcPts val="0"/>
              </a:spcBef>
              <a:spcAft>
                <a:spcPts val="0"/>
              </a:spcAft>
              <a:buFont typeface="Arial" panose="020B0604020202020204" pitchFamily="34" charset="0"/>
              <a:buChar char="•"/>
            </a:pP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Black/African American persons (42.2)</a:t>
            </a:r>
          </a:p>
          <a:p>
            <a:pPr marL="630936" marR="0" indent="-171450">
              <a:lnSpc>
                <a:spcPct val="100000"/>
              </a:lnSpc>
              <a:spcBef>
                <a:spcPts val="0"/>
              </a:spcBef>
              <a:spcAft>
                <a:spcPts val="0"/>
              </a:spcAft>
              <a:buFont typeface="Arial" panose="020B0604020202020204" pitchFamily="34" charset="0"/>
              <a:buChar char="•"/>
            </a:pP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Persons residing in the South (17.7)</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endParaRPr lang="en-US" sz="1200" b="0" i="0" u="none" strike="noStrike" baseline="0" dirty="0">
              <a:solidFill>
                <a:schemeClr val="tx1"/>
              </a:solidFill>
              <a:latin typeface="Times New Roman" panose="02020603050405020304" pitchFamily="18" charset="0"/>
              <a:cs typeface="Times New Roman" panose="02020603050405020304" pitchFamily="18" charset="0"/>
            </a:endParaRPr>
          </a:p>
          <a:p>
            <a:pPr>
              <a:lnSpc>
                <a:spcPct val="100000"/>
              </a:lnSpc>
              <a:spcBef>
                <a:spcPts val="0"/>
              </a:spcBef>
              <a:spcAft>
                <a:spcPts val="0"/>
              </a:spcAft>
            </a:pPr>
            <a:r>
              <a:rPr lang="en-US" b="1" dirty="0">
                <a:latin typeface="Times New Roman" panose="02020603050405020304" pitchFamily="18" charset="0"/>
                <a:cs typeface="Times New Roman" panose="02020603050405020304" pitchFamily="18" charset="0"/>
              </a:rPr>
              <a:t>Data notes and sources</a:t>
            </a:r>
            <a:endParaRPr lang="en-US" dirty="0">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i="0" u="none" strike="noStrike" baseline="0" dirty="0">
                <a:solidFill>
                  <a:srgbClr val="000000"/>
                </a:solidFill>
                <a:latin typeface="Times New Roman" panose="02020603050405020304" pitchFamily="18" charset="0"/>
                <a:cs typeface="Times New Roman" panose="02020603050405020304" pitchFamily="18" charset="0"/>
              </a:rPr>
              <a:t>For additional data, see Table 3a in the 2024 HIV Surveillance </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Data Release</a:t>
            </a:r>
            <a:r>
              <a:rPr lang="en-US" sz="1200" b="0" i="0" u="none" strike="noStrike" baseline="0" dirty="0">
                <a:solidFill>
                  <a:srgbClr val="000000"/>
                </a:solidFill>
                <a:latin typeface="Times New Roman" panose="02020603050405020304" pitchFamily="18" charset="0"/>
                <a:cs typeface="Times New Roman" panose="02020603050405020304" pitchFamily="18" charset="0"/>
              </a:rPr>
              <a:t>.</a:t>
            </a:r>
            <a:r>
              <a:rPr lang="en-US" sz="1200" i="1"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b="0" i="0" u="none" strike="noStrike" baseline="0" dirty="0">
              <a:solidFill>
                <a:srgbClr val="000000"/>
              </a:solidFill>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1200" b="0" i="0" u="none" strike="noStrike" baseline="0" dirty="0">
              <a:solidFill>
                <a:srgbClr val="000000"/>
              </a:solidFill>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i="0" u="none" strike="noStrike" baseline="0" dirty="0">
                <a:solidFill>
                  <a:srgbClr val="000000"/>
                </a:solidFill>
                <a:latin typeface="Times New Roman" panose="02020603050405020304" pitchFamily="18" charset="0"/>
                <a:cs typeface="Times New Roman" panose="02020603050405020304" pitchFamily="18" charset="0"/>
              </a:rPr>
              <a:t>Use caution when interpreting data for American Indian/Alaska Native and Native Hawaiian/other Pacific Islander persons as rates are based on small numbers.</a:t>
            </a:r>
          </a:p>
          <a:p>
            <a:pPr marL="0" marR="0">
              <a:lnSpc>
                <a:spcPct val="100000"/>
              </a:lnSpc>
              <a:spcBef>
                <a:spcPts val="0"/>
              </a:spcBef>
              <a:spcAft>
                <a:spcPts val="0"/>
              </a:spcAft>
            </a:pPr>
            <a:endParaRPr lang="en-US" dirty="0">
              <a:effectLst/>
              <a:latin typeface="Times New Roman" panose="02020603050405020304" pitchFamily="18" charset="0"/>
              <a:cs typeface="Times New Roman" panose="02020603050405020304" pitchFamily="18" charset="0"/>
            </a:endParaRPr>
          </a:p>
          <a:p>
            <a:pPr marL="0" marR="0">
              <a:lnSpc>
                <a:spcPct val="100000"/>
              </a:lnSpc>
              <a:spcBef>
                <a:spcPts val="0"/>
              </a:spcBef>
              <a:spcAft>
                <a:spcPts val="0"/>
              </a:spcAft>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Rates per 100,000 population were calculated for HIV diagnoses by dividing the number of diagnoses by the population for the calendar year and multiplying by 100,000. Population denominators were derived from vintage 2024 Census estimates for the 50 states, DC, and Puerto Rico, and from the U.S. Census Bureau’s International Database for American Samoa, the Commonwealth of the Northern Mariana Islands, Guam, the Republic of the Marshall Islands, the Republic of Palau, and the U.S. Virgin Islands.</a:t>
            </a:r>
          </a:p>
          <a:p>
            <a:pPr marL="0" marR="0">
              <a:lnSpc>
                <a:spcPct val="100000"/>
              </a:lnSpc>
              <a:spcBef>
                <a:spcPts val="0"/>
              </a:spcBef>
              <a:spcAft>
                <a:spcPts val="0"/>
              </a:spcAft>
            </a:pPr>
            <a:endParaRPr lang="en-US" dirty="0">
              <a:effectLst/>
              <a:latin typeface="Times New Roman" panose="02020603050405020304" pitchFamily="18" charset="0"/>
              <a:cs typeface="Times New Roman" panose="02020603050405020304" pitchFamily="18" charset="0"/>
            </a:endParaRPr>
          </a:p>
          <a:p>
            <a:pPr marL="0" marR="0">
              <a:lnSpc>
                <a:spcPct val="100000"/>
              </a:lnSpc>
              <a:spcBef>
                <a:spcPts val="0"/>
              </a:spcBef>
              <a:spcAft>
                <a:spcPts val="0"/>
              </a:spcAft>
            </a:pPr>
            <a:r>
              <a:rPr lang="en-US" dirty="0">
                <a:effectLst/>
                <a:latin typeface="Times New Roman" panose="02020603050405020304" pitchFamily="18" charset="0"/>
                <a:cs typeface="Times New Roman" panose="02020603050405020304" pitchFamily="18" charset="0"/>
              </a:rPr>
              <a:t>For more information on data sources, data collection and reporting practices, and case definitions, see the National HIV Surveillance System (NHSS) Technical Notes, available at </a:t>
            </a:r>
            <a:r>
              <a:rPr lang="en-US" dirty="0">
                <a:effectLst/>
                <a:latin typeface="Times New Roman" panose="02020603050405020304" pitchFamily="18" charset="0"/>
                <a:cs typeface="Times New Roman" panose="02020603050405020304" pitchFamily="18" charset="0"/>
                <a:hlinkClick r:id="rId3" tooltip="https://www.cdc.gov/hiv-data/nhss/index.html"/>
              </a:rPr>
              <a:t>https://www.cdc.gov/hiv-data/nhss/index.html</a:t>
            </a:r>
            <a:r>
              <a:rPr lang="en-US" dirty="0">
                <a:effectLst/>
                <a:latin typeface="Times New Roman" panose="02020603050405020304" pitchFamily="18" charset="0"/>
                <a:cs typeface="Times New Roman" panose="02020603050405020304" pitchFamily="18" charset="0"/>
              </a:rPr>
              <a:t>.</a:t>
            </a:r>
          </a:p>
          <a:p>
            <a:pPr marL="0" marR="0">
              <a:lnSpc>
                <a:spcPct val="100000"/>
              </a:lnSpc>
              <a:spcBef>
                <a:spcPts val="0"/>
              </a:spcBef>
              <a:spcAft>
                <a:spcPts val="0"/>
              </a:spcAft>
            </a:pPr>
            <a:endParaRPr lang="en-US" sz="12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spcBef>
                <a:spcPts val="0"/>
              </a:spcBef>
              <a:spcAft>
                <a:spcPts val="0"/>
              </a:spcAft>
            </a:pPr>
            <a:r>
              <a:rPr lang="en-US" baseline="0" dirty="0">
                <a:latin typeface="Times New Roman" panose="02020603050405020304" pitchFamily="18" charset="0"/>
              </a:rPr>
              <a:t>Data for all figures are available in </a:t>
            </a:r>
            <a:r>
              <a:rPr lang="en-US" baseline="0" dirty="0">
                <a:effectLst/>
                <a:latin typeface="Times New Roman" panose="02020603050405020304" pitchFamily="18" charset="0"/>
              </a:rPr>
              <a:t>the </a:t>
            </a:r>
            <a:r>
              <a:rPr lang="en-US" baseline="0" dirty="0">
                <a:latin typeface="Times New Roman" panose="02020603050405020304" pitchFamily="18" charset="0"/>
              </a:rPr>
              <a:t>2024 </a:t>
            </a:r>
            <a:r>
              <a:rPr lang="en-US" baseline="0" dirty="0">
                <a:effectLst/>
                <a:latin typeface="Times New Roman" panose="02020603050405020304" pitchFamily="18" charset="0"/>
              </a:rPr>
              <a:t>HIV Surveillance </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Data Release </a:t>
            </a:r>
            <a:r>
              <a:rPr lang="en-US" baseline="0" dirty="0">
                <a:latin typeface="Times New Roman" panose="02020603050405020304" pitchFamily="18" charset="0"/>
              </a:rPr>
              <a:t>tables or </a:t>
            </a:r>
            <a:r>
              <a:rPr lang="en-US" baseline="0" dirty="0">
                <a:solidFill>
                  <a:srgbClr val="444444"/>
                </a:solidFill>
                <a:latin typeface="Times New Roman" panose="02020603050405020304" pitchFamily="18" charset="0"/>
                <a:hlinkClick r:id="rId4"/>
              </a:rPr>
              <a:t>NCHHSTP </a:t>
            </a:r>
            <a:r>
              <a:rPr lang="en-US" baseline="0" dirty="0" err="1">
                <a:solidFill>
                  <a:srgbClr val="444444"/>
                </a:solidFill>
                <a:latin typeface="Times New Roman" panose="02020603050405020304" pitchFamily="18" charset="0"/>
                <a:hlinkClick r:id="rId4"/>
              </a:rPr>
              <a:t>AtlasPlus</a:t>
            </a:r>
            <a:r>
              <a:rPr lang="en-US" baseline="0" dirty="0">
                <a:effectLst/>
                <a:latin typeface="Times New Roman" panose="02020603050405020304" pitchFamily="18" charset="0"/>
              </a:rPr>
              <a:t>. </a:t>
            </a:r>
            <a:endParaRPr lang="en-US" sz="1200" kern="1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sz="120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5</a:t>
            </a:fld>
            <a:endParaRPr lang="en-US"/>
          </a:p>
        </p:txBody>
      </p:sp>
    </p:spTree>
    <p:extLst>
      <p:ext uri="{BB962C8B-B14F-4D97-AF65-F5344CB8AC3E}">
        <p14:creationId xmlns:p14="http://schemas.microsoft.com/office/powerpoint/2010/main" val="9646080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normAutofit/>
          </a:bodyPr>
          <a:lstStyle/>
          <a:p>
            <a:pPr>
              <a:lnSpc>
                <a:spcPct val="100000"/>
              </a:lnSpc>
              <a:spcBef>
                <a:spcPts val="0"/>
              </a:spcBef>
              <a:spcAft>
                <a:spcPts val="0"/>
              </a:spcAft>
              <a:defRPr/>
            </a:pPr>
            <a:r>
              <a:rPr lang="en-US" b="1" dirty="0">
                <a:solidFill>
                  <a:srgbClr val="000000"/>
                </a:solidFill>
                <a:latin typeface="Times New Roman" panose="02020603050405020304" pitchFamily="18" charset="0"/>
                <a:cs typeface="Times New Roman" panose="02020603050405020304" pitchFamily="18" charset="0"/>
              </a:rPr>
              <a:t>Key findings</a:t>
            </a:r>
            <a:endParaRPr lang="en-US" dirty="0">
              <a:latin typeface="Times New Roman" panose="02020603050405020304" pitchFamily="18" charset="0"/>
              <a:cs typeface="Times New Roman" panose="02020603050405020304" pitchFamily="18" charset="0"/>
            </a:endParaRPr>
          </a:p>
          <a:p>
            <a:pPr marL="0" marR="0" lvl="0" indent="0" algn="l" defTabSz="914400">
              <a:lnSpc>
                <a:spcPct val="100000"/>
              </a:lnSpc>
              <a:spcBef>
                <a:spcPts val="0"/>
              </a:spcBef>
              <a:spcAft>
                <a:spcPts val="0"/>
              </a:spcAft>
              <a:buClrTx/>
              <a:buSzTx/>
              <a:buFont typeface="Arial" panose="020B0604020202020204" pitchFamily="34" charset="0"/>
              <a:buNone/>
              <a:tabLst/>
              <a:defRPr/>
            </a:pPr>
            <a:r>
              <a:rPr lang="en-US" sz="1200" b="0" i="0" u="none" strike="noStrike" baseline="0" dirty="0">
                <a:solidFill>
                  <a:srgbClr val="000000"/>
                </a:solidFill>
                <a:latin typeface="Times New Roman" panose="02020603050405020304" pitchFamily="18" charset="0"/>
                <a:cs typeface="Times New Roman" panose="02020603050405020304" pitchFamily="18" charset="0"/>
              </a:rPr>
              <a:t>In 2024, in the United States and 7 territories and freely associated states, males accounted for the highest </a:t>
            </a:r>
            <a:r>
              <a:rPr lang="en-US" dirty="0">
                <a:solidFill>
                  <a:srgbClr val="000000"/>
                </a:solidFill>
                <a:latin typeface="Times New Roman" panose="02020603050405020304" pitchFamily="18" charset="0"/>
                <a:cs typeface="Times New Roman" panose="02020603050405020304" pitchFamily="18" charset="0"/>
              </a:rPr>
              <a:t>percentage</a:t>
            </a:r>
            <a:r>
              <a:rPr lang="en-US" sz="1200" b="0" i="0" u="none" strike="noStrike" baseline="0" dirty="0">
                <a:solidFill>
                  <a:srgbClr val="000000"/>
                </a:solidFill>
                <a:latin typeface="Times New Roman" panose="02020603050405020304" pitchFamily="18" charset="0"/>
                <a:cs typeface="Times New Roman" panose="02020603050405020304" pitchFamily="18" charset="0"/>
              </a:rPr>
              <a:t> of HIV diagnoses (80%) </a:t>
            </a:r>
            <a:r>
              <a:rPr lang="en-US" sz="1200" dirty="0">
                <a:solidFill>
                  <a:srgbClr val="000000"/>
                </a:solidFill>
                <a:latin typeface="Times New Roman" panose="02020603050405020304" pitchFamily="18" charset="0"/>
                <a:cs typeface="Times New Roman" panose="02020603050405020304" pitchFamily="18" charset="0"/>
              </a:rPr>
              <a:t>among persons aged </a:t>
            </a:r>
            <a:r>
              <a:rPr lang="en-US" sz="1200" b="0" i="0" dirty="0">
                <a:solidFill>
                  <a:srgbClr val="000000"/>
                </a:solidFill>
                <a:effectLst/>
                <a:latin typeface="Times New Roman" panose="02020603050405020304" pitchFamily="18" charset="0"/>
                <a:cs typeface="Times New Roman" panose="02020603050405020304" pitchFamily="18" charset="0"/>
              </a:rPr>
              <a:t>≥ 13 years</a:t>
            </a:r>
            <a:r>
              <a:rPr lang="en-US" sz="1200" dirty="0">
                <a:latin typeface="Times New Roman" panose="02020603050405020304" pitchFamily="18" charset="0"/>
                <a:cs typeface="Times New Roman" panose="02020603050405020304" pitchFamily="18" charset="0"/>
              </a:rPr>
              <a:t>. </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dirty="0">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endParaRPr lang="en-US" sz="1200" b="0" i="0" u="none" strike="noStrike" baseline="0" dirty="0">
              <a:solidFill>
                <a:schemeClr val="tx1"/>
              </a:solidFill>
              <a:latin typeface="Times New Roman" panose="02020603050405020304" pitchFamily="18" charset="0"/>
              <a:cs typeface="Times New Roman" panose="02020603050405020304" pitchFamily="18" charset="0"/>
            </a:endParaRPr>
          </a:p>
          <a:p>
            <a:pPr>
              <a:lnSpc>
                <a:spcPct val="100000"/>
              </a:lnSpc>
              <a:spcBef>
                <a:spcPts val="0"/>
              </a:spcBef>
              <a:spcAft>
                <a:spcPts val="0"/>
              </a:spcAft>
            </a:pPr>
            <a:r>
              <a:rPr lang="en-US" b="1" dirty="0">
                <a:latin typeface="Times New Roman" panose="02020603050405020304" pitchFamily="18" charset="0"/>
                <a:cs typeface="Times New Roman" panose="02020603050405020304" pitchFamily="18" charset="0"/>
              </a:rPr>
              <a:t>Data notes and sources</a:t>
            </a:r>
            <a:endParaRPr lang="en-US" dirty="0">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The 2024 HIV Surveillance Data Release marks the first inclusion of data from the Republic of the Marshall Islands in numbers and rates of HIV diagnoses, deaths, and persons living with diagnosed HIV.</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1200" b="0" i="0" u="none" strike="noStrike" baseline="0" dirty="0">
              <a:solidFill>
                <a:srgbClr val="000000"/>
              </a:solidFill>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i="0" u="none" strike="noStrike" baseline="0" dirty="0">
                <a:solidFill>
                  <a:srgbClr val="000000"/>
                </a:solidFill>
                <a:latin typeface="Times New Roman" panose="02020603050405020304" pitchFamily="18" charset="0"/>
                <a:cs typeface="Times New Roman" panose="02020603050405020304" pitchFamily="18" charset="0"/>
              </a:rPr>
              <a:t>For additional data, see Table 1b in the 2024 HIV Surveillance </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Data Release</a:t>
            </a:r>
            <a:r>
              <a:rPr lang="en-US" sz="1200" b="0" i="0" u="none" strike="noStrike" baseline="0" dirty="0">
                <a:solidFill>
                  <a:srgbClr val="000000"/>
                </a:solidFill>
                <a:latin typeface="Times New Roman" panose="02020603050405020304" pitchFamily="18" charset="0"/>
                <a:cs typeface="Times New Roman" panose="02020603050405020304" pitchFamily="18" charset="0"/>
              </a:rPr>
              <a:t>.</a:t>
            </a:r>
            <a:r>
              <a:rPr lang="en-US" sz="1200" i="1"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b="0" i="0" u="none" strike="noStrike" baseline="0" dirty="0">
              <a:solidFill>
                <a:srgbClr val="000000"/>
              </a:solidFill>
              <a:latin typeface="Times New Roman" panose="02020603050405020304" pitchFamily="18" charset="0"/>
              <a:cs typeface="Times New Roman" panose="02020603050405020304" pitchFamily="18" charset="0"/>
            </a:endParaRPr>
          </a:p>
          <a:p>
            <a:pPr marL="0" marR="0">
              <a:lnSpc>
                <a:spcPct val="100000"/>
              </a:lnSpc>
              <a:spcBef>
                <a:spcPts val="0"/>
              </a:spcBef>
              <a:spcAft>
                <a:spcPts val="0"/>
              </a:spcAft>
            </a:pPr>
            <a:endParaRPr lang="en-US" sz="12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0000"/>
              </a:lnSpc>
              <a:spcBef>
                <a:spcPts val="0"/>
              </a:spcBef>
              <a:spcAft>
                <a:spcPts val="0"/>
              </a:spcAft>
            </a:pPr>
            <a:r>
              <a:rPr lang="en-US" dirty="0">
                <a:effectLst/>
                <a:latin typeface="Times New Roman" panose="02020603050405020304" pitchFamily="18" charset="0"/>
                <a:cs typeface="Times New Roman" panose="02020603050405020304" pitchFamily="18" charset="0"/>
              </a:rPr>
              <a:t>For more information on data sources, data collection and reporting practices, and case definitions, see the National HIV Surveillance System (NHSS) Technical Notes, available at </a:t>
            </a:r>
            <a:r>
              <a:rPr lang="en-US" dirty="0">
                <a:effectLst/>
                <a:latin typeface="Times New Roman" panose="02020603050405020304" pitchFamily="18" charset="0"/>
                <a:cs typeface="Times New Roman" panose="02020603050405020304" pitchFamily="18" charset="0"/>
                <a:hlinkClick r:id="rId3" tooltip="https://www.cdc.gov/hiv-data/nhss/index.html"/>
              </a:rPr>
              <a:t>https://www.cdc.gov/hiv-data/nhss/index.html</a:t>
            </a:r>
            <a:r>
              <a:rPr lang="en-US" dirty="0">
                <a:effectLst/>
                <a:latin typeface="Times New Roman" panose="02020603050405020304" pitchFamily="18" charset="0"/>
                <a:cs typeface="Times New Roman" panose="02020603050405020304" pitchFamily="18" charset="0"/>
              </a:rPr>
              <a:t>.</a:t>
            </a:r>
          </a:p>
          <a:p>
            <a:pPr marL="0" marR="0">
              <a:lnSpc>
                <a:spcPct val="100000"/>
              </a:lnSpc>
              <a:spcBef>
                <a:spcPts val="0"/>
              </a:spcBef>
              <a:spcAft>
                <a:spcPts val="0"/>
              </a:spcAft>
            </a:pPr>
            <a:endParaRPr lang="en-US" sz="1200" kern="100" dirty="0">
              <a:effectLst/>
              <a:latin typeface="Calibri" panose="020F0502020204030204" pitchFamily="34" charset="0"/>
              <a:ea typeface="Calibri" panose="020F0502020204030204" pitchFamily="34" charset="0"/>
              <a:cs typeface="Calibri" panose="020F0502020204030204" pitchFamily="34" charset="0"/>
            </a:endParaRPr>
          </a:p>
          <a:p>
            <a:pPr>
              <a:lnSpc>
                <a:spcPct val="100000"/>
              </a:lnSpc>
              <a:spcBef>
                <a:spcPts val="0"/>
              </a:spcBef>
              <a:spcAft>
                <a:spcPts val="0"/>
              </a:spcAft>
            </a:pPr>
            <a:r>
              <a:rPr lang="en-US" baseline="0" dirty="0">
                <a:latin typeface="Times New Roman" panose="02020603050405020304" pitchFamily="18" charset="0"/>
              </a:rPr>
              <a:t>Data for all figures are available in </a:t>
            </a:r>
            <a:r>
              <a:rPr lang="en-US" baseline="0" dirty="0">
                <a:effectLst/>
                <a:latin typeface="Times New Roman" panose="02020603050405020304" pitchFamily="18" charset="0"/>
              </a:rPr>
              <a:t>the </a:t>
            </a:r>
            <a:r>
              <a:rPr lang="en-US" baseline="0" dirty="0">
                <a:latin typeface="Times New Roman" panose="02020603050405020304" pitchFamily="18" charset="0"/>
              </a:rPr>
              <a:t>2024 </a:t>
            </a:r>
            <a:r>
              <a:rPr lang="en-US" baseline="0" dirty="0">
                <a:effectLst/>
                <a:latin typeface="Times New Roman" panose="02020603050405020304" pitchFamily="18" charset="0"/>
              </a:rPr>
              <a:t>HIV Surveillance </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Data Release </a:t>
            </a:r>
            <a:r>
              <a:rPr lang="en-US" baseline="0" dirty="0">
                <a:latin typeface="Times New Roman" panose="02020603050405020304" pitchFamily="18" charset="0"/>
              </a:rPr>
              <a:t>tables or </a:t>
            </a:r>
            <a:r>
              <a:rPr lang="en-US" baseline="0" dirty="0">
                <a:solidFill>
                  <a:srgbClr val="444444"/>
                </a:solidFill>
                <a:latin typeface="Times New Roman" panose="02020603050405020304" pitchFamily="18" charset="0"/>
                <a:hlinkClick r:id="rId4"/>
              </a:rPr>
              <a:t>NCHHSTP </a:t>
            </a:r>
            <a:r>
              <a:rPr lang="en-US" baseline="0" dirty="0" err="1">
                <a:solidFill>
                  <a:srgbClr val="444444"/>
                </a:solidFill>
                <a:latin typeface="Times New Roman" panose="02020603050405020304" pitchFamily="18" charset="0"/>
                <a:hlinkClick r:id="rId4"/>
              </a:rPr>
              <a:t>AtlasPlus</a:t>
            </a:r>
            <a:r>
              <a:rPr lang="en-US" baseline="0" dirty="0">
                <a:effectLst/>
                <a:latin typeface="Times New Roman" panose="02020603050405020304" pitchFamily="18" charset="0"/>
              </a:rPr>
              <a:t>.</a:t>
            </a:r>
            <a:endParaRPr lang="en-US" baseline="0" dirty="0">
              <a:solidFill>
                <a:srgbClr val="444444"/>
              </a:solidFill>
              <a:effectLst/>
              <a:latin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6</a:t>
            </a:fld>
            <a:endParaRPr lang="en-US"/>
          </a:p>
        </p:txBody>
      </p:sp>
    </p:spTree>
    <p:extLst>
      <p:ext uri="{BB962C8B-B14F-4D97-AF65-F5344CB8AC3E}">
        <p14:creationId xmlns:p14="http://schemas.microsoft.com/office/powerpoint/2010/main" val="25242100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normAutofit/>
          </a:bodyPr>
          <a:lstStyle/>
          <a:p>
            <a:pPr>
              <a:lnSpc>
                <a:spcPct val="100000"/>
              </a:lnSpc>
              <a:spcBef>
                <a:spcPts val="0"/>
              </a:spcBef>
              <a:spcAft>
                <a:spcPts val="0"/>
              </a:spcAft>
              <a:defRPr/>
            </a:pPr>
            <a:r>
              <a:rPr lang="en-US" b="1" dirty="0">
                <a:solidFill>
                  <a:srgbClr val="000000"/>
                </a:solidFill>
                <a:latin typeface="Times New Roman" panose="02020603050405020304" pitchFamily="18" charset="0"/>
                <a:ea typeface="Calibri"/>
                <a:cs typeface="Times New Roman" panose="02020603050405020304" pitchFamily="18" charset="0"/>
              </a:rPr>
              <a:t>Key findings</a:t>
            </a:r>
            <a:endParaRPr lang="en-US" b="1" dirty="0">
              <a:solidFill>
                <a:srgbClr val="000000"/>
              </a:solidFill>
              <a:latin typeface="Times New Roman" panose="02020603050405020304" pitchFamily="18" charset="0"/>
              <a:cs typeface="Times New Roman" panose="02020603050405020304" pitchFamily="18" charset="0"/>
            </a:endParaRPr>
          </a:p>
          <a:p>
            <a:pPr marL="0" marR="0" lvl="0" indent="0" algn="l" defTabSz="914400">
              <a:lnSpc>
                <a:spcPct val="100000"/>
              </a:lnSpc>
              <a:spcBef>
                <a:spcPts val="0"/>
              </a:spcBef>
              <a:spcAft>
                <a:spcPts val="0"/>
              </a:spcAft>
              <a:buClrTx/>
              <a:buSzTx/>
              <a:buFont typeface="Arial" panose="020B0604020202020204" pitchFamily="34" charset="0"/>
              <a:buNone/>
              <a:tabLst/>
              <a:defRPr/>
            </a:pPr>
            <a:r>
              <a:rPr lang="en-US" sz="1200" b="0" i="0" u="none" strike="noStrike" baseline="0" dirty="0">
                <a:solidFill>
                  <a:srgbClr val="000000"/>
                </a:solidFill>
                <a:latin typeface="Times New Roman" panose="02020603050405020304" pitchFamily="18" charset="0"/>
                <a:cs typeface="Times New Roman" panose="02020603050405020304" pitchFamily="18" charset="0"/>
              </a:rPr>
              <a:t>In 2024, in the United States and 7 territories and freely associated states, the highest percentages of HIV diagnoses </a:t>
            </a:r>
            <a:r>
              <a:rPr lang="en-US" sz="1200" dirty="0">
                <a:solidFill>
                  <a:srgbClr val="000000"/>
                </a:solidFill>
                <a:latin typeface="Times New Roman" panose="02020603050405020304" pitchFamily="18" charset="0"/>
                <a:cs typeface="Times New Roman" panose="02020603050405020304" pitchFamily="18" charset="0"/>
              </a:rPr>
              <a:t>among persons aged </a:t>
            </a:r>
            <a:r>
              <a:rPr lang="en-US" sz="1200" b="0" i="0" dirty="0">
                <a:solidFill>
                  <a:srgbClr val="000000"/>
                </a:solidFill>
                <a:effectLst/>
                <a:latin typeface="Times New Roman" panose="02020603050405020304" pitchFamily="18" charset="0"/>
                <a:cs typeface="Times New Roman" panose="02020603050405020304" pitchFamily="18" charset="0"/>
              </a:rPr>
              <a:t>≥ 13 years by age group</a:t>
            </a:r>
            <a:r>
              <a:rPr lang="en-US" sz="1200" b="1" i="0" dirty="0">
                <a:solidFill>
                  <a:srgbClr val="000000"/>
                </a:solidFill>
                <a:effectLst/>
                <a:latin typeface="Times New Roman" panose="02020603050405020304" pitchFamily="18" charset="0"/>
                <a:cs typeface="Times New Roman" panose="02020603050405020304" pitchFamily="18" charset="0"/>
              </a:rPr>
              <a:t> </a:t>
            </a:r>
            <a:r>
              <a:rPr lang="en-US" sz="1200" b="0" i="0" dirty="0">
                <a:solidFill>
                  <a:srgbClr val="000000"/>
                </a:solidFill>
                <a:effectLst/>
                <a:latin typeface="Times New Roman" panose="02020603050405020304" pitchFamily="18" charset="0"/>
                <a:cs typeface="Times New Roman" panose="02020603050405020304" pitchFamily="18" charset="0"/>
              </a:rPr>
              <a:t>were as follows</a:t>
            </a:r>
            <a:r>
              <a:rPr lang="en-US" sz="1200" dirty="0">
                <a:solidFill>
                  <a:srgbClr val="000000"/>
                </a:solidFill>
                <a:latin typeface="Times New Roman" panose="02020603050405020304" pitchFamily="18" charset="0"/>
                <a:cs typeface="Times New Roman" panose="02020603050405020304" pitchFamily="18" charset="0"/>
              </a:rPr>
              <a:t>:</a:t>
            </a:r>
            <a:endPar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628650" lvl="1" indent="-171450">
              <a:lnSpc>
                <a:spcPct val="100000"/>
              </a:lnSpc>
              <a:spcBef>
                <a:spcPts val="0"/>
              </a:spcBef>
              <a:spcAft>
                <a:spcPts val="0"/>
              </a:spcAft>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Persons aged 25‒3</a:t>
            </a:r>
            <a:r>
              <a:rPr lang="en-US" sz="1200" b="0" i="0" u="none" strike="noStrike" baseline="0" dirty="0">
                <a:solidFill>
                  <a:srgbClr val="000000"/>
                </a:solidFill>
                <a:latin typeface="Times New Roman" panose="02020603050405020304" pitchFamily="18" charset="0"/>
                <a:cs typeface="Times New Roman" panose="02020603050405020304" pitchFamily="18" charset="0"/>
              </a:rPr>
              <a:t>4 and </a:t>
            </a:r>
            <a:r>
              <a:rPr lang="en-US" sz="1200" dirty="0">
                <a:latin typeface="Times New Roman" panose="02020603050405020304" pitchFamily="18" charset="0"/>
                <a:cs typeface="Times New Roman" panose="02020603050405020304" pitchFamily="18" charset="0"/>
              </a:rPr>
              <a:t>35‒4</a:t>
            </a:r>
            <a:r>
              <a:rPr lang="en-US" sz="1200" b="0" i="0" u="none" strike="noStrike" baseline="0" dirty="0">
                <a:solidFill>
                  <a:srgbClr val="000000"/>
                </a:solidFill>
                <a:latin typeface="Times New Roman" panose="02020603050405020304" pitchFamily="18" charset="0"/>
                <a:cs typeface="Times New Roman" panose="02020603050405020304" pitchFamily="18" charset="0"/>
              </a:rPr>
              <a:t>4 years accounted for 60% of </a:t>
            </a:r>
            <a:r>
              <a:rPr lang="en-US" sz="1200" dirty="0">
                <a:latin typeface="Times New Roman" panose="02020603050405020304" pitchFamily="18" charset="0"/>
                <a:cs typeface="Times New Roman" panose="02020603050405020304" pitchFamily="18" charset="0"/>
              </a:rPr>
              <a:t>HIV diagnoses, 37% and 23%, respectively. </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dirty="0">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endParaRPr lang="en-US" sz="1200" b="0" i="0" u="none" strike="noStrike" baseline="0" dirty="0">
              <a:solidFill>
                <a:schemeClr val="tx1"/>
              </a:solidFill>
              <a:latin typeface="Times New Roman" panose="02020603050405020304" pitchFamily="18" charset="0"/>
              <a:cs typeface="Times New Roman" panose="02020603050405020304" pitchFamily="18" charset="0"/>
            </a:endParaRPr>
          </a:p>
          <a:p>
            <a:pPr>
              <a:lnSpc>
                <a:spcPct val="100000"/>
              </a:lnSpc>
              <a:spcBef>
                <a:spcPts val="0"/>
              </a:spcBef>
              <a:spcAft>
                <a:spcPts val="0"/>
              </a:spcAft>
            </a:pPr>
            <a:r>
              <a:rPr lang="en-US" b="1" dirty="0">
                <a:latin typeface="Times New Roman" panose="02020603050405020304" pitchFamily="18" charset="0"/>
                <a:cs typeface="Times New Roman" panose="02020603050405020304" pitchFamily="18" charset="0"/>
              </a:rPr>
              <a:t>Data notes and sources</a:t>
            </a:r>
            <a:endParaRPr lang="en-US" dirty="0">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The 2024 HIV Surveillance Data Release marks the first inclusion of data from the Republic of the Marshall Islands in numbers and rates of HIV diagnoses, deaths, and persons living with diagnosed HIV.</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1200" b="0" i="0" u="none" strike="noStrike" baseline="0" dirty="0">
              <a:solidFill>
                <a:srgbClr val="000000"/>
              </a:solidFill>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i="0" u="none" strike="noStrike" baseline="0" dirty="0">
                <a:solidFill>
                  <a:srgbClr val="000000"/>
                </a:solidFill>
                <a:latin typeface="Times New Roman" panose="02020603050405020304" pitchFamily="18" charset="0"/>
                <a:cs typeface="Times New Roman" panose="02020603050405020304" pitchFamily="18" charset="0"/>
              </a:rPr>
              <a:t>For additional data, see Table 1b in the 2024 HIV Surveillance </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Data Release</a:t>
            </a:r>
            <a:r>
              <a:rPr lang="en-US" sz="1200" b="0" i="0" u="none" strike="noStrike" baseline="0" dirty="0">
                <a:solidFill>
                  <a:srgbClr val="000000"/>
                </a:solidFill>
                <a:latin typeface="Times New Roman" panose="02020603050405020304" pitchFamily="18" charset="0"/>
                <a:cs typeface="Times New Roman" panose="02020603050405020304" pitchFamily="18" charset="0"/>
              </a:rPr>
              <a:t>.</a:t>
            </a:r>
            <a:r>
              <a:rPr lang="en-US" sz="1200" i="1"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b="0" i="0" u="none" strike="noStrike" baseline="0" dirty="0">
              <a:solidFill>
                <a:srgbClr val="000000"/>
              </a:solidFill>
              <a:latin typeface="Times New Roman" panose="02020603050405020304" pitchFamily="18" charset="0"/>
              <a:cs typeface="Times New Roman" panose="02020603050405020304" pitchFamily="18" charset="0"/>
            </a:endParaRPr>
          </a:p>
          <a:p>
            <a:pPr marL="0" marR="0">
              <a:lnSpc>
                <a:spcPct val="100000"/>
              </a:lnSpc>
              <a:spcBef>
                <a:spcPts val="0"/>
              </a:spcBef>
              <a:spcAft>
                <a:spcPts val="0"/>
              </a:spcAft>
            </a:pPr>
            <a:endParaRPr lang="en-US" sz="12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0000"/>
              </a:lnSpc>
              <a:spcBef>
                <a:spcPts val="0"/>
              </a:spcBef>
              <a:spcAft>
                <a:spcPts val="0"/>
              </a:spcAft>
            </a:pPr>
            <a:r>
              <a:rPr lang="en-US" dirty="0">
                <a:effectLst/>
                <a:latin typeface="Times New Roman" panose="02020603050405020304" pitchFamily="18" charset="0"/>
                <a:cs typeface="Times New Roman" panose="02020603050405020304" pitchFamily="18" charset="0"/>
              </a:rPr>
              <a:t>For more information on data sources, data collection and reporting practices, and case definitions, see the National HIV Surveillance System (NHSS) Technical Notes, available at </a:t>
            </a:r>
            <a:r>
              <a:rPr lang="en-US" dirty="0">
                <a:effectLst/>
                <a:latin typeface="Times New Roman" panose="02020603050405020304" pitchFamily="18" charset="0"/>
                <a:cs typeface="Times New Roman" panose="02020603050405020304" pitchFamily="18" charset="0"/>
                <a:hlinkClick r:id="rId3" tooltip="https://www.cdc.gov/hiv-data/nhss/index.html"/>
              </a:rPr>
              <a:t>https://www.cdc.gov/hiv-data/nhss/index.html</a:t>
            </a:r>
            <a:r>
              <a:rPr lang="en-US" dirty="0">
                <a:effectLst/>
                <a:latin typeface="Times New Roman" panose="02020603050405020304" pitchFamily="18" charset="0"/>
                <a:cs typeface="Times New Roman" panose="02020603050405020304" pitchFamily="18" charset="0"/>
              </a:rPr>
              <a:t>.</a:t>
            </a:r>
          </a:p>
          <a:p>
            <a:pPr marL="0" marR="0">
              <a:lnSpc>
                <a:spcPct val="100000"/>
              </a:lnSpc>
              <a:spcBef>
                <a:spcPts val="0"/>
              </a:spcBef>
              <a:spcAft>
                <a:spcPts val="0"/>
              </a:spcAft>
            </a:pPr>
            <a:endParaRPr lang="en-US" sz="1200" kern="100" dirty="0">
              <a:effectLst/>
              <a:latin typeface="Times New Roman" panose="02020603050405020304" pitchFamily="18" charset="0"/>
              <a:ea typeface="Calibri" panose="020F0502020204030204" pitchFamily="34" charset="0"/>
              <a:cs typeface="Calibri" panose="020F0502020204030204" pitchFamily="34" charset="0"/>
            </a:endParaRPr>
          </a:p>
          <a:p>
            <a:pPr>
              <a:lnSpc>
                <a:spcPct val="100000"/>
              </a:lnSpc>
              <a:spcBef>
                <a:spcPts val="0"/>
              </a:spcBef>
              <a:spcAft>
                <a:spcPts val="0"/>
              </a:spcAft>
            </a:pPr>
            <a:r>
              <a:rPr lang="en-US" baseline="0" dirty="0">
                <a:latin typeface="Times New Roman" panose="02020603050405020304" pitchFamily="18" charset="0"/>
              </a:rPr>
              <a:t>Data for all figures are available in </a:t>
            </a:r>
            <a:r>
              <a:rPr lang="en-US" baseline="0" dirty="0">
                <a:effectLst/>
                <a:latin typeface="Times New Roman" panose="02020603050405020304" pitchFamily="18" charset="0"/>
              </a:rPr>
              <a:t>the </a:t>
            </a:r>
            <a:r>
              <a:rPr lang="en-US" baseline="0" dirty="0">
                <a:latin typeface="Times New Roman" panose="02020603050405020304" pitchFamily="18" charset="0"/>
              </a:rPr>
              <a:t>2024 </a:t>
            </a:r>
            <a:r>
              <a:rPr lang="en-US" baseline="0" dirty="0">
                <a:effectLst/>
                <a:latin typeface="Times New Roman" panose="02020603050405020304" pitchFamily="18" charset="0"/>
              </a:rPr>
              <a:t>HIV Surveillance </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Data Release </a:t>
            </a:r>
            <a:r>
              <a:rPr lang="en-US" baseline="0" dirty="0">
                <a:latin typeface="Times New Roman" panose="02020603050405020304" pitchFamily="18" charset="0"/>
              </a:rPr>
              <a:t>tables or </a:t>
            </a:r>
            <a:r>
              <a:rPr lang="en-US" baseline="0" dirty="0">
                <a:solidFill>
                  <a:srgbClr val="444444"/>
                </a:solidFill>
                <a:latin typeface="Times New Roman" panose="02020603050405020304" pitchFamily="18" charset="0"/>
                <a:hlinkClick r:id="rId4"/>
              </a:rPr>
              <a:t>NCHHSTP </a:t>
            </a:r>
            <a:r>
              <a:rPr lang="en-US" baseline="0" dirty="0" err="1">
                <a:solidFill>
                  <a:srgbClr val="444444"/>
                </a:solidFill>
                <a:latin typeface="Times New Roman" panose="02020603050405020304" pitchFamily="18" charset="0"/>
                <a:hlinkClick r:id="rId4"/>
              </a:rPr>
              <a:t>AtlasPlus</a:t>
            </a:r>
            <a:r>
              <a:rPr lang="en-US" baseline="0" dirty="0">
                <a:effectLst/>
                <a:latin typeface="Times New Roman" panose="02020603050405020304" pitchFamily="18" charset="0"/>
              </a:rPr>
              <a:t>. </a:t>
            </a:r>
            <a:endParaRPr lang="en-US" baseline="0" dirty="0">
              <a:solidFill>
                <a:srgbClr val="444444"/>
              </a:solidFill>
              <a:effectLst/>
              <a:latin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7</a:t>
            </a:fld>
            <a:endParaRPr lang="en-US"/>
          </a:p>
        </p:txBody>
      </p:sp>
    </p:spTree>
    <p:extLst>
      <p:ext uri="{BB962C8B-B14F-4D97-AF65-F5344CB8AC3E}">
        <p14:creationId xmlns:p14="http://schemas.microsoft.com/office/powerpoint/2010/main" val="25242100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normAutofit/>
          </a:bodyPr>
          <a:lstStyle/>
          <a:p>
            <a:pPr>
              <a:lnSpc>
                <a:spcPct val="100000"/>
              </a:lnSpc>
              <a:spcBef>
                <a:spcPts val="0"/>
              </a:spcBef>
              <a:spcAft>
                <a:spcPts val="0"/>
              </a:spcAft>
              <a:defRPr/>
            </a:pPr>
            <a:r>
              <a:rPr lang="en-US" b="1" dirty="0">
                <a:solidFill>
                  <a:srgbClr val="000000"/>
                </a:solidFill>
                <a:latin typeface="Times New Roman" panose="02020603050405020304" pitchFamily="18" charset="0"/>
                <a:ea typeface="Calibri"/>
                <a:cs typeface="Calibri"/>
              </a:rPr>
              <a:t>Key findings</a:t>
            </a:r>
            <a:endParaRPr lang="en-US" b="1" dirty="0">
              <a:solidFill>
                <a:srgbClr val="000000"/>
              </a:solidFill>
              <a:latin typeface="Times New Roman" panose="02020603050405020304" pitchFamily="18" charset="0"/>
              <a:cs typeface="Calibri"/>
            </a:endParaRPr>
          </a:p>
          <a:p>
            <a:pPr marL="0" marR="0" lvl="0" indent="0" algn="l" defTabSz="914400">
              <a:lnSpc>
                <a:spcPct val="100000"/>
              </a:lnSpc>
              <a:spcBef>
                <a:spcPts val="0"/>
              </a:spcBef>
              <a:spcAft>
                <a:spcPts val="0"/>
              </a:spcAft>
              <a:buClrTx/>
              <a:buSzTx/>
              <a:buFont typeface="Arial" panose="020B0604020202020204" pitchFamily="34" charset="0"/>
              <a:buNone/>
              <a:tabLst/>
              <a:defRPr/>
            </a:pPr>
            <a:r>
              <a:rPr lang="en-US" sz="1200" b="0" i="0" u="none" strike="noStrike" baseline="0" dirty="0">
                <a:solidFill>
                  <a:srgbClr val="000000"/>
                </a:solidFill>
                <a:latin typeface="Times New Roman" panose="02020603050405020304" pitchFamily="18" charset="0"/>
                <a:cs typeface="Calibri"/>
              </a:rPr>
              <a:t>In 2024, in the United States and 7 territories and freely associated states, the highest percentages of HIV diagnoses </a:t>
            </a:r>
            <a:r>
              <a:rPr lang="en-US" sz="1200" dirty="0">
                <a:solidFill>
                  <a:srgbClr val="000000"/>
                </a:solidFill>
                <a:latin typeface="Times New Roman" panose="02020603050405020304" pitchFamily="18" charset="0"/>
                <a:cs typeface="Calibri"/>
              </a:rPr>
              <a:t>among persons aged </a:t>
            </a:r>
            <a:r>
              <a:rPr lang="en-US" sz="1200" b="0" i="0" dirty="0">
                <a:solidFill>
                  <a:srgbClr val="000000"/>
                </a:solidFill>
                <a:effectLst/>
                <a:latin typeface="Times New Roman" panose="02020603050405020304" pitchFamily="18" charset="0"/>
                <a:cs typeface="Calibri"/>
              </a:rPr>
              <a:t>≥ 13 years by race/ethnicity were as follows</a:t>
            </a:r>
            <a:r>
              <a:rPr lang="en-US" sz="1200" dirty="0">
                <a:solidFill>
                  <a:srgbClr val="000000"/>
                </a:solidFill>
                <a:latin typeface="Times New Roman" panose="02020603050405020304" pitchFamily="18" charset="0"/>
                <a:cs typeface="Calibri"/>
              </a:rPr>
              <a:t>:</a:t>
            </a:r>
            <a:endParaRPr lang="en-US" sz="1200" dirty="0">
              <a:latin typeface="Times New Roman" panose="02020603050405020304" pitchFamily="18" charset="0"/>
              <a:ea typeface="Calibri"/>
              <a:cs typeface="Calibri"/>
            </a:endParaRPr>
          </a:p>
          <a:p>
            <a:pPr marL="628650" lvl="1" indent="-171450">
              <a:lnSpc>
                <a:spcPct val="100000"/>
              </a:lnSpc>
              <a:spcBef>
                <a:spcPts val="0"/>
              </a:spcBef>
              <a:spcAft>
                <a:spcPts val="0"/>
              </a:spcAft>
              <a:buFont typeface="Arial" panose="020B0604020202020204" pitchFamily="34" charset="0"/>
              <a:buChar char="•"/>
            </a:pPr>
            <a:r>
              <a:rPr lang="en-US" sz="1200" dirty="0">
                <a:latin typeface="Times New Roman" panose="02020603050405020304" pitchFamily="18" charset="0"/>
                <a:cs typeface="Calibri" panose="020F0502020204030204" pitchFamily="34" charset="0"/>
              </a:rPr>
              <a:t>Black/African American (39%) and Hispanic/Latino (34%) persons. </a:t>
            </a:r>
            <a:endParaRPr lang="en-US" sz="1200" b="0" i="0" u="none" strike="noStrike" baseline="0" dirty="0">
              <a:solidFill>
                <a:srgbClr val="000000"/>
              </a:solidFill>
              <a:latin typeface="Times New Roman" panose="02020603050405020304" pitchFamily="18" charset="0"/>
              <a:cs typeface="Calibri" panose="020F0502020204030204" pitchFamily="34" charset="0"/>
            </a:endParaRPr>
          </a:p>
          <a:p>
            <a:pPr>
              <a:lnSpc>
                <a:spcPct val="100000"/>
              </a:lnSpc>
              <a:spcBef>
                <a:spcPts val="0"/>
              </a:spcBef>
              <a:spcAft>
                <a:spcPts val="0"/>
              </a:spcAft>
            </a:pPr>
            <a:endParaRPr lang="en-US" b="1" dirty="0">
              <a:latin typeface="Times New Roman" panose="02020603050405020304" pitchFamily="18" charset="0"/>
            </a:endParaRPr>
          </a:p>
          <a:p>
            <a:pPr>
              <a:lnSpc>
                <a:spcPct val="100000"/>
              </a:lnSpc>
              <a:spcBef>
                <a:spcPts val="0"/>
              </a:spcBef>
              <a:spcAft>
                <a:spcPts val="0"/>
              </a:spcAft>
            </a:pPr>
            <a:r>
              <a:rPr lang="en-US" b="1" dirty="0">
                <a:latin typeface="Times New Roman" panose="02020603050405020304" pitchFamily="18" charset="0"/>
              </a:rPr>
              <a:t>Data notes and sources</a:t>
            </a:r>
            <a:endParaRPr lang="en-US" dirty="0">
              <a:latin typeface="Times New Roman" panose="02020603050405020304" pitchFamily="18" charset="0"/>
              <a:ea typeface="Calibri"/>
              <a:cs typeface="Calibri"/>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kern="1200" dirty="0">
                <a:solidFill>
                  <a:schemeClr val="tx1"/>
                </a:solidFill>
                <a:effectLst/>
                <a:latin typeface="Times New Roman" panose="02020603050405020304" pitchFamily="18" charset="0"/>
                <a:ea typeface="+mn-ea"/>
                <a:cs typeface="+mn-cs"/>
              </a:rPr>
              <a:t>The 2024 HIV Surveillance </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Data Release</a:t>
            </a:r>
            <a:r>
              <a:rPr lang="en-US" sz="1200" kern="1200" dirty="0">
                <a:solidFill>
                  <a:schemeClr val="tx1"/>
                </a:solidFill>
                <a:effectLst/>
                <a:latin typeface="Times New Roman" panose="02020603050405020304" pitchFamily="18" charset="0"/>
                <a:ea typeface="+mn-ea"/>
                <a:cs typeface="+mn-cs"/>
              </a:rPr>
              <a:t> marks the first inclusion of data from the Republic of the Marshall Islands in numbers and rates of HIV diagnoses, deaths, and persons living with diagnosed HIV.</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1200" b="0" i="0" u="none" strike="noStrike" baseline="0" dirty="0">
              <a:solidFill>
                <a:srgbClr val="000000"/>
              </a:solidFill>
              <a:latin typeface="Times New Roman" panose="02020603050405020304" pitchFamily="18" charset="0"/>
              <a:cs typeface="Calibri" panose="020F0502020204030204"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i="0" u="none" strike="noStrike" baseline="0" dirty="0">
                <a:solidFill>
                  <a:srgbClr val="000000"/>
                </a:solidFill>
                <a:latin typeface="Times New Roman" panose="02020603050405020304" pitchFamily="18" charset="0"/>
                <a:cs typeface="Calibri" panose="020F0502020204030204" pitchFamily="34" charset="0"/>
              </a:rPr>
              <a:t>For additional data, see Table 2b in the 2024 HIV Surveillance </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Data Release</a:t>
            </a:r>
            <a:r>
              <a:rPr lang="en-US" sz="1200" b="0" i="0" u="none" strike="noStrike" baseline="0" dirty="0">
                <a:solidFill>
                  <a:srgbClr val="000000"/>
                </a:solidFill>
                <a:latin typeface="Times New Roman" panose="02020603050405020304" pitchFamily="18" charset="0"/>
                <a:cs typeface="Calibri" panose="020F0502020204030204" pitchFamily="34" charset="0"/>
              </a:rPr>
              <a:t>.  </a:t>
            </a:r>
          </a:p>
          <a:p>
            <a:pPr marL="0" marR="0">
              <a:lnSpc>
                <a:spcPct val="100000"/>
              </a:lnSpc>
              <a:spcBef>
                <a:spcPts val="0"/>
              </a:spcBef>
              <a:spcAft>
                <a:spcPts val="0"/>
              </a:spcAft>
            </a:pPr>
            <a:endParaRPr lang="en-US" sz="1200" kern="100" dirty="0">
              <a:effectLst/>
              <a:latin typeface="Times New Roman" panose="02020603050405020304" pitchFamily="18" charset="0"/>
              <a:ea typeface="Calibri" panose="020F0502020204030204" pitchFamily="34" charset="0"/>
              <a:cs typeface="Calibri" panose="020F0502020204030204" pitchFamily="34" charset="0"/>
            </a:endParaRPr>
          </a:p>
          <a:p>
            <a:pPr marL="0" marR="0">
              <a:lnSpc>
                <a:spcPct val="100000"/>
              </a:lnSpc>
              <a:spcBef>
                <a:spcPts val="0"/>
              </a:spcBef>
              <a:spcAft>
                <a:spcPts val="0"/>
              </a:spcAft>
            </a:pPr>
            <a:r>
              <a:rPr lang="en-US" sz="1200" b="0" i="0" u="none" strike="noStrike" baseline="0" dirty="0">
                <a:solidFill>
                  <a:srgbClr val="000000"/>
                </a:solidFill>
                <a:latin typeface="Times New Roman" panose="02020603050405020304" pitchFamily="18" charset="0"/>
              </a:rPr>
              <a:t>Use caution when interpreting data for American Indian/Alaska Native and Native Hawaiian/other Pacific Islander persons due to small numbers.</a:t>
            </a:r>
          </a:p>
          <a:p>
            <a:pPr marL="0" marR="0">
              <a:lnSpc>
                <a:spcPct val="100000"/>
              </a:lnSpc>
              <a:spcBef>
                <a:spcPts val="0"/>
              </a:spcBef>
              <a:spcAft>
                <a:spcPts val="0"/>
              </a:spcAft>
            </a:pPr>
            <a:endParaRPr lang="en-US" dirty="0">
              <a:effectLst/>
              <a:latin typeface="Times New Roman" panose="02020603050405020304" pitchFamily="18" charset="0"/>
            </a:endParaRPr>
          </a:p>
          <a:p>
            <a:pPr marL="0" marR="0">
              <a:lnSpc>
                <a:spcPct val="100000"/>
              </a:lnSpc>
              <a:spcBef>
                <a:spcPts val="0"/>
              </a:spcBef>
              <a:spcAft>
                <a:spcPts val="0"/>
              </a:spcAft>
            </a:pPr>
            <a:r>
              <a:rPr lang="en-US" dirty="0">
                <a:effectLst/>
                <a:latin typeface="Times New Roman" panose="02020603050405020304" pitchFamily="18" charset="0"/>
              </a:rPr>
              <a:t>For more information on data sources, data collection and reporting practices, and case definitions, see the National HIV Surveillance System (NHSS) Technical Notes, available at </a:t>
            </a:r>
            <a:r>
              <a:rPr lang="en-US" dirty="0">
                <a:effectLst/>
                <a:latin typeface="Times New Roman" panose="02020603050405020304" pitchFamily="18" charset="0"/>
                <a:hlinkClick r:id="rId3" tooltip="https://www.cdc.gov/hiv-data/nhss/index.html"/>
              </a:rPr>
              <a:t>https://www.cdc.gov/hiv-data/nhss/index.html</a:t>
            </a:r>
            <a:r>
              <a:rPr lang="en-US" dirty="0">
                <a:effectLst/>
                <a:latin typeface="Times New Roman" panose="02020603050405020304" pitchFamily="18" charset="0"/>
              </a:rPr>
              <a:t>.</a:t>
            </a:r>
          </a:p>
          <a:p>
            <a:pPr marL="0" marR="0">
              <a:lnSpc>
                <a:spcPct val="100000"/>
              </a:lnSpc>
              <a:spcBef>
                <a:spcPts val="0"/>
              </a:spcBef>
              <a:spcAft>
                <a:spcPts val="0"/>
              </a:spcAft>
            </a:pPr>
            <a:endParaRPr lang="en-US" sz="1200" kern="100" dirty="0">
              <a:effectLst/>
              <a:latin typeface="Times New Roman" panose="02020603050405020304" pitchFamily="18" charset="0"/>
              <a:ea typeface="Calibri" panose="020F0502020204030204" pitchFamily="34" charset="0"/>
              <a:cs typeface="Calibri" panose="020F0502020204030204" pitchFamily="34" charset="0"/>
            </a:endParaRPr>
          </a:p>
          <a:p>
            <a:pPr>
              <a:lnSpc>
                <a:spcPct val="100000"/>
              </a:lnSpc>
              <a:spcBef>
                <a:spcPts val="0"/>
              </a:spcBef>
              <a:spcAft>
                <a:spcPts val="0"/>
              </a:spcAft>
            </a:pPr>
            <a:r>
              <a:rPr lang="en-US" baseline="0" dirty="0">
                <a:latin typeface="Times New Roman" panose="02020603050405020304" pitchFamily="18" charset="0"/>
              </a:rPr>
              <a:t>Data for all figures are available in </a:t>
            </a:r>
            <a:r>
              <a:rPr lang="en-US" baseline="0" dirty="0">
                <a:effectLst/>
                <a:latin typeface="Times New Roman" panose="02020603050405020304" pitchFamily="18" charset="0"/>
              </a:rPr>
              <a:t>the </a:t>
            </a:r>
            <a:r>
              <a:rPr lang="en-US" baseline="0" dirty="0">
                <a:latin typeface="Times New Roman" panose="02020603050405020304" pitchFamily="18" charset="0"/>
              </a:rPr>
              <a:t>2024 </a:t>
            </a:r>
            <a:r>
              <a:rPr lang="en-US" baseline="0" dirty="0">
                <a:effectLst/>
                <a:latin typeface="Times New Roman" panose="02020603050405020304" pitchFamily="18" charset="0"/>
              </a:rPr>
              <a:t>HIV Surveillance </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Data Release</a:t>
            </a:r>
            <a:r>
              <a:rPr lang="en-US" baseline="0" dirty="0">
                <a:latin typeface="Times New Roman" panose="02020603050405020304" pitchFamily="18" charset="0"/>
              </a:rPr>
              <a:t> tables or </a:t>
            </a:r>
            <a:r>
              <a:rPr lang="en-US" baseline="0" dirty="0">
                <a:solidFill>
                  <a:srgbClr val="444444"/>
                </a:solidFill>
                <a:latin typeface="Times New Roman" panose="02020603050405020304" pitchFamily="18" charset="0"/>
                <a:hlinkClick r:id="rId4"/>
              </a:rPr>
              <a:t>NCHHSTP </a:t>
            </a:r>
            <a:r>
              <a:rPr lang="en-US" baseline="0" dirty="0" err="1">
                <a:solidFill>
                  <a:srgbClr val="444444"/>
                </a:solidFill>
                <a:latin typeface="Times New Roman" panose="02020603050405020304" pitchFamily="18" charset="0"/>
                <a:hlinkClick r:id="rId4"/>
              </a:rPr>
              <a:t>AtlasPlus</a:t>
            </a:r>
            <a:r>
              <a:rPr lang="en-US" baseline="0" dirty="0">
                <a:effectLst/>
                <a:latin typeface="Times New Roman" panose="02020603050405020304" pitchFamily="18" charset="0"/>
              </a:rPr>
              <a:t>.</a:t>
            </a:r>
            <a:endParaRPr lang="en-US" baseline="0" dirty="0">
              <a:solidFill>
                <a:srgbClr val="444444"/>
              </a:solidFill>
              <a:effectLst/>
              <a:latin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8</a:t>
            </a:fld>
            <a:endParaRPr lang="en-US"/>
          </a:p>
        </p:txBody>
      </p:sp>
    </p:spTree>
    <p:extLst>
      <p:ext uri="{BB962C8B-B14F-4D97-AF65-F5344CB8AC3E}">
        <p14:creationId xmlns:p14="http://schemas.microsoft.com/office/powerpoint/2010/main" val="21183743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normAutofit/>
          </a:bodyPr>
          <a:lstStyle/>
          <a:p>
            <a:pPr>
              <a:lnSpc>
                <a:spcPct val="100000"/>
              </a:lnSpc>
              <a:spcBef>
                <a:spcPts val="0"/>
              </a:spcBef>
              <a:spcAft>
                <a:spcPts val="0"/>
              </a:spcAft>
              <a:defRPr/>
            </a:pPr>
            <a:r>
              <a:rPr lang="en-US" b="1" dirty="0">
                <a:solidFill>
                  <a:srgbClr val="000000"/>
                </a:solidFill>
                <a:latin typeface="Times New Roman" panose="02020603050405020304" pitchFamily="18" charset="0"/>
                <a:ea typeface="Calibri"/>
                <a:cs typeface="Calibri"/>
              </a:rPr>
              <a:t>Key findings</a:t>
            </a:r>
            <a:endParaRPr lang="en-US" b="1" dirty="0">
              <a:solidFill>
                <a:srgbClr val="000000"/>
              </a:solidFill>
              <a:latin typeface="Times New Roman" panose="02020603050405020304" pitchFamily="18" charset="0"/>
              <a:cs typeface="Calibri"/>
            </a:endParaRPr>
          </a:p>
          <a:p>
            <a:pPr marL="0" marR="0" lvl="0" indent="0" algn="l" defTabSz="914400">
              <a:lnSpc>
                <a:spcPct val="100000"/>
              </a:lnSpc>
              <a:spcBef>
                <a:spcPts val="0"/>
              </a:spcBef>
              <a:spcAft>
                <a:spcPts val="0"/>
              </a:spcAft>
              <a:buClrTx/>
              <a:buSzTx/>
              <a:buFont typeface="Arial" panose="020B0604020202020204" pitchFamily="34" charset="0"/>
              <a:buNone/>
              <a:tabLst/>
              <a:defRPr/>
            </a:pPr>
            <a:r>
              <a:rPr lang="en-US" sz="1200" b="0" i="0" u="none" strike="noStrike" baseline="0" dirty="0">
                <a:solidFill>
                  <a:srgbClr val="000000"/>
                </a:solidFill>
                <a:latin typeface="Times New Roman" panose="02020603050405020304" pitchFamily="18" charset="0"/>
                <a:cs typeface="Calibri"/>
              </a:rPr>
              <a:t>In 2024, in the United States, the population and HIV diagnoses </a:t>
            </a:r>
            <a:r>
              <a:rPr lang="en-US" sz="1200" dirty="0">
                <a:solidFill>
                  <a:srgbClr val="000000"/>
                </a:solidFill>
                <a:latin typeface="Times New Roman" panose="02020603050405020304" pitchFamily="18" charset="0"/>
                <a:cs typeface="Calibri"/>
              </a:rPr>
              <a:t>among persons aged </a:t>
            </a:r>
            <a:r>
              <a:rPr lang="en-US" sz="1200" b="0" i="0" dirty="0">
                <a:solidFill>
                  <a:srgbClr val="000000"/>
                </a:solidFill>
                <a:effectLst/>
                <a:latin typeface="Times New Roman" panose="02020603050405020304" pitchFamily="18" charset="0"/>
                <a:cs typeface="Calibri"/>
              </a:rPr>
              <a:t>≥ 13 years by race/ethnicity were as follows</a:t>
            </a:r>
            <a:r>
              <a:rPr lang="en-US" sz="1200" dirty="0">
                <a:solidFill>
                  <a:srgbClr val="000000"/>
                </a:solidFill>
                <a:latin typeface="Times New Roman" panose="02020603050405020304" pitchFamily="18" charset="0"/>
                <a:cs typeface="Calibri"/>
              </a:rPr>
              <a:t>:</a:t>
            </a:r>
            <a:endParaRPr lang="en-US" sz="1200" dirty="0">
              <a:latin typeface="Times New Roman" panose="02020603050405020304" pitchFamily="18" charset="0"/>
              <a:ea typeface="Calibri"/>
              <a:cs typeface="Calibri"/>
            </a:endParaRPr>
          </a:p>
          <a:p>
            <a:pPr marL="630555" indent="-171450">
              <a:lnSpc>
                <a:spcPct val="100000"/>
              </a:lnSpc>
              <a:spcBef>
                <a:spcPts val="0"/>
              </a:spcBef>
              <a:spcAft>
                <a:spcPts val="0"/>
              </a:spcAft>
              <a:buFont typeface="Arial" panose="020B0604020202020204" pitchFamily="34" charset="0"/>
              <a:buChar char="•"/>
            </a:pPr>
            <a:r>
              <a:rPr lang="en-US" sz="1200" dirty="0">
                <a:latin typeface="Times New Roman"/>
                <a:cs typeface="Times New Roman"/>
              </a:rPr>
              <a:t>Black/African American persons </a:t>
            </a:r>
            <a:r>
              <a:rPr lang="en-US" sz="1200" dirty="0">
                <a:solidFill>
                  <a:srgbClr val="000000"/>
                </a:solidFill>
                <a:effectLst/>
                <a:latin typeface="Times New Roman"/>
                <a:ea typeface="Times New Roman" panose="02020603050405020304" pitchFamily="18" charset="0"/>
                <a:cs typeface="Times New Roman"/>
              </a:rPr>
              <a:t>made up 12% of the population, but</a:t>
            </a:r>
            <a:r>
              <a:rPr lang="en-US" dirty="0">
                <a:solidFill>
                  <a:srgbClr val="000000"/>
                </a:solidFill>
                <a:latin typeface="Times New Roman"/>
                <a:ea typeface="Times New Roman" panose="02020603050405020304" pitchFamily="18" charset="0"/>
                <a:cs typeface="Times New Roman"/>
              </a:rPr>
              <a:t> </a:t>
            </a:r>
            <a:r>
              <a:rPr lang="en-US" sz="1200" dirty="0">
                <a:solidFill>
                  <a:srgbClr val="000000"/>
                </a:solidFill>
                <a:effectLst/>
                <a:latin typeface="Times New Roman"/>
                <a:ea typeface="Times New Roman" panose="02020603050405020304" pitchFamily="18" charset="0"/>
                <a:cs typeface="Times New Roman"/>
              </a:rPr>
              <a:t>this group accounted for 39% of</a:t>
            </a:r>
            <a:r>
              <a:rPr lang="en-US" dirty="0">
                <a:solidFill>
                  <a:srgbClr val="000000"/>
                </a:solidFill>
                <a:latin typeface="Times New Roman"/>
                <a:ea typeface="Times New Roman" panose="02020603050405020304" pitchFamily="18" charset="0"/>
                <a:cs typeface="Times New Roman"/>
              </a:rPr>
              <a:t> HIV</a:t>
            </a:r>
            <a:r>
              <a:rPr lang="en-US" sz="1200" dirty="0">
                <a:solidFill>
                  <a:srgbClr val="000000"/>
                </a:solidFill>
                <a:effectLst/>
                <a:latin typeface="Times New Roman"/>
                <a:ea typeface="Times New Roman" panose="02020603050405020304" pitchFamily="18" charset="0"/>
                <a:cs typeface="Times New Roman"/>
              </a:rPr>
              <a:t> diagnoses. </a:t>
            </a:r>
          </a:p>
          <a:p>
            <a:pPr marL="630555" indent="-171450">
              <a:lnSpc>
                <a:spcPct val="100000"/>
              </a:lnSpc>
              <a:spcBef>
                <a:spcPts val="0"/>
              </a:spcBef>
              <a:spcAft>
                <a:spcPts val="0"/>
              </a:spcAft>
              <a:buFont typeface="Arial" panose="020B0604020202020204" pitchFamily="34" charset="0"/>
              <a:buChar char="•"/>
            </a:pPr>
            <a:r>
              <a:rPr lang="en-US" sz="1200" dirty="0">
                <a:solidFill>
                  <a:srgbClr val="000000"/>
                </a:solidFill>
                <a:effectLst/>
                <a:latin typeface="Times New Roman"/>
                <a:ea typeface="Times New Roman" panose="02020603050405020304" pitchFamily="18" charset="0"/>
                <a:cs typeface="Times New Roman"/>
              </a:rPr>
              <a:t>Hispanic</a:t>
            </a:r>
            <a:r>
              <a:rPr lang="en-US" sz="1200" dirty="0">
                <a:latin typeface="Times New Roman"/>
                <a:cs typeface="Times New Roman"/>
              </a:rPr>
              <a:t>/Latino persons </a:t>
            </a:r>
            <a:r>
              <a:rPr lang="en-US" sz="1200" dirty="0">
                <a:solidFill>
                  <a:srgbClr val="000000"/>
                </a:solidFill>
                <a:effectLst/>
                <a:latin typeface="Times New Roman"/>
                <a:ea typeface="Times New Roman" panose="02020603050405020304" pitchFamily="18" charset="0"/>
                <a:cs typeface="Times New Roman"/>
              </a:rPr>
              <a:t>made up 19% of the population, but</a:t>
            </a:r>
            <a:r>
              <a:rPr lang="en-US" dirty="0">
                <a:solidFill>
                  <a:srgbClr val="000000"/>
                </a:solidFill>
                <a:latin typeface="Times New Roman"/>
                <a:ea typeface="Times New Roman" panose="02020603050405020304" pitchFamily="18" charset="0"/>
                <a:cs typeface="Times New Roman"/>
              </a:rPr>
              <a:t> </a:t>
            </a:r>
            <a:r>
              <a:rPr lang="en-US" sz="1200" dirty="0">
                <a:solidFill>
                  <a:srgbClr val="000000"/>
                </a:solidFill>
                <a:effectLst/>
                <a:latin typeface="Times New Roman"/>
                <a:ea typeface="Times New Roman" panose="02020603050405020304" pitchFamily="18" charset="0"/>
                <a:cs typeface="Times New Roman"/>
              </a:rPr>
              <a:t>this group accounted for 33% of </a:t>
            </a:r>
            <a:r>
              <a:rPr lang="en-US" dirty="0">
                <a:solidFill>
                  <a:srgbClr val="000000"/>
                </a:solidFill>
                <a:latin typeface="Times New Roman"/>
                <a:ea typeface="Times New Roman" panose="02020603050405020304" pitchFamily="18" charset="0"/>
                <a:cs typeface="Times New Roman"/>
              </a:rPr>
              <a:t>HIV diagnoses</a:t>
            </a:r>
            <a:r>
              <a:rPr lang="en-US" sz="1200" dirty="0">
                <a:solidFill>
                  <a:srgbClr val="000000"/>
                </a:solidFill>
                <a:effectLst/>
                <a:latin typeface="Times New Roman"/>
                <a:ea typeface="Times New Roman" panose="02020603050405020304" pitchFamily="18" charset="0"/>
                <a:cs typeface="Times New Roman"/>
              </a:rPr>
              <a:t>.</a:t>
            </a:r>
          </a:p>
          <a:p>
            <a:pPr>
              <a:lnSpc>
                <a:spcPct val="100000"/>
              </a:lnSpc>
              <a:spcBef>
                <a:spcPts val="0"/>
              </a:spcBef>
              <a:spcAft>
                <a:spcPts val="0"/>
              </a:spcAft>
            </a:pPr>
            <a:endParaRPr lang="en-US" sz="1200" dirty="0">
              <a:solidFill>
                <a:srgbClr val="000000"/>
              </a:solidFill>
              <a:effectLst/>
              <a:latin typeface="Times New Roman" panose="02020603050405020304" pitchFamily="18" charset="0"/>
              <a:cs typeface="Calibri" panose="020F0502020204030204" pitchFamily="34" charset="0"/>
            </a:endParaRPr>
          </a:p>
          <a:p>
            <a:pPr>
              <a:lnSpc>
                <a:spcPct val="100000"/>
              </a:lnSpc>
              <a:spcBef>
                <a:spcPts val="0"/>
              </a:spcBef>
              <a:spcAft>
                <a:spcPts val="0"/>
              </a:spcAft>
            </a:pPr>
            <a:r>
              <a:rPr lang="en-US" b="1" dirty="0">
                <a:latin typeface="Times New Roman" panose="02020603050405020304" pitchFamily="18" charset="0"/>
              </a:rPr>
              <a:t>Data notes and sources</a:t>
            </a:r>
            <a:endParaRPr lang="en-US" dirty="0">
              <a:latin typeface="Times New Roman" panose="02020603050405020304" pitchFamily="18"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i="0" u="none" strike="noStrike" baseline="0" dirty="0">
                <a:solidFill>
                  <a:srgbClr val="000000"/>
                </a:solidFill>
                <a:latin typeface="Times New Roman" panose="02020603050405020304" pitchFamily="18" charset="0"/>
                <a:cs typeface="Times New Roman" panose="02020603050405020304" pitchFamily="18" charset="0"/>
              </a:rPr>
              <a:t>For additional data, see Table 3a in the 2024 HIV Surveillance </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Data Release</a:t>
            </a:r>
            <a:r>
              <a:rPr lang="en-US" sz="1200" b="0" i="0" u="none" strike="noStrike" baseline="0" dirty="0">
                <a:solidFill>
                  <a:srgbClr val="000000"/>
                </a:solidFill>
                <a:latin typeface="Times New Roman" panose="02020603050405020304" pitchFamily="18" charset="0"/>
                <a:cs typeface="Times New Roman" panose="02020603050405020304" pitchFamily="18" charset="0"/>
              </a:rPr>
              <a:t>.</a:t>
            </a:r>
            <a:r>
              <a:rPr lang="en-US" sz="1200" i="1"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b="0" i="0" u="none" strike="noStrike" baseline="0" dirty="0">
              <a:solidFill>
                <a:srgbClr val="000000"/>
              </a:solidFill>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1200" b="0" i="0" u="none" strike="noStrike" baseline="0" dirty="0">
              <a:solidFill>
                <a:srgbClr val="000000"/>
              </a:solidFill>
              <a:latin typeface="Times New Roman" panose="02020603050405020304" pitchFamily="18"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i="0" u="none" strike="noStrike" baseline="0" dirty="0">
                <a:solidFill>
                  <a:srgbClr val="000000"/>
                </a:solidFill>
                <a:latin typeface="Times New Roman" panose="02020603050405020304" pitchFamily="18" charset="0"/>
              </a:rPr>
              <a:t>Use caution when interpreting data for American Indian/Alaska Native and Native Hawaiian/other Pacific Islander persons due to small numbers.</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dirty="0">
              <a:effectLst/>
              <a:latin typeface="Times New Roman" panose="02020603050405020304" pitchFamily="18"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dirty="0">
                <a:effectLst/>
                <a:latin typeface="Times New Roman" panose="02020603050405020304" pitchFamily="18" charset="0"/>
              </a:rPr>
              <a:t>Population denominators used to calculate rates for the United States are based on the U.S. Census Bureau’s 2024 Vintage postcensal estimates.</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dirty="0">
              <a:effectLst/>
              <a:latin typeface="Times New Roman" panose="02020603050405020304" pitchFamily="18" charset="0"/>
            </a:endParaRPr>
          </a:p>
          <a:p>
            <a:pPr marL="0" marR="0">
              <a:lnSpc>
                <a:spcPct val="100000"/>
              </a:lnSpc>
              <a:spcBef>
                <a:spcPts val="0"/>
              </a:spcBef>
              <a:spcAft>
                <a:spcPts val="0"/>
              </a:spcAft>
            </a:pPr>
            <a:r>
              <a:rPr lang="en-US" dirty="0">
                <a:effectLst/>
                <a:latin typeface="Times New Roman" panose="02020603050405020304" pitchFamily="18" charset="0"/>
              </a:rPr>
              <a:t>For more information on data sources, data collection and reporting practices, and case definitions, see the National HIV Surveillance System (NHSS) Technical Notes, available at </a:t>
            </a:r>
            <a:r>
              <a:rPr lang="en-US" dirty="0">
                <a:effectLst/>
                <a:latin typeface="Times New Roman" panose="02020603050405020304" pitchFamily="18" charset="0"/>
                <a:hlinkClick r:id="rId3" tooltip="https://www.cdc.gov/hiv-data/nhss/index.html"/>
              </a:rPr>
              <a:t>https://www.cdc.gov/hiv-data/nhss/index.html</a:t>
            </a:r>
            <a:r>
              <a:rPr lang="en-US" dirty="0">
                <a:effectLst/>
                <a:latin typeface="Times New Roman" panose="02020603050405020304" pitchFamily="18" charset="0"/>
              </a:rPr>
              <a:t>. </a:t>
            </a:r>
          </a:p>
          <a:p>
            <a:pPr marL="0" marR="0">
              <a:lnSpc>
                <a:spcPct val="100000"/>
              </a:lnSpc>
              <a:spcBef>
                <a:spcPts val="0"/>
              </a:spcBef>
              <a:spcAft>
                <a:spcPts val="0"/>
              </a:spcAft>
            </a:pPr>
            <a:endParaRPr lang="en-US" sz="1200" kern="100" dirty="0">
              <a:effectLst/>
              <a:latin typeface="Times New Roman" panose="02020603050405020304" pitchFamily="18" charset="0"/>
              <a:ea typeface="Calibri" panose="020F0502020204030204" pitchFamily="34" charset="0"/>
              <a:cs typeface="Calibri" panose="020F0502020204030204" pitchFamily="34" charset="0"/>
            </a:endParaRPr>
          </a:p>
          <a:p>
            <a:pPr>
              <a:lnSpc>
                <a:spcPct val="100000"/>
              </a:lnSpc>
              <a:spcBef>
                <a:spcPts val="0"/>
              </a:spcBef>
              <a:spcAft>
                <a:spcPts val="0"/>
              </a:spcAft>
            </a:pPr>
            <a:r>
              <a:rPr lang="en-US" baseline="0" dirty="0">
                <a:latin typeface="Times New Roman" panose="02020603050405020304" pitchFamily="18" charset="0"/>
              </a:rPr>
              <a:t>Data for all figures are available in </a:t>
            </a:r>
            <a:r>
              <a:rPr lang="en-US" baseline="0" dirty="0">
                <a:effectLst/>
                <a:latin typeface="Times New Roman" panose="02020603050405020304" pitchFamily="18" charset="0"/>
              </a:rPr>
              <a:t>the </a:t>
            </a:r>
            <a:r>
              <a:rPr lang="en-US" baseline="0" dirty="0">
                <a:latin typeface="Times New Roman" panose="02020603050405020304" pitchFamily="18" charset="0"/>
              </a:rPr>
              <a:t>2024 </a:t>
            </a:r>
            <a:r>
              <a:rPr lang="en-US" baseline="0" dirty="0">
                <a:effectLst/>
                <a:latin typeface="Times New Roman" panose="02020603050405020304" pitchFamily="18" charset="0"/>
              </a:rPr>
              <a:t>HIV Surveillance </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Data Release</a:t>
            </a:r>
            <a:r>
              <a:rPr lang="en-US" baseline="0" dirty="0">
                <a:latin typeface="Times New Roman" panose="02020603050405020304" pitchFamily="18" charset="0"/>
              </a:rPr>
              <a:t> tables or </a:t>
            </a:r>
            <a:r>
              <a:rPr lang="en-US" baseline="0" dirty="0">
                <a:solidFill>
                  <a:srgbClr val="444444"/>
                </a:solidFill>
                <a:latin typeface="Times New Roman" panose="02020603050405020304" pitchFamily="18" charset="0"/>
                <a:hlinkClick r:id="rId4"/>
              </a:rPr>
              <a:t>NCHHSTP </a:t>
            </a:r>
            <a:r>
              <a:rPr lang="en-US" baseline="0" dirty="0" err="1">
                <a:solidFill>
                  <a:srgbClr val="444444"/>
                </a:solidFill>
                <a:latin typeface="Times New Roman" panose="02020603050405020304" pitchFamily="18" charset="0"/>
                <a:hlinkClick r:id="rId4"/>
              </a:rPr>
              <a:t>AtlasPlus</a:t>
            </a:r>
            <a:r>
              <a:rPr lang="en-US" baseline="0" dirty="0">
                <a:effectLst/>
                <a:latin typeface="Times New Roman" panose="02020603050405020304" pitchFamily="18" charset="0"/>
              </a:rPr>
              <a:t>.</a:t>
            </a:r>
            <a:endParaRPr lang="en-US" baseline="0" dirty="0">
              <a:solidFill>
                <a:srgbClr val="444444"/>
              </a:solidFill>
              <a:effectLst/>
              <a:latin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9</a:t>
            </a:fld>
            <a:endParaRPr lang="en-US"/>
          </a:p>
        </p:txBody>
      </p:sp>
    </p:spTree>
    <p:extLst>
      <p:ext uri="{BB962C8B-B14F-4D97-AF65-F5344CB8AC3E}">
        <p14:creationId xmlns:p14="http://schemas.microsoft.com/office/powerpoint/2010/main" val="27890195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5_TITLE_CDC_alt_header">
    <p:bg>
      <p:bgPr>
        <a:solidFill>
          <a:schemeClr val="bg2"/>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04309823-E745-9AE6-697D-FA12A6546713}"/>
              </a:ext>
              <a:ext uri="{C183D7F6-B498-43B3-948B-1728B52AA6E4}">
                <adec:decorative xmlns:adec="http://schemas.microsoft.com/office/drawing/2017/decorative" val="1"/>
              </a:ext>
            </a:extLst>
          </p:cNvPr>
          <p:cNvGrpSpPr>
            <a:grpSpLocks noGrp="1" noUngrp="1" noRot="1" noMove="1" noResize="1"/>
          </p:cNvGrpSpPr>
          <p:nvPr userDrawn="1"/>
        </p:nvGrpSpPr>
        <p:grpSpPr>
          <a:xfrm>
            <a:off x="0" y="0"/>
            <a:ext cx="9144000" cy="171450"/>
            <a:chOff x="0" y="0"/>
            <a:chExt cx="9144000" cy="171450"/>
          </a:xfrm>
        </p:grpSpPr>
        <p:sp>
          <p:nvSpPr>
            <p:cNvPr id="41" name="Rectangle 40">
              <a:extLst>
                <a:ext uri="{FF2B5EF4-FFF2-40B4-BE49-F238E27FC236}">
                  <a16:creationId xmlns:a16="http://schemas.microsoft.com/office/drawing/2014/main" id="{1E8587A6-7C1A-EC72-C16A-98204569B39A}"/>
                </a:ext>
              </a:extLst>
            </p:cNvPr>
            <p:cNvSpPr>
              <a:spLocks noGrp="1" noRot="1" noMove="1" noResize="1" noEditPoints="1" noAdjustHandles="1" noChangeArrowheads="1" noChangeShapeType="1"/>
            </p:cNvSpPr>
            <p:nvPr userDrawn="1"/>
          </p:nvSpPr>
          <p:spPr>
            <a:xfrm>
              <a:off x="0" y="0"/>
              <a:ext cx="9144000" cy="171350"/>
            </a:xfrm>
            <a:prstGeom prst="rect">
              <a:avLst/>
            </a:prstGeom>
            <a:solidFill>
              <a:srgbClr val="1E66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44" name="Parallelogram 9">
              <a:extLst>
                <a:ext uri="{FF2B5EF4-FFF2-40B4-BE49-F238E27FC236}">
                  <a16:creationId xmlns:a16="http://schemas.microsoft.com/office/drawing/2014/main" id="{EA18C2A9-CD91-4656-D4FD-18B4B82E4B80}"/>
                </a:ext>
              </a:extLst>
            </p:cNvPr>
            <p:cNvSpPr>
              <a:spLocks noGrp="1" noRot="1" noMove="1" noResize="1" noEditPoints="1" noAdjustHandles="1" noChangeArrowheads="1" noChangeShapeType="1"/>
            </p:cNvSpPr>
            <p:nvPr userDrawn="1"/>
          </p:nvSpPr>
          <p:spPr>
            <a:xfrm>
              <a:off x="553" y="100"/>
              <a:ext cx="734284" cy="17135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45" name="Parallelogram 44">
              <a:extLst>
                <a:ext uri="{FF2B5EF4-FFF2-40B4-BE49-F238E27FC236}">
                  <a16:creationId xmlns:a16="http://schemas.microsoft.com/office/drawing/2014/main" id="{AE0A8C09-00C3-D95E-B5DA-0F0A402DC7AB}"/>
                </a:ext>
              </a:extLst>
            </p:cNvPr>
            <p:cNvSpPr>
              <a:spLocks noGrp="1" noRot="1" noMove="1" noResize="1" noEditPoints="1" noAdjustHandles="1" noChangeArrowheads="1" noChangeShapeType="1"/>
            </p:cNvSpPr>
            <p:nvPr userDrawn="1"/>
          </p:nvSpPr>
          <p:spPr>
            <a:xfrm>
              <a:off x="462891" y="100"/>
              <a:ext cx="1398588" cy="17135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46" name="Parallelogram 45">
              <a:extLst>
                <a:ext uri="{FF2B5EF4-FFF2-40B4-BE49-F238E27FC236}">
                  <a16:creationId xmlns:a16="http://schemas.microsoft.com/office/drawing/2014/main" id="{B944134F-25AD-BEB2-C0BF-43DF4B11FC3F}"/>
                </a:ext>
              </a:extLst>
            </p:cNvPr>
            <p:cNvSpPr>
              <a:spLocks noGrp="1" noRot="1" noMove="1" noResize="1" noEditPoints="1" noAdjustHandles="1" noChangeArrowheads="1" noChangeShapeType="1"/>
            </p:cNvSpPr>
            <p:nvPr userDrawn="1"/>
          </p:nvSpPr>
          <p:spPr>
            <a:xfrm>
              <a:off x="1537538" y="100"/>
              <a:ext cx="1825143" cy="17135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47" name="Parallelogram 46">
              <a:extLst>
                <a:ext uri="{FF2B5EF4-FFF2-40B4-BE49-F238E27FC236}">
                  <a16:creationId xmlns:a16="http://schemas.microsoft.com/office/drawing/2014/main" id="{A01506F6-4045-30A7-1967-7A2272067890}"/>
                </a:ext>
              </a:extLst>
            </p:cNvPr>
            <p:cNvSpPr>
              <a:spLocks noGrp="1" noRot="1" noMove="1" noResize="1" noEditPoints="1" noAdjustHandles="1" noChangeArrowheads="1" noChangeShapeType="1"/>
            </p:cNvSpPr>
            <p:nvPr userDrawn="1"/>
          </p:nvSpPr>
          <p:spPr>
            <a:xfrm>
              <a:off x="2971812" y="100"/>
              <a:ext cx="2201282" cy="17135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sp>
        <p:nvSpPr>
          <p:cNvPr id="7" name="Title 1"/>
          <p:cNvSpPr>
            <a:spLocks noGrp="1"/>
          </p:cNvSpPr>
          <p:nvPr userDrawn="1">
            <p:ph type="title"/>
          </p:nvPr>
        </p:nvSpPr>
        <p:spPr>
          <a:xfrm>
            <a:off x="457200" y="888207"/>
            <a:ext cx="8229600" cy="857250"/>
          </a:xfrm>
          <a:prstGeom prst="rect">
            <a:avLst/>
          </a:prstGeom>
        </p:spPr>
        <p:txBody>
          <a:bodyPr anchor="ctr"/>
          <a:lstStyle>
            <a:lvl1pPr algn="l">
              <a:lnSpc>
                <a:spcPts val="3000"/>
              </a:lnSpc>
              <a:defRPr sz="2800" b="1" baseline="0">
                <a:solidFill>
                  <a:srgbClr val="0057B7"/>
                </a:solidFill>
                <a:effectLst/>
                <a:latin typeface="Calibri" pitchFamily="34" charset="0"/>
              </a:defRPr>
            </a:lvl1pPr>
          </a:lstStyle>
          <a:p>
            <a:endParaRPr lang="en-US"/>
          </a:p>
        </p:txBody>
      </p:sp>
      <p:sp>
        <p:nvSpPr>
          <p:cNvPr id="8" name="Subtitle 2"/>
          <p:cNvSpPr>
            <a:spLocks noGrp="1"/>
          </p:cNvSpPr>
          <p:nvPr userDrawn="1">
            <p:ph type="subTitle" idx="1"/>
          </p:nvPr>
        </p:nvSpPr>
        <p:spPr>
          <a:xfrm>
            <a:off x="457200" y="2144512"/>
            <a:ext cx="6400800" cy="342900"/>
          </a:xfrm>
          <a:prstGeom prst="rect">
            <a:avLst/>
          </a:prstGeom>
        </p:spPr>
        <p:txBody>
          <a:bodyPr/>
          <a:lstStyle>
            <a:lvl1pPr marL="0" indent="0" algn="l">
              <a:buNone/>
              <a:defRPr sz="2000" b="1" baseline="0">
                <a:solidFill>
                  <a:srgbClr val="0057B7"/>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a:p>
        </p:txBody>
      </p:sp>
      <p:sp>
        <p:nvSpPr>
          <p:cNvPr id="10" name="Text Placeholder 8"/>
          <p:cNvSpPr>
            <a:spLocks noGrp="1"/>
          </p:cNvSpPr>
          <p:nvPr userDrawn="1">
            <p:ph type="body" sz="quarter" idx="10"/>
          </p:nvPr>
        </p:nvSpPr>
        <p:spPr>
          <a:xfrm>
            <a:off x="457200" y="2959514"/>
            <a:ext cx="6400800" cy="971550"/>
          </a:xfrm>
          <a:prstGeom prst="rect">
            <a:avLst/>
          </a:prstGeom>
        </p:spPr>
        <p:txBody>
          <a:bodyPr/>
          <a:lstStyle>
            <a:lvl1pPr marL="0" indent="0" algn="l">
              <a:lnSpc>
                <a:spcPts val="2000"/>
              </a:lnSpc>
              <a:buNone/>
              <a:defRPr sz="1800" baseline="0">
                <a:solidFill>
                  <a:srgbClr val="000000"/>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29" name="Text Placeholder 28">
            <a:extLst>
              <a:ext uri="{FF2B5EF4-FFF2-40B4-BE49-F238E27FC236}">
                <a16:creationId xmlns:a16="http://schemas.microsoft.com/office/drawing/2014/main" id="{A617DD9D-7533-7A57-89FB-4D057BCEAC55}"/>
              </a:ext>
            </a:extLst>
          </p:cNvPr>
          <p:cNvSpPr>
            <a:spLocks noGrp="1"/>
          </p:cNvSpPr>
          <p:nvPr userDrawn="1">
            <p:ph type="body" sz="quarter" idx="11" hasCustomPrompt="1"/>
          </p:nvPr>
        </p:nvSpPr>
        <p:spPr>
          <a:xfrm>
            <a:off x="457200" y="279400"/>
            <a:ext cx="6908800" cy="406400"/>
          </a:xfrm>
        </p:spPr>
        <p:txBody>
          <a:bodyPr/>
          <a:lstStyle>
            <a:lvl1pPr marL="0" indent="0">
              <a:buNone/>
              <a:defRPr sz="1800">
                <a:solidFill>
                  <a:schemeClr val="bg1"/>
                </a:solidFill>
              </a:defRPr>
            </a:lvl1pPr>
          </a:lstStyle>
          <a:p>
            <a:pPr lvl="0"/>
            <a:r>
              <a:rPr lang="en-US"/>
              <a:t>Place center name here</a:t>
            </a:r>
          </a:p>
        </p:txBody>
      </p:sp>
      <p:pic>
        <p:nvPicPr>
          <p:cNvPr id="19" name="Picture 18">
            <a:extLst>
              <a:ext uri="{FF2B5EF4-FFF2-40B4-BE49-F238E27FC236}">
                <a16:creationId xmlns:a16="http://schemas.microsoft.com/office/drawing/2014/main" id="{B73EE938-470B-9DA7-FFED-E3CE4A1A339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rotWithShape="1">
          <a:blip r:embed="rId2" cstate="print">
            <a:extLst>
              <a:ext uri="{28A0092B-C50C-407E-A947-70E740481C1C}">
                <a14:useLocalDpi xmlns:a14="http://schemas.microsoft.com/office/drawing/2010/main" val="0"/>
              </a:ext>
            </a:extLst>
          </a:blip>
          <a:srcRect l="35506" t="47892" r="12803" b="15738"/>
          <a:stretch/>
        </p:blipFill>
        <p:spPr>
          <a:xfrm>
            <a:off x="8154031" y="162155"/>
            <a:ext cx="838200" cy="544438"/>
          </a:xfrm>
          <a:prstGeom prst="rect">
            <a:avLst/>
          </a:prstGeom>
        </p:spPr>
      </p:pic>
      <p:sp>
        <p:nvSpPr>
          <p:cNvPr id="2" name="Rectangle 1">
            <a:extLst>
              <a:ext uri="{FF2B5EF4-FFF2-40B4-BE49-F238E27FC236}">
                <a16:creationId xmlns:a16="http://schemas.microsoft.com/office/drawing/2014/main" id="{089C2412-9C72-F68A-C89E-1B2C31ECA9A5}"/>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a:off x="0" y="165100"/>
            <a:ext cx="9144000" cy="685800"/>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CA8CF4BB-8534-F92D-F388-F00364BC9870}"/>
              </a:ext>
              <a:ext uri="{C183D7F6-B498-43B3-948B-1728B52AA6E4}">
                <adec:decorative xmlns:adec="http://schemas.microsoft.com/office/drawing/2017/decorative" val="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3727" t="-6498" r="-2168" b="-6487"/>
          <a:stretch/>
        </p:blipFill>
        <p:spPr>
          <a:xfrm>
            <a:off x="8169442" y="4499811"/>
            <a:ext cx="800099" cy="541421"/>
          </a:xfrm>
          <a:prstGeom prst="rect">
            <a:avLst/>
          </a:prstGeom>
        </p:spPr>
      </p:pic>
      <p:sp>
        <p:nvSpPr>
          <p:cNvPr id="4" name="Slide Number Placeholder 3">
            <a:extLst>
              <a:ext uri="{FF2B5EF4-FFF2-40B4-BE49-F238E27FC236}">
                <a16:creationId xmlns:a16="http://schemas.microsoft.com/office/drawing/2014/main" id="{806A2EE6-3458-FDE5-088F-0524F161BF40}"/>
              </a:ext>
              <a:ext uri="{C183D7F6-B498-43B3-948B-1728B52AA6E4}">
                <adec:decorative xmlns:adec="http://schemas.microsoft.com/office/drawing/2017/decorative" val="1"/>
              </a:ext>
            </a:extLst>
          </p:cNvPr>
          <p:cNvSpPr>
            <a:spLocks noGrp="1"/>
          </p:cNvSpPr>
          <p:nvPr>
            <p:ph type="sldNum" sz="quarter" idx="13"/>
          </p:nvPr>
        </p:nvSpPr>
        <p:spPr>
          <a:xfrm>
            <a:off x="133485" y="4766595"/>
            <a:ext cx="2057400" cy="274637"/>
          </a:xfrm>
        </p:spPr>
        <p:txBody>
          <a:bodyPr/>
          <a:lstStyle>
            <a:lvl1pPr algn="l">
              <a:defRPr sz="1000">
                <a:solidFill>
                  <a:srgbClr val="0057B7"/>
                </a:solidFill>
                <a:latin typeface="Calibri" panose="020F0502020204030204" pitchFamily="34" charset="0"/>
                <a:cs typeface="Calibri" panose="020F0502020204030204" pitchFamily="34" charset="0"/>
              </a:defRPr>
            </a:lvl1pPr>
          </a:lstStyle>
          <a:p>
            <a:fld id="{D8E7DCDC-E408-4B61-982D-00D1D5E6AEFC}" type="slidenum">
              <a:rPr lang="en-US" smtClean="0"/>
              <a:pPr/>
              <a:t>‹#›</a:t>
            </a:fld>
            <a:endParaRPr lang="en-US"/>
          </a:p>
        </p:txBody>
      </p:sp>
    </p:spTree>
    <p:extLst>
      <p:ext uri="{BB962C8B-B14F-4D97-AF65-F5344CB8AC3E}">
        <p14:creationId xmlns:p14="http://schemas.microsoft.com/office/powerpoint/2010/main" val="1069267784"/>
      </p:ext>
    </p:extLst>
  </p:cSld>
  <p:clrMapOvr>
    <a:masterClrMapping/>
  </p:clrMapOvr>
  <p:transition>
    <p:fade/>
  </p:transition>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EBA3D-FF39-D0EC-16D2-831682AD4F3A}"/>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D61A3DBB-8BE4-93F3-1AE6-7003FF8CCD87}"/>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EFEDB4E5-8F3E-FFC7-0518-CE669E8CE3BF}"/>
              </a:ext>
            </a:extLst>
          </p:cNvPr>
          <p:cNvSpPr>
            <a:spLocks noGrp="1"/>
          </p:cNvSpPr>
          <p:nvPr>
            <p:ph type="dt" sz="half" idx="10"/>
          </p:nvPr>
        </p:nvSpPr>
        <p:spPr>
          <a:xfrm>
            <a:off x="628650" y="4767263"/>
            <a:ext cx="2057400" cy="273844"/>
          </a:xfrm>
          <a:prstGeom prst="rect">
            <a:avLst/>
          </a:prstGeom>
        </p:spPr>
        <p:txBody>
          <a:bodyPr/>
          <a:lstStyle/>
          <a:p>
            <a:fld id="{6F89EA21-22AA-4763-9989-7FE70B5A22A9}" type="datetime1">
              <a:rPr lang="en-US" smtClean="0"/>
              <a:t>4/21/2026</a:t>
            </a:fld>
            <a:endParaRPr lang="en-US"/>
          </a:p>
        </p:txBody>
      </p:sp>
      <p:sp>
        <p:nvSpPr>
          <p:cNvPr id="5" name="Footer Placeholder 4">
            <a:extLst>
              <a:ext uri="{FF2B5EF4-FFF2-40B4-BE49-F238E27FC236}">
                <a16:creationId xmlns:a16="http://schemas.microsoft.com/office/drawing/2014/main" id="{116AA4BA-76E7-6C55-2617-3EBFA58877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1E6763-F4BF-114A-1EF5-D1288DD77874}"/>
              </a:ext>
            </a:extLst>
          </p:cNvPr>
          <p:cNvSpPr>
            <a:spLocks noGrp="1"/>
          </p:cNvSpPr>
          <p:nvPr>
            <p:ph type="sldNum" sz="quarter" idx="12"/>
          </p:nvPr>
        </p:nvSpPr>
        <p:spPr/>
        <p:txBody>
          <a:bodyPr/>
          <a:lstStyle/>
          <a:p>
            <a:fld id="{E5D56DE2-5B70-4217-9237-E2A010D8D736}" type="slidenum">
              <a:rPr lang="en-US" smtClean="0"/>
              <a:t>‹#›</a:t>
            </a:fld>
            <a:endParaRPr lang="en-US"/>
          </a:p>
        </p:txBody>
      </p:sp>
    </p:spTree>
    <p:extLst>
      <p:ext uri="{BB962C8B-B14F-4D97-AF65-F5344CB8AC3E}">
        <p14:creationId xmlns:p14="http://schemas.microsoft.com/office/powerpoint/2010/main" val="2529816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AE399-7F94-A137-FCF1-AFC531C18D1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8F3E54D-62C9-6074-CC27-7A7A31A7134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E1DC523E-C7AD-ADCC-8FAD-B629AAEC80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51765D-2132-7842-7631-D3401C288BE9}"/>
              </a:ext>
            </a:extLst>
          </p:cNvPr>
          <p:cNvSpPr>
            <a:spLocks noGrp="1"/>
          </p:cNvSpPr>
          <p:nvPr>
            <p:ph type="sldNum" sz="quarter" idx="12"/>
          </p:nvPr>
        </p:nvSpPr>
        <p:spPr>
          <a:xfrm>
            <a:off x="78206" y="4767262"/>
            <a:ext cx="2057400" cy="273844"/>
          </a:xfrm>
        </p:spPr>
        <p:txBody>
          <a:bodyPr/>
          <a:lstStyle>
            <a:lvl1pPr algn="l">
              <a:defRPr b="1">
                <a:solidFill>
                  <a:srgbClr val="488BC8"/>
                </a:solidFill>
              </a:defRPr>
            </a:lvl1pPr>
          </a:lstStyle>
          <a:p>
            <a:fld id="{E5D56DE2-5B70-4217-9237-E2A010D8D736}" type="slidenum">
              <a:rPr lang="en-US" smtClean="0"/>
              <a:pPr/>
              <a:t>‹#›</a:t>
            </a:fld>
            <a:endParaRPr lang="en-US"/>
          </a:p>
        </p:txBody>
      </p:sp>
    </p:spTree>
    <p:extLst>
      <p:ext uri="{BB962C8B-B14F-4D97-AF65-F5344CB8AC3E}">
        <p14:creationId xmlns:p14="http://schemas.microsoft.com/office/powerpoint/2010/main" val="42131392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B8403-0020-DBEC-F42E-BB9478940F20}"/>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3E004B76-1DC1-532B-6421-56DC0F7E03CC}"/>
              </a:ext>
            </a:extLst>
          </p:cNvPr>
          <p:cNvSpPr>
            <a:spLocks noGrp="1"/>
          </p:cNvSpPr>
          <p:nvPr>
            <p:ph type="body" idx="1"/>
          </p:nvPr>
        </p:nvSpPr>
        <p:spPr>
          <a:xfrm>
            <a:off x="623888" y="3442098"/>
            <a:ext cx="7886700" cy="1125140"/>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CCA2D47-5AFC-2BED-27DF-67E192E92450}"/>
              </a:ext>
            </a:extLst>
          </p:cNvPr>
          <p:cNvSpPr>
            <a:spLocks noGrp="1"/>
          </p:cNvSpPr>
          <p:nvPr>
            <p:ph type="dt" sz="half" idx="10"/>
          </p:nvPr>
        </p:nvSpPr>
        <p:spPr>
          <a:xfrm>
            <a:off x="628650" y="4767263"/>
            <a:ext cx="2057400" cy="273844"/>
          </a:xfrm>
          <a:prstGeom prst="rect">
            <a:avLst/>
          </a:prstGeom>
        </p:spPr>
        <p:txBody>
          <a:bodyPr/>
          <a:lstStyle/>
          <a:p>
            <a:fld id="{B4B5B049-2933-4175-9EE8-D83ECFB7F70D}" type="datetime1">
              <a:rPr lang="en-US" smtClean="0"/>
              <a:t>4/21/2026</a:t>
            </a:fld>
            <a:endParaRPr lang="en-US"/>
          </a:p>
        </p:txBody>
      </p:sp>
      <p:sp>
        <p:nvSpPr>
          <p:cNvPr id="5" name="Footer Placeholder 4">
            <a:extLst>
              <a:ext uri="{FF2B5EF4-FFF2-40B4-BE49-F238E27FC236}">
                <a16:creationId xmlns:a16="http://schemas.microsoft.com/office/drawing/2014/main" id="{6BF5CC7D-3707-3EBE-8F0F-A8C43C80D5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93B4A0-9125-F550-432D-7233322E0BC2}"/>
              </a:ext>
            </a:extLst>
          </p:cNvPr>
          <p:cNvSpPr>
            <a:spLocks noGrp="1"/>
          </p:cNvSpPr>
          <p:nvPr>
            <p:ph type="sldNum" sz="quarter" idx="12"/>
          </p:nvPr>
        </p:nvSpPr>
        <p:spPr/>
        <p:txBody>
          <a:bodyPr/>
          <a:lstStyle/>
          <a:p>
            <a:fld id="{E5D56DE2-5B70-4217-9237-E2A010D8D736}" type="slidenum">
              <a:rPr lang="en-US" smtClean="0"/>
              <a:t>‹#›</a:t>
            </a:fld>
            <a:endParaRPr lang="en-US"/>
          </a:p>
        </p:txBody>
      </p:sp>
    </p:spTree>
    <p:extLst>
      <p:ext uri="{BB962C8B-B14F-4D97-AF65-F5344CB8AC3E}">
        <p14:creationId xmlns:p14="http://schemas.microsoft.com/office/powerpoint/2010/main" val="6680831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D67A2-7788-1B01-C0B4-F910559F55C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A761796-94AE-AE01-B528-AF912B419B42}"/>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060A477-5C31-5596-21FD-A513C2AA8439}"/>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E065824-12CC-7379-D3F8-00463E138593}"/>
              </a:ext>
            </a:extLst>
          </p:cNvPr>
          <p:cNvSpPr>
            <a:spLocks noGrp="1"/>
          </p:cNvSpPr>
          <p:nvPr>
            <p:ph type="dt" sz="half" idx="10"/>
          </p:nvPr>
        </p:nvSpPr>
        <p:spPr>
          <a:xfrm>
            <a:off x="628650" y="4767263"/>
            <a:ext cx="2057400" cy="273844"/>
          </a:xfrm>
          <a:prstGeom prst="rect">
            <a:avLst/>
          </a:prstGeom>
        </p:spPr>
        <p:txBody>
          <a:bodyPr/>
          <a:lstStyle/>
          <a:p>
            <a:fld id="{C6C372CE-E33F-4A6E-880B-8A71F9A3C39A}" type="datetime1">
              <a:rPr lang="en-US" smtClean="0"/>
              <a:t>4/21/2026</a:t>
            </a:fld>
            <a:endParaRPr lang="en-US"/>
          </a:p>
        </p:txBody>
      </p:sp>
      <p:sp>
        <p:nvSpPr>
          <p:cNvPr id="6" name="Footer Placeholder 5">
            <a:extLst>
              <a:ext uri="{FF2B5EF4-FFF2-40B4-BE49-F238E27FC236}">
                <a16:creationId xmlns:a16="http://schemas.microsoft.com/office/drawing/2014/main" id="{5A4A3136-77B9-9952-C7B3-273A188229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9D36B39-6B95-8A70-2927-BA4975EA0F2A}"/>
              </a:ext>
            </a:extLst>
          </p:cNvPr>
          <p:cNvSpPr>
            <a:spLocks noGrp="1"/>
          </p:cNvSpPr>
          <p:nvPr>
            <p:ph type="sldNum" sz="quarter" idx="12"/>
          </p:nvPr>
        </p:nvSpPr>
        <p:spPr/>
        <p:txBody>
          <a:bodyPr/>
          <a:lstStyle/>
          <a:p>
            <a:fld id="{E5D56DE2-5B70-4217-9237-E2A010D8D736}" type="slidenum">
              <a:rPr lang="en-US" smtClean="0"/>
              <a:t>‹#›</a:t>
            </a:fld>
            <a:endParaRPr lang="en-US"/>
          </a:p>
        </p:txBody>
      </p:sp>
    </p:spTree>
    <p:extLst>
      <p:ext uri="{BB962C8B-B14F-4D97-AF65-F5344CB8AC3E}">
        <p14:creationId xmlns:p14="http://schemas.microsoft.com/office/powerpoint/2010/main" val="20281902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6D602-CFD5-2A65-452D-F9415C81147F}"/>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A58F3F1D-A7F3-8790-D590-B2EE0F92D78D}"/>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4FA466BC-F8F6-FDAF-2A5D-0B2A23E202BE}"/>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0E7B62A-A035-ADDF-53D1-8928C02422D7}"/>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F93ADF5C-0426-60DC-6462-B262FAD34DF8}"/>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16C06F5-AFFD-2BE9-6818-A55E1ECC77CD}"/>
              </a:ext>
            </a:extLst>
          </p:cNvPr>
          <p:cNvSpPr>
            <a:spLocks noGrp="1"/>
          </p:cNvSpPr>
          <p:nvPr>
            <p:ph type="dt" sz="half" idx="10"/>
          </p:nvPr>
        </p:nvSpPr>
        <p:spPr>
          <a:xfrm>
            <a:off x="628650" y="4767263"/>
            <a:ext cx="2057400" cy="273844"/>
          </a:xfrm>
          <a:prstGeom prst="rect">
            <a:avLst/>
          </a:prstGeom>
        </p:spPr>
        <p:txBody>
          <a:bodyPr/>
          <a:lstStyle/>
          <a:p>
            <a:fld id="{96F815EC-E733-4949-BEB6-732C20837BA9}" type="datetime1">
              <a:rPr lang="en-US" smtClean="0"/>
              <a:t>4/21/2026</a:t>
            </a:fld>
            <a:endParaRPr lang="en-US"/>
          </a:p>
        </p:txBody>
      </p:sp>
      <p:sp>
        <p:nvSpPr>
          <p:cNvPr id="8" name="Footer Placeholder 7">
            <a:extLst>
              <a:ext uri="{FF2B5EF4-FFF2-40B4-BE49-F238E27FC236}">
                <a16:creationId xmlns:a16="http://schemas.microsoft.com/office/drawing/2014/main" id="{10FFE51F-13FD-E945-9782-CD3485143A6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39F4D8D-5C5A-47CA-0A92-29A007C3B610}"/>
              </a:ext>
            </a:extLst>
          </p:cNvPr>
          <p:cNvSpPr>
            <a:spLocks noGrp="1"/>
          </p:cNvSpPr>
          <p:nvPr>
            <p:ph type="sldNum" sz="quarter" idx="12"/>
          </p:nvPr>
        </p:nvSpPr>
        <p:spPr/>
        <p:txBody>
          <a:bodyPr/>
          <a:lstStyle/>
          <a:p>
            <a:fld id="{E5D56DE2-5B70-4217-9237-E2A010D8D736}" type="slidenum">
              <a:rPr lang="en-US" smtClean="0"/>
              <a:t>‹#›</a:t>
            </a:fld>
            <a:endParaRPr lang="en-US"/>
          </a:p>
        </p:txBody>
      </p:sp>
    </p:spTree>
    <p:extLst>
      <p:ext uri="{BB962C8B-B14F-4D97-AF65-F5344CB8AC3E}">
        <p14:creationId xmlns:p14="http://schemas.microsoft.com/office/powerpoint/2010/main" val="50402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392F6-9B55-DCEE-97FA-48B54112533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93002FB-C8B1-FDD3-3478-0AA8A2965FD7}"/>
              </a:ext>
            </a:extLst>
          </p:cNvPr>
          <p:cNvSpPr>
            <a:spLocks noGrp="1"/>
          </p:cNvSpPr>
          <p:nvPr>
            <p:ph type="dt" sz="half" idx="10"/>
          </p:nvPr>
        </p:nvSpPr>
        <p:spPr>
          <a:xfrm>
            <a:off x="628650" y="4767263"/>
            <a:ext cx="2057400" cy="273844"/>
          </a:xfrm>
          <a:prstGeom prst="rect">
            <a:avLst/>
          </a:prstGeom>
        </p:spPr>
        <p:txBody>
          <a:bodyPr/>
          <a:lstStyle/>
          <a:p>
            <a:fld id="{17602BF5-C3E5-4E3A-87A5-4C577C643B1A}" type="datetime1">
              <a:rPr lang="en-US" smtClean="0"/>
              <a:t>4/21/2026</a:t>
            </a:fld>
            <a:endParaRPr lang="en-US"/>
          </a:p>
        </p:txBody>
      </p:sp>
      <p:sp>
        <p:nvSpPr>
          <p:cNvPr id="4" name="Footer Placeholder 3">
            <a:extLst>
              <a:ext uri="{FF2B5EF4-FFF2-40B4-BE49-F238E27FC236}">
                <a16:creationId xmlns:a16="http://schemas.microsoft.com/office/drawing/2014/main" id="{E86DB193-31FD-D32D-9BBE-64656A49DE7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6F3950E-D23D-5868-F82E-61ED88CF5EFC}"/>
              </a:ext>
            </a:extLst>
          </p:cNvPr>
          <p:cNvSpPr>
            <a:spLocks noGrp="1"/>
          </p:cNvSpPr>
          <p:nvPr>
            <p:ph type="sldNum" sz="quarter" idx="12"/>
          </p:nvPr>
        </p:nvSpPr>
        <p:spPr/>
        <p:txBody>
          <a:bodyPr/>
          <a:lstStyle/>
          <a:p>
            <a:fld id="{E5D56DE2-5B70-4217-9237-E2A010D8D736}" type="slidenum">
              <a:rPr lang="en-US" smtClean="0"/>
              <a:t>‹#›</a:t>
            </a:fld>
            <a:endParaRPr lang="en-US"/>
          </a:p>
        </p:txBody>
      </p:sp>
    </p:spTree>
    <p:extLst>
      <p:ext uri="{BB962C8B-B14F-4D97-AF65-F5344CB8AC3E}">
        <p14:creationId xmlns:p14="http://schemas.microsoft.com/office/powerpoint/2010/main" val="19046522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F60B5021-620F-A011-662E-A039A23C616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50D7348-1F8C-273D-D464-AC2B7FCCBEC1}"/>
              </a:ext>
            </a:extLst>
          </p:cNvPr>
          <p:cNvSpPr>
            <a:spLocks noGrp="1"/>
          </p:cNvSpPr>
          <p:nvPr>
            <p:ph type="sldNum" sz="quarter" idx="12"/>
          </p:nvPr>
        </p:nvSpPr>
        <p:spPr>
          <a:xfrm>
            <a:off x="0" y="4767262"/>
            <a:ext cx="2057400" cy="273844"/>
          </a:xfrm>
        </p:spPr>
        <p:txBody>
          <a:bodyPr/>
          <a:lstStyle/>
          <a:p>
            <a:fld id="{E5D56DE2-5B70-4217-9237-E2A010D8D736}" type="slidenum">
              <a:rPr lang="en-US" smtClean="0"/>
              <a:t>‹#›</a:t>
            </a:fld>
            <a:endParaRPr lang="en-US"/>
          </a:p>
        </p:txBody>
      </p:sp>
    </p:spTree>
    <p:extLst>
      <p:ext uri="{BB962C8B-B14F-4D97-AF65-F5344CB8AC3E}">
        <p14:creationId xmlns:p14="http://schemas.microsoft.com/office/powerpoint/2010/main" val="31782816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71572-6F78-DAAE-2BC1-C4BFA6727352}"/>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5608A8A9-93C9-30DC-B0CF-E7E47EA20C6E}"/>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9B2BD98-0498-56DE-E653-4D699309937F}"/>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20892AED-A997-851B-F962-44210439BB74}"/>
              </a:ext>
            </a:extLst>
          </p:cNvPr>
          <p:cNvSpPr>
            <a:spLocks noGrp="1"/>
          </p:cNvSpPr>
          <p:nvPr>
            <p:ph type="dt" sz="half" idx="10"/>
          </p:nvPr>
        </p:nvSpPr>
        <p:spPr>
          <a:xfrm>
            <a:off x="628650" y="4767263"/>
            <a:ext cx="2057400" cy="273844"/>
          </a:xfrm>
          <a:prstGeom prst="rect">
            <a:avLst/>
          </a:prstGeom>
        </p:spPr>
        <p:txBody>
          <a:bodyPr/>
          <a:lstStyle/>
          <a:p>
            <a:fld id="{40BBA586-11B3-4302-9F7C-60B5D5F2707C}" type="datetime1">
              <a:rPr lang="en-US" smtClean="0"/>
              <a:t>4/21/2026</a:t>
            </a:fld>
            <a:endParaRPr lang="en-US"/>
          </a:p>
        </p:txBody>
      </p:sp>
      <p:sp>
        <p:nvSpPr>
          <p:cNvPr id="6" name="Footer Placeholder 5">
            <a:extLst>
              <a:ext uri="{FF2B5EF4-FFF2-40B4-BE49-F238E27FC236}">
                <a16:creationId xmlns:a16="http://schemas.microsoft.com/office/drawing/2014/main" id="{B5A6B291-65C3-424A-1205-7C8C6659A24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CC085D-EA69-A15A-DE51-C746218C05B5}"/>
              </a:ext>
            </a:extLst>
          </p:cNvPr>
          <p:cNvSpPr>
            <a:spLocks noGrp="1"/>
          </p:cNvSpPr>
          <p:nvPr>
            <p:ph type="sldNum" sz="quarter" idx="12"/>
          </p:nvPr>
        </p:nvSpPr>
        <p:spPr/>
        <p:txBody>
          <a:bodyPr/>
          <a:lstStyle/>
          <a:p>
            <a:fld id="{E5D56DE2-5B70-4217-9237-E2A010D8D736}" type="slidenum">
              <a:rPr lang="en-US" smtClean="0"/>
              <a:t>‹#›</a:t>
            </a:fld>
            <a:endParaRPr lang="en-US"/>
          </a:p>
        </p:txBody>
      </p:sp>
    </p:spTree>
    <p:extLst>
      <p:ext uri="{BB962C8B-B14F-4D97-AF65-F5344CB8AC3E}">
        <p14:creationId xmlns:p14="http://schemas.microsoft.com/office/powerpoint/2010/main" val="5519665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24409-E519-10FC-FF60-F336759D2DDF}"/>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373686AC-9880-F4EB-5737-83E2C6A08843}"/>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5034E9EE-02A2-5A9A-CB37-F8B110190E18}"/>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9F8551B7-579B-BE4A-095D-D06B9A965CC9}"/>
              </a:ext>
            </a:extLst>
          </p:cNvPr>
          <p:cNvSpPr>
            <a:spLocks noGrp="1"/>
          </p:cNvSpPr>
          <p:nvPr>
            <p:ph type="dt" sz="half" idx="10"/>
          </p:nvPr>
        </p:nvSpPr>
        <p:spPr>
          <a:xfrm>
            <a:off x="628650" y="4767263"/>
            <a:ext cx="2057400" cy="273844"/>
          </a:xfrm>
          <a:prstGeom prst="rect">
            <a:avLst/>
          </a:prstGeom>
        </p:spPr>
        <p:txBody>
          <a:bodyPr/>
          <a:lstStyle/>
          <a:p>
            <a:fld id="{86EB1B13-0620-463A-A2E3-FB39B335DDA9}" type="datetime1">
              <a:rPr lang="en-US" smtClean="0"/>
              <a:t>4/21/2026</a:t>
            </a:fld>
            <a:endParaRPr lang="en-US"/>
          </a:p>
        </p:txBody>
      </p:sp>
      <p:sp>
        <p:nvSpPr>
          <p:cNvPr id="6" name="Footer Placeholder 5">
            <a:extLst>
              <a:ext uri="{FF2B5EF4-FFF2-40B4-BE49-F238E27FC236}">
                <a16:creationId xmlns:a16="http://schemas.microsoft.com/office/drawing/2014/main" id="{BC41F4D9-1365-1771-470F-0AB2A7C10D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BDE0EB-EAFB-48CF-2E02-7AAEC11A5CCD}"/>
              </a:ext>
            </a:extLst>
          </p:cNvPr>
          <p:cNvSpPr>
            <a:spLocks noGrp="1"/>
          </p:cNvSpPr>
          <p:nvPr>
            <p:ph type="sldNum" sz="quarter" idx="12"/>
          </p:nvPr>
        </p:nvSpPr>
        <p:spPr/>
        <p:txBody>
          <a:bodyPr/>
          <a:lstStyle/>
          <a:p>
            <a:fld id="{E5D56DE2-5B70-4217-9237-E2A010D8D736}" type="slidenum">
              <a:rPr lang="en-US" smtClean="0"/>
              <a:t>‹#›</a:t>
            </a:fld>
            <a:endParaRPr lang="en-US"/>
          </a:p>
        </p:txBody>
      </p:sp>
    </p:spTree>
    <p:extLst>
      <p:ext uri="{BB962C8B-B14F-4D97-AF65-F5344CB8AC3E}">
        <p14:creationId xmlns:p14="http://schemas.microsoft.com/office/powerpoint/2010/main" val="36319104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43B5F-2A9C-EC14-04E1-24839C4BF35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933BABA-3CA2-41E4-9A0B-1DDB5A8C2C6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60A716-EE48-0B44-3DDE-3B17FFA6D0D2}"/>
              </a:ext>
            </a:extLst>
          </p:cNvPr>
          <p:cNvSpPr>
            <a:spLocks noGrp="1"/>
          </p:cNvSpPr>
          <p:nvPr>
            <p:ph type="dt" sz="half" idx="10"/>
          </p:nvPr>
        </p:nvSpPr>
        <p:spPr>
          <a:xfrm>
            <a:off x="628650" y="4767263"/>
            <a:ext cx="2057400" cy="273844"/>
          </a:xfrm>
          <a:prstGeom prst="rect">
            <a:avLst/>
          </a:prstGeom>
        </p:spPr>
        <p:txBody>
          <a:bodyPr/>
          <a:lstStyle/>
          <a:p>
            <a:fld id="{3C1121EF-055D-410A-BC7A-6095D1C4DD2F}" type="datetime1">
              <a:rPr lang="en-US" smtClean="0"/>
              <a:t>4/21/2026</a:t>
            </a:fld>
            <a:endParaRPr lang="en-US"/>
          </a:p>
        </p:txBody>
      </p:sp>
      <p:sp>
        <p:nvSpPr>
          <p:cNvPr id="5" name="Footer Placeholder 4">
            <a:extLst>
              <a:ext uri="{FF2B5EF4-FFF2-40B4-BE49-F238E27FC236}">
                <a16:creationId xmlns:a16="http://schemas.microsoft.com/office/drawing/2014/main" id="{350F052D-8C07-0244-50C7-72BD0E4ABF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EEC7E4-FFFA-E06F-C4F2-614FBC000F84}"/>
              </a:ext>
            </a:extLst>
          </p:cNvPr>
          <p:cNvSpPr>
            <a:spLocks noGrp="1"/>
          </p:cNvSpPr>
          <p:nvPr>
            <p:ph type="sldNum" sz="quarter" idx="12"/>
          </p:nvPr>
        </p:nvSpPr>
        <p:spPr/>
        <p:txBody>
          <a:bodyPr/>
          <a:lstStyle/>
          <a:p>
            <a:fld id="{E5D56DE2-5B70-4217-9237-E2A010D8D736}" type="slidenum">
              <a:rPr lang="en-US" smtClean="0"/>
              <a:t>‹#›</a:t>
            </a:fld>
            <a:endParaRPr lang="en-US"/>
          </a:p>
        </p:txBody>
      </p:sp>
    </p:spTree>
    <p:extLst>
      <p:ext uri="{BB962C8B-B14F-4D97-AF65-F5344CB8AC3E}">
        <p14:creationId xmlns:p14="http://schemas.microsoft.com/office/powerpoint/2010/main" val="1695619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TITLE_CDC_with_tagline">
    <p:bg>
      <p:bgPr>
        <a:solidFill>
          <a:schemeClr val="bg2"/>
        </a:solid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267F8213-0BF4-9CFD-184D-957DBD90BEF9}"/>
              </a:ext>
              <a:ext uri="{C183D7F6-B498-43B3-948B-1728B52AA6E4}">
                <adec:decorative xmlns:adec="http://schemas.microsoft.com/office/drawing/2017/decorative" val="1"/>
              </a:ext>
            </a:extLst>
          </p:cNvPr>
          <p:cNvGrpSpPr>
            <a:grpSpLocks noGrp="1" noUngrp="1" noRot="1" noMove="1" noResize="1"/>
          </p:cNvGrpSpPr>
          <p:nvPr userDrawn="1"/>
        </p:nvGrpSpPr>
        <p:grpSpPr>
          <a:xfrm>
            <a:off x="0" y="0"/>
            <a:ext cx="9144000" cy="869146"/>
            <a:chOff x="0" y="1079970"/>
            <a:chExt cx="7112000" cy="224439"/>
          </a:xfrm>
        </p:grpSpPr>
        <p:sp>
          <p:nvSpPr>
            <p:cNvPr id="41" name="Rectangle 40">
              <a:extLst>
                <a:ext uri="{FF2B5EF4-FFF2-40B4-BE49-F238E27FC236}">
                  <a16:creationId xmlns:a16="http://schemas.microsoft.com/office/drawing/2014/main" id="{1E8587A6-7C1A-EC72-C16A-98204569B39A}"/>
                </a:ext>
              </a:extLst>
            </p:cNvPr>
            <p:cNvSpPr>
              <a:spLocks noGrp="1" noRot="1" noMove="1" noResize="1" noEditPoints="1" noAdjustHandles="1" noChangeArrowheads="1" noChangeShapeType="1"/>
            </p:cNvSpPr>
            <p:nvPr userDrawn="1"/>
          </p:nvSpPr>
          <p:spPr>
            <a:xfrm>
              <a:off x="0" y="1079970"/>
              <a:ext cx="7112000" cy="224308"/>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nvGrpSpPr>
            <p:cNvPr id="42" name="Group 41">
              <a:extLst>
                <a:ext uri="{FF2B5EF4-FFF2-40B4-BE49-F238E27FC236}">
                  <a16:creationId xmlns:a16="http://schemas.microsoft.com/office/drawing/2014/main" id="{2EB7A224-4867-EA38-EAA4-ECD97FF9203A}"/>
                </a:ext>
              </a:extLst>
            </p:cNvPr>
            <p:cNvGrpSpPr>
              <a:grpSpLocks noGrp="1" noUngrp="1" noRot="1" noMove="1" noResize="1"/>
            </p:cNvGrpSpPr>
            <p:nvPr userDrawn="1"/>
          </p:nvGrpSpPr>
          <p:grpSpPr>
            <a:xfrm>
              <a:off x="430" y="1080101"/>
              <a:ext cx="5345267" cy="224308"/>
              <a:chOff x="1771" y="389"/>
              <a:chExt cx="18815689" cy="664930"/>
            </a:xfrm>
          </p:grpSpPr>
          <p:sp>
            <p:nvSpPr>
              <p:cNvPr id="44" name="Parallelogram 9">
                <a:extLst>
                  <a:ext uri="{FF2B5EF4-FFF2-40B4-BE49-F238E27FC236}">
                    <a16:creationId xmlns:a16="http://schemas.microsoft.com/office/drawing/2014/main" id="{EA18C2A9-CD91-4656-D4FD-18B4B82E4B80}"/>
                  </a:ext>
                </a:extLst>
              </p:cNvPr>
              <p:cNvSpPr>
                <a:spLocks noGrp="1" noRot="1" noMove="1" noResize="1" noEditPoints="1" noAdjustHandles="1" noChangeArrowheads="1" noChangeShapeType="1"/>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45" name="Parallelogram 44">
                <a:extLst>
                  <a:ext uri="{FF2B5EF4-FFF2-40B4-BE49-F238E27FC236}">
                    <a16:creationId xmlns:a16="http://schemas.microsoft.com/office/drawing/2014/main" id="{AE0A8C09-00C3-D95E-B5DA-0F0A402DC7AB}"/>
                  </a:ext>
                </a:extLst>
              </p:cNvPr>
              <p:cNvSpPr>
                <a:spLocks noGrp="1" noRot="1" noMove="1" noResize="1" noEditPoints="1" noAdjustHandles="1" noChangeArrowheads="1" noChangeShapeType="1"/>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46" name="Parallelogram 45">
                <a:extLst>
                  <a:ext uri="{FF2B5EF4-FFF2-40B4-BE49-F238E27FC236}">
                    <a16:creationId xmlns:a16="http://schemas.microsoft.com/office/drawing/2014/main" id="{B944134F-25AD-BEB2-C0BF-43DF4B11FC3F}"/>
                  </a:ext>
                </a:extLst>
              </p:cNvPr>
              <p:cNvSpPr>
                <a:spLocks noGrp="1" noRot="1" noMove="1" noResize="1" noEditPoints="1" noAdjustHandles="1" noChangeArrowheads="1" noChangeShapeType="1"/>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47" name="Parallelogram 46">
                <a:extLst>
                  <a:ext uri="{FF2B5EF4-FFF2-40B4-BE49-F238E27FC236}">
                    <a16:creationId xmlns:a16="http://schemas.microsoft.com/office/drawing/2014/main" id="{A01506F6-4045-30A7-1967-7A2272067890}"/>
                  </a:ext>
                </a:extLst>
              </p:cNvPr>
              <p:cNvSpPr>
                <a:spLocks noGrp="1" noRot="1" noMove="1" noResize="1" noEditPoints="1" noAdjustHandles="1" noChangeArrowheads="1" noChangeShapeType="1"/>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48" name="Parallelogram 47">
                <a:extLst>
                  <a:ext uri="{FF2B5EF4-FFF2-40B4-BE49-F238E27FC236}">
                    <a16:creationId xmlns:a16="http://schemas.microsoft.com/office/drawing/2014/main" id="{E1EB0327-76CF-A70A-BE29-7C1C2819C1B3}"/>
                  </a:ext>
                </a:extLst>
              </p:cNvPr>
              <p:cNvSpPr>
                <a:spLocks noGrp="1" noRot="1" noMove="1" noResize="1" noEditPoints="1" noAdjustHandles="1" noChangeArrowheads="1" noChangeShapeType="1"/>
              </p:cNvSpPr>
              <p:nvPr userDrawn="1"/>
            </p:nvSpPr>
            <p:spPr>
              <a:xfrm>
                <a:off x="15172395" y="389"/>
                <a:ext cx="3645065" cy="664930"/>
              </a:xfrm>
              <a:prstGeom prst="parallelogram">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grpSp>
      <p:sp>
        <p:nvSpPr>
          <p:cNvPr id="7" name="Title 1"/>
          <p:cNvSpPr>
            <a:spLocks noGrp="1"/>
          </p:cNvSpPr>
          <p:nvPr userDrawn="1">
            <p:ph type="title"/>
          </p:nvPr>
        </p:nvSpPr>
        <p:spPr>
          <a:xfrm>
            <a:off x="457200" y="888207"/>
            <a:ext cx="8229600" cy="857250"/>
          </a:xfrm>
          <a:prstGeom prst="rect">
            <a:avLst/>
          </a:prstGeom>
        </p:spPr>
        <p:txBody>
          <a:bodyPr anchor="ctr"/>
          <a:lstStyle>
            <a:lvl1pPr algn="l">
              <a:lnSpc>
                <a:spcPts val="3000"/>
              </a:lnSpc>
              <a:defRPr sz="2800" b="1" baseline="0">
                <a:solidFill>
                  <a:srgbClr val="0057B7"/>
                </a:solidFill>
                <a:effectLst/>
                <a:latin typeface="Calibri" pitchFamily="34" charset="0"/>
              </a:defRPr>
            </a:lvl1pPr>
          </a:lstStyle>
          <a:p>
            <a:endParaRPr lang="en-US"/>
          </a:p>
        </p:txBody>
      </p:sp>
      <p:sp>
        <p:nvSpPr>
          <p:cNvPr id="8" name="Subtitle 2"/>
          <p:cNvSpPr>
            <a:spLocks noGrp="1"/>
          </p:cNvSpPr>
          <p:nvPr userDrawn="1">
            <p:ph type="subTitle" idx="1"/>
          </p:nvPr>
        </p:nvSpPr>
        <p:spPr>
          <a:xfrm>
            <a:off x="457200" y="2144512"/>
            <a:ext cx="6400800" cy="342900"/>
          </a:xfrm>
          <a:prstGeom prst="rect">
            <a:avLst/>
          </a:prstGeom>
        </p:spPr>
        <p:txBody>
          <a:bodyPr/>
          <a:lstStyle>
            <a:lvl1pPr marL="0" indent="0" algn="l">
              <a:buNone/>
              <a:defRPr sz="2000" b="1" baseline="0">
                <a:solidFill>
                  <a:srgbClr val="0057B7"/>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a:p>
        </p:txBody>
      </p:sp>
      <p:sp>
        <p:nvSpPr>
          <p:cNvPr id="10" name="Text Placeholder 8"/>
          <p:cNvSpPr>
            <a:spLocks noGrp="1"/>
          </p:cNvSpPr>
          <p:nvPr userDrawn="1">
            <p:ph type="body" sz="quarter" idx="10"/>
          </p:nvPr>
        </p:nvSpPr>
        <p:spPr>
          <a:xfrm>
            <a:off x="457200" y="2959514"/>
            <a:ext cx="6400800" cy="971550"/>
          </a:xfrm>
          <a:prstGeom prst="rect">
            <a:avLst/>
          </a:prstGeom>
        </p:spPr>
        <p:txBody>
          <a:bodyPr/>
          <a:lstStyle>
            <a:lvl1pPr marL="0" indent="0" algn="l">
              <a:lnSpc>
                <a:spcPts val="2000"/>
              </a:lnSpc>
              <a:buNone/>
              <a:defRPr sz="1800" baseline="0">
                <a:solidFill>
                  <a:srgbClr val="1D1D1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29" name="Text Placeholder 28">
            <a:extLst>
              <a:ext uri="{FF2B5EF4-FFF2-40B4-BE49-F238E27FC236}">
                <a16:creationId xmlns:a16="http://schemas.microsoft.com/office/drawing/2014/main" id="{A617DD9D-7533-7A57-89FB-4D057BCEAC55}"/>
              </a:ext>
            </a:extLst>
          </p:cNvPr>
          <p:cNvSpPr>
            <a:spLocks noGrp="1"/>
          </p:cNvSpPr>
          <p:nvPr>
            <p:ph type="body" sz="quarter" idx="11" hasCustomPrompt="1"/>
          </p:nvPr>
        </p:nvSpPr>
        <p:spPr>
          <a:xfrm>
            <a:off x="457200" y="279400"/>
            <a:ext cx="6908800" cy="406400"/>
          </a:xfrm>
        </p:spPr>
        <p:txBody>
          <a:bodyPr/>
          <a:lstStyle>
            <a:lvl1pPr marL="0" indent="0">
              <a:buNone/>
              <a:defRPr sz="1800">
                <a:solidFill>
                  <a:schemeClr val="bg1"/>
                </a:solidFill>
              </a:defRPr>
            </a:lvl1pPr>
          </a:lstStyle>
          <a:p>
            <a:r>
              <a:rPr lang="en-US" sz="1800" kern="0">
                <a:effectLst/>
                <a:latin typeface="Calibri" panose="020F0502020204030204" pitchFamily="34" charset="0"/>
                <a:ea typeface="Times New Roman" panose="02020603050405020304" pitchFamily="18" charset="0"/>
              </a:rPr>
              <a:t>Optional title for CIO name</a:t>
            </a:r>
            <a:endParaRPr lang="en-US"/>
          </a:p>
        </p:txBody>
      </p:sp>
      <p:sp>
        <p:nvSpPr>
          <p:cNvPr id="3" name="Slide Number Placeholder 2">
            <a:extLst>
              <a:ext uri="{FF2B5EF4-FFF2-40B4-BE49-F238E27FC236}">
                <a16:creationId xmlns:a16="http://schemas.microsoft.com/office/drawing/2014/main" id="{8328FF65-A5C6-CBFE-D22F-B5C8824E9E75}"/>
              </a:ext>
              <a:ext uri="{C183D7F6-B498-43B3-948B-1728B52AA6E4}">
                <adec:decorative xmlns:adec="http://schemas.microsoft.com/office/drawing/2017/decorative" val="1"/>
              </a:ext>
            </a:extLst>
          </p:cNvPr>
          <p:cNvSpPr>
            <a:spLocks noGrp="1"/>
          </p:cNvSpPr>
          <p:nvPr>
            <p:ph type="sldNum" sz="quarter" idx="13"/>
          </p:nvPr>
        </p:nvSpPr>
        <p:spPr/>
        <p:txBody>
          <a:bodyPr/>
          <a:lstStyle>
            <a:lvl1pPr>
              <a:defRPr sz="1000">
                <a:solidFill>
                  <a:srgbClr val="0057B7"/>
                </a:solidFill>
                <a:latin typeface="Calibri" panose="020F0502020204030204" pitchFamily="34" charset="0"/>
                <a:cs typeface="Calibri" panose="020F0502020204030204" pitchFamily="34" charset="0"/>
              </a:defRPr>
            </a:lvl1pPr>
          </a:lstStyle>
          <a:p>
            <a:fld id="{D8E7DCDC-E408-4B61-982D-00D1D5E6AEFC}" type="slidenum">
              <a:rPr lang="en-US" smtClean="0"/>
              <a:pPr/>
              <a:t>‹#›</a:t>
            </a:fld>
            <a:endParaRPr lang="en-US"/>
          </a:p>
        </p:txBody>
      </p:sp>
    </p:spTree>
    <p:extLst>
      <p:ext uri="{BB962C8B-B14F-4D97-AF65-F5344CB8AC3E}">
        <p14:creationId xmlns:p14="http://schemas.microsoft.com/office/powerpoint/2010/main" val="1639532805"/>
      </p:ext>
    </p:extLst>
  </p:cSld>
  <p:clrMapOvr>
    <a:masterClrMapping/>
  </p:clrMapOvr>
  <p:transition>
    <p:fade/>
  </p:transition>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796AEBB-BE2E-21CD-9879-2F1D588966D2}"/>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1F7502E-7659-4DAD-BED6-4E6D0D3DB7C8}"/>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70AD8D-164D-9A66-EBEF-9437613ECA18}"/>
              </a:ext>
            </a:extLst>
          </p:cNvPr>
          <p:cNvSpPr>
            <a:spLocks noGrp="1"/>
          </p:cNvSpPr>
          <p:nvPr>
            <p:ph type="dt" sz="half" idx="10"/>
          </p:nvPr>
        </p:nvSpPr>
        <p:spPr>
          <a:xfrm>
            <a:off x="628650" y="4767263"/>
            <a:ext cx="2057400" cy="273844"/>
          </a:xfrm>
          <a:prstGeom prst="rect">
            <a:avLst/>
          </a:prstGeom>
        </p:spPr>
        <p:txBody>
          <a:bodyPr/>
          <a:lstStyle/>
          <a:p>
            <a:fld id="{F01CD3F1-3FEE-4D09-AD59-377F6B17F6F0}" type="datetime1">
              <a:rPr lang="en-US" smtClean="0"/>
              <a:t>4/21/2026</a:t>
            </a:fld>
            <a:endParaRPr lang="en-US"/>
          </a:p>
        </p:txBody>
      </p:sp>
      <p:sp>
        <p:nvSpPr>
          <p:cNvPr id="5" name="Footer Placeholder 4">
            <a:extLst>
              <a:ext uri="{FF2B5EF4-FFF2-40B4-BE49-F238E27FC236}">
                <a16:creationId xmlns:a16="http://schemas.microsoft.com/office/drawing/2014/main" id="{86F9DDC7-BF3B-1A89-A275-B6E555BABA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26226E-BD48-C844-ABEA-67901C4A0D1E}"/>
              </a:ext>
            </a:extLst>
          </p:cNvPr>
          <p:cNvSpPr>
            <a:spLocks noGrp="1"/>
          </p:cNvSpPr>
          <p:nvPr>
            <p:ph type="sldNum" sz="quarter" idx="12"/>
          </p:nvPr>
        </p:nvSpPr>
        <p:spPr/>
        <p:txBody>
          <a:bodyPr/>
          <a:lstStyle/>
          <a:p>
            <a:fld id="{E5D56DE2-5B70-4217-9237-E2A010D8D736}" type="slidenum">
              <a:rPr lang="en-US" smtClean="0"/>
              <a:t>‹#›</a:t>
            </a:fld>
            <a:endParaRPr lang="en-US"/>
          </a:p>
        </p:txBody>
      </p:sp>
    </p:spTree>
    <p:extLst>
      <p:ext uri="{BB962C8B-B14F-4D97-AF65-F5344CB8AC3E}">
        <p14:creationId xmlns:p14="http://schemas.microsoft.com/office/powerpoint/2010/main" val="10628730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LE_CDC_ATSDR">
    <p:bg>
      <p:bgPr>
        <a:solidFill>
          <a:schemeClr val="bg2"/>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4D200BC-739F-E118-66FF-78E246516802}"/>
              </a:ext>
              <a:ext uri="{C183D7F6-B498-43B3-948B-1728B52AA6E4}">
                <adec:decorative xmlns:adec="http://schemas.microsoft.com/office/drawing/2017/decorative" val="1"/>
              </a:ext>
            </a:extLst>
          </p:cNvPr>
          <p:cNvGrpSpPr>
            <a:grpSpLocks noGrp="1" noUngrp="1" noRot="1" noMove="1" noResize="1"/>
          </p:cNvGrpSpPr>
          <p:nvPr userDrawn="1"/>
        </p:nvGrpSpPr>
        <p:grpSpPr>
          <a:xfrm>
            <a:off x="0" y="0"/>
            <a:ext cx="9144000" cy="869146"/>
            <a:chOff x="0" y="1079970"/>
            <a:chExt cx="7112000" cy="224439"/>
          </a:xfrm>
        </p:grpSpPr>
        <p:sp>
          <p:nvSpPr>
            <p:cNvPr id="4" name="Rectangle 3">
              <a:extLst>
                <a:ext uri="{FF2B5EF4-FFF2-40B4-BE49-F238E27FC236}">
                  <a16:creationId xmlns:a16="http://schemas.microsoft.com/office/drawing/2014/main" id="{45488B65-51B9-24CC-82CF-581585667F65}"/>
                </a:ext>
              </a:extLst>
            </p:cNvPr>
            <p:cNvSpPr>
              <a:spLocks noGrp="1" noRot="1" noMove="1" noResize="1" noEditPoints="1" noAdjustHandles="1" noChangeArrowheads="1" noChangeShapeType="1"/>
            </p:cNvSpPr>
            <p:nvPr userDrawn="1"/>
          </p:nvSpPr>
          <p:spPr>
            <a:xfrm>
              <a:off x="0" y="1079970"/>
              <a:ext cx="7112000" cy="224308"/>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nvGrpSpPr>
            <p:cNvPr id="6" name="Group 5">
              <a:extLst>
                <a:ext uri="{FF2B5EF4-FFF2-40B4-BE49-F238E27FC236}">
                  <a16:creationId xmlns:a16="http://schemas.microsoft.com/office/drawing/2014/main" id="{57EE0707-A628-935A-CECC-70626B3FA8FC}"/>
                </a:ext>
              </a:extLst>
            </p:cNvPr>
            <p:cNvGrpSpPr>
              <a:grpSpLocks noGrp="1" noUngrp="1" noRot="1" noMove="1" noResize="1"/>
            </p:cNvGrpSpPr>
            <p:nvPr userDrawn="1"/>
          </p:nvGrpSpPr>
          <p:grpSpPr>
            <a:xfrm>
              <a:off x="430" y="1080101"/>
              <a:ext cx="5345267" cy="224308"/>
              <a:chOff x="1771" y="389"/>
              <a:chExt cx="18815689" cy="664930"/>
            </a:xfrm>
          </p:grpSpPr>
          <p:sp>
            <p:nvSpPr>
              <p:cNvPr id="11" name="Parallelogram 9">
                <a:extLst>
                  <a:ext uri="{FF2B5EF4-FFF2-40B4-BE49-F238E27FC236}">
                    <a16:creationId xmlns:a16="http://schemas.microsoft.com/office/drawing/2014/main" id="{8C56AB45-808E-D371-67FF-0A735725B5BF}"/>
                  </a:ext>
                </a:extLst>
              </p:cNvPr>
              <p:cNvSpPr>
                <a:spLocks noGrp="1" noRot="1" noMove="1" noResize="1" noEditPoints="1" noAdjustHandles="1" noChangeArrowheads="1" noChangeShapeType="1"/>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12" name="Parallelogram 11">
                <a:extLst>
                  <a:ext uri="{FF2B5EF4-FFF2-40B4-BE49-F238E27FC236}">
                    <a16:creationId xmlns:a16="http://schemas.microsoft.com/office/drawing/2014/main" id="{91CB8924-C83A-F743-E7B7-6A26681D7283}"/>
                  </a:ext>
                </a:extLst>
              </p:cNvPr>
              <p:cNvSpPr>
                <a:spLocks noGrp="1" noRot="1" noMove="1" noResize="1" noEditPoints="1" noAdjustHandles="1" noChangeArrowheads="1" noChangeShapeType="1"/>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13" name="Parallelogram 12">
                <a:extLst>
                  <a:ext uri="{FF2B5EF4-FFF2-40B4-BE49-F238E27FC236}">
                    <a16:creationId xmlns:a16="http://schemas.microsoft.com/office/drawing/2014/main" id="{352A5B8C-A481-8BA7-8E13-68A6747B9BFD}"/>
                  </a:ext>
                </a:extLst>
              </p:cNvPr>
              <p:cNvSpPr>
                <a:spLocks noGrp="1" noRot="1" noMove="1" noResize="1" noEditPoints="1" noAdjustHandles="1" noChangeArrowheads="1" noChangeShapeType="1"/>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14" name="Parallelogram 13">
                <a:extLst>
                  <a:ext uri="{FF2B5EF4-FFF2-40B4-BE49-F238E27FC236}">
                    <a16:creationId xmlns:a16="http://schemas.microsoft.com/office/drawing/2014/main" id="{DAB573E3-591C-13FE-7262-EA1F1564CB36}"/>
                  </a:ext>
                </a:extLst>
              </p:cNvPr>
              <p:cNvSpPr>
                <a:spLocks noGrp="1" noRot="1" noMove="1" noResize="1" noEditPoints="1" noAdjustHandles="1" noChangeArrowheads="1" noChangeShapeType="1"/>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15" name="Parallelogram 14">
                <a:extLst>
                  <a:ext uri="{FF2B5EF4-FFF2-40B4-BE49-F238E27FC236}">
                    <a16:creationId xmlns:a16="http://schemas.microsoft.com/office/drawing/2014/main" id="{C0A06E43-B1E2-116B-6C8D-8AE5C97FA5CC}"/>
                  </a:ext>
                </a:extLst>
              </p:cNvPr>
              <p:cNvSpPr>
                <a:spLocks noGrp="1" noRot="1" noMove="1" noResize="1" noEditPoints="1" noAdjustHandles="1" noChangeArrowheads="1" noChangeShapeType="1"/>
              </p:cNvSpPr>
              <p:nvPr userDrawn="1"/>
            </p:nvSpPr>
            <p:spPr>
              <a:xfrm>
                <a:off x="15172395" y="389"/>
                <a:ext cx="3645065" cy="664930"/>
              </a:xfrm>
              <a:prstGeom prst="parallelogram">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grpSp>
      <p:sp>
        <p:nvSpPr>
          <p:cNvPr id="7" name="Title 1"/>
          <p:cNvSpPr>
            <a:spLocks noGrp="1"/>
          </p:cNvSpPr>
          <p:nvPr userDrawn="1">
            <p:ph type="title"/>
          </p:nvPr>
        </p:nvSpPr>
        <p:spPr>
          <a:xfrm>
            <a:off x="457200" y="888206"/>
            <a:ext cx="8229600" cy="859536"/>
          </a:xfrm>
          <a:prstGeom prst="rect">
            <a:avLst/>
          </a:prstGeom>
        </p:spPr>
        <p:txBody>
          <a:bodyPr anchor="ctr"/>
          <a:lstStyle>
            <a:lvl1pPr algn="l">
              <a:lnSpc>
                <a:spcPts val="3000"/>
              </a:lnSpc>
              <a:defRPr sz="2800" b="1" baseline="0">
                <a:solidFill>
                  <a:srgbClr val="0057B7"/>
                </a:solidFill>
                <a:effectLst/>
                <a:latin typeface="Calibri" pitchFamily="34" charset="0"/>
              </a:defRPr>
            </a:lvl1pPr>
          </a:lstStyle>
          <a:p>
            <a:endParaRPr lang="en-US"/>
          </a:p>
        </p:txBody>
      </p:sp>
      <p:sp>
        <p:nvSpPr>
          <p:cNvPr id="8" name="Subtitle 2"/>
          <p:cNvSpPr>
            <a:spLocks noGrp="1"/>
          </p:cNvSpPr>
          <p:nvPr userDrawn="1">
            <p:ph type="subTitle" idx="1"/>
          </p:nvPr>
        </p:nvSpPr>
        <p:spPr>
          <a:xfrm>
            <a:off x="457200" y="2144512"/>
            <a:ext cx="6400800" cy="342900"/>
          </a:xfrm>
          <a:prstGeom prst="rect">
            <a:avLst/>
          </a:prstGeom>
        </p:spPr>
        <p:txBody>
          <a:bodyPr/>
          <a:lstStyle>
            <a:lvl1pPr marL="0" indent="0" algn="l">
              <a:buNone/>
              <a:defRPr sz="2000" b="1" baseline="0">
                <a:solidFill>
                  <a:srgbClr val="0057B7"/>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a:p>
        </p:txBody>
      </p:sp>
      <p:sp>
        <p:nvSpPr>
          <p:cNvPr id="10" name="Text Placeholder 8"/>
          <p:cNvSpPr>
            <a:spLocks noGrp="1"/>
          </p:cNvSpPr>
          <p:nvPr userDrawn="1">
            <p:ph type="body" sz="quarter" idx="10"/>
          </p:nvPr>
        </p:nvSpPr>
        <p:spPr>
          <a:xfrm>
            <a:off x="457200" y="2959514"/>
            <a:ext cx="6400800" cy="971550"/>
          </a:xfrm>
          <a:prstGeom prst="rect">
            <a:avLst/>
          </a:prstGeom>
        </p:spPr>
        <p:txBody>
          <a:bodyPr/>
          <a:lstStyle>
            <a:lvl1pPr marL="0" indent="0" algn="l">
              <a:lnSpc>
                <a:spcPts val="2000"/>
              </a:lnSpc>
              <a:buNone/>
              <a:defRPr sz="1800" baseline="0">
                <a:solidFill>
                  <a:srgbClr val="1D1D1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16" name="Slide Number Placeholder 15">
            <a:extLst>
              <a:ext uri="{FF2B5EF4-FFF2-40B4-BE49-F238E27FC236}">
                <a16:creationId xmlns:a16="http://schemas.microsoft.com/office/drawing/2014/main" id="{28E5FCF9-D4BB-C238-A1FB-70D35E4A4BC3}"/>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rgbClr val="0057B7"/>
                </a:solidFill>
                <a:latin typeface="Calibri" panose="020F0502020204030204" pitchFamily="34" charset="0"/>
                <a:cs typeface="Calibri" panose="020F0502020204030204" pitchFamily="34" charset="0"/>
              </a:defRPr>
            </a:lvl1pPr>
          </a:lstStyle>
          <a:p>
            <a:fld id="{D8E7DCDC-E408-4B61-982D-00D1D5E6AEFC}" type="slidenum">
              <a:rPr lang="en-US" smtClean="0"/>
              <a:pPr/>
              <a:t>‹#›</a:t>
            </a:fld>
            <a:endParaRPr lang="en-US"/>
          </a:p>
        </p:txBody>
      </p:sp>
    </p:spTree>
    <p:extLst>
      <p:ext uri="{BB962C8B-B14F-4D97-AF65-F5344CB8AC3E}">
        <p14:creationId xmlns:p14="http://schemas.microsoft.com/office/powerpoint/2010/main" val="1263645615"/>
      </p:ext>
    </p:extLst>
  </p:cSld>
  <p:clrMapOvr>
    <a:masterClrMapping/>
  </p:clrMapOvr>
  <p:transition>
    <p:fade/>
  </p:transition>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OPTION 1">
    <p:bg>
      <p:bgPr>
        <a:solidFill>
          <a:srgbClr val="0057B7"/>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1" y="3350323"/>
            <a:ext cx="8229600" cy="857250"/>
          </a:xfrm>
          <a:prstGeom prst="rect">
            <a:avLst/>
          </a:prstGeom>
        </p:spPr>
        <p:txBody>
          <a:bodyPr anchor="ctr"/>
          <a:lstStyle>
            <a:lvl1pPr algn="l">
              <a:lnSpc>
                <a:spcPts val="4000"/>
              </a:lnSpc>
              <a:defRPr sz="3600" b="1" baseline="0">
                <a:solidFill>
                  <a:schemeClr val="bg2"/>
                </a:solidFill>
                <a:effectLst/>
                <a:latin typeface="Calibri" pitchFamily="34" charset="0"/>
              </a:defRPr>
            </a:lvl1pPr>
          </a:lstStyle>
          <a:p>
            <a:endParaRPr lang="en-US"/>
          </a:p>
        </p:txBody>
      </p:sp>
      <p:sp>
        <p:nvSpPr>
          <p:cNvPr id="5" name="Text Placeholder 2"/>
          <p:cNvSpPr>
            <a:spLocks noGrp="1"/>
          </p:cNvSpPr>
          <p:nvPr>
            <p:ph type="body" idx="1"/>
          </p:nvPr>
        </p:nvSpPr>
        <p:spPr>
          <a:xfrm>
            <a:off x="457201" y="4207573"/>
            <a:ext cx="7772400" cy="426244"/>
          </a:xfrm>
          <a:prstGeom prst="rect">
            <a:avLst/>
          </a:prstGeom>
        </p:spPr>
        <p:txBody>
          <a:bodyPr anchor="ctr"/>
          <a:lstStyle>
            <a:lvl1pPr marL="0" indent="0" algn="l">
              <a:lnSpc>
                <a:spcPts val="2000"/>
              </a:lnSpc>
              <a:buNone/>
              <a:defRPr sz="2000" baseline="0">
                <a:solidFill>
                  <a:schemeClr val="bg2"/>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Slide Number Placeholder 3">
            <a:extLst>
              <a:ext uri="{FF2B5EF4-FFF2-40B4-BE49-F238E27FC236}">
                <a16:creationId xmlns:a16="http://schemas.microsoft.com/office/drawing/2014/main" id="{8BCAB115-5E7C-25FD-D47F-33D7F9B62738}"/>
              </a:ext>
              <a:ext uri="{C183D7F6-B498-43B3-948B-1728B52AA6E4}">
                <adec:decorative xmlns:adec="http://schemas.microsoft.com/office/drawing/2017/decorative" val="1"/>
              </a:ext>
            </a:extLst>
          </p:cNvPr>
          <p:cNvSpPr>
            <a:spLocks noGrp="1"/>
          </p:cNvSpPr>
          <p:nvPr>
            <p:ph type="sldNum" sz="quarter" idx="11"/>
          </p:nvPr>
        </p:nvSpPr>
        <p:spPr>
          <a:xfrm>
            <a:off x="8449056" y="4767262"/>
            <a:ext cx="564956" cy="274637"/>
          </a:xfrm>
        </p:spPr>
        <p:txBody>
          <a:bodyPr/>
          <a:lstStyle>
            <a:lvl1pPr>
              <a:defRPr>
                <a:solidFill>
                  <a:schemeClr val="bg1"/>
                </a:solidFill>
                <a:latin typeface="Calibri" panose="020F0502020204030204" pitchFamily="34" charset="0"/>
                <a:cs typeface="Calibri" panose="020F0502020204030204" pitchFamily="34" charset="0"/>
              </a:defRPr>
            </a:lvl1pPr>
          </a:lstStyle>
          <a:p>
            <a:fld id="{D8E7DCDC-E408-4B61-982D-00D1D5E6AEFC}" type="slidenum">
              <a:rPr lang="en-US" smtClean="0"/>
              <a:pPr/>
              <a:t>‹#›</a:t>
            </a:fld>
            <a:endParaRPr lang="en-US"/>
          </a:p>
        </p:txBody>
      </p:sp>
    </p:spTree>
    <p:extLst>
      <p:ext uri="{BB962C8B-B14F-4D97-AF65-F5344CB8AC3E}">
        <p14:creationId xmlns:p14="http://schemas.microsoft.com/office/powerpoint/2010/main" val="243067970"/>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DIVIDER OPTION 2">
    <p:bg>
      <p:bgPr>
        <a:solidFill>
          <a:schemeClr val="bg2"/>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C26368FE-BB30-52F8-89C1-D155114AB35A}"/>
              </a:ext>
              <a:ext uri="{C183D7F6-B498-43B3-948B-1728B52AA6E4}">
                <adec:decorative xmlns:adec="http://schemas.microsoft.com/office/drawing/2017/decorative" val="1"/>
              </a:ext>
            </a:extLst>
          </p:cNvPr>
          <p:cNvGrpSpPr>
            <a:grpSpLocks noGrp="1" noUngrp="1" noRot="1" noMove="1" noResize="1"/>
          </p:cNvGrpSpPr>
          <p:nvPr userDrawn="1"/>
        </p:nvGrpSpPr>
        <p:grpSpPr>
          <a:xfrm>
            <a:off x="0" y="0"/>
            <a:ext cx="9144000" cy="869146"/>
            <a:chOff x="0" y="1079970"/>
            <a:chExt cx="7112000" cy="224439"/>
          </a:xfrm>
        </p:grpSpPr>
        <p:sp>
          <p:nvSpPr>
            <p:cNvPr id="15" name="Rectangle 14">
              <a:extLst>
                <a:ext uri="{FF2B5EF4-FFF2-40B4-BE49-F238E27FC236}">
                  <a16:creationId xmlns:a16="http://schemas.microsoft.com/office/drawing/2014/main" id="{55A2EC66-252E-FB31-C586-41F7DC2F7D6F}"/>
                </a:ext>
              </a:extLst>
            </p:cNvPr>
            <p:cNvSpPr>
              <a:spLocks noGrp="1" noRot="1" noMove="1" noResize="1" noEditPoints="1" noAdjustHandles="1" noChangeArrowheads="1" noChangeShapeType="1"/>
            </p:cNvSpPr>
            <p:nvPr userDrawn="1"/>
          </p:nvSpPr>
          <p:spPr>
            <a:xfrm>
              <a:off x="0" y="1079970"/>
              <a:ext cx="7112000" cy="224308"/>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nvGrpSpPr>
            <p:cNvPr id="23" name="Group 22">
              <a:extLst>
                <a:ext uri="{FF2B5EF4-FFF2-40B4-BE49-F238E27FC236}">
                  <a16:creationId xmlns:a16="http://schemas.microsoft.com/office/drawing/2014/main" id="{9DF158DF-BAF5-68F6-78E1-1E179A3E0136}"/>
                </a:ext>
              </a:extLst>
            </p:cNvPr>
            <p:cNvGrpSpPr>
              <a:grpSpLocks noGrp="1" noUngrp="1" noRot="1" noMove="1" noResize="1"/>
            </p:cNvGrpSpPr>
            <p:nvPr userDrawn="1"/>
          </p:nvGrpSpPr>
          <p:grpSpPr>
            <a:xfrm>
              <a:off x="430" y="1080101"/>
              <a:ext cx="5345267" cy="224308"/>
              <a:chOff x="1771" y="389"/>
              <a:chExt cx="18815689" cy="664930"/>
            </a:xfrm>
          </p:grpSpPr>
          <p:sp>
            <p:nvSpPr>
              <p:cNvPr id="24" name="Parallelogram 9">
                <a:extLst>
                  <a:ext uri="{FF2B5EF4-FFF2-40B4-BE49-F238E27FC236}">
                    <a16:creationId xmlns:a16="http://schemas.microsoft.com/office/drawing/2014/main" id="{143E1EDA-4AF6-C976-C4EF-C1C84A0090F1}"/>
                  </a:ext>
                </a:extLst>
              </p:cNvPr>
              <p:cNvSpPr>
                <a:spLocks noGrp="1" noRot="1" noMove="1" noResize="1" noEditPoints="1" noAdjustHandles="1" noChangeArrowheads="1" noChangeShapeType="1"/>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25" name="Parallelogram 24">
                <a:extLst>
                  <a:ext uri="{FF2B5EF4-FFF2-40B4-BE49-F238E27FC236}">
                    <a16:creationId xmlns:a16="http://schemas.microsoft.com/office/drawing/2014/main" id="{F6FA40E6-EF82-BF3D-A917-8B343EC59494}"/>
                  </a:ext>
                </a:extLst>
              </p:cNvPr>
              <p:cNvSpPr>
                <a:spLocks noGrp="1" noRot="1" noMove="1" noResize="1" noEditPoints="1" noAdjustHandles="1" noChangeArrowheads="1" noChangeShapeType="1"/>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26" name="Parallelogram 25">
                <a:extLst>
                  <a:ext uri="{FF2B5EF4-FFF2-40B4-BE49-F238E27FC236}">
                    <a16:creationId xmlns:a16="http://schemas.microsoft.com/office/drawing/2014/main" id="{23549B84-60EC-73B4-5015-36EDBB01E4AA}"/>
                  </a:ext>
                </a:extLst>
              </p:cNvPr>
              <p:cNvSpPr>
                <a:spLocks noGrp="1" noRot="1" noMove="1" noResize="1" noEditPoints="1" noAdjustHandles="1" noChangeArrowheads="1" noChangeShapeType="1"/>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27" name="Parallelogram 26">
                <a:extLst>
                  <a:ext uri="{FF2B5EF4-FFF2-40B4-BE49-F238E27FC236}">
                    <a16:creationId xmlns:a16="http://schemas.microsoft.com/office/drawing/2014/main" id="{5C53FF0A-86FC-1D88-9239-97955B1F770D}"/>
                  </a:ext>
                </a:extLst>
              </p:cNvPr>
              <p:cNvSpPr>
                <a:spLocks noGrp="1" noRot="1" noMove="1" noResize="1" noEditPoints="1" noAdjustHandles="1" noChangeArrowheads="1" noChangeShapeType="1"/>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28" name="Parallelogram 27">
                <a:extLst>
                  <a:ext uri="{FF2B5EF4-FFF2-40B4-BE49-F238E27FC236}">
                    <a16:creationId xmlns:a16="http://schemas.microsoft.com/office/drawing/2014/main" id="{6AF49E4E-32CD-B60C-5A81-83D00D5ACF6D}"/>
                  </a:ext>
                </a:extLst>
              </p:cNvPr>
              <p:cNvSpPr>
                <a:spLocks noGrp="1" noRot="1" noMove="1" noResize="1" noEditPoints="1" noAdjustHandles="1" noChangeArrowheads="1" noChangeShapeType="1"/>
              </p:cNvSpPr>
              <p:nvPr userDrawn="1"/>
            </p:nvSpPr>
            <p:spPr>
              <a:xfrm>
                <a:off x="15172395" y="389"/>
                <a:ext cx="3645065" cy="664930"/>
              </a:xfrm>
              <a:prstGeom prst="parallelogram">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grpSp>
      <p:grpSp>
        <p:nvGrpSpPr>
          <p:cNvPr id="4" name="Group 3">
            <a:extLst>
              <a:ext uri="{FF2B5EF4-FFF2-40B4-BE49-F238E27FC236}">
                <a16:creationId xmlns:a16="http://schemas.microsoft.com/office/drawing/2014/main" id="{F6E5637B-3F0C-2926-5B7D-F69F43A279AB}"/>
              </a:ext>
              <a:ext uri="{C183D7F6-B498-43B3-948B-1728B52AA6E4}">
                <adec:decorative xmlns:adec="http://schemas.microsoft.com/office/drawing/2017/decorative" val="1"/>
              </a:ext>
            </a:extLst>
          </p:cNvPr>
          <p:cNvGrpSpPr>
            <a:grpSpLocks noGrp="1" noUngrp="1" noRot="1" noMove="1" noResize="1"/>
          </p:cNvGrpSpPr>
          <p:nvPr userDrawn="1"/>
        </p:nvGrpSpPr>
        <p:grpSpPr>
          <a:xfrm>
            <a:off x="0" y="5043948"/>
            <a:ext cx="9144001" cy="106925"/>
            <a:chOff x="7355954" y="15880786"/>
            <a:chExt cx="21904846" cy="578414"/>
          </a:xfrm>
        </p:grpSpPr>
        <p:sp>
          <p:nvSpPr>
            <p:cNvPr id="5" name="Rectangle 20">
              <a:extLst>
                <a:ext uri="{FF2B5EF4-FFF2-40B4-BE49-F238E27FC236}">
                  <a16:creationId xmlns:a16="http://schemas.microsoft.com/office/drawing/2014/main" id="{300377C4-FCF5-82F7-7DB1-68E20E9DF843}"/>
                </a:ext>
              </a:extLst>
            </p:cNvPr>
            <p:cNvSpPr>
              <a:spLocks noGrp="1" noRot="1" noMove="1" noResize="1" noEditPoints="1" noAdjustHandles="1" noChangeArrowheads="1" noChangeShapeType="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6" name="Rectangle 20">
              <a:extLst>
                <a:ext uri="{FF2B5EF4-FFF2-40B4-BE49-F238E27FC236}">
                  <a16:creationId xmlns:a16="http://schemas.microsoft.com/office/drawing/2014/main" id="{8617F19E-1B06-5F6E-BC5F-B4999383D269}"/>
                </a:ext>
              </a:extLst>
            </p:cNvPr>
            <p:cNvSpPr>
              <a:spLocks noGrp="1" noRot="1" noMove="1" noResize="1" noEditPoints="1" noAdjustHandles="1" noChangeArrowheads="1" noChangeShapeType="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7" name="Rectangle 20">
              <a:extLst>
                <a:ext uri="{FF2B5EF4-FFF2-40B4-BE49-F238E27FC236}">
                  <a16:creationId xmlns:a16="http://schemas.microsoft.com/office/drawing/2014/main" id="{A43CC56B-482B-7088-88A1-9E73AE17CF36}"/>
                </a:ext>
              </a:extLst>
            </p:cNvPr>
            <p:cNvSpPr>
              <a:spLocks noGrp="1" noRot="1" noMove="1" noResize="1" noEditPoints="1" noAdjustHandles="1" noChangeArrowheads="1" noChangeShapeType="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8" name="Rectangle 20">
              <a:extLst>
                <a:ext uri="{FF2B5EF4-FFF2-40B4-BE49-F238E27FC236}">
                  <a16:creationId xmlns:a16="http://schemas.microsoft.com/office/drawing/2014/main" id="{CAD4BAC6-1B0A-39BB-6345-BC7EBD647837}"/>
                </a:ext>
              </a:extLst>
            </p:cNvPr>
            <p:cNvSpPr>
              <a:spLocks noGrp="1" noRot="1" noMove="1" noResize="1" noEditPoints="1" noAdjustHandles="1" noChangeArrowheads="1" noChangeShapeType="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2500"/>
            </a:p>
          </p:txBody>
        </p:sp>
      </p:grpSp>
      <p:sp>
        <p:nvSpPr>
          <p:cNvPr id="11" name="Title 1">
            <a:extLst>
              <a:ext uri="{FF2B5EF4-FFF2-40B4-BE49-F238E27FC236}">
                <a16:creationId xmlns:a16="http://schemas.microsoft.com/office/drawing/2014/main" id="{6E2CA051-2C2A-C819-70ED-EB963429D9BB}"/>
              </a:ext>
            </a:extLst>
          </p:cNvPr>
          <p:cNvSpPr>
            <a:spLocks noGrp="1"/>
          </p:cNvSpPr>
          <p:nvPr>
            <p:ph type="title"/>
          </p:nvPr>
        </p:nvSpPr>
        <p:spPr>
          <a:xfrm>
            <a:off x="457201" y="3350323"/>
            <a:ext cx="8229600" cy="857250"/>
          </a:xfrm>
          <a:prstGeom prst="rect">
            <a:avLst/>
          </a:prstGeom>
        </p:spPr>
        <p:txBody>
          <a:bodyPr anchor="ctr"/>
          <a:lstStyle>
            <a:lvl1pPr algn="l">
              <a:lnSpc>
                <a:spcPts val="4000"/>
              </a:lnSpc>
              <a:defRPr sz="3600" b="1" baseline="0">
                <a:solidFill>
                  <a:srgbClr val="0057B7"/>
                </a:solidFill>
                <a:effectLst/>
                <a:latin typeface="Calibri" pitchFamily="34" charset="0"/>
              </a:defRPr>
            </a:lvl1pPr>
          </a:lstStyle>
          <a:p>
            <a:endParaRPr lang="en-US"/>
          </a:p>
        </p:txBody>
      </p:sp>
      <p:sp>
        <p:nvSpPr>
          <p:cNvPr id="12" name="Text Placeholder 2">
            <a:extLst>
              <a:ext uri="{FF2B5EF4-FFF2-40B4-BE49-F238E27FC236}">
                <a16:creationId xmlns:a16="http://schemas.microsoft.com/office/drawing/2014/main" id="{E8CB9565-742B-02A4-5552-FD20A36E6D43}"/>
              </a:ext>
            </a:extLst>
          </p:cNvPr>
          <p:cNvSpPr>
            <a:spLocks noGrp="1"/>
          </p:cNvSpPr>
          <p:nvPr>
            <p:ph type="body" idx="1"/>
          </p:nvPr>
        </p:nvSpPr>
        <p:spPr>
          <a:xfrm>
            <a:off x="457201" y="4206240"/>
            <a:ext cx="7772400" cy="426244"/>
          </a:xfrm>
          <a:prstGeom prst="rect">
            <a:avLst/>
          </a:prstGeom>
        </p:spPr>
        <p:txBody>
          <a:bodyPr anchor="b"/>
          <a:lstStyle>
            <a:lvl1pPr marL="0" indent="0" algn="l">
              <a:lnSpc>
                <a:spcPts val="2000"/>
              </a:lnSpc>
              <a:buNone/>
              <a:defRPr sz="2000" baseline="0">
                <a:solidFill>
                  <a:srgbClr val="000000"/>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Slide Number Placeholder 8">
            <a:extLst>
              <a:ext uri="{FF2B5EF4-FFF2-40B4-BE49-F238E27FC236}">
                <a16:creationId xmlns:a16="http://schemas.microsoft.com/office/drawing/2014/main" id="{B3BDCA29-50E7-82FD-B0E3-51922FF87AF3}"/>
              </a:ext>
              <a:ext uri="{C183D7F6-B498-43B3-948B-1728B52AA6E4}">
                <adec:decorative xmlns:adec="http://schemas.microsoft.com/office/drawing/2017/decorative" val="1"/>
              </a:ext>
            </a:extLst>
          </p:cNvPr>
          <p:cNvSpPr>
            <a:spLocks noGrp="1"/>
          </p:cNvSpPr>
          <p:nvPr>
            <p:ph type="sldNum" sz="quarter" idx="11"/>
          </p:nvPr>
        </p:nvSpPr>
        <p:spPr>
          <a:xfrm>
            <a:off x="8636199" y="4798259"/>
            <a:ext cx="404413" cy="274819"/>
          </a:xfrm>
        </p:spPr>
        <p:txBody>
          <a:bodyPr/>
          <a:lstStyle>
            <a:lvl1pPr>
              <a:defRPr>
                <a:solidFill>
                  <a:srgbClr val="0057B7"/>
                </a:solidFill>
                <a:latin typeface="Calibri" panose="020F0502020204030204" pitchFamily="34" charset="0"/>
                <a:cs typeface="Calibri" panose="020F0502020204030204" pitchFamily="34" charset="0"/>
              </a:defRPr>
            </a:lvl1pPr>
          </a:lstStyle>
          <a:p>
            <a:fld id="{D8E7DCDC-E408-4B61-982D-00D1D5E6AEFC}" type="slidenum">
              <a:rPr lang="en-US" smtClean="0"/>
              <a:pPr/>
              <a:t>‹#›</a:t>
            </a:fld>
            <a:endParaRPr lang="en-US"/>
          </a:p>
        </p:txBody>
      </p:sp>
    </p:spTree>
    <p:extLst>
      <p:ext uri="{BB962C8B-B14F-4D97-AF65-F5344CB8AC3E}">
        <p14:creationId xmlns:p14="http://schemas.microsoft.com/office/powerpoint/2010/main" val="2771369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ULLETS 2-sides">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ctr" anchorCtr="0"/>
          <a:lstStyle>
            <a:lvl1pPr algn="l">
              <a:lnSpc>
                <a:spcPts val="3000"/>
              </a:lnSpc>
              <a:defRPr sz="2800" b="1" baseline="0">
                <a:solidFill>
                  <a:srgbClr val="0057B7"/>
                </a:solidFill>
                <a:effectLst/>
                <a:latin typeface="Calibri" pitchFamily="34" charset="0"/>
              </a:defRPr>
            </a:lvl1pPr>
          </a:lstStyle>
          <a:p>
            <a:endParaRPr lang="en-US"/>
          </a:p>
        </p:txBody>
      </p:sp>
      <p:sp>
        <p:nvSpPr>
          <p:cNvPr id="5" name="Text Placeholder 4">
            <a:extLst>
              <a:ext uri="{FF2B5EF4-FFF2-40B4-BE49-F238E27FC236}">
                <a16:creationId xmlns:a16="http://schemas.microsoft.com/office/drawing/2014/main" id="{AB8BFD30-ED28-4470-96F2-C90951794F6C}"/>
              </a:ext>
            </a:extLst>
          </p:cNvPr>
          <p:cNvSpPr>
            <a:spLocks noGrp="1"/>
          </p:cNvSpPr>
          <p:nvPr>
            <p:ph type="body" sz="quarter" idx="10"/>
          </p:nvPr>
        </p:nvSpPr>
        <p:spPr>
          <a:xfrm>
            <a:off x="457200" y="1358900"/>
            <a:ext cx="3889375" cy="3316288"/>
          </a:xfrm>
        </p:spPr>
        <p:txBody>
          <a:bodyPr/>
          <a:lstStyle>
            <a:lvl1pPr marL="228600" indent="-228600">
              <a:buClr>
                <a:srgbClr val="003BC0"/>
              </a:buClr>
              <a:buFont typeface="Arial" panose="020B0604020202020204" pitchFamily="34" charset="0"/>
              <a:buChar char="•"/>
              <a:defRPr sz="2000" b="1">
                <a:solidFill>
                  <a:srgbClr val="1D1D1D"/>
                </a:solidFill>
              </a:defRPr>
            </a:lvl1pPr>
            <a:lvl2pPr marL="457200" indent="-171450">
              <a:buClr>
                <a:srgbClr val="005761"/>
              </a:buClr>
              <a:buFont typeface="Arial" panose="020B0604020202020204" pitchFamily="34" charset="0"/>
              <a:buChar char="-"/>
              <a:defRPr sz="1800">
                <a:solidFill>
                  <a:srgbClr val="1D1D1D"/>
                </a:solidFill>
              </a:defRPr>
            </a:lvl2pPr>
            <a:lvl3pPr>
              <a:defRPr sz="1600">
                <a:solidFill>
                  <a:srgbClr val="1D1D1D"/>
                </a:solidFill>
              </a:defRPr>
            </a:lvl3pPr>
            <a:lvl4pPr>
              <a:defRPr sz="1400">
                <a:solidFill>
                  <a:srgbClr val="1D1D1D"/>
                </a:solidFill>
              </a:defRPr>
            </a:lvl4pPr>
            <a:lvl5pPr>
              <a:defRPr sz="1400">
                <a:solidFill>
                  <a:srgbClr val="1D1D1D"/>
                </a:solidFill>
              </a:defRPr>
            </a:lvl5pPr>
          </a:lstStyle>
          <a:p>
            <a:pPr lvl="0"/>
            <a:r>
              <a:rPr lang="en-US"/>
              <a:t>Click to edit Master text styles</a:t>
            </a:r>
          </a:p>
          <a:p>
            <a:pPr lvl="1"/>
            <a:r>
              <a:rPr lang="en-US"/>
              <a:t>Second level</a:t>
            </a:r>
          </a:p>
        </p:txBody>
      </p:sp>
      <p:sp>
        <p:nvSpPr>
          <p:cNvPr id="7" name="Text Placeholder 4">
            <a:extLst>
              <a:ext uri="{FF2B5EF4-FFF2-40B4-BE49-F238E27FC236}">
                <a16:creationId xmlns:a16="http://schemas.microsoft.com/office/drawing/2014/main" id="{9308A1BA-F127-444C-8EEB-78BB410C70A7}"/>
              </a:ext>
            </a:extLst>
          </p:cNvPr>
          <p:cNvSpPr>
            <a:spLocks noGrp="1"/>
          </p:cNvSpPr>
          <p:nvPr>
            <p:ph type="body" sz="quarter" idx="11"/>
          </p:nvPr>
        </p:nvSpPr>
        <p:spPr>
          <a:xfrm>
            <a:off x="4797425" y="1358900"/>
            <a:ext cx="3889375" cy="3316288"/>
          </a:xfrm>
        </p:spPr>
        <p:txBody>
          <a:bodyPr/>
          <a:lstStyle>
            <a:lvl1pPr marL="228600" indent="-228600">
              <a:buClr>
                <a:srgbClr val="0033A1"/>
              </a:buClr>
              <a:buFont typeface="Arial" panose="020B0604020202020204" pitchFamily="34" charset="0"/>
              <a:buChar char="•"/>
              <a:defRPr sz="2000" b="1">
                <a:solidFill>
                  <a:srgbClr val="1D1D1D"/>
                </a:solidFill>
              </a:defRPr>
            </a:lvl1pPr>
            <a:lvl2pPr marL="457200" indent="-171450">
              <a:buClr>
                <a:srgbClr val="005761"/>
              </a:buClr>
              <a:buFont typeface="Arial" panose="020B0604020202020204" pitchFamily="34" charset="0"/>
              <a:buChar char="-"/>
              <a:tabLst>
                <a:tab pos="285750" algn="l"/>
              </a:tabLst>
              <a:defRPr sz="1800">
                <a:solidFill>
                  <a:srgbClr val="1D1D1D"/>
                </a:solidFill>
              </a:defRPr>
            </a:lvl2pPr>
            <a:lvl3pPr>
              <a:defRPr sz="1600">
                <a:solidFill>
                  <a:srgbClr val="1D1D1D"/>
                </a:solidFill>
              </a:defRPr>
            </a:lvl3pPr>
            <a:lvl4pPr>
              <a:defRPr sz="1400">
                <a:solidFill>
                  <a:srgbClr val="1D1D1D"/>
                </a:solidFill>
              </a:defRPr>
            </a:lvl4pPr>
            <a:lvl5pPr>
              <a:defRPr sz="1400">
                <a:solidFill>
                  <a:srgbClr val="1D1D1D"/>
                </a:solidFill>
              </a:defRPr>
            </a:lvl5pPr>
          </a:lstStyle>
          <a:p>
            <a:pPr lvl="0"/>
            <a:r>
              <a:rPr lang="en-US"/>
              <a:t>Click to edit Master text styles</a:t>
            </a:r>
          </a:p>
          <a:p>
            <a:pPr lvl="1"/>
            <a:r>
              <a:rPr lang="en-US"/>
              <a:t>Second level</a:t>
            </a:r>
          </a:p>
        </p:txBody>
      </p:sp>
      <p:grpSp>
        <p:nvGrpSpPr>
          <p:cNvPr id="11" name="Group 10">
            <a:extLst>
              <a:ext uri="{FF2B5EF4-FFF2-40B4-BE49-F238E27FC236}">
                <a16:creationId xmlns:a16="http://schemas.microsoft.com/office/drawing/2014/main" id="{43F77754-22A0-2E82-7821-2D551EA53015}"/>
              </a:ext>
              <a:ext uri="{C183D7F6-B498-43B3-948B-1728B52AA6E4}">
                <adec:decorative xmlns:adec="http://schemas.microsoft.com/office/drawing/2017/decorative" val="1"/>
              </a:ext>
            </a:extLst>
          </p:cNvPr>
          <p:cNvGrpSpPr>
            <a:grpSpLocks noGrp="1" noUngrp="1" noRot="1" noMove="1" noResize="1"/>
          </p:cNvGrpSpPr>
          <p:nvPr userDrawn="1"/>
        </p:nvGrpSpPr>
        <p:grpSpPr>
          <a:xfrm>
            <a:off x="0" y="5043948"/>
            <a:ext cx="9144001" cy="106925"/>
            <a:chOff x="7355954" y="15880786"/>
            <a:chExt cx="21904846" cy="578414"/>
          </a:xfrm>
        </p:grpSpPr>
        <p:sp>
          <p:nvSpPr>
            <p:cNvPr id="12" name="Rectangle 20">
              <a:extLst>
                <a:ext uri="{FF2B5EF4-FFF2-40B4-BE49-F238E27FC236}">
                  <a16:creationId xmlns:a16="http://schemas.microsoft.com/office/drawing/2014/main" id="{FA84B6E9-CB28-F3EC-FE9B-CD95E83CFF6A}"/>
                </a:ext>
              </a:extLst>
            </p:cNvPr>
            <p:cNvSpPr>
              <a:spLocks noGrp="1" noRot="1" noMove="1" noResize="1" noEditPoints="1" noAdjustHandles="1" noChangeArrowheads="1" noChangeShapeType="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13" name="Rectangle 20">
              <a:extLst>
                <a:ext uri="{FF2B5EF4-FFF2-40B4-BE49-F238E27FC236}">
                  <a16:creationId xmlns:a16="http://schemas.microsoft.com/office/drawing/2014/main" id="{E3E7FB67-DA74-9748-2B12-CFD70C373C6F}"/>
                </a:ext>
              </a:extLst>
            </p:cNvPr>
            <p:cNvSpPr>
              <a:spLocks noGrp="1" noRot="1" noMove="1" noResize="1" noEditPoints="1" noAdjustHandles="1" noChangeArrowheads="1" noChangeShapeType="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14" name="Rectangle 20">
              <a:extLst>
                <a:ext uri="{FF2B5EF4-FFF2-40B4-BE49-F238E27FC236}">
                  <a16:creationId xmlns:a16="http://schemas.microsoft.com/office/drawing/2014/main" id="{CB6F0725-60D8-6C7C-D80E-17BCC9E630CD}"/>
                </a:ext>
              </a:extLst>
            </p:cNvPr>
            <p:cNvSpPr>
              <a:spLocks noGrp="1" noRot="1" noMove="1" noResize="1" noEditPoints="1" noAdjustHandles="1" noChangeArrowheads="1" noChangeShapeType="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15" name="Rectangle 20">
              <a:extLst>
                <a:ext uri="{FF2B5EF4-FFF2-40B4-BE49-F238E27FC236}">
                  <a16:creationId xmlns:a16="http://schemas.microsoft.com/office/drawing/2014/main" id="{6D41011B-EA59-1C4E-7A59-087B094B7D3F}"/>
                </a:ext>
              </a:extLst>
            </p:cNvPr>
            <p:cNvSpPr>
              <a:spLocks noGrp="1" noRot="1" noMove="1" noResize="1" noEditPoints="1" noAdjustHandles="1" noChangeArrowheads="1" noChangeShapeType="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2500"/>
            </a:p>
          </p:txBody>
        </p:sp>
      </p:grpSp>
      <p:sp>
        <p:nvSpPr>
          <p:cNvPr id="3" name="Text Placeholder 9">
            <a:extLst>
              <a:ext uri="{FF2B5EF4-FFF2-40B4-BE49-F238E27FC236}">
                <a16:creationId xmlns:a16="http://schemas.microsoft.com/office/drawing/2014/main" id="{1F4A2EA4-CB15-F760-81BC-C412F587A4B8}"/>
              </a:ext>
            </a:extLst>
          </p:cNvPr>
          <p:cNvSpPr>
            <a:spLocks noGrp="1"/>
          </p:cNvSpPr>
          <p:nvPr>
            <p:ph type="body" sz="quarter" idx="12"/>
          </p:nvPr>
        </p:nvSpPr>
        <p:spPr>
          <a:xfrm>
            <a:off x="438150" y="4812630"/>
            <a:ext cx="8084616" cy="219159"/>
          </a:xfrm>
        </p:spPr>
        <p:txBody>
          <a:bodyPr/>
          <a:lstStyle>
            <a:lvl1pPr marL="0" indent="0">
              <a:buNone/>
              <a:defRPr sz="800"/>
            </a:lvl1pPr>
          </a:lstStyle>
          <a:p>
            <a:pPr lvl="0"/>
            <a:endParaRPr lang="en-US"/>
          </a:p>
        </p:txBody>
      </p:sp>
      <p:sp>
        <p:nvSpPr>
          <p:cNvPr id="4" name="Slide Number Placeholder 11">
            <a:extLst>
              <a:ext uri="{FF2B5EF4-FFF2-40B4-BE49-F238E27FC236}">
                <a16:creationId xmlns:a16="http://schemas.microsoft.com/office/drawing/2014/main" id="{BB1B9751-7180-4936-9F8D-56531DFB4155}"/>
              </a:ext>
              <a:ext uri="{C183D7F6-B498-43B3-948B-1728B52AA6E4}">
                <adec:decorative xmlns:adec="http://schemas.microsoft.com/office/drawing/2017/decorative" val="1"/>
              </a:ext>
            </a:extLst>
          </p:cNvPr>
          <p:cNvSpPr>
            <a:spLocks noGrp="1"/>
          </p:cNvSpPr>
          <p:nvPr>
            <p:ph type="sldNum" sz="quarter" idx="17"/>
          </p:nvPr>
        </p:nvSpPr>
        <p:spPr>
          <a:xfrm>
            <a:off x="8641080" y="4800600"/>
            <a:ext cx="402336" cy="274320"/>
          </a:xfrm>
          <a:prstGeom prst="rect">
            <a:avLst/>
          </a:prstGeom>
        </p:spPr>
        <p:txBody>
          <a:bodyPr/>
          <a:lstStyle>
            <a:lvl1pPr algn="r">
              <a:defRPr sz="1000">
                <a:solidFill>
                  <a:srgbClr val="0057B7"/>
                </a:solidFill>
                <a:latin typeface="Calibri" panose="020F0502020204030204" pitchFamily="34" charset="0"/>
                <a:cs typeface="Calibri" panose="020F0502020204030204" pitchFamily="34" charset="0"/>
              </a:defRPr>
            </a:lvl1pPr>
          </a:lstStyle>
          <a:p>
            <a:fld id="{BE1A0740-F252-4427-A288-A0F9AF0CD4D9}" type="slidenum">
              <a:rPr lang="en-US" smtClean="0"/>
              <a:pPr/>
              <a:t>‹#›</a:t>
            </a:fld>
            <a:endParaRPr lang="en-US"/>
          </a:p>
        </p:txBody>
      </p:sp>
    </p:spTree>
    <p:extLst>
      <p:ext uri="{BB962C8B-B14F-4D97-AF65-F5344CB8AC3E}">
        <p14:creationId xmlns:p14="http://schemas.microsoft.com/office/powerpoint/2010/main" val="3584413729"/>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LOSING CDC">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23A17BC3-1F5B-28A0-7789-0DA0C7A50D7D}"/>
              </a:ext>
              <a:ext uri="{C183D7F6-B498-43B3-948B-1728B52AA6E4}">
                <adec:decorative xmlns:adec="http://schemas.microsoft.com/office/drawing/2017/decorative" val="1"/>
              </a:ext>
            </a:extLst>
          </p:cNvPr>
          <p:cNvGrpSpPr>
            <a:grpSpLocks noGrp="1" noUngrp="1" noRot="1" noMove="1" noResize="1"/>
          </p:cNvGrpSpPr>
          <p:nvPr userDrawn="1"/>
        </p:nvGrpSpPr>
        <p:grpSpPr>
          <a:xfrm>
            <a:off x="0" y="4274354"/>
            <a:ext cx="9144000" cy="869146"/>
            <a:chOff x="0" y="4274354"/>
            <a:chExt cx="9144000" cy="869146"/>
          </a:xfrm>
        </p:grpSpPr>
        <p:sp>
          <p:nvSpPr>
            <p:cNvPr id="16" name="Rectangle 15">
              <a:extLst>
                <a:ext uri="{FF2B5EF4-FFF2-40B4-BE49-F238E27FC236}">
                  <a16:creationId xmlns:a16="http://schemas.microsoft.com/office/drawing/2014/main" id="{7531CF5A-461C-2AF2-2E63-53A651F732BA}"/>
                </a:ext>
              </a:extLst>
            </p:cNvPr>
            <p:cNvSpPr>
              <a:spLocks noGrp="1" noRot="1" noMove="1" noResize="1" noEditPoints="1" noAdjustHandles="1" noChangeArrowheads="1" noChangeShapeType="1"/>
            </p:cNvSpPr>
            <p:nvPr userDrawn="1"/>
          </p:nvSpPr>
          <p:spPr>
            <a:xfrm>
              <a:off x="0" y="4274354"/>
              <a:ext cx="9144000" cy="869146"/>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nvGrpSpPr>
            <p:cNvPr id="17" name="Group 16">
              <a:extLst>
                <a:ext uri="{FF2B5EF4-FFF2-40B4-BE49-F238E27FC236}">
                  <a16:creationId xmlns:a16="http://schemas.microsoft.com/office/drawing/2014/main" id="{88A96CBD-9BC4-3F48-F0A5-DB94DE1071B8}"/>
                </a:ext>
              </a:extLst>
            </p:cNvPr>
            <p:cNvGrpSpPr>
              <a:grpSpLocks noGrp="1" noUngrp="1" noRot="1" noMove="1" noResize="1"/>
            </p:cNvGrpSpPr>
            <p:nvPr userDrawn="1"/>
          </p:nvGrpSpPr>
          <p:grpSpPr>
            <a:xfrm>
              <a:off x="553" y="4274861"/>
              <a:ext cx="5172541" cy="868639"/>
              <a:chOff x="1771" y="389"/>
              <a:chExt cx="14161532" cy="664930"/>
            </a:xfrm>
          </p:grpSpPr>
          <p:sp>
            <p:nvSpPr>
              <p:cNvPr id="18" name="Parallelogram 9">
                <a:extLst>
                  <a:ext uri="{FF2B5EF4-FFF2-40B4-BE49-F238E27FC236}">
                    <a16:creationId xmlns:a16="http://schemas.microsoft.com/office/drawing/2014/main" id="{1DF45998-B7ED-3B13-D19D-C839BC93162C}"/>
                  </a:ext>
                </a:extLst>
              </p:cNvPr>
              <p:cNvSpPr>
                <a:spLocks noGrp="1" noRot="1" noMove="1" noResize="1" noEditPoints="1" noAdjustHandles="1" noChangeArrowheads="1" noChangeShapeType="1"/>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19" name="Parallelogram 18">
                <a:extLst>
                  <a:ext uri="{FF2B5EF4-FFF2-40B4-BE49-F238E27FC236}">
                    <a16:creationId xmlns:a16="http://schemas.microsoft.com/office/drawing/2014/main" id="{2C94CA9D-1D40-AB06-E28C-01B79FC23B99}"/>
                  </a:ext>
                </a:extLst>
              </p:cNvPr>
              <p:cNvSpPr>
                <a:spLocks noGrp="1" noRot="1" noMove="1" noResize="1" noEditPoints="1" noAdjustHandles="1" noChangeArrowheads="1" noChangeShapeType="1"/>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20" name="Parallelogram 19">
                <a:extLst>
                  <a:ext uri="{FF2B5EF4-FFF2-40B4-BE49-F238E27FC236}">
                    <a16:creationId xmlns:a16="http://schemas.microsoft.com/office/drawing/2014/main" id="{2E700AAC-8ED5-0BD9-0D59-78D98E213E6D}"/>
                  </a:ext>
                </a:extLst>
              </p:cNvPr>
              <p:cNvSpPr>
                <a:spLocks noGrp="1" noRot="1" noMove="1" noResize="1" noEditPoints="1" noAdjustHandles="1" noChangeArrowheads="1" noChangeShapeType="1"/>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21" name="Parallelogram 20">
                <a:extLst>
                  <a:ext uri="{FF2B5EF4-FFF2-40B4-BE49-F238E27FC236}">
                    <a16:creationId xmlns:a16="http://schemas.microsoft.com/office/drawing/2014/main" id="{524E04CF-F3D6-66B2-FB7C-10C171C17462}"/>
                  </a:ext>
                </a:extLst>
              </p:cNvPr>
              <p:cNvSpPr>
                <a:spLocks noGrp="1" noRot="1" noMove="1" noResize="1" noEditPoints="1" noAdjustHandles="1" noChangeArrowheads="1" noChangeShapeType="1"/>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grpSp>
      <p:sp>
        <p:nvSpPr>
          <p:cNvPr id="4" name="Title 3">
            <a:extLst>
              <a:ext uri="{FF2B5EF4-FFF2-40B4-BE49-F238E27FC236}">
                <a16:creationId xmlns:a16="http://schemas.microsoft.com/office/drawing/2014/main" id="{DA1AAE42-4A62-8308-16A3-AF933411C0D6}"/>
              </a:ext>
            </a:extLst>
          </p:cNvPr>
          <p:cNvSpPr>
            <a:spLocks noGrp="1"/>
          </p:cNvSpPr>
          <p:nvPr userDrawn="1">
            <p:ph type="title"/>
          </p:nvPr>
        </p:nvSpPr>
        <p:spPr>
          <a:xfrm>
            <a:off x="457200" y="210312"/>
            <a:ext cx="8229600" cy="857250"/>
          </a:xfrm>
          <a:prstGeom prst="rect">
            <a:avLst/>
          </a:prstGeom>
        </p:spPr>
        <p:txBody>
          <a:bodyPr anchor="ctr"/>
          <a:lstStyle>
            <a:lvl1pPr algn="l">
              <a:lnSpc>
                <a:spcPts val="3000"/>
              </a:lnSpc>
              <a:defRPr sz="2800" b="1">
                <a:solidFill>
                  <a:srgbClr val="0057B7"/>
                </a:solidFill>
                <a:latin typeface="Calibri" panose="020F0502020204030204" pitchFamily="34" charset="0"/>
                <a:cs typeface="Calibri" panose="020F0502020204030204" pitchFamily="34" charset="0"/>
              </a:defRPr>
            </a:lvl1pPr>
          </a:lstStyle>
          <a:p>
            <a:endParaRPr lang="en-US"/>
          </a:p>
        </p:txBody>
      </p:sp>
      <p:sp>
        <p:nvSpPr>
          <p:cNvPr id="6" name="Slide Number Placeholder 5">
            <a:extLst>
              <a:ext uri="{FF2B5EF4-FFF2-40B4-BE49-F238E27FC236}">
                <a16:creationId xmlns:a16="http://schemas.microsoft.com/office/drawing/2014/main" id="{85D74EFB-518F-C978-3CDA-5C27004A669B}"/>
              </a:ext>
              <a:ext uri="{C183D7F6-B498-43B3-948B-1728B52AA6E4}">
                <adec:decorative xmlns:adec="http://schemas.microsoft.com/office/drawing/2017/decorative" val="1"/>
              </a:ext>
            </a:extLst>
          </p:cNvPr>
          <p:cNvSpPr>
            <a:spLocks noGrp="1"/>
          </p:cNvSpPr>
          <p:nvPr>
            <p:ph type="sldNum" sz="quarter" idx="11"/>
          </p:nvPr>
        </p:nvSpPr>
        <p:spPr>
          <a:xfrm>
            <a:off x="8641080" y="4023360"/>
            <a:ext cx="402336" cy="274637"/>
          </a:xfrm>
        </p:spPr>
        <p:txBody>
          <a:bodyPr/>
          <a:lstStyle>
            <a:lvl1pPr>
              <a:defRPr>
                <a:solidFill>
                  <a:srgbClr val="0057B7"/>
                </a:solidFill>
                <a:latin typeface="Calibri" panose="020F0502020204030204" pitchFamily="34" charset="0"/>
                <a:cs typeface="Calibri" panose="020F0502020204030204" pitchFamily="34" charset="0"/>
              </a:defRPr>
            </a:lvl1pPr>
          </a:lstStyle>
          <a:p>
            <a:fld id="{D8E7DCDC-E408-4B61-982D-00D1D5E6AEFC}" type="slidenum">
              <a:rPr lang="en-US" smtClean="0"/>
              <a:pPr/>
              <a:t>‹#›</a:t>
            </a:fld>
            <a:endParaRPr lang="en-US"/>
          </a:p>
        </p:txBody>
      </p:sp>
      <p:pic>
        <p:nvPicPr>
          <p:cNvPr id="2" name="Graphic 1" descr="CDC logo with trademark. A blue rectangle with a white border. In the center, white sans-serif letters &quot;CDC&quot; are displayed, with four white rays radiating diagonally from the bottom left to the top right behind the letters.">
            <a:extLst>
              <a:ext uri="{FF2B5EF4-FFF2-40B4-BE49-F238E27FC236}">
                <a16:creationId xmlns:a16="http://schemas.microsoft.com/office/drawing/2014/main" id="{6208287E-A6C6-1BAB-5E93-7158745E0768}"/>
              </a:ext>
            </a:extLst>
          </p:cNvPr>
          <p:cNvPicPr>
            <a:picLocks noChangeAspect="1"/>
          </p:cNvPicPr>
          <p:nvPr userDrawn="1"/>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p:blipFill>
        <p:spPr>
          <a:xfrm>
            <a:off x="8168459" y="4459875"/>
            <a:ext cx="802124" cy="508489"/>
          </a:xfrm>
          <a:prstGeom prst="rect">
            <a:avLst/>
          </a:prstGeom>
        </p:spPr>
      </p:pic>
    </p:spTree>
    <p:extLst>
      <p:ext uri="{BB962C8B-B14F-4D97-AF65-F5344CB8AC3E}">
        <p14:creationId xmlns:p14="http://schemas.microsoft.com/office/powerpoint/2010/main" val="2411314602"/>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LOSING CDC ATSDR">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9DE51C5C-061E-82A7-65CD-CB91ADC1E19F}"/>
              </a:ext>
              <a:ext uri="{C183D7F6-B498-43B3-948B-1728B52AA6E4}">
                <adec:decorative xmlns:adec="http://schemas.microsoft.com/office/drawing/2017/decorative" val="1"/>
              </a:ext>
            </a:extLst>
          </p:cNvPr>
          <p:cNvGrpSpPr>
            <a:grpSpLocks/>
          </p:cNvGrpSpPr>
          <p:nvPr userDrawn="1"/>
        </p:nvGrpSpPr>
        <p:grpSpPr>
          <a:xfrm>
            <a:off x="0" y="4274354"/>
            <a:ext cx="9144000" cy="869146"/>
            <a:chOff x="0" y="4274354"/>
            <a:chExt cx="9144000" cy="869146"/>
          </a:xfrm>
        </p:grpSpPr>
        <p:sp>
          <p:nvSpPr>
            <p:cNvPr id="5" name="Rectangle 4">
              <a:extLst>
                <a:ext uri="{FF2B5EF4-FFF2-40B4-BE49-F238E27FC236}">
                  <a16:creationId xmlns:a16="http://schemas.microsoft.com/office/drawing/2014/main" id="{2032C90D-E6F5-DB53-F053-9B3394B1067E}"/>
                </a:ext>
              </a:extLst>
            </p:cNvPr>
            <p:cNvSpPr>
              <a:spLocks/>
            </p:cNvSpPr>
            <p:nvPr userDrawn="1"/>
          </p:nvSpPr>
          <p:spPr>
            <a:xfrm>
              <a:off x="0" y="4274354"/>
              <a:ext cx="9144000" cy="869146"/>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nvGrpSpPr>
            <p:cNvPr id="6" name="Group 5">
              <a:extLst>
                <a:ext uri="{FF2B5EF4-FFF2-40B4-BE49-F238E27FC236}">
                  <a16:creationId xmlns:a16="http://schemas.microsoft.com/office/drawing/2014/main" id="{4C15464F-2DC0-02E4-5EBE-4271CBFCFE29}"/>
                </a:ext>
              </a:extLst>
            </p:cNvPr>
            <p:cNvGrpSpPr>
              <a:grpSpLocks/>
            </p:cNvGrpSpPr>
            <p:nvPr userDrawn="1"/>
          </p:nvGrpSpPr>
          <p:grpSpPr>
            <a:xfrm>
              <a:off x="553" y="4274861"/>
              <a:ext cx="5172541" cy="868639"/>
              <a:chOff x="1771" y="389"/>
              <a:chExt cx="14161532" cy="664930"/>
            </a:xfrm>
          </p:grpSpPr>
          <p:sp>
            <p:nvSpPr>
              <p:cNvPr id="7" name="Parallelogram 9">
                <a:extLst>
                  <a:ext uri="{FF2B5EF4-FFF2-40B4-BE49-F238E27FC236}">
                    <a16:creationId xmlns:a16="http://schemas.microsoft.com/office/drawing/2014/main" id="{4B1DA4E7-9DDE-5DDD-9BAC-121DCC207924}"/>
                  </a:ext>
                </a:extLst>
              </p:cNvPr>
              <p:cNvSpPr>
                <a:spLocks/>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8" name="Parallelogram 7">
                <a:extLst>
                  <a:ext uri="{FF2B5EF4-FFF2-40B4-BE49-F238E27FC236}">
                    <a16:creationId xmlns:a16="http://schemas.microsoft.com/office/drawing/2014/main" id="{B86E1BC7-59E7-4F47-5FB3-C02246911E2C}"/>
                  </a:ext>
                </a:extLst>
              </p:cNvPr>
              <p:cNvSpPr>
                <a:spLocks/>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13" name="Parallelogram 12">
                <a:extLst>
                  <a:ext uri="{FF2B5EF4-FFF2-40B4-BE49-F238E27FC236}">
                    <a16:creationId xmlns:a16="http://schemas.microsoft.com/office/drawing/2014/main" id="{1200FC31-8FC6-FF0D-B5D2-3AAF45711FE3}"/>
                  </a:ext>
                </a:extLst>
              </p:cNvPr>
              <p:cNvSpPr>
                <a:spLocks/>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19" name="Parallelogram 18">
                <a:extLst>
                  <a:ext uri="{FF2B5EF4-FFF2-40B4-BE49-F238E27FC236}">
                    <a16:creationId xmlns:a16="http://schemas.microsoft.com/office/drawing/2014/main" id="{9E48511E-6721-466F-BC20-6BA94574094F}"/>
                  </a:ext>
                </a:extLst>
              </p:cNvPr>
              <p:cNvSpPr>
                <a:spLocks/>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grpSp>
      <p:sp>
        <p:nvSpPr>
          <p:cNvPr id="4" name="Title 3">
            <a:extLst>
              <a:ext uri="{FF2B5EF4-FFF2-40B4-BE49-F238E27FC236}">
                <a16:creationId xmlns:a16="http://schemas.microsoft.com/office/drawing/2014/main" id="{DA1AAE42-4A62-8308-16A3-AF933411C0D6}"/>
              </a:ext>
            </a:extLst>
          </p:cNvPr>
          <p:cNvSpPr>
            <a:spLocks noGrp="1"/>
          </p:cNvSpPr>
          <p:nvPr userDrawn="1">
            <p:ph type="title"/>
          </p:nvPr>
        </p:nvSpPr>
        <p:spPr>
          <a:xfrm>
            <a:off x="457200" y="210312"/>
            <a:ext cx="8229600" cy="857250"/>
          </a:xfrm>
          <a:prstGeom prst="rect">
            <a:avLst/>
          </a:prstGeom>
        </p:spPr>
        <p:txBody>
          <a:bodyPr anchor="ctr"/>
          <a:lstStyle>
            <a:lvl1pPr algn="l">
              <a:lnSpc>
                <a:spcPts val="3000"/>
              </a:lnSpc>
              <a:defRPr sz="2800" b="1">
                <a:solidFill>
                  <a:srgbClr val="1E5AAA"/>
                </a:solidFill>
                <a:latin typeface="Calibri" panose="020F0502020204030204" pitchFamily="34" charset="0"/>
                <a:cs typeface="Calibri" panose="020F0502020204030204" pitchFamily="34" charset="0"/>
              </a:defRPr>
            </a:lvl1pPr>
          </a:lstStyle>
          <a:p>
            <a:endParaRPr lang="en-US"/>
          </a:p>
        </p:txBody>
      </p:sp>
      <p:sp>
        <p:nvSpPr>
          <p:cNvPr id="12" name="Slide Number Placeholder 11">
            <a:extLst>
              <a:ext uri="{FF2B5EF4-FFF2-40B4-BE49-F238E27FC236}">
                <a16:creationId xmlns:a16="http://schemas.microsoft.com/office/drawing/2014/main" id="{22D3104C-B56F-273E-8CB7-21BAFD11ED8C}"/>
              </a:ext>
              <a:ext uri="{C183D7F6-B498-43B3-948B-1728B52AA6E4}">
                <adec:decorative xmlns:adec="http://schemas.microsoft.com/office/drawing/2017/decorative" val="1"/>
              </a:ext>
            </a:extLst>
          </p:cNvPr>
          <p:cNvSpPr>
            <a:spLocks noGrp="1"/>
          </p:cNvSpPr>
          <p:nvPr>
            <p:ph type="sldNum" sz="quarter" idx="11"/>
          </p:nvPr>
        </p:nvSpPr>
        <p:spPr>
          <a:xfrm>
            <a:off x="8641080" y="4023360"/>
            <a:ext cx="402336" cy="274637"/>
          </a:xfrm>
        </p:spPr>
        <p:txBody>
          <a:bodyPr/>
          <a:lstStyle>
            <a:lvl1pPr>
              <a:defRPr>
                <a:solidFill>
                  <a:srgbClr val="0057B7"/>
                </a:solidFill>
                <a:latin typeface="Calibri" panose="020F0502020204030204" pitchFamily="34" charset="0"/>
                <a:cs typeface="Calibri" panose="020F0502020204030204" pitchFamily="34" charset="0"/>
              </a:defRPr>
            </a:lvl1pPr>
          </a:lstStyle>
          <a:p>
            <a:fld id="{D8E7DCDC-E408-4B61-982D-00D1D5E6AEFC}" type="slidenum">
              <a:rPr lang="en-US" smtClean="0"/>
              <a:pPr/>
              <a:t>‹#›</a:t>
            </a:fld>
            <a:endParaRPr lang="en-US"/>
          </a:p>
        </p:txBody>
      </p:sp>
      <p:pic>
        <p:nvPicPr>
          <p:cNvPr id="3" name="Graphic 2" descr="CDC logo with trademark. A blue rectangle with a white border. In the center, white sans-serif letters &quot;CDC&quot; are displayed, with four white rays radiating diagonally from the bottom left to the top right behind the letters.">
            <a:extLst>
              <a:ext uri="{FF2B5EF4-FFF2-40B4-BE49-F238E27FC236}">
                <a16:creationId xmlns:a16="http://schemas.microsoft.com/office/drawing/2014/main" id="{929714F4-AD3D-2131-3BF9-CCBA0355F930}"/>
              </a:ext>
            </a:extLst>
          </p:cNvPr>
          <p:cNvPicPr>
            <a:picLocks noChangeAspect="1"/>
          </p:cNvPicPr>
          <p:nvPr userDrawn="1"/>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p:blipFill>
        <p:spPr>
          <a:xfrm>
            <a:off x="7205400" y="4459875"/>
            <a:ext cx="802124" cy="508489"/>
          </a:xfrm>
          <a:prstGeom prst="rect">
            <a:avLst/>
          </a:prstGeom>
        </p:spPr>
      </p:pic>
      <p:pic>
        <p:nvPicPr>
          <p:cNvPr id="10" name="Graphic 9" descr="logo, Agency for Toxic Substances and Disease Registry">
            <a:extLst>
              <a:ext uri="{FF2B5EF4-FFF2-40B4-BE49-F238E27FC236}">
                <a16:creationId xmlns:a16="http://schemas.microsoft.com/office/drawing/2014/main" id="{EC223DA9-5D59-BBC5-2CAF-644912510ECF}"/>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73938" y="4548751"/>
            <a:ext cx="818985" cy="245696"/>
          </a:xfrm>
          <a:prstGeom prst="rect">
            <a:avLst/>
          </a:prstGeom>
        </p:spPr>
      </p:pic>
    </p:spTree>
    <p:extLst>
      <p:ext uri="{BB962C8B-B14F-4D97-AF65-F5344CB8AC3E}">
        <p14:creationId xmlns:p14="http://schemas.microsoft.com/office/powerpoint/2010/main" val="2867099111"/>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F60B5021-620F-A011-662E-A039A23C616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50D7348-1F8C-273D-D464-AC2B7FCCBEC1}"/>
              </a:ext>
            </a:extLst>
          </p:cNvPr>
          <p:cNvSpPr>
            <a:spLocks noGrp="1"/>
          </p:cNvSpPr>
          <p:nvPr>
            <p:ph type="sldNum" sz="quarter" idx="12"/>
          </p:nvPr>
        </p:nvSpPr>
        <p:spPr>
          <a:xfrm>
            <a:off x="0" y="4767262"/>
            <a:ext cx="2057400" cy="273844"/>
          </a:xfrm>
        </p:spPr>
        <p:txBody>
          <a:bodyPr/>
          <a:lstStyle/>
          <a:p>
            <a:fld id="{E5D56DE2-5B70-4217-9237-E2A010D8D736}" type="slidenum">
              <a:rPr lang="en-US" smtClean="0"/>
              <a:t>‹#›</a:t>
            </a:fld>
            <a:endParaRPr lang="en-US"/>
          </a:p>
        </p:txBody>
      </p:sp>
    </p:spTree>
    <p:extLst>
      <p:ext uri="{BB962C8B-B14F-4D97-AF65-F5344CB8AC3E}">
        <p14:creationId xmlns:p14="http://schemas.microsoft.com/office/powerpoint/2010/main" val="4587463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image" Target="../media/image5.png"/><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Footer Placeholder 1">
            <a:extLst>
              <a:ext uri="{FF2B5EF4-FFF2-40B4-BE49-F238E27FC236}">
                <a16:creationId xmlns:a16="http://schemas.microsoft.com/office/drawing/2014/main" id="{16AE80B7-8459-1E57-E07B-EFD832E927FF}"/>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000">
                <a:solidFill>
                  <a:srgbClr val="0057B7"/>
                </a:solidFill>
                <a:latin typeface="Calibri" panose="020F0502020204030204" pitchFamily="34" charset="0"/>
                <a:cs typeface="Calibri" panose="020F0502020204030204" pitchFamily="34" charset="0"/>
              </a:defRPr>
            </a:lvl1pPr>
          </a:lstStyle>
          <a:p>
            <a:endParaRPr lang="en-US"/>
          </a:p>
        </p:txBody>
      </p:sp>
      <p:sp>
        <p:nvSpPr>
          <p:cNvPr id="3" name="Slide Number Placeholder 2">
            <a:extLst>
              <a:ext uri="{FF2B5EF4-FFF2-40B4-BE49-F238E27FC236}">
                <a16:creationId xmlns:a16="http://schemas.microsoft.com/office/drawing/2014/main" id="{1BEFFA85-9BE2-6483-0D38-5E20791A658A}"/>
              </a:ext>
            </a:extLst>
          </p:cNvPr>
          <p:cNvSpPr>
            <a:spLocks noGrp="1"/>
          </p:cNvSpPr>
          <p:nvPr>
            <p:ph type="sldNum" sz="quarter" idx="4"/>
          </p:nvPr>
        </p:nvSpPr>
        <p:spPr>
          <a:xfrm>
            <a:off x="6953541" y="4767262"/>
            <a:ext cx="2057400" cy="274637"/>
          </a:xfrm>
          <a:prstGeom prst="rect">
            <a:avLst/>
          </a:prstGeom>
        </p:spPr>
        <p:txBody>
          <a:bodyPr vert="horz" lIns="91440" tIns="45720" rIns="91440" bIns="45720" rtlCol="0" anchor="ctr"/>
          <a:lstStyle>
            <a:lvl1pPr algn="r">
              <a:defRPr sz="1000">
                <a:solidFill>
                  <a:srgbClr val="0057B7"/>
                </a:solidFill>
                <a:latin typeface="Calibri" panose="020F0502020204030204" pitchFamily="34" charset="0"/>
                <a:cs typeface="Calibri" panose="020F0502020204030204" pitchFamily="34" charset="0"/>
              </a:defRPr>
            </a:lvl1pPr>
          </a:lstStyle>
          <a:p>
            <a:fld id="{D8E7DCDC-E408-4B61-982D-00D1D5E6AEFC}" type="slidenum">
              <a:rPr lang="en-US" smtClean="0"/>
              <a:pPr/>
              <a:t>‹#›</a:t>
            </a:fld>
            <a:endParaRPr lang="en-US"/>
          </a:p>
        </p:txBody>
      </p:sp>
    </p:spTree>
    <p:extLst>
      <p:ext uri="{BB962C8B-B14F-4D97-AF65-F5344CB8AC3E}">
        <p14:creationId xmlns:p14="http://schemas.microsoft.com/office/powerpoint/2010/main" val="2969961348"/>
      </p:ext>
    </p:extLst>
  </p:cSld>
  <p:clrMap bg1="lt1" tx1="dk1" bg2="lt2" tx2="dk2" accent1="accent1" accent2="accent2" accent3="accent3" accent4="accent4" accent5="accent5" accent6="accent6" hlink="hlink" folHlink="folHlink"/>
  <p:sldLayoutIdLst>
    <p:sldLayoutId id="2147483888" r:id="rId1"/>
    <p:sldLayoutId id="2147483887" r:id="rId2"/>
    <p:sldLayoutId id="2147483886" r:id="rId3"/>
    <p:sldLayoutId id="2147483823" r:id="rId4"/>
    <p:sldLayoutId id="2147483876" r:id="rId5"/>
    <p:sldLayoutId id="2147483852" r:id="rId6"/>
    <p:sldLayoutId id="2147483883" r:id="rId7"/>
    <p:sldLayoutId id="2147483885" r:id="rId8"/>
    <p:sldLayoutId id="2147483901" r:id="rId9"/>
  </p:sldLayoutIdLst>
  <p:transition>
    <p:fade/>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200" algn="ctr" rtl="0" fontAlgn="base">
        <a:spcBef>
          <a:spcPct val="0"/>
        </a:spcBef>
        <a:spcAft>
          <a:spcPct val="0"/>
        </a:spcAft>
        <a:defRPr sz="4400">
          <a:solidFill>
            <a:schemeClr val="tx1"/>
          </a:solidFill>
          <a:latin typeface="Myriad Web Pro" panose="020B0503030403020204" pitchFamily="34" charset="0"/>
        </a:defRPr>
      </a:lvl6pPr>
      <a:lvl7pPr marL="914400" algn="ctr" rtl="0" fontAlgn="base">
        <a:spcBef>
          <a:spcPct val="0"/>
        </a:spcBef>
        <a:spcAft>
          <a:spcPct val="0"/>
        </a:spcAft>
        <a:defRPr sz="4400">
          <a:solidFill>
            <a:schemeClr val="tx1"/>
          </a:solidFill>
          <a:latin typeface="Myriad Web Pro" panose="020B0503030403020204" pitchFamily="34" charset="0"/>
        </a:defRPr>
      </a:lvl7pPr>
      <a:lvl8pPr marL="1371600" algn="ctr" rtl="0" fontAlgn="base">
        <a:spcBef>
          <a:spcPct val="0"/>
        </a:spcBef>
        <a:spcAft>
          <a:spcPct val="0"/>
        </a:spcAft>
        <a:defRPr sz="4400">
          <a:solidFill>
            <a:schemeClr val="tx1"/>
          </a:solidFill>
          <a:latin typeface="Myriad Web Pro" panose="020B0503030403020204" pitchFamily="34" charset="0"/>
        </a:defRPr>
      </a:lvl8pPr>
      <a:lvl9pPr marL="1828800" algn="ctr" rtl="0" fontAlgn="base">
        <a:spcBef>
          <a:spcPct val="0"/>
        </a:spcBef>
        <a:spcAft>
          <a:spcPct val="0"/>
        </a:spcAft>
        <a:defRPr sz="4400">
          <a:solidFill>
            <a:schemeClr val="tx1"/>
          </a:solidFill>
          <a:latin typeface="Myriad Web Pro" panose="020B0503030403020204" pitchFamily="34" charset="0"/>
        </a:defRPr>
      </a:lvl9pPr>
    </p:titleStyle>
    <p:bodyStyle>
      <a:lvl1pPr marL="342900" indent="-342900" algn="l" rtl="0" eaLnBrk="0" fontAlgn="base" hangingPunct="0">
        <a:spcBef>
          <a:spcPct val="20000"/>
        </a:spcBef>
        <a:spcAft>
          <a:spcPct val="0"/>
        </a:spcAft>
        <a:buClr>
          <a:srgbClr val="0033A1"/>
        </a:buClr>
        <a:buFont typeface="Arial" panose="020B0604020202020204" pitchFamily="34" charset="0"/>
        <a:buChar char="•"/>
        <a:defRPr sz="3200" kern="1200">
          <a:solidFill>
            <a:srgbClr val="1D1D1D"/>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Clr>
          <a:srgbClr val="0033A1"/>
        </a:buClr>
        <a:buFont typeface="Arial" panose="020B0604020202020204" pitchFamily="34" charset="0"/>
        <a:buChar char="–"/>
        <a:defRPr sz="2800" kern="1200">
          <a:solidFill>
            <a:srgbClr val="1D1D1D"/>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1D1D1D"/>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1D1D1D"/>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1D1D1D"/>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142E8FB-3FA6-A9D9-BEE1-FB11AD78A0E9}"/>
              </a:ext>
            </a:extLst>
          </p:cNvPr>
          <p:cNvSpPr>
            <a:spLocks noGrp="1"/>
          </p:cNvSpPr>
          <p:nvPr>
            <p:ph type="title"/>
          </p:nvPr>
        </p:nvSpPr>
        <p:spPr>
          <a:xfrm>
            <a:off x="105277" y="13692"/>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9209273-79F2-6EF9-39AB-9A1716DCA321}"/>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78BB7355-5F1E-2BAA-64DC-F68C778CFDA7}"/>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E1C38951-EC10-0F2C-A801-272B248C9950}"/>
              </a:ext>
            </a:extLst>
          </p:cNvPr>
          <p:cNvSpPr>
            <a:spLocks noGrp="1"/>
          </p:cNvSpPr>
          <p:nvPr>
            <p:ph type="sldNum" sz="quarter" idx="4"/>
          </p:nvPr>
        </p:nvSpPr>
        <p:spPr>
          <a:xfrm>
            <a:off x="0" y="4869657"/>
            <a:ext cx="2057400" cy="273844"/>
          </a:xfrm>
          <a:prstGeom prst="rect">
            <a:avLst/>
          </a:prstGeom>
        </p:spPr>
        <p:txBody>
          <a:bodyPr vert="horz" lIns="91440" tIns="45720" rIns="91440" bIns="45720" rtlCol="0" anchor="ctr"/>
          <a:lstStyle>
            <a:lvl1pPr algn="l">
              <a:defRPr sz="900" b="1">
                <a:solidFill>
                  <a:srgbClr val="488BC8"/>
                </a:solidFill>
              </a:defRPr>
            </a:lvl1pPr>
          </a:lstStyle>
          <a:p>
            <a:fld id="{E5D56DE2-5B70-4217-9237-E2A010D8D736}" type="slidenum">
              <a:rPr lang="en-US" smtClean="0"/>
              <a:pPr/>
              <a:t>‹#›</a:t>
            </a:fld>
            <a:endParaRPr lang="en-US"/>
          </a:p>
        </p:txBody>
      </p:sp>
    </p:spTree>
    <p:extLst>
      <p:ext uri="{BB962C8B-B14F-4D97-AF65-F5344CB8AC3E}">
        <p14:creationId xmlns:p14="http://schemas.microsoft.com/office/powerpoint/2010/main" val="2872850539"/>
      </p:ext>
    </p:extLst>
  </p:cSld>
  <p:clrMap bg1="lt1" tx1="dk1" bg2="lt2" tx2="dk2" accent1="accent1" accent2="accent2" accent3="accent3" accent4="accent4" accent5="accent5" accent6="accent6" hlink="hlink" folHlink="folHlink"/>
  <p:sldLayoutIdLst>
    <p:sldLayoutId id="2147483890" r:id="rId1"/>
    <p:sldLayoutId id="2147483891" r:id="rId2"/>
    <p:sldLayoutId id="2147483892" r:id="rId3"/>
    <p:sldLayoutId id="2147483893" r:id="rId4"/>
    <p:sldLayoutId id="2147483894" r:id="rId5"/>
    <p:sldLayoutId id="2147483895" r:id="rId6"/>
    <p:sldLayoutId id="2147483896" r:id="rId7"/>
    <p:sldLayoutId id="2147483897" r:id="rId8"/>
    <p:sldLayoutId id="2147483898" r:id="rId9"/>
    <p:sldLayoutId id="2147483899" r:id="rId10"/>
    <p:sldLayoutId id="2147483900" r:id="rId11"/>
  </p:sldLayoutIdLst>
  <p:hf hdr="0" ftr="0" dt="0"/>
  <p:txStyles>
    <p:titleStyle>
      <a:lvl1pPr algn="l" defTabSz="685800" rtl="0" eaLnBrk="1" latinLnBrk="0" hangingPunct="1">
        <a:lnSpc>
          <a:spcPct val="90000"/>
        </a:lnSpc>
        <a:spcBef>
          <a:spcPct val="0"/>
        </a:spcBef>
        <a:buNone/>
        <a:defRPr sz="1800" kern="1200">
          <a:solidFill>
            <a:schemeClr val="bg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6.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4.xml"/><Relationship Id="rId1" Type="http://schemas.openxmlformats.org/officeDocument/2006/relationships/slideLayout" Target="../slideLayouts/slideLayout5.xml"/><Relationship Id="rId4" Type="http://schemas.openxmlformats.org/officeDocument/2006/relationships/image" Target="../media/image40.png"/></Relationships>
</file>

<file path=ppt/slides/_rels/slide3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9.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1FB4A8E5-36C9-EDF8-0960-1059F3FAF196}"/>
            </a:ext>
          </a:extLst>
        </p:cNvPr>
        <p:cNvGrpSpPr/>
        <p:nvPr/>
      </p:nvGrpSpPr>
      <p:grpSpPr>
        <a:xfrm>
          <a:off x="0" y="0"/>
          <a:ext cx="0" cy="0"/>
          <a:chOff x="0" y="0"/>
          <a:chExt cx="0" cy="0"/>
        </a:xfrm>
      </p:grpSpPr>
      <p:pic>
        <p:nvPicPr>
          <p:cNvPr id="2" name="Picture 1" descr="Title Slide: Diagnoses, Deaths, and Prevalence of HIV in the United States and 7 Territories and Freely Associated States, 2024">
            <a:extLst>
              <a:ext uri="{FF2B5EF4-FFF2-40B4-BE49-F238E27FC236}">
                <a16:creationId xmlns:a16="http://schemas.microsoft.com/office/drawing/2014/main" id="{4FF00359-ABB6-D5C6-78C9-BA7D21FB84BC}"/>
              </a:ext>
            </a:extLst>
          </p:cNvPr>
          <p:cNvPicPr>
            <a:picLocks noChangeAspect="1"/>
          </p:cNvPicPr>
          <p:nvPr/>
        </p:nvPicPr>
        <p:blipFill>
          <a:blip r:embed="rId4"/>
          <a:stretch>
            <a:fillRect/>
          </a:stretch>
        </p:blipFill>
        <p:spPr>
          <a:xfrm>
            <a:off x="89904" y="0"/>
            <a:ext cx="9054095" cy="4551452"/>
          </a:xfrm>
          <a:prstGeom prst="rect">
            <a:avLst/>
          </a:prstGeom>
        </p:spPr>
      </p:pic>
    </p:spTree>
    <p:extLst>
      <p:ext uri="{BB962C8B-B14F-4D97-AF65-F5344CB8AC3E}">
        <p14:creationId xmlns:p14="http://schemas.microsoft.com/office/powerpoint/2010/main" val="14740158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68EDF79-BBD0-8AA1-15E5-1CAC729DAB1E}"/>
              </a:ext>
              <a:ext uri="{C183D7F6-B498-43B3-948B-1728B52AA6E4}">
                <adec:decorative xmlns:adec="http://schemas.microsoft.com/office/drawing/2017/decorative" val="0"/>
              </a:ext>
            </a:extLst>
          </p:cNvPr>
          <p:cNvSpPr>
            <a:spLocks noGrp="1"/>
          </p:cNvSpPr>
          <p:nvPr>
            <p:ph type="title"/>
          </p:nvPr>
        </p:nvSpPr>
        <p:spPr>
          <a:xfrm>
            <a:off x="233265" y="0"/>
            <a:ext cx="8490858" cy="857250"/>
          </a:xfrm>
        </p:spPr>
        <p:txBody>
          <a:bodyPr/>
          <a:lstStyle/>
          <a:p>
            <a:pPr>
              <a:lnSpc>
                <a:spcPct val="100000"/>
              </a:lnSpc>
            </a:pPr>
            <a:r>
              <a:rPr lang="en-US" sz="2000" dirty="0">
                <a:solidFill>
                  <a:schemeClr val="bg1"/>
                </a:solidFill>
                <a:latin typeface="Calibri" panose="020F0502020204030204" pitchFamily="34" charset="0"/>
              </a:rPr>
              <a:t>HIV diagnoses, by transmission category and sex, 2024—United States and 7 territories and freely associated states</a:t>
            </a:r>
          </a:p>
        </p:txBody>
      </p:sp>
      <p:pic>
        <p:nvPicPr>
          <p:cNvPr id="5" name="Picture 4" descr="This slide presents a horizontal bar chart of HIV diagnoses among persons aged ≥13 years, by sex and transmission category, during 2024 in the United States and 7 territories and freely associated states.">
            <a:extLst>
              <a:ext uri="{FF2B5EF4-FFF2-40B4-BE49-F238E27FC236}">
                <a16:creationId xmlns:a16="http://schemas.microsoft.com/office/drawing/2014/main" id="{35A6E1BF-1689-2D70-5EFD-39DCAE252F9E}"/>
              </a:ext>
            </a:extLst>
          </p:cNvPr>
          <p:cNvPicPr>
            <a:picLocks noChangeAspect="1"/>
          </p:cNvPicPr>
          <p:nvPr/>
        </p:nvPicPr>
        <p:blipFill>
          <a:blip r:embed="rId3"/>
          <a:stretch>
            <a:fillRect/>
          </a:stretch>
        </p:blipFill>
        <p:spPr>
          <a:xfrm>
            <a:off x="130679" y="887006"/>
            <a:ext cx="8882642" cy="4054191"/>
          </a:xfrm>
          <a:prstGeom prst="rect">
            <a:avLst/>
          </a:prstGeom>
        </p:spPr>
      </p:pic>
      <p:sp>
        <p:nvSpPr>
          <p:cNvPr id="2" name="TextBox 1">
            <a:extLst>
              <a:ext uri="{FF2B5EF4-FFF2-40B4-BE49-F238E27FC236}">
                <a16:creationId xmlns:a16="http://schemas.microsoft.com/office/drawing/2014/main" id="{4FC2744A-8B9E-37E6-7CC9-ADF723B837A7}"/>
              </a:ext>
            </a:extLst>
          </p:cNvPr>
          <p:cNvSpPr txBox="1"/>
          <p:nvPr/>
        </p:nvSpPr>
        <p:spPr>
          <a:xfrm>
            <a:off x="87154" y="4825781"/>
            <a:ext cx="8398110" cy="230832"/>
          </a:xfrm>
          <a:prstGeom prst="rect">
            <a:avLst/>
          </a:prstGeom>
          <a:noFill/>
        </p:spPr>
        <p:txBody>
          <a:bodyPr wrap="square" rtlCol="0">
            <a:spAutoFit/>
          </a:bodyPr>
          <a:lstStyle/>
          <a:p>
            <a:r>
              <a:rPr lang="en-US" sz="900" i="1">
                <a:solidFill>
                  <a:srgbClr val="000000"/>
                </a:solidFill>
                <a:latin typeface="Calibri" panose="020F0502020204030204" pitchFamily="34" charset="0"/>
              </a:rPr>
              <a:t>Note. </a:t>
            </a:r>
            <a:r>
              <a:rPr lang="en-US" sz="900">
                <a:solidFill>
                  <a:srgbClr val="000000"/>
                </a:solidFill>
                <a:latin typeface="Calibri" panose="020F0502020204030204" pitchFamily="34" charset="0"/>
              </a:rPr>
              <a:t>Data are presented for persons aged </a:t>
            </a:r>
            <a:r>
              <a:rPr lang="en-US" sz="900" b="0" i="0">
                <a:solidFill>
                  <a:srgbClr val="000000"/>
                </a:solidFill>
                <a:effectLst/>
                <a:latin typeface="Calibri" panose="020F0502020204030204" pitchFamily="34" charset="0"/>
                <a:cs typeface="Calibri" panose="020F0502020204030204" pitchFamily="34" charset="0"/>
              </a:rPr>
              <a:t>≥ 13 </a:t>
            </a:r>
            <a:r>
              <a:rPr lang="en-US" sz="900" b="0" i="0">
                <a:solidFill>
                  <a:srgbClr val="000000"/>
                </a:solidFill>
                <a:effectLst/>
                <a:latin typeface="Calibri" panose="020F0502020204030204" pitchFamily="34" charset="0"/>
              </a:rPr>
              <a:t>years at diagnosis. </a:t>
            </a:r>
            <a:endParaRPr lang="en-US" sz="900" strike="sngStrike">
              <a:solidFill>
                <a:srgbClr val="000000"/>
              </a:solidFill>
              <a:highlight>
                <a:srgbClr val="FFFF00"/>
              </a:highlight>
              <a:latin typeface="Calibri" panose="020F0502020204030204" pitchFamily="34" charset="0"/>
            </a:endParaRPr>
          </a:p>
        </p:txBody>
      </p:sp>
    </p:spTree>
    <p:extLst>
      <p:ext uri="{BB962C8B-B14F-4D97-AF65-F5344CB8AC3E}">
        <p14:creationId xmlns:p14="http://schemas.microsoft.com/office/powerpoint/2010/main" val="25249334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00C220-5A65-1014-1C6F-E147AED1855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B7CFEA8-6004-D922-B42C-E0EFD4B9DEFC}"/>
              </a:ext>
              <a:ext uri="{C183D7F6-B498-43B3-948B-1728B52AA6E4}">
                <adec:decorative xmlns:adec="http://schemas.microsoft.com/office/drawing/2017/decorative" val="0"/>
              </a:ext>
            </a:extLst>
          </p:cNvPr>
          <p:cNvSpPr>
            <a:spLocks noGrp="1"/>
          </p:cNvSpPr>
          <p:nvPr>
            <p:ph type="title"/>
          </p:nvPr>
        </p:nvSpPr>
        <p:spPr>
          <a:xfrm>
            <a:off x="233264" y="0"/>
            <a:ext cx="9045205" cy="857250"/>
          </a:xfrm>
        </p:spPr>
        <p:txBody>
          <a:bodyPr/>
          <a:lstStyle/>
          <a:p>
            <a:pPr>
              <a:lnSpc>
                <a:spcPct val="100000"/>
              </a:lnSpc>
            </a:pPr>
            <a:r>
              <a:rPr lang="en-US" sz="2000" dirty="0">
                <a:solidFill>
                  <a:schemeClr val="bg1"/>
                </a:solidFill>
                <a:latin typeface="Calibri" panose="020F0502020204030204" pitchFamily="34" charset="0"/>
              </a:rPr>
              <a:t>HIV diagnoses, by age, 2020–2024—United States and 7 territories and freely associated states</a:t>
            </a:r>
          </a:p>
        </p:txBody>
      </p:sp>
      <p:pic>
        <p:nvPicPr>
          <p:cNvPr id="22" name="Picture 21" descr="This slide presents a line chart of HIV diagnoses among persons aged ≥13 years, by age, during 2020 and 2024 in the United States and 7 territories and freely associated states.">
            <a:extLst>
              <a:ext uri="{FF2B5EF4-FFF2-40B4-BE49-F238E27FC236}">
                <a16:creationId xmlns:a16="http://schemas.microsoft.com/office/drawing/2014/main" id="{9C534EFA-7D57-9AAF-2A7B-D3D52B6117C4}"/>
              </a:ext>
            </a:extLst>
          </p:cNvPr>
          <p:cNvPicPr>
            <a:picLocks noChangeAspect="1"/>
          </p:cNvPicPr>
          <p:nvPr/>
        </p:nvPicPr>
        <p:blipFill>
          <a:blip r:embed="rId3"/>
          <a:stretch>
            <a:fillRect/>
          </a:stretch>
        </p:blipFill>
        <p:spPr>
          <a:xfrm>
            <a:off x="233264" y="934948"/>
            <a:ext cx="8792485" cy="4075169"/>
          </a:xfrm>
          <a:prstGeom prst="rect">
            <a:avLst/>
          </a:prstGeom>
        </p:spPr>
      </p:pic>
      <p:sp>
        <p:nvSpPr>
          <p:cNvPr id="11" name="TextBox 10">
            <a:extLst>
              <a:ext uri="{FF2B5EF4-FFF2-40B4-BE49-F238E27FC236}">
                <a16:creationId xmlns:a16="http://schemas.microsoft.com/office/drawing/2014/main" id="{B3D38B17-2117-C323-4CD0-8107974BBCCA}"/>
              </a:ext>
            </a:extLst>
          </p:cNvPr>
          <p:cNvSpPr txBox="1"/>
          <p:nvPr/>
        </p:nvSpPr>
        <p:spPr>
          <a:xfrm>
            <a:off x="203317" y="4779285"/>
            <a:ext cx="3319413" cy="230832"/>
          </a:xfrm>
          <a:prstGeom prst="rect">
            <a:avLst/>
          </a:prstGeom>
          <a:noFill/>
        </p:spPr>
        <p:txBody>
          <a:bodyPr wrap="square" rtlCol="0">
            <a:spAutoFit/>
          </a:bodyPr>
          <a:lstStyle/>
          <a:p>
            <a:r>
              <a:rPr lang="en-US" sz="900" i="1" dirty="0">
                <a:solidFill>
                  <a:srgbClr val="000000"/>
                </a:solidFill>
                <a:latin typeface="Calibri" panose="020F0502020204030204" pitchFamily="34" charset="0"/>
              </a:rPr>
              <a:t>Note</a:t>
            </a:r>
            <a:r>
              <a:rPr lang="en-US" sz="900" dirty="0">
                <a:solidFill>
                  <a:srgbClr val="000000"/>
                </a:solidFill>
                <a:latin typeface="Calibri" panose="020F0502020204030204" pitchFamily="34" charset="0"/>
              </a:rPr>
              <a:t>. Rates are per 100,000.</a:t>
            </a:r>
          </a:p>
        </p:txBody>
      </p:sp>
    </p:spTree>
    <p:extLst>
      <p:ext uri="{BB962C8B-B14F-4D97-AF65-F5344CB8AC3E}">
        <p14:creationId xmlns:p14="http://schemas.microsoft.com/office/powerpoint/2010/main" val="29541813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83785B-FE5E-B279-9F39-902E51521718}"/>
            </a:ext>
          </a:extLst>
        </p:cNvPr>
        <p:cNvGrpSpPr/>
        <p:nvPr/>
      </p:nvGrpSpPr>
      <p:grpSpPr>
        <a:xfrm>
          <a:off x="0" y="0"/>
          <a:ext cx="0" cy="0"/>
          <a:chOff x="0" y="0"/>
          <a:chExt cx="0" cy="0"/>
        </a:xfrm>
      </p:grpSpPr>
      <p:sp>
        <p:nvSpPr>
          <p:cNvPr id="2" name="Title 2">
            <a:extLst>
              <a:ext uri="{FF2B5EF4-FFF2-40B4-BE49-F238E27FC236}">
                <a16:creationId xmlns:a16="http://schemas.microsoft.com/office/drawing/2014/main" id="{4CB47A74-4B87-1840-E058-3CE8EC16B832}"/>
              </a:ext>
              <a:ext uri="{C183D7F6-B498-43B3-948B-1728B52AA6E4}">
                <adec:decorative xmlns:adec="http://schemas.microsoft.com/office/drawing/2017/decorative" val="0"/>
              </a:ext>
            </a:extLst>
          </p:cNvPr>
          <p:cNvSpPr>
            <a:spLocks noGrp="1"/>
          </p:cNvSpPr>
          <p:nvPr>
            <p:ph type="title"/>
          </p:nvPr>
        </p:nvSpPr>
        <p:spPr>
          <a:xfrm>
            <a:off x="261257" y="-1"/>
            <a:ext cx="8341568" cy="883211"/>
          </a:xfrm>
        </p:spPr>
        <p:txBody>
          <a:bodyPr/>
          <a:lstStyle/>
          <a:p>
            <a:pPr>
              <a:lnSpc>
                <a:spcPct val="100000"/>
              </a:lnSpc>
            </a:pPr>
            <a:r>
              <a:rPr lang="en-US" sz="2000" dirty="0">
                <a:solidFill>
                  <a:schemeClr val="bg1"/>
                </a:solidFill>
                <a:latin typeface="Calibri" panose="020F0502020204030204" pitchFamily="34" charset="0"/>
              </a:rPr>
              <a:t>HIV diagnoses, by race/ethnicity, 2020–2024—United States and 7 territories and freely associated states</a:t>
            </a:r>
          </a:p>
        </p:txBody>
      </p:sp>
      <p:pic>
        <p:nvPicPr>
          <p:cNvPr id="5" name="Picture 4" descr="This slide presents a line chart of HIV diagnoses among persons aged ≥13 years, by race/ethnicity, during 2020 and 2024 in the United States and 7 territories and freely associated states.">
            <a:extLst>
              <a:ext uri="{FF2B5EF4-FFF2-40B4-BE49-F238E27FC236}">
                <a16:creationId xmlns:a16="http://schemas.microsoft.com/office/drawing/2014/main" id="{C64934AD-C91C-7BDB-C8A0-EAB839B7032D}"/>
              </a:ext>
            </a:extLst>
          </p:cNvPr>
          <p:cNvPicPr>
            <a:picLocks noChangeAspect="1"/>
          </p:cNvPicPr>
          <p:nvPr/>
        </p:nvPicPr>
        <p:blipFill>
          <a:blip r:embed="rId3"/>
          <a:stretch>
            <a:fillRect/>
          </a:stretch>
        </p:blipFill>
        <p:spPr>
          <a:xfrm>
            <a:off x="261257" y="883210"/>
            <a:ext cx="8777455" cy="4110030"/>
          </a:xfrm>
          <a:prstGeom prst="rect">
            <a:avLst/>
          </a:prstGeom>
        </p:spPr>
      </p:pic>
      <p:sp>
        <p:nvSpPr>
          <p:cNvPr id="4" name="TextBox 3">
            <a:extLst>
              <a:ext uri="{FF2B5EF4-FFF2-40B4-BE49-F238E27FC236}">
                <a16:creationId xmlns:a16="http://schemas.microsoft.com/office/drawing/2014/main" id="{4937E31F-ABE4-A476-54A1-3D214C22830E}"/>
              </a:ext>
            </a:extLst>
          </p:cNvPr>
          <p:cNvSpPr txBox="1"/>
          <p:nvPr/>
        </p:nvSpPr>
        <p:spPr>
          <a:xfrm>
            <a:off x="163054" y="4708681"/>
            <a:ext cx="8038632" cy="369332"/>
          </a:xfrm>
          <a:prstGeom prst="rect">
            <a:avLst/>
          </a:prstGeom>
          <a:noFill/>
        </p:spPr>
        <p:txBody>
          <a:bodyPr wrap="square" lIns="91440" tIns="45720" rIns="91440" bIns="45720" rtlCol="0" anchor="t">
            <a:spAutoFit/>
          </a:bodyPr>
          <a:lstStyle/>
          <a:p>
            <a:r>
              <a:rPr lang="en-US" sz="900" i="1" dirty="0">
                <a:solidFill>
                  <a:srgbClr val="000000"/>
                </a:solidFill>
                <a:latin typeface="Calibri"/>
                <a:ea typeface="Calibri"/>
                <a:cs typeface="Calibri"/>
              </a:rPr>
              <a:t>Note. </a:t>
            </a:r>
            <a:r>
              <a:rPr lang="en-US" sz="900" dirty="0">
                <a:solidFill>
                  <a:srgbClr val="000000"/>
                </a:solidFill>
                <a:latin typeface="Calibri"/>
                <a:ea typeface="Calibri"/>
                <a:cs typeface="Calibri"/>
              </a:rPr>
              <a:t>Data are presented for persons aged </a:t>
            </a:r>
            <a:r>
              <a:rPr lang="en-US" sz="900" b="0" i="0" dirty="0">
                <a:solidFill>
                  <a:srgbClr val="000000"/>
                </a:solidFill>
                <a:effectLst/>
                <a:latin typeface="Calibri"/>
                <a:ea typeface="Calibri"/>
                <a:cs typeface="Calibri"/>
              </a:rPr>
              <a:t>≥ 13 years at diagnosis. </a:t>
            </a:r>
            <a:r>
              <a:rPr lang="en-US" sz="900" dirty="0">
                <a:solidFill>
                  <a:srgbClr val="000000"/>
                </a:solidFill>
                <a:latin typeface="Calibri"/>
                <a:ea typeface="Calibri"/>
                <a:cs typeface="Calibri"/>
              </a:rPr>
              <a:t>Persons who did not report Hispanic or Latino ethnicity were categorized by race. Hispanic/Latino persons can be of any race.</a:t>
            </a:r>
            <a:endParaRPr lang="en-US" sz="900" strike="sngStrike" dirty="0">
              <a:solidFill>
                <a:srgbClr val="000000"/>
              </a:solidFill>
              <a:latin typeface="Calibri"/>
              <a:ea typeface="Calibri"/>
              <a:cs typeface="Calibri"/>
            </a:endParaRPr>
          </a:p>
        </p:txBody>
      </p:sp>
    </p:spTree>
    <p:extLst>
      <p:ext uri="{BB962C8B-B14F-4D97-AF65-F5344CB8AC3E}">
        <p14:creationId xmlns:p14="http://schemas.microsoft.com/office/powerpoint/2010/main" val="32692292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D666E4-0A03-15F4-424E-59C058EE55E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BE853F3-043B-1A5A-ACA4-DEBA3F82E827}"/>
              </a:ext>
              <a:ext uri="{C183D7F6-B498-43B3-948B-1728B52AA6E4}">
                <adec:decorative xmlns:adec="http://schemas.microsoft.com/office/drawing/2017/decorative" val="0"/>
              </a:ext>
            </a:extLst>
          </p:cNvPr>
          <p:cNvSpPr>
            <a:spLocks noGrp="1"/>
          </p:cNvSpPr>
          <p:nvPr>
            <p:ph type="title"/>
          </p:nvPr>
        </p:nvSpPr>
        <p:spPr>
          <a:xfrm>
            <a:off x="251927" y="0"/>
            <a:ext cx="8406882" cy="857250"/>
          </a:xfrm>
        </p:spPr>
        <p:txBody>
          <a:bodyPr/>
          <a:lstStyle/>
          <a:p>
            <a:pPr>
              <a:lnSpc>
                <a:spcPct val="100000"/>
              </a:lnSpc>
            </a:pPr>
            <a:r>
              <a:rPr lang="en-US" sz="2000" dirty="0">
                <a:solidFill>
                  <a:schemeClr val="bg1"/>
                </a:solidFill>
                <a:latin typeface="Calibri" panose="020F0502020204030204" pitchFamily="34" charset="0"/>
              </a:rPr>
              <a:t>HIV diagnoses, by transmission category and sex, 2020–2024—United States and 7 territories and freely associated states</a:t>
            </a:r>
          </a:p>
        </p:txBody>
      </p:sp>
      <p:pic>
        <p:nvPicPr>
          <p:cNvPr id="4" name="Picture 3" descr="This slide presents a line chart of HIV diagnoses among persons aged ≥13 years, by transmission and sex, during 2020 and 2024 in the United States and 7 territories and freely associated states.">
            <a:extLst>
              <a:ext uri="{FF2B5EF4-FFF2-40B4-BE49-F238E27FC236}">
                <a16:creationId xmlns:a16="http://schemas.microsoft.com/office/drawing/2014/main" id="{62519314-97FE-1B6A-BBB0-FD298DC65B0A}"/>
              </a:ext>
            </a:extLst>
          </p:cNvPr>
          <p:cNvPicPr>
            <a:picLocks noChangeAspect="1"/>
          </p:cNvPicPr>
          <p:nvPr/>
        </p:nvPicPr>
        <p:blipFill>
          <a:blip r:embed="rId3"/>
          <a:stretch>
            <a:fillRect/>
          </a:stretch>
        </p:blipFill>
        <p:spPr>
          <a:xfrm>
            <a:off x="565832" y="946550"/>
            <a:ext cx="8423574" cy="4083602"/>
          </a:xfrm>
          <a:prstGeom prst="rect">
            <a:avLst/>
          </a:prstGeom>
        </p:spPr>
      </p:pic>
      <p:sp>
        <p:nvSpPr>
          <p:cNvPr id="5" name="TextBox 4">
            <a:extLst>
              <a:ext uri="{FF2B5EF4-FFF2-40B4-BE49-F238E27FC236}">
                <a16:creationId xmlns:a16="http://schemas.microsoft.com/office/drawing/2014/main" id="{A716773D-3B88-EA9D-F2EC-EF07DD7A759A}"/>
              </a:ext>
            </a:extLst>
          </p:cNvPr>
          <p:cNvSpPr txBox="1"/>
          <p:nvPr/>
        </p:nvSpPr>
        <p:spPr>
          <a:xfrm>
            <a:off x="157080" y="4799320"/>
            <a:ext cx="8421088" cy="230832"/>
          </a:xfrm>
          <a:prstGeom prst="rect">
            <a:avLst/>
          </a:prstGeom>
          <a:noFill/>
        </p:spPr>
        <p:txBody>
          <a:bodyPr wrap="square" rtlCol="0">
            <a:spAutoFit/>
          </a:bodyPr>
          <a:lstStyle/>
          <a:p>
            <a:r>
              <a:rPr lang="en-US" sz="900" i="1" dirty="0">
                <a:solidFill>
                  <a:srgbClr val="000000"/>
                </a:solidFill>
                <a:latin typeface="Calibri" panose="020F0502020204030204" pitchFamily="34" charset="0"/>
              </a:rPr>
              <a:t>Note. </a:t>
            </a:r>
            <a:r>
              <a:rPr lang="en-US" sz="900" dirty="0">
                <a:solidFill>
                  <a:srgbClr val="000000"/>
                </a:solidFill>
                <a:latin typeface="Calibri" panose="020F0502020204030204" pitchFamily="34" charset="0"/>
              </a:rPr>
              <a:t>Data are presented for persons aged </a:t>
            </a:r>
            <a:r>
              <a:rPr lang="en-US" sz="900" b="0" i="0" dirty="0">
                <a:solidFill>
                  <a:srgbClr val="000000"/>
                </a:solidFill>
                <a:effectLst/>
                <a:latin typeface="Calibri" panose="020F0502020204030204" pitchFamily="34" charset="0"/>
                <a:cs typeface="Calibri" panose="020F0502020204030204" pitchFamily="34" charset="0"/>
              </a:rPr>
              <a:t>≥ 13 </a:t>
            </a:r>
            <a:r>
              <a:rPr lang="en-US" sz="900" b="0" i="0" dirty="0">
                <a:solidFill>
                  <a:srgbClr val="000000"/>
                </a:solidFill>
                <a:effectLst/>
                <a:latin typeface="Calibri" panose="020F0502020204030204" pitchFamily="34" charset="0"/>
              </a:rPr>
              <a:t>years at diagnosis.</a:t>
            </a:r>
            <a:endParaRPr lang="en-US" sz="900" strike="sngStrike" dirty="0">
              <a:solidFill>
                <a:srgbClr val="000000"/>
              </a:solidFill>
              <a:latin typeface="Calibri" panose="020F0502020204030204" pitchFamily="34" charset="0"/>
            </a:endParaRPr>
          </a:p>
        </p:txBody>
      </p:sp>
    </p:spTree>
    <p:extLst>
      <p:ext uri="{BB962C8B-B14F-4D97-AF65-F5344CB8AC3E}">
        <p14:creationId xmlns:p14="http://schemas.microsoft.com/office/powerpoint/2010/main" val="42874653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D6445A7-C5D8-6C9B-9841-B2F15BE98BA2}"/>
              </a:ext>
              <a:ext uri="{C183D7F6-B498-43B3-948B-1728B52AA6E4}">
                <adec:decorative xmlns:adec="http://schemas.microsoft.com/office/drawing/2017/decorative" val="0"/>
              </a:ext>
            </a:extLst>
          </p:cNvPr>
          <p:cNvSpPr>
            <a:spLocks noGrp="1"/>
          </p:cNvSpPr>
          <p:nvPr>
            <p:ph type="title"/>
          </p:nvPr>
        </p:nvSpPr>
        <p:spPr>
          <a:xfrm>
            <a:off x="0" y="19455"/>
            <a:ext cx="9289742" cy="857250"/>
          </a:xfrm>
        </p:spPr>
        <p:txBody>
          <a:bodyPr/>
          <a:lstStyle/>
          <a:p>
            <a:pPr>
              <a:lnSpc>
                <a:spcPct val="100000"/>
              </a:lnSpc>
            </a:pPr>
            <a:r>
              <a:rPr lang="en-US" sz="1900" dirty="0">
                <a:solidFill>
                  <a:schemeClr val="bg1"/>
                </a:solidFill>
                <a:latin typeface="Calibri" panose="020F0502020204030204" pitchFamily="34" charset="0"/>
              </a:rPr>
              <a:t>HIV diagnoses among males, attributed to male-to-male sexual contact, by race/ethnicity and age, 2024—United States and 7 territories and freely associated states</a:t>
            </a:r>
          </a:p>
        </p:txBody>
      </p:sp>
      <p:pic>
        <p:nvPicPr>
          <p:cNvPr id="6" name="Picture 5" descr="This slide presents a butterfly chart of HIV diagnoses among males aged ≥13 years with HIV attributed to male-to-male sexual contact, by age and race/ethnicity, during 2024 in the United States and 7 territories and freely associated states.">
            <a:extLst>
              <a:ext uri="{FF2B5EF4-FFF2-40B4-BE49-F238E27FC236}">
                <a16:creationId xmlns:a16="http://schemas.microsoft.com/office/drawing/2014/main" id="{D6D6B3A8-2938-AB5B-AB73-BEB2AFBF9E37}"/>
              </a:ext>
            </a:extLst>
          </p:cNvPr>
          <p:cNvPicPr>
            <a:picLocks noChangeAspect="1"/>
          </p:cNvPicPr>
          <p:nvPr/>
        </p:nvPicPr>
        <p:blipFill>
          <a:blip r:embed="rId3"/>
          <a:stretch>
            <a:fillRect/>
          </a:stretch>
        </p:blipFill>
        <p:spPr>
          <a:xfrm>
            <a:off x="97673" y="550850"/>
            <a:ext cx="8937511" cy="4413887"/>
          </a:xfrm>
          <a:prstGeom prst="rect">
            <a:avLst/>
          </a:prstGeom>
        </p:spPr>
      </p:pic>
      <p:sp>
        <p:nvSpPr>
          <p:cNvPr id="10" name="TextBox 9">
            <a:extLst>
              <a:ext uri="{FF2B5EF4-FFF2-40B4-BE49-F238E27FC236}">
                <a16:creationId xmlns:a16="http://schemas.microsoft.com/office/drawing/2014/main" id="{92D7462B-654C-E808-006E-4A08B3DE34FB}"/>
              </a:ext>
            </a:extLst>
          </p:cNvPr>
          <p:cNvSpPr txBox="1"/>
          <p:nvPr/>
        </p:nvSpPr>
        <p:spPr>
          <a:xfrm>
            <a:off x="236105" y="4801329"/>
            <a:ext cx="6846933" cy="230832"/>
          </a:xfrm>
          <a:prstGeom prst="rect">
            <a:avLst/>
          </a:prstGeom>
          <a:noFill/>
        </p:spPr>
        <p:txBody>
          <a:bodyPr wrap="square" lIns="91440" tIns="45720" rIns="91440" bIns="45720" rtlCol="0" anchor="t">
            <a:spAutoFit/>
          </a:bodyPr>
          <a:lstStyle/>
          <a:p>
            <a:r>
              <a:rPr lang="en-US" sz="900" i="1" dirty="0">
                <a:solidFill>
                  <a:srgbClr val="000000"/>
                </a:solidFill>
                <a:latin typeface="Calibri"/>
                <a:ea typeface="Calibri"/>
                <a:cs typeface="Calibri"/>
              </a:rPr>
              <a:t>Note. </a:t>
            </a:r>
            <a:r>
              <a:rPr lang="en-US" sz="900" dirty="0">
                <a:solidFill>
                  <a:srgbClr val="000000"/>
                </a:solidFill>
                <a:latin typeface="Calibri"/>
                <a:ea typeface="Calibri"/>
                <a:cs typeface="Calibri"/>
              </a:rPr>
              <a:t>Persons who did not report Hispanic or Latino ethnicity were categorized by race. Hispanic/Latino persons can be of any race.</a:t>
            </a:r>
          </a:p>
        </p:txBody>
      </p:sp>
    </p:spTree>
    <p:extLst>
      <p:ext uri="{BB962C8B-B14F-4D97-AF65-F5344CB8AC3E}">
        <p14:creationId xmlns:p14="http://schemas.microsoft.com/office/powerpoint/2010/main" val="18232970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C487D7A-0272-146D-9B22-ADBB9DE403D0}"/>
              </a:ext>
              <a:ext uri="{C183D7F6-B498-43B3-948B-1728B52AA6E4}">
                <adec:decorative xmlns:adec="http://schemas.microsoft.com/office/drawing/2017/decorative" val="0"/>
              </a:ext>
            </a:extLst>
          </p:cNvPr>
          <p:cNvSpPr>
            <a:spLocks noGrp="1"/>
          </p:cNvSpPr>
          <p:nvPr>
            <p:ph type="title"/>
          </p:nvPr>
        </p:nvSpPr>
        <p:spPr>
          <a:xfrm>
            <a:off x="0" y="0"/>
            <a:ext cx="9144000" cy="857250"/>
          </a:xfrm>
        </p:spPr>
        <p:txBody>
          <a:bodyPr/>
          <a:lstStyle/>
          <a:p>
            <a:pPr>
              <a:lnSpc>
                <a:spcPct val="100000"/>
              </a:lnSpc>
            </a:pPr>
            <a:r>
              <a:rPr lang="en-US" sz="2000" dirty="0">
                <a:solidFill>
                  <a:schemeClr val="bg1"/>
                </a:solidFill>
                <a:latin typeface="Calibri" panose="020F0502020204030204" pitchFamily="34" charset="0"/>
              </a:rPr>
              <a:t>HIV diagnoses among males, attributed to male-to-male sexual contact, by region and race/ethnicity, 2024—United States and 7 territories and freely associated states</a:t>
            </a:r>
          </a:p>
        </p:txBody>
      </p:sp>
      <p:pic>
        <p:nvPicPr>
          <p:cNvPr id="21" name="Picture 20" descr="This slide presents a vertical bar chart of HIV diagnoses among males aged ≥13 years with HIV attributed to male-to-male sexual contact, by region and race/ethnicity, during 2024 in the United States and 7 territories and freely associated states. ">
            <a:extLst>
              <a:ext uri="{FF2B5EF4-FFF2-40B4-BE49-F238E27FC236}">
                <a16:creationId xmlns:a16="http://schemas.microsoft.com/office/drawing/2014/main" id="{FD2ECB9F-E9F4-B95F-65FD-0E018225029E}"/>
              </a:ext>
            </a:extLst>
          </p:cNvPr>
          <p:cNvPicPr>
            <a:picLocks noChangeAspect="1"/>
          </p:cNvPicPr>
          <p:nvPr/>
        </p:nvPicPr>
        <p:blipFill>
          <a:blip r:embed="rId3"/>
          <a:stretch>
            <a:fillRect/>
          </a:stretch>
        </p:blipFill>
        <p:spPr>
          <a:xfrm>
            <a:off x="87264" y="887555"/>
            <a:ext cx="8894835" cy="4084674"/>
          </a:xfrm>
          <a:prstGeom prst="rect">
            <a:avLst/>
          </a:prstGeom>
        </p:spPr>
      </p:pic>
      <p:sp>
        <p:nvSpPr>
          <p:cNvPr id="10" name="TextBox 9">
            <a:extLst>
              <a:ext uri="{FF2B5EF4-FFF2-40B4-BE49-F238E27FC236}">
                <a16:creationId xmlns:a16="http://schemas.microsoft.com/office/drawing/2014/main" id="{1E77CC7E-A684-EB78-A7B5-81F7CEC46D3A}"/>
              </a:ext>
            </a:extLst>
          </p:cNvPr>
          <p:cNvSpPr txBox="1"/>
          <p:nvPr/>
        </p:nvSpPr>
        <p:spPr>
          <a:xfrm>
            <a:off x="161901" y="4602897"/>
            <a:ext cx="8295406" cy="369332"/>
          </a:xfrm>
          <a:prstGeom prst="rect">
            <a:avLst/>
          </a:prstGeom>
          <a:noFill/>
        </p:spPr>
        <p:txBody>
          <a:bodyPr wrap="square" lIns="91440" tIns="45720" rIns="91440" bIns="45720" rtlCol="0" anchor="t">
            <a:spAutoFit/>
          </a:bodyPr>
          <a:lstStyle/>
          <a:p>
            <a:r>
              <a:rPr lang="en-US" sz="900" i="1" dirty="0">
                <a:solidFill>
                  <a:srgbClr val="000000"/>
                </a:solidFill>
                <a:latin typeface="Calibri"/>
                <a:ea typeface="Calibri"/>
                <a:cs typeface="Calibri"/>
              </a:rPr>
              <a:t>Note. </a:t>
            </a:r>
            <a:r>
              <a:rPr lang="en-US" sz="900" dirty="0">
                <a:solidFill>
                  <a:srgbClr val="000000"/>
                </a:solidFill>
                <a:latin typeface="Calibri"/>
                <a:ea typeface="Calibri"/>
                <a:cs typeface="Calibri"/>
              </a:rPr>
              <a:t>Data are presented for persons aged </a:t>
            </a:r>
            <a:r>
              <a:rPr lang="en-US" sz="900" b="0" i="0" dirty="0">
                <a:solidFill>
                  <a:srgbClr val="000000"/>
                </a:solidFill>
                <a:effectLst/>
                <a:latin typeface="Calibri"/>
                <a:ea typeface="Calibri"/>
                <a:cs typeface="Calibri"/>
              </a:rPr>
              <a:t>≥ 13 years at diagnosis. </a:t>
            </a:r>
            <a:r>
              <a:rPr lang="en-US" sz="900" dirty="0">
                <a:solidFill>
                  <a:srgbClr val="000000"/>
                </a:solidFill>
                <a:latin typeface="Calibri"/>
                <a:ea typeface="Calibri"/>
                <a:cs typeface="Calibri"/>
              </a:rPr>
              <a:t>Persons who did not report Hispanic or Latino ethnicity were categorized by race. Hispanic/Latino persons can be of any race</a:t>
            </a:r>
            <a:r>
              <a:rPr lang="en-US" sz="900" b="0" i="0" dirty="0">
                <a:solidFill>
                  <a:srgbClr val="000000"/>
                </a:solidFill>
                <a:effectLst/>
                <a:latin typeface="Calibri"/>
                <a:ea typeface="Calibri"/>
                <a:cs typeface="Calibri"/>
              </a:rPr>
              <a:t>. </a:t>
            </a:r>
            <a:endParaRPr lang="en-US" sz="900" strike="sngStrike" dirty="0">
              <a:solidFill>
                <a:srgbClr val="000000"/>
              </a:solidFill>
              <a:latin typeface="Calibri"/>
              <a:ea typeface="Calibri"/>
              <a:cs typeface="Calibri"/>
            </a:endParaRPr>
          </a:p>
        </p:txBody>
      </p:sp>
    </p:spTree>
    <p:extLst>
      <p:ext uri="{BB962C8B-B14F-4D97-AF65-F5344CB8AC3E}">
        <p14:creationId xmlns:p14="http://schemas.microsoft.com/office/powerpoint/2010/main" val="25611643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63D9CE5F-F171-57A8-D4BD-A19FDC61F319}"/>
              </a:ext>
              <a:ext uri="{C183D7F6-B498-43B3-948B-1728B52AA6E4}">
                <adec:decorative xmlns:adec="http://schemas.microsoft.com/office/drawing/2017/decorative" val="0"/>
              </a:ext>
            </a:extLst>
          </p:cNvPr>
          <p:cNvSpPr>
            <a:spLocks noGrp="1"/>
          </p:cNvSpPr>
          <p:nvPr>
            <p:ph type="title"/>
          </p:nvPr>
        </p:nvSpPr>
        <p:spPr>
          <a:xfrm>
            <a:off x="242370" y="0"/>
            <a:ext cx="8860535" cy="857250"/>
          </a:xfrm>
        </p:spPr>
        <p:txBody>
          <a:bodyPr/>
          <a:lstStyle/>
          <a:p>
            <a:pPr>
              <a:lnSpc>
                <a:spcPct val="100000"/>
              </a:lnSpc>
            </a:pPr>
            <a:r>
              <a:rPr lang="en-US" sz="2000" dirty="0">
                <a:solidFill>
                  <a:schemeClr val="bg1"/>
                </a:solidFill>
                <a:latin typeface="Calibri" panose="020F0502020204030204" pitchFamily="34" charset="0"/>
              </a:rPr>
              <a:t>HIV diagnoses attributed to injection drug use, by race/ethnicity and </a:t>
            </a:r>
            <a:r>
              <a:rPr lang="en-US" sz="2000" dirty="0">
                <a:solidFill>
                  <a:schemeClr val="bg1"/>
                </a:solidFill>
              </a:rPr>
              <a:t>sex</a:t>
            </a:r>
            <a:r>
              <a:rPr lang="en-US" sz="2000" dirty="0">
                <a:solidFill>
                  <a:schemeClr val="bg1"/>
                </a:solidFill>
                <a:latin typeface="Calibri" panose="020F0502020204030204" pitchFamily="34" charset="0"/>
              </a:rPr>
              <a:t>, 2024—United States and 7 territories and freely associated states</a:t>
            </a:r>
          </a:p>
        </p:txBody>
      </p:sp>
      <p:pic>
        <p:nvPicPr>
          <p:cNvPr id="6" name="Picture 5" descr="This slide presents a butterfly chart of HIV diagnoses among persons aged ≥13 years with HIV attributed to injection drug use, by sex and race/ethnicity, during 2024 in the United States and 7 territories and freely associated states.">
            <a:extLst>
              <a:ext uri="{FF2B5EF4-FFF2-40B4-BE49-F238E27FC236}">
                <a16:creationId xmlns:a16="http://schemas.microsoft.com/office/drawing/2014/main" id="{2FDC45E4-6E24-55B8-EB27-F341A7431947}"/>
              </a:ext>
            </a:extLst>
          </p:cNvPr>
          <p:cNvPicPr>
            <a:picLocks noChangeAspect="1"/>
          </p:cNvPicPr>
          <p:nvPr/>
        </p:nvPicPr>
        <p:blipFill>
          <a:blip r:embed="rId3"/>
          <a:stretch>
            <a:fillRect/>
          </a:stretch>
        </p:blipFill>
        <p:spPr>
          <a:xfrm>
            <a:off x="183684" y="680948"/>
            <a:ext cx="8919221" cy="4194412"/>
          </a:xfrm>
          <a:prstGeom prst="rect">
            <a:avLst/>
          </a:prstGeom>
        </p:spPr>
      </p:pic>
      <p:sp>
        <p:nvSpPr>
          <p:cNvPr id="3" name="TextBox 2">
            <a:extLst>
              <a:ext uri="{FF2B5EF4-FFF2-40B4-BE49-F238E27FC236}">
                <a16:creationId xmlns:a16="http://schemas.microsoft.com/office/drawing/2014/main" id="{ED0B86AE-61B6-013D-30ED-CDBE00955A46}"/>
              </a:ext>
            </a:extLst>
          </p:cNvPr>
          <p:cNvSpPr txBox="1"/>
          <p:nvPr/>
        </p:nvSpPr>
        <p:spPr>
          <a:xfrm>
            <a:off x="242370" y="4699057"/>
            <a:ext cx="8198033" cy="369332"/>
          </a:xfrm>
          <a:prstGeom prst="rect">
            <a:avLst/>
          </a:prstGeom>
          <a:noFill/>
        </p:spPr>
        <p:txBody>
          <a:bodyPr wrap="square" rtlCol="0">
            <a:spAutoFit/>
          </a:bodyPr>
          <a:lstStyle/>
          <a:p>
            <a:r>
              <a:rPr lang="en-US" sz="900" i="1" dirty="0">
                <a:solidFill>
                  <a:srgbClr val="000000"/>
                </a:solidFill>
                <a:latin typeface="Calibri" panose="020F0502020204030204" pitchFamily="34" charset="0"/>
              </a:rPr>
              <a:t>Note. </a:t>
            </a:r>
            <a:r>
              <a:rPr lang="en-US" sz="900" dirty="0">
                <a:solidFill>
                  <a:srgbClr val="000000"/>
                </a:solidFill>
                <a:latin typeface="Calibri" panose="020F0502020204030204" pitchFamily="34" charset="0"/>
              </a:rPr>
              <a:t>Data are presented for persons aged </a:t>
            </a:r>
            <a:r>
              <a:rPr lang="en-US" sz="900" b="0" i="0" dirty="0">
                <a:solidFill>
                  <a:srgbClr val="000000"/>
                </a:solidFill>
                <a:effectLst/>
                <a:latin typeface="Calibri" panose="020F0502020204030204" pitchFamily="34" charset="0"/>
                <a:cs typeface="Calibri" panose="020F0502020204030204" pitchFamily="34" charset="0"/>
              </a:rPr>
              <a:t>≥ 13 </a:t>
            </a:r>
            <a:r>
              <a:rPr lang="en-US" sz="900" b="0" i="0" dirty="0">
                <a:solidFill>
                  <a:srgbClr val="000000"/>
                </a:solidFill>
                <a:effectLst/>
                <a:latin typeface="Calibri" panose="020F0502020204030204" pitchFamily="34" charset="0"/>
              </a:rPr>
              <a:t>years at diagnosis. </a:t>
            </a:r>
            <a:r>
              <a:rPr lang="en-US" sz="900" dirty="0">
                <a:solidFill>
                  <a:srgbClr val="000000"/>
                </a:solidFill>
                <a:latin typeface="Calibri"/>
                <a:ea typeface="Calibri"/>
                <a:cs typeface="Calibri"/>
              </a:rPr>
              <a:t>Persons who did not report Hispanic or Latino ethnicity were categorized by race. Hispanic/Latino persons can be of any race.</a:t>
            </a:r>
            <a:r>
              <a:rPr lang="en-US" sz="900" b="0" i="0" dirty="0">
                <a:solidFill>
                  <a:srgbClr val="000000"/>
                </a:solidFill>
                <a:effectLst/>
                <a:latin typeface="Calibri" panose="020F0502020204030204" pitchFamily="34" charset="0"/>
              </a:rPr>
              <a:t> </a:t>
            </a:r>
            <a:endParaRPr lang="en-US" sz="900" strike="sngStrike" dirty="0">
              <a:solidFill>
                <a:srgbClr val="000000"/>
              </a:solidFill>
              <a:latin typeface="Calibri" panose="020F0502020204030204" pitchFamily="34" charset="0"/>
            </a:endParaRPr>
          </a:p>
        </p:txBody>
      </p:sp>
    </p:spTree>
    <p:extLst>
      <p:ext uri="{BB962C8B-B14F-4D97-AF65-F5344CB8AC3E}">
        <p14:creationId xmlns:p14="http://schemas.microsoft.com/office/powerpoint/2010/main" val="14163528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6E16747B-0722-595D-24A3-0AAEA61B453F}"/>
              </a:ext>
              <a:ext uri="{C183D7F6-B498-43B3-948B-1728B52AA6E4}">
                <adec:decorative xmlns:adec="http://schemas.microsoft.com/office/drawing/2017/decorative" val="0"/>
              </a:ext>
            </a:extLst>
          </p:cNvPr>
          <p:cNvSpPr>
            <a:spLocks noGrp="1"/>
          </p:cNvSpPr>
          <p:nvPr>
            <p:ph type="title"/>
          </p:nvPr>
        </p:nvSpPr>
        <p:spPr>
          <a:xfrm>
            <a:off x="242370" y="0"/>
            <a:ext cx="8788973" cy="857250"/>
          </a:xfrm>
        </p:spPr>
        <p:txBody>
          <a:bodyPr/>
          <a:lstStyle/>
          <a:p>
            <a:pPr>
              <a:lnSpc>
                <a:spcPct val="100000"/>
              </a:lnSpc>
            </a:pPr>
            <a:r>
              <a:rPr lang="en-US" sz="2000" dirty="0">
                <a:solidFill>
                  <a:schemeClr val="bg1"/>
                </a:solidFill>
                <a:latin typeface="Calibri" panose="020F0502020204030204" pitchFamily="34" charset="0"/>
              </a:rPr>
              <a:t>HIV diagnoses attributed to injection drug use, by region and race/ethnicity, 2024—United States and 7 territories and freely associated states</a:t>
            </a:r>
          </a:p>
        </p:txBody>
      </p:sp>
      <p:pic>
        <p:nvPicPr>
          <p:cNvPr id="3" name="Picture 2" descr="This slide presents a vertical bar chart of HIV diagnoses persons males aged ≥13 years with HIV attributed to injection drug use, by region and race/ethnicity, during 2024 in the United States and 7 territories and freely associated states.">
            <a:extLst>
              <a:ext uri="{FF2B5EF4-FFF2-40B4-BE49-F238E27FC236}">
                <a16:creationId xmlns:a16="http://schemas.microsoft.com/office/drawing/2014/main" id="{2CE35E92-9BD9-C417-A7FC-8B26707A2251}"/>
              </a:ext>
            </a:extLst>
          </p:cNvPr>
          <p:cNvPicPr>
            <a:picLocks noChangeAspect="1"/>
          </p:cNvPicPr>
          <p:nvPr/>
        </p:nvPicPr>
        <p:blipFill>
          <a:blip r:embed="rId3"/>
          <a:stretch>
            <a:fillRect/>
          </a:stretch>
        </p:blipFill>
        <p:spPr>
          <a:xfrm>
            <a:off x="520589" y="872019"/>
            <a:ext cx="8510754" cy="4048095"/>
          </a:xfrm>
          <a:prstGeom prst="rect">
            <a:avLst/>
          </a:prstGeom>
        </p:spPr>
      </p:pic>
      <p:sp>
        <p:nvSpPr>
          <p:cNvPr id="2" name="TextBox 1">
            <a:extLst>
              <a:ext uri="{FF2B5EF4-FFF2-40B4-BE49-F238E27FC236}">
                <a16:creationId xmlns:a16="http://schemas.microsoft.com/office/drawing/2014/main" id="{0D643E87-F42A-0825-5E6B-8B539025BE0A}"/>
              </a:ext>
            </a:extLst>
          </p:cNvPr>
          <p:cNvSpPr txBox="1"/>
          <p:nvPr/>
        </p:nvSpPr>
        <p:spPr>
          <a:xfrm>
            <a:off x="87152" y="4681963"/>
            <a:ext cx="8372695" cy="369332"/>
          </a:xfrm>
          <a:prstGeom prst="rect">
            <a:avLst/>
          </a:prstGeom>
          <a:noFill/>
        </p:spPr>
        <p:txBody>
          <a:bodyPr wrap="square" lIns="91440" tIns="45720" rIns="91440" bIns="45720" rtlCol="0" anchor="t">
            <a:spAutoFit/>
          </a:bodyPr>
          <a:lstStyle/>
          <a:p>
            <a:r>
              <a:rPr lang="en-US" sz="900" i="1" dirty="0">
                <a:solidFill>
                  <a:srgbClr val="000000"/>
                </a:solidFill>
                <a:latin typeface="Calibri"/>
                <a:ea typeface="Calibri"/>
                <a:cs typeface="Calibri"/>
              </a:rPr>
              <a:t>Note. </a:t>
            </a:r>
            <a:r>
              <a:rPr lang="en-US" sz="900" dirty="0">
                <a:solidFill>
                  <a:srgbClr val="000000"/>
                </a:solidFill>
                <a:latin typeface="Calibri"/>
                <a:ea typeface="Calibri"/>
                <a:cs typeface="Calibri"/>
              </a:rPr>
              <a:t>Data are presented for persons aged </a:t>
            </a:r>
            <a:r>
              <a:rPr lang="en-US" sz="900" b="0" i="0" dirty="0">
                <a:solidFill>
                  <a:srgbClr val="000000"/>
                </a:solidFill>
                <a:effectLst/>
                <a:latin typeface="Calibri"/>
                <a:ea typeface="Calibri"/>
                <a:cs typeface="Calibri"/>
              </a:rPr>
              <a:t>≥ 13 years at diagnosis. </a:t>
            </a:r>
            <a:r>
              <a:rPr lang="en-US" sz="900" dirty="0">
                <a:solidFill>
                  <a:srgbClr val="000000"/>
                </a:solidFill>
                <a:latin typeface="Calibri"/>
                <a:ea typeface="Calibri"/>
                <a:cs typeface="Calibri"/>
              </a:rPr>
              <a:t>Persons who did not report Hispanic or Latino ethnicity were categorized by race. Hispanic/Latino persons can be of any race.</a:t>
            </a:r>
            <a:r>
              <a:rPr lang="en-US" sz="900" b="0" i="0" dirty="0">
                <a:solidFill>
                  <a:srgbClr val="000000"/>
                </a:solidFill>
                <a:effectLst/>
                <a:latin typeface="Calibri"/>
                <a:ea typeface="Calibri"/>
                <a:cs typeface="Calibri"/>
              </a:rPr>
              <a:t> </a:t>
            </a:r>
            <a:endParaRPr lang="en-US" sz="900" strike="sngStrike" dirty="0">
              <a:solidFill>
                <a:srgbClr val="FF0000"/>
              </a:solidFill>
              <a:latin typeface="Calibri"/>
              <a:ea typeface="Calibri"/>
              <a:cs typeface="Calibri"/>
            </a:endParaRPr>
          </a:p>
        </p:txBody>
      </p:sp>
    </p:spTree>
    <p:extLst>
      <p:ext uri="{BB962C8B-B14F-4D97-AF65-F5344CB8AC3E}">
        <p14:creationId xmlns:p14="http://schemas.microsoft.com/office/powerpoint/2010/main" val="17930262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485847E6-E968-5D70-D0F5-7D908F28D2C3}"/>
              </a:ext>
              <a:ext uri="{C183D7F6-B498-43B3-948B-1728B52AA6E4}">
                <adec:decorative xmlns:adec="http://schemas.microsoft.com/office/drawing/2017/decorative" val="0"/>
              </a:ext>
            </a:extLst>
          </p:cNvPr>
          <p:cNvSpPr>
            <a:spLocks noGrp="1"/>
          </p:cNvSpPr>
          <p:nvPr>
            <p:ph type="title"/>
          </p:nvPr>
        </p:nvSpPr>
        <p:spPr>
          <a:xfrm>
            <a:off x="242596" y="-12107"/>
            <a:ext cx="8706195" cy="812207"/>
          </a:xfrm>
        </p:spPr>
        <p:txBody>
          <a:bodyPr/>
          <a:lstStyle/>
          <a:p>
            <a:pPr>
              <a:lnSpc>
                <a:spcPct val="100000"/>
              </a:lnSpc>
            </a:pPr>
            <a:r>
              <a:rPr lang="en-US" sz="2000" dirty="0">
                <a:solidFill>
                  <a:schemeClr val="bg1"/>
                </a:solidFill>
                <a:latin typeface="Calibri" panose="020F0502020204030204" pitchFamily="34" charset="0"/>
              </a:rPr>
              <a:t>HIV diagnoses rates among Hispanic/Latino persons, by selected characteristics, 2024—United States</a:t>
            </a:r>
          </a:p>
        </p:txBody>
      </p:sp>
      <p:pic>
        <p:nvPicPr>
          <p:cNvPr id="2" name="Picture 1" descr="This slide presents rates of HIV diagnoses, by selected characteristics among Hispanic/Latino persons aged ≥13 years during 2024 in the United States.">
            <a:extLst>
              <a:ext uri="{FF2B5EF4-FFF2-40B4-BE49-F238E27FC236}">
                <a16:creationId xmlns:a16="http://schemas.microsoft.com/office/drawing/2014/main" id="{7EC19C5C-0290-B3D6-93BD-2458B3AAF611}"/>
              </a:ext>
            </a:extLst>
          </p:cNvPr>
          <p:cNvPicPr>
            <a:picLocks noChangeAspect="1"/>
          </p:cNvPicPr>
          <p:nvPr/>
        </p:nvPicPr>
        <p:blipFill>
          <a:blip r:embed="rId3"/>
          <a:stretch>
            <a:fillRect/>
          </a:stretch>
        </p:blipFill>
        <p:spPr>
          <a:xfrm>
            <a:off x="233661" y="800100"/>
            <a:ext cx="8776775" cy="4069851"/>
          </a:xfrm>
          <a:prstGeom prst="rect">
            <a:avLst/>
          </a:prstGeom>
        </p:spPr>
      </p:pic>
      <p:sp>
        <p:nvSpPr>
          <p:cNvPr id="3" name="TextBox 2">
            <a:extLst>
              <a:ext uri="{FF2B5EF4-FFF2-40B4-BE49-F238E27FC236}">
                <a16:creationId xmlns:a16="http://schemas.microsoft.com/office/drawing/2014/main" id="{9C556FB4-B42B-A116-04A5-4917CD4BDDD2}"/>
              </a:ext>
            </a:extLst>
          </p:cNvPr>
          <p:cNvSpPr txBox="1"/>
          <p:nvPr/>
        </p:nvSpPr>
        <p:spPr>
          <a:xfrm>
            <a:off x="136708" y="4648972"/>
            <a:ext cx="8225416" cy="369332"/>
          </a:xfrm>
          <a:prstGeom prst="rect">
            <a:avLst/>
          </a:prstGeom>
          <a:noFill/>
        </p:spPr>
        <p:txBody>
          <a:bodyPr wrap="square" lIns="91440" tIns="45720" rIns="91440" bIns="45720" rtlCol="0" anchor="t">
            <a:spAutoFit/>
          </a:bodyPr>
          <a:lstStyle/>
          <a:p>
            <a:r>
              <a:rPr lang="en-US" sz="900" i="1" dirty="0">
                <a:solidFill>
                  <a:srgbClr val="000000"/>
                </a:solidFill>
                <a:latin typeface="Calibri"/>
                <a:ea typeface="Calibri"/>
                <a:cs typeface="Calibri"/>
              </a:rPr>
              <a:t>Note. </a:t>
            </a:r>
            <a:r>
              <a:rPr lang="en-US" sz="900" dirty="0">
                <a:solidFill>
                  <a:srgbClr val="000000"/>
                </a:solidFill>
                <a:latin typeface="Calibri"/>
                <a:ea typeface="Calibri"/>
                <a:cs typeface="Calibri"/>
              </a:rPr>
              <a:t>Data are presented for persons aged </a:t>
            </a:r>
            <a:r>
              <a:rPr lang="en-US" sz="900" b="0" i="0" dirty="0">
                <a:solidFill>
                  <a:srgbClr val="000000"/>
                </a:solidFill>
                <a:effectLst/>
                <a:latin typeface="Calibri"/>
                <a:ea typeface="Calibri"/>
                <a:cs typeface="Calibri"/>
              </a:rPr>
              <a:t>≥ 13 years at diagnosis. Rates are per 100,000. </a:t>
            </a:r>
            <a:r>
              <a:rPr lang="en-US" sz="900" dirty="0">
                <a:solidFill>
                  <a:srgbClr val="000000"/>
                </a:solidFill>
                <a:latin typeface="Calibri"/>
                <a:ea typeface="Calibri"/>
                <a:cs typeface="Calibri"/>
              </a:rPr>
              <a:t>Persons who did not report Hispanic or Latino ethnicity were categorized by race. Hispanic/Latino persons can be of any race.</a:t>
            </a:r>
          </a:p>
        </p:txBody>
      </p:sp>
    </p:spTree>
    <p:extLst>
      <p:ext uri="{BB962C8B-B14F-4D97-AF65-F5344CB8AC3E}">
        <p14:creationId xmlns:p14="http://schemas.microsoft.com/office/powerpoint/2010/main" val="42142281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E9A9C039-2450-B47B-6A1E-A021D2CF3968}"/>
              </a:ext>
              <a:ext uri="{C183D7F6-B498-43B3-948B-1728B52AA6E4}">
                <adec:decorative xmlns:adec="http://schemas.microsoft.com/office/drawing/2017/decorative" val="0"/>
              </a:ext>
            </a:extLst>
          </p:cNvPr>
          <p:cNvSpPr>
            <a:spLocks noGrp="1"/>
          </p:cNvSpPr>
          <p:nvPr>
            <p:ph type="title"/>
          </p:nvPr>
        </p:nvSpPr>
        <p:spPr>
          <a:xfrm>
            <a:off x="0" y="0"/>
            <a:ext cx="9278470" cy="857250"/>
          </a:xfrm>
        </p:spPr>
        <p:txBody>
          <a:bodyPr/>
          <a:lstStyle/>
          <a:p>
            <a:pPr>
              <a:lnSpc>
                <a:spcPct val="100000"/>
              </a:lnSpc>
            </a:pPr>
            <a:r>
              <a:rPr lang="en-US" sz="2000" dirty="0">
                <a:solidFill>
                  <a:schemeClr val="bg1"/>
                </a:solidFill>
                <a:latin typeface="Calibri" panose="020F0502020204030204" pitchFamily="34" charset="0"/>
              </a:rPr>
              <a:t>HIV diagnoses and population among females, by race/ethnicity, 2024—United States</a:t>
            </a:r>
          </a:p>
        </p:txBody>
      </p:sp>
      <p:pic>
        <p:nvPicPr>
          <p:cNvPr id="4" name="Picture 3" descr="This slide presents a butterfly chart of HIV diagnoses and population among females aged ≥13 years, by age race/ethnicity, during 2024 in the United States. ">
            <a:extLst>
              <a:ext uri="{FF2B5EF4-FFF2-40B4-BE49-F238E27FC236}">
                <a16:creationId xmlns:a16="http://schemas.microsoft.com/office/drawing/2014/main" id="{82E10338-5D44-9796-3064-CA54D2CD3B3E}"/>
              </a:ext>
            </a:extLst>
          </p:cNvPr>
          <p:cNvPicPr>
            <a:picLocks noChangeAspect="1"/>
          </p:cNvPicPr>
          <p:nvPr/>
        </p:nvPicPr>
        <p:blipFill>
          <a:blip r:embed="rId3"/>
          <a:stretch>
            <a:fillRect/>
          </a:stretch>
        </p:blipFill>
        <p:spPr>
          <a:xfrm>
            <a:off x="193727" y="884362"/>
            <a:ext cx="8950725" cy="4064079"/>
          </a:xfrm>
          <a:prstGeom prst="rect">
            <a:avLst/>
          </a:prstGeom>
        </p:spPr>
      </p:pic>
      <p:sp>
        <p:nvSpPr>
          <p:cNvPr id="2" name="TextBox 1">
            <a:extLst>
              <a:ext uri="{FF2B5EF4-FFF2-40B4-BE49-F238E27FC236}">
                <a16:creationId xmlns:a16="http://schemas.microsoft.com/office/drawing/2014/main" id="{5DC32F70-2B8C-9466-AC3D-2BD6DEDF2E3A}"/>
              </a:ext>
            </a:extLst>
          </p:cNvPr>
          <p:cNvSpPr txBox="1"/>
          <p:nvPr/>
        </p:nvSpPr>
        <p:spPr>
          <a:xfrm>
            <a:off x="193728" y="4683312"/>
            <a:ext cx="8224277" cy="369332"/>
          </a:xfrm>
          <a:prstGeom prst="rect">
            <a:avLst/>
          </a:prstGeom>
          <a:noFill/>
        </p:spPr>
        <p:txBody>
          <a:bodyPr wrap="square" lIns="91440" tIns="45720" rIns="91440" bIns="45720" rtlCol="0" anchor="t">
            <a:spAutoFit/>
          </a:bodyPr>
          <a:lstStyle/>
          <a:p>
            <a:r>
              <a:rPr lang="en-US" sz="900" i="1" dirty="0">
                <a:solidFill>
                  <a:srgbClr val="000000"/>
                </a:solidFill>
                <a:latin typeface="Calibri"/>
                <a:ea typeface="Calibri"/>
                <a:cs typeface="Calibri"/>
              </a:rPr>
              <a:t>Note. </a:t>
            </a:r>
            <a:r>
              <a:rPr lang="en-US" sz="900" dirty="0">
                <a:solidFill>
                  <a:srgbClr val="000000"/>
                </a:solidFill>
                <a:latin typeface="Calibri"/>
                <a:ea typeface="Calibri"/>
                <a:cs typeface="Calibri"/>
              </a:rPr>
              <a:t>Data are presented for persons aged </a:t>
            </a:r>
            <a:r>
              <a:rPr lang="en-US" sz="900" b="0" i="0" dirty="0">
                <a:solidFill>
                  <a:srgbClr val="000000"/>
                </a:solidFill>
                <a:effectLst/>
                <a:latin typeface="Calibri"/>
                <a:ea typeface="Calibri"/>
                <a:cs typeface="Calibri"/>
              </a:rPr>
              <a:t>≥ 13 years at diagnosis. </a:t>
            </a:r>
            <a:r>
              <a:rPr lang="en-US" sz="900" dirty="0">
                <a:solidFill>
                  <a:srgbClr val="000000"/>
                </a:solidFill>
                <a:latin typeface="Calibri"/>
                <a:ea typeface="Calibri"/>
                <a:cs typeface="Calibri"/>
              </a:rPr>
              <a:t>Persons who did not report Hispanic or Latino ethnicity were categorized by race. Hispanic/Latino persons can be of any race.</a:t>
            </a:r>
          </a:p>
        </p:txBody>
      </p:sp>
    </p:spTree>
    <p:extLst>
      <p:ext uri="{BB962C8B-B14F-4D97-AF65-F5344CB8AC3E}">
        <p14:creationId xmlns:p14="http://schemas.microsoft.com/office/powerpoint/2010/main" val="345339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5B9465-1C37-0912-FC39-9F2AD6BF18B9}"/>
            </a:ext>
          </a:extLst>
        </p:cNvPr>
        <p:cNvGrpSpPr/>
        <p:nvPr/>
      </p:nvGrpSpPr>
      <p:grpSpPr>
        <a:xfrm>
          <a:off x="0" y="0"/>
          <a:ext cx="0" cy="0"/>
          <a:chOff x="0" y="0"/>
          <a:chExt cx="0" cy="0"/>
        </a:xfrm>
      </p:grpSpPr>
      <p:pic>
        <p:nvPicPr>
          <p:cNvPr id="7" name="Picture 6" descr="Data Sources and Technical Notes">
            <a:extLst>
              <a:ext uri="{FF2B5EF4-FFF2-40B4-BE49-F238E27FC236}">
                <a16:creationId xmlns:a16="http://schemas.microsoft.com/office/drawing/2014/main" id="{1283D481-6C47-18B6-70E8-391E7FAAEACB}"/>
              </a:ext>
            </a:extLst>
          </p:cNvPr>
          <p:cNvPicPr>
            <a:picLocks noChangeAspect="1"/>
          </p:cNvPicPr>
          <p:nvPr/>
        </p:nvPicPr>
        <p:blipFill>
          <a:blip r:embed="rId3"/>
          <a:stretch>
            <a:fillRect/>
          </a:stretch>
        </p:blipFill>
        <p:spPr>
          <a:xfrm>
            <a:off x="0" y="2286"/>
            <a:ext cx="9144000" cy="5138927"/>
          </a:xfrm>
          <a:prstGeom prst="rect">
            <a:avLst/>
          </a:prstGeom>
        </p:spPr>
      </p:pic>
    </p:spTree>
    <p:extLst>
      <p:ext uri="{BB962C8B-B14F-4D97-AF65-F5344CB8AC3E}">
        <p14:creationId xmlns:p14="http://schemas.microsoft.com/office/powerpoint/2010/main" val="5445273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0E3DBEB0-7163-DA8A-7339-0D19279B46BC}"/>
              </a:ext>
              <a:ext uri="{C183D7F6-B498-43B3-948B-1728B52AA6E4}">
                <adec:decorative xmlns:adec="http://schemas.microsoft.com/office/drawing/2017/decorative" val="0"/>
              </a:ext>
            </a:extLst>
          </p:cNvPr>
          <p:cNvSpPr>
            <a:spLocks noGrp="1"/>
          </p:cNvSpPr>
          <p:nvPr>
            <p:ph type="title"/>
          </p:nvPr>
        </p:nvSpPr>
        <p:spPr>
          <a:xfrm>
            <a:off x="180754" y="0"/>
            <a:ext cx="8283880" cy="857250"/>
          </a:xfrm>
        </p:spPr>
        <p:txBody>
          <a:bodyPr/>
          <a:lstStyle/>
          <a:p>
            <a:pPr>
              <a:lnSpc>
                <a:spcPct val="100000"/>
              </a:lnSpc>
            </a:pPr>
            <a:r>
              <a:rPr lang="en-US" sz="2000" dirty="0">
                <a:solidFill>
                  <a:schemeClr val="bg1"/>
                </a:solidFill>
                <a:latin typeface="Calibri" panose="020F0502020204030204" pitchFamily="34" charset="0"/>
              </a:rPr>
              <a:t>HIV diagnoses rates among females, by selected characteristics, 2024—United States</a:t>
            </a:r>
          </a:p>
        </p:txBody>
      </p:sp>
      <p:pic>
        <p:nvPicPr>
          <p:cNvPr id="3" name="Picture 2" descr="This slide presents rates of HIV diagnoses, by selected characteristics among females aged ≥13 years during 2024 in the United States.">
            <a:extLst>
              <a:ext uri="{FF2B5EF4-FFF2-40B4-BE49-F238E27FC236}">
                <a16:creationId xmlns:a16="http://schemas.microsoft.com/office/drawing/2014/main" id="{950AD1CB-EA0D-E485-633E-09092C8E53A2}"/>
              </a:ext>
            </a:extLst>
          </p:cNvPr>
          <p:cNvPicPr>
            <a:picLocks noChangeAspect="1"/>
          </p:cNvPicPr>
          <p:nvPr/>
        </p:nvPicPr>
        <p:blipFill>
          <a:blip r:embed="rId3"/>
          <a:stretch>
            <a:fillRect/>
          </a:stretch>
        </p:blipFill>
        <p:spPr>
          <a:xfrm>
            <a:off x="422010" y="857250"/>
            <a:ext cx="8541236" cy="4145639"/>
          </a:xfrm>
          <a:prstGeom prst="rect">
            <a:avLst/>
          </a:prstGeom>
        </p:spPr>
      </p:pic>
      <p:sp>
        <p:nvSpPr>
          <p:cNvPr id="5" name="TextBox 4">
            <a:extLst>
              <a:ext uri="{FF2B5EF4-FFF2-40B4-BE49-F238E27FC236}">
                <a16:creationId xmlns:a16="http://schemas.microsoft.com/office/drawing/2014/main" id="{9EF3A413-4E51-EFF5-145A-E0E4E8AB7327}"/>
              </a:ext>
            </a:extLst>
          </p:cNvPr>
          <p:cNvSpPr txBox="1"/>
          <p:nvPr/>
        </p:nvSpPr>
        <p:spPr>
          <a:xfrm>
            <a:off x="180754" y="4669523"/>
            <a:ext cx="8421088" cy="369332"/>
          </a:xfrm>
          <a:prstGeom prst="rect">
            <a:avLst/>
          </a:prstGeom>
          <a:noFill/>
        </p:spPr>
        <p:txBody>
          <a:bodyPr wrap="square" lIns="91440" tIns="45720" rIns="91440" bIns="45720" rtlCol="0" anchor="t">
            <a:spAutoFit/>
          </a:bodyPr>
          <a:lstStyle/>
          <a:p>
            <a:r>
              <a:rPr lang="en-US" sz="900" i="1" dirty="0">
                <a:solidFill>
                  <a:srgbClr val="000000"/>
                </a:solidFill>
                <a:latin typeface="Calibri"/>
                <a:ea typeface="Calibri"/>
                <a:cs typeface="Calibri"/>
              </a:rPr>
              <a:t>Note. </a:t>
            </a:r>
            <a:r>
              <a:rPr lang="en-US" sz="900" dirty="0">
                <a:solidFill>
                  <a:srgbClr val="000000"/>
                </a:solidFill>
                <a:latin typeface="Calibri"/>
                <a:ea typeface="Calibri"/>
                <a:cs typeface="Calibri"/>
              </a:rPr>
              <a:t>Data are presented for persons aged </a:t>
            </a:r>
            <a:r>
              <a:rPr lang="en-US" sz="900" b="0" i="0" dirty="0">
                <a:solidFill>
                  <a:srgbClr val="000000"/>
                </a:solidFill>
                <a:effectLst/>
                <a:latin typeface="Calibri"/>
                <a:ea typeface="Calibri"/>
                <a:cs typeface="Calibri"/>
              </a:rPr>
              <a:t>≥ 13 years at diagnosis. Rates are per 100,000. </a:t>
            </a:r>
            <a:r>
              <a:rPr lang="en-US" sz="900" dirty="0">
                <a:solidFill>
                  <a:srgbClr val="000000"/>
                </a:solidFill>
                <a:latin typeface="Calibri"/>
                <a:ea typeface="Calibri"/>
                <a:cs typeface="Calibri"/>
              </a:rPr>
              <a:t>Persons who did not report Hispanic or Latino ethnicity were categorized by race. Hispanic/Latino persons can be of any race.</a:t>
            </a:r>
          </a:p>
        </p:txBody>
      </p:sp>
    </p:spTree>
    <p:extLst>
      <p:ext uri="{BB962C8B-B14F-4D97-AF65-F5344CB8AC3E}">
        <p14:creationId xmlns:p14="http://schemas.microsoft.com/office/powerpoint/2010/main" val="36986066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485847E6-E968-5D70-D0F5-7D908F28D2C3}"/>
              </a:ext>
              <a:ext uri="{C183D7F6-B498-43B3-948B-1728B52AA6E4}">
                <adec:decorative xmlns:adec="http://schemas.microsoft.com/office/drawing/2017/decorative" val="0"/>
              </a:ext>
            </a:extLst>
          </p:cNvPr>
          <p:cNvSpPr>
            <a:spLocks noGrp="1"/>
          </p:cNvSpPr>
          <p:nvPr>
            <p:ph type="title"/>
          </p:nvPr>
        </p:nvSpPr>
        <p:spPr>
          <a:xfrm>
            <a:off x="256921" y="85778"/>
            <a:ext cx="8565503" cy="812207"/>
          </a:xfrm>
        </p:spPr>
        <p:txBody>
          <a:bodyPr/>
          <a:lstStyle/>
          <a:p>
            <a:pPr>
              <a:lnSpc>
                <a:spcPct val="100000"/>
              </a:lnSpc>
            </a:pPr>
            <a:r>
              <a:rPr lang="en-US" sz="2000" dirty="0">
                <a:solidFill>
                  <a:schemeClr val="bg1"/>
                </a:solidFill>
                <a:latin typeface="Calibri" panose="020F0502020204030204" pitchFamily="34" charset="0"/>
              </a:rPr>
              <a:t>HIV diagnoses rates among Black females, by selected characteristics, 2024—United States</a:t>
            </a:r>
          </a:p>
        </p:txBody>
      </p:sp>
      <p:pic>
        <p:nvPicPr>
          <p:cNvPr id="7" name="Picture 6" descr="This slide presents rates of HIV diagnoses, by selected characteristics among Black females aged ≥13 years during 2024 in the United States.">
            <a:extLst>
              <a:ext uri="{FF2B5EF4-FFF2-40B4-BE49-F238E27FC236}">
                <a16:creationId xmlns:a16="http://schemas.microsoft.com/office/drawing/2014/main" id="{C2D36652-C2B3-B97F-B908-15492D6A1D1D}"/>
              </a:ext>
            </a:extLst>
          </p:cNvPr>
          <p:cNvPicPr>
            <a:picLocks noChangeAspect="1"/>
          </p:cNvPicPr>
          <p:nvPr/>
        </p:nvPicPr>
        <p:blipFill>
          <a:blip r:embed="rId3"/>
          <a:stretch>
            <a:fillRect/>
          </a:stretch>
        </p:blipFill>
        <p:spPr>
          <a:xfrm>
            <a:off x="394614" y="894961"/>
            <a:ext cx="8642521" cy="3995537"/>
          </a:xfrm>
          <a:prstGeom prst="rect">
            <a:avLst/>
          </a:prstGeom>
        </p:spPr>
      </p:pic>
      <p:sp>
        <p:nvSpPr>
          <p:cNvPr id="3" name="TextBox 2">
            <a:extLst>
              <a:ext uri="{FF2B5EF4-FFF2-40B4-BE49-F238E27FC236}">
                <a16:creationId xmlns:a16="http://schemas.microsoft.com/office/drawing/2014/main" id="{9C556FB4-B42B-A116-04A5-4917CD4BDDD2}"/>
              </a:ext>
            </a:extLst>
          </p:cNvPr>
          <p:cNvSpPr txBox="1"/>
          <p:nvPr/>
        </p:nvSpPr>
        <p:spPr>
          <a:xfrm>
            <a:off x="235409" y="4818103"/>
            <a:ext cx="7723235" cy="230832"/>
          </a:xfrm>
          <a:prstGeom prst="rect">
            <a:avLst/>
          </a:prstGeom>
          <a:noFill/>
        </p:spPr>
        <p:txBody>
          <a:bodyPr wrap="square" rtlCol="0">
            <a:spAutoFit/>
          </a:bodyPr>
          <a:lstStyle/>
          <a:p>
            <a:r>
              <a:rPr lang="en-US" sz="900" i="1" dirty="0">
                <a:solidFill>
                  <a:srgbClr val="000000"/>
                </a:solidFill>
                <a:latin typeface="Calibri" panose="020F0502020204030204" pitchFamily="34" charset="0"/>
              </a:rPr>
              <a:t>Note. </a:t>
            </a:r>
            <a:r>
              <a:rPr lang="en-US" sz="900" dirty="0">
                <a:solidFill>
                  <a:srgbClr val="000000"/>
                </a:solidFill>
                <a:latin typeface="Calibri" panose="020F0502020204030204" pitchFamily="34" charset="0"/>
              </a:rPr>
              <a:t>Data are presented for persons aged </a:t>
            </a:r>
            <a:r>
              <a:rPr lang="en-US" sz="900" b="0" i="0" dirty="0">
                <a:solidFill>
                  <a:srgbClr val="000000"/>
                </a:solidFill>
                <a:effectLst/>
                <a:latin typeface="Calibri" panose="020F0502020204030204" pitchFamily="34" charset="0"/>
                <a:cs typeface="Calibri" panose="020F0502020204030204" pitchFamily="34" charset="0"/>
              </a:rPr>
              <a:t>≥ 13 </a:t>
            </a:r>
            <a:r>
              <a:rPr lang="en-US" sz="900" b="0" i="0" dirty="0">
                <a:solidFill>
                  <a:srgbClr val="000000"/>
                </a:solidFill>
                <a:effectLst/>
                <a:latin typeface="Calibri" panose="020F0502020204030204" pitchFamily="34" charset="0"/>
              </a:rPr>
              <a:t>years at diagnosis. Rates are per 100,000. </a:t>
            </a:r>
            <a:endParaRPr lang="en-US" sz="90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18406349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273B6DBE-1F1B-DCF8-A916-01E0212BDCE3}"/>
              </a:ext>
              <a:ext uri="{C183D7F6-B498-43B3-948B-1728B52AA6E4}">
                <adec:decorative xmlns:adec="http://schemas.microsoft.com/office/drawing/2017/decorative" val="0"/>
              </a:ext>
            </a:extLst>
          </p:cNvPr>
          <p:cNvSpPr>
            <a:spLocks noGrp="1"/>
          </p:cNvSpPr>
          <p:nvPr>
            <p:ph type="title"/>
          </p:nvPr>
        </p:nvSpPr>
        <p:spPr>
          <a:xfrm>
            <a:off x="242371" y="0"/>
            <a:ext cx="8648242" cy="857250"/>
          </a:xfrm>
        </p:spPr>
        <p:txBody>
          <a:bodyPr/>
          <a:lstStyle/>
          <a:p>
            <a:pPr>
              <a:lnSpc>
                <a:spcPct val="100000"/>
              </a:lnSpc>
            </a:pPr>
            <a:r>
              <a:rPr lang="en-US" sz="2000" dirty="0">
                <a:solidFill>
                  <a:schemeClr val="bg1"/>
                </a:solidFill>
                <a:latin typeface="Calibri" panose="020F0502020204030204" pitchFamily="34" charset="0"/>
              </a:rPr>
              <a:t>HIV diagnoses among persons aged 13–24 years, by selected characteristics, 2024—United States and 7 territories and freely associated states</a:t>
            </a:r>
          </a:p>
        </p:txBody>
      </p:sp>
      <p:pic>
        <p:nvPicPr>
          <p:cNvPr id="8" name="Picture 7" descr="This slide presents a horizontal bar chart of HIV diagnoses among persons aged 13–24, by selected characteristics, during 2024 in the United States and 7 territories and freely associated states.">
            <a:extLst>
              <a:ext uri="{FF2B5EF4-FFF2-40B4-BE49-F238E27FC236}">
                <a16:creationId xmlns:a16="http://schemas.microsoft.com/office/drawing/2014/main" id="{E6663B54-D5E1-6DC8-5ECD-BAD60EAB631B}"/>
              </a:ext>
            </a:extLst>
          </p:cNvPr>
          <p:cNvPicPr>
            <a:picLocks noChangeAspect="1"/>
          </p:cNvPicPr>
          <p:nvPr/>
        </p:nvPicPr>
        <p:blipFill>
          <a:blip r:embed="rId3"/>
          <a:stretch>
            <a:fillRect/>
          </a:stretch>
        </p:blipFill>
        <p:spPr>
          <a:xfrm>
            <a:off x="364634" y="331364"/>
            <a:ext cx="8637931" cy="4601109"/>
          </a:xfrm>
          <a:prstGeom prst="rect">
            <a:avLst/>
          </a:prstGeom>
        </p:spPr>
      </p:pic>
      <p:sp>
        <p:nvSpPr>
          <p:cNvPr id="3" name="TextBox 2">
            <a:extLst>
              <a:ext uri="{FF2B5EF4-FFF2-40B4-BE49-F238E27FC236}">
                <a16:creationId xmlns:a16="http://schemas.microsoft.com/office/drawing/2014/main" id="{89319464-A802-EF8E-9453-DFD6BEF7F3FC}"/>
              </a:ext>
            </a:extLst>
          </p:cNvPr>
          <p:cNvSpPr txBox="1"/>
          <p:nvPr/>
        </p:nvSpPr>
        <p:spPr>
          <a:xfrm>
            <a:off x="141435" y="4817057"/>
            <a:ext cx="8421088" cy="230832"/>
          </a:xfrm>
          <a:prstGeom prst="rect">
            <a:avLst/>
          </a:prstGeom>
          <a:noFill/>
        </p:spPr>
        <p:txBody>
          <a:bodyPr wrap="square" lIns="91440" tIns="45720" rIns="91440" bIns="45720" rtlCol="0" anchor="t">
            <a:spAutoFit/>
          </a:bodyPr>
          <a:lstStyle/>
          <a:p>
            <a:r>
              <a:rPr lang="en-US" sz="900" i="1" dirty="0">
                <a:solidFill>
                  <a:srgbClr val="000000"/>
                </a:solidFill>
                <a:latin typeface="Calibri"/>
                <a:ea typeface="Calibri"/>
                <a:cs typeface="Calibri"/>
              </a:rPr>
              <a:t>Note. </a:t>
            </a:r>
            <a:r>
              <a:rPr lang="en-US" sz="900" dirty="0">
                <a:solidFill>
                  <a:srgbClr val="000000"/>
                </a:solidFill>
                <a:latin typeface="Calibri"/>
                <a:ea typeface="Calibri"/>
                <a:cs typeface="Calibri"/>
              </a:rPr>
              <a:t>Persons who did not report Hispanic or Latino ethnicity were categorized by race. Hispanic/Latino persons can be of any race.</a:t>
            </a:r>
            <a:r>
              <a:rPr lang="en-US" sz="900" b="0" i="0" dirty="0">
                <a:solidFill>
                  <a:srgbClr val="000000"/>
                </a:solidFill>
                <a:effectLst/>
                <a:latin typeface="Calibri"/>
                <a:ea typeface="Calibri"/>
                <a:cs typeface="Calibri"/>
              </a:rPr>
              <a:t> </a:t>
            </a:r>
            <a:endParaRPr lang="en-US" sz="900" dirty="0">
              <a:solidFill>
                <a:srgbClr val="000000"/>
              </a:solidFill>
              <a:latin typeface="Calibri"/>
              <a:ea typeface="Calibri"/>
              <a:cs typeface="Calibri"/>
            </a:endParaRPr>
          </a:p>
        </p:txBody>
      </p:sp>
    </p:spTree>
    <p:extLst>
      <p:ext uri="{BB962C8B-B14F-4D97-AF65-F5344CB8AC3E}">
        <p14:creationId xmlns:p14="http://schemas.microsoft.com/office/powerpoint/2010/main" val="26727260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5D543C7A-8D49-A359-AF1E-1CD471A625D7}"/>
              </a:ext>
              <a:ext uri="{C183D7F6-B498-43B3-948B-1728B52AA6E4}">
                <adec:decorative xmlns:adec="http://schemas.microsoft.com/office/drawing/2017/decorative" val="0"/>
              </a:ext>
            </a:extLst>
          </p:cNvPr>
          <p:cNvSpPr>
            <a:spLocks noGrp="1"/>
          </p:cNvSpPr>
          <p:nvPr>
            <p:ph type="title"/>
          </p:nvPr>
        </p:nvSpPr>
        <p:spPr>
          <a:xfrm>
            <a:off x="235795" y="0"/>
            <a:ext cx="8821052" cy="857250"/>
          </a:xfrm>
        </p:spPr>
        <p:txBody>
          <a:bodyPr/>
          <a:lstStyle/>
          <a:p>
            <a:pPr>
              <a:lnSpc>
                <a:spcPct val="100000"/>
              </a:lnSpc>
            </a:pPr>
            <a:r>
              <a:rPr lang="en-US" sz="2000" dirty="0">
                <a:solidFill>
                  <a:schemeClr val="bg1"/>
                </a:solidFill>
                <a:latin typeface="Calibri" panose="020F0502020204030204" pitchFamily="34" charset="0"/>
              </a:rPr>
              <a:t>HIV diagnoses rates among persons aged 13–24 years, 2024—United States</a:t>
            </a:r>
          </a:p>
        </p:txBody>
      </p:sp>
      <p:pic>
        <p:nvPicPr>
          <p:cNvPr id="7" name="Picture 6" descr="This slide presents rates of HIV diagnoses, by selected characteristics among persons aged 13–24 years during 2024 in the United States.">
            <a:extLst>
              <a:ext uri="{FF2B5EF4-FFF2-40B4-BE49-F238E27FC236}">
                <a16:creationId xmlns:a16="http://schemas.microsoft.com/office/drawing/2014/main" id="{020078DC-11C9-7070-F1AC-C46838C7F888}"/>
              </a:ext>
            </a:extLst>
          </p:cNvPr>
          <p:cNvPicPr>
            <a:picLocks noChangeAspect="1"/>
          </p:cNvPicPr>
          <p:nvPr/>
        </p:nvPicPr>
        <p:blipFill>
          <a:blip r:embed="rId3"/>
          <a:stretch>
            <a:fillRect/>
          </a:stretch>
        </p:blipFill>
        <p:spPr>
          <a:xfrm>
            <a:off x="278158" y="878282"/>
            <a:ext cx="8736325" cy="4054191"/>
          </a:xfrm>
          <a:prstGeom prst="rect">
            <a:avLst/>
          </a:prstGeom>
        </p:spPr>
      </p:pic>
      <p:sp>
        <p:nvSpPr>
          <p:cNvPr id="5" name="TextBox 4">
            <a:extLst>
              <a:ext uri="{FF2B5EF4-FFF2-40B4-BE49-F238E27FC236}">
                <a16:creationId xmlns:a16="http://schemas.microsoft.com/office/drawing/2014/main" id="{B4F0984A-218B-50BF-A303-9F574FB0887E}"/>
              </a:ext>
            </a:extLst>
          </p:cNvPr>
          <p:cNvSpPr txBox="1"/>
          <p:nvPr/>
        </p:nvSpPr>
        <p:spPr>
          <a:xfrm>
            <a:off x="87154" y="4817057"/>
            <a:ext cx="8421088" cy="230832"/>
          </a:xfrm>
          <a:prstGeom prst="rect">
            <a:avLst/>
          </a:prstGeom>
          <a:noFill/>
        </p:spPr>
        <p:txBody>
          <a:bodyPr wrap="square" lIns="91440" tIns="45720" rIns="91440" bIns="45720" rtlCol="0" anchor="t">
            <a:spAutoFit/>
          </a:bodyPr>
          <a:lstStyle/>
          <a:p>
            <a:r>
              <a:rPr lang="en-US" sz="900" i="1" dirty="0">
                <a:solidFill>
                  <a:srgbClr val="000000"/>
                </a:solidFill>
                <a:latin typeface="Calibri"/>
                <a:ea typeface="Calibri"/>
                <a:cs typeface="Calibri"/>
              </a:rPr>
              <a:t>Note. </a:t>
            </a:r>
            <a:r>
              <a:rPr lang="en-US" sz="900" dirty="0">
                <a:solidFill>
                  <a:srgbClr val="000000"/>
                </a:solidFill>
                <a:latin typeface="Calibri"/>
                <a:ea typeface="Calibri"/>
                <a:cs typeface="Calibri"/>
              </a:rPr>
              <a:t>Rates are per 100,000. Persons who did not report Hispanic or Latino ethnicity were categorized by race. Hispanic/Latino persons can be of any race.</a:t>
            </a:r>
            <a:r>
              <a:rPr lang="en-US" sz="900" b="0" i="0" dirty="0">
                <a:solidFill>
                  <a:srgbClr val="000000"/>
                </a:solidFill>
                <a:effectLst/>
                <a:latin typeface="Calibri"/>
                <a:ea typeface="Calibri"/>
                <a:cs typeface="Calibri"/>
              </a:rPr>
              <a:t> </a:t>
            </a:r>
            <a:endParaRPr lang="en-US" sz="900" dirty="0">
              <a:solidFill>
                <a:srgbClr val="000000"/>
              </a:solidFill>
              <a:latin typeface="Calibri"/>
              <a:ea typeface="Calibri"/>
              <a:cs typeface="Calibri"/>
            </a:endParaRPr>
          </a:p>
        </p:txBody>
      </p:sp>
    </p:spTree>
    <p:extLst>
      <p:ext uri="{BB962C8B-B14F-4D97-AF65-F5344CB8AC3E}">
        <p14:creationId xmlns:p14="http://schemas.microsoft.com/office/powerpoint/2010/main" val="19158844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5D543C7A-8D49-A359-AF1E-1CD471A625D7}"/>
              </a:ext>
              <a:ext uri="{C183D7F6-B498-43B3-948B-1728B52AA6E4}">
                <adec:decorative xmlns:adec="http://schemas.microsoft.com/office/drawing/2017/decorative" val="0"/>
              </a:ext>
            </a:extLst>
          </p:cNvPr>
          <p:cNvSpPr>
            <a:spLocks noGrp="1"/>
          </p:cNvSpPr>
          <p:nvPr>
            <p:ph type="title"/>
          </p:nvPr>
        </p:nvSpPr>
        <p:spPr>
          <a:xfrm>
            <a:off x="235795" y="0"/>
            <a:ext cx="8821052" cy="857250"/>
          </a:xfrm>
        </p:spPr>
        <p:txBody>
          <a:bodyPr/>
          <a:lstStyle/>
          <a:p>
            <a:pPr>
              <a:lnSpc>
                <a:spcPct val="100000"/>
              </a:lnSpc>
            </a:pPr>
            <a:r>
              <a:rPr lang="en-US" sz="2000" dirty="0">
                <a:solidFill>
                  <a:schemeClr val="bg1"/>
                </a:solidFill>
                <a:latin typeface="Calibri" panose="020F0502020204030204" pitchFamily="34" charset="0"/>
              </a:rPr>
              <a:t>HIV diagnoses among persons aged 13–24 years, by transmission category and sex, 2024—United States and 7 territories and freely associated states</a:t>
            </a:r>
          </a:p>
        </p:txBody>
      </p:sp>
      <p:pic>
        <p:nvPicPr>
          <p:cNvPr id="3" name="Picture 2" descr="This slide presents a horizontal bar chart of HIV diagnoses among persons aged 13–24 years, by transmission category and sex, during 2024 in the United States and 7 territories and freely associated states.">
            <a:extLst>
              <a:ext uri="{FF2B5EF4-FFF2-40B4-BE49-F238E27FC236}">
                <a16:creationId xmlns:a16="http://schemas.microsoft.com/office/drawing/2014/main" id="{7A61CD0A-1BF8-9FE7-367F-B26C492A5E71}"/>
              </a:ext>
            </a:extLst>
          </p:cNvPr>
          <p:cNvPicPr>
            <a:picLocks noChangeAspect="1"/>
          </p:cNvPicPr>
          <p:nvPr/>
        </p:nvPicPr>
        <p:blipFill>
          <a:blip r:embed="rId3"/>
          <a:stretch>
            <a:fillRect/>
          </a:stretch>
        </p:blipFill>
        <p:spPr>
          <a:xfrm>
            <a:off x="161161" y="934948"/>
            <a:ext cx="8884669" cy="4046300"/>
          </a:xfrm>
          <a:prstGeom prst="rect">
            <a:avLst/>
          </a:prstGeom>
        </p:spPr>
      </p:pic>
    </p:spTree>
    <p:extLst>
      <p:ext uri="{BB962C8B-B14F-4D97-AF65-F5344CB8AC3E}">
        <p14:creationId xmlns:p14="http://schemas.microsoft.com/office/powerpoint/2010/main" val="23289916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104FA401-4A52-EE22-73FD-B485959B7698}"/>
              </a:ext>
              <a:ext uri="{C183D7F6-B498-43B3-948B-1728B52AA6E4}">
                <adec:decorative xmlns:adec="http://schemas.microsoft.com/office/drawing/2017/decorative" val="0"/>
              </a:ext>
            </a:extLst>
          </p:cNvPr>
          <p:cNvSpPr>
            <a:spLocks noGrp="1"/>
          </p:cNvSpPr>
          <p:nvPr>
            <p:ph type="title"/>
          </p:nvPr>
        </p:nvSpPr>
        <p:spPr>
          <a:xfrm>
            <a:off x="231354" y="0"/>
            <a:ext cx="8681292" cy="857250"/>
          </a:xfrm>
        </p:spPr>
        <p:txBody>
          <a:bodyPr/>
          <a:lstStyle/>
          <a:p>
            <a:pPr>
              <a:lnSpc>
                <a:spcPct val="100000"/>
              </a:lnSpc>
            </a:pPr>
            <a:r>
              <a:rPr lang="en-US" sz="2000" dirty="0">
                <a:solidFill>
                  <a:schemeClr val="bg1"/>
                </a:solidFill>
                <a:latin typeface="Calibri" panose="020F0502020204030204" pitchFamily="34" charset="0"/>
              </a:rPr>
              <a:t>HIV diagnoses among persons aged ≥ 55 years, by selected characteristics, 2024—United States and 7 territories and freely associated states</a:t>
            </a:r>
          </a:p>
        </p:txBody>
      </p:sp>
      <p:pic>
        <p:nvPicPr>
          <p:cNvPr id="3" name="Picture 2" descr="This slide presents a horizontal bar chart of HIV diagnoses among persons aged ≥55 years, by selected characteristics, during 2024 in the United States and 7 territories and freely associated states.">
            <a:extLst>
              <a:ext uri="{FF2B5EF4-FFF2-40B4-BE49-F238E27FC236}">
                <a16:creationId xmlns:a16="http://schemas.microsoft.com/office/drawing/2014/main" id="{87A39389-DF8A-C89A-400C-91D0E61A9A4E}"/>
              </a:ext>
            </a:extLst>
          </p:cNvPr>
          <p:cNvPicPr>
            <a:picLocks noChangeAspect="1"/>
          </p:cNvPicPr>
          <p:nvPr/>
        </p:nvPicPr>
        <p:blipFill>
          <a:blip r:embed="rId3"/>
          <a:stretch>
            <a:fillRect/>
          </a:stretch>
        </p:blipFill>
        <p:spPr>
          <a:xfrm>
            <a:off x="127497" y="489367"/>
            <a:ext cx="8929349" cy="4443106"/>
          </a:xfrm>
          <a:prstGeom prst="rect">
            <a:avLst/>
          </a:prstGeom>
        </p:spPr>
      </p:pic>
      <p:sp>
        <p:nvSpPr>
          <p:cNvPr id="2" name="TextBox 1">
            <a:extLst>
              <a:ext uri="{FF2B5EF4-FFF2-40B4-BE49-F238E27FC236}">
                <a16:creationId xmlns:a16="http://schemas.microsoft.com/office/drawing/2014/main" id="{4D95DAA6-8308-6738-CE1F-54ABCE5FCC92}"/>
              </a:ext>
            </a:extLst>
          </p:cNvPr>
          <p:cNvSpPr txBox="1"/>
          <p:nvPr/>
        </p:nvSpPr>
        <p:spPr>
          <a:xfrm>
            <a:off x="87154" y="4817057"/>
            <a:ext cx="8421088" cy="230832"/>
          </a:xfrm>
          <a:prstGeom prst="rect">
            <a:avLst/>
          </a:prstGeom>
          <a:noFill/>
        </p:spPr>
        <p:txBody>
          <a:bodyPr wrap="square" lIns="91440" tIns="45720" rIns="91440" bIns="45720" rtlCol="0" anchor="t">
            <a:spAutoFit/>
          </a:bodyPr>
          <a:lstStyle/>
          <a:p>
            <a:r>
              <a:rPr lang="en-US" sz="900" i="1" dirty="0">
                <a:solidFill>
                  <a:srgbClr val="000000"/>
                </a:solidFill>
                <a:latin typeface="Calibri"/>
                <a:ea typeface="Calibri"/>
                <a:cs typeface="Calibri"/>
              </a:rPr>
              <a:t>Note. </a:t>
            </a:r>
            <a:r>
              <a:rPr lang="en-US" sz="900" dirty="0">
                <a:solidFill>
                  <a:srgbClr val="000000"/>
                </a:solidFill>
                <a:latin typeface="Calibri"/>
                <a:ea typeface="Calibri"/>
                <a:cs typeface="Calibri"/>
              </a:rPr>
              <a:t>Persons who did not report Hispanic or Latino ethnicity were categorized by race. Hispanic/Latino persons can be of any race.</a:t>
            </a:r>
          </a:p>
        </p:txBody>
      </p:sp>
    </p:spTree>
    <p:extLst>
      <p:ext uri="{BB962C8B-B14F-4D97-AF65-F5344CB8AC3E}">
        <p14:creationId xmlns:p14="http://schemas.microsoft.com/office/powerpoint/2010/main" val="22367245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227DB343-2BF5-7206-CCC5-BB44714B789A}"/>
              </a:ext>
              <a:ext uri="{C183D7F6-B498-43B3-948B-1728B52AA6E4}">
                <adec:decorative xmlns:adec="http://schemas.microsoft.com/office/drawing/2017/decorative" val="0"/>
              </a:ext>
            </a:extLst>
          </p:cNvPr>
          <p:cNvSpPr>
            <a:spLocks noGrp="1"/>
          </p:cNvSpPr>
          <p:nvPr>
            <p:ph type="title"/>
          </p:nvPr>
        </p:nvSpPr>
        <p:spPr>
          <a:xfrm>
            <a:off x="235795" y="0"/>
            <a:ext cx="8672410" cy="857250"/>
          </a:xfrm>
        </p:spPr>
        <p:txBody>
          <a:bodyPr/>
          <a:lstStyle/>
          <a:p>
            <a:pPr>
              <a:lnSpc>
                <a:spcPct val="100000"/>
              </a:lnSpc>
            </a:pPr>
            <a:r>
              <a:rPr lang="en-US" sz="2000" dirty="0">
                <a:solidFill>
                  <a:schemeClr val="bg1"/>
                </a:solidFill>
                <a:latin typeface="Calibri" panose="020F0502020204030204" pitchFamily="34" charset="0"/>
              </a:rPr>
              <a:t>HIV diagnoses rates among persons aged ≥ 55 years, by selected characteristics, 2024—United States</a:t>
            </a:r>
          </a:p>
        </p:txBody>
      </p:sp>
      <p:pic>
        <p:nvPicPr>
          <p:cNvPr id="6" name="Picture 5" descr="This slide presents rates of HIV diagnoses, by selected characteristics among persons aged ≥55 years during 2024 in the United States.">
            <a:extLst>
              <a:ext uri="{FF2B5EF4-FFF2-40B4-BE49-F238E27FC236}">
                <a16:creationId xmlns:a16="http://schemas.microsoft.com/office/drawing/2014/main" id="{C4231534-0295-EED1-F33D-28D2F10BDE9F}"/>
              </a:ext>
            </a:extLst>
          </p:cNvPr>
          <p:cNvPicPr>
            <a:picLocks noChangeAspect="1"/>
          </p:cNvPicPr>
          <p:nvPr/>
        </p:nvPicPr>
        <p:blipFill>
          <a:blip r:embed="rId3"/>
          <a:stretch>
            <a:fillRect/>
          </a:stretch>
        </p:blipFill>
        <p:spPr>
          <a:xfrm>
            <a:off x="158113" y="813747"/>
            <a:ext cx="8827773" cy="4109060"/>
          </a:xfrm>
          <a:prstGeom prst="rect">
            <a:avLst/>
          </a:prstGeom>
        </p:spPr>
      </p:pic>
      <p:sp>
        <p:nvSpPr>
          <p:cNvPr id="5" name="TextBox 4">
            <a:extLst>
              <a:ext uri="{FF2B5EF4-FFF2-40B4-BE49-F238E27FC236}">
                <a16:creationId xmlns:a16="http://schemas.microsoft.com/office/drawing/2014/main" id="{FB699DC6-DC73-4BBC-82F1-8D706CCC0BF2}"/>
              </a:ext>
            </a:extLst>
          </p:cNvPr>
          <p:cNvSpPr txBox="1"/>
          <p:nvPr/>
        </p:nvSpPr>
        <p:spPr>
          <a:xfrm>
            <a:off x="87154" y="4807391"/>
            <a:ext cx="8421088" cy="230832"/>
          </a:xfrm>
          <a:prstGeom prst="rect">
            <a:avLst/>
          </a:prstGeom>
          <a:noFill/>
        </p:spPr>
        <p:txBody>
          <a:bodyPr wrap="square" lIns="91440" tIns="45720" rIns="91440" bIns="45720" rtlCol="0" anchor="t">
            <a:spAutoFit/>
          </a:bodyPr>
          <a:lstStyle/>
          <a:p>
            <a:r>
              <a:rPr lang="en-US" sz="900" i="1" dirty="0">
                <a:solidFill>
                  <a:srgbClr val="000000"/>
                </a:solidFill>
                <a:latin typeface="Calibri"/>
                <a:ea typeface="Calibri"/>
                <a:cs typeface="Calibri"/>
              </a:rPr>
              <a:t>Note. </a:t>
            </a:r>
            <a:r>
              <a:rPr lang="en-US" sz="900" dirty="0">
                <a:solidFill>
                  <a:srgbClr val="000000"/>
                </a:solidFill>
                <a:latin typeface="Calibri"/>
                <a:ea typeface="Calibri"/>
                <a:cs typeface="Calibri"/>
              </a:rPr>
              <a:t>Rates are per 100,000. Persons who did not report Hispanic or Latino ethnicity were categorized by race. Hispanic/Latino persons can be of any race.</a:t>
            </a:r>
          </a:p>
        </p:txBody>
      </p:sp>
    </p:spTree>
    <p:extLst>
      <p:ext uri="{BB962C8B-B14F-4D97-AF65-F5344CB8AC3E}">
        <p14:creationId xmlns:p14="http://schemas.microsoft.com/office/powerpoint/2010/main" val="14255873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227DB343-2BF5-7206-CCC5-BB44714B789A}"/>
              </a:ext>
              <a:ext uri="{C183D7F6-B498-43B3-948B-1728B52AA6E4}">
                <adec:decorative xmlns:adec="http://schemas.microsoft.com/office/drawing/2017/decorative" val="0"/>
              </a:ext>
            </a:extLst>
          </p:cNvPr>
          <p:cNvSpPr>
            <a:spLocks noGrp="1"/>
          </p:cNvSpPr>
          <p:nvPr>
            <p:ph type="title"/>
          </p:nvPr>
        </p:nvSpPr>
        <p:spPr>
          <a:xfrm>
            <a:off x="235795" y="0"/>
            <a:ext cx="8672410" cy="857250"/>
          </a:xfrm>
        </p:spPr>
        <p:txBody>
          <a:bodyPr/>
          <a:lstStyle/>
          <a:p>
            <a:pPr>
              <a:lnSpc>
                <a:spcPct val="100000"/>
              </a:lnSpc>
            </a:pPr>
            <a:r>
              <a:rPr lang="en-US" sz="2000" dirty="0">
                <a:solidFill>
                  <a:schemeClr val="bg1"/>
                </a:solidFill>
                <a:latin typeface="Calibri" panose="020F0502020204030204" pitchFamily="34" charset="0"/>
              </a:rPr>
              <a:t>HIV diagnoses among persons aged ≥ 55 years, by transmission category and sex, 2024—United States and 7 territories and freely associated states</a:t>
            </a:r>
          </a:p>
        </p:txBody>
      </p:sp>
      <p:pic>
        <p:nvPicPr>
          <p:cNvPr id="3" name="Picture 2" descr="This slide presents a horizontal bar chart of HIV diagnoses among persons aged ≥55 years, by transmission category and sex, during 2024 in the United States and 7 territories and freely associated states.">
            <a:extLst>
              <a:ext uri="{FF2B5EF4-FFF2-40B4-BE49-F238E27FC236}">
                <a16:creationId xmlns:a16="http://schemas.microsoft.com/office/drawing/2014/main" id="{BB808402-A169-901B-DE13-054526447DCD}"/>
              </a:ext>
            </a:extLst>
          </p:cNvPr>
          <p:cNvPicPr>
            <a:picLocks noChangeAspect="1"/>
          </p:cNvPicPr>
          <p:nvPr/>
        </p:nvPicPr>
        <p:blipFill>
          <a:blip r:embed="rId3"/>
          <a:stretch>
            <a:fillRect/>
          </a:stretch>
        </p:blipFill>
        <p:spPr>
          <a:xfrm>
            <a:off x="197741" y="994567"/>
            <a:ext cx="8869310" cy="3906205"/>
          </a:xfrm>
          <a:prstGeom prst="rect">
            <a:avLst/>
          </a:prstGeom>
        </p:spPr>
      </p:pic>
    </p:spTree>
    <p:extLst>
      <p:ext uri="{BB962C8B-B14F-4D97-AF65-F5344CB8AC3E}">
        <p14:creationId xmlns:p14="http://schemas.microsoft.com/office/powerpoint/2010/main" val="34460735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AE4353-D121-4041-2DE5-A10A532D66D9}"/>
            </a:ext>
          </a:extLst>
        </p:cNvPr>
        <p:cNvGrpSpPr/>
        <p:nvPr/>
      </p:nvGrpSpPr>
      <p:grpSpPr>
        <a:xfrm>
          <a:off x="0" y="0"/>
          <a:ext cx="0" cy="0"/>
          <a:chOff x="0" y="0"/>
          <a:chExt cx="0" cy="0"/>
        </a:xfrm>
      </p:grpSpPr>
      <p:sp>
        <p:nvSpPr>
          <p:cNvPr id="4" name="Title 2">
            <a:extLst>
              <a:ext uri="{FF2B5EF4-FFF2-40B4-BE49-F238E27FC236}">
                <a16:creationId xmlns:a16="http://schemas.microsoft.com/office/drawing/2014/main" id="{F42862F8-3D19-8401-7EC5-D83CC4303F10}"/>
              </a:ext>
              <a:ext uri="{C183D7F6-B498-43B3-948B-1728B52AA6E4}">
                <adec:decorative xmlns:adec="http://schemas.microsoft.com/office/drawing/2017/decorative" val="0"/>
              </a:ext>
            </a:extLst>
          </p:cNvPr>
          <p:cNvSpPr>
            <a:spLocks noGrp="1"/>
          </p:cNvSpPr>
          <p:nvPr>
            <p:ph type="title"/>
          </p:nvPr>
        </p:nvSpPr>
        <p:spPr>
          <a:xfrm>
            <a:off x="231354" y="0"/>
            <a:ext cx="8416887" cy="857250"/>
          </a:xfrm>
        </p:spPr>
        <p:txBody>
          <a:bodyPr/>
          <a:lstStyle/>
          <a:p>
            <a:pPr>
              <a:lnSpc>
                <a:spcPct val="100000"/>
              </a:lnSpc>
            </a:pPr>
            <a:r>
              <a:rPr lang="en-US" sz="2000" dirty="0">
                <a:solidFill>
                  <a:schemeClr val="bg1"/>
                </a:solidFill>
                <a:latin typeface="Calibri" panose="020F0502020204030204" pitchFamily="34" charset="0"/>
              </a:rPr>
              <a:t>Persons living with diagnosed perinatally acquired HIV, year-end 2024—United States and 7 territories and freely associated states</a:t>
            </a:r>
          </a:p>
        </p:txBody>
      </p:sp>
      <p:pic>
        <p:nvPicPr>
          <p:cNvPr id="5" name="Picture 4" descr="This slide presents a map of persons living with diagnosed perinatally acquired HIV year-end 2024 in the United States and 7 territories and freely associated states.">
            <a:extLst>
              <a:ext uri="{FF2B5EF4-FFF2-40B4-BE49-F238E27FC236}">
                <a16:creationId xmlns:a16="http://schemas.microsoft.com/office/drawing/2014/main" id="{66DCE089-45B3-B6C7-C9A8-6AC20688DAB7}"/>
              </a:ext>
            </a:extLst>
          </p:cNvPr>
          <p:cNvPicPr>
            <a:picLocks noChangeAspect="1"/>
          </p:cNvPicPr>
          <p:nvPr/>
        </p:nvPicPr>
        <p:blipFill>
          <a:blip r:embed="rId3"/>
          <a:stretch>
            <a:fillRect/>
          </a:stretch>
        </p:blipFill>
        <p:spPr>
          <a:xfrm>
            <a:off x="33313" y="857250"/>
            <a:ext cx="9144000" cy="4108704"/>
          </a:xfrm>
          <a:prstGeom prst="rect">
            <a:avLst/>
          </a:prstGeom>
        </p:spPr>
      </p:pic>
      <p:sp>
        <p:nvSpPr>
          <p:cNvPr id="40" name="TextBox 39">
            <a:extLst>
              <a:ext uri="{FF2B5EF4-FFF2-40B4-BE49-F238E27FC236}">
                <a16:creationId xmlns:a16="http://schemas.microsoft.com/office/drawing/2014/main" id="{4CCD8CC0-9C83-FC37-E08A-9FE7B7E5B9A1}"/>
              </a:ext>
            </a:extLst>
          </p:cNvPr>
          <p:cNvSpPr txBox="1"/>
          <p:nvPr/>
        </p:nvSpPr>
        <p:spPr>
          <a:xfrm>
            <a:off x="33313" y="4825590"/>
            <a:ext cx="7283125" cy="230832"/>
          </a:xfrm>
          <a:prstGeom prst="rect">
            <a:avLst/>
          </a:prstGeom>
          <a:noFill/>
        </p:spPr>
        <p:txBody>
          <a:bodyPr wrap="square" rtlCol="0">
            <a:spAutoFit/>
          </a:bodyPr>
          <a:lstStyle/>
          <a:p>
            <a:r>
              <a:rPr lang="en-US" sz="900" i="1" dirty="0">
                <a:solidFill>
                  <a:srgbClr val="000000"/>
                </a:solidFill>
                <a:latin typeface="Calibri" panose="020F0502020204030204" pitchFamily="34" charset="0"/>
                <a:cs typeface="Calibri" panose="020F0502020204030204" pitchFamily="34" charset="0"/>
              </a:rPr>
              <a:t>Note. </a:t>
            </a:r>
            <a:r>
              <a:rPr lang="en-US" sz="900" dirty="0">
                <a:solidFill>
                  <a:srgbClr val="000000"/>
                </a:solidFill>
                <a:latin typeface="Calibri" panose="020F0502020204030204" pitchFamily="34" charset="0"/>
                <a:cs typeface="Calibri" panose="020F0502020204030204" pitchFamily="34" charset="0"/>
              </a:rPr>
              <a:t>Prevalence data should be interpreted with caution due to use of preliminary death data for the year 2024 reported to CDC as of December 2025.</a:t>
            </a:r>
            <a:endParaRPr lang="en-US" sz="1000"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451043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2FEEBBD2-9C61-9D22-67E0-839C085FC2A7}"/>
              </a:ext>
              <a:ext uri="{C183D7F6-B498-43B3-948B-1728B52AA6E4}">
                <adec:decorative xmlns:adec="http://schemas.microsoft.com/office/drawing/2017/decorative" val="0"/>
              </a:ext>
            </a:extLst>
          </p:cNvPr>
          <p:cNvSpPr>
            <a:spLocks noGrp="1"/>
          </p:cNvSpPr>
          <p:nvPr>
            <p:ph type="title"/>
          </p:nvPr>
        </p:nvSpPr>
        <p:spPr>
          <a:xfrm>
            <a:off x="231354" y="0"/>
            <a:ext cx="8825492" cy="857250"/>
          </a:xfrm>
        </p:spPr>
        <p:txBody>
          <a:bodyPr/>
          <a:lstStyle/>
          <a:p>
            <a:pPr>
              <a:lnSpc>
                <a:spcPct val="100000"/>
              </a:lnSpc>
            </a:pPr>
            <a:r>
              <a:rPr lang="en-US" sz="2000" dirty="0">
                <a:solidFill>
                  <a:schemeClr val="bg1"/>
                </a:solidFill>
                <a:latin typeface="Calibri" panose="020F0502020204030204" pitchFamily="34" charset="0"/>
              </a:rPr>
              <a:t>HIV diagnoses and population among children aged &lt; 13 years, by race/ethnicity, 2024—United States</a:t>
            </a:r>
          </a:p>
        </p:txBody>
      </p:sp>
      <p:pic>
        <p:nvPicPr>
          <p:cNvPr id="5" name="Picture 4" descr="This slide presents a butterfly chart of HIV diagnoses and populations among children aged &lt; 13 years, by race/ethnicity, during 2024 in the United States.">
            <a:extLst>
              <a:ext uri="{FF2B5EF4-FFF2-40B4-BE49-F238E27FC236}">
                <a16:creationId xmlns:a16="http://schemas.microsoft.com/office/drawing/2014/main" id="{DCDE7889-3392-20E5-25C2-B4DF838B08F7}"/>
              </a:ext>
            </a:extLst>
          </p:cNvPr>
          <p:cNvPicPr>
            <a:picLocks noChangeAspect="1"/>
          </p:cNvPicPr>
          <p:nvPr/>
        </p:nvPicPr>
        <p:blipFill>
          <a:blip r:embed="rId3"/>
          <a:stretch>
            <a:fillRect/>
          </a:stretch>
        </p:blipFill>
        <p:spPr>
          <a:xfrm>
            <a:off x="134839" y="956556"/>
            <a:ext cx="8833870" cy="3926164"/>
          </a:xfrm>
          <a:prstGeom prst="rect">
            <a:avLst/>
          </a:prstGeom>
        </p:spPr>
      </p:pic>
      <p:sp>
        <p:nvSpPr>
          <p:cNvPr id="3" name="TextBox 2">
            <a:extLst>
              <a:ext uri="{FF2B5EF4-FFF2-40B4-BE49-F238E27FC236}">
                <a16:creationId xmlns:a16="http://schemas.microsoft.com/office/drawing/2014/main" id="{36EA2C8A-19B2-76A0-31DB-3F47E0182595}"/>
              </a:ext>
            </a:extLst>
          </p:cNvPr>
          <p:cNvSpPr txBox="1"/>
          <p:nvPr/>
        </p:nvSpPr>
        <p:spPr>
          <a:xfrm>
            <a:off x="166913" y="4810801"/>
            <a:ext cx="8340369" cy="230832"/>
          </a:xfrm>
          <a:prstGeom prst="rect">
            <a:avLst/>
          </a:prstGeom>
          <a:noFill/>
        </p:spPr>
        <p:txBody>
          <a:bodyPr wrap="square" lIns="91440" tIns="45720" rIns="91440" bIns="45720" rtlCol="0" anchor="t">
            <a:spAutoFit/>
          </a:bodyPr>
          <a:lstStyle/>
          <a:p>
            <a:r>
              <a:rPr lang="en-US" sz="900" i="1" dirty="0">
                <a:solidFill>
                  <a:srgbClr val="000000"/>
                </a:solidFill>
                <a:latin typeface="Calibri"/>
                <a:ea typeface="Calibri"/>
                <a:cs typeface="Calibri"/>
              </a:rPr>
              <a:t>Note. </a:t>
            </a:r>
            <a:r>
              <a:rPr lang="en-US" sz="900" dirty="0">
                <a:solidFill>
                  <a:srgbClr val="000000"/>
                </a:solidFill>
                <a:latin typeface="Calibri"/>
                <a:ea typeface="Calibri"/>
                <a:cs typeface="Calibri"/>
              </a:rPr>
              <a:t>Persons who did not report Hispanic or Latino ethnicity were categorized by race. Hispanic/Latino persons can be of any race.</a:t>
            </a:r>
            <a:endParaRPr lang="en-US" sz="900" strike="sngStrike" dirty="0">
              <a:solidFill>
                <a:srgbClr val="000000"/>
              </a:solidFill>
              <a:latin typeface="Calibri"/>
              <a:ea typeface="Calibri"/>
              <a:cs typeface="Calibri"/>
            </a:endParaRPr>
          </a:p>
        </p:txBody>
      </p:sp>
    </p:spTree>
    <p:extLst>
      <p:ext uri="{BB962C8B-B14F-4D97-AF65-F5344CB8AC3E}">
        <p14:creationId xmlns:p14="http://schemas.microsoft.com/office/powerpoint/2010/main" val="19241074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1D1AD0-1622-D277-95EB-E515022BCF5F}"/>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E0A64469-68AE-ED8C-8B68-F6DBF9977483}"/>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rcRect t="25066" r="25065"/>
          <a:stretch>
            <a:fillRect/>
          </a:stretch>
        </p:blipFill>
        <p:spPr>
          <a:xfrm>
            <a:off x="1" y="0"/>
            <a:ext cx="9144000" cy="5143500"/>
          </a:xfrm>
          <a:prstGeom prst="rect">
            <a:avLst/>
          </a:prstGeom>
        </p:spPr>
      </p:pic>
      <p:sp>
        <p:nvSpPr>
          <p:cNvPr id="7" name="TextBox 6">
            <a:extLst>
              <a:ext uri="{FF2B5EF4-FFF2-40B4-BE49-F238E27FC236}">
                <a16:creationId xmlns:a16="http://schemas.microsoft.com/office/drawing/2014/main" id="{3D0845FE-397B-C8C8-2790-1D7FAF5B2543}"/>
              </a:ext>
            </a:extLst>
          </p:cNvPr>
          <p:cNvSpPr txBox="1"/>
          <p:nvPr/>
        </p:nvSpPr>
        <p:spPr>
          <a:xfrm>
            <a:off x="369059" y="4172628"/>
            <a:ext cx="3534508" cy="646331"/>
          </a:xfrm>
          <a:prstGeom prst="rect">
            <a:avLst/>
          </a:prstGeom>
          <a:noFill/>
        </p:spPr>
        <p:txBody>
          <a:bodyPr wrap="square" rtlCol="0">
            <a:spAutoFit/>
          </a:bodyPr>
          <a:lstStyle/>
          <a:p>
            <a:r>
              <a:rPr lang="en-US" sz="3600" b="1" dirty="0">
                <a:solidFill>
                  <a:schemeClr val="bg1"/>
                </a:solidFill>
                <a:latin typeface="Calibri"/>
                <a:ea typeface="Calibri"/>
                <a:cs typeface="Calibri"/>
              </a:rPr>
              <a:t>HIV Diagnoses</a:t>
            </a:r>
            <a:endParaRPr lang="en-US" sz="3600" b="1" dirty="0">
              <a:solidFill>
                <a:schemeClr val="bg1"/>
              </a:solidFill>
            </a:endParaRPr>
          </a:p>
        </p:txBody>
      </p:sp>
    </p:spTree>
    <p:extLst>
      <p:ext uri="{BB962C8B-B14F-4D97-AF65-F5344CB8AC3E}">
        <p14:creationId xmlns:p14="http://schemas.microsoft.com/office/powerpoint/2010/main" val="14565742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52BF1AD2-E9AD-6717-9D39-C12BA6B8618A}"/>
              </a:ext>
              <a:ext uri="{C183D7F6-B498-43B3-948B-1728B52AA6E4}">
                <adec:decorative xmlns:adec="http://schemas.microsoft.com/office/drawing/2017/decorative" val="0"/>
              </a:ext>
            </a:extLst>
          </p:cNvPr>
          <p:cNvSpPr>
            <a:spLocks noGrp="1"/>
          </p:cNvSpPr>
          <p:nvPr>
            <p:ph type="title"/>
          </p:nvPr>
        </p:nvSpPr>
        <p:spPr>
          <a:xfrm>
            <a:off x="231354" y="0"/>
            <a:ext cx="9047116" cy="857250"/>
          </a:xfrm>
        </p:spPr>
        <p:txBody>
          <a:bodyPr/>
          <a:lstStyle/>
          <a:p>
            <a:pPr>
              <a:lnSpc>
                <a:spcPct val="100000"/>
              </a:lnSpc>
            </a:pPr>
            <a:r>
              <a:rPr lang="en-US" sz="2000" dirty="0">
                <a:solidFill>
                  <a:schemeClr val="bg1"/>
                </a:solidFill>
                <a:latin typeface="Calibri" panose="020F0502020204030204" pitchFamily="34" charset="0"/>
              </a:rPr>
              <a:t>HIV diagnoses rates, by region, 2024—United States and 7 territories and freely associated states</a:t>
            </a:r>
          </a:p>
        </p:txBody>
      </p:sp>
      <p:pic>
        <p:nvPicPr>
          <p:cNvPr id="4" name="Picture 3" descr="This slide presents a map of HIV diagnoses among persons aged ≥13 years, by region, during 2024 in the United States and 7 territories and freely associated states.">
            <a:extLst>
              <a:ext uri="{FF2B5EF4-FFF2-40B4-BE49-F238E27FC236}">
                <a16:creationId xmlns:a16="http://schemas.microsoft.com/office/drawing/2014/main" id="{307122DF-CE83-E996-7E64-D923BA624900}"/>
              </a:ext>
            </a:extLst>
          </p:cNvPr>
          <p:cNvPicPr>
            <a:picLocks noChangeAspect="1"/>
          </p:cNvPicPr>
          <p:nvPr/>
        </p:nvPicPr>
        <p:blipFill>
          <a:blip r:embed="rId3"/>
          <a:stretch>
            <a:fillRect/>
          </a:stretch>
        </p:blipFill>
        <p:spPr>
          <a:xfrm>
            <a:off x="87154" y="857250"/>
            <a:ext cx="8974090" cy="4163929"/>
          </a:xfrm>
          <a:prstGeom prst="rect">
            <a:avLst/>
          </a:prstGeom>
        </p:spPr>
      </p:pic>
      <p:sp>
        <p:nvSpPr>
          <p:cNvPr id="3" name="TextBox 2">
            <a:extLst>
              <a:ext uri="{FF2B5EF4-FFF2-40B4-BE49-F238E27FC236}">
                <a16:creationId xmlns:a16="http://schemas.microsoft.com/office/drawing/2014/main" id="{3D3987A5-A4CE-4D2F-B4CC-56E33BC38EC1}"/>
              </a:ext>
            </a:extLst>
          </p:cNvPr>
          <p:cNvSpPr txBox="1"/>
          <p:nvPr/>
        </p:nvSpPr>
        <p:spPr>
          <a:xfrm>
            <a:off x="87154" y="4817057"/>
            <a:ext cx="8421088" cy="230832"/>
          </a:xfrm>
          <a:prstGeom prst="rect">
            <a:avLst/>
          </a:prstGeom>
          <a:noFill/>
        </p:spPr>
        <p:txBody>
          <a:bodyPr wrap="square" rtlCol="0">
            <a:spAutoFit/>
          </a:bodyPr>
          <a:lstStyle/>
          <a:p>
            <a:r>
              <a:rPr lang="en-US" sz="900" i="1" dirty="0">
                <a:solidFill>
                  <a:srgbClr val="000000"/>
                </a:solidFill>
                <a:latin typeface="Calibri" panose="020F0502020204030204" pitchFamily="34" charset="0"/>
              </a:rPr>
              <a:t>Note. </a:t>
            </a:r>
            <a:r>
              <a:rPr lang="en-US" sz="900" dirty="0">
                <a:solidFill>
                  <a:srgbClr val="000000"/>
                </a:solidFill>
                <a:latin typeface="Calibri" panose="020F0502020204030204" pitchFamily="34" charset="0"/>
              </a:rPr>
              <a:t>Rates are per 100,000. Data are presented for persons aged </a:t>
            </a:r>
            <a:r>
              <a:rPr lang="en-US" sz="900" b="0" i="0" dirty="0">
                <a:solidFill>
                  <a:srgbClr val="000000"/>
                </a:solidFill>
                <a:effectLst/>
                <a:latin typeface="Calibri" panose="020F0502020204030204" pitchFamily="34" charset="0"/>
                <a:cs typeface="Calibri" panose="020F0502020204030204" pitchFamily="34" charset="0"/>
              </a:rPr>
              <a:t>≥ 13 </a:t>
            </a:r>
            <a:r>
              <a:rPr lang="en-US" sz="900" b="0" i="0" dirty="0">
                <a:solidFill>
                  <a:srgbClr val="000000"/>
                </a:solidFill>
                <a:effectLst/>
                <a:latin typeface="Calibri" panose="020F0502020204030204" pitchFamily="34" charset="0"/>
              </a:rPr>
              <a:t>years at diagnosis. </a:t>
            </a:r>
            <a:endParaRPr lang="en-US" sz="900" strike="sngStrike" dirty="0">
              <a:solidFill>
                <a:srgbClr val="000000"/>
              </a:solidFill>
              <a:latin typeface="Calibri" panose="020F0502020204030204" pitchFamily="34" charset="0"/>
            </a:endParaRPr>
          </a:p>
        </p:txBody>
      </p:sp>
    </p:spTree>
    <p:extLst>
      <p:ext uri="{BB962C8B-B14F-4D97-AF65-F5344CB8AC3E}">
        <p14:creationId xmlns:p14="http://schemas.microsoft.com/office/powerpoint/2010/main" val="36886194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308F96C4-BFB2-0946-05FE-879AB5E95AF0}"/>
              </a:ext>
              <a:ext uri="{C183D7F6-B498-43B3-948B-1728B52AA6E4}">
                <adec:decorative xmlns:adec="http://schemas.microsoft.com/office/drawing/2017/decorative" val="0"/>
              </a:ext>
            </a:extLst>
          </p:cNvPr>
          <p:cNvSpPr>
            <a:spLocks noGrp="1"/>
          </p:cNvSpPr>
          <p:nvPr>
            <p:ph type="title"/>
          </p:nvPr>
        </p:nvSpPr>
        <p:spPr>
          <a:xfrm>
            <a:off x="242370" y="0"/>
            <a:ext cx="9036099" cy="857250"/>
          </a:xfrm>
        </p:spPr>
        <p:txBody>
          <a:bodyPr/>
          <a:lstStyle/>
          <a:p>
            <a:pPr>
              <a:lnSpc>
                <a:spcPct val="100000"/>
              </a:lnSpc>
            </a:pPr>
            <a:r>
              <a:rPr lang="en-US" sz="2000" dirty="0">
                <a:solidFill>
                  <a:schemeClr val="bg1"/>
                </a:solidFill>
                <a:latin typeface="Calibri" panose="020F0502020204030204" pitchFamily="34" charset="0"/>
              </a:rPr>
              <a:t>HIV diagnoses and population, by race/ethnicity, 2024—U.S. Southern Region</a:t>
            </a:r>
          </a:p>
        </p:txBody>
      </p:sp>
      <p:pic>
        <p:nvPicPr>
          <p:cNvPr id="6" name="Picture 5" descr="This slide presents a butterfly chart of HIV diagnoses and populations among persons aged ≥13 years, by race/ethnicity, during 2024 in the United States.">
            <a:extLst>
              <a:ext uri="{FF2B5EF4-FFF2-40B4-BE49-F238E27FC236}">
                <a16:creationId xmlns:a16="http://schemas.microsoft.com/office/drawing/2014/main" id="{2CF67976-0960-A7F6-3152-735DFE886F3D}"/>
              </a:ext>
            </a:extLst>
          </p:cNvPr>
          <p:cNvPicPr>
            <a:picLocks noChangeAspect="1"/>
          </p:cNvPicPr>
          <p:nvPr/>
        </p:nvPicPr>
        <p:blipFill>
          <a:blip r:embed="rId3"/>
          <a:stretch>
            <a:fillRect/>
          </a:stretch>
        </p:blipFill>
        <p:spPr>
          <a:xfrm>
            <a:off x="84955" y="573355"/>
            <a:ext cx="8974090" cy="4285859"/>
          </a:xfrm>
          <a:prstGeom prst="rect">
            <a:avLst/>
          </a:prstGeom>
        </p:spPr>
      </p:pic>
      <p:sp>
        <p:nvSpPr>
          <p:cNvPr id="5" name="TextBox 4">
            <a:extLst>
              <a:ext uri="{FF2B5EF4-FFF2-40B4-BE49-F238E27FC236}">
                <a16:creationId xmlns:a16="http://schemas.microsoft.com/office/drawing/2014/main" id="{8B36EFB6-FA78-D686-F1B2-27CDA3C70D69}"/>
              </a:ext>
            </a:extLst>
          </p:cNvPr>
          <p:cNvSpPr txBox="1"/>
          <p:nvPr/>
        </p:nvSpPr>
        <p:spPr>
          <a:xfrm>
            <a:off x="-3083" y="4674548"/>
            <a:ext cx="8421088" cy="369332"/>
          </a:xfrm>
          <a:prstGeom prst="rect">
            <a:avLst/>
          </a:prstGeom>
          <a:noFill/>
        </p:spPr>
        <p:txBody>
          <a:bodyPr wrap="square" lIns="91440" tIns="45720" rIns="91440" bIns="45720" rtlCol="0" anchor="t">
            <a:spAutoFit/>
          </a:bodyPr>
          <a:lstStyle/>
          <a:p>
            <a:r>
              <a:rPr lang="en-US" sz="900" i="1" dirty="0">
                <a:solidFill>
                  <a:srgbClr val="000000"/>
                </a:solidFill>
                <a:latin typeface="Calibri"/>
                <a:ea typeface="Calibri"/>
                <a:cs typeface="Calibri"/>
              </a:rPr>
              <a:t>Note. </a:t>
            </a:r>
            <a:r>
              <a:rPr lang="en-US" sz="900" dirty="0">
                <a:solidFill>
                  <a:srgbClr val="000000"/>
                </a:solidFill>
                <a:latin typeface="Calibri"/>
                <a:ea typeface="Calibri"/>
                <a:cs typeface="Calibri"/>
              </a:rPr>
              <a:t>Data are presented for persons aged </a:t>
            </a:r>
            <a:r>
              <a:rPr lang="en-US" sz="900" b="0" i="0" dirty="0">
                <a:solidFill>
                  <a:srgbClr val="000000"/>
                </a:solidFill>
                <a:effectLst/>
                <a:latin typeface="Calibri"/>
                <a:ea typeface="Calibri"/>
                <a:cs typeface="Calibri"/>
              </a:rPr>
              <a:t>≥ 13 years at diagnosis. </a:t>
            </a:r>
            <a:r>
              <a:rPr lang="en-US" sz="900" dirty="0">
                <a:solidFill>
                  <a:srgbClr val="000000"/>
                </a:solidFill>
                <a:latin typeface="Calibri"/>
                <a:ea typeface="Calibri"/>
                <a:cs typeface="Calibri"/>
              </a:rPr>
              <a:t>Persons who did not report Hispanic or Latino ethnicity were categorized by race. Hispanic/Latino persons can be of any race.</a:t>
            </a:r>
          </a:p>
        </p:txBody>
      </p:sp>
    </p:spTree>
    <p:extLst>
      <p:ext uri="{BB962C8B-B14F-4D97-AF65-F5344CB8AC3E}">
        <p14:creationId xmlns:p14="http://schemas.microsoft.com/office/powerpoint/2010/main" val="36329457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6CCCFC8C-DE17-CDEB-D57B-022A0EE85335}"/>
              </a:ext>
              <a:ext uri="{C183D7F6-B498-43B3-948B-1728B52AA6E4}">
                <adec:decorative xmlns:adec="http://schemas.microsoft.com/office/drawing/2017/decorative" val="0"/>
              </a:ext>
            </a:extLst>
          </p:cNvPr>
          <p:cNvSpPr>
            <a:spLocks noGrp="1"/>
          </p:cNvSpPr>
          <p:nvPr>
            <p:ph type="title"/>
          </p:nvPr>
        </p:nvSpPr>
        <p:spPr>
          <a:xfrm>
            <a:off x="242370" y="0"/>
            <a:ext cx="8273669" cy="857250"/>
          </a:xfrm>
        </p:spPr>
        <p:txBody>
          <a:bodyPr/>
          <a:lstStyle/>
          <a:p>
            <a:pPr>
              <a:lnSpc>
                <a:spcPct val="100000"/>
              </a:lnSpc>
            </a:pPr>
            <a:r>
              <a:rPr lang="en-US" sz="2000" dirty="0">
                <a:solidFill>
                  <a:schemeClr val="bg1"/>
                </a:solidFill>
                <a:latin typeface="Calibri" panose="020F0502020204030204" pitchFamily="34" charset="0"/>
              </a:rPr>
              <a:t>HIV diagnoses rates, by selected characteristics, 2024—U.S. Southern Region</a:t>
            </a:r>
          </a:p>
        </p:txBody>
      </p:sp>
      <p:pic>
        <p:nvPicPr>
          <p:cNvPr id="3" name="Picture 2" descr="This slide presents rates of HIV diagnoses, by selected characteristics among persons aged ≥13 years during 2024 in the United States southern region.">
            <a:extLst>
              <a:ext uri="{FF2B5EF4-FFF2-40B4-BE49-F238E27FC236}">
                <a16:creationId xmlns:a16="http://schemas.microsoft.com/office/drawing/2014/main" id="{3D6AC21A-5C5E-78C2-3680-E5CFAEFFD0A4}"/>
              </a:ext>
            </a:extLst>
          </p:cNvPr>
          <p:cNvPicPr>
            <a:picLocks noChangeAspect="1"/>
          </p:cNvPicPr>
          <p:nvPr/>
        </p:nvPicPr>
        <p:blipFill>
          <a:blip r:embed="rId3"/>
          <a:stretch>
            <a:fillRect/>
          </a:stretch>
        </p:blipFill>
        <p:spPr>
          <a:xfrm>
            <a:off x="161161" y="857250"/>
            <a:ext cx="8821677" cy="3981033"/>
          </a:xfrm>
          <a:prstGeom prst="rect">
            <a:avLst/>
          </a:prstGeom>
        </p:spPr>
      </p:pic>
      <p:sp>
        <p:nvSpPr>
          <p:cNvPr id="6" name="TextBox 5">
            <a:extLst>
              <a:ext uri="{FF2B5EF4-FFF2-40B4-BE49-F238E27FC236}">
                <a16:creationId xmlns:a16="http://schemas.microsoft.com/office/drawing/2014/main" id="{09967597-E6A9-8D7C-C6F2-B5C8657042E8}"/>
              </a:ext>
            </a:extLst>
          </p:cNvPr>
          <p:cNvSpPr txBox="1"/>
          <p:nvPr/>
        </p:nvSpPr>
        <p:spPr>
          <a:xfrm>
            <a:off x="94951" y="4598234"/>
            <a:ext cx="8421088" cy="369332"/>
          </a:xfrm>
          <a:prstGeom prst="rect">
            <a:avLst/>
          </a:prstGeom>
          <a:noFill/>
        </p:spPr>
        <p:txBody>
          <a:bodyPr wrap="square" lIns="91440" tIns="45720" rIns="91440" bIns="45720" rtlCol="0" anchor="t">
            <a:spAutoFit/>
          </a:bodyPr>
          <a:lstStyle/>
          <a:p>
            <a:r>
              <a:rPr lang="en-US" sz="900" i="1" dirty="0">
                <a:solidFill>
                  <a:srgbClr val="000000"/>
                </a:solidFill>
                <a:latin typeface="Calibri"/>
                <a:ea typeface="Calibri"/>
                <a:cs typeface="Calibri"/>
              </a:rPr>
              <a:t>Note. </a:t>
            </a:r>
            <a:r>
              <a:rPr lang="en-US" sz="900" dirty="0">
                <a:solidFill>
                  <a:srgbClr val="000000"/>
                </a:solidFill>
                <a:latin typeface="Calibri"/>
                <a:ea typeface="Calibri"/>
                <a:cs typeface="Calibri"/>
              </a:rPr>
              <a:t>Data are presented for persons aged </a:t>
            </a:r>
            <a:r>
              <a:rPr lang="en-US" sz="900" b="0" i="0" dirty="0">
                <a:solidFill>
                  <a:srgbClr val="000000"/>
                </a:solidFill>
                <a:effectLst/>
                <a:latin typeface="Calibri"/>
                <a:ea typeface="Calibri"/>
                <a:cs typeface="Calibri"/>
              </a:rPr>
              <a:t>≥ 13 years at diagnosis. Rates are per 100,000. </a:t>
            </a:r>
            <a:r>
              <a:rPr lang="en-US" sz="900" dirty="0">
                <a:solidFill>
                  <a:srgbClr val="000000"/>
                </a:solidFill>
                <a:latin typeface="Calibri"/>
                <a:ea typeface="Calibri"/>
                <a:cs typeface="Calibri"/>
              </a:rPr>
              <a:t>Persons who did not report Hispanic or Latino ethnicity were categorized by race. Hispanic/Latino persons can be of any race.</a:t>
            </a:r>
          </a:p>
        </p:txBody>
      </p:sp>
    </p:spTree>
    <p:extLst>
      <p:ext uri="{BB962C8B-B14F-4D97-AF65-F5344CB8AC3E}">
        <p14:creationId xmlns:p14="http://schemas.microsoft.com/office/powerpoint/2010/main" val="39026796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5DF988-05AA-A9FB-64A5-54F94E2B9E01}"/>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3F2F656C-DE16-07E0-6984-C31933F8C053}"/>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rcRect t="25066" r="25065"/>
          <a:stretch>
            <a:fillRect/>
          </a:stretch>
        </p:blipFill>
        <p:spPr>
          <a:xfrm>
            <a:off x="1" y="0"/>
            <a:ext cx="9144000" cy="5143500"/>
          </a:xfrm>
          <a:prstGeom prst="rect">
            <a:avLst/>
          </a:prstGeom>
        </p:spPr>
      </p:pic>
      <p:sp>
        <p:nvSpPr>
          <p:cNvPr id="7" name="TextBox 6">
            <a:extLst>
              <a:ext uri="{FF2B5EF4-FFF2-40B4-BE49-F238E27FC236}">
                <a16:creationId xmlns:a16="http://schemas.microsoft.com/office/drawing/2014/main" id="{DC985579-EA30-524A-DEEA-6BA1352A01D5}"/>
              </a:ext>
            </a:extLst>
          </p:cNvPr>
          <p:cNvSpPr txBox="1"/>
          <p:nvPr/>
        </p:nvSpPr>
        <p:spPr>
          <a:xfrm>
            <a:off x="255847" y="4233588"/>
            <a:ext cx="3534508" cy="646331"/>
          </a:xfrm>
          <a:prstGeom prst="rect">
            <a:avLst/>
          </a:prstGeom>
          <a:noFill/>
        </p:spPr>
        <p:txBody>
          <a:bodyPr wrap="square" rtlCol="0">
            <a:spAutoFit/>
          </a:bodyPr>
          <a:lstStyle/>
          <a:p>
            <a:r>
              <a:rPr lang="en-US" sz="3600" b="1" dirty="0">
                <a:solidFill>
                  <a:schemeClr val="bg1"/>
                </a:solidFill>
                <a:latin typeface="Calibri"/>
                <a:ea typeface="Calibri"/>
                <a:cs typeface="Calibri"/>
              </a:rPr>
              <a:t>HIV Deaths</a:t>
            </a:r>
            <a:endParaRPr lang="en-US" sz="3600" b="1" dirty="0">
              <a:solidFill>
                <a:schemeClr val="bg1"/>
              </a:solidFill>
            </a:endParaRPr>
          </a:p>
        </p:txBody>
      </p:sp>
    </p:spTree>
    <p:extLst>
      <p:ext uri="{BB962C8B-B14F-4D97-AF65-F5344CB8AC3E}">
        <p14:creationId xmlns:p14="http://schemas.microsoft.com/office/powerpoint/2010/main" val="38059556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26CADD-1906-91CD-5450-E4323FDDBFE2}"/>
            </a:ext>
          </a:extLst>
        </p:cNvPr>
        <p:cNvGrpSpPr/>
        <p:nvPr/>
      </p:nvGrpSpPr>
      <p:grpSpPr>
        <a:xfrm>
          <a:off x="0" y="0"/>
          <a:ext cx="0" cy="0"/>
          <a:chOff x="0" y="0"/>
          <a:chExt cx="0" cy="0"/>
        </a:xfrm>
      </p:grpSpPr>
      <p:sp>
        <p:nvSpPr>
          <p:cNvPr id="4" name="Title 2">
            <a:extLst>
              <a:ext uri="{FF2B5EF4-FFF2-40B4-BE49-F238E27FC236}">
                <a16:creationId xmlns:a16="http://schemas.microsoft.com/office/drawing/2014/main" id="{55D3BD82-6014-F32E-0B2A-7A00BCF98089}"/>
              </a:ext>
              <a:ext uri="{C183D7F6-B498-43B3-948B-1728B52AA6E4}">
                <adec:decorative xmlns:adec="http://schemas.microsoft.com/office/drawing/2017/decorative" val="0"/>
              </a:ext>
            </a:extLst>
          </p:cNvPr>
          <p:cNvSpPr>
            <a:spLocks noGrp="1"/>
          </p:cNvSpPr>
          <p:nvPr>
            <p:ph type="title"/>
          </p:nvPr>
        </p:nvSpPr>
        <p:spPr>
          <a:xfrm>
            <a:off x="233265" y="0"/>
            <a:ext cx="8823582" cy="857250"/>
          </a:xfrm>
        </p:spPr>
        <p:txBody>
          <a:bodyPr/>
          <a:lstStyle/>
          <a:p>
            <a:pPr>
              <a:lnSpc>
                <a:spcPct val="100000"/>
              </a:lnSpc>
            </a:pPr>
            <a:r>
              <a:rPr lang="en-US" sz="2000" dirty="0">
                <a:solidFill>
                  <a:schemeClr val="bg1"/>
                </a:solidFill>
                <a:latin typeface="Calibri" panose="020F0502020204030204" pitchFamily="34" charset="0"/>
              </a:rPr>
              <a:t>HIV-related death rates of persons with diagnosed HIV, 2024—United States and 7 territories and freely associated states</a:t>
            </a:r>
          </a:p>
        </p:txBody>
      </p:sp>
      <p:pic>
        <p:nvPicPr>
          <p:cNvPr id="6" name="Picture 5" descr="This slide presents a map of HIV-related deaths of persons with diagnosed HIV among persons aged ≥13 years, during 2024 in the United States and 7 territories and freely associated states.">
            <a:extLst>
              <a:ext uri="{FF2B5EF4-FFF2-40B4-BE49-F238E27FC236}">
                <a16:creationId xmlns:a16="http://schemas.microsoft.com/office/drawing/2014/main" id="{D0D3876A-16D9-28F1-32F4-B589377CE7F5}"/>
              </a:ext>
            </a:extLst>
          </p:cNvPr>
          <p:cNvPicPr>
            <a:picLocks noChangeAspect="1"/>
          </p:cNvPicPr>
          <p:nvPr/>
        </p:nvPicPr>
        <p:blipFill>
          <a:blip r:embed="rId3"/>
          <a:stretch>
            <a:fillRect/>
          </a:stretch>
        </p:blipFill>
        <p:spPr>
          <a:xfrm>
            <a:off x="87154" y="857250"/>
            <a:ext cx="8997406" cy="3933292"/>
          </a:xfrm>
          <a:prstGeom prst="rect">
            <a:avLst/>
          </a:prstGeom>
        </p:spPr>
      </p:pic>
      <p:sp>
        <p:nvSpPr>
          <p:cNvPr id="2" name="TextBox 1">
            <a:extLst>
              <a:ext uri="{FF2B5EF4-FFF2-40B4-BE49-F238E27FC236}">
                <a16:creationId xmlns:a16="http://schemas.microsoft.com/office/drawing/2014/main" id="{545BCADA-65CB-9044-B469-F330A93C52AA}"/>
              </a:ext>
            </a:extLst>
          </p:cNvPr>
          <p:cNvSpPr txBox="1"/>
          <p:nvPr/>
        </p:nvSpPr>
        <p:spPr>
          <a:xfrm>
            <a:off x="87154" y="4810006"/>
            <a:ext cx="8193070" cy="230832"/>
          </a:xfrm>
          <a:prstGeom prst="rect">
            <a:avLst/>
          </a:prstGeom>
          <a:noFill/>
        </p:spPr>
        <p:txBody>
          <a:bodyPr wrap="square" rtlCol="0">
            <a:spAutoFit/>
          </a:bodyPr>
          <a:lstStyle/>
          <a:p>
            <a:r>
              <a:rPr lang="en-US" sz="900" i="1" dirty="0">
                <a:solidFill>
                  <a:srgbClr val="000000"/>
                </a:solidFill>
                <a:latin typeface="Calibri" panose="020F0502020204030204" pitchFamily="34" charset="0"/>
                <a:cs typeface="Calibri" panose="020F0502020204030204" pitchFamily="34" charset="0"/>
              </a:rPr>
              <a:t>Note. </a:t>
            </a:r>
            <a:r>
              <a:rPr lang="en-US" sz="900" dirty="0">
                <a:solidFill>
                  <a:srgbClr val="000000"/>
                </a:solidFill>
                <a:latin typeface="Calibri" panose="020F0502020204030204" pitchFamily="34" charset="0"/>
              </a:rPr>
              <a:t>Data are presented for persons aged </a:t>
            </a:r>
            <a:r>
              <a:rPr lang="en-US" sz="900" b="0" i="0" dirty="0">
                <a:solidFill>
                  <a:srgbClr val="000000"/>
                </a:solidFill>
                <a:effectLst/>
                <a:latin typeface="Calibri" panose="020F0502020204030204" pitchFamily="34" charset="0"/>
                <a:cs typeface="Calibri" panose="020F0502020204030204" pitchFamily="34" charset="0"/>
              </a:rPr>
              <a:t>≥ 13 </a:t>
            </a:r>
            <a:r>
              <a:rPr lang="en-US" sz="900" b="0" i="0" dirty="0">
                <a:solidFill>
                  <a:srgbClr val="000000"/>
                </a:solidFill>
                <a:effectLst/>
                <a:latin typeface="Calibri" panose="020F0502020204030204" pitchFamily="34" charset="0"/>
              </a:rPr>
              <a:t>years at death. Rates are per 100,000. </a:t>
            </a:r>
            <a:r>
              <a:rPr lang="en-US" sz="900" dirty="0">
                <a:solidFill>
                  <a:srgbClr val="000000"/>
                </a:solidFill>
                <a:latin typeface="Calibri" panose="020F0502020204030204" pitchFamily="34" charset="0"/>
                <a:cs typeface="Calibri" panose="020F0502020204030204" pitchFamily="34" charset="0"/>
              </a:rPr>
              <a:t>Deaths of persons with diagnosed HIV infection are based on residence at death. </a:t>
            </a:r>
          </a:p>
        </p:txBody>
      </p:sp>
      <p:pic>
        <p:nvPicPr>
          <p:cNvPr id="25" name="Picture 24" descr="Logo&#10;&#10;Description automatically generated">
            <a:extLst>
              <a:ext uri="{FF2B5EF4-FFF2-40B4-BE49-F238E27FC236}">
                <a16:creationId xmlns:a16="http://schemas.microsoft.com/office/drawing/2014/main" id="{B2D13D23-65B4-1EC4-091D-04F0F6F79893}"/>
              </a:ext>
            </a:extLst>
          </p:cNvPr>
          <p:cNvPicPr>
            <a:picLocks noGrp="1" noRo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tretch>
            <a:fillRect/>
          </a:stretch>
        </p:blipFill>
        <p:spPr>
          <a:xfrm>
            <a:off x="8362124" y="4527427"/>
            <a:ext cx="694722" cy="440139"/>
          </a:xfrm>
          <a:prstGeom prst="rect">
            <a:avLst/>
          </a:prstGeom>
        </p:spPr>
      </p:pic>
    </p:spTree>
    <p:extLst>
      <p:ext uri="{BB962C8B-B14F-4D97-AF65-F5344CB8AC3E}">
        <p14:creationId xmlns:p14="http://schemas.microsoft.com/office/powerpoint/2010/main" val="24501110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EA0775D4-9524-525E-1067-70FDFC01AA3C}"/>
              </a:ext>
              <a:ext uri="{C183D7F6-B498-43B3-948B-1728B52AA6E4}">
                <adec:decorative xmlns:adec="http://schemas.microsoft.com/office/drawing/2017/decorative" val="0"/>
              </a:ext>
            </a:extLst>
          </p:cNvPr>
          <p:cNvSpPr>
            <a:spLocks noGrp="1"/>
          </p:cNvSpPr>
          <p:nvPr>
            <p:ph type="title"/>
          </p:nvPr>
        </p:nvSpPr>
        <p:spPr>
          <a:xfrm>
            <a:off x="242596" y="0"/>
            <a:ext cx="8814250" cy="857250"/>
          </a:xfrm>
        </p:spPr>
        <p:txBody>
          <a:bodyPr/>
          <a:lstStyle/>
          <a:p>
            <a:pPr>
              <a:lnSpc>
                <a:spcPct val="100000"/>
              </a:lnSpc>
            </a:pPr>
            <a:r>
              <a:rPr lang="en-US" sz="2000" dirty="0">
                <a:solidFill>
                  <a:schemeClr val="bg1"/>
                </a:solidFill>
                <a:latin typeface="Calibri" panose="020F0502020204030204" pitchFamily="34" charset="0"/>
              </a:rPr>
              <a:t>HIV-related deaths of persons with diagnosed HIV, by selected characteristics, 2024—United States and 7 territories and freely associated states</a:t>
            </a:r>
          </a:p>
        </p:txBody>
      </p:sp>
      <p:pic>
        <p:nvPicPr>
          <p:cNvPr id="2" name="Picture 1" descr="This slide presents a horizontal bar chart of HIV-related deaths of persons with diagnosed HIV among persons aged ≥13 years, by selected characteristics, during 2024 in the United States and 7 territories and freely associated states.">
            <a:extLst>
              <a:ext uri="{FF2B5EF4-FFF2-40B4-BE49-F238E27FC236}">
                <a16:creationId xmlns:a16="http://schemas.microsoft.com/office/drawing/2014/main" id="{A30E2396-6B47-2B61-4903-4460593D1ABD}"/>
              </a:ext>
            </a:extLst>
          </p:cNvPr>
          <p:cNvPicPr>
            <a:picLocks noChangeAspect="1"/>
          </p:cNvPicPr>
          <p:nvPr/>
        </p:nvPicPr>
        <p:blipFill>
          <a:blip r:embed="rId3"/>
          <a:stretch>
            <a:fillRect/>
          </a:stretch>
        </p:blipFill>
        <p:spPr>
          <a:xfrm>
            <a:off x="264802" y="261165"/>
            <a:ext cx="8744529" cy="4690979"/>
          </a:xfrm>
          <a:prstGeom prst="rect">
            <a:avLst/>
          </a:prstGeom>
        </p:spPr>
      </p:pic>
      <p:sp>
        <p:nvSpPr>
          <p:cNvPr id="3" name="TextBox 2">
            <a:extLst>
              <a:ext uri="{FF2B5EF4-FFF2-40B4-BE49-F238E27FC236}">
                <a16:creationId xmlns:a16="http://schemas.microsoft.com/office/drawing/2014/main" id="{11ED58B5-1631-A435-2E1E-CEFE59DFBFBD}"/>
              </a:ext>
            </a:extLst>
          </p:cNvPr>
          <p:cNvSpPr txBox="1"/>
          <p:nvPr/>
        </p:nvSpPr>
        <p:spPr>
          <a:xfrm>
            <a:off x="445629" y="4684809"/>
            <a:ext cx="7455877" cy="369332"/>
          </a:xfrm>
          <a:prstGeom prst="rect">
            <a:avLst/>
          </a:prstGeom>
          <a:noFill/>
        </p:spPr>
        <p:txBody>
          <a:bodyPr wrap="square" lIns="91440" tIns="45720" rIns="91440" bIns="45720" rtlCol="0" anchor="t">
            <a:spAutoFit/>
          </a:bodyPr>
          <a:lstStyle/>
          <a:p>
            <a:r>
              <a:rPr lang="en-US" sz="900" i="1" dirty="0">
                <a:solidFill>
                  <a:srgbClr val="000000"/>
                </a:solidFill>
                <a:latin typeface="Calibri"/>
                <a:ea typeface="Calibri"/>
                <a:cs typeface="Calibri"/>
              </a:rPr>
              <a:t>Note. </a:t>
            </a:r>
            <a:r>
              <a:rPr lang="en-US" sz="900" dirty="0">
                <a:solidFill>
                  <a:srgbClr val="000000"/>
                </a:solidFill>
                <a:latin typeface="Calibri"/>
                <a:ea typeface="Calibri"/>
                <a:cs typeface="Calibri"/>
              </a:rPr>
              <a:t>Data are presented for persons aged </a:t>
            </a:r>
            <a:r>
              <a:rPr lang="en-US" sz="900" b="0" i="0" dirty="0">
                <a:solidFill>
                  <a:srgbClr val="000000"/>
                </a:solidFill>
                <a:effectLst/>
                <a:latin typeface="Calibri"/>
                <a:ea typeface="Calibri"/>
                <a:cs typeface="Calibri"/>
              </a:rPr>
              <a:t>≥ 13 years at death. </a:t>
            </a:r>
            <a:r>
              <a:rPr lang="en-US" sz="900" dirty="0">
                <a:solidFill>
                  <a:srgbClr val="000000"/>
                </a:solidFill>
                <a:latin typeface="Calibri"/>
                <a:ea typeface="Calibri"/>
                <a:cs typeface="Calibri"/>
              </a:rPr>
              <a:t>Persons who did not report Hispanic or Latino ethnicity were categorized by race. Hispanic/Latino persons can be of any race.</a:t>
            </a:r>
          </a:p>
        </p:txBody>
      </p:sp>
    </p:spTree>
    <p:extLst>
      <p:ext uri="{BB962C8B-B14F-4D97-AF65-F5344CB8AC3E}">
        <p14:creationId xmlns:p14="http://schemas.microsoft.com/office/powerpoint/2010/main" val="3479756844"/>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3D6A6A-660E-8A00-FBFF-A38F4767D2CC}"/>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8D4D4641-B954-9277-6425-76CDE4C5A2B2}"/>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rcRect t="25066" r="25065"/>
          <a:stretch>
            <a:fillRect/>
          </a:stretch>
        </p:blipFill>
        <p:spPr>
          <a:xfrm>
            <a:off x="1" y="0"/>
            <a:ext cx="9144000" cy="5143500"/>
          </a:xfrm>
          <a:prstGeom prst="rect">
            <a:avLst/>
          </a:prstGeom>
        </p:spPr>
      </p:pic>
      <p:sp>
        <p:nvSpPr>
          <p:cNvPr id="7" name="TextBox 6">
            <a:extLst>
              <a:ext uri="{FF2B5EF4-FFF2-40B4-BE49-F238E27FC236}">
                <a16:creationId xmlns:a16="http://schemas.microsoft.com/office/drawing/2014/main" id="{37E327DF-F355-BD0D-E855-F2DCB8668529}"/>
              </a:ext>
            </a:extLst>
          </p:cNvPr>
          <p:cNvSpPr txBox="1"/>
          <p:nvPr/>
        </p:nvSpPr>
        <p:spPr>
          <a:xfrm>
            <a:off x="211022" y="3943171"/>
            <a:ext cx="8350271" cy="1200329"/>
          </a:xfrm>
          <a:prstGeom prst="rect">
            <a:avLst/>
          </a:prstGeom>
          <a:noFill/>
        </p:spPr>
        <p:txBody>
          <a:bodyPr wrap="square" rtlCol="0">
            <a:spAutoFit/>
          </a:bodyPr>
          <a:lstStyle/>
          <a:p>
            <a:r>
              <a:rPr lang="en-US" sz="3600" b="1" dirty="0">
                <a:solidFill>
                  <a:schemeClr val="bg1"/>
                </a:solidFill>
                <a:latin typeface="Calibri"/>
                <a:ea typeface="Calibri"/>
                <a:cs typeface="Calibri"/>
              </a:rPr>
              <a:t>Persons Living with Diagnosed HIV (Diagnosed Prevalence)</a:t>
            </a:r>
            <a:endParaRPr lang="en-US" sz="3600" b="1" dirty="0">
              <a:solidFill>
                <a:schemeClr val="bg1"/>
              </a:solidFill>
            </a:endParaRPr>
          </a:p>
        </p:txBody>
      </p:sp>
    </p:spTree>
    <p:extLst>
      <p:ext uri="{BB962C8B-B14F-4D97-AF65-F5344CB8AC3E}">
        <p14:creationId xmlns:p14="http://schemas.microsoft.com/office/powerpoint/2010/main" val="9956233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EBA7A677-795E-03E6-0045-9876C8409F30}"/>
              </a:ext>
              <a:ext uri="{C183D7F6-B498-43B3-948B-1728B52AA6E4}">
                <adec:decorative xmlns:adec="http://schemas.microsoft.com/office/drawing/2017/decorative" val="0"/>
              </a:ext>
            </a:extLst>
          </p:cNvPr>
          <p:cNvSpPr>
            <a:spLocks noGrp="1"/>
          </p:cNvSpPr>
          <p:nvPr>
            <p:ph type="title"/>
          </p:nvPr>
        </p:nvSpPr>
        <p:spPr>
          <a:xfrm>
            <a:off x="251927" y="0"/>
            <a:ext cx="8714792" cy="857250"/>
          </a:xfrm>
        </p:spPr>
        <p:txBody>
          <a:bodyPr/>
          <a:lstStyle/>
          <a:p>
            <a:pPr>
              <a:lnSpc>
                <a:spcPct val="100000"/>
              </a:lnSpc>
            </a:pPr>
            <a:r>
              <a:rPr lang="en-US" sz="2000" dirty="0">
                <a:solidFill>
                  <a:schemeClr val="bg1"/>
                </a:solidFill>
                <a:latin typeface="Calibri" panose="020F0502020204030204" pitchFamily="34" charset="0"/>
              </a:rPr>
              <a:t>Persons living with diagnosed HIV (Prevalence), 2024—United States and 7 territories and freely associated states</a:t>
            </a:r>
          </a:p>
        </p:txBody>
      </p:sp>
      <p:pic>
        <p:nvPicPr>
          <p:cNvPr id="16" name="Picture 15" descr="This slide presents a map of persons living with diagnosed HIV (Prevalence) among persons aged ≥13 years, during 2024 in the United States and 7 territories and freely associated states.">
            <a:extLst>
              <a:ext uri="{FF2B5EF4-FFF2-40B4-BE49-F238E27FC236}">
                <a16:creationId xmlns:a16="http://schemas.microsoft.com/office/drawing/2014/main" id="{C40598F0-7CD6-F74B-9342-F3999DD9FE11}"/>
              </a:ext>
            </a:extLst>
          </p:cNvPr>
          <p:cNvPicPr>
            <a:picLocks noChangeAspect="1"/>
          </p:cNvPicPr>
          <p:nvPr/>
        </p:nvPicPr>
        <p:blipFill>
          <a:blip r:embed="rId3"/>
          <a:stretch>
            <a:fillRect/>
          </a:stretch>
        </p:blipFill>
        <p:spPr>
          <a:xfrm>
            <a:off x="45327" y="857250"/>
            <a:ext cx="9053345" cy="4151736"/>
          </a:xfrm>
          <a:prstGeom prst="rect">
            <a:avLst/>
          </a:prstGeom>
        </p:spPr>
      </p:pic>
      <p:sp>
        <p:nvSpPr>
          <p:cNvPr id="2" name="TextBox 1">
            <a:extLst>
              <a:ext uri="{FF2B5EF4-FFF2-40B4-BE49-F238E27FC236}">
                <a16:creationId xmlns:a16="http://schemas.microsoft.com/office/drawing/2014/main" id="{8087BB3F-557C-2699-FBF1-6D035DCC6B0E}"/>
              </a:ext>
            </a:extLst>
          </p:cNvPr>
          <p:cNvSpPr txBox="1"/>
          <p:nvPr/>
        </p:nvSpPr>
        <p:spPr>
          <a:xfrm>
            <a:off x="87154" y="4720364"/>
            <a:ext cx="8274970" cy="369332"/>
          </a:xfrm>
          <a:prstGeom prst="rect">
            <a:avLst/>
          </a:prstGeom>
          <a:noFill/>
        </p:spPr>
        <p:txBody>
          <a:bodyPr wrap="square" rtlCol="0">
            <a:spAutoFit/>
          </a:bodyPr>
          <a:lstStyle/>
          <a:p>
            <a:r>
              <a:rPr lang="en-US" sz="900" i="1" dirty="0">
                <a:solidFill>
                  <a:srgbClr val="000000"/>
                </a:solidFill>
                <a:latin typeface="Calibri" panose="020F0502020204030204" pitchFamily="34" charset="0"/>
                <a:cs typeface="Calibri" panose="020F0502020204030204" pitchFamily="34" charset="0"/>
              </a:rPr>
              <a:t>Note. </a:t>
            </a:r>
            <a:r>
              <a:rPr lang="en-US" sz="900" dirty="0">
                <a:solidFill>
                  <a:srgbClr val="000000"/>
                </a:solidFill>
                <a:latin typeface="Calibri" panose="020F0502020204030204" pitchFamily="34" charset="0"/>
              </a:rPr>
              <a:t>Data are presented for persons aged </a:t>
            </a:r>
            <a:r>
              <a:rPr lang="en-US" sz="900" b="0" i="0" dirty="0">
                <a:solidFill>
                  <a:srgbClr val="000000"/>
                </a:solidFill>
                <a:effectLst/>
                <a:latin typeface="Calibri" panose="020F0502020204030204" pitchFamily="34" charset="0"/>
                <a:cs typeface="Calibri" panose="020F0502020204030204" pitchFamily="34" charset="0"/>
              </a:rPr>
              <a:t>≥ 13 </a:t>
            </a:r>
            <a:r>
              <a:rPr lang="en-US" sz="900" b="0" i="0" dirty="0">
                <a:solidFill>
                  <a:srgbClr val="000000"/>
                </a:solidFill>
                <a:effectLst/>
                <a:latin typeface="Calibri" panose="020F0502020204030204" pitchFamily="34" charset="0"/>
              </a:rPr>
              <a:t>years at year-end 2024. </a:t>
            </a:r>
            <a:r>
              <a:rPr lang="en-US" sz="900" dirty="0">
                <a:solidFill>
                  <a:srgbClr val="000000"/>
                </a:solidFill>
                <a:latin typeface="Calibri" panose="020F0502020204030204" pitchFamily="34" charset="0"/>
                <a:cs typeface="Calibri" panose="020F0502020204030204" pitchFamily="34" charset="0"/>
              </a:rPr>
              <a:t>Prevalence data should be interpreted with caution due to use of preliminary death data for the year 2024 reported to CDC as of December 2025.</a:t>
            </a:r>
            <a:endParaRPr lang="en-US" sz="1000"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596154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EA0775D4-9524-525E-1067-70FDFC01AA3C}"/>
              </a:ext>
              <a:ext uri="{C183D7F6-B498-43B3-948B-1728B52AA6E4}">
                <adec:decorative xmlns:adec="http://schemas.microsoft.com/office/drawing/2017/decorative" val="0"/>
              </a:ext>
            </a:extLst>
          </p:cNvPr>
          <p:cNvSpPr>
            <a:spLocks noGrp="1"/>
          </p:cNvSpPr>
          <p:nvPr>
            <p:ph type="title"/>
          </p:nvPr>
        </p:nvSpPr>
        <p:spPr>
          <a:xfrm>
            <a:off x="223935" y="0"/>
            <a:ext cx="8733454" cy="857250"/>
          </a:xfrm>
        </p:spPr>
        <p:txBody>
          <a:bodyPr/>
          <a:lstStyle/>
          <a:p>
            <a:pPr>
              <a:lnSpc>
                <a:spcPct val="100000"/>
              </a:lnSpc>
            </a:pPr>
            <a:r>
              <a:rPr lang="en-US" sz="2000" dirty="0">
                <a:solidFill>
                  <a:schemeClr val="bg1"/>
                </a:solidFill>
                <a:latin typeface="Calibri" panose="020F0502020204030204" pitchFamily="34" charset="0"/>
              </a:rPr>
              <a:t>Persons living with diagnosed HIV (Prevalence), by selected characteristics, 2024—United States and 7 territories and freely associated states</a:t>
            </a:r>
          </a:p>
        </p:txBody>
      </p:sp>
      <p:pic>
        <p:nvPicPr>
          <p:cNvPr id="3" name="Picture 2" descr="This slide presents a horizontal bar chart of persons living with diagnosed HIV (Prevalence) among persons aged ≥13 years, by selected characteristics, during 2024 in the United States and 7 territories and freely associated states.">
            <a:extLst>
              <a:ext uri="{FF2B5EF4-FFF2-40B4-BE49-F238E27FC236}">
                <a16:creationId xmlns:a16="http://schemas.microsoft.com/office/drawing/2014/main" id="{8D5E5BCF-BFD9-74E7-A4EC-1D4857EFDF8E}"/>
              </a:ext>
            </a:extLst>
          </p:cNvPr>
          <p:cNvPicPr>
            <a:picLocks noChangeAspect="1"/>
          </p:cNvPicPr>
          <p:nvPr/>
        </p:nvPicPr>
        <p:blipFill>
          <a:blip r:embed="rId3"/>
          <a:stretch>
            <a:fillRect/>
          </a:stretch>
        </p:blipFill>
        <p:spPr>
          <a:xfrm>
            <a:off x="212982" y="203248"/>
            <a:ext cx="8718036" cy="4737003"/>
          </a:xfrm>
          <a:prstGeom prst="rect">
            <a:avLst/>
          </a:prstGeom>
        </p:spPr>
      </p:pic>
      <p:sp>
        <p:nvSpPr>
          <p:cNvPr id="5" name="TextBox 4">
            <a:extLst>
              <a:ext uri="{FF2B5EF4-FFF2-40B4-BE49-F238E27FC236}">
                <a16:creationId xmlns:a16="http://schemas.microsoft.com/office/drawing/2014/main" id="{6F1D246B-539E-69A2-2507-B5FFF45B0DFB}"/>
              </a:ext>
            </a:extLst>
          </p:cNvPr>
          <p:cNvSpPr txBox="1"/>
          <p:nvPr/>
        </p:nvSpPr>
        <p:spPr>
          <a:xfrm>
            <a:off x="178363" y="4737911"/>
            <a:ext cx="8183761" cy="369332"/>
          </a:xfrm>
          <a:prstGeom prst="rect">
            <a:avLst/>
          </a:prstGeom>
          <a:noFill/>
        </p:spPr>
        <p:txBody>
          <a:bodyPr wrap="square" lIns="91440" tIns="45720" rIns="91440" bIns="45720" rtlCol="0" anchor="t">
            <a:spAutoFit/>
          </a:bodyPr>
          <a:lstStyle/>
          <a:p>
            <a:r>
              <a:rPr lang="en-US" sz="900" i="1" dirty="0">
                <a:solidFill>
                  <a:srgbClr val="000000"/>
                </a:solidFill>
                <a:latin typeface="Calibri"/>
                <a:ea typeface="Calibri"/>
                <a:cs typeface="Calibri"/>
              </a:rPr>
              <a:t>Note. </a:t>
            </a:r>
            <a:r>
              <a:rPr lang="en-US" sz="900" dirty="0">
                <a:solidFill>
                  <a:srgbClr val="000000"/>
                </a:solidFill>
                <a:latin typeface="Calibri"/>
                <a:ea typeface="Calibri"/>
                <a:cs typeface="Calibri"/>
              </a:rPr>
              <a:t>Data are presented for persons aged </a:t>
            </a:r>
            <a:r>
              <a:rPr lang="en-US" sz="900" b="0" i="0" dirty="0">
                <a:solidFill>
                  <a:srgbClr val="000000"/>
                </a:solidFill>
                <a:effectLst/>
                <a:latin typeface="Calibri"/>
                <a:ea typeface="Calibri"/>
                <a:cs typeface="Calibri"/>
              </a:rPr>
              <a:t>≥ 13 years at year-end 2024. </a:t>
            </a:r>
            <a:r>
              <a:rPr lang="en-US" sz="900" dirty="0">
                <a:solidFill>
                  <a:srgbClr val="000000"/>
                </a:solidFill>
                <a:latin typeface="Calibri"/>
                <a:ea typeface="Calibri"/>
                <a:cs typeface="Calibri"/>
              </a:rPr>
              <a:t>Persons who did not report Hispanic or Latino ethnicity were categorized by race. Hispanic/Latino persons can be of any race.</a:t>
            </a:r>
          </a:p>
        </p:txBody>
      </p:sp>
    </p:spTree>
    <p:extLst>
      <p:ext uri="{BB962C8B-B14F-4D97-AF65-F5344CB8AC3E}">
        <p14:creationId xmlns:p14="http://schemas.microsoft.com/office/powerpoint/2010/main" val="12544560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cknowledgments">
            <a:extLst>
              <a:ext uri="{FF2B5EF4-FFF2-40B4-BE49-F238E27FC236}">
                <a16:creationId xmlns:a16="http://schemas.microsoft.com/office/drawing/2014/main" id="{D5C0EC9F-D339-F81B-B3D2-44FA242DE731}"/>
              </a:ext>
            </a:extLst>
          </p:cNvPr>
          <p:cNvPicPr>
            <a:picLocks noChangeAspect="1"/>
          </p:cNvPicPr>
          <p:nvPr/>
        </p:nvPicPr>
        <p:blipFill>
          <a:blip r:embed="rId3"/>
          <a:stretch>
            <a:fillRect/>
          </a:stretch>
        </p:blipFill>
        <p:spPr>
          <a:xfrm>
            <a:off x="-102742" y="-21223"/>
            <a:ext cx="9246742" cy="5128958"/>
          </a:xfrm>
          <a:prstGeom prst="rect">
            <a:avLst/>
          </a:prstGeom>
        </p:spPr>
      </p:pic>
    </p:spTree>
    <p:extLst>
      <p:ext uri="{BB962C8B-B14F-4D97-AF65-F5344CB8AC3E}">
        <p14:creationId xmlns:p14="http://schemas.microsoft.com/office/powerpoint/2010/main" val="18407195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AC71A0A3-C05D-DB9A-4C6D-2653FCAE51D1}"/>
              </a:ext>
              <a:ext uri="{C183D7F6-B498-43B3-948B-1728B52AA6E4}">
                <adec:decorative xmlns:adec="http://schemas.microsoft.com/office/drawing/2017/decorative" val="0"/>
              </a:ext>
            </a:extLst>
          </p:cNvPr>
          <p:cNvSpPr>
            <a:spLocks noGrp="1"/>
          </p:cNvSpPr>
          <p:nvPr>
            <p:ph type="title"/>
          </p:nvPr>
        </p:nvSpPr>
        <p:spPr>
          <a:xfrm>
            <a:off x="233265" y="0"/>
            <a:ext cx="8910735" cy="857250"/>
          </a:xfrm>
        </p:spPr>
        <p:txBody>
          <a:bodyPr/>
          <a:lstStyle/>
          <a:p>
            <a:r>
              <a:rPr lang="en-US" sz="2000" dirty="0">
                <a:solidFill>
                  <a:schemeClr val="bg1"/>
                </a:solidFill>
                <a:latin typeface="Calibri" panose="020F0502020204030204" pitchFamily="34" charset="0"/>
              </a:rPr>
              <a:t>HIV diagnoses rates, 2024—United States and 7 territories and freely associated states</a:t>
            </a:r>
          </a:p>
        </p:txBody>
      </p:sp>
      <p:pic>
        <p:nvPicPr>
          <p:cNvPr id="28" name="Picture 27" descr="This slide presents a map of HIV diagnoses among persons aged ≥13 years during 2024 in the United States and 7 territories and freely associated states.">
            <a:extLst>
              <a:ext uri="{FF2B5EF4-FFF2-40B4-BE49-F238E27FC236}">
                <a16:creationId xmlns:a16="http://schemas.microsoft.com/office/drawing/2014/main" id="{AFD76DC6-3A45-A522-0C8A-B64AF3681A68}"/>
              </a:ext>
            </a:extLst>
          </p:cNvPr>
          <p:cNvPicPr>
            <a:picLocks noChangeAspect="1"/>
          </p:cNvPicPr>
          <p:nvPr/>
        </p:nvPicPr>
        <p:blipFill>
          <a:blip r:embed="rId3"/>
          <a:stretch>
            <a:fillRect/>
          </a:stretch>
        </p:blipFill>
        <p:spPr>
          <a:xfrm>
            <a:off x="124582" y="670122"/>
            <a:ext cx="8894835" cy="4249280"/>
          </a:xfrm>
          <a:prstGeom prst="rect">
            <a:avLst/>
          </a:prstGeom>
        </p:spPr>
      </p:pic>
      <p:sp>
        <p:nvSpPr>
          <p:cNvPr id="2" name="TextBox 1">
            <a:extLst>
              <a:ext uri="{FF2B5EF4-FFF2-40B4-BE49-F238E27FC236}">
                <a16:creationId xmlns:a16="http://schemas.microsoft.com/office/drawing/2014/main" id="{E84D3C0B-BD19-6F5A-F36A-CD987D62DFBD}"/>
              </a:ext>
            </a:extLst>
          </p:cNvPr>
          <p:cNvSpPr txBox="1"/>
          <p:nvPr/>
        </p:nvSpPr>
        <p:spPr>
          <a:xfrm>
            <a:off x="292080" y="4806876"/>
            <a:ext cx="4728117" cy="230832"/>
          </a:xfrm>
          <a:prstGeom prst="rect">
            <a:avLst/>
          </a:prstGeom>
          <a:noFill/>
        </p:spPr>
        <p:txBody>
          <a:bodyPr wrap="square" rtlCol="0">
            <a:spAutoFit/>
          </a:bodyPr>
          <a:lstStyle/>
          <a:p>
            <a:r>
              <a:rPr lang="en-US" sz="900" i="1" dirty="0">
                <a:solidFill>
                  <a:srgbClr val="000000"/>
                </a:solidFill>
                <a:latin typeface="Calibri" panose="020F0502020204030204" pitchFamily="34" charset="0"/>
              </a:rPr>
              <a:t>Note. </a:t>
            </a:r>
            <a:r>
              <a:rPr lang="en-US" sz="900" dirty="0">
                <a:solidFill>
                  <a:srgbClr val="000000"/>
                </a:solidFill>
                <a:latin typeface="Calibri" panose="020F0502020204030204" pitchFamily="34" charset="0"/>
              </a:rPr>
              <a:t>Data are presented for persons aged </a:t>
            </a:r>
            <a:r>
              <a:rPr lang="en-US" sz="900" b="0" i="0" dirty="0">
                <a:solidFill>
                  <a:srgbClr val="000000"/>
                </a:solidFill>
                <a:effectLst/>
                <a:latin typeface="Calibri" panose="020F0502020204030204" pitchFamily="34" charset="0"/>
                <a:cs typeface="Calibri" panose="020F0502020204030204" pitchFamily="34" charset="0"/>
              </a:rPr>
              <a:t>≥ 13 </a:t>
            </a:r>
            <a:r>
              <a:rPr lang="en-US" sz="900" b="0" i="0" dirty="0">
                <a:solidFill>
                  <a:srgbClr val="000000"/>
                </a:solidFill>
                <a:effectLst/>
                <a:latin typeface="Calibri" panose="020F0502020204030204" pitchFamily="34" charset="0"/>
              </a:rPr>
              <a:t>years at diagnosis.</a:t>
            </a:r>
            <a:endParaRPr lang="en-US" sz="900" dirty="0">
              <a:solidFill>
                <a:srgbClr val="000000"/>
              </a:solidFill>
              <a:latin typeface="Calibri" panose="020F0502020204030204" pitchFamily="34" charset="0"/>
            </a:endParaRPr>
          </a:p>
        </p:txBody>
      </p:sp>
      <p:sp>
        <p:nvSpPr>
          <p:cNvPr id="6" name="TextBox 5">
            <a:extLst>
              <a:ext uri="{FF2B5EF4-FFF2-40B4-BE49-F238E27FC236}">
                <a16:creationId xmlns:a16="http://schemas.microsoft.com/office/drawing/2014/main" id="{21E4AAFD-A976-F191-BB92-0BB9BF2C9D42}"/>
              </a:ext>
            </a:extLst>
          </p:cNvPr>
          <p:cNvSpPr txBox="1"/>
          <p:nvPr/>
        </p:nvSpPr>
        <p:spPr>
          <a:xfrm>
            <a:off x="292080" y="4806876"/>
            <a:ext cx="4728117" cy="230832"/>
          </a:xfrm>
          <a:prstGeom prst="rect">
            <a:avLst/>
          </a:prstGeom>
          <a:noFill/>
        </p:spPr>
        <p:txBody>
          <a:bodyPr wrap="square" rtlCol="0">
            <a:spAutoFit/>
          </a:bodyPr>
          <a:lstStyle/>
          <a:p>
            <a:r>
              <a:rPr lang="en-US" sz="900" i="1" dirty="0">
                <a:solidFill>
                  <a:srgbClr val="000000"/>
                </a:solidFill>
                <a:latin typeface="Calibri" panose="020F0502020204030204" pitchFamily="34" charset="0"/>
              </a:rPr>
              <a:t>Note. </a:t>
            </a:r>
            <a:r>
              <a:rPr lang="en-US" sz="900" dirty="0">
                <a:solidFill>
                  <a:srgbClr val="000000"/>
                </a:solidFill>
                <a:latin typeface="Calibri" panose="020F0502020204030204" pitchFamily="34" charset="0"/>
              </a:rPr>
              <a:t>Data are presented for persons aged </a:t>
            </a:r>
            <a:r>
              <a:rPr lang="en-US" sz="900" b="0" i="0" dirty="0">
                <a:solidFill>
                  <a:srgbClr val="000000"/>
                </a:solidFill>
                <a:effectLst/>
                <a:latin typeface="Calibri" panose="020F0502020204030204" pitchFamily="34" charset="0"/>
                <a:cs typeface="Calibri" panose="020F0502020204030204" pitchFamily="34" charset="0"/>
              </a:rPr>
              <a:t>≥ 13 </a:t>
            </a:r>
            <a:r>
              <a:rPr lang="en-US" sz="900" b="0" i="0" dirty="0">
                <a:solidFill>
                  <a:srgbClr val="000000"/>
                </a:solidFill>
                <a:effectLst/>
                <a:latin typeface="Calibri" panose="020F0502020204030204" pitchFamily="34" charset="0"/>
              </a:rPr>
              <a:t>years at diagnosis.</a:t>
            </a:r>
            <a:endParaRPr lang="en-US" sz="90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25795495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485847E6-E968-5D70-D0F5-7D908F28D2C3}"/>
              </a:ext>
              <a:ext uri="{C183D7F6-B498-43B3-948B-1728B52AA6E4}">
                <adec:decorative xmlns:adec="http://schemas.microsoft.com/office/drawing/2017/decorative" val="0"/>
              </a:ext>
            </a:extLst>
          </p:cNvPr>
          <p:cNvSpPr>
            <a:spLocks noGrp="1"/>
          </p:cNvSpPr>
          <p:nvPr>
            <p:ph type="title"/>
          </p:nvPr>
        </p:nvSpPr>
        <p:spPr>
          <a:xfrm>
            <a:off x="234976" y="0"/>
            <a:ext cx="8565503" cy="812207"/>
          </a:xfrm>
        </p:spPr>
        <p:txBody>
          <a:bodyPr/>
          <a:lstStyle/>
          <a:p>
            <a:pPr>
              <a:lnSpc>
                <a:spcPct val="100000"/>
              </a:lnSpc>
            </a:pPr>
            <a:r>
              <a:rPr lang="en-US" sz="2000" dirty="0">
                <a:solidFill>
                  <a:schemeClr val="bg1"/>
                </a:solidFill>
                <a:latin typeface="Calibri" panose="020F0502020204030204" pitchFamily="34" charset="0"/>
              </a:rPr>
              <a:t>HIV diagnoses rates, by selected characteristics, 2024—United States</a:t>
            </a:r>
          </a:p>
        </p:txBody>
      </p:sp>
      <p:pic>
        <p:nvPicPr>
          <p:cNvPr id="2" name="Picture 1" descr="This slide presents rates of HIV diagnoses, by selected characteristics among persons aged ≥13 years during 2024 in the United States.">
            <a:extLst>
              <a:ext uri="{FF2B5EF4-FFF2-40B4-BE49-F238E27FC236}">
                <a16:creationId xmlns:a16="http://schemas.microsoft.com/office/drawing/2014/main" id="{9CCF42A3-BD3F-79E5-819D-CF8F5419920B}"/>
              </a:ext>
            </a:extLst>
          </p:cNvPr>
          <p:cNvPicPr>
            <a:picLocks noChangeAspect="1"/>
          </p:cNvPicPr>
          <p:nvPr/>
        </p:nvPicPr>
        <p:blipFill>
          <a:blip r:embed="rId3"/>
          <a:stretch>
            <a:fillRect/>
          </a:stretch>
        </p:blipFill>
        <p:spPr>
          <a:xfrm>
            <a:off x="240416" y="885959"/>
            <a:ext cx="8663167" cy="4090771"/>
          </a:xfrm>
          <a:prstGeom prst="rect">
            <a:avLst/>
          </a:prstGeom>
        </p:spPr>
      </p:pic>
      <p:sp>
        <p:nvSpPr>
          <p:cNvPr id="3" name="TextBox 2">
            <a:extLst>
              <a:ext uri="{FF2B5EF4-FFF2-40B4-BE49-F238E27FC236}">
                <a16:creationId xmlns:a16="http://schemas.microsoft.com/office/drawing/2014/main" id="{9C556FB4-B42B-A116-04A5-4917CD4BDDD2}"/>
              </a:ext>
            </a:extLst>
          </p:cNvPr>
          <p:cNvSpPr txBox="1"/>
          <p:nvPr/>
        </p:nvSpPr>
        <p:spPr>
          <a:xfrm>
            <a:off x="87154" y="4711507"/>
            <a:ext cx="8274970" cy="369332"/>
          </a:xfrm>
          <a:prstGeom prst="rect">
            <a:avLst/>
          </a:prstGeom>
          <a:noFill/>
        </p:spPr>
        <p:txBody>
          <a:bodyPr wrap="square" lIns="91440" tIns="45720" rIns="91440" bIns="45720" rtlCol="0" anchor="t">
            <a:spAutoFit/>
          </a:bodyPr>
          <a:lstStyle/>
          <a:p>
            <a:r>
              <a:rPr lang="en-US" sz="900" i="1" dirty="0">
                <a:solidFill>
                  <a:srgbClr val="000000"/>
                </a:solidFill>
                <a:latin typeface="Calibri"/>
                <a:ea typeface="Calibri"/>
                <a:cs typeface="Calibri"/>
              </a:rPr>
              <a:t>Note. </a:t>
            </a:r>
            <a:r>
              <a:rPr lang="en-US" sz="900" dirty="0">
                <a:solidFill>
                  <a:srgbClr val="000000"/>
                </a:solidFill>
                <a:latin typeface="Calibri"/>
                <a:ea typeface="Calibri"/>
                <a:cs typeface="Calibri"/>
              </a:rPr>
              <a:t>Data are presented for persons aged </a:t>
            </a:r>
            <a:r>
              <a:rPr lang="en-US" sz="900" b="0" i="0" dirty="0">
                <a:solidFill>
                  <a:srgbClr val="000000"/>
                </a:solidFill>
                <a:effectLst/>
                <a:latin typeface="Calibri"/>
                <a:ea typeface="Calibri"/>
                <a:cs typeface="Calibri"/>
              </a:rPr>
              <a:t>≥ 13 years at diagnosis. Rates are per 100,000. Persons who did not report Hispanic or Latino ethnicity were categorized by race. </a:t>
            </a:r>
            <a:r>
              <a:rPr lang="en-US" sz="900" dirty="0">
                <a:solidFill>
                  <a:srgbClr val="000000"/>
                </a:solidFill>
                <a:latin typeface="Calibri"/>
                <a:ea typeface="Calibri"/>
                <a:cs typeface="Calibri"/>
              </a:rPr>
              <a:t>Hispanic/Latino persons can be of any race.</a:t>
            </a:r>
          </a:p>
        </p:txBody>
      </p:sp>
    </p:spTree>
    <p:extLst>
      <p:ext uri="{BB962C8B-B14F-4D97-AF65-F5344CB8AC3E}">
        <p14:creationId xmlns:p14="http://schemas.microsoft.com/office/powerpoint/2010/main" val="29716790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a:extLst>
              <a:ext uri="{FF2B5EF4-FFF2-40B4-BE49-F238E27FC236}">
                <a16:creationId xmlns:a16="http://schemas.microsoft.com/office/drawing/2014/main" id="{DED47370-4BED-9E65-0D5C-A560811EBB1E}"/>
              </a:ext>
              <a:ext uri="{C183D7F6-B498-43B3-948B-1728B52AA6E4}">
                <adec:decorative xmlns:adec="http://schemas.microsoft.com/office/drawing/2017/decorative" val="0"/>
              </a:ext>
            </a:extLst>
          </p:cNvPr>
          <p:cNvSpPr>
            <a:spLocks noGrp="1"/>
          </p:cNvSpPr>
          <p:nvPr>
            <p:ph type="title"/>
          </p:nvPr>
        </p:nvSpPr>
        <p:spPr>
          <a:xfrm>
            <a:off x="323394" y="655"/>
            <a:ext cx="8733452" cy="857250"/>
          </a:xfrm>
        </p:spPr>
        <p:txBody>
          <a:bodyPr/>
          <a:lstStyle/>
          <a:p>
            <a:pPr>
              <a:lnSpc>
                <a:spcPct val="100000"/>
              </a:lnSpc>
            </a:pPr>
            <a:r>
              <a:rPr lang="en-US" sz="2000" dirty="0">
                <a:solidFill>
                  <a:schemeClr val="bg1"/>
                </a:solidFill>
                <a:latin typeface="Calibri" panose="020F0502020204030204" pitchFamily="34" charset="0"/>
              </a:rPr>
              <a:t>HIV diagnoses, by sex, 2024—United States and 7 territories and freely associated states</a:t>
            </a:r>
          </a:p>
        </p:txBody>
      </p:sp>
      <p:pic>
        <p:nvPicPr>
          <p:cNvPr id="2" name="Picture 1" descr="This slide presents a horizontal bar chart of HIV diagnoses, by sex, during 2024 in the United States and 7 territories and freely associated states.">
            <a:extLst>
              <a:ext uri="{FF2B5EF4-FFF2-40B4-BE49-F238E27FC236}">
                <a16:creationId xmlns:a16="http://schemas.microsoft.com/office/drawing/2014/main" id="{2EFC9928-2CCA-C26D-A9FC-9A1A012982F2}"/>
              </a:ext>
            </a:extLst>
          </p:cNvPr>
          <p:cNvPicPr>
            <a:picLocks noChangeAspect="1"/>
          </p:cNvPicPr>
          <p:nvPr/>
        </p:nvPicPr>
        <p:blipFill>
          <a:blip r:embed="rId3"/>
          <a:stretch>
            <a:fillRect/>
          </a:stretch>
        </p:blipFill>
        <p:spPr>
          <a:xfrm>
            <a:off x="406942" y="862636"/>
            <a:ext cx="8547920" cy="4139125"/>
          </a:xfrm>
          <a:prstGeom prst="rect">
            <a:avLst/>
          </a:prstGeom>
        </p:spPr>
      </p:pic>
      <p:sp>
        <p:nvSpPr>
          <p:cNvPr id="3" name="TextBox 2">
            <a:extLst>
              <a:ext uri="{FF2B5EF4-FFF2-40B4-BE49-F238E27FC236}">
                <a16:creationId xmlns:a16="http://schemas.microsoft.com/office/drawing/2014/main" id="{08A79B9B-232A-8876-02AC-04273A3CD425}"/>
              </a:ext>
            </a:extLst>
          </p:cNvPr>
          <p:cNvSpPr txBox="1"/>
          <p:nvPr/>
        </p:nvSpPr>
        <p:spPr>
          <a:xfrm>
            <a:off x="292080" y="4806876"/>
            <a:ext cx="4728117" cy="230832"/>
          </a:xfrm>
          <a:prstGeom prst="rect">
            <a:avLst/>
          </a:prstGeom>
          <a:noFill/>
        </p:spPr>
        <p:txBody>
          <a:bodyPr wrap="square" rtlCol="0">
            <a:spAutoFit/>
          </a:bodyPr>
          <a:lstStyle/>
          <a:p>
            <a:r>
              <a:rPr lang="en-US" sz="900" i="1" dirty="0">
                <a:solidFill>
                  <a:srgbClr val="000000"/>
                </a:solidFill>
                <a:latin typeface="Calibri" panose="020F0502020204030204" pitchFamily="34" charset="0"/>
              </a:rPr>
              <a:t>Note. </a:t>
            </a:r>
            <a:r>
              <a:rPr lang="en-US" sz="900" dirty="0">
                <a:solidFill>
                  <a:srgbClr val="000000"/>
                </a:solidFill>
                <a:latin typeface="Calibri" panose="020F0502020204030204" pitchFamily="34" charset="0"/>
              </a:rPr>
              <a:t>Data are presented for persons aged </a:t>
            </a:r>
            <a:r>
              <a:rPr lang="en-US" sz="900" b="0" i="0" dirty="0">
                <a:solidFill>
                  <a:srgbClr val="000000"/>
                </a:solidFill>
                <a:effectLst/>
                <a:latin typeface="Calibri" panose="020F0502020204030204" pitchFamily="34" charset="0"/>
                <a:cs typeface="Calibri" panose="020F0502020204030204" pitchFamily="34" charset="0"/>
              </a:rPr>
              <a:t>≥ 13 </a:t>
            </a:r>
            <a:r>
              <a:rPr lang="en-US" sz="900" b="0" i="0" dirty="0">
                <a:solidFill>
                  <a:srgbClr val="000000"/>
                </a:solidFill>
                <a:effectLst/>
                <a:latin typeface="Calibri" panose="020F0502020204030204" pitchFamily="34" charset="0"/>
              </a:rPr>
              <a:t>years at diagnosis.</a:t>
            </a:r>
            <a:endParaRPr lang="en-US" sz="90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32672640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a:extLst>
              <a:ext uri="{FF2B5EF4-FFF2-40B4-BE49-F238E27FC236}">
                <a16:creationId xmlns:a16="http://schemas.microsoft.com/office/drawing/2014/main" id="{DED47370-4BED-9E65-0D5C-A560811EBB1E}"/>
              </a:ext>
              <a:ext uri="{C183D7F6-B498-43B3-948B-1728B52AA6E4}">
                <adec:decorative xmlns:adec="http://schemas.microsoft.com/office/drawing/2017/decorative" val="0"/>
              </a:ext>
            </a:extLst>
          </p:cNvPr>
          <p:cNvSpPr>
            <a:spLocks noGrp="1"/>
          </p:cNvSpPr>
          <p:nvPr>
            <p:ph type="title"/>
          </p:nvPr>
        </p:nvSpPr>
        <p:spPr>
          <a:xfrm>
            <a:off x="323394" y="0"/>
            <a:ext cx="8733452" cy="857250"/>
          </a:xfrm>
        </p:spPr>
        <p:txBody>
          <a:bodyPr/>
          <a:lstStyle/>
          <a:p>
            <a:pPr>
              <a:lnSpc>
                <a:spcPct val="100000"/>
              </a:lnSpc>
            </a:pPr>
            <a:r>
              <a:rPr lang="en-US" sz="2000" dirty="0">
                <a:solidFill>
                  <a:schemeClr val="bg1"/>
                </a:solidFill>
                <a:latin typeface="Calibri" panose="020F0502020204030204" pitchFamily="34" charset="0"/>
              </a:rPr>
              <a:t>HIV diagnoses, by age, 2024—United States and 7 territories and freely associated states</a:t>
            </a:r>
          </a:p>
        </p:txBody>
      </p:sp>
      <p:pic>
        <p:nvPicPr>
          <p:cNvPr id="2" name="Picture 1" descr="This slide presents a horizontal bar chart of HIV diagnoses, by age, during 2024 in the United States and 7 territories and freely associated states.">
            <a:extLst>
              <a:ext uri="{FF2B5EF4-FFF2-40B4-BE49-F238E27FC236}">
                <a16:creationId xmlns:a16="http://schemas.microsoft.com/office/drawing/2014/main" id="{FF024977-1CB9-EF04-D1A7-67DF8921B3AC}"/>
              </a:ext>
            </a:extLst>
          </p:cNvPr>
          <p:cNvPicPr>
            <a:picLocks noChangeAspect="1"/>
          </p:cNvPicPr>
          <p:nvPr/>
        </p:nvPicPr>
        <p:blipFill>
          <a:blip r:embed="rId3"/>
          <a:stretch>
            <a:fillRect/>
          </a:stretch>
        </p:blipFill>
        <p:spPr>
          <a:xfrm>
            <a:off x="-495306" y="857250"/>
            <a:ext cx="9639306" cy="4074346"/>
          </a:xfrm>
          <a:prstGeom prst="rect">
            <a:avLst/>
          </a:prstGeom>
        </p:spPr>
      </p:pic>
    </p:spTree>
    <p:extLst>
      <p:ext uri="{BB962C8B-B14F-4D97-AF65-F5344CB8AC3E}">
        <p14:creationId xmlns:p14="http://schemas.microsoft.com/office/powerpoint/2010/main" val="24093937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5B8DEDB-0511-A886-56CC-79913204B92E}"/>
              </a:ext>
              <a:ext uri="{C183D7F6-B498-43B3-948B-1728B52AA6E4}">
                <adec:decorative xmlns:adec="http://schemas.microsoft.com/office/drawing/2017/decorative" val="0"/>
              </a:ext>
            </a:extLst>
          </p:cNvPr>
          <p:cNvSpPr>
            <a:spLocks noGrp="1"/>
          </p:cNvSpPr>
          <p:nvPr>
            <p:ph type="title"/>
          </p:nvPr>
        </p:nvSpPr>
        <p:spPr>
          <a:xfrm>
            <a:off x="223935" y="2047"/>
            <a:ext cx="8640147" cy="857250"/>
          </a:xfrm>
        </p:spPr>
        <p:txBody>
          <a:bodyPr/>
          <a:lstStyle/>
          <a:p>
            <a:pPr>
              <a:lnSpc>
                <a:spcPct val="100000"/>
              </a:lnSpc>
            </a:pPr>
            <a:r>
              <a:rPr lang="en-US" sz="2000" dirty="0">
                <a:solidFill>
                  <a:schemeClr val="bg1"/>
                </a:solidFill>
                <a:latin typeface="Calibri" panose="020F0502020204030204" pitchFamily="34" charset="0"/>
              </a:rPr>
              <a:t>HIV diagnoses, by race/ethnicity, 2024—United States and 7 territories and freely associated states</a:t>
            </a:r>
          </a:p>
        </p:txBody>
      </p:sp>
      <p:pic>
        <p:nvPicPr>
          <p:cNvPr id="4" name="Picture 3" descr="This slide presents a horizontal bar chart of HIV diagnoses among persons aged ≥13 years, by race/ethnicity, during 2024 in the United States and 7 territories and freely associated states.">
            <a:extLst>
              <a:ext uri="{FF2B5EF4-FFF2-40B4-BE49-F238E27FC236}">
                <a16:creationId xmlns:a16="http://schemas.microsoft.com/office/drawing/2014/main" id="{EDAED2DC-4C44-DAED-4568-D2653041946C}"/>
              </a:ext>
            </a:extLst>
          </p:cNvPr>
          <p:cNvPicPr>
            <a:picLocks noChangeAspect="1"/>
          </p:cNvPicPr>
          <p:nvPr/>
        </p:nvPicPr>
        <p:blipFill>
          <a:blip r:embed="rId3"/>
          <a:stretch>
            <a:fillRect/>
          </a:stretch>
        </p:blipFill>
        <p:spPr>
          <a:xfrm>
            <a:off x="78858" y="859297"/>
            <a:ext cx="8986283" cy="4102964"/>
          </a:xfrm>
          <a:prstGeom prst="rect">
            <a:avLst/>
          </a:prstGeom>
        </p:spPr>
      </p:pic>
      <p:sp>
        <p:nvSpPr>
          <p:cNvPr id="2" name="TextBox 1">
            <a:extLst>
              <a:ext uri="{FF2B5EF4-FFF2-40B4-BE49-F238E27FC236}">
                <a16:creationId xmlns:a16="http://schemas.microsoft.com/office/drawing/2014/main" id="{30F3A619-75E8-0220-83A8-4F5BEDB8DA3F}"/>
              </a:ext>
            </a:extLst>
          </p:cNvPr>
          <p:cNvSpPr txBox="1"/>
          <p:nvPr/>
        </p:nvSpPr>
        <p:spPr>
          <a:xfrm>
            <a:off x="223935" y="4704536"/>
            <a:ext cx="7951027" cy="369332"/>
          </a:xfrm>
          <a:prstGeom prst="rect">
            <a:avLst/>
          </a:prstGeom>
          <a:noFill/>
        </p:spPr>
        <p:txBody>
          <a:bodyPr wrap="square" lIns="91440" tIns="45720" rIns="91440" bIns="45720" rtlCol="0" anchor="t">
            <a:spAutoFit/>
          </a:bodyPr>
          <a:lstStyle/>
          <a:p>
            <a:r>
              <a:rPr lang="en-US" sz="900" i="1" dirty="0">
                <a:solidFill>
                  <a:srgbClr val="000000"/>
                </a:solidFill>
                <a:latin typeface="Calibri"/>
                <a:ea typeface="Calibri"/>
                <a:cs typeface="Calibri"/>
              </a:rPr>
              <a:t>Note. </a:t>
            </a:r>
            <a:r>
              <a:rPr lang="en-US" sz="900" dirty="0">
                <a:solidFill>
                  <a:srgbClr val="000000"/>
                </a:solidFill>
                <a:latin typeface="Calibri"/>
                <a:ea typeface="Calibri"/>
                <a:cs typeface="Calibri"/>
              </a:rPr>
              <a:t>Data are presented for persons aged </a:t>
            </a:r>
            <a:r>
              <a:rPr lang="en-US" sz="900" b="0" i="0" dirty="0">
                <a:solidFill>
                  <a:srgbClr val="000000"/>
                </a:solidFill>
                <a:effectLst/>
                <a:latin typeface="Calibri"/>
                <a:ea typeface="Calibri"/>
                <a:cs typeface="Calibri"/>
              </a:rPr>
              <a:t>≥ 13 years at diagnosis. </a:t>
            </a:r>
            <a:r>
              <a:rPr lang="en-US" sz="900" dirty="0">
                <a:solidFill>
                  <a:srgbClr val="000000"/>
                </a:solidFill>
                <a:latin typeface="Calibri"/>
                <a:ea typeface="Calibri"/>
                <a:cs typeface="Calibri"/>
              </a:rPr>
              <a:t>Persons who did not report Hispanic or Latino ethnicity were categorized by race. Hispanic/Latino persons can be of any race.</a:t>
            </a:r>
          </a:p>
        </p:txBody>
      </p:sp>
    </p:spTree>
    <p:extLst>
      <p:ext uri="{BB962C8B-B14F-4D97-AF65-F5344CB8AC3E}">
        <p14:creationId xmlns:p14="http://schemas.microsoft.com/office/powerpoint/2010/main" val="24874067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581C56FA-8991-7E83-FF66-7DDD3BA87507}"/>
              </a:ext>
              <a:ext uri="{C183D7F6-B498-43B3-948B-1728B52AA6E4}">
                <adec:decorative xmlns:adec="http://schemas.microsoft.com/office/drawing/2017/decorative" val="0"/>
              </a:ext>
            </a:extLst>
          </p:cNvPr>
          <p:cNvSpPr>
            <a:spLocks noGrp="1"/>
          </p:cNvSpPr>
          <p:nvPr>
            <p:ph type="title"/>
          </p:nvPr>
        </p:nvSpPr>
        <p:spPr>
          <a:xfrm>
            <a:off x="233265" y="-64294"/>
            <a:ext cx="8532115" cy="857250"/>
          </a:xfrm>
        </p:spPr>
        <p:txBody>
          <a:bodyPr/>
          <a:lstStyle/>
          <a:p>
            <a:r>
              <a:rPr lang="en-US" sz="2000" dirty="0">
                <a:solidFill>
                  <a:schemeClr val="bg1"/>
                </a:solidFill>
                <a:latin typeface="Calibri" panose="020F0502020204030204" pitchFamily="34" charset="0"/>
              </a:rPr>
              <a:t>HIV diagnoses and population, by race/ethnicity, 2024—United States</a:t>
            </a:r>
          </a:p>
        </p:txBody>
      </p:sp>
      <p:pic>
        <p:nvPicPr>
          <p:cNvPr id="6" name="Picture 5" descr="This slide presents a butterfly chart of HIV diagnoses and population among persons aged ≥13 years, by race/ethnicity, during 2024 in the United States.">
            <a:extLst>
              <a:ext uri="{FF2B5EF4-FFF2-40B4-BE49-F238E27FC236}">
                <a16:creationId xmlns:a16="http://schemas.microsoft.com/office/drawing/2014/main" id="{6B7DB53B-47AD-C059-7274-1BD98D08AC4E}"/>
              </a:ext>
            </a:extLst>
          </p:cNvPr>
          <p:cNvPicPr>
            <a:picLocks noChangeAspect="1"/>
          </p:cNvPicPr>
          <p:nvPr/>
        </p:nvPicPr>
        <p:blipFill>
          <a:blip r:embed="rId3"/>
          <a:stretch>
            <a:fillRect/>
          </a:stretch>
        </p:blipFill>
        <p:spPr>
          <a:xfrm>
            <a:off x="42279" y="898154"/>
            <a:ext cx="9059441" cy="4066384"/>
          </a:xfrm>
          <a:prstGeom prst="rect">
            <a:avLst/>
          </a:prstGeom>
        </p:spPr>
      </p:pic>
      <p:sp>
        <p:nvSpPr>
          <p:cNvPr id="2" name="TextBox 1">
            <a:extLst>
              <a:ext uri="{FF2B5EF4-FFF2-40B4-BE49-F238E27FC236}">
                <a16:creationId xmlns:a16="http://schemas.microsoft.com/office/drawing/2014/main" id="{BD2660E5-2D16-2BA6-62CB-85C098AD6686}"/>
              </a:ext>
            </a:extLst>
          </p:cNvPr>
          <p:cNvSpPr txBox="1"/>
          <p:nvPr/>
        </p:nvSpPr>
        <p:spPr>
          <a:xfrm>
            <a:off x="233265" y="4692256"/>
            <a:ext cx="8040738" cy="369332"/>
          </a:xfrm>
          <a:prstGeom prst="rect">
            <a:avLst/>
          </a:prstGeom>
          <a:noFill/>
        </p:spPr>
        <p:txBody>
          <a:bodyPr wrap="square" lIns="91440" tIns="45720" rIns="91440" bIns="45720" rtlCol="0" anchor="t">
            <a:spAutoFit/>
          </a:bodyPr>
          <a:lstStyle/>
          <a:p>
            <a:r>
              <a:rPr lang="en-US" sz="900" i="1" dirty="0">
                <a:solidFill>
                  <a:srgbClr val="000000"/>
                </a:solidFill>
                <a:latin typeface="Calibri"/>
                <a:ea typeface="Calibri"/>
                <a:cs typeface="Calibri"/>
              </a:rPr>
              <a:t>Note. </a:t>
            </a:r>
            <a:r>
              <a:rPr lang="en-US" sz="900" dirty="0">
                <a:solidFill>
                  <a:srgbClr val="000000"/>
                </a:solidFill>
                <a:latin typeface="Calibri"/>
                <a:ea typeface="Calibri"/>
                <a:cs typeface="Calibri"/>
              </a:rPr>
              <a:t>Data are presented for persons aged </a:t>
            </a:r>
            <a:r>
              <a:rPr lang="en-US" sz="900" b="0" i="0" dirty="0">
                <a:solidFill>
                  <a:srgbClr val="000000"/>
                </a:solidFill>
                <a:effectLst/>
                <a:latin typeface="Calibri"/>
                <a:ea typeface="Calibri"/>
                <a:cs typeface="Calibri"/>
              </a:rPr>
              <a:t>≥ 13 years at diagnosis. </a:t>
            </a:r>
            <a:r>
              <a:rPr lang="en-US" sz="900" dirty="0">
                <a:solidFill>
                  <a:srgbClr val="000000"/>
                </a:solidFill>
                <a:latin typeface="Calibri"/>
                <a:ea typeface="Calibri"/>
                <a:cs typeface="Calibri"/>
              </a:rPr>
              <a:t>Persons who did not report Hispanic or Latino ethnicity were categorized by race. Hispanic/Latino persons can be of any race.</a:t>
            </a:r>
          </a:p>
        </p:txBody>
      </p:sp>
    </p:spTree>
    <p:extLst>
      <p:ext uri="{BB962C8B-B14F-4D97-AF65-F5344CB8AC3E}">
        <p14:creationId xmlns:p14="http://schemas.microsoft.com/office/powerpoint/2010/main" val="2132410905"/>
      </p:ext>
    </p:extLst>
  </p:cSld>
  <p:clrMapOvr>
    <a:masterClrMapping/>
  </p:clrMapOvr>
</p:sld>
</file>

<file path=ppt/theme/theme1.xml><?xml version="1.0" encoding="utf-8"?>
<a:theme xmlns:a="http://schemas.openxmlformats.org/drawingml/2006/main" name="NCEH_ATSDR_combined">
  <a:themeElements>
    <a:clrScheme name="Custom 1">
      <a:dk1>
        <a:srgbClr val="0F56DC"/>
      </a:dk1>
      <a:lt1>
        <a:srgbClr val="FFFFFF"/>
      </a:lt1>
      <a:dk2>
        <a:srgbClr val="0B7D58"/>
      </a:dk2>
      <a:lt2>
        <a:srgbClr val="FFFFFF"/>
      </a:lt2>
      <a:accent1>
        <a:srgbClr val="7F8080"/>
      </a:accent1>
      <a:accent2>
        <a:srgbClr val="546DB4"/>
      </a:accent2>
      <a:accent3>
        <a:srgbClr val="9A3B25"/>
      </a:accent3>
      <a:accent4>
        <a:srgbClr val="7F7F7F"/>
      </a:accent4>
      <a:accent5>
        <a:srgbClr val="0033A1"/>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2.xml><?xml version="1.0" encoding="utf-8"?>
<a:theme xmlns:a="http://schemas.openxmlformats.org/drawingml/2006/main" name="Office Theme">
  <a:themeElements>
    <a:clrScheme name="Custom 1">
      <a:dk1>
        <a:sysClr val="windowText" lastClr="000000"/>
      </a:dk1>
      <a:lt1>
        <a:sysClr val="window" lastClr="FFFFFF"/>
      </a:lt1>
      <a:dk2>
        <a:srgbClr val="0E2841"/>
      </a:dk2>
      <a:lt2>
        <a:srgbClr val="E8E8E8"/>
      </a:lt2>
      <a:accent1>
        <a:srgbClr val="BE3525"/>
      </a:accent1>
      <a:accent2>
        <a:srgbClr val="D38B29"/>
      </a:accent2>
      <a:accent3>
        <a:srgbClr val="1A5FAC"/>
      </a:accent3>
      <a:accent4>
        <a:srgbClr val="99519D"/>
      </a:accent4>
      <a:accent5>
        <a:srgbClr val="84B1DA"/>
      </a:accent5>
      <a:accent6>
        <a:srgbClr val="4D4D4D"/>
      </a:accent6>
      <a:hlink>
        <a:srgbClr val="1A5FAC"/>
      </a:hlink>
      <a:folHlink>
        <a:srgbClr val="501549"/>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54019EF1621594A887EFA6AEDB90C3A" ma:contentTypeVersion="9" ma:contentTypeDescription="Create a new document." ma:contentTypeScope="" ma:versionID="4afa25e20e6d75a9431f902af9b79a47">
  <xsd:schema xmlns:xsd="http://www.w3.org/2001/XMLSchema" xmlns:xs="http://www.w3.org/2001/XMLSchema" xmlns:p="http://schemas.microsoft.com/office/2006/metadata/properties" xmlns:ns2="087f1dc5-7319-4152-ade5-2dd500001efd" targetNamespace="http://schemas.microsoft.com/office/2006/metadata/properties" ma:root="true" ma:fieldsID="e5a6980351422576cb25d50004340fbd" ns2:_="">
    <xsd:import namespace="087f1dc5-7319-4152-ade5-2dd500001efd"/>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87f1dc5-7319-4152-ade5-2dd500001ef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9353dbe8-8260-4ccf-8219-3d2995e6fa15"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087f1dc5-7319-4152-ade5-2dd500001efd">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D4452E6-50A4-4F2F-BE0D-6BD948F6CC1F}"/>
</file>

<file path=customXml/itemProps2.xml><?xml version="1.0" encoding="utf-8"?>
<ds:datastoreItem xmlns:ds="http://schemas.openxmlformats.org/officeDocument/2006/customXml" ds:itemID="{2EC7F3D2-B5ED-4D3A-B32A-E0A00BF29D94}">
  <ds:schemaRefs>
    <ds:schemaRef ds:uri="http://schemas.microsoft.com/office/2006/metadata/properties"/>
    <ds:schemaRef ds:uri="http://schemas.openxmlformats.org/package/2006/metadata/core-properties"/>
    <ds:schemaRef ds:uri="http://schemas.microsoft.com/office/2006/documentManagement/types"/>
    <ds:schemaRef ds:uri="5f685acd-cefc-4ad9-aa44-fb07364e428c"/>
    <ds:schemaRef ds:uri="9f5efb70-4083-4c8b-9dfd-5ea68c178239"/>
    <ds:schemaRef ds:uri="http://purl.org/dc/dcmitype/"/>
    <ds:schemaRef ds:uri="http://www.w3.org/XML/1998/namespace"/>
    <ds:schemaRef ds:uri="http://schemas.microsoft.com/office/infopath/2007/PartnerControls"/>
    <ds:schemaRef ds:uri="http://purl.org/dc/terms/"/>
    <ds:schemaRef ds:uri="http://purl.org/dc/elements/1.1/"/>
  </ds:schemaRefs>
</ds:datastoreItem>
</file>

<file path=customXml/itemProps3.xml><?xml version="1.0" encoding="utf-8"?>
<ds:datastoreItem xmlns:ds="http://schemas.openxmlformats.org/officeDocument/2006/customXml" ds:itemID="{D0E87A75-67FD-4DCA-86F7-CA9BDE1929B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8717</TotalTime>
  <Words>10468</Words>
  <Application>Microsoft Office PowerPoint</Application>
  <PresentationFormat>On-screen Show (16:9)</PresentationFormat>
  <Paragraphs>653</Paragraphs>
  <Slides>39</Slides>
  <Notes>39</Notes>
  <HiddenSlides>0</HiddenSlides>
  <MMClips>0</MMClips>
  <ScaleCrop>false</ScaleCrop>
  <HeadingPairs>
    <vt:vector size="4" baseType="variant">
      <vt:variant>
        <vt:lpstr>Theme</vt:lpstr>
      </vt:variant>
      <vt:variant>
        <vt:i4>2</vt:i4>
      </vt:variant>
      <vt:variant>
        <vt:lpstr>Slide Titles</vt:lpstr>
      </vt:variant>
      <vt:variant>
        <vt:i4>39</vt:i4>
      </vt:variant>
    </vt:vector>
  </HeadingPairs>
  <TitlesOfParts>
    <vt:vector size="41" baseType="lpstr">
      <vt:lpstr>NCEH_ATSDR_combined</vt:lpstr>
      <vt:lpstr>Office Theme</vt:lpstr>
      <vt:lpstr>PowerPoint Presentation</vt:lpstr>
      <vt:lpstr>PowerPoint Presentation</vt:lpstr>
      <vt:lpstr>PowerPoint Presentation</vt:lpstr>
      <vt:lpstr>HIV diagnoses rates, 2024—United States and 7 territories and freely associated states</vt:lpstr>
      <vt:lpstr>HIV diagnoses rates, by selected characteristics, 2024—United States</vt:lpstr>
      <vt:lpstr>HIV diagnoses, by sex, 2024—United States and 7 territories and freely associated states</vt:lpstr>
      <vt:lpstr>HIV diagnoses, by age, 2024—United States and 7 territories and freely associated states</vt:lpstr>
      <vt:lpstr>HIV diagnoses, by race/ethnicity, 2024—United States and 7 territories and freely associated states</vt:lpstr>
      <vt:lpstr>HIV diagnoses and population, by race/ethnicity, 2024—United States</vt:lpstr>
      <vt:lpstr>HIV diagnoses, by transmission category and sex, 2024—United States and 7 territories and freely associated states</vt:lpstr>
      <vt:lpstr>HIV diagnoses, by age, 2020–2024—United States and 7 territories and freely associated states</vt:lpstr>
      <vt:lpstr>HIV diagnoses, by race/ethnicity, 2020–2024—United States and 7 territories and freely associated states</vt:lpstr>
      <vt:lpstr>HIV diagnoses, by transmission category and sex, 2020–2024—United States and 7 territories and freely associated states</vt:lpstr>
      <vt:lpstr>HIV diagnoses among males, attributed to male-to-male sexual contact, by race/ethnicity and age, 2024—United States and 7 territories and freely associated states</vt:lpstr>
      <vt:lpstr>HIV diagnoses among males, attributed to male-to-male sexual contact, by region and race/ethnicity, 2024—United States and 7 territories and freely associated states</vt:lpstr>
      <vt:lpstr>HIV diagnoses attributed to injection drug use, by race/ethnicity and sex, 2024—United States and 7 territories and freely associated states</vt:lpstr>
      <vt:lpstr>HIV diagnoses attributed to injection drug use, by region and race/ethnicity, 2024—United States and 7 territories and freely associated states</vt:lpstr>
      <vt:lpstr>HIV diagnoses rates among Hispanic/Latino persons, by selected characteristics, 2024—United States</vt:lpstr>
      <vt:lpstr>HIV diagnoses and population among females, by race/ethnicity, 2024—United States</vt:lpstr>
      <vt:lpstr>HIV diagnoses rates among females, by selected characteristics, 2024—United States</vt:lpstr>
      <vt:lpstr>HIV diagnoses rates among Black females, by selected characteristics, 2024—United States</vt:lpstr>
      <vt:lpstr>HIV diagnoses among persons aged 13–24 years, by selected characteristics, 2024—United States and 7 territories and freely associated states</vt:lpstr>
      <vt:lpstr>HIV diagnoses rates among persons aged 13–24 years, 2024—United States</vt:lpstr>
      <vt:lpstr>HIV diagnoses among persons aged 13–24 years, by transmission category and sex, 2024—United States and 7 territories and freely associated states</vt:lpstr>
      <vt:lpstr>HIV diagnoses among persons aged ≥ 55 years, by selected characteristics, 2024—United States and 7 territories and freely associated states</vt:lpstr>
      <vt:lpstr>HIV diagnoses rates among persons aged ≥ 55 years, by selected characteristics, 2024—United States</vt:lpstr>
      <vt:lpstr>HIV diagnoses among persons aged ≥ 55 years, by transmission category and sex, 2024—United States and 7 territories and freely associated states</vt:lpstr>
      <vt:lpstr>Persons living with diagnosed perinatally acquired HIV, year-end 2024—United States and 7 territories and freely associated states</vt:lpstr>
      <vt:lpstr>HIV diagnoses and population among children aged &lt; 13 years, by race/ethnicity, 2024—United States</vt:lpstr>
      <vt:lpstr>HIV diagnoses rates, by region, 2024—United States and 7 territories and freely associated states</vt:lpstr>
      <vt:lpstr>HIV diagnoses and population, by race/ethnicity, 2024—U.S. Southern Region</vt:lpstr>
      <vt:lpstr>HIV diagnoses rates, by selected characteristics, 2024—U.S. Southern Region</vt:lpstr>
      <vt:lpstr>PowerPoint Presentation</vt:lpstr>
      <vt:lpstr>HIV-related death rates of persons with diagnosed HIV, 2024—United States and 7 territories and freely associated states</vt:lpstr>
      <vt:lpstr>HIV-related deaths of persons with diagnosed HIV, by selected characteristics, 2024—United States and 7 territories and freely associated states</vt:lpstr>
      <vt:lpstr>PowerPoint Presentation</vt:lpstr>
      <vt:lpstr>Persons living with diagnosed HIV (Prevalence), 2024—United States and 7 territories and freely associated states</vt:lpstr>
      <vt:lpstr>Persons living with diagnosed HIV (Prevalence), by selected characteristics, 2024—United States and 7 territories and freely associated states</vt:lpstr>
      <vt:lpstr>PowerPoint Presentation</vt:lpstr>
    </vt:vector>
  </TitlesOfParts>
  <Company>CDC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CDC Presentation</dc:title>
  <dc:creator>Centers for Disease Control and Prevention</dc:creator>
  <cp:lastModifiedBy>Gant Sumner, Zanetta (CDC/NCHHSTP/DHP)</cp:lastModifiedBy>
  <cp:revision>566</cp:revision>
  <dcterms:created xsi:type="dcterms:W3CDTF">2011-03-17T17:43:16Z</dcterms:created>
  <dcterms:modified xsi:type="dcterms:W3CDTF">2026-04-21T12:11:12Z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y fmtid="{D5CDD505-2E9C-101B-9397-08002B2CF9AE}" pid="3" name="MSIP_Label_7b94a7b8-f06c-4dfe-bdcc-9b548fd58c31_Enabled">
    <vt:lpwstr>true</vt:lpwstr>
  </property>
  <property fmtid="{D5CDD505-2E9C-101B-9397-08002B2CF9AE}" pid="4" name="MSIP_Label_7b94a7b8-f06c-4dfe-bdcc-9b548fd58c31_SetDate">
    <vt:lpwstr>2023-02-25T12:46:49Z</vt:lpwstr>
  </property>
  <property fmtid="{D5CDD505-2E9C-101B-9397-08002B2CF9AE}" pid="5" name="MSIP_Label_7b94a7b8-f06c-4dfe-bdcc-9b548fd58c31_Method">
    <vt:lpwstr>Privileged</vt:lpwstr>
  </property>
  <property fmtid="{D5CDD505-2E9C-101B-9397-08002B2CF9AE}" pid="6" name="MSIP_Label_7b94a7b8-f06c-4dfe-bdcc-9b548fd58c31_Name">
    <vt:lpwstr>7b94a7b8-f06c-4dfe-bdcc-9b548fd58c31</vt:lpwstr>
  </property>
  <property fmtid="{D5CDD505-2E9C-101B-9397-08002B2CF9AE}" pid="7" name="MSIP_Label_7b94a7b8-f06c-4dfe-bdcc-9b548fd58c31_SiteId">
    <vt:lpwstr>9ce70869-60db-44fd-abe8-d2767077fc8f</vt:lpwstr>
  </property>
  <property fmtid="{D5CDD505-2E9C-101B-9397-08002B2CF9AE}" pid="8" name="MSIP_Label_7b94a7b8-f06c-4dfe-bdcc-9b548fd58c31_ActionId">
    <vt:lpwstr>fda2833a-aa66-4d42-977b-271eaf5b3a27</vt:lpwstr>
  </property>
  <property fmtid="{D5CDD505-2E9C-101B-9397-08002B2CF9AE}" pid="9" name="MSIP_Label_7b94a7b8-f06c-4dfe-bdcc-9b548fd58c31_ContentBits">
    <vt:lpwstr>0</vt:lpwstr>
  </property>
  <property fmtid="{D5CDD505-2E9C-101B-9397-08002B2CF9AE}" pid="10" name="ContentTypeId">
    <vt:lpwstr>0x010100854019EF1621594A887EFA6AEDB90C3A</vt:lpwstr>
  </property>
  <property fmtid="{D5CDD505-2E9C-101B-9397-08002B2CF9AE}" pid="11" name="MediaServiceImageTags">
    <vt:lpwstr/>
  </property>
</Properties>
</file>