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1"/>
  </p:sldMasterIdLst>
  <p:notesMasterIdLst>
    <p:notesMasterId r:id="rId3"/>
  </p:notesMasterIdLst>
  <p:sldIdLst>
    <p:sldId id="315" r:id="rId2"/>
  </p:sldIdLst>
  <p:sldSz cx="12192000" cy="6858000"/>
  <p:notesSz cx="6858000" cy="9144000"/>
  <p:embeddedFontLst>
    <p:embeddedFont>
      <p:font typeface="Calibri" panose="020F0502020204030204" pitchFamily="34" charset="0"/>
      <p:regular r:id="rId4"/>
      <p:bold r:id="rId4"/>
      <p:italic r:id="rId4"/>
      <p:boldItalic r:id="rId4"/>
    </p:embeddedFont>
    <p:embeddedFont>
      <p:font typeface="Calibri Light" panose="020F0302020204030204" pitchFamily="34" charset="0"/>
      <p:regular r:id="rId4"/>
      <p:italic r:id="rId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6D"/>
    <a:srgbClr val="595959"/>
    <a:srgbClr val="797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8" autoAdjust="0"/>
    <p:restoredTop sz="89048" autoAdjust="0"/>
  </p:normalViewPr>
  <p:slideViewPr>
    <p:cSldViewPr snapToGrid="0" snapToObjects="1">
      <p:cViewPr varScale="1">
        <p:scale>
          <a:sx n="109" d="100"/>
          <a:sy n="109" d="100"/>
        </p:scale>
        <p:origin x="984" y="184"/>
      </p:cViewPr>
      <p:guideLst/>
    </p:cSldViewPr>
  </p:slideViewPr>
  <p:outlineViewPr>
    <p:cViewPr>
      <p:scale>
        <a:sx n="33" d="100"/>
        <a:sy n="33" d="100"/>
      </p:scale>
      <p:origin x="0" y="-5572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NUL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4E00B-FDD3-A84B-9604-6F0E67A00F3B}" type="datetimeFigureOut">
              <a:rPr lang="en-US" smtClean="0"/>
              <a:t>8/27/21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8454C-70A6-484B-A18A-4A2F432C8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5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Figure 6-1 depicts the hepatitis B surface antigen testing algorithm for the Ortho VITROS hepatitis B surface antigen initial assay based on signal-to-cutoff value and indicates when retesting and supplemental confirmatory, or neutralization, testing should be performed.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B8454C-70A6-484B-A18A-4A2F432C85A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778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8FB0C-793C-F448-A5DE-1ECE5F46AE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1600"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56D25A-C6C9-9141-9122-5CF26ED6EA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1" name="object 25">
            <a:extLst>
              <a:ext uri="{FF2B5EF4-FFF2-40B4-BE49-F238E27FC236}">
                <a16:creationId xmlns:a16="http://schemas.microsoft.com/office/drawing/2014/main" id="{B918C44A-D747-8747-A5A6-C93BD455FBA8}"/>
              </a:ext>
            </a:extLst>
          </p:cNvPr>
          <p:cNvSpPr/>
          <p:nvPr userDrawn="1"/>
        </p:nvSpPr>
        <p:spPr>
          <a:xfrm>
            <a:off x="8259954" y="559130"/>
            <a:ext cx="3176270" cy="0"/>
          </a:xfrm>
          <a:custGeom>
            <a:avLst/>
            <a:gdLst/>
            <a:ahLst/>
            <a:cxnLst/>
            <a:rect l="l" t="t" r="r" b="b"/>
            <a:pathLst>
              <a:path w="3176270">
                <a:moveTo>
                  <a:pt x="0" y="0"/>
                </a:moveTo>
                <a:lnTo>
                  <a:pt x="3175762" y="0"/>
                </a:lnTo>
              </a:path>
            </a:pathLst>
          </a:custGeom>
          <a:ln w="9525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4D061CB1-4803-B342-A614-439ACAD6B787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831850" y="5816499"/>
            <a:ext cx="10515600" cy="676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5197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F0AA0-819D-A640-B022-012D3F632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13791"/>
            <a:ext cx="10515600" cy="676897"/>
          </a:xfrm>
        </p:spPr>
        <p:txBody>
          <a:bodyPr/>
          <a:lstStyle>
            <a:lvl1pPr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B38B264-0DFB-CF40-B069-BD295FD1D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816499"/>
            <a:ext cx="10515600" cy="676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5613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1405F-5F40-7943-9AB0-2E38C961A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1600"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523F74CA-E32A-6A47-966C-A4FF4BAB1F16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831850" y="5816499"/>
            <a:ext cx="10515600" cy="676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7644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1F1A7-221D-A243-A44A-F0459F933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8E1E6899-878F-4343-8BFB-B203B4F3D6CC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831850" y="5816499"/>
            <a:ext cx="10515600" cy="676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3105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1B10776D-39F1-F14E-8E1B-2E6D083E2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816499"/>
            <a:ext cx="10515600" cy="676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7590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36BEDA-FD21-3743-B3E7-55A5D7934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905A86-7A52-C94F-8C94-766E7C864F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5DA3C077-2B43-5A4E-A027-44AB7D165F5F}" type="datetimeFigureOut">
              <a:rPr lang="en-US" smtClean="0"/>
              <a:pPr/>
              <a:t>8/27/21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96D62B-34D2-5343-AA45-5F364927B6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8CB29E-F359-4E44-84A9-50FD2ABBCA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30F1DBB4-7CC1-EB4B-A699-6A2257B427F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4" name="Picture 23" descr="VIRAL HEPATITIS SURVEILLANCE AND CASE MANAGEMENT">
            <a:extLst>
              <a:ext uri="{FF2B5EF4-FFF2-40B4-BE49-F238E27FC236}">
                <a16:creationId xmlns:a16="http://schemas.microsoft.com/office/drawing/2014/main" id="{CA1DF094-451F-43C7-9980-2F0E562D2D6E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9698900" y="357271"/>
            <a:ext cx="2130556" cy="385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972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1600" b="1" i="0" kern="1200">
          <a:solidFill>
            <a:srgbClr val="005E6D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tmb.edu/policies_and_procedures/IHOP/Supporting_Documents/IHOP%20-%2009.13.15%20-%20Serological%20Testing%20for%20%20Syphilis,%20Hepatitis%20B,%20and%20HIV%20during%20Pregnancy%20and%20Delivery%20(HBsAg_Screening)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5E5F6-D5BE-084F-AC5E-732871796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Figure 6-1. Testing algorithm for the Ortho VITROS hepatitis B surface antigen initial assay</a:t>
            </a:r>
            <a:endParaRPr lang="en-US" dirty="0"/>
          </a:p>
        </p:txBody>
      </p:sp>
      <p:pic>
        <p:nvPicPr>
          <p:cNvPr id="4" name="Figure 6-1" descr="Figure 6-1 depicts the hepatitis B surface antigen testing algorithm for the Ortho VITROS hepatitis B surface antigen initial assay based on signal-to-cutoff value and indicates when retesting and supplemental confirmatory, or neutralization, testing should be performed.">
            <a:extLst>
              <a:ext uri="{FF2B5EF4-FFF2-40B4-BE49-F238E27FC236}">
                <a16:creationId xmlns:a16="http://schemas.microsoft.com/office/drawing/2014/main" id="{66739116-D82A-4644-A154-EED58BB52EDD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28160" y="1690688"/>
            <a:ext cx="7735680" cy="3880624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D4717B-D7E0-D543-8D03-5E1BE8140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28160" y="5743578"/>
            <a:ext cx="7598717" cy="393382"/>
          </a:xfrm>
        </p:spPr>
        <p:txBody>
          <a:bodyPr/>
          <a:lstStyle/>
          <a:p>
            <a:r>
              <a:rPr lang="en-US" dirty="0">
                <a:solidFill>
                  <a:srgbClr val="595959"/>
                </a:solidFill>
              </a:rPr>
              <a:t>Obtained</a:t>
            </a:r>
            <a:r>
              <a:rPr lang="en-US" spc="120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from</a:t>
            </a:r>
            <a:r>
              <a:rPr lang="en-US" spc="114" dirty="0">
                <a:solidFill>
                  <a:srgbClr val="595959"/>
                </a:solidFill>
              </a:rPr>
              <a:t> </a:t>
            </a:r>
            <a:r>
              <a:rPr lang="en-US" u="sng" spc="-5" dirty="0">
                <a:solidFill>
                  <a:srgbClr val="595959"/>
                </a:solidFill>
                <a:uFill>
                  <a:solidFill>
                    <a:srgbClr val="205E9E"/>
                  </a:solidFill>
                </a:uFill>
                <a:hlinkClick r:id="rId4"/>
              </a:rPr>
              <a:t>https://www.utmb.edu/policies_and_procedures/IHOP/Supporting_Documents/IHOP%20-%2009.13.15%20-%20Serological%20Testing%20for%20 </a:t>
            </a:r>
            <a:r>
              <a:rPr lang="en-US" u="sng" spc="-5" dirty="0">
                <a:solidFill>
                  <a:srgbClr val="0563C1"/>
                </a:solidFill>
                <a:uFill>
                  <a:solidFill>
                    <a:srgbClr val="205E9E"/>
                  </a:solidFill>
                </a:uFill>
                <a:hlinkClick r:id="rId4"/>
              </a:rPr>
              <a:t>Syphilis,%20Hepatitis%20B,%20and%20HIV%20during%20Pregnancy%20and%20Delivery%20(</a:t>
            </a:r>
            <a:r>
              <a:rPr lang="en-US" u="sng" spc="-5" dirty="0" err="1">
                <a:solidFill>
                  <a:srgbClr val="0563C1"/>
                </a:solidFill>
                <a:uFill>
                  <a:solidFill>
                    <a:srgbClr val="205E9E"/>
                  </a:solidFill>
                </a:uFill>
                <a:hlinkClick r:id="rId4"/>
              </a:rPr>
              <a:t>HBsAg_Screening</a:t>
            </a:r>
            <a:r>
              <a:rPr lang="en-US" u="sng" spc="-5" dirty="0">
                <a:solidFill>
                  <a:srgbClr val="0563C1"/>
                </a:solidFill>
                <a:uFill>
                  <a:solidFill>
                    <a:srgbClr val="205E9E"/>
                  </a:solidFill>
                </a:uFill>
                <a:hlinkClick r:id="rId4"/>
              </a:rPr>
              <a:t>).pd</a:t>
            </a:r>
            <a:r>
              <a:rPr lang="en-US" spc="-5" dirty="0">
                <a:solidFill>
                  <a:schemeClr val="bg1">
                    <a:lumMod val="65000"/>
                  </a:schemeClr>
                </a:solidFill>
                <a:hlinkClick r:id="rId4"/>
              </a:rPr>
              <a:t>f</a:t>
            </a:r>
            <a:r>
              <a:rPr lang="en-US" spc="-5" dirty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595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VH Surveillan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3859</TotalTime>
  <Words>117</Words>
  <Application>Microsoft Macintosh PowerPoint</Application>
  <PresentationFormat>Widescreen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Arial</vt:lpstr>
      <vt:lpstr>Calibri Light</vt:lpstr>
      <vt:lpstr>Office Theme</vt:lpstr>
      <vt:lpstr>Figure 6-1. Testing algorithm for the Ortho VITROS hepatitis B surface antigen initial assay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DVH_Guidance_for_VH_Surveillance_Figure_6-1</dc:title>
  <dc:subject/>
  <dc:creator/>
  <cp:keywords/>
  <dc:description/>
  <cp:lastModifiedBy>BanyanComm7</cp:lastModifiedBy>
  <cp:revision>450</cp:revision>
  <dcterms:created xsi:type="dcterms:W3CDTF">2021-08-23T13:02:24Z</dcterms:created>
  <dcterms:modified xsi:type="dcterms:W3CDTF">2021-08-27T15:20:53Z</dcterms:modified>
  <cp:category/>
</cp:coreProperties>
</file>