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78763"/>
            <a:ext cx="7023100" cy="7077709"/>
          </a:xfrm>
          <a:custGeom>
            <a:avLst/>
            <a:gdLst/>
            <a:ahLst/>
            <a:cxnLst/>
            <a:rect l="l" t="t" r="r" b="b"/>
            <a:pathLst>
              <a:path w="7023100" h="7077709">
                <a:moveTo>
                  <a:pt x="0" y="0"/>
                </a:moveTo>
                <a:lnTo>
                  <a:pt x="7022592" y="0"/>
                </a:lnTo>
                <a:lnTo>
                  <a:pt x="7022592" y="7077456"/>
                </a:lnTo>
                <a:lnTo>
                  <a:pt x="0" y="70774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bout/agencies/iea/regional-offices/index.html" TargetMode="External"/><Relationship Id="rId2" Type="http://schemas.openxmlformats.org/officeDocument/2006/relationships/hyperlink" Target="https://wwwn.cdc.gov/nndss/conditions/hepatitis-c-acute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61439"/>
          <a:ext cx="6854825" cy="6913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9108">
                <a:tc rowSpan="2">
                  <a:txBody>
                    <a:bodyPr/>
                    <a:lstStyle/>
                    <a:p>
                      <a:pPr marL="354330" marR="390525" indent="15240">
                        <a:lnSpc>
                          <a:spcPct val="111100"/>
                        </a:lnSpc>
                        <a:spcBef>
                          <a:spcPts val="63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Demographic  cha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eristic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5" dirty="0">
                          <a:latin typeface="Century Gothic"/>
                          <a:cs typeface="Century Gothic"/>
                        </a:rPr>
                        <a:t>Total</a:t>
                      </a:r>
                      <a:r>
                        <a:rPr sz="675" b="1" spc="67" baseline="30864" dirty="0">
                          <a:latin typeface="Century Gothic"/>
                          <a:cs typeface="Century Gothic"/>
                        </a:rPr>
                        <a:t>§</a:t>
                      </a:r>
                      <a:endParaRPr sz="675" baseline="30864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2,194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2,436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2,967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3,216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3,621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group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0–19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20–29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30–39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40–49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50–59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0" dirty="0">
                          <a:latin typeface="Arial"/>
                          <a:cs typeface="Arial"/>
                        </a:rPr>
                        <a:t>60+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1,627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1,775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1,431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1,605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972">
                <a:tc>
                  <a:txBody>
                    <a:bodyPr/>
                    <a:lstStyle/>
                    <a:p>
                      <a:pPr marL="55244" marR="537210">
                        <a:lnSpc>
                          <a:spcPts val="900"/>
                        </a:lnSpc>
                        <a:spcBef>
                          <a:spcPts val="26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Indian/ 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Alaskan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Native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Islander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Black,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White,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1,569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1,724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2,109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2,227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2,405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HHS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</a:t>
                      </a:r>
                      <a:r>
                        <a:rPr sz="675" b="1" spc="37" baseline="30864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¶</a:t>
                      </a:r>
                      <a:endParaRPr sz="675" baseline="30864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826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439785"/>
            <a:ext cx="6879590" cy="116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-40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30" dirty="0">
                <a:latin typeface="Century Gothic"/>
                <a:cs typeface="Century Gothic"/>
              </a:rPr>
              <a:t>Rate </a:t>
            </a:r>
            <a:r>
              <a:rPr sz="700" spc="-20" dirty="0">
                <a:latin typeface="Century Gothic"/>
                <a:cs typeface="Century Gothic"/>
              </a:rPr>
              <a:t>per </a:t>
            </a:r>
            <a:r>
              <a:rPr sz="700" spc="15" dirty="0">
                <a:latin typeface="Century Gothic"/>
                <a:cs typeface="Century Gothic"/>
              </a:rPr>
              <a:t>100,000</a:t>
            </a:r>
            <a:r>
              <a:rPr sz="700" spc="-20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population.</a:t>
            </a:r>
            <a:endParaRPr sz="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110" dirty="0">
                <a:latin typeface="Century Gothic"/>
                <a:cs typeface="Century Gothic"/>
              </a:rPr>
              <a:t>† </a:t>
            </a:r>
            <a:r>
              <a:rPr sz="700" spc="20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definition, </a:t>
            </a:r>
            <a:r>
              <a:rPr sz="700" spc="-35" dirty="0">
                <a:latin typeface="Century Gothic"/>
                <a:cs typeface="Century Gothic"/>
              </a:rPr>
              <a:t>see 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https://wwwn.cdc.gov/nndss/conditions/hepatitis-c-acute/</a:t>
            </a:r>
            <a:endParaRPr sz="700" dirty="0">
              <a:latin typeface="Century Gothic"/>
              <a:cs typeface="Century Gothic"/>
            </a:endParaRPr>
          </a:p>
          <a:p>
            <a:pPr marL="12700" marR="28575" indent="-635">
              <a:lnSpc>
                <a:spcPct val="107200"/>
              </a:lnSpc>
              <a:spcBef>
                <a:spcPts val="450"/>
              </a:spcBef>
            </a:pPr>
            <a:r>
              <a:rPr sz="600" spc="15" baseline="34722" dirty="0">
                <a:latin typeface="Century Gothic"/>
                <a:cs typeface="Century Gothic"/>
              </a:rPr>
              <a:t>§ </a:t>
            </a:r>
            <a:r>
              <a:rPr sz="700" spc="-10" dirty="0">
                <a:latin typeface="Century Gothic"/>
                <a:cs typeface="Century Gothic"/>
              </a:rPr>
              <a:t>Numbers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45" dirty="0">
                <a:latin typeface="Century Gothic"/>
                <a:cs typeface="Century Gothic"/>
              </a:rPr>
              <a:t>category </a:t>
            </a:r>
            <a:r>
              <a:rPr sz="700" spc="-55" dirty="0">
                <a:latin typeface="Century Gothic"/>
                <a:cs typeface="Century Gothic"/>
              </a:rPr>
              <a:t>may </a:t>
            </a:r>
            <a:r>
              <a:rPr sz="700" spc="-20" dirty="0">
                <a:latin typeface="Century Gothic"/>
                <a:cs typeface="Century Gothic"/>
              </a:rPr>
              <a:t>not </a:t>
            </a:r>
            <a:r>
              <a:rPr sz="700" spc="-75" dirty="0">
                <a:latin typeface="Century Gothic"/>
                <a:cs typeface="Century Gothic"/>
              </a:rPr>
              <a:t>add </a:t>
            </a:r>
            <a:r>
              <a:rPr sz="700" spc="-40" dirty="0">
                <a:latin typeface="Century Gothic"/>
                <a:cs typeface="Century Gothic"/>
              </a:rPr>
              <a:t>up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20" dirty="0">
                <a:latin typeface="Century Gothic"/>
                <a:cs typeface="Century Gothic"/>
              </a:rPr>
              <a:t>total number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105" dirty="0">
                <a:latin typeface="Century Gothic"/>
                <a:cs typeface="Century Gothic"/>
              </a:rPr>
              <a:t>a </a:t>
            </a:r>
            <a:r>
              <a:rPr sz="700" spc="-35" dirty="0">
                <a:latin typeface="Century Gothic"/>
                <a:cs typeface="Century Gothic"/>
              </a:rPr>
              <a:t>year </a:t>
            </a:r>
            <a:r>
              <a:rPr sz="700" spc="-55" dirty="0">
                <a:latin typeface="Century Gothic"/>
                <a:cs typeface="Century Gothic"/>
              </a:rPr>
              <a:t>due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with </a:t>
            </a:r>
            <a:r>
              <a:rPr sz="700" spc="5" dirty="0">
                <a:latin typeface="Century Gothic"/>
                <a:cs typeface="Century Gothic"/>
              </a:rPr>
              <a:t>missing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spc="-25" dirty="0">
                <a:latin typeface="Century Gothic"/>
                <a:cs typeface="Century Gothic"/>
              </a:rPr>
              <a:t>or,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35" dirty="0">
                <a:latin typeface="Century Gothic"/>
                <a:cs typeface="Century Gothic"/>
              </a:rPr>
              <a:t>race/ethnicity, cases  </a:t>
            </a:r>
            <a:r>
              <a:rPr sz="700" spc="-40" dirty="0">
                <a:latin typeface="Century Gothic"/>
                <a:cs typeface="Century Gothic"/>
              </a:rPr>
              <a:t>categorized </a:t>
            </a:r>
            <a:r>
              <a:rPr sz="700" spc="-25" dirty="0">
                <a:latin typeface="Century Gothic"/>
                <a:cs typeface="Century Gothic"/>
              </a:rPr>
              <a:t>as</a:t>
            </a:r>
            <a:r>
              <a:rPr sz="700" spc="-5" dirty="0">
                <a:latin typeface="Century Gothic"/>
                <a:cs typeface="Century Gothic"/>
              </a:rPr>
              <a:t> </a:t>
            </a:r>
            <a:r>
              <a:rPr sz="700" spc="-45" dirty="0">
                <a:latin typeface="Century Gothic"/>
                <a:cs typeface="Century Gothic"/>
              </a:rPr>
              <a:t>“Other</a:t>
            </a:r>
            <a:r>
              <a:rPr lang="en-US" sz="700" spc="-45" dirty="0">
                <a:latin typeface="Century Gothic"/>
                <a:cs typeface="Century Gothic"/>
              </a:rPr>
              <a:t>.</a:t>
            </a:r>
            <a:r>
              <a:rPr sz="700" spc="-45" dirty="0">
                <a:latin typeface="Century Gothic"/>
                <a:cs typeface="Century Gothic"/>
              </a:rPr>
              <a:t>”</a:t>
            </a:r>
            <a:endParaRPr sz="700" dirty="0">
              <a:latin typeface="Century Gothic"/>
              <a:cs typeface="Century Gothic"/>
            </a:endParaRPr>
          </a:p>
          <a:p>
            <a:pPr marL="12700" marR="5080" indent="-635">
              <a:lnSpc>
                <a:spcPct val="107200"/>
              </a:lnSpc>
              <a:spcBef>
                <a:spcPts val="445"/>
              </a:spcBef>
            </a:pPr>
            <a:r>
              <a:rPr sz="600" spc="22" baseline="34722" dirty="0">
                <a:latin typeface="Century Gothic"/>
                <a:cs typeface="Century Gothic"/>
              </a:rPr>
              <a:t>¶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5" dirty="0">
                <a:latin typeface="Century Gothic"/>
                <a:cs typeface="Century Gothic"/>
              </a:rPr>
              <a:t>Services Regions </a:t>
            </a:r>
            <a:r>
              <a:rPr sz="700" spc="-40" dirty="0">
                <a:latin typeface="Century Gothic"/>
                <a:cs typeface="Century Gothic"/>
              </a:rPr>
              <a:t>were categorized </a:t>
            </a:r>
            <a:r>
              <a:rPr sz="700" spc="-55" dirty="0">
                <a:latin typeface="Century Gothic"/>
                <a:cs typeface="Century Gothic"/>
              </a:rPr>
              <a:t>according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30" dirty="0">
                <a:latin typeface="Century Gothic"/>
                <a:cs typeface="Century Gothic"/>
              </a:rPr>
              <a:t>grouping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5" dirty="0">
                <a:latin typeface="Century Gothic"/>
                <a:cs typeface="Century Gothic"/>
              </a:rPr>
              <a:t>states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dirty="0">
                <a:latin typeface="Century Gothic"/>
                <a:cs typeface="Century Gothic"/>
              </a:rPr>
              <a:t>U.S. </a:t>
            </a:r>
            <a:r>
              <a:rPr sz="700" spc="15" dirty="0">
                <a:latin typeface="Century Gothic"/>
                <a:cs typeface="Century Gothic"/>
              </a:rPr>
              <a:t>Territories </a:t>
            </a:r>
            <a:r>
              <a:rPr sz="700" spc="-25" dirty="0">
                <a:latin typeface="Century Gothic"/>
                <a:cs typeface="Century Gothic"/>
              </a:rPr>
              <a:t>assigned </a:t>
            </a:r>
            <a:r>
              <a:rPr sz="700" spc="-20" dirty="0">
                <a:latin typeface="Century Gothic"/>
                <a:cs typeface="Century Gothic"/>
              </a:rPr>
              <a:t>under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the ten </a:t>
            </a:r>
            <a:r>
              <a:rPr sz="700" spc="-30" dirty="0">
                <a:latin typeface="Century Gothic"/>
                <a:cs typeface="Century Gothic"/>
              </a:rPr>
              <a:t>Department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5" dirty="0">
                <a:latin typeface="Century Gothic"/>
                <a:cs typeface="Century Gothic"/>
              </a:rPr>
              <a:t>Services </a:t>
            </a:r>
            <a:r>
              <a:rPr sz="700" spc="-30" dirty="0">
                <a:latin typeface="Century Gothic"/>
                <a:cs typeface="Century Gothic"/>
              </a:rPr>
              <a:t>regional </a:t>
            </a:r>
            <a:r>
              <a:rPr sz="700" spc="-20" dirty="0">
                <a:latin typeface="Century Gothic"/>
                <a:cs typeface="Century Gothic"/>
              </a:rPr>
              <a:t>offices </a:t>
            </a:r>
            <a:r>
              <a:rPr sz="700" spc="-30" dirty="0">
                <a:latin typeface="Century Gothic"/>
                <a:cs typeface="Century Gothic"/>
              </a:rPr>
              <a:t>(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https://www.hhs.gov/about/agencies/iea/regional-offices/index.htm</a:t>
            </a:r>
            <a:r>
              <a:rPr sz="700" spc="-30" dirty="0">
                <a:solidFill>
                  <a:srgbClr val="215E9E"/>
                </a:solidFill>
                <a:latin typeface="Century Gothic"/>
                <a:cs typeface="Century Gothic"/>
                <a:hlinkClick r:id="rId3"/>
              </a:rPr>
              <a:t>l</a:t>
            </a:r>
            <a:r>
              <a:rPr sz="700" spc="-30" dirty="0">
                <a:latin typeface="Century Gothic"/>
                <a:cs typeface="Century Gothic"/>
              </a:rPr>
              <a:t>). </a:t>
            </a:r>
            <a:r>
              <a:rPr sz="700" spc="20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10" dirty="0">
                <a:latin typeface="Century Gothic"/>
                <a:cs typeface="Century Gothic"/>
              </a:rPr>
              <a:t>purposes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20" dirty="0">
                <a:latin typeface="Century Gothic"/>
                <a:cs typeface="Century Gothic"/>
              </a:rPr>
              <a:t>this </a:t>
            </a:r>
            <a:r>
              <a:rPr sz="700" spc="-10" dirty="0">
                <a:latin typeface="Century Gothic"/>
                <a:cs typeface="Century Gothic"/>
              </a:rPr>
              <a:t>report, </a:t>
            </a:r>
            <a:r>
              <a:rPr sz="700" spc="-15" dirty="0">
                <a:latin typeface="Century Gothic"/>
                <a:cs typeface="Century Gothic"/>
              </a:rPr>
              <a:t>regions </a:t>
            </a:r>
            <a:r>
              <a:rPr sz="700">
                <a:latin typeface="Century Gothic"/>
                <a:cs typeface="Century Gothic"/>
              </a:rPr>
              <a:t>with </a:t>
            </a:r>
            <a:r>
              <a:rPr sz="700" spc="50">
                <a:latin typeface="Century Gothic"/>
                <a:cs typeface="Century Gothic"/>
              </a:rPr>
              <a:t>U</a:t>
            </a:r>
            <a:r>
              <a:rPr lang="en-US" sz="700" spc="50">
                <a:latin typeface="Century Gothic"/>
                <a:cs typeface="Century Gothic"/>
              </a:rPr>
              <a:t>.</a:t>
            </a:r>
            <a:r>
              <a:rPr sz="700" spc="50">
                <a:latin typeface="Century Gothic"/>
                <a:cs typeface="Century Gothic"/>
              </a:rPr>
              <a:t>S</a:t>
            </a:r>
            <a:r>
              <a:rPr lang="en-US" sz="700" spc="50">
                <a:latin typeface="Century Gothic"/>
                <a:cs typeface="Century Gothic"/>
              </a:rPr>
              <a:t>.</a:t>
            </a:r>
            <a:r>
              <a:rPr sz="700" spc="50">
                <a:latin typeface="Century Gothic"/>
                <a:cs typeface="Century Gothic"/>
              </a:rPr>
              <a:t> </a:t>
            </a:r>
            <a:r>
              <a:rPr sz="700" spc="15" dirty="0">
                <a:latin typeface="Century Gothic"/>
                <a:cs typeface="Century Gothic"/>
              </a:rPr>
              <a:t>territories </a:t>
            </a:r>
            <a:r>
              <a:rPr sz="700" spc="-30" dirty="0">
                <a:latin typeface="Century Gothic"/>
                <a:cs typeface="Century Gothic"/>
              </a:rPr>
              <a:t>(Region  </a:t>
            </a:r>
            <a:r>
              <a:rPr sz="700" spc="25" dirty="0">
                <a:latin typeface="Century Gothic"/>
                <a:cs typeface="Century Gothic"/>
              </a:rPr>
              <a:t>2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25" dirty="0">
                <a:latin typeface="Century Gothic"/>
                <a:cs typeface="Century Gothic"/>
              </a:rPr>
              <a:t>Region </a:t>
            </a:r>
            <a:r>
              <a:rPr sz="700" spc="-20" dirty="0">
                <a:latin typeface="Century Gothic"/>
                <a:cs typeface="Century Gothic"/>
              </a:rPr>
              <a:t>9) </a:t>
            </a:r>
            <a:r>
              <a:rPr sz="700" spc="-40" dirty="0">
                <a:latin typeface="Century Gothic"/>
                <a:cs typeface="Century Gothic"/>
              </a:rPr>
              <a:t>contain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dirty="0">
                <a:latin typeface="Century Gothic"/>
                <a:cs typeface="Century Gothic"/>
              </a:rPr>
              <a:t>from </a:t>
            </a:r>
            <a:r>
              <a:rPr sz="700" spc="-5" dirty="0">
                <a:latin typeface="Century Gothic"/>
                <a:cs typeface="Century Gothic"/>
              </a:rPr>
              <a:t>states</a:t>
            </a:r>
            <a:r>
              <a:rPr sz="700" spc="10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only.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49647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87070">
              <a:lnSpc>
                <a:spcPct val="107200"/>
              </a:lnSpc>
            </a:pPr>
            <a:r>
              <a:rPr sz="1400" b="1" spc="-5" dirty="0">
                <a:solidFill>
                  <a:srgbClr val="005E6E"/>
                </a:solidFill>
                <a:latin typeface="Century Gothic"/>
                <a:cs typeface="Century Gothic"/>
              </a:rPr>
              <a:t>Table</a:t>
            </a:r>
            <a:r>
              <a:rPr sz="1400" b="1" spc="-35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005E6E"/>
                </a:solidFill>
                <a:latin typeface="Century Gothic"/>
                <a:cs typeface="Century Gothic"/>
              </a:rPr>
              <a:t>3.2.</a:t>
            </a:r>
            <a:r>
              <a:rPr sz="1400" b="1" spc="-35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Number</a:t>
            </a:r>
            <a:r>
              <a:rPr sz="1400" b="1" spc="-6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rate*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40" dirty="0">
                <a:solidFill>
                  <a:srgbClr val="8C268A"/>
                </a:solidFill>
                <a:latin typeface="Century Gothic"/>
                <a:cs typeface="Century Gothic"/>
              </a:rPr>
              <a:t>reported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Century Gothic"/>
                <a:cs typeface="Century Gothic"/>
              </a:rPr>
              <a:t>cases†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acute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95" dirty="0">
                <a:solidFill>
                  <a:srgbClr val="8C268A"/>
                </a:solidFill>
                <a:latin typeface="Century Gothic"/>
                <a:cs typeface="Century Gothic"/>
              </a:rPr>
              <a:t>C,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by 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demographic </a:t>
            </a:r>
            <a:r>
              <a:rPr sz="1400" b="1" spc="35" dirty="0">
                <a:solidFill>
                  <a:srgbClr val="8C268A"/>
                </a:solidFill>
                <a:latin typeface="Century Gothic"/>
                <a:cs typeface="Century Gothic"/>
              </a:rPr>
              <a:t>characteristics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20" dirty="0">
                <a:solidFill>
                  <a:srgbClr val="8C268A"/>
                </a:solidFill>
                <a:latin typeface="Century Gothic"/>
                <a:cs typeface="Century Gothic"/>
              </a:rPr>
              <a:t>region 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—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United </a:t>
            </a:r>
            <a:r>
              <a:rPr sz="1400" b="1" spc="85" dirty="0">
                <a:solidFill>
                  <a:srgbClr val="8C268A"/>
                </a:solidFill>
                <a:latin typeface="Century Gothic"/>
                <a:cs typeface="Century Gothic"/>
              </a:rPr>
              <a:t>States</a:t>
            </a:r>
            <a:r>
              <a:rPr sz="1400" b="1" spc="-2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A"/>
                </a:solidFill>
                <a:latin typeface="Century Gothic"/>
                <a:cs typeface="Century Gothic"/>
              </a:rPr>
              <a:t>2014–2018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39941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10360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378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22860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248153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228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517</Words>
  <Application>Microsoft Office PowerPoint</Application>
  <PresentationFormat>Custom</PresentationFormat>
  <Paragraphs>292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3.2. Number and rate of reported cases of acute hepatitis C, by demographic characteristics and region — United States 2014–2018</dc:subject>
  <dc:creator>HHS / CDC / DDID / NCHHSTP / DVH</dc:creator>
  <cp:lastModifiedBy>Peterson, Paul (CDC/DDID/NCHHSTP/DVH) (CTR)</cp:lastModifiedBy>
  <cp:revision>2</cp:revision>
  <dcterms:created xsi:type="dcterms:W3CDTF">2020-07-21T18:10:23Z</dcterms:created>
  <dcterms:modified xsi:type="dcterms:W3CDTF">2020-07-27T16:52:27Z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