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34112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7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974" y="108"/>
      </p:cViewPr>
      <p:guideLst>
        <p:guide orient="horz" pos="2880"/>
        <p:guide pos="372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05840" y="3118104"/>
            <a:ext cx="11399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11680" y="5632704"/>
            <a:ext cx="9387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70560" y="2313432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906768" y="2313432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0560" y="402336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0560" y="2313432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59808" y="9354312"/>
            <a:ext cx="42915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70560" y="9354312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56064" y="9354312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88899">
        <a:defRPr>
          <a:latin typeface="+mn-lt"/>
          <a:ea typeface="+mn-ea"/>
          <a:cs typeface="+mn-cs"/>
        </a:defRPr>
      </a:lvl2pPr>
      <a:lvl3pPr marL="1577797">
        <a:defRPr>
          <a:latin typeface="+mn-lt"/>
          <a:ea typeface="+mn-ea"/>
          <a:cs typeface="+mn-cs"/>
        </a:defRPr>
      </a:lvl3pPr>
      <a:lvl4pPr marL="2366696">
        <a:defRPr>
          <a:latin typeface="+mn-lt"/>
          <a:ea typeface="+mn-ea"/>
          <a:cs typeface="+mn-cs"/>
        </a:defRPr>
      </a:lvl4pPr>
      <a:lvl5pPr marL="3155594">
        <a:defRPr>
          <a:latin typeface="+mn-lt"/>
          <a:ea typeface="+mn-ea"/>
          <a:cs typeface="+mn-cs"/>
        </a:defRPr>
      </a:lvl5pPr>
      <a:lvl6pPr marL="3944493">
        <a:defRPr>
          <a:latin typeface="+mn-lt"/>
          <a:ea typeface="+mn-ea"/>
          <a:cs typeface="+mn-cs"/>
        </a:defRPr>
      </a:lvl6pPr>
      <a:lvl7pPr marL="4733392">
        <a:defRPr>
          <a:latin typeface="+mn-lt"/>
          <a:ea typeface="+mn-ea"/>
          <a:cs typeface="+mn-cs"/>
        </a:defRPr>
      </a:lvl7pPr>
      <a:lvl8pPr marL="5522290">
        <a:defRPr>
          <a:latin typeface="+mn-lt"/>
          <a:ea typeface="+mn-ea"/>
          <a:cs typeface="+mn-cs"/>
        </a:defRPr>
      </a:lvl8pPr>
      <a:lvl9pPr marL="631118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88899">
        <a:defRPr>
          <a:latin typeface="+mn-lt"/>
          <a:ea typeface="+mn-ea"/>
          <a:cs typeface="+mn-cs"/>
        </a:defRPr>
      </a:lvl2pPr>
      <a:lvl3pPr marL="1577797">
        <a:defRPr>
          <a:latin typeface="+mn-lt"/>
          <a:ea typeface="+mn-ea"/>
          <a:cs typeface="+mn-cs"/>
        </a:defRPr>
      </a:lvl3pPr>
      <a:lvl4pPr marL="2366696">
        <a:defRPr>
          <a:latin typeface="+mn-lt"/>
          <a:ea typeface="+mn-ea"/>
          <a:cs typeface="+mn-cs"/>
        </a:defRPr>
      </a:lvl4pPr>
      <a:lvl5pPr marL="3155594">
        <a:defRPr>
          <a:latin typeface="+mn-lt"/>
          <a:ea typeface="+mn-ea"/>
          <a:cs typeface="+mn-cs"/>
        </a:defRPr>
      </a:lvl5pPr>
      <a:lvl6pPr marL="3944493">
        <a:defRPr>
          <a:latin typeface="+mn-lt"/>
          <a:ea typeface="+mn-ea"/>
          <a:cs typeface="+mn-cs"/>
        </a:defRPr>
      </a:lvl6pPr>
      <a:lvl7pPr marL="4733392">
        <a:defRPr>
          <a:latin typeface="+mn-lt"/>
          <a:ea typeface="+mn-ea"/>
          <a:cs typeface="+mn-cs"/>
        </a:defRPr>
      </a:lvl7pPr>
      <a:lvl8pPr marL="5522290">
        <a:defRPr>
          <a:latin typeface="+mn-lt"/>
          <a:ea typeface="+mn-ea"/>
          <a:cs typeface="+mn-cs"/>
        </a:defRPr>
      </a:lvl8pPr>
      <a:lvl9pPr marL="631118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5252" y="890885"/>
            <a:ext cx="11533192" cy="781888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 marR="8766">
              <a:lnSpc>
                <a:spcPct val="107200"/>
              </a:lnSpc>
              <a:spcBef>
                <a:spcPts val="173"/>
              </a:spcBef>
            </a:pPr>
            <a:r>
              <a:rPr sz="2416" b="1" spc="-9" dirty="0">
                <a:solidFill>
                  <a:srgbClr val="005E6E"/>
                </a:solidFill>
                <a:latin typeface="Tahoma"/>
                <a:cs typeface="Tahoma"/>
              </a:rPr>
              <a:t>Figure</a:t>
            </a:r>
            <a:r>
              <a:rPr sz="2416" b="1" spc="-86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spc="-52" dirty="0">
                <a:solidFill>
                  <a:srgbClr val="005E6E"/>
                </a:solidFill>
                <a:latin typeface="Tahoma"/>
                <a:cs typeface="Tahoma"/>
              </a:rPr>
              <a:t>2.8.</a:t>
            </a:r>
            <a:r>
              <a:rPr sz="2416" b="1" spc="-78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Tahoma"/>
                <a:cs typeface="Tahoma"/>
              </a:rPr>
              <a:t>Rate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35" dirty="0">
                <a:solidFill>
                  <a:srgbClr val="8C268A"/>
                </a:solidFill>
                <a:latin typeface="Tahoma"/>
                <a:cs typeface="Tahoma"/>
              </a:rPr>
              <a:t>of</a:t>
            </a:r>
            <a:r>
              <a:rPr sz="2416" b="1" spc="-121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deaths</a:t>
            </a:r>
            <a:r>
              <a:rPr sz="2416" b="1" spc="-121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Tahoma"/>
                <a:cs typeface="Tahoma"/>
              </a:rPr>
              <a:t>with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7" dirty="0">
                <a:solidFill>
                  <a:srgbClr val="8C268A"/>
                </a:solidFill>
                <a:latin typeface="Tahoma"/>
                <a:cs typeface="Tahoma"/>
              </a:rPr>
              <a:t>hepatitis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Tahoma"/>
                <a:cs typeface="Tahoma"/>
              </a:rPr>
              <a:t>B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9" dirty="0">
                <a:solidFill>
                  <a:srgbClr val="8C268A"/>
                </a:solidFill>
                <a:latin typeface="Tahoma"/>
                <a:cs typeface="Tahoma"/>
              </a:rPr>
              <a:t>listed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26" dirty="0">
                <a:solidFill>
                  <a:srgbClr val="8C268A"/>
                </a:solidFill>
                <a:latin typeface="Tahoma"/>
                <a:cs typeface="Tahoma"/>
              </a:rPr>
              <a:t>as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a </a:t>
            </a:r>
            <a:r>
              <a:rPr sz="2416" b="1" spc="-26" dirty="0">
                <a:solidFill>
                  <a:srgbClr val="8C268A"/>
                </a:solidFill>
                <a:latin typeface="Tahoma"/>
                <a:cs typeface="Tahoma"/>
              </a:rPr>
              <a:t>cause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35" dirty="0">
                <a:solidFill>
                  <a:srgbClr val="8C268A"/>
                </a:solidFill>
                <a:latin typeface="Tahoma"/>
                <a:cs typeface="Tahoma"/>
              </a:rPr>
              <a:t>of</a:t>
            </a:r>
            <a:r>
              <a:rPr sz="2416" b="1" spc="-121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death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17">
                <a:solidFill>
                  <a:srgbClr val="8C268A"/>
                </a:solidFill>
                <a:latin typeface="Tahoma"/>
                <a:cs typeface="Tahoma"/>
              </a:rPr>
              <a:t>among  </a:t>
            </a:r>
            <a:r>
              <a:rPr sz="2416" b="1" spc="-26">
                <a:solidFill>
                  <a:srgbClr val="8C268A"/>
                </a:solidFill>
                <a:latin typeface="Tahoma"/>
                <a:cs typeface="Tahoma"/>
              </a:rPr>
              <a:t>U</a:t>
            </a:r>
            <a:r>
              <a:rPr lang="en-US" sz="2416" b="1" spc="-26">
                <a:solidFill>
                  <a:srgbClr val="8C268A"/>
                </a:solidFill>
                <a:latin typeface="Tahoma"/>
                <a:cs typeface="Tahoma"/>
              </a:rPr>
              <a:t>.</a:t>
            </a:r>
            <a:r>
              <a:rPr sz="2416" b="1" spc="-26">
                <a:solidFill>
                  <a:srgbClr val="8C268A"/>
                </a:solidFill>
                <a:latin typeface="Tahoma"/>
                <a:cs typeface="Tahoma"/>
              </a:rPr>
              <a:t>S</a:t>
            </a:r>
            <a:r>
              <a:rPr lang="en-US" sz="2416" b="1" spc="-26">
                <a:solidFill>
                  <a:srgbClr val="8C268A"/>
                </a:solidFill>
                <a:latin typeface="Tahoma"/>
                <a:cs typeface="Tahoma"/>
              </a:rPr>
              <a:t>.</a:t>
            </a:r>
            <a:r>
              <a:rPr sz="2416" b="1" spc="-86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residents,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17" dirty="0">
                <a:solidFill>
                  <a:srgbClr val="8C268A"/>
                </a:solidFill>
                <a:latin typeface="Tahoma"/>
                <a:cs typeface="Tahoma"/>
              </a:rPr>
              <a:t>by</a:t>
            </a:r>
            <a:r>
              <a:rPr sz="2416" b="1" spc="-13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jurisdiction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17" dirty="0">
                <a:solidFill>
                  <a:srgbClr val="8C268A"/>
                </a:solidFill>
                <a:latin typeface="Tahoma"/>
                <a:cs typeface="Tahoma"/>
              </a:rPr>
              <a:t>and</a:t>
            </a:r>
            <a:r>
              <a:rPr sz="2416" b="1" spc="-129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17" dirty="0">
                <a:solidFill>
                  <a:srgbClr val="8C268A"/>
                </a:solidFill>
                <a:latin typeface="Tahoma"/>
                <a:cs typeface="Tahoma"/>
              </a:rPr>
              <a:t>year</a:t>
            </a:r>
            <a:r>
              <a:rPr sz="2416" b="1" spc="-147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12" dirty="0">
                <a:solidFill>
                  <a:srgbClr val="8C268A"/>
                </a:solidFill>
                <a:latin typeface="Tahoma"/>
                <a:cs typeface="Tahoma"/>
              </a:rPr>
              <a:t>—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United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9" dirty="0">
                <a:solidFill>
                  <a:srgbClr val="8C268A"/>
                </a:solidFill>
                <a:latin typeface="Tahoma"/>
                <a:cs typeface="Tahoma"/>
              </a:rPr>
              <a:t>States,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60" dirty="0">
                <a:solidFill>
                  <a:srgbClr val="8C268A"/>
                </a:solidFill>
                <a:latin typeface="Tahoma"/>
                <a:cs typeface="Tahoma"/>
              </a:rPr>
              <a:t>2018</a:t>
            </a:r>
            <a:endParaRPr sz="2416" dirty="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42177" y="1745511"/>
            <a:ext cx="7391400" cy="47726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9" name="object 9"/>
          <p:cNvSpPr txBox="1"/>
          <p:nvPr/>
        </p:nvSpPr>
        <p:spPr>
          <a:xfrm>
            <a:off x="1219200" y="9267721"/>
            <a:ext cx="10128524" cy="4046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 marR="8766">
              <a:lnSpc>
                <a:spcPct val="107200"/>
              </a:lnSpc>
              <a:spcBef>
                <a:spcPts val="173"/>
              </a:spcBef>
            </a:pPr>
            <a:r>
              <a:rPr sz="1208" spc="-52" dirty="0">
                <a:latin typeface="Century Gothic"/>
                <a:cs typeface="Century Gothic"/>
              </a:rPr>
              <a:t>Source: </a:t>
            </a:r>
            <a:r>
              <a:rPr sz="1208" spc="-155" dirty="0">
                <a:latin typeface="Century Gothic"/>
                <a:cs typeface="Century Gothic"/>
              </a:rPr>
              <a:t>CDC, </a:t>
            </a:r>
            <a:r>
              <a:rPr sz="1208" spc="-52" dirty="0">
                <a:latin typeface="Century Gothic"/>
                <a:cs typeface="Century Gothic"/>
              </a:rPr>
              <a:t>National </a:t>
            </a:r>
            <a:r>
              <a:rPr sz="1208" spc="-69" dirty="0">
                <a:latin typeface="Century Gothic"/>
                <a:cs typeface="Century Gothic"/>
              </a:rPr>
              <a:t>Center </a:t>
            </a:r>
            <a:r>
              <a:rPr sz="1208" spc="17" dirty="0">
                <a:latin typeface="Century Gothic"/>
                <a:cs typeface="Century Gothic"/>
              </a:rPr>
              <a:t>for </a:t>
            </a:r>
            <a:r>
              <a:rPr sz="1208" spc="-43" dirty="0">
                <a:latin typeface="Century Gothic"/>
                <a:cs typeface="Century Gothic"/>
              </a:rPr>
              <a:t>Health </a:t>
            </a:r>
            <a:r>
              <a:rPr sz="1208" dirty="0">
                <a:latin typeface="Century Gothic"/>
                <a:cs typeface="Century Gothic"/>
              </a:rPr>
              <a:t>Statistics, </a:t>
            </a:r>
            <a:r>
              <a:rPr sz="1208" spc="-17" dirty="0">
                <a:latin typeface="Century Gothic"/>
                <a:cs typeface="Century Gothic"/>
              </a:rPr>
              <a:t>Multiple </a:t>
            </a:r>
            <a:r>
              <a:rPr sz="1208" spc="-95" dirty="0">
                <a:latin typeface="Century Gothic"/>
                <a:cs typeface="Century Gothic"/>
              </a:rPr>
              <a:t>Cause </a:t>
            </a:r>
            <a:r>
              <a:rPr sz="1208" spc="-26" dirty="0">
                <a:latin typeface="Century Gothic"/>
                <a:cs typeface="Century Gothic"/>
              </a:rPr>
              <a:t>of </a:t>
            </a:r>
            <a:r>
              <a:rPr sz="1208" spc="-78" dirty="0">
                <a:latin typeface="Century Gothic"/>
                <a:cs typeface="Century Gothic"/>
              </a:rPr>
              <a:t>Death </a:t>
            </a:r>
            <a:r>
              <a:rPr sz="1208" spc="43" dirty="0">
                <a:latin typeface="Century Gothic"/>
                <a:cs typeface="Century Gothic"/>
              </a:rPr>
              <a:t>2018 </a:t>
            </a:r>
            <a:r>
              <a:rPr sz="1208" spc="-60" dirty="0">
                <a:latin typeface="Century Gothic"/>
                <a:cs typeface="Century Gothic"/>
              </a:rPr>
              <a:t>on </a:t>
            </a:r>
            <a:r>
              <a:rPr sz="1208" spc="-181" dirty="0">
                <a:latin typeface="Century Gothic"/>
                <a:cs typeface="Century Gothic"/>
              </a:rPr>
              <a:t>CDC </a:t>
            </a:r>
            <a:r>
              <a:rPr sz="1208" spc="-9" dirty="0">
                <a:latin typeface="Century Gothic"/>
                <a:cs typeface="Century Gothic"/>
              </a:rPr>
              <a:t>WONDER </a:t>
            </a:r>
            <a:r>
              <a:rPr sz="1208" spc="-52" dirty="0">
                <a:latin typeface="Century Gothic"/>
                <a:cs typeface="Century Gothic"/>
              </a:rPr>
              <a:t>Online </a:t>
            </a:r>
            <a:r>
              <a:rPr sz="1208" spc="-86" dirty="0">
                <a:latin typeface="Century Gothic"/>
                <a:cs typeface="Century Gothic"/>
              </a:rPr>
              <a:t>Database. </a:t>
            </a:r>
            <a:r>
              <a:rPr sz="1208" spc="-35" dirty="0">
                <a:latin typeface="Century Gothic"/>
                <a:cs typeface="Century Gothic"/>
              </a:rPr>
              <a:t>Unreliable </a:t>
            </a:r>
            <a:r>
              <a:rPr sz="1208" spc="-17" dirty="0">
                <a:latin typeface="Century Gothic"/>
                <a:cs typeface="Century Gothic"/>
              </a:rPr>
              <a:t>rates </a:t>
            </a:r>
            <a:r>
              <a:rPr sz="1208" spc="-60" dirty="0">
                <a:latin typeface="Century Gothic"/>
                <a:cs typeface="Century Gothic"/>
              </a:rPr>
              <a:t>where </a:t>
            </a:r>
            <a:r>
              <a:rPr sz="1208" spc="-86" dirty="0">
                <a:latin typeface="Century Gothic"/>
                <a:cs typeface="Century Gothic"/>
              </a:rPr>
              <a:t>death  </a:t>
            </a:r>
            <a:r>
              <a:rPr sz="1208" spc="-43" dirty="0">
                <a:latin typeface="Century Gothic"/>
                <a:cs typeface="Century Gothic"/>
              </a:rPr>
              <a:t>counts </a:t>
            </a:r>
            <a:r>
              <a:rPr sz="1208" spc="-69" dirty="0">
                <a:latin typeface="Century Gothic"/>
                <a:cs typeface="Century Gothic"/>
              </a:rPr>
              <a:t>were </a:t>
            </a:r>
            <a:r>
              <a:rPr sz="1208" spc="26" dirty="0">
                <a:latin typeface="Century Gothic"/>
                <a:cs typeface="Century Gothic"/>
              </a:rPr>
              <a:t>less </a:t>
            </a:r>
            <a:r>
              <a:rPr sz="1208" spc="-52" dirty="0">
                <a:latin typeface="Century Gothic"/>
                <a:cs typeface="Century Gothic"/>
              </a:rPr>
              <a:t>than </a:t>
            </a:r>
            <a:r>
              <a:rPr sz="1208" spc="43" dirty="0">
                <a:latin typeface="Century Gothic"/>
                <a:cs typeface="Century Gothic"/>
              </a:rPr>
              <a:t>20 </a:t>
            </a:r>
            <a:r>
              <a:rPr sz="1208" spc="-69" dirty="0">
                <a:latin typeface="Century Gothic"/>
                <a:cs typeface="Century Gothic"/>
              </a:rPr>
              <a:t>were </a:t>
            </a:r>
            <a:r>
              <a:rPr sz="1208" spc="-35" dirty="0">
                <a:latin typeface="Century Gothic"/>
                <a:cs typeface="Century Gothic"/>
              </a:rPr>
              <a:t>not </a:t>
            </a:r>
            <a:r>
              <a:rPr sz="1208" spc="-60" dirty="0">
                <a:latin typeface="Century Gothic"/>
                <a:cs typeface="Century Gothic"/>
              </a:rPr>
              <a:t>displayed </a:t>
            </a:r>
            <a:r>
              <a:rPr sz="1208" spc="-95" dirty="0">
                <a:latin typeface="Century Gothic"/>
                <a:cs typeface="Century Gothic"/>
              </a:rPr>
              <a:t>due </a:t>
            </a:r>
            <a:r>
              <a:rPr sz="1208" spc="-26" dirty="0">
                <a:latin typeface="Century Gothic"/>
                <a:cs typeface="Century Gothic"/>
              </a:rPr>
              <a:t>to </a:t>
            </a:r>
            <a:r>
              <a:rPr sz="1208" spc="-43" dirty="0">
                <a:latin typeface="Century Gothic"/>
                <a:cs typeface="Century Gothic"/>
              </a:rPr>
              <a:t>the </a:t>
            </a:r>
            <a:r>
              <a:rPr sz="1208" dirty="0">
                <a:latin typeface="Century Gothic"/>
                <a:cs typeface="Century Gothic"/>
              </a:rPr>
              <a:t>instability </a:t>
            </a:r>
            <a:r>
              <a:rPr sz="1208" spc="-60" dirty="0">
                <a:latin typeface="Century Gothic"/>
                <a:cs typeface="Century Gothic"/>
              </a:rPr>
              <a:t>associated </a:t>
            </a:r>
            <a:r>
              <a:rPr sz="1208" dirty="0">
                <a:latin typeface="Century Gothic"/>
                <a:cs typeface="Century Gothic"/>
              </a:rPr>
              <a:t>with </a:t>
            </a:r>
            <a:r>
              <a:rPr sz="1208" spc="-26" dirty="0">
                <a:latin typeface="Century Gothic"/>
                <a:cs typeface="Century Gothic"/>
              </a:rPr>
              <a:t>those</a:t>
            </a:r>
            <a:r>
              <a:rPr sz="1208" spc="-164" dirty="0">
                <a:latin typeface="Century Gothic"/>
                <a:cs typeface="Century Gothic"/>
              </a:rPr>
              <a:t> </a:t>
            </a:r>
            <a:r>
              <a:rPr sz="1208" spc="-26" dirty="0">
                <a:latin typeface="Century Gothic"/>
                <a:cs typeface="Century Gothic"/>
              </a:rPr>
              <a:t>rates.</a:t>
            </a:r>
            <a:endParaRPr sz="1208" dirty="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72483" y="400706"/>
            <a:ext cx="2365587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b="1" spc="164" dirty="0">
                <a:solidFill>
                  <a:srgbClr val="8C268A"/>
                </a:solidFill>
                <a:latin typeface="Trebuchet MS"/>
                <a:cs typeface="Trebuchet MS"/>
              </a:rPr>
              <a:t>VIRAL</a:t>
            </a:r>
            <a:r>
              <a:rPr sz="2071" b="1" spc="-9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2071" b="1" spc="147" dirty="0">
                <a:solidFill>
                  <a:srgbClr val="8C268A"/>
                </a:solidFill>
                <a:latin typeface="Trebuchet MS"/>
                <a:cs typeface="Trebuchet MS"/>
              </a:rPr>
              <a:t>HEPATITIS</a:t>
            </a:r>
            <a:endParaRPr sz="2071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510134" y="400705"/>
            <a:ext cx="2159598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spc="302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2071" spc="276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2071" spc="138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2071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322183" y="659127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3" name="object 13"/>
          <p:cNvSpPr/>
          <p:nvPr/>
        </p:nvSpPr>
        <p:spPr>
          <a:xfrm>
            <a:off x="10280348" y="659127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4" name="object 14"/>
          <p:cNvSpPr/>
          <p:nvPr/>
        </p:nvSpPr>
        <p:spPr>
          <a:xfrm>
            <a:off x="10364018" y="678014"/>
            <a:ext cx="0" cy="70124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5" name="object 15"/>
          <p:cNvSpPr/>
          <p:nvPr/>
        </p:nvSpPr>
        <p:spPr>
          <a:xfrm>
            <a:off x="10405850" y="622261"/>
            <a:ext cx="0" cy="126004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6" name="object 16"/>
          <p:cNvSpPr/>
          <p:nvPr/>
        </p:nvSpPr>
        <p:spPr>
          <a:xfrm>
            <a:off x="10105560" y="364390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7" name="object 17"/>
          <p:cNvSpPr/>
          <p:nvPr/>
        </p:nvSpPr>
        <p:spPr>
          <a:xfrm>
            <a:off x="10133577" y="398128"/>
            <a:ext cx="290067" cy="349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8" name="object 18"/>
          <p:cNvSpPr/>
          <p:nvPr/>
        </p:nvSpPr>
        <p:spPr>
          <a:xfrm>
            <a:off x="10105567" y="364402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9" name="object 7">
            <a:extLst>
              <a:ext uri="{FF2B5EF4-FFF2-40B4-BE49-F238E27FC236}">
                <a16:creationId xmlns:a16="http://schemas.microsoft.com/office/drawing/2014/main" id="{3EAF798E-715C-4C12-A9CB-9CA611E17AA1}"/>
              </a:ext>
            </a:extLst>
          </p:cNvPr>
          <p:cNvSpPr/>
          <p:nvPr/>
        </p:nvSpPr>
        <p:spPr>
          <a:xfrm>
            <a:off x="3240003" y="6728166"/>
            <a:ext cx="6665997" cy="2415834"/>
          </a:xfrm>
          <a:custGeom>
            <a:avLst/>
            <a:gdLst/>
            <a:ahLst/>
            <a:cxnLst/>
            <a:rect l="l" t="t" r="r" b="b"/>
            <a:pathLst>
              <a:path w="6227445" h="2231390">
                <a:moveTo>
                  <a:pt x="0" y="0"/>
                </a:moveTo>
                <a:lnTo>
                  <a:pt x="6227064" y="0"/>
                </a:lnTo>
                <a:lnTo>
                  <a:pt x="6227064" y="2231136"/>
                </a:lnTo>
                <a:lnTo>
                  <a:pt x="0" y="2231136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9998"/>
            </a:srgbClr>
          </a:solidFill>
        </p:spPr>
        <p:txBody>
          <a:bodyPr wrap="square" lIns="0" tIns="0" rIns="0" bIns="0" rtlCol="0"/>
          <a:lstStyle/>
          <a:p>
            <a:endParaRPr sz="3106"/>
          </a:p>
        </p:txBody>
      </p:sp>
      <p:graphicFrame>
        <p:nvGraphicFramePr>
          <p:cNvPr id="20" name="object 8">
            <a:extLst>
              <a:ext uri="{FF2B5EF4-FFF2-40B4-BE49-F238E27FC236}">
                <a16:creationId xmlns:a16="http://schemas.microsoft.com/office/drawing/2014/main" id="{264746B3-CE5D-44AB-973D-A370868010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634730"/>
              </p:ext>
            </p:extLst>
          </p:nvPr>
        </p:nvGraphicFramePr>
        <p:xfrm>
          <a:off x="3276600" y="6785182"/>
          <a:ext cx="6564137" cy="23051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3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021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9279">
                <a:tc>
                  <a:txBody>
                    <a:bodyPr/>
                    <a:lstStyle/>
                    <a:p>
                      <a:pPr marL="183515" marR="137160" indent="-43815">
                        <a:lnSpc>
                          <a:spcPct val="104200"/>
                        </a:lnSpc>
                        <a:spcBef>
                          <a:spcPts val="390"/>
                        </a:spcBef>
                      </a:pPr>
                      <a:r>
                        <a:rPr sz="900" b="1" spc="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900" b="1" spc="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olor  </a:t>
                      </a:r>
                      <a:r>
                        <a:rPr sz="900" b="1" spc="-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Key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53624" marB="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00" marR="149225" indent="-95250">
                        <a:lnSpc>
                          <a:spcPct val="104200"/>
                        </a:lnSpc>
                        <a:spcBef>
                          <a:spcPts val="390"/>
                        </a:spcBef>
                      </a:pPr>
                      <a:r>
                        <a:rPr sz="850" b="1" spc="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Cases/100,000  </a:t>
                      </a:r>
                      <a:r>
                        <a:rPr sz="850" b="1" spc="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Population</a:t>
                      </a:r>
                      <a:endParaRPr sz="850" dirty="0">
                        <a:latin typeface="Tahoma"/>
                        <a:cs typeface="Tahoma"/>
                      </a:endParaRPr>
                    </a:p>
                  </a:txBody>
                  <a:tcPr marL="0" marR="0" marT="5362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sz="900" b="1" spc="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States</a:t>
                      </a:r>
                      <a:endParaRPr sz="900" dirty="0">
                        <a:latin typeface="Tahoma"/>
                        <a:cs typeface="Tahoma"/>
                      </a:endParaRPr>
                    </a:p>
                  </a:txBody>
                  <a:tcPr marL="0" marR="0" marT="1374" marB="0">
                    <a:lnL w="19050">
                      <a:solidFill>
                        <a:srgbClr val="FFFFFF"/>
                      </a:solidFill>
                      <a:prstDash val="solid"/>
                    </a:lnL>
                    <a:solidFill>
                      <a:srgbClr val="005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0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9BEC5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900" b="1" spc="50" dirty="0">
                          <a:latin typeface="Arial"/>
                          <a:cs typeface="Arial"/>
                        </a:rPr>
                        <a:t>0-0.33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76998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900" b="1" spc="-20" dirty="0">
                          <a:latin typeface="Arial"/>
                          <a:cs typeface="Arial"/>
                        </a:rPr>
                        <a:t>IL, </a:t>
                      </a:r>
                      <a:r>
                        <a:rPr sz="900" b="1" spc="20" dirty="0">
                          <a:latin typeface="Arial"/>
                          <a:cs typeface="Arial"/>
                        </a:rPr>
                        <a:t>MI, </a:t>
                      </a:r>
                      <a:r>
                        <a:rPr sz="900" b="1" spc="5" dirty="0">
                          <a:latin typeface="Arial"/>
                          <a:cs typeface="Arial"/>
                        </a:rPr>
                        <a:t>MO, </a:t>
                      </a:r>
                      <a:r>
                        <a:rPr sz="900" b="1" spc="-25" dirty="0">
                          <a:latin typeface="Arial"/>
                          <a:cs typeface="Arial"/>
                        </a:rPr>
                        <a:t>NC,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OH, </a:t>
                      </a:r>
                      <a:r>
                        <a:rPr sz="900" b="1" spc="-25" dirty="0">
                          <a:latin typeface="Arial"/>
                          <a:cs typeface="Arial"/>
                        </a:rPr>
                        <a:t>PA,</a:t>
                      </a:r>
                      <a:r>
                        <a:rPr sz="900" b="1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35" dirty="0">
                          <a:latin typeface="Arial"/>
                          <a:cs typeface="Arial"/>
                        </a:rPr>
                        <a:t>VA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76998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3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B909B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900" b="1" spc="40" dirty="0">
                          <a:latin typeface="Arial"/>
                          <a:cs typeface="Arial"/>
                        </a:rPr>
                        <a:t>&gt;0.33-0.41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87311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900" b="1" spc="-15" dirty="0">
                          <a:latin typeface="Arial"/>
                          <a:cs typeface="Arial"/>
                        </a:rPr>
                        <a:t>AZ, </a:t>
                      </a:r>
                      <a:r>
                        <a:rPr sz="900" b="1" spc="-45" dirty="0">
                          <a:latin typeface="Arial"/>
                          <a:cs typeface="Arial"/>
                        </a:rPr>
                        <a:t>CO, </a:t>
                      </a:r>
                      <a:r>
                        <a:rPr sz="900" b="1" spc="-30" dirty="0">
                          <a:latin typeface="Arial"/>
                          <a:cs typeface="Arial"/>
                        </a:rPr>
                        <a:t>FL, </a:t>
                      </a:r>
                      <a:r>
                        <a:rPr sz="900" b="1" spc="-35" dirty="0">
                          <a:latin typeface="Arial"/>
                          <a:cs typeface="Arial"/>
                        </a:rPr>
                        <a:t>GA, </a:t>
                      </a:r>
                      <a:r>
                        <a:rPr sz="900" b="1" spc="10" dirty="0">
                          <a:latin typeface="Arial"/>
                          <a:cs typeface="Arial"/>
                        </a:rPr>
                        <a:t>MA, </a:t>
                      </a:r>
                      <a:r>
                        <a:rPr sz="900" b="1" spc="-30" dirty="0">
                          <a:latin typeface="Arial"/>
                          <a:cs typeface="Arial"/>
                        </a:rPr>
                        <a:t>NJ,</a:t>
                      </a:r>
                      <a:r>
                        <a:rPr sz="900" b="1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20" dirty="0">
                          <a:latin typeface="Arial"/>
                          <a:cs typeface="Arial"/>
                        </a:rPr>
                        <a:t>TX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7311" marB="0">
                    <a:lnL w="19050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3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135E6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900" b="1" spc="40" dirty="0">
                          <a:latin typeface="Arial"/>
                          <a:cs typeface="Arial"/>
                        </a:rPr>
                        <a:t>&gt;0.41-0.52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7311" marB="0"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900" b="1" spc="5" dirty="0">
                          <a:latin typeface="Arial"/>
                          <a:cs typeface="Arial"/>
                        </a:rPr>
                        <a:t>MD, </a:t>
                      </a:r>
                      <a:r>
                        <a:rPr sz="900" b="1" spc="20" dirty="0">
                          <a:latin typeface="Arial"/>
                          <a:cs typeface="Arial"/>
                        </a:rPr>
                        <a:t>MN, </a:t>
                      </a:r>
                      <a:r>
                        <a:rPr sz="900" b="1" spc="-20" dirty="0">
                          <a:latin typeface="Arial"/>
                          <a:cs typeface="Arial"/>
                        </a:rPr>
                        <a:t>NV, </a:t>
                      </a:r>
                      <a:r>
                        <a:rPr sz="900" b="1" spc="-35" dirty="0">
                          <a:latin typeface="Arial"/>
                          <a:cs typeface="Arial"/>
                        </a:rPr>
                        <a:t>NY, </a:t>
                      </a:r>
                      <a:r>
                        <a:rPr sz="900" b="1" spc="-15" dirty="0">
                          <a:latin typeface="Arial"/>
                          <a:cs typeface="Arial"/>
                        </a:rPr>
                        <a:t>OR,</a:t>
                      </a:r>
                      <a:r>
                        <a:rPr sz="900" b="1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0" dirty="0">
                          <a:latin typeface="Arial"/>
                          <a:cs typeface="Arial"/>
                        </a:rPr>
                        <a:t>SC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7311" marB="0"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3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D414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900" b="1" spc="40" dirty="0">
                          <a:latin typeface="Arial"/>
                          <a:cs typeface="Arial"/>
                        </a:rPr>
                        <a:t>&gt;0.52-0.68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7311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900" b="1" spc="-35" dirty="0">
                          <a:latin typeface="Arial"/>
                          <a:cs typeface="Arial"/>
                        </a:rPr>
                        <a:t>CA, </a:t>
                      </a:r>
                      <a:r>
                        <a:rPr sz="900" b="1" spc="-30" dirty="0">
                          <a:latin typeface="Arial"/>
                          <a:cs typeface="Arial"/>
                        </a:rPr>
                        <a:t>LA,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MS,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TN,</a:t>
                      </a:r>
                      <a:r>
                        <a:rPr sz="900" b="1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WA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7311" marB="0">
                    <a:lnL w="19050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3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A252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900" b="1" spc="40" dirty="0">
                          <a:latin typeface="Arial"/>
                          <a:cs typeface="Arial"/>
                        </a:rPr>
                        <a:t>&gt;0.68-1.26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7311" marB="0"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900" b="1" spc="-55" dirty="0">
                          <a:latin typeface="Arial"/>
                          <a:cs typeface="Arial"/>
                        </a:rPr>
                        <a:t>KY, </a:t>
                      </a:r>
                      <a:r>
                        <a:rPr sz="900" b="1" spc="-25" dirty="0">
                          <a:latin typeface="Arial"/>
                          <a:cs typeface="Arial"/>
                        </a:rPr>
                        <a:t>OK,</a:t>
                      </a:r>
                      <a:r>
                        <a:rPr sz="9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35" dirty="0">
                          <a:latin typeface="Arial"/>
                          <a:cs typeface="Arial"/>
                        </a:rPr>
                        <a:t>WV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7311" marB="0"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3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7676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900" b="1" spc="5" dirty="0">
                          <a:latin typeface="Arial"/>
                          <a:cs typeface="Arial"/>
                        </a:rPr>
                        <a:t>Unreliable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20" dirty="0">
                          <a:latin typeface="Arial"/>
                          <a:cs typeface="Arial"/>
                        </a:rPr>
                        <a:t>rate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87311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900" b="1" spc="-30" dirty="0">
                          <a:latin typeface="Arial"/>
                          <a:cs typeface="Arial"/>
                        </a:rPr>
                        <a:t>AL, AK, </a:t>
                      </a:r>
                      <a:r>
                        <a:rPr sz="900" b="1" spc="-15" dirty="0">
                          <a:latin typeface="Arial"/>
                          <a:cs typeface="Arial"/>
                        </a:rPr>
                        <a:t>AR, </a:t>
                      </a:r>
                      <a:r>
                        <a:rPr sz="900" b="1" spc="-55" dirty="0">
                          <a:latin typeface="Arial"/>
                          <a:cs typeface="Arial"/>
                        </a:rPr>
                        <a:t>CT, </a:t>
                      </a:r>
                      <a:r>
                        <a:rPr sz="900" b="1" spc="-20" dirty="0">
                          <a:latin typeface="Arial"/>
                          <a:cs typeface="Arial"/>
                        </a:rPr>
                        <a:t>DE, </a:t>
                      </a:r>
                      <a:r>
                        <a:rPr sz="900" b="1" spc="-30" dirty="0">
                          <a:latin typeface="Arial"/>
                          <a:cs typeface="Arial"/>
                        </a:rPr>
                        <a:t>DC,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HI, </a:t>
                      </a:r>
                      <a:r>
                        <a:rPr sz="900" b="1" spc="-15" dirty="0">
                          <a:latin typeface="Arial"/>
                          <a:cs typeface="Arial"/>
                        </a:rPr>
                        <a:t>ID,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IN,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IA, </a:t>
                      </a:r>
                      <a:r>
                        <a:rPr sz="900" b="1" spc="-40" dirty="0">
                          <a:latin typeface="Arial"/>
                          <a:cs typeface="Arial"/>
                        </a:rPr>
                        <a:t>KS, </a:t>
                      </a:r>
                      <a:r>
                        <a:rPr sz="900" b="1" spc="10" dirty="0">
                          <a:latin typeface="Arial"/>
                          <a:cs typeface="Arial"/>
                        </a:rPr>
                        <a:t>ME,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MT, NE,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NH, </a:t>
                      </a:r>
                      <a:r>
                        <a:rPr sz="900" b="1" spc="20" dirty="0">
                          <a:latin typeface="Arial"/>
                          <a:cs typeface="Arial"/>
                        </a:rPr>
                        <a:t>NM, </a:t>
                      </a:r>
                      <a:r>
                        <a:rPr sz="900" b="1" spc="-15" dirty="0">
                          <a:latin typeface="Arial"/>
                          <a:cs typeface="Arial"/>
                        </a:rPr>
                        <a:t>ND,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RI, </a:t>
                      </a:r>
                      <a:r>
                        <a:rPr sz="900" b="1" spc="-35" dirty="0">
                          <a:latin typeface="Arial"/>
                          <a:cs typeface="Arial"/>
                        </a:rPr>
                        <a:t>SD, </a:t>
                      </a:r>
                      <a:r>
                        <a:rPr sz="900" b="1" spc="-30" dirty="0">
                          <a:latin typeface="Arial"/>
                          <a:cs typeface="Arial"/>
                        </a:rPr>
                        <a:t>UT, VT, </a:t>
                      </a:r>
                      <a:r>
                        <a:rPr sz="900" b="1" spc="15" dirty="0">
                          <a:latin typeface="Arial"/>
                          <a:cs typeface="Arial"/>
                        </a:rPr>
                        <a:t>WI,</a:t>
                      </a:r>
                      <a:r>
                        <a:rPr sz="900" b="1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20" dirty="0">
                          <a:latin typeface="Arial"/>
                          <a:cs typeface="Arial"/>
                        </a:rPr>
                        <a:t>WY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87311" marB="0">
                    <a:lnL w="1905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190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Century Gothic</vt:lpstr>
      <vt:lpstr>Tahoma</vt:lpstr>
      <vt:lpstr>Times New Roman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— United States, 2018 </dc:title>
  <dc:subject>Figure 2.8. Rate of deaths with hepatitis B listed as a cause of death among US residents, by jurisdiction and year — United States, 2018</dc:subject>
  <dc:creator>HHS / CDC / DDID / NCHHSTP / DVH</dc:creator>
  <cp:lastModifiedBy>Peterson, Paul (CDC/DDID/NCHHSTP/DVH) (CTR)</cp:lastModifiedBy>
  <cp:revision>3</cp:revision>
  <dcterms:created xsi:type="dcterms:W3CDTF">2020-07-21T17:24:26Z</dcterms:created>
  <dcterms:modified xsi:type="dcterms:W3CDTF">2020-07-27T20:48:51Z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2020-07-20T00:00:00Z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2020-07-21T00:00:00Z</vt:filetime>
  </property>
</Properties>
</file>