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2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7344" y="1736296"/>
            <a:ext cx="11632901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1.6.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race/ethnicity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States, 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9249" y="2895600"/>
            <a:ext cx="11812701" cy="6002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777343" y="8926392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2271" y="75929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19922" y="75929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31971" y="101771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90136" y="101771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73806" y="103660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15638" y="98085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15348" y="72298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43365" y="756718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15355" y="72299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133086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134" y="1622719"/>
            <a:ext cx="11632901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1.6.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race/ethnicity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States, 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3610" y="2904466"/>
            <a:ext cx="12118290" cy="3810797"/>
          </a:xfrm>
          <a:custGeom>
            <a:avLst/>
            <a:gdLst/>
            <a:ahLst/>
            <a:cxnLst/>
            <a:rect l="l" t="t" r="r" b="b"/>
            <a:pathLst>
              <a:path w="7023100" h="2208529">
                <a:moveTo>
                  <a:pt x="0" y="0"/>
                </a:moveTo>
                <a:lnTo>
                  <a:pt x="7022592" y="0"/>
                </a:lnTo>
                <a:lnTo>
                  <a:pt x="7022592" y="2208276"/>
                </a:lnTo>
                <a:lnTo>
                  <a:pt x="0" y="22082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93276"/>
              </p:ext>
            </p:extLst>
          </p:nvPr>
        </p:nvGraphicFramePr>
        <p:xfrm>
          <a:off x="788898" y="3048000"/>
          <a:ext cx="11833404" cy="3527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68880">
                <a:tc>
                  <a:txBody>
                    <a:bodyPr/>
                    <a:lstStyle/>
                    <a:p>
                      <a:pPr marL="220345" marR="215265" indent="84455">
                        <a:lnSpc>
                          <a:spcPct val="104200"/>
                        </a:lnSpc>
                        <a:spcBef>
                          <a:spcPts val="244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Race/ 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thnicity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53687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120650" marR="40005" indent="-80645">
                        <a:lnSpc>
                          <a:spcPct val="104200"/>
                        </a:lnSpc>
                        <a:spcBef>
                          <a:spcPts val="345"/>
                        </a:spcBef>
                      </a:pPr>
                      <a:r>
                        <a:rPr sz="1400" b="1" spc="5" dirty="0">
                          <a:latin typeface="Trebuchet MS"/>
                          <a:cs typeface="Trebuchet MS"/>
                        </a:rPr>
                        <a:t>American</a:t>
                      </a:r>
                      <a:r>
                        <a:rPr sz="1400" b="1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5" dirty="0">
                          <a:latin typeface="Trebuchet MS"/>
                          <a:cs typeface="Trebuchet MS"/>
                        </a:rPr>
                        <a:t>Indian/  </a:t>
                      </a:r>
                      <a:r>
                        <a:rPr sz="1400" b="1" spc="25" dirty="0">
                          <a:latin typeface="Trebuchet MS"/>
                          <a:cs typeface="Trebuchet MS"/>
                        </a:rPr>
                        <a:t>Alaska</a:t>
                      </a:r>
                      <a:r>
                        <a:rPr sz="14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10" dirty="0">
                          <a:latin typeface="Trebuchet MS"/>
                          <a:cs typeface="Trebuchet MS"/>
                        </a:rPr>
                        <a:t>Native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560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255270" marR="130175" indent="-124460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spc="20" dirty="0">
                          <a:latin typeface="Trebuchet MS"/>
                          <a:cs typeface="Trebuchet MS"/>
                        </a:rPr>
                        <a:t>Asian/</a:t>
                      </a:r>
                      <a:r>
                        <a:rPr sz="1400" b="1" spc="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acific  Islander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117475" marR="116839" indent="188595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spc="5" dirty="0">
                          <a:latin typeface="Trebuchet MS"/>
                          <a:cs typeface="Trebuchet MS"/>
                        </a:rPr>
                        <a:t>Black,  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on-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669">
                <a:tc>
                  <a:txBody>
                    <a:bodyPr/>
                    <a:lstStyle/>
                    <a:p>
                      <a:pPr marL="117475" marR="116839" indent="174625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Trebuchet MS"/>
                          <a:cs typeface="Trebuchet MS"/>
                        </a:rPr>
                        <a:t>White,  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on-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4.3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400" b="1" spc="20" dirty="0">
                          <a:latin typeface="Trebuchet MS"/>
                          <a:cs typeface="Trebuchet MS"/>
                        </a:rPr>
                        <a:t>Hispanic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66984" y="6717235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25061" y="645719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62712" y="645718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74761" y="90414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32926" y="90414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16596" y="923027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358428" y="867274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058138" y="609403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086155" y="643141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058145" y="609415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177</Words>
  <Application>Microsoft Office PowerPoint</Application>
  <PresentationFormat>Custom</PresentationFormat>
  <Paragraphs>191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1.6. Rates of reported hepatitis A, by race/ethnicity — United States, 2003–2018</dc:subject>
  <dc:creator>HHS / CDC / DDID / NCHHSTP / DVH</dc:creator>
  <cp:lastModifiedBy>Peterson, Paul (CDC/DDID/NCHHSTP/DVH) (CTR)</cp:lastModifiedBy>
  <cp:revision>1</cp:revision>
  <dcterms:created xsi:type="dcterms:W3CDTF">2020-07-21T16:54:59Z</dcterms:created>
  <dcterms:modified xsi:type="dcterms:W3CDTF">2020-07-21T16:58:30Z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