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75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AAA927B5-BB4B-434F-9481-0F0AFCC97CF7}">
          <p14:sldIdLst>
            <p14:sldId id="275"/>
          </p14:sldIdLst>
        </p14:section>
        <p14:section name="Untitled Section" id="{0563C6F6-70C6-4D14-BE99-FBA0F486532D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591" autoAdjust="0"/>
    <p:restoredTop sz="80333" autoAdjust="0"/>
  </p:normalViewPr>
  <p:slideViewPr>
    <p:cSldViewPr snapToGrid="0">
      <p:cViewPr varScale="1">
        <p:scale>
          <a:sx n="59" d="100"/>
          <a:sy n="59" d="100"/>
        </p:scale>
        <p:origin x="110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5" Type="http://schemas.openxmlformats.org/officeDocument/2006/relationships/chartUserShapes" Target="../drawings/drawing1.xml"/><Relationship Id="rId4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31703214493623916"/>
          <c:y val="3.168543372754519E-2"/>
          <c:w val="0.64419561356472932"/>
          <c:h val="0.8641350135973410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Yes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8.6651995641094132E-2"/>
                  <c:y val="2.113210183327849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A2CB-4ABB-A174-817F29245C6D}"/>
                </c:ext>
              </c:extLst>
            </c:dLbl>
            <c:dLbl>
              <c:idx val="1"/>
              <c:layout>
                <c:manualLayout>
                  <c:x val="-5.3784149356128543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2CB-4ABB-A174-817F29245C6D}"/>
                </c:ext>
              </c:extLst>
            </c:dLbl>
            <c:dLbl>
              <c:idx val="2"/>
              <c:layout>
                <c:manualLayout>
                  <c:x val="-8.7896224510397736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A2CB-4ABB-A174-817F29245C6D}"/>
                </c:ext>
              </c:extLst>
            </c:dLbl>
            <c:dLbl>
              <c:idx val="3"/>
              <c:layout>
                <c:manualLayout>
                  <c:x val="-1.0231217059095479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2CB-4ABB-A174-817F29245C6D}"/>
                </c:ext>
              </c:extLst>
            </c:dLbl>
            <c:dLbl>
              <c:idx val="8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A2CB-4ABB-A174-817F29245C6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bg2">
                        <a:lumMod val="10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Sheet1!$A$2:$A$11</c:f>
              <c:strCache>
                <c:ptCount val="10"/>
                <c:pt idx="0">
                  <c:v>Injection drug use</c:v>
                </c:pt>
                <c:pt idx="1">
                  <c:v>Multiple sex partners</c:v>
                </c:pt>
                <c:pt idx="2">
                  <c:v>Surgery</c:v>
                </c:pt>
                <c:pt idx="3">
                  <c:v>Sexual contact</c:v>
                </c:pt>
                <c:pt idx="4">
                  <c:v>Needle stick</c:v>
                </c:pt>
                <c:pt idx="5">
                  <c:v>Men who have sex with men¶</c:v>
                </c:pt>
                <c:pt idx="6">
                  <c:v>Household contact</c:v>
                </c:pt>
                <c:pt idx="7">
                  <c:v>Occupation</c:v>
                </c:pt>
                <c:pt idx="8">
                  <c:v>Transfusion recipient</c:v>
                </c:pt>
                <c:pt idx="9">
                  <c:v>Dialysis patient</c:v>
                </c:pt>
              </c:strCache>
            </c:strRef>
          </c:cat>
          <c:val>
            <c:numRef>
              <c:f>Sheet1!$B$2:$B$11</c:f>
              <c:numCache>
                <c:formatCode>General</c:formatCode>
                <c:ptCount val="10"/>
                <c:pt idx="0">
                  <c:v>715</c:v>
                </c:pt>
                <c:pt idx="1">
                  <c:v>190</c:v>
                </c:pt>
                <c:pt idx="2">
                  <c:v>125</c:v>
                </c:pt>
                <c:pt idx="3">
                  <c:v>61</c:v>
                </c:pt>
                <c:pt idx="4">
                  <c:v>56</c:v>
                </c:pt>
                <c:pt idx="5">
                  <c:v>27</c:v>
                </c:pt>
                <c:pt idx="6">
                  <c:v>14</c:v>
                </c:pt>
                <c:pt idx="7">
                  <c:v>11</c:v>
                </c:pt>
                <c:pt idx="8">
                  <c:v>4</c:v>
                </c:pt>
                <c:pt idx="9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A2CB-4ABB-A174-817F29245C6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No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6-A2CB-4ABB-A174-817F29245C6D}"/>
              </c:ext>
            </c:extLst>
          </c:dPt>
          <c:dLbls>
            <c:dLbl>
              <c:idx val="2"/>
              <c:layout>
                <c:manualLayout>
                  <c:x val="-0.13781876619219044"/>
                  <c:y val="1.074153986979385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A2CB-4ABB-A174-817F29245C6D}"/>
                </c:ext>
              </c:extLst>
            </c:dLbl>
            <c:dLbl>
              <c:idx val="5"/>
              <c:layout>
                <c:manualLayout>
                  <c:x val="-7.8546805235775261E-3"/>
                  <c:y val="1.5567449086657762E-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A2CB-4ABB-A174-817F29245C6D}"/>
                </c:ext>
              </c:extLst>
            </c:dLbl>
            <c:dLbl>
              <c:idx val="8"/>
              <c:layout>
                <c:manualLayout>
                  <c:x val="-0.1615508885298869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A2CB-4ABB-A174-817F29245C6D}"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bg2">
                        <a:lumMod val="10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6350" cap="flat" cmpd="sng" algn="ctr">
                      <a:solidFill>
                        <a:schemeClr val="tx1"/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Sheet1!$A$2:$A$11</c:f>
              <c:strCache>
                <c:ptCount val="10"/>
                <c:pt idx="0">
                  <c:v>Injection drug use</c:v>
                </c:pt>
                <c:pt idx="1">
                  <c:v>Multiple sex partners</c:v>
                </c:pt>
                <c:pt idx="2">
                  <c:v>Surgery</c:v>
                </c:pt>
                <c:pt idx="3">
                  <c:v>Sexual contact</c:v>
                </c:pt>
                <c:pt idx="4">
                  <c:v>Needle stick</c:v>
                </c:pt>
                <c:pt idx="5">
                  <c:v>Men who have sex with men¶</c:v>
                </c:pt>
                <c:pt idx="6">
                  <c:v>Household contact</c:v>
                </c:pt>
                <c:pt idx="7">
                  <c:v>Occupation</c:v>
                </c:pt>
                <c:pt idx="8">
                  <c:v>Transfusion recipient</c:v>
                </c:pt>
                <c:pt idx="9">
                  <c:v>Dialysis patient</c:v>
                </c:pt>
              </c:strCache>
            </c:strRef>
          </c:cat>
          <c:val>
            <c:numRef>
              <c:f>Sheet1!$C$2:$C$11</c:f>
              <c:numCache>
                <c:formatCode>General</c:formatCode>
                <c:ptCount val="10"/>
                <c:pt idx="0">
                  <c:v>1213</c:v>
                </c:pt>
                <c:pt idx="1">
                  <c:v>505</c:v>
                </c:pt>
                <c:pt idx="2">
                  <c:v>1317</c:v>
                </c:pt>
                <c:pt idx="3">
                  <c:v>914</c:v>
                </c:pt>
                <c:pt idx="4">
                  <c:v>817</c:v>
                </c:pt>
                <c:pt idx="5">
                  <c:v>215</c:v>
                </c:pt>
                <c:pt idx="6">
                  <c:v>961</c:v>
                </c:pt>
                <c:pt idx="7">
                  <c:v>1731</c:v>
                </c:pt>
                <c:pt idx="8">
                  <c:v>1483</c:v>
                </c:pt>
                <c:pt idx="9">
                  <c:v>1489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A2CB-4ABB-A174-817F29245C6D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Missing§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bg2">
                        <a:lumMod val="10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Sheet1!$A$2:$A$11</c:f>
              <c:strCache>
                <c:ptCount val="10"/>
                <c:pt idx="0">
                  <c:v>Injection drug use</c:v>
                </c:pt>
                <c:pt idx="1">
                  <c:v>Multiple sex partners</c:v>
                </c:pt>
                <c:pt idx="2">
                  <c:v>Surgery</c:v>
                </c:pt>
                <c:pt idx="3">
                  <c:v>Sexual contact</c:v>
                </c:pt>
                <c:pt idx="4">
                  <c:v>Needle stick</c:v>
                </c:pt>
                <c:pt idx="5">
                  <c:v>Men who have sex with men¶</c:v>
                </c:pt>
                <c:pt idx="6">
                  <c:v>Household contact</c:v>
                </c:pt>
                <c:pt idx="7">
                  <c:v>Occupation</c:v>
                </c:pt>
                <c:pt idx="8">
                  <c:v>Transfusion recipient</c:v>
                </c:pt>
                <c:pt idx="9">
                  <c:v>Dialysis patient</c:v>
                </c:pt>
              </c:strCache>
            </c:strRef>
          </c:cat>
          <c:val>
            <c:numRef>
              <c:f>Sheet1!$D$2:$D$11</c:f>
              <c:numCache>
                <c:formatCode>General</c:formatCode>
                <c:ptCount val="10"/>
                <c:pt idx="0">
                  <c:v>1481</c:v>
                </c:pt>
                <c:pt idx="1">
                  <c:v>2714</c:v>
                </c:pt>
                <c:pt idx="2">
                  <c:v>1967</c:v>
                </c:pt>
                <c:pt idx="3">
                  <c:v>2434</c:v>
                </c:pt>
                <c:pt idx="4">
                  <c:v>2536</c:v>
                </c:pt>
                <c:pt idx="5">
                  <c:v>1853</c:v>
                </c:pt>
                <c:pt idx="6">
                  <c:v>2434</c:v>
                </c:pt>
                <c:pt idx="7">
                  <c:v>1667</c:v>
                </c:pt>
                <c:pt idx="8">
                  <c:v>1922</c:v>
                </c:pt>
                <c:pt idx="9">
                  <c:v>1917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A2CB-4ABB-A174-817F29245C6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586593544"/>
        <c:axId val="586593152"/>
      </c:barChart>
      <c:valAx>
        <c:axId val="586593152"/>
        <c:scaling>
          <c:orientation val="minMax"/>
          <c:max val="3000"/>
          <c:min val="0"/>
        </c:scaling>
        <c:delete val="0"/>
        <c:axPos val="t"/>
        <c:numFmt formatCode="#,##0" sourceLinked="0"/>
        <c:majorTickMark val="none"/>
        <c:minorTickMark val="none"/>
        <c:tickLblPos val="high"/>
        <c:spPr>
          <a:noFill/>
          <a:ln w="6350" cap="flat" cmpd="sng" algn="ctr">
            <a:solidFill>
              <a:sysClr val="windowText" lastClr="000000"/>
            </a:solidFill>
            <a:prstDash val="solid"/>
            <a:round/>
          </a:ln>
          <a:effectLst/>
        </c:spPr>
        <c:txPr>
          <a:bodyPr rot="0" spcFirstLastPara="1" vertOverflow="ellipsis" wrap="square" anchor="t" anchorCtr="0"/>
          <a:lstStyle/>
          <a:p>
            <a:pPr>
              <a:defRPr sz="20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586593544"/>
        <c:crosses val="autoZero"/>
        <c:crossBetween val="between"/>
        <c:majorUnit val="500"/>
      </c:valAx>
      <c:catAx>
        <c:axId val="586593544"/>
        <c:scaling>
          <c:orientation val="maxMin"/>
        </c:scaling>
        <c:delete val="0"/>
        <c:axPos val="l"/>
        <c:numFmt formatCode="General" sourceLinked="1"/>
        <c:majorTickMark val="cross"/>
        <c:minorTickMark val="none"/>
        <c:tickLblPos val="nextTo"/>
        <c:spPr>
          <a:noFill/>
          <a:ln w="9525" cap="flat" cmpd="sng" algn="ctr">
            <a:solidFill>
              <a:sysClr val="windowText" lastClr="000000"/>
            </a:solidFill>
            <a:prstDash val="solid"/>
            <a:round/>
          </a:ln>
          <a:effectLst/>
        </c:spPr>
        <c:txPr>
          <a:bodyPr rot="0" spcFirstLastPara="1" vertOverflow="ellipsis" wrap="square" anchor="ctr" anchorCtr="0"/>
          <a:lstStyle/>
          <a:p>
            <a:pPr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586593152"/>
        <c:crosses val="autoZero"/>
        <c:auto val="0"/>
        <c:lblAlgn val="ctr"/>
        <c:lblOffset val="50"/>
        <c:tickMarkSkip val="1"/>
        <c:noMultiLvlLbl val="0"/>
      </c:catAx>
      <c:spPr>
        <a:noFill/>
        <a:ln>
          <a:solidFill>
            <a:sysClr val="windowText" lastClr="000000">
              <a:lumMod val="95000"/>
              <a:lumOff val="5000"/>
            </a:sysClr>
          </a:solidFill>
        </a:ln>
        <a:effectLst/>
      </c:spPr>
    </c:plotArea>
    <c:legend>
      <c:legendPos val="r"/>
      <c:layout>
        <c:manualLayout>
          <c:xMode val="edge"/>
          <c:yMode val="edge"/>
          <c:x val="0.82249511274084042"/>
          <c:y val="0.68144622106802388"/>
          <c:w val="0.14155371203599551"/>
          <c:h val="0.19197288355043943"/>
        </c:manualLayout>
      </c:layout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bg2">
                  <a:lumMod val="10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6350" cap="flat" cmpd="sng" algn="ctr">
      <a:noFill/>
      <a:prstDash val="solid"/>
      <a:round/>
    </a:ln>
    <a:effectLst/>
  </c:spPr>
  <c:txPr>
    <a:bodyPr/>
    <a:lstStyle/>
    <a:p>
      <a:pPr>
        <a:spcBef>
          <a:spcPts val="0"/>
        </a:spcBef>
        <a:spcAft>
          <a:spcPts val="0"/>
        </a:spcAft>
        <a:defRPr sz="1800"/>
      </a:pPr>
      <a:endParaRPr lang="en-US"/>
    </a:p>
  </c:txPr>
  <c:externalData r:id="rId4">
    <c:autoUpdate val="0"/>
  </c:externalData>
  <c:userShapes r:id="rId5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0.15833</cdr:x>
      <cdr:y>0.09859</cdr:y>
    </cdr:from>
    <cdr:to>
      <cdr:x>0.25833</cdr:x>
      <cdr:y>0.26761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47800" y="53340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73406A-D3B8-4265-8FB6-9F4A555098BE}" type="datetimeFigureOut">
              <a:rPr lang="en-US" smtClean="0"/>
              <a:t>11/13/2019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0326A0-8BF7-4907-BFD8-0CB6CC6296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62379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*A total of 3,409 case reports of hepatitis B were received in 2017.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†More than one risk exposure/behavior may be indicated on each case report.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§No risk data reported.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¶A total of 2,095 acute hepatitis B cases were reported among males in 2017.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0326A0-8BF7-4907-BFD8-0CB6CC62965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6922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CBE43-3888-4EF5-93F1-BA07049E2612}" type="datetimeFigureOut">
              <a:rPr lang="en-US" smtClean="0"/>
              <a:t>11/13/2019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CCCFA-51B4-42D5-9611-E1DE32988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4333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CBE43-3888-4EF5-93F1-BA07049E2612}" type="datetimeFigureOut">
              <a:rPr lang="en-US" smtClean="0"/>
              <a:t>11/13/2019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CCCFA-51B4-42D5-9611-E1DE32988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2870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CBE43-3888-4EF5-93F1-BA07049E2612}" type="datetimeFigureOut">
              <a:rPr lang="en-US" smtClean="0"/>
              <a:t>11/13/2019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CCCFA-51B4-42D5-9611-E1DE32988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8141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CBE43-3888-4EF5-93F1-BA07049E2612}" type="datetimeFigureOut">
              <a:rPr lang="en-US" smtClean="0"/>
              <a:t>11/13/2019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CCCFA-51B4-42D5-9611-E1DE32988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9041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CBE43-3888-4EF5-93F1-BA07049E2612}" type="datetimeFigureOut">
              <a:rPr lang="en-US" smtClean="0"/>
              <a:t>11/13/2019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CCCFA-51B4-42D5-9611-E1DE32988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0569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CBE43-3888-4EF5-93F1-BA07049E2612}" type="datetimeFigureOut">
              <a:rPr lang="en-US" smtClean="0"/>
              <a:t>11/13/2019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CCCFA-51B4-42D5-9611-E1DE32988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01432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CBE43-3888-4EF5-93F1-BA07049E2612}" type="datetimeFigureOut">
              <a:rPr lang="en-US" smtClean="0"/>
              <a:t>11/13/2019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CCCFA-51B4-42D5-9611-E1DE32988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336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CBE43-3888-4EF5-93F1-BA07049E2612}" type="datetimeFigureOut">
              <a:rPr lang="en-US" smtClean="0"/>
              <a:t>11/13/2019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CCCFA-51B4-42D5-9611-E1DE32988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7697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CBE43-3888-4EF5-93F1-BA07049E2612}" type="datetimeFigureOut">
              <a:rPr lang="en-US" smtClean="0"/>
              <a:t>11/13/2019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CCCFA-51B4-42D5-9611-E1DE32988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8688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CBE43-3888-4EF5-93F1-BA07049E2612}" type="datetimeFigureOut">
              <a:rPr lang="en-US" smtClean="0"/>
              <a:t>11/13/2019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CCCFA-51B4-42D5-9611-E1DE32988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74624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CBE43-3888-4EF5-93F1-BA07049E2612}" type="datetimeFigureOut">
              <a:rPr lang="en-US" smtClean="0"/>
              <a:t>11/13/2019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CCCFA-51B4-42D5-9611-E1DE32988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5582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8CBE43-3888-4EF5-93F1-BA07049E2612}" type="datetimeFigureOut">
              <a:rPr lang="en-US" smtClean="0"/>
              <a:t>11/13/2019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3CCCFA-51B4-42D5-9611-E1DE32988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6352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35412"/>
          </a:xfrm>
        </p:spPr>
        <p:txBody>
          <a:bodyPr>
            <a:normAutofit fontScale="90000"/>
          </a:bodyPr>
          <a:lstStyle/>
          <a:p>
            <a:r>
              <a:rPr lang="en-US" sz="3600" b="1" dirty="0"/>
              <a:t>Figure 3.7. Reported cases of acute </a:t>
            </a:r>
            <a:r>
              <a:rPr lang="en-US" sz="3600" b="1"/>
              <a:t>hepatitis B*, </a:t>
            </a:r>
            <a:r>
              <a:rPr lang="en-US" sz="3600" b="1" dirty="0"/>
              <a:t>by risk behavior/exposure† — United States, 2017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61855" y="6238754"/>
            <a:ext cx="98322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Source: CDC, National Notifiable Diseases Surveillance System.</a:t>
            </a:r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2104962871"/>
              </p:ext>
            </p:extLst>
          </p:nvPr>
        </p:nvGraphicFramePr>
        <p:xfrm>
          <a:off x="370390" y="1296366"/>
          <a:ext cx="11493661" cy="51160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0577469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483</TotalTime>
  <Words>93</Words>
  <Application>Microsoft Office PowerPoint</Application>
  <PresentationFormat>Widescreen</PresentationFormat>
  <Paragraphs>15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Figure 3.7. Reported cases of acute hepatitis B*, by risk behavior/exposure† — United States, 2017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Viral Hepatitis Surveillance United States, 2017</dc:title>
  <dc:creator>BENJAMIN KUPRONIS</dc:creator>
  <cp:lastModifiedBy>Peterson, Paul (CDC/DDID/NCHHSTP/DVH) (CTR)</cp:lastModifiedBy>
  <cp:revision>43</cp:revision>
  <dcterms:created xsi:type="dcterms:W3CDTF">2019-05-14T20:24:37Z</dcterms:created>
  <dcterms:modified xsi:type="dcterms:W3CDTF">2019-11-13T21:00:03Z</dcterms:modified>
</cp:coreProperties>
</file>