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03" autoAdjust="0"/>
  </p:normalViewPr>
  <p:slideViewPr>
    <p:cSldViewPr>
      <p:cViewPr varScale="1">
        <p:scale>
          <a:sx n="71" d="100"/>
          <a:sy n="71" d="100"/>
        </p:scale>
        <p:origin x="54" y="72"/>
      </p:cViewPr>
      <p:guideLst>
        <p:guide orient="horz" pos="2160"/>
        <p:guide pos="2880"/>
      </p:guideLst>
    </p:cSldViewPr>
  </p:slideViewPr>
  <p:notesTextViewPr>
    <p:cViewPr>
      <p:scale>
        <a:sx n="1" d="1"/>
        <a:sy n="1" d="1"/>
      </p:scale>
      <p:origin x="0" y="-78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0.08</c:v>
                </c:pt>
                <c:pt idx="1">
                  <c:v>0.08</c:v>
                </c:pt>
                <c:pt idx="2">
                  <c:v>7.0000000000000007E-2</c:v>
                </c:pt>
                <c:pt idx="3">
                  <c:v>0.06</c:v>
                </c:pt>
                <c:pt idx="4">
                  <c:v>0.06</c:v>
                </c:pt>
                <c:pt idx="5">
                  <c:v>0.06</c:v>
                </c:pt>
                <c:pt idx="6">
                  <c:v>0.06</c:v>
                </c:pt>
                <c:pt idx="7">
                  <c:v>0.05</c:v>
                </c:pt>
                <c:pt idx="8">
                  <c:v>0.05</c:v>
                </c:pt>
                <c:pt idx="9">
                  <c:v>0.05</c:v>
                </c:pt>
                <c:pt idx="10">
                  <c:v>0.1</c:v>
                </c:pt>
                <c:pt idx="11">
                  <c:v>0.11</c:v>
                </c:pt>
                <c:pt idx="12">
                  <c:v>0.13</c:v>
                </c:pt>
                <c:pt idx="13">
                  <c:v>0.12</c:v>
                </c:pt>
                <c:pt idx="14">
                  <c:v>0.13</c:v>
                </c:pt>
                <c:pt idx="15">
                  <c:v>0.11</c:v>
                </c:pt>
              </c:numCache>
            </c:numRef>
          </c:val>
          <c:smooth val="0"/>
          <c:extLst>
            <c:ext xmlns:c16="http://schemas.microsoft.com/office/drawing/2014/chart" uri="{C3380CC4-5D6E-409C-BE32-E72D297353CC}">
              <c16:uniqueId val="{00000000-8337-4CBC-9002-581770086145}"/>
            </c:ext>
          </c:extLst>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0.53</c:v>
                </c:pt>
                <c:pt idx="1">
                  <c:v>0.56000000000000005</c:v>
                </c:pt>
                <c:pt idx="2">
                  <c:v>0.5</c:v>
                </c:pt>
                <c:pt idx="3">
                  <c:v>0.4</c:v>
                </c:pt>
                <c:pt idx="4">
                  <c:v>0.4</c:v>
                </c:pt>
                <c:pt idx="5">
                  <c:v>0.52</c:v>
                </c:pt>
                <c:pt idx="6">
                  <c:v>0.54</c:v>
                </c:pt>
                <c:pt idx="7">
                  <c:v>0.62</c:v>
                </c:pt>
                <c:pt idx="8">
                  <c:v>0.65</c:v>
                </c:pt>
                <c:pt idx="9">
                  <c:v>0.75</c:v>
                </c:pt>
                <c:pt idx="10">
                  <c:v>1.18</c:v>
                </c:pt>
                <c:pt idx="11">
                  <c:v>1.73</c:v>
                </c:pt>
                <c:pt idx="12">
                  <c:v>2.0099999999999998</c:v>
                </c:pt>
                <c:pt idx="13">
                  <c:v>2.2000000000000002</c:v>
                </c:pt>
                <c:pt idx="14">
                  <c:v>2.38</c:v>
                </c:pt>
                <c:pt idx="15">
                  <c:v>2.66</c:v>
                </c:pt>
              </c:numCache>
            </c:numRef>
          </c:val>
          <c:smooth val="0"/>
          <c:extLst>
            <c:ext xmlns:c16="http://schemas.microsoft.com/office/drawing/2014/chart" uri="{C3380CC4-5D6E-409C-BE32-E72D297353CC}">
              <c16:uniqueId val="{00000001-8337-4CBC-9002-581770086145}"/>
            </c:ext>
          </c:extLst>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Sheet1!$D$2:$D$17</c:f>
              <c:numCache>
                <c:formatCode>General</c:formatCode>
                <c:ptCount val="16"/>
                <c:pt idx="0">
                  <c:v>0.97</c:v>
                </c:pt>
                <c:pt idx="1">
                  <c:v>0.77</c:v>
                </c:pt>
                <c:pt idx="2">
                  <c:v>0.5</c:v>
                </c:pt>
                <c:pt idx="3">
                  <c:v>0.4</c:v>
                </c:pt>
                <c:pt idx="4">
                  <c:v>0.44</c:v>
                </c:pt>
                <c:pt idx="5">
                  <c:v>0.45</c:v>
                </c:pt>
                <c:pt idx="6">
                  <c:v>0.48</c:v>
                </c:pt>
                <c:pt idx="7">
                  <c:v>0.46</c:v>
                </c:pt>
                <c:pt idx="8">
                  <c:v>0.48</c:v>
                </c:pt>
                <c:pt idx="9">
                  <c:v>0.6</c:v>
                </c:pt>
                <c:pt idx="10">
                  <c:v>0.83</c:v>
                </c:pt>
                <c:pt idx="11">
                  <c:v>1.1200000000000001</c:v>
                </c:pt>
                <c:pt idx="12">
                  <c:v>1.36</c:v>
                </c:pt>
                <c:pt idx="13">
                  <c:v>1.66</c:v>
                </c:pt>
                <c:pt idx="14">
                  <c:v>1.74</c:v>
                </c:pt>
                <c:pt idx="15">
                  <c:v>2.16</c:v>
                </c:pt>
              </c:numCache>
            </c:numRef>
          </c:val>
          <c:smooth val="0"/>
          <c:extLst>
            <c:ext xmlns:c16="http://schemas.microsoft.com/office/drawing/2014/chart" uri="{C3380CC4-5D6E-409C-BE32-E72D297353CC}">
              <c16:uniqueId val="{00000002-8337-4CBC-9002-581770086145}"/>
            </c:ext>
          </c:extLst>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Sheet1!$E$2:$E$17</c:f>
              <c:numCache>
                <c:formatCode>General</c:formatCode>
                <c:ptCount val="16"/>
                <c:pt idx="0">
                  <c:v>1.5</c:v>
                </c:pt>
                <c:pt idx="1">
                  <c:v>0.92</c:v>
                </c:pt>
                <c:pt idx="2">
                  <c:v>0.6</c:v>
                </c:pt>
                <c:pt idx="3">
                  <c:v>0.51</c:v>
                </c:pt>
                <c:pt idx="4">
                  <c:v>0.39</c:v>
                </c:pt>
                <c:pt idx="5">
                  <c:v>0.42</c:v>
                </c:pt>
                <c:pt idx="6">
                  <c:v>0.49</c:v>
                </c:pt>
                <c:pt idx="7">
                  <c:v>0.45</c:v>
                </c:pt>
                <c:pt idx="8">
                  <c:v>0.42</c:v>
                </c:pt>
                <c:pt idx="9">
                  <c:v>0.33</c:v>
                </c:pt>
                <c:pt idx="10">
                  <c:v>0.44</c:v>
                </c:pt>
                <c:pt idx="11">
                  <c:v>0.65</c:v>
                </c:pt>
                <c:pt idx="12">
                  <c:v>0.75</c:v>
                </c:pt>
                <c:pt idx="13">
                  <c:v>0.73</c:v>
                </c:pt>
                <c:pt idx="14">
                  <c:v>0.88</c:v>
                </c:pt>
                <c:pt idx="15">
                  <c:v>1.18</c:v>
                </c:pt>
              </c:numCache>
            </c:numRef>
          </c:val>
          <c:smooth val="0"/>
          <c:extLst>
            <c:ext xmlns:c16="http://schemas.microsoft.com/office/drawing/2014/chart" uri="{C3380CC4-5D6E-409C-BE32-E72D297353CC}">
              <c16:uniqueId val="{00000003-8337-4CBC-9002-581770086145}"/>
            </c:ext>
          </c:extLst>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Sheet1!$F$2:$F$17</c:f>
              <c:numCache>
                <c:formatCode>General</c:formatCode>
                <c:ptCount val="16"/>
                <c:pt idx="0">
                  <c:v>0.73</c:v>
                </c:pt>
                <c:pt idx="1">
                  <c:v>0.44</c:v>
                </c:pt>
                <c:pt idx="2">
                  <c:v>0.34</c:v>
                </c:pt>
                <c:pt idx="3">
                  <c:v>0.28000000000000003</c:v>
                </c:pt>
                <c:pt idx="4">
                  <c:v>0.23</c:v>
                </c:pt>
                <c:pt idx="5">
                  <c:v>0.28000000000000003</c:v>
                </c:pt>
                <c:pt idx="6">
                  <c:v>0.31</c:v>
                </c:pt>
                <c:pt idx="7">
                  <c:v>0.35</c:v>
                </c:pt>
                <c:pt idx="8">
                  <c:v>0.22</c:v>
                </c:pt>
                <c:pt idx="9">
                  <c:v>0.25</c:v>
                </c:pt>
                <c:pt idx="10">
                  <c:v>0.28999999999999998</c:v>
                </c:pt>
                <c:pt idx="11">
                  <c:v>0.43</c:v>
                </c:pt>
                <c:pt idx="12">
                  <c:v>0.46</c:v>
                </c:pt>
                <c:pt idx="13">
                  <c:v>0.4</c:v>
                </c:pt>
                <c:pt idx="14">
                  <c:v>0.57999999999999996</c:v>
                </c:pt>
                <c:pt idx="15">
                  <c:v>0.64</c:v>
                </c:pt>
              </c:numCache>
            </c:numRef>
          </c:val>
          <c:smooth val="0"/>
          <c:extLst>
            <c:ext xmlns:c16="http://schemas.microsoft.com/office/drawing/2014/chart" uri="{C3380CC4-5D6E-409C-BE32-E72D297353CC}">
              <c16:uniqueId val="{00000004-8337-4CBC-9002-581770086145}"/>
            </c:ext>
          </c:extLst>
        </c:ser>
        <c:ser>
          <c:idx val="5"/>
          <c:order val="5"/>
          <c:tx>
            <c:strRef>
              <c:f>Sheet1!$G$1</c:f>
              <c:strCache>
                <c:ptCount val="1"/>
                <c:pt idx="0">
                  <c:v>&gt; 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Sheet1!$G$2:$G$17</c:f>
              <c:numCache>
                <c:formatCode>General</c:formatCode>
                <c:ptCount val="16"/>
                <c:pt idx="0">
                  <c:v>0.28999999999999998</c:v>
                </c:pt>
                <c:pt idx="1">
                  <c:v>0.14000000000000001</c:v>
                </c:pt>
                <c:pt idx="2">
                  <c:v>0.11</c:v>
                </c:pt>
                <c:pt idx="3">
                  <c:v>0.09</c:v>
                </c:pt>
                <c:pt idx="4">
                  <c:v>7.0000000000000007E-2</c:v>
                </c:pt>
                <c:pt idx="5">
                  <c:v>0.09</c:v>
                </c:pt>
                <c:pt idx="6">
                  <c:v>0.08</c:v>
                </c:pt>
                <c:pt idx="7">
                  <c:v>0.09</c:v>
                </c:pt>
                <c:pt idx="8">
                  <c:v>0.04</c:v>
                </c:pt>
                <c:pt idx="9">
                  <c:v>0.05</c:v>
                </c:pt>
                <c:pt idx="10">
                  <c:v>7.0000000000000007E-2</c:v>
                </c:pt>
                <c:pt idx="11">
                  <c:v>0.1</c:v>
                </c:pt>
                <c:pt idx="12">
                  <c:v>0.1</c:v>
                </c:pt>
                <c:pt idx="13">
                  <c:v>0.12</c:v>
                </c:pt>
                <c:pt idx="14">
                  <c:v>0.12</c:v>
                </c:pt>
                <c:pt idx="15">
                  <c:v>0.22</c:v>
                </c:pt>
              </c:numCache>
            </c:numRef>
          </c:val>
          <c:smooth val="0"/>
          <c:extLst>
            <c:ext xmlns:c16="http://schemas.microsoft.com/office/drawing/2014/chart" uri="{C3380CC4-5D6E-409C-BE32-E72D297353CC}">
              <c16:uniqueId val="{00000005-8337-4CBC-9002-581770086145}"/>
            </c:ext>
          </c:extLst>
        </c:ser>
        <c:dLbls>
          <c:showLegendKey val="0"/>
          <c:showVal val="0"/>
          <c:showCatName val="0"/>
          <c:showSerName val="0"/>
          <c:showPercent val="0"/>
          <c:showBubbleSize val="0"/>
        </c:dLbls>
        <c:marker val="1"/>
        <c:smooth val="0"/>
        <c:axId val="191285344"/>
        <c:axId val="191285736"/>
      </c:lineChart>
      <c:catAx>
        <c:axId val="19128534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1285736"/>
        <c:crosses val="autoZero"/>
        <c:auto val="1"/>
        <c:lblAlgn val="ctr"/>
        <c:lblOffset val="100"/>
        <c:tickLblSkip val="3"/>
        <c:noMultiLvlLbl val="0"/>
      </c:catAx>
      <c:valAx>
        <c:axId val="191285736"/>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91285344"/>
        <c:crosses val="autoZero"/>
        <c:crossBetween val="midCat"/>
      </c:valAx>
    </c:plotArea>
    <c:legend>
      <c:legendPos val="r"/>
      <c:layout>
        <c:manualLayout>
          <c:xMode val="edge"/>
          <c:yMode val="edge"/>
          <c:x val="0.2358007316014632"/>
          <c:y val="9.5192530550363696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25445E-B0B3-4F11-AAB0-81F5DD319DDA}" type="datetimeFigureOut">
              <a:rPr lang="en-US" smtClean="0"/>
              <a:t>6/6/2018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2001 through 2003, incidence rates for reported acute hepatitis C decreased among all age groups except for persons aged 0–19 years; rates remained stable among all age groups from 2003 through 2005. From 2005 through 2016, persons aged 20–29 experienced annual increases and persons aged 30–59 generally experienced increases with occasional downward fluctuations.</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2005 through 2016, the largest increases in the rate of acute hepatitis C were among persons aged 20–29 years (from 0.4 cases per 100,000 population in 2005 to 2.7 cases per 100,000 population in 2016) and persons aged 30–39 years (from 0.4 cases per 100,000 population in 2005 to 2.2 cases per 100,000 population in 2016).</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In 2016, among all age groups, persons aged 20–29 years had the highest rate (2.7 cases per 100,000 population) and persons aged 0–19 years had the lowest rate (0.1 cases per 100,000 population) of acute hepatitis C.</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2015 through 2016, incidence rates for reported acute hepatitis C increased for all age groups, except for persons aged 0–19 years. </a:t>
            </a:r>
            <a:r>
              <a:rPr lang="en-US" sz="1200" smtClean="0">
                <a:effectLst/>
                <a:latin typeface="Times New Roman" panose="02020603050405020304" pitchFamily="18" charset="0"/>
                <a:ea typeface="Symbol" panose="05050102010706020507" pitchFamily="18" charset="2"/>
                <a:cs typeface="Symbol" panose="05050102010706020507" pitchFamily="18" charset="2"/>
              </a:rPr>
              <a:t>The largest increases were among persons aged 40–49 years (33.3%) from 0.9 cases per 100,000 to 1.2 cases per 100,000; persons aged 30–39 years (29.4%) from 1.7 cases per 100,000 to 2.2 cases per 100,000; and persons aged 20–29 years (12.5%) from 2.4 cases per 100,000 to 2.7 cases per 100,000 population.</a:t>
            </a:r>
            <a:endParaRPr lang="en-US" dirty="0" smtClean="0"/>
          </a:p>
        </p:txBody>
      </p:sp>
    </p:spTree>
    <p:extLst>
      <p:ext uri="{BB962C8B-B14F-4D97-AF65-F5344CB8AC3E}">
        <p14:creationId xmlns:p14="http://schemas.microsoft.com/office/powerpoint/2010/main" val="49392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6/6/2018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4.2. Incidence of acute hepatitis C,</a:t>
            </a:r>
            <a:br>
              <a:rPr lang="en-US" sz="2400" b="1" dirty="0">
                <a:ln w="11430"/>
                <a:solidFill>
                  <a:srgbClr val="FFC000"/>
                </a:solidFill>
                <a:cs typeface="Arial" charset="0"/>
              </a:rPr>
            </a:br>
            <a:r>
              <a:rPr lang="en-US" sz="2400" b="1" dirty="0">
                <a:ln w="11430"/>
                <a:solidFill>
                  <a:srgbClr val="FFC000"/>
                </a:solidFill>
                <a:cs typeface="Arial" charset="0"/>
              </a:rPr>
              <a:t> by age group — United States, </a:t>
            </a:r>
            <a:r>
              <a:rPr lang="en-US" sz="2400" b="1" dirty="0" smtClean="0">
                <a:ln w="11430"/>
                <a:solidFill>
                  <a:srgbClr val="FFC000"/>
                </a:solidFill>
                <a:cs typeface="Arial" charset="0"/>
              </a:rPr>
              <a:t>2001–2016</a:t>
            </a:r>
            <a:endParaRPr lang="en-US" sz="2400" b="1" dirty="0">
              <a:ln w="11430"/>
              <a:solidFill>
                <a:srgbClr val="FFC000"/>
              </a:solidFill>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231296732"/>
              </p:ext>
            </p:extLst>
          </p:nvPr>
        </p:nvGraphicFramePr>
        <p:xfrm>
          <a:off x="381000" y="1316910"/>
          <a:ext cx="9677400" cy="4702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TotalTime>
  <Words>276</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Figure 4.2. Incidence of acute hepatitis C,  by age group — United States, 2001–2016</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92</cp:revision>
  <cp:lastPrinted>2017-05-31T16:15:34Z</cp:lastPrinted>
  <dcterms:created xsi:type="dcterms:W3CDTF">2014-11-25T14:52:55Z</dcterms:created>
  <dcterms:modified xsi:type="dcterms:W3CDTF">2018-06-06T13:35:23Z</dcterms:modified>
</cp:coreProperties>
</file>