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000000"/>
    <a:srgbClr val="FBB0A3"/>
    <a:srgbClr val="FF00FF"/>
    <a:srgbClr val="00CCFF"/>
    <a:srgbClr val="9E5ECE"/>
    <a:srgbClr val="488DB8"/>
    <a:srgbClr val="022C5E"/>
    <a:srgbClr val="FFFF99"/>
    <a:srgbClr val="5AA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38" autoAdjust="0"/>
    <p:restoredTop sz="78402" autoAdjust="0"/>
  </p:normalViewPr>
  <p:slideViewPr>
    <p:cSldViewPr>
      <p:cViewPr varScale="1">
        <p:scale>
          <a:sx n="72" d="100"/>
          <a:sy n="72" d="100"/>
        </p:scale>
        <p:origin x="33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022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effectLst>
              <a:innerShdw blurRad="63500" dist="50800" dir="8100000">
                <a:prstClr val="black">
                  <a:alpha val="50000"/>
                </a:prstClr>
              </a:innerShdw>
            </a:effectLst>
          </c:spPr>
          <c:dPt>
            <c:idx val="0"/>
            <c:bubble3D val="0"/>
            <c:spPr>
              <a:solidFill>
                <a:schemeClr val="tx1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1-6C99-4824-B4BA-AEB01277670E}"/>
              </c:ext>
            </c:extLst>
          </c:dPt>
          <c:dPt>
            <c:idx val="2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</c:spPr>
            <c:extLst>
              <c:ext xmlns:c16="http://schemas.microsoft.com/office/drawing/2014/chart" uri="{C3380CC4-5D6E-409C-BE32-E72D297353CC}">
                <c16:uniqueId val="{00000003-6C99-4824-B4BA-AEB01277670E}"/>
              </c:ext>
            </c:extLst>
          </c:dPt>
          <c:dLbls>
            <c:dLbl>
              <c:idx val="2"/>
              <c:layout>
                <c:manualLayout>
                  <c:x val="9.8932332677165349E-2"/>
                  <c:y val="-1.040698818897637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C99-4824-B4BA-AEB01277670E}"/>
                </c:ext>
              </c:extLst>
            </c:dLbl>
            <c:spPr>
              <a:noFill/>
              <a:ln>
                <a:noFill/>
              </a:ln>
            </c:spPr>
            <c:txPr>
              <a:bodyPr/>
              <a:lstStyle/>
              <a:p>
                <a:pPr>
                  <a:defRPr>
                    <a:solidFill>
                      <a:srgbClr val="000000"/>
                    </a:solidFill>
                    <a:latin typeface="Calibri" panose="020F0502020204030204" pitchFamily="34" charset="0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Sheet1!$A$2:$A$4</c:f>
              <c:strCache>
                <c:ptCount val="3"/>
                <c:pt idx="0">
                  <c:v>Risk identified*</c:v>
                </c:pt>
                <c:pt idx="1">
                  <c:v>No risk identified</c:v>
                </c:pt>
                <c:pt idx="2">
                  <c:v>Risk data missing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477</c:v>
                </c:pt>
                <c:pt idx="1">
                  <c:v>612</c:v>
                </c:pt>
                <c:pt idx="2">
                  <c:v>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99-4824-B4BA-AEB0127767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42"/>
      </c:pieChart>
    </c:plotArea>
    <c:legend>
      <c:legendPos val="r"/>
      <c:layout/>
      <c:overlay val="0"/>
      <c:txPr>
        <a:bodyPr/>
        <a:lstStyle/>
        <a:p>
          <a:pPr>
            <a:defRPr>
              <a:latin typeface="Calibri" panose="020F050202020403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2F3CAEC-39C7-40F8-99B5-F518E6398476}" type="datetimeFigureOut">
              <a:rPr lang="en-US"/>
              <a:pPr>
                <a:defRPr/>
              </a:pPr>
              <a:t>6/5/2018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8D63A9B1-16ED-499D-92BF-65F2F9F3AD2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767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BF2162EA-B22B-4C65-8CF4-41453BBF4B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205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2,007 case reports of hepatitis A received by CDC during 2016, a total of 918 (45.7%) did not include a response (i.e., a “yes” or “no” response to any of the questions about risk exposures and behaviors) to enable assessment of risk exposures or behaviors.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260985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 the 1,089 case reports that contained risk exposure/behavior information:</a:t>
            </a:r>
            <a:endParaRPr lang="en-US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99568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520700" algn="l"/>
                <a:tab pos="521335" algn="l"/>
              </a:tabLst>
            </a:pPr>
            <a:r>
              <a:rPr lang="en-US" sz="1200" dirty="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612 (56.2%) indicated no risk exposures/behaviors for hepatitis A and</a:t>
            </a:r>
            <a:endParaRPr lang="en-US" sz="1100" dirty="0" smtClean="0">
              <a:effectLst/>
              <a:latin typeface="Times New Roman" panose="02020603050405020304" pitchFamily="18" charset="0"/>
              <a:ea typeface="Courier New" panose="02070309020205020404" pitchFamily="49" charset="0"/>
            </a:endParaRPr>
          </a:p>
          <a:p>
            <a:pPr marL="742950" marR="995680" lvl="1" indent="-285750">
              <a:spcBef>
                <a:spcPts val="0"/>
              </a:spcBef>
              <a:spcAft>
                <a:spcPts val="0"/>
              </a:spcAft>
              <a:buSzPts val="1200"/>
              <a:buFont typeface="Courier New" panose="02070309020205020404" pitchFamily="49" charset="0"/>
              <a:buChar char="o"/>
              <a:tabLst>
                <a:tab pos="520700" algn="l"/>
                <a:tab pos="521335" algn="l"/>
              </a:tabLst>
            </a:pPr>
            <a:r>
              <a:rPr lang="en-US" sz="1200" smtClean="0">
                <a:effectLst/>
                <a:latin typeface="Times New Roman" panose="02020603050405020304" pitchFamily="18" charset="0"/>
                <a:ea typeface="Courier New" panose="02070309020205020404" pitchFamily="49" charset="0"/>
              </a:rPr>
              <a:t>477 (43.8%) indicated at least one risk exposure/behavior for hepatitis A during the 2–6 weeks prior to onset of illness.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 </a:t>
            </a:r>
          </a:p>
          <a:p>
            <a:pPr lvl="0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2162EA-B22B-4C65-8CF4-41453BBF4B5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390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Figure 2.5. Availability of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information on risk </a:t>
            </a:r>
            <a:r>
              <a:rPr lang="en-US" sz="2400" b="1" dirty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exposures/behaviors associated with acute hepatitis A — United States, </a:t>
            </a:r>
            <a:r>
              <a:rPr lang="en-US" sz="2400" b="1" dirty="0" smtClean="0">
                <a:ln w="11430"/>
                <a:solidFill>
                  <a:srgbClr val="FFC000"/>
                </a:solidFill>
                <a:latin typeface="Calibri" panose="020F0502020204030204" pitchFamily="34" charset="0"/>
                <a:cs typeface="Arial" charset="0"/>
              </a:rPr>
              <a:t>2016</a:t>
            </a:r>
            <a:endParaRPr lang="en-US" sz="2400" b="1" dirty="0">
              <a:ln w="11430"/>
              <a:solidFill>
                <a:srgbClr val="FFC000"/>
              </a:solidFill>
              <a:latin typeface="Calibri" panose="020F0502020204030204" pitchFamily="34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5029200"/>
            <a:ext cx="800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" indent="-57150"/>
            <a:r>
              <a:rPr lang="en-US" sz="1100" b="0" dirty="0">
                <a:solidFill>
                  <a:schemeClr val="bg2"/>
                </a:solidFill>
                <a:latin typeface="Calibri" panose="020F0502020204030204" pitchFamily="34" charset="0"/>
                <a:cs typeface="Arial" charset="0"/>
              </a:rPr>
              <a:t>Source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: </a:t>
            </a:r>
            <a:r>
              <a:rPr lang="en-US" sz="1100" b="0" dirty="0" smtClean="0">
                <a:solidFill>
                  <a:schemeClr val="bg2"/>
                </a:solidFill>
                <a:cs typeface="Arial" charset="0"/>
              </a:rPr>
              <a:t>CDC, National </a:t>
            </a:r>
            <a:r>
              <a:rPr lang="en-US" sz="1100" b="0" dirty="0">
                <a:solidFill>
                  <a:schemeClr val="bg2"/>
                </a:solidFill>
                <a:cs typeface="Arial" charset="0"/>
              </a:rPr>
              <a:t>Notifiable Diseases Surveillance System (NNDSS)</a:t>
            </a:r>
          </a:p>
          <a:p>
            <a:pPr marL="57150" indent="-57150"/>
            <a:r>
              <a:rPr lang="en-US" sz="1100" b="0" dirty="0" smtClean="0">
                <a:solidFill>
                  <a:schemeClr val="bg2"/>
                </a:solidFill>
                <a:latin typeface="+mn-lt"/>
              </a:rPr>
              <a:t>* Includes case reports indicating the presence of at least one of the following risks 2–6 weeks prior to onset of acute, symptomatic hepatitis A: 1)  having traveled to hepatitis A-endemic regions of Mexico, South/Central America,  Africa,  Asia/South Pacific, or the Middle East; 2) having sexual/household or other contact with suspected/confirmed hepatitis A patient; 3) being a child/employee in day care center/nursery/preschool  or having had contact with such persons; 4) being involved in a foodborne/waterborne outbreak; 5) being a man who has sex with men; and 6) using injection drugs.</a:t>
            </a:r>
            <a:endParaRPr lang="en-US" sz="1100" b="0" dirty="0">
              <a:solidFill>
                <a:schemeClr val="bg2"/>
              </a:solidFill>
            </a:endParaRPr>
          </a:p>
        </p:txBody>
      </p:sp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3057699857"/>
              </p:ext>
            </p:extLst>
          </p:nvPr>
        </p:nvGraphicFramePr>
        <p:xfrm>
          <a:off x="1524000" y="12954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821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15430</TotalTime>
  <Words>245</Words>
  <Application>Microsoft Office PowerPoint</Application>
  <PresentationFormat>On-screen Show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Myriad Web Pro</vt:lpstr>
      <vt:lpstr>Symbol</vt:lpstr>
      <vt:lpstr>Times New Roman</vt:lpstr>
      <vt:lpstr>Wingdings</vt:lpstr>
      <vt:lpstr>NCHHSTP_PPT_dark(</vt:lpstr>
      <vt:lpstr>Figure 2.5. Availability of information on risk exposures/behaviors associated with acute hepatitis A — United States, 2016</vt:lpstr>
    </vt:vector>
  </TitlesOfParts>
  <Company>ITSO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600</cp:revision>
  <cp:lastPrinted>2017-05-31T17:10:40Z</cp:lastPrinted>
  <dcterms:created xsi:type="dcterms:W3CDTF">2010-03-26T18:21:29Z</dcterms:created>
  <dcterms:modified xsi:type="dcterms:W3CDTF">2018-06-05T14:37:35Z</dcterms:modified>
</cp:coreProperties>
</file>