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notesMasterIdLst>
    <p:notesMasterId r:id="rId3"/>
  </p:notesMasterIdLst>
  <p:handoutMasterIdLst>
    <p:handoutMasterId r:id="rId4"/>
  </p:handoutMasterIdLst>
  <p:sldIdLst>
    <p:sldId id="295" r:id="rId2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33"/>
    <a:srgbClr val="000000"/>
    <a:srgbClr val="FBB0A3"/>
    <a:srgbClr val="FF00FF"/>
    <a:srgbClr val="00CCFF"/>
    <a:srgbClr val="9E5ECE"/>
    <a:srgbClr val="488DB8"/>
    <a:srgbClr val="022C5E"/>
    <a:srgbClr val="FFFF99"/>
    <a:srgbClr val="5AA54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338" autoAdjust="0"/>
    <p:restoredTop sz="78402" autoAdjust="0"/>
  </p:normalViewPr>
  <p:slideViewPr>
    <p:cSldViewPr>
      <p:cViewPr varScale="1">
        <p:scale>
          <a:sx n="72" d="100"/>
          <a:sy n="72" d="100"/>
        </p:scale>
        <p:origin x="33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022" y="-84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ReportedNumber</c:v>
                </c:pt>
              </c:strCache>
            </c:strRef>
          </c:tx>
          <c:spPr>
            <a:ln>
              <a:solidFill>
                <a:srgbClr val="00FF00"/>
              </a:solidFill>
            </a:ln>
          </c:spPr>
          <c:marker>
            <c:spPr>
              <a:solidFill>
                <a:srgbClr val="00FF00"/>
              </a:solidFill>
            </c:spPr>
          </c:marker>
          <c:cat>
            <c:numRef>
              <c:f>Sheet1!$A$2:$A$17</c:f>
              <c:numCache>
                <c:formatCode>General</c:formatCode>
                <c:ptCount val="16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</c:numCache>
            </c:numRef>
          </c:cat>
          <c:val>
            <c:numRef>
              <c:f>Sheet1!$B$2:$B$17</c:f>
              <c:numCache>
                <c:formatCode>General</c:formatCode>
                <c:ptCount val="16"/>
                <c:pt idx="0">
                  <c:v>10615</c:v>
                </c:pt>
                <c:pt idx="1">
                  <c:v>8795</c:v>
                </c:pt>
                <c:pt idx="2">
                  <c:v>7653</c:v>
                </c:pt>
                <c:pt idx="3">
                  <c:v>5683</c:v>
                </c:pt>
                <c:pt idx="4">
                  <c:v>4488</c:v>
                </c:pt>
                <c:pt idx="5">
                  <c:v>3579</c:v>
                </c:pt>
                <c:pt idx="6">
                  <c:v>2979</c:v>
                </c:pt>
                <c:pt idx="7">
                  <c:v>2585</c:v>
                </c:pt>
                <c:pt idx="8">
                  <c:v>1987</c:v>
                </c:pt>
                <c:pt idx="9">
                  <c:v>1670</c:v>
                </c:pt>
                <c:pt idx="10">
                  <c:v>1398</c:v>
                </c:pt>
                <c:pt idx="11">
                  <c:v>1562</c:v>
                </c:pt>
                <c:pt idx="12">
                  <c:v>1781</c:v>
                </c:pt>
                <c:pt idx="13">
                  <c:v>1239</c:v>
                </c:pt>
                <c:pt idx="14">
                  <c:v>1390</c:v>
                </c:pt>
                <c:pt idx="15">
                  <c:v>2007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D3A-4C67-8E08-17FA8A8C602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9959096"/>
        <c:axId val="114669528"/>
      </c:lineChart>
      <c:catAx>
        <c:axId val="7995909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600" b="0">
                    <a:solidFill>
                      <a:schemeClr val="bg2"/>
                    </a:solidFill>
                    <a:latin typeface="Calibri" panose="020F0502020204030204" pitchFamily="34" charset="0"/>
                  </a:defRPr>
                </a:pPr>
                <a:r>
                  <a:rPr lang="en-US" sz="1600" b="0" dirty="0" smtClean="0">
                    <a:solidFill>
                      <a:schemeClr val="bg2"/>
                    </a:solidFill>
                    <a:latin typeface="Calibri" panose="020F0502020204030204" pitchFamily="34" charset="0"/>
                  </a:rPr>
                  <a:t>Year</a:t>
                </a:r>
                <a:endParaRPr lang="en-US" sz="1600" b="0" dirty="0">
                  <a:solidFill>
                    <a:schemeClr val="bg2"/>
                  </a:solidFill>
                  <a:latin typeface="Calibri" panose="020F0502020204030204" pitchFamily="34" charset="0"/>
                </a:endParaRPr>
              </a:p>
            </c:rich>
          </c:tx>
          <c:layout>
            <c:manualLayout>
              <c:xMode val="edge"/>
              <c:yMode val="edge"/>
              <c:x val="0.47712644204358184"/>
              <c:y val="0.90309248554913302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 rot="-1860000"/>
          <a:lstStyle/>
          <a:p>
            <a:pPr>
              <a:defRPr sz="1400">
                <a:solidFill>
                  <a:schemeClr val="bg2"/>
                </a:solidFill>
                <a:latin typeface="Calibri" panose="020F0502020204030204" pitchFamily="34" charset="0"/>
              </a:defRPr>
            </a:pPr>
            <a:endParaRPr lang="en-US"/>
          </a:p>
        </c:txPr>
        <c:crossAx val="114669528"/>
        <c:crosses val="autoZero"/>
        <c:auto val="1"/>
        <c:lblAlgn val="ctr"/>
        <c:lblOffset val="100"/>
        <c:tickLblSkip val="3"/>
        <c:noMultiLvlLbl val="0"/>
      </c:catAx>
      <c:valAx>
        <c:axId val="114669528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600" b="0" baseline="0">
                    <a:solidFill>
                      <a:srgbClr val="FF9933"/>
                    </a:solidFill>
                    <a:latin typeface="Calibri" panose="020F0502020204030204" pitchFamily="34" charset="0"/>
                  </a:defRPr>
                </a:pPr>
                <a:r>
                  <a:rPr lang="en-US" sz="1600" b="0" baseline="0" dirty="0" smtClean="0">
                    <a:solidFill>
                      <a:srgbClr val="FF9933"/>
                    </a:solidFill>
                    <a:latin typeface="Calibri" panose="020F0502020204030204" pitchFamily="34" charset="0"/>
                  </a:rPr>
                  <a:t>Number of cases</a:t>
                </a:r>
                <a:endParaRPr lang="en-US" sz="1600" b="0" baseline="0" dirty="0">
                  <a:solidFill>
                    <a:srgbClr val="FF9933"/>
                  </a:solidFill>
                  <a:latin typeface="Calibri" panose="020F0502020204030204" pitchFamily="34" charset="0"/>
                </a:endParaRPr>
              </a:p>
            </c:rich>
          </c:tx>
          <c:layout>
            <c:manualLayout>
              <c:xMode val="edge"/>
              <c:yMode val="edge"/>
              <c:x val="9.6899224806201549E-3"/>
              <c:y val="0.21614514587410677"/>
            </c:manualLayout>
          </c:layout>
          <c:overlay val="0"/>
        </c:title>
        <c:numFmt formatCode="#,##0" sourceLinked="0"/>
        <c:majorTickMark val="out"/>
        <c:minorTickMark val="out"/>
        <c:tickLblPos val="nextTo"/>
        <c:spPr>
          <a:ln>
            <a:solidFill>
              <a:srgbClr val="FFC000"/>
            </a:solidFill>
          </a:ln>
        </c:spPr>
        <c:txPr>
          <a:bodyPr/>
          <a:lstStyle/>
          <a:p>
            <a:pPr>
              <a:defRPr sz="1400">
                <a:solidFill>
                  <a:srgbClr val="FF9933"/>
                </a:solidFill>
                <a:latin typeface="Calibri" panose="020F0502020204030204" pitchFamily="34" charset="0"/>
              </a:defRPr>
            </a:pPr>
            <a:endParaRPr lang="en-US"/>
          </a:p>
        </c:txPr>
        <c:crossAx val="79959096"/>
        <c:crosses val="autoZero"/>
        <c:crossBetween val="midCat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fld id="{62F3CAEC-39C7-40F8-99B5-F518E6398476}" type="datetimeFigureOut">
              <a:rPr lang="en-US"/>
              <a:pPr>
                <a:defRPr/>
              </a:pPr>
              <a:t>6/5/2018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fld id="{8D63A9B1-16ED-499D-92BF-65F2F9F3AD2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737675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/>
            </a:lvl1pPr>
          </a:lstStyle>
          <a:p>
            <a:pPr>
              <a:defRPr/>
            </a:pPr>
            <a:fld id="{BF2162EA-B22B-4C65-8CF4-41453BBF4B5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120510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720" y="4415790"/>
            <a:ext cx="5140960" cy="4183380"/>
          </a:xfrm>
          <a:noFill/>
          <a:ln/>
        </p:spPr>
        <p:txBody>
          <a:bodyPr/>
          <a:lstStyle/>
          <a:p>
            <a:pPr marL="342900" marR="260985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521335" algn="l"/>
              </a:tabLst>
            </a:pPr>
            <a:r>
              <a:rPr lang="en-US" sz="1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 number of reported hepatitis A cases declined 85.3%, from 10,615 in 2001 to 1,562 in 2012; increased 14.0% (to 1,781 cases) from 2012 through 2013; declined 30.4% (to 1,239 cases) from 2013 through 2014; and increased 12.2% (to 1,390 cases) from 2014 through 2015. </a:t>
            </a:r>
            <a:r>
              <a:rPr lang="en-US" sz="120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Compared with 2015, cases increased 44.4% to 2,007 cases in 2016.</a:t>
            </a:r>
            <a:endParaRPr lang="en-US" sz="11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6563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4572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Presenters Name – Myriad Pro, Bold, 20pt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1371600" y="4267200"/>
            <a:ext cx="6400800" cy="1295400"/>
          </a:xfrm>
          <a:prstGeom prst="rect">
            <a:avLst/>
          </a:prstGeom>
        </p:spPr>
        <p:txBody>
          <a:bodyPr/>
          <a:lstStyle>
            <a:lvl1pPr algn="ctr">
              <a:lnSpc>
                <a:spcPts val="2000"/>
              </a:lnSpc>
              <a:buNone/>
              <a:defRPr sz="18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z="1800" dirty="0" smtClean="0"/>
              <a:t>Title of Presenter –Myriad Pro, 18pt</a:t>
            </a:r>
          </a:p>
          <a:p>
            <a:pPr lvl="0"/>
            <a:endParaRPr lang="en-US" sz="1800" dirty="0" smtClean="0"/>
          </a:p>
          <a:p>
            <a:pPr lvl="0"/>
            <a:r>
              <a:rPr lang="en-US" sz="1800" dirty="0" smtClean="0"/>
              <a:t>Title of Event</a:t>
            </a:r>
          </a:p>
          <a:p>
            <a:pPr lvl="0"/>
            <a:r>
              <a:rPr lang="en-US" sz="1800" dirty="0" smtClean="0"/>
              <a:t>Date of Event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981200"/>
            <a:ext cx="8229600" cy="1676400"/>
          </a:xfrm>
          <a:prstGeom prst="rect">
            <a:avLst/>
          </a:prstGeom>
        </p:spPr>
        <p:txBody>
          <a:bodyPr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Title of Presentation – Myriad Pro</a:t>
            </a:r>
            <a:br>
              <a:rPr lang="en-US" dirty="0" smtClean="0"/>
            </a:br>
            <a:r>
              <a:rPr lang="en-US" dirty="0" smtClean="0"/>
              <a:t> Bold, Shadow 28pt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2286000" y="6272784"/>
            <a:ext cx="5105400" cy="18288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2286000" y="6464808"/>
            <a:ext cx="5105400" cy="22860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har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Headline – Myriad Pro, Bold, Shadow, 28pt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 baseline="0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8229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*Citations and references – Myriad Pro, 11pt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ata Slide (for content heavy tables and charts)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Headline – Myriad Pro, Bold, Shadow, 28pt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 baseline="0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8229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*Citations and references – Myriad Pro, 11pt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Badg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4572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Presenters Name – Myriad Pro, Bold, 20pt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1371600" y="4267200"/>
            <a:ext cx="6400800" cy="1295400"/>
          </a:xfrm>
          <a:prstGeom prst="rect">
            <a:avLst/>
          </a:prstGeom>
        </p:spPr>
        <p:txBody>
          <a:bodyPr/>
          <a:lstStyle>
            <a:lvl1pPr algn="ctr">
              <a:lnSpc>
                <a:spcPts val="2000"/>
              </a:lnSpc>
              <a:buNone/>
              <a:defRPr sz="18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z="1800" dirty="0" smtClean="0"/>
              <a:t>Title of Presenter –Myriad Pro, 18pt</a:t>
            </a:r>
          </a:p>
          <a:p>
            <a:pPr lvl="0"/>
            <a:endParaRPr lang="en-US" sz="1800" dirty="0" smtClean="0"/>
          </a:p>
          <a:p>
            <a:pPr lvl="0"/>
            <a:r>
              <a:rPr lang="en-US" sz="1800" dirty="0" smtClean="0"/>
              <a:t>Title of Event</a:t>
            </a:r>
          </a:p>
          <a:p>
            <a:pPr lvl="0"/>
            <a:r>
              <a:rPr lang="en-US" sz="1800" dirty="0" smtClean="0"/>
              <a:t>Date of Event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981200"/>
            <a:ext cx="8229600" cy="1676400"/>
          </a:xfrm>
          <a:prstGeom prst="rect">
            <a:avLst/>
          </a:prstGeom>
        </p:spPr>
        <p:txBody>
          <a:bodyPr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Title of Presentation – Myriad Pro</a:t>
            </a:r>
            <a:br>
              <a:rPr lang="en-US" dirty="0" smtClean="0"/>
            </a:br>
            <a:r>
              <a:rPr lang="en-US" dirty="0" smtClean="0"/>
              <a:t> Bold, Shadow 28pt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sic Content Badg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Headline – Myriad Pro, Bold, Shadow, 28pt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 baseline="0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6705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*Citations and references – Myriad Pro, 11pt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lnSpc>
                <a:spcPts val="3800"/>
              </a:lnSpc>
              <a:defRPr sz="3600" b="1" cap="all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Section Header</a:t>
            </a:r>
            <a:br>
              <a:rPr lang="en-US" dirty="0" smtClean="0"/>
            </a:br>
            <a:r>
              <a:rPr lang="en-US" dirty="0" smtClean="0"/>
              <a:t>Myriad Pro, bold, shadow, 36pt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ts val="2200"/>
              </a:lnSpc>
              <a:buNone/>
              <a:defRPr sz="2000" baseline="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Subhead – Myriad Pro, 20pt</a:t>
            </a:r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Header – Myriad Pro, bold, shadow, 20pt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575050" y="273051"/>
            <a:ext cx="5111750" cy="5518150"/>
          </a:xfrm>
          <a:prstGeom prst="rect">
            <a:avLst/>
          </a:prstGeom>
        </p:spPr>
        <p:txBody>
          <a:bodyPr anchor="ctr" anchorCtr="0"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457200" y="1435101"/>
            <a:ext cx="3008313" cy="435609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aseline="0">
                <a:solidFill>
                  <a:schemeClr val="bg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Paragraph of type</a:t>
            </a:r>
          </a:p>
          <a:p>
            <a:pPr lvl="0"/>
            <a:r>
              <a:rPr lang="en-US" dirty="0" smtClean="0"/>
              <a:t>Myriad Pro, 14pt</a:t>
            </a:r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8229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*Citations and references – Myriad Pro, 11pt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Photo Title – Myriad Pro, Bold, Shadow, 20pt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ln w="25400">
            <a:solidFill>
              <a:schemeClr val="bg2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aseline="0">
                <a:solidFill>
                  <a:schemeClr val="bg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Caption or credits for photo – Myriad Pro, 14pt</a:t>
            </a:r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1981200"/>
            <a:ext cx="6400800" cy="20574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8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Closing– Myriad Pro, Bold, 28pt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371600" y="4706034"/>
            <a:ext cx="5943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1600 Clifton Road NE, Atlanta, GA 30333</a:t>
            </a:r>
          </a:p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Telephone, 1-800-CDC-INFO (232-4636)/TTY: 1-888-232-6348</a:t>
            </a:r>
          </a:p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E-mail: cdcinfo@cdc.gov 	Web: www.cdc.gov</a:t>
            </a:r>
          </a:p>
        </p:txBody>
      </p:sp>
      <p:sp>
        <p:nvSpPr>
          <p:cNvPr id="10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2286000" y="6272784"/>
            <a:ext cx="5105400" cy="18288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  <p:sp>
        <p:nvSpPr>
          <p:cNvPr id="12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2286000" y="6464808"/>
            <a:ext cx="5105400" cy="22860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371600" y="4432012"/>
            <a:ext cx="6400800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300" b="0" dirty="0" smtClean="0">
                <a:solidFill>
                  <a:schemeClr val="tx2"/>
                </a:solidFill>
                <a:latin typeface="+mj-lt"/>
              </a:rPr>
              <a:t>For more information please contact Centers for Disease Control and Prevention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371600" y="4706034"/>
            <a:ext cx="5943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1600 Clifton Road NE, Atlanta, GA 30333</a:t>
            </a:r>
          </a:p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Telephone, 1-800-CDC-INFO (232-4636)/TTY: 1-888-232-6348</a:t>
            </a:r>
          </a:p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E-mail: cdcinfo@cdc.gov 	Web: www.cdc.gov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371600" y="5421868"/>
            <a:ext cx="5943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900" b="0" dirty="0" smtClean="0">
                <a:solidFill>
                  <a:schemeClr val="tx2"/>
                </a:solidFill>
                <a:latin typeface="+mj-lt"/>
              </a:rPr>
              <a:t>The findings</a:t>
            </a:r>
            <a:r>
              <a:rPr lang="en-US" sz="900" b="0" baseline="0" dirty="0" smtClean="0">
                <a:solidFill>
                  <a:schemeClr val="tx2"/>
                </a:solidFill>
                <a:latin typeface="+mj-lt"/>
              </a:rPr>
              <a:t> and conclusions in this report are those of the authors and do not necessarily represent the official position of the Centers for Disease Control and Prevention.</a:t>
            </a:r>
            <a:endParaRPr lang="en-US" sz="900" b="0" dirty="0" smtClean="0">
              <a:solidFill>
                <a:schemeClr val="tx2"/>
              </a:solidFill>
              <a:latin typeface="+mj-lt"/>
            </a:endParaRPr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</p:sldLayoutIdLst>
  <p:transition>
    <p:fad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/>
          </p:cNvSpPr>
          <p:nvPr>
            <p:ph type="title" idx="4294967295"/>
          </p:nvPr>
        </p:nvSpPr>
        <p:spPr>
          <a:xfrm>
            <a:off x="1371600" y="381000"/>
            <a:ext cx="6629400" cy="1066800"/>
          </a:xfrm>
          <a:prstGeom prst="rect">
            <a:avLst/>
          </a:prstGeo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2400" b="1" dirty="0">
                <a:ln w="11430"/>
                <a:solidFill>
                  <a:srgbClr val="FFC000"/>
                </a:solidFill>
                <a:latin typeface="Calibri" panose="020F0502020204030204" pitchFamily="34" charset="0"/>
                <a:cs typeface="Arial" charset="0"/>
              </a:rPr>
              <a:t>Figure 2.1. Reported </a:t>
            </a:r>
            <a:r>
              <a:rPr lang="en-US" sz="2400" b="1" dirty="0" smtClean="0">
                <a:ln w="11430"/>
                <a:solidFill>
                  <a:srgbClr val="FFC000"/>
                </a:solidFill>
                <a:latin typeface="Calibri" panose="020F0502020204030204" pitchFamily="34" charset="0"/>
                <a:cs typeface="Arial" charset="0"/>
              </a:rPr>
              <a:t>number of hepatitis </a:t>
            </a:r>
            <a:r>
              <a:rPr lang="en-US" sz="2400" b="1" dirty="0">
                <a:ln w="11430"/>
                <a:solidFill>
                  <a:srgbClr val="FFC000"/>
                </a:solidFill>
                <a:latin typeface="Calibri" panose="020F0502020204030204" pitchFamily="34" charset="0"/>
                <a:cs typeface="Arial" charset="0"/>
              </a:rPr>
              <a:t>A </a:t>
            </a:r>
            <a:r>
              <a:rPr lang="en-US" sz="2400" b="1" dirty="0" smtClean="0">
                <a:ln w="11430"/>
                <a:solidFill>
                  <a:srgbClr val="FFC000"/>
                </a:solidFill>
                <a:latin typeface="Calibri" panose="020F0502020204030204" pitchFamily="34" charset="0"/>
                <a:cs typeface="Arial" charset="0"/>
              </a:rPr>
              <a:t>cases— </a:t>
            </a:r>
            <a:r>
              <a:rPr lang="en-US" sz="2400" b="1" dirty="0">
                <a:ln w="11430"/>
                <a:solidFill>
                  <a:srgbClr val="FFC000"/>
                </a:solidFill>
                <a:latin typeface="Calibri" panose="020F0502020204030204" pitchFamily="34" charset="0"/>
                <a:cs typeface="Arial" charset="0"/>
              </a:rPr>
              <a:t>United States, </a:t>
            </a:r>
            <a:r>
              <a:rPr lang="en-US" sz="2400" b="1" dirty="0" smtClean="0">
                <a:ln w="11430"/>
                <a:solidFill>
                  <a:srgbClr val="FFC000"/>
                </a:solidFill>
                <a:latin typeface="Calibri" panose="020F0502020204030204" pitchFamily="34" charset="0"/>
                <a:cs typeface="Arial" charset="0"/>
              </a:rPr>
              <a:t>2001–2016</a:t>
            </a:r>
            <a:endParaRPr lang="en-US" sz="2400" b="1" dirty="0">
              <a:ln w="11430"/>
              <a:solidFill>
                <a:srgbClr val="FFC000"/>
              </a:solidFill>
              <a:latin typeface="Calibri" panose="020F0502020204030204" pitchFamily="34" charset="0"/>
              <a:cs typeface="Arial" charset="0"/>
            </a:endParaRP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381000" y="6154579"/>
            <a:ext cx="71628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1000" b="0" dirty="0">
                <a:solidFill>
                  <a:schemeClr val="bg2"/>
                </a:solidFill>
                <a:latin typeface="+mn-lt"/>
                <a:cs typeface="Arial" charset="0"/>
              </a:rPr>
              <a:t>Source: </a:t>
            </a:r>
            <a:r>
              <a:rPr lang="en-US" sz="1000" b="0" dirty="0" smtClean="0">
                <a:solidFill>
                  <a:schemeClr val="bg2"/>
                </a:solidFill>
                <a:latin typeface="+mn-lt"/>
                <a:cs typeface="Arial" charset="0"/>
              </a:rPr>
              <a:t>CDC, National </a:t>
            </a:r>
            <a:r>
              <a:rPr lang="en-US" sz="1000" b="0" dirty="0">
                <a:solidFill>
                  <a:schemeClr val="bg2"/>
                </a:solidFill>
                <a:latin typeface="+mn-lt"/>
                <a:cs typeface="Arial" charset="0"/>
              </a:rPr>
              <a:t>Notifiable </a:t>
            </a:r>
            <a:r>
              <a:rPr lang="en-US" sz="1000" b="0" dirty="0">
                <a:solidFill>
                  <a:schemeClr val="bg2"/>
                </a:solidFill>
                <a:latin typeface="Calibri" panose="020F0502020204030204" pitchFamily="34" charset="0"/>
                <a:cs typeface="Arial" charset="0"/>
              </a:rPr>
              <a:t>Diseases</a:t>
            </a:r>
            <a:r>
              <a:rPr lang="en-US" sz="1000" b="0" dirty="0">
                <a:solidFill>
                  <a:schemeClr val="bg2"/>
                </a:solidFill>
                <a:latin typeface="+mn-lt"/>
                <a:cs typeface="Arial" charset="0"/>
              </a:rPr>
              <a:t> Surveillance System (NNDSS)</a:t>
            </a:r>
          </a:p>
        </p:txBody>
      </p:sp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1864210615"/>
              </p:ext>
            </p:extLst>
          </p:nvPr>
        </p:nvGraphicFramePr>
        <p:xfrm>
          <a:off x="571500" y="1574800"/>
          <a:ext cx="8001000" cy="45459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995178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CHHSTP_PPT_dark(">
  <a:themeElements>
    <a:clrScheme name="NCBDD Dark PPT Colors">
      <a:dk1>
        <a:srgbClr val="FFC000"/>
      </a:dk1>
      <a:lt1>
        <a:srgbClr val="0F56DC"/>
      </a:lt1>
      <a:dk2>
        <a:srgbClr val="FFFFFF"/>
      </a:dk2>
      <a:lt2>
        <a:srgbClr val="FFFFFF"/>
      </a:lt2>
      <a:accent1>
        <a:srgbClr val="7CA295"/>
      </a:accent1>
      <a:accent2>
        <a:srgbClr val="8A343D"/>
      </a:accent2>
      <a:accent3>
        <a:srgbClr val="6639B7"/>
      </a:accent3>
      <a:accent4>
        <a:srgbClr val="D47B22"/>
      </a:accent4>
      <a:accent5>
        <a:srgbClr val="EAAB00"/>
      </a:accent5>
      <a:accent6>
        <a:srgbClr val="7F7F7F"/>
      </a:accent6>
      <a:hlink>
        <a:srgbClr val="007D57"/>
      </a:hlink>
      <a:folHlink>
        <a:srgbClr val="FFFFFF"/>
      </a:folHlink>
    </a:clrScheme>
    <a:fontScheme name="CDC Myriad Web Pro">
      <a:majorFont>
        <a:latin typeface="Myriad Web Pro"/>
        <a:ea typeface=""/>
        <a:cs typeface=""/>
      </a:majorFont>
      <a:minorFont>
        <a:latin typeface="Myriad Web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tpblue</Template>
  <TotalTime>15428</TotalTime>
  <Words>103</Words>
  <Application>Microsoft Office PowerPoint</Application>
  <PresentationFormat>On-screen Show (4:3)</PresentationFormat>
  <Paragraphs>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Calibri</vt:lpstr>
      <vt:lpstr>Courier New</vt:lpstr>
      <vt:lpstr>Myriad Web Pro</vt:lpstr>
      <vt:lpstr>Symbol</vt:lpstr>
      <vt:lpstr>Times New Roman</vt:lpstr>
      <vt:lpstr>Wingdings</vt:lpstr>
      <vt:lpstr>NCHHSTP_PPT_dark(</vt:lpstr>
      <vt:lpstr>Figure 2.1. Reported number of hepatitis A cases— United States, 2001–2016</vt:lpstr>
    </vt:vector>
  </TitlesOfParts>
  <Company>ITSO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hdn0</dc:creator>
  <cp:lastModifiedBy>Peterson, Paul (CDC/OID/NCHHSTP) (CTR)</cp:lastModifiedBy>
  <cp:revision>596</cp:revision>
  <cp:lastPrinted>2017-05-31T17:10:40Z</cp:lastPrinted>
  <dcterms:created xsi:type="dcterms:W3CDTF">2010-03-26T18:21:29Z</dcterms:created>
  <dcterms:modified xsi:type="dcterms:W3CDTF">2018-06-05T15:03:44Z</dcterms:modified>
</cp:coreProperties>
</file>