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drawings/drawing1.xml" ContentType="application/vnd.openxmlformats-officedocument.drawingml.chartshapes+xml"/>
  <Override PartName="/ppt/notesSlides/notesSlide7.xml" ContentType="application/vnd.openxmlformats-officedocument.presentationml.notesSlide+xml"/>
  <Override PartName="/ppt/charts/chart7.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9"/>
  </p:notesMasterIdLst>
  <p:handoutMasterIdLst>
    <p:handoutMasterId r:id="rId10"/>
  </p:handoutMasterIdLst>
  <p:sldIdLst>
    <p:sldId id="295" r:id="rId2"/>
    <p:sldId id="296" r:id="rId3"/>
    <p:sldId id="297" r:id="rId4"/>
    <p:sldId id="298" r:id="rId5"/>
    <p:sldId id="299" r:id="rId6"/>
    <p:sldId id="300" r:id="rId7"/>
    <p:sldId id="288" r:id="rId8"/>
  </p:sldIdLst>
  <p:sldSz cx="9144000" cy="6858000" type="screen4x3"/>
  <p:notesSz cx="7010400" cy="9296400"/>
  <p:defaultTex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000000"/>
    <a:srgbClr val="FBB0A3"/>
    <a:srgbClr val="FF00FF"/>
    <a:srgbClr val="00CCFF"/>
    <a:srgbClr val="9E5ECE"/>
    <a:srgbClr val="488DB8"/>
    <a:srgbClr val="022C5E"/>
    <a:srgbClr val="FFFF99"/>
    <a:srgbClr val="5AA5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38" autoAdjust="0"/>
    <p:restoredTop sz="78402" autoAdjust="0"/>
  </p:normalViewPr>
  <p:slideViewPr>
    <p:cSldViewPr>
      <p:cViewPr varScale="1">
        <p:scale>
          <a:sx n="72" d="100"/>
          <a:sy n="72" d="100"/>
        </p:scale>
        <p:origin x="33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2022"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ReportedNumber</c:v>
                </c:pt>
              </c:strCache>
            </c:strRef>
          </c:tx>
          <c:spPr>
            <a:ln>
              <a:solidFill>
                <a:srgbClr val="00FF00"/>
              </a:solidFill>
            </a:ln>
          </c:spPr>
          <c:marker>
            <c:spPr>
              <a:solidFill>
                <a:srgbClr val="00FF00"/>
              </a:solidFill>
            </c:spPr>
          </c:marker>
          <c:cat>
            <c:numRef>
              <c:f>Sheet1!$A$2:$A$17</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Sheet1!$B$2:$B$17</c:f>
              <c:numCache>
                <c:formatCode>General</c:formatCode>
                <c:ptCount val="16"/>
                <c:pt idx="0">
                  <c:v>10615</c:v>
                </c:pt>
                <c:pt idx="1">
                  <c:v>8795</c:v>
                </c:pt>
                <c:pt idx="2">
                  <c:v>7653</c:v>
                </c:pt>
                <c:pt idx="3">
                  <c:v>5683</c:v>
                </c:pt>
                <c:pt idx="4">
                  <c:v>4488</c:v>
                </c:pt>
                <c:pt idx="5">
                  <c:v>3579</c:v>
                </c:pt>
                <c:pt idx="6">
                  <c:v>2979</c:v>
                </c:pt>
                <c:pt idx="7">
                  <c:v>2585</c:v>
                </c:pt>
                <c:pt idx="8">
                  <c:v>1987</c:v>
                </c:pt>
                <c:pt idx="9">
                  <c:v>1670</c:v>
                </c:pt>
                <c:pt idx="10">
                  <c:v>1398</c:v>
                </c:pt>
                <c:pt idx="11">
                  <c:v>1562</c:v>
                </c:pt>
                <c:pt idx="12">
                  <c:v>1781</c:v>
                </c:pt>
                <c:pt idx="13">
                  <c:v>1239</c:v>
                </c:pt>
                <c:pt idx="14">
                  <c:v>1390</c:v>
                </c:pt>
                <c:pt idx="15">
                  <c:v>2007</c:v>
                </c:pt>
              </c:numCache>
            </c:numRef>
          </c:val>
          <c:smooth val="0"/>
          <c:extLst>
            <c:ext xmlns:c16="http://schemas.microsoft.com/office/drawing/2014/chart" uri="{C3380CC4-5D6E-409C-BE32-E72D297353CC}">
              <c16:uniqueId val="{00000000-2D3A-4C67-8E08-17FA8A8C6024}"/>
            </c:ext>
          </c:extLst>
        </c:ser>
        <c:dLbls>
          <c:showLegendKey val="0"/>
          <c:showVal val="0"/>
          <c:showCatName val="0"/>
          <c:showSerName val="0"/>
          <c:showPercent val="0"/>
          <c:showBubbleSize val="0"/>
        </c:dLbls>
        <c:marker val="1"/>
        <c:smooth val="0"/>
        <c:axId val="79959096"/>
        <c:axId val="114669528"/>
      </c:lineChart>
      <c:catAx>
        <c:axId val="79959096"/>
        <c:scaling>
          <c:orientation val="minMax"/>
        </c:scaling>
        <c:delete val="0"/>
        <c:axPos val="b"/>
        <c:title>
          <c:tx>
            <c:rich>
              <a:bodyPr/>
              <a:lstStyle/>
              <a:p>
                <a:pPr>
                  <a:defRPr sz="1600" b="0">
                    <a:solidFill>
                      <a:schemeClr val="bg2"/>
                    </a:solidFill>
                    <a:latin typeface="Calibri" panose="020F0502020204030204" pitchFamily="34" charset="0"/>
                  </a:defRPr>
                </a:pPr>
                <a:r>
                  <a:rPr lang="en-US" sz="1600" b="0" dirty="0" smtClean="0">
                    <a:solidFill>
                      <a:schemeClr val="bg2"/>
                    </a:solidFill>
                    <a:latin typeface="Calibri" panose="020F0502020204030204" pitchFamily="34" charset="0"/>
                  </a:rPr>
                  <a:t>Year</a:t>
                </a:r>
                <a:endParaRPr lang="en-US" sz="1600" b="0" dirty="0">
                  <a:solidFill>
                    <a:schemeClr val="bg2"/>
                  </a:solidFill>
                  <a:latin typeface="Calibri" panose="020F0502020204030204" pitchFamily="34" charset="0"/>
                </a:endParaRPr>
              </a:p>
            </c:rich>
          </c:tx>
          <c:layout>
            <c:manualLayout>
              <c:xMode val="edge"/>
              <c:yMode val="edge"/>
              <c:x val="0.47712644204358184"/>
              <c:y val="0.90309248554913302"/>
            </c:manualLayout>
          </c:layout>
          <c:overlay val="0"/>
        </c:title>
        <c:numFmt formatCode="General" sourceLinked="1"/>
        <c:majorTickMark val="out"/>
        <c:minorTickMark val="none"/>
        <c:tickLblPos val="nextTo"/>
        <c:txPr>
          <a:bodyPr rot="-1860000"/>
          <a:lstStyle/>
          <a:p>
            <a:pPr>
              <a:defRPr sz="1400">
                <a:solidFill>
                  <a:schemeClr val="bg2"/>
                </a:solidFill>
                <a:latin typeface="Calibri" panose="020F0502020204030204" pitchFamily="34" charset="0"/>
              </a:defRPr>
            </a:pPr>
            <a:endParaRPr lang="en-US"/>
          </a:p>
        </c:txPr>
        <c:crossAx val="114669528"/>
        <c:crosses val="autoZero"/>
        <c:auto val="1"/>
        <c:lblAlgn val="ctr"/>
        <c:lblOffset val="100"/>
        <c:tickLblSkip val="3"/>
        <c:noMultiLvlLbl val="0"/>
      </c:catAx>
      <c:valAx>
        <c:axId val="114669528"/>
        <c:scaling>
          <c:orientation val="minMax"/>
        </c:scaling>
        <c:delete val="0"/>
        <c:axPos val="l"/>
        <c:title>
          <c:tx>
            <c:rich>
              <a:bodyPr rot="-5400000" vert="horz"/>
              <a:lstStyle/>
              <a:p>
                <a:pPr>
                  <a:defRPr sz="1600" b="0" baseline="0">
                    <a:solidFill>
                      <a:srgbClr val="FF9933"/>
                    </a:solidFill>
                    <a:latin typeface="Calibri" panose="020F0502020204030204" pitchFamily="34" charset="0"/>
                  </a:defRPr>
                </a:pPr>
                <a:r>
                  <a:rPr lang="en-US" sz="1600" b="0" baseline="0" dirty="0" smtClean="0">
                    <a:solidFill>
                      <a:srgbClr val="FF9933"/>
                    </a:solidFill>
                    <a:latin typeface="Calibri" panose="020F0502020204030204" pitchFamily="34" charset="0"/>
                  </a:rPr>
                  <a:t>Number of cases</a:t>
                </a:r>
                <a:endParaRPr lang="en-US" sz="1600" b="0" baseline="0" dirty="0">
                  <a:solidFill>
                    <a:srgbClr val="FF9933"/>
                  </a:solidFill>
                  <a:latin typeface="Calibri" panose="020F0502020204030204" pitchFamily="34" charset="0"/>
                </a:endParaRPr>
              </a:p>
            </c:rich>
          </c:tx>
          <c:layout>
            <c:manualLayout>
              <c:xMode val="edge"/>
              <c:yMode val="edge"/>
              <c:x val="9.6899224806201549E-3"/>
              <c:y val="0.21614514587410677"/>
            </c:manualLayout>
          </c:layout>
          <c:overlay val="0"/>
        </c:title>
        <c:numFmt formatCode="#,##0" sourceLinked="0"/>
        <c:majorTickMark val="out"/>
        <c:minorTickMark val="out"/>
        <c:tickLblPos val="nextTo"/>
        <c:spPr>
          <a:ln>
            <a:solidFill>
              <a:srgbClr val="FFC000"/>
            </a:solidFill>
          </a:ln>
        </c:spPr>
        <c:txPr>
          <a:bodyPr/>
          <a:lstStyle/>
          <a:p>
            <a:pPr>
              <a:defRPr sz="1400">
                <a:solidFill>
                  <a:srgbClr val="FF9933"/>
                </a:solidFill>
                <a:latin typeface="Calibri" panose="020F0502020204030204" pitchFamily="34" charset="0"/>
              </a:defRPr>
            </a:pPr>
            <a:endParaRPr lang="en-US"/>
          </a:p>
        </c:txPr>
        <c:crossAx val="79959096"/>
        <c:crosses val="autoZero"/>
        <c:crossBetween val="midCat"/>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0-9 yrs</c:v>
                </c:pt>
              </c:strCache>
            </c:strRef>
          </c:tx>
          <c:spPr>
            <a:ln>
              <a:solidFill>
                <a:schemeClr val="bg2"/>
              </a:solidFill>
            </a:ln>
          </c:spPr>
          <c:marker>
            <c:symbol val="circle"/>
            <c:size val="10"/>
            <c:spPr>
              <a:noFill/>
              <a:ln>
                <a:solidFill>
                  <a:schemeClr val="bg2"/>
                </a:solidFill>
              </a:ln>
            </c:spPr>
          </c:marker>
          <c:cat>
            <c:numRef>
              <c:f>Sheet1!$A$2:$A$17</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Sheet1!$B$2:$B$17</c:f>
              <c:numCache>
                <c:formatCode>General</c:formatCode>
                <c:ptCount val="16"/>
                <c:pt idx="0">
                  <c:v>3.18</c:v>
                </c:pt>
                <c:pt idx="1">
                  <c:v>2.2599999999999998</c:v>
                </c:pt>
                <c:pt idx="2">
                  <c:v>1.77</c:v>
                </c:pt>
                <c:pt idx="3">
                  <c:v>1.86</c:v>
                </c:pt>
                <c:pt idx="4">
                  <c:v>1.42</c:v>
                </c:pt>
                <c:pt idx="5">
                  <c:v>1.07</c:v>
                </c:pt>
                <c:pt idx="6">
                  <c:v>0.66</c:v>
                </c:pt>
                <c:pt idx="7">
                  <c:v>0.51</c:v>
                </c:pt>
                <c:pt idx="8">
                  <c:v>0.31</c:v>
                </c:pt>
                <c:pt idx="9">
                  <c:v>0.31</c:v>
                </c:pt>
                <c:pt idx="10">
                  <c:v>0.18</c:v>
                </c:pt>
                <c:pt idx="11">
                  <c:v>0.15</c:v>
                </c:pt>
                <c:pt idx="12">
                  <c:v>0.14000000000000001</c:v>
                </c:pt>
                <c:pt idx="13">
                  <c:v>0.1</c:v>
                </c:pt>
                <c:pt idx="14">
                  <c:v>0.12</c:v>
                </c:pt>
                <c:pt idx="15">
                  <c:v>0.12</c:v>
                </c:pt>
              </c:numCache>
            </c:numRef>
          </c:val>
          <c:smooth val="0"/>
          <c:extLst>
            <c:ext xmlns:c16="http://schemas.microsoft.com/office/drawing/2014/chart" uri="{C3380CC4-5D6E-409C-BE32-E72D297353CC}">
              <c16:uniqueId val="{00000000-F4D9-431C-A3CB-3A2D6B6619E2}"/>
            </c:ext>
          </c:extLst>
        </c:ser>
        <c:ser>
          <c:idx val="1"/>
          <c:order val="1"/>
          <c:tx>
            <c:strRef>
              <c:f>Sheet1!$C$1</c:f>
              <c:strCache>
                <c:ptCount val="1"/>
                <c:pt idx="0">
                  <c:v>10-19 yrs</c:v>
                </c:pt>
              </c:strCache>
            </c:strRef>
          </c:tx>
          <c:spPr>
            <a:ln>
              <a:solidFill>
                <a:schemeClr val="accent4"/>
              </a:solidFill>
            </a:ln>
          </c:spPr>
          <c:marker>
            <c:symbol val="diamond"/>
            <c:size val="9"/>
            <c:spPr>
              <a:solidFill>
                <a:schemeClr val="accent4"/>
              </a:solidFill>
              <a:ln>
                <a:solidFill>
                  <a:schemeClr val="accent4"/>
                </a:solidFill>
              </a:ln>
            </c:spPr>
          </c:marker>
          <c:cat>
            <c:numRef>
              <c:f>Sheet1!$A$2:$A$17</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Sheet1!$C$2:$C$17</c:f>
              <c:numCache>
                <c:formatCode>General</c:formatCode>
                <c:ptCount val="16"/>
                <c:pt idx="0">
                  <c:v>3.11</c:v>
                </c:pt>
                <c:pt idx="1">
                  <c:v>2.3199999999999998</c:v>
                </c:pt>
                <c:pt idx="2">
                  <c:v>2.2000000000000002</c:v>
                </c:pt>
                <c:pt idx="3">
                  <c:v>2</c:v>
                </c:pt>
                <c:pt idx="4">
                  <c:v>1.59</c:v>
                </c:pt>
                <c:pt idx="5">
                  <c:v>1.27</c:v>
                </c:pt>
                <c:pt idx="6">
                  <c:v>0.94</c:v>
                </c:pt>
                <c:pt idx="7">
                  <c:v>0.78</c:v>
                </c:pt>
                <c:pt idx="8">
                  <c:v>0.56999999999999995</c:v>
                </c:pt>
                <c:pt idx="9">
                  <c:v>0.49</c:v>
                </c:pt>
                <c:pt idx="10">
                  <c:v>0.41</c:v>
                </c:pt>
                <c:pt idx="11">
                  <c:v>0.4</c:v>
                </c:pt>
                <c:pt idx="12">
                  <c:v>0.33</c:v>
                </c:pt>
                <c:pt idx="13">
                  <c:v>0.27</c:v>
                </c:pt>
                <c:pt idx="14">
                  <c:v>0.23</c:v>
                </c:pt>
                <c:pt idx="15">
                  <c:v>0.31</c:v>
                </c:pt>
              </c:numCache>
            </c:numRef>
          </c:val>
          <c:smooth val="0"/>
          <c:extLst>
            <c:ext xmlns:c16="http://schemas.microsoft.com/office/drawing/2014/chart" uri="{C3380CC4-5D6E-409C-BE32-E72D297353CC}">
              <c16:uniqueId val="{00000001-F4D9-431C-A3CB-3A2D6B6619E2}"/>
            </c:ext>
          </c:extLst>
        </c:ser>
        <c:ser>
          <c:idx val="2"/>
          <c:order val="2"/>
          <c:tx>
            <c:strRef>
              <c:f>Sheet1!$D$1</c:f>
              <c:strCache>
                <c:ptCount val="1"/>
                <c:pt idx="0">
                  <c:v>20-29 yrs</c:v>
                </c:pt>
              </c:strCache>
            </c:strRef>
          </c:tx>
          <c:spPr>
            <a:ln>
              <a:solidFill>
                <a:srgbClr val="FFFF00"/>
              </a:solidFill>
            </a:ln>
          </c:spPr>
          <c:marker>
            <c:symbol val="star"/>
            <c:size val="9"/>
            <c:spPr>
              <a:noFill/>
              <a:ln>
                <a:solidFill>
                  <a:srgbClr val="FFFF00"/>
                </a:solidFill>
              </a:ln>
            </c:spPr>
          </c:marker>
          <c:cat>
            <c:numRef>
              <c:f>Sheet1!$A$2:$A$17</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Sheet1!$D$2:$D$17</c:f>
              <c:numCache>
                <c:formatCode>General</c:formatCode>
                <c:ptCount val="16"/>
                <c:pt idx="0">
                  <c:v>4.78</c:v>
                </c:pt>
                <c:pt idx="1">
                  <c:v>4.0599999999999996</c:v>
                </c:pt>
                <c:pt idx="2">
                  <c:v>3.45</c:v>
                </c:pt>
                <c:pt idx="3">
                  <c:v>2.3199999999999998</c:v>
                </c:pt>
                <c:pt idx="4">
                  <c:v>1.95</c:v>
                </c:pt>
                <c:pt idx="5">
                  <c:v>1.55</c:v>
                </c:pt>
                <c:pt idx="6">
                  <c:v>1.37</c:v>
                </c:pt>
                <c:pt idx="7">
                  <c:v>1.03</c:v>
                </c:pt>
                <c:pt idx="8">
                  <c:v>0.96</c:v>
                </c:pt>
                <c:pt idx="9">
                  <c:v>0.81</c:v>
                </c:pt>
                <c:pt idx="10">
                  <c:v>0.64</c:v>
                </c:pt>
                <c:pt idx="11">
                  <c:v>0.69</c:v>
                </c:pt>
                <c:pt idx="12">
                  <c:v>0.68</c:v>
                </c:pt>
                <c:pt idx="13">
                  <c:v>0.55000000000000004</c:v>
                </c:pt>
                <c:pt idx="14">
                  <c:v>0.64</c:v>
                </c:pt>
                <c:pt idx="15">
                  <c:v>0.87</c:v>
                </c:pt>
              </c:numCache>
            </c:numRef>
          </c:val>
          <c:smooth val="0"/>
          <c:extLst>
            <c:ext xmlns:c16="http://schemas.microsoft.com/office/drawing/2014/chart" uri="{C3380CC4-5D6E-409C-BE32-E72D297353CC}">
              <c16:uniqueId val="{00000002-F4D9-431C-A3CB-3A2D6B6619E2}"/>
            </c:ext>
          </c:extLst>
        </c:ser>
        <c:ser>
          <c:idx val="3"/>
          <c:order val="3"/>
          <c:tx>
            <c:strRef>
              <c:f>Sheet1!$E$1</c:f>
              <c:strCache>
                <c:ptCount val="1"/>
                <c:pt idx="0">
                  <c:v>30-39 yrs</c:v>
                </c:pt>
              </c:strCache>
            </c:strRef>
          </c:tx>
          <c:spPr>
            <a:ln>
              <a:solidFill>
                <a:srgbClr val="00B050"/>
              </a:solidFill>
            </a:ln>
          </c:spPr>
          <c:marker>
            <c:symbol val="triangle"/>
            <c:size val="9"/>
            <c:spPr>
              <a:solidFill>
                <a:srgbClr val="00B050"/>
              </a:solidFill>
              <a:ln>
                <a:solidFill>
                  <a:srgbClr val="00B050"/>
                </a:solidFill>
              </a:ln>
            </c:spPr>
          </c:marker>
          <c:cat>
            <c:numRef>
              <c:f>Sheet1!$A$2:$A$17</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Sheet1!$E$2:$E$17</c:f>
              <c:numCache>
                <c:formatCode>General</c:formatCode>
                <c:ptCount val="16"/>
                <c:pt idx="0">
                  <c:v>5.52</c:v>
                </c:pt>
                <c:pt idx="1">
                  <c:v>4.1500000000000004</c:v>
                </c:pt>
                <c:pt idx="2">
                  <c:v>2.81</c:v>
                </c:pt>
                <c:pt idx="3">
                  <c:v>1.81</c:v>
                </c:pt>
                <c:pt idx="4">
                  <c:v>1.53</c:v>
                </c:pt>
                <c:pt idx="5">
                  <c:v>1.21</c:v>
                </c:pt>
                <c:pt idx="6">
                  <c:v>1.17</c:v>
                </c:pt>
                <c:pt idx="7">
                  <c:v>0.94</c:v>
                </c:pt>
                <c:pt idx="8">
                  <c:v>0.77</c:v>
                </c:pt>
                <c:pt idx="9">
                  <c:v>0.57999999999999996</c:v>
                </c:pt>
                <c:pt idx="10">
                  <c:v>0.51</c:v>
                </c:pt>
                <c:pt idx="11">
                  <c:v>0.51</c:v>
                </c:pt>
                <c:pt idx="12">
                  <c:v>0.74</c:v>
                </c:pt>
                <c:pt idx="13">
                  <c:v>0.5</c:v>
                </c:pt>
                <c:pt idx="14">
                  <c:v>0.56000000000000005</c:v>
                </c:pt>
                <c:pt idx="15">
                  <c:v>0.92</c:v>
                </c:pt>
              </c:numCache>
            </c:numRef>
          </c:val>
          <c:smooth val="0"/>
          <c:extLst>
            <c:ext xmlns:c16="http://schemas.microsoft.com/office/drawing/2014/chart" uri="{C3380CC4-5D6E-409C-BE32-E72D297353CC}">
              <c16:uniqueId val="{00000003-F4D9-431C-A3CB-3A2D6B6619E2}"/>
            </c:ext>
          </c:extLst>
        </c:ser>
        <c:ser>
          <c:idx val="4"/>
          <c:order val="4"/>
          <c:tx>
            <c:strRef>
              <c:f>Sheet1!$F$1</c:f>
              <c:strCache>
                <c:ptCount val="1"/>
                <c:pt idx="0">
                  <c:v>40-49 yrs</c:v>
                </c:pt>
              </c:strCache>
            </c:strRef>
          </c:tx>
          <c:spPr>
            <a:ln>
              <a:solidFill>
                <a:schemeClr val="accent3"/>
              </a:solidFill>
            </a:ln>
          </c:spPr>
          <c:marker>
            <c:symbol val="square"/>
            <c:size val="8"/>
            <c:spPr>
              <a:solidFill>
                <a:schemeClr val="accent3"/>
              </a:solidFill>
              <a:ln>
                <a:solidFill>
                  <a:schemeClr val="accent3"/>
                </a:solidFill>
              </a:ln>
            </c:spPr>
          </c:marker>
          <c:cat>
            <c:numRef>
              <c:f>Sheet1!$A$2:$A$17</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Sheet1!$F$2:$F$17</c:f>
              <c:numCache>
                <c:formatCode>General</c:formatCode>
                <c:ptCount val="16"/>
                <c:pt idx="0">
                  <c:v>3.75</c:v>
                </c:pt>
                <c:pt idx="1">
                  <c:v>3.26</c:v>
                </c:pt>
                <c:pt idx="2">
                  <c:v>2.7</c:v>
                </c:pt>
                <c:pt idx="3">
                  <c:v>1.57</c:v>
                </c:pt>
                <c:pt idx="4">
                  <c:v>1.33</c:v>
                </c:pt>
                <c:pt idx="5">
                  <c:v>1.21</c:v>
                </c:pt>
                <c:pt idx="6">
                  <c:v>0.95</c:v>
                </c:pt>
                <c:pt idx="7">
                  <c:v>0.86</c:v>
                </c:pt>
                <c:pt idx="8">
                  <c:v>0.62</c:v>
                </c:pt>
                <c:pt idx="9">
                  <c:v>0.46</c:v>
                </c:pt>
                <c:pt idx="10">
                  <c:v>0.39</c:v>
                </c:pt>
                <c:pt idx="11">
                  <c:v>0.47</c:v>
                </c:pt>
                <c:pt idx="12">
                  <c:v>0.64</c:v>
                </c:pt>
                <c:pt idx="13">
                  <c:v>0.34</c:v>
                </c:pt>
                <c:pt idx="14">
                  <c:v>0.4</c:v>
                </c:pt>
                <c:pt idx="15">
                  <c:v>0.82</c:v>
                </c:pt>
              </c:numCache>
            </c:numRef>
          </c:val>
          <c:smooth val="0"/>
          <c:extLst>
            <c:ext xmlns:c16="http://schemas.microsoft.com/office/drawing/2014/chart" uri="{C3380CC4-5D6E-409C-BE32-E72D297353CC}">
              <c16:uniqueId val="{00000004-F4D9-431C-A3CB-3A2D6B6619E2}"/>
            </c:ext>
          </c:extLst>
        </c:ser>
        <c:ser>
          <c:idx val="5"/>
          <c:order val="5"/>
          <c:tx>
            <c:strRef>
              <c:f>Sheet1!$G$1</c:f>
              <c:strCache>
                <c:ptCount val="1"/>
                <c:pt idx="0">
                  <c:v>50-59 yrs</c:v>
                </c:pt>
              </c:strCache>
            </c:strRef>
          </c:tx>
          <c:spPr>
            <a:ln>
              <a:solidFill>
                <a:srgbClr val="00CCFF"/>
              </a:solidFill>
            </a:ln>
          </c:spPr>
          <c:marker>
            <c:symbol val="circle"/>
            <c:size val="9"/>
            <c:spPr>
              <a:solidFill>
                <a:srgbClr val="00CCFF"/>
              </a:solidFill>
              <a:ln>
                <a:solidFill>
                  <a:srgbClr val="00CCFF"/>
                </a:solidFill>
              </a:ln>
            </c:spPr>
          </c:marker>
          <c:cat>
            <c:numRef>
              <c:f>Sheet1!$A$2:$A$17</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Sheet1!$G$2:$G$17</c:f>
              <c:numCache>
                <c:formatCode>General</c:formatCode>
                <c:ptCount val="16"/>
                <c:pt idx="0">
                  <c:v>2.95</c:v>
                </c:pt>
                <c:pt idx="1">
                  <c:v>2.4900000000000002</c:v>
                </c:pt>
                <c:pt idx="2">
                  <c:v>2.6</c:v>
                </c:pt>
                <c:pt idx="3">
                  <c:v>1.66</c:v>
                </c:pt>
                <c:pt idx="4">
                  <c:v>1.42</c:v>
                </c:pt>
                <c:pt idx="5">
                  <c:v>1.07</c:v>
                </c:pt>
                <c:pt idx="6">
                  <c:v>0.9</c:v>
                </c:pt>
                <c:pt idx="7">
                  <c:v>0.86</c:v>
                </c:pt>
                <c:pt idx="8">
                  <c:v>0.55000000000000004</c:v>
                </c:pt>
                <c:pt idx="9">
                  <c:v>0.47</c:v>
                </c:pt>
                <c:pt idx="10">
                  <c:v>0.42</c:v>
                </c:pt>
                <c:pt idx="11">
                  <c:v>0.56000000000000005</c:v>
                </c:pt>
                <c:pt idx="12">
                  <c:v>0.64</c:v>
                </c:pt>
                <c:pt idx="13">
                  <c:v>0.41</c:v>
                </c:pt>
                <c:pt idx="14">
                  <c:v>0.47</c:v>
                </c:pt>
                <c:pt idx="15">
                  <c:v>0.68</c:v>
                </c:pt>
              </c:numCache>
            </c:numRef>
          </c:val>
          <c:smooth val="0"/>
          <c:extLst>
            <c:ext xmlns:c16="http://schemas.microsoft.com/office/drawing/2014/chart" uri="{C3380CC4-5D6E-409C-BE32-E72D297353CC}">
              <c16:uniqueId val="{00000005-F4D9-431C-A3CB-3A2D6B6619E2}"/>
            </c:ext>
          </c:extLst>
        </c:ser>
        <c:ser>
          <c:idx val="6"/>
          <c:order val="6"/>
          <c:tx>
            <c:strRef>
              <c:f>Sheet1!$H$1</c:f>
              <c:strCache>
                <c:ptCount val="1"/>
                <c:pt idx="0">
                  <c:v>60+ yrs</c:v>
                </c:pt>
              </c:strCache>
            </c:strRef>
          </c:tx>
          <c:spPr>
            <a:ln>
              <a:solidFill>
                <a:srgbClr val="FF00FF"/>
              </a:solidFill>
            </a:ln>
          </c:spPr>
          <c:marker>
            <c:symbol val="plus"/>
            <c:size val="9"/>
            <c:spPr>
              <a:noFill/>
              <a:ln>
                <a:solidFill>
                  <a:srgbClr val="FF00FF"/>
                </a:solidFill>
              </a:ln>
            </c:spPr>
          </c:marker>
          <c:cat>
            <c:numRef>
              <c:f>Sheet1!$A$2:$A$17</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Sheet1!$H$2:$H$17</c:f>
              <c:numCache>
                <c:formatCode>General</c:formatCode>
                <c:ptCount val="16"/>
                <c:pt idx="0">
                  <c:v>2.35</c:v>
                </c:pt>
                <c:pt idx="1">
                  <c:v>2.5499999999999998</c:v>
                </c:pt>
                <c:pt idx="2">
                  <c:v>2.63</c:v>
                </c:pt>
                <c:pt idx="3">
                  <c:v>2.0699999999999998</c:v>
                </c:pt>
                <c:pt idx="4">
                  <c:v>1.35</c:v>
                </c:pt>
                <c:pt idx="5">
                  <c:v>1.03</c:v>
                </c:pt>
                <c:pt idx="6">
                  <c:v>0.93</c:v>
                </c:pt>
                <c:pt idx="7">
                  <c:v>0.92</c:v>
                </c:pt>
                <c:pt idx="8">
                  <c:v>0.68</c:v>
                </c:pt>
                <c:pt idx="9">
                  <c:v>0.59</c:v>
                </c:pt>
                <c:pt idx="10">
                  <c:v>0.5</c:v>
                </c:pt>
                <c:pt idx="11">
                  <c:v>0.59</c:v>
                </c:pt>
                <c:pt idx="12">
                  <c:v>0.66</c:v>
                </c:pt>
                <c:pt idx="13">
                  <c:v>0.47</c:v>
                </c:pt>
                <c:pt idx="14">
                  <c:v>0.53</c:v>
                </c:pt>
                <c:pt idx="15">
                  <c:v>0.6</c:v>
                </c:pt>
              </c:numCache>
            </c:numRef>
          </c:val>
          <c:smooth val="0"/>
          <c:extLst>
            <c:ext xmlns:c16="http://schemas.microsoft.com/office/drawing/2014/chart" uri="{C3380CC4-5D6E-409C-BE32-E72D297353CC}">
              <c16:uniqueId val="{00000006-F4D9-431C-A3CB-3A2D6B6619E2}"/>
            </c:ext>
          </c:extLst>
        </c:ser>
        <c:dLbls>
          <c:showLegendKey val="0"/>
          <c:showVal val="0"/>
          <c:showCatName val="0"/>
          <c:showSerName val="0"/>
          <c:showPercent val="0"/>
          <c:showBubbleSize val="0"/>
        </c:dLbls>
        <c:marker val="1"/>
        <c:smooth val="0"/>
        <c:axId val="238777048"/>
        <c:axId val="238777440"/>
      </c:lineChart>
      <c:catAx>
        <c:axId val="238777048"/>
        <c:scaling>
          <c:orientation val="minMax"/>
        </c:scaling>
        <c:delete val="0"/>
        <c:axPos val="b"/>
        <c:title>
          <c:tx>
            <c:rich>
              <a:bodyPr/>
              <a:lstStyle/>
              <a:p>
                <a:pPr>
                  <a:defRPr sz="1600" b="0">
                    <a:solidFill>
                      <a:schemeClr val="bg2"/>
                    </a:solidFill>
                    <a:latin typeface="Calibri" panose="020F0502020204030204" pitchFamily="34" charset="0"/>
                  </a:defRPr>
                </a:pPr>
                <a:r>
                  <a:rPr lang="en-US" sz="1600" b="0" dirty="0" smtClean="0">
                    <a:solidFill>
                      <a:schemeClr val="bg2"/>
                    </a:solidFill>
                    <a:latin typeface="Calibri" panose="020F0502020204030204" pitchFamily="34" charset="0"/>
                  </a:rPr>
                  <a:t>Year</a:t>
                </a:r>
                <a:endParaRPr lang="en-US" sz="1600" b="0" dirty="0">
                  <a:solidFill>
                    <a:schemeClr val="bg2"/>
                  </a:solidFill>
                  <a:latin typeface="Calibri" panose="020F0502020204030204" pitchFamily="34" charset="0"/>
                </a:endParaRPr>
              </a:p>
            </c:rich>
          </c:tx>
          <c:layout/>
          <c:overlay val="0"/>
        </c:title>
        <c:numFmt formatCode="General" sourceLinked="1"/>
        <c:majorTickMark val="out"/>
        <c:minorTickMark val="none"/>
        <c:tickLblPos val="nextTo"/>
        <c:txPr>
          <a:bodyPr rot="-1860000"/>
          <a:lstStyle/>
          <a:p>
            <a:pPr>
              <a:defRPr sz="1400">
                <a:solidFill>
                  <a:schemeClr val="bg2"/>
                </a:solidFill>
                <a:latin typeface="Calibri" panose="020F0502020204030204" pitchFamily="34" charset="0"/>
              </a:defRPr>
            </a:pPr>
            <a:endParaRPr lang="en-US"/>
          </a:p>
        </c:txPr>
        <c:crossAx val="238777440"/>
        <c:crosses val="autoZero"/>
        <c:auto val="1"/>
        <c:lblAlgn val="ctr"/>
        <c:lblOffset val="100"/>
        <c:tickLblSkip val="3"/>
        <c:noMultiLvlLbl val="0"/>
      </c:catAx>
      <c:valAx>
        <c:axId val="238777440"/>
        <c:scaling>
          <c:orientation val="minMax"/>
        </c:scaling>
        <c:delete val="0"/>
        <c:axPos val="l"/>
        <c:title>
          <c:tx>
            <c:rich>
              <a:bodyPr rot="-5400000" vert="horz"/>
              <a:lstStyle/>
              <a:p>
                <a:pPr>
                  <a:defRPr sz="1600">
                    <a:latin typeface="Calibri" panose="020F0502020204030204" pitchFamily="34" charset="0"/>
                  </a:defRPr>
                </a:pPr>
                <a:r>
                  <a:rPr lang="en-US" sz="1600" b="0" i="0" baseline="0" dirty="0" smtClean="0">
                    <a:effectLst/>
                    <a:latin typeface="Calibri" panose="020F0502020204030204" pitchFamily="34" charset="0"/>
                  </a:rPr>
                  <a:t>Reported cases/100,000 population                     </a:t>
                </a:r>
                <a:endParaRPr lang="en-US" sz="1600" dirty="0">
                  <a:effectLst/>
                  <a:latin typeface="Calibri" panose="020F0502020204030204" pitchFamily="34" charset="0"/>
                </a:endParaRPr>
              </a:p>
            </c:rich>
          </c:tx>
          <c:layout>
            <c:manualLayout>
              <c:xMode val="edge"/>
              <c:yMode val="edge"/>
              <c:x val="4.5745453693288342E-3"/>
              <c:y val="0.12346516647348016"/>
            </c:manualLayout>
          </c:layout>
          <c:overlay val="0"/>
        </c:title>
        <c:numFmt formatCode="General" sourceLinked="1"/>
        <c:majorTickMark val="out"/>
        <c:minorTickMark val="out"/>
        <c:tickLblPos val="nextTo"/>
        <c:txPr>
          <a:bodyPr/>
          <a:lstStyle/>
          <a:p>
            <a:pPr>
              <a:defRPr sz="1400">
                <a:latin typeface="Calibri" panose="020F0502020204030204" pitchFamily="34" charset="0"/>
              </a:defRPr>
            </a:pPr>
            <a:endParaRPr lang="en-US"/>
          </a:p>
        </c:txPr>
        <c:crossAx val="238777048"/>
        <c:crosses val="autoZero"/>
        <c:crossBetween val="midCat"/>
      </c:valAx>
    </c:plotArea>
    <c:legend>
      <c:legendPos val="r"/>
      <c:layout>
        <c:manualLayout>
          <c:xMode val="edge"/>
          <c:yMode val="edge"/>
          <c:x val="0.67674561349122697"/>
          <c:y val="7.1964906670930084E-2"/>
          <c:w val="0.12690950048566763"/>
          <c:h val="0.42099884088093048"/>
        </c:manualLayout>
      </c:layout>
      <c:overlay val="0"/>
      <c:txPr>
        <a:bodyPr/>
        <a:lstStyle/>
        <a:p>
          <a:pPr>
            <a:defRPr sz="1600" b="0" u="none">
              <a:solidFill>
                <a:schemeClr val="bg2"/>
              </a:solidFill>
              <a:latin typeface="Calibri" panose="020F050202020403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Male</c:v>
                </c:pt>
              </c:strCache>
            </c:strRef>
          </c:tx>
          <c:spPr>
            <a:ln>
              <a:solidFill>
                <a:srgbClr val="00B050"/>
              </a:solidFill>
            </a:ln>
          </c:spPr>
          <c:marker>
            <c:symbol val="diamond"/>
            <c:size val="9"/>
            <c:spPr>
              <a:solidFill>
                <a:srgbClr val="00B050"/>
              </a:solidFill>
              <a:ln>
                <a:solidFill>
                  <a:srgbClr val="00B050"/>
                </a:solidFill>
              </a:ln>
            </c:spPr>
          </c:marker>
          <c:cat>
            <c:numRef>
              <c:f>Sheet1!$A$2:$A$17</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Sheet1!$B$2:$B$17</c:f>
              <c:numCache>
                <c:formatCode>General</c:formatCode>
                <c:ptCount val="16"/>
                <c:pt idx="0">
                  <c:v>4.88</c:v>
                </c:pt>
                <c:pt idx="1">
                  <c:v>3.84</c:v>
                </c:pt>
                <c:pt idx="2">
                  <c:v>2.82</c:v>
                </c:pt>
                <c:pt idx="3">
                  <c:v>2.06</c:v>
                </c:pt>
                <c:pt idx="4">
                  <c:v>1.7</c:v>
                </c:pt>
                <c:pt idx="5">
                  <c:v>1.32</c:v>
                </c:pt>
                <c:pt idx="6">
                  <c:v>1.0900000000000001</c:v>
                </c:pt>
                <c:pt idx="7">
                  <c:v>0.89</c:v>
                </c:pt>
                <c:pt idx="8">
                  <c:v>0.69</c:v>
                </c:pt>
                <c:pt idx="9">
                  <c:v>0.56999999999999995</c:v>
                </c:pt>
                <c:pt idx="10">
                  <c:v>0.46</c:v>
                </c:pt>
                <c:pt idx="11">
                  <c:v>0.5</c:v>
                </c:pt>
                <c:pt idx="12">
                  <c:v>0.56000000000000005</c:v>
                </c:pt>
                <c:pt idx="13">
                  <c:v>0.41</c:v>
                </c:pt>
                <c:pt idx="14">
                  <c:v>0.46</c:v>
                </c:pt>
                <c:pt idx="15">
                  <c:v>0.7</c:v>
                </c:pt>
              </c:numCache>
            </c:numRef>
          </c:val>
          <c:smooth val="0"/>
          <c:extLst>
            <c:ext xmlns:c16="http://schemas.microsoft.com/office/drawing/2014/chart" uri="{C3380CC4-5D6E-409C-BE32-E72D297353CC}">
              <c16:uniqueId val="{00000000-9E67-4774-BB11-A400AE81CB75}"/>
            </c:ext>
          </c:extLst>
        </c:ser>
        <c:ser>
          <c:idx val="1"/>
          <c:order val="1"/>
          <c:tx>
            <c:strRef>
              <c:f>Sheet1!$C$1</c:f>
              <c:strCache>
                <c:ptCount val="1"/>
                <c:pt idx="0">
                  <c:v>Female</c:v>
                </c:pt>
              </c:strCache>
            </c:strRef>
          </c:tx>
          <c:spPr>
            <a:ln>
              <a:solidFill>
                <a:srgbClr val="FBB0A3"/>
              </a:solidFill>
            </a:ln>
          </c:spPr>
          <c:marker>
            <c:symbol val="circle"/>
            <c:size val="9"/>
            <c:spPr>
              <a:solidFill>
                <a:srgbClr val="FBB0A3"/>
              </a:solidFill>
              <a:ln>
                <a:solidFill>
                  <a:srgbClr val="FBB0A3"/>
                </a:solidFill>
              </a:ln>
            </c:spPr>
          </c:marker>
          <c:cat>
            <c:numRef>
              <c:f>Sheet1!$A$2:$A$17</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Sheet1!$C$2:$C$17</c:f>
              <c:numCache>
                <c:formatCode>General</c:formatCode>
                <c:ptCount val="16"/>
                <c:pt idx="0">
                  <c:v>2.56</c:v>
                </c:pt>
                <c:pt idx="1">
                  <c:v>2.2599999999999998</c:v>
                </c:pt>
                <c:pt idx="2">
                  <c:v>2.4300000000000002</c:v>
                </c:pt>
                <c:pt idx="3">
                  <c:v>1.79</c:v>
                </c:pt>
                <c:pt idx="4">
                  <c:v>1.31</c:v>
                </c:pt>
                <c:pt idx="5">
                  <c:v>1.06</c:v>
                </c:pt>
                <c:pt idx="6">
                  <c:v>0.88</c:v>
                </c:pt>
                <c:pt idx="7">
                  <c:v>0.81</c:v>
                </c:pt>
                <c:pt idx="8">
                  <c:v>0.59</c:v>
                </c:pt>
                <c:pt idx="9">
                  <c:v>0.51</c:v>
                </c:pt>
                <c:pt idx="10">
                  <c:v>0.44</c:v>
                </c:pt>
                <c:pt idx="11">
                  <c:v>0.49</c:v>
                </c:pt>
                <c:pt idx="12">
                  <c:v>0.56999999999999995</c:v>
                </c:pt>
                <c:pt idx="13">
                  <c:v>0.37</c:v>
                </c:pt>
                <c:pt idx="14">
                  <c:v>0.41</c:v>
                </c:pt>
                <c:pt idx="15">
                  <c:v>0.55000000000000004</c:v>
                </c:pt>
              </c:numCache>
            </c:numRef>
          </c:val>
          <c:smooth val="0"/>
          <c:extLst>
            <c:ext xmlns:c16="http://schemas.microsoft.com/office/drawing/2014/chart" uri="{C3380CC4-5D6E-409C-BE32-E72D297353CC}">
              <c16:uniqueId val="{00000001-9E67-4774-BB11-A400AE81CB75}"/>
            </c:ext>
          </c:extLst>
        </c:ser>
        <c:dLbls>
          <c:showLegendKey val="0"/>
          <c:showVal val="0"/>
          <c:showCatName val="0"/>
          <c:showSerName val="0"/>
          <c:showPercent val="0"/>
          <c:showBubbleSize val="0"/>
        </c:dLbls>
        <c:marker val="1"/>
        <c:smooth val="0"/>
        <c:axId val="238778224"/>
        <c:axId val="238778616"/>
      </c:lineChart>
      <c:catAx>
        <c:axId val="238778224"/>
        <c:scaling>
          <c:orientation val="minMax"/>
        </c:scaling>
        <c:delete val="0"/>
        <c:axPos val="b"/>
        <c:title>
          <c:tx>
            <c:rich>
              <a:bodyPr/>
              <a:lstStyle/>
              <a:p>
                <a:pPr>
                  <a:defRPr sz="1600" b="0">
                    <a:solidFill>
                      <a:schemeClr val="bg2"/>
                    </a:solidFill>
                    <a:latin typeface="Calibri" panose="020F0502020204030204" pitchFamily="34" charset="0"/>
                  </a:defRPr>
                </a:pPr>
                <a:r>
                  <a:rPr lang="en-US" sz="1600" b="0" dirty="0" smtClean="0">
                    <a:solidFill>
                      <a:schemeClr val="bg2"/>
                    </a:solidFill>
                    <a:latin typeface="Calibri" panose="020F0502020204030204" pitchFamily="34" charset="0"/>
                  </a:rPr>
                  <a:t>Year</a:t>
                </a:r>
                <a:endParaRPr lang="en-US" sz="1600" b="0" dirty="0">
                  <a:solidFill>
                    <a:schemeClr val="bg2"/>
                  </a:solidFill>
                  <a:latin typeface="Calibri" panose="020F0502020204030204" pitchFamily="34" charset="0"/>
                </a:endParaRPr>
              </a:p>
            </c:rich>
          </c:tx>
          <c:layout/>
          <c:overlay val="0"/>
        </c:title>
        <c:numFmt formatCode="General" sourceLinked="1"/>
        <c:majorTickMark val="out"/>
        <c:minorTickMark val="none"/>
        <c:tickLblPos val="nextTo"/>
        <c:txPr>
          <a:bodyPr rot="-1860000"/>
          <a:lstStyle/>
          <a:p>
            <a:pPr>
              <a:defRPr sz="1400">
                <a:solidFill>
                  <a:schemeClr val="bg2"/>
                </a:solidFill>
                <a:latin typeface="Calibri" panose="020F0502020204030204" pitchFamily="34" charset="0"/>
              </a:defRPr>
            </a:pPr>
            <a:endParaRPr lang="en-US"/>
          </a:p>
        </c:txPr>
        <c:crossAx val="238778616"/>
        <c:crosses val="autoZero"/>
        <c:auto val="1"/>
        <c:lblAlgn val="ctr"/>
        <c:lblOffset val="100"/>
        <c:tickLblSkip val="3"/>
        <c:noMultiLvlLbl val="0"/>
      </c:catAx>
      <c:valAx>
        <c:axId val="238778616"/>
        <c:scaling>
          <c:orientation val="minMax"/>
        </c:scaling>
        <c:delete val="0"/>
        <c:axPos val="l"/>
        <c:title>
          <c:tx>
            <c:rich>
              <a:bodyPr rot="-5400000" vert="horz"/>
              <a:lstStyle/>
              <a:p>
                <a:pPr>
                  <a:defRPr sz="1600" b="0">
                    <a:latin typeface="Calibri" panose="020F0502020204030204" pitchFamily="34" charset="0"/>
                  </a:defRPr>
                </a:pPr>
                <a:r>
                  <a:rPr lang="en-US" sz="1600" b="0" dirty="0" smtClean="0">
                    <a:latin typeface="Calibri" panose="020F0502020204030204" pitchFamily="34" charset="0"/>
                  </a:rPr>
                  <a:t>Reported cases/100,000 population</a:t>
                </a:r>
                <a:endParaRPr lang="en-US" sz="1600" b="0" dirty="0">
                  <a:latin typeface="Calibri" panose="020F0502020204030204" pitchFamily="34" charset="0"/>
                </a:endParaRPr>
              </a:p>
            </c:rich>
          </c:tx>
          <c:layout>
            <c:manualLayout>
              <c:xMode val="edge"/>
              <c:yMode val="edge"/>
              <c:x val="7.1225071225071226E-3"/>
              <c:y val="5.0783002683323801E-2"/>
            </c:manualLayout>
          </c:layout>
          <c:overlay val="0"/>
        </c:title>
        <c:numFmt formatCode="General" sourceLinked="1"/>
        <c:majorTickMark val="out"/>
        <c:minorTickMark val="out"/>
        <c:tickLblPos val="nextTo"/>
        <c:txPr>
          <a:bodyPr/>
          <a:lstStyle/>
          <a:p>
            <a:pPr>
              <a:defRPr sz="1400">
                <a:latin typeface="Calibri" panose="020F0502020204030204" pitchFamily="34" charset="0"/>
              </a:defRPr>
            </a:pPr>
            <a:endParaRPr lang="en-US"/>
          </a:p>
        </c:txPr>
        <c:crossAx val="238778224"/>
        <c:crosses val="autoZero"/>
        <c:crossBetween val="midCat"/>
      </c:valAx>
    </c:plotArea>
    <c:legend>
      <c:legendPos val="r"/>
      <c:layout>
        <c:manualLayout>
          <c:xMode val="edge"/>
          <c:yMode val="edge"/>
          <c:x val="0.67181528590977413"/>
          <c:y val="0.22930475520168916"/>
          <c:w val="0.1401140722794266"/>
          <c:h val="0.18545374565609463"/>
        </c:manualLayout>
      </c:layout>
      <c:overlay val="0"/>
      <c:txPr>
        <a:bodyPr/>
        <a:lstStyle/>
        <a:p>
          <a:pPr>
            <a:defRPr sz="1600">
              <a:solidFill>
                <a:schemeClr val="bg2"/>
              </a:solidFill>
              <a:latin typeface="Calibri" panose="020F050202020403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American Indian/Alaska Native</c:v>
                </c:pt>
              </c:strCache>
            </c:strRef>
          </c:tx>
          <c:spPr>
            <a:ln>
              <a:solidFill>
                <a:schemeClr val="bg2"/>
              </a:solidFill>
            </a:ln>
          </c:spPr>
          <c:marker>
            <c:symbol val="circle"/>
            <c:size val="10"/>
            <c:spPr>
              <a:noFill/>
              <a:ln>
                <a:solidFill>
                  <a:schemeClr val="bg2"/>
                </a:solidFill>
              </a:ln>
            </c:spPr>
          </c:marker>
          <c:cat>
            <c:numRef>
              <c:f>Sheet1!$A$2:$A$17</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Sheet1!$B$2:$B$17</c:f>
              <c:numCache>
                <c:formatCode>General</c:formatCode>
                <c:ptCount val="16"/>
                <c:pt idx="0">
                  <c:v>5.87</c:v>
                </c:pt>
                <c:pt idx="1">
                  <c:v>4.08</c:v>
                </c:pt>
                <c:pt idx="2">
                  <c:v>1.51</c:v>
                </c:pt>
                <c:pt idx="3">
                  <c:v>0.77</c:v>
                </c:pt>
                <c:pt idx="4">
                  <c:v>0.63</c:v>
                </c:pt>
                <c:pt idx="5">
                  <c:v>0.53</c:v>
                </c:pt>
                <c:pt idx="6">
                  <c:v>0.66</c:v>
                </c:pt>
                <c:pt idx="7">
                  <c:v>0.77</c:v>
                </c:pt>
                <c:pt idx="8">
                  <c:v>0.34</c:v>
                </c:pt>
                <c:pt idx="9">
                  <c:v>0.23</c:v>
                </c:pt>
                <c:pt idx="10">
                  <c:v>0.65</c:v>
                </c:pt>
                <c:pt idx="11">
                  <c:v>0.23</c:v>
                </c:pt>
                <c:pt idx="12">
                  <c:v>0.27</c:v>
                </c:pt>
                <c:pt idx="13">
                  <c:v>0.15</c:v>
                </c:pt>
                <c:pt idx="14">
                  <c:v>0.19</c:v>
                </c:pt>
                <c:pt idx="15">
                  <c:v>0.11</c:v>
                </c:pt>
              </c:numCache>
            </c:numRef>
          </c:val>
          <c:smooth val="0"/>
          <c:extLst>
            <c:ext xmlns:c16="http://schemas.microsoft.com/office/drawing/2014/chart" uri="{C3380CC4-5D6E-409C-BE32-E72D297353CC}">
              <c16:uniqueId val="{00000000-3FE0-4C25-A7B6-3CB10F9D2610}"/>
            </c:ext>
          </c:extLst>
        </c:ser>
        <c:ser>
          <c:idx val="1"/>
          <c:order val="1"/>
          <c:tx>
            <c:strRef>
              <c:f>Sheet1!$C$1</c:f>
              <c:strCache>
                <c:ptCount val="1"/>
                <c:pt idx="0">
                  <c:v>Asian/Pacific Islander</c:v>
                </c:pt>
              </c:strCache>
            </c:strRef>
          </c:tx>
          <c:spPr>
            <a:ln>
              <a:solidFill>
                <a:schemeClr val="accent4"/>
              </a:solidFill>
            </a:ln>
          </c:spPr>
          <c:marker>
            <c:symbol val="diamond"/>
            <c:size val="9"/>
            <c:spPr>
              <a:solidFill>
                <a:schemeClr val="accent4"/>
              </a:solidFill>
              <a:ln>
                <a:solidFill>
                  <a:schemeClr val="accent4"/>
                </a:solidFill>
              </a:ln>
            </c:spPr>
          </c:marker>
          <c:cat>
            <c:numRef>
              <c:f>Sheet1!$A$2:$A$17</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Sheet1!$C$2:$C$17</c:f>
              <c:numCache>
                <c:formatCode>General</c:formatCode>
                <c:ptCount val="16"/>
                <c:pt idx="0">
                  <c:v>2.0699999999999998</c:v>
                </c:pt>
                <c:pt idx="1">
                  <c:v>2.14</c:v>
                </c:pt>
                <c:pt idx="2">
                  <c:v>1.94</c:v>
                </c:pt>
                <c:pt idx="3">
                  <c:v>2.88</c:v>
                </c:pt>
                <c:pt idx="4">
                  <c:v>1.69</c:v>
                </c:pt>
                <c:pt idx="5">
                  <c:v>1.45</c:v>
                </c:pt>
                <c:pt idx="6">
                  <c:v>1.1100000000000001</c:v>
                </c:pt>
                <c:pt idx="7">
                  <c:v>1.31</c:v>
                </c:pt>
                <c:pt idx="8">
                  <c:v>1.06</c:v>
                </c:pt>
                <c:pt idx="9">
                  <c:v>0.97</c:v>
                </c:pt>
                <c:pt idx="10">
                  <c:v>0.85</c:v>
                </c:pt>
                <c:pt idx="11">
                  <c:v>0.59</c:v>
                </c:pt>
                <c:pt idx="12">
                  <c:v>0.56999999999999995</c:v>
                </c:pt>
                <c:pt idx="13">
                  <c:v>0.73</c:v>
                </c:pt>
                <c:pt idx="14">
                  <c:v>0.6</c:v>
                </c:pt>
                <c:pt idx="15">
                  <c:v>1.53</c:v>
                </c:pt>
              </c:numCache>
            </c:numRef>
          </c:val>
          <c:smooth val="0"/>
          <c:extLst>
            <c:ext xmlns:c16="http://schemas.microsoft.com/office/drawing/2014/chart" uri="{C3380CC4-5D6E-409C-BE32-E72D297353CC}">
              <c16:uniqueId val="{00000001-3FE0-4C25-A7B6-3CB10F9D2610}"/>
            </c:ext>
          </c:extLst>
        </c:ser>
        <c:ser>
          <c:idx val="2"/>
          <c:order val="2"/>
          <c:tx>
            <c:strRef>
              <c:f>Sheet1!$D$1</c:f>
              <c:strCache>
                <c:ptCount val="1"/>
                <c:pt idx="0">
                  <c:v>Black, Non-Hispanic</c:v>
                </c:pt>
              </c:strCache>
            </c:strRef>
          </c:tx>
          <c:spPr>
            <a:ln>
              <a:solidFill>
                <a:srgbClr val="FFFF00"/>
              </a:solidFill>
            </a:ln>
          </c:spPr>
          <c:marker>
            <c:symbol val="star"/>
            <c:size val="9"/>
            <c:spPr>
              <a:noFill/>
              <a:ln>
                <a:solidFill>
                  <a:srgbClr val="FFFF00"/>
                </a:solidFill>
              </a:ln>
            </c:spPr>
          </c:marker>
          <c:cat>
            <c:numRef>
              <c:f>Sheet1!$A$2:$A$17</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Sheet1!$D$2:$D$17</c:f>
              <c:numCache>
                <c:formatCode>General</c:formatCode>
                <c:ptCount val="16"/>
                <c:pt idx="0">
                  <c:v>2.5299999999999998</c:v>
                </c:pt>
                <c:pt idx="1">
                  <c:v>1.97</c:v>
                </c:pt>
                <c:pt idx="2">
                  <c:v>1.52</c:v>
                </c:pt>
                <c:pt idx="3">
                  <c:v>0.95</c:v>
                </c:pt>
                <c:pt idx="4">
                  <c:v>0.78</c:v>
                </c:pt>
                <c:pt idx="5">
                  <c:v>0.63</c:v>
                </c:pt>
                <c:pt idx="6">
                  <c:v>0.44</c:v>
                </c:pt>
                <c:pt idx="7">
                  <c:v>0.39</c:v>
                </c:pt>
                <c:pt idx="8">
                  <c:v>0.41</c:v>
                </c:pt>
                <c:pt idx="9">
                  <c:v>0.25</c:v>
                </c:pt>
                <c:pt idx="10">
                  <c:v>0.27</c:v>
                </c:pt>
                <c:pt idx="11">
                  <c:v>0.24</c:v>
                </c:pt>
                <c:pt idx="12">
                  <c:v>0.19</c:v>
                </c:pt>
                <c:pt idx="13">
                  <c:v>0.2</c:v>
                </c:pt>
                <c:pt idx="14">
                  <c:v>0.17</c:v>
                </c:pt>
                <c:pt idx="15">
                  <c:v>0.33</c:v>
                </c:pt>
              </c:numCache>
            </c:numRef>
          </c:val>
          <c:smooth val="0"/>
          <c:extLst>
            <c:ext xmlns:c16="http://schemas.microsoft.com/office/drawing/2014/chart" uri="{C3380CC4-5D6E-409C-BE32-E72D297353CC}">
              <c16:uniqueId val="{00000002-3FE0-4C25-A7B6-3CB10F9D2610}"/>
            </c:ext>
          </c:extLst>
        </c:ser>
        <c:ser>
          <c:idx val="3"/>
          <c:order val="3"/>
          <c:tx>
            <c:strRef>
              <c:f>Sheet1!$E$1</c:f>
              <c:strCache>
                <c:ptCount val="1"/>
                <c:pt idx="0">
                  <c:v>White, Non-Hispanic</c:v>
                </c:pt>
              </c:strCache>
            </c:strRef>
          </c:tx>
          <c:spPr>
            <a:ln>
              <a:solidFill>
                <a:srgbClr val="00B050"/>
              </a:solidFill>
            </a:ln>
          </c:spPr>
          <c:marker>
            <c:symbol val="triangle"/>
            <c:size val="9"/>
            <c:spPr>
              <a:solidFill>
                <a:srgbClr val="00B050"/>
              </a:solidFill>
              <a:ln>
                <a:solidFill>
                  <a:srgbClr val="00B050"/>
                </a:solidFill>
              </a:ln>
            </c:spPr>
          </c:marker>
          <c:cat>
            <c:numRef>
              <c:f>Sheet1!$A$2:$A$17</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Sheet1!$E$2:$E$17</c:f>
              <c:numCache>
                <c:formatCode>General</c:formatCode>
                <c:ptCount val="16"/>
                <c:pt idx="0">
                  <c:v>2.37</c:v>
                </c:pt>
                <c:pt idx="1">
                  <c:v>1.96</c:v>
                </c:pt>
                <c:pt idx="2">
                  <c:v>1.54</c:v>
                </c:pt>
                <c:pt idx="3">
                  <c:v>1.1200000000000001</c:v>
                </c:pt>
                <c:pt idx="4">
                  <c:v>0.89</c:v>
                </c:pt>
                <c:pt idx="5">
                  <c:v>0.72</c:v>
                </c:pt>
                <c:pt idx="6">
                  <c:v>0.65</c:v>
                </c:pt>
                <c:pt idx="7">
                  <c:v>0.57999999999999996</c:v>
                </c:pt>
                <c:pt idx="8">
                  <c:v>0.4</c:v>
                </c:pt>
                <c:pt idx="9">
                  <c:v>0.35</c:v>
                </c:pt>
                <c:pt idx="10">
                  <c:v>0.28999999999999998</c:v>
                </c:pt>
                <c:pt idx="11">
                  <c:v>0.38</c:v>
                </c:pt>
                <c:pt idx="12">
                  <c:v>0.48</c:v>
                </c:pt>
                <c:pt idx="13">
                  <c:v>0.28000000000000003</c:v>
                </c:pt>
                <c:pt idx="14">
                  <c:v>0.35</c:v>
                </c:pt>
                <c:pt idx="15">
                  <c:v>0.43</c:v>
                </c:pt>
              </c:numCache>
            </c:numRef>
          </c:val>
          <c:smooth val="0"/>
          <c:extLst>
            <c:ext xmlns:c16="http://schemas.microsoft.com/office/drawing/2014/chart" uri="{C3380CC4-5D6E-409C-BE32-E72D297353CC}">
              <c16:uniqueId val="{00000003-3FE0-4C25-A7B6-3CB10F9D2610}"/>
            </c:ext>
          </c:extLst>
        </c:ser>
        <c:ser>
          <c:idx val="4"/>
          <c:order val="4"/>
          <c:tx>
            <c:strRef>
              <c:f>Sheet1!$F$1</c:f>
              <c:strCache>
                <c:ptCount val="1"/>
                <c:pt idx="0">
                  <c:v>Hispanic</c:v>
                </c:pt>
              </c:strCache>
            </c:strRef>
          </c:tx>
          <c:spPr>
            <a:ln>
              <a:solidFill>
                <a:schemeClr val="accent3"/>
              </a:solidFill>
            </a:ln>
          </c:spPr>
          <c:marker>
            <c:symbol val="square"/>
            <c:size val="8"/>
            <c:spPr>
              <a:solidFill>
                <a:schemeClr val="accent3"/>
              </a:solidFill>
              <a:ln>
                <a:solidFill>
                  <a:schemeClr val="accent3"/>
                </a:solidFill>
              </a:ln>
            </c:spPr>
          </c:marker>
          <c:cat>
            <c:numRef>
              <c:f>Sheet1!$A$2:$A$17</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Sheet1!$F$2:$F$17</c:f>
              <c:numCache>
                <c:formatCode>General</c:formatCode>
                <c:ptCount val="16"/>
                <c:pt idx="0">
                  <c:v>4.9000000000000004</c:v>
                </c:pt>
                <c:pt idx="1">
                  <c:v>3.92</c:v>
                </c:pt>
                <c:pt idx="2">
                  <c:v>2.72</c:v>
                </c:pt>
                <c:pt idx="3">
                  <c:v>2.68</c:v>
                </c:pt>
                <c:pt idx="4">
                  <c:v>2.69</c:v>
                </c:pt>
                <c:pt idx="5">
                  <c:v>2.27</c:v>
                </c:pt>
                <c:pt idx="6">
                  <c:v>1.4</c:v>
                </c:pt>
                <c:pt idx="7">
                  <c:v>1</c:v>
                </c:pt>
                <c:pt idx="8">
                  <c:v>0.81</c:v>
                </c:pt>
                <c:pt idx="9">
                  <c:v>0.7</c:v>
                </c:pt>
                <c:pt idx="10">
                  <c:v>0.53</c:v>
                </c:pt>
                <c:pt idx="11">
                  <c:v>0.49</c:v>
                </c:pt>
                <c:pt idx="12">
                  <c:v>0.51</c:v>
                </c:pt>
                <c:pt idx="13">
                  <c:v>0.38</c:v>
                </c:pt>
                <c:pt idx="14">
                  <c:v>0.39</c:v>
                </c:pt>
                <c:pt idx="15">
                  <c:v>0.51</c:v>
                </c:pt>
              </c:numCache>
            </c:numRef>
          </c:val>
          <c:smooth val="0"/>
          <c:extLst>
            <c:ext xmlns:c16="http://schemas.microsoft.com/office/drawing/2014/chart" uri="{C3380CC4-5D6E-409C-BE32-E72D297353CC}">
              <c16:uniqueId val="{00000004-3FE0-4C25-A7B6-3CB10F9D2610}"/>
            </c:ext>
          </c:extLst>
        </c:ser>
        <c:dLbls>
          <c:showLegendKey val="0"/>
          <c:showVal val="0"/>
          <c:showCatName val="0"/>
          <c:showSerName val="0"/>
          <c:showPercent val="0"/>
          <c:showBubbleSize val="0"/>
        </c:dLbls>
        <c:marker val="1"/>
        <c:smooth val="0"/>
        <c:axId val="238779400"/>
        <c:axId val="238779792"/>
      </c:lineChart>
      <c:catAx>
        <c:axId val="238779400"/>
        <c:scaling>
          <c:orientation val="minMax"/>
        </c:scaling>
        <c:delete val="0"/>
        <c:axPos val="b"/>
        <c:title>
          <c:tx>
            <c:rich>
              <a:bodyPr/>
              <a:lstStyle/>
              <a:p>
                <a:pPr>
                  <a:defRPr sz="1600" b="0">
                    <a:solidFill>
                      <a:schemeClr val="bg2"/>
                    </a:solidFill>
                    <a:latin typeface="Calibri" panose="020F0502020204030204" pitchFamily="34" charset="0"/>
                  </a:defRPr>
                </a:pPr>
                <a:r>
                  <a:rPr lang="en-US" sz="1600" b="0" dirty="0" smtClean="0">
                    <a:solidFill>
                      <a:schemeClr val="bg2"/>
                    </a:solidFill>
                    <a:latin typeface="Calibri" panose="020F0502020204030204" pitchFamily="34" charset="0"/>
                  </a:rPr>
                  <a:t>Year</a:t>
                </a:r>
                <a:endParaRPr lang="en-US" sz="1600" b="0" dirty="0">
                  <a:solidFill>
                    <a:schemeClr val="bg2"/>
                  </a:solidFill>
                  <a:latin typeface="Calibri" panose="020F0502020204030204" pitchFamily="34" charset="0"/>
                </a:endParaRPr>
              </a:p>
            </c:rich>
          </c:tx>
          <c:layout>
            <c:manualLayout>
              <c:xMode val="edge"/>
              <c:yMode val="edge"/>
              <c:x val="0.44990741409617374"/>
              <c:y val="0.93"/>
            </c:manualLayout>
          </c:layout>
          <c:overlay val="0"/>
        </c:title>
        <c:numFmt formatCode="General" sourceLinked="1"/>
        <c:majorTickMark val="out"/>
        <c:minorTickMark val="none"/>
        <c:tickLblPos val="nextTo"/>
        <c:txPr>
          <a:bodyPr rot="-1860000"/>
          <a:lstStyle/>
          <a:p>
            <a:pPr>
              <a:defRPr sz="1400">
                <a:solidFill>
                  <a:schemeClr val="bg2"/>
                </a:solidFill>
                <a:latin typeface="Calibri" panose="020F0502020204030204" pitchFamily="34" charset="0"/>
              </a:defRPr>
            </a:pPr>
            <a:endParaRPr lang="en-US"/>
          </a:p>
        </c:txPr>
        <c:crossAx val="238779792"/>
        <c:crosses val="autoZero"/>
        <c:auto val="1"/>
        <c:lblAlgn val="ctr"/>
        <c:lblOffset val="100"/>
        <c:tickLblSkip val="3"/>
        <c:noMultiLvlLbl val="0"/>
      </c:catAx>
      <c:valAx>
        <c:axId val="238779792"/>
        <c:scaling>
          <c:orientation val="minMax"/>
        </c:scaling>
        <c:delete val="0"/>
        <c:axPos val="l"/>
        <c:title>
          <c:tx>
            <c:rich>
              <a:bodyPr rot="-5400000" vert="horz"/>
              <a:lstStyle/>
              <a:p>
                <a:pPr>
                  <a:defRPr sz="1400">
                    <a:latin typeface="Calibri" panose="020F0502020204030204" pitchFamily="34" charset="0"/>
                  </a:defRPr>
                </a:pPr>
                <a:r>
                  <a:rPr lang="en-US" sz="1400" b="0" i="0" baseline="0" dirty="0" smtClean="0">
                    <a:effectLst/>
                    <a:latin typeface="Calibri" panose="020F0502020204030204" pitchFamily="34" charset="0"/>
                  </a:rPr>
                  <a:t>Reported cases/100,000 population                     </a:t>
                </a:r>
                <a:endParaRPr lang="en-US" sz="1400" dirty="0">
                  <a:effectLst/>
                  <a:latin typeface="Calibri" panose="020F0502020204030204" pitchFamily="34" charset="0"/>
                </a:endParaRPr>
              </a:p>
            </c:rich>
          </c:tx>
          <c:layout>
            <c:manualLayout>
              <c:xMode val="edge"/>
              <c:yMode val="edge"/>
              <c:x val="3.0454622071323647E-3"/>
              <c:y val="0.23775084364454444"/>
            </c:manualLayout>
          </c:layout>
          <c:overlay val="0"/>
        </c:title>
        <c:numFmt formatCode="General" sourceLinked="1"/>
        <c:majorTickMark val="out"/>
        <c:minorTickMark val="out"/>
        <c:tickLblPos val="nextTo"/>
        <c:txPr>
          <a:bodyPr/>
          <a:lstStyle/>
          <a:p>
            <a:pPr>
              <a:defRPr sz="1400">
                <a:latin typeface="Calibri" panose="020F0502020204030204" pitchFamily="34" charset="0"/>
              </a:defRPr>
            </a:pPr>
            <a:endParaRPr lang="en-US"/>
          </a:p>
        </c:txPr>
        <c:crossAx val="238779400"/>
        <c:crosses val="autoZero"/>
        <c:crossBetween val="midCat"/>
      </c:valAx>
    </c:plotArea>
    <c:legend>
      <c:legendPos val="t"/>
      <c:layout>
        <c:manualLayout>
          <c:xMode val="edge"/>
          <c:yMode val="edge"/>
          <c:x val="0.56619434952706382"/>
          <c:y val="0.22677052868391451"/>
          <c:w val="0.39276853365027486"/>
          <c:h val="0.3492098005515808"/>
        </c:manualLayout>
      </c:layout>
      <c:overlay val="0"/>
      <c:txPr>
        <a:bodyPr/>
        <a:lstStyle/>
        <a:p>
          <a:pPr>
            <a:defRPr sz="1400" b="0" u="none">
              <a:solidFill>
                <a:schemeClr val="bg2"/>
              </a:solidFill>
              <a:latin typeface="Calibri" panose="020F050202020403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2016</c:v>
                </c:pt>
              </c:strCache>
            </c:strRef>
          </c:tx>
          <c:spPr>
            <a:solidFill>
              <a:schemeClr val="accent1"/>
            </a:solidFill>
            <a:effectLst>
              <a:innerShdw blurRad="63500" dist="50800" dir="8100000">
                <a:prstClr val="black">
                  <a:alpha val="50000"/>
                </a:prstClr>
              </a:innerShdw>
            </a:effectLst>
          </c:spPr>
          <c:dPt>
            <c:idx val="0"/>
            <c:bubble3D val="0"/>
            <c:spPr>
              <a:solidFill>
                <a:schemeClr val="tx1"/>
              </a:solidFill>
              <a:effectLst>
                <a:innerShdw blurRad="63500" dist="50800" dir="8100000">
                  <a:prstClr val="black">
                    <a:alpha val="50000"/>
                  </a:prstClr>
                </a:innerShdw>
              </a:effectLst>
            </c:spPr>
            <c:extLst>
              <c:ext xmlns:c16="http://schemas.microsoft.com/office/drawing/2014/chart" uri="{C3380CC4-5D6E-409C-BE32-E72D297353CC}">
                <c16:uniqueId val="{00000001-6C99-4824-B4BA-AEB01277670E}"/>
              </c:ext>
            </c:extLst>
          </c:dPt>
          <c:dPt>
            <c:idx val="2"/>
            <c:bubble3D val="0"/>
            <c:spPr>
              <a:solidFill>
                <a:schemeClr val="accent2">
                  <a:lumMod val="60000"/>
                  <a:lumOff val="40000"/>
                </a:schemeClr>
              </a:solidFill>
              <a:effectLst>
                <a:innerShdw blurRad="63500" dist="50800" dir="8100000">
                  <a:prstClr val="black">
                    <a:alpha val="50000"/>
                  </a:prstClr>
                </a:innerShdw>
              </a:effectLst>
            </c:spPr>
            <c:extLst>
              <c:ext xmlns:c16="http://schemas.microsoft.com/office/drawing/2014/chart" uri="{C3380CC4-5D6E-409C-BE32-E72D297353CC}">
                <c16:uniqueId val="{00000003-6C99-4824-B4BA-AEB01277670E}"/>
              </c:ext>
            </c:extLst>
          </c:dPt>
          <c:dLbls>
            <c:dLbl>
              <c:idx val="2"/>
              <c:layout>
                <c:manualLayout>
                  <c:x val="9.8932332677165349E-2"/>
                  <c:y val="-1.0406988188976379E-2"/>
                </c:manualLayout>
              </c:layout>
              <c:dLblPos val="bestFit"/>
              <c:showLegendKey val="0"/>
              <c:showVal val="1"/>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3-6C99-4824-B4BA-AEB01277670E}"/>
                </c:ext>
              </c:extLst>
            </c:dLbl>
            <c:spPr>
              <a:noFill/>
              <a:ln>
                <a:noFill/>
              </a:ln>
            </c:spPr>
            <c:txPr>
              <a:bodyPr/>
              <a:lstStyle/>
              <a:p>
                <a:pPr>
                  <a:defRPr>
                    <a:solidFill>
                      <a:srgbClr val="000000"/>
                    </a:solidFill>
                    <a:latin typeface="Calibri" panose="020F0502020204030204" pitchFamily="34" charset="0"/>
                  </a:defRPr>
                </a:pPr>
                <a:endParaRPr lang="en-US"/>
              </a:p>
            </c:txPr>
            <c:dLblPos val="bestFit"/>
            <c:showLegendKey val="0"/>
            <c:showVal val="1"/>
            <c:showCatName val="0"/>
            <c:showSerName val="0"/>
            <c:showPercent val="1"/>
            <c:showBubbleSize val="0"/>
            <c:separator>
</c:separator>
            <c:showLeaderLines val="0"/>
            <c:extLst>
              <c:ext xmlns:c15="http://schemas.microsoft.com/office/drawing/2012/chart" uri="{CE6537A1-D6FC-4f65-9D91-7224C49458BB}"/>
            </c:extLst>
          </c:dLbls>
          <c:cat>
            <c:strRef>
              <c:f>Sheet1!$A$2:$A$4</c:f>
              <c:strCache>
                <c:ptCount val="3"/>
                <c:pt idx="0">
                  <c:v>Risk identified*</c:v>
                </c:pt>
                <c:pt idx="1">
                  <c:v>No risk identified</c:v>
                </c:pt>
                <c:pt idx="2">
                  <c:v>Risk data missing </c:v>
                </c:pt>
              </c:strCache>
            </c:strRef>
          </c:cat>
          <c:val>
            <c:numRef>
              <c:f>Sheet1!$B$2:$B$4</c:f>
              <c:numCache>
                <c:formatCode>General</c:formatCode>
                <c:ptCount val="3"/>
                <c:pt idx="0">
                  <c:v>477</c:v>
                </c:pt>
                <c:pt idx="1">
                  <c:v>612</c:v>
                </c:pt>
                <c:pt idx="2">
                  <c:v>918</c:v>
                </c:pt>
              </c:numCache>
            </c:numRef>
          </c:val>
          <c:extLst>
            <c:ext xmlns:c16="http://schemas.microsoft.com/office/drawing/2014/chart" uri="{C3380CC4-5D6E-409C-BE32-E72D297353CC}">
              <c16:uniqueId val="{00000004-6C99-4824-B4BA-AEB01277670E}"/>
            </c:ext>
          </c:extLst>
        </c:ser>
        <c:dLbls>
          <c:showLegendKey val="0"/>
          <c:showVal val="0"/>
          <c:showCatName val="0"/>
          <c:showSerName val="0"/>
          <c:showPercent val="0"/>
          <c:showBubbleSize val="0"/>
          <c:showLeaderLines val="0"/>
        </c:dLbls>
        <c:firstSliceAng val="342"/>
      </c:pieChart>
    </c:plotArea>
    <c:legend>
      <c:legendPos val="r"/>
      <c:overlay val="0"/>
      <c:txPr>
        <a:bodyPr/>
        <a:lstStyle/>
        <a:p>
          <a:pPr>
            <a:defRPr>
              <a:latin typeface="Calibri" panose="020F0502020204030204" pitchFamily="34" charset="0"/>
            </a:defRPr>
          </a:pPr>
          <a:endParaRPr lang="en-US"/>
        </a:p>
      </c:txPr>
    </c:legend>
    <c:plotVisOnly val="1"/>
    <c:dispBlanksAs val="gap"/>
    <c:showDLblsOverMax val="0"/>
  </c:chart>
  <c:spPr>
    <a:scene3d>
      <a:camera prst="orthographicFront"/>
      <a:lightRig rig="threePt" dir="t"/>
    </a:scene3d>
    <a:sp3d>
      <a:bevelT/>
    </a:sp3d>
  </c:spPr>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440476190476191"/>
          <c:y val="3.168543372754519E-2"/>
          <c:w val="0.76687499999999997"/>
          <c:h val="0.86037270416691802"/>
        </c:manualLayout>
      </c:layout>
      <c:barChart>
        <c:barDir val="bar"/>
        <c:grouping val="clustered"/>
        <c:varyColors val="0"/>
        <c:ser>
          <c:idx val="0"/>
          <c:order val="0"/>
          <c:tx>
            <c:strRef>
              <c:f>Sheet1!$B$1</c:f>
              <c:strCache>
                <c:ptCount val="1"/>
                <c:pt idx="0">
                  <c:v>Yes</c:v>
                </c:pt>
              </c:strCache>
            </c:strRef>
          </c:tx>
          <c:invertIfNegative val="0"/>
          <c:dLbls>
            <c:dLbl>
              <c:idx val="0"/>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AE9-4783-A310-C56AB3EB6A63}"/>
                </c:ext>
              </c:extLst>
            </c:dLbl>
            <c:dLbl>
              <c:idx val="1"/>
              <c:layout>
                <c:manualLayout>
                  <c:x val="-1.0955661792276239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AE9-4783-A310-C56AB3EB6A63}"/>
                </c:ext>
              </c:extLst>
            </c:dLbl>
            <c:dLbl>
              <c:idx val="8"/>
              <c:delete val="1"/>
              <c:extLst>
                <c:ext xmlns:c15="http://schemas.microsoft.com/office/drawing/2012/chart" uri="{CE6537A1-D6FC-4f65-9D91-7224C49458BB}"/>
                <c:ext xmlns:c16="http://schemas.microsoft.com/office/drawing/2014/chart" uri="{C3380CC4-5D6E-409C-BE32-E72D297353CC}">
                  <c16:uniqueId val="{00000002-4AE9-4783-A310-C56AB3EB6A63}"/>
                </c:ext>
              </c:extLst>
            </c:dLbl>
            <c:spPr>
              <a:noFill/>
              <a:ln>
                <a:noFill/>
              </a:ln>
              <a:effectLst/>
            </c:spPr>
            <c:txPr>
              <a:bodyPr wrap="square" lIns="38100" tIns="19050" rIns="38100" bIns="19050" anchor="ctr">
                <a:spAutoFit/>
              </a:bodyPr>
              <a:lstStyle/>
              <a:p>
                <a:pPr>
                  <a:defRPr>
                    <a:latin typeface="Calibri" panose="020F0502020204030204" pitchFamily="34" charset="0"/>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International Travel</c:v>
                </c:pt>
                <c:pt idx="1">
                  <c:v>Injection-drug use</c:v>
                </c:pt>
                <c:pt idx="2">
                  <c:v>Men who have sex with men¶</c:v>
                </c:pt>
              </c:strCache>
            </c:strRef>
          </c:cat>
          <c:val>
            <c:numRef>
              <c:f>Sheet1!$B$2:$B$4</c:f>
              <c:numCache>
                <c:formatCode>General</c:formatCode>
                <c:ptCount val="3"/>
                <c:pt idx="0">
                  <c:v>34</c:v>
                </c:pt>
                <c:pt idx="1">
                  <c:v>19</c:v>
                </c:pt>
                <c:pt idx="2">
                  <c:v>8</c:v>
                </c:pt>
              </c:numCache>
            </c:numRef>
          </c:val>
          <c:extLst>
            <c:ext xmlns:c16="http://schemas.microsoft.com/office/drawing/2014/chart" uri="{C3380CC4-5D6E-409C-BE32-E72D297353CC}">
              <c16:uniqueId val="{00000003-4AE9-4783-A310-C56AB3EB6A63}"/>
            </c:ext>
          </c:extLst>
        </c:ser>
        <c:ser>
          <c:idx val="1"/>
          <c:order val="1"/>
          <c:tx>
            <c:strRef>
              <c:f>Sheet1!$C$1</c:f>
              <c:strCache>
                <c:ptCount val="1"/>
                <c:pt idx="0">
                  <c:v>No</c:v>
                </c:pt>
              </c:strCache>
            </c:strRef>
          </c:tx>
          <c:spPr>
            <a:solidFill>
              <a:schemeClr val="accent3">
                <a:lumMod val="60000"/>
                <a:lumOff val="40000"/>
              </a:schemeClr>
            </a:solidFill>
          </c:spPr>
          <c:invertIfNegative val="0"/>
          <c:dPt>
            <c:idx val="2"/>
            <c:invertIfNegative val="0"/>
            <c:bubble3D val="0"/>
            <c:extLst>
              <c:ext xmlns:c16="http://schemas.microsoft.com/office/drawing/2014/chart" uri="{C3380CC4-5D6E-409C-BE32-E72D297353CC}">
                <c16:uniqueId val="{00000004-4AE9-4783-A310-C56AB3EB6A63}"/>
              </c:ext>
            </c:extLst>
          </c:dPt>
          <c:dLbls>
            <c:dLbl>
              <c:idx val="2"/>
              <c:layout>
                <c:manualLayout>
                  <c:x val="6.7238470191226373E-3"/>
                  <c:y val="-8.6200108607113763E-3"/>
                </c:manualLayout>
              </c:layout>
              <c:spPr>
                <a:noFill/>
              </c:spPr>
              <c:txPr>
                <a:bodyPr/>
                <a:lstStyle/>
                <a:p>
                  <a:pPr>
                    <a:defRPr>
                      <a:solidFill>
                        <a:srgbClr val="FFC000"/>
                      </a:solidFill>
                      <a:latin typeface="Calibri" panose="020F0502020204030204" pitchFamily="34"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AE9-4783-A310-C56AB3EB6A63}"/>
                </c:ext>
              </c:extLst>
            </c:dLbl>
            <c:dLbl>
              <c:idx val="8"/>
              <c:delete val="1"/>
              <c:extLst>
                <c:ext xmlns:c15="http://schemas.microsoft.com/office/drawing/2012/chart" uri="{CE6537A1-D6FC-4f65-9D91-7224C49458BB}"/>
                <c:ext xmlns:c16="http://schemas.microsoft.com/office/drawing/2014/chart" uri="{C3380CC4-5D6E-409C-BE32-E72D297353CC}">
                  <c16:uniqueId val="{00000005-4AE9-4783-A310-C56AB3EB6A63}"/>
                </c:ext>
              </c:extLst>
            </c:dLbl>
            <c:spPr>
              <a:noFill/>
              <a:ln>
                <a:noFill/>
              </a:ln>
              <a:effectLst/>
            </c:spPr>
            <c:txPr>
              <a:bodyPr/>
              <a:lstStyle/>
              <a:p>
                <a:pPr>
                  <a:defRPr>
                    <a:solidFill>
                      <a:schemeClr val="bg1"/>
                    </a:solidFill>
                    <a:latin typeface="Calibri" panose="020F050202020403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International Travel</c:v>
                </c:pt>
                <c:pt idx="1">
                  <c:v>Injection-drug use</c:v>
                </c:pt>
                <c:pt idx="2">
                  <c:v>Men who have sex with men¶</c:v>
                </c:pt>
              </c:strCache>
            </c:strRef>
          </c:cat>
          <c:val>
            <c:numRef>
              <c:f>Sheet1!$C$2:$C$4</c:f>
              <c:numCache>
                <c:formatCode>General</c:formatCode>
                <c:ptCount val="3"/>
                <c:pt idx="0">
                  <c:v>792</c:v>
                </c:pt>
                <c:pt idx="1">
                  <c:v>525</c:v>
                </c:pt>
                <c:pt idx="2">
                  <c:v>94</c:v>
                </c:pt>
              </c:numCache>
            </c:numRef>
          </c:val>
          <c:extLst>
            <c:ext xmlns:c16="http://schemas.microsoft.com/office/drawing/2014/chart" uri="{C3380CC4-5D6E-409C-BE32-E72D297353CC}">
              <c16:uniqueId val="{00000006-4AE9-4783-A310-C56AB3EB6A63}"/>
            </c:ext>
          </c:extLst>
        </c:ser>
        <c:ser>
          <c:idx val="2"/>
          <c:order val="2"/>
          <c:tx>
            <c:strRef>
              <c:f>Sheet1!$D$1</c:f>
              <c:strCache>
                <c:ptCount val="1"/>
                <c:pt idx="0">
                  <c:v>Missing§</c:v>
                </c:pt>
              </c:strCache>
            </c:strRef>
          </c:tx>
          <c:spPr>
            <a:solidFill>
              <a:schemeClr val="tx1"/>
            </a:solidFill>
          </c:spPr>
          <c:invertIfNegative val="0"/>
          <c:dLbls>
            <c:spPr>
              <a:noFill/>
              <a:ln>
                <a:noFill/>
              </a:ln>
              <a:effectLst/>
            </c:spPr>
            <c:txPr>
              <a:bodyPr/>
              <a:lstStyle/>
              <a:p>
                <a:pPr>
                  <a:defRPr>
                    <a:solidFill>
                      <a:schemeClr val="bg1"/>
                    </a:solidFill>
                    <a:latin typeface="Calibri" panose="020F050202020403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International Travel</c:v>
                </c:pt>
                <c:pt idx="1">
                  <c:v>Injection-drug use</c:v>
                </c:pt>
                <c:pt idx="2">
                  <c:v>Men who have sex with men¶</c:v>
                </c:pt>
              </c:strCache>
            </c:strRef>
          </c:cat>
          <c:val>
            <c:numRef>
              <c:f>Sheet1!$D$2:$D$4</c:f>
              <c:numCache>
                <c:formatCode>General</c:formatCode>
                <c:ptCount val="3"/>
                <c:pt idx="0">
                  <c:v>1181</c:v>
                </c:pt>
                <c:pt idx="1">
                  <c:v>1463</c:v>
                </c:pt>
                <c:pt idx="2">
                  <c:v>1005</c:v>
                </c:pt>
              </c:numCache>
            </c:numRef>
          </c:val>
          <c:extLst>
            <c:ext xmlns:c16="http://schemas.microsoft.com/office/drawing/2014/chart" uri="{C3380CC4-5D6E-409C-BE32-E72D297353CC}">
              <c16:uniqueId val="{00000007-4AE9-4783-A310-C56AB3EB6A63}"/>
            </c:ext>
          </c:extLst>
        </c:ser>
        <c:dLbls>
          <c:showLegendKey val="0"/>
          <c:showVal val="0"/>
          <c:showCatName val="0"/>
          <c:showSerName val="0"/>
          <c:showPercent val="0"/>
          <c:showBubbleSize val="0"/>
        </c:dLbls>
        <c:gapWidth val="50"/>
        <c:axId val="239980832"/>
        <c:axId val="239980440"/>
      </c:barChart>
      <c:valAx>
        <c:axId val="239980440"/>
        <c:scaling>
          <c:orientation val="minMax"/>
          <c:min val="0"/>
        </c:scaling>
        <c:delete val="0"/>
        <c:axPos val="t"/>
        <c:majorGridlines/>
        <c:numFmt formatCode="General" sourceLinked="1"/>
        <c:majorTickMark val="none"/>
        <c:minorTickMark val="none"/>
        <c:tickLblPos val="high"/>
        <c:txPr>
          <a:bodyPr rot="0" vert="horz" anchor="t" anchorCtr="0"/>
          <a:lstStyle/>
          <a:p>
            <a:pPr>
              <a:defRPr>
                <a:latin typeface="Calibri" panose="020F0502020204030204" pitchFamily="34" charset="0"/>
              </a:defRPr>
            </a:pPr>
            <a:endParaRPr lang="en-US"/>
          </a:p>
        </c:txPr>
        <c:crossAx val="239980832"/>
        <c:crosses val="autoZero"/>
        <c:crossBetween val="between"/>
        <c:majorUnit val="200"/>
      </c:valAx>
      <c:catAx>
        <c:axId val="239980832"/>
        <c:scaling>
          <c:orientation val="maxMin"/>
        </c:scaling>
        <c:delete val="0"/>
        <c:axPos val="l"/>
        <c:numFmt formatCode="General" sourceLinked="1"/>
        <c:majorTickMark val="cross"/>
        <c:minorTickMark val="none"/>
        <c:tickLblPos val="nextTo"/>
        <c:spPr>
          <a:ln w="19050"/>
        </c:spPr>
        <c:txPr>
          <a:bodyPr rot="0" vert="horz" anchor="ctr" anchorCtr="0"/>
          <a:lstStyle/>
          <a:p>
            <a:pPr marL="0" algn="r">
              <a:lnSpc>
                <a:spcPct val="100000"/>
              </a:lnSpc>
              <a:spcBef>
                <a:spcPts val="0"/>
              </a:spcBef>
              <a:spcAft>
                <a:spcPts val="0"/>
              </a:spcAft>
              <a:defRPr sz="1600" b="0">
                <a:latin typeface="Calibri" panose="020F0502020204030204" pitchFamily="34" charset="0"/>
              </a:defRPr>
            </a:pPr>
            <a:endParaRPr lang="en-US"/>
          </a:p>
        </c:txPr>
        <c:crossAx val="239980440"/>
        <c:crosses val="autoZero"/>
        <c:auto val="0"/>
        <c:lblAlgn val="ctr"/>
        <c:lblOffset val="50"/>
        <c:tickMarkSkip val="1"/>
        <c:noMultiLvlLbl val="0"/>
      </c:catAx>
      <c:spPr>
        <a:ln>
          <a:solidFill>
            <a:schemeClr val="tx1"/>
          </a:solidFill>
        </a:ln>
      </c:spPr>
    </c:plotArea>
    <c:legend>
      <c:legendPos val="r"/>
      <c:layout>
        <c:manualLayout>
          <c:xMode val="edge"/>
          <c:yMode val="edge"/>
          <c:x val="0.82124390701162342"/>
          <c:y val="0.63520137569010771"/>
          <c:w val="0.14155371203599551"/>
          <c:h val="0.22389127065166756"/>
        </c:manualLayout>
      </c:layout>
      <c:overlay val="1"/>
      <c:spPr>
        <a:noFill/>
      </c:spPr>
      <c:txPr>
        <a:bodyPr/>
        <a:lstStyle/>
        <a:p>
          <a:pPr>
            <a:defRPr sz="1600">
              <a:latin typeface="Calibri" panose="020F0502020204030204" pitchFamily="34" charset="0"/>
            </a:defRPr>
          </a:pPr>
          <a:endParaRPr lang="en-US"/>
        </a:p>
      </c:txPr>
    </c:legend>
    <c:plotVisOnly val="1"/>
    <c:dispBlanksAs val="gap"/>
    <c:showDLblsOverMax val="0"/>
  </c:chart>
  <c:txPr>
    <a:bodyPr/>
    <a:lstStyle/>
    <a:p>
      <a:pPr>
        <a:spcBef>
          <a:spcPts val="0"/>
        </a:spcBef>
        <a:spcAft>
          <a:spcPts val="0"/>
        </a:spcAft>
        <a:defRPr sz="1800"/>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1442725909261343"/>
          <c:y val="3.168543372754519E-2"/>
          <c:w val="0.74685250281214843"/>
          <c:h val="0.86037270416691802"/>
        </c:manualLayout>
      </c:layout>
      <c:barChart>
        <c:barDir val="bar"/>
        <c:grouping val="clustered"/>
        <c:varyColors val="0"/>
        <c:ser>
          <c:idx val="0"/>
          <c:order val="0"/>
          <c:tx>
            <c:strRef>
              <c:f>Sheet1!$B$1</c:f>
              <c:strCache>
                <c:ptCount val="1"/>
                <c:pt idx="0">
                  <c:v>Yes</c:v>
                </c:pt>
              </c:strCache>
            </c:strRef>
          </c:tx>
          <c:invertIfNegative val="0"/>
          <c:dLbls>
            <c:dLbl>
              <c:idx val="8"/>
              <c:delete val="1"/>
              <c:extLst>
                <c:ext xmlns:c15="http://schemas.microsoft.com/office/drawing/2012/chart" uri="{CE6537A1-D6FC-4f65-9D91-7224C49458BB}"/>
                <c:ext xmlns:c16="http://schemas.microsoft.com/office/drawing/2014/chart" uri="{C3380CC4-5D6E-409C-BE32-E72D297353CC}">
                  <c16:uniqueId val="{00000000-1251-4ECB-BB7F-ED1A99F4BA71}"/>
                </c:ext>
              </c:extLst>
            </c:dLbl>
            <c:spPr>
              <a:noFill/>
              <a:ln>
                <a:noFill/>
              </a:ln>
              <a:effectLst/>
            </c:spPr>
            <c:txPr>
              <a:bodyPr wrap="square" lIns="38100" tIns="19050" rIns="38100" bIns="19050" anchor="ctr">
                <a:spAutoFit/>
              </a:bodyPr>
              <a:lstStyle/>
              <a:p>
                <a:pPr>
                  <a:defRPr>
                    <a:latin typeface="Calibri" panose="020F050202020403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Sexual/household contact with hepatitis A-infected person</c:v>
                </c:pt>
                <c:pt idx="1">
                  <c:v>Child/employee in a daycare center</c:v>
                </c:pt>
                <c:pt idx="2">
                  <c:v>Contact with a daycare child or employee</c:v>
                </c:pt>
                <c:pt idx="3">
                  <c:v>Food/waterborne outbreak</c:v>
                </c:pt>
                <c:pt idx="4">
                  <c:v>Other contact with hepatitis A patient</c:v>
                </c:pt>
              </c:strCache>
            </c:strRef>
          </c:cat>
          <c:val>
            <c:numRef>
              <c:f>Sheet1!$B$2:$B$6</c:f>
              <c:numCache>
                <c:formatCode>General</c:formatCode>
                <c:ptCount val="5"/>
                <c:pt idx="0">
                  <c:v>20</c:v>
                </c:pt>
                <c:pt idx="1">
                  <c:v>14</c:v>
                </c:pt>
                <c:pt idx="2">
                  <c:v>31</c:v>
                </c:pt>
                <c:pt idx="3">
                  <c:v>395</c:v>
                </c:pt>
                <c:pt idx="4">
                  <c:v>5</c:v>
                </c:pt>
              </c:numCache>
            </c:numRef>
          </c:val>
          <c:extLst>
            <c:ext xmlns:c16="http://schemas.microsoft.com/office/drawing/2014/chart" uri="{C3380CC4-5D6E-409C-BE32-E72D297353CC}">
              <c16:uniqueId val="{00000001-1251-4ECB-BB7F-ED1A99F4BA71}"/>
            </c:ext>
          </c:extLst>
        </c:ser>
        <c:ser>
          <c:idx val="1"/>
          <c:order val="1"/>
          <c:tx>
            <c:strRef>
              <c:f>Sheet1!$C$1</c:f>
              <c:strCache>
                <c:ptCount val="1"/>
                <c:pt idx="0">
                  <c:v>No</c:v>
                </c:pt>
              </c:strCache>
            </c:strRef>
          </c:tx>
          <c:spPr>
            <a:solidFill>
              <a:schemeClr val="accent3">
                <a:lumMod val="60000"/>
                <a:lumOff val="40000"/>
              </a:schemeClr>
            </a:solidFill>
          </c:spPr>
          <c:invertIfNegative val="0"/>
          <c:dLbls>
            <c:dLbl>
              <c:idx val="8"/>
              <c:delete val="1"/>
              <c:extLst>
                <c:ext xmlns:c15="http://schemas.microsoft.com/office/drawing/2012/chart" uri="{CE6537A1-D6FC-4f65-9D91-7224C49458BB}"/>
                <c:ext xmlns:c16="http://schemas.microsoft.com/office/drawing/2014/chart" uri="{C3380CC4-5D6E-409C-BE32-E72D297353CC}">
                  <c16:uniqueId val="{00000002-1251-4ECB-BB7F-ED1A99F4BA71}"/>
                </c:ext>
              </c:extLst>
            </c:dLbl>
            <c:spPr>
              <a:noFill/>
              <a:ln>
                <a:noFill/>
              </a:ln>
              <a:effectLst/>
            </c:spPr>
            <c:txPr>
              <a:bodyPr/>
              <a:lstStyle/>
              <a:p>
                <a:pPr>
                  <a:defRPr>
                    <a:solidFill>
                      <a:schemeClr val="bg1"/>
                    </a:solidFill>
                    <a:latin typeface="Calibri" panose="020F050202020403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Sexual/household contact with hepatitis A-infected person</c:v>
                </c:pt>
                <c:pt idx="1">
                  <c:v>Child/employee in a daycare center</c:v>
                </c:pt>
                <c:pt idx="2">
                  <c:v>Contact with a daycare child or employee</c:v>
                </c:pt>
                <c:pt idx="3">
                  <c:v>Food/waterborne outbreak</c:v>
                </c:pt>
                <c:pt idx="4">
                  <c:v>Other contact with hepatitis A patient</c:v>
                </c:pt>
              </c:strCache>
            </c:strRef>
          </c:cat>
          <c:val>
            <c:numRef>
              <c:f>Sheet1!$C$2:$C$6</c:f>
              <c:numCache>
                <c:formatCode>General</c:formatCode>
                <c:ptCount val="5"/>
                <c:pt idx="0">
                  <c:v>755</c:v>
                </c:pt>
                <c:pt idx="1">
                  <c:v>894</c:v>
                </c:pt>
                <c:pt idx="2">
                  <c:v>764</c:v>
                </c:pt>
                <c:pt idx="3">
                  <c:v>401</c:v>
                </c:pt>
                <c:pt idx="4">
                  <c:v>770</c:v>
                </c:pt>
              </c:numCache>
            </c:numRef>
          </c:val>
          <c:extLst>
            <c:ext xmlns:c16="http://schemas.microsoft.com/office/drawing/2014/chart" uri="{C3380CC4-5D6E-409C-BE32-E72D297353CC}">
              <c16:uniqueId val="{00000003-1251-4ECB-BB7F-ED1A99F4BA71}"/>
            </c:ext>
          </c:extLst>
        </c:ser>
        <c:ser>
          <c:idx val="2"/>
          <c:order val="2"/>
          <c:tx>
            <c:strRef>
              <c:f>Sheet1!$D$1</c:f>
              <c:strCache>
                <c:ptCount val="1"/>
                <c:pt idx="0">
                  <c:v>Missing§</c:v>
                </c:pt>
              </c:strCache>
            </c:strRef>
          </c:tx>
          <c:spPr>
            <a:solidFill>
              <a:schemeClr val="tx1"/>
            </a:solidFill>
          </c:spPr>
          <c:invertIfNegative val="0"/>
          <c:dLbls>
            <c:spPr>
              <a:noFill/>
              <a:ln>
                <a:noFill/>
              </a:ln>
              <a:effectLst/>
            </c:spPr>
            <c:txPr>
              <a:bodyPr/>
              <a:lstStyle/>
              <a:p>
                <a:pPr>
                  <a:defRPr>
                    <a:solidFill>
                      <a:schemeClr val="bg1"/>
                    </a:solidFill>
                    <a:latin typeface="Calibri" panose="020F050202020403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Sexual/household contact with hepatitis A-infected person</c:v>
                </c:pt>
                <c:pt idx="1">
                  <c:v>Child/employee in a daycare center</c:v>
                </c:pt>
                <c:pt idx="2">
                  <c:v>Contact with a daycare child or employee</c:v>
                </c:pt>
                <c:pt idx="3">
                  <c:v>Food/waterborne outbreak</c:v>
                </c:pt>
                <c:pt idx="4">
                  <c:v>Other contact with hepatitis A patient</c:v>
                </c:pt>
              </c:strCache>
            </c:strRef>
          </c:cat>
          <c:val>
            <c:numRef>
              <c:f>Sheet1!$D$2:$D$6</c:f>
              <c:numCache>
                <c:formatCode>General</c:formatCode>
                <c:ptCount val="5"/>
                <c:pt idx="0">
                  <c:v>1232</c:v>
                </c:pt>
                <c:pt idx="1">
                  <c:v>1099</c:v>
                </c:pt>
                <c:pt idx="2">
                  <c:v>1212</c:v>
                </c:pt>
                <c:pt idx="3">
                  <c:v>1211</c:v>
                </c:pt>
                <c:pt idx="4">
                  <c:v>1232</c:v>
                </c:pt>
              </c:numCache>
            </c:numRef>
          </c:val>
          <c:extLst>
            <c:ext xmlns:c16="http://schemas.microsoft.com/office/drawing/2014/chart" uri="{C3380CC4-5D6E-409C-BE32-E72D297353CC}">
              <c16:uniqueId val="{00000004-1251-4ECB-BB7F-ED1A99F4BA71}"/>
            </c:ext>
          </c:extLst>
        </c:ser>
        <c:dLbls>
          <c:showLegendKey val="0"/>
          <c:showVal val="0"/>
          <c:showCatName val="0"/>
          <c:showSerName val="0"/>
          <c:showPercent val="0"/>
          <c:showBubbleSize val="0"/>
        </c:dLbls>
        <c:gapWidth val="50"/>
        <c:axId val="239982008"/>
        <c:axId val="239981616"/>
      </c:barChart>
      <c:valAx>
        <c:axId val="239981616"/>
        <c:scaling>
          <c:orientation val="minMax"/>
        </c:scaling>
        <c:delete val="0"/>
        <c:axPos val="t"/>
        <c:majorGridlines/>
        <c:numFmt formatCode="General" sourceLinked="1"/>
        <c:majorTickMark val="none"/>
        <c:minorTickMark val="none"/>
        <c:tickLblPos val="high"/>
        <c:txPr>
          <a:bodyPr rot="0" vert="horz" anchor="t" anchorCtr="0"/>
          <a:lstStyle/>
          <a:p>
            <a:pPr>
              <a:defRPr>
                <a:latin typeface="Calibri" panose="020F0502020204030204" pitchFamily="34" charset="0"/>
              </a:defRPr>
            </a:pPr>
            <a:endParaRPr lang="en-US"/>
          </a:p>
        </c:txPr>
        <c:crossAx val="239982008"/>
        <c:crosses val="autoZero"/>
        <c:crossBetween val="between"/>
      </c:valAx>
      <c:catAx>
        <c:axId val="239982008"/>
        <c:scaling>
          <c:orientation val="maxMin"/>
        </c:scaling>
        <c:delete val="0"/>
        <c:axPos val="l"/>
        <c:numFmt formatCode="General" sourceLinked="1"/>
        <c:majorTickMark val="cross"/>
        <c:minorTickMark val="none"/>
        <c:tickLblPos val="nextTo"/>
        <c:spPr>
          <a:ln w="19050"/>
        </c:spPr>
        <c:txPr>
          <a:bodyPr rot="0" vert="horz" anchor="ctr" anchorCtr="0"/>
          <a:lstStyle/>
          <a:p>
            <a:pPr marL="0" algn="r">
              <a:lnSpc>
                <a:spcPct val="100000"/>
              </a:lnSpc>
              <a:spcBef>
                <a:spcPts val="0"/>
              </a:spcBef>
              <a:spcAft>
                <a:spcPts val="0"/>
              </a:spcAft>
              <a:defRPr sz="1400" b="0">
                <a:latin typeface="Calibri" panose="020F0502020204030204" pitchFamily="34" charset="0"/>
              </a:defRPr>
            </a:pPr>
            <a:endParaRPr lang="en-US"/>
          </a:p>
        </c:txPr>
        <c:crossAx val="239981616"/>
        <c:crosses val="autoZero"/>
        <c:auto val="0"/>
        <c:lblAlgn val="ctr"/>
        <c:lblOffset val="50"/>
        <c:tickMarkSkip val="1"/>
        <c:noMultiLvlLbl val="0"/>
      </c:catAx>
      <c:spPr>
        <a:ln>
          <a:solidFill>
            <a:schemeClr val="tx1"/>
          </a:solidFill>
        </a:ln>
      </c:spPr>
    </c:plotArea>
    <c:legend>
      <c:legendPos val="r"/>
      <c:layout>
        <c:manualLayout>
          <c:xMode val="edge"/>
          <c:yMode val="edge"/>
          <c:x val="0.82868438320209958"/>
          <c:y val="0.24402955250732258"/>
          <c:w val="0.14155371203599551"/>
          <c:h val="0.22389127065166756"/>
        </c:manualLayout>
      </c:layout>
      <c:overlay val="1"/>
      <c:spPr>
        <a:noFill/>
      </c:spPr>
      <c:txPr>
        <a:bodyPr/>
        <a:lstStyle/>
        <a:p>
          <a:pPr>
            <a:defRPr sz="1600">
              <a:latin typeface="Calibri" panose="020F0502020204030204" pitchFamily="34" charset="0"/>
            </a:defRPr>
          </a:pPr>
          <a:endParaRPr lang="en-US"/>
        </a:p>
      </c:txPr>
    </c:legend>
    <c:plotVisOnly val="1"/>
    <c:dispBlanksAs val="gap"/>
    <c:showDLblsOverMax val="0"/>
  </c:chart>
  <c:txPr>
    <a:bodyPr/>
    <a:lstStyle/>
    <a:p>
      <a:pPr>
        <a:spcBef>
          <a:spcPts val="0"/>
        </a:spcBef>
        <a:spcAft>
          <a:spcPts val="0"/>
        </a:spcAft>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0.15833</cdr:x>
      <cdr:y>0.09859</cdr:y>
    </cdr:from>
    <cdr:to>
      <cdr:x>0.25833</cdr:x>
      <cdr:y>0.26761</cdr:y>
    </cdr:to>
    <cdr:sp macro="" textlink="">
      <cdr:nvSpPr>
        <cdr:cNvPr id="2" name="TextBox 1"/>
        <cdr:cNvSpPr txBox="1"/>
      </cdr:nvSpPr>
      <cdr:spPr>
        <a:xfrm xmlns:a="http://schemas.openxmlformats.org/drawingml/2006/main">
          <a:off x="1447800" y="5334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0.15833</cdr:x>
      <cdr:y>0.09859</cdr:y>
    </cdr:from>
    <cdr:to>
      <cdr:x>0.25833</cdr:x>
      <cdr:y>0.26761</cdr:y>
    </cdr:to>
    <cdr:sp macro="" textlink="">
      <cdr:nvSpPr>
        <cdr:cNvPr id="2" name="TextBox 1"/>
        <cdr:cNvSpPr txBox="1"/>
      </cdr:nvSpPr>
      <cdr:spPr>
        <a:xfrm xmlns:a="http://schemas.openxmlformats.org/drawingml/2006/main">
          <a:off x="1447800" y="5334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0" hangingPunct="0">
              <a:defRPr sz="1200"/>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0" hangingPunct="0">
              <a:defRPr sz="1200" smtClean="0"/>
            </a:lvl1pPr>
          </a:lstStyle>
          <a:p>
            <a:pPr>
              <a:defRPr/>
            </a:pPr>
            <a:fld id="{62F3CAEC-39C7-40F8-99B5-F518E6398476}" type="datetimeFigureOut">
              <a:rPr lang="en-US"/>
              <a:pPr>
                <a:defRPr/>
              </a:pPr>
              <a:t>6/5/2018</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0" hangingPunct="0">
              <a:defRPr sz="1200"/>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eaLnBrk="0" hangingPunct="0">
              <a:defRPr sz="1200" smtClean="0"/>
            </a:lvl1pPr>
          </a:lstStyle>
          <a:p>
            <a:pPr>
              <a:defRPr/>
            </a:pPr>
            <a:fld id="{8D63A9B1-16ED-499D-92BF-65F2F9F3AD2E}" type="slidenum">
              <a:rPr lang="en-US"/>
              <a:pPr>
                <a:defRPr/>
              </a:pPr>
              <a:t>‹#›</a:t>
            </a:fld>
            <a:endParaRPr lang="en-US" dirty="0"/>
          </a:p>
        </p:txBody>
      </p:sp>
    </p:spTree>
    <p:extLst>
      <p:ext uri="{BB962C8B-B14F-4D97-AF65-F5344CB8AC3E}">
        <p14:creationId xmlns:p14="http://schemas.microsoft.com/office/powerpoint/2010/main" val="400737675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b="0"/>
            </a:lvl1pPr>
          </a:lstStyle>
          <a:p>
            <a:pPr>
              <a:defRPr/>
            </a:pPr>
            <a:endParaRPr lang="en-US" dirty="0"/>
          </a:p>
        </p:txBody>
      </p:sp>
      <p:sp>
        <p:nvSpPr>
          <p:cNvPr id="819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b="0"/>
            </a:lvl1pPr>
          </a:lstStyle>
          <a:p>
            <a:pPr>
              <a:defRPr/>
            </a:pPr>
            <a:endParaRPr lang="en-US" dirty="0"/>
          </a:p>
        </p:txBody>
      </p:sp>
      <p:sp>
        <p:nvSpPr>
          <p:cNvPr id="1536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b="0"/>
            </a:lvl1pPr>
          </a:lstStyle>
          <a:p>
            <a:pPr>
              <a:defRPr/>
            </a:pPr>
            <a:endParaRPr lang="en-US" dirty="0"/>
          </a:p>
        </p:txBody>
      </p:sp>
      <p:sp>
        <p:nvSpPr>
          <p:cNvPr id="819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b="0"/>
            </a:lvl1pPr>
          </a:lstStyle>
          <a:p>
            <a:pPr>
              <a:defRPr/>
            </a:pPr>
            <a:fld id="{BF2162EA-B22B-4C65-8CF4-41453BBF4B54}" type="slidenum">
              <a:rPr lang="en-US"/>
              <a:pPr>
                <a:defRPr/>
              </a:pPr>
              <a:t>‹#›</a:t>
            </a:fld>
            <a:endParaRPr lang="en-US" dirty="0"/>
          </a:p>
        </p:txBody>
      </p:sp>
    </p:spTree>
    <p:extLst>
      <p:ext uri="{BB962C8B-B14F-4D97-AF65-F5344CB8AC3E}">
        <p14:creationId xmlns:p14="http://schemas.microsoft.com/office/powerpoint/2010/main" val="88120510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34720" y="4415790"/>
            <a:ext cx="5140960" cy="4183380"/>
          </a:xfrm>
          <a:noFill/>
          <a:ln/>
        </p:spPr>
        <p:txBody>
          <a:bodyPr/>
          <a:lstStyle/>
          <a:p>
            <a:pPr marL="342900" marR="260985" lvl="0" indent="-342900">
              <a:spcBef>
                <a:spcPts val="0"/>
              </a:spcBef>
              <a:spcAft>
                <a:spcPts val="0"/>
              </a:spcAft>
              <a:buFont typeface="Symbol" panose="05050102010706020507" pitchFamily="18" charset="2"/>
              <a:buChar char=""/>
              <a:tabLst>
                <a:tab pos="521335" algn="l"/>
              </a:tabLst>
            </a:pPr>
            <a:r>
              <a:rPr lang="en-US" sz="1200" dirty="0" smtClean="0">
                <a:effectLst/>
                <a:latin typeface="Times New Roman" panose="02020603050405020304" pitchFamily="18" charset="0"/>
                <a:ea typeface="Times New Roman" panose="02020603050405020304" pitchFamily="18" charset="0"/>
              </a:rPr>
              <a:t>The number of reported hepatitis A cases declined 85.3%, from 10,615 in 2001 to 1,562 in 2012; increased 14.0% (to 1,781 cases) from 2012 through 2013; declined 30.4% (to 1,239 cases) from 2013 through 2014; and increased 12.2% (to 1,390 cases) from 2014 through 2015. Compared with 2015, cases increased 44.4% to 2,007 cases in 2016.</a:t>
            </a:r>
            <a:endParaRPr lang="en-US"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2656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34720" y="4415790"/>
            <a:ext cx="5140960" cy="4183380"/>
          </a:xfrm>
          <a:noFill/>
          <a:ln/>
        </p:spPr>
        <p:txBody>
          <a:bodyPr/>
          <a:lstStyle/>
          <a:p>
            <a:pPr marL="342900" marR="260985" lvl="0" indent="-342900">
              <a:spcBef>
                <a:spcPts val="0"/>
              </a:spcBef>
              <a:spcAft>
                <a:spcPts val="0"/>
              </a:spcAft>
              <a:buFont typeface="Symbol" panose="05050102010706020507" pitchFamily="18" charset="2"/>
              <a:buChar char=""/>
              <a:tabLst>
                <a:tab pos="521335" algn="l"/>
              </a:tabLst>
            </a:pPr>
            <a:r>
              <a:rPr lang="en-US" sz="1200" dirty="0" smtClean="0">
                <a:effectLst/>
                <a:latin typeface="Times New Roman" panose="02020603050405020304" pitchFamily="18" charset="0"/>
                <a:ea typeface="Times New Roman" panose="02020603050405020304" pitchFamily="18" charset="0"/>
              </a:rPr>
              <a:t>Rates of reported hepatitis A reached a low point in 2014 for all age groups except those aged 10–19 years, for which the low point occurred in 2015. Rates increased for all age groups from 2015 through 2016, except for those aged 0–9 whose rates remained stable.</a:t>
            </a:r>
            <a:endParaRPr lang="en-US" sz="1100" dirty="0" smtClean="0">
              <a:effectLst/>
              <a:latin typeface="Times New Roman" panose="02020603050405020304" pitchFamily="18" charset="0"/>
              <a:ea typeface="Times New Roman" panose="02020603050405020304" pitchFamily="18" charset="0"/>
            </a:endParaRPr>
          </a:p>
          <a:p>
            <a:pPr marL="342900" marR="260985" lvl="0" indent="-342900">
              <a:spcBef>
                <a:spcPts val="0"/>
              </a:spcBef>
              <a:spcAft>
                <a:spcPts val="0"/>
              </a:spcAft>
              <a:buFont typeface="Symbol" panose="05050102010706020507" pitchFamily="18" charset="2"/>
              <a:buChar char=""/>
              <a:tabLst>
                <a:tab pos="521335" algn="l"/>
              </a:tabLst>
            </a:pPr>
            <a:r>
              <a:rPr lang="en-US" sz="1200" dirty="0" smtClean="0">
                <a:effectLst/>
                <a:latin typeface="Times New Roman" panose="02020603050405020304" pitchFamily="18" charset="0"/>
                <a:ea typeface="Times New Roman" panose="02020603050405020304" pitchFamily="18" charset="0"/>
              </a:rPr>
              <a:t>When comparing the 2016 hepatitis A rates of all age groups, persons aged 20–29 years and 30–39 years had the highest rate (0.9 cases per 100,000 population) and persons aged 0–9 years had the lowest rate (0.1 cases per 100,000 population).</a:t>
            </a:r>
            <a:endParaRPr lang="en-US" sz="1200" kern="1200" dirty="0" smtClean="0">
              <a:solidFill>
                <a:schemeClr val="tx1"/>
              </a:solidFill>
              <a:effectLst/>
              <a:latin typeface="Arial" charset="0"/>
              <a:ea typeface="+mn-ea"/>
              <a:cs typeface="+mn-cs"/>
            </a:endParaRPr>
          </a:p>
          <a:p>
            <a:pPr marL="0" lvl="0" indent="0">
              <a:buFont typeface="Arial" panose="020B0604020202020204" pitchFamily="34" charset="0"/>
              <a:buNone/>
            </a:pPr>
            <a:endParaRPr lang="en-US" sz="1200" kern="1200" dirty="0" smtClean="0">
              <a:solidFill>
                <a:schemeClr val="tx1"/>
              </a:solidFill>
              <a:effectLst/>
              <a:latin typeface="Arial" charset="0"/>
              <a:ea typeface="+mn-ea"/>
              <a:cs typeface="+mn-cs"/>
            </a:endParaRPr>
          </a:p>
        </p:txBody>
      </p:sp>
    </p:spTree>
    <p:extLst>
      <p:ext uri="{BB962C8B-B14F-4D97-AF65-F5344CB8AC3E}">
        <p14:creationId xmlns:p14="http://schemas.microsoft.com/office/powerpoint/2010/main" val="2722129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34720" y="4415790"/>
            <a:ext cx="5140960" cy="4183380"/>
          </a:xfrm>
          <a:noFill/>
          <a:ln/>
        </p:spPr>
        <p:txBody>
          <a:bodyPr/>
          <a:lstStyle/>
          <a:p>
            <a:pPr marL="342900" marR="260985" lvl="0" indent="-342900">
              <a:spcBef>
                <a:spcPts val="0"/>
              </a:spcBef>
              <a:spcAft>
                <a:spcPts val="0"/>
              </a:spcAft>
              <a:buFont typeface="Symbol" panose="05050102010706020507" pitchFamily="18" charset="2"/>
              <a:buChar char=""/>
              <a:tabLst>
                <a:tab pos="521335" algn="l"/>
              </a:tabLst>
            </a:pPr>
            <a:r>
              <a:rPr lang="en-US" sz="1200" dirty="0" smtClean="0">
                <a:effectLst/>
                <a:latin typeface="Times New Roman" panose="02020603050405020304" pitchFamily="18" charset="0"/>
                <a:ea typeface="Times New Roman" panose="02020603050405020304" pitchFamily="18" charset="0"/>
              </a:rPr>
              <a:t>From 2001 through 2011, reported rates of hepatitis A among males and females declined, and from 2011 through 2015, rates in these two groups were similar.</a:t>
            </a:r>
            <a:r>
              <a:rPr lang="en-US" sz="1100" dirty="0" smtClean="0">
                <a:effectLst/>
                <a:latin typeface="Times New Roman" panose="02020603050405020304" pitchFamily="18" charset="0"/>
                <a:ea typeface="Times New Roman" panose="02020603050405020304" pitchFamily="18" charset="0"/>
              </a:rPr>
              <a:t> </a:t>
            </a:r>
          </a:p>
          <a:p>
            <a:pPr marL="342900" marR="260985" lvl="0" indent="-342900">
              <a:spcBef>
                <a:spcPts val="0"/>
              </a:spcBef>
              <a:spcAft>
                <a:spcPts val="0"/>
              </a:spcAft>
              <a:buFont typeface="Symbol" panose="05050102010706020507" pitchFamily="18" charset="2"/>
              <a:buChar char=""/>
              <a:tabLst>
                <a:tab pos="521335" algn="l"/>
              </a:tabLst>
            </a:pPr>
            <a:r>
              <a:rPr lang="en-US" sz="1200" dirty="0" smtClean="0">
                <a:effectLst/>
                <a:latin typeface="Times New Roman" panose="02020603050405020304" pitchFamily="18" charset="0"/>
                <a:ea typeface="Times New Roman" panose="02020603050405020304" pitchFamily="18" charset="0"/>
              </a:rPr>
              <a:t>From 2015 through 2016, rates increased for both males and females, but slightly more for males.</a:t>
            </a:r>
            <a:endParaRPr lang="en-US" sz="1100" dirty="0" smtClean="0">
              <a:effectLst/>
              <a:latin typeface="Times New Roman" panose="02020603050405020304" pitchFamily="18" charset="0"/>
              <a:ea typeface="Times New Roman" panose="02020603050405020304" pitchFamily="18" charset="0"/>
            </a:endParaRPr>
          </a:p>
          <a:p>
            <a:pPr marL="342900" marR="260985" lvl="0" indent="-342900">
              <a:spcBef>
                <a:spcPts val="0"/>
              </a:spcBef>
              <a:spcAft>
                <a:spcPts val="0"/>
              </a:spcAft>
              <a:buFont typeface="Symbol" panose="05050102010706020507" pitchFamily="18" charset="2"/>
              <a:buChar char=""/>
              <a:tabLst>
                <a:tab pos="521335" algn="l"/>
              </a:tabLst>
            </a:pPr>
            <a:r>
              <a:rPr lang="en-US" sz="1200" dirty="0" smtClean="0">
                <a:effectLst/>
                <a:latin typeface="Times New Roman" panose="02020603050405020304" pitchFamily="18" charset="0"/>
                <a:ea typeface="Times New Roman" panose="02020603050405020304" pitchFamily="18" charset="0"/>
              </a:rPr>
              <a:t>In 2016, the incidence rate was 0.7 cases per 100,000 population for males and 0.6 cases per 100,000 population for females.</a:t>
            </a:r>
            <a:endParaRPr lang="en-US"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08901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34720" y="4415790"/>
            <a:ext cx="5140960" cy="4183380"/>
          </a:xfrm>
          <a:noFill/>
          <a:ln/>
        </p:spPr>
        <p:txBody>
          <a:bodyPr/>
          <a:lstStyle/>
          <a:p>
            <a:pPr marL="342900" marR="260985" lvl="0" indent="-342900">
              <a:spcBef>
                <a:spcPts val="0"/>
              </a:spcBef>
              <a:spcAft>
                <a:spcPts val="0"/>
              </a:spcAft>
              <a:buFont typeface="Symbol" panose="05050102010706020507" pitchFamily="18" charset="2"/>
              <a:buChar char=""/>
            </a:pPr>
            <a:r>
              <a:rPr lang="en-US" sz="1200" dirty="0" smtClean="0">
                <a:effectLst/>
                <a:latin typeface="Times New Roman" panose="02020603050405020304" pitchFamily="18" charset="0"/>
                <a:ea typeface="Times New Roman" panose="02020603050405020304" pitchFamily="18" charset="0"/>
              </a:rPr>
              <a:t>Since 2008, the incidence rate of hepatitis A has been higher for Asians/Pacific Islanders than for other racial/ethnic populations.</a:t>
            </a:r>
            <a:endParaRPr lang="en-US" sz="1100" dirty="0" smtClean="0">
              <a:effectLst/>
              <a:latin typeface="Times New Roman" panose="02020603050405020304" pitchFamily="18" charset="0"/>
              <a:ea typeface="Times New Roman" panose="02020603050405020304" pitchFamily="18" charset="0"/>
            </a:endParaRPr>
          </a:p>
          <a:p>
            <a:pPr marL="342900" marR="260985" lvl="0" indent="-342900">
              <a:spcBef>
                <a:spcPts val="0"/>
              </a:spcBef>
              <a:spcAft>
                <a:spcPts val="0"/>
              </a:spcAft>
              <a:buFont typeface="Symbol" panose="05050102010706020507" pitchFamily="18" charset="2"/>
              <a:buChar char=""/>
            </a:pPr>
            <a:r>
              <a:rPr lang="en-US" sz="1200" smtClean="0">
                <a:effectLst/>
                <a:latin typeface="Times New Roman" panose="02020603050405020304" pitchFamily="18" charset="0"/>
                <a:ea typeface="Times New Roman" panose="02020603050405020304" pitchFamily="18" charset="0"/>
              </a:rPr>
              <a:t>From 2015 through 2016, the rate for Asian/Pacific Islanders increased the most of all racial/ethnic groups from 0.6 cases per 100,000 population to 1.5 cases per 100,000 population.</a:t>
            </a:r>
            <a:r>
              <a:rPr lang="en-US" sz="1200" kern="1200" dirty="0" smtClean="0">
                <a:solidFill>
                  <a:schemeClr val="tx1"/>
                </a:solidFill>
                <a:effectLst/>
                <a:latin typeface="Arial" charset="0"/>
                <a:ea typeface="+mn-ea"/>
                <a:cs typeface="+mn-cs"/>
              </a:rPr>
              <a:t> </a:t>
            </a:r>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3005800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34720" y="4415790"/>
            <a:ext cx="5140960" cy="4183380"/>
          </a:xfrm>
          <a:noFill/>
          <a:ln/>
        </p:spPr>
        <p:txBody>
          <a:bodyPr/>
          <a:lstStyle/>
          <a:p>
            <a:pPr marL="342900" marR="260985" lvl="0" indent="-342900">
              <a:spcBef>
                <a:spcPts val="0"/>
              </a:spcBef>
              <a:spcAft>
                <a:spcPts val="0"/>
              </a:spcAft>
              <a:buFont typeface="Symbol" panose="05050102010706020507" pitchFamily="18" charset="2"/>
              <a:buChar char=""/>
            </a:pPr>
            <a:r>
              <a:rPr lang="en-US" sz="1200" dirty="0" smtClean="0">
                <a:effectLst/>
                <a:latin typeface="Times New Roman" panose="02020603050405020304" pitchFamily="18" charset="0"/>
                <a:ea typeface="Times New Roman" panose="02020603050405020304" pitchFamily="18" charset="0"/>
              </a:rPr>
              <a:t>Of the 2,007 case reports of hepatitis A received by CDC during 2016, a total of 918 (45.7%) did not include a response (i.e., a “yes” or “no” response to any of the questions about risk exposures and behaviors) to enable assessment of risk exposures or behaviors.</a:t>
            </a:r>
            <a:endParaRPr lang="en-US" sz="1100" dirty="0" smtClean="0">
              <a:effectLst/>
              <a:latin typeface="Times New Roman" panose="02020603050405020304" pitchFamily="18" charset="0"/>
              <a:ea typeface="Times New Roman" panose="02020603050405020304" pitchFamily="18" charset="0"/>
            </a:endParaRPr>
          </a:p>
          <a:p>
            <a:pPr marL="342900" marR="260985" lvl="0" indent="-342900">
              <a:spcBef>
                <a:spcPts val="0"/>
              </a:spcBef>
              <a:spcAft>
                <a:spcPts val="0"/>
              </a:spcAft>
              <a:buFont typeface="Symbol" panose="05050102010706020507" pitchFamily="18" charset="2"/>
              <a:buChar char=""/>
            </a:pPr>
            <a:r>
              <a:rPr lang="en-US" sz="1200" dirty="0" smtClean="0">
                <a:effectLst/>
                <a:latin typeface="Times New Roman" panose="02020603050405020304" pitchFamily="18" charset="0"/>
                <a:ea typeface="Times New Roman" panose="02020603050405020304" pitchFamily="18" charset="0"/>
              </a:rPr>
              <a:t>Of the 1,089 case reports that contained risk exposure/behavior information:</a:t>
            </a:r>
            <a:endParaRPr lang="en-US" sz="1100" dirty="0" smtClean="0">
              <a:effectLst/>
              <a:latin typeface="Times New Roman" panose="02020603050405020304" pitchFamily="18" charset="0"/>
              <a:ea typeface="Times New Roman" panose="02020603050405020304" pitchFamily="18" charset="0"/>
            </a:endParaRPr>
          </a:p>
          <a:p>
            <a:pPr marL="742950" marR="995680" lvl="1" indent="-285750">
              <a:spcBef>
                <a:spcPts val="0"/>
              </a:spcBef>
              <a:spcAft>
                <a:spcPts val="0"/>
              </a:spcAft>
              <a:buSzPts val="1200"/>
              <a:buFont typeface="Courier New" panose="02070309020205020404" pitchFamily="49" charset="0"/>
              <a:buChar char="o"/>
              <a:tabLst>
                <a:tab pos="520700" algn="l"/>
                <a:tab pos="521335" algn="l"/>
              </a:tabLst>
            </a:pPr>
            <a:r>
              <a:rPr lang="en-US" sz="1200" dirty="0" smtClean="0">
                <a:effectLst/>
                <a:latin typeface="Times New Roman" panose="02020603050405020304" pitchFamily="18" charset="0"/>
                <a:ea typeface="Courier New" panose="02070309020205020404" pitchFamily="49" charset="0"/>
              </a:rPr>
              <a:t>612 (56.2%) indicated no risk exposures/behaviors for hepatitis A and</a:t>
            </a:r>
            <a:endParaRPr lang="en-US" sz="1100" dirty="0" smtClean="0">
              <a:effectLst/>
              <a:latin typeface="Times New Roman" panose="02020603050405020304" pitchFamily="18" charset="0"/>
              <a:ea typeface="Courier New" panose="02070309020205020404" pitchFamily="49" charset="0"/>
            </a:endParaRPr>
          </a:p>
          <a:p>
            <a:pPr marL="742950" marR="995680" lvl="1" indent="-285750">
              <a:spcBef>
                <a:spcPts val="0"/>
              </a:spcBef>
              <a:spcAft>
                <a:spcPts val="0"/>
              </a:spcAft>
              <a:buSzPts val="1200"/>
              <a:buFont typeface="Courier New" panose="02070309020205020404" pitchFamily="49" charset="0"/>
              <a:buChar char="o"/>
              <a:tabLst>
                <a:tab pos="520700" algn="l"/>
                <a:tab pos="521335" algn="l"/>
              </a:tabLst>
            </a:pPr>
            <a:r>
              <a:rPr lang="en-US" sz="1200" dirty="0" smtClean="0">
                <a:effectLst/>
                <a:latin typeface="Times New Roman" panose="02020603050405020304" pitchFamily="18" charset="0"/>
                <a:ea typeface="Courier New" panose="02070309020205020404" pitchFamily="49" charset="0"/>
              </a:rPr>
              <a:t>477 (43.8%) indicated at least one risk exposure/behavior for hepatitis A during the 2–6 weeks prior to onset of illness.</a:t>
            </a:r>
            <a:endParaRPr lang="en-US" sz="1100" dirty="0" smtClean="0">
              <a:effectLst/>
              <a:latin typeface="Times New Roman" panose="02020603050405020304" pitchFamily="18" charset="0"/>
              <a:ea typeface="Courier New" panose="02070309020205020404" pitchFamily="49" charset="0"/>
            </a:endParaRPr>
          </a:p>
        </p:txBody>
      </p:sp>
      <p:sp>
        <p:nvSpPr>
          <p:cNvPr id="2" name="Slide Number Placeholder 1"/>
          <p:cNvSpPr>
            <a:spLocks noGrp="1"/>
          </p:cNvSpPr>
          <p:nvPr>
            <p:ph type="sldNum" sz="quarter" idx="10"/>
          </p:nvPr>
        </p:nvSpPr>
        <p:spPr/>
        <p:txBody>
          <a:bodyPr/>
          <a:lstStyle/>
          <a:p>
            <a:pPr>
              <a:defRPr/>
            </a:pPr>
            <a:fld id="{BF2162EA-B22B-4C65-8CF4-41453BBF4B54}" type="slidenum">
              <a:rPr lang="en-US" smtClean="0"/>
              <a:pPr>
                <a:defRPr/>
              </a:pPr>
              <a:t>5</a:t>
            </a:fld>
            <a:endParaRPr lang="en-US" dirty="0"/>
          </a:p>
        </p:txBody>
      </p:sp>
    </p:spTree>
    <p:extLst>
      <p:ext uri="{BB962C8B-B14F-4D97-AF65-F5344CB8AC3E}">
        <p14:creationId xmlns:p14="http://schemas.microsoft.com/office/powerpoint/2010/main" val="29303904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34720" y="4415790"/>
            <a:ext cx="5140960" cy="4183380"/>
          </a:xfrm>
          <a:noFill/>
          <a:ln/>
        </p:spPr>
        <p:txBody>
          <a:bodyPr/>
          <a:lstStyle/>
          <a:p>
            <a:pPr marL="237490" marR="457200">
              <a:spcBef>
                <a:spcPts val="0"/>
              </a:spcBef>
              <a:spcAft>
                <a:spcPts val="0"/>
              </a:spcAft>
              <a:tabLst>
                <a:tab pos="520700" algn="l"/>
                <a:tab pos="521335" algn="l"/>
              </a:tabLst>
            </a:pPr>
            <a:r>
              <a:rPr lang="en-US" sz="1200" dirty="0" smtClean="0">
                <a:effectLst/>
                <a:latin typeface="Times New Roman" panose="02020603050405020304" pitchFamily="18" charset="0"/>
                <a:ea typeface="Times New Roman" panose="02020603050405020304" pitchFamily="18" charset="0"/>
              </a:rPr>
              <a:t>Figure 2.6a presents reported risk exposures/behaviors for hepatitis A during the incubation period, 2–6 weeks prior to onset of symptoms. </a:t>
            </a:r>
            <a:endParaRPr lang="en-US" sz="1100" dirty="0" smtClean="0">
              <a:effectLst/>
              <a:latin typeface="Times New Roman" panose="02020603050405020304" pitchFamily="18" charset="0"/>
              <a:ea typeface="Times New Roman" panose="02020603050405020304" pitchFamily="18" charset="0"/>
            </a:endParaRPr>
          </a:p>
          <a:p>
            <a:pPr marL="393700" marR="995680">
              <a:spcBef>
                <a:spcPts val="0"/>
              </a:spcBef>
              <a:spcAft>
                <a:spcPts val="0"/>
              </a:spcAft>
              <a:tabLst>
                <a:tab pos="520700" algn="l"/>
                <a:tab pos="521335" algn="l"/>
              </a:tabLst>
            </a:pPr>
            <a:r>
              <a:rPr lang="en-US" sz="1200" dirty="0" smtClean="0">
                <a:effectLst/>
                <a:latin typeface="Times New Roman" panose="02020603050405020304" pitchFamily="18" charset="0"/>
                <a:ea typeface="Times New Roman" panose="02020603050405020304" pitchFamily="18" charset="0"/>
              </a:rPr>
              <a:t> </a:t>
            </a:r>
            <a:endParaRPr lang="en-US" sz="1100" dirty="0" smtClean="0">
              <a:effectLst/>
              <a:latin typeface="Times New Roman" panose="02020603050405020304" pitchFamily="18" charset="0"/>
              <a:ea typeface="Times New Roman" panose="02020603050405020304" pitchFamily="18" charset="0"/>
            </a:endParaRPr>
          </a:p>
          <a:p>
            <a:pPr marL="342900" marR="260985" lvl="0" indent="-342900">
              <a:spcBef>
                <a:spcPts val="0"/>
              </a:spcBef>
              <a:spcAft>
                <a:spcPts val="0"/>
              </a:spcAft>
              <a:buFont typeface="Symbol" panose="05050102010706020507" pitchFamily="18" charset="2"/>
              <a:buChar char=""/>
            </a:pPr>
            <a:r>
              <a:rPr lang="en-US" sz="1200" dirty="0" smtClean="0">
                <a:effectLst/>
                <a:latin typeface="Times New Roman" panose="02020603050405020304" pitchFamily="18" charset="0"/>
                <a:ea typeface="Times New Roman" panose="02020603050405020304" pitchFamily="18" charset="0"/>
              </a:rPr>
              <a:t>Of the 826 case reports that included information about travel, 4.1% (n= 34) indicated travel outside of the United States or Canada.</a:t>
            </a:r>
            <a:endParaRPr lang="en-US" sz="1100" dirty="0" smtClean="0">
              <a:effectLst/>
              <a:latin typeface="Times New Roman" panose="02020603050405020304" pitchFamily="18" charset="0"/>
              <a:ea typeface="Times New Roman" panose="02020603050405020304" pitchFamily="18" charset="0"/>
            </a:endParaRPr>
          </a:p>
          <a:p>
            <a:pPr marL="342900" marR="260985" lvl="0" indent="-342900">
              <a:spcBef>
                <a:spcPts val="0"/>
              </a:spcBef>
              <a:spcAft>
                <a:spcPts val="0"/>
              </a:spcAft>
              <a:buFont typeface="Symbol" panose="05050102010706020507" pitchFamily="18" charset="2"/>
              <a:buChar char=""/>
            </a:pPr>
            <a:r>
              <a:rPr lang="en-US" sz="1200" dirty="0" smtClean="0">
                <a:effectLst/>
                <a:latin typeface="Times New Roman" panose="02020603050405020304" pitchFamily="18" charset="0"/>
                <a:ea typeface="Times New Roman" panose="02020603050405020304" pitchFamily="18" charset="0"/>
              </a:rPr>
              <a:t>Of the 544 case reports that included information about injection-drug use, 3.5% (n=19) indicated use of injection drugs.</a:t>
            </a:r>
            <a:endParaRPr lang="en-US" sz="1100" dirty="0" smtClean="0">
              <a:effectLst/>
              <a:latin typeface="Times New Roman" panose="02020603050405020304" pitchFamily="18" charset="0"/>
              <a:ea typeface="Times New Roman" panose="02020603050405020304" pitchFamily="18" charset="0"/>
            </a:endParaRPr>
          </a:p>
          <a:p>
            <a:pPr marL="342900" marR="260985" lvl="0" indent="-342900">
              <a:spcBef>
                <a:spcPts val="0"/>
              </a:spcBef>
              <a:spcAft>
                <a:spcPts val="0"/>
              </a:spcAft>
              <a:buFont typeface="Symbol" panose="05050102010706020507" pitchFamily="18" charset="2"/>
              <a:buChar char=""/>
            </a:pPr>
            <a:r>
              <a:rPr lang="en-US" sz="1200" dirty="0" smtClean="0">
                <a:effectLst/>
                <a:latin typeface="Times New Roman" panose="02020603050405020304" pitchFamily="18" charset="0"/>
                <a:ea typeface="Times New Roman" panose="02020603050405020304" pitchFamily="18" charset="0"/>
              </a:rPr>
              <a:t>Of the 102 case reports from males that included information about sexual preference/practices, 7.8% (n=8) indicated having sex with another man.</a:t>
            </a:r>
            <a:endParaRPr lang="en-US" dirty="0" smtClean="0"/>
          </a:p>
        </p:txBody>
      </p:sp>
      <p:sp>
        <p:nvSpPr>
          <p:cNvPr id="2" name="Slide Number Placeholder 1"/>
          <p:cNvSpPr>
            <a:spLocks noGrp="1"/>
          </p:cNvSpPr>
          <p:nvPr>
            <p:ph type="sldNum" sz="quarter" idx="10"/>
          </p:nvPr>
        </p:nvSpPr>
        <p:spPr/>
        <p:txBody>
          <a:bodyPr/>
          <a:lstStyle/>
          <a:p>
            <a:pPr>
              <a:defRPr/>
            </a:pPr>
            <a:fld id="{BF2162EA-B22B-4C65-8CF4-41453BBF4B54}" type="slidenum">
              <a:rPr lang="en-US" smtClean="0"/>
              <a:pPr>
                <a:defRPr/>
              </a:pPr>
              <a:t>6</a:t>
            </a:fld>
            <a:endParaRPr lang="en-US" dirty="0"/>
          </a:p>
        </p:txBody>
      </p:sp>
    </p:spTree>
    <p:extLst>
      <p:ext uri="{BB962C8B-B14F-4D97-AF65-F5344CB8AC3E}">
        <p14:creationId xmlns:p14="http://schemas.microsoft.com/office/powerpoint/2010/main" val="2405302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34720" y="4415790"/>
            <a:ext cx="5140960" cy="4183380"/>
          </a:xfrm>
          <a:noFill/>
          <a:ln/>
        </p:spPr>
        <p:txBody>
          <a:bodyPr/>
          <a:lstStyle/>
          <a:p>
            <a:pPr marL="237490" marR="457200">
              <a:spcBef>
                <a:spcPts val="0"/>
              </a:spcBef>
              <a:spcAft>
                <a:spcPts val="0"/>
              </a:spcAft>
            </a:pPr>
            <a:r>
              <a:rPr lang="en-US" sz="1200" dirty="0" smtClean="0">
                <a:effectLst/>
                <a:latin typeface="Times New Roman" panose="02020603050405020304" pitchFamily="18" charset="0"/>
                <a:ea typeface="Times New Roman" panose="02020603050405020304" pitchFamily="18" charset="0"/>
              </a:rPr>
              <a:t>Figure 2.6b presents reported risk exposures/behaviors for hepatitis A during the incubation period, 2–6 weeks prior to onset of symptoms:</a:t>
            </a:r>
          </a:p>
          <a:p>
            <a:pPr marL="237490" marR="457200">
              <a:spcBef>
                <a:spcPts val="0"/>
              </a:spcBef>
              <a:spcAft>
                <a:spcPts val="0"/>
              </a:spcAft>
            </a:pPr>
            <a:r>
              <a:rPr lang="en-US" sz="1200" dirty="0" smtClean="0">
                <a:effectLst/>
                <a:latin typeface="Times New Roman" panose="02020603050405020304" pitchFamily="18" charset="0"/>
                <a:ea typeface="Times New Roman" panose="02020603050405020304" pitchFamily="18" charset="0"/>
              </a:rPr>
              <a:t> </a:t>
            </a:r>
          </a:p>
          <a:p>
            <a:pPr marL="342900" marR="260985" lvl="0" indent="-342900">
              <a:spcBef>
                <a:spcPts val="0"/>
              </a:spcBef>
              <a:spcAft>
                <a:spcPts val="0"/>
              </a:spcAft>
              <a:buFont typeface="Symbol" panose="05050102010706020507" pitchFamily="18" charset="2"/>
              <a:buChar char=""/>
            </a:pPr>
            <a:r>
              <a:rPr lang="en-US" sz="1200" dirty="0" smtClean="0">
                <a:effectLst/>
                <a:latin typeface="Times New Roman" panose="02020603050405020304" pitchFamily="18" charset="0"/>
                <a:ea typeface="Times New Roman" panose="02020603050405020304" pitchFamily="18" charset="0"/>
              </a:rPr>
              <a:t>Of the 775 case reports that contained information about sexual/household contact with a hepatitis A- infected person, 2.6% (n=20) indicated such contact.</a:t>
            </a:r>
            <a:endParaRPr lang="en-US" sz="1100" dirty="0" smtClean="0">
              <a:effectLst/>
              <a:latin typeface="Times New Roman" panose="02020603050405020304" pitchFamily="18" charset="0"/>
              <a:ea typeface="Times New Roman" panose="02020603050405020304" pitchFamily="18" charset="0"/>
            </a:endParaRPr>
          </a:p>
          <a:p>
            <a:pPr marL="342900" marR="260985" lvl="0" indent="-342900">
              <a:spcBef>
                <a:spcPts val="0"/>
              </a:spcBef>
              <a:spcAft>
                <a:spcPts val="0"/>
              </a:spcAft>
              <a:buFont typeface="Symbol" panose="05050102010706020507" pitchFamily="18" charset="2"/>
              <a:buChar char=""/>
            </a:pPr>
            <a:r>
              <a:rPr lang="en-US" sz="1200" dirty="0" smtClean="0">
                <a:effectLst/>
                <a:latin typeface="Times New Roman" panose="02020603050405020304" pitchFamily="18" charset="0"/>
                <a:ea typeface="Times New Roman" panose="02020603050405020304" pitchFamily="18" charset="0"/>
              </a:rPr>
              <a:t>Of the 908 case reports that included information about employment or attendance at a nursery, day-care center, or preschool, 1.5% (n=14) indicated working at or attending one of these facilities.</a:t>
            </a:r>
            <a:endParaRPr lang="en-US" sz="1100" dirty="0" smtClean="0">
              <a:effectLst/>
              <a:latin typeface="Times New Roman" panose="02020603050405020304" pitchFamily="18" charset="0"/>
              <a:ea typeface="Times New Roman" panose="02020603050405020304" pitchFamily="18" charset="0"/>
            </a:endParaRPr>
          </a:p>
          <a:p>
            <a:pPr marL="342900" marR="260985" lvl="0" indent="-342900">
              <a:spcBef>
                <a:spcPts val="0"/>
              </a:spcBef>
              <a:spcAft>
                <a:spcPts val="0"/>
              </a:spcAft>
              <a:buFont typeface="Symbol" panose="05050102010706020507" pitchFamily="18" charset="2"/>
              <a:buChar char=""/>
            </a:pPr>
            <a:r>
              <a:rPr lang="en-US" sz="1200" dirty="0" smtClean="0">
                <a:effectLst/>
                <a:latin typeface="Times New Roman" panose="02020603050405020304" pitchFamily="18" charset="0"/>
                <a:ea typeface="Times New Roman" panose="02020603050405020304" pitchFamily="18" charset="0"/>
              </a:rPr>
              <a:t>Of the 795 case reports that included information about household contact with an employee of or a child attending a nursery, day-care center, or preschool, 3.9% (n=31) indicated such contact.</a:t>
            </a:r>
            <a:endParaRPr lang="en-US" sz="1100" dirty="0" smtClean="0">
              <a:effectLst/>
              <a:latin typeface="Times New Roman" panose="02020603050405020304" pitchFamily="18" charset="0"/>
              <a:ea typeface="Times New Roman" panose="02020603050405020304" pitchFamily="18" charset="0"/>
            </a:endParaRPr>
          </a:p>
          <a:p>
            <a:pPr marL="342900" marR="260985" lvl="0" indent="-342900">
              <a:spcBef>
                <a:spcPts val="0"/>
              </a:spcBef>
              <a:spcAft>
                <a:spcPts val="0"/>
              </a:spcAft>
              <a:buFont typeface="Symbol" panose="05050102010706020507" pitchFamily="18" charset="2"/>
              <a:buChar char=""/>
            </a:pPr>
            <a:r>
              <a:rPr lang="en-US" sz="1200" dirty="0" smtClean="0">
                <a:effectLst/>
                <a:latin typeface="Times New Roman" panose="02020603050405020304" pitchFamily="18" charset="0"/>
                <a:ea typeface="Times New Roman" panose="02020603050405020304" pitchFamily="18" charset="0"/>
              </a:rPr>
              <a:t>Of the 796 case reports that included information about linkage to an outbreak, 49.6% (n=395) indicated exposure that may have been linked to a common-source foodborne or waterborne outbreak.</a:t>
            </a:r>
            <a:endParaRPr lang="en-US" sz="1100" dirty="0" smtClean="0">
              <a:effectLst/>
              <a:latin typeface="Times New Roman" panose="02020603050405020304" pitchFamily="18" charset="0"/>
              <a:ea typeface="Times New Roman" panose="02020603050405020304" pitchFamily="18" charset="0"/>
            </a:endParaRPr>
          </a:p>
          <a:p>
            <a:pPr marL="342900" marR="260985" lvl="0" indent="-342900">
              <a:spcBef>
                <a:spcPts val="0"/>
              </a:spcBef>
              <a:spcAft>
                <a:spcPts val="0"/>
              </a:spcAft>
              <a:buFont typeface="Symbol" panose="05050102010706020507" pitchFamily="18" charset="2"/>
              <a:buChar char=""/>
            </a:pPr>
            <a:r>
              <a:rPr lang="en-US" sz="1200" dirty="0" smtClean="0">
                <a:effectLst/>
                <a:latin typeface="Times New Roman" panose="02020603050405020304" pitchFamily="18" charset="0"/>
                <a:ea typeface="Times New Roman" panose="02020603050405020304" pitchFamily="18" charset="0"/>
              </a:rPr>
              <a:t>Of the 775 case reports that included information about additional contact (i.e., other than household or sexual contact) with a person confirmed or suspected of having hepatitis A, 0.6% (n=5) indicated such contact.</a:t>
            </a:r>
            <a:endParaRPr lang="en-US" sz="1100" dirty="0">
              <a:effectLst/>
              <a:latin typeface="Times New Roman" panose="02020603050405020304" pitchFamily="18" charset="0"/>
              <a:ea typeface="Times New Roman" panose="02020603050405020304" pitchFamily="18" charset="0"/>
            </a:endParaRPr>
          </a:p>
        </p:txBody>
      </p:sp>
      <p:sp>
        <p:nvSpPr>
          <p:cNvPr id="2" name="Slide Number Placeholder 1"/>
          <p:cNvSpPr>
            <a:spLocks noGrp="1"/>
          </p:cNvSpPr>
          <p:nvPr>
            <p:ph type="sldNum" sz="quarter" idx="10"/>
          </p:nvPr>
        </p:nvSpPr>
        <p:spPr/>
        <p:txBody>
          <a:bodyPr/>
          <a:lstStyle/>
          <a:p>
            <a:pPr>
              <a:defRPr/>
            </a:pPr>
            <a:fld id="{BF2162EA-B22B-4C65-8CF4-41453BBF4B54}" type="slidenum">
              <a:rPr lang="en-US" smtClean="0"/>
              <a:pPr>
                <a:defRPr/>
              </a:pPr>
              <a:t>7</a:t>
            </a:fld>
            <a:endParaRPr lang="en-US" dirty="0"/>
          </a:p>
        </p:txBody>
      </p:sp>
    </p:spTree>
    <p:extLst>
      <p:ext uri="{BB962C8B-B14F-4D97-AF65-F5344CB8AC3E}">
        <p14:creationId xmlns:p14="http://schemas.microsoft.com/office/powerpoint/2010/main" val="32777979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Presenters Name – Myriad Pro, Bold, 20pt</a:t>
            </a:r>
          </a:p>
        </p:txBody>
      </p:sp>
      <p:sp>
        <p:nvSpPr>
          <p:cNvPr id="9" name="Text Placeholder 8"/>
          <p:cNvSpPr>
            <a:spLocks noGrp="1"/>
          </p:cNvSpPr>
          <p:nvPr>
            <p:ph type="body" sz="quarter" idx="10" hasCustomPrompt="1"/>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z="1800" dirty="0" smtClean="0"/>
              <a:t>Title of Presenter –Myriad Pro, 18pt</a:t>
            </a:r>
          </a:p>
          <a:p>
            <a:pPr lvl="0"/>
            <a:endParaRPr lang="en-US" sz="1800" dirty="0" smtClean="0"/>
          </a:p>
          <a:p>
            <a:pPr lvl="0"/>
            <a:r>
              <a:rPr lang="en-US" sz="1800" dirty="0" smtClean="0"/>
              <a:t>Title of Event</a:t>
            </a:r>
          </a:p>
          <a:p>
            <a:pPr lvl="0"/>
            <a:r>
              <a:rPr lang="en-US" sz="1800" dirty="0" smtClean="0"/>
              <a:t>Date of Event</a:t>
            </a:r>
            <a:endParaRPr lang="en-US" dirty="0"/>
          </a:p>
        </p:txBody>
      </p:sp>
      <p:sp>
        <p:nvSpPr>
          <p:cNvPr id="11" name="Title 1"/>
          <p:cNvSpPr>
            <a:spLocks noGrp="1"/>
          </p:cNvSpPr>
          <p:nvPr>
            <p:ph type="title" hasCustomPrompt="1"/>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dirty="0" smtClean="0"/>
              <a:t>Title of Presentation – Myriad Pro</a:t>
            </a:r>
            <a:br>
              <a:rPr lang="en-US" dirty="0" smtClean="0"/>
            </a:br>
            <a:r>
              <a:rPr lang="en-US" dirty="0" smtClean="0"/>
              <a:t> Bold, Shadow 28pt</a:t>
            </a:r>
            <a:endParaRPr lang="en-US" dirty="0"/>
          </a:p>
        </p:txBody>
      </p:sp>
      <p:sp>
        <p:nvSpPr>
          <p:cNvPr id="6" name="Text Placeholder 5"/>
          <p:cNvSpPr>
            <a:spLocks noGrp="1"/>
          </p:cNvSpPr>
          <p:nvPr>
            <p:ph type="body" sz="quarter" idx="11" hasCustomPrompt="1"/>
          </p:nvPr>
        </p:nvSpPr>
        <p:spPr>
          <a:xfrm>
            <a:off x="2286000" y="6272784"/>
            <a:ext cx="5105400" cy="182880"/>
          </a:xfrm>
          <a:prstGeom prst="rect">
            <a:avLst/>
          </a:prstGeom>
        </p:spPr>
        <p:txBody>
          <a:bodyPr/>
          <a:lstStyle>
            <a:lvl1pPr>
              <a:buNone/>
              <a:defRPr sz="1000" baseline="0">
                <a:solidFill>
                  <a:schemeClr val="bg2"/>
                </a:solidFill>
              </a:defRPr>
            </a:lvl1pPr>
          </a:lstStyle>
          <a:p>
            <a:r>
              <a:rPr lang="en-US" dirty="0" smtClean="0"/>
              <a:t>Place Descriptor Here</a:t>
            </a:r>
            <a:endParaRPr lang="en-US" dirty="0"/>
          </a:p>
        </p:txBody>
      </p:sp>
      <p:sp>
        <p:nvSpPr>
          <p:cNvPr id="7" name="Text Placeholder 6"/>
          <p:cNvSpPr>
            <a:spLocks noGrp="1"/>
          </p:cNvSpPr>
          <p:nvPr>
            <p:ph type="body" sz="quarter" idx="12" hasCustomPrompt="1"/>
          </p:nvPr>
        </p:nvSpPr>
        <p:spPr>
          <a:xfrm>
            <a:off x="2286000" y="6464808"/>
            <a:ext cx="5105400" cy="228600"/>
          </a:xfrm>
          <a:prstGeom prst="rect">
            <a:avLst/>
          </a:prstGeom>
        </p:spPr>
        <p:txBody>
          <a:bodyPr/>
          <a:lstStyle>
            <a:lvl1pPr>
              <a:buNone/>
              <a:defRPr sz="1000" baseline="0">
                <a:solidFill>
                  <a:schemeClr val="bg2"/>
                </a:solidFill>
              </a:defRPr>
            </a:lvl1pPr>
          </a:lstStyle>
          <a:p>
            <a:r>
              <a:rPr lang="en-US" dirty="0" smtClean="0"/>
              <a:t>Place Descriptor Here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and Char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Chart Placeholder 2"/>
          <p:cNvSpPr>
            <a:spLocks noGrp="1"/>
          </p:cNvSpPr>
          <p:nvPr>
            <p:ph type="chart" idx="1"/>
          </p:nvPr>
        </p:nvSpPr>
        <p:spPr>
          <a:xfrm>
            <a:off x="457200" y="1600200"/>
            <a:ext cx="8229600" cy="4525963"/>
          </a:xfrm>
          <a:prstGeom prst="rect">
            <a:avLst/>
          </a:prstGeom>
        </p:spPr>
        <p:txBody>
          <a:bodyPr/>
          <a:lstStyle/>
          <a:p>
            <a:pPr lvl="0"/>
            <a:endParaRPr lang="en-US" noProof="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b" anchorCtr="0"/>
          <a:lstStyle>
            <a:lvl1pPr>
              <a:lnSpc>
                <a:spcPts val="3000"/>
              </a:lnSpc>
              <a:defRPr sz="2800" b="1" baseline="0">
                <a:solidFill>
                  <a:schemeClr val="tx1"/>
                </a:solidFill>
                <a:effectLst/>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7" name="Text Placeholder 8"/>
          <p:cNvSpPr>
            <a:spLocks noGrp="1"/>
          </p:cNvSpPr>
          <p:nvPr>
            <p:ph type="body" sz="quarter" idx="10" hasCustomPrompt="1"/>
          </p:nvPr>
        </p:nvSpPr>
        <p:spPr>
          <a:xfrm>
            <a:off x="457200" y="5791200"/>
            <a:ext cx="82296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b" anchorCtr="0"/>
          <a:lstStyle>
            <a:lvl1pPr>
              <a:lnSpc>
                <a:spcPts val="3000"/>
              </a:lnSpc>
              <a:defRPr sz="2800" b="1" baseline="0">
                <a:solidFill>
                  <a:schemeClr val="tx1"/>
                </a:solidFill>
                <a:effectLst/>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7" name="Text Placeholder 8"/>
          <p:cNvSpPr>
            <a:spLocks noGrp="1"/>
          </p:cNvSpPr>
          <p:nvPr>
            <p:ph type="body" sz="quarter" idx="10" hasCustomPrompt="1"/>
          </p:nvPr>
        </p:nvSpPr>
        <p:spPr>
          <a:xfrm>
            <a:off x="457200" y="5791200"/>
            <a:ext cx="82296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Presenters Name – Myriad Pro, Bold, 20pt</a:t>
            </a:r>
          </a:p>
        </p:txBody>
      </p:sp>
      <p:sp>
        <p:nvSpPr>
          <p:cNvPr id="9" name="Text Placeholder 8"/>
          <p:cNvSpPr>
            <a:spLocks noGrp="1"/>
          </p:cNvSpPr>
          <p:nvPr>
            <p:ph type="body" sz="quarter" idx="10" hasCustomPrompt="1"/>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z="1800" dirty="0" smtClean="0"/>
              <a:t>Title of Presenter –Myriad Pro, 18pt</a:t>
            </a:r>
          </a:p>
          <a:p>
            <a:pPr lvl="0"/>
            <a:endParaRPr lang="en-US" sz="1800" dirty="0" smtClean="0"/>
          </a:p>
          <a:p>
            <a:pPr lvl="0"/>
            <a:r>
              <a:rPr lang="en-US" sz="1800" dirty="0" smtClean="0"/>
              <a:t>Title of Event</a:t>
            </a:r>
          </a:p>
          <a:p>
            <a:pPr lvl="0"/>
            <a:r>
              <a:rPr lang="en-US" sz="1800" dirty="0" smtClean="0"/>
              <a:t>Date of Event</a:t>
            </a:r>
            <a:endParaRPr lang="en-US" dirty="0"/>
          </a:p>
        </p:txBody>
      </p:sp>
      <p:sp>
        <p:nvSpPr>
          <p:cNvPr id="11" name="Title 1"/>
          <p:cNvSpPr>
            <a:spLocks noGrp="1"/>
          </p:cNvSpPr>
          <p:nvPr>
            <p:ph type="title" hasCustomPrompt="1"/>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dirty="0" smtClean="0"/>
              <a:t>Title of Presentation – Myriad Pro</a:t>
            </a:r>
            <a:br>
              <a:rPr lang="en-US" dirty="0" smtClean="0"/>
            </a:br>
            <a:r>
              <a:rPr lang="en-US" dirty="0" smtClean="0"/>
              <a:t> Bold, Shadow 28pt</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b" anchorCtr="0"/>
          <a:lstStyle>
            <a:lvl1pPr>
              <a:lnSpc>
                <a:spcPts val="3000"/>
              </a:lnSpc>
              <a:defRPr sz="2800" b="1" baseline="0">
                <a:solidFill>
                  <a:schemeClr val="tx1"/>
                </a:solidFill>
                <a:effectLst/>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7" name="Text Placeholder 8"/>
          <p:cNvSpPr>
            <a:spLocks noGrp="1"/>
          </p:cNvSpPr>
          <p:nvPr>
            <p:ph type="body" sz="quarter" idx="10" hasCustomPrompt="1"/>
          </p:nvPr>
        </p:nvSpPr>
        <p:spPr>
          <a:xfrm>
            <a:off x="457200" y="5791200"/>
            <a:ext cx="67056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a:prstGeom prst="rect">
            <a:avLst/>
          </a:prstGeom>
        </p:spPr>
        <p:txBody>
          <a:bodyPr anchor="t"/>
          <a:lstStyle>
            <a:lvl1pPr algn="l">
              <a:lnSpc>
                <a:spcPts val="3800"/>
              </a:lnSpc>
              <a:defRPr sz="3600" b="1" cap="all" baseline="0">
                <a:solidFill>
                  <a:schemeClr val="tx1"/>
                </a:solidFill>
                <a:effectLst/>
              </a:defRPr>
            </a:lvl1pPr>
          </a:lstStyle>
          <a:p>
            <a:r>
              <a:rPr lang="en-US" dirty="0" smtClean="0"/>
              <a:t>Section Header</a:t>
            </a:r>
            <a:br>
              <a:rPr lang="en-US" dirty="0" smtClean="0"/>
            </a:br>
            <a:r>
              <a:rPr lang="en-US" dirty="0" smtClean="0"/>
              <a:t>Myriad Pro, bold, shadow, 36pt </a:t>
            </a:r>
            <a:endParaRPr lang="en-US" dirty="0"/>
          </a:p>
        </p:txBody>
      </p:sp>
      <p:sp>
        <p:nvSpPr>
          <p:cNvPr id="3" name="Text Placeholder 2"/>
          <p:cNvSpPr>
            <a:spLocks noGrp="1"/>
          </p:cNvSpPr>
          <p:nvPr>
            <p:ph type="body" idx="1" hasCustomPrompt="1"/>
          </p:nvPr>
        </p:nvSpPr>
        <p:spPr>
          <a:xfrm>
            <a:off x="722313" y="2906713"/>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Subhead – Myriad Pro, 20pt</a:t>
            </a: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3050"/>
            <a:ext cx="3008313" cy="1162050"/>
          </a:xfrm>
          <a:prstGeom prst="rect">
            <a:avLst/>
          </a:prstGeom>
        </p:spPr>
        <p:txBody>
          <a:bodyPr anchor="b"/>
          <a:lstStyle>
            <a:lvl1pPr algn="l">
              <a:defRPr sz="2000" b="1" baseline="0">
                <a:solidFill>
                  <a:schemeClr val="tx1"/>
                </a:solidFill>
                <a:effectLst/>
              </a:defRPr>
            </a:lvl1pPr>
          </a:lstStyle>
          <a:p>
            <a:r>
              <a:rPr lang="en-US" dirty="0" smtClean="0"/>
              <a:t>Header – Myriad Pro, bold, shadow, 20pt</a:t>
            </a:r>
            <a:endParaRPr lang="en-US" dirty="0"/>
          </a:p>
        </p:txBody>
      </p:sp>
      <p:sp>
        <p:nvSpPr>
          <p:cNvPr id="3" name="Content Placeholder 2"/>
          <p:cNvSpPr>
            <a:spLocks noGrp="1"/>
          </p:cNvSpPr>
          <p:nvPr>
            <p:ph idx="1" hasCustomPrompt="1"/>
          </p:nvPr>
        </p:nvSpPr>
        <p:spPr>
          <a:xfrm>
            <a:off x="3575050" y="273051"/>
            <a:ext cx="5111750"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4" name="Text Placeholder 3"/>
          <p:cNvSpPr>
            <a:spLocks noGrp="1"/>
          </p:cNvSpPr>
          <p:nvPr>
            <p:ph type="body" sz="half" idx="2" hasCustomPrompt="1"/>
          </p:nvPr>
        </p:nvSpPr>
        <p:spPr>
          <a:xfrm>
            <a:off x="457200" y="1435101"/>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Paragraph of type</a:t>
            </a:r>
          </a:p>
          <a:p>
            <a:pPr lvl="0"/>
            <a:r>
              <a:rPr lang="en-US" dirty="0" smtClean="0"/>
              <a:t>Myriad Pro, 14pt</a:t>
            </a:r>
          </a:p>
        </p:txBody>
      </p:sp>
      <p:sp>
        <p:nvSpPr>
          <p:cNvPr id="7" name="Text Placeholder 8"/>
          <p:cNvSpPr>
            <a:spLocks noGrp="1"/>
          </p:cNvSpPr>
          <p:nvPr>
            <p:ph type="body" sz="quarter" idx="10" hasCustomPrompt="1"/>
          </p:nvPr>
        </p:nvSpPr>
        <p:spPr>
          <a:xfrm>
            <a:off x="457200" y="5791200"/>
            <a:ext cx="82296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a:prstGeom prst="rect">
            <a:avLst/>
          </a:prstGeom>
        </p:spPr>
        <p:txBody>
          <a:bodyPr anchor="b"/>
          <a:lstStyle>
            <a:lvl1pPr algn="l">
              <a:defRPr sz="2000" b="1" baseline="0">
                <a:solidFill>
                  <a:schemeClr val="tx1"/>
                </a:solidFill>
                <a:effectLst/>
              </a:defRPr>
            </a:lvl1pPr>
          </a:lstStyle>
          <a:p>
            <a:r>
              <a:rPr lang="en-US" dirty="0" smtClean="0"/>
              <a:t>Photo Title – Myriad Pro, Bold, Shadow, 20pt</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2"/>
            </a:solidFill>
          </a:ln>
          <a:effectLst>
            <a:outerShdw blurRad="44450" dist="27940" dir="5400000" algn="ctr">
              <a:srgbClr val="000000">
                <a:alpha val="32000"/>
              </a:srgbClr>
            </a:outerShdw>
          </a:effectLst>
        </p:spPr>
        <p:txBody>
          <a:bodyPr/>
          <a:lstStyle>
            <a:lvl1pPr marL="0" indent="0">
              <a:buNone/>
              <a:defRPr sz="3200">
                <a:solidFill>
                  <a:schemeClr val="tx1"/>
                </a:solidFill>
                <a:effectLs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hasCustomPrompt="1"/>
          </p:nvPr>
        </p:nvSpPr>
        <p:spPr>
          <a:xfrm>
            <a:off x="1792288" y="5367338"/>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Caption or credits for photo – Myriad Pro, 14pt</a:t>
            </a: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Closing– Myriad Pro, Bold, 28pt</a:t>
            </a:r>
          </a:p>
        </p:txBody>
      </p:sp>
      <p:sp>
        <p:nvSpPr>
          <p:cNvPr id="11" name="Rectangle 10"/>
          <p:cNvSpPr/>
          <p:nvPr/>
        </p:nvSpPr>
        <p:spPr>
          <a:xfrm>
            <a:off x="1371600" y="4706034"/>
            <a:ext cx="5943600" cy="646331"/>
          </a:xfrm>
          <a:prstGeom prst="rect">
            <a:avLst/>
          </a:prstGeom>
        </p:spPr>
        <p:txBody>
          <a:bodyPr wrap="square">
            <a:spAutoFit/>
          </a:bodyPr>
          <a:lstStyle/>
          <a:p>
            <a:pPr lvl="0"/>
            <a:r>
              <a:rPr lang="en-US" sz="1200" dirty="0" smtClean="0">
                <a:solidFill>
                  <a:schemeClr val="tx2"/>
                </a:solidFill>
                <a:latin typeface="+mj-lt"/>
              </a:rPr>
              <a:t>1600 Clifton Road NE, Atlanta, GA 30333</a:t>
            </a:r>
          </a:p>
          <a:p>
            <a:pPr lvl="0"/>
            <a:r>
              <a:rPr lang="en-US" sz="1200" dirty="0" smtClean="0">
                <a:solidFill>
                  <a:schemeClr val="tx2"/>
                </a:solidFill>
                <a:latin typeface="+mj-lt"/>
              </a:rPr>
              <a:t>Telephone, 1-800-CDC-INFO (232-4636)/TTY: 1-888-232-6348</a:t>
            </a:r>
          </a:p>
          <a:p>
            <a:pPr lvl="0"/>
            <a:r>
              <a:rPr lang="en-US" sz="1200" dirty="0" smtClean="0">
                <a:solidFill>
                  <a:schemeClr val="tx2"/>
                </a:solidFill>
                <a:latin typeface="+mj-lt"/>
              </a:rPr>
              <a:t>E-mail: cdcinfo@cdc.gov 	Web: www.cdc.gov</a:t>
            </a:r>
          </a:p>
        </p:txBody>
      </p:sp>
      <p:sp>
        <p:nvSpPr>
          <p:cNvPr id="10" name="Text Placeholder 5"/>
          <p:cNvSpPr>
            <a:spLocks noGrp="1"/>
          </p:cNvSpPr>
          <p:nvPr>
            <p:ph type="body" sz="quarter" idx="11" hasCustomPrompt="1"/>
          </p:nvPr>
        </p:nvSpPr>
        <p:spPr>
          <a:xfrm>
            <a:off x="2286000" y="6272784"/>
            <a:ext cx="5105400" cy="182880"/>
          </a:xfrm>
          <a:prstGeom prst="rect">
            <a:avLst/>
          </a:prstGeom>
        </p:spPr>
        <p:txBody>
          <a:bodyPr/>
          <a:lstStyle>
            <a:lvl1pPr>
              <a:buNone/>
              <a:defRPr sz="1000" baseline="0">
                <a:solidFill>
                  <a:schemeClr val="bg2"/>
                </a:solidFill>
              </a:defRPr>
            </a:lvl1pPr>
          </a:lstStyle>
          <a:p>
            <a:r>
              <a:rPr lang="en-US" dirty="0" smtClean="0"/>
              <a:t>Place Descriptor Here</a:t>
            </a:r>
            <a:endParaRPr lang="en-US" dirty="0"/>
          </a:p>
        </p:txBody>
      </p:sp>
      <p:sp>
        <p:nvSpPr>
          <p:cNvPr id="12" name="Text Placeholder 6"/>
          <p:cNvSpPr>
            <a:spLocks noGrp="1"/>
          </p:cNvSpPr>
          <p:nvPr>
            <p:ph type="body" sz="quarter" idx="12" hasCustomPrompt="1"/>
          </p:nvPr>
        </p:nvSpPr>
        <p:spPr>
          <a:xfrm>
            <a:off x="2286000" y="6464808"/>
            <a:ext cx="5105400" cy="228600"/>
          </a:xfrm>
          <a:prstGeom prst="rect">
            <a:avLst/>
          </a:prstGeom>
        </p:spPr>
        <p:txBody>
          <a:bodyPr/>
          <a:lstStyle>
            <a:lvl1pPr>
              <a:buNone/>
              <a:defRPr sz="1000" baseline="0">
                <a:solidFill>
                  <a:schemeClr val="bg2"/>
                </a:solidFill>
              </a:defRPr>
            </a:lvl1pPr>
          </a:lstStyle>
          <a:p>
            <a:r>
              <a:rPr lang="en-US" dirty="0" smtClean="0"/>
              <a:t>Place Descriptor Here</a:t>
            </a:r>
            <a:endParaRPr lang="en-US" dirty="0"/>
          </a:p>
        </p:txBody>
      </p:sp>
      <p:sp>
        <p:nvSpPr>
          <p:cNvPr id="8" name="Rectangle 7"/>
          <p:cNvSpPr/>
          <p:nvPr/>
        </p:nvSpPr>
        <p:spPr>
          <a:xfrm>
            <a:off x="1371600" y="4432012"/>
            <a:ext cx="6400800" cy="292388"/>
          </a:xfrm>
          <a:prstGeom prst="rect">
            <a:avLst/>
          </a:prstGeom>
        </p:spPr>
        <p:txBody>
          <a:bodyPr wrap="square">
            <a:spAutoFit/>
          </a:bodyPr>
          <a:lstStyle/>
          <a:p>
            <a:pPr lvl="0"/>
            <a:r>
              <a:rPr lang="en-US" sz="1300" b="0" dirty="0" smtClean="0">
                <a:solidFill>
                  <a:schemeClr val="tx2"/>
                </a:solidFill>
                <a:latin typeface="+mj-lt"/>
              </a:rPr>
              <a:t>For more information please contact Centers for Disease Control and Prevention</a:t>
            </a:r>
          </a:p>
        </p:txBody>
      </p:sp>
      <p:sp>
        <p:nvSpPr>
          <p:cNvPr id="13" name="Rectangle 12"/>
          <p:cNvSpPr/>
          <p:nvPr/>
        </p:nvSpPr>
        <p:spPr>
          <a:xfrm>
            <a:off x="1371600" y="4706034"/>
            <a:ext cx="5943600" cy="646331"/>
          </a:xfrm>
          <a:prstGeom prst="rect">
            <a:avLst/>
          </a:prstGeom>
        </p:spPr>
        <p:txBody>
          <a:bodyPr wrap="square">
            <a:spAutoFit/>
          </a:bodyPr>
          <a:lstStyle/>
          <a:p>
            <a:pPr lvl="0"/>
            <a:r>
              <a:rPr lang="en-US" sz="1200" dirty="0" smtClean="0">
                <a:solidFill>
                  <a:schemeClr val="tx2"/>
                </a:solidFill>
                <a:latin typeface="+mj-lt"/>
              </a:rPr>
              <a:t>1600 Clifton Road NE, Atlanta, GA 30333</a:t>
            </a:r>
          </a:p>
          <a:p>
            <a:pPr lvl="0"/>
            <a:r>
              <a:rPr lang="en-US" sz="1200" dirty="0" smtClean="0">
                <a:solidFill>
                  <a:schemeClr val="tx2"/>
                </a:solidFill>
                <a:latin typeface="+mj-lt"/>
              </a:rPr>
              <a:t>Telephone, 1-800-CDC-INFO (232-4636)/TTY: 1-888-232-6348</a:t>
            </a:r>
          </a:p>
          <a:p>
            <a:pPr lvl="0"/>
            <a:r>
              <a:rPr lang="en-US" sz="1200" dirty="0" smtClean="0">
                <a:solidFill>
                  <a:schemeClr val="tx2"/>
                </a:solidFill>
                <a:latin typeface="+mj-lt"/>
              </a:rPr>
              <a:t>E-mail: cdcinfo@cdc.gov 	Web: www.cdc.gov</a:t>
            </a:r>
          </a:p>
        </p:txBody>
      </p:sp>
      <p:sp>
        <p:nvSpPr>
          <p:cNvPr id="14" name="Rectangle 13"/>
          <p:cNvSpPr/>
          <p:nvPr/>
        </p:nvSpPr>
        <p:spPr>
          <a:xfrm>
            <a:off x="1371600" y="5421868"/>
            <a:ext cx="5943600" cy="369332"/>
          </a:xfrm>
          <a:prstGeom prst="rect">
            <a:avLst/>
          </a:prstGeom>
        </p:spPr>
        <p:txBody>
          <a:bodyPr wrap="square">
            <a:spAutoFit/>
          </a:bodyPr>
          <a:lstStyle/>
          <a:p>
            <a:pPr lvl="0"/>
            <a:r>
              <a:rPr lang="en-US" sz="900" b="0" dirty="0" smtClean="0">
                <a:solidFill>
                  <a:schemeClr val="tx2"/>
                </a:solidFill>
                <a:latin typeface="+mj-lt"/>
              </a:rPr>
              <a:t>The findings</a:t>
            </a:r>
            <a:r>
              <a:rPr lang="en-US" sz="900" b="0" baseline="0" dirty="0" smtClean="0">
                <a:solidFill>
                  <a:schemeClr val="tx2"/>
                </a:solidFill>
                <a:latin typeface="+mj-lt"/>
              </a:rPr>
              <a:t> and conclusions in this report are those of the authors and do not necessarily represent the official position of the Centers for Disease Control and Prevention.</a:t>
            </a:r>
            <a:endParaRPr lang="en-US" sz="900" b="0" dirty="0" smtClean="0">
              <a:solidFill>
                <a:schemeClr val="tx2"/>
              </a:solidFill>
              <a:latin typeface="+mj-lt"/>
            </a:endParaRP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2" cstate="print">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1371600" y="381000"/>
            <a:ext cx="6629400" cy="1066800"/>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solidFill>
                  <a:srgbClr val="FFC000"/>
                </a:solidFill>
                <a:latin typeface="Calibri" panose="020F0502020204030204" pitchFamily="34" charset="0"/>
                <a:cs typeface="Arial" charset="0"/>
              </a:rPr>
              <a:t>Figure 2.1. Reported </a:t>
            </a:r>
            <a:r>
              <a:rPr lang="en-US" sz="2400" b="1" dirty="0" smtClean="0">
                <a:ln w="11430"/>
                <a:solidFill>
                  <a:srgbClr val="FFC000"/>
                </a:solidFill>
                <a:latin typeface="Calibri" panose="020F0502020204030204" pitchFamily="34" charset="0"/>
                <a:cs typeface="Arial" charset="0"/>
              </a:rPr>
              <a:t>number of hepatitis </a:t>
            </a:r>
            <a:r>
              <a:rPr lang="en-US" sz="2400" b="1" dirty="0">
                <a:ln w="11430"/>
                <a:solidFill>
                  <a:srgbClr val="FFC000"/>
                </a:solidFill>
                <a:latin typeface="Calibri" panose="020F0502020204030204" pitchFamily="34" charset="0"/>
                <a:cs typeface="Arial" charset="0"/>
              </a:rPr>
              <a:t>A </a:t>
            </a:r>
            <a:r>
              <a:rPr lang="en-US" sz="2400" b="1" dirty="0" smtClean="0">
                <a:ln w="11430"/>
                <a:solidFill>
                  <a:srgbClr val="FFC000"/>
                </a:solidFill>
                <a:latin typeface="Calibri" panose="020F0502020204030204" pitchFamily="34" charset="0"/>
                <a:cs typeface="Arial" charset="0"/>
              </a:rPr>
              <a:t>cases— </a:t>
            </a:r>
            <a:r>
              <a:rPr lang="en-US" sz="2400" b="1" dirty="0">
                <a:ln w="11430"/>
                <a:solidFill>
                  <a:srgbClr val="FFC000"/>
                </a:solidFill>
                <a:latin typeface="Calibri" panose="020F0502020204030204" pitchFamily="34" charset="0"/>
                <a:cs typeface="Arial" charset="0"/>
              </a:rPr>
              <a:t>United States, </a:t>
            </a:r>
            <a:r>
              <a:rPr lang="en-US" sz="2400" b="1" dirty="0" smtClean="0">
                <a:ln w="11430"/>
                <a:solidFill>
                  <a:srgbClr val="FFC000"/>
                </a:solidFill>
                <a:latin typeface="Calibri" panose="020F0502020204030204" pitchFamily="34" charset="0"/>
                <a:cs typeface="Arial" charset="0"/>
              </a:rPr>
              <a:t>2001–2016</a:t>
            </a:r>
            <a:endParaRPr lang="en-US" sz="2400" b="1" dirty="0">
              <a:ln w="11430"/>
              <a:solidFill>
                <a:srgbClr val="FFC000"/>
              </a:solidFill>
              <a:latin typeface="Calibri" panose="020F0502020204030204" pitchFamily="34" charset="0"/>
              <a:cs typeface="Arial" charset="0"/>
            </a:endParaRPr>
          </a:p>
        </p:txBody>
      </p:sp>
      <p:sp>
        <p:nvSpPr>
          <p:cNvPr id="20484" name="Rectangle 4"/>
          <p:cNvSpPr>
            <a:spLocks noChangeArrowheads="1"/>
          </p:cNvSpPr>
          <p:nvPr/>
        </p:nvSpPr>
        <p:spPr bwMode="auto">
          <a:xfrm>
            <a:off x="381000" y="6154579"/>
            <a:ext cx="7162800" cy="246221"/>
          </a:xfrm>
          <a:prstGeom prst="rect">
            <a:avLst/>
          </a:prstGeom>
          <a:noFill/>
          <a:ln w="9525">
            <a:noFill/>
            <a:miter lim="800000"/>
            <a:headEnd/>
            <a:tailEnd/>
          </a:ln>
        </p:spPr>
        <p:txBody>
          <a:bodyPr wrap="square">
            <a:spAutoFit/>
          </a:bodyPr>
          <a:lstStyle/>
          <a:p>
            <a:pPr eaLnBrk="0" hangingPunct="0"/>
            <a:r>
              <a:rPr lang="en-US" sz="1000" b="0" dirty="0">
                <a:solidFill>
                  <a:schemeClr val="bg2"/>
                </a:solidFill>
                <a:latin typeface="+mn-lt"/>
                <a:cs typeface="Arial" charset="0"/>
              </a:rPr>
              <a:t>Source: </a:t>
            </a:r>
            <a:r>
              <a:rPr lang="en-US" sz="1000" b="0" dirty="0" smtClean="0">
                <a:solidFill>
                  <a:schemeClr val="bg2"/>
                </a:solidFill>
                <a:latin typeface="+mn-lt"/>
                <a:cs typeface="Arial" charset="0"/>
              </a:rPr>
              <a:t>CDC, National </a:t>
            </a:r>
            <a:r>
              <a:rPr lang="en-US" sz="1000" b="0" dirty="0">
                <a:solidFill>
                  <a:schemeClr val="bg2"/>
                </a:solidFill>
                <a:latin typeface="+mn-lt"/>
                <a:cs typeface="Arial" charset="0"/>
              </a:rPr>
              <a:t>Notifiable </a:t>
            </a:r>
            <a:r>
              <a:rPr lang="en-US" sz="1000" b="0" dirty="0">
                <a:solidFill>
                  <a:schemeClr val="bg2"/>
                </a:solidFill>
                <a:latin typeface="Calibri" panose="020F0502020204030204" pitchFamily="34" charset="0"/>
                <a:cs typeface="Arial" charset="0"/>
              </a:rPr>
              <a:t>Diseases</a:t>
            </a:r>
            <a:r>
              <a:rPr lang="en-US" sz="1000" b="0" dirty="0">
                <a:solidFill>
                  <a:schemeClr val="bg2"/>
                </a:solidFill>
                <a:latin typeface="+mn-lt"/>
                <a:cs typeface="Arial" charset="0"/>
              </a:rPr>
              <a:t> Surveillance System (NNDSS)</a:t>
            </a:r>
          </a:p>
        </p:txBody>
      </p:sp>
      <p:graphicFrame>
        <p:nvGraphicFramePr>
          <p:cNvPr id="2" name="Chart 1"/>
          <p:cNvGraphicFramePr/>
          <p:nvPr>
            <p:extLst>
              <p:ext uri="{D42A27DB-BD31-4B8C-83A1-F6EECF244321}">
                <p14:modId xmlns:p14="http://schemas.microsoft.com/office/powerpoint/2010/main" val="1864210615"/>
              </p:ext>
            </p:extLst>
          </p:nvPr>
        </p:nvGraphicFramePr>
        <p:xfrm>
          <a:off x="571500" y="1574800"/>
          <a:ext cx="8001000" cy="45459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95178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0" y="457200"/>
            <a:ext cx="8839200" cy="1066800"/>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solidFill>
                  <a:srgbClr val="FFC000"/>
                </a:solidFill>
                <a:latin typeface="Calibri" panose="020F0502020204030204" pitchFamily="34" charset="0"/>
                <a:cs typeface="Arial" charset="0"/>
              </a:rPr>
              <a:t>Figure 2.2. Incidence of </a:t>
            </a:r>
            <a:r>
              <a:rPr lang="en-US" sz="2400" b="1" dirty="0" smtClean="0">
                <a:ln w="11430"/>
                <a:solidFill>
                  <a:srgbClr val="FFC000"/>
                </a:solidFill>
                <a:latin typeface="Calibri" panose="020F0502020204030204" pitchFamily="34" charset="0"/>
                <a:cs typeface="Arial" charset="0"/>
              </a:rPr>
              <a:t>hepatitis </a:t>
            </a:r>
            <a:r>
              <a:rPr lang="en-US" sz="2400" b="1" dirty="0">
                <a:ln w="11430"/>
                <a:solidFill>
                  <a:srgbClr val="FFC000"/>
                </a:solidFill>
                <a:latin typeface="Calibri" panose="020F0502020204030204" pitchFamily="34" charset="0"/>
                <a:cs typeface="Arial" charset="0"/>
              </a:rPr>
              <a:t>A,</a:t>
            </a:r>
            <a:br>
              <a:rPr lang="en-US" sz="2400" b="1" dirty="0">
                <a:ln w="11430"/>
                <a:solidFill>
                  <a:srgbClr val="FFC000"/>
                </a:solidFill>
                <a:latin typeface="Calibri" panose="020F0502020204030204" pitchFamily="34" charset="0"/>
                <a:cs typeface="Arial" charset="0"/>
              </a:rPr>
            </a:br>
            <a:r>
              <a:rPr lang="en-US" sz="2400" b="1" dirty="0">
                <a:ln w="11430"/>
                <a:solidFill>
                  <a:srgbClr val="FFC000"/>
                </a:solidFill>
                <a:latin typeface="Calibri" panose="020F0502020204030204" pitchFamily="34" charset="0"/>
                <a:cs typeface="Arial" charset="0"/>
              </a:rPr>
              <a:t> by age group — United States, </a:t>
            </a:r>
            <a:r>
              <a:rPr lang="en-US" sz="2400" b="1" dirty="0" smtClean="0">
                <a:ln w="11430"/>
                <a:solidFill>
                  <a:srgbClr val="FFC000"/>
                </a:solidFill>
                <a:latin typeface="Calibri" panose="020F0502020204030204" pitchFamily="34" charset="0"/>
                <a:cs typeface="Arial" charset="0"/>
              </a:rPr>
              <a:t>2001–2016</a:t>
            </a:r>
            <a:endParaRPr lang="en-US" sz="2400" b="1" dirty="0">
              <a:ln w="11430"/>
              <a:solidFill>
                <a:srgbClr val="FFC000"/>
              </a:solidFill>
              <a:latin typeface="Calibri" panose="020F0502020204030204" pitchFamily="34" charset="0"/>
              <a:cs typeface="Arial" charset="0"/>
            </a:endParaRPr>
          </a:p>
        </p:txBody>
      </p:sp>
      <p:sp>
        <p:nvSpPr>
          <p:cNvPr id="20484" name="Rectangle 4"/>
          <p:cNvSpPr>
            <a:spLocks noChangeArrowheads="1"/>
          </p:cNvSpPr>
          <p:nvPr/>
        </p:nvSpPr>
        <p:spPr bwMode="auto">
          <a:xfrm>
            <a:off x="381000" y="6248400"/>
            <a:ext cx="7162800" cy="246221"/>
          </a:xfrm>
          <a:prstGeom prst="rect">
            <a:avLst/>
          </a:prstGeom>
          <a:noFill/>
          <a:ln w="9525">
            <a:noFill/>
            <a:miter lim="800000"/>
            <a:headEnd/>
            <a:tailEnd/>
          </a:ln>
        </p:spPr>
        <p:txBody>
          <a:bodyPr wrap="square">
            <a:spAutoFit/>
          </a:bodyPr>
          <a:lstStyle/>
          <a:p>
            <a:pPr eaLnBrk="0" hangingPunct="0"/>
            <a:r>
              <a:rPr lang="en-US" sz="1000" b="0" dirty="0">
                <a:solidFill>
                  <a:schemeClr val="bg2"/>
                </a:solidFill>
                <a:latin typeface="+mn-lt"/>
                <a:cs typeface="Arial" charset="0"/>
              </a:rPr>
              <a:t>Source: </a:t>
            </a:r>
            <a:r>
              <a:rPr lang="en-US" sz="1000" b="0" dirty="0" smtClean="0">
                <a:solidFill>
                  <a:schemeClr val="bg2"/>
                </a:solidFill>
                <a:latin typeface="+mn-lt"/>
                <a:cs typeface="Arial" charset="0"/>
              </a:rPr>
              <a:t>CDC, National </a:t>
            </a:r>
            <a:r>
              <a:rPr lang="en-US" sz="1000" b="0" dirty="0">
                <a:solidFill>
                  <a:schemeClr val="bg2"/>
                </a:solidFill>
                <a:latin typeface="+mn-lt"/>
                <a:cs typeface="Arial" charset="0"/>
              </a:rPr>
              <a:t>Notifiable Diseases </a:t>
            </a:r>
            <a:r>
              <a:rPr lang="en-US" sz="1000" b="0" dirty="0">
                <a:solidFill>
                  <a:schemeClr val="bg2"/>
                </a:solidFill>
                <a:latin typeface="Calibri" panose="020F0502020204030204" pitchFamily="34" charset="0"/>
                <a:cs typeface="Arial" charset="0"/>
              </a:rPr>
              <a:t>Surveillance</a:t>
            </a:r>
            <a:r>
              <a:rPr lang="en-US" sz="1000" b="0" dirty="0">
                <a:solidFill>
                  <a:schemeClr val="bg2"/>
                </a:solidFill>
                <a:latin typeface="+mn-lt"/>
                <a:cs typeface="Arial" charset="0"/>
              </a:rPr>
              <a:t> System (</a:t>
            </a:r>
            <a:r>
              <a:rPr lang="en-US" sz="1000" b="0" dirty="0">
                <a:solidFill>
                  <a:schemeClr val="bg2"/>
                </a:solidFill>
                <a:latin typeface="Calibri" panose="020F0502020204030204" pitchFamily="34" charset="0"/>
                <a:cs typeface="Arial" charset="0"/>
              </a:rPr>
              <a:t>NNDSS</a:t>
            </a:r>
            <a:r>
              <a:rPr lang="en-US" sz="1000" b="0" dirty="0">
                <a:solidFill>
                  <a:schemeClr val="bg2"/>
                </a:solidFill>
                <a:latin typeface="+mn-lt"/>
                <a:cs typeface="Arial" charset="0"/>
              </a:rPr>
              <a:t>)</a:t>
            </a:r>
          </a:p>
        </p:txBody>
      </p:sp>
      <p:graphicFrame>
        <p:nvGraphicFramePr>
          <p:cNvPr id="3" name="Chart 2"/>
          <p:cNvGraphicFramePr/>
          <p:nvPr>
            <p:extLst>
              <p:ext uri="{D42A27DB-BD31-4B8C-83A1-F6EECF244321}">
                <p14:modId xmlns:p14="http://schemas.microsoft.com/office/powerpoint/2010/main" val="2328717410"/>
              </p:ext>
            </p:extLst>
          </p:nvPr>
        </p:nvGraphicFramePr>
        <p:xfrm>
          <a:off x="381000" y="1367710"/>
          <a:ext cx="9677400" cy="488069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135002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457200" y="533400"/>
            <a:ext cx="8229600" cy="1066800"/>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solidFill>
                  <a:srgbClr val="FFC000"/>
                </a:solidFill>
                <a:latin typeface="Calibri" panose="020F0502020204030204" pitchFamily="34" charset="0"/>
                <a:cs typeface="Arial" charset="0"/>
              </a:rPr>
              <a:t>Figure 2.3. Incidence of </a:t>
            </a:r>
            <a:r>
              <a:rPr lang="en-US" sz="2400" b="1" dirty="0" smtClean="0">
                <a:ln w="11430"/>
                <a:solidFill>
                  <a:srgbClr val="FFC000"/>
                </a:solidFill>
                <a:latin typeface="Calibri" panose="020F0502020204030204" pitchFamily="34" charset="0"/>
                <a:cs typeface="Arial" charset="0"/>
              </a:rPr>
              <a:t>hepatitis </a:t>
            </a:r>
            <a:r>
              <a:rPr lang="en-US" sz="2400" b="1" dirty="0">
                <a:ln w="11430"/>
                <a:solidFill>
                  <a:srgbClr val="FFC000"/>
                </a:solidFill>
                <a:latin typeface="Calibri" panose="020F0502020204030204" pitchFamily="34" charset="0"/>
                <a:cs typeface="Arial" charset="0"/>
              </a:rPr>
              <a:t>A,</a:t>
            </a:r>
            <a:br>
              <a:rPr lang="en-US" sz="2400" b="1" dirty="0">
                <a:ln w="11430"/>
                <a:solidFill>
                  <a:srgbClr val="FFC000"/>
                </a:solidFill>
                <a:latin typeface="Calibri" panose="020F0502020204030204" pitchFamily="34" charset="0"/>
                <a:cs typeface="Arial" charset="0"/>
              </a:rPr>
            </a:br>
            <a:r>
              <a:rPr lang="en-US" sz="2400" b="1" dirty="0">
                <a:ln w="11430"/>
                <a:solidFill>
                  <a:srgbClr val="FFC000"/>
                </a:solidFill>
                <a:latin typeface="Calibri" panose="020F0502020204030204" pitchFamily="34" charset="0"/>
                <a:cs typeface="Arial" charset="0"/>
              </a:rPr>
              <a:t>  by sex — United States, </a:t>
            </a:r>
            <a:r>
              <a:rPr lang="en-US" sz="2400" b="1" dirty="0" smtClean="0">
                <a:ln w="11430"/>
                <a:solidFill>
                  <a:srgbClr val="FFC000"/>
                </a:solidFill>
                <a:latin typeface="Calibri" panose="020F0502020204030204" pitchFamily="34" charset="0"/>
                <a:cs typeface="Arial" charset="0"/>
              </a:rPr>
              <a:t>2001–2016</a:t>
            </a:r>
            <a:endParaRPr lang="en-US" sz="2400" b="1" dirty="0">
              <a:ln w="11430"/>
              <a:solidFill>
                <a:srgbClr val="FFC000"/>
              </a:solidFill>
              <a:latin typeface="Calibri" panose="020F0502020204030204" pitchFamily="34" charset="0"/>
              <a:cs typeface="Arial" charset="0"/>
            </a:endParaRPr>
          </a:p>
        </p:txBody>
      </p:sp>
      <p:sp>
        <p:nvSpPr>
          <p:cNvPr id="20484" name="Rectangle 4"/>
          <p:cNvSpPr>
            <a:spLocks noChangeArrowheads="1"/>
          </p:cNvSpPr>
          <p:nvPr/>
        </p:nvSpPr>
        <p:spPr bwMode="auto">
          <a:xfrm>
            <a:off x="381000" y="6154579"/>
            <a:ext cx="7162800" cy="246221"/>
          </a:xfrm>
          <a:prstGeom prst="rect">
            <a:avLst/>
          </a:prstGeom>
          <a:noFill/>
          <a:ln w="9525">
            <a:noFill/>
            <a:miter lim="800000"/>
            <a:headEnd/>
            <a:tailEnd/>
          </a:ln>
        </p:spPr>
        <p:txBody>
          <a:bodyPr wrap="square">
            <a:spAutoFit/>
          </a:bodyPr>
          <a:lstStyle/>
          <a:p>
            <a:pPr eaLnBrk="0" hangingPunct="0"/>
            <a:r>
              <a:rPr lang="en-US" sz="1000" b="0" dirty="0">
                <a:solidFill>
                  <a:schemeClr val="bg2"/>
                </a:solidFill>
                <a:latin typeface="+mn-lt"/>
                <a:cs typeface="Arial" charset="0"/>
              </a:rPr>
              <a:t>Source: </a:t>
            </a:r>
            <a:r>
              <a:rPr lang="en-US" sz="1000" b="0" dirty="0" smtClean="0">
                <a:solidFill>
                  <a:schemeClr val="bg2"/>
                </a:solidFill>
                <a:latin typeface="+mn-lt"/>
                <a:cs typeface="Arial" charset="0"/>
              </a:rPr>
              <a:t> CDC, National </a:t>
            </a:r>
            <a:r>
              <a:rPr lang="en-US" sz="1000" b="0" dirty="0">
                <a:solidFill>
                  <a:schemeClr val="bg2"/>
                </a:solidFill>
                <a:latin typeface="+mn-lt"/>
                <a:cs typeface="Arial" charset="0"/>
              </a:rPr>
              <a:t>Notifiable Diseases Surveillance </a:t>
            </a:r>
            <a:r>
              <a:rPr lang="en-US" sz="1000" b="0" dirty="0">
                <a:solidFill>
                  <a:schemeClr val="bg2"/>
                </a:solidFill>
                <a:latin typeface="Calibri" panose="020F0502020204030204" pitchFamily="34" charset="0"/>
                <a:cs typeface="Arial" charset="0"/>
              </a:rPr>
              <a:t>System</a:t>
            </a:r>
            <a:r>
              <a:rPr lang="en-US" sz="1000" b="0" dirty="0">
                <a:solidFill>
                  <a:schemeClr val="bg2"/>
                </a:solidFill>
                <a:latin typeface="+mn-lt"/>
                <a:cs typeface="Arial" charset="0"/>
              </a:rPr>
              <a:t> (NNDSS)</a:t>
            </a:r>
          </a:p>
        </p:txBody>
      </p:sp>
      <p:graphicFrame>
        <p:nvGraphicFramePr>
          <p:cNvPr id="3" name="Chart 2"/>
          <p:cNvGraphicFramePr/>
          <p:nvPr>
            <p:extLst>
              <p:ext uri="{D42A27DB-BD31-4B8C-83A1-F6EECF244321}">
                <p14:modId xmlns:p14="http://schemas.microsoft.com/office/powerpoint/2010/main" val="1095968182"/>
              </p:ext>
            </p:extLst>
          </p:nvPr>
        </p:nvGraphicFramePr>
        <p:xfrm>
          <a:off x="914400" y="1397000"/>
          <a:ext cx="8915400" cy="4546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417847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0" y="457200"/>
            <a:ext cx="8839200" cy="1066800"/>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solidFill>
                  <a:srgbClr val="FFC000"/>
                </a:solidFill>
                <a:latin typeface="Calibri" panose="020F0502020204030204" pitchFamily="34" charset="0"/>
                <a:cs typeface="Arial" charset="0"/>
              </a:rPr>
              <a:t>Figure 2.4. Incidence of </a:t>
            </a:r>
            <a:r>
              <a:rPr lang="en-US" sz="2400" b="1" dirty="0" smtClean="0">
                <a:ln w="11430"/>
                <a:solidFill>
                  <a:srgbClr val="FFC000"/>
                </a:solidFill>
                <a:latin typeface="Calibri" panose="020F0502020204030204" pitchFamily="34" charset="0"/>
                <a:cs typeface="Arial" charset="0"/>
              </a:rPr>
              <a:t>hepatitis </a:t>
            </a:r>
            <a:r>
              <a:rPr lang="en-US" sz="2400" b="1" dirty="0">
                <a:ln w="11430"/>
                <a:solidFill>
                  <a:srgbClr val="FFC000"/>
                </a:solidFill>
                <a:latin typeface="Calibri" panose="020F0502020204030204" pitchFamily="34" charset="0"/>
                <a:cs typeface="Arial" charset="0"/>
              </a:rPr>
              <a:t>A,</a:t>
            </a:r>
            <a:br>
              <a:rPr lang="en-US" sz="2400" b="1" dirty="0">
                <a:ln w="11430"/>
                <a:solidFill>
                  <a:srgbClr val="FFC000"/>
                </a:solidFill>
                <a:latin typeface="Calibri" panose="020F0502020204030204" pitchFamily="34" charset="0"/>
                <a:cs typeface="Arial" charset="0"/>
              </a:rPr>
            </a:br>
            <a:r>
              <a:rPr lang="en-US" sz="2400" b="1" dirty="0">
                <a:ln w="11430"/>
                <a:solidFill>
                  <a:srgbClr val="FFC000"/>
                </a:solidFill>
                <a:latin typeface="Calibri" panose="020F0502020204030204" pitchFamily="34" charset="0"/>
                <a:cs typeface="Arial" charset="0"/>
              </a:rPr>
              <a:t> by race/ethnicity — United States, </a:t>
            </a:r>
            <a:r>
              <a:rPr lang="en-US" sz="2400" b="1" dirty="0" smtClean="0">
                <a:ln w="11430"/>
                <a:solidFill>
                  <a:srgbClr val="FFC000"/>
                </a:solidFill>
                <a:latin typeface="Calibri" panose="020F0502020204030204" pitchFamily="34" charset="0"/>
                <a:cs typeface="Arial" charset="0"/>
              </a:rPr>
              <a:t>2001–2016</a:t>
            </a:r>
            <a:endParaRPr lang="en-US" sz="2400" b="1" dirty="0">
              <a:ln w="11430"/>
              <a:solidFill>
                <a:srgbClr val="FFC000"/>
              </a:solidFill>
              <a:latin typeface="Calibri" panose="020F0502020204030204" pitchFamily="34" charset="0"/>
              <a:cs typeface="Arial" charset="0"/>
            </a:endParaRPr>
          </a:p>
        </p:txBody>
      </p:sp>
      <p:sp>
        <p:nvSpPr>
          <p:cNvPr id="20484" name="Rectangle 4"/>
          <p:cNvSpPr>
            <a:spLocks noChangeArrowheads="1"/>
          </p:cNvSpPr>
          <p:nvPr/>
        </p:nvSpPr>
        <p:spPr bwMode="auto">
          <a:xfrm>
            <a:off x="381000" y="6248400"/>
            <a:ext cx="7162800" cy="246221"/>
          </a:xfrm>
          <a:prstGeom prst="rect">
            <a:avLst/>
          </a:prstGeom>
          <a:noFill/>
          <a:ln w="9525">
            <a:noFill/>
            <a:miter lim="800000"/>
            <a:headEnd/>
            <a:tailEnd/>
          </a:ln>
        </p:spPr>
        <p:txBody>
          <a:bodyPr wrap="square">
            <a:spAutoFit/>
          </a:bodyPr>
          <a:lstStyle/>
          <a:p>
            <a:pPr eaLnBrk="0" hangingPunct="0"/>
            <a:r>
              <a:rPr lang="en-US" sz="1000" b="0" dirty="0">
                <a:solidFill>
                  <a:schemeClr val="bg2"/>
                </a:solidFill>
                <a:latin typeface="+mn-lt"/>
                <a:cs typeface="Arial" charset="0"/>
              </a:rPr>
              <a:t>Source: </a:t>
            </a:r>
            <a:r>
              <a:rPr lang="en-US" sz="1000" b="0" dirty="0" smtClean="0">
                <a:solidFill>
                  <a:schemeClr val="bg2"/>
                </a:solidFill>
                <a:latin typeface="+mn-lt"/>
                <a:cs typeface="Arial" charset="0"/>
              </a:rPr>
              <a:t> CDC, National </a:t>
            </a:r>
            <a:r>
              <a:rPr lang="en-US" sz="1000" b="0" dirty="0">
                <a:solidFill>
                  <a:schemeClr val="bg2"/>
                </a:solidFill>
                <a:latin typeface="+mn-lt"/>
                <a:cs typeface="Arial" charset="0"/>
              </a:rPr>
              <a:t>Notifiable Diseases Surveillance System (NNDSS)</a:t>
            </a:r>
          </a:p>
        </p:txBody>
      </p:sp>
      <p:graphicFrame>
        <p:nvGraphicFramePr>
          <p:cNvPr id="3" name="Chart 2"/>
          <p:cNvGraphicFramePr/>
          <p:nvPr>
            <p:extLst>
              <p:ext uri="{D42A27DB-BD31-4B8C-83A1-F6EECF244321}">
                <p14:modId xmlns:p14="http://schemas.microsoft.com/office/powerpoint/2010/main" val="4013872515"/>
              </p:ext>
            </p:extLst>
          </p:nvPr>
        </p:nvGraphicFramePr>
        <p:xfrm>
          <a:off x="381000" y="914400"/>
          <a:ext cx="8305800" cy="533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837112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457200" y="381000"/>
            <a:ext cx="8229600" cy="1143000"/>
          </a:xfrm>
          <a:prstGeom prst="rect">
            <a:avLst/>
          </a:prstGeo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eaLnBrk="1" hangingPunct="1"/>
            <a:r>
              <a:rPr lang="en-US" sz="2400" b="1" dirty="0">
                <a:ln w="11430"/>
                <a:solidFill>
                  <a:srgbClr val="FFC000"/>
                </a:solidFill>
                <a:latin typeface="Calibri" panose="020F0502020204030204" pitchFamily="34" charset="0"/>
                <a:cs typeface="Arial" charset="0"/>
              </a:rPr>
              <a:t>Figure 2.5. Availability of </a:t>
            </a:r>
            <a:r>
              <a:rPr lang="en-US" sz="2400" b="1" dirty="0" smtClean="0">
                <a:ln w="11430"/>
                <a:solidFill>
                  <a:srgbClr val="FFC000"/>
                </a:solidFill>
                <a:latin typeface="Calibri" panose="020F0502020204030204" pitchFamily="34" charset="0"/>
                <a:cs typeface="Arial" charset="0"/>
              </a:rPr>
              <a:t>information on risk </a:t>
            </a:r>
            <a:r>
              <a:rPr lang="en-US" sz="2400" b="1" dirty="0">
                <a:ln w="11430"/>
                <a:solidFill>
                  <a:srgbClr val="FFC000"/>
                </a:solidFill>
                <a:latin typeface="Calibri" panose="020F0502020204030204" pitchFamily="34" charset="0"/>
                <a:cs typeface="Arial" charset="0"/>
              </a:rPr>
              <a:t>exposures/behaviors associated with acute hepatitis A — United States, </a:t>
            </a:r>
            <a:r>
              <a:rPr lang="en-US" sz="2400" b="1" dirty="0" smtClean="0">
                <a:ln w="11430"/>
                <a:solidFill>
                  <a:srgbClr val="FFC000"/>
                </a:solidFill>
                <a:latin typeface="Calibri" panose="020F0502020204030204" pitchFamily="34" charset="0"/>
                <a:cs typeface="Arial" charset="0"/>
              </a:rPr>
              <a:t>2016</a:t>
            </a:r>
            <a:endParaRPr lang="en-US" sz="2400" b="1" dirty="0">
              <a:ln w="11430"/>
              <a:solidFill>
                <a:srgbClr val="FFC000"/>
              </a:solidFill>
              <a:latin typeface="Calibri" panose="020F0502020204030204" pitchFamily="34" charset="0"/>
              <a:cs typeface="Arial" charset="0"/>
            </a:endParaRPr>
          </a:p>
        </p:txBody>
      </p:sp>
      <p:sp>
        <p:nvSpPr>
          <p:cNvPr id="8" name="TextBox 7"/>
          <p:cNvSpPr txBox="1"/>
          <p:nvPr/>
        </p:nvSpPr>
        <p:spPr>
          <a:xfrm>
            <a:off x="304800" y="5029200"/>
            <a:ext cx="8001000" cy="1107996"/>
          </a:xfrm>
          <a:prstGeom prst="rect">
            <a:avLst/>
          </a:prstGeom>
          <a:noFill/>
        </p:spPr>
        <p:txBody>
          <a:bodyPr wrap="square" rtlCol="0">
            <a:spAutoFit/>
          </a:bodyPr>
          <a:lstStyle/>
          <a:p>
            <a:pPr marL="57150" indent="-57150"/>
            <a:r>
              <a:rPr lang="en-US" sz="1100" b="0" dirty="0">
                <a:solidFill>
                  <a:schemeClr val="bg2"/>
                </a:solidFill>
                <a:latin typeface="Calibri" panose="020F0502020204030204" pitchFamily="34" charset="0"/>
                <a:cs typeface="Arial" charset="0"/>
              </a:rPr>
              <a:t>Source</a:t>
            </a:r>
            <a:r>
              <a:rPr lang="en-US" sz="1100" b="0" dirty="0">
                <a:solidFill>
                  <a:schemeClr val="bg2"/>
                </a:solidFill>
                <a:cs typeface="Arial" charset="0"/>
              </a:rPr>
              <a:t>: </a:t>
            </a:r>
            <a:r>
              <a:rPr lang="en-US" sz="1100" b="0" dirty="0" smtClean="0">
                <a:solidFill>
                  <a:schemeClr val="bg2"/>
                </a:solidFill>
                <a:cs typeface="Arial" charset="0"/>
              </a:rPr>
              <a:t>CDC, National </a:t>
            </a:r>
            <a:r>
              <a:rPr lang="en-US" sz="1100" b="0" dirty="0">
                <a:solidFill>
                  <a:schemeClr val="bg2"/>
                </a:solidFill>
                <a:cs typeface="Arial" charset="0"/>
              </a:rPr>
              <a:t>Notifiable Diseases Surveillance System (NNDSS)</a:t>
            </a:r>
          </a:p>
          <a:p>
            <a:pPr marL="57150" indent="-57150"/>
            <a:r>
              <a:rPr lang="en-US" sz="1100" b="0" dirty="0" smtClean="0">
                <a:solidFill>
                  <a:schemeClr val="bg2"/>
                </a:solidFill>
                <a:latin typeface="+mn-lt"/>
              </a:rPr>
              <a:t>* Includes case reports indicating the presence of at least one of the following risks 2–6 weeks prior to onset of acute, symptomatic hepatitis A: 1)  having traveled to hepatitis A-endemic regions of Mexico, South/Central America,  Africa,  Asia/South Pacific, or the Middle East; 2) having sexual/household or other contact with suspected/confirmed hepatitis A patient; 3) being a child/employee in day care center/nursery/preschool  or having had contact with such persons; 4) being involved in a foodborne/waterborne outbreak; 5) being a man who has sex with men; and 6) using injection drugs.</a:t>
            </a:r>
            <a:endParaRPr lang="en-US" sz="1100" b="0" dirty="0">
              <a:solidFill>
                <a:schemeClr val="bg2"/>
              </a:solidFill>
            </a:endParaRPr>
          </a:p>
        </p:txBody>
      </p:sp>
      <p:graphicFrame>
        <p:nvGraphicFramePr>
          <p:cNvPr id="22" name="Chart 21"/>
          <p:cNvGraphicFramePr/>
          <p:nvPr>
            <p:extLst>
              <p:ext uri="{D42A27DB-BD31-4B8C-83A1-F6EECF244321}">
                <p14:modId xmlns:p14="http://schemas.microsoft.com/office/powerpoint/2010/main" val="3057699857"/>
              </p:ext>
            </p:extLst>
          </p:nvPr>
        </p:nvGraphicFramePr>
        <p:xfrm>
          <a:off x="1524000" y="1295400"/>
          <a:ext cx="6096000"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882140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381000" y="304800"/>
            <a:ext cx="8382000" cy="990600"/>
          </a:xfrm>
          <a:prstGeom prst="rect">
            <a:avLst/>
          </a:prstGeo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nSpc>
                <a:spcPts val="3200"/>
              </a:lnSpc>
            </a:pPr>
            <a:r>
              <a:rPr lang="en-US" sz="2400" b="1" dirty="0">
                <a:ln w="11430"/>
                <a:solidFill>
                  <a:srgbClr val="FFC000"/>
                </a:solidFill>
                <a:latin typeface="Calibri" panose="020F0502020204030204" pitchFamily="34" charset="0"/>
                <a:cs typeface="Arial" charset="0"/>
              </a:rPr>
              <a:t>Figure 2.6a. </a:t>
            </a:r>
            <a:r>
              <a:rPr lang="en-US" sz="2400" b="1" dirty="0" smtClean="0">
                <a:ln w="11430"/>
                <a:solidFill>
                  <a:srgbClr val="FFC000"/>
                </a:solidFill>
                <a:latin typeface="Calibri" panose="020F0502020204030204" pitchFamily="34" charset="0"/>
                <a:cs typeface="Arial" charset="0"/>
              </a:rPr>
              <a:t>Hepatitis </a:t>
            </a:r>
            <a:r>
              <a:rPr lang="en-US" sz="2400" b="1" dirty="0">
                <a:ln w="11430"/>
                <a:solidFill>
                  <a:srgbClr val="FFC000"/>
                </a:solidFill>
                <a:latin typeface="Calibri" panose="020F0502020204030204" pitchFamily="34" charset="0"/>
                <a:cs typeface="Arial" charset="0"/>
              </a:rPr>
              <a:t>A reports*,</a:t>
            </a:r>
            <a:br>
              <a:rPr lang="en-US" sz="2400" b="1" dirty="0">
                <a:ln w="11430"/>
                <a:solidFill>
                  <a:srgbClr val="FFC000"/>
                </a:solidFill>
                <a:latin typeface="Calibri" panose="020F0502020204030204" pitchFamily="34" charset="0"/>
                <a:cs typeface="Arial" charset="0"/>
              </a:rPr>
            </a:br>
            <a:r>
              <a:rPr lang="en-US" sz="2400" b="1" dirty="0">
                <a:ln w="11430"/>
                <a:solidFill>
                  <a:srgbClr val="FFC000"/>
                </a:solidFill>
                <a:latin typeface="Calibri" panose="020F0502020204030204" pitchFamily="34" charset="0"/>
                <a:cs typeface="Arial" charset="0"/>
              </a:rPr>
              <a:t>by risk exposure/behavior† — United States, </a:t>
            </a:r>
            <a:r>
              <a:rPr lang="en-US" sz="2400" b="1" dirty="0" smtClean="0">
                <a:ln w="11430"/>
                <a:solidFill>
                  <a:srgbClr val="FFC000"/>
                </a:solidFill>
                <a:latin typeface="Calibri" panose="020F0502020204030204" pitchFamily="34" charset="0"/>
                <a:cs typeface="Arial" charset="0"/>
              </a:rPr>
              <a:t>2016</a:t>
            </a:r>
            <a:endParaRPr lang="en-US" sz="2400" b="1" dirty="0">
              <a:ln w="11430"/>
              <a:solidFill>
                <a:srgbClr val="FFC000"/>
              </a:solidFill>
              <a:latin typeface="Calibri" panose="020F0502020204030204" pitchFamily="34" charset="0"/>
              <a:cs typeface="Arial" charset="0"/>
            </a:endParaRPr>
          </a:p>
        </p:txBody>
      </p:sp>
      <p:sp>
        <p:nvSpPr>
          <p:cNvPr id="20484" name="Rectangle 4"/>
          <p:cNvSpPr>
            <a:spLocks noChangeArrowheads="1"/>
          </p:cNvSpPr>
          <p:nvPr/>
        </p:nvSpPr>
        <p:spPr bwMode="auto">
          <a:xfrm>
            <a:off x="304800" y="5638800"/>
            <a:ext cx="6705600" cy="861774"/>
          </a:xfrm>
          <a:prstGeom prst="rect">
            <a:avLst/>
          </a:prstGeom>
          <a:noFill/>
          <a:ln w="9525">
            <a:noFill/>
            <a:miter lim="800000"/>
            <a:headEnd/>
            <a:tailEnd/>
          </a:ln>
        </p:spPr>
        <p:txBody>
          <a:bodyPr wrap="square">
            <a:spAutoFit/>
          </a:bodyPr>
          <a:lstStyle/>
          <a:p>
            <a:pPr eaLnBrk="0" hangingPunct="0"/>
            <a:r>
              <a:rPr lang="en-US" sz="1000" b="0" dirty="0">
                <a:solidFill>
                  <a:schemeClr val="bg2"/>
                </a:solidFill>
                <a:latin typeface="Calibri" panose="020F0502020204030204" pitchFamily="34" charset="0"/>
                <a:cs typeface="Arial" charset="0"/>
              </a:rPr>
              <a:t>Source</a:t>
            </a:r>
            <a:r>
              <a:rPr lang="en-US" sz="1000" b="0" dirty="0">
                <a:solidFill>
                  <a:schemeClr val="bg2"/>
                </a:solidFill>
                <a:cs typeface="Arial" charset="0"/>
              </a:rPr>
              <a:t>: </a:t>
            </a:r>
            <a:r>
              <a:rPr lang="en-US" sz="1000" b="0" dirty="0" smtClean="0">
                <a:solidFill>
                  <a:schemeClr val="bg2"/>
                </a:solidFill>
                <a:cs typeface="Arial" charset="0"/>
              </a:rPr>
              <a:t>CDC, National </a:t>
            </a:r>
            <a:r>
              <a:rPr lang="en-US" sz="1000" b="0" dirty="0">
                <a:solidFill>
                  <a:schemeClr val="bg2"/>
                </a:solidFill>
                <a:cs typeface="Arial" charset="0"/>
              </a:rPr>
              <a:t>Notifiable Diseases Surveillance System (NNDSS)</a:t>
            </a:r>
          </a:p>
          <a:p>
            <a:pPr eaLnBrk="0" hangingPunct="0"/>
            <a:r>
              <a:rPr lang="en-US" sz="1000" b="0" dirty="0" smtClean="0">
                <a:solidFill>
                  <a:schemeClr val="bg2"/>
                </a:solidFill>
                <a:latin typeface="+mj-lt"/>
              </a:rPr>
              <a:t>*A total of 2,007 case reports of hepatitis A were received in 2016.  </a:t>
            </a:r>
          </a:p>
          <a:p>
            <a:pPr eaLnBrk="0" hangingPunct="0"/>
            <a:r>
              <a:rPr lang="en-US" sz="1000" b="0" baseline="30000" dirty="0" smtClean="0">
                <a:solidFill>
                  <a:schemeClr val="bg2"/>
                </a:solidFill>
                <a:latin typeface="+mj-lt"/>
                <a:cs typeface="Arial" charset="0"/>
              </a:rPr>
              <a:t>†</a:t>
            </a:r>
            <a:r>
              <a:rPr lang="en-US" sz="1000" b="0" baseline="30000" dirty="0" smtClean="0">
                <a:solidFill>
                  <a:schemeClr val="bg2"/>
                </a:solidFill>
                <a:latin typeface="+mj-lt"/>
              </a:rPr>
              <a:t> </a:t>
            </a:r>
            <a:r>
              <a:rPr lang="en-US" sz="1000" b="0" dirty="0" smtClean="0">
                <a:solidFill>
                  <a:schemeClr val="bg2"/>
                </a:solidFill>
                <a:latin typeface="+mj-lt"/>
              </a:rPr>
              <a:t>More than one risk exposure/behavior may be indicated on each case-report.</a:t>
            </a:r>
          </a:p>
          <a:p>
            <a:pPr eaLnBrk="0" hangingPunct="0"/>
            <a:r>
              <a:rPr lang="en-US" sz="1000" b="0" dirty="0">
                <a:solidFill>
                  <a:schemeClr val="bg2"/>
                </a:solidFill>
                <a:latin typeface="+mj-lt"/>
              </a:rPr>
              <a:t>§ No risk data reported.</a:t>
            </a:r>
          </a:p>
          <a:p>
            <a:pPr eaLnBrk="0" hangingPunct="0"/>
            <a:r>
              <a:rPr lang="en-US" sz="1000" b="0" dirty="0">
                <a:solidFill>
                  <a:schemeClr val="bg2"/>
                </a:solidFill>
                <a:latin typeface="+mj-lt"/>
              </a:rPr>
              <a:t>¶A total of </a:t>
            </a:r>
            <a:r>
              <a:rPr lang="en-US" sz="1000" b="0" dirty="0" smtClean="0">
                <a:solidFill>
                  <a:schemeClr val="bg2"/>
                </a:solidFill>
                <a:latin typeface="+mj-lt"/>
              </a:rPr>
              <a:t>1,107 </a:t>
            </a:r>
            <a:r>
              <a:rPr lang="en-US" sz="1000" b="0" dirty="0">
                <a:solidFill>
                  <a:schemeClr val="bg2"/>
                </a:solidFill>
                <a:latin typeface="+mj-lt"/>
              </a:rPr>
              <a:t>hepatitis A cases were reported among males in </a:t>
            </a:r>
            <a:r>
              <a:rPr lang="en-US" sz="1000" b="0" dirty="0" smtClean="0">
                <a:solidFill>
                  <a:schemeClr val="bg2"/>
                </a:solidFill>
                <a:latin typeface="+mj-lt"/>
              </a:rPr>
              <a:t>2016.</a:t>
            </a:r>
            <a:endParaRPr lang="en-US" sz="1000" b="0" dirty="0">
              <a:solidFill>
                <a:schemeClr val="bg2"/>
              </a:solidFill>
              <a:latin typeface="+mj-lt"/>
            </a:endParaRPr>
          </a:p>
        </p:txBody>
      </p:sp>
      <p:sp>
        <p:nvSpPr>
          <p:cNvPr id="39" name="Rectangle 49"/>
          <p:cNvSpPr>
            <a:spLocks noChangeArrowheads="1"/>
          </p:cNvSpPr>
          <p:nvPr/>
        </p:nvSpPr>
        <p:spPr bwMode="auto">
          <a:xfrm>
            <a:off x="4800600" y="5531078"/>
            <a:ext cx="1220014"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2"/>
                </a:solidFill>
                <a:effectLst/>
                <a:latin typeface="Calibri" panose="020F0502020204030204" pitchFamily="34" charset="0"/>
              </a:rPr>
              <a:t>Number of cases</a:t>
            </a:r>
          </a:p>
        </p:txBody>
      </p:sp>
      <p:graphicFrame>
        <p:nvGraphicFramePr>
          <p:cNvPr id="40" name="Chart 39"/>
          <p:cNvGraphicFramePr/>
          <p:nvPr>
            <p:extLst>
              <p:ext uri="{D42A27DB-BD31-4B8C-83A1-F6EECF244321}">
                <p14:modId xmlns:p14="http://schemas.microsoft.com/office/powerpoint/2010/main" val="3549364632"/>
              </p:ext>
            </p:extLst>
          </p:nvPr>
        </p:nvGraphicFramePr>
        <p:xfrm>
          <a:off x="402771" y="1143000"/>
          <a:ext cx="8534400" cy="4495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50140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293914" y="337205"/>
            <a:ext cx="8545286" cy="914400"/>
          </a:xfrm>
          <a:prstGeom prst="rect">
            <a:avLst/>
          </a:prstGeo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nSpc>
                <a:spcPts val="3200"/>
              </a:lnSpc>
            </a:pPr>
            <a:r>
              <a:rPr lang="en-US" sz="2400" b="1" dirty="0" smtClean="0">
                <a:ln w="11430"/>
                <a:latin typeface="Calibri" panose="020F0502020204030204" pitchFamily="34" charset="0"/>
                <a:cs typeface="Arial" charset="0"/>
              </a:rPr>
              <a:t>Figure 2.6b. Hepatitis A reports*,</a:t>
            </a:r>
            <a:br>
              <a:rPr lang="en-US" sz="2400" b="1" dirty="0" smtClean="0">
                <a:ln w="11430"/>
                <a:latin typeface="Calibri" panose="020F0502020204030204" pitchFamily="34" charset="0"/>
                <a:cs typeface="Arial" charset="0"/>
              </a:rPr>
            </a:br>
            <a:r>
              <a:rPr lang="en-US" sz="2400" b="1" dirty="0" smtClean="0">
                <a:ln w="11430"/>
                <a:latin typeface="Calibri" panose="020F0502020204030204" pitchFamily="34" charset="0"/>
                <a:cs typeface="Arial" charset="0"/>
              </a:rPr>
              <a:t>by risk exposure/behavior</a:t>
            </a:r>
            <a:r>
              <a:rPr lang="en-US" sz="2400" b="1" baseline="30000" dirty="0" smtClean="0">
                <a:ln w="11430"/>
                <a:latin typeface="Calibri" panose="020F0502020204030204" pitchFamily="34" charset="0"/>
                <a:cs typeface="Arial" pitchFamily="34" charset="0"/>
              </a:rPr>
              <a:t>†</a:t>
            </a:r>
            <a:r>
              <a:rPr lang="en-US" sz="2400" b="1" dirty="0" smtClean="0">
                <a:ln w="11430"/>
                <a:latin typeface="Calibri" panose="020F0502020204030204" pitchFamily="34" charset="0"/>
                <a:cs typeface="Arial" charset="0"/>
              </a:rPr>
              <a:t> — United States, 2016</a:t>
            </a:r>
          </a:p>
        </p:txBody>
      </p:sp>
      <p:sp>
        <p:nvSpPr>
          <p:cNvPr id="20484" name="Rectangle 4"/>
          <p:cNvSpPr>
            <a:spLocks noChangeArrowheads="1"/>
          </p:cNvSpPr>
          <p:nvPr/>
        </p:nvSpPr>
        <p:spPr bwMode="auto">
          <a:xfrm>
            <a:off x="304800" y="5748161"/>
            <a:ext cx="5029200" cy="707886"/>
          </a:xfrm>
          <a:prstGeom prst="rect">
            <a:avLst/>
          </a:prstGeom>
          <a:noFill/>
          <a:ln w="9525">
            <a:noFill/>
            <a:miter lim="800000"/>
            <a:headEnd/>
            <a:tailEnd/>
          </a:ln>
        </p:spPr>
        <p:txBody>
          <a:bodyPr wrap="square">
            <a:spAutoFit/>
          </a:bodyPr>
          <a:lstStyle/>
          <a:p>
            <a:pPr eaLnBrk="0" hangingPunct="0"/>
            <a:r>
              <a:rPr lang="en-US" sz="1000" b="0" dirty="0" smtClean="0">
                <a:solidFill>
                  <a:schemeClr val="bg2"/>
                </a:solidFill>
                <a:latin typeface="+mn-lt"/>
                <a:cs typeface="Arial" charset="0"/>
              </a:rPr>
              <a:t>Source</a:t>
            </a:r>
            <a:r>
              <a:rPr lang="en-US" sz="1000" b="0" dirty="0">
                <a:solidFill>
                  <a:schemeClr val="bg2"/>
                </a:solidFill>
                <a:latin typeface="+mn-lt"/>
                <a:cs typeface="Arial" charset="0"/>
              </a:rPr>
              <a:t>: </a:t>
            </a:r>
            <a:r>
              <a:rPr lang="en-US" sz="1000" b="0" dirty="0" smtClean="0">
                <a:solidFill>
                  <a:schemeClr val="bg2"/>
                </a:solidFill>
                <a:latin typeface="+mn-lt"/>
                <a:cs typeface="Arial" charset="0"/>
              </a:rPr>
              <a:t>CDC, National </a:t>
            </a:r>
            <a:r>
              <a:rPr lang="en-US" sz="1000" b="0" dirty="0">
                <a:solidFill>
                  <a:schemeClr val="bg2"/>
                </a:solidFill>
                <a:latin typeface="+mn-lt"/>
                <a:cs typeface="Arial" charset="0"/>
              </a:rPr>
              <a:t>Notifiable Diseases Surveillance System (NNDSS)</a:t>
            </a:r>
          </a:p>
          <a:p>
            <a:pPr eaLnBrk="0" hangingPunct="0"/>
            <a:r>
              <a:rPr lang="en-US" sz="1000" b="0" dirty="0">
                <a:solidFill>
                  <a:schemeClr val="bg2"/>
                </a:solidFill>
                <a:latin typeface="+mn-lt"/>
              </a:rPr>
              <a:t>* A </a:t>
            </a:r>
            <a:r>
              <a:rPr lang="en-US" sz="1000" b="0" dirty="0" smtClean="0">
                <a:solidFill>
                  <a:schemeClr val="bg2"/>
                </a:solidFill>
                <a:latin typeface="+mn-lt"/>
              </a:rPr>
              <a:t>total of 2,007 case reports with hepatitis A were received in 2016.  </a:t>
            </a:r>
          </a:p>
          <a:p>
            <a:pPr eaLnBrk="0" hangingPunct="0"/>
            <a:r>
              <a:rPr lang="en-US" sz="1000" b="0" baseline="30000" dirty="0" smtClean="0">
                <a:solidFill>
                  <a:schemeClr val="bg2"/>
                </a:solidFill>
                <a:latin typeface="+mn-lt"/>
                <a:cs typeface="Arial" charset="0"/>
              </a:rPr>
              <a:t>†</a:t>
            </a:r>
            <a:r>
              <a:rPr lang="en-US" sz="1000" b="0" baseline="30000" dirty="0" smtClean="0">
                <a:solidFill>
                  <a:schemeClr val="bg2"/>
                </a:solidFill>
                <a:latin typeface="+mn-lt"/>
              </a:rPr>
              <a:t> </a:t>
            </a:r>
            <a:r>
              <a:rPr lang="en-US" sz="1000" b="0" dirty="0" smtClean="0">
                <a:solidFill>
                  <a:schemeClr val="bg2"/>
                </a:solidFill>
                <a:latin typeface="+mn-lt"/>
              </a:rPr>
              <a:t>More than one risk exposure/behavior may be indicated on each case-report. </a:t>
            </a:r>
          </a:p>
          <a:p>
            <a:pPr eaLnBrk="0" hangingPunct="0"/>
            <a:r>
              <a:rPr lang="en-US" sz="1000" b="0" baseline="8000" dirty="0" smtClean="0">
                <a:solidFill>
                  <a:schemeClr val="bg2"/>
                </a:solidFill>
                <a:latin typeface="+mn-lt"/>
              </a:rPr>
              <a:t>§</a:t>
            </a:r>
            <a:r>
              <a:rPr lang="en-US" sz="1000" b="0" baseline="30000" dirty="0" smtClean="0">
                <a:solidFill>
                  <a:schemeClr val="bg2"/>
                </a:solidFill>
                <a:latin typeface="+mn-lt"/>
              </a:rPr>
              <a:t> </a:t>
            </a:r>
            <a:r>
              <a:rPr lang="en-US" sz="1000" b="0" dirty="0" smtClean="0">
                <a:solidFill>
                  <a:schemeClr val="bg2"/>
                </a:solidFill>
                <a:latin typeface="+mn-lt"/>
              </a:rPr>
              <a:t>No risk data reported</a:t>
            </a:r>
            <a:r>
              <a:rPr lang="en-US" sz="1000" b="0" dirty="0" smtClean="0">
                <a:solidFill>
                  <a:schemeClr val="bg2"/>
                </a:solidFill>
                <a:latin typeface="Calibri" panose="020F0502020204030204" pitchFamily="34" charset="0"/>
              </a:rPr>
              <a:t>.</a:t>
            </a:r>
          </a:p>
        </p:txBody>
      </p:sp>
      <p:graphicFrame>
        <p:nvGraphicFramePr>
          <p:cNvPr id="47" name="Chart 46"/>
          <p:cNvGraphicFramePr/>
          <p:nvPr>
            <p:extLst>
              <p:ext uri="{D42A27DB-BD31-4B8C-83A1-F6EECF244321}">
                <p14:modId xmlns:p14="http://schemas.microsoft.com/office/powerpoint/2010/main" val="1403519605"/>
              </p:ext>
            </p:extLst>
          </p:nvPr>
        </p:nvGraphicFramePr>
        <p:xfrm>
          <a:off x="304800" y="1295400"/>
          <a:ext cx="8534400" cy="4408966"/>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9"/>
          <p:cNvSpPr>
            <a:spLocks noChangeArrowheads="1"/>
          </p:cNvSpPr>
          <p:nvPr/>
        </p:nvSpPr>
        <p:spPr bwMode="auto">
          <a:xfrm>
            <a:off x="4419600" y="5609510"/>
            <a:ext cx="1276119"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2"/>
                </a:solidFill>
                <a:effectLst/>
                <a:latin typeface="Calibri" panose="020F0502020204030204" pitchFamily="34" charset="0"/>
              </a:rPr>
              <a:t>Number</a:t>
            </a:r>
            <a:r>
              <a:rPr kumimoji="0" lang="en-US" sz="1400" b="0" i="0" u="none" strike="noStrike" cap="none" normalizeH="0" baseline="0" dirty="0" smtClean="0">
                <a:ln>
                  <a:noFill/>
                </a:ln>
                <a:solidFill>
                  <a:schemeClr val="bg2"/>
                </a:solidFill>
                <a:effectLst/>
              </a:rPr>
              <a:t> </a:t>
            </a:r>
            <a:r>
              <a:rPr kumimoji="0" lang="en-US" sz="1400" b="0" i="0" u="none" strike="noStrike" cap="none" normalizeH="0" baseline="0" dirty="0" smtClean="0">
                <a:ln>
                  <a:noFill/>
                </a:ln>
                <a:solidFill>
                  <a:schemeClr val="bg2"/>
                </a:solidFill>
                <a:effectLst/>
                <a:latin typeface="Calibri" panose="020F0502020204030204" pitchFamily="34" charset="0"/>
              </a:rPr>
              <a:t>of</a:t>
            </a:r>
            <a:r>
              <a:rPr kumimoji="0" lang="en-US" sz="1400" b="0" i="0" u="none" strike="noStrike" cap="none" normalizeH="0" baseline="0" dirty="0" smtClean="0">
                <a:ln>
                  <a:noFill/>
                </a:ln>
                <a:solidFill>
                  <a:schemeClr val="bg2"/>
                </a:solidFill>
                <a:effectLst/>
              </a:rPr>
              <a:t> </a:t>
            </a:r>
            <a:r>
              <a:rPr kumimoji="0" lang="en-US" sz="1400" b="0" i="0" u="none" strike="noStrike" cap="none" normalizeH="0" baseline="0" dirty="0" smtClean="0">
                <a:ln>
                  <a:noFill/>
                </a:ln>
                <a:solidFill>
                  <a:schemeClr val="bg2"/>
                </a:solidFill>
                <a:effectLst/>
                <a:latin typeface="Calibri" panose="020F0502020204030204" pitchFamily="34" charset="0"/>
              </a:rPr>
              <a:t>cases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CHHSTP_PPT_dark(">
  <a:themeElements>
    <a:clrScheme name="NCBDD Dark PPT Colors">
      <a:dk1>
        <a:srgbClr val="FFC000"/>
      </a:dk1>
      <a:lt1>
        <a:srgbClr val="0F56DC"/>
      </a:lt1>
      <a:dk2>
        <a:srgbClr val="FFFFFF"/>
      </a:dk2>
      <a:lt2>
        <a:srgbClr val="FFFFFF"/>
      </a:lt2>
      <a:accent1>
        <a:srgbClr val="7CA295"/>
      </a:accent1>
      <a:accent2>
        <a:srgbClr val="8A343D"/>
      </a:accent2>
      <a:accent3>
        <a:srgbClr val="6639B7"/>
      </a:accent3>
      <a:accent4>
        <a:srgbClr val="D47B22"/>
      </a:accent4>
      <a:accent5>
        <a:srgbClr val="EAAB00"/>
      </a:accent5>
      <a:accent6>
        <a:srgbClr val="7F7F7F"/>
      </a:accent6>
      <a:hlink>
        <a:srgbClr val="007D57"/>
      </a:hlink>
      <a:folHlink>
        <a:srgbClr val="FFFF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tpblue</Template>
  <TotalTime>15432</TotalTime>
  <Words>812</Words>
  <Application>Microsoft Office PowerPoint</Application>
  <PresentationFormat>On-screen Show (4:3)</PresentationFormat>
  <Paragraphs>59</Paragraphs>
  <Slides>7</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Courier New</vt:lpstr>
      <vt:lpstr>Myriad Web Pro</vt:lpstr>
      <vt:lpstr>Symbol</vt:lpstr>
      <vt:lpstr>Times New Roman</vt:lpstr>
      <vt:lpstr>Wingdings</vt:lpstr>
      <vt:lpstr>NCHHSTP_PPT_dark(</vt:lpstr>
      <vt:lpstr>Figure 2.1. Reported number of hepatitis A cases— United States, 2001–2016</vt:lpstr>
      <vt:lpstr>Figure 2.2. Incidence of hepatitis A,  by age group — United States, 2001–2016</vt:lpstr>
      <vt:lpstr>Figure 2.3. Incidence of hepatitis A,   by sex — United States, 2001–2016</vt:lpstr>
      <vt:lpstr>Figure 2.4. Incidence of hepatitis A,  by race/ethnicity — United States, 2001–2016</vt:lpstr>
      <vt:lpstr>Figure 2.5. Availability of information on risk exposures/behaviors associated with acute hepatitis A — United States, 2016</vt:lpstr>
      <vt:lpstr>Figure 2.6a. Hepatitis A reports*, by risk exposure/behavior† — United States, 2016</vt:lpstr>
      <vt:lpstr>Figure 2.6b. Hepatitis A reports*, by risk exposure/behavior† — United States, 2016</vt:lpstr>
    </vt:vector>
  </TitlesOfParts>
  <Company>ITSO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hdn0</dc:creator>
  <cp:lastModifiedBy>Peterson, Paul (CDC/OID/NCHHSTP) (CTR)</cp:lastModifiedBy>
  <cp:revision>598</cp:revision>
  <cp:lastPrinted>2017-05-31T17:10:40Z</cp:lastPrinted>
  <dcterms:created xsi:type="dcterms:W3CDTF">2010-03-26T18:21:29Z</dcterms:created>
  <dcterms:modified xsi:type="dcterms:W3CDTF">2018-06-05T15:03:25Z</dcterms:modified>
</cp:coreProperties>
</file>