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94" d="100"/>
          <a:sy n="94" d="100"/>
        </p:scale>
        <p:origin x="4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2275285901762285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227502812148481E-3"/>
                  <c:y val="2.8804939752313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6283277090363706E-5"/>
                  <c:y val="-2.8804939752313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89</c:v>
                </c:pt>
                <c:pt idx="3">
                  <c:v>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878</c:v>
                </c:pt>
                <c:pt idx="1">
                  <c:v>809</c:v>
                </c:pt>
                <c:pt idx="2">
                  <c:v>640</c:v>
                </c:pt>
                <c:pt idx="3">
                  <c:v>627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1251</c:v>
                </c:pt>
                <c:pt idx="1">
                  <c:v>1327</c:v>
                </c:pt>
                <c:pt idx="2">
                  <c:v>1409</c:v>
                </c:pt>
                <c:pt idx="3">
                  <c:v>1459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5650896"/>
        <c:axId val="205650504"/>
      </c:barChart>
      <c:valAx>
        <c:axId val="205650504"/>
        <c:scaling>
          <c:orientation val="minMax"/>
          <c:max val="160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05650896"/>
        <c:crosses val="autoZero"/>
        <c:crossBetween val="between"/>
        <c:majorUnit val="200"/>
      </c:valAx>
      <c:catAx>
        <c:axId val="205650896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05650504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975581177352819"/>
          <c:y val="0.10576584169621632"/>
          <c:w val="0.14155371203599551"/>
          <c:h val="0.22389127065166756"/>
        </c:manualLayout>
      </c:layout>
      <c:overlay val="1"/>
      <c:txPr>
        <a:bodyPr/>
        <a:lstStyle/>
        <a:p>
          <a:pPr>
            <a:defRPr sz="1600"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4.6b presents reported risk exposures/behaviors during the incubation period, 2 weeks to 6 months prior to onset of symptoms.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887 case-reports that included information about occupational exposures, 1.0% (n=9) indicated employment in a medical, dental, or other field involving contact with human blood.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811 case-reports that included information about receipt of dialysis or a kidney transplant, 0.2% (n=2) indicated patient receipt of dialysis or a kidney transplant.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729 case-reports that included information about surgery, 12.2% (n=89) indicated having surgery.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the 679 case-reports that included information about needle sticks, 7.7% (n=52) indicated having an accidental needle stick/puncture.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597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4.6b. Acute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hepatitis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C reports, </a:t>
            </a:r>
            <a:b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by risk exposure/behavior </a:t>
            </a:r>
            <a:r>
              <a:rPr lang="en-US" sz="18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—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2014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81684406"/>
              </p:ext>
            </p:extLst>
          </p:nvPr>
        </p:nvGraphicFramePr>
        <p:xfrm>
          <a:off x="228600" y="11430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56388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>
                <a:solidFill>
                  <a:schemeClr val="bg2"/>
                </a:solidFill>
                <a:cs typeface="Arial" charset="0"/>
              </a:rPr>
              <a:t>Source: </a:t>
            </a:r>
            <a:r>
              <a:rPr lang="en-US" sz="100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00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dirty="0" smtClean="0">
                <a:solidFill>
                  <a:schemeClr val="bg2"/>
                </a:solidFill>
              </a:rPr>
              <a:t>*A total of 2,194  case reports of  acute hepatitis C were received in 2014.  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000" dirty="0" smtClean="0">
                <a:solidFill>
                  <a:schemeClr val="bg2"/>
                </a:solidFill>
              </a:rPr>
              <a:t>More than one risk exposure/behavior may be indicated on each case-report.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</a:rPr>
              <a:t> </a:t>
            </a:r>
            <a:r>
              <a:rPr lang="en-US" sz="1000" baseline="6000" dirty="0" smtClean="0">
                <a:solidFill>
                  <a:schemeClr val="bg2"/>
                </a:solidFill>
              </a:rPr>
              <a:t>§</a:t>
            </a:r>
            <a:r>
              <a:rPr lang="en-US" sz="1000" dirty="0" smtClean="0">
                <a:solidFill>
                  <a:schemeClr val="bg2"/>
                </a:solidFill>
              </a:rPr>
              <a:t>Risk data not reported.</a:t>
            </a:r>
          </a:p>
        </p:txBody>
      </p:sp>
    </p:spTree>
    <p:extLst>
      <p:ext uri="{BB962C8B-B14F-4D97-AF65-F5344CB8AC3E}">
        <p14:creationId xmlns:p14="http://schemas.microsoft.com/office/powerpoint/2010/main" val="14086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187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Figure 4.6b. Acute hepatitis C reports,  by risk exposure/behavior — United States, 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40</cp:revision>
  <dcterms:created xsi:type="dcterms:W3CDTF">2014-11-25T14:52:55Z</dcterms:created>
  <dcterms:modified xsi:type="dcterms:W3CDTF">2016-05-17T22:14:59Z</dcterms:modified>
</cp:coreProperties>
</file>