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DC User" initials="C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00"/>
    <a:srgbClr val="009999"/>
    <a:srgbClr val="000000"/>
    <a:srgbClr val="CC0000"/>
    <a:srgbClr val="FF9933"/>
    <a:srgbClr val="FF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03" autoAdjust="0"/>
  </p:normalViewPr>
  <p:slideViewPr>
    <p:cSldViewPr>
      <p:cViewPr varScale="1">
        <p:scale>
          <a:sx n="94" d="100"/>
          <a:sy n="94" d="100"/>
        </p:scale>
        <p:origin x="3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Sheet1!$B$2:$B$16</c:f>
              <c:numCache>
                <c:formatCode>General</c:formatCode>
                <c:ptCount val="15"/>
                <c:pt idx="0">
                  <c:v>0.11</c:v>
                </c:pt>
                <c:pt idx="1">
                  <c:v>0.08</c:v>
                </c:pt>
                <c:pt idx="2">
                  <c:v>0.08</c:v>
                </c:pt>
                <c:pt idx="3">
                  <c:v>7.0000000000000007E-2</c:v>
                </c:pt>
                <c:pt idx="4">
                  <c:v>0.06</c:v>
                </c:pt>
                <c:pt idx="5">
                  <c:v>0.06</c:v>
                </c:pt>
                <c:pt idx="6">
                  <c:v>0.06</c:v>
                </c:pt>
                <c:pt idx="7">
                  <c:v>0.06</c:v>
                </c:pt>
                <c:pt idx="8">
                  <c:v>0.05</c:v>
                </c:pt>
                <c:pt idx="9">
                  <c:v>0.05</c:v>
                </c:pt>
                <c:pt idx="10">
                  <c:v>0.05</c:v>
                </c:pt>
                <c:pt idx="11">
                  <c:v>0.1</c:v>
                </c:pt>
                <c:pt idx="12">
                  <c:v>0.11</c:v>
                </c:pt>
                <c:pt idx="13">
                  <c:v>0.13</c:v>
                </c:pt>
                <c:pt idx="14">
                  <c:v>0.12</c:v>
                </c:pt>
              </c:numCache>
            </c:numRef>
          </c:val>
          <c:smooth val="0"/>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Sheet1!$C$2:$C$16</c:f>
              <c:numCache>
                <c:formatCode>General</c:formatCode>
                <c:ptCount val="15"/>
                <c:pt idx="0">
                  <c:v>0.79</c:v>
                </c:pt>
                <c:pt idx="1">
                  <c:v>0.53</c:v>
                </c:pt>
                <c:pt idx="2">
                  <c:v>0.56000000000000005</c:v>
                </c:pt>
                <c:pt idx="3">
                  <c:v>0.5</c:v>
                </c:pt>
                <c:pt idx="4">
                  <c:v>0.4</c:v>
                </c:pt>
                <c:pt idx="5">
                  <c:v>0.4</c:v>
                </c:pt>
                <c:pt idx="6">
                  <c:v>0.52</c:v>
                </c:pt>
                <c:pt idx="7">
                  <c:v>0.54</c:v>
                </c:pt>
                <c:pt idx="8">
                  <c:v>0.62</c:v>
                </c:pt>
                <c:pt idx="9">
                  <c:v>0.65</c:v>
                </c:pt>
                <c:pt idx="10">
                  <c:v>0.75</c:v>
                </c:pt>
                <c:pt idx="11">
                  <c:v>1.18</c:v>
                </c:pt>
                <c:pt idx="12">
                  <c:v>1.73</c:v>
                </c:pt>
                <c:pt idx="13">
                  <c:v>2.0099999999999998</c:v>
                </c:pt>
                <c:pt idx="14">
                  <c:v>2.2000000000000002</c:v>
                </c:pt>
              </c:numCache>
            </c:numRef>
          </c:val>
          <c:smooth val="0"/>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Sheet1!$D$2:$D$16</c:f>
              <c:numCache>
                <c:formatCode>General</c:formatCode>
                <c:ptCount val="15"/>
                <c:pt idx="0">
                  <c:v>1.7</c:v>
                </c:pt>
                <c:pt idx="1">
                  <c:v>0.97</c:v>
                </c:pt>
                <c:pt idx="2">
                  <c:v>0.77</c:v>
                </c:pt>
                <c:pt idx="3">
                  <c:v>0.5</c:v>
                </c:pt>
                <c:pt idx="4">
                  <c:v>0.4</c:v>
                </c:pt>
                <c:pt idx="5">
                  <c:v>0.44</c:v>
                </c:pt>
                <c:pt idx="6">
                  <c:v>0.45</c:v>
                </c:pt>
                <c:pt idx="7">
                  <c:v>0.48</c:v>
                </c:pt>
                <c:pt idx="8">
                  <c:v>0.46</c:v>
                </c:pt>
                <c:pt idx="9">
                  <c:v>0.48</c:v>
                </c:pt>
                <c:pt idx="10">
                  <c:v>0.6</c:v>
                </c:pt>
                <c:pt idx="11">
                  <c:v>0.83</c:v>
                </c:pt>
                <c:pt idx="12">
                  <c:v>1.1200000000000001</c:v>
                </c:pt>
                <c:pt idx="13">
                  <c:v>1.36</c:v>
                </c:pt>
                <c:pt idx="14">
                  <c:v>1.66</c:v>
                </c:pt>
              </c:numCache>
            </c:numRef>
          </c:val>
          <c:smooth val="0"/>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Sheet1!$E$2:$E$16</c:f>
              <c:numCache>
                <c:formatCode>General</c:formatCode>
                <c:ptCount val="15"/>
                <c:pt idx="0">
                  <c:v>2.83</c:v>
                </c:pt>
                <c:pt idx="1">
                  <c:v>1.5</c:v>
                </c:pt>
                <c:pt idx="2">
                  <c:v>0.92</c:v>
                </c:pt>
                <c:pt idx="3">
                  <c:v>0.6</c:v>
                </c:pt>
                <c:pt idx="4">
                  <c:v>0.51</c:v>
                </c:pt>
                <c:pt idx="5">
                  <c:v>0.39</c:v>
                </c:pt>
                <c:pt idx="6">
                  <c:v>0.42</c:v>
                </c:pt>
                <c:pt idx="7">
                  <c:v>0.49</c:v>
                </c:pt>
                <c:pt idx="8">
                  <c:v>0.45</c:v>
                </c:pt>
                <c:pt idx="9">
                  <c:v>0.42</c:v>
                </c:pt>
                <c:pt idx="10">
                  <c:v>0.33</c:v>
                </c:pt>
                <c:pt idx="11">
                  <c:v>0.44</c:v>
                </c:pt>
                <c:pt idx="12">
                  <c:v>0.65</c:v>
                </c:pt>
                <c:pt idx="13">
                  <c:v>0.75</c:v>
                </c:pt>
                <c:pt idx="14">
                  <c:v>0.73</c:v>
                </c:pt>
              </c:numCache>
            </c:numRef>
          </c:val>
          <c:smooth val="0"/>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Sheet1!$F$2:$F$16</c:f>
              <c:numCache>
                <c:formatCode>General</c:formatCode>
                <c:ptCount val="15"/>
                <c:pt idx="0">
                  <c:v>1.5</c:v>
                </c:pt>
                <c:pt idx="1">
                  <c:v>0.73</c:v>
                </c:pt>
                <c:pt idx="2">
                  <c:v>0.44</c:v>
                </c:pt>
                <c:pt idx="3">
                  <c:v>0.34</c:v>
                </c:pt>
                <c:pt idx="4">
                  <c:v>0.28000000000000003</c:v>
                </c:pt>
                <c:pt idx="5">
                  <c:v>0.23</c:v>
                </c:pt>
                <c:pt idx="6">
                  <c:v>0.28000000000000003</c:v>
                </c:pt>
                <c:pt idx="7">
                  <c:v>0.31</c:v>
                </c:pt>
                <c:pt idx="8">
                  <c:v>0.35</c:v>
                </c:pt>
                <c:pt idx="9">
                  <c:v>0.22</c:v>
                </c:pt>
                <c:pt idx="10">
                  <c:v>0.25</c:v>
                </c:pt>
                <c:pt idx="11">
                  <c:v>0.28999999999999998</c:v>
                </c:pt>
                <c:pt idx="12">
                  <c:v>0.43</c:v>
                </c:pt>
                <c:pt idx="13">
                  <c:v>0.46</c:v>
                </c:pt>
                <c:pt idx="14">
                  <c:v>0.4</c:v>
                </c:pt>
              </c:numCache>
            </c:numRef>
          </c:val>
          <c:smooth val="0"/>
        </c:ser>
        <c:ser>
          <c:idx val="5"/>
          <c:order val="5"/>
          <c:tx>
            <c:strRef>
              <c:f>Sheet1!$G$1</c:f>
              <c:strCache>
                <c:ptCount val="1"/>
                <c:pt idx="0">
                  <c:v>&gt; 60 yrs</c:v>
                </c:pt>
              </c:strCache>
            </c:strRef>
          </c:tx>
          <c:spPr>
            <a:ln>
              <a:solidFill>
                <a:srgbClr val="FF00FF"/>
              </a:solidFill>
            </a:ln>
          </c:spPr>
          <c:marker>
            <c:symbol val="plus"/>
            <c:size val="9"/>
            <c:spPr>
              <a:noFill/>
              <a:ln>
                <a:solidFill>
                  <a:srgbClr val="FF00FF"/>
                </a:solidFill>
              </a:ln>
            </c:spPr>
          </c:marker>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Sheet1!$G$2:$G$16</c:f>
              <c:numCache>
                <c:formatCode>General</c:formatCode>
                <c:ptCount val="15"/>
                <c:pt idx="0">
                  <c:v>0.6</c:v>
                </c:pt>
                <c:pt idx="1">
                  <c:v>0.28999999999999998</c:v>
                </c:pt>
                <c:pt idx="2">
                  <c:v>0.14000000000000001</c:v>
                </c:pt>
                <c:pt idx="3">
                  <c:v>0.11</c:v>
                </c:pt>
                <c:pt idx="4">
                  <c:v>0.09</c:v>
                </c:pt>
                <c:pt idx="5">
                  <c:v>7.0000000000000007E-2</c:v>
                </c:pt>
                <c:pt idx="6">
                  <c:v>0.09</c:v>
                </c:pt>
                <c:pt idx="7">
                  <c:v>0.08</c:v>
                </c:pt>
                <c:pt idx="8">
                  <c:v>0.09</c:v>
                </c:pt>
                <c:pt idx="9">
                  <c:v>0.04</c:v>
                </c:pt>
                <c:pt idx="10">
                  <c:v>0.05</c:v>
                </c:pt>
                <c:pt idx="11">
                  <c:v>7.0000000000000007E-2</c:v>
                </c:pt>
                <c:pt idx="12">
                  <c:v>0.1</c:v>
                </c:pt>
                <c:pt idx="13">
                  <c:v>0.1</c:v>
                </c:pt>
                <c:pt idx="14">
                  <c:v>0.12</c:v>
                </c:pt>
              </c:numCache>
            </c:numRef>
          </c:val>
          <c:smooth val="0"/>
        </c:ser>
        <c:dLbls>
          <c:showLegendKey val="0"/>
          <c:showVal val="0"/>
          <c:showCatName val="0"/>
          <c:showSerName val="0"/>
          <c:showPercent val="0"/>
          <c:showBubbleSize val="0"/>
        </c:dLbls>
        <c:marker val="1"/>
        <c:smooth val="0"/>
        <c:axId val="156554424"/>
        <c:axId val="217451688"/>
      </c:lineChart>
      <c:catAx>
        <c:axId val="15655442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217451688"/>
        <c:crosses val="autoZero"/>
        <c:auto val="1"/>
        <c:lblAlgn val="ctr"/>
        <c:lblOffset val="100"/>
        <c:tickLblSkip val="2"/>
        <c:noMultiLvlLbl val="0"/>
      </c:catAx>
      <c:valAx>
        <c:axId val="217451688"/>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56554424"/>
        <c:crosses val="autoZero"/>
        <c:crossBetween val="midCat"/>
      </c:valAx>
    </c:plotArea>
    <c:legend>
      <c:legendPos val="r"/>
      <c:layout>
        <c:manualLayout>
          <c:xMode val="edge"/>
          <c:yMode val="edge"/>
          <c:x val="0.57438340876681748"/>
          <c:y val="4.6584196011031614E-2"/>
          <c:w val="0.12690950048566763"/>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5445E-B0B3-4F11-AAB0-81F5DD319DDA}" type="datetimeFigureOut">
              <a:rPr lang="en-US" smtClean="0"/>
              <a:t>5/17/2016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307CA-BEB0-4242-B83B-920180824A7F}" type="slidenum">
              <a:rPr lang="en-US" smtClean="0"/>
              <a:t>‹#›</a:t>
            </a:fld>
            <a:endParaRPr lang="en-US"/>
          </a:p>
        </p:txBody>
      </p:sp>
    </p:spTree>
    <p:extLst>
      <p:ext uri="{BB962C8B-B14F-4D97-AF65-F5344CB8AC3E}">
        <p14:creationId xmlns:p14="http://schemas.microsoft.com/office/powerpoint/2010/main" val="33110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mc:AlternateContent xmlns:mc="http://schemas.openxmlformats.org/markup-compatibility/2006">
        <mc:Choice xmlns:a14="http://schemas.microsoft.com/office/drawing/2010/main" Requires="a14">
          <p:sp>
            <p:nvSpPr>
              <p:cNvPr id="21506" name="Rectangle 3"/>
              <p:cNvSpPr>
                <a:spLocks noGrp="1" noChangeArrowheads="1"/>
              </p:cNvSpPr>
              <p:nvPr>
                <p:ph type="body" idx="1"/>
              </p:nvPr>
            </p:nvSpPr>
            <p:spPr>
              <a:xfrm>
                <a:off x="914400" y="4343400"/>
                <a:ext cx="5029200" cy="4114800"/>
              </a:xfrm>
              <a:noFill/>
              <a:ln/>
            </p:spPr>
            <p:txBody>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From 2000</a:t>
                </a:r>
                <a14:m>
                  <m:oMath xmlns:m="http://schemas.openxmlformats.org/officeDocument/2006/math">
                    <m:r>
                      <a:rPr lang="en-US" sz="12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2002, incidence rates for acute hepatitis C decreased among all age groups, except for persons aged 0–19 years; rates remained fairly constant among all age groups from 2002–2010.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From 2010 to 2014, the rate of acute hepatitis C increased among persons aged 20–29, 30–39 and ≥60 years.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largest increases were among persons aged 20–29 years (from 0.75 cases per 100,000 population in 2010 to 2.20 cases per 100,000 population in 2014) and persons aged 30–39 years (from 0.60 cases per 100,000 population in 2010 to 1.66 cases per 100,000 population in 2014).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 2014, among all age groups, persons aged 20–29 years had the highest rate (2.20 cases per 100,000 population) and persons aged 0–19 and ≥60 years had the lowest rate (0.12 cases per 100,000 population) of acute hepatitis C</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21506" name="Rectangle 3"/>
              <p:cNvSpPr>
                <a:spLocks noGrp="1" noChangeArrowheads="1"/>
              </p:cNvSpPr>
              <p:nvPr>
                <p:ph type="body" idx="1"/>
              </p:nvPr>
            </p:nvSpPr>
            <p:spPr>
              <a:xfrm>
                <a:off x="914400" y="4343400"/>
                <a:ext cx="5029200" cy="4114800"/>
              </a:xfrm>
              <a:noFill/>
              <a:ln/>
            </p:spPr>
            <p:txBody>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From 2000</a:t>
                </a:r>
                <a:r>
                  <a:rPr lang="en-US" sz="1200" i="0">
                    <a:effectLst/>
                    <a:latin typeface="Cambria Math" panose="02040503050406030204" pitchFamily="18" charset="0"/>
                    <a:ea typeface="Times New Roman" panose="02020603050405020304" pitchFamily="18" charset="0"/>
                    <a:cs typeface="Times New Roman" panose="02020603050405020304" pitchFamily="18" charset="0"/>
                  </a:rPr>
                  <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2002, incidence rates for acute hepatitis C decreased among all age groups, except for persons aged 0–19 years; rates remained fairly constant among all age groups from 2002–2010.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From 2010 to 2014, the rate of acute hepatitis C increased among persons aged 20–29, 30–39 and ≥60 years.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largest increases were among persons aged 20–29 years (from 0.75 cases per 100,000 population in 2010 to 2.20 cases per 100,000 population in 2014) and persons aged 30–39 years (from 0.60 cases per 100,000 population in 2010 to 1.66 cases per 100,000 population in 2014).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 2014, among all age groups, persons aged 20–29 years had the highest rate (2.20 cases per 100,000 population) and persons aged 0–19 and ≥60 years had the lowest rate (0.12 cases per 100,000 population) of acute hepatitis C</a:t>
                </a:r>
                <a:r>
                  <a:rPr lang="en-U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mc:Fallback>
      </mc:AlternateContent>
    </p:spTree>
    <p:extLst>
      <p:ext uri="{BB962C8B-B14F-4D97-AF65-F5344CB8AC3E}">
        <p14:creationId xmlns:p14="http://schemas.microsoft.com/office/powerpoint/2010/main" val="49392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619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10502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390512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1619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810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B2100-D967-418A-9BA1-D1A84B5E39C3}"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87418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B2100-D967-418A-9BA1-D1A84B5E39C3}"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51454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B2100-D967-418A-9BA1-D1A84B5E39C3}" type="datetimeFigureOut">
              <a:rPr lang="en-US" smtClean="0"/>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3516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B2100-D967-418A-9BA1-D1A84B5E39C3}" type="datetimeFigureOut">
              <a:rPr lang="en-US" smtClean="0"/>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53835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B2100-D967-418A-9BA1-D1A84B5E39C3}" type="datetimeFigureOut">
              <a:rPr lang="en-US" smtClean="0"/>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632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428505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2858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2100-D967-418A-9BA1-D1A84B5E39C3}" type="datetimeFigureOut">
              <a:rPr lang="en-US" smtClean="0"/>
              <a:t>5/17/2016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B0739-A472-4A48-A5B3-6C75F3096D42}" type="slidenum">
              <a:rPr lang="en-US" smtClean="0"/>
              <a:t>‹#›</a:t>
            </a:fld>
            <a:endParaRPr lang="en-US"/>
          </a:p>
        </p:txBody>
      </p:sp>
    </p:spTree>
    <p:extLst>
      <p:ext uri="{BB962C8B-B14F-4D97-AF65-F5344CB8AC3E}">
        <p14:creationId xmlns:p14="http://schemas.microsoft.com/office/powerpoint/2010/main" val="291953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9933"/>
                </a:solidFill>
                <a:cs typeface="Arial" charset="0"/>
              </a:rPr>
              <a:t>Figure </a:t>
            </a:r>
            <a:r>
              <a:rPr lang="en-US" sz="2400" b="1" dirty="0" smtClean="0">
                <a:ln w="11430"/>
                <a:solidFill>
                  <a:srgbClr val="FF9933"/>
                </a:solidFill>
                <a:cs typeface="Arial" charset="0"/>
              </a:rPr>
              <a:t>4.2. </a:t>
            </a:r>
            <a:r>
              <a:rPr lang="en-US" sz="2400" b="1" dirty="0">
                <a:ln w="11430"/>
                <a:solidFill>
                  <a:srgbClr val="FF9933"/>
                </a:solidFill>
                <a:cs typeface="Arial" charset="0"/>
              </a:rPr>
              <a:t>Incidence of acute hepatitis </a:t>
            </a:r>
            <a:r>
              <a:rPr lang="en-US" sz="2400" b="1" dirty="0" smtClean="0">
                <a:ln w="11430"/>
                <a:solidFill>
                  <a:srgbClr val="FF9933"/>
                </a:solidFill>
                <a:cs typeface="Arial" charset="0"/>
              </a:rPr>
              <a:t>C,</a:t>
            </a:r>
            <a:r>
              <a:rPr lang="en-US" sz="2400" b="1" dirty="0">
                <a:ln w="11430"/>
                <a:solidFill>
                  <a:srgbClr val="FF9933"/>
                </a:solidFill>
                <a:cs typeface="Arial" charset="0"/>
              </a:rPr>
              <a:t/>
            </a:r>
            <a:br>
              <a:rPr lang="en-US" sz="2400" b="1" dirty="0">
                <a:ln w="11430"/>
                <a:solidFill>
                  <a:srgbClr val="FF9933"/>
                </a:solidFill>
                <a:cs typeface="Arial" charset="0"/>
              </a:rPr>
            </a:br>
            <a:r>
              <a:rPr lang="en-US" sz="2400" b="1" dirty="0">
                <a:ln w="11430"/>
                <a:solidFill>
                  <a:srgbClr val="FF9933"/>
                </a:solidFill>
                <a:cs typeface="Arial" charset="0"/>
              </a:rPr>
              <a:t> by age group — United States, </a:t>
            </a:r>
            <a:r>
              <a:rPr lang="en-US" sz="2400" b="1" dirty="0" smtClean="0">
                <a:ln w="11430"/>
                <a:solidFill>
                  <a:srgbClr val="FF9933"/>
                </a:solidFill>
                <a:cs typeface="Arial" charset="0"/>
              </a:rPr>
              <a:t>2000–2014</a:t>
            </a:r>
            <a:endParaRPr lang="en-US" sz="2400" b="1" dirty="0" smtClean="0">
              <a:ln w="11430"/>
              <a:solidFill>
                <a:srgbClr val="FF9933"/>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742554542"/>
              </p:ext>
            </p:extLst>
          </p:nvPr>
        </p:nvGraphicFramePr>
        <p:xfrm>
          <a:off x="381000" y="1316910"/>
          <a:ext cx="9677400" cy="47028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131</Words>
  <Application>Microsoft Office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 Math</vt:lpstr>
      <vt:lpstr>Symbol</vt:lpstr>
      <vt:lpstr>Times New Roman</vt:lpstr>
      <vt:lpstr>Office Theme</vt:lpstr>
      <vt:lpstr>Figure 4.2. Incidence of acute hepatitis C,  by age group — United States, 2000–2014</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4.1. Reported number of acute hepatitis C cases — United States, 2000–2013</dc:title>
  <dc:creator>CDC User</dc:creator>
  <cp:lastModifiedBy>Peterson, Paul (CDC/OID/NCHHSTP) (CTR)</cp:lastModifiedBy>
  <cp:revision>35</cp:revision>
  <dcterms:created xsi:type="dcterms:W3CDTF">2014-11-25T14:52:55Z</dcterms:created>
  <dcterms:modified xsi:type="dcterms:W3CDTF">2016-05-17T22:13:31Z</dcterms:modified>
</cp:coreProperties>
</file>