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9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48" autoAdjust="0"/>
  </p:normalViewPr>
  <p:slideViewPr>
    <p:cSldViewPr>
      <p:cViewPr varScale="1">
        <p:scale>
          <a:sx n="91" d="100"/>
          <a:sy n="91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258307555305585"/>
          <c:y val="4.6255506607928945E-2"/>
          <c:w val="0.82536534495688041"/>
          <c:h val="0.7875228664598887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 Acute Cases </c:v>
                </c:pt>
              </c:strCache>
            </c:strRef>
          </c:tx>
          <c:spPr>
            <a:ln>
              <a:solidFill>
                <a:srgbClr val="5AA545"/>
              </a:solidFill>
            </a:ln>
          </c:spPr>
          <c:marker>
            <c:symbol val="diamond"/>
            <c:size val="9"/>
            <c:spPr>
              <a:solidFill>
                <a:srgbClr val="5AA545"/>
              </a:solidFill>
              <a:ln>
                <a:noFill/>
              </a:ln>
            </c:spPr>
          </c:marker>
          <c:cat>
            <c:numRef>
              <c:f>Sheet1!$A$2:$A$12</c:f>
              <c:numCache>
                <c:formatCode>General</c:formatCode>
                <c:ptCount val="11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</c:numCache>
            </c:numRef>
          </c:cat>
          <c:val>
            <c:numRef>
              <c:f>Sheet1!$B$2:$B$12</c:f>
              <c:numCache>
                <c:formatCode>#,##0</c:formatCode>
                <c:ptCount val="11"/>
                <c:pt idx="0">
                  <c:v>8036</c:v>
                </c:pt>
                <c:pt idx="1">
                  <c:v>7844</c:v>
                </c:pt>
                <c:pt idx="2">
                  <c:v>8064</c:v>
                </c:pt>
                <c:pt idx="3">
                  <c:v>7526</c:v>
                </c:pt>
                <c:pt idx="4">
                  <c:v>6212</c:v>
                </c:pt>
                <c:pt idx="5">
                  <c:v>5494</c:v>
                </c:pt>
                <c:pt idx="6">
                  <c:v>4758</c:v>
                </c:pt>
                <c:pt idx="7">
                  <c:v>4519</c:v>
                </c:pt>
                <c:pt idx="8">
                  <c:v>4033</c:v>
                </c:pt>
                <c:pt idx="9">
                  <c:v>3371</c:v>
                </c:pt>
                <c:pt idx="10">
                  <c:v>3350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7568256"/>
        <c:axId val="137571712"/>
      </c:lineChart>
      <c:catAx>
        <c:axId val="13756825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bg2"/>
                    </a:solidFill>
                    <a:latin typeface="+mn-lt"/>
                    <a:ea typeface="Calibri"/>
                    <a:cs typeface="Calibri"/>
                  </a:defRPr>
                </a:pPr>
                <a:r>
                  <a:rPr lang="en-US" sz="1400" b="0">
                    <a:solidFill>
                      <a:schemeClr val="bg2"/>
                    </a:solidFill>
                    <a:latin typeface="+mn-lt"/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8332642013498844"/>
              <c:y val="0.93496083497375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400" baseline="0">
                <a:solidFill>
                  <a:schemeClr val="bg2"/>
                </a:solidFill>
              </a:defRPr>
            </a:pPr>
            <a:endParaRPr lang="en-US"/>
          </a:p>
        </c:txPr>
        <c:crossAx val="137571712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7571712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 i="0" u="none" strike="noStrike" baseline="0">
                    <a:solidFill>
                      <a:schemeClr val="tx1"/>
                    </a:solidFill>
                    <a:latin typeface="+mn-lt"/>
                    <a:ea typeface="Arial"/>
                    <a:cs typeface="Arial"/>
                  </a:defRPr>
                </a:pPr>
                <a:r>
                  <a:rPr lang="en-US" sz="1400" b="0" i="0" u="none" strike="noStrike" baseline="0" dirty="0" smtClean="0">
                    <a:solidFill>
                      <a:schemeClr val="tx1"/>
                    </a:solidFill>
                    <a:latin typeface="+mn-lt"/>
                  </a:rPr>
                  <a:t>Number of cases</a:t>
                </a:r>
                <a:endParaRPr lang="en-US" sz="1400" b="0" i="0" u="none" strike="noStrike" baseline="0" dirty="0">
                  <a:solidFill>
                    <a:schemeClr val="tx1"/>
                  </a:solidFill>
                  <a:latin typeface="+mn-lt"/>
                </a:endParaRPr>
              </a:p>
            </c:rich>
          </c:tx>
          <c:layout>
            <c:manualLayout>
              <c:xMode val="edge"/>
              <c:yMode val="edge"/>
              <c:x val="0"/>
              <c:y val="0.2689751615053334"/>
            </c:manualLayout>
          </c:layout>
          <c:overlay val="0"/>
        </c:title>
        <c:numFmt formatCode="#,##0" sourceLinked="1"/>
        <c:majorTickMark val="out"/>
        <c:minorTickMark val="out"/>
        <c:tickLblPos val="nextTo"/>
        <c:txPr>
          <a:bodyPr rot="0" vert="horz"/>
          <a:lstStyle/>
          <a:p>
            <a:pPr>
              <a:defRPr sz="1600">
                <a:solidFill>
                  <a:schemeClr val="tx1"/>
                </a:solidFill>
              </a:defRPr>
            </a:pPr>
            <a:endParaRPr lang="en-US"/>
          </a:p>
        </c:txPr>
        <c:crossAx val="137568256"/>
        <c:crosses val="autoZero"/>
        <c:crossBetween val="midCat"/>
      </c:valAx>
      <c:spPr>
        <a:noFill/>
        <a:ln w="25398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The number of reported cases of acute hepatitis B decreased 58.3%, from 8,036 in 2000 to 3,350 in 2010.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228600" y="457200"/>
            <a:ext cx="89154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Figure 3.1. </a:t>
            </a:r>
            <a:r>
              <a:rPr lang="en-US" sz="2400" b="1" dirty="0" smtClean="0">
                <a:ln w="11430"/>
                <a:cs typeface="Arial" charset="0"/>
              </a:rPr>
              <a:t>Reported number of acute </a:t>
            </a:r>
            <a:r>
              <a:rPr lang="en-US" sz="24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charset="0"/>
              </a:rPr>
              <a:t>hepatitis B cases — United States, 2000–2010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9935721"/>
              </p:ext>
            </p:extLst>
          </p:nvPr>
        </p:nvGraphicFramePr>
        <p:xfrm>
          <a:off x="685800" y="1371600"/>
          <a:ext cx="7924800" cy="45284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5943600"/>
            <a:ext cx="74676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: National Notifiable Diseases Surveillance System (NNDSS</a:t>
            </a:r>
            <a:r>
              <a:rPr lang="en-US" sz="1000" b="0" dirty="0" smtClean="0">
                <a:solidFill>
                  <a:schemeClr val="bg2"/>
                </a:solidFill>
                <a:latin typeface="+mn-lt"/>
                <a:cs typeface="Arial" charset="0"/>
              </a:rPr>
              <a:t>)</a:t>
            </a:r>
            <a:endParaRPr lang="en-US" sz="1000" b="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34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8471</TotalTime>
  <Words>50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3.1. Reported number of acute hepatitis B cases — United States, 2000–2010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304</cp:revision>
  <cp:lastPrinted>2012-04-12T21:10:31Z</cp:lastPrinted>
  <dcterms:created xsi:type="dcterms:W3CDTF">2010-03-26T18:21:29Z</dcterms:created>
  <dcterms:modified xsi:type="dcterms:W3CDTF">2012-06-14T13:39:23Z</dcterms:modified>
</cp:coreProperties>
</file>