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3"/>
  </p:sldMasterIdLst>
  <p:notesMasterIdLst>
    <p:notesMasterId r:id="rId29"/>
  </p:notesMasterIdLst>
  <p:handoutMasterIdLst>
    <p:handoutMasterId r:id="rId30"/>
  </p:handoutMasterIdLst>
  <p:sldIdLst>
    <p:sldId id="352" r:id="rId4"/>
    <p:sldId id="348" r:id="rId5"/>
    <p:sldId id="349" r:id="rId6"/>
    <p:sldId id="351" r:id="rId7"/>
    <p:sldId id="353" r:id="rId8"/>
    <p:sldId id="372" r:id="rId9"/>
    <p:sldId id="354" r:id="rId10"/>
    <p:sldId id="355" r:id="rId11"/>
    <p:sldId id="356" r:id="rId12"/>
    <p:sldId id="357" r:id="rId13"/>
    <p:sldId id="373"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Lst>
  <p:sldSz cx="9144000" cy="6858000" type="screen4x3"/>
  <p:notesSz cx="7315200" cy="96012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400">
          <p15:clr>
            <a:srgbClr val="A4A3A4"/>
          </p15:clr>
        </p15:guide>
        <p15:guide id="2" pos="3312">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sha, Karen (CDC/DDID/NCHHST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A6"/>
    <a:srgbClr val="FBFAC9"/>
    <a:srgbClr val="E8E312"/>
    <a:srgbClr val="F27821"/>
    <a:srgbClr val="5CBA47"/>
    <a:srgbClr val="AD73A9"/>
    <a:srgbClr val="3E203C"/>
    <a:srgbClr val="005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39" autoAdjust="0"/>
  </p:normalViewPr>
  <p:slideViewPr>
    <p:cSldViewPr>
      <p:cViewPr varScale="1">
        <p:scale>
          <a:sx n="79" d="100"/>
          <a:sy n="79" d="100"/>
        </p:scale>
        <p:origin x="1938" y="96"/>
      </p:cViewPr>
      <p:guideLst>
        <p:guide orient="horz" pos="2400"/>
        <p:guide pos="3312"/>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0" d="100"/>
          <a:sy n="60" d="100"/>
        </p:scale>
        <p:origin x="-1980" y="-10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1D6F18-5517-47E8-BAFC-49FBFAFA218A}"/>
              </a:ext>
            </a:extLst>
          </p:cNvPr>
          <p:cNvSpPr>
            <a:spLocks noGrp="1"/>
          </p:cNvSpPr>
          <p:nvPr>
            <p:ph type="hdr" sz="quarter"/>
          </p:nvPr>
        </p:nvSpPr>
        <p:spPr>
          <a:xfrm>
            <a:off x="0" y="0"/>
            <a:ext cx="3170238" cy="479425"/>
          </a:xfrm>
          <a:prstGeom prst="rect">
            <a:avLst/>
          </a:prstGeom>
        </p:spPr>
        <p:txBody>
          <a:bodyPr vert="horz" lIns="97557" tIns="48778" rIns="97557" bIns="48778" rtlCol="0"/>
          <a:lstStyle>
            <a:lvl1pPr algn="l" eaLnBrk="1" hangingPunct="1">
              <a:defRPr sz="14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E772629C-B940-48E0-9E12-96AD48431019}"/>
              </a:ext>
            </a:extLst>
          </p:cNvPr>
          <p:cNvSpPr>
            <a:spLocks noGrp="1"/>
          </p:cNvSpPr>
          <p:nvPr>
            <p:ph type="dt" sz="quarter" idx="1"/>
          </p:nvPr>
        </p:nvSpPr>
        <p:spPr>
          <a:xfrm>
            <a:off x="4143375" y="0"/>
            <a:ext cx="3170238" cy="479425"/>
          </a:xfrm>
          <a:prstGeom prst="rect">
            <a:avLst/>
          </a:prstGeom>
        </p:spPr>
        <p:txBody>
          <a:bodyPr vert="horz" lIns="97557" tIns="48778" rIns="97557" bIns="48778" rtlCol="0"/>
          <a:lstStyle>
            <a:lvl1pPr algn="r" eaLnBrk="1" hangingPunct="1">
              <a:defRPr sz="1400">
                <a:latin typeface="Arial" charset="0"/>
                <a:ea typeface="+mn-ea"/>
                <a:cs typeface="Arial" charset="0"/>
              </a:defRPr>
            </a:lvl1pPr>
          </a:lstStyle>
          <a:p>
            <a:pPr>
              <a:defRPr/>
            </a:pPr>
            <a:r>
              <a:rPr lang="en-US"/>
              <a:t>Training of Facilitators Day 1</a:t>
            </a:r>
          </a:p>
        </p:txBody>
      </p:sp>
      <p:sp>
        <p:nvSpPr>
          <p:cNvPr id="4" name="Footer Placeholder 3">
            <a:extLst>
              <a:ext uri="{FF2B5EF4-FFF2-40B4-BE49-F238E27FC236}">
                <a16:creationId xmlns:a16="http://schemas.microsoft.com/office/drawing/2014/main" id="{7156728D-657E-4143-9970-3823F758DDBA}"/>
              </a:ext>
            </a:extLst>
          </p:cNvPr>
          <p:cNvSpPr>
            <a:spLocks noGrp="1"/>
          </p:cNvSpPr>
          <p:nvPr>
            <p:ph type="ftr" sz="quarter" idx="2"/>
          </p:nvPr>
        </p:nvSpPr>
        <p:spPr>
          <a:xfrm>
            <a:off x="0" y="9120188"/>
            <a:ext cx="3170238" cy="479425"/>
          </a:xfrm>
          <a:prstGeom prst="rect">
            <a:avLst/>
          </a:prstGeom>
        </p:spPr>
        <p:txBody>
          <a:bodyPr vert="horz" lIns="97557" tIns="48778" rIns="97557" bIns="48778" rtlCol="0" anchor="b"/>
          <a:lstStyle>
            <a:lvl1pPr algn="l" eaLnBrk="1" hangingPunct="1">
              <a:defRPr sz="1400">
                <a:latin typeface="Arial"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E787C18-4747-4DD2-9013-C590B9580161}"/>
              </a:ext>
            </a:extLst>
          </p:cNvPr>
          <p:cNvSpPr>
            <a:spLocks noGrp="1"/>
          </p:cNvSpPr>
          <p:nvPr>
            <p:ph type="sldNum" sz="quarter" idx="3"/>
          </p:nvPr>
        </p:nvSpPr>
        <p:spPr>
          <a:xfrm>
            <a:off x="4143375" y="9120188"/>
            <a:ext cx="3170238" cy="479425"/>
          </a:xfrm>
          <a:prstGeom prst="rect">
            <a:avLst/>
          </a:prstGeom>
        </p:spPr>
        <p:txBody>
          <a:bodyPr vert="horz" wrap="square" lIns="97557" tIns="48778" rIns="97557" bIns="48778" numCol="1" anchor="b" anchorCtr="0" compatLnSpc="1">
            <a:prstTxWarp prst="textNoShape">
              <a:avLst/>
            </a:prstTxWarp>
          </a:bodyPr>
          <a:lstStyle>
            <a:lvl1pPr algn="r" eaLnBrk="1" hangingPunct="1">
              <a:defRPr sz="1400"/>
            </a:lvl1pPr>
          </a:lstStyle>
          <a:p>
            <a:pPr>
              <a:defRPr/>
            </a:pPr>
            <a:fld id="{E889BCFD-2484-4DB7-B049-1D94011522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E31E30-4660-4FDA-94BA-5BE9D471331B}"/>
              </a:ext>
            </a:extLst>
          </p:cNvPr>
          <p:cNvSpPr>
            <a:spLocks noGrp="1"/>
          </p:cNvSpPr>
          <p:nvPr>
            <p:ph type="hdr" sz="quarter"/>
          </p:nvPr>
        </p:nvSpPr>
        <p:spPr>
          <a:xfrm>
            <a:off x="0" y="0"/>
            <a:ext cx="3170238" cy="479425"/>
          </a:xfrm>
          <a:prstGeom prst="rect">
            <a:avLst/>
          </a:prstGeom>
        </p:spPr>
        <p:txBody>
          <a:bodyPr vert="horz" lIns="97557" tIns="48778" rIns="97557" bIns="48778" rtlCol="0"/>
          <a:lstStyle>
            <a:lvl1pPr algn="l" eaLnBrk="1" hangingPunct="1">
              <a:defRPr sz="14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FA33C7C5-3711-4762-94C3-789117BB95DC}"/>
              </a:ext>
            </a:extLst>
          </p:cNvPr>
          <p:cNvSpPr>
            <a:spLocks noGrp="1"/>
          </p:cNvSpPr>
          <p:nvPr>
            <p:ph type="dt" idx="1"/>
          </p:nvPr>
        </p:nvSpPr>
        <p:spPr>
          <a:xfrm>
            <a:off x="4143375" y="0"/>
            <a:ext cx="3170238" cy="479425"/>
          </a:xfrm>
          <a:prstGeom prst="rect">
            <a:avLst/>
          </a:prstGeom>
        </p:spPr>
        <p:txBody>
          <a:bodyPr vert="horz" lIns="97557" tIns="48778" rIns="97557" bIns="48778" rtlCol="0"/>
          <a:lstStyle>
            <a:lvl1pPr algn="r" eaLnBrk="1" hangingPunct="1">
              <a:defRPr sz="1400">
                <a:latin typeface="Arial" charset="0"/>
                <a:ea typeface="+mn-ea"/>
                <a:cs typeface="Arial" charset="0"/>
              </a:defRPr>
            </a:lvl1pPr>
          </a:lstStyle>
          <a:p>
            <a:pPr>
              <a:defRPr/>
            </a:pPr>
            <a:r>
              <a:rPr lang="en-US"/>
              <a:t>Training of Facilitators Day 1</a:t>
            </a:r>
          </a:p>
        </p:txBody>
      </p:sp>
      <p:sp>
        <p:nvSpPr>
          <p:cNvPr id="4" name="Slide Image Placeholder 3">
            <a:extLst>
              <a:ext uri="{FF2B5EF4-FFF2-40B4-BE49-F238E27FC236}">
                <a16:creationId xmlns:a16="http://schemas.microsoft.com/office/drawing/2014/main" id="{48EC408B-769C-4514-9233-6AB59CF98A4B}"/>
              </a:ext>
            </a:extLst>
          </p:cNvPr>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7557" tIns="48778" rIns="97557" bIns="48778" rtlCol="0" anchor="ctr"/>
          <a:lstStyle/>
          <a:p>
            <a:pPr lvl="0"/>
            <a:endParaRPr lang="en-US" noProof="0"/>
          </a:p>
        </p:txBody>
      </p:sp>
      <p:sp>
        <p:nvSpPr>
          <p:cNvPr id="5" name="Notes Placeholder 4">
            <a:extLst>
              <a:ext uri="{FF2B5EF4-FFF2-40B4-BE49-F238E27FC236}">
                <a16:creationId xmlns:a16="http://schemas.microsoft.com/office/drawing/2014/main" id="{2E0FED4D-2C4E-4DCC-9352-4274844647EB}"/>
              </a:ext>
            </a:extLst>
          </p:cNvPr>
          <p:cNvSpPr>
            <a:spLocks noGrp="1"/>
          </p:cNvSpPr>
          <p:nvPr>
            <p:ph type="body" sz="quarter" idx="3"/>
          </p:nvPr>
        </p:nvSpPr>
        <p:spPr>
          <a:xfrm>
            <a:off x="731838" y="4560888"/>
            <a:ext cx="5851525" cy="4319587"/>
          </a:xfrm>
          <a:prstGeom prst="rect">
            <a:avLst/>
          </a:prstGeom>
        </p:spPr>
        <p:txBody>
          <a:bodyPr vert="horz" lIns="97557" tIns="48778" rIns="97557" bIns="487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45C0DD2-C180-4065-86AD-B8143AF24983}"/>
              </a:ext>
            </a:extLst>
          </p:cNvPr>
          <p:cNvSpPr>
            <a:spLocks noGrp="1"/>
          </p:cNvSpPr>
          <p:nvPr>
            <p:ph type="ftr" sz="quarter" idx="4"/>
          </p:nvPr>
        </p:nvSpPr>
        <p:spPr>
          <a:xfrm>
            <a:off x="0" y="9120188"/>
            <a:ext cx="3170238" cy="479425"/>
          </a:xfrm>
          <a:prstGeom prst="rect">
            <a:avLst/>
          </a:prstGeom>
        </p:spPr>
        <p:txBody>
          <a:bodyPr vert="horz" lIns="97557" tIns="48778" rIns="97557" bIns="48778" rtlCol="0" anchor="b"/>
          <a:lstStyle>
            <a:lvl1pPr algn="l" eaLnBrk="1" hangingPunct="1">
              <a:defRPr sz="14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99E8A39-A309-437B-93B0-A678D47E2367}"/>
              </a:ext>
            </a:extLst>
          </p:cNvPr>
          <p:cNvSpPr>
            <a:spLocks noGrp="1"/>
          </p:cNvSpPr>
          <p:nvPr>
            <p:ph type="sldNum" sz="quarter" idx="5"/>
          </p:nvPr>
        </p:nvSpPr>
        <p:spPr>
          <a:xfrm>
            <a:off x="4143375" y="9120188"/>
            <a:ext cx="3170238" cy="479425"/>
          </a:xfrm>
          <a:prstGeom prst="rect">
            <a:avLst/>
          </a:prstGeom>
        </p:spPr>
        <p:txBody>
          <a:bodyPr vert="horz" wrap="square" lIns="97557" tIns="48778" rIns="97557" bIns="48778" numCol="1" anchor="b" anchorCtr="0" compatLnSpc="1">
            <a:prstTxWarp prst="textNoShape">
              <a:avLst/>
            </a:prstTxWarp>
          </a:bodyPr>
          <a:lstStyle>
            <a:lvl1pPr algn="r" eaLnBrk="1" hangingPunct="1">
              <a:defRPr sz="1400"/>
            </a:lvl1pPr>
          </a:lstStyle>
          <a:p>
            <a:pPr>
              <a:defRPr/>
            </a:pPr>
            <a:fld id="{9F399F23-F8F0-476C-89A8-252DFD8114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4F2BBA5-9D51-4B51-9820-595844BAAD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3E951D5-47BA-4001-BCF9-E0A5086F3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to school campaign leader: We recommend that you and other campaign partners review the Planning Guide in the GYT for High Schools Toolkit before sharing this presentation with the student planning group. </a:t>
            </a:r>
          </a:p>
        </p:txBody>
      </p:sp>
      <p:sp>
        <p:nvSpPr>
          <p:cNvPr id="8196" name="Date Placeholder 3">
            <a:extLst>
              <a:ext uri="{FF2B5EF4-FFF2-40B4-BE49-F238E27FC236}">
                <a16:creationId xmlns:a16="http://schemas.microsoft.com/office/drawing/2014/main" id="{D4927327-B505-434F-AD25-1100C82A3D3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8197" name="Slide Number Placeholder 4">
            <a:extLst>
              <a:ext uri="{FF2B5EF4-FFF2-40B4-BE49-F238E27FC236}">
                <a16:creationId xmlns:a16="http://schemas.microsoft.com/office/drawing/2014/main" id="{5A8FE958-5AD1-4C29-9F51-69FCCC3F78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E7B094-3874-4ADC-999E-2F31E8103630}"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570AED8-56B5-48C1-AAED-C7A99A935B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28FA352-4EE9-48C6-AF8F-92DF765241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to school campaign leader: This slide corresponds to the GYT for High Schools Toolkit section “Introduction to GYT”.</a:t>
            </a:r>
          </a:p>
        </p:txBody>
      </p:sp>
      <p:sp>
        <p:nvSpPr>
          <p:cNvPr id="12292" name="Date Placeholder 3">
            <a:extLst>
              <a:ext uri="{FF2B5EF4-FFF2-40B4-BE49-F238E27FC236}">
                <a16:creationId xmlns:a16="http://schemas.microsoft.com/office/drawing/2014/main" id="{D58F39FF-C318-4752-AE83-3476BD6D63B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12293" name="Slide Number Placeholder 4">
            <a:extLst>
              <a:ext uri="{FF2B5EF4-FFF2-40B4-BE49-F238E27FC236}">
                <a16:creationId xmlns:a16="http://schemas.microsoft.com/office/drawing/2014/main" id="{F9EF099A-C677-43BA-86D9-75A14C01AA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19510A-8423-4D27-86EF-1716AB072937}"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BABF238-BE6C-4A43-A780-19112D8ED4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EBB104-D27F-4DED-9C0D-B752907E07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for school campaign leader: Students may need a few examples of social norms about getting tested for HIV and STDs to get the discussion going: “Only get tested if you hear that your partner is not faithful to you” or “Wait to get tested until you think you might have an STD”.</a:t>
            </a:r>
          </a:p>
        </p:txBody>
      </p:sp>
      <p:sp>
        <p:nvSpPr>
          <p:cNvPr id="14340" name="Date Placeholder 3">
            <a:extLst>
              <a:ext uri="{FF2B5EF4-FFF2-40B4-BE49-F238E27FC236}">
                <a16:creationId xmlns:a16="http://schemas.microsoft.com/office/drawing/2014/main" id="{BFD71CD3-E905-4A74-85C4-1127AB6FF2C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14341" name="Slide Number Placeholder 4">
            <a:extLst>
              <a:ext uri="{FF2B5EF4-FFF2-40B4-BE49-F238E27FC236}">
                <a16:creationId xmlns:a16="http://schemas.microsoft.com/office/drawing/2014/main" id="{68B92016-8D50-43F9-9A3A-AD3390219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57E5BE-D0BE-4949-89E4-FA508B68536C}"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C8AEE4B-459C-4CE9-90D5-1B2122493B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0F88C50-C3C0-4DD4-AAB8-1CF78712B2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to school campaign leader: This slide corresponds to the “GYT for High School Logic Model” in Appendix 1 of the GYT for High Schools toolkit.</a:t>
            </a:r>
          </a:p>
        </p:txBody>
      </p:sp>
      <p:sp>
        <p:nvSpPr>
          <p:cNvPr id="18436" name="Date Placeholder 3">
            <a:extLst>
              <a:ext uri="{FF2B5EF4-FFF2-40B4-BE49-F238E27FC236}">
                <a16:creationId xmlns:a16="http://schemas.microsoft.com/office/drawing/2014/main" id="{2129E40E-F3FE-4D1F-8464-52064564C04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18437" name="Slide Number Placeholder 4">
            <a:extLst>
              <a:ext uri="{FF2B5EF4-FFF2-40B4-BE49-F238E27FC236}">
                <a16:creationId xmlns:a16="http://schemas.microsoft.com/office/drawing/2014/main" id="{BCAFE8B0-28EF-4101-9581-44E5967C46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F3F9D1-019B-4D34-B410-C8D824A6B5EE}" type="slidenum">
              <a:rPr lang="en-US" altLang="en-US" smtClean="0"/>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A3938B0-FCA9-428D-889F-81EF25335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0515742-2D7B-4F71-81EC-02244E7D8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to school campaign leader: This slide corresponds to the GYT for High Schools Toolkit “Planning Guide”. The specific material is “Getting the Word Out with Local GYT Messages and Materials”.</a:t>
            </a:r>
          </a:p>
        </p:txBody>
      </p:sp>
      <p:sp>
        <p:nvSpPr>
          <p:cNvPr id="24580" name="Date Placeholder 3">
            <a:extLst>
              <a:ext uri="{FF2B5EF4-FFF2-40B4-BE49-F238E27FC236}">
                <a16:creationId xmlns:a16="http://schemas.microsoft.com/office/drawing/2014/main" id="{6799AFC8-DE1D-45FB-9EF6-30831991718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24581" name="Slide Number Placeholder 4">
            <a:extLst>
              <a:ext uri="{FF2B5EF4-FFF2-40B4-BE49-F238E27FC236}">
                <a16:creationId xmlns:a16="http://schemas.microsoft.com/office/drawing/2014/main" id="{DB0AC399-BF6B-4186-A52D-026A73F43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832251-8456-4F83-A9A0-24E92BE09F70}" type="slidenum">
              <a:rPr lang="en-US" altLang="en-US" smtClean="0"/>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6CACF23-65D9-4924-8259-5FE936AB7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8EF1048-19DA-4112-AE67-1E8CA7CB8D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to school campaign leader: This slide corresponds to the GYT for High Schools Toolkit Planning Guide. The specific section is “Building Your GYT for High Schools Campaign”. Be sure to fill in the month that the campaign will end in the first bullet, as well as the partners that will support the student planning group (school campaign leader, partners and other adults leaders).</a:t>
            </a:r>
          </a:p>
          <a:p>
            <a:endParaRPr lang="en-US" altLang="en-US">
              <a:ea typeface="ＭＳ Ｐゴシック" panose="020B0600070205080204" pitchFamily="34" charset="-128"/>
            </a:endParaRPr>
          </a:p>
        </p:txBody>
      </p:sp>
      <p:sp>
        <p:nvSpPr>
          <p:cNvPr id="27652" name="Date Placeholder 3">
            <a:extLst>
              <a:ext uri="{FF2B5EF4-FFF2-40B4-BE49-F238E27FC236}">
                <a16:creationId xmlns:a16="http://schemas.microsoft.com/office/drawing/2014/main" id="{965A2AA8-FDC7-4716-9270-1955EFACD96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27653" name="Slide Number Placeholder 4">
            <a:extLst>
              <a:ext uri="{FF2B5EF4-FFF2-40B4-BE49-F238E27FC236}">
                <a16:creationId xmlns:a16="http://schemas.microsoft.com/office/drawing/2014/main" id="{6F3A6374-ECEB-4146-A2A5-8F37BD1705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E7C8B2-5FE2-4F80-B18D-F4275EFEA34D}" type="slidenum">
              <a:rPr lang="en-US" altLang="en-US" smtClean="0"/>
              <a:pPr/>
              <a:t>15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52D70F8-1A52-4865-8CC7-BC2976032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325ED13-6E5F-4FE1-A07A-05A947566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to school campaign leader: This slide corresponds to the GYT for High Schools Toolkit Planning Guide. The specific material is </a:t>
            </a:r>
          </a:p>
        </p:txBody>
      </p:sp>
      <p:sp>
        <p:nvSpPr>
          <p:cNvPr id="29700" name="Date Placeholder 3">
            <a:extLst>
              <a:ext uri="{FF2B5EF4-FFF2-40B4-BE49-F238E27FC236}">
                <a16:creationId xmlns:a16="http://schemas.microsoft.com/office/drawing/2014/main" id="{409A31A8-9610-47ED-AE6C-EE2FC386E04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29701" name="Slide Number Placeholder 4">
            <a:extLst>
              <a:ext uri="{FF2B5EF4-FFF2-40B4-BE49-F238E27FC236}">
                <a16:creationId xmlns:a16="http://schemas.microsoft.com/office/drawing/2014/main" id="{311E058A-8137-45D4-BBAD-4836E2AD1F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8F8ECD-6130-477F-8456-41ECD340F0E1}" type="slidenum">
              <a:rPr lang="en-US" altLang="en-US" smtClean="0"/>
              <a:pPr/>
              <a:t>16</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633220A-5E2F-450D-95F1-9D6258145D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82BF1E2-8964-4083-A3CA-AE4B9E974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8" name="Date Placeholder 3">
            <a:extLst>
              <a:ext uri="{FF2B5EF4-FFF2-40B4-BE49-F238E27FC236}">
                <a16:creationId xmlns:a16="http://schemas.microsoft.com/office/drawing/2014/main" id="{95F51C5B-B33E-4BF5-AC92-1FA65B7B1D6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31749" name="Slide Number Placeholder 4">
            <a:extLst>
              <a:ext uri="{FF2B5EF4-FFF2-40B4-BE49-F238E27FC236}">
                <a16:creationId xmlns:a16="http://schemas.microsoft.com/office/drawing/2014/main" id="{41F9AF8A-27B0-423A-AC6D-BA3732A37B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1F7B3C-01E7-45C7-8A00-09E6F9B7605B}" type="slidenum">
              <a:rPr lang="en-US" altLang="en-US" smtClean="0"/>
              <a:pPr/>
              <a:t>17</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EF77239-B85B-4177-811E-57CB9EB7E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5B53C18-2ED2-4AF1-91B2-CCF76F2BB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Note to school campaign leader: This slide and the next two slides correspond to the GYT for High Schools Toolkit Planning Guide. The corresponding materials is “GYT Activity Ideas”.</a:t>
            </a:r>
          </a:p>
        </p:txBody>
      </p:sp>
      <p:sp>
        <p:nvSpPr>
          <p:cNvPr id="36868" name="Date Placeholder 3">
            <a:extLst>
              <a:ext uri="{FF2B5EF4-FFF2-40B4-BE49-F238E27FC236}">
                <a16:creationId xmlns:a16="http://schemas.microsoft.com/office/drawing/2014/main" id="{6E24F58A-271F-4B33-88FF-1C65E65F504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Training of Facilitators Day 1</a:t>
            </a:r>
          </a:p>
        </p:txBody>
      </p:sp>
      <p:sp>
        <p:nvSpPr>
          <p:cNvPr id="36869" name="Slide Number Placeholder 4">
            <a:extLst>
              <a:ext uri="{FF2B5EF4-FFF2-40B4-BE49-F238E27FC236}">
                <a16:creationId xmlns:a16="http://schemas.microsoft.com/office/drawing/2014/main" id="{BAD6B7CE-038E-4429-9AA8-67010A3C5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B47CA3-E839-4C05-9EFF-AA02CC28EE6E}" type="slidenum">
              <a:rPr lang="en-US" altLang="en-US" smtClean="0"/>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1D59089-6862-4274-B677-AE7C9C450DA9}"/>
              </a:ext>
            </a:extLst>
          </p:cNvPr>
          <p:cNvSpPr txBox="1">
            <a:spLocks/>
          </p:cNvSpPr>
          <p:nvPr userDrawn="1"/>
        </p:nvSpPr>
        <p:spPr>
          <a:xfrm>
            <a:off x="8158163" y="6400800"/>
            <a:ext cx="533400" cy="24447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BF5D332-AC8A-43F9-B7F6-8A85EAED9A65}" type="slidenum">
              <a:rPr lang="en-US" altLang="en-US" sz="1200" b="1" smtClean="0">
                <a:solidFill>
                  <a:schemeClr val="bg1"/>
                </a:solidFill>
              </a:rPr>
              <a:pPr algn="ctr" eaLnBrk="1" hangingPunct="1">
                <a:defRPr/>
              </a:pPr>
              <a:t>‹#›</a:t>
            </a:fld>
            <a:endParaRPr lang="en-US" altLang="en-US" sz="1200" b="1" dirty="0">
              <a:solidFill>
                <a:schemeClr val="bg1"/>
              </a:solidFill>
            </a:endParaRPr>
          </a:p>
        </p:txBody>
      </p:sp>
      <p:pic>
        <p:nvPicPr>
          <p:cNvPr id="5" name="Picture 7">
            <a:extLst>
              <a:ext uri="{FF2B5EF4-FFF2-40B4-BE49-F238E27FC236}">
                <a16:creationId xmlns:a16="http://schemas.microsoft.com/office/drawing/2014/main" id="{01AAB155-640D-4175-8E13-CCD74565CA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9425" y="6311900"/>
            <a:ext cx="685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990600"/>
          </a:xfrm>
          <a:prstGeom prst="rect">
            <a:avLst/>
          </a:prstGeom>
        </p:spPr>
        <p:txBody>
          <a:bodyPr anchor="ctr" anchorCtr="0"/>
          <a:lstStyle>
            <a:lvl1pPr algn="l">
              <a:defRPr sz="3200" b="1">
                <a:solidFill>
                  <a:schemeClr val="bg1"/>
                </a:solidFill>
                <a:effectLst/>
                <a:latin typeface="Myriad Pro Light" panose="020B0603030403020204" pitchFamily="34" charset="0"/>
              </a:defRPr>
            </a:lvl1pPr>
          </a:lstStyle>
          <a:p>
            <a:r>
              <a:rPr lang="en-US" dirty="0"/>
              <a:t>Click to edit Master title style</a:t>
            </a:r>
          </a:p>
        </p:txBody>
      </p:sp>
      <p:sp>
        <p:nvSpPr>
          <p:cNvPr id="3" name="Content Placeholder 2"/>
          <p:cNvSpPr>
            <a:spLocks noGrp="1"/>
          </p:cNvSpPr>
          <p:nvPr>
            <p:ph idx="1"/>
          </p:nvPr>
        </p:nvSpPr>
        <p:spPr>
          <a:xfrm>
            <a:off x="457200" y="1981200"/>
            <a:ext cx="8229600" cy="4038600"/>
          </a:xfrm>
          <a:prstGeom prst="rect">
            <a:avLst/>
          </a:prstGeom>
        </p:spPr>
        <p:txBody>
          <a:bodyPr/>
          <a:lstStyle>
            <a:lvl1pPr marL="342900" indent="-342900">
              <a:lnSpc>
                <a:spcPct val="100000"/>
              </a:lnSpc>
              <a:spcBef>
                <a:spcPts val="300"/>
              </a:spcBef>
              <a:spcAft>
                <a:spcPts val="300"/>
              </a:spcAft>
              <a:buClr>
                <a:srgbClr val="3B59A6"/>
              </a:buClr>
              <a:buFont typeface="Franklin Gothic Book" panose="020B0503020102020204" pitchFamily="34" charset="0"/>
              <a:buChar char="►"/>
              <a:defRPr sz="2200" b="1">
                <a:solidFill>
                  <a:srgbClr val="3B59A6"/>
                </a:solidFill>
                <a:latin typeface="Myriad Pro Light" panose="020B0603030403020204" pitchFamily="34" charset="0"/>
              </a:defRPr>
            </a:lvl1pPr>
            <a:lvl2pPr marL="684213" indent="-341313">
              <a:lnSpc>
                <a:spcPct val="100000"/>
              </a:lnSpc>
              <a:spcBef>
                <a:spcPts val="300"/>
              </a:spcBef>
              <a:spcAft>
                <a:spcPts val="300"/>
              </a:spcAft>
              <a:buClr>
                <a:srgbClr val="3B59A6"/>
              </a:buClr>
              <a:buFont typeface="Arial" pitchFamily="34" charset="0"/>
              <a:buChar char="•"/>
              <a:defRPr sz="2000">
                <a:latin typeface="Myriad Pro Light" panose="020B0603030403020204" pitchFamily="34" charset="0"/>
              </a:defRPr>
            </a:lvl2pPr>
            <a:lvl3pPr marL="1028700" indent="-342900">
              <a:lnSpc>
                <a:spcPct val="100000"/>
              </a:lnSpc>
              <a:spcBef>
                <a:spcPts val="300"/>
              </a:spcBef>
              <a:spcAft>
                <a:spcPts val="300"/>
              </a:spcAft>
              <a:buClr>
                <a:srgbClr val="3B59A6"/>
              </a:buClr>
              <a:buFont typeface="Franklin Gothic Book" pitchFamily="34" charset="0"/>
              <a:buChar char="–"/>
              <a:defRPr sz="1600">
                <a:latin typeface="Myriad Pro Light" panose="020B0603030403020204" pitchFamily="34" charset="0"/>
              </a:defRPr>
            </a:lvl3pPr>
            <a:lvl4pPr marL="1371600" indent="-342900">
              <a:lnSpc>
                <a:spcPct val="100000"/>
              </a:lnSpc>
              <a:spcBef>
                <a:spcPts val="300"/>
              </a:spcBef>
              <a:spcAft>
                <a:spcPts val="300"/>
              </a:spcAft>
              <a:buClr>
                <a:srgbClr val="3B59A6"/>
              </a:buClr>
              <a:buFont typeface="Wingdings" pitchFamily="2" charset="2"/>
              <a:buChar char="ü"/>
              <a:defRPr sz="1600">
                <a:latin typeface="Myriad Pro Light" panose="020B0603030403020204" pitchFamily="34" charset="0"/>
              </a:defRPr>
            </a:lvl4pPr>
            <a:lvl5pPr marL="1714500" indent="-342900">
              <a:lnSpc>
                <a:spcPct val="100000"/>
              </a:lnSpc>
              <a:spcBef>
                <a:spcPts val="300"/>
              </a:spcBef>
              <a:spcAft>
                <a:spcPts val="300"/>
              </a:spcAft>
              <a:buClr>
                <a:srgbClr val="3B59A6"/>
              </a:buClr>
              <a:buFont typeface="Arial" pitchFamily="34" charset="0"/>
              <a:buChar char="»"/>
              <a:defRPr sz="1600">
                <a:latin typeface="Myriad Pro Light"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740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738E43A-6ABA-4D2D-920D-94389D1944FB}"/>
              </a:ext>
            </a:extLst>
          </p:cNvPr>
          <p:cNvSpPr txBox="1">
            <a:spLocks/>
          </p:cNvSpPr>
          <p:nvPr userDrawn="1"/>
        </p:nvSpPr>
        <p:spPr>
          <a:xfrm>
            <a:off x="8158163" y="6400800"/>
            <a:ext cx="533400" cy="24447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9A80099D-3BE0-4734-879C-5C2BE3AC6839}" type="slidenum">
              <a:rPr lang="en-US" altLang="en-US" sz="1200" b="1" smtClean="0"/>
              <a:pPr algn="ctr" eaLnBrk="1" hangingPunct="1">
                <a:defRPr/>
              </a:pPr>
              <a:t>‹#›</a:t>
            </a:fld>
            <a:endParaRPr lang="en-US" altLang="en-US" sz="1200" b="1" dirty="0"/>
          </a:p>
        </p:txBody>
      </p:sp>
      <p:pic>
        <p:nvPicPr>
          <p:cNvPr id="5" name="Picture 7">
            <a:extLst>
              <a:ext uri="{FF2B5EF4-FFF2-40B4-BE49-F238E27FC236}">
                <a16:creationId xmlns:a16="http://schemas.microsoft.com/office/drawing/2014/main" id="{385DF1EE-546C-47AB-BF47-E3796333A8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311900"/>
            <a:ext cx="685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990600"/>
          </a:xfrm>
          <a:prstGeom prst="rect">
            <a:avLst/>
          </a:prstGeom>
        </p:spPr>
        <p:txBody>
          <a:bodyPr anchor="ctr" anchorCtr="0"/>
          <a:lstStyle>
            <a:lvl1pPr algn="l">
              <a:defRPr sz="3200" b="1">
                <a:solidFill>
                  <a:srgbClr val="3B59A6"/>
                </a:solidFill>
                <a:effectLst/>
                <a:latin typeface="Myriad Pro Light" panose="020B0603030403020204" pitchFamily="34" charset="0"/>
              </a:defRPr>
            </a:lvl1pPr>
          </a:lstStyle>
          <a:p>
            <a:r>
              <a:rPr lang="en-US" dirty="0"/>
              <a:t>Click to edit Master title style</a:t>
            </a:r>
          </a:p>
        </p:txBody>
      </p:sp>
      <p:sp>
        <p:nvSpPr>
          <p:cNvPr id="3" name="Content Placeholder 2"/>
          <p:cNvSpPr>
            <a:spLocks noGrp="1"/>
          </p:cNvSpPr>
          <p:nvPr>
            <p:ph idx="1"/>
          </p:nvPr>
        </p:nvSpPr>
        <p:spPr>
          <a:xfrm>
            <a:off x="457200" y="1981200"/>
            <a:ext cx="8229600" cy="4038600"/>
          </a:xfrm>
          <a:prstGeom prst="rect">
            <a:avLst/>
          </a:prstGeom>
        </p:spPr>
        <p:txBody>
          <a:bodyPr/>
          <a:lstStyle>
            <a:lvl1pPr marL="342900" indent="-342900">
              <a:lnSpc>
                <a:spcPct val="100000"/>
              </a:lnSpc>
              <a:spcBef>
                <a:spcPts val="300"/>
              </a:spcBef>
              <a:spcAft>
                <a:spcPts val="300"/>
              </a:spcAft>
              <a:buClr>
                <a:srgbClr val="3B59A6"/>
              </a:buClr>
              <a:buFont typeface="Franklin Gothic Book" panose="020B0503020102020204" pitchFamily="34" charset="0"/>
              <a:buChar char="►"/>
              <a:defRPr sz="2200" b="1">
                <a:solidFill>
                  <a:srgbClr val="3B59A6"/>
                </a:solidFill>
                <a:latin typeface="Myriad Pro Light" panose="020B0603030403020204" pitchFamily="34" charset="0"/>
              </a:defRPr>
            </a:lvl1pPr>
            <a:lvl2pPr marL="684213" indent="-341313">
              <a:lnSpc>
                <a:spcPct val="100000"/>
              </a:lnSpc>
              <a:spcBef>
                <a:spcPts val="300"/>
              </a:spcBef>
              <a:spcAft>
                <a:spcPts val="300"/>
              </a:spcAft>
              <a:buClr>
                <a:srgbClr val="3B59A6"/>
              </a:buClr>
              <a:buFont typeface="Arial" pitchFamily="34" charset="0"/>
              <a:buChar char="•"/>
              <a:defRPr sz="2000">
                <a:latin typeface="Myriad Pro Light" panose="020B0603030403020204" pitchFamily="34" charset="0"/>
              </a:defRPr>
            </a:lvl2pPr>
            <a:lvl3pPr marL="1028700" indent="-342900">
              <a:lnSpc>
                <a:spcPct val="100000"/>
              </a:lnSpc>
              <a:spcBef>
                <a:spcPts val="300"/>
              </a:spcBef>
              <a:spcAft>
                <a:spcPts val="300"/>
              </a:spcAft>
              <a:buClr>
                <a:srgbClr val="3B59A6"/>
              </a:buClr>
              <a:buFont typeface="Franklin Gothic Book" pitchFamily="34" charset="0"/>
              <a:buChar char="–"/>
              <a:defRPr sz="1600">
                <a:latin typeface="Myriad Pro Light" panose="020B0603030403020204" pitchFamily="34" charset="0"/>
              </a:defRPr>
            </a:lvl3pPr>
            <a:lvl4pPr marL="1371600" indent="-342900">
              <a:lnSpc>
                <a:spcPct val="100000"/>
              </a:lnSpc>
              <a:spcBef>
                <a:spcPts val="300"/>
              </a:spcBef>
              <a:spcAft>
                <a:spcPts val="300"/>
              </a:spcAft>
              <a:buClr>
                <a:srgbClr val="3B59A6"/>
              </a:buClr>
              <a:buFont typeface="Wingdings" pitchFamily="2" charset="2"/>
              <a:buChar char="ü"/>
              <a:defRPr sz="1600">
                <a:latin typeface="Myriad Pro Light" panose="020B0603030403020204" pitchFamily="34" charset="0"/>
              </a:defRPr>
            </a:lvl4pPr>
            <a:lvl5pPr marL="1714500" indent="-342900">
              <a:lnSpc>
                <a:spcPct val="100000"/>
              </a:lnSpc>
              <a:spcBef>
                <a:spcPts val="300"/>
              </a:spcBef>
              <a:spcAft>
                <a:spcPts val="300"/>
              </a:spcAft>
              <a:buClr>
                <a:srgbClr val="3B59A6"/>
              </a:buClr>
              <a:buFont typeface="Arial" pitchFamily="34" charset="0"/>
              <a:buChar char="»"/>
              <a:defRPr sz="1600">
                <a:latin typeface="Myriad Pro Light"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13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5E51545-B74D-44C9-88D0-6262531923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7600" y="4267200"/>
            <a:ext cx="1828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057400"/>
            <a:ext cx="9144000" cy="1981200"/>
          </a:xfrm>
          <a:prstGeom prst="rect">
            <a:avLst/>
          </a:prstGeom>
        </p:spPr>
        <p:txBody>
          <a:bodyPr anchor="ctr" anchorCtr="0"/>
          <a:lstStyle>
            <a:lvl1pPr algn="ctr">
              <a:defRPr sz="3500" b="1">
                <a:solidFill>
                  <a:schemeClr val="tx1"/>
                </a:solidFill>
                <a:latin typeface="Myriad Pro Light" panose="020B0603030403020204" pitchFamily="34" charset="0"/>
              </a:defRPr>
            </a:lvl1pPr>
          </a:lstStyle>
          <a:p>
            <a:r>
              <a:rPr lang="en-US" dirty="0"/>
              <a:t>Click to edit Master title style</a:t>
            </a:r>
          </a:p>
        </p:txBody>
      </p:sp>
    </p:spTree>
    <p:extLst>
      <p:ext uri="{BB962C8B-B14F-4D97-AF65-F5344CB8AC3E}">
        <p14:creationId xmlns:p14="http://schemas.microsoft.com/office/powerpoint/2010/main" val="6091821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5609E1-2B4E-4B3C-998D-23A6538F2DEA}"/>
              </a:ext>
            </a:extLst>
          </p:cNvPr>
          <p:cNvSpPr/>
          <p:nvPr userDrawn="1"/>
        </p:nvSpPr>
        <p:spPr>
          <a:xfrm>
            <a:off x="914400" y="0"/>
            <a:ext cx="82296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Title 1">
            <a:extLst>
              <a:ext uri="{FF2B5EF4-FFF2-40B4-BE49-F238E27FC236}">
                <a16:creationId xmlns:a16="http://schemas.microsoft.com/office/drawing/2014/main" id="{D46434EB-951F-4E4C-A556-10A1FA85ABAE}"/>
              </a:ext>
            </a:extLst>
          </p:cNvPr>
          <p:cNvSpPr txBox="1">
            <a:spLocks/>
          </p:cNvSpPr>
          <p:nvPr userDrawn="1"/>
        </p:nvSpPr>
        <p:spPr>
          <a:xfrm>
            <a:off x="1524000" y="152400"/>
            <a:ext cx="7467600" cy="990600"/>
          </a:xfrm>
          <a:prstGeom prst="rect">
            <a:avLst/>
          </a:prstGeom>
        </p:spPr>
        <p:txBody>
          <a:bodyPr anchor="ctr"/>
          <a:lstStyle>
            <a:lvl1pPr algn="l">
              <a:defRPr sz="2800">
                <a:solidFill>
                  <a:srgbClr val="0055A4"/>
                </a:solidFill>
                <a:effectLst>
                  <a:outerShdw blurRad="38100" dist="38100" dir="2700000" algn="tl">
                    <a:srgbClr val="000000">
                      <a:alpha val="43137"/>
                    </a:srgbClr>
                  </a:outerShdw>
                </a:effectLst>
                <a:latin typeface="Franklin Gothic Heavy" pitchFamily="34" charset="0"/>
              </a:defRPr>
            </a:lvl1pPr>
          </a:lstStyle>
          <a:p>
            <a:pPr>
              <a:defRPr/>
            </a:pPr>
            <a:r>
              <a:rPr lang="en-US" dirty="0">
                <a:ea typeface="ＭＳ Ｐゴシック" pitchFamily="-106" charset="-128"/>
                <a:cs typeface="ＭＳ Ｐゴシック" pitchFamily="-106" charset="-128"/>
              </a:rPr>
              <a:t>Click to edit Master title style</a:t>
            </a:r>
          </a:p>
        </p:txBody>
      </p:sp>
      <p:sp>
        <p:nvSpPr>
          <p:cNvPr id="7" name="Content Placeholder 2">
            <a:extLst>
              <a:ext uri="{FF2B5EF4-FFF2-40B4-BE49-F238E27FC236}">
                <a16:creationId xmlns:a16="http://schemas.microsoft.com/office/drawing/2014/main" id="{96FEB138-CDD8-4A3B-8F60-FFEE9F708C40}"/>
              </a:ext>
            </a:extLst>
          </p:cNvPr>
          <p:cNvSpPr txBox="1">
            <a:spLocks/>
          </p:cNvSpPr>
          <p:nvPr userDrawn="1"/>
        </p:nvSpPr>
        <p:spPr>
          <a:xfrm>
            <a:off x="1524000" y="1524000"/>
            <a:ext cx="7467600" cy="4800600"/>
          </a:xfrm>
          <a:prstGeom prst="rect">
            <a:avLst/>
          </a:prstGeom>
        </p:spPr>
        <p:txBody>
          <a:bodyPr/>
          <a:lstStyle>
            <a:lvl1pPr marL="342900" indent="-342900">
              <a:buClr>
                <a:srgbClr val="0055A4"/>
              </a:buClr>
              <a:buFont typeface="Franklin Gothic Book" pitchFamily="34" charset="0"/>
              <a:buChar char="►"/>
              <a:defRPr sz="2400" b="1">
                <a:latin typeface="Franklin Gothic Book" pitchFamily="34" charset="0"/>
              </a:defRPr>
            </a:lvl1pPr>
            <a:lvl2pPr marL="684213" indent="-341313">
              <a:buClr>
                <a:srgbClr val="0055A4"/>
              </a:buClr>
              <a:buFont typeface="Arial" pitchFamily="34" charset="0"/>
              <a:buChar char="•"/>
              <a:defRPr sz="2200">
                <a:latin typeface="Franklin Gothic Book" pitchFamily="34" charset="0"/>
              </a:defRPr>
            </a:lvl2pPr>
            <a:lvl3pPr marL="1028700" indent="-342900">
              <a:buClr>
                <a:srgbClr val="0055A4"/>
              </a:buClr>
              <a:buFont typeface="Franklin Gothic Book" pitchFamily="34" charset="0"/>
              <a:buChar char="–"/>
              <a:defRPr sz="2000">
                <a:latin typeface="Franklin Gothic Book" pitchFamily="34" charset="0"/>
              </a:defRPr>
            </a:lvl3pPr>
            <a:lvl4pPr marL="1371600" indent="-342900">
              <a:buClr>
                <a:srgbClr val="0055A4"/>
              </a:buClr>
              <a:buFont typeface="Wingdings" pitchFamily="2" charset="2"/>
              <a:buChar char="ü"/>
              <a:defRPr sz="2000">
                <a:latin typeface="Franklin Gothic Book" pitchFamily="34" charset="0"/>
              </a:defRPr>
            </a:lvl4pPr>
            <a:lvl5pPr marL="1714500" indent="-342900">
              <a:buClr>
                <a:srgbClr val="0055A4"/>
              </a:buClr>
              <a:buFont typeface="Arial" pitchFamily="34" charset="0"/>
              <a:buChar char="»"/>
              <a:defRPr sz="2000">
                <a:latin typeface="Franklin Gothic Book" pitchFamily="34" charset="0"/>
              </a:defRPr>
            </a:lvl5pPr>
          </a:lstStyle>
          <a:p>
            <a:pPr>
              <a:spcBef>
                <a:spcPts val="600"/>
              </a:spcBef>
              <a:buSzPct val="80000"/>
              <a:defRPr/>
            </a:pPr>
            <a:r>
              <a:rPr lang="en-US" dirty="0">
                <a:ea typeface="ＭＳ Ｐゴシック" pitchFamily="-106" charset="-128"/>
                <a:cs typeface="ＭＳ Ｐゴシック" pitchFamily="-106" charset="-128"/>
              </a:rPr>
              <a:t>Click to edit Master text styles</a:t>
            </a:r>
          </a:p>
          <a:p>
            <a:pPr lvl="1">
              <a:spcBef>
                <a:spcPts val="550"/>
              </a:spcBef>
              <a:defRPr/>
            </a:pPr>
            <a:r>
              <a:rPr lang="en-US" dirty="0">
                <a:ea typeface="ＭＳ Ｐゴシック" pitchFamily="-106" charset="-128"/>
                <a:cs typeface="+mn-cs"/>
              </a:rPr>
              <a:t>Second level</a:t>
            </a:r>
          </a:p>
          <a:p>
            <a:pPr lvl="2">
              <a:spcBef>
                <a:spcPct val="20000"/>
              </a:spcBef>
              <a:defRPr/>
            </a:pPr>
            <a:r>
              <a:rPr lang="en-US" dirty="0">
                <a:ea typeface="ＭＳ Ｐゴシック" pitchFamily="-106" charset="-128"/>
                <a:cs typeface="+mn-cs"/>
              </a:rPr>
              <a:t>Third level</a:t>
            </a:r>
          </a:p>
          <a:p>
            <a:pPr lvl="3">
              <a:spcBef>
                <a:spcPct val="20000"/>
              </a:spcBef>
              <a:defRPr/>
            </a:pPr>
            <a:r>
              <a:rPr lang="en-US" dirty="0">
                <a:ea typeface="ＭＳ Ｐゴシック" pitchFamily="-106" charset="-128"/>
                <a:cs typeface="+mn-cs"/>
              </a:rPr>
              <a:t>Fourth level</a:t>
            </a:r>
          </a:p>
          <a:p>
            <a:pPr lvl="4">
              <a:spcBef>
                <a:spcPct val="20000"/>
              </a:spcBef>
              <a:defRPr/>
            </a:pPr>
            <a:r>
              <a:rPr lang="en-US" dirty="0">
                <a:ea typeface="ＭＳ Ｐゴシック" pitchFamily="-106" charset="-128"/>
                <a:cs typeface="+mn-cs"/>
              </a:rPr>
              <a:t>Fifth level</a:t>
            </a:r>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Lst>
  <p:txStyles>
    <p:titleStyle>
      <a:lvl1pPr algn="l" rtl="0" eaLnBrk="0" fontAlgn="base" hangingPunct="0">
        <a:spcBef>
          <a:spcPct val="0"/>
        </a:spcBef>
        <a:spcAft>
          <a:spcPct val="0"/>
        </a:spcAft>
        <a:defRPr lang="en-US" sz="2800" kern="1200" dirty="0">
          <a:solidFill>
            <a:srgbClr val="0055A4"/>
          </a:solidFill>
          <a:effectLst>
            <a:outerShdw blurRad="38100" dist="38100" dir="2700000" algn="tl">
              <a:srgbClr val="000000">
                <a:alpha val="43137"/>
              </a:srgbClr>
            </a:outerShdw>
          </a:effectLst>
          <a:latin typeface="Franklin Gothic Heavy" pitchFamily="34" charset="0"/>
          <a:ea typeface="ＭＳ Ｐゴシック" pitchFamily="-106" charset="-128"/>
          <a:cs typeface="ＭＳ Ｐゴシック" pitchFamily="-106" charset="-128"/>
        </a:defRPr>
      </a:lvl1pPr>
      <a:lvl2pPr algn="l" rtl="0" eaLnBrk="0" fontAlgn="base" hangingPunct="0">
        <a:spcBef>
          <a:spcPct val="0"/>
        </a:spcBef>
        <a:spcAft>
          <a:spcPct val="0"/>
        </a:spcAft>
        <a:defRPr sz="2800">
          <a:solidFill>
            <a:srgbClr val="0055A4"/>
          </a:solidFill>
          <a:latin typeface="Franklin Gothic Heavy" pitchFamily="34" charset="0"/>
          <a:ea typeface="ＭＳ Ｐゴシック" pitchFamily="-106" charset="-128"/>
          <a:cs typeface="ＭＳ Ｐゴシック" pitchFamily="-106" charset="-128"/>
        </a:defRPr>
      </a:lvl2pPr>
      <a:lvl3pPr algn="l" rtl="0" eaLnBrk="0" fontAlgn="base" hangingPunct="0">
        <a:spcBef>
          <a:spcPct val="0"/>
        </a:spcBef>
        <a:spcAft>
          <a:spcPct val="0"/>
        </a:spcAft>
        <a:defRPr sz="2800">
          <a:solidFill>
            <a:srgbClr val="0055A4"/>
          </a:solidFill>
          <a:latin typeface="Franklin Gothic Heavy" pitchFamily="34" charset="0"/>
          <a:ea typeface="ＭＳ Ｐゴシック" pitchFamily="-106" charset="-128"/>
          <a:cs typeface="ＭＳ Ｐゴシック" pitchFamily="-106" charset="-128"/>
        </a:defRPr>
      </a:lvl3pPr>
      <a:lvl4pPr algn="l" rtl="0" eaLnBrk="0" fontAlgn="base" hangingPunct="0">
        <a:spcBef>
          <a:spcPct val="0"/>
        </a:spcBef>
        <a:spcAft>
          <a:spcPct val="0"/>
        </a:spcAft>
        <a:defRPr sz="2800">
          <a:solidFill>
            <a:srgbClr val="0055A4"/>
          </a:solidFill>
          <a:latin typeface="Franklin Gothic Heavy" pitchFamily="34" charset="0"/>
          <a:ea typeface="ＭＳ Ｐゴシック" pitchFamily="-106" charset="-128"/>
          <a:cs typeface="ＭＳ Ｐゴシック" pitchFamily="-106" charset="-128"/>
        </a:defRPr>
      </a:lvl4pPr>
      <a:lvl5pPr algn="l" rtl="0" eaLnBrk="0" fontAlgn="base" hangingPunct="0">
        <a:spcBef>
          <a:spcPct val="0"/>
        </a:spcBef>
        <a:spcAft>
          <a:spcPct val="0"/>
        </a:spcAft>
        <a:defRPr sz="2800">
          <a:solidFill>
            <a:srgbClr val="0055A4"/>
          </a:solidFill>
          <a:latin typeface="Franklin Gothic Heavy" pitchFamily="34" charset="0"/>
          <a:ea typeface="ＭＳ Ｐゴシック" pitchFamily="-106" charset="-128"/>
          <a:cs typeface="ＭＳ Ｐゴシック" pitchFamily="-106" charset="-128"/>
        </a:defRPr>
      </a:lvl5pPr>
      <a:lvl6pPr marL="457200" algn="l" rtl="0" fontAlgn="base">
        <a:spcBef>
          <a:spcPct val="0"/>
        </a:spcBef>
        <a:spcAft>
          <a:spcPct val="0"/>
        </a:spcAft>
        <a:defRPr sz="4300">
          <a:solidFill>
            <a:srgbClr val="572314"/>
          </a:solidFill>
          <a:latin typeface="Gill Sans MT" pitchFamily="-106" charset="-18"/>
        </a:defRPr>
      </a:lvl6pPr>
      <a:lvl7pPr marL="914400" algn="l" rtl="0" fontAlgn="base">
        <a:spcBef>
          <a:spcPct val="0"/>
        </a:spcBef>
        <a:spcAft>
          <a:spcPct val="0"/>
        </a:spcAft>
        <a:defRPr sz="4300">
          <a:solidFill>
            <a:srgbClr val="572314"/>
          </a:solidFill>
          <a:latin typeface="Gill Sans MT" pitchFamily="-106" charset="-18"/>
        </a:defRPr>
      </a:lvl7pPr>
      <a:lvl8pPr marL="1371600" algn="l" rtl="0" fontAlgn="base">
        <a:spcBef>
          <a:spcPct val="0"/>
        </a:spcBef>
        <a:spcAft>
          <a:spcPct val="0"/>
        </a:spcAft>
        <a:defRPr sz="4300">
          <a:solidFill>
            <a:srgbClr val="572314"/>
          </a:solidFill>
          <a:latin typeface="Gill Sans MT" pitchFamily="-106" charset="-18"/>
        </a:defRPr>
      </a:lvl8pPr>
      <a:lvl9pPr marL="1828800" algn="l" rtl="0" fontAlgn="base">
        <a:spcBef>
          <a:spcPct val="0"/>
        </a:spcBef>
        <a:spcAft>
          <a:spcPct val="0"/>
        </a:spcAft>
        <a:defRPr sz="4300">
          <a:solidFill>
            <a:srgbClr val="572314"/>
          </a:solidFill>
          <a:latin typeface="Gill Sans MT" pitchFamily="-106" charset="-18"/>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defRPr lang="en-US" sz="2400" b="1" kern="1200" dirty="0">
          <a:solidFill>
            <a:schemeClr val="tx1"/>
          </a:solidFill>
          <a:latin typeface="Franklin Gothic Book" pitchFamily="34" charset="0"/>
          <a:ea typeface="ＭＳ Ｐゴシック" pitchFamily="-106" charset="-128"/>
          <a:cs typeface="ＭＳ Ｐゴシック" pitchFamily="-106" charset="-128"/>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ＭＳ Ｐゴシック" pitchFamily="-106"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ＭＳ Ｐゴシック" pitchFamily="-106" charset="-128"/>
          <a:cs typeface="+mn-cs"/>
        </a:defRPr>
      </a:lvl3pPr>
      <a:lvl4pPr marL="1096963" indent="-173038" algn="l" rtl="0" eaLnBrk="0" fontAlgn="base" hangingPunct="0">
        <a:spcBef>
          <a:spcPct val="20000"/>
        </a:spcBef>
        <a:spcAft>
          <a:spcPct val="0"/>
        </a:spcAft>
        <a:buClr>
          <a:srgbClr val="922122"/>
        </a:buClr>
        <a:buFont typeface="Wingdings 2" panose="05020102010507070707" pitchFamily="18" charset="2"/>
        <a:buChar char=""/>
        <a:defRPr sz="2000" kern="1200">
          <a:solidFill>
            <a:schemeClr val="tx1"/>
          </a:solidFill>
          <a:latin typeface="+mn-lt"/>
          <a:ea typeface="ＭＳ Ｐゴシック" pitchFamily="-106" charset="-128"/>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ＭＳ Ｐゴシック" pitchFamily="-106"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C784-46AA-4CC7-8EE6-422781E7E10B}"/>
              </a:ext>
            </a:extLst>
          </p:cNvPr>
          <p:cNvSpPr>
            <a:spLocks noGrp="1"/>
          </p:cNvSpPr>
          <p:nvPr>
            <p:ph type="ctrTitle"/>
          </p:nvPr>
        </p:nvSpPr>
        <p:spPr/>
        <p:txBody>
          <a:bodyPr/>
          <a:lstStyle/>
          <a:p>
            <a:pPr>
              <a:defRPr/>
            </a:pPr>
            <a:r>
              <a:rPr dirty="0"/>
              <a:t>GYT for High Schools</a:t>
            </a:r>
            <a:br>
              <a:rPr dirty="0"/>
            </a:br>
            <a:r>
              <a:rPr dirty="0"/>
              <a:t>Student Planning Group Orientation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9C50A91-0C21-4617-A88C-95F01DF8BDA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cs typeface="Helvetica" panose="020B0604020202020204" pitchFamily="34" charset="0"/>
              </a:rPr>
              <a:t>Important GYT Messages</a:t>
            </a:r>
            <a:endParaRPr altLang="en-US">
              <a:ea typeface="ＭＳ Ｐゴシック" panose="020B0600070205080204" pitchFamily="34" charset="-128"/>
            </a:endParaRPr>
          </a:p>
        </p:txBody>
      </p:sp>
      <p:sp>
        <p:nvSpPr>
          <p:cNvPr id="19459" name="Content Placeholder 3">
            <a:extLst>
              <a:ext uri="{FF2B5EF4-FFF2-40B4-BE49-F238E27FC236}">
                <a16:creationId xmlns:a16="http://schemas.microsoft.com/office/drawing/2014/main" id="{80F0E6AE-E72F-4CAF-8C64-E3F5293165FE}"/>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altLang="en-US" dirty="0">
                <a:ea typeface="ＭＳ Ｐゴシック" panose="020B0600070205080204" pitchFamily="34" charset="-128"/>
              </a:rPr>
              <a:t>"STDs are common; anyone who’s sexually active can get HIV or an STD" </a:t>
            </a:r>
          </a:p>
          <a:p>
            <a:pPr>
              <a:defRPr/>
            </a:pPr>
            <a:r>
              <a:rPr altLang="en-US" dirty="0">
                <a:ea typeface="ＭＳ Ｐゴシック" panose="020B0600070205080204" pitchFamily="34" charset="-128"/>
              </a:rPr>
              <a:t>"You can’t tell by looking who has HIV or an STD.  The only way to know is to get tested"</a:t>
            </a:r>
            <a:endParaRPr altLang="en-US" dirty="0">
              <a:solidFill>
                <a:srgbClr val="FF0000"/>
              </a:solidFill>
              <a:ea typeface="ＭＳ Ｐゴシック" panose="020B0600070205080204" pitchFamily="34" charset="-128"/>
            </a:endParaRPr>
          </a:p>
          <a:p>
            <a:pPr>
              <a:defRPr/>
            </a:pPr>
            <a:r>
              <a:rPr altLang="en-US" dirty="0">
                <a:ea typeface="ＭＳ Ｐゴシック" panose="020B0600070205080204" pitchFamily="34" charset="-128"/>
              </a:rPr>
              <a:t>"Getting tested is easy, painless, and part of a healthy lifestyle for anyone who is sexually active"</a:t>
            </a:r>
          </a:p>
          <a:p>
            <a:pPr>
              <a:defRPr/>
            </a:pPr>
            <a:r>
              <a:rPr altLang="en-US" dirty="0">
                <a:ea typeface="ＭＳ Ｐゴシック" panose="020B0600070205080204" pitchFamily="34" charset="-128"/>
              </a:rPr>
              <a:t>"If you have HIV or an STD, you can do something about it.  All STDs, including HIV, are treatable and many are curable"  </a:t>
            </a:r>
          </a:p>
          <a:p>
            <a:pPr marL="0" indent="0">
              <a:buFont typeface="Franklin Gothic Book" panose="020B0503020102020204" pitchFamily="34" charset="0"/>
              <a:buNone/>
              <a:defRPr/>
            </a:pPr>
            <a:br>
              <a:rPr altLang="en-US" dirty="0">
                <a:ea typeface="ＭＳ Ｐゴシック" panose="020B0600070205080204" pitchFamily="34" charset="-128"/>
              </a:rPr>
            </a:br>
            <a:endParaRPr altLang="en-US" dirty="0">
              <a:ea typeface="ＭＳ Ｐゴシック" panose="020B0600070205080204" pitchFamily="34" charset="-128"/>
            </a:endParaRPr>
          </a:p>
          <a:p>
            <a:pPr>
              <a:defRPr/>
            </a:pPr>
            <a:endParaRPr altLang="en-US" dirty="0">
              <a:ea typeface="ＭＳ Ｐゴシック" panose="020B0600070205080204" pitchFamily="34" charset="-128"/>
            </a:endParaRPr>
          </a:p>
          <a:p>
            <a:pPr>
              <a:defRPr/>
            </a:pPr>
            <a:endParaRPr altLang="en-US" dirty="0">
              <a:ea typeface="ＭＳ Ｐゴシック" panose="020B0600070205080204" pitchFamily="34" charset="-128"/>
            </a:endParaRPr>
          </a:p>
          <a:p>
            <a:pPr>
              <a:defRPr/>
            </a:pPr>
            <a:endParaRPr altLang="en-US" dirty="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6C4DAA2-C033-40D3-99E0-442A3942B7A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cs typeface="Helvetica" panose="020B0604020202020204" pitchFamily="34" charset="0"/>
              </a:rPr>
              <a:t>Important GYT Messages- cont’d</a:t>
            </a:r>
            <a:endParaRPr altLang="en-US">
              <a:ea typeface="ＭＳ Ｐゴシック" panose="020B0600070205080204" pitchFamily="34" charset="-128"/>
            </a:endParaRPr>
          </a:p>
        </p:txBody>
      </p:sp>
      <p:sp>
        <p:nvSpPr>
          <p:cNvPr id="21507" name="Content Placeholder 2">
            <a:extLst>
              <a:ext uri="{FF2B5EF4-FFF2-40B4-BE49-F238E27FC236}">
                <a16:creationId xmlns:a16="http://schemas.microsoft.com/office/drawing/2014/main" id="{3673928F-DB59-4186-8F2A-02727A9CB8D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"You have to ASK to be tested. Don’t assume that a doctor would automatically test you for HIV or STDs—or that you have been tested as part of your annual physical"  </a:t>
            </a:r>
          </a:p>
          <a:p>
            <a:r>
              <a:rPr altLang="en-US">
                <a:ea typeface="ＭＳ Ｐゴシック" panose="020B0600070205080204" pitchFamily="34" charset="-128"/>
              </a:rPr>
              <a:t>"Be open and honest in your relationships, including talking about HIV and STDs, testing, and protection"</a:t>
            </a:r>
          </a:p>
          <a:p>
            <a:r>
              <a:rPr altLang="en-US">
                <a:ea typeface="ＭＳ Ｐゴシック" panose="020B0600070205080204" pitchFamily="34" charset="-128"/>
              </a:rPr>
              <a:t>"To know yourself is to know your status"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7A637251-73CE-40EB-8976-231437521EF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Key Parts of GYT for High Schools</a:t>
            </a:r>
          </a:p>
        </p:txBody>
      </p:sp>
      <p:sp>
        <p:nvSpPr>
          <p:cNvPr id="22531" name="Content Placeholder 3">
            <a:extLst>
              <a:ext uri="{FF2B5EF4-FFF2-40B4-BE49-F238E27FC236}">
                <a16:creationId xmlns:a16="http://schemas.microsoft.com/office/drawing/2014/main" id="{BD927902-F193-4ACE-8EFA-789A6F8767B2}"/>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u="sng">
                <a:ea typeface="ＭＳ Ｐゴシック" panose="020B0600070205080204" pitchFamily="34" charset="-128"/>
              </a:rPr>
              <a:t>Campaign Events and Activities</a:t>
            </a:r>
            <a:r>
              <a:rPr altLang="en-US">
                <a:ea typeface="ＭＳ Ｐゴシック" panose="020B0600070205080204" pitchFamily="34" charset="-128"/>
              </a:rPr>
              <a:t>: The school campaign leader will guide the student planning group in creating the campaign  </a:t>
            </a:r>
          </a:p>
          <a:p>
            <a:r>
              <a:rPr altLang="en-US" u="sng">
                <a:ea typeface="ＭＳ Ｐゴシック" panose="020B0600070205080204" pitchFamily="34" charset="-128"/>
              </a:rPr>
              <a:t>Access to Testing</a:t>
            </a:r>
            <a:r>
              <a:rPr altLang="en-US">
                <a:ea typeface="ＭＳ Ｐゴシック" panose="020B0600070205080204" pitchFamily="34" charset="-128"/>
              </a:rPr>
              <a:t>: Students will learn how to access HIV and STD testing that is free, confidential, and welcoming to youth</a:t>
            </a:r>
          </a:p>
          <a:p>
            <a:endParaRPr altLang="en-US">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A7D99CD0-0881-4D46-973B-437CC003D46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Key Parts of GYT for High Schools</a:t>
            </a:r>
          </a:p>
        </p:txBody>
      </p:sp>
      <p:sp>
        <p:nvSpPr>
          <p:cNvPr id="23555" name="Content Placeholder 3">
            <a:extLst>
              <a:ext uri="{FF2B5EF4-FFF2-40B4-BE49-F238E27FC236}">
                <a16:creationId xmlns:a16="http://schemas.microsoft.com/office/drawing/2014/main" id="{29E77747-5DDE-40C8-B314-99CF1C05222B}"/>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u="sng">
                <a:ea typeface="ＭＳ Ｐゴシック" panose="020B0600070205080204" pitchFamily="34" charset="-128"/>
              </a:rPr>
              <a:t>Messages</a:t>
            </a:r>
            <a:r>
              <a:rPr altLang="en-US">
                <a:ea typeface="ＭＳ Ｐゴシック" panose="020B0600070205080204" pitchFamily="34" charset="-128"/>
              </a:rPr>
              <a:t>: Use the GYT name and brand in ways that students at your high school will see them</a:t>
            </a:r>
          </a:p>
          <a:p>
            <a:pPr lvl="1"/>
            <a:r>
              <a:rPr lang="en-US" altLang="en-US">
                <a:ea typeface="ＭＳ Ｐゴシック" panose="020B0600070205080204" pitchFamily="34" charset="-128"/>
              </a:rPr>
              <a:t>Messages can be shared through Snapchat, YouTube, Facebook, Twitter, Instagram, and school announcements</a:t>
            </a:r>
          </a:p>
          <a:p>
            <a:pPr lvl="1"/>
            <a:r>
              <a:rPr lang="en-US" altLang="en-US">
                <a:ea typeface="ＭＳ Ｐゴシック" panose="020B0600070205080204" pitchFamily="34" charset="-128"/>
              </a:rPr>
              <a:t>Messages can be placed on materials such as posters, wallet cards, and key chains</a:t>
            </a:r>
          </a:p>
          <a:p>
            <a:r>
              <a:rPr altLang="en-US" u="sng">
                <a:ea typeface="ＭＳ Ｐゴシック" panose="020B0600070205080204" pitchFamily="34" charset="-128"/>
              </a:rPr>
              <a:t>Events and Activities</a:t>
            </a:r>
            <a:r>
              <a:rPr altLang="en-US">
                <a:ea typeface="ＭＳ Ｐゴシック" panose="020B0600070205080204" pitchFamily="34" charset="-128"/>
              </a:rPr>
              <a:t>: Take place on your high school campus before, during, and after school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1878-A3BF-40B4-8247-60017190F464}"/>
              </a:ext>
            </a:extLst>
          </p:cNvPr>
          <p:cNvSpPr>
            <a:spLocks noGrp="1"/>
          </p:cNvSpPr>
          <p:nvPr>
            <p:ph type="ctrTitle"/>
          </p:nvPr>
        </p:nvSpPr>
        <p:spPr/>
        <p:txBody>
          <a:bodyPr/>
          <a:lstStyle/>
          <a:p>
            <a:pPr>
              <a:defRPr/>
            </a:pPr>
            <a:r>
              <a:rPr sz="3600" dirty="0"/>
              <a:t>Planning your </a:t>
            </a:r>
            <a:br>
              <a:rPr sz="3600" dirty="0"/>
            </a:br>
            <a:r>
              <a:rPr sz="3600" dirty="0"/>
              <a:t>GYT for High Schools Campaign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93BFEA40-8AB0-44BA-BE71-A2998051E52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When Will Our Campaign Happen?</a:t>
            </a:r>
          </a:p>
        </p:txBody>
      </p:sp>
      <p:sp>
        <p:nvSpPr>
          <p:cNvPr id="26627" name="Content Placeholder 3">
            <a:extLst>
              <a:ext uri="{FF2B5EF4-FFF2-40B4-BE49-F238E27FC236}">
                <a16:creationId xmlns:a16="http://schemas.microsoft.com/office/drawing/2014/main" id="{01F157E0-E5E0-4279-A26C-B5CDFFB7127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From now until [month], [school campaign leader, partners, other adult leaders] will work with the student planning group to plan the campaign</a:t>
            </a:r>
          </a:p>
          <a:p>
            <a:r>
              <a:rPr altLang="en-US">
                <a:ea typeface="ＭＳ Ｐゴシック" panose="020B0600070205080204" pitchFamily="34" charset="-128"/>
              </a:rPr>
              <a:t>The student planning group will plan the following activities:</a:t>
            </a:r>
          </a:p>
          <a:p>
            <a:pPr lvl="1"/>
            <a:r>
              <a:rPr lang="en-US" altLang="en-US">
                <a:ea typeface="ＭＳ Ｐゴシック" panose="020B0600070205080204" pitchFamily="34" charset="-128"/>
              </a:rPr>
              <a:t>Campaign launch </a:t>
            </a:r>
          </a:p>
          <a:p>
            <a:pPr lvl="1"/>
            <a:r>
              <a:rPr lang="en-US" altLang="en-US">
                <a:ea typeface="ＭＳ Ｐゴシック" panose="020B0600070205080204" pitchFamily="34" charset="-128"/>
              </a:rPr>
              <a:t>[Number of] campaign pushes</a:t>
            </a:r>
          </a:p>
          <a:p>
            <a:r>
              <a:rPr altLang="en-US">
                <a:ea typeface="ＭＳ Ｐゴシック" panose="020B0600070205080204" pitchFamily="34" charset="-128"/>
              </a:rPr>
              <a:t>All of the activities should promote at least one GYT goal and be fun and engaging! </a:t>
            </a:r>
          </a:p>
          <a:p>
            <a:endParaRPr altLang="en-US">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02AADA79-75FD-4158-8B87-B3620DE4B19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Types of Campaign Activities</a:t>
            </a:r>
          </a:p>
        </p:txBody>
      </p:sp>
      <p:sp>
        <p:nvSpPr>
          <p:cNvPr id="28675" name="Content Placeholder 3">
            <a:extLst>
              <a:ext uri="{FF2B5EF4-FFF2-40B4-BE49-F238E27FC236}">
                <a16:creationId xmlns:a16="http://schemas.microsoft.com/office/drawing/2014/main" id="{F0711AA8-983C-4CE2-B6CD-55A113DDF40C}"/>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u="sng">
                <a:ea typeface="ＭＳ Ｐゴシック" panose="020B0600070205080204" pitchFamily="34" charset="-128"/>
              </a:rPr>
              <a:t>Creating buzz</a:t>
            </a:r>
            <a:r>
              <a:rPr altLang="en-US">
                <a:ea typeface="ＭＳ Ｐゴシック" panose="020B0600070205080204" pitchFamily="34" charset="-128"/>
              </a:rPr>
              <a:t> gets people excited before the campaign starts</a:t>
            </a:r>
          </a:p>
          <a:p>
            <a:pPr lvl="1"/>
            <a:r>
              <a:rPr lang="en-US" altLang="en-US">
                <a:ea typeface="ＭＳ Ｐゴシック" panose="020B0600070205080204" pitchFamily="34" charset="-128"/>
              </a:rPr>
              <a:t>You can create buzz by putting up posters or wearing GYT t-shirts to get people to ask, “Hey, what’s GYT?”</a:t>
            </a:r>
          </a:p>
          <a:p>
            <a:r>
              <a:rPr altLang="en-US">
                <a:ea typeface="ＭＳ Ｐゴシック" panose="020B0600070205080204" pitchFamily="34" charset="-128"/>
              </a:rPr>
              <a:t>The </a:t>
            </a:r>
            <a:r>
              <a:rPr altLang="en-US" u="sng">
                <a:ea typeface="ＭＳ Ｐゴシック" panose="020B0600070205080204" pitchFamily="34" charset="-128"/>
              </a:rPr>
              <a:t>campaign launch</a:t>
            </a:r>
            <a:r>
              <a:rPr altLang="en-US">
                <a:ea typeface="ＭＳ Ｐゴシック" panose="020B0600070205080204" pitchFamily="34" charset="-128"/>
              </a:rPr>
              <a:t> is the first big event that kicks off the campaign and lets people know about GYT</a:t>
            </a:r>
          </a:p>
          <a:p>
            <a:r>
              <a:rPr altLang="en-US" u="sng">
                <a:ea typeface="ＭＳ Ｐゴシック" panose="020B0600070205080204" pitchFamily="34" charset="-128"/>
              </a:rPr>
              <a:t>Campaign pushes</a:t>
            </a:r>
            <a:r>
              <a:rPr altLang="en-US">
                <a:ea typeface="ＭＳ Ｐゴシック" panose="020B0600070205080204" pitchFamily="34" charset="-128"/>
              </a:rPr>
              <a:t> are smaller, simple activities that remind people about GYT and keep them thinking about getting tested throughout the school year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14DDF7E3-1D2B-4094-99FE-64E2B7BDA2E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What kind of help will we have for planning our campaign?</a:t>
            </a:r>
          </a:p>
        </p:txBody>
      </p:sp>
      <p:sp>
        <p:nvSpPr>
          <p:cNvPr id="30723" name="Content Placeholder 3">
            <a:extLst>
              <a:ext uri="{FF2B5EF4-FFF2-40B4-BE49-F238E27FC236}">
                <a16:creationId xmlns:a16="http://schemas.microsoft.com/office/drawing/2014/main" id="{92E19E56-456C-47A5-8035-B2078867917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The </a:t>
            </a:r>
            <a:r>
              <a:rPr altLang="en-US" u="sng">
                <a:ea typeface="ＭＳ Ｐゴシック" panose="020B0600070205080204" pitchFamily="34" charset="-128"/>
              </a:rPr>
              <a:t>GYT for High Schools Youth Workbook</a:t>
            </a:r>
            <a:r>
              <a:rPr altLang="en-US">
                <a:ea typeface="ＭＳ Ｐゴシック" panose="020B0600070205080204" pitchFamily="34" charset="-128"/>
              </a:rPr>
              <a:t> has tools and ideas for planning a GYT for High Schools campaign</a:t>
            </a:r>
          </a:p>
          <a:p>
            <a:r>
              <a:rPr altLang="en-US">
                <a:ea typeface="ＭＳ Ｐゴシック" panose="020B0600070205080204" pitchFamily="34" charset="-128"/>
              </a:rPr>
              <a:t>You will have people to guide you in planning the campaign</a:t>
            </a:r>
          </a:p>
          <a:p>
            <a:pPr lvl="1"/>
            <a:r>
              <a:rPr lang="en-US" altLang="en-US">
                <a:ea typeface="ＭＳ Ｐゴシック" panose="020B0600070205080204" pitchFamily="34" charset="-128"/>
              </a:rPr>
              <a:t>These people are:</a:t>
            </a:r>
          </a:p>
          <a:p>
            <a:pPr lvl="2"/>
            <a:r>
              <a:rPr lang="en-US" altLang="en-US">
                <a:ea typeface="ＭＳ Ｐゴシック" panose="020B0600070205080204" pitchFamily="34" charset="-128"/>
              </a:rPr>
              <a:t>[Insert list of staff people from the school and partner organizations who will be working with the students to support them in planning the campaign]</a:t>
            </a: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60851EE4-6BB5-4820-B1CB-DA0A71A388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GYT for High Schools Activity Guidelines</a:t>
            </a:r>
          </a:p>
        </p:txBody>
      </p:sp>
      <p:sp>
        <p:nvSpPr>
          <p:cNvPr id="32771" name="Content Placeholder 3">
            <a:extLst>
              <a:ext uri="{FF2B5EF4-FFF2-40B4-BE49-F238E27FC236}">
                <a16:creationId xmlns:a16="http://schemas.microsoft.com/office/drawing/2014/main" id="{3554764F-7AAD-4048-907A-081A73C96991}"/>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All GYT for High Schools activities, messages, and materials must follow district and school policies</a:t>
            </a:r>
          </a:p>
          <a:p>
            <a:pPr lvl="1"/>
            <a:r>
              <a:rPr lang="en-US" altLang="en-US">
                <a:ea typeface="ＭＳ Ｐゴシック" panose="020B0600070205080204" pitchFamily="34" charset="-128"/>
              </a:rPr>
              <a:t>To allow time for the approval process, it’s important to plan as far in advance as possible.</a:t>
            </a:r>
          </a:p>
          <a:p>
            <a:r>
              <a:rPr altLang="en-US">
                <a:ea typeface="ＭＳ Ｐゴシック" panose="020B0600070205080204" pitchFamily="34" charset="-128"/>
              </a:rPr>
              <a:t>All events and activities should address at least one GYT campaign goal</a:t>
            </a:r>
          </a:p>
          <a:p>
            <a:pPr lvl="1"/>
            <a:r>
              <a:rPr lang="en-US" altLang="en-US">
                <a:ea typeface="ＭＳ Ｐゴシック" panose="020B0600070205080204" pitchFamily="34" charset="-128"/>
              </a:rPr>
              <a:t>Think about:</a:t>
            </a:r>
          </a:p>
          <a:p>
            <a:pPr lvl="2"/>
            <a:r>
              <a:rPr lang="en-US" altLang="en-US">
                <a:ea typeface="ＭＳ Ｐゴシック" panose="020B0600070205080204" pitchFamily="34" charset="-128"/>
              </a:rPr>
              <a:t>Knowledge/awareness of HIV and STDs</a:t>
            </a:r>
          </a:p>
          <a:p>
            <a:pPr lvl="2"/>
            <a:r>
              <a:rPr lang="en-US" altLang="en-US">
                <a:ea typeface="ＭＳ Ｐゴシック" panose="020B0600070205080204" pitchFamily="34" charset="-128"/>
              </a:rPr>
              <a:t>Talking about the benefits of getting tested</a:t>
            </a:r>
          </a:p>
          <a:p>
            <a:pPr lvl="2"/>
            <a:r>
              <a:rPr lang="en-US" altLang="en-US">
                <a:ea typeface="ＭＳ Ｐゴシック" panose="020B0600070205080204" pitchFamily="34" charset="-128"/>
              </a:rPr>
              <a:t>Knowing how and where to get tested</a:t>
            </a: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D30764FC-DD88-44FA-8609-692FBA70F2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For each event or activity, think about:</a:t>
            </a:r>
          </a:p>
        </p:txBody>
      </p:sp>
      <p:sp>
        <p:nvSpPr>
          <p:cNvPr id="33795" name="Content Placeholder 3">
            <a:extLst>
              <a:ext uri="{FF2B5EF4-FFF2-40B4-BE49-F238E27FC236}">
                <a16:creationId xmlns:a16="http://schemas.microsoft.com/office/drawing/2014/main" id="{6CB1734C-9D5E-454E-A190-DC5ECFC3E89F}"/>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Date, time, and place</a:t>
            </a:r>
          </a:p>
          <a:p>
            <a:r>
              <a:rPr altLang="en-US">
                <a:ea typeface="ＭＳ Ｐゴシック" panose="020B0600070205080204" pitchFamily="34" charset="-128"/>
              </a:rPr>
              <a:t>What will happen during this event or activity?</a:t>
            </a:r>
          </a:p>
          <a:p>
            <a:r>
              <a:rPr altLang="en-US">
                <a:ea typeface="ＭＳ Ｐゴシック" panose="020B0600070205080204" pitchFamily="34" charset="-128"/>
              </a:rPr>
              <a:t>Which GYT goal will this event or activity meet?</a:t>
            </a:r>
          </a:p>
          <a:p>
            <a:r>
              <a:rPr altLang="en-US">
                <a:ea typeface="ＭＳ Ｐゴシック" panose="020B0600070205080204" pitchFamily="34" charset="-128"/>
              </a:rPr>
              <a:t>How will you use GYT messages in this event or activity?</a:t>
            </a:r>
          </a:p>
          <a:p>
            <a:r>
              <a:rPr altLang="en-US">
                <a:ea typeface="ＭＳ Ｐゴシック" panose="020B0600070205080204" pitchFamily="34" charset="-128"/>
              </a:rPr>
              <a:t>Who will lead the event and activity and who will help?</a:t>
            </a:r>
          </a:p>
          <a:p>
            <a:r>
              <a:rPr altLang="en-US">
                <a:ea typeface="ＭＳ Ｐゴシック" panose="020B0600070205080204" pitchFamily="34" charset="-128"/>
              </a:rPr>
              <a:t>How much will the event or activity cost? </a:t>
            </a:r>
          </a:p>
          <a:p>
            <a:r>
              <a:rPr altLang="en-US">
                <a:ea typeface="ＭＳ Ｐゴシック" panose="020B0600070205080204" pitchFamily="34" charset="-128"/>
              </a:rPr>
              <a:t>How will people find out about the event or activity?</a:t>
            </a:r>
          </a:p>
          <a:p>
            <a:r>
              <a:rPr altLang="en-US">
                <a:ea typeface="ＭＳ Ｐゴシック" panose="020B0600070205080204" pitchFamily="34" charset="-128"/>
              </a:rPr>
              <a:t>Time to prepare and practice!</a:t>
            </a:r>
          </a:p>
          <a:p>
            <a:endParaRPr altLang="en-US">
              <a:ea typeface="ＭＳ Ｐゴシック" panose="020B0600070205080204" pitchFamily="34" charset="-128"/>
            </a:endParaRPr>
          </a:p>
          <a:p>
            <a:endParaRPr altLang="en-US">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1DAF20DA-3C54-448A-A0E3-6C6831E5207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Agenda</a:t>
            </a:r>
          </a:p>
        </p:txBody>
      </p:sp>
      <p:sp>
        <p:nvSpPr>
          <p:cNvPr id="9219" name="Content Placeholder 4">
            <a:extLst>
              <a:ext uri="{FF2B5EF4-FFF2-40B4-BE49-F238E27FC236}">
                <a16:creationId xmlns:a16="http://schemas.microsoft.com/office/drawing/2014/main" id="{CE09A0C7-EA9A-4052-9EEF-EC7CB4EFE97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What is Get Yourself Tested (GYT) for High Schools?</a:t>
            </a:r>
          </a:p>
          <a:p>
            <a:r>
              <a:rPr altLang="en-US">
                <a:ea typeface="ＭＳ Ｐゴシック" panose="020B0600070205080204" pitchFamily="34" charset="-128"/>
              </a:rPr>
              <a:t>Planning your GYT for High Schools campaign</a:t>
            </a:r>
          </a:p>
          <a:p>
            <a:r>
              <a:rPr altLang="en-US">
                <a:ea typeface="ＭＳ Ｐゴシック" panose="020B0600070205080204" pitchFamily="34" charset="-128"/>
              </a:rPr>
              <a:t>Ideas for GYT for High Schools events and activities </a:t>
            </a:r>
          </a:p>
          <a:p>
            <a:r>
              <a:rPr altLang="en-US">
                <a:ea typeface="ＭＳ Ｐゴシック" panose="020B0600070205080204" pitchFamily="34" charset="-128"/>
              </a:rPr>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5B9A-614C-438E-8EBE-3056BE4F7214}"/>
              </a:ext>
            </a:extLst>
          </p:cNvPr>
          <p:cNvSpPr>
            <a:spLocks noGrp="1"/>
          </p:cNvSpPr>
          <p:nvPr>
            <p:ph type="ctrTitle"/>
          </p:nvPr>
        </p:nvSpPr>
        <p:spPr/>
        <p:txBody>
          <a:bodyPr/>
          <a:lstStyle/>
          <a:p>
            <a:pPr>
              <a:defRPr/>
            </a:pPr>
            <a:r>
              <a:rPr sz="3600" dirty="0"/>
              <a:t>Ideas for GYT for High Schools Events </a:t>
            </a:r>
            <a:br>
              <a:rPr sz="3600" dirty="0"/>
            </a:br>
            <a:r>
              <a:rPr sz="3600" dirty="0"/>
              <a:t>and Activities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C02E8E12-D924-4371-91EB-17C844FC399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Sample Events and Activities</a:t>
            </a:r>
          </a:p>
        </p:txBody>
      </p:sp>
      <p:sp>
        <p:nvSpPr>
          <p:cNvPr id="35843" name="Content Placeholder 3">
            <a:extLst>
              <a:ext uri="{FF2B5EF4-FFF2-40B4-BE49-F238E27FC236}">
                <a16:creationId xmlns:a16="http://schemas.microsoft.com/office/drawing/2014/main" id="{0B29C23E-C5FB-4645-9E18-026B49C4579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Poster or slam poetry contests </a:t>
            </a:r>
          </a:p>
          <a:p>
            <a:r>
              <a:rPr altLang="en-US">
                <a:ea typeface="ＭＳ Ｐゴシック" panose="020B0600070205080204" pitchFamily="34" charset="-128"/>
              </a:rPr>
              <a:t>Games that test knowledge of HIV and STDs</a:t>
            </a:r>
          </a:p>
          <a:p>
            <a:r>
              <a:rPr altLang="en-US">
                <a:ea typeface="ＭＳ Ｐゴシック" panose="020B0600070205080204" pitchFamily="34" charset="-128"/>
              </a:rPr>
              <a:t>Newsletters that answer questions about HIV and STDs</a:t>
            </a:r>
          </a:p>
          <a:p>
            <a:r>
              <a:rPr altLang="en-US">
                <a:ea typeface="ＭＳ Ｐゴシック" panose="020B0600070205080204" pitchFamily="34" charset="-128"/>
              </a:rPr>
              <a:t>Free stuff (key chains, wrist bands, stickers) that promotes GYT</a:t>
            </a:r>
          </a:p>
          <a:p>
            <a:r>
              <a:rPr altLang="en-US">
                <a:ea typeface="ＭＳ Ｐゴシック" panose="020B0600070205080204" pitchFamily="34" charset="-128"/>
              </a:rPr>
              <a:t>Making the GYT message part of sports events or spirit week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F402AA89-B5B1-46DC-86C4-D0FA67F478A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More Sample Events and Activities</a:t>
            </a:r>
          </a:p>
        </p:txBody>
      </p:sp>
      <p:sp>
        <p:nvSpPr>
          <p:cNvPr id="37891" name="Content Placeholder 3">
            <a:extLst>
              <a:ext uri="{FF2B5EF4-FFF2-40B4-BE49-F238E27FC236}">
                <a16:creationId xmlns:a16="http://schemas.microsoft.com/office/drawing/2014/main" id="{C84C2A13-12F2-423A-8F1A-B7E0C9ABA23C}"/>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“Selfie” Photo Contest</a:t>
            </a:r>
          </a:p>
          <a:p>
            <a:r>
              <a:rPr altLang="en-US">
                <a:ea typeface="ＭＳ Ｐゴシック" panose="020B0600070205080204" pitchFamily="34" charset="-128"/>
              </a:rPr>
              <a:t>Scavenger Hunt</a:t>
            </a:r>
          </a:p>
          <a:p>
            <a:r>
              <a:rPr altLang="en-US">
                <a:ea typeface="ＭＳ Ｐゴシック" panose="020B0600070205080204" pitchFamily="34" charset="-128"/>
              </a:rPr>
              <a:t>Viral Video Contest  (see example on the next slide!)</a:t>
            </a:r>
          </a:p>
          <a:p>
            <a:r>
              <a:rPr altLang="en-US">
                <a:ea typeface="ＭＳ Ｐゴシック" panose="020B0600070205080204" pitchFamily="34" charset="-128"/>
              </a:rPr>
              <a:t>Valentine’s Day CandyGram</a:t>
            </a:r>
          </a:p>
          <a:p>
            <a:r>
              <a:rPr altLang="en-US">
                <a:ea typeface="ＭＳ Ｐゴシック" panose="020B0600070205080204" pitchFamily="34" charset="-128"/>
              </a:rPr>
              <a:t>Art Contest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19D0905-D9A9-42D9-9B4D-B297894FF4BA}"/>
              </a:ext>
            </a:extLst>
          </p:cNvPr>
          <p:cNvPicPr>
            <a:picLocks noChangeAspect="1" noChangeArrowheads="1"/>
          </p:cNvPicPr>
          <p:nvPr/>
        </p:nvPicPr>
        <p:blipFill>
          <a:blip r:embed="rId2"/>
          <a:srcRect/>
          <a:stretch>
            <a:fillRect/>
          </a:stretch>
        </p:blipFill>
        <p:spPr bwMode="auto">
          <a:xfrm>
            <a:off x="800100" y="533400"/>
            <a:ext cx="7543800" cy="56515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FDAB92-0336-44A0-BA51-95D56AEDEC29}"/>
              </a:ext>
            </a:extLst>
          </p:cNvPr>
          <p:cNvSpPr>
            <a:spLocks noGrp="1"/>
          </p:cNvSpPr>
          <p:nvPr>
            <p:ph type="ctrTitle"/>
          </p:nvPr>
        </p:nvSpPr>
        <p:spPr/>
        <p:txBody>
          <a:bodyPr/>
          <a:lstStyle/>
          <a:p>
            <a:pPr>
              <a:defRPr/>
            </a:pPr>
            <a:r>
              <a:rPr sz="3600" dirty="0"/>
              <a:t>Questions?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C4363-0E2D-4A7C-8CA5-4C06E2A3A157}"/>
              </a:ext>
            </a:extLst>
          </p:cNvPr>
          <p:cNvSpPr>
            <a:spLocks noGrp="1"/>
          </p:cNvSpPr>
          <p:nvPr>
            <p:ph type="ctrTitle"/>
          </p:nvPr>
        </p:nvSpPr>
        <p:spPr/>
        <p:txBody>
          <a:bodyPr/>
          <a:lstStyle/>
          <a:p>
            <a:pPr>
              <a:defRPr/>
            </a:pPr>
            <a:r>
              <a:rPr dirty="0"/>
              <a:t> Thank you for your attention!</a:t>
            </a:r>
            <a:br>
              <a:rPr dirty="0"/>
            </a:br>
            <a:r>
              <a:rPr sz="3600" b="0" dirty="0"/>
              <a:t>What do you think we should do next?</a:t>
            </a:r>
            <a:endParaRPr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9B94-F71E-4A43-A1EC-6FDCFF9B315A}"/>
              </a:ext>
            </a:extLst>
          </p:cNvPr>
          <p:cNvSpPr>
            <a:spLocks noGrp="1"/>
          </p:cNvSpPr>
          <p:nvPr>
            <p:ph type="ctrTitle"/>
          </p:nvPr>
        </p:nvSpPr>
        <p:spPr/>
        <p:txBody>
          <a:bodyPr/>
          <a:lstStyle/>
          <a:p>
            <a:pPr>
              <a:defRPr/>
            </a:pPr>
            <a:r>
              <a:rPr sz="3600" dirty="0"/>
              <a:t>What is GYT for High Schools?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9AF5A021-F6C0-4D44-BD3A-4B55A783F08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What is GYT?</a:t>
            </a:r>
          </a:p>
        </p:txBody>
      </p:sp>
      <p:sp>
        <p:nvSpPr>
          <p:cNvPr id="11267" name="Content Placeholder 4">
            <a:extLst>
              <a:ext uri="{FF2B5EF4-FFF2-40B4-BE49-F238E27FC236}">
                <a16:creationId xmlns:a16="http://schemas.microsoft.com/office/drawing/2014/main" id="{D8A5CCE1-46D0-4F58-8692-93ABDCCAC83B}"/>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GYT stands for </a:t>
            </a:r>
            <a:r>
              <a:rPr altLang="en-US" u="sng">
                <a:ea typeface="ＭＳ Ｐゴシック" panose="020B0600070205080204" pitchFamily="34" charset="-128"/>
              </a:rPr>
              <a:t>G</a:t>
            </a:r>
            <a:r>
              <a:rPr altLang="en-US">
                <a:ea typeface="ＭＳ Ｐゴシック" panose="020B0600070205080204" pitchFamily="34" charset="-128"/>
              </a:rPr>
              <a:t>et </a:t>
            </a:r>
            <a:r>
              <a:rPr altLang="en-US" u="sng">
                <a:ea typeface="ＭＳ Ｐゴシック" panose="020B0600070205080204" pitchFamily="34" charset="-128"/>
              </a:rPr>
              <a:t>Y</a:t>
            </a:r>
            <a:r>
              <a:rPr altLang="en-US">
                <a:ea typeface="ＭＳ Ｐゴシック" panose="020B0600070205080204" pitchFamily="34" charset="-128"/>
              </a:rPr>
              <a:t>ourself </a:t>
            </a:r>
            <a:r>
              <a:rPr altLang="en-US" u="sng">
                <a:ea typeface="ＭＳ Ｐゴシック" panose="020B0600070205080204" pitchFamily="34" charset="-128"/>
              </a:rPr>
              <a:t>T</a:t>
            </a:r>
            <a:r>
              <a:rPr altLang="en-US">
                <a:ea typeface="ＭＳ Ｐゴシック" panose="020B0600070205080204" pitchFamily="34" charset="-128"/>
              </a:rPr>
              <a:t>ested</a:t>
            </a:r>
          </a:p>
          <a:p>
            <a:r>
              <a:rPr altLang="en-US">
                <a:ea typeface="ＭＳ Ｐゴシック" panose="020B0600070205080204" pitchFamily="34" charset="-128"/>
              </a:rPr>
              <a:t>GYT was started in 2009  by MTV Networks, the Kaiser Family Foundation, CDC, and other partners</a:t>
            </a:r>
          </a:p>
          <a:p>
            <a:r>
              <a:rPr altLang="en-US">
                <a:ea typeface="ＭＳ Ｐゴシック" panose="020B0600070205080204" pitchFamily="34" charset="-128"/>
              </a:rPr>
              <a:t>GYT is a national campaign </a:t>
            </a:r>
          </a:p>
          <a:p>
            <a:pPr lvl="1"/>
            <a:r>
              <a:rPr lang="en-US" altLang="en-US">
                <a:ea typeface="ＭＳ Ｐゴシック" panose="020B0600070205080204" pitchFamily="34" charset="-128"/>
              </a:rPr>
              <a:t>Local campaigns take place in colleges and clinics across the US </a:t>
            </a:r>
          </a:p>
          <a:p>
            <a:pPr lvl="1"/>
            <a:r>
              <a:rPr lang="en-US" altLang="en-US" b="1">
                <a:ea typeface="ＭＳ Ｐゴシック" panose="020B0600070205080204" pitchFamily="34" charset="-128"/>
              </a:rPr>
              <a:t>Now GYT is coming to your high school!</a:t>
            </a: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a:p>
            <a:endParaRPr altLang="en-US">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1157E14D-3607-4036-9504-DE4FF59D463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GYT is a Social Movement</a:t>
            </a:r>
          </a:p>
        </p:txBody>
      </p:sp>
      <p:sp>
        <p:nvSpPr>
          <p:cNvPr id="11267" name="Content Placeholder 3">
            <a:extLst>
              <a:ext uri="{FF2B5EF4-FFF2-40B4-BE49-F238E27FC236}">
                <a16:creationId xmlns:a16="http://schemas.microsoft.com/office/drawing/2014/main" id="{CE9C4B5D-A2C3-4CBC-B739-EE02979CCF4C}"/>
              </a:ext>
            </a:extLst>
          </p:cNvPr>
          <p:cNvSpPr>
            <a:spLocks noGrp="1"/>
          </p:cNvSpPr>
          <p:nvPr>
            <p:ph idx="1"/>
          </p:nvPr>
        </p:nvSpPr>
        <p:spPr bwMode="auto">
          <a:xfrm>
            <a:off x="457200" y="1828800"/>
            <a:ext cx="8229600" cy="4191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altLang="en-US" dirty="0">
                <a:ea typeface="ＭＳ Ｐゴシック" panose="020B0600070205080204" pitchFamily="34" charset="-128"/>
              </a:rPr>
              <a:t>GYT aims to </a:t>
            </a:r>
            <a:r>
              <a:rPr altLang="en-US" i="1" u="sng" dirty="0">
                <a:ea typeface="ＭＳ Ｐゴシック" panose="020B0600070205080204" pitchFamily="34" charset="-128"/>
              </a:rPr>
              <a:t>change social norms </a:t>
            </a:r>
            <a:r>
              <a:rPr altLang="en-US" dirty="0">
                <a:ea typeface="ＭＳ Ｐゴシック" panose="020B0600070205080204" pitchFamily="34" charset="-128"/>
              </a:rPr>
              <a:t>about HIV and STD testing </a:t>
            </a:r>
          </a:p>
          <a:p>
            <a:pPr lvl="1">
              <a:defRPr/>
            </a:pPr>
            <a:r>
              <a:rPr lang="en-US" altLang="en-US" b="1" i="1" dirty="0">
                <a:ea typeface="ＭＳ Ｐゴシック" panose="020B0600070205080204" pitchFamily="34" charset="-128"/>
              </a:rPr>
              <a:t>Social norms </a:t>
            </a:r>
            <a:r>
              <a:rPr lang="en-US" altLang="en-US" dirty="0">
                <a:ea typeface="ＭＳ Ｐゴシック" panose="020B0600070205080204" pitchFamily="34" charset="-128"/>
              </a:rPr>
              <a:t>are the “rules of behavior” within a group of people</a:t>
            </a:r>
          </a:p>
          <a:p>
            <a:pPr lvl="2">
              <a:defRPr/>
            </a:pPr>
            <a:r>
              <a:rPr lang="en-US" altLang="en-US" dirty="0">
                <a:ea typeface="ＭＳ Ｐゴシック" panose="020B0600070205080204" pitchFamily="34" charset="-128"/>
              </a:rPr>
              <a:t>Social norms can be good for you or sometimes not so good for you</a:t>
            </a:r>
          </a:p>
          <a:p>
            <a:pPr lvl="2">
              <a:defRPr/>
            </a:pPr>
            <a:r>
              <a:rPr lang="en-US" altLang="en-US" dirty="0">
                <a:ea typeface="ＭＳ Ｐゴシック" panose="020B0600070205080204" pitchFamily="34" charset="-128"/>
              </a:rPr>
              <a:t>Examples of social norms are: </a:t>
            </a:r>
          </a:p>
          <a:p>
            <a:pPr lvl="3">
              <a:defRPr/>
            </a:pPr>
            <a:r>
              <a:rPr lang="en-US" altLang="en-US" dirty="0">
                <a:ea typeface="ＭＳ Ｐゴシック" panose="020B0600070205080204" pitchFamily="34" charset="-128"/>
              </a:rPr>
              <a:t>Dressing a certain way (or not wearing certain styles)</a:t>
            </a:r>
          </a:p>
          <a:p>
            <a:pPr lvl="3">
              <a:defRPr/>
            </a:pPr>
            <a:r>
              <a:rPr lang="en-US" altLang="en-US" dirty="0">
                <a:ea typeface="ＭＳ Ｐゴシック" panose="020B0600070205080204" pitchFamily="34" charset="-128"/>
              </a:rPr>
              <a:t>Going certain places on the weekend (or not going certain places)</a:t>
            </a:r>
          </a:p>
          <a:p>
            <a:pPr lvl="3">
              <a:defRPr/>
            </a:pPr>
            <a:r>
              <a:rPr lang="en-US" altLang="en-US" dirty="0">
                <a:ea typeface="ＭＳ Ｐゴシック" panose="020B0600070205080204" pitchFamily="34" charset="-128"/>
              </a:rPr>
              <a:t>Getting a flu shot (or not getting a flu shot)</a:t>
            </a:r>
          </a:p>
          <a:p>
            <a:pPr marL="0" indent="0">
              <a:buFont typeface="Franklin Gothic Book" panose="020B0503020102020204" pitchFamily="34" charset="0"/>
              <a:buNone/>
              <a:defRPr/>
            </a:pPr>
            <a:endParaRPr altLang="en-US" dirty="0">
              <a:ea typeface="ＭＳ Ｐゴシック" panose="020B0600070205080204" pitchFamily="34" charset="-128"/>
            </a:endParaRPr>
          </a:p>
          <a:p>
            <a:pPr>
              <a:defRPr/>
            </a:pPr>
            <a:endParaRPr altLang="en-US" dirty="0">
              <a:ea typeface="ＭＳ Ｐゴシック" panose="020B0600070205080204" pitchFamily="34" charset="-128"/>
            </a:endParaRPr>
          </a:p>
          <a:p>
            <a:pPr>
              <a:defRPr/>
            </a:pPr>
            <a:endParaRPr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76A566D-97B0-4AEE-A197-6FF63FA87CA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GYT is a Social Movement- cont’d</a:t>
            </a:r>
          </a:p>
        </p:txBody>
      </p:sp>
      <p:sp>
        <p:nvSpPr>
          <p:cNvPr id="15363" name="Content Placeholder 2">
            <a:extLst>
              <a:ext uri="{FF2B5EF4-FFF2-40B4-BE49-F238E27FC236}">
                <a16:creationId xmlns:a16="http://schemas.microsoft.com/office/drawing/2014/main" id="{F4242191-BDA5-421A-AB8B-B0647BCDCB96}"/>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The GYT for High Schools campaign can make getting tested a social norm</a:t>
            </a:r>
          </a:p>
          <a:p>
            <a:pPr lvl="1"/>
            <a:r>
              <a:rPr lang="en-US" altLang="en-US">
                <a:ea typeface="ＭＳ Ｐゴシック" panose="020B0600070205080204" pitchFamily="34" charset="-128"/>
              </a:rPr>
              <a:t>Let’s make a list of social norms about getting tested for HIV and STDs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A3B5D658-A82F-4FA6-A7FA-D25668388AC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GYT for High Schools can:</a:t>
            </a:r>
          </a:p>
        </p:txBody>
      </p:sp>
      <p:sp>
        <p:nvSpPr>
          <p:cNvPr id="12291" name="Content Placeholder 3">
            <a:extLst>
              <a:ext uri="{FF2B5EF4-FFF2-40B4-BE49-F238E27FC236}">
                <a16:creationId xmlns:a16="http://schemas.microsoft.com/office/drawing/2014/main" id="{DA4F7BEF-5E50-4611-890B-6503F0160FE1}"/>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altLang="en-US" i="1" u="sng" dirty="0">
                <a:ea typeface="ＭＳ Ｐゴシック" panose="020B0600070205080204" pitchFamily="34" charset="-128"/>
              </a:rPr>
              <a:t>Get young people talking</a:t>
            </a:r>
            <a:r>
              <a:rPr altLang="en-US" i="1" dirty="0">
                <a:ea typeface="ＭＳ Ｐゴシック" panose="020B0600070205080204" pitchFamily="34" charset="-128"/>
              </a:rPr>
              <a:t> </a:t>
            </a:r>
            <a:r>
              <a:rPr altLang="en-US" dirty="0">
                <a:ea typeface="ＭＳ Ｐゴシック" panose="020B0600070205080204" pitchFamily="34" charset="-128"/>
              </a:rPr>
              <a:t>about HIV and STD testing</a:t>
            </a:r>
          </a:p>
          <a:p>
            <a:pPr>
              <a:defRPr/>
            </a:pPr>
            <a:r>
              <a:rPr altLang="en-US" i="1" u="sng" dirty="0">
                <a:ea typeface="ＭＳ Ｐゴシック" panose="020B0600070205080204" pitchFamily="34" charset="-128"/>
              </a:rPr>
              <a:t>Link</a:t>
            </a:r>
            <a:r>
              <a:rPr altLang="en-US" u="sng" dirty="0">
                <a:ea typeface="ＭＳ Ｐゴシック" panose="020B0600070205080204" pitchFamily="34" charset="-128"/>
              </a:rPr>
              <a:t> </a:t>
            </a:r>
            <a:r>
              <a:rPr altLang="en-US" i="1" u="sng" dirty="0">
                <a:ea typeface="ＭＳ Ｐゴシック" panose="020B0600070205080204" pitchFamily="34" charset="-128"/>
              </a:rPr>
              <a:t>young people</a:t>
            </a:r>
            <a:r>
              <a:rPr altLang="en-US" i="1" dirty="0">
                <a:ea typeface="ＭＳ Ｐゴシック" panose="020B0600070205080204" pitchFamily="34" charset="-128"/>
              </a:rPr>
              <a:t> </a:t>
            </a:r>
            <a:r>
              <a:rPr altLang="en-US" dirty="0">
                <a:ea typeface="ＭＳ Ｐゴシック" panose="020B0600070205080204" pitchFamily="34" charset="-128"/>
              </a:rPr>
              <a:t>to local HIV and STD testing locations</a:t>
            </a:r>
          </a:p>
          <a:p>
            <a:pPr>
              <a:defRPr/>
            </a:pPr>
            <a:r>
              <a:rPr altLang="en-US" i="1" u="sng" dirty="0">
                <a:ea typeface="ＭＳ Ｐゴシック" panose="020B0600070205080204" pitchFamily="34" charset="-128"/>
              </a:rPr>
              <a:t>Raise awareness</a:t>
            </a:r>
            <a:r>
              <a:rPr altLang="en-US" i="1" dirty="0">
                <a:ea typeface="ＭＳ Ｐゴシック" panose="020B0600070205080204" pitchFamily="34" charset="-128"/>
              </a:rPr>
              <a:t> </a:t>
            </a:r>
            <a:r>
              <a:rPr altLang="en-US" dirty="0">
                <a:ea typeface="ＭＳ Ｐゴシック" panose="020B0600070205080204" pitchFamily="34" charset="-128"/>
              </a:rPr>
              <a:t>of HIV and STDs among young people</a:t>
            </a:r>
          </a:p>
          <a:p>
            <a:pPr marL="0" indent="0">
              <a:buFont typeface="Franklin Gothic Book" panose="020B0503020102020204" pitchFamily="34" charset="0"/>
              <a:buNone/>
              <a:defRPr/>
            </a:pPr>
            <a:endParaRPr altLang="en-US"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0E1B61B8-57ED-4145-B387-763DE66BBE1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What are the goals of GYT for High Schools?</a:t>
            </a:r>
          </a:p>
        </p:txBody>
      </p:sp>
      <p:grpSp>
        <p:nvGrpSpPr>
          <p:cNvPr id="17411" name="Group 22">
            <a:extLst>
              <a:ext uri="{FF2B5EF4-FFF2-40B4-BE49-F238E27FC236}">
                <a16:creationId xmlns:a16="http://schemas.microsoft.com/office/drawing/2014/main" id="{99CB51A0-F6B4-4DDB-A319-73CE6135DEB9}"/>
              </a:ext>
            </a:extLst>
          </p:cNvPr>
          <p:cNvGrpSpPr>
            <a:grpSpLocks/>
          </p:cNvGrpSpPr>
          <p:nvPr/>
        </p:nvGrpSpPr>
        <p:grpSpPr bwMode="auto">
          <a:xfrm>
            <a:off x="6196013" y="1905000"/>
            <a:ext cx="2438400" cy="4273550"/>
            <a:chOff x="6043100" y="1905000"/>
            <a:chExt cx="2438400" cy="4274151"/>
          </a:xfrm>
        </p:grpSpPr>
        <p:sp>
          <p:nvSpPr>
            <p:cNvPr id="20" name="Rectangle 19">
              <a:extLst>
                <a:ext uri="{FF2B5EF4-FFF2-40B4-BE49-F238E27FC236}">
                  <a16:creationId xmlns:a16="http://schemas.microsoft.com/office/drawing/2014/main" id="{5785D9A3-FBB4-4BE6-AD65-89E17B503457}"/>
                </a:ext>
              </a:extLst>
            </p:cNvPr>
            <p:cNvSpPr/>
            <p:nvPr/>
          </p:nvSpPr>
          <p:spPr>
            <a:xfrm>
              <a:off x="6043100" y="1905000"/>
              <a:ext cx="2438400" cy="4274151"/>
            </a:xfrm>
            <a:prstGeom prst="rect">
              <a:avLst/>
            </a:prstGeom>
            <a:solidFill>
              <a:srgbClr val="FBFAC9"/>
            </a:solidFill>
            <a:ln>
              <a:noFill/>
            </a:ln>
          </p:spPr>
          <p:style>
            <a:lnRef idx="1">
              <a:schemeClr val="accent2"/>
            </a:lnRef>
            <a:fillRef idx="2">
              <a:schemeClr val="accent2"/>
            </a:fillRef>
            <a:effectRef idx="1">
              <a:schemeClr val="accent2"/>
            </a:effectRef>
            <a:fontRef idx="minor">
              <a:schemeClr val="dk1"/>
            </a:fontRef>
          </p:style>
          <p:txBody>
            <a:bodyPr/>
            <a:lstStyle/>
            <a:p>
              <a:pPr algn="ctr">
                <a:defRPr/>
              </a:pPr>
              <a:r>
                <a:rPr lang="en-US" sz="1600" b="1" u="sng" dirty="0">
                  <a:solidFill>
                    <a:schemeClr val="tx1"/>
                  </a:solidFill>
                  <a:latin typeface="Myriad Pro Light" panose="020B0603030403020204" pitchFamily="34" charset="0"/>
                </a:rPr>
                <a:t>Communication</a:t>
              </a:r>
            </a:p>
          </p:txBody>
        </p:sp>
        <p:grpSp>
          <p:nvGrpSpPr>
            <p:cNvPr id="17446" name="Group 21">
              <a:extLst>
                <a:ext uri="{FF2B5EF4-FFF2-40B4-BE49-F238E27FC236}">
                  <a16:creationId xmlns:a16="http://schemas.microsoft.com/office/drawing/2014/main" id="{E863AC6E-CFF2-40DB-9FD0-20AE2BAC473B}"/>
                </a:ext>
              </a:extLst>
            </p:cNvPr>
            <p:cNvGrpSpPr>
              <a:grpSpLocks/>
            </p:cNvGrpSpPr>
            <p:nvPr/>
          </p:nvGrpSpPr>
          <p:grpSpPr bwMode="auto">
            <a:xfrm>
              <a:off x="6347900" y="2220810"/>
              <a:ext cx="1828800" cy="1918229"/>
              <a:chOff x="6347900" y="2220810"/>
              <a:chExt cx="1828800" cy="1918229"/>
            </a:xfrm>
          </p:grpSpPr>
          <p:sp>
            <p:nvSpPr>
              <p:cNvPr id="12" name="Rounded Rectangle 11">
                <a:extLst>
                  <a:ext uri="{FF2B5EF4-FFF2-40B4-BE49-F238E27FC236}">
                    <a16:creationId xmlns:a16="http://schemas.microsoft.com/office/drawing/2014/main" id="{D20A947A-1567-487B-90A6-31630B524A64}"/>
                  </a:ext>
                </a:extLst>
              </p:cNvPr>
              <p:cNvSpPr/>
              <p:nvPr/>
            </p:nvSpPr>
            <p:spPr>
              <a:xfrm>
                <a:off x="6347900" y="3316079"/>
                <a:ext cx="1828800" cy="822960"/>
              </a:xfrm>
              <a:prstGeom prst="roundRect">
                <a:avLst/>
              </a:prstGeom>
              <a:solidFill>
                <a:srgbClr val="F278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000" dirty="0">
                    <a:latin typeface="Myriad Pro Light" panose="020B0603030403020204" pitchFamily="34" charset="0"/>
                  </a:rPr>
                  <a:t>Have more conversations with partners, friends, and health care providers about STDs and HIV</a:t>
                </a:r>
              </a:p>
            </p:txBody>
          </p:sp>
          <p:sp>
            <p:nvSpPr>
              <p:cNvPr id="14" name="Rounded Rectangle 13">
                <a:extLst>
                  <a:ext uri="{FF2B5EF4-FFF2-40B4-BE49-F238E27FC236}">
                    <a16:creationId xmlns:a16="http://schemas.microsoft.com/office/drawing/2014/main" id="{5F1C81F0-B24F-4698-AA40-ADAFBF55CF37}"/>
                  </a:ext>
                </a:extLst>
              </p:cNvPr>
              <p:cNvSpPr/>
              <p:nvPr/>
            </p:nvSpPr>
            <p:spPr>
              <a:xfrm>
                <a:off x="6347900" y="2220810"/>
                <a:ext cx="1828800" cy="967264"/>
              </a:xfrm>
              <a:prstGeom prst="roundRect">
                <a:avLst/>
              </a:prstGeom>
              <a:solidFill>
                <a:srgbClr val="F278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000" dirty="0">
                    <a:latin typeface="Myriad Pro Light" panose="020B0603030403020204" pitchFamily="34" charset="0"/>
                  </a:rPr>
                  <a:t>Feel more comfortable talking about sexual health, STDs, and HIV with partners, friends, and health care providers</a:t>
                </a:r>
              </a:p>
            </p:txBody>
          </p:sp>
        </p:grpSp>
      </p:grpSp>
      <p:grpSp>
        <p:nvGrpSpPr>
          <p:cNvPr id="17412" name="Group 24">
            <a:extLst>
              <a:ext uri="{FF2B5EF4-FFF2-40B4-BE49-F238E27FC236}">
                <a16:creationId xmlns:a16="http://schemas.microsoft.com/office/drawing/2014/main" id="{BAB70EA8-6A6D-4447-8F7D-440ED01AF208}"/>
              </a:ext>
            </a:extLst>
          </p:cNvPr>
          <p:cNvGrpSpPr>
            <a:grpSpLocks/>
          </p:cNvGrpSpPr>
          <p:nvPr/>
        </p:nvGrpSpPr>
        <p:grpSpPr bwMode="auto">
          <a:xfrm>
            <a:off x="609600" y="1901825"/>
            <a:ext cx="2438400" cy="4276725"/>
            <a:chOff x="457200" y="1901877"/>
            <a:chExt cx="2438400" cy="4277274"/>
          </a:xfrm>
        </p:grpSpPr>
        <p:sp>
          <p:nvSpPr>
            <p:cNvPr id="5" name="Rectangle 4">
              <a:extLst>
                <a:ext uri="{FF2B5EF4-FFF2-40B4-BE49-F238E27FC236}">
                  <a16:creationId xmlns:a16="http://schemas.microsoft.com/office/drawing/2014/main" id="{1DF02DAC-8867-47DB-9374-C4EEB2C075B6}"/>
                </a:ext>
              </a:extLst>
            </p:cNvPr>
            <p:cNvSpPr/>
            <p:nvPr/>
          </p:nvSpPr>
          <p:spPr>
            <a:xfrm>
              <a:off x="457200" y="1901877"/>
              <a:ext cx="2438400" cy="4277274"/>
            </a:xfrm>
            <a:prstGeom prst="rect">
              <a:avLst/>
            </a:prstGeom>
            <a:solidFill>
              <a:srgbClr val="FBFAC9"/>
            </a:solidFill>
            <a:ln>
              <a:noFill/>
            </a:ln>
          </p:spPr>
          <p:style>
            <a:lnRef idx="1">
              <a:schemeClr val="accent2"/>
            </a:lnRef>
            <a:fillRef idx="2">
              <a:schemeClr val="accent2"/>
            </a:fillRef>
            <a:effectRef idx="1">
              <a:schemeClr val="accent2"/>
            </a:effectRef>
            <a:fontRef idx="minor">
              <a:schemeClr val="dk1"/>
            </a:fontRef>
          </p:style>
          <p:txBody>
            <a:bodyPr/>
            <a:lstStyle/>
            <a:p>
              <a:pPr algn="ctr">
                <a:defRPr/>
              </a:pPr>
              <a:r>
                <a:rPr lang="en-US" sz="1600" b="1" u="sng" dirty="0">
                  <a:solidFill>
                    <a:schemeClr val="tx1"/>
                  </a:solidFill>
                  <a:latin typeface="Myriad Pro Light" panose="020B0603030403020204" pitchFamily="34" charset="0"/>
                </a:rPr>
                <a:t>Knowledge/Awareness</a:t>
              </a:r>
            </a:p>
          </p:txBody>
        </p:sp>
        <p:grpSp>
          <p:nvGrpSpPr>
            <p:cNvPr id="17432" name="Group 1">
              <a:extLst>
                <a:ext uri="{FF2B5EF4-FFF2-40B4-BE49-F238E27FC236}">
                  <a16:creationId xmlns:a16="http://schemas.microsoft.com/office/drawing/2014/main" id="{5E0C3E3B-FD58-496F-8EC6-24BEDE3F3D40}"/>
                </a:ext>
              </a:extLst>
            </p:cNvPr>
            <p:cNvGrpSpPr>
              <a:grpSpLocks/>
            </p:cNvGrpSpPr>
            <p:nvPr/>
          </p:nvGrpSpPr>
          <p:grpSpPr bwMode="auto">
            <a:xfrm>
              <a:off x="762000" y="2220859"/>
              <a:ext cx="1828800" cy="2686307"/>
              <a:chOff x="762000" y="2220859"/>
              <a:chExt cx="1828800" cy="2686307"/>
            </a:xfrm>
          </p:grpSpPr>
          <p:sp>
            <p:nvSpPr>
              <p:cNvPr id="8" name="Rounded Rectangle 7">
                <a:extLst>
                  <a:ext uri="{FF2B5EF4-FFF2-40B4-BE49-F238E27FC236}">
                    <a16:creationId xmlns:a16="http://schemas.microsoft.com/office/drawing/2014/main" id="{956B901D-1225-4740-BC1E-DDE62E02F91D}"/>
                  </a:ext>
                </a:extLst>
              </p:cNvPr>
              <p:cNvSpPr/>
              <p:nvPr/>
            </p:nvSpPr>
            <p:spPr>
              <a:xfrm>
                <a:off x="762000" y="2220859"/>
                <a:ext cx="1828800" cy="619085"/>
              </a:xfrm>
              <a:prstGeom prst="roundRect">
                <a:avLst/>
              </a:prstGeom>
              <a:solidFill>
                <a:srgbClr val="3B59A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Myriad Pro Light" panose="020B0603030403020204" pitchFamily="34" charset="0"/>
                  </a:rPr>
                  <a:t>Be more aware of how STDs and HIV affect young people in your community</a:t>
                </a:r>
              </a:p>
            </p:txBody>
          </p:sp>
          <p:sp>
            <p:nvSpPr>
              <p:cNvPr id="9" name="Rounded Rectangle 8">
                <a:extLst>
                  <a:ext uri="{FF2B5EF4-FFF2-40B4-BE49-F238E27FC236}">
                    <a16:creationId xmlns:a16="http://schemas.microsoft.com/office/drawing/2014/main" id="{D4282BBB-971D-4E93-86F8-6F693224813F}"/>
                  </a:ext>
                </a:extLst>
              </p:cNvPr>
              <p:cNvSpPr/>
              <p:nvPr/>
            </p:nvSpPr>
            <p:spPr>
              <a:xfrm>
                <a:off x="762000" y="2903572"/>
                <a:ext cx="1828800" cy="630829"/>
              </a:xfrm>
              <a:prstGeom prst="roundRect">
                <a:avLst/>
              </a:prstGeom>
              <a:solidFill>
                <a:srgbClr val="3B59A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Myriad Pro Light" panose="020B0603030403020204" pitchFamily="34" charset="0"/>
                  </a:rPr>
                  <a:t>Know more about STDs and HIV: how you get them, symptoms, treatment</a:t>
                </a:r>
              </a:p>
            </p:txBody>
          </p:sp>
          <p:sp>
            <p:nvSpPr>
              <p:cNvPr id="10" name="Rounded Rectangle 9">
                <a:extLst>
                  <a:ext uri="{FF2B5EF4-FFF2-40B4-BE49-F238E27FC236}">
                    <a16:creationId xmlns:a16="http://schemas.microsoft.com/office/drawing/2014/main" id="{0A3A253B-A596-4E1E-A160-D4257AB862FF}"/>
                  </a:ext>
                </a:extLst>
              </p:cNvPr>
              <p:cNvSpPr/>
              <p:nvPr/>
            </p:nvSpPr>
            <p:spPr>
              <a:xfrm>
                <a:off x="762000" y="3598028"/>
                <a:ext cx="1828800" cy="667521"/>
              </a:xfrm>
              <a:prstGeom prst="roundRect">
                <a:avLst/>
              </a:prstGeom>
              <a:solidFill>
                <a:srgbClr val="3B59A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Myriad Pro Light" panose="020B0603030403020204" pitchFamily="34" charset="0"/>
                  </a:rPr>
                  <a:t>Recognize that you can get STDs or HIV no matter who you or your partner are</a:t>
                </a:r>
              </a:p>
            </p:txBody>
          </p:sp>
          <p:sp>
            <p:nvSpPr>
              <p:cNvPr id="15" name="Rounded Rectangle 14">
                <a:extLst>
                  <a:ext uri="{FF2B5EF4-FFF2-40B4-BE49-F238E27FC236}">
                    <a16:creationId xmlns:a16="http://schemas.microsoft.com/office/drawing/2014/main" id="{D080ED4E-37A0-431C-8753-F3ACBC57AF6E}"/>
                  </a:ext>
                </a:extLst>
              </p:cNvPr>
              <p:cNvSpPr/>
              <p:nvPr/>
            </p:nvSpPr>
            <p:spPr>
              <a:xfrm>
                <a:off x="762000" y="4329176"/>
                <a:ext cx="1828800" cy="577990"/>
              </a:xfrm>
              <a:prstGeom prst="roundRect">
                <a:avLst/>
              </a:prstGeom>
              <a:solidFill>
                <a:srgbClr val="3B59A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latin typeface="Myriad Pro Light" panose="020B0603030403020204" pitchFamily="34" charset="0"/>
                  </a:rPr>
                  <a:t>Reduce negative beliefs and attitudes about condom use</a:t>
                </a:r>
              </a:p>
            </p:txBody>
          </p:sp>
        </p:grpSp>
      </p:grpSp>
      <p:grpSp>
        <p:nvGrpSpPr>
          <p:cNvPr id="17413" name="Group 23">
            <a:extLst>
              <a:ext uri="{FF2B5EF4-FFF2-40B4-BE49-F238E27FC236}">
                <a16:creationId xmlns:a16="http://schemas.microsoft.com/office/drawing/2014/main" id="{104C607F-B7B8-4D07-87DA-3D5F50D37C79}"/>
              </a:ext>
            </a:extLst>
          </p:cNvPr>
          <p:cNvGrpSpPr>
            <a:grpSpLocks/>
          </p:cNvGrpSpPr>
          <p:nvPr/>
        </p:nvGrpSpPr>
        <p:grpSpPr bwMode="auto">
          <a:xfrm>
            <a:off x="3402013" y="1905000"/>
            <a:ext cx="2438400" cy="4273550"/>
            <a:chOff x="3148126" y="1905000"/>
            <a:chExt cx="2438400" cy="4274151"/>
          </a:xfrm>
        </p:grpSpPr>
        <p:sp>
          <p:nvSpPr>
            <p:cNvPr id="19" name="Rectangle 18">
              <a:extLst>
                <a:ext uri="{FF2B5EF4-FFF2-40B4-BE49-F238E27FC236}">
                  <a16:creationId xmlns:a16="http://schemas.microsoft.com/office/drawing/2014/main" id="{52280C9F-FF2A-480F-B3F8-FB3D228589F7}"/>
                </a:ext>
              </a:extLst>
            </p:cNvPr>
            <p:cNvSpPr/>
            <p:nvPr/>
          </p:nvSpPr>
          <p:spPr>
            <a:xfrm>
              <a:off x="3148126" y="1905000"/>
              <a:ext cx="2438400" cy="4274151"/>
            </a:xfrm>
            <a:prstGeom prst="rect">
              <a:avLst/>
            </a:prstGeom>
            <a:solidFill>
              <a:srgbClr val="FBFAC9"/>
            </a:solidFill>
            <a:ln>
              <a:noFill/>
            </a:ln>
          </p:spPr>
          <p:style>
            <a:lnRef idx="1">
              <a:schemeClr val="accent2"/>
            </a:lnRef>
            <a:fillRef idx="2">
              <a:schemeClr val="accent2"/>
            </a:fillRef>
            <a:effectRef idx="1">
              <a:schemeClr val="accent2"/>
            </a:effectRef>
            <a:fontRef idx="minor">
              <a:schemeClr val="dk1"/>
            </a:fontRef>
          </p:style>
          <p:txBody>
            <a:bodyPr/>
            <a:lstStyle/>
            <a:p>
              <a:pPr algn="ctr">
                <a:defRPr/>
              </a:pPr>
              <a:r>
                <a:rPr lang="en-US" sz="1600" b="1" u="sng" dirty="0">
                  <a:solidFill>
                    <a:schemeClr val="tx1"/>
                  </a:solidFill>
                  <a:latin typeface="Myriad Pro Light" panose="020B0603030403020204" pitchFamily="34" charset="0"/>
                </a:rPr>
                <a:t>STD/HIV Testing</a:t>
              </a:r>
            </a:p>
          </p:txBody>
        </p:sp>
        <p:grpSp>
          <p:nvGrpSpPr>
            <p:cNvPr id="17415" name="Group 20">
              <a:extLst>
                <a:ext uri="{FF2B5EF4-FFF2-40B4-BE49-F238E27FC236}">
                  <a16:creationId xmlns:a16="http://schemas.microsoft.com/office/drawing/2014/main" id="{5352028B-4CBB-4720-B38D-A10EC5762F43}"/>
                </a:ext>
              </a:extLst>
            </p:cNvPr>
            <p:cNvGrpSpPr>
              <a:grpSpLocks/>
            </p:cNvGrpSpPr>
            <p:nvPr/>
          </p:nvGrpSpPr>
          <p:grpSpPr bwMode="auto">
            <a:xfrm>
              <a:off x="3440125" y="2277936"/>
              <a:ext cx="1854200" cy="3188826"/>
              <a:chOff x="3440125" y="2277936"/>
              <a:chExt cx="1854200" cy="3188826"/>
            </a:xfrm>
          </p:grpSpPr>
          <p:sp>
            <p:nvSpPr>
              <p:cNvPr id="11" name="Rounded Rectangle 10">
                <a:extLst>
                  <a:ext uri="{FF2B5EF4-FFF2-40B4-BE49-F238E27FC236}">
                    <a16:creationId xmlns:a16="http://schemas.microsoft.com/office/drawing/2014/main" id="{4BDB4C45-C8FD-41D4-9E2B-5A67A0BBAA7D}"/>
                  </a:ext>
                </a:extLst>
              </p:cNvPr>
              <p:cNvSpPr/>
              <p:nvPr/>
            </p:nvSpPr>
            <p:spPr>
              <a:xfrm>
                <a:off x="3452300" y="3612928"/>
                <a:ext cx="1828800" cy="548640"/>
              </a:xfrm>
              <a:prstGeom prst="roundRect">
                <a:avLst/>
              </a:prstGeom>
              <a:solidFill>
                <a:srgbClr val="5CBA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000" dirty="0">
                    <a:latin typeface="Myriad Pro Light" panose="020B0603030403020204" pitchFamily="34" charset="0"/>
                  </a:rPr>
                  <a:t>Know where you can get tested for STDs and HIV</a:t>
                </a:r>
              </a:p>
            </p:txBody>
          </p:sp>
          <p:sp>
            <p:nvSpPr>
              <p:cNvPr id="13" name="Rounded Rectangle 12">
                <a:extLst>
                  <a:ext uri="{FF2B5EF4-FFF2-40B4-BE49-F238E27FC236}">
                    <a16:creationId xmlns:a16="http://schemas.microsoft.com/office/drawing/2014/main" id="{396C7E79-B02A-4A4C-BBFC-1B03C67CFC58}"/>
                  </a:ext>
                </a:extLst>
              </p:cNvPr>
              <p:cNvSpPr/>
              <p:nvPr/>
            </p:nvSpPr>
            <p:spPr>
              <a:xfrm>
                <a:off x="3440125" y="4265525"/>
                <a:ext cx="1828800" cy="548640"/>
              </a:xfrm>
              <a:prstGeom prst="roundRect">
                <a:avLst/>
              </a:prstGeom>
              <a:solidFill>
                <a:srgbClr val="5CBA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000" dirty="0">
                    <a:latin typeface="Myriad Pro Light" panose="020B0603030403020204" pitchFamily="34" charset="0"/>
                  </a:rPr>
                  <a:t>Plan to get tested for STDs and HIV if you are sexually active</a:t>
                </a:r>
              </a:p>
            </p:txBody>
          </p:sp>
          <p:sp>
            <p:nvSpPr>
              <p:cNvPr id="16" name="Rounded Rectangle 15">
                <a:extLst>
                  <a:ext uri="{FF2B5EF4-FFF2-40B4-BE49-F238E27FC236}">
                    <a16:creationId xmlns:a16="http://schemas.microsoft.com/office/drawing/2014/main" id="{69E3B8E9-F654-43A4-A526-D0DF2D6C1A65}"/>
                  </a:ext>
                </a:extLst>
              </p:cNvPr>
              <p:cNvSpPr/>
              <p:nvPr/>
            </p:nvSpPr>
            <p:spPr>
              <a:xfrm>
                <a:off x="3440125" y="4918122"/>
                <a:ext cx="1828800" cy="548640"/>
              </a:xfrm>
              <a:prstGeom prst="roundRect">
                <a:avLst/>
              </a:prstGeom>
              <a:solidFill>
                <a:srgbClr val="5CBA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000" dirty="0">
                    <a:latin typeface="Myriad Pro Light" panose="020B0603030403020204" pitchFamily="34" charset="0"/>
                  </a:rPr>
                  <a:t>Know that STD and HIV testing can be free and confidential</a:t>
                </a:r>
              </a:p>
            </p:txBody>
          </p:sp>
          <p:sp>
            <p:nvSpPr>
              <p:cNvPr id="17" name="Rounded Rectangle 16">
                <a:extLst>
                  <a:ext uri="{FF2B5EF4-FFF2-40B4-BE49-F238E27FC236}">
                    <a16:creationId xmlns:a16="http://schemas.microsoft.com/office/drawing/2014/main" id="{DAA2F1CB-7876-46EA-98FD-0541B70C8045}"/>
                  </a:ext>
                </a:extLst>
              </p:cNvPr>
              <p:cNvSpPr/>
              <p:nvPr/>
            </p:nvSpPr>
            <p:spPr>
              <a:xfrm>
                <a:off x="3465525" y="2944666"/>
                <a:ext cx="1828800" cy="548640"/>
              </a:xfrm>
              <a:prstGeom prst="roundRect">
                <a:avLst/>
              </a:prstGeom>
              <a:solidFill>
                <a:srgbClr val="5CBA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000" dirty="0">
                    <a:latin typeface="Myriad Pro Light" panose="020B0603030403020204" pitchFamily="34" charset="0"/>
                  </a:rPr>
                  <a:t>Make getting tested for HIV and STDs something to feel proud of</a:t>
                </a:r>
              </a:p>
            </p:txBody>
          </p:sp>
          <p:sp>
            <p:nvSpPr>
              <p:cNvPr id="18" name="Rounded Rectangle 17">
                <a:extLst>
                  <a:ext uri="{FF2B5EF4-FFF2-40B4-BE49-F238E27FC236}">
                    <a16:creationId xmlns:a16="http://schemas.microsoft.com/office/drawing/2014/main" id="{6102C3A2-56A3-48FF-8401-46AA87885A01}"/>
                  </a:ext>
                </a:extLst>
              </p:cNvPr>
              <p:cNvSpPr/>
              <p:nvPr/>
            </p:nvSpPr>
            <p:spPr>
              <a:xfrm>
                <a:off x="3452926" y="2277936"/>
                <a:ext cx="1828800" cy="548640"/>
              </a:xfrm>
              <a:prstGeom prst="roundRect">
                <a:avLst/>
              </a:prstGeom>
              <a:solidFill>
                <a:srgbClr val="5CBA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000" dirty="0">
                    <a:latin typeface="Myriad Pro Light" panose="020B0603030403020204" pitchFamily="34" charset="0"/>
                  </a:rPr>
                  <a:t>Be less afraid of STD and HIV testing</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1B9F7385-B53D-408B-B1D6-E687BCF7594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ea typeface="ＭＳ Ｐゴシック" panose="020B0600070205080204" pitchFamily="34" charset="-128"/>
              </a:rPr>
              <a:t>Key Ideas for Your GYT for High Schools Campaign</a:t>
            </a:r>
          </a:p>
        </p:txBody>
      </p:sp>
      <p:sp>
        <p:nvSpPr>
          <p:cNvPr id="19459" name="Content Placeholder 3">
            <a:extLst>
              <a:ext uri="{FF2B5EF4-FFF2-40B4-BE49-F238E27FC236}">
                <a16:creationId xmlns:a16="http://schemas.microsoft.com/office/drawing/2014/main" id="{FF65F2B7-F1DB-4732-AA96-8E7E1D4AB41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ea typeface="ＭＳ Ｐゴシック" panose="020B0600070205080204" pitchFamily="34" charset="-128"/>
              </a:rPr>
              <a:t>Your GYT campaign should:</a:t>
            </a:r>
          </a:p>
          <a:p>
            <a:pPr lvl="1"/>
            <a:r>
              <a:rPr lang="en-US" altLang="en-US">
                <a:ea typeface="ＭＳ Ｐゴシック" panose="020B0600070205080204" pitchFamily="34" charset="-128"/>
              </a:rPr>
              <a:t>Encourage students at your school to make healthy decisions about protecting themselves from HIV and STDs</a:t>
            </a:r>
          </a:p>
          <a:p>
            <a:pPr lvl="1"/>
            <a:r>
              <a:rPr lang="en-US" altLang="en-US">
                <a:ea typeface="ＭＳ Ｐゴシック" panose="020B0600070205080204" pitchFamily="34" charset="-128"/>
              </a:rPr>
              <a:t>Get students talking to friends, partners, and health care providers about getting tested</a:t>
            </a:r>
          </a:p>
          <a:p>
            <a:pPr lvl="1"/>
            <a:r>
              <a:rPr lang="en-US" altLang="en-US">
                <a:ea typeface="ＭＳ Ｐゴシック" panose="020B0600070205080204" pitchFamily="34" charset="-128"/>
              </a:rPr>
              <a:t>Reach </a:t>
            </a:r>
            <a:r>
              <a:rPr lang="en-US" altLang="en-US" b="1">
                <a:ea typeface="ＭＳ Ｐゴシック" panose="020B0600070205080204" pitchFamily="34" charset="-128"/>
              </a:rPr>
              <a:t>ALL </a:t>
            </a:r>
            <a:r>
              <a:rPr lang="en-US" altLang="en-US">
                <a:ea typeface="ＭＳ Ｐゴシック" panose="020B0600070205080204" pitchFamily="34" charset="-128"/>
              </a:rPr>
              <a:t>students, regardless of gender identity, physical ability,  race/ethnicity, and sexual orientation </a:t>
            </a:r>
          </a:p>
          <a:p>
            <a:pPr lvl="1"/>
            <a:r>
              <a:rPr lang="en-US" altLang="en-US">
                <a:ea typeface="ＭＳ Ｐゴシック" panose="020B0600070205080204" pitchFamily="34" charset="-128"/>
              </a:rPr>
              <a:t>Be visible to the whole school</a:t>
            </a:r>
          </a:p>
          <a:p>
            <a:endParaRPr altLang="en-US">
              <a:ea typeface="ＭＳ Ｐゴシック" panose="020B0600070205080204" pitchFamily="34" charset="-128"/>
            </a:endParaRPr>
          </a:p>
          <a:p>
            <a:endParaRPr altLang="en-US">
              <a:ea typeface="ＭＳ Ｐゴシック" panose="020B0600070205080204" pitchFamily="34"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x0D;&amp;#x0A;Many Men, Many Voices&amp;#x0D;&amp;#x0A;Training of Facilitators&amp;#x0D;&amp;#x0A;&amp;#x0D;&amp;#x0A;&amp;quot;&quot;/&gt;&lt;property id=&quot;20307&quot; value=&quot;345&quot;/&gt;&lt;/object&gt;&lt;object type=&quot;3&quot; unique_id=&quot;10005&quot;&gt;&lt;property id=&quot;20148&quot; value=&quot;5&quot;/&gt;&lt;property id=&quot;20300&quot; value=&quot;Slide 2 - &amp;quot;Training Objectives&amp;quot;&quot;/&gt;&lt;property id=&quot;20307&quot; value=&quot;344&quot;/&gt;&lt;/object&gt;&lt;object type=&quot;3&quot; unique_id=&quot;10006&quot;&gt;&lt;property id=&quot;20148&quot; value=&quot;5&quot;/&gt;&lt;property id=&quot;20300&quot; value=&quot;Slide 3 - &amp;quot;Training Objectives (cont’d)&amp;quot;&quot;/&gt;&lt;property id=&quot;20307&quot; value=&quot;379&quot;/&gt;&lt;/object&gt;&lt;object type=&quot;3&quot; unique_id=&quot;10007&quot;&gt;&lt;property id=&quot;20148&quot; value=&quot;5&quot;/&gt;&lt;property id=&quot;20300&quot; value=&quot;Slide 4 - &amp;quot;Training Objectives (cont’d)&amp;quot;&quot;/&gt;&lt;property id=&quot;20307&quot; value=&quot;380&quot;/&gt;&lt;/object&gt;&lt;object type=&quot;3&quot; unique_id=&quot;10008&quot;&gt;&lt;property id=&quot;20148&quot; value=&quot;5&quot;/&gt;&lt;property id=&quot;20300&quot; value=&quot;Slide 6 - &amp;quot;Many Men, Many Voices—Products (cont.)&amp;quot;&quot;/&gt;&lt;property id=&quot;20307&quot; value=&quot;381&quot;/&gt;&lt;/object&gt;&lt;object type=&quot;3&quot; unique_id=&quot;10009&quot;&gt;&lt;property id=&quot;20148&quot; value=&quot;5&quot;/&gt;&lt;property id=&quot;20300&quot; value=&quot;Slide 5 - &amp;quot;Many Men, Many Voices—Products&amp;quot;&quot;/&gt;&lt;property id=&quot;20307&quot; value=&quot;382&quot;/&gt;&lt;/object&gt;&lt;object type=&quot;3&quot; unique_id=&quot;10010&quot;&gt;&lt;property id=&quot;20148&quot; value=&quot;5&quot;/&gt;&lt;property id=&quot;20300&quot; value=&quot;Slide 7 - &amp;quot;Many Men, Many Voices—Products (cont.)&amp;quot;&quot;/&gt;&lt;property id=&quot;20307&quot; value=&quot;383&quot;/&gt;&lt;/object&gt;&lt;object type=&quot;3&quot; unique_id=&quot;10011&quot;&gt;&lt;property id=&quot;20148&quot; value=&quot;5&quot;/&gt;&lt;property id=&quot;20300&quot; value=&quot;Slide 8 - &amp;quot;Many Men, Many Voices—Products (cont.)&amp;quot;&quot;/&gt;&lt;property id=&quot;20307&quot; value=&quot;384&quot;/&gt;&lt;/object&gt;&lt;object type=&quot;3&quot; unique_id=&quot;10012&quot;&gt;&lt;property id=&quot;20148&quot; value=&quot;5&quot;/&gt;&lt;property id=&quot;20300&quot; value=&quot;Slide 9 - &amp;quot;Efficacy Trial Results&amp;quot;&quot;/&gt;&lt;property id=&quot;20307&quot; value=&quot;349&quot;/&gt;&lt;/object&gt;&lt;object type=&quot;3&quot; unique_id=&quot;10013&quot;&gt;&lt;property id=&quot;20148&quot; value=&quot;5&quot;/&gt;&lt;property id=&quot;20300&quot; value=&quot;Slide 10 - &amp;quot;Many Men, Many Voices Goal&amp;quot;&quot;/&gt;&lt;property id=&quot;20307&quot; value=&quot;385&quot;/&gt;&lt;/object&gt;&lt;object type=&quot;3&quot; unique_id=&quot;10014&quot;&gt;&lt;property id=&quot;20148&quot; value=&quot;5&quot;/&gt;&lt;property id=&quot;20300&quot; value=&quot;Slide 11 - &amp;quot;Many Men, Many Voices Objectives&amp;quot;&quot;/&gt;&lt;property id=&quot;20307&quot; value=&quot;386&quot;/&gt;&lt;/object&gt;&lt;object type=&quot;3&quot; unique_id=&quot;10015&quot;&gt;&lt;property id=&quot;20148&quot; value=&quot;5&quot;/&gt;&lt;property id=&quot;20300&quot; value=&quot;Slide 12 - &amp;quot;Many Men, Many Voices Objectives (cont’d)&amp;quot;&quot;/&gt;&lt;property id=&quot;20307&quot; value=&quot;387&quot;/&gt;&lt;/object&gt;&lt;object type=&quot;3&quot; unique_id=&quot;10016&quot;&gt;&lt;property id=&quot;20148&quot; value=&quot;5&quot;/&gt;&lt;property id=&quot;20300&quot; value=&quot;Slide 13 - &amp;quot;Theories and Models&amp;quot;&quot;/&gt;&lt;property id=&quot;20307&quot; value=&quot;388&quot;/&gt;&lt;/object&gt;&lt;object type=&quot;3&quot; unique_id=&quot;10017&quot;&gt;&lt;property id=&quot;20148&quot; value=&quot;5&quot;/&gt;&lt;property id=&quot;20300&quot; value=&quot;Slide 14 - &amp;quot;Theories and Models- Social Cognitive Theory&amp;quot;&quot;/&gt;&lt;property id=&quot;20307&quot; value=&quot;389&quot;/&gt;&lt;/object&gt;&lt;object type=&quot;3&quot; unique_id=&quot;10018&quot;&gt;&lt;property id=&quot;20148&quot; value=&quot;5&quot;/&gt;&lt;property id=&quot;20300&quot; value=&quot;Slide 15 - &amp;quot;Theories and Models- Behavioral Skills Acquisition Model&amp;quot;&quot;/&gt;&lt;property id=&quot;20307&quot; value=&quot;390&quot;/&gt;&lt;/object&gt;&lt;object type=&quot;3&quot; unique_id=&quot;10019&quot;&gt;&lt;property id=&quot;20148&quot; value=&quot;5&quot;/&gt;&lt;property id=&quot;20300&quot; value=&quot;Slide 16 - &amp;quot;Theories and Models- Stages of Change&amp;quot;&quot;/&gt;&lt;property id=&quot;20307&quot; value=&quot;391&quot;/&gt;&lt;/object&gt;&lt;object type=&quot;3&quot; unique_id=&quot;10020&quot;&gt;&lt;property id=&quot;20148&quot; value=&quot;5&quot;/&gt;&lt;property id=&quot;20300&quot; value=&quot;Slide 17 - &amp;quot;Theories and Models- Decisional Balance&amp;quot;&quot;/&gt;&lt;property id=&quot;20307&quot; value=&quot;392&quot;/&gt;&lt;/object&gt;&lt;object type=&quot;3&quot; unique_id=&quot;10021&quot;&gt;&lt;property id=&quot;20148&quot; value=&quot;5&quot;/&gt;&lt;property id=&quot;20300&quot; value=&quot;Slide 18 - &amp;quot;Basic Group Facilitation Skills&amp;quot;&quot;/&gt;&lt;property id=&quot;20307&quot; value=&quot;393&quot;/&gt;&lt;/object&gt;&lt;object type=&quot;3&quot; unique_id=&quot;10022&quot;&gt;&lt;property id=&quot;20148&quot; value=&quot;5&quot;/&gt;&lt;property id=&quot;20300&quot; value=&quot;Slide 19 - &amp;quot;Creating A Safer Space&amp;quot;&quot;/&gt;&lt;property id=&quot;20307&quot; value=&quot;394&quot;/&gt;&lt;/object&gt;&lt;object type=&quot;3&quot; unique_id=&quot;10023&quot;&gt;&lt;property id=&quot;20148&quot; value=&quot;5&quot;/&gt;&lt;property id=&quot;20300&quot; value=&quot;Slide 20 - &amp;quot;Safe Space Strategies&amp;quot;&quot;/&gt;&lt;property id=&quot;20307&quot; value=&quot;395&quot;/&gt;&lt;/object&gt;&lt;object type=&quot;3&quot; unique_id=&quot;10024&quot;&gt;&lt;property id=&quot;20148&quot; value=&quot;5&quot;/&gt;&lt;property id=&quot;20300&quot; value=&quot;Slide 21 - &amp;quot;Attending&amp;quot;&quot;/&gt;&lt;property id=&quot;20307&quot; value=&quot;396&quot;/&gt;&lt;/object&gt;&lt;object type=&quot;3&quot; unique_id=&quot;10025&quot;&gt;&lt;property id=&quot;20148&quot; value=&quot;5&quot;/&gt;&lt;property id=&quot;20300&quot; value=&quot;Slide 22 - &amp;quot;Attending Behaviors&amp;quot;&quot;/&gt;&lt;property id=&quot;20307&quot; value=&quot;397&quot;/&gt;&lt;/object&gt;&lt;object type=&quot;3&quot; unique_id=&quot;10026&quot;&gt;&lt;property id=&quot;20148&quot; value=&quot;5&quot;/&gt;&lt;property id=&quot;20300&quot; value=&quot;Slide 23 - &amp;quot;Managing&amp;quot;&quot;/&gt;&lt;property id=&quot;20307&quot; value=&quot;398&quot;/&gt;&lt;/object&gt;&lt;object type=&quot;3&quot; unique_id=&quot;10027&quot;&gt;&lt;property id=&quot;20148&quot; value=&quot;5&quot;/&gt;&lt;property id=&quot;20300&quot; value=&quot;Slide 24 - &amp;quot;Observations&amp;quot;&quot;/&gt;&lt;property id=&quot;20307&quot; value=&quot;399&quot;/&gt;&lt;/object&gt;&lt;object type=&quot;3&quot; unique_id=&quot;10028&quot;&gt;&lt;property id=&quot;20148&quot; value=&quot;5&quot;/&gt;&lt;property id=&quot;20300&quot; value=&quot;Slide 25 - &amp;quot;Listening&amp;quot;&quot;/&gt;&lt;property id=&quot;20307&quot; value=&quot;400&quot;/&gt;&lt;/object&gt;&lt;object type=&quot;3&quot; unique_id=&quot;10029&quot;&gt;&lt;property id=&quot;20148&quot; value=&quot;5&quot;/&gt;&lt;property id=&quot;20300&quot; value=&quot;Slide 26 - &amp;quot;Listening (cont’d)&amp;quot;&quot;/&gt;&lt;property id=&quot;20307&quot; value=&quot;401&quot;/&gt;&lt;/object&gt;&lt;object type=&quot;3&quot; unique_id=&quot;10030&quot;&gt;&lt;property id=&quot;20148&quot; value=&quot;5&quot;/&gt;&lt;property id=&quot;20300&quot; value=&quot;Slide 27 - &amp;quot;Questions&amp;quot;&quot;/&gt;&lt;property id=&quot;20307&quot; value=&quot;402&quot;/&gt;&lt;/object&gt;&lt;object type=&quot;3&quot; unique_id=&quot;10031&quot;&gt;&lt;property id=&quot;20148&quot; value=&quot;5&quot;/&gt;&lt;property id=&quot;20300&quot; value=&quot;Slide 28 - &amp;quot;Questions Types&amp;quot;&quot;/&gt;&lt;property id=&quot;20307&quot; value=&quot;403&quot;/&gt;&lt;/object&gt;&lt;object type=&quot;3&quot; unique_id=&quot;10032&quot;&gt;&lt;property id=&quot;20148&quot; value=&quot;5&quot;/&gt;&lt;property id=&quot;20300&quot; value=&quot;Slide 29 - &amp;quot;Responding to Questions&amp;quot;&quot;/&gt;&lt;property id=&quot;20307&quot; value=&quot;407&quot;/&gt;&lt;/object&gt;&lt;object type=&quot;3&quot; unique_id=&quot;10033&quot;&gt;&lt;property id=&quot;20148&quot; value=&quot;5&quot;/&gt;&lt;property id=&quot;20300&quot; value=&quot;Slide 30 - &amp;quot;Responding to Observations&amp;quot;&quot;/&gt;&lt;property id=&quot;20307&quot; value=&quot;404&quot;/&gt;&lt;/object&gt;&lt;object type=&quot;3&quot; unique_id=&quot;10034&quot;&gt;&lt;property id=&quot;20148&quot; value=&quot;5&quot;/&gt;&lt;property id=&quot;20300&quot; value=&quot;Slide 31 - &amp;quot;Responding to Observations (cont’d)&amp;quot;&quot;/&gt;&lt;property id=&quot;20307&quot; value=&quot;405&quot;/&gt;&lt;/object&gt;&lt;object type=&quot;3&quot; unique_id=&quot;10035&quot;&gt;&lt;property id=&quot;20148&quot; value=&quot;5&quot;/&gt;&lt;property id=&quot;20300&quot; value=&quot;Slide 32 - &amp;quot;Asking Questions&amp;quot;&quot;/&gt;&lt;property id=&quot;20307&quot; value=&quot;406&quot;/&gt;&lt;/object&gt;&lt;object type=&quot;3&quot; unique_id=&quot;10036&quot;&gt;&lt;property id=&quot;20148&quot; value=&quot;5&quot;/&gt;&lt;property id=&quot;20300&quot; value=&quot;Slide 33 - &amp;quot;Session 1: Black Men Who Have Sex with Men and Dual Identity—Exercises&amp;quot;&quot;/&gt;&lt;property id=&quot;20307&quot; value=&quot;353&quot;/&gt;&lt;/object&gt;&lt;object type=&quot;3&quot; unique_id=&quot;10037&quot;&gt;&lt;property id=&quot;20148&quot; value=&quot;5&quot;/&gt;&lt;property id=&quot;20300&quot; value=&quot;Slide 34 - &amp;quot;Session 2: STD/HIV Prevention for Black MSM: The Roles and Risks of Tops and Bottoms—Exercises&amp;quot;&quot;/&gt;&lt;property id=&quot;20307&quot; value=&quot;408&quot;/&gt;&lt;/object&gt;&lt;object type=&quot;3&quot; unique_id=&quot;10038&quot;&gt;&lt;property id=&quot;20148&quot; value=&quot;5&quot;/&gt;&lt;property id=&quot;20300&quot; value=&quot;Slide 35 - &amp;quot;Session 3: STD/HIV Risk Assessment and Prevention Options—Exercises&amp;quot;&quot;/&gt;&lt;property id=&quot;20307&quot; value=&quot;409&quot;/&gt;&lt;/object&gt;&lt;object type=&quot;3&quot; unique_id=&quot;10039&quot;&gt;&lt;property id=&quot;20148&quot; value=&quot;5&quot;/&gt;&lt;property id=&quot;20300&quot; value=&quot;Slide 36 - &amp;quot;Session 4: Intentions to Act and Capacity for Change—Exercises&amp;quot;&quot;/&gt;&lt;property id=&quot;20307&quot; value=&quot;410&quot;/&gt;&lt;/object&gt;&lt;object type=&quot;3&quot; unique_id=&quot;10040&quot;&gt;&lt;property id=&quot;20148&quot; value=&quot;5&quot;/&gt;&lt;property id=&quot;20300&quot; value=&quot;Slide 37 - &amp;quot;Session 5: Relationship Issue: Partner Selection, Communication, Negotiation of Roles for Black Men Who Sex with M&quot;/&gt;&lt;property id=&quot;20307&quot; value=&quot;411&quot;/&gt;&lt;/object&gt;&lt;object type=&quot;3&quot; unique_id=&quot;10041&quot;&gt;&lt;property id=&quot;20148&quot; value=&quot;5&quot;/&gt;&lt;property id=&quot;20300&quot; value=&quot;Slide 38 - &amp;quot;Session 6: Social Support and Problem Solving to Maintain Change—Exercises&amp;quot;&quot;/&gt;&lt;property id=&quot;20307&quot; value=&quot;413&quot;/&gt;&lt;/object&gt;&lt;object type=&quot;3&quot; unique_id=&quot;10042&quot;&gt;&lt;property id=&quot;20148&quot; value=&quot;5&quot;/&gt;&lt;property id=&quot;20300&quot; value=&quot;Slide 39 - &amp;quot;Session 7: Building Bridges and Community—Exercises&amp;quot;&quot;/&gt;&lt;property id=&quot;20307&quot; value=&quot;412&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4F271C"/>
      </a:dk2>
      <a:lt2>
        <a:srgbClr val="C00000"/>
      </a:lt2>
      <a:accent1>
        <a:srgbClr val="3891A7"/>
      </a:accent1>
      <a:accent2>
        <a:srgbClr val="FEB80A"/>
      </a:accent2>
      <a:accent3>
        <a:srgbClr val="922122"/>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00CAA-9E29-45F5-8CB1-13B7B37D1F27}">
  <ds:schemaRef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14D7D24-A52B-4A6F-827A-AB3075EE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Solstice</Template>
  <TotalTime>2774</TotalTime>
  <Words>1614</Words>
  <Application>Microsoft Office PowerPoint</Application>
  <PresentationFormat>On-screen Show (4:3)</PresentationFormat>
  <Paragraphs>153</Paragraphs>
  <Slides>25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Franklin Gothic Book</vt:lpstr>
      <vt:lpstr>Franklin Gothic Heavy</vt:lpstr>
      <vt:lpstr>Gill Sans MT</vt:lpstr>
      <vt:lpstr>Myriad Pro Light</vt:lpstr>
      <vt:lpstr>Verdana</vt:lpstr>
      <vt:lpstr>Wingdings</vt:lpstr>
      <vt:lpstr>Wingdings 2</vt:lpstr>
      <vt:lpstr>Solstice</vt:lpstr>
      <vt:lpstr>GYT for High Schools Student Planning Group Orientation</vt:lpstr>
      <vt:lpstr>Agenda</vt:lpstr>
      <vt:lpstr>What is GYT for High Schools?</vt:lpstr>
      <vt:lpstr>What is GYT?</vt:lpstr>
      <vt:lpstr>GYT is a Social Movement</vt:lpstr>
      <vt:lpstr>GYT is a Social Movement- cont’d</vt:lpstr>
      <vt:lpstr>GYT for High Schools can:</vt:lpstr>
      <vt:lpstr>What are the goals of GYT for High Schools?</vt:lpstr>
      <vt:lpstr>Key Ideas for Your GYT for High Schools Campaign</vt:lpstr>
      <vt:lpstr>Important GYT Messages</vt:lpstr>
      <vt:lpstr>Important GYT Messages- cont’d</vt:lpstr>
      <vt:lpstr>Key Parts of GYT for High Schools</vt:lpstr>
      <vt:lpstr>Key Parts of GYT for High Schools</vt:lpstr>
      <vt:lpstr>Planning your  GYT for High Schools Campaign</vt:lpstr>
      <vt:lpstr>When Will Our Campaign Happen?</vt:lpstr>
      <vt:lpstr>Types of Campaign Activities</vt:lpstr>
      <vt:lpstr>What kind of help will we have for planning our campaign?</vt:lpstr>
      <vt:lpstr>GYT for High Schools Activity Guidelines</vt:lpstr>
      <vt:lpstr>For each event or activity, think about:</vt:lpstr>
      <vt:lpstr>Ideas for GYT for High Schools Events  and Activities </vt:lpstr>
      <vt:lpstr>Sample Events and Activities</vt:lpstr>
      <vt:lpstr>More Sample Events and Activities</vt:lpstr>
      <vt:lpstr>PowerPoint Presentation</vt:lpstr>
      <vt:lpstr>Questions?</vt:lpstr>
      <vt:lpstr> Thank you for your attention! What do you think we should do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Yourself Tested (GYT) </dc:title>
  <dc:subject>Get Yourself Tested (GYT) </dc:subject>
  <dc:creator>CDC</dc:creator>
  <cp:keywords>1.	Division of Adolescent and School Health; DASH; GYT; high school students; STDs and HIV; testing; HIV; STDs; school-based health centers; teen health centers; school health practices; education agencies; health agencies; Healthy Youth, CDC</cp:keywords>
  <cp:lastModifiedBy>Respess, Ann (CDC/DDID/NCHHSTP/OD) (CTR)</cp:lastModifiedBy>
  <cp:revision>667</cp:revision>
  <dcterms:created xsi:type="dcterms:W3CDTF">2010-07-15T14:45:18Z</dcterms:created>
  <dcterms:modified xsi:type="dcterms:W3CDTF">2019-10-07T15:06:01Z</dcterms:modified>
</cp:coreProperties>
</file>