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43"/>
  </p:notesMasterIdLst>
  <p:sldIdLst>
    <p:sldId id="333" r:id="rId5"/>
    <p:sldId id="261" r:id="rId6"/>
    <p:sldId id="114869" r:id="rId7"/>
    <p:sldId id="256" r:id="rId8"/>
    <p:sldId id="114870" r:id="rId9"/>
    <p:sldId id="114871" r:id="rId10"/>
    <p:sldId id="114873" r:id="rId11"/>
    <p:sldId id="114872" r:id="rId12"/>
    <p:sldId id="114874" r:id="rId13"/>
    <p:sldId id="114875" r:id="rId14"/>
    <p:sldId id="114876" r:id="rId15"/>
    <p:sldId id="114877" r:id="rId16"/>
    <p:sldId id="114878" r:id="rId17"/>
    <p:sldId id="114879" r:id="rId18"/>
    <p:sldId id="114880" r:id="rId19"/>
    <p:sldId id="114828" r:id="rId20"/>
    <p:sldId id="114829" r:id="rId21"/>
    <p:sldId id="114830" r:id="rId22"/>
    <p:sldId id="114831" r:id="rId23"/>
    <p:sldId id="114832" r:id="rId24"/>
    <p:sldId id="114833" r:id="rId25"/>
    <p:sldId id="114834" r:id="rId26"/>
    <p:sldId id="114835" r:id="rId27"/>
    <p:sldId id="114836" r:id="rId28"/>
    <p:sldId id="114837" r:id="rId29"/>
    <p:sldId id="114838" r:id="rId30"/>
    <p:sldId id="114839" r:id="rId31"/>
    <p:sldId id="114840" r:id="rId32"/>
    <p:sldId id="114841" r:id="rId33"/>
    <p:sldId id="114842" r:id="rId34"/>
    <p:sldId id="114844" r:id="rId35"/>
    <p:sldId id="114865" r:id="rId36"/>
    <p:sldId id="114845" r:id="rId37"/>
    <p:sldId id="114846" r:id="rId38"/>
    <p:sldId id="114847" r:id="rId39"/>
    <p:sldId id="114883" r:id="rId40"/>
    <p:sldId id="114882" r:id="rId41"/>
    <p:sldId id="114881"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6CD4961F-1271-4DDC-9136-BF5EDD40DBEE}">
          <p14:sldIdLst>
            <p14:sldId id="333"/>
            <p14:sldId id="261"/>
            <p14:sldId id="114869"/>
          </p14:sldIdLst>
        </p14:section>
        <p14:section name="Introduction" id="{9D2D54AF-7CF4-42F5-A30B-8F573A95362C}">
          <p14:sldIdLst>
            <p14:sldId id="256"/>
            <p14:sldId id="114870"/>
            <p14:sldId id="114871"/>
            <p14:sldId id="114873"/>
            <p14:sldId id="114872"/>
          </p14:sldIdLst>
        </p14:section>
        <p14:section name="Impact-Effort Matrix" id="{A1B73297-2956-447E-BF03-001BA64D54A3}">
          <p14:sldIdLst>
            <p14:sldId id="114874"/>
            <p14:sldId id="114875"/>
            <p14:sldId id="114876"/>
          </p14:sldIdLst>
        </p14:section>
        <p14:section name="Action Planning" id="{88BA8E70-91A0-44F6-A45E-5DFDDFA16E10}">
          <p14:sldIdLst>
            <p14:sldId id="114877"/>
            <p14:sldId id="114878"/>
          </p14:sldIdLst>
        </p14:section>
        <p14:section name="Action Planning: Data Governance" id="{BB981E86-2F53-4A4F-9C99-EC1CC47AA3F0}">
          <p14:sldIdLst>
            <p14:sldId id="114879"/>
            <p14:sldId id="114880"/>
            <p14:sldId id="114828"/>
            <p14:sldId id="114829"/>
            <p14:sldId id="114830"/>
            <p14:sldId id="114831"/>
            <p14:sldId id="114832"/>
            <p14:sldId id="114833"/>
          </p14:sldIdLst>
        </p14:section>
        <p14:section name="Action Planning: IT Governance" id="{16F1E7A2-2AF2-4886-B854-788D5DCE6ADA}">
          <p14:sldIdLst>
            <p14:sldId id="114834"/>
            <p14:sldId id="114835"/>
            <p14:sldId id="114836"/>
            <p14:sldId id="114837"/>
          </p14:sldIdLst>
        </p14:section>
        <p14:section name="Action Planning: External Policy" id="{875140F1-71A9-439D-B06C-8FA443D5034B}">
          <p14:sldIdLst>
            <p14:sldId id="114838"/>
            <p14:sldId id="114839"/>
          </p14:sldIdLst>
        </p14:section>
        <p14:section name="Action Planning: Technology" id="{BEBDF582-9DA1-4334-9FF9-B4C5A6BE049F}">
          <p14:sldIdLst>
            <p14:sldId id="114840"/>
            <p14:sldId id="114841"/>
            <p14:sldId id="114842"/>
            <p14:sldId id="114844"/>
            <p14:sldId id="114865"/>
          </p14:sldIdLst>
        </p14:section>
        <p14:section name="Action Planning: Workforce" id="{91C95D00-F52E-47F1-8352-D3913BEA9EEA}">
          <p14:sldIdLst>
            <p14:sldId id="114845"/>
            <p14:sldId id="114846"/>
            <p14:sldId id="114847"/>
          </p14:sldIdLst>
        </p14:section>
        <p14:section name="Timeline" id="{448538E9-2ECD-4351-97C4-A6B13302AF2C}">
          <p14:sldIdLst>
            <p14:sldId id="114883"/>
            <p14:sldId id="114882"/>
            <p14:sldId id="11488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707"/>
    <a:srgbClr val="614900"/>
    <a:srgbClr val="BF9000"/>
    <a:srgbClr val="365426"/>
    <a:srgbClr val="70AD47"/>
    <a:srgbClr val="CF2F96"/>
    <a:srgbClr val="333333"/>
    <a:srgbClr val="FFAFDF"/>
    <a:srgbClr val="519CAD"/>
    <a:srgbClr val="3B38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3385"/>
    <p:restoredTop sz="86395"/>
  </p:normalViewPr>
  <p:slideViewPr>
    <p:cSldViewPr snapToGrid="0">
      <p:cViewPr>
        <p:scale>
          <a:sx n="70" d="100"/>
          <a:sy n="70" d="100"/>
        </p:scale>
        <p:origin x="600" y="1040"/>
      </p:cViewPr>
      <p:guideLst/>
    </p:cSldViewPr>
  </p:slideViewPr>
  <p:outlineViewPr>
    <p:cViewPr>
      <p:scale>
        <a:sx n="33" d="100"/>
        <a:sy n="33" d="100"/>
      </p:scale>
      <p:origin x="0" y="-2540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312601-22C3-4C03-B88E-0F9F64C5E850}"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A7C276C4-6BBA-4CE3-9318-CE347F80F0F3}">
      <dgm:prSet phldrT="[Text]"/>
      <dgm:spPr>
        <a:solidFill>
          <a:schemeClr val="accent1">
            <a:lumMod val="75000"/>
          </a:schemeClr>
        </a:solidFill>
      </dgm:spPr>
      <dgm:t>
        <a:bodyPr/>
        <a:lstStyle/>
        <a:p>
          <a:pPr algn="l"/>
          <a:r>
            <a:rPr lang="en-US" b="1">
              <a:latin typeface="+mn-lt"/>
              <a:cs typeface="Times New Roman" panose="02020603050405020304" pitchFamily="18" charset="0"/>
            </a:rPr>
            <a:t>Mobilize</a:t>
          </a:r>
        </a:p>
      </dgm:t>
    </dgm:pt>
    <dgm:pt modelId="{B6432248-9031-40CE-9989-CDEFE5B85114}" type="parTrans" cxnId="{C2560967-9FD2-433F-9B41-6EFADE3A3D62}">
      <dgm:prSet/>
      <dgm:spPr/>
      <dgm:t>
        <a:bodyPr/>
        <a:lstStyle/>
        <a:p>
          <a:pPr algn="l"/>
          <a:endParaRPr lang="en-US"/>
        </a:p>
      </dgm:t>
    </dgm:pt>
    <dgm:pt modelId="{079D8409-B742-499F-AFC8-9E7696E65A98}" type="sibTrans" cxnId="{C2560967-9FD2-433F-9B41-6EFADE3A3D62}">
      <dgm:prSet/>
      <dgm:spPr/>
      <dgm:t>
        <a:bodyPr/>
        <a:lstStyle/>
        <a:p>
          <a:pPr algn="l"/>
          <a:endParaRPr lang="en-US"/>
        </a:p>
      </dgm:t>
    </dgm:pt>
    <dgm:pt modelId="{AFCDF293-FE36-4A1E-B4B4-E6DD44E7E015}">
      <dgm:prSet phldrT="[Text]" custT="1"/>
      <dgm:spPr/>
      <dgm:t>
        <a:bodyPr/>
        <a:lstStyle/>
        <a:p>
          <a:pPr algn="l"/>
          <a:r>
            <a:rPr lang="en-US" sz="1200" b="1">
              <a:latin typeface="+mn-lt"/>
              <a:cs typeface="Times New Roman" panose="02020603050405020304" pitchFamily="18" charset="0"/>
            </a:rPr>
            <a:t>User Guide</a:t>
          </a:r>
          <a:endParaRPr lang="en-US" sz="1200">
            <a:latin typeface="+mn-lt"/>
            <a:cs typeface="Times New Roman" panose="02020603050405020304" pitchFamily="18" charset="0"/>
          </a:endParaRPr>
        </a:p>
      </dgm:t>
    </dgm:pt>
    <dgm:pt modelId="{9DB9BFDD-B2E1-441F-A3A3-E8819433485B}" type="parTrans" cxnId="{E9280C9C-F61C-495F-A32A-1C1C6BF3D4E1}">
      <dgm:prSet/>
      <dgm:spPr/>
      <dgm:t>
        <a:bodyPr/>
        <a:lstStyle/>
        <a:p>
          <a:pPr algn="l"/>
          <a:endParaRPr lang="en-US"/>
        </a:p>
      </dgm:t>
    </dgm:pt>
    <dgm:pt modelId="{ED8D3E9D-43F7-4947-8C8F-A9F35ED6B148}" type="sibTrans" cxnId="{E9280C9C-F61C-495F-A32A-1C1C6BF3D4E1}">
      <dgm:prSet/>
      <dgm:spPr/>
      <dgm:t>
        <a:bodyPr/>
        <a:lstStyle/>
        <a:p>
          <a:pPr algn="l"/>
          <a:endParaRPr lang="en-US"/>
        </a:p>
      </dgm:t>
    </dgm:pt>
    <dgm:pt modelId="{05420D29-29C4-4897-89B7-D515F7BB1C26}">
      <dgm:prSet phldrT="[Text]"/>
      <dgm:spPr>
        <a:solidFill>
          <a:schemeClr val="accent1">
            <a:lumMod val="75000"/>
          </a:schemeClr>
        </a:solidFill>
      </dgm:spPr>
      <dgm:t>
        <a:bodyPr/>
        <a:lstStyle/>
        <a:p>
          <a:pPr algn="l"/>
          <a:r>
            <a:rPr lang="en-US" b="1">
              <a:latin typeface="+mn-lt"/>
              <a:cs typeface="Times New Roman" panose="02020603050405020304" pitchFamily="18" charset="0"/>
            </a:rPr>
            <a:t>Assess</a:t>
          </a:r>
        </a:p>
      </dgm:t>
    </dgm:pt>
    <dgm:pt modelId="{B0E17965-B4E5-46CF-96FE-E3CE4364F86A}" type="parTrans" cxnId="{4EE88A86-5677-4C99-BCC4-6A33BCB0F381}">
      <dgm:prSet/>
      <dgm:spPr/>
      <dgm:t>
        <a:bodyPr/>
        <a:lstStyle/>
        <a:p>
          <a:pPr algn="l"/>
          <a:endParaRPr lang="en-US"/>
        </a:p>
      </dgm:t>
    </dgm:pt>
    <dgm:pt modelId="{D5E2F78B-A8A4-4D25-A988-D92949ED16F1}" type="sibTrans" cxnId="{4EE88A86-5677-4C99-BCC4-6A33BCB0F381}">
      <dgm:prSet/>
      <dgm:spPr/>
      <dgm:t>
        <a:bodyPr/>
        <a:lstStyle/>
        <a:p>
          <a:pPr algn="l"/>
          <a:endParaRPr lang="en-US"/>
        </a:p>
      </dgm:t>
    </dgm:pt>
    <dgm:pt modelId="{28D0F26B-8A85-4D95-BD6F-9AF45F57D183}">
      <dgm:prSet phldrT="[Text]" custT="1"/>
      <dgm:spPr/>
      <dgm:t>
        <a:bodyPr/>
        <a:lstStyle/>
        <a:p>
          <a:pPr algn="l"/>
          <a:r>
            <a:rPr lang="en-US" sz="1200" b="1">
              <a:latin typeface="+mn-lt"/>
              <a:cs typeface="Times New Roman" panose="02020603050405020304" pitchFamily="18" charset="0"/>
            </a:rPr>
            <a:t>Data Modernization Questionnaire</a:t>
          </a:r>
          <a:endParaRPr lang="en-US" sz="1200">
            <a:latin typeface="+mn-lt"/>
            <a:cs typeface="Times New Roman" panose="02020603050405020304" pitchFamily="18" charset="0"/>
          </a:endParaRPr>
        </a:p>
      </dgm:t>
    </dgm:pt>
    <dgm:pt modelId="{D69EE307-D8F3-4A10-99BF-C55A1409C3B7}" type="parTrans" cxnId="{3D6B2229-CBFA-42E2-81F4-52BA14AC99C3}">
      <dgm:prSet/>
      <dgm:spPr/>
      <dgm:t>
        <a:bodyPr/>
        <a:lstStyle/>
        <a:p>
          <a:pPr algn="l"/>
          <a:endParaRPr lang="en-US"/>
        </a:p>
      </dgm:t>
    </dgm:pt>
    <dgm:pt modelId="{6699383E-FA67-4FAA-9FF4-F7E9B1B6D0C9}" type="sibTrans" cxnId="{3D6B2229-CBFA-42E2-81F4-52BA14AC99C3}">
      <dgm:prSet/>
      <dgm:spPr/>
      <dgm:t>
        <a:bodyPr/>
        <a:lstStyle/>
        <a:p>
          <a:pPr algn="l"/>
          <a:endParaRPr lang="en-US"/>
        </a:p>
      </dgm:t>
    </dgm:pt>
    <dgm:pt modelId="{3CDD7DF9-F215-41E8-B46D-163CB97B1599}">
      <dgm:prSet phldrT="[Text]"/>
      <dgm:spPr>
        <a:solidFill>
          <a:schemeClr val="accent1">
            <a:lumMod val="75000"/>
          </a:schemeClr>
        </a:solidFill>
      </dgm:spPr>
      <dgm:t>
        <a:bodyPr/>
        <a:lstStyle/>
        <a:p>
          <a:pPr algn="l"/>
          <a:r>
            <a:rPr lang="en-US" b="1">
              <a:latin typeface="+mn-lt"/>
              <a:cs typeface="Times New Roman" panose="02020603050405020304" pitchFamily="18" charset="0"/>
            </a:rPr>
            <a:t>Plan &amp; Prioritize</a:t>
          </a:r>
        </a:p>
      </dgm:t>
    </dgm:pt>
    <dgm:pt modelId="{5CC12E90-99BB-4FED-BBA6-78E248F31025}" type="parTrans" cxnId="{AEE278D2-7FC9-496D-BE3A-A1E543EA5339}">
      <dgm:prSet/>
      <dgm:spPr/>
      <dgm:t>
        <a:bodyPr/>
        <a:lstStyle/>
        <a:p>
          <a:pPr algn="l"/>
          <a:endParaRPr lang="en-US"/>
        </a:p>
      </dgm:t>
    </dgm:pt>
    <dgm:pt modelId="{34C561EA-6286-4738-9ECB-EF5940734573}" type="sibTrans" cxnId="{AEE278D2-7FC9-496D-BE3A-A1E543EA5339}">
      <dgm:prSet/>
      <dgm:spPr/>
      <dgm:t>
        <a:bodyPr/>
        <a:lstStyle/>
        <a:p>
          <a:pPr algn="l"/>
          <a:endParaRPr lang="en-US"/>
        </a:p>
      </dgm:t>
    </dgm:pt>
    <dgm:pt modelId="{5D4B2953-2C81-4708-9717-4BBD034823EE}">
      <dgm:prSet phldrT="[Text]" custT="1"/>
      <dgm:spPr/>
      <dgm:t>
        <a:bodyPr/>
        <a:lstStyle/>
        <a:p>
          <a:pPr algn="l"/>
          <a:r>
            <a:rPr lang="en-US" sz="1200" b="1">
              <a:latin typeface="+mn-lt"/>
              <a:cs typeface="Times New Roman" panose="02020603050405020304" pitchFamily="18" charset="0"/>
            </a:rPr>
            <a:t>Prioritization Template</a:t>
          </a:r>
          <a:endParaRPr lang="en-US" sz="1200">
            <a:latin typeface="+mn-lt"/>
            <a:cs typeface="Times New Roman" panose="02020603050405020304" pitchFamily="18" charset="0"/>
          </a:endParaRPr>
        </a:p>
      </dgm:t>
    </dgm:pt>
    <dgm:pt modelId="{6AFD7B15-A630-4FAD-9784-C3E91696D29E}" type="parTrans" cxnId="{C7013F4D-C72E-40C7-A27E-5F6005E84C5F}">
      <dgm:prSet/>
      <dgm:spPr/>
      <dgm:t>
        <a:bodyPr/>
        <a:lstStyle/>
        <a:p>
          <a:pPr algn="l"/>
          <a:endParaRPr lang="en-US"/>
        </a:p>
      </dgm:t>
    </dgm:pt>
    <dgm:pt modelId="{C5BCDCBF-D212-4FBB-A8F0-27C212EBD4C8}" type="sibTrans" cxnId="{C7013F4D-C72E-40C7-A27E-5F6005E84C5F}">
      <dgm:prSet/>
      <dgm:spPr/>
      <dgm:t>
        <a:bodyPr/>
        <a:lstStyle/>
        <a:p>
          <a:pPr algn="l"/>
          <a:endParaRPr lang="en-US"/>
        </a:p>
      </dgm:t>
    </dgm:pt>
    <dgm:pt modelId="{77BBD551-5B59-471A-9D23-FEE132F34673}">
      <dgm:prSet phldrT="[Text]"/>
      <dgm:spPr>
        <a:solidFill>
          <a:schemeClr val="accent1">
            <a:lumMod val="75000"/>
          </a:schemeClr>
        </a:solidFill>
      </dgm:spPr>
      <dgm:t>
        <a:bodyPr/>
        <a:lstStyle/>
        <a:p>
          <a:pPr algn="l"/>
          <a:r>
            <a:rPr lang="en-US" b="1">
              <a:latin typeface="+mn-lt"/>
              <a:cs typeface="Times New Roman" panose="02020603050405020304" pitchFamily="18" charset="0"/>
            </a:rPr>
            <a:t>Communicate</a:t>
          </a:r>
        </a:p>
      </dgm:t>
    </dgm:pt>
    <dgm:pt modelId="{64EF46F7-EEBD-4966-BDA4-561F3C0D647F}" type="parTrans" cxnId="{20ED849B-BAD0-469D-A99C-693F3270B0D6}">
      <dgm:prSet/>
      <dgm:spPr/>
      <dgm:t>
        <a:bodyPr/>
        <a:lstStyle/>
        <a:p>
          <a:pPr algn="l"/>
          <a:endParaRPr lang="en-US"/>
        </a:p>
      </dgm:t>
    </dgm:pt>
    <dgm:pt modelId="{2226BD04-9D25-4EC6-A8CF-43CB5BD61200}" type="sibTrans" cxnId="{20ED849B-BAD0-469D-A99C-693F3270B0D6}">
      <dgm:prSet/>
      <dgm:spPr/>
      <dgm:t>
        <a:bodyPr/>
        <a:lstStyle/>
        <a:p>
          <a:pPr algn="l"/>
          <a:endParaRPr lang="en-US"/>
        </a:p>
      </dgm:t>
    </dgm:pt>
    <dgm:pt modelId="{A282C65B-A52E-4C96-85F0-5EFCE5CA5405}">
      <dgm:prSet phldrT="[Text]" custT="1"/>
      <dgm:spPr/>
      <dgm:t>
        <a:bodyPr/>
        <a:lstStyle/>
        <a:p>
          <a:pPr algn="l"/>
          <a:r>
            <a:rPr lang="en-US" sz="1200" b="1" dirty="0">
              <a:latin typeface="+mn-lt"/>
              <a:cs typeface="Times New Roman" panose="02020603050405020304" pitchFamily="18" charset="0"/>
            </a:rPr>
            <a:t>Executive Summary Report Template</a:t>
          </a:r>
          <a:endParaRPr lang="en-US" sz="1200" dirty="0">
            <a:latin typeface="+mn-lt"/>
            <a:cs typeface="Times New Roman" panose="02020603050405020304" pitchFamily="18" charset="0"/>
          </a:endParaRPr>
        </a:p>
      </dgm:t>
    </dgm:pt>
    <dgm:pt modelId="{1AEB418B-22F3-46E4-BB83-B613DDA3B3A3}" type="parTrans" cxnId="{6C99820F-248A-49FA-9A56-0A6B9C2D7DA4}">
      <dgm:prSet/>
      <dgm:spPr/>
      <dgm:t>
        <a:bodyPr/>
        <a:lstStyle/>
        <a:p>
          <a:pPr algn="l"/>
          <a:endParaRPr lang="en-US"/>
        </a:p>
      </dgm:t>
    </dgm:pt>
    <dgm:pt modelId="{8CB31AED-63E6-4CDF-9767-046A591B763D}" type="sibTrans" cxnId="{6C99820F-248A-49FA-9A56-0A6B9C2D7DA4}">
      <dgm:prSet/>
      <dgm:spPr/>
      <dgm:t>
        <a:bodyPr/>
        <a:lstStyle/>
        <a:p>
          <a:pPr algn="l"/>
          <a:endParaRPr lang="en-US"/>
        </a:p>
      </dgm:t>
    </dgm:pt>
    <dgm:pt modelId="{398B7979-7C1F-43CB-8B45-8C09267D0D6A}">
      <dgm:prSet phldrT="[Text]" custT="1"/>
      <dgm:spPr/>
      <dgm:t>
        <a:bodyPr/>
        <a:lstStyle/>
        <a:p>
          <a:pPr algn="l"/>
          <a:r>
            <a:rPr lang="en-US" sz="1200" b="1">
              <a:latin typeface="+mn-lt"/>
              <a:cs typeface="Times New Roman" panose="02020603050405020304" pitchFamily="18" charset="0"/>
            </a:rPr>
            <a:t>Contributor Contact Sheet</a:t>
          </a:r>
          <a:endParaRPr lang="en-US" sz="1200">
            <a:latin typeface="+mn-lt"/>
            <a:cs typeface="Times New Roman" panose="02020603050405020304" pitchFamily="18" charset="0"/>
          </a:endParaRPr>
        </a:p>
      </dgm:t>
    </dgm:pt>
    <dgm:pt modelId="{E42E52CB-20F5-4166-AB3D-CEC0A740A912}" type="parTrans" cxnId="{086C9CFA-9A61-4C27-9896-6EB0B34E014D}">
      <dgm:prSet/>
      <dgm:spPr/>
      <dgm:t>
        <a:bodyPr/>
        <a:lstStyle/>
        <a:p>
          <a:pPr algn="l"/>
          <a:endParaRPr lang="en-US"/>
        </a:p>
      </dgm:t>
    </dgm:pt>
    <dgm:pt modelId="{90ABD99A-9BCC-4CF3-85CD-E055C0D1AAE1}" type="sibTrans" cxnId="{086C9CFA-9A61-4C27-9896-6EB0B34E014D}">
      <dgm:prSet/>
      <dgm:spPr/>
      <dgm:t>
        <a:bodyPr/>
        <a:lstStyle/>
        <a:p>
          <a:pPr algn="l"/>
          <a:endParaRPr lang="en-US"/>
        </a:p>
      </dgm:t>
    </dgm:pt>
    <dgm:pt modelId="{0C9D8632-CD87-4D90-A867-E4D6A01C2310}" type="pres">
      <dgm:prSet presAssocID="{D8312601-22C3-4C03-B88E-0F9F64C5E850}" presName="Name0" presStyleCnt="0">
        <dgm:presLayoutVars>
          <dgm:dir/>
          <dgm:animLvl val="lvl"/>
          <dgm:resizeHandles val="exact"/>
        </dgm:presLayoutVars>
      </dgm:prSet>
      <dgm:spPr/>
    </dgm:pt>
    <dgm:pt modelId="{F1A4E675-B4AC-4A75-91D0-4626BECC7311}" type="pres">
      <dgm:prSet presAssocID="{D8312601-22C3-4C03-B88E-0F9F64C5E850}" presName="tSp" presStyleCnt="0"/>
      <dgm:spPr/>
    </dgm:pt>
    <dgm:pt modelId="{D07AE3B6-9431-4A2D-953A-33B444A4643F}" type="pres">
      <dgm:prSet presAssocID="{D8312601-22C3-4C03-B88E-0F9F64C5E850}" presName="bSp" presStyleCnt="0"/>
      <dgm:spPr/>
    </dgm:pt>
    <dgm:pt modelId="{04333047-DC0F-4953-B573-B22D031116BA}" type="pres">
      <dgm:prSet presAssocID="{D8312601-22C3-4C03-B88E-0F9F64C5E850}" presName="process" presStyleCnt="0"/>
      <dgm:spPr/>
    </dgm:pt>
    <dgm:pt modelId="{D2B5B446-4601-43A9-AD57-0AE4F796199B}" type="pres">
      <dgm:prSet presAssocID="{A7C276C4-6BBA-4CE3-9318-CE347F80F0F3}" presName="composite1" presStyleCnt="0"/>
      <dgm:spPr/>
    </dgm:pt>
    <dgm:pt modelId="{F72172AD-5C86-4E99-AF68-69BF9CBFBC0B}" type="pres">
      <dgm:prSet presAssocID="{A7C276C4-6BBA-4CE3-9318-CE347F80F0F3}" presName="dummyNode1" presStyleLbl="node1" presStyleIdx="0" presStyleCnt="4"/>
      <dgm:spPr/>
    </dgm:pt>
    <dgm:pt modelId="{2BE62DDC-0BF1-44A4-9A33-18FBBC8476B0}" type="pres">
      <dgm:prSet presAssocID="{A7C276C4-6BBA-4CE3-9318-CE347F80F0F3}" presName="childNode1" presStyleLbl="bgAcc1" presStyleIdx="0" presStyleCnt="4">
        <dgm:presLayoutVars>
          <dgm:bulletEnabled val="1"/>
        </dgm:presLayoutVars>
      </dgm:prSet>
      <dgm:spPr/>
    </dgm:pt>
    <dgm:pt modelId="{AC831644-5A5B-4199-8C82-A58D6284AA97}" type="pres">
      <dgm:prSet presAssocID="{A7C276C4-6BBA-4CE3-9318-CE347F80F0F3}" presName="childNode1tx" presStyleLbl="bgAcc1" presStyleIdx="0" presStyleCnt="4">
        <dgm:presLayoutVars>
          <dgm:bulletEnabled val="1"/>
        </dgm:presLayoutVars>
      </dgm:prSet>
      <dgm:spPr/>
    </dgm:pt>
    <dgm:pt modelId="{ADEDE7CB-0E7C-41B8-808A-7588BC97442E}" type="pres">
      <dgm:prSet presAssocID="{A7C276C4-6BBA-4CE3-9318-CE347F80F0F3}" presName="parentNode1" presStyleLbl="node1" presStyleIdx="0" presStyleCnt="4">
        <dgm:presLayoutVars>
          <dgm:chMax val="1"/>
          <dgm:bulletEnabled val="1"/>
        </dgm:presLayoutVars>
      </dgm:prSet>
      <dgm:spPr/>
    </dgm:pt>
    <dgm:pt modelId="{C4C65633-620F-4534-A701-5F94DDF9D7E1}" type="pres">
      <dgm:prSet presAssocID="{A7C276C4-6BBA-4CE3-9318-CE347F80F0F3}" presName="connSite1" presStyleCnt="0"/>
      <dgm:spPr/>
    </dgm:pt>
    <dgm:pt modelId="{B71FBE28-9FC3-4D21-BFB6-2A264E007724}" type="pres">
      <dgm:prSet presAssocID="{079D8409-B742-499F-AFC8-9E7696E65A98}" presName="Name9" presStyleLbl="sibTrans2D1" presStyleIdx="0" presStyleCnt="3"/>
      <dgm:spPr/>
    </dgm:pt>
    <dgm:pt modelId="{9E243DFF-FBB7-4E66-8C52-9AA7831A525E}" type="pres">
      <dgm:prSet presAssocID="{05420D29-29C4-4897-89B7-D515F7BB1C26}" presName="composite2" presStyleCnt="0"/>
      <dgm:spPr/>
    </dgm:pt>
    <dgm:pt modelId="{C1ECC0DE-16A6-42EE-97A1-45DC270D421B}" type="pres">
      <dgm:prSet presAssocID="{05420D29-29C4-4897-89B7-D515F7BB1C26}" presName="dummyNode2" presStyleLbl="node1" presStyleIdx="0" presStyleCnt="4"/>
      <dgm:spPr/>
    </dgm:pt>
    <dgm:pt modelId="{27714A99-BBDA-4BC7-AEDD-B9BD0A8ECA7D}" type="pres">
      <dgm:prSet presAssocID="{05420D29-29C4-4897-89B7-D515F7BB1C26}" presName="childNode2" presStyleLbl="bgAcc1" presStyleIdx="1" presStyleCnt="4">
        <dgm:presLayoutVars>
          <dgm:bulletEnabled val="1"/>
        </dgm:presLayoutVars>
      </dgm:prSet>
      <dgm:spPr/>
    </dgm:pt>
    <dgm:pt modelId="{7D23C316-7066-45B4-B870-53AF739362F0}" type="pres">
      <dgm:prSet presAssocID="{05420D29-29C4-4897-89B7-D515F7BB1C26}" presName="childNode2tx" presStyleLbl="bgAcc1" presStyleIdx="1" presStyleCnt="4">
        <dgm:presLayoutVars>
          <dgm:bulletEnabled val="1"/>
        </dgm:presLayoutVars>
      </dgm:prSet>
      <dgm:spPr/>
    </dgm:pt>
    <dgm:pt modelId="{94172357-6047-46F3-9EB0-9ABDF558E851}" type="pres">
      <dgm:prSet presAssocID="{05420D29-29C4-4897-89B7-D515F7BB1C26}" presName="parentNode2" presStyleLbl="node1" presStyleIdx="1" presStyleCnt="4">
        <dgm:presLayoutVars>
          <dgm:chMax val="0"/>
          <dgm:bulletEnabled val="1"/>
        </dgm:presLayoutVars>
      </dgm:prSet>
      <dgm:spPr/>
    </dgm:pt>
    <dgm:pt modelId="{698E8606-C5B2-4EFC-B4BA-85629E25532E}" type="pres">
      <dgm:prSet presAssocID="{05420D29-29C4-4897-89B7-D515F7BB1C26}" presName="connSite2" presStyleCnt="0"/>
      <dgm:spPr/>
    </dgm:pt>
    <dgm:pt modelId="{E90A1866-62AF-4A7C-9D34-A4959EA461C0}" type="pres">
      <dgm:prSet presAssocID="{D5E2F78B-A8A4-4D25-A988-D92949ED16F1}" presName="Name18" presStyleLbl="sibTrans2D1" presStyleIdx="1" presStyleCnt="3"/>
      <dgm:spPr/>
    </dgm:pt>
    <dgm:pt modelId="{F3E38100-DC0F-4876-A4C9-816F15F3257D}" type="pres">
      <dgm:prSet presAssocID="{3CDD7DF9-F215-41E8-B46D-163CB97B1599}" presName="composite1" presStyleCnt="0"/>
      <dgm:spPr/>
    </dgm:pt>
    <dgm:pt modelId="{740866FC-CE8F-4062-AF45-1462144A6F82}" type="pres">
      <dgm:prSet presAssocID="{3CDD7DF9-F215-41E8-B46D-163CB97B1599}" presName="dummyNode1" presStyleLbl="node1" presStyleIdx="1" presStyleCnt="4"/>
      <dgm:spPr/>
    </dgm:pt>
    <dgm:pt modelId="{BED22892-B6AF-4F92-843D-1CB81CFFCEF8}" type="pres">
      <dgm:prSet presAssocID="{3CDD7DF9-F215-41E8-B46D-163CB97B1599}" presName="childNode1" presStyleLbl="bgAcc1" presStyleIdx="2" presStyleCnt="4">
        <dgm:presLayoutVars>
          <dgm:bulletEnabled val="1"/>
        </dgm:presLayoutVars>
      </dgm:prSet>
      <dgm:spPr/>
    </dgm:pt>
    <dgm:pt modelId="{3C229F7D-6407-4546-95A5-F5E670CAA158}" type="pres">
      <dgm:prSet presAssocID="{3CDD7DF9-F215-41E8-B46D-163CB97B1599}" presName="childNode1tx" presStyleLbl="bgAcc1" presStyleIdx="2" presStyleCnt="4">
        <dgm:presLayoutVars>
          <dgm:bulletEnabled val="1"/>
        </dgm:presLayoutVars>
      </dgm:prSet>
      <dgm:spPr/>
    </dgm:pt>
    <dgm:pt modelId="{FDDD5B7B-F06F-4DC3-919D-E602C582A54B}" type="pres">
      <dgm:prSet presAssocID="{3CDD7DF9-F215-41E8-B46D-163CB97B1599}" presName="parentNode1" presStyleLbl="node1" presStyleIdx="2" presStyleCnt="4">
        <dgm:presLayoutVars>
          <dgm:chMax val="1"/>
          <dgm:bulletEnabled val="1"/>
        </dgm:presLayoutVars>
      </dgm:prSet>
      <dgm:spPr/>
    </dgm:pt>
    <dgm:pt modelId="{822AEE9D-7A5C-4AF1-8B26-E07C32E0B2DF}" type="pres">
      <dgm:prSet presAssocID="{3CDD7DF9-F215-41E8-B46D-163CB97B1599}" presName="connSite1" presStyleCnt="0"/>
      <dgm:spPr/>
    </dgm:pt>
    <dgm:pt modelId="{F4198198-ED06-4589-B596-FFA6ED9F9C07}" type="pres">
      <dgm:prSet presAssocID="{34C561EA-6286-4738-9ECB-EF5940734573}" presName="Name9" presStyleLbl="sibTrans2D1" presStyleIdx="2" presStyleCnt="3"/>
      <dgm:spPr/>
    </dgm:pt>
    <dgm:pt modelId="{B7BB3DA5-019F-48F5-ADC1-46D4DC7BD4CD}" type="pres">
      <dgm:prSet presAssocID="{77BBD551-5B59-471A-9D23-FEE132F34673}" presName="composite2" presStyleCnt="0"/>
      <dgm:spPr/>
    </dgm:pt>
    <dgm:pt modelId="{BFE5D2EA-03E6-4B4E-B42A-214464BFC723}" type="pres">
      <dgm:prSet presAssocID="{77BBD551-5B59-471A-9D23-FEE132F34673}" presName="dummyNode2" presStyleLbl="node1" presStyleIdx="2" presStyleCnt="4"/>
      <dgm:spPr/>
    </dgm:pt>
    <dgm:pt modelId="{F541C700-13AC-4086-B1AB-C47189AC985F}" type="pres">
      <dgm:prSet presAssocID="{77BBD551-5B59-471A-9D23-FEE132F34673}" presName="childNode2" presStyleLbl="bgAcc1" presStyleIdx="3" presStyleCnt="4">
        <dgm:presLayoutVars>
          <dgm:bulletEnabled val="1"/>
        </dgm:presLayoutVars>
      </dgm:prSet>
      <dgm:spPr/>
    </dgm:pt>
    <dgm:pt modelId="{E038DA66-F748-4837-B9C3-EFC0532948C8}" type="pres">
      <dgm:prSet presAssocID="{77BBD551-5B59-471A-9D23-FEE132F34673}" presName="childNode2tx" presStyleLbl="bgAcc1" presStyleIdx="3" presStyleCnt="4">
        <dgm:presLayoutVars>
          <dgm:bulletEnabled val="1"/>
        </dgm:presLayoutVars>
      </dgm:prSet>
      <dgm:spPr/>
    </dgm:pt>
    <dgm:pt modelId="{EAC77FE9-31B6-4E51-A953-8E6D0CEF4619}" type="pres">
      <dgm:prSet presAssocID="{77BBD551-5B59-471A-9D23-FEE132F34673}" presName="parentNode2" presStyleLbl="node1" presStyleIdx="3" presStyleCnt="4">
        <dgm:presLayoutVars>
          <dgm:chMax val="0"/>
          <dgm:bulletEnabled val="1"/>
        </dgm:presLayoutVars>
      </dgm:prSet>
      <dgm:spPr/>
    </dgm:pt>
    <dgm:pt modelId="{06346D32-8AD7-44BB-AC8B-29728ECC3E50}" type="pres">
      <dgm:prSet presAssocID="{77BBD551-5B59-471A-9D23-FEE132F34673}" presName="connSite2" presStyleCnt="0"/>
      <dgm:spPr/>
    </dgm:pt>
  </dgm:ptLst>
  <dgm:cxnLst>
    <dgm:cxn modelId="{B1893205-BA4A-446A-8BFE-AB45D4CB99FF}" type="presOf" srcId="{A7C276C4-6BBA-4CE3-9318-CE347F80F0F3}" destId="{ADEDE7CB-0E7C-41B8-808A-7588BC97442E}" srcOrd="0" destOrd="0" presId="urn:microsoft.com/office/officeart/2005/8/layout/hProcess4"/>
    <dgm:cxn modelId="{4211F505-CA64-413C-ABDC-4D8BBC4CF7DF}" type="presOf" srcId="{3CDD7DF9-F215-41E8-B46D-163CB97B1599}" destId="{FDDD5B7B-F06F-4DC3-919D-E602C582A54B}" srcOrd="0" destOrd="0" presId="urn:microsoft.com/office/officeart/2005/8/layout/hProcess4"/>
    <dgm:cxn modelId="{FDB0280F-7DCC-4A1A-8B00-B54A04FF98D2}" type="presOf" srcId="{A282C65B-A52E-4C96-85F0-5EFCE5CA5405}" destId="{F541C700-13AC-4086-B1AB-C47189AC985F}" srcOrd="0" destOrd="0" presId="urn:microsoft.com/office/officeart/2005/8/layout/hProcess4"/>
    <dgm:cxn modelId="{6C99820F-248A-49FA-9A56-0A6B9C2D7DA4}" srcId="{77BBD551-5B59-471A-9D23-FEE132F34673}" destId="{A282C65B-A52E-4C96-85F0-5EFCE5CA5405}" srcOrd="0" destOrd="0" parTransId="{1AEB418B-22F3-46E4-BB83-B613DDA3B3A3}" sibTransId="{8CB31AED-63E6-4CDF-9767-046A591B763D}"/>
    <dgm:cxn modelId="{AB418618-70F3-48D2-BB5F-7A9C68CBFC0F}" type="presOf" srcId="{D5E2F78B-A8A4-4D25-A988-D92949ED16F1}" destId="{E90A1866-62AF-4A7C-9D34-A4959EA461C0}" srcOrd="0" destOrd="0" presId="urn:microsoft.com/office/officeart/2005/8/layout/hProcess4"/>
    <dgm:cxn modelId="{3D6B2229-CBFA-42E2-81F4-52BA14AC99C3}" srcId="{05420D29-29C4-4897-89B7-D515F7BB1C26}" destId="{28D0F26B-8A85-4D95-BD6F-9AF45F57D183}" srcOrd="0" destOrd="0" parTransId="{D69EE307-D8F3-4A10-99BF-C55A1409C3B7}" sibTransId="{6699383E-FA67-4FAA-9FF4-F7E9B1B6D0C9}"/>
    <dgm:cxn modelId="{2E46773D-A1CB-4555-B1A1-0DDDBE1C702D}" type="presOf" srcId="{AFCDF293-FE36-4A1E-B4B4-E6DD44E7E015}" destId="{AC831644-5A5B-4199-8C82-A58D6284AA97}" srcOrd="1" destOrd="0" presId="urn:microsoft.com/office/officeart/2005/8/layout/hProcess4"/>
    <dgm:cxn modelId="{30F01D45-FE51-49BF-8E07-89782F042A02}" type="presOf" srcId="{398B7979-7C1F-43CB-8B45-8C09267D0D6A}" destId="{2BE62DDC-0BF1-44A4-9A33-18FBBC8476B0}" srcOrd="0" destOrd="1" presId="urn:microsoft.com/office/officeart/2005/8/layout/hProcess4"/>
    <dgm:cxn modelId="{C7013F4D-C72E-40C7-A27E-5F6005E84C5F}" srcId="{3CDD7DF9-F215-41E8-B46D-163CB97B1599}" destId="{5D4B2953-2C81-4708-9717-4BBD034823EE}" srcOrd="0" destOrd="0" parTransId="{6AFD7B15-A630-4FAD-9784-C3E91696D29E}" sibTransId="{C5BCDCBF-D212-4FBB-A8F0-27C212EBD4C8}"/>
    <dgm:cxn modelId="{C2560967-9FD2-433F-9B41-6EFADE3A3D62}" srcId="{D8312601-22C3-4C03-B88E-0F9F64C5E850}" destId="{A7C276C4-6BBA-4CE3-9318-CE347F80F0F3}" srcOrd="0" destOrd="0" parTransId="{B6432248-9031-40CE-9989-CDEFE5B85114}" sibTransId="{079D8409-B742-499F-AFC8-9E7696E65A98}"/>
    <dgm:cxn modelId="{A1C25D69-AA8D-4439-B433-4293E4886DBA}" type="presOf" srcId="{398B7979-7C1F-43CB-8B45-8C09267D0D6A}" destId="{AC831644-5A5B-4199-8C82-A58D6284AA97}" srcOrd="1" destOrd="1" presId="urn:microsoft.com/office/officeart/2005/8/layout/hProcess4"/>
    <dgm:cxn modelId="{43A2D96A-FCCC-4B39-857C-CD5095CA7618}" type="presOf" srcId="{77BBD551-5B59-471A-9D23-FEE132F34673}" destId="{EAC77FE9-31B6-4E51-A953-8E6D0CEF4619}" srcOrd="0" destOrd="0" presId="urn:microsoft.com/office/officeart/2005/8/layout/hProcess4"/>
    <dgm:cxn modelId="{4EE88A86-5677-4C99-BCC4-6A33BCB0F381}" srcId="{D8312601-22C3-4C03-B88E-0F9F64C5E850}" destId="{05420D29-29C4-4897-89B7-D515F7BB1C26}" srcOrd="1" destOrd="0" parTransId="{B0E17965-B4E5-46CF-96FE-E3CE4364F86A}" sibTransId="{D5E2F78B-A8A4-4D25-A988-D92949ED16F1}"/>
    <dgm:cxn modelId="{669CFE97-43F1-4B4B-A141-7E87CE2C3890}" type="presOf" srcId="{28D0F26B-8A85-4D95-BD6F-9AF45F57D183}" destId="{7D23C316-7066-45B4-B870-53AF739362F0}" srcOrd="1" destOrd="0" presId="urn:microsoft.com/office/officeart/2005/8/layout/hProcess4"/>
    <dgm:cxn modelId="{20ED849B-BAD0-469D-A99C-693F3270B0D6}" srcId="{D8312601-22C3-4C03-B88E-0F9F64C5E850}" destId="{77BBD551-5B59-471A-9D23-FEE132F34673}" srcOrd="3" destOrd="0" parTransId="{64EF46F7-EEBD-4966-BDA4-561F3C0D647F}" sibTransId="{2226BD04-9D25-4EC6-A8CF-43CB5BD61200}"/>
    <dgm:cxn modelId="{E9280C9C-F61C-495F-A32A-1C1C6BF3D4E1}" srcId="{A7C276C4-6BBA-4CE3-9318-CE347F80F0F3}" destId="{AFCDF293-FE36-4A1E-B4B4-E6DD44E7E015}" srcOrd="0" destOrd="0" parTransId="{9DB9BFDD-B2E1-441F-A3A3-E8819433485B}" sibTransId="{ED8D3E9D-43F7-4947-8C8F-A9F35ED6B148}"/>
    <dgm:cxn modelId="{CAF8939D-732A-4BF4-ABA6-BA20FCF1CE70}" type="presOf" srcId="{A282C65B-A52E-4C96-85F0-5EFCE5CA5405}" destId="{E038DA66-F748-4837-B9C3-EFC0532948C8}" srcOrd="1" destOrd="0" presId="urn:microsoft.com/office/officeart/2005/8/layout/hProcess4"/>
    <dgm:cxn modelId="{753EF7BF-E8A5-49BC-A750-5E282FC82AFC}" type="presOf" srcId="{079D8409-B742-499F-AFC8-9E7696E65A98}" destId="{B71FBE28-9FC3-4D21-BFB6-2A264E007724}" srcOrd="0" destOrd="0" presId="urn:microsoft.com/office/officeart/2005/8/layout/hProcess4"/>
    <dgm:cxn modelId="{60B9DFC1-EB73-48DA-8994-5601FBDF8410}" type="presOf" srcId="{5D4B2953-2C81-4708-9717-4BBD034823EE}" destId="{3C229F7D-6407-4546-95A5-F5E670CAA158}" srcOrd="1" destOrd="0" presId="urn:microsoft.com/office/officeart/2005/8/layout/hProcess4"/>
    <dgm:cxn modelId="{F42E07CD-9799-4D2A-B21E-D24C5911DCA9}" type="presOf" srcId="{AFCDF293-FE36-4A1E-B4B4-E6DD44E7E015}" destId="{2BE62DDC-0BF1-44A4-9A33-18FBBC8476B0}" srcOrd="0" destOrd="0" presId="urn:microsoft.com/office/officeart/2005/8/layout/hProcess4"/>
    <dgm:cxn modelId="{69AA56D2-0641-4C97-ACBF-6C45478F2D49}" type="presOf" srcId="{05420D29-29C4-4897-89B7-D515F7BB1C26}" destId="{94172357-6047-46F3-9EB0-9ABDF558E851}" srcOrd="0" destOrd="0" presId="urn:microsoft.com/office/officeart/2005/8/layout/hProcess4"/>
    <dgm:cxn modelId="{AEE278D2-7FC9-496D-BE3A-A1E543EA5339}" srcId="{D8312601-22C3-4C03-B88E-0F9F64C5E850}" destId="{3CDD7DF9-F215-41E8-B46D-163CB97B1599}" srcOrd="2" destOrd="0" parTransId="{5CC12E90-99BB-4FED-BBA6-78E248F31025}" sibTransId="{34C561EA-6286-4738-9ECB-EF5940734573}"/>
    <dgm:cxn modelId="{C60B43D4-C4C0-48AA-9346-D0541FE421F5}" type="presOf" srcId="{34C561EA-6286-4738-9ECB-EF5940734573}" destId="{F4198198-ED06-4589-B596-FFA6ED9F9C07}" srcOrd="0" destOrd="0" presId="urn:microsoft.com/office/officeart/2005/8/layout/hProcess4"/>
    <dgm:cxn modelId="{AF6EF1EC-E73F-4483-8250-84B693AFDA1B}" type="presOf" srcId="{D8312601-22C3-4C03-B88E-0F9F64C5E850}" destId="{0C9D8632-CD87-4D90-A867-E4D6A01C2310}" srcOrd="0" destOrd="0" presId="urn:microsoft.com/office/officeart/2005/8/layout/hProcess4"/>
    <dgm:cxn modelId="{75FDCDEE-BF65-4F1D-9200-D6D0192F29CC}" type="presOf" srcId="{5D4B2953-2C81-4708-9717-4BBD034823EE}" destId="{BED22892-B6AF-4F92-843D-1CB81CFFCEF8}" srcOrd="0" destOrd="0" presId="urn:microsoft.com/office/officeart/2005/8/layout/hProcess4"/>
    <dgm:cxn modelId="{9587FAF6-297A-468E-9711-087C075ABF42}" type="presOf" srcId="{28D0F26B-8A85-4D95-BD6F-9AF45F57D183}" destId="{27714A99-BBDA-4BC7-AEDD-B9BD0A8ECA7D}" srcOrd="0" destOrd="0" presId="urn:microsoft.com/office/officeart/2005/8/layout/hProcess4"/>
    <dgm:cxn modelId="{086C9CFA-9A61-4C27-9896-6EB0B34E014D}" srcId="{A7C276C4-6BBA-4CE3-9318-CE347F80F0F3}" destId="{398B7979-7C1F-43CB-8B45-8C09267D0D6A}" srcOrd="1" destOrd="0" parTransId="{E42E52CB-20F5-4166-AB3D-CEC0A740A912}" sibTransId="{90ABD99A-9BCC-4CF3-85CD-E055C0D1AAE1}"/>
    <dgm:cxn modelId="{54128D16-6382-45BA-9E2D-3D6A2B38BF5F}" type="presParOf" srcId="{0C9D8632-CD87-4D90-A867-E4D6A01C2310}" destId="{F1A4E675-B4AC-4A75-91D0-4626BECC7311}" srcOrd="0" destOrd="0" presId="urn:microsoft.com/office/officeart/2005/8/layout/hProcess4"/>
    <dgm:cxn modelId="{4CFD0247-62AF-4681-8B3D-CFEFD6218A0F}" type="presParOf" srcId="{0C9D8632-CD87-4D90-A867-E4D6A01C2310}" destId="{D07AE3B6-9431-4A2D-953A-33B444A4643F}" srcOrd="1" destOrd="0" presId="urn:microsoft.com/office/officeart/2005/8/layout/hProcess4"/>
    <dgm:cxn modelId="{070EFC12-83DA-4907-BE5C-116D385C7354}" type="presParOf" srcId="{0C9D8632-CD87-4D90-A867-E4D6A01C2310}" destId="{04333047-DC0F-4953-B573-B22D031116BA}" srcOrd="2" destOrd="0" presId="urn:microsoft.com/office/officeart/2005/8/layout/hProcess4"/>
    <dgm:cxn modelId="{531A8665-7C4B-4718-B7A9-37E842457697}" type="presParOf" srcId="{04333047-DC0F-4953-B573-B22D031116BA}" destId="{D2B5B446-4601-43A9-AD57-0AE4F796199B}" srcOrd="0" destOrd="0" presId="urn:microsoft.com/office/officeart/2005/8/layout/hProcess4"/>
    <dgm:cxn modelId="{661BB8D4-3672-4B3D-AC0E-C407F1E42B52}" type="presParOf" srcId="{D2B5B446-4601-43A9-AD57-0AE4F796199B}" destId="{F72172AD-5C86-4E99-AF68-69BF9CBFBC0B}" srcOrd="0" destOrd="0" presId="urn:microsoft.com/office/officeart/2005/8/layout/hProcess4"/>
    <dgm:cxn modelId="{89286C75-6AD2-4B5E-8706-3714F0FE15F6}" type="presParOf" srcId="{D2B5B446-4601-43A9-AD57-0AE4F796199B}" destId="{2BE62DDC-0BF1-44A4-9A33-18FBBC8476B0}" srcOrd="1" destOrd="0" presId="urn:microsoft.com/office/officeart/2005/8/layout/hProcess4"/>
    <dgm:cxn modelId="{1D4B9240-7833-4D8F-8ABE-D8C71C6657D6}" type="presParOf" srcId="{D2B5B446-4601-43A9-AD57-0AE4F796199B}" destId="{AC831644-5A5B-4199-8C82-A58D6284AA97}" srcOrd="2" destOrd="0" presId="urn:microsoft.com/office/officeart/2005/8/layout/hProcess4"/>
    <dgm:cxn modelId="{A75B3CC4-9153-431D-8B6A-A9A491B95FB4}" type="presParOf" srcId="{D2B5B446-4601-43A9-AD57-0AE4F796199B}" destId="{ADEDE7CB-0E7C-41B8-808A-7588BC97442E}" srcOrd="3" destOrd="0" presId="urn:microsoft.com/office/officeart/2005/8/layout/hProcess4"/>
    <dgm:cxn modelId="{4C24E114-61A9-46AA-A35F-87D3D81A16F3}" type="presParOf" srcId="{D2B5B446-4601-43A9-AD57-0AE4F796199B}" destId="{C4C65633-620F-4534-A701-5F94DDF9D7E1}" srcOrd="4" destOrd="0" presId="urn:microsoft.com/office/officeart/2005/8/layout/hProcess4"/>
    <dgm:cxn modelId="{9339A647-3B50-4568-8C39-663949FC95B3}" type="presParOf" srcId="{04333047-DC0F-4953-B573-B22D031116BA}" destId="{B71FBE28-9FC3-4D21-BFB6-2A264E007724}" srcOrd="1" destOrd="0" presId="urn:microsoft.com/office/officeart/2005/8/layout/hProcess4"/>
    <dgm:cxn modelId="{AA37C962-4A25-4A2F-9D19-8E351F7CC92E}" type="presParOf" srcId="{04333047-DC0F-4953-B573-B22D031116BA}" destId="{9E243DFF-FBB7-4E66-8C52-9AA7831A525E}" srcOrd="2" destOrd="0" presId="urn:microsoft.com/office/officeart/2005/8/layout/hProcess4"/>
    <dgm:cxn modelId="{4B4D1830-D553-4611-A386-141155C0347B}" type="presParOf" srcId="{9E243DFF-FBB7-4E66-8C52-9AA7831A525E}" destId="{C1ECC0DE-16A6-42EE-97A1-45DC270D421B}" srcOrd="0" destOrd="0" presId="urn:microsoft.com/office/officeart/2005/8/layout/hProcess4"/>
    <dgm:cxn modelId="{B924852F-A677-48CC-9051-966C8BC3891E}" type="presParOf" srcId="{9E243DFF-FBB7-4E66-8C52-9AA7831A525E}" destId="{27714A99-BBDA-4BC7-AEDD-B9BD0A8ECA7D}" srcOrd="1" destOrd="0" presId="urn:microsoft.com/office/officeart/2005/8/layout/hProcess4"/>
    <dgm:cxn modelId="{FF8149BF-F6E5-40B6-B5A7-43B8B41E051F}" type="presParOf" srcId="{9E243DFF-FBB7-4E66-8C52-9AA7831A525E}" destId="{7D23C316-7066-45B4-B870-53AF739362F0}" srcOrd="2" destOrd="0" presId="urn:microsoft.com/office/officeart/2005/8/layout/hProcess4"/>
    <dgm:cxn modelId="{A829CFBB-3CC1-4EDC-9F95-334C24584E29}" type="presParOf" srcId="{9E243DFF-FBB7-4E66-8C52-9AA7831A525E}" destId="{94172357-6047-46F3-9EB0-9ABDF558E851}" srcOrd="3" destOrd="0" presId="urn:microsoft.com/office/officeart/2005/8/layout/hProcess4"/>
    <dgm:cxn modelId="{297FC983-8723-4A06-8A44-B450DA9FE0D8}" type="presParOf" srcId="{9E243DFF-FBB7-4E66-8C52-9AA7831A525E}" destId="{698E8606-C5B2-4EFC-B4BA-85629E25532E}" srcOrd="4" destOrd="0" presId="urn:microsoft.com/office/officeart/2005/8/layout/hProcess4"/>
    <dgm:cxn modelId="{FB391401-8212-472C-BF36-810B142BB71A}" type="presParOf" srcId="{04333047-DC0F-4953-B573-B22D031116BA}" destId="{E90A1866-62AF-4A7C-9D34-A4959EA461C0}" srcOrd="3" destOrd="0" presId="urn:microsoft.com/office/officeart/2005/8/layout/hProcess4"/>
    <dgm:cxn modelId="{C766BFEB-BF42-42CA-8668-15E7A7B0F1F5}" type="presParOf" srcId="{04333047-DC0F-4953-B573-B22D031116BA}" destId="{F3E38100-DC0F-4876-A4C9-816F15F3257D}" srcOrd="4" destOrd="0" presId="urn:microsoft.com/office/officeart/2005/8/layout/hProcess4"/>
    <dgm:cxn modelId="{A732D955-1F5C-456E-89BF-AB677E012C0F}" type="presParOf" srcId="{F3E38100-DC0F-4876-A4C9-816F15F3257D}" destId="{740866FC-CE8F-4062-AF45-1462144A6F82}" srcOrd="0" destOrd="0" presId="urn:microsoft.com/office/officeart/2005/8/layout/hProcess4"/>
    <dgm:cxn modelId="{561BCAFB-B2AF-4C9F-848C-5EDAEB8E5B58}" type="presParOf" srcId="{F3E38100-DC0F-4876-A4C9-816F15F3257D}" destId="{BED22892-B6AF-4F92-843D-1CB81CFFCEF8}" srcOrd="1" destOrd="0" presId="urn:microsoft.com/office/officeart/2005/8/layout/hProcess4"/>
    <dgm:cxn modelId="{D7FB9A03-3C1A-428D-8A60-EF9DFA5357A2}" type="presParOf" srcId="{F3E38100-DC0F-4876-A4C9-816F15F3257D}" destId="{3C229F7D-6407-4546-95A5-F5E670CAA158}" srcOrd="2" destOrd="0" presId="urn:microsoft.com/office/officeart/2005/8/layout/hProcess4"/>
    <dgm:cxn modelId="{E31FA17D-129E-4033-A6A2-F565B73C9844}" type="presParOf" srcId="{F3E38100-DC0F-4876-A4C9-816F15F3257D}" destId="{FDDD5B7B-F06F-4DC3-919D-E602C582A54B}" srcOrd="3" destOrd="0" presId="urn:microsoft.com/office/officeart/2005/8/layout/hProcess4"/>
    <dgm:cxn modelId="{FE687CD3-69BE-4D7F-A3A9-BD492FE19753}" type="presParOf" srcId="{F3E38100-DC0F-4876-A4C9-816F15F3257D}" destId="{822AEE9D-7A5C-4AF1-8B26-E07C32E0B2DF}" srcOrd="4" destOrd="0" presId="urn:microsoft.com/office/officeart/2005/8/layout/hProcess4"/>
    <dgm:cxn modelId="{7B9254EE-1BA9-4C6E-90AC-C9E9E492F14D}" type="presParOf" srcId="{04333047-DC0F-4953-B573-B22D031116BA}" destId="{F4198198-ED06-4589-B596-FFA6ED9F9C07}" srcOrd="5" destOrd="0" presId="urn:microsoft.com/office/officeart/2005/8/layout/hProcess4"/>
    <dgm:cxn modelId="{95425135-D775-43CA-B457-8F19C734E52B}" type="presParOf" srcId="{04333047-DC0F-4953-B573-B22D031116BA}" destId="{B7BB3DA5-019F-48F5-ADC1-46D4DC7BD4CD}" srcOrd="6" destOrd="0" presId="urn:microsoft.com/office/officeart/2005/8/layout/hProcess4"/>
    <dgm:cxn modelId="{98920B7B-793D-446D-A579-2794110F737E}" type="presParOf" srcId="{B7BB3DA5-019F-48F5-ADC1-46D4DC7BD4CD}" destId="{BFE5D2EA-03E6-4B4E-B42A-214464BFC723}" srcOrd="0" destOrd="0" presId="urn:microsoft.com/office/officeart/2005/8/layout/hProcess4"/>
    <dgm:cxn modelId="{00DD187F-457E-4E86-9D40-2522354BEAD1}" type="presParOf" srcId="{B7BB3DA5-019F-48F5-ADC1-46D4DC7BD4CD}" destId="{F541C700-13AC-4086-B1AB-C47189AC985F}" srcOrd="1" destOrd="0" presId="urn:microsoft.com/office/officeart/2005/8/layout/hProcess4"/>
    <dgm:cxn modelId="{C70ECAE1-B6F4-4392-9950-810DE1ABB3A3}" type="presParOf" srcId="{B7BB3DA5-019F-48F5-ADC1-46D4DC7BD4CD}" destId="{E038DA66-F748-4837-B9C3-EFC0532948C8}" srcOrd="2" destOrd="0" presId="urn:microsoft.com/office/officeart/2005/8/layout/hProcess4"/>
    <dgm:cxn modelId="{8161D1A6-DD91-4B9C-BFB0-0E83E4AEB5F8}" type="presParOf" srcId="{B7BB3DA5-019F-48F5-ADC1-46D4DC7BD4CD}" destId="{EAC77FE9-31B6-4E51-A953-8E6D0CEF4619}" srcOrd="3" destOrd="0" presId="urn:microsoft.com/office/officeart/2005/8/layout/hProcess4"/>
    <dgm:cxn modelId="{2A07B798-9ECA-412D-9C40-C4226ADCD64B}" type="presParOf" srcId="{B7BB3DA5-019F-48F5-ADC1-46D4DC7BD4CD}" destId="{06346D32-8AD7-44BB-AC8B-29728ECC3E50}"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E62DDC-0BF1-44A4-9A33-18FBBC8476B0}">
      <dsp:nvSpPr>
        <dsp:cNvPr id="0" name=""/>
        <dsp:cNvSpPr/>
      </dsp:nvSpPr>
      <dsp:spPr>
        <a:xfrm>
          <a:off x="3526" y="1423870"/>
          <a:ext cx="1739016" cy="1434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b="1" kern="1200">
              <a:latin typeface="+mn-lt"/>
              <a:cs typeface="Times New Roman" panose="02020603050405020304" pitchFamily="18" charset="0"/>
            </a:rPr>
            <a:t>User Guide</a:t>
          </a:r>
          <a:endParaRPr lang="en-US" sz="1200" kern="1200">
            <a:latin typeface="+mn-lt"/>
            <a:cs typeface="Times New Roman" panose="02020603050405020304" pitchFamily="18" charset="0"/>
          </a:endParaRPr>
        </a:p>
        <a:p>
          <a:pPr marL="114300" lvl="1" indent="-114300" algn="l" defTabSz="533400">
            <a:lnSpc>
              <a:spcPct val="90000"/>
            </a:lnSpc>
            <a:spcBef>
              <a:spcPct val="0"/>
            </a:spcBef>
            <a:spcAft>
              <a:spcPct val="15000"/>
            </a:spcAft>
            <a:buChar char="•"/>
          </a:pPr>
          <a:r>
            <a:rPr lang="en-US" sz="1200" b="1" kern="1200">
              <a:latin typeface="+mn-lt"/>
              <a:cs typeface="Times New Roman" panose="02020603050405020304" pitchFamily="18" charset="0"/>
            </a:rPr>
            <a:t>Contributor Contact Sheet</a:t>
          </a:r>
          <a:endParaRPr lang="en-US" sz="1200" kern="1200">
            <a:latin typeface="+mn-lt"/>
            <a:cs typeface="Times New Roman" panose="02020603050405020304" pitchFamily="18" charset="0"/>
          </a:endParaRPr>
        </a:p>
      </dsp:txBody>
      <dsp:txXfrm>
        <a:off x="36534" y="1456878"/>
        <a:ext cx="1673000" cy="1060953"/>
      </dsp:txXfrm>
    </dsp:sp>
    <dsp:sp modelId="{B71FBE28-9FC3-4D21-BFB6-2A264E007724}">
      <dsp:nvSpPr>
        <dsp:cNvPr id="0" name=""/>
        <dsp:cNvSpPr/>
      </dsp:nvSpPr>
      <dsp:spPr>
        <a:xfrm>
          <a:off x="978825" y="1758360"/>
          <a:ext cx="1928333" cy="1928333"/>
        </a:xfrm>
        <a:prstGeom prst="leftCircularArrow">
          <a:avLst>
            <a:gd name="adj1" fmla="val 3209"/>
            <a:gd name="adj2" fmla="val 395359"/>
            <a:gd name="adj3" fmla="val 2170869"/>
            <a:gd name="adj4" fmla="val 9024489"/>
            <a:gd name="adj5" fmla="val 37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DEDE7CB-0E7C-41B8-808A-7588BC97442E}">
      <dsp:nvSpPr>
        <dsp:cNvPr id="0" name=""/>
        <dsp:cNvSpPr/>
      </dsp:nvSpPr>
      <dsp:spPr>
        <a:xfrm>
          <a:off x="389974" y="2550840"/>
          <a:ext cx="1545792" cy="614710"/>
        </a:xfrm>
        <a:prstGeom prst="roundRect">
          <a:avLst>
            <a:gd name="adj" fmla="val 1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US" sz="1900" b="1" kern="1200">
              <a:latin typeface="+mn-lt"/>
              <a:cs typeface="Times New Roman" panose="02020603050405020304" pitchFamily="18" charset="0"/>
            </a:rPr>
            <a:t>Mobilize</a:t>
          </a:r>
        </a:p>
      </dsp:txBody>
      <dsp:txXfrm>
        <a:off x="407978" y="2568844"/>
        <a:ext cx="1509784" cy="578702"/>
      </dsp:txXfrm>
    </dsp:sp>
    <dsp:sp modelId="{27714A99-BBDA-4BC7-AEDD-B9BD0A8ECA7D}">
      <dsp:nvSpPr>
        <dsp:cNvPr id="0" name=""/>
        <dsp:cNvSpPr/>
      </dsp:nvSpPr>
      <dsp:spPr>
        <a:xfrm>
          <a:off x="2230392" y="1423870"/>
          <a:ext cx="1739016" cy="1434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b="1" kern="1200">
              <a:latin typeface="+mn-lt"/>
              <a:cs typeface="Times New Roman" panose="02020603050405020304" pitchFamily="18" charset="0"/>
            </a:rPr>
            <a:t>Data Modernization Questionnaire</a:t>
          </a:r>
          <a:endParaRPr lang="en-US" sz="1200" kern="1200">
            <a:latin typeface="+mn-lt"/>
            <a:cs typeface="Times New Roman" panose="02020603050405020304" pitchFamily="18" charset="0"/>
          </a:endParaRPr>
        </a:p>
      </dsp:txBody>
      <dsp:txXfrm>
        <a:off x="2263400" y="1764234"/>
        <a:ext cx="1673000" cy="1060953"/>
      </dsp:txXfrm>
    </dsp:sp>
    <dsp:sp modelId="{E90A1866-62AF-4A7C-9D34-A4959EA461C0}">
      <dsp:nvSpPr>
        <dsp:cNvPr id="0" name=""/>
        <dsp:cNvSpPr/>
      </dsp:nvSpPr>
      <dsp:spPr>
        <a:xfrm>
          <a:off x="3191199" y="539133"/>
          <a:ext cx="2150541" cy="2150541"/>
        </a:xfrm>
        <a:prstGeom prst="circularArrow">
          <a:avLst>
            <a:gd name="adj1" fmla="val 2877"/>
            <a:gd name="adj2" fmla="val 351751"/>
            <a:gd name="adj3" fmla="val 19472738"/>
            <a:gd name="adj4" fmla="val 12575511"/>
            <a:gd name="adj5" fmla="val 335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172357-6047-46F3-9EB0-9ABDF558E851}">
      <dsp:nvSpPr>
        <dsp:cNvPr id="0" name=""/>
        <dsp:cNvSpPr/>
      </dsp:nvSpPr>
      <dsp:spPr>
        <a:xfrm>
          <a:off x="2616840" y="1116515"/>
          <a:ext cx="1545792" cy="614710"/>
        </a:xfrm>
        <a:prstGeom prst="roundRect">
          <a:avLst>
            <a:gd name="adj" fmla="val 1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US" sz="1900" b="1" kern="1200">
              <a:latin typeface="+mn-lt"/>
              <a:cs typeface="Times New Roman" panose="02020603050405020304" pitchFamily="18" charset="0"/>
            </a:rPr>
            <a:t>Assess</a:t>
          </a:r>
        </a:p>
      </dsp:txBody>
      <dsp:txXfrm>
        <a:off x="2634844" y="1134519"/>
        <a:ext cx="1509784" cy="578702"/>
      </dsp:txXfrm>
    </dsp:sp>
    <dsp:sp modelId="{BED22892-B6AF-4F92-843D-1CB81CFFCEF8}">
      <dsp:nvSpPr>
        <dsp:cNvPr id="0" name=""/>
        <dsp:cNvSpPr/>
      </dsp:nvSpPr>
      <dsp:spPr>
        <a:xfrm>
          <a:off x="4457258" y="1423870"/>
          <a:ext cx="1739016" cy="1434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b="1" kern="1200">
              <a:latin typeface="+mn-lt"/>
              <a:cs typeface="Times New Roman" panose="02020603050405020304" pitchFamily="18" charset="0"/>
            </a:rPr>
            <a:t>Prioritization Template</a:t>
          </a:r>
          <a:endParaRPr lang="en-US" sz="1200" kern="1200">
            <a:latin typeface="+mn-lt"/>
            <a:cs typeface="Times New Roman" panose="02020603050405020304" pitchFamily="18" charset="0"/>
          </a:endParaRPr>
        </a:p>
      </dsp:txBody>
      <dsp:txXfrm>
        <a:off x="4490266" y="1456878"/>
        <a:ext cx="1673000" cy="1060953"/>
      </dsp:txXfrm>
    </dsp:sp>
    <dsp:sp modelId="{F4198198-ED06-4589-B596-FFA6ED9F9C07}">
      <dsp:nvSpPr>
        <dsp:cNvPr id="0" name=""/>
        <dsp:cNvSpPr/>
      </dsp:nvSpPr>
      <dsp:spPr>
        <a:xfrm>
          <a:off x="5432557" y="1758360"/>
          <a:ext cx="1928333" cy="1928333"/>
        </a:xfrm>
        <a:prstGeom prst="leftCircularArrow">
          <a:avLst>
            <a:gd name="adj1" fmla="val 3209"/>
            <a:gd name="adj2" fmla="val 395359"/>
            <a:gd name="adj3" fmla="val 2170869"/>
            <a:gd name="adj4" fmla="val 9024489"/>
            <a:gd name="adj5" fmla="val 37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DD5B7B-F06F-4DC3-919D-E602C582A54B}">
      <dsp:nvSpPr>
        <dsp:cNvPr id="0" name=""/>
        <dsp:cNvSpPr/>
      </dsp:nvSpPr>
      <dsp:spPr>
        <a:xfrm>
          <a:off x="4843706" y="2550840"/>
          <a:ext cx="1545792" cy="614710"/>
        </a:xfrm>
        <a:prstGeom prst="roundRect">
          <a:avLst>
            <a:gd name="adj" fmla="val 1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US" sz="1900" b="1" kern="1200">
              <a:latin typeface="+mn-lt"/>
              <a:cs typeface="Times New Roman" panose="02020603050405020304" pitchFamily="18" charset="0"/>
            </a:rPr>
            <a:t>Plan &amp; Prioritize</a:t>
          </a:r>
        </a:p>
      </dsp:txBody>
      <dsp:txXfrm>
        <a:off x="4861710" y="2568844"/>
        <a:ext cx="1509784" cy="578702"/>
      </dsp:txXfrm>
    </dsp:sp>
    <dsp:sp modelId="{F541C700-13AC-4086-B1AB-C47189AC985F}">
      <dsp:nvSpPr>
        <dsp:cNvPr id="0" name=""/>
        <dsp:cNvSpPr/>
      </dsp:nvSpPr>
      <dsp:spPr>
        <a:xfrm>
          <a:off x="6684124" y="1423870"/>
          <a:ext cx="1739016" cy="1434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a:latin typeface="+mn-lt"/>
              <a:cs typeface="Times New Roman" panose="02020603050405020304" pitchFamily="18" charset="0"/>
            </a:rPr>
            <a:t>Executive Summary Report Template</a:t>
          </a:r>
          <a:endParaRPr lang="en-US" sz="1200" kern="1200" dirty="0">
            <a:latin typeface="+mn-lt"/>
            <a:cs typeface="Times New Roman" panose="02020603050405020304" pitchFamily="18" charset="0"/>
          </a:endParaRPr>
        </a:p>
      </dsp:txBody>
      <dsp:txXfrm>
        <a:off x="6717132" y="1764234"/>
        <a:ext cx="1673000" cy="1060953"/>
      </dsp:txXfrm>
    </dsp:sp>
    <dsp:sp modelId="{EAC77FE9-31B6-4E51-A953-8E6D0CEF4619}">
      <dsp:nvSpPr>
        <dsp:cNvPr id="0" name=""/>
        <dsp:cNvSpPr/>
      </dsp:nvSpPr>
      <dsp:spPr>
        <a:xfrm>
          <a:off x="7070572" y="1116515"/>
          <a:ext cx="1545792" cy="614710"/>
        </a:xfrm>
        <a:prstGeom prst="roundRect">
          <a:avLst>
            <a:gd name="adj" fmla="val 10000"/>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l" defTabSz="844550">
            <a:lnSpc>
              <a:spcPct val="90000"/>
            </a:lnSpc>
            <a:spcBef>
              <a:spcPct val="0"/>
            </a:spcBef>
            <a:spcAft>
              <a:spcPct val="35000"/>
            </a:spcAft>
            <a:buNone/>
          </a:pPr>
          <a:r>
            <a:rPr lang="en-US" sz="1900" b="1" kern="1200">
              <a:latin typeface="+mn-lt"/>
              <a:cs typeface="Times New Roman" panose="02020603050405020304" pitchFamily="18" charset="0"/>
            </a:rPr>
            <a:t>Communicate</a:t>
          </a:r>
        </a:p>
      </dsp:txBody>
      <dsp:txXfrm>
        <a:off x="7088576" y="1134519"/>
        <a:ext cx="1509784" cy="57870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CC8FE3-1F2B-4A10-96AC-C84E0298AA3C}" type="datetimeFigureOut">
              <a:rPr lang="en-US" smtClean="0"/>
              <a:t>6/17/25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CDF36E-8FC8-454E-A9EA-2BE83AD9954F}" type="slidenum">
              <a:rPr lang="en-US" smtClean="0"/>
              <a:t>‹#›</a:t>
            </a:fld>
            <a:endParaRPr lang="en-US"/>
          </a:p>
        </p:txBody>
      </p:sp>
    </p:spTree>
    <p:extLst>
      <p:ext uri="{BB962C8B-B14F-4D97-AF65-F5344CB8AC3E}">
        <p14:creationId xmlns:p14="http://schemas.microsoft.com/office/powerpoint/2010/main" val="560216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Myriad Web Pro" panose="020B0503030403020204" pitchFamily="34" charset="0"/>
              </a:defRPr>
            </a:lvl1pPr>
            <a:lvl2pPr marL="742950" indent="-285750">
              <a:defRPr>
                <a:solidFill>
                  <a:schemeClr val="tx1"/>
                </a:solidFill>
                <a:latin typeface="Myriad Web Pro" panose="020B0503030403020204" pitchFamily="34" charset="0"/>
              </a:defRPr>
            </a:lvl2pPr>
            <a:lvl3pPr marL="1143000" indent="-228600">
              <a:defRPr>
                <a:solidFill>
                  <a:schemeClr val="tx1"/>
                </a:solidFill>
                <a:latin typeface="Myriad Web Pro" panose="020B0503030403020204" pitchFamily="34" charset="0"/>
              </a:defRPr>
            </a:lvl3pPr>
            <a:lvl4pPr marL="1600200" indent="-228600">
              <a:defRPr>
                <a:solidFill>
                  <a:schemeClr val="tx1"/>
                </a:solidFill>
                <a:latin typeface="Myriad Web Pro" panose="020B0503030403020204" pitchFamily="34" charset="0"/>
              </a:defRPr>
            </a:lvl4pPr>
            <a:lvl5pPr marL="2057400" indent="-228600">
              <a:defRPr>
                <a:solidFill>
                  <a:schemeClr val="tx1"/>
                </a:solidFill>
                <a:latin typeface="Myriad Web Pro" panose="020B0503030403020204" pitchFamily="34" charset="0"/>
              </a:defRPr>
            </a:lvl5pPr>
            <a:lvl6pPr marL="2514600" indent="-228600" fontAlgn="base">
              <a:spcBef>
                <a:spcPct val="0"/>
              </a:spcBef>
              <a:spcAft>
                <a:spcPct val="0"/>
              </a:spcAft>
              <a:defRPr>
                <a:solidFill>
                  <a:schemeClr val="tx1"/>
                </a:solidFill>
                <a:latin typeface="Myriad Web Pro" panose="020B0503030403020204" pitchFamily="34" charset="0"/>
              </a:defRPr>
            </a:lvl6pPr>
            <a:lvl7pPr marL="2971800" indent="-228600" fontAlgn="base">
              <a:spcBef>
                <a:spcPct val="0"/>
              </a:spcBef>
              <a:spcAft>
                <a:spcPct val="0"/>
              </a:spcAft>
              <a:defRPr>
                <a:solidFill>
                  <a:schemeClr val="tx1"/>
                </a:solidFill>
                <a:latin typeface="Myriad Web Pro" panose="020B0503030403020204" pitchFamily="34" charset="0"/>
              </a:defRPr>
            </a:lvl7pPr>
            <a:lvl8pPr marL="3429000" indent="-228600" fontAlgn="base">
              <a:spcBef>
                <a:spcPct val="0"/>
              </a:spcBef>
              <a:spcAft>
                <a:spcPct val="0"/>
              </a:spcAft>
              <a:defRPr>
                <a:solidFill>
                  <a:schemeClr val="tx1"/>
                </a:solidFill>
                <a:latin typeface="Myriad Web Pro" panose="020B0503030403020204" pitchFamily="34" charset="0"/>
              </a:defRPr>
            </a:lvl8pPr>
            <a:lvl9pPr marL="3886200" indent="-228600" fontAlgn="base">
              <a:spcBef>
                <a:spcPct val="0"/>
              </a:spcBef>
              <a:spcAft>
                <a:spcPct val="0"/>
              </a:spcAft>
              <a:defRPr>
                <a:solidFill>
                  <a:schemeClr val="tx1"/>
                </a:solidFill>
                <a:latin typeface="Myriad Web Pro" panose="020B0503030403020204" pitchFamily="34" charset="0"/>
              </a:defRPr>
            </a:lvl9pPr>
          </a:lstStyle>
          <a:p>
            <a:pPr fontAlgn="base">
              <a:spcBef>
                <a:spcPct val="0"/>
              </a:spcBef>
              <a:spcAft>
                <a:spcPct val="0"/>
              </a:spcAft>
            </a:pPr>
            <a:fld id="{6F084AA2-EDF3-41B6-9BD5-4D1331E35CE7}" type="slidenum">
              <a:rPr lang="en-US" altLang="en-US">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Tree>
    <p:extLst>
      <p:ext uri="{BB962C8B-B14F-4D97-AF65-F5344CB8AC3E}">
        <p14:creationId xmlns:p14="http://schemas.microsoft.com/office/powerpoint/2010/main" val="3897292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ECDF36E-8FC8-454E-A9EA-2BE83AD9954F}" type="slidenum">
              <a:rPr lang="en-US" smtClean="0"/>
              <a:t>10</a:t>
            </a:fld>
            <a:endParaRPr lang="en-US"/>
          </a:p>
        </p:txBody>
      </p:sp>
    </p:spTree>
    <p:extLst>
      <p:ext uri="{BB962C8B-B14F-4D97-AF65-F5344CB8AC3E}">
        <p14:creationId xmlns:p14="http://schemas.microsoft.com/office/powerpoint/2010/main" val="1059601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rial" panose="020B0604020202020204" pitchFamily="34" charset="0"/>
                <a:cs typeface="Arial" panose="020B0604020202020204" pitchFamily="34" charset="0"/>
              </a:rPr>
              <a:t>Pre-populated “post-its” can be found just below the slide in the grey space. Use the zoom function to view the pre-populated “post-its”.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Arial" panose="020B0604020202020204" pitchFamily="34" charset="0"/>
                <a:cs typeface="Arial" panose="020B0604020202020204" pitchFamily="34" charset="0"/>
              </a:rPr>
              <a:t>Impact-Effort Matrix: Facilitation Questions</a:t>
            </a:r>
            <a:endParaRPr lang="en-US" sz="1200" b="1" dirty="0">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To what extent do opportunities in this topic area align with our organization’s goals and objectives? </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What positive outcomes will result from implementing opportunities in this topic area?</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Who are the primary beneficiaries of opportunities in this topic area?</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Could opportunities in this topic area be coordinated across multiple program areas or public health activities?</a:t>
            </a:r>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Would opportunities in this topic area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opportunities in this topic area?</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opportunities in this topic area effectively?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What are the potential obstacles or risks associated with opportunities in this topic area?</a:t>
            </a:r>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To what extent are opportunities in the topic area pre-requisites for other priority efforts?</a:t>
            </a:r>
            <a:endParaRPr lang="en-US" sz="1100" b="1" i="0" dirty="0">
              <a:solidFill>
                <a:srgbClr val="000000"/>
              </a:solidFill>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11</a:t>
            </a:fld>
            <a:endParaRPr lang="en-US"/>
          </a:p>
        </p:txBody>
      </p:sp>
    </p:spTree>
    <p:extLst>
      <p:ext uri="{BB962C8B-B14F-4D97-AF65-F5344CB8AC3E}">
        <p14:creationId xmlns:p14="http://schemas.microsoft.com/office/powerpoint/2010/main" val="3861145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ECDF36E-8FC8-454E-A9EA-2BE83AD9954F}" type="slidenum">
              <a:rPr lang="en-US" smtClean="0"/>
              <a:t>12</a:t>
            </a:fld>
            <a:endParaRPr lang="en-US"/>
          </a:p>
        </p:txBody>
      </p:sp>
    </p:spTree>
    <p:extLst>
      <p:ext uri="{BB962C8B-B14F-4D97-AF65-F5344CB8AC3E}">
        <p14:creationId xmlns:p14="http://schemas.microsoft.com/office/powerpoint/2010/main" val="164155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ECDF36E-8FC8-454E-A9EA-2BE83AD9954F}" type="slidenum">
              <a:rPr lang="en-US" smtClean="0"/>
              <a:t>13</a:t>
            </a:fld>
            <a:endParaRPr lang="en-US"/>
          </a:p>
        </p:txBody>
      </p:sp>
    </p:spTree>
    <p:extLst>
      <p:ext uri="{BB962C8B-B14F-4D97-AF65-F5344CB8AC3E}">
        <p14:creationId xmlns:p14="http://schemas.microsoft.com/office/powerpoint/2010/main" val="25057117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Arial" panose="020B0604020202020204" pitchFamily="34" charset="0"/>
                <a:cs typeface="Arial" panose="020B0604020202020204" pitchFamily="34" charset="0"/>
              </a:rPr>
              <a:t>Action Planning: Facilitation Questions</a:t>
            </a:r>
            <a:endParaRPr lang="en-US" sz="1200" b="1" dirty="0">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14</a:t>
            </a:fld>
            <a:endParaRPr lang="en-US"/>
          </a:p>
        </p:txBody>
      </p:sp>
    </p:spTree>
    <p:extLst>
      <p:ext uri="{BB962C8B-B14F-4D97-AF65-F5344CB8AC3E}">
        <p14:creationId xmlns:p14="http://schemas.microsoft.com/office/powerpoint/2010/main" val="16768726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Arial" panose="020B0604020202020204" pitchFamily="34" charset="0"/>
                <a:cs typeface="Arial" panose="020B0604020202020204" pitchFamily="34" charset="0"/>
              </a:rPr>
              <a:t>Action Planning: Facilitation Questions</a:t>
            </a:r>
            <a:endParaRPr lang="en-US" sz="1200" b="1" dirty="0">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15</a:t>
            </a:fld>
            <a:endParaRPr lang="en-US"/>
          </a:p>
        </p:txBody>
      </p:sp>
    </p:spTree>
    <p:extLst>
      <p:ext uri="{BB962C8B-B14F-4D97-AF65-F5344CB8AC3E}">
        <p14:creationId xmlns:p14="http://schemas.microsoft.com/office/powerpoint/2010/main" val="12181926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16</a:t>
            </a:fld>
            <a:endParaRPr lang="en-US"/>
          </a:p>
        </p:txBody>
      </p:sp>
    </p:spTree>
    <p:extLst>
      <p:ext uri="{BB962C8B-B14F-4D97-AF65-F5344CB8AC3E}">
        <p14:creationId xmlns:p14="http://schemas.microsoft.com/office/powerpoint/2010/main" val="7363186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17</a:t>
            </a:fld>
            <a:endParaRPr lang="en-US"/>
          </a:p>
        </p:txBody>
      </p:sp>
    </p:spTree>
    <p:extLst>
      <p:ext uri="{BB962C8B-B14F-4D97-AF65-F5344CB8AC3E}">
        <p14:creationId xmlns:p14="http://schemas.microsoft.com/office/powerpoint/2010/main" val="29694611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18</a:t>
            </a:fld>
            <a:endParaRPr lang="en-US"/>
          </a:p>
        </p:txBody>
      </p:sp>
    </p:spTree>
    <p:extLst>
      <p:ext uri="{BB962C8B-B14F-4D97-AF65-F5344CB8AC3E}">
        <p14:creationId xmlns:p14="http://schemas.microsoft.com/office/powerpoint/2010/main" val="29477182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19</a:t>
            </a:fld>
            <a:endParaRPr lang="en-US"/>
          </a:p>
        </p:txBody>
      </p:sp>
    </p:spTree>
    <p:extLst>
      <p:ext uri="{BB962C8B-B14F-4D97-AF65-F5344CB8AC3E}">
        <p14:creationId xmlns:p14="http://schemas.microsoft.com/office/powerpoint/2010/main" val="1660637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a:ln>
                  <a:noFill/>
                </a:ln>
                <a:solidFill>
                  <a:prstClr val="black"/>
                </a:solidFill>
                <a:effectLst/>
                <a:uLnTx/>
                <a:uFillTx/>
                <a:latin typeface="Calibri" panose="020F0502020204030204"/>
                <a:ea typeface="+mn-ea"/>
                <a:cs typeface="+mn-cs"/>
              </a:rPr>
              <a:t>Please delete this slide after reviewing and applying the instructions throughout the template.</a:t>
            </a:r>
            <a:endParaRPr kumimoji="0" lang="en-US" sz="1200" b="0" i="1" u="none" strike="noStrike" kern="1200" cap="none" spc="0" normalizeH="0" baseline="0" noProof="0">
              <a:ln>
                <a:noFill/>
              </a:ln>
              <a:solidFill>
                <a:prstClr val="black"/>
              </a:solidFill>
              <a:effectLst/>
              <a:uLnTx/>
              <a:uFillTx/>
              <a:latin typeface="Calibri" panose="020F0502020204030204"/>
              <a:ea typeface="Calibri"/>
              <a:cs typeface="Calibri"/>
            </a:endParaRPr>
          </a:p>
          <a:p>
            <a:endParaRPr lang="en-US" sz="1800">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i="1"/>
              <a:t>Please Note: User guidance can be found within the notes on each slide.</a:t>
            </a:r>
            <a:endParaRPr lang="en-US" sz="1800" i="1">
              <a:ea typeface="Calibri"/>
              <a:cs typeface="Calibri"/>
            </a:endParaRPr>
          </a:p>
          <a:p>
            <a:endParaRPr lang="en-US"/>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3832767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20</a:t>
            </a:fld>
            <a:endParaRPr lang="en-US"/>
          </a:p>
        </p:txBody>
      </p:sp>
    </p:spTree>
    <p:extLst>
      <p:ext uri="{BB962C8B-B14F-4D97-AF65-F5344CB8AC3E}">
        <p14:creationId xmlns:p14="http://schemas.microsoft.com/office/powerpoint/2010/main" val="32754116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21</a:t>
            </a:fld>
            <a:endParaRPr lang="en-US"/>
          </a:p>
        </p:txBody>
      </p:sp>
    </p:spTree>
    <p:extLst>
      <p:ext uri="{BB962C8B-B14F-4D97-AF65-F5344CB8AC3E}">
        <p14:creationId xmlns:p14="http://schemas.microsoft.com/office/powerpoint/2010/main" val="18837734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22</a:t>
            </a:fld>
            <a:endParaRPr lang="en-US"/>
          </a:p>
        </p:txBody>
      </p:sp>
    </p:spTree>
    <p:extLst>
      <p:ext uri="{BB962C8B-B14F-4D97-AF65-F5344CB8AC3E}">
        <p14:creationId xmlns:p14="http://schemas.microsoft.com/office/powerpoint/2010/main" val="38098486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23</a:t>
            </a:fld>
            <a:endParaRPr lang="en-US"/>
          </a:p>
        </p:txBody>
      </p:sp>
    </p:spTree>
    <p:extLst>
      <p:ext uri="{BB962C8B-B14F-4D97-AF65-F5344CB8AC3E}">
        <p14:creationId xmlns:p14="http://schemas.microsoft.com/office/powerpoint/2010/main" val="14406181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24</a:t>
            </a:fld>
            <a:endParaRPr lang="en-US"/>
          </a:p>
        </p:txBody>
      </p:sp>
    </p:spTree>
    <p:extLst>
      <p:ext uri="{BB962C8B-B14F-4D97-AF65-F5344CB8AC3E}">
        <p14:creationId xmlns:p14="http://schemas.microsoft.com/office/powerpoint/2010/main" val="34859754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25</a:t>
            </a:fld>
            <a:endParaRPr lang="en-US"/>
          </a:p>
        </p:txBody>
      </p:sp>
    </p:spTree>
    <p:extLst>
      <p:ext uri="{BB962C8B-B14F-4D97-AF65-F5344CB8AC3E}">
        <p14:creationId xmlns:p14="http://schemas.microsoft.com/office/powerpoint/2010/main" val="29196936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26</a:t>
            </a:fld>
            <a:endParaRPr lang="en-US"/>
          </a:p>
        </p:txBody>
      </p:sp>
    </p:spTree>
    <p:extLst>
      <p:ext uri="{BB962C8B-B14F-4D97-AF65-F5344CB8AC3E}">
        <p14:creationId xmlns:p14="http://schemas.microsoft.com/office/powerpoint/2010/main" val="24105005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27</a:t>
            </a:fld>
            <a:endParaRPr lang="en-US"/>
          </a:p>
        </p:txBody>
      </p:sp>
    </p:spTree>
    <p:extLst>
      <p:ext uri="{BB962C8B-B14F-4D97-AF65-F5344CB8AC3E}">
        <p14:creationId xmlns:p14="http://schemas.microsoft.com/office/powerpoint/2010/main" val="37261500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28</a:t>
            </a:fld>
            <a:endParaRPr lang="en-US"/>
          </a:p>
        </p:txBody>
      </p:sp>
    </p:spTree>
    <p:extLst>
      <p:ext uri="{BB962C8B-B14F-4D97-AF65-F5344CB8AC3E}">
        <p14:creationId xmlns:p14="http://schemas.microsoft.com/office/powerpoint/2010/main" val="40023702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29</a:t>
            </a:fld>
            <a:endParaRPr lang="en-US"/>
          </a:p>
        </p:txBody>
      </p:sp>
    </p:spTree>
    <p:extLst>
      <p:ext uri="{BB962C8B-B14F-4D97-AF65-F5344CB8AC3E}">
        <p14:creationId xmlns:p14="http://schemas.microsoft.com/office/powerpoint/2010/main" val="1083837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A9EBA-346E-F4A0-EF38-243640DF50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8EDC21-034B-A4FF-4941-0A9AEE0388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1AAB69-859E-1DA9-7812-D3357DC9E9D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a:ln>
                  <a:noFill/>
                </a:ln>
                <a:solidFill>
                  <a:prstClr val="black"/>
                </a:solidFill>
                <a:effectLst/>
                <a:uLnTx/>
                <a:uFillTx/>
                <a:latin typeface="Calibri" panose="020F0502020204030204"/>
                <a:ea typeface="+mn-ea"/>
                <a:cs typeface="+mn-cs"/>
              </a:rPr>
              <a:t>Please delete this slide after reviewing and applying the instructions throughout the template.</a:t>
            </a:r>
            <a:endParaRPr kumimoji="0" lang="en-US" sz="1000" b="0" i="1" u="none" strike="noStrike" kern="1200" cap="none" spc="0" normalizeH="0" baseline="0" noProof="0">
              <a:ln>
                <a:noFill/>
              </a:ln>
              <a:solidFill>
                <a:prstClr val="black"/>
              </a:solidFill>
              <a:effectLst/>
              <a:uLnTx/>
              <a:uFillTx/>
              <a:latin typeface="Calibri" panose="020F0502020204030204"/>
              <a:ea typeface="Calibri"/>
              <a:cs typeface="Calibri"/>
            </a:endParaRPr>
          </a:p>
          <a:p>
            <a:endParaRPr lang="en-US" sz="1200">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a:t>Please Note: User guidance can be found within the notes on each slide.</a:t>
            </a:r>
            <a:endParaRPr lang="en-US" sz="1200" i="1">
              <a:ea typeface="Calibri"/>
              <a:cs typeface="Calibri"/>
            </a:endParaRPr>
          </a:p>
          <a:p>
            <a:endParaRPr lang="en-US" sz="1200">
              <a:effectLst/>
              <a:latin typeface="Calibri" panose="020F0502020204030204" pitchFamily="34" charset="0"/>
              <a:ea typeface="Times New Roman" panose="02020603050405020304" pitchFamily="18" charset="0"/>
            </a:endParaRPr>
          </a:p>
          <a:p>
            <a:r>
              <a:rPr lang="en-US" sz="1200">
                <a:effectLst/>
                <a:latin typeface="Calibri" panose="020F0502020204030204" pitchFamily="34" charset="0"/>
                <a:ea typeface="Times New Roman" panose="02020603050405020304" pitchFamily="18" charset="0"/>
              </a:rPr>
              <a:t>NOTE: </a:t>
            </a:r>
            <a:r>
              <a:rPr lang="en-US" sz="1200">
                <a:effectLst/>
                <a:latin typeface="Calibri" panose="020F0502020204030204" pitchFamily="34" charset="0"/>
              </a:rPr>
              <a:t>Tribal public health authorities or tribally designated public health authorities are henceforth referred to as "tribes" for the remainder of this document.</a:t>
            </a:r>
            <a:endParaRPr lang="en-US" sz="1200">
              <a:effectLst/>
              <a:latin typeface="Calibri" panose="020F0502020204030204" pitchFamily="34" charset="0"/>
              <a:ea typeface="Times New Roman" panose="02020603050405020304" pitchFamily="18" charset="0"/>
            </a:endParaRPr>
          </a:p>
          <a:p>
            <a:endParaRPr lang="en-US" sz="1200">
              <a:effectLst/>
              <a:latin typeface="Calibri" panose="020F0502020204030204" pitchFamily="34" charset="0"/>
              <a:ea typeface="Calibri"/>
              <a:cs typeface="Calibri"/>
            </a:endParaRPr>
          </a:p>
        </p:txBody>
      </p:sp>
      <p:sp>
        <p:nvSpPr>
          <p:cNvPr id="4" name="Slide Number Placeholder 3">
            <a:extLst>
              <a:ext uri="{FF2B5EF4-FFF2-40B4-BE49-F238E27FC236}">
                <a16:creationId xmlns:a16="http://schemas.microsoft.com/office/drawing/2014/main" id="{DB58A0FE-9402-DCDC-F079-F36A964B255F}"/>
              </a:ext>
            </a:extLst>
          </p:cNvPr>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26305263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30</a:t>
            </a:fld>
            <a:endParaRPr lang="en-US"/>
          </a:p>
        </p:txBody>
      </p:sp>
    </p:spTree>
    <p:extLst>
      <p:ext uri="{BB962C8B-B14F-4D97-AF65-F5344CB8AC3E}">
        <p14:creationId xmlns:p14="http://schemas.microsoft.com/office/powerpoint/2010/main" val="22679674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31</a:t>
            </a:fld>
            <a:endParaRPr lang="en-US"/>
          </a:p>
        </p:txBody>
      </p:sp>
    </p:spTree>
    <p:extLst>
      <p:ext uri="{BB962C8B-B14F-4D97-AF65-F5344CB8AC3E}">
        <p14:creationId xmlns:p14="http://schemas.microsoft.com/office/powerpoint/2010/main" val="182301607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32</a:t>
            </a:fld>
            <a:endParaRPr lang="en-US"/>
          </a:p>
        </p:txBody>
      </p:sp>
    </p:spTree>
    <p:extLst>
      <p:ext uri="{BB962C8B-B14F-4D97-AF65-F5344CB8AC3E}">
        <p14:creationId xmlns:p14="http://schemas.microsoft.com/office/powerpoint/2010/main" val="19275163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33</a:t>
            </a:fld>
            <a:endParaRPr lang="en-US"/>
          </a:p>
        </p:txBody>
      </p:sp>
    </p:spTree>
    <p:extLst>
      <p:ext uri="{BB962C8B-B14F-4D97-AF65-F5344CB8AC3E}">
        <p14:creationId xmlns:p14="http://schemas.microsoft.com/office/powerpoint/2010/main" val="14441874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34</a:t>
            </a:fld>
            <a:endParaRPr lang="en-US"/>
          </a:p>
        </p:txBody>
      </p:sp>
    </p:spTree>
    <p:extLst>
      <p:ext uri="{BB962C8B-B14F-4D97-AF65-F5344CB8AC3E}">
        <p14:creationId xmlns:p14="http://schemas.microsoft.com/office/powerpoint/2010/main" val="19932489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latin typeface="Arial" panose="020B0604020202020204" pitchFamily="34" charset="0"/>
                <a:cs typeface="Arial" panose="020B0604020202020204" pitchFamily="34" charset="0"/>
              </a:rPr>
              <a:t>Action Planning: Facilitation Questions</a:t>
            </a:r>
            <a:endParaRPr lang="en-US" sz="1200" b="1">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Could this opportunity be coordinated across multiple program areas or public health activities?</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Which opportunities are the most urgent and why?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solidFill>
                  <a:srgbClr val="000000"/>
                </a:solidFill>
                <a:effectLst/>
                <a:latin typeface="Arial" panose="020B0604020202020204" pitchFamily="34" charset="0"/>
                <a:ea typeface="Calibri" panose="020F0502020204030204" pitchFamily="34" charset="0"/>
                <a:cs typeface="Arial" panose="020B0604020202020204" pitchFamily="34" charset="0"/>
              </a:rPr>
              <a:t>Do we have the necessary skills and capabilities to execute this opportunity effectively?</a:t>
            </a:r>
            <a:endParaRPr lang="en-US">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a:effectLst/>
                <a:latin typeface="Arial" panose="020B0604020202020204" pitchFamily="34" charset="0"/>
                <a:ea typeface="Times New Roman" panose="02020603050405020304" pitchFamily="18" charset="0"/>
                <a:cs typeface="Arial" panose="020B0604020202020204" pitchFamily="34" charset="0"/>
              </a:rPr>
              <a:t>What are the potential obstacles or risks associated with this opportunity?</a:t>
            </a:r>
            <a:endParaRPr lang="en-US">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000000"/>
              </a:solidFill>
              <a:effectLst/>
              <a:highlight>
                <a:srgbClr val="FFFF00"/>
              </a:highlight>
              <a:uLnTx/>
              <a:uFillTx/>
              <a:latin typeface="Arial" panose="020B0604020202020204"/>
            </a:endParaRPr>
          </a:p>
        </p:txBody>
      </p:sp>
      <p:sp>
        <p:nvSpPr>
          <p:cNvPr id="4" name="Slide Number Placeholder 3"/>
          <p:cNvSpPr>
            <a:spLocks noGrp="1"/>
          </p:cNvSpPr>
          <p:nvPr>
            <p:ph type="sldNum" sz="quarter" idx="5"/>
          </p:nvPr>
        </p:nvSpPr>
        <p:spPr/>
        <p:txBody>
          <a:bodyPr/>
          <a:lstStyle/>
          <a:p>
            <a:fld id="{8ECDF36E-8FC8-454E-A9EA-2BE83AD9954F}" type="slidenum">
              <a:rPr lang="en-US" smtClean="0"/>
              <a:t>35</a:t>
            </a:fld>
            <a:endParaRPr lang="en-US"/>
          </a:p>
        </p:txBody>
      </p:sp>
    </p:spTree>
    <p:extLst>
      <p:ext uri="{BB962C8B-B14F-4D97-AF65-F5344CB8AC3E}">
        <p14:creationId xmlns:p14="http://schemas.microsoft.com/office/powerpoint/2010/main" val="9046282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ECDF36E-8FC8-454E-A9EA-2BE83AD9954F}" type="slidenum">
              <a:rPr lang="en-US" smtClean="0"/>
              <a:t>36</a:t>
            </a:fld>
            <a:endParaRPr lang="en-US"/>
          </a:p>
        </p:txBody>
      </p:sp>
    </p:spTree>
    <p:extLst>
      <p:ext uri="{BB962C8B-B14F-4D97-AF65-F5344CB8AC3E}">
        <p14:creationId xmlns:p14="http://schemas.microsoft.com/office/powerpoint/2010/main" val="35562696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ECDF36E-8FC8-454E-A9EA-2BE83AD9954F}" type="slidenum">
              <a:rPr lang="en-US" smtClean="0"/>
              <a:t>37</a:t>
            </a:fld>
            <a:endParaRPr lang="en-US"/>
          </a:p>
        </p:txBody>
      </p:sp>
    </p:spTree>
    <p:extLst>
      <p:ext uri="{BB962C8B-B14F-4D97-AF65-F5344CB8AC3E}">
        <p14:creationId xmlns:p14="http://schemas.microsoft.com/office/powerpoint/2010/main" val="36576620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Arial" panose="020B0604020202020204" pitchFamily="34" charset="0"/>
                <a:cs typeface="Arial" panose="020B0604020202020204" pitchFamily="34" charset="0"/>
              </a:rPr>
              <a:t>Timeline Template: Facilitation Questions</a:t>
            </a:r>
            <a:endParaRPr lang="en-US" sz="1200" b="1" dirty="0">
              <a:highlight>
                <a:srgbClr val="FFFF00"/>
              </a:highlight>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highlight>
                <a:srgbClr val="FFFF00"/>
              </a:highlight>
              <a:uLnTx/>
              <a:uFillTx/>
              <a:latin typeface="Arial" panose="020B0604020202020204"/>
            </a:endParaRPr>
          </a:p>
          <a:p>
            <a:pPr marL="342900" marR="0" lvl="0" indent="-342900">
              <a:spcBef>
                <a:spcPts val="0"/>
              </a:spcBef>
              <a:spcAft>
                <a:spcPts val="0"/>
              </a:spcAft>
              <a:buFont typeface="Symbol" panose="05050102010706020507" pitchFamily="18" charset="2"/>
              <a:buChar char=""/>
            </a:pP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Are there key milestones or critical steps that need to be accomplished before we can initiate selected opportunities?</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dirty="0">
                <a:effectLst/>
                <a:latin typeface="Arial" panose="020B0604020202020204" pitchFamily="34" charset="0"/>
                <a:ea typeface="Times New Roman" panose="02020603050405020304" pitchFamily="18" charset="0"/>
                <a:cs typeface="Arial" panose="020B0604020202020204" pitchFamily="34" charset="0"/>
              </a:rPr>
              <a:t>What are the estimated resources requirements for each opportunity, and do we have a plan in place to ensure these resources are available when needed?</a:t>
            </a:r>
          </a:p>
          <a:p>
            <a:pPr marL="342900" indent="-342900">
              <a:buFont typeface="Symbol" panose="05050102010706020507" pitchFamily="18" charset="2"/>
              <a:buChar char=""/>
            </a:pPr>
            <a:r>
              <a:rPr lang="en-US" dirty="0">
                <a:latin typeface="Arial" panose="020B0604020202020204" pitchFamily="34" charset="0"/>
                <a:cs typeface="Arial" panose="020B0604020202020204" pitchFamily="34" charset="0"/>
              </a:rPr>
              <a:t>Are there any external factors (e.g., legal and regulatory) that we need to consider when determining start date? </a:t>
            </a:r>
          </a:p>
          <a:p>
            <a:pPr marL="342900" indent="-342900">
              <a:buFont typeface="Symbol" panose="05050102010706020507" pitchFamily="18" charset="2"/>
              <a:buChar char=""/>
            </a:pPr>
            <a:r>
              <a:rPr lang="en-US" dirty="0">
                <a:latin typeface="Arial" panose="020B0604020202020204" pitchFamily="34" charset="0"/>
                <a:cs typeface="Arial" panose="020B0604020202020204" pitchFamily="34" charset="0"/>
              </a:rPr>
              <a:t>Can we identify any potential risks that could impact the start date of each opportunity?</a:t>
            </a:r>
          </a:p>
        </p:txBody>
      </p:sp>
      <p:sp>
        <p:nvSpPr>
          <p:cNvPr id="4" name="Slide Number Placeholder 3"/>
          <p:cNvSpPr>
            <a:spLocks noGrp="1"/>
          </p:cNvSpPr>
          <p:nvPr>
            <p:ph type="sldNum" sz="quarter" idx="5"/>
          </p:nvPr>
        </p:nvSpPr>
        <p:spPr/>
        <p:txBody>
          <a:bodyPr/>
          <a:lstStyle/>
          <a:p>
            <a:fld id="{8ECDF36E-8FC8-454E-A9EA-2BE83AD9954F}" type="slidenum">
              <a:rPr lang="en-US" smtClean="0"/>
              <a:t>38</a:t>
            </a:fld>
            <a:endParaRPr lang="en-US"/>
          </a:p>
        </p:txBody>
      </p:sp>
    </p:spTree>
    <p:extLst>
      <p:ext uri="{BB962C8B-B14F-4D97-AF65-F5344CB8AC3E}">
        <p14:creationId xmlns:p14="http://schemas.microsoft.com/office/powerpoint/2010/main" val="3572290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PowerPoint template does not use specific branding to allow for customization by each Tribal public health authority. Feel free to change the colors and backgrounds of these slides or input the information in a branded slide deck.  </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a:solidFill>
                  <a:srgbClr val="000000"/>
                </a:solidFill>
                <a:effectLst/>
                <a:latin typeface="Times New Roman"/>
                <a:cs typeface="Times New Roman"/>
              </a:rPr>
              <a:t>NOTE: For the rest of the slide deck, when Tribes are mentioned, it refers to Tribal public health authorities.</a:t>
            </a:r>
            <a:endParaRPr lang="en-US"/>
          </a:p>
          <a:p>
            <a:endParaRPr lang="en-US"/>
          </a:p>
          <a:p>
            <a:r>
              <a:rPr lang="en-US" b="1"/>
              <a:t>Suggested Edits:</a:t>
            </a:r>
          </a:p>
          <a:p>
            <a:pPr marL="171450" indent="-171450">
              <a:buFont typeface="Arial" panose="020B0604020202020204" pitchFamily="34" charset="0"/>
              <a:buChar char="•"/>
            </a:pPr>
            <a:r>
              <a:rPr lang="en-US" b="0"/>
              <a:t>Replace</a:t>
            </a:r>
            <a:r>
              <a:rPr lang="en-US" b="1"/>
              <a:t> </a:t>
            </a:r>
            <a:r>
              <a:rPr lang="en-US"/>
              <a:t>the highlighted text with your Tribe’s name.</a:t>
            </a:r>
          </a:p>
          <a:p>
            <a:pPr marL="171450" indent="-171450">
              <a:buFont typeface="Arial" panose="020B0604020202020204" pitchFamily="34" charset="0"/>
              <a:buChar char="•"/>
            </a:pPr>
            <a:r>
              <a:rPr lang="en-US"/>
              <a:t>Replace the date with today’s date or the presentation date. </a:t>
            </a:r>
          </a:p>
        </p:txBody>
      </p:sp>
      <p:sp>
        <p:nvSpPr>
          <p:cNvPr id="4" name="Slide Number Placeholder 3"/>
          <p:cNvSpPr>
            <a:spLocks noGrp="1"/>
          </p:cNvSpPr>
          <p:nvPr>
            <p:ph type="sldNum" sz="quarter" idx="5"/>
          </p:nvPr>
        </p:nvSpPr>
        <p:spPr/>
        <p:txBody>
          <a:bodyPr/>
          <a:lstStyle/>
          <a:p>
            <a:fld id="{8ECDF36E-8FC8-454E-A9EA-2BE83AD9954F}" type="slidenum">
              <a:rPr lang="en-US" smtClean="0"/>
              <a:t>4</a:t>
            </a:fld>
            <a:endParaRPr lang="en-US"/>
          </a:p>
        </p:txBody>
      </p:sp>
    </p:spTree>
    <p:extLst>
      <p:ext uri="{BB962C8B-B14F-4D97-AF65-F5344CB8AC3E}">
        <p14:creationId xmlns:p14="http://schemas.microsoft.com/office/powerpoint/2010/main" val="3735529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Times New Roman"/>
                <a:cs typeface="Times New Roman"/>
              </a:rPr>
              <a:t>NOTE: When “Tribes” are referenced throughout the remainder of the slide deck, it refers to tribal public health authorities.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highlight>
                <a:srgbClr val="FFFF00"/>
              </a:highlight>
              <a:uLnTx/>
              <a:uFillTx/>
              <a:latin typeface="Arial" panose="020B0604020202020204"/>
            </a:endParaRPr>
          </a:p>
          <a:p>
            <a:endParaRPr lang="en-US" dirty="0"/>
          </a:p>
        </p:txBody>
      </p:sp>
      <p:sp>
        <p:nvSpPr>
          <p:cNvPr id="4" name="Slide Number Placeholder 3"/>
          <p:cNvSpPr>
            <a:spLocks noGrp="1"/>
          </p:cNvSpPr>
          <p:nvPr>
            <p:ph type="sldNum" sz="quarter" idx="5"/>
          </p:nvPr>
        </p:nvSpPr>
        <p:spPr/>
        <p:txBody>
          <a:bodyPr/>
          <a:lstStyle/>
          <a:p>
            <a:fld id="{8ECDF36E-8FC8-454E-A9EA-2BE83AD9954F}" type="slidenum">
              <a:rPr lang="en-US" smtClean="0"/>
              <a:t>5</a:t>
            </a:fld>
            <a:endParaRPr lang="en-US"/>
          </a:p>
        </p:txBody>
      </p:sp>
    </p:spTree>
    <p:extLst>
      <p:ext uri="{BB962C8B-B14F-4D97-AF65-F5344CB8AC3E}">
        <p14:creationId xmlns:p14="http://schemas.microsoft.com/office/powerpoint/2010/main" val="3537748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ECDF36E-8FC8-454E-A9EA-2BE83AD9954F}" type="slidenum">
              <a:rPr lang="en-US" smtClean="0"/>
              <a:t>6</a:t>
            </a:fld>
            <a:endParaRPr lang="en-US"/>
          </a:p>
        </p:txBody>
      </p:sp>
    </p:spTree>
    <p:extLst>
      <p:ext uri="{BB962C8B-B14F-4D97-AF65-F5344CB8AC3E}">
        <p14:creationId xmlns:p14="http://schemas.microsoft.com/office/powerpoint/2010/main" val="1062676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ECDF36E-8FC8-454E-A9EA-2BE83AD9954F}" type="slidenum">
              <a:rPr lang="en-US" smtClean="0"/>
              <a:t>7</a:t>
            </a:fld>
            <a:endParaRPr lang="en-US"/>
          </a:p>
        </p:txBody>
      </p:sp>
    </p:spTree>
    <p:extLst>
      <p:ext uri="{BB962C8B-B14F-4D97-AF65-F5344CB8AC3E}">
        <p14:creationId xmlns:p14="http://schemas.microsoft.com/office/powerpoint/2010/main" val="2453998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ECDF36E-8FC8-454E-A9EA-2BE83AD9954F}" type="slidenum">
              <a:rPr lang="en-US" smtClean="0"/>
              <a:t>8</a:t>
            </a:fld>
            <a:endParaRPr lang="en-US"/>
          </a:p>
        </p:txBody>
      </p:sp>
    </p:spTree>
    <p:extLst>
      <p:ext uri="{BB962C8B-B14F-4D97-AF65-F5344CB8AC3E}">
        <p14:creationId xmlns:p14="http://schemas.microsoft.com/office/powerpoint/2010/main" val="3783745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ECDF36E-8FC8-454E-A9EA-2BE83AD9954F}" type="slidenum">
              <a:rPr lang="en-US" smtClean="0"/>
              <a:t>9</a:t>
            </a:fld>
            <a:endParaRPr lang="en-US"/>
          </a:p>
        </p:txBody>
      </p:sp>
    </p:spTree>
    <p:extLst>
      <p:ext uri="{BB962C8B-B14F-4D97-AF65-F5344CB8AC3E}">
        <p14:creationId xmlns:p14="http://schemas.microsoft.com/office/powerpoint/2010/main" val="3674419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D4562-47A0-4EAD-B365-F4B0F11DD0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BCF3B7-86D5-48E2-B8FB-1F2DA6C801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12D9D2-A6C5-4558-A98D-704FAB03172C}"/>
              </a:ext>
            </a:extLst>
          </p:cNvPr>
          <p:cNvSpPr>
            <a:spLocks noGrp="1"/>
          </p:cNvSpPr>
          <p:nvPr>
            <p:ph type="dt" sz="half" idx="10"/>
          </p:nvPr>
        </p:nvSpPr>
        <p:spPr/>
        <p:txBody>
          <a:bodyPr/>
          <a:lstStyle/>
          <a:p>
            <a:fld id="{AEE97C46-38A5-4307-87AC-2606A05B2047}" type="datetime1">
              <a:rPr lang="en-US" smtClean="0"/>
              <a:t>6/17/25</a:t>
            </a:fld>
            <a:endParaRPr lang="en-US"/>
          </a:p>
        </p:txBody>
      </p:sp>
      <p:sp>
        <p:nvSpPr>
          <p:cNvPr id="5" name="Footer Placeholder 4">
            <a:extLst>
              <a:ext uri="{FF2B5EF4-FFF2-40B4-BE49-F238E27FC236}">
                <a16:creationId xmlns:a16="http://schemas.microsoft.com/office/drawing/2014/main" id="{68F2DD7E-5472-402F-97B1-D3BE9E29AFA1}"/>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29B685B2-73CB-43F6-B99F-05E162861B5C}"/>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1497153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41C73-C59A-4412-A778-F50EA41438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5A60F2-8EF3-4B08-B6D1-21218F277F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C892E-54CD-42A1-8CC2-4EE946F706AF}"/>
              </a:ext>
            </a:extLst>
          </p:cNvPr>
          <p:cNvSpPr>
            <a:spLocks noGrp="1"/>
          </p:cNvSpPr>
          <p:nvPr>
            <p:ph type="dt" sz="half" idx="10"/>
          </p:nvPr>
        </p:nvSpPr>
        <p:spPr/>
        <p:txBody>
          <a:bodyPr/>
          <a:lstStyle/>
          <a:p>
            <a:fld id="{F1316EC1-3177-4E08-93C6-01EB2B9F54BF}" type="datetime1">
              <a:rPr lang="en-US" smtClean="0"/>
              <a:t>6/17/25</a:t>
            </a:fld>
            <a:endParaRPr lang="en-US"/>
          </a:p>
        </p:txBody>
      </p:sp>
      <p:sp>
        <p:nvSpPr>
          <p:cNvPr id="5" name="Footer Placeholder 4">
            <a:extLst>
              <a:ext uri="{FF2B5EF4-FFF2-40B4-BE49-F238E27FC236}">
                <a16:creationId xmlns:a16="http://schemas.microsoft.com/office/drawing/2014/main" id="{722880E6-09DB-4C23-96FE-5844CBA9375D}"/>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3674E1FA-D7D0-49FF-9F9C-91543BCFA820}"/>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1652210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079CFF-F485-49E1-B1B6-88BB2601A0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048D55-823E-4F90-B1ED-7CDC05A7CC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3A9FB3-3DD7-4F9D-B5F5-FD75A959B519}"/>
              </a:ext>
            </a:extLst>
          </p:cNvPr>
          <p:cNvSpPr>
            <a:spLocks noGrp="1"/>
          </p:cNvSpPr>
          <p:nvPr>
            <p:ph type="dt" sz="half" idx="10"/>
          </p:nvPr>
        </p:nvSpPr>
        <p:spPr/>
        <p:txBody>
          <a:bodyPr/>
          <a:lstStyle/>
          <a:p>
            <a:fld id="{A710B1F8-81DA-4574-83DC-2E19549741F9}" type="datetime1">
              <a:rPr lang="en-US" smtClean="0"/>
              <a:t>6/17/25</a:t>
            </a:fld>
            <a:endParaRPr lang="en-US"/>
          </a:p>
        </p:txBody>
      </p:sp>
      <p:sp>
        <p:nvSpPr>
          <p:cNvPr id="5" name="Footer Placeholder 4">
            <a:extLst>
              <a:ext uri="{FF2B5EF4-FFF2-40B4-BE49-F238E27FC236}">
                <a16:creationId xmlns:a16="http://schemas.microsoft.com/office/drawing/2014/main" id="{ED579199-A5A8-4A79-AF4A-29DCC84ADC17}"/>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41EDCCF0-DF25-4E00-984C-EB8E8DAA73B5}"/>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3755214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_CDC_with_tagline">
    <p:bg>
      <p:bgPr>
        <a:solidFill>
          <a:schemeClr val="bg2"/>
        </a:solidFill>
        <a:effectLst/>
      </p:bgPr>
    </p:bg>
    <p:spTree>
      <p:nvGrpSpPr>
        <p:cNvPr id="1" name=""/>
        <p:cNvGrpSpPr/>
        <p:nvPr/>
      </p:nvGrpSpPr>
      <p:grpSpPr>
        <a:xfrm>
          <a:off x="0" y="0"/>
          <a:ext cx="0" cy="0"/>
          <a:chOff x="0" y="0"/>
          <a:chExt cx="0" cy="0"/>
        </a:xfrm>
      </p:grpSpPr>
      <p:grpSp>
        <p:nvGrpSpPr>
          <p:cNvPr id="49" name="Group 48">
            <a:extLst>
              <a:ext uri="{FF2B5EF4-FFF2-40B4-BE49-F238E27FC236}">
                <a16:creationId xmlns:a16="http://schemas.microsoft.com/office/drawing/2014/main" id="{267F8213-0BF4-9CFD-184D-957DBD90BEF9}"/>
              </a:ext>
            </a:extLst>
          </p:cNvPr>
          <p:cNvGrpSpPr/>
          <p:nvPr userDrawn="1"/>
        </p:nvGrpSpPr>
        <p:grpSpPr>
          <a:xfrm>
            <a:off x="0" y="0"/>
            <a:ext cx="12192000" cy="1158861"/>
            <a:chOff x="0" y="1079970"/>
            <a:chExt cx="7112000" cy="224439"/>
          </a:xfrm>
        </p:grpSpPr>
        <p:sp>
          <p:nvSpPr>
            <p:cNvPr id="41" name="Rectangle 40">
              <a:extLst>
                <a:ext uri="{FF2B5EF4-FFF2-40B4-BE49-F238E27FC236}">
                  <a16:creationId xmlns:a16="http://schemas.microsoft.com/office/drawing/2014/main" id="{1E8587A6-7C1A-EC72-C16A-98204569B39A}"/>
                </a:ext>
              </a:extLst>
            </p:cNvPr>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grpSp>
          <p:nvGrpSpPr>
            <p:cNvPr id="42" name="Group 41">
              <a:extLst>
                <a:ext uri="{FF2B5EF4-FFF2-40B4-BE49-F238E27FC236}">
                  <a16:creationId xmlns:a16="http://schemas.microsoft.com/office/drawing/2014/main" id="{2EB7A224-4867-EA38-EAA4-ECD97FF9203A}"/>
                </a:ext>
              </a:extLst>
            </p:cNvPr>
            <p:cNvGrpSpPr/>
            <p:nvPr userDrawn="1"/>
          </p:nvGrpSpPr>
          <p:grpSpPr>
            <a:xfrm>
              <a:off x="430" y="1080101"/>
              <a:ext cx="5345267" cy="224308"/>
              <a:chOff x="1771" y="389"/>
              <a:chExt cx="18815689" cy="664930"/>
            </a:xfrm>
          </p:grpSpPr>
          <p:sp>
            <p:nvSpPr>
              <p:cNvPr id="44" name="Parallelogram 9">
                <a:extLst>
                  <a:ext uri="{FF2B5EF4-FFF2-40B4-BE49-F238E27FC236}">
                    <a16:creationId xmlns:a16="http://schemas.microsoft.com/office/drawing/2014/main" id="{EA18C2A9-CD91-4656-D4FD-18B4B82E4B80}"/>
                  </a:ext>
                </a:extLst>
              </p:cNvPr>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45" name="Parallelogram 44">
                <a:extLst>
                  <a:ext uri="{FF2B5EF4-FFF2-40B4-BE49-F238E27FC236}">
                    <a16:creationId xmlns:a16="http://schemas.microsoft.com/office/drawing/2014/main" id="{AE0A8C09-00C3-D95E-B5DA-0F0A402DC7AB}"/>
                  </a:ext>
                </a:extLst>
              </p:cNvPr>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46" name="Parallelogram 45">
                <a:extLst>
                  <a:ext uri="{FF2B5EF4-FFF2-40B4-BE49-F238E27FC236}">
                    <a16:creationId xmlns:a16="http://schemas.microsoft.com/office/drawing/2014/main" id="{B944134F-25AD-BEB2-C0BF-43DF4B11FC3F}"/>
                  </a:ext>
                </a:extLst>
              </p:cNvPr>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47" name="Parallelogram 46">
                <a:extLst>
                  <a:ext uri="{FF2B5EF4-FFF2-40B4-BE49-F238E27FC236}">
                    <a16:creationId xmlns:a16="http://schemas.microsoft.com/office/drawing/2014/main" id="{A01506F6-4045-30A7-1967-7A2272067890}"/>
                  </a:ext>
                </a:extLst>
              </p:cNvPr>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48" name="Parallelogram 47">
                <a:extLst>
                  <a:ext uri="{FF2B5EF4-FFF2-40B4-BE49-F238E27FC236}">
                    <a16:creationId xmlns:a16="http://schemas.microsoft.com/office/drawing/2014/main" id="{E1EB0327-76CF-A70A-BE29-7C1C2819C1B3}"/>
                  </a:ext>
                </a:extLst>
              </p:cNvPr>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grpSp>
      </p:grpSp>
      <p:sp>
        <p:nvSpPr>
          <p:cNvPr id="7" name="Title 1"/>
          <p:cNvSpPr>
            <a:spLocks noGrp="1"/>
          </p:cNvSpPr>
          <p:nvPr userDrawn="1">
            <p:ph type="title"/>
          </p:nvPr>
        </p:nvSpPr>
        <p:spPr>
          <a:xfrm>
            <a:off x="609600" y="1184275"/>
            <a:ext cx="10972800" cy="1169363"/>
          </a:xfrm>
          <a:prstGeom prst="rect">
            <a:avLst/>
          </a:prstGeom>
        </p:spPr>
        <p:txBody>
          <a:bodyPr anchor="ctr"/>
          <a:lstStyle>
            <a:lvl1pPr algn="l">
              <a:lnSpc>
                <a:spcPts val="4000"/>
              </a:lnSpc>
              <a:defRPr sz="3733" b="1" baseline="0">
                <a:solidFill>
                  <a:srgbClr val="0057B7"/>
                </a:solidFill>
                <a:effectLst/>
                <a:latin typeface="Calibri" pitchFamily="34" charset="0"/>
              </a:defRPr>
            </a:lvl1pPr>
          </a:lstStyle>
          <a:p>
            <a:endParaRPr lang="en-US"/>
          </a:p>
        </p:txBody>
      </p:sp>
      <p:sp>
        <p:nvSpPr>
          <p:cNvPr id="8" name="Subtitle 2"/>
          <p:cNvSpPr>
            <a:spLocks noGrp="1"/>
          </p:cNvSpPr>
          <p:nvPr userDrawn="1">
            <p:ph type="subTitle" idx="1"/>
          </p:nvPr>
        </p:nvSpPr>
        <p:spPr>
          <a:xfrm>
            <a:off x="609600" y="2859349"/>
            <a:ext cx="8534400" cy="457200"/>
          </a:xfrm>
          <a:prstGeom prst="rect">
            <a:avLst/>
          </a:prstGeom>
        </p:spPr>
        <p:txBody>
          <a:bodyPr/>
          <a:lstStyle>
            <a:lvl1pPr marL="0" indent="0" algn="l">
              <a:buNone/>
              <a:defRPr sz="2667" b="1" baseline="0">
                <a:solidFill>
                  <a:srgbClr val="0057B7"/>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endParaRPr lang="en-US"/>
          </a:p>
        </p:txBody>
      </p:sp>
      <p:sp>
        <p:nvSpPr>
          <p:cNvPr id="10" name="Text Placeholder 8"/>
          <p:cNvSpPr>
            <a:spLocks noGrp="1"/>
          </p:cNvSpPr>
          <p:nvPr userDrawn="1">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a:p>
        </p:txBody>
      </p:sp>
      <p:sp>
        <p:nvSpPr>
          <p:cNvPr id="29" name="Text Placeholder 28">
            <a:extLst>
              <a:ext uri="{FF2B5EF4-FFF2-40B4-BE49-F238E27FC236}">
                <a16:creationId xmlns:a16="http://schemas.microsoft.com/office/drawing/2014/main" id="{A617DD9D-7533-7A57-89FB-4D057BCEAC55}"/>
              </a:ext>
            </a:extLst>
          </p:cNvPr>
          <p:cNvSpPr>
            <a:spLocks noGrp="1"/>
          </p:cNvSpPr>
          <p:nvPr>
            <p:ph type="body" sz="quarter" idx="11" hasCustomPrompt="1"/>
          </p:nvPr>
        </p:nvSpPr>
        <p:spPr>
          <a:xfrm>
            <a:off x="609600" y="372533"/>
            <a:ext cx="9211733" cy="541867"/>
          </a:xfrm>
        </p:spPr>
        <p:txBody>
          <a:bodyPr/>
          <a:lstStyle>
            <a:lvl1pPr marL="0" indent="0">
              <a:buNone/>
              <a:defRPr sz="2400">
                <a:solidFill>
                  <a:schemeClr val="bg1"/>
                </a:solidFill>
              </a:defRPr>
            </a:lvl1pPr>
          </a:lstStyle>
          <a:p>
            <a:pPr lvl="0"/>
            <a:r>
              <a:rPr lang="en-US"/>
              <a:t>Place center name here</a:t>
            </a:r>
          </a:p>
        </p:txBody>
      </p:sp>
      <p:pic>
        <p:nvPicPr>
          <p:cNvPr id="19" name="Picture 18" descr="Graphical user interface, text, application&#10;&#10;Description automatically generated">
            <a:extLst>
              <a:ext uri="{FF2B5EF4-FFF2-40B4-BE49-F238E27FC236}">
                <a16:creationId xmlns:a16="http://schemas.microsoft.com/office/drawing/2014/main" id="{B73EE938-470B-9DA7-FFED-E3CE4A1A33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10872041" y="216207"/>
            <a:ext cx="1117600" cy="725917"/>
          </a:xfrm>
          <a:prstGeom prst="rect">
            <a:avLst/>
          </a:prstGeom>
        </p:spPr>
      </p:pic>
    </p:spTree>
    <p:extLst>
      <p:ext uri="{BB962C8B-B14F-4D97-AF65-F5344CB8AC3E}">
        <p14:creationId xmlns:p14="http://schemas.microsoft.com/office/powerpoint/2010/main" val="2030027841"/>
      </p:ext>
    </p:extLst>
  </p:cSld>
  <p:clrMapOvr>
    <a:masterClrMapping/>
  </p:clrMapOvr>
  <p:transition>
    <p:fade/>
  </p:transition>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IVIDER OPTION 2">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26368FE-BB30-52F8-89C1-D155114AB35A}"/>
              </a:ext>
            </a:extLst>
          </p:cNvPr>
          <p:cNvGrpSpPr/>
          <p:nvPr userDrawn="1"/>
        </p:nvGrpSpPr>
        <p:grpSpPr>
          <a:xfrm>
            <a:off x="0" y="0"/>
            <a:ext cx="12192000" cy="1158861"/>
            <a:chOff x="0" y="1079970"/>
            <a:chExt cx="7112000" cy="224439"/>
          </a:xfrm>
        </p:grpSpPr>
        <p:sp>
          <p:nvSpPr>
            <p:cNvPr id="15" name="Rectangle 14">
              <a:extLst>
                <a:ext uri="{FF2B5EF4-FFF2-40B4-BE49-F238E27FC236}">
                  <a16:creationId xmlns:a16="http://schemas.microsoft.com/office/drawing/2014/main" id="{55A2EC66-252E-FB31-C586-41F7DC2F7D6F}"/>
                </a:ext>
              </a:extLst>
            </p:cNvPr>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grpSp>
          <p:nvGrpSpPr>
            <p:cNvPr id="23" name="Group 22">
              <a:extLst>
                <a:ext uri="{FF2B5EF4-FFF2-40B4-BE49-F238E27FC236}">
                  <a16:creationId xmlns:a16="http://schemas.microsoft.com/office/drawing/2014/main" id="{9DF158DF-BAF5-68F6-78E1-1E179A3E0136}"/>
                </a:ext>
              </a:extLst>
            </p:cNvPr>
            <p:cNvGrpSpPr/>
            <p:nvPr userDrawn="1"/>
          </p:nvGrpSpPr>
          <p:grpSpPr>
            <a:xfrm>
              <a:off x="430" y="1080101"/>
              <a:ext cx="5345267" cy="224308"/>
              <a:chOff x="1771" y="389"/>
              <a:chExt cx="18815689" cy="664930"/>
            </a:xfrm>
          </p:grpSpPr>
          <p:sp>
            <p:nvSpPr>
              <p:cNvPr id="24" name="Parallelogram 9">
                <a:extLst>
                  <a:ext uri="{FF2B5EF4-FFF2-40B4-BE49-F238E27FC236}">
                    <a16:creationId xmlns:a16="http://schemas.microsoft.com/office/drawing/2014/main" id="{143E1EDA-4AF6-C976-C4EF-C1C84A0090F1}"/>
                  </a:ext>
                </a:extLst>
              </p:cNvPr>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25" name="Parallelogram 24">
                <a:extLst>
                  <a:ext uri="{FF2B5EF4-FFF2-40B4-BE49-F238E27FC236}">
                    <a16:creationId xmlns:a16="http://schemas.microsoft.com/office/drawing/2014/main" id="{F6FA40E6-EF82-BF3D-A917-8B343EC59494}"/>
                  </a:ext>
                </a:extLst>
              </p:cNvPr>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26" name="Parallelogram 25">
                <a:extLst>
                  <a:ext uri="{FF2B5EF4-FFF2-40B4-BE49-F238E27FC236}">
                    <a16:creationId xmlns:a16="http://schemas.microsoft.com/office/drawing/2014/main" id="{23549B84-60EC-73B4-5015-36EDBB01E4AA}"/>
                  </a:ext>
                </a:extLst>
              </p:cNvPr>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27" name="Parallelogram 26">
                <a:extLst>
                  <a:ext uri="{FF2B5EF4-FFF2-40B4-BE49-F238E27FC236}">
                    <a16:creationId xmlns:a16="http://schemas.microsoft.com/office/drawing/2014/main" id="{5C53FF0A-86FC-1D88-9239-97955B1F770D}"/>
                  </a:ext>
                </a:extLst>
              </p:cNvPr>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sp>
            <p:nvSpPr>
              <p:cNvPr id="28" name="Parallelogram 27">
                <a:extLst>
                  <a:ext uri="{FF2B5EF4-FFF2-40B4-BE49-F238E27FC236}">
                    <a16:creationId xmlns:a16="http://schemas.microsoft.com/office/drawing/2014/main" id="{6AF49E4E-32CD-B60C-5A81-83D00D5ACF6D}"/>
                  </a:ext>
                </a:extLst>
              </p:cNvPr>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49"/>
              </a:p>
            </p:txBody>
          </p:sp>
        </p:grpSp>
      </p:gr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rgbClr val="000000"/>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sp>
        <p:nvSpPr>
          <p:cNvPr id="2" name="Title 1">
            <a:extLst>
              <a:ext uri="{FF2B5EF4-FFF2-40B4-BE49-F238E27FC236}">
                <a16:creationId xmlns:a16="http://schemas.microsoft.com/office/drawing/2014/main" id="{98DAD436-F875-0284-57C5-8677D1B13921}"/>
              </a:ext>
            </a:extLst>
          </p:cNvPr>
          <p:cNvSpPr>
            <a:spLocks noGrp="1"/>
          </p:cNvSpPr>
          <p:nvPr>
            <p:ph type="title"/>
          </p:nvPr>
        </p:nvSpPr>
        <p:spPr>
          <a:xfrm>
            <a:off x="584200" y="4094905"/>
            <a:ext cx="10515600" cy="1325033"/>
          </a:xfrm>
          <a:prstGeom prst="rect">
            <a:avLst/>
          </a:prstGeom>
        </p:spPr>
        <p:txBody>
          <a:bodyPr/>
          <a:lstStyle>
            <a:lvl1pPr algn="l">
              <a:defRPr sz="4800" b="1">
                <a:solidFill>
                  <a:srgbClr val="0057B7"/>
                </a:solidFill>
                <a:latin typeface="Calibri" panose="020F0502020204030204" pitchFamily="34" charset="0"/>
                <a:cs typeface="Calibri" panose="020F0502020204030204" pitchFamily="34" charset="0"/>
              </a:defRPr>
            </a:lvl1pPr>
          </a:lstStyle>
          <a:p>
            <a:endParaRPr lang="en-US"/>
          </a:p>
        </p:txBody>
      </p:sp>
      <p:grpSp>
        <p:nvGrpSpPr>
          <p:cNvPr id="4" name="Group 3">
            <a:extLst>
              <a:ext uri="{FF2B5EF4-FFF2-40B4-BE49-F238E27FC236}">
                <a16:creationId xmlns:a16="http://schemas.microsoft.com/office/drawing/2014/main" id="{F6E5637B-3F0C-2926-5B7D-F69F43A279AB}"/>
              </a:ext>
            </a:extLst>
          </p:cNvPr>
          <p:cNvGrpSpPr/>
          <p:nvPr userDrawn="1"/>
        </p:nvGrpSpPr>
        <p:grpSpPr>
          <a:xfrm>
            <a:off x="1" y="6725265"/>
            <a:ext cx="12192001" cy="142567"/>
            <a:chOff x="7355954" y="15880786"/>
            <a:chExt cx="21904846" cy="578414"/>
          </a:xfrm>
        </p:grpSpPr>
        <p:sp>
          <p:nvSpPr>
            <p:cNvPr id="5" name="Rectangle 20">
              <a:extLst>
                <a:ext uri="{FF2B5EF4-FFF2-40B4-BE49-F238E27FC236}">
                  <a16:creationId xmlns:a16="http://schemas.microsoft.com/office/drawing/2014/main" id="{300377C4-FCF5-82F7-7DB1-68E20E9DF843}"/>
                </a:ext>
              </a:extLst>
            </p:cNvPr>
            <p:cNvSpPr>
              <a:spLocks noChangeArrowheads="1"/>
            </p:cNvSpPr>
            <p:nvPr userDrawn="1"/>
          </p:nvSpPr>
          <p:spPr bwMode="auto">
            <a:xfrm flipV="1">
              <a:off x="21984029" y="15880786"/>
              <a:ext cx="2432923" cy="578414"/>
            </a:xfrm>
            <a:prstGeom prst="rect">
              <a:avLst/>
            </a:prstGeom>
            <a:solidFill>
              <a:srgbClr val="194D93"/>
            </a:solidFill>
            <a:ln>
              <a:noFill/>
            </a:ln>
          </p:spPr>
          <p:txBody>
            <a:bodyPr vert="horz" wrap="square" lIns="45720" tIns="22860" rIns="45720" bIns="22860" numCol="1" anchor="t" anchorCtr="0" compatLnSpc="1">
              <a:prstTxWarp prst="textNoShape">
                <a:avLst/>
              </a:prstTxWarp>
            </a:bodyPr>
            <a:lstStyle/>
            <a:p>
              <a:endParaRPr lang="en-US" sz="3333"/>
            </a:p>
          </p:txBody>
        </p:sp>
        <p:sp>
          <p:nvSpPr>
            <p:cNvPr id="6" name="Rectangle 20">
              <a:extLst>
                <a:ext uri="{FF2B5EF4-FFF2-40B4-BE49-F238E27FC236}">
                  <a16:creationId xmlns:a16="http://schemas.microsoft.com/office/drawing/2014/main" id="{8617F19E-1B06-5F6E-BC5F-B4999383D269}"/>
                </a:ext>
              </a:extLst>
            </p:cNvPr>
            <p:cNvSpPr>
              <a:spLocks noChangeArrowheads="1"/>
            </p:cNvSpPr>
            <p:nvPr userDrawn="1"/>
          </p:nvSpPr>
          <p:spPr bwMode="auto">
            <a:xfrm flipV="1">
              <a:off x="24406350" y="15880786"/>
              <a:ext cx="2432923" cy="578414"/>
            </a:xfrm>
            <a:prstGeom prst="rect">
              <a:avLst/>
            </a:prstGeom>
            <a:solidFill>
              <a:srgbClr val="1C56A4"/>
            </a:solidFill>
            <a:ln>
              <a:noFill/>
            </a:ln>
          </p:spPr>
          <p:txBody>
            <a:bodyPr vert="horz" wrap="square" lIns="45720" tIns="22860" rIns="45720" bIns="22860" numCol="1" anchor="t" anchorCtr="0" compatLnSpc="1">
              <a:prstTxWarp prst="textNoShape">
                <a:avLst/>
              </a:prstTxWarp>
            </a:bodyPr>
            <a:lstStyle/>
            <a:p>
              <a:endParaRPr lang="en-US" sz="3333"/>
            </a:p>
          </p:txBody>
        </p:sp>
        <p:sp>
          <p:nvSpPr>
            <p:cNvPr id="7" name="Rectangle 20">
              <a:extLst>
                <a:ext uri="{FF2B5EF4-FFF2-40B4-BE49-F238E27FC236}">
                  <a16:creationId xmlns:a16="http://schemas.microsoft.com/office/drawing/2014/main" id="{A43CC56B-482B-7088-88A1-9E73AE17CF36}"/>
                </a:ext>
              </a:extLst>
            </p:cNvPr>
            <p:cNvSpPr>
              <a:spLocks noChangeArrowheads="1"/>
            </p:cNvSpPr>
            <p:nvPr userDrawn="1"/>
          </p:nvSpPr>
          <p:spPr bwMode="auto">
            <a:xfrm flipV="1">
              <a:off x="26827877" y="15880786"/>
              <a:ext cx="2432923" cy="578414"/>
            </a:xfrm>
            <a:prstGeom prst="rect">
              <a:avLst/>
            </a:prstGeom>
            <a:solidFill>
              <a:srgbClr val="1E5DB2"/>
            </a:solidFill>
            <a:ln>
              <a:noFill/>
            </a:ln>
          </p:spPr>
          <p:txBody>
            <a:bodyPr vert="horz" wrap="square" lIns="45720" tIns="22860" rIns="45720" bIns="22860" numCol="1" anchor="t" anchorCtr="0" compatLnSpc="1">
              <a:prstTxWarp prst="textNoShape">
                <a:avLst/>
              </a:prstTxWarp>
            </a:bodyPr>
            <a:lstStyle/>
            <a:p>
              <a:endParaRPr lang="en-US" sz="3333"/>
            </a:p>
          </p:txBody>
        </p:sp>
        <p:sp>
          <p:nvSpPr>
            <p:cNvPr id="8" name="Rectangle 20">
              <a:extLst>
                <a:ext uri="{FF2B5EF4-FFF2-40B4-BE49-F238E27FC236}">
                  <a16:creationId xmlns:a16="http://schemas.microsoft.com/office/drawing/2014/main" id="{CAD4BAC6-1B0A-39BB-6345-BC7EBD647837}"/>
                </a:ext>
              </a:extLst>
            </p:cNvPr>
            <p:cNvSpPr>
              <a:spLocks noChangeArrowheads="1"/>
            </p:cNvSpPr>
            <p:nvPr userDrawn="1"/>
          </p:nvSpPr>
          <p:spPr bwMode="auto">
            <a:xfrm flipV="1">
              <a:off x="7355954" y="15880786"/>
              <a:ext cx="14644447" cy="578414"/>
            </a:xfrm>
            <a:prstGeom prst="rect">
              <a:avLst/>
            </a:prstGeom>
            <a:solidFill>
              <a:srgbClr val="164380"/>
            </a:solidFill>
            <a:ln>
              <a:noFill/>
            </a:ln>
          </p:spPr>
          <p:txBody>
            <a:bodyPr vert="horz" wrap="square" lIns="45720" tIns="22860" rIns="45720" bIns="22860" numCol="1" anchor="t" anchorCtr="0" compatLnSpc="1">
              <a:prstTxWarp prst="textNoShape">
                <a:avLst/>
              </a:prstTxWarp>
            </a:bodyPr>
            <a:lstStyle/>
            <a:p>
              <a:endParaRPr lang="en-US" sz="3333"/>
            </a:p>
          </p:txBody>
        </p:sp>
      </p:grpSp>
    </p:spTree>
    <p:extLst>
      <p:ext uri="{BB962C8B-B14F-4D97-AF65-F5344CB8AC3E}">
        <p14:creationId xmlns:p14="http://schemas.microsoft.com/office/powerpoint/2010/main" val="2896376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4CF36-F825-4EC4-A457-B89EC59C3B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0F4D55-8E1D-4A45-85E6-A33C318512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FD350F-B361-4585-9E83-8150077875AF}"/>
              </a:ext>
            </a:extLst>
          </p:cNvPr>
          <p:cNvSpPr>
            <a:spLocks noGrp="1"/>
          </p:cNvSpPr>
          <p:nvPr>
            <p:ph type="dt" sz="half" idx="10"/>
          </p:nvPr>
        </p:nvSpPr>
        <p:spPr/>
        <p:txBody>
          <a:bodyPr/>
          <a:lstStyle/>
          <a:p>
            <a:fld id="{9D344FC0-E344-4588-A60A-F7997C3534F2}" type="datetime1">
              <a:rPr lang="en-US" smtClean="0"/>
              <a:t>6/17/25</a:t>
            </a:fld>
            <a:endParaRPr lang="en-US"/>
          </a:p>
        </p:txBody>
      </p:sp>
      <p:sp>
        <p:nvSpPr>
          <p:cNvPr id="5" name="Footer Placeholder 4">
            <a:extLst>
              <a:ext uri="{FF2B5EF4-FFF2-40B4-BE49-F238E27FC236}">
                <a16:creationId xmlns:a16="http://schemas.microsoft.com/office/drawing/2014/main" id="{F43C0231-894D-499A-AFA9-1B2CA8A6069D}"/>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E358DACA-3F40-4CCC-9C4B-021F843F2DE7}"/>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793315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D9502-DD25-4C42-9B90-3E3BEAC76D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434AA73-AB4A-49F6-801D-9238E511D0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63B839-00EE-4CB0-8B6E-FC01102887CD}"/>
              </a:ext>
            </a:extLst>
          </p:cNvPr>
          <p:cNvSpPr>
            <a:spLocks noGrp="1"/>
          </p:cNvSpPr>
          <p:nvPr>
            <p:ph type="dt" sz="half" idx="10"/>
          </p:nvPr>
        </p:nvSpPr>
        <p:spPr/>
        <p:txBody>
          <a:bodyPr/>
          <a:lstStyle/>
          <a:p>
            <a:fld id="{8D1BD58B-CC1C-48B4-AF92-6415AA518A1C}" type="datetime1">
              <a:rPr lang="en-US" smtClean="0"/>
              <a:t>6/17/25</a:t>
            </a:fld>
            <a:endParaRPr lang="en-US"/>
          </a:p>
        </p:txBody>
      </p:sp>
      <p:sp>
        <p:nvSpPr>
          <p:cNvPr id="5" name="Footer Placeholder 4">
            <a:extLst>
              <a:ext uri="{FF2B5EF4-FFF2-40B4-BE49-F238E27FC236}">
                <a16:creationId xmlns:a16="http://schemas.microsoft.com/office/drawing/2014/main" id="{21D12C4E-1F34-402A-83E2-E023D732B305}"/>
              </a:ext>
            </a:extLst>
          </p:cNvPr>
          <p:cNvSpPr>
            <a:spLocks noGrp="1"/>
          </p:cNvSpPr>
          <p:nvPr>
            <p:ph type="ftr" sz="quarter" idx="11"/>
          </p:nvPr>
        </p:nvSpPr>
        <p:spPr/>
        <p:txBody>
          <a:bodyPr/>
          <a:lstStyle/>
          <a:p>
            <a:r>
              <a:rPr lang="en-US"/>
              <a:t>For Pilot Use Only</a:t>
            </a:r>
          </a:p>
        </p:txBody>
      </p:sp>
      <p:sp>
        <p:nvSpPr>
          <p:cNvPr id="6" name="Slide Number Placeholder 5">
            <a:extLst>
              <a:ext uri="{FF2B5EF4-FFF2-40B4-BE49-F238E27FC236}">
                <a16:creationId xmlns:a16="http://schemas.microsoft.com/office/drawing/2014/main" id="{61865396-74B2-4B46-9F79-25D8D4A57EAD}"/>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2693395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3FDF0-35F5-4AB7-AAE2-3ABDBE7A75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712BF7-5A3A-464C-BAEB-2CA4DECE0B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D0A235-100F-48C4-B189-B2D3490666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A11C07-E9E9-4486-B43E-FF9847BD3BD1}"/>
              </a:ext>
            </a:extLst>
          </p:cNvPr>
          <p:cNvSpPr>
            <a:spLocks noGrp="1"/>
          </p:cNvSpPr>
          <p:nvPr>
            <p:ph type="dt" sz="half" idx="10"/>
          </p:nvPr>
        </p:nvSpPr>
        <p:spPr/>
        <p:txBody>
          <a:bodyPr/>
          <a:lstStyle/>
          <a:p>
            <a:fld id="{A278FEB0-3F13-4A9A-989D-82FA2E586C77}" type="datetime1">
              <a:rPr lang="en-US" smtClean="0"/>
              <a:t>6/17/25</a:t>
            </a:fld>
            <a:endParaRPr lang="en-US"/>
          </a:p>
        </p:txBody>
      </p:sp>
      <p:sp>
        <p:nvSpPr>
          <p:cNvPr id="6" name="Footer Placeholder 5">
            <a:extLst>
              <a:ext uri="{FF2B5EF4-FFF2-40B4-BE49-F238E27FC236}">
                <a16:creationId xmlns:a16="http://schemas.microsoft.com/office/drawing/2014/main" id="{C59EF923-4278-46FF-91BB-CA9EB6BCB36D}"/>
              </a:ext>
            </a:extLst>
          </p:cNvPr>
          <p:cNvSpPr>
            <a:spLocks noGrp="1"/>
          </p:cNvSpPr>
          <p:nvPr>
            <p:ph type="ftr" sz="quarter" idx="11"/>
          </p:nvPr>
        </p:nvSpPr>
        <p:spPr/>
        <p:txBody>
          <a:bodyPr/>
          <a:lstStyle/>
          <a:p>
            <a:r>
              <a:rPr lang="en-US"/>
              <a:t>For Pilot Use Only</a:t>
            </a:r>
          </a:p>
        </p:txBody>
      </p:sp>
      <p:sp>
        <p:nvSpPr>
          <p:cNvPr id="7" name="Slide Number Placeholder 6">
            <a:extLst>
              <a:ext uri="{FF2B5EF4-FFF2-40B4-BE49-F238E27FC236}">
                <a16:creationId xmlns:a16="http://schemas.microsoft.com/office/drawing/2014/main" id="{6B44033D-9466-4EA6-9D0B-0E40FAB3BEC9}"/>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3909907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BF98C-DACB-48D3-9FB6-A5BB05FA51E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388B48-BC41-46C1-8424-E38F9E0013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261297-6178-477D-9EEB-7E38F96025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1139F6-7D86-4148-86B9-3EAC6876B8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68EC59-59E8-4DA7-AB07-30C22D2771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886045-7B98-4EE6-AB70-9331F1E13DFD}"/>
              </a:ext>
            </a:extLst>
          </p:cNvPr>
          <p:cNvSpPr>
            <a:spLocks noGrp="1"/>
          </p:cNvSpPr>
          <p:nvPr>
            <p:ph type="dt" sz="half" idx="10"/>
          </p:nvPr>
        </p:nvSpPr>
        <p:spPr/>
        <p:txBody>
          <a:bodyPr/>
          <a:lstStyle/>
          <a:p>
            <a:fld id="{E1C096B9-2B30-4FC7-85DD-D3017ACD92BE}" type="datetime1">
              <a:rPr lang="en-US" smtClean="0"/>
              <a:t>6/17/25</a:t>
            </a:fld>
            <a:endParaRPr lang="en-US"/>
          </a:p>
        </p:txBody>
      </p:sp>
      <p:sp>
        <p:nvSpPr>
          <p:cNvPr id="8" name="Footer Placeholder 7">
            <a:extLst>
              <a:ext uri="{FF2B5EF4-FFF2-40B4-BE49-F238E27FC236}">
                <a16:creationId xmlns:a16="http://schemas.microsoft.com/office/drawing/2014/main" id="{A4759BD4-3D4F-46A1-BB64-B76101E61B0B}"/>
              </a:ext>
            </a:extLst>
          </p:cNvPr>
          <p:cNvSpPr>
            <a:spLocks noGrp="1"/>
          </p:cNvSpPr>
          <p:nvPr>
            <p:ph type="ftr" sz="quarter" idx="11"/>
          </p:nvPr>
        </p:nvSpPr>
        <p:spPr/>
        <p:txBody>
          <a:bodyPr/>
          <a:lstStyle/>
          <a:p>
            <a:r>
              <a:rPr lang="en-US"/>
              <a:t>For Pilot Use Only</a:t>
            </a:r>
          </a:p>
        </p:txBody>
      </p:sp>
      <p:sp>
        <p:nvSpPr>
          <p:cNvPr id="9" name="Slide Number Placeholder 8">
            <a:extLst>
              <a:ext uri="{FF2B5EF4-FFF2-40B4-BE49-F238E27FC236}">
                <a16:creationId xmlns:a16="http://schemas.microsoft.com/office/drawing/2014/main" id="{99EE7E5F-B87D-4369-A291-209A66669C7A}"/>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1745579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F4EE3-CDBD-4AFA-959F-4AD3CF8FAC7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2BAE6F-D3D9-4B6E-991A-12120AF79F35}"/>
              </a:ext>
            </a:extLst>
          </p:cNvPr>
          <p:cNvSpPr>
            <a:spLocks noGrp="1"/>
          </p:cNvSpPr>
          <p:nvPr>
            <p:ph type="dt" sz="half" idx="10"/>
          </p:nvPr>
        </p:nvSpPr>
        <p:spPr/>
        <p:txBody>
          <a:bodyPr/>
          <a:lstStyle/>
          <a:p>
            <a:fld id="{80688B90-3C4B-4B89-9B88-405244918742}" type="datetime1">
              <a:rPr lang="en-US" smtClean="0"/>
              <a:t>6/17/25</a:t>
            </a:fld>
            <a:endParaRPr lang="en-US"/>
          </a:p>
        </p:txBody>
      </p:sp>
      <p:sp>
        <p:nvSpPr>
          <p:cNvPr id="4" name="Footer Placeholder 3">
            <a:extLst>
              <a:ext uri="{FF2B5EF4-FFF2-40B4-BE49-F238E27FC236}">
                <a16:creationId xmlns:a16="http://schemas.microsoft.com/office/drawing/2014/main" id="{CCF3F56E-B28A-40A0-B0ED-2749403430CE}"/>
              </a:ext>
            </a:extLst>
          </p:cNvPr>
          <p:cNvSpPr>
            <a:spLocks noGrp="1"/>
          </p:cNvSpPr>
          <p:nvPr>
            <p:ph type="ftr" sz="quarter" idx="11"/>
          </p:nvPr>
        </p:nvSpPr>
        <p:spPr/>
        <p:txBody>
          <a:bodyPr/>
          <a:lstStyle/>
          <a:p>
            <a:r>
              <a:rPr lang="en-US"/>
              <a:t>For Pilot Use Only</a:t>
            </a:r>
          </a:p>
        </p:txBody>
      </p:sp>
      <p:sp>
        <p:nvSpPr>
          <p:cNvPr id="5" name="Slide Number Placeholder 4">
            <a:extLst>
              <a:ext uri="{FF2B5EF4-FFF2-40B4-BE49-F238E27FC236}">
                <a16:creationId xmlns:a16="http://schemas.microsoft.com/office/drawing/2014/main" id="{2E50001A-E71C-4482-9061-9464FCF2FA97}"/>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3876935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702827-380A-43F3-9377-A8F467F32ECA}"/>
              </a:ext>
            </a:extLst>
          </p:cNvPr>
          <p:cNvSpPr>
            <a:spLocks noGrp="1"/>
          </p:cNvSpPr>
          <p:nvPr>
            <p:ph type="dt" sz="half" idx="10"/>
          </p:nvPr>
        </p:nvSpPr>
        <p:spPr/>
        <p:txBody>
          <a:bodyPr/>
          <a:lstStyle/>
          <a:p>
            <a:fld id="{11B437B6-1CE4-49B5-B502-7D0B41A4B108}" type="datetime1">
              <a:rPr lang="en-US" smtClean="0"/>
              <a:t>6/17/25</a:t>
            </a:fld>
            <a:endParaRPr lang="en-US"/>
          </a:p>
        </p:txBody>
      </p:sp>
      <p:sp>
        <p:nvSpPr>
          <p:cNvPr id="3" name="Footer Placeholder 2">
            <a:extLst>
              <a:ext uri="{FF2B5EF4-FFF2-40B4-BE49-F238E27FC236}">
                <a16:creationId xmlns:a16="http://schemas.microsoft.com/office/drawing/2014/main" id="{9973378A-403F-42C3-84B1-20211B89B120}"/>
              </a:ext>
            </a:extLst>
          </p:cNvPr>
          <p:cNvSpPr>
            <a:spLocks noGrp="1"/>
          </p:cNvSpPr>
          <p:nvPr>
            <p:ph type="ftr" sz="quarter" idx="11"/>
          </p:nvPr>
        </p:nvSpPr>
        <p:spPr/>
        <p:txBody>
          <a:bodyPr/>
          <a:lstStyle/>
          <a:p>
            <a:r>
              <a:rPr lang="en-US"/>
              <a:t>For Pilot Use Only</a:t>
            </a:r>
          </a:p>
        </p:txBody>
      </p:sp>
      <p:sp>
        <p:nvSpPr>
          <p:cNvPr id="4" name="Slide Number Placeholder 3">
            <a:extLst>
              <a:ext uri="{FF2B5EF4-FFF2-40B4-BE49-F238E27FC236}">
                <a16:creationId xmlns:a16="http://schemas.microsoft.com/office/drawing/2014/main" id="{0D7BD815-8372-4CB9-B34E-4A841E45E787}"/>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2659743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70A2-5657-409F-8122-8176AF3D54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0C4956-AA36-48E9-A25C-9DF4373C6D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708F67-71B0-4446-A4C2-AEC2752EE8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B4A9A3-626B-42C6-803C-25FDBFD59232}"/>
              </a:ext>
            </a:extLst>
          </p:cNvPr>
          <p:cNvSpPr>
            <a:spLocks noGrp="1"/>
          </p:cNvSpPr>
          <p:nvPr>
            <p:ph type="dt" sz="half" idx="10"/>
          </p:nvPr>
        </p:nvSpPr>
        <p:spPr/>
        <p:txBody>
          <a:bodyPr/>
          <a:lstStyle/>
          <a:p>
            <a:fld id="{9DB61C9B-3C12-4510-9E73-1BBB9A4D523A}" type="datetime1">
              <a:rPr lang="en-US" smtClean="0"/>
              <a:t>6/17/25</a:t>
            </a:fld>
            <a:endParaRPr lang="en-US"/>
          </a:p>
        </p:txBody>
      </p:sp>
      <p:sp>
        <p:nvSpPr>
          <p:cNvPr id="6" name="Footer Placeholder 5">
            <a:extLst>
              <a:ext uri="{FF2B5EF4-FFF2-40B4-BE49-F238E27FC236}">
                <a16:creationId xmlns:a16="http://schemas.microsoft.com/office/drawing/2014/main" id="{6C2AFD8F-56C1-4330-9749-FB8DBC1BBD61}"/>
              </a:ext>
            </a:extLst>
          </p:cNvPr>
          <p:cNvSpPr>
            <a:spLocks noGrp="1"/>
          </p:cNvSpPr>
          <p:nvPr>
            <p:ph type="ftr" sz="quarter" idx="11"/>
          </p:nvPr>
        </p:nvSpPr>
        <p:spPr/>
        <p:txBody>
          <a:bodyPr/>
          <a:lstStyle/>
          <a:p>
            <a:r>
              <a:rPr lang="en-US"/>
              <a:t>For Pilot Use Only</a:t>
            </a:r>
          </a:p>
        </p:txBody>
      </p:sp>
      <p:sp>
        <p:nvSpPr>
          <p:cNvPr id="7" name="Slide Number Placeholder 6">
            <a:extLst>
              <a:ext uri="{FF2B5EF4-FFF2-40B4-BE49-F238E27FC236}">
                <a16:creationId xmlns:a16="http://schemas.microsoft.com/office/drawing/2014/main" id="{3EF51608-4876-4C47-855A-7A437A9D817C}"/>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3875626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A56BF-0694-4BA6-9AAD-C58CCB29EE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B0E2EE-30D7-49A6-8B1A-9AEAD2D9AD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EBAD63-4DED-4BA9-A30B-19650594F7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A31DE1-A3A5-4DD3-9A1F-257529F3AD40}"/>
              </a:ext>
            </a:extLst>
          </p:cNvPr>
          <p:cNvSpPr>
            <a:spLocks noGrp="1"/>
          </p:cNvSpPr>
          <p:nvPr>
            <p:ph type="dt" sz="half" idx="10"/>
          </p:nvPr>
        </p:nvSpPr>
        <p:spPr/>
        <p:txBody>
          <a:bodyPr/>
          <a:lstStyle/>
          <a:p>
            <a:fld id="{7626F100-A590-4B01-83C8-E11769D01FE6}" type="datetime1">
              <a:rPr lang="en-US" smtClean="0"/>
              <a:t>6/17/25</a:t>
            </a:fld>
            <a:endParaRPr lang="en-US"/>
          </a:p>
        </p:txBody>
      </p:sp>
      <p:sp>
        <p:nvSpPr>
          <p:cNvPr id="6" name="Footer Placeholder 5">
            <a:extLst>
              <a:ext uri="{FF2B5EF4-FFF2-40B4-BE49-F238E27FC236}">
                <a16:creationId xmlns:a16="http://schemas.microsoft.com/office/drawing/2014/main" id="{B125E275-13A0-4F22-BDC4-A86D14796C00}"/>
              </a:ext>
            </a:extLst>
          </p:cNvPr>
          <p:cNvSpPr>
            <a:spLocks noGrp="1"/>
          </p:cNvSpPr>
          <p:nvPr>
            <p:ph type="ftr" sz="quarter" idx="11"/>
          </p:nvPr>
        </p:nvSpPr>
        <p:spPr/>
        <p:txBody>
          <a:bodyPr/>
          <a:lstStyle/>
          <a:p>
            <a:r>
              <a:rPr lang="en-US"/>
              <a:t>For Pilot Use Only</a:t>
            </a:r>
          </a:p>
        </p:txBody>
      </p:sp>
      <p:sp>
        <p:nvSpPr>
          <p:cNvPr id="7" name="Slide Number Placeholder 6">
            <a:extLst>
              <a:ext uri="{FF2B5EF4-FFF2-40B4-BE49-F238E27FC236}">
                <a16:creationId xmlns:a16="http://schemas.microsoft.com/office/drawing/2014/main" id="{07F8AA59-9867-4C88-889B-C193F1403AE7}"/>
              </a:ext>
            </a:extLst>
          </p:cNvPr>
          <p:cNvSpPr>
            <a:spLocks noGrp="1"/>
          </p:cNvSpPr>
          <p:nvPr>
            <p:ph type="sldNum" sz="quarter" idx="12"/>
          </p:nvPr>
        </p:nvSpPr>
        <p:spPr/>
        <p:txBody>
          <a:bodyPr/>
          <a:lstStyle/>
          <a:p>
            <a:fld id="{87431ACC-9591-4D90-8D3E-81B2604BAB63}" type="slidenum">
              <a:rPr lang="en-US" smtClean="0"/>
              <a:t>‹#›</a:t>
            </a:fld>
            <a:endParaRPr lang="en-US"/>
          </a:p>
        </p:txBody>
      </p:sp>
    </p:spTree>
    <p:extLst>
      <p:ext uri="{BB962C8B-B14F-4D97-AF65-F5344CB8AC3E}">
        <p14:creationId xmlns:p14="http://schemas.microsoft.com/office/powerpoint/2010/main" val="2485861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1BA87C-A6F4-4F8C-B92D-768AFE7976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5147BE-F9F3-4893-B3F9-D87A5C73E6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16D8D-CE4E-4126-99D9-42F1985981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4BE89A-9BD8-4725-B9A1-DD53AA2490D7}" type="datetime1">
              <a:rPr lang="en-US" smtClean="0"/>
              <a:t>6/17/25</a:t>
            </a:fld>
            <a:endParaRPr lang="en-US"/>
          </a:p>
        </p:txBody>
      </p:sp>
      <p:sp>
        <p:nvSpPr>
          <p:cNvPr id="5" name="Footer Placeholder 4">
            <a:extLst>
              <a:ext uri="{FF2B5EF4-FFF2-40B4-BE49-F238E27FC236}">
                <a16:creationId xmlns:a16="http://schemas.microsoft.com/office/drawing/2014/main" id="{E926291E-CF8B-4C6A-89E1-1D32C7FD8A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For Pilot Use Only</a:t>
            </a:r>
          </a:p>
        </p:txBody>
      </p:sp>
      <p:sp>
        <p:nvSpPr>
          <p:cNvPr id="6" name="Slide Number Placeholder 5">
            <a:extLst>
              <a:ext uri="{FF2B5EF4-FFF2-40B4-BE49-F238E27FC236}">
                <a16:creationId xmlns:a16="http://schemas.microsoft.com/office/drawing/2014/main" id="{3BE1B2AF-89EA-4F21-B850-941F42232E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31ACC-9591-4D90-8D3E-81B2604BAB63}" type="slidenum">
              <a:rPr lang="en-US" smtClean="0"/>
              <a:t>‹#›</a:t>
            </a:fld>
            <a:endParaRPr lang="en-US"/>
          </a:p>
        </p:txBody>
      </p:sp>
    </p:spTree>
    <p:extLst>
      <p:ext uri="{BB962C8B-B14F-4D97-AF65-F5344CB8AC3E}">
        <p14:creationId xmlns:p14="http://schemas.microsoft.com/office/powerpoint/2010/main" val="3102827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CF2A097E-3484-325A-AFA6-F80D6D1C0BAE}"/>
              </a:ext>
            </a:extLst>
          </p:cNvPr>
          <p:cNvSpPr>
            <a:spLocks noGrp="1"/>
          </p:cNvSpPr>
          <p:nvPr>
            <p:ph type="body" sz="quarter" idx="11"/>
          </p:nvPr>
        </p:nvSpPr>
        <p:spPr/>
        <p:txBody>
          <a:bodyPr/>
          <a:lstStyle/>
          <a:p>
            <a:r>
              <a:rPr lang="en-US" b="1" dirty="0">
                <a:cs typeface="Times New Roman" panose="02020603050405020304" pitchFamily="18" charset="0"/>
              </a:rPr>
              <a:t>U.S. Centers for Disease Control and Prevention</a:t>
            </a:r>
            <a:endParaRPr lang="en-US" dirty="0">
              <a:cs typeface="Times New Roman" panose="02020603050405020304" pitchFamily="18" charset="0"/>
            </a:endParaRPr>
          </a:p>
        </p:txBody>
      </p:sp>
      <p:sp>
        <p:nvSpPr>
          <p:cNvPr id="7170" name="Title 3"/>
          <p:cNvSpPr>
            <a:spLocks noGrp="1"/>
          </p:cNvSpPr>
          <p:nvPr>
            <p:ph type="title"/>
          </p:nvPr>
        </p:nvSpPr>
        <p:spPr>
          <a:xfrm>
            <a:off x="609600" y="1375252"/>
            <a:ext cx="10972800" cy="1169363"/>
          </a:xfrm>
        </p:spPr>
        <p:txBody>
          <a:bodyPr vert="horz" lIns="121920" tIns="60960" rIns="121920" bIns="60960" rtlCol="0" anchor="ctr">
            <a:normAutofit/>
          </a:bodyPr>
          <a:lstStyle/>
          <a:p>
            <a:pPr>
              <a:lnSpc>
                <a:spcPct val="100000"/>
              </a:lnSpc>
            </a:pPr>
            <a:r>
              <a:rPr lang="en-US" b="1" i="0" u="none" strike="noStrike" dirty="0">
                <a:solidFill>
                  <a:srgbClr val="003367"/>
                </a:solidFill>
                <a:effectLst/>
                <a:latin typeface="+mn-lt"/>
              </a:rPr>
              <a:t>Tribal Public Health Data Advancement Toolkit  </a:t>
            </a:r>
            <a:endParaRPr lang="en-US" dirty="0">
              <a:latin typeface="+mn-lt"/>
            </a:endParaRPr>
          </a:p>
        </p:txBody>
      </p:sp>
      <p:sp>
        <p:nvSpPr>
          <p:cNvPr id="3" name="Subtitle 2">
            <a:extLst>
              <a:ext uri="{FF2B5EF4-FFF2-40B4-BE49-F238E27FC236}">
                <a16:creationId xmlns:a16="http://schemas.microsoft.com/office/drawing/2014/main" id="{A027815A-D900-45DB-B7E9-7E3E5057AAA1}"/>
              </a:ext>
            </a:extLst>
          </p:cNvPr>
          <p:cNvSpPr>
            <a:spLocks noGrp="1"/>
          </p:cNvSpPr>
          <p:nvPr>
            <p:ph type="subTitle" idx="1"/>
          </p:nvPr>
        </p:nvSpPr>
        <p:spPr/>
        <p:txBody>
          <a:bodyPr vert="horz" lIns="121920" tIns="60960" rIns="121920" bIns="60960" rtlCol="0" anchor="t">
            <a:noAutofit/>
          </a:bodyPr>
          <a:lstStyle/>
          <a:p>
            <a:r>
              <a:rPr lang="en-US" sz="2400" dirty="0">
                <a:latin typeface="+mn-lt"/>
                <a:ea typeface="Calibri"/>
                <a:cs typeface="Times" panose="02020603050405020304" pitchFamily="18" charset="0"/>
              </a:rPr>
              <a:t>Prioritization Template</a:t>
            </a:r>
          </a:p>
        </p:txBody>
      </p:sp>
      <p:sp>
        <p:nvSpPr>
          <p:cNvPr id="4" name="Text Placeholder 3">
            <a:extLst>
              <a:ext uri="{FF2B5EF4-FFF2-40B4-BE49-F238E27FC236}">
                <a16:creationId xmlns:a16="http://schemas.microsoft.com/office/drawing/2014/main" id="{58FFE8E3-8F69-40F6-9D10-8E58648E78B5}"/>
              </a:ext>
            </a:extLst>
          </p:cNvPr>
          <p:cNvSpPr>
            <a:spLocks noGrp="1"/>
          </p:cNvSpPr>
          <p:nvPr>
            <p:ph type="body" sz="quarter" idx="10"/>
          </p:nvPr>
        </p:nvSpPr>
        <p:spPr/>
        <p:txBody>
          <a:bodyPr vert="horz" lIns="121920" tIns="60960" rIns="121920" bIns="60960" rtlCol="0" anchor="t">
            <a:normAutofit/>
          </a:bodyPr>
          <a:lstStyle/>
          <a:p>
            <a:pPr>
              <a:lnSpc>
                <a:spcPct val="170940"/>
              </a:lnSpc>
            </a:pPr>
            <a:endParaRPr lang="en-US"/>
          </a:p>
        </p:txBody>
      </p:sp>
      <p:sp>
        <p:nvSpPr>
          <p:cNvPr id="2" name="TextBox 1">
            <a:extLst>
              <a:ext uri="{FF2B5EF4-FFF2-40B4-BE49-F238E27FC236}">
                <a16:creationId xmlns:a16="http://schemas.microsoft.com/office/drawing/2014/main" id="{DA0FEE0B-D3CD-C886-D23D-569970CE2C92}"/>
              </a:ext>
            </a:extLst>
          </p:cNvPr>
          <p:cNvSpPr txBox="1"/>
          <p:nvPr/>
        </p:nvSpPr>
        <p:spPr>
          <a:xfrm>
            <a:off x="116779" y="6450886"/>
            <a:ext cx="7471266" cy="307777"/>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Please delete this slide after reviewing and applying the instructions throughout the template.</a:t>
            </a:r>
            <a:endParaRPr kumimoji="0" lang="en-US" sz="1400" b="0" i="1" u="none" strike="noStrike" kern="1200" cap="none" spc="0" normalizeH="0" baseline="0" noProof="0">
              <a:ln>
                <a:noFill/>
              </a:ln>
              <a:solidFill>
                <a:prstClr val="black"/>
              </a:solidFill>
              <a:effectLst/>
              <a:uLnTx/>
              <a:uFillTx/>
              <a:latin typeface="Calibri" panose="020F0502020204030204"/>
              <a:ea typeface="Calibri"/>
              <a:cs typeface="Calibri"/>
            </a:endParaRPr>
          </a:p>
        </p:txBody>
      </p:sp>
      <p:pic>
        <p:nvPicPr>
          <p:cNvPr id="7172" name="Picture 6" descr="Logos of the United States Department of Health and Human Services and Centers for Disease Control and Prevention"/>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3200" y="6515101"/>
            <a:ext cx="2540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1581648"/>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6EE14-767C-1738-DDA3-147CB80812AE}"/>
              </a:ext>
            </a:extLst>
          </p:cNvPr>
          <p:cNvSpPr>
            <a:spLocks noGrp="1"/>
          </p:cNvSpPr>
          <p:nvPr>
            <p:ph type="title"/>
          </p:nvPr>
        </p:nvSpPr>
        <p:spPr>
          <a:xfrm>
            <a:off x="280261" y="193755"/>
            <a:ext cx="10515600" cy="487282"/>
          </a:xfrm>
        </p:spPr>
        <p:txBody>
          <a:bodyPr>
            <a:normAutofit/>
          </a:bodyPr>
          <a:lstStyle/>
          <a:p>
            <a:r>
              <a:rPr lang="en-US" sz="2000" b="1" i="0" kern="1200" baseline="0" dirty="0">
                <a:solidFill>
                  <a:schemeClr val="tx1"/>
                </a:solidFill>
                <a:effectLst/>
                <a:latin typeface="+mn-lt"/>
              </a:rPr>
              <a:t>Impact-Effort Matrix: Facilitation Questions</a:t>
            </a:r>
            <a:r>
              <a:rPr lang="en-US" sz="2000" dirty="0">
                <a:latin typeface="+mn-lt"/>
              </a:rPr>
              <a:t> </a:t>
            </a:r>
          </a:p>
        </p:txBody>
      </p:sp>
      <p:sp>
        <p:nvSpPr>
          <p:cNvPr id="5" name="Arrow: Chevron 2">
            <a:extLst>
              <a:ext uri="{FF2B5EF4-FFF2-40B4-BE49-F238E27FC236}">
                <a16:creationId xmlns:a16="http://schemas.microsoft.com/office/drawing/2014/main" id="{D0A2B6BF-D0C8-54AF-36D4-570A8C3825D5}"/>
              </a:ext>
            </a:extLst>
          </p:cNvPr>
          <p:cNvSpPr/>
          <p:nvPr/>
        </p:nvSpPr>
        <p:spPr>
          <a:xfrm>
            <a:off x="10247161" y="229927"/>
            <a:ext cx="1637251" cy="484632"/>
          </a:xfrm>
          <a:prstGeom prst="chevron">
            <a:avLst/>
          </a:prstGeom>
          <a:solidFill>
            <a:schemeClr val="accent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a:solidFill>
                  <a:schemeClr val="bg1"/>
                </a:solidFill>
                <a:cs typeface="Arial" panose="020B0604020202020204" pitchFamily="34" charset="0"/>
              </a:rPr>
              <a:t>Step 1</a:t>
            </a:r>
          </a:p>
        </p:txBody>
      </p:sp>
      <p:sp>
        <p:nvSpPr>
          <p:cNvPr id="3" name="Content Placeholder 2">
            <a:extLst>
              <a:ext uri="{FF2B5EF4-FFF2-40B4-BE49-F238E27FC236}">
                <a16:creationId xmlns:a16="http://schemas.microsoft.com/office/drawing/2014/main" id="{2B37386C-84E0-B888-4C2D-D73AB94D24BC}"/>
              </a:ext>
            </a:extLst>
          </p:cNvPr>
          <p:cNvSpPr>
            <a:spLocks noGrp="1"/>
          </p:cNvSpPr>
          <p:nvPr>
            <p:ph idx="1"/>
          </p:nvPr>
        </p:nvSpPr>
        <p:spPr/>
        <p:txBody>
          <a:bodyPr>
            <a:normAutofit fontScale="70000" lnSpcReduction="20000"/>
          </a:bodyPr>
          <a:lstStyle/>
          <a:p>
            <a:pPr marL="0" indent="0">
              <a:buNone/>
            </a:pPr>
            <a:r>
              <a:rPr lang="en-US" dirty="0">
                <a:solidFill>
                  <a:schemeClr val="bg1"/>
                </a:solidFill>
              </a:rPr>
              <a:t>Step 1</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To what extent do opportunities in this topic area align with our organization’s goals and objectives? </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What positive outcomes will result from implementing opportunities in this topic area?</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Who are the primary beneficiaries of opportunities in this topic area?</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Could opportunities in this topic area be coordinated across multiple program areas or public health activities?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Times New Roman" panose="02020603050405020304" pitchFamily="18" charset="0"/>
                <a:cs typeface="Arial" panose="020B0604020202020204" pitchFamily="34" charset="0"/>
              </a:rPr>
              <a:t>Would opportunities in this topic area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What resources are required to implement opportunities in this topic area?</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Do we have the necessary skills and capabilities to execute opportunities in this topic area effectively?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What are the potential obstacles or risks associated with opportunities in this topic area?</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Times New Roman" panose="02020603050405020304" pitchFamily="18" charset="0"/>
                <a:cs typeface="Arial" panose="020B0604020202020204" pitchFamily="34" charset="0"/>
              </a:rPr>
              <a:t>To what extent are opportunities in the topic area pre-requisites for other priority efforts?</a:t>
            </a:r>
            <a:endParaRPr lang="en-US" sz="2400" b="1" dirty="0">
              <a:solidFill>
                <a:schemeClr val="bg1"/>
              </a:solidFill>
              <a:cs typeface="Arial" panose="020B0604020202020204" pitchFamily="34" charset="0"/>
            </a:endParaRPr>
          </a:p>
        </p:txBody>
      </p:sp>
      <p:sp>
        <p:nvSpPr>
          <p:cNvPr id="6" name="TextBox 5">
            <a:extLst>
              <a:ext uri="{FF2B5EF4-FFF2-40B4-BE49-F238E27FC236}">
                <a16:creationId xmlns:a16="http://schemas.microsoft.com/office/drawing/2014/main" id="{A3FD34AC-2B20-71A5-7B2C-F43E459F1C28}"/>
              </a:ext>
            </a:extLst>
          </p:cNvPr>
          <p:cNvSpPr txBox="1"/>
          <p:nvPr/>
        </p:nvSpPr>
        <p:spPr>
          <a:xfrm>
            <a:off x="377505" y="1111629"/>
            <a:ext cx="11165746" cy="3061736"/>
          </a:xfrm>
          <a:prstGeom prst="rect">
            <a:avLst/>
          </a:prstGeom>
          <a:noFill/>
        </p:spPr>
        <p:txBody>
          <a:bodyPr wrap="square">
            <a:spAutoFit/>
          </a:bodyPr>
          <a:lstStyle/>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To what extent do opportunities in this topic area align with our organization’s goals and objectives? </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What positive outcomes will result from implementing opportunities in this topic area?</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Who are the primary beneficiaries of opportunities in this topic area?</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Could opportunities in this topic area be coordinated across multiple program areas or public health activities?</a:t>
            </a:r>
            <a:endParaRPr lang="en-US" dirty="0">
              <a:solidFill>
                <a:srgbClr val="000000"/>
              </a:solidFill>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ea typeface="Times New Roman" panose="02020603050405020304" pitchFamily="18" charset="0"/>
                <a:cs typeface="Arial" panose="020B0604020202020204" pitchFamily="34" charset="0"/>
              </a:rPr>
              <a:t>Would opportunities in this topic area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What resources are required to implement opportunities in this topic area?</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Do we have the necessary skills and capabilities to execute opportunities in this topic area effectively?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What are the potential obstacles or risks associated with opportunities in this topic area?</a:t>
            </a:r>
            <a:endParaRPr lang="en-US" dirty="0">
              <a:solidFill>
                <a:srgbClr val="000000"/>
              </a:solidFill>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ea typeface="Times New Roman" panose="02020603050405020304" pitchFamily="18" charset="0"/>
                <a:cs typeface="Arial" panose="020B0604020202020204" pitchFamily="34" charset="0"/>
              </a:rPr>
              <a:t>To what extent are opportunities in the topic area pre-requisites for other priority efforts?</a:t>
            </a:r>
            <a:endParaRPr lang="en-US" sz="1600" b="1" i="0" dirty="0">
              <a:solidFill>
                <a:srgbClr val="000000"/>
              </a:solidFill>
              <a:effectLst/>
              <a:cs typeface="Arial" panose="020B0604020202020204" pitchFamily="34" charset="0"/>
            </a:endParaRPr>
          </a:p>
        </p:txBody>
      </p:sp>
      <p:sp>
        <p:nvSpPr>
          <p:cNvPr id="7" name="Slide Number Placeholder 4">
            <a:extLst>
              <a:ext uri="{FF2B5EF4-FFF2-40B4-BE49-F238E27FC236}">
                <a16:creationId xmlns:a16="http://schemas.microsoft.com/office/drawing/2014/main" id="{F3829031-05E2-9626-E803-FFE4EBF55DD2}"/>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31284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4613B-26A0-3A03-B9EA-5CBC0650CAD4}"/>
              </a:ext>
            </a:extLst>
          </p:cNvPr>
          <p:cNvSpPr>
            <a:spLocks noGrp="1"/>
          </p:cNvSpPr>
          <p:nvPr>
            <p:ph type="title"/>
          </p:nvPr>
        </p:nvSpPr>
        <p:spPr>
          <a:xfrm>
            <a:off x="295759" y="131762"/>
            <a:ext cx="2524932" cy="549275"/>
          </a:xfrm>
        </p:spPr>
        <p:txBody>
          <a:bodyPr>
            <a:normAutofit/>
          </a:bodyPr>
          <a:lstStyle/>
          <a:p>
            <a:r>
              <a:rPr lang="en-US" sz="2000" b="1" i="0" kern="1200" baseline="0" dirty="0">
                <a:solidFill>
                  <a:schemeClr val="tx1"/>
                </a:solidFill>
                <a:effectLst/>
                <a:latin typeface="+mn-lt"/>
              </a:rPr>
              <a:t>Impact-Effort Matrix</a:t>
            </a:r>
            <a:r>
              <a:rPr lang="en-US" sz="2000" dirty="0">
                <a:latin typeface="+mn-lt"/>
              </a:rPr>
              <a:t> </a:t>
            </a:r>
          </a:p>
        </p:txBody>
      </p:sp>
      <p:sp>
        <p:nvSpPr>
          <p:cNvPr id="3" name="Content Placeholder 2">
            <a:extLst>
              <a:ext uri="{FF2B5EF4-FFF2-40B4-BE49-F238E27FC236}">
                <a16:creationId xmlns:a16="http://schemas.microsoft.com/office/drawing/2014/main" id="{C4176874-5ABA-10AC-B03D-97585B57DBD1}"/>
              </a:ext>
            </a:extLst>
          </p:cNvPr>
          <p:cNvSpPr>
            <a:spLocks noGrp="1"/>
          </p:cNvSpPr>
          <p:nvPr>
            <p:ph idx="1"/>
          </p:nvPr>
        </p:nvSpPr>
        <p:spPr/>
        <p:txBody>
          <a:bodyPr>
            <a:normAutofit/>
          </a:bodyPr>
          <a:lstStyle/>
          <a:p>
            <a:r>
              <a:rPr lang="en-US" sz="2000" dirty="0">
                <a:solidFill>
                  <a:schemeClr val="bg1"/>
                </a:solidFill>
              </a:rPr>
              <a:t>Quick Wins</a:t>
            </a:r>
          </a:p>
          <a:p>
            <a:r>
              <a:rPr lang="en-US" sz="2000" dirty="0">
                <a:solidFill>
                  <a:schemeClr val="bg1"/>
                </a:solidFill>
              </a:rPr>
              <a:t>Major Projects</a:t>
            </a:r>
          </a:p>
          <a:p>
            <a:r>
              <a:rPr lang="en-US" sz="2000" dirty="0">
                <a:solidFill>
                  <a:schemeClr val="bg1"/>
                </a:solidFill>
              </a:rPr>
              <a:t>Incremental</a:t>
            </a:r>
          </a:p>
          <a:p>
            <a:r>
              <a:rPr lang="en-US" sz="2000" dirty="0">
                <a:solidFill>
                  <a:schemeClr val="bg1"/>
                </a:solidFill>
              </a:rPr>
              <a:t>Rethink</a:t>
            </a:r>
          </a:p>
        </p:txBody>
      </p:sp>
      <p:grpSp>
        <p:nvGrpSpPr>
          <p:cNvPr id="5" name="Group 4" descr="A rectangular arrangement divided into four even rectangles: quick wins on the upper left-hand side; incremental on the lower left-hand side; major projects on the upper right-hand side; rethink on the lower right-hand side. Outside of the rectangular arrangement on the y-axis labeled &quot;Impact,&quot; an arrow points from low (at the bottom of the rectangle) to high (at the top of the rectangle. On the x-axis labeled &quot;Effort,&quot; an arrow points from low (on the left-hand side of the rectangle) to high (on the right-hand side of the rectangle). ">
            <a:extLst>
              <a:ext uri="{FF2B5EF4-FFF2-40B4-BE49-F238E27FC236}">
                <a16:creationId xmlns:a16="http://schemas.microsoft.com/office/drawing/2014/main" id="{FD93EDF0-37BF-4553-AA17-BD4E520A23C2}"/>
              </a:ext>
            </a:extLst>
          </p:cNvPr>
          <p:cNvGrpSpPr/>
          <p:nvPr/>
        </p:nvGrpSpPr>
        <p:grpSpPr>
          <a:xfrm>
            <a:off x="211261" y="747479"/>
            <a:ext cx="11012779" cy="5574019"/>
            <a:chOff x="290733" y="734538"/>
            <a:chExt cx="10358217" cy="6037401"/>
          </a:xfrm>
        </p:grpSpPr>
        <p:sp>
          <p:nvSpPr>
            <p:cNvPr id="6" name="Rectangle 5">
              <a:extLst>
                <a:ext uri="{FF2B5EF4-FFF2-40B4-BE49-F238E27FC236}">
                  <a16:creationId xmlns:a16="http://schemas.microsoft.com/office/drawing/2014/main" id="{2744B982-50BB-DC19-6A3F-A668C540F8C3}"/>
                </a:ext>
              </a:extLst>
            </p:cNvPr>
            <p:cNvSpPr/>
            <p:nvPr/>
          </p:nvSpPr>
          <p:spPr>
            <a:xfrm>
              <a:off x="1457323" y="1038225"/>
              <a:ext cx="4391026" cy="2457450"/>
            </a:xfrm>
            <a:prstGeom prst="rect">
              <a:avLst/>
            </a:prstGeom>
            <a:solidFill>
              <a:schemeClr val="accent6">
                <a:lumMod val="75000"/>
                <a:alpha val="24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Quick Wins</a:t>
              </a:r>
            </a:p>
          </p:txBody>
        </p:sp>
        <p:sp>
          <p:nvSpPr>
            <p:cNvPr id="7" name="Rectangle 6">
              <a:extLst>
                <a:ext uri="{FF2B5EF4-FFF2-40B4-BE49-F238E27FC236}">
                  <a16:creationId xmlns:a16="http://schemas.microsoft.com/office/drawing/2014/main" id="{6A0B445D-79AB-DAD4-6D8C-96867AA5F873}"/>
                </a:ext>
              </a:extLst>
            </p:cNvPr>
            <p:cNvSpPr/>
            <p:nvPr/>
          </p:nvSpPr>
          <p:spPr>
            <a:xfrm>
              <a:off x="5953124" y="1038225"/>
              <a:ext cx="4391026" cy="2457450"/>
            </a:xfrm>
            <a:prstGeom prst="rect">
              <a:avLst/>
            </a:prstGeom>
            <a:solidFill>
              <a:schemeClr val="accent5">
                <a:lumMod val="75000"/>
                <a:alpha val="24000"/>
              </a:schemeClr>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Major Projects</a:t>
              </a:r>
            </a:p>
          </p:txBody>
        </p:sp>
        <p:sp>
          <p:nvSpPr>
            <p:cNvPr id="8" name="Rectangle 7">
              <a:extLst>
                <a:ext uri="{FF2B5EF4-FFF2-40B4-BE49-F238E27FC236}">
                  <a16:creationId xmlns:a16="http://schemas.microsoft.com/office/drawing/2014/main" id="{F1B14365-1FBF-045B-8DF5-49D9DEB39AD8}"/>
                </a:ext>
              </a:extLst>
            </p:cNvPr>
            <p:cNvSpPr/>
            <p:nvPr/>
          </p:nvSpPr>
          <p:spPr>
            <a:xfrm>
              <a:off x="1457323" y="3590925"/>
              <a:ext cx="4391026" cy="2457450"/>
            </a:xfrm>
            <a:prstGeom prst="rect">
              <a:avLst/>
            </a:prstGeom>
            <a:solidFill>
              <a:schemeClr val="accent4">
                <a:lumMod val="75000"/>
                <a:alpha val="24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Incremental</a:t>
              </a:r>
            </a:p>
          </p:txBody>
        </p:sp>
        <p:sp>
          <p:nvSpPr>
            <p:cNvPr id="9" name="Rectangle 8">
              <a:extLst>
                <a:ext uri="{FF2B5EF4-FFF2-40B4-BE49-F238E27FC236}">
                  <a16:creationId xmlns:a16="http://schemas.microsoft.com/office/drawing/2014/main" id="{FE08A804-7F73-7D3E-98E0-D0A6B7D67B78}"/>
                </a:ext>
              </a:extLst>
            </p:cNvPr>
            <p:cNvSpPr/>
            <p:nvPr/>
          </p:nvSpPr>
          <p:spPr>
            <a:xfrm>
              <a:off x="5953124" y="3590925"/>
              <a:ext cx="4391026" cy="2457450"/>
            </a:xfrm>
            <a:prstGeom prst="rect">
              <a:avLst/>
            </a:prstGeom>
            <a:solidFill>
              <a:schemeClr val="accent2">
                <a:lumMod val="75000"/>
                <a:alpha val="24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Rethink</a:t>
              </a:r>
            </a:p>
          </p:txBody>
        </p:sp>
        <p:cxnSp>
          <p:nvCxnSpPr>
            <p:cNvPr id="10" name="Straight Arrow Connector 9">
              <a:extLst>
                <a:ext uri="{FF2B5EF4-FFF2-40B4-BE49-F238E27FC236}">
                  <a16:creationId xmlns:a16="http://schemas.microsoft.com/office/drawing/2014/main" id="{A851268F-4F44-9CA6-8BD5-4BB1C39E6BCF}"/>
                </a:ext>
              </a:extLst>
            </p:cNvPr>
            <p:cNvCxnSpPr>
              <a:cxnSpLocks/>
            </p:cNvCxnSpPr>
            <p:nvPr/>
          </p:nvCxnSpPr>
          <p:spPr>
            <a:xfrm>
              <a:off x="1272979" y="6216723"/>
              <a:ext cx="9375971" cy="0"/>
            </a:xfrm>
            <a:prstGeom prst="straightConnector1">
              <a:avLst/>
            </a:prstGeom>
            <a:ln w="76200">
              <a:tailEnd type="triangle"/>
            </a:ln>
          </p:spPr>
          <p:style>
            <a:lnRef idx="1">
              <a:schemeClr val="accent3"/>
            </a:lnRef>
            <a:fillRef idx="0">
              <a:schemeClr val="accent3"/>
            </a:fillRef>
            <a:effectRef idx="0">
              <a:schemeClr val="accent3"/>
            </a:effectRef>
            <a:fontRef idx="minor">
              <a:schemeClr val="tx1"/>
            </a:fontRef>
          </p:style>
        </p:cxnSp>
        <p:cxnSp>
          <p:nvCxnSpPr>
            <p:cNvPr id="11" name="Straight Arrow Connector 10">
              <a:extLst>
                <a:ext uri="{FF2B5EF4-FFF2-40B4-BE49-F238E27FC236}">
                  <a16:creationId xmlns:a16="http://schemas.microsoft.com/office/drawing/2014/main" id="{DC6E1E93-544E-054B-6BBB-E4A25F4F256B}"/>
                </a:ext>
              </a:extLst>
            </p:cNvPr>
            <p:cNvCxnSpPr>
              <a:cxnSpLocks/>
            </p:cNvCxnSpPr>
            <p:nvPr/>
          </p:nvCxnSpPr>
          <p:spPr>
            <a:xfrm flipV="1">
              <a:off x="1272979" y="734538"/>
              <a:ext cx="0" cy="5522273"/>
            </a:xfrm>
            <a:prstGeom prst="straightConnector1">
              <a:avLst/>
            </a:prstGeom>
            <a:ln w="76200">
              <a:tailEnd type="triangle"/>
            </a:ln>
          </p:spPr>
          <p:style>
            <a:lnRef idx="1">
              <a:schemeClr val="accent3"/>
            </a:lnRef>
            <a:fillRef idx="0">
              <a:schemeClr val="accent3"/>
            </a:fillRef>
            <a:effectRef idx="0">
              <a:schemeClr val="accent3"/>
            </a:effectRef>
            <a:fontRef idx="minor">
              <a:schemeClr val="tx1"/>
            </a:fontRef>
          </p:style>
        </p:cxnSp>
        <p:sp>
          <p:nvSpPr>
            <p:cNvPr id="12" name="TextBox 11">
              <a:extLst>
                <a:ext uri="{FF2B5EF4-FFF2-40B4-BE49-F238E27FC236}">
                  <a16:creationId xmlns:a16="http://schemas.microsoft.com/office/drawing/2014/main" id="{7724B339-B286-F2BE-834D-4E9A77FAC9D4}"/>
                </a:ext>
              </a:extLst>
            </p:cNvPr>
            <p:cNvSpPr txBox="1"/>
            <p:nvPr/>
          </p:nvSpPr>
          <p:spPr>
            <a:xfrm>
              <a:off x="5497099" y="6402607"/>
              <a:ext cx="702500" cy="369332"/>
            </a:xfrm>
            <a:prstGeom prst="rect">
              <a:avLst/>
            </a:prstGeom>
            <a:noFill/>
          </p:spPr>
          <p:txBody>
            <a:bodyPr wrap="none" rtlCol="0">
              <a:spAutoFit/>
            </a:bodyPr>
            <a:lstStyle/>
            <a:p>
              <a:r>
                <a:rPr lang="en-US"/>
                <a:t>Effort</a:t>
              </a:r>
            </a:p>
          </p:txBody>
        </p:sp>
        <p:sp>
          <p:nvSpPr>
            <p:cNvPr id="13" name="TextBox 12">
              <a:extLst>
                <a:ext uri="{FF2B5EF4-FFF2-40B4-BE49-F238E27FC236}">
                  <a16:creationId xmlns:a16="http://schemas.microsoft.com/office/drawing/2014/main" id="{BD3E79B7-5B31-0834-8BC0-2968C864DA15}"/>
                </a:ext>
              </a:extLst>
            </p:cNvPr>
            <p:cNvSpPr txBox="1"/>
            <p:nvPr/>
          </p:nvSpPr>
          <p:spPr>
            <a:xfrm>
              <a:off x="290733" y="3310686"/>
              <a:ext cx="833883" cy="369332"/>
            </a:xfrm>
            <a:prstGeom prst="rect">
              <a:avLst/>
            </a:prstGeom>
            <a:noFill/>
          </p:spPr>
          <p:txBody>
            <a:bodyPr wrap="none" rtlCol="0">
              <a:spAutoFit/>
            </a:bodyPr>
            <a:lstStyle/>
            <a:p>
              <a:r>
                <a:rPr lang="en-US"/>
                <a:t>Impact</a:t>
              </a:r>
            </a:p>
          </p:txBody>
        </p:sp>
        <p:sp>
          <p:nvSpPr>
            <p:cNvPr id="14" name="TextBox 13">
              <a:extLst>
                <a:ext uri="{FF2B5EF4-FFF2-40B4-BE49-F238E27FC236}">
                  <a16:creationId xmlns:a16="http://schemas.microsoft.com/office/drawing/2014/main" id="{6FD7A134-5515-E988-9CD3-86612188B259}"/>
                </a:ext>
              </a:extLst>
            </p:cNvPr>
            <p:cNvSpPr txBox="1"/>
            <p:nvPr/>
          </p:nvSpPr>
          <p:spPr>
            <a:xfrm>
              <a:off x="707675" y="772081"/>
              <a:ext cx="449162" cy="261610"/>
            </a:xfrm>
            <a:prstGeom prst="rect">
              <a:avLst/>
            </a:prstGeom>
            <a:noFill/>
          </p:spPr>
          <p:txBody>
            <a:bodyPr wrap="none" rtlCol="0">
              <a:spAutoFit/>
            </a:bodyPr>
            <a:lstStyle/>
            <a:p>
              <a:r>
                <a:rPr lang="en-US" sz="1100" i="1"/>
                <a:t>High</a:t>
              </a:r>
            </a:p>
          </p:txBody>
        </p:sp>
        <p:sp>
          <p:nvSpPr>
            <p:cNvPr id="15" name="TextBox 14">
              <a:extLst>
                <a:ext uri="{FF2B5EF4-FFF2-40B4-BE49-F238E27FC236}">
                  <a16:creationId xmlns:a16="http://schemas.microsoft.com/office/drawing/2014/main" id="{EC1E2A4A-25A7-A1C3-983B-1CE50ED43BF0}"/>
                </a:ext>
              </a:extLst>
            </p:cNvPr>
            <p:cNvSpPr txBox="1"/>
            <p:nvPr/>
          </p:nvSpPr>
          <p:spPr>
            <a:xfrm>
              <a:off x="707675" y="6059888"/>
              <a:ext cx="417102" cy="261610"/>
            </a:xfrm>
            <a:prstGeom prst="rect">
              <a:avLst/>
            </a:prstGeom>
            <a:noFill/>
          </p:spPr>
          <p:txBody>
            <a:bodyPr wrap="none" rtlCol="0">
              <a:spAutoFit/>
            </a:bodyPr>
            <a:lstStyle/>
            <a:p>
              <a:r>
                <a:rPr lang="en-US" sz="1100" i="1"/>
                <a:t>Low</a:t>
              </a:r>
            </a:p>
          </p:txBody>
        </p:sp>
        <p:sp>
          <p:nvSpPr>
            <p:cNvPr id="16" name="TextBox 15">
              <a:extLst>
                <a:ext uri="{FF2B5EF4-FFF2-40B4-BE49-F238E27FC236}">
                  <a16:creationId xmlns:a16="http://schemas.microsoft.com/office/drawing/2014/main" id="{DE397AB2-C99D-4F70-50C3-08502111DBD1}"/>
                </a:ext>
              </a:extLst>
            </p:cNvPr>
            <p:cNvSpPr txBox="1"/>
            <p:nvPr/>
          </p:nvSpPr>
          <p:spPr>
            <a:xfrm>
              <a:off x="1156837" y="6326345"/>
              <a:ext cx="417102" cy="261610"/>
            </a:xfrm>
            <a:prstGeom prst="rect">
              <a:avLst/>
            </a:prstGeom>
            <a:noFill/>
          </p:spPr>
          <p:txBody>
            <a:bodyPr wrap="none" rtlCol="0">
              <a:spAutoFit/>
            </a:bodyPr>
            <a:lstStyle/>
            <a:p>
              <a:r>
                <a:rPr lang="en-US" sz="1100" i="1"/>
                <a:t>Low</a:t>
              </a:r>
            </a:p>
          </p:txBody>
        </p:sp>
        <p:sp>
          <p:nvSpPr>
            <p:cNvPr id="17" name="TextBox 16">
              <a:extLst>
                <a:ext uri="{FF2B5EF4-FFF2-40B4-BE49-F238E27FC236}">
                  <a16:creationId xmlns:a16="http://schemas.microsoft.com/office/drawing/2014/main" id="{F5201453-127C-C085-1ECF-B6B777B1C160}"/>
                </a:ext>
              </a:extLst>
            </p:cNvPr>
            <p:cNvSpPr txBox="1"/>
            <p:nvPr/>
          </p:nvSpPr>
          <p:spPr>
            <a:xfrm>
              <a:off x="10199788" y="6326345"/>
              <a:ext cx="449162" cy="261610"/>
            </a:xfrm>
            <a:prstGeom prst="rect">
              <a:avLst/>
            </a:prstGeom>
            <a:noFill/>
          </p:spPr>
          <p:txBody>
            <a:bodyPr wrap="none" rtlCol="0">
              <a:spAutoFit/>
            </a:bodyPr>
            <a:lstStyle/>
            <a:p>
              <a:r>
                <a:rPr lang="en-US" sz="1100" i="1"/>
                <a:t>High</a:t>
              </a:r>
            </a:p>
          </p:txBody>
        </p:sp>
      </p:grpSp>
      <p:sp>
        <p:nvSpPr>
          <p:cNvPr id="41" name="Slide Number Placeholder 4">
            <a:extLst>
              <a:ext uri="{FF2B5EF4-FFF2-40B4-BE49-F238E27FC236}">
                <a16:creationId xmlns:a16="http://schemas.microsoft.com/office/drawing/2014/main" id="{BB5D2245-8E5D-9C89-308C-5659DB651818}"/>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8" name="Rectangle 17">
            <a:extLst>
              <a:ext uri="{FF2B5EF4-FFF2-40B4-BE49-F238E27FC236}">
                <a16:creationId xmlns:a16="http://schemas.microsoft.com/office/drawing/2014/main" id="{5C63A236-4F73-B581-8D3B-DDBDC06CC19D}"/>
              </a:ext>
            </a:extLst>
          </p:cNvPr>
          <p:cNvSpPr/>
          <p:nvPr/>
        </p:nvSpPr>
        <p:spPr>
          <a:xfrm>
            <a:off x="1778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dirty="0">
                <a:solidFill>
                  <a:schemeClr val="tx1"/>
                </a:solidFill>
              </a:rPr>
              <a:t>Data Governance Structure</a:t>
            </a:r>
          </a:p>
          <a:p>
            <a:pPr algn="ctr"/>
            <a:endParaRPr lang="en-US" sz="800" b="1" dirty="0">
              <a:solidFill>
                <a:schemeClr val="tx1"/>
              </a:solidFill>
            </a:endParaRPr>
          </a:p>
          <a:p>
            <a:pPr algn="ctr"/>
            <a:r>
              <a:rPr lang="en-US" sz="800" dirty="0">
                <a:solidFill>
                  <a:schemeClr val="tx1"/>
                </a:solidFill>
              </a:rPr>
              <a:t>Data Governance Processes</a:t>
            </a:r>
          </a:p>
        </p:txBody>
      </p:sp>
      <p:sp>
        <p:nvSpPr>
          <p:cNvPr id="19" name="Rectangle 18">
            <a:extLst>
              <a:ext uri="{FF2B5EF4-FFF2-40B4-BE49-F238E27FC236}">
                <a16:creationId xmlns:a16="http://schemas.microsoft.com/office/drawing/2014/main" id="{D6F58879-2D3E-B19B-DA5A-B3F8E95F314C}"/>
              </a:ext>
            </a:extLst>
          </p:cNvPr>
          <p:cNvSpPr/>
          <p:nvPr/>
        </p:nvSpPr>
        <p:spPr>
          <a:xfrm>
            <a:off x="12700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dirty="0">
                <a:solidFill>
                  <a:schemeClr val="tx1"/>
                </a:solidFill>
              </a:rPr>
              <a:t>Data Governance Structure</a:t>
            </a:r>
          </a:p>
          <a:p>
            <a:pPr algn="ctr"/>
            <a:endParaRPr lang="en-US" sz="800" b="1" dirty="0">
              <a:solidFill>
                <a:schemeClr val="tx1"/>
              </a:solidFill>
            </a:endParaRPr>
          </a:p>
          <a:p>
            <a:pPr algn="ctr"/>
            <a:r>
              <a:rPr lang="en-US" sz="800" dirty="0">
                <a:solidFill>
                  <a:schemeClr val="tx1"/>
                </a:solidFill>
              </a:rPr>
              <a:t>Data Analytics</a:t>
            </a:r>
          </a:p>
        </p:txBody>
      </p:sp>
      <p:sp>
        <p:nvSpPr>
          <p:cNvPr id="20" name="Rectangle 19">
            <a:extLst>
              <a:ext uri="{FF2B5EF4-FFF2-40B4-BE49-F238E27FC236}">
                <a16:creationId xmlns:a16="http://schemas.microsoft.com/office/drawing/2014/main" id="{A30CED24-737C-365F-3490-BEC71AB49B3E}"/>
              </a:ext>
            </a:extLst>
          </p:cNvPr>
          <p:cNvSpPr/>
          <p:nvPr/>
        </p:nvSpPr>
        <p:spPr>
          <a:xfrm>
            <a:off x="23622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Data Governance Structure</a:t>
            </a:r>
          </a:p>
          <a:p>
            <a:pPr algn="ctr"/>
            <a:endParaRPr lang="en-US" sz="800" b="1">
              <a:solidFill>
                <a:schemeClr val="tx1"/>
              </a:solidFill>
            </a:endParaRPr>
          </a:p>
          <a:p>
            <a:pPr algn="ctr"/>
            <a:r>
              <a:rPr lang="en-US" sz="800">
                <a:solidFill>
                  <a:schemeClr val="tx1"/>
                </a:solidFill>
              </a:rPr>
              <a:t>Data Privacy</a:t>
            </a:r>
          </a:p>
        </p:txBody>
      </p:sp>
      <p:sp>
        <p:nvSpPr>
          <p:cNvPr id="21" name="Rectangle 20">
            <a:extLst>
              <a:ext uri="{FF2B5EF4-FFF2-40B4-BE49-F238E27FC236}">
                <a16:creationId xmlns:a16="http://schemas.microsoft.com/office/drawing/2014/main" id="{33598A8F-5E65-3EB3-02C1-4420796426BB}"/>
              </a:ext>
            </a:extLst>
          </p:cNvPr>
          <p:cNvSpPr/>
          <p:nvPr/>
        </p:nvSpPr>
        <p:spPr>
          <a:xfrm>
            <a:off x="34544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Data Governance Structure</a:t>
            </a:r>
          </a:p>
          <a:p>
            <a:pPr algn="ctr"/>
            <a:endParaRPr lang="en-US" sz="800" b="1">
              <a:solidFill>
                <a:schemeClr val="tx1"/>
              </a:solidFill>
            </a:endParaRPr>
          </a:p>
          <a:p>
            <a:pPr algn="ctr"/>
            <a:r>
              <a:rPr lang="en-US" sz="800">
                <a:solidFill>
                  <a:schemeClr val="tx1"/>
                </a:solidFill>
              </a:rPr>
              <a:t>External Data Sharing</a:t>
            </a:r>
          </a:p>
        </p:txBody>
      </p:sp>
      <p:sp>
        <p:nvSpPr>
          <p:cNvPr id="22" name="Rectangle 21">
            <a:extLst>
              <a:ext uri="{FF2B5EF4-FFF2-40B4-BE49-F238E27FC236}">
                <a16:creationId xmlns:a16="http://schemas.microsoft.com/office/drawing/2014/main" id="{A7B6E4BA-2276-0E2C-8D38-B7AF1F95A4EE}"/>
              </a:ext>
            </a:extLst>
          </p:cNvPr>
          <p:cNvSpPr/>
          <p:nvPr/>
        </p:nvSpPr>
        <p:spPr>
          <a:xfrm>
            <a:off x="45466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IT Governance Structure</a:t>
            </a:r>
          </a:p>
          <a:p>
            <a:pPr algn="ctr"/>
            <a:endParaRPr lang="en-US" sz="800" b="1">
              <a:solidFill>
                <a:schemeClr val="tx1"/>
              </a:solidFill>
            </a:endParaRPr>
          </a:p>
          <a:p>
            <a:pPr algn="ctr"/>
            <a:r>
              <a:rPr lang="en-US" sz="800">
                <a:solidFill>
                  <a:schemeClr val="tx1"/>
                </a:solidFill>
              </a:rPr>
              <a:t>IT Management</a:t>
            </a:r>
          </a:p>
        </p:txBody>
      </p:sp>
      <p:sp>
        <p:nvSpPr>
          <p:cNvPr id="23" name="Rectangle 22">
            <a:extLst>
              <a:ext uri="{FF2B5EF4-FFF2-40B4-BE49-F238E27FC236}">
                <a16:creationId xmlns:a16="http://schemas.microsoft.com/office/drawing/2014/main" id="{F6E1E871-B8D9-3425-99E0-42AD98EE6CF8}"/>
              </a:ext>
            </a:extLst>
          </p:cNvPr>
          <p:cNvSpPr/>
          <p:nvPr/>
        </p:nvSpPr>
        <p:spPr>
          <a:xfrm>
            <a:off x="56388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IT Governance Structure</a:t>
            </a:r>
          </a:p>
          <a:p>
            <a:pPr algn="ctr"/>
            <a:endParaRPr lang="en-US" sz="800" b="1">
              <a:solidFill>
                <a:schemeClr val="tx1"/>
              </a:solidFill>
            </a:endParaRPr>
          </a:p>
          <a:p>
            <a:pPr algn="ctr"/>
            <a:r>
              <a:rPr lang="en-US" sz="800">
                <a:solidFill>
                  <a:schemeClr val="tx1"/>
                </a:solidFill>
              </a:rPr>
              <a:t>Information Security and Cybersecurity</a:t>
            </a:r>
          </a:p>
        </p:txBody>
      </p:sp>
      <p:sp>
        <p:nvSpPr>
          <p:cNvPr id="24" name="Rectangle 23">
            <a:extLst>
              <a:ext uri="{FF2B5EF4-FFF2-40B4-BE49-F238E27FC236}">
                <a16:creationId xmlns:a16="http://schemas.microsoft.com/office/drawing/2014/main" id="{74430A09-1F0E-617A-3E11-8425D09BAD71}"/>
              </a:ext>
            </a:extLst>
          </p:cNvPr>
          <p:cNvSpPr/>
          <p:nvPr/>
        </p:nvSpPr>
        <p:spPr>
          <a:xfrm>
            <a:off x="67310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External Policy</a:t>
            </a:r>
          </a:p>
          <a:p>
            <a:pPr algn="ctr"/>
            <a:endParaRPr lang="en-US" sz="800" b="1">
              <a:solidFill>
                <a:schemeClr val="tx1"/>
              </a:solidFill>
            </a:endParaRPr>
          </a:p>
          <a:p>
            <a:pPr algn="ctr"/>
            <a:r>
              <a:rPr lang="en-US" sz="800">
                <a:solidFill>
                  <a:schemeClr val="tx1"/>
                </a:solidFill>
              </a:rPr>
              <a:t>External Legal or Regulatory Requirements</a:t>
            </a:r>
          </a:p>
        </p:txBody>
      </p:sp>
      <p:sp>
        <p:nvSpPr>
          <p:cNvPr id="25" name="Rectangle 24">
            <a:extLst>
              <a:ext uri="{FF2B5EF4-FFF2-40B4-BE49-F238E27FC236}">
                <a16:creationId xmlns:a16="http://schemas.microsoft.com/office/drawing/2014/main" id="{342A0B0B-3FF2-748F-5C40-33110B7A5B92}"/>
              </a:ext>
            </a:extLst>
          </p:cNvPr>
          <p:cNvSpPr/>
          <p:nvPr/>
        </p:nvSpPr>
        <p:spPr>
          <a:xfrm>
            <a:off x="78232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Technology</a:t>
            </a:r>
          </a:p>
          <a:p>
            <a:pPr algn="ctr"/>
            <a:endParaRPr lang="en-US" sz="800" b="1">
              <a:solidFill>
                <a:schemeClr val="tx1"/>
              </a:solidFill>
            </a:endParaRPr>
          </a:p>
          <a:p>
            <a:pPr algn="ctr"/>
            <a:r>
              <a:rPr lang="en-US" sz="800">
                <a:solidFill>
                  <a:schemeClr val="tx1"/>
                </a:solidFill>
              </a:rPr>
              <a:t>System Interoperability</a:t>
            </a:r>
          </a:p>
        </p:txBody>
      </p:sp>
      <p:sp>
        <p:nvSpPr>
          <p:cNvPr id="26" name="Rectangle 25">
            <a:extLst>
              <a:ext uri="{FF2B5EF4-FFF2-40B4-BE49-F238E27FC236}">
                <a16:creationId xmlns:a16="http://schemas.microsoft.com/office/drawing/2014/main" id="{E0B31BEA-3D2C-01B7-986E-9C404A82939F}"/>
              </a:ext>
            </a:extLst>
          </p:cNvPr>
          <p:cNvSpPr/>
          <p:nvPr/>
        </p:nvSpPr>
        <p:spPr>
          <a:xfrm>
            <a:off x="89154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Technology</a:t>
            </a:r>
          </a:p>
          <a:p>
            <a:pPr algn="ctr"/>
            <a:endParaRPr lang="en-US" sz="800" b="1">
              <a:solidFill>
                <a:schemeClr val="tx1"/>
              </a:solidFill>
            </a:endParaRPr>
          </a:p>
          <a:p>
            <a:pPr algn="ctr"/>
            <a:r>
              <a:rPr lang="en-US" sz="800">
                <a:solidFill>
                  <a:schemeClr val="tx1"/>
                </a:solidFill>
              </a:rPr>
              <a:t>IT Infrastructure</a:t>
            </a:r>
          </a:p>
        </p:txBody>
      </p:sp>
      <p:sp>
        <p:nvSpPr>
          <p:cNvPr id="27" name="Rectangle 26">
            <a:extLst>
              <a:ext uri="{FF2B5EF4-FFF2-40B4-BE49-F238E27FC236}">
                <a16:creationId xmlns:a16="http://schemas.microsoft.com/office/drawing/2014/main" id="{63D9616F-3A54-0252-EBC2-BF552273A9CA}"/>
              </a:ext>
            </a:extLst>
          </p:cNvPr>
          <p:cNvSpPr/>
          <p:nvPr/>
        </p:nvSpPr>
        <p:spPr>
          <a:xfrm>
            <a:off x="100076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Technology</a:t>
            </a:r>
          </a:p>
          <a:p>
            <a:pPr algn="ctr"/>
            <a:endParaRPr lang="en-US" sz="800" b="1">
              <a:solidFill>
                <a:schemeClr val="tx1"/>
              </a:solidFill>
            </a:endParaRPr>
          </a:p>
          <a:p>
            <a:pPr algn="ctr"/>
            <a:r>
              <a:rPr lang="en-US" sz="800">
                <a:solidFill>
                  <a:schemeClr val="tx1"/>
                </a:solidFill>
              </a:rPr>
              <a:t>User Interface/User Experience (UI/UX)</a:t>
            </a:r>
          </a:p>
        </p:txBody>
      </p:sp>
      <p:sp>
        <p:nvSpPr>
          <p:cNvPr id="28" name="Rectangle 27">
            <a:extLst>
              <a:ext uri="{FF2B5EF4-FFF2-40B4-BE49-F238E27FC236}">
                <a16:creationId xmlns:a16="http://schemas.microsoft.com/office/drawing/2014/main" id="{38F22E29-D340-3829-D995-E6C9FC5A776D}"/>
              </a:ext>
            </a:extLst>
          </p:cNvPr>
          <p:cNvSpPr/>
          <p:nvPr/>
        </p:nvSpPr>
        <p:spPr>
          <a:xfrm>
            <a:off x="11099800" y="706170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Workforce</a:t>
            </a:r>
          </a:p>
          <a:p>
            <a:pPr algn="ctr"/>
            <a:endParaRPr lang="en-US" sz="800" b="1">
              <a:solidFill>
                <a:schemeClr val="tx1"/>
              </a:solidFill>
            </a:endParaRPr>
          </a:p>
          <a:p>
            <a:pPr algn="ctr"/>
            <a:r>
              <a:rPr lang="en-US" sz="800">
                <a:solidFill>
                  <a:schemeClr val="tx1"/>
                </a:solidFill>
              </a:rPr>
              <a:t>Workforce Recruitment and Employee Onboarding</a:t>
            </a:r>
          </a:p>
        </p:txBody>
      </p:sp>
      <p:sp>
        <p:nvSpPr>
          <p:cNvPr id="29" name="Rectangle 28">
            <a:extLst>
              <a:ext uri="{FF2B5EF4-FFF2-40B4-BE49-F238E27FC236}">
                <a16:creationId xmlns:a16="http://schemas.microsoft.com/office/drawing/2014/main" id="{1789AE8C-CCF5-A4E7-2940-4008198C412F}"/>
              </a:ext>
            </a:extLst>
          </p:cNvPr>
          <p:cNvSpPr/>
          <p:nvPr/>
        </p:nvSpPr>
        <p:spPr>
          <a:xfrm>
            <a:off x="93785" y="8183778"/>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Data Governance Structure</a:t>
            </a:r>
          </a:p>
          <a:p>
            <a:pPr algn="ctr"/>
            <a:endParaRPr lang="en-US" sz="800" b="1">
              <a:solidFill>
                <a:schemeClr val="tx1"/>
              </a:solidFill>
            </a:endParaRPr>
          </a:p>
          <a:p>
            <a:pPr algn="ctr"/>
            <a:r>
              <a:rPr lang="en-US" sz="800">
                <a:solidFill>
                  <a:schemeClr val="tx1"/>
                </a:solidFill>
              </a:rPr>
              <a:t>Data Standards</a:t>
            </a:r>
          </a:p>
        </p:txBody>
      </p:sp>
      <p:sp>
        <p:nvSpPr>
          <p:cNvPr id="30" name="Rectangle 29">
            <a:extLst>
              <a:ext uri="{FF2B5EF4-FFF2-40B4-BE49-F238E27FC236}">
                <a16:creationId xmlns:a16="http://schemas.microsoft.com/office/drawing/2014/main" id="{909670D6-5A71-65C0-1EFC-E3510FB495B2}"/>
              </a:ext>
            </a:extLst>
          </p:cNvPr>
          <p:cNvSpPr/>
          <p:nvPr/>
        </p:nvSpPr>
        <p:spPr>
          <a:xfrm>
            <a:off x="1101970" y="8217773"/>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Data Governance Structure</a:t>
            </a:r>
          </a:p>
          <a:p>
            <a:pPr algn="ctr"/>
            <a:endParaRPr lang="en-US" sz="800" b="1">
              <a:solidFill>
                <a:schemeClr val="tx1"/>
              </a:solidFill>
            </a:endParaRPr>
          </a:p>
          <a:p>
            <a:pPr algn="ctr"/>
            <a:r>
              <a:rPr lang="en-US" sz="800">
                <a:solidFill>
                  <a:schemeClr val="tx1"/>
                </a:solidFill>
              </a:rPr>
              <a:t>Data Architecture</a:t>
            </a:r>
          </a:p>
        </p:txBody>
      </p:sp>
      <p:sp>
        <p:nvSpPr>
          <p:cNvPr id="31" name="Rectangle 30">
            <a:extLst>
              <a:ext uri="{FF2B5EF4-FFF2-40B4-BE49-F238E27FC236}">
                <a16:creationId xmlns:a16="http://schemas.microsoft.com/office/drawing/2014/main" id="{AC52A1C3-848E-0069-B9A3-75EE5F91C51C}"/>
              </a:ext>
            </a:extLst>
          </p:cNvPr>
          <p:cNvSpPr/>
          <p:nvPr/>
        </p:nvSpPr>
        <p:spPr>
          <a:xfrm>
            <a:off x="2110155" y="8217522"/>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Data Governance Structure</a:t>
            </a:r>
          </a:p>
          <a:p>
            <a:pPr algn="ctr"/>
            <a:endParaRPr lang="en-US" sz="800" b="1">
              <a:solidFill>
                <a:schemeClr val="tx1"/>
              </a:solidFill>
            </a:endParaRPr>
          </a:p>
          <a:p>
            <a:pPr algn="ctr"/>
            <a:r>
              <a:rPr lang="en-US" sz="800">
                <a:solidFill>
                  <a:schemeClr val="tx1"/>
                </a:solidFill>
              </a:rPr>
              <a:t>Data Quality and Management</a:t>
            </a:r>
          </a:p>
        </p:txBody>
      </p:sp>
      <p:sp>
        <p:nvSpPr>
          <p:cNvPr id="32" name="Rectangle 31">
            <a:extLst>
              <a:ext uri="{FF2B5EF4-FFF2-40B4-BE49-F238E27FC236}">
                <a16:creationId xmlns:a16="http://schemas.microsoft.com/office/drawing/2014/main" id="{EAB0A7BC-0D30-0292-63E5-61995532A4A0}"/>
              </a:ext>
            </a:extLst>
          </p:cNvPr>
          <p:cNvSpPr/>
          <p:nvPr/>
        </p:nvSpPr>
        <p:spPr>
          <a:xfrm>
            <a:off x="3118340" y="8217522"/>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Data Governance Structure</a:t>
            </a:r>
          </a:p>
          <a:p>
            <a:pPr algn="ctr"/>
            <a:endParaRPr lang="en-US" sz="800" b="1">
              <a:solidFill>
                <a:schemeClr val="tx1"/>
              </a:solidFill>
            </a:endParaRPr>
          </a:p>
          <a:p>
            <a:pPr algn="ctr"/>
            <a:r>
              <a:rPr lang="en-US" sz="800">
                <a:solidFill>
                  <a:schemeClr val="tx1"/>
                </a:solidFill>
              </a:rPr>
              <a:t>Internal Data Sharing</a:t>
            </a:r>
          </a:p>
        </p:txBody>
      </p:sp>
      <p:sp>
        <p:nvSpPr>
          <p:cNvPr id="33" name="Rectangle 32">
            <a:extLst>
              <a:ext uri="{FF2B5EF4-FFF2-40B4-BE49-F238E27FC236}">
                <a16:creationId xmlns:a16="http://schemas.microsoft.com/office/drawing/2014/main" id="{D5A214D8-2522-3E8C-E5BE-AB43E810A0BD}"/>
              </a:ext>
            </a:extLst>
          </p:cNvPr>
          <p:cNvSpPr/>
          <p:nvPr/>
        </p:nvSpPr>
        <p:spPr>
          <a:xfrm>
            <a:off x="4126525" y="8183778"/>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IT Governance Structure</a:t>
            </a:r>
          </a:p>
          <a:p>
            <a:pPr algn="ctr"/>
            <a:endParaRPr lang="en-US" sz="800" b="1">
              <a:solidFill>
                <a:schemeClr val="tx1"/>
              </a:solidFill>
            </a:endParaRPr>
          </a:p>
          <a:p>
            <a:pPr algn="ctr"/>
            <a:r>
              <a:rPr lang="en-US" sz="800">
                <a:solidFill>
                  <a:schemeClr val="tx1"/>
                </a:solidFill>
              </a:rPr>
              <a:t>IT Standards</a:t>
            </a:r>
          </a:p>
        </p:txBody>
      </p:sp>
      <p:sp>
        <p:nvSpPr>
          <p:cNvPr id="34" name="Rectangle 33">
            <a:extLst>
              <a:ext uri="{FF2B5EF4-FFF2-40B4-BE49-F238E27FC236}">
                <a16:creationId xmlns:a16="http://schemas.microsoft.com/office/drawing/2014/main" id="{49D526DD-D549-B46A-C7F4-ECD6E08E0F5C}"/>
              </a:ext>
            </a:extLst>
          </p:cNvPr>
          <p:cNvSpPr/>
          <p:nvPr/>
        </p:nvSpPr>
        <p:spPr>
          <a:xfrm>
            <a:off x="5134710" y="8165672"/>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IT Governance Structure</a:t>
            </a:r>
          </a:p>
          <a:p>
            <a:pPr algn="ctr"/>
            <a:endParaRPr lang="en-US" sz="800" b="1">
              <a:solidFill>
                <a:schemeClr val="tx1"/>
              </a:solidFill>
            </a:endParaRPr>
          </a:p>
          <a:p>
            <a:pPr algn="ctr"/>
            <a:r>
              <a:rPr lang="en-US" sz="800">
                <a:solidFill>
                  <a:schemeClr val="tx1"/>
                </a:solidFill>
              </a:rPr>
              <a:t>IT Governance Processes</a:t>
            </a:r>
          </a:p>
        </p:txBody>
      </p:sp>
      <p:sp>
        <p:nvSpPr>
          <p:cNvPr id="35" name="Rectangle 34">
            <a:extLst>
              <a:ext uri="{FF2B5EF4-FFF2-40B4-BE49-F238E27FC236}">
                <a16:creationId xmlns:a16="http://schemas.microsoft.com/office/drawing/2014/main" id="{9197D6FF-42B7-A8B8-48A2-35C46DB7FDA2}"/>
              </a:ext>
            </a:extLst>
          </p:cNvPr>
          <p:cNvSpPr/>
          <p:nvPr/>
        </p:nvSpPr>
        <p:spPr>
          <a:xfrm>
            <a:off x="6142895" y="8165672"/>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External Policy</a:t>
            </a:r>
          </a:p>
          <a:p>
            <a:pPr algn="ctr"/>
            <a:endParaRPr lang="en-US" sz="800" b="1">
              <a:solidFill>
                <a:schemeClr val="tx1"/>
              </a:solidFill>
            </a:endParaRPr>
          </a:p>
          <a:p>
            <a:pPr algn="ctr"/>
            <a:r>
              <a:rPr lang="en-US" sz="800">
                <a:solidFill>
                  <a:schemeClr val="tx1"/>
                </a:solidFill>
              </a:rPr>
              <a:t>External Compliance Requirements</a:t>
            </a:r>
          </a:p>
        </p:txBody>
      </p:sp>
      <p:sp>
        <p:nvSpPr>
          <p:cNvPr id="36" name="Rectangle 35">
            <a:extLst>
              <a:ext uri="{FF2B5EF4-FFF2-40B4-BE49-F238E27FC236}">
                <a16:creationId xmlns:a16="http://schemas.microsoft.com/office/drawing/2014/main" id="{7BB6B99F-A61C-8FED-A014-6497A1C400C9}"/>
              </a:ext>
            </a:extLst>
          </p:cNvPr>
          <p:cNvSpPr/>
          <p:nvPr/>
        </p:nvSpPr>
        <p:spPr>
          <a:xfrm>
            <a:off x="7151080" y="8165672"/>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Technology</a:t>
            </a:r>
          </a:p>
          <a:p>
            <a:pPr algn="ctr"/>
            <a:endParaRPr lang="en-US" sz="800" b="1">
              <a:solidFill>
                <a:schemeClr val="tx1"/>
              </a:solidFill>
            </a:endParaRPr>
          </a:p>
          <a:p>
            <a:pPr algn="ctr"/>
            <a:r>
              <a:rPr lang="en-US" sz="800">
                <a:solidFill>
                  <a:schemeClr val="tx1"/>
                </a:solidFill>
              </a:rPr>
              <a:t>Data Repository</a:t>
            </a:r>
          </a:p>
        </p:txBody>
      </p:sp>
      <p:sp>
        <p:nvSpPr>
          <p:cNvPr id="37" name="Rectangle 36">
            <a:extLst>
              <a:ext uri="{FF2B5EF4-FFF2-40B4-BE49-F238E27FC236}">
                <a16:creationId xmlns:a16="http://schemas.microsoft.com/office/drawing/2014/main" id="{049FFD56-0E7F-5F06-058A-760ECC81CBC1}"/>
              </a:ext>
            </a:extLst>
          </p:cNvPr>
          <p:cNvSpPr/>
          <p:nvPr/>
        </p:nvSpPr>
        <p:spPr>
          <a:xfrm>
            <a:off x="8159265" y="8170911"/>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Technology</a:t>
            </a:r>
          </a:p>
          <a:p>
            <a:pPr algn="ctr"/>
            <a:endParaRPr lang="en-US" sz="800" b="1">
              <a:solidFill>
                <a:schemeClr val="tx1"/>
              </a:solidFill>
            </a:endParaRPr>
          </a:p>
          <a:p>
            <a:pPr algn="ctr"/>
            <a:r>
              <a:rPr lang="en-US" sz="800">
                <a:solidFill>
                  <a:schemeClr val="tx1"/>
                </a:solidFill>
              </a:rPr>
              <a:t>System Development and Improvement</a:t>
            </a:r>
          </a:p>
        </p:txBody>
      </p:sp>
      <p:sp>
        <p:nvSpPr>
          <p:cNvPr id="38" name="Rectangle 37">
            <a:extLst>
              <a:ext uri="{FF2B5EF4-FFF2-40B4-BE49-F238E27FC236}">
                <a16:creationId xmlns:a16="http://schemas.microsoft.com/office/drawing/2014/main" id="{14C81370-47FA-BF90-BD77-D969203EF206}"/>
              </a:ext>
            </a:extLst>
          </p:cNvPr>
          <p:cNvSpPr/>
          <p:nvPr/>
        </p:nvSpPr>
        <p:spPr>
          <a:xfrm>
            <a:off x="9167450" y="8183778"/>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Workforce</a:t>
            </a:r>
          </a:p>
          <a:p>
            <a:pPr algn="ctr"/>
            <a:endParaRPr lang="en-US" sz="800" b="1">
              <a:solidFill>
                <a:schemeClr val="tx1"/>
              </a:solidFill>
            </a:endParaRPr>
          </a:p>
          <a:p>
            <a:pPr algn="ctr"/>
            <a:r>
              <a:rPr lang="en-US" sz="800">
                <a:solidFill>
                  <a:schemeClr val="tx1"/>
                </a:solidFill>
              </a:rPr>
              <a:t>Workforce Learning and Development</a:t>
            </a:r>
          </a:p>
        </p:txBody>
      </p:sp>
      <p:sp>
        <p:nvSpPr>
          <p:cNvPr id="39" name="Rectangle 38">
            <a:extLst>
              <a:ext uri="{FF2B5EF4-FFF2-40B4-BE49-F238E27FC236}">
                <a16:creationId xmlns:a16="http://schemas.microsoft.com/office/drawing/2014/main" id="{D38A4A32-8781-B0DE-E9D0-01C06F8FF2B1}"/>
              </a:ext>
            </a:extLst>
          </p:cNvPr>
          <p:cNvSpPr/>
          <p:nvPr/>
        </p:nvSpPr>
        <p:spPr>
          <a:xfrm>
            <a:off x="10175635" y="8183778"/>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Workforce</a:t>
            </a:r>
          </a:p>
          <a:p>
            <a:pPr algn="ctr"/>
            <a:endParaRPr lang="en-US" sz="800" b="1">
              <a:solidFill>
                <a:schemeClr val="tx1"/>
              </a:solidFill>
            </a:endParaRPr>
          </a:p>
          <a:p>
            <a:pPr algn="ctr"/>
            <a:r>
              <a:rPr lang="en-US" sz="800">
                <a:solidFill>
                  <a:schemeClr val="tx1"/>
                </a:solidFill>
              </a:rPr>
              <a:t>Workforce Retention</a:t>
            </a:r>
          </a:p>
        </p:txBody>
      </p:sp>
      <p:sp>
        <p:nvSpPr>
          <p:cNvPr id="40" name="Rectangle 39">
            <a:extLst>
              <a:ext uri="{FF2B5EF4-FFF2-40B4-BE49-F238E27FC236}">
                <a16:creationId xmlns:a16="http://schemas.microsoft.com/office/drawing/2014/main" id="{50AE7F78-0D6C-4A33-87D8-7713B00EF8EF}"/>
              </a:ext>
            </a:extLst>
          </p:cNvPr>
          <p:cNvSpPr/>
          <p:nvPr/>
        </p:nvSpPr>
        <p:spPr>
          <a:xfrm>
            <a:off x="11183820" y="8165672"/>
            <a:ext cx="914400" cy="91440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b="1">
                <a:solidFill>
                  <a:schemeClr val="tx1"/>
                </a:solidFill>
              </a:rPr>
              <a:t>Other</a:t>
            </a:r>
            <a:endParaRPr lang="en-US" sz="800">
              <a:solidFill>
                <a:schemeClr val="tx1"/>
              </a:solidFill>
            </a:endParaRPr>
          </a:p>
        </p:txBody>
      </p:sp>
    </p:spTree>
    <p:extLst>
      <p:ext uri="{BB962C8B-B14F-4D97-AF65-F5344CB8AC3E}">
        <p14:creationId xmlns:p14="http://schemas.microsoft.com/office/powerpoint/2010/main" val="2832566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87034-3BFD-83A0-8B99-53E85DA8D6E9}"/>
              </a:ext>
            </a:extLst>
          </p:cNvPr>
          <p:cNvSpPr>
            <a:spLocks noGrp="1"/>
          </p:cNvSpPr>
          <p:nvPr>
            <p:ph type="title"/>
          </p:nvPr>
        </p:nvSpPr>
        <p:spPr>
          <a:xfrm>
            <a:off x="209550" y="231774"/>
            <a:ext cx="3200400" cy="449263"/>
          </a:xfrm>
        </p:spPr>
        <p:txBody>
          <a:bodyPr>
            <a:normAutofit/>
          </a:bodyPr>
          <a:lstStyle/>
          <a:p>
            <a:r>
              <a:rPr lang="en-US" sz="2000" b="1" i="0" kern="1200" baseline="0" dirty="0">
                <a:solidFill>
                  <a:schemeClr val="tx1"/>
                </a:solidFill>
                <a:effectLst/>
                <a:latin typeface="+mn-lt"/>
              </a:rPr>
              <a:t>Action Planning: Overview</a:t>
            </a:r>
            <a:r>
              <a:rPr lang="en-US" sz="2000" dirty="0">
                <a:latin typeface="+mn-lt"/>
              </a:rPr>
              <a:t> </a:t>
            </a:r>
          </a:p>
        </p:txBody>
      </p:sp>
      <p:sp>
        <p:nvSpPr>
          <p:cNvPr id="5" name="Arrow: Chevron 2">
            <a:extLst>
              <a:ext uri="{FF2B5EF4-FFF2-40B4-BE49-F238E27FC236}">
                <a16:creationId xmlns:a16="http://schemas.microsoft.com/office/drawing/2014/main" id="{E64F7195-841E-01FC-F3F7-E06E5D765737}"/>
              </a:ext>
            </a:extLst>
          </p:cNvPr>
          <p:cNvSpPr/>
          <p:nvPr/>
        </p:nvSpPr>
        <p:spPr>
          <a:xfrm>
            <a:off x="10247161" y="229927"/>
            <a:ext cx="1637251" cy="484632"/>
          </a:xfrm>
          <a:prstGeom prst="chevron">
            <a:avLst/>
          </a:prstGeom>
          <a:solidFill>
            <a:srgbClr val="36542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a:solidFill>
                  <a:schemeClr val="bg1"/>
                </a:solidFill>
                <a:cs typeface="Arial" panose="020B0604020202020204" pitchFamily="34" charset="0"/>
              </a:rPr>
              <a:t>Step 2</a:t>
            </a:r>
          </a:p>
        </p:txBody>
      </p:sp>
      <p:sp>
        <p:nvSpPr>
          <p:cNvPr id="3" name="Content Placeholder 2">
            <a:extLst>
              <a:ext uri="{FF2B5EF4-FFF2-40B4-BE49-F238E27FC236}">
                <a16:creationId xmlns:a16="http://schemas.microsoft.com/office/drawing/2014/main" id="{7E47D6FA-4CD1-0F3B-AA40-7054A18529CF}"/>
              </a:ext>
            </a:extLst>
          </p:cNvPr>
          <p:cNvSpPr>
            <a:spLocks noGrp="1"/>
          </p:cNvSpPr>
          <p:nvPr>
            <p:ph idx="1"/>
          </p:nvPr>
        </p:nvSpPr>
        <p:spPr/>
        <p:txBody>
          <a:bodyPr>
            <a:normAutofit fontScale="92500" lnSpcReduction="20000"/>
          </a:bodyPr>
          <a:lstStyle/>
          <a:p>
            <a:pPr marL="0" indent="0">
              <a:buNone/>
            </a:pPr>
            <a:r>
              <a:rPr lang="en-US" dirty="0">
                <a:solidFill>
                  <a:schemeClr val="bg1"/>
                </a:solidFill>
              </a:rPr>
              <a:t>Step 2</a:t>
            </a:r>
          </a:p>
          <a:p>
            <a:pPr marL="0" lvl="0" indent="0">
              <a:lnSpc>
                <a:spcPct val="100000"/>
              </a:lnSpc>
              <a:spcBef>
                <a:spcPts val="0"/>
              </a:spcBef>
              <a:buNone/>
              <a:defRPr/>
            </a:pPr>
            <a:r>
              <a:rPr lang="en-US" dirty="0">
                <a:solidFill>
                  <a:schemeClr val="bg1"/>
                </a:solidFill>
                <a:cs typeface="Arial" panose="020B0604020202020204" pitchFamily="34" charset="0"/>
              </a:rPr>
              <a:t>After completing the impact-effort matrix, tribes should have a better understanding of their high-level data modernization priorities. As a next step, tribes will identify specific actions for each prioritized topic area. </a:t>
            </a:r>
          </a:p>
          <a:p>
            <a:pPr marL="0" lvl="0" indent="0">
              <a:lnSpc>
                <a:spcPct val="100000"/>
              </a:lnSpc>
              <a:spcBef>
                <a:spcPts val="0"/>
              </a:spcBef>
              <a:buNone/>
              <a:defRPr/>
            </a:pPr>
            <a:endParaRPr lang="en-US" dirty="0">
              <a:solidFill>
                <a:schemeClr val="bg1"/>
              </a:solidFill>
              <a:cs typeface="Arial" panose="020B0604020202020204" pitchFamily="34" charset="0"/>
            </a:endParaRPr>
          </a:p>
          <a:p>
            <a:pPr marL="0" lvl="0" indent="0">
              <a:lnSpc>
                <a:spcPct val="100000"/>
              </a:lnSpc>
              <a:spcBef>
                <a:spcPts val="0"/>
              </a:spcBef>
              <a:buNone/>
              <a:defRPr/>
            </a:pPr>
            <a:r>
              <a:rPr lang="en-US" dirty="0">
                <a:solidFill>
                  <a:schemeClr val="bg1"/>
                </a:solidFill>
                <a:cs typeface="Arial" panose="020B0604020202020204" pitchFamily="34" charset="0"/>
              </a:rPr>
              <a:t>The following action planning templates contain pre-populated “post-its”, with opportunities pulled directly from the Data Modernization Questionnaire. Using these templates or creating their own opportunity “post-it”, tribes will determine their most significant opportunities based on value, urgency, and feasibility, among other criteria determined by the tribe. </a:t>
            </a:r>
          </a:p>
          <a:p>
            <a:pPr marL="0" lvl="0" indent="0">
              <a:lnSpc>
                <a:spcPct val="100000"/>
              </a:lnSpc>
              <a:spcBef>
                <a:spcPts val="0"/>
              </a:spcBef>
              <a:buNone/>
              <a:defRPr/>
            </a:pPr>
            <a:endParaRPr lang="en-US" dirty="0">
              <a:solidFill>
                <a:schemeClr val="bg1"/>
              </a:solidFill>
              <a:cs typeface="Arial" panose="020B0604020202020204" pitchFamily="34" charset="0"/>
            </a:endParaRPr>
          </a:p>
          <a:p>
            <a:pPr marL="0" lvl="0" indent="0">
              <a:lnSpc>
                <a:spcPct val="100000"/>
              </a:lnSpc>
              <a:spcBef>
                <a:spcPts val="0"/>
              </a:spcBef>
              <a:buNone/>
              <a:defRPr/>
            </a:pPr>
            <a:r>
              <a:rPr lang="en-US" dirty="0">
                <a:solidFill>
                  <a:schemeClr val="bg1"/>
                </a:solidFill>
                <a:cs typeface="Arial" panose="020B0604020202020204" pitchFamily="34" charset="0"/>
              </a:rPr>
              <a:t>Tribes are encouraged to move forward with </a:t>
            </a:r>
            <a:r>
              <a:rPr lang="en-US" b="1" dirty="0">
                <a:solidFill>
                  <a:schemeClr val="bg1"/>
                </a:solidFill>
                <a:cs typeface="Arial" panose="020B0604020202020204" pitchFamily="34" charset="0"/>
              </a:rPr>
              <a:t>3-5 well-defined opportunities per topic area</a:t>
            </a:r>
            <a:r>
              <a:rPr lang="en-US" dirty="0">
                <a:solidFill>
                  <a:schemeClr val="bg1"/>
                </a:solidFill>
                <a:cs typeface="Arial" panose="020B0604020202020204" pitchFamily="34" charset="0"/>
              </a:rPr>
              <a:t>.</a:t>
            </a:r>
            <a:r>
              <a:rPr lang="en-US" dirty="0">
                <a:solidFill>
                  <a:schemeClr val="bg1"/>
                </a:solidFill>
                <a:ea typeface="Times New Roman" panose="02020603050405020304" pitchFamily="18" charset="0"/>
                <a:cs typeface="Arial" panose="020B0604020202020204" pitchFamily="34" charset="0"/>
              </a:rPr>
              <a:t> </a:t>
            </a:r>
            <a:endParaRPr lang="en-US" dirty="0">
              <a:solidFill>
                <a:schemeClr val="bg1"/>
              </a:solidFill>
              <a:cs typeface="Arial" panose="020B0604020202020204" pitchFamily="34" charset="0"/>
            </a:endParaRPr>
          </a:p>
          <a:p>
            <a:pPr marL="0" indent="0">
              <a:buNone/>
            </a:pPr>
            <a:endParaRPr lang="en-US" dirty="0"/>
          </a:p>
        </p:txBody>
      </p:sp>
      <p:sp>
        <p:nvSpPr>
          <p:cNvPr id="6" name="TextBox 5">
            <a:extLst>
              <a:ext uri="{FF2B5EF4-FFF2-40B4-BE49-F238E27FC236}">
                <a16:creationId xmlns:a16="http://schemas.microsoft.com/office/drawing/2014/main" id="{CFFFA41F-3C25-6031-4F4F-1E7BADB07EC6}"/>
              </a:ext>
            </a:extLst>
          </p:cNvPr>
          <p:cNvSpPr txBox="1"/>
          <p:nvPr/>
        </p:nvSpPr>
        <p:spPr>
          <a:xfrm>
            <a:off x="377505" y="1111629"/>
            <a:ext cx="11165746" cy="2585323"/>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cs typeface="Arial" panose="020B0604020202020204" pitchFamily="34" charset="0"/>
              </a:rPr>
              <a:t>After completing the impact-effort matrix, tribes should have a better understanding of their high-level data modernization priorities. As a next step, tribes will identify specific actions for each prioritized topic area.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dirty="0">
                <a:cs typeface="Arial" panose="020B0604020202020204" pitchFamily="34" charset="0"/>
              </a:rPr>
              <a:t>The following action planning templates contain pre-populated “post-its”, with opportunities pulled directly from the Data Modernization Questionnaire. Using these templates or creating their own opportunity “post-it”, tribes will determine their most significant opportunities based on value, urgency, and feasibility, among other criteria determined by the tribe.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dirty="0">
                <a:cs typeface="Arial" panose="020B0604020202020204" pitchFamily="34" charset="0"/>
              </a:rPr>
              <a:t>Tribes are encouraged to move forward with </a:t>
            </a:r>
            <a:r>
              <a:rPr lang="en-US" b="1" dirty="0">
                <a:cs typeface="Arial" panose="020B0604020202020204" pitchFamily="34" charset="0"/>
              </a:rPr>
              <a:t>3-5 well-defined opportunities per topic area</a:t>
            </a:r>
            <a:r>
              <a:rPr lang="en-US" dirty="0">
                <a:cs typeface="Arial" panose="020B0604020202020204" pitchFamily="34" charset="0"/>
              </a:rPr>
              <a:t>.</a:t>
            </a:r>
            <a:r>
              <a:rPr lang="en-US" dirty="0">
                <a:effectLst/>
                <a:ea typeface="Times New Roman" panose="02020603050405020304" pitchFamily="18" charset="0"/>
                <a:cs typeface="Arial" panose="020B0604020202020204" pitchFamily="34" charset="0"/>
              </a:rPr>
              <a:t> </a:t>
            </a:r>
            <a:endParaRPr lang="en-US" dirty="0">
              <a:cs typeface="Arial" panose="020B0604020202020204" pitchFamily="34" charset="0"/>
            </a:endParaRPr>
          </a:p>
        </p:txBody>
      </p:sp>
    </p:spTree>
    <p:extLst>
      <p:ext uri="{BB962C8B-B14F-4D97-AF65-F5344CB8AC3E}">
        <p14:creationId xmlns:p14="http://schemas.microsoft.com/office/powerpoint/2010/main" val="330315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A315E-9193-A136-A443-19729A62D41D}"/>
              </a:ext>
            </a:extLst>
          </p:cNvPr>
          <p:cNvSpPr>
            <a:spLocks noGrp="1"/>
          </p:cNvSpPr>
          <p:nvPr>
            <p:ph type="title"/>
          </p:nvPr>
        </p:nvSpPr>
        <p:spPr>
          <a:xfrm>
            <a:off x="260685" y="276141"/>
            <a:ext cx="4295274" cy="517191"/>
          </a:xfrm>
        </p:spPr>
        <p:txBody>
          <a:bodyPr>
            <a:normAutofit/>
          </a:bodyPr>
          <a:lstStyle/>
          <a:p>
            <a:r>
              <a:rPr lang="en-US" sz="2000" b="1" i="0" kern="1200" baseline="0" dirty="0">
                <a:solidFill>
                  <a:schemeClr val="tx1"/>
                </a:solidFill>
                <a:effectLst/>
                <a:latin typeface="+mn-lt"/>
              </a:rPr>
              <a:t>Action Planning: Facilitation Questions</a:t>
            </a:r>
            <a:r>
              <a:rPr lang="en-US" sz="2000" dirty="0">
                <a:latin typeface="+mn-lt"/>
              </a:rPr>
              <a:t> </a:t>
            </a:r>
          </a:p>
        </p:txBody>
      </p:sp>
      <p:sp>
        <p:nvSpPr>
          <p:cNvPr id="5" name="Arrow: Chevron 2">
            <a:extLst>
              <a:ext uri="{FF2B5EF4-FFF2-40B4-BE49-F238E27FC236}">
                <a16:creationId xmlns:a16="http://schemas.microsoft.com/office/drawing/2014/main" id="{8CBD6772-A414-C875-DF2D-933AA57D2E28}"/>
              </a:ext>
            </a:extLst>
          </p:cNvPr>
          <p:cNvSpPr/>
          <p:nvPr/>
        </p:nvSpPr>
        <p:spPr>
          <a:xfrm>
            <a:off x="10247161" y="229927"/>
            <a:ext cx="1637251" cy="484632"/>
          </a:xfrm>
          <a:prstGeom prst="chevron">
            <a:avLst/>
          </a:prstGeom>
          <a:solidFill>
            <a:srgbClr val="36542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a:solidFill>
                  <a:schemeClr val="bg1"/>
                </a:solidFill>
                <a:cs typeface="Arial" panose="020B0604020202020204" pitchFamily="34" charset="0"/>
              </a:rPr>
              <a:t>Step 2</a:t>
            </a:r>
          </a:p>
        </p:txBody>
      </p:sp>
      <p:sp>
        <p:nvSpPr>
          <p:cNvPr id="3" name="Content Placeholder 2">
            <a:extLst>
              <a:ext uri="{FF2B5EF4-FFF2-40B4-BE49-F238E27FC236}">
                <a16:creationId xmlns:a16="http://schemas.microsoft.com/office/drawing/2014/main" id="{7446838D-47AC-79D5-C132-A9E58400A3F0}"/>
              </a:ext>
            </a:extLst>
          </p:cNvPr>
          <p:cNvSpPr>
            <a:spLocks noGrp="1"/>
          </p:cNvSpPr>
          <p:nvPr>
            <p:ph idx="1"/>
          </p:nvPr>
        </p:nvSpPr>
        <p:spPr/>
        <p:txBody>
          <a:bodyPr>
            <a:normAutofit fontScale="77500" lnSpcReduction="20000"/>
          </a:bodyPr>
          <a:lstStyle/>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Could this opportunity be coordinated across multiple program areas or public health activities?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Which opportunities are the most urgent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Calibri" panose="020F0502020204030204" pitchFamily="34" charset="0"/>
                <a:cs typeface="Arial" panose="020B0604020202020204" pitchFamily="34" charset="0"/>
              </a:rPr>
              <a:t>Do we have the necessary skills and capabilities to execute this opportunity effectively?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chemeClr val="bg1"/>
                </a:solidFill>
                <a:ea typeface="Times New Roman" panose="02020603050405020304" pitchFamily="18" charset="0"/>
                <a:cs typeface="Arial" panose="020B0604020202020204" pitchFamily="34" charset="0"/>
              </a:rPr>
              <a:t>What are the potential obstacles or risks associated with this opportunity?</a:t>
            </a:r>
            <a:endParaRPr lang="en-US" dirty="0">
              <a:solidFill>
                <a:schemeClr val="bg1"/>
              </a:solidFill>
              <a:cs typeface="Arial" panose="020B0604020202020204" pitchFamily="34" charset="0"/>
            </a:endParaRPr>
          </a:p>
          <a:p>
            <a:pPr marL="0" indent="0">
              <a:buNone/>
            </a:pPr>
            <a:endParaRPr lang="en-US" dirty="0"/>
          </a:p>
        </p:txBody>
      </p:sp>
      <p:sp>
        <p:nvSpPr>
          <p:cNvPr id="6" name="TextBox 5">
            <a:extLst>
              <a:ext uri="{FF2B5EF4-FFF2-40B4-BE49-F238E27FC236}">
                <a16:creationId xmlns:a16="http://schemas.microsoft.com/office/drawing/2014/main" id="{58177134-9A11-EBBA-A649-4497CE240072}"/>
              </a:ext>
            </a:extLst>
          </p:cNvPr>
          <p:cNvSpPr txBox="1"/>
          <p:nvPr/>
        </p:nvSpPr>
        <p:spPr>
          <a:xfrm>
            <a:off x="377505" y="1111629"/>
            <a:ext cx="11165746" cy="3385799"/>
          </a:xfrm>
          <a:prstGeom prst="rect">
            <a:avLst/>
          </a:prstGeom>
          <a:noFill/>
        </p:spPr>
        <p:txBody>
          <a:bodyPr wrap="square">
            <a:spAutoFit/>
          </a:bodyPr>
          <a:lstStyle/>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Which opportunities seem the most actionable and why?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What is the short-term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What is the long-term value of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Could this opportunity be coordinated across multiple program areas or public health activities?</a:t>
            </a:r>
            <a:endParaRPr lang="en-US" dirty="0">
              <a:solidFill>
                <a:srgbClr val="000000"/>
              </a:solidFill>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ea typeface="Times New Roman" panose="02020603050405020304" pitchFamily="18" charset="0"/>
                <a:cs typeface="Arial" panose="020B0604020202020204" pitchFamily="34" charset="0"/>
              </a:rPr>
              <a:t>Would this opportunity align with our organization’s existing strengths and capabilities?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Which opportunities are the most urgent and why?</a:t>
            </a:r>
            <a:endParaRPr lang="en-US" dirty="0">
              <a:solidFill>
                <a:srgbClr val="000000"/>
              </a:solidFill>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ea typeface="Times New Roman" panose="02020603050405020304" pitchFamily="18" charset="0"/>
                <a:cs typeface="Arial" panose="020B0604020202020204" pitchFamily="34" charset="0"/>
              </a:rPr>
              <a:t>To what extent is this opportunity a pre-requisite for other priority efforts?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What resources are required to implement this opportunity?</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solidFill>
                  <a:srgbClr val="000000"/>
                </a:solidFill>
                <a:effectLst/>
                <a:ea typeface="Calibri" panose="020F0502020204030204" pitchFamily="34" charset="0"/>
                <a:cs typeface="Arial" panose="020B0604020202020204" pitchFamily="34" charset="0"/>
              </a:rPr>
              <a:t>Do we have the necessary skills and capabilities to execute this opportunity effectively?</a:t>
            </a:r>
            <a:endParaRPr lang="en-US" dirty="0">
              <a:solidFill>
                <a:srgbClr val="000000"/>
              </a:solidFill>
              <a:ea typeface="Calibri" panose="020F0502020204030204" pitchFamily="34" charset="0"/>
              <a:cs typeface="Arial" panose="020B0604020202020204" pitchFamily="34" charset="0"/>
            </a:endParaRP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dirty="0">
                <a:effectLst/>
                <a:ea typeface="Times New Roman" panose="02020603050405020304" pitchFamily="18" charset="0"/>
                <a:cs typeface="Arial" panose="020B0604020202020204" pitchFamily="34" charset="0"/>
              </a:rPr>
              <a:t>What are the potential obstacles or risks associated with this opportunity?</a:t>
            </a:r>
            <a:endParaRPr lang="en-US" dirty="0">
              <a:cs typeface="Arial" panose="020B0604020202020204" pitchFamily="34" charset="0"/>
            </a:endParaRPr>
          </a:p>
        </p:txBody>
      </p:sp>
      <p:sp>
        <p:nvSpPr>
          <p:cNvPr id="7" name="Slide Number Placeholder 4">
            <a:extLst>
              <a:ext uri="{FF2B5EF4-FFF2-40B4-BE49-F238E27FC236}">
                <a16:creationId xmlns:a16="http://schemas.microsoft.com/office/drawing/2014/main" id="{AEC9B2B3-E086-2DF2-A329-000DCFF53938}"/>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500301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12520-8589-0880-C2F1-C092607B235A}"/>
              </a:ext>
            </a:extLst>
          </p:cNvPr>
          <p:cNvSpPr>
            <a:spLocks noGrp="1"/>
          </p:cNvSpPr>
          <p:nvPr>
            <p:ph type="title"/>
          </p:nvPr>
        </p:nvSpPr>
        <p:spPr>
          <a:xfrm>
            <a:off x="292769" y="244057"/>
            <a:ext cx="3605463" cy="436980"/>
          </a:xfrm>
        </p:spPr>
        <p:txBody>
          <a:bodyPr>
            <a:normAutofit/>
          </a:bodyPr>
          <a:lstStyle/>
          <a:p>
            <a:r>
              <a:rPr lang="en-US" sz="2000" b="1" i="0" kern="1200" baseline="0" dirty="0">
                <a:solidFill>
                  <a:schemeClr val="tx1"/>
                </a:solidFill>
                <a:effectLst/>
                <a:latin typeface="+mn-lt"/>
              </a:rPr>
              <a:t>Data Governance Processes</a:t>
            </a:r>
            <a:r>
              <a:rPr lang="en-US" sz="2000" dirty="0">
                <a:latin typeface="+mn-lt"/>
              </a:rPr>
              <a:t> </a:t>
            </a:r>
          </a:p>
        </p:txBody>
      </p:sp>
      <p:sp>
        <p:nvSpPr>
          <p:cNvPr id="3" name="Content Placeholder 2">
            <a:extLst>
              <a:ext uri="{FF2B5EF4-FFF2-40B4-BE49-F238E27FC236}">
                <a16:creationId xmlns:a16="http://schemas.microsoft.com/office/drawing/2014/main" id="{50D30C7C-65BC-E226-D275-849963F9D788}"/>
              </a:ext>
            </a:extLst>
          </p:cNvPr>
          <p:cNvSpPr>
            <a:spLocks noGrp="1"/>
          </p:cNvSpPr>
          <p:nvPr>
            <p:ph idx="1"/>
          </p:nvPr>
        </p:nvSpPr>
        <p:spPr/>
        <p:txBody>
          <a:bodyPr>
            <a:normAutofit lnSpcReduction="10000"/>
          </a:bodyPr>
          <a:lstStyle/>
          <a:p>
            <a:pPr marL="0" indent="0">
              <a:buNone/>
            </a:pPr>
            <a:r>
              <a:rPr lang="en-US" sz="1700" dirty="0">
                <a:solidFill>
                  <a:schemeClr val="bg1"/>
                </a:solidFill>
              </a:rPr>
              <a:t>Prioritized Opportunities:</a:t>
            </a:r>
          </a:p>
          <a:p>
            <a:pPr marL="0" indent="0">
              <a:buNone/>
            </a:pPr>
            <a:r>
              <a:rPr lang="en-US" sz="1700" dirty="0">
                <a:solidFill>
                  <a:schemeClr val="bg1"/>
                </a:solidFill>
              </a:rPr>
              <a:t>Opportunities:</a:t>
            </a:r>
          </a:p>
          <a:p>
            <a:r>
              <a:rPr lang="en-US" sz="1700" dirty="0">
                <a:solidFill>
                  <a:schemeClr val="bg1"/>
                </a:solidFill>
              </a:rPr>
              <a:t>Establish, document, and implement an organization-wide data governance process to guide our tribe’s major data decisions. </a:t>
            </a:r>
          </a:p>
          <a:p>
            <a:r>
              <a:rPr lang="en-US" sz="1700" dirty="0">
                <a:solidFill>
                  <a:schemeClr val="bg1"/>
                </a:solidFill>
              </a:rPr>
              <a:t>Develop strategies to prioritize data governance within our tribe (e.g., establishing workgroups to champion data governance).</a:t>
            </a:r>
          </a:p>
          <a:p>
            <a:r>
              <a:rPr lang="en-US" sz="1700" dirty="0">
                <a:solidFill>
                  <a:schemeClr val="bg1"/>
                </a:solidFill>
              </a:rPr>
              <a:t>Include information security and cybersecurity as core priorities and activities in our IT and data governance and strategies.</a:t>
            </a:r>
          </a:p>
          <a:p>
            <a:r>
              <a:rPr lang="en-US" sz="1700" dirty="0">
                <a:solidFill>
                  <a:schemeClr val="bg1"/>
                </a:solidFill>
              </a:rPr>
              <a:t>Define and communicate the advantages, limitations, impacts, and opportunities of data governance processes to leadership and programs to obtain buy-in.</a:t>
            </a:r>
          </a:p>
          <a:p>
            <a:r>
              <a:rPr lang="en-US" sz="1800" dirty="0">
                <a:solidFill>
                  <a:schemeClr val="bg1"/>
                </a:solidFill>
              </a:rPr>
              <a:t>Provide continuous learning and development opportunities to tribal staff on data governance processes. </a:t>
            </a:r>
          </a:p>
          <a:p>
            <a:r>
              <a:rPr lang="en-US" sz="1800" dirty="0">
                <a:solidFill>
                  <a:schemeClr val="bg1"/>
                </a:solidFill>
              </a:rPr>
              <a:t>Designate an individual/group of people to oversee data governance (e.g., data governance committee, Chief Data Officer, etc.).</a:t>
            </a:r>
          </a:p>
          <a:p>
            <a:r>
              <a:rPr lang="en-US" sz="1800" dirty="0">
                <a:solidFill>
                  <a:schemeClr val="bg1"/>
                </a:solidFill>
              </a:rPr>
              <a:t>Other.</a:t>
            </a:r>
            <a:endParaRPr lang="en-US" sz="1700" dirty="0">
              <a:solidFill>
                <a:schemeClr val="bg1"/>
              </a:solidFill>
            </a:endParaRPr>
          </a:p>
        </p:txBody>
      </p:sp>
      <p:sp>
        <p:nvSpPr>
          <p:cNvPr id="5" name="Rectangle: Rounded Corners 26">
            <a:extLst>
              <a:ext uri="{FF2B5EF4-FFF2-40B4-BE49-F238E27FC236}">
                <a16:creationId xmlns:a16="http://schemas.microsoft.com/office/drawing/2014/main" id="{4FA8F7A0-3D7B-24B1-799A-4CF1B4E64A1B}"/>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3465088-95E2-5BA0-C8AE-5A5896F517F9}"/>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dirty="0"/>
              <a:t>Prioritized Opportunities:</a:t>
            </a:r>
          </a:p>
        </p:txBody>
      </p:sp>
      <p:sp>
        <p:nvSpPr>
          <p:cNvPr id="7" name="Rectangle: Rounded Corners 27">
            <a:extLst>
              <a:ext uri="{FF2B5EF4-FFF2-40B4-BE49-F238E27FC236}">
                <a16:creationId xmlns:a16="http://schemas.microsoft.com/office/drawing/2014/main" id="{8AF0F43E-B31C-A720-7D80-17329412BFFF}"/>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AE83F75-5E35-C24D-4FA1-F409D09A39E8}"/>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dirty="0"/>
              <a:t>Opportunities:</a:t>
            </a:r>
          </a:p>
        </p:txBody>
      </p:sp>
      <p:sp>
        <p:nvSpPr>
          <p:cNvPr id="9" name="Rectangle 8">
            <a:extLst>
              <a:ext uri="{FF2B5EF4-FFF2-40B4-BE49-F238E27FC236}">
                <a16:creationId xmlns:a16="http://schemas.microsoft.com/office/drawing/2014/main" id="{7AF87E54-68EC-E7D3-5048-F5B9115C9F3C}"/>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Establish, document, and implement an organization-wide data governance process to guide our tribe’s major data decisions. </a:t>
            </a:r>
          </a:p>
        </p:txBody>
      </p:sp>
      <p:sp>
        <p:nvSpPr>
          <p:cNvPr id="10" name="Rectangle 9">
            <a:extLst>
              <a:ext uri="{FF2B5EF4-FFF2-40B4-BE49-F238E27FC236}">
                <a16:creationId xmlns:a16="http://schemas.microsoft.com/office/drawing/2014/main" id="{8D1059FC-6BB3-654D-8C62-7C8679EC902D}"/>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Develop strategies to prioritize data governance within our tribe (e.g., establishing workgroups to champion data governance).</a:t>
            </a:r>
          </a:p>
        </p:txBody>
      </p:sp>
      <p:sp>
        <p:nvSpPr>
          <p:cNvPr id="11" name="Rectangle 10">
            <a:extLst>
              <a:ext uri="{FF2B5EF4-FFF2-40B4-BE49-F238E27FC236}">
                <a16:creationId xmlns:a16="http://schemas.microsoft.com/office/drawing/2014/main" id="{99878B2B-3B8F-AA74-7595-6E78F0C55DEE}"/>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Include information security and cybersecurity as core priorities and activities in our IT and data governance and strategies.</a:t>
            </a:r>
          </a:p>
        </p:txBody>
      </p:sp>
      <p:sp>
        <p:nvSpPr>
          <p:cNvPr id="12" name="Rectangle 11">
            <a:extLst>
              <a:ext uri="{FF2B5EF4-FFF2-40B4-BE49-F238E27FC236}">
                <a16:creationId xmlns:a16="http://schemas.microsoft.com/office/drawing/2014/main" id="{F70073C4-11EC-1B1B-E7FC-7717310AC69D}"/>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Define and communicate the advantages, limitations, impacts, and opportunities of data governance processes to leadership and programs to obtain buy-in.</a:t>
            </a:r>
          </a:p>
        </p:txBody>
      </p:sp>
      <p:sp>
        <p:nvSpPr>
          <p:cNvPr id="13" name="Rectangle 12">
            <a:extLst>
              <a:ext uri="{FF2B5EF4-FFF2-40B4-BE49-F238E27FC236}">
                <a16:creationId xmlns:a16="http://schemas.microsoft.com/office/drawing/2014/main" id="{5BE77D08-596C-6A4F-2CA2-F907BC06367B}"/>
              </a:ext>
            </a:extLst>
          </p:cNvPr>
          <p:cNvSpPr/>
          <p:nvPr/>
        </p:nvSpPr>
        <p:spPr>
          <a:xfrm>
            <a:off x="7182924"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Provide continuous learning and development opportunities to tribal staff on data governance processes. </a:t>
            </a:r>
          </a:p>
        </p:txBody>
      </p:sp>
      <p:sp>
        <p:nvSpPr>
          <p:cNvPr id="14" name="Rectangle 13">
            <a:extLst>
              <a:ext uri="{FF2B5EF4-FFF2-40B4-BE49-F238E27FC236}">
                <a16:creationId xmlns:a16="http://schemas.microsoft.com/office/drawing/2014/main" id="{B7F411E9-FFD1-CF64-F3E1-9A44F2E976BD}"/>
              </a:ext>
            </a:extLst>
          </p:cNvPr>
          <p:cNvSpPr/>
          <p:nvPr/>
        </p:nvSpPr>
        <p:spPr>
          <a:xfrm>
            <a:off x="8573548"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Designate an individual/group of people to oversee data governance (e.g., data governance committee, Chief Data Officer, etc.).</a:t>
            </a:r>
          </a:p>
        </p:txBody>
      </p:sp>
      <p:sp>
        <p:nvSpPr>
          <p:cNvPr id="15" name="Rectangle 14">
            <a:extLst>
              <a:ext uri="{FF2B5EF4-FFF2-40B4-BE49-F238E27FC236}">
                <a16:creationId xmlns:a16="http://schemas.microsoft.com/office/drawing/2014/main" id="{DCAFC919-473B-B2A2-1025-912FD36052FC}"/>
              </a:ext>
            </a:extLst>
          </p:cNvPr>
          <p:cNvSpPr/>
          <p:nvPr/>
        </p:nvSpPr>
        <p:spPr>
          <a:xfrm>
            <a:off x="9964172"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Other.</a:t>
            </a:r>
          </a:p>
        </p:txBody>
      </p:sp>
      <p:sp>
        <p:nvSpPr>
          <p:cNvPr id="16" name="Slide Number Placeholder 4">
            <a:extLst>
              <a:ext uri="{FF2B5EF4-FFF2-40B4-BE49-F238E27FC236}">
                <a16:creationId xmlns:a16="http://schemas.microsoft.com/office/drawing/2014/main" id="{8DEA5B04-061D-9CA4-8D44-25F9F1AC9532}"/>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62628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10D0B-7E48-3793-B621-1F464DD240DA}"/>
              </a:ext>
            </a:extLst>
          </p:cNvPr>
          <p:cNvSpPr>
            <a:spLocks noGrp="1"/>
          </p:cNvSpPr>
          <p:nvPr>
            <p:ph type="title"/>
          </p:nvPr>
        </p:nvSpPr>
        <p:spPr>
          <a:xfrm>
            <a:off x="340895" y="244057"/>
            <a:ext cx="1985211" cy="436980"/>
          </a:xfrm>
        </p:spPr>
        <p:txBody>
          <a:bodyPr>
            <a:normAutofit/>
          </a:bodyPr>
          <a:lstStyle/>
          <a:p>
            <a:r>
              <a:rPr lang="en-US" sz="2000" b="1" i="0" kern="1200" baseline="0" dirty="0">
                <a:solidFill>
                  <a:schemeClr val="tx1"/>
                </a:solidFill>
                <a:effectLst/>
                <a:latin typeface="+mn-lt"/>
              </a:rPr>
              <a:t>Data Standards</a:t>
            </a:r>
            <a:r>
              <a:rPr lang="en-US" sz="2000" dirty="0">
                <a:latin typeface="+mn-lt"/>
              </a:rPr>
              <a:t> </a:t>
            </a:r>
          </a:p>
        </p:txBody>
      </p:sp>
      <p:sp>
        <p:nvSpPr>
          <p:cNvPr id="3" name="Content Placeholder 2">
            <a:extLst>
              <a:ext uri="{FF2B5EF4-FFF2-40B4-BE49-F238E27FC236}">
                <a16:creationId xmlns:a16="http://schemas.microsoft.com/office/drawing/2014/main" id="{F21B8BDB-9594-E9CB-3823-AD16C7485483}"/>
              </a:ext>
            </a:extLst>
          </p:cNvPr>
          <p:cNvSpPr>
            <a:spLocks noGrp="1"/>
          </p:cNvSpPr>
          <p:nvPr>
            <p:ph idx="1"/>
          </p:nvPr>
        </p:nvSpPr>
        <p:spPr/>
        <p:txBody>
          <a:bodyPr>
            <a:normAutofit/>
          </a:bodyPr>
          <a:lstStyle/>
          <a:p>
            <a:pPr marL="0" indent="0">
              <a:buNone/>
            </a:pPr>
            <a:r>
              <a:rPr lang="en-US" sz="1500" dirty="0">
                <a:solidFill>
                  <a:schemeClr val="bg1"/>
                </a:solidFill>
              </a:rPr>
              <a:t>Prioritized Opportunities:</a:t>
            </a:r>
          </a:p>
          <a:p>
            <a:pPr marL="0" indent="0">
              <a:buNone/>
            </a:pPr>
            <a:r>
              <a:rPr lang="en-US" sz="1500" dirty="0">
                <a:solidFill>
                  <a:schemeClr val="bg1"/>
                </a:solidFill>
              </a:rPr>
              <a:t>Opportunities:</a:t>
            </a:r>
          </a:p>
          <a:p>
            <a:r>
              <a:rPr lang="en-US" sz="1500" dirty="0">
                <a:solidFill>
                  <a:schemeClr val="bg1"/>
                </a:solidFill>
              </a:rPr>
              <a:t>Adopt terminology consistent with nationally recognized clinical/public health data systems, if applicable (e.g., LOINC, SNOMED, ICD, CPT, CVX, CDC PHIN VADS).</a:t>
            </a:r>
          </a:p>
          <a:p>
            <a:r>
              <a:rPr lang="en-US" sz="1500" dirty="0">
                <a:solidFill>
                  <a:schemeClr val="bg1"/>
                </a:solidFill>
              </a:rPr>
              <a:t>Adopt nationally recognized health message/content standards, if applicable (e.g., HL7 version 2, CDA, or FHIR).</a:t>
            </a:r>
          </a:p>
          <a:p>
            <a:r>
              <a:rPr lang="en-US" sz="1500" dirty="0">
                <a:solidFill>
                  <a:schemeClr val="bg1"/>
                </a:solidFill>
              </a:rPr>
              <a:t>Define and communicate the advantages, limitations, impacts, and opportunities for implementing data standards to leadership and programs to obtain buy-in.</a:t>
            </a:r>
          </a:p>
          <a:p>
            <a:r>
              <a:rPr lang="en-US" dirty="0">
                <a:solidFill>
                  <a:schemeClr val="bg1"/>
                </a:solidFill>
              </a:rPr>
              <a:t>Provide continuous learning and development opportunities to tribal staff on data standards. </a:t>
            </a:r>
          </a:p>
          <a:p>
            <a:r>
              <a:rPr lang="en-US" dirty="0">
                <a:solidFill>
                  <a:schemeClr val="bg1"/>
                </a:solidFill>
              </a:rPr>
              <a:t>Other</a:t>
            </a:r>
          </a:p>
        </p:txBody>
      </p:sp>
      <p:sp>
        <p:nvSpPr>
          <p:cNvPr id="5" name="Rectangle: Rounded Corners 26">
            <a:extLst>
              <a:ext uri="{FF2B5EF4-FFF2-40B4-BE49-F238E27FC236}">
                <a16:creationId xmlns:a16="http://schemas.microsoft.com/office/drawing/2014/main" id="{0037C687-7607-DD50-0658-664647A6C9A5}"/>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29B37205-1362-1538-3511-5692AD39640B}"/>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dirty="0"/>
              <a:t>Prioritized Opportunities:</a:t>
            </a:r>
          </a:p>
        </p:txBody>
      </p:sp>
      <p:sp>
        <p:nvSpPr>
          <p:cNvPr id="7" name="Rectangle: Rounded Corners 27">
            <a:extLst>
              <a:ext uri="{FF2B5EF4-FFF2-40B4-BE49-F238E27FC236}">
                <a16:creationId xmlns:a16="http://schemas.microsoft.com/office/drawing/2014/main" id="{090789AA-E322-5D95-C712-42685B35AB92}"/>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7D17428F-011A-5A2D-600F-412813A62BB9}"/>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dirty="0"/>
              <a:t>Opportunities:</a:t>
            </a:r>
          </a:p>
        </p:txBody>
      </p:sp>
      <p:sp>
        <p:nvSpPr>
          <p:cNvPr id="9" name="Rectangle 8">
            <a:extLst>
              <a:ext uri="{FF2B5EF4-FFF2-40B4-BE49-F238E27FC236}">
                <a16:creationId xmlns:a16="http://schemas.microsoft.com/office/drawing/2014/main" id="{CD7C98B0-654A-E0E2-6959-35E9E36023DE}"/>
              </a:ext>
            </a:extLst>
          </p:cNvPr>
          <p:cNvSpPr/>
          <p:nvPr/>
        </p:nvSpPr>
        <p:spPr>
          <a:xfrm>
            <a:off x="7101482"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Adopt terminology consistent with nationally recognized clinical/public health data systems, if applicable (e.g., LOINC, SNOMED, ICD, CPT, CVX, CDC PHIN VADS).</a:t>
            </a:r>
          </a:p>
        </p:txBody>
      </p:sp>
      <p:sp>
        <p:nvSpPr>
          <p:cNvPr id="10" name="Rectangle 9">
            <a:extLst>
              <a:ext uri="{FF2B5EF4-FFF2-40B4-BE49-F238E27FC236}">
                <a16:creationId xmlns:a16="http://schemas.microsoft.com/office/drawing/2014/main" id="{95FA5746-1327-C24E-68EE-CCB907642C7A}"/>
              </a:ext>
            </a:extLst>
          </p:cNvPr>
          <p:cNvSpPr/>
          <p:nvPr/>
        </p:nvSpPr>
        <p:spPr>
          <a:xfrm>
            <a:off x="8481593"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Adopt nationally recognized health message/content standards, if applicable (e.g., HL7 version 2, CDA, or FHIR).</a:t>
            </a:r>
          </a:p>
        </p:txBody>
      </p:sp>
      <p:sp>
        <p:nvSpPr>
          <p:cNvPr id="11" name="Rectangle 10">
            <a:extLst>
              <a:ext uri="{FF2B5EF4-FFF2-40B4-BE49-F238E27FC236}">
                <a16:creationId xmlns:a16="http://schemas.microsoft.com/office/drawing/2014/main" id="{B8B086C5-3EEF-38CC-F92E-30613A9A3D9F}"/>
              </a:ext>
            </a:extLst>
          </p:cNvPr>
          <p:cNvSpPr/>
          <p:nvPr/>
        </p:nvSpPr>
        <p:spPr>
          <a:xfrm>
            <a:off x="9861704"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Define and communicate the advantages, limitations, impacts, and opportunities for implementing data standards to leadership and programs to obtain buy-in.</a:t>
            </a:r>
          </a:p>
        </p:txBody>
      </p:sp>
      <p:sp>
        <p:nvSpPr>
          <p:cNvPr id="12" name="Rectangle 11">
            <a:extLst>
              <a:ext uri="{FF2B5EF4-FFF2-40B4-BE49-F238E27FC236}">
                <a16:creationId xmlns:a16="http://schemas.microsoft.com/office/drawing/2014/main" id="{37F82E87-C03C-CA3D-47D8-5964FDA402BF}"/>
              </a:ext>
            </a:extLst>
          </p:cNvPr>
          <p:cNvSpPr/>
          <p:nvPr/>
        </p:nvSpPr>
        <p:spPr>
          <a:xfrm>
            <a:off x="7820487"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Provide continuous learning and development opportunities to tribal staff on data standards. </a:t>
            </a:r>
          </a:p>
        </p:txBody>
      </p:sp>
      <p:sp>
        <p:nvSpPr>
          <p:cNvPr id="13" name="Rectangle 12">
            <a:extLst>
              <a:ext uri="{FF2B5EF4-FFF2-40B4-BE49-F238E27FC236}">
                <a16:creationId xmlns:a16="http://schemas.microsoft.com/office/drawing/2014/main" id="{9D79FF52-7A2D-40D0-1A74-DB01F8942A52}"/>
              </a:ext>
            </a:extLst>
          </p:cNvPr>
          <p:cNvSpPr/>
          <p:nvPr/>
        </p:nvSpPr>
        <p:spPr>
          <a:xfrm>
            <a:off x="9213224"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Other.</a:t>
            </a:r>
          </a:p>
        </p:txBody>
      </p:sp>
      <p:sp>
        <p:nvSpPr>
          <p:cNvPr id="14" name="Slide Number Placeholder 4">
            <a:extLst>
              <a:ext uri="{FF2B5EF4-FFF2-40B4-BE49-F238E27FC236}">
                <a16:creationId xmlns:a16="http://schemas.microsoft.com/office/drawing/2014/main" id="{1B23427F-84F8-D975-9B61-2356DFC4C98E}"/>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065337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Data Architecture</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6" name="Rectangle 15">
            <a:extLst>
              <a:ext uri="{FF2B5EF4-FFF2-40B4-BE49-F238E27FC236}">
                <a16:creationId xmlns:a16="http://schemas.microsoft.com/office/drawing/2014/main" id="{E35241A2-FB34-8F65-68DA-F6B0B9B9A697}"/>
              </a:ext>
            </a:extLst>
          </p:cNvPr>
          <p:cNvSpPr/>
          <p:nvPr/>
        </p:nvSpPr>
        <p:spPr>
          <a:xfrm>
            <a:off x="7101482"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700">
                <a:solidFill>
                  <a:schemeClr val="tx1"/>
                </a:solidFill>
              </a:rPr>
              <a:t>Utilize message or data integration services (e.g., integration engines) to enable the electronic bidirectional exchange of data between our tribal public health data systems and external data providers (e.g., state health department, county health department, Tribal Epidemiology Centers (TECs)).</a:t>
            </a:r>
          </a:p>
        </p:txBody>
      </p:sp>
      <p:sp>
        <p:nvSpPr>
          <p:cNvPr id="17" name="Rectangle 16">
            <a:extLst>
              <a:ext uri="{FF2B5EF4-FFF2-40B4-BE49-F238E27FC236}">
                <a16:creationId xmlns:a16="http://schemas.microsoft.com/office/drawing/2014/main" id="{337277FC-227E-A6A3-5F1B-6183108998D8}"/>
              </a:ext>
            </a:extLst>
          </p:cNvPr>
          <p:cNvSpPr/>
          <p:nvPr/>
        </p:nvSpPr>
        <p:spPr>
          <a:xfrm>
            <a:off x="8481593"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700">
                <a:solidFill>
                  <a:schemeClr val="tx1"/>
                </a:solidFill>
              </a:rPr>
              <a:t>Utilize data engineering processes (e.g., extract-transform-load or extract-load-transform processes) to enable the transformation and mapping of varied and unstructured data into a unified structured or semi-structured data model.</a:t>
            </a:r>
          </a:p>
        </p:txBody>
      </p:sp>
      <p:sp>
        <p:nvSpPr>
          <p:cNvPr id="18" name="Rectangle 17">
            <a:extLst>
              <a:ext uri="{FF2B5EF4-FFF2-40B4-BE49-F238E27FC236}">
                <a16:creationId xmlns:a16="http://schemas.microsoft.com/office/drawing/2014/main" id="{20A6771A-3C2C-4063-79F7-0776367A26E6}"/>
              </a:ext>
            </a:extLst>
          </p:cNvPr>
          <p:cNvSpPr/>
          <p:nvPr/>
        </p:nvSpPr>
        <p:spPr>
          <a:xfrm>
            <a:off x="9861704"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implementing data architecture to leadership and programs to obtain buy-in.</a:t>
            </a:r>
          </a:p>
        </p:txBody>
      </p:sp>
      <p:sp>
        <p:nvSpPr>
          <p:cNvPr id="19" name="Rectangle 18">
            <a:extLst>
              <a:ext uri="{FF2B5EF4-FFF2-40B4-BE49-F238E27FC236}">
                <a16:creationId xmlns:a16="http://schemas.microsoft.com/office/drawing/2014/main" id="{51B61465-B44F-A100-5FCF-B5BA766E5EF5}"/>
              </a:ext>
            </a:extLst>
          </p:cNvPr>
          <p:cNvSpPr/>
          <p:nvPr/>
        </p:nvSpPr>
        <p:spPr>
          <a:xfrm>
            <a:off x="7820487"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tribal staff on data architecture. </a:t>
            </a:r>
          </a:p>
        </p:txBody>
      </p:sp>
      <p:sp>
        <p:nvSpPr>
          <p:cNvPr id="20" name="Rectangle 19">
            <a:extLst>
              <a:ext uri="{FF2B5EF4-FFF2-40B4-BE49-F238E27FC236}">
                <a16:creationId xmlns:a16="http://schemas.microsoft.com/office/drawing/2014/main" id="{6900AB34-05FA-8407-E478-E4A2C429147C}"/>
              </a:ext>
            </a:extLst>
          </p:cNvPr>
          <p:cNvSpPr/>
          <p:nvPr/>
        </p:nvSpPr>
        <p:spPr>
          <a:xfrm>
            <a:off x="9213224"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72284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Data Quality and Management</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5D257621-3C9C-557B-8D09-376693C0AC3F}"/>
              </a:ext>
            </a:extLst>
          </p:cNvPr>
          <p:cNvSpPr/>
          <p:nvPr/>
        </p:nvSpPr>
        <p:spPr>
          <a:xfrm>
            <a:off x="7076230"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and standardize policy or protocols to manage data quality such as timeliness, completeness, and accuracy. </a:t>
            </a:r>
          </a:p>
        </p:txBody>
      </p:sp>
      <p:sp>
        <p:nvSpPr>
          <p:cNvPr id="12" name="Rectangle 11">
            <a:extLst>
              <a:ext uri="{FF2B5EF4-FFF2-40B4-BE49-F238E27FC236}">
                <a16:creationId xmlns:a16="http://schemas.microsoft.com/office/drawing/2014/main" id="{328F958F-3714-ADE7-D160-EAE5E1E97A5D}"/>
              </a:ext>
            </a:extLst>
          </p:cNvPr>
          <p:cNvSpPr/>
          <p:nvPr/>
        </p:nvSpPr>
        <p:spPr>
          <a:xfrm>
            <a:off x="8468967"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and standardize policy or protocols to manage our data lifecycle (e.g., data creation or collection, management, usage such as publication, data sharing, retention policies and system backups, and disposition of records).</a:t>
            </a:r>
          </a:p>
        </p:txBody>
      </p:sp>
      <p:sp>
        <p:nvSpPr>
          <p:cNvPr id="13" name="Rectangle 12">
            <a:extLst>
              <a:ext uri="{FF2B5EF4-FFF2-40B4-BE49-F238E27FC236}">
                <a16:creationId xmlns:a16="http://schemas.microsoft.com/office/drawing/2014/main" id="{BAFA4137-F95E-9B9D-E245-C2A5431471D9}"/>
              </a:ext>
            </a:extLst>
          </p:cNvPr>
          <p:cNvSpPr/>
          <p:nvPr/>
        </p:nvSpPr>
        <p:spPr>
          <a:xfrm>
            <a:off x="9861704"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a data management framework, including governance, processes, standards, and technology, that unifies our tribal data.</a:t>
            </a:r>
          </a:p>
        </p:txBody>
      </p:sp>
      <p:sp>
        <p:nvSpPr>
          <p:cNvPr id="16" name="Rectangle 15">
            <a:extLst>
              <a:ext uri="{FF2B5EF4-FFF2-40B4-BE49-F238E27FC236}">
                <a16:creationId xmlns:a16="http://schemas.microsoft.com/office/drawing/2014/main" id="{B5BD54B4-0B3E-B45D-7C43-FC655693B447}"/>
              </a:ext>
            </a:extLst>
          </p:cNvPr>
          <p:cNvSpPr/>
          <p:nvPr/>
        </p:nvSpPr>
        <p:spPr>
          <a:xfrm>
            <a:off x="7076230"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improved data quality and management to leadership and programs to obtain buy-in.</a:t>
            </a:r>
          </a:p>
        </p:txBody>
      </p:sp>
      <p:sp>
        <p:nvSpPr>
          <p:cNvPr id="14" name="Rectangle 13">
            <a:extLst>
              <a:ext uri="{FF2B5EF4-FFF2-40B4-BE49-F238E27FC236}">
                <a16:creationId xmlns:a16="http://schemas.microsoft.com/office/drawing/2014/main" id="{CBEAC19D-91E0-7F76-3D02-6C6832676C30}"/>
              </a:ext>
            </a:extLst>
          </p:cNvPr>
          <p:cNvSpPr/>
          <p:nvPr/>
        </p:nvSpPr>
        <p:spPr>
          <a:xfrm>
            <a:off x="8468967"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data quality and management.</a:t>
            </a:r>
          </a:p>
        </p:txBody>
      </p:sp>
      <p:sp>
        <p:nvSpPr>
          <p:cNvPr id="15" name="Rectangle 14">
            <a:extLst>
              <a:ext uri="{FF2B5EF4-FFF2-40B4-BE49-F238E27FC236}">
                <a16:creationId xmlns:a16="http://schemas.microsoft.com/office/drawing/2014/main" id="{5315CF58-D877-C38F-3DF0-0E5B26CE94B4}"/>
              </a:ext>
            </a:extLst>
          </p:cNvPr>
          <p:cNvSpPr/>
          <p:nvPr/>
        </p:nvSpPr>
        <p:spPr>
          <a:xfrm>
            <a:off x="9861704"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59309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Internal Data Sharing</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33473099-37A1-6B1A-2C0C-A92B37D61472}"/>
              </a:ext>
            </a:extLst>
          </p:cNvPr>
          <p:cNvSpPr/>
          <p:nvPr/>
        </p:nvSpPr>
        <p:spPr>
          <a:xfrm>
            <a:off x="7101482"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and standardize policies and protocols governing data sharing and exchange internally (e.g., Tribal Resolutions, MOUs, DUAs, and BAAs among our public health programs or our broader tribal health organization).</a:t>
            </a:r>
          </a:p>
        </p:txBody>
      </p:sp>
      <p:sp>
        <p:nvSpPr>
          <p:cNvPr id="12" name="Rectangle 11">
            <a:extLst>
              <a:ext uri="{FF2B5EF4-FFF2-40B4-BE49-F238E27FC236}">
                <a16:creationId xmlns:a16="http://schemas.microsoft.com/office/drawing/2014/main" id="{59D34E69-490A-93D2-6F48-01365BF3FC81}"/>
              </a:ext>
            </a:extLst>
          </p:cNvPr>
          <p:cNvSpPr/>
          <p:nvPr/>
        </p:nvSpPr>
        <p:spPr>
          <a:xfrm>
            <a:off x="8481593"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Adopt a standard procedure for establishing, monitoring, and renewing Tribal Resolutions, MOUs, DUAs, and/or BAAs with internal partners.</a:t>
            </a:r>
          </a:p>
        </p:txBody>
      </p:sp>
      <p:sp>
        <p:nvSpPr>
          <p:cNvPr id="13" name="Rectangle 12">
            <a:extLst>
              <a:ext uri="{FF2B5EF4-FFF2-40B4-BE49-F238E27FC236}">
                <a16:creationId xmlns:a16="http://schemas.microsoft.com/office/drawing/2014/main" id="{E04D5FA4-425D-8D74-7A13-A6C27BDA35CC}"/>
              </a:ext>
            </a:extLst>
          </p:cNvPr>
          <p:cNvSpPr/>
          <p:nvPr/>
        </p:nvSpPr>
        <p:spPr>
          <a:xfrm>
            <a:off x="9861704"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internal data sharing to leadership and programs to obtain buy-in.</a:t>
            </a:r>
          </a:p>
        </p:txBody>
      </p:sp>
      <p:sp>
        <p:nvSpPr>
          <p:cNvPr id="14" name="Rectangle 13">
            <a:extLst>
              <a:ext uri="{FF2B5EF4-FFF2-40B4-BE49-F238E27FC236}">
                <a16:creationId xmlns:a16="http://schemas.microsoft.com/office/drawing/2014/main" id="{A5CB43DD-93C6-E1A6-EF90-2B911ECBF0A7}"/>
              </a:ext>
            </a:extLst>
          </p:cNvPr>
          <p:cNvSpPr/>
          <p:nvPr/>
        </p:nvSpPr>
        <p:spPr>
          <a:xfrm>
            <a:off x="7820487"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internal data sharing.</a:t>
            </a:r>
          </a:p>
        </p:txBody>
      </p:sp>
      <p:sp>
        <p:nvSpPr>
          <p:cNvPr id="15" name="Rectangle 14">
            <a:extLst>
              <a:ext uri="{FF2B5EF4-FFF2-40B4-BE49-F238E27FC236}">
                <a16:creationId xmlns:a16="http://schemas.microsoft.com/office/drawing/2014/main" id="{AA575453-5DAE-4608-A9D2-FD353A4DBCCA}"/>
              </a:ext>
            </a:extLst>
          </p:cNvPr>
          <p:cNvSpPr/>
          <p:nvPr/>
        </p:nvSpPr>
        <p:spPr>
          <a:xfrm>
            <a:off x="9213224"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695674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External Data Sharing</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21" name="Rectangle 20">
            <a:extLst>
              <a:ext uri="{FF2B5EF4-FFF2-40B4-BE49-F238E27FC236}">
                <a16:creationId xmlns:a16="http://schemas.microsoft.com/office/drawing/2014/main" id="{DBAF28EE-7E3F-7A2C-4341-479C4DAC5682}"/>
              </a:ext>
            </a:extLst>
          </p:cNvPr>
          <p:cNvSpPr/>
          <p:nvPr/>
        </p:nvSpPr>
        <p:spPr>
          <a:xfrm>
            <a:off x="7076230"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and standardize policies and protocols (e.g., MOUs, DUAs and BAAs), governing data sharing and exchange with external partners (e.g., state health department, county health department, TECs)</a:t>
            </a:r>
          </a:p>
        </p:txBody>
      </p:sp>
      <p:sp>
        <p:nvSpPr>
          <p:cNvPr id="22" name="Rectangle 21">
            <a:extLst>
              <a:ext uri="{FF2B5EF4-FFF2-40B4-BE49-F238E27FC236}">
                <a16:creationId xmlns:a16="http://schemas.microsoft.com/office/drawing/2014/main" id="{395D120B-4241-8E74-18AF-9AFE42A1226C}"/>
              </a:ext>
            </a:extLst>
          </p:cNvPr>
          <p:cNvSpPr/>
          <p:nvPr/>
        </p:nvSpPr>
        <p:spPr>
          <a:xfrm>
            <a:off x="8468967"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Adopt a standard procedure for establishing, monitoring, and renewing MOUs, DUAs, and/or BAAs with external partners.</a:t>
            </a:r>
          </a:p>
        </p:txBody>
      </p:sp>
      <p:sp>
        <p:nvSpPr>
          <p:cNvPr id="23" name="Rectangle 22">
            <a:extLst>
              <a:ext uri="{FF2B5EF4-FFF2-40B4-BE49-F238E27FC236}">
                <a16:creationId xmlns:a16="http://schemas.microsoft.com/office/drawing/2014/main" id="{0F5A4E42-4683-C770-D02F-7F04908A2EE3}"/>
              </a:ext>
            </a:extLst>
          </p:cNvPr>
          <p:cNvSpPr/>
          <p:nvPr/>
        </p:nvSpPr>
        <p:spPr>
          <a:xfrm>
            <a:off x="9861704"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Build, enhance, and continuously monitor relationships with external partners to support data sharing and exchange. </a:t>
            </a:r>
          </a:p>
        </p:txBody>
      </p:sp>
      <p:sp>
        <p:nvSpPr>
          <p:cNvPr id="26" name="Rectangle 25">
            <a:extLst>
              <a:ext uri="{FF2B5EF4-FFF2-40B4-BE49-F238E27FC236}">
                <a16:creationId xmlns:a16="http://schemas.microsoft.com/office/drawing/2014/main" id="{125B7D0B-6464-CB3F-9A3E-9073EE690D72}"/>
              </a:ext>
            </a:extLst>
          </p:cNvPr>
          <p:cNvSpPr/>
          <p:nvPr/>
        </p:nvSpPr>
        <p:spPr>
          <a:xfrm>
            <a:off x="7076230"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external data sharing to leadership and programs to obtain buy-in.</a:t>
            </a:r>
          </a:p>
        </p:txBody>
      </p:sp>
      <p:sp>
        <p:nvSpPr>
          <p:cNvPr id="24" name="Rectangle 23">
            <a:extLst>
              <a:ext uri="{FF2B5EF4-FFF2-40B4-BE49-F238E27FC236}">
                <a16:creationId xmlns:a16="http://schemas.microsoft.com/office/drawing/2014/main" id="{74DFC409-D1FA-A509-1DD6-292E97A12104}"/>
              </a:ext>
            </a:extLst>
          </p:cNvPr>
          <p:cNvSpPr/>
          <p:nvPr/>
        </p:nvSpPr>
        <p:spPr>
          <a:xfrm>
            <a:off x="8468967"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external data sharing.</a:t>
            </a:r>
          </a:p>
        </p:txBody>
      </p:sp>
      <p:sp>
        <p:nvSpPr>
          <p:cNvPr id="25" name="Rectangle 24">
            <a:extLst>
              <a:ext uri="{FF2B5EF4-FFF2-40B4-BE49-F238E27FC236}">
                <a16:creationId xmlns:a16="http://schemas.microsoft.com/office/drawing/2014/main" id="{5EBDF7F5-E1C7-5829-1952-1115B16BAA0B}"/>
              </a:ext>
            </a:extLst>
          </p:cNvPr>
          <p:cNvSpPr/>
          <p:nvPr/>
        </p:nvSpPr>
        <p:spPr>
          <a:xfrm>
            <a:off x="9861704"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22062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90A964F-55E9-8381-A0D5-355DBFC2F73B}"/>
              </a:ext>
            </a:extLst>
          </p:cNvPr>
          <p:cNvSpPr>
            <a:spLocks noGrp="1"/>
          </p:cNvSpPr>
          <p:nvPr>
            <p:ph type="title"/>
          </p:nvPr>
        </p:nvSpPr>
        <p:spPr>
          <a:xfrm>
            <a:off x="383821" y="155087"/>
            <a:ext cx="10515600" cy="951229"/>
          </a:xfrm>
        </p:spPr>
        <p:txBody>
          <a:bodyPr>
            <a:normAutofit/>
          </a:bodyPr>
          <a:lstStyle/>
          <a:p>
            <a:r>
              <a:rPr lang="en-US" sz="2800" dirty="0">
                <a:solidFill>
                  <a:schemeClr val="bg1"/>
                </a:solidFill>
                <a:latin typeface="+mn-lt"/>
                <a:cs typeface="Times New Roman" panose="02020603050405020304" pitchFamily="18" charset="0"/>
              </a:rPr>
              <a:t>Overview*</a:t>
            </a:r>
          </a:p>
        </p:txBody>
      </p:sp>
      <p:sp>
        <p:nvSpPr>
          <p:cNvPr id="5" name="TextBox 4">
            <a:extLst>
              <a:ext uri="{FF2B5EF4-FFF2-40B4-BE49-F238E27FC236}">
                <a16:creationId xmlns:a16="http://schemas.microsoft.com/office/drawing/2014/main" id="{2F25ED35-CE31-7224-B91F-AC70C018C9F6}"/>
              </a:ext>
            </a:extLst>
          </p:cNvPr>
          <p:cNvSpPr txBox="1"/>
          <p:nvPr/>
        </p:nvSpPr>
        <p:spPr>
          <a:xfrm>
            <a:off x="304799" y="1212475"/>
            <a:ext cx="11425239" cy="1908215"/>
          </a:xfrm>
          <a:prstGeom prst="rect">
            <a:avLst/>
          </a:prstGeom>
          <a:noFill/>
        </p:spPr>
        <p:txBody>
          <a:bodyPr wrap="square" lIns="91440" tIns="45720" rIns="91440" bIns="45720" rtlCol="0" anchor="t">
            <a:spAutoFit/>
          </a:bodyPr>
          <a:lstStyle/>
          <a:p>
            <a:pPr>
              <a:spcAft>
                <a:spcPts val="1200"/>
              </a:spcAft>
            </a:pP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The </a:t>
            </a:r>
            <a:r>
              <a:rPr kumimoji="0" lang="en-US" sz="180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Prioritization Template is </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the third phase of the Tribal Public Health Data Advancement Toolkit. Tribal public health authorities or tribally</a:t>
            </a:r>
            <a:r>
              <a:rPr lang="en-US" dirty="0">
                <a:solidFill>
                  <a:prstClr val="black"/>
                </a:solidFill>
                <a:ea typeface="Times New Roman" panose="02020603050405020304" pitchFamily="18" charset="0"/>
                <a:cs typeface="Arial" panose="020B0604020202020204" pitchFamily="34" charset="0"/>
              </a:rPr>
              <a:t> designated public health authorities</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 are asked to </a:t>
            </a:r>
            <a:r>
              <a:rPr kumimoji="0" lang="en-US" b="1" i="0" u="none" strike="noStrike" kern="1200" cap="none" spc="0" normalizeH="0" baseline="0" noProof="0" dirty="0">
                <a:ln>
                  <a:noFill/>
                </a:ln>
                <a:solidFill>
                  <a:prstClr val="black"/>
                </a:solidFill>
                <a:uLnTx/>
                <a:uFillTx/>
                <a:ea typeface="Times New Roman" panose="02020603050405020304" pitchFamily="18" charset="0"/>
                <a:cs typeface="Arial" panose="020B0604020202020204" pitchFamily="34" charset="0"/>
              </a:rPr>
              <a:t>p</a:t>
            </a:r>
            <a:r>
              <a:rPr lang="en-US" sz="1800" b="1" dirty="0" err="1">
                <a:effectLst/>
                <a:ea typeface="Times New Roman" panose="02020603050405020304" pitchFamily="18" charset="0"/>
                <a:cs typeface="Arial" panose="020B0604020202020204" pitchFamily="34" charset="0"/>
              </a:rPr>
              <a:t>lan</a:t>
            </a:r>
            <a:r>
              <a:rPr lang="en-US" sz="1800" b="1" dirty="0">
                <a:effectLst/>
                <a:ea typeface="Times New Roman" panose="02020603050405020304" pitchFamily="18" charset="0"/>
                <a:cs typeface="Arial" panose="020B0604020202020204" pitchFamily="34" charset="0"/>
              </a:rPr>
              <a:t> and prioritize</a:t>
            </a:r>
            <a:r>
              <a:rPr lang="en-US" sz="1800" dirty="0">
                <a:effectLst/>
                <a:ea typeface="Times New Roman" panose="02020603050405020304" pitchFamily="18" charset="0"/>
                <a:cs typeface="Arial" panose="020B0604020202020204" pitchFamily="34" charset="0"/>
              </a:rPr>
              <a:t> opportunities identified in the Data Modernization Questionnaire by categorizing and ranking them using the Prioritization Template. Discussing the impact, effort, and timeline of each opportunity may be beneficial in gaining consensus on the most impactful activities. </a:t>
            </a:r>
          </a:p>
          <a:p>
            <a:pPr>
              <a:spcAft>
                <a:spcPts val="1200"/>
              </a:spcAft>
            </a:pPr>
            <a:r>
              <a:rPr lang="en-US" sz="1800" dirty="0">
                <a:effectLst/>
                <a:ea typeface="Times New Roman" panose="02020603050405020304" pitchFamily="18" charset="0"/>
                <a:cs typeface="Arial" panose="020B0604020202020204" pitchFamily="34" charset="0"/>
              </a:rPr>
              <a:t>Tribal public health authorities or tribally designated public health authorities are henceforth referred to as "tribes" for the remainder of this template.</a:t>
            </a:r>
          </a:p>
        </p:txBody>
      </p:sp>
      <p:sp>
        <p:nvSpPr>
          <p:cNvPr id="8" name="TextBox 7">
            <a:extLst>
              <a:ext uri="{FF2B5EF4-FFF2-40B4-BE49-F238E27FC236}">
                <a16:creationId xmlns:a16="http://schemas.microsoft.com/office/drawing/2014/main" id="{73D62275-521B-4D1F-95D4-87BA4AAF4866}"/>
              </a:ext>
            </a:extLst>
          </p:cNvPr>
          <p:cNvSpPr txBox="1"/>
          <p:nvPr/>
        </p:nvSpPr>
        <p:spPr>
          <a:xfrm>
            <a:off x="116779" y="6450886"/>
            <a:ext cx="7471266" cy="307777"/>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*Please delete this slide after reviewing and applying the instructions throughout the template.</a:t>
            </a:r>
            <a:endParaRPr kumimoji="0" lang="en-US" sz="1400" b="0" i="1" u="none" strike="noStrike" kern="1200" cap="none" spc="0" normalizeH="0" baseline="0" noProof="0">
              <a:ln>
                <a:noFill/>
              </a:ln>
              <a:solidFill>
                <a:prstClr val="black"/>
              </a:solidFill>
              <a:effectLst/>
              <a:uLnTx/>
              <a:uFillTx/>
              <a:latin typeface="Calibri" panose="020F0502020204030204"/>
              <a:ea typeface="Calibri"/>
              <a:cs typeface="Calibri"/>
            </a:endParaRPr>
          </a:p>
        </p:txBody>
      </p:sp>
      <p:graphicFrame>
        <p:nvGraphicFramePr>
          <p:cNvPr id="2" name="Diagram 1" descr="Diagram showing the Tribal Public Health Data Advancement Toolkit Approach which flows from mobilization to assessing to planning and prioritizing then to communicating">
            <a:extLst>
              <a:ext uri="{FF2B5EF4-FFF2-40B4-BE49-F238E27FC236}">
                <a16:creationId xmlns:a16="http://schemas.microsoft.com/office/drawing/2014/main" id="{A919D3E9-14F0-1A52-73FE-A3F49C5887FD}"/>
              </a:ext>
            </a:extLst>
          </p:cNvPr>
          <p:cNvGraphicFramePr/>
          <p:nvPr>
            <p:extLst>
              <p:ext uri="{D42A27DB-BD31-4B8C-83A1-F6EECF244321}">
                <p14:modId xmlns:p14="http://schemas.microsoft.com/office/powerpoint/2010/main" val="3584022320"/>
              </p:ext>
            </p:extLst>
          </p:nvPr>
        </p:nvGraphicFramePr>
        <p:xfrm>
          <a:off x="1786054" y="2416490"/>
          <a:ext cx="8619892" cy="42820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Rounded Corners 2">
            <a:extLst>
              <a:ext uri="{FF2B5EF4-FFF2-40B4-BE49-F238E27FC236}">
                <a16:creationId xmlns:a16="http://schemas.microsoft.com/office/drawing/2014/main" id="{09EF0B3C-A76F-ED91-5C37-6946ECB720F8}"/>
              </a:ext>
              <a:ext uri="{C183D7F6-B498-43B3-948B-1728B52AA6E4}">
                <adec:decorative xmlns:adec="http://schemas.microsoft.com/office/drawing/2017/decorative" val="1"/>
              </a:ext>
            </a:extLst>
          </p:cNvPr>
          <p:cNvSpPr/>
          <p:nvPr/>
        </p:nvSpPr>
        <p:spPr>
          <a:xfrm>
            <a:off x="6000212" y="2994383"/>
            <a:ext cx="2391337" cy="3126282"/>
          </a:xfrm>
          <a:prstGeom prst="roundRect">
            <a:avLst/>
          </a:prstGeom>
          <a:noFill/>
          <a:ln w="5715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Tree>
    <p:extLst>
      <p:ext uri="{BB962C8B-B14F-4D97-AF65-F5344CB8AC3E}">
        <p14:creationId xmlns:p14="http://schemas.microsoft.com/office/powerpoint/2010/main" val="1647749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Data Privacy</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07465648-EC1D-F685-2868-4CAB779BB3DC}"/>
              </a:ext>
            </a:extLst>
          </p:cNvPr>
          <p:cNvSpPr/>
          <p:nvPr/>
        </p:nvSpPr>
        <p:spPr>
          <a:xfrm>
            <a:off x="7076230"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internal and external data policies and protocols to ensure confidentiality and informed consent. </a:t>
            </a:r>
          </a:p>
        </p:txBody>
      </p:sp>
      <p:sp>
        <p:nvSpPr>
          <p:cNvPr id="12" name="Rectangle 11">
            <a:extLst>
              <a:ext uri="{FF2B5EF4-FFF2-40B4-BE49-F238E27FC236}">
                <a16:creationId xmlns:a16="http://schemas.microsoft.com/office/drawing/2014/main" id="{65BCF58E-7873-E5A9-5ED1-D1C995D4C896}"/>
              </a:ext>
            </a:extLst>
          </p:cNvPr>
          <p:cNvSpPr/>
          <p:nvPr/>
        </p:nvSpPr>
        <p:spPr>
          <a:xfrm>
            <a:off x="8468967"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policies to preserve privacy when publishing or reporting data, such as  not publishing data for small population groupings (e.g., small numbers policy).</a:t>
            </a:r>
          </a:p>
        </p:txBody>
      </p:sp>
      <p:sp>
        <p:nvSpPr>
          <p:cNvPr id="13" name="Rectangle 12">
            <a:extLst>
              <a:ext uri="{FF2B5EF4-FFF2-40B4-BE49-F238E27FC236}">
                <a16:creationId xmlns:a16="http://schemas.microsoft.com/office/drawing/2014/main" id="{A39EA9C1-266F-5AA0-A4E7-F35FC35A9034}"/>
              </a:ext>
            </a:extLst>
          </p:cNvPr>
          <p:cNvSpPr/>
          <p:nvPr/>
        </p:nvSpPr>
        <p:spPr>
          <a:xfrm>
            <a:off x="9861704"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mechanisms for data sharing that provide secure access to identified and/or deidentified data both internally and externally.</a:t>
            </a:r>
          </a:p>
        </p:txBody>
      </p:sp>
      <p:sp>
        <p:nvSpPr>
          <p:cNvPr id="16" name="Rectangle 15">
            <a:extLst>
              <a:ext uri="{FF2B5EF4-FFF2-40B4-BE49-F238E27FC236}">
                <a16:creationId xmlns:a16="http://schemas.microsoft.com/office/drawing/2014/main" id="{D2424717-A1BB-65F3-4FC0-32C30C06EBAE}"/>
              </a:ext>
            </a:extLst>
          </p:cNvPr>
          <p:cNvSpPr/>
          <p:nvPr/>
        </p:nvSpPr>
        <p:spPr>
          <a:xfrm>
            <a:off x="7076230"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data privacy to leadership and programs to obtain buy-in.</a:t>
            </a:r>
          </a:p>
        </p:txBody>
      </p:sp>
      <p:sp>
        <p:nvSpPr>
          <p:cNvPr id="14" name="Rectangle 13">
            <a:extLst>
              <a:ext uri="{FF2B5EF4-FFF2-40B4-BE49-F238E27FC236}">
                <a16:creationId xmlns:a16="http://schemas.microsoft.com/office/drawing/2014/main" id="{E514D422-DE4F-6E42-DB39-E28BD5692E98}"/>
              </a:ext>
            </a:extLst>
          </p:cNvPr>
          <p:cNvSpPr/>
          <p:nvPr/>
        </p:nvSpPr>
        <p:spPr>
          <a:xfrm>
            <a:off x="8468967"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data privacy.</a:t>
            </a:r>
          </a:p>
        </p:txBody>
      </p:sp>
      <p:sp>
        <p:nvSpPr>
          <p:cNvPr id="15" name="Rectangle 14">
            <a:extLst>
              <a:ext uri="{FF2B5EF4-FFF2-40B4-BE49-F238E27FC236}">
                <a16:creationId xmlns:a16="http://schemas.microsoft.com/office/drawing/2014/main" id="{07701CDF-2E9A-1099-2258-89FD849DBF16}"/>
              </a:ext>
            </a:extLst>
          </p:cNvPr>
          <p:cNvSpPr/>
          <p:nvPr/>
        </p:nvSpPr>
        <p:spPr>
          <a:xfrm>
            <a:off x="9861704"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47393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Data Analytics</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47C05598-8C42-0588-9B4D-49A2B820DAE6}"/>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and leverage existing data analytics activities within our tribe to build new analytics and reporting opportunities.</a:t>
            </a:r>
          </a:p>
        </p:txBody>
      </p:sp>
      <p:sp>
        <p:nvSpPr>
          <p:cNvPr id="12" name="Rectangle 11">
            <a:extLst>
              <a:ext uri="{FF2B5EF4-FFF2-40B4-BE49-F238E27FC236}">
                <a16:creationId xmlns:a16="http://schemas.microsoft.com/office/drawing/2014/main" id="{15DCD71A-0A50-83DF-2E7D-0372912A0317}"/>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Share aggregated data analytics, outputs, and reports with internal partners.</a:t>
            </a:r>
          </a:p>
        </p:txBody>
      </p:sp>
      <p:sp>
        <p:nvSpPr>
          <p:cNvPr id="13" name="Rectangle 12">
            <a:extLst>
              <a:ext uri="{FF2B5EF4-FFF2-40B4-BE49-F238E27FC236}">
                <a16:creationId xmlns:a16="http://schemas.microsoft.com/office/drawing/2014/main" id="{3A02B52E-A342-EF5B-E9B0-B49555AD671A}"/>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Share aggregated data analytics, outputs, and reports with external partners.</a:t>
            </a:r>
          </a:p>
        </p:txBody>
      </p:sp>
      <p:sp>
        <p:nvSpPr>
          <p:cNvPr id="16" name="Rectangle 15">
            <a:extLst>
              <a:ext uri="{FF2B5EF4-FFF2-40B4-BE49-F238E27FC236}">
                <a16:creationId xmlns:a16="http://schemas.microsoft.com/office/drawing/2014/main" id="{476DF333-F524-7307-CBAA-DEA550702919}"/>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Share aggregated data analytics, outputs, and reports on public-facing channels (e.g., website, social media, etc.). </a:t>
            </a:r>
          </a:p>
        </p:txBody>
      </p:sp>
      <p:sp>
        <p:nvSpPr>
          <p:cNvPr id="18" name="Rectangle 17">
            <a:extLst>
              <a:ext uri="{FF2B5EF4-FFF2-40B4-BE49-F238E27FC236}">
                <a16:creationId xmlns:a16="http://schemas.microsoft.com/office/drawing/2014/main" id="{9C01C27D-534F-E9F2-F300-5043C0880AA9}"/>
              </a:ext>
            </a:extLst>
          </p:cNvPr>
          <p:cNvSpPr/>
          <p:nvPr/>
        </p:nvSpPr>
        <p:spPr>
          <a:xfrm>
            <a:off x="646391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Utilize data analytics and data-driven decision making to inform our public health activities.</a:t>
            </a:r>
          </a:p>
        </p:txBody>
      </p:sp>
      <p:sp>
        <p:nvSpPr>
          <p:cNvPr id="15" name="Rectangle 14">
            <a:extLst>
              <a:ext uri="{FF2B5EF4-FFF2-40B4-BE49-F238E27FC236}">
                <a16:creationId xmlns:a16="http://schemas.microsoft.com/office/drawing/2014/main" id="{C8BEE00E-281D-4854-5747-0B29AF956E9A}"/>
              </a:ext>
            </a:extLst>
          </p:cNvPr>
          <p:cNvSpPr/>
          <p:nvPr/>
        </p:nvSpPr>
        <p:spPr>
          <a:xfrm>
            <a:off x="781769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data analytics to leadership and programs to obtain buy-in.</a:t>
            </a:r>
          </a:p>
        </p:txBody>
      </p:sp>
      <p:sp>
        <p:nvSpPr>
          <p:cNvPr id="14" name="Rectangle 13">
            <a:extLst>
              <a:ext uri="{FF2B5EF4-FFF2-40B4-BE49-F238E27FC236}">
                <a16:creationId xmlns:a16="http://schemas.microsoft.com/office/drawing/2014/main" id="{C052CFE8-928B-EE25-95C6-0CE91B79BAD9}"/>
              </a:ext>
            </a:extLst>
          </p:cNvPr>
          <p:cNvSpPr/>
          <p:nvPr/>
        </p:nvSpPr>
        <p:spPr>
          <a:xfrm>
            <a:off x="9208323"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the spectrum of data analytics methods and relevant applications in public health.</a:t>
            </a:r>
          </a:p>
        </p:txBody>
      </p:sp>
      <p:sp>
        <p:nvSpPr>
          <p:cNvPr id="17" name="Rectangle 16">
            <a:extLst>
              <a:ext uri="{FF2B5EF4-FFF2-40B4-BE49-F238E27FC236}">
                <a16:creationId xmlns:a16="http://schemas.microsoft.com/office/drawing/2014/main" id="{52E31CE2-610C-4C0C-E7C7-F4AE8D250F4C}"/>
              </a:ext>
            </a:extLst>
          </p:cNvPr>
          <p:cNvSpPr/>
          <p:nvPr/>
        </p:nvSpPr>
        <p:spPr>
          <a:xfrm>
            <a:off x="10598947"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17717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IT Governance Processes</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6">
              <a:alpha val="1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6">
              <a:alpha val="1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FDFA60D9-D92B-7515-B8CF-1E02A3FCF1E3}"/>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an IT governance process to guide major information and system decisions.</a:t>
            </a:r>
          </a:p>
        </p:txBody>
      </p:sp>
      <p:sp>
        <p:nvSpPr>
          <p:cNvPr id="12" name="Rectangle 11">
            <a:extLst>
              <a:ext uri="{FF2B5EF4-FFF2-40B4-BE49-F238E27FC236}">
                <a16:creationId xmlns:a16="http://schemas.microsoft.com/office/drawing/2014/main" id="{8DC50439-BF56-045D-42D1-DE7859B1F572}"/>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standard processes to guide technology investment decisions, such as “buy versus build” and reducing redundant services. </a:t>
            </a:r>
          </a:p>
        </p:txBody>
      </p:sp>
      <p:sp>
        <p:nvSpPr>
          <p:cNvPr id="13" name="Rectangle 12">
            <a:extLst>
              <a:ext uri="{FF2B5EF4-FFF2-40B4-BE49-F238E27FC236}">
                <a16:creationId xmlns:a16="http://schemas.microsoft.com/office/drawing/2014/main" id="{2F31D26B-B8D7-E85D-F7FA-9D2F8B4D9E2C}"/>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an innovation or technology improvement strategy to promote and govern our technology innovation efforts.</a:t>
            </a:r>
          </a:p>
        </p:txBody>
      </p:sp>
      <p:sp>
        <p:nvSpPr>
          <p:cNvPr id="16" name="Rectangle 15">
            <a:extLst>
              <a:ext uri="{FF2B5EF4-FFF2-40B4-BE49-F238E27FC236}">
                <a16:creationId xmlns:a16="http://schemas.microsoft.com/office/drawing/2014/main" id="{A52FB214-58C7-4D93-0340-A539F17FB5C5}"/>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implementing IT governance to leadership and programs to obtain buy-in.</a:t>
            </a:r>
          </a:p>
        </p:txBody>
      </p:sp>
      <p:sp>
        <p:nvSpPr>
          <p:cNvPr id="15" name="Rectangle 14">
            <a:extLst>
              <a:ext uri="{FF2B5EF4-FFF2-40B4-BE49-F238E27FC236}">
                <a16:creationId xmlns:a16="http://schemas.microsoft.com/office/drawing/2014/main" id="{2CC6F73E-CEE8-44BB-E8CF-FDBCC35317AD}"/>
              </a:ext>
            </a:extLst>
          </p:cNvPr>
          <p:cNvSpPr/>
          <p:nvPr/>
        </p:nvSpPr>
        <p:spPr>
          <a:xfrm>
            <a:off x="7182924"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IT governance processes. </a:t>
            </a:r>
          </a:p>
        </p:txBody>
      </p:sp>
      <p:sp>
        <p:nvSpPr>
          <p:cNvPr id="14" name="Rectangle 13">
            <a:extLst>
              <a:ext uri="{FF2B5EF4-FFF2-40B4-BE49-F238E27FC236}">
                <a16:creationId xmlns:a16="http://schemas.microsoft.com/office/drawing/2014/main" id="{CD9E07E8-95DD-C5B8-9555-E6B25F87999D}"/>
              </a:ext>
            </a:extLst>
          </p:cNvPr>
          <p:cNvSpPr/>
          <p:nvPr/>
        </p:nvSpPr>
        <p:spPr>
          <a:xfrm>
            <a:off x="8573548"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Designate an individual/group of people to oversee IT governance.</a:t>
            </a:r>
          </a:p>
        </p:txBody>
      </p:sp>
      <p:sp>
        <p:nvSpPr>
          <p:cNvPr id="17" name="Rectangle 16">
            <a:extLst>
              <a:ext uri="{FF2B5EF4-FFF2-40B4-BE49-F238E27FC236}">
                <a16:creationId xmlns:a16="http://schemas.microsoft.com/office/drawing/2014/main" id="{0D7D6CD8-A2EC-EFC0-D8FE-B951324DD631}"/>
              </a:ext>
            </a:extLst>
          </p:cNvPr>
          <p:cNvSpPr/>
          <p:nvPr/>
        </p:nvSpPr>
        <p:spPr>
          <a:xfrm>
            <a:off x="9964172"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749764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IT Standards</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6">
              <a:alpha val="1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6">
              <a:alpha val="1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22" name="Rectangle 21">
            <a:extLst>
              <a:ext uri="{FF2B5EF4-FFF2-40B4-BE49-F238E27FC236}">
                <a16:creationId xmlns:a16="http://schemas.microsoft.com/office/drawing/2014/main" id="{D739BE40-7C2B-87AC-AA53-ADCFFC8AB388}"/>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processes to identify, adopt, and use IT standards across our organization.</a:t>
            </a:r>
          </a:p>
        </p:txBody>
      </p:sp>
      <p:sp>
        <p:nvSpPr>
          <p:cNvPr id="23" name="Rectangle 22">
            <a:extLst>
              <a:ext uri="{FF2B5EF4-FFF2-40B4-BE49-F238E27FC236}">
                <a16:creationId xmlns:a16="http://schemas.microsoft.com/office/drawing/2014/main" id="{712ABFFB-CCCB-6E0F-30E2-AE3DA48E2017}"/>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prioritize, and implement additional IT standards to complement those currently in place.</a:t>
            </a:r>
          </a:p>
        </p:txBody>
      </p:sp>
      <p:sp>
        <p:nvSpPr>
          <p:cNvPr id="24" name="Rectangle 23">
            <a:extLst>
              <a:ext uri="{FF2B5EF4-FFF2-40B4-BE49-F238E27FC236}">
                <a16:creationId xmlns:a16="http://schemas.microsoft.com/office/drawing/2014/main" id="{CA1417C8-09FA-CF5F-69E2-17325FB8063B}"/>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Collaborate with public health programs and staff to identify ways to implement IT standards with minimal disruption to activities.</a:t>
            </a:r>
          </a:p>
        </p:txBody>
      </p:sp>
      <p:sp>
        <p:nvSpPr>
          <p:cNvPr id="32" name="Rectangle 31">
            <a:extLst>
              <a:ext uri="{FF2B5EF4-FFF2-40B4-BE49-F238E27FC236}">
                <a16:creationId xmlns:a16="http://schemas.microsoft.com/office/drawing/2014/main" id="{5780EF9B-DED5-803B-E23C-4D63A22DFCF8}"/>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Develop enterprise-wide communications about IT standards. </a:t>
            </a:r>
          </a:p>
        </p:txBody>
      </p:sp>
      <p:sp>
        <p:nvSpPr>
          <p:cNvPr id="26" name="Rectangle 25">
            <a:extLst>
              <a:ext uri="{FF2B5EF4-FFF2-40B4-BE49-F238E27FC236}">
                <a16:creationId xmlns:a16="http://schemas.microsoft.com/office/drawing/2014/main" id="{2FDF70FD-4662-6D5E-64B1-2EF340B80160}"/>
              </a:ext>
            </a:extLst>
          </p:cNvPr>
          <p:cNvSpPr/>
          <p:nvPr/>
        </p:nvSpPr>
        <p:spPr>
          <a:xfrm>
            <a:off x="7182924"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implementing IT standards to leadership and programs to obtain buy-in.</a:t>
            </a:r>
          </a:p>
        </p:txBody>
      </p:sp>
      <p:sp>
        <p:nvSpPr>
          <p:cNvPr id="25" name="Rectangle 24">
            <a:extLst>
              <a:ext uri="{FF2B5EF4-FFF2-40B4-BE49-F238E27FC236}">
                <a16:creationId xmlns:a16="http://schemas.microsoft.com/office/drawing/2014/main" id="{CC4F3982-1DFD-75FB-89F4-25827B5A635F}"/>
              </a:ext>
            </a:extLst>
          </p:cNvPr>
          <p:cNvSpPr/>
          <p:nvPr/>
        </p:nvSpPr>
        <p:spPr>
          <a:xfrm>
            <a:off x="8573548"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tribal staff on IT standards. </a:t>
            </a:r>
          </a:p>
        </p:txBody>
      </p:sp>
      <p:sp>
        <p:nvSpPr>
          <p:cNvPr id="38" name="Rectangle 37">
            <a:extLst>
              <a:ext uri="{FF2B5EF4-FFF2-40B4-BE49-F238E27FC236}">
                <a16:creationId xmlns:a16="http://schemas.microsoft.com/office/drawing/2014/main" id="{294FE26B-77C6-EE88-E652-41EB6E3D95EA}"/>
              </a:ext>
            </a:extLst>
          </p:cNvPr>
          <p:cNvSpPr/>
          <p:nvPr/>
        </p:nvSpPr>
        <p:spPr>
          <a:xfrm>
            <a:off x="9964172"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45077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chemeClr val="tx1"/>
                </a:solidFill>
                <a:effectLst/>
                <a:uLnTx/>
                <a:uFillTx/>
                <a:latin typeface="+mn-lt"/>
                <a:ea typeface="+mn-ea"/>
                <a:cs typeface="Arial" panose="020B0604020202020204" pitchFamily="34" charset="0"/>
              </a:rPr>
              <a:t>IT Management</a:t>
            </a:r>
            <a:endParaRPr kumimoji="0" lang="en-US" sz="2000" b="1" i="0" u="none" strike="noStrike" kern="1200" cap="none" spc="0" normalizeH="0" baseline="0" noProof="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6">
              <a:alpha val="1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6">
              <a:alpha val="1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30830F67-E935-4F30-A8D4-D65207F7E3FE}"/>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650">
                <a:solidFill>
                  <a:schemeClr val="tx1"/>
                </a:solidFill>
                <a:effectLst/>
                <a:ea typeface="Calibri" panose="020F0502020204030204" pitchFamily="34" charset="0"/>
              </a:rPr>
              <a:t>Conduct an inventory of our data sets, applications, and information systems. This can include a digital IT asset inventory management process to dynamically catalog and manage hardware and software assets, licenses, networks/network devices, configuration, processes, documentation, and other Health Information Technology (HIT) resources.</a:t>
            </a:r>
            <a:endParaRPr lang="en-US" sz="650">
              <a:solidFill>
                <a:schemeClr val="tx1"/>
              </a:solidFill>
            </a:endParaRPr>
          </a:p>
        </p:txBody>
      </p:sp>
      <p:sp>
        <p:nvSpPr>
          <p:cNvPr id="12" name="Rectangle 11">
            <a:extLst>
              <a:ext uri="{FF2B5EF4-FFF2-40B4-BE49-F238E27FC236}">
                <a16:creationId xmlns:a16="http://schemas.microsoft.com/office/drawing/2014/main" id="{4E93693B-9ECE-182D-C13E-7F737DF1D018}"/>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processes, in collaboration with programs, for granting and managing user accounts and access to systems.</a:t>
            </a:r>
          </a:p>
        </p:txBody>
      </p:sp>
      <p:sp>
        <p:nvSpPr>
          <p:cNvPr id="13" name="Rectangle 12">
            <a:extLst>
              <a:ext uri="{FF2B5EF4-FFF2-40B4-BE49-F238E27FC236}">
                <a16:creationId xmlns:a16="http://schemas.microsoft.com/office/drawing/2014/main" id="{49DCBD1E-A849-AEBB-5F46-BB9BCD5C4F9F}"/>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and implement processes to monitor and manage our IT systems and resources, such as adopting Information Technology Infrastructure Library (ITIL) practices, implementing an IT Service Management support desk, etc.</a:t>
            </a:r>
          </a:p>
        </p:txBody>
      </p:sp>
      <p:sp>
        <p:nvSpPr>
          <p:cNvPr id="16" name="Rectangle 15">
            <a:extLst>
              <a:ext uri="{FF2B5EF4-FFF2-40B4-BE49-F238E27FC236}">
                <a16:creationId xmlns:a16="http://schemas.microsoft.com/office/drawing/2014/main" id="{0EC345EF-4C7B-4307-EF39-1A6B09C457E8}"/>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Include IT management processes as core activities in our IT governance and strategies.</a:t>
            </a:r>
          </a:p>
        </p:txBody>
      </p:sp>
      <p:sp>
        <p:nvSpPr>
          <p:cNvPr id="18" name="Rectangle 17">
            <a:extLst>
              <a:ext uri="{FF2B5EF4-FFF2-40B4-BE49-F238E27FC236}">
                <a16:creationId xmlns:a16="http://schemas.microsoft.com/office/drawing/2014/main" id="{FE023314-CDD6-A4B5-7CC3-0F96C113F67B}"/>
              </a:ext>
            </a:extLst>
          </p:cNvPr>
          <p:cNvSpPr/>
          <p:nvPr/>
        </p:nvSpPr>
        <p:spPr>
          <a:xfrm>
            <a:off x="646391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implementing IT management to leadership and programs to get obtain buy-in.</a:t>
            </a:r>
          </a:p>
        </p:txBody>
      </p:sp>
      <p:sp>
        <p:nvSpPr>
          <p:cNvPr id="15" name="Rectangle 14">
            <a:extLst>
              <a:ext uri="{FF2B5EF4-FFF2-40B4-BE49-F238E27FC236}">
                <a16:creationId xmlns:a16="http://schemas.microsoft.com/office/drawing/2014/main" id="{6C08BC5D-8C5D-04E0-0D78-5E25FAC2259B}"/>
              </a:ext>
            </a:extLst>
          </p:cNvPr>
          <p:cNvSpPr/>
          <p:nvPr/>
        </p:nvSpPr>
        <p:spPr>
          <a:xfrm>
            <a:off x="781769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IT management. </a:t>
            </a:r>
          </a:p>
        </p:txBody>
      </p:sp>
      <p:sp>
        <p:nvSpPr>
          <p:cNvPr id="14" name="Rectangle 13">
            <a:extLst>
              <a:ext uri="{FF2B5EF4-FFF2-40B4-BE49-F238E27FC236}">
                <a16:creationId xmlns:a16="http://schemas.microsoft.com/office/drawing/2014/main" id="{A2A798CF-8DA7-A63C-94C2-BC29285EE26F}"/>
              </a:ext>
            </a:extLst>
          </p:cNvPr>
          <p:cNvSpPr/>
          <p:nvPr/>
        </p:nvSpPr>
        <p:spPr>
          <a:xfrm>
            <a:off x="9208323"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Develop frequent enterprise-wide communications about IT management so that the organization stays up to date on IT activities. </a:t>
            </a:r>
          </a:p>
        </p:txBody>
      </p:sp>
      <p:sp>
        <p:nvSpPr>
          <p:cNvPr id="17" name="Rectangle 16">
            <a:extLst>
              <a:ext uri="{FF2B5EF4-FFF2-40B4-BE49-F238E27FC236}">
                <a16:creationId xmlns:a16="http://schemas.microsoft.com/office/drawing/2014/main" id="{7ABBB335-EFE2-9759-100A-68A5BF286D52}"/>
              </a:ext>
            </a:extLst>
          </p:cNvPr>
          <p:cNvSpPr/>
          <p:nvPr/>
        </p:nvSpPr>
        <p:spPr>
          <a:xfrm>
            <a:off x="10598947"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336729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Cybersecurity</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6">
              <a:alpha val="1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6">
              <a:alpha val="1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Sample Opportunities:</a:t>
            </a:r>
          </a:p>
        </p:txBody>
      </p:sp>
      <p:sp>
        <p:nvSpPr>
          <p:cNvPr id="11" name="Rectangle 10">
            <a:extLst>
              <a:ext uri="{FF2B5EF4-FFF2-40B4-BE49-F238E27FC236}">
                <a16:creationId xmlns:a16="http://schemas.microsoft.com/office/drawing/2014/main" id="{1E210664-3877-4510-B116-A03DF5D5055D}"/>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processes to identify vulnerabilities, evaluate threats, and implement key security controls in software applications and/or apply system hardening techniques to improve the security and resiliency of our IT infrastructure.</a:t>
            </a:r>
          </a:p>
        </p:txBody>
      </p:sp>
      <p:sp>
        <p:nvSpPr>
          <p:cNvPr id="12" name="Rectangle 11">
            <a:extLst>
              <a:ext uri="{FF2B5EF4-FFF2-40B4-BE49-F238E27FC236}">
                <a16:creationId xmlns:a16="http://schemas.microsoft.com/office/drawing/2014/main" id="{9E1BAB88-4871-F053-632C-31678C8966D3}"/>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reporting mechanisms in the event of a suspected ransomware attack or data breach to initiate a response to limit damage. </a:t>
            </a:r>
          </a:p>
        </p:txBody>
      </p:sp>
      <p:sp>
        <p:nvSpPr>
          <p:cNvPr id="13" name="Rectangle 12">
            <a:extLst>
              <a:ext uri="{FF2B5EF4-FFF2-40B4-BE49-F238E27FC236}">
                <a16:creationId xmlns:a16="http://schemas.microsoft.com/office/drawing/2014/main" id="{FA191CA9-8C6A-AB6E-538F-C4F57AE2964E}"/>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Perform preventative processes to detect and mitigate security threats, performance issues, or non-compliance problems, such as CM, IV&amp;V, risk assessment, security tabletop exercises, etc.</a:t>
            </a:r>
          </a:p>
        </p:txBody>
      </p:sp>
      <p:sp>
        <p:nvSpPr>
          <p:cNvPr id="16" name="Rectangle 15">
            <a:extLst>
              <a:ext uri="{FF2B5EF4-FFF2-40B4-BE49-F238E27FC236}">
                <a16:creationId xmlns:a16="http://schemas.microsoft.com/office/drawing/2014/main" id="{9C636055-DF10-55B6-AC18-85919DA65AD5}"/>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Include information security and cybersecurity as core priorities and activities in our IT and data governance and strategies.</a:t>
            </a:r>
          </a:p>
        </p:txBody>
      </p:sp>
      <p:sp>
        <p:nvSpPr>
          <p:cNvPr id="18" name="Rectangle 17">
            <a:extLst>
              <a:ext uri="{FF2B5EF4-FFF2-40B4-BE49-F238E27FC236}">
                <a16:creationId xmlns:a16="http://schemas.microsoft.com/office/drawing/2014/main" id="{8E0559FD-A4F8-EFBC-5A4C-41FCAB6CC4A5}"/>
              </a:ext>
            </a:extLst>
          </p:cNvPr>
          <p:cNvSpPr/>
          <p:nvPr/>
        </p:nvSpPr>
        <p:spPr>
          <a:xfrm>
            <a:off x="646391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implementing information security and cybersecurity to leadership and programs to obtain buy-in.</a:t>
            </a:r>
          </a:p>
        </p:txBody>
      </p:sp>
      <p:sp>
        <p:nvSpPr>
          <p:cNvPr id="15" name="Rectangle 14">
            <a:extLst>
              <a:ext uri="{FF2B5EF4-FFF2-40B4-BE49-F238E27FC236}">
                <a16:creationId xmlns:a16="http://schemas.microsoft.com/office/drawing/2014/main" id="{D001077F-B7FE-21EB-C030-1861290F7AB1}"/>
              </a:ext>
            </a:extLst>
          </p:cNvPr>
          <p:cNvSpPr/>
          <p:nvPr/>
        </p:nvSpPr>
        <p:spPr>
          <a:xfrm>
            <a:off x="781769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and prevention tactics to staff on cybersecurity. </a:t>
            </a:r>
          </a:p>
        </p:txBody>
      </p:sp>
      <p:sp>
        <p:nvSpPr>
          <p:cNvPr id="14" name="Rectangle 13">
            <a:extLst>
              <a:ext uri="{FF2B5EF4-FFF2-40B4-BE49-F238E27FC236}">
                <a16:creationId xmlns:a16="http://schemas.microsoft.com/office/drawing/2014/main" id="{7ED8E99F-E291-E21B-982E-25C27E48DA19}"/>
              </a:ext>
            </a:extLst>
          </p:cNvPr>
          <p:cNvSpPr/>
          <p:nvPr/>
        </p:nvSpPr>
        <p:spPr>
          <a:xfrm>
            <a:off x="9208323"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Develop frequent enterprise-wide communications and reports about cybersecurity threats, prevention, and monitoring. </a:t>
            </a:r>
          </a:p>
        </p:txBody>
      </p:sp>
      <p:sp>
        <p:nvSpPr>
          <p:cNvPr id="17" name="Rectangle 16">
            <a:extLst>
              <a:ext uri="{FF2B5EF4-FFF2-40B4-BE49-F238E27FC236}">
                <a16:creationId xmlns:a16="http://schemas.microsoft.com/office/drawing/2014/main" id="{BD8F3968-0F52-082D-B108-06B01C4BEEB2}"/>
              </a:ext>
            </a:extLst>
          </p:cNvPr>
          <p:cNvSpPr/>
          <p:nvPr/>
        </p:nvSpPr>
        <p:spPr>
          <a:xfrm>
            <a:off x="10598947"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737086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External Legal or Regulatory Requirements</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rgbClr val="7030A0">
              <a:alpha val="10000"/>
            </a:srgbClr>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rgbClr val="7030A0">
              <a:alpha val="10000"/>
            </a:srgbClr>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4" name="Rectangle 13">
            <a:extLst>
              <a:ext uri="{FF2B5EF4-FFF2-40B4-BE49-F238E27FC236}">
                <a16:creationId xmlns:a16="http://schemas.microsoft.com/office/drawing/2014/main" id="{4B193DE9-01C9-1531-6B1C-12E8F44AAAE3}"/>
              </a:ext>
            </a:extLst>
          </p:cNvPr>
          <p:cNvSpPr/>
          <p:nvPr/>
        </p:nvSpPr>
        <p:spPr>
          <a:xfrm>
            <a:off x="7076230"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relationships and data sharing agreements to increase data accessibility and/or data quality (e.g., partnering with state/local health agencies, TECs, state health universities, health care providers). </a:t>
            </a:r>
          </a:p>
        </p:txBody>
      </p:sp>
      <p:sp>
        <p:nvSpPr>
          <p:cNvPr id="15" name="Rectangle 14">
            <a:extLst>
              <a:ext uri="{FF2B5EF4-FFF2-40B4-BE49-F238E27FC236}">
                <a16:creationId xmlns:a16="http://schemas.microsoft.com/office/drawing/2014/main" id="{3A9C2FCD-2125-EECA-E835-D2CCB65B844D}"/>
              </a:ext>
            </a:extLst>
          </p:cNvPr>
          <p:cNvSpPr/>
          <p:nvPr/>
        </p:nvSpPr>
        <p:spPr>
          <a:xfrm>
            <a:off x="8468967"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relationships that facilitate partnering on data policy development or revision (e.g., with state/local health agencies, TECs, state health universities) or participating in tribal-focused professional associations</a:t>
            </a:r>
          </a:p>
        </p:txBody>
      </p:sp>
      <p:sp>
        <p:nvSpPr>
          <p:cNvPr id="16" name="Rectangle 15">
            <a:extLst>
              <a:ext uri="{FF2B5EF4-FFF2-40B4-BE49-F238E27FC236}">
                <a16:creationId xmlns:a16="http://schemas.microsoft.com/office/drawing/2014/main" id="{4552CA24-6354-8B74-85D3-2A607C733444}"/>
              </a:ext>
            </a:extLst>
          </p:cNvPr>
          <p:cNvSpPr/>
          <p:nvPr/>
        </p:nvSpPr>
        <p:spPr>
          <a:xfrm>
            <a:off x="9861704"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Participate in efforts to enact policy change (e.g., attendance at committee hearings).</a:t>
            </a:r>
          </a:p>
        </p:txBody>
      </p:sp>
      <p:sp>
        <p:nvSpPr>
          <p:cNvPr id="19" name="Rectangle 18">
            <a:extLst>
              <a:ext uri="{FF2B5EF4-FFF2-40B4-BE49-F238E27FC236}">
                <a16:creationId xmlns:a16="http://schemas.microsoft.com/office/drawing/2014/main" id="{AC3E5CB3-1A8D-FFA5-65FD-684D18AA8280}"/>
              </a:ext>
            </a:extLst>
          </p:cNvPr>
          <p:cNvSpPr/>
          <p:nvPr/>
        </p:nvSpPr>
        <p:spPr>
          <a:xfrm>
            <a:off x="7076230"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Engage with TECs, Tribal Liaison Officers, and other federal points of contact (e.g., IHS, 638 facilities, and CDC).</a:t>
            </a:r>
          </a:p>
        </p:txBody>
      </p:sp>
      <p:sp>
        <p:nvSpPr>
          <p:cNvPr id="17" name="Rectangle 16">
            <a:extLst>
              <a:ext uri="{FF2B5EF4-FFF2-40B4-BE49-F238E27FC236}">
                <a16:creationId xmlns:a16="http://schemas.microsoft.com/office/drawing/2014/main" id="{E0C89662-8CA8-CD6A-A7F0-A4049159B008}"/>
              </a:ext>
            </a:extLst>
          </p:cNvPr>
          <p:cNvSpPr/>
          <p:nvPr/>
        </p:nvSpPr>
        <p:spPr>
          <a:xfrm>
            <a:off x="8468967"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legal and regulatory requirements. </a:t>
            </a:r>
          </a:p>
        </p:txBody>
      </p:sp>
      <p:sp>
        <p:nvSpPr>
          <p:cNvPr id="18" name="Rectangle 17">
            <a:extLst>
              <a:ext uri="{FF2B5EF4-FFF2-40B4-BE49-F238E27FC236}">
                <a16:creationId xmlns:a16="http://schemas.microsoft.com/office/drawing/2014/main" id="{91E6B067-149D-DD33-B258-D200E4F205E3}"/>
              </a:ext>
            </a:extLst>
          </p:cNvPr>
          <p:cNvSpPr/>
          <p:nvPr/>
        </p:nvSpPr>
        <p:spPr>
          <a:xfrm>
            <a:off x="9861704"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751923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External Compliance Requirements</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rgbClr val="7030A0">
              <a:alpha val="10000"/>
            </a:srgbClr>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rgbClr val="7030A0">
              <a:alpha val="10000"/>
            </a:srgbClr>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F2C33683-1FAC-6709-2D33-02E868EA21FD}"/>
              </a:ext>
            </a:extLst>
          </p:cNvPr>
          <p:cNvSpPr/>
          <p:nvPr/>
        </p:nvSpPr>
        <p:spPr>
          <a:xfrm>
            <a:off x="7076230"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Participate in tribal health boards, councils, or organizations.</a:t>
            </a:r>
          </a:p>
        </p:txBody>
      </p:sp>
      <p:sp>
        <p:nvSpPr>
          <p:cNvPr id="12" name="Rectangle 11">
            <a:extLst>
              <a:ext uri="{FF2B5EF4-FFF2-40B4-BE49-F238E27FC236}">
                <a16:creationId xmlns:a16="http://schemas.microsoft.com/office/drawing/2014/main" id="{EBBD7D56-B441-D2DC-F329-D96147E8F4BE}"/>
              </a:ext>
            </a:extLst>
          </p:cNvPr>
          <p:cNvSpPr/>
          <p:nvPr/>
        </p:nvSpPr>
        <p:spPr>
          <a:xfrm>
            <a:off x="8468967"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Engage with TECs, Tribal Liaison Officers,  and other federal points of contact (e.g., IHS, 638 facilities, and CDC).</a:t>
            </a:r>
          </a:p>
        </p:txBody>
      </p:sp>
      <p:sp>
        <p:nvSpPr>
          <p:cNvPr id="13" name="Rectangle 12">
            <a:extLst>
              <a:ext uri="{FF2B5EF4-FFF2-40B4-BE49-F238E27FC236}">
                <a16:creationId xmlns:a16="http://schemas.microsoft.com/office/drawing/2014/main" id="{6C4DF8C7-1801-5B9A-DACA-1BEC8685DAA6}"/>
              </a:ext>
            </a:extLst>
          </p:cNvPr>
          <p:cNvSpPr/>
          <p:nvPr/>
        </p:nvSpPr>
        <p:spPr>
          <a:xfrm>
            <a:off x="9861704" y="214884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or enhance relationships with other tribes/tribal organizations to share best practices and experiences.</a:t>
            </a:r>
          </a:p>
        </p:txBody>
      </p:sp>
      <p:sp>
        <p:nvSpPr>
          <p:cNvPr id="16" name="Rectangle 15">
            <a:extLst>
              <a:ext uri="{FF2B5EF4-FFF2-40B4-BE49-F238E27FC236}">
                <a16:creationId xmlns:a16="http://schemas.microsoft.com/office/drawing/2014/main" id="{B41A4817-252D-04F4-813B-62B289073F4E}"/>
              </a:ext>
            </a:extLst>
          </p:cNvPr>
          <p:cNvSpPr/>
          <p:nvPr/>
        </p:nvSpPr>
        <p:spPr>
          <a:xfrm>
            <a:off x="7076230"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or enhance relationships with state and/or local health agencies to share best practices and experiences.</a:t>
            </a:r>
          </a:p>
        </p:txBody>
      </p:sp>
      <p:sp>
        <p:nvSpPr>
          <p:cNvPr id="14" name="Rectangle 13">
            <a:extLst>
              <a:ext uri="{FF2B5EF4-FFF2-40B4-BE49-F238E27FC236}">
                <a16:creationId xmlns:a16="http://schemas.microsoft.com/office/drawing/2014/main" id="{9D178F95-ECFB-C337-B8BD-65E13F1D3409}"/>
              </a:ext>
            </a:extLst>
          </p:cNvPr>
          <p:cNvSpPr/>
          <p:nvPr/>
        </p:nvSpPr>
        <p:spPr>
          <a:xfrm>
            <a:off x="8468967"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compliance requirements. </a:t>
            </a:r>
          </a:p>
        </p:txBody>
      </p:sp>
      <p:sp>
        <p:nvSpPr>
          <p:cNvPr id="15" name="Rectangle 14">
            <a:extLst>
              <a:ext uri="{FF2B5EF4-FFF2-40B4-BE49-F238E27FC236}">
                <a16:creationId xmlns:a16="http://schemas.microsoft.com/office/drawing/2014/main" id="{9F398572-CD7C-C368-64A2-08B83D13024A}"/>
              </a:ext>
            </a:extLst>
          </p:cNvPr>
          <p:cNvSpPr/>
          <p:nvPr/>
        </p:nvSpPr>
        <p:spPr>
          <a:xfrm>
            <a:off x="9861704" y="350918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77555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chemeClr val="tx1"/>
                </a:solidFill>
                <a:effectLst/>
                <a:uLnTx/>
                <a:uFillTx/>
                <a:latin typeface="+mn-lt"/>
                <a:ea typeface="+mn-ea"/>
                <a:cs typeface="Arial" panose="020B0604020202020204" pitchFamily="34" charset="0"/>
              </a:rPr>
              <a:t>IT Infrastructure</a:t>
            </a:r>
            <a:endParaRPr kumimoji="0" lang="en-US" sz="2000" b="1" i="0" u="none" strike="noStrike" kern="1200" cap="none" spc="0" normalizeH="0" baseline="0" noProof="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2">
              <a:alpha val="1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2">
              <a:alpha val="1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5" name="Rectangle 14">
            <a:extLst>
              <a:ext uri="{FF2B5EF4-FFF2-40B4-BE49-F238E27FC236}">
                <a16:creationId xmlns:a16="http://schemas.microsoft.com/office/drawing/2014/main" id="{29872968-1DA3-7DC4-D3DA-9E9BF1886502}"/>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data sets, applications, information systems, and/or services that can be migrated to a cloud-based platform.</a:t>
            </a:r>
          </a:p>
        </p:txBody>
      </p:sp>
      <p:sp>
        <p:nvSpPr>
          <p:cNvPr id="16" name="Rectangle 15">
            <a:extLst>
              <a:ext uri="{FF2B5EF4-FFF2-40B4-BE49-F238E27FC236}">
                <a16:creationId xmlns:a16="http://schemas.microsoft.com/office/drawing/2014/main" id="{66557465-54EB-9480-005C-6F0BE371D3DA}"/>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Evaluate the pros and cons of migrating our data sets, applications, and information systems to a cloud-based computing platform (e.g., cost-effectiveness, scalability, etc.) in collaboration with programs.</a:t>
            </a:r>
          </a:p>
        </p:txBody>
      </p:sp>
      <p:sp>
        <p:nvSpPr>
          <p:cNvPr id="17" name="Rectangle 16">
            <a:extLst>
              <a:ext uri="{FF2B5EF4-FFF2-40B4-BE49-F238E27FC236}">
                <a16:creationId xmlns:a16="http://schemas.microsoft.com/office/drawing/2014/main" id="{5321D6C6-7B41-0C35-AF77-E8A327E56F36}"/>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Develop and implement a cloud strategy and/or a cloud-first IT implementation roadmap [e.g., Infrastructure as a Service (IaaS); Platform as a Service (PaaS), or Software as a Service (SaaS)].</a:t>
            </a:r>
          </a:p>
        </p:txBody>
      </p:sp>
      <p:sp>
        <p:nvSpPr>
          <p:cNvPr id="20" name="Rectangle 19">
            <a:extLst>
              <a:ext uri="{FF2B5EF4-FFF2-40B4-BE49-F238E27FC236}">
                <a16:creationId xmlns:a16="http://schemas.microsoft.com/office/drawing/2014/main" id="{7DEFAC63-B8D4-8867-1B07-3326FCBCE09F}"/>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Develop standard operating procedures (SOPs) to be used in the event of power outages. This may include processes for storing hard copies of essential files to enable offline work.</a:t>
            </a:r>
          </a:p>
        </p:txBody>
      </p:sp>
      <p:sp>
        <p:nvSpPr>
          <p:cNvPr id="19" name="Rectangle 18">
            <a:extLst>
              <a:ext uri="{FF2B5EF4-FFF2-40B4-BE49-F238E27FC236}">
                <a16:creationId xmlns:a16="http://schemas.microsoft.com/office/drawing/2014/main" id="{0E6F8A1D-BEFE-AC9A-0CE7-63EA575535AB}"/>
              </a:ext>
            </a:extLst>
          </p:cNvPr>
          <p:cNvSpPr/>
          <p:nvPr/>
        </p:nvSpPr>
        <p:spPr>
          <a:xfrm>
            <a:off x="7182924"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IT infrastructure, such as cloud, to leadership and programs to get buy-in.</a:t>
            </a:r>
          </a:p>
        </p:txBody>
      </p:sp>
      <p:sp>
        <p:nvSpPr>
          <p:cNvPr id="18" name="Rectangle 17">
            <a:extLst>
              <a:ext uri="{FF2B5EF4-FFF2-40B4-BE49-F238E27FC236}">
                <a16:creationId xmlns:a16="http://schemas.microsoft.com/office/drawing/2014/main" id="{8F4BB319-48E9-3D72-532B-F69F665AC9FE}"/>
              </a:ext>
            </a:extLst>
          </p:cNvPr>
          <p:cNvSpPr/>
          <p:nvPr/>
        </p:nvSpPr>
        <p:spPr>
          <a:xfrm>
            <a:off x="8573548"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IT infrastructure. </a:t>
            </a:r>
          </a:p>
        </p:txBody>
      </p:sp>
      <p:sp>
        <p:nvSpPr>
          <p:cNvPr id="21" name="Rectangle 20">
            <a:extLst>
              <a:ext uri="{FF2B5EF4-FFF2-40B4-BE49-F238E27FC236}">
                <a16:creationId xmlns:a16="http://schemas.microsoft.com/office/drawing/2014/main" id="{26867A75-4614-3E72-017C-D129DEB1A2B7}"/>
              </a:ext>
            </a:extLst>
          </p:cNvPr>
          <p:cNvSpPr/>
          <p:nvPr/>
        </p:nvSpPr>
        <p:spPr>
          <a:xfrm>
            <a:off x="9964172"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107998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System Development and Improvement</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2">
              <a:alpha val="1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2">
              <a:alpha val="1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DF07EF1B-F23B-7ABC-38B6-643766858B2C}"/>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Develop and conduct processes for assessing systems development and improvement needs in collaboration with programs and data users.</a:t>
            </a:r>
          </a:p>
        </p:txBody>
      </p:sp>
      <p:sp>
        <p:nvSpPr>
          <p:cNvPr id="12" name="Rectangle 11">
            <a:extLst>
              <a:ext uri="{FF2B5EF4-FFF2-40B4-BE49-F238E27FC236}">
                <a16:creationId xmlns:a16="http://schemas.microsoft.com/office/drawing/2014/main" id="{1334AF01-E09D-E85F-20B6-763498EC0494}"/>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document, collate, and prioritize overlapping system needs and requirements from users across programs.</a:t>
            </a:r>
          </a:p>
        </p:txBody>
      </p:sp>
      <p:sp>
        <p:nvSpPr>
          <p:cNvPr id="13" name="Rectangle 12">
            <a:extLst>
              <a:ext uri="{FF2B5EF4-FFF2-40B4-BE49-F238E27FC236}">
                <a16:creationId xmlns:a16="http://schemas.microsoft.com/office/drawing/2014/main" id="{2636FBB2-2578-8407-9C35-D0C1CB0F9F74}"/>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Develop an enterprise-wide system development and improvement strategy roadmap for new and antiquated systems that incorporate user needs and requirements.</a:t>
            </a:r>
          </a:p>
        </p:txBody>
      </p:sp>
      <p:sp>
        <p:nvSpPr>
          <p:cNvPr id="16" name="Rectangle 15">
            <a:extLst>
              <a:ext uri="{FF2B5EF4-FFF2-40B4-BE49-F238E27FC236}">
                <a16:creationId xmlns:a16="http://schemas.microsoft.com/office/drawing/2014/main" id="{304E98C2-F887-E31B-B8CA-D4C7FF7823B4}"/>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system development lifecycle roles, responsibilities, and processes in which our IT and program staff should be involved.</a:t>
            </a:r>
          </a:p>
        </p:txBody>
      </p:sp>
      <p:sp>
        <p:nvSpPr>
          <p:cNvPr id="15" name="Rectangle 14">
            <a:extLst>
              <a:ext uri="{FF2B5EF4-FFF2-40B4-BE49-F238E27FC236}">
                <a16:creationId xmlns:a16="http://schemas.microsoft.com/office/drawing/2014/main" id="{2C32774D-ADE3-E761-C682-CA1D22E571A6}"/>
              </a:ext>
            </a:extLst>
          </p:cNvPr>
          <p:cNvSpPr/>
          <p:nvPr/>
        </p:nvSpPr>
        <p:spPr>
          <a:xfrm>
            <a:off x="7182924"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system development and improvement, such as cloud, to leadership and programs to obtain buy-in.</a:t>
            </a:r>
          </a:p>
        </p:txBody>
      </p:sp>
      <p:sp>
        <p:nvSpPr>
          <p:cNvPr id="14" name="Rectangle 13">
            <a:extLst>
              <a:ext uri="{FF2B5EF4-FFF2-40B4-BE49-F238E27FC236}">
                <a16:creationId xmlns:a16="http://schemas.microsoft.com/office/drawing/2014/main" id="{72CCB7E5-B7ED-3ADB-74D4-B7BCAE81D83D}"/>
              </a:ext>
            </a:extLst>
          </p:cNvPr>
          <p:cNvSpPr/>
          <p:nvPr/>
        </p:nvSpPr>
        <p:spPr>
          <a:xfrm>
            <a:off x="8573548"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system development and improvement. </a:t>
            </a:r>
          </a:p>
        </p:txBody>
      </p:sp>
      <p:sp>
        <p:nvSpPr>
          <p:cNvPr id="17" name="Rectangle 16">
            <a:extLst>
              <a:ext uri="{FF2B5EF4-FFF2-40B4-BE49-F238E27FC236}">
                <a16:creationId xmlns:a16="http://schemas.microsoft.com/office/drawing/2014/main" id="{02DFD41E-5F1D-2AC8-E590-CCA3F446CA81}"/>
              </a:ext>
            </a:extLst>
          </p:cNvPr>
          <p:cNvSpPr/>
          <p:nvPr/>
        </p:nvSpPr>
        <p:spPr>
          <a:xfrm>
            <a:off x="9964172"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93152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9E0F4C-D4B0-5F8D-B847-A12D209AA9C8}"/>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C47B986-3E44-4629-0D08-C32D06EFC74F}"/>
              </a:ext>
            </a:extLst>
          </p:cNvPr>
          <p:cNvSpPr>
            <a:spLocks noGrp="1"/>
          </p:cNvSpPr>
          <p:nvPr>
            <p:ph type="title"/>
          </p:nvPr>
        </p:nvSpPr>
        <p:spPr>
          <a:xfrm>
            <a:off x="383821" y="155087"/>
            <a:ext cx="10515600" cy="951229"/>
          </a:xfrm>
        </p:spPr>
        <p:txBody>
          <a:bodyPr>
            <a:normAutofit/>
          </a:bodyPr>
          <a:lstStyle/>
          <a:p>
            <a:r>
              <a:rPr lang="en-US" sz="2800" dirty="0">
                <a:solidFill>
                  <a:schemeClr val="bg1"/>
                </a:solidFill>
                <a:latin typeface="+mn-lt"/>
                <a:cs typeface="Times New Roman" panose="02020603050405020304" pitchFamily="18" charset="0"/>
              </a:rPr>
              <a:t>Overview Continued*</a:t>
            </a:r>
          </a:p>
        </p:txBody>
      </p:sp>
      <p:sp>
        <p:nvSpPr>
          <p:cNvPr id="5" name="TextBox 4">
            <a:extLst>
              <a:ext uri="{FF2B5EF4-FFF2-40B4-BE49-F238E27FC236}">
                <a16:creationId xmlns:a16="http://schemas.microsoft.com/office/drawing/2014/main" id="{1ABB466B-3A68-86EE-33E4-ACB7111C111E}"/>
              </a:ext>
            </a:extLst>
          </p:cNvPr>
          <p:cNvSpPr txBox="1"/>
          <p:nvPr/>
        </p:nvSpPr>
        <p:spPr>
          <a:xfrm>
            <a:off x="304799" y="1212475"/>
            <a:ext cx="11425239" cy="4801314"/>
          </a:xfrm>
          <a:prstGeom prst="rect">
            <a:avLst/>
          </a:prstGeom>
          <a:noFill/>
        </p:spPr>
        <p:txBody>
          <a:bodyPr wrap="square" lIns="91440" tIns="45720" rIns="91440" bIns="45720" rtlCol="0" anchor="t">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0" i="0">
                <a:solidFill>
                  <a:srgbClr val="080707"/>
                </a:solidFill>
                <a:effectLst/>
                <a:cs typeface="Arial" panose="020B0604020202020204" pitchFamily="34" charset="0"/>
              </a:rPr>
              <a:t>The </a:t>
            </a:r>
            <a:r>
              <a:rPr lang="en-US" i="0">
                <a:solidFill>
                  <a:srgbClr val="080707"/>
                </a:solidFill>
                <a:effectLst/>
                <a:cs typeface="Arial" panose="020B0604020202020204" pitchFamily="34" charset="0"/>
              </a:rPr>
              <a:t>Prioritization Template is meant to facilitate dialogue around opportunities identified within the Data Modernization Questionnaire. This template aims to have tribes reflect on actionable items based on their opportunities. The Prioritization </a:t>
            </a:r>
            <a:r>
              <a:rPr lang="en-US">
                <a:solidFill>
                  <a:srgbClr val="080707"/>
                </a:solidFill>
                <a:cs typeface="Arial" panose="020B0604020202020204" pitchFamily="34" charset="0"/>
              </a:rPr>
              <a:t>T</a:t>
            </a:r>
            <a:r>
              <a:rPr lang="en-US" i="0">
                <a:solidFill>
                  <a:srgbClr val="080707"/>
                </a:solidFill>
                <a:effectLst/>
                <a:cs typeface="Arial" panose="020B0604020202020204" pitchFamily="34" charset="0"/>
              </a:rPr>
              <a:t>emplate includes </a:t>
            </a:r>
            <a:r>
              <a:rPr lang="en-US" b="0" i="0">
                <a:solidFill>
                  <a:srgbClr val="080707"/>
                </a:solidFill>
                <a:effectLst/>
                <a:cs typeface="Arial" panose="020B0604020202020204" pitchFamily="34" charset="0"/>
              </a:rPr>
              <a:t>three tools and associated guidance. Tools include:</a:t>
            </a:r>
          </a:p>
          <a:p>
            <a:pPr marL="0" marR="0" lvl="0" indent="0" defTabSz="914400" eaLnBrk="1" fontAlgn="auto" latinLnBrk="0" hangingPunct="1">
              <a:lnSpc>
                <a:spcPct val="100000"/>
              </a:lnSpc>
              <a:spcBef>
                <a:spcPts val="0"/>
              </a:spcBef>
              <a:spcAft>
                <a:spcPts val="0"/>
              </a:spcAft>
              <a:buClrTx/>
              <a:buSzTx/>
              <a:buFontTx/>
              <a:buNone/>
              <a:tabLst/>
              <a:defRPr/>
            </a:pPr>
            <a:endParaRPr lang="en-US">
              <a:solidFill>
                <a:srgbClr val="080707"/>
              </a:solidFill>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Tx/>
              <a:buAutoNum type="arabicPeriod"/>
              <a:tabLst/>
              <a:defRPr/>
            </a:pPr>
            <a:r>
              <a:rPr lang="en-US" b="1">
                <a:solidFill>
                  <a:srgbClr val="080707"/>
                </a:solidFill>
                <a:cs typeface="Arial" panose="020B0604020202020204" pitchFamily="34" charset="0"/>
              </a:rPr>
              <a:t>Impact-Effort Matrix</a:t>
            </a:r>
            <a:r>
              <a:rPr lang="en-US">
                <a:solidFill>
                  <a:srgbClr val="080707"/>
                </a:solidFill>
                <a:cs typeface="Arial" panose="020B0604020202020204" pitchFamily="34" charset="0"/>
              </a:rPr>
              <a:t>: An impact-effort matrix is a decision-making tool tribes can use to prioritize opportunities based on their potential impact and the amount of effort required to implement them. </a:t>
            </a:r>
          </a:p>
          <a:p>
            <a:pPr marL="342900" marR="0" lvl="0" indent="-342900" defTabSz="914400" eaLnBrk="1" fontAlgn="auto" latinLnBrk="0" hangingPunct="1">
              <a:lnSpc>
                <a:spcPct val="100000"/>
              </a:lnSpc>
              <a:spcBef>
                <a:spcPts val="0"/>
              </a:spcBef>
              <a:spcAft>
                <a:spcPts val="0"/>
              </a:spcAft>
              <a:buClrTx/>
              <a:buSzTx/>
              <a:buFontTx/>
              <a:buAutoNum type="arabicPeriod"/>
              <a:tabLst/>
              <a:defRPr/>
            </a:pPr>
            <a:endParaRPr lang="en-US" b="1">
              <a:solidFill>
                <a:srgbClr val="080707"/>
              </a:solidFill>
              <a:cs typeface="Arial" panose="020B0604020202020204" pitchFamily="34" charset="0"/>
            </a:endParaRPr>
          </a:p>
          <a:p>
            <a:pPr marL="342900" marR="0" lvl="0" indent="-342900" defTabSz="914400" eaLnBrk="1" fontAlgn="auto" latinLnBrk="0" hangingPunct="1">
              <a:lnSpc>
                <a:spcPct val="100000"/>
              </a:lnSpc>
              <a:spcBef>
                <a:spcPts val="0"/>
              </a:spcBef>
              <a:spcAft>
                <a:spcPts val="0"/>
              </a:spcAft>
              <a:buClrTx/>
              <a:buSzTx/>
              <a:buFontTx/>
              <a:buAutoNum type="arabicPeriod"/>
              <a:tabLst/>
              <a:defRPr/>
            </a:pPr>
            <a:r>
              <a:rPr lang="en-US" b="1">
                <a:solidFill>
                  <a:srgbClr val="080707"/>
                </a:solidFill>
                <a:cs typeface="Arial" panose="020B0604020202020204" pitchFamily="34" charset="0"/>
              </a:rPr>
              <a:t>Action Planning templates</a:t>
            </a:r>
            <a:r>
              <a:rPr lang="en-US">
                <a:solidFill>
                  <a:srgbClr val="080707"/>
                </a:solidFill>
                <a:cs typeface="Arial" panose="020B0604020202020204" pitchFamily="34" charset="0"/>
              </a:rPr>
              <a:t>: As a next step, tribes will identify specific actions for each prioritized topic area. </a:t>
            </a:r>
          </a:p>
          <a:p>
            <a:pPr marL="342900" marR="0" lvl="0" indent="-342900" defTabSz="914400" eaLnBrk="1" fontAlgn="auto" latinLnBrk="0" hangingPunct="1">
              <a:lnSpc>
                <a:spcPct val="100000"/>
              </a:lnSpc>
              <a:spcBef>
                <a:spcPts val="0"/>
              </a:spcBef>
              <a:spcAft>
                <a:spcPts val="0"/>
              </a:spcAft>
              <a:buClrTx/>
              <a:buSzTx/>
              <a:buFontTx/>
              <a:buAutoNum type="arabicPeriod"/>
              <a:tabLst/>
              <a:defRPr/>
            </a:pPr>
            <a:endParaRPr lang="en-US">
              <a:solidFill>
                <a:srgbClr val="080707"/>
              </a:solidFill>
              <a:cs typeface="Arial" panose="020B0604020202020204" pitchFamily="34" charset="0"/>
            </a:endParaRPr>
          </a:p>
          <a:p>
            <a:pPr marL="342900" indent="-342900">
              <a:buFontTx/>
              <a:buAutoNum type="arabicPeriod"/>
              <a:defRPr/>
            </a:pPr>
            <a:r>
              <a:rPr lang="en-US" b="1">
                <a:solidFill>
                  <a:srgbClr val="080707"/>
                </a:solidFill>
                <a:cs typeface="Arial" panose="020B0604020202020204" pitchFamily="34" charset="0"/>
              </a:rPr>
              <a:t>Timeline template</a:t>
            </a:r>
            <a:r>
              <a:rPr lang="en-US">
                <a:solidFill>
                  <a:srgbClr val="080707"/>
                </a:solidFill>
                <a:cs typeface="Arial" panose="020B0604020202020204" pitchFamily="34" charset="0"/>
              </a:rPr>
              <a:t>: </a:t>
            </a:r>
            <a:r>
              <a:rPr lang="en-US">
                <a:solidFill>
                  <a:srgbClr val="080707"/>
                </a:solidFill>
                <a:effectLst/>
                <a:ea typeface="Times New Roman" panose="02020603050405020304" pitchFamily="18" charset="0"/>
                <a:cs typeface="Arial" panose="020B0604020202020204" pitchFamily="34" charset="0"/>
              </a:rPr>
              <a:t>After completing the action planning exercise, tribes are encouraged to discuss the start date of each opportunity and label it as either short-, intermediate-, or long-term. </a:t>
            </a:r>
          </a:p>
          <a:p>
            <a:pPr marL="342900" indent="-342900">
              <a:buFontTx/>
              <a:buAutoNum type="arabicPeriod"/>
              <a:defRPr/>
            </a:pPr>
            <a:endParaRPr lang="en-US">
              <a:solidFill>
                <a:srgbClr val="080707"/>
              </a:solidFill>
              <a:ea typeface="Times New Roman" panose="02020603050405020304" pitchFamily="18" charset="0"/>
              <a:cs typeface="Arial" panose="020B0604020202020204" pitchFamily="34" charset="0"/>
            </a:endParaRPr>
          </a:p>
          <a:p>
            <a:pPr>
              <a:defRPr/>
            </a:pPr>
            <a:r>
              <a:rPr lang="en-US">
                <a:solidFill>
                  <a:srgbClr val="080707"/>
                </a:solidFill>
                <a:effectLst/>
                <a:ea typeface="Times New Roman" panose="02020603050405020304" pitchFamily="18" charset="0"/>
                <a:cs typeface="Arial" panose="020B0604020202020204" pitchFamily="34" charset="0"/>
              </a:rPr>
              <a:t>Tribes are encouraged to complete this template collaboratively, using their Data Modernization </a:t>
            </a:r>
            <a:r>
              <a:rPr lang="en-US">
                <a:solidFill>
                  <a:srgbClr val="080707"/>
                </a:solidFill>
                <a:ea typeface="Times New Roman" panose="02020603050405020304" pitchFamily="18" charset="0"/>
                <a:cs typeface="Arial" panose="020B0604020202020204" pitchFamily="34" charset="0"/>
              </a:rPr>
              <a:t>Q</a:t>
            </a:r>
            <a:r>
              <a:rPr lang="en-US">
                <a:solidFill>
                  <a:srgbClr val="080707"/>
                </a:solidFill>
                <a:effectLst/>
                <a:ea typeface="Times New Roman" panose="02020603050405020304" pitchFamily="18" charset="0"/>
                <a:cs typeface="Arial" panose="020B0604020202020204" pitchFamily="34" charset="0"/>
              </a:rPr>
              <a:t>uestionnaire responses as a baseline for discussion. </a:t>
            </a:r>
            <a:r>
              <a:rPr lang="en-US">
                <a:solidFill>
                  <a:srgbClr val="080707"/>
                </a:solidFill>
                <a:cs typeface="Arial" panose="020B0604020202020204" pitchFamily="34" charset="0"/>
              </a:rPr>
              <a:t>Tribes can use these templates by deleting the title and overview slides before branding the remaining template slides as their own. </a:t>
            </a:r>
            <a:r>
              <a:rPr lang="en-US" sz="1800" b="1">
                <a:effectLst/>
                <a:ea typeface="Times New Roman" panose="02020603050405020304" pitchFamily="18" charset="0"/>
                <a:cs typeface="Arial" panose="020B0604020202020204" pitchFamily="34" charset="0"/>
              </a:rPr>
              <a:t>Additional notes and guidance can be found in the Notes section of this slide deck.</a:t>
            </a:r>
            <a:endParaRPr lang="en-US" b="1">
              <a:solidFill>
                <a:srgbClr val="080707"/>
              </a:solidFill>
              <a:effectLst/>
              <a:ea typeface="Times New Roman" panose="02020603050405020304" pitchFamily="18" charset="0"/>
              <a:cs typeface="Arial" panose="020B0604020202020204" pitchFamily="34" charset="0"/>
            </a:endParaRPr>
          </a:p>
          <a:p>
            <a:pPr>
              <a:spcAft>
                <a:spcPts val="1200"/>
              </a:spcAft>
            </a:pPr>
            <a:endParaRPr lang="en-US" sz="1800">
              <a:effectLst/>
              <a:ea typeface="Times New Roman" panose="02020603050405020304" pitchFamily="18" charset="0"/>
              <a:cs typeface="Arial" panose="020B0604020202020204" pitchFamily="34" charset="0"/>
            </a:endParaRPr>
          </a:p>
        </p:txBody>
      </p:sp>
      <p:sp>
        <p:nvSpPr>
          <p:cNvPr id="2" name="TextBox 1">
            <a:extLst>
              <a:ext uri="{FF2B5EF4-FFF2-40B4-BE49-F238E27FC236}">
                <a16:creationId xmlns:a16="http://schemas.microsoft.com/office/drawing/2014/main" id="{7C99102C-130C-FAB3-CA36-8F5141E0D429}"/>
              </a:ext>
            </a:extLst>
          </p:cNvPr>
          <p:cNvSpPr txBox="1"/>
          <p:nvPr/>
        </p:nvSpPr>
        <p:spPr>
          <a:xfrm>
            <a:off x="116779" y="6450886"/>
            <a:ext cx="7471266" cy="307777"/>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*Please delete this slide after reviewing and applying the instructions throughout the template.</a:t>
            </a:r>
            <a:endParaRPr kumimoji="0" lang="en-US" sz="1400" b="0" i="1" u="none" strike="noStrike" kern="1200" cap="none" spc="0" normalizeH="0" baseline="0" noProof="0">
              <a:ln>
                <a:noFill/>
              </a:ln>
              <a:solidFill>
                <a:prstClr val="black"/>
              </a:solidFill>
              <a:effectLst/>
              <a:uLnTx/>
              <a:uFillTx/>
              <a:latin typeface="Calibri" panose="020F0502020204030204"/>
              <a:ea typeface="Calibri"/>
              <a:cs typeface="Calibri"/>
            </a:endParaRPr>
          </a:p>
        </p:txBody>
      </p:sp>
    </p:spTree>
    <p:extLst>
      <p:ext uri="{BB962C8B-B14F-4D97-AF65-F5344CB8AC3E}">
        <p14:creationId xmlns:p14="http://schemas.microsoft.com/office/powerpoint/2010/main" val="30210872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User Interface/User Experience (UI/UX)</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2">
              <a:alpha val="1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2">
              <a:alpha val="1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1B6B3354-6499-BA19-BD04-043B70971E16}"/>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and document staff’s barriers to using each system, including UI/UX limitations, unmet needs and requirements, ease of use, etc.</a:t>
            </a:r>
          </a:p>
        </p:txBody>
      </p:sp>
      <p:sp>
        <p:nvSpPr>
          <p:cNvPr id="12" name="Rectangle 11">
            <a:extLst>
              <a:ext uri="{FF2B5EF4-FFF2-40B4-BE49-F238E27FC236}">
                <a16:creationId xmlns:a16="http://schemas.microsoft.com/office/drawing/2014/main" id="{1021711B-DE66-BE4C-CE22-12D9090D3198}"/>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communication channels (e.g., meetings, forums, or other mechanisms) for system users to regularly convey system roadblocks and recommend enhancements.</a:t>
            </a:r>
          </a:p>
        </p:txBody>
      </p:sp>
      <p:sp>
        <p:nvSpPr>
          <p:cNvPr id="13" name="Rectangle 12">
            <a:extLst>
              <a:ext uri="{FF2B5EF4-FFF2-40B4-BE49-F238E27FC236}">
                <a16:creationId xmlns:a16="http://schemas.microsoft.com/office/drawing/2014/main" id="{1E5CB985-CF2C-048C-F5BC-4CFA5F56E518}"/>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Conduct a gap analysis to identify systems’ current state versus desired future state (based on users’ needs/ requirements). Identify potential UI/UX solutions and priorities to evolve towards future state. </a:t>
            </a:r>
          </a:p>
        </p:txBody>
      </p:sp>
      <p:sp>
        <p:nvSpPr>
          <p:cNvPr id="16" name="Rectangle 15">
            <a:extLst>
              <a:ext uri="{FF2B5EF4-FFF2-40B4-BE49-F238E27FC236}">
                <a16:creationId xmlns:a16="http://schemas.microsoft.com/office/drawing/2014/main" id="{64A508FC-9841-2A16-315F-17A0F1573787}"/>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system UI/UX enhancements (e.g., improved system utilization) to leadership and programs to obtain buy-in.</a:t>
            </a:r>
          </a:p>
        </p:txBody>
      </p:sp>
      <p:sp>
        <p:nvSpPr>
          <p:cNvPr id="15" name="Rectangle 14">
            <a:extLst>
              <a:ext uri="{FF2B5EF4-FFF2-40B4-BE49-F238E27FC236}">
                <a16:creationId xmlns:a16="http://schemas.microsoft.com/office/drawing/2014/main" id="{9433DE75-8B01-78A6-75C2-54A7A6D8746D}"/>
              </a:ext>
            </a:extLst>
          </p:cNvPr>
          <p:cNvSpPr/>
          <p:nvPr/>
        </p:nvSpPr>
        <p:spPr>
          <a:xfrm>
            <a:off x="7182924"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system features and capabilities, such as training using specific use case scenarios relevant to each program.</a:t>
            </a:r>
          </a:p>
        </p:txBody>
      </p:sp>
      <p:sp>
        <p:nvSpPr>
          <p:cNvPr id="14" name="Rectangle 13">
            <a:extLst>
              <a:ext uri="{FF2B5EF4-FFF2-40B4-BE49-F238E27FC236}">
                <a16:creationId xmlns:a16="http://schemas.microsoft.com/office/drawing/2014/main" id="{29630E89-DA48-0E41-3B85-9CEBADB1DDE3}"/>
              </a:ext>
            </a:extLst>
          </p:cNvPr>
          <p:cNvSpPr/>
          <p:nvPr/>
        </p:nvSpPr>
        <p:spPr>
          <a:xfrm>
            <a:off x="8573548"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enhancing system user interface/experience (UI/UX). </a:t>
            </a:r>
          </a:p>
        </p:txBody>
      </p:sp>
      <p:sp>
        <p:nvSpPr>
          <p:cNvPr id="17" name="Rectangle 16">
            <a:extLst>
              <a:ext uri="{FF2B5EF4-FFF2-40B4-BE49-F238E27FC236}">
                <a16:creationId xmlns:a16="http://schemas.microsoft.com/office/drawing/2014/main" id="{D8AB2F4B-DB0E-C52D-EBBB-F3878A3FCFD4}"/>
              </a:ext>
            </a:extLst>
          </p:cNvPr>
          <p:cNvSpPr/>
          <p:nvPr/>
        </p:nvSpPr>
        <p:spPr>
          <a:xfrm>
            <a:off x="9964172" y="343928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618753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System Interoperability</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2">
              <a:alpha val="1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2">
              <a:alpha val="1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7ABC50F6-A873-A400-DD0B-0CFA91B0338B}"/>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Develop strategies for adopting and implementing nationally recognized vocabulary, messaging, and transport standards, if applicable.</a:t>
            </a:r>
          </a:p>
        </p:txBody>
      </p:sp>
      <p:sp>
        <p:nvSpPr>
          <p:cNvPr id="12" name="Rectangle 11">
            <a:extLst>
              <a:ext uri="{FF2B5EF4-FFF2-40B4-BE49-F238E27FC236}">
                <a16:creationId xmlns:a16="http://schemas.microsoft.com/office/drawing/2014/main" id="{0402EBA6-8EB2-DDD1-CEDD-055CCD21365D}"/>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our stand-alone data systems that do not or cannot interoperate with internal other health or public health information systems.</a:t>
            </a:r>
          </a:p>
        </p:txBody>
      </p:sp>
      <p:sp>
        <p:nvSpPr>
          <p:cNvPr id="13" name="Rectangle 12">
            <a:extLst>
              <a:ext uri="{FF2B5EF4-FFF2-40B4-BE49-F238E27FC236}">
                <a16:creationId xmlns:a16="http://schemas.microsoft.com/office/drawing/2014/main" id="{FCAF58C4-FB2F-E0ED-8FFC-E3FBAD5A8418}"/>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our stand-alone data systems that do not or cannot interoperate with external other health or public health information systems.</a:t>
            </a:r>
          </a:p>
        </p:txBody>
      </p:sp>
      <p:sp>
        <p:nvSpPr>
          <p:cNvPr id="16" name="Rectangle 15">
            <a:extLst>
              <a:ext uri="{FF2B5EF4-FFF2-40B4-BE49-F238E27FC236}">
                <a16:creationId xmlns:a16="http://schemas.microsoft.com/office/drawing/2014/main" id="{D9BC77A1-17C0-E07D-3041-43AA3A32C74A}"/>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barriers, opportunities, and technical strategies needed to electronically send, receive, and process data between internal data systems.</a:t>
            </a:r>
          </a:p>
        </p:txBody>
      </p:sp>
      <p:sp>
        <p:nvSpPr>
          <p:cNvPr id="18" name="Rectangle 17">
            <a:extLst>
              <a:ext uri="{FF2B5EF4-FFF2-40B4-BE49-F238E27FC236}">
                <a16:creationId xmlns:a16="http://schemas.microsoft.com/office/drawing/2014/main" id="{737E0FDE-8676-34D7-3B03-FD60B5AF93E3}"/>
              </a:ext>
            </a:extLst>
          </p:cNvPr>
          <p:cNvSpPr/>
          <p:nvPr/>
        </p:nvSpPr>
        <p:spPr>
          <a:xfrm>
            <a:off x="646391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barriers, opportunities, and technical strategies needed to electronically send, receive, and process data between external partner systems.</a:t>
            </a:r>
          </a:p>
        </p:txBody>
      </p:sp>
      <p:sp>
        <p:nvSpPr>
          <p:cNvPr id="15" name="Rectangle 14">
            <a:extLst>
              <a:ext uri="{FF2B5EF4-FFF2-40B4-BE49-F238E27FC236}">
                <a16:creationId xmlns:a16="http://schemas.microsoft.com/office/drawing/2014/main" id="{350677E5-DADA-5693-F4D2-3CA66F21509E}"/>
              </a:ext>
            </a:extLst>
          </p:cNvPr>
          <p:cNvSpPr/>
          <p:nvPr/>
        </p:nvSpPr>
        <p:spPr>
          <a:xfrm>
            <a:off x="7842953" y="341871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Collaborate across program areas to identify high-value external partners. </a:t>
            </a:r>
          </a:p>
        </p:txBody>
      </p:sp>
      <p:sp>
        <p:nvSpPr>
          <p:cNvPr id="3" name="Rectangle 2">
            <a:extLst>
              <a:ext uri="{FF2B5EF4-FFF2-40B4-BE49-F238E27FC236}">
                <a16:creationId xmlns:a16="http://schemas.microsoft.com/office/drawing/2014/main" id="{AB67F6CD-A856-BB26-CF4B-F6C2F5D939BC}"/>
              </a:ext>
            </a:extLst>
          </p:cNvPr>
          <p:cNvSpPr/>
          <p:nvPr/>
        </p:nvSpPr>
        <p:spPr>
          <a:xfrm>
            <a:off x="9224141" y="341871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Coordinate with external partners to develop processes for electronically sending, receiving, and processing data with their systems.</a:t>
            </a:r>
          </a:p>
        </p:txBody>
      </p:sp>
      <p:sp>
        <p:nvSpPr>
          <p:cNvPr id="14" name="Rectangle 13">
            <a:extLst>
              <a:ext uri="{FF2B5EF4-FFF2-40B4-BE49-F238E27FC236}">
                <a16:creationId xmlns:a16="http://schemas.microsoft.com/office/drawing/2014/main" id="{08550AB6-ED7F-51B7-320C-69B61469F553}"/>
              </a:ext>
            </a:extLst>
          </p:cNvPr>
          <p:cNvSpPr/>
          <p:nvPr/>
        </p:nvSpPr>
        <p:spPr>
          <a:xfrm>
            <a:off x="1060532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Develop an Application Programming Interface (API) Strategy/API Management Plan to manage interface development and maintenance.</a:t>
            </a:r>
          </a:p>
        </p:txBody>
      </p:sp>
      <p:sp>
        <p:nvSpPr>
          <p:cNvPr id="17" name="Rectangle 16">
            <a:extLst>
              <a:ext uri="{FF2B5EF4-FFF2-40B4-BE49-F238E27FC236}">
                <a16:creationId xmlns:a16="http://schemas.microsoft.com/office/drawing/2014/main" id="{53B4502D-CBEE-BB7A-5B4A-F5D9D3F4FA63}"/>
              </a:ext>
            </a:extLst>
          </p:cNvPr>
          <p:cNvSpPr/>
          <p:nvPr/>
        </p:nvSpPr>
        <p:spPr>
          <a:xfrm>
            <a:off x="7129811" y="477905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system interoperability to leadership and programs to obtain buy-in.</a:t>
            </a:r>
          </a:p>
        </p:txBody>
      </p:sp>
      <p:sp>
        <p:nvSpPr>
          <p:cNvPr id="20" name="Rectangle 19">
            <a:extLst>
              <a:ext uri="{FF2B5EF4-FFF2-40B4-BE49-F238E27FC236}">
                <a16:creationId xmlns:a16="http://schemas.microsoft.com/office/drawing/2014/main" id="{FF005EEB-6362-0ABB-D2ED-C995928EFB5A}"/>
              </a:ext>
            </a:extLst>
          </p:cNvPr>
          <p:cNvSpPr/>
          <p:nvPr/>
        </p:nvSpPr>
        <p:spPr>
          <a:xfrm>
            <a:off x="8520435" y="477905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Provide continuous learning and development opportunities to staff on system interoperability, including system interfaces (i.e., APIs) and nationally recognized vocabulary, messaging, and transport standards such as HL7. </a:t>
            </a:r>
          </a:p>
        </p:txBody>
      </p:sp>
      <p:sp>
        <p:nvSpPr>
          <p:cNvPr id="19" name="Rectangle 18">
            <a:extLst>
              <a:ext uri="{FF2B5EF4-FFF2-40B4-BE49-F238E27FC236}">
                <a16:creationId xmlns:a16="http://schemas.microsoft.com/office/drawing/2014/main" id="{43A5DD4D-D76B-9171-3EA9-C54920BDDC84}"/>
              </a:ext>
            </a:extLst>
          </p:cNvPr>
          <p:cNvSpPr/>
          <p:nvPr/>
        </p:nvSpPr>
        <p:spPr>
          <a:xfrm>
            <a:off x="9911059" y="477905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8906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Data Repository</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2">
              <a:alpha val="1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2">
              <a:alpha val="1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7ABC50F6-A873-A400-DD0B-0CFA91B0338B}"/>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effectLst/>
                <a:ea typeface="Times New Roman" panose="02020603050405020304" pitchFamily="18" charset="0"/>
              </a:rPr>
              <a:t>Collaborate with programs to identify enterprise-wide and program specific applications for implementing a centralized data repository. </a:t>
            </a:r>
            <a:endParaRPr lang="en-US" sz="800">
              <a:solidFill>
                <a:schemeClr val="tx1"/>
              </a:solidFill>
            </a:endParaRPr>
          </a:p>
        </p:txBody>
      </p:sp>
      <p:sp>
        <p:nvSpPr>
          <p:cNvPr id="12" name="Rectangle 11">
            <a:extLst>
              <a:ext uri="{FF2B5EF4-FFF2-40B4-BE49-F238E27FC236}">
                <a16:creationId xmlns:a16="http://schemas.microsoft.com/office/drawing/2014/main" id="{0402EBA6-8EB2-DDD1-CEDD-055CCD21365D}"/>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effectLst/>
                <a:ea typeface="Calibri" panose="020F0502020204030204" pitchFamily="34" charset="0"/>
                <a:cs typeface="Arial" panose="020B0604020202020204" pitchFamily="34" charset="0"/>
              </a:rPr>
              <a:t>Identify limitations of existing data repositories for tribal leadership and staff.</a:t>
            </a:r>
            <a:endParaRPr lang="en-US" sz="100">
              <a:solidFill>
                <a:schemeClr val="tx1"/>
              </a:solidFill>
            </a:endParaRPr>
          </a:p>
        </p:txBody>
      </p:sp>
      <p:sp>
        <p:nvSpPr>
          <p:cNvPr id="13" name="Rectangle 12">
            <a:extLst>
              <a:ext uri="{FF2B5EF4-FFF2-40B4-BE49-F238E27FC236}">
                <a16:creationId xmlns:a16="http://schemas.microsoft.com/office/drawing/2014/main" id="{FCAF58C4-FB2F-E0ED-8FFC-E3FBAD5A8418}"/>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effectLst/>
                <a:ea typeface="Times New Roman" panose="02020603050405020304" pitchFamily="18" charset="0"/>
              </a:rPr>
              <a:t>Establish a data lake (a centralized repository that allows storage of all structured and unstructured data at any scale).</a:t>
            </a:r>
            <a:endParaRPr lang="en-US" sz="100">
              <a:solidFill>
                <a:schemeClr val="tx1"/>
              </a:solidFill>
            </a:endParaRPr>
          </a:p>
        </p:txBody>
      </p:sp>
      <p:sp>
        <p:nvSpPr>
          <p:cNvPr id="16" name="Rectangle 15">
            <a:extLst>
              <a:ext uri="{FF2B5EF4-FFF2-40B4-BE49-F238E27FC236}">
                <a16:creationId xmlns:a16="http://schemas.microsoft.com/office/drawing/2014/main" id="{D9BC77A1-17C0-E07D-3041-43AA3A32C74A}"/>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effectLst/>
                <a:ea typeface="Calibri" panose="020F0502020204030204" pitchFamily="34" charset="0"/>
                <a:cs typeface="Arial" panose="020B0604020202020204" pitchFamily="34" charset="0"/>
              </a:rPr>
              <a:t>Establish a data warehouse (a centralized data repository from one or more discrete sources).</a:t>
            </a:r>
            <a:endParaRPr lang="en-US" sz="800">
              <a:solidFill>
                <a:schemeClr val="tx1"/>
              </a:solidFill>
            </a:endParaRPr>
          </a:p>
        </p:txBody>
      </p:sp>
      <p:sp>
        <p:nvSpPr>
          <p:cNvPr id="18" name="Rectangle 17">
            <a:extLst>
              <a:ext uri="{FF2B5EF4-FFF2-40B4-BE49-F238E27FC236}">
                <a16:creationId xmlns:a16="http://schemas.microsoft.com/office/drawing/2014/main" id="{737E0FDE-8676-34D7-3B03-FD60B5AF93E3}"/>
              </a:ext>
            </a:extLst>
          </p:cNvPr>
          <p:cNvSpPr/>
          <p:nvPr/>
        </p:nvSpPr>
        <p:spPr>
          <a:xfrm>
            <a:off x="646391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effectLst/>
                <a:ea typeface="Calibri" panose="020F0502020204030204" pitchFamily="34" charset="0"/>
                <a:cs typeface="Arial" panose="020B0604020202020204" pitchFamily="34" charset="0"/>
              </a:rPr>
              <a:t>Establish a data mart (a centralized repository of data that is oriented to a specific team).</a:t>
            </a:r>
            <a:endParaRPr lang="en-US" sz="800">
              <a:solidFill>
                <a:schemeClr val="tx1"/>
              </a:solidFill>
            </a:endParaRPr>
          </a:p>
        </p:txBody>
      </p:sp>
      <p:sp>
        <p:nvSpPr>
          <p:cNvPr id="15" name="Rectangle 14">
            <a:extLst>
              <a:ext uri="{FF2B5EF4-FFF2-40B4-BE49-F238E27FC236}">
                <a16:creationId xmlns:a16="http://schemas.microsoft.com/office/drawing/2014/main" id="{350677E5-DADA-5693-F4D2-3CA66F21509E}"/>
              </a:ext>
            </a:extLst>
          </p:cNvPr>
          <p:cNvSpPr/>
          <p:nvPr/>
        </p:nvSpPr>
        <p:spPr>
          <a:xfrm>
            <a:off x="7842953" y="341871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effectLst/>
                <a:ea typeface="Calibri" panose="020F0502020204030204" pitchFamily="34" charset="0"/>
                <a:cs typeface="Arial" panose="020B0604020202020204" pitchFamily="34" charset="0"/>
              </a:rPr>
              <a:t>Define and communicate the advantages, limitations, impacts, and opportunities for a centralized data repository to leadership and programs to obtain buy-in.</a:t>
            </a:r>
            <a:endParaRPr lang="en-US" sz="800">
              <a:solidFill>
                <a:schemeClr val="tx1"/>
              </a:solidFill>
            </a:endParaRPr>
          </a:p>
        </p:txBody>
      </p:sp>
      <p:sp>
        <p:nvSpPr>
          <p:cNvPr id="3" name="Rectangle 2">
            <a:extLst>
              <a:ext uri="{FF2B5EF4-FFF2-40B4-BE49-F238E27FC236}">
                <a16:creationId xmlns:a16="http://schemas.microsoft.com/office/drawing/2014/main" id="{AB67F6CD-A856-BB26-CF4B-F6C2F5D939BC}"/>
              </a:ext>
            </a:extLst>
          </p:cNvPr>
          <p:cNvSpPr/>
          <p:nvPr/>
        </p:nvSpPr>
        <p:spPr>
          <a:xfrm>
            <a:off x="9224141" y="341871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effectLst/>
                <a:ea typeface="Calibri" panose="020F0502020204030204" pitchFamily="34" charset="0"/>
                <a:cs typeface="Arial" panose="020B0604020202020204" pitchFamily="34" charset="0"/>
              </a:rPr>
              <a:t>Provide continuous learning and development opportunities to staff on centralized data repositories.</a:t>
            </a:r>
            <a:endParaRPr lang="en-US" sz="800">
              <a:solidFill>
                <a:schemeClr val="tx1"/>
              </a:solidFill>
            </a:endParaRPr>
          </a:p>
        </p:txBody>
      </p:sp>
      <p:sp>
        <p:nvSpPr>
          <p:cNvPr id="14" name="Rectangle 13">
            <a:extLst>
              <a:ext uri="{FF2B5EF4-FFF2-40B4-BE49-F238E27FC236}">
                <a16:creationId xmlns:a16="http://schemas.microsoft.com/office/drawing/2014/main" id="{08550AB6-ED7F-51B7-320C-69B61469F553}"/>
              </a:ext>
            </a:extLst>
          </p:cNvPr>
          <p:cNvSpPr/>
          <p:nvPr/>
        </p:nvSpPr>
        <p:spPr>
          <a:xfrm>
            <a:off x="1060532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rgbClr val="000000"/>
                </a:solidFill>
                <a:effectLst/>
                <a:latin typeface="Calibri" panose="020F0502020204030204" pitchFamily="34" charset="0"/>
                <a:ea typeface="Calibri" panose="020F0502020204030204" pitchFamily="34" charset="0"/>
                <a:cs typeface="Arial" panose="020B0604020202020204" pitchFamily="34" charset="0"/>
              </a:rPr>
              <a:t>Designate an individual/group of people to actively manage our data repository.</a:t>
            </a:r>
            <a:endParaRPr lang="en-US" sz="100">
              <a:solidFill>
                <a:schemeClr val="tx1"/>
              </a:solidFill>
            </a:endParaRPr>
          </a:p>
        </p:txBody>
      </p:sp>
      <p:sp>
        <p:nvSpPr>
          <p:cNvPr id="4" name="Rectangle 3">
            <a:extLst>
              <a:ext uri="{FF2B5EF4-FFF2-40B4-BE49-F238E27FC236}">
                <a16:creationId xmlns:a16="http://schemas.microsoft.com/office/drawing/2014/main" id="{877294BD-E589-1670-0F4D-E9F72454B97F}"/>
              </a:ext>
            </a:extLst>
          </p:cNvPr>
          <p:cNvSpPr/>
          <p:nvPr/>
        </p:nvSpPr>
        <p:spPr>
          <a:xfrm>
            <a:off x="8584061" y="483001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368026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Workforce Learning and Development</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4">
              <a:lumMod val="75000"/>
              <a:alpha val="10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4">
              <a:lumMod val="75000"/>
              <a:alpha val="10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24" name="Rectangle 23">
            <a:extLst>
              <a:ext uri="{FF2B5EF4-FFF2-40B4-BE49-F238E27FC236}">
                <a16:creationId xmlns:a16="http://schemas.microsoft.com/office/drawing/2014/main" id="{FC0549C2-0A26-FB4E-4AD6-2DF5D69C2C3A}"/>
              </a:ext>
            </a:extLst>
          </p:cNvPr>
          <p:cNvSpPr/>
          <p:nvPr/>
        </p:nvSpPr>
        <p:spPr>
          <a:xfrm>
            <a:off x="712577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Leverage technical assistance support from Tribal Epidemiology Centers (TECS) or other State, Tribal, Local, or Territorial (STLT) organizations to support the identification of learning and development needs. </a:t>
            </a:r>
          </a:p>
        </p:txBody>
      </p:sp>
      <p:sp>
        <p:nvSpPr>
          <p:cNvPr id="25" name="Rectangle 24">
            <a:extLst>
              <a:ext uri="{FF2B5EF4-FFF2-40B4-BE49-F238E27FC236}">
                <a16:creationId xmlns:a16="http://schemas.microsoft.com/office/drawing/2014/main" id="{8A85DB92-456B-3D91-BC60-6452541E5A8F}"/>
              </a:ext>
            </a:extLst>
          </p:cNvPr>
          <p:cNvSpPr/>
          <p:nvPr/>
        </p:nvSpPr>
        <p:spPr>
          <a:xfrm>
            <a:off x="850588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Increase availability of flexible learning opportunities for staff to complete on their own schedule, including online and free/low-cost training materials. </a:t>
            </a:r>
          </a:p>
        </p:txBody>
      </p:sp>
      <p:sp>
        <p:nvSpPr>
          <p:cNvPr id="26" name="Rectangle 25">
            <a:extLst>
              <a:ext uri="{FF2B5EF4-FFF2-40B4-BE49-F238E27FC236}">
                <a16:creationId xmlns:a16="http://schemas.microsoft.com/office/drawing/2014/main" id="{4DCC1D5C-040E-8EC8-FEC6-FFB9B6E78519}"/>
              </a:ext>
            </a:extLst>
          </p:cNvPr>
          <p:cNvSpPr/>
          <p:nvPr/>
        </p:nvSpPr>
        <p:spPr>
          <a:xfrm>
            <a:off x="9885992"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Conduct an environmental scan to identify available learning and development resources.</a:t>
            </a:r>
          </a:p>
        </p:txBody>
      </p:sp>
      <p:sp>
        <p:nvSpPr>
          <p:cNvPr id="39" name="Rectangle 38">
            <a:extLst>
              <a:ext uri="{FF2B5EF4-FFF2-40B4-BE49-F238E27FC236}">
                <a16:creationId xmlns:a16="http://schemas.microsoft.com/office/drawing/2014/main" id="{BA3C83C2-73C4-04EE-5DBE-8354FC64A3AB}"/>
              </a:ext>
            </a:extLst>
          </p:cNvPr>
          <p:cNvSpPr/>
          <p:nvPr/>
        </p:nvSpPr>
        <p:spPr>
          <a:xfrm>
            <a:off x="7125770"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Develop and implement a communication plan to promote available learning and development opportunities to staff. </a:t>
            </a:r>
          </a:p>
        </p:txBody>
      </p:sp>
      <p:sp>
        <p:nvSpPr>
          <p:cNvPr id="38" name="Rectangle 37">
            <a:extLst>
              <a:ext uri="{FF2B5EF4-FFF2-40B4-BE49-F238E27FC236}">
                <a16:creationId xmlns:a16="http://schemas.microsoft.com/office/drawing/2014/main" id="{51C96D5A-13E5-FFD2-049B-7273BD66FEEE}"/>
              </a:ext>
            </a:extLst>
          </p:cNvPr>
          <p:cNvSpPr/>
          <p:nvPr/>
        </p:nvSpPr>
        <p:spPr>
          <a:xfrm>
            <a:off x="8479550"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Deliver surveys before and after trainings to evaluate training effectiveness.</a:t>
            </a:r>
          </a:p>
        </p:txBody>
      </p:sp>
      <p:sp>
        <p:nvSpPr>
          <p:cNvPr id="32" name="Rectangle 31">
            <a:extLst>
              <a:ext uri="{FF2B5EF4-FFF2-40B4-BE49-F238E27FC236}">
                <a16:creationId xmlns:a16="http://schemas.microsoft.com/office/drawing/2014/main" id="{B4161FC3-8587-7AFA-1DEB-E5D7BF215E56}"/>
              </a:ext>
            </a:extLst>
          </p:cNvPr>
          <p:cNvSpPr/>
          <p:nvPr/>
        </p:nvSpPr>
        <p:spPr>
          <a:xfrm>
            <a:off x="9870174"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Define and communicate the advantages, limitations, impacts, and opportunities for workforce learning and development to leadership and programs to obtain buy-in.</a:t>
            </a:r>
          </a:p>
        </p:txBody>
      </p:sp>
      <p:sp>
        <p:nvSpPr>
          <p:cNvPr id="42" name="Rectangle 41">
            <a:extLst>
              <a:ext uri="{FF2B5EF4-FFF2-40B4-BE49-F238E27FC236}">
                <a16:creationId xmlns:a16="http://schemas.microsoft.com/office/drawing/2014/main" id="{5A7645CE-192D-61C1-5C1B-CE3995FF1989}"/>
              </a:ext>
            </a:extLst>
          </p:cNvPr>
          <p:cNvSpPr/>
          <p:nvPr/>
        </p:nvSpPr>
        <p:spPr>
          <a:xfrm>
            <a:off x="7125770" y="477905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Identify interested staff to participate in data-related communities of practice. </a:t>
            </a:r>
          </a:p>
        </p:txBody>
      </p:sp>
      <p:sp>
        <p:nvSpPr>
          <p:cNvPr id="41" name="Rectangle 40">
            <a:extLst>
              <a:ext uri="{FF2B5EF4-FFF2-40B4-BE49-F238E27FC236}">
                <a16:creationId xmlns:a16="http://schemas.microsoft.com/office/drawing/2014/main" id="{261E6AF1-9D5E-EC58-6FEA-B701F8F3F614}"/>
              </a:ext>
            </a:extLst>
          </p:cNvPr>
          <p:cNvSpPr/>
          <p:nvPr/>
        </p:nvSpPr>
        <p:spPr>
          <a:xfrm>
            <a:off x="8479550" y="477905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marR="0" lvl="0" algn="ctr">
              <a:lnSpc>
                <a:spcPct val="107000"/>
              </a:lnSpc>
              <a:spcBef>
                <a:spcPts val="0"/>
              </a:spcBef>
              <a:spcAft>
                <a:spcPts val="800"/>
              </a:spcAft>
            </a:pPr>
            <a:r>
              <a:rPr lang="en-US" sz="800">
                <a:solidFill>
                  <a:schemeClr val="tx1"/>
                </a:solidFill>
              </a:rPr>
              <a:t>Create a community of practice across our tribe’s public health data partners</a:t>
            </a:r>
          </a:p>
        </p:txBody>
      </p:sp>
      <p:sp>
        <p:nvSpPr>
          <p:cNvPr id="40" name="Rectangle 39">
            <a:extLst>
              <a:ext uri="{FF2B5EF4-FFF2-40B4-BE49-F238E27FC236}">
                <a16:creationId xmlns:a16="http://schemas.microsoft.com/office/drawing/2014/main" id="{1D503518-7AF2-D1ED-FAB2-206F3213FF0C}"/>
              </a:ext>
            </a:extLst>
          </p:cNvPr>
          <p:cNvSpPr/>
          <p:nvPr/>
        </p:nvSpPr>
        <p:spPr>
          <a:xfrm>
            <a:off x="9870174" y="477905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930793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Workforce Recruitment and Employee Onboarding</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4">
              <a:lumMod val="75000"/>
              <a:alpha val="10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4">
              <a:lumMod val="75000"/>
              <a:alpha val="10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11" name="Rectangle 10">
            <a:extLst>
              <a:ext uri="{FF2B5EF4-FFF2-40B4-BE49-F238E27FC236}">
                <a16:creationId xmlns:a16="http://schemas.microsoft.com/office/drawing/2014/main" id="{3221818C-4FF9-5D63-3B7E-401F0F7EA1C6}"/>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Create templates and standardize processes for the development of job descriptions.</a:t>
            </a:r>
          </a:p>
        </p:txBody>
      </p:sp>
      <p:sp>
        <p:nvSpPr>
          <p:cNvPr id="12" name="Rectangle 11">
            <a:extLst>
              <a:ext uri="{FF2B5EF4-FFF2-40B4-BE49-F238E27FC236}">
                <a16:creationId xmlns:a16="http://schemas.microsoft.com/office/drawing/2014/main" id="{C4D93E59-8F61-D107-BC8D-2E398954A402}"/>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employee referral programs that incentivize staff for referring qualified candidates.</a:t>
            </a:r>
          </a:p>
        </p:txBody>
      </p:sp>
      <p:sp>
        <p:nvSpPr>
          <p:cNvPr id="13" name="Rectangle 12">
            <a:extLst>
              <a:ext uri="{FF2B5EF4-FFF2-40B4-BE49-F238E27FC236}">
                <a16:creationId xmlns:a16="http://schemas.microsoft.com/office/drawing/2014/main" id="{DA4E9B8E-C5FC-8AB6-19D0-AACDAE1FC69E}"/>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Improve the pipeline that supports the development of our tribe’s future public health workforce. This may include building partnerships with universities and schools of public health to bolster our tribal workforce.</a:t>
            </a:r>
          </a:p>
        </p:txBody>
      </p:sp>
      <p:sp>
        <p:nvSpPr>
          <p:cNvPr id="16" name="Rectangle 15">
            <a:extLst>
              <a:ext uri="{FF2B5EF4-FFF2-40B4-BE49-F238E27FC236}">
                <a16:creationId xmlns:a16="http://schemas.microsoft.com/office/drawing/2014/main" id="{A6153394-3E61-6B9D-3EE2-F87740A9CCAF}"/>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Standardize processes for conducting interviews. This may include developing standard interview questions, implementing a skills test, and gathering feedback from candidates to continuously improve the interview process. </a:t>
            </a:r>
          </a:p>
        </p:txBody>
      </p:sp>
      <p:sp>
        <p:nvSpPr>
          <p:cNvPr id="18" name="Rectangle 17">
            <a:extLst>
              <a:ext uri="{FF2B5EF4-FFF2-40B4-BE49-F238E27FC236}">
                <a16:creationId xmlns:a16="http://schemas.microsoft.com/office/drawing/2014/main" id="{BCAEE0B2-279F-E5AD-5977-1CB77A0DD5E2}"/>
              </a:ext>
            </a:extLst>
          </p:cNvPr>
          <p:cNvSpPr/>
          <p:nvPr/>
        </p:nvSpPr>
        <p:spPr>
          <a:xfrm>
            <a:off x="646391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Assist with relocation expenses and/or housing assistance for new employees.</a:t>
            </a:r>
          </a:p>
        </p:txBody>
      </p:sp>
      <p:sp>
        <p:nvSpPr>
          <p:cNvPr id="15" name="Rectangle 14">
            <a:extLst>
              <a:ext uri="{FF2B5EF4-FFF2-40B4-BE49-F238E27FC236}">
                <a16:creationId xmlns:a16="http://schemas.microsoft.com/office/drawing/2014/main" id="{543CA664-B840-87E7-AE17-1B7D491F33A4}"/>
              </a:ext>
            </a:extLst>
          </p:cNvPr>
          <p:cNvSpPr/>
          <p:nvPr/>
        </p:nvSpPr>
        <p:spPr>
          <a:xfrm>
            <a:off x="781769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Standardize processes for employee onboarding. This may include developing an employee handbook, clearly documenting job roles and responsibilities, and conducting a comprehensive orientation. </a:t>
            </a:r>
          </a:p>
        </p:txBody>
      </p:sp>
      <p:sp>
        <p:nvSpPr>
          <p:cNvPr id="14" name="Rectangle 13">
            <a:extLst>
              <a:ext uri="{FF2B5EF4-FFF2-40B4-BE49-F238E27FC236}">
                <a16:creationId xmlns:a16="http://schemas.microsoft.com/office/drawing/2014/main" id="{6F6560E2-931D-C8E6-F6FD-205CF933CC0F}"/>
              </a:ext>
            </a:extLst>
          </p:cNvPr>
          <p:cNvSpPr/>
          <p:nvPr/>
        </p:nvSpPr>
        <p:spPr>
          <a:xfrm>
            <a:off x="9208323"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Implement 30-60-90-day plans to set objectives for new employees in the first 3 months of their new position. </a:t>
            </a:r>
          </a:p>
        </p:txBody>
      </p:sp>
      <p:sp>
        <p:nvSpPr>
          <p:cNvPr id="17" name="Rectangle 16">
            <a:extLst>
              <a:ext uri="{FF2B5EF4-FFF2-40B4-BE49-F238E27FC236}">
                <a16:creationId xmlns:a16="http://schemas.microsoft.com/office/drawing/2014/main" id="{FE1CC8E5-18F3-8DDF-4106-9F6E1A8E5470}"/>
              </a:ext>
            </a:extLst>
          </p:cNvPr>
          <p:cNvSpPr/>
          <p:nvPr/>
        </p:nvSpPr>
        <p:spPr>
          <a:xfrm>
            <a:off x="10598947"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26834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2679-35DB-4E6E-A03C-41FEE6257534}"/>
              </a:ext>
            </a:extLst>
          </p:cNvPr>
          <p:cNvSpPr txBox="1">
            <a:spLocks noGrp="1"/>
          </p:cNvSpPr>
          <p:nvPr>
            <p:ph type="title" idx="4294967295"/>
          </p:nvPr>
        </p:nvSpPr>
        <p:spPr>
          <a:xfrm flipH="1">
            <a:off x="304799" y="272188"/>
            <a:ext cx="1168750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Workforce Retention</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Arial" panose="020B0604020202020204" pitchFamily="34" charset="0"/>
            </a:endParaRPr>
          </a:p>
        </p:txBody>
      </p:sp>
      <p:sp>
        <p:nvSpPr>
          <p:cNvPr id="27" name="Rectangle: Rounded Corners 26">
            <a:extLst>
              <a:ext uri="{FF2B5EF4-FFF2-40B4-BE49-F238E27FC236}">
                <a16:creationId xmlns:a16="http://schemas.microsoft.com/office/drawing/2014/main" id="{E85E487B-BC45-1641-3A55-866E568291F8}"/>
              </a:ext>
              <a:ext uri="{C183D7F6-B498-43B3-948B-1728B52AA6E4}">
                <adec:decorative xmlns:adec="http://schemas.microsoft.com/office/drawing/2017/decorative" val="1"/>
              </a:ext>
            </a:extLst>
          </p:cNvPr>
          <p:cNvSpPr/>
          <p:nvPr/>
        </p:nvSpPr>
        <p:spPr>
          <a:xfrm>
            <a:off x="149944" y="1499198"/>
            <a:ext cx="5787656" cy="4742120"/>
          </a:xfrm>
          <a:prstGeom prst="roundRect">
            <a:avLst/>
          </a:prstGeom>
          <a:solidFill>
            <a:schemeClr val="accent4">
              <a:lumMod val="75000"/>
              <a:alpha val="10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8" name="Rectangle: Rounded Corners 27">
            <a:extLst>
              <a:ext uri="{FF2B5EF4-FFF2-40B4-BE49-F238E27FC236}">
                <a16:creationId xmlns:a16="http://schemas.microsoft.com/office/drawing/2014/main" id="{F8EECB2A-E6A6-55D0-9A24-0D87713984DE}"/>
              </a:ext>
              <a:ext uri="{C183D7F6-B498-43B3-948B-1728B52AA6E4}">
                <adec:decorative xmlns:adec="http://schemas.microsoft.com/office/drawing/2017/decorative" val="1"/>
              </a:ext>
            </a:extLst>
          </p:cNvPr>
          <p:cNvSpPr/>
          <p:nvPr/>
        </p:nvSpPr>
        <p:spPr>
          <a:xfrm>
            <a:off x="6254402" y="1499198"/>
            <a:ext cx="5787656" cy="4742120"/>
          </a:xfrm>
          <a:prstGeom prst="roundRect">
            <a:avLst/>
          </a:prstGeom>
          <a:solidFill>
            <a:schemeClr val="accent4">
              <a:lumMod val="75000"/>
              <a:alpha val="10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38B55A8F-5F7E-9CFA-DAD9-AC60DEFDDBB1}"/>
              </a:ext>
            </a:extLst>
          </p:cNvPr>
          <p:cNvSpPr txBox="1"/>
          <p:nvPr/>
        </p:nvSpPr>
        <p:spPr>
          <a:xfrm>
            <a:off x="1774012"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Prioritized Opportunities:</a:t>
            </a:r>
          </a:p>
        </p:txBody>
      </p:sp>
      <p:sp>
        <p:nvSpPr>
          <p:cNvPr id="30" name="TextBox 29">
            <a:extLst>
              <a:ext uri="{FF2B5EF4-FFF2-40B4-BE49-F238E27FC236}">
                <a16:creationId xmlns:a16="http://schemas.microsoft.com/office/drawing/2014/main" id="{B478FB5E-5B94-6727-D21F-8810D6EF7424}"/>
              </a:ext>
            </a:extLst>
          </p:cNvPr>
          <p:cNvSpPr txBox="1"/>
          <p:nvPr/>
        </p:nvSpPr>
        <p:spPr>
          <a:xfrm>
            <a:off x="7878470" y="1294886"/>
            <a:ext cx="2539520" cy="374571"/>
          </a:xfrm>
          <a:prstGeom prst="roundRect">
            <a:avLst/>
          </a:prstGeom>
          <a:solidFill>
            <a:schemeClr val="accent3">
              <a:lumMod val="40000"/>
              <a:lumOff val="60000"/>
            </a:schemeClr>
          </a:solidFill>
        </p:spPr>
        <p:txBody>
          <a:bodyPr wrap="square" rtlCol="0">
            <a:spAutoFit/>
          </a:bodyPr>
          <a:lstStyle/>
          <a:p>
            <a:pPr algn="ctr"/>
            <a:r>
              <a:rPr lang="en-US" sz="1600"/>
              <a:t>Opportunities:</a:t>
            </a:r>
          </a:p>
        </p:txBody>
      </p:sp>
      <p:sp>
        <p:nvSpPr>
          <p:cNvPr id="26" name="Rectangle 25">
            <a:extLst>
              <a:ext uri="{FF2B5EF4-FFF2-40B4-BE49-F238E27FC236}">
                <a16:creationId xmlns:a16="http://schemas.microsoft.com/office/drawing/2014/main" id="{214481C9-7342-5C4F-B386-498CCA077174}"/>
              </a:ext>
            </a:extLst>
          </p:cNvPr>
          <p:cNvSpPr/>
          <p:nvPr/>
        </p:nvSpPr>
        <p:spPr>
          <a:xfrm>
            <a:off x="6463919"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Implement an employee mentoring program to support professional development and accelerate career growth.</a:t>
            </a:r>
          </a:p>
        </p:txBody>
      </p:sp>
      <p:sp>
        <p:nvSpPr>
          <p:cNvPr id="32" name="Rectangle 31">
            <a:extLst>
              <a:ext uri="{FF2B5EF4-FFF2-40B4-BE49-F238E27FC236}">
                <a16:creationId xmlns:a16="http://schemas.microsoft.com/office/drawing/2014/main" id="{3284AA2B-A224-6393-240E-A878BA4DD715}"/>
              </a:ext>
            </a:extLst>
          </p:cNvPr>
          <p:cNvSpPr/>
          <p:nvPr/>
        </p:nvSpPr>
        <p:spPr>
          <a:xfrm>
            <a:off x="7844030"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Document and maintain in a centralized location job responsibilities and work processes that can be used during staffing transitions. </a:t>
            </a:r>
          </a:p>
        </p:txBody>
      </p:sp>
      <p:sp>
        <p:nvSpPr>
          <p:cNvPr id="38" name="Rectangle 37">
            <a:extLst>
              <a:ext uri="{FF2B5EF4-FFF2-40B4-BE49-F238E27FC236}">
                <a16:creationId xmlns:a16="http://schemas.microsoft.com/office/drawing/2014/main" id="{6D522231-0214-E0EE-E353-B62C414AA0FC}"/>
              </a:ext>
            </a:extLst>
          </p:cNvPr>
          <p:cNvSpPr/>
          <p:nvPr/>
        </p:nvSpPr>
        <p:spPr>
          <a:xfrm>
            <a:off x="9224141"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Increase opportunities for career growth and professional development. This may include opportunities for upward mobility, continued education, or skill advancement. </a:t>
            </a:r>
          </a:p>
        </p:txBody>
      </p:sp>
      <p:sp>
        <p:nvSpPr>
          <p:cNvPr id="41" name="Rectangle 40">
            <a:extLst>
              <a:ext uri="{FF2B5EF4-FFF2-40B4-BE49-F238E27FC236}">
                <a16:creationId xmlns:a16="http://schemas.microsoft.com/office/drawing/2014/main" id="{541C4291-7BB9-A1FD-67BD-BA6AF03C6D06}"/>
              </a:ext>
            </a:extLst>
          </p:cNvPr>
          <p:cNvSpPr/>
          <p:nvPr/>
        </p:nvSpPr>
        <p:spPr>
          <a:xfrm>
            <a:off x="10598947" y="2078942"/>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Conduct listening sessions for staff to provide feedback on employee experience and satisfaction.</a:t>
            </a:r>
          </a:p>
        </p:txBody>
      </p:sp>
      <p:sp>
        <p:nvSpPr>
          <p:cNvPr id="43" name="Rectangle 42">
            <a:extLst>
              <a:ext uri="{FF2B5EF4-FFF2-40B4-BE49-F238E27FC236}">
                <a16:creationId xmlns:a16="http://schemas.microsoft.com/office/drawing/2014/main" id="{2952CD44-30FE-804E-3DD7-EDD410EDBA73}"/>
              </a:ext>
            </a:extLst>
          </p:cNvPr>
          <p:cNvSpPr/>
          <p:nvPr/>
        </p:nvSpPr>
        <p:spPr>
          <a:xfrm>
            <a:off x="646391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Conduct exit interviews to identify organizational strengths/weaknesses and better understand reasons for staff turnover. </a:t>
            </a:r>
          </a:p>
        </p:txBody>
      </p:sp>
      <p:sp>
        <p:nvSpPr>
          <p:cNvPr id="40" name="Rectangle 39">
            <a:extLst>
              <a:ext uri="{FF2B5EF4-FFF2-40B4-BE49-F238E27FC236}">
                <a16:creationId xmlns:a16="http://schemas.microsoft.com/office/drawing/2014/main" id="{B14F4A42-ADC1-028A-2808-130E894C2DA3}"/>
              </a:ext>
            </a:extLst>
          </p:cNvPr>
          <p:cNvSpPr/>
          <p:nvPr/>
        </p:nvSpPr>
        <p:spPr>
          <a:xfrm>
            <a:off x="7817699"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Implement recognition programs and/or incentives for staff to increase employee engagement. </a:t>
            </a:r>
          </a:p>
        </p:txBody>
      </p:sp>
      <p:sp>
        <p:nvSpPr>
          <p:cNvPr id="39" name="Rectangle 38">
            <a:extLst>
              <a:ext uri="{FF2B5EF4-FFF2-40B4-BE49-F238E27FC236}">
                <a16:creationId xmlns:a16="http://schemas.microsoft.com/office/drawing/2014/main" id="{8150345F-5CAD-3EEE-3E9D-DE59DACE07A4}"/>
              </a:ext>
            </a:extLst>
          </p:cNvPr>
          <p:cNvSpPr/>
          <p:nvPr/>
        </p:nvSpPr>
        <p:spPr>
          <a:xfrm>
            <a:off x="9208323"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Establish open lines of communication for staff to provide feedback on employee experience and satisfaction.</a:t>
            </a:r>
          </a:p>
        </p:txBody>
      </p:sp>
      <p:sp>
        <p:nvSpPr>
          <p:cNvPr id="42" name="Rectangle 41">
            <a:extLst>
              <a:ext uri="{FF2B5EF4-FFF2-40B4-BE49-F238E27FC236}">
                <a16:creationId xmlns:a16="http://schemas.microsoft.com/office/drawing/2014/main" id="{12A93AD0-7200-1174-D00A-3EF2833A065E}"/>
              </a:ext>
            </a:extLst>
          </p:cNvPr>
          <p:cNvSpPr/>
          <p:nvPr/>
        </p:nvSpPr>
        <p:spPr>
          <a:xfrm>
            <a:off x="10598947" y="34290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Implement flexible work schedules (e.g., four-day work week, workers having flexible arrival and departure times).</a:t>
            </a:r>
          </a:p>
        </p:txBody>
      </p:sp>
      <p:sp>
        <p:nvSpPr>
          <p:cNvPr id="45" name="Rectangle 44">
            <a:extLst>
              <a:ext uri="{FF2B5EF4-FFF2-40B4-BE49-F238E27FC236}">
                <a16:creationId xmlns:a16="http://schemas.microsoft.com/office/drawing/2014/main" id="{74D1AD77-6451-5E16-44FC-5CA1F60EFF9C}"/>
              </a:ext>
            </a:extLst>
          </p:cNvPr>
          <p:cNvSpPr/>
          <p:nvPr/>
        </p:nvSpPr>
        <p:spPr>
          <a:xfrm>
            <a:off x="7817699" y="477905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Implement remote positions.</a:t>
            </a:r>
          </a:p>
        </p:txBody>
      </p:sp>
      <p:sp>
        <p:nvSpPr>
          <p:cNvPr id="44" name="Rectangle 43">
            <a:extLst>
              <a:ext uri="{FF2B5EF4-FFF2-40B4-BE49-F238E27FC236}">
                <a16:creationId xmlns:a16="http://schemas.microsoft.com/office/drawing/2014/main" id="{EE747E94-F428-47F9-2932-8A49343E757D}"/>
              </a:ext>
            </a:extLst>
          </p:cNvPr>
          <p:cNvSpPr/>
          <p:nvPr/>
        </p:nvSpPr>
        <p:spPr>
          <a:xfrm>
            <a:off x="9208323" y="4779058"/>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a:solidFill>
                  <a:schemeClr val="tx1"/>
                </a:solidFill>
              </a:rPr>
              <a:t>Other.</a:t>
            </a:r>
          </a:p>
        </p:txBody>
      </p:sp>
      <p:sp>
        <p:nvSpPr>
          <p:cNvPr id="87" name="Slide Number Placeholder 4">
            <a:extLst>
              <a:ext uri="{FF2B5EF4-FFF2-40B4-BE49-F238E27FC236}">
                <a16:creationId xmlns:a16="http://schemas.microsoft.com/office/drawing/2014/main" id="{E2B71DAA-624F-452E-BEAC-45C3FA35BDE4}"/>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310542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7FD6E-8C32-7FC7-9A5C-01EEA4BBB1D5}"/>
              </a:ext>
            </a:extLst>
          </p:cNvPr>
          <p:cNvSpPr>
            <a:spLocks noGrp="1"/>
          </p:cNvSpPr>
          <p:nvPr>
            <p:ph type="title"/>
          </p:nvPr>
        </p:nvSpPr>
        <p:spPr>
          <a:xfrm>
            <a:off x="304800" y="136525"/>
            <a:ext cx="3733800" cy="567563"/>
          </a:xfrm>
        </p:spPr>
        <p:txBody>
          <a:bodyPr>
            <a:normAutofit/>
          </a:bodyPr>
          <a:lstStyle/>
          <a:p>
            <a:r>
              <a:rPr lang="en-US" sz="2000" b="1" i="0" kern="1200" baseline="0" dirty="0">
                <a:solidFill>
                  <a:schemeClr val="tx1"/>
                </a:solidFill>
                <a:effectLst/>
                <a:latin typeface="+mn-lt"/>
              </a:rPr>
              <a:t>Timeline Template: Overview</a:t>
            </a:r>
            <a:r>
              <a:rPr lang="en-US" sz="2000" dirty="0">
                <a:latin typeface="+mn-lt"/>
              </a:rPr>
              <a:t> </a:t>
            </a:r>
          </a:p>
        </p:txBody>
      </p:sp>
      <p:sp>
        <p:nvSpPr>
          <p:cNvPr id="5" name="Arrow: Chevron 2">
            <a:extLst>
              <a:ext uri="{FF2B5EF4-FFF2-40B4-BE49-F238E27FC236}">
                <a16:creationId xmlns:a16="http://schemas.microsoft.com/office/drawing/2014/main" id="{8BFB714C-AEBB-12D6-B959-105F56B12811}"/>
              </a:ext>
            </a:extLst>
          </p:cNvPr>
          <p:cNvSpPr/>
          <p:nvPr/>
        </p:nvSpPr>
        <p:spPr>
          <a:xfrm>
            <a:off x="10247161" y="229927"/>
            <a:ext cx="1637251" cy="484632"/>
          </a:xfrm>
          <a:prstGeom prst="chevron">
            <a:avLst/>
          </a:prstGeom>
          <a:solidFill>
            <a:srgbClr val="6149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a:solidFill>
                  <a:schemeClr val="bg1"/>
                </a:solidFill>
                <a:cs typeface="Arial" panose="020B0604020202020204" pitchFamily="34" charset="0"/>
              </a:rPr>
              <a:t>Step 3</a:t>
            </a:r>
          </a:p>
        </p:txBody>
      </p:sp>
      <p:sp>
        <p:nvSpPr>
          <p:cNvPr id="3" name="Content Placeholder 2">
            <a:extLst>
              <a:ext uri="{FF2B5EF4-FFF2-40B4-BE49-F238E27FC236}">
                <a16:creationId xmlns:a16="http://schemas.microsoft.com/office/drawing/2014/main" id="{A9BC78D8-322F-2851-1C7E-14D7DACAB9B3}"/>
              </a:ext>
            </a:extLst>
          </p:cNvPr>
          <p:cNvSpPr>
            <a:spLocks noGrp="1"/>
          </p:cNvSpPr>
          <p:nvPr>
            <p:ph idx="1"/>
          </p:nvPr>
        </p:nvSpPr>
        <p:spPr/>
        <p:txBody>
          <a:bodyPr>
            <a:normAutofit fontScale="92500" lnSpcReduction="20000"/>
          </a:bodyPr>
          <a:lstStyle/>
          <a:p>
            <a:pPr marL="0" indent="0">
              <a:buNone/>
            </a:pPr>
            <a:r>
              <a:rPr lang="en-US" dirty="0">
                <a:solidFill>
                  <a:schemeClr val="bg1"/>
                </a:solidFill>
              </a:rPr>
              <a:t>Step 3</a:t>
            </a:r>
          </a:p>
          <a:p>
            <a:pPr marL="0" lvl="0" indent="0">
              <a:lnSpc>
                <a:spcPct val="100000"/>
              </a:lnSpc>
              <a:spcBef>
                <a:spcPts val="0"/>
              </a:spcBef>
              <a:buNone/>
              <a:defRPr/>
            </a:pPr>
            <a:r>
              <a:rPr lang="en-US" dirty="0">
                <a:solidFill>
                  <a:schemeClr val="bg1"/>
                </a:solidFill>
                <a:cs typeface="Arial" panose="020B0604020202020204" pitchFamily="34" charset="0"/>
              </a:rPr>
              <a:t>The timeline template is another a decision-making tool tribes can use to determine the start date of prioritized opportunities. After completing the action planning exercise, tribes are encouraged to discuss the start date of each opportunity and label it as either short-, intermediate-, or long-term. The template uses 0 - 1.5 years, 1.5 - 3 years, and 3+ years to define short-, intermediate-, and long-term. However, tribes are welcome to modify these definitions to better match their expected timelines. </a:t>
            </a:r>
          </a:p>
          <a:p>
            <a:pPr marL="0" lvl="0" indent="0">
              <a:lnSpc>
                <a:spcPct val="100000"/>
              </a:lnSpc>
              <a:spcBef>
                <a:spcPts val="0"/>
              </a:spcBef>
              <a:buNone/>
              <a:defRPr/>
            </a:pPr>
            <a:endParaRPr lang="en-US" dirty="0">
              <a:solidFill>
                <a:schemeClr val="bg1"/>
              </a:solidFill>
              <a:cs typeface="Arial" panose="020B0604020202020204" pitchFamily="34" charset="0"/>
            </a:endParaRPr>
          </a:p>
          <a:p>
            <a:pPr>
              <a:defRPr/>
            </a:pPr>
            <a:r>
              <a:rPr lang="en-US" dirty="0">
                <a:solidFill>
                  <a:schemeClr val="bg1"/>
                </a:solidFill>
                <a:cs typeface="Arial" panose="020B0604020202020204" pitchFamily="34" charset="0"/>
              </a:rPr>
              <a:t>To use the timeline, tribes can copy-paste prioritized opportunities from the action planning templates on slide 35. During a facilitated discussion, tribes are encouraged to determine the start date of each opportunity and plot it on the graph accordingly. </a:t>
            </a:r>
          </a:p>
          <a:p>
            <a:pPr marL="0" indent="0">
              <a:buNone/>
            </a:pPr>
            <a:endParaRPr lang="en-US" dirty="0"/>
          </a:p>
        </p:txBody>
      </p:sp>
      <p:sp>
        <p:nvSpPr>
          <p:cNvPr id="6" name="TextBox 5">
            <a:extLst>
              <a:ext uri="{FF2B5EF4-FFF2-40B4-BE49-F238E27FC236}">
                <a16:creationId xmlns:a16="http://schemas.microsoft.com/office/drawing/2014/main" id="{9FDF89DE-F783-8BE9-4E65-258C97859CEF}"/>
              </a:ext>
            </a:extLst>
          </p:cNvPr>
          <p:cNvSpPr txBox="1"/>
          <p:nvPr/>
        </p:nvSpPr>
        <p:spPr>
          <a:xfrm>
            <a:off x="377505" y="1111629"/>
            <a:ext cx="11165746" cy="2585323"/>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solidFill>
                  <a:srgbClr val="000000"/>
                </a:solidFill>
                <a:cs typeface="Arial" panose="020B0604020202020204" pitchFamily="34" charset="0"/>
              </a:rPr>
              <a:t>The </a:t>
            </a:r>
            <a:r>
              <a:rPr lang="en-US" b="0" i="0" dirty="0">
                <a:solidFill>
                  <a:srgbClr val="000000"/>
                </a:solidFill>
                <a:effectLst/>
                <a:cs typeface="Arial" panose="020B0604020202020204" pitchFamily="34" charset="0"/>
              </a:rPr>
              <a:t>timeline template is another a decision-making tool tribes can use to determine the start date of prioritized opportunities. After completing the action planning exercise, tribes are encouraged to discuss the start date of each opportunity and label it as either short-, intermediate-, or long-term. The template uses </a:t>
            </a:r>
            <a:r>
              <a:rPr lang="en-US" dirty="0">
                <a:solidFill>
                  <a:srgbClr val="000000"/>
                </a:solidFill>
                <a:cs typeface="Arial" panose="020B0604020202020204" pitchFamily="34" charset="0"/>
              </a:rPr>
              <a:t>0 - </a:t>
            </a:r>
            <a:r>
              <a:rPr lang="en-US" b="0" i="0" dirty="0">
                <a:solidFill>
                  <a:srgbClr val="000000"/>
                </a:solidFill>
                <a:effectLst/>
                <a:cs typeface="Arial" panose="020B0604020202020204" pitchFamily="34" charset="0"/>
              </a:rPr>
              <a:t>1.5 years, 1.5 - 3 years, and </a:t>
            </a:r>
            <a:r>
              <a:rPr lang="en-US" dirty="0">
                <a:solidFill>
                  <a:srgbClr val="000000"/>
                </a:solidFill>
                <a:cs typeface="Arial" panose="020B0604020202020204" pitchFamily="34" charset="0"/>
              </a:rPr>
              <a:t>3</a:t>
            </a:r>
            <a:r>
              <a:rPr lang="en-US" b="0" i="0" dirty="0">
                <a:solidFill>
                  <a:srgbClr val="000000"/>
                </a:solidFill>
                <a:effectLst/>
                <a:cs typeface="Arial" panose="020B0604020202020204" pitchFamily="34" charset="0"/>
              </a:rPr>
              <a:t>+ years to define short-, intermediate-, and long-term. However, tribes are welcome to modify these definitions to better match their expected timelines.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solidFill>
                <a:srgbClr val="000000"/>
              </a:solidFill>
              <a:cs typeface="Arial" panose="020B0604020202020204" pitchFamily="34" charset="0"/>
            </a:endParaRPr>
          </a:p>
          <a:p>
            <a:pPr>
              <a:defRPr/>
            </a:pPr>
            <a:r>
              <a:rPr lang="en-US" dirty="0">
                <a:solidFill>
                  <a:srgbClr val="000000"/>
                </a:solidFill>
                <a:cs typeface="Arial" panose="020B0604020202020204" pitchFamily="34" charset="0"/>
              </a:rPr>
              <a:t>To use the timeline, tribes can copy-paste prioritized opportunities from the action planning templates on slide 35. During a facilitated discussion, tribes are encouraged to determine the start date of each opportunity and plot it on the graph accordingly. </a:t>
            </a:r>
          </a:p>
        </p:txBody>
      </p:sp>
      <p:sp>
        <p:nvSpPr>
          <p:cNvPr id="7" name="Slide Number Placeholder 4">
            <a:extLst>
              <a:ext uri="{FF2B5EF4-FFF2-40B4-BE49-F238E27FC236}">
                <a16:creationId xmlns:a16="http://schemas.microsoft.com/office/drawing/2014/main" id="{67DA2A1D-0A17-3570-F17A-7BBB07C10F6C}"/>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08519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713B5-08D3-4512-376A-27DA0A2D79D3}"/>
              </a:ext>
            </a:extLst>
          </p:cNvPr>
          <p:cNvSpPr>
            <a:spLocks noGrp="1"/>
          </p:cNvSpPr>
          <p:nvPr>
            <p:ph type="title"/>
          </p:nvPr>
        </p:nvSpPr>
        <p:spPr>
          <a:xfrm>
            <a:off x="307588" y="229927"/>
            <a:ext cx="4904232" cy="549275"/>
          </a:xfrm>
        </p:spPr>
        <p:txBody>
          <a:bodyPr>
            <a:normAutofit/>
          </a:bodyPr>
          <a:lstStyle/>
          <a:p>
            <a:r>
              <a:rPr lang="en-US" sz="2000" b="1" i="0" kern="1200" baseline="0" dirty="0">
                <a:solidFill>
                  <a:schemeClr val="tx1"/>
                </a:solidFill>
                <a:effectLst/>
                <a:latin typeface="+mn-lt"/>
              </a:rPr>
              <a:t>Timeline Template: Facilitation Questions</a:t>
            </a:r>
            <a:r>
              <a:rPr lang="en-US" sz="2000" dirty="0">
                <a:latin typeface="+mn-lt"/>
              </a:rPr>
              <a:t> </a:t>
            </a:r>
          </a:p>
        </p:txBody>
      </p:sp>
      <p:sp>
        <p:nvSpPr>
          <p:cNvPr id="5" name="Arrow: Chevron 2">
            <a:extLst>
              <a:ext uri="{FF2B5EF4-FFF2-40B4-BE49-F238E27FC236}">
                <a16:creationId xmlns:a16="http://schemas.microsoft.com/office/drawing/2014/main" id="{0EA5471E-42AA-D1CE-0EF9-B8B8FBCE5A9A}"/>
              </a:ext>
            </a:extLst>
          </p:cNvPr>
          <p:cNvSpPr/>
          <p:nvPr/>
        </p:nvSpPr>
        <p:spPr>
          <a:xfrm>
            <a:off x="10247161" y="229927"/>
            <a:ext cx="1637251" cy="484632"/>
          </a:xfrm>
          <a:prstGeom prst="chevron">
            <a:avLst/>
          </a:prstGeom>
          <a:solidFill>
            <a:srgbClr val="61490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a:solidFill>
                  <a:schemeClr val="bg1"/>
                </a:solidFill>
                <a:cs typeface="Arial" panose="020B0604020202020204" pitchFamily="34" charset="0"/>
              </a:rPr>
              <a:t>Step 3</a:t>
            </a:r>
          </a:p>
        </p:txBody>
      </p:sp>
      <p:sp>
        <p:nvSpPr>
          <p:cNvPr id="3" name="Content Placeholder 2">
            <a:extLst>
              <a:ext uri="{FF2B5EF4-FFF2-40B4-BE49-F238E27FC236}">
                <a16:creationId xmlns:a16="http://schemas.microsoft.com/office/drawing/2014/main" id="{3D414EC3-F2EF-9B96-FAD0-4D23B5249659}"/>
              </a:ext>
            </a:extLst>
          </p:cNvPr>
          <p:cNvSpPr>
            <a:spLocks noGrp="1"/>
          </p:cNvSpPr>
          <p:nvPr>
            <p:ph idx="1"/>
          </p:nvPr>
        </p:nvSpPr>
        <p:spPr/>
        <p:txBody>
          <a:bodyPr/>
          <a:lstStyle/>
          <a:p>
            <a:pPr marL="0" marR="0" lvl="0" indent="0">
              <a:spcBef>
                <a:spcPts val="0"/>
              </a:spcBef>
              <a:spcAft>
                <a:spcPts val="0"/>
              </a:spcAft>
              <a:buNone/>
            </a:pPr>
            <a:r>
              <a:rPr lang="en-US" dirty="0">
                <a:solidFill>
                  <a:schemeClr val="bg1"/>
                </a:solidFill>
                <a:ea typeface="Times New Roman" panose="02020603050405020304" pitchFamily="18" charset="0"/>
                <a:cs typeface="Arial" panose="020B0604020202020204" pitchFamily="34" charset="0"/>
              </a:rPr>
              <a:t>Step</a:t>
            </a:r>
            <a:r>
              <a:rPr lang="en-US" baseline="0" dirty="0">
                <a:solidFill>
                  <a:schemeClr val="bg1"/>
                </a:solidFill>
                <a:ea typeface="Times New Roman" panose="02020603050405020304" pitchFamily="18" charset="0"/>
                <a:cs typeface="Arial" panose="020B0604020202020204" pitchFamily="34" charset="0"/>
              </a:rPr>
              <a:t> 3</a:t>
            </a:r>
            <a:endParaRPr lang="en-US" dirty="0">
              <a:solidFill>
                <a:schemeClr val="bg1"/>
              </a:solidFill>
              <a:ea typeface="Times New Roman" panose="02020603050405020304" pitchFamily="18"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dirty="0">
                <a:solidFill>
                  <a:schemeClr val="bg1"/>
                </a:solidFill>
                <a:ea typeface="Times New Roman" panose="02020603050405020304" pitchFamily="18" charset="0"/>
                <a:cs typeface="Arial" panose="020B0604020202020204" pitchFamily="34" charset="0"/>
              </a:rPr>
              <a:t>Are there key milestones or critical steps that need to be accomplished before we can initiate selected opportunities?</a:t>
            </a:r>
          </a:p>
          <a:p>
            <a:pPr marL="342900" marR="0" lvl="0" indent="-342900">
              <a:spcBef>
                <a:spcPts val="0"/>
              </a:spcBef>
              <a:spcAft>
                <a:spcPts val="0"/>
              </a:spcAft>
              <a:buFont typeface="Symbol" panose="05050102010706020507" pitchFamily="18" charset="2"/>
              <a:buChar char=""/>
            </a:pPr>
            <a:r>
              <a:rPr lang="en-US" dirty="0">
                <a:solidFill>
                  <a:schemeClr val="bg1"/>
                </a:solidFill>
                <a:ea typeface="Times New Roman" panose="02020603050405020304" pitchFamily="18" charset="0"/>
                <a:cs typeface="Arial" panose="020B0604020202020204" pitchFamily="34" charset="0"/>
              </a:rPr>
              <a:t>What are the estimated resources requirements for each opportunity, and do we have a plan in place to ensure these resources are available when needed?</a:t>
            </a:r>
          </a:p>
          <a:p>
            <a:pPr marL="342900" indent="-342900">
              <a:buFont typeface="Symbol" panose="05050102010706020507" pitchFamily="18" charset="2"/>
              <a:buChar char=""/>
            </a:pPr>
            <a:r>
              <a:rPr lang="en-US" dirty="0">
                <a:solidFill>
                  <a:schemeClr val="bg1"/>
                </a:solidFill>
                <a:cs typeface="Arial" panose="020B0604020202020204" pitchFamily="34" charset="0"/>
              </a:rPr>
              <a:t>Are there any external factors (e.g., legal and regulatory) that we need to consider when determining start date? </a:t>
            </a:r>
          </a:p>
          <a:p>
            <a:pPr marL="342900" indent="-342900">
              <a:buFont typeface="Symbol" panose="05050102010706020507" pitchFamily="18" charset="2"/>
              <a:buChar char=""/>
            </a:pPr>
            <a:r>
              <a:rPr lang="en-US" dirty="0">
                <a:solidFill>
                  <a:schemeClr val="bg1"/>
                </a:solidFill>
                <a:cs typeface="Arial" panose="020B0604020202020204" pitchFamily="34" charset="0"/>
              </a:rPr>
              <a:t>Can we identify any potential risks that could impact the start date of each opportunity?</a:t>
            </a:r>
          </a:p>
        </p:txBody>
      </p:sp>
      <p:sp>
        <p:nvSpPr>
          <p:cNvPr id="7" name="TextBox 6">
            <a:extLst>
              <a:ext uri="{FF2B5EF4-FFF2-40B4-BE49-F238E27FC236}">
                <a16:creationId xmlns:a16="http://schemas.microsoft.com/office/drawing/2014/main" id="{81575F16-C3BA-3198-FA50-9BD4C1DF17DF}"/>
              </a:ext>
            </a:extLst>
          </p:cNvPr>
          <p:cNvSpPr txBox="1"/>
          <p:nvPr/>
        </p:nvSpPr>
        <p:spPr>
          <a:xfrm>
            <a:off x="377505" y="1111629"/>
            <a:ext cx="11165746" cy="1754326"/>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dirty="0">
                <a:solidFill>
                  <a:srgbClr val="000000"/>
                </a:solidFill>
                <a:effectLst/>
                <a:ea typeface="Times New Roman" panose="02020603050405020304" pitchFamily="18" charset="0"/>
                <a:cs typeface="Arial" panose="020B0604020202020204" pitchFamily="34" charset="0"/>
              </a:rPr>
              <a:t>Are there key milestones or critical steps that need to be accomplished before we can initiate selected opportunities?</a:t>
            </a:r>
            <a:endParaRPr lang="en-US" dirty="0">
              <a:effectLst/>
              <a:ea typeface="Times New Roman" panose="02020603050405020304" pitchFamily="18" charset="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dirty="0">
                <a:effectLst/>
                <a:ea typeface="Times New Roman" panose="02020603050405020304" pitchFamily="18" charset="0"/>
                <a:cs typeface="Arial" panose="020B0604020202020204" pitchFamily="34" charset="0"/>
              </a:rPr>
              <a:t>What are the estimated resources requirements for each opportunity, and do we have a plan in place to ensure these resources are available when needed?</a:t>
            </a:r>
          </a:p>
          <a:p>
            <a:pPr marL="342900" indent="-342900">
              <a:buFont typeface="Symbol" panose="05050102010706020507" pitchFamily="18" charset="2"/>
              <a:buChar char=""/>
            </a:pPr>
            <a:r>
              <a:rPr lang="en-US" dirty="0">
                <a:cs typeface="Arial" panose="020B0604020202020204" pitchFamily="34" charset="0"/>
              </a:rPr>
              <a:t>Are there any external factors (e.g., legal and regulatory) that we need to consider when determining start date? </a:t>
            </a:r>
          </a:p>
          <a:p>
            <a:pPr marL="342900" indent="-342900">
              <a:buFont typeface="Symbol" panose="05050102010706020507" pitchFamily="18" charset="2"/>
              <a:buChar char=""/>
            </a:pPr>
            <a:r>
              <a:rPr lang="en-US" dirty="0">
                <a:cs typeface="Arial" panose="020B0604020202020204" pitchFamily="34" charset="0"/>
              </a:rPr>
              <a:t>Can we identify any potential risks that could impact the start date of each opportunity?</a:t>
            </a:r>
          </a:p>
        </p:txBody>
      </p:sp>
      <p:sp>
        <p:nvSpPr>
          <p:cNvPr id="8" name="Slide Number Placeholder 4">
            <a:extLst>
              <a:ext uri="{FF2B5EF4-FFF2-40B4-BE49-F238E27FC236}">
                <a16:creationId xmlns:a16="http://schemas.microsoft.com/office/drawing/2014/main" id="{51099BBD-C9CB-FEC8-3DDB-4F57AC6CE01A}"/>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495681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19EA8-3A44-6114-642E-D12E2E40379E}"/>
              </a:ext>
            </a:extLst>
          </p:cNvPr>
          <p:cNvSpPr>
            <a:spLocks noGrp="1"/>
          </p:cNvSpPr>
          <p:nvPr>
            <p:ph type="title"/>
          </p:nvPr>
        </p:nvSpPr>
        <p:spPr>
          <a:xfrm>
            <a:off x="276727" y="268873"/>
            <a:ext cx="10515600" cy="581359"/>
          </a:xfrm>
        </p:spPr>
        <p:txBody>
          <a:bodyPr>
            <a:normAutofit/>
          </a:bodyPr>
          <a:lstStyle/>
          <a:p>
            <a:r>
              <a:rPr lang="en-US" sz="2000" b="1" i="0" kern="1200" baseline="0" dirty="0">
                <a:solidFill>
                  <a:schemeClr val="tx1"/>
                </a:solidFill>
                <a:effectLst/>
                <a:latin typeface="+mn-lt"/>
              </a:rPr>
              <a:t>Timeline Template</a:t>
            </a:r>
            <a:r>
              <a:rPr lang="en-US" sz="2000" dirty="0">
                <a:latin typeface="+mn-lt"/>
              </a:rPr>
              <a:t> </a:t>
            </a:r>
          </a:p>
        </p:txBody>
      </p:sp>
      <p:sp>
        <p:nvSpPr>
          <p:cNvPr id="3" name="Content Placeholder 2">
            <a:extLst>
              <a:ext uri="{FF2B5EF4-FFF2-40B4-BE49-F238E27FC236}">
                <a16:creationId xmlns:a16="http://schemas.microsoft.com/office/drawing/2014/main" id="{26FA756E-5E4F-89CE-731C-EEAA0D64F337}"/>
              </a:ext>
            </a:extLst>
          </p:cNvPr>
          <p:cNvSpPr>
            <a:spLocks noGrp="1"/>
          </p:cNvSpPr>
          <p:nvPr>
            <p:ph idx="1"/>
          </p:nvPr>
        </p:nvSpPr>
        <p:spPr/>
        <p:txBody>
          <a:bodyPr/>
          <a:lstStyle/>
          <a:p>
            <a:pPr marL="0" indent="0">
              <a:buNone/>
            </a:pPr>
            <a:r>
              <a:rPr lang="en-US" dirty="0">
                <a:solidFill>
                  <a:schemeClr val="bg1"/>
                </a:solidFill>
              </a:rPr>
              <a:t>Timeline</a:t>
            </a:r>
          </a:p>
          <a:p>
            <a:r>
              <a:rPr lang="en-US" dirty="0">
                <a:solidFill>
                  <a:schemeClr val="bg1"/>
                </a:solidFill>
              </a:rPr>
              <a:t>Short-term</a:t>
            </a:r>
          </a:p>
          <a:p>
            <a:pPr marL="0" indent="0">
              <a:buNone/>
            </a:pPr>
            <a:r>
              <a:rPr lang="en-US" i="1" dirty="0">
                <a:solidFill>
                  <a:schemeClr val="bg1"/>
                </a:solidFill>
              </a:rPr>
              <a:t>(Kickoff within 1.5 years)</a:t>
            </a:r>
          </a:p>
          <a:p>
            <a:r>
              <a:rPr lang="en-US" dirty="0">
                <a:solidFill>
                  <a:schemeClr val="bg1"/>
                </a:solidFill>
              </a:rPr>
              <a:t>Intermediate-term</a:t>
            </a:r>
          </a:p>
          <a:p>
            <a:pPr marL="0" indent="0">
              <a:buNone/>
            </a:pPr>
            <a:r>
              <a:rPr lang="en-US" i="1" dirty="0">
                <a:solidFill>
                  <a:schemeClr val="bg1"/>
                </a:solidFill>
              </a:rPr>
              <a:t>(Kickoff within 1.5 – 3 years)</a:t>
            </a:r>
          </a:p>
          <a:p>
            <a:r>
              <a:rPr lang="en-US" dirty="0">
                <a:solidFill>
                  <a:schemeClr val="bg1"/>
                </a:solidFill>
              </a:rPr>
              <a:t>Long-term</a:t>
            </a:r>
          </a:p>
          <a:p>
            <a:pPr marL="0" indent="0">
              <a:buNone/>
            </a:pPr>
            <a:r>
              <a:rPr lang="en-US" i="1" dirty="0">
                <a:solidFill>
                  <a:schemeClr val="bg1"/>
                </a:solidFill>
              </a:rPr>
              <a:t>(Kickoff in 3+ years)</a:t>
            </a:r>
          </a:p>
          <a:p>
            <a:pPr marL="0" indent="0">
              <a:buNone/>
            </a:pPr>
            <a:endParaRPr lang="en-US" dirty="0"/>
          </a:p>
        </p:txBody>
      </p:sp>
      <p:grpSp>
        <p:nvGrpSpPr>
          <p:cNvPr id="5" name="Group 4" descr="Three even rectangular boxes side-by-side with an arrow pointing from left to right at the bottom.&#10;&#10;Box 1: Short Term (Kickoff within 1.5 years)&#10;Box 2: Immediate term (Kickoff within 1.5-3 years)&#10;Box 3: Long term (Kickoff in 3+ years)">
            <a:extLst>
              <a:ext uri="{FF2B5EF4-FFF2-40B4-BE49-F238E27FC236}">
                <a16:creationId xmlns:a16="http://schemas.microsoft.com/office/drawing/2014/main" id="{7E2285C7-B5CE-0416-6A54-8896EEE6E511}"/>
              </a:ext>
            </a:extLst>
          </p:cNvPr>
          <p:cNvGrpSpPr/>
          <p:nvPr/>
        </p:nvGrpSpPr>
        <p:grpSpPr>
          <a:xfrm>
            <a:off x="796139" y="931526"/>
            <a:ext cx="10599722" cy="4678164"/>
            <a:chOff x="304799" y="948861"/>
            <a:chExt cx="10410826" cy="5102296"/>
          </a:xfrm>
        </p:grpSpPr>
        <p:cxnSp>
          <p:nvCxnSpPr>
            <p:cNvPr id="6" name="Straight Arrow Connector 5">
              <a:extLst>
                <a:ext uri="{FF2B5EF4-FFF2-40B4-BE49-F238E27FC236}">
                  <a16:creationId xmlns:a16="http://schemas.microsoft.com/office/drawing/2014/main" id="{3E2C17E0-5C05-71AF-E41B-8DE7C7C4FFBD}"/>
                </a:ext>
              </a:extLst>
            </p:cNvPr>
            <p:cNvCxnSpPr>
              <a:cxnSpLocks/>
            </p:cNvCxnSpPr>
            <p:nvPr/>
          </p:nvCxnSpPr>
          <p:spPr>
            <a:xfrm>
              <a:off x="304799" y="6051157"/>
              <a:ext cx="10410826" cy="0"/>
            </a:xfrm>
            <a:prstGeom prst="straightConnector1">
              <a:avLst/>
            </a:prstGeom>
            <a:ln w="76200">
              <a:tailEnd type="triangle"/>
            </a:ln>
          </p:spPr>
          <p:style>
            <a:lnRef idx="1">
              <a:schemeClr val="accent3"/>
            </a:lnRef>
            <a:fillRef idx="0">
              <a:schemeClr val="accent3"/>
            </a:fillRef>
            <a:effectRef idx="0">
              <a:schemeClr val="accent3"/>
            </a:effectRef>
            <a:fontRef idx="minor">
              <a:schemeClr val="tx1"/>
            </a:fontRef>
          </p:style>
        </p:cxnSp>
        <p:sp>
          <p:nvSpPr>
            <p:cNvPr id="7" name="Rectangle 6">
              <a:extLst>
                <a:ext uri="{FF2B5EF4-FFF2-40B4-BE49-F238E27FC236}">
                  <a16:creationId xmlns:a16="http://schemas.microsoft.com/office/drawing/2014/main" id="{E9ACD07A-A406-8C27-A876-376A9B59CA1D}"/>
                </a:ext>
              </a:extLst>
            </p:cNvPr>
            <p:cNvSpPr/>
            <p:nvPr/>
          </p:nvSpPr>
          <p:spPr>
            <a:xfrm>
              <a:off x="457198" y="948862"/>
              <a:ext cx="3190877" cy="4937586"/>
            </a:xfrm>
            <a:prstGeom prst="rect">
              <a:avLst/>
            </a:prstGeom>
            <a:solidFill>
              <a:schemeClr val="accent6">
                <a:lumMod val="75000"/>
                <a:alpha val="24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Short-term</a:t>
              </a:r>
            </a:p>
            <a:p>
              <a:pPr algn="ctr"/>
              <a:r>
                <a:rPr lang="en-US" sz="1400" i="1" dirty="0">
                  <a:solidFill>
                    <a:schemeClr val="tx1"/>
                  </a:solidFill>
                </a:rPr>
                <a:t>(Kickoff within 1.5 years)</a:t>
              </a:r>
            </a:p>
          </p:txBody>
        </p:sp>
        <p:sp>
          <p:nvSpPr>
            <p:cNvPr id="8" name="Rectangle 7">
              <a:extLst>
                <a:ext uri="{FF2B5EF4-FFF2-40B4-BE49-F238E27FC236}">
                  <a16:creationId xmlns:a16="http://schemas.microsoft.com/office/drawing/2014/main" id="{472BDDAE-6233-E8DD-E090-28FAC8EE0109}"/>
                </a:ext>
              </a:extLst>
            </p:cNvPr>
            <p:cNvSpPr/>
            <p:nvPr/>
          </p:nvSpPr>
          <p:spPr>
            <a:xfrm>
              <a:off x="3790948" y="948862"/>
              <a:ext cx="3190877" cy="4937586"/>
            </a:xfrm>
            <a:prstGeom prst="rect">
              <a:avLst/>
            </a:prstGeom>
            <a:solidFill>
              <a:schemeClr val="accent5">
                <a:lumMod val="75000"/>
                <a:alpha val="24000"/>
              </a:schemeClr>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Intermediate-term</a:t>
              </a:r>
            </a:p>
            <a:p>
              <a:pPr algn="ctr"/>
              <a:r>
                <a:rPr lang="en-US" sz="1400" i="1" dirty="0">
                  <a:solidFill>
                    <a:schemeClr val="tx1"/>
                  </a:solidFill>
                </a:rPr>
                <a:t>(Kickoff within 1.5 – 3 years)</a:t>
              </a:r>
            </a:p>
          </p:txBody>
        </p:sp>
        <p:sp>
          <p:nvSpPr>
            <p:cNvPr id="9" name="Rectangle 8">
              <a:extLst>
                <a:ext uri="{FF2B5EF4-FFF2-40B4-BE49-F238E27FC236}">
                  <a16:creationId xmlns:a16="http://schemas.microsoft.com/office/drawing/2014/main" id="{A202274D-9AF8-8B6E-0C25-EE73116AB9CB}"/>
                </a:ext>
              </a:extLst>
            </p:cNvPr>
            <p:cNvSpPr/>
            <p:nvPr/>
          </p:nvSpPr>
          <p:spPr>
            <a:xfrm>
              <a:off x="7124698" y="948861"/>
              <a:ext cx="3190877" cy="4937586"/>
            </a:xfrm>
            <a:prstGeom prst="rect">
              <a:avLst/>
            </a:prstGeom>
            <a:solidFill>
              <a:srgbClr val="7030A0">
                <a:alpha val="24000"/>
              </a:srgbClr>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Long-term</a:t>
              </a:r>
            </a:p>
            <a:p>
              <a:pPr algn="ctr"/>
              <a:r>
                <a:rPr lang="en-US" sz="1400" i="1" dirty="0">
                  <a:solidFill>
                    <a:schemeClr val="tx1"/>
                  </a:solidFill>
                </a:rPr>
                <a:t>(Kickoff in 3+ years)</a:t>
              </a:r>
            </a:p>
          </p:txBody>
        </p:sp>
      </p:grpSp>
      <p:sp>
        <p:nvSpPr>
          <p:cNvPr id="10" name="TextBox 9">
            <a:extLst>
              <a:ext uri="{FF2B5EF4-FFF2-40B4-BE49-F238E27FC236}">
                <a16:creationId xmlns:a16="http://schemas.microsoft.com/office/drawing/2014/main" id="{29542589-C7D2-DA6E-8533-D41578440133}"/>
              </a:ext>
            </a:extLst>
          </p:cNvPr>
          <p:cNvSpPr txBox="1"/>
          <p:nvPr/>
        </p:nvSpPr>
        <p:spPr>
          <a:xfrm>
            <a:off x="5473637" y="5647336"/>
            <a:ext cx="992579" cy="369332"/>
          </a:xfrm>
          <a:prstGeom prst="rect">
            <a:avLst/>
          </a:prstGeom>
          <a:noFill/>
        </p:spPr>
        <p:txBody>
          <a:bodyPr wrap="none" rtlCol="0">
            <a:spAutoFit/>
          </a:bodyPr>
          <a:lstStyle/>
          <a:p>
            <a:r>
              <a:rPr lang="en-US" dirty="0"/>
              <a:t>Timeline</a:t>
            </a:r>
          </a:p>
        </p:txBody>
      </p:sp>
      <p:sp>
        <p:nvSpPr>
          <p:cNvPr id="11" name="Rectangle 10">
            <a:extLst>
              <a:ext uri="{FF2B5EF4-FFF2-40B4-BE49-F238E27FC236}">
                <a16:creationId xmlns:a16="http://schemas.microsoft.com/office/drawing/2014/main" id="{5831DF06-3D59-48D7-77FE-99576DB3EC1C}"/>
              </a:ext>
              <a:ext uri="{C183D7F6-B498-43B3-948B-1728B52AA6E4}">
                <adec:decorative xmlns:adec="http://schemas.microsoft.com/office/drawing/2017/decorative" val="0"/>
              </a:ext>
            </a:extLst>
          </p:cNvPr>
          <p:cNvSpPr/>
          <p:nvPr/>
        </p:nvSpPr>
        <p:spPr>
          <a:xfrm>
            <a:off x="12313473" y="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Copy and paste prioritized opportunities from the action planning templates. </a:t>
            </a:r>
          </a:p>
        </p:txBody>
      </p:sp>
      <p:sp>
        <p:nvSpPr>
          <p:cNvPr id="12" name="Rectangle 11">
            <a:extLst>
              <a:ext uri="{FF2B5EF4-FFF2-40B4-BE49-F238E27FC236}">
                <a16:creationId xmlns:a16="http://schemas.microsoft.com/office/drawing/2014/main" id="{DC5FBEE9-459D-B75D-5E1A-79A3EA26EEF5}"/>
              </a:ext>
              <a:ext uri="{C183D7F6-B498-43B3-948B-1728B52AA6E4}">
                <adec:decorative xmlns:adec="http://schemas.microsoft.com/office/drawing/2017/decorative" val="0"/>
              </a:ext>
            </a:extLst>
          </p:cNvPr>
          <p:cNvSpPr/>
          <p:nvPr/>
        </p:nvSpPr>
        <p:spPr>
          <a:xfrm>
            <a:off x="12313473" y="1371600"/>
            <a:ext cx="1280160" cy="1280160"/>
          </a:xfrm>
          <a:prstGeom prst="rect">
            <a:avLst/>
          </a:prstGeom>
          <a:solidFill>
            <a:schemeClr val="accent4">
              <a:lumMod val="40000"/>
              <a:lumOff val="60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800" dirty="0">
                <a:solidFill>
                  <a:schemeClr val="tx1"/>
                </a:solidFill>
              </a:rPr>
              <a:t>To copy and paste in PowerPoint, select desired content, press </a:t>
            </a:r>
            <a:r>
              <a:rPr lang="en-US" sz="800" dirty="0" err="1">
                <a:solidFill>
                  <a:schemeClr val="tx1"/>
                </a:solidFill>
              </a:rPr>
              <a:t>Ctrl+C</a:t>
            </a:r>
            <a:r>
              <a:rPr lang="en-US" sz="800" dirty="0">
                <a:solidFill>
                  <a:schemeClr val="tx1"/>
                </a:solidFill>
              </a:rPr>
              <a:t> (or </a:t>
            </a:r>
            <a:r>
              <a:rPr lang="en-US" sz="800" dirty="0" err="1">
                <a:solidFill>
                  <a:schemeClr val="tx1"/>
                </a:solidFill>
              </a:rPr>
              <a:t>Command+C</a:t>
            </a:r>
            <a:r>
              <a:rPr lang="en-US" sz="800" dirty="0">
                <a:solidFill>
                  <a:schemeClr val="tx1"/>
                </a:solidFill>
              </a:rPr>
              <a:t> on Mac), move to the desired location, and press </a:t>
            </a:r>
            <a:r>
              <a:rPr lang="en-US" sz="800" dirty="0" err="1">
                <a:solidFill>
                  <a:schemeClr val="tx1"/>
                </a:solidFill>
              </a:rPr>
              <a:t>Ctrl+V</a:t>
            </a:r>
            <a:r>
              <a:rPr lang="en-US" sz="800" dirty="0">
                <a:solidFill>
                  <a:schemeClr val="tx1"/>
                </a:solidFill>
              </a:rPr>
              <a:t> (or </a:t>
            </a:r>
            <a:r>
              <a:rPr lang="en-US" sz="800" dirty="0" err="1">
                <a:solidFill>
                  <a:schemeClr val="tx1"/>
                </a:solidFill>
              </a:rPr>
              <a:t>Command+V</a:t>
            </a:r>
            <a:r>
              <a:rPr lang="en-US" sz="800" dirty="0">
                <a:solidFill>
                  <a:schemeClr val="tx1"/>
                </a:solidFill>
              </a:rPr>
              <a:t> on Mac) to paste it.</a:t>
            </a:r>
          </a:p>
        </p:txBody>
      </p:sp>
      <p:sp>
        <p:nvSpPr>
          <p:cNvPr id="13" name="Slide Number Placeholder 4">
            <a:extLst>
              <a:ext uri="{FF2B5EF4-FFF2-40B4-BE49-F238E27FC236}">
                <a16:creationId xmlns:a16="http://schemas.microsoft.com/office/drawing/2014/main" id="{2EB18961-B81C-A3C9-6736-9242CE2AF1C0}"/>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2826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DFBF0-15AC-4C2A-8AC1-2FC0D59AC0B4}"/>
              </a:ext>
            </a:extLst>
          </p:cNvPr>
          <p:cNvSpPr>
            <a:spLocks noGrp="1"/>
          </p:cNvSpPr>
          <p:nvPr>
            <p:ph type="ctrTitle"/>
          </p:nvPr>
        </p:nvSpPr>
        <p:spPr/>
        <p:txBody>
          <a:bodyPr>
            <a:normAutofit/>
          </a:bodyPr>
          <a:lstStyle/>
          <a:p>
            <a:r>
              <a:rPr lang="en-US" sz="4400" b="1" dirty="0">
                <a:highlight>
                  <a:srgbClr val="FFFF00"/>
                </a:highlight>
                <a:latin typeface="+mn-lt"/>
                <a:cs typeface="Arial" panose="020B0604020202020204" pitchFamily="34" charset="0"/>
              </a:rPr>
              <a:t>Tribe Name</a:t>
            </a:r>
            <a:r>
              <a:rPr lang="en-US" sz="4400" b="1" dirty="0">
                <a:latin typeface="+mn-lt"/>
                <a:cs typeface="Arial" panose="020B0604020202020204" pitchFamily="34" charset="0"/>
              </a:rPr>
              <a:t> Public Health Data Advancement Toolkit: </a:t>
            </a:r>
            <a:br>
              <a:rPr lang="en-US" sz="4400" b="1" dirty="0">
                <a:latin typeface="+mn-lt"/>
                <a:cs typeface="Arial" panose="020B0604020202020204" pitchFamily="34" charset="0"/>
              </a:rPr>
            </a:br>
            <a:r>
              <a:rPr lang="en-US" sz="4400" b="1" dirty="0">
                <a:latin typeface="+mn-lt"/>
                <a:cs typeface="Arial" panose="020B0604020202020204" pitchFamily="34" charset="0"/>
              </a:rPr>
              <a:t>Prioritization Template</a:t>
            </a:r>
          </a:p>
        </p:txBody>
      </p:sp>
      <p:sp>
        <p:nvSpPr>
          <p:cNvPr id="3" name="Subtitle 2">
            <a:extLst>
              <a:ext uri="{FF2B5EF4-FFF2-40B4-BE49-F238E27FC236}">
                <a16:creationId xmlns:a16="http://schemas.microsoft.com/office/drawing/2014/main" id="{420D9FA1-9B02-4D61-8639-504934B1BC65}"/>
              </a:ext>
            </a:extLst>
          </p:cNvPr>
          <p:cNvSpPr>
            <a:spLocks noGrp="1"/>
          </p:cNvSpPr>
          <p:nvPr>
            <p:ph type="subTitle" idx="1"/>
          </p:nvPr>
        </p:nvSpPr>
        <p:spPr/>
        <p:txBody>
          <a:bodyPr/>
          <a:lstStyle/>
          <a:p>
            <a:r>
              <a:rPr lang="en-US">
                <a:cs typeface="Arial" panose="020B0604020202020204" pitchFamily="34" charset="0"/>
              </a:rPr>
              <a:t>Date: </a:t>
            </a:r>
            <a:r>
              <a:rPr lang="en-US">
                <a:highlight>
                  <a:srgbClr val="FFFF00"/>
                </a:highlight>
                <a:cs typeface="Arial" panose="020B0604020202020204" pitchFamily="34" charset="0"/>
              </a:rPr>
              <a:t>XX/XX/XXXX</a:t>
            </a:r>
          </a:p>
        </p:txBody>
      </p:sp>
    </p:spTree>
    <p:extLst>
      <p:ext uri="{BB962C8B-B14F-4D97-AF65-F5344CB8AC3E}">
        <p14:creationId xmlns:p14="http://schemas.microsoft.com/office/powerpoint/2010/main" val="4160052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F813E-016D-14FB-1E21-D1C2BA2C9B55}"/>
              </a:ext>
            </a:extLst>
          </p:cNvPr>
          <p:cNvSpPr>
            <a:spLocks noGrp="1"/>
          </p:cNvSpPr>
          <p:nvPr>
            <p:ph type="title"/>
          </p:nvPr>
        </p:nvSpPr>
        <p:spPr>
          <a:xfrm>
            <a:off x="342255" y="0"/>
            <a:ext cx="1719020" cy="719756"/>
          </a:xfrm>
        </p:spPr>
        <p:txBody>
          <a:bodyPr>
            <a:normAutofit/>
          </a:bodyPr>
          <a:lstStyle/>
          <a:p>
            <a:r>
              <a:rPr lang="en-US" sz="2000" b="1" i="0" kern="1200" baseline="0" dirty="0">
                <a:solidFill>
                  <a:schemeClr val="tx1"/>
                </a:solidFill>
                <a:effectLst/>
                <a:latin typeface="+mn-lt"/>
                <a:ea typeface="+mj-ea"/>
                <a:cs typeface="+mj-cs"/>
              </a:rPr>
              <a:t>Introduction</a:t>
            </a:r>
            <a:r>
              <a:rPr lang="en-US" dirty="0"/>
              <a:t> </a:t>
            </a:r>
          </a:p>
        </p:txBody>
      </p:sp>
      <p:sp>
        <p:nvSpPr>
          <p:cNvPr id="3" name="Content Placeholder 2">
            <a:extLst>
              <a:ext uri="{FF2B5EF4-FFF2-40B4-BE49-F238E27FC236}">
                <a16:creationId xmlns:a16="http://schemas.microsoft.com/office/drawing/2014/main" id="{E5917DBE-F71C-680D-8A30-2D7E1745395E}"/>
              </a:ext>
            </a:extLst>
          </p:cNvPr>
          <p:cNvSpPr>
            <a:spLocks noGrp="1"/>
          </p:cNvSpPr>
          <p:nvPr>
            <p:ph idx="1"/>
          </p:nvPr>
        </p:nvSpPr>
        <p:spPr/>
        <p:txBody>
          <a:bodyPr>
            <a:normAutofit/>
          </a:bodyPr>
          <a:lstStyle/>
          <a:p>
            <a:pPr marL="0" lvl="0" indent="0">
              <a:lnSpc>
                <a:spcPct val="100000"/>
              </a:lnSpc>
              <a:spcBef>
                <a:spcPts val="0"/>
              </a:spcBef>
              <a:buNone/>
              <a:defRPr/>
            </a:pPr>
            <a:r>
              <a:rPr lang="en-US" sz="1600" dirty="0">
                <a:solidFill>
                  <a:schemeClr val="bg1"/>
                </a:solidFill>
                <a:cs typeface="Arial" panose="020B0604020202020204" pitchFamily="34" charset="0"/>
              </a:rPr>
              <a:t>Prioritization materials can be a helpful tool for categorizing and ranking potential opportunities. Given limited time and resources, making informed decisions about which opportunities to pursue is critical for success. Additionally, the proper sequencing of opportunities can optimize resource allocation and support the completion of larger initiatives with interdependencies. </a:t>
            </a:r>
          </a:p>
          <a:p>
            <a:pPr marL="0" lvl="0" indent="0">
              <a:lnSpc>
                <a:spcPct val="100000"/>
              </a:lnSpc>
              <a:spcBef>
                <a:spcPts val="0"/>
              </a:spcBef>
              <a:buNone/>
              <a:defRPr/>
            </a:pPr>
            <a:endParaRPr lang="en-US" sz="1600" dirty="0">
              <a:solidFill>
                <a:schemeClr val="bg1"/>
              </a:solidFill>
              <a:cs typeface="Arial" panose="020B0604020202020204" pitchFamily="34" charset="0"/>
            </a:endParaRPr>
          </a:p>
          <a:p>
            <a:pPr marL="0" indent="0">
              <a:buNone/>
              <a:defRPr/>
            </a:pPr>
            <a:r>
              <a:rPr lang="en-US" sz="1600" dirty="0">
                <a:solidFill>
                  <a:schemeClr val="bg1"/>
                </a:solidFill>
                <a:cs typeface="Arial" panose="020B0604020202020204" pitchFamily="34" charset="0"/>
              </a:rPr>
              <a:t>These prioritization materials are meant to facilitate dialogue around opportunities identified within the Data Modernization Questionnaire: Enterprise-wide Structures and Data Modernization Questionnaire: Program Structures. This will support tribal public health authorities align on high-level data modernization priorities and associated actions. </a:t>
            </a:r>
          </a:p>
          <a:p>
            <a:pPr marL="0" indent="0">
              <a:buNone/>
            </a:pPr>
            <a:endParaRPr lang="en-US" dirty="0"/>
          </a:p>
        </p:txBody>
      </p:sp>
      <p:pic>
        <p:nvPicPr>
          <p:cNvPr id="5" name="Picture 4" descr="A diagram that says Data Modernization Questionnaire in the middle. The diagram is split into two parts. The left half says Enterprise-wide Structures. Underneath it says designed to focus on information that applies to the entire Tribal public health organization. The right half says Program Structures. Underneath it says Designed to focus on information specific to a single public health activity.">
            <a:extLst>
              <a:ext uri="{FF2B5EF4-FFF2-40B4-BE49-F238E27FC236}">
                <a16:creationId xmlns:a16="http://schemas.microsoft.com/office/drawing/2014/main" id="{61D3FB5E-145F-B8B8-8E1E-045FADC6103B}"/>
              </a:ext>
            </a:extLst>
          </p:cNvPr>
          <p:cNvPicPr>
            <a:picLocks noChangeAspect="1"/>
          </p:cNvPicPr>
          <p:nvPr/>
        </p:nvPicPr>
        <p:blipFill rotWithShape="1">
          <a:blip r:embed="rId3"/>
          <a:srcRect t="5593"/>
          <a:stretch/>
        </p:blipFill>
        <p:spPr>
          <a:xfrm>
            <a:off x="2627579" y="3594339"/>
            <a:ext cx="6936841" cy="2991473"/>
          </a:xfrm>
          <a:prstGeom prst="rect">
            <a:avLst/>
          </a:prstGeom>
        </p:spPr>
      </p:pic>
      <p:sp>
        <p:nvSpPr>
          <p:cNvPr id="6" name="TextBox 5">
            <a:extLst>
              <a:ext uri="{FF2B5EF4-FFF2-40B4-BE49-F238E27FC236}">
                <a16:creationId xmlns:a16="http://schemas.microsoft.com/office/drawing/2014/main" id="{EDC571EB-9EBF-62E7-7CD6-343C60509CD8}"/>
              </a:ext>
            </a:extLst>
          </p:cNvPr>
          <p:cNvSpPr txBox="1"/>
          <p:nvPr/>
        </p:nvSpPr>
        <p:spPr>
          <a:xfrm>
            <a:off x="377505" y="1111629"/>
            <a:ext cx="11165746" cy="5355312"/>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0" i="0" dirty="0">
                <a:solidFill>
                  <a:srgbClr val="000000"/>
                </a:solidFill>
                <a:effectLst/>
                <a:cs typeface="Arial" panose="020B0604020202020204" pitchFamily="34" charset="0"/>
              </a:rPr>
              <a:t>Prioritization materials can be a helpful tool for categorizing and ranking potential opportunities. Given limited time and resources, making informed decisions about which opportunities to pursue is critical for success. Additionally, the proper sequencing of opportunities can optimize resource allocation and support the completion of larger initiatives with interdependencies. </a:t>
            </a:r>
          </a:p>
          <a:p>
            <a:pPr marL="0" marR="0" lvl="0" indent="0" defTabSz="914400" eaLnBrk="1" fontAlgn="auto" latinLnBrk="0" hangingPunct="1">
              <a:lnSpc>
                <a:spcPct val="100000"/>
              </a:lnSpc>
              <a:spcBef>
                <a:spcPts val="0"/>
              </a:spcBef>
              <a:spcAft>
                <a:spcPts val="0"/>
              </a:spcAft>
              <a:buClrTx/>
              <a:buSzTx/>
              <a:buFontTx/>
              <a:buNone/>
              <a:tabLst/>
              <a:defRPr/>
            </a:pPr>
            <a:endParaRPr lang="en-US" b="0" i="0" dirty="0">
              <a:solidFill>
                <a:srgbClr val="000000"/>
              </a:solidFill>
              <a:effectLst/>
              <a:cs typeface="Arial" panose="020B0604020202020204" pitchFamily="34" charset="0"/>
            </a:endParaRPr>
          </a:p>
          <a:p>
            <a:pPr>
              <a:defRPr/>
            </a:pPr>
            <a:r>
              <a:rPr lang="en-US" b="0" i="0" dirty="0">
                <a:solidFill>
                  <a:srgbClr val="000000"/>
                </a:solidFill>
                <a:effectLst/>
                <a:cs typeface="Arial" panose="020B0604020202020204" pitchFamily="34" charset="0"/>
              </a:rPr>
              <a:t>These prioritization materials are meant to facilitate dialogue around opportunities identified within the Data Modernization Questionnaire</a:t>
            </a:r>
            <a:r>
              <a:rPr lang="en-US" dirty="0">
                <a:solidFill>
                  <a:srgbClr val="000000"/>
                </a:solidFill>
                <a:cs typeface="Arial" panose="020B0604020202020204" pitchFamily="34" charset="0"/>
              </a:rPr>
              <a:t>: Enterprise-wide Structures and Data Modernization Questionnaire: Program Structures. This </a:t>
            </a:r>
            <a:r>
              <a:rPr lang="en-US" b="0" i="0" dirty="0">
                <a:solidFill>
                  <a:srgbClr val="000000"/>
                </a:solidFill>
                <a:effectLst/>
                <a:cs typeface="Arial" panose="020B0604020202020204" pitchFamily="34" charset="0"/>
              </a:rPr>
              <a:t>will support tribal public health authorities </a:t>
            </a:r>
            <a:r>
              <a:rPr lang="en-US" dirty="0">
                <a:solidFill>
                  <a:srgbClr val="000000"/>
                </a:solidFill>
                <a:cs typeface="Arial" panose="020B0604020202020204" pitchFamily="34" charset="0"/>
              </a:rPr>
              <a:t>align</a:t>
            </a:r>
            <a:r>
              <a:rPr lang="en-US" b="0" i="0" dirty="0">
                <a:solidFill>
                  <a:srgbClr val="000000"/>
                </a:solidFill>
                <a:effectLst/>
                <a:cs typeface="Arial" panose="020B0604020202020204" pitchFamily="34" charset="0"/>
              </a:rPr>
              <a:t> on high-level data modernization priorities and associated actions. </a:t>
            </a:r>
            <a:endParaRPr lang="en-US" dirty="0">
              <a:solidFill>
                <a:srgbClr val="000000"/>
              </a:solidFill>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dirty="0">
                <a:solidFill>
                  <a:srgbClr val="000000"/>
                </a:solidFill>
                <a:cs typeface="Arial" panose="020B0604020202020204" pitchFamily="34"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lang="en-US" b="0" i="0" dirty="0">
              <a:solidFill>
                <a:srgbClr val="000000"/>
              </a:solidFill>
              <a:effectLst/>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a:solidFill>
                <a:srgbClr val="000000"/>
              </a:solidFill>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a:solidFill>
                <a:srgbClr val="000000"/>
              </a:solidFill>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b="0" i="0" dirty="0">
              <a:solidFill>
                <a:srgbClr val="000000"/>
              </a:solidFill>
              <a:effectLst/>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a:solidFill>
                <a:srgbClr val="000000"/>
              </a:solidFill>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b="0" i="0" dirty="0">
              <a:solidFill>
                <a:srgbClr val="000000"/>
              </a:solidFill>
              <a:effectLst/>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b="0" i="0" dirty="0">
              <a:solidFill>
                <a:srgbClr val="000000"/>
              </a:solidFill>
              <a:effectLst/>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b="0" i="0" dirty="0">
              <a:solidFill>
                <a:srgbClr val="000000"/>
              </a:solidFill>
              <a:effectLst/>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a:solidFill>
                <a:srgbClr val="000000"/>
              </a:solidFill>
              <a:cs typeface="Arial" panose="020B0604020202020204" pitchFamily="34" charset="0"/>
            </a:endParaRPr>
          </a:p>
        </p:txBody>
      </p:sp>
      <p:sp>
        <p:nvSpPr>
          <p:cNvPr id="7" name="Slide Number Placeholder 4">
            <a:extLst>
              <a:ext uri="{FF2B5EF4-FFF2-40B4-BE49-F238E27FC236}">
                <a16:creationId xmlns:a16="http://schemas.microsoft.com/office/drawing/2014/main" id="{B7EB9D58-F8C1-0F43-E023-4F17536ED2B1}"/>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89975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B9A01-2465-B5BC-C225-59270FA8F77C}"/>
              </a:ext>
            </a:extLst>
          </p:cNvPr>
          <p:cNvSpPr>
            <a:spLocks noGrp="1"/>
          </p:cNvSpPr>
          <p:nvPr>
            <p:ph type="title"/>
          </p:nvPr>
        </p:nvSpPr>
        <p:spPr>
          <a:xfrm>
            <a:off x="335797" y="178257"/>
            <a:ext cx="3702803" cy="502780"/>
          </a:xfrm>
        </p:spPr>
        <p:txBody>
          <a:bodyPr>
            <a:normAutofit/>
          </a:bodyPr>
          <a:lstStyle/>
          <a:p>
            <a:r>
              <a:rPr lang="en-US" sz="2000" b="1" i="0" kern="1200" baseline="0" dirty="0">
                <a:solidFill>
                  <a:schemeClr val="tx1"/>
                </a:solidFill>
                <a:effectLst/>
                <a:latin typeface="+mn-lt"/>
              </a:rPr>
              <a:t>Prioritization Template Overview</a:t>
            </a:r>
            <a:r>
              <a:rPr lang="en-US" sz="2000" dirty="0">
                <a:latin typeface="+mn-lt"/>
              </a:rPr>
              <a:t> </a:t>
            </a:r>
          </a:p>
        </p:txBody>
      </p:sp>
      <p:sp>
        <p:nvSpPr>
          <p:cNvPr id="5" name="TextBox 4">
            <a:extLst>
              <a:ext uri="{FF2B5EF4-FFF2-40B4-BE49-F238E27FC236}">
                <a16:creationId xmlns:a16="http://schemas.microsoft.com/office/drawing/2014/main" id="{5D367738-3E0B-E13D-A5E2-3482F5C62E38}"/>
              </a:ext>
            </a:extLst>
          </p:cNvPr>
          <p:cNvSpPr txBox="1"/>
          <p:nvPr/>
        </p:nvSpPr>
        <p:spPr>
          <a:xfrm>
            <a:off x="377505" y="1111629"/>
            <a:ext cx="11165746" cy="338554"/>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600" dirty="0">
                <a:solidFill>
                  <a:srgbClr val="000000"/>
                </a:solidFill>
                <a:cs typeface="Arial" panose="020B0604020202020204" pitchFamily="34" charset="0"/>
              </a:rPr>
              <a:t>The Tribal Public Health Data Advancement Toolkit includes the following tools:</a:t>
            </a:r>
            <a:endParaRPr lang="en-US" sz="1600" b="0" i="0" dirty="0">
              <a:solidFill>
                <a:srgbClr val="000000"/>
              </a:solidFill>
              <a:effectLst/>
              <a:cs typeface="Arial" panose="020B0604020202020204" pitchFamily="34" charset="0"/>
            </a:endParaRPr>
          </a:p>
        </p:txBody>
      </p:sp>
      <p:sp>
        <p:nvSpPr>
          <p:cNvPr id="3" name="Content Placeholder 2">
            <a:extLst>
              <a:ext uri="{FF2B5EF4-FFF2-40B4-BE49-F238E27FC236}">
                <a16:creationId xmlns:a16="http://schemas.microsoft.com/office/drawing/2014/main" id="{C51A19C4-649A-3D48-F2E8-B7FA28E23901}"/>
              </a:ext>
            </a:extLst>
          </p:cNvPr>
          <p:cNvSpPr>
            <a:spLocks noGrp="1"/>
          </p:cNvSpPr>
          <p:nvPr>
            <p:ph idx="1"/>
          </p:nvPr>
        </p:nvSpPr>
        <p:spPr/>
        <p:txBody>
          <a:bodyPr>
            <a:normAutofit/>
          </a:bodyPr>
          <a:lstStyle/>
          <a:p>
            <a:pPr marL="0" indent="0">
              <a:buNone/>
            </a:pPr>
            <a:r>
              <a:rPr lang="en-US" sz="800" dirty="0">
                <a:solidFill>
                  <a:schemeClr val="bg1"/>
                </a:solidFill>
                <a:cs typeface="Arial" panose="020B0604020202020204" pitchFamily="34" charset="0"/>
              </a:rPr>
              <a:t>The Tribal Public Health Data Advancement Toolkit includes the following tools:</a:t>
            </a:r>
          </a:p>
          <a:p>
            <a:pPr marL="342900" indent="-342900">
              <a:buFont typeface="+mj-lt"/>
              <a:buAutoNum type="arabicPeriod"/>
            </a:pPr>
            <a:r>
              <a:rPr lang="en-US" sz="800" b="1" kern="0" dirty="0">
                <a:solidFill>
                  <a:schemeClr val="bg1"/>
                </a:solidFill>
                <a:cs typeface="Arial" panose="020B0604020202020204" pitchFamily="34" charset="0"/>
              </a:rPr>
              <a:t>Impact-Effort Matrix</a:t>
            </a:r>
            <a:endParaRPr lang="en-US" sz="800" dirty="0">
              <a:solidFill>
                <a:schemeClr val="bg1"/>
              </a:solidFill>
              <a:cs typeface="Arial" panose="020B0604020202020204" pitchFamily="34" charset="0"/>
            </a:endParaRPr>
          </a:p>
          <a:p>
            <a:pPr lvl="1">
              <a:lnSpc>
                <a:spcPct val="100000"/>
              </a:lnSpc>
              <a:spcBef>
                <a:spcPts val="0"/>
              </a:spcBef>
              <a:defRPr/>
            </a:pPr>
            <a:r>
              <a:rPr lang="en-US" sz="800" dirty="0">
                <a:solidFill>
                  <a:schemeClr val="bg1"/>
                </a:solidFill>
                <a:cs typeface="Arial" panose="020B0604020202020204" pitchFamily="34" charset="0"/>
              </a:rPr>
              <a:t>Decision-making tool tribes can use to prioritize opportunities based on their potential impact and the amount of effort required to implement them.</a:t>
            </a:r>
          </a:p>
          <a:p>
            <a:pPr lvl="1">
              <a:lnSpc>
                <a:spcPct val="100000"/>
              </a:lnSpc>
              <a:spcBef>
                <a:spcPts val="0"/>
              </a:spcBef>
              <a:defRPr/>
            </a:pPr>
            <a:r>
              <a:rPr lang="en-US" sz="800" kern="0" dirty="0">
                <a:solidFill>
                  <a:schemeClr val="bg1"/>
                </a:solidFill>
                <a:cs typeface="Arial" panose="020B0604020202020204" pitchFamily="34" charset="0"/>
              </a:rPr>
              <a:t>Tribes are encouraged to start by discussing high-level data modernization topics (e.g., data governance, IT governance, workforce, etc.).</a:t>
            </a:r>
          </a:p>
          <a:p>
            <a:pPr marL="457200" indent="-457200">
              <a:lnSpc>
                <a:spcPct val="100000"/>
              </a:lnSpc>
              <a:spcBef>
                <a:spcPts val="0"/>
              </a:spcBef>
              <a:buFont typeface="+mj-lt"/>
              <a:buAutoNum type="arabicPeriod"/>
              <a:defRPr/>
            </a:pPr>
            <a:r>
              <a:rPr lang="en-US" sz="800" b="1" kern="0" dirty="0">
                <a:solidFill>
                  <a:schemeClr val="bg1"/>
                </a:solidFill>
                <a:cs typeface="Arial" panose="020B0604020202020204" pitchFamily="34" charset="0"/>
              </a:rPr>
              <a:t>Action Planning Templates</a:t>
            </a:r>
          </a:p>
          <a:p>
            <a:pPr marL="742950" lvl="1" indent="-285750">
              <a:lnSpc>
                <a:spcPct val="100000"/>
              </a:lnSpc>
              <a:spcBef>
                <a:spcPts val="0"/>
              </a:spcBef>
              <a:defRPr/>
            </a:pPr>
            <a:r>
              <a:rPr lang="en-US" sz="800" dirty="0">
                <a:solidFill>
                  <a:schemeClr val="bg1"/>
                </a:solidFill>
                <a:cs typeface="Arial" panose="020B0604020202020204" pitchFamily="34" charset="0"/>
              </a:rPr>
              <a:t>Templates to help tribes identify specific actions for each prioritized data modernization topic.</a:t>
            </a:r>
          </a:p>
          <a:p>
            <a:pPr marL="742950" lvl="1" indent="-285750">
              <a:lnSpc>
                <a:spcPct val="100000"/>
              </a:lnSpc>
              <a:spcBef>
                <a:spcPts val="0"/>
              </a:spcBef>
              <a:defRPr/>
            </a:pPr>
            <a:r>
              <a:rPr lang="en-US" sz="800" dirty="0">
                <a:solidFill>
                  <a:schemeClr val="bg1"/>
                </a:solidFill>
                <a:cs typeface="Arial" panose="020B0604020202020204" pitchFamily="34" charset="0"/>
              </a:rPr>
              <a:t>Tribes are encouraged to complete this activity after the impact-effort matrix, once they have a better understanding of their high-level data modernization priorities</a:t>
            </a:r>
            <a:r>
              <a:rPr lang="en-US" sz="800" dirty="0">
                <a:solidFill>
                  <a:schemeClr val="bg1"/>
                </a:solidFill>
                <a:latin typeface="Arial" panose="020B0604020202020204" pitchFamily="34" charset="0"/>
                <a:cs typeface="Arial" panose="020B0604020202020204" pitchFamily="34" charset="0"/>
              </a:rPr>
              <a:t>.</a:t>
            </a:r>
          </a:p>
          <a:p>
            <a:pPr marL="457200" indent="-457200">
              <a:lnSpc>
                <a:spcPct val="100000"/>
              </a:lnSpc>
              <a:spcBef>
                <a:spcPts val="0"/>
              </a:spcBef>
              <a:buFont typeface="+mj-lt"/>
              <a:buAutoNum type="arabicPeriod"/>
              <a:defRPr/>
            </a:pPr>
            <a:r>
              <a:rPr lang="en-US" sz="800" b="1" kern="0" dirty="0">
                <a:solidFill>
                  <a:schemeClr val="bg1"/>
                </a:solidFill>
                <a:cs typeface="Arial" panose="020B0604020202020204" pitchFamily="34" charset="0"/>
              </a:rPr>
              <a:t>Timeline Template</a:t>
            </a:r>
          </a:p>
          <a:p>
            <a:pPr marL="742950" lvl="1" indent="-285750">
              <a:lnSpc>
                <a:spcPct val="100000"/>
              </a:lnSpc>
              <a:spcBef>
                <a:spcPts val="0"/>
              </a:spcBef>
              <a:defRPr/>
            </a:pPr>
            <a:r>
              <a:rPr lang="en-US" sz="800" dirty="0">
                <a:solidFill>
                  <a:schemeClr val="bg1"/>
                </a:solidFill>
                <a:cs typeface="Arial" panose="020B0604020202020204" pitchFamily="34" charset="0"/>
              </a:rPr>
              <a:t>Decision-making tool tribes can use to determine the start date of prioritized actions.</a:t>
            </a:r>
          </a:p>
          <a:p>
            <a:pPr marL="742950" lvl="1" indent="-285750">
              <a:lnSpc>
                <a:spcPct val="100000"/>
              </a:lnSpc>
              <a:spcBef>
                <a:spcPts val="0"/>
              </a:spcBef>
              <a:defRPr/>
            </a:pPr>
            <a:r>
              <a:rPr lang="en-US" sz="800" dirty="0">
                <a:solidFill>
                  <a:schemeClr val="bg1"/>
                </a:solidFill>
                <a:cs typeface="Arial" panose="020B0604020202020204" pitchFamily="34" charset="0"/>
              </a:rPr>
              <a:t>Tribes are encouraged to use this template to discuss and identify the start date for prioritized actions. </a:t>
            </a:r>
          </a:p>
        </p:txBody>
      </p:sp>
      <p:grpSp>
        <p:nvGrpSpPr>
          <p:cNvPr id="6" name="Group 5" descr="Three boxes indicating the tools of the Tribal Public Health Data Advancement Toolkit:&#10;&#10;1. Impact Effort Matrix:&#10;Decision-making tool Tribes can use to prioritize opportunities based on their potential impact and the amount of effort required to implement them.&#10;Tribes are encouraged to start by discussing high-level data modernization topics (e.g., data governance, IT governance, workforce, etc.). &#10;&#10;2. Action Planning Templates:&#10;Templates to support Tribes with identifying specific actions for each prioritized data modernization topic.&#10;Tribes are encouraged to complete this activity after the impact-effort matrix, once they have a better understanding of their high-level data modernization priorities. &#10;&#10;3. Timeline Template:&#10;Decision-making tool Tribes can use to determine the start date of prioritized actions.&#10;Tribes are encouraged to use this template to discuss and identify the start date for prioritized actions. ">
            <a:extLst>
              <a:ext uri="{FF2B5EF4-FFF2-40B4-BE49-F238E27FC236}">
                <a16:creationId xmlns:a16="http://schemas.microsoft.com/office/drawing/2014/main" id="{65AB148E-ED73-6713-0BE8-D3592E32913F}"/>
              </a:ext>
            </a:extLst>
          </p:cNvPr>
          <p:cNvGrpSpPr/>
          <p:nvPr/>
        </p:nvGrpSpPr>
        <p:grpSpPr>
          <a:xfrm>
            <a:off x="470335" y="1750566"/>
            <a:ext cx="10980086" cy="4278987"/>
            <a:chOff x="469258" y="1899683"/>
            <a:chExt cx="10980086" cy="4278987"/>
          </a:xfrm>
        </p:grpSpPr>
        <p:grpSp>
          <p:nvGrpSpPr>
            <p:cNvPr id="7" name="Group 6">
              <a:extLst>
                <a:ext uri="{FF2B5EF4-FFF2-40B4-BE49-F238E27FC236}">
                  <a16:creationId xmlns:a16="http://schemas.microsoft.com/office/drawing/2014/main" id="{7DEFA228-35C6-16CB-BCBA-EBAEDD5ED9C3}"/>
                </a:ext>
              </a:extLst>
            </p:cNvPr>
            <p:cNvGrpSpPr/>
            <p:nvPr/>
          </p:nvGrpSpPr>
          <p:grpSpPr>
            <a:xfrm>
              <a:off x="7907626" y="1899683"/>
              <a:ext cx="3541718" cy="4270549"/>
              <a:chOff x="469258" y="1899683"/>
              <a:chExt cx="3541718" cy="4270549"/>
            </a:xfrm>
          </p:grpSpPr>
          <p:sp>
            <p:nvSpPr>
              <p:cNvPr id="24" name="Rectangle: Rounded Corners 32">
                <a:extLst>
                  <a:ext uri="{FF2B5EF4-FFF2-40B4-BE49-F238E27FC236}">
                    <a16:creationId xmlns:a16="http://schemas.microsoft.com/office/drawing/2014/main" id="{6BCDE2CA-5B3F-BBC3-4D55-23AA7ABDC72D}"/>
                  </a:ext>
                </a:extLst>
              </p:cNvPr>
              <p:cNvSpPr/>
              <p:nvPr/>
            </p:nvSpPr>
            <p:spPr>
              <a:xfrm>
                <a:off x="726399" y="2083509"/>
                <a:ext cx="3284577" cy="434316"/>
              </a:xfrm>
              <a:prstGeom prst="roundRect">
                <a:avLst/>
              </a:prstGeom>
              <a:solidFill>
                <a:schemeClr val="accent4">
                  <a:lumMod val="75000"/>
                  <a:alpha val="10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25" name="Rectangle 24">
                <a:extLst>
                  <a:ext uri="{FF2B5EF4-FFF2-40B4-BE49-F238E27FC236}">
                    <a16:creationId xmlns:a16="http://schemas.microsoft.com/office/drawing/2014/main" id="{7A0C5691-FBEF-7029-45EC-A7A0A5FE0FE5}"/>
                  </a:ext>
                </a:extLst>
              </p:cNvPr>
              <p:cNvSpPr/>
              <p:nvPr/>
            </p:nvSpPr>
            <p:spPr>
              <a:xfrm>
                <a:off x="726399" y="2598291"/>
                <a:ext cx="3284577" cy="3571941"/>
              </a:xfrm>
              <a:prstGeom prst="rect">
                <a:avLst/>
              </a:prstGeom>
              <a:solidFill>
                <a:schemeClr val="bg1">
                  <a:lumMod val="85000"/>
                  <a:alpha val="10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26" name="Oval 21">
                <a:extLst>
                  <a:ext uri="{FF2B5EF4-FFF2-40B4-BE49-F238E27FC236}">
                    <a16:creationId xmlns:a16="http://schemas.microsoft.com/office/drawing/2014/main" id="{FF800562-8EBF-98A6-75D8-67D07615B240}"/>
                  </a:ext>
                </a:extLst>
              </p:cNvPr>
              <p:cNvSpPr>
                <a:spLocks noChangeArrowheads="1"/>
              </p:cNvSpPr>
              <p:nvPr/>
            </p:nvSpPr>
            <p:spPr bwMode="auto">
              <a:xfrm>
                <a:off x="469258" y="1899683"/>
                <a:ext cx="850214" cy="822960"/>
              </a:xfrm>
              <a:prstGeom prst="ellipse">
                <a:avLst/>
              </a:prstGeom>
              <a:solidFill>
                <a:schemeClr val="accent4">
                  <a:lumMod val="75000"/>
                </a:schemeClr>
              </a:solidFill>
              <a:ln w="19050">
                <a:noFill/>
              </a:ln>
              <a:effec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F7D99729-7BB6-DCDA-704C-607AE403B6FA}"/>
                  </a:ext>
                </a:extLst>
              </p:cNvPr>
              <p:cNvSpPr txBox="1"/>
              <p:nvPr/>
            </p:nvSpPr>
            <p:spPr>
              <a:xfrm>
                <a:off x="699440" y="2038631"/>
                <a:ext cx="385042" cy="523220"/>
              </a:xfrm>
              <a:prstGeom prst="rect">
                <a:avLst/>
              </a:prstGeom>
              <a:noFill/>
            </p:spPr>
            <p:txBody>
              <a:bodyPr wrap="none" rtlCol="0">
                <a:spAutoFit/>
              </a:bodyPr>
              <a:lstStyle/>
              <a:p>
                <a:r>
                  <a:rPr lang="en-US" sz="2800" b="1">
                    <a:solidFill>
                      <a:schemeClr val="bg1"/>
                    </a:solidFill>
                    <a:latin typeface="Arial" panose="020B0604020202020204" pitchFamily="34" charset="0"/>
                    <a:cs typeface="Arial" panose="020B0604020202020204" pitchFamily="34" charset="0"/>
                  </a:rPr>
                  <a:t>3</a:t>
                </a:r>
              </a:p>
            </p:txBody>
          </p:sp>
        </p:grpSp>
        <p:grpSp>
          <p:nvGrpSpPr>
            <p:cNvPr id="8" name="Group 7">
              <a:extLst>
                <a:ext uri="{FF2B5EF4-FFF2-40B4-BE49-F238E27FC236}">
                  <a16:creationId xmlns:a16="http://schemas.microsoft.com/office/drawing/2014/main" id="{80A67C31-CAFB-AAFB-BDB4-3EB687E8A984}"/>
                </a:ext>
              </a:extLst>
            </p:cNvPr>
            <p:cNvGrpSpPr/>
            <p:nvPr/>
          </p:nvGrpSpPr>
          <p:grpSpPr>
            <a:xfrm>
              <a:off x="4189519" y="1899683"/>
              <a:ext cx="3541718" cy="4270549"/>
              <a:chOff x="469258" y="1899683"/>
              <a:chExt cx="3541718" cy="4270549"/>
            </a:xfrm>
          </p:grpSpPr>
          <p:sp>
            <p:nvSpPr>
              <p:cNvPr id="20" name="Rectangle: Rounded Corners 27">
                <a:extLst>
                  <a:ext uri="{FF2B5EF4-FFF2-40B4-BE49-F238E27FC236}">
                    <a16:creationId xmlns:a16="http://schemas.microsoft.com/office/drawing/2014/main" id="{F1F107CA-1CFE-9D53-D024-7331C79CD847}"/>
                  </a:ext>
                </a:extLst>
              </p:cNvPr>
              <p:cNvSpPr/>
              <p:nvPr/>
            </p:nvSpPr>
            <p:spPr>
              <a:xfrm>
                <a:off x="726399" y="2083509"/>
                <a:ext cx="3284577" cy="434316"/>
              </a:xfrm>
              <a:prstGeom prst="roundRect">
                <a:avLst/>
              </a:prstGeom>
              <a:solidFill>
                <a:schemeClr val="accent6">
                  <a:lumMod val="75000"/>
                  <a:alpha val="1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44BEC5DF-1406-D8A6-02B8-31FA7C3EF47C}"/>
                  </a:ext>
                </a:extLst>
              </p:cNvPr>
              <p:cNvSpPr/>
              <p:nvPr/>
            </p:nvSpPr>
            <p:spPr>
              <a:xfrm>
                <a:off x="726399" y="2598291"/>
                <a:ext cx="3284577" cy="3571941"/>
              </a:xfrm>
              <a:prstGeom prst="rect">
                <a:avLst/>
              </a:prstGeom>
              <a:solidFill>
                <a:schemeClr val="bg1">
                  <a:lumMod val="85000"/>
                  <a:alpha val="1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6D36D1A4-BF3F-989C-7D15-B4D2E329574C}"/>
                  </a:ext>
                </a:extLst>
              </p:cNvPr>
              <p:cNvSpPr>
                <a:spLocks noChangeArrowheads="1"/>
              </p:cNvSpPr>
              <p:nvPr/>
            </p:nvSpPr>
            <p:spPr bwMode="auto">
              <a:xfrm>
                <a:off x="469258" y="1899683"/>
                <a:ext cx="850214" cy="822960"/>
              </a:xfrm>
              <a:prstGeom prst="ellipse">
                <a:avLst/>
              </a:prstGeom>
              <a:solidFill>
                <a:schemeClr val="accent6">
                  <a:lumMod val="75000"/>
                </a:schemeClr>
              </a:solidFill>
              <a:ln w="19050">
                <a:noFill/>
              </a:ln>
              <a:effec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38B40756-9B52-F703-7DF5-AE35D4F17814}"/>
                  </a:ext>
                </a:extLst>
              </p:cNvPr>
              <p:cNvSpPr txBox="1"/>
              <p:nvPr/>
            </p:nvSpPr>
            <p:spPr>
              <a:xfrm>
                <a:off x="701844" y="2043617"/>
                <a:ext cx="385042" cy="523220"/>
              </a:xfrm>
              <a:prstGeom prst="rect">
                <a:avLst/>
              </a:prstGeom>
              <a:noFill/>
            </p:spPr>
            <p:txBody>
              <a:bodyPr wrap="none" rtlCol="0">
                <a:spAutoFit/>
              </a:bodyPr>
              <a:lstStyle/>
              <a:p>
                <a:r>
                  <a:rPr lang="en-US" sz="2800" b="1">
                    <a:solidFill>
                      <a:schemeClr val="bg1"/>
                    </a:solidFill>
                    <a:latin typeface="Arial" panose="020B0604020202020204" pitchFamily="34" charset="0"/>
                    <a:cs typeface="Arial" panose="020B0604020202020204" pitchFamily="34" charset="0"/>
                  </a:rPr>
                  <a:t>2</a:t>
                </a:r>
              </a:p>
            </p:txBody>
          </p:sp>
        </p:grpSp>
        <p:sp>
          <p:nvSpPr>
            <p:cNvPr id="9" name="TextBox 8">
              <a:extLst>
                <a:ext uri="{FF2B5EF4-FFF2-40B4-BE49-F238E27FC236}">
                  <a16:creationId xmlns:a16="http://schemas.microsoft.com/office/drawing/2014/main" id="{2E5E6A71-375F-59F7-E952-04AF13A06BFE}"/>
                </a:ext>
              </a:extLst>
            </p:cNvPr>
            <p:cNvSpPr txBox="1"/>
            <p:nvPr/>
          </p:nvSpPr>
          <p:spPr>
            <a:xfrm>
              <a:off x="726400" y="2786085"/>
              <a:ext cx="3125034" cy="2462213"/>
            </a:xfrm>
            <a:prstGeom prst="rect">
              <a:avLst/>
            </a:prstGeom>
            <a:noFill/>
          </p:spPr>
          <p:txBody>
            <a:bodyPr wrap="square">
              <a:spAutoFit/>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dirty="0">
                  <a:solidFill>
                    <a:srgbClr val="000000"/>
                  </a:solidFill>
                  <a:effectLst/>
                  <a:cs typeface="Arial" panose="020B0604020202020204" pitchFamily="34" charset="0"/>
                </a:rPr>
                <a:t>D</a:t>
              </a:r>
              <a:r>
                <a:rPr lang="en-US" sz="1400" b="0" i="0" u="none" strike="noStrike" dirty="0">
                  <a:effectLst/>
                  <a:cs typeface="Arial" panose="020B0604020202020204" pitchFamily="34" charset="0"/>
                </a:rPr>
                <a:t>ecision-making</a:t>
              </a:r>
              <a:r>
                <a:rPr lang="en-US" sz="1400" b="0" i="0" dirty="0">
                  <a:solidFill>
                    <a:srgbClr val="000000"/>
                  </a:solidFill>
                  <a:effectLst/>
                  <a:cs typeface="Arial" panose="020B0604020202020204" pitchFamily="34" charset="0"/>
                </a:rPr>
                <a:t> tool </a:t>
              </a:r>
              <a:r>
                <a:rPr lang="en-US" sz="1400" dirty="0">
                  <a:solidFill>
                    <a:srgbClr val="000000"/>
                  </a:solidFill>
                  <a:cs typeface="Arial" panose="020B0604020202020204" pitchFamily="34" charset="0"/>
                </a:rPr>
                <a:t>t</a:t>
              </a:r>
              <a:r>
                <a:rPr lang="en-US" sz="1400" b="0" i="0" dirty="0">
                  <a:effectLst/>
                  <a:cs typeface="Arial" panose="020B0604020202020204" pitchFamily="34" charset="0"/>
                </a:rPr>
                <a:t>ribes can use </a:t>
              </a:r>
              <a:r>
                <a:rPr lang="en-US" sz="1400" b="0" i="0" dirty="0">
                  <a:solidFill>
                    <a:srgbClr val="000000"/>
                  </a:solidFill>
                  <a:effectLst/>
                  <a:cs typeface="Arial" panose="020B0604020202020204" pitchFamily="34" charset="0"/>
                </a:rPr>
                <a:t>to prioritize opportunities based on their potential impact and the amount of effort required to implement them.</a:t>
              </a:r>
            </a:p>
            <a:p>
              <a:pPr marR="0" lvl="0" defTabSz="914400" eaLnBrk="1" fontAlgn="auto" latinLnBrk="0" hangingPunct="1">
                <a:lnSpc>
                  <a:spcPct val="100000"/>
                </a:lnSpc>
                <a:spcBef>
                  <a:spcPts val="0"/>
                </a:spcBef>
                <a:spcAft>
                  <a:spcPts val="0"/>
                </a:spcAft>
                <a:buClrTx/>
                <a:buSzTx/>
                <a:tabLst/>
                <a:defRPr/>
              </a:pPr>
              <a:endParaRPr lang="en-US" sz="1400" b="0" i="0" dirty="0">
                <a:solidFill>
                  <a:srgbClr val="000000"/>
                </a:solidFill>
                <a:effectLst/>
                <a:cs typeface="Arial" panose="020B0604020202020204" pitchFamily="34" charset="0"/>
              </a:endParaRP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u="none" strike="noStrike" kern="0" cap="none" spc="0" normalizeH="0" baseline="0" noProof="0" dirty="0">
                  <a:ln>
                    <a:noFill/>
                  </a:ln>
                  <a:solidFill>
                    <a:srgbClr val="000000"/>
                  </a:solidFill>
                  <a:uLnTx/>
                  <a:uFillTx/>
                  <a:cs typeface="Arial" panose="020B0604020202020204" pitchFamily="34" charset="0"/>
                </a:rPr>
                <a:t>Tribes are encouraged to start by discussing high-level </a:t>
              </a:r>
              <a:r>
                <a:rPr lang="en-US" sz="1400" kern="0" dirty="0">
                  <a:solidFill>
                    <a:srgbClr val="000000"/>
                  </a:solidFill>
                  <a:cs typeface="Arial" panose="020B0604020202020204" pitchFamily="34" charset="0"/>
                </a:rPr>
                <a:t>data modernization topics (e.g., data governance, IT governance, workforce, etc.).</a:t>
              </a:r>
              <a:endParaRPr kumimoji="0" lang="en-US" sz="1400" b="0" i="0" u="none" strike="noStrike" kern="0" cap="none" spc="0" normalizeH="0" baseline="0" noProof="0" dirty="0">
                <a:ln>
                  <a:noFill/>
                </a:ln>
                <a:solidFill>
                  <a:srgbClr val="000000"/>
                </a:solidFill>
                <a:effectLst/>
                <a:uLnTx/>
                <a:uFillTx/>
                <a:cs typeface="Arial" panose="020B0604020202020204" pitchFamily="34" charset="0"/>
              </a:endParaRPr>
            </a:p>
          </p:txBody>
        </p:sp>
        <p:sp>
          <p:nvSpPr>
            <p:cNvPr id="10" name="TextBox 9">
              <a:extLst>
                <a:ext uri="{FF2B5EF4-FFF2-40B4-BE49-F238E27FC236}">
                  <a16:creationId xmlns:a16="http://schemas.microsoft.com/office/drawing/2014/main" id="{74668081-EF00-4C40-C24B-D30CE56F61A4}"/>
                </a:ext>
              </a:extLst>
            </p:cNvPr>
            <p:cNvSpPr txBox="1"/>
            <p:nvPr/>
          </p:nvSpPr>
          <p:spPr>
            <a:xfrm>
              <a:off x="4473620" y="2786085"/>
              <a:ext cx="3161678" cy="2031325"/>
            </a:xfrm>
            <a:prstGeom prst="rect">
              <a:avLst/>
            </a:prstGeom>
            <a:noFill/>
          </p:spPr>
          <p:txBody>
            <a:bodyPr wrap="square">
              <a:spAutoFit/>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dirty="0">
                  <a:solidFill>
                    <a:srgbClr val="000000"/>
                  </a:solidFill>
                  <a:effectLst/>
                  <a:cs typeface="Arial" panose="020B0604020202020204" pitchFamily="34" charset="0"/>
                </a:rPr>
                <a:t>Templates to help tribes identify specific actions for each prioritized data modernization topic.</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b="0" i="0" u="none" strike="noStrike" dirty="0">
                <a:solidFill>
                  <a:srgbClr val="000000"/>
                </a:solidFill>
                <a:effectLst/>
                <a:cs typeface="Arial" panose="020B0604020202020204" pitchFamily="34" charset="0"/>
              </a:endParaRP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dirty="0">
                  <a:solidFill>
                    <a:srgbClr val="000000"/>
                  </a:solidFill>
                  <a:effectLst/>
                  <a:cs typeface="Arial" panose="020B0604020202020204" pitchFamily="34" charset="0"/>
                </a:rPr>
                <a:t>Tribes are encouraged to complete this activity after the impact-effort matrix, once they have a better understanding of their high-level data modernization priorities</a:t>
              </a:r>
              <a:r>
                <a:rPr lang="en-US" sz="1400" b="0" i="0" u="none" strike="noStrike" dirty="0">
                  <a:solidFill>
                    <a:srgbClr val="000000"/>
                  </a:solidFill>
                  <a:effectLst/>
                  <a:latin typeface="Arial" panose="020B0604020202020204" pitchFamily="34" charset="0"/>
                  <a:cs typeface="Arial" panose="020B0604020202020204" pitchFamily="34" charset="0"/>
                </a:rPr>
                <a:t>.</a:t>
              </a:r>
            </a:p>
          </p:txBody>
        </p:sp>
        <p:sp>
          <p:nvSpPr>
            <p:cNvPr id="11" name="TextBox 10">
              <a:extLst>
                <a:ext uri="{FF2B5EF4-FFF2-40B4-BE49-F238E27FC236}">
                  <a16:creationId xmlns:a16="http://schemas.microsoft.com/office/drawing/2014/main" id="{781908C7-8E1A-5D4F-BED0-4042EBBFCDF5}"/>
                </a:ext>
              </a:extLst>
            </p:cNvPr>
            <p:cNvSpPr txBox="1"/>
            <p:nvPr/>
          </p:nvSpPr>
          <p:spPr>
            <a:xfrm>
              <a:off x="8137809" y="2786085"/>
              <a:ext cx="3167290" cy="1600438"/>
            </a:xfrm>
            <a:prstGeom prst="rect">
              <a:avLst/>
            </a:prstGeom>
            <a:noFill/>
          </p:spPr>
          <p:txBody>
            <a:bodyPr wrap="square">
              <a:spAutoFit/>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dirty="0">
                  <a:solidFill>
                    <a:srgbClr val="000000"/>
                  </a:solidFill>
                  <a:effectLst/>
                  <a:cs typeface="Arial" panose="020B0604020202020204" pitchFamily="34" charset="0"/>
                </a:rPr>
                <a:t>Decision-making tool tribes can use to determine the start date of prioritized actions.</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b="0" i="0" u="none" strike="noStrike" dirty="0">
                <a:solidFill>
                  <a:srgbClr val="000000"/>
                </a:solidFill>
                <a:effectLst/>
                <a:cs typeface="Arial" panose="020B0604020202020204" pitchFamily="34" charset="0"/>
              </a:endParaRP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dirty="0">
                  <a:solidFill>
                    <a:srgbClr val="000000"/>
                  </a:solidFill>
                  <a:effectLst/>
                  <a:cs typeface="Arial" panose="020B0604020202020204" pitchFamily="34" charset="0"/>
                </a:rPr>
                <a:t>Tribes are encouraged to use this template to discuss and identify the start date for prioritized actions. </a:t>
              </a:r>
            </a:p>
          </p:txBody>
        </p:sp>
        <p:grpSp>
          <p:nvGrpSpPr>
            <p:cNvPr id="12" name="Group 11">
              <a:extLst>
                <a:ext uri="{FF2B5EF4-FFF2-40B4-BE49-F238E27FC236}">
                  <a16:creationId xmlns:a16="http://schemas.microsoft.com/office/drawing/2014/main" id="{4C04B6D8-9E4C-1FEF-60AD-0F6CB90F096A}"/>
                </a:ext>
              </a:extLst>
            </p:cNvPr>
            <p:cNvGrpSpPr/>
            <p:nvPr/>
          </p:nvGrpSpPr>
          <p:grpSpPr>
            <a:xfrm>
              <a:off x="469258" y="1899683"/>
              <a:ext cx="3541718" cy="4278987"/>
              <a:chOff x="469258" y="1899683"/>
              <a:chExt cx="3541718" cy="4278987"/>
            </a:xfrm>
          </p:grpSpPr>
          <p:sp>
            <p:nvSpPr>
              <p:cNvPr id="16" name="Rectangle 15">
                <a:extLst>
                  <a:ext uri="{FF2B5EF4-FFF2-40B4-BE49-F238E27FC236}">
                    <a16:creationId xmlns:a16="http://schemas.microsoft.com/office/drawing/2014/main" id="{447638EA-2B49-4372-1D83-30D5BB9D43AC}"/>
                  </a:ext>
                </a:extLst>
              </p:cNvPr>
              <p:cNvSpPr/>
              <p:nvPr/>
            </p:nvSpPr>
            <p:spPr>
              <a:xfrm>
                <a:off x="726399" y="2606729"/>
                <a:ext cx="3284577" cy="3571941"/>
              </a:xfrm>
              <a:prstGeom prst="rect">
                <a:avLst/>
              </a:prstGeom>
              <a:solidFill>
                <a:schemeClr val="bg1">
                  <a:lumMod val="85000"/>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17" name="Rectangle: Rounded Corners 24">
                <a:extLst>
                  <a:ext uri="{FF2B5EF4-FFF2-40B4-BE49-F238E27FC236}">
                    <a16:creationId xmlns:a16="http://schemas.microsoft.com/office/drawing/2014/main" id="{6C955328-D81A-5945-1D6C-9FEF42F91870}"/>
                  </a:ext>
                </a:extLst>
              </p:cNvPr>
              <p:cNvSpPr/>
              <p:nvPr/>
            </p:nvSpPr>
            <p:spPr>
              <a:xfrm>
                <a:off x="726399" y="2083509"/>
                <a:ext cx="3284577" cy="434316"/>
              </a:xfrm>
              <a:prstGeom prst="roundRect">
                <a:avLst/>
              </a:prstGeom>
              <a:solidFill>
                <a:schemeClr val="accent1">
                  <a:alpha val="1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18" name="Oval 21">
                <a:extLst>
                  <a:ext uri="{FF2B5EF4-FFF2-40B4-BE49-F238E27FC236}">
                    <a16:creationId xmlns:a16="http://schemas.microsoft.com/office/drawing/2014/main" id="{BF0B9D28-AC84-31CB-7AE8-48C36F72F508}"/>
                  </a:ext>
                </a:extLst>
              </p:cNvPr>
              <p:cNvSpPr>
                <a:spLocks noChangeArrowheads="1"/>
              </p:cNvSpPr>
              <p:nvPr/>
            </p:nvSpPr>
            <p:spPr bwMode="auto">
              <a:xfrm>
                <a:off x="469258" y="1899683"/>
                <a:ext cx="850214" cy="822960"/>
              </a:xfrm>
              <a:prstGeom prst="ellipse">
                <a:avLst/>
              </a:prstGeom>
              <a:solidFill>
                <a:schemeClr val="accent1"/>
              </a:solidFill>
              <a:ln w="19050">
                <a:noFill/>
              </a:ln>
              <a:effec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332AFA07-E059-E71A-1A93-B6EC9C3F7FC1}"/>
                  </a:ext>
                </a:extLst>
              </p:cNvPr>
              <p:cNvSpPr txBox="1"/>
              <p:nvPr/>
            </p:nvSpPr>
            <p:spPr>
              <a:xfrm>
                <a:off x="701626" y="2043617"/>
                <a:ext cx="385042" cy="523220"/>
              </a:xfrm>
              <a:prstGeom prst="rect">
                <a:avLst/>
              </a:prstGeom>
              <a:noFill/>
            </p:spPr>
            <p:txBody>
              <a:bodyPr wrap="square" rtlCol="0">
                <a:spAutoFit/>
              </a:bodyPr>
              <a:lstStyle/>
              <a:p>
                <a:r>
                  <a:rPr lang="en-US" sz="2800" b="1">
                    <a:solidFill>
                      <a:schemeClr val="bg1"/>
                    </a:solidFill>
                    <a:latin typeface="Arial" panose="020B0604020202020204" pitchFamily="34" charset="0"/>
                    <a:cs typeface="Arial" panose="020B0604020202020204" pitchFamily="34" charset="0"/>
                  </a:rPr>
                  <a:t>1</a:t>
                </a:r>
              </a:p>
            </p:txBody>
          </p:sp>
        </p:grpSp>
        <p:sp>
          <p:nvSpPr>
            <p:cNvPr id="13" name="TextBox 12">
              <a:extLst>
                <a:ext uri="{FF2B5EF4-FFF2-40B4-BE49-F238E27FC236}">
                  <a16:creationId xmlns:a16="http://schemas.microsoft.com/office/drawing/2014/main" id="{5F6976B3-B944-7020-8CD8-96C85F32004B}"/>
                </a:ext>
              </a:extLst>
            </p:cNvPr>
            <p:cNvSpPr txBox="1"/>
            <p:nvPr/>
          </p:nvSpPr>
          <p:spPr>
            <a:xfrm>
              <a:off x="1047790" y="2154172"/>
              <a:ext cx="2670003" cy="286232"/>
            </a:xfrm>
            <a:prstGeom prst="rect">
              <a:avLst/>
            </a:prstGeom>
            <a:noFill/>
          </p:spPr>
          <p:txBody>
            <a:bodyPr wrap="square">
              <a:spAutoFit/>
            </a:bodyPr>
            <a:lstStyle/>
            <a:p>
              <a:pPr marL="0" marR="0" lvl="1" indent="0" algn="ctr" defTabSz="1066800" eaLnBrk="1" fontAlgn="auto" latinLnBrk="0" hangingPunct="1">
                <a:lnSpc>
                  <a:spcPct val="90000"/>
                </a:lnSpc>
                <a:spcBef>
                  <a:spcPct val="0"/>
                </a:spcBef>
                <a:spcAft>
                  <a:spcPct val="35000"/>
                </a:spcAft>
                <a:buClrTx/>
                <a:buSzTx/>
                <a:buFontTx/>
                <a:buNone/>
                <a:tabLst/>
                <a:defRPr/>
              </a:pPr>
              <a:r>
                <a:rPr kumimoji="0" lang="en-US" sz="1400" b="1" i="0" u="none" strike="noStrike" kern="0" cap="none" spc="0" normalizeH="0" baseline="0" noProof="0" dirty="0">
                  <a:ln>
                    <a:noFill/>
                  </a:ln>
                  <a:effectLst/>
                  <a:uLnTx/>
                  <a:uFillTx/>
                  <a:cs typeface="Arial" panose="020B0604020202020204" pitchFamily="34" charset="0"/>
                </a:rPr>
                <a:t>Impact-Effort Matrix</a:t>
              </a:r>
            </a:p>
          </p:txBody>
        </p:sp>
        <p:sp>
          <p:nvSpPr>
            <p:cNvPr id="14" name="TextBox 13">
              <a:extLst>
                <a:ext uri="{FF2B5EF4-FFF2-40B4-BE49-F238E27FC236}">
                  <a16:creationId xmlns:a16="http://schemas.microsoft.com/office/drawing/2014/main" id="{7DF457A8-290D-B572-8ABB-E2318748719E}"/>
                </a:ext>
              </a:extLst>
            </p:cNvPr>
            <p:cNvSpPr txBox="1"/>
            <p:nvPr/>
          </p:nvSpPr>
          <p:spPr>
            <a:xfrm>
              <a:off x="4965294" y="2154172"/>
              <a:ext cx="2670003" cy="286232"/>
            </a:xfrm>
            <a:prstGeom prst="rect">
              <a:avLst/>
            </a:prstGeom>
            <a:noFill/>
          </p:spPr>
          <p:txBody>
            <a:bodyPr wrap="square">
              <a:spAutoFit/>
            </a:bodyPr>
            <a:lstStyle/>
            <a:p>
              <a:pPr marL="0" marR="0" lvl="1" indent="0" algn="ctr" defTabSz="1066800" eaLnBrk="1" fontAlgn="auto" latinLnBrk="0" hangingPunct="1">
                <a:lnSpc>
                  <a:spcPct val="90000"/>
                </a:lnSpc>
                <a:spcBef>
                  <a:spcPct val="0"/>
                </a:spcBef>
                <a:spcAft>
                  <a:spcPct val="35000"/>
                </a:spcAft>
                <a:buClrTx/>
                <a:buSzTx/>
                <a:buFontTx/>
                <a:buNone/>
                <a:tabLst/>
                <a:defRPr/>
              </a:pPr>
              <a:r>
                <a:rPr kumimoji="0" lang="en-US" sz="1400" b="1" i="0" u="none" strike="noStrike" kern="0" cap="none" spc="0" normalizeH="0" baseline="0" noProof="0" dirty="0">
                  <a:ln>
                    <a:noFill/>
                  </a:ln>
                  <a:effectLst/>
                  <a:uLnTx/>
                  <a:uFillTx/>
                  <a:cs typeface="Arial" panose="020B0604020202020204" pitchFamily="34" charset="0"/>
                </a:rPr>
                <a:t>Action Planning Templates</a:t>
              </a:r>
            </a:p>
          </p:txBody>
        </p:sp>
        <p:sp>
          <p:nvSpPr>
            <p:cNvPr id="15" name="TextBox 14">
              <a:extLst>
                <a:ext uri="{FF2B5EF4-FFF2-40B4-BE49-F238E27FC236}">
                  <a16:creationId xmlns:a16="http://schemas.microsoft.com/office/drawing/2014/main" id="{964AE707-E780-302B-2D9D-86BD45709873}"/>
                </a:ext>
              </a:extLst>
            </p:cNvPr>
            <p:cNvSpPr txBox="1"/>
            <p:nvPr/>
          </p:nvSpPr>
          <p:spPr>
            <a:xfrm>
              <a:off x="8472053" y="2154172"/>
              <a:ext cx="2670003" cy="286232"/>
            </a:xfrm>
            <a:prstGeom prst="rect">
              <a:avLst/>
            </a:prstGeom>
            <a:noFill/>
          </p:spPr>
          <p:txBody>
            <a:bodyPr wrap="square">
              <a:spAutoFit/>
            </a:bodyPr>
            <a:lstStyle/>
            <a:p>
              <a:pPr marL="0" marR="0" lvl="1" indent="0" algn="ctr" defTabSz="1066800" eaLnBrk="1" fontAlgn="auto" latinLnBrk="0" hangingPunct="1">
                <a:lnSpc>
                  <a:spcPct val="90000"/>
                </a:lnSpc>
                <a:spcBef>
                  <a:spcPct val="0"/>
                </a:spcBef>
                <a:spcAft>
                  <a:spcPct val="35000"/>
                </a:spcAft>
                <a:buClrTx/>
                <a:buSzTx/>
                <a:buFontTx/>
                <a:buNone/>
                <a:tabLst/>
                <a:defRPr/>
              </a:pPr>
              <a:r>
                <a:rPr kumimoji="0" lang="en-US" sz="1400" b="1" i="0" u="none" strike="noStrike" kern="0" cap="none" spc="0" normalizeH="0" baseline="0" noProof="0" dirty="0">
                  <a:ln>
                    <a:noFill/>
                  </a:ln>
                  <a:effectLst/>
                  <a:uLnTx/>
                  <a:uFillTx/>
                  <a:cs typeface="Arial" panose="020B0604020202020204" pitchFamily="34" charset="0"/>
                </a:rPr>
                <a:t>Timeline Template</a:t>
              </a:r>
            </a:p>
          </p:txBody>
        </p:sp>
      </p:grpSp>
      <p:sp>
        <p:nvSpPr>
          <p:cNvPr id="28" name="Slide Number Placeholder 4">
            <a:extLst>
              <a:ext uri="{FF2B5EF4-FFF2-40B4-BE49-F238E27FC236}">
                <a16:creationId xmlns:a16="http://schemas.microsoft.com/office/drawing/2014/main" id="{58AC6829-2850-A41C-B15B-1EFA959D601A}"/>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6562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5928C-D83B-1AF4-219B-7C40586E8495}"/>
              </a:ext>
            </a:extLst>
          </p:cNvPr>
          <p:cNvSpPr>
            <a:spLocks noGrp="1"/>
          </p:cNvSpPr>
          <p:nvPr>
            <p:ph type="title"/>
          </p:nvPr>
        </p:nvSpPr>
        <p:spPr>
          <a:xfrm>
            <a:off x="357752" y="136525"/>
            <a:ext cx="4322736" cy="750753"/>
          </a:xfrm>
        </p:spPr>
        <p:txBody>
          <a:bodyPr>
            <a:normAutofit/>
          </a:bodyPr>
          <a:lstStyle/>
          <a:p>
            <a:r>
              <a:rPr lang="en-US" sz="2000" b="1" dirty="0">
                <a:latin typeface="+mn-lt"/>
                <a:cs typeface="Arial" panose="020B0604020202020204" pitchFamily="34" charset="0"/>
              </a:rPr>
              <a:t>Completing the Prioritization Template</a:t>
            </a:r>
            <a:endParaRPr lang="en-US" sz="2000" dirty="0">
              <a:latin typeface="+mn-lt"/>
            </a:endParaRPr>
          </a:p>
        </p:txBody>
      </p:sp>
      <p:sp>
        <p:nvSpPr>
          <p:cNvPr id="5" name="TextBox 4">
            <a:extLst>
              <a:ext uri="{FF2B5EF4-FFF2-40B4-BE49-F238E27FC236}">
                <a16:creationId xmlns:a16="http://schemas.microsoft.com/office/drawing/2014/main" id="{958D1C78-56BA-92B1-F5B3-632382508AF4}"/>
              </a:ext>
            </a:extLst>
          </p:cNvPr>
          <p:cNvSpPr txBox="1"/>
          <p:nvPr/>
        </p:nvSpPr>
        <p:spPr>
          <a:xfrm>
            <a:off x="377505" y="1111629"/>
            <a:ext cx="11165746" cy="830997"/>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600" dirty="0">
                <a:solidFill>
                  <a:srgbClr val="000000"/>
                </a:solidFill>
                <a:cs typeface="Arial" panose="020B0604020202020204" pitchFamily="34" charset="0"/>
              </a:rPr>
              <a:t>The prioritization template will likely require multiple working sessions to complete. It is recommended that you schedule </a:t>
            </a:r>
            <a:r>
              <a:rPr lang="en-US" sz="1600" b="1" dirty="0">
                <a:solidFill>
                  <a:srgbClr val="000000"/>
                </a:solidFill>
                <a:cs typeface="Arial" panose="020B0604020202020204" pitchFamily="34" charset="0"/>
              </a:rPr>
              <a:t>at least one one-hour working session per tool</a:t>
            </a:r>
            <a:r>
              <a:rPr lang="en-US" sz="1600" dirty="0">
                <a:solidFill>
                  <a:srgbClr val="000000"/>
                </a:solidFill>
                <a:cs typeface="Arial" panose="020B0604020202020204" pitchFamily="34" charset="0"/>
              </a:rPr>
              <a:t>. However, tribes may establish a meeting cadence that best aligns with their needs and preferences. Representative process steps to prepare for, execute, and follow-up about each meeting include:</a:t>
            </a:r>
            <a:endParaRPr lang="en-US" sz="1600" b="0" i="0" dirty="0">
              <a:solidFill>
                <a:srgbClr val="000000"/>
              </a:solidFill>
              <a:effectLst/>
              <a:cs typeface="Arial" panose="020B0604020202020204" pitchFamily="34" charset="0"/>
            </a:endParaRPr>
          </a:p>
        </p:txBody>
      </p:sp>
      <p:sp>
        <p:nvSpPr>
          <p:cNvPr id="3" name="Content Placeholder 2">
            <a:extLst>
              <a:ext uri="{FF2B5EF4-FFF2-40B4-BE49-F238E27FC236}">
                <a16:creationId xmlns:a16="http://schemas.microsoft.com/office/drawing/2014/main" id="{BCA39324-3C0F-2845-B85C-CAAA26702975}"/>
              </a:ext>
            </a:extLst>
          </p:cNvPr>
          <p:cNvSpPr>
            <a:spLocks noGrp="1"/>
          </p:cNvSpPr>
          <p:nvPr>
            <p:ph idx="1"/>
          </p:nvPr>
        </p:nvSpPr>
        <p:spPr/>
        <p:txBody>
          <a:bodyPr>
            <a:normAutofit/>
          </a:bodyPr>
          <a:lstStyle/>
          <a:p>
            <a:pPr marL="0" indent="0">
              <a:buNone/>
            </a:pPr>
            <a:r>
              <a:rPr lang="en-US" sz="1100" dirty="0">
                <a:solidFill>
                  <a:schemeClr val="bg1"/>
                </a:solidFill>
                <a:cs typeface="Arial" panose="020B0604020202020204" pitchFamily="34" charset="0"/>
              </a:rPr>
              <a:t>The prioritization template will likely require multiple working sessions to complete. It is recommended that you schedule </a:t>
            </a:r>
            <a:r>
              <a:rPr lang="en-US" sz="1100" b="1" dirty="0">
                <a:solidFill>
                  <a:schemeClr val="bg1"/>
                </a:solidFill>
                <a:cs typeface="Arial" panose="020B0604020202020204" pitchFamily="34" charset="0"/>
              </a:rPr>
              <a:t>at least one one-hour working session per tool</a:t>
            </a:r>
            <a:r>
              <a:rPr lang="en-US" sz="1100" dirty="0">
                <a:solidFill>
                  <a:schemeClr val="bg1"/>
                </a:solidFill>
                <a:cs typeface="Arial" panose="020B0604020202020204" pitchFamily="34" charset="0"/>
              </a:rPr>
              <a:t>. However, tribes may establish a meeting cadence that best aligns with their needs and preferences. Representative process steps to prepare for, execute, and follow-up about each meeting include:</a:t>
            </a:r>
          </a:p>
          <a:p>
            <a:pPr marL="0" indent="0">
              <a:buNone/>
            </a:pPr>
            <a:r>
              <a:rPr lang="en-US" sz="1100" b="1" dirty="0">
                <a:solidFill>
                  <a:schemeClr val="bg1"/>
                </a:solidFill>
                <a:cs typeface="Arial" panose="020B0604020202020204" pitchFamily="34" charset="0"/>
              </a:rPr>
              <a:t>Before Each Meeting:</a:t>
            </a:r>
          </a:p>
          <a:p>
            <a:r>
              <a:rPr lang="en-US" sz="1100" b="1" dirty="0">
                <a:solidFill>
                  <a:schemeClr val="bg1"/>
                </a:solidFill>
                <a:cs typeface="Arial" panose="020B0604020202020204" pitchFamily="34" charset="0"/>
              </a:rPr>
              <a:t>Step 1: </a:t>
            </a:r>
            <a:r>
              <a:rPr lang="en-US" sz="1100" dirty="0">
                <a:solidFill>
                  <a:schemeClr val="bg1"/>
                </a:solidFill>
                <a:cs typeface="Arial" panose="020B0604020202020204" pitchFamily="34" charset="0"/>
              </a:rPr>
              <a:t>Identify key roles and responsibilities </a:t>
            </a:r>
          </a:p>
          <a:p>
            <a:r>
              <a:rPr lang="en-US" sz="1100" b="1" dirty="0">
                <a:solidFill>
                  <a:schemeClr val="bg1"/>
                </a:solidFill>
                <a:cs typeface="Arial" panose="020B0604020202020204" pitchFamily="34" charset="0"/>
              </a:rPr>
              <a:t>Step 2: </a:t>
            </a:r>
            <a:r>
              <a:rPr lang="en-US" sz="1100" dirty="0">
                <a:solidFill>
                  <a:schemeClr val="bg1"/>
                </a:solidFill>
                <a:cs typeface="Arial" panose="020B0604020202020204" pitchFamily="34" charset="0"/>
              </a:rPr>
              <a:t>Send out read-ahead materials (e.g., completed Data Modernization Questionnaire)</a:t>
            </a:r>
          </a:p>
          <a:p>
            <a:r>
              <a:rPr lang="en-US" sz="1100" b="1" dirty="0">
                <a:solidFill>
                  <a:schemeClr val="bg1"/>
                </a:solidFill>
                <a:cs typeface="Arial" panose="020B0604020202020204" pitchFamily="34" charset="0"/>
              </a:rPr>
              <a:t>Step 3: </a:t>
            </a:r>
            <a:r>
              <a:rPr lang="en-US" sz="1100" dirty="0">
                <a:solidFill>
                  <a:schemeClr val="bg1"/>
                </a:solidFill>
                <a:cs typeface="Arial" panose="020B0604020202020204" pitchFamily="34" charset="0"/>
              </a:rPr>
              <a:t>Tailor templates as needed</a:t>
            </a:r>
          </a:p>
          <a:p>
            <a:pPr marL="0" indent="0">
              <a:buNone/>
            </a:pPr>
            <a:r>
              <a:rPr lang="en-US" sz="1100" b="1" dirty="0">
                <a:solidFill>
                  <a:schemeClr val="bg1"/>
                </a:solidFill>
                <a:cs typeface="Arial" panose="020B0604020202020204" pitchFamily="34" charset="0"/>
              </a:rPr>
              <a:t>During Each Meeting:</a:t>
            </a:r>
          </a:p>
          <a:p>
            <a:r>
              <a:rPr lang="en-US" sz="1100" b="1" dirty="0">
                <a:solidFill>
                  <a:schemeClr val="bg1"/>
                </a:solidFill>
                <a:cs typeface="Arial" panose="020B0604020202020204" pitchFamily="34" charset="0"/>
              </a:rPr>
              <a:t>Step 4: </a:t>
            </a:r>
            <a:r>
              <a:rPr lang="en-US" sz="1100" dirty="0">
                <a:solidFill>
                  <a:schemeClr val="bg1"/>
                </a:solidFill>
                <a:cs typeface="Arial" panose="020B0604020202020204" pitchFamily="34" charset="0"/>
              </a:rPr>
              <a:t>Facilitate discussion and plot “post-its” accordingly</a:t>
            </a:r>
          </a:p>
          <a:p>
            <a:r>
              <a:rPr lang="en-US" sz="1100" b="1" dirty="0">
                <a:solidFill>
                  <a:schemeClr val="bg1"/>
                </a:solidFill>
                <a:cs typeface="Arial" panose="020B0604020202020204" pitchFamily="34" charset="0"/>
              </a:rPr>
              <a:t>Step 5: </a:t>
            </a:r>
            <a:r>
              <a:rPr lang="en-US" sz="1100" dirty="0">
                <a:solidFill>
                  <a:schemeClr val="bg1"/>
                </a:solidFill>
                <a:cs typeface="Arial" panose="020B0604020202020204" pitchFamily="34" charset="0"/>
              </a:rPr>
              <a:t>Review “post-it” placements and make final updates as needed</a:t>
            </a:r>
          </a:p>
          <a:p>
            <a:r>
              <a:rPr lang="en-US" sz="1100" b="1" dirty="0">
                <a:solidFill>
                  <a:schemeClr val="bg1"/>
                </a:solidFill>
                <a:cs typeface="Arial" panose="020B0604020202020204" pitchFamily="34" charset="0"/>
              </a:rPr>
              <a:t>Step 6: </a:t>
            </a:r>
            <a:r>
              <a:rPr lang="en-US" sz="1100" dirty="0">
                <a:solidFill>
                  <a:schemeClr val="bg1"/>
                </a:solidFill>
                <a:cs typeface="Arial" panose="020B0604020202020204" pitchFamily="34" charset="0"/>
              </a:rPr>
              <a:t>Capture key takeaways, decisions, and action items within a detailed meeting summary</a:t>
            </a:r>
          </a:p>
          <a:p>
            <a:pPr marL="0" indent="0">
              <a:buNone/>
            </a:pPr>
            <a:r>
              <a:rPr lang="en-US" sz="1100" b="1" dirty="0">
                <a:solidFill>
                  <a:schemeClr val="bg1"/>
                </a:solidFill>
                <a:cs typeface="Arial" panose="020B0604020202020204" pitchFamily="34" charset="0"/>
              </a:rPr>
              <a:t>After Each Meeting:</a:t>
            </a:r>
          </a:p>
          <a:p>
            <a:r>
              <a:rPr lang="en-US" sz="1100" b="1" dirty="0">
                <a:solidFill>
                  <a:schemeClr val="bg1"/>
                </a:solidFill>
                <a:cs typeface="Arial" panose="020B0604020202020204" pitchFamily="34" charset="0"/>
              </a:rPr>
              <a:t>Step 7: </a:t>
            </a:r>
            <a:r>
              <a:rPr lang="en-US" sz="1100" dirty="0">
                <a:solidFill>
                  <a:schemeClr val="bg1"/>
                </a:solidFill>
                <a:cs typeface="Arial" panose="020B0604020202020204" pitchFamily="34" charset="0"/>
              </a:rPr>
              <a:t>Share meeting summary and facilitation slides with participants</a:t>
            </a:r>
          </a:p>
          <a:p>
            <a:r>
              <a:rPr lang="en-US" sz="1100" b="1" dirty="0">
                <a:solidFill>
                  <a:schemeClr val="bg1"/>
                </a:solidFill>
                <a:cs typeface="Arial" panose="020B0604020202020204" pitchFamily="34" charset="0"/>
              </a:rPr>
              <a:t>Step 8: </a:t>
            </a:r>
            <a:r>
              <a:rPr lang="en-US" sz="1100" dirty="0">
                <a:solidFill>
                  <a:schemeClr val="bg1"/>
                </a:solidFill>
                <a:cs typeface="Arial" panose="020B0604020202020204" pitchFamily="34" charset="0"/>
              </a:rPr>
              <a:t>Gather feedback on meeting format, content, and effectiveness to make improvements if necessary</a:t>
            </a:r>
          </a:p>
          <a:p>
            <a:r>
              <a:rPr lang="en-US" sz="1100" b="1" dirty="0">
                <a:solidFill>
                  <a:schemeClr val="bg1"/>
                </a:solidFill>
                <a:cs typeface="Arial" panose="020B0604020202020204" pitchFamily="34" charset="0"/>
              </a:rPr>
              <a:t>Step 9: </a:t>
            </a:r>
            <a:r>
              <a:rPr lang="en-US" sz="1100" dirty="0">
                <a:solidFill>
                  <a:schemeClr val="bg1"/>
                </a:solidFill>
                <a:cs typeface="Arial" panose="020B0604020202020204" pitchFamily="34" charset="0"/>
              </a:rPr>
              <a:t>Schedule follow-up meetings as needed, and share information on next steps</a:t>
            </a:r>
          </a:p>
        </p:txBody>
      </p:sp>
      <p:grpSp>
        <p:nvGrpSpPr>
          <p:cNvPr id="6" name="Group 5" descr="Three sticky notes describing the representative process steps to prepare for, execute, and follow-up about each meeting.&#10;&#10;Before Each Meeting:&#10;Step 1: Identify key roles and responsibilities&#10;Step 2: Send out read ahead materials (e.g., completed Data Modernization Questionnaire)&#10;Step 3: Tailor templates as needed&#10;&#10;During Each Meeting:&#10;Step 4: Facilitate discussion and plot &quot;post-its&quot; accordingly&#10;Step 5: Review &quot;post-it&quot; placements and make final updates as needed&#10;Step 6: Capture key takeaways, decisions, and action items within a detailed meeting summary&#10;&#10;After Each Meeting:&#10;Step 7: Share meeting summary and facilitation slides with participants&#10;Step 8: Gather feedback on meeting format, content, and effectiveness to make improvements if necessary&#10;Step 9: Schedule follow-up meetings as needed, and share information on next steps">
            <a:extLst>
              <a:ext uri="{FF2B5EF4-FFF2-40B4-BE49-F238E27FC236}">
                <a16:creationId xmlns:a16="http://schemas.microsoft.com/office/drawing/2014/main" id="{EC37C859-AD40-2E51-1F8B-9D1845615A57}"/>
              </a:ext>
            </a:extLst>
          </p:cNvPr>
          <p:cNvGrpSpPr/>
          <p:nvPr/>
        </p:nvGrpSpPr>
        <p:grpSpPr>
          <a:xfrm>
            <a:off x="490756" y="2381957"/>
            <a:ext cx="11210488" cy="3657600"/>
            <a:chOff x="314929" y="511128"/>
            <a:chExt cx="11210488" cy="3657600"/>
          </a:xfrm>
        </p:grpSpPr>
        <p:sp>
          <p:nvSpPr>
            <p:cNvPr id="7" name="Rectangle: Folded Corner 4">
              <a:extLst>
                <a:ext uri="{FF2B5EF4-FFF2-40B4-BE49-F238E27FC236}">
                  <a16:creationId xmlns:a16="http://schemas.microsoft.com/office/drawing/2014/main" id="{FFF192DF-FF0B-1D28-B25E-87B4AD97CC73}"/>
                </a:ext>
              </a:extLst>
            </p:cNvPr>
            <p:cNvSpPr/>
            <p:nvPr/>
          </p:nvSpPr>
          <p:spPr>
            <a:xfrm>
              <a:off x="314929" y="511128"/>
              <a:ext cx="3657600" cy="3657600"/>
            </a:xfrm>
            <a:prstGeom prst="foldedCorner">
              <a:avLst/>
            </a:prstGeom>
            <a:solidFill>
              <a:schemeClr val="accent4">
                <a:lumMod val="40000"/>
                <a:lumOff val="6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8" name="Rectangle: Folded Corner 5">
              <a:extLst>
                <a:ext uri="{FF2B5EF4-FFF2-40B4-BE49-F238E27FC236}">
                  <a16:creationId xmlns:a16="http://schemas.microsoft.com/office/drawing/2014/main" id="{35A06C2E-73E5-1B85-F2FE-1438FB4852D8}"/>
                </a:ext>
              </a:extLst>
            </p:cNvPr>
            <p:cNvSpPr/>
            <p:nvPr/>
          </p:nvSpPr>
          <p:spPr>
            <a:xfrm>
              <a:off x="4091373" y="511128"/>
              <a:ext cx="3657600" cy="3657600"/>
            </a:xfrm>
            <a:prstGeom prst="foldedCorner">
              <a:avLst/>
            </a:prstGeom>
            <a:solidFill>
              <a:schemeClr val="accent2">
                <a:lumMod val="40000"/>
                <a:lumOff val="6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9" name="Rectangle: Folded Corner 6">
              <a:extLst>
                <a:ext uri="{FF2B5EF4-FFF2-40B4-BE49-F238E27FC236}">
                  <a16:creationId xmlns:a16="http://schemas.microsoft.com/office/drawing/2014/main" id="{F3D30DFB-26DA-2E12-2523-31ED03ED891E}"/>
                </a:ext>
              </a:extLst>
            </p:cNvPr>
            <p:cNvSpPr/>
            <p:nvPr/>
          </p:nvSpPr>
          <p:spPr>
            <a:xfrm>
              <a:off x="7867817" y="511128"/>
              <a:ext cx="3657600" cy="3657600"/>
            </a:xfrm>
            <a:prstGeom prst="foldedCorner">
              <a:avLst/>
            </a:prstGeom>
            <a:solidFill>
              <a:schemeClr val="accent6">
                <a:lumMod val="40000"/>
                <a:lumOff val="6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60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280DA3B3-DB05-020B-A1BD-EADE081F32CB}"/>
                </a:ext>
              </a:extLst>
            </p:cNvPr>
            <p:cNvSpPr txBox="1"/>
            <p:nvPr/>
          </p:nvSpPr>
          <p:spPr>
            <a:xfrm>
              <a:off x="996117" y="612396"/>
              <a:ext cx="2004331" cy="338554"/>
            </a:xfrm>
            <a:prstGeom prst="rect">
              <a:avLst/>
            </a:prstGeom>
            <a:noFill/>
          </p:spPr>
          <p:txBody>
            <a:bodyPr wrap="none" rtlCol="0">
              <a:spAutoFit/>
            </a:bodyPr>
            <a:lstStyle/>
            <a:p>
              <a:r>
                <a:rPr lang="en-US" sz="1600" b="1" dirty="0">
                  <a:cs typeface="Arial" panose="020B0604020202020204" pitchFamily="34" charset="0"/>
                </a:rPr>
                <a:t>Before Each Meeting:</a:t>
              </a:r>
            </a:p>
          </p:txBody>
        </p:sp>
        <p:sp>
          <p:nvSpPr>
            <p:cNvPr id="11" name="TextBox 10">
              <a:extLst>
                <a:ext uri="{FF2B5EF4-FFF2-40B4-BE49-F238E27FC236}">
                  <a16:creationId xmlns:a16="http://schemas.microsoft.com/office/drawing/2014/main" id="{56E4B628-0B2E-B785-7829-00A9797ABE43}"/>
                </a:ext>
              </a:extLst>
            </p:cNvPr>
            <p:cNvSpPr txBox="1"/>
            <p:nvPr/>
          </p:nvSpPr>
          <p:spPr>
            <a:xfrm>
              <a:off x="4773064" y="612396"/>
              <a:ext cx="2012795" cy="338554"/>
            </a:xfrm>
            <a:prstGeom prst="rect">
              <a:avLst/>
            </a:prstGeom>
            <a:noFill/>
          </p:spPr>
          <p:txBody>
            <a:bodyPr wrap="none" rtlCol="0">
              <a:spAutoFit/>
            </a:bodyPr>
            <a:lstStyle/>
            <a:p>
              <a:r>
                <a:rPr lang="en-US" sz="1600" b="1" dirty="0">
                  <a:cs typeface="Arial" panose="020B0604020202020204" pitchFamily="34" charset="0"/>
                </a:rPr>
                <a:t>During Each Meeting:</a:t>
              </a:r>
            </a:p>
          </p:txBody>
        </p:sp>
        <p:sp>
          <p:nvSpPr>
            <p:cNvPr id="12" name="TextBox 11">
              <a:extLst>
                <a:ext uri="{FF2B5EF4-FFF2-40B4-BE49-F238E27FC236}">
                  <a16:creationId xmlns:a16="http://schemas.microsoft.com/office/drawing/2014/main" id="{49156ACE-E3CD-C800-4E8C-4E6272321C67}"/>
                </a:ext>
              </a:extLst>
            </p:cNvPr>
            <p:cNvSpPr txBox="1"/>
            <p:nvPr/>
          </p:nvSpPr>
          <p:spPr>
            <a:xfrm>
              <a:off x="8640077" y="612396"/>
              <a:ext cx="1875642" cy="338554"/>
            </a:xfrm>
            <a:prstGeom prst="rect">
              <a:avLst/>
            </a:prstGeom>
            <a:noFill/>
          </p:spPr>
          <p:txBody>
            <a:bodyPr wrap="none" rtlCol="0">
              <a:spAutoFit/>
            </a:bodyPr>
            <a:lstStyle/>
            <a:p>
              <a:r>
                <a:rPr lang="en-US" sz="1600" b="1" dirty="0">
                  <a:cs typeface="Arial" panose="020B0604020202020204" pitchFamily="34" charset="0"/>
                </a:rPr>
                <a:t>After Each Meeting:</a:t>
              </a:r>
            </a:p>
          </p:txBody>
        </p:sp>
        <p:sp>
          <p:nvSpPr>
            <p:cNvPr id="13" name="TextBox 12">
              <a:extLst>
                <a:ext uri="{FF2B5EF4-FFF2-40B4-BE49-F238E27FC236}">
                  <a16:creationId xmlns:a16="http://schemas.microsoft.com/office/drawing/2014/main" id="{8E9A60CB-ACE6-433C-9D16-561325214D11}"/>
                </a:ext>
              </a:extLst>
            </p:cNvPr>
            <p:cNvSpPr txBox="1"/>
            <p:nvPr/>
          </p:nvSpPr>
          <p:spPr>
            <a:xfrm>
              <a:off x="374351" y="1082996"/>
              <a:ext cx="3526530" cy="2123658"/>
            </a:xfrm>
            <a:prstGeom prst="rect">
              <a:avLst/>
            </a:prstGeom>
            <a:noFill/>
          </p:spPr>
          <p:txBody>
            <a:bodyPr wrap="square" rtlCol="0">
              <a:spAutoFit/>
            </a:bodyPr>
            <a:lstStyle/>
            <a:p>
              <a:r>
                <a:rPr lang="en-US" sz="1600" b="1" dirty="0">
                  <a:cs typeface="Arial" panose="020B0604020202020204" pitchFamily="34" charset="0"/>
                </a:rPr>
                <a:t>Step 1: </a:t>
              </a:r>
              <a:r>
                <a:rPr lang="en-US" sz="1600" dirty="0">
                  <a:cs typeface="Arial" panose="020B0604020202020204" pitchFamily="34" charset="0"/>
                </a:rPr>
                <a:t>Identify key roles and responsibilities </a:t>
              </a:r>
            </a:p>
            <a:p>
              <a:endParaRPr lang="en-US" sz="1600" dirty="0">
                <a:cs typeface="Arial" panose="020B0604020202020204" pitchFamily="34" charset="0"/>
              </a:endParaRPr>
            </a:p>
            <a:p>
              <a:r>
                <a:rPr lang="en-US" sz="1600" b="1" dirty="0">
                  <a:cs typeface="Arial" panose="020B0604020202020204" pitchFamily="34" charset="0"/>
                </a:rPr>
                <a:t>Step 2: </a:t>
              </a:r>
              <a:r>
                <a:rPr lang="en-US" sz="1600" dirty="0">
                  <a:cs typeface="Arial" panose="020B0604020202020204" pitchFamily="34" charset="0"/>
                </a:rPr>
                <a:t>Send out read-ahead materials (e.g., completed Data Modernization Questionnaire)</a:t>
              </a:r>
            </a:p>
            <a:p>
              <a:endParaRPr lang="en-US" sz="1600" dirty="0">
                <a:cs typeface="Arial" panose="020B0604020202020204" pitchFamily="34" charset="0"/>
              </a:endParaRPr>
            </a:p>
            <a:p>
              <a:r>
                <a:rPr lang="en-US" sz="1600" b="1" dirty="0">
                  <a:cs typeface="Arial" panose="020B0604020202020204" pitchFamily="34" charset="0"/>
                </a:rPr>
                <a:t>Step 3: </a:t>
              </a:r>
              <a:r>
                <a:rPr lang="en-US" sz="1600" dirty="0">
                  <a:cs typeface="Arial" panose="020B0604020202020204" pitchFamily="34" charset="0"/>
                </a:rPr>
                <a:t>Tailor templates as needed</a:t>
              </a:r>
            </a:p>
          </p:txBody>
        </p:sp>
        <p:sp>
          <p:nvSpPr>
            <p:cNvPr id="14" name="TextBox 13">
              <a:extLst>
                <a:ext uri="{FF2B5EF4-FFF2-40B4-BE49-F238E27FC236}">
                  <a16:creationId xmlns:a16="http://schemas.microsoft.com/office/drawing/2014/main" id="{CCE69ACF-FD0F-FF60-75CE-0989F396665F}"/>
                </a:ext>
              </a:extLst>
            </p:cNvPr>
            <p:cNvSpPr txBox="1"/>
            <p:nvPr/>
          </p:nvSpPr>
          <p:spPr>
            <a:xfrm>
              <a:off x="4156908" y="1082996"/>
              <a:ext cx="3526530" cy="2308324"/>
            </a:xfrm>
            <a:prstGeom prst="rect">
              <a:avLst/>
            </a:prstGeom>
            <a:noFill/>
          </p:spPr>
          <p:txBody>
            <a:bodyPr wrap="square" rtlCol="0">
              <a:spAutoFit/>
            </a:bodyPr>
            <a:lstStyle/>
            <a:p>
              <a:r>
                <a:rPr lang="en-US" sz="1600" b="1" dirty="0">
                  <a:cs typeface="Arial" panose="020B0604020202020204" pitchFamily="34" charset="0"/>
                </a:rPr>
                <a:t>Step 4: </a:t>
              </a:r>
              <a:r>
                <a:rPr lang="en-US" sz="1600" dirty="0">
                  <a:cs typeface="Arial" panose="020B0604020202020204" pitchFamily="34" charset="0"/>
                </a:rPr>
                <a:t>Facilitate discussion and plot “post-its” accordingly</a:t>
              </a:r>
            </a:p>
            <a:p>
              <a:endParaRPr lang="en-US" sz="1600" dirty="0">
                <a:cs typeface="Arial" panose="020B0604020202020204" pitchFamily="34" charset="0"/>
              </a:endParaRPr>
            </a:p>
            <a:p>
              <a:r>
                <a:rPr lang="en-US" sz="1600" b="1" dirty="0">
                  <a:cs typeface="Arial" panose="020B0604020202020204" pitchFamily="34" charset="0"/>
                </a:rPr>
                <a:t>Step 5: </a:t>
              </a:r>
              <a:r>
                <a:rPr lang="en-US" sz="1600" dirty="0">
                  <a:cs typeface="Arial" panose="020B0604020202020204" pitchFamily="34" charset="0"/>
                </a:rPr>
                <a:t>Review “post-it” placements and make final updates as needed</a:t>
              </a:r>
            </a:p>
            <a:p>
              <a:endParaRPr lang="en-US" sz="1600" dirty="0">
                <a:cs typeface="Arial" panose="020B0604020202020204" pitchFamily="34" charset="0"/>
              </a:endParaRPr>
            </a:p>
            <a:p>
              <a:r>
                <a:rPr lang="en-US" sz="1600" b="1" dirty="0">
                  <a:cs typeface="Arial" panose="020B0604020202020204" pitchFamily="34" charset="0"/>
                </a:rPr>
                <a:t>Step 6: </a:t>
              </a:r>
              <a:r>
                <a:rPr lang="en-US" sz="1600" dirty="0">
                  <a:cs typeface="Arial" panose="020B0604020202020204" pitchFamily="34" charset="0"/>
                </a:rPr>
                <a:t>Capture key takeaways, decisions, and action items within a detailed meeting summary</a:t>
              </a:r>
            </a:p>
          </p:txBody>
        </p:sp>
        <p:sp>
          <p:nvSpPr>
            <p:cNvPr id="15" name="TextBox 14">
              <a:extLst>
                <a:ext uri="{FF2B5EF4-FFF2-40B4-BE49-F238E27FC236}">
                  <a16:creationId xmlns:a16="http://schemas.microsoft.com/office/drawing/2014/main" id="{989AA007-FF87-7EDA-3FE4-10F4ABDF8E45}"/>
                </a:ext>
              </a:extLst>
            </p:cNvPr>
            <p:cNvSpPr txBox="1"/>
            <p:nvPr/>
          </p:nvSpPr>
          <p:spPr>
            <a:xfrm>
              <a:off x="7933352" y="1082996"/>
              <a:ext cx="3526530" cy="2554545"/>
            </a:xfrm>
            <a:prstGeom prst="rect">
              <a:avLst/>
            </a:prstGeom>
            <a:noFill/>
          </p:spPr>
          <p:txBody>
            <a:bodyPr wrap="square" rtlCol="0">
              <a:spAutoFit/>
            </a:bodyPr>
            <a:lstStyle/>
            <a:p>
              <a:r>
                <a:rPr lang="en-US" sz="1600" b="1" dirty="0">
                  <a:cs typeface="Arial" panose="020B0604020202020204" pitchFamily="34" charset="0"/>
                </a:rPr>
                <a:t>Step 7: </a:t>
              </a:r>
              <a:r>
                <a:rPr lang="en-US" sz="1600" dirty="0">
                  <a:cs typeface="Arial" panose="020B0604020202020204" pitchFamily="34" charset="0"/>
                </a:rPr>
                <a:t>Share meeting summary and facilitation slides with participants</a:t>
              </a:r>
            </a:p>
            <a:p>
              <a:endParaRPr lang="en-US" sz="1600" dirty="0">
                <a:cs typeface="Arial" panose="020B0604020202020204" pitchFamily="34" charset="0"/>
              </a:endParaRPr>
            </a:p>
            <a:p>
              <a:r>
                <a:rPr lang="en-US" sz="1600" b="1" dirty="0">
                  <a:cs typeface="Arial" panose="020B0604020202020204" pitchFamily="34" charset="0"/>
                </a:rPr>
                <a:t>Step 8: </a:t>
              </a:r>
              <a:r>
                <a:rPr lang="en-US" sz="1600" dirty="0">
                  <a:cs typeface="Arial" panose="020B0604020202020204" pitchFamily="34" charset="0"/>
                </a:rPr>
                <a:t>Gather feedback on meeting format, content, and effectiveness to make improvements if necessary</a:t>
              </a:r>
            </a:p>
            <a:p>
              <a:endParaRPr lang="en-US" sz="1600" dirty="0">
                <a:cs typeface="Arial" panose="020B0604020202020204" pitchFamily="34" charset="0"/>
              </a:endParaRPr>
            </a:p>
            <a:p>
              <a:r>
                <a:rPr lang="en-US" sz="1600" b="1" dirty="0">
                  <a:cs typeface="Arial" panose="020B0604020202020204" pitchFamily="34" charset="0"/>
                </a:rPr>
                <a:t>Step 9: </a:t>
              </a:r>
              <a:r>
                <a:rPr lang="en-US" sz="1600" dirty="0">
                  <a:cs typeface="Arial" panose="020B0604020202020204" pitchFamily="34" charset="0"/>
                </a:rPr>
                <a:t>Schedule follow-up meetings as needed, and share information on next steps</a:t>
              </a:r>
            </a:p>
          </p:txBody>
        </p:sp>
      </p:grpSp>
      <p:sp>
        <p:nvSpPr>
          <p:cNvPr id="16" name="Slide Number Placeholder 4">
            <a:extLst>
              <a:ext uri="{FF2B5EF4-FFF2-40B4-BE49-F238E27FC236}">
                <a16:creationId xmlns:a16="http://schemas.microsoft.com/office/drawing/2014/main" id="{E120CD39-6A4D-091B-CCF1-DFBEBF63EFF9}"/>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79765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A3D27-F131-1223-A5C6-FB80CFB472B5}"/>
              </a:ext>
            </a:extLst>
          </p:cNvPr>
          <p:cNvSpPr>
            <a:spLocks noGrp="1"/>
          </p:cNvSpPr>
          <p:nvPr>
            <p:ph type="title"/>
          </p:nvPr>
        </p:nvSpPr>
        <p:spPr>
          <a:xfrm>
            <a:off x="264763" y="162759"/>
            <a:ext cx="5020159" cy="705146"/>
          </a:xfrm>
        </p:spPr>
        <p:txBody>
          <a:bodyPr>
            <a:normAutofit/>
          </a:bodyPr>
          <a:lstStyle/>
          <a:p>
            <a:r>
              <a:rPr lang="en-US" sz="2000" b="1" i="0" kern="1200" baseline="0" dirty="0">
                <a:solidFill>
                  <a:schemeClr val="tx1"/>
                </a:solidFill>
                <a:effectLst/>
                <a:latin typeface="+mn-lt"/>
              </a:rPr>
              <a:t>Completing the Prioritization Template: Roles</a:t>
            </a:r>
            <a:r>
              <a:rPr lang="en-US" sz="2000" dirty="0">
                <a:latin typeface="+mn-lt"/>
              </a:rPr>
              <a:t> </a:t>
            </a:r>
          </a:p>
        </p:txBody>
      </p:sp>
      <p:sp>
        <p:nvSpPr>
          <p:cNvPr id="6" name="TextBox 5">
            <a:extLst>
              <a:ext uri="{FF2B5EF4-FFF2-40B4-BE49-F238E27FC236}">
                <a16:creationId xmlns:a16="http://schemas.microsoft.com/office/drawing/2014/main" id="{098F9172-587D-EFBA-855D-D70BECE8681B}"/>
              </a:ext>
            </a:extLst>
          </p:cNvPr>
          <p:cNvSpPr txBox="1"/>
          <p:nvPr/>
        </p:nvSpPr>
        <p:spPr>
          <a:xfrm>
            <a:off x="304799" y="982690"/>
            <a:ext cx="11165746" cy="369332"/>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solidFill>
                  <a:srgbClr val="000000"/>
                </a:solidFill>
                <a:cs typeface="Arial" panose="020B0604020202020204" pitchFamily="34" charset="0"/>
              </a:rPr>
              <a:t>Representative roles and responsibilities for each meeting may include</a:t>
            </a:r>
            <a:r>
              <a:rPr lang="en-US" sz="1600" dirty="0">
                <a:solidFill>
                  <a:srgbClr val="000000"/>
                </a:solidFill>
                <a:cs typeface="Arial" panose="020B0604020202020204" pitchFamily="34" charset="0"/>
              </a:rPr>
              <a:t>:</a:t>
            </a:r>
            <a:endParaRPr lang="en-US" sz="1600" b="0" i="0" dirty="0">
              <a:solidFill>
                <a:srgbClr val="000000"/>
              </a:solidFill>
              <a:effectLst/>
              <a:cs typeface="Arial" panose="020B0604020202020204" pitchFamily="34" charset="0"/>
            </a:endParaRPr>
          </a:p>
        </p:txBody>
      </p:sp>
      <p:sp>
        <p:nvSpPr>
          <p:cNvPr id="3" name="Content Placeholder 2">
            <a:extLst>
              <a:ext uri="{FF2B5EF4-FFF2-40B4-BE49-F238E27FC236}">
                <a16:creationId xmlns:a16="http://schemas.microsoft.com/office/drawing/2014/main" id="{21BB3BE7-2FF7-2369-3EFD-DDE67B5EB064}"/>
              </a:ext>
            </a:extLst>
          </p:cNvPr>
          <p:cNvSpPr>
            <a:spLocks noGrp="1"/>
          </p:cNvSpPr>
          <p:nvPr>
            <p:ph idx="1"/>
          </p:nvPr>
        </p:nvSpPr>
        <p:spPr/>
        <p:txBody>
          <a:bodyPr/>
          <a:lstStyle/>
          <a:p>
            <a:pPr marL="0" indent="0">
              <a:buNone/>
            </a:pPr>
            <a:r>
              <a:rPr lang="en-US" sz="900" dirty="0">
                <a:solidFill>
                  <a:schemeClr val="bg1"/>
                </a:solidFill>
                <a:cs typeface="Arial" panose="020B0604020202020204" pitchFamily="34" charset="0"/>
              </a:rPr>
              <a:t>Representative roles and responsibilities for each meeting may include:</a:t>
            </a:r>
          </a:p>
        </p:txBody>
      </p:sp>
      <p:graphicFrame>
        <p:nvGraphicFramePr>
          <p:cNvPr id="5" name="Table 4">
            <a:extLst>
              <a:ext uri="{FF2B5EF4-FFF2-40B4-BE49-F238E27FC236}">
                <a16:creationId xmlns:a16="http://schemas.microsoft.com/office/drawing/2014/main" id="{6903E6A8-2174-F44A-B13F-2DFF21921C7A}"/>
              </a:ext>
            </a:extLst>
          </p:cNvPr>
          <p:cNvGraphicFramePr>
            <a:graphicFrameLocks noGrp="1"/>
          </p:cNvGraphicFramePr>
          <p:nvPr>
            <p:extLst>
              <p:ext uri="{D42A27DB-BD31-4B8C-83A1-F6EECF244321}">
                <p14:modId xmlns:p14="http://schemas.microsoft.com/office/powerpoint/2010/main" val="3838539002"/>
              </p:ext>
            </p:extLst>
          </p:nvPr>
        </p:nvGraphicFramePr>
        <p:xfrm>
          <a:off x="513127" y="1487756"/>
          <a:ext cx="11165745" cy="4762099"/>
        </p:xfrm>
        <a:graphic>
          <a:graphicData uri="http://schemas.openxmlformats.org/drawingml/2006/table">
            <a:tbl>
              <a:tblPr firstRow="1" firstCol="1" bandRow="1">
                <a:tableStyleId>{C083E6E3-FA7D-4D7B-A595-EF9225AFEA82}</a:tableStyleId>
              </a:tblPr>
              <a:tblGrid>
                <a:gridCol w="3373073">
                  <a:extLst>
                    <a:ext uri="{9D8B030D-6E8A-4147-A177-3AD203B41FA5}">
                      <a16:colId xmlns:a16="http://schemas.microsoft.com/office/drawing/2014/main" val="2803962999"/>
                    </a:ext>
                  </a:extLst>
                </a:gridCol>
                <a:gridCol w="7792672">
                  <a:extLst>
                    <a:ext uri="{9D8B030D-6E8A-4147-A177-3AD203B41FA5}">
                      <a16:colId xmlns:a16="http://schemas.microsoft.com/office/drawing/2014/main" val="1961843720"/>
                    </a:ext>
                  </a:extLst>
                </a:gridCol>
              </a:tblGrid>
              <a:tr h="268123">
                <a:tc>
                  <a:txBody>
                    <a:bodyPr/>
                    <a:lstStyle/>
                    <a:p>
                      <a:pPr marL="0" marR="8890">
                        <a:lnSpc>
                          <a:spcPct val="120000"/>
                        </a:lnSpc>
                        <a:spcBef>
                          <a:spcPts val="0"/>
                        </a:spcBef>
                        <a:spcAft>
                          <a:spcPts val="0"/>
                        </a:spcAft>
                        <a:tabLst>
                          <a:tab pos="6115050" algn="l"/>
                        </a:tabLst>
                      </a:pPr>
                      <a:r>
                        <a:rPr lang="en-US" sz="1600" b="1">
                          <a:solidFill>
                            <a:srgbClr val="000000"/>
                          </a:solidFill>
                          <a:effectLst/>
                          <a:latin typeface="+mn-lt"/>
                          <a:cs typeface="Arial" panose="020B0604020202020204" pitchFamily="34" charset="0"/>
                        </a:rPr>
                        <a:t>Role</a:t>
                      </a:r>
                      <a:endParaRPr lang="en-US" sz="1600">
                        <a:solidFill>
                          <a:srgbClr val="000000"/>
                        </a:solidFill>
                        <a:effectLst/>
                        <a:latin typeface="+mn-lt"/>
                        <a:ea typeface="Calibri" panose="020F0502020204030204" pitchFamily="34" charset="0"/>
                        <a:cs typeface="Arial" panose="020B0604020202020204" pitchFamily="34" charset="0"/>
                      </a:endParaRPr>
                    </a:p>
                  </a:txBody>
                  <a:tcPr marL="65714" marR="65714" marT="0" marB="0"/>
                </a:tc>
                <a:tc>
                  <a:txBody>
                    <a:bodyPr/>
                    <a:lstStyle/>
                    <a:p>
                      <a:pPr marL="0" marR="8890">
                        <a:lnSpc>
                          <a:spcPct val="120000"/>
                        </a:lnSpc>
                        <a:spcBef>
                          <a:spcPts val="0"/>
                        </a:spcBef>
                        <a:spcAft>
                          <a:spcPts val="0"/>
                        </a:spcAft>
                        <a:tabLst>
                          <a:tab pos="6115050" algn="l"/>
                        </a:tabLst>
                      </a:pPr>
                      <a:r>
                        <a:rPr lang="en-US" sz="1600" b="1" dirty="0">
                          <a:solidFill>
                            <a:srgbClr val="000000"/>
                          </a:solidFill>
                          <a:effectLst/>
                          <a:latin typeface="+mn-lt"/>
                          <a:cs typeface="Arial" panose="020B0604020202020204" pitchFamily="34" charset="0"/>
                        </a:rPr>
                        <a:t>Responsibilities</a:t>
                      </a:r>
                      <a:endParaRPr lang="en-US" sz="1600" dirty="0">
                        <a:solidFill>
                          <a:srgbClr val="000000"/>
                        </a:solidFill>
                        <a:effectLst/>
                        <a:latin typeface="+mn-lt"/>
                        <a:ea typeface="Calibri" panose="020F0502020204030204" pitchFamily="34" charset="0"/>
                        <a:cs typeface="Arial" panose="020B0604020202020204" pitchFamily="34" charset="0"/>
                      </a:endParaRPr>
                    </a:p>
                  </a:txBody>
                  <a:tcPr marL="65714" marR="65714" marT="0" marB="0"/>
                </a:tc>
                <a:extLst>
                  <a:ext uri="{0D108BD9-81ED-4DB2-BD59-A6C34878D82A}">
                    <a16:rowId xmlns:a16="http://schemas.microsoft.com/office/drawing/2014/main" val="2110022397"/>
                  </a:ext>
                </a:extLst>
              </a:tr>
              <a:tr h="858587">
                <a:tc>
                  <a:txBody>
                    <a:bodyPr/>
                    <a:lstStyle/>
                    <a:p>
                      <a:pPr marL="0" marR="8890">
                        <a:lnSpc>
                          <a:spcPct val="120000"/>
                        </a:lnSpc>
                        <a:spcBef>
                          <a:spcPts val="0"/>
                        </a:spcBef>
                        <a:spcAft>
                          <a:spcPts val="0"/>
                        </a:spcAft>
                        <a:tabLst>
                          <a:tab pos="6115050" algn="l"/>
                        </a:tabLst>
                      </a:pPr>
                      <a:r>
                        <a:rPr lang="en-US" sz="1600" b="0" dirty="0">
                          <a:solidFill>
                            <a:srgbClr val="000000"/>
                          </a:solidFill>
                          <a:effectLst/>
                          <a:latin typeface="+mn-lt"/>
                          <a:cs typeface="Arial" panose="020B0604020202020204" pitchFamily="34" charset="0"/>
                        </a:rPr>
                        <a:t>Facilitator</a:t>
                      </a:r>
                      <a:endParaRPr lang="en-US" sz="1600" b="0" dirty="0">
                        <a:solidFill>
                          <a:srgbClr val="000000"/>
                        </a:solidFill>
                        <a:effectLst/>
                        <a:latin typeface="+mn-lt"/>
                        <a:ea typeface="Calibri" panose="020F0502020204030204" pitchFamily="34" charset="0"/>
                        <a:cs typeface="Arial" panose="020B0604020202020204" pitchFamily="34" charset="0"/>
                      </a:endParaRPr>
                    </a:p>
                  </a:txBody>
                  <a:tcPr marL="65714" marR="65714" marT="0" marB="0"/>
                </a:tc>
                <a:tc>
                  <a:txBody>
                    <a:bodyPr/>
                    <a:lstStyle/>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Facilitate open and respectful dialogue.</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Encourage active participation from all meeting participants. </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Keep discussions on track and aligned with the agenda.</a:t>
                      </a:r>
                      <a:endParaRPr lang="en-US" sz="1600">
                        <a:solidFill>
                          <a:srgbClr val="000000"/>
                        </a:solidFill>
                        <a:effectLst/>
                        <a:latin typeface="+mn-lt"/>
                        <a:ea typeface="Calibri" panose="020F0502020204030204" pitchFamily="34" charset="0"/>
                        <a:cs typeface="Arial" panose="020B0604020202020204" pitchFamily="34" charset="0"/>
                      </a:endParaRPr>
                    </a:p>
                  </a:txBody>
                  <a:tcPr marL="65714" marR="65714" marT="0" marB="0"/>
                </a:tc>
                <a:extLst>
                  <a:ext uri="{0D108BD9-81ED-4DB2-BD59-A6C34878D82A}">
                    <a16:rowId xmlns:a16="http://schemas.microsoft.com/office/drawing/2014/main" val="90183857"/>
                  </a:ext>
                </a:extLst>
              </a:tr>
              <a:tr h="858587">
                <a:tc>
                  <a:txBody>
                    <a:bodyPr/>
                    <a:lstStyle/>
                    <a:p>
                      <a:pPr marL="0" marR="8890">
                        <a:lnSpc>
                          <a:spcPct val="120000"/>
                        </a:lnSpc>
                        <a:spcBef>
                          <a:spcPts val="0"/>
                        </a:spcBef>
                        <a:spcAft>
                          <a:spcPts val="0"/>
                        </a:spcAft>
                        <a:tabLst>
                          <a:tab pos="6115050" algn="l"/>
                        </a:tabLst>
                      </a:pPr>
                      <a:r>
                        <a:rPr lang="en-US" sz="1600" b="0">
                          <a:solidFill>
                            <a:srgbClr val="000000"/>
                          </a:solidFill>
                          <a:effectLst/>
                          <a:latin typeface="+mn-lt"/>
                          <a:cs typeface="Arial" panose="020B0604020202020204" pitchFamily="34" charset="0"/>
                        </a:rPr>
                        <a:t>Presenter</a:t>
                      </a:r>
                      <a:endParaRPr lang="en-US" sz="1600" b="0">
                        <a:solidFill>
                          <a:srgbClr val="000000"/>
                        </a:solidFill>
                        <a:effectLst/>
                        <a:latin typeface="+mn-lt"/>
                        <a:ea typeface="Calibri" panose="020F0502020204030204" pitchFamily="34" charset="0"/>
                        <a:cs typeface="Arial" panose="020B0604020202020204" pitchFamily="34" charset="0"/>
                      </a:endParaRPr>
                    </a:p>
                  </a:txBody>
                  <a:tcPr marL="65714" marR="65714" marT="0" marB="0"/>
                </a:tc>
                <a:tc>
                  <a:txBody>
                    <a:bodyPr/>
                    <a:lstStyle/>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Share screen during the meeting. </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Make live updates to slides based on discussion. </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Set up and test screen sharing tool before the meeting. </a:t>
                      </a:r>
                    </a:p>
                  </a:txBody>
                  <a:tcPr marL="65714" marR="65714" marT="0" marB="0"/>
                </a:tc>
                <a:extLst>
                  <a:ext uri="{0D108BD9-81ED-4DB2-BD59-A6C34878D82A}">
                    <a16:rowId xmlns:a16="http://schemas.microsoft.com/office/drawing/2014/main" val="581479125"/>
                  </a:ext>
                </a:extLst>
              </a:tr>
              <a:tr h="956612">
                <a:tc>
                  <a:txBody>
                    <a:bodyPr/>
                    <a:lstStyle/>
                    <a:p>
                      <a:pPr marL="0" marR="8890">
                        <a:lnSpc>
                          <a:spcPct val="120000"/>
                        </a:lnSpc>
                        <a:spcBef>
                          <a:spcPts val="0"/>
                        </a:spcBef>
                        <a:spcAft>
                          <a:spcPts val="0"/>
                        </a:spcAft>
                        <a:tabLst>
                          <a:tab pos="6115050" algn="l"/>
                        </a:tabLst>
                      </a:pPr>
                      <a:r>
                        <a:rPr lang="en-US" sz="1600" b="0">
                          <a:solidFill>
                            <a:srgbClr val="000000"/>
                          </a:solidFill>
                          <a:effectLst/>
                          <a:latin typeface="+mn-lt"/>
                          <a:cs typeface="Arial" panose="020B0604020202020204" pitchFamily="34" charset="0"/>
                        </a:rPr>
                        <a:t>Note Taker</a:t>
                      </a:r>
                      <a:endParaRPr lang="en-US" sz="1600" b="0">
                        <a:solidFill>
                          <a:srgbClr val="000000"/>
                        </a:solidFill>
                        <a:effectLst/>
                        <a:latin typeface="+mn-lt"/>
                        <a:ea typeface="Calibri" panose="020F0502020204030204" pitchFamily="34" charset="0"/>
                        <a:cs typeface="Arial" panose="020B0604020202020204" pitchFamily="34" charset="0"/>
                      </a:endParaRPr>
                    </a:p>
                  </a:txBody>
                  <a:tcPr marL="65714" marR="65714" marT="0" marB="0"/>
                </a:tc>
                <a:tc>
                  <a:txBody>
                    <a:bodyPr/>
                    <a:lstStyle/>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Record key takeaways, decisions, and actions.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Seek clarification from participants as needed. </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Distribute meeting notes to participants.</a:t>
                      </a:r>
                      <a:endParaRPr lang="en-US" sz="1600">
                        <a:solidFill>
                          <a:srgbClr val="000000"/>
                        </a:solidFill>
                        <a:effectLst/>
                        <a:latin typeface="+mn-lt"/>
                        <a:ea typeface="Calibri" panose="020F0502020204030204" pitchFamily="34" charset="0"/>
                        <a:cs typeface="Arial" panose="020B0604020202020204" pitchFamily="34" charset="0"/>
                      </a:endParaRPr>
                    </a:p>
                  </a:txBody>
                  <a:tcPr marL="65714" marR="65714" marT="0" marB="0"/>
                </a:tc>
                <a:extLst>
                  <a:ext uri="{0D108BD9-81ED-4DB2-BD59-A6C34878D82A}">
                    <a16:rowId xmlns:a16="http://schemas.microsoft.com/office/drawing/2014/main" val="1863915115"/>
                  </a:ext>
                </a:extLst>
              </a:tr>
              <a:tr h="956612">
                <a:tc>
                  <a:txBody>
                    <a:bodyPr/>
                    <a:lstStyle/>
                    <a:p>
                      <a:pPr marL="0" marR="8890">
                        <a:lnSpc>
                          <a:spcPct val="120000"/>
                        </a:lnSpc>
                        <a:spcBef>
                          <a:spcPts val="0"/>
                        </a:spcBef>
                        <a:spcAft>
                          <a:spcPts val="0"/>
                        </a:spcAft>
                        <a:tabLst>
                          <a:tab pos="6115050" algn="l"/>
                        </a:tabLst>
                      </a:pPr>
                      <a:r>
                        <a:rPr lang="en-US" sz="1600" b="0">
                          <a:solidFill>
                            <a:srgbClr val="000000"/>
                          </a:solidFill>
                          <a:effectLst/>
                          <a:latin typeface="+mn-lt"/>
                          <a:cs typeface="Arial" panose="020B0604020202020204" pitchFamily="34" charset="0"/>
                        </a:rPr>
                        <a:t>Meeting Participants</a:t>
                      </a:r>
                      <a:endParaRPr lang="en-US" sz="1600" b="0">
                        <a:solidFill>
                          <a:srgbClr val="000000"/>
                        </a:solidFill>
                        <a:effectLst/>
                        <a:latin typeface="+mn-lt"/>
                        <a:ea typeface="Calibri" panose="020F0502020204030204" pitchFamily="34" charset="0"/>
                        <a:cs typeface="Arial" panose="020B0604020202020204" pitchFamily="34" charset="0"/>
                      </a:endParaRPr>
                    </a:p>
                  </a:txBody>
                  <a:tcPr marL="65714" marR="65714" marT="0" marB="0"/>
                </a:tc>
                <a:tc>
                  <a:txBody>
                    <a:bodyPr/>
                    <a:lstStyle/>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Review agenda and read-ahead materials before meeting.</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Contribute to discussions, share insights, and ask questions.</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a:solidFill>
                            <a:srgbClr val="000000"/>
                          </a:solidFill>
                          <a:effectLst/>
                          <a:latin typeface="+mn-lt"/>
                          <a:cs typeface="Arial" panose="020B0604020202020204" pitchFamily="34" charset="0"/>
                        </a:rPr>
                        <a:t>Communicate respectfully and listen actively to others. </a:t>
                      </a:r>
                      <a:endParaRPr lang="en-US" sz="1600">
                        <a:solidFill>
                          <a:srgbClr val="000000"/>
                        </a:solidFill>
                        <a:effectLst/>
                        <a:latin typeface="+mn-lt"/>
                        <a:ea typeface="Calibri" panose="020F0502020204030204" pitchFamily="34" charset="0"/>
                        <a:cs typeface="Arial" panose="020B0604020202020204" pitchFamily="34" charset="0"/>
                      </a:endParaRPr>
                    </a:p>
                  </a:txBody>
                  <a:tcPr marL="65714" marR="65714" marT="0" marB="0"/>
                </a:tc>
                <a:extLst>
                  <a:ext uri="{0D108BD9-81ED-4DB2-BD59-A6C34878D82A}">
                    <a16:rowId xmlns:a16="http://schemas.microsoft.com/office/drawing/2014/main" val="3774210652"/>
                  </a:ext>
                </a:extLst>
              </a:tr>
              <a:tr h="858587">
                <a:tc>
                  <a:txBody>
                    <a:bodyPr/>
                    <a:lstStyle/>
                    <a:p>
                      <a:pPr marL="0" marR="8890">
                        <a:lnSpc>
                          <a:spcPct val="120000"/>
                        </a:lnSpc>
                        <a:spcBef>
                          <a:spcPts val="0"/>
                        </a:spcBef>
                        <a:spcAft>
                          <a:spcPts val="0"/>
                        </a:spcAft>
                        <a:tabLst>
                          <a:tab pos="6115050" algn="l"/>
                        </a:tabLst>
                      </a:pPr>
                      <a:r>
                        <a:rPr lang="en-US" sz="1600" b="0" dirty="0">
                          <a:solidFill>
                            <a:srgbClr val="000000"/>
                          </a:solidFill>
                          <a:effectLst/>
                          <a:latin typeface="+mn-lt"/>
                          <a:cs typeface="Arial" panose="020B0604020202020204" pitchFamily="34" charset="0"/>
                        </a:rPr>
                        <a:t>Collaboration Site Administrator</a:t>
                      </a:r>
                      <a:endParaRPr lang="en-US" sz="1600" b="0" dirty="0">
                        <a:solidFill>
                          <a:srgbClr val="000000"/>
                        </a:solidFill>
                        <a:effectLst/>
                        <a:latin typeface="+mn-lt"/>
                        <a:ea typeface="Calibri" panose="020F0502020204030204" pitchFamily="34" charset="0"/>
                        <a:cs typeface="Arial" panose="020B0604020202020204" pitchFamily="34" charset="0"/>
                      </a:endParaRPr>
                    </a:p>
                  </a:txBody>
                  <a:tcPr marL="65714" marR="65714" marT="0" marB="0"/>
                </a:tc>
                <a:tc>
                  <a:txBody>
                    <a:bodyPr/>
                    <a:lstStyle/>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dirty="0">
                          <a:solidFill>
                            <a:srgbClr val="000000"/>
                          </a:solidFill>
                          <a:effectLst/>
                          <a:latin typeface="+mn-lt"/>
                          <a:cs typeface="Arial" panose="020B0604020202020204" pitchFamily="34" charset="0"/>
                        </a:rPr>
                        <a:t>Set up a collaboration site (e.g., Microsoft Teams, SharePoint). </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dirty="0">
                          <a:solidFill>
                            <a:srgbClr val="000000"/>
                          </a:solidFill>
                          <a:effectLst/>
                          <a:latin typeface="+mn-lt"/>
                          <a:cs typeface="Arial" panose="020B0604020202020204" pitchFamily="34" charset="0"/>
                        </a:rPr>
                        <a:t>Add, modify, or remove users from the collaboration site as needed. </a:t>
                      </a:r>
                    </a:p>
                    <a:p>
                      <a:pPr marL="342900" marR="8890" lvl="0" indent="-342900">
                        <a:lnSpc>
                          <a:spcPct val="120000"/>
                        </a:lnSpc>
                        <a:spcBef>
                          <a:spcPts val="0"/>
                        </a:spcBef>
                        <a:spcAft>
                          <a:spcPts val="0"/>
                        </a:spcAft>
                        <a:buFont typeface="Symbol" panose="05050102010706020507" pitchFamily="18" charset="2"/>
                        <a:buChar char=""/>
                        <a:tabLst>
                          <a:tab pos="6115050" algn="l"/>
                        </a:tabLst>
                      </a:pPr>
                      <a:r>
                        <a:rPr lang="en-US" sz="1600" dirty="0">
                          <a:solidFill>
                            <a:srgbClr val="000000"/>
                          </a:solidFill>
                          <a:effectLst/>
                          <a:latin typeface="+mn-lt"/>
                          <a:cs typeface="Arial" panose="020B0604020202020204" pitchFamily="34" charset="0"/>
                        </a:rPr>
                        <a:t>Monitor version control for documents and files. </a:t>
                      </a:r>
                      <a:endParaRPr lang="en-US" sz="1600" dirty="0">
                        <a:solidFill>
                          <a:srgbClr val="000000"/>
                        </a:solidFill>
                        <a:effectLst/>
                        <a:latin typeface="+mn-lt"/>
                        <a:ea typeface="Calibri" panose="020F0502020204030204" pitchFamily="34" charset="0"/>
                        <a:cs typeface="Arial" panose="020B0604020202020204" pitchFamily="34" charset="0"/>
                      </a:endParaRPr>
                    </a:p>
                  </a:txBody>
                  <a:tcPr marL="65714" marR="65714" marT="0" marB="0"/>
                </a:tc>
                <a:extLst>
                  <a:ext uri="{0D108BD9-81ED-4DB2-BD59-A6C34878D82A}">
                    <a16:rowId xmlns:a16="http://schemas.microsoft.com/office/drawing/2014/main" val="3042574432"/>
                  </a:ext>
                </a:extLst>
              </a:tr>
            </a:tbl>
          </a:graphicData>
        </a:graphic>
      </p:graphicFrame>
      <p:sp>
        <p:nvSpPr>
          <p:cNvPr id="7" name="Slide Number Placeholder 4">
            <a:extLst>
              <a:ext uri="{FF2B5EF4-FFF2-40B4-BE49-F238E27FC236}">
                <a16:creationId xmlns:a16="http://schemas.microsoft.com/office/drawing/2014/main" id="{0FFBEAD4-2FDA-8E37-47BF-3C50D2B0683A}"/>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00101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37F3C-D841-5383-1222-7603CDBC67AC}"/>
              </a:ext>
            </a:extLst>
          </p:cNvPr>
          <p:cNvSpPr>
            <a:spLocks noGrp="1"/>
          </p:cNvSpPr>
          <p:nvPr>
            <p:ph type="title"/>
          </p:nvPr>
        </p:nvSpPr>
        <p:spPr>
          <a:xfrm>
            <a:off x="295759" y="209254"/>
            <a:ext cx="10515600" cy="471783"/>
          </a:xfrm>
        </p:spPr>
        <p:txBody>
          <a:bodyPr>
            <a:normAutofit/>
          </a:bodyPr>
          <a:lstStyle/>
          <a:p>
            <a:r>
              <a:rPr lang="en-US" sz="2000" b="1" i="0" kern="1200" baseline="0" dirty="0">
                <a:solidFill>
                  <a:schemeClr val="tx1"/>
                </a:solidFill>
                <a:effectLst/>
                <a:latin typeface="+mn-lt"/>
              </a:rPr>
              <a:t>Impact-Effort Matrix: Overview</a:t>
            </a:r>
            <a:r>
              <a:rPr lang="en-US" sz="2000" dirty="0">
                <a:latin typeface="+mn-lt"/>
              </a:rPr>
              <a:t> </a:t>
            </a:r>
          </a:p>
        </p:txBody>
      </p:sp>
      <p:sp>
        <p:nvSpPr>
          <p:cNvPr id="5" name="Arrow: Chevron 2">
            <a:extLst>
              <a:ext uri="{FF2B5EF4-FFF2-40B4-BE49-F238E27FC236}">
                <a16:creationId xmlns:a16="http://schemas.microsoft.com/office/drawing/2014/main" id="{E4E768A5-741D-BA79-C125-90216BC6822F}"/>
              </a:ext>
            </a:extLst>
          </p:cNvPr>
          <p:cNvSpPr/>
          <p:nvPr/>
        </p:nvSpPr>
        <p:spPr>
          <a:xfrm>
            <a:off x="10247161" y="229927"/>
            <a:ext cx="1637251" cy="484632"/>
          </a:xfrm>
          <a:prstGeom prst="chevron">
            <a:avLst/>
          </a:prstGeom>
          <a:solidFill>
            <a:schemeClr val="accent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a:solidFill>
                  <a:schemeClr val="bg1"/>
                </a:solidFill>
                <a:cs typeface="Arial" panose="020B0604020202020204" pitchFamily="34" charset="0"/>
              </a:rPr>
              <a:t>Step 1</a:t>
            </a:r>
          </a:p>
        </p:txBody>
      </p:sp>
      <p:sp>
        <p:nvSpPr>
          <p:cNvPr id="3" name="Content Placeholder 2">
            <a:extLst>
              <a:ext uri="{FF2B5EF4-FFF2-40B4-BE49-F238E27FC236}">
                <a16:creationId xmlns:a16="http://schemas.microsoft.com/office/drawing/2014/main" id="{E465D9B0-5F56-2B84-1316-4CD710A8502E}"/>
              </a:ext>
            </a:extLst>
          </p:cNvPr>
          <p:cNvSpPr>
            <a:spLocks noGrp="1"/>
          </p:cNvSpPr>
          <p:nvPr>
            <p:ph idx="1"/>
          </p:nvPr>
        </p:nvSpPr>
        <p:spPr/>
        <p:txBody>
          <a:bodyPr>
            <a:normAutofit fontScale="55000" lnSpcReduction="20000"/>
          </a:bodyPr>
          <a:lstStyle/>
          <a:p>
            <a:pPr marL="0" lvl="0" indent="0">
              <a:lnSpc>
                <a:spcPct val="100000"/>
              </a:lnSpc>
              <a:spcBef>
                <a:spcPts val="0"/>
              </a:spcBef>
              <a:buNone/>
              <a:defRPr/>
            </a:pPr>
            <a:r>
              <a:rPr lang="en-US" dirty="0">
                <a:solidFill>
                  <a:schemeClr val="bg1"/>
                </a:solidFill>
                <a:cs typeface="Arial" panose="020B0604020202020204" pitchFamily="34" charset="0"/>
              </a:rPr>
              <a:t>Step 1</a:t>
            </a:r>
            <a:br>
              <a:rPr lang="en-US" dirty="0">
                <a:solidFill>
                  <a:schemeClr val="bg1"/>
                </a:solidFill>
                <a:cs typeface="Arial" panose="020B0604020202020204" pitchFamily="34" charset="0"/>
              </a:rPr>
            </a:br>
            <a:r>
              <a:rPr lang="en-US" dirty="0">
                <a:solidFill>
                  <a:schemeClr val="bg1"/>
                </a:solidFill>
                <a:cs typeface="Arial" panose="020B0604020202020204" pitchFamily="34" charset="0"/>
              </a:rPr>
              <a:t>An impact-effort matrix is a decision-making tool tribes can use to prioritize opportunities based on their potential impact and the amount of effort required to implement them. The </a:t>
            </a:r>
            <a:r>
              <a:rPr lang="en-US" b="1" dirty="0">
                <a:solidFill>
                  <a:schemeClr val="bg1"/>
                </a:solidFill>
                <a:cs typeface="Arial" panose="020B0604020202020204" pitchFamily="34" charset="0"/>
              </a:rPr>
              <a:t>impact</a:t>
            </a:r>
            <a:r>
              <a:rPr lang="en-US" dirty="0">
                <a:solidFill>
                  <a:schemeClr val="bg1"/>
                </a:solidFill>
                <a:cs typeface="Arial" panose="020B0604020202020204" pitchFamily="34" charset="0"/>
              </a:rPr>
              <a:t> of an opportunity is typically measured in terms of its ability to achieve data advancement objectives. The </a:t>
            </a:r>
            <a:r>
              <a:rPr lang="en-US" b="1" dirty="0">
                <a:solidFill>
                  <a:schemeClr val="bg1"/>
                </a:solidFill>
                <a:cs typeface="Arial" panose="020B0604020202020204" pitchFamily="34" charset="0"/>
              </a:rPr>
              <a:t>effort</a:t>
            </a:r>
            <a:r>
              <a:rPr lang="en-US" dirty="0">
                <a:solidFill>
                  <a:schemeClr val="bg1"/>
                </a:solidFill>
                <a:cs typeface="Arial" panose="020B0604020202020204" pitchFamily="34" charset="0"/>
              </a:rPr>
              <a:t> required to implement an opportunity is measured in terms of time, money, or other resources. Based on their impact and effort, opportunities can be mapped to one of the following quadrants:</a:t>
            </a:r>
          </a:p>
          <a:p>
            <a:pPr marL="0" lvl="0" indent="0">
              <a:lnSpc>
                <a:spcPct val="100000"/>
              </a:lnSpc>
              <a:spcBef>
                <a:spcPts val="0"/>
              </a:spcBef>
              <a:buNone/>
              <a:defRPr/>
            </a:pPr>
            <a:endParaRPr lang="en-US" kern="0" dirty="0">
              <a:solidFill>
                <a:schemeClr val="bg1"/>
              </a:solidFill>
              <a:cs typeface="Arial" panose="020B0604020202020204" pitchFamily="34" charset="0"/>
            </a:endParaRPr>
          </a:p>
          <a:p>
            <a:pPr marL="171450" indent="-171450"/>
            <a:r>
              <a:rPr lang="en-US" b="1" u="sng" dirty="0">
                <a:solidFill>
                  <a:schemeClr val="bg1"/>
                </a:solidFill>
                <a:cs typeface="Arial" panose="020B0604020202020204" pitchFamily="34" charset="0"/>
              </a:rPr>
              <a:t>Quick Wins </a:t>
            </a:r>
            <a:r>
              <a:rPr lang="en-US" i="1" dirty="0">
                <a:solidFill>
                  <a:schemeClr val="bg1"/>
                </a:solidFill>
                <a:cs typeface="Arial" panose="020B0604020202020204" pitchFamily="34" charset="0"/>
              </a:rPr>
              <a:t>(high impact/low effort)</a:t>
            </a:r>
            <a:r>
              <a:rPr lang="en-US" b="1" dirty="0">
                <a:solidFill>
                  <a:schemeClr val="bg1"/>
                </a:solidFill>
                <a:cs typeface="Arial" panose="020B0604020202020204" pitchFamily="34" charset="0"/>
              </a:rPr>
              <a:t>:</a:t>
            </a:r>
            <a:r>
              <a:rPr lang="en-US" dirty="0">
                <a:solidFill>
                  <a:schemeClr val="bg1"/>
                </a:solidFill>
                <a:cs typeface="Arial" panose="020B0604020202020204" pitchFamily="34" charset="0"/>
              </a:rPr>
              <a:t> These represent the best opportunities for tribes – low effort and high reward. Tribes should consider placing the highest priority on opportunities in this quadrant.</a:t>
            </a:r>
          </a:p>
          <a:p>
            <a:pPr marL="171450" indent="-171450"/>
            <a:r>
              <a:rPr lang="en-US" b="1" u="sng" dirty="0">
                <a:solidFill>
                  <a:schemeClr val="bg1"/>
                </a:solidFill>
                <a:cs typeface="Arial" panose="020B0604020202020204" pitchFamily="34" charset="0"/>
              </a:rPr>
              <a:t>Incremental</a:t>
            </a:r>
            <a:r>
              <a:rPr lang="en-US" b="1" dirty="0">
                <a:solidFill>
                  <a:schemeClr val="bg1"/>
                </a:solidFill>
                <a:cs typeface="Arial" panose="020B0604020202020204" pitchFamily="34" charset="0"/>
              </a:rPr>
              <a:t> </a:t>
            </a:r>
            <a:r>
              <a:rPr lang="en-US" i="1" dirty="0">
                <a:solidFill>
                  <a:schemeClr val="bg1"/>
                </a:solidFill>
                <a:cs typeface="Arial" panose="020B0604020202020204" pitchFamily="34" charset="0"/>
              </a:rPr>
              <a:t>(low impact/low effort)</a:t>
            </a:r>
            <a:r>
              <a:rPr lang="en-US" b="1" dirty="0">
                <a:solidFill>
                  <a:schemeClr val="bg1"/>
                </a:solidFill>
                <a:cs typeface="Arial" panose="020B0604020202020204" pitchFamily="34" charset="0"/>
              </a:rPr>
              <a:t>:</a:t>
            </a:r>
            <a:r>
              <a:rPr lang="en-US" dirty="0">
                <a:solidFill>
                  <a:schemeClr val="bg1"/>
                </a:solidFill>
                <a:cs typeface="Arial" panose="020B0604020202020204" pitchFamily="34" charset="0"/>
              </a:rPr>
              <a:t> While these opportunities take little effort, tribes should consider sequencing these after more rewarding opportunities are addressed.</a:t>
            </a:r>
          </a:p>
          <a:p>
            <a:pPr marL="171450" indent="-171450"/>
            <a:r>
              <a:rPr lang="en-US" b="1" u="sng" dirty="0">
                <a:solidFill>
                  <a:schemeClr val="bg1"/>
                </a:solidFill>
                <a:cs typeface="Arial" panose="020B0604020202020204" pitchFamily="34" charset="0"/>
              </a:rPr>
              <a:t>Rethink</a:t>
            </a:r>
            <a:r>
              <a:rPr lang="en-US" b="1" dirty="0">
                <a:solidFill>
                  <a:schemeClr val="bg1"/>
                </a:solidFill>
                <a:cs typeface="Arial" panose="020B0604020202020204" pitchFamily="34" charset="0"/>
              </a:rPr>
              <a:t> </a:t>
            </a:r>
            <a:r>
              <a:rPr lang="en-US" i="1" dirty="0">
                <a:solidFill>
                  <a:schemeClr val="bg1"/>
                </a:solidFill>
                <a:cs typeface="Arial" panose="020B0604020202020204" pitchFamily="34" charset="0"/>
              </a:rPr>
              <a:t>(low impact/high effort)</a:t>
            </a:r>
            <a:r>
              <a:rPr lang="en-US" b="1" dirty="0">
                <a:solidFill>
                  <a:schemeClr val="bg1"/>
                </a:solidFill>
                <a:cs typeface="Arial" panose="020B0604020202020204" pitchFamily="34" charset="0"/>
              </a:rPr>
              <a:t>:</a:t>
            </a:r>
            <a:r>
              <a:rPr lang="en-US" dirty="0">
                <a:solidFill>
                  <a:schemeClr val="bg1"/>
                </a:solidFill>
                <a:cs typeface="Arial" panose="020B0604020202020204" pitchFamily="34" charset="0"/>
              </a:rPr>
              <a:t> Opportunities that fall in those grid quadrants may not become priorities. Tribes may want to determine whether they are worth doing at all.</a:t>
            </a:r>
          </a:p>
          <a:p>
            <a:pPr marL="171450" indent="-171450"/>
            <a:r>
              <a:rPr lang="en-US" b="1" u="sng" dirty="0">
                <a:solidFill>
                  <a:schemeClr val="bg1"/>
                </a:solidFill>
                <a:cs typeface="Arial" panose="020B0604020202020204" pitchFamily="34" charset="0"/>
              </a:rPr>
              <a:t>Major Projects </a:t>
            </a:r>
            <a:r>
              <a:rPr lang="en-US" i="1" dirty="0">
                <a:solidFill>
                  <a:schemeClr val="bg1"/>
                </a:solidFill>
                <a:cs typeface="Arial" panose="020B0604020202020204" pitchFamily="34" charset="0"/>
              </a:rPr>
              <a:t>(high impact/high effort)</a:t>
            </a:r>
            <a:r>
              <a:rPr lang="en-US" b="1" dirty="0">
                <a:solidFill>
                  <a:schemeClr val="bg1"/>
                </a:solidFill>
                <a:cs typeface="Arial" panose="020B0604020202020204" pitchFamily="34" charset="0"/>
              </a:rPr>
              <a:t>: </a:t>
            </a:r>
            <a:r>
              <a:rPr lang="en-US" dirty="0">
                <a:solidFill>
                  <a:schemeClr val="bg1"/>
                </a:solidFill>
                <a:cs typeface="Arial" panose="020B0604020202020204" pitchFamily="34" charset="0"/>
              </a:rPr>
              <a:t>These are great opportunities for tribes but require a higher level of effort. Tribes may want to consider these opportunities if the organization is fully committed to completing the hard work involved over the long haul.</a:t>
            </a:r>
          </a:p>
          <a:p>
            <a:endParaRPr lang="en-US" dirty="0">
              <a:solidFill>
                <a:schemeClr val="bg1"/>
              </a:solidFill>
              <a:cs typeface="Arial" panose="020B0604020202020204" pitchFamily="34" charset="0"/>
            </a:endParaRPr>
          </a:p>
          <a:p>
            <a:r>
              <a:rPr lang="en-US" b="1" dirty="0">
                <a:solidFill>
                  <a:schemeClr val="bg1"/>
                </a:solidFill>
                <a:cs typeface="Arial"/>
              </a:rPr>
              <a:t>Instructional Note: </a:t>
            </a:r>
            <a:r>
              <a:rPr lang="en-US" dirty="0">
                <a:solidFill>
                  <a:schemeClr val="bg1"/>
                </a:solidFill>
                <a:cs typeface="Arial"/>
              </a:rPr>
              <a:t>To complete the impact-effort matrix, tribes can use the pre-populated “post-its” on slide 8 that contain topic areas covered in the Data Modernization Questionnaire or tribes can create their own “post-it” pertaining to a unique topic area of their choosing. During a facilitated discussion, tribes can determine the impact and effort of implementing opportunities within each topic area and plot each “post-it” on the graph accordingly. Tribes are encouraged to move forward with </a:t>
            </a:r>
            <a:r>
              <a:rPr lang="en-US" b="1" dirty="0">
                <a:solidFill>
                  <a:schemeClr val="bg1"/>
                </a:solidFill>
                <a:cs typeface="Arial"/>
              </a:rPr>
              <a:t>3-5 well-defined topic areas.</a:t>
            </a:r>
          </a:p>
          <a:p>
            <a:pPr marL="0" indent="0">
              <a:buNone/>
            </a:pPr>
            <a:endParaRPr lang="en-US" dirty="0"/>
          </a:p>
        </p:txBody>
      </p:sp>
      <p:sp>
        <p:nvSpPr>
          <p:cNvPr id="6" name="TextBox 5">
            <a:extLst>
              <a:ext uri="{FF2B5EF4-FFF2-40B4-BE49-F238E27FC236}">
                <a16:creationId xmlns:a16="http://schemas.microsoft.com/office/drawing/2014/main" id="{994F9D1C-29F4-76B8-A011-92C11FF247A5}"/>
              </a:ext>
            </a:extLst>
          </p:cNvPr>
          <p:cNvSpPr txBox="1"/>
          <p:nvPr/>
        </p:nvSpPr>
        <p:spPr>
          <a:xfrm>
            <a:off x="377505" y="1122646"/>
            <a:ext cx="11165746" cy="5016758"/>
          </a:xfrm>
          <a:prstGeom prst="rect">
            <a:avLst/>
          </a:prstGeom>
          <a:noFill/>
        </p:spPr>
        <p:txBody>
          <a:bodyPr wrap="square" lIns="91440" tIns="45720" rIns="91440" bIns="45720" anchor="t">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600" b="0" i="0" dirty="0">
                <a:solidFill>
                  <a:srgbClr val="000000"/>
                </a:solidFill>
                <a:effectLst/>
                <a:cs typeface="Arial" panose="020B0604020202020204" pitchFamily="34" charset="0"/>
              </a:rPr>
              <a:t>An impact-effort matrix is a </a:t>
            </a:r>
            <a:r>
              <a:rPr lang="en-US" sz="1600" b="0" i="0" u="none" strike="noStrike" dirty="0">
                <a:effectLst/>
                <a:cs typeface="Arial" panose="020B0604020202020204" pitchFamily="34" charset="0"/>
              </a:rPr>
              <a:t>decision-making</a:t>
            </a:r>
            <a:r>
              <a:rPr lang="en-US" sz="1600" b="0" i="0" dirty="0">
                <a:solidFill>
                  <a:srgbClr val="000000"/>
                </a:solidFill>
                <a:effectLst/>
                <a:cs typeface="Arial" panose="020B0604020202020204" pitchFamily="34" charset="0"/>
              </a:rPr>
              <a:t> tool </a:t>
            </a:r>
            <a:r>
              <a:rPr lang="en-US" sz="1600" dirty="0">
                <a:solidFill>
                  <a:srgbClr val="000000"/>
                </a:solidFill>
                <a:cs typeface="Arial" panose="020B0604020202020204" pitchFamily="34" charset="0"/>
              </a:rPr>
              <a:t>t</a:t>
            </a:r>
            <a:r>
              <a:rPr lang="en-US" sz="1600" b="0" i="0" dirty="0">
                <a:effectLst/>
                <a:cs typeface="Arial" panose="020B0604020202020204" pitchFamily="34" charset="0"/>
              </a:rPr>
              <a:t>ribes can use </a:t>
            </a:r>
            <a:r>
              <a:rPr lang="en-US" sz="1600" b="0" i="0" dirty="0">
                <a:solidFill>
                  <a:srgbClr val="000000"/>
                </a:solidFill>
                <a:effectLst/>
                <a:cs typeface="Arial" panose="020B0604020202020204" pitchFamily="34" charset="0"/>
              </a:rPr>
              <a:t>to prioritize opportunities based on their potential impact and the amount of effort required to implement them. The </a:t>
            </a:r>
            <a:r>
              <a:rPr lang="en-US" sz="1600" b="1" i="0" dirty="0">
                <a:solidFill>
                  <a:srgbClr val="000000"/>
                </a:solidFill>
                <a:effectLst/>
                <a:cs typeface="Arial" panose="020B0604020202020204" pitchFamily="34" charset="0"/>
              </a:rPr>
              <a:t>impact</a:t>
            </a:r>
            <a:r>
              <a:rPr lang="en-US" sz="1600" b="0" i="0" dirty="0">
                <a:solidFill>
                  <a:srgbClr val="000000"/>
                </a:solidFill>
                <a:effectLst/>
                <a:cs typeface="Arial" panose="020B0604020202020204" pitchFamily="34" charset="0"/>
              </a:rPr>
              <a:t> of an opportunity is typically measured in terms of its ability to achieve data advancement objectives. The </a:t>
            </a:r>
            <a:r>
              <a:rPr lang="en-US" sz="1600" b="1" i="0" dirty="0">
                <a:solidFill>
                  <a:srgbClr val="000000"/>
                </a:solidFill>
                <a:effectLst/>
                <a:cs typeface="Arial" panose="020B0604020202020204" pitchFamily="34" charset="0"/>
              </a:rPr>
              <a:t>effort</a:t>
            </a:r>
            <a:r>
              <a:rPr lang="en-US" sz="1600" b="0" i="0" dirty="0">
                <a:solidFill>
                  <a:srgbClr val="000000"/>
                </a:solidFill>
                <a:effectLst/>
                <a:cs typeface="Arial" panose="020B0604020202020204" pitchFamily="34" charset="0"/>
              </a:rPr>
              <a:t> required to implement an opportunity is measured in terms of time, money, or other resources. Based on their impact and effort, opportunities can be mapped to one of the following quadrants:</a:t>
            </a:r>
          </a:p>
          <a:p>
            <a:pPr marL="0" marR="0" lvl="0" indent="0" defTabSz="914400" eaLnBrk="1" fontAlgn="auto" latinLnBrk="0" hangingPunct="1">
              <a:lnSpc>
                <a:spcPct val="100000"/>
              </a:lnSpc>
              <a:spcBef>
                <a:spcPts val="0"/>
              </a:spcBef>
              <a:spcAft>
                <a:spcPts val="0"/>
              </a:spcAft>
              <a:buClrTx/>
              <a:buSzTx/>
              <a:buFontTx/>
              <a:buNone/>
              <a:tabLst/>
              <a:defRPr/>
            </a:pPr>
            <a:endParaRPr lang="en-US" sz="1600" b="0" u="none" kern="0" dirty="0">
              <a:solidFill>
                <a:srgbClr val="000000"/>
              </a:solidFill>
              <a:cs typeface="Arial" panose="020B0604020202020204" pitchFamily="34" charset="0"/>
            </a:endParaRPr>
          </a:p>
          <a:p>
            <a:pPr marL="171450" indent="-171450" algn="l">
              <a:buFont typeface="Arial" panose="020B0604020202020204" pitchFamily="34" charset="0"/>
              <a:buChar char="•"/>
            </a:pPr>
            <a:r>
              <a:rPr lang="en-US" sz="1600" b="1" i="0" u="sng" dirty="0">
                <a:solidFill>
                  <a:srgbClr val="000000"/>
                </a:solidFill>
                <a:effectLst/>
                <a:cs typeface="Arial" panose="020B0604020202020204" pitchFamily="34" charset="0"/>
              </a:rPr>
              <a:t>Quick Wins </a:t>
            </a:r>
            <a:r>
              <a:rPr lang="en-US" sz="1600" b="0" i="1" dirty="0">
                <a:solidFill>
                  <a:srgbClr val="000000"/>
                </a:solidFill>
                <a:effectLst/>
                <a:cs typeface="Arial" panose="020B0604020202020204" pitchFamily="34" charset="0"/>
              </a:rPr>
              <a:t>(high impact/low effort)</a:t>
            </a:r>
            <a:r>
              <a:rPr lang="en-US" sz="1600" b="1" i="0" dirty="0">
                <a:solidFill>
                  <a:srgbClr val="000000"/>
                </a:solidFill>
                <a:effectLst/>
                <a:cs typeface="Arial" panose="020B0604020202020204" pitchFamily="34" charset="0"/>
              </a:rPr>
              <a:t>:</a:t>
            </a:r>
            <a:r>
              <a:rPr lang="en-US" sz="1600" b="0" i="0" dirty="0">
                <a:solidFill>
                  <a:srgbClr val="000000"/>
                </a:solidFill>
                <a:effectLst/>
                <a:cs typeface="Arial" panose="020B0604020202020204" pitchFamily="34" charset="0"/>
              </a:rPr>
              <a:t> These represent the best opportunities for tribes – low effort and high reward. </a:t>
            </a:r>
            <a:r>
              <a:rPr lang="en-US" sz="1600" dirty="0">
                <a:solidFill>
                  <a:srgbClr val="000000"/>
                </a:solidFill>
                <a:cs typeface="Arial" panose="020B0604020202020204" pitchFamily="34" charset="0"/>
              </a:rPr>
              <a:t>T</a:t>
            </a:r>
            <a:r>
              <a:rPr lang="en-US" sz="1600" b="0" i="0" dirty="0">
                <a:solidFill>
                  <a:srgbClr val="000000"/>
                </a:solidFill>
                <a:effectLst/>
                <a:cs typeface="Arial" panose="020B0604020202020204" pitchFamily="34" charset="0"/>
              </a:rPr>
              <a:t>ribes should consider placing the highest priority on opportunities in this quadrant.</a:t>
            </a:r>
          </a:p>
          <a:p>
            <a:pPr marL="171450" indent="-171450" algn="l">
              <a:buFont typeface="Arial" panose="020B0604020202020204" pitchFamily="34" charset="0"/>
              <a:buChar char="•"/>
            </a:pPr>
            <a:r>
              <a:rPr lang="en-US" sz="1600" b="1" i="0" u="sng" dirty="0">
                <a:solidFill>
                  <a:srgbClr val="000000"/>
                </a:solidFill>
                <a:effectLst/>
                <a:cs typeface="Arial" panose="020B0604020202020204" pitchFamily="34" charset="0"/>
              </a:rPr>
              <a:t>Incremental</a:t>
            </a:r>
            <a:r>
              <a:rPr lang="en-US" sz="1600" b="1" i="0" dirty="0">
                <a:solidFill>
                  <a:srgbClr val="000000"/>
                </a:solidFill>
                <a:effectLst/>
                <a:cs typeface="Arial" panose="020B0604020202020204" pitchFamily="34" charset="0"/>
              </a:rPr>
              <a:t> </a:t>
            </a:r>
            <a:r>
              <a:rPr lang="en-US" sz="1600" b="0" i="1" dirty="0">
                <a:solidFill>
                  <a:srgbClr val="000000"/>
                </a:solidFill>
                <a:effectLst/>
                <a:cs typeface="Arial" panose="020B0604020202020204" pitchFamily="34" charset="0"/>
              </a:rPr>
              <a:t>(low impact/low effort)</a:t>
            </a:r>
            <a:r>
              <a:rPr lang="en-US" sz="1600" b="1" i="0" dirty="0">
                <a:solidFill>
                  <a:srgbClr val="000000"/>
                </a:solidFill>
                <a:effectLst/>
                <a:cs typeface="Arial" panose="020B0604020202020204" pitchFamily="34" charset="0"/>
              </a:rPr>
              <a:t>:</a:t>
            </a:r>
            <a:r>
              <a:rPr lang="en-US" sz="1600" b="0" i="0" dirty="0">
                <a:solidFill>
                  <a:srgbClr val="000000"/>
                </a:solidFill>
                <a:effectLst/>
                <a:cs typeface="Arial" panose="020B0604020202020204" pitchFamily="34" charset="0"/>
              </a:rPr>
              <a:t> While these opportunities take little effort, tribes should consider sequencing these after more rewarding opportunities are addressed.</a:t>
            </a:r>
          </a:p>
          <a:p>
            <a:pPr marL="171450" indent="-171450" algn="l">
              <a:buFont typeface="Arial" panose="020B0604020202020204" pitchFamily="34" charset="0"/>
              <a:buChar char="•"/>
            </a:pPr>
            <a:r>
              <a:rPr lang="en-US" sz="1600" b="1" i="0" u="sng" dirty="0">
                <a:solidFill>
                  <a:srgbClr val="000000"/>
                </a:solidFill>
                <a:effectLst/>
                <a:cs typeface="Arial" panose="020B0604020202020204" pitchFamily="34" charset="0"/>
              </a:rPr>
              <a:t>Rethink</a:t>
            </a:r>
            <a:r>
              <a:rPr lang="en-US" sz="1600" b="1" i="0" dirty="0">
                <a:solidFill>
                  <a:srgbClr val="000000"/>
                </a:solidFill>
                <a:effectLst/>
                <a:cs typeface="Arial" panose="020B0604020202020204" pitchFamily="34" charset="0"/>
              </a:rPr>
              <a:t> </a:t>
            </a:r>
            <a:r>
              <a:rPr lang="en-US" sz="1600" b="0" i="1" dirty="0">
                <a:solidFill>
                  <a:srgbClr val="000000"/>
                </a:solidFill>
                <a:effectLst/>
                <a:cs typeface="Arial" panose="020B0604020202020204" pitchFamily="34" charset="0"/>
              </a:rPr>
              <a:t>(low impact/high effort)</a:t>
            </a:r>
            <a:r>
              <a:rPr lang="en-US" sz="1600" b="1" i="0" dirty="0">
                <a:solidFill>
                  <a:srgbClr val="000000"/>
                </a:solidFill>
                <a:effectLst/>
                <a:cs typeface="Arial" panose="020B0604020202020204" pitchFamily="34" charset="0"/>
              </a:rPr>
              <a:t>:</a:t>
            </a:r>
            <a:r>
              <a:rPr lang="en-US" sz="1600" b="0" i="0" dirty="0">
                <a:solidFill>
                  <a:srgbClr val="000000"/>
                </a:solidFill>
                <a:effectLst/>
                <a:cs typeface="Arial" panose="020B0604020202020204" pitchFamily="34" charset="0"/>
              </a:rPr>
              <a:t> </a:t>
            </a:r>
            <a:r>
              <a:rPr lang="en-US" sz="1600" dirty="0">
                <a:solidFill>
                  <a:srgbClr val="000000"/>
                </a:solidFill>
                <a:cs typeface="Arial" panose="020B0604020202020204" pitchFamily="34" charset="0"/>
              </a:rPr>
              <a:t>O</a:t>
            </a:r>
            <a:r>
              <a:rPr lang="en-US" sz="1600" b="0" i="0" dirty="0">
                <a:solidFill>
                  <a:srgbClr val="000000"/>
                </a:solidFill>
                <a:effectLst/>
                <a:cs typeface="Arial" panose="020B0604020202020204" pitchFamily="34" charset="0"/>
              </a:rPr>
              <a:t>pportunities that fall in those grid quadrants may not become priorities. Tribes may want to determine whether they are worth doing at all.</a:t>
            </a:r>
          </a:p>
          <a:p>
            <a:pPr marL="171450" indent="-171450" algn="l">
              <a:buFont typeface="Arial" panose="020B0604020202020204" pitchFamily="34" charset="0"/>
              <a:buChar char="•"/>
            </a:pPr>
            <a:r>
              <a:rPr lang="en-US" sz="1600" b="1" i="0" u="sng" dirty="0">
                <a:solidFill>
                  <a:srgbClr val="000000"/>
                </a:solidFill>
                <a:effectLst/>
                <a:cs typeface="Arial" panose="020B0604020202020204" pitchFamily="34" charset="0"/>
              </a:rPr>
              <a:t>Major Projects </a:t>
            </a:r>
            <a:r>
              <a:rPr lang="en-US" sz="1600" b="0" i="1" dirty="0">
                <a:solidFill>
                  <a:srgbClr val="000000"/>
                </a:solidFill>
                <a:effectLst/>
                <a:cs typeface="Arial" panose="020B0604020202020204" pitchFamily="34" charset="0"/>
              </a:rPr>
              <a:t>(high impact/high effort)</a:t>
            </a:r>
            <a:r>
              <a:rPr lang="en-US" sz="1600" b="1" i="0" dirty="0">
                <a:solidFill>
                  <a:srgbClr val="000000"/>
                </a:solidFill>
                <a:effectLst/>
                <a:cs typeface="Arial" panose="020B0604020202020204" pitchFamily="34" charset="0"/>
              </a:rPr>
              <a:t>: </a:t>
            </a:r>
            <a:r>
              <a:rPr lang="en-US" sz="1600" b="0" i="0" dirty="0">
                <a:solidFill>
                  <a:srgbClr val="000000"/>
                </a:solidFill>
                <a:effectLst/>
                <a:cs typeface="Arial" panose="020B0604020202020204" pitchFamily="34" charset="0"/>
              </a:rPr>
              <a:t>These are great opportunities for </a:t>
            </a:r>
            <a:r>
              <a:rPr lang="en-US" sz="1600" dirty="0">
                <a:solidFill>
                  <a:srgbClr val="000000"/>
                </a:solidFill>
                <a:cs typeface="Arial" panose="020B0604020202020204" pitchFamily="34" charset="0"/>
              </a:rPr>
              <a:t>t</a:t>
            </a:r>
            <a:r>
              <a:rPr lang="en-US" sz="1600" b="0" i="0" dirty="0">
                <a:solidFill>
                  <a:srgbClr val="000000"/>
                </a:solidFill>
                <a:effectLst/>
                <a:cs typeface="Arial" panose="020B0604020202020204" pitchFamily="34" charset="0"/>
              </a:rPr>
              <a:t>ribes but require a higher level of effort. Tribes may want to consider these opportunities if the organization is fully committed to completing the hard work involved over the long haul.</a:t>
            </a:r>
          </a:p>
          <a:p>
            <a:pPr algn="l"/>
            <a:endParaRPr lang="en-US" sz="1600" dirty="0">
              <a:solidFill>
                <a:srgbClr val="000000"/>
              </a:solidFill>
              <a:cs typeface="Arial" panose="020B0604020202020204" pitchFamily="34" charset="0"/>
            </a:endParaRPr>
          </a:p>
          <a:p>
            <a:pPr algn="l"/>
            <a:r>
              <a:rPr lang="en-US" sz="1600" b="1" i="0" dirty="0">
                <a:solidFill>
                  <a:srgbClr val="000000"/>
                </a:solidFill>
                <a:effectLst/>
                <a:cs typeface="Arial"/>
              </a:rPr>
              <a:t>Instructional Note: </a:t>
            </a:r>
            <a:r>
              <a:rPr lang="en-US" sz="1600" b="0" i="0" dirty="0">
                <a:solidFill>
                  <a:srgbClr val="000000"/>
                </a:solidFill>
                <a:effectLst/>
                <a:cs typeface="Arial"/>
              </a:rPr>
              <a:t>To complete the impact-effort matrix, tribes can use the pre-populated “post-its” on slide </a:t>
            </a:r>
            <a:r>
              <a:rPr lang="en-US" sz="1600" dirty="0">
                <a:solidFill>
                  <a:srgbClr val="000000"/>
                </a:solidFill>
                <a:cs typeface="Arial"/>
              </a:rPr>
              <a:t>8 that contain </a:t>
            </a:r>
            <a:r>
              <a:rPr lang="en-US" sz="1600" b="0" i="0" dirty="0">
                <a:solidFill>
                  <a:srgbClr val="000000"/>
                </a:solidFill>
                <a:effectLst/>
                <a:cs typeface="Arial"/>
              </a:rPr>
              <a:t>topic areas covered in the Data Modernization Questionnaire or tribes can </a:t>
            </a:r>
            <a:r>
              <a:rPr lang="en-US" sz="1600" dirty="0">
                <a:solidFill>
                  <a:srgbClr val="000000"/>
                </a:solidFill>
                <a:cs typeface="Arial"/>
              </a:rPr>
              <a:t>create</a:t>
            </a:r>
            <a:r>
              <a:rPr lang="en-US" sz="1600" b="0" i="0" dirty="0">
                <a:solidFill>
                  <a:srgbClr val="000000"/>
                </a:solidFill>
                <a:effectLst/>
                <a:cs typeface="Arial"/>
              </a:rPr>
              <a:t> their own “post-it” pertaining to a unique topic area of their choosing. During a facilitated discussion, tribes can determine the impact and effort of implementing opportunities within each topic area and plot each “post-it” on the graph accordingly. Tribes are encouraged to move forward with </a:t>
            </a:r>
            <a:r>
              <a:rPr lang="en-US" sz="1600" b="1" i="0" dirty="0">
                <a:solidFill>
                  <a:srgbClr val="000000"/>
                </a:solidFill>
                <a:effectLst/>
                <a:cs typeface="Arial"/>
              </a:rPr>
              <a:t>3-5 well-defined topic areas.</a:t>
            </a:r>
          </a:p>
        </p:txBody>
      </p:sp>
      <p:sp>
        <p:nvSpPr>
          <p:cNvPr id="7" name="Slide Number Placeholder 4">
            <a:extLst>
              <a:ext uri="{FF2B5EF4-FFF2-40B4-BE49-F238E27FC236}">
                <a16:creationId xmlns:a16="http://schemas.microsoft.com/office/drawing/2014/main" id="{B758CB42-2820-3FD2-5E58-7386E72C596E}"/>
              </a:ext>
            </a:extLst>
          </p:cNvPr>
          <p:cNvSpPr txBox="1">
            <a:spLocks/>
          </p:cNvSpPr>
          <p:nvPr/>
        </p:nvSpPr>
        <p:spPr>
          <a:xfrm>
            <a:off x="9141212" y="632149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74FF1622-8342-4547-97A2-32A778486B47}" type="slidenum">
              <a:rPr kumimoji="0" lang="en-US" sz="10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53690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7B5A6FCC7B2334E8DD55D0C4C1E5F03" ma:contentTypeVersion="16" ma:contentTypeDescription="Create a new document." ma:contentTypeScope="" ma:versionID="f1d5ecceeb555cf936f156b695be4ac1">
  <xsd:schema xmlns:xsd="http://www.w3.org/2001/XMLSchema" xmlns:xs="http://www.w3.org/2001/XMLSchema" xmlns:p="http://schemas.microsoft.com/office/2006/metadata/properties" xmlns:ns2="5385339b-cd81-4f55-993b-c50ec3153bf9" xmlns:ns3="86c06c88-ae6b-4cbe-81bd-158a47268078" targetNamespace="http://schemas.microsoft.com/office/2006/metadata/properties" ma:root="true" ma:fieldsID="e4bf4b460613493013cb61554844c350" ns2:_="" ns3:_="">
    <xsd:import namespace="5385339b-cd81-4f55-993b-c50ec3153bf9"/>
    <xsd:import namespace="86c06c88-ae6b-4cbe-81bd-158a4726807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status" minOccurs="0"/>
                <xsd:element ref="ns2:OPHDSTProgramor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85339b-cd81-4f55-993b-c50ec3153b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status" ma:index="22" nillable="true" ma:displayName="status" ma:format="Dropdown" ma:internalName="status">
      <xsd:simpleType>
        <xsd:restriction base="dms:Text">
          <xsd:maxLength value="255"/>
        </xsd:restriction>
      </xsd:simpleType>
    </xsd:element>
    <xsd:element name="OPHDSTProgramorActivity" ma:index="23" nillable="true" ma:displayName="OPHDST Program or Activity" ma:format="Dropdown" ma:internalName="OPHDSTProgramorActivity">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6c06c88-ae6b-4cbe-81bd-158a472680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a9dc8012-ea62-486d-98bf-860b8cc7db9c}" ma:internalName="TaxCatchAll" ma:showField="CatchAllData" ma:web="86c06c88-ae6b-4cbe-81bd-158a472680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6c06c88-ae6b-4cbe-81bd-158a47268078" xsi:nil="true"/>
    <OPHDSTProgramorActivity xmlns="5385339b-cd81-4f55-993b-c50ec3153bf9" xsi:nil="true"/>
    <lcf76f155ced4ddcb4097134ff3c332f xmlns="5385339b-cd81-4f55-993b-c50ec3153bf9">
      <Terms xmlns="http://schemas.microsoft.com/office/infopath/2007/PartnerControls"/>
    </lcf76f155ced4ddcb4097134ff3c332f>
    <status xmlns="5385339b-cd81-4f55-993b-c50ec3153bf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277F5C-A707-4888-8CA7-17606552BA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85339b-cd81-4f55-993b-c50ec3153bf9"/>
    <ds:schemaRef ds:uri="86c06c88-ae6b-4cbe-81bd-158a472680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C4E42D-78DE-46EE-B3C2-E9BB3834F53E}">
  <ds:schemaRefs>
    <ds:schemaRef ds:uri="http://schemas.microsoft.com/office/2006/metadata/properties"/>
    <ds:schemaRef ds:uri="http://schemas.microsoft.com/office/infopath/2007/PartnerControls"/>
    <ds:schemaRef ds:uri="86c06c88-ae6b-4cbe-81bd-158a47268078"/>
    <ds:schemaRef ds:uri="5385339b-cd81-4f55-993b-c50ec3153bf9"/>
  </ds:schemaRefs>
</ds:datastoreItem>
</file>

<file path=customXml/itemProps3.xml><?xml version="1.0" encoding="utf-8"?>
<ds:datastoreItem xmlns:ds="http://schemas.openxmlformats.org/officeDocument/2006/customXml" ds:itemID="{A505B9A0-BA4F-4DB7-A2A0-2A6971CB4C0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9937</Words>
  <Application>Microsoft Macintosh PowerPoint</Application>
  <PresentationFormat>Widescreen</PresentationFormat>
  <Paragraphs>933</Paragraphs>
  <Slides>38</Slides>
  <Notes>38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Symbol</vt:lpstr>
      <vt:lpstr>Times New Roman</vt:lpstr>
      <vt:lpstr>Office Theme</vt:lpstr>
      <vt:lpstr>Tribal Public Health Data Advancement Toolkit  </vt:lpstr>
      <vt:lpstr>Overview*</vt:lpstr>
      <vt:lpstr>Overview Continued*</vt:lpstr>
      <vt:lpstr>Tribe Name Public Health Data Advancement Toolkit:  Prioritization Template</vt:lpstr>
      <vt:lpstr>Introduction </vt:lpstr>
      <vt:lpstr>Prioritization Template Overview </vt:lpstr>
      <vt:lpstr>Completing the Prioritization Template</vt:lpstr>
      <vt:lpstr>Completing the Prioritization Template: Roles </vt:lpstr>
      <vt:lpstr>Impact-Effort Matrix: Overview </vt:lpstr>
      <vt:lpstr>Impact-Effort Matrix: Facilitation Questions </vt:lpstr>
      <vt:lpstr>Impact-Effort Matrix </vt:lpstr>
      <vt:lpstr>Action Planning: Overview </vt:lpstr>
      <vt:lpstr>Action Planning: Facilitation Questions </vt:lpstr>
      <vt:lpstr>Data Governance Processes </vt:lpstr>
      <vt:lpstr>Data Standards </vt:lpstr>
      <vt:lpstr>Data Architecture</vt:lpstr>
      <vt:lpstr>Data Quality and Management</vt:lpstr>
      <vt:lpstr>Internal Data Sharing</vt:lpstr>
      <vt:lpstr>External Data Sharing</vt:lpstr>
      <vt:lpstr>Data Privacy</vt:lpstr>
      <vt:lpstr>Data Analytics</vt:lpstr>
      <vt:lpstr>IT Governance Processes</vt:lpstr>
      <vt:lpstr>IT Standards</vt:lpstr>
      <vt:lpstr>IT Management</vt:lpstr>
      <vt:lpstr>Cybersecurity</vt:lpstr>
      <vt:lpstr>External Legal or Regulatory Requirements</vt:lpstr>
      <vt:lpstr>External Compliance Requirements</vt:lpstr>
      <vt:lpstr>IT Infrastructure</vt:lpstr>
      <vt:lpstr>System Development and Improvement</vt:lpstr>
      <vt:lpstr>User Interface/User Experience (UI/UX)</vt:lpstr>
      <vt:lpstr>System Interoperability</vt:lpstr>
      <vt:lpstr>Data Repository</vt:lpstr>
      <vt:lpstr>Workforce Learning and Development</vt:lpstr>
      <vt:lpstr>Workforce Recruitment and Employee Onboarding</vt:lpstr>
      <vt:lpstr>Workforce Retention</vt:lpstr>
      <vt:lpstr>Timeline Template: Overview </vt:lpstr>
      <vt:lpstr>Timeline Template: Facilitation Questions </vt:lpstr>
      <vt:lpstr>Timeline Template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Prioritization Template</dc:title>
  <dc:subject>Prioritization Template</dc:subject>
  <dc:creator>CDC</dc:creator>
  <cp:keywords>Template</cp:keywords>
  <dc:description/>
  <cp:revision>1</cp:revision>
  <dcterms:created xsi:type="dcterms:W3CDTF">2025-04-29T13:26:34Z</dcterms:created>
  <dcterms:modified xsi:type="dcterms:W3CDTF">2025-06-17T19:54:50Z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