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 id="2147483678" r:id="rId5"/>
  </p:sldMasterIdLst>
  <p:notesMasterIdLst>
    <p:notesMasterId r:id="rId33"/>
  </p:notesMasterIdLst>
  <p:sldIdLst>
    <p:sldId id="333" r:id="rId6"/>
    <p:sldId id="261" r:id="rId7"/>
    <p:sldId id="114860" r:id="rId8"/>
    <p:sldId id="256" r:id="rId9"/>
    <p:sldId id="114766" r:id="rId10"/>
    <p:sldId id="114773" r:id="rId11"/>
    <p:sldId id="114875" r:id="rId12"/>
    <p:sldId id="114874" r:id="rId13"/>
    <p:sldId id="114873" r:id="rId14"/>
    <p:sldId id="114842" r:id="rId15"/>
    <p:sldId id="114872" r:id="rId16"/>
    <p:sldId id="114844" r:id="rId17"/>
    <p:sldId id="114871" r:id="rId18"/>
    <p:sldId id="114870" r:id="rId19"/>
    <p:sldId id="114845" r:id="rId20"/>
    <p:sldId id="114852" r:id="rId21"/>
    <p:sldId id="114869" r:id="rId22"/>
    <p:sldId id="114868" r:id="rId23"/>
    <p:sldId id="114846" r:id="rId24"/>
    <p:sldId id="114867" r:id="rId25"/>
    <p:sldId id="114866" r:id="rId26"/>
    <p:sldId id="114865" r:id="rId27"/>
    <p:sldId id="114864" r:id="rId28"/>
    <p:sldId id="114836" r:id="rId29"/>
    <p:sldId id="114863" r:id="rId30"/>
    <p:sldId id="114862" r:id="rId31"/>
    <p:sldId id="11486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2ADEA750-8E93-4B69-8BB5-8051A9133094}">
          <p14:sldIdLst>
            <p14:sldId id="333"/>
            <p14:sldId id="261"/>
          </p14:sldIdLst>
        </p14:section>
        <p14:section name="Introduction" id="{AC2ABC90-8D22-40AC-A0AE-9E0CF22F9740}">
          <p14:sldIdLst>
            <p14:sldId id="114860"/>
            <p14:sldId id="256"/>
          </p14:sldIdLst>
        </p14:section>
        <p14:section name="Background &amp; Approach" id="{827F7C19-E3FC-470A-A980-ED683C278D6B}">
          <p14:sldIdLst>
            <p14:sldId id="114766"/>
            <p14:sldId id="114773"/>
            <p14:sldId id="114875"/>
            <p14:sldId id="114874"/>
          </p14:sldIdLst>
        </p14:section>
        <p14:section name="How We Mobilized" id="{AB1EA327-9ECE-49D9-A3D8-01A96A7C7900}">
          <p14:sldIdLst>
            <p14:sldId id="114873"/>
            <p14:sldId id="114842"/>
          </p14:sldIdLst>
        </p14:section>
        <p14:section name="How We Assessed" id="{CCB81794-7165-4700-9F26-584FD2482F5C}">
          <p14:sldIdLst>
            <p14:sldId id="114872"/>
            <p14:sldId id="114844"/>
            <p14:sldId id="114871"/>
          </p14:sldIdLst>
        </p14:section>
        <p14:section name="How We Planned &amp; Prioritized" id="{86B250B9-F638-4280-B35C-C0F2396D53DB}">
          <p14:sldIdLst>
            <p14:sldId id="114870"/>
            <p14:sldId id="114845"/>
            <p14:sldId id="114852"/>
            <p14:sldId id="114869"/>
          </p14:sldIdLst>
        </p14:section>
        <p14:section name="Our Results" id="{4A44297D-271B-40A7-B356-A15CE363DA38}">
          <p14:sldIdLst>
            <p14:sldId id="114868"/>
            <p14:sldId id="114846"/>
            <p14:sldId id="114867"/>
            <p14:sldId id="114866"/>
          </p14:sldIdLst>
        </p14:section>
        <p14:section name="Closing" id="{B8FB343C-4D80-4693-B41F-904E7E87D1D9}">
          <p14:sldIdLst>
            <p14:sldId id="114865"/>
          </p14:sldIdLst>
        </p14:section>
        <p14:section name="Appendix" id="{6FFAE738-6A46-4888-B307-D18A23F3F917}">
          <p14:sldIdLst>
            <p14:sldId id="114864"/>
            <p14:sldId id="114836"/>
            <p14:sldId id="114863"/>
            <p14:sldId id="114862"/>
            <p14:sldId id="11486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CECE"/>
    <a:srgbClr val="D9D9D9"/>
    <a:srgbClr val="9933FF"/>
    <a:srgbClr val="A4CC91"/>
    <a:srgbClr val="A8CD96"/>
    <a:srgbClr val="A9CE98"/>
    <a:srgbClr val="A4CC90"/>
    <a:srgbClr val="FFC000"/>
    <a:srgbClr val="ED7D31"/>
    <a:srgbClr val="F79C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3"/>
    <p:restoredTop sz="86395"/>
  </p:normalViewPr>
  <p:slideViewPr>
    <p:cSldViewPr snapToGrid="0">
      <p:cViewPr varScale="1">
        <p:scale>
          <a:sx n="79" d="100"/>
          <a:sy n="79" d="100"/>
        </p:scale>
        <p:origin x="216" y="85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312601-22C3-4C03-B88E-0F9F64C5E850}"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A7C276C4-6BBA-4CE3-9318-CE347F80F0F3}">
      <dgm:prSet phldrT="[Text]"/>
      <dgm:spPr>
        <a:solidFill>
          <a:schemeClr val="accent1">
            <a:lumMod val="75000"/>
          </a:schemeClr>
        </a:solidFill>
      </dgm:spPr>
      <dgm:t>
        <a:bodyPr/>
        <a:lstStyle/>
        <a:p>
          <a:pPr algn="l"/>
          <a:r>
            <a:rPr lang="en-US" b="1">
              <a:latin typeface="+mn-lt"/>
              <a:cs typeface="Times New Roman" panose="02020603050405020304" pitchFamily="18" charset="0"/>
            </a:rPr>
            <a:t>Mobilize</a:t>
          </a:r>
        </a:p>
      </dgm:t>
    </dgm:pt>
    <dgm:pt modelId="{B6432248-9031-40CE-9989-CDEFE5B85114}" type="parTrans" cxnId="{C2560967-9FD2-433F-9B41-6EFADE3A3D62}">
      <dgm:prSet/>
      <dgm:spPr/>
      <dgm:t>
        <a:bodyPr/>
        <a:lstStyle/>
        <a:p>
          <a:pPr algn="l"/>
          <a:endParaRPr lang="en-US"/>
        </a:p>
      </dgm:t>
    </dgm:pt>
    <dgm:pt modelId="{079D8409-B742-499F-AFC8-9E7696E65A98}" type="sibTrans" cxnId="{C2560967-9FD2-433F-9B41-6EFADE3A3D62}">
      <dgm:prSet/>
      <dgm:spPr/>
      <dgm:t>
        <a:bodyPr/>
        <a:lstStyle/>
        <a:p>
          <a:pPr algn="l"/>
          <a:endParaRPr lang="en-US"/>
        </a:p>
      </dgm:t>
    </dgm:pt>
    <dgm:pt modelId="{AFCDF293-FE36-4A1E-B4B4-E6DD44E7E015}">
      <dgm:prSet phldrT="[Text]" custT="1"/>
      <dgm:spPr/>
      <dgm:t>
        <a:bodyPr/>
        <a:lstStyle/>
        <a:p>
          <a:pPr algn="l"/>
          <a:r>
            <a:rPr lang="en-US" sz="1200" b="1">
              <a:latin typeface="+mn-lt"/>
              <a:cs typeface="Times New Roman" panose="02020603050405020304" pitchFamily="18" charset="0"/>
            </a:rPr>
            <a:t>User Guide</a:t>
          </a:r>
          <a:endParaRPr lang="en-US" sz="1200">
            <a:latin typeface="+mn-lt"/>
            <a:cs typeface="Times New Roman" panose="02020603050405020304" pitchFamily="18" charset="0"/>
          </a:endParaRPr>
        </a:p>
      </dgm:t>
    </dgm:pt>
    <dgm:pt modelId="{9DB9BFDD-B2E1-441F-A3A3-E8819433485B}" type="parTrans" cxnId="{E9280C9C-F61C-495F-A32A-1C1C6BF3D4E1}">
      <dgm:prSet/>
      <dgm:spPr/>
      <dgm:t>
        <a:bodyPr/>
        <a:lstStyle/>
        <a:p>
          <a:pPr algn="l"/>
          <a:endParaRPr lang="en-US"/>
        </a:p>
      </dgm:t>
    </dgm:pt>
    <dgm:pt modelId="{ED8D3E9D-43F7-4947-8C8F-A9F35ED6B148}" type="sibTrans" cxnId="{E9280C9C-F61C-495F-A32A-1C1C6BF3D4E1}">
      <dgm:prSet/>
      <dgm:spPr/>
      <dgm:t>
        <a:bodyPr/>
        <a:lstStyle/>
        <a:p>
          <a:pPr algn="l"/>
          <a:endParaRPr lang="en-US"/>
        </a:p>
      </dgm:t>
    </dgm:pt>
    <dgm:pt modelId="{05420D29-29C4-4897-89B7-D515F7BB1C26}">
      <dgm:prSet phldrT="[Text]"/>
      <dgm:spPr>
        <a:solidFill>
          <a:schemeClr val="accent1">
            <a:lumMod val="75000"/>
          </a:schemeClr>
        </a:solidFill>
      </dgm:spPr>
      <dgm:t>
        <a:bodyPr/>
        <a:lstStyle/>
        <a:p>
          <a:pPr algn="l"/>
          <a:r>
            <a:rPr lang="en-US" b="1">
              <a:latin typeface="+mn-lt"/>
              <a:cs typeface="Times New Roman" panose="02020603050405020304" pitchFamily="18" charset="0"/>
            </a:rPr>
            <a:t>Assess</a:t>
          </a:r>
        </a:p>
      </dgm:t>
    </dgm:pt>
    <dgm:pt modelId="{B0E17965-B4E5-46CF-96FE-E3CE4364F86A}" type="parTrans" cxnId="{4EE88A86-5677-4C99-BCC4-6A33BCB0F381}">
      <dgm:prSet/>
      <dgm:spPr/>
      <dgm:t>
        <a:bodyPr/>
        <a:lstStyle/>
        <a:p>
          <a:pPr algn="l"/>
          <a:endParaRPr lang="en-US"/>
        </a:p>
      </dgm:t>
    </dgm:pt>
    <dgm:pt modelId="{D5E2F78B-A8A4-4D25-A988-D92949ED16F1}" type="sibTrans" cxnId="{4EE88A86-5677-4C99-BCC4-6A33BCB0F381}">
      <dgm:prSet/>
      <dgm:spPr/>
      <dgm:t>
        <a:bodyPr/>
        <a:lstStyle/>
        <a:p>
          <a:pPr algn="l"/>
          <a:endParaRPr lang="en-US"/>
        </a:p>
      </dgm:t>
    </dgm:pt>
    <dgm:pt modelId="{28D0F26B-8A85-4D95-BD6F-9AF45F57D183}">
      <dgm:prSet phldrT="[Text]" custT="1"/>
      <dgm:spPr/>
      <dgm:t>
        <a:bodyPr/>
        <a:lstStyle/>
        <a:p>
          <a:pPr algn="l"/>
          <a:r>
            <a:rPr lang="en-US" sz="1200" b="1">
              <a:latin typeface="+mn-lt"/>
              <a:cs typeface="Times New Roman" panose="02020603050405020304" pitchFamily="18" charset="0"/>
            </a:rPr>
            <a:t>Data Modernization Questionnaire</a:t>
          </a:r>
          <a:endParaRPr lang="en-US" sz="1200">
            <a:latin typeface="+mn-lt"/>
            <a:cs typeface="Times New Roman" panose="02020603050405020304" pitchFamily="18" charset="0"/>
          </a:endParaRPr>
        </a:p>
      </dgm:t>
    </dgm:pt>
    <dgm:pt modelId="{D69EE307-D8F3-4A10-99BF-C55A1409C3B7}" type="parTrans" cxnId="{3D6B2229-CBFA-42E2-81F4-52BA14AC99C3}">
      <dgm:prSet/>
      <dgm:spPr/>
      <dgm:t>
        <a:bodyPr/>
        <a:lstStyle/>
        <a:p>
          <a:pPr algn="l"/>
          <a:endParaRPr lang="en-US"/>
        </a:p>
      </dgm:t>
    </dgm:pt>
    <dgm:pt modelId="{6699383E-FA67-4FAA-9FF4-F7E9B1B6D0C9}" type="sibTrans" cxnId="{3D6B2229-CBFA-42E2-81F4-52BA14AC99C3}">
      <dgm:prSet/>
      <dgm:spPr/>
      <dgm:t>
        <a:bodyPr/>
        <a:lstStyle/>
        <a:p>
          <a:pPr algn="l"/>
          <a:endParaRPr lang="en-US"/>
        </a:p>
      </dgm:t>
    </dgm:pt>
    <dgm:pt modelId="{3CDD7DF9-F215-41E8-B46D-163CB97B1599}">
      <dgm:prSet phldrT="[Text]"/>
      <dgm:spPr>
        <a:solidFill>
          <a:schemeClr val="accent1">
            <a:lumMod val="75000"/>
          </a:schemeClr>
        </a:solidFill>
      </dgm:spPr>
      <dgm:t>
        <a:bodyPr/>
        <a:lstStyle/>
        <a:p>
          <a:pPr algn="l"/>
          <a:r>
            <a:rPr lang="en-US" b="1">
              <a:latin typeface="+mn-lt"/>
              <a:cs typeface="Times New Roman" panose="02020603050405020304" pitchFamily="18" charset="0"/>
            </a:rPr>
            <a:t>Plan &amp; Prioritize</a:t>
          </a:r>
        </a:p>
      </dgm:t>
    </dgm:pt>
    <dgm:pt modelId="{5CC12E90-99BB-4FED-BBA6-78E248F31025}" type="parTrans" cxnId="{AEE278D2-7FC9-496D-BE3A-A1E543EA5339}">
      <dgm:prSet/>
      <dgm:spPr/>
      <dgm:t>
        <a:bodyPr/>
        <a:lstStyle/>
        <a:p>
          <a:pPr algn="l"/>
          <a:endParaRPr lang="en-US"/>
        </a:p>
      </dgm:t>
    </dgm:pt>
    <dgm:pt modelId="{34C561EA-6286-4738-9ECB-EF5940734573}" type="sibTrans" cxnId="{AEE278D2-7FC9-496D-BE3A-A1E543EA5339}">
      <dgm:prSet/>
      <dgm:spPr/>
      <dgm:t>
        <a:bodyPr/>
        <a:lstStyle/>
        <a:p>
          <a:pPr algn="l"/>
          <a:endParaRPr lang="en-US"/>
        </a:p>
      </dgm:t>
    </dgm:pt>
    <dgm:pt modelId="{5D4B2953-2C81-4708-9717-4BBD034823EE}">
      <dgm:prSet phldrT="[Text]" custT="1"/>
      <dgm:spPr/>
      <dgm:t>
        <a:bodyPr/>
        <a:lstStyle/>
        <a:p>
          <a:pPr algn="l"/>
          <a:r>
            <a:rPr lang="en-US" sz="1200" b="1">
              <a:latin typeface="+mn-lt"/>
              <a:cs typeface="Times New Roman" panose="02020603050405020304" pitchFamily="18" charset="0"/>
            </a:rPr>
            <a:t>Prioritization Template</a:t>
          </a:r>
          <a:endParaRPr lang="en-US" sz="1200">
            <a:latin typeface="+mn-lt"/>
            <a:cs typeface="Times New Roman" panose="02020603050405020304" pitchFamily="18" charset="0"/>
          </a:endParaRPr>
        </a:p>
      </dgm:t>
    </dgm:pt>
    <dgm:pt modelId="{6AFD7B15-A630-4FAD-9784-C3E91696D29E}" type="parTrans" cxnId="{C7013F4D-C72E-40C7-A27E-5F6005E84C5F}">
      <dgm:prSet/>
      <dgm:spPr/>
      <dgm:t>
        <a:bodyPr/>
        <a:lstStyle/>
        <a:p>
          <a:pPr algn="l"/>
          <a:endParaRPr lang="en-US"/>
        </a:p>
      </dgm:t>
    </dgm:pt>
    <dgm:pt modelId="{C5BCDCBF-D212-4FBB-A8F0-27C212EBD4C8}" type="sibTrans" cxnId="{C7013F4D-C72E-40C7-A27E-5F6005E84C5F}">
      <dgm:prSet/>
      <dgm:spPr/>
      <dgm:t>
        <a:bodyPr/>
        <a:lstStyle/>
        <a:p>
          <a:pPr algn="l"/>
          <a:endParaRPr lang="en-US"/>
        </a:p>
      </dgm:t>
    </dgm:pt>
    <dgm:pt modelId="{77BBD551-5B59-471A-9D23-FEE132F34673}">
      <dgm:prSet phldrT="[Text]"/>
      <dgm:spPr>
        <a:solidFill>
          <a:schemeClr val="accent1">
            <a:lumMod val="75000"/>
          </a:schemeClr>
        </a:solidFill>
      </dgm:spPr>
      <dgm:t>
        <a:bodyPr/>
        <a:lstStyle/>
        <a:p>
          <a:pPr algn="l"/>
          <a:r>
            <a:rPr lang="en-US" b="1">
              <a:latin typeface="+mn-lt"/>
              <a:cs typeface="Times New Roman" panose="02020603050405020304" pitchFamily="18" charset="0"/>
            </a:rPr>
            <a:t>Communicate</a:t>
          </a:r>
        </a:p>
      </dgm:t>
    </dgm:pt>
    <dgm:pt modelId="{64EF46F7-EEBD-4966-BDA4-561F3C0D647F}" type="parTrans" cxnId="{20ED849B-BAD0-469D-A99C-693F3270B0D6}">
      <dgm:prSet/>
      <dgm:spPr/>
      <dgm:t>
        <a:bodyPr/>
        <a:lstStyle/>
        <a:p>
          <a:pPr algn="l"/>
          <a:endParaRPr lang="en-US"/>
        </a:p>
      </dgm:t>
    </dgm:pt>
    <dgm:pt modelId="{2226BD04-9D25-4EC6-A8CF-43CB5BD61200}" type="sibTrans" cxnId="{20ED849B-BAD0-469D-A99C-693F3270B0D6}">
      <dgm:prSet/>
      <dgm:spPr/>
      <dgm:t>
        <a:bodyPr/>
        <a:lstStyle/>
        <a:p>
          <a:pPr algn="l"/>
          <a:endParaRPr lang="en-US"/>
        </a:p>
      </dgm:t>
    </dgm:pt>
    <dgm:pt modelId="{A282C65B-A52E-4C96-85F0-5EFCE5CA5405}">
      <dgm:prSet phldrT="[Text]" custT="1"/>
      <dgm:spPr/>
      <dgm:t>
        <a:bodyPr/>
        <a:lstStyle/>
        <a:p>
          <a:pPr algn="l"/>
          <a:r>
            <a:rPr lang="en-US" sz="1200" b="1">
              <a:latin typeface="+mn-lt"/>
              <a:cs typeface="Times New Roman" panose="02020603050405020304" pitchFamily="18" charset="0"/>
            </a:rPr>
            <a:t>Executive Summary Report Template</a:t>
          </a:r>
          <a:endParaRPr lang="en-US" sz="1200">
            <a:latin typeface="+mn-lt"/>
            <a:cs typeface="Times New Roman" panose="02020603050405020304" pitchFamily="18" charset="0"/>
          </a:endParaRPr>
        </a:p>
      </dgm:t>
    </dgm:pt>
    <dgm:pt modelId="{1AEB418B-22F3-46E4-BB83-B613DDA3B3A3}" type="parTrans" cxnId="{6C99820F-248A-49FA-9A56-0A6B9C2D7DA4}">
      <dgm:prSet/>
      <dgm:spPr/>
      <dgm:t>
        <a:bodyPr/>
        <a:lstStyle/>
        <a:p>
          <a:pPr algn="l"/>
          <a:endParaRPr lang="en-US"/>
        </a:p>
      </dgm:t>
    </dgm:pt>
    <dgm:pt modelId="{8CB31AED-63E6-4CDF-9767-046A591B763D}" type="sibTrans" cxnId="{6C99820F-248A-49FA-9A56-0A6B9C2D7DA4}">
      <dgm:prSet/>
      <dgm:spPr/>
      <dgm:t>
        <a:bodyPr/>
        <a:lstStyle/>
        <a:p>
          <a:pPr algn="l"/>
          <a:endParaRPr lang="en-US"/>
        </a:p>
      </dgm:t>
    </dgm:pt>
    <dgm:pt modelId="{398B7979-7C1F-43CB-8B45-8C09267D0D6A}">
      <dgm:prSet phldrT="[Text]" custT="1"/>
      <dgm:spPr/>
      <dgm:t>
        <a:bodyPr/>
        <a:lstStyle/>
        <a:p>
          <a:pPr algn="l"/>
          <a:r>
            <a:rPr lang="en-US" sz="1200" b="1">
              <a:latin typeface="+mn-lt"/>
              <a:cs typeface="Times New Roman" panose="02020603050405020304" pitchFamily="18" charset="0"/>
            </a:rPr>
            <a:t>Contributor Contact Sheet</a:t>
          </a:r>
          <a:endParaRPr lang="en-US" sz="1200">
            <a:latin typeface="+mn-lt"/>
            <a:cs typeface="Times New Roman" panose="02020603050405020304" pitchFamily="18" charset="0"/>
          </a:endParaRPr>
        </a:p>
      </dgm:t>
    </dgm:pt>
    <dgm:pt modelId="{E42E52CB-20F5-4166-AB3D-CEC0A740A912}" type="parTrans" cxnId="{086C9CFA-9A61-4C27-9896-6EB0B34E014D}">
      <dgm:prSet/>
      <dgm:spPr/>
      <dgm:t>
        <a:bodyPr/>
        <a:lstStyle/>
        <a:p>
          <a:pPr algn="l"/>
          <a:endParaRPr lang="en-US"/>
        </a:p>
      </dgm:t>
    </dgm:pt>
    <dgm:pt modelId="{90ABD99A-9BCC-4CF3-85CD-E055C0D1AAE1}" type="sibTrans" cxnId="{086C9CFA-9A61-4C27-9896-6EB0B34E014D}">
      <dgm:prSet/>
      <dgm:spPr/>
      <dgm:t>
        <a:bodyPr/>
        <a:lstStyle/>
        <a:p>
          <a:pPr algn="l"/>
          <a:endParaRPr lang="en-US"/>
        </a:p>
      </dgm:t>
    </dgm:pt>
    <dgm:pt modelId="{0C9D8632-CD87-4D90-A867-E4D6A01C2310}" type="pres">
      <dgm:prSet presAssocID="{D8312601-22C3-4C03-B88E-0F9F64C5E850}" presName="Name0" presStyleCnt="0">
        <dgm:presLayoutVars>
          <dgm:dir/>
          <dgm:animLvl val="lvl"/>
          <dgm:resizeHandles val="exact"/>
        </dgm:presLayoutVars>
      </dgm:prSet>
      <dgm:spPr/>
    </dgm:pt>
    <dgm:pt modelId="{F1A4E675-B4AC-4A75-91D0-4626BECC7311}" type="pres">
      <dgm:prSet presAssocID="{D8312601-22C3-4C03-B88E-0F9F64C5E850}" presName="tSp" presStyleCnt="0"/>
      <dgm:spPr/>
    </dgm:pt>
    <dgm:pt modelId="{D07AE3B6-9431-4A2D-953A-33B444A4643F}" type="pres">
      <dgm:prSet presAssocID="{D8312601-22C3-4C03-B88E-0F9F64C5E850}" presName="bSp" presStyleCnt="0"/>
      <dgm:spPr/>
    </dgm:pt>
    <dgm:pt modelId="{04333047-DC0F-4953-B573-B22D031116BA}" type="pres">
      <dgm:prSet presAssocID="{D8312601-22C3-4C03-B88E-0F9F64C5E850}" presName="process" presStyleCnt="0"/>
      <dgm:spPr/>
    </dgm:pt>
    <dgm:pt modelId="{D2B5B446-4601-43A9-AD57-0AE4F796199B}" type="pres">
      <dgm:prSet presAssocID="{A7C276C4-6BBA-4CE3-9318-CE347F80F0F3}" presName="composite1" presStyleCnt="0"/>
      <dgm:spPr/>
    </dgm:pt>
    <dgm:pt modelId="{F72172AD-5C86-4E99-AF68-69BF9CBFBC0B}" type="pres">
      <dgm:prSet presAssocID="{A7C276C4-6BBA-4CE3-9318-CE347F80F0F3}" presName="dummyNode1" presStyleLbl="node1" presStyleIdx="0" presStyleCnt="4"/>
      <dgm:spPr/>
    </dgm:pt>
    <dgm:pt modelId="{2BE62DDC-0BF1-44A4-9A33-18FBBC8476B0}" type="pres">
      <dgm:prSet presAssocID="{A7C276C4-6BBA-4CE3-9318-CE347F80F0F3}" presName="childNode1" presStyleLbl="bgAcc1" presStyleIdx="0" presStyleCnt="4">
        <dgm:presLayoutVars>
          <dgm:bulletEnabled val="1"/>
        </dgm:presLayoutVars>
      </dgm:prSet>
      <dgm:spPr/>
    </dgm:pt>
    <dgm:pt modelId="{AC831644-5A5B-4199-8C82-A58D6284AA97}" type="pres">
      <dgm:prSet presAssocID="{A7C276C4-6BBA-4CE3-9318-CE347F80F0F3}" presName="childNode1tx" presStyleLbl="bgAcc1" presStyleIdx="0" presStyleCnt="4">
        <dgm:presLayoutVars>
          <dgm:bulletEnabled val="1"/>
        </dgm:presLayoutVars>
      </dgm:prSet>
      <dgm:spPr/>
    </dgm:pt>
    <dgm:pt modelId="{ADEDE7CB-0E7C-41B8-808A-7588BC97442E}" type="pres">
      <dgm:prSet presAssocID="{A7C276C4-6BBA-4CE3-9318-CE347F80F0F3}" presName="parentNode1" presStyleLbl="node1" presStyleIdx="0" presStyleCnt="4">
        <dgm:presLayoutVars>
          <dgm:chMax val="1"/>
          <dgm:bulletEnabled val="1"/>
        </dgm:presLayoutVars>
      </dgm:prSet>
      <dgm:spPr/>
    </dgm:pt>
    <dgm:pt modelId="{C4C65633-620F-4534-A701-5F94DDF9D7E1}" type="pres">
      <dgm:prSet presAssocID="{A7C276C4-6BBA-4CE3-9318-CE347F80F0F3}" presName="connSite1" presStyleCnt="0"/>
      <dgm:spPr/>
    </dgm:pt>
    <dgm:pt modelId="{B71FBE28-9FC3-4D21-BFB6-2A264E007724}" type="pres">
      <dgm:prSet presAssocID="{079D8409-B742-499F-AFC8-9E7696E65A98}" presName="Name9" presStyleLbl="sibTrans2D1" presStyleIdx="0" presStyleCnt="3"/>
      <dgm:spPr/>
    </dgm:pt>
    <dgm:pt modelId="{9E243DFF-FBB7-4E66-8C52-9AA7831A525E}" type="pres">
      <dgm:prSet presAssocID="{05420D29-29C4-4897-89B7-D515F7BB1C26}" presName="composite2" presStyleCnt="0"/>
      <dgm:spPr/>
    </dgm:pt>
    <dgm:pt modelId="{C1ECC0DE-16A6-42EE-97A1-45DC270D421B}" type="pres">
      <dgm:prSet presAssocID="{05420D29-29C4-4897-89B7-D515F7BB1C26}" presName="dummyNode2" presStyleLbl="node1" presStyleIdx="0" presStyleCnt="4"/>
      <dgm:spPr/>
    </dgm:pt>
    <dgm:pt modelId="{27714A99-BBDA-4BC7-AEDD-B9BD0A8ECA7D}" type="pres">
      <dgm:prSet presAssocID="{05420D29-29C4-4897-89B7-D515F7BB1C26}" presName="childNode2" presStyleLbl="bgAcc1" presStyleIdx="1" presStyleCnt="4">
        <dgm:presLayoutVars>
          <dgm:bulletEnabled val="1"/>
        </dgm:presLayoutVars>
      </dgm:prSet>
      <dgm:spPr/>
    </dgm:pt>
    <dgm:pt modelId="{7D23C316-7066-45B4-B870-53AF739362F0}" type="pres">
      <dgm:prSet presAssocID="{05420D29-29C4-4897-89B7-D515F7BB1C26}" presName="childNode2tx" presStyleLbl="bgAcc1" presStyleIdx="1" presStyleCnt="4">
        <dgm:presLayoutVars>
          <dgm:bulletEnabled val="1"/>
        </dgm:presLayoutVars>
      </dgm:prSet>
      <dgm:spPr/>
    </dgm:pt>
    <dgm:pt modelId="{94172357-6047-46F3-9EB0-9ABDF558E851}" type="pres">
      <dgm:prSet presAssocID="{05420D29-29C4-4897-89B7-D515F7BB1C26}" presName="parentNode2" presStyleLbl="node1" presStyleIdx="1" presStyleCnt="4">
        <dgm:presLayoutVars>
          <dgm:chMax val="0"/>
          <dgm:bulletEnabled val="1"/>
        </dgm:presLayoutVars>
      </dgm:prSet>
      <dgm:spPr/>
    </dgm:pt>
    <dgm:pt modelId="{698E8606-C5B2-4EFC-B4BA-85629E25532E}" type="pres">
      <dgm:prSet presAssocID="{05420D29-29C4-4897-89B7-D515F7BB1C26}" presName="connSite2" presStyleCnt="0"/>
      <dgm:spPr/>
    </dgm:pt>
    <dgm:pt modelId="{E90A1866-62AF-4A7C-9D34-A4959EA461C0}" type="pres">
      <dgm:prSet presAssocID="{D5E2F78B-A8A4-4D25-A988-D92949ED16F1}" presName="Name18" presStyleLbl="sibTrans2D1" presStyleIdx="1" presStyleCnt="3"/>
      <dgm:spPr/>
    </dgm:pt>
    <dgm:pt modelId="{F3E38100-DC0F-4876-A4C9-816F15F3257D}" type="pres">
      <dgm:prSet presAssocID="{3CDD7DF9-F215-41E8-B46D-163CB97B1599}" presName="composite1" presStyleCnt="0"/>
      <dgm:spPr/>
    </dgm:pt>
    <dgm:pt modelId="{740866FC-CE8F-4062-AF45-1462144A6F82}" type="pres">
      <dgm:prSet presAssocID="{3CDD7DF9-F215-41E8-B46D-163CB97B1599}" presName="dummyNode1" presStyleLbl="node1" presStyleIdx="1" presStyleCnt="4"/>
      <dgm:spPr/>
    </dgm:pt>
    <dgm:pt modelId="{BED22892-B6AF-4F92-843D-1CB81CFFCEF8}" type="pres">
      <dgm:prSet presAssocID="{3CDD7DF9-F215-41E8-B46D-163CB97B1599}" presName="childNode1" presStyleLbl="bgAcc1" presStyleIdx="2" presStyleCnt="4">
        <dgm:presLayoutVars>
          <dgm:bulletEnabled val="1"/>
        </dgm:presLayoutVars>
      </dgm:prSet>
      <dgm:spPr/>
    </dgm:pt>
    <dgm:pt modelId="{3C229F7D-6407-4546-95A5-F5E670CAA158}" type="pres">
      <dgm:prSet presAssocID="{3CDD7DF9-F215-41E8-B46D-163CB97B1599}" presName="childNode1tx" presStyleLbl="bgAcc1" presStyleIdx="2" presStyleCnt="4">
        <dgm:presLayoutVars>
          <dgm:bulletEnabled val="1"/>
        </dgm:presLayoutVars>
      </dgm:prSet>
      <dgm:spPr/>
    </dgm:pt>
    <dgm:pt modelId="{FDDD5B7B-F06F-4DC3-919D-E602C582A54B}" type="pres">
      <dgm:prSet presAssocID="{3CDD7DF9-F215-41E8-B46D-163CB97B1599}" presName="parentNode1" presStyleLbl="node1" presStyleIdx="2" presStyleCnt="4">
        <dgm:presLayoutVars>
          <dgm:chMax val="1"/>
          <dgm:bulletEnabled val="1"/>
        </dgm:presLayoutVars>
      </dgm:prSet>
      <dgm:spPr/>
    </dgm:pt>
    <dgm:pt modelId="{822AEE9D-7A5C-4AF1-8B26-E07C32E0B2DF}" type="pres">
      <dgm:prSet presAssocID="{3CDD7DF9-F215-41E8-B46D-163CB97B1599}" presName="connSite1" presStyleCnt="0"/>
      <dgm:spPr/>
    </dgm:pt>
    <dgm:pt modelId="{F4198198-ED06-4589-B596-FFA6ED9F9C07}" type="pres">
      <dgm:prSet presAssocID="{34C561EA-6286-4738-9ECB-EF5940734573}" presName="Name9" presStyleLbl="sibTrans2D1" presStyleIdx="2" presStyleCnt="3"/>
      <dgm:spPr/>
    </dgm:pt>
    <dgm:pt modelId="{B7BB3DA5-019F-48F5-ADC1-46D4DC7BD4CD}" type="pres">
      <dgm:prSet presAssocID="{77BBD551-5B59-471A-9D23-FEE132F34673}" presName="composite2" presStyleCnt="0"/>
      <dgm:spPr/>
    </dgm:pt>
    <dgm:pt modelId="{BFE5D2EA-03E6-4B4E-B42A-214464BFC723}" type="pres">
      <dgm:prSet presAssocID="{77BBD551-5B59-471A-9D23-FEE132F34673}" presName="dummyNode2" presStyleLbl="node1" presStyleIdx="2" presStyleCnt="4"/>
      <dgm:spPr/>
    </dgm:pt>
    <dgm:pt modelId="{F541C700-13AC-4086-B1AB-C47189AC985F}" type="pres">
      <dgm:prSet presAssocID="{77BBD551-5B59-471A-9D23-FEE132F34673}" presName="childNode2" presStyleLbl="bgAcc1" presStyleIdx="3" presStyleCnt="4">
        <dgm:presLayoutVars>
          <dgm:bulletEnabled val="1"/>
        </dgm:presLayoutVars>
      </dgm:prSet>
      <dgm:spPr/>
    </dgm:pt>
    <dgm:pt modelId="{E038DA66-F748-4837-B9C3-EFC0532948C8}" type="pres">
      <dgm:prSet presAssocID="{77BBD551-5B59-471A-9D23-FEE132F34673}" presName="childNode2tx" presStyleLbl="bgAcc1" presStyleIdx="3" presStyleCnt="4">
        <dgm:presLayoutVars>
          <dgm:bulletEnabled val="1"/>
        </dgm:presLayoutVars>
      </dgm:prSet>
      <dgm:spPr/>
    </dgm:pt>
    <dgm:pt modelId="{EAC77FE9-31B6-4E51-A953-8E6D0CEF4619}" type="pres">
      <dgm:prSet presAssocID="{77BBD551-5B59-471A-9D23-FEE132F34673}" presName="parentNode2" presStyleLbl="node1" presStyleIdx="3" presStyleCnt="4">
        <dgm:presLayoutVars>
          <dgm:chMax val="0"/>
          <dgm:bulletEnabled val="1"/>
        </dgm:presLayoutVars>
      </dgm:prSet>
      <dgm:spPr/>
    </dgm:pt>
    <dgm:pt modelId="{06346D32-8AD7-44BB-AC8B-29728ECC3E50}" type="pres">
      <dgm:prSet presAssocID="{77BBD551-5B59-471A-9D23-FEE132F34673}" presName="connSite2" presStyleCnt="0"/>
      <dgm:spPr/>
    </dgm:pt>
  </dgm:ptLst>
  <dgm:cxnLst>
    <dgm:cxn modelId="{B1893205-BA4A-446A-8BFE-AB45D4CB99FF}" type="presOf" srcId="{A7C276C4-6BBA-4CE3-9318-CE347F80F0F3}" destId="{ADEDE7CB-0E7C-41B8-808A-7588BC97442E}" srcOrd="0" destOrd="0" presId="urn:microsoft.com/office/officeart/2005/8/layout/hProcess4"/>
    <dgm:cxn modelId="{4211F505-CA64-413C-ABDC-4D8BBC4CF7DF}" type="presOf" srcId="{3CDD7DF9-F215-41E8-B46D-163CB97B1599}" destId="{FDDD5B7B-F06F-4DC3-919D-E602C582A54B}" srcOrd="0" destOrd="0" presId="urn:microsoft.com/office/officeart/2005/8/layout/hProcess4"/>
    <dgm:cxn modelId="{FDB0280F-7DCC-4A1A-8B00-B54A04FF98D2}" type="presOf" srcId="{A282C65B-A52E-4C96-85F0-5EFCE5CA5405}" destId="{F541C700-13AC-4086-B1AB-C47189AC985F}" srcOrd="0" destOrd="0" presId="urn:microsoft.com/office/officeart/2005/8/layout/hProcess4"/>
    <dgm:cxn modelId="{6C99820F-248A-49FA-9A56-0A6B9C2D7DA4}" srcId="{77BBD551-5B59-471A-9D23-FEE132F34673}" destId="{A282C65B-A52E-4C96-85F0-5EFCE5CA5405}" srcOrd="0" destOrd="0" parTransId="{1AEB418B-22F3-46E4-BB83-B613DDA3B3A3}" sibTransId="{8CB31AED-63E6-4CDF-9767-046A591B763D}"/>
    <dgm:cxn modelId="{AB418618-70F3-48D2-BB5F-7A9C68CBFC0F}" type="presOf" srcId="{D5E2F78B-A8A4-4D25-A988-D92949ED16F1}" destId="{E90A1866-62AF-4A7C-9D34-A4959EA461C0}" srcOrd="0" destOrd="0" presId="urn:microsoft.com/office/officeart/2005/8/layout/hProcess4"/>
    <dgm:cxn modelId="{3D6B2229-CBFA-42E2-81F4-52BA14AC99C3}" srcId="{05420D29-29C4-4897-89B7-D515F7BB1C26}" destId="{28D0F26B-8A85-4D95-BD6F-9AF45F57D183}" srcOrd="0" destOrd="0" parTransId="{D69EE307-D8F3-4A10-99BF-C55A1409C3B7}" sibTransId="{6699383E-FA67-4FAA-9FF4-F7E9B1B6D0C9}"/>
    <dgm:cxn modelId="{2E46773D-A1CB-4555-B1A1-0DDDBE1C702D}" type="presOf" srcId="{AFCDF293-FE36-4A1E-B4B4-E6DD44E7E015}" destId="{AC831644-5A5B-4199-8C82-A58D6284AA97}" srcOrd="1" destOrd="0" presId="urn:microsoft.com/office/officeart/2005/8/layout/hProcess4"/>
    <dgm:cxn modelId="{30F01D45-FE51-49BF-8E07-89782F042A02}" type="presOf" srcId="{398B7979-7C1F-43CB-8B45-8C09267D0D6A}" destId="{2BE62DDC-0BF1-44A4-9A33-18FBBC8476B0}" srcOrd="0" destOrd="1" presId="urn:microsoft.com/office/officeart/2005/8/layout/hProcess4"/>
    <dgm:cxn modelId="{C7013F4D-C72E-40C7-A27E-5F6005E84C5F}" srcId="{3CDD7DF9-F215-41E8-B46D-163CB97B1599}" destId="{5D4B2953-2C81-4708-9717-4BBD034823EE}" srcOrd="0" destOrd="0" parTransId="{6AFD7B15-A630-4FAD-9784-C3E91696D29E}" sibTransId="{C5BCDCBF-D212-4FBB-A8F0-27C212EBD4C8}"/>
    <dgm:cxn modelId="{C2560967-9FD2-433F-9B41-6EFADE3A3D62}" srcId="{D8312601-22C3-4C03-B88E-0F9F64C5E850}" destId="{A7C276C4-6BBA-4CE3-9318-CE347F80F0F3}" srcOrd="0" destOrd="0" parTransId="{B6432248-9031-40CE-9989-CDEFE5B85114}" sibTransId="{079D8409-B742-499F-AFC8-9E7696E65A98}"/>
    <dgm:cxn modelId="{A1C25D69-AA8D-4439-B433-4293E4886DBA}" type="presOf" srcId="{398B7979-7C1F-43CB-8B45-8C09267D0D6A}" destId="{AC831644-5A5B-4199-8C82-A58D6284AA97}" srcOrd="1" destOrd="1" presId="urn:microsoft.com/office/officeart/2005/8/layout/hProcess4"/>
    <dgm:cxn modelId="{43A2D96A-FCCC-4B39-857C-CD5095CA7618}" type="presOf" srcId="{77BBD551-5B59-471A-9D23-FEE132F34673}" destId="{EAC77FE9-31B6-4E51-A953-8E6D0CEF4619}" srcOrd="0" destOrd="0" presId="urn:microsoft.com/office/officeart/2005/8/layout/hProcess4"/>
    <dgm:cxn modelId="{4EE88A86-5677-4C99-BCC4-6A33BCB0F381}" srcId="{D8312601-22C3-4C03-B88E-0F9F64C5E850}" destId="{05420D29-29C4-4897-89B7-D515F7BB1C26}" srcOrd="1" destOrd="0" parTransId="{B0E17965-B4E5-46CF-96FE-E3CE4364F86A}" sibTransId="{D5E2F78B-A8A4-4D25-A988-D92949ED16F1}"/>
    <dgm:cxn modelId="{669CFE97-43F1-4B4B-A141-7E87CE2C3890}" type="presOf" srcId="{28D0F26B-8A85-4D95-BD6F-9AF45F57D183}" destId="{7D23C316-7066-45B4-B870-53AF739362F0}" srcOrd="1" destOrd="0" presId="urn:microsoft.com/office/officeart/2005/8/layout/hProcess4"/>
    <dgm:cxn modelId="{20ED849B-BAD0-469D-A99C-693F3270B0D6}" srcId="{D8312601-22C3-4C03-B88E-0F9F64C5E850}" destId="{77BBD551-5B59-471A-9D23-FEE132F34673}" srcOrd="3" destOrd="0" parTransId="{64EF46F7-EEBD-4966-BDA4-561F3C0D647F}" sibTransId="{2226BD04-9D25-4EC6-A8CF-43CB5BD61200}"/>
    <dgm:cxn modelId="{E9280C9C-F61C-495F-A32A-1C1C6BF3D4E1}" srcId="{A7C276C4-6BBA-4CE3-9318-CE347F80F0F3}" destId="{AFCDF293-FE36-4A1E-B4B4-E6DD44E7E015}" srcOrd="0" destOrd="0" parTransId="{9DB9BFDD-B2E1-441F-A3A3-E8819433485B}" sibTransId="{ED8D3E9D-43F7-4947-8C8F-A9F35ED6B148}"/>
    <dgm:cxn modelId="{CAF8939D-732A-4BF4-ABA6-BA20FCF1CE70}" type="presOf" srcId="{A282C65B-A52E-4C96-85F0-5EFCE5CA5405}" destId="{E038DA66-F748-4837-B9C3-EFC0532948C8}" srcOrd="1" destOrd="0" presId="urn:microsoft.com/office/officeart/2005/8/layout/hProcess4"/>
    <dgm:cxn modelId="{753EF7BF-E8A5-49BC-A750-5E282FC82AFC}" type="presOf" srcId="{079D8409-B742-499F-AFC8-9E7696E65A98}" destId="{B71FBE28-9FC3-4D21-BFB6-2A264E007724}" srcOrd="0" destOrd="0" presId="urn:microsoft.com/office/officeart/2005/8/layout/hProcess4"/>
    <dgm:cxn modelId="{60B9DFC1-EB73-48DA-8994-5601FBDF8410}" type="presOf" srcId="{5D4B2953-2C81-4708-9717-4BBD034823EE}" destId="{3C229F7D-6407-4546-95A5-F5E670CAA158}" srcOrd="1" destOrd="0" presId="urn:microsoft.com/office/officeart/2005/8/layout/hProcess4"/>
    <dgm:cxn modelId="{F42E07CD-9799-4D2A-B21E-D24C5911DCA9}" type="presOf" srcId="{AFCDF293-FE36-4A1E-B4B4-E6DD44E7E015}" destId="{2BE62DDC-0BF1-44A4-9A33-18FBBC8476B0}" srcOrd="0" destOrd="0" presId="urn:microsoft.com/office/officeart/2005/8/layout/hProcess4"/>
    <dgm:cxn modelId="{69AA56D2-0641-4C97-ACBF-6C45478F2D49}" type="presOf" srcId="{05420D29-29C4-4897-89B7-D515F7BB1C26}" destId="{94172357-6047-46F3-9EB0-9ABDF558E851}" srcOrd="0" destOrd="0" presId="urn:microsoft.com/office/officeart/2005/8/layout/hProcess4"/>
    <dgm:cxn modelId="{AEE278D2-7FC9-496D-BE3A-A1E543EA5339}" srcId="{D8312601-22C3-4C03-B88E-0F9F64C5E850}" destId="{3CDD7DF9-F215-41E8-B46D-163CB97B1599}" srcOrd="2" destOrd="0" parTransId="{5CC12E90-99BB-4FED-BBA6-78E248F31025}" sibTransId="{34C561EA-6286-4738-9ECB-EF5940734573}"/>
    <dgm:cxn modelId="{C60B43D4-C4C0-48AA-9346-D0541FE421F5}" type="presOf" srcId="{34C561EA-6286-4738-9ECB-EF5940734573}" destId="{F4198198-ED06-4589-B596-FFA6ED9F9C07}" srcOrd="0" destOrd="0" presId="urn:microsoft.com/office/officeart/2005/8/layout/hProcess4"/>
    <dgm:cxn modelId="{AF6EF1EC-E73F-4483-8250-84B693AFDA1B}" type="presOf" srcId="{D8312601-22C3-4C03-B88E-0F9F64C5E850}" destId="{0C9D8632-CD87-4D90-A867-E4D6A01C2310}" srcOrd="0" destOrd="0" presId="urn:microsoft.com/office/officeart/2005/8/layout/hProcess4"/>
    <dgm:cxn modelId="{75FDCDEE-BF65-4F1D-9200-D6D0192F29CC}" type="presOf" srcId="{5D4B2953-2C81-4708-9717-4BBD034823EE}" destId="{BED22892-B6AF-4F92-843D-1CB81CFFCEF8}" srcOrd="0" destOrd="0" presId="urn:microsoft.com/office/officeart/2005/8/layout/hProcess4"/>
    <dgm:cxn modelId="{9587FAF6-297A-468E-9711-087C075ABF42}" type="presOf" srcId="{28D0F26B-8A85-4D95-BD6F-9AF45F57D183}" destId="{27714A99-BBDA-4BC7-AEDD-B9BD0A8ECA7D}" srcOrd="0" destOrd="0" presId="urn:microsoft.com/office/officeart/2005/8/layout/hProcess4"/>
    <dgm:cxn modelId="{086C9CFA-9A61-4C27-9896-6EB0B34E014D}" srcId="{A7C276C4-6BBA-4CE3-9318-CE347F80F0F3}" destId="{398B7979-7C1F-43CB-8B45-8C09267D0D6A}" srcOrd="1" destOrd="0" parTransId="{E42E52CB-20F5-4166-AB3D-CEC0A740A912}" sibTransId="{90ABD99A-9BCC-4CF3-85CD-E055C0D1AAE1}"/>
    <dgm:cxn modelId="{54128D16-6382-45BA-9E2D-3D6A2B38BF5F}" type="presParOf" srcId="{0C9D8632-CD87-4D90-A867-E4D6A01C2310}" destId="{F1A4E675-B4AC-4A75-91D0-4626BECC7311}" srcOrd="0" destOrd="0" presId="urn:microsoft.com/office/officeart/2005/8/layout/hProcess4"/>
    <dgm:cxn modelId="{4CFD0247-62AF-4681-8B3D-CFEFD6218A0F}" type="presParOf" srcId="{0C9D8632-CD87-4D90-A867-E4D6A01C2310}" destId="{D07AE3B6-9431-4A2D-953A-33B444A4643F}" srcOrd="1" destOrd="0" presId="urn:microsoft.com/office/officeart/2005/8/layout/hProcess4"/>
    <dgm:cxn modelId="{070EFC12-83DA-4907-BE5C-116D385C7354}" type="presParOf" srcId="{0C9D8632-CD87-4D90-A867-E4D6A01C2310}" destId="{04333047-DC0F-4953-B573-B22D031116BA}" srcOrd="2" destOrd="0" presId="urn:microsoft.com/office/officeart/2005/8/layout/hProcess4"/>
    <dgm:cxn modelId="{531A8665-7C4B-4718-B7A9-37E842457697}" type="presParOf" srcId="{04333047-DC0F-4953-B573-B22D031116BA}" destId="{D2B5B446-4601-43A9-AD57-0AE4F796199B}" srcOrd="0" destOrd="0" presId="urn:microsoft.com/office/officeart/2005/8/layout/hProcess4"/>
    <dgm:cxn modelId="{661BB8D4-3672-4B3D-AC0E-C407F1E42B52}" type="presParOf" srcId="{D2B5B446-4601-43A9-AD57-0AE4F796199B}" destId="{F72172AD-5C86-4E99-AF68-69BF9CBFBC0B}" srcOrd="0" destOrd="0" presId="urn:microsoft.com/office/officeart/2005/8/layout/hProcess4"/>
    <dgm:cxn modelId="{89286C75-6AD2-4B5E-8706-3714F0FE15F6}" type="presParOf" srcId="{D2B5B446-4601-43A9-AD57-0AE4F796199B}" destId="{2BE62DDC-0BF1-44A4-9A33-18FBBC8476B0}" srcOrd="1" destOrd="0" presId="urn:microsoft.com/office/officeart/2005/8/layout/hProcess4"/>
    <dgm:cxn modelId="{1D4B9240-7833-4D8F-8ABE-D8C71C6657D6}" type="presParOf" srcId="{D2B5B446-4601-43A9-AD57-0AE4F796199B}" destId="{AC831644-5A5B-4199-8C82-A58D6284AA97}" srcOrd="2" destOrd="0" presId="urn:microsoft.com/office/officeart/2005/8/layout/hProcess4"/>
    <dgm:cxn modelId="{A75B3CC4-9153-431D-8B6A-A9A491B95FB4}" type="presParOf" srcId="{D2B5B446-4601-43A9-AD57-0AE4F796199B}" destId="{ADEDE7CB-0E7C-41B8-808A-7588BC97442E}" srcOrd="3" destOrd="0" presId="urn:microsoft.com/office/officeart/2005/8/layout/hProcess4"/>
    <dgm:cxn modelId="{4C24E114-61A9-46AA-A35F-87D3D81A16F3}" type="presParOf" srcId="{D2B5B446-4601-43A9-AD57-0AE4F796199B}" destId="{C4C65633-620F-4534-A701-5F94DDF9D7E1}" srcOrd="4" destOrd="0" presId="urn:microsoft.com/office/officeart/2005/8/layout/hProcess4"/>
    <dgm:cxn modelId="{9339A647-3B50-4568-8C39-663949FC95B3}" type="presParOf" srcId="{04333047-DC0F-4953-B573-B22D031116BA}" destId="{B71FBE28-9FC3-4D21-BFB6-2A264E007724}" srcOrd="1" destOrd="0" presId="urn:microsoft.com/office/officeart/2005/8/layout/hProcess4"/>
    <dgm:cxn modelId="{AA37C962-4A25-4A2F-9D19-8E351F7CC92E}" type="presParOf" srcId="{04333047-DC0F-4953-B573-B22D031116BA}" destId="{9E243DFF-FBB7-4E66-8C52-9AA7831A525E}" srcOrd="2" destOrd="0" presId="urn:microsoft.com/office/officeart/2005/8/layout/hProcess4"/>
    <dgm:cxn modelId="{4B4D1830-D553-4611-A386-141155C0347B}" type="presParOf" srcId="{9E243DFF-FBB7-4E66-8C52-9AA7831A525E}" destId="{C1ECC0DE-16A6-42EE-97A1-45DC270D421B}" srcOrd="0" destOrd="0" presId="urn:microsoft.com/office/officeart/2005/8/layout/hProcess4"/>
    <dgm:cxn modelId="{B924852F-A677-48CC-9051-966C8BC3891E}" type="presParOf" srcId="{9E243DFF-FBB7-4E66-8C52-9AA7831A525E}" destId="{27714A99-BBDA-4BC7-AEDD-B9BD0A8ECA7D}" srcOrd="1" destOrd="0" presId="urn:microsoft.com/office/officeart/2005/8/layout/hProcess4"/>
    <dgm:cxn modelId="{FF8149BF-F6E5-40B6-B5A7-43B8B41E051F}" type="presParOf" srcId="{9E243DFF-FBB7-4E66-8C52-9AA7831A525E}" destId="{7D23C316-7066-45B4-B870-53AF739362F0}" srcOrd="2" destOrd="0" presId="urn:microsoft.com/office/officeart/2005/8/layout/hProcess4"/>
    <dgm:cxn modelId="{A829CFBB-3CC1-4EDC-9F95-334C24584E29}" type="presParOf" srcId="{9E243DFF-FBB7-4E66-8C52-9AA7831A525E}" destId="{94172357-6047-46F3-9EB0-9ABDF558E851}" srcOrd="3" destOrd="0" presId="urn:microsoft.com/office/officeart/2005/8/layout/hProcess4"/>
    <dgm:cxn modelId="{297FC983-8723-4A06-8A44-B450DA9FE0D8}" type="presParOf" srcId="{9E243DFF-FBB7-4E66-8C52-9AA7831A525E}" destId="{698E8606-C5B2-4EFC-B4BA-85629E25532E}" srcOrd="4" destOrd="0" presId="urn:microsoft.com/office/officeart/2005/8/layout/hProcess4"/>
    <dgm:cxn modelId="{FB391401-8212-472C-BF36-810B142BB71A}" type="presParOf" srcId="{04333047-DC0F-4953-B573-B22D031116BA}" destId="{E90A1866-62AF-4A7C-9D34-A4959EA461C0}" srcOrd="3" destOrd="0" presId="urn:microsoft.com/office/officeart/2005/8/layout/hProcess4"/>
    <dgm:cxn modelId="{C766BFEB-BF42-42CA-8668-15E7A7B0F1F5}" type="presParOf" srcId="{04333047-DC0F-4953-B573-B22D031116BA}" destId="{F3E38100-DC0F-4876-A4C9-816F15F3257D}" srcOrd="4" destOrd="0" presId="urn:microsoft.com/office/officeart/2005/8/layout/hProcess4"/>
    <dgm:cxn modelId="{A732D955-1F5C-456E-89BF-AB677E012C0F}" type="presParOf" srcId="{F3E38100-DC0F-4876-A4C9-816F15F3257D}" destId="{740866FC-CE8F-4062-AF45-1462144A6F82}" srcOrd="0" destOrd="0" presId="urn:microsoft.com/office/officeart/2005/8/layout/hProcess4"/>
    <dgm:cxn modelId="{561BCAFB-B2AF-4C9F-848C-5EDAEB8E5B58}" type="presParOf" srcId="{F3E38100-DC0F-4876-A4C9-816F15F3257D}" destId="{BED22892-B6AF-4F92-843D-1CB81CFFCEF8}" srcOrd="1" destOrd="0" presId="urn:microsoft.com/office/officeart/2005/8/layout/hProcess4"/>
    <dgm:cxn modelId="{D7FB9A03-3C1A-428D-8A60-EF9DFA5357A2}" type="presParOf" srcId="{F3E38100-DC0F-4876-A4C9-816F15F3257D}" destId="{3C229F7D-6407-4546-95A5-F5E670CAA158}" srcOrd="2" destOrd="0" presId="urn:microsoft.com/office/officeart/2005/8/layout/hProcess4"/>
    <dgm:cxn modelId="{E31FA17D-129E-4033-A6A2-F565B73C9844}" type="presParOf" srcId="{F3E38100-DC0F-4876-A4C9-816F15F3257D}" destId="{FDDD5B7B-F06F-4DC3-919D-E602C582A54B}" srcOrd="3" destOrd="0" presId="urn:microsoft.com/office/officeart/2005/8/layout/hProcess4"/>
    <dgm:cxn modelId="{FE687CD3-69BE-4D7F-A3A9-BD492FE19753}" type="presParOf" srcId="{F3E38100-DC0F-4876-A4C9-816F15F3257D}" destId="{822AEE9D-7A5C-4AF1-8B26-E07C32E0B2DF}" srcOrd="4" destOrd="0" presId="urn:microsoft.com/office/officeart/2005/8/layout/hProcess4"/>
    <dgm:cxn modelId="{7B9254EE-1BA9-4C6E-90AC-C9E9E492F14D}" type="presParOf" srcId="{04333047-DC0F-4953-B573-B22D031116BA}" destId="{F4198198-ED06-4589-B596-FFA6ED9F9C07}" srcOrd="5" destOrd="0" presId="urn:microsoft.com/office/officeart/2005/8/layout/hProcess4"/>
    <dgm:cxn modelId="{95425135-D775-43CA-B457-8F19C734E52B}" type="presParOf" srcId="{04333047-DC0F-4953-B573-B22D031116BA}" destId="{B7BB3DA5-019F-48F5-ADC1-46D4DC7BD4CD}" srcOrd="6" destOrd="0" presId="urn:microsoft.com/office/officeart/2005/8/layout/hProcess4"/>
    <dgm:cxn modelId="{98920B7B-793D-446D-A579-2794110F737E}" type="presParOf" srcId="{B7BB3DA5-019F-48F5-ADC1-46D4DC7BD4CD}" destId="{BFE5D2EA-03E6-4B4E-B42A-214464BFC723}" srcOrd="0" destOrd="0" presId="urn:microsoft.com/office/officeart/2005/8/layout/hProcess4"/>
    <dgm:cxn modelId="{00DD187F-457E-4E86-9D40-2522354BEAD1}" type="presParOf" srcId="{B7BB3DA5-019F-48F5-ADC1-46D4DC7BD4CD}" destId="{F541C700-13AC-4086-B1AB-C47189AC985F}" srcOrd="1" destOrd="0" presId="urn:microsoft.com/office/officeart/2005/8/layout/hProcess4"/>
    <dgm:cxn modelId="{C70ECAE1-B6F4-4392-9950-810DE1ABB3A3}" type="presParOf" srcId="{B7BB3DA5-019F-48F5-ADC1-46D4DC7BD4CD}" destId="{E038DA66-F748-4837-B9C3-EFC0532948C8}" srcOrd="2" destOrd="0" presId="urn:microsoft.com/office/officeart/2005/8/layout/hProcess4"/>
    <dgm:cxn modelId="{8161D1A6-DD91-4B9C-BFB0-0E83E4AEB5F8}" type="presParOf" srcId="{B7BB3DA5-019F-48F5-ADC1-46D4DC7BD4CD}" destId="{EAC77FE9-31B6-4E51-A953-8E6D0CEF4619}" srcOrd="3" destOrd="0" presId="urn:microsoft.com/office/officeart/2005/8/layout/hProcess4"/>
    <dgm:cxn modelId="{2A07B798-9ECA-412D-9C40-C4226ADCD64B}" type="presParOf" srcId="{B7BB3DA5-019F-48F5-ADC1-46D4DC7BD4CD}" destId="{06346D32-8AD7-44BB-AC8B-29728ECC3E50}"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E62DDC-0BF1-44A4-9A33-18FBBC8476B0}">
      <dsp:nvSpPr>
        <dsp:cNvPr id="0" name=""/>
        <dsp:cNvSpPr/>
      </dsp:nvSpPr>
      <dsp:spPr>
        <a:xfrm>
          <a:off x="3526" y="1423870"/>
          <a:ext cx="1739016" cy="1434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b="1" kern="1200">
              <a:latin typeface="+mn-lt"/>
              <a:cs typeface="Times New Roman" panose="02020603050405020304" pitchFamily="18" charset="0"/>
            </a:rPr>
            <a:t>User Guide</a:t>
          </a:r>
          <a:endParaRPr lang="en-US" sz="1200" kern="1200">
            <a:latin typeface="+mn-lt"/>
            <a:cs typeface="Times New Roman" panose="02020603050405020304" pitchFamily="18" charset="0"/>
          </a:endParaRPr>
        </a:p>
        <a:p>
          <a:pPr marL="114300" lvl="1" indent="-114300" algn="l" defTabSz="533400">
            <a:lnSpc>
              <a:spcPct val="90000"/>
            </a:lnSpc>
            <a:spcBef>
              <a:spcPct val="0"/>
            </a:spcBef>
            <a:spcAft>
              <a:spcPct val="15000"/>
            </a:spcAft>
            <a:buChar char="•"/>
          </a:pPr>
          <a:r>
            <a:rPr lang="en-US" sz="1200" b="1" kern="1200">
              <a:latin typeface="+mn-lt"/>
              <a:cs typeface="Times New Roman" panose="02020603050405020304" pitchFamily="18" charset="0"/>
            </a:rPr>
            <a:t>Contributor Contact Sheet</a:t>
          </a:r>
          <a:endParaRPr lang="en-US" sz="1200" kern="1200">
            <a:latin typeface="+mn-lt"/>
            <a:cs typeface="Times New Roman" panose="02020603050405020304" pitchFamily="18" charset="0"/>
          </a:endParaRPr>
        </a:p>
      </dsp:txBody>
      <dsp:txXfrm>
        <a:off x="36534" y="1456878"/>
        <a:ext cx="1673000" cy="1060953"/>
      </dsp:txXfrm>
    </dsp:sp>
    <dsp:sp modelId="{B71FBE28-9FC3-4D21-BFB6-2A264E007724}">
      <dsp:nvSpPr>
        <dsp:cNvPr id="0" name=""/>
        <dsp:cNvSpPr/>
      </dsp:nvSpPr>
      <dsp:spPr>
        <a:xfrm>
          <a:off x="978825" y="1758360"/>
          <a:ext cx="1928333" cy="1928333"/>
        </a:xfrm>
        <a:prstGeom prst="leftCircularArrow">
          <a:avLst>
            <a:gd name="adj1" fmla="val 3209"/>
            <a:gd name="adj2" fmla="val 395359"/>
            <a:gd name="adj3" fmla="val 2170869"/>
            <a:gd name="adj4" fmla="val 9024489"/>
            <a:gd name="adj5" fmla="val 37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DEDE7CB-0E7C-41B8-808A-7588BC97442E}">
      <dsp:nvSpPr>
        <dsp:cNvPr id="0" name=""/>
        <dsp:cNvSpPr/>
      </dsp:nvSpPr>
      <dsp:spPr>
        <a:xfrm>
          <a:off x="389974" y="2550840"/>
          <a:ext cx="1545792" cy="614710"/>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b="1" kern="1200">
              <a:latin typeface="+mn-lt"/>
              <a:cs typeface="Times New Roman" panose="02020603050405020304" pitchFamily="18" charset="0"/>
            </a:rPr>
            <a:t>Mobilize</a:t>
          </a:r>
        </a:p>
      </dsp:txBody>
      <dsp:txXfrm>
        <a:off x="407978" y="2568844"/>
        <a:ext cx="1509784" cy="578702"/>
      </dsp:txXfrm>
    </dsp:sp>
    <dsp:sp modelId="{27714A99-BBDA-4BC7-AEDD-B9BD0A8ECA7D}">
      <dsp:nvSpPr>
        <dsp:cNvPr id="0" name=""/>
        <dsp:cNvSpPr/>
      </dsp:nvSpPr>
      <dsp:spPr>
        <a:xfrm>
          <a:off x="2230392" y="1423870"/>
          <a:ext cx="1739016" cy="1434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b="1" kern="1200">
              <a:latin typeface="+mn-lt"/>
              <a:cs typeface="Times New Roman" panose="02020603050405020304" pitchFamily="18" charset="0"/>
            </a:rPr>
            <a:t>Data Modernization Questionnaire</a:t>
          </a:r>
          <a:endParaRPr lang="en-US" sz="1200" kern="1200">
            <a:latin typeface="+mn-lt"/>
            <a:cs typeface="Times New Roman" panose="02020603050405020304" pitchFamily="18" charset="0"/>
          </a:endParaRPr>
        </a:p>
      </dsp:txBody>
      <dsp:txXfrm>
        <a:off x="2263400" y="1764234"/>
        <a:ext cx="1673000" cy="1060953"/>
      </dsp:txXfrm>
    </dsp:sp>
    <dsp:sp modelId="{E90A1866-62AF-4A7C-9D34-A4959EA461C0}">
      <dsp:nvSpPr>
        <dsp:cNvPr id="0" name=""/>
        <dsp:cNvSpPr/>
      </dsp:nvSpPr>
      <dsp:spPr>
        <a:xfrm>
          <a:off x="3191199" y="539133"/>
          <a:ext cx="2150541" cy="2150541"/>
        </a:xfrm>
        <a:prstGeom prst="circularArrow">
          <a:avLst>
            <a:gd name="adj1" fmla="val 2877"/>
            <a:gd name="adj2" fmla="val 351751"/>
            <a:gd name="adj3" fmla="val 19472738"/>
            <a:gd name="adj4" fmla="val 12575511"/>
            <a:gd name="adj5" fmla="val 335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172357-6047-46F3-9EB0-9ABDF558E851}">
      <dsp:nvSpPr>
        <dsp:cNvPr id="0" name=""/>
        <dsp:cNvSpPr/>
      </dsp:nvSpPr>
      <dsp:spPr>
        <a:xfrm>
          <a:off x="2616840" y="1116515"/>
          <a:ext cx="1545792" cy="614710"/>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b="1" kern="1200">
              <a:latin typeface="+mn-lt"/>
              <a:cs typeface="Times New Roman" panose="02020603050405020304" pitchFamily="18" charset="0"/>
            </a:rPr>
            <a:t>Assess</a:t>
          </a:r>
        </a:p>
      </dsp:txBody>
      <dsp:txXfrm>
        <a:off x="2634844" y="1134519"/>
        <a:ext cx="1509784" cy="578702"/>
      </dsp:txXfrm>
    </dsp:sp>
    <dsp:sp modelId="{BED22892-B6AF-4F92-843D-1CB81CFFCEF8}">
      <dsp:nvSpPr>
        <dsp:cNvPr id="0" name=""/>
        <dsp:cNvSpPr/>
      </dsp:nvSpPr>
      <dsp:spPr>
        <a:xfrm>
          <a:off x="4457258" y="1423870"/>
          <a:ext cx="1739016" cy="1434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b="1" kern="1200">
              <a:latin typeface="+mn-lt"/>
              <a:cs typeface="Times New Roman" panose="02020603050405020304" pitchFamily="18" charset="0"/>
            </a:rPr>
            <a:t>Prioritization Template</a:t>
          </a:r>
          <a:endParaRPr lang="en-US" sz="1200" kern="1200">
            <a:latin typeface="+mn-lt"/>
            <a:cs typeface="Times New Roman" panose="02020603050405020304" pitchFamily="18" charset="0"/>
          </a:endParaRPr>
        </a:p>
      </dsp:txBody>
      <dsp:txXfrm>
        <a:off x="4490266" y="1456878"/>
        <a:ext cx="1673000" cy="1060953"/>
      </dsp:txXfrm>
    </dsp:sp>
    <dsp:sp modelId="{F4198198-ED06-4589-B596-FFA6ED9F9C07}">
      <dsp:nvSpPr>
        <dsp:cNvPr id="0" name=""/>
        <dsp:cNvSpPr/>
      </dsp:nvSpPr>
      <dsp:spPr>
        <a:xfrm>
          <a:off x="5432557" y="1758360"/>
          <a:ext cx="1928333" cy="1928333"/>
        </a:xfrm>
        <a:prstGeom prst="leftCircularArrow">
          <a:avLst>
            <a:gd name="adj1" fmla="val 3209"/>
            <a:gd name="adj2" fmla="val 395359"/>
            <a:gd name="adj3" fmla="val 2170869"/>
            <a:gd name="adj4" fmla="val 9024489"/>
            <a:gd name="adj5" fmla="val 37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DD5B7B-F06F-4DC3-919D-E602C582A54B}">
      <dsp:nvSpPr>
        <dsp:cNvPr id="0" name=""/>
        <dsp:cNvSpPr/>
      </dsp:nvSpPr>
      <dsp:spPr>
        <a:xfrm>
          <a:off x="4843706" y="2550840"/>
          <a:ext cx="1545792" cy="614710"/>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b="1" kern="1200">
              <a:latin typeface="+mn-lt"/>
              <a:cs typeface="Times New Roman" panose="02020603050405020304" pitchFamily="18" charset="0"/>
            </a:rPr>
            <a:t>Plan &amp; Prioritize</a:t>
          </a:r>
        </a:p>
      </dsp:txBody>
      <dsp:txXfrm>
        <a:off x="4861710" y="2568844"/>
        <a:ext cx="1509784" cy="578702"/>
      </dsp:txXfrm>
    </dsp:sp>
    <dsp:sp modelId="{F541C700-13AC-4086-B1AB-C47189AC985F}">
      <dsp:nvSpPr>
        <dsp:cNvPr id="0" name=""/>
        <dsp:cNvSpPr/>
      </dsp:nvSpPr>
      <dsp:spPr>
        <a:xfrm>
          <a:off x="6684124" y="1423870"/>
          <a:ext cx="1739016" cy="1434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b="1" kern="1200">
              <a:latin typeface="+mn-lt"/>
              <a:cs typeface="Times New Roman" panose="02020603050405020304" pitchFamily="18" charset="0"/>
            </a:rPr>
            <a:t>Executive Summary Report Template</a:t>
          </a:r>
          <a:endParaRPr lang="en-US" sz="1200" kern="1200">
            <a:latin typeface="+mn-lt"/>
            <a:cs typeface="Times New Roman" panose="02020603050405020304" pitchFamily="18" charset="0"/>
          </a:endParaRPr>
        </a:p>
      </dsp:txBody>
      <dsp:txXfrm>
        <a:off x="6717132" y="1764234"/>
        <a:ext cx="1673000" cy="1060953"/>
      </dsp:txXfrm>
    </dsp:sp>
    <dsp:sp modelId="{EAC77FE9-31B6-4E51-A953-8E6D0CEF4619}">
      <dsp:nvSpPr>
        <dsp:cNvPr id="0" name=""/>
        <dsp:cNvSpPr/>
      </dsp:nvSpPr>
      <dsp:spPr>
        <a:xfrm>
          <a:off x="7070572" y="1116515"/>
          <a:ext cx="1545792" cy="614710"/>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b="1" kern="1200">
              <a:latin typeface="+mn-lt"/>
              <a:cs typeface="Times New Roman" panose="02020603050405020304" pitchFamily="18" charset="0"/>
            </a:rPr>
            <a:t>Communicate</a:t>
          </a:r>
        </a:p>
      </dsp:txBody>
      <dsp:txXfrm>
        <a:off x="7088576" y="1134519"/>
        <a:ext cx="1509784" cy="57870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CC8FE3-1F2B-4A10-96AC-C84E0298AA3C}" type="datetimeFigureOut">
              <a:rPr lang="en-US" smtClean="0"/>
              <a:t>6/17/25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CDF36E-8FC8-454E-A9EA-2BE83AD9954F}" type="slidenum">
              <a:rPr lang="en-US" smtClean="0"/>
              <a:t>‹#›</a:t>
            </a:fld>
            <a:endParaRPr lang="en-US"/>
          </a:p>
        </p:txBody>
      </p:sp>
    </p:spTree>
    <p:extLst>
      <p:ext uri="{BB962C8B-B14F-4D97-AF65-F5344CB8AC3E}">
        <p14:creationId xmlns:p14="http://schemas.microsoft.com/office/powerpoint/2010/main" val="560216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Myriad Web Pro" panose="020B0503030403020204" pitchFamily="34" charset="0"/>
              </a:defRPr>
            </a:lvl1pPr>
            <a:lvl2pPr marL="742950" indent="-285750">
              <a:defRPr>
                <a:solidFill>
                  <a:schemeClr val="tx1"/>
                </a:solidFill>
                <a:latin typeface="Myriad Web Pro" panose="020B0503030403020204" pitchFamily="34" charset="0"/>
              </a:defRPr>
            </a:lvl2pPr>
            <a:lvl3pPr marL="1143000" indent="-228600">
              <a:defRPr>
                <a:solidFill>
                  <a:schemeClr val="tx1"/>
                </a:solidFill>
                <a:latin typeface="Myriad Web Pro" panose="020B0503030403020204" pitchFamily="34" charset="0"/>
              </a:defRPr>
            </a:lvl3pPr>
            <a:lvl4pPr marL="1600200" indent="-228600">
              <a:defRPr>
                <a:solidFill>
                  <a:schemeClr val="tx1"/>
                </a:solidFill>
                <a:latin typeface="Myriad Web Pro" panose="020B0503030403020204" pitchFamily="34" charset="0"/>
              </a:defRPr>
            </a:lvl4pPr>
            <a:lvl5pPr marL="2057400" indent="-228600">
              <a:defRPr>
                <a:solidFill>
                  <a:schemeClr val="tx1"/>
                </a:solidFill>
                <a:latin typeface="Myriad Web Pro" panose="020B0503030403020204" pitchFamily="34" charset="0"/>
              </a:defRPr>
            </a:lvl5pPr>
            <a:lvl6pPr marL="2514600" indent="-228600" fontAlgn="base">
              <a:spcBef>
                <a:spcPct val="0"/>
              </a:spcBef>
              <a:spcAft>
                <a:spcPct val="0"/>
              </a:spcAft>
              <a:defRPr>
                <a:solidFill>
                  <a:schemeClr val="tx1"/>
                </a:solidFill>
                <a:latin typeface="Myriad Web Pro" panose="020B0503030403020204" pitchFamily="34" charset="0"/>
              </a:defRPr>
            </a:lvl6pPr>
            <a:lvl7pPr marL="2971800" indent="-228600" fontAlgn="base">
              <a:spcBef>
                <a:spcPct val="0"/>
              </a:spcBef>
              <a:spcAft>
                <a:spcPct val="0"/>
              </a:spcAft>
              <a:defRPr>
                <a:solidFill>
                  <a:schemeClr val="tx1"/>
                </a:solidFill>
                <a:latin typeface="Myriad Web Pro" panose="020B0503030403020204" pitchFamily="34" charset="0"/>
              </a:defRPr>
            </a:lvl7pPr>
            <a:lvl8pPr marL="3429000" indent="-228600" fontAlgn="base">
              <a:spcBef>
                <a:spcPct val="0"/>
              </a:spcBef>
              <a:spcAft>
                <a:spcPct val="0"/>
              </a:spcAft>
              <a:defRPr>
                <a:solidFill>
                  <a:schemeClr val="tx1"/>
                </a:solidFill>
                <a:latin typeface="Myriad Web Pro" panose="020B0503030403020204" pitchFamily="34" charset="0"/>
              </a:defRPr>
            </a:lvl8pPr>
            <a:lvl9pPr marL="3886200" indent="-228600" fontAlgn="base">
              <a:spcBef>
                <a:spcPct val="0"/>
              </a:spcBef>
              <a:spcAft>
                <a:spcPct val="0"/>
              </a:spcAft>
              <a:defRPr>
                <a:solidFill>
                  <a:schemeClr val="tx1"/>
                </a:solidFill>
                <a:latin typeface="Myriad Web Pro" panose="020B0503030403020204" pitchFamily="34" charset="0"/>
              </a:defRPr>
            </a:lvl9pPr>
          </a:lstStyle>
          <a:p>
            <a:pPr fontAlgn="base">
              <a:spcBef>
                <a:spcPct val="0"/>
              </a:spcBef>
              <a:spcAft>
                <a:spcPct val="0"/>
              </a:spcAft>
            </a:pPr>
            <a:fld id="{6F084AA2-EDF3-41B6-9BD5-4D1331E35CE7}" type="slidenum">
              <a:rPr lang="en-US" altLang="en-US">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Tree>
    <p:extLst>
      <p:ext uri="{BB962C8B-B14F-4D97-AF65-F5344CB8AC3E}">
        <p14:creationId xmlns:p14="http://schemas.microsoft.com/office/powerpoint/2010/main" val="3897292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slide serves as a title slide and does not need to be edited. </a:t>
            </a:r>
          </a:p>
        </p:txBody>
      </p:sp>
      <p:sp>
        <p:nvSpPr>
          <p:cNvPr id="4" name="Slide Number Placeholder 3"/>
          <p:cNvSpPr>
            <a:spLocks noGrp="1"/>
          </p:cNvSpPr>
          <p:nvPr>
            <p:ph type="sldNum" sz="quarter" idx="5"/>
          </p:nvPr>
        </p:nvSpPr>
        <p:spPr/>
        <p:txBody>
          <a:bodyPr/>
          <a:lstStyle/>
          <a:p>
            <a:fld id="{8ECDF36E-8FC8-454E-A9EA-2BE83AD9954F}" type="slidenum">
              <a:rPr lang="en-US" smtClean="0"/>
              <a:t>10</a:t>
            </a:fld>
            <a:endParaRPr lang="en-US"/>
          </a:p>
        </p:txBody>
      </p:sp>
    </p:spTree>
    <p:extLst>
      <p:ext uri="{BB962C8B-B14F-4D97-AF65-F5344CB8AC3E}">
        <p14:creationId xmlns:p14="http://schemas.microsoft.com/office/powerpoint/2010/main" val="4286267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provides a description of contributors who participated in the toolkit completion process. As a reminder, the highlighted roles are a representative list of contributors. Not every tribe will have each of these roles. </a:t>
            </a:r>
          </a:p>
          <a:p>
            <a:endParaRPr lang="en-US" dirty="0"/>
          </a:p>
          <a:p>
            <a:r>
              <a:rPr lang="en-US" b="1" dirty="0"/>
              <a:t>Suggested Edits: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Replace</a:t>
            </a:r>
            <a:r>
              <a:rPr lang="en-US" b="1" dirty="0"/>
              <a:t> </a:t>
            </a:r>
            <a:r>
              <a:rPr lang="en-US" dirty="0"/>
              <a:t>the highlighted text with your tribe’s name.</a:t>
            </a:r>
            <a:endParaRPr lang="en-US" b="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Edit the highlighted list of contributors to reflect those who participated in the toolkit completion process. </a:t>
            </a:r>
          </a:p>
        </p:txBody>
      </p:sp>
      <p:sp>
        <p:nvSpPr>
          <p:cNvPr id="4" name="Slide Number Placeholder 3"/>
          <p:cNvSpPr>
            <a:spLocks noGrp="1"/>
          </p:cNvSpPr>
          <p:nvPr>
            <p:ph type="sldNum" sz="quarter" idx="5"/>
          </p:nvPr>
        </p:nvSpPr>
        <p:spPr/>
        <p:txBody>
          <a:bodyPr/>
          <a:lstStyle/>
          <a:p>
            <a:fld id="{8ECDF36E-8FC8-454E-A9EA-2BE83AD9954F}" type="slidenum">
              <a:rPr lang="en-US" smtClean="0"/>
              <a:t>11</a:t>
            </a:fld>
            <a:endParaRPr lang="en-US"/>
          </a:p>
        </p:txBody>
      </p:sp>
    </p:spTree>
    <p:extLst>
      <p:ext uri="{BB962C8B-B14F-4D97-AF65-F5344CB8AC3E}">
        <p14:creationId xmlns:p14="http://schemas.microsoft.com/office/powerpoint/2010/main" val="2058755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slide serves as a title slide and does not need to be edited. </a:t>
            </a:r>
          </a:p>
        </p:txBody>
      </p:sp>
      <p:sp>
        <p:nvSpPr>
          <p:cNvPr id="4" name="Slide Number Placeholder 3"/>
          <p:cNvSpPr>
            <a:spLocks noGrp="1"/>
          </p:cNvSpPr>
          <p:nvPr>
            <p:ph type="sldNum" sz="quarter" idx="5"/>
          </p:nvPr>
        </p:nvSpPr>
        <p:spPr/>
        <p:txBody>
          <a:bodyPr/>
          <a:lstStyle/>
          <a:p>
            <a:fld id="{8ECDF36E-8FC8-454E-A9EA-2BE83AD9954F}" type="slidenum">
              <a:rPr lang="en-US" smtClean="0"/>
              <a:t>12</a:t>
            </a:fld>
            <a:endParaRPr lang="en-US"/>
          </a:p>
        </p:txBody>
      </p:sp>
    </p:spTree>
    <p:extLst>
      <p:ext uri="{BB962C8B-B14F-4D97-AF65-F5344CB8AC3E}">
        <p14:creationId xmlns:p14="http://schemas.microsoft.com/office/powerpoint/2010/main" val="1163438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serves as background information to the data modernization questionnaire.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Suggested Edits: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Replace</a:t>
            </a:r>
            <a:r>
              <a:rPr lang="en-US" b="1" dirty="0"/>
              <a:t> </a:t>
            </a:r>
            <a:r>
              <a:rPr lang="en-US" dirty="0"/>
              <a:t>the highlighted text with your tribe’s name.</a:t>
            </a:r>
            <a:endParaRPr lang="en-US" b="1" dirty="0"/>
          </a:p>
          <a:p>
            <a:pPr marL="171450" indent="-171450">
              <a:buFont typeface="Arial" panose="020B0604020202020204" pitchFamily="34" charset="0"/>
              <a:buChar char="•"/>
            </a:pPr>
            <a:r>
              <a:rPr lang="en-US" dirty="0"/>
              <a:t>Edit the highlighted list of public health activities to reflect those assessed during the questionnaire process. </a:t>
            </a:r>
          </a:p>
          <a:p>
            <a:endParaRPr lang="en-US" dirty="0"/>
          </a:p>
        </p:txBody>
      </p:sp>
      <p:sp>
        <p:nvSpPr>
          <p:cNvPr id="4" name="Slide Number Placeholder 3"/>
          <p:cNvSpPr>
            <a:spLocks noGrp="1"/>
          </p:cNvSpPr>
          <p:nvPr>
            <p:ph type="sldNum" sz="quarter" idx="5"/>
          </p:nvPr>
        </p:nvSpPr>
        <p:spPr/>
        <p:txBody>
          <a:bodyPr/>
          <a:lstStyle/>
          <a:p>
            <a:fld id="{8ECDF36E-8FC8-454E-A9EA-2BE83AD9954F}" type="slidenum">
              <a:rPr lang="en-US" smtClean="0"/>
              <a:t>13</a:t>
            </a:fld>
            <a:endParaRPr lang="en-US"/>
          </a:p>
        </p:txBody>
      </p:sp>
    </p:spTree>
    <p:extLst>
      <p:ext uri="{BB962C8B-B14F-4D97-AF65-F5344CB8AC3E}">
        <p14:creationId xmlns:p14="http://schemas.microsoft.com/office/powerpoint/2010/main" val="21432419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provides an opportunity to highlight key observations from the Data Modernization Questionnaire. </a:t>
            </a:r>
          </a:p>
          <a:p>
            <a:endParaRPr lang="en-US" dirty="0"/>
          </a:p>
          <a:p>
            <a:r>
              <a:rPr lang="en-US" b="1" dirty="0"/>
              <a:t>Suggested Edits:</a:t>
            </a:r>
          </a:p>
          <a:p>
            <a:pPr marL="171450" indent="-171450">
              <a:buFont typeface="Arial" panose="020B0604020202020204" pitchFamily="34" charset="0"/>
              <a:buChar char="•"/>
            </a:pPr>
            <a:r>
              <a:rPr lang="en-US" b="0" dirty="0"/>
              <a:t>Replace the highlighted bullets with your key observations. Feel free to include as many or as few key observations as you would like. If you are unsure of what to include, refer to the sample considerations below:</a:t>
            </a:r>
          </a:p>
          <a:p>
            <a:pPr marL="628650" lvl="1" indent="-171450">
              <a:buFont typeface="Arial" panose="020B0604020202020204" pitchFamily="34" charset="0"/>
              <a:buChar char="•"/>
            </a:pPr>
            <a:r>
              <a:rPr lang="en-US" dirty="0"/>
              <a:t>What were your primary or most frequently recurring roadblocks?</a:t>
            </a:r>
          </a:p>
          <a:p>
            <a:pPr marL="628650" lvl="1" indent="-171450">
              <a:buFont typeface="Arial" panose="020B0604020202020204" pitchFamily="34" charset="0"/>
              <a:buChar char="•"/>
            </a:pPr>
            <a:r>
              <a:rPr lang="en-US" dirty="0"/>
              <a:t>Did you notice any similarities or common themes across public health activities?</a:t>
            </a:r>
          </a:p>
          <a:p>
            <a:pPr marL="628650" lvl="1" indent="-171450">
              <a:buFont typeface="Arial" panose="020B0604020202020204" pitchFamily="34" charset="0"/>
              <a:buChar char="•"/>
            </a:pPr>
            <a:r>
              <a:rPr lang="en-US" dirty="0"/>
              <a:t>Were there any insightful conversations or questions raised during the questionnaire completion process?</a:t>
            </a:r>
          </a:p>
        </p:txBody>
      </p:sp>
      <p:sp>
        <p:nvSpPr>
          <p:cNvPr id="4" name="Slide Number Placeholder 3"/>
          <p:cNvSpPr>
            <a:spLocks noGrp="1"/>
          </p:cNvSpPr>
          <p:nvPr>
            <p:ph type="sldNum" sz="quarter" idx="5"/>
          </p:nvPr>
        </p:nvSpPr>
        <p:spPr/>
        <p:txBody>
          <a:bodyPr/>
          <a:lstStyle/>
          <a:p>
            <a:fld id="{8ECDF36E-8FC8-454E-A9EA-2BE83AD9954F}" type="slidenum">
              <a:rPr lang="en-US" smtClean="0"/>
              <a:t>14</a:t>
            </a:fld>
            <a:endParaRPr lang="en-US"/>
          </a:p>
        </p:txBody>
      </p:sp>
    </p:spTree>
    <p:extLst>
      <p:ext uri="{BB962C8B-B14F-4D97-AF65-F5344CB8AC3E}">
        <p14:creationId xmlns:p14="http://schemas.microsoft.com/office/powerpoint/2010/main" val="4188556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slide serves as a title slide and does not need to be edited. </a:t>
            </a:r>
          </a:p>
        </p:txBody>
      </p:sp>
      <p:sp>
        <p:nvSpPr>
          <p:cNvPr id="4" name="Slide Number Placeholder 3"/>
          <p:cNvSpPr>
            <a:spLocks noGrp="1"/>
          </p:cNvSpPr>
          <p:nvPr>
            <p:ph type="sldNum" sz="quarter" idx="5"/>
          </p:nvPr>
        </p:nvSpPr>
        <p:spPr/>
        <p:txBody>
          <a:bodyPr/>
          <a:lstStyle/>
          <a:p>
            <a:fld id="{8ECDF36E-8FC8-454E-A9EA-2BE83AD9954F}" type="slidenum">
              <a:rPr lang="en-US" smtClean="0"/>
              <a:t>15</a:t>
            </a:fld>
            <a:endParaRPr lang="en-US"/>
          </a:p>
        </p:txBody>
      </p:sp>
    </p:spTree>
    <p:extLst>
      <p:ext uri="{BB962C8B-B14F-4D97-AF65-F5344CB8AC3E}">
        <p14:creationId xmlns:p14="http://schemas.microsoft.com/office/powerpoint/2010/main" val="7851518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slide serves as background information for the Impact-Effort Matrix. </a:t>
            </a:r>
          </a:p>
          <a:p>
            <a:endParaRPr lang="en-US"/>
          </a:p>
          <a:p>
            <a:r>
              <a:rPr lang="en-US" b="1"/>
              <a:t>Suggested Edits: </a:t>
            </a:r>
          </a:p>
          <a:p>
            <a:pPr marL="171450" indent="-171450">
              <a:buFont typeface="Arial" panose="020B0604020202020204" pitchFamily="34" charset="0"/>
              <a:buChar char="•"/>
            </a:pPr>
            <a:r>
              <a:rPr lang="en-US" b="0"/>
              <a:t>Replace</a:t>
            </a:r>
            <a:r>
              <a:rPr lang="en-US" b="1"/>
              <a:t> </a:t>
            </a:r>
            <a:r>
              <a:rPr lang="en-US"/>
              <a:t>the highlighted text with your tribe’s name.</a:t>
            </a:r>
          </a:p>
          <a:p>
            <a:pPr marL="171450" indent="-171450">
              <a:buFont typeface="Arial" panose="020B0604020202020204" pitchFamily="34" charset="0"/>
              <a:buChar char="•"/>
            </a:pPr>
            <a:r>
              <a:rPr lang="en-US"/>
              <a:t>Review the provided text and make updates, as appropriate. </a:t>
            </a:r>
          </a:p>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16</a:t>
            </a:fld>
            <a:endParaRPr lang="en-US"/>
          </a:p>
        </p:txBody>
      </p:sp>
    </p:spTree>
    <p:extLst>
      <p:ext uri="{BB962C8B-B14F-4D97-AF65-F5344CB8AC3E}">
        <p14:creationId xmlns:p14="http://schemas.microsoft.com/office/powerpoint/2010/main" val="20934767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serves as background information for the Action Planning Templates. </a:t>
            </a:r>
          </a:p>
          <a:p>
            <a:endParaRPr lang="en-US" dirty="0"/>
          </a:p>
          <a:p>
            <a:r>
              <a:rPr lang="en-US" b="1" dirty="0"/>
              <a:t>Suggested Edits: </a:t>
            </a:r>
          </a:p>
          <a:p>
            <a:pPr marL="171450" indent="-171450">
              <a:buFont typeface="Arial" panose="020B0604020202020204" pitchFamily="34" charset="0"/>
              <a:buChar char="•"/>
            </a:pPr>
            <a:r>
              <a:rPr lang="en-US" b="0" dirty="0"/>
              <a:t>Replace</a:t>
            </a:r>
            <a:r>
              <a:rPr lang="en-US" b="1" dirty="0"/>
              <a:t> </a:t>
            </a:r>
            <a:r>
              <a:rPr lang="en-US" dirty="0"/>
              <a:t>the highlighted text with your tribe’s name.</a:t>
            </a:r>
          </a:p>
          <a:p>
            <a:pPr marL="171450" indent="-171450">
              <a:buFont typeface="Arial" panose="020B0604020202020204" pitchFamily="34" charset="0"/>
              <a:buChar char="•"/>
            </a:pPr>
            <a:r>
              <a:rPr lang="en-US" dirty="0"/>
              <a:t>Review the provided text and make updates, as appropriate. </a:t>
            </a:r>
          </a:p>
          <a:p>
            <a:endParaRPr lang="en-US" dirty="0"/>
          </a:p>
        </p:txBody>
      </p:sp>
      <p:sp>
        <p:nvSpPr>
          <p:cNvPr id="4" name="Slide Number Placeholder 3"/>
          <p:cNvSpPr>
            <a:spLocks noGrp="1"/>
          </p:cNvSpPr>
          <p:nvPr>
            <p:ph type="sldNum" sz="quarter" idx="5"/>
          </p:nvPr>
        </p:nvSpPr>
        <p:spPr/>
        <p:txBody>
          <a:bodyPr/>
          <a:lstStyle/>
          <a:p>
            <a:fld id="{8ECDF36E-8FC8-454E-A9EA-2BE83AD9954F}" type="slidenum">
              <a:rPr lang="en-US" smtClean="0"/>
              <a:t>17</a:t>
            </a:fld>
            <a:endParaRPr lang="en-US"/>
          </a:p>
        </p:txBody>
      </p:sp>
    </p:spTree>
    <p:extLst>
      <p:ext uri="{BB962C8B-B14F-4D97-AF65-F5344CB8AC3E}">
        <p14:creationId xmlns:p14="http://schemas.microsoft.com/office/powerpoint/2010/main" val="2114607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serves as background information for the Timeline Template. </a:t>
            </a:r>
          </a:p>
          <a:p>
            <a:endParaRPr lang="en-US" dirty="0"/>
          </a:p>
          <a:p>
            <a:r>
              <a:rPr lang="en-US" b="1" dirty="0"/>
              <a:t>Suggested Edits: </a:t>
            </a:r>
          </a:p>
          <a:p>
            <a:pPr marL="171450" indent="-171450">
              <a:buFont typeface="Arial" panose="020B0604020202020204" pitchFamily="34" charset="0"/>
              <a:buChar char="•"/>
            </a:pPr>
            <a:r>
              <a:rPr lang="en-US" b="0" dirty="0"/>
              <a:t>Replace</a:t>
            </a:r>
            <a:r>
              <a:rPr lang="en-US" b="1" dirty="0"/>
              <a:t> </a:t>
            </a:r>
            <a:r>
              <a:rPr lang="en-US" dirty="0"/>
              <a:t>the highlighted text with your tribe’s name.</a:t>
            </a:r>
          </a:p>
          <a:p>
            <a:pPr marL="171450" indent="-171450">
              <a:buFont typeface="Arial" panose="020B0604020202020204" pitchFamily="34" charset="0"/>
              <a:buChar char="•"/>
            </a:pPr>
            <a:r>
              <a:rPr lang="en-US" dirty="0"/>
              <a:t>Review the provided text and make updates, as appropriate. </a:t>
            </a:r>
          </a:p>
        </p:txBody>
      </p:sp>
      <p:sp>
        <p:nvSpPr>
          <p:cNvPr id="4" name="Slide Number Placeholder 3"/>
          <p:cNvSpPr>
            <a:spLocks noGrp="1"/>
          </p:cNvSpPr>
          <p:nvPr>
            <p:ph type="sldNum" sz="quarter" idx="5"/>
          </p:nvPr>
        </p:nvSpPr>
        <p:spPr/>
        <p:txBody>
          <a:bodyPr/>
          <a:lstStyle/>
          <a:p>
            <a:fld id="{8ECDF36E-8FC8-454E-A9EA-2BE83AD9954F}" type="slidenum">
              <a:rPr lang="en-US" smtClean="0"/>
              <a:t>18</a:t>
            </a:fld>
            <a:endParaRPr lang="en-US"/>
          </a:p>
        </p:txBody>
      </p:sp>
    </p:spTree>
    <p:extLst>
      <p:ext uri="{BB962C8B-B14F-4D97-AF65-F5344CB8AC3E}">
        <p14:creationId xmlns:p14="http://schemas.microsoft.com/office/powerpoint/2010/main" val="42234094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slide serves as a title slide and does not need to be edited. </a:t>
            </a:r>
          </a:p>
        </p:txBody>
      </p:sp>
      <p:sp>
        <p:nvSpPr>
          <p:cNvPr id="4" name="Slide Number Placeholder 3"/>
          <p:cNvSpPr>
            <a:spLocks noGrp="1"/>
          </p:cNvSpPr>
          <p:nvPr>
            <p:ph type="sldNum" sz="quarter" idx="5"/>
          </p:nvPr>
        </p:nvSpPr>
        <p:spPr/>
        <p:txBody>
          <a:bodyPr/>
          <a:lstStyle/>
          <a:p>
            <a:fld id="{8ECDF36E-8FC8-454E-A9EA-2BE83AD9954F}" type="slidenum">
              <a:rPr lang="en-US" smtClean="0"/>
              <a:t>19</a:t>
            </a:fld>
            <a:endParaRPr lang="en-US"/>
          </a:p>
        </p:txBody>
      </p:sp>
    </p:spTree>
    <p:extLst>
      <p:ext uri="{BB962C8B-B14F-4D97-AF65-F5344CB8AC3E}">
        <p14:creationId xmlns:p14="http://schemas.microsoft.com/office/powerpoint/2010/main" val="274987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200" b="0" i="1" u="none" strike="noStrike" kern="1200" cap="none" spc="0" normalizeH="0" baseline="0" noProof="0">
              <a:ln>
                <a:noFill/>
              </a:ln>
              <a:solidFill>
                <a:prstClr val="black"/>
              </a:solidFill>
              <a:effectLst/>
              <a:uLnTx/>
              <a:uFillTx/>
              <a:latin typeface="Calibri" panose="020F0502020204030204"/>
              <a:ea typeface="Calibri"/>
              <a:cs typeface="Calibri"/>
            </a:endParaRPr>
          </a:p>
          <a:p>
            <a:endParaRPr lang="en-US" sz="180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i="1"/>
              <a:t>Please Note: User guidance can be found within the notes on each slide.</a:t>
            </a:r>
            <a:endParaRPr lang="en-US" sz="1800" i="1">
              <a:ea typeface="Calibri"/>
              <a:cs typeface="Calibri"/>
            </a:endParaRPr>
          </a:p>
          <a:p>
            <a:endParaRPr lang="en-US"/>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3832767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slide provides space to highlight your prioritized opportunities. If you require additional space, you may duplicate this slide by right clicking on the slide in the pane on the left and selecting “duplicate.” If you do not require all six rows, you can delete any unnecessary rows by clicking on the object and pressing “backspace” on your keyboard.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b="1" dirty="0"/>
              <a:t>Suggested Edits: </a:t>
            </a:r>
          </a:p>
          <a:p>
            <a:pPr marL="171450" indent="-171450">
              <a:buFont typeface="Arial" panose="020B0604020202020204" pitchFamily="34" charset="0"/>
              <a:buChar char="•"/>
            </a:pPr>
            <a:r>
              <a:rPr lang="en-US" b="0" dirty="0"/>
              <a:t>Replace</a:t>
            </a:r>
            <a:r>
              <a:rPr lang="en-US" b="1" dirty="0"/>
              <a:t> </a:t>
            </a:r>
            <a:r>
              <a:rPr lang="en-US" dirty="0"/>
              <a:t>the highlighted text with your tribe’s name.</a:t>
            </a:r>
          </a:p>
          <a:p>
            <a:pPr marL="171450" indent="-171450">
              <a:buFont typeface="Arial" panose="020B0604020202020204" pitchFamily="34" charset="0"/>
              <a:buChar char="•"/>
            </a:pPr>
            <a:r>
              <a:rPr lang="en-US" dirty="0"/>
              <a:t>Input your prioritized opportunities within the table. </a:t>
            </a:r>
          </a:p>
          <a:p>
            <a:pPr marL="171450" indent="-171450">
              <a:buFont typeface="Arial" panose="020B0604020202020204" pitchFamily="34" charset="0"/>
              <a:buChar char="•"/>
            </a:pPr>
            <a:r>
              <a:rPr lang="en-US" dirty="0"/>
              <a:t>For each prioritized opportunity, list the public health activities impacted within the table. </a:t>
            </a:r>
          </a:p>
          <a:p>
            <a:pPr marL="171450" indent="-171450">
              <a:buFont typeface="Arial" panose="020B0604020202020204" pitchFamily="34" charset="0"/>
              <a:buChar char="•"/>
            </a:pPr>
            <a:r>
              <a:rPr lang="en-US" dirty="0"/>
              <a:t>For each prioritized opportunity, input the timeline within the table.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Prioritized opportunities, impacted public health activities, and timeline your tribe has identified.</a:t>
            </a:r>
            <a:r>
              <a:rPr lang="en-US" dirty="0"/>
              <a:t> Keep in mind, there is no minimum or maximum number of opportunities you can prioritize, and you may need to make an add additional slides to accommodate highlighting all selected prioritized opportunities.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Copy and paste the above information from your completed prioritization activities (e.g., impact-effort matrix, action planning template, and timeline template). </a:t>
            </a:r>
            <a:endParaRPr kumimoji="0" lang="en-US" sz="1200" b="0" i="0" u="none" strike="noStrike" kern="0" cap="none" spc="0" normalizeH="0" baseline="0" noProof="0" dirty="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20</a:t>
            </a:fld>
            <a:endParaRPr lang="en-US"/>
          </a:p>
        </p:txBody>
      </p:sp>
    </p:spTree>
    <p:extLst>
      <p:ext uri="{BB962C8B-B14F-4D97-AF65-F5344CB8AC3E}">
        <p14:creationId xmlns:p14="http://schemas.microsoft.com/office/powerpoint/2010/main" val="37031420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slide provides an opportunity to highlight immediate next steps in support of your prioritized opportunities.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Suggested Edits: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Replace</a:t>
            </a:r>
            <a:r>
              <a:rPr lang="en-US" b="1" dirty="0"/>
              <a:t> </a:t>
            </a:r>
            <a:r>
              <a:rPr lang="en-US" dirty="0"/>
              <a:t>the highlighted text with your tribe’s name.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Remove sample next steps that are not applicable to your tribe.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Write in any additional next steps using the boxes labeled “other” to the right of the slide. Click and drag these boxes onto the slide, as appropriate.</a:t>
            </a:r>
            <a:endParaRPr lang="en-US" dirty="0">
              <a:ea typeface="Calibri"/>
              <a:cs typeface="Calibri"/>
            </a:endParaRPr>
          </a:p>
          <a:p>
            <a:endParaRPr lang="en-US" dirty="0"/>
          </a:p>
        </p:txBody>
      </p:sp>
      <p:sp>
        <p:nvSpPr>
          <p:cNvPr id="4" name="Slide Number Placeholder 3"/>
          <p:cNvSpPr>
            <a:spLocks noGrp="1"/>
          </p:cNvSpPr>
          <p:nvPr>
            <p:ph type="sldNum" sz="quarter" idx="5"/>
          </p:nvPr>
        </p:nvSpPr>
        <p:spPr/>
        <p:txBody>
          <a:bodyPr/>
          <a:lstStyle/>
          <a:p>
            <a:fld id="{8ECDF36E-8FC8-454E-A9EA-2BE83AD9954F}" type="slidenum">
              <a:rPr lang="en-US" smtClean="0"/>
              <a:t>21</a:t>
            </a:fld>
            <a:endParaRPr lang="en-US"/>
          </a:p>
        </p:txBody>
      </p:sp>
    </p:spTree>
    <p:extLst>
      <p:ext uri="{BB962C8B-B14F-4D97-AF65-F5344CB8AC3E}">
        <p14:creationId xmlns:p14="http://schemas.microsoft.com/office/powerpoint/2010/main" val="42710464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dirty="0"/>
              <a:t>This slide provides an opportunity to highlight key metrics, leading practices, and lessons learned from completing the toolkit. </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377" rtl="0" eaLnBrk="1" fontAlgn="auto" latinLnBrk="0" hangingPunct="1">
              <a:lnSpc>
                <a:spcPct val="100000"/>
              </a:lnSpc>
              <a:spcBef>
                <a:spcPts val="0"/>
              </a:spcBef>
              <a:spcAft>
                <a:spcPts val="0"/>
              </a:spcAft>
              <a:buClrTx/>
              <a:buSzTx/>
              <a:buFontTx/>
              <a:buNone/>
              <a:tabLst/>
              <a:defRPr/>
            </a:pPr>
            <a:r>
              <a:rPr lang="en-US" b="1" dirty="0"/>
              <a:t>Suggested Edits:</a:t>
            </a:r>
          </a:p>
          <a:p>
            <a:pPr marL="171450" marR="0" lvl="0" indent="-1714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Update the highlighted numbers with your key metrics. Feel free to remove any metrics or add additional metrics. </a:t>
            </a:r>
          </a:p>
          <a:p>
            <a:pPr marL="171450" marR="0" lvl="0" indent="-1714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Replace the highlighted bullets with your leading practices and lessons learned. Feel free to include as many or as few leading practices and lessons learned as you would like. If you are unsure of what to include, refer to the sample considerations below:</a:t>
            </a:r>
          </a:p>
          <a:p>
            <a:pPr marL="628650" marR="0" lvl="1" indent="-1714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What strengths does our tribe have that assisted in the completion of the toolkit?</a:t>
            </a:r>
          </a:p>
          <a:p>
            <a:pPr marL="628650" lvl="1" indent="-171450" defTabSz="914377">
              <a:buFont typeface="Arial" panose="020B0604020202020204" pitchFamily="34" charset="0"/>
              <a:buChar char="•"/>
              <a:defRPr/>
            </a:pPr>
            <a:r>
              <a:rPr lang="en-US" dirty="0"/>
              <a:t>Were there similarities or common themes across public health activities that our tribe could work through simultaneously?</a:t>
            </a:r>
            <a:endParaRPr lang="en-US" dirty="0">
              <a:ea typeface="Calibri"/>
              <a:cs typeface="Calibri"/>
            </a:endParaRPr>
          </a:p>
          <a:p>
            <a:pPr marL="628650" marR="0" lvl="1" indent="-171450" algn="l" defTabSz="91437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is our tribe’s public health office/sector organized and how will that affect our work moving forward on prioritized opportunities?</a:t>
            </a:r>
          </a:p>
        </p:txBody>
      </p:sp>
      <p:sp>
        <p:nvSpPr>
          <p:cNvPr id="4" name="Slide Number Placeholder 3"/>
          <p:cNvSpPr>
            <a:spLocks noGrp="1"/>
          </p:cNvSpPr>
          <p:nvPr>
            <p:ph type="sldNum" sz="quarter" idx="5"/>
          </p:nvPr>
        </p:nvSpPr>
        <p:spPr/>
        <p:txBody>
          <a:bodyPr/>
          <a:lstStyle/>
          <a:p>
            <a:fld id="{8ECDF36E-8FC8-454E-A9EA-2BE83AD9954F}" type="slidenum">
              <a:rPr lang="en-US" smtClean="0"/>
              <a:t>22</a:t>
            </a:fld>
            <a:endParaRPr lang="en-US"/>
          </a:p>
        </p:txBody>
      </p:sp>
    </p:spTree>
    <p:extLst>
      <p:ext uri="{BB962C8B-B14F-4D97-AF65-F5344CB8AC3E}">
        <p14:creationId xmlns:p14="http://schemas.microsoft.com/office/powerpoint/2010/main" val="38975076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slide serves as a conclusion slide. </a:t>
            </a:r>
          </a:p>
          <a:p>
            <a:endParaRPr lang="en-US" dirty="0"/>
          </a:p>
          <a:p>
            <a:r>
              <a:rPr lang="en-US" b="1" dirty="0"/>
              <a:t>Suggested Edits:</a:t>
            </a:r>
          </a:p>
          <a:p>
            <a:pPr marL="171450" indent="-171450">
              <a:buFont typeface="Arial" panose="020B0604020202020204" pitchFamily="34" charset="0"/>
              <a:buChar char="•"/>
            </a:pPr>
            <a:r>
              <a:rPr lang="en-US" dirty="0"/>
              <a:t>Replace the highlighted text with your key points of contact.</a:t>
            </a:r>
          </a:p>
          <a:p>
            <a:endParaRPr lang="en-US" dirty="0"/>
          </a:p>
        </p:txBody>
      </p:sp>
      <p:sp>
        <p:nvSpPr>
          <p:cNvPr id="4" name="Slide Number Placeholder 3"/>
          <p:cNvSpPr>
            <a:spLocks noGrp="1"/>
          </p:cNvSpPr>
          <p:nvPr>
            <p:ph type="sldNum" sz="quarter" idx="5"/>
          </p:nvPr>
        </p:nvSpPr>
        <p:spPr/>
        <p:txBody>
          <a:bodyPr/>
          <a:lstStyle/>
          <a:p>
            <a:fld id="{8ECDF36E-8FC8-454E-A9EA-2BE83AD9954F}" type="slidenum">
              <a:rPr lang="en-US" smtClean="0"/>
              <a:t>23</a:t>
            </a:fld>
            <a:endParaRPr lang="en-US"/>
          </a:p>
        </p:txBody>
      </p:sp>
    </p:spTree>
    <p:extLst>
      <p:ext uri="{BB962C8B-B14F-4D97-AF65-F5344CB8AC3E}">
        <p14:creationId xmlns:p14="http://schemas.microsoft.com/office/powerpoint/2010/main" val="1898003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slide serves as a title slide and does not need to be edited. </a:t>
            </a:r>
          </a:p>
        </p:txBody>
      </p:sp>
      <p:sp>
        <p:nvSpPr>
          <p:cNvPr id="4" name="Slide Number Placeholder 3"/>
          <p:cNvSpPr>
            <a:spLocks noGrp="1"/>
          </p:cNvSpPr>
          <p:nvPr>
            <p:ph type="sldNum" sz="quarter" idx="5"/>
          </p:nvPr>
        </p:nvSpPr>
        <p:spPr/>
        <p:txBody>
          <a:bodyPr/>
          <a:lstStyle/>
          <a:p>
            <a:fld id="{8ECDF36E-8FC8-454E-A9EA-2BE83AD9954F}" type="slidenum">
              <a:rPr lang="en-US" smtClean="0"/>
              <a:t>24</a:t>
            </a:fld>
            <a:endParaRPr lang="en-US"/>
          </a:p>
        </p:txBody>
      </p:sp>
    </p:spTree>
    <p:extLst>
      <p:ext uri="{BB962C8B-B14F-4D97-AF65-F5344CB8AC3E}">
        <p14:creationId xmlns:p14="http://schemas.microsoft.com/office/powerpoint/2010/main" val="10173166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kern="0" dirty="0">
                <a:solidFill>
                  <a:srgbClr val="000000"/>
                </a:solidFill>
                <a:latin typeface="Arial" panose="020B0604020202020204"/>
              </a:rPr>
              <a:t>Replace this slide with your tribe’s completed impact-effort matrix. </a:t>
            </a:r>
            <a:r>
              <a:rPr lang="en-US" dirty="0"/>
              <a:t>To copy and paste a slide, right click on the desired slide and select “copy.” Then, right click on the desired location and select paste. </a:t>
            </a:r>
            <a:endParaRPr lang="en-US" sz="1200" b="0" u="none" kern="0" dirty="0">
              <a:solidFill>
                <a:srgbClr val="000000"/>
              </a:solidFill>
              <a:latin typeface="Arial" panose="020B0604020202020204"/>
            </a:endParaRPr>
          </a:p>
          <a:p>
            <a:endParaRPr lang="en-US" dirty="0"/>
          </a:p>
        </p:txBody>
      </p:sp>
      <p:sp>
        <p:nvSpPr>
          <p:cNvPr id="4" name="Slide Number Placeholder 3"/>
          <p:cNvSpPr>
            <a:spLocks noGrp="1"/>
          </p:cNvSpPr>
          <p:nvPr>
            <p:ph type="sldNum" sz="quarter" idx="5"/>
          </p:nvPr>
        </p:nvSpPr>
        <p:spPr/>
        <p:txBody>
          <a:bodyPr/>
          <a:lstStyle/>
          <a:p>
            <a:fld id="{8ECDF36E-8FC8-454E-A9EA-2BE83AD9954F}" type="slidenum">
              <a:rPr lang="en-US" smtClean="0"/>
              <a:t>25</a:t>
            </a:fld>
            <a:endParaRPr lang="en-US"/>
          </a:p>
        </p:txBody>
      </p:sp>
    </p:spTree>
    <p:extLst>
      <p:ext uri="{BB962C8B-B14F-4D97-AF65-F5344CB8AC3E}">
        <p14:creationId xmlns:p14="http://schemas.microsoft.com/office/powerpoint/2010/main" val="26656745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kern="0" dirty="0">
                <a:solidFill>
                  <a:srgbClr val="000000"/>
                </a:solidFill>
                <a:latin typeface="Arial" panose="020B0604020202020204"/>
              </a:rPr>
              <a:t>Replace this slide with your tribe’s completed </a:t>
            </a:r>
            <a:r>
              <a:rPr kumimoji="0" lang="en-US" sz="1200" b="0" i="0" u="none" strike="noStrike" kern="0" cap="none" spc="0" normalizeH="0" baseline="0" noProof="0" dirty="0">
                <a:ln>
                  <a:noFill/>
                </a:ln>
                <a:solidFill>
                  <a:srgbClr val="000000"/>
                </a:solidFill>
                <a:effectLst/>
                <a:highlight>
                  <a:srgbClr val="FFFF00"/>
                </a:highlight>
                <a:uLnTx/>
                <a:uFillTx/>
                <a:latin typeface="Arial" panose="020B0604020202020204"/>
              </a:rPr>
              <a:t>action planning templates. This may include multiple slides. </a:t>
            </a:r>
            <a:r>
              <a:rPr lang="en-US" dirty="0"/>
              <a:t>To copy and paste a slide, right click on the desired slide and select “copy.” Then, right click on the desired location and select paste.</a:t>
            </a:r>
            <a:endParaRPr lang="en-US" sz="1200" b="0" u="none" kern="0" dirty="0">
              <a:solidFill>
                <a:srgbClr val="000000"/>
              </a:solidFill>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26</a:t>
            </a:fld>
            <a:endParaRPr lang="en-US"/>
          </a:p>
        </p:txBody>
      </p:sp>
    </p:spTree>
    <p:extLst>
      <p:ext uri="{BB962C8B-B14F-4D97-AF65-F5344CB8AC3E}">
        <p14:creationId xmlns:p14="http://schemas.microsoft.com/office/powerpoint/2010/main" val="12689111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kern="0" dirty="0">
                <a:solidFill>
                  <a:srgbClr val="000000"/>
                </a:solidFill>
                <a:latin typeface="Arial" panose="020B0604020202020204"/>
              </a:rPr>
              <a:t>Replace this slide with your tribe’s completed timeline template. </a:t>
            </a:r>
            <a:r>
              <a:rPr lang="en-US" dirty="0"/>
              <a:t>To copy and paste a slide, right click on the desired slide and select “copy.” Then, right click on the desired location and select paste. </a:t>
            </a:r>
            <a:endParaRPr lang="en-US" sz="1200" b="0" u="none" kern="0" dirty="0">
              <a:solidFill>
                <a:srgbClr val="000000"/>
              </a:solidFill>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27</a:t>
            </a:fld>
            <a:endParaRPr lang="en-US"/>
          </a:p>
        </p:txBody>
      </p:sp>
    </p:spTree>
    <p:extLst>
      <p:ext uri="{BB962C8B-B14F-4D97-AF65-F5344CB8AC3E}">
        <p14:creationId xmlns:p14="http://schemas.microsoft.com/office/powerpoint/2010/main" val="3636313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A9EBA-346E-F4A0-EF38-243640DF50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EDC21-034B-A4FF-4941-0A9AEE0388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1AAB69-859E-1DA9-7812-D3357DC9E9D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000" b="0" i="1" u="none" strike="noStrike" kern="1200" cap="none" spc="0" normalizeH="0" baseline="0" noProof="0">
              <a:ln>
                <a:noFill/>
              </a:ln>
              <a:solidFill>
                <a:prstClr val="black"/>
              </a:solidFill>
              <a:effectLst/>
              <a:uLnTx/>
              <a:uFillTx/>
              <a:latin typeface="Calibri" panose="020F0502020204030204"/>
              <a:ea typeface="Calibri"/>
              <a:cs typeface="Calibri"/>
            </a:endParaRPr>
          </a:p>
          <a:p>
            <a:endParaRPr lang="en-US" sz="120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a:t>Please Note: User guidance can be found within the notes on each slide.</a:t>
            </a:r>
            <a:endParaRPr lang="en-US" sz="1200" i="1">
              <a:ea typeface="Calibri"/>
              <a:cs typeface="Calibri"/>
            </a:endParaRPr>
          </a:p>
          <a:p>
            <a:endParaRPr lang="en-US" sz="1200">
              <a:effectLst/>
              <a:latin typeface="Calibri" panose="020F0502020204030204" pitchFamily="34" charset="0"/>
              <a:ea typeface="Times New Roman" panose="02020603050405020304" pitchFamily="18" charset="0"/>
            </a:endParaRPr>
          </a:p>
          <a:p>
            <a:r>
              <a:rPr lang="en-US" sz="1200">
                <a:effectLst/>
                <a:latin typeface="Calibri" panose="020F0502020204030204" pitchFamily="34" charset="0"/>
                <a:ea typeface="Times New Roman" panose="02020603050405020304" pitchFamily="18" charset="0"/>
              </a:rPr>
              <a:t>NOTE: </a:t>
            </a:r>
            <a:r>
              <a:rPr lang="en-US" sz="1200">
                <a:effectLst/>
                <a:latin typeface="Calibri" panose="020F0502020204030204" pitchFamily="34" charset="0"/>
              </a:rPr>
              <a:t>Tribal public health authorities or tribally designated public health authorities are henceforth referred to as "tribes" for the remainder of this document.</a:t>
            </a:r>
            <a:endParaRPr lang="en-US" sz="1200">
              <a:effectLst/>
              <a:latin typeface="Calibri" panose="020F0502020204030204" pitchFamily="34" charset="0"/>
              <a:ea typeface="Times New Roman" panose="02020603050405020304" pitchFamily="18" charset="0"/>
            </a:endParaRPr>
          </a:p>
          <a:p>
            <a:endParaRPr lang="en-US" sz="1200">
              <a:effectLst/>
              <a:latin typeface="Calibri" panose="020F0502020204030204" pitchFamily="34" charset="0"/>
              <a:ea typeface="Calibri"/>
              <a:cs typeface="Calibri"/>
            </a:endParaRPr>
          </a:p>
        </p:txBody>
      </p:sp>
      <p:sp>
        <p:nvSpPr>
          <p:cNvPr id="4" name="Slide Number Placeholder 3">
            <a:extLst>
              <a:ext uri="{FF2B5EF4-FFF2-40B4-BE49-F238E27FC236}">
                <a16:creationId xmlns:a16="http://schemas.microsoft.com/office/drawing/2014/main" id="{DB58A0FE-9402-DCDC-F079-F36A964B255F}"/>
              </a:ext>
            </a:extLst>
          </p:cNvPr>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2630526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PowerPoint template does not use specific branding to allow for customization by each tribal public health authority. Feel free to change the colors and backgrounds of these slides or input the information in a branded slide deck. Additionally, feel free to tailor the language on each slide to accurately reflect your tribe’s toolkit completion process and outcomes. </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a:solidFill>
                  <a:srgbClr val="000000"/>
                </a:solidFill>
                <a:effectLst/>
                <a:latin typeface="Times New Roman"/>
                <a:cs typeface="Times New Roman"/>
              </a:rPr>
              <a:t>NOTE: For the rest of the slide deck, when tribes are mentioned, it refers to tribal public health authorities.</a:t>
            </a:r>
            <a:endParaRPr lang="en-US"/>
          </a:p>
          <a:p>
            <a:endParaRPr lang="en-US"/>
          </a:p>
          <a:p>
            <a:r>
              <a:rPr lang="en-US" b="1"/>
              <a:t>Suggested Edits:</a:t>
            </a:r>
          </a:p>
          <a:p>
            <a:pPr marL="171450" indent="-171450">
              <a:buFont typeface="Arial" panose="020B0604020202020204" pitchFamily="34" charset="0"/>
              <a:buChar char="•"/>
            </a:pPr>
            <a:r>
              <a:rPr lang="en-US" b="0"/>
              <a:t>Replace</a:t>
            </a:r>
            <a:r>
              <a:rPr lang="en-US" b="1"/>
              <a:t> </a:t>
            </a:r>
            <a:r>
              <a:rPr lang="en-US"/>
              <a:t>the highlighted text with your tribe’s name.</a:t>
            </a:r>
          </a:p>
          <a:p>
            <a:pPr marL="171450" indent="-171450">
              <a:buFont typeface="Arial" panose="020B0604020202020204" pitchFamily="34" charset="0"/>
              <a:buChar char="•"/>
            </a:pPr>
            <a:r>
              <a:rPr lang="en-US"/>
              <a:t>Replace the date with today’s date or the presentation date. </a:t>
            </a:r>
          </a:p>
        </p:txBody>
      </p:sp>
      <p:sp>
        <p:nvSpPr>
          <p:cNvPr id="4" name="Slide Number Placeholder 3"/>
          <p:cNvSpPr>
            <a:spLocks noGrp="1"/>
          </p:cNvSpPr>
          <p:nvPr>
            <p:ph type="sldNum" sz="quarter" idx="5"/>
          </p:nvPr>
        </p:nvSpPr>
        <p:spPr/>
        <p:txBody>
          <a:bodyPr/>
          <a:lstStyle/>
          <a:p>
            <a:fld id="{8ECDF36E-8FC8-454E-A9EA-2BE83AD9954F}" type="slidenum">
              <a:rPr lang="en-US" smtClean="0"/>
              <a:t>4</a:t>
            </a:fld>
            <a:endParaRPr lang="en-US"/>
          </a:p>
        </p:txBody>
      </p:sp>
    </p:spTree>
    <p:extLst>
      <p:ext uri="{BB962C8B-B14F-4D97-AF65-F5344CB8AC3E}">
        <p14:creationId xmlns:p14="http://schemas.microsoft.com/office/powerpoint/2010/main" val="3735529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slide provides space to list out key contributors to the toolkit. If you require additional space, you may duplicate this slide by right clicking on the slide in the pane on the left and selecting “duplicate.” If you do not require all six placeholders, you can delete any unnecessary templates by clicking on the object and pressing “backspace” on your keyboard.</a:t>
            </a:r>
          </a:p>
          <a:p>
            <a:endParaRPr lang="en-US"/>
          </a:p>
          <a:p>
            <a:r>
              <a:rPr lang="en-US" b="1" u="none"/>
              <a:t>Suggested Edits:</a:t>
            </a:r>
          </a:p>
          <a:p>
            <a:pPr marL="171450" indent="-171450">
              <a:buFont typeface="Arial" panose="020B0604020202020204" pitchFamily="34" charset="0"/>
              <a:buChar char="•"/>
            </a:pPr>
            <a:r>
              <a:rPr lang="en-US"/>
              <a:t>To add a picture next to each name, click on the picture icon within the circle. A pop-up box will open that will allow you to select a picture from your computer. Once the picture is selected, it will automatically fit to the circle outline. </a:t>
            </a:r>
          </a:p>
          <a:p>
            <a:pPr marL="171450" indent="-171450">
              <a:buFont typeface="Arial" panose="020B0604020202020204" pitchFamily="34" charset="0"/>
              <a:buChar char="•"/>
            </a:pPr>
            <a:r>
              <a:rPr lang="en-US"/>
              <a:t>If you need to remove a picture after adding it, click on the picture and press the “delete” key on your keyboard. </a:t>
            </a:r>
          </a:p>
          <a:p>
            <a:pPr marL="171450" indent="-171450">
              <a:buFont typeface="Arial" panose="020B0604020202020204" pitchFamily="34" charset="0"/>
              <a:buChar char="•"/>
            </a:pPr>
            <a:r>
              <a:rPr lang="en-US"/>
              <a:t>If you would prefer not to include pictures, you can remove the circle icons by selecting each and pressing “backspace” on your keyboard. </a:t>
            </a:r>
          </a:p>
        </p:txBody>
      </p:sp>
      <p:sp>
        <p:nvSpPr>
          <p:cNvPr id="4" name="Slide Number Placeholder 3"/>
          <p:cNvSpPr>
            <a:spLocks noGrp="1"/>
          </p:cNvSpPr>
          <p:nvPr>
            <p:ph type="sldNum" sz="quarter" idx="5"/>
          </p:nvPr>
        </p:nvSpPr>
        <p:spPr/>
        <p:txBody>
          <a:bodyPr/>
          <a:lstStyle/>
          <a:p>
            <a:fld id="{8ECDF36E-8FC8-454E-A9EA-2BE83AD9954F}" type="slidenum">
              <a:rPr lang="en-US" smtClean="0"/>
              <a:t>5</a:t>
            </a:fld>
            <a:endParaRPr lang="en-US"/>
          </a:p>
        </p:txBody>
      </p:sp>
    </p:spTree>
    <p:extLst>
      <p:ext uri="{BB962C8B-B14F-4D97-AF65-F5344CB8AC3E}">
        <p14:creationId xmlns:p14="http://schemas.microsoft.com/office/powerpoint/2010/main" val="599847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slide serves as a title slide and does not need to be edited. </a:t>
            </a:r>
          </a:p>
        </p:txBody>
      </p:sp>
      <p:sp>
        <p:nvSpPr>
          <p:cNvPr id="4" name="Slide Number Placeholder 3"/>
          <p:cNvSpPr>
            <a:spLocks noGrp="1"/>
          </p:cNvSpPr>
          <p:nvPr>
            <p:ph type="sldNum" sz="quarter" idx="5"/>
          </p:nvPr>
        </p:nvSpPr>
        <p:spPr/>
        <p:txBody>
          <a:bodyPr/>
          <a:lstStyle/>
          <a:p>
            <a:fld id="{8ECDF36E-8FC8-454E-A9EA-2BE83AD9954F}" type="slidenum">
              <a:rPr lang="en-US" smtClean="0"/>
              <a:t>6</a:t>
            </a:fld>
            <a:endParaRPr lang="en-US"/>
          </a:p>
        </p:txBody>
      </p:sp>
    </p:spTree>
    <p:extLst>
      <p:ext uri="{BB962C8B-B14F-4D97-AF65-F5344CB8AC3E}">
        <p14:creationId xmlns:p14="http://schemas.microsoft.com/office/powerpoint/2010/main" val="3014005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serves as background information and requires minimal review and editing. </a:t>
            </a:r>
          </a:p>
          <a:p>
            <a:endParaRPr lang="en-US" dirty="0"/>
          </a:p>
          <a:p>
            <a:r>
              <a:rPr lang="en-US" b="1" dirty="0"/>
              <a:t>Suggested Edits: </a:t>
            </a:r>
          </a:p>
          <a:p>
            <a:pPr marL="171450" indent="-171450">
              <a:buFont typeface="Arial" panose="020B0604020202020204" pitchFamily="34" charset="0"/>
              <a:buChar char="•"/>
            </a:pPr>
            <a:r>
              <a:rPr lang="en-US" b="0" dirty="0"/>
              <a:t>Replace</a:t>
            </a:r>
            <a:r>
              <a:rPr lang="en-US" b="1" dirty="0"/>
              <a:t> </a:t>
            </a:r>
            <a:r>
              <a:rPr lang="en-US" dirty="0"/>
              <a:t>the highlighted text with your tribe’s name.</a:t>
            </a:r>
          </a:p>
          <a:p>
            <a:pPr marL="171450" indent="-171450">
              <a:buFont typeface="Arial" panose="020B0604020202020204" pitchFamily="34" charset="0"/>
              <a:buChar char="•"/>
            </a:pPr>
            <a:r>
              <a:rPr lang="en-US" dirty="0"/>
              <a:t>Review the provided text and make updates as appropriate. </a:t>
            </a:r>
            <a:endParaRPr lang="en-US" dirty="0">
              <a:ea typeface="Calibri"/>
              <a:cs typeface="Calibri"/>
            </a:endParaRPr>
          </a:p>
          <a:p>
            <a:endParaRPr lang="en-US" dirty="0"/>
          </a:p>
        </p:txBody>
      </p:sp>
      <p:sp>
        <p:nvSpPr>
          <p:cNvPr id="4" name="Slide Number Placeholder 3"/>
          <p:cNvSpPr>
            <a:spLocks noGrp="1"/>
          </p:cNvSpPr>
          <p:nvPr>
            <p:ph type="sldNum" sz="quarter" idx="5"/>
          </p:nvPr>
        </p:nvSpPr>
        <p:spPr/>
        <p:txBody>
          <a:bodyPr/>
          <a:lstStyle/>
          <a:p>
            <a:fld id="{8ECDF36E-8FC8-454E-A9EA-2BE83AD9954F}" type="slidenum">
              <a:rPr lang="en-US" smtClean="0"/>
              <a:t>7</a:t>
            </a:fld>
            <a:endParaRPr lang="en-US"/>
          </a:p>
        </p:txBody>
      </p:sp>
    </p:spTree>
    <p:extLst>
      <p:ext uri="{BB962C8B-B14F-4D97-AF65-F5344CB8AC3E}">
        <p14:creationId xmlns:p14="http://schemas.microsoft.com/office/powerpoint/2010/main" val="4127600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serves as background information and requires minimal review and editing. </a:t>
            </a:r>
          </a:p>
          <a:p>
            <a:endParaRPr lang="en-US" dirty="0"/>
          </a:p>
          <a:p>
            <a:r>
              <a:rPr lang="en-US" b="1" dirty="0"/>
              <a:t>Suggested Edits: </a:t>
            </a:r>
          </a:p>
          <a:p>
            <a:pPr marL="171450" indent="-171450">
              <a:buFont typeface="Arial" panose="020B0604020202020204" pitchFamily="34" charset="0"/>
              <a:buChar char="•"/>
            </a:pPr>
            <a:r>
              <a:rPr lang="en-US" dirty="0"/>
              <a:t>Review the provided text and make updates as appropriate. For example, if your tribe did not complete every toolkit component, consider flagging the components you utilized. </a:t>
            </a:r>
            <a:endParaRPr lang="en-US" dirty="0">
              <a:ea typeface="Calibri"/>
              <a:cs typeface="Calibri"/>
            </a:endParaRPr>
          </a:p>
          <a:p>
            <a:endParaRPr lang="en-US" dirty="0"/>
          </a:p>
        </p:txBody>
      </p:sp>
      <p:sp>
        <p:nvSpPr>
          <p:cNvPr id="4" name="Slide Number Placeholder 3"/>
          <p:cNvSpPr>
            <a:spLocks noGrp="1"/>
          </p:cNvSpPr>
          <p:nvPr>
            <p:ph type="sldNum" sz="quarter" idx="5"/>
          </p:nvPr>
        </p:nvSpPr>
        <p:spPr/>
        <p:txBody>
          <a:bodyPr/>
          <a:lstStyle/>
          <a:p>
            <a:fld id="{8ECDF36E-8FC8-454E-A9EA-2BE83AD9954F}" type="slidenum">
              <a:rPr lang="en-US" smtClean="0"/>
              <a:t>8</a:t>
            </a:fld>
            <a:endParaRPr lang="en-US"/>
          </a:p>
        </p:txBody>
      </p:sp>
    </p:spTree>
    <p:extLst>
      <p:ext uri="{BB962C8B-B14F-4D97-AF65-F5344CB8AC3E}">
        <p14:creationId xmlns:p14="http://schemas.microsoft.com/office/powerpoint/2010/main" val="3295017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serves as background information and requires minimal review and editing. </a:t>
            </a:r>
          </a:p>
          <a:p>
            <a:endParaRPr lang="en-US" dirty="0"/>
          </a:p>
          <a:p>
            <a:r>
              <a:rPr lang="en-US" b="1" dirty="0"/>
              <a:t>Suggested Edits: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Replace</a:t>
            </a:r>
            <a:r>
              <a:rPr lang="en-US" b="1" dirty="0"/>
              <a:t> </a:t>
            </a:r>
            <a:r>
              <a:rPr lang="en-US" dirty="0"/>
              <a:t>the highlighted text with your tribe’s name.</a:t>
            </a:r>
            <a:endParaRPr lang="en-US" b="1" dirty="0"/>
          </a:p>
          <a:p>
            <a:pPr marL="171450" indent="-171450">
              <a:buFont typeface="Arial" panose="020B0604020202020204" pitchFamily="34" charset="0"/>
              <a:buChar char="•"/>
            </a:pPr>
            <a:r>
              <a:rPr lang="en-US" dirty="0"/>
              <a:t>Review the provided text and make updates, as appropriate. For example, if the provided text is not fully representative of your tribe’s journey, update the language to better align with your process. </a:t>
            </a:r>
          </a:p>
          <a:p>
            <a:endParaRPr lang="en-US" dirty="0"/>
          </a:p>
        </p:txBody>
      </p:sp>
      <p:sp>
        <p:nvSpPr>
          <p:cNvPr id="4" name="Slide Number Placeholder 3"/>
          <p:cNvSpPr>
            <a:spLocks noGrp="1"/>
          </p:cNvSpPr>
          <p:nvPr>
            <p:ph type="sldNum" sz="quarter" idx="5"/>
          </p:nvPr>
        </p:nvSpPr>
        <p:spPr/>
        <p:txBody>
          <a:bodyPr/>
          <a:lstStyle/>
          <a:p>
            <a:fld id="{8ECDF36E-8FC8-454E-A9EA-2BE83AD9954F}" type="slidenum">
              <a:rPr lang="en-US" smtClean="0"/>
              <a:t>9</a:t>
            </a:fld>
            <a:endParaRPr lang="en-US"/>
          </a:p>
        </p:txBody>
      </p:sp>
    </p:spTree>
    <p:extLst>
      <p:ext uri="{BB962C8B-B14F-4D97-AF65-F5344CB8AC3E}">
        <p14:creationId xmlns:p14="http://schemas.microsoft.com/office/powerpoint/2010/main" val="3588942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D4562-47A0-4EAD-B365-F4B0F11DD0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BCF3B7-86D5-48E2-B8FB-1F2DA6C801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12D9D2-A6C5-4558-A98D-704FAB03172C}"/>
              </a:ext>
            </a:extLst>
          </p:cNvPr>
          <p:cNvSpPr>
            <a:spLocks noGrp="1"/>
          </p:cNvSpPr>
          <p:nvPr>
            <p:ph type="dt" sz="half" idx="10"/>
          </p:nvPr>
        </p:nvSpPr>
        <p:spPr/>
        <p:txBody>
          <a:bodyPr/>
          <a:lstStyle/>
          <a:p>
            <a:fld id="{790E367F-4A40-4DE2-8EA4-BE0BE5C5AB02}" type="datetime1">
              <a:rPr lang="en-US" smtClean="0"/>
              <a:t>6/17/25</a:t>
            </a:fld>
            <a:endParaRPr lang="en-US"/>
          </a:p>
        </p:txBody>
      </p:sp>
      <p:sp>
        <p:nvSpPr>
          <p:cNvPr id="5" name="Footer Placeholder 4">
            <a:extLst>
              <a:ext uri="{FF2B5EF4-FFF2-40B4-BE49-F238E27FC236}">
                <a16:creationId xmlns:a16="http://schemas.microsoft.com/office/drawing/2014/main" id="{68F2DD7E-5472-402F-97B1-D3BE9E29AFA1}"/>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29B685B2-73CB-43F6-B99F-05E162861B5C}"/>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1497153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41C73-C59A-4412-A778-F50EA41438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5A60F2-8EF3-4B08-B6D1-21218F277F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C892E-54CD-42A1-8CC2-4EE946F706AF}"/>
              </a:ext>
            </a:extLst>
          </p:cNvPr>
          <p:cNvSpPr>
            <a:spLocks noGrp="1"/>
          </p:cNvSpPr>
          <p:nvPr>
            <p:ph type="dt" sz="half" idx="10"/>
          </p:nvPr>
        </p:nvSpPr>
        <p:spPr/>
        <p:txBody>
          <a:bodyPr/>
          <a:lstStyle/>
          <a:p>
            <a:fld id="{855E51C8-C568-48E3-9946-D0BA3934311C}" type="datetime1">
              <a:rPr lang="en-US" smtClean="0"/>
              <a:t>6/17/25</a:t>
            </a:fld>
            <a:endParaRPr lang="en-US"/>
          </a:p>
        </p:txBody>
      </p:sp>
      <p:sp>
        <p:nvSpPr>
          <p:cNvPr id="5" name="Footer Placeholder 4">
            <a:extLst>
              <a:ext uri="{FF2B5EF4-FFF2-40B4-BE49-F238E27FC236}">
                <a16:creationId xmlns:a16="http://schemas.microsoft.com/office/drawing/2014/main" id="{722880E6-09DB-4C23-96FE-5844CBA9375D}"/>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3674E1FA-D7D0-49FF-9F9C-91543BCFA820}"/>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1652210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079CFF-F485-49E1-B1B6-88BB2601A0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048D55-823E-4F90-B1ED-7CDC05A7CC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3A9FB3-3DD7-4F9D-B5F5-FD75A959B519}"/>
              </a:ext>
            </a:extLst>
          </p:cNvPr>
          <p:cNvSpPr>
            <a:spLocks noGrp="1"/>
          </p:cNvSpPr>
          <p:nvPr>
            <p:ph type="dt" sz="half" idx="10"/>
          </p:nvPr>
        </p:nvSpPr>
        <p:spPr/>
        <p:txBody>
          <a:bodyPr/>
          <a:lstStyle/>
          <a:p>
            <a:fld id="{6825BC57-9D70-433E-828E-F7316E8C27CF}" type="datetime1">
              <a:rPr lang="en-US" smtClean="0"/>
              <a:t>6/17/25</a:t>
            </a:fld>
            <a:endParaRPr lang="en-US"/>
          </a:p>
        </p:txBody>
      </p:sp>
      <p:sp>
        <p:nvSpPr>
          <p:cNvPr id="5" name="Footer Placeholder 4">
            <a:extLst>
              <a:ext uri="{FF2B5EF4-FFF2-40B4-BE49-F238E27FC236}">
                <a16:creationId xmlns:a16="http://schemas.microsoft.com/office/drawing/2014/main" id="{ED579199-A5A8-4A79-AF4A-29DCC84ADC17}"/>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41EDCCF0-DF25-4E00-984C-EB8E8DAA73B5}"/>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3755214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_CDC_with_tagline">
    <p:bg>
      <p:bgPr>
        <a:solidFill>
          <a:schemeClr val="bg2"/>
        </a:solidFill>
        <a:effectLst/>
      </p:bgPr>
    </p:bg>
    <p:spTree>
      <p:nvGrpSpPr>
        <p:cNvPr id="1" name=""/>
        <p:cNvGrpSpPr/>
        <p:nvPr/>
      </p:nvGrpSpPr>
      <p:grpSpPr>
        <a:xfrm>
          <a:off x="0" y="0"/>
          <a:ext cx="0" cy="0"/>
          <a:chOff x="0" y="0"/>
          <a:chExt cx="0" cy="0"/>
        </a:xfrm>
      </p:grpSpPr>
      <p:grpSp>
        <p:nvGrpSpPr>
          <p:cNvPr id="49" name="Group 48">
            <a:extLst>
              <a:ext uri="{FF2B5EF4-FFF2-40B4-BE49-F238E27FC236}">
                <a16:creationId xmlns:a16="http://schemas.microsoft.com/office/drawing/2014/main" id="{267F8213-0BF4-9CFD-184D-957DBD90BEF9}"/>
              </a:ext>
            </a:extLst>
          </p:cNvPr>
          <p:cNvGrpSpPr/>
          <p:nvPr userDrawn="1"/>
        </p:nvGrpSpPr>
        <p:grpSpPr>
          <a:xfrm>
            <a:off x="0" y="0"/>
            <a:ext cx="12192000" cy="1158861"/>
            <a:chOff x="0" y="1079970"/>
            <a:chExt cx="7112000" cy="224439"/>
          </a:xfrm>
        </p:grpSpPr>
        <p:sp>
          <p:nvSpPr>
            <p:cNvPr id="41" name="Rectangle 40">
              <a:extLst>
                <a:ext uri="{FF2B5EF4-FFF2-40B4-BE49-F238E27FC236}">
                  <a16:creationId xmlns:a16="http://schemas.microsoft.com/office/drawing/2014/main" id="{1E8587A6-7C1A-EC72-C16A-98204569B39A}"/>
                </a:ext>
              </a:extLst>
            </p:cNvPr>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grpSp>
          <p:nvGrpSpPr>
            <p:cNvPr id="42" name="Group 41">
              <a:extLst>
                <a:ext uri="{FF2B5EF4-FFF2-40B4-BE49-F238E27FC236}">
                  <a16:creationId xmlns:a16="http://schemas.microsoft.com/office/drawing/2014/main" id="{2EB7A224-4867-EA38-EAA4-ECD97FF9203A}"/>
                </a:ext>
              </a:extLst>
            </p:cNvPr>
            <p:cNvGrpSpPr/>
            <p:nvPr userDrawn="1"/>
          </p:nvGrpSpPr>
          <p:grpSpPr>
            <a:xfrm>
              <a:off x="430" y="1080101"/>
              <a:ext cx="5345267" cy="224308"/>
              <a:chOff x="1771" y="389"/>
              <a:chExt cx="18815689" cy="664930"/>
            </a:xfrm>
          </p:grpSpPr>
          <p:sp>
            <p:nvSpPr>
              <p:cNvPr id="44" name="Parallelogram 9">
                <a:extLst>
                  <a:ext uri="{FF2B5EF4-FFF2-40B4-BE49-F238E27FC236}">
                    <a16:creationId xmlns:a16="http://schemas.microsoft.com/office/drawing/2014/main" id="{EA18C2A9-CD91-4656-D4FD-18B4B82E4B80}"/>
                  </a:ext>
                </a:extLst>
              </p:cNvPr>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45" name="Parallelogram 44">
                <a:extLst>
                  <a:ext uri="{FF2B5EF4-FFF2-40B4-BE49-F238E27FC236}">
                    <a16:creationId xmlns:a16="http://schemas.microsoft.com/office/drawing/2014/main" id="{AE0A8C09-00C3-D95E-B5DA-0F0A402DC7AB}"/>
                  </a:ext>
                </a:extLst>
              </p:cNvPr>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46" name="Parallelogram 45">
                <a:extLst>
                  <a:ext uri="{FF2B5EF4-FFF2-40B4-BE49-F238E27FC236}">
                    <a16:creationId xmlns:a16="http://schemas.microsoft.com/office/drawing/2014/main" id="{B944134F-25AD-BEB2-C0BF-43DF4B11FC3F}"/>
                  </a:ext>
                </a:extLst>
              </p:cNvPr>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47" name="Parallelogram 46">
                <a:extLst>
                  <a:ext uri="{FF2B5EF4-FFF2-40B4-BE49-F238E27FC236}">
                    <a16:creationId xmlns:a16="http://schemas.microsoft.com/office/drawing/2014/main" id="{A01506F6-4045-30A7-1967-7A2272067890}"/>
                  </a:ext>
                </a:extLst>
              </p:cNvPr>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48" name="Parallelogram 47">
                <a:extLst>
                  <a:ext uri="{FF2B5EF4-FFF2-40B4-BE49-F238E27FC236}">
                    <a16:creationId xmlns:a16="http://schemas.microsoft.com/office/drawing/2014/main" id="{E1EB0327-76CF-A70A-BE29-7C1C2819C1B3}"/>
                  </a:ext>
                </a:extLst>
              </p:cNvPr>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grpSp>
      </p:grpSp>
      <p:sp>
        <p:nvSpPr>
          <p:cNvPr id="7" name="Title 1"/>
          <p:cNvSpPr>
            <a:spLocks noGrp="1"/>
          </p:cNvSpPr>
          <p:nvPr userDrawn="1">
            <p:ph type="title"/>
          </p:nvPr>
        </p:nvSpPr>
        <p:spPr>
          <a:xfrm>
            <a:off x="609600" y="1184275"/>
            <a:ext cx="10972800" cy="1169363"/>
          </a:xfrm>
          <a:prstGeom prst="rect">
            <a:avLst/>
          </a:prstGeom>
        </p:spPr>
        <p:txBody>
          <a:bodyPr anchor="ctr"/>
          <a:lstStyle>
            <a:lvl1pPr algn="l">
              <a:lnSpc>
                <a:spcPts val="4000"/>
              </a:lnSpc>
              <a:defRPr sz="3733" b="1" baseline="0">
                <a:solidFill>
                  <a:srgbClr val="0057B7"/>
                </a:solidFill>
                <a:effectLst/>
                <a:latin typeface="Calibri" pitchFamily="34" charset="0"/>
              </a:defRPr>
            </a:lvl1pPr>
          </a:lstStyle>
          <a:p>
            <a:endParaRPr lang="en-US"/>
          </a:p>
        </p:txBody>
      </p:sp>
      <p:sp>
        <p:nvSpPr>
          <p:cNvPr id="8" name="Subtitle 2"/>
          <p:cNvSpPr>
            <a:spLocks noGrp="1"/>
          </p:cNvSpPr>
          <p:nvPr userDrawn="1">
            <p:ph type="subTitle" idx="1"/>
          </p:nvPr>
        </p:nvSpPr>
        <p:spPr>
          <a:xfrm>
            <a:off x="609600" y="2859349"/>
            <a:ext cx="8534400" cy="457200"/>
          </a:xfrm>
          <a:prstGeom prst="rect">
            <a:avLst/>
          </a:prstGeom>
        </p:spPr>
        <p:txBody>
          <a:bodyPr/>
          <a:lstStyle>
            <a:lvl1pPr marL="0" indent="0" algn="l">
              <a:buNone/>
              <a:defRPr sz="2667" b="1" baseline="0">
                <a:solidFill>
                  <a:srgbClr val="0057B7"/>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endParaRPr lang="en-US"/>
          </a:p>
        </p:txBody>
      </p:sp>
      <p:sp>
        <p:nvSpPr>
          <p:cNvPr id="10" name="Text Placeholder 8"/>
          <p:cNvSpPr>
            <a:spLocks noGrp="1"/>
          </p:cNvSpPr>
          <p:nvPr userDrawn="1">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29" name="Text Placeholder 28">
            <a:extLst>
              <a:ext uri="{FF2B5EF4-FFF2-40B4-BE49-F238E27FC236}">
                <a16:creationId xmlns:a16="http://schemas.microsoft.com/office/drawing/2014/main" id="{A617DD9D-7533-7A57-89FB-4D057BCEAC55}"/>
              </a:ext>
            </a:extLst>
          </p:cNvPr>
          <p:cNvSpPr>
            <a:spLocks noGrp="1"/>
          </p:cNvSpPr>
          <p:nvPr>
            <p:ph type="body" sz="quarter" idx="11" hasCustomPrompt="1"/>
          </p:nvPr>
        </p:nvSpPr>
        <p:spPr>
          <a:xfrm>
            <a:off x="609600" y="372533"/>
            <a:ext cx="9211733" cy="541867"/>
          </a:xfrm>
        </p:spPr>
        <p:txBody>
          <a:bodyPr/>
          <a:lstStyle>
            <a:lvl1pPr marL="0" indent="0">
              <a:buNone/>
              <a:defRPr sz="2400">
                <a:solidFill>
                  <a:schemeClr val="bg1"/>
                </a:solidFill>
              </a:defRPr>
            </a:lvl1pPr>
          </a:lstStyle>
          <a:p>
            <a:pPr lvl="0"/>
            <a:r>
              <a:rPr lang="en-US"/>
              <a:t>Place center name here</a:t>
            </a:r>
          </a:p>
        </p:txBody>
      </p:sp>
      <p:pic>
        <p:nvPicPr>
          <p:cNvPr id="19" name="Picture 18" descr="Graphical user interface, text, application&#10;&#10;Description automatically generated">
            <a:extLst>
              <a:ext uri="{FF2B5EF4-FFF2-40B4-BE49-F238E27FC236}">
                <a16:creationId xmlns:a16="http://schemas.microsoft.com/office/drawing/2014/main" id="{B73EE938-470B-9DA7-FFED-E3CE4A1A33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10872041" y="216207"/>
            <a:ext cx="1117600" cy="725917"/>
          </a:xfrm>
          <a:prstGeom prst="rect">
            <a:avLst/>
          </a:prstGeom>
        </p:spPr>
      </p:pic>
    </p:spTree>
    <p:extLst>
      <p:ext uri="{BB962C8B-B14F-4D97-AF65-F5344CB8AC3E}">
        <p14:creationId xmlns:p14="http://schemas.microsoft.com/office/powerpoint/2010/main" val="2090859461"/>
      </p:ext>
    </p:extLst>
  </p:cSld>
  <p:clrMapOvr>
    <a:masterClrMapping/>
  </p:clrMapOvr>
  <p:transition>
    <p:fade/>
  </p:transition>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IVIDER OPTION 2">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26368FE-BB30-52F8-89C1-D155114AB35A}"/>
              </a:ext>
            </a:extLst>
          </p:cNvPr>
          <p:cNvGrpSpPr/>
          <p:nvPr userDrawn="1"/>
        </p:nvGrpSpPr>
        <p:grpSpPr>
          <a:xfrm>
            <a:off x="0" y="0"/>
            <a:ext cx="12192000" cy="1158861"/>
            <a:chOff x="0" y="1079970"/>
            <a:chExt cx="7112000" cy="224439"/>
          </a:xfrm>
        </p:grpSpPr>
        <p:sp>
          <p:nvSpPr>
            <p:cNvPr id="15" name="Rectangle 14">
              <a:extLst>
                <a:ext uri="{FF2B5EF4-FFF2-40B4-BE49-F238E27FC236}">
                  <a16:creationId xmlns:a16="http://schemas.microsoft.com/office/drawing/2014/main" id="{55A2EC66-252E-FB31-C586-41F7DC2F7D6F}"/>
                </a:ext>
              </a:extLst>
            </p:cNvPr>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grpSp>
          <p:nvGrpSpPr>
            <p:cNvPr id="23" name="Group 22">
              <a:extLst>
                <a:ext uri="{FF2B5EF4-FFF2-40B4-BE49-F238E27FC236}">
                  <a16:creationId xmlns:a16="http://schemas.microsoft.com/office/drawing/2014/main" id="{9DF158DF-BAF5-68F6-78E1-1E179A3E0136}"/>
                </a:ext>
              </a:extLst>
            </p:cNvPr>
            <p:cNvGrpSpPr/>
            <p:nvPr userDrawn="1"/>
          </p:nvGrpSpPr>
          <p:grpSpPr>
            <a:xfrm>
              <a:off x="430" y="1080101"/>
              <a:ext cx="5345267" cy="224308"/>
              <a:chOff x="1771" y="389"/>
              <a:chExt cx="18815689" cy="664930"/>
            </a:xfrm>
          </p:grpSpPr>
          <p:sp>
            <p:nvSpPr>
              <p:cNvPr id="24" name="Parallelogram 9">
                <a:extLst>
                  <a:ext uri="{FF2B5EF4-FFF2-40B4-BE49-F238E27FC236}">
                    <a16:creationId xmlns:a16="http://schemas.microsoft.com/office/drawing/2014/main" id="{143E1EDA-4AF6-C976-C4EF-C1C84A0090F1}"/>
                  </a:ext>
                </a:extLst>
              </p:cNvPr>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25" name="Parallelogram 24">
                <a:extLst>
                  <a:ext uri="{FF2B5EF4-FFF2-40B4-BE49-F238E27FC236}">
                    <a16:creationId xmlns:a16="http://schemas.microsoft.com/office/drawing/2014/main" id="{F6FA40E6-EF82-BF3D-A917-8B343EC59494}"/>
                  </a:ext>
                </a:extLst>
              </p:cNvPr>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26" name="Parallelogram 25">
                <a:extLst>
                  <a:ext uri="{FF2B5EF4-FFF2-40B4-BE49-F238E27FC236}">
                    <a16:creationId xmlns:a16="http://schemas.microsoft.com/office/drawing/2014/main" id="{23549B84-60EC-73B4-5015-36EDBB01E4AA}"/>
                  </a:ext>
                </a:extLst>
              </p:cNvPr>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27" name="Parallelogram 26">
                <a:extLst>
                  <a:ext uri="{FF2B5EF4-FFF2-40B4-BE49-F238E27FC236}">
                    <a16:creationId xmlns:a16="http://schemas.microsoft.com/office/drawing/2014/main" id="{5C53FF0A-86FC-1D88-9239-97955B1F770D}"/>
                  </a:ext>
                </a:extLst>
              </p:cNvPr>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28" name="Parallelogram 27">
                <a:extLst>
                  <a:ext uri="{FF2B5EF4-FFF2-40B4-BE49-F238E27FC236}">
                    <a16:creationId xmlns:a16="http://schemas.microsoft.com/office/drawing/2014/main" id="{6AF49E4E-32CD-B60C-5A81-83D00D5ACF6D}"/>
                  </a:ext>
                </a:extLst>
              </p:cNvPr>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grpSp>
      </p:gr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rgbClr val="000000"/>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
        <p:nvSpPr>
          <p:cNvPr id="2" name="Title 1">
            <a:extLst>
              <a:ext uri="{FF2B5EF4-FFF2-40B4-BE49-F238E27FC236}">
                <a16:creationId xmlns:a16="http://schemas.microsoft.com/office/drawing/2014/main" id="{98DAD436-F875-0284-57C5-8677D1B13921}"/>
              </a:ext>
            </a:extLst>
          </p:cNvPr>
          <p:cNvSpPr>
            <a:spLocks noGrp="1"/>
          </p:cNvSpPr>
          <p:nvPr>
            <p:ph type="title"/>
          </p:nvPr>
        </p:nvSpPr>
        <p:spPr>
          <a:xfrm>
            <a:off x="584200" y="4094905"/>
            <a:ext cx="10515600" cy="1325033"/>
          </a:xfrm>
          <a:prstGeom prst="rect">
            <a:avLst/>
          </a:prstGeom>
        </p:spPr>
        <p:txBody>
          <a:bodyPr/>
          <a:lstStyle>
            <a:lvl1pPr algn="l">
              <a:defRPr sz="4800" b="1">
                <a:solidFill>
                  <a:srgbClr val="0057B7"/>
                </a:solidFill>
                <a:latin typeface="Calibri" panose="020F0502020204030204" pitchFamily="34" charset="0"/>
                <a:cs typeface="Calibri" panose="020F0502020204030204" pitchFamily="34" charset="0"/>
              </a:defRPr>
            </a:lvl1pPr>
          </a:lstStyle>
          <a:p>
            <a:endParaRPr lang="en-US"/>
          </a:p>
        </p:txBody>
      </p:sp>
      <p:grpSp>
        <p:nvGrpSpPr>
          <p:cNvPr id="4" name="Group 3">
            <a:extLst>
              <a:ext uri="{FF2B5EF4-FFF2-40B4-BE49-F238E27FC236}">
                <a16:creationId xmlns:a16="http://schemas.microsoft.com/office/drawing/2014/main" id="{F6E5637B-3F0C-2926-5B7D-F69F43A279AB}"/>
              </a:ext>
            </a:extLst>
          </p:cNvPr>
          <p:cNvGrpSpPr/>
          <p:nvPr userDrawn="1"/>
        </p:nvGrpSpPr>
        <p:grpSpPr>
          <a:xfrm>
            <a:off x="1" y="6725265"/>
            <a:ext cx="12192001" cy="142567"/>
            <a:chOff x="7355954" y="15880786"/>
            <a:chExt cx="21904846" cy="578414"/>
          </a:xfrm>
        </p:grpSpPr>
        <p:sp>
          <p:nvSpPr>
            <p:cNvPr id="5" name="Rectangle 20">
              <a:extLst>
                <a:ext uri="{FF2B5EF4-FFF2-40B4-BE49-F238E27FC236}">
                  <a16:creationId xmlns:a16="http://schemas.microsoft.com/office/drawing/2014/main" id="{300377C4-FCF5-82F7-7DB1-68E20E9DF843}"/>
                </a:ext>
              </a:extLst>
            </p:cNvPr>
            <p:cNvSpPr>
              <a:spLocks noChangeArrowheads="1"/>
            </p:cNvSpPr>
            <p:nvPr userDrawn="1"/>
          </p:nvSpPr>
          <p:spPr bwMode="auto">
            <a:xfrm flipV="1">
              <a:off x="21984029" y="15880786"/>
              <a:ext cx="2432923" cy="578414"/>
            </a:xfrm>
            <a:prstGeom prst="rect">
              <a:avLst/>
            </a:prstGeom>
            <a:solidFill>
              <a:srgbClr val="194D93"/>
            </a:solidFill>
            <a:ln>
              <a:noFill/>
            </a:ln>
          </p:spPr>
          <p:txBody>
            <a:bodyPr vert="horz" wrap="square" lIns="45720" tIns="22860" rIns="45720" bIns="22860" numCol="1" anchor="t" anchorCtr="0" compatLnSpc="1">
              <a:prstTxWarp prst="textNoShape">
                <a:avLst/>
              </a:prstTxWarp>
            </a:bodyPr>
            <a:lstStyle/>
            <a:p>
              <a:endParaRPr lang="en-US" sz="3333"/>
            </a:p>
          </p:txBody>
        </p:sp>
        <p:sp>
          <p:nvSpPr>
            <p:cNvPr id="6" name="Rectangle 20">
              <a:extLst>
                <a:ext uri="{FF2B5EF4-FFF2-40B4-BE49-F238E27FC236}">
                  <a16:creationId xmlns:a16="http://schemas.microsoft.com/office/drawing/2014/main" id="{8617F19E-1B06-5F6E-BC5F-B4999383D269}"/>
                </a:ext>
              </a:extLst>
            </p:cNvPr>
            <p:cNvSpPr>
              <a:spLocks noChangeArrowheads="1"/>
            </p:cNvSpPr>
            <p:nvPr userDrawn="1"/>
          </p:nvSpPr>
          <p:spPr bwMode="auto">
            <a:xfrm flipV="1">
              <a:off x="24406350" y="15880786"/>
              <a:ext cx="2432923" cy="578414"/>
            </a:xfrm>
            <a:prstGeom prst="rect">
              <a:avLst/>
            </a:prstGeom>
            <a:solidFill>
              <a:srgbClr val="1C56A4"/>
            </a:solidFill>
            <a:ln>
              <a:noFill/>
            </a:ln>
          </p:spPr>
          <p:txBody>
            <a:bodyPr vert="horz" wrap="square" lIns="45720" tIns="22860" rIns="45720" bIns="22860" numCol="1" anchor="t" anchorCtr="0" compatLnSpc="1">
              <a:prstTxWarp prst="textNoShape">
                <a:avLst/>
              </a:prstTxWarp>
            </a:bodyPr>
            <a:lstStyle/>
            <a:p>
              <a:endParaRPr lang="en-US" sz="3333"/>
            </a:p>
          </p:txBody>
        </p:sp>
        <p:sp>
          <p:nvSpPr>
            <p:cNvPr id="7" name="Rectangle 20">
              <a:extLst>
                <a:ext uri="{FF2B5EF4-FFF2-40B4-BE49-F238E27FC236}">
                  <a16:creationId xmlns:a16="http://schemas.microsoft.com/office/drawing/2014/main" id="{A43CC56B-482B-7088-88A1-9E73AE17CF36}"/>
                </a:ext>
              </a:extLst>
            </p:cNvPr>
            <p:cNvSpPr>
              <a:spLocks noChangeArrowheads="1"/>
            </p:cNvSpPr>
            <p:nvPr userDrawn="1"/>
          </p:nvSpPr>
          <p:spPr bwMode="auto">
            <a:xfrm flipV="1">
              <a:off x="26827877" y="15880786"/>
              <a:ext cx="2432923" cy="578414"/>
            </a:xfrm>
            <a:prstGeom prst="rect">
              <a:avLst/>
            </a:prstGeom>
            <a:solidFill>
              <a:srgbClr val="1E5DB2"/>
            </a:solidFill>
            <a:ln>
              <a:noFill/>
            </a:ln>
          </p:spPr>
          <p:txBody>
            <a:bodyPr vert="horz" wrap="square" lIns="45720" tIns="22860" rIns="45720" bIns="22860" numCol="1" anchor="t" anchorCtr="0" compatLnSpc="1">
              <a:prstTxWarp prst="textNoShape">
                <a:avLst/>
              </a:prstTxWarp>
            </a:bodyPr>
            <a:lstStyle/>
            <a:p>
              <a:endParaRPr lang="en-US" sz="3333"/>
            </a:p>
          </p:txBody>
        </p:sp>
        <p:sp>
          <p:nvSpPr>
            <p:cNvPr id="8" name="Rectangle 20">
              <a:extLst>
                <a:ext uri="{FF2B5EF4-FFF2-40B4-BE49-F238E27FC236}">
                  <a16:creationId xmlns:a16="http://schemas.microsoft.com/office/drawing/2014/main" id="{CAD4BAC6-1B0A-39BB-6345-BC7EBD647837}"/>
                </a:ext>
              </a:extLst>
            </p:cNvPr>
            <p:cNvSpPr>
              <a:spLocks noChangeArrowheads="1"/>
            </p:cNvSpPr>
            <p:nvPr userDrawn="1"/>
          </p:nvSpPr>
          <p:spPr bwMode="auto">
            <a:xfrm flipV="1">
              <a:off x="7355954" y="15880786"/>
              <a:ext cx="14644447" cy="578414"/>
            </a:xfrm>
            <a:prstGeom prst="rect">
              <a:avLst/>
            </a:prstGeom>
            <a:solidFill>
              <a:srgbClr val="164380"/>
            </a:solidFill>
            <a:ln>
              <a:noFill/>
            </a:ln>
          </p:spPr>
          <p:txBody>
            <a:bodyPr vert="horz" wrap="square" lIns="45720" tIns="22860" rIns="45720" bIns="22860" numCol="1" anchor="t" anchorCtr="0" compatLnSpc="1">
              <a:prstTxWarp prst="textNoShape">
                <a:avLst/>
              </a:prstTxWarp>
            </a:bodyPr>
            <a:lstStyle/>
            <a:p>
              <a:endParaRPr lang="en-US" sz="3333"/>
            </a:p>
          </p:txBody>
        </p:sp>
      </p:grpSp>
    </p:spTree>
    <p:extLst>
      <p:ext uri="{BB962C8B-B14F-4D97-AF65-F5344CB8AC3E}">
        <p14:creationId xmlns:p14="http://schemas.microsoft.com/office/powerpoint/2010/main" val="1003191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7E963-04D2-41D0-B319-212D3B59E4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204A28C-D3BC-4BBC-BC14-48C25F0C45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F49CCF-5B58-45D5-827D-7A694DE83FC8}"/>
              </a:ext>
            </a:extLst>
          </p:cNvPr>
          <p:cNvSpPr>
            <a:spLocks noGrp="1"/>
          </p:cNvSpPr>
          <p:nvPr>
            <p:ph type="dt" sz="half" idx="10"/>
          </p:nvPr>
        </p:nvSpPr>
        <p:spPr/>
        <p:txBody>
          <a:bodyPr/>
          <a:lstStyle/>
          <a:p>
            <a:fld id="{8C0E24BE-F599-4473-82A1-9542CC142551}" type="datetime1">
              <a:rPr lang="en-US" smtClean="0"/>
              <a:t>6/17/25</a:t>
            </a:fld>
            <a:endParaRPr lang="en-US"/>
          </a:p>
        </p:txBody>
      </p:sp>
      <p:sp>
        <p:nvSpPr>
          <p:cNvPr id="5" name="Footer Placeholder 4">
            <a:extLst>
              <a:ext uri="{FF2B5EF4-FFF2-40B4-BE49-F238E27FC236}">
                <a16:creationId xmlns:a16="http://schemas.microsoft.com/office/drawing/2014/main" id="{9454D3AE-4301-4468-A46C-BFE65A06F4CB}"/>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74EB5D56-E0C9-476B-B5CD-DFBCBC6D4D82}"/>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21412797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C8222B9-8F91-46EC-B8B2-F1D778B3C6C3}"/>
              </a:ext>
            </a:extLst>
          </p:cNvPr>
          <p:cNvSpPr>
            <a:spLocks noGrp="1"/>
          </p:cNvSpPr>
          <p:nvPr>
            <p:ph type="pic" sz="quarter" idx="13"/>
          </p:nvPr>
        </p:nvSpPr>
        <p:spPr>
          <a:xfrm>
            <a:off x="331076" y="1361526"/>
            <a:ext cx="1554480" cy="1554480"/>
          </a:xfrm>
          <a:prstGeom prst="ellipse">
            <a:avLst/>
          </a:prstGeom>
        </p:spPr>
        <p:txBody>
          <a:bodyPr>
            <a:normAutofit/>
          </a:bodyPr>
          <a:lstStyle>
            <a:lvl1pPr marL="0" indent="0" algn="ctr">
              <a:buNone/>
              <a:defRPr sz="2000">
                <a:latin typeface="Arial" panose="020B0604020202020204" pitchFamily="34" charset="0"/>
                <a:cs typeface="Arial" panose="020B0604020202020204" pitchFamily="34" charset="0"/>
              </a:defRPr>
            </a:lvl1pPr>
          </a:lstStyle>
          <a:p>
            <a:endParaRPr lang="en-US"/>
          </a:p>
        </p:txBody>
      </p:sp>
      <p:sp>
        <p:nvSpPr>
          <p:cNvPr id="12" name="Title 1">
            <a:extLst>
              <a:ext uri="{FF2B5EF4-FFF2-40B4-BE49-F238E27FC236}">
                <a16:creationId xmlns:a16="http://schemas.microsoft.com/office/drawing/2014/main" id="{96E85F0F-AD49-4E8E-A58B-C81E95E268B8}"/>
              </a:ext>
            </a:extLst>
          </p:cNvPr>
          <p:cNvSpPr>
            <a:spLocks noGrp="1"/>
          </p:cNvSpPr>
          <p:nvPr>
            <p:ph type="ctrTitle"/>
          </p:nvPr>
        </p:nvSpPr>
        <p:spPr>
          <a:xfrm>
            <a:off x="331076" y="221805"/>
            <a:ext cx="10210800" cy="927154"/>
          </a:xfrm>
        </p:spPr>
        <p:txBody>
          <a:bodyPr anchor="ctr">
            <a:normAutofit/>
          </a:bodyPr>
          <a:lstStyle/>
          <a:p>
            <a:pPr algn="l"/>
            <a:endParaRPr lang="en-US" sz="2000" b="1">
              <a:latin typeface="Arial" panose="020B0604020202020204" pitchFamily="34" charset="0"/>
              <a:cs typeface="Arial" panose="020B0604020202020204" pitchFamily="34" charset="0"/>
            </a:endParaRPr>
          </a:p>
        </p:txBody>
      </p:sp>
      <p:sp>
        <p:nvSpPr>
          <p:cNvPr id="13" name="Picture Placeholder 7">
            <a:extLst>
              <a:ext uri="{FF2B5EF4-FFF2-40B4-BE49-F238E27FC236}">
                <a16:creationId xmlns:a16="http://schemas.microsoft.com/office/drawing/2014/main" id="{4C5EAA20-3047-47DF-8BD9-1BBBF92E5C4D}"/>
              </a:ext>
            </a:extLst>
          </p:cNvPr>
          <p:cNvSpPr>
            <a:spLocks noGrp="1"/>
          </p:cNvSpPr>
          <p:nvPr>
            <p:ph type="pic" sz="quarter" idx="14"/>
          </p:nvPr>
        </p:nvSpPr>
        <p:spPr>
          <a:xfrm>
            <a:off x="331076" y="3221620"/>
            <a:ext cx="1554480" cy="1554480"/>
          </a:xfrm>
          <a:prstGeom prst="ellipse">
            <a:avLst/>
          </a:prstGeom>
        </p:spPr>
        <p:txBody>
          <a:bodyPr>
            <a:normAutofit/>
          </a:bodyPr>
          <a:lstStyle>
            <a:lvl1pPr marL="0" indent="0" algn="ctr">
              <a:buNone/>
              <a:defRPr sz="2000">
                <a:latin typeface="Arial" panose="020B0604020202020204" pitchFamily="34" charset="0"/>
                <a:cs typeface="Arial" panose="020B0604020202020204" pitchFamily="34" charset="0"/>
              </a:defRPr>
            </a:lvl1pPr>
          </a:lstStyle>
          <a:p>
            <a:endParaRPr lang="en-US"/>
          </a:p>
        </p:txBody>
      </p:sp>
      <p:sp>
        <p:nvSpPr>
          <p:cNvPr id="14" name="Picture Placeholder 7">
            <a:extLst>
              <a:ext uri="{FF2B5EF4-FFF2-40B4-BE49-F238E27FC236}">
                <a16:creationId xmlns:a16="http://schemas.microsoft.com/office/drawing/2014/main" id="{C0091F62-48D8-4032-99C2-87A9A7247C43}"/>
              </a:ext>
            </a:extLst>
          </p:cNvPr>
          <p:cNvSpPr>
            <a:spLocks noGrp="1"/>
          </p:cNvSpPr>
          <p:nvPr>
            <p:ph type="pic" sz="quarter" idx="15"/>
          </p:nvPr>
        </p:nvSpPr>
        <p:spPr>
          <a:xfrm>
            <a:off x="331076" y="5081715"/>
            <a:ext cx="1554480" cy="1554480"/>
          </a:xfrm>
          <a:prstGeom prst="ellipse">
            <a:avLst/>
          </a:prstGeom>
        </p:spPr>
        <p:txBody>
          <a:bodyPr>
            <a:normAutofit/>
          </a:bodyPr>
          <a:lstStyle>
            <a:lvl1pPr marL="0" indent="0" algn="ctr">
              <a:buNone/>
              <a:defRPr sz="2000">
                <a:latin typeface="Arial" panose="020B0604020202020204" pitchFamily="34" charset="0"/>
                <a:cs typeface="Arial" panose="020B0604020202020204" pitchFamily="34" charset="0"/>
              </a:defRPr>
            </a:lvl1pPr>
          </a:lstStyle>
          <a:p>
            <a:endParaRPr lang="en-US"/>
          </a:p>
        </p:txBody>
      </p:sp>
      <p:sp>
        <p:nvSpPr>
          <p:cNvPr id="18" name="Picture Placeholder 7">
            <a:extLst>
              <a:ext uri="{FF2B5EF4-FFF2-40B4-BE49-F238E27FC236}">
                <a16:creationId xmlns:a16="http://schemas.microsoft.com/office/drawing/2014/main" id="{D728547B-E878-4F48-B5DD-5FB719C14F82}"/>
              </a:ext>
            </a:extLst>
          </p:cNvPr>
          <p:cNvSpPr>
            <a:spLocks noGrp="1"/>
          </p:cNvSpPr>
          <p:nvPr>
            <p:ph type="pic" sz="quarter" idx="16"/>
          </p:nvPr>
        </p:nvSpPr>
        <p:spPr>
          <a:xfrm>
            <a:off x="6096000" y="1361526"/>
            <a:ext cx="1554480" cy="1554480"/>
          </a:xfrm>
          <a:prstGeom prst="ellipse">
            <a:avLst/>
          </a:prstGeom>
        </p:spPr>
        <p:txBody>
          <a:bodyPr>
            <a:normAutofit/>
          </a:bodyPr>
          <a:lstStyle>
            <a:lvl1pPr marL="0" indent="0" algn="ctr">
              <a:buNone/>
              <a:defRPr sz="2000">
                <a:latin typeface="Arial" panose="020B0604020202020204" pitchFamily="34" charset="0"/>
                <a:cs typeface="Arial" panose="020B0604020202020204" pitchFamily="34" charset="0"/>
              </a:defRPr>
            </a:lvl1pPr>
          </a:lstStyle>
          <a:p>
            <a:endParaRPr lang="en-US"/>
          </a:p>
        </p:txBody>
      </p:sp>
      <p:sp>
        <p:nvSpPr>
          <p:cNvPr id="19" name="Picture Placeholder 7">
            <a:extLst>
              <a:ext uri="{FF2B5EF4-FFF2-40B4-BE49-F238E27FC236}">
                <a16:creationId xmlns:a16="http://schemas.microsoft.com/office/drawing/2014/main" id="{1AB8AE47-0DEC-4E5A-B9C4-403A4DCB1E57}"/>
              </a:ext>
            </a:extLst>
          </p:cNvPr>
          <p:cNvSpPr>
            <a:spLocks noGrp="1"/>
          </p:cNvSpPr>
          <p:nvPr>
            <p:ph type="pic" sz="quarter" idx="17"/>
          </p:nvPr>
        </p:nvSpPr>
        <p:spPr>
          <a:xfrm>
            <a:off x="6096000" y="3221620"/>
            <a:ext cx="1554480" cy="1554480"/>
          </a:xfrm>
          <a:prstGeom prst="ellipse">
            <a:avLst/>
          </a:prstGeom>
        </p:spPr>
        <p:txBody>
          <a:bodyPr>
            <a:normAutofit/>
          </a:bodyPr>
          <a:lstStyle>
            <a:lvl1pPr marL="0" indent="0" algn="ctr">
              <a:buNone/>
              <a:defRPr sz="2000">
                <a:latin typeface="Arial" panose="020B0604020202020204" pitchFamily="34" charset="0"/>
                <a:cs typeface="Arial" panose="020B0604020202020204" pitchFamily="34" charset="0"/>
              </a:defRPr>
            </a:lvl1pPr>
          </a:lstStyle>
          <a:p>
            <a:endParaRPr lang="en-US"/>
          </a:p>
        </p:txBody>
      </p:sp>
      <p:sp>
        <p:nvSpPr>
          <p:cNvPr id="20" name="Picture Placeholder 7">
            <a:extLst>
              <a:ext uri="{FF2B5EF4-FFF2-40B4-BE49-F238E27FC236}">
                <a16:creationId xmlns:a16="http://schemas.microsoft.com/office/drawing/2014/main" id="{5FA61B21-043B-4183-A8E4-D91A09ECD83B}"/>
              </a:ext>
            </a:extLst>
          </p:cNvPr>
          <p:cNvSpPr>
            <a:spLocks noGrp="1"/>
          </p:cNvSpPr>
          <p:nvPr>
            <p:ph type="pic" sz="quarter" idx="18"/>
          </p:nvPr>
        </p:nvSpPr>
        <p:spPr>
          <a:xfrm>
            <a:off x="6096000" y="5081715"/>
            <a:ext cx="1554480" cy="1554480"/>
          </a:xfrm>
          <a:prstGeom prst="ellipse">
            <a:avLst/>
          </a:prstGeom>
        </p:spPr>
        <p:txBody>
          <a:bodyPr>
            <a:normAutofit/>
          </a:bodyPr>
          <a:lstStyle>
            <a:lvl1pPr marL="0" indent="0" algn="ctr">
              <a:buNone/>
              <a:defRPr sz="2000">
                <a:latin typeface="Arial" panose="020B0604020202020204"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1304612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485DF-D47F-4A3A-B568-634AD6539A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806B3E9-9FB9-4E38-B448-7D2FA3BC2F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D50425-7C2C-479D-B035-50A6F757003E}"/>
              </a:ext>
            </a:extLst>
          </p:cNvPr>
          <p:cNvSpPr>
            <a:spLocks noGrp="1"/>
          </p:cNvSpPr>
          <p:nvPr>
            <p:ph type="dt" sz="half" idx="10"/>
          </p:nvPr>
        </p:nvSpPr>
        <p:spPr/>
        <p:txBody>
          <a:bodyPr/>
          <a:lstStyle/>
          <a:p>
            <a:fld id="{4582190C-A44D-4190-824D-20496E73B09C}" type="datetime1">
              <a:rPr lang="en-US" smtClean="0"/>
              <a:t>6/17/25</a:t>
            </a:fld>
            <a:endParaRPr lang="en-US"/>
          </a:p>
        </p:txBody>
      </p:sp>
      <p:sp>
        <p:nvSpPr>
          <p:cNvPr id="5" name="Footer Placeholder 4">
            <a:extLst>
              <a:ext uri="{FF2B5EF4-FFF2-40B4-BE49-F238E27FC236}">
                <a16:creationId xmlns:a16="http://schemas.microsoft.com/office/drawing/2014/main" id="{B5DFCC13-C811-43CB-B439-1C88E2BFAD88}"/>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77F30D75-6F7C-45C6-8A5F-847363EC0D04}"/>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42819046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5D677-501D-48CC-968B-4077A06135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92DB98-6BA8-4C2D-8ECE-94FCEE86D64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6975A62-F86D-4178-A349-C2E5DDFA6B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42116F-BCA6-4B13-AE0C-61031F103631}"/>
              </a:ext>
            </a:extLst>
          </p:cNvPr>
          <p:cNvSpPr>
            <a:spLocks noGrp="1"/>
          </p:cNvSpPr>
          <p:nvPr>
            <p:ph type="dt" sz="half" idx="10"/>
          </p:nvPr>
        </p:nvSpPr>
        <p:spPr/>
        <p:txBody>
          <a:bodyPr/>
          <a:lstStyle/>
          <a:p>
            <a:fld id="{56EA1BDD-5E73-48AC-B226-ED484D9ABE87}" type="datetime1">
              <a:rPr lang="en-US" smtClean="0"/>
              <a:t>6/17/25</a:t>
            </a:fld>
            <a:endParaRPr lang="en-US"/>
          </a:p>
        </p:txBody>
      </p:sp>
      <p:sp>
        <p:nvSpPr>
          <p:cNvPr id="6" name="Footer Placeholder 5">
            <a:extLst>
              <a:ext uri="{FF2B5EF4-FFF2-40B4-BE49-F238E27FC236}">
                <a16:creationId xmlns:a16="http://schemas.microsoft.com/office/drawing/2014/main" id="{5AAB39A4-38DB-4AC1-B7E5-13B65BA7D7BD}"/>
              </a:ext>
            </a:extLst>
          </p:cNvPr>
          <p:cNvSpPr>
            <a:spLocks noGrp="1"/>
          </p:cNvSpPr>
          <p:nvPr>
            <p:ph type="ftr" sz="quarter" idx="11"/>
          </p:nvPr>
        </p:nvSpPr>
        <p:spPr/>
        <p:txBody>
          <a:bodyPr/>
          <a:lstStyle/>
          <a:p>
            <a:r>
              <a:rPr lang="en-US"/>
              <a:t>For Pilot Use Only</a:t>
            </a:r>
          </a:p>
        </p:txBody>
      </p:sp>
      <p:sp>
        <p:nvSpPr>
          <p:cNvPr id="7" name="Slide Number Placeholder 6">
            <a:extLst>
              <a:ext uri="{FF2B5EF4-FFF2-40B4-BE49-F238E27FC236}">
                <a16:creationId xmlns:a16="http://schemas.microsoft.com/office/drawing/2014/main" id="{342FBDA6-29F6-405A-83E0-3A1D7E6D5B22}"/>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27007066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D3AB0-8215-41E0-9E58-E5DF83877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A8FDA-05D7-4EB1-85AC-BFE9D2451C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37416A-2012-49A0-A037-CD8D8A59A5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9E7170-3173-4DE6-8362-748EA402C0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1546D1-FA6E-4590-A5EC-9D056019C2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7699948-ED79-4BE2-A729-2B4DC674D1DE}"/>
              </a:ext>
            </a:extLst>
          </p:cNvPr>
          <p:cNvSpPr>
            <a:spLocks noGrp="1"/>
          </p:cNvSpPr>
          <p:nvPr>
            <p:ph type="dt" sz="half" idx="10"/>
          </p:nvPr>
        </p:nvSpPr>
        <p:spPr/>
        <p:txBody>
          <a:bodyPr/>
          <a:lstStyle/>
          <a:p>
            <a:fld id="{4415A102-F099-4D52-B7D1-57163A4A5D84}" type="datetime1">
              <a:rPr lang="en-US" smtClean="0"/>
              <a:t>6/17/25</a:t>
            </a:fld>
            <a:endParaRPr lang="en-US"/>
          </a:p>
        </p:txBody>
      </p:sp>
      <p:sp>
        <p:nvSpPr>
          <p:cNvPr id="8" name="Footer Placeholder 7">
            <a:extLst>
              <a:ext uri="{FF2B5EF4-FFF2-40B4-BE49-F238E27FC236}">
                <a16:creationId xmlns:a16="http://schemas.microsoft.com/office/drawing/2014/main" id="{9EC7176A-3BC5-454C-BDD0-C7C96AA09492}"/>
              </a:ext>
            </a:extLst>
          </p:cNvPr>
          <p:cNvSpPr>
            <a:spLocks noGrp="1"/>
          </p:cNvSpPr>
          <p:nvPr>
            <p:ph type="ftr" sz="quarter" idx="11"/>
          </p:nvPr>
        </p:nvSpPr>
        <p:spPr/>
        <p:txBody>
          <a:bodyPr/>
          <a:lstStyle/>
          <a:p>
            <a:r>
              <a:rPr lang="en-US"/>
              <a:t>For Pilot Use Only</a:t>
            </a:r>
          </a:p>
        </p:txBody>
      </p:sp>
      <p:sp>
        <p:nvSpPr>
          <p:cNvPr id="9" name="Slide Number Placeholder 8">
            <a:extLst>
              <a:ext uri="{FF2B5EF4-FFF2-40B4-BE49-F238E27FC236}">
                <a16:creationId xmlns:a16="http://schemas.microsoft.com/office/drawing/2014/main" id="{EA66EAAE-9435-43BF-8155-71786AC12271}"/>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36924731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6E754-D059-41D8-9D5B-F6E7DC10218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7453033-D7F9-4E0D-973B-A7C82D66883A}"/>
              </a:ext>
            </a:extLst>
          </p:cNvPr>
          <p:cNvSpPr>
            <a:spLocks noGrp="1"/>
          </p:cNvSpPr>
          <p:nvPr>
            <p:ph type="dt" sz="half" idx="10"/>
          </p:nvPr>
        </p:nvSpPr>
        <p:spPr/>
        <p:txBody>
          <a:bodyPr/>
          <a:lstStyle/>
          <a:p>
            <a:fld id="{415F4B2D-1A54-43D0-96D5-E32CB0D769BF}" type="datetime1">
              <a:rPr lang="en-US" smtClean="0"/>
              <a:t>6/17/25</a:t>
            </a:fld>
            <a:endParaRPr lang="en-US"/>
          </a:p>
        </p:txBody>
      </p:sp>
      <p:sp>
        <p:nvSpPr>
          <p:cNvPr id="4" name="Footer Placeholder 3">
            <a:extLst>
              <a:ext uri="{FF2B5EF4-FFF2-40B4-BE49-F238E27FC236}">
                <a16:creationId xmlns:a16="http://schemas.microsoft.com/office/drawing/2014/main" id="{E4B333EE-CEB7-41C5-8C9C-AF19CA79A2F0}"/>
              </a:ext>
            </a:extLst>
          </p:cNvPr>
          <p:cNvSpPr>
            <a:spLocks noGrp="1"/>
          </p:cNvSpPr>
          <p:nvPr>
            <p:ph type="ftr" sz="quarter" idx="11"/>
          </p:nvPr>
        </p:nvSpPr>
        <p:spPr/>
        <p:txBody>
          <a:bodyPr/>
          <a:lstStyle/>
          <a:p>
            <a:r>
              <a:rPr lang="en-US"/>
              <a:t>For Pilot Use Only</a:t>
            </a:r>
          </a:p>
        </p:txBody>
      </p:sp>
      <p:sp>
        <p:nvSpPr>
          <p:cNvPr id="5" name="Slide Number Placeholder 4">
            <a:extLst>
              <a:ext uri="{FF2B5EF4-FFF2-40B4-BE49-F238E27FC236}">
                <a16:creationId xmlns:a16="http://schemas.microsoft.com/office/drawing/2014/main" id="{86EC17A1-3DC9-4971-9D1C-3E5229E011B9}"/>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2531020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4CF36-F825-4EC4-A457-B89EC59C3B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0F4D55-8E1D-4A45-85E6-A33C318512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FD350F-B361-4585-9E83-8150077875AF}"/>
              </a:ext>
            </a:extLst>
          </p:cNvPr>
          <p:cNvSpPr>
            <a:spLocks noGrp="1"/>
          </p:cNvSpPr>
          <p:nvPr>
            <p:ph type="dt" sz="half" idx="10"/>
          </p:nvPr>
        </p:nvSpPr>
        <p:spPr/>
        <p:txBody>
          <a:bodyPr/>
          <a:lstStyle/>
          <a:p>
            <a:fld id="{D670C206-010A-447B-BD04-9010677D5BFC}" type="datetime1">
              <a:rPr lang="en-US" smtClean="0"/>
              <a:t>6/17/25</a:t>
            </a:fld>
            <a:endParaRPr lang="en-US"/>
          </a:p>
        </p:txBody>
      </p:sp>
      <p:sp>
        <p:nvSpPr>
          <p:cNvPr id="5" name="Footer Placeholder 4">
            <a:extLst>
              <a:ext uri="{FF2B5EF4-FFF2-40B4-BE49-F238E27FC236}">
                <a16:creationId xmlns:a16="http://schemas.microsoft.com/office/drawing/2014/main" id="{F43C0231-894D-499A-AFA9-1B2CA8A6069D}"/>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E358DACA-3F40-4CCC-9C4B-021F843F2DE7}"/>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7933157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6AE0BB-B6DF-4448-BEA9-0A255929902A}"/>
              </a:ext>
            </a:extLst>
          </p:cNvPr>
          <p:cNvSpPr>
            <a:spLocks noGrp="1"/>
          </p:cNvSpPr>
          <p:nvPr>
            <p:ph type="dt" sz="half" idx="10"/>
          </p:nvPr>
        </p:nvSpPr>
        <p:spPr/>
        <p:txBody>
          <a:bodyPr/>
          <a:lstStyle/>
          <a:p>
            <a:fld id="{48DA1ED6-EB0F-48F0-904E-05BA46187F1C}" type="datetime1">
              <a:rPr lang="en-US" smtClean="0"/>
              <a:t>6/17/25</a:t>
            </a:fld>
            <a:endParaRPr lang="en-US"/>
          </a:p>
        </p:txBody>
      </p:sp>
      <p:sp>
        <p:nvSpPr>
          <p:cNvPr id="3" name="Footer Placeholder 2">
            <a:extLst>
              <a:ext uri="{FF2B5EF4-FFF2-40B4-BE49-F238E27FC236}">
                <a16:creationId xmlns:a16="http://schemas.microsoft.com/office/drawing/2014/main" id="{7F0E103B-D844-40AE-83AF-1DC079A34450}"/>
              </a:ext>
            </a:extLst>
          </p:cNvPr>
          <p:cNvSpPr>
            <a:spLocks noGrp="1"/>
          </p:cNvSpPr>
          <p:nvPr>
            <p:ph type="ftr" sz="quarter" idx="11"/>
          </p:nvPr>
        </p:nvSpPr>
        <p:spPr/>
        <p:txBody>
          <a:bodyPr/>
          <a:lstStyle/>
          <a:p>
            <a:r>
              <a:rPr lang="en-US"/>
              <a:t>For Pilot Use Only</a:t>
            </a:r>
          </a:p>
        </p:txBody>
      </p:sp>
      <p:sp>
        <p:nvSpPr>
          <p:cNvPr id="4" name="Slide Number Placeholder 3">
            <a:extLst>
              <a:ext uri="{FF2B5EF4-FFF2-40B4-BE49-F238E27FC236}">
                <a16:creationId xmlns:a16="http://schemas.microsoft.com/office/drawing/2014/main" id="{0418DBCE-6FD9-4323-8DE1-9E00B8FFEFBD}"/>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3618693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EB159-FF5D-4BBD-8D71-B96DF31220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9562FD5-AFD7-47C2-95EC-CA0AA50D45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A65E91-3F09-4F9D-BD54-FBB39A9B15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08DE50-60FE-4104-B9B5-70D611D20F9C}"/>
              </a:ext>
            </a:extLst>
          </p:cNvPr>
          <p:cNvSpPr>
            <a:spLocks noGrp="1"/>
          </p:cNvSpPr>
          <p:nvPr>
            <p:ph type="dt" sz="half" idx="10"/>
          </p:nvPr>
        </p:nvSpPr>
        <p:spPr/>
        <p:txBody>
          <a:bodyPr/>
          <a:lstStyle/>
          <a:p>
            <a:fld id="{BA1A8C1D-7732-4811-B114-5C6C542CB87C}" type="datetime1">
              <a:rPr lang="en-US" smtClean="0"/>
              <a:t>6/17/25</a:t>
            </a:fld>
            <a:endParaRPr lang="en-US"/>
          </a:p>
        </p:txBody>
      </p:sp>
      <p:sp>
        <p:nvSpPr>
          <p:cNvPr id="6" name="Footer Placeholder 5">
            <a:extLst>
              <a:ext uri="{FF2B5EF4-FFF2-40B4-BE49-F238E27FC236}">
                <a16:creationId xmlns:a16="http://schemas.microsoft.com/office/drawing/2014/main" id="{1888BC2E-62FA-4F72-AC3F-8242F69375BC}"/>
              </a:ext>
            </a:extLst>
          </p:cNvPr>
          <p:cNvSpPr>
            <a:spLocks noGrp="1"/>
          </p:cNvSpPr>
          <p:nvPr>
            <p:ph type="ftr" sz="quarter" idx="11"/>
          </p:nvPr>
        </p:nvSpPr>
        <p:spPr/>
        <p:txBody>
          <a:bodyPr/>
          <a:lstStyle/>
          <a:p>
            <a:r>
              <a:rPr lang="en-US"/>
              <a:t>For Pilot Use Only</a:t>
            </a:r>
          </a:p>
        </p:txBody>
      </p:sp>
      <p:sp>
        <p:nvSpPr>
          <p:cNvPr id="7" name="Slide Number Placeholder 6">
            <a:extLst>
              <a:ext uri="{FF2B5EF4-FFF2-40B4-BE49-F238E27FC236}">
                <a16:creationId xmlns:a16="http://schemas.microsoft.com/office/drawing/2014/main" id="{463C58EC-05E3-4575-9A96-AD24221D538C}"/>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1674919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D8001-9E5A-460E-BF23-D5465AB51C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979E48-F775-4105-823E-393662BC6E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9B6EB0D-B9FC-45F1-A488-118A8FC0FD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DEA96E-E216-4E80-B1E2-7D489DB6BB9A}"/>
              </a:ext>
            </a:extLst>
          </p:cNvPr>
          <p:cNvSpPr>
            <a:spLocks noGrp="1"/>
          </p:cNvSpPr>
          <p:nvPr>
            <p:ph type="dt" sz="half" idx="10"/>
          </p:nvPr>
        </p:nvSpPr>
        <p:spPr/>
        <p:txBody>
          <a:bodyPr/>
          <a:lstStyle/>
          <a:p>
            <a:fld id="{0A8F1B00-EB1C-4371-BC89-D9DBDDA37CBD}" type="datetime1">
              <a:rPr lang="en-US" smtClean="0"/>
              <a:t>6/17/25</a:t>
            </a:fld>
            <a:endParaRPr lang="en-US"/>
          </a:p>
        </p:txBody>
      </p:sp>
      <p:sp>
        <p:nvSpPr>
          <p:cNvPr id="6" name="Footer Placeholder 5">
            <a:extLst>
              <a:ext uri="{FF2B5EF4-FFF2-40B4-BE49-F238E27FC236}">
                <a16:creationId xmlns:a16="http://schemas.microsoft.com/office/drawing/2014/main" id="{740C5D82-8DFA-430C-878E-4FE75ECE2C63}"/>
              </a:ext>
            </a:extLst>
          </p:cNvPr>
          <p:cNvSpPr>
            <a:spLocks noGrp="1"/>
          </p:cNvSpPr>
          <p:nvPr>
            <p:ph type="ftr" sz="quarter" idx="11"/>
          </p:nvPr>
        </p:nvSpPr>
        <p:spPr/>
        <p:txBody>
          <a:bodyPr/>
          <a:lstStyle/>
          <a:p>
            <a:r>
              <a:rPr lang="en-US"/>
              <a:t>For Pilot Use Only</a:t>
            </a:r>
          </a:p>
        </p:txBody>
      </p:sp>
      <p:sp>
        <p:nvSpPr>
          <p:cNvPr id="7" name="Slide Number Placeholder 6">
            <a:extLst>
              <a:ext uri="{FF2B5EF4-FFF2-40B4-BE49-F238E27FC236}">
                <a16:creationId xmlns:a16="http://schemas.microsoft.com/office/drawing/2014/main" id="{60EBC209-E58E-43E7-8747-0790E83AF857}"/>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6642953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2B799-8D86-461D-8C08-8F18E69027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8D872C-3D64-4C34-AFB6-2D22C9861F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178282-797D-472F-954C-7FED87C82EBE}"/>
              </a:ext>
            </a:extLst>
          </p:cNvPr>
          <p:cNvSpPr>
            <a:spLocks noGrp="1"/>
          </p:cNvSpPr>
          <p:nvPr>
            <p:ph type="dt" sz="half" idx="10"/>
          </p:nvPr>
        </p:nvSpPr>
        <p:spPr/>
        <p:txBody>
          <a:bodyPr/>
          <a:lstStyle/>
          <a:p>
            <a:fld id="{ABBC605F-9517-46A4-B0F7-E4BD77B2940C}" type="datetime1">
              <a:rPr lang="en-US" smtClean="0"/>
              <a:t>6/17/25</a:t>
            </a:fld>
            <a:endParaRPr lang="en-US"/>
          </a:p>
        </p:txBody>
      </p:sp>
      <p:sp>
        <p:nvSpPr>
          <p:cNvPr id="5" name="Footer Placeholder 4">
            <a:extLst>
              <a:ext uri="{FF2B5EF4-FFF2-40B4-BE49-F238E27FC236}">
                <a16:creationId xmlns:a16="http://schemas.microsoft.com/office/drawing/2014/main" id="{C44C7C1C-F52A-4F9C-8006-3C615ADA5BBD}"/>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1E23CF08-D26B-4984-AF27-AD970EECEEC1}"/>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30183664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29B282-8F1F-4926-B306-7B685B94DE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BF7256-F951-40C9-A316-42388DABE3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FD2B3A-7743-49DD-A233-D62AF3377655}"/>
              </a:ext>
            </a:extLst>
          </p:cNvPr>
          <p:cNvSpPr>
            <a:spLocks noGrp="1"/>
          </p:cNvSpPr>
          <p:nvPr>
            <p:ph type="dt" sz="half" idx="10"/>
          </p:nvPr>
        </p:nvSpPr>
        <p:spPr/>
        <p:txBody>
          <a:bodyPr/>
          <a:lstStyle/>
          <a:p>
            <a:fld id="{0381CBDD-AB4A-45A5-B199-1014ED9A3652}" type="datetime1">
              <a:rPr lang="en-US" smtClean="0"/>
              <a:t>6/17/25</a:t>
            </a:fld>
            <a:endParaRPr lang="en-US"/>
          </a:p>
        </p:txBody>
      </p:sp>
      <p:sp>
        <p:nvSpPr>
          <p:cNvPr id="5" name="Footer Placeholder 4">
            <a:extLst>
              <a:ext uri="{FF2B5EF4-FFF2-40B4-BE49-F238E27FC236}">
                <a16:creationId xmlns:a16="http://schemas.microsoft.com/office/drawing/2014/main" id="{92E4FFF2-07A9-4BEF-9E93-AEDCBDB776E3}"/>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D29044F3-2D92-497D-B6CB-70A594576277}"/>
              </a:ext>
            </a:extLst>
          </p:cNvPr>
          <p:cNvSpPr>
            <a:spLocks noGrp="1"/>
          </p:cNvSpPr>
          <p:nvPr>
            <p:ph type="sldNum" sz="quarter" idx="12"/>
          </p:nvPr>
        </p:nvSpPr>
        <p:spPr/>
        <p:txBody>
          <a:bodyPr/>
          <a:lstStyle/>
          <a:p>
            <a:fld id="{0AF36AFA-5216-4401-960D-29D00E08DFFC}" type="slidenum">
              <a:rPr lang="en-US" smtClean="0"/>
              <a:t>‹#›</a:t>
            </a:fld>
            <a:endParaRPr lang="en-US"/>
          </a:p>
        </p:txBody>
      </p:sp>
    </p:spTree>
    <p:extLst>
      <p:ext uri="{BB962C8B-B14F-4D97-AF65-F5344CB8AC3E}">
        <p14:creationId xmlns:p14="http://schemas.microsoft.com/office/powerpoint/2010/main" val="1798649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D9502-DD25-4C42-9B90-3E3BEAC76D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434AA73-AB4A-49F6-801D-9238E511D0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63B839-00EE-4CB0-8B6E-FC01102887CD}"/>
              </a:ext>
            </a:extLst>
          </p:cNvPr>
          <p:cNvSpPr>
            <a:spLocks noGrp="1"/>
          </p:cNvSpPr>
          <p:nvPr>
            <p:ph type="dt" sz="half" idx="10"/>
          </p:nvPr>
        </p:nvSpPr>
        <p:spPr/>
        <p:txBody>
          <a:bodyPr/>
          <a:lstStyle/>
          <a:p>
            <a:fld id="{CD896CDF-560E-4940-8FF6-5E1D0EED41D7}" type="datetime1">
              <a:rPr lang="en-US" smtClean="0"/>
              <a:t>6/17/25</a:t>
            </a:fld>
            <a:endParaRPr lang="en-US"/>
          </a:p>
        </p:txBody>
      </p:sp>
      <p:sp>
        <p:nvSpPr>
          <p:cNvPr id="5" name="Footer Placeholder 4">
            <a:extLst>
              <a:ext uri="{FF2B5EF4-FFF2-40B4-BE49-F238E27FC236}">
                <a16:creationId xmlns:a16="http://schemas.microsoft.com/office/drawing/2014/main" id="{21D12C4E-1F34-402A-83E2-E023D732B305}"/>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61865396-74B2-4B46-9F79-25D8D4A57EAD}"/>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2693395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3FDF0-35F5-4AB7-AAE2-3ABDBE7A75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712BF7-5A3A-464C-BAEB-2CA4DECE0B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D0A235-100F-48C4-B189-B2D3490666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A11C07-E9E9-4486-B43E-FF9847BD3BD1}"/>
              </a:ext>
            </a:extLst>
          </p:cNvPr>
          <p:cNvSpPr>
            <a:spLocks noGrp="1"/>
          </p:cNvSpPr>
          <p:nvPr>
            <p:ph type="dt" sz="half" idx="10"/>
          </p:nvPr>
        </p:nvSpPr>
        <p:spPr/>
        <p:txBody>
          <a:bodyPr/>
          <a:lstStyle/>
          <a:p>
            <a:fld id="{F42FBFC3-B954-49A2-BA2B-614A2310CDCD}" type="datetime1">
              <a:rPr lang="en-US" smtClean="0"/>
              <a:t>6/17/25</a:t>
            </a:fld>
            <a:endParaRPr lang="en-US"/>
          </a:p>
        </p:txBody>
      </p:sp>
      <p:sp>
        <p:nvSpPr>
          <p:cNvPr id="6" name="Footer Placeholder 5">
            <a:extLst>
              <a:ext uri="{FF2B5EF4-FFF2-40B4-BE49-F238E27FC236}">
                <a16:creationId xmlns:a16="http://schemas.microsoft.com/office/drawing/2014/main" id="{C59EF923-4278-46FF-91BB-CA9EB6BCB36D}"/>
              </a:ext>
            </a:extLst>
          </p:cNvPr>
          <p:cNvSpPr>
            <a:spLocks noGrp="1"/>
          </p:cNvSpPr>
          <p:nvPr>
            <p:ph type="ftr" sz="quarter" idx="11"/>
          </p:nvPr>
        </p:nvSpPr>
        <p:spPr/>
        <p:txBody>
          <a:bodyPr/>
          <a:lstStyle/>
          <a:p>
            <a:r>
              <a:rPr lang="en-US"/>
              <a:t>For Pilot Use Only</a:t>
            </a:r>
          </a:p>
        </p:txBody>
      </p:sp>
      <p:sp>
        <p:nvSpPr>
          <p:cNvPr id="7" name="Slide Number Placeholder 6">
            <a:extLst>
              <a:ext uri="{FF2B5EF4-FFF2-40B4-BE49-F238E27FC236}">
                <a16:creationId xmlns:a16="http://schemas.microsoft.com/office/drawing/2014/main" id="{6B44033D-9466-4EA6-9D0B-0E40FAB3BEC9}"/>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3909907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BF98C-DACB-48D3-9FB6-A5BB05FA51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388B48-BC41-46C1-8424-E38F9E0013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261297-6178-477D-9EEB-7E38F96025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1139F6-7D86-4148-86B9-3EAC6876B8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68EC59-59E8-4DA7-AB07-30C22D2771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886045-7B98-4EE6-AB70-9331F1E13DFD}"/>
              </a:ext>
            </a:extLst>
          </p:cNvPr>
          <p:cNvSpPr>
            <a:spLocks noGrp="1"/>
          </p:cNvSpPr>
          <p:nvPr>
            <p:ph type="dt" sz="half" idx="10"/>
          </p:nvPr>
        </p:nvSpPr>
        <p:spPr/>
        <p:txBody>
          <a:bodyPr/>
          <a:lstStyle/>
          <a:p>
            <a:fld id="{18406339-8BB5-4E2F-9241-57A29A9E2048}" type="datetime1">
              <a:rPr lang="en-US" smtClean="0"/>
              <a:t>6/17/25</a:t>
            </a:fld>
            <a:endParaRPr lang="en-US"/>
          </a:p>
        </p:txBody>
      </p:sp>
      <p:sp>
        <p:nvSpPr>
          <p:cNvPr id="8" name="Footer Placeholder 7">
            <a:extLst>
              <a:ext uri="{FF2B5EF4-FFF2-40B4-BE49-F238E27FC236}">
                <a16:creationId xmlns:a16="http://schemas.microsoft.com/office/drawing/2014/main" id="{A4759BD4-3D4F-46A1-BB64-B76101E61B0B}"/>
              </a:ext>
            </a:extLst>
          </p:cNvPr>
          <p:cNvSpPr>
            <a:spLocks noGrp="1"/>
          </p:cNvSpPr>
          <p:nvPr>
            <p:ph type="ftr" sz="quarter" idx="11"/>
          </p:nvPr>
        </p:nvSpPr>
        <p:spPr/>
        <p:txBody>
          <a:bodyPr/>
          <a:lstStyle/>
          <a:p>
            <a:r>
              <a:rPr lang="en-US"/>
              <a:t>For Pilot Use Only</a:t>
            </a:r>
          </a:p>
        </p:txBody>
      </p:sp>
      <p:sp>
        <p:nvSpPr>
          <p:cNvPr id="9" name="Slide Number Placeholder 8">
            <a:extLst>
              <a:ext uri="{FF2B5EF4-FFF2-40B4-BE49-F238E27FC236}">
                <a16:creationId xmlns:a16="http://schemas.microsoft.com/office/drawing/2014/main" id="{99EE7E5F-B87D-4369-A291-209A66669C7A}"/>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1745579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F4EE3-CDBD-4AFA-959F-4AD3CF8FAC7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2BAE6F-D3D9-4B6E-991A-12120AF79F35}"/>
              </a:ext>
            </a:extLst>
          </p:cNvPr>
          <p:cNvSpPr>
            <a:spLocks noGrp="1"/>
          </p:cNvSpPr>
          <p:nvPr>
            <p:ph type="dt" sz="half" idx="10"/>
          </p:nvPr>
        </p:nvSpPr>
        <p:spPr/>
        <p:txBody>
          <a:bodyPr/>
          <a:lstStyle/>
          <a:p>
            <a:fld id="{F55875C3-D5E3-434C-BDC4-D00B16C0EDFA}" type="datetime1">
              <a:rPr lang="en-US" smtClean="0"/>
              <a:t>6/17/25</a:t>
            </a:fld>
            <a:endParaRPr lang="en-US"/>
          </a:p>
        </p:txBody>
      </p:sp>
      <p:sp>
        <p:nvSpPr>
          <p:cNvPr id="4" name="Footer Placeholder 3">
            <a:extLst>
              <a:ext uri="{FF2B5EF4-FFF2-40B4-BE49-F238E27FC236}">
                <a16:creationId xmlns:a16="http://schemas.microsoft.com/office/drawing/2014/main" id="{CCF3F56E-B28A-40A0-B0ED-2749403430CE}"/>
              </a:ext>
            </a:extLst>
          </p:cNvPr>
          <p:cNvSpPr>
            <a:spLocks noGrp="1"/>
          </p:cNvSpPr>
          <p:nvPr>
            <p:ph type="ftr" sz="quarter" idx="11"/>
          </p:nvPr>
        </p:nvSpPr>
        <p:spPr/>
        <p:txBody>
          <a:bodyPr/>
          <a:lstStyle/>
          <a:p>
            <a:r>
              <a:rPr lang="en-US"/>
              <a:t>For Pilot Use Only</a:t>
            </a:r>
          </a:p>
        </p:txBody>
      </p:sp>
      <p:sp>
        <p:nvSpPr>
          <p:cNvPr id="5" name="Slide Number Placeholder 4">
            <a:extLst>
              <a:ext uri="{FF2B5EF4-FFF2-40B4-BE49-F238E27FC236}">
                <a16:creationId xmlns:a16="http://schemas.microsoft.com/office/drawing/2014/main" id="{2E50001A-E71C-4482-9061-9464FCF2FA97}"/>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3876935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702827-380A-43F3-9377-A8F467F32ECA}"/>
              </a:ext>
            </a:extLst>
          </p:cNvPr>
          <p:cNvSpPr>
            <a:spLocks noGrp="1"/>
          </p:cNvSpPr>
          <p:nvPr>
            <p:ph type="dt" sz="half" idx="10"/>
          </p:nvPr>
        </p:nvSpPr>
        <p:spPr/>
        <p:txBody>
          <a:bodyPr/>
          <a:lstStyle/>
          <a:p>
            <a:fld id="{03C74F1E-EEED-4CBB-A709-B1018DF0CF66}" type="datetime1">
              <a:rPr lang="en-US" smtClean="0"/>
              <a:t>6/17/25</a:t>
            </a:fld>
            <a:endParaRPr lang="en-US"/>
          </a:p>
        </p:txBody>
      </p:sp>
      <p:sp>
        <p:nvSpPr>
          <p:cNvPr id="3" name="Footer Placeholder 2">
            <a:extLst>
              <a:ext uri="{FF2B5EF4-FFF2-40B4-BE49-F238E27FC236}">
                <a16:creationId xmlns:a16="http://schemas.microsoft.com/office/drawing/2014/main" id="{9973378A-403F-42C3-84B1-20211B89B120}"/>
              </a:ext>
            </a:extLst>
          </p:cNvPr>
          <p:cNvSpPr>
            <a:spLocks noGrp="1"/>
          </p:cNvSpPr>
          <p:nvPr>
            <p:ph type="ftr" sz="quarter" idx="11"/>
          </p:nvPr>
        </p:nvSpPr>
        <p:spPr/>
        <p:txBody>
          <a:bodyPr/>
          <a:lstStyle/>
          <a:p>
            <a:r>
              <a:rPr lang="en-US"/>
              <a:t>For Pilot Use Only</a:t>
            </a:r>
          </a:p>
        </p:txBody>
      </p:sp>
      <p:sp>
        <p:nvSpPr>
          <p:cNvPr id="4" name="Slide Number Placeholder 3">
            <a:extLst>
              <a:ext uri="{FF2B5EF4-FFF2-40B4-BE49-F238E27FC236}">
                <a16:creationId xmlns:a16="http://schemas.microsoft.com/office/drawing/2014/main" id="{0D7BD815-8372-4CB9-B34E-4A841E45E787}"/>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2659743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70A2-5657-409F-8122-8176AF3D54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0C4956-AA36-48E9-A25C-9DF4373C6D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708F67-71B0-4446-A4C2-AEC2752EE8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B4A9A3-626B-42C6-803C-25FDBFD59232}"/>
              </a:ext>
            </a:extLst>
          </p:cNvPr>
          <p:cNvSpPr>
            <a:spLocks noGrp="1"/>
          </p:cNvSpPr>
          <p:nvPr>
            <p:ph type="dt" sz="half" idx="10"/>
          </p:nvPr>
        </p:nvSpPr>
        <p:spPr/>
        <p:txBody>
          <a:bodyPr/>
          <a:lstStyle/>
          <a:p>
            <a:fld id="{B13BAF39-DA10-402E-ABF8-858D7325328B}" type="datetime1">
              <a:rPr lang="en-US" smtClean="0"/>
              <a:t>6/17/25</a:t>
            </a:fld>
            <a:endParaRPr lang="en-US"/>
          </a:p>
        </p:txBody>
      </p:sp>
      <p:sp>
        <p:nvSpPr>
          <p:cNvPr id="6" name="Footer Placeholder 5">
            <a:extLst>
              <a:ext uri="{FF2B5EF4-FFF2-40B4-BE49-F238E27FC236}">
                <a16:creationId xmlns:a16="http://schemas.microsoft.com/office/drawing/2014/main" id="{6C2AFD8F-56C1-4330-9749-FB8DBC1BBD61}"/>
              </a:ext>
            </a:extLst>
          </p:cNvPr>
          <p:cNvSpPr>
            <a:spLocks noGrp="1"/>
          </p:cNvSpPr>
          <p:nvPr>
            <p:ph type="ftr" sz="quarter" idx="11"/>
          </p:nvPr>
        </p:nvSpPr>
        <p:spPr/>
        <p:txBody>
          <a:bodyPr/>
          <a:lstStyle/>
          <a:p>
            <a:r>
              <a:rPr lang="en-US"/>
              <a:t>For Pilot Use Only</a:t>
            </a:r>
          </a:p>
        </p:txBody>
      </p:sp>
      <p:sp>
        <p:nvSpPr>
          <p:cNvPr id="7" name="Slide Number Placeholder 6">
            <a:extLst>
              <a:ext uri="{FF2B5EF4-FFF2-40B4-BE49-F238E27FC236}">
                <a16:creationId xmlns:a16="http://schemas.microsoft.com/office/drawing/2014/main" id="{3EF51608-4876-4C47-855A-7A437A9D817C}"/>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3875626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A56BF-0694-4BA6-9AAD-C58CCB29EE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B0E2EE-30D7-49A6-8B1A-9AEAD2D9AD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EBAD63-4DED-4BA9-A30B-19650594F7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A31DE1-A3A5-4DD3-9A1F-257529F3AD40}"/>
              </a:ext>
            </a:extLst>
          </p:cNvPr>
          <p:cNvSpPr>
            <a:spLocks noGrp="1"/>
          </p:cNvSpPr>
          <p:nvPr>
            <p:ph type="dt" sz="half" idx="10"/>
          </p:nvPr>
        </p:nvSpPr>
        <p:spPr/>
        <p:txBody>
          <a:bodyPr/>
          <a:lstStyle/>
          <a:p>
            <a:fld id="{89C0FCE8-A790-4626-86B0-4B5C9B435E32}" type="datetime1">
              <a:rPr lang="en-US" smtClean="0"/>
              <a:t>6/17/25</a:t>
            </a:fld>
            <a:endParaRPr lang="en-US"/>
          </a:p>
        </p:txBody>
      </p:sp>
      <p:sp>
        <p:nvSpPr>
          <p:cNvPr id="6" name="Footer Placeholder 5">
            <a:extLst>
              <a:ext uri="{FF2B5EF4-FFF2-40B4-BE49-F238E27FC236}">
                <a16:creationId xmlns:a16="http://schemas.microsoft.com/office/drawing/2014/main" id="{B125E275-13A0-4F22-BDC4-A86D14796C00}"/>
              </a:ext>
            </a:extLst>
          </p:cNvPr>
          <p:cNvSpPr>
            <a:spLocks noGrp="1"/>
          </p:cNvSpPr>
          <p:nvPr>
            <p:ph type="ftr" sz="quarter" idx="11"/>
          </p:nvPr>
        </p:nvSpPr>
        <p:spPr/>
        <p:txBody>
          <a:bodyPr/>
          <a:lstStyle/>
          <a:p>
            <a:r>
              <a:rPr lang="en-US"/>
              <a:t>For Pilot Use Only</a:t>
            </a:r>
          </a:p>
        </p:txBody>
      </p:sp>
      <p:sp>
        <p:nvSpPr>
          <p:cNvPr id="7" name="Slide Number Placeholder 6">
            <a:extLst>
              <a:ext uri="{FF2B5EF4-FFF2-40B4-BE49-F238E27FC236}">
                <a16:creationId xmlns:a16="http://schemas.microsoft.com/office/drawing/2014/main" id="{07F8AA59-9867-4C88-889B-C193F1403AE7}"/>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2485861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1BA87C-A6F4-4F8C-B92D-768AFE7976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5147BE-F9F3-4893-B3F9-D87A5C73E6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5816D8D-CE4E-4126-99D9-42F1985981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51B6CE-3FC2-4113-9A51-0B3BFA6564CD}" type="datetime1">
              <a:rPr lang="en-US" smtClean="0"/>
              <a:t>6/17/25</a:t>
            </a:fld>
            <a:endParaRPr lang="en-US"/>
          </a:p>
        </p:txBody>
      </p:sp>
      <p:sp>
        <p:nvSpPr>
          <p:cNvPr id="5" name="Footer Placeholder 4">
            <a:extLst>
              <a:ext uri="{FF2B5EF4-FFF2-40B4-BE49-F238E27FC236}">
                <a16:creationId xmlns:a16="http://schemas.microsoft.com/office/drawing/2014/main" id="{E926291E-CF8B-4C6A-89E1-1D32C7FD8A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For Pilot Use Only</a:t>
            </a:r>
          </a:p>
        </p:txBody>
      </p:sp>
      <p:sp>
        <p:nvSpPr>
          <p:cNvPr id="6" name="Slide Number Placeholder 5">
            <a:extLst>
              <a:ext uri="{FF2B5EF4-FFF2-40B4-BE49-F238E27FC236}">
                <a16:creationId xmlns:a16="http://schemas.microsoft.com/office/drawing/2014/main" id="{3BE1B2AF-89EA-4F21-B850-941F42232E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31ACC-9591-4D90-8D3E-81B2604BAB63}" type="slidenum">
              <a:rPr lang="en-US" smtClean="0"/>
              <a:t>‹#›</a:t>
            </a:fld>
            <a:endParaRPr lang="en-US"/>
          </a:p>
        </p:txBody>
      </p:sp>
    </p:spTree>
    <p:extLst>
      <p:ext uri="{BB962C8B-B14F-4D97-AF65-F5344CB8AC3E}">
        <p14:creationId xmlns:p14="http://schemas.microsoft.com/office/powerpoint/2010/main" val="3102827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90" r:id="rId12"/>
    <p:sldLayoutId id="2147483691" r:id="rId13"/>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0A0B11-624F-4033-B0DC-89C680FF7B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4547BE-FB5C-4D43-A332-818BF56672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4C042C-B680-428D-892A-5704B021F6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A26A8E-B613-45B2-92C7-420BD1B50F76}" type="datetime1">
              <a:rPr lang="en-US" smtClean="0"/>
              <a:t>6/17/25</a:t>
            </a:fld>
            <a:endParaRPr lang="en-US"/>
          </a:p>
        </p:txBody>
      </p:sp>
      <p:sp>
        <p:nvSpPr>
          <p:cNvPr id="5" name="Footer Placeholder 4">
            <a:extLst>
              <a:ext uri="{FF2B5EF4-FFF2-40B4-BE49-F238E27FC236}">
                <a16:creationId xmlns:a16="http://schemas.microsoft.com/office/drawing/2014/main" id="{F136708F-B1F4-4862-83BB-6E24EDE525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For Pilot Use Only</a:t>
            </a:r>
          </a:p>
        </p:txBody>
      </p:sp>
      <p:sp>
        <p:nvSpPr>
          <p:cNvPr id="6" name="Slide Number Placeholder 5">
            <a:extLst>
              <a:ext uri="{FF2B5EF4-FFF2-40B4-BE49-F238E27FC236}">
                <a16:creationId xmlns:a16="http://schemas.microsoft.com/office/drawing/2014/main" id="{75D044B8-03BE-4C60-B700-6C4AB08682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F36AFA-5216-4401-960D-29D00E08DFFC}" type="slidenum">
              <a:rPr lang="en-US" smtClean="0"/>
              <a:t>‹#›</a:t>
            </a:fld>
            <a:endParaRPr lang="en-US"/>
          </a:p>
        </p:txBody>
      </p:sp>
    </p:spTree>
    <p:extLst>
      <p:ext uri="{BB962C8B-B14F-4D97-AF65-F5344CB8AC3E}">
        <p14:creationId xmlns:p14="http://schemas.microsoft.com/office/powerpoint/2010/main" val="38592905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notesSlide" Target="../notesSlides/notesSlide21.xml"/><Relationship Id="rId16" Type="http://schemas.openxmlformats.org/officeDocument/2006/relationships/image" Target="../media/image22.svg"/><Relationship Id="rId1" Type="http://schemas.openxmlformats.org/officeDocument/2006/relationships/slideLayout" Target="../slideLayouts/slideLayout2.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 Id="rId14" Type="http://schemas.openxmlformats.org/officeDocument/2006/relationships/image" Target="../media/image20.svg"/></Relationships>
</file>

<file path=ppt/slides/_rels/slide22.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32.sv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cdc.gov/surveillance/data-modernization/index.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F2A097E-3484-325A-AFA6-F80D6D1C0BAE}"/>
              </a:ext>
            </a:extLst>
          </p:cNvPr>
          <p:cNvSpPr>
            <a:spLocks noGrp="1"/>
          </p:cNvSpPr>
          <p:nvPr>
            <p:ph type="body" sz="quarter" idx="11"/>
          </p:nvPr>
        </p:nvSpPr>
        <p:spPr/>
        <p:txBody>
          <a:bodyPr/>
          <a:lstStyle/>
          <a:p>
            <a:r>
              <a:rPr lang="en-US" b="1" dirty="0">
                <a:cs typeface="Times New Roman" panose="02020603050405020304" pitchFamily="18" charset="0"/>
              </a:rPr>
              <a:t>U.S. Centers for Disease Control and Prevention</a:t>
            </a:r>
            <a:endParaRPr lang="en-US" dirty="0">
              <a:cs typeface="Times New Roman" panose="02020603050405020304" pitchFamily="18" charset="0"/>
            </a:endParaRPr>
          </a:p>
        </p:txBody>
      </p:sp>
      <p:sp>
        <p:nvSpPr>
          <p:cNvPr id="7170" name="Title 3"/>
          <p:cNvSpPr>
            <a:spLocks noGrp="1"/>
          </p:cNvSpPr>
          <p:nvPr>
            <p:ph type="title"/>
          </p:nvPr>
        </p:nvSpPr>
        <p:spPr>
          <a:xfrm>
            <a:off x="609600" y="1375252"/>
            <a:ext cx="10972800" cy="1169363"/>
          </a:xfrm>
        </p:spPr>
        <p:txBody>
          <a:bodyPr vert="horz" lIns="121920" tIns="60960" rIns="121920" bIns="60960" rtlCol="0" anchor="ctr">
            <a:normAutofit/>
          </a:bodyPr>
          <a:lstStyle/>
          <a:p>
            <a:pPr>
              <a:lnSpc>
                <a:spcPct val="100000"/>
              </a:lnSpc>
            </a:pPr>
            <a:r>
              <a:rPr lang="en-US" b="1" i="0" u="none" strike="noStrike" dirty="0">
                <a:solidFill>
                  <a:srgbClr val="003367"/>
                </a:solidFill>
                <a:effectLst/>
                <a:latin typeface="+mn-lt"/>
              </a:rPr>
              <a:t>Tribal Public Health Data Advancement Toolkit  </a:t>
            </a:r>
            <a:endParaRPr lang="en-US" dirty="0">
              <a:latin typeface="+mn-lt"/>
            </a:endParaRPr>
          </a:p>
        </p:txBody>
      </p:sp>
      <p:sp>
        <p:nvSpPr>
          <p:cNvPr id="3" name="Subtitle 2">
            <a:extLst>
              <a:ext uri="{FF2B5EF4-FFF2-40B4-BE49-F238E27FC236}">
                <a16:creationId xmlns:a16="http://schemas.microsoft.com/office/drawing/2014/main" id="{A027815A-D900-45DB-B7E9-7E3E5057AAA1}"/>
              </a:ext>
            </a:extLst>
          </p:cNvPr>
          <p:cNvSpPr>
            <a:spLocks noGrp="1"/>
          </p:cNvSpPr>
          <p:nvPr>
            <p:ph type="subTitle" idx="1"/>
          </p:nvPr>
        </p:nvSpPr>
        <p:spPr/>
        <p:txBody>
          <a:bodyPr vert="horz" lIns="121920" tIns="60960" rIns="121920" bIns="60960" rtlCol="0" anchor="t">
            <a:noAutofit/>
          </a:bodyPr>
          <a:lstStyle/>
          <a:p>
            <a:r>
              <a:rPr lang="en-US" sz="2400" dirty="0">
                <a:latin typeface="+mn-lt"/>
                <a:ea typeface="Calibri"/>
                <a:cs typeface="Times" panose="02020603050405020304" pitchFamily="18" charset="0"/>
              </a:rPr>
              <a:t>Executive Summary Template</a:t>
            </a:r>
          </a:p>
        </p:txBody>
      </p:sp>
      <p:sp>
        <p:nvSpPr>
          <p:cNvPr id="4" name="Text Placeholder 3">
            <a:extLst>
              <a:ext uri="{FF2B5EF4-FFF2-40B4-BE49-F238E27FC236}">
                <a16:creationId xmlns:a16="http://schemas.microsoft.com/office/drawing/2014/main" id="{58FFE8E3-8F69-40F6-9D10-8E58648E78B5}"/>
              </a:ext>
            </a:extLst>
          </p:cNvPr>
          <p:cNvSpPr>
            <a:spLocks noGrp="1"/>
          </p:cNvSpPr>
          <p:nvPr>
            <p:ph type="body" sz="quarter" idx="10"/>
          </p:nvPr>
        </p:nvSpPr>
        <p:spPr/>
        <p:txBody>
          <a:bodyPr vert="horz" lIns="121920" tIns="60960" rIns="121920" bIns="60960" rtlCol="0" anchor="t">
            <a:normAutofit/>
          </a:bodyPr>
          <a:lstStyle/>
          <a:p>
            <a:pPr>
              <a:lnSpc>
                <a:spcPct val="170940"/>
              </a:lnSpc>
            </a:pPr>
            <a:endParaRPr lang="en-US"/>
          </a:p>
        </p:txBody>
      </p:sp>
      <p:pic>
        <p:nvPicPr>
          <p:cNvPr id="7172" name="Picture 6" descr="Logos of the United States Department of Health and Human Services and Centers for Disease Control and Prevention"/>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3200" y="6515101"/>
            <a:ext cx="2540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DA0FEE0B-D3CD-C886-D23D-569970CE2C92}"/>
              </a:ext>
            </a:extLst>
          </p:cNvPr>
          <p:cNvSpPr txBox="1"/>
          <p:nvPr/>
        </p:nvSpPr>
        <p:spPr>
          <a:xfrm>
            <a:off x="116779" y="6450886"/>
            <a:ext cx="7471266" cy="30777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400" b="0" i="1" u="none" strike="noStrike" kern="1200" cap="none" spc="0" normalizeH="0" baseline="0" noProof="0">
              <a:ln>
                <a:noFill/>
              </a:ln>
              <a:solidFill>
                <a:prstClr val="black"/>
              </a:solidFill>
              <a:effectLst/>
              <a:uLnTx/>
              <a:uFillTx/>
              <a:latin typeface="Calibri" panose="020F0502020204030204"/>
              <a:ea typeface="Calibri"/>
              <a:cs typeface="Calibri"/>
            </a:endParaRPr>
          </a:p>
        </p:txBody>
      </p:sp>
    </p:spTree>
    <p:extLst>
      <p:ext uri="{BB962C8B-B14F-4D97-AF65-F5344CB8AC3E}">
        <p14:creationId xmlns:p14="http://schemas.microsoft.com/office/powerpoint/2010/main" val="165158164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7839A-6118-4726-8092-90341C91B330}"/>
              </a:ext>
            </a:extLst>
          </p:cNvPr>
          <p:cNvSpPr>
            <a:spLocks noGrp="1"/>
          </p:cNvSpPr>
          <p:nvPr>
            <p:ph type="title"/>
          </p:nvPr>
        </p:nvSpPr>
        <p:spPr/>
        <p:txBody>
          <a:bodyPr/>
          <a:lstStyle/>
          <a:p>
            <a:r>
              <a:rPr lang="en-US" dirty="0">
                <a:latin typeface="+mn-lt"/>
                <a:cs typeface="Arial" panose="020B0604020202020204" pitchFamily="34" charset="0"/>
              </a:rPr>
              <a:t>How We Mobilized</a:t>
            </a:r>
          </a:p>
        </p:txBody>
      </p:sp>
    </p:spTree>
    <p:extLst>
      <p:ext uri="{BB962C8B-B14F-4D97-AF65-F5344CB8AC3E}">
        <p14:creationId xmlns:p14="http://schemas.microsoft.com/office/powerpoint/2010/main" val="3362249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70E37-838B-E709-B258-21DDD03CE1F7}"/>
              </a:ext>
            </a:extLst>
          </p:cNvPr>
          <p:cNvSpPr>
            <a:spLocks noGrp="1"/>
          </p:cNvSpPr>
          <p:nvPr>
            <p:ph type="title"/>
          </p:nvPr>
        </p:nvSpPr>
        <p:spPr>
          <a:xfrm>
            <a:off x="326756" y="240250"/>
            <a:ext cx="2059983" cy="440787"/>
          </a:xfrm>
        </p:spPr>
        <p:txBody>
          <a:bodyPr>
            <a:normAutofit/>
          </a:bodyPr>
          <a:lstStyle/>
          <a:p>
            <a:r>
              <a:rPr lang="en-US" sz="2000" b="1" i="0" kern="1200" baseline="0" dirty="0">
                <a:solidFill>
                  <a:schemeClr val="tx1"/>
                </a:solidFill>
                <a:effectLst/>
                <a:latin typeface="+mn-lt"/>
              </a:rPr>
              <a:t>Our Contributors</a:t>
            </a:r>
            <a:r>
              <a:rPr lang="en-US" sz="2000" dirty="0">
                <a:latin typeface="+mn-lt"/>
              </a:rPr>
              <a:t> </a:t>
            </a:r>
          </a:p>
        </p:txBody>
      </p:sp>
      <p:sp>
        <p:nvSpPr>
          <p:cNvPr id="5" name="Rectangle: Rounded Corners 2">
            <a:extLst>
              <a:ext uri="{FF2B5EF4-FFF2-40B4-BE49-F238E27FC236}">
                <a16:creationId xmlns:a16="http://schemas.microsoft.com/office/drawing/2014/main" id="{6F945D2A-21D1-7E36-237F-1D1141F780BB}"/>
              </a:ext>
              <a:ext uri="{C183D7F6-B498-43B3-948B-1728B52AA6E4}">
                <adec:decorative xmlns:adec="http://schemas.microsoft.com/office/drawing/2017/decorative" val="1"/>
              </a:ext>
            </a:extLst>
          </p:cNvPr>
          <p:cNvSpPr/>
          <p:nvPr/>
        </p:nvSpPr>
        <p:spPr>
          <a:xfrm>
            <a:off x="409903" y="956441"/>
            <a:ext cx="11372194" cy="812007"/>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E764B2-386A-80FC-175C-482ED88E59E4}"/>
              </a:ext>
            </a:extLst>
          </p:cNvPr>
          <p:cNvSpPr txBox="1"/>
          <p:nvPr/>
        </p:nvSpPr>
        <p:spPr>
          <a:xfrm>
            <a:off x="557047" y="1044438"/>
            <a:ext cx="10987254" cy="646331"/>
          </a:xfrm>
          <a:prstGeom prst="rect">
            <a:avLst/>
          </a:prstGeom>
          <a:noFill/>
        </p:spPr>
        <p:txBody>
          <a:bodyPr wrap="square" rtlCol="0">
            <a:spAutoFit/>
          </a:bodyPr>
          <a:lstStyle/>
          <a:p>
            <a:pPr marL="0" marR="0">
              <a:spcBef>
                <a:spcPts val="0"/>
              </a:spcBef>
              <a:spcAft>
                <a:spcPts val="800"/>
              </a:spcAft>
            </a:pPr>
            <a:r>
              <a:rPr lang="en-US" dirty="0">
                <a:highlight>
                  <a:srgbClr val="FFFF00"/>
                </a:highlight>
                <a:ea typeface="Calibri" panose="020F0502020204030204" pitchFamily="34" charset="0"/>
                <a:cs typeface="Arial" panose="020B0604020202020204" pitchFamily="34" charset="0"/>
              </a:rPr>
              <a:t>Tribe name</a:t>
            </a:r>
            <a:r>
              <a:rPr lang="en-US" dirty="0">
                <a:ea typeface="Calibri" panose="020F0502020204030204" pitchFamily="34" charset="0"/>
                <a:cs typeface="Arial" panose="020B0604020202020204" pitchFamily="34" charset="0"/>
              </a:rPr>
              <a:t> engaged contributors with varying roles, expertise, and perspectives to participate in the toolkit completion process. Our contributors included the following:</a:t>
            </a:r>
            <a:endParaRPr lang="en-US" dirty="0">
              <a:effectLst/>
              <a:ea typeface="Calibri" panose="020F0502020204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7CE0C5D-B0B7-FB03-5F1B-F4D5C11B7505}"/>
              </a:ext>
            </a:extLst>
          </p:cNvPr>
          <p:cNvSpPr>
            <a:spLocks noGrp="1"/>
          </p:cNvSpPr>
          <p:nvPr>
            <p:ph idx="1"/>
          </p:nvPr>
        </p:nvSpPr>
        <p:spPr/>
        <p:txBody>
          <a:bodyPr>
            <a:normAutofit fontScale="70000" lnSpcReduction="20000"/>
          </a:bodyPr>
          <a:lstStyle/>
          <a:p>
            <a:pPr marL="0" indent="0">
              <a:buNone/>
            </a:pPr>
            <a:r>
              <a:rPr lang="en-US" dirty="0">
                <a:solidFill>
                  <a:schemeClr val="bg1"/>
                </a:solidFill>
                <a:ea typeface="Calibri" panose="020F0502020204030204" pitchFamily="34" charset="0"/>
                <a:cs typeface="Arial" panose="020B0604020202020204" pitchFamily="34" charset="0"/>
              </a:rPr>
              <a:t>Tribe name engaged contributors with varying roles, expertise, and perspectives to participate in the toolkit completion process. Our contributors included the following:</a:t>
            </a: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Chief Digital Officer</a:t>
            </a:r>
            <a:endParaRPr lang="en-US" dirty="0">
              <a:solidFill>
                <a:schemeClr val="bg1"/>
              </a:solidFill>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Chief Information Officer</a:t>
            </a:r>
            <a:endParaRPr lang="en-US" dirty="0">
              <a:solidFill>
                <a:schemeClr val="bg1"/>
              </a:solidFill>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Cloud Architects/Administrators</a:t>
            </a:r>
            <a:endParaRPr lang="en-US" dirty="0">
              <a:solidFill>
                <a:schemeClr val="bg1"/>
              </a:solidFill>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Executive Leadership </a:t>
            </a:r>
            <a:endParaRPr lang="en-US" dirty="0">
              <a:solidFill>
                <a:schemeClr val="bg1"/>
              </a:solidFill>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Health Information Exchange Partners</a:t>
            </a:r>
            <a:endParaRPr lang="en-US" dirty="0">
              <a:solidFill>
                <a:schemeClr val="bg1"/>
              </a:solidFill>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Human Resources Representative</a:t>
            </a:r>
            <a:endParaRPr lang="en-US" dirty="0">
              <a:solidFill>
                <a:schemeClr val="bg1"/>
              </a:solidFill>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Informatics Lead</a:t>
            </a: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IT Lead/Leadership</a:t>
            </a:r>
          </a:p>
          <a:p>
            <a:pPr marL="342900" marR="0" lvl="0" indent="-342900">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Lead Epidemiologist</a:t>
            </a:r>
            <a:endParaRPr lang="en-US" dirty="0">
              <a:solidFill>
                <a:schemeClr val="bg1"/>
              </a:solidFill>
              <a:ea typeface="Times New Roman" panose="02020603050405020304" pitchFamily="18"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Learning and Development Lead</a:t>
            </a:r>
            <a:endParaRPr lang="en-US" dirty="0">
              <a:solidFill>
                <a:schemeClr val="bg1"/>
              </a:solidFill>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Messaging System Manager/Data Exchange Manager</a:t>
            </a:r>
            <a:endParaRPr lang="en-US" dirty="0">
              <a:solidFill>
                <a:schemeClr val="bg1"/>
              </a:solidFill>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Program Leads </a:t>
            </a:r>
            <a:endParaRPr lang="en-US" dirty="0">
              <a:solidFill>
                <a:schemeClr val="bg1"/>
              </a:solidFill>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Public Health Director</a:t>
            </a:r>
          </a:p>
          <a:p>
            <a:pPr marL="342900" marR="0" lvl="0" indent="-342900">
              <a:lnSpc>
                <a:spcPct val="107000"/>
              </a:lnSpc>
              <a:spcBef>
                <a:spcPts val="0"/>
              </a:spcBef>
              <a:spcAft>
                <a:spcPts val="0"/>
              </a:spcAft>
              <a:buFont typeface="Symbol" panose="05050102010706020507" pitchFamily="18" charset="2"/>
              <a:buChar char=""/>
            </a:pPr>
            <a:r>
              <a:rPr lang="en-US" dirty="0">
                <a:solidFill>
                  <a:schemeClr val="bg1"/>
                </a:solidFill>
                <a:ea typeface="Calibri" panose="020F0502020204030204" pitchFamily="34" charset="0"/>
                <a:cs typeface="Arial" panose="020B0604020202020204" pitchFamily="34" charset="0"/>
              </a:rPr>
              <a:t>System Managers or Administrators</a:t>
            </a:r>
            <a:endParaRPr lang="en-US" dirty="0">
              <a:solidFill>
                <a:schemeClr val="bg1"/>
              </a:solidFill>
              <a:cs typeface="Arial" panose="020B0604020202020204" pitchFamily="34" charset="0"/>
            </a:endParaRPr>
          </a:p>
          <a:p>
            <a:pPr marL="0" indent="0">
              <a:buNone/>
            </a:pPr>
            <a:endParaRPr lang="en-US" dirty="0">
              <a:ea typeface="Calibri" panose="020F0502020204030204" pitchFamily="34" charset="0"/>
              <a:cs typeface="Arial" panose="020B0604020202020204" pitchFamily="34" charset="0"/>
            </a:endParaRPr>
          </a:p>
        </p:txBody>
      </p:sp>
      <p:pic>
        <p:nvPicPr>
          <p:cNvPr id="7" name="Graphic 6" descr="Group success with solid fill">
            <a:extLst>
              <a:ext uri="{FF2B5EF4-FFF2-40B4-BE49-F238E27FC236}">
                <a16:creationId xmlns:a16="http://schemas.microsoft.com/office/drawing/2014/main" id="{B6C35416-5F72-5BDE-E5BE-E67CE383204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761354" y="2346065"/>
            <a:ext cx="3832491" cy="3832491"/>
          </a:xfrm>
          <a:prstGeom prst="rect">
            <a:avLst/>
          </a:prstGeom>
        </p:spPr>
      </p:pic>
      <p:sp>
        <p:nvSpPr>
          <p:cNvPr id="8" name="TextBox 7">
            <a:extLst>
              <a:ext uri="{FF2B5EF4-FFF2-40B4-BE49-F238E27FC236}">
                <a16:creationId xmlns:a16="http://schemas.microsoft.com/office/drawing/2014/main" id="{37D68E09-9974-04AE-EA37-7437A08B84B2}"/>
              </a:ext>
            </a:extLst>
          </p:cNvPr>
          <p:cNvSpPr txBox="1"/>
          <p:nvPr/>
        </p:nvSpPr>
        <p:spPr>
          <a:xfrm>
            <a:off x="5640771" y="2277151"/>
            <a:ext cx="6141326" cy="4183325"/>
          </a:xfrm>
          <a:prstGeom prst="rect">
            <a:avLst/>
          </a:prstGeom>
          <a:noFill/>
        </p:spPr>
        <p:txBody>
          <a:bodyPr wrap="square">
            <a:spAutoFit/>
          </a:bodyPr>
          <a:lstStyle/>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Chief Digital Officer</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Chief Information Officer</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Cloud Architects/Administrators</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Executive Leadership </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Health Information Exchange Partners</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Human Resources Representative</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Informatics Lead</a:t>
            </a:r>
            <a:endParaRPr lang="en-US" dirty="0">
              <a:highlight>
                <a:srgbClr val="FFFF00"/>
              </a:highligh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IT Lead/Leadership</a:t>
            </a:r>
          </a:p>
          <a:p>
            <a:pPr marL="342900" marR="0" lvl="0" indent="-342900">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Lead Epidemiologist</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Learning and Development Lead</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Messaging System Manager/Data Exchange Manager</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Program Leads </a:t>
            </a:r>
            <a:endParaRPr lang="en-US" sz="1800" dirty="0">
              <a:effectLst/>
              <a:highlight>
                <a:srgbClr val="FFFF00"/>
              </a:highlight>
              <a:ea typeface="Times New Roman" panose="02020603050405020304" pitchFamily="18"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Public Health Director</a:t>
            </a:r>
            <a:endParaRPr lang="en-US" dirty="0">
              <a:highlight>
                <a:srgbClr val="FFFF00"/>
              </a:highligh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highlight>
                  <a:srgbClr val="FFFF00"/>
                </a:highlight>
                <a:ea typeface="Calibri" panose="020F0502020204030204" pitchFamily="34" charset="0"/>
                <a:cs typeface="Arial" panose="020B0604020202020204" pitchFamily="34" charset="0"/>
              </a:rPr>
              <a:t>System Managers or Administrators</a:t>
            </a:r>
            <a:endParaRPr lang="en-US" sz="1800" dirty="0">
              <a:solidFill>
                <a:schemeClr val="dk1"/>
              </a:solidFill>
              <a:effectLst/>
              <a:highlight>
                <a:srgbClr val="FFFF00"/>
              </a:highlight>
              <a:cs typeface="Arial" panose="020B0604020202020204" pitchFamily="34" charset="0"/>
            </a:endParaRPr>
          </a:p>
        </p:txBody>
      </p:sp>
    </p:spTree>
    <p:extLst>
      <p:ext uri="{BB962C8B-B14F-4D97-AF65-F5344CB8AC3E}">
        <p14:creationId xmlns:p14="http://schemas.microsoft.com/office/powerpoint/2010/main" val="4072229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7839A-6118-4726-8092-90341C91B330}"/>
              </a:ext>
            </a:extLst>
          </p:cNvPr>
          <p:cNvSpPr>
            <a:spLocks noGrp="1"/>
          </p:cNvSpPr>
          <p:nvPr>
            <p:ph type="title"/>
          </p:nvPr>
        </p:nvSpPr>
        <p:spPr/>
        <p:txBody>
          <a:bodyPr/>
          <a:lstStyle/>
          <a:p>
            <a:r>
              <a:rPr lang="en-US" dirty="0">
                <a:latin typeface="+mn-lt"/>
                <a:cs typeface="Arial" panose="020B0604020202020204" pitchFamily="34" charset="0"/>
              </a:rPr>
              <a:t>How We Assessed</a:t>
            </a:r>
          </a:p>
        </p:txBody>
      </p:sp>
    </p:spTree>
    <p:extLst>
      <p:ext uri="{BB962C8B-B14F-4D97-AF65-F5344CB8AC3E}">
        <p14:creationId xmlns:p14="http://schemas.microsoft.com/office/powerpoint/2010/main" val="1237889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1EDF2-49D6-8402-DDE4-1941193F4D00}"/>
              </a:ext>
            </a:extLst>
          </p:cNvPr>
          <p:cNvSpPr>
            <a:spLocks noGrp="1"/>
          </p:cNvSpPr>
          <p:nvPr>
            <p:ph type="title"/>
          </p:nvPr>
        </p:nvSpPr>
        <p:spPr>
          <a:xfrm>
            <a:off x="357753" y="180060"/>
            <a:ext cx="10515600" cy="595770"/>
          </a:xfrm>
        </p:spPr>
        <p:txBody>
          <a:bodyPr>
            <a:normAutofit/>
          </a:bodyPr>
          <a:lstStyle/>
          <a:p>
            <a:r>
              <a:rPr lang="en-US" sz="2000" b="1" i="0" kern="1200" baseline="0" dirty="0">
                <a:solidFill>
                  <a:schemeClr val="tx1"/>
                </a:solidFill>
                <a:effectLst/>
                <a:latin typeface="+mn-lt"/>
              </a:rPr>
              <a:t>Data Modernization Questionnaire: Our Process</a:t>
            </a:r>
            <a:r>
              <a:rPr lang="en-US" sz="2000" dirty="0">
                <a:latin typeface="+mn-lt"/>
              </a:rPr>
              <a:t> </a:t>
            </a:r>
          </a:p>
        </p:txBody>
      </p:sp>
      <p:sp>
        <p:nvSpPr>
          <p:cNvPr id="5" name="Rectangle: Rounded Corners 1">
            <a:extLst>
              <a:ext uri="{FF2B5EF4-FFF2-40B4-BE49-F238E27FC236}">
                <a16:creationId xmlns:a16="http://schemas.microsoft.com/office/drawing/2014/main" id="{A6FEE7E4-5BA7-F6EF-B7AC-EC99A4DD88D8}"/>
              </a:ext>
              <a:ext uri="{C183D7F6-B498-43B3-948B-1728B52AA6E4}">
                <adec:decorative xmlns:adec="http://schemas.microsoft.com/office/drawing/2017/decorative" val="1"/>
              </a:ext>
            </a:extLst>
          </p:cNvPr>
          <p:cNvSpPr/>
          <p:nvPr/>
        </p:nvSpPr>
        <p:spPr>
          <a:xfrm>
            <a:off x="409903" y="956441"/>
            <a:ext cx="11372194" cy="997605"/>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F52F91FC-F72F-C3F0-CF98-A966ED647575}"/>
              </a:ext>
            </a:extLst>
          </p:cNvPr>
          <p:cNvSpPr txBox="1"/>
          <p:nvPr/>
        </p:nvSpPr>
        <p:spPr>
          <a:xfrm>
            <a:off x="557046" y="1011481"/>
            <a:ext cx="11183007" cy="923330"/>
          </a:xfrm>
          <a:prstGeom prst="rect">
            <a:avLst/>
          </a:prstGeom>
          <a:noFill/>
        </p:spPr>
        <p:txBody>
          <a:bodyPr wrap="square" rtlCol="0">
            <a:spAutoFit/>
          </a:bodyPr>
          <a:lstStyle/>
          <a:p>
            <a:pPr>
              <a:spcAft>
                <a:spcPts val="800"/>
              </a:spcAft>
            </a:pPr>
            <a:r>
              <a:rPr lang="en-US" dirty="0">
                <a:effectLst/>
                <a:ea typeface="Calibri" panose="020F0502020204030204" pitchFamily="34" charset="0"/>
                <a:cs typeface="Arial" panose="020B0604020202020204" pitchFamily="34" charset="0"/>
              </a:rPr>
              <a:t>Using the Data Modernization </a:t>
            </a:r>
            <a:r>
              <a:rPr lang="en-US" dirty="0">
                <a:ea typeface="Calibri" panose="020F0502020204030204" pitchFamily="34" charset="0"/>
                <a:cs typeface="Arial" panose="020B0604020202020204" pitchFamily="34" charset="0"/>
              </a:rPr>
              <a:t>Q</a:t>
            </a:r>
            <a:r>
              <a:rPr lang="en-US" dirty="0">
                <a:effectLst/>
                <a:ea typeface="Calibri" panose="020F0502020204030204" pitchFamily="34" charset="0"/>
                <a:cs typeface="Arial" panose="020B0604020202020204" pitchFamily="34" charset="0"/>
              </a:rPr>
              <a:t>uestionnaire, </a:t>
            </a:r>
            <a:r>
              <a:rPr lang="en-US" dirty="0">
                <a:highlight>
                  <a:srgbClr val="FFFF00"/>
                </a:highlight>
                <a:ea typeface="Calibri" panose="020F0502020204030204" pitchFamily="34" charset="0"/>
                <a:cs typeface="Arial" panose="020B0604020202020204" pitchFamily="34" charset="0"/>
              </a:rPr>
              <a:t>t</a:t>
            </a:r>
            <a:r>
              <a:rPr lang="en-US" dirty="0">
                <a:effectLst/>
                <a:highlight>
                  <a:srgbClr val="FFFF00"/>
                </a:highlight>
                <a:ea typeface="Calibri" panose="020F0502020204030204" pitchFamily="34" charset="0"/>
                <a:cs typeface="Arial" panose="020B0604020202020204" pitchFamily="34" charset="0"/>
              </a:rPr>
              <a:t>ribe name</a:t>
            </a:r>
            <a:r>
              <a:rPr lang="en-US" dirty="0">
                <a:effectLst/>
                <a:ea typeface="Calibri" panose="020F0502020204030204" pitchFamily="34" charset="0"/>
                <a:cs typeface="Arial" panose="020B0604020202020204" pitchFamily="34" charset="0"/>
              </a:rPr>
              <a:t> reflected on roadblocks and opportunities within five key topic areas. The information capt</a:t>
            </a:r>
            <a:r>
              <a:rPr lang="en-US" dirty="0">
                <a:ea typeface="Calibri" panose="020F0502020204030204" pitchFamily="34" charset="0"/>
                <a:cs typeface="Arial" panose="020B0604020202020204" pitchFamily="34" charset="0"/>
              </a:rPr>
              <a:t>ured throughout the questionnaire can be leveraged in applications for data modernization planning, funding, and communication efforts. </a:t>
            </a:r>
            <a:endParaRPr lang="en-US" sz="1800" dirty="0">
              <a:cs typeface="Arial" panose="020B0604020202020204" pitchFamily="34" charset="0"/>
            </a:endParaRPr>
          </a:p>
        </p:txBody>
      </p:sp>
      <p:sp>
        <p:nvSpPr>
          <p:cNvPr id="3" name="Content Placeholder 2">
            <a:extLst>
              <a:ext uri="{FF2B5EF4-FFF2-40B4-BE49-F238E27FC236}">
                <a16:creationId xmlns:a16="http://schemas.microsoft.com/office/drawing/2014/main" id="{B877C1DF-6CB1-1BB5-F168-6D0A1A5A9BE4}"/>
              </a:ext>
            </a:extLst>
          </p:cNvPr>
          <p:cNvSpPr>
            <a:spLocks noGrp="1"/>
          </p:cNvSpPr>
          <p:nvPr>
            <p:ph idx="1"/>
          </p:nvPr>
        </p:nvSpPr>
        <p:spPr>
          <a:xfrm>
            <a:off x="528233" y="895725"/>
            <a:ext cx="10515600" cy="5148613"/>
          </a:xfrm>
        </p:spPr>
        <p:txBody>
          <a:bodyPr>
            <a:normAutofit/>
          </a:bodyPr>
          <a:lstStyle/>
          <a:p>
            <a:pPr marL="0" indent="0">
              <a:buNone/>
            </a:pPr>
            <a:r>
              <a:rPr lang="en-US" sz="500" dirty="0">
                <a:solidFill>
                  <a:schemeClr val="bg1"/>
                </a:solidFill>
                <a:ea typeface="Calibri" panose="020F0502020204030204" pitchFamily="34" charset="0"/>
                <a:cs typeface="Arial" panose="020B0604020202020204" pitchFamily="34" charset="0"/>
              </a:rPr>
              <a:t>Using the Data Modernization Questionnaire, tribe name reflected on roadblocks and opportunities within five key topic areas. The information captured throughout the questionnaire can be leveraged in applications for data modernization planning, funding, and communication efforts. </a:t>
            </a:r>
          </a:p>
          <a:p>
            <a:pPr marL="0" indent="0">
              <a:buNone/>
            </a:pPr>
            <a:r>
              <a:rPr lang="en-US" sz="500" b="1" dirty="0">
                <a:solidFill>
                  <a:schemeClr val="bg1"/>
                </a:solidFill>
                <a:cs typeface="Arial" panose="020B0604020202020204" pitchFamily="34" charset="0"/>
              </a:rPr>
              <a:t>Public Health Activities Assessed:</a:t>
            </a:r>
          </a:p>
          <a:p>
            <a:pPr marL="171450" indent="-171450"/>
            <a:r>
              <a:rPr lang="en-US" sz="500" dirty="0">
                <a:solidFill>
                  <a:schemeClr val="bg1"/>
                </a:solidFill>
                <a:cs typeface="Arial" panose="020B0604020202020204" pitchFamily="34" charset="0"/>
              </a:rPr>
              <a:t>Chronic Disease Prevention</a:t>
            </a:r>
          </a:p>
          <a:p>
            <a:pPr marL="171450" indent="-171450"/>
            <a:r>
              <a:rPr lang="en-US" sz="500" dirty="0">
                <a:solidFill>
                  <a:schemeClr val="bg1"/>
                </a:solidFill>
                <a:cs typeface="Arial" panose="020B0604020202020204" pitchFamily="34" charset="0"/>
              </a:rPr>
              <a:t>Community Health Assessment</a:t>
            </a:r>
          </a:p>
          <a:p>
            <a:pPr marL="171450" indent="-171450"/>
            <a:r>
              <a:rPr lang="en-US" sz="500" dirty="0">
                <a:solidFill>
                  <a:schemeClr val="bg1"/>
                </a:solidFill>
                <a:cs typeface="Arial" panose="020B0604020202020204" pitchFamily="34" charset="0"/>
              </a:rPr>
              <a:t>Disease &amp; Risk Factor Monitoring</a:t>
            </a:r>
          </a:p>
          <a:p>
            <a:pPr marL="171450" indent="-171450"/>
            <a:r>
              <a:rPr lang="en-US" sz="500" dirty="0">
                <a:solidFill>
                  <a:schemeClr val="bg1"/>
                </a:solidFill>
                <a:cs typeface="Arial" panose="020B0604020202020204" pitchFamily="34" charset="0"/>
              </a:rPr>
              <a:t>Emergency Response</a:t>
            </a:r>
          </a:p>
          <a:p>
            <a:pPr marL="171450" indent="-171450"/>
            <a:r>
              <a:rPr lang="en-US" sz="500" dirty="0">
                <a:solidFill>
                  <a:schemeClr val="bg1"/>
                </a:solidFill>
                <a:cs typeface="Arial" panose="020B0604020202020204" pitchFamily="34" charset="0"/>
              </a:rPr>
              <a:t>Environmental Hazard Assessment</a:t>
            </a:r>
          </a:p>
          <a:p>
            <a:pPr marL="171450" indent="-171450"/>
            <a:r>
              <a:rPr lang="en-US" sz="500" dirty="0">
                <a:solidFill>
                  <a:schemeClr val="bg1"/>
                </a:solidFill>
                <a:cs typeface="Arial" panose="020B0604020202020204" pitchFamily="34" charset="0"/>
              </a:rPr>
              <a:t>Social Factors Influencing Health/Fair Health Opportunities</a:t>
            </a:r>
          </a:p>
          <a:p>
            <a:pPr marL="171450" indent="-171450"/>
            <a:r>
              <a:rPr lang="en-US" sz="500" dirty="0">
                <a:solidFill>
                  <a:schemeClr val="bg1"/>
                </a:solidFill>
                <a:cs typeface="Arial" panose="020B0604020202020204" pitchFamily="34" charset="0"/>
              </a:rPr>
              <a:t>Injury Prevention</a:t>
            </a:r>
          </a:p>
          <a:p>
            <a:pPr marL="171450" indent="-171450"/>
            <a:r>
              <a:rPr lang="en-US" sz="500" dirty="0">
                <a:solidFill>
                  <a:schemeClr val="bg1"/>
                </a:solidFill>
                <a:cs typeface="Arial" panose="020B0604020202020204" pitchFamily="34" charset="0"/>
              </a:rPr>
              <a:t>Syndromic Surveillance</a:t>
            </a:r>
          </a:p>
          <a:p>
            <a:pPr marL="171450" indent="-171450"/>
            <a:r>
              <a:rPr lang="en-US" sz="500" dirty="0">
                <a:solidFill>
                  <a:schemeClr val="bg1"/>
                </a:solidFill>
                <a:cs typeface="Arial" panose="020B0604020202020204" pitchFamily="34" charset="0"/>
              </a:rPr>
              <a:t>Other</a:t>
            </a:r>
          </a:p>
          <a:p>
            <a:pPr marL="0" indent="0">
              <a:buNone/>
            </a:pPr>
            <a:r>
              <a:rPr lang="en-US" sz="500" b="1" dirty="0">
                <a:solidFill>
                  <a:schemeClr val="bg1"/>
                </a:solidFill>
                <a:cs typeface="Arial" panose="020B0604020202020204" pitchFamily="34" charset="0"/>
              </a:rPr>
              <a:t>Data Modernization Questionnaire: Enterprise-wide Structures</a:t>
            </a:r>
          </a:p>
          <a:p>
            <a:pPr marL="0" indent="0">
              <a:buNone/>
            </a:pPr>
            <a:r>
              <a:rPr lang="en-US" sz="500" b="1" dirty="0">
                <a:solidFill>
                  <a:schemeClr val="bg1"/>
                </a:solidFill>
                <a:cs typeface="Arial" panose="020B0604020202020204" pitchFamily="34" charset="0"/>
              </a:rPr>
              <a:t>Data Governance Structure</a:t>
            </a:r>
          </a:p>
          <a:p>
            <a:r>
              <a:rPr lang="en-US" sz="500" dirty="0">
                <a:solidFill>
                  <a:schemeClr val="bg1"/>
                </a:solidFill>
                <a:cs typeface="Arial"/>
              </a:rPr>
              <a:t>Internal standards, processes, and policy that dictate data management, storage, ownership, and privacy.</a:t>
            </a:r>
          </a:p>
          <a:p>
            <a:pPr marL="0" indent="0">
              <a:buNone/>
            </a:pPr>
            <a:r>
              <a:rPr lang="en-US" sz="500" b="1" dirty="0">
                <a:solidFill>
                  <a:schemeClr val="bg1"/>
                </a:solidFill>
                <a:cs typeface="Arial" panose="020B0604020202020204" pitchFamily="34" charset="0"/>
              </a:rPr>
              <a:t>IT Governance Structure</a:t>
            </a:r>
          </a:p>
          <a:p>
            <a:r>
              <a:rPr lang="en-US" sz="500" dirty="0">
                <a:solidFill>
                  <a:schemeClr val="bg1"/>
                </a:solidFill>
                <a:cs typeface="Arial" panose="020B0604020202020204" pitchFamily="34" charset="0"/>
              </a:rPr>
              <a:t>Internal standards, processes, and policy that dictate IT strategy, operations, and security.</a:t>
            </a:r>
          </a:p>
          <a:p>
            <a:pPr marL="0" indent="0">
              <a:buNone/>
            </a:pPr>
            <a:r>
              <a:rPr lang="en-US" sz="500" b="1" dirty="0">
                <a:solidFill>
                  <a:schemeClr val="bg1"/>
                </a:solidFill>
                <a:cs typeface="Arial" panose="020B0604020202020204" pitchFamily="34" charset="0"/>
              </a:rPr>
              <a:t>External Policy</a:t>
            </a:r>
          </a:p>
          <a:p>
            <a:r>
              <a:rPr lang="en-US" sz="500" dirty="0">
                <a:solidFill>
                  <a:schemeClr val="bg1"/>
                </a:solidFill>
                <a:cs typeface="Arial" panose="020B0604020202020204" pitchFamily="34" charset="0"/>
              </a:rPr>
              <a:t>Guidelines adopted or proposed by external government, party, or organization that may impact decision-making.</a:t>
            </a:r>
          </a:p>
          <a:p>
            <a:pPr marL="0" indent="0">
              <a:buNone/>
            </a:pPr>
            <a:r>
              <a:rPr lang="en-US" sz="500" b="1" dirty="0">
                <a:solidFill>
                  <a:schemeClr val="bg1"/>
                </a:solidFill>
                <a:cs typeface="Arial" panose="020B0604020202020204" pitchFamily="34" charset="0"/>
              </a:rPr>
              <a:t>Data Modernization Questionnaire: Program Structures</a:t>
            </a:r>
          </a:p>
          <a:p>
            <a:pPr marL="0" indent="0">
              <a:buNone/>
            </a:pPr>
            <a:r>
              <a:rPr lang="en-US" sz="500" b="1" dirty="0">
                <a:solidFill>
                  <a:schemeClr val="bg1"/>
                </a:solidFill>
                <a:cs typeface="Arial" panose="020B0604020202020204" pitchFamily="34" charset="0"/>
              </a:rPr>
              <a:t>Workforce</a:t>
            </a:r>
          </a:p>
          <a:p>
            <a:r>
              <a:rPr lang="en-US" sz="500" dirty="0">
                <a:solidFill>
                  <a:schemeClr val="bg1"/>
                </a:solidFill>
                <a:cs typeface="Arial" panose="020B0604020202020204" pitchFamily="34" charset="0"/>
              </a:rPr>
              <a:t>Capacity and proficiency of staff to perform key data-related functions</a:t>
            </a:r>
            <a:endParaRPr lang="en-US" sz="500" b="1" dirty="0">
              <a:solidFill>
                <a:schemeClr val="bg1"/>
              </a:solidFill>
              <a:cs typeface="Arial" panose="020B0604020202020204" pitchFamily="34" charset="0"/>
            </a:endParaRPr>
          </a:p>
          <a:p>
            <a:pPr marL="0" indent="0">
              <a:buNone/>
            </a:pPr>
            <a:r>
              <a:rPr lang="en-US" sz="500" b="1" dirty="0">
                <a:solidFill>
                  <a:schemeClr val="bg1"/>
                </a:solidFill>
                <a:cs typeface="Arial" panose="020B0604020202020204" pitchFamily="34" charset="0"/>
              </a:rPr>
              <a:t>Technology</a:t>
            </a:r>
          </a:p>
          <a:p>
            <a:r>
              <a:rPr lang="en-US" sz="500" dirty="0">
                <a:solidFill>
                  <a:schemeClr val="bg1"/>
                </a:solidFill>
                <a:cs typeface="Arial" panose="020B0604020202020204" pitchFamily="34" charset="0"/>
              </a:rPr>
              <a:t>The platforms and mechanisms used to store, exchange, and analyze data.</a:t>
            </a:r>
            <a:endParaRPr lang="en-US" sz="500" dirty="0">
              <a:solidFill>
                <a:schemeClr val="bg1"/>
              </a:solidFill>
            </a:endParaRPr>
          </a:p>
          <a:p>
            <a:pPr marL="0" indent="0">
              <a:buNone/>
            </a:pPr>
            <a:r>
              <a:rPr lang="en-US" sz="800" b="1" i="1" dirty="0">
                <a:solidFill>
                  <a:schemeClr val="bg1"/>
                </a:solidFill>
                <a:cs typeface="Arial" panose="020B0604020202020204" pitchFamily="34" charset="0"/>
              </a:rPr>
              <a:t>Analysis of roadblocks and opportunities for public health activity(ies)</a:t>
            </a:r>
          </a:p>
        </p:txBody>
      </p:sp>
      <p:grpSp>
        <p:nvGrpSpPr>
          <p:cNvPr id="7" name="Group 6" descr="Textbox depicting Public Health Activities Assessed:&#10;Chronic Disease Prevention&#10;Community Health Assessment&#10;Disease &amp; Risk Factor Monitoring&#10;Emergency Response&#10;Environmental Hazard Assessment&#10;Health Equity/Social Determinants of Health&#10;Injury Prevention&#10;Syndromic Surveillance&#10;Other ">
            <a:extLst>
              <a:ext uri="{FF2B5EF4-FFF2-40B4-BE49-F238E27FC236}">
                <a16:creationId xmlns:a16="http://schemas.microsoft.com/office/drawing/2014/main" id="{9FE737ED-AD85-2812-9972-474A392080B7}"/>
              </a:ext>
            </a:extLst>
          </p:cNvPr>
          <p:cNvGrpSpPr/>
          <p:nvPr/>
        </p:nvGrpSpPr>
        <p:grpSpPr>
          <a:xfrm>
            <a:off x="227224" y="2367307"/>
            <a:ext cx="1737360" cy="3386585"/>
            <a:chOff x="227224" y="2367307"/>
            <a:chExt cx="1737360" cy="3386585"/>
          </a:xfrm>
        </p:grpSpPr>
        <p:sp>
          <p:nvSpPr>
            <p:cNvPr id="8" name="Rectangle 7">
              <a:extLst>
                <a:ext uri="{FF2B5EF4-FFF2-40B4-BE49-F238E27FC236}">
                  <a16:creationId xmlns:a16="http://schemas.microsoft.com/office/drawing/2014/main" id="{C90245C3-29C4-125A-A72E-5736A019F0AE}"/>
                </a:ext>
              </a:extLst>
            </p:cNvPr>
            <p:cNvSpPr/>
            <p:nvPr/>
          </p:nvSpPr>
          <p:spPr>
            <a:xfrm>
              <a:off x="227224" y="2367307"/>
              <a:ext cx="1737360" cy="3386585"/>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b="1">
                <a:solidFill>
                  <a:schemeClr val="tx1"/>
                </a:solidFill>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31F7668F-E0D6-F8B2-268A-E019BD34964B}"/>
                </a:ext>
              </a:extLst>
            </p:cNvPr>
            <p:cNvSpPr/>
            <p:nvPr/>
          </p:nvSpPr>
          <p:spPr>
            <a:xfrm>
              <a:off x="321124" y="2521716"/>
              <a:ext cx="1582211" cy="3077766"/>
            </a:xfrm>
            <a:prstGeom prst="rect">
              <a:avLst/>
            </a:prstGeom>
          </p:spPr>
          <p:txBody>
            <a:bodyPr wrap="square" lIns="0" tIns="0" rIns="0" bIns="0" anchor="ctr" anchorCtr="0">
              <a:spAutoFit/>
            </a:bodyPr>
            <a:lstStyle/>
            <a:p>
              <a:r>
                <a:rPr lang="en-US" sz="1200" b="1" dirty="0">
                  <a:solidFill>
                    <a:prstClr val="black"/>
                  </a:solidFill>
                  <a:cs typeface="Arial" panose="020B0604020202020204" pitchFamily="34" charset="0"/>
                </a:rPr>
                <a:t>Public Health Activities Assessed:</a:t>
              </a:r>
            </a:p>
            <a:p>
              <a:endParaRPr lang="en-US" sz="1100" b="1" dirty="0">
                <a:solidFill>
                  <a:prstClr val="black"/>
                </a:solidFill>
                <a:cs typeface="Arial" panose="020B0604020202020204" pitchFamily="34" charset="0"/>
              </a:endParaRPr>
            </a:p>
            <a:p>
              <a:pPr marL="171450" indent="-171450">
                <a:buFont typeface="Arial" panose="020B0604020202020204" pitchFamily="34" charset="0"/>
                <a:buChar char="•"/>
              </a:pPr>
              <a:r>
                <a:rPr lang="en-US" sz="1100" dirty="0">
                  <a:solidFill>
                    <a:prstClr val="black"/>
                  </a:solidFill>
                  <a:highlight>
                    <a:srgbClr val="FFFF00"/>
                  </a:highlight>
                  <a:cs typeface="Arial" panose="020B0604020202020204" pitchFamily="34" charset="0"/>
                </a:rPr>
                <a:t>Chronic Disease Prevention</a:t>
              </a:r>
            </a:p>
            <a:p>
              <a:pPr marL="171450" indent="-171450">
                <a:buFont typeface="Arial" panose="020B0604020202020204" pitchFamily="34" charset="0"/>
                <a:buChar char="•"/>
              </a:pPr>
              <a:r>
                <a:rPr lang="en-US" sz="1100" dirty="0">
                  <a:solidFill>
                    <a:prstClr val="black"/>
                  </a:solidFill>
                  <a:highlight>
                    <a:srgbClr val="FFFF00"/>
                  </a:highlight>
                  <a:cs typeface="Arial" panose="020B0604020202020204" pitchFamily="34" charset="0"/>
                </a:rPr>
                <a:t>Community Health Assessment</a:t>
              </a:r>
            </a:p>
            <a:p>
              <a:pPr marL="171450" indent="-171450">
                <a:buFont typeface="Arial" panose="020B0604020202020204" pitchFamily="34" charset="0"/>
                <a:buChar char="•"/>
              </a:pPr>
              <a:r>
                <a:rPr lang="en-US" sz="1100" dirty="0">
                  <a:solidFill>
                    <a:prstClr val="black"/>
                  </a:solidFill>
                  <a:highlight>
                    <a:srgbClr val="FFFF00"/>
                  </a:highlight>
                  <a:cs typeface="Arial" panose="020B0604020202020204" pitchFamily="34" charset="0"/>
                </a:rPr>
                <a:t>Disease &amp; Risk Factor Monitoring</a:t>
              </a:r>
            </a:p>
            <a:p>
              <a:pPr marL="171450" indent="-171450">
                <a:buFont typeface="Arial" panose="020B0604020202020204" pitchFamily="34" charset="0"/>
                <a:buChar char="•"/>
              </a:pPr>
              <a:r>
                <a:rPr lang="en-US" sz="1100" dirty="0">
                  <a:solidFill>
                    <a:prstClr val="black"/>
                  </a:solidFill>
                  <a:highlight>
                    <a:srgbClr val="FFFF00"/>
                  </a:highlight>
                  <a:cs typeface="Arial" panose="020B0604020202020204" pitchFamily="34" charset="0"/>
                </a:rPr>
                <a:t>Emergency Response</a:t>
              </a:r>
            </a:p>
            <a:p>
              <a:pPr marL="171450" indent="-171450">
                <a:buFont typeface="Arial" panose="020B0604020202020204" pitchFamily="34" charset="0"/>
                <a:buChar char="•"/>
              </a:pPr>
              <a:r>
                <a:rPr lang="en-US" sz="1100" dirty="0">
                  <a:solidFill>
                    <a:prstClr val="black"/>
                  </a:solidFill>
                  <a:highlight>
                    <a:srgbClr val="FFFF00"/>
                  </a:highlight>
                  <a:cs typeface="Arial" panose="020B0604020202020204" pitchFamily="34" charset="0"/>
                </a:rPr>
                <a:t>Environmental Hazard Assessment</a:t>
              </a:r>
            </a:p>
            <a:p>
              <a:pPr marL="171450" indent="-171450">
                <a:buFont typeface="Arial" panose="020B0604020202020204" pitchFamily="34" charset="0"/>
                <a:buChar char="•"/>
              </a:pPr>
              <a:r>
                <a:rPr lang="en-US" sz="1100" dirty="0">
                  <a:solidFill>
                    <a:prstClr val="black"/>
                  </a:solidFill>
                  <a:highlight>
                    <a:srgbClr val="FFFF00"/>
                  </a:highlight>
                  <a:cs typeface="Arial" panose="020B0604020202020204" pitchFamily="34" charset="0"/>
                </a:rPr>
                <a:t>Social Factors Influencing Health/Fair Health Opportunities</a:t>
              </a:r>
            </a:p>
            <a:p>
              <a:pPr marL="171450" indent="-171450">
                <a:buFont typeface="Arial" panose="020B0604020202020204" pitchFamily="34" charset="0"/>
                <a:buChar char="•"/>
              </a:pPr>
              <a:r>
                <a:rPr lang="en-US" sz="1100" dirty="0">
                  <a:solidFill>
                    <a:prstClr val="black"/>
                  </a:solidFill>
                  <a:highlight>
                    <a:srgbClr val="FFFF00"/>
                  </a:highlight>
                  <a:cs typeface="Arial" panose="020B0604020202020204" pitchFamily="34" charset="0"/>
                </a:rPr>
                <a:t>Injury Prevention</a:t>
              </a:r>
            </a:p>
            <a:p>
              <a:pPr marL="171450" indent="-171450">
                <a:buFont typeface="Arial" panose="020B0604020202020204" pitchFamily="34" charset="0"/>
                <a:buChar char="•"/>
              </a:pPr>
              <a:r>
                <a:rPr lang="en-US" sz="1100" dirty="0">
                  <a:solidFill>
                    <a:prstClr val="black"/>
                  </a:solidFill>
                  <a:highlight>
                    <a:srgbClr val="FFFF00"/>
                  </a:highlight>
                  <a:cs typeface="Arial" panose="020B0604020202020204" pitchFamily="34" charset="0"/>
                </a:rPr>
                <a:t>Syndromic Surveillance</a:t>
              </a:r>
            </a:p>
            <a:p>
              <a:pPr marL="171450" indent="-171450">
                <a:buFont typeface="Arial" panose="020B0604020202020204" pitchFamily="34" charset="0"/>
                <a:buChar char="•"/>
              </a:pPr>
              <a:r>
                <a:rPr lang="en-US" sz="1100" dirty="0">
                  <a:solidFill>
                    <a:prstClr val="black"/>
                  </a:solidFill>
                  <a:highlight>
                    <a:srgbClr val="FFFF00"/>
                  </a:highlight>
                  <a:cs typeface="Arial" panose="020B0604020202020204" pitchFamily="34" charset="0"/>
                </a:rPr>
                <a:t>Other</a:t>
              </a:r>
            </a:p>
          </p:txBody>
        </p:sp>
      </p:grpSp>
      <p:sp>
        <p:nvSpPr>
          <p:cNvPr id="10" name="Rectangle: Rounded Corners 3">
            <a:extLst>
              <a:ext uri="{FF2B5EF4-FFF2-40B4-BE49-F238E27FC236}">
                <a16:creationId xmlns:a16="http://schemas.microsoft.com/office/drawing/2014/main" id="{707EC73B-5784-8A82-EF2D-50E8A276FFE6}"/>
              </a:ext>
            </a:extLst>
          </p:cNvPr>
          <p:cNvSpPr/>
          <p:nvPr/>
        </p:nvSpPr>
        <p:spPr>
          <a:xfrm>
            <a:off x="2412735" y="2088444"/>
            <a:ext cx="5532340" cy="445260"/>
          </a:xfrm>
          <a:prstGeom prst="roundRect">
            <a:avLst/>
          </a:prstGeom>
          <a:solidFill>
            <a:srgbClr val="D9D9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cs typeface="Arial" panose="020B0604020202020204" pitchFamily="34" charset="0"/>
              </a:rPr>
              <a:t>Data Modernization Questionnaire: Enterprise-wide Structures</a:t>
            </a:r>
          </a:p>
        </p:txBody>
      </p:sp>
      <p:grpSp>
        <p:nvGrpSpPr>
          <p:cNvPr id="11" name="Group 10" descr="Rounded rectangles depicting the five key topics:&#10;&#10;Data Governance Structure: Internal standards, processes, and policy that dictate data management, storage, ownership, and privacy.&#10;IT Governance Structure: Internal standards, processes, and policy that dictate IT strategy, operations, and security.&#10;External Policy: Guidelines adopted or proposed by external government, party, or organization that may impact decision-making.&#10;Workforce: Capacity and proficiency of staff to perform key data-related functions.&#10;Technology: The platforms and mechanisms used to store, exchange, and analyze data. ">
            <a:extLst>
              <a:ext uri="{FF2B5EF4-FFF2-40B4-BE49-F238E27FC236}">
                <a16:creationId xmlns:a16="http://schemas.microsoft.com/office/drawing/2014/main" id="{0D82654D-2D2E-FB6E-1D4F-0BCA205B2B5C}"/>
              </a:ext>
            </a:extLst>
          </p:cNvPr>
          <p:cNvGrpSpPr/>
          <p:nvPr/>
        </p:nvGrpSpPr>
        <p:grpSpPr>
          <a:xfrm>
            <a:off x="2412735" y="2611383"/>
            <a:ext cx="9327318" cy="2584311"/>
            <a:chOff x="2035481" y="2845616"/>
            <a:chExt cx="9327318" cy="2584311"/>
          </a:xfrm>
        </p:grpSpPr>
        <p:grpSp>
          <p:nvGrpSpPr>
            <p:cNvPr id="12" name="Group 11">
              <a:extLst>
                <a:ext uri="{FF2B5EF4-FFF2-40B4-BE49-F238E27FC236}">
                  <a16:creationId xmlns:a16="http://schemas.microsoft.com/office/drawing/2014/main" id="{96E56802-54CE-2DDA-7938-7CCBA9EDD33C}"/>
                </a:ext>
              </a:extLst>
            </p:cNvPr>
            <p:cNvGrpSpPr/>
            <p:nvPr/>
          </p:nvGrpSpPr>
          <p:grpSpPr>
            <a:xfrm>
              <a:off x="2035481" y="2845616"/>
              <a:ext cx="1737360" cy="2584311"/>
              <a:chOff x="5402340" y="137360"/>
              <a:chExt cx="2609389" cy="6104776"/>
            </a:xfrm>
          </p:grpSpPr>
          <p:sp>
            <p:nvSpPr>
              <p:cNvPr id="25" name="Rectangle: Rounded Corners 15">
                <a:extLst>
                  <a:ext uri="{FF2B5EF4-FFF2-40B4-BE49-F238E27FC236}">
                    <a16:creationId xmlns:a16="http://schemas.microsoft.com/office/drawing/2014/main" id="{56B2063A-8251-578A-AF70-0CBAE53BDD4D}"/>
                  </a:ext>
                </a:extLst>
              </p:cNvPr>
              <p:cNvSpPr/>
              <p:nvPr/>
            </p:nvSpPr>
            <p:spPr>
              <a:xfrm>
                <a:off x="5402340" y="137360"/>
                <a:ext cx="2609389" cy="1221335"/>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lnSpc>
                    <a:spcPct val="100000"/>
                  </a:lnSpc>
                </a:pPr>
                <a:r>
                  <a:rPr lang="en-US" sz="1400" b="1" dirty="0">
                    <a:solidFill>
                      <a:schemeClr val="tx1"/>
                    </a:solidFill>
                    <a:cs typeface="Arial" panose="020B0604020202020204" pitchFamily="34" charset="0"/>
                  </a:rPr>
                  <a:t>Data Governance Structure</a:t>
                </a:r>
              </a:p>
            </p:txBody>
          </p:sp>
          <p:sp>
            <p:nvSpPr>
              <p:cNvPr id="26" name="Rectangle: Rounded Corners 18">
                <a:extLst>
                  <a:ext uri="{FF2B5EF4-FFF2-40B4-BE49-F238E27FC236}">
                    <a16:creationId xmlns:a16="http://schemas.microsoft.com/office/drawing/2014/main" id="{F6023DB1-258F-D503-53F4-649DA8E9D37B}"/>
                  </a:ext>
                </a:extLst>
              </p:cNvPr>
              <p:cNvSpPr/>
              <p:nvPr/>
            </p:nvSpPr>
            <p:spPr>
              <a:xfrm>
                <a:off x="5402340" y="1542192"/>
                <a:ext cx="2609389" cy="4699944"/>
              </a:xfrm>
              <a:prstGeom prst="roundRect">
                <a:avLst>
                  <a:gd name="adj" fmla="val 8760"/>
                </a:avLst>
              </a:prstGeom>
              <a:ln/>
            </p:spPr>
            <p:style>
              <a:lnRef idx="1">
                <a:schemeClr val="accent2"/>
              </a:lnRef>
              <a:fillRef idx="2">
                <a:schemeClr val="accent2"/>
              </a:fillRef>
              <a:effectRef idx="1">
                <a:schemeClr val="accent2"/>
              </a:effectRef>
              <a:fontRef idx="minor">
                <a:schemeClr val="dk1"/>
              </a:fontRef>
            </p:style>
            <p:txBody>
              <a:bodyPr lIns="91440" tIns="45720" rIns="91440" bIns="45720" rtlCol="0" anchor="ctr"/>
              <a:lstStyle/>
              <a:p>
                <a:r>
                  <a:rPr lang="en-US" sz="1300" dirty="0">
                    <a:solidFill>
                      <a:prstClr val="black"/>
                    </a:solidFill>
                    <a:cs typeface="Arial"/>
                  </a:rPr>
                  <a:t>Internal standards, processes, and policy that dictate data management, storage, ownership, and privacy.</a:t>
                </a:r>
              </a:p>
            </p:txBody>
          </p:sp>
        </p:grpSp>
        <p:grpSp>
          <p:nvGrpSpPr>
            <p:cNvPr id="13" name="Group 12">
              <a:extLst>
                <a:ext uri="{FF2B5EF4-FFF2-40B4-BE49-F238E27FC236}">
                  <a16:creationId xmlns:a16="http://schemas.microsoft.com/office/drawing/2014/main" id="{AE56CF49-15BA-7990-B547-293AAC6DED87}"/>
                </a:ext>
              </a:extLst>
            </p:cNvPr>
            <p:cNvGrpSpPr/>
            <p:nvPr/>
          </p:nvGrpSpPr>
          <p:grpSpPr>
            <a:xfrm>
              <a:off x="3932971" y="2845616"/>
              <a:ext cx="1737360" cy="2584311"/>
              <a:chOff x="5143497" y="2044110"/>
              <a:chExt cx="2755111" cy="6020510"/>
            </a:xfrm>
          </p:grpSpPr>
          <p:sp>
            <p:nvSpPr>
              <p:cNvPr id="23" name="Rectangle: Rounded Corners 21">
                <a:extLst>
                  <a:ext uri="{FF2B5EF4-FFF2-40B4-BE49-F238E27FC236}">
                    <a16:creationId xmlns:a16="http://schemas.microsoft.com/office/drawing/2014/main" id="{4E456E33-410F-ACFC-154F-B3B5094CC589}"/>
                  </a:ext>
                </a:extLst>
              </p:cNvPr>
              <p:cNvSpPr/>
              <p:nvPr/>
            </p:nvSpPr>
            <p:spPr>
              <a:xfrm>
                <a:off x="5143497" y="2044110"/>
                <a:ext cx="2755111" cy="1214226"/>
              </a:xfrm>
              <a:prstGeom prst="roundRect">
                <a:avLst/>
              </a:prstGeom>
              <a:solidFill>
                <a:srgbClr val="9933FF">
                  <a:alpha val="40000"/>
                </a:srgb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00000"/>
                  </a:lnSpc>
                </a:pPr>
                <a:r>
                  <a:rPr lang="en-US" sz="1400" b="1" dirty="0">
                    <a:solidFill>
                      <a:schemeClr val="tx1"/>
                    </a:solidFill>
                    <a:cs typeface="Arial" panose="020B0604020202020204" pitchFamily="34" charset="0"/>
                  </a:rPr>
                  <a:t>IT Governance Structure</a:t>
                </a:r>
              </a:p>
            </p:txBody>
          </p:sp>
          <p:sp>
            <p:nvSpPr>
              <p:cNvPr id="24" name="Rectangle: Rounded Corners 22">
                <a:extLst>
                  <a:ext uri="{FF2B5EF4-FFF2-40B4-BE49-F238E27FC236}">
                    <a16:creationId xmlns:a16="http://schemas.microsoft.com/office/drawing/2014/main" id="{D71747E6-D342-CF72-7A13-1F1936B1E0C7}"/>
                  </a:ext>
                </a:extLst>
              </p:cNvPr>
              <p:cNvSpPr/>
              <p:nvPr/>
            </p:nvSpPr>
            <p:spPr>
              <a:xfrm>
                <a:off x="5143497" y="3420739"/>
                <a:ext cx="2755111" cy="4643881"/>
              </a:xfrm>
              <a:prstGeom prst="roundRect">
                <a:avLst>
                  <a:gd name="adj" fmla="val 8760"/>
                </a:avLst>
              </a:prstGeom>
              <a:solidFill>
                <a:srgbClr val="9933FF">
                  <a:alpha val="40000"/>
                </a:srgbClr>
              </a:solidFill>
              <a:ln/>
            </p:spPr>
            <p:style>
              <a:lnRef idx="1">
                <a:schemeClr val="accent3"/>
              </a:lnRef>
              <a:fillRef idx="2">
                <a:schemeClr val="accent3"/>
              </a:fillRef>
              <a:effectRef idx="1">
                <a:schemeClr val="accent3"/>
              </a:effectRef>
              <a:fontRef idx="minor">
                <a:schemeClr val="dk1"/>
              </a:fontRef>
            </p:style>
            <p:txBody>
              <a:bodyPr rtlCol="0" anchor="ctr"/>
              <a:lstStyle/>
              <a:p>
                <a:r>
                  <a:rPr lang="en-US" sz="1300" dirty="0">
                    <a:solidFill>
                      <a:prstClr val="black"/>
                    </a:solidFill>
                    <a:cs typeface="Arial" panose="020B0604020202020204" pitchFamily="34" charset="0"/>
                  </a:rPr>
                  <a:t>Internal standards, processes, and policy that dictate IT strategy, operations, and security.</a:t>
                </a:r>
              </a:p>
            </p:txBody>
          </p:sp>
        </p:grpSp>
        <p:grpSp>
          <p:nvGrpSpPr>
            <p:cNvPr id="14" name="Group 13">
              <a:extLst>
                <a:ext uri="{FF2B5EF4-FFF2-40B4-BE49-F238E27FC236}">
                  <a16:creationId xmlns:a16="http://schemas.microsoft.com/office/drawing/2014/main" id="{A9249150-5170-8D18-2096-C34CE7DD14A5}"/>
                </a:ext>
              </a:extLst>
            </p:cNvPr>
            <p:cNvGrpSpPr/>
            <p:nvPr/>
          </p:nvGrpSpPr>
          <p:grpSpPr>
            <a:xfrm>
              <a:off x="5830461" y="2845616"/>
              <a:ext cx="1737360" cy="2584311"/>
              <a:chOff x="5143497" y="2044110"/>
              <a:chExt cx="2755111" cy="6020510"/>
            </a:xfrm>
          </p:grpSpPr>
          <p:sp>
            <p:nvSpPr>
              <p:cNvPr id="21" name="Rectangle: Rounded Corners 8">
                <a:extLst>
                  <a:ext uri="{FF2B5EF4-FFF2-40B4-BE49-F238E27FC236}">
                    <a16:creationId xmlns:a16="http://schemas.microsoft.com/office/drawing/2014/main" id="{725B378C-7E4A-73B8-B6C0-F4521B518EB9}"/>
                  </a:ext>
                </a:extLst>
              </p:cNvPr>
              <p:cNvSpPr/>
              <p:nvPr/>
            </p:nvSpPr>
            <p:spPr>
              <a:xfrm>
                <a:off x="5143497" y="2044110"/>
                <a:ext cx="2755111" cy="1214226"/>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lnSpc>
                    <a:spcPct val="100000"/>
                  </a:lnSpc>
                </a:pPr>
                <a:r>
                  <a:rPr lang="en-US" sz="1400" b="1" dirty="0">
                    <a:solidFill>
                      <a:schemeClr val="tx1"/>
                    </a:solidFill>
                    <a:cs typeface="Arial" panose="020B0604020202020204" pitchFamily="34" charset="0"/>
                  </a:rPr>
                  <a:t>External Policy</a:t>
                </a:r>
              </a:p>
            </p:txBody>
          </p:sp>
          <p:sp>
            <p:nvSpPr>
              <p:cNvPr id="22" name="Rectangle: Rounded Corners 9">
                <a:extLst>
                  <a:ext uri="{FF2B5EF4-FFF2-40B4-BE49-F238E27FC236}">
                    <a16:creationId xmlns:a16="http://schemas.microsoft.com/office/drawing/2014/main" id="{EE0534B9-11D0-B815-688F-A74A5782B4B9}"/>
                  </a:ext>
                </a:extLst>
              </p:cNvPr>
              <p:cNvSpPr/>
              <p:nvPr/>
            </p:nvSpPr>
            <p:spPr>
              <a:xfrm>
                <a:off x="5143497" y="3420739"/>
                <a:ext cx="2755111" cy="4643881"/>
              </a:xfrm>
              <a:prstGeom prst="roundRect">
                <a:avLst>
                  <a:gd name="adj" fmla="val 8760"/>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en-US" sz="1300" dirty="0">
                    <a:solidFill>
                      <a:prstClr val="black"/>
                    </a:solidFill>
                    <a:cs typeface="Arial" panose="020B0604020202020204" pitchFamily="34" charset="0"/>
                  </a:rPr>
                  <a:t>Guidelines adopted or proposed by external government, party, or organization that may impact decision-making.</a:t>
                </a:r>
                <a:endParaRPr lang="en-US" sz="1200" dirty="0">
                  <a:solidFill>
                    <a:schemeClr val="tx1"/>
                  </a:solidFill>
                </a:endParaRPr>
              </a:p>
              <a:p>
                <a:pPr marL="171450" indent="-171450">
                  <a:lnSpc>
                    <a:spcPct val="100000"/>
                  </a:lnSpc>
                  <a:buFont typeface="Arial" panose="020B0604020202020204" pitchFamily="34" charset="0"/>
                  <a:buChar char="•"/>
                </a:pPr>
                <a:endParaRPr lang="en-US" sz="1200" dirty="0">
                  <a:solidFill>
                    <a:schemeClr val="tx1"/>
                  </a:solidFill>
                </a:endParaRPr>
              </a:p>
            </p:txBody>
          </p:sp>
        </p:grpSp>
        <p:grpSp>
          <p:nvGrpSpPr>
            <p:cNvPr id="15" name="Group 14">
              <a:extLst>
                <a:ext uri="{FF2B5EF4-FFF2-40B4-BE49-F238E27FC236}">
                  <a16:creationId xmlns:a16="http://schemas.microsoft.com/office/drawing/2014/main" id="{94181D81-A970-42ED-80FA-0A5A245D7FE0}"/>
                </a:ext>
              </a:extLst>
            </p:cNvPr>
            <p:cNvGrpSpPr/>
            <p:nvPr/>
          </p:nvGrpSpPr>
          <p:grpSpPr>
            <a:xfrm>
              <a:off x="7727951" y="2845616"/>
              <a:ext cx="1737360" cy="2584311"/>
              <a:chOff x="5143497" y="2044110"/>
              <a:chExt cx="2755111" cy="6020510"/>
            </a:xfrm>
          </p:grpSpPr>
          <p:sp>
            <p:nvSpPr>
              <p:cNvPr id="19" name="Rectangle: Rounded Corners 11">
                <a:extLst>
                  <a:ext uri="{FF2B5EF4-FFF2-40B4-BE49-F238E27FC236}">
                    <a16:creationId xmlns:a16="http://schemas.microsoft.com/office/drawing/2014/main" id="{E15E403A-EB62-D8FB-AB83-C41FE7F36B85}"/>
                  </a:ext>
                </a:extLst>
              </p:cNvPr>
              <p:cNvSpPr/>
              <p:nvPr/>
            </p:nvSpPr>
            <p:spPr>
              <a:xfrm>
                <a:off x="5143497" y="2044110"/>
                <a:ext cx="2755111" cy="1214226"/>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lnSpc>
                    <a:spcPct val="100000"/>
                  </a:lnSpc>
                </a:pPr>
                <a:r>
                  <a:rPr lang="en-US" sz="1400" b="1" dirty="0">
                    <a:solidFill>
                      <a:schemeClr val="tx1"/>
                    </a:solidFill>
                    <a:cs typeface="Arial" panose="020B0604020202020204" pitchFamily="34" charset="0"/>
                  </a:rPr>
                  <a:t>Workforce</a:t>
                </a:r>
              </a:p>
            </p:txBody>
          </p:sp>
          <p:sp>
            <p:nvSpPr>
              <p:cNvPr id="20" name="Rectangle: Rounded Corners 12">
                <a:extLst>
                  <a:ext uri="{FF2B5EF4-FFF2-40B4-BE49-F238E27FC236}">
                    <a16:creationId xmlns:a16="http://schemas.microsoft.com/office/drawing/2014/main" id="{0845863C-3EA6-E58A-13DF-1CDFAE0C5E60}"/>
                  </a:ext>
                </a:extLst>
              </p:cNvPr>
              <p:cNvSpPr/>
              <p:nvPr/>
            </p:nvSpPr>
            <p:spPr>
              <a:xfrm>
                <a:off x="5143497" y="3420739"/>
                <a:ext cx="2755111" cy="4643881"/>
              </a:xfrm>
              <a:prstGeom prst="roundRect">
                <a:avLst>
                  <a:gd name="adj" fmla="val 8760"/>
                </a:avLst>
              </a:prstGeom>
              <a:gradFill>
                <a:gsLst>
                  <a:gs pos="0">
                    <a:srgbClr val="A4CC90"/>
                  </a:gs>
                  <a:gs pos="50000">
                    <a:schemeClr val="accent6">
                      <a:lumMod val="105000"/>
                      <a:satMod val="103000"/>
                      <a:tint val="73000"/>
                    </a:schemeClr>
                  </a:gs>
                  <a:gs pos="100000">
                    <a:schemeClr val="accent6">
                      <a:lumMod val="105000"/>
                      <a:satMod val="109000"/>
                      <a:tint val="81000"/>
                    </a:schemeClr>
                  </a:gs>
                </a:gsLst>
              </a:gradFill>
              <a:ln/>
            </p:spPr>
            <p:style>
              <a:lnRef idx="1">
                <a:schemeClr val="accent6"/>
              </a:lnRef>
              <a:fillRef idx="2">
                <a:schemeClr val="accent6"/>
              </a:fillRef>
              <a:effectRef idx="1">
                <a:schemeClr val="accent6"/>
              </a:effectRef>
              <a:fontRef idx="minor">
                <a:schemeClr val="dk1"/>
              </a:fontRef>
            </p:style>
            <p:txBody>
              <a:bodyPr rtlCol="0" anchor="ctr"/>
              <a:lstStyle/>
              <a:p>
                <a:r>
                  <a:rPr lang="en-US" sz="1300" dirty="0">
                    <a:solidFill>
                      <a:prstClr val="black"/>
                    </a:solidFill>
                    <a:cs typeface="Arial" panose="020B0604020202020204" pitchFamily="34" charset="0"/>
                  </a:rPr>
                  <a:t>Capacity and proficiency of staff to perform key data-related functions.</a:t>
                </a:r>
                <a:endParaRPr lang="en-US" sz="1200" dirty="0">
                  <a:solidFill>
                    <a:schemeClr val="tx1"/>
                  </a:solidFill>
                </a:endParaRPr>
              </a:p>
              <a:p>
                <a:pPr marL="171450" indent="-171450">
                  <a:lnSpc>
                    <a:spcPct val="100000"/>
                  </a:lnSpc>
                  <a:buFont typeface="Arial" panose="020B0604020202020204" pitchFamily="34" charset="0"/>
                  <a:buChar char="•"/>
                </a:pPr>
                <a:endParaRPr lang="en-US" sz="1200" dirty="0">
                  <a:solidFill>
                    <a:schemeClr val="tx1"/>
                  </a:solidFill>
                </a:endParaRPr>
              </a:p>
            </p:txBody>
          </p:sp>
        </p:grpSp>
        <p:grpSp>
          <p:nvGrpSpPr>
            <p:cNvPr id="16" name="Group 15">
              <a:extLst>
                <a:ext uri="{FF2B5EF4-FFF2-40B4-BE49-F238E27FC236}">
                  <a16:creationId xmlns:a16="http://schemas.microsoft.com/office/drawing/2014/main" id="{1C471A75-BE46-8B33-C517-7E31BE3DBB98}"/>
                </a:ext>
              </a:extLst>
            </p:cNvPr>
            <p:cNvGrpSpPr/>
            <p:nvPr/>
          </p:nvGrpSpPr>
          <p:grpSpPr>
            <a:xfrm>
              <a:off x="9625439" y="2845616"/>
              <a:ext cx="1737360" cy="2584311"/>
              <a:chOff x="5143497" y="2044110"/>
              <a:chExt cx="2755111" cy="6020510"/>
            </a:xfrm>
          </p:grpSpPr>
          <p:sp>
            <p:nvSpPr>
              <p:cNvPr id="17" name="Rectangle: Rounded Corners 14">
                <a:extLst>
                  <a:ext uri="{FF2B5EF4-FFF2-40B4-BE49-F238E27FC236}">
                    <a16:creationId xmlns:a16="http://schemas.microsoft.com/office/drawing/2014/main" id="{2ECEB738-1D00-6FE7-158D-46D4C4B17FBF}"/>
                  </a:ext>
                </a:extLst>
              </p:cNvPr>
              <p:cNvSpPr/>
              <p:nvPr/>
            </p:nvSpPr>
            <p:spPr>
              <a:xfrm>
                <a:off x="5143497" y="2044110"/>
                <a:ext cx="2755111" cy="1214226"/>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00000"/>
                  </a:lnSpc>
                </a:pPr>
                <a:r>
                  <a:rPr lang="en-US" sz="1400" b="1" dirty="0">
                    <a:solidFill>
                      <a:schemeClr val="tx1"/>
                    </a:solidFill>
                    <a:cs typeface="Arial" panose="020B0604020202020204" pitchFamily="34" charset="0"/>
                  </a:rPr>
                  <a:t>Technology</a:t>
                </a:r>
              </a:p>
            </p:txBody>
          </p:sp>
          <p:sp>
            <p:nvSpPr>
              <p:cNvPr id="18" name="Rectangle: Rounded Corners 16">
                <a:extLst>
                  <a:ext uri="{FF2B5EF4-FFF2-40B4-BE49-F238E27FC236}">
                    <a16:creationId xmlns:a16="http://schemas.microsoft.com/office/drawing/2014/main" id="{A2CD3641-75FB-9ECF-7A79-154707BDA928}"/>
                  </a:ext>
                </a:extLst>
              </p:cNvPr>
              <p:cNvSpPr/>
              <p:nvPr/>
            </p:nvSpPr>
            <p:spPr>
              <a:xfrm>
                <a:off x="5143497" y="3420739"/>
                <a:ext cx="2755111" cy="4643881"/>
              </a:xfrm>
              <a:prstGeom prst="roundRect">
                <a:avLst>
                  <a:gd name="adj" fmla="val 8760"/>
                </a:avLst>
              </a:prstGeom>
              <a:ln/>
            </p:spPr>
            <p:style>
              <a:lnRef idx="1">
                <a:schemeClr val="accent5"/>
              </a:lnRef>
              <a:fillRef idx="2">
                <a:schemeClr val="accent5"/>
              </a:fillRef>
              <a:effectRef idx="1">
                <a:schemeClr val="accent5"/>
              </a:effectRef>
              <a:fontRef idx="minor">
                <a:schemeClr val="dk1"/>
              </a:fontRef>
            </p:style>
            <p:txBody>
              <a:bodyPr rtlCol="0" anchor="ctr"/>
              <a:lstStyle/>
              <a:p>
                <a:r>
                  <a:rPr lang="en-US" sz="1300" dirty="0">
                    <a:solidFill>
                      <a:prstClr val="black"/>
                    </a:solidFill>
                    <a:cs typeface="Arial" panose="020B0604020202020204" pitchFamily="34" charset="0"/>
                  </a:rPr>
                  <a:t>The platforms and mechanisms used to store, exchange, and analyze data.</a:t>
                </a:r>
                <a:endParaRPr lang="en-US" sz="1200" dirty="0">
                  <a:solidFill>
                    <a:schemeClr val="tx1"/>
                  </a:solidFill>
                </a:endParaRPr>
              </a:p>
              <a:p>
                <a:pPr marL="171450" indent="-171450">
                  <a:lnSpc>
                    <a:spcPct val="100000"/>
                  </a:lnSpc>
                  <a:buFont typeface="Arial" panose="020B0604020202020204" pitchFamily="34" charset="0"/>
                  <a:buChar char="•"/>
                </a:pPr>
                <a:endParaRPr lang="en-US" sz="1200" dirty="0">
                  <a:solidFill>
                    <a:schemeClr val="tx1"/>
                  </a:solidFill>
                </a:endParaRPr>
              </a:p>
            </p:txBody>
          </p:sp>
        </p:grpSp>
      </p:grpSp>
      <p:sp>
        <p:nvSpPr>
          <p:cNvPr id="27" name="Rectangle: Rounded Corners 5">
            <a:extLst>
              <a:ext uri="{FF2B5EF4-FFF2-40B4-BE49-F238E27FC236}">
                <a16:creationId xmlns:a16="http://schemas.microsoft.com/office/drawing/2014/main" id="{44D93973-83B4-F335-616B-423EAD41B6A0}"/>
              </a:ext>
            </a:extLst>
          </p:cNvPr>
          <p:cNvSpPr/>
          <p:nvPr/>
        </p:nvSpPr>
        <p:spPr>
          <a:xfrm>
            <a:off x="8105205" y="2088444"/>
            <a:ext cx="3634848" cy="445260"/>
          </a:xfrm>
          <a:prstGeom prst="roundRect">
            <a:avLst/>
          </a:prstGeom>
          <a:solidFill>
            <a:srgbClr val="D9D9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cs typeface="Arial" panose="020B0604020202020204" pitchFamily="34" charset="0"/>
              </a:rPr>
              <a:t>Data Modernization Questionnaire: Program Structures</a:t>
            </a:r>
          </a:p>
        </p:txBody>
      </p:sp>
      <p:grpSp>
        <p:nvGrpSpPr>
          <p:cNvPr id="28" name="Group 27" descr="Arrow pointing across the bottom from the left to the right that states: Analysis of roadblocks and opportunities for public health activity(ies). ">
            <a:extLst>
              <a:ext uri="{FF2B5EF4-FFF2-40B4-BE49-F238E27FC236}">
                <a16:creationId xmlns:a16="http://schemas.microsoft.com/office/drawing/2014/main" id="{A10CA4CF-5DF1-B152-3BCB-1739EF7BFEAE}"/>
              </a:ext>
            </a:extLst>
          </p:cNvPr>
          <p:cNvGrpSpPr/>
          <p:nvPr/>
        </p:nvGrpSpPr>
        <p:grpSpPr>
          <a:xfrm>
            <a:off x="3689026" y="5404385"/>
            <a:ext cx="6612655" cy="702694"/>
            <a:chOff x="3689026" y="5404385"/>
            <a:chExt cx="6612655" cy="702694"/>
          </a:xfrm>
        </p:grpSpPr>
        <p:sp>
          <p:nvSpPr>
            <p:cNvPr id="29" name="Arrow: Right 30">
              <a:extLst>
                <a:ext uri="{FF2B5EF4-FFF2-40B4-BE49-F238E27FC236}">
                  <a16:creationId xmlns:a16="http://schemas.microsoft.com/office/drawing/2014/main" id="{2119E83F-806A-921E-AF92-F63C4EBBF770}"/>
                </a:ext>
              </a:extLst>
            </p:cNvPr>
            <p:cNvSpPr/>
            <p:nvPr/>
          </p:nvSpPr>
          <p:spPr>
            <a:xfrm>
              <a:off x="3689026" y="5404385"/>
              <a:ext cx="6612655" cy="702694"/>
            </a:xfrm>
            <a:prstGeom prst="rightArrow">
              <a:avLst/>
            </a:prstGeom>
            <a:solidFill>
              <a:srgbClr val="D9D9D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Calibri  "/>
              </a:endParaRPr>
            </a:p>
          </p:txBody>
        </p:sp>
        <p:sp>
          <p:nvSpPr>
            <p:cNvPr id="30" name="TextBox 29">
              <a:extLst>
                <a:ext uri="{FF2B5EF4-FFF2-40B4-BE49-F238E27FC236}">
                  <a16:creationId xmlns:a16="http://schemas.microsoft.com/office/drawing/2014/main" id="{4EA5F54B-97DD-A174-40FC-87DDF05BB654}"/>
                </a:ext>
              </a:extLst>
            </p:cNvPr>
            <p:cNvSpPr txBox="1"/>
            <p:nvPr/>
          </p:nvSpPr>
          <p:spPr>
            <a:xfrm>
              <a:off x="4293963" y="5614484"/>
              <a:ext cx="4657814" cy="276999"/>
            </a:xfrm>
            <a:prstGeom prst="rect">
              <a:avLst/>
            </a:prstGeom>
            <a:noFill/>
          </p:spPr>
          <p:txBody>
            <a:bodyPr wrap="none" rtlCol="0">
              <a:spAutoFit/>
            </a:bodyPr>
            <a:lstStyle/>
            <a:p>
              <a:r>
                <a:rPr lang="en-US" sz="1200" b="1" i="1" dirty="0">
                  <a:cs typeface="Arial" panose="020B0604020202020204" pitchFamily="34" charset="0"/>
                </a:rPr>
                <a:t>Analysis of roadblocks and opportunities for public health activity(ies)</a:t>
              </a:r>
            </a:p>
          </p:txBody>
        </p:sp>
      </p:grpSp>
    </p:spTree>
    <p:extLst>
      <p:ext uri="{BB962C8B-B14F-4D97-AF65-F5344CB8AC3E}">
        <p14:creationId xmlns:p14="http://schemas.microsoft.com/office/powerpoint/2010/main" val="4069480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D8AD3-3E34-62DB-95F4-76C151C96CE4}"/>
              </a:ext>
            </a:extLst>
          </p:cNvPr>
          <p:cNvSpPr>
            <a:spLocks noGrp="1"/>
          </p:cNvSpPr>
          <p:nvPr>
            <p:ph type="title"/>
          </p:nvPr>
        </p:nvSpPr>
        <p:spPr>
          <a:xfrm>
            <a:off x="326756" y="209254"/>
            <a:ext cx="10515600" cy="471783"/>
          </a:xfrm>
        </p:spPr>
        <p:txBody>
          <a:bodyPr>
            <a:normAutofit/>
          </a:bodyPr>
          <a:lstStyle/>
          <a:p>
            <a:r>
              <a:rPr lang="en-US" sz="2000" b="1" i="0" kern="1200" baseline="0" dirty="0">
                <a:solidFill>
                  <a:schemeClr val="tx1"/>
                </a:solidFill>
                <a:effectLst/>
                <a:latin typeface="+mn-lt"/>
              </a:rPr>
              <a:t>Data Modernization Questionnaire: Key Observations</a:t>
            </a:r>
            <a:r>
              <a:rPr lang="en-US" sz="2000" dirty="0">
                <a:latin typeface="+mn-lt"/>
              </a:rPr>
              <a:t> </a:t>
            </a:r>
          </a:p>
        </p:txBody>
      </p:sp>
      <p:sp>
        <p:nvSpPr>
          <p:cNvPr id="3" name="Content Placeholder 2">
            <a:extLst>
              <a:ext uri="{FF2B5EF4-FFF2-40B4-BE49-F238E27FC236}">
                <a16:creationId xmlns:a16="http://schemas.microsoft.com/office/drawing/2014/main" id="{4AC868C6-CC3F-3F92-9738-C6A083E467DF}"/>
              </a:ext>
            </a:extLst>
          </p:cNvPr>
          <p:cNvSpPr>
            <a:spLocks noGrp="1"/>
          </p:cNvSpPr>
          <p:nvPr>
            <p:ph idx="1"/>
          </p:nvPr>
        </p:nvSpPr>
        <p:spPr/>
        <p:txBody>
          <a:bodyPr/>
          <a:lstStyle/>
          <a:p>
            <a:pPr marL="0" indent="0">
              <a:buNone/>
            </a:pPr>
            <a:r>
              <a:rPr lang="en-US" dirty="0">
                <a:solidFill>
                  <a:schemeClr val="bg1"/>
                </a:solidFill>
                <a:cs typeface="Arial" panose="020B0604020202020204" pitchFamily="34" charset="0"/>
              </a:rPr>
              <a:t>Key observations from our Data Modernization Questionnaire are outlined below:</a:t>
            </a:r>
          </a:p>
          <a:p>
            <a:pPr marL="285750" indent="-285750"/>
            <a:r>
              <a:rPr lang="en-US" dirty="0">
                <a:solidFill>
                  <a:schemeClr val="bg1"/>
                </a:solidFill>
                <a:cs typeface="Arial" panose="020B0604020202020204" pitchFamily="34" charset="0"/>
              </a:rPr>
              <a:t>Observation 1</a:t>
            </a:r>
          </a:p>
          <a:p>
            <a:pPr marL="285750" indent="-285750"/>
            <a:r>
              <a:rPr lang="en-US" dirty="0">
                <a:solidFill>
                  <a:schemeClr val="bg1"/>
                </a:solidFill>
                <a:cs typeface="Arial" panose="020B0604020202020204" pitchFamily="34" charset="0"/>
              </a:rPr>
              <a:t>Observation 2</a:t>
            </a:r>
          </a:p>
          <a:p>
            <a:pPr marL="285750" indent="-285750"/>
            <a:r>
              <a:rPr lang="en-US" dirty="0">
                <a:solidFill>
                  <a:schemeClr val="bg1"/>
                </a:solidFill>
                <a:cs typeface="Arial" panose="020B0604020202020204" pitchFamily="34" charset="0"/>
              </a:rPr>
              <a:t>Observation 3</a:t>
            </a:r>
          </a:p>
          <a:p>
            <a:pPr marL="285750" indent="-285750"/>
            <a:r>
              <a:rPr lang="en-US" dirty="0">
                <a:solidFill>
                  <a:schemeClr val="bg1"/>
                </a:solidFill>
                <a:cs typeface="Arial" panose="020B0604020202020204" pitchFamily="34" charset="0"/>
              </a:rPr>
              <a:t>Observation 4</a:t>
            </a:r>
          </a:p>
        </p:txBody>
      </p:sp>
      <p:pic>
        <p:nvPicPr>
          <p:cNvPr id="5" name="Graphic 4">
            <a:extLst>
              <a:ext uri="{FF2B5EF4-FFF2-40B4-BE49-F238E27FC236}">
                <a16:creationId xmlns:a16="http://schemas.microsoft.com/office/drawing/2014/main" id="{3BE6C6D9-8731-B543-FCEE-4DB9C544A06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7224966" y="2128727"/>
            <a:ext cx="3832491" cy="3832491"/>
          </a:xfrm>
          <a:prstGeom prst="rect">
            <a:avLst/>
          </a:prstGeom>
        </p:spPr>
      </p:pic>
      <p:sp>
        <p:nvSpPr>
          <p:cNvPr id="6" name="Rectangle: Rounded Corners 1">
            <a:extLst>
              <a:ext uri="{FF2B5EF4-FFF2-40B4-BE49-F238E27FC236}">
                <a16:creationId xmlns:a16="http://schemas.microsoft.com/office/drawing/2014/main" id="{2480B902-1592-3B2E-5398-C228B41F0FAC}"/>
              </a:ext>
              <a:ext uri="{C183D7F6-B498-43B3-948B-1728B52AA6E4}">
                <adec:decorative xmlns:adec="http://schemas.microsoft.com/office/drawing/2017/decorative" val="1"/>
              </a:ext>
            </a:extLst>
          </p:cNvPr>
          <p:cNvSpPr/>
          <p:nvPr/>
        </p:nvSpPr>
        <p:spPr>
          <a:xfrm>
            <a:off x="409903" y="956441"/>
            <a:ext cx="11372194" cy="812007"/>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F2970DD-413C-5A49-0426-D37F0858F01C}"/>
              </a:ext>
              <a:ext uri="{C183D7F6-B498-43B3-948B-1728B52AA6E4}">
                <adec:decorative xmlns:adec="http://schemas.microsoft.com/office/drawing/2017/decorative" val="1"/>
              </a:ext>
            </a:extLst>
          </p:cNvPr>
          <p:cNvSpPr txBox="1"/>
          <p:nvPr/>
        </p:nvSpPr>
        <p:spPr>
          <a:xfrm>
            <a:off x="557046" y="1172569"/>
            <a:ext cx="11183007" cy="369332"/>
          </a:xfrm>
          <a:prstGeom prst="rect">
            <a:avLst/>
          </a:prstGeom>
          <a:noFill/>
        </p:spPr>
        <p:txBody>
          <a:bodyPr wrap="square" rtlCol="0">
            <a:spAutoFit/>
          </a:bodyPr>
          <a:lstStyle/>
          <a:p>
            <a:pPr>
              <a:spcAft>
                <a:spcPts val="800"/>
              </a:spcAft>
            </a:pPr>
            <a:r>
              <a:rPr lang="en-US" sz="1800" dirty="0">
                <a:cs typeface="Arial" panose="020B0604020202020204" pitchFamily="34" charset="0"/>
              </a:rPr>
              <a:t>Key observations from our Data Modernization Questionnaire </a:t>
            </a:r>
            <a:r>
              <a:rPr lang="en-US" dirty="0">
                <a:cs typeface="Arial" panose="020B0604020202020204" pitchFamily="34" charset="0"/>
              </a:rPr>
              <a:t>are outlined below:</a:t>
            </a:r>
            <a:endParaRPr lang="en-US" sz="1800" dirty="0">
              <a:cs typeface="Arial" panose="020B0604020202020204" pitchFamily="34" charset="0"/>
            </a:endParaRPr>
          </a:p>
        </p:txBody>
      </p:sp>
      <p:sp>
        <p:nvSpPr>
          <p:cNvPr id="8" name="TextBox 7">
            <a:extLst>
              <a:ext uri="{FF2B5EF4-FFF2-40B4-BE49-F238E27FC236}">
                <a16:creationId xmlns:a16="http://schemas.microsoft.com/office/drawing/2014/main" id="{AD192644-B08A-9FF5-07A8-66D6FCEF1B90}"/>
              </a:ext>
              <a:ext uri="{C183D7F6-B498-43B3-948B-1728B52AA6E4}">
                <adec:decorative xmlns:adec="http://schemas.microsoft.com/office/drawing/2017/decorative" val="1"/>
              </a:ext>
            </a:extLst>
          </p:cNvPr>
          <p:cNvSpPr txBox="1"/>
          <p:nvPr/>
        </p:nvSpPr>
        <p:spPr>
          <a:xfrm>
            <a:off x="409903" y="2052591"/>
            <a:ext cx="6815063" cy="1200329"/>
          </a:xfrm>
          <a:prstGeom prst="rect">
            <a:avLst/>
          </a:prstGeom>
          <a:noFill/>
        </p:spPr>
        <p:txBody>
          <a:bodyPr wrap="square" rtlCol="0">
            <a:spAutoFit/>
          </a:bodyPr>
          <a:lstStyle/>
          <a:p>
            <a:pPr marL="285750" indent="-285750">
              <a:buFont typeface="Arial" panose="020B0604020202020204" pitchFamily="34" charset="0"/>
              <a:buChar char="•"/>
            </a:pPr>
            <a:r>
              <a:rPr lang="en-US" dirty="0">
                <a:highlight>
                  <a:srgbClr val="FFFF00"/>
                </a:highlight>
                <a:cs typeface="Arial" panose="020B0604020202020204" pitchFamily="34" charset="0"/>
              </a:rPr>
              <a:t>Observation 1</a:t>
            </a:r>
          </a:p>
          <a:p>
            <a:pPr marL="285750" indent="-285750">
              <a:buFont typeface="Arial" panose="020B0604020202020204" pitchFamily="34" charset="0"/>
              <a:buChar char="•"/>
            </a:pPr>
            <a:r>
              <a:rPr lang="en-US" dirty="0">
                <a:highlight>
                  <a:srgbClr val="FFFF00"/>
                </a:highlight>
                <a:cs typeface="Arial" panose="020B0604020202020204" pitchFamily="34" charset="0"/>
              </a:rPr>
              <a:t>Observation 2</a:t>
            </a:r>
          </a:p>
          <a:p>
            <a:pPr marL="285750" indent="-285750">
              <a:buFont typeface="Arial" panose="020B0604020202020204" pitchFamily="34" charset="0"/>
              <a:buChar char="•"/>
            </a:pPr>
            <a:r>
              <a:rPr lang="en-US" dirty="0">
                <a:highlight>
                  <a:srgbClr val="FFFF00"/>
                </a:highlight>
                <a:cs typeface="Arial" panose="020B0604020202020204" pitchFamily="34" charset="0"/>
              </a:rPr>
              <a:t>Observation 3</a:t>
            </a:r>
          </a:p>
          <a:p>
            <a:pPr marL="285750" indent="-285750">
              <a:buFont typeface="Arial" panose="020B0604020202020204" pitchFamily="34" charset="0"/>
              <a:buChar char="•"/>
            </a:pPr>
            <a:r>
              <a:rPr lang="en-US" dirty="0">
                <a:highlight>
                  <a:srgbClr val="FFFF00"/>
                </a:highlight>
                <a:cs typeface="Arial" panose="020B0604020202020204" pitchFamily="34" charset="0"/>
              </a:rPr>
              <a:t>Observation 4</a:t>
            </a:r>
          </a:p>
        </p:txBody>
      </p:sp>
    </p:spTree>
    <p:extLst>
      <p:ext uri="{BB962C8B-B14F-4D97-AF65-F5344CB8AC3E}">
        <p14:creationId xmlns:p14="http://schemas.microsoft.com/office/powerpoint/2010/main" val="1607877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7839A-6118-4726-8092-90341C91B330}"/>
              </a:ext>
            </a:extLst>
          </p:cNvPr>
          <p:cNvSpPr>
            <a:spLocks noGrp="1"/>
          </p:cNvSpPr>
          <p:nvPr>
            <p:ph type="title"/>
          </p:nvPr>
        </p:nvSpPr>
        <p:spPr/>
        <p:txBody>
          <a:bodyPr/>
          <a:lstStyle/>
          <a:p>
            <a:r>
              <a:rPr lang="en-US" dirty="0">
                <a:latin typeface="+mn-lt"/>
                <a:cs typeface="Arial" panose="020B0604020202020204" pitchFamily="34" charset="0"/>
              </a:rPr>
              <a:t>How We Planned &amp; Prioritized</a:t>
            </a:r>
          </a:p>
        </p:txBody>
      </p:sp>
    </p:spTree>
    <p:extLst>
      <p:ext uri="{BB962C8B-B14F-4D97-AF65-F5344CB8AC3E}">
        <p14:creationId xmlns:p14="http://schemas.microsoft.com/office/powerpoint/2010/main" val="3974064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itle 41">
            <a:extLst>
              <a:ext uri="{FF2B5EF4-FFF2-40B4-BE49-F238E27FC236}">
                <a16:creationId xmlns:a16="http://schemas.microsoft.com/office/drawing/2014/main" id="{8FA15AC3-A2D5-4EA4-AE4F-3F0E4DB0632F}"/>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Impact-Effort Matrix Template</a:t>
            </a:r>
            <a:endParaRPr kumimoji="0" lang="en-US" sz="2000" b="1" i="0" u="none" strike="noStrike" kern="1200" cap="none" spc="0" normalizeH="0" baseline="0" noProof="0" dirty="0">
              <a:ln>
                <a:noFill/>
              </a:ln>
              <a:solidFill>
                <a:srgbClr val="FF0000"/>
              </a:solidFill>
              <a:effectLst/>
              <a:uLnTx/>
              <a:uFillTx/>
              <a:latin typeface="+mn-lt"/>
              <a:ea typeface="+mn-ea"/>
              <a:cs typeface="Arial" panose="020B0604020202020204" pitchFamily="34" charset="0"/>
            </a:endParaRPr>
          </a:p>
        </p:txBody>
      </p:sp>
      <p:sp>
        <p:nvSpPr>
          <p:cNvPr id="46" name="Rectangle: Rounded Corners 45">
            <a:extLst>
              <a:ext uri="{FF2B5EF4-FFF2-40B4-BE49-F238E27FC236}">
                <a16:creationId xmlns:a16="http://schemas.microsoft.com/office/drawing/2014/main" id="{0DA3CA9B-F7AE-DA98-FCEE-42A085C405AB}"/>
              </a:ext>
              <a:ext uri="{C183D7F6-B498-43B3-948B-1728B52AA6E4}">
                <adec:decorative xmlns:adec="http://schemas.microsoft.com/office/drawing/2017/decorative" val="1"/>
              </a:ext>
            </a:extLst>
          </p:cNvPr>
          <p:cNvSpPr/>
          <p:nvPr/>
        </p:nvSpPr>
        <p:spPr>
          <a:xfrm>
            <a:off x="409903" y="956441"/>
            <a:ext cx="11372194" cy="702897"/>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1D03BD6F-29ED-46BD-986A-C7DCDCD3E217}"/>
              </a:ext>
            </a:extLst>
          </p:cNvPr>
          <p:cNvSpPr txBox="1"/>
          <p:nvPr/>
        </p:nvSpPr>
        <p:spPr>
          <a:xfrm>
            <a:off x="514914" y="988166"/>
            <a:ext cx="11225140" cy="646331"/>
          </a:xfrm>
          <a:prstGeom prst="rect">
            <a:avLst/>
          </a:prstGeom>
          <a:noFill/>
        </p:spPr>
        <p:txBody>
          <a:bodyPr wrap="square" rtlCol="0">
            <a:spAutoFit/>
          </a:bodyPr>
          <a:lstStyle/>
          <a:p>
            <a:pPr>
              <a:defRPr/>
            </a:pPr>
            <a:r>
              <a:rPr kumimoji="0" lang="en-US" sz="1800" u="none" strike="noStrike" kern="0" cap="none" spc="0" normalizeH="0" baseline="0" noProof="0">
                <a:ln>
                  <a:noFill/>
                </a:ln>
                <a:solidFill>
                  <a:srgbClr val="000000"/>
                </a:solidFill>
                <a:highlight>
                  <a:srgbClr val="FFFF00"/>
                </a:highlight>
                <a:uLnTx/>
                <a:uFillTx/>
                <a:cs typeface="Arial" panose="020B0604020202020204" pitchFamily="34" charset="0"/>
              </a:rPr>
              <a:t>Tribe name</a:t>
            </a:r>
            <a:r>
              <a:rPr kumimoji="0" lang="en-US" sz="1800" u="none" strike="noStrike" kern="0" cap="none" spc="0" normalizeH="0" baseline="0" noProof="0">
                <a:ln>
                  <a:noFill/>
                </a:ln>
                <a:solidFill>
                  <a:srgbClr val="000000"/>
                </a:solidFill>
                <a:uLnTx/>
                <a:uFillTx/>
                <a:cs typeface="Arial" panose="020B0604020202020204" pitchFamily="34" charset="0"/>
              </a:rPr>
              <a:t> used an impact-effort matrix to prioritize opportunity areas based on their potential impact and the amount of effort required to implement them.</a:t>
            </a:r>
            <a:endParaRPr kumimoji="0" lang="en-US" sz="1800" b="0" i="0" u="none" strike="noStrike" kern="0" cap="none" spc="0" normalizeH="0" baseline="0" noProof="0">
              <a:ln>
                <a:noFill/>
              </a:ln>
              <a:solidFill>
                <a:srgbClr val="000000"/>
              </a:solidFill>
              <a:effectLst/>
              <a:uLnTx/>
              <a:uFillTx/>
              <a:cs typeface="Arial" panose="020B0604020202020204" pitchFamily="34" charset="0"/>
            </a:endParaRPr>
          </a:p>
        </p:txBody>
      </p:sp>
      <p:grpSp>
        <p:nvGrpSpPr>
          <p:cNvPr id="4" name="Group 3" descr="A rectangular arrangement divided into four even rectangles: quick wins on the upper left-hand side; incremental on the lower left-hand side; major projects on the upper right-hand side; rethink on the lower right-hand side. Outside of the rectangular arrangement on the y-axis labeled &quot;Impact,&quot; an arrow points from low (at the bottom of the rectangle) to high (at the top of the rectangle. On the x-axis labeled &quot;Effort,&quot; an arrow points from low (on the left-hand side of the rectangle) to high (on the right-hand side of the rectangle). ">
            <a:extLst>
              <a:ext uri="{FF2B5EF4-FFF2-40B4-BE49-F238E27FC236}">
                <a16:creationId xmlns:a16="http://schemas.microsoft.com/office/drawing/2014/main" id="{03425E3D-46D1-0C42-93AD-E6AF35AC5FCB}"/>
              </a:ext>
            </a:extLst>
          </p:cNvPr>
          <p:cNvGrpSpPr/>
          <p:nvPr/>
        </p:nvGrpSpPr>
        <p:grpSpPr>
          <a:xfrm>
            <a:off x="304799" y="1823523"/>
            <a:ext cx="8789097" cy="4532828"/>
            <a:chOff x="304799" y="1823523"/>
            <a:chExt cx="8789097" cy="4532828"/>
          </a:xfrm>
        </p:grpSpPr>
        <p:grpSp>
          <p:nvGrpSpPr>
            <p:cNvPr id="10" name="Group 9">
              <a:extLst>
                <a:ext uri="{FF2B5EF4-FFF2-40B4-BE49-F238E27FC236}">
                  <a16:creationId xmlns:a16="http://schemas.microsoft.com/office/drawing/2014/main" id="{041E1331-B275-0F6A-76FF-4AD0F775C3F4}"/>
                </a:ext>
              </a:extLst>
            </p:cNvPr>
            <p:cNvGrpSpPr/>
            <p:nvPr/>
          </p:nvGrpSpPr>
          <p:grpSpPr>
            <a:xfrm>
              <a:off x="679832" y="2467700"/>
              <a:ext cx="8102449" cy="635681"/>
              <a:chOff x="664600" y="2530676"/>
              <a:chExt cx="8102449" cy="635681"/>
            </a:xfrm>
          </p:grpSpPr>
          <p:sp>
            <p:nvSpPr>
              <p:cNvPr id="14" name="TextBox 13">
                <a:extLst>
                  <a:ext uri="{FF2B5EF4-FFF2-40B4-BE49-F238E27FC236}">
                    <a16:creationId xmlns:a16="http://schemas.microsoft.com/office/drawing/2014/main" id="{505BF61C-B973-868C-3637-EB4AB3AB60D7}"/>
                  </a:ext>
                </a:extLst>
              </p:cNvPr>
              <p:cNvSpPr txBox="1"/>
              <p:nvPr/>
            </p:nvSpPr>
            <p:spPr>
              <a:xfrm>
                <a:off x="664600" y="2530676"/>
                <a:ext cx="412292" cy="584775"/>
              </a:xfrm>
              <a:prstGeom prst="rect">
                <a:avLst/>
              </a:prstGeom>
              <a:noFill/>
            </p:spPr>
            <p:txBody>
              <a:bodyPr wrap="none" rtlCol="0">
                <a:spAutoFit/>
              </a:bodyPr>
              <a:lstStyle/>
              <a:p>
                <a:r>
                  <a:rPr lang="en-US" sz="3200" b="1">
                    <a:solidFill>
                      <a:schemeClr val="bg1"/>
                    </a:solidFill>
                    <a:latin typeface="Arial" panose="020B0604020202020204" pitchFamily="34" charset="0"/>
                    <a:cs typeface="Arial" panose="020B0604020202020204" pitchFamily="34" charset="0"/>
                  </a:rPr>
                  <a:t>1</a:t>
                </a:r>
              </a:p>
            </p:txBody>
          </p:sp>
          <p:sp>
            <p:nvSpPr>
              <p:cNvPr id="15" name="TextBox 14">
                <a:extLst>
                  <a:ext uri="{FF2B5EF4-FFF2-40B4-BE49-F238E27FC236}">
                    <a16:creationId xmlns:a16="http://schemas.microsoft.com/office/drawing/2014/main" id="{7DA82822-0E70-F555-2DF8-354DAC0B2734}"/>
                  </a:ext>
                </a:extLst>
              </p:cNvPr>
              <p:cNvSpPr txBox="1"/>
              <p:nvPr/>
            </p:nvSpPr>
            <p:spPr>
              <a:xfrm>
                <a:off x="4472950" y="2556421"/>
                <a:ext cx="412292" cy="584775"/>
              </a:xfrm>
              <a:prstGeom prst="rect">
                <a:avLst/>
              </a:prstGeom>
              <a:noFill/>
            </p:spPr>
            <p:txBody>
              <a:bodyPr wrap="none" rtlCol="0">
                <a:spAutoFit/>
              </a:bodyPr>
              <a:lstStyle/>
              <a:p>
                <a:r>
                  <a:rPr lang="en-US" sz="3200" b="1">
                    <a:solidFill>
                      <a:schemeClr val="bg1"/>
                    </a:solidFill>
                    <a:latin typeface="Arial" panose="020B0604020202020204" pitchFamily="34" charset="0"/>
                    <a:cs typeface="Arial" panose="020B0604020202020204" pitchFamily="34" charset="0"/>
                  </a:rPr>
                  <a:t>2</a:t>
                </a:r>
              </a:p>
            </p:txBody>
          </p:sp>
          <p:sp>
            <p:nvSpPr>
              <p:cNvPr id="16" name="TextBox 15">
                <a:extLst>
                  <a:ext uri="{FF2B5EF4-FFF2-40B4-BE49-F238E27FC236}">
                    <a16:creationId xmlns:a16="http://schemas.microsoft.com/office/drawing/2014/main" id="{4B260841-46C3-0991-6034-956F731E85D3}"/>
                  </a:ext>
                </a:extLst>
              </p:cNvPr>
              <p:cNvSpPr txBox="1"/>
              <p:nvPr/>
            </p:nvSpPr>
            <p:spPr>
              <a:xfrm>
                <a:off x="8354757" y="2581582"/>
                <a:ext cx="412292" cy="584775"/>
              </a:xfrm>
              <a:prstGeom prst="rect">
                <a:avLst/>
              </a:prstGeom>
              <a:noFill/>
            </p:spPr>
            <p:txBody>
              <a:bodyPr wrap="none" rtlCol="0">
                <a:spAutoFit/>
              </a:bodyPr>
              <a:lstStyle/>
              <a:p>
                <a:r>
                  <a:rPr lang="en-US" sz="3200" b="1">
                    <a:solidFill>
                      <a:schemeClr val="bg1"/>
                    </a:solidFill>
                    <a:latin typeface="Arial" panose="020B0604020202020204" pitchFamily="34" charset="0"/>
                    <a:cs typeface="Arial" panose="020B0604020202020204" pitchFamily="34" charset="0"/>
                  </a:rPr>
                  <a:t>3</a:t>
                </a:r>
              </a:p>
            </p:txBody>
          </p:sp>
        </p:grpSp>
        <p:grpSp>
          <p:nvGrpSpPr>
            <p:cNvPr id="2" name="Group 1">
              <a:extLst>
                <a:ext uri="{FF2B5EF4-FFF2-40B4-BE49-F238E27FC236}">
                  <a16:creationId xmlns:a16="http://schemas.microsoft.com/office/drawing/2014/main" id="{D82C2A0C-C9E3-37F7-B7BE-525D9CEA6159}"/>
                </a:ext>
              </a:extLst>
            </p:cNvPr>
            <p:cNvGrpSpPr/>
            <p:nvPr/>
          </p:nvGrpSpPr>
          <p:grpSpPr>
            <a:xfrm>
              <a:off x="304799" y="1823523"/>
              <a:ext cx="8789097" cy="4532828"/>
              <a:chOff x="290733" y="734538"/>
              <a:chExt cx="10358217" cy="6037401"/>
            </a:xfrm>
          </p:grpSpPr>
          <p:sp>
            <p:nvSpPr>
              <p:cNvPr id="3" name="Rectangle 2">
                <a:extLst>
                  <a:ext uri="{FF2B5EF4-FFF2-40B4-BE49-F238E27FC236}">
                    <a16:creationId xmlns:a16="http://schemas.microsoft.com/office/drawing/2014/main" id="{925D83D0-2330-54DA-6BF5-2314BE3DDB4E}"/>
                  </a:ext>
                </a:extLst>
              </p:cNvPr>
              <p:cNvSpPr/>
              <p:nvPr/>
            </p:nvSpPr>
            <p:spPr>
              <a:xfrm>
                <a:off x="1457323" y="1038225"/>
                <a:ext cx="4391026" cy="2457450"/>
              </a:xfrm>
              <a:prstGeom prst="rect">
                <a:avLst/>
              </a:prstGeom>
              <a:solidFill>
                <a:schemeClr val="accent6">
                  <a:lumMod val="75000"/>
                  <a:alpha val="24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Quick Wins</a:t>
                </a:r>
              </a:p>
            </p:txBody>
          </p:sp>
          <p:sp>
            <p:nvSpPr>
              <p:cNvPr id="5" name="Rectangle 4">
                <a:extLst>
                  <a:ext uri="{FF2B5EF4-FFF2-40B4-BE49-F238E27FC236}">
                    <a16:creationId xmlns:a16="http://schemas.microsoft.com/office/drawing/2014/main" id="{A98BA4A3-92A3-DA7C-24AA-9491A2463330}"/>
                  </a:ext>
                </a:extLst>
              </p:cNvPr>
              <p:cNvSpPr/>
              <p:nvPr/>
            </p:nvSpPr>
            <p:spPr>
              <a:xfrm>
                <a:off x="5953124" y="1038225"/>
                <a:ext cx="4391026" cy="2457450"/>
              </a:xfrm>
              <a:prstGeom prst="rect">
                <a:avLst/>
              </a:prstGeom>
              <a:solidFill>
                <a:schemeClr val="accent5">
                  <a:lumMod val="75000"/>
                  <a:alpha val="24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Major Projects</a:t>
                </a:r>
              </a:p>
            </p:txBody>
          </p:sp>
          <p:sp>
            <p:nvSpPr>
              <p:cNvPr id="6" name="Rectangle 5">
                <a:extLst>
                  <a:ext uri="{FF2B5EF4-FFF2-40B4-BE49-F238E27FC236}">
                    <a16:creationId xmlns:a16="http://schemas.microsoft.com/office/drawing/2014/main" id="{424BB91A-59DB-5A67-5AA8-711CB05BAC96}"/>
                  </a:ext>
                </a:extLst>
              </p:cNvPr>
              <p:cNvSpPr/>
              <p:nvPr/>
            </p:nvSpPr>
            <p:spPr>
              <a:xfrm>
                <a:off x="1457323" y="3590925"/>
                <a:ext cx="4391026" cy="2457450"/>
              </a:xfrm>
              <a:prstGeom prst="rect">
                <a:avLst/>
              </a:prstGeom>
              <a:solidFill>
                <a:schemeClr val="accent4">
                  <a:lumMod val="75000"/>
                  <a:alpha val="24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Incremental</a:t>
                </a:r>
              </a:p>
            </p:txBody>
          </p:sp>
          <p:sp>
            <p:nvSpPr>
              <p:cNvPr id="7" name="Rectangle 6">
                <a:extLst>
                  <a:ext uri="{FF2B5EF4-FFF2-40B4-BE49-F238E27FC236}">
                    <a16:creationId xmlns:a16="http://schemas.microsoft.com/office/drawing/2014/main" id="{425A9D7E-31C3-0B69-501D-6C5687AB2412}"/>
                  </a:ext>
                </a:extLst>
              </p:cNvPr>
              <p:cNvSpPr/>
              <p:nvPr/>
            </p:nvSpPr>
            <p:spPr>
              <a:xfrm>
                <a:off x="5953124" y="3590925"/>
                <a:ext cx="4391026" cy="2457450"/>
              </a:xfrm>
              <a:prstGeom prst="rect">
                <a:avLst/>
              </a:prstGeom>
              <a:solidFill>
                <a:schemeClr val="accent2">
                  <a:lumMod val="75000"/>
                  <a:alpha val="24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Rethink</a:t>
                </a:r>
              </a:p>
            </p:txBody>
          </p:sp>
          <p:cxnSp>
            <p:nvCxnSpPr>
              <p:cNvPr id="8" name="Straight Arrow Connector 7">
                <a:extLst>
                  <a:ext uri="{FF2B5EF4-FFF2-40B4-BE49-F238E27FC236}">
                    <a16:creationId xmlns:a16="http://schemas.microsoft.com/office/drawing/2014/main" id="{5CBCBBC6-D027-7785-05E2-2A6F3694170D}"/>
                  </a:ext>
                </a:extLst>
              </p:cNvPr>
              <p:cNvCxnSpPr>
                <a:cxnSpLocks/>
              </p:cNvCxnSpPr>
              <p:nvPr/>
            </p:nvCxnSpPr>
            <p:spPr>
              <a:xfrm>
                <a:off x="1272979" y="6216723"/>
                <a:ext cx="9375971" cy="0"/>
              </a:xfrm>
              <a:prstGeom prst="straightConnector1">
                <a:avLst/>
              </a:prstGeom>
              <a:ln w="76200">
                <a:tailEnd type="triangle"/>
              </a:ln>
            </p:spPr>
            <p:style>
              <a:lnRef idx="1">
                <a:schemeClr val="accent3"/>
              </a:lnRef>
              <a:fillRef idx="0">
                <a:schemeClr val="accent3"/>
              </a:fillRef>
              <a:effectRef idx="0">
                <a:schemeClr val="accent3"/>
              </a:effectRef>
              <a:fontRef idx="minor">
                <a:schemeClr val="tx1"/>
              </a:fontRef>
            </p:style>
          </p:cxnSp>
          <p:cxnSp>
            <p:nvCxnSpPr>
              <p:cNvPr id="9" name="Straight Arrow Connector 8">
                <a:extLst>
                  <a:ext uri="{FF2B5EF4-FFF2-40B4-BE49-F238E27FC236}">
                    <a16:creationId xmlns:a16="http://schemas.microsoft.com/office/drawing/2014/main" id="{4EB52F26-54B8-A220-F4CC-A584280270C5}"/>
                  </a:ext>
                </a:extLst>
              </p:cNvPr>
              <p:cNvCxnSpPr>
                <a:cxnSpLocks/>
              </p:cNvCxnSpPr>
              <p:nvPr/>
            </p:nvCxnSpPr>
            <p:spPr>
              <a:xfrm flipV="1">
                <a:off x="1272979" y="734538"/>
                <a:ext cx="0" cy="5522273"/>
              </a:xfrm>
              <a:prstGeom prst="straightConnector1">
                <a:avLst/>
              </a:prstGeom>
              <a:ln w="76200">
                <a:tailEnd type="triangle"/>
              </a:ln>
            </p:spPr>
            <p:style>
              <a:lnRef idx="1">
                <a:schemeClr val="accent3"/>
              </a:lnRef>
              <a:fillRef idx="0">
                <a:schemeClr val="accent3"/>
              </a:fillRef>
              <a:effectRef idx="0">
                <a:schemeClr val="accent3"/>
              </a:effectRef>
              <a:fontRef idx="minor">
                <a:schemeClr val="tx1"/>
              </a:fontRef>
            </p:style>
          </p:cxnSp>
          <p:sp>
            <p:nvSpPr>
              <p:cNvPr id="17" name="TextBox 16">
                <a:extLst>
                  <a:ext uri="{FF2B5EF4-FFF2-40B4-BE49-F238E27FC236}">
                    <a16:creationId xmlns:a16="http://schemas.microsoft.com/office/drawing/2014/main" id="{7BF8840A-EE09-64C1-528D-FEE0891BB08D}"/>
                  </a:ext>
                </a:extLst>
              </p:cNvPr>
              <p:cNvSpPr txBox="1"/>
              <p:nvPr/>
            </p:nvSpPr>
            <p:spPr>
              <a:xfrm>
                <a:off x="5497099" y="6402607"/>
                <a:ext cx="702500" cy="369332"/>
              </a:xfrm>
              <a:prstGeom prst="rect">
                <a:avLst/>
              </a:prstGeom>
              <a:noFill/>
            </p:spPr>
            <p:txBody>
              <a:bodyPr wrap="none" rtlCol="0">
                <a:spAutoFit/>
              </a:bodyPr>
              <a:lstStyle/>
              <a:p>
                <a:r>
                  <a:rPr lang="en-US"/>
                  <a:t>Effort</a:t>
                </a:r>
              </a:p>
            </p:txBody>
          </p:sp>
          <p:sp>
            <p:nvSpPr>
              <p:cNvPr id="18" name="TextBox 17">
                <a:extLst>
                  <a:ext uri="{FF2B5EF4-FFF2-40B4-BE49-F238E27FC236}">
                    <a16:creationId xmlns:a16="http://schemas.microsoft.com/office/drawing/2014/main" id="{DA539D6B-2E92-75F0-6816-42719534F0B4}"/>
                  </a:ext>
                </a:extLst>
              </p:cNvPr>
              <p:cNvSpPr txBox="1"/>
              <p:nvPr/>
            </p:nvSpPr>
            <p:spPr>
              <a:xfrm>
                <a:off x="290733" y="3310686"/>
                <a:ext cx="833883" cy="369332"/>
              </a:xfrm>
              <a:prstGeom prst="rect">
                <a:avLst/>
              </a:prstGeom>
              <a:noFill/>
            </p:spPr>
            <p:txBody>
              <a:bodyPr wrap="none" rtlCol="0">
                <a:spAutoFit/>
              </a:bodyPr>
              <a:lstStyle/>
              <a:p>
                <a:r>
                  <a:rPr lang="en-US"/>
                  <a:t>Impact</a:t>
                </a:r>
              </a:p>
            </p:txBody>
          </p:sp>
          <p:sp>
            <p:nvSpPr>
              <p:cNvPr id="20" name="TextBox 19">
                <a:extLst>
                  <a:ext uri="{FF2B5EF4-FFF2-40B4-BE49-F238E27FC236}">
                    <a16:creationId xmlns:a16="http://schemas.microsoft.com/office/drawing/2014/main" id="{0E606937-5DD6-C4F2-1CB1-CE584CE1CA59}"/>
                  </a:ext>
                </a:extLst>
              </p:cNvPr>
              <p:cNvSpPr txBox="1"/>
              <p:nvPr/>
            </p:nvSpPr>
            <p:spPr>
              <a:xfrm>
                <a:off x="707675" y="772081"/>
                <a:ext cx="449162" cy="261610"/>
              </a:xfrm>
              <a:prstGeom prst="rect">
                <a:avLst/>
              </a:prstGeom>
              <a:noFill/>
            </p:spPr>
            <p:txBody>
              <a:bodyPr wrap="none" rtlCol="0">
                <a:spAutoFit/>
              </a:bodyPr>
              <a:lstStyle/>
              <a:p>
                <a:r>
                  <a:rPr lang="en-US" sz="1100" i="1"/>
                  <a:t>High</a:t>
                </a:r>
              </a:p>
            </p:txBody>
          </p:sp>
          <p:sp>
            <p:nvSpPr>
              <p:cNvPr id="22" name="TextBox 21">
                <a:extLst>
                  <a:ext uri="{FF2B5EF4-FFF2-40B4-BE49-F238E27FC236}">
                    <a16:creationId xmlns:a16="http://schemas.microsoft.com/office/drawing/2014/main" id="{FC9F05B2-5F3A-A480-FCA4-87EF4701DB9A}"/>
                  </a:ext>
                </a:extLst>
              </p:cNvPr>
              <p:cNvSpPr txBox="1"/>
              <p:nvPr/>
            </p:nvSpPr>
            <p:spPr>
              <a:xfrm>
                <a:off x="707675" y="6059888"/>
                <a:ext cx="417102" cy="261610"/>
              </a:xfrm>
              <a:prstGeom prst="rect">
                <a:avLst/>
              </a:prstGeom>
              <a:noFill/>
            </p:spPr>
            <p:txBody>
              <a:bodyPr wrap="none" rtlCol="0">
                <a:spAutoFit/>
              </a:bodyPr>
              <a:lstStyle/>
              <a:p>
                <a:r>
                  <a:rPr lang="en-US" sz="1100" i="1"/>
                  <a:t>Low</a:t>
                </a:r>
              </a:p>
            </p:txBody>
          </p:sp>
          <p:sp>
            <p:nvSpPr>
              <p:cNvPr id="24" name="TextBox 23">
                <a:extLst>
                  <a:ext uri="{FF2B5EF4-FFF2-40B4-BE49-F238E27FC236}">
                    <a16:creationId xmlns:a16="http://schemas.microsoft.com/office/drawing/2014/main" id="{1B831CCD-0290-825A-8113-68883658A6A8}"/>
                  </a:ext>
                </a:extLst>
              </p:cNvPr>
              <p:cNvSpPr txBox="1"/>
              <p:nvPr/>
            </p:nvSpPr>
            <p:spPr>
              <a:xfrm>
                <a:off x="1156837" y="6326345"/>
                <a:ext cx="417102" cy="261610"/>
              </a:xfrm>
              <a:prstGeom prst="rect">
                <a:avLst/>
              </a:prstGeom>
              <a:noFill/>
            </p:spPr>
            <p:txBody>
              <a:bodyPr wrap="none" rtlCol="0">
                <a:spAutoFit/>
              </a:bodyPr>
              <a:lstStyle/>
              <a:p>
                <a:r>
                  <a:rPr lang="en-US" sz="1100" i="1"/>
                  <a:t>Low</a:t>
                </a:r>
              </a:p>
            </p:txBody>
          </p:sp>
          <p:sp>
            <p:nvSpPr>
              <p:cNvPr id="25" name="TextBox 24">
                <a:extLst>
                  <a:ext uri="{FF2B5EF4-FFF2-40B4-BE49-F238E27FC236}">
                    <a16:creationId xmlns:a16="http://schemas.microsoft.com/office/drawing/2014/main" id="{7F1B9416-0270-9E86-FF8D-E51B5D9CFC31}"/>
                  </a:ext>
                </a:extLst>
              </p:cNvPr>
              <p:cNvSpPr txBox="1"/>
              <p:nvPr/>
            </p:nvSpPr>
            <p:spPr>
              <a:xfrm>
                <a:off x="10199788" y="6326345"/>
                <a:ext cx="449162" cy="261610"/>
              </a:xfrm>
              <a:prstGeom prst="rect">
                <a:avLst/>
              </a:prstGeom>
              <a:noFill/>
            </p:spPr>
            <p:txBody>
              <a:bodyPr wrap="none" rtlCol="0">
                <a:spAutoFit/>
              </a:bodyPr>
              <a:lstStyle/>
              <a:p>
                <a:r>
                  <a:rPr lang="en-US" sz="1100" i="1"/>
                  <a:t>High</a:t>
                </a:r>
              </a:p>
            </p:txBody>
          </p:sp>
        </p:grpSp>
      </p:grpSp>
      <p:sp>
        <p:nvSpPr>
          <p:cNvPr id="26" name="Rectangle 25">
            <a:extLst>
              <a:ext uri="{FF2B5EF4-FFF2-40B4-BE49-F238E27FC236}">
                <a16:creationId xmlns:a16="http://schemas.microsoft.com/office/drawing/2014/main" id="{5BA70A46-0412-EFAE-BACC-07BFB107CA21}"/>
              </a:ext>
            </a:extLst>
          </p:cNvPr>
          <p:cNvSpPr/>
          <p:nvPr/>
        </p:nvSpPr>
        <p:spPr>
          <a:xfrm>
            <a:off x="9223104" y="2740060"/>
            <a:ext cx="2466846" cy="2293156"/>
          </a:xfrm>
          <a:prstGeom prst="rect">
            <a:avLst/>
          </a:prstGeom>
          <a:solidFill>
            <a:srgbClr val="D0CECE"/>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a:solidFill>
                  <a:schemeClr val="tx1"/>
                </a:solidFill>
                <a:cs typeface="Arial" panose="020B0604020202020204" pitchFamily="34" charset="0"/>
              </a:rPr>
              <a:t>During this exercise, our tribe discussed and prioritized high-level data modernization topics (e.g., workforce, technology, data/IT governance).</a:t>
            </a:r>
          </a:p>
        </p:txBody>
      </p:sp>
    </p:spTree>
    <p:extLst>
      <p:ext uri="{BB962C8B-B14F-4D97-AF65-F5344CB8AC3E}">
        <p14:creationId xmlns:p14="http://schemas.microsoft.com/office/powerpoint/2010/main" val="3757716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9A19A-71C3-CA70-FBDB-14FE6F32F9F7}"/>
              </a:ext>
            </a:extLst>
          </p:cNvPr>
          <p:cNvSpPr>
            <a:spLocks noGrp="1"/>
          </p:cNvSpPr>
          <p:nvPr>
            <p:ph type="title"/>
          </p:nvPr>
        </p:nvSpPr>
        <p:spPr>
          <a:xfrm>
            <a:off x="404248" y="210143"/>
            <a:ext cx="3200400" cy="580272"/>
          </a:xfrm>
        </p:spPr>
        <p:txBody>
          <a:bodyPr>
            <a:normAutofit/>
          </a:bodyPr>
          <a:lstStyle/>
          <a:p>
            <a:r>
              <a:rPr lang="en-US" sz="2000" b="1" i="0" kern="1200" baseline="0" dirty="0">
                <a:solidFill>
                  <a:schemeClr val="tx1"/>
                </a:solidFill>
                <a:effectLst/>
                <a:latin typeface="+mn-lt"/>
              </a:rPr>
              <a:t>Action Planning Templates</a:t>
            </a:r>
            <a:r>
              <a:rPr lang="en-US" sz="2000" dirty="0">
                <a:latin typeface="+mn-lt"/>
              </a:rPr>
              <a:t> </a:t>
            </a:r>
          </a:p>
        </p:txBody>
      </p:sp>
      <p:sp>
        <p:nvSpPr>
          <p:cNvPr id="5" name="Rectangle: Rounded Corners 45">
            <a:extLst>
              <a:ext uri="{FF2B5EF4-FFF2-40B4-BE49-F238E27FC236}">
                <a16:creationId xmlns:a16="http://schemas.microsoft.com/office/drawing/2014/main" id="{87CD5890-CC7F-8B5A-A0AE-4B3CA3F464C6}"/>
              </a:ext>
              <a:ext uri="{C183D7F6-B498-43B3-948B-1728B52AA6E4}">
                <adec:decorative xmlns:adec="http://schemas.microsoft.com/office/drawing/2017/decorative" val="1"/>
              </a:ext>
            </a:extLst>
          </p:cNvPr>
          <p:cNvSpPr/>
          <p:nvPr/>
        </p:nvSpPr>
        <p:spPr>
          <a:xfrm>
            <a:off x="409903" y="956441"/>
            <a:ext cx="11372194" cy="703830"/>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1E84DD9-83FC-39C9-8EE9-9DA10760F20A}"/>
              </a:ext>
            </a:extLst>
          </p:cNvPr>
          <p:cNvSpPr txBox="1"/>
          <p:nvPr/>
        </p:nvSpPr>
        <p:spPr>
          <a:xfrm>
            <a:off x="483430" y="977493"/>
            <a:ext cx="11225140" cy="646331"/>
          </a:xfrm>
          <a:prstGeom prst="rect">
            <a:avLst/>
          </a:prstGeom>
          <a:noFill/>
        </p:spPr>
        <p:txBody>
          <a:bodyPr wrap="square" rtlCol="0">
            <a:spAutoFit/>
          </a:bodyPr>
          <a:lstStyle/>
          <a:p>
            <a:r>
              <a:rPr kumimoji="0" lang="en-US" sz="1800" u="none" strike="noStrike" kern="0" cap="none" spc="0" normalizeH="0" baseline="0" noProof="0" dirty="0">
                <a:ln>
                  <a:noFill/>
                </a:ln>
                <a:solidFill>
                  <a:srgbClr val="000000"/>
                </a:solidFill>
                <a:uLnTx/>
                <a:uFillTx/>
                <a:cs typeface="Arial" panose="020B0604020202020204" pitchFamily="34" charset="0"/>
              </a:rPr>
              <a:t>After completing the impact-effort matrix, </a:t>
            </a:r>
            <a:r>
              <a:rPr lang="en-US" kern="0" dirty="0">
                <a:solidFill>
                  <a:srgbClr val="000000"/>
                </a:solidFill>
                <a:highlight>
                  <a:srgbClr val="FFFF00"/>
                </a:highlight>
                <a:cs typeface="Arial" panose="020B0604020202020204" pitchFamily="34" charset="0"/>
              </a:rPr>
              <a:t>t</a:t>
            </a:r>
            <a:r>
              <a:rPr kumimoji="0" lang="en-US" sz="1800" u="none" strike="noStrike" kern="0" cap="none" spc="0" normalizeH="0" baseline="0" noProof="0" dirty="0" err="1">
                <a:ln>
                  <a:noFill/>
                </a:ln>
                <a:solidFill>
                  <a:srgbClr val="000000"/>
                </a:solidFill>
                <a:highlight>
                  <a:srgbClr val="FFFF00"/>
                </a:highlight>
                <a:uLnTx/>
                <a:uFillTx/>
                <a:cs typeface="Arial" panose="020B0604020202020204" pitchFamily="34" charset="0"/>
              </a:rPr>
              <a:t>ribe</a:t>
            </a:r>
            <a:r>
              <a:rPr kumimoji="0" lang="en-US" sz="1800" u="none" strike="noStrike" kern="0" cap="none" spc="0" normalizeH="0" baseline="0" noProof="0" dirty="0">
                <a:ln>
                  <a:noFill/>
                </a:ln>
                <a:solidFill>
                  <a:srgbClr val="000000"/>
                </a:solidFill>
                <a:highlight>
                  <a:srgbClr val="FFFF00"/>
                </a:highlight>
                <a:uLnTx/>
                <a:uFillTx/>
                <a:cs typeface="Arial" panose="020B0604020202020204" pitchFamily="34" charset="0"/>
              </a:rPr>
              <a:t> name</a:t>
            </a:r>
            <a:r>
              <a:rPr kumimoji="0" lang="en-US" sz="1800" u="none" strike="noStrike" kern="0" cap="none" spc="0" normalizeH="0" baseline="0" noProof="0" dirty="0">
                <a:ln>
                  <a:noFill/>
                </a:ln>
                <a:solidFill>
                  <a:srgbClr val="000000"/>
                </a:solidFill>
                <a:uLnTx/>
                <a:uFillTx/>
                <a:cs typeface="Arial" panose="020B0604020202020204" pitchFamily="34" charset="0"/>
              </a:rPr>
              <a:t> utilized action planning templates to identify specific actions for each prioritized data modernization topic.</a:t>
            </a:r>
          </a:p>
        </p:txBody>
      </p:sp>
      <p:sp>
        <p:nvSpPr>
          <p:cNvPr id="3" name="Content Placeholder 2">
            <a:extLst>
              <a:ext uri="{FF2B5EF4-FFF2-40B4-BE49-F238E27FC236}">
                <a16:creationId xmlns:a16="http://schemas.microsoft.com/office/drawing/2014/main" id="{DC328AC6-2622-A219-4B7F-67A14375D8AF}"/>
              </a:ext>
            </a:extLst>
          </p:cNvPr>
          <p:cNvSpPr>
            <a:spLocks noGrp="1"/>
          </p:cNvSpPr>
          <p:nvPr>
            <p:ph idx="1"/>
          </p:nvPr>
        </p:nvSpPr>
        <p:spPr/>
        <p:txBody>
          <a:bodyPr/>
          <a:lstStyle/>
          <a:p>
            <a:pPr marL="0" indent="0">
              <a:buNone/>
            </a:pPr>
            <a:r>
              <a:rPr lang="en-US" sz="1000" kern="0" dirty="0">
                <a:solidFill>
                  <a:schemeClr val="bg1"/>
                </a:solidFill>
                <a:cs typeface="Arial" panose="020B0604020202020204" pitchFamily="34" charset="0"/>
              </a:rPr>
              <a:t>After completing the impact-effort matrix, tribe name utilized action planning templates to identify specific actions for each prioritized data modernization topic.</a:t>
            </a:r>
          </a:p>
          <a:p>
            <a:pPr marL="0" indent="0">
              <a:buNone/>
            </a:pPr>
            <a:r>
              <a:rPr lang="en-US" sz="1000" dirty="0">
                <a:solidFill>
                  <a:schemeClr val="bg1"/>
                </a:solidFill>
                <a:cs typeface="Arial"/>
              </a:rPr>
              <a:t>During this exercise, our tribe utilized action planning templates that aligned with our prioritized topic areas.</a:t>
            </a:r>
            <a:endParaRPr lang="en-US" sz="1000" kern="0" dirty="0">
              <a:solidFill>
                <a:schemeClr val="bg1"/>
              </a:solidFill>
              <a:cs typeface="Arial" panose="020B0604020202020204" pitchFamily="34" charset="0"/>
            </a:endParaRPr>
          </a:p>
          <a:p>
            <a:pPr marL="0" indent="0">
              <a:buNone/>
            </a:pPr>
            <a:r>
              <a:rPr lang="en-US" sz="1000" dirty="0">
                <a:solidFill>
                  <a:schemeClr val="bg1"/>
                </a:solidFill>
              </a:rPr>
              <a:t>Prioritized Opportunities:</a:t>
            </a:r>
          </a:p>
          <a:p>
            <a:pPr marL="0" indent="0">
              <a:buNone/>
            </a:pPr>
            <a:r>
              <a:rPr lang="en-US" sz="1000" dirty="0">
                <a:solidFill>
                  <a:schemeClr val="bg1"/>
                </a:solidFill>
              </a:rPr>
              <a:t>Opportunities:</a:t>
            </a:r>
          </a:p>
          <a:p>
            <a:r>
              <a:rPr lang="en-US" sz="1000" dirty="0">
                <a:solidFill>
                  <a:schemeClr val="bg1"/>
                </a:solidFill>
              </a:rPr>
              <a:t>Establish, document, and implement an organization-wide data governance process to guide our tribe’s major data decisions. </a:t>
            </a:r>
          </a:p>
          <a:p>
            <a:r>
              <a:rPr lang="en-US" sz="1000" dirty="0">
                <a:solidFill>
                  <a:schemeClr val="bg1"/>
                </a:solidFill>
              </a:rPr>
              <a:t>Develop strategies to prioritize data governance within our tribe (e.g., establishing workgroups to champion data governance).</a:t>
            </a:r>
          </a:p>
          <a:p>
            <a:r>
              <a:rPr lang="en-US" sz="1000" dirty="0">
                <a:solidFill>
                  <a:schemeClr val="bg1"/>
                </a:solidFill>
              </a:rPr>
              <a:t>Include information security and cybersecurity as core priorities and activities in our IT and data governance and strategies.</a:t>
            </a:r>
          </a:p>
          <a:p>
            <a:r>
              <a:rPr lang="en-US" sz="800" dirty="0">
                <a:solidFill>
                  <a:schemeClr val="bg1"/>
                </a:solidFill>
              </a:rPr>
              <a:t>Define and communicate the advantages, limitations, impacts, and opportunities of data governance processes to leadership and programs to obtain buy-in.</a:t>
            </a:r>
          </a:p>
          <a:p>
            <a:r>
              <a:rPr lang="en-US" sz="800" dirty="0">
                <a:solidFill>
                  <a:schemeClr val="bg1"/>
                </a:solidFill>
              </a:rPr>
              <a:t>Provide continuous learning and development opportunities to tribal staff on data governance processes. </a:t>
            </a:r>
          </a:p>
          <a:p>
            <a:r>
              <a:rPr lang="en-US" sz="800" dirty="0">
                <a:solidFill>
                  <a:schemeClr val="bg1"/>
                </a:solidFill>
              </a:rPr>
              <a:t>Designate an individual/group of people to oversee data governance (e.g., data governance committee, Chief Data Officer, etc.).</a:t>
            </a:r>
          </a:p>
          <a:p>
            <a:r>
              <a:rPr lang="en-US" sz="800" dirty="0">
                <a:solidFill>
                  <a:schemeClr val="bg1"/>
                </a:solidFill>
              </a:rPr>
              <a:t>Other.</a:t>
            </a:r>
          </a:p>
          <a:p>
            <a:pPr marL="0" indent="0">
              <a:buNone/>
            </a:pPr>
            <a:r>
              <a:rPr lang="en-US" sz="800" i="1" dirty="0">
                <a:solidFill>
                  <a:schemeClr val="bg1"/>
                </a:solidFill>
              </a:rPr>
              <a:t>*Representative action planning template for data governance processes</a:t>
            </a:r>
            <a:endParaRPr lang="en-US" kern="0" dirty="0">
              <a:solidFill>
                <a:srgbClr val="000000"/>
              </a:solidFill>
              <a:cs typeface="Arial" panose="020B0604020202020204" pitchFamily="34" charset="0"/>
            </a:endParaRPr>
          </a:p>
          <a:p>
            <a:pPr marL="0" indent="0">
              <a:buNone/>
            </a:pPr>
            <a:endParaRPr lang="en-US" dirty="0"/>
          </a:p>
        </p:txBody>
      </p:sp>
      <p:grpSp>
        <p:nvGrpSpPr>
          <p:cNvPr id="7" name="Group 6" descr="Two boxes showing Prioritized Opportunities on the left and Opportunities on the right. In the Opportunities box, there are seven yellow sticky-notes depicting various opportunities:&#10;1. Establish, document, and implement an organization-wide data governance process guide our Tribe's major data decisions.&#10;2. Develop strategies to prioritize data governance within our Tribe (e.g., establishing workgroups to champion data governance).&#10;3. Include information security and cybersecurity as core priorities and activities in our IT and data governance and strategies.&#10;4. Define and communicate the advantages, limitations, impacts, and opportunities of data governance processes to leadership and programs to obtain buy-in.&#10;5. Provide continuous learning and development opportunities to Tribal staff on data governance processes. &#10;6. Designate an individual/group of people to oversee data governance (e.g., data governance committee, Chief Data Officer, etc.)&#10;7. Other&#10;&#10;A gray box in the middle of the two graphs states: During this exercise, our Tribe utilized action planning templates that aligned to our prioritized topic areas. ">
            <a:extLst>
              <a:ext uri="{FF2B5EF4-FFF2-40B4-BE49-F238E27FC236}">
                <a16:creationId xmlns:a16="http://schemas.microsoft.com/office/drawing/2014/main" id="{5DC8669E-9AF9-A6BD-B6A0-FB761DEB035C}"/>
              </a:ext>
            </a:extLst>
          </p:cNvPr>
          <p:cNvGrpSpPr>
            <a:grpSpLocks noChangeAspect="1"/>
          </p:cNvGrpSpPr>
          <p:nvPr/>
        </p:nvGrpSpPr>
        <p:grpSpPr>
          <a:xfrm>
            <a:off x="771322" y="1789545"/>
            <a:ext cx="10649358" cy="4384873"/>
            <a:chOff x="149944" y="1294886"/>
            <a:chExt cx="11892114" cy="4946432"/>
          </a:xfrm>
        </p:grpSpPr>
        <p:grpSp>
          <p:nvGrpSpPr>
            <p:cNvPr id="8" name="Group 7">
              <a:extLst>
                <a:ext uri="{FF2B5EF4-FFF2-40B4-BE49-F238E27FC236}">
                  <a16:creationId xmlns:a16="http://schemas.microsoft.com/office/drawing/2014/main" id="{9618A874-F158-EC1A-9DB6-0264DA9DEA8B}"/>
                </a:ext>
              </a:extLst>
            </p:cNvPr>
            <p:cNvGrpSpPr/>
            <p:nvPr/>
          </p:nvGrpSpPr>
          <p:grpSpPr>
            <a:xfrm>
              <a:off x="149944" y="1294886"/>
              <a:ext cx="11892114" cy="4946432"/>
              <a:chOff x="149944" y="1294886"/>
              <a:chExt cx="11892114" cy="4946432"/>
            </a:xfrm>
          </p:grpSpPr>
          <p:sp>
            <p:nvSpPr>
              <p:cNvPr id="16" name="Rectangle: Rounded Corners 26">
                <a:extLst>
                  <a:ext uri="{FF2B5EF4-FFF2-40B4-BE49-F238E27FC236}">
                    <a16:creationId xmlns:a16="http://schemas.microsoft.com/office/drawing/2014/main" id="{66ABE6B0-51E8-5FFA-A3E3-A98E0C090254}"/>
                  </a:ext>
                </a:extLst>
              </p:cNvPr>
              <p:cNvSpPr/>
              <p:nvPr/>
            </p:nvSpPr>
            <p:spPr>
              <a:xfrm>
                <a:off x="149944"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27">
                <a:extLst>
                  <a:ext uri="{FF2B5EF4-FFF2-40B4-BE49-F238E27FC236}">
                    <a16:creationId xmlns:a16="http://schemas.microsoft.com/office/drawing/2014/main" id="{915A0D81-A537-6E1A-A2AB-1906F12D2584}"/>
                  </a:ext>
                </a:extLst>
              </p:cNvPr>
              <p:cNvSpPr/>
              <p:nvPr/>
            </p:nvSpPr>
            <p:spPr>
              <a:xfrm>
                <a:off x="6254402"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63A928AD-EBFC-CACB-AE01-06198B394263}"/>
                  </a:ext>
                </a:extLst>
              </p:cNvPr>
              <p:cNvSpPr txBox="1"/>
              <p:nvPr/>
            </p:nvSpPr>
            <p:spPr>
              <a:xfrm>
                <a:off x="1585501" y="1294886"/>
                <a:ext cx="2856321" cy="422541"/>
              </a:xfrm>
              <a:prstGeom prst="roundRect">
                <a:avLst/>
              </a:prstGeom>
              <a:solidFill>
                <a:schemeClr val="accent3">
                  <a:lumMod val="40000"/>
                  <a:lumOff val="60000"/>
                </a:schemeClr>
              </a:solidFill>
            </p:spPr>
            <p:txBody>
              <a:bodyPr wrap="square" rtlCol="0">
                <a:spAutoFit/>
              </a:bodyPr>
              <a:lstStyle/>
              <a:p>
                <a:pPr algn="ctr"/>
                <a:r>
                  <a:rPr lang="en-US" sz="1600" dirty="0"/>
                  <a:t>Prioritized Opportunities:</a:t>
                </a:r>
              </a:p>
            </p:txBody>
          </p:sp>
          <p:sp>
            <p:nvSpPr>
              <p:cNvPr id="19" name="TextBox 18">
                <a:extLst>
                  <a:ext uri="{FF2B5EF4-FFF2-40B4-BE49-F238E27FC236}">
                    <a16:creationId xmlns:a16="http://schemas.microsoft.com/office/drawing/2014/main" id="{03165455-C7EB-8811-1B61-0669F8A06E55}"/>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dirty="0"/>
                  <a:t>Opportunities:</a:t>
                </a:r>
              </a:p>
            </p:txBody>
          </p:sp>
        </p:grpSp>
        <p:sp>
          <p:nvSpPr>
            <p:cNvPr id="9" name="Rectangle 8">
              <a:extLst>
                <a:ext uri="{FF2B5EF4-FFF2-40B4-BE49-F238E27FC236}">
                  <a16:creationId xmlns:a16="http://schemas.microsoft.com/office/drawing/2014/main" id="{E4EE4309-6B10-865F-9FA1-35ABF94B53D3}"/>
                </a:ext>
              </a:extLst>
            </p:cNvPr>
            <p:cNvSpPr/>
            <p:nvPr/>
          </p:nvSpPr>
          <p:spPr>
            <a:xfrm>
              <a:off x="7835565"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Establish, document, and implement an organization-wide data governance process to guide our tribe’s major data decisions. </a:t>
              </a:r>
            </a:p>
          </p:txBody>
        </p:sp>
        <p:sp>
          <p:nvSpPr>
            <p:cNvPr id="10" name="Rectangle 9">
              <a:extLst>
                <a:ext uri="{FF2B5EF4-FFF2-40B4-BE49-F238E27FC236}">
                  <a16:creationId xmlns:a16="http://schemas.microsoft.com/office/drawing/2014/main" id="{3B23A265-98C7-52B7-FCEB-B2887C0DCBD7}"/>
                </a:ext>
              </a:extLst>
            </p:cNvPr>
            <p:cNvSpPr/>
            <p:nvPr/>
          </p:nvSpPr>
          <p:spPr>
            <a:xfrm>
              <a:off x="9215676"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Develop strategies to prioritize data governance within our tribe (e.g., establishing workgroups to champion data governance).</a:t>
              </a:r>
            </a:p>
          </p:txBody>
        </p:sp>
        <p:sp>
          <p:nvSpPr>
            <p:cNvPr id="11" name="Rectangle 10">
              <a:extLst>
                <a:ext uri="{FF2B5EF4-FFF2-40B4-BE49-F238E27FC236}">
                  <a16:creationId xmlns:a16="http://schemas.microsoft.com/office/drawing/2014/main" id="{6FA0236D-CFBB-641D-EC39-177A3073CAE7}"/>
                </a:ext>
              </a:extLst>
            </p:cNvPr>
            <p:cNvSpPr/>
            <p:nvPr/>
          </p:nvSpPr>
          <p:spPr>
            <a:xfrm>
              <a:off x="10595786"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Include information security and cybersecurity as core priorities and activities in our IT and data governance and strategies.</a:t>
              </a:r>
            </a:p>
          </p:txBody>
        </p:sp>
        <p:sp>
          <p:nvSpPr>
            <p:cNvPr id="12" name="Rectangle 11">
              <a:extLst>
                <a:ext uri="{FF2B5EF4-FFF2-40B4-BE49-F238E27FC236}">
                  <a16:creationId xmlns:a16="http://schemas.microsoft.com/office/drawing/2014/main" id="{C898BFD8-BB90-FF00-B0E3-9AE24530E92B}"/>
                </a:ext>
              </a:extLst>
            </p:cNvPr>
            <p:cNvSpPr/>
            <p:nvPr/>
          </p:nvSpPr>
          <p:spPr>
            <a:xfrm>
              <a:off x="10611014"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Designate an individual/group of people to oversee data governance (e.g., data governance committee, Chief Data Officer, etc.).</a:t>
              </a:r>
            </a:p>
          </p:txBody>
        </p:sp>
        <p:sp>
          <p:nvSpPr>
            <p:cNvPr id="13" name="Rectangle 12">
              <a:extLst>
                <a:ext uri="{FF2B5EF4-FFF2-40B4-BE49-F238E27FC236}">
                  <a16:creationId xmlns:a16="http://schemas.microsoft.com/office/drawing/2014/main" id="{E32CF951-00A3-928E-691C-CB9E0A1929C9}"/>
                </a:ext>
              </a:extLst>
            </p:cNvPr>
            <p:cNvSpPr/>
            <p:nvPr/>
          </p:nvSpPr>
          <p:spPr>
            <a:xfrm>
              <a:off x="9230904"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Provide continuous learning and development opportunities to tribal staff on data governance processes. </a:t>
              </a:r>
            </a:p>
          </p:txBody>
        </p:sp>
        <p:sp>
          <p:nvSpPr>
            <p:cNvPr id="14" name="Rectangle 13">
              <a:extLst>
                <a:ext uri="{FF2B5EF4-FFF2-40B4-BE49-F238E27FC236}">
                  <a16:creationId xmlns:a16="http://schemas.microsoft.com/office/drawing/2014/main" id="{16F954EC-C44D-0A96-1C85-66DA165C9D02}"/>
                </a:ext>
              </a:extLst>
            </p:cNvPr>
            <p:cNvSpPr/>
            <p:nvPr/>
          </p:nvSpPr>
          <p:spPr>
            <a:xfrm>
              <a:off x="7844031"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750" dirty="0">
                  <a:solidFill>
                    <a:schemeClr val="tx1"/>
                  </a:solidFill>
                </a:rPr>
                <a:t>Define and communicate the advantages, limitations, impacts, and opportunities of data governance processes to leadership and programs to obtain buy-in.</a:t>
              </a:r>
            </a:p>
          </p:txBody>
        </p:sp>
        <p:sp>
          <p:nvSpPr>
            <p:cNvPr id="15" name="Rectangle 14">
              <a:extLst>
                <a:ext uri="{FF2B5EF4-FFF2-40B4-BE49-F238E27FC236}">
                  <a16:creationId xmlns:a16="http://schemas.microsoft.com/office/drawing/2014/main" id="{FFBB52D3-76A4-BFE5-234D-20D1D3F470EB}"/>
                </a:ext>
              </a:extLst>
            </p:cNvPr>
            <p:cNvSpPr/>
            <p:nvPr/>
          </p:nvSpPr>
          <p:spPr>
            <a:xfrm>
              <a:off x="9241304" y="4789844"/>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Other.</a:t>
              </a:r>
            </a:p>
          </p:txBody>
        </p:sp>
      </p:grpSp>
      <p:sp>
        <p:nvSpPr>
          <p:cNvPr id="20" name="Rectangle 19">
            <a:extLst>
              <a:ext uri="{FF2B5EF4-FFF2-40B4-BE49-F238E27FC236}">
                <a16:creationId xmlns:a16="http://schemas.microsoft.com/office/drawing/2014/main" id="{227459A9-B0C6-97BD-FAAE-D178A17131B1}"/>
              </a:ext>
            </a:extLst>
          </p:cNvPr>
          <p:cNvSpPr/>
          <p:nvPr/>
        </p:nvSpPr>
        <p:spPr>
          <a:xfrm>
            <a:off x="4843423" y="2859264"/>
            <a:ext cx="2466846" cy="2293156"/>
          </a:xfrm>
          <a:prstGeom prst="rect">
            <a:avLst/>
          </a:prstGeom>
          <a:solidFill>
            <a:srgbClr val="D0CECE"/>
          </a:solidFill>
          <a:ln>
            <a:noFill/>
          </a:ln>
        </p:spPr>
        <p:style>
          <a:lnRef idx="2">
            <a:schemeClr val="accent3">
              <a:shade val="50000"/>
            </a:schemeClr>
          </a:lnRef>
          <a:fillRef idx="1">
            <a:schemeClr val="accent3"/>
          </a:fillRef>
          <a:effectRef idx="0">
            <a:schemeClr val="accent3"/>
          </a:effectRef>
          <a:fontRef idx="minor">
            <a:schemeClr val="lt1"/>
          </a:fontRef>
        </p:style>
        <p:txBody>
          <a:bodyPr lIns="91440" tIns="45720" rIns="91440" bIns="45720" rtlCol="0" anchor="ctr"/>
          <a:lstStyle/>
          <a:p>
            <a:pPr algn="ctr"/>
            <a:r>
              <a:rPr lang="en-US" sz="1600" dirty="0">
                <a:solidFill>
                  <a:schemeClr val="tx1"/>
                </a:solidFill>
                <a:cs typeface="Arial"/>
              </a:rPr>
              <a:t>During this exercise, our tribe utilized action planning templates that aligned with our prioritized topic areas.</a:t>
            </a:r>
          </a:p>
        </p:txBody>
      </p:sp>
      <p:sp>
        <p:nvSpPr>
          <p:cNvPr id="21" name="TextBox 20">
            <a:extLst>
              <a:ext uri="{FF2B5EF4-FFF2-40B4-BE49-F238E27FC236}">
                <a16:creationId xmlns:a16="http://schemas.microsoft.com/office/drawing/2014/main" id="{DAE76BE6-CF7B-CBDC-EE23-9EF9C568865E}"/>
              </a:ext>
            </a:extLst>
          </p:cNvPr>
          <p:cNvSpPr txBox="1"/>
          <p:nvPr/>
        </p:nvSpPr>
        <p:spPr>
          <a:xfrm>
            <a:off x="0" y="6618581"/>
            <a:ext cx="3611886" cy="230832"/>
          </a:xfrm>
          <a:prstGeom prst="rect">
            <a:avLst/>
          </a:prstGeom>
          <a:noFill/>
        </p:spPr>
        <p:txBody>
          <a:bodyPr wrap="none" rtlCol="0">
            <a:spAutoFit/>
          </a:bodyPr>
          <a:lstStyle/>
          <a:p>
            <a:r>
              <a:rPr lang="en-US" sz="900" i="1" dirty="0"/>
              <a:t>*Representative action planning template for data governance processes</a:t>
            </a:r>
          </a:p>
        </p:txBody>
      </p:sp>
    </p:spTree>
    <p:extLst>
      <p:ext uri="{BB962C8B-B14F-4D97-AF65-F5344CB8AC3E}">
        <p14:creationId xmlns:p14="http://schemas.microsoft.com/office/powerpoint/2010/main" val="2997384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C1706-E1B1-48E9-8E92-AD4166F8005C}"/>
              </a:ext>
            </a:extLst>
          </p:cNvPr>
          <p:cNvSpPr>
            <a:spLocks noGrp="1"/>
          </p:cNvSpPr>
          <p:nvPr>
            <p:ph type="title"/>
          </p:nvPr>
        </p:nvSpPr>
        <p:spPr>
          <a:xfrm>
            <a:off x="218267" y="255749"/>
            <a:ext cx="2555929" cy="425288"/>
          </a:xfrm>
        </p:spPr>
        <p:txBody>
          <a:bodyPr>
            <a:normAutofit/>
          </a:bodyPr>
          <a:lstStyle/>
          <a:p>
            <a:r>
              <a:rPr lang="en-US" sz="2000" b="1" i="0" kern="1200" baseline="0" dirty="0">
                <a:solidFill>
                  <a:schemeClr val="tx1"/>
                </a:solidFill>
                <a:effectLst/>
                <a:latin typeface="+mn-lt"/>
              </a:rPr>
              <a:t>Timeline Template</a:t>
            </a:r>
            <a:r>
              <a:rPr lang="en-US" sz="2000" dirty="0">
                <a:latin typeface="+mn-lt"/>
              </a:rPr>
              <a:t> </a:t>
            </a:r>
          </a:p>
        </p:txBody>
      </p:sp>
      <p:sp>
        <p:nvSpPr>
          <p:cNvPr id="5" name="Rectangle: Rounded Corners 45">
            <a:extLst>
              <a:ext uri="{FF2B5EF4-FFF2-40B4-BE49-F238E27FC236}">
                <a16:creationId xmlns:a16="http://schemas.microsoft.com/office/drawing/2014/main" id="{228FB2BF-8835-C36D-66B1-20DC59E162C4}"/>
              </a:ext>
              <a:ext uri="{C183D7F6-B498-43B3-948B-1728B52AA6E4}">
                <adec:decorative xmlns:adec="http://schemas.microsoft.com/office/drawing/2017/decorative" val="1"/>
              </a:ext>
            </a:extLst>
          </p:cNvPr>
          <p:cNvSpPr/>
          <p:nvPr/>
        </p:nvSpPr>
        <p:spPr>
          <a:xfrm>
            <a:off x="409903" y="956442"/>
            <a:ext cx="11372194" cy="584776"/>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DB643C2-260F-F34F-D484-2D631FF06C1A}"/>
              </a:ext>
            </a:extLst>
          </p:cNvPr>
          <p:cNvSpPr txBox="1"/>
          <p:nvPr/>
        </p:nvSpPr>
        <p:spPr>
          <a:xfrm>
            <a:off x="514914" y="1044438"/>
            <a:ext cx="11225140" cy="369332"/>
          </a:xfrm>
          <a:prstGeom prst="rect">
            <a:avLst/>
          </a:prstGeom>
          <a:noFill/>
        </p:spPr>
        <p:txBody>
          <a:bodyPr wrap="square" rtlCol="0">
            <a:spAutoFit/>
          </a:bodyPr>
          <a:lstStyle/>
          <a:p>
            <a:pPr>
              <a:defRPr/>
            </a:pPr>
            <a:r>
              <a:rPr kumimoji="0" lang="en-US" sz="1800" u="none" strike="noStrike" kern="0" cap="none" spc="0" normalizeH="0" baseline="0" noProof="0" dirty="0">
                <a:ln>
                  <a:noFill/>
                </a:ln>
                <a:solidFill>
                  <a:srgbClr val="000000"/>
                </a:solidFill>
                <a:highlight>
                  <a:srgbClr val="FFFF00"/>
                </a:highlight>
                <a:uLnTx/>
                <a:uFillTx/>
                <a:cs typeface="Arial" panose="020B0604020202020204" pitchFamily="34" charset="0"/>
              </a:rPr>
              <a:t>Tribe name</a:t>
            </a:r>
            <a:r>
              <a:rPr kumimoji="0" lang="en-US" sz="1800" u="none" strike="noStrike" kern="0" cap="none" spc="0" normalizeH="0" baseline="0" noProof="0" dirty="0">
                <a:ln>
                  <a:noFill/>
                </a:ln>
                <a:solidFill>
                  <a:srgbClr val="000000"/>
                </a:solidFill>
                <a:uLnTx/>
                <a:uFillTx/>
                <a:cs typeface="Arial" panose="020B0604020202020204" pitchFamily="34" charset="0"/>
              </a:rPr>
              <a:t> </a:t>
            </a:r>
            <a:r>
              <a:rPr lang="en-US" sz="1800" dirty="0">
                <a:solidFill>
                  <a:srgbClr val="000000"/>
                </a:solidFill>
                <a:cs typeface="Arial" panose="020B0604020202020204" pitchFamily="34" charset="0"/>
              </a:rPr>
              <a:t>used a timeline template to discuss and identify the start date of prioritized actions. </a:t>
            </a:r>
          </a:p>
        </p:txBody>
      </p:sp>
      <p:sp>
        <p:nvSpPr>
          <p:cNvPr id="3" name="Content Placeholder 2">
            <a:extLst>
              <a:ext uri="{FF2B5EF4-FFF2-40B4-BE49-F238E27FC236}">
                <a16:creationId xmlns:a16="http://schemas.microsoft.com/office/drawing/2014/main" id="{33ABD574-949B-DA93-6713-0010FFB71AB5}"/>
              </a:ext>
            </a:extLst>
          </p:cNvPr>
          <p:cNvSpPr>
            <a:spLocks noGrp="1"/>
          </p:cNvSpPr>
          <p:nvPr>
            <p:ph idx="1"/>
          </p:nvPr>
        </p:nvSpPr>
        <p:spPr/>
        <p:txBody>
          <a:bodyPr/>
          <a:lstStyle/>
          <a:p>
            <a:pPr marL="0" indent="0">
              <a:buNone/>
            </a:pPr>
            <a:r>
              <a:rPr lang="en-US" sz="1000" kern="0" dirty="0">
                <a:solidFill>
                  <a:schemeClr val="bg1"/>
                </a:solidFill>
                <a:cs typeface="Arial" panose="020B0604020202020204" pitchFamily="34" charset="0"/>
              </a:rPr>
              <a:t>Tribe name </a:t>
            </a:r>
            <a:r>
              <a:rPr lang="en-US" sz="1000" dirty="0">
                <a:solidFill>
                  <a:schemeClr val="bg1"/>
                </a:solidFill>
                <a:cs typeface="Arial" panose="020B0604020202020204" pitchFamily="34" charset="0"/>
              </a:rPr>
              <a:t>used a timeline template to discuss and identify the start date of prioritized actions. </a:t>
            </a:r>
          </a:p>
          <a:p>
            <a:pPr algn="ctr"/>
            <a:r>
              <a:rPr lang="en-US" sz="1000" dirty="0">
                <a:solidFill>
                  <a:schemeClr val="bg1"/>
                </a:solidFill>
              </a:rPr>
              <a:t>Short-term</a:t>
            </a:r>
          </a:p>
          <a:p>
            <a:pPr marL="0" indent="0" algn="ctr">
              <a:buNone/>
            </a:pPr>
            <a:r>
              <a:rPr lang="en-US" sz="1000" i="1" dirty="0">
                <a:solidFill>
                  <a:schemeClr val="bg1"/>
                </a:solidFill>
              </a:rPr>
              <a:t>(Kickoff within 1.5 years)</a:t>
            </a:r>
          </a:p>
          <a:p>
            <a:pPr algn="ctr"/>
            <a:r>
              <a:rPr lang="en-US" sz="1000" dirty="0">
                <a:solidFill>
                  <a:schemeClr val="bg1"/>
                </a:solidFill>
              </a:rPr>
              <a:t>Intermediate-term</a:t>
            </a:r>
          </a:p>
          <a:p>
            <a:pPr marL="0" indent="0" algn="ctr">
              <a:buNone/>
            </a:pPr>
            <a:r>
              <a:rPr lang="en-US" sz="1000" i="1" dirty="0">
                <a:solidFill>
                  <a:schemeClr val="bg1"/>
                </a:solidFill>
              </a:rPr>
              <a:t>(Kickoff within 1.5 – 3 years)</a:t>
            </a:r>
          </a:p>
          <a:p>
            <a:pPr algn="ctr"/>
            <a:r>
              <a:rPr lang="en-US" sz="1000" dirty="0">
                <a:solidFill>
                  <a:schemeClr val="bg1"/>
                </a:solidFill>
              </a:rPr>
              <a:t>Long-term</a:t>
            </a:r>
          </a:p>
          <a:p>
            <a:pPr marL="0" indent="0" algn="ctr">
              <a:buNone/>
            </a:pPr>
            <a:r>
              <a:rPr lang="en-US" sz="1000" i="1" dirty="0">
                <a:solidFill>
                  <a:schemeClr val="bg1"/>
                </a:solidFill>
              </a:rPr>
              <a:t>(Kickoff in 3+ years)</a:t>
            </a:r>
          </a:p>
          <a:p>
            <a:pPr marL="0" indent="0" algn="ctr">
              <a:buNone/>
            </a:pPr>
            <a:r>
              <a:rPr lang="en-US" sz="1000" dirty="0">
                <a:solidFill>
                  <a:schemeClr val="bg1"/>
                </a:solidFill>
                <a:cs typeface="Arial" panose="020B0604020202020204" pitchFamily="34" charset="0"/>
              </a:rPr>
              <a:t>During this exercise, our tribe discussed prioritized actions from the action planning templates.</a:t>
            </a:r>
          </a:p>
        </p:txBody>
      </p:sp>
      <p:grpSp>
        <p:nvGrpSpPr>
          <p:cNvPr id="7" name="Group 6" descr="Three even rectangular boxes side-by-side with an arrow pointing from left to right at the bottom.&#10;&#10;Box 1: Short Term (Kickoff within 1.5 years)&#10;Box 2: Immediate term (Kickoff within 1.5-3 years)&#10;Box 3: Long term (Kickoff in 3+ years)">
            <a:extLst>
              <a:ext uri="{FF2B5EF4-FFF2-40B4-BE49-F238E27FC236}">
                <a16:creationId xmlns:a16="http://schemas.microsoft.com/office/drawing/2014/main" id="{135AC317-C411-BED0-2905-56C279FB2E29}"/>
              </a:ext>
            </a:extLst>
          </p:cNvPr>
          <p:cNvGrpSpPr/>
          <p:nvPr/>
        </p:nvGrpSpPr>
        <p:grpSpPr>
          <a:xfrm>
            <a:off x="409903" y="1884616"/>
            <a:ext cx="9172508" cy="4152930"/>
            <a:chOff x="304799" y="948861"/>
            <a:chExt cx="10410826" cy="5102296"/>
          </a:xfrm>
        </p:grpSpPr>
        <p:cxnSp>
          <p:nvCxnSpPr>
            <p:cNvPr id="8" name="Straight Arrow Connector 7">
              <a:extLst>
                <a:ext uri="{FF2B5EF4-FFF2-40B4-BE49-F238E27FC236}">
                  <a16:creationId xmlns:a16="http://schemas.microsoft.com/office/drawing/2014/main" id="{3A9215CF-D48A-2902-BBAE-0A9C65CFE5A6}"/>
                </a:ext>
              </a:extLst>
            </p:cNvPr>
            <p:cNvCxnSpPr>
              <a:cxnSpLocks/>
            </p:cNvCxnSpPr>
            <p:nvPr/>
          </p:nvCxnSpPr>
          <p:spPr>
            <a:xfrm>
              <a:off x="304799" y="6051157"/>
              <a:ext cx="10410826" cy="0"/>
            </a:xfrm>
            <a:prstGeom prst="straightConnector1">
              <a:avLst/>
            </a:prstGeom>
            <a:ln w="76200">
              <a:tailEnd type="triangle"/>
            </a:ln>
          </p:spPr>
          <p:style>
            <a:lnRef idx="1">
              <a:schemeClr val="accent3"/>
            </a:lnRef>
            <a:fillRef idx="0">
              <a:schemeClr val="accent3"/>
            </a:fillRef>
            <a:effectRef idx="0">
              <a:schemeClr val="accent3"/>
            </a:effectRef>
            <a:fontRef idx="minor">
              <a:schemeClr val="tx1"/>
            </a:fontRef>
          </p:style>
        </p:cxnSp>
        <p:sp>
          <p:nvSpPr>
            <p:cNvPr id="9" name="Rectangle 8">
              <a:extLst>
                <a:ext uri="{FF2B5EF4-FFF2-40B4-BE49-F238E27FC236}">
                  <a16:creationId xmlns:a16="http://schemas.microsoft.com/office/drawing/2014/main" id="{B18A8495-0157-82B1-A5EA-E1DCF019F2DE}"/>
                </a:ext>
              </a:extLst>
            </p:cNvPr>
            <p:cNvSpPr/>
            <p:nvPr/>
          </p:nvSpPr>
          <p:spPr>
            <a:xfrm>
              <a:off x="457198" y="948862"/>
              <a:ext cx="3190877" cy="4937586"/>
            </a:xfrm>
            <a:prstGeom prst="rect">
              <a:avLst/>
            </a:prstGeom>
            <a:solidFill>
              <a:schemeClr val="accent6">
                <a:lumMod val="75000"/>
                <a:alpha val="24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Short-term</a:t>
              </a:r>
            </a:p>
            <a:p>
              <a:pPr algn="ctr"/>
              <a:r>
                <a:rPr lang="en-US" sz="1400" i="1" dirty="0">
                  <a:solidFill>
                    <a:schemeClr val="tx1"/>
                  </a:solidFill>
                </a:rPr>
                <a:t>(Kickoff within 1.5 years)</a:t>
              </a:r>
            </a:p>
          </p:txBody>
        </p:sp>
        <p:sp>
          <p:nvSpPr>
            <p:cNvPr id="10" name="Rectangle 9">
              <a:extLst>
                <a:ext uri="{FF2B5EF4-FFF2-40B4-BE49-F238E27FC236}">
                  <a16:creationId xmlns:a16="http://schemas.microsoft.com/office/drawing/2014/main" id="{DDDB2877-ED5C-ED11-AF72-DF176220D85F}"/>
                </a:ext>
              </a:extLst>
            </p:cNvPr>
            <p:cNvSpPr/>
            <p:nvPr/>
          </p:nvSpPr>
          <p:spPr>
            <a:xfrm>
              <a:off x="3790948" y="948862"/>
              <a:ext cx="3190877" cy="4937586"/>
            </a:xfrm>
            <a:prstGeom prst="rect">
              <a:avLst/>
            </a:prstGeom>
            <a:solidFill>
              <a:schemeClr val="accent5">
                <a:lumMod val="75000"/>
                <a:alpha val="24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Intermediate-term</a:t>
              </a:r>
            </a:p>
            <a:p>
              <a:pPr algn="ctr"/>
              <a:r>
                <a:rPr lang="en-US" sz="1400" i="1" dirty="0">
                  <a:solidFill>
                    <a:schemeClr val="tx1"/>
                  </a:solidFill>
                </a:rPr>
                <a:t>(Kickoff within 1.5 – 3 years)</a:t>
              </a:r>
            </a:p>
          </p:txBody>
        </p:sp>
        <p:sp>
          <p:nvSpPr>
            <p:cNvPr id="11" name="Rectangle 10">
              <a:extLst>
                <a:ext uri="{FF2B5EF4-FFF2-40B4-BE49-F238E27FC236}">
                  <a16:creationId xmlns:a16="http://schemas.microsoft.com/office/drawing/2014/main" id="{6A356A6D-08E0-44F6-6A5E-2FF215915D8D}"/>
                </a:ext>
              </a:extLst>
            </p:cNvPr>
            <p:cNvSpPr/>
            <p:nvPr/>
          </p:nvSpPr>
          <p:spPr>
            <a:xfrm>
              <a:off x="7124698" y="948861"/>
              <a:ext cx="3190877" cy="4937586"/>
            </a:xfrm>
            <a:prstGeom prst="rect">
              <a:avLst/>
            </a:prstGeom>
            <a:solidFill>
              <a:srgbClr val="7030A0">
                <a:alpha val="24000"/>
              </a:srgbClr>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Long-term</a:t>
              </a:r>
            </a:p>
            <a:p>
              <a:pPr algn="ctr"/>
              <a:r>
                <a:rPr lang="en-US" sz="1400" i="1" dirty="0">
                  <a:solidFill>
                    <a:schemeClr val="tx1"/>
                  </a:solidFill>
                </a:rPr>
                <a:t>(Kickoff in 3+ years)</a:t>
              </a:r>
            </a:p>
          </p:txBody>
        </p:sp>
      </p:grpSp>
      <p:sp>
        <p:nvSpPr>
          <p:cNvPr id="12" name="Rectangle 11">
            <a:extLst>
              <a:ext uri="{FF2B5EF4-FFF2-40B4-BE49-F238E27FC236}">
                <a16:creationId xmlns:a16="http://schemas.microsoft.com/office/drawing/2014/main" id="{44287253-6C68-1547-D9F5-D435C9A2278B}"/>
              </a:ext>
            </a:extLst>
          </p:cNvPr>
          <p:cNvSpPr/>
          <p:nvPr/>
        </p:nvSpPr>
        <p:spPr>
          <a:xfrm>
            <a:off x="9425248" y="2687270"/>
            <a:ext cx="2466846" cy="2293156"/>
          </a:xfrm>
          <a:prstGeom prst="rect">
            <a:avLst/>
          </a:prstGeom>
          <a:solidFill>
            <a:srgbClr val="D0CECE"/>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cs typeface="Arial" panose="020B0604020202020204" pitchFamily="34" charset="0"/>
              </a:rPr>
              <a:t>During this exercise, our tribe discussed prioritized actions from the action planning templates.</a:t>
            </a:r>
          </a:p>
        </p:txBody>
      </p:sp>
    </p:spTree>
    <p:extLst>
      <p:ext uri="{BB962C8B-B14F-4D97-AF65-F5344CB8AC3E}">
        <p14:creationId xmlns:p14="http://schemas.microsoft.com/office/powerpoint/2010/main" val="1458433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7839A-6118-4726-8092-90341C91B330}"/>
              </a:ext>
            </a:extLst>
          </p:cNvPr>
          <p:cNvSpPr>
            <a:spLocks noGrp="1"/>
          </p:cNvSpPr>
          <p:nvPr>
            <p:ph type="title"/>
          </p:nvPr>
        </p:nvSpPr>
        <p:spPr/>
        <p:txBody>
          <a:bodyPr/>
          <a:lstStyle/>
          <a:p>
            <a:r>
              <a:rPr lang="en-US" dirty="0">
                <a:latin typeface="+mn-lt"/>
                <a:cs typeface="Arial" panose="020B0604020202020204" pitchFamily="34" charset="0"/>
              </a:rPr>
              <a:t>Our Results</a:t>
            </a:r>
          </a:p>
        </p:txBody>
      </p:sp>
    </p:spTree>
    <p:extLst>
      <p:ext uri="{BB962C8B-B14F-4D97-AF65-F5344CB8AC3E}">
        <p14:creationId xmlns:p14="http://schemas.microsoft.com/office/powerpoint/2010/main" val="1103455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90A964F-55E9-8381-A0D5-355DBFC2F73B}"/>
              </a:ext>
            </a:extLst>
          </p:cNvPr>
          <p:cNvSpPr>
            <a:spLocks noGrp="1"/>
          </p:cNvSpPr>
          <p:nvPr>
            <p:ph type="title"/>
          </p:nvPr>
        </p:nvSpPr>
        <p:spPr>
          <a:xfrm>
            <a:off x="383821" y="155087"/>
            <a:ext cx="10515600" cy="951229"/>
          </a:xfrm>
        </p:spPr>
        <p:txBody>
          <a:bodyPr>
            <a:normAutofit/>
          </a:bodyPr>
          <a:lstStyle/>
          <a:p>
            <a:r>
              <a:rPr lang="en-US" sz="2800" dirty="0">
                <a:solidFill>
                  <a:schemeClr val="bg1"/>
                </a:solidFill>
                <a:latin typeface="+mn-lt"/>
                <a:cs typeface="Times New Roman" panose="02020603050405020304" pitchFamily="18" charset="0"/>
              </a:rPr>
              <a:t>Overview*</a:t>
            </a:r>
          </a:p>
        </p:txBody>
      </p:sp>
      <p:sp>
        <p:nvSpPr>
          <p:cNvPr id="5" name="TextBox 4">
            <a:extLst>
              <a:ext uri="{FF2B5EF4-FFF2-40B4-BE49-F238E27FC236}">
                <a16:creationId xmlns:a16="http://schemas.microsoft.com/office/drawing/2014/main" id="{2F25ED35-CE31-7224-B91F-AC70C018C9F6}"/>
              </a:ext>
            </a:extLst>
          </p:cNvPr>
          <p:cNvSpPr txBox="1"/>
          <p:nvPr/>
        </p:nvSpPr>
        <p:spPr>
          <a:xfrm>
            <a:off x="304799" y="1212475"/>
            <a:ext cx="11425239" cy="1631216"/>
          </a:xfrm>
          <a:prstGeom prst="rect">
            <a:avLst/>
          </a:prstGeom>
          <a:noFill/>
        </p:spPr>
        <p:txBody>
          <a:bodyPr wrap="square" lIns="91440" tIns="45720" rIns="91440" bIns="45720" rtlCol="0" anchor="t">
            <a:spAutoFit/>
          </a:bodyPr>
          <a:lstStyle/>
          <a:p>
            <a:pPr>
              <a:spcAft>
                <a:spcPts val="1200"/>
              </a:spcAft>
            </a:pPr>
            <a:r>
              <a:rPr lang="en-US" sz="1800" dirty="0">
                <a:effectLst/>
                <a:ea typeface="Times New Roman" panose="02020603050405020304" pitchFamily="18" charset="0"/>
                <a:cs typeface="Arial" panose="020B0604020202020204" pitchFamily="34" charset="0"/>
              </a:rPr>
              <a:t>The Executive Summary Template is the last phase of the Tribal Public Health Data Advancement Toolkit. Tribal public health authorities or tribally designated public health authorities </a:t>
            </a:r>
            <a:r>
              <a:rPr lang="en-US" dirty="0">
                <a:ea typeface="Times New Roman" panose="02020603050405020304" pitchFamily="18" charset="0"/>
                <a:cs typeface="Arial" panose="020B0604020202020204" pitchFamily="34" charset="0"/>
              </a:rPr>
              <a:t>may </a:t>
            </a:r>
            <a:r>
              <a:rPr lang="en-US" sz="1800" dirty="0">
                <a:effectLst/>
                <a:ea typeface="Times New Roman" panose="02020603050405020304" pitchFamily="18" charset="0"/>
                <a:cs typeface="Arial" panose="020B0604020202020204" pitchFamily="34" charset="0"/>
              </a:rPr>
              <a:t>use this Executive Summary Report Template to </a:t>
            </a:r>
            <a:r>
              <a:rPr lang="en-US" b="1" dirty="0">
                <a:ea typeface="Times New Roman" panose="02020603050405020304" pitchFamily="18" charset="0"/>
                <a:cs typeface="Arial" panose="020B0604020202020204" pitchFamily="34" charset="0"/>
              </a:rPr>
              <a:t>c</a:t>
            </a:r>
            <a:r>
              <a:rPr lang="en-US" sz="1800" b="1" dirty="0">
                <a:effectLst/>
                <a:ea typeface="Times New Roman" panose="02020603050405020304" pitchFamily="18" charset="0"/>
                <a:cs typeface="Arial" panose="020B0604020202020204" pitchFamily="34" charset="0"/>
              </a:rPr>
              <a:t>ommunicate</a:t>
            </a:r>
            <a:r>
              <a:rPr lang="en-US" sz="1800" dirty="0">
                <a:effectLst/>
                <a:ea typeface="Times New Roman" panose="02020603050405020304" pitchFamily="18" charset="0"/>
                <a:cs typeface="Arial" panose="020B0604020202020204" pitchFamily="34" charset="0"/>
              </a:rPr>
              <a:t> summarized questionnaire results to selected internal and/or external audience(s) and to plan next steps.</a:t>
            </a:r>
          </a:p>
          <a:p>
            <a:pPr>
              <a:spcAft>
                <a:spcPts val="1200"/>
              </a:spcAft>
            </a:pPr>
            <a:r>
              <a:rPr lang="en-US" sz="1800" dirty="0">
                <a:effectLst/>
                <a:latin typeface="Calibri" panose="020F0502020204030204" pitchFamily="34" charset="0"/>
              </a:rPr>
              <a:t>Tribal public health authorities or tribally designated public health authorities are henceforth referred to as "tribes" for the remainder of this </a:t>
            </a:r>
            <a:r>
              <a:rPr lang="en-US" dirty="0">
                <a:latin typeface="Calibri" panose="020F0502020204030204" pitchFamily="34" charset="0"/>
              </a:rPr>
              <a:t>template</a:t>
            </a:r>
            <a:r>
              <a:rPr lang="en-US" sz="1800" dirty="0">
                <a:effectLst/>
                <a:latin typeface="Calibri" panose="020F0502020204030204" pitchFamily="34" charset="0"/>
              </a:rPr>
              <a:t>.</a:t>
            </a:r>
            <a:endParaRPr lang="en-US" sz="1800" dirty="0">
              <a:effectLst/>
              <a:ea typeface="Times New Roman" panose="02020603050405020304" pitchFamily="18" charset="0"/>
              <a:cs typeface="Arial" panose="020B0604020202020204" pitchFamily="34" charset="0"/>
            </a:endParaRPr>
          </a:p>
        </p:txBody>
      </p:sp>
      <p:graphicFrame>
        <p:nvGraphicFramePr>
          <p:cNvPr id="6" name="Diagram 5" descr="Diagram showing the Tribal Public Health Data Advancement Toolkit Approach which flows from mobilization to assessing to planning and prioritizing then to communicating">
            <a:extLst>
              <a:ext uri="{FF2B5EF4-FFF2-40B4-BE49-F238E27FC236}">
                <a16:creationId xmlns:a16="http://schemas.microsoft.com/office/drawing/2014/main" id="{1244782E-D3F9-D36D-1745-F4033B4703D8}"/>
              </a:ext>
            </a:extLst>
          </p:cNvPr>
          <p:cNvGraphicFramePr/>
          <p:nvPr>
            <p:extLst>
              <p:ext uri="{D42A27DB-BD31-4B8C-83A1-F6EECF244321}">
                <p14:modId xmlns:p14="http://schemas.microsoft.com/office/powerpoint/2010/main" val="3208460055"/>
              </p:ext>
            </p:extLst>
          </p:nvPr>
        </p:nvGraphicFramePr>
        <p:xfrm>
          <a:off x="1786054" y="2221297"/>
          <a:ext cx="8619892" cy="42820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Rounded Corners 6">
            <a:extLst>
              <a:ext uri="{FF2B5EF4-FFF2-40B4-BE49-F238E27FC236}">
                <a16:creationId xmlns:a16="http://schemas.microsoft.com/office/drawing/2014/main" id="{ABC95CFD-CDAB-E320-0746-13687E849D91}"/>
              </a:ext>
              <a:ext uri="{C183D7F6-B498-43B3-948B-1728B52AA6E4}">
                <adec:decorative xmlns:adec="http://schemas.microsoft.com/office/drawing/2017/decorative" val="1"/>
              </a:ext>
            </a:extLst>
          </p:cNvPr>
          <p:cNvSpPr/>
          <p:nvPr/>
        </p:nvSpPr>
        <p:spPr>
          <a:xfrm>
            <a:off x="8224623" y="2799999"/>
            <a:ext cx="2391337" cy="3126282"/>
          </a:xfrm>
          <a:prstGeom prst="roundRect">
            <a:avLst/>
          </a:prstGeom>
          <a:noFill/>
          <a:ln w="5715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8" name="TextBox 7">
            <a:extLst>
              <a:ext uri="{FF2B5EF4-FFF2-40B4-BE49-F238E27FC236}">
                <a16:creationId xmlns:a16="http://schemas.microsoft.com/office/drawing/2014/main" id="{73D62275-521B-4D1F-95D4-87BA4AAF4866}"/>
              </a:ext>
            </a:extLst>
          </p:cNvPr>
          <p:cNvSpPr txBox="1"/>
          <p:nvPr/>
        </p:nvSpPr>
        <p:spPr>
          <a:xfrm>
            <a:off x="116779" y="6450886"/>
            <a:ext cx="7471266" cy="30777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400" b="0" i="1" u="none" strike="noStrike" kern="1200" cap="none" spc="0" normalizeH="0" baseline="0" noProof="0">
              <a:ln>
                <a:noFill/>
              </a:ln>
              <a:solidFill>
                <a:prstClr val="black"/>
              </a:solidFill>
              <a:effectLst/>
              <a:uLnTx/>
              <a:uFillTx/>
              <a:latin typeface="Calibri" panose="020F0502020204030204"/>
              <a:ea typeface="Calibri"/>
              <a:cs typeface="Calibri"/>
            </a:endParaRPr>
          </a:p>
        </p:txBody>
      </p:sp>
    </p:spTree>
    <p:extLst>
      <p:ext uri="{BB962C8B-B14F-4D97-AF65-F5344CB8AC3E}">
        <p14:creationId xmlns:p14="http://schemas.microsoft.com/office/powerpoint/2010/main" val="1647749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24B85-2711-CBEB-EE71-DFD7165EDDD8}"/>
              </a:ext>
            </a:extLst>
          </p:cNvPr>
          <p:cNvSpPr>
            <a:spLocks noGrp="1"/>
          </p:cNvSpPr>
          <p:nvPr>
            <p:ph type="title"/>
          </p:nvPr>
        </p:nvSpPr>
        <p:spPr>
          <a:xfrm>
            <a:off x="280260" y="240250"/>
            <a:ext cx="2834898" cy="440787"/>
          </a:xfrm>
        </p:spPr>
        <p:txBody>
          <a:bodyPr>
            <a:normAutofit/>
          </a:bodyPr>
          <a:lstStyle/>
          <a:p>
            <a:r>
              <a:rPr lang="en-US" sz="2000" b="1" i="0" kern="1200" baseline="0" dirty="0">
                <a:solidFill>
                  <a:schemeClr val="tx1"/>
                </a:solidFill>
                <a:effectLst/>
                <a:latin typeface="+mn-lt"/>
              </a:rPr>
              <a:t>Prioritized Activities</a:t>
            </a:r>
            <a:r>
              <a:rPr lang="en-US" sz="2000" dirty="0">
                <a:latin typeface="+mn-lt"/>
              </a:rPr>
              <a:t> </a:t>
            </a:r>
          </a:p>
        </p:txBody>
      </p:sp>
      <p:sp>
        <p:nvSpPr>
          <p:cNvPr id="6" name="Rectangle: Rounded Corners 8">
            <a:extLst>
              <a:ext uri="{FF2B5EF4-FFF2-40B4-BE49-F238E27FC236}">
                <a16:creationId xmlns:a16="http://schemas.microsoft.com/office/drawing/2014/main" id="{FC617508-03EF-F5B9-FE4A-58D18C50BA9C}"/>
              </a:ext>
              <a:ext uri="{C183D7F6-B498-43B3-948B-1728B52AA6E4}">
                <adec:decorative xmlns:adec="http://schemas.microsoft.com/office/drawing/2017/decorative" val="1"/>
              </a:ext>
            </a:extLst>
          </p:cNvPr>
          <p:cNvSpPr/>
          <p:nvPr/>
        </p:nvSpPr>
        <p:spPr>
          <a:xfrm>
            <a:off x="409903" y="956441"/>
            <a:ext cx="11372194" cy="812007"/>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FDE51E3-FF50-69F2-2DD5-8E85C217A8C0}"/>
              </a:ext>
            </a:extLst>
          </p:cNvPr>
          <p:cNvSpPr txBox="1"/>
          <p:nvPr/>
        </p:nvSpPr>
        <p:spPr>
          <a:xfrm>
            <a:off x="557046" y="1153622"/>
            <a:ext cx="11183007" cy="369332"/>
          </a:xfrm>
          <a:prstGeom prst="rect">
            <a:avLst/>
          </a:prstGeom>
          <a:noFill/>
        </p:spPr>
        <p:txBody>
          <a:bodyPr wrap="square" rtlCol="0">
            <a:spAutoFit/>
          </a:bodyPr>
          <a:lstStyle/>
          <a:p>
            <a:pPr>
              <a:spcAft>
                <a:spcPts val="800"/>
              </a:spcAft>
            </a:pPr>
            <a:r>
              <a:rPr lang="en-US" sz="1800" dirty="0">
                <a:highlight>
                  <a:srgbClr val="FFFF00"/>
                </a:highlight>
                <a:cs typeface="Arial" panose="020B0604020202020204" pitchFamily="34" charset="0"/>
              </a:rPr>
              <a:t>Tribe name</a:t>
            </a:r>
            <a:r>
              <a:rPr lang="en-US" sz="1800" dirty="0">
                <a:cs typeface="Arial" panose="020B0604020202020204" pitchFamily="34" charset="0"/>
              </a:rPr>
              <a:t> </a:t>
            </a:r>
            <a:r>
              <a:rPr lang="en-US" dirty="0">
                <a:cs typeface="Arial" panose="020B0604020202020204" pitchFamily="34" charset="0"/>
              </a:rPr>
              <a:t>will be prioritizing the following data modernization opportunities:</a:t>
            </a:r>
            <a:endParaRPr lang="en-US" sz="1800" dirty="0">
              <a:cs typeface="Arial" panose="020B0604020202020204" pitchFamily="34" charset="0"/>
            </a:endParaRPr>
          </a:p>
        </p:txBody>
      </p:sp>
      <p:sp>
        <p:nvSpPr>
          <p:cNvPr id="3" name="Content Placeholder 2">
            <a:extLst>
              <a:ext uri="{FF2B5EF4-FFF2-40B4-BE49-F238E27FC236}">
                <a16:creationId xmlns:a16="http://schemas.microsoft.com/office/drawing/2014/main" id="{FD933938-3E86-2E7C-8293-80C2F0E2B1EC}"/>
              </a:ext>
            </a:extLst>
          </p:cNvPr>
          <p:cNvSpPr>
            <a:spLocks noGrp="1"/>
          </p:cNvSpPr>
          <p:nvPr>
            <p:ph idx="1"/>
          </p:nvPr>
        </p:nvSpPr>
        <p:spPr/>
        <p:txBody>
          <a:bodyPr/>
          <a:lstStyle/>
          <a:p>
            <a:pPr marL="0" indent="0">
              <a:buNone/>
            </a:pPr>
            <a:r>
              <a:rPr lang="en-US" dirty="0">
                <a:solidFill>
                  <a:schemeClr val="bg1"/>
                </a:solidFill>
                <a:cs typeface="Arial" panose="020B0604020202020204" pitchFamily="34" charset="0"/>
              </a:rPr>
              <a:t>Tribe name will be prioritizing the following data modernization opportunities:</a:t>
            </a:r>
          </a:p>
          <a:p>
            <a:pPr marL="0" indent="0">
              <a:buNone/>
            </a:pPr>
            <a:endParaRPr lang="en-US" dirty="0"/>
          </a:p>
        </p:txBody>
      </p:sp>
      <p:graphicFrame>
        <p:nvGraphicFramePr>
          <p:cNvPr id="8" name="Table 5">
            <a:extLst>
              <a:ext uri="{FF2B5EF4-FFF2-40B4-BE49-F238E27FC236}">
                <a16:creationId xmlns:a16="http://schemas.microsoft.com/office/drawing/2014/main" id="{60C4D55E-DB1A-15D3-03EA-3CDD70630101}"/>
              </a:ext>
            </a:extLst>
          </p:cNvPr>
          <p:cNvGraphicFramePr>
            <a:graphicFrameLocks noGrp="1"/>
          </p:cNvGraphicFramePr>
          <p:nvPr>
            <p:extLst>
              <p:ext uri="{D42A27DB-BD31-4B8C-83A1-F6EECF244321}">
                <p14:modId xmlns:p14="http://schemas.microsoft.com/office/powerpoint/2010/main" val="1740168630"/>
              </p:ext>
            </p:extLst>
          </p:nvPr>
        </p:nvGraphicFramePr>
        <p:xfrm>
          <a:off x="557046" y="2037403"/>
          <a:ext cx="11076128" cy="4040657"/>
        </p:xfrm>
        <a:graphic>
          <a:graphicData uri="http://schemas.openxmlformats.org/drawingml/2006/table">
            <a:tbl>
              <a:tblPr firstRow="1" bandRow="1">
                <a:tableStyleId>{5C22544A-7EE6-4342-B048-85BDC9FD1C3A}</a:tableStyleId>
              </a:tblPr>
              <a:tblGrid>
                <a:gridCol w="409226">
                  <a:extLst>
                    <a:ext uri="{9D8B030D-6E8A-4147-A177-3AD203B41FA5}">
                      <a16:colId xmlns:a16="http://schemas.microsoft.com/office/drawing/2014/main" val="582228936"/>
                    </a:ext>
                  </a:extLst>
                </a:gridCol>
                <a:gridCol w="5084367">
                  <a:extLst>
                    <a:ext uri="{9D8B030D-6E8A-4147-A177-3AD203B41FA5}">
                      <a16:colId xmlns:a16="http://schemas.microsoft.com/office/drawing/2014/main" val="1819420798"/>
                    </a:ext>
                  </a:extLst>
                </a:gridCol>
                <a:gridCol w="3059499">
                  <a:extLst>
                    <a:ext uri="{9D8B030D-6E8A-4147-A177-3AD203B41FA5}">
                      <a16:colId xmlns:a16="http://schemas.microsoft.com/office/drawing/2014/main" val="3153730712"/>
                    </a:ext>
                  </a:extLst>
                </a:gridCol>
                <a:gridCol w="2523036">
                  <a:extLst>
                    <a:ext uri="{9D8B030D-6E8A-4147-A177-3AD203B41FA5}">
                      <a16:colId xmlns:a16="http://schemas.microsoft.com/office/drawing/2014/main" val="3596117147"/>
                    </a:ext>
                  </a:extLst>
                </a:gridCol>
              </a:tblGrid>
              <a:tr h="346277">
                <a:tc>
                  <a:txBody>
                    <a:bodyPr/>
                    <a:lstStyle/>
                    <a:p>
                      <a:pPr algn="ctr"/>
                      <a:r>
                        <a:rPr lang="en-US" sz="1400" b="1">
                          <a:solidFill>
                            <a:schemeClr val="tx1"/>
                          </a:solidFill>
                          <a:latin typeface="+mn-lt"/>
                          <a:cs typeface="Arial" panose="020B0604020202020204" pitchFamily="34" charset="0"/>
                        </a:rPr>
                        <a:t>#</a:t>
                      </a:r>
                    </a:p>
                  </a:txBody>
                  <a:tcPr>
                    <a:lnL w="12700" cmpd="sng">
                      <a:noFill/>
                    </a:lnL>
                    <a:lnR w="12700" cmpd="sng">
                      <a:noFill/>
                    </a:lnR>
                    <a:lnT w="12700" cmpd="sng">
                      <a:noFill/>
                    </a:lnT>
                    <a:lnB w="381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1400">
                          <a:solidFill>
                            <a:schemeClr val="tx1"/>
                          </a:solidFill>
                          <a:latin typeface="+mn-lt"/>
                          <a:cs typeface="Arial" panose="020B0604020202020204" pitchFamily="34" charset="0"/>
                        </a:rPr>
                        <a:t>Prioritized Opportunity</a:t>
                      </a:r>
                    </a:p>
                  </a:txBody>
                  <a:tcPr>
                    <a:lnL w="12700" cmpd="sng">
                      <a:noFill/>
                    </a:lnL>
                    <a:lnR w="12700" cmpd="sng">
                      <a:noFill/>
                    </a:lnR>
                    <a:lnT w="12700" cmpd="sng">
                      <a:noFill/>
                    </a:lnT>
                    <a:lnB w="381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a:solidFill>
                            <a:schemeClr val="tx1"/>
                          </a:solidFill>
                          <a:latin typeface="+mn-lt"/>
                          <a:cs typeface="Arial" panose="020B0604020202020204" pitchFamily="34" charset="0"/>
                        </a:rPr>
                        <a:t>Impacted Public Health Activities</a:t>
                      </a:r>
                    </a:p>
                  </a:txBody>
                  <a:tcPr>
                    <a:lnL w="12700" cmpd="sng">
                      <a:noFill/>
                    </a:lnL>
                    <a:lnR w="12700" cmpd="sng">
                      <a:noFill/>
                    </a:lnR>
                    <a:lnT w="12700" cmpd="sng">
                      <a:noFill/>
                    </a:lnT>
                    <a:lnB w="381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a:solidFill>
                            <a:schemeClr val="tx1"/>
                          </a:solidFill>
                          <a:latin typeface="+mn-lt"/>
                          <a:cs typeface="Arial" panose="020B0604020202020204" pitchFamily="34" charset="0"/>
                        </a:rPr>
                        <a:t>Timeline</a:t>
                      </a:r>
                    </a:p>
                  </a:txBody>
                  <a:tcPr>
                    <a:lnL w="12700" cmpd="sng">
                      <a:noFill/>
                    </a:lnL>
                    <a:lnR w="12700" cmpd="sng">
                      <a:noFill/>
                    </a:lnR>
                    <a:lnT w="12700" cmpd="sng">
                      <a:noFill/>
                    </a:lnT>
                    <a:lnB w="381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0901167"/>
                  </a:ext>
                </a:extLst>
              </a:tr>
              <a:tr h="615730">
                <a:tc>
                  <a:txBody>
                    <a:bodyPr/>
                    <a:lstStyle/>
                    <a:p>
                      <a:pPr algn="ctr"/>
                      <a:r>
                        <a:rPr lang="en-US" b="1">
                          <a:solidFill>
                            <a:schemeClr val="tx1">
                              <a:lumMod val="50000"/>
                              <a:lumOff val="50000"/>
                            </a:schemeClr>
                          </a:solidFill>
                          <a:latin typeface="+mn-lt"/>
                          <a:cs typeface="Arial" panose="020B0604020202020204" pitchFamily="34" charset="0"/>
                        </a:rPr>
                        <a:t>1</a:t>
                      </a:r>
                    </a:p>
                  </a:txBody>
                  <a:tcPr>
                    <a:lnL w="12700" cmpd="sng">
                      <a:noFill/>
                    </a:lnL>
                    <a:lnR w="12700" cmpd="sng">
                      <a:noFill/>
                    </a:lnR>
                    <a:lnT w="381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400" dirty="0">
                          <a:highlight>
                            <a:srgbClr val="FFFF00"/>
                          </a:highlight>
                          <a:latin typeface="+mn-lt"/>
                          <a:cs typeface="Arial" panose="020B0604020202020204" pitchFamily="34" charset="0"/>
                        </a:rPr>
                        <a:t>(Prioritized Opportunity)</a:t>
                      </a:r>
                    </a:p>
                  </a:txBody>
                  <a:tcPr>
                    <a:lnL w="12700" cmpd="sng">
                      <a:noFill/>
                    </a:lnL>
                    <a:lnR w="12700" cmpd="sng">
                      <a:noFill/>
                    </a:lnR>
                    <a:lnT w="381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a:highlight>
                            <a:srgbClr val="FFFF00"/>
                          </a:highlight>
                          <a:latin typeface="+mn-lt"/>
                          <a:cs typeface="Arial" panose="020B0604020202020204" pitchFamily="34" charset="0"/>
                        </a:rPr>
                        <a:t>(Impacted Public Health Activities)</a:t>
                      </a:r>
                    </a:p>
                  </a:txBody>
                  <a:tcPr>
                    <a:lnL w="12700" cmpd="sng">
                      <a:noFill/>
                    </a:lnL>
                    <a:lnR w="12700" cmpd="sng">
                      <a:noFill/>
                    </a:lnR>
                    <a:lnT w="381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a:highlight>
                            <a:srgbClr val="FFFF00"/>
                          </a:highlight>
                          <a:latin typeface="+mn-lt"/>
                          <a:cs typeface="Arial" panose="020B0604020202020204" pitchFamily="34" charset="0"/>
                        </a:rPr>
                        <a:t>(Timeline)</a:t>
                      </a:r>
                    </a:p>
                  </a:txBody>
                  <a:tcPr>
                    <a:lnL w="12700" cmpd="sng">
                      <a:noFill/>
                    </a:lnL>
                    <a:lnR w="12700" cmpd="sng">
                      <a:noFill/>
                    </a:lnR>
                    <a:lnT w="381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74659037"/>
                  </a:ext>
                </a:extLst>
              </a:tr>
              <a:tr h="615730">
                <a:tc>
                  <a:txBody>
                    <a:bodyPr/>
                    <a:lstStyle/>
                    <a:p>
                      <a:pPr algn="ctr"/>
                      <a:r>
                        <a:rPr lang="en-US" b="1">
                          <a:solidFill>
                            <a:schemeClr val="tx1">
                              <a:lumMod val="50000"/>
                              <a:lumOff val="50000"/>
                            </a:schemeClr>
                          </a:solidFill>
                          <a:latin typeface="+mn-lt"/>
                          <a:cs typeface="Arial" panose="020B0604020202020204" pitchFamily="34" charset="0"/>
                        </a:rPr>
                        <a:t>2</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400">
                          <a:highlight>
                            <a:srgbClr val="FFFF00"/>
                          </a:highlight>
                          <a:latin typeface="+mn-lt"/>
                          <a:cs typeface="Arial" panose="020B0604020202020204" pitchFamily="34" charset="0"/>
                        </a:rPr>
                        <a:t>(Prioritized Opportunity)</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highlight>
                            <a:srgbClr val="FFFF00"/>
                          </a:highlight>
                          <a:latin typeface="+mn-lt"/>
                          <a:cs typeface="Arial" panose="020B0604020202020204" pitchFamily="34" charset="0"/>
                        </a:rPr>
                        <a:t>(Impacted Public Health Activities)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highlight>
                          <a:srgbClr val="FFFF00"/>
                        </a:highlight>
                        <a:uLnTx/>
                        <a:uFillTx/>
                        <a:latin typeface="+mn-lt"/>
                        <a:ea typeface="+mn-ea"/>
                        <a:cs typeface="Arial" panose="020B0604020202020204" pitchFamily="34" charset="0"/>
                      </a:endParaRP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highlight>
                            <a:srgbClr val="FFFF00"/>
                          </a:highlight>
                          <a:uLnTx/>
                          <a:uFillTx/>
                          <a:latin typeface="+mn-lt"/>
                          <a:ea typeface="+mn-ea"/>
                          <a:cs typeface="Arial" panose="020B0604020202020204" pitchFamily="34" charset="0"/>
                        </a:rPr>
                        <a:t>(Timeline)</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30747912"/>
                  </a:ext>
                </a:extLst>
              </a:tr>
              <a:tr h="615730">
                <a:tc>
                  <a:txBody>
                    <a:bodyPr/>
                    <a:lstStyle/>
                    <a:p>
                      <a:pPr algn="ctr"/>
                      <a:r>
                        <a:rPr lang="en-US" b="1">
                          <a:solidFill>
                            <a:schemeClr val="tx1">
                              <a:lumMod val="50000"/>
                              <a:lumOff val="50000"/>
                            </a:schemeClr>
                          </a:solidFill>
                          <a:latin typeface="+mn-lt"/>
                          <a:cs typeface="Arial" panose="020B0604020202020204" pitchFamily="34" charset="0"/>
                        </a:rPr>
                        <a:t>3</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400">
                          <a:highlight>
                            <a:srgbClr val="FFFF00"/>
                          </a:highlight>
                          <a:latin typeface="+mn-lt"/>
                          <a:cs typeface="Arial" panose="020B0604020202020204" pitchFamily="34" charset="0"/>
                        </a:rPr>
                        <a:t>(Prioritized Opportunity)</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highlight>
                            <a:srgbClr val="FFFF00"/>
                          </a:highlight>
                          <a:latin typeface="+mn-lt"/>
                          <a:cs typeface="Arial" panose="020B0604020202020204" pitchFamily="34" charset="0"/>
                        </a:rPr>
                        <a:t>(Impacted Public Health Activities)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highlight>
                          <a:srgbClr val="FFFF00"/>
                        </a:highlight>
                        <a:uLnTx/>
                        <a:uFillTx/>
                        <a:latin typeface="+mn-lt"/>
                        <a:ea typeface="+mn-ea"/>
                        <a:cs typeface="Arial" panose="020B0604020202020204" pitchFamily="34" charset="0"/>
                      </a:endParaRP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highlight>
                            <a:srgbClr val="FFFF00"/>
                          </a:highlight>
                          <a:uLnTx/>
                          <a:uFillTx/>
                          <a:latin typeface="+mn-lt"/>
                          <a:ea typeface="+mn-ea"/>
                          <a:cs typeface="Arial" panose="020B0604020202020204" pitchFamily="34" charset="0"/>
                        </a:rPr>
                        <a:t>(Timeline)</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85518450"/>
                  </a:ext>
                </a:extLst>
              </a:tr>
              <a:tr h="615730">
                <a:tc>
                  <a:txBody>
                    <a:bodyPr/>
                    <a:lstStyle/>
                    <a:p>
                      <a:pPr algn="ctr"/>
                      <a:r>
                        <a:rPr lang="en-US" b="1">
                          <a:solidFill>
                            <a:schemeClr val="tx1">
                              <a:lumMod val="50000"/>
                              <a:lumOff val="50000"/>
                            </a:schemeClr>
                          </a:solidFill>
                          <a:latin typeface="+mn-lt"/>
                          <a:cs typeface="Arial" panose="020B0604020202020204" pitchFamily="34" charset="0"/>
                        </a:rPr>
                        <a:t>4</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400">
                          <a:highlight>
                            <a:srgbClr val="FFFF00"/>
                          </a:highlight>
                          <a:latin typeface="+mn-lt"/>
                          <a:cs typeface="Arial" panose="020B0604020202020204" pitchFamily="34" charset="0"/>
                        </a:rPr>
                        <a:t>(Prioritized Opportunity)</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highlight>
                            <a:srgbClr val="FFFF00"/>
                          </a:highlight>
                          <a:latin typeface="+mn-lt"/>
                          <a:cs typeface="Arial" panose="020B0604020202020204" pitchFamily="34" charset="0"/>
                        </a:rPr>
                        <a:t>(Impacted Public Health Activities)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highlight>
                          <a:srgbClr val="FFFF00"/>
                        </a:highlight>
                        <a:uLnTx/>
                        <a:uFillTx/>
                        <a:latin typeface="+mn-lt"/>
                        <a:ea typeface="+mn-ea"/>
                        <a:cs typeface="Arial" panose="020B0604020202020204" pitchFamily="34" charset="0"/>
                      </a:endParaRP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highlight>
                            <a:srgbClr val="FFFF00"/>
                          </a:highlight>
                          <a:uLnTx/>
                          <a:uFillTx/>
                          <a:latin typeface="+mn-lt"/>
                          <a:ea typeface="+mn-ea"/>
                          <a:cs typeface="Arial" panose="020B0604020202020204" pitchFamily="34" charset="0"/>
                        </a:rPr>
                        <a:t>(Timeline)</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36968087"/>
                  </a:ext>
                </a:extLst>
              </a:tr>
              <a:tr h="615730">
                <a:tc>
                  <a:txBody>
                    <a:bodyPr/>
                    <a:lstStyle/>
                    <a:p>
                      <a:pPr algn="ctr"/>
                      <a:r>
                        <a:rPr lang="en-US" b="1">
                          <a:solidFill>
                            <a:schemeClr val="tx1">
                              <a:lumMod val="50000"/>
                              <a:lumOff val="50000"/>
                            </a:schemeClr>
                          </a:solidFill>
                          <a:latin typeface="+mn-lt"/>
                          <a:cs typeface="Arial" panose="020B0604020202020204" pitchFamily="34" charset="0"/>
                        </a:rPr>
                        <a:t>5</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400">
                          <a:highlight>
                            <a:srgbClr val="FFFF00"/>
                          </a:highlight>
                          <a:latin typeface="+mn-lt"/>
                          <a:cs typeface="Arial" panose="020B0604020202020204" pitchFamily="34" charset="0"/>
                        </a:rPr>
                        <a:t>(Prioritized Opportunity)</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highlight>
                            <a:srgbClr val="FFFF00"/>
                          </a:highlight>
                          <a:latin typeface="+mn-lt"/>
                          <a:cs typeface="Arial" panose="020B0604020202020204" pitchFamily="34" charset="0"/>
                        </a:rPr>
                        <a:t>(Impacted Public Health Activities)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highlight>
                          <a:srgbClr val="FFFF00"/>
                        </a:highlight>
                        <a:uLnTx/>
                        <a:uFillTx/>
                        <a:latin typeface="+mn-lt"/>
                        <a:ea typeface="+mn-ea"/>
                        <a:cs typeface="Arial" panose="020B0604020202020204" pitchFamily="34" charset="0"/>
                      </a:endParaRP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highlight>
                            <a:srgbClr val="FFFF00"/>
                          </a:highlight>
                          <a:uLnTx/>
                          <a:uFillTx/>
                          <a:latin typeface="+mn-lt"/>
                          <a:ea typeface="+mn-ea"/>
                          <a:cs typeface="Arial" panose="020B0604020202020204" pitchFamily="34" charset="0"/>
                        </a:rPr>
                        <a:t>(Timeline)</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5445799"/>
                  </a:ext>
                </a:extLst>
              </a:tr>
              <a:tr h="615730">
                <a:tc>
                  <a:txBody>
                    <a:bodyPr/>
                    <a:lstStyle/>
                    <a:p>
                      <a:pPr algn="ctr"/>
                      <a:r>
                        <a:rPr lang="en-US" b="1">
                          <a:solidFill>
                            <a:schemeClr val="tx1">
                              <a:lumMod val="50000"/>
                              <a:lumOff val="50000"/>
                            </a:schemeClr>
                          </a:solidFill>
                          <a:latin typeface="+mn-lt"/>
                          <a:cs typeface="Arial" panose="020B0604020202020204" pitchFamily="34" charset="0"/>
                        </a:rPr>
                        <a:t>6</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400">
                          <a:highlight>
                            <a:srgbClr val="FFFF00"/>
                          </a:highlight>
                          <a:latin typeface="+mn-lt"/>
                          <a:cs typeface="Arial" panose="020B0604020202020204" pitchFamily="34" charset="0"/>
                        </a:rPr>
                        <a:t>(Prioritized Opportunity)</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highlight>
                            <a:srgbClr val="FFFF00"/>
                          </a:highlight>
                          <a:latin typeface="+mn-lt"/>
                          <a:cs typeface="Arial" panose="020B0604020202020204" pitchFamily="34" charset="0"/>
                        </a:rPr>
                        <a:t>(Impacted Public Health Activities)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highlight>
                          <a:srgbClr val="FFFF00"/>
                        </a:highlight>
                        <a:uLnTx/>
                        <a:uFillTx/>
                        <a:latin typeface="+mn-lt"/>
                        <a:ea typeface="+mn-ea"/>
                        <a:cs typeface="Arial" panose="020B0604020202020204" pitchFamily="34" charset="0"/>
                      </a:endParaRP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highlight>
                            <a:srgbClr val="FFFF00"/>
                          </a:highlight>
                          <a:uLnTx/>
                          <a:uFillTx/>
                          <a:latin typeface="+mn-lt"/>
                          <a:ea typeface="+mn-ea"/>
                          <a:cs typeface="Arial" panose="020B0604020202020204" pitchFamily="34" charset="0"/>
                        </a:rPr>
                        <a:t>(Timeline)</a:t>
                      </a:r>
                    </a:p>
                  </a:txBody>
                  <a:tcPr>
                    <a:lnL w="12700" cmpd="sng">
                      <a:noFill/>
                    </a:lnL>
                    <a:lnR w="12700" cmpd="sng">
                      <a:noFill/>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17899288"/>
                  </a:ext>
                </a:extLst>
              </a:tr>
            </a:tbl>
          </a:graphicData>
        </a:graphic>
      </p:graphicFrame>
      <p:sp>
        <p:nvSpPr>
          <p:cNvPr id="9" name="Slide Number Placeholder 4">
            <a:extLst>
              <a:ext uri="{FF2B5EF4-FFF2-40B4-BE49-F238E27FC236}">
                <a16:creationId xmlns:a16="http://schemas.microsoft.com/office/drawing/2014/main" id="{F65C02D5-B58E-9B4C-D3D3-E5C09CA628D3}"/>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35012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64C7-D608-8586-DAF2-B560F18BAE38}"/>
              </a:ext>
            </a:extLst>
          </p:cNvPr>
          <p:cNvSpPr>
            <a:spLocks noGrp="1"/>
          </p:cNvSpPr>
          <p:nvPr>
            <p:ph type="title"/>
          </p:nvPr>
        </p:nvSpPr>
        <p:spPr>
          <a:xfrm>
            <a:off x="326755" y="123987"/>
            <a:ext cx="1657027" cy="745291"/>
          </a:xfrm>
        </p:spPr>
        <p:txBody>
          <a:bodyPr>
            <a:normAutofit/>
          </a:bodyPr>
          <a:lstStyle/>
          <a:p>
            <a:r>
              <a:rPr lang="en-US" sz="2000" b="1" i="0" kern="1200" baseline="0" dirty="0">
                <a:solidFill>
                  <a:schemeClr val="tx1"/>
                </a:solidFill>
                <a:effectLst/>
                <a:latin typeface="+mn-lt"/>
              </a:rPr>
              <a:t>What’s Next</a:t>
            </a:r>
            <a:r>
              <a:rPr lang="en-US" sz="2000" dirty="0">
                <a:latin typeface="+mn-lt"/>
              </a:rPr>
              <a:t> </a:t>
            </a:r>
          </a:p>
        </p:txBody>
      </p:sp>
      <p:sp>
        <p:nvSpPr>
          <p:cNvPr id="5" name="Rectangle: Rounded Corners 12">
            <a:extLst>
              <a:ext uri="{FF2B5EF4-FFF2-40B4-BE49-F238E27FC236}">
                <a16:creationId xmlns:a16="http://schemas.microsoft.com/office/drawing/2014/main" id="{3FC3F7BD-5AF7-611C-6665-69549DDADE91}"/>
              </a:ext>
              <a:ext uri="{C183D7F6-B498-43B3-948B-1728B52AA6E4}">
                <adec:decorative xmlns:adec="http://schemas.microsoft.com/office/drawing/2017/decorative" val="1"/>
              </a:ext>
            </a:extLst>
          </p:cNvPr>
          <p:cNvSpPr/>
          <p:nvPr/>
        </p:nvSpPr>
        <p:spPr>
          <a:xfrm>
            <a:off x="409903" y="956441"/>
            <a:ext cx="11372194" cy="812007"/>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D77BDB6-689A-55DD-ED5B-3810874CA012}"/>
              </a:ext>
            </a:extLst>
          </p:cNvPr>
          <p:cNvSpPr txBox="1"/>
          <p:nvPr/>
        </p:nvSpPr>
        <p:spPr>
          <a:xfrm>
            <a:off x="504496" y="1032424"/>
            <a:ext cx="11183007" cy="646331"/>
          </a:xfrm>
          <a:prstGeom prst="rect">
            <a:avLst/>
          </a:prstGeom>
          <a:noFill/>
        </p:spPr>
        <p:txBody>
          <a:bodyPr wrap="square" rtlCol="0">
            <a:spAutoFit/>
          </a:bodyPr>
          <a:lstStyle/>
          <a:p>
            <a:pPr>
              <a:spcAft>
                <a:spcPts val="800"/>
              </a:spcAft>
            </a:pPr>
            <a:r>
              <a:rPr lang="en-US" dirty="0">
                <a:ea typeface="Calibri" panose="020F0502020204030204" pitchFamily="34" charset="0"/>
                <a:cs typeface="Arial" panose="020B0604020202020204" pitchFamily="34" charset="0"/>
              </a:rPr>
              <a:t>To begin working towards our prioritized opportunities, </a:t>
            </a:r>
            <a:r>
              <a:rPr lang="en-US" dirty="0">
                <a:highlight>
                  <a:srgbClr val="FFFF00"/>
                </a:highlight>
                <a:ea typeface="Calibri" panose="020F0502020204030204" pitchFamily="34" charset="0"/>
                <a:cs typeface="Arial" panose="020B0604020202020204" pitchFamily="34" charset="0"/>
              </a:rPr>
              <a:t>tribe name</a:t>
            </a:r>
            <a:r>
              <a:rPr lang="en-US" dirty="0">
                <a:ea typeface="Calibri" panose="020F0502020204030204" pitchFamily="34" charset="0"/>
                <a:cs typeface="Arial" panose="020B0604020202020204" pitchFamily="34" charset="0"/>
              </a:rPr>
              <a:t> identified the following actions to stabilize our approach:</a:t>
            </a:r>
            <a:endParaRPr lang="en-US" sz="1800" dirty="0">
              <a:cs typeface="Arial" panose="020B0604020202020204" pitchFamily="34" charset="0"/>
            </a:endParaRPr>
          </a:p>
        </p:txBody>
      </p:sp>
      <p:sp>
        <p:nvSpPr>
          <p:cNvPr id="3" name="Content Placeholder 2">
            <a:extLst>
              <a:ext uri="{FF2B5EF4-FFF2-40B4-BE49-F238E27FC236}">
                <a16:creationId xmlns:a16="http://schemas.microsoft.com/office/drawing/2014/main" id="{BFF03ADD-8542-986B-2C31-81C529EC08EF}"/>
              </a:ext>
            </a:extLst>
          </p:cNvPr>
          <p:cNvSpPr>
            <a:spLocks noGrp="1"/>
          </p:cNvSpPr>
          <p:nvPr>
            <p:ph idx="1"/>
          </p:nvPr>
        </p:nvSpPr>
        <p:spPr>
          <a:xfrm>
            <a:off x="838200" y="1825625"/>
            <a:ext cx="10515600" cy="2157439"/>
          </a:xfrm>
        </p:spPr>
        <p:txBody>
          <a:bodyPr/>
          <a:lstStyle/>
          <a:p>
            <a:pPr marL="0" indent="0">
              <a:buNone/>
            </a:pPr>
            <a:r>
              <a:rPr lang="en-US" sz="1000" dirty="0">
                <a:solidFill>
                  <a:schemeClr val="bg1"/>
                </a:solidFill>
                <a:ea typeface="Calibri" panose="020F0502020204030204" pitchFamily="34" charset="0"/>
                <a:cs typeface="Arial" panose="020B0604020202020204" pitchFamily="34" charset="0"/>
              </a:rPr>
              <a:t>To begin working towards our prioritized opportunities, tribe name identified the following actions to stabilize our approach:</a:t>
            </a:r>
          </a:p>
          <a:p>
            <a:r>
              <a:rPr lang="en-US" sz="1000" dirty="0">
                <a:solidFill>
                  <a:schemeClr val="bg1"/>
                </a:solidFill>
                <a:cs typeface="Arial" panose="020B0604020202020204" pitchFamily="34" charset="0"/>
              </a:rPr>
              <a:t>Develop a project plan for implementing identified opportunities</a:t>
            </a:r>
          </a:p>
          <a:p>
            <a:r>
              <a:rPr lang="en-US" sz="1000" dirty="0">
                <a:solidFill>
                  <a:schemeClr val="bg1"/>
                </a:solidFill>
                <a:cs typeface="Arial" panose="020B0604020202020204" pitchFamily="34" charset="0"/>
              </a:rPr>
              <a:t>Identify technical assistance (TA) needs based on identified opportunities</a:t>
            </a:r>
          </a:p>
          <a:p>
            <a:r>
              <a:rPr lang="en-US" sz="1000" dirty="0">
                <a:solidFill>
                  <a:schemeClr val="bg1"/>
                </a:solidFill>
                <a:cs typeface="Arial" panose="020B0604020202020204" pitchFamily="34" charset="0"/>
              </a:rPr>
              <a:t>Identify funding sources to support implementation of identified opportunities</a:t>
            </a:r>
          </a:p>
          <a:p>
            <a:r>
              <a:rPr lang="en-US" sz="1000" dirty="0">
                <a:solidFill>
                  <a:schemeClr val="bg1"/>
                </a:solidFill>
                <a:cs typeface="Arial" panose="020B0604020202020204" pitchFamily="34" charset="0"/>
              </a:rPr>
              <a:t>Develop multi-disciplinary workgroups to promote engagement and buy-in across our tribe</a:t>
            </a:r>
          </a:p>
          <a:p>
            <a:r>
              <a:rPr lang="en-US" sz="1000" dirty="0">
                <a:solidFill>
                  <a:schemeClr val="bg1"/>
                </a:solidFill>
                <a:cs typeface="Arial" panose="020B0604020202020204" pitchFamily="34" charset="0"/>
              </a:rPr>
              <a:t>Develop and implement a Communications Plan to share progress about our data advancement efforts</a:t>
            </a:r>
          </a:p>
          <a:p>
            <a:r>
              <a:rPr lang="en-US" sz="1000" dirty="0">
                <a:solidFill>
                  <a:schemeClr val="bg1"/>
                </a:solidFill>
                <a:cs typeface="Arial" panose="020B0604020202020204" pitchFamily="34" charset="0"/>
              </a:rPr>
              <a:t>Develop a change management plan to incorporate people, process and technology for a more comprehensive implementation</a:t>
            </a:r>
          </a:p>
        </p:txBody>
      </p:sp>
      <p:grpSp>
        <p:nvGrpSpPr>
          <p:cNvPr id="7" name="Group 6">
            <a:extLst>
              <a:ext uri="{FF2B5EF4-FFF2-40B4-BE49-F238E27FC236}">
                <a16:creationId xmlns:a16="http://schemas.microsoft.com/office/drawing/2014/main" id="{ADA11AC7-7BCE-4BDF-87CE-26D854A41A9F}"/>
              </a:ext>
              <a:ext uri="{C183D7F6-B498-43B3-948B-1728B52AA6E4}">
                <adec:decorative xmlns:adec="http://schemas.microsoft.com/office/drawing/2017/decorative" val="1"/>
              </a:ext>
            </a:extLst>
          </p:cNvPr>
          <p:cNvGrpSpPr/>
          <p:nvPr/>
        </p:nvGrpSpPr>
        <p:grpSpPr>
          <a:xfrm>
            <a:off x="1905000" y="1854555"/>
            <a:ext cx="3929063" cy="1348977"/>
            <a:chOff x="2035968" y="2012572"/>
            <a:chExt cx="3929063" cy="1348977"/>
          </a:xfrm>
        </p:grpSpPr>
        <p:sp>
          <p:nvSpPr>
            <p:cNvPr id="8" name="Freeform: Shape 3">
              <a:extLst>
                <a:ext uri="{FF2B5EF4-FFF2-40B4-BE49-F238E27FC236}">
                  <a16:creationId xmlns:a16="http://schemas.microsoft.com/office/drawing/2014/main" id="{5B51BF0A-B293-E991-2F54-B870785C495F}"/>
                </a:ext>
              </a:extLst>
            </p:cNvPr>
            <p:cNvSpPr/>
            <p:nvPr/>
          </p:nvSpPr>
          <p:spPr>
            <a:xfrm>
              <a:off x="2193131" y="2182831"/>
              <a:ext cx="3771900" cy="1178718"/>
            </a:xfrm>
            <a:custGeom>
              <a:avLst/>
              <a:gdLst>
                <a:gd name="connsiteX0" fmla="*/ 0 w 3771900"/>
                <a:gd name="connsiteY0" fmla="*/ 0 h 1178718"/>
                <a:gd name="connsiteX1" fmla="*/ 3771900 w 3771900"/>
                <a:gd name="connsiteY1" fmla="*/ 0 h 1178718"/>
                <a:gd name="connsiteX2" fmla="*/ 3771900 w 3771900"/>
                <a:gd name="connsiteY2" fmla="*/ 1178718 h 1178718"/>
                <a:gd name="connsiteX3" fmla="*/ 0 w 3771900"/>
                <a:gd name="connsiteY3" fmla="*/ 1178718 h 1178718"/>
                <a:gd name="connsiteX4" fmla="*/ 0 w 3771900"/>
                <a:gd name="connsiteY4" fmla="*/ 0 h 1178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900" h="1178718">
                  <a:moveTo>
                    <a:pt x="0" y="0"/>
                  </a:moveTo>
                  <a:lnTo>
                    <a:pt x="3771900" y="0"/>
                  </a:lnTo>
                  <a:lnTo>
                    <a:pt x="3771900" y="1178718"/>
                  </a:lnTo>
                  <a:lnTo>
                    <a:pt x="0" y="1178718"/>
                  </a:lnTo>
                  <a:lnTo>
                    <a:pt x="0" y="0"/>
                  </a:lnTo>
                  <a:close/>
                </a:path>
              </a:pathLst>
            </a:custGeom>
            <a:ln w="19050"/>
          </p:spPr>
          <p:style>
            <a:lnRef idx="1">
              <a:schemeClr val="accent6">
                <a:hueOff val="0"/>
                <a:satOff val="0"/>
                <a:lumOff val="0"/>
                <a:alphaOff val="0"/>
              </a:schemeClr>
            </a:lnRef>
            <a:fillRef idx="1">
              <a:schemeClr val="lt1">
                <a:alpha val="55000"/>
                <a:hueOff val="0"/>
                <a:satOff val="0"/>
                <a:lumOff val="0"/>
                <a:alphaOff val="0"/>
              </a:schemeClr>
            </a:fillRef>
            <a:effectRef idx="0">
              <a:schemeClr val="lt1">
                <a:alpha val="55000"/>
                <a:hueOff val="0"/>
                <a:satOff val="0"/>
                <a:lumOff val="0"/>
                <a:alphaOff val="0"/>
              </a:schemeClr>
            </a:effectRef>
            <a:fontRef idx="minor">
              <a:schemeClr val="dk1">
                <a:hueOff val="0"/>
                <a:satOff val="0"/>
                <a:lumOff val="0"/>
                <a:alphaOff val="0"/>
              </a:schemeClr>
            </a:fontRef>
          </p:style>
          <p:txBody>
            <a:bodyPr spcFirstLastPara="0" vert="horz" wrap="square" lIns="798386" tIns="80010" rIns="80010" bIns="80010" numCol="1" spcCol="1270" anchor="ctr" anchorCtr="0">
              <a:noAutofit/>
            </a:bodyPr>
            <a:lstStyle/>
            <a:p>
              <a:pPr marL="0" lvl="0" indent="0" algn="l" defTabSz="933450">
                <a:lnSpc>
                  <a:spcPct val="90000"/>
                </a:lnSpc>
                <a:spcBef>
                  <a:spcPct val="0"/>
                </a:spcBef>
                <a:spcAft>
                  <a:spcPct val="35000"/>
                </a:spcAft>
                <a:buNone/>
              </a:pPr>
              <a:r>
                <a:rPr lang="en-US" sz="1400" kern="1200" dirty="0">
                  <a:cs typeface="Arial" panose="020B0604020202020204" pitchFamily="34" charset="0"/>
                </a:rPr>
                <a:t>Develop a project plan for implementing identified opportunities</a:t>
              </a:r>
            </a:p>
          </p:txBody>
        </p:sp>
        <p:sp>
          <p:nvSpPr>
            <p:cNvPr id="9" name="Rectangle 8">
              <a:extLst>
                <a:ext uri="{FF2B5EF4-FFF2-40B4-BE49-F238E27FC236}">
                  <a16:creationId xmlns:a16="http://schemas.microsoft.com/office/drawing/2014/main" id="{F4ED18FD-14D2-EEBA-1573-3B5837C71D85}"/>
                </a:ext>
              </a:extLst>
            </p:cNvPr>
            <p:cNvSpPr/>
            <p:nvPr/>
          </p:nvSpPr>
          <p:spPr>
            <a:xfrm>
              <a:off x="2035968" y="2012572"/>
              <a:ext cx="825103" cy="1237654"/>
            </a:xfrm>
            <a:prstGeom prst="rect">
              <a:avLst/>
            </a:prstGeom>
          </p:spPr>
          <p:style>
            <a:lnRef idx="2">
              <a:schemeClr val="lt1">
                <a:hueOff val="0"/>
                <a:satOff val="0"/>
                <a:lumOff val="0"/>
                <a:alphaOff val="0"/>
              </a:schemeClr>
            </a:lnRef>
            <a:fillRef idx="1">
              <a:schemeClr val="accent6">
                <a:tint val="50000"/>
                <a:hueOff val="0"/>
                <a:satOff val="0"/>
                <a:lumOff val="0"/>
                <a:alphaOff val="0"/>
              </a:schemeClr>
            </a:fillRef>
            <a:effectRef idx="0">
              <a:schemeClr val="accent6">
                <a:tint val="50000"/>
                <a:hueOff val="0"/>
                <a:satOff val="0"/>
                <a:lumOff val="0"/>
                <a:alphaOff val="0"/>
              </a:schemeClr>
            </a:effectRef>
            <a:fontRef idx="minor">
              <a:schemeClr val="lt1">
                <a:hueOff val="0"/>
                <a:satOff val="0"/>
                <a:lumOff val="0"/>
                <a:alphaOff val="0"/>
              </a:schemeClr>
            </a:fontRef>
          </p:style>
          <p:txBody>
            <a:bodyPr/>
            <a:lstStyle/>
            <a:p>
              <a:endParaRPr lang="en-US"/>
            </a:p>
          </p:txBody>
        </p:sp>
        <p:pic>
          <p:nvPicPr>
            <p:cNvPr id="10" name="Graphic 9" descr="Checklist with solid fill">
              <a:extLst>
                <a:ext uri="{FF2B5EF4-FFF2-40B4-BE49-F238E27FC236}">
                  <a16:creationId xmlns:a16="http://schemas.microsoft.com/office/drawing/2014/main" id="{964C2239-2557-EC37-6241-8FF0A1623D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62667" y="2245547"/>
              <a:ext cx="771703" cy="771703"/>
            </a:xfrm>
            <a:prstGeom prst="rect">
              <a:avLst/>
            </a:prstGeom>
          </p:spPr>
        </p:pic>
      </p:grpSp>
      <p:grpSp>
        <p:nvGrpSpPr>
          <p:cNvPr id="11" name="Group 10">
            <a:extLst>
              <a:ext uri="{FF2B5EF4-FFF2-40B4-BE49-F238E27FC236}">
                <a16:creationId xmlns:a16="http://schemas.microsoft.com/office/drawing/2014/main" id="{1BDC74F3-1C32-1E70-722D-2FC56DA9C304}"/>
              </a:ext>
              <a:ext uri="{C183D7F6-B498-43B3-948B-1728B52AA6E4}">
                <adec:decorative xmlns:adec="http://schemas.microsoft.com/office/drawing/2017/decorative" val="1"/>
              </a:ext>
            </a:extLst>
          </p:cNvPr>
          <p:cNvGrpSpPr/>
          <p:nvPr/>
        </p:nvGrpSpPr>
        <p:grpSpPr>
          <a:xfrm>
            <a:off x="1905000" y="3373244"/>
            <a:ext cx="3929063" cy="1348977"/>
            <a:chOff x="6226968" y="2012572"/>
            <a:chExt cx="3929063" cy="1348977"/>
          </a:xfrm>
        </p:grpSpPr>
        <p:sp>
          <p:nvSpPr>
            <p:cNvPr id="12" name="Freeform: Shape 15">
              <a:extLst>
                <a:ext uri="{FF2B5EF4-FFF2-40B4-BE49-F238E27FC236}">
                  <a16:creationId xmlns:a16="http://schemas.microsoft.com/office/drawing/2014/main" id="{F88176AD-EDE0-CD69-53B8-000CADAB428D}"/>
                </a:ext>
              </a:extLst>
            </p:cNvPr>
            <p:cNvSpPr/>
            <p:nvPr/>
          </p:nvSpPr>
          <p:spPr>
            <a:xfrm>
              <a:off x="6384131" y="2182831"/>
              <a:ext cx="3771900" cy="1178718"/>
            </a:xfrm>
            <a:custGeom>
              <a:avLst/>
              <a:gdLst>
                <a:gd name="connsiteX0" fmla="*/ 0 w 3771900"/>
                <a:gd name="connsiteY0" fmla="*/ 0 h 1178718"/>
                <a:gd name="connsiteX1" fmla="*/ 3771900 w 3771900"/>
                <a:gd name="connsiteY1" fmla="*/ 0 h 1178718"/>
                <a:gd name="connsiteX2" fmla="*/ 3771900 w 3771900"/>
                <a:gd name="connsiteY2" fmla="*/ 1178718 h 1178718"/>
                <a:gd name="connsiteX3" fmla="*/ 0 w 3771900"/>
                <a:gd name="connsiteY3" fmla="*/ 1178718 h 1178718"/>
                <a:gd name="connsiteX4" fmla="*/ 0 w 3771900"/>
                <a:gd name="connsiteY4" fmla="*/ 0 h 1178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900" h="1178718">
                  <a:moveTo>
                    <a:pt x="0" y="0"/>
                  </a:moveTo>
                  <a:lnTo>
                    <a:pt x="3771900" y="0"/>
                  </a:lnTo>
                  <a:lnTo>
                    <a:pt x="3771900" y="1178718"/>
                  </a:lnTo>
                  <a:lnTo>
                    <a:pt x="0" y="1178718"/>
                  </a:lnTo>
                  <a:lnTo>
                    <a:pt x="0" y="0"/>
                  </a:lnTo>
                  <a:close/>
                </a:path>
              </a:pathLst>
            </a:custGeom>
            <a:ln w="19050"/>
          </p:spPr>
          <p:style>
            <a:lnRef idx="1">
              <a:schemeClr val="accent6">
                <a:hueOff val="0"/>
                <a:satOff val="0"/>
                <a:lumOff val="0"/>
                <a:alphaOff val="0"/>
              </a:schemeClr>
            </a:lnRef>
            <a:fillRef idx="1">
              <a:schemeClr val="lt1">
                <a:alpha val="55000"/>
                <a:hueOff val="0"/>
                <a:satOff val="0"/>
                <a:lumOff val="0"/>
                <a:alphaOff val="0"/>
              </a:schemeClr>
            </a:fillRef>
            <a:effectRef idx="0">
              <a:schemeClr val="lt1">
                <a:alpha val="55000"/>
                <a:hueOff val="0"/>
                <a:satOff val="0"/>
                <a:lumOff val="0"/>
                <a:alphaOff val="0"/>
              </a:schemeClr>
            </a:effectRef>
            <a:fontRef idx="minor">
              <a:schemeClr val="dk1">
                <a:hueOff val="0"/>
                <a:satOff val="0"/>
                <a:lumOff val="0"/>
                <a:alphaOff val="0"/>
              </a:schemeClr>
            </a:fontRef>
          </p:style>
          <p:txBody>
            <a:bodyPr spcFirstLastPara="0" vert="horz" wrap="square" lIns="798386" tIns="80010" rIns="80010" bIns="80010" numCol="1" spcCol="1270" anchor="ctr" anchorCtr="0">
              <a:noAutofit/>
            </a:bodyPr>
            <a:lstStyle/>
            <a:p>
              <a:pPr marL="0" lvl="0" indent="0" algn="l" defTabSz="933450">
                <a:lnSpc>
                  <a:spcPct val="90000"/>
                </a:lnSpc>
                <a:spcBef>
                  <a:spcPct val="0"/>
                </a:spcBef>
                <a:spcAft>
                  <a:spcPct val="35000"/>
                </a:spcAft>
                <a:buNone/>
              </a:pPr>
              <a:r>
                <a:rPr lang="en-US" sz="1400" kern="1200" dirty="0">
                  <a:cs typeface="Arial" panose="020B0604020202020204" pitchFamily="34" charset="0"/>
                </a:rPr>
                <a:t>Identify technical </a:t>
              </a:r>
              <a:r>
                <a:rPr lang="en-US" sz="1400" dirty="0">
                  <a:cs typeface="Arial" panose="020B0604020202020204" pitchFamily="34" charset="0"/>
                </a:rPr>
                <a:t>a</a:t>
              </a:r>
              <a:r>
                <a:rPr lang="en-US" sz="1400" kern="1200" dirty="0">
                  <a:cs typeface="Arial" panose="020B0604020202020204" pitchFamily="34" charset="0"/>
                </a:rPr>
                <a:t>ssistance (TA) needs based on identified opportunities</a:t>
              </a:r>
            </a:p>
          </p:txBody>
        </p:sp>
        <p:sp>
          <p:nvSpPr>
            <p:cNvPr id="13" name="Rectangle 12">
              <a:extLst>
                <a:ext uri="{FF2B5EF4-FFF2-40B4-BE49-F238E27FC236}">
                  <a16:creationId xmlns:a16="http://schemas.microsoft.com/office/drawing/2014/main" id="{E1E57763-E884-B21B-692A-FF08A4A90378}"/>
                </a:ext>
              </a:extLst>
            </p:cNvPr>
            <p:cNvSpPr/>
            <p:nvPr/>
          </p:nvSpPr>
          <p:spPr>
            <a:xfrm>
              <a:off x="6226968" y="2012572"/>
              <a:ext cx="825103" cy="1237654"/>
            </a:xfrm>
            <a:prstGeom prst="rect">
              <a:avLst/>
            </a:prstGeom>
          </p:spPr>
          <p:style>
            <a:lnRef idx="2">
              <a:schemeClr val="lt1">
                <a:hueOff val="0"/>
                <a:satOff val="0"/>
                <a:lumOff val="0"/>
                <a:alphaOff val="0"/>
              </a:schemeClr>
            </a:lnRef>
            <a:fillRef idx="1">
              <a:schemeClr val="accent6">
                <a:tint val="50000"/>
                <a:hueOff val="-3799"/>
                <a:satOff val="176"/>
                <a:lumOff val="-773"/>
                <a:alphaOff val="0"/>
              </a:schemeClr>
            </a:fillRef>
            <a:effectRef idx="0">
              <a:schemeClr val="accent6">
                <a:tint val="50000"/>
                <a:hueOff val="-3799"/>
                <a:satOff val="176"/>
                <a:lumOff val="-773"/>
                <a:alphaOff val="0"/>
              </a:schemeClr>
            </a:effectRef>
            <a:fontRef idx="minor">
              <a:schemeClr val="lt1">
                <a:hueOff val="0"/>
                <a:satOff val="0"/>
                <a:lumOff val="0"/>
                <a:alphaOff val="0"/>
              </a:schemeClr>
            </a:fontRef>
          </p:style>
          <p:txBody>
            <a:bodyPr/>
            <a:lstStyle/>
            <a:p>
              <a:endParaRPr lang="en-US"/>
            </a:p>
          </p:txBody>
        </p:sp>
        <p:pic>
          <p:nvPicPr>
            <p:cNvPr id="14" name="Graphic 13" descr="Questions with solid fill">
              <a:extLst>
                <a:ext uri="{FF2B5EF4-FFF2-40B4-BE49-F238E27FC236}">
                  <a16:creationId xmlns:a16="http://schemas.microsoft.com/office/drawing/2014/main" id="{7D9D19D0-6A91-A908-86D1-5440469AB8C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66675" y="2254807"/>
              <a:ext cx="745687" cy="745687"/>
            </a:xfrm>
            <a:prstGeom prst="rect">
              <a:avLst/>
            </a:prstGeom>
          </p:spPr>
        </p:pic>
      </p:grpSp>
      <p:grpSp>
        <p:nvGrpSpPr>
          <p:cNvPr id="15" name="Group 14">
            <a:extLst>
              <a:ext uri="{FF2B5EF4-FFF2-40B4-BE49-F238E27FC236}">
                <a16:creationId xmlns:a16="http://schemas.microsoft.com/office/drawing/2014/main" id="{4C820A81-860F-26AA-A68C-2034602B1891}"/>
              </a:ext>
              <a:ext uri="{C183D7F6-B498-43B3-948B-1728B52AA6E4}">
                <adec:decorative xmlns:adec="http://schemas.microsoft.com/office/drawing/2017/decorative" val="1"/>
              </a:ext>
            </a:extLst>
          </p:cNvPr>
          <p:cNvGrpSpPr/>
          <p:nvPr/>
        </p:nvGrpSpPr>
        <p:grpSpPr>
          <a:xfrm>
            <a:off x="1944707" y="4854523"/>
            <a:ext cx="3929063" cy="1348977"/>
            <a:chOff x="6226968" y="3496448"/>
            <a:chExt cx="3929063" cy="1348977"/>
          </a:xfrm>
        </p:grpSpPr>
        <p:sp>
          <p:nvSpPr>
            <p:cNvPr id="16" name="Freeform: Shape 11">
              <a:extLst>
                <a:ext uri="{FF2B5EF4-FFF2-40B4-BE49-F238E27FC236}">
                  <a16:creationId xmlns:a16="http://schemas.microsoft.com/office/drawing/2014/main" id="{EEC1ACCF-D837-43F2-7EDB-E6D25C5105DB}"/>
                </a:ext>
              </a:extLst>
            </p:cNvPr>
            <p:cNvSpPr/>
            <p:nvPr/>
          </p:nvSpPr>
          <p:spPr>
            <a:xfrm>
              <a:off x="6384131" y="3666707"/>
              <a:ext cx="3771900" cy="1178718"/>
            </a:xfrm>
            <a:custGeom>
              <a:avLst/>
              <a:gdLst>
                <a:gd name="connsiteX0" fmla="*/ 0 w 3771900"/>
                <a:gd name="connsiteY0" fmla="*/ 0 h 1178718"/>
                <a:gd name="connsiteX1" fmla="*/ 3771900 w 3771900"/>
                <a:gd name="connsiteY1" fmla="*/ 0 h 1178718"/>
                <a:gd name="connsiteX2" fmla="*/ 3771900 w 3771900"/>
                <a:gd name="connsiteY2" fmla="*/ 1178718 h 1178718"/>
                <a:gd name="connsiteX3" fmla="*/ 0 w 3771900"/>
                <a:gd name="connsiteY3" fmla="*/ 1178718 h 1178718"/>
                <a:gd name="connsiteX4" fmla="*/ 0 w 3771900"/>
                <a:gd name="connsiteY4" fmla="*/ 0 h 1178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900" h="1178718">
                  <a:moveTo>
                    <a:pt x="0" y="0"/>
                  </a:moveTo>
                  <a:lnTo>
                    <a:pt x="3771900" y="0"/>
                  </a:lnTo>
                  <a:lnTo>
                    <a:pt x="3771900" y="1178718"/>
                  </a:lnTo>
                  <a:lnTo>
                    <a:pt x="0" y="1178718"/>
                  </a:lnTo>
                  <a:lnTo>
                    <a:pt x="0" y="0"/>
                  </a:lnTo>
                  <a:close/>
                </a:path>
              </a:pathLst>
            </a:custGeom>
            <a:ln w="19050"/>
          </p:spPr>
          <p:style>
            <a:lnRef idx="1">
              <a:schemeClr val="accent6">
                <a:hueOff val="0"/>
                <a:satOff val="0"/>
                <a:lumOff val="0"/>
                <a:alphaOff val="0"/>
              </a:schemeClr>
            </a:lnRef>
            <a:fillRef idx="1">
              <a:schemeClr val="lt1">
                <a:alpha val="55000"/>
                <a:hueOff val="0"/>
                <a:satOff val="0"/>
                <a:lumOff val="0"/>
                <a:alphaOff val="0"/>
              </a:schemeClr>
            </a:fillRef>
            <a:effectRef idx="0">
              <a:schemeClr val="lt1">
                <a:alpha val="55000"/>
                <a:hueOff val="0"/>
                <a:satOff val="0"/>
                <a:lumOff val="0"/>
                <a:alphaOff val="0"/>
              </a:schemeClr>
            </a:effectRef>
            <a:fontRef idx="minor">
              <a:schemeClr val="dk1">
                <a:hueOff val="0"/>
                <a:satOff val="0"/>
                <a:lumOff val="0"/>
                <a:alphaOff val="0"/>
              </a:schemeClr>
            </a:fontRef>
          </p:style>
          <p:txBody>
            <a:bodyPr spcFirstLastPara="0" vert="horz" wrap="square" lIns="798386" tIns="80010" rIns="80010" bIns="80010" numCol="1" spcCol="1270" anchor="ctr" anchorCtr="0">
              <a:noAutofit/>
            </a:bodyPr>
            <a:lstStyle/>
            <a:p>
              <a:pPr marL="0" lvl="0" indent="0" algn="l" defTabSz="933450">
                <a:lnSpc>
                  <a:spcPct val="90000"/>
                </a:lnSpc>
                <a:spcBef>
                  <a:spcPct val="0"/>
                </a:spcBef>
                <a:spcAft>
                  <a:spcPct val="35000"/>
                </a:spcAft>
                <a:buNone/>
              </a:pPr>
              <a:r>
                <a:rPr lang="en-US" sz="1400" kern="1200" dirty="0">
                  <a:cs typeface="Arial" panose="020B0604020202020204" pitchFamily="34" charset="0"/>
                </a:rPr>
                <a:t>Identify funding sources to support implementation of identified opportunities</a:t>
              </a:r>
            </a:p>
          </p:txBody>
        </p:sp>
        <p:sp>
          <p:nvSpPr>
            <p:cNvPr id="17" name="Rectangle 16">
              <a:extLst>
                <a:ext uri="{FF2B5EF4-FFF2-40B4-BE49-F238E27FC236}">
                  <a16:creationId xmlns:a16="http://schemas.microsoft.com/office/drawing/2014/main" id="{A0E17D46-D9C3-53FE-6B16-1E48EC40C38B}"/>
                </a:ext>
              </a:extLst>
            </p:cNvPr>
            <p:cNvSpPr/>
            <p:nvPr/>
          </p:nvSpPr>
          <p:spPr>
            <a:xfrm>
              <a:off x="6226968" y="3496448"/>
              <a:ext cx="825103" cy="1237654"/>
            </a:xfrm>
            <a:prstGeom prst="rect">
              <a:avLst/>
            </a:prstGeom>
          </p:spPr>
          <p:style>
            <a:lnRef idx="2">
              <a:schemeClr val="lt1">
                <a:hueOff val="0"/>
                <a:satOff val="0"/>
                <a:lumOff val="0"/>
                <a:alphaOff val="0"/>
              </a:schemeClr>
            </a:lnRef>
            <a:fillRef idx="1">
              <a:schemeClr val="accent6">
                <a:tint val="50000"/>
                <a:hueOff val="-11397"/>
                <a:satOff val="529"/>
                <a:lumOff val="-2320"/>
                <a:alphaOff val="0"/>
              </a:schemeClr>
            </a:fillRef>
            <a:effectRef idx="0">
              <a:schemeClr val="accent6">
                <a:tint val="50000"/>
                <a:hueOff val="-11397"/>
                <a:satOff val="529"/>
                <a:lumOff val="-2320"/>
                <a:alphaOff val="0"/>
              </a:schemeClr>
            </a:effectRef>
            <a:fontRef idx="minor">
              <a:schemeClr val="lt1">
                <a:hueOff val="0"/>
                <a:satOff val="0"/>
                <a:lumOff val="0"/>
                <a:alphaOff val="0"/>
              </a:schemeClr>
            </a:fontRef>
          </p:style>
          <p:txBody>
            <a:bodyPr/>
            <a:lstStyle/>
            <a:p>
              <a:endParaRPr lang="en-US"/>
            </a:p>
          </p:txBody>
        </p:sp>
        <p:pic>
          <p:nvPicPr>
            <p:cNvPr id="18" name="Graphic 17" descr="Bank with solid fill">
              <a:extLst>
                <a:ext uri="{FF2B5EF4-FFF2-40B4-BE49-F238E27FC236}">
                  <a16:creationId xmlns:a16="http://schemas.microsoft.com/office/drawing/2014/main" id="{11DEF1C8-7B40-B9CF-12E3-8119132A8AF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6266674" y="3757267"/>
              <a:ext cx="745687" cy="745687"/>
            </a:xfrm>
            <a:prstGeom prst="rect">
              <a:avLst/>
            </a:prstGeom>
          </p:spPr>
        </p:pic>
      </p:grpSp>
      <p:grpSp>
        <p:nvGrpSpPr>
          <p:cNvPr id="19" name="Group 18">
            <a:extLst>
              <a:ext uri="{FF2B5EF4-FFF2-40B4-BE49-F238E27FC236}">
                <a16:creationId xmlns:a16="http://schemas.microsoft.com/office/drawing/2014/main" id="{100CF961-E76E-6B43-03A5-E4671A2D54F2}"/>
              </a:ext>
              <a:ext uri="{C183D7F6-B498-43B3-948B-1728B52AA6E4}">
                <adec:decorative xmlns:adec="http://schemas.microsoft.com/office/drawing/2017/decorative" val="1"/>
              </a:ext>
            </a:extLst>
          </p:cNvPr>
          <p:cNvGrpSpPr/>
          <p:nvPr/>
        </p:nvGrpSpPr>
        <p:grpSpPr>
          <a:xfrm>
            <a:off x="6096000" y="1854555"/>
            <a:ext cx="3929063" cy="1348977"/>
            <a:chOff x="6226968" y="2012572"/>
            <a:chExt cx="3929063" cy="1348977"/>
          </a:xfrm>
        </p:grpSpPr>
        <p:sp>
          <p:nvSpPr>
            <p:cNvPr id="20" name="Freeform: Shape 7">
              <a:extLst>
                <a:ext uri="{FF2B5EF4-FFF2-40B4-BE49-F238E27FC236}">
                  <a16:creationId xmlns:a16="http://schemas.microsoft.com/office/drawing/2014/main" id="{E4424D17-A5CC-58B2-7670-C751393F5BBC}"/>
                </a:ext>
              </a:extLst>
            </p:cNvPr>
            <p:cNvSpPr/>
            <p:nvPr/>
          </p:nvSpPr>
          <p:spPr>
            <a:xfrm>
              <a:off x="6384131" y="2182831"/>
              <a:ext cx="3771900" cy="1178718"/>
            </a:xfrm>
            <a:custGeom>
              <a:avLst/>
              <a:gdLst>
                <a:gd name="connsiteX0" fmla="*/ 0 w 3771900"/>
                <a:gd name="connsiteY0" fmla="*/ 0 h 1178718"/>
                <a:gd name="connsiteX1" fmla="*/ 3771900 w 3771900"/>
                <a:gd name="connsiteY1" fmla="*/ 0 h 1178718"/>
                <a:gd name="connsiteX2" fmla="*/ 3771900 w 3771900"/>
                <a:gd name="connsiteY2" fmla="*/ 1178718 h 1178718"/>
                <a:gd name="connsiteX3" fmla="*/ 0 w 3771900"/>
                <a:gd name="connsiteY3" fmla="*/ 1178718 h 1178718"/>
                <a:gd name="connsiteX4" fmla="*/ 0 w 3771900"/>
                <a:gd name="connsiteY4" fmla="*/ 0 h 1178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900" h="1178718">
                  <a:moveTo>
                    <a:pt x="0" y="0"/>
                  </a:moveTo>
                  <a:lnTo>
                    <a:pt x="3771900" y="0"/>
                  </a:lnTo>
                  <a:lnTo>
                    <a:pt x="3771900" y="1178718"/>
                  </a:lnTo>
                  <a:lnTo>
                    <a:pt x="0" y="1178718"/>
                  </a:lnTo>
                  <a:lnTo>
                    <a:pt x="0" y="0"/>
                  </a:lnTo>
                  <a:close/>
                </a:path>
              </a:pathLst>
            </a:custGeom>
            <a:ln w="19050"/>
          </p:spPr>
          <p:style>
            <a:lnRef idx="1">
              <a:schemeClr val="accent6">
                <a:hueOff val="0"/>
                <a:satOff val="0"/>
                <a:lumOff val="0"/>
                <a:alphaOff val="0"/>
              </a:schemeClr>
            </a:lnRef>
            <a:fillRef idx="1">
              <a:schemeClr val="lt1">
                <a:alpha val="55000"/>
                <a:hueOff val="0"/>
                <a:satOff val="0"/>
                <a:lumOff val="0"/>
                <a:alphaOff val="0"/>
              </a:schemeClr>
            </a:fillRef>
            <a:effectRef idx="0">
              <a:schemeClr val="lt1">
                <a:alpha val="55000"/>
                <a:hueOff val="0"/>
                <a:satOff val="0"/>
                <a:lumOff val="0"/>
                <a:alphaOff val="0"/>
              </a:schemeClr>
            </a:effectRef>
            <a:fontRef idx="minor">
              <a:schemeClr val="dk1">
                <a:hueOff val="0"/>
                <a:satOff val="0"/>
                <a:lumOff val="0"/>
                <a:alphaOff val="0"/>
              </a:schemeClr>
            </a:fontRef>
          </p:style>
          <p:txBody>
            <a:bodyPr spcFirstLastPara="0" vert="horz" wrap="square" lIns="798386" tIns="80010" rIns="80010" bIns="80010" numCol="1" spcCol="1270" anchor="ctr" anchorCtr="0">
              <a:noAutofit/>
            </a:bodyPr>
            <a:lstStyle/>
            <a:p>
              <a:pPr marL="0" lvl="0" indent="0" algn="l" defTabSz="933450">
                <a:lnSpc>
                  <a:spcPct val="90000"/>
                </a:lnSpc>
                <a:spcBef>
                  <a:spcPct val="0"/>
                </a:spcBef>
                <a:spcAft>
                  <a:spcPct val="35000"/>
                </a:spcAft>
                <a:buNone/>
              </a:pPr>
              <a:r>
                <a:rPr lang="en-US" sz="1400" kern="1200" dirty="0">
                  <a:cs typeface="Arial" panose="020B0604020202020204" pitchFamily="34" charset="0"/>
                </a:rPr>
                <a:t>Develop multi-disciplinary workgroups to promote engagement and buy-in across our tribe</a:t>
              </a:r>
            </a:p>
          </p:txBody>
        </p:sp>
        <p:sp>
          <p:nvSpPr>
            <p:cNvPr id="21" name="Rectangle 20">
              <a:extLst>
                <a:ext uri="{FF2B5EF4-FFF2-40B4-BE49-F238E27FC236}">
                  <a16:creationId xmlns:a16="http://schemas.microsoft.com/office/drawing/2014/main" id="{A229BE1C-6E23-3AFA-6051-35E5787F0993}"/>
                </a:ext>
              </a:extLst>
            </p:cNvPr>
            <p:cNvSpPr/>
            <p:nvPr/>
          </p:nvSpPr>
          <p:spPr>
            <a:xfrm>
              <a:off x="6226968" y="2012572"/>
              <a:ext cx="825103" cy="1237654"/>
            </a:xfrm>
            <a:prstGeom prst="rect">
              <a:avLst/>
            </a:prstGeom>
          </p:spPr>
          <p:style>
            <a:lnRef idx="2">
              <a:schemeClr val="lt1">
                <a:hueOff val="0"/>
                <a:satOff val="0"/>
                <a:lumOff val="0"/>
                <a:alphaOff val="0"/>
              </a:schemeClr>
            </a:lnRef>
            <a:fillRef idx="1">
              <a:schemeClr val="accent6">
                <a:tint val="50000"/>
                <a:hueOff val="-3799"/>
                <a:satOff val="176"/>
                <a:lumOff val="-773"/>
                <a:alphaOff val="0"/>
              </a:schemeClr>
            </a:fillRef>
            <a:effectRef idx="0">
              <a:schemeClr val="accent6">
                <a:tint val="50000"/>
                <a:hueOff val="-3799"/>
                <a:satOff val="176"/>
                <a:lumOff val="-773"/>
                <a:alphaOff val="0"/>
              </a:schemeClr>
            </a:effectRef>
            <a:fontRef idx="minor">
              <a:schemeClr val="lt1">
                <a:hueOff val="0"/>
                <a:satOff val="0"/>
                <a:lumOff val="0"/>
                <a:alphaOff val="0"/>
              </a:schemeClr>
            </a:fontRef>
          </p:style>
          <p:txBody>
            <a:bodyPr/>
            <a:lstStyle/>
            <a:p>
              <a:endParaRPr lang="en-US"/>
            </a:p>
          </p:txBody>
        </p:sp>
        <p:pic>
          <p:nvPicPr>
            <p:cNvPr id="22" name="Graphic 21" descr="Meeting with solid fill">
              <a:extLst>
                <a:ext uri="{FF2B5EF4-FFF2-40B4-BE49-F238E27FC236}">
                  <a16:creationId xmlns:a16="http://schemas.microsoft.com/office/drawing/2014/main" id="{0B8E81A1-29F9-DAA2-DA25-29ABA1E9B4B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6266675" y="2254807"/>
              <a:ext cx="745687" cy="745687"/>
            </a:xfrm>
            <a:prstGeom prst="rect">
              <a:avLst/>
            </a:prstGeom>
          </p:spPr>
        </p:pic>
      </p:grpSp>
      <p:grpSp>
        <p:nvGrpSpPr>
          <p:cNvPr id="23" name="Group 22">
            <a:extLst>
              <a:ext uri="{FF2B5EF4-FFF2-40B4-BE49-F238E27FC236}">
                <a16:creationId xmlns:a16="http://schemas.microsoft.com/office/drawing/2014/main" id="{06A87BB9-F187-88BF-CCF2-CDAAF194E53B}"/>
              </a:ext>
              <a:ext uri="{C183D7F6-B498-43B3-948B-1728B52AA6E4}">
                <adec:decorative xmlns:adec="http://schemas.microsoft.com/office/drawing/2017/decorative" val="1"/>
              </a:ext>
            </a:extLst>
          </p:cNvPr>
          <p:cNvGrpSpPr/>
          <p:nvPr/>
        </p:nvGrpSpPr>
        <p:grpSpPr>
          <a:xfrm>
            <a:off x="6096000" y="3373244"/>
            <a:ext cx="3929063" cy="1348977"/>
            <a:chOff x="2035968" y="3496448"/>
            <a:chExt cx="3929063" cy="1348977"/>
          </a:xfrm>
        </p:grpSpPr>
        <p:sp>
          <p:nvSpPr>
            <p:cNvPr id="24" name="Freeform: Shape 18">
              <a:extLst>
                <a:ext uri="{FF2B5EF4-FFF2-40B4-BE49-F238E27FC236}">
                  <a16:creationId xmlns:a16="http://schemas.microsoft.com/office/drawing/2014/main" id="{FD2B5590-B7C6-E257-63E2-B494E538B683}"/>
                </a:ext>
              </a:extLst>
            </p:cNvPr>
            <p:cNvSpPr/>
            <p:nvPr/>
          </p:nvSpPr>
          <p:spPr>
            <a:xfrm>
              <a:off x="2193131" y="3666707"/>
              <a:ext cx="3771900" cy="1178718"/>
            </a:xfrm>
            <a:custGeom>
              <a:avLst/>
              <a:gdLst>
                <a:gd name="connsiteX0" fmla="*/ 0 w 3771900"/>
                <a:gd name="connsiteY0" fmla="*/ 0 h 1178718"/>
                <a:gd name="connsiteX1" fmla="*/ 3771900 w 3771900"/>
                <a:gd name="connsiteY1" fmla="*/ 0 h 1178718"/>
                <a:gd name="connsiteX2" fmla="*/ 3771900 w 3771900"/>
                <a:gd name="connsiteY2" fmla="*/ 1178718 h 1178718"/>
                <a:gd name="connsiteX3" fmla="*/ 0 w 3771900"/>
                <a:gd name="connsiteY3" fmla="*/ 1178718 h 1178718"/>
                <a:gd name="connsiteX4" fmla="*/ 0 w 3771900"/>
                <a:gd name="connsiteY4" fmla="*/ 0 h 1178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900" h="1178718">
                  <a:moveTo>
                    <a:pt x="0" y="0"/>
                  </a:moveTo>
                  <a:lnTo>
                    <a:pt x="3771900" y="0"/>
                  </a:lnTo>
                  <a:lnTo>
                    <a:pt x="3771900" y="1178718"/>
                  </a:lnTo>
                  <a:lnTo>
                    <a:pt x="0" y="1178718"/>
                  </a:lnTo>
                  <a:lnTo>
                    <a:pt x="0" y="0"/>
                  </a:lnTo>
                  <a:close/>
                </a:path>
              </a:pathLst>
            </a:custGeom>
            <a:ln w="19050"/>
          </p:spPr>
          <p:style>
            <a:lnRef idx="1">
              <a:schemeClr val="accent6">
                <a:hueOff val="0"/>
                <a:satOff val="0"/>
                <a:lumOff val="0"/>
                <a:alphaOff val="0"/>
              </a:schemeClr>
            </a:lnRef>
            <a:fillRef idx="1">
              <a:schemeClr val="lt1">
                <a:alpha val="55000"/>
                <a:hueOff val="0"/>
                <a:satOff val="0"/>
                <a:lumOff val="0"/>
                <a:alphaOff val="0"/>
              </a:schemeClr>
            </a:fillRef>
            <a:effectRef idx="0">
              <a:schemeClr val="lt1">
                <a:alpha val="55000"/>
                <a:hueOff val="0"/>
                <a:satOff val="0"/>
                <a:lumOff val="0"/>
                <a:alphaOff val="0"/>
              </a:schemeClr>
            </a:effectRef>
            <a:fontRef idx="minor">
              <a:schemeClr val="dk1">
                <a:hueOff val="0"/>
                <a:satOff val="0"/>
                <a:lumOff val="0"/>
                <a:alphaOff val="0"/>
              </a:schemeClr>
            </a:fontRef>
          </p:style>
          <p:txBody>
            <a:bodyPr spcFirstLastPara="0" vert="horz" wrap="square" lIns="798386" tIns="80010" rIns="80010" bIns="80010" numCol="1" spcCol="1270" anchor="ctr" anchorCtr="0">
              <a:noAutofit/>
            </a:bodyPr>
            <a:lstStyle/>
            <a:p>
              <a:pPr marL="0" lvl="0" indent="0" algn="l" defTabSz="933450">
                <a:lnSpc>
                  <a:spcPct val="90000"/>
                </a:lnSpc>
                <a:spcBef>
                  <a:spcPct val="0"/>
                </a:spcBef>
                <a:spcAft>
                  <a:spcPct val="35000"/>
                </a:spcAft>
                <a:buNone/>
              </a:pPr>
              <a:r>
                <a:rPr lang="en-US" sz="1400" kern="1200" dirty="0">
                  <a:cs typeface="Arial" panose="020B0604020202020204" pitchFamily="34" charset="0"/>
                </a:rPr>
                <a:t>Develop and implement a Communications Plan to share progress about our data advancement efforts</a:t>
              </a:r>
            </a:p>
          </p:txBody>
        </p:sp>
        <p:sp>
          <p:nvSpPr>
            <p:cNvPr id="25" name="Rectangle 24">
              <a:extLst>
                <a:ext uri="{FF2B5EF4-FFF2-40B4-BE49-F238E27FC236}">
                  <a16:creationId xmlns:a16="http://schemas.microsoft.com/office/drawing/2014/main" id="{268E01ED-B133-88F4-8CB0-5DC434585E1E}"/>
                </a:ext>
              </a:extLst>
            </p:cNvPr>
            <p:cNvSpPr/>
            <p:nvPr/>
          </p:nvSpPr>
          <p:spPr>
            <a:xfrm>
              <a:off x="2035968" y="3496448"/>
              <a:ext cx="825103" cy="1237654"/>
            </a:xfrm>
            <a:prstGeom prst="rect">
              <a:avLst/>
            </a:prstGeom>
          </p:spPr>
          <p:style>
            <a:lnRef idx="2">
              <a:schemeClr val="lt1">
                <a:hueOff val="0"/>
                <a:satOff val="0"/>
                <a:lumOff val="0"/>
                <a:alphaOff val="0"/>
              </a:schemeClr>
            </a:lnRef>
            <a:fillRef idx="1">
              <a:schemeClr val="accent6">
                <a:tint val="50000"/>
                <a:hueOff val="-7598"/>
                <a:satOff val="353"/>
                <a:lumOff val="-1547"/>
                <a:alphaOff val="0"/>
              </a:schemeClr>
            </a:fillRef>
            <a:effectRef idx="0">
              <a:schemeClr val="accent6">
                <a:tint val="50000"/>
                <a:hueOff val="-7598"/>
                <a:satOff val="353"/>
                <a:lumOff val="-1547"/>
                <a:alphaOff val="0"/>
              </a:schemeClr>
            </a:effectRef>
            <a:fontRef idx="minor">
              <a:schemeClr val="lt1">
                <a:hueOff val="0"/>
                <a:satOff val="0"/>
                <a:lumOff val="0"/>
                <a:alphaOff val="0"/>
              </a:schemeClr>
            </a:fontRef>
          </p:style>
          <p:txBody>
            <a:bodyPr/>
            <a:lstStyle/>
            <a:p>
              <a:endParaRPr lang="en-US"/>
            </a:p>
          </p:txBody>
        </p:sp>
        <p:pic>
          <p:nvPicPr>
            <p:cNvPr id="26" name="Graphic 25" descr="Chat with solid fill">
              <a:extLst>
                <a:ext uri="{FF2B5EF4-FFF2-40B4-BE49-F238E27FC236}">
                  <a16:creationId xmlns:a16="http://schemas.microsoft.com/office/drawing/2014/main" id="{E1E085DB-EB6B-A078-A822-D7AE7015750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63395" y="3744624"/>
              <a:ext cx="770975" cy="770975"/>
            </a:xfrm>
            <a:prstGeom prst="rect">
              <a:avLst/>
            </a:prstGeom>
          </p:spPr>
        </p:pic>
      </p:grpSp>
      <p:grpSp>
        <p:nvGrpSpPr>
          <p:cNvPr id="27" name="Group 26">
            <a:extLst>
              <a:ext uri="{FF2B5EF4-FFF2-40B4-BE49-F238E27FC236}">
                <a16:creationId xmlns:a16="http://schemas.microsoft.com/office/drawing/2014/main" id="{D921D022-22AB-9C17-43BA-B85C887DA60D}"/>
              </a:ext>
              <a:ext uri="{C183D7F6-B498-43B3-948B-1728B52AA6E4}">
                <adec:decorative xmlns:adec="http://schemas.microsoft.com/office/drawing/2017/decorative" val="1"/>
              </a:ext>
            </a:extLst>
          </p:cNvPr>
          <p:cNvGrpSpPr/>
          <p:nvPr/>
        </p:nvGrpSpPr>
        <p:grpSpPr>
          <a:xfrm>
            <a:off x="6096000" y="4854523"/>
            <a:ext cx="3929063" cy="1386388"/>
            <a:chOff x="6226968" y="3496448"/>
            <a:chExt cx="3929063" cy="1386388"/>
          </a:xfrm>
        </p:grpSpPr>
        <p:sp>
          <p:nvSpPr>
            <p:cNvPr id="28" name="Freeform: Shape 31">
              <a:extLst>
                <a:ext uri="{FF2B5EF4-FFF2-40B4-BE49-F238E27FC236}">
                  <a16:creationId xmlns:a16="http://schemas.microsoft.com/office/drawing/2014/main" id="{7C57724E-E0F0-AD75-F151-D6C96D658BB3}"/>
                </a:ext>
              </a:extLst>
            </p:cNvPr>
            <p:cNvSpPr/>
            <p:nvPr/>
          </p:nvSpPr>
          <p:spPr>
            <a:xfrm>
              <a:off x="6384131" y="3704118"/>
              <a:ext cx="3771900" cy="1178718"/>
            </a:xfrm>
            <a:custGeom>
              <a:avLst/>
              <a:gdLst>
                <a:gd name="connsiteX0" fmla="*/ 0 w 3771900"/>
                <a:gd name="connsiteY0" fmla="*/ 0 h 1178718"/>
                <a:gd name="connsiteX1" fmla="*/ 3771900 w 3771900"/>
                <a:gd name="connsiteY1" fmla="*/ 0 h 1178718"/>
                <a:gd name="connsiteX2" fmla="*/ 3771900 w 3771900"/>
                <a:gd name="connsiteY2" fmla="*/ 1178718 h 1178718"/>
                <a:gd name="connsiteX3" fmla="*/ 0 w 3771900"/>
                <a:gd name="connsiteY3" fmla="*/ 1178718 h 1178718"/>
                <a:gd name="connsiteX4" fmla="*/ 0 w 3771900"/>
                <a:gd name="connsiteY4" fmla="*/ 0 h 1178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900" h="1178718">
                  <a:moveTo>
                    <a:pt x="0" y="0"/>
                  </a:moveTo>
                  <a:lnTo>
                    <a:pt x="3771900" y="0"/>
                  </a:lnTo>
                  <a:lnTo>
                    <a:pt x="3771900" y="1178718"/>
                  </a:lnTo>
                  <a:lnTo>
                    <a:pt x="0" y="1178718"/>
                  </a:lnTo>
                  <a:lnTo>
                    <a:pt x="0" y="0"/>
                  </a:lnTo>
                  <a:close/>
                </a:path>
              </a:pathLst>
            </a:custGeom>
            <a:ln w="19050"/>
          </p:spPr>
          <p:style>
            <a:lnRef idx="1">
              <a:schemeClr val="accent6">
                <a:hueOff val="0"/>
                <a:satOff val="0"/>
                <a:lumOff val="0"/>
                <a:alphaOff val="0"/>
              </a:schemeClr>
            </a:lnRef>
            <a:fillRef idx="1">
              <a:schemeClr val="lt1">
                <a:alpha val="55000"/>
                <a:hueOff val="0"/>
                <a:satOff val="0"/>
                <a:lumOff val="0"/>
                <a:alphaOff val="0"/>
              </a:schemeClr>
            </a:fillRef>
            <a:effectRef idx="0">
              <a:schemeClr val="lt1">
                <a:alpha val="55000"/>
                <a:hueOff val="0"/>
                <a:satOff val="0"/>
                <a:lumOff val="0"/>
                <a:alphaOff val="0"/>
              </a:schemeClr>
            </a:effectRef>
            <a:fontRef idx="minor">
              <a:schemeClr val="dk1">
                <a:hueOff val="0"/>
                <a:satOff val="0"/>
                <a:lumOff val="0"/>
                <a:alphaOff val="0"/>
              </a:schemeClr>
            </a:fontRef>
          </p:style>
          <p:txBody>
            <a:bodyPr spcFirstLastPara="0" vert="horz" wrap="square" lIns="798386" tIns="80010" rIns="80010" bIns="80010" numCol="1" spcCol="1270" anchor="ctr" anchorCtr="0">
              <a:noAutofit/>
            </a:bodyPr>
            <a:lstStyle/>
            <a:p>
              <a:pPr marL="0" lvl="0" indent="0" algn="l" defTabSz="933450">
                <a:lnSpc>
                  <a:spcPct val="90000"/>
                </a:lnSpc>
                <a:spcBef>
                  <a:spcPct val="0"/>
                </a:spcBef>
                <a:spcAft>
                  <a:spcPct val="35000"/>
                </a:spcAft>
                <a:buNone/>
              </a:pPr>
              <a:r>
                <a:rPr lang="en-US" sz="1400" kern="1200" dirty="0">
                  <a:cs typeface="Arial" panose="020B0604020202020204" pitchFamily="34" charset="0"/>
                </a:rPr>
                <a:t>Develop a change management plan to incorporate people, process and technology for a more comprehensive implementation</a:t>
              </a:r>
            </a:p>
          </p:txBody>
        </p:sp>
        <p:sp>
          <p:nvSpPr>
            <p:cNvPr id="29" name="Rectangle 28">
              <a:extLst>
                <a:ext uri="{FF2B5EF4-FFF2-40B4-BE49-F238E27FC236}">
                  <a16:creationId xmlns:a16="http://schemas.microsoft.com/office/drawing/2014/main" id="{35A2B82E-65F0-1908-2AD7-5E1C99426873}"/>
                </a:ext>
              </a:extLst>
            </p:cNvPr>
            <p:cNvSpPr/>
            <p:nvPr/>
          </p:nvSpPr>
          <p:spPr>
            <a:xfrm>
              <a:off x="6226968" y="3496448"/>
              <a:ext cx="825103" cy="1237654"/>
            </a:xfrm>
            <a:prstGeom prst="rect">
              <a:avLst/>
            </a:prstGeom>
          </p:spPr>
          <p:style>
            <a:lnRef idx="2">
              <a:schemeClr val="lt1">
                <a:hueOff val="0"/>
                <a:satOff val="0"/>
                <a:lumOff val="0"/>
                <a:alphaOff val="0"/>
              </a:schemeClr>
            </a:lnRef>
            <a:fillRef idx="1">
              <a:schemeClr val="accent6">
                <a:tint val="50000"/>
                <a:hueOff val="-11397"/>
                <a:satOff val="529"/>
                <a:lumOff val="-2320"/>
                <a:alphaOff val="0"/>
              </a:schemeClr>
            </a:fillRef>
            <a:effectRef idx="0">
              <a:schemeClr val="accent6">
                <a:tint val="50000"/>
                <a:hueOff val="-11397"/>
                <a:satOff val="529"/>
                <a:lumOff val="-2320"/>
                <a:alphaOff val="0"/>
              </a:schemeClr>
            </a:effectRef>
            <a:fontRef idx="minor">
              <a:schemeClr val="lt1">
                <a:hueOff val="0"/>
                <a:satOff val="0"/>
                <a:lumOff val="0"/>
                <a:alphaOff val="0"/>
              </a:schemeClr>
            </a:fontRef>
          </p:style>
          <p:txBody>
            <a:bodyPr/>
            <a:lstStyle/>
            <a:p>
              <a:endParaRPr lang="en-US"/>
            </a:p>
          </p:txBody>
        </p:sp>
        <p:pic>
          <p:nvPicPr>
            <p:cNvPr id="30" name="Graphic 29" descr="Transfer with solid fill">
              <a:extLst>
                <a:ext uri="{FF2B5EF4-FFF2-40B4-BE49-F238E27FC236}">
                  <a16:creationId xmlns:a16="http://schemas.microsoft.com/office/drawing/2014/main" id="{32434129-948A-8F4C-1065-C4BBB6FAC82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p:blipFill>
          <p:spPr>
            <a:xfrm>
              <a:off x="6266674" y="3757267"/>
              <a:ext cx="745687" cy="745687"/>
            </a:xfrm>
            <a:prstGeom prst="rect">
              <a:avLst/>
            </a:prstGeom>
          </p:spPr>
        </p:pic>
      </p:grpSp>
      <p:grpSp>
        <p:nvGrpSpPr>
          <p:cNvPr id="31" name="Group 30">
            <a:extLst>
              <a:ext uri="{FF2B5EF4-FFF2-40B4-BE49-F238E27FC236}">
                <a16:creationId xmlns:a16="http://schemas.microsoft.com/office/drawing/2014/main" id="{D64DACD3-0200-1B62-ED06-67F6A93F2961}"/>
              </a:ext>
              <a:ext uri="{C183D7F6-B498-43B3-948B-1728B52AA6E4}">
                <adec:decorative xmlns:adec="http://schemas.microsoft.com/office/drawing/2017/decorative" val="1"/>
              </a:ext>
            </a:extLst>
          </p:cNvPr>
          <p:cNvGrpSpPr/>
          <p:nvPr/>
        </p:nvGrpSpPr>
        <p:grpSpPr>
          <a:xfrm>
            <a:off x="12334699" y="119968"/>
            <a:ext cx="3929063" cy="1348977"/>
            <a:chOff x="12334699" y="119968"/>
            <a:chExt cx="3929063" cy="1348977"/>
          </a:xfrm>
        </p:grpSpPr>
        <p:grpSp>
          <p:nvGrpSpPr>
            <p:cNvPr id="32" name="Group 31">
              <a:extLst>
                <a:ext uri="{FF2B5EF4-FFF2-40B4-BE49-F238E27FC236}">
                  <a16:creationId xmlns:a16="http://schemas.microsoft.com/office/drawing/2014/main" id="{8A2A905F-31D4-0FD7-FEB7-8B8000DE3F30}"/>
                </a:ext>
              </a:extLst>
            </p:cNvPr>
            <p:cNvGrpSpPr/>
            <p:nvPr/>
          </p:nvGrpSpPr>
          <p:grpSpPr>
            <a:xfrm>
              <a:off x="12334699" y="119968"/>
              <a:ext cx="3929063" cy="1348977"/>
              <a:chOff x="6226968" y="3496448"/>
              <a:chExt cx="3929063" cy="1348977"/>
            </a:xfrm>
          </p:grpSpPr>
          <p:sp>
            <p:nvSpPr>
              <p:cNvPr id="34" name="Freeform: Shape 50">
                <a:extLst>
                  <a:ext uri="{FF2B5EF4-FFF2-40B4-BE49-F238E27FC236}">
                    <a16:creationId xmlns:a16="http://schemas.microsoft.com/office/drawing/2014/main" id="{42BE267E-2AF5-2D34-8408-C5AE40DD0E14}"/>
                  </a:ext>
                </a:extLst>
              </p:cNvPr>
              <p:cNvSpPr/>
              <p:nvPr/>
            </p:nvSpPr>
            <p:spPr>
              <a:xfrm>
                <a:off x="6384131" y="3666707"/>
                <a:ext cx="3771900" cy="1178718"/>
              </a:xfrm>
              <a:custGeom>
                <a:avLst/>
                <a:gdLst>
                  <a:gd name="connsiteX0" fmla="*/ 0 w 3771900"/>
                  <a:gd name="connsiteY0" fmla="*/ 0 h 1178718"/>
                  <a:gd name="connsiteX1" fmla="*/ 3771900 w 3771900"/>
                  <a:gd name="connsiteY1" fmla="*/ 0 h 1178718"/>
                  <a:gd name="connsiteX2" fmla="*/ 3771900 w 3771900"/>
                  <a:gd name="connsiteY2" fmla="*/ 1178718 h 1178718"/>
                  <a:gd name="connsiteX3" fmla="*/ 0 w 3771900"/>
                  <a:gd name="connsiteY3" fmla="*/ 1178718 h 1178718"/>
                  <a:gd name="connsiteX4" fmla="*/ 0 w 3771900"/>
                  <a:gd name="connsiteY4" fmla="*/ 0 h 1178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900" h="1178718">
                    <a:moveTo>
                      <a:pt x="0" y="0"/>
                    </a:moveTo>
                    <a:lnTo>
                      <a:pt x="3771900" y="0"/>
                    </a:lnTo>
                    <a:lnTo>
                      <a:pt x="3771900" y="1178718"/>
                    </a:lnTo>
                    <a:lnTo>
                      <a:pt x="0" y="1178718"/>
                    </a:lnTo>
                    <a:lnTo>
                      <a:pt x="0" y="0"/>
                    </a:lnTo>
                    <a:close/>
                  </a:path>
                </a:pathLst>
              </a:custGeom>
              <a:ln w="19050"/>
            </p:spPr>
            <p:style>
              <a:lnRef idx="1">
                <a:schemeClr val="accent6">
                  <a:hueOff val="0"/>
                  <a:satOff val="0"/>
                  <a:lumOff val="0"/>
                  <a:alphaOff val="0"/>
                </a:schemeClr>
              </a:lnRef>
              <a:fillRef idx="1">
                <a:schemeClr val="lt1">
                  <a:alpha val="55000"/>
                  <a:hueOff val="0"/>
                  <a:satOff val="0"/>
                  <a:lumOff val="0"/>
                  <a:alphaOff val="0"/>
                </a:schemeClr>
              </a:fillRef>
              <a:effectRef idx="0">
                <a:schemeClr val="lt1">
                  <a:alpha val="55000"/>
                  <a:hueOff val="0"/>
                  <a:satOff val="0"/>
                  <a:lumOff val="0"/>
                  <a:alphaOff val="0"/>
                </a:schemeClr>
              </a:effectRef>
              <a:fontRef idx="minor">
                <a:schemeClr val="dk1">
                  <a:hueOff val="0"/>
                  <a:satOff val="0"/>
                  <a:lumOff val="0"/>
                  <a:alphaOff val="0"/>
                </a:schemeClr>
              </a:fontRef>
            </p:style>
            <p:txBody>
              <a:bodyPr spcFirstLastPara="0" vert="horz" wrap="square" lIns="798386" tIns="80010" rIns="80010" bIns="80010" numCol="1" spcCol="1270" anchor="ctr" anchorCtr="0">
                <a:noAutofit/>
              </a:bodyPr>
              <a:lstStyle/>
              <a:p>
                <a:pPr marL="0" lvl="0" indent="0" algn="l" defTabSz="933450">
                  <a:lnSpc>
                    <a:spcPct val="90000"/>
                  </a:lnSpc>
                  <a:spcBef>
                    <a:spcPct val="0"/>
                  </a:spcBef>
                  <a:spcAft>
                    <a:spcPct val="35000"/>
                  </a:spcAft>
                  <a:buNone/>
                </a:pPr>
                <a:r>
                  <a:rPr lang="en-US" sz="1400" kern="1200">
                    <a:latin typeface="Arial" panose="020B0604020202020204" pitchFamily="34" charset="0"/>
                    <a:cs typeface="Arial" panose="020B0604020202020204" pitchFamily="34" charset="0"/>
                  </a:rPr>
                  <a:t>Other </a:t>
                </a:r>
                <a:r>
                  <a:rPr lang="en-US" sz="1400" i="1" kern="1200">
                    <a:latin typeface="Arial" panose="020B0604020202020204" pitchFamily="34" charset="0"/>
                    <a:cs typeface="Arial" panose="020B0604020202020204" pitchFamily="34" charset="0"/>
                  </a:rPr>
                  <a:t>(Write-in)</a:t>
                </a:r>
                <a:endParaRPr lang="en-US" sz="1400" kern="1200">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6BE10574-0B7E-8893-94D8-B0CDDD259E5C}"/>
                  </a:ext>
                </a:extLst>
              </p:cNvPr>
              <p:cNvSpPr/>
              <p:nvPr/>
            </p:nvSpPr>
            <p:spPr>
              <a:xfrm>
                <a:off x="6226968" y="3496448"/>
                <a:ext cx="825103" cy="1237654"/>
              </a:xfrm>
              <a:prstGeom prst="rect">
                <a:avLst/>
              </a:prstGeom>
            </p:spPr>
            <p:style>
              <a:lnRef idx="2">
                <a:schemeClr val="lt1">
                  <a:hueOff val="0"/>
                  <a:satOff val="0"/>
                  <a:lumOff val="0"/>
                  <a:alphaOff val="0"/>
                </a:schemeClr>
              </a:lnRef>
              <a:fillRef idx="1">
                <a:schemeClr val="accent6">
                  <a:tint val="50000"/>
                  <a:hueOff val="-11397"/>
                  <a:satOff val="529"/>
                  <a:lumOff val="-2320"/>
                  <a:alphaOff val="0"/>
                </a:schemeClr>
              </a:fillRef>
              <a:effectRef idx="0">
                <a:schemeClr val="accent6">
                  <a:tint val="50000"/>
                  <a:hueOff val="-11397"/>
                  <a:satOff val="529"/>
                  <a:lumOff val="-2320"/>
                  <a:alphaOff val="0"/>
                </a:schemeClr>
              </a:effectRef>
              <a:fontRef idx="minor">
                <a:schemeClr val="lt1">
                  <a:hueOff val="0"/>
                  <a:satOff val="0"/>
                  <a:lumOff val="0"/>
                  <a:alphaOff val="0"/>
                </a:schemeClr>
              </a:fontRef>
            </p:style>
            <p:txBody>
              <a:bodyPr/>
              <a:lstStyle/>
              <a:p>
                <a:endParaRPr lang="en-US"/>
              </a:p>
            </p:txBody>
          </p:sp>
        </p:grpSp>
        <p:pic>
          <p:nvPicPr>
            <p:cNvPr id="33" name="Graphic 32" descr="Miscellaneous with solid fill">
              <a:extLst>
                <a:ext uri="{FF2B5EF4-FFF2-40B4-BE49-F238E27FC236}">
                  <a16:creationId xmlns:a16="http://schemas.microsoft.com/office/drawing/2014/main" id="{96655717-A8A5-6BF4-511A-9C37BB6C6A47}"/>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p:blipFill>
          <p:spPr>
            <a:xfrm>
              <a:off x="12361398" y="352943"/>
              <a:ext cx="771703" cy="771703"/>
            </a:xfrm>
            <a:prstGeom prst="rect">
              <a:avLst/>
            </a:prstGeom>
          </p:spPr>
        </p:pic>
      </p:grpSp>
      <p:grpSp>
        <p:nvGrpSpPr>
          <p:cNvPr id="36" name="Group 35">
            <a:extLst>
              <a:ext uri="{FF2B5EF4-FFF2-40B4-BE49-F238E27FC236}">
                <a16:creationId xmlns:a16="http://schemas.microsoft.com/office/drawing/2014/main" id="{0C241440-8B93-8F6B-9983-9C37900B09AA}"/>
              </a:ext>
              <a:ext uri="{C183D7F6-B498-43B3-948B-1728B52AA6E4}">
                <adec:decorative xmlns:adec="http://schemas.microsoft.com/office/drawing/2017/decorative" val="1"/>
              </a:ext>
            </a:extLst>
          </p:cNvPr>
          <p:cNvGrpSpPr/>
          <p:nvPr/>
        </p:nvGrpSpPr>
        <p:grpSpPr>
          <a:xfrm>
            <a:off x="12361398" y="1590597"/>
            <a:ext cx="3929063" cy="1348977"/>
            <a:chOff x="12334699" y="119968"/>
            <a:chExt cx="3929063" cy="1348977"/>
          </a:xfrm>
        </p:grpSpPr>
        <p:grpSp>
          <p:nvGrpSpPr>
            <p:cNvPr id="37" name="Group 36">
              <a:extLst>
                <a:ext uri="{FF2B5EF4-FFF2-40B4-BE49-F238E27FC236}">
                  <a16:creationId xmlns:a16="http://schemas.microsoft.com/office/drawing/2014/main" id="{24EDC179-B756-4C84-A6D6-93191A142A7D}"/>
                </a:ext>
              </a:extLst>
            </p:cNvPr>
            <p:cNvGrpSpPr/>
            <p:nvPr/>
          </p:nvGrpSpPr>
          <p:grpSpPr>
            <a:xfrm>
              <a:off x="12334699" y="119968"/>
              <a:ext cx="3929063" cy="1348977"/>
              <a:chOff x="6226968" y="3496448"/>
              <a:chExt cx="3929063" cy="1348977"/>
            </a:xfrm>
          </p:grpSpPr>
          <p:sp>
            <p:nvSpPr>
              <p:cNvPr id="39" name="Freeform: Shape 61">
                <a:extLst>
                  <a:ext uri="{FF2B5EF4-FFF2-40B4-BE49-F238E27FC236}">
                    <a16:creationId xmlns:a16="http://schemas.microsoft.com/office/drawing/2014/main" id="{161DB5D1-F91C-B115-AF85-BEC1B6D50569}"/>
                  </a:ext>
                </a:extLst>
              </p:cNvPr>
              <p:cNvSpPr/>
              <p:nvPr/>
            </p:nvSpPr>
            <p:spPr>
              <a:xfrm>
                <a:off x="6384131" y="3666707"/>
                <a:ext cx="3771900" cy="1178718"/>
              </a:xfrm>
              <a:custGeom>
                <a:avLst/>
                <a:gdLst>
                  <a:gd name="connsiteX0" fmla="*/ 0 w 3771900"/>
                  <a:gd name="connsiteY0" fmla="*/ 0 h 1178718"/>
                  <a:gd name="connsiteX1" fmla="*/ 3771900 w 3771900"/>
                  <a:gd name="connsiteY1" fmla="*/ 0 h 1178718"/>
                  <a:gd name="connsiteX2" fmla="*/ 3771900 w 3771900"/>
                  <a:gd name="connsiteY2" fmla="*/ 1178718 h 1178718"/>
                  <a:gd name="connsiteX3" fmla="*/ 0 w 3771900"/>
                  <a:gd name="connsiteY3" fmla="*/ 1178718 h 1178718"/>
                  <a:gd name="connsiteX4" fmla="*/ 0 w 3771900"/>
                  <a:gd name="connsiteY4" fmla="*/ 0 h 1178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900" h="1178718">
                    <a:moveTo>
                      <a:pt x="0" y="0"/>
                    </a:moveTo>
                    <a:lnTo>
                      <a:pt x="3771900" y="0"/>
                    </a:lnTo>
                    <a:lnTo>
                      <a:pt x="3771900" y="1178718"/>
                    </a:lnTo>
                    <a:lnTo>
                      <a:pt x="0" y="1178718"/>
                    </a:lnTo>
                    <a:lnTo>
                      <a:pt x="0" y="0"/>
                    </a:lnTo>
                    <a:close/>
                  </a:path>
                </a:pathLst>
              </a:custGeom>
              <a:ln w="19050"/>
            </p:spPr>
            <p:style>
              <a:lnRef idx="1">
                <a:schemeClr val="accent6">
                  <a:hueOff val="0"/>
                  <a:satOff val="0"/>
                  <a:lumOff val="0"/>
                  <a:alphaOff val="0"/>
                </a:schemeClr>
              </a:lnRef>
              <a:fillRef idx="1">
                <a:schemeClr val="lt1">
                  <a:alpha val="55000"/>
                  <a:hueOff val="0"/>
                  <a:satOff val="0"/>
                  <a:lumOff val="0"/>
                  <a:alphaOff val="0"/>
                </a:schemeClr>
              </a:fillRef>
              <a:effectRef idx="0">
                <a:schemeClr val="lt1">
                  <a:alpha val="55000"/>
                  <a:hueOff val="0"/>
                  <a:satOff val="0"/>
                  <a:lumOff val="0"/>
                  <a:alphaOff val="0"/>
                </a:schemeClr>
              </a:effectRef>
              <a:fontRef idx="minor">
                <a:schemeClr val="dk1">
                  <a:hueOff val="0"/>
                  <a:satOff val="0"/>
                  <a:lumOff val="0"/>
                  <a:alphaOff val="0"/>
                </a:schemeClr>
              </a:fontRef>
            </p:style>
            <p:txBody>
              <a:bodyPr spcFirstLastPara="0" vert="horz" wrap="square" lIns="798386" tIns="80010" rIns="80010" bIns="80010" numCol="1" spcCol="1270" anchor="ctr" anchorCtr="0">
                <a:noAutofit/>
              </a:bodyPr>
              <a:lstStyle/>
              <a:p>
                <a:pPr marL="0" lvl="0" indent="0" algn="l" defTabSz="933450">
                  <a:lnSpc>
                    <a:spcPct val="90000"/>
                  </a:lnSpc>
                  <a:spcBef>
                    <a:spcPct val="0"/>
                  </a:spcBef>
                  <a:spcAft>
                    <a:spcPct val="35000"/>
                  </a:spcAft>
                  <a:buNone/>
                </a:pPr>
                <a:r>
                  <a:rPr lang="en-US" sz="1400" kern="1200">
                    <a:latin typeface="Arial" panose="020B0604020202020204" pitchFamily="34" charset="0"/>
                    <a:cs typeface="Arial" panose="020B0604020202020204" pitchFamily="34" charset="0"/>
                  </a:rPr>
                  <a:t>Other </a:t>
                </a:r>
                <a:r>
                  <a:rPr lang="en-US" sz="1400" i="1" kern="1200">
                    <a:latin typeface="Arial" panose="020B0604020202020204" pitchFamily="34" charset="0"/>
                    <a:cs typeface="Arial" panose="020B0604020202020204" pitchFamily="34" charset="0"/>
                  </a:rPr>
                  <a:t>(Write-in)</a:t>
                </a:r>
                <a:endParaRPr lang="en-US" sz="1400" kern="1200">
                  <a:latin typeface="Arial" panose="020B0604020202020204" pitchFamily="34" charset="0"/>
                  <a:cs typeface="Arial" panose="020B0604020202020204" pitchFamily="34" charset="0"/>
                </a:endParaRPr>
              </a:p>
            </p:txBody>
          </p:sp>
          <p:sp>
            <p:nvSpPr>
              <p:cNvPr id="40" name="Rectangle 39">
                <a:extLst>
                  <a:ext uri="{FF2B5EF4-FFF2-40B4-BE49-F238E27FC236}">
                    <a16:creationId xmlns:a16="http://schemas.microsoft.com/office/drawing/2014/main" id="{12672CD7-82A5-CFEF-CB18-7D9E9A82FF9A}"/>
                  </a:ext>
                </a:extLst>
              </p:cNvPr>
              <p:cNvSpPr/>
              <p:nvPr/>
            </p:nvSpPr>
            <p:spPr>
              <a:xfrm>
                <a:off x="6226968" y="3496448"/>
                <a:ext cx="825103" cy="1237654"/>
              </a:xfrm>
              <a:prstGeom prst="rect">
                <a:avLst/>
              </a:prstGeom>
            </p:spPr>
            <p:style>
              <a:lnRef idx="2">
                <a:schemeClr val="lt1">
                  <a:hueOff val="0"/>
                  <a:satOff val="0"/>
                  <a:lumOff val="0"/>
                  <a:alphaOff val="0"/>
                </a:schemeClr>
              </a:lnRef>
              <a:fillRef idx="1">
                <a:schemeClr val="accent6">
                  <a:tint val="50000"/>
                  <a:hueOff val="-11397"/>
                  <a:satOff val="529"/>
                  <a:lumOff val="-2320"/>
                  <a:alphaOff val="0"/>
                </a:schemeClr>
              </a:fillRef>
              <a:effectRef idx="0">
                <a:schemeClr val="accent6">
                  <a:tint val="50000"/>
                  <a:hueOff val="-11397"/>
                  <a:satOff val="529"/>
                  <a:lumOff val="-2320"/>
                  <a:alphaOff val="0"/>
                </a:schemeClr>
              </a:effectRef>
              <a:fontRef idx="minor">
                <a:schemeClr val="lt1">
                  <a:hueOff val="0"/>
                  <a:satOff val="0"/>
                  <a:lumOff val="0"/>
                  <a:alphaOff val="0"/>
                </a:schemeClr>
              </a:fontRef>
            </p:style>
            <p:txBody>
              <a:bodyPr/>
              <a:lstStyle/>
              <a:p>
                <a:endParaRPr lang="en-US"/>
              </a:p>
            </p:txBody>
          </p:sp>
        </p:grpSp>
        <p:pic>
          <p:nvPicPr>
            <p:cNvPr id="38" name="Graphic 37" descr="Miscellaneous with solid fill">
              <a:extLst>
                <a:ext uri="{FF2B5EF4-FFF2-40B4-BE49-F238E27FC236}">
                  <a16:creationId xmlns:a16="http://schemas.microsoft.com/office/drawing/2014/main" id="{386CDE7B-0961-A134-A7CD-B90D13839A50}"/>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p:blipFill>
          <p:spPr>
            <a:xfrm>
              <a:off x="12361398" y="352943"/>
              <a:ext cx="771703" cy="771703"/>
            </a:xfrm>
            <a:prstGeom prst="rect">
              <a:avLst/>
            </a:prstGeom>
          </p:spPr>
        </p:pic>
      </p:grpSp>
      <p:grpSp>
        <p:nvGrpSpPr>
          <p:cNvPr id="41" name="Group 40">
            <a:extLst>
              <a:ext uri="{FF2B5EF4-FFF2-40B4-BE49-F238E27FC236}">
                <a16:creationId xmlns:a16="http://schemas.microsoft.com/office/drawing/2014/main" id="{5E6CD887-E75C-6555-B14C-A7F46E128157}"/>
              </a:ext>
              <a:ext uri="{C183D7F6-B498-43B3-948B-1728B52AA6E4}">
                <adec:decorative xmlns:adec="http://schemas.microsoft.com/office/drawing/2017/decorative" val="1"/>
              </a:ext>
            </a:extLst>
          </p:cNvPr>
          <p:cNvGrpSpPr/>
          <p:nvPr/>
        </p:nvGrpSpPr>
        <p:grpSpPr>
          <a:xfrm>
            <a:off x="12388097" y="3082778"/>
            <a:ext cx="3929063" cy="1348977"/>
            <a:chOff x="12334699" y="119968"/>
            <a:chExt cx="3929063" cy="1348977"/>
          </a:xfrm>
        </p:grpSpPr>
        <p:grpSp>
          <p:nvGrpSpPr>
            <p:cNvPr id="42" name="Group 41">
              <a:extLst>
                <a:ext uri="{FF2B5EF4-FFF2-40B4-BE49-F238E27FC236}">
                  <a16:creationId xmlns:a16="http://schemas.microsoft.com/office/drawing/2014/main" id="{8869AEDF-1DAA-1038-3BA0-2ED910E10913}"/>
                </a:ext>
              </a:extLst>
            </p:cNvPr>
            <p:cNvGrpSpPr/>
            <p:nvPr/>
          </p:nvGrpSpPr>
          <p:grpSpPr>
            <a:xfrm>
              <a:off x="12334699" y="119968"/>
              <a:ext cx="3929063" cy="1348977"/>
              <a:chOff x="6226968" y="3496448"/>
              <a:chExt cx="3929063" cy="1348977"/>
            </a:xfrm>
          </p:grpSpPr>
          <p:sp>
            <p:nvSpPr>
              <p:cNvPr id="44" name="Freeform: Shape 66">
                <a:extLst>
                  <a:ext uri="{FF2B5EF4-FFF2-40B4-BE49-F238E27FC236}">
                    <a16:creationId xmlns:a16="http://schemas.microsoft.com/office/drawing/2014/main" id="{C4D389F1-0DBF-7A7A-655B-4818B3AB483A}"/>
                  </a:ext>
                </a:extLst>
              </p:cNvPr>
              <p:cNvSpPr/>
              <p:nvPr/>
            </p:nvSpPr>
            <p:spPr>
              <a:xfrm>
                <a:off x="6384131" y="3666707"/>
                <a:ext cx="3771900" cy="1178718"/>
              </a:xfrm>
              <a:custGeom>
                <a:avLst/>
                <a:gdLst>
                  <a:gd name="connsiteX0" fmla="*/ 0 w 3771900"/>
                  <a:gd name="connsiteY0" fmla="*/ 0 h 1178718"/>
                  <a:gd name="connsiteX1" fmla="*/ 3771900 w 3771900"/>
                  <a:gd name="connsiteY1" fmla="*/ 0 h 1178718"/>
                  <a:gd name="connsiteX2" fmla="*/ 3771900 w 3771900"/>
                  <a:gd name="connsiteY2" fmla="*/ 1178718 h 1178718"/>
                  <a:gd name="connsiteX3" fmla="*/ 0 w 3771900"/>
                  <a:gd name="connsiteY3" fmla="*/ 1178718 h 1178718"/>
                  <a:gd name="connsiteX4" fmla="*/ 0 w 3771900"/>
                  <a:gd name="connsiteY4" fmla="*/ 0 h 1178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900" h="1178718">
                    <a:moveTo>
                      <a:pt x="0" y="0"/>
                    </a:moveTo>
                    <a:lnTo>
                      <a:pt x="3771900" y="0"/>
                    </a:lnTo>
                    <a:lnTo>
                      <a:pt x="3771900" y="1178718"/>
                    </a:lnTo>
                    <a:lnTo>
                      <a:pt x="0" y="1178718"/>
                    </a:lnTo>
                    <a:lnTo>
                      <a:pt x="0" y="0"/>
                    </a:lnTo>
                    <a:close/>
                  </a:path>
                </a:pathLst>
              </a:custGeom>
              <a:ln w="19050"/>
            </p:spPr>
            <p:style>
              <a:lnRef idx="1">
                <a:schemeClr val="accent6">
                  <a:hueOff val="0"/>
                  <a:satOff val="0"/>
                  <a:lumOff val="0"/>
                  <a:alphaOff val="0"/>
                </a:schemeClr>
              </a:lnRef>
              <a:fillRef idx="1">
                <a:schemeClr val="lt1">
                  <a:alpha val="55000"/>
                  <a:hueOff val="0"/>
                  <a:satOff val="0"/>
                  <a:lumOff val="0"/>
                  <a:alphaOff val="0"/>
                </a:schemeClr>
              </a:fillRef>
              <a:effectRef idx="0">
                <a:schemeClr val="lt1">
                  <a:alpha val="55000"/>
                  <a:hueOff val="0"/>
                  <a:satOff val="0"/>
                  <a:lumOff val="0"/>
                  <a:alphaOff val="0"/>
                </a:schemeClr>
              </a:effectRef>
              <a:fontRef idx="minor">
                <a:schemeClr val="dk1">
                  <a:hueOff val="0"/>
                  <a:satOff val="0"/>
                  <a:lumOff val="0"/>
                  <a:alphaOff val="0"/>
                </a:schemeClr>
              </a:fontRef>
            </p:style>
            <p:txBody>
              <a:bodyPr spcFirstLastPara="0" vert="horz" wrap="square" lIns="798386" tIns="80010" rIns="80010" bIns="80010" numCol="1" spcCol="1270" anchor="ctr" anchorCtr="0">
                <a:noAutofit/>
              </a:bodyPr>
              <a:lstStyle/>
              <a:p>
                <a:pPr marL="0" lvl="0" indent="0" algn="l" defTabSz="933450">
                  <a:lnSpc>
                    <a:spcPct val="90000"/>
                  </a:lnSpc>
                  <a:spcBef>
                    <a:spcPct val="0"/>
                  </a:spcBef>
                  <a:spcAft>
                    <a:spcPct val="35000"/>
                  </a:spcAft>
                  <a:buNone/>
                </a:pPr>
                <a:r>
                  <a:rPr lang="en-US" sz="1400" kern="1200">
                    <a:latin typeface="Arial" panose="020B0604020202020204" pitchFamily="34" charset="0"/>
                    <a:cs typeface="Arial" panose="020B0604020202020204" pitchFamily="34" charset="0"/>
                  </a:rPr>
                  <a:t>Other </a:t>
                </a:r>
                <a:r>
                  <a:rPr lang="en-US" sz="1400" i="1" kern="1200">
                    <a:latin typeface="Arial" panose="020B0604020202020204" pitchFamily="34" charset="0"/>
                    <a:cs typeface="Arial" panose="020B0604020202020204" pitchFamily="34" charset="0"/>
                  </a:rPr>
                  <a:t>(Write-in)</a:t>
                </a:r>
                <a:endParaRPr lang="en-US" sz="1400" kern="1200">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9B2BA8B3-2284-24D6-A03E-5968B2C645C8}"/>
                  </a:ext>
                </a:extLst>
              </p:cNvPr>
              <p:cNvSpPr/>
              <p:nvPr/>
            </p:nvSpPr>
            <p:spPr>
              <a:xfrm>
                <a:off x="6226968" y="3496448"/>
                <a:ext cx="825103" cy="1237654"/>
              </a:xfrm>
              <a:prstGeom prst="rect">
                <a:avLst/>
              </a:prstGeom>
            </p:spPr>
            <p:style>
              <a:lnRef idx="2">
                <a:schemeClr val="lt1">
                  <a:hueOff val="0"/>
                  <a:satOff val="0"/>
                  <a:lumOff val="0"/>
                  <a:alphaOff val="0"/>
                </a:schemeClr>
              </a:lnRef>
              <a:fillRef idx="1">
                <a:schemeClr val="accent6">
                  <a:tint val="50000"/>
                  <a:hueOff val="-11397"/>
                  <a:satOff val="529"/>
                  <a:lumOff val="-2320"/>
                  <a:alphaOff val="0"/>
                </a:schemeClr>
              </a:fillRef>
              <a:effectRef idx="0">
                <a:schemeClr val="accent6">
                  <a:tint val="50000"/>
                  <a:hueOff val="-11397"/>
                  <a:satOff val="529"/>
                  <a:lumOff val="-2320"/>
                  <a:alphaOff val="0"/>
                </a:schemeClr>
              </a:effectRef>
              <a:fontRef idx="minor">
                <a:schemeClr val="lt1">
                  <a:hueOff val="0"/>
                  <a:satOff val="0"/>
                  <a:lumOff val="0"/>
                  <a:alphaOff val="0"/>
                </a:schemeClr>
              </a:fontRef>
            </p:style>
            <p:txBody>
              <a:bodyPr/>
              <a:lstStyle/>
              <a:p>
                <a:endParaRPr lang="en-US"/>
              </a:p>
            </p:txBody>
          </p:sp>
        </p:grpSp>
        <p:pic>
          <p:nvPicPr>
            <p:cNvPr id="43" name="Graphic 42" descr="Miscellaneous with solid fill">
              <a:extLst>
                <a:ext uri="{FF2B5EF4-FFF2-40B4-BE49-F238E27FC236}">
                  <a16:creationId xmlns:a16="http://schemas.microsoft.com/office/drawing/2014/main" id="{3B544BFD-CE4E-B1B2-0DC1-2D28DF4DA7E7}"/>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p:blipFill>
          <p:spPr>
            <a:xfrm>
              <a:off x="12361398" y="352943"/>
              <a:ext cx="771703" cy="771703"/>
            </a:xfrm>
            <a:prstGeom prst="rect">
              <a:avLst/>
            </a:prstGeom>
          </p:spPr>
        </p:pic>
      </p:grpSp>
      <p:sp>
        <p:nvSpPr>
          <p:cNvPr id="46" name="Slide Number Placeholder 1">
            <a:extLst>
              <a:ext uri="{FF2B5EF4-FFF2-40B4-BE49-F238E27FC236}">
                <a16:creationId xmlns:a16="http://schemas.microsoft.com/office/drawing/2014/main" id="{00D824CC-7B75-1B4F-478A-AA97B23D0CBE}"/>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36777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B2AEA-6A6F-373B-A502-1F58EAC7D4AC}"/>
              </a:ext>
            </a:extLst>
          </p:cNvPr>
          <p:cNvSpPr>
            <a:spLocks noGrp="1"/>
          </p:cNvSpPr>
          <p:nvPr>
            <p:ph type="title"/>
          </p:nvPr>
        </p:nvSpPr>
        <p:spPr>
          <a:xfrm>
            <a:off x="218268" y="136525"/>
            <a:ext cx="10515600" cy="605807"/>
          </a:xfrm>
        </p:spPr>
        <p:txBody>
          <a:bodyPr>
            <a:normAutofit/>
          </a:bodyPr>
          <a:lstStyle/>
          <a:p>
            <a:r>
              <a:rPr lang="en-US" sz="2000" b="1" i="0" kern="1200" baseline="0" dirty="0">
                <a:solidFill>
                  <a:schemeClr val="tx1"/>
                </a:solidFill>
                <a:effectLst/>
                <a:latin typeface="+mn-lt"/>
              </a:rPr>
              <a:t>Tribal Public Health Data Advancement Toolkit by the Numbers</a:t>
            </a:r>
            <a:r>
              <a:rPr lang="en-US" sz="2000" dirty="0">
                <a:latin typeface="+mn-lt"/>
              </a:rPr>
              <a:t> </a:t>
            </a:r>
          </a:p>
        </p:txBody>
      </p:sp>
      <p:sp>
        <p:nvSpPr>
          <p:cNvPr id="5" name="Rectangle: Rounded Corners 17">
            <a:extLst>
              <a:ext uri="{FF2B5EF4-FFF2-40B4-BE49-F238E27FC236}">
                <a16:creationId xmlns:a16="http://schemas.microsoft.com/office/drawing/2014/main" id="{76C31216-12A9-CD3D-0C04-62B0258AA0BC}"/>
              </a:ext>
              <a:ext uri="{C183D7F6-B498-43B3-948B-1728B52AA6E4}">
                <adec:decorative xmlns:adec="http://schemas.microsoft.com/office/drawing/2017/decorative" val="1"/>
              </a:ext>
            </a:extLst>
          </p:cNvPr>
          <p:cNvSpPr/>
          <p:nvPr/>
        </p:nvSpPr>
        <p:spPr>
          <a:xfrm>
            <a:off x="409903" y="956441"/>
            <a:ext cx="11372194" cy="812007"/>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CF4FC95-AF5F-1F24-6C95-AF517AD7D2AD}"/>
              </a:ext>
            </a:extLst>
          </p:cNvPr>
          <p:cNvSpPr txBox="1"/>
          <p:nvPr/>
        </p:nvSpPr>
        <p:spPr>
          <a:xfrm>
            <a:off x="502454" y="1167270"/>
            <a:ext cx="11183007" cy="369332"/>
          </a:xfrm>
          <a:prstGeom prst="rect">
            <a:avLst/>
          </a:prstGeom>
          <a:noFill/>
        </p:spPr>
        <p:txBody>
          <a:bodyPr wrap="square" rtlCol="0">
            <a:spAutoFit/>
          </a:bodyPr>
          <a:lstStyle/>
          <a:p>
            <a:pPr>
              <a:spcAft>
                <a:spcPts val="800"/>
              </a:spcAft>
            </a:pPr>
            <a:r>
              <a:rPr lang="en-US" dirty="0">
                <a:ea typeface="Calibri" panose="020F0502020204030204" pitchFamily="34" charset="0"/>
                <a:cs typeface="Arial" panose="020B0604020202020204" pitchFamily="34" charset="0"/>
              </a:rPr>
              <a:t>Key metrics, leading practices, and lessons learned from our t</a:t>
            </a:r>
            <a:r>
              <a:rPr lang="en-US" dirty="0">
                <a:cs typeface="Arial" panose="020B0604020202020204" pitchFamily="34" charset="0"/>
              </a:rPr>
              <a:t>oolkit</a:t>
            </a:r>
            <a:r>
              <a:rPr lang="en-US" dirty="0">
                <a:ea typeface="Calibri" panose="020F0502020204030204" pitchFamily="34" charset="0"/>
                <a:cs typeface="Arial" panose="020B0604020202020204" pitchFamily="34" charset="0"/>
              </a:rPr>
              <a:t> completion process are included below:</a:t>
            </a:r>
            <a:endParaRPr lang="en-US" sz="1800" dirty="0">
              <a:cs typeface="Arial" panose="020B0604020202020204" pitchFamily="34" charset="0"/>
            </a:endParaRPr>
          </a:p>
        </p:txBody>
      </p:sp>
      <p:sp>
        <p:nvSpPr>
          <p:cNvPr id="3" name="Content Placeholder 2">
            <a:extLst>
              <a:ext uri="{FF2B5EF4-FFF2-40B4-BE49-F238E27FC236}">
                <a16:creationId xmlns:a16="http://schemas.microsoft.com/office/drawing/2014/main" id="{3870E9BC-48BF-DFB6-C509-B273C4825F21}"/>
              </a:ext>
            </a:extLst>
          </p:cNvPr>
          <p:cNvSpPr>
            <a:spLocks noGrp="1"/>
          </p:cNvSpPr>
          <p:nvPr>
            <p:ph idx="1"/>
          </p:nvPr>
        </p:nvSpPr>
        <p:spPr>
          <a:xfrm>
            <a:off x="838200" y="1825625"/>
            <a:ext cx="10515600" cy="2730877"/>
          </a:xfrm>
        </p:spPr>
        <p:txBody>
          <a:bodyPr/>
          <a:lstStyle/>
          <a:p>
            <a:pPr marL="0" indent="0">
              <a:buNone/>
            </a:pPr>
            <a:r>
              <a:rPr lang="en-US" sz="800" dirty="0">
                <a:solidFill>
                  <a:schemeClr val="bg1"/>
                </a:solidFill>
                <a:ea typeface="Calibri" panose="020F0502020204030204" pitchFamily="34" charset="0"/>
                <a:cs typeface="Arial" panose="020B0604020202020204" pitchFamily="34" charset="0"/>
              </a:rPr>
              <a:t>Key metrics, leading practices, and lessons learned from our t</a:t>
            </a:r>
            <a:r>
              <a:rPr lang="en-US" sz="800" dirty="0">
                <a:solidFill>
                  <a:schemeClr val="bg1"/>
                </a:solidFill>
                <a:cs typeface="Arial" panose="020B0604020202020204" pitchFamily="34" charset="0"/>
              </a:rPr>
              <a:t>oolkit</a:t>
            </a:r>
            <a:r>
              <a:rPr lang="en-US" sz="800" dirty="0">
                <a:solidFill>
                  <a:schemeClr val="bg1"/>
                </a:solidFill>
                <a:ea typeface="Calibri" panose="020F0502020204030204" pitchFamily="34" charset="0"/>
                <a:cs typeface="Arial" panose="020B0604020202020204" pitchFamily="34" charset="0"/>
              </a:rPr>
              <a:t> completion process are included below:</a:t>
            </a:r>
          </a:p>
          <a:p>
            <a:r>
              <a:rPr lang="en-US" sz="800" b="1" dirty="0">
                <a:solidFill>
                  <a:schemeClr val="bg1"/>
                </a:solidFill>
                <a:cs typeface="Arial" panose="020B0604020202020204" pitchFamily="34" charset="0"/>
              </a:rPr>
              <a:t>Contributors Engaged</a:t>
            </a:r>
          </a:p>
          <a:p>
            <a:r>
              <a:rPr lang="en-US" sz="800" b="1" dirty="0">
                <a:solidFill>
                  <a:schemeClr val="bg1"/>
                </a:solidFill>
                <a:cs typeface="Arial" panose="020B0604020202020204" pitchFamily="34" charset="0"/>
              </a:rPr>
              <a:t>Collaborative Working Sessions Conducted</a:t>
            </a:r>
          </a:p>
          <a:p>
            <a:r>
              <a:rPr lang="en-US" sz="800" b="1" dirty="0">
                <a:solidFill>
                  <a:schemeClr val="bg1"/>
                </a:solidFill>
                <a:cs typeface="Arial" panose="020B0604020202020204" pitchFamily="34" charset="0"/>
              </a:rPr>
              <a:t>Public Health Activities Addressed</a:t>
            </a:r>
          </a:p>
          <a:p>
            <a:r>
              <a:rPr lang="en-US" sz="800" b="1" dirty="0">
                <a:solidFill>
                  <a:schemeClr val="bg1"/>
                </a:solidFill>
                <a:cs typeface="Arial" panose="020B0604020202020204" pitchFamily="34" charset="0"/>
              </a:rPr>
              <a:t>Roadblocks Identified</a:t>
            </a:r>
          </a:p>
          <a:p>
            <a:r>
              <a:rPr lang="en-US" sz="800" b="1" dirty="0">
                <a:solidFill>
                  <a:schemeClr val="bg1"/>
                </a:solidFill>
                <a:cs typeface="Arial" panose="020B0604020202020204" pitchFamily="34" charset="0"/>
              </a:rPr>
              <a:t>Opportunities Identified</a:t>
            </a:r>
          </a:p>
          <a:p>
            <a:pPr marL="0" indent="0">
              <a:buNone/>
            </a:pPr>
            <a:r>
              <a:rPr lang="en-US" sz="800" b="1" dirty="0">
                <a:solidFill>
                  <a:schemeClr val="bg1"/>
                </a:solidFill>
                <a:cs typeface="Arial" panose="020B0604020202020204" pitchFamily="34" charset="0"/>
              </a:rPr>
              <a:t>Leading Practices &amp; Lessons Learned:</a:t>
            </a:r>
          </a:p>
          <a:p>
            <a:pPr marL="285750" indent="-285750"/>
            <a:r>
              <a:rPr lang="en-US" sz="800" dirty="0">
                <a:solidFill>
                  <a:schemeClr val="bg1"/>
                </a:solidFill>
                <a:cs typeface="Arial" panose="020B0604020202020204" pitchFamily="34" charset="0"/>
              </a:rPr>
              <a:t>Observation 1</a:t>
            </a:r>
          </a:p>
          <a:p>
            <a:pPr marL="285750" indent="-285750"/>
            <a:r>
              <a:rPr lang="en-US" sz="800" dirty="0">
                <a:solidFill>
                  <a:schemeClr val="bg1"/>
                </a:solidFill>
                <a:cs typeface="Arial" panose="020B0604020202020204" pitchFamily="34" charset="0"/>
              </a:rPr>
              <a:t>Observation 2</a:t>
            </a:r>
          </a:p>
          <a:p>
            <a:pPr marL="285750" indent="-285750"/>
            <a:r>
              <a:rPr lang="en-US" sz="800" dirty="0">
                <a:solidFill>
                  <a:schemeClr val="bg1"/>
                </a:solidFill>
                <a:cs typeface="Arial" panose="020B0604020202020204" pitchFamily="34" charset="0"/>
              </a:rPr>
              <a:t>Observation 3</a:t>
            </a:r>
          </a:p>
          <a:p>
            <a:pPr marL="285750" indent="-285750"/>
            <a:r>
              <a:rPr lang="en-US" sz="800" dirty="0">
                <a:solidFill>
                  <a:schemeClr val="bg1"/>
                </a:solidFill>
                <a:cs typeface="Arial" panose="020B0604020202020204" pitchFamily="34" charset="0"/>
              </a:rPr>
              <a:t>Observation 4</a:t>
            </a:r>
          </a:p>
        </p:txBody>
      </p:sp>
      <p:grpSp>
        <p:nvGrpSpPr>
          <p:cNvPr id="7" name="Group 6">
            <a:extLst>
              <a:ext uri="{FF2B5EF4-FFF2-40B4-BE49-F238E27FC236}">
                <a16:creationId xmlns:a16="http://schemas.microsoft.com/office/drawing/2014/main" id="{56D90865-11F3-3B6A-B825-D8D5553CE0A9}"/>
              </a:ext>
              <a:ext uri="{C183D7F6-B498-43B3-948B-1728B52AA6E4}">
                <adec:decorative xmlns:adec="http://schemas.microsoft.com/office/drawing/2017/decorative" val="1"/>
              </a:ext>
            </a:extLst>
          </p:cNvPr>
          <p:cNvGrpSpPr/>
          <p:nvPr/>
        </p:nvGrpSpPr>
        <p:grpSpPr>
          <a:xfrm>
            <a:off x="378350" y="1952069"/>
            <a:ext cx="6691881" cy="4406337"/>
            <a:chOff x="391998" y="2102197"/>
            <a:chExt cx="6691881" cy="4406337"/>
          </a:xfrm>
        </p:grpSpPr>
        <p:grpSp>
          <p:nvGrpSpPr>
            <p:cNvPr id="8" name="Group 7">
              <a:extLst>
                <a:ext uri="{FF2B5EF4-FFF2-40B4-BE49-F238E27FC236}">
                  <a16:creationId xmlns:a16="http://schemas.microsoft.com/office/drawing/2014/main" id="{FF780C88-EF65-7F99-A257-65CC8CE8445A}"/>
                </a:ext>
              </a:extLst>
            </p:cNvPr>
            <p:cNvGrpSpPr/>
            <p:nvPr/>
          </p:nvGrpSpPr>
          <p:grpSpPr>
            <a:xfrm>
              <a:off x="391998" y="2102197"/>
              <a:ext cx="4344466" cy="758357"/>
              <a:chOff x="391998" y="2102197"/>
              <a:chExt cx="4344466" cy="758357"/>
            </a:xfrm>
          </p:grpSpPr>
          <p:sp>
            <p:nvSpPr>
              <p:cNvPr id="21" name="TextBox 20">
                <a:extLst>
                  <a:ext uri="{FF2B5EF4-FFF2-40B4-BE49-F238E27FC236}">
                    <a16:creationId xmlns:a16="http://schemas.microsoft.com/office/drawing/2014/main" id="{8994A561-9751-CC32-3153-2376150DE132}"/>
                  </a:ext>
                </a:extLst>
              </p:cNvPr>
              <p:cNvSpPr txBox="1"/>
              <p:nvPr/>
            </p:nvSpPr>
            <p:spPr>
              <a:xfrm>
                <a:off x="1335635" y="2102197"/>
                <a:ext cx="3400829" cy="707886"/>
              </a:xfrm>
              <a:prstGeom prst="rect">
                <a:avLst/>
              </a:prstGeom>
              <a:noFill/>
            </p:spPr>
            <p:txBody>
              <a:bodyPr wrap="square" rtlCol="0" anchor="ctr">
                <a:spAutoFit/>
              </a:bodyPr>
              <a:lstStyle/>
              <a:p>
                <a:r>
                  <a:rPr lang="en-US" sz="4000" b="1" dirty="0">
                    <a:solidFill>
                      <a:schemeClr val="accent2">
                        <a:lumMod val="75000"/>
                      </a:schemeClr>
                    </a:solidFill>
                    <a:highlight>
                      <a:srgbClr val="FFFF00"/>
                    </a:highlight>
                    <a:cs typeface="Arial" panose="020B0604020202020204" pitchFamily="34" charset="0"/>
                  </a:rPr>
                  <a:t>##</a:t>
                </a:r>
                <a:r>
                  <a:rPr lang="en-US" sz="2400" b="1" dirty="0">
                    <a:cs typeface="Arial" panose="020B0604020202020204" pitchFamily="34" charset="0"/>
                  </a:rPr>
                  <a:t>  </a:t>
                </a:r>
                <a:r>
                  <a:rPr lang="en-US" sz="1700" b="1" dirty="0">
                    <a:cs typeface="Arial" panose="020B0604020202020204" pitchFamily="34" charset="0"/>
                  </a:rPr>
                  <a:t>Contributors Engaged</a:t>
                </a:r>
              </a:p>
            </p:txBody>
          </p:sp>
          <p:pic>
            <p:nvPicPr>
              <p:cNvPr id="22" name="Graphic 21" descr="Cheers with solid fill">
                <a:extLst>
                  <a:ext uri="{FF2B5EF4-FFF2-40B4-BE49-F238E27FC236}">
                    <a16:creationId xmlns:a16="http://schemas.microsoft.com/office/drawing/2014/main" id="{0D73A81D-CA02-3DA6-4DF4-F4DA5AF016F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1998" y="2184413"/>
                <a:ext cx="640080" cy="676141"/>
              </a:xfrm>
              <a:prstGeom prst="rect">
                <a:avLst/>
              </a:prstGeom>
            </p:spPr>
          </p:pic>
        </p:grpSp>
        <p:grpSp>
          <p:nvGrpSpPr>
            <p:cNvPr id="9" name="Group 8">
              <a:extLst>
                <a:ext uri="{FF2B5EF4-FFF2-40B4-BE49-F238E27FC236}">
                  <a16:creationId xmlns:a16="http://schemas.microsoft.com/office/drawing/2014/main" id="{149047B9-F040-9CF8-4B50-CE7CB2E814C5}"/>
                </a:ext>
              </a:extLst>
            </p:cNvPr>
            <p:cNvGrpSpPr/>
            <p:nvPr/>
          </p:nvGrpSpPr>
          <p:grpSpPr>
            <a:xfrm>
              <a:off x="391998" y="3026810"/>
              <a:ext cx="6691881" cy="739446"/>
              <a:chOff x="391998" y="3026810"/>
              <a:chExt cx="6691881" cy="739446"/>
            </a:xfrm>
          </p:grpSpPr>
          <p:sp>
            <p:nvSpPr>
              <p:cNvPr id="19" name="TextBox 18">
                <a:extLst>
                  <a:ext uri="{FF2B5EF4-FFF2-40B4-BE49-F238E27FC236}">
                    <a16:creationId xmlns:a16="http://schemas.microsoft.com/office/drawing/2014/main" id="{4CABE48C-9326-2040-E66D-F1A73C4C0426}"/>
                  </a:ext>
                </a:extLst>
              </p:cNvPr>
              <p:cNvSpPr txBox="1"/>
              <p:nvPr/>
            </p:nvSpPr>
            <p:spPr>
              <a:xfrm>
                <a:off x="1335635" y="3026810"/>
                <a:ext cx="5748244" cy="707886"/>
              </a:xfrm>
              <a:prstGeom prst="rect">
                <a:avLst/>
              </a:prstGeom>
              <a:noFill/>
            </p:spPr>
            <p:txBody>
              <a:bodyPr wrap="square" anchor="ctr">
                <a:spAutoFit/>
              </a:bodyPr>
              <a:lstStyle/>
              <a:p>
                <a:r>
                  <a:rPr lang="en-US" sz="4000" b="1" dirty="0">
                    <a:solidFill>
                      <a:schemeClr val="accent6">
                        <a:lumMod val="75000"/>
                      </a:schemeClr>
                    </a:solidFill>
                    <a:highlight>
                      <a:srgbClr val="FFFF00"/>
                    </a:highlight>
                    <a:cs typeface="Arial" panose="020B0604020202020204" pitchFamily="34" charset="0"/>
                  </a:rPr>
                  <a:t>##</a:t>
                </a:r>
                <a:r>
                  <a:rPr lang="en-US" sz="2400" b="1" dirty="0">
                    <a:cs typeface="Arial" panose="020B0604020202020204" pitchFamily="34" charset="0"/>
                  </a:rPr>
                  <a:t>  </a:t>
                </a:r>
                <a:r>
                  <a:rPr lang="en-US" sz="1700" b="1" dirty="0">
                    <a:cs typeface="Arial" panose="020B0604020202020204" pitchFamily="34" charset="0"/>
                  </a:rPr>
                  <a:t>Collaborative Working Sessions Conducted</a:t>
                </a:r>
              </a:p>
            </p:txBody>
          </p:sp>
          <p:pic>
            <p:nvPicPr>
              <p:cNvPr id="20" name="Graphic 19" descr="Meeting with solid fill">
                <a:extLst>
                  <a:ext uri="{FF2B5EF4-FFF2-40B4-BE49-F238E27FC236}">
                    <a16:creationId xmlns:a16="http://schemas.microsoft.com/office/drawing/2014/main" id="{F5AC1186-9F43-3131-D4B2-73071E65CD7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1998" y="3090115"/>
                <a:ext cx="640080" cy="676141"/>
              </a:xfrm>
              <a:prstGeom prst="rect">
                <a:avLst/>
              </a:prstGeom>
            </p:spPr>
          </p:pic>
        </p:grpSp>
        <p:grpSp>
          <p:nvGrpSpPr>
            <p:cNvPr id="10" name="Group 9">
              <a:extLst>
                <a:ext uri="{FF2B5EF4-FFF2-40B4-BE49-F238E27FC236}">
                  <a16:creationId xmlns:a16="http://schemas.microsoft.com/office/drawing/2014/main" id="{A8D655CE-5C9B-BC15-10B4-545E1EC57B84}"/>
                </a:ext>
              </a:extLst>
            </p:cNvPr>
            <p:cNvGrpSpPr/>
            <p:nvPr/>
          </p:nvGrpSpPr>
          <p:grpSpPr>
            <a:xfrm>
              <a:off x="391998" y="3951423"/>
              <a:ext cx="5757038" cy="775914"/>
              <a:chOff x="391998" y="3951423"/>
              <a:chExt cx="5757038" cy="775914"/>
            </a:xfrm>
          </p:grpSpPr>
          <p:sp>
            <p:nvSpPr>
              <p:cNvPr id="17" name="TextBox 16">
                <a:extLst>
                  <a:ext uri="{FF2B5EF4-FFF2-40B4-BE49-F238E27FC236}">
                    <a16:creationId xmlns:a16="http://schemas.microsoft.com/office/drawing/2014/main" id="{0A0A4ED5-621E-A0E2-5CCA-E5461660A49A}"/>
                  </a:ext>
                </a:extLst>
              </p:cNvPr>
              <p:cNvSpPr txBox="1"/>
              <p:nvPr/>
            </p:nvSpPr>
            <p:spPr>
              <a:xfrm>
                <a:off x="1335635" y="3951423"/>
                <a:ext cx="4813401" cy="707886"/>
              </a:xfrm>
              <a:prstGeom prst="rect">
                <a:avLst/>
              </a:prstGeom>
              <a:noFill/>
            </p:spPr>
            <p:txBody>
              <a:bodyPr wrap="square" anchor="ctr">
                <a:spAutoFit/>
              </a:bodyPr>
              <a:lstStyle/>
              <a:p>
                <a:r>
                  <a:rPr lang="en-US" sz="4000" b="1" dirty="0">
                    <a:solidFill>
                      <a:srgbClr val="0070C0"/>
                    </a:solidFill>
                    <a:highlight>
                      <a:srgbClr val="FFFF00"/>
                    </a:highlight>
                    <a:cs typeface="Arial" panose="020B0604020202020204" pitchFamily="34" charset="0"/>
                  </a:rPr>
                  <a:t>##</a:t>
                </a:r>
                <a:r>
                  <a:rPr lang="en-US" sz="2400" b="1" dirty="0">
                    <a:solidFill>
                      <a:srgbClr val="0070C0"/>
                    </a:solidFill>
                    <a:cs typeface="Arial" panose="020B0604020202020204" pitchFamily="34" charset="0"/>
                  </a:rPr>
                  <a:t>  </a:t>
                </a:r>
                <a:r>
                  <a:rPr lang="en-US" sz="1700" b="1" dirty="0">
                    <a:cs typeface="Arial" panose="020B0604020202020204" pitchFamily="34" charset="0"/>
                  </a:rPr>
                  <a:t>Public Health Activities Addressed</a:t>
                </a:r>
              </a:p>
            </p:txBody>
          </p:sp>
          <p:pic>
            <p:nvPicPr>
              <p:cNvPr id="18" name="Graphic 17" descr="Heart with pulse with solid fill">
                <a:extLst>
                  <a:ext uri="{FF2B5EF4-FFF2-40B4-BE49-F238E27FC236}">
                    <a16:creationId xmlns:a16="http://schemas.microsoft.com/office/drawing/2014/main" id="{93565E7B-50E5-6CE6-5990-569316E108F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91998" y="3995817"/>
                <a:ext cx="721212" cy="731520"/>
              </a:xfrm>
              <a:prstGeom prst="rect">
                <a:avLst/>
              </a:prstGeom>
            </p:spPr>
          </p:pic>
        </p:grpSp>
        <p:grpSp>
          <p:nvGrpSpPr>
            <p:cNvPr id="11" name="Group 10">
              <a:extLst>
                <a:ext uri="{FF2B5EF4-FFF2-40B4-BE49-F238E27FC236}">
                  <a16:creationId xmlns:a16="http://schemas.microsoft.com/office/drawing/2014/main" id="{AFA3BCDB-4861-4357-2CAE-91480FDEC77B}"/>
                </a:ext>
              </a:extLst>
            </p:cNvPr>
            <p:cNvGrpSpPr/>
            <p:nvPr/>
          </p:nvGrpSpPr>
          <p:grpSpPr>
            <a:xfrm>
              <a:off x="391998" y="4876036"/>
              <a:ext cx="4255784" cy="730090"/>
              <a:chOff x="391998" y="4876036"/>
              <a:chExt cx="4255784" cy="730090"/>
            </a:xfrm>
          </p:grpSpPr>
          <p:sp>
            <p:nvSpPr>
              <p:cNvPr id="15" name="TextBox 14">
                <a:extLst>
                  <a:ext uri="{FF2B5EF4-FFF2-40B4-BE49-F238E27FC236}">
                    <a16:creationId xmlns:a16="http://schemas.microsoft.com/office/drawing/2014/main" id="{DDBE9548-715E-817D-5016-AAA5E62C24FE}"/>
                  </a:ext>
                </a:extLst>
              </p:cNvPr>
              <p:cNvSpPr txBox="1"/>
              <p:nvPr/>
            </p:nvSpPr>
            <p:spPr>
              <a:xfrm>
                <a:off x="1335635" y="4876036"/>
                <a:ext cx="3312147" cy="707886"/>
              </a:xfrm>
              <a:prstGeom prst="rect">
                <a:avLst/>
              </a:prstGeom>
              <a:noFill/>
            </p:spPr>
            <p:txBody>
              <a:bodyPr wrap="square" anchor="ctr">
                <a:spAutoFit/>
              </a:bodyPr>
              <a:lstStyle/>
              <a:p>
                <a:r>
                  <a:rPr lang="en-US" sz="4000" b="1" dirty="0">
                    <a:solidFill>
                      <a:schemeClr val="accent1">
                        <a:lumMod val="50000"/>
                      </a:schemeClr>
                    </a:solidFill>
                    <a:highlight>
                      <a:srgbClr val="FFFF00"/>
                    </a:highlight>
                    <a:cs typeface="Arial" panose="020B0604020202020204" pitchFamily="34" charset="0"/>
                  </a:rPr>
                  <a:t>##</a:t>
                </a:r>
                <a:r>
                  <a:rPr lang="en-US" sz="2400" b="1" dirty="0">
                    <a:cs typeface="Arial" panose="020B0604020202020204" pitchFamily="34" charset="0"/>
                  </a:rPr>
                  <a:t>  </a:t>
                </a:r>
                <a:r>
                  <a:rPr lang="en-US" sz="1700" b="1" dirty="0">
                    <a:cs typeface="Arial" panose="020B0604020202020204" pitchFamily="34" charset="0"/>
                  </a:rPr>
                  <a:t>Roadblocks Identified</a:t>
                </a:r>
              </a:p>
            </p:txBody>
          </p:sp>
          <p:pic>
            <p:nvPicPr>
              <p:cNvPr id="16" name="Graphic 15" descr="Warning with solid fill">
                <a:extLst>
                  <a:ext uri="{FF2B5EF4-FFF2-40B4-BE49-F238E27FC236}">
                    <a16:creationId xmlns:a16="http://schemas.microsoft.com/office/drawing/2014/main" id="{6014FA43-FA35-E73B-F9B9-26F51F363FB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391998" y="4956898"/>
                <a:ext cx="640080" cy="649228"/>
              </a:xfrm>
              <a:prstGeom prst="rect">
                <a:avLst/>
              </a:prstGeom>
            </p:spPr>
          </p:pic>
        </p:grpSp>
        <p:grpSp>
          <p:nvGrpSpPr>
            <p:cNvPr id="12" name="Group 11">
              <a:extLst>
                <a:ext uri="{FF2B5EF4-FFF2-40B4-BE49-F238E27FC236}">
                  <a16:creationId xmlns:a16="http://schemas.microsoft.com/office/drawing/2014/main" id="{036D892C-6BC1-E47C-7108-EDF9B4B9F88E}"/>
                </a:ext>
              </a:extLst>
            </p:cNvPr>
            <p:cNvGrpSpPr/>
            <p:nvPr/>
          </p:nvGrpSpPr>
          <p:grpSpPr>
            <a:xfrm>
              <a:off x="391998" y="5800648"/>
              <a:ext cx="4494858" cy="707886"/>
              <a:chOff x="391998" y="5800648"/>
              <a:chExt cx="4494858" cy="707886"/>
            </a:xfrm>
          </p:grpSpPr>
          <p:sp>
            <p:nvSpPr>
              <p:cNvPr id="13" name="TextBox 12">
                <a:extLst>
                  <a:ext uri="{FF2B5EF4-FFF2-40B4-BE49-F238E27FC236}">
                    <a16:creationId xmlns:a16="http://schemas.microsoft.com/office/drawing/2014/main" id="{F128F4AB-234A-B3AE-03B9-C78577C71D43}"/>
                  </a:ext>
                </a:extLst>
              </p:cNvPr>
              <p:cNvSpPr txBox="1"/>
              <p:nvPr/>
            </p:nvSpPr>
            <p:spPr>
              <a:xfrm>
                <a:off x="1335635" y="5800648"/>
                <a:ext cx="3551221" cy="707886"/>
              </a:xfrm>
              <a:prstGeom prst="rect">
                <a:avLst/>
              </a:prstGeom>
              <a:noFill/>
            </p:spPr>
            <p:txBody>
              <a:bodyPr wrap="square" anchor="ctr">
                <a:spAutoFit/>
              </a:bodyPr>
              <a:lstStyle/>
              <a:p>
                <a:r>
                  <a:rPr lang="en-US" sz="4000" b="1" dirty="0">
                    <a:solidFill>
                      <a:srgbClr val="7030A0"/>
                    </a:solidFill>
                    <a:highlight>
                      <a:srgbClr val="FFFF00"/>
                    </a:highlight>
                    <a:cs typeface="Arial" panose="020B0604020202020204" pitchFamily="34" charset="0"/>
                  </a:rPr>
                  <a:t>##</a:t>
                </a:r>
                <a:r>
                  <a:rPr lang="en-US" sz="2400" b="1" dirty="0">
                    <a:cs typeface="Arial" panose="020B0604020202020204" pitchFamily="34" charset="0"/>
                  </a:rPr>
                  <a:t>  </a:t>
                </a:r>
                <a:r>
                  <a:rPr lang="en-US" sz="1700" b="1" dirty="0">
                    <a:cs typeface="Arial" panose="020B0604020202020204" pitchFamily="34" charset="0"/>
                  </a:rPr>
                  <a:t>Opportunities Identified</a:t>
                </a:r>
              </a:p>
            </p:txBody>
          </p:sp>
          <p:pic>
            <p:nvPicPr>
              <p:cNvPr id="14" name="Graphic 13" descr="Lightbulb with solid fill">
                <a:extLst>
                  <a:ext uri="{FF2B5EF4-FFF2-40B4-BE49-F238E27FC236}">
                    <a16:creationId xmlns:a16="http://schemas.microsoft.com/office/drawing/2014/main" id="{E9BC42DD-75ED-0075-7300-AA7E62FBA84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a:xfrm>
                <a:off x="391998" y="5835689"/>
                <a:ext cx="640080" cy="649228"/>
              </a:xfrm>
              <a:prstGeom prst="rect">
                <a:avLst/>
              </a:prstGeom>
            </p:spPr>
          </p:pic>
        </p:grpSp>
      </p:grpSp>
      <p:sp>
        <p:nvSpPr>
          <p:cNvPr id="23" name="TextBox 22">
            <a:extLst>
              <a:ext uri="{FF2B5EF4-FFF2-40B4-BE49-F238E27FC236}">
                <a16:creationId xmlns:a16="http://schemas.microsoft.com/office/drawing/2014/main" id="{63771D1A-DA97-B5FA-E6BE-2D7E71987937}"/>
              </a:ext>
              <a:ext uri="{C183D7F6-B498-43B3-948B-1728B52AA6E4}">
                <adec:decorative xmlns:adec="http://schemas.microsoft.com/office/drawing/2017/decorative" val="1"/>
              </a:ext>
            </a:extLst>
          </p:cNvPr>
          <p:cNvSpPr txBox="1"/>
          <p:nvPr/>
        </p:nvSpPr>
        <p:spPr>
          <a:xfrm>
            <a:off x="7156376" y="2034285"/>
            <a:ext cx="4657274" cy="1508105"/>
          </a:xfrm>
          <a:prstGeom prst="rect">
            <a:avLst/>
          </a:prstGeom>
          <a:noFill/>
        </p:spPr>
        <p:txBody>
          <a:bodyPr wrap="square" rtlCol="0">
            <a:spAutoFit/>
          </a:bodyPr>
          <a:lstStyle/>
          <a:p>
            <a:r>
              <a:rPr lang="en-US" b="1" dirty="0">
                <a:cs typeface="Arial" panose="020B0604020202020204" pitchFamily="34" charset="0"/>
              </a:rPr>
              <a:t>Leading Practices &amp; Lessons Learned:</a:t>
            </a:r>
          </a:p>
          <a:p>
            <a:pPr marL="285750" indent="-285750">
              <a:buFont typeface="Arial" panose="020B0604020202020204" pitchFamily="34" charset="0"/>
              <a:buChar char="•"/>
            </a:pPr>
            <a:r>
              <a:rPr lang="en-US" dirty="0">
                <a:highlight>
                  <a:srgbClr val="FFFF00"/>
                </a:highlight>
                <a:cs typeface="Arial" panose="020B0604020202020204" pitchFamily="34" charset="0"/>
              </a:rPr>
              <a:t>Observation 1</a:t>
            </a:r>
          </a:p>
          <a:p>
            <a:pPr marL="285750" indent="-285750">
              <a:buFont typeface="Arial" panose="020B0604020202020204" pitchFamily="34" charset="0"/>
              <a:buChar char="•"/>
            </a:pPr>
            <a:r>
              <a:rPr lang="en-US" dirty="0">
                <a:highlight>
                  <a:srgbClr val="FFFF00"/>
                </a:highlight>
                <a:cs typeface="Arial" panose="020B0604020202020204" pitchFamily="34" charset="0"/>
              </a:rPr>
              <a:t>Observation 2</a:t>
            </a:r>
          </a:p>
          <a:p>
            <a:pPr marL="285750" indent="-285750">
              <a:buFont typeface="Arial" panose="020B0604020202020204" pitchFamily="34" charset="0"/>
              <a:buChar char="•"/>
            </a:pPr>
            <a:r>
              <a:rPr lang="en-US" dirty="0">
                <a:highlight>
                  <a:srgbClr val="FFFF00"/>
                </a:highlight>
                <a:cs typeface="Arial" panose="020B0604020202020204" pitchFamily="34" charset="0"/>
              </a:rPr>
              <a:t>Observation 3</a:t>
            </a:r>
          </a:p>
          <a:p>
            <a:pPr marL="285750" indent="-285750">
              <a:buFont typeface="Arial" panose="020B0604020202020204" pitchFamily="34" charset="0"/>
              <a:buChar char="•"/>
            </a:pPr>
            <a:r>
              <a:rPr lang="en-US" dirty="0">
                <a:highlight>
                  <a:srgbClr val="FFFF00"/>
                </a:highlight>
                <a:cs typeface="Arial" panose="020B0604020202020204" pitchFamily="34" charset="0"/>
              </a:rPr>
              <a:t>Observation 4</a:t>
            </a:r>
          </a:p>
        </p:txBody>
      </p:sp>
      <p:sp>
        <p:nvSpPr>
          <p:cNvPr id="24" name="Slide Number Placeholder 4">
            <a:extLst>
              <a:ext uri="{FF2B5EF4-FFF2-40B4-BE49-F238E27FC236}">
                <a16:creationId xmlns:a16="http://schemas.microsoft.com/office/drawing/2014/main" id="{552B1B83-30FE-D2D1-D0DF-98CFC2DCD55D}"/>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568905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AFAF5-5487-E677-6A68-D46CE078D644}"/>
              </a:ext>
            </a:extLst>
          </p:cNvPr>
          <p:cNvSpPr>
            <a:spLocks noGrp="1"/>
          </p:cNvSpPr>
          <p:nvPr>
            <p:ph type="title"/>
          </p:nvPr>
        </p:nvSpPr>
        <p:spPr>
          <a:xfrm>
            <a:off x="955729" y="3360737"/>
            <a:ext cx="4291739" cy="1325563"/>
          </a:xfrm>
        </p:spPr>
        <p:txBody>
          <a:bodyPr/>
          <a:lstStyle/>
          <a:p>
            <a:r>
              <a:rPr lang="en-US" sz="6000" kern="1200" dirty="0">
                <a:solidFill>
                  <a:schemeClr val="tx1"/>
                </a:solidFill>
                <a:effectLst/>
                <a:latin typeface="+mn-lt"/>
                <a:ea typeface="+mj-ea"/>
                <a:cs typeface="+mj-cs"/>
              </a:rPr>
              <a:t>Thank you!</a:t>
            </a:r>
            <a:r>
              <a:rPr lang="en-US" dirty="0"/>
              <a:t> </a:t>
            </a:r>
          </a:p>
        </p:txBody>
      </p:sp>
      <p:sp>
        <p:nvSpPr>
          <p:cNvPr id="3" name="Content Placeholder 2">
            <a:extLst>
              <a:ext uri="{FF2B5EF4-FFF2-40B4-BE49-F238E27FC236}">
                <a16:creationId xmlns:a16="http://schemas.microsoft.com/office/drawing/2014/main" id="{9861DF84-29C3-D3F4-5A5D-736861E40EAC}"/>
              </a:ext>
            </a:extLst>
          </p:cNvPr>
          <p:cNvSpPr>
            <a:spLocks noGrp="1"/>
          </p:cNvSpPr>
          <p:nvPr>
            <p:ph idx="1"/>
          </p:nvPr>
        </p:nvSpPr>
        <p:spPr>
          <a:xfrm>
            <a:off x="5904854" y="1398399"/>
            <a:ext cx="5766661" cy="4351338"/>
          </a:xfrm>
        </p:spPr>
        <p:txBody>
          <a:bodyPr>
            <a:normAutofit fontScale="47500" lnSpcReduction="20000"/>
          </a:bodyPr>
          <a:lstStyle/>
          <a:p>
            <a:pPr marL="0" indent="0">
              <a:buNone/>
            </a:pPr>
            <a:r>
              <a:rPr lang="en-US" b="1" dirty="0">
                <a:solidFill>
                  <a:schemeClr val="bg1"/>
                </a:solidFill>
                <a:cs typeface="Arial" panose="020B0604020202020204" pitchFamily="34" charset="0"/>
              </a:rPr>
              <a:t>For additional information, please contact:</a:t>
            </a:r>
          </a:p>
          <a:p>
            <a:pPr marL="0" indent="0">
              <a:buNone/>
            </a:pPr>
            <a:endParaRPr lang="en-US" dirty="0">
              <a:solidFill>
                <a:schemeClr val="bg1"/>
              </a:solidFill>
              <a:cs typeface="Arial" panose="020B0604020202020204" pitchFamily="34" charset="0"/>
            </a:endParaRPr>
          </a:p>
          <a:p>
            <a:pPr marL="0" indent="0">
              <a:buNone/>
            </a:pPr>
            <a:r>
              <a:rPr lang="en-US" dirty="0">
                <a:solidFill>
                  <a:schemeClr val="bg1"/>
                </a:solidFill>
                <a:cs typeface="Arial" panose="020B0604020202020204" pitchFamily="34" charset="0"/>
              </a:rPr>
              <a:t>Name</a:t>
            </a:r>
          </a:p>
          <a:p>
            <a:pPr marL="0" indent="0">
              <a:buNone/>
            </a:pPr>
            <a:r>
              <a:rPr lang="en-US" dirty="0">
                <a:solidFill>
                  <a:schemeClr val="bg1"/>
                </a:solidFill>
                <a:cs typeface="Arial" panose="020B0604020202020204" pitchFamily="34" charset="0"/>
              </a:rPr>
              <a:t>Title</a:t>
            </a:r>
          </a:p>
          <a:p>
            <a:pPr marL="0" indent="0">
              <a:buNone/>
            </a:pPr>
            <a:r>
              <a:rPr lang="en-US" dirty="0">
                <a:solidFill>
                  <a:schemeClr val="bg1"/>
                </a:solidFill>
                <a:cs typeface="Arial" panose="020B0604020202020204" pitchFamily="34" charset="0"/>
              </a:rPr>
              <a:t>Email</a:t>
            </a:r>
          </a:p>
          <a:p>
            <a:pPr marL="0" indent="0">
              <a:buNone/>
            </a:pPr>
            <a:r>
              <a:rPr lang="en-US" dirty="0">
                <a:solidFill>
                  <a:schemeClr val="bg1"/>
                </a:solidFill>
                <a:cs typeface="Arial" panose="020B0604020202020204" pitchFamily="34" charset="0"/>
              </a:rPr>
              <a:t>(XXX) XXX-XXXX</a:t>
            </a:r>
          </a:p>
          <a:p>
            <a:pPr marL="0" indent="0">
              <a:buNone/>
            </a:pPr>
            <a:endParaRPr lang="en-US" dirty="0">
              <a:solidFill>
                <a:schemeClr val="bg1"/>
              </a:solidFill>
              <a:cs typeface="Arial" panose="020B0604020202020204" pitchFamily="34" charset="0"/>
            </a:endParaRPr>
          </a:p>
          <a:p>
            <a:pPr marL="0" indent="0">
              <a:buNone/>
            </a:pPr>
            <a:r>
              <a:rPr lang="en-US" dirty="0">
                <a:solidFill>
                  <a:schemeClr val="bg1"/>
                </a:solidFill>
                <a:cs typeface="Arial" panose="020B0604020202020204" pitchFamily="34" charset="0"/>
              </a:rPr>
              <a:t>Name</a:t>
            </a:r>
          </a:p>
          <a:p>
            <a:pPr marL="0" indent="0">
              <a:buNone/>
            </a:pPr>
            <a:r>
              <a:rPr lang="en-US" dirty="0">
                <a:solidFill>
                  <a:schemeClr val="bg1"/>
                </a:solidFill>
                <a:cs typeface="Arial" panose="020B0604020202020204" pitchFamily="34" charset="0"/>
              </a:rPr>
              <a:t>Title</a:t>
            </a:r>
          </a:p>
          <a:p>
            <a:pPr marL="0" indent="0">
              <a:buNone/>
            </a:pPr>
            <a:r>
              <a:rPr lang="en-US" dirty="0">
                <a:solidFill>
                  <a:schemeClr val="bg1"/>
                </a:solidFill>
                <a:cs typeface="Arial" panose="020B0604020202020204" pitchFamily="34" charset="0"/>
              </a:rPr>
              <a:t>Email</a:t>
            </a:r>
          </a:p>
          <a:p>
            <a:pPr marL="0" indent="0">
              <a:buNone/>
            </a:pPr>
            <a:r>
              <a:rPr lang="en-US" dirty="0">
                <a:solidFill>
                  <a:schemeClr val="bg1"/>
                </a:solidFill>
                <a:cs typeface="Arial" panose="020B0604020202020204" pitchFamily="34" charset="0"/>
              </a:rPr>
              <a:t>(XXX) XXX-XXXX</a:t>
            </a:r>
          </a:p>
          <a:p>
            <a:pPr marL="0" indent="0">
              <a:buNone/>
            </a:pPr>
            <a:endParaRPr lang="en-US" dirty="0">
              <a:solidFill>
                <a:schemeClr val="bg1"/>
              </a:solidFill>
              <a:cs typeface="Arial" panose="020B0604020202020204" pitchFamily="34" charset="0"/>
            </a:endParaRPr>
          </a:p>
          <a:p>
            <a:pPr marL="0" indent="0">
              <a:buNone/>
            </a:pPr>
            <a:r>
              <a:rPr lang="en-US" dirty="0">
                <a:solidFill>
                  <a:schemeClr val="bg1"/>
                </a:solidFill>
                <a:cs typeface="Arial" panose="020B0604020202020204" pitchFamily="34" charset="0"/>
              </a:rPr>
              <a:t>Name</a:t>
            </a:r>
          </a:p>
          <a:p>
            <a:pPr marL="0" indent="0">
              <a:buNone/>
            </a:pPr>
            <a:r>
              <a:rPr lang="en-US" dirty="0">
                <a:solidFill>
                  <a:schemeClr val="bg1"/>
                </a:solidFill>
                <a:cs typeface="Arial" panose="020B0604020202020204" pitchFamily="34" charset="0"/>
              </a:rPr>
              <a:t>Title</a:t>
            </a:r>
          </a:p>
          <a:p>
            <a:pPr marL="0" indent="0">
              <a:buNone/>
            </a:pPr>
            <a:r>
              <a:rPr lang="en-US" dirty="0">
                <a:solidFill>
                  <a:schemeClr val="bg1"/>
                </a:solidFill>
                <a:cs typeface="Arial" panose="020B0604020202020204" pitchFamily="34" charset="0"/>
              </a:rPr>
              <a:t>Email</a:t>
            </a:r>
          </a:p>
          <a:p>
            <a:pPr marL="0" indent="0">
              <a:buNone/>
            </a:pPr>
            <a:r>
              <a:rPr lang="en-US" dirty="0">
                <a:solidFill>
                  <a:schemeClr val="bg1"/>
                </a:solidFill>
                <a:cs typeface="Arial" panose="020B0604020202020204" pitchFamily="34" charset="0"/>
              </a:rPr>
              <a:t>(XXX) XXX-XXXX</a:t>
            </a:r>
            <a:endParaRPr lang="en-US" dirty="0">
              <a:solidFill>
                <a:schemeClr val="bg1"/>
              </a:solidFill>
            </a:endParaRPr>
          </a:p>
        </p:txBody>
      </p:sp>
      <p:sp>
        <p:nvSpPr>
          <p:cNvPr id="5" name="Rectangle 4">
            <a:extLst>
              <a:ext uri="{FF2B5EF4-FFF2-40B4-BE49-F238E27FC236}">
                <a16:creationId xmlns:a16="http://schemas.microsoft.com/office/drawing/2014/main" id="{98A57005-BAF9-8C1E-A22B-BF68C96718C7}"/>
              </a:ext>
              <a:ext uri="{C183D7F6-B498-43B3-948B-1728B52AA6E4}">
                <adec:decorative xmlns:adec="http://schemas.microsoft.com/office/drawing/2017/decorative" val="1"/>
              </a:ext>
            </a:extLst>
          </p:cNvPr>
          <p:cNvSpPr/>
          <p:nvPr/>
        </p:nvSpPr>
        <p:spPr>
          <a:xfrm>
            <a:off x="7600950" y="0"/>
            <a:ext cx="4591050" cy="6858000"/>
          </a:xfrm>
          <a:prstGeom prst="rect">
            <a:avLst/>
          </a:prstGeom>
          <a:solidFill>
            <a:srgbClr val="519CAD">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3F53F22D-2659-E6F4-33A1-B7A81D9758C5}"/>
              </a:ext>
            </a:extLst>
          </p:cNvPr>
          <p:cNvSpPr txBox="1"/>
          <p:nvPr/>
        </p:nvSpPr>
        <p:spPr>
          <a:xfrm>
            <a:off x="8224837" y="1028343"/>
            <a:ext cx="3343275" cy="4801314"/>
          </a:xfrm>
          <a:prstGeom prst="rect">
            <a:avLst/>
          </a:prstGeom>
          <a:noFill/>
        </p:spPr>
        <p:txBody>
          <a:bodyPr wrap="square" rtlCol="0">
            <a:spAutoFit/>
          </a:bodyPr>
          <a:lstStyle/>
          <a:p>
            <a:r>
              <a:rPr lang="en-US" b="1" dirty="0">
                <a:cs typeface="Arial" panose="020B0604020202020204" pitchFamily="34" charset="0"/>
              </a:rPr>
              <a:t>For additional information, please contact:</a:t>
            </a:r>
          </a:p>
          <a:p>
            <a:endParaRPr lang="en-US" dirty="0">
              <a:cs typeface="Arial" panose="020B0604020202020204" pitchFamily="34" charset="0"/>
            </a:endParaRPr>
          </a:p>
          <a:p>
            <a:r>
              <a:rPr lang="en-US" dirty="0">
                <a:highlight>
                  <a:srgbClr val="FFFF00"/>
                </a:highlight>
                <a:cs typeface="Arial" panose="020B0604020202020204" pitchFamily="34" charset="0"/>
              </a:rPr>
              <a:t>Name</a:t>
            </a:r>
          </a:p>
          <a:p>
            <a:r>
              <a:rPr lang="en-US" dirty="0">
                <a:highlight>
                  <a:srgbClr val="FFFF00"/>
                </a:highlight>
                <a:cs typeface="Arial" panose="020B0604020202020204" pitchFamily="34" charset="0"/>
              </a:rPr>
              <a:t>Title</a:t>
            </a:r>
          </a:p>
          <a:p>
            <a:r>
              <a:rPr lang="en-US" dirty="0">
                <a:highlight>
                  <a:srgbClr val="FFFF00"/>
                </a:highlight>
                <a:cs typeface="Arial" panose="020B0604020202020204" pitchFamily="34" charset="0"/>
              </a:rPr>
              <a:t>Email</a:t>
            </a:r>
          </a:p>
          <a:p>
            <a:r>
              <a:rPr lang="en-US" dirty="0">
                <a:highlight>
                  <a:srgbClr val="FFFF00"/>
                </a:highlight>
                <a:cs typeface="Arial" panose="020B0604020202020204" pitchFamily="34" charset="0"/>
              </a:rPr>
              <a:t>(XXX) XXX-XXXX</a:t>
            </a:r>
          </a:p>
          <a:p>
            <a:endParaRPr lang="en-US" dirty="0">
              <a:highlight>
                <a:srgbClr val="FFFF00"/>
              </a:highlight>
              <a:cs typeface="Arial" panose="020B0604020202020204" pitchFamily="34" charset="0"/>
            </a:endParaRPr>
          </a:p>
          <a:p>
            <a:r>
              <a:rPr lang="en-US" dirty="0">
                <a:highlight>
                  <a:srgbClr val="FFFF00"/>
                </a:highlight>
                <a:cs typeface="Arial" panose="020B0604020202020204" pitchFamily="34" charset="0"/>
              </a:rPr>
              <a:t>Name</a:t>
            </a:r>
          </a:p>
          <a:p>
            <a:r>
              <a:rPr lang="en-US" dirty="0">
                <a:highlight>
                  <a:srgbClr val="FFFF00"/>
                </a:highlight>
                <a:cs typeface="Arial" panose="020B0604020202020204" pitchFamily="34" charset="0"/>
              </a:rPr>
              <a:t>Title</a:t>
            </a:r>
          </a:p>
          <a:p>
            <a:r>
              <a:rPr lang="en-US" dirty="0">
                <a:highlight>
                  <a:srgbClr val="FFFF00"/>
                </a:highlight>
                <a:cs typeface="Arial" panose="020B0604020202020204" pitchFamily="34" charset="0"/>
              </a:rPr>
              <a:t>Email</a:t>
            </a:r>
          </a:p>
          <a:p>
            <a:r>
              <a:rPr lang="en-US" dirty="0">
                <a:highlight>
                  <a:srgbClr val="FFFF00"/>
                </a:highlight>
                <a:cs typeface="Arial" panose="020B0604020202020204" pitchFamily="34" charset="0"/>
              </a:rPr>
              <a:t>(XXX) XXX-XXXX</a:t>
            </a:r>
          </a:p>
          <a:p>
            <a:endParaRPr lang="en-US" dirty="0">
              <a:highlight>
                <a:srgbClr val="FFFF00"/>
              </a:highlight>
              <a:cs typeface="Arial" panose="020B0604020202020204" pitchFamily="34" charset="0"/>
            </a:endParaRPr>
          </a:p>
          <a:p>
            <a:r>
              <a:rPr lang="en-US" dirty="0">
                <a:highlight>
                  <a:srgbClr val="FFFF00"/>
                </a:highlight>
                <a:cs typeface="Arial" panose="020B0604020202020204" pitchFamily="34" charset="0"/>
              </a:rPr>
              <a:t>Name</a:t>
            </a:r>
          </a:p>
          <a:p>
            <a:r>
              <a:rPr lang="en-US" dirty="0">
                <a:highlight>
                  <a:srgbClr val="FFFF00"/>
                </a:highlight>
                <a:cs typeface="Arial" panose="020B0604020202020204" pitchFamily="34" charset="0"/>
              </a:rPr>
              <a:t>Title</a:t>
            </a:r>
          </a:p>
          <a:p>
            <a:r>
              <a:rPr lang="en-US" dirty="0">
                <a:highlight>
                  <a:srgbClr val="FFFF00"/>
                </a:highlight>
                <a:cs typeface="Arial" panose="020B0604020202020204" pitchFamily="34" charset="0"/>
              </a:rPr>
              <a:t>Email</a:t>
            </a:r>
          </a:p>
          <a:p>
            <a:r>
              <a:rPr lang="en-US" dirty="0">
                <a:highlight>
                  <a:srgbClr val="FFFF00"/>
                </a:highlight>
                <a:cs typeface="Arial" panose="020B0604020202020204" pitchFamily="34" charset="0"/>
              </a:rPr>
              <a:t>(XXX) XXX-XXXX</a:t>
            </a:r>
          </a:p>
        </p:txBody>
      </p:sp>
    </p:spTree>
    <p:extLst>
      <p:ext uri="{BB962C8B-B14F-4D97-AF65-F5344CB8AC3E}">
        <p14:creationId xmlns:p14="http://schemas.microsoft.com/office/powerpoint/2010/main" val="5404679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7839A-6118-4726-8092-90341C91B330}"/>
              </a:ext>
            </a:extLst>
          </p:cNvPr>
          <p:cNvSpPr>
            <a:spLocks noGrp="1"/>
          </p:cNvSpPr>
          <p:nvPr>
            <p:ph type="title"/>
          </p:nvPr>
        </p:nvSpPr>
        <p:spPr/>
        <p:txBody>
          <a:bodyPr/>
          <a:lstStyle/>
          <a:p>
            <a:r>
              <a:rPr lang="en-US" dirty="0">
                <a:latin typeface="+mn-lt"/>
                <a:cs typeface="Arial" panose="020B0604020202020204" pitchFamily="34" charset="0"/>
              </a:rPr>
              <a:t>Appendix</a:t>
            </a:r>
            <a:endParaRPr lang="en-US" dirty="0">
              <a:solidFill>
                <a:srgbClr val="FF0000"/>
              </a:solidFill>
              <a:latin typeface="+mn-lt"/>
              <a:cs typeface="Arial" panose="020B0604020202020204" pitchFamily="34" charset="0"/>
            </a:endParaRPr>
          </a:p>
        </p:txBody>
      </p:sp>
    </p:spTree>
    <p:extLst>
      <p:ext uri="{BB962C8B-B14F-4D97-AF65-F5344CB8AC3E}">
        <p14:creationId xmlns:p14="http://schemas.microsoft.com/office/powerpoint/2010/main" val="33682189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3EB65-21E6-628F-3537-C6BBDFE2C37E}"/>
              </a:ext>
            </a:extLst>
          </p:cNvPr>
          <p:cNvSpPr>
            <a:spLocks noGrp="1"/>
          </p:cNvSpPr>
          <p:nvPr>
            <p:ph type="title"/>
          </p:nvPr>
        </p:nvSpPr>
        <p:spPr>
          <a:xfrm>
            <a:off x="273803" y="421898"/>
            <a:ext cx="2788403" cy="518278"/>
          </a:xfrm>
        </p:spPr>
        <p:txBody>
          <a:bodyPr>
            <a:normAutofit fontScale="90000"/>
          </a:bodyPr>
          <a:lstStyle/>
          <a:p>
            <a:r>
              <a:rPr lang="en-US" sz="2200" b="1" dirty="0">
                <a:latin typeface="+mn-lt"/>
                <a:cs typeface="Arial" panose="020B0604020202020204" pitchFamily="34" charset="0"/>
              </a:rPr>
              <a:t>Impact-Effort Matrix</a:t>
            </a:r>
            <a:br>
              <a:rPr lang="en-US" b="1" dirty="0">
                <a:highlight>
                  <a:srgbClr val="FFFF00"/>
                </a:highlight>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8112413F-B863-3C04-4B58-B6EB8905FEA7}"/>
              </a:ext>
            </a:extLst>
          </p:cNvPr>
          <p:cNvSpPr>
            <a:spLocks noGrp="1"/>
          </p:cNvSpPr>
          <p:nvPr>
            <p:ph idx="1"/>
          </p:nvPr>
        </p:nvSpPr>
        <p:spPr/>
        <p:txBody>
          <a:bodyPr/>
          <a:lstStyle/>
          <a:p>
            <a:r>
              <a:rPr lang="en-US" dirty="0">
                <a:solidFill>
                  <a:schemeClr val="bg1"/>
                </a:solidFill>
              </a:rPr>
              <a:t>Quick Wins</a:t>
            </a:r>
          </a:p>
          <a:p>
            <a:r>
              <a:rPr lang="en-US" dirty="0">
                <a:solidFill>
                  <a:schemeClr val="bg1"/>
                </a:solidFill>
              </a:rPr>
              <a:t>Major Projects</a:t>
            </a:r>
          </a:p>
          <a:p>
            <a:r>
              <a:rPr lang="en-US" dirty="0">
                <a:solidFill>
                  <a:schemeClr val="bg1"/>
                </a:solidFill>
              </a:rPr>
              <a:t>Incremental</a:t>
            </a:r>
          </a:p>
          <a:p>
            <a:r>
              <a:rPr lang="en-US" dirty="0">
                <a:solidFill>
                  <a:schemeClr val="bg1"/>
                </a:solidFill>
              </a:rPr>
              <a:t>Rethink</a:t>
            </a:r>
          </a:p>
          <a:p>
            <a:pPr marL="0" indent="0">
              <a:buNone/>
            </a:pPr>
            <a:r>
              <a:rPr lang="en-US" dirty="0">
                <a:solidFill>
                  <a:schemeClr val="bg1"/>
                </a:solidFill>
                <a:cs typeface="Arial" panose="020B0604020202020204" pitchFamily="34" charset="0"/>
              </a:rPr>
              <a:t>Visual can be replaced with tribe’s completed impact-effort matrix.</a:t>
            </a:r>
            <a:endParaRPr lang="en-US" dirty="0">
              <a:solidFill>
                <a:schemeClr val="bg1"/>
              </a:solidFill>
            </a:endParaRPr>
          </a:p>
        </p:txBody>
      </p:sp>
      <p:grpSp>
        <p:nvGrpSpPr>
          <p:cNvPr id="19" name="Group 18" descr="A rectangular arrangement divided into four even rectangles: quick wins on the upper left-hand side; incremental on the lower left-hand side; major projects on the upper right-hand side; rethink on the lower right-hand side. Outside of the rectangular arrangement on the y-axis labeled &quot;Impact,&quot; an arrow points from low (at the bottom of the rectangle) to high (at the top of the rectangle. On the x-axis labeled &quot;Effort,&quot; an arrow points from low (on the left-hand side of the rectangle) to high (on the right-hand side of the rectangle). &#10;&#10;A gray box in the center states: Visual can be replaced with Tribe's completed impact-effort matrix.">
            <a:extLst>
              <a:ext uri="{FF2B5EF4-FFF2-40B4-BE49-F238E27FC236}">
                <a16:creationId xmlns:a16="http://schemas.microsoft.com/office/drawing/2014/main" id="{79E2E61B-1BC9-6F58-D6ED-80C7CF6ECCF3}"/>
              </a:ext>
            </a:extLst>
          </p:cNvPr>
          <p:cNvGrpSpPr/>
          <p:nvPr/>
        </p:nvGrpSpPr>
        <p:grpSpPr>
          <a:xfrm>
            <a:off x="424083" y="740230"/>
            <a:ext cx="10774185" cy="5472680"/>
            <a:chOff x="290733" y="734538"/>
            <a:chExt cx="10358217" cy="6037401"/>
          </a:xfrm>
        </p:grpSpPr>
        <p:sp>
          <p:nvSpPr>
            <p:cNvPr id="20" name="Rectangle 19">
              <a:extLst>
                <a:ext uri="{FF2B5EF4-FFF2-40B4-BE49-F238E27FC236}">
                  <a16:creationId xmlns:a16="http://schemas.microsoft.com/office/drawing/2014/main" id="{8315F553-28DE-B3EC-3C77-18EA2271E2E2}"/>
                </a:ext>
              </a:extLst>
            </p:cNvPr>
            <p:cNvSpPr/>
            <p:nvPr/>
          </p:nvSpPr>
          <p:spPr>
            <a:xfrm>
              <a:off x="1457323" y="1038225"/>
              <a:ext cx="4391026" cy="2457450"/>
            </a:xfrm>
            <a:prstGeom prst="rect">
              <a:avLst/>
            </a:prstGeom>
            <a:solidFill>
              <a:schemeClr val="accent6">
                <a:lumMod val="75000"/>
                <a:alpha val="24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Quick Wins</a:t>
              </a:r>
            </a:p>
          </p:txBody>
        </p:sp>
        <p:sp>
          <p:nvSpPr>
            <p:cNvPr id="21" name="Rectangle 20">
              <a:extLst>
                <a:ext uri="{FF2B5EF4-FFF2-40B4-BE49-F238E27FC236}">
                  <a16:creationId xmlns:a16="http://schemas.microsoft.com/office/drawing/2014/main" id="{AB2A5A6F-1836-F5EA-922E-D877813F7760}"/>
                </a:ext>
              </a:extLst>
            </p:cNvPr>
            <p:cNvSpPr/>
            <p:nvPr/>
          </p:nvSpPr>
          <p:spPr>
            <a:xfrm>
              <a:off x="5953124" y="1038225"/>
              <a:ext cx="4391026" cy="2457450"/>
            </a:xfrm>
            <a:prstGeom prst="rect">
              <a:avLst/>
            </a:prstGeom>
            <a:solidFill>
              <a:schemeClr val="accent5">
                <a:lumMod val="75000"/>
                <a:alpha val="24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Major Projects</a:t>
              </a:r>
            </a:p>
          </p:txBody>
        </p:sp>
        <p:sp>
          <p:nvSpPr>
            <p:cNvPr id="22" name="Rectangle 21">
              <a:extLst>
                <a:ext uri="{FF2B5EF4-FFF2-40B4-BE49-F238E27FC236}">
                  <a16:creationId xmlns:a16="http://schemas.microsoft.com/office/drawing/2014/main" id="{66A99974-FA31-7BF3-BBC7-F34A4F4DFFFA}"/>
                </a:ext>
              </a:extLst>
            </p:cNvPr>
            <p:cNvSpPr/>
            <p:nvPr/>
          </p:nvSpPr>
          <p:spPr>
            <a:xfrm>
              <a:off x="1457323" y="3590925"/>
              <a:ext cx="4391026" cy="2457450"/>
            </a:xfrm>
            <a:prstGeom prst="rect">
              <a:avLst/>
            </a:prstGeom>
            <a:solidFill>
              <a:schemeClr val="accent4">
                <a:lumMod val="75000"/>
                <a:alpha val="24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Incremental</a:t>
              </a:r>
            </a:p>
          </p:txBody>
        </p:sp>
        <p:sp>
          <p:nvSpPr>
            <p:cNvPr id="23" name="Rectangle 22">
              <a:extLst>
                <a:ext uri="{FF2B5EF4-FFF2-40B4-BE49-F238E27FC236}">
                  <a16:creationId xmlns:a16="http://schemas.microsoft.com/office/drawing/2014/main" id="{0C381852-52ED-F719-F56E-4DF75E471D53}"/>
                </a:ext>
              </a:extLst>
            </p:cNvPr>
            <p:cNvSpPr/>
            <p:nvPr/>
          </p:nvSpPr>
          <p:spPr>
            <a:xfrm>
              <a:off x="5953124" y="3590925"/>
              <a:ext cx="4391026" cy="2457450"/>
            </a:xfrm>
            <a:prstGeom prst="rect">
              <a:avLst/>
            </a:prstGeom>
            <a:solidFill>
              <a:schemeClr val="accent2">
                <a:lumMod val="75000"/>
                <a:alpha val="24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Rethink</a:t>
              </a:r>
            </a:p>
          </p:txBody>
        </p:sp>
        <p:cxnSp>
          <p:nvCxnSpPr>
            <p:cNvPr id="24" name="Straight Arrow Connector 23">
              <a:extLst>
                <a:ext uri="{FF2B5EF4-FFF2-40B4-BE49-F238E27FC236}">
                  <a16:creationId xmlns:a16="http://schemas.microsoft.com/office/drawing/2014/main" id="{C7652193-507D-2858-013E-B6E86AADE01B}"/>
                </a:ext>
              </a:extLst>
            </p:cNvPr>
            <p:cNvCxnSpPr>
              <a:cxnSpLocks/>
            </p:cNvCxnSpPr>
            <p:nvPr/>
          </p:nvCxnSpPr>
          <p:spPr>
            <a:xfrm>
              <a:off x="1272979" y="6216723"/>
              <a:ext cx="9375971" cy="0"/>
            </a:xfrm>
            <a:prstGeom prst="straightConnector1">
              <a:avLst/>
            </a:prstGeom>
            <a:ln w="76200">
              <a:tailEnd type="triangle"/>
            </a:ln>
          </p:spPr>
          <p:style>
            <a:lnRef idx="1">
              <a:schemeClr val="accent3"/>
            </a:lnRef>
            <a:fillRef idx="0">
              <a:schemeClr val="accent3"/>
            </a:fillRef>
            <a:effectRef idx="0">
              <a:schemeClr val="accent3"/>
            </a:effectRef>
            <a:fontRef idx="minor">
              <a:schemeClr val="tx1"/>
            </a:fontRef>
          </p:style>
        </p:cxnSp>
        <p:cxnSp>
          <p:nvCxnSpPr>
            <p:cNvPr id="25" name="Straight Arrow Connector 24">
              <a:extLst>
                <a:ext uri="{FF2B5EF4-FFF2-40B4-BE49-F238E27FC236}">
                  <a16:creationId xmlns:a16="http://schemas.microsoft.com/office/drawing/2014/main" id="{CA1CEBFE-06DF-1953-0D3A-AA9E56C5B193}"/>
                </a:ext>
              </a:extLst>
            </p:cNvPr>
            <p:cNvCxnSpPr>
              <a:cxnSpLocks/>
            </p:cNvCxnSpPr>
            <p:nvPr/>
          </p:nvCxnSpPr>
          <p:spPr>
            <a:xfrm flipV="1">
              <a:off x="1272979" y="734538"/>
              <a:ext cx="0" cy="5522273"/>
            </a:xfrm>
            <a:prstGeom prst="straightConnector1">
              <a:avLst/>
            </a:prstGeom>
            <a:ln w="76200">
              <a:tailEnd type="triangle"/>
            </a:ln>
          </p:spPr>
          <p:style>
            <a:lnRef idx="1">
              <a:schemeClr val="accent3"/>
            </a:lnRef>
            <a:fillRef idx="0">
              <a:schemeClr val="accent3"/>
            </a:fillRef>
            <a:effectRef idx="0">
              <a:schemeClr val="accent3"/>
            </a:effectRef>
            <a:fontRef idx="minor">
              <a:schemeClr val="tx1"/>
            </a:fontRef>
          </p:style>
        </p:cxnSp>
        <p:sp>
          <p:nvSpPr>
            <p:cNvPr id="26" name="TextBox 25">
              <a:extLst>
                <a:ext uri="{FF2B5EF4-FFF2-40B4-BE49-F238E27FC236}">
                  <a16:creationId xmlns:a16="http://schemas.microsoft.com/office/drawing/2014/main" id="{00DE5F12-D06F-EA51-7EC4-D9DE21F55B56}"/>
                </a:ext>
              </a:extLst>
            </p:cNvPr>
            <p:cNvSpPr txBox="1"/>
            <p:nvPr/>
          </p:nvSpPr>
          <p:spPr>
            <a:xfrm>
              <a:off x="5497099" y="6402607"/>
              <a:ext cx="702500" cy="369332"/>
            </a:xfrm>
            <a:prstGeom prst="rect">
              <a:avLst/>
            </a:prstGeom>
            <a:noFill/>
          </p:spPr>
          <p:txBody>
            <a:bodyPr wrap="none" rtlCol="0">
              <a:spAutoFit/>
            </a:bodyPr>
            <a:lstStyle/>
            <a:p>
              <a:r>
                <a:rPr lang="en-US"/>
                <a:t>Effort</a:t>
              </a:r>
            </a:p>
          </p:txBody>
        </p:sp>
        <p:sp>
          <p:nvSpPr>
            <p:cNvPr id="27" name="TextBox 26">
              <a:extLst>
                <a:ext uri="{FF2B5EF4-FFF2-40B4-BE49-F238E27FC236}">
                  <a16:creationId xmlns:a16="http://schemas.microsoft.com/office/drawing/2014/main" id="{7FE9A650-58F2-EA8A-A8C9-A705F1684C48}"/>
                </a:ext>
              </a:extLst>
            </p:cNvPr>
            <p:cNvSpPr txBox="1"/>
            <p:nvPr/>
          </p:nvSpPr>
          <p:spPr>
            <a:xfrm>
              <a:off x="290733" y="3310686"/>
              <a:ext cx="833883" cy="369332"/>
            </a:xfrm>
            <a:prstGeom prst="rect">
              <a:avLst/>
            </a:prstGeom>
            <a:noFill/>
          </p:spPr>
          <p:txBody>
            <a:bodyPr wrap="none" rtlCol="0">
              <a:spAutoFit/>
            </a:bodyPr>
            <a:lstStyle/>
            <a:p>
              <a:r>
                <a:rPr lang="en-US"/>
                <a:t>Impact</a:t>
              </a:r>
            </a:p>
          </p:txBody>
        </p:sp>
        <p:sp>
          <p:nvSpPr>
            <p:cNvPr id="28" name="TextBox 27">
              <a:extLst>
                <a:ext uri="{FF2B5EF4-FFF2-40B4-BE49-F238E27FC236}">
                  <a16:creationId xmlns:a16="http://schemas.microsoft.com/office/drawing/2014/main" id="{9B4DF8D9-055D-613F-A657-781910A0376F}"/>
                </a:ext>
              </a:extLst>
            </p:cNvPr>
            <p:cNvSpPr txBox="1"/>
            <p:nvPr/>
          </p:nvSpPr>
          <p:spPr>
            <a:xfrm>
              <a:off x="707675" y="772081"/>
              <a:ext cx="449162" cy="261610"/>
            </a:xfrm>
            <a:prstGeom prst="rect">
              <a:avLst/>
            </a:prstGeom>
            <a:noFill/>
          </p:spPr>
          <p:txBody>
            <a:bodyPr wrap="none" rtlCol="0">
              <a:spAutoFit/>
            </a:bodyPr>
            <a:lstStyle/>
            <a:p>
              <a:r>
                <a:rPr lang="en-US" sz="1100" i="1"/>
                <a:t>High</a:t>
              </a:r>
            </a:p>
          </p:txBody>
        </p:sp>
        <p:sp>
          <p:nvSpPr>
            <p:cNvPr id="29" name="TextBox 28">
              <a:extLst>
                <a:ext uri="{FF2B5EF4-FFF2-40B4-BE49-F238E27FC236}">
                  <a16:creationId xmlns:a16="http://schemas.microsoft.com/office/drawing/2014/main" id="{CE16D79C-CCD4-A93B-4A0A-6AD3921E73B2}"/>
                </a:ext>
              </a:extLst>
            </p:cNvPr>
            <p:cNvSpPr txBox="1"/>
            <p:nvPr/>
          </p:nvSpPr>
          <p:spPr>
            <a:xfrm>
              <a:off x="707675" y="6059888"/>
              <a:ext cx="417102" cy="261610"/>
            </a:xfrm>
            <a:prstGeom prst="rect">
              <a:avLst/>
            </a:prstGeom>
            <a:noFill/>
          </p:spPr>
          <p:txBody>
            <a:bodyPr wrap="none" rtlCol="0">
              <a:spAutoFit/>
            </a:bodyPr>
            <a:lstStyle/>
            <a:p>
              <a:r>
                <a:rPr lang="en-US" sz="1100" i="1"/>
                <a:t>Low</a:t>
              </a:r>
            </a:p>
          </p:txBody>
        </p:sp>
        <p:sp>
          <p:nvSpPr>
            <p:cNvPr id="30" name="TextBox 29">
              <a:extLst>
                <a:ext uri="{FF2B5EF4-FFF2-40B4-BE49-F238E27FC236}">
                  <a16:creationId xmlns:a16="http://schemas.microsoft.com/office/drawing/2014/main" id="{5A05A7A8-009B-1556-4449-B5B74085596C}"/>
                </a:ext>
              </a:extLst>
            </p:cNvPr>
            <p:cNvSpPr txBox="1"/>
            <p:nvPr/>
          </p:nvSpPr>
          <p:spPr>
            <a:xfrm>
              <a:off x="1156837" y="6326345"/>
              <a:ext cx="417102" cy="261610"/>
            </a:xfrm>
            <a:prstGeom prst="rect">
              <a:avLst/>
            </a:prstGeom>
            <a:noFill/>
          </p:spPr>
          <p:txBody>
            <a:bodyPr wrap="none" rtlCol="0">
              <a:spAutoFit/>
            </a:bodyPr>
            <a:lstStyle/>
            <a:p>
              <a:r>
                <a:rPr lang="en-US" sz="1100" i="1"/>
                <a:t>Low</a:t>
              </a:r>
            </a:p>
          </p:txBody>
        </p:sp>
        <p:sp>
          <p:nvSpPr>
            <p:cNvPr id="31" name="TextBox 30">
              <a:extLst>
                <a:ext uri="{FF2B5EF4-FFF2-40B4-BE49-F238E27FC236}">
                  <a16:creationId xmlns:a16="http://schemas.microsoft.com/office/drawing/2014/main" id="{B8A3D074-DFF2-F557-797E-0CC11084FC91}"/>
                </a:ext>
              </a:extLst>
            </p:cNvPr>
            <p:cNvSpPr txBox="1"/>
            <p:nvPr/>
          </p:nvSpPr>
          <p:spPr>
            <a:xfrm>
              <a:off x="10199788" y="6326345"/>
              <a:ext cx="449162" cy="261610"/>
            </a:xfrm>
            <a:prstGeom prst="rect">
              <a:avLst/>
            </a:prstGeom>
            <a:noFill/>
          </p:spPr>
          <p:txBody>
            <a:bodyPr wrap="none" rtlCol="0">
              <a:spAutoFit/>
            </a:bodyPr>
            <a:lstStyle/>
            <a:p>
              <a:r>
                <a:rPr lang="en-US" sz="1100" i="1"/>
                <a:t>High</a:t>
              </a:r>
            </a:p>
          </p:txBody>
        </p:sp>
      </p:grpSp>
      <p:sp>
        <p:nvSpPr>
          <p:cNvPr id="32" name="Rectangle 31">
            <a:extLst>
              <a:ext uri="{FF2B5EF4-FFF2-40B4-BE49-F238E27FC236}">
                <a16:creationId xmlns:a16="http://schemas.microsoft.com/office/drawing/2014/main" id="{98997A51-799A-E244-9684-E9D009BF5B11}"/>
              </a:ext>
            </a:extLst>
          </p:cNvPr>
          <p:cNvSpPr/>
          <p:nvPr/>
        </p:nvSpPr>
        <p:spPr>
          <a:xfrm>
            <a:off x="3911085" y="2645248"/>
            <a:ext cx="4686462" cy="1339141"/>
          </a:xfrm>
          <a:prstGeom prst="rect">
            <a:avLst/>
          </a:prstGeom>
          <a:solidFill>
            <a:srgbClr val="D0CECE"/>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cs typeface="Arial" panose="020B0604020202020204" pitchFamily="34" charset="0"/>
              </a:rPr>
              <a:t>Visual can be replaced with tribe’s completed impact-effort matrix.</a:t>
            </a:r>
          </a:p>
        </p:txBody>
      </p:sp>
      <p:sp>
        <p:nvSpPr>
          <p:cNvPr id="33" name="Slide Number Placeholder 4">
            <a:extLst>
              <a:ext uri="{FF2B5EF4-FFF2-40B4-BE49-F238E27FC236}">
                <a16:creationId xmlns:a16="http://schemas.microsoft.com/office/drawing/2014/main" id="{0200E9F4-AE2C-4E78-A67B-65080CAE3FF7}"/>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03098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D486-C905-D2AF-BD49-C3EC998E7A25}"/>
              </a:ext>
            </a:extLst>
          </p:cNvPr>
          <p:cNvSpPr>
            <a:spLocks noGrp="1"/>
          </p:cNvSpPr>
          <p:nvPr>
            <p:ph type="title"/>
          </p:nvPr>
        </p:nvSpPr>
        <p:spPr>
          <a:xfrm>
            <a:off x="264763" y="162759"/>
            <a:ext cx="2757407" cy="518278"/>
          </a:xfrm>
        </p:spPr>
        <p:txBody>
          <a:bodyPr>
            <a:normAutofit/>
          </a:bodyPr>
          <a:lstStyle/>
          <a:p>
            <a:r>
              <a:rPr lang="en-US" sz="2000" b="1" i="0" kern="1200" baseline="0" dirty="0">
                <a:solidFill>
                  <a:schemeClr val="tx1"/>
                </a:solidFill>
                <a:effectLst/>
                <a:latin typeface="+mn-lt"/>
              </a:rPr>
              <a:t>Action Planning</a:t>
            </a:r>
            <a:r>
              <a:rPr lang="en-US" sz="2000" dirty="0">
                <a:latin typeface="+mn-lt"/>
              </a:rPr>
              <a:t> </a:t>
            </a:r>
          </a:p>
        </p:txBody>
      </p:sp>
      <p:sp>
        <p:nvSpPr>
          <p:cNvPr id="3" name="Content Placeholder 2">
            <a:extLst>
              <a:ext uri="{FF2B5EF4-FFF2-40B4-BE49-F238E27FC236}">
                <a16:creationId xmlns:a16="http://schemas.microsoft.com/office/drawing/2014/main" id="{EBCF470C-434F-B2E2-ED2D-32F0A4E70891}"/>
              </a:ext>
            </a:extLst>
          </p:cNvPr>
          <p:cNvSpPr>
            <a:spLocks noGrp="1"/>
          </p:cNvSpPr>
          <p:nvPr>
            <p:ph idx="1"/>
          </p:nvPr>
        </p:nvSpPr>
        <p:spPr>
          <a:xfrm>
            <a:off x="838200" y="1825625"/>
            <a:ext cx="10515600" cy="2529399"/>
          </a:xfrm>
        </p:spPr>
        <p:txBody>
          <a:bodyPr>
            <a:normAutofit fontScale="92500" lnSpcReduction="10000"/>
          </a:bodyPr>
          <a:lstStyle/>
          <a:p>
            <a:pPr marL="0" indent="0">
              <a:buNone/>
            </a:pPr>
            <a:r>
              <a:rPr lang="en-US" sz="900" dirty="0">
                <a:solidFill>
                  <a:schemeClr val="bg1"/>
                </a:solidFill>
              </a:rPr>
              <a:t>Prioritized Opportunities:</a:t>
            </a:r>
          </a:p>
          <a:p>
            <a:pPr marL="0" indent="0">
              <a:buNone/>
            </a:pPr>
            <a:r>
              <a:rPr lang="en-US" sz="900" dirty="0">
                <a:solidFill>
                  <a:schemeClr val="bg1"/>
                </a:solidFill>
              </a:rPr>
              <a:t>None</a:t>
            </a:r>
          </a:p>
          <a:p>
            <a:pPr marL="0" indent="0">
              <a:buNone/>
            </a:pPr>
            <a:r>
              <a:rPr lang="en-US" sz="900" dirty="0">
                <a:solidFill>
                  <a:schemeClr val="bg1"/>
                </a:solidFill>
              </a:rPr>
              <a:t>Opportunities:</a:t>
            </a:r>
          </a:p>
          <a:p>
            <a:r>
              <a:rPr lang="en-US" sz="900" dirty="0">
                <a:solidFill>
                  <a:schemeClr val="bg1"/>
                </a:solidFill>
              </a:rPr>
              <a:t>Establish, document, and implement an organization-wide data governance process to guide our tribe’s major data decisions. </a:t>
            </a:r>
          </a:p>
          <a:p>
            <a:r>
              <a:rPr lang="en-US" sz="900" dirty="0">
                <a:solidFill>
                  <a:schemeClr val="bg1"/>
                </a:solidFill>
              </a:rPr>
              <a:t>Develop strategies to prioritize data governance within our tribe (e.g., establishing workgroups to champion data governance).</a:t>
            </a:r>
          </a:p>
          <a:p>
            <a:r>
              <a:rPr lang="en-US" sz="900" dirty="0">
                <a:solidFill>
                  <a:schemeClr val="bg1"/>
                </a:solidFill>
              </a:rPr>
              <a:t>Include information security and cybersecurity as core priorities and activities in our IT and data governance and strategies.</a:t>
            </a:r>
          </a:p>
          <a:p>
            <a:r>
              <a:rPr lang="en-US" sz="900" dirty="0">
                <a:solidFill>
                  <a:schemeClr val="bg1"/>
                </a:solidFill>
              </a:rPr>
              <a:t>Define and communicate the advantages, limitations, impacts, and opportunities of data governance processes to leadership and programs to obtain buy-in.</a:t>
            </a:r>
          </a:p>
          <a:p>
            <a:r>
              <a:rPr lang="en-US" sz="900" dirty="0">
                <a:solidFill>
                  <a:schemeClr val="bg1"/>
                </a:solidFill>
              </a:rPr>
              <a:t>Provide continuous learning and development opportunities to tribal staff on data governance processes.</a:t>
            </a:r>
          </a:p>
          <a:p>
            <a:r>
              <a:rPr lang="en-US" sz="900" dirty="0">
                <a:solidFill>
                  <a:schemeClr val="bg1"/>
                </a:solidFill>
              </a:rPr>
              <a:t>Designate an individual/group of people to oversee data governance (e.g., data governance committee, Chief Data Officer, etc.).</a:t>
            </a:r>
          </a:p>
          <a:p>
            <a:r>
              <a:rPr lang="en-US" sz="900" dirty="0">
                <a:solidFill>
                  <a:schemeClr val="bg1"/>
                </a:solidFill>
              </a:rPr>
              <a:t>Other.</a:t>
            </a:r>
          </a:p>
          <a:p>
            <a:pPr marL="0" indent="0">
              <a:buNone/>
            </a:pPr>
            <a:r>
              <a:rPr lang="en-US" sz="900" dirty="0">
                <a:solidFill>
                  <a:schemeClr val="bg1"/>
                </a:solidFill>
                <a:cs typeface="Arial" panose="020B0604020202020204" pitchFamily="34" charset="0"/>
              </a:rPr>
              <a:t>Visual can be replaced with tribe’s completed action planning templates. Slide may be duplicated to account for multiple action planning templates. </a:t>
            </a:r>
            <a:endParaRPr lang="en-US" dirty="0"/>
          </a:p>
          <a:p>
            <a:pPr marL="0" indent="0">
              <a:buNone/>
            </a:pPr>
            <a:endParaRPr lang="en-US" dirty="0"/>
          </a:p>
        </p:txBody>
      </p:sp>
      <p:sp>
        <p:nvSpPr>
          <p:cNvPr id="5" name="Rectangle: Rounded Corners 26">
            <a:extLst>
              <a:ext uri="{FF2B5EF4-FFF2-40B4-BE49-F238E27FC236}">
                <a16:creationId xmlns:a16="http://schemas.microsoft.com/office/drawing/2014/main" id="{02180D94-EE54-8D1A-7A54-6FF879EE7E2C}"/>
              </a:ext>
              <a:ext uri="{C183D7F6-B498-43B3-948B-1728B52AA6E4}">
                <adec:decorative xmlns:adec="http://schemas.microsoft.com/office/drawing/2017/decorative" val="1"/>
              </a:ext>
            </a:extLst>
          </p:cNvPr>
          <p:cNvSpPr/>
          <p:nvPr/>
        </p:nvSpPr>
        <p:spPr>
          <a:xfrm>
            <a:off x="142926" y="1200072"/>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1C48AB4-19B3-0EF9-13C1-F77E5426A00E}"/>
              </a:ext>
              <a:ext uri="{C183D7F6-B498-43B3-948B-1728B52AA6E4}">
                <adec:decorative xmlns:adec="http://schemas.microsoft.com/office/drawing/2017/decorative" val="0"/>
              </a:ext>
            </a:extLst>
          </p:cNvPr>
          <p:cNvSpPr txBox="1"/>
          <p:nvPr/>
        </p:nvSpPr>
        <p:spPr>
          <a:xfrm>
            <a:off x="1766994" y="995760"/>
            <a:ext cx="2539520" cy="374571"/>
          </a:xfrm>
          <a:prstGeom prst="roundRect">
            <a:avLst/>
          </a:prstGeom>
          <a:solidFill>
            <a:schemeClr val="accent3">
              <a:lumMod val="40000"/>
              <a:lumOff val="60000"/>
            </a:schemeClr>
          </a:solidFill>
        </p:spPr>
        <p:txBody>
          <a:bodyPr wrap="square" rtlCol="0">
            <a:spAutoFit/>
          </a:bodyPr>
          <a:lstStyle/>
          <a:p>
            <a:pPr algn="ctr"/>
            <a:r>
              <a:rPr lang="en-US" sz="1600" dirty="0"/>
              <a:t>Prioritized Opportunities:</a:t>
            </a:r>
          </a:p>
        </p:txBody>
      </p:sp>
      <p:sp>
        <p:nvSpPr>
          <p:cNvPr id="7" name="Rectangle: Rounded Corners 27">
            <a:extLst>
              <a:ext uri="{FF2B5EF4-FFF2-40B4-BE49-F238E27FC236}">
                <a16:creationId xmlns:a16="http://schemas.microsoft.com/office/drawing/2014/main" id="{008288B9-4523-C3D8-1F9F-77D8319DE81E}"/>
              </a:ext>
              <a:ext uri="{C183D7F6-B498-43B3-948B-1728B52AA6E4}">
                <adec:decorative xmlns:adec="http://schemas.microsoft.com/office/drawing/2017/decorative" val="1"/>
              </a:ext>
            </a:extLst>
          </p:cNvPr>
          <p:cNvSpPr/>
          <p:nvPr/>
        </p:nvSpPr>
        <p:spPr>
          <a:xfrm>
            <a:off x="6247384" y="1200072"/>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1AF00314-09C7-B47C-B84C-F948F999B450}"/>
              </a:ext>
              <a:ext uri="{C183D7F6-B498-43B3-948B-1728B52AA6E4}">
                <adec:decorative xmlns:adec="http://schemas.microsoft.com/office/drawing/2017/decorative" val="0"/>
              </a:ext>
            </a:extLst>
          </p:cNvPr>
          <p:cNvSpPr txBox="1"/>
          <p:nvPr/>
        </p:nvSpPr>
        <p:spPr>
          <a:xfrm>
            <a:off x="7871452" y="995760"/>
            <a:ext cx="2539520" cy="374571"/>
          </a:xfrm>
          <a:prstGeom prst="roundRect">
            <a:avLst/>
          </a:prstGeom>
          <a:solidFill>
            <a:schemeClr val="accent3">
              <a:lumMod val="40000"/>
              <a:lumOff val="60000"/>
            </a:schemeClr>
          </a:solidFill>
        </p:spPr>
        <p:txBody>
          <a:bodyPr wrap="square" rtlCol="0">
            <a:spAutoFit/>
          </a:bodyPr>
          <a:lstStyle/>
          <a:p>
            <a:pPr algn="ctr"/>
            <a:r>
              <a:rPr lang="en-US" sz="1600" dirty="0"/>
              <a:t>Opportunities:</a:t>
            </a:r>
          </a:p>
        </p:txBody>
      </p:sp>
      <p:sp>
        <p:nvSpPr>
          <p:cNvPr id="9" name="Rectangle 8">
            <a:extLst>
              <a:ext uri="{FF2B5EF4-FFF2-40B4-BE49-F238E27FC236}">
                <a16:creationId xmlns:a16="http://schemas.microsoft.com/office/drawing/2014/main" id="{6871792A-0E35-8DA8-09D5-3B1BED50409F}"/>
              </a:ext>
            </a:extLst>
          </p:cNvPr>
          <p:cNvSpPr/>
          <p:nvPr/>
        </p:nvSpPr>
        <p:spPr>
          <a:xfrm>
            <a:off x="6456901" y="1779816"/>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Establish, document, and implement an organization-wide data governance process to guide our tribe’s major data decisions. </a:t>
            </a:r>
          </a:p>
        </p:txBody>
      </p:sp>
      <p:sp>
        <p:nvSpPr>
          <p:cNvPr id="10" name="Rectangle 9">
            <a:extLst>
              <a:ext uri="{FF2B5EF4-FFF2-40B4-BE49-F238E27FC236}">
                <a16:creationId xmlns:a16="http://schemas.microsoft.com/office/drawing/2014/main" id="{B8607962-38D9-AA0A-A15E-B095736CFDA6}"/>
              </a:ext>
            </a:extLst>
          </p:cNvPr>
          <p:cNvSpPr/>
          <p:nvPr/>
        </p:nvSpPr>
        <p:spPr>
          <a:xfrm>
            <a:off x="7837012" y="1779816"/>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Develop strategies to prioritize data governance within our tribe (e.g., establishing workgroups to champion data governance).</a:t>
            </a:r>
          </a:p>
        </p:txBody>
      </p:sp>
      <p:sp>
        <p:nvSpPr>
          <p:cNvPr id="11" name="Rectangle 10">
            <a:extLst>
              <a:ext uri="{FF2B5EF4-FFF2-40B4-BE49-F238E27FC236}">
                <a16:creationId xmlns:a16="http://schemas.microsoft.com/office/drawing/2014/main" id="{75D6FE2E-EFF9-E4A0-6A55-9475CF99D112}"/>
              </a:ext>
            </a:extLst>
          </p:cNvPr>
          <p:cNvSpPr/>
          <p:nvPr/>
        </p:nvSpPr>
        <p:spPr>
          <a:xfrm>
            <a:off x="9217123" y="1779816"/>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Include information security and cybersecurity as core priorities and activities in our IT and data governance and strategies.</a:t>
            </a:r>
          </a:p>
        </p:txBody>
      </p:sp>
      <p:sp>
        <p:nvSpPr>
          <p:cNvPr id="12" name="Rectangle 11">
            <a:extLst>
              <a:ext uri="{FF2B5EF4-FFF2-40B4-BE49-F238E27FC236}">
                <a16:creationId xmlns:a16="http://schemas.microsoft.com/office/drawing/2014/main" id="{E7222557-B1FF-B25A-61E5-ADA724F01A03}"/>
              </a:ext>
            </a:extLst>
          </p:cNvPr>
          <p:cNvSpPr/>
          <p:nvPr/>
        </p:nvSpPr>
        <p:spPr>
          <a:xfrm>
            <a:off x="10591929" y="1779816"/>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Define and communicate the advantages, limitations, impacts, and opportunities of data governance processes to leadership and programs to obtain buy-in.</a:t>
            </a:r>
          </a:p>
        </p:txBody>
      </p:sp>
      <p:sp>
        <p:nvSpPr>
          <p:cNvPr id="13" name="Rectangle 12">
            <a:extLst>
              <a:ext uri="{FF2B5EF4-FFF2-40B4-BE49-F238E27FC236}">
                <a16:creationId xmlns:a16="http://schemas.microsoft.com/office/drawing/2014/main" id="{0D6898F1-BEA8-B877-BC5A-EF75C344EF85}"/>
              </a:ext>
            </a:extLst>
          </p:cNvPr>
          <p:cNvSpPr/>
          <p:nvPr/>
        </p:nvSpPr>
        <p:spPr>
          <a:xfrm>
            <a:off x="7182924" y="316371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Provide continuous learning and development opportunities to tribal staff on data governance processes. </a:t>
            </a:r>
          </a:p>
        </p:txBody>
      </p:sp>
      <p:sp>
        <p:nvSpPr>
          <p:cNvPr id="14" name="Rectangle 13">
            <a:extLst>
              <a:ext uri="{FF2B5EF4-FFF2-40B4-BE49-F238E27FC236}">
                <a16:creationId xmlns:a16="http://schemas.microsoft.com/office/drawing/2014/main" id="{F5B0A7DC-70F0-83A2-C5FB-20C0429AE4EC}"/>
              </a:ext>
            </a:extLst>
          </p:cNvPr>
          <p:cNvSpPr/>
          <p:nvPr/>
        </p:nvSpPr>
        <p:spPr>
          <a:xfrm>
            <a:off x="8566530" y="3140156"/>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Designate an individual/group of people to oversee data governance (e.g., data governance committee, Chief Data Officer, etc.).</a:t>
            </a:r>
          </a:p>
        </p:txBody>
      </p:sp>
      <p:sp>
        <p:nvSpPr>
          <p:cNvPr id="15" name="Rectangle 14">
            <a:extLst>
              <a:ext uri="{FF2B5EF4-FFF2-40B4-BE49-F238E27FC236}">
                <a16:creationId xmlns:a16="http://schemas.microsoft.com/office/drawing/2014/main" id="{F968F1D6-D069-F5BC-7AE1-9332A1DFFCF7}"/>
              </a:ext>
            </a:extLst>
          </p:cNvPr>
          <p:cNvSpPr/>
          <p:nvPr/>
        </p:nvSpPr>
        <p:spPr>
          <a:xfrm>
            <a:off x="9957154" y="3140156"/>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Other.</a:t>
            </a:r>
          </a:p>
        </p:txBody>
      </p:sp>
      <p:sp>
        <p:nvSpPr>
          <p:cNvPr id="16" name="Rectangle 15">
            <a:extLst>
              <a:ext uri="{FF2B5EF4-FFF2-40B4-BE49-F238E27FC236}">
                <a16:creationId xmlns:a16="http://schemas.microsoft.com/office/drawing/2014/main" id="{370A8A46-C98F-B839-9B93-B9FD5C224D11}"/>
              </a:ext>
            </a:extLst>
          </p:cNvPr>
          <p:cNvSpPr/>
          <p:nvPr/>
        </p:nvSpPr>
        <p:spPr>
          <a:xfrm>
            <a:off x="3655193" y="4561886"/>
            <a:ext cx="5184382" cy="2124737"/>
          </a:xfrm>
          <a:prstGeom prst="rect">
            <a:avLst/>
          </a:prstGeom>
          <a:solidFill>
            <a:srgbClr val="D0CECE"/>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cs typeface="Arial" panose="020B0604020202020204" pitchFamily="34" charset="0"/>
              </a:rPr>
              <a:t>Visual can be replaced with tribe’s completed action planning templates. Slide may be duplicated to account for multiple action planning templates. </a:t>
            </a:r>
          </a:p>
        </p:txBody>
      </p:sp>
      <p:sp>
        <p:nvSpPr>
          <p:cNvPr id="17" name="Slide Number Placeholder 4">
            <a:extLst>
              <a:ext uri="{FF2B5EF4-FFF2-40B4-BE49-F238E27FC236}">
                <a16:creationId xmlns:a16="http://schemas.microsoft.com/office/drawing/2014/main" id="{FD92AAFE-AD62-1E2A-DF55-D5F9E6837AF0}"/>
              </a:ext>
              <a:ext uri="{C183D7F6-B498-43B3-948B-1728B52AA6E4}">
                <adec:decorative xmlns:adec="http://schemas.microsoft.com/office/drawing/2017/decorative" val="0"/>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92471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53378-9FDB-28AA-45F2-8762E393BA47}"/>
              </a:ext>
            </a:extLst>
          </p:cNvPr>
          <p:cNvSpPr>
            <a:spLocks noGrp="1"/>
          </p:cNvSpPr>
          <p:nvPr>
            <p:ph type="title"/>
          </p:nvPr>
        </p:nvSpPr>
        <p:spPr>
          <a:xfrm>
            <a:off x="249265" y="136525"/>
            <a:ext cx="10515600" cy="595770"/>
          </a:xfrm>
        </p:spPr>
        <p:txBody>
          <a:bodyPr>
            <a:normAutofit/>
          </a:bodyPr>
          <a:lstStyle/>
          <a:p>
            <a:r>
              <a:rPr lang="en-US" sz="2000" b="1" dirty="0">
                <a:latin typeface="+mn-lt"/>
                <a:cs typeface="Arial" panose="020B0604020202020204" pitchFamily="34" charset="0"/>
              </a:rPr>
              <a:t>Timeline</a:t>
            </a:r>
            <a:endParaRPr lang="en-US" sz="2000" dirty="0">
              <a:latin typeface="+mn-lt"/>
            </a:endParaRPr>
          </a:p>
        </p:txBody>
      </p:sp>
      <p:sp>
        <p:nvSpPr>
          <p:cNvPr id="3" name="Content Placeholder 2">
            <a:extLst>
              <a:ext uri="{FF2B5EF4-FFF2-40B4-BE49-F238E27FC236}">
                <a16:creationId xmlns:a16="http://schemas.microsoft.com/office/drawing/2014/main" id="{9B6C8306-2DEE-C817-1514-73C2B0482998}"/>
              </a:ext>
            </a:extLst>
          </p:cNvPr>
          <p:cNvSpPr>
            <a:spLocks noGrp="1"/>
          </p:cNvSpPr>
          <p:nvPr>
            <p:ph idx="1"/>
          </p:nvPr>
        </p:nvSpPr>
        <p:spPr/>
        <p:txBody>
          <a:bodyPr/>
          <a:lstStyle/>
          <a:p>
            <a:pPr algn="ctr"/>
            <a:r>
              <a:rPr lang="en-US" sz="1000" dirty="0">
                <a:solidFill>
                  <a:schemeClr val="bg1"/>
                </a:solidFill>
              </a:rPr>
              <a:t>Short-term</a:t>
            </a:r>
          </a:p>
          <a:p>
            <a:pPr marL="0" indent="0" algn="ctr">
              <a:buNone/>
            </a:pPr>
            <a:r>
              <a:rPr lang="en-US" sz="1000" i="1" dirty="0">
                <a:solidFill>
                  <a:schemeClr val="bg1"/>
                </a:solidFill>
              </a:rPr>
              <a:t>(Kickoff within 1.5 years)</a:t>
            </a:r>
          </a:p>
          <a:p>
            <a:pPr algn="ctr"/>
            <a:r>
              <a:rPr lang="en-US" sz="1000" dirty="0">
                <a:solidFill>
                  <a:schemeClr val="bg1"/>
                </a:solidFill>
                <a:cs typeface="Arial" panose="020B0604020202020204" pitchFamily="34" charset="0"/>
              </a:rPr>
              <a:t>Visual can be replaced with tribe’s completed timeline template.</a:t>
            </a:r>
          </a:p>
          <a:p>
            <a:pPr algn="ctr"/>
            <a:r>
              <a:rPr lang="en-US" sz="1000" dirty="0">
                <a:solidFill>
                  <a:schemeClr val="bg1"/>
                </a:solidFill>
              </a:rPr>
              <a:t>Long-term</a:t>
            </a:r>
          </a:p>
          <a:p>
            <a:pPr marL="0" indent="0" algn="ctr">
              <a:buNone/>
            </a:pPr>
            <a:r>
              <a:rPr lang="en-US" sz="1000" i="1" dirty="0">
                <a:solidFill>
                  <a:schemeClr val="bg1"/>
                </a:solidFill>
              </a:rPr>
              <a:t>(Kickoff in 3+ years)</a:t>
            </a:r>
            <a:endParaRPr lang="en-US" dirty="0">
              <a:cs typeface="Arial" panose="020B0604020202020204" pitchFamily="34" charset="0"/>
            </a:endParaRPr>
          </a:p>
          <a:p>
            <a:pPr marL="0" indent="0" algn="ctr">
              <a:buNone/>
            </a:pPr>
            <a:endParaRPr lang="en-US" dirty="0"/>
          </a:p>
        </p:txBody>
      </p:sp>
      <p:grpSp>
        <p:nvGrpSpPr>
          <p:cNvPr id="10" name="Group 9">
            <a:extLst>
              <a:ext uri="{FF2B5EF4-FFF2-40B4-BE49-F238E27FC236}">
                <a16:creationId xmlns:a16="http://schemas.microsoft.com/office/drawing/2014/main" id="{B1339A44-7C22-C7AA-07FD-9C4BBF1738E1}"/>
              </a:ext>
              <a:ext uri="{C183D7F6-B498-43B3-948B-1728B52AA6E4}">
                <adec:decorative xmlns:adec="http://schemas.microsoft.com/office/drawing/2017/decorative" val="1"/>
              </a:ext>
            </a:extLst>
          </p:cNvPr>
          <p:cNvGrpSpPr/>
          <p:nvPr/>
        </p:nvGrpSpPr>
        <p:grpSpPr>
          <a:xfrm>
            <a:off x="828011" y="1219202"/>
            <a:ext cx="10906257" cy="4430036"/>
            <a:chOff x="304799" y="948861"/>
            <a:chExt cx="10410826" cy="5102296"/>
          </a:xfrm>
        </p:grpSpPr>
        <p:cxnSp>
          <p:nvCxnSpPr>
            <p:cNvPr id="11" name="Straight Arrow Connector 10">
              <a:extLst>
                <a:ext uri="{FF2B5EF4-FFF2-40B4-BE49-F238E27FC236}">
                  <a16:creationId xmlns:a16="http://schemas.microsoft.com/office/drawing/2014/main" id="{E5D9FD53-C75D-8525-F5A0-68009E53C98D}"/>
                </a:ext>
              </a:extLst>
            </p:cNvPr>
            <p:cNvCxnSpPr>
              <a:cxnSpLocks/>
            </p:cNvCxnSpPr>
            <p:nvPr/>
          </p:nvCxnSpPr>
          <p:spPr>
            <a:xfrm>
              <a:off x="304799" y="6051157"/>
              <a:ext cx="10410826" cy="0"/>
            </a:xfrm>
            <a:prstGeom prst="straightConnector1">
              <a:avLst/>
            </a:prstGeom>
            <a:ln w="76200">
              <a:tailEnd type="triangle"/>
            </a:ln>
          </p:spPr>
          <p:style>
            <a:lnRef idx="1">
              <a:schemeClr val="accent3"/>
            </a:lnRef>
            <a:fillRef idx="0">
              <a:schemeClr val="accent3"/>
            </a:fillRef>
            <a:effectRef idx="0">
              <a:schemeClr val="accent3"/>
            </a:effectRef>
            <a:fontRef idx="minor">
              <a:schemeClr val="tx1"/>
            </a:fontRef>
          </p:style>
        </p:cxnSp>
        <p:sp>
          <p:nvSpPr>
            <p:cNvPr id="12" name="Rectangle 11">
              <a:extLst>
                <a:ext uri="{FF2B5EF4-FFF2-40B4-BE49-F238E27FC236}">
                  <a16:creationId xmlns:a16="http://schemas.microsoft.com/office/drawing/2014/main" id="{58DD4602-41FB-B9A8-281C-5FA2C92CE55F}"/>
                </a:ext>
              </a:extLst>
            </p:cNvPr>
            <p:cNvSpPr/>
            <p:nvPr/>
          </p:nvSpPr>
          <p:spPr>
            <a:xfrm>
              <a:off x="457198" y="948862"/>
              <a:ext cx="3190877" cy="4937586"/>
            </a:xfrm>
            <a:prstGeom prst="rect">
              <a:avLst/>
            </a:prstGeom>
            <a:solidFill>
              <a:schemeClr val="accent6">
                <a:lumMod val="75000"/>
                <a:alpha val="24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Short-term</a:t>
              </a:r>
            </a:p>
            <a:p>
              <a:pPr algn="ctr"/>
              <a:r>
                <a:rPr lang="en-US" sz="1400" i="1" dirty="0">
                  <a:solidFill>
                    <a:schemeClr val="tx1"/>
                  </a:solidFill>
                </a:rPr>
                <a:t>(Kickoff within 1.5 years)</a:t>
              </a:r>
            </a:p>
          </p:txBody>
        </p:sp>
        <p:sp>
          <p:nvSpPr>
            <p:cNvPr id="13" name="Rectangle 12">
              <a:extLst>
                <a:ext uri="{FF2B5EF4-FFF2-40B4-BE49-F238E27FC236}">
                  <a16:creationId xmlns:a16="http://schemas.microsoft.com/office/drawing/2014/main" id="{94C1D78F-593C-D7E2-1C3D-AE59F34B57F5}"/>
                </a:ext>
              </a:extLst>
            </p:cNvPr>
            <p:cNvSpPr/>
            <p:nvPr/>
          </p:nvSpPr>
          <p:spPr>
            <a:xfrm>
              <a:off x="3790948" y="948862"/>
              <a:ext cx="3190877" cy="4937586"/>
            </a:xfrm>
            <a:prstGeom prst="rect">
              <a:avLst/>
            </a:prstGeom>
            <a:solidFill>
              <a:schemeClr val="accent5">
                <a:lumMod val="75000"/>
                <a:alpha val="24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Intermediate-term</a:t>
              </a:r>
            </a:p>
            <a:p>
              <a:pPr algn="ctr"/>
              <a:r>
                <a:rPr lang="en-US" sz="1400" i="1">
                  <a:solidFill>
                    <a:schemeClr val="tx1"/>
                  </a:solidFill>
                </a:rPr>
                <a:t>(Kickoff within 1.5 – 3 years)</a:t>
              </a:r>
            </a:p>
          </p:txBody>
        </p:sp>
        <p:sp>
          <p:nvSpPr>
            <p:cNvPr id="14" name="Rectangle 13">
              <a:extLst>
                <a:ext uri="{FF2B5EF4-FFF2-40B4-BE49-F238E27FC236}">
                  <a16:creationId xmlns:a16="http://schemas.microsoft.com/office/drawing/2014/main" id="{451C5961-840F-C1BA-B17F-8D22028E4E1C}"/>
                </a:ext>
              </a:extLst>
            </p:cNvPr>
            <p:cNvSpPr/>
            <p:nvPr/>
          </p:nvSpPr>
          <p:spPr>
            <a:xfrm>
              <a:off x="7124698" y="948861"/>
              <a:ext cx="3190877" cy="4937586"/>
            </a:xfrm>
            <a:prstGeom prst="rect">
              <a:avLst/>
            </a:prstGeom>
            <a:solidFill>
              <a:srgbClr val="7030A0">
                <a:alpha val="24000"/>
              </a:srgbClr>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Long-term</a:t>
              </a:r>
            </a:p>
            <a:p>
              <a:pPr algn="ctr"/>
              <a:r>
                <a:rPr lang="en-US" sz="1400" i="1" dirty="0">
                  <a:solidFill>
                    <a:schemeClr val="tx1"/>
                  </a:solidFill>
                </a:rPr>
                <a:t>(Kickoff in 3+ years)</a:t>
              </a:r>
            </a:p>
          </p:txBody>
        </p:sp>
      </p:grpSp>
      <p:sp>
        <p:nvSpPr>
          <p:cNvPr id="15" name="Rectangle 14">
            <a:extLst>
              <a:ext uri="{FF2B5EF4-FFF2-40B4-BE49-F238E27FC236}">
                <a16:creationId xmlns:a16="http://schemas.microsoft.com/office/drawing/2014/main" id="{C350562D-339F-9016-87C1-C95D9549AEFC}"/>
              </a:ext>
            </a:extLst>
          </p:cNvPr>
          <p:cNvSpPr/>
          <p:nvPr/>
        </p:nvSpPr>
        <p:spPr>
          <a:xfrm>
            <a:off x="3852844" y="2489522"/>
            <a:ext cx="4686462" cy="1746387"/>
          </a:xfrm>
          <a:prstGeom prst="rect">
            <a:avLst/>
          </a:prstGeom>
          <a:solidFill>
            <a:srgbClr val="D0CECE"/>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dirty="0">
                <a:solidFill>
                  <a:schemeClr val="tx1"/>
                </a:solidFill>
                <a:cs typeface="Arial" panose="020B0604020202020204" pitchFamily="34" charset="0"/>
              </a:rPr>
              <a:t>Visual can be replaced with tribe’s completed timeline template.</a:t>
            </a:r>
          </a:p>
        </p:txBody>
      </p:sp>
      <p:sp>
        <p:nvSpPr>
          <p:cNvPr id="16" name="Slide Number Placeholder 4">
            <a:extLst>
              <a:ext uri="{FF2B5EF4-FFF2-40B4-BE49-F238E27FC236}">
                <a16:creationId xmlns:a16="http://schemas.microsoft.com/office/drawing/2014/main" id="{F1BF0965-05B9-4B67-851C-B435FA079A38}"/>
              </a:ext>
              <a:ext uri="{C183D7F6-B498-43B3-948B-1728B52AA6E4}">
                <adec:decorative xmlns:adec="http://schemas.microsoft.com/office/drawing/2017/decorative" val="0"/>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26534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9E0F4C-D4B0-5F8D-B847-A12D209AA9C8}"/>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C47B986-3E44-4629-0D08-C32D06EFC74F}"/>
              </a:ext>
            </a:extLst>
          </p:cNvPr>
          <p:cNvSpPr>
            <a:spLocks noGrp="1"/>
          </p:cNvSpPr>
          <p:nvPr>
            <p:ph type="title"/>
          </p:nvPr>
        </p:nvSpPr>
        <p:spPr>
          <a:xfrm>
            <a:off x="383821" y="155087"/>
            <a:ext cx="10515600" cy="951229"/>
          </a:xfrm>
        </p:spPr>
        <p:txBody>
          <a:bodyPr>
            <a:normAutofit/>
          </a:bodyPr>
          <a:lstStyle/>
          <a:p>
            <a:r>
              <a:rPr lang="en-US" sz="2800" dirty="0">
                <a:solidFill>
                  <a:schemeClr val="bg1"/>
                </a:solidFill>
                <a:latin typeface="+mn-lt"/>
                <a:cs typeface="Times New Roman" panose="02020603050405020304" pitchFamily="18" charset="0"/>
              </a:rPr>
              <a:t>Overview Continued*</a:t>
            </a:r>
          </a:p>
        </p:txBody>
      </p:sp>
      <p:sp>
        <p:nvSpPr>
          <p:cNvPr id="5" name="TextBox 4">
            <a:extLst>
              <a:ext uri="{FF2B5EF4-FFF2-40B4-BE49-F238E27FC236}">
                <a16:creationId xmlns:a16="http://schemas.microsoft.com/office/drawing/2014/main" id="{1ABB466B-3A68-86EE-33E4-ACB7111C111E}"/>
              </a:ext>
            </a:extLst>
          </p:cNvPr>
          <p:cNvSpPr txBox="1"/>
          <p:nvPr/>
        </p:nvSpPr>
        <p:spPr>
          <a:xfrm>
            <a:off x="304799" y="1212475"/>
            <a:ext cx="11425239" cy="5416868"/>
          </a:xfrm>
          <a:prstGeom prst="rect">
            <a:avLst/>
          </a:prstGeom>
          <a:noFill/>
        </p:spPr>
        <p:txBody>
          <a:bodyPr wrap="square" lIns="91440" tIns="45720" rIns="91440" bIns="45720" rtlCol="0" anchor="t">
            <a:spAutoFit/>
          </a:bodyPr>
          <a:lstStyle/>
          <a:p>
            <a:pPr>
              <a:spcAft>
                <a:spcPts val="600"/>
              </a:spcAft>
            </a:pPr>
            <a:r>
              <a:rPr lang="en-US" sz="1800" dirty="0">
                <a:effectLst/>
                <a:ea typeface="Times New Roman" panose="02020603050405020304" pitchFamily="18" charset="0"/>
                <a:cs typeface="Arial" panose="020B0604020202020204" pitchFamily="34" charset="0"/>
              </a:rPr>
              <a:t>The Executive Summary Template supports tribes in summarizing and communicating the results of their questionnaire and plan moving forward with tribal leaders and partners. The Executive Summary Report Template includes the following high-level sections:</a:t>
            </a:r>
            <a:endParaRPr lang="en-US" sz="1800" dirty="0">
              <a:effectLst/>
              <a:highlight>
                <a:srgbClr val="FFFF00"/>
              </a:highlight>
              <a:ea typeface="Times New Roman" panose="02020603050405020304" pitchFamily="18" charset="0"/>
              <a:cs typeface="Arial" panose="020B0604020202020204" pitchFamily="34" charset="0"/>
            </a:endParaRPr>
          </a:p>
          <a:p>
            <a:pPr marL="742950" lvl="1" indent="-285750">
              <a:spcAft>
                <a:spcPts val="600"/>
              </a:spcAft>
              <a:buFont typeface="Wingdings" panose="05000000000000000000" pitchFamily="2" charset="2"/>
              <a:buChar char="§"/>
            </a:pPr>
            <a:r>
              <a:rPr lang="en-US" b="1" dirty="0">
                <a:cs typeface="Arial" panose="020B0604020202020204" pitchFamily="34" charset="0"/>
              </a:rPr>
              <a:t>Background and Approach</a:t>
            </a:r>
            <a:r>
              <a:rPr lang="en-US" dirty="0">
                <a:cs typeface="Arial" panose="020B0604020202020204" pitchFamily="34" charset="0"/>
              </a:rPr>
              <a:t>: </a:t>
            </a:r>
            <a:r>
              <a:rPr lang="en-US" sz="1800" dirty="0">
                <a:effectLst/>
                <a:ea typeface="Times New Roman" panose="02020603050405020304" pitchFamily="18" charset="0"/>
                <a:cs typeface="Arial" panose="020B0604020202020204" pitchFamily="34" charset="0"/>
              </a:rPr>
              <a:t>Provides an overview of data modernization, the toolkit components, and the toolkit completion process.</a:t>
            </a:r>
            <a:endParaRPr lang="en-US" dirty="0">
              <a:cs typeface="Arial" panose="020B0604020202020204" pitchFamily="34" charset="0"/>
            </a:endParaRPr>
          </a:p>
          <a:p>
            <a:pPr marL="742950" lvl="1" indent="-285750">
              <a:spcAft>
                <a:spcPts val="600"/>
              </a:spcAft>
              <a:buFont typeface="Wingdings" panose="05000000000000000000" pitchFamily="2" charset="2"/>
              <a:buChar char="§"/>
            </a:pPr>
            <a:r>
              <a:rPr lang="en-US" b="1" dirty="0">
                <a:cs typeface="Arial" panose="020B0604020202020204" pitchFamily="34" charset="0"/>
              </a:rPr>
              <a:t>Mobilization</a:t>
            </a:r>
            <a:r>
              <a:rPr lang="en-US" dirty="0">
                <a:cs typeface="Arial" panose="020B0604020202020204" pitchFamily="34" charset="0"/>
              </a:rPr>
              <a:t>: </a:t>
            </a:r>
            <a:r>
              <a:rPr lang="en-US" sz="1800" dirty="0">
                <a:effectLst/>
                <a:ea typeface="Times New Roman" panose="02020603050405020304" pitchFamily="18" charset="0"/>
                <a:cs typeface="Arial" panose="020B0604020202020204" pitchFamily="34" charset="0"/>
              </a:rPr>
              <a:t>Provides an overview of contributors engaged in the pilot test and collaboration processes.</a:t>
            </a:r>
            <a:endParaRPr lang="en-US" dirty="0">
              <a:cs typeface="Arial" panose="020B0604020202020204" pitchFamily="34" charset="0"/>
            </a:endParaRPr>
          </a:p>
          <a:p>
            <a:pPr marL="742950" lvl="1" indent="-285750">
              <a:spcAft>
                <a:spcPts val="600"/>
              </a:spcAft>
              <a:buFont typeface="Wingdings" panose="05000000000000000000" pitchFamily="2" charset="2"/>
              <a:buChar char="§"/>
            </a:pPr>
            <a:r>
              <a:rPr lang="en-US" b="1" dirty="0">
                <a:cs typeface="Arial" panose="020B0604020202020204" pitchFamily="34" charset="0"/>
              </a:rPr>
              <a:t>Assessment</a:t>
            </a:r>
            <a:r>
              <a:rPr lang="en-US" dirty="0">
                <a:cs typeface="Arial" panose="020B0604020202020204" pitchFamily="34" charset="0"/>
              </a:rPr>
              <a:t>: </a:t>
            </a:r>
            <a:r>
              <a:rPr lang="en-US" sz="1800" dirty="0">
                <a:effectLst/>
                <a:ea typeface="Times New Roman" panose="02020603050405020304" pitchFamily="18" charset="0"/>
                <a:cs typeface="Arial" panose="020B0604020202020204" pitchFamily="34" charset="0"/>
              </a:rPr>
              <a:t>Provides a summary of results and key observations from Data Modernization Questionnaire: Enterprise-wide Structures and Data Modernization Questionnaire: Program Structures.</a:t>
            </a:r>
            <a:endParaRPr lang="en-US" dirty="0">
              <a:cs typeface="Arial" panose="020B0604020202020204" pitchFamily="34" charset="0"/>
            </a:endParaRPr>
          </a:p>
          <a:p>
            <a:pPr marL="742950" lvl="1" indent="-285750">
              <a:spcAft>
                <a:spcPts val="600"/>
              </a:spcAft>
              <a:buFont typeface="Wingdings" panose="05000000000000000000" pitchFamily="2" charset="2"/>
              <a:buChar char="§"/>
            </a:pPr>
            <a:r>
              <a:rPr lang="en-US" b="1" dirty="0">
                <a:cs typeface="Arial" panose="020B0604020202020204" pitchFamily="34" charset="0"/>
              </a:rPr>
              <a:t>Plan and Prioritization</a:t>
            </a:r>
            <a:r>
              <a:rPr lang="en-US" dirty="0">
                <a:cs typeface="Arial" panose="020B0604020202020204" pitchFamily="34" charset="0"/>
              </a:rPr>
              <a:t>: </a:t>
            </a:r>
            <a:r>
              <a:rPr lang="en-US" sz="1800" dirty="0">
                <a:effectLst/>
                <a:ea typeface="Times New Roman" panose="02020603050405020304" pitchFamily="18" charset="0"/>
                <a:cs typeface="Arial" panose="020B0604020202020204" pitchFamily="34" charset="0"/>
              </a:rPr>
              <a:t>Provides an overview of how tribes prioritized opportunities identified in the Data Modernization Questionnaire. </a:t>
            </a:r>
            <a:endParaRPr lang="en-US" dirty="0">
              <a:cs typeface="Arial" panose="020B0604020202020204" pitchFamily="34" charset="0"/>
            </a:endParaRPr>
          </a:p>
          <a:p>
            <a:pPr marL="742950" lvl="1" indent="-285750">
              <a:spcAft>
                <a:spcPts val="600"/>
              </a:spcAft>
              <a:buFont typeface="Wingdings" panose="05000000000000000000" pitchFamily="2" charset="2"/>
              <a:buChar char="§"/>
            </a:pPr>
            <a:r>
              <a:rPr lang="en-US" b="1" dirty="0">
                <a:cs typeface="Arial" panose="020B0604020202020204" pitchFamily="34" charset="0"/>
              </a:rPr>
              <a:t>Results</a:t>
            </a:r>
            <a:r>
              <a:rPr lang="en-US" dirty="0">
                <a:cs typeface="Arial" panose="020B0604020202020204" pitchFamily="34" charset="0"/>
              </a:rPr>
              <a:t>: </a:t>
            </a:r>
            <a:r>
              <a:rPr lang="en-US" sz="1800" dirty="0">
                <a:effectLst/>
                <a:ea typeface="Times New Roman" panose="02020603050405020304" pitchFamily="18" charset="0"/>
                <a:cs typeface="Arial" panose="020B0604020202020204" pitchFamily="34" charset="0"/>
              </a:rPr>
              <a:t>Highlights prioritized opportunities and immediate next steps to support data modernization efforts and outlines key metrics and lessons learned from the toolkit completion process. </a:t>
            </a:r>
            <a:endParaRPr lang="en-US" dirty="0">
              <a:cs typeface="Arial" panose="020B0604020202020204" pitchFamily="34" charset="0"/>
            </a:endParaRPr>
          </a:p>
          <a:p>
            <a:pPr>
              <a:spcAft>
                <a:spcPts val="600"/>
              </a:spcAft>
            </a:pPr>
            <a:r>
              <a:rPr lang="en-US" sz="1800" dirty="0">
                <a:effectLst/>
                <a:ea typeface="Times New Roman" panose="02020603050405020304" pitchFamily="18" charset="0"/>
                <a:cs typeface="Arial" panose="020B0604020202020204" pitchFamily="34" charset="0"/>
              </a:rPr>
              <a:t>Tribes are not required to utilize all parts of this template. Rather, tribes are welcome to tailor this template as they see fit. </a:t>
            </a:r>
            <a:r>
              <a:rPr lang="en-US" dirty="0">
                <a:solidFill>
                  <a:srgbClr val="080707"/>
                </a:solidFill>
                <a:cs typeface="Arial" panose="020B0604020202020204" pitchFamily="34" charset="0"/>
              </a:rPr>
              <a:t>Tribes can use these templates by deleting the title and overview slides before branding the remaining template slides as their own. </a:t>
            </a:r>
            <a:r>
              <a:rPr lang="en-US" sz="1800" b="1" dirty="0">
                <a:effectLst/>
                <a:ea typeface="Times New Roman" panose="02020603050405020304" pitchFamily="18" charset="0"/>
                <a:cs typeface="Arial" panose="020B0604020202020204" pitchFamily="34" charset="0"/>
              </a:rPr>
              <a:t>Additional notes and guidance can be found in the Notes section of this slide deck.</a:t>
            </a:r>
          </a:p>
          <a:p>
            <a:pPr>
              <a:spcAft>
                <a:spcPts val="600"/>
              </a:spcAft>
            </a:pPr>
            <a:endParaRPr lang="en-US" b="1" dirty="0">
              <a:ea typeface="Times New Roman" panose="02020603050405020304" pitchFamily="18" charset="0"/>
              <a:cs typeface="Arial" panose="020B0604020202020204" pitchFamily="34" charset="0"/>
            </a:endParaRPr>
          </a:p>
          <a:p>
            <a:pPr>
              <a:spcAft>
                <a:spcPts val="1200"/>
              </a:spcAft>
            </a:pPr>
            <a:endParaRPr lang="en-US" sz="1800" dirty="0">
              <a:effectLst/>
              <a:ea typeface="Times New Roman" panose="02020603050405020304" pitchFamily="18" charset="0"/>
              <a:cs typeface="Arial" panose="020B0604020202020204" pitchFamily="34" charset="0"/>
            </a:endParaRPr>
          </a:p>
        </p:txBody>
      </p:sp>
      <p:sp>
        <p:nvSpPr>
          <p:cNvPr id="2" name="TextBox 1">
            <a:extLst>
              <a:ext uri="{FF2B5EF4-FFF2-40B4-BE49-F238E27FC236}">
                <a16:creationId xmlns:a16="http://schemas.microsoft.com/office/drawing/2014/main" id="{277FB9A3-CECC-6C94-B7A5-C14307D0D4E6}"/>
              </a:ext>
            </a:extLst>
          </p:cNvPr>
          <p:cNvSpPr txBox="1"/>
          <p:nvPr/>
        </p:nvSpPr>
        <p:spPr>
          <a:xfrm>
            <a:off x="116779" y="6450886"/>
            <a:ext cx="7471266" cy="30777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400" b="0" i="1" u="none" strike="noStrike" kern="1200" cap="none" spc="0" normalizeH="0" baseline="0" noProof="0">
              <a:ln>
                <a:noFill/>
              </a:ln>
              <a:solidFill>
                <a:prstClr val="black"/>
              </a:solidFill>
              <a:effectLst/>
              <a:uLnTx/>
              <a:uFillTx/>
              <a:latin typeface="Calibri" panose="020F0502020204030204"/>
              <a:ea typeface="Calibri"/>
              <a:cs typeface="Calibri"/>
            </a:endParaRPr>
          </a:p>
        </p:txBody>
      </p:sp>
    </p:spTree>
    <p:extLst>
      <p:ext uri="{BB962C8B-B14F-4D97-AF65-F5344CB8AC3E}">
        <p14:creationId xmlns:p14="http://schemas.microsoft.com/office/powerpoint/2010/main" val="3021087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DFBF0-15AC-4C2A-8AC1-2FC0D59AC0B4}"/>
              </a:ext>
            </a:extLst>
          </p:cNvPr>
          <p:cNvSpPr>
            <a:spLocks noGrp="1"/>
          </p:cNvSpPr>
          <p:nvPr>
            <p:ph type="ctrTitle"/>
          </p:nvPr>
        </p:nvSpPr>
        <p:spPr>
          <a:xfrm>
            <a:off x="1434903" y="855321"/>
            <a:ext cx="9322191" cy="3224555"/>
          </a:xfrm>
        </p:spPr>
        <p:txBody>
          <a:bodyPr>
            <a:normAutofit/>
          </a:bodyPr>
          <a:lstStyle/>
          <a:p>
            <a:r>
              <a:rPr lang="en-US" sz="4400" b="1" dirty="0">
                <a:highlight>
                  <a:srgbClr val="FFFF00"/>
                </a:highlight>
                <a:latin typeface="+mn-lt"/>
                <a:cs typeface="Arial"/>
              </a:rPr>
              <a:t>[Tribe Name]</a:t>
            </a:r>
            <a:r>
              <a:rPr lang="en-US" sz="4400" b="1" dirty="0">
                <a:latin typeface="+mn-lt"/>
                <a:cs typeface="Arial"/>
              </a:rPr>
              <a:t> Public Health Data Advancement: </a:t>
            </a:r>
            <a:br>
              <a:rPr lang="en-US" sz="4400" b="1" dirty="0">
                <a:latin typeface="+mn-lt"/>
                <a:cs typeface="Arial"/>
              </a:rPr>
            </a:br>
            <a:r>
              <a:rPr lang="en-US" sz="4400" b="1" dirty="0">
                <a:latin typeface="+mn-lt"/>
                <a:cs typeface="Arial"/>
              </a:rPr>
              <a:t>Executive Summary </a:t>
            </a:r>
          </a:p>
        </p:txBody>
      </p:sp>
      <p:sp>
        <p:nvSpPr>
          <p:cNvPr id="3" name="Subtitle 2">
            <a:extLst>
              <a:ext uri="{FF2B5EF4-FFF2-40B4-BE49-F238E27FC236}">
                <a16:creationId xmlns:a16="http://schemas.microsoft.com/office/drawing/2014/main" id="{420D9FA1-9B02-4D61-8639-504934B1BC65}"/>
              </a:ext>
            </a:extLst>
          </p:cNvPr>
          <p:cNvSpPr>
            <a:spLocks noGrp="1"/>
          </p:cNvSpPr>
          <p:nvPr>
            <p:ph type="subTitle" idx="1"/>
          </p:nvPr>
        </p:nvSpPr>
        <p:spPr>
          <a:xfrm>
            <a:off x="1523998" y="4243871"/>
            <a:ext cx="9144000" cy="1655762"/>
          </a:xfrm>
        </p:spPr>
        <p:txBody>
          <a:bodyPr/>
          <a:lstStyle/>
          <a:p>
            <a:r>
              <a:rPr lang="en-US">
                <a:cs typeface="Arial" panose="020B0604020202020204" pitchFamily="34" charset="0"/>
              </a:rPr>
              <a:t>Date: </a:t>
            </a:r>
            <a:r>
              <a:rPr lang="en-US">
                <a:highlight>
                  <a:srgbClr val="FFFF00"/>
                </a:highlight>
                <a:cs typeface="Arial" panose="020B0604020202020204" pitchFamily="34" charset="0"/>
              </a:rPr>
              <a:t>[XX/XX/XXXX]</a:t>
            </a:r>
          </a:p>
        </p:txBody>
      </p:sp>
    </p:spTree>
    <p:extLst>
      <p:ext uri="{BB962C8B-B14F-4D97-AF65-F5344CB8AC3E}">
        <p14:creationId xmlns:p14="http://schemas.microsoft.com/office/powerpoint/2010/main" val="4160052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8A624F-2190-4F5E-8936-017CF2C02147}"/>
              </a:ext>
            </a:extLst>
          </p:cNvPr>
          <p:cNvSpPr>
            <a:spLocks noGrp="1"/>
          </p:cNvSpPr>
          <p:nvPr>
            <p:ph type="ctrTitle"/>
          </p:nvPr>
        </p:nvSpPr>
        <p:spPr>
          <a:xfrm>
            <a:off x="331076" y="96545"/>
            <a:ext cx="10210800" cy="927154"/>
          </a:xfrm>
        </p:spPr>
        <p:txBody>
          <a:bodyPr/>
          <a:lstStyle/>
          <a:p>
            <a:r>
              <a:rPr kumimoji="0" lang="en-US" sz="2000" b="1" i="0" u="none" strike="noStrike" kern="1200" cap="none" spc="0" normalizeH="0" baseline="0" noProof="0" dirty="0">
                <a:ln>
                  <a:noFill/>
                </a:ln>
                <a:solidFill>
                  <a:prstClr val="black"/>
                </a:solidFill>
                <a:effectLst/>
                <a:uLnTx/>
                <a:uFillTx/>
                <a:latin typeface="+mn-lt"/>
                <a:ea typeface="+mj-ea"/>
                <a:cs typeface="Arial" panose="020B0604020202020204" pitchFamily="34" charset="0"/>
              </a:rPr>
              <a:t>Key Contributors</a:t>
            </a:r>
            <a:endParaRPr lang="en-US" dirty="0">
              <a:latin typeface="+mn-lt"/>
            </a:endParaRPr>
          </a:p>
        </p:txBody>
      </p:sp>
      <p:sp>
        <p:nvSpPr>
          <p:cNvPr id="18" name="Picture Placeholder 17" descr="Photo placeholder">
            <a:extLst>
              <a:ext uri="{FF2B5EF4-FFF2-40B4-BE49-F238E27FC236}">
                <a16:creationId xmlns:a16="http://schemas.microsoft.com/office/drawing/2014/main" id="{C6E8ADE7-4B81-4DF0-942A-FAA8E8275556}"/>
              </a:ext>
            </a:extLst>
          </p:cNvPr>
          <p:cNvSpPr>
            <a:spLocks noGrp="1"/>
          </p:cNvSpPr>
          <p:nvPr>
            <p:ph type="pic" sz="quarter" idx="13"/>
          </p:nvPr>
        </p:nvSpPr>
        <p:spPr>
          <a:xfrm>
            <a:off x="331076" y="823283"/>
            <a:ext cx="1463040" cy="1463040"/>
          </a:xfrm>
        </p:spPr>
        <p:txBody>
          <a:bodyPr/>
          <a:lstStyle/>
          <a:p>
            <a:endParaRPr lang="en-US"/>
          </a:p>
        </p:txBody>
      </p:sp>
      <p:sp>
        <p:nvSpPr>
          <p:cNvPr id="11" name="Subtitle 2">
            <a:extLst>
              <a:ext uri="{FF2B5EF4-FFF2-40B4-BE49-F238E27FC236}">
                <a16:creationId xmlns:a16="http://schemas.microsoft.com/office/drawing/2014/main" id="{C306210A-4C36-41CD-AD37-57A7C51D52D9}"/>
              </a:ext>
            </a:extLst>
          </p:cNvPr>
          <p:cNvSpPr txBox="1">
            <a:spLocks/>
          </p:cNvSpPr>
          <p:nvPr/>
        </p:nvSpPr>
        <p:spPr>
          <a:xfrm>
            <a:off x="1972871" y="847416"/>
            <a:ext cx="2911365" cy="150298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600"/>
              </a:spcAft>
              <a:buNone/>
            </a:pPr>
            <a:r>
              <a:rPr lang="en-US" sz="1800" b="1" dirty="0">
                <a:highlight>
                  <a:srgbClr val="FFFF00"/>
                </a:highlight>
              </a:rPr>
              <a:t>First Name Last Name</a:t>
            </a:r>
          </a:p>
          <a:p>
            <a:pPr marL="0" indent="0">
              <a:lnSpc>
                <a:spcPct val="100000"/>
              </a:lnSpc>
              <a:spcBef>
                <a:spcPts val="0"/>
              </a:spcBef>
              <a:spcAft>
                <a:spcPts val="600"/>
              </a:spcAft>
              <a:buNone/>
            </a:pPr>
            <a:r>
              <a:rPr lang="en-US" sz="1600" dirty="0">
                <a:highlight>
                  <a:srgbClr val="FFFF00"/>
                </a:highlight>
              </a:rPr>
              <a:t>Title </a:t>
            </a:r>
          </a:p>
          <a:p>
            <a:pPr marL="0" indent="0">
              <a:lnSpc>
                <a:spcPct val="100000"/>
              </a:lnSpc>
              <a:spcBef>
                <a:spcPts val="0"/>
              </a:spcBef>
              <a:spcAft>
                <a:spcPts val="600"/>
              </a:spcAft>
              <a:buNone/>
            </a:pPr>
            <a:r>
              <a:rPr lang="en-US" sz="1600" dirty="0">
                <a:highlight>
                  <a:srgbClr val="FFFF00"/>
                </a:highlight>
              </a:rPr>
              <a:t>Email address</a:t>
            </a:r>
          </a:p>
          <a:p>
            <a:pPr marL="0" indent="0">
              <a:lnSpc>
                <a:spcPct val="100000"/>
              </a:lnSpc>
              <a:spcBef>
                <a:spcPts val="0"/>
              </a:spcBef>
              <a:spcAft>
                <a:spcPts val="600"/>
              </a:spcAft>
              <a:buNone/>
            </a:pPr>
            <a:r>
              <a:rPr lang="en-US" sz="1600" dirty="0">
                <a:highlight>
                  <a:srgbClr val="FFFF00"/>
                </a:highlight>
              </a:rPr>
              <a:t>(XXX) XXX-XXXX</a:t>
            </a:r>
          </a:p>
        </p:txBody>
      </p:sp>
      <p:sp>
        <p:nvSpPr>
          <p:cNvPr id="8" name="Picture Placeholder 7" descr="Photo placeholder">
            <a:extLst>
              <a:ext uri="{FF2B5EF4-FFF2-40B4-BE49-F238E27FC236}">
                <a16:creationId xmlns:a16="http://schemas.microsoft.com/office/drawing/2014/main" id="{34D62F32-1FA3-4FB2-8B8D-897913829380}"/>
              </a:ext>
            </a:extLst>
          </p:cNvPr>
          <p:cNvSpPr>
            <a:spLocks noGrp="1"/>
          </p:cNvSpPr>
          <p:nvPr>
            <p:ph type="pic" sz="quarter" idx="16"/>
          </p:nvPr>
        </p:nvSpPr>
        <p:spPr>
          <a:xfrm>
            <a:off x="6096000" y="823283"/>
            <a:ext cx="1463040" cy="1463040"/>
          </a:xfrm>
        </p:spPr>
        <p:txBody>
          <a:bodyPr/>
          <a:lstStyle/>
          <a:p>
            <a:endParaRPr lang="en-US"/>
          </a:p>
        </p:txBody>
      </p:sp>
      <p:sp>
        <p:nvSpPr>
          <p:cNvPr id="14" name="Subtitle 2">
            <a:extLst>
              <a:ext uri="{FF2B5EF4-FFF2-40B4-BE49-F238E27FC236}">
                <a16:creationId xmlns:a16="http://schemas.microsoft.com/office/drawing/2014/main" id="{77776A03-B0D3-4740-934C-75E9F2873950}"/>
              </a:ext>
            </a:extLst>
          </p:cNvPr>
          <p:cNvSpPr txBox="1">
            <a:spLocks/>
          </p:cNvSpPr>
          <p:nvPr/>
        </p:nvSpPr>
        <p:spPr>
          <a:xfrm>
            <a:off x="7823535" y="847416"/>
            <a:ext cx="2911365" cy="1502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spcAft>
                <a:spcPts val="600"/>
              </a:spcAft>
            </a:pPr>
            <a:r>
              <a:rPr lang="en-US" sz="1800" b="1">
                <a:highlight>
                  <a:srgbClr val="FFFF00"/>
                </a:highlight>
              </a:rPr>
              <a:t>First Name Last Name</a:t>
            </a:r>
          </a:p>
          <a:p>
            <a:pPr algn="l">
              <a:lnSpc>
                <a:spcPct val="100000"/>
              </a:lnSpc>
              <a:spcBef>
                <a:spcPts val="0"/>
              </a:spcBef>
              <a:spcAft>
                <a:spcPts val="600"/>
              </a:spcAft>
            </a:pPr>
            <a:r>
              <a:rPr lang="en-US" sz="1600">
                <a:highlight>
                  <a:srgbClr val="FFFF00"/>
                </a:highlight>
              </a:rPr>
              <a:t>Title</a:t>
            </a:r>
          </a:p>
          <a:p>
            <a:pPr algn="l">
              <a:lnSpc>
                <a:spcPct val="100000"/>
              </a:lnSpc>
              <a:spcBef>
                <a:spcPts val="0"/>
              </a:spcBef>
              <a:spcAft>
                <a:spcPts val="600"/>
              </a:spcAft>
            </a:pPr>
            <a:r>
              <a:rPr lang="en-US" sz="1600">
                <a:highlight>
                  <a:srgbClr val="FFFF00"/>
                </a:highlight>
              </a:rPr>
              <a:t>Email address</a:t>
            </a:r>
          </a:p>
          <a:p>
            <a:pPr algn="l">
              <a:lnSpc>
                <a:spcPct val="100000"/>
              </a:lnSpc>
              <a:spcBef>
                <a:spcPts val="0"/>
              </a:spcBef>
              <a:spcAft>
                <a:spcPts val="600"/>
              </a:spcAft>
            </a:pPr>
            <a:r>
              <a:rPr lang="en-US" sz="1600">
                <a:highlight>
                  <a:srgbClr val="FFFF00"/>
                </a:highlight>
              </a:rPr>
              <a:t>(XXX) XXX-XXXX</a:t>
            </a:r>
          </a:p>
        </p:txBody>
      </p:sp>
      <p:sp>
        <p:nvSpPr>
          <p:cNvPr id="6" name="Picture Placeholder 5" descr="Photo placeholder">
            <a:extLst>
              <a:ext uri="{FF2B5EF4-FFF2-40B4-BE49-F238E27FC236}">
                <a16:creationId xmlns:a16="http://schemas.microsoft.com/office/drawing/2014/main" id="{F55489C3-DB67-4A94-9066-23D6BECE2687}"/>
              </a:ext>
            </a:extLst>
          </p:cNvPr>
          <p:cNvSpPr>
            <a:spLocks noGrp="1"/>
          </p:cNvSpPr>
          <p:nvPr>
            <p:ph type="pic" sz="quarter" idx="14"/>
          </p:nvPr>
        </p:nvSpPr>
        <p:spPr>
          <a:xfrm>
            <a:off x="331076" y="2789661"/>
            <a:ext cx="1463040" cy="1463040"/>
          </a:xfrm>
        </p:spPr>
        <p:txBody>
          <a:bodyPr/>
          <a:lstStyle/>
          <a:p>
            <a:endParaRPr lang="en-US"/>
          </a:p>
        </p:txBody>
      </p:sp>
      <p:sp>
        <p:nvSpPr>
          <p:cNvPr id="12" name="Subtitle 2">
            <a:extLst>
              <a:ext uri="{FF2B5EF4-FFF2-40B4-BE49-F238E27FC236}">
                <a16:creationId xmlns:a16="http://schemas.microsoft.com/office/drawing/2014/main" id="{BF89CCC3-9CA2-4885-A851-85FC4363E396}"/>
              </a:ext>
            </a:extLst>
          </p:cNvPr>
          <p:cNvSpPr txBox="1">
            <a:spLocks/>
          </p:cNvSpPr>
          <p:nvPr/>
        </p:nvSpPr>
        <p:spPr>
          <a:xfrm>
            <a:off x="1972872" y="2921694"/>
            <a:ext cx="2911365" cy="1502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spcAft>
                <a:spcPts val="600"/>
              </a:spcAft>
            </a:pPr>
            <a:r>
              <a:rPr lang="en-US" sz="1800" b="1">
                <a:highlight>
                  <a:srgbClr val="FFFF00"/>
                </a:highlight>
              </a:rPr>
              <a:t>First Name Last Name</a:t>
            </a:r>
          </a:p>
          <a:p>
            <a:pPr algn="l">
              <a:lnSpc>
                <a:spcPct val="100000"/>
              </a:lnSpc>
              <a:spcBef>
                <a:spcPts val="0"/>
              </a:spcBef>
              <a:spcAft>
                <a:spcPts val="600"/>
              </a:spcAft>
            </a:pPr>
            <a:r>
              <a:rPr lang="en-US" sz="1600">
                <a:highlight>
                  <a:srgbClr val="FFFF00"/>
                </a:highlight>
              </a:rPr>
              <a:t>Title</a:t>
            </a:r>
          </a:p>
          <a:p>
            <a:pPr algn="l">
              <a:lnSpc>
                <a:spcPct val="100000"/>
              </a:lnSpc>
              <a:spcBef>
                <a:spcPts val="0"/>
              </a:spcBef>
              <a:spcAft>
                <a:spcPts val="600"/>
              </a:spcAft>
            </a:pPr>
            <a:r>
              <a:rPr lang="en-US" sz="1600">
                <a:highlight>
                  <a:srgbClr val="FFFF00"/>
                </a:highlight>
              </a:rPr>
              <a:t>Email address</a:t>
            </a:r>
          </a:p>
          <a:p>
            <a:pPr algn="l">
              <a:lnSpc>
                <a:spcPct val="100000"/>
              </a:lnSpc>
              <a:spcBef>
                <a:spcPts val="0"/>
              </a:spcBef>
              <a:spcAft>
                <a:spcPts val="600"/>
              </a:spcAft>
            </a:pPr>
            <a:r>
              <a:rPr lang="en-US" sz="1600">
                <a:highlight>
                  <a:srgbClr val="FFFF00"/>
                </a:highlight>
              </a:rPr>
              <a:t>(XXX) XXX-XXXX</a:t>
            </a:r>
          </a:p>
        </p:txBody>
      </p:sp>
      <p:sp>
        <p:nvSpPr>
          <p:cNvPr id="9" name="Picture Placeholder 8" descr="Photo placeholder">
            <a:extLst>
              <a:ext uri="{FF2B5EF4-FFF2-40B4-BE49-F238E27FC236}">
                <a16:creationId xmlns:a16="http://schemas.microsoft.com/office/drawing/2014/main" id="{B9FACF27-A2EE-4A0A-8370-BBD95F21AD10}"/>
              </a:ext>
            </a:extLst>
          </p:cNvPr>
          <p:cNvSpPr>
            <a:spLocks noGrp="1"/>
          </p:cNvSpPr>
          <p:nvPr>
            <p:ph type="pic" sz="quarter" idx="17"/>
          </p:nvPr>
        </p:nvSpPr>
        <p:spPr>
          <a:xfrm>
            <a:off x="6096000" y="2789661"/>
            <a:ext cx="1463040" cy="1463040"/>
          </a:xfrm>
        </p:spPr>
        <p:txBody>
          <a:bodyPr/>
          <a:lstStyle/>
          <a:p>
            <a:endParaRPr lang="en-US"/>
          </a:p>
        </p:txBody>
      </p:sp>
      <p:sp>
        <p:nvSpPr>
          <p:cNvPr id="15" name="Subtitle 2">
            <a:extLst>
              <a:ext uri="{FF2B5EF4-FFF2-40B4-BE49-F238E27FC236}">
                <a16:creationId xmlns:a16="http://schemas.microsoft.com/office/drawing/2014/main" id="{19ECAA1F-D71E-4422-9226-DF3727CF86E1}"/>
              </a:ext>
            </a:extLst>
          </p:cNvPr>
          <p:cNvSpPr txBox="1">
            <a:spLocks/>
          </p:cNvSpPr>
          <p:nvPr/>
        </p:nvSpPr>
        <p:spPr>
          <a:xfrm>
            <a:off x="7823535" y="2921694"/>
            <a:ext cx="2911365" cy="1502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spcAft>
                <a:spcPts val="600"/>
              </a:spcAft>
            </a:pPr>
            <a:r>
              <a:rPr lang="en-US" sz="1800" b="1">
                <a:highlight>
                  <a:srgbClr val="FFFF00"/>
                </a:highlight>
              </a:rPr>
              <a:t>First Name Last Name</a:t>
            </a:r>
          </a:p>
          <a:p>
            <a:pPr algn="l">
              <a:lnSpc>
                <a:spcPct val="100000"/>
              </a:lnSpc>
              <a:spcBef>
                <a:spcPts val="0"/>
              </a:spcBef>
              <a:spcAft>
                <a:spcPts val="600"/>
              </a:spcAft>
            </a:pPr>
            <a:r>
              <a:rPr lang="en-US" sz="1600">
                <a:highlight>
                  <a:srgbClr val="FFFF00"/>
                </a:highlight>
              </a:rPr>
              <a:t>Title</a:t>
            </a:r>
          </a:p>
          <a:p>
            <a:pPr algn="l">
              <a:lnSpc>
                <a:spcPct val="100000"/>
              </a:lnSpc>
              <a:spcBef>
                <a:spcPts val="0"/>
              </a:spcBef>
              <a:spcAft>
                <a:spcPts val="600"/>
              </a:spcAft>
            </a:pPr>
            <a:r>
              <a:rPr lang="en-US" sz="1600">
                <a:highlight>
                  <a:srgbClr val="FFFF00"/>
                </a:highlight>
              </a:rPr>
              <a:t>Email address</a:t>
            </a:r>
          </a:p>
          <a:p>
            <a:pPr algn="l">
              <a:lnSpc>
                <a:spcPct val="100000"/>
              </a:lnSpc>
              <a:spcBef>
                <a:spcPts val="0"/>
              </a:spcBef>
              <a:spcAft>
                <a:spcPts val="600"/>
              </a:spcAft>
            </a:pPr>
            <a:r>
              <a:rPr lang="en-US" sz="1600">
                <a:highlight>
                  <a:srgbClr val="FFFF00"/>
                </a:highlight>
              </a:rPr>
              <a:t>(XXX) XXX-XXXX</a:t>
            </a:r>
          </a:p>
        </p:txBody>
      </p:sp>
      <p:sp>
        <p:nvSpPr>
          <p:cNvPr id="7" name="Picture Placeholder 6" descr="Photo placeholder">
            <a:extLst>
              <a:ext uri="{FF2B5EF4-FFF2-40B4-BE49-F238E27FC236}">
                <a16:creationId xmlns:a16="http://schemas.microsoft.com/office/drawing/2014/main" id="{78764DC8-A54D-4359-8FAB-444BD8BABA9D}"/>
              </a:ext>
            </a:extLst>
          </p:cNvPr>
          <p:cNvSpPr>
            <a:spLocks noGrp="1"/>
          </p:cNvSpPr>
          <p:nvPr>
            <p:ph type="pic" sz="quarter" idx="15"/>
          </p:nvPr>
        </p:nvSpPr>
        <p:spPr>
          <a:xfrm>
            <a:off x="331076" y="4756039"/>
            <a:ext cx="1463040" cy="1463040"/>
          </a:xfrm>
        </p:spPr>
        <p:txBody>
          <a:bodyPr/>
          <a:lstStyle/>
          <a:p>
            <a:endParaRPr lang="en-US"/>
          </a:p>
        </p:txBody>
      </p:sp>
      <p:sp>
        <p:nvSpPr>
          <p:cNvPr id="13" name="Subtitle 2">
            <a:extLst>
              <a:ext uri="{FF2B5EF4-FFF2-40B4-BE49-F238E27FC236}">
                <a16:creationId xmlns:a16="http://schemas.microsoft.com/office/drawing/2014/main" id="{BB029BC9-3131-4127-902A-C61E8E274A20}"/>
              </a:ext>
            </a:extLst>
          </p:cNvPr>
          <p:cNvSpPr txBox="1">
            <a:spLocks/>
          </p:cNvSpPr>
          <p:nvPr/>
        </p:nvSpPr>
        <p:spPr>
          <a:xfrm>
            <a:off x="1972873" y="4781789"/>
            <a:ext cx="2911365" cy="1502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spcAft>
                <a:spcPts val="600"/>
              </a:spcAft>
            </a:pPr>
            <a:r>
              <a:rPr lang="en-US" sz="1800" b="1">
                <a:highlight>
                  <a:srgbClr val="FFFF00"/>
                </a:highlight>
              </a:rPr>
              <a:t>First Name Last Name</a:t>
            </a:r>
          </a:p>
          <a:p>
            <a:pPr algn="l">
              <a:lnSpc>
                <a:spcPct val="100000"/>
              </a:lnSpc>
              <a:spcBef>
                <a:spcPts val="0"/>
              </a:spcBef>
              <a:spcAft>
                <a:spcPts val="600"/>
              </a:spcAft>
            </a:pPr>
            <a:r>
              <a:rPr lang="en-US" sz="1600">
                <a:highlight>
                  <a:srgbClr val="FFFF00"/>
                </a:highlight>
              </a:rPr>
              <a:t>Title</a:t>
            </a:r>
          </a:p>
          <a:p>
            <a:pPr algn="l">
              <a:lnSpc>
                <a:spcPct val="100000"/>
              </a:lnSpc>
              <a:spcBef>
                <a:spcPts val="0"/>
              </a:spcBef>
              <a:spcAft>
                <a:spcPts val="600"/>
              </a:spcAft>
            </a:pPr>
            <a:r>
              <a:rPr lang="en-US" sz="1600">
                <a:highlight>
                  <a:srgbClr val="FFFF00"/>
                </a:highlight>
              </a:rPr>
              <a:t>Email address</a:t>
            </a:r>
          </a:p>
          <a:p>
            <a:pPr algn="l">
              <a:lnSpc>
                <a:spcPct val="100000"/>
              </a:lnSpc>
              <a:spcBef>
                <a:spcPts val="0"/>
              </a:spcBef>
              <a:spcAft>
                <a:spcPts val="600"/>
              </a:spcAft>
            </a:pPr>
            <a:r>
              <a:rPr lang="en-US" sz="1600">
                <a:highlight>
                  <a:srgbClr val="FFFF00"/>
                </a:highlight>
              </a:rPr>
              <a:t>(XXX) XXX-XXXX</a:t>
            </a:r>
          </a:p>
        </p:txBody>
      </p:sp>
      <p:sp>
        <p:nvSpPr>
          <p:cNvPr id="10" name="Picture Placeholder 9" descr="Photo placeholder">
            <a:extLst>
              <a:ext uri="{FF2B5EF4-FFF2-40B4-BE49-F238E27FC236}">
                <a16:creationId xmlns:a16="http://schemas.microsoft.com/office/drawing/2014/main" id="{460A20F6-4199-4DC2-AA92-9234DBB3A38A}"/>
              </a:ext>
            </a:extLst>
          </p:cNvPr>
          <p:cNvSpPr>
            <a:spLocks noGrp="1"/>
          </p:cNvSpPr>
          <p:nvPr>
            <p:ph type="pic" sz="quarter" idx="18"/>
          </p:nvPr>
        </p:nvSpPr>
        <p:spPr>
          <a:xfrm>
            <a:off x="6096000" y="4756039"/>
            <a:ext cx="1463040" cy="1463040"/>
          </a:xfrm>
        </p:spPr>
        <p:txBody>
          <a:bodyPr/>
          <a:lstStyle/>
          <a:p>
            <a:endParaRPr lang="en-US"/>
          </a:p>
        </p:txBody>
      </p:sp>
      <p:sp>
        <p:nvSpPr>
          <p:cNvPr id="16" name="Subtitle 2">
            <a:extLst>
              <a:ext uri="{FF2B5EF4-FFF2-40B4-BE49-F238E27FC236}">
                <a16:creationId xmlns:a16="http://schemas.microsoft.com/office/drawing/2014/main" id="{F2F27289-6D12-4E57-857C-3187D3CDE06B}"/>
              </a:ext>
            </a:extLst>
          </p:cNvPr>
          <p:cNvSpPr txBox="1">
            <a:spLocks/>
          </p:cNvSpPr>
          <p:nvPr/>
        </p:nvSpPr>
        <p:spPr>
          <a:xfrm>
            <a:off x="7823535" y="4781789"/>
            <a:ext cx="2911365" cy="15029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spcAft>
                <a:spcPts val="600"/>
              </a:spcAft>
            </a:pPr>
            <a:r>
              <a:rPr lang="en-US" sz="1800" b="1">
                <a:highlight>
                  <a:srgbClr val="FFFF00"/>
                </a:highlight>
              </a:rPr>
              <a:t>First Name Last Name</a:t>
            </a:r>
          </a:p>
          <a:p>
            <a:pPr algn="l">
              <a:lnSpc>
                <a:spcPct val="100000"/>
              </a:lnSpc>
              <a:spcBef>
                <a:spcPts val="0"/>
              </a:spcBef>
              <a:spcAft>
                <a:spcPts val="600"/>
              </a:spcAft>
            </a:pPr>
            <a:r>
              <a:rPr lang="en-US" sz="1600">
                <a:highlight>
                  <a:srgbClr val="FFFF00"/>
                </a:highlight>
              </a:rPr>
              <a:t>Title</a:t>
            </a:r>
          </a:p>
          <a:p>
            <a:pPr algn="l">
              <a:lnSpc>
                <a:spcPct val="100000"/>
              </a:lnSpc>
              <a:spcBef>
                <a:spcPts val="0"/>
              </a:spcBef>
              <a:spcAft>
                <a:spcPts val="600"/>
              </a:spcAft>
            </a:pPr>
            <a:r>
              <a:rPr lang="en-US" sz="1600">
                <a:highlight>
                  <a:srgbClr val="FFFF00"/>
                </a:highlight>
              </a:rPr>
              <a:t>Email address</a:t>
            </a:r>
          </a:p>
          <a:p>
            <a:pPr algn="l">
              <a:lnSpc>
                <a:spcPct val="100000"/>
              </a:lnSpc>
              <a:spcBef>
                <a:spcPts val="0"/>
              </a:spcBef>
              <a:spcAft>
                <a:spcPts val="600"/>
              </a:spcAft>
            </a:pPr>
            <a:r>
              <a:rPr lang="en-US" sz="1600">
                <a:highlight>
                  <a:srgbClr val="FFFF00"/>
                </a:highlight>
              </a:rPr>
              <a:t>(XXX) XXX-XXXX</a:t>
            </a:r>
          </a:p>
        </p:txBody>
      </p:sp>
    </p:spTree>
    <p:extLst>
      <p:ext uri="{BB962C8B-B14F-4D97-AF65-F5344CB8AC3E}">
        <p14:creationId xmlns:p14="http://schemas.microsoft.com/office/powerpoint/2010/main" val="1672743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7839A-6118-4726-8092-90341C91B330}"/>
              </a:ext>
            </a:extLst>
          </p:cNvPr>
          <p:cNvSpPr>
            <a:spLocks noGrp="1"/>
          </p:cNvSpPr>
          <p:nvPr>
            <p:ph type="title"/>
          </p:nvPr>
        </p:nvSpPr>
        <p:spPr/>
        <p:txBody>
          <a:bodyPr/>
          <a:lstStyle/>
          <a:p>
            <a:r>
              <a:rPr lang="en-US" dirty="0">
                <a:latin typeface="+mn-lt"/>
                <a:cs typeface="Arial" panose="020B0604020202020204" pitchFamily="34" charset="0"/>
              </a:rPr>
              <a:t>Background &amp; Approach</a:t>
            </a:r>
          </a:p>
        </p:txBody>
      </p:sp>
    </p:spTree>
    <p:extLst>
      <p:ext uri="{BB962C8B-B14F-4D97-AF65-F5344CB8AC3E}">
        <p14:creationId xmlns:p14="http://schemas.microsoft.com/office/powerpoint/2010/main" val="4014833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1083D-3E14-80AE-AE9E-F7DA24A27AAE}"/>
              </a:ext>
            </a:extLst>
          </p:cNvPr>
          <p:cNvSpPr>
            <a:spLocks noGrp="1"/>
          </p:cNvSpPr>
          <p:nvPr>
            <p:ph type="title"/>
          </p:nvPr>
        </p:nvSpPr>
        <p:spPr>
          <a:xfrm>
            <a:off x="342255" y="178257"/>
            <a:ext cx="4307237" cy="502780"/>
          </a:xfrm>
        </p:spPr>
        <p:txBody>
          <a:bodyPr>
            <a:normAutofit/>
          </a:bodyPr>
          <a:lstStyle/>
          <a:p>
            <a:r>
              <a:rPr lang="en-US" sz="2000" b="1" i="0" kern="1200" baseline="0" dirty="0">
                <a:solidFill>
                  <a:schemeClr val="tx1"/>
                </a:solidFill>
                <a:effectLst/>
                <a:latin typeface="+mn-lt"/>
              </a:rPr>
              <a:t>Executive Summary: </a:t>
            </a:r>
            <a:r>
              <a:rPr lang="en-US" sz="2000" b="1" kern="1200" dirty="0">
                <a:solidFill>
                  <a:schemeClr val="tx1"/>
                </a:solidFill>
                <a:effectLst/>
                <a:latin typeface="+mn-lt"/>
              </a:rPr>
              <a:t>Overview</a:t>
            </a:r>
            <a:r>
              <a:rPr lang="en-US" sz="2000" b="1" i="0" kern="1200" baseline="0" dirty="0">
                <a:solidFill>
                  <a:schemeClr val="tx1"/>
                </a:solidFill>
                <a:effectLst/>
                <a:latin typeface="+mn-lt"/>
              </a:rPr>
              <a:t>  </a:t>
            </a:r>
            <a:r>
              <a:rPr lang="en-US" sz="2000" dirty="0">
                <a:latin typeface="+mn-lt"/>
              </a:rPr>
              <a:t> </a:t>
            </a:r>
          </a:p>
        </p:txBody>
      </p:sp>
      <p:sp>
        <p:nvSpPr>
          <p:cNvPr id="5" name="Rectangle: Rounded Corners 3">
            <a:extLst>
              <a:ext uri="{FF2B5EF4-FFF2-40B4-BE49-F238E27FC236}">
                <a16:creationId xmlns:a16="http://schemas.microsoft.com/office/drawing/2014/main" id="{B90F05B2-7A68-9BD8-E561-5F3A8AC6C2F4}"/>
              </a:ext>
              <a:ext uri="{C183D7F6-B498-43B3-948B-1728B52AA6E4}">
                <adec:decorative xmlns:adec="http://schemas.microsoft.com/office/drawing/2017/decorative" val="1"/>
              </a:ext>
            </a:extLst>
          </p:cNvPr>
          <p:cNvSpPr/>
          <p:nvPr/>
        </p:nvSpPr>
        <p:spPr>
          <a:xfrm>
            <a:off x="409903" y="956441"/>
            <a:ext cx="11372194" cy="822440"/>
          </a:xfrm>
          <a:prstGeom prst="roundRect">
            <a:avLst/>
          </a:prstGeom>
          <a:solidFill>
            <a:srgbClr val="519CAD">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59A0B1A-57D3-0BBB-E1A9-D58E77DAFE2C}"/>
              </a:ext>
            </a:extLst>
          </p:cNvPr>
          <p:cNvSpPr txBox="1"/>
          <p:nvPr/>
        </p:nvSpPr>
        <p:spPr>
          <a:xfrm>
            <a:off x="557047" y="1044438"/>
            <a:ext cx="10987254" cy="646331"/>
          </a:xfrm>
          <a:prstGeom prst="rect">
            <a:avLst/>
          </a:prstGeom>
          <a:noFill/>
        </p:spPr>
        <p:txBody>
          <a:bodyPr wrap="square" rtlCol="0">
            <a:spAutoFit/>
          </a:bodyPr>
          <a:lstStyle/>
          <a:p>
            <a:pPr marL="0" marR="0">
              <a:spcBef>
                <a:spcPts val="0"/>
              </a:spcBef>
              <a:spcAft>
                <a:spcPts val="800"/>
              </a:spcAft>
            </a:pPr>
            <a:r>
              <a:rPr lang="en-US" dirty="0">
                <a:effectLst/>
                <a:highlight>
                  <a:srgbClr val="FFFF00"/>
                </a:highlight>
                <a:ea typeface="Calibri" panose="020F0502020204030204" pitchFamily="34" charset="0"/>
                <a:cs typeface="Arial" panose="020B0604020202020204" pitchFamily="34" charset="0"/>
              </a:rPr>
              <a:t>Tribe Name</a:t>
            </a:r>
            <a:r>
              <a:rPr lang="en-US" dirty="0">
                <a:effectLst/>
                <a:ea typeface="Calibri" panose="020F0502020204030204" pitchFamily="34" charset="0"/>
                <a:cs typeface="Arial" panose="020B0604020202020204" pitchFamily="34" charset="0"/>
              </a:rPr>
              <a:t> used the Tribal Public Health Data Advancement </a:t>
            </a:r>
            <a:r>
              <a:rPr lang="en-US" dirty="0">
                <a:ea typeface="Calibri" panose="020F0502020204030204" pitchFamily="34" charset="0"/>
                <a:cs typeface="Arial" panose="020B0604020202020204" pitchFamily="34" charset="0"/>
              </a:rPr>
              <a:t>T</a:t>
            </a:r>
            <a:r>
              <a:rPr lang="en-US" dirty="0">
                <a:effectLst/>
                <a:ea typeface="Calibri" panose="020F0502020204030204" pitchFamily="34" charset="0"/>
                <a:cs typeface="Arial" panose="020B0604020202020204" pitchFamily="34" charset="0"/>
              </a:rPr>
              <a:t>oolkit to better understand our current state of data sharing and infrastructure and prioritize next steps for modernization. </a:t>
            </a:r>
            <a:endParaRPr lang="en-US" dirty="0">
              <a:cs typeface="Arial" panose="020B0604020202020204" pitchFamily="34" charset="0"/>
            </a:endParaRPr>
          </a:p>
        </p:txBody>
      </p:sp>
      <p:sp>
        <p:nvSpPr>
          <p:cNvPr id="3" name="Content Placeholder 2">
            <a:extLst>
              <a:ext uri="{FF2B5EF4-FFF2-40B4-BE49-F238E27FC236}">
                <a16:creationId xmlns:a16="http://schemas.microsoft.com/office/drawing/2014/main" id="{423FF047-43A0-3E36-ED75-7140C734B5D1}"/>
              </a:ext>
            </a:extLst>
          </p:cNvPr>
          <p:cNvSpPr>
            <a:spLocks noGrp="1"/>
          </p:cNvSpPr>
          <p:nvPr>
            <p:ph idx="1"/>
          </p:nvPr>
        </p:nvSpPr>
        <p:spPr/>
        <p:txBody>
          <a:bodyPr>
            <a:normAutofit fontScale="92500" lnSpcReduction="10000"/>
          </a:bodyPr>
          <a:lstStyle/>
          <a:p>
            <a:pPr marL="0" indent="0">
              <a:buNone/>
            </a:pPr>
            <a:r>
              <a:rPr lang="en-US" dirty="0">
                <a:solidFill>
                  <a:schemeClr val="bg1"/>
                </a:solidFill>
                <a:ea typeface="Calibri" panose="020F0502020204030204" pitchFamily="34" charset="0"/>
                <a:cs typeface="Arial" panose="020B0604020202020204" pitchFamily="34" charset="0"/>
              </a:rPr>
              <a:t>Tribe Name used the Tribal Public Health Data Advancement Toolkit to better understand our current state of data sharing and infrastructure and prioritize next steps for modernization. </a:t>
            </a:r>
          </a:p>
          <a:p>
            <a:pPr marL="285750" indent="-285750">
              <a:spcAft>
                <a:spcPts val="600"/>
              </a:spcAft>
              <a:buFont typeface="Wingdings" panose="05000000000000000000" pitchFamily="2" charset="2"/>
              <a:buChar char="§"/>
            </a:pPr>
            <a:r>
              <a:rPr lang="en-US" dirty="0">
                <a:solidFill>
                  <a:schemeClr val="bg1"/>
                </a:solidFill>
                <a:cs typeface="Arial"/>
                <a:hlinkClick r:id="rId3">
                  <a:extLst>
                    <a:ext uri="{A12FA001-AC4F-418D-AE19-62706E023703}">
                      <ahyp:hlinkClr xmlns:ahyp="http://schemas.microsoft.com/office/drawing/2018/hyperlinkcolor" val="tx"/>
                    </a:ext>
                  </a:extLst>
                </a:hlinkClick>
              </a:rPr>
              <a:t>Data modernization</a:t>
            </a:r>
            <a:r>
              <a:rPr lang="en-US" dirty="0">
                <a:solidFill>
                  <a:schemeClr val="bg1"/>
                </a:solidFill>
                <a:cs typeface="Arial"/>
              </a:rPr>
              <a:t> is a national effort to </a:t>
            </a:r>
            <a:r>
              <a:rPr lang="en-US" b="1" dirty="0">
                <a:solidFill>
                  <a:schemeClr val="bg1"/>
                </a:solidFill>
                <a:cs typeface="Arial"/>
              </a:rPr>
              <a:t>modernize core data and surveillance infrastructure </a:t>
            </a:r>
            <a:r>
              <a:rPr lang="en-US" dirty="0">
                <a:solidFill>
                  <a:schemeClr val="bg1"/>
                </a:solidFill>
                <a:cs typeface="Arial"/>
              </a:rPr>
              <a:t>across the public health landscape. The goal of data modernization is to move to better, faster, actionable insights for decision-making at all levels of public health.</a:t>
            </a:r>
          </a:p>
          <a:p>
            <a:pPr marL="285750" indent="-285750">
              <a:spcAft>
                <a:spcPts val="600"/>
              </a:spcAft>
              <a:buFont typeface="Wingdings" panose="05000000000000000000" pitchFamily="2" charset="2"/>
              <a:buChar char="§"/>
            </a:pPr>
            <a:endParaRPr lang="en-US" dirty="0">
              <a:solidFill>
                <a:schemeClr val="bg1"/>
              </a:solidFill>
              <a:cs typeface="Arial" panose="020B0604020202020204" pitchFamily="34" charset="0"/>
            </a:endParaRPr>
          </a:p>
          <a:p>
            <a:pPr marL="285750" indent="-285750">
              <a:spcAft>
                <a:spcPts val="600"/>
              </a:spcAft>
              <a:buFont typeface="Wingdings" panose="05000000000000000000" pitchFamily="2" charset="2"/>
              <a:buChar char="§"/>
            </a:pPr>
            <a:r>
              <a:rPr lang="en-US" dirty="0">
                <a:solidFill>
                  <a:schemeClr val="bg1"/>
                </a:solidFill>
                <a:cs typeface="Arial"/>
              </a:rPr>
              <a:t>The </a:t>
            </a:r>
            <a:r>
              <a:rPr lang="en-US" b="1" dirty="0">
                <a:solidFill>
                  <a:schemeClr val="bg1"/>
                </a:solidFill>
                <a:cs typeface="Arial"/>
              </a:rPr>
              <a:t>Tribal Public Health Data Advancement Toolkit </a:t>
            </a:r>
            <a:r>
              <a:rPr lang="en-US" dirty="0">
                <a:solidFill>
                  <a:schemeClr val="bg1"/>
                </a:solidFill>
                <a:cs typeface="Arial"/>
              </a:rPr>
              <a:t>supports our data modernization journey and may inform data modernization planning efforts and technical assistance needs.</a:t>
            </a:r>
          </a:p>
        </p:txBody>
      </p:sp>
      <p:pic>
        <p:nvPicPr>
          <p:cNvPr id="7" name="Graphic 6" descr="Research with solid fill">
            <a:extLst>
              <a:ext uri="{FF2B5EF4-FFF2-40B4-BE49-F238E27FC236}">
                <a16:creationId xmlns:a16="http://schemas.microsoft.com/office/drawing/2014/main" id="{99D42263-3621-C039-5584-154B81249FB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57047" y="2069068"/>
            <a:ext cx="3832491" cy="3832491"/>
          </a:xfrm>
          <a:prstGeom prst="rect">
            <a:avLst/>
          </a:prstGeom>
        </p:spPr>
      </p:pic>
      <p:sp>
        <p:nvSpPr>
          <p:cNvPr id="8" name="TextBox 7">
            <a:extLst>
              <a:ext uri="{FF2B5EF4-FFF2-40B4-BE49-F238E27FC236}">
                <a16:creationId xmlns:a16="http://schemas.microsoft.com/office/drawing/2014/main" id="{5DF4C368-6363-BD41-A504-2BFF9803CEB3}"/>
              </a:ext>
            </a:extLst>
          </p:cNvPr>
          <p:cNvSpPr txBox="1"/>
          <p:nvPr/>
        </p:nvSpPr>
        <p:spPr>
          <a:xfrm>
            <a:off x="4463151" y="2540826"/>
            <a:ext cx="6678629" cy="2739211"/>
          </a:xfrm>
          <a:prstGeom prst="rect">
            <a:avLst/>
          </a:prstGeom>
          <a:noFill/>
        </p:spPr>
        <p:txBody>
          <a:bodyPr wrap="square" lIns="91440" tIns="45720" rIns="91440" bIns="45720" rtlCol="0" anchor="t">
            <a:spAutoFit/>
          </a:bodyPr>
          <a:lstStyle/>
          <a:p>
            <a:pPr marL="285750" indent="-285750">
              <a:spcAft>
                <a:spcPts val="600"/>
              </a:spcAft>
              <a:buFont typeface="Wingdings" panose="05000000000000000000" pitchFamily="2" charset="2"/>
              <a:buChar char="§"/>
            </a:pPr>
            <a:r>
              <a:rPr lang="en-US" dirty="0">
                <a:cs typeface="Arial"/>
                <a:hlinkClick r:id="rId3"/>
              </a:rPr>
              <a:t>Data modernization</a:t>
            </a:r>
            <a:r>
              <a:rPr lang="en-US" dirty="0">
                <a:cs typeface="Arial"/>
              </a:rPr>
              <a:t> is a national effort to </a:t>
            </a:r>
            <a:r>
              <a:rPr lang="en-US" b="1" dirty="0">
                <a:cs typeface="Arial"/>
              </a:rPr>
              <a:t>modernize core data and surveillance infrastructure </a:t>
            </a:r>
            <a:r>
              <a:rPr lang="en-US" dirty="0">
                <a:cs typeface="Arial"/>
              </a:rPr>
              <a:t>across the public health landscape. The goal of data modernization is to move to better, faster, actionable insights for decision-making at all levels of public health.</a:t>
            </a:r>
          </a:p>
          <a:p>
            <a:pPr marL="285750" indent="-285750">
              <a:spcAft>
                <a:spcPts val="600"/>
              </a:spcAft>
              <a:buFont typeface="Wingdings" panose="05000000000000000000" pitchFamily="2" charset="2"/>
              <a:buChar char="§"/>
            </a:pPr>
            <a:endParaRPr lang="en-US" dirty="0">
              <a:cs typeface="Arial" panose="020B0604020202020204" pitchFamily="34" charset="0"/>
            </a:endParaRPr>
          </a:p>
          <a:p>
            <a:pPr marL="285750" indent="-285750">
              <a:spcAft>
                <a:spcPts val="600"/>
              </a:spcAft>
              <a:buFont typeface="Wingdings" panose="05000000000000000000" pitchFamily="2" charset="2"/>
              <a:buChar char="§"/>
            </a:pPr>
            <a:r>
              <a:rPr lang="en-US" dirty="0">
                <a:cs typeface="Arial"/>
              </a:rPr>
              <a:t>The </a:t>
            </a:r>
            <a:r>
              <a:rPr lang="en-US" b="1" dirty="0">
                <a:cs typeface="Arial"/>
              </a:rPr>
              <a:t>Tribal Public Health Data Advancement Toolkit </a:t>
            </a:r>
            <a:r>
              <a:rPr lang="en-US" dirty="0">
                <a:cs typeface="Arial"/>
              </a:rPr>
              <a:t>supports our data modernization journey and may inform data modernization planning efforts and technical assistance needs.</a:t>
            </a:r>
          </a:p>
        </p:txBody>
      </p:sp>
    </p:spTree>
    <p:extLst>
      <p:ext uri="{BB962C8B-B14F-4D97-AF65-F5344CB8AC3E}">
        <p14:creationId xmlns:p14="http://schemas.microsoft.com/office/powerpoint/2010/main" val="3550314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1CB1A-8C4E-1800-368D-9C8DE9883013}"/>
              </a:ext>
            </a:extLst>
          </p:cNvPr>
          <p:cNvSpPr>
            <a:spLocks noGrp="1"/>
          </p:cNvSpPr>
          <p:nvPr>
            <p:ph type="title"/>
          </p:nvPr>
        </p:nvSpPr>
        <p:spPr>
          <a:xfrm>
            <a:off x="311258" y="194643"/>
            <a:ext cx="2307956" cy="735255"/>
          </a:xfrm>
        </p:spPr>
        <p:txBody>
          <a:bodyPr>
            <a:normAutofit/>
          </a:bodyPr>
          <a:lstStyle/>
          <a:p>
            <a:r>
              <a:rPr lang="en-US" sz="2000" b="1" i="0" kern="1200" baseline="0" dirty="0">
                <a:solidFill>
                  <a:schemeClr val="tx1"/>
                </a:solidFill>
                <a:effectLst/>
                <a:latin typeface="+mn-lt"/>
              </a:rPr>
              <a:t>Toolkit Components</a:t>
            </a:r>
            <a:r>
              <a:rPr lang="en-US" sz="2000" dirty="0">
                <a:latin typeface="+mn-lt"/>
              </a:rPr>
              <a:t> </a:t>
            </a:r>
          </a:p>
        </p:txBody>
      </p:sp>
      <p:sp>
        <p:nvSpPr>
          <p:cNvPr id="5" name="Rectangle: Rounded Corners 25">
            <a:extLst>
              <a:ext uri="{FF2B5EF4-FFF2-40B4-BE49-F238E27FC236}">
                <a16:creationId xmlns:a16="http://schemas.microsoft.com/office/drawing/2014/main" id="{C460E1F3-9986-659A-B31A-A740970B7CF9}"/>
              </a:ext>
              <a:ext uri="{C183D7F6-B498-43B3-948B-1728B52AA6E4}">
                <adec:decorative xmlns:adec="http://schemas.microsoft.com/office/drawing/2017/decorative" val="1"/>
              </a:ext>
            </a:extLst>
          </p:cNvPr>
          <p:cNvSpPr/>
          <p:nvPr/>
        </p:nvSpPr>
        <p:spPr>
          <a:xfrm>
            <a:off x="409903" y="956441"/>
            <a:ext cx="11372194" cy="812007"/>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3780E60E-B980-3604-38C7-A9BADF1B12E4}"/>
              </a:ext>
            </a:extLst>
          </p:cNvPr>
          <p:cNvSpPr txBox="1"/>
          <p:nvPr/>
        </p:nvSpPr>
        <p:spPr>
          <a:xfrm>
            <a:off x="557047" y="1044438"/>
            <a:ext cx="10987254" cy="646331"/>
          </a:xfrm>
          <a:prstGeom prst="rect">
            <a:avLst/>
          </a:prstGeom>
          <a:noFill/>
        </p:spPr>
        <p:txBody>
          <a:bodyPr wrap="square" lIns="91440" tIns="45720" rIns="91440" bIns="45720" rtlCol="0" anchor="t">
            <a:spAutoFit/>
          </a:bodyPr>
          <a:lstStyle/>
          <a:p>
            <a:pPr>
              <a:spcAft>
                <a:spcPts val="800"/>
              </a:spcAft>
            </a:pPr>
            <a:r>
              <a:rPr lang="en-US" dirty="0">
                <a:effectLst/>
                <a:ea typeface="Calibri" panose="020F0502020204030204" pitchFamily="34" charset="0"/>
                <a:cs typeface="Arial"/>
              </a:rPr>
              <a:t>The Tribal Public Health Data Advancement Toolkit</a:t>
            </a:r>
            <a:r>
              <a:rPr lang="en-US" dirty="0">
                <a:ea typeface="Calibri" panose="020F0502020204030204" pitchFamily="34" charset="0"/>
                <a:cs typeface="Arial"/>
              </a:rPr>
              <a:t> includes</a:t>
            </a:r>
            <a:r>
              <a:rPr lang="en-US" dirty="0">
                <a:effectLst/>
                <a:ea typeface="Calibri" panose="020F0502020204030204" pitchFamily="34" charset="0"/>
                <a:cs typeface="Arial"/>
              </a:rPr>
              <a:t> </a:t>
            </a:r>
            <a:r>
              <a:rPr lang="en-US" dirty="0">
                <a:ea typeface="Calibri" panose="020F0502020204030204" pitchFamily="34" charset="0"/>
                <a:cs typeface="Arial"/>
              </a:rPr>
              <a:t>the following</a:t>
            </a:r>
            <a:r>
              <a:rPr lang="en-US" dirty="0">
                <a:effectLst/>
                <a:ea typeface="Calibri" panose="020F0502020204030204" pitchFamily="34" charset="0"/>
                <a:cs typeface="Arial"/>
              </a:rPr>
              <a:t> tools and templates to support tribal data modernization activities:</a:t>
            </a:r>
          </a:p>
        </p:txBody>
      </p:sp>
      <p:sp>
        <p:nvSpPr>
          <p:cNvPr id="3" name="Content Placeholder 2">
            <a:extLst>
              <a:ext uri="{FF2B5EF4-FFF2-40B4-BE49-F238E27FC236}">
                <a16:creationId xmlns:a16="http://schemas.microsoft.com/office/drawing/2014/main" id="{EA04034B-EB42-0080-D538-33905B576EB5}"/>
              </a:ext>
            </a:extLst>
          </p:cNvPr>
          <p:cNvSpPr>
            <a:spLocks noGrp="1"/>
          </p:cNvSpPr>
          <p:nvPr>
            <p:ph idx="1"/>
          </p:nvPr>
        </p:nvSpPr>
        <p:spPr/>
        <p:txBody>
          <a:bodyPr>
            <a:normAutofit/>
          </a:bodyPr>
          <a:lstStyle/>
          <a:p>
            <a:pPr marL="0" indent="0">
              <a:buNone/>
            </a:pPr>
            <a:r>
              <a:rPr lang="en-US" sz="1100" dirty="0">
                <a:solidFill>
                  <a:schemeClr val="bg1"/>
                </a:solidFill>
                <a:ea typeface="Calibri" panose="020F0502020204030204" pitchFamily="34" charset="0"/>
                <a:cs typeface="Arial"/>
              </a:rPr>
              <a:t>The Tribal Public Health Data Advancement Toolkit includes the following tools and templates to support tribal data modernization activities:</a:t>
            </a:r>
          </a:p>
          <a:p>
            <a:pPr marL="0" indent="0">
              <a:buNone/>
            </a:pPr>
            <a:r>
              <a:rPr lang="en-US" sz="1100" b="1" dirty="0">
                <a:solidFill>
                  <a:schemeClr val="bg1"/>
                </a:solidFill>
                <a:cs typeface="Arial" panose="020B0604020202020204" pitchFamily="34" charset="0"/>
              </a:rPr>
              <a:t>Tribal Public Health Data Advancement Toolkit</a:t>
            </a:r>
            <a:endParaRPr lang="en-US" sz="1100" dirty="0">
              <a:solidFill>
                <a:schemeClr val="bg1"/>
              </a:solidFill>
              <a:cs typeface="Arial" panose="020B0604020202020204" pitchFamily="34" charset="0"/>
            </a:endParaRPr>
          </a:p>
          <a:p>
            <a:pPr marL="0" indent="0">
              <a:buNone/>
            </a:pPr>
            <a:r>
              <a:rPr lang="en-US" sz="1100" dirty="0">
                <a:solidFill>
                  <a:schemeClr val="bg1"/>
                </a:solidFill>
                <a:ea typeface="Calibri" panose="020F0502020204030204" pitchFamily="34" charset="0"/>
                <a:cs typeface="Arial"/>
              </a:rPr>
              <a:t>01</a:t>
            </a:r>
          </a:p>
          <a:p>
            <a:pPr marL="0" indent="0">
              <a:buNone/>
            </a:pPr>
            <a:r>
              <a:rPr lang="en-US" sz="1100" b="1" dirty="0">
                <a:solidFill>
                  <a:schemeClr val="bg1"/>
                </a:solidFill>
                <a:cs typeface="Arial" panose="020B0604020202020204" pitchFamily="34" charset="0"/>
              </a:rPr>
              <a:t>Contributor Contact Sheet</a:t>
            </a:r>
          </a:p>
          <a:p>
            <a:r>
              <a:rPr lang="en-US" sz="1100" dirty="0">
                <a:solidFill>
                  <a:schemeClr val="bg1"/>
                </a:solidFill>
                <a:ea typeface="Calibri" panose="020F0502020204030204" pitchFamily="34" charset="0"/>
                <a:cs typeface="Arial" panose="020B0604020202020204" pitchFamily="34" charset="0"/>
              </a:rPr>
              <a:t>Supports identification and alignment of toolkit contributors to promote collaboration</a:t>
            </a:r>
          </a:p>
          <a:p>
            <a:pPr marL="0" indent="0">
              <a:buNone/>
            </a:pPr>
            <a:r>
              <a:rPr lang="en-US" sz="1100" dirty="0">
                <a:solidFill>
                  <a:schemeClr val="bg1"/>
                </a:solidFill>
                <a:ea typeface="Calibri" panose="020F0502020204030204" pitchFamily="34" charset="0"/>
                <a:cs typeface="Arial" panose="020B0604020202020204" pitchFamily="34" charset="0"/>
              </a:rPr>
              <a:t>02</a:t>
            </a:r>
          </a:p>
          <a:p>
            <a:pPr marL="0" indent="0">
              <a:buNone/>
            </a:pPr>
            <a:r>
              <a:rPr lang="en-US" sz="1100" b="1" dirty="0">
                <a:solidFill>
                  <a:schemeClr val="bg1"/>
                </a:solidFill>
                <a:cs typeface="Arial" panose="020B0604020202020204" pitchFamily="34" charset="0"/>
              </a:rPr>
              <a:t>Data Modernization Questionnaire</a:t>
            </a:r>
          </a:p>
          <a:p>
            <a:r>
              <a:rPr lang="en-GB" sz="1100" dirty="0">
                <a:solidFill>
                  <a:schemeClr val="bg1"/>
                </a:solidFill>
                <a:ea typeface="Calibri" panose="020F0502020204030204" pitchFamily="34" charset="0"/>
                <a:cs typeface="Arial" panose="020B0604020202020204" pitchFamily="34" charset="0"/>
              </a:rPr>
              <a:t>Supports documentation of roadblocks </a:t>
            </a:r>
            <a:r>
              <a:rPr lang="en-US" sz="1100" dirty="0">
                <a:solidFill>
                  <a:schemeClr val="bg1"/>
                </a:solidFill>
                <a:ea typeface="Calibri" panose="020F0502020204030204" pitchFamily="34" charset="0"/>
                <a:cs typeface="Arial" panose="020B0604020202020204" pitchFamily="34" charset="0"/>
              </a:rPr>
              <a:t>and opportunities related to data sharing and infrastructure within key public health activities</a:t>
            </a:r>
            <a:r>
              <a:rPr lang="en-US" sz="1100" dirty="0">
                <a:solidFill>
                  <a:schemeClr val="bg1"/>
                </a:solidFill>
                <a:latin typeface="Arial" panose="020B0604020202020204" pitchFamily="34" charset="0"/>
                <a:ea typeface="Calibri" panose="020F0502020204030204" pitchFamily="34" charset="0"/>
                <a:cs typeface="Arial" panose="020B0604020202020204" pitchFamily="34" charset="0"/>
              </a:rPr>
              <a:t>.</a:t>
            </a:r>
          </a:p>
          <a:p>
            <a:pPr marL="0" indent="0">
              <a:buNone/>
            </a:pPr>
            <a:r>
              <a:rPr lang="en-US" sz="1100" dirty="0">
                <a:solidFill>
                  <a:schemeClr val="bg1"/>
                </a:solidFill>
                <a:latin typeface="Arial" panose="020B0604020202020204" pitchFamily="34" charset="0"/>
                <a:cs typeface="Arial" panose="020B0604020202020204" pitchFamily="34" charset="0"/>
              </a:rPr>
              <a:t>03</a:t>
            </a:r>
          </a:p>
          <a:p>
            <a:pPr marL="0" indent="0">
              <a:buNone/>
            </a:pPr>
            <a:r>
              <a:rPr lang="en-US" sz="1200" b="1" dirty="0">
                <a:solidFill>
                  <a:schemeClr val="bg1"/>
                </a:solidFill>
                <a:cs typeface="Arial" panose="020B0604020202020204" pitchFamily="34" charset="0"/>
              </a:rPr>
              <a:t>Prioritization Template</a:t>
            </a:r>
            <a:endParaRPr lang="en-US" sz="1100" dirty="0">
              <a:solidFill>
                <a:schemeClr val="bg1"/>
              </a:solidFill>
              <a:ea typeface="Calibri" panose="020F0502020204030204" pitchFamily="34" charset="0"/>
              <a:cs typeface="Arial" panose="020B0604020202020204" pitchFamily="34" charset="0"/>
            </a:endParaRPr>
          </a:p>
          <a:p>
            <a:r>
              <a:rPr lang="en-US" sz="1100" dirty="0">
                <a:solidFill>
                  <a:schemeClr val="bg1"/>
                </a:solidFill>
                <a:ea typeface="Calibri" panose="020F0502020204030204" pitchFamily="34" charset="0"/>
                <a:cs typeface="Arial" panose="020B0604020202020204" pitchFamily="34" charset="0"/>
              </a:rPr>
              <a:t>Facilitates conversations around impact, effort, and timeline of potential opportunities</a:t>
            </a:r>
            <a:r>
              <a:rPr lang="en-US" sz="1100" dirty="0">
                <a:solidFill>
                  <a:schemeClr val="bg1"/>
                </a:solidFill>
                <a:latin typeface="Arial" panose="020B0604020202020204" pitchFamily="34" charset="0"/>
                <a:ea typeface="Calibri" panose="020F0502020204030204" pitchFamily="34" charset="0"/>
                <a:cs typeface="Arial" panose="020B0604020202020204" pitchFamily="34" charset="0"/>
              </a:rPr>
              <a:t>. </a:t>
            </a:r>
          </a:p>
          <a:p>
            <a:pPr marL="0" indent="0">
              <a:buNone/>
            </a:pPr>
            <a:r>
              <a:rPr lang="en-US" sz="1100" dirty="0">
                <a:solidFill>
                  <a:schemeClr val="bg1"/>
                </a:solidFill>
                <a:latin typeface="Arial" panose="020B0604020202020204" pitchFamily="34" charset="0"/>
                <a:cs typeface="Arial" panose="020B0604020202020204" pitchFamily="34" charset="0"/>
              </a:rPr>
              <a:t>04</a:t>
            </a:r>
          </a:p>
          <a:p>
            <a:pPr marL="0" indent="0">
              <a:buNone/>
            </a:pPr>
            <a:r>
              <a:rPr lang="en-US" sz="1200" b="1" dirty="0">
                <a:solidFill>
                  <a:schemeClr val="bg1"/>
                </a:solidFill>
                <a:cs typeface="Arial" panose="020B0604020202020204" pitchFamily="34" charset="0"/>
              </a:rPr>
              <a:t>Executive Summary Report Template</a:t>
            </a:r>
            <a:endParaRPr lang="en-US" sz="1100" dirty="0">
              <a:solidFill>
                <a:schemeClr val="bg1"/>
              </a:solidFill>
              <a:ea typeface="Calibri" panose="020F0502020204030204" pitchFamily="34" charset="0"/>
              <a:cs typeface="Arial" panose="020B0604020202020204" pitchFamily="34" charset="0"/>
            </a:endParaRPr>
          </a:p>
          <a:p>
            <a:r>
              <a:rPr lang="en-US" sz="1100" dirty="0">
                <a:solidFill>
                  <a:schemeClr val="bg1"/>
                </a:solidFill>
                <a:ea typeface="Calibri"/>
                <a:cs typeface="Arial"/>
              </a:rPr>
              <a:t>Supports summarization and communication of questionnaire results and plans moving forward with tribal leaders and partners</a:t>
            </a:r>
            <a:endParaRPr lang="en-US" sz="1100" dirty="0">
              <a:solidFill>
                <a:schemeClr val="bg1"/>
              </a:solidFill>
              <a:latin typeface="Arial" panose="020B0604020202020204" pitchFamily="34" charset="0"/>
              <a:cs typeface="Arial" panose="020B0604020202020204" pitchFamily="34" charset="0"/>
            </a:endParaRPr>
          </a:p>
        </p:txBody>
      </p:sp>
      <p:grpSp>
        <p:nvGrpSpPr>
          <p:cNvPr id="7" name="Group 6" descr="Visual showing the four components of the Tribal Public Health Data Advancement Toolkit, including the Contributor Contact Sheet, Prioritization Template, Data Modernization Questionnaire, and the Executive Summary Report Template">
            <a:extLst>
              <a:ext uri="{FF2B5EF4-FFF2-40B4-BE49-F238E27FC236}">
                <a16:creationId xmlns:a16="http://schemas.microsoft.com/office/drawing/2014/main" id="{8110B1DE-1240-3C99-B2F9-08CB96555A3D}"/>
              </a:ext>
            </a:extLst>
          </p:cNvPr>
          <p:cNvGrpSpPr/>
          <p:nvPr/>
        </p:nvGrpSpPr>
        <p:grpSpPr>
          <a:xfrm>
            <a:off x="736504" y="2055775"/>
            <a:ext cx="10718989" cy="4134103"/>
            <a:chOff x="627340" y="1499108"/>
            <a:chExt cx="5984240" cy="2308004"/>
          </a:xfrm>
        </p:grpSpPr>
        <p:grpSp>
          <p:nvGrpSpPr>
            <p:cNvPr id="8" name="Graphic 5">
              <a:extLst>
                <a:ext uri="{FF2B5EF4-FFF2-40B4-BE49-F238E27FC236}">
                  <a16:creationId xmlns:a16="http://schemas.microsoft.com/office/drawing/2014/main" id="{DC468AB6-F0DE-D0FD-886D-B0D408B027CB}"/>
                </a:ext>
              </a:extLst>
            </p:cNvPr>
            <p:cNvGrpSpPr/>
            <p:nvPr/>
          </p:nvGrpSpPr>
          <p:grpSpPr>
            <a:xfrm>
              <a:off x="2169469" y="1499108"/>
              <a:ext cx="1436266" cy="813320"/>
              <a:chOff x="1520540" y="4153877"/>
              <a:chExt cx="1436266" cy="813320"/>
            </a:xfrm>
          </p:grpSpPr>
          <p:sp>
            <p:nvSpPr>
              <p:cNvPr id="31" name="Freeform: Shape 44">
                <a:extLst>
                  <a:ext uri="{FF2B5EF4-FFF2-40B4-BE49-F238E27FC236}">
                    <a16:creationId xmlns:a16="http://schemas.microsoft.com/office/drawing/2014/main" id="{4478F16A-246A-A72F-6D44-3AE33CB5681D}"/>
                  </a:ext>
                </a:extLst>
              </p:cNvPr>
              <p:cNvSpPr/>
              <p:nvPr/>
            </p:nvSpPr>
            <p:spPr>
              <a:xfrm>
                <a:off x="1520540" y="4171324"/>
                <a:ext cx="560652" cy="190632"/>
              </a:xfrm>
              <a:custGeom>
                <a:avLst/>
                <a:gdLst>
                  <a:gd name="connsiteX0" fmla="*/ 0 w 560652"/>
                  <a:gd name="connsiteY0" fmla="*/ 190632 h 190632"/>
                  <a:gd name="connsiteX1" fmla="*/ 560652 w 560652"/>
                  <a:gd name="connsiteY1" fmla="*/ 190632 h 190632"/>
                  <a:gd name="connsiteX2" fmla="*/ 560652 w 560652"/>
                  <a:gd name="connsiteY2" fmla="*/ 0 h 190632"/>
                  <a:gd name="connsiteX3" fmla="*/ 179776 w 560652"/>
                  <a:gd name="connsiteY3" fmla="*/ 0 h 190632"/>
                  <a:gd name="connsiteX4" fmla="*/ 179776 w 560652"/>
                  <a:gd name="connsiteY4" fmla="*/ 0 h 190632"/>
                  <a:gd name="connsiteX5" fmla="*/ 175769 w 560652"/>
                  <a:gd name="connsiteY5" fmla="*/ 1292 h 190632"/>
                  <a:gd name="connsiteX6" fmla="*/ 162328 w 560652"/>
                  <a:gd name="connsiteY6" fmla="*/ 2714 h 190632"/>
                  <a:gd name="connsiteX7" fmla="*/ 152893 w 560652"/>
                  <a:gd name="connsiteY7" fmla="*/ 5428 h 190632"/>
                  <a:gd name="connsiteX8" fmla="*/ 140874 w 560652"/>
                  <a:gd name="connsiteY8" fmla="*/ 9435 h 190632"/>
                  <a:gd name="connsiteX9" fmla="*/ 128725 w 560652"/>
                  <a:gd name="connsiteY9" fmla="*/ 14863 h 190632"/>
                  <a:gd name="connsiteX10" fmla="*/ 115413 w 560652"/>
                  <a:gd name="connsiteY10" fmla="*/ 21583 h 190632"/>
                  <a:gd name="connsiteX11" fmla="*/ 101972 w 560652"/>
                  <a:gd name="connsiteY11" fmla="*/ 32440 h 190632"/>
                  <a:gd name="connsiteX12" fmla="*/ 87238 w 560652"/>
                  <a:gd name="connsiteY12" fmla="*/ 44589 h 190632"/>
                  <a:gd name="connsiteX13" fmla="*/ 72505 w 560652"/>
                  <a:gd name="connsiteY13" fmla="*/ 59451 h 190632"/>
                  <a:gd name="connsiteX14" fmla="*/ 56350 w 560652"/>
                  <a:gd name="connsiteY14" fmla="*/ 78321 h 190632"/>
                  <a:gd name="connsiteX15" fmla="*/ 41616 w 560652"/>
                  <a:gd name="connsiteY15" fmla="*/ 100033 h 190632"/>
                  <a:gd name="connsiteX16" fmla="*/ 26882 w 560652"/>
                  <a:gd name="connsiteY16" fmla="*/ 125753 h 190632"/>
                  <a:gd name="connsiteX17" fmla="*/ 13441 w 560652"/>
                  <a:gd name="connsiteY17" fmla="*/ 155478 h 190632"/>
                  <a:gd name="connsiteX18" fmla="*/ 0 w 560652"/>
                  <a:gd name="connsiteY18" fmla="*/ 190632 h 190632"/>
                  <a:gd name="connsiteX19" fmla="*/ 0 w 560652"/>
                  <a:gd name="connsiteY19" fmla="*/ 190632 h 190632"/>
                  <a:gd name="connsiteX20" fmla="*/ 0 w 560652"/>
                  <a:gd name="connsiteY20" fmla="*/ 190632 h 190632"/>
                  <a:gd name="connsiteX21" fmla="*/ 0 w 560652"/>
                  <a:gd name="connsiteY21" fmla="*/ 190632 h 190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52" h="190632">
                    <a:moveTo>
                      <a:pt x="0" y="190632"/>
                    </a:moveTo>
                    <a:lnTo>
                      <a:pt x="560652" y="190632"/>
                    </a:lnTo>
                    <a:lnTo>
                      <a:pt x="560652" y="0"/>
                    </a:lnTo>
                    <a:lnTo>
                      <a:pt x="179776" y="0"/>
                    </a:lnTo>
                    <a:lnTo>
                      <a:pt x="179776" y="0"/>
                    </a:lnTo>
                    <a:lnTo>
                      <a:pt x="175769" y="1292"/>
                    </a:lnTo>
                    <a:lnTo>
                      <a:pt x="162328" y="2714"/>
                    </a:lnTo>
                    <a:lnTo>
                      <a:pt x="152893" y="5428"/>
                    </a:lnTo>
                    <a:lnTo>
                      <a:pt x="140874" y="9435"/>
                    </a:lnTo>
                    <a:lnTo>
                      <a:pt x="128725" y="14863"/>
                    </a:lnTo>
                    <a:lnTo>
                      <a:pt x="115413" y="21583"/>
                    </a:lnTo>
                    <a:lnTo>
                      <a:pt x="101972" y="32440"/>
                    </a:lnTo>
                    <a:lnTo>
                      <a:pt x="87238" y="44589"/>
                    </a:lnTo>
                    <a:lnTo>
                      <a:pt x="72505" y="59451"/>
                    </a:lnTo>
                    <a:lnTo>
                      <a:pt x="56350" y="78321"/>
                    </a:lnTo>
                    <a:lnTo>
                      <a:pt x="41616" y="100033"/>
                    </a:lnTo>
                    <a:lnTo>
                      <a:pt x="26882" y="125753"/>
                    </a:lnTo>
                    <a:lnTo>
                      <a:pt x="13441" y="155478"/>
                    </a:lnTo>
                    <a:lnTo>
                      <a:pt x="0" y="190632"/>
                    </a:lnTo>
                    <a:lnTo>
                      <a:pt x="0" y="190632"/>
                    </a:lnTo>
                    <a:lnTo>
                      <a:pt x="0" y="190632"/>
                    </a:lnTo>
                    <a:lnTo>
                      <a:pt x="0" y="190632"/>
                    </a:lnTo>
                    <a:close/>
                  </a:path>
                </a:pathLst>
              </a:custGeom>
              <a:solidFill>
                <a:srgbClr val="BFBEBE"/>
              </a:solidFill>
              <a:ln w="12912" cap="flat">
                <a:noFill/>
                <a:prstDash val="solid"/>
                <a:miter/>
              </a:ln>
            </p:spPr>
            <p:txBody>
              <a:bodyPr rtlCol="0" anchor="ctr"/>
              <a:lstStyle/>
              <a:p>
                <a:endParaRPr lang="en-US" sz="1600">
                  <a:latin typeface="Arial" panose="020B0604020202020204" pitchFamily="34" charset="0"/>
                  <a:cs typeface="Arial" panose="020B0604020202020204" pitchFamily="34" charset="0"/>
                </a:endParaRPr>
              </a:p>
            </p:txBody>
          </p:sp>
          <p:sp>
            <p:nvSpPr>
              <p:cNvPr id="32" name="Freeform: Shape 45">
                <a:extLst>
                  <a:ext uri="{FF2B5EF4-FFF2-40B4-BE49-F238E27FC236}">
                    <a16:creationId xmlns:a16="http://schemas.microsoft.com/office/drawing/2014/main" id="{40EBE438-B337-AE16-8555-E1D7174649DB}"/>
                  </a:ext>
                </a:extLst>
              </p:cNvPr>
              <p:cNvSpPr/>
              <p:nvPr/>
            </p:nvSpPr>
            <p:spPr>
              <a:xfrm>
                <a:off x="1647326" y="4153877"/>
                <a:ext cx="1309480" cy="813320"/>
              </a:xfrm>
              <a:custGeom>
                <a:avLst/>
                <a:gdLst>
                  <a:gd name="connsiteX0" fmla="*/ 1309481 w 1309480"/>
                  <a:gd name="connsiteY0" fmla="*/ 752706 h 813320"/>
                  <a:gd name="connsiteX1" fmla="*/ 1308188 w 1309480"/>
                  <a:gd name="connsiteY1" fmla="*/ 265722 h 813320"/>
                  <a:gd name="connsiteX2" fmla="*/ 1308188 w 1309480"/>
                  <a:gd name="connsiteY2" fmla="*/ 265722 h 813320"/>
                  <a:gd name="connsiteX3" fmla="*/ 1306767 w 1309480"/>
                  <a:gd name="connsiteY3" fmla="*/ 259001 h 813320"/>
                  <a:gd name="connsiteX4" fmla="*/ 1305474 w 1309480"/>
                  <a:gd name="connsiteY4" fmla="*/ 253573 h 813320"/>
                  <a:gd name="connsiteX5" fmla="*/ 1302760 w 1309480"/>
                  <a:gd name="connsiteY5" fmla="*/ 248145 h 813320"/>
                  <a:gd name="connsiteX6" fmla="*/ 1298754 w 1309480"/>
                  <a:gd name="connsiteY6" fmla="*/ 244138 h 813320"/>
                  <a:gd name="connsiteX7" fmla="*/ 1298754 w 1309480"/>
                  <a:gd name="connsiteY7" fmla="*/ 244138 h 813320"/>
                  <a:gd name="connsiteX8" fmla="*/ 1293455 w 1309480"/>
                  <a:gd name="connsiteY8" fmla="*/ 238710 h 813320"/>
                  <a:gd name="connsiteX9" fmla="*/ 1288156 w 1309480"/>
                  <a:gd name="connsiteY9" fmla="*/ 235996 h 813320"/>
                  <a:gd name="connsiteX10" fmla="*/ 1281435 w 1309480"/>
                  <a:gd name="connsiteY10" fmla="*/ 234704 h 813320"/>
                  <a:gd name="connsiteX11" fmla="*/ 1274844 w 1309480"/>
                  <a:gd name="connsiteY11" fmla="*/ 233411 h 813320"/>
                  <a:gd name="connsiteX12" fmla="*/ 1269416 w 1309480"/>
                  <a:gd name="connsiteY12" fmla="*/ 234704 h 813320"/>
                  <a:gd name="connsiteX13" fmla="*/ 1262825 w 1309480"/>
                  <a:gd name="connsiteY13" fmla="*/ 235996 h 813320"/>
                  <a:gd name="connsiteX14" fmla="*/ 1256104 w 1309480"/>
                  <a:gd name="connsiteY14" fmla="*/ 238710 h 813320"/>
                  <a:gd name="connsiteX15" fmla="*/ 1250805 w 1309480"/>
                  <a:gd name="connsiteY15" fmla="*/ 242846 h 813320"/>
                  <a:gd name="connsiteX16" fmla="*/ 1188123 w 1309480"/>
                  <a:gd name="connsiteY16" fmla="*/ 307596 h 813320"/>
                  <a:gd name="connsiteX17" fmla="*/ 1158785 w 1309480"/>
                  <a:gd name="connsiteY17" fmla="*/ 276449 h 813320"/>
                  <a:gd name="connsiteX18" fmla="*/ 1158785 w 1309480"/>
                  <a:gd name="connsiteY18" fmla="*/ 276449 h 813320"/>
                  <a:gd name="connsiteX19" fmla="*/ 962854 w 1309480"/>
                  <a:gd name="connsiteY19" fmla="*/ 78191 h 813320"/>
                  <a:gd name="connsiteX20" fmla="*/ 962854 w 1309480"/>
                  <a:gd name="connsiteY20" fmla="*/ 78191 h 813320"/>
                  <a:gd name="connsiteX21" fmla="*/ 934808 w 1309480"/>
                  <a:gd name="connsiteY21" fmla="*/ 51309 h 813320"/>
                  <a:gd name="connsiteX22" fmla="*/ 920074 w 1309480"/>
                  <a:gd name="connsiteY22" fmla="*/ 39160 h 813320"/>
                  <a:gd name="connsiteX23" fmla="*/ 904048 w 1309480"/>
                  <a:gd name="connsiteY23" fmla="*/ 27012 h 813320"/>
                  <a:gd name="connsiteX24" fmla="*/ 888152 w 1309480"/>
                  <a:gd name="connsiteY24" fmla="*/ 17577 h 813320"/>
                  <a:gd name="connsiteX25" fmla="*/ 873418 w 1309480"/>
                  <a:gd name="connsiteY25" fmla="*/ 9435 h 813320"/>
                  <a:gd name="connsiteX26" fmla="*/ 857392 w 1309480"/>
                  <a:gd name="connsiteY26" fmla="*/ 4007 h 813320"/>
                  <a:gd name="connsiteX27" fmla="*/ 850801 w 1309480"/>
                  <a:gd name="connsiteY27" fmla="*/ 2714 h 813320"/>
                  <a:gd name="connsiteX28" fmla="*/ 842788 w 1309480"/>
                  <a:gd name="connsiteY28" fmla="*/ 2714 h 813320"/>
                  <a:gd name="connsiteX29" fmla="*/ 842788 w 1309480"/>
                  <a:gd name="connsiteY29" fmla="*/ 2714 h 813320"/>
                  <a:gd name="connsiteX30" fmla="*/ 477420 w 1309480"/>
                  <a:gd name="connsiteY30" fmla="*/ 1422 h 813320"/>
                  <a:gd name="connsiteX31" fmla="*/ 222684 w 1309480"/>
                  <a:gd name="connsiteY31" fmla="*/ 0 h 813320"/>
                  <a:gd name="connsiteX32" fmla="*/ 133378 w 1309480"/>
                  <a:gd name="connsiteY32" fmla="*/ 0 h 813320"/>
                  <a:gd name="connsiteX33" fmla="*/ 92020 w 1309480"/>
                  <a:gd name="connsiteY33" fmla="*/ 1422 h 813320"/>
                  <a:gd name="connsiteX34" fmla="*/ 92020 w 1309480"/>
                  <a:gd name="connsiteY34" fmla="*/ 1422 h 813320"/>
                  <a:gd name="connsiteX35" fmla="*/ 76124 w 1309480"/>
                  <a:gd name="connsiteY35" fmla="*/ 2714 h 813320"/>
                  <a:gd name="connsiteX36" fmla="*/ 61390 w 1309480"/>
                  <a:gd name="connsiteY36" fmla="*/ 5428 h 813320"/>
                  <a:gd name="connsiteX37" fmla="*/ 49370 w 1309480"/>
                  <a:gd name="connsiteY37" fmla="*/ 8142 h 813320"/>
                  <a:gd name="connsiteX38" fmla="*/ 38773 w 1309480"/>
                  <a:gd name="connsiteY38" fmla="*/ 12149 h 813320"/>
                  <a:gd name="connsiteX39" fmla="*/ 28046 w 1309480"/>
                  <a:gd name="connsiteY39" fmla="*/ 17577 h 813320"/>
                  <a:gd name="connsiteX40" fmla="*/ 18740 w 1309480"/>
                  <a:gd name="connsiteY40" fmla="*/ 22876 h 813320"/>
                  <a:gd name="connsiteX41" fmla="*/ 0 w 1309480"/>
                  <a:gd name="connsiteY41" fmla="*/ 35025 h 813320"/>
                  <a:gd name="connsiteX42" fmla="*/ 0 w 1309480"/>
                  <a:gd name="connsiteY42" fmla="*/ 35025 h 813320"/>
                  <a:gd name="connsiteX43" fmla="*/ 10727 w 1309480"/>
                  <a:gd name="connsiteY43" fmla="*/ 29726 h 813320"/>
                  <a:gd name="connsiteX44" fmla="*/ 24039 w 1309480"/>
                  <a:gd name="connsiteY44" fmla="*/ 24298 h 813320"/>
                  <a:gd name="connsiteX45" fmla="*/ 36059 w 1309480"/>
                  <a:gd name="connsiteY45" fmla="*/ 20291 h 813320"/>
                  <a:gd name="connsiteX46" fmla="*/ 49370 w 1309480"/>
                  <a:gd name="connsiteY46" fmla="*/ 18869 h 813320"/>
                  <a:gd name="connsiteX47" fmla="*/ 61390 w 1309480"/>
                  <a:gd name="connsiteY47" fmla="*/ 17577 h 813320"/>
                  <a:gd name="connsiteX48" fmla="*/ 74702 w 1309480"/>
                  <a:gd name="connsiteY48" fmla="*/ 17577 h 813320"/>
                  <a:gd name="connsiteX49" fmla="*/ 88014 w 1309480"/>
                  <a:gd name="connsiteY49" fmla="*/ 18869 h 813320"/>
                  <a:gd name="connsiteX50" fmla="*/ 101455 w 1309480"/>
                  <a:gd name="connsiteY50" fmla="*/ 21583 h 813320"/>
                  <a:gd name="connsiteX51" fmla="*/ 114767 w 1309480"/>
                  <a:gd name="connsiteY51" fmla="*/ 25590 h 813320"/>
                  <a:gd name="connsiteX52" fmla="*/ 129371 w 1309480"/>
                  <a:gd name="connsiteY52" fmla="*/ 29726 h 813320"/>
                  <a:gd name="connsiteX53" fmla="*/ 142683 w 1309480"/>
                  <a:gd name="connsiteY53" fmla="*/ 36446 h 813320"/>
                  <a:gd name="connsiteX54" fmla="*/ 156124 w 1309480"/>
                  <a:gd name="connsiteY54" fmla="*/ 44459 h 813320"/>
                  <a:gd name="connsiteX55" fmla="*/ 170729 w 1309480"/>
                  <a:gd name="connsiteY55" fmla="*/ 53894 h 813320"/>
                  <a:gd name="connsiteX56" fmla="*/ 184041 w 1309480"/>
                  <a:gd name="connsiteY56" fmla="*/ 63458 h 813320"/>
                  <a:gd name="connsiteX57" fmla="*/ 198774 w 1309480"/>
                  <a:gd name="connsiteY57" fmla="*/ 75477 h 813320"/>
                  <a:gd name="connsiteX58" fmla="*/ 212086 w 1309480"/>
                  <a:gd name="connsiteY58" fmla="*/ 89048 h 813320"/>
                  <a:gd name="connsiteX59" fmla="*/ 808151 w 1309480"/>
                  <a:gd name="connsiteY59" fmla="*/ 691962 h 813320"/>
                  <a:gd name="connsiteX60" fmla="*/ 746761 w 1309480"/>
                  <a:gd name="connsiteY60" fmla="*/ 753998 h 813320"/>
                  <a:gd name="connsiteX61" fmla="*/ 746761 w 1309480"/>
                  <a:gd name="connsiteY61" fmla="*/ 753998 h 813320"/>
                  <a:gd name="connsiteX62" fmla="*/ 742754 w 1309480"/>
                  <a:gd name="connsiteY62" fmla="*/ 759426 h 813320"/>
                  <a:gd name="connsiteX63" fmla="*/ 738748 w 1309480"/>
                  <a:gd name="connsiteY63" fmla="*/ 766147 h 813320"/>
                  <a:gd name="connsiteX64" fmla="*/ 737455 w 1309480"/>
                  <a:gd name="connsiteY64" fmla="*/ 772868 h 813320"/>
                  <a:gd name="connsiteX65" fmla="*/ 736163 w 1309480"/>
                  <a:gd name="connsiteY65" fmla="*/ 778296 h 813320"/>
                  <a:gd name="connsiteX66" fmla="*/ 737455 w 1309480"/>
                  <a:gd name="connsiteY66" fmla="*/ 785016 h 813320"/>
                  <a:gd name="connsiteX67" fmla="*/ 738748 w 1309480"/>
                  <a:gd name="connsiteY67" fmla="*/ 791737 h 813320"/>
                  <a:gd name="connsiteX68" fmla="*/ 741462 w 1309480"/>
                  <a:gd name="connsiteY68" fmla="*/ 797165 h 813320"/>
                  <a:gd name="connsiteX69" fmla="*/ 745468 w 1309480"/>
                  <a:gd name="connsiteY69" fmla="*/ 802593 h 813320"/>
                  <a:gd name="connsiteX70" fmla="*/ 745468 w 1309480"/>
                  <a:gd name="connsiteY70" fmla="*/ 802593 h 813320"/>
                  <a:gd name="connsiteX71" fmla="*/ 750767 w 1309480"/>
                  <a:gd name="connsiteY71" fmla="*/ 805307 h 813320"/>
                  <a:gd name="connsiteX72" fmla="*/ 756066 w 1309480"/>
                  <a:gd name="connsiteY72" fmla="*/ 809314 h 813320"/>
                  <a:gd name="connsiteX73" fmla="*/ 761494 w 1309480"/>
                  <a:gd name="connsiteY73" fmla="*/ 810606 h 813320"/>
                  <a:gd name="connsiteX74" fmla="*/ 768086 w 1309480"/>
                  <a:gd name="connsiteY74" fmla="*/ 812028 h 813320"/>
                  <a:gd name="connsiteX75" fmla="*/ 1249513 w 1309480"/>
                  <a:gd name="connsiteY75" fmla="*/ 813320 h 813320"/>
                  <a:gd name="connsiteX76" fmla="*/ 1249513 w 1309480"/>
                  <a:gd name="connsiteY76" fmla="*/ 813320 h 813320"/>
                  <a:gd name="connsiteX77" fmla="*/ 1261532 w 1309480"/>
                  <a:gd name="connsiteY77" fmla="*/ 813320 h 813320"/>
                  <a:gd name="connsiteX78" fmla="*/ 1273422 w 1309480"/>
                  <a:gd name="connsiteY78" fmla="*/ 810606 h 813320"/>
                  <a:gd name="connsiteX79" fmla="*/ 1284149 w 1309480"/>
                  <a:gd name="connsiteY79" fmla="*/ 805307 h 813320"/>
                  <a:gd name="connsiteX80" fmla="*/ 1293455 w 1309480"/>
                  <a:gd name="connsiteY80" fmla="*/ 797165 h 813320"/>
                  <a:gd name="connsiteX81" fmla="*/ 1293455 w 1309480"/>
                  <a:gd name="connsiteY81" fmla="*/ 797165 h 813320"/>
                  <a:gd name="connsiteX82" fmla="*/ 1301468 w 1309480"/>
                  <a:gd name="connsiteY82" fmla="*/ 787730 h 813320"/>
                  <a:gd name="connsiteX83" fmla="*/ 1306767 w 1309480"/>
                  <a:gd name="connsiteY83" fmla="*/ 777003 h 813320"/>
                  <a:gd name="connsiteX84" fmla="*/ 1309481 w 1309480"/>
                  <a:gd name="connsiteY84" fmla="*/ 764855 h 813320"/>
                  <a:gd name="connsiteX85" fmla="*/ 1309481 w 1309480"/>
                  <a:gd name="connsiteY85" fmla="*/ 752706 h 813320"/>
                  <a:gd name="connsiteX86" fmla="*/ 1309481 w 1309480"/>
                  <a:gd name="connsiteY86" fmla="*/ 752706 h 813320"/>
                  <a:gd name="connsiteX87" fmla="*/ 1309481 w 1309480"/>
                  <a:gd name="connsiteY87" fmla="*/ 752706 h 813320"/>
                  <a:gd name="connsiteX88" fmla="*/ 1309481 w 1309480"/>
                  <a:gd name="connsiteY88" fmla="*/ 752706 h 81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1309480" h="813320">
                    <a:moveTo>
                      <a:pt x="1309481" y="752706"/>
                    </a:moveTo>
                    <a:lnTo>
                      <a:pt x="1308188" y="265722"/>
                    </a:lnTo>
                    <a:lnTo>
                      <a:pt x="1308188" y="265722"/>
                    </a:lnTo>
                    <a:lnTo>
                      <a:pt x="1306767" y="259001"/>
                    </a:lnTo>
                    <a:lnTo>
                      <a:pt x="1305474" y="253573"/>
                    </a:lnTo>
                    <a:lnTo>
                      <a:pt x="1302760" y="248145"/>
                    </a:lnTo>
                    <a:lnTo>
                      <a:pt x="1298754" y="244138"/>
                    </a:lnTo>
                    <a:lnTo>
                      <a:pt x="1298754" y="244138"/>
                    </a:lnTo>
                    <a:lnTo>
                      <a:pt x="1293455" y="238710"/>
                    </a:lnTo>
                    <a:lnTo>
                      <a:pt x="1288156" y="235996"/>
                    </a:lnTo>
                    <a:lnTo>
                      <a:pt x="1281435" y="234704"/>
                    </a:lnTo>
                    <a:lnTo>
                      <a:pt x="1274844" y="233411"/>
                    </a:lnTo>
                    <a:lnTo>
                      <a:pt x="1269416" y="234704"/>
                    </a:lnTo>
                    <a:lnTo>
                      <a:pt x="1262825" y="235996"/>
                    </a:lnTo>
                    <a:lnTo>
                      <a:pt x="1256104" y="238710"/>
                    </a:lnTo>
                    <a:lnTo>
                      <a:pt x="1250805" y="242846"/>
                    </a:lnTo>
                    <a:lnTo>
                      <a:pt x="1188123" y="307596"/>
                    </a:lnTo>
                    <a:lnTo>
                      <a:pt x="1158785" y="276449"/>
                    </a:lnTo>
                    <a:lnTo>
                      <a:pt x="1158785" y="276449"/>
                    </a:lnTo>
                    <a:lnTo>
                      <a:pt x="962854" y="78191"/>
                    </a:lnTo>
                    <a:lnTo>
                      <a:pt x="962854" y="78191"/>
                    </a:lnTo>
                    <a:lnTo>
                      <a:pt x="934808" y="51309"/>
                    </a:lnTo>
                    <a:lnTo>
                      <a:pt x="920074" y="39160"/>
                    </a:lnTo>
                    <a:lnTo>
                      <a:pt x="904048" y="27012"/>
                    </a:lnTo>
                    <a:lnTo>
                      <a:pt x="888152" y="17577"/>
                    </a:lnTo>
                    <a:lnTo>
                      <a:pt x="873418" y="9435"/>
                    </a:lnTo>
                    <a:lnTo>
                      <a:pt x="857392" y="4007"/>
                    </a:lnTo>
                    <a:lnTo>
                      <a:pt x="850801" y="2714"/>
                    </a:lnTo>
                    <a:lnTo>
                      <a:pt x="842788" y="2714"/>
                    </a:lnTo>
                    <a:lnTo>
                      <a:pt x="842788" y="2714"/>
                    </a:lnTo>
                    <a:lnTo>
                      <a:pt x="477420" y="1422"/>
                    </a:lnTo>
                    <a:lnTo>
                      <a:pt x="222684" y="0"/>
                    </a:lnTo>
                    <a:lnTo>
                      <a:pt x="133378" y="0"/>
                    </a:lnTo>
                    <a:lnTo>
                      <a:pt x="92020" y="1422"/>
                    </a:lnTo>
                    <a:lnTo>
                      <a:pt x="92020" y="1422"/>
                    </a:lnTo>
                    <a:lnTo>
                      <a:pt x="76124" y="2714"/>
                    </a:lnTo>
                    <a:lnTo>
                      <a:pt x="61390" y="5428"/>
                    </a:lnTo>
                    <a:lnTo>
                      <a:pt x="49370" y="8142"/>
                    </a:lnTo>
                    <a:lnTo>
                      <a:pt x="38773" y="12149"/>
                    </a:lnTo>
                    <a:lnTo>
                      <a:pt x="28046" y="17577"/>
                    </a:lnTo>
                    <a:lnTo>
                      <a:pt x="18740" y="22876"/>
                    </a:lnTo>
                    <a:lnTo>
                      <a:pt x="0" y="35025"/>
                    </a:lnTo>
                    <a:lnTo>
                      <a:pt x="0" y="35025"/>
                    </a:lnTo>
                    <a:lnTo>
                      <a:pt x="10727" y="29726"/>
                    </a:lnTo>
                    <a:lnTo>
                      <a:pt x="24039" y="24298"/>
                    </a:lnTo>
                    <a:lnTo>
                      <a:pt x="36059" y="20291"/>
                    </a:lnTo>
                    <a:lnTo>
                      <a:pt x="49370" y="18869"/>
                    </a:lnTo>
                    <a:lnTo>
                      <a:pt x="61390" y="17577"/>
                    </a:lnTo>
                    <a:lnTo>
                      <a:pt x="74702" y="17577"/>
                    </a:lnTo>
                    <a:lnTo>
                      <a:pt x="88014" y="18869"/>
                    </a:lnTo>
                    <a:lnTo>
                      <a:pt x="101455" y="21583"/>
                    </a:lnTo>
                    <a:lnTo>
                      <a:pt x="114767" y="25590"/>
                    </a:lnTo>
                    <a:lnTo>
                      <a:pt x="129371" y="29726"/>
                    </a:lnTo>
                    <a:lnTo>
                      <a:pt x="142683" y="36446"/>
                    </a:lnTo>
                    <a:lnTo>
                      <a:pt x="156124" y="44459"/>
                    </a:lnTo>
                    <a:lnTo>
                      <a:pt x="170729" y="53894"/>
                    </a:lnTo>
                    <a:lnTo>
                      <a:pt x="184041" y="63458"/>
                    </a:lnTo>
                    <a:lnTo>
                      <a:pt x="198774" y="75477"/>
                    </a:lnTo>
                    <a:lnTo>
                      <a:pt x="212086" y="89048"/>
                    </a:lnTo>
                    <a:lnTo>
                      <a:pt x="808151" y="691962"/>
                    </a:lnTo>
                    <a:lnTo>
                      <a:pt x="746761" y="753998"/>
                    </a:lnTo>
                    <a:lnTo>
                      <a:pt x="746761" y="753998"/>
                    </a:lnTo>
                    <a:lnTo>
                      <a:pt x="742754" y="759426"/>
                    </a:lnTo>
                    <a:lnTo>
                      <a:pt x="738748" y="766147"/>
                    </a:lnTo>
                    <a:lnTo>
                      <a:pt x="737455" y="772868"/>
                    </a:lnTo>
                    <a:lnTo>
                      <a:pt x="736163" y="778296"/>
                    </a:lnTo>
                    <a:lnTo>
                      <a:pt x="737455" y="785016"/>
                    </a:lnTo>
                    <a:lnTo>
                      <a:pt x="738748" y="791737"/>
                    </a:lnTo>
                    <a:lnTo>
                      <a:pt x="741462" y="797165"/>
                    </a:lnTo>
                    <a:lnTo>
                      <a:pt x="745468" y="802593"/>
                    </a:lnTo>
                    <a:lnTo>
                      <a:pt x="745468" y="802593"/>
                    </a:lnTo>
                    <a:lnTo>
                      <a:pt x="750767" y="805307"/>
                    </a:lnTo>
                    <a:lnTo>
                      <a:pt x="756066" y="809314"/>
                    </a:lnTo>
                    <a:lnTo>
                      <a:pt x="761494" y="810606"/>
                    </a:lnTo>
                    <a:lnTo>
                      <a:pt x="768086" y="812028"/>
                    </a:lnTo>
                    <a:lnTo>
                      <a:pt x="1249513" y="813320"/>
                    </a:lnTo>
                    <a:lnTo>
                      <a:pt x="1249513" y="813320"/>
                    </a:lnTo>
                    <a:lnTo>
                      <a:pt x="1261532" y="813320"/>
                    </a:lnTo>
                    <a:lnTo>
                      <a:pt x="1273422" y="810606"/>
                    </a:lnTo>
                    <a:lnTo>
                      <a:pt x="1284149" y="805307"/>
                    </a:lnTo>
                    <a:lnTo>
                      <a:pt x="1293455" y="797165"/>
                    </a:lnTo>
                    <a:lnTo>
                      <a:pt x="1293455" y="797165"/>
                    </a:lnTo>
                    <a:lnTo>
                      <a:pt x="1301468" y="787730"/>
                    </a:lnTo>
                    <a:lnTo>
                      <a:pt x="1306767" y="777003"/>
                    </a:lnTo>
                    <a:lnTo>
                      <a:pt x="1309481" y="764855"/>
                    </a:lnTo>
                    <a:lnTo>
                      <a:pt x="1309481" y="752706"/>
                    </a:lnTo>
                    <a:lnTo>
                      <a:pt x="1309481" y="752706"/>
                    </a:lnTo>
                    <a:lnTo>
                      <a:pt x="1309481" y="752706"/>
                    </a:lnTo>
                    <a:lnTo>
                      <a:pt x="1309481" y="752706"/>
                    </a:lnTo>
                    <a:close/>
                  </a:path>
                </a:pathLst>
              </a:custGeom>
              <a:solidFill>
                <a:schemeClr val="accent2"/>
              </a:solidFill>
              <a:ln w="12912" cap="flat">
                <a:noFill/>
                <a:prstDash val="solid"/>
                <a:miter/>
              </a:ln>
            </p:spPr>
            <p:txBody>
              <a:bodyPr rtlCol="0" anchor="ctr"/>
              <a:lstStyle/>
              <a:p>
                <a:endParaRPr lang="en-US" sz="1600">
                  <a:latin typeface="Arial" panose="020B0604020202020204" pitchFamily="34" charset="0"/>
                  <a:cs typeface="Arial" panose="020B0604020202020204" pitchFamily="34" charset="0"/>
                </a:endParaRPr>
              </a:p>
            </p:txBody>
          </p:sp>
        </p:grpSp>
        <p:grpSp>
          <p:nvGrpSpPr>
            <p:cNvPr id="9" name="Graphic 5">
              <a:extLst>
                <a:ext uri="{FF2B5EF4-FFF2-40B4-BE49-F238E27FC236}">
                  <a16:creationId xmlns:a16="http://schemas.microsoft.com/office/drawing/2014/main" id="{F7283B84-0821-BDAD-279E-947FD0962940}"/>
                </a:ext>
              </a:extLst>
            </p:cNvPr>
            <p:cNvGrpSpPr/>
            <p:nvPr/>
          </p:nvGrpSpPr>
          <p:grpSpPr>
            <a:xfrm>
              <a:off x="3644250" y="1499108"/>
              <a:ext cx="1436137" cy="813320"/>
              <a:chOff x="2995321" y="4153877"/>
              <a:chExt cx="1436137" cy="813320"/>
            </a:xfrm>
          </p:grpSpPr>
          <p:sp>
            <p:nvSpPr>
              <p:cNvPr id="29" name="Freeform: Shape 42">
                <a:extLst>
                  <a:ext uri="{FF2B5EF4-FFF2-40B4-BE49-F238E27FC236}">
                    <a16:creationId xmlns:a16="http://schemas.microsoft.com/office/drawing/2014/main" id="{3E02730F-A334-C9C3-E03F-FBC429209FE3}"/>
                  </a:ext>
                </a:extLst>
              </p:cNvPr>
              <p:cNvSpPr/>
              <p:nvPr/>
            </p:nvSpPr>
            <p:spPr>
              <a:xfrm>
                <a:off x="3870936" y="4171324"/>
                <a:ext cx="560522" cy="190632"/>
              </a:xfrm>
              <a:custGeom>
                <a:avLst/>
                <a:gdLst>
                  <a:gd name="connsiteX0" fmla="*/ 560523 w 560522"/>
                  <a:gd name="connsiteY0" fmla="*/ 190632 h 190632"/>
                  <a:gd name="connsiteX1" fmla="*/ 0 w 560522"/>
                  <a:gd name="connsiteY1" fmla="*/ 190632 h 190632"/>
                  <a:gd name="connsiteX2" fmla="*/ 0 w 560522"/>
                  <a:gd name="connsiteY2" fmla="*/ 0 h 190632"/>
                  <a:gd name="connsiteX3" fmla="*/ 380876 w 560522"/>
                  <a:gd name="connsiteY3" fmla="*/ 0 h 190632"/>
                  <a:gd name="connsiteX4" fmla="*/ 380876 w 560522"/>
                  <a:gd name="connsiteY4" fmla="*/ 0 h 190632"/>
                  <a:gd name="connsiteX5" fmla="*/ 384883 w 560522"/>
                  <a:gd name="connsiteY5" fmla="*/ 1292 h 190632"/>
                  <a:gd name="connsiteX6" fmla="*/ 398324 w 560522"/>
                  <a:gd name="connsiteY6" fmla="*/ 2714 h 190632"/>
                  <a:gd name="connsiteX7" fmla="*/ 407629 w 560522"/>
                  <a:gd name="connsiteY7" fmla="*/ 5428 h 190632"/>
                  <a:gd name="connsiteX8" fmla="*/ 419778 w 560522"/>
                  <a:gd name="connsiteY8" fmla="*/ 9435 h 190632"/>
                  <a:gd name="connsiteX9" fmla="*/ 431798 w 560522"/>
                  <a:gd name="connsiteY9" fmla="*/ 14863 h 190632"/>
                  <a:gd name="connsiteX10" fmla="*/ 445239 w 560522"/>
                  <a:gd name="connsiteY10" fmla="*/ 21583 h 190632"/>
                  <a:gd name="connsiteX11" fmla="*/ 458680 w 560522"/>
                  <a:gd name="connsiteY11" fmla="*/ 32440 h 190632"/>
                  <a:gd name="connsiteX12" fmla="*/ 473414 w 560522"/>
                  <a:gd name="connsiteY12" fmla="*/ 44589 h 190632"/>
                  <a:gd name="connsiteX13" fmla="*/ 488147 w 560522"/>
                  <a:gd name="connsiteY13" fmla="*/ 59451 h 190632"/>
                  <a:gd name="connsiteX14" fmla="*/ 504173 w 560522"/>
                  <a:gd name="connsiteY14" fmla="*/ 78321 h 190632"/>
                  <a:gd name="connsiteX15" fmla="*/ 519036 w 560522"/>
                  <a:gd name="connsiteY15" fmla="*/ 100033 h 190632"/>
                  <a:gd name="connsiteX16" fmla="*/ 533770 w 560522"/>
                  <a:gd name="connsiteY16" fmla="*/ 125753 h 190632"/>
                  <a:gd name="connsiteX17" fmla="*/ 547211 w 560522"/>
                  <a:gd name="connsiteY17" fmla="*/ 155478 h 190632"/>
                  <a:gd name="connsiteX18" fmla="*/ 560523 w 560522"/>
                  <a:gd name="connsiteY18" fmla="*/ 190632 h 190632"/>
                  <a:gd name="connsiteX19" fmla="*/ 560523 w 560522"/>
                  <a:gd name="connsiteY19" fmla="*/ 190632 h 190632"/>
                  <a:gd name="connsiteX20" fmla="*/ 560523 w 560522"/>
                  <a:gd name="connsiteY20" fmla="*/ 190632 h 190632"/>
                  <a:gd name="connsiteX21" fmla="*/ 560523 w 560522"/>
                  <a:gd name="connsiteY21" fmla="*/ 190632 h 190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522" h="190632">
                    <a:moveTo>
                      <a:pt x="560523" y="190632"/>
                    </a:moveTo>
                    <a:lnTo>
                      <a:pt x="0" y="190632"/>
                    </a:lnTo>
                    <a:lnTo>
                      <a:pt x="0" y="0"/>
                    </a:lnTo>
                    <a:lnTo>
                      <a:pt x="380876" y="0"/>
                    </a:lnTo>
                    <a:lnTo>
                      <a:pt x="380876" y="0"/>
                    </a:lnTo>
                    <a:lnTo>
                      <a:pt x="384883" y="1292"/>
                    </a:lnTo>
                    <a:lnTo>
                      <a:pt x="398324" y="2714"/>
                    </a:lnTo>
                    <a:lnTo>
                      <a:pt x="407629" y="5428"/>
                    </a:lnTo>
                    <a:lnTo>
                      <a:pt x="419778" y="9435"/>
                    </a:lnTo>
                    <a:lnTo>
                      <a:pt x="431798" y="14863"/>
                    </a:lnTo>
                    <a:lnTo>
                      <a:pt x="445239" y="21583"/>
                    </a:lnTo>
                    <a:lnTo>
                      <a:pt x="458680" y="32440"/>
                    </a:lnTo>
                    <a:lnTo>
                      <a:pt x="473414" y="44589"/>
                    </a:lnTo>
                    <a:lnTo>
                      <a:pt x="488147" y="59451"/>
                    </a:lnTo>
                    <a:lnTo>
                      <a:pt x="504173" y="78321"/>
                    </a:lnTo>
                    <a:lnTo>
                      <a:pt x="519036" y="100033"/>
                    </a:lnTo>
                    <a:lnTo>
                      <a:pt x="533770" y="125753"/>
                    </a:lnTo>
                    <a:lnTo>
                      <a:pt x="547211" y="155478"/>
                    </a:lnTo>
                    <a:lnTo>
                      <a:pt x="560523" y="190632"/>
                    </a:lnTo>
                    <a:lnTo>
                      <a:pt x="560523" y="190632"/>
                    </a:lnTo>
                    <a:lnTo>
                      <a:pt x="560523" y="190632"/>
                    </a:lnTo>
                    <a:lnTo>
                      <a:pt x="560523" y="190632"/>
                    </a:lnTo>
                    <a:close/>
                  </a:path>
                </a:pathLst>
              </a:custGeom>
              <a:solidFill>
                <a:srgbClr val="BFBEBE"/>
              </a:solidFill>
              <a:ln w="12912" cap="flat">
                <a:noFill/>
                <a:prstDash val="solid"/>
                <a:miter/>
              </a:ln>
            </p:spPr>
            <p:txBody>
              <a:bodyPr rtlCol="0" anchor="ctr"/>
              <a:lstStyle/>
              <a:p>
                <a:endParaRPr lang="en-US" sz="1600">
                  <a:latin typeface="Arial" panose="020B0604020202020204" pitchFamily="34" charset="0"/>
                  <a:cs typeface="Arial" panose="020B0604020202020204" pitchFamily="34" charset="0"/>
                </a:endParaRPr>
              </a:p>
            </p:txBody>
          </p:sp>
          <p:sp>
            <p:nvSpPr>
              <p:cNvPr id="30" name="Freeform: Shape 43">
                <a:extLst>
                  <a:ext uri="{FF2B5EF4-FFF2-40B4-BE49-F238E27FC236}">
                    <a16:creationId xmlns:a16="http://schemas.microsoft.com/office/drawing/2014/main" id="{1C73293B-74A6-F9B1-9B11-B6EEC7F5B370}"/>
                  </a:ext>
                </a:extLst>
              </p:cNvPr>
              <p:cNvSpPr/>
              <p:nvPr/>
            </p:nvSpPr>
            <p:spPr>
              <a:xfrm>
                <a:off x="2995321" y="4153877"/>
                <a:ext cx="1309351" cy="813320"/>
              </a:xfrm>
              <a:custGeom>
                <a:avLst/>
                <a:gdLst>
                  <a:gd name="connsiteX0" fmla="*/ 0 w 1309351"/>
                  <a:gd name="connsiteY0" fmla="*/ 752706 h 813320"/>
                  <a:gd name="connsiteX1" fmla="*/ 1292 w 1309351"/>
                  <a:gd name="connsiteY1" fmla="*/ 265722 h 813320"/>
                  <a:gd name="connsiteX2" fmla="*/ 1292 w 1309351"/>
                  <a:gd name="connsiteY2" fmla="*/ 265722 h 813320"/>
                  <a:gd name="connsiteX3" fmla="*/ 2585 w 1309351"/>
                  <a:gd name="connsiteY3" fmla="*/ 259001 h 813320"/>
                  <a:gd name="connsiteX4" fmla="*/ 3877 w 1309351"/>
                  <a:gd name="connsiteY4" fmla="*/ 253573 h 813320"/>
                  <a:gd name="connsiteX5" fmla="*/ 6591 w 1309351"/>
                  <a:gd name="connsiteY5" fmla="*/ 248145 h 813320"/>
                  <a:gd name="connsiteX6" fmla="*/ 10598 w 1309351"/>
                  <a:gd name="connsiteY6" fmla="*/ 244138 h 813320"/>
                  <a:gd name="connsiteX7" fmla="*/ 10598 w 1309351"/>
                  <a:gd name="connsiteY7" fmla="*/ 244138 h 813320"/>
                  <a:gd name="connsiteX8" fmla="*/ 15897 w 1309351"/>
                  <a:gd name="connsiteY8" fmla="*/ 238710 h 813320"/>
                  <a:gd name="connsiteX9" fmla="*/ 21325 w 1309351"/>
                  <a:gd name="connsiteY9" fmla="*/ 235996 h 813320"/>
                  <a:gd name="connsiteX10" fmla="*/ 27916 w 1309351"/>
                  <a:gd name="connsiteY10" fmla="*/ 234704 h 813320"/>
                  <a:gd name="connsiteX11" fmla="*/ 34637 w 1309351"/>
                  <a:gd name="connsiteY11" fmla="*/ 233411 h 813320"/>
                  <a:gd name="connsiteX12" fmla="*/ 39936 w 1309351"/>
                  <a:gd name="connsiteY12" fmla="*/ 234704 h 813320"/>
                  <a:gd name="connsiteX13" fmla="*/ 46656 w 1309351"/>
                  <a:gd name="connsiteY13" fmla="*/ 235996 h 813320"/>
                  <a:gd name="connsiteX14" fmla="*/ 53248 w 1309351"/>
                  <a:gd name="connsiteY14" fmla="*/ 238710 h 813320"/>
                  <a:gd name="connsiteX15" fmla="*/ 58676 w 1309351"/>
                  <a:gd name="connsiteY15" fmla="*/ 242846 h 813320"/>
                  <a:gd name="connsiteX16" fmla="*/ 121358 w 1309351"/>
                  <a:gd name="connsiteY16" fmla="*/ 307596 h 813320"/>
                  <a:gd name="connsiteX17" fmla="*/ 150567 w 1309351"/>
                  <a:gd name="connsiteY17" fmla="*/ 276449 h 813320"/>
                  <a:gd name="connsiteX18" fmla="*/ 150567 w 1309351"/>
                  <a:gd name="connsiteY18" fmla="*/ 276449 h 813320"/>
                  <a:gd name="connsiteX19" fmla="*/ 346627 w 1309351"/>
                  <a:gd name="connsiteY19" fmla="*/ 78191 h 813320"/>
                  <a:gd name="connsiteX20" fmla="*/ 346627 w 1309351"/>
                  <a:gd name="connsiteY20" fmla="*/ 78191 h 813320"/>
                  <a:gd name="connsiteX21" fmla="*/ 374673 w 1309351"/>
                  <a:gd name="connsiteY21" fmla="*/ 51309 h 813320"/>
                  <a:gd name="connsiteX22" fmla="*/ 389277 w 1309351"/>
                  <a:gd name="connsiteY22" fmla="*/ 39160 h 813320"/>
                  <a:gd name="connsiteX23" fmla="*/ 405303 w 1309351"/>
                  <a:gd name="connsiteY23" fmla="*/ 27012 h 813320"/>
                  <a:gd name="connsiteX24" fmla="*/ 421329 w 1309351"/>
                  <a:gd name="connsiteY24" fmla="*/ 17577 h 813320"/>
                  <a:gd name="connsiteX25" fmla="*/ 435934 w 1309351"/>
                  <a:gd name="connsiteY25" fmla="*/ 9435 h 813320"/>
                  <a:gd name="connsiteX26" fmla="*/ 451960 w 1309351"/>
                  <a:gd name="connsiteY26" fmla="*/ 4007 h 813320"/>
                  <a:gd name="connsiteX27" fmla="*/ 458680 w 1309351"/>
                  <a:gd name="connsiteY27" fmla="*/ 2714 h 813320"/>
                  <a:gd name="connsiteX28" fmla="*/ 466693 w 1309351"/>
                  <a:gd name="connsiteY28" fmla="*/ 2714 h 813320"/>
                  <a:gd name="connsiteX29" fmla="*/ 466693 w 1309351"/>
                  <a:gd name="connsiteY29" fmla="*/ 2714 h 813320"/>
                  <a:gd name="connsiteX30" fmla="*/ 832061 w 1309351"/>
                  <a:gd name="connsiteY30" fmla="*/ 1422 h 813320"/>
                  <a:gd name="connsiteX31" fmla="*/ 1086667 w 1309351"/>
                  <a:gd name="connsiteY31" fmla="*/ 0 h 813320"/>
                  <a:gd name="connsiteX32" fmla="*/ 1175974 w 1309351"/>
                  <a:gd name="connsiteY32" fmla="*/ 0 h 813320"/>
                  <a:gd name="connsiteX33" fmla="*/ 1217331 w 1309351"/>
                  <a:gd name="connsiteY33" fmla="*/ 1422 h 813320"/>
                  <a:gd name="connsiteX34" fmla="*/ 1217331 w 1309351"/>
                  <a:gd name="connsiteY34" fmla="*/ 1422 h 813320"/>
                  <a:gd name="connsiteX35" fmla="*/ 1233357 w 1309351"/>
                  <a:gd name="connsiteY35" fmla="*/ 2714 h 813320"/>
                  <a:gd name="connsiteX36" fmla="*/ 1248091 w 1309351"/>
                  <a:gd name="connsiteY36" fmla="*/ 5428 h 813320"/>
                  <a:gd name="connsiteX37" fmla="*/ 1260111 w 1309351"/>
                  <a:gd name="connsiteY37" fmla="*/ 8142 h 813320"/>
                  <a:gd name="connsiteX38" fmla="*/ 1270708 w 1309351"/>
                  <a:gd name="connsiteY38" fmla="*/ 12149 h 813320"/>
                  <a:gd name="connsiteX39" fmla="*/ 1281306 w 1309351"/>
                  <a:gd name="connsiteY39" fmla="*/ 17577 h 813320"/>
                  <a:gd name="connsiteX40" fmla="*/ 1290741 w 1309351"/>
                  <a:gd name="connsiteY40" fmla="*/ 22876 h 813320"/>
                  <a:gd name="connsiteX41" fmla="*/ 1309352 w 1309351"/>
                  <a:gd name="connsiteY41" fmla="*/ 35025 h 813320"/>
                  <a:gd name="connsiteX42" fmla="*/ 1309352 w 1309351"/>
                  <a:gd name="connsiteY42" fmla="*/ 35025 h 813320"/>
                  <a:gd name="connsiteX43" fmla="*/ 1298754 w 1309351"/>
                  <a:gd name="connsiteY43" fmla="*/ 29726 h 813320"/>
                  <a:gd name="connsiteX44" fmla="*/ 1285313 w 1309351"/>
                  <a:gd name="connsiteY44" fmla="*/ 24298 h 813320"/>
                  <a:gd name="connsiteX45" fmla="*/ 1273422 w 1309351"/>
                  <a:gd name="connsiteY45" fmla="*/ 20291 h 813320"/>
                  <a:gd name="connsiteX46" fmla="*/ 1260111 w 1309351"/>
                  <a:gd name="connsiteY46" fmla="*/ 18869 h 813320"/>
                  <a:gd name="connsiteX47" fmla="*/ 1248091 w 1309351"/>
                  <a:gd name="connsiteY47" fmla="*/ 17577 h 813320"/>
                  <a:gd name="connsiteX48" fmla="*/ 1234650 w 1309351"/>
                  <a:gd name="connsiteY48" fmla="*/ 17577 h 813320"/>
                  <a:gd name="connsiteX49" fmla="*/ 1221338 w 1309351"/>
                  <a:gd name="connsiteY49" fmla="*/ 18869 h 813320"/>
                  <a:gd name="connsiteX50" fmla="*/ 1208026 w 1309351"/>
                  <a:gd name="connsiteY50" fmla="*/ 21583 h 813320"/>
                  <a:gd name="connsiteX51" fmla="*/ 1194714 w 1309351"/>
                  <a:gd name="connsiteY51" fmla="*/ 25590 h 813320"/>
                  <a:gd name="connsiteX52" fmla="*/ 1179980 w 1309351"/>
                  <a:gd name="connsiteY52" fmla="*/ 29726 h 813320"/>
                  <a:gd name="connsiteX53" fmla="*/ 1166668 w 1309351"/>
                  <a:gd name="connsiteY53" fmla="*/ 36446 h 813320"/>
                  <a:gd name="connsiteX54" fmla="*/ 1153356 w 1309351"/>
                  <a:gd name="connsiteY54" fmla="*/ 44459 h 813320"/>
                  <a:gd name="connsiteX55" fmla="*/ 1138623 w 1309351"/>
                  <a:gd name="connsiteY55" fmla="*/ 53894 h 813320"/>
                  <a:gd name="connsiteX56" fmla="*/ 1125311 w 1309351"/>
                  <a:gd name="connsiteY56" fmla="*/ 63458 h 813320"/>
                  <a:gd name="connsiteX57" fmla="*/ 1110707 w 1309351"/>
                  <a:gd name="connsiteY57" fmla="*/ 75477 h 813320"/>
                  <a:gd name="connsiteX58" fmla="*/ 1097395 w 1309351"/>
                  <a:gd name="connsiteY58" fmla="*/ 89048 h 813320"/>
                  <a:gd name="connsiteX59" fmla="*/ 501330 w 1309351"/>
                  <a:gd name="connsiteY59" fmla="*/ 691962 h 813320"/>
                  <a:gd name="connsiteX60" fmla="*/ 562591 w 1309351"/>
                  <a:gd name="connsiteY60" fmla="*/ 753998 h 813320"/>
                  <a:gd name="connsiteX61" fmla="*/ 562591 w 1309351"/>
                  <a:gd name="connsiteY61" fmla="*/ 753998 h 813320"/>
                  <a:gd name="connsiteX62" fmla="*/ 566727 w 1309351"/>
                  <a:gd name="connsiteY62" fmla="*/ 759426 h 813320"/>
                  <a:gd name="connsiteX63" fmla="*/ 570604 w 1309351"/>
                  <a:gd name="connsiteY63" fmla="*/ 766147 h 813320"/>
                  <a:gd name="connsiteX64" fmla="*/ 572026 w 1309351"/>
                  <a:gd name="connsiteY64" fmla="*/ 772868 h 813320"/>
                  <a:gd name="connsiteX65" fmla="*/ 573318 w 1309351"/>
                  <a:gd name="connsiteY65" fmla="*/ 778296 h 813320"/>
                  <a:gd name="connsiteX66" fmla="*/ 572026 w 1309351"/>
                  <a:gd name="connsiteY66" fmla="*/ 785016 h 813320"/>
                  <a:gd name="connsiteX67" fmla="*/ 570604 w 1309351"/>
                  <a:gd name="connsiteY67" fmla="*/ 791737 h 813320"/>
                  <a:gd name="connsiteX68" fmla="*/ 568019 w 1309351"/>
                  <a:gd name="connsiteY68" fmla="*/ 797165 h 813320"/>
                  <a:gd name="connsiteX69" fmla="*/ 564013 w 1309351"/>
                  <a:gd name="connsiteY69" fmla="*/ 802593 h 813320"/>
                  <a:gd name="connsiteX70" fmla="*/ 564013 w 1309351"/>
                  <a:gd name="connsiteY70" fmla="*/ 802593 h 813320"/>
                  <a:gd name="connsiteX71" fmla="*/ 558714 w 1309351"/>
                  <a:gd name="connsiteY71" fmla="*/ 805307 h 813320"/>
                  <a:gd name="connsiteX72" fmla="*/ 553285 w 1309351"/>
                  <a:gd name="connsiteY72" fmla="*/ 809314 h 813320"/>
                  <a:gd name="connsiteX73" fmla="*/ 547987 w 1309351"/>
                  <a:gd name="connsiteY73" fmla="*/ 810606 h 813320"/>
                  <a:gd name="connsiteX74" fmla="*/ 541266 w 1309351"/>
                  <a:gd name="connsiteY74" fmla="*/ 812028 h 813320"/>
                  <a:gd name="connsiteX75" fmla="*/ 59968 w 1309351"/>
                  <a:gd name="connsiteY75" fmla="*/ 813320 h 813320"/>
                  <a:gd name="connsiteX76" fmla="*/ 59968 w 1309351"/>
                  <a:gd name="connsiteY76" fmla="*/ 813320 h 813320"/>
                  <a:gd name="connsiteX77" fmla="*/ 47949 w 1309351"/>
                  <a:gd name="connsiteY77" fmla="*/ 813320 h 813320"/>
                  <a:gd name="connsiteX78" fmla="*/ 35929 w 1309351"/>
                  <a:gd name="connsiteY78" fmla="*/ 810606 h 813320"/>
                  <a:gd name="connsiteX79" fmla="*/ 25331 w 1309351"/>
                  <a:gd name="connsiteY79" fmla="*/ 805307 h 813320"/>
                  <a:gd name="connsiteX80" fmla="*/ 15897 w 1309351"/>
                  <a:gd name="connsiteY80" fmla="*/ 797165 h 813320"/>
                  <a:gd name="connsiteX81" fmla="*/ 15897 w 1309351"/>
                  <a:gd name="connsiteY81" fmla="*/ 797165 h 813320"/>
                  <a:gd name="connsiteX82" fmla="*/ 8013 w 1309351"/>
                  <a:gd name="connsiteY82" fmla="*/ 787730 h 813320"/>
                  <a:gd name="connsiteX83" fmla="*/ 2585 w 1309351"/>
                  <a:gd name="connsiteY83" fmla="*/ 777003 h 813320"/>
                  <a:gd name="connsiteX84" fmla="*/ 0 w 1309351"/>
                  <a:gd name="connsiteY84" fmla="*/ 764855 h 813320"/>
                  <a:gd name="connsiteX85" fmla="*/ 0 w 1309351"/>
                  <a:gd name="connsiteY85" fmla="*/ 752706 h 813320"/>
                  <a:gd name="connsiteX86" fmla="*/ 0 w 1309351"/>
                  <a:gd name="connsiteY86" fmla="*/ 752706 h 813320"/>
                  <a:gd name="connsiteX87" fmla="*/ 0 w 1309351"/>
                  <a:gd name="connsiteY87" fmla="*/ 752706 h 813320"/>
                  <a:gd name="connsiteX88" fmla="*/ 0 w 1309351"/>
                  <a:gd name="connsiteY88" fmla="*/ 752706 h 81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1309351" h="813320">
                    <a:moveTo>
                      <a:pt x="0" y="752706"/>
                    </a:moveTo>
                    <a:lnTo>
                      <a:pt x="1292" y="265722"/>
                    </a:lnTo>
                    <a:lnTo>
                      <a:pt x="1292" y="265722"/>
                    </a:lnTo>
                    <a:lnTo>
                      <a:pt x="2585" y="259001"/>
                    </a:lnTo>
                    <a:lnTo>
                      <a:pt x="3877" y="253573"/>
                    </a:lnTo>
                    <a:lnTo>
                      <a:pt x="6591" y="248145"/>
                    </a:lnTo>
                    <a:lnTo>
                      <a:pt x="10598" y="244138"/>
                    </a:lnTo>
                    <a:lnTo>
                      <a:pt x="10598" y="244138"/>
                    </a:lnTo>
                    <a:lnTo>
                      <a:pt x="15897" y="238710"/>
                    </a:lnTo>
                    <a:lnTo>
                      <a:pt x="21325" y="235996"/>
                    </a:lnTo>
                    <a:lnTo>
                      <a:pt x="27916" y="234704"/>
                    </a:lnTo>
                    <a:lnTo>
                      <a:pt x="34637" y="233411"/>
                    </a:lnTo>
                    <a:lnTo>
                      <a:pt x="39936" y="234704"/>
                    </a:lnTo>
                    <a:lnTo>
                      <a:pt x="46656" y="235996"/>
                    </a:lnTo>
                    <a:lnTo>
                      <a:pt x="53248" y="238710"/>
                    </a:lnTo>
                    <a:lnTo>
                      <a:pt x="58676" y="242846"/>
                    </a:lnTo>
                    <a:lnTo>
                      <a:pt x="121358" y="307596"/>
                    </a:lnTo>
                    <a:lnTo>
                      <a:pt x="150567" y="276449"/>
                    </a:lnTo>
                    <a:lnTo>
                      <a:pt x="150567" y="276449"/>
                    </a:lnTo>
                    <a:lnTo>
                      <a:pt x="346627" y="78191"/>
                    </a:lnTo>
                    <a:lnTo>
                      <a:pt x="346627" y="78191"/>
                    </a:lnTo>
                    <a:lnTo>
                      <a:pt x="374673" y="51309"/>
                    </a:lnTo>
                    <a:lnTo>
                      <a:pt x="389277" y="39160"/>
                    </a:lnTo>
                    <a:lnTo>
                      <a:pt x="405303" y="27012"/>
                    </a:lnTo>
                    <a:lnTo>
                      <a:pt x="421329" y="17577"/>
                    </a:lnTo>
                    <a:lnTo>
                      <a:pt x="435934" y="9435"/>
                    </a:lnTo>
                    <a:lnTo>
                      <a:pt x="451960" y="4007"/>
                    </a:lnTo>
                    <a:lnTo>
                      <a:pt x="458680" y="2714"/>
                    </a:lnTo>
                    <a:lnTo>
                      <a:pt x="466693" y="2714"/>
                    </a:lnTo>
                    <a:lnTo>
                      <a:pt x="466693" y="2714"/>
                    </a:lnTo>
                    <a:lnTo>
                      <a:pt x="832061" y="1422"/>
                    </a:lnTo>
                    <a:lnTo>
                      <a:pt x="1086667" y="0"/>
                    </a:lnTo>
                    <a:lnTo>
                      <a:pt x="1175974" y="0"/>
                    </a:lnTo>
                    <a:lnTo>
                      <a:pt x="1217331" y="1422"/>
                    </a:lnTo>
                    <a:lnTo>
                      <a:pt x="1217331" y="1422"/>
                    </a:lnTo>
                    <a:lnTo>
                      <a:pt x="1233357" y="2714"/>
                    </a:lnTo>
                    <a:lnTo>
                      <a:pt x="1248091" y="5428"/>
                    </a:lnTo>
                    <a:lnTo>
                      <a:pt x="1260111" y="8142"/>
                    </a:lnTo>
                    <a:lnTo>
                      <a:pt x="1270708" y="12149"/>
                    </a:lnTo>
                    <a:lnTo>
                      <a:pt x="1281306" y="17577"/>
                    </a:lnTo>
                    <a:lnTo>
                      <a:pt x="1290741" y="22876"/>
                    </a:lnTo>
                    <a:lnTo>
                      <a:pt x="1309352" y="35025"/>
                    </a:lnTo>
                    <a:lnTo>
                      <a:pt x="1309352" y="35025"/>
                    </a:lnTo>
                    <a:lnTo>
                      <a:pt x="1298754" y="29726"/>
                    </a:lnTo>
                    <a:lnTo>
                      <a:pt x="1285313" y="24298"/>
                    </a:lnTo>
                    <a:lnTo>
                      <a:pt x="1273422" y="20291"/>
                    </a:lnTo>
                    <a:lnTo>
                      <a:pt x="1260111" y="18869"/>
                    </a:lnTo>
                    <a:lnTo>
                      <a:pt x="1248091" y="17577"/>
                    </a:lnTo>
                    <a:lnTo>
                      <a:pt x="1234650" y="17577"/>
                    </a:lnTo>
                    <a:lnTo>
                      <a:pt x="1221338" y="18869"/>
                    </a:lnTo>
                    <a:lnTo>
                      <a:pt x="1208026" y="21583"/>
                    </a:lnTo>
                    <a:lnTo>
                      <a:pt x="1194714" y="25590"/>
                    </a:lnTo>
                    <a:lnTo>
                      <a:pt x="1179980" y="29726"/>
                    </a:lnTo>
                    <a:lnTo>
                      <a:pt x="1166668" y="36446"/>
                    </a:lnTo>
                    <a:lnTo>
                      <a:pt x="1153356" y="44459"/>
                    </a:lnTo>
                    <a:lnTo>
                      <a:pt x="1138623" y="53894"/>
                    </a:lnTo>
                    <a:lnTo>
                      <a:pt x="1125311" y="63458"/>
                    </a:lnTo>
                    <a:lnTo>
                      <a:pt x="1110707" y="75477"/>
                    </a:lnTo>
                    <a:lnTo>
                      <a:pt x="1097395" y="89048"/>
                    </a:lnTo>
                    <a:lnTo>
                      <a:pt x="501330" y="691962"/>
                    </a:lnTo>
                    <a:lnTo>
                      <a:pt x="562591" y="753998"/>
                    </a:lnTo>
                    <a:lnTo>
                      <a:pt x="562591" y="753998"/>
                    </a:lnTo>
                    <a:lnTo>
                      <a:pt x="566727" y="759426"/>
                    </a:lnTo>
                    <a:lnTo>
                      <a:pt x="570604" y="766147"/>
                    </a:lnTo>
                    <a:lnTo>
                      <a:pt x="572026" y="772868"/>
                    </a:lnTo>
                    <a:lnTo>
                      <a:pt x="573318" y="778296"/>
                    </a:lnTo>
                    <a:lnTo>
                      <a:pt x="572026" y="785016"/>
                    </a:lnTo>
                    <a:lnTo>
                      <a:pt x="570604" y="791737"/>
                    </a:lnTo>
                    <a:lnTo>
                      <a:pt x="568019" y="797165"/>
                    </a:lnTo>
                    <a:lnTo>
                      <a:pt x="564013" y="802593"/>
                    </a:lnTo>
                    <a:lnTo>
                      <a:pt x="564013" y="802593"/>
                    </a:lnTo>
                    <a:lnTo>
                      <a:pt x="558714" y="805307"/>
                    </a:lnTo>
                    <a:lnTo>
                      <a:pt x="553285" y="809314"/>
                    </a:lnTo>
                    <a:lnTo>
                      <a:pt x="547987" y="810606"/>
                    </a:lnTo>
                    <a:lnTo>
                      <a:pt x="541266" y="812028"/>
                    </a:lnTo>
                    <a:lnTo>
                      <a:pt x="59968" y="813320"/>
                    </a:lnTo>
                    <a:lnTo>
                      <a:pt x="59968" y="813320"/>
                    </a:lnTo>
                    <a:lnTo>
                      <a:pt x="47949" y="813320"/>
                    </a:lnTo>
                    <a:lnTo>
                      <a:pt x="35929" y="810606"/>
                    </a:lnTo>
                    <a:lnTo>
                      <a:pt x="25331" y="805307"/>
                    </a:lnTo>
                    <a:lnTo>
                      <a:pt x="15897" y="797165"/>
                    </a:lnTo>
                    <a:lnTo>
                      <a:pt x="15897" y="797165"/>
                    </a:lnTo>
                    <a:lnTo>
                      <a:pt x="8013" y="787730"/>
                    </a:lnTo>
                    <a:lnTo>
                      <a:pt x="2585" y="777003"/>
                    </a:lnTo>
                    <a:lnTo>
                      <a:pt x="0" y="764855"/>
                    </a:lnTo>
                    <a:lnTo>
                      <a:pt x="0" y="752706"/>
                    </a:lnTo>
                    <a:lnTo>
                      <a:pt x="0" y="752706"/>
                    </a:lnTo>
                    <a:lnTo>
                      <a:pt x="0" y="752706"/>
                    </a:lnTo>
                    <a:lnTo>
                      <a:pt x="0" y="752706"/>
                    </a:lnTo>
                    <a:close/>
                  </a:path>
                </a:pathLst>
              </a:custGeom>
              <a:solidFill>
                <a:schemeClr val="accent1"/>
              </a:solidFill>
              <a:ln w="12912" cap="flat">
                <a:noFill/>
                <a:prstDash val="solid"/>
                <a:miter/>
              </a:ln>
            </p:spPr>
            <p:txBody>
              <a:bodyPr rtlCol="0" anchor="ctr"/>
              <a:lstStyle/>
              <a:p>
                <a:endParaRPr lang="en-US" sz="1600">
                  <a:latin typeface="Arial" panose="020B0604020202020204" pitchFamily="34" charset="0"/>
                  <a:cs typeface="Arial" panose="020B0604020202020204" pitchFamily="34" charset="0"/>
                </a:endParaRPr>
              </a:p>
            </p:txBody>
          </p:sp>
        </p:grpSp>
        <p:grpSp>
          <p:nvGrpSpPr>
            <p:cNvPr id="10" name="Graphic 5">
              <a:extLst>
                <a:ext uri="{FF2B5EF4-FFF2-40B4-BE49-F238E27FC236}">
                  <a16:creationId xmlns:a16="http://schemas.microsoft.com/office/drawing/2014/main" id="{48AB27A8-51FF-8C0E-D35F-497AD916069E}"/>
                </a:ext>
              </a:extLst>
            </p:cNvPr>
            <p:cNvGrpSpPr/>
            <p:nvPr/>
          </p:nvGrpSpPr>
          <p:grpSpPr>
            <a:xfrm>
              <a:off x="2166755" y="2993792"/>
              <a:ext cx="1436266" cy="813320"/>
              <a:chOff x="1517826" y="5648561"/>
              <a:chExt cx="1436266" cy="813320"/>
            </a:xfrm>
          </p:grpSpPr>
          <p:sp>
            <p:nvSpPr>
              <p:cNvPr id="27" name="Freeform: Shape 40">
                <a:extLst>
                  <a:ext uri="{FF2B5EF4-FFF2-40B4-BE49-F238E27FC236}">
                    <a16:creationId xmlns:a16="http://schemas.microsoft.com/office/drawing/2014/main" id="{D8A55F04-3DF5-73A5-93F3-B4A4F441728E}"/>
                  </a:ext>
                </a:extLst>
              </p:cNvPr>
              <p:cNvSpPr/>
              <p:nvPr/>
            </p:nvSpPr>
            <p:spPr>
              <a:xfrm>
                <a:off x="1517826" y="6253802"/>
                <a:ext cx="560522" cy="190632"/>
              </a:xfrm>
              <a:custGeom>
                <a:avLst/>
                <a:gdLst>
                  <a:gd name="connsiteX0" fmla="*/ 0 w 560522"/>
                  <a:gd name="connsiteY0" fmla="*/ 0 h 190632"/>
                  <a:gd name="connsiteX1" fmla="*/ 560523 w 560522"/>
                  <a:gd name="connsiteY1" fmla="*/ 0 h 190632"/>
                  <a:gd name="connsiteX2" fmla="*/ 560523 w 560522"/>
                  <a:gd name="connsiteY2" fmla="*/ 190632 h 190632"/>
                  <a:gd name="connsiteX3" fmla="*/ 179647 w 560522"/>
                  <a:gd name="connsiteY3" fmla="*/ 190632 h 190632"/>
                  <a:gd name="connsiteX4" fmla="*/ 179647 w 560522"/>
                  <a:gd name="connsiteY4" fmla="*/ 190632 h 190632"/>
                  <a:gd name="connsiteX5" fmla="*/ 175640 w 560522"/>
                  <a:gd name="connsiteY5" fmla="*/ 189340 h 190632"/>
                  <a:gd name="connsiteX6" fmla="*/ 162328 w 560522"/>
                  <a:gd name="connsiteY6" fmla="*/ 187918 h 190632"/>
                  <a:gd name="connsiteX7" fmla="*/ 152893 w 560522"/>
                  <a:gd name="connsiteY7" fmla="*/ 185204 h 190632"/>
                  <a:gd name="connsiteX8" fmla="*/ 140745 w 560522"/>
                  <a:gd name="connsiteY8" fmla="*/ 181197 h 190632"/>
                  <a:gd name="connsiteX9" fmla="*/ 128725 w 560522"/>
                  <a:gd name="connsiteY9" fmla="*/ 175769 h 190632"/>
                  <a:gd name="connsiteX10" fmla="*/ 115284 w 560522"/>
                  <a:gd name="connsiteY10" fmla="*/ 169049 h 190632"/>
                  <a:gd name="connsiteX11" fmla="*/ 101972 w 560522"/>
                  <a:gd name="connsiteY11" fmla="*/ 158192 h 190632"/>
                  <a:gd name="connsiteX12" fmla="*/ 87109 w 560522"/>
                  <a:gd name="connsiteY12" fmla="*/ 146044 h 190632"/>
                  <a:gd name="connsiteX13" fmla="*/ 72376 w 560522"/>
                  <a:gd name="connsiteY13" fmla="*/ 131181 h 190632"/>
                  <a:gd name="connsiteX14" fmla="*/ 56350 w 560522"/>
                  <a:gd name="connsiteY14" fmla="*/ 112182 h 190632"/>
                  <a:gd name="connsiteX15" fmla="*/ 41616 w 560522"/>
                  <a:gd name="connsiteY15" fmla="*/ 90599 h 190632"/>
                  <a:gd name="connsiteX16" fmla="*/ 26753 w 560522"/>
                  <a:gd name="connsiteY16" fmla="*/ 64880 h 190632"/>
                  <a:gd name="connsiteX17" fmla="*/ 13441 w 560522"/>
                  <a:gd name="connsiteY17" fmla="*/ 35154 h 190632"/>
                  <a:gd name="connsiteX18" fmla="*/ 0 w 560522"/>
                  <a:gd name="connsiteY18" fmla="*/ 0 h 190632"/>
                  <a:gd name="connsiteX19" fmla="*/ 0 w 560522"/>
                  <a:gd name="connsiteY19" fmla="*/ 0 h 190632"/>
                  <a:gd name="connsiteX20" fmla="*/ 0 w 560522"/>
                  <a:gd name="connsiteY20" fmla="*/ 0 h 190632"/>
                  <a:gd name="connsiteX21" fmla="*/ 0 w 560522"/>
                  <a:gd name="connsiteY21" fmla="*/ 0 h 190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522" h="190632">
                    <a:moveTo>
                      <a:pt x="0" y="0"/>
                    </a:moveTo>
                    <a:lnTo>
                      <a:pt x="560523" y="0"/>
                    </a:lnTo>
                    <a:lnTo>
                      <a:pt x="560523" y="190632"/>
                    </a:lnTo>
                    <a:lnTo>
                      <a:pt x="179647" y="190632"/>
                    </a:lnTo>
                    <a:lnTo>
                      <a:pt x="179647" y="190632"/>
                    </a:lnTo>
                    <a:lnTo>
                      <a:pt x="175640" y="189340"/>
                    </a:lnTo>
                    <a:lnTo>
                      <a:pt x="162328" y="187918"/>
                    </a:lnTo>
                    <a:lnTo>
                      <a:pt x="152893" y="185204"/>
                    </a:lnTo>
                    <a:lnTo>
                      <a:pt x="140745" y="181197"/>
                    </a:lnTo>
                    <a:lnTo>
                      <a:pt x="128725" y="175769"/>
                    </a:lnTo>
                    <a:lnTo>
                      <a:pt x="115284" y="169049"/>
                    </a:lnTo>
                    <a:lnTo>
                      <a:pt x="101972" y="158192"/>
                    </a:lnTo>
                    <a:lnTo>
                      <a:pt x="87109" y="146044"/>
                    </a:lnTo>
                    <a:lnTo>
                      <a:pt x="72376" y="131181"/>
                    </a:lnTo>
                    <a:lnTo>
                      <a:pt x="56350" y="112182"/>
                    </a:lnTo>
                    <a:lnTo>
                      <a:pt x="41616" y="90599"/>
                    </a:lnTo>
                    <a:lnTo>
                      <a:pt x="26753" y="64880"/>
                    </a:lnTo>
                    <a:lnTo>
                      <a:pt x="13441" y="35154"/>
                    </a:lnTo>
                    <a:lnTo>
                      <a:pt x="0" y="0"/>
                    </a:lnTo>
                    <a:lnTo>
                      <a:pt x="0" y="0"/>
                    </a:lnTo>
                    <a:lnTo>
                      <a:pt x="0" y="0"/>
                    </a:lnTo>
                    <a:lnTo>
                      <a:pt x="0" y="0"/>
                    </a:lnTo>
                    <a:close/>
                  </a:path>
                </a:pathLst>
              </a:custGeom>
              <a:solidFill>
                <a:srgbClr val="BFBEBE"/>
              </a:solidFill>
              <a:ln w="12912" cap="flat">
                <a:noFill/>
                <a:prstDash val="solid"/>
                <a:miter/>
              </a:ln>
            </p:spPr>
            <p:txBody>
              <a:bodyPr rtlCol="0" anchor="ctr"/>
              <a:lstStyle/>
              <a:p>
                <a:endParaRPr lang="en-US" sz="1600">
                  <a:latin typeface="Arial" panose="020B0604020202020204" pitchFamily="34" charset="0"/>
                  <a:cs typeface="Arial" panose="020B0604020202020204" pitchFamily="34" charset="0"/>
                </a:endParaRPr>
              </a:p>
            </p:txBody>
          </p:sp>
          <p:sp>
            <p:nvSpPr>
              <p:cNvPr id="28" name="Freeform: Shape 41">
                <a:extLst>
                  <a:ext uri="{FF2B5EF4-FFF2-40B4-BE49-F238E27FC236}">
                    <a16:creationId xmlns:a16="http://schemas.microsoft.com/office/drawing/2014/main" id="{F0F026F1-B0DA-CBD0-07A5-0415687525A3}"/>
                  </a:ext>
                </a:extLst>
              </p:cNvPr>
              <p:cNvSpPr/>
              <p:nvPr/>
            </p:nvSpPr>
            <p:spPr>
              <a:xfrm>
                <a:off x="1644612" y="5648561"/>
                <a:ext cx="1309480" cy="813320"/>
              </a:xfrm>
              <a:custGeom>
                <a:avLst/>
                <a:gdLst>
                  <a:gd name="connsiteX0" fmla="*/ 1309481 w 1309480"/>
                  <a:gd name="connsiteY0" fmla="*/ 60614 h 813320"/>
                  <a:gd name="connsiteX1" fmla="*/ 1308059 w 1309480"/>
                  <a:gd name="connsiteY1" fmla="*/ 547599 h 813320"/>
                  <a:gd name="connsiteX2" fmla="*/ 1308059 w 1309480"/>
                  <a:gd name="connsiteY2" fmla="*/ 547599 h 813320"/>
                  <a:gd name="connsiteX3" fmla="*/ 1306767 w 1309480"/>
                  <a:gd name="connsiteY3" fmla="*/ 554319 h 813320"/>
                  <a:gd name="connsiteX4" fmla="*/ 1305474 w 1309480"/>
                  <a:gd name="connsiteY4" fmla="*/ 559747 h 813320"/>
                  <a:gd name="connsiteX5" fmla="*/ 1302760 w 1309480"/>
                  <a:gd name="connsiteY5" fmla="*/ 565176 h 813320"/>
                  <a:gd name="connsiteX6" fmla="*/ 1298754 w 1309480"/>
                  <a:gd name="connsiteY6" fmla="*/ 569182 h 813320"/>
                  <a:gd name="connsiteX7" fmla="*/ 1298754 w 1309480"/>
                  <a:gd name="connsiteY7" fmla="*/ 569182 h 813320"/>
                  <a:gd name="connsiteX8" fmla="*/ 1293455 w 1309480"/>
                  <a:gd name="connsiteY8" fmla="*/ 574610 h 813320"/>
                  <a:gd name="connsiteX9" fmla="*/ 1288156 w 1309480"/>
                  <a:gd name="connsiteY9" fmla="*/ 577324 h 813320"/>
                  <a:gd name="connsiteX10" fmla="*/ 1281435 w 1309480"/>
                  <a:gd name="connsiteY10" fmla="*/ 578617 h 813320"/>
                  <a:gd name="connsiteX11" fmla="*/ 1274715 w 1309480"/>
                  <a:gd name="connsiteY11" fmla="*/ 579909 h 813320"/>
                  <a:gd name="connsiteX12" fmla="*/ 1269416 w 1309480"/>
                  <a:gd name="connsiteY12" fmla="*/ 578617 h 813320"/>
                  <a:gd name="connsiteX13" fmla="*/ 1262824 w 1309480"/>
                  <a:gd name="connsiteY13" fmla="*/ 577324 h 813320"/>
                  <a:gd name="connsiteX14" fmla="*/ 1256104 w 1309480"/>
                  <a:gd name="connsiteY14" fmla="*/ 574610 h 813320"/>
                  <a:gd name="connsiteX15" fmla="*/ 1250805 w 1309480"/>
                  <a:gd name="connsiteY15" fmla="*/ 570474 h 813320"/>
                  <a:gd name="connsiteX16" fmla="*/ 1188123 w 1309480"/>
                  <a:gd name="connsiteY16" fmla="*/ 505724 h 813320"/>
                  <a:gd name="connsiteX17" fmla="*/ 1158785 w 1309480"/>
                  <a:gd name="connsiteY17" fmla="*/ 536742 h 813320"/>
                  <a:gd name="connsiteX18" fmla="*/ 1158785 w 1309480"/>
                  <a:gd name="connsiteY18" fmla="*/ 536742 h 813320"/>
                  <a:gd name="connsiteX19" fmla="*/ 962724 w 1309480"/>
                  <a:gd name="connsiteY19" fmla="*/ 735129 h 813320"/>
                  <a:gd name="connsiteX20" fmla="*/ 962724 w 1309480"/>
                  <a:gd name="connsiteY20" fmla="*/ 735129 h 813320"/>
                  <a:gd name="connsiteX21" fmla="*/ 934808 w 1309480"/>
                  <a:gd name="connsiteY21" fmla="*/ 762011 h 813320"/>
                  <a:gd name="connsiteX22" fmla="*/ 920074 w 1309480"/>
                  <a:gd name="connsiteY22" fmla="*/ 774160 h 813320"/>
                  <a:gd name="connsiteX23" fmla="*/ 904048 w 1309480"/>
                  <a:gd name="connsiteY23" fmla="*/ 786309 h 813320"/>
                  <a:gd name="connsiteX24" fmla="*/ 888022 w 1309480"/>
                  <a:gd name="connsiteY24" fmla="*/ 795743 h 813320"/>
                  <a:gd name="connsiteX25" fmla="*/ 873418 w 1309480"/>
                  <a:gd name="connsiteY25" fmla="*/ 803886 h 813320"/>
                  <a:gd name="connsiteX26" fmla="*/ 857392 w 1309480"/>
                  <a:gd name="connsiteY26" fmla="*/ 809314 h 813320"/>
                  <a:gd name="connsiteX27" fmla="*/ 850671 w 1309480"/>
                  <a:gd name="connsiteY27" fmla="*/ 810606 h 813320"/>
                  <a:gd name="connsiteX28" fmla="*/ 842788 w 1309480"/>
                  <a:gd name="connsiteY28" fmla="*/ 810606 h 813320"/>
                  <a:gd name="connsiteX29" fmla="*/ 842788 w 1309480"/>
                  <a:gd name="connsiteY29" fmla="*/ 810606 h 813320"/>
                  <a:gd name="connsiteX30" fmla="*/ 477420 w 1309480"/>
                  <a:gd name="connsiteY30" fmla="*/ 811899 h 813320"/>
                  <a:gd name="connsiteX31" fmla="*/ 222684 w 1309480"/>
                  <a:gd name="connsiteY31" fmla="*/ 813320 h 813320"/>
                  <a:gd name="connsiteX32" fmla="*/ 133378 w 1309480"/>
                  <a:gd name="connsiteY32" fmla="*/ 813320 h 813320"/>
                  <a:gd name="connsiteX33" fmla="*/ 92020 w 1309480"/>
                  <a:gd name="connsiteY33" fmla="*/ 811899 h 813320"/>
                  <a:gd name="connsiteX34" fmla="*/ 92020 w 1309480"/>
                  <a:gd name="connsiteY34" fmla="*/ 811899 h 813320"/>
                  <a:gd name="connsiteX35" fmla="*/ 75994 w 1309480"/>
                  <a:gd name="connsiteY35" fmla="*/ 810606 h 813320"/>
                  <a:gd name="connsiteX36" fmla="*/ 61390 w 1309480"/>
                  <a:gd name="connsiteY36" fmla="*/ 807892 h 813320"/>
                  <a:gd name="connsiteX37" fmla="*/ 49370 w 1309480"/>
                  <a:gd name="connsiteY37" fmla="*/ 805178 h 813320"/>
                  <a:gd name="connsiteX38" fmla="*/ 38643 w 1309480"/>
                  <a:gd name="connsiteY38" fmla="*/ 801172 h 813320"/>
                  <a:gd name="connsiteX39" fmla="*/ 28046 w 1309480"/>
                  <a:gd name="connsiteY39" fmla="*/ 795743 h 813320"/>
                  <a:gd name="connsiteX40" fmla="*/ 18740 w 1309480"/>
                  <a:gd name="connsiteY40" fmla="*/ 790444 h 813320"/>
                  <a:gd name="connsiteX41" fmla="*/ 0 w 1309480"/>
                  <a:gd name="connsiteY41" fmla="*/ 778296 h 813320"/>
                  <a:gd name="connsiteX42" fmla="*/ 0 w 1309480"/>
                  <a:gd name="connsiteY42" fmla="*/ 778296 h 813320"/>
                  <a:gd name="connsiteX43" fmla="*/ 10727 w 1309480"/>
                  <a:gd name="connsiteY43" fmla="*/ 783595 h 813320"/>
                  <a:gd name="connsiteX44" fmla="*/ 24039 w 1309480"/>
                  <a:gd name="connsiteY44" fmla="*/ 789023 h 813320"/>
                  <a:gd name="connsiteX45" fmla="*/ 36059 w 1309480"/>
                  <a:gd name="connsiteY45" fmla="*/ 793029 h 813320"/>
                  <a:gd name="connsiteX46" fmla="*/ 49370 w 1309480"/>
                  <a:gd name="connsiteY46" fmla="*/ 794451 h 813320"/>
                  <a:gd name="connsiteX47" fmla="*/ 61390 w 1309480"/>
                  <a:gd name="connsiteY47" fmla="*/ 795743 h 813320"/>
                  <a:gd name="connsiteX48" fmla="*/ 74702 w 1309480"/>
                  <a:gd name="connsiteY48" fmla="*/ 795743 h 813320"/>
                  <a:gd name="connsiteX49" fmla="*/ 88014 w 1309480"/>
                  <a:gd name="connsiteY49" fmla="*/ 794451 h 813320"/>
                  <a:gd name="connsiteX50" fmla="*/ 101326 w 1309480"/>
                  <a:gd name="connsiteY50" fmla="*/ 791737 h 813320"/>
                  <a:gd name="connsiteX51" fmla="*/ 114638 w 1309480"/>
                  <a:gd name="connsiteY51" fmla="*/ 787730 h 813320"/>
                  <a:gd name="connsiteX52" fmla="*/ 129371 w 1309480"/>
                  <a:gd name="connsiteY52" fmla="*/ 783595 h 813320"/>
                  <a:gd name="connsiteX53" fmla="*/ 142683 w 1309480"/>
                  <a:gd name="connsiteY53" fmla="*/ 776874 h 813320"/>
                  <a:gd name="connsiteX54" fmla="*/ 155995 w 1309480"/>
                  <a:gd name="connsiteY54" fmla="*/ 768861 h 813320"/>
                  <a:gd name="connsiteX55" fmla="*/ 170729 w 1309480"/>
                  <a:gd name="connsiteY55" fmla="*/ 759297 h 813320"/>
                  <a:gd name="connsiteX56" fmla="*/ 184041 w 1309480"/>
                  <a:gd name="connsiteY56" fmla="*/ 749862 h 813320"/>
                  <a:gd name="connsiteX57" fmla="*/ 198645 w 1309480"/>
                  <a:gd name="connsiteY57" fmla="*/ 737714 h 813320"/>
                  <a:gd name="connsiteX58" fmla="*/ 212086 w 1309480"/>
                  <a:gd name="connsiteY58" fmla="*/ 724273 h 813320"/>
                  <a:gd name="connsiteX59" fmla="*/ 808022 w 1309480"/>
                  <a:gd name="connsiteY59" fmla="*/ 121358 h 813320"/>
                  <a:gd name="connsiteX60" fmla="*/ 746761 w 1309480"/>
                  <a:gd name="connsiteY60" fmla="*/ 59322 h 813320"/>
                  <a:gd name="connsiteX61" fmla="*/ 746761 w 1309480"/>
                  <a:gd name="connsiteY61" fmla="*/ 59322 h 813320"/>
                  <a:gd name="connsiteX62" fmla="*/ 742754 w 1309480"/>
                  <a:gd name="connsiteY62" fmla="*/ 53894 h 813320"/>
                  <a:gd name="connsiteX63" fmla="*/ 738748 w 1309480"/>
                  <a:gd name="connsiteY63" fmla="*/ 47173 h 813320"/>
                  <a:gd name="connsiteX64" fmla="*/ 737455 w 1309480"/>
                  <a:gd name="connsiteY64" fmla="*/ 40453 h 813320"/>
                  <a:gd name="connsiteX65" fmla="*/ 736034 w 1309480"/>
                  <a:gd name="connsiteY65" fmla="*/ 35025 h 813320"/>
                  <a:gd name="connsiteX66" fmla="*/ 737455 w 1309480"/>
                  <a:gd name="connsiteY66" fmla="*/ 28304 h 813320"/>
                  <a:gd name="connsiteX67" fmla="*/ 738748 w 1309480"/>
                  <a:gd name="connsiteY67" fmla="*/ 21583 h 813320"/>
                  <a:gd name="connsiteX68" fmla="*/ 741462 w 1309480"/>
                  <a:gd name="connsiteY68" fmla="*/ 16155 h 813320"/>
                  <a:gd name="connsiteX69" fmla="*/ 745468 w 1309480"/>
                  <a:gd name="connsiteY69" fmla="*/ 10727 h 813320"/>
                  <a:gd name="connsiteX70" fmla="*/ 745468 w 1309480"/>
                  <a:gd name="connsiteY70" fmla="*/ 10727 h 813320"/>
                  <a:gd name="connsiteX71" fmla="*/ 750767 w 1309480"/>
                  <a:gd name="connsiteY71" fmla="*/ 8013 h 813320"/>
                  <a:gd name="connsiteX72" fmla="*/ 756066 w 1309480"/>
                  <a:gd name="connsiteY72" fmla="*/ 4006 h 813320"/>
                  <a:gd name="connsiteX73" fmla="*/ 761365 w 1309480"/>
                  <a:gd name="connsiteY73" fmla="*/ 2585 h 813320"/>
                  <a:gd name="connsiteX74" fmla="*/ 768086 w 1309480"/>
                  <a:gd name="connsiteY74" fmla="*/ 1292 h 813320"/>
                  <a:gd name="connsiteX75" fmla="*/ 1249383 w 1309480"/>
                  <a:gd name="connsiteY75" fmla="*/ 0 h 813320"/>
                  <a:gd name="connsiteX76" fmla="*/ 1249383 w 1309480"/>
                  <a:gd name="connsiteY76" fmla="*/ 0 h 813320"/>
                  <a:gd name="connsiteX77" fmla="*/ 1261403 w 1309480"/>
                  <a:gd name="connsiteY77" fmla="*/ 0 h 813320"/>
                  <a:gd name="connsiteX78" fmla="*/ 1273422 w 1309480"/>
                  <a:gd name="connsiteY78" fmla="*/ 2585 h 813320"/>
                  <a:gd name="connsiteX79" fmla="*/ 1284149 w 1309480"/>
                  <a:gd name="connsiteY79" fmla="*/ 8013 h 813320"/>
                  <a:gd name="connsiteX80" fmla="*/ 1293455 w 1309480"/>
                  <a:gd name="connsiteY80" fmla="*/ 16155 h 813320"/>
                  <a:gd name="connsiteX81" fmla="*/ 1293455 w 1309480"/>
                  <a:gd name="connsiteY81" fmla="*/ 16155 h 813320"/>
                  <a:gd name="connsiteX82" fmla="*/ 1301468 w 1309480"/>
                  <a:gd name="connsiteY82" fmla="*/ 25590 h 813320"/>
                  <a:gd name="connsiteX83" fmla="*/ 1306767 w 1309480"/>
                  <a:gd name="connsiteY83" fmla="*/ 36317 h 813320"/>
                  <a:gd name="connsiteX84" fmla="*/ 1309481 w 1309480"/>
                  <a:gd name="connsiteY84" fmla="*/ 48466 h 813320"/>
                  <a:gd name="connsiteX85" fmla="*/ 1309481 w 1309480"/>
                  <a:gd name="connsiteY85" fmla="*/ 60614 h 813320"/>
                  <a:gd name="connsiteX86" fmla="*/ 1309481 w 1309480"/>
                  <a:gd name="connsiteY86" fmla="*/ 60614 h 813320"/>
                  <a:gd name="connsiteX87" fmla="*/ 1309481 w 1309480"/>
                  <a:gd name="connsiteY87" fmla="*/ 60614 h 813320"/>
                  <a:gd name="connsiteX88" fmla="*/ 1309481 w 1309480"/>
                  <a:gd name="connsiteY88" fmla="*/ 60614 h 81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1309480" h="813320">
                    <a:moveTo>
                      <a:pt x="1309481" y="60614"/>
                    </a:moveTo>
                    <a:lnTo>
                      <a:pt x="1308059" y="547599"/>
                    </a:lnTo>
                    <a:lnTo>
                      <a:pt x="1308059" y="547599"/>
                    </a:lnTo>
                    <a:lnTo>
                      <a:pt x="1306767" y="554319"/>
                    </a:lnTo>
                    <a:lnTo>
                      <a:pt x="1305474" y="559747"/>
                    </a:lnTo>
                    <a:lnTo>
                      <a:pt x="1302760" y="565176"/>
                    </a:lnTo>
                    <a:lnTo>
                      <a:pt x="1298754" y="569182"/>
                    </a:lnTo>
                    <a:lnTo>
                      <a:pt x="1298754" y="569182"/>
                    </a:lnTo>
                    <a:lnTo>
                      <a:pt x="1293455" y="574610"/>
                    </a:lnTo>
                    <a:lnTo>
                      <a:pt x="1288156" y="577324"/>
                    </a:lnTo>
                    <a:lnTo>
                      <a:pt x="1281435" y="578617"/>
                    </a:lnTo>
                    <a:lnTo>
                      <a:pt x="1274715" y="579909"/>
                    </a:lnTo>
                    <a:lnTo>
                      <a:pt x="1269416" y="578617"/>
                    </a:lnTo>
                    <a:lnTo>
                      <a:pt x="1262824" y="577324"/>
                    </a:lnTo>
                    <a:lnTo>
                      <a:pt x="1256104" y="574610"/>
                    </a:lnTo>
                    <a:lnTo>
                      <a:pt x="1250805" y="570474"/>
                    </a:lnTo>
                    <a:lnTo>
                      <a:pt x="1188123" y="505724"/>
                    </a:lnTo>
                    <a:lnTo>
                      <a:pt x="1158785" y="536742"/>
                    </a:lnTo>
                    <a:lnTo>
                      <a:pt x="1158785" y="536742"/>
                    </a:lnTo>
                    <a:lnTo>
                      <a:pt x="962724" y="735129"/>
                    </a:lnTo>
                    <a:lnTo>
                      <a:pt x="962724" y="735129"/>
                    </a:lnTo>
                    <a:lnTo>
                      <a:pt x="934808" y="762011"/>
                    </a:lnTo>
                    <a:lnTo>
                      <a:pt x="920074" y="774160"/>
                    </a:lnTo>
                    <a:lnTo>
                      <a:pt x="904048" y="786309"/>
                    </a:lnTo>
                    <a:lnTo>
                      <a:pt x="888022" y="795743"/>
                    </a:lnTo>
                    <a:lnTo>
                      <a:pt x="873418" y="803886"/>
                    </a:lnTo>
                    <a:lnTo>
                      <a:pt x="857392" y="809314"/>
                    </a:lnTo>
                    <a:lnTo>
                      <a:pt x="850671" y="810606"/>
                    </a:lnTo>
                    <a:lnTo>
                      <a:pt x="842788" y="810606"/>
                    </a:lnTo>
                    <a:lnTo>
                      <a:pt x="842788" y="810606"/>
                    </a:lnTo>
                    <a:lnTo>
                      <a:pt x="477420" y="811899"/>
                    </a:lnTo>
                    <a:lnTo>
                      <a:pt x="222684" y="813320"/>
                    </a:lnTo>
                    <a:lnTo>
                      <a:pt x="133378" y="813320"/>
                    </a:lnTo>
                    <a:lnTo>
                      <a:pt x="92020" y="811899"/>
                    </a:lnTo>
                    <a:lnTo>
                      <a:pt x="92020" y="811899"/>
                    </a:lnTo>
                    <a:lnTo>
                      <a:pt x="75994" y="810606"/>
                    </a:lnTo>
                    <a:lnTo>
                      <a:pt x="61390" y="807892"/>
                    </a:lnTo>
                    <a:lnTo>
                      <a:pt x="49370" y="805178"/>
                    </a:lnTo>
                    <a:lnTo>
                      <a:pt x="38643" y="801172"/>
                    </a:lnTo>
                    <a:lnTo>
                      <a:pt x="28046" y="795743"/>
                    </a:lnTo>
                    <a:lnTo>
                      <a:pt x="18740" y="790444"/>
                    </a:lnTo>
                    <a:lnTo>
                      <a:pt x="0" y="778296"/>
                    </a:lnTo>
                    <a:lnTo>
                      <a:pt x="0" y="778296"/>
                    </a:lnTo>
                    <a:lnTo>
                      <a:pt x="10727" y="783595"/>
                    </a:lnTo>
                    <a:lnTo>
                      <a:pt x="24039" y="789023"/>
                    </a:lnTo>
                    <a:lnTo>
                      <a:pt x="36059" y="793029"/>
                    </a:lnTo>
                    <a:lnTo>
                      <a:pt x="49370" y="794451"/>
                    </a:lnTo>
                    <a:lnTo>
                      <a:pt x="61390" y="795743"/>
                    </a:lnTo>
                    <a:lnTo>
                      <a:pt x="74702" y="795743"/>
                    </a:lnTo>
                    <a:lnTo>
                      <a:pt x="88014" y="794451"/>
                    </a:lnTo>
                    <a:lnTo>
                      <a:pt x="101326" y="791737"/>
                    </a:lnTo>
                    <a:lnTo>
                      <a:pt x="114638" y="787730"/>
                    </a:lnTo>
                    <a:lnTo>
                      <a:pt x="129371" y="783595"/>
                    </a:lnTo>
                    <a:lnTo>
                      <a:pt x="142683" y="776874"/>
                    </a:lnTo>
                    <a:lnTo>
                      <a:pt x="155995" y="768861"/>
                    </a:lnTo>
                    <a:lnTo>
                      <a:pt x="170729" y="759297"/>
                    </a:lnTo>
                    <a:lnTo>
                      <a:pt x="184041" y="749862"/>
                    </a:lnTo>
                    <a:lnTo>
                      <a:pt x="198645" y="737714"/>
                    </a:lnTo>
                    <a:lnTo>
                      <a:pt x="212086" y="724273"/>
                    </a:lnTo>
                    <a:lnTo>
                      <a:pt x="808022" y="121358"/>
                    </a:lnTo>
                    <a:lnTo>
                      <a:pt x="746761" y="59322"/>
                    </a:lnTo>
                    <a:lnTo>
                      <a:pt x="746761" y="59322"/>
                    </a:lnTo>
                    <a:lnTo>
                      <a:pt x="742754" y="53894"/>
                    </a:lnTo>
                    <a:lnTo>
                      <a:pt x="738748" y="47173"/>
                    </a:lnTo>
                    <a:lnTo>
                      <a:pt x="737455" y="40453"/>
                    </a:lnTo>
                    <a:lnTo>
                      <a:pt x="736034" y="35025"/>
                    </a:lnTo>
                    <a:lnTo>
                      <a:pt x="737455" y="28304"/>
                    </a:lnTo>
                    <a:lnTo>
                      <a:pt x="738748" y="21583"/>
                    </a:lnTo>
                    <a:lnTo>
                      <a:pt x="741462" y="16155"/>
                    </a:lnTo>
                    <a:lnTo>
                      <a:pt x="745468" y="10727"/>
                    </a:lnTo>
                    <a:lnTo>
                      <a:pt x="745468" y="10727"/>
                    </a:lnTo>
                    <a:lnTo>
                      <a:pt x="750767" y="8013"/>
                    </a:lnTo>
                    <a:lnTo>
                      <a:pt x="756066" y="4006"/>
                    </a:lnTo>
                    <a:lnTo>
                      <a:pt x="761365" y="2585"/>
                    </a:lnTo>
                    <a:lnTo>
                      <a:pt x="768086" y="1292"/>
                    </a:lnTo>
                    <a:lnTo>
                      <a:pt x="1249383" y="0"/>
                    </a:lnTo>
                    <a:lnTo>
                      <a:pt x="1249383" y="0"/>
                    </a:lnTo>
                    <a:lnTo>
                      <a:pt x="1261403" y="0"/>
                    </a:lnTo>
                    <a:lnTo>
                      <a:pt x="1273422" y="2585"/>
                    </a:lnTo>
                    <a:lnTo>
                      <a:pt x="1284149" y="8013"/>
                    </a:lnTo>
                    <a:lnTo>
                      <a:pt x="1293455" y="16155"/>
                    </a:lnTo>
                    <a:lnTo>
                      <a:pt x="1293455" y="16155"/>
                    </a:lnTo>
                    <a:lnTo>
                      <a:pt x="1301468" y="25590"/>
                    </a:lnTo>
                    <a:lnTo>
                      <a:pt x="1306767" y="36317"/>
                    </a:lnTo>
                    <a:lnTo>
                      <a:pt x="1309481" y="48466"/>
                    </a:lnTo>
                    <a:lnTo>
                      <a:pt x="1309481" y="60614"/>
                    </a:lnTo>
                    <a:lnTo>
                      <a:pt x="1309481" y="60614"/>
                    </a:lnTo>
                    <a:lnTo>
                      <a:pt x="1309481" y="60614"/>
                    </a:lnTo>
                    <a:lnTo>
                      <a:pt x="1309481" y="60614"/>
                    </a:lnTo>
                    <a:close/>
                  </a:path>
                </a:pathLst>
              </a:custGeom>
              <a:solidFill>
                <a:srgbClr val="A4CC91"/>
              </a:solidFill>
              <a:ln w="12912" cap="flat">
                <a:noFill/>
                <a:prstDash val="solid"/>
                <a:miter/>
              </a:ln>
            </p:spPr>
            <p:txBody>
              <a:bodyPr rtlCol="0" anchor="ctr"/>
              <a:lstStyle/>
              <a:p>
                <a:endParaRPr lang="en-US" sz="1600">
                  <a:latin typeface="Arial" panose="020B0604020202020204" pitchFamily="34" charset="0"/>
                  <a:cs typeface="Arial" panose="020B0604020202020204" pitchFamily="34" charset="0"/>
                </a:endParaRPr>
              </a:p>
            </p:txBody>
          </p:sp>
        </p:grpSp>
        <p:grpSp>
          <p:nvGrpSpPr>
            <p:cNvPr id="11" name="Graphic 5">
              <a:extLst>
                <a:ext uri="{FF2B5EF4-FFF2-40B4-BE49-F238E27FC236}">
                  <a16:creationId xmlns:a16="http://schemas.microsoft.com/office/drawing/2014/main" id="{ABC8A108-DDF8-214B-AF3B-6A7FD8957097}"/>
                </a:ext>
              </a:extLst>
            </p:cNvPr>
            <p:cNvGrpSpPr/>
            <p:nvPr/>
          </p:nvGrpSpPr>
          <p:grpSpPr>
            <a:xfrm>
              <a:off x="3641407" y="2993792"/>
              <a:ext cx="1436266" cy="813320"/>
              <a:chOff x="2992478" y="5648561"/>
              <a:chExt cx="1436266" cy="813320"/>
            </a:xfrm>
          </p:grpSpPr>
          <p:sp>
            <p:nvSpPr>
              <p:cNvPr id="25" name="Freeform: Shape 38">
                <a:extLst>
                  <a:ext uri="{FF2B5EF4-FFF2-40B4-BE49-F238E27FC236}">
                    <a16:creationId xmlns:a16="http://schemas.microsoft.com/office/drawing/2014/main" id="{D6BE43E9-06A2-4B21-C9A5-D7AAA67F79D0}"/>
                  </a:ext>
                </a:extLst>
              </p:cNvPr>
              <p:cNvSpPr/>
              <p:nvPr/>
            </p:nvSpPr>
            <p:spPr>
              <a:xfrm>
                <a:off x="3868222" y="6253802"/>
                <a:ext cx="560522" cy="190632"/>
              </a:xfrm>
              <a:custGeom>
                <a:avLst/>
                <a:gdLst>
                  <a:gd name="connsiteX0" fmla="*/ 560523 w 560522"/>
                  <a:gd name="connsiteY0" fmla="*/ 0 h 190632"/>
                  <a:gd name="connsiteX1" fmla="*/ 0 w 560522"/>
                  <a:gd name="connsiteY1" fmla="*/ 0 h 190632"/>
                  <a:gd name="connsiteX2" fmla="*/ 0 w 560522"/>
                  <a:gd name="connsiteY2" fmla="*/ 190632 h 190632"/>
                  <a:gd name="connsiteX3" fmla="*/ 380876 w 560522"/>
                  <a:gd name="connsiteY3" fmla="*/ 190632 h 190632"/>
                  <a:gd name="connsiteX4" fmla="*/ 380876 w 560522"/>
                  <a:gd name="connsiteY4" fmla="*/ 190632 h 190632"/>
                  <a:gd name="connsiteX5" fmla="*/ 384883 w 560522"/>
                  <a:gd name="connsiteY5" fmla="*/ 189340 h 190632"/>
                  <a:gd name="connsiteX6" fmla="*/ 398324 w 560522"/>
                  <a:gd name="connsiteY6" fmla="*/ 187918 h 190632"/>
                  <a:gd name="connsiteX7" fmla="*/ 407629 w 560522"/>
                  <a:gd name="connsiteY7" fmla="*/ 185204 h 190632"/>
                  <a:gd name="connsiteX8" fmla="*/ 419778 w 560522"/>
                  <a:gd name="connsiteY8" fmla="*/ 181197 h 190632"/>
                  <a:gd name="connsiteX9" fmla="*/ 431798 w 560522"/>
                  <a:gd name="connsiteY9" fmla="*/ 175769 h 190632"/>
                  <a:gd name="connsiteX10" fmla="*/ 445239 w 560522"/>
                  <a:gd name="connsiteY10" fmla="*/ 169049 h 190632"/>
                  <a:gd name="connsiteX11" fmla="*/ 458551 w 560522"/>
                  <a:gd name="connsiteY11" fmla="*/ 158192 h 190632"/>
                  <a:gd name="connsiteX12" fmla="*/ 473414 w 560522"/>
                  <a:gd name="connsiteY12" fmla="*/ 146044 h 190632"/>
                  <a:gd name="connsiteX13" fmla="*/ 488147 w 560522"/>
                  <a:gd name="connsiteY13" fmla="*/ 131181 h 190632"/>
                  <a:gd name="connsiteX14" fmla="*/ 504173 w 560522"/>
                  <a:gd name="connsiteY14" fmla="*/ 112182 h 190632"/>
                  <a:gd name="connsiteX15" fmla="*/ 518907 w 560522"/>
                  <a:gd name="connsiteY15" fmla="*/ 90599 h 190632"/>
                  <a:gd name="connsiteX16" fmla="*/ 533641 w 560522"/>
                  <a:gd name="connsiteY16" fmla="*/ 64880 h 190632"/>
                  <a:gd name="connsiteX17" fmla="*/ 547082 w 560522"/>
                  <a:gd name="connsiteY17" fmla="*/ 35154 h 190632"/>
                  <a:gd name="connsiteX18" fmla="*/ 560523 w 560522"/>
                  <a:gd name="connsiteY18" fmla="*/ 0 h 190632"/>
                  <a:gd name="connsiteX19" fmla="*/ 560523 w 560522"/>
                  <a:gd name="connsiteY19" fmla="*/ 0 h 190632"/>
                  <a:gd name="connsiteX20" fmla="*/ 560523 w 560522"/>
                  <a:gd name="connsiteY20" fmla="*/ 0 h 190632"/>
                  <a:gd name="connsiteX21" fmla="*/ 560523 w 560522"/>
                  <a:gd name="connsiteY21" fmla="*/ 0 h 190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522" h="190632">
                    <a:moveTo>
                      <a:pt x="560523" y="0"/>
                    </a:moveTo>
                    <a:lnTo>
                      <a:pt x="0" y="0"/>
                    </a:lnTo>
                    <a:lnTo>
                      <a:pt x="0" y="190632"/>
                    </a:lnTo>
                    <a:lnTo>
                      <a:pt x="380876" y="190632"/>
                    </a:lnTo>
                    <a:lnTo>
                      <a:pt x="380876" y="190632"/>
                    </a:lnTo>
                    <a:lnTo>
                      <a:pt x="384883" y="189340"/>
                    </a:lnTo>
                    <a:lnTo>
                      <a:pt x="398324" y="187918"/>
                    </a:lnTo>
                    <a:lnTo>
                      <a:pt x="407629" y="185204"/>
                    </a:lnTo>
                    <a:lnTo>
                      <a:pt x="419778" y="181197"/>
                    </a:lnTo>
                    <a:lnTo>
                      <a:pt x="431798" y="175769"/>
                    </a:lnTo>
                    <a:lnTo>
                      <a:pt x="445239" y="169049"/>
                    </a:lnTo>
                    <a:lnTo>
                      <a:pt x="458551" y="158192"/>
                    </a:lnTo>
                    <a:lnTo>
                      <a:pt x="473414" y="146044"/>
                    </a:lnTo>
                    <a:lnTo>
                      <a:pt x="488147" y="131181"/>
                    </a:lnTo>
                    <a:lnTo>
                      <a:pt x="504173" y="112182"/>
                    </a:lnTo>
                    <a:lnTo>
                      <a:pt x="518907" y="90599"/>
                    </a:lnTo>
                    <a:lnTo>
                      <a:pt x="533641" y="64880"/>
                    </a:lnTo>
                    <a:lnTo>
                      <a:pt x="547082" y="35154"/>
                    </a:lnTo>
                    <a:lnTo>
                      <a:pt x="560523" y="0"/>
                    </a:lnTo>
                    <a:lnTo>
                      <a:pt x="560523" y="0"/>
                    </a:lnTo>
                    <a:lnTo>
                      <a:pt x="560523" y="0"/>
                    </a:lnTo>
                    <a:lnTo>
                      <a:pt x="560523" y="0"/>
                    </a:lnTo>
                    <a:close/>
                  </a:path>
                </a:pathLst>
              </a:custGeom>
              <a:solidFill>
                <a:srgbClr val="BFBEBE"/>
              </a:solidFill>
              <a:ln w="12912" cap="flat">
                <a:noFill/>
                <a:prstDash val="solid"/>
                <a:miter/>
              </a:ln>
            </p:spPr>
            <p:txBody>
              <a:bodyPr rtlCol="0" anchor="ctr"/>
              <a:lstStyle/>
              <a:p>
                <a:endParaRPr lang="en-US" sz="1600">
                  <a:latin typeface="Arial" panose="020B0604020202020204" pitchFamily="34" charset="0"/>
                  <a:cs typeface="Arial" panose="020B0604020202020204" pitchFamily="34" charset="0"/>
                </a:endParaRPr>
              </a:p>
            </p:txBody>
          </p:sp>
          <p:sp>
            <p:nvSpPr>
              <p:cNvPr id="26" name="Freeform: Shape 39">
                <a:extLst>
                  <a:ext uri="{FF2B5EF4-FFF2-40B4-BE49-F238E27FC236}">
                    <a16:creationId xmlns:a16="http://schemas.microsoft.com/office/drawing/2014/main" id="{98257401-DD8E-0E20-B75C-A18E0C501A00}"/>
                  </a:ext>
                </a:extLst>
              </p:cNvPr>
              <p:cNvSpPr/>
              <p:nvPr/>
            </p:nvSpPr>
            <p:spPr>
              <a:xfrm>
                <a:off x="2992478" y="5648561"/>
                <a:ext cx="1309480" cy="813320"/>
              </a:xfrm>
              <a:custGeom>
                <a:avLst/>
                <a:gdLst>
                  <a:gd name="connsiteX0" fmla="*/ 0 w 1309480"/>
                  <a:gd name="connsiteY0" fmla="*/ 60614 h 813320"/>
                  <a:gd name="connsiteX1" fmla="*/ 1422 w 1309480"/>
                  <a:gd name="connsiteY1" fmla="*/ 547599 h 813320"/>
                  <a:gd name="connsiteX2" fmla="*/ 1422 w 1309480"/>
                  <a:gd name="connsiteY2" fmla="*/ 547599 h 813320"/>
                  <a:gd name="connsiteX3" fmla="*/ 2714 w 1309480"/>
                  <a:gd name="connsiteY3" fmla="*/ 554319 h 813320"/>
                  <a:gd name="connsiteX4" fmla="*/ 4007 w 1309480"/>
                  <a:gd name="connsiteY4" fmla="*/ 559747 h 813320"/>
                  <a:gd name="connsiteX5" fmla="*/ 6721 w 1309480"/>
                  <a:gd name="connsiteY5" fmla="*/ 565176 h 813320"/>
                  <a:gd name="connsiteX6" fmla="*/ 10727 w 1309480"/>
                  <a:gd name="connsiteY6" fmla="*/ 569182 h 813320"/>
                  <a:gd name="connsiteX7" fmla="*/ 10727 w 1309480"/>
                  <a:gd name="connsiteY7" fmla="*/ 569182 h 813320"/>
                  <a:gd name="connsiteX8" fmla="*/ 16026 w 1309480"/>
                  <a:gd name="connsiteY8" fmla="*/ 574610 h 813320"/>
                  <a:gd name="connsiteX9" fmla="*/ 21325 w 1309480"/>
                  <a:gd name="connsiteY9" fmla="*/ 577324 h 813320"/>
                  <a:gd name="connsiteX10" fmla="*/ 28046 w 1309480"/>
                  <a:gd name="connsiteY10" fmla="*/ 578617 h 813320"/>
                  <a:gd name="connsiteX11" fmla="*/ 34766 w 1309480"/>
                  <a:gd name="connsiteY11" fmla="*/ 579909 h 813320"/>
                  <a:gd name="connsiteX12" fmla="*/ 40065 w 1309480"/>
                  <a:gd name="connsiteY12" fmla="*/ 578617 h 813320"/>
                  <a:gd name="connsiteX13" fmla="*/ 46656 w 1309480"/>
                  <a:gd name="connsiteY13" fmla="*/ 577324 h 813320"/>
                  <a:gd name="connsiteX14" fmla="*/ 53377 w 1309480"/>
                  <a:gd name="connsiteY14" fmla="*/ 574610 h 813320"/>
                  <a:gd name="connsiteX15" fmla="*/ 58676 w 1309480"/>
                  <a:gd name="connsiteY15" fmla="*/ 570474 h 813320"/>
                  <a:gd name="connsiteX16" fmla="*/ 121358 w 1309480"/>
                  <a:gd name="connsiteY16" fmla="*/ 505724 h 813320"/>
                  <a:gd name="connsiteX17" fmla="*/ 150696 w 1309480"/>
                  <a:gd name="connsiteY17" fmla="*/ 536742 h 813320"/>
                  <a:gd name="connsiteX18" fmla="*/ 150696 w 1309480"/>
                  <a:gd name="connsiteY18" fmla="*/ 536742 h 813320"/>
                  <a:gd name="connsiteX19" fmla="*/ 346756 w 1309480"/>
                  <a:gd name="connsiteY19" fmla="*/ 735129 h 813320"/>
                  <a:gd name="connsiteX20" fmla="*/ 346756 w 1309480"/>
                  <a:gd name="connsiteY20" fmla="*/ 735129 h 813320"/>
                  <a:gd name="connsiteX21" fmla="*/ 374673 w 1309480"/>
                  <a:gd name="connsiteY21" fmla="*/ 762011 h 813320"/>
                  <a:gd name="connsiteX22" fmla="*/ 389406 w 1309480"/>
                  <a:gd name="connsiteY22" fmla="*/ 774160 h 813320"/>
                  <a:gd name="connsiteX23" fmla="*/ 405432 w 1309480"/>
                  <a:gd name="connsiteY23" fmla="*/ 786309 h 813320"/>
                  <a:gd name="connsiteX24" fmla="*/ 421459 w 1309480"/>
                  <a:gd name="connsiteY24" fmla="*/ 795743 h 813320"/>
                  <a:gd name="connsiteX25" fmla="*/ 436063 w 1309480"/>
                  <a:gd name="connsiteY25" fmla="*/ 803886 h 813320"/>
                  <a:gd name="connsiteX26" fmla="*/ 452089 w 1309480"/>
                  <a:gd name="connsiteY26" fmla="*/ 809314 h 813320"/>
                  <a:gd name="connsiteX27" fmla="*/ 458680 w 1309480"/>
                  <a:gd name="connsiteY27" fmla="*/ 810606 h 813320"/>
                  <a:gd name="connsiteX28" fmla="*/ 466693 w 1309480"/>
                  <a:gd name="connsiteY28" fmla="*/ 810606 h 813320"/>
                  <a:gd name="connsiteX29" fmla="*/ 466693 w 1309480"/>
                  <a:gd name="connsiteY29" fmla="*/ 810606 h 813320"/>
                  <a:gd name="connsiteX30" fmla="*/ 832061 w 1309480"/>
                  <a:gd name="connsiteY30" fmla="*/ 811899 h 813320"/>
                  <a:gd name="connsiteX31" fmla="*/ 1086797 w 1309480"/>
                  <a:gd name="connsiteY31" fmla="*/ 813320 h 813320"/>
                  <a:gd name="connsiteX32" fmla="*/ 1176103 w 1309480"/>
                  <a:gd name="connsiteY32" fmla="*/ 813320 h 813320"/>
                  <a:gd name="connsiteX33" fmla="*/ 1217461 w 1309480"/>
                  <a:gd name="connsiteY33" fmla="*/ 811899 h 813320"/>
                  <a:gd name="connsiteX34" fmla="*/ 1217461 w 1309480"/>
                  <a:gd name="connsiteY34" fmla="*/ 811899 h 813320"/>
                  <a:gd name="connsiteX35" fmla="*/ 1233486 w 1309480"/>
                  <a:gd name="connsiteY35" fmla="*/ 810606 h 813320"/>
                  <a:gd name="connsiteX36" fmla="*/ 1248091 w 1309480"/>
                  <a:gd name="connsiteY36" fmla="*/ 807892 h 813320"/>
                  <a:gd name="connsiteX37" fmla="*/ 1260111 w 1309480"/>
                  <a:gd name="connsiteY37" fmla="*/ 805178 h 813320"/>
                  <a:gd name="connsiteX38" fmla="*/ 1270837 w 1309480"/>
                  <a:gd name="connsiteY38" fmla="*/ 801172 h 813320"/>
                  <a:gd name="connsiteX39" fmla="*/ 1281435 w 1309480"/>
                  <a:gd name="connsiteY39" fmla="*/ 795743 h 813320"/>
                  <a:gd name="connsiteX40" fmla="*/ 1290741 w 1309480"/>
                  <a:gd name="connsiteY40" fmla="*/ 790444 h 813320"/>
                  <a:gd name="connsiteX41" fmla="*/ 1309481 w 1309480"/>
                  <a:gd name="connsiteY41" fmla="*/ 778296 h 813320"/>
                  <a:gd name="connsiteX42" fmla="*/ 1309481 w 1309480"/>
                  <a:gd name="connsiteY42" fmla="*/ 778296 h 813320"/>
                  <a:gd name="connsiteX43" fmla="*/ 1298754 w 1309480"/>
                  <a:gd name="connsiteY43" fmla="*/ 783595 h 813320"/>
                  <a:gd name="connsiteX44" fmla="*/ 1285442 w 1309480"/>
                  <a:gd name="connsiteY44" fmla="*/ 789023 h 813320"/>
                  <a:gd name="connsiteX45" fmla="*/ 1273422 w 1309480"/>
                  <a:gd name="connsiteY45" fmla="*/ 793029 h 813320"/>
                  <a:gd name="connsiteX46" fmla="*/ 1260111 w 1309480"/>
                  <a:gd name="connsiteY46" fmla="*/ 794451 h 813320"/>
                  <a:gd name="connsiteX47" fmla="*/ 1248091 w 1309480"/>
                  <a:gd name="connsiteY47" fmla="*/ 795743 h 813320"/>
                  <a:gd name="connsiteX48" fmla="*/ 1234779 w 1309480"/>
                  <a:gd name="connsiteY48" fmla="*/ 795743 h 813320"/>
                  <a:gd name="connsiteX49" fmla="*/ 1221467 w 1309480"/>
                  <a:gd name="connsiteY49" fmla="*/ 794451 h 813320"/>
                  <a:gd name="connsiteX50" fmla="*/ 1208155 w 1309480"/>
                  <a:gd name="connsiteY50" fmla="*/ 791737 h 813320"/>
                  <a:gd name="connsiteX51" fmla="*/ 1194843 w 1309480"/>
                  <a:gd name="connsiteY51" fmla="*/ 787730 h 813320"/>
                  <a:gd name="connsiteX52" fmla="*/ 1180110 w 1309480"/>
                  <a:gd name="connsiteY52" fmla="*/ 783595 h 813320"/>
                  <a:gd name="connsiteX53" fmla="*/ 1166798 w 1309480"/>
                  <a:gd name="connsiteY53" fmla="*/ 776874 h 813320"/>
                  <a:gd name="connsiteX54" fmla="*/ 1153486 w 1309480"/>
                  <a:gd name="connsiteY54" fmla="*/ 768861 h 813320"/>
                  <a:gd name="connsiteX55" fmla="*/ 1138752 w 1309480"/>
                  <a:gd name="connsiteY55" fmla="*/ 759297 h 813320"/>
                  <a:gd name="connsiteX56" fmla="*/ 1125440 w 1309480"/>
                  <a:gd name="connsiteY56" fmla="*/ 749862 h 813320"/>
                  <a:gd name="connsiteX57" fmla="*/ 1110836 w 1309480"/>
                  <a:gd name="connsiteY57" fmla="*/ 737714 h 813320"/>
                  <a:gd name="connsiteX58" fmla="*/ 1097395 w 1309480"/>
                  <a:gd name="connsiteY58" fmla="*/ 724273 h 813320"/>
                  <a:gd name="connsiteX59" fmla="*/ 501459 w 1309480"/>
                  <a:gd name="connsiteY59" fmla="*/ 121358 h 813320"/>
                  <a:gd name="connsiteX60" fmla="*/ 562720 w 1309480"/>
                  <a:gd name="connsiteY60" fmla="*/ 59322 h 813320"/>
                  <a:gd name="connsiteX61" fmla="*/ 562720 w 1309480"/>
                  <a:gd name="connsiteY61" fmla="*/ 59322 h 813320"/>
                  <a:gd name="connsiteX62" fmla="*/ 566727 w 1309480"/>
                  <a:gd name="connsiteY62" fmla="*/ 53894 h 813320"/>
                  <a:gd name="connsiteX63" fmla="*/ 570733 w 1309480"/>
                  <a:gd name="connsiteY63" fmla="*/ 47173 h 813320"/>
                  <a:gd name="connsiteX64" fmla="*/ 572026 w 1309480"/>
                  <a:gd name="connsiteY64" fmla="*/ 40453 h 813320"/>
                  <a:gd name="connsiteX65" fmla="*/ 573447 w 1309480"/>
                  <a:gd name="connsiteY65" fmla="*/ 35025 h 813320"/>
                  <a:gd name="connsiteX66" fmla="*/ 572026 w 1309480"/>
                  <a:gd name="connsiteY66" fmla="*/ 28304 h 813320"/>
                  <a:gd name="connsiteX67" fmla="*/ 570733 w 1309480"/>
                  <a:gd name="connsiteY67" fmla="*/ 21583 h 813320"/>
                  <a:gd name="connsiteX68" fmla="*/ 568019 w 1309480"/>
                  <a:gd name="connsiteY68" fmla="*/ 16155 h 813320"/>
                  <a:gd name="connsiteX69" fmla="*/ 564142 w 1309480"/>
                  <a:gd name="connsiteY69" fmla="*/ 10727 h 813320"/>
                  <a:gd name="connsiteX70" fmla="*/ 564142 w 1309480"/>
                  <a:gd name="connsiteY70" fmla="*/ 10727 h 813320"/>
                  <a:gd name="connsiteX71" fmla="*/ 558714 w 1309480"/>
                  <a:gd name="connsiteY71" fmla="*/ 8013 h 813320"/>
                  <a:gd name="connsiteX72" fmla="*/ 553415 w 1309480"/>
                  <a:gd name="connsiteY72" fmla="*/ 4006 h 813320"/>
                  <a:gd name="connsiteX73" fmla="*/ 548116 w 1309480"/>
                  <a:gd name="connsiteY73" fmla="*/ 2585 h 813320"/>
                  <a:gd name="connsiteX74" fmla="*/ 541395 w 1309480"/>
                  <a:gd name="connsiteY74" fmla="*/ 1292 h 813320"/>
                  <a:gd name="connsiteX75" fmla="*/ 60098 w 1309480"/>
                  <a:gd name="connsiteY75" fmla="*/ 0 h 813320"/>
                  <a:gd name="connsiteX76" fmla="*/ 60098 w 1309480"/>
                  <a:gd name="connsiteY76" fmla="*/ 0 h 813320"/>
                  <a:gd name="connsiteX77" fmla="*/ 48078 w 1309480"/>
                  <a:gd name="connsiteY77" fmla="*/ 0 h 813320"/>
                  <a:gd name="connsiteX78" fmla="*/ 36059 w 1309480"/>
                  <a:gd name="connsiteY78" fmla="*/ 2585 h 813320"/>
                  <a:gd name="connsiteX79" fmla="*/ 25331 w 1309480"/>
                  <a:gd name="connsiteY79" fmla="*/ 8013 h 813320"/>
                  <a:gd name="connsiteX80" fmla="*/ 16026 w 1309480"/>
                  <a:gd name="connsiteY80" fmla="*/ 16155 h 813320"/>
                  <a:gd name="connsiteX81" fmla="*/ 16026 w 1309480"/>
                  <a:gd name="connsiteY81" fmla="*/ 16155 h 813320"/>
                  <a:gd name="connsiteX82" fmla="*/ 8013 w 1309480"/>
                  <a:gd name="connsiteY82" fmla="*/ 25590 h 813320"/>
                  <a:gd name="connsiteX83" fmla="*/ 2714 w 1309480"/>
                  <a:gd name="connsiteY83" fmla="*/ 36317 h 813320"/>
                  <a:gd name="connsiteX84" fmla="*/ 0 w 1309480"/>
                  <a:gd name="connsiteY84" fmla="*/ 48466 h 813320"/>
                  <a:gd name="connsiteX85" fmla="*/ 0 w 1309480"/>
                  <a:gd name="connsiteY85" fmla="*/ 60614 h 813320"/>
                  <a:gd name="connsiteX86" fmla="*/ 0 w 1309480"/>
                  <a:gd name="connsiteY86" fmla="*/ 60614 h 813320"/>
                  <a:gd name="connsiteX87" fmla="*/ 0 w 1309480"/>
                  <a:gd name="connsiteY87" fmla="*/ 60614 h 813320"/>
                  <a:gd name="connsiteX88" fmla="*/ 0 w 1309480"/>
                  <a:gd name="connsiteY88" fmla="*/ 60614 h 81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1309480" h="813320">
                    <a:moveTo>
                      <a:pt x="0" y="60614"/>
                    </a:moveTo>
                    <a:lnTo>
                      <a:pt x="1422" y="547599"/>
                    </a:lnTo>
                    <a:lnTo>
                      <a:pt x="1422" y="547599"/>
                    </a:lnTo>
                    <a:lnTo>
                      <a:pt x="2714" y="554319"/>
                    </a:lnTo>
                    <a:lnTo>
                      <a:pt x="4007" y="559747"/>
                    </a:lnTo>
                    <a:lnTo>
                      <a:pt x="6721" y="565176"/>
                    </a:lnTo>
                    <a:lnTo>
                      <a:pt x="10727" y="569182"/>
                    </a:lnTo>
                    <a:lnTo>
                      <a:pt x="10727" y="569182"/>
                    </a:lnTo>
                    <a:lnTo>
                      <a:pt x="16026" y="574610"/>
                    </a:lnTo>
                    <a:lnTo>
                      <a:pt x="21325" y="577324"/>
                    </a:lnTo>
                    <a:lnTo>
                      <a:pt x="28046" y="578617"/>
                    </a:lnTo>
                    <a:lnTo>
                      <a:pt x="34766" y="579909"/>
                    </a:lnTo>
                    <a:lnTo>
                      <a:pt x="40065" y="578617"/>
                    </a:lnTo>
                    <a:lnTo>
                      <a:pt x="46656" y="577324"/>
                    </a:lnTo>
                    <a:lnTo>
                      <a:pt x="53377" y="574610"/>
                    </a:lnTo>
                    <a:lnTo>
                      <a:pt x="58676" y="570474"/>
                    </a:lnTo>
                    <a:lnTo>
                      <a:pt x="121358" y="505724"/>
                    </a:lnTo>
                    <a:lnTo>
                      <a:pt x="150696" y="536742"/>
                    </a:lnTo>
                    <a:lnTo>
                      <a:pt x="150696" y="536742"/>
                    </a:lnTo>
                    <a:lnTo>
                      <a:pt x="346756" y="735129"/>
                    </a:lnTo>
                    <a:lnTo>
                      <a:pt x="346756" y="735129"/>
                    </a:lnTo>
                    <a:lnTo>
                      <a:pt x="374673" y="762011"/>
                    </a:lnTo>
                    <a:lnTo>
                      <a:pt x="389406" y="774160"/>
                    </a:lnTo>
                    <a:lnTo>
                      <a:pt x="405432" y="786309"/>
                    </a:lnTo>
                    <a:lnTo>
                      <a:pt x="421459" y="795743"/>
                    </a:lnTo>
                    <a:lnTo>
                      <a:pt x="436063" y="803886"/>
                    </a:lnTo>
                    <a:lnTo>
                      <a:pt x="452089" y="809314"/>
                    </a:lnTo>
                    <a:lnTo>
                      <a:pt x="458680" y="810606"/>
                    </a:lnTo>
                    <a:lnTo>
                      <a:pt x="466693" y="810606"/>
                    </a:lnTo>
                    <a:lnTo>
                      <a:pt x="466693" y="810606"/>
                    </a:lnTo>
                    <a:lnTo>
                      <a:pt x="832061" y="811899"/>
                    </a:lnTo>
                    <a:lnTo>
                      <a:pt x="1086797" y="813320"/>
                    </a:lnTo>
                    <a:lnTo>
                      <a:pt x="1176103" y="813320"/>
                    </a:lnTo>
                    <a:lnTo>
                      <a:pt x="1217461" y="811899"/>
                    </a:lnTo>
                    <a:lnTo>
                      <a:pt x="1217461" y="811899"/>
                    </a:lnTo>
                    <a:lnTo>
                      <a:pt x="1233486" y="810606"/>
                    </a:lnTo>
                    <a:lnTo>
                      <a:pt x="1248091" y="807892"/>
                    </a:lnTo>
                    <a:lnTo>
                      <a:pt x="1260111" y="805178"/>
                    </a:lnTo>
                    <a:lnTo>
                      <a:pt x="1270837" y="801172"/>
                    </a:lnTo>
                    <a:lnTo>
                      <a:pt x="1281435" y="795743"/>
                    </a:lnTo>
                    <a:lnTo>
                      <a:pt x="1290741" y="790444"/>
                    </a:lnTo>
                    <a:lnTo>
                      <a:pt x="1309481" y="778296"/>
                    </a:lnTo>
                    <a:lnTo>
                      <a:pt x="1309481" y="778296"/>
                    </a:lnTo>
                    <a:lnTo>
                      <a:pt x="1298754" y="783595"/>
                    </a:lnTo>
                    <a:lnTo>
                      <a:pt x="1285442" y="789023"/>
                    </a:lnTo>
                    <a:lnTo>
                      <a:pt x="1273422" y="793029"/>
                    </a:lnTo>
                    <a:lnTo>
                      <a:pt x="1260111" y="794451"/>
                    </a:lnTo>
                    <a:lnTo>
                      <a:pt x="1248091" y="795743"/>
                    </a:lnTo>
                    <a:lnTo>
                      <a:pt x="1234779" y="795743"/>
                    </a:lnTo>
                    <a:lnTo>
                      <a:pt x="1221467" y="794451"/>
                    </a:lnTo>
                    <a:lnTo>
                      <a:pt x="1208155" y="791737"/>
                    </a:lnTo>
                    <a:lnTo>
                      <a:pt x="1194843" y="787730"/>
                    </a:lnTo>
                    <a:lnTo>
                      <a:pt x="1180110" y="783595"/>
                    </a:lnTo>
                    <a:lnTo>
                      <a:pt x="1166798" y="776874"/>
                    </a:lnTo>
                    <a:lnTo>
                      <a:pt x="1153486" y="768861"/>
                    </a:lnTo>
                    <a:lnTo>
                      <a:pt x="1138752" y="759297"/>
                    </a:lnTo>
                    <a:lnTo>
                      <a:pt x="1125440" y="749862"/>
                    </a:lnTo>
                    <a:lnTo>
                      <a:pt x="1110836" y="737714"/>
                    </a:lnTo>
                    <a:lnTo>
                      <a:pt x="1097395" y="724273"/>
                    </a:lnTo>
                    <a:lnTo>
                      <a:pt x="501459" y="121358"/>
                    </a:lnTo>
                    <a:lnTo>
                      <a:pt x="562720" y="59322"/>
                    </a:lnTo>
                    <a:lnTo>
                      <a:pt x="562720" y="59322"/>
                    </a:lnTo>
                    <a:lnTo>
                      <a:pt x="566727" y="53894"/>
                    </a:lnTo>
                    <a:lnTo>
                      <a:pt x="570733" y="47173"/>
                    </a:lnTo>
                    <a:lnTo>
                      <a:pt x="572026" y="40453"/>
                    </a:lnTo>
                    <a:lnTo>
                      <a:pt x="573447" y="35025"/>
                    </a:lnTo>
                    <a:lnTo>
                      <a:pt x="572026" y="28304"/>
                    </a:lnTo>
                    <a:lnTo>
                      <a:pt x="570733" y="21583"/>
                    </a:lnTo>
                    <a:lnTo>
                      <a:pt x="568019" y="16155"/>
                    </a:lnTo>
                    <a:lnTo>
                      <a:pt x="564142" y="10727"/>
                    </a:lnTo>
                    <a:lnTo>
                      <a:pt x="564142" y="10727"/>
                    </a:lnTo>
                    <a:lnTo>
                      <a:pt x="558714" y="8013"/>
                    </a:lnTo>
                    <a:lnTo>
                      <a:pt x="553415" y="4006"/>
                    </a:lnTo>
                    <a:lnTo>
                      <a:pt x="548116" y="2585"/>
                    </a:lnTo>
                    <a:lnTo>
                      <a:pt x="541395" y="1292"/>
                    </a:lnTo>
                    <a:lnTo>
                      <a:pt x="60098" y="0"/>
                    </a:lnTo>
                    <a:lnTo>
                      <a:pt x="60098" y="0"/>
                    </a:lnTo>
                    <a:lnTo>
                      <a:pt x="48078" y="0"/>
                    </a:lnTo>
                    <a:lnTo>
                      <a:pt x="36059" y="2585"/>
                    </a:lnTo>
                    <a:lnTo>
                      <a:pt x="25331" y="8013"/>
                    </a:lnTo>
                    <a:lnTo>
                      <a:pt x="16026" y="16155"/>
                    </a:lnTo>
                    <a:lnTo>
                      <a:pt x="16026" y="16155"/>
                    </a:lnTo>
                    <a:lnTo>
                      <a:pt x="8013" y="25590"/>
                    </a:lnTo>
                    <a:lnTo>
                      <a:pt x="2714" y="36317"/>
                    </a:lnTo>
                    <a:lnTo>
                      <a:pt x="0" y="48466"/>
                    </a:lnTo>
                    <a:lnTo>
                      <a:pt x="0" y="60614"/>
                    </a:lnTo>
                    <a:lnTo>
                      <a:pt x="0" y="60614"/>
                    </a:lnTo>
                    <a:lnTo>
                      <a:pt x="0" y="60614"/>
                    </a:lnTo>
                    <a:lnTo>
                      <a:pt x="0" y="60614"/>
                    </a:lnTo>
                    <a:close/>
                  </a:path>
                </a:pathLst>
              </a:custGeom>
              <a:solidFill>
                <a:schemeClr val="accent4"/>
              </a:solidFill>
              <a:ln w="12912" cap="flat">
                <a:noFill/>
                <a:prstDash val="solid"/>
                <a:miter/>
              </a:ln>
            </p:spPr>
            <p:txBody>
              <a:bodyPr rtlCol="0" anchor="ctr"/>
              <a:lstStyle/>
              <a:p>
                <a:endParaRPr lang="en-US" sz="1600">
                  <a:latin typeface="Arial" panose="020B0604020202020204" pitchFamily="34" charset="0"/>
                  <a:cs typeface="Arial" panose="020B0604020202020204" pitchFamily="34" charset="0"/>
                </a:endParaRPr>
              </a:p>
            </p:txBody>
          </p:sp>
        </p:grpSp>
        <p:sp>
          <p:nvSpPr>
            <p:cNvPr id="12" name="TextBox 11">
              <a:extLst>
                <a:ext uri="{FF2B5EF4-FFF2-40B4-BE49-F238E27FC236}">
                  <a16:creationId xmlns:a16="http://schemas.microsoft.com/office/drawing/2014/main" id="{44C13FAD-4209-88E9-641B-885A10CF7159}"/>
                </a:ext>
              </a:extLst>
            </p:cNvPr>
            <p:cNvSpPr txBox="1"/>
            <p:nvPr/>
          </p:nvSpPr>
          <p:spPr>
            <a:xfrm>
              <a:off x="3613037" y="2965025"/>
              <a:ext cx="307140" cy="292105"/>
            </a:xfrm>
            <a:prstGeom prst="rect">
              <a:avLst/>
            </a:prstGeom>
            <a:noFill/>
          </p:spPr>
          <p:txBody>
            <a:bodyPr wrap="none" rtlCol="0">
              <a:spAutoFit/>
            </a:bodyPr>
            <a:lstStyle/>
            <a:p>
              <a:pPr algn="l"/>
              <a:r>
                <a:rPr lang="en-US" sz="2800" b="1" spc="0" baseline="0">
                  <a:ln/>
                  <a:solidFill>
                    <a:srgbClr val="FFFFFF"/>
                  </a:solidFill>
                  <a:cs typeface="Arial" panose="020B0604020202020204" pitchFamily="34" charset="0"/>
                  <a:sym typeface="Times New Roman"/>
                  <a:rtl val="0"/>
                </a:rPr>
                <a:t>04</a:t>
              </a:r>
            </a:p>
          </p:txBody>
        </p:sp>
        <p:sp>
          <p:nvSpPr>
            <p:cNvPr id="13" name="TextBox 12">
              <a:extLst>
                <a:ext uri="{FF2B5EF4-FFF2-40B4-BE49-F238E27FC236}">
                  <a16:creationId xmlns:a16="http://schemas.microsoft.com/office/drawing/2014/main" id="{6831963E-0F60-7379-9E8D-719DD984B9B2}"/>
                </a:ext>
              </a:extLst>
            </p:cNvPr>
            <p:cNvSpPr txBox="1"/>
            <p:nvPr/>
          </p:nvSpPr>
          <p:spPr>
            <a:xfrm>
              <a:off x="3230043" y="2974273"/>
              <a:ext cx="307140" cy="292105"/>
            </a:xfrm>
            <a:prstGeom prst="rect">
              <a:avLst/>
            </a:prstGeom>
            <a:noFill/>
          </p:spPr>
          <p:txBody>
            <a:bodyPr wrap="none" rtlCol="0">
              <a:spAutoFit/>
            </a:bodyPr>
            <a:lstStyle/>
            <a:p>
              <a:pPr algn="r"/>
              <a:r>
                <a:rPr lang="en-US" sz="2800" b="1" spc="0" baseline="0">
                  <a:ln/>
                  <a:solidFill>
                    <a:srgbClr val="002B35"/>
                  </a:solidFill>
                  <a:cs typeface="Arial" panose="020B0604020202020204" pitchFamily="34" charset="0"/>
                  <a:sym typeface="Times New Roman"/>
                  <a:rtl val="0"/>
                </a:rPr>
                <a:t>03</a:t>
              </a:r>
            </a:p>
          </p:txBody>
        </p:sp>
        <p:sp>
          <p:nvSpPr>
            <p:cNvPr id="14" name="TextBox 13">
              <a:extLst>
                <a:ext uri="{FF2B5EF4-FFF2-40B4-BE49-F238E27FC236}">
                  <a16:creationId xmlns:a16="http://schemas.microsoft.com/office/drawing/2014/main" id="{FD5E040D-18E4-82C9-A934-00A2515025F8}"/>
                </a:ext>
              </a:extLst>
            </p:cNvPr>
            <p:cNvSpPr txBox="1"/>
            <p:nvPr/>
          </p:nvSpPr>
          <p:spPr>
            <a:xfrm>
              <a:off x="3620337" y="1989220"/>
              <a:ext cx="307140" cy="292105"/>
            </a:xfrm>
            <a:prstGeom prst="rect">
              <a:avLst/>
            </a:prstGeom>
            <a:noFill/>
          </p:spPr>
          <p:txBody>
            <a:bodyPr wrap="none" rtlCol="0">
              <a:spAutoFit/>
            </a:bodyPr>
            <a:lstStyle/>
            <a:p>
              <a:pPr algn="l"/>
              <a:r>
                <a:rPr lang="en-US" sz="2800" b="1" spc="0" baseline="0">
                  <a:ln/>
                  <a:solidFill>
                    <a:srgbClr val="FFFFFF"/>
                  </a:solidFill>
                  <a:cs typeface="Arial" panose="020B0604020202020204" pitchFamily="34" charset="0"/>
                  <a:sym typeface="Times New Roman"/>
                  <a:rtl val="0"/>
                </a:rPr>
                <a:t>02</a:t>
              </a:r>
            </a:p>
          </p:txBody>
        </p:sp>
        <p:sp>
          <p:nvSpPr>
            <p:cNvPr id="15" name="TextBox 14">
              <a:extLst>
                <a:ext uri="{FF2B5EF4-FFF2-40B4-BE49-F238E27FC236}">
                  <a16:creationId xmlns:a16="http://schemas.microsoft.com/office/drawing/2014/main" id="{2BB11087-DC88-FEC0-4838-E96676CD0504}"/>
                </a:ext>
              </a:extLst>
            </p:cNvPr>
            <p:cNvSpPr txBox="1"/>
            <p:nvPr/>
          </p:nvSpPr>
          <p:spPr>
            <a:xfrm>
              <a:off x="3223128" y="1975348"/>
              <a:ext cx="307140" cy="292105"/>
            </a:xfrm>
            <a:prstGeom prst="rect">
              <a:avLst/>
            </a:prstGeom>
            <a:noFill/>
          </p:spPr>
          <p:txBody>
            <a:bodyPr wrap="none" rtlCol="0">
              <a:spAutoFit/>
            </a:bodyPr>
            <a:lstStyle/>
            <a:p>
              <a:pPr algn="r"/>
              <a:r>
                <a:rPr lang="en-US" sz="2800" b="1" spc="0" baseline="0">
                  <a:ln/>
                  <a:solidFill>
                    <a:srgbClr val="002B35"/>
                  </a:solidFill>
                  <a:cs typeface="Arial" panose="020B0604020202020204" pitchFamily="34" charset="0"/>
                  <a:sym typeface="Times New Roman"/>
                  <a:rtl val="0"/>
                </a:rPr>
                <a:t>01</a:t>
              </a:r>
            </a:p>
          </p:txBody>
        </p:sp>
        <p:sp>
          <p:nvSpPr>
            <p:cNvPr id="16" name="TextBox 15">
              <a:extLst>
                <a:ext uri="{FF2B5EF4-FFF2-40B4-BE49-F238E27FC236}">
                  <a16:creationId xmlns:a16="http://schemas.microsoft.com/office/drawing/2014/main" id="{A4A850CE-39DE-A3C3-A6CE-72E9089D46D7}"/>
                </a:ext>
              </a:extLst>
            </p:cNvPr>
            <p:cNvSpPr txBox="1"/>
            <p:nvPr/>
          </p:nvSpPr>
          <p:spPr>
            <a:xfrm>
              <a:off x="4536202" y="1860473"/>
              <a:ext cx="2075378" cy="590685"/>
            </a:xfrm>
            <a:prstGeom prst="rect">
              <a:avLst/>
            </a:prstGeom>
            <a:noFill/>
          </p:spPr>
          <p:txBody>
            <a:bodyPr wrap="square" lIns="0" tIns="0" rIns="0" bIns="0" rtlCol="0">
              <a:noAutofit/>
            </a:bodyPr>
            <a:lstStyle/>
            <a:p>
              <a:r>
                <a:rPr lang="en-US" sz="1600" b="1" dirty="0">
                  <a:cs typeface="Arial" panose="020B0604020202020204" pitchFamily="34" charset="0"/>
                </a:rPr>
                <a:t>Data Modernization Questionnaire</a:t>
              </a:r>
            </a:p>
            <a:p>
              <a:pPr algn="r"/>
              <a:endParaRPr lang="en-GB" sz="1400" dirty="0">
                <a:effectLst/>
                <a:ea typeface="Calibri" panose="020F0502020204030204" pitchFamily="34" charset="0"/>
                <a:cs typeface="Arial" panose="020B0604020202020204" pitchFamily="34" charset="0"/>
              </a:endParaRPr>
            </a:p>
            <a:p>
              <a:r>
                <a:rPr lang="en-GB" sz="1400" dirty="0">
                  <a:effectLst/>
                  <a:ea typeface="Calibri" panose="020F0502020204030204" pitchFamily="34" charset="0"/>
                  <a:cs typeface="Arial" panose="020B0604020202020204" pitchFamily="34" charset="0"/>
                </a:rPr>
                <a:t>Supports documentation of roadblocks </a:t>
              </a:r>
              <a:r>
                <a:rPr lang="en-US" sz="1400" dirty="0">
                  <a:effectLst/>
                  <a:ea typeface="Calibri" panose="020F0502020204030204" pitchFamily="34" charset="0"/>
                  <a:cs typeface="Arial" panose="020B0604020202020204" pitchFamily="34" charset="0"/>
                </a:rPr>
                <a:t>and opportunities related to data sharing and infrastructure within key public health activities</a:t>
              </a:r>
              <a:r>
                <a:rPr lang="en-US" sz="1400" dirty="0">
                  <a:effectLst/>
                  <a:latin typeface="Arial" panose="020B0604020202020204" pitchFamily="34" charset="0"/>
                  <a:ea typeface="Calibri" panose="020F050202020403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3DBBC67E-D0D0-39D7-6CF7-AEF78F53A3CE}"/>
                </a:ext>
              </a:extLst>
            </p:cNvPr>
            <p:cNvSpPr txBox="1"/>
            <p:nvPr/>
          </p:nvSpPr>
          <p:spPr>
            <a:xfrm>
              <a:off x="4536202" y="2775925"/>
              <a:ext cx="2075378" cy="590685"/>
            </a:xfrm>
            <a:prstGeom prst="rect">
              <a:avLst/>
            </a:prstGeom>
            <a:noFill/>
          </p:spPr>
          <p:txBody>
            <a:bodyPr wrap="square" lIns="0" tIns="0" rIns="0" bIns="0" rtlCol="0" anchor="t">
              <a:noAutofit/>
            </a:bodyPr>
            <a:lstStyle/>
            <a:p>
              <a:r>
                <a:rPr lang="en-US" sz="1600" b="1" dirty="0">
                  <a:cs typeface="Arial" panose="020B0604020202020204" pitchFamily="34" charset="0"/>
                </a:rPr>
                <a:t>Executive Summary Report Template</a:t>
              </a:r>
            </a:p>
            <a:p>
              <a:endParaRPr lang="en-US" sz="1400" dirty="0">
                <a:effectLst/>
                <a:ea typeface="Calibri" panose="020F0502020204030204" pitchFamily="34" charset="0"/>
                <a:cs typeface="Arial" panose="020B0604020202020204" pitchFamily="34" charset="0"/>
              </a:endParaRPr>
            </a:p>
            <a:p>
              <a:r>
                <a:rPr lang="en-US" sz="1400" dirty="0">
                  <a:effectLst/>
                  <a:ea typeface="Calibri"/>
                  <a:cs typeface="Arial"/>
                </a:rPr>
                <a:t>Supports summarization and communication of questionnaire results and </a:t>
              </a:r>
              <a:r>
                <a:rPr lang="en-US" sz="1400" dirty="0">
                  <a:ea typeface="Calibri"/>
                  <a:cs typeface="Arial"/>
                </a:rPr>
                <a:t>plans</a:t>
              </a:r>
              <a:r>
                <a:rPr lang="en-US" sz="1400" dirty="0">
                  <a:effectLst/>
                  <a:ea typeface="Calibri"/>
                  <a:cs typeface="Arial"/>
                </a:rPr>
                <a:t> moving forward with tribal leaders and partners. </a:t>
              </a:r>
              <a:endParaRPr lang="en-US" sz="1400" dirty="0">
                <a:ea typeface="Calibri"/>
                <a:cs typeface="Arial"/>
              </a:endParaRPr>
            </a:p>
          </p:txBody>
        </p:sp>
        <p:sp>
          <p:nvSpPr>
            <p:cNvPr id="18" name="TextBox 17">
              <a:extLst>
                <a:ext uri="{FF2B5EF4-FFF2-40B4-BE49-F238E27FC236}">
                  <a16:creationId xmlns:a16="http://schemas.microsoft.com/office/drawing/2014/main" id="{F78F879F-BAFC-1534-AD9A-3FA8365D9496}"/>
                </a:ext>
              </a:extLst>
            </p:cNvPr>
            <p:cNvSpPr txBox="1"/>
            <p:nvPr/>
          </p:nvSpPr>
          <p:spPr>
            <a:xfrm>
              <a:off x="627340" y="1860474"/>
              <a:ext cx="2075378" cy="590685"/>
            </a:xfrm>
            <a:prstGeom prst="rect">
              <a:avLst/>
            </a:prstGeom>
            <a:noFill/>
          </p:spPr>
          <p:txBody>
            <a:bodyPr wrap="square" lIns="0" tIns="0" rIns="0" bIns="0" rtlCol="0">
              <a:noAutofit/>
            </a:bodyPr>
            <a:lstStyle/>
            <a:p>
              <a:pPr algn="r"/>
              <a:r>
                <a:rPr lang="en-US" sz="1600" b="1" dirty="0">
                  <a:cs typeface="Arial" panose="020B0604020202020204" pitchFamily="34" charset="0"/>
                </a:rPr>
                <a:t>Contributor Contact Sheet</a:t>
              </a:r>
            </a:p>
            <a:p>
              <a:pPr algn="r"/>
              <a:endParaRPr lang="en-US" sz="1400" dirty="0">
                <a:effectLst/>
                <a:ea typeface="Calibri" panose="020F0502020204030204" pitchFamily="34" charset="0"/>
                <a:cs typeface="Arial" panose="020B0604020202020204" pitchFamily="34" charset="0"/>
              </a:endParaRPr>
            </a:p>
            <a:p>
              <a:pPr algn="r"/>
              <a:r>
                <a:rPr lang="en-US" sz="1400" dirty="0">
                  <a:effectLst/>
                  <a:ea typeface="Calibri" panose="020F0502020204030204" pitchFamily="34" charset="0"/>
                  <a:cs typeface="Arial" panose="020B0604020202020204" pitchFamily="34" charset="0"/>
                </a:rPr>
                <a:t>Supports identification and alignment of toolkit contributors to promote collaboration</a:t>
              </a:r>
              <a:r>
                <a:rPr lang="en-US" sz="1400" dirty="0">
                  <a:effectLst/>
                  <a:latin typeface="Arial" panose="020B0604020202020204" pitchFamily="34" charset="0"/>
                  <a:ea typeface="Calibri" panose="020F050202020403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40B69401-CC24-D17F-BB20-87E02F83A479}"/>
                </a:ext>
              </a:extLst>
            </p:cNvPr>
            <p:cNvSpPr txBox="1"/>
            <p:nvPr/>
          </p:nvSpPr>
          <p:spPr>
            <a:xfrm>
              <a:off x="627340" y="2775926"/>
              <a:ext cx="2075378" cy="590685"/>
            </a:xfrm>
            <a:prstGeom prst="rect">
              <a:avLst/>
            </a:prstGeom>
            <a:noFill/>
          </p:spPr>
          <p:txBody>
            <a:bodyPr wrap="square" lIns="0" tIns="0" rIns="0" bIns="0" rtlCol="0">
              <a:noAutofit/>
            </a:bodyPr>
            <a:lstStyle/>
            <a:p>
              <a:pPr algn="r"/>
              <a:r>
                <a:rPr lang="en-US" sz="1600" b="1" dirty="0">
                  <a:cs typeface="Arial" panose="020B0604020202020204" pitchFamily="34" charset="0"/>
                </a:rPr>
                <a:t>Prioritization Template</a:t>
              </a:r>
            </a:p>
            <a:p>
              <a:endParaRPr lang="en-US" sz="1400" dirty="0">
                <a:effectLst/>
                <a:ea typeface="Calibri" panose="020F0502020204030204" pitchFamily="34" charset="0"/>
                <a:cs typeface="Arial" panose="020B0604020202020204" pitchFamily="34" charset="0"/>
              </a:endParaRPr>
            </a:p>
            <a:p>
              <a:pPr algn="r"/>
              <a:r>
                <a:rPr lang="en-US" sz="1400" dirty="0">
                  <a:ea typeface="Calibri" panose="020F0502020204030204" pitchFamily="34" charset="0"/>
                  <a:cs typeface="Arial" panose="020B0604020202020204" pitchFamily="34" charset="0"/>
                </a:rPr>
                <a:t>F</a:t>
              </a:r>
              <a:r>
                <a:rPr lang="en-US" sz="1400" dirty="0">
                  <a:effectLst/>
                  <a:ea typeface="Calibri" panose="020F0502020204030204" pitchFamily="34" charset="0"/>
                  <a:cs typeface="Arial" panose="020B0604020202020204" pitchFamily="34" charset="0"/>
                </a:rPr>
                <a:t>acilitates conversations around impact, effort, and timeline of potential opportunities</a:t>
              </a:r>
              <a:r>
                <a:rPr lang="en-US" sz="1400" dirty="0">
                  <a:effectLst/>
                  <a:latin typeface="Arial" panose="020B0604020202020204" pitchFamily="34" charset="0"/>
                  <a:ea typeface="Calibri" panose="020F050202020403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p:txBody>
        </p:sp>
        <p:sp>
          <p:nvSpPr>
            <p:cNvPr id="20" name="Freeform: Shape 31">
              <a:extLst>
                <a:ext uri="{FF2B5EF4-FFF2-40B4-BE49-F238E27FC236}">
                  <a16:creationId xmlns:a16="http://schemas.microsoft.com/office/drawing/2014/main" id="{811342E5-4E12-1FC5-B468-2E2FF5489D34}"/>
                </a:ext>
              </a:extLst>
            </p:cNvPr>
            <p:cNvSpPr/>
            <p:nvPr/>
          </p:nvSpPr>
          <p:spPr>
            <a:xfrm>
              <a:off x="4544654" y="2056132"/>
              <a:ext cx="2047875" cy="0"/>
            </a:xfrm>
            <a:custGeom>
              <a:avLst/>
              <a:gdLst>
                <a:gd name="connsiteX0" fmla="*/ 0 w 2047875"/>
                <a:gd name="connsiteY0" fmla="*/ 0 h 0"/>
                <a:gd name="connsiteX1" fmla="*/ 2047875 w 2047875"/>
                <a:gd name="connsiteY1" fmla="*/ 0 h 0"/>
              </a:gdLst>
              <a:ahLst/>
              <a:cxnLst>
                <a:cxn ang="0">
                  <a:pos x="connsiteX0" y="connsiteY0"/>
                </a:cxn>
                <a:cxn ang="0">
                  <a:pos x="connsiteX1" y="connsiteY1"/>
                </a:cxn>
              </a:cxnLst>
              <a:rect l="l" t="t" r="r" b="b"/>
              <a:pathLst>
                <a:path w="2047875">
                  <a:moveTo>
                    <a:pt x="0" y="0"/>
                  </a:moveTo>
                  <a:lnTo>
                    <a:pt x="2047875" y="0"/>
                  </a:lnTo>
                </a:path>
              </a:pathLst>
            </a:cu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21" name="Freeform: Shape 32">
              <a:extLst>
                <a:ext uri="{FF2B5EF4-FFF2-40B4-BE49-F238E27FC236}">
                  <a16:creationId xmlns:a16="http://schemas.microsoft.com/office/drawing/2014/main" id="{1CFEB37F-6C9F-DB6A-72FA-3E680CA47261}"/>
                </a:ext>
              </a:extLst>
            </p:cNvPr>
            <p:cNvSpPr/>
            <p:nvPr/>
          </p:nvSpPr>
          <p:spPr>
            <a:xfrm>
              <a:off x="4544654" y="2988475"/>
              <a:ext cx="2047875" cy="0"/>
            </a:xfrm>
            <a:custGeom>
              <a:avLst/>
              <a:gdLst>
                <a:gd name="connsiteX0" fmla="*/ 0 w 2047875"/>
                <a:gd name="connsiteY0" fmla="*/ 0 h 0"/>
                <a:gd name="connsiteX1" fmla="*/ 2047875 w 2047875"/>
                <a:gd name="connsiteY1" fmla="*/ 0 h 0"/>
              </a:gdLst>
              <a:ahLst/>
              <a:cxnLst>
                <a:cxn ang="0">
                  <a:pos x="connsiteX0" y="connsiteY0"/>
                </a:cxn>
                <a:cxn ang="0">
                  <a:pos x="connsiteX1" y="connsiteY1"/>
                </a:cxn>
              </a:cxnLst>
              <a:rect l="l" t="t" r="r" b="b"/>
              <a:pathLst>
                <a:path w="2047875">
                  <a:moveTo>
                    <a:pt x="0" y="0"/>
                  </a:moveTo>
                  <a:lnTo>
                    <a:pt x="2047875" y="0"/>
                  </a:lnTo>
                </a:path>
              </a:pathLst>
            </a:custGeom>
            <a:noFill/>
            <a:ln w="254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22" name="Freeform: Shape 35">
              <a:extLst>
                <a:ext uri="{FF2B5EF4-FFF2-40B4-BE49-F238E27FC236}">
                  <a16:creationId xmlns:a16="http://schemas.microsoft.com/office/drawing/2014/main" id="{734EBE09-04B7-910A-D438-FA664E44A6DF}"/>
                </a:ext>
              </a:extLst>
            </p:cNvPr>
            <p:cNvSpPr/>
            <p:nvPr/>
          </p:nvSpPr>
          <p:spPr>
            <a:xfrm>
              <a:off x="629879" y="2056132"/>
              <a:ext cx="2047875" cy="0"/>
            </a:xfrm>
            <a:custGeom>
              <a:avLst/>
              <a:gdLst>
                <a:gd name="connsiteX0" fmla="*/ 0 w 2047875"/>
                <a:gd name="connsiteY0" fmla="*/ 0 h 0"/>
                <a:gd name="connsiteX1" fmla="*/ 2047875 w 2047875"/>
                <a:gd name="connsiteY1" fmla="*/ 0 h 0"/>
              </a:gdLst>
              <a:ahLst/>
              <a:cxnLst>
                <a:cxn ang="0">
                  <a:pos x="connsiteX0" y="connsiteY0"/>
                </a:cxn>
                <a:cxn ang="0">
                  <a:pos x="connsiteX1" y="connsiteY1"/>
                </a:cxn>
              </a:cxnLst>
              <a:rect l="l" t="t" r="r" b="b"/>
              <a:pathLst>
                <a:path w="2047875">
                  <a:moveTo>
                    <a:pt x="0" y="0"/>
                  </a:moveTo>
                  <a:lnTo>
                    <a:pt x="2047875" y="0"/>
                  </a:lnTo>
                </a:path>
              </a:pathLst>
            </a:custGeom>
            <a:no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23" name="Freeform: Shape 36">
              <a:extLst>
                <a:ext uri="{FF2B5EF4-FFF2-40B4-BE49-F238E27FC236}">
                  <a16:creationId xmlns:a16="http://schemas.microsoft.com/office/drawing/2014/main" id="{D8499D73-9F53-865E-E740-ECAD1BF0C8B1}"/>
                </a:ext>
              </a:extLst>
            </p:cNvPr>
            <p:cNvSpPr/>
            <p:nvPr/>
          </p:nvSpPr>
          <p:spPr>
            <a:xfrm>
              <a:off x="629879" y="2977840"/>
              <a:ext cx="2047875" cy="0"/>
            </a:xfrm>
            <a:custGeom>
              <a:avLst/>
              <a:gdLst>
                <a:gd name="connsiteX0" fmla="*/ 0 w 2047875"/>
                <a:gd name="connsiteY0" fmla="*/ 0 h 0"/>
                <a:gd name="connsiteX1" fmla="*/ 2047875 w 2047875"/>
                <a:gd name="connsiteY1" fmla="*/ 0 h 0"/>
              </a:gdLst>
              <a:ahLst/>
              <a:cxnLst>
                <a:cxn ang="0">
                  <a:pos x="connsiteX0" y="connsiteY0"/>
                </a:cxn>
                <a:cxn ang="0">
                  <a:pos x="connsiteX1" y="connsiteY1"/>
                </a:cxn>
              </a:cxnLst>
              <a:rect l="l" t="t" r="r" b="b"/>
              <a:pathLst>
                <a:path w="2047875">
                  <a:moveTo>
                    <a:pt x="0" y="0"/>
                  </a:moveTo>
                  <a:lnTo>
                    <a:pt x="2047875" y="0"/>
                  </a:lnTo>
                </a:path>
              </a:pathLst>
            </a:custGeom>
            <a:noFill/>
            <a:ln w="25400">
              <a:solidFill>
                <a:srgbClr val="A4CC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71D9455-1B10-4FCE-8E48-58B3830FB2D5}"/>
                </a:ext>
              </a:extLst>
            </p:cNvPr>
            <p:cNvSpPr txBox="1"/>
            <p:nvPr/>
          </p:nvSpPr>
          <p:spPr>
            <a:xfrm>
              <a:off x="2920416" y="2394379"/>
              <a:ext cx="1399842" cy="526104"/>
            </a:xfrm>
            <a:prstGeom prst="rect">
              <a:avLst/>
            </a:prstGeom>
            <a:noFill/>
          </p:spPr>
          <p:txBody>
            <a:bodyPr wrap="square" lIns="0" tIns="0" rIns="0" bIns="0" rtlCol="0" anchor="ctr">
              <a:noAutofit/>
            </a:bodyPr>
            <a:lstStyle/>
            <a:p>
              <a:pPr algn="ctr"/>
              <a:r>
                <a:rPr lang="en-US" b="1" dirty="0">
                  <a:cs typeface="Arial" panose="020B0604020202020204" pitchFamily="34" charset="0"/>
                </a:rPr>
                <a:t>Tribal Public Health Data Advancement Toolkit</a:t>
              </a:r>
              <a:endParaRPr lang="en-US" sz="1600" dirty="0">
                <a:cs typeface="Arial" panose="020B0604020202020204" pitchFamily="34" charset="0"/>
              </a:endParaRPr>
            </a:p>
          </p:txBody>
        </p:sp>
      </p:grpSp>
    </p:spTree>
    <p:extLst>
      <p:ext uri="{BB962C8B-B14F-4D97-AF65-F5344CB8AC3E}">
        <p14:creationId xmlns:p14="http://schemas.microsoft.com/office/powerpoint/2010/main" val="1693509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F62DC-6012-3A26-190E-F772C5EE2740}"/>
              </a:ext>
            </a:extLst>
          </p:cNvPr>
          <p:cNvSpPr>
            <a:spLocks noGrp="1"/>
          </p:cNvSpPr>
          <p:nvPr>
            <p:ph type="title"/>
          </p:nvPr>
        </p:nvSpPr>
        <p:spPr>
          <a:xfrm>
            <a:off x="280261" y="178257"/>
            <a:ext cx="1595034" cy="502780"/>
          </a:xfrm>
        </p:spPr>
        <p:txBody>
          <a:bodyPr>
            <a:normAutofit/>
          </a:bodyPr>
          <a:lstStyle/>
          <a:p>
            <a:r>
              <a:rPr lang="en-US" sz="2000" b="1" i="0" kern="1200" baseline="0" dirty="0">
                <a:solidFill>
                  <a:schemeClr val="tx1"/>
                </a:solidFill>
                <a:effectLst/>
                <a:latin typeface="+mn-lt"/>
              </a:rPr>
              <a:t>Our Journey</a:t>
            </a:r>
            <a:r>
              <a:rPr lang="en-US" sz="2000" dirty="0">
                <a:latin typeface="+mn-lt"/>
              </a:rPr>
              <a:t> </a:t>
            </a:r>
          </a:p>
        </p:txBody>
      </p:sp>
      <p:sp>
        <p:nvSpPr>
          <p:cNvPr id="5" name="Rectangle: Rounded Corners 25">
            <a:extLst>
              <a:ext uri="{FF2B5EF4-FFF2-40B4-BE49-F238E27FC236}">
                <a16:creationId xmlns:a16="http://schemas.microsoft.com/office/drawing/2014/main" id="{228D3559-EF76-0B37-9F66-AB5E90DD6C1D}"/>
              </a:ext>
              <a:ext uri="{C183D7F6-B498-43B3-948B-1728B52AA6E4}">
                <adec:decorative xmlns:adec="http://schemas.microsoft.com/office/drawing/2017/decorative" val="1"/>
              </a:ext>
            </a:extLst>
          </p:cNvPr>
          <p:cNvSpPr/>
          <p:nvPr/>
        </p:nvSpPr>
        <p:spPr>
          <a:xfrm>
            <a:off x="409903" y="956441"/>
            <a:ext cx="11372194" cy="812007"/>
          </a:xfrm>
          <a:prstGeom prst="roundRect">
            <a:avLst/>
          </a:prstGeom>
          <a:solidFill>
            <a:srgbClr val="519CAD">
              <a:alpha val="24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A38B325-F98A-67A4-7791-19BCA8E54084}"/>
              </a:ext>
            </a:extLst>
          </p:cNvPr>
          <p:cNvSpPr txBox="1"/>
          <p:nvPr/>
        </p:nvSpPr>
        <p:spPr>
          <a:xfrm>
            <a:off x="557047" y="1044438"/>
            <a:ext cx="10987254" cy="646331"/>
          </a:xfrm>
          <a:prstGeom prst="rect">
            <a:avLst/>
          </a:prstGeom>
          <a:noFill/>
        </p:spPr>
        <p:txBody>
          <a:bodyPr wrap="square" lIns="91440" tIns="45720" rIns="91440" bIns="45720" rtlCol="0" anchor="t">
            <a:spAutoFit/>
          </a:bodyPr>
          <a:lstStyle/>
          <a:p>
            <a:pPr>
              <a:spcAft>
                <a:spcPts val="800"/>
              </a:spcAft>
            </a:pPr>
            <a:r>
              <a:rPr lang="en-US" dirty="0">
                <a:effectLst/>
                <a:highlight>
                  <a:srgbClr val="FFFF00"/>
                </a:highlight>
                <a:ea typeface="Calibri" panose="020F0502020204030204" pitchFamily="34" charset="0"/>
                <a:cs typeface="Arial"/>
              </a:rPr>
              <a:t>Tribe name</a:t>
            </a:r>
            <a:r>
              <a:rPr lang="en-US" dirty="0">
                <a:effectLst/>
                <a:ea typeface="Calibri" panose="020F0502020204030204" pitchFamily="34" charset="0"/>
                <a:cs typeface="Arial"/>
              </a:rPr>
              <a:t> </a:t>
            </a:r>
            <a:r>
              <a:rPr lang="en-US" dirty="0">
                <a:ea typeface="Calibri" panose="020F0502020204030204" pitchFamily="34" charset="0"/>
                <a:cs typeface="Arial"/>
              </a:rPr>
              <a:t>used</a:t>
            </a:r>
            <a:r>
              <a:rPr lang="en-US" dirty="0">
                <a:effectLst/>
                <a:ea typeface="Calibri" panose="020F0502020204030204" pitchFamily="34" charset="0"/>
                <a:cs typeface="Arial"/>
              </a:rPr>
              <a:t> a phased approach to complete the Tribal Public Health Data Advancement Toolkit. Each toolkit component is aligned to a distinct phase of our approach:</a:t>
            </a:r>
          </a:p>
        </p:txBody>
      </p:sp>
      <p:sp>
        <p:nvSpPr>
          <p:cNvPr id="3" name="Content Placeholder 2">
            <a:extLst>
              <a:ext uri="{FF2B5EF4-FFF2-40B4-BE49-F238E27FC236}">
                <a16:creationId xmlns:a16="http://schemas.microsoft.com/office/drawing/2014/main" id="{9475AA27-42D6-4253-5F15-6840F966CF21}"/>
              </a:ext>
            </a:extLst>
          </p:cNvPr>
          <p:cNvSpPr>
            <a:spLocks noGrp="1"/>
          </p:cNvSpPr>
          <p:nvPr>
            <p:ph idx="1"/>
          </p:nvPr>
        </p:nvSpPr>
        <p:spPr/>
        <p:txBody>
          <a:bodyPr/>
          <a:lstStyle/>
          <a:p>
            <a:pPr marL="0" indent="0">
              <a:buNone/>
            </a:pPr>
            <a:r>
              <a:rPr lang="en-US" sz="1000" dirty="0">
                <a:solidFill>
                  <a:schemeClr val="bg1"/>
                </a:solidFill>
                <a:ea typeface="Calibri" panose="020F0502020204030204" pitchFamily="34" charset="0"/>
                <a:cs typeface="Arial"/>
              </a:rPr>
              <a:t>Tribe name used a phased approach to complete the Tribal Public Health Data Advancement Toolkit. Each toolkit component is aligned to a distinct phase of our approach:</a:t>
            </a:r>
          </a:p>
          <a:p>
            <a:pPr marL="0" indent="0">
              <a:buNone/>
            </a:pPr>
            <a:r>
              <a:rPr lang="en-GB" sz="1000" b="1" dirty="0">
                <a:solidFill>
                  <a:schemeClr val="bg1"/>
                </a:solidFill>
                <a:latin typeface="Arial" panose="020B0604020202020204" pitchFamily="34" charset="0"/>
                <a:cs typeface="Arial" panose="020B0604020202020204" pitchFamily="34" charset="0"/>
              </a:rPr>
              <a:t>Mobilize</a:t>
            </a:r>
          </a:p>
          <a:p>
            <a:pPr marL="171450" indent="-171450">
              <a:lnSpc>
                <a:spcPts val="1400"/>
              </a:lnSpc>
              <a:spcAft>
                <a:spcPts val="600"/>
              </a:spcAft>
              <a:defRPr/>
            </a:pPr>
            <a:r>
              <a:rPr lang="en-US" sz="1000" dirty="0">
                <a:solidFill>
                  <a:schemeClr val="bg1"/>
                </a:solidFill>
                <a:cs typeface="Arial" panose="020B0604020202020204" pitchFamily="34" charset="0"/>
              </a:rPr>
              <a:t>Leveraged </a:t>
            </a:r>
            <a:r>
              <a:rPr lang="en-US" sz="1000" b="1" dirty="0">
                <a:solidFill>
                  <a:schemeClr val="bg1"/>
                </a:solidFill>
                <a:cs typeface="Arial" panose="020B0604020202020204" pitchFamily="34" charset="0"/>
              </a:rPr>
              <a:t>Contributor Contact Sheet</a:t>
            </a:r>
            <a:r>
              <a:rPr lang="en-US" sz="1000" dirty="0">
                <a:solidFill>
                  <a:schemeClr val="bg1"/>
                </a:solidFill>
                <a:cs typeface="Arial" panose="020B0604020202020204" pitchFamily="34" charset="0"/>
              </a:rPr>
              <a:t> to identify and align toolkit contributors.</a:t>
            </a:r>
          </a:p>
          <a:p>
            <a:pPr marL="171450" indent="-171450">
              <a:lnSpc>
                <a:spcPts val="1400"/>
              </a:lnSpc>
              <a:spcAft>
                <a:spcPts val="600"/>
              </a:spcAft>
              <a:defRPr/>
            </a:pPr>
            <a:r>
              <a:rPr lang="en-US" sz="1000" dirty="0">
                <a:solidFill>
                  <a:schemeClr val="bg1"/>
                </a:solidFill>
                <a:cs typeface="Arial" panose="020B0604020202020204" pitchFamily="34" charset="0"/>
              </a:rPr>
              <a:t>Involved collaborators with diverse perspectives to gain comprehensive insights on organizational data sharing and infrastructure.</a:t>
            </a:r>
          </a:p>
          <a:p>
            <a:pPr marL="0" indent="0">
              <a:lnSpc>
                <a:spcPts val="1400"/>
              </a:lnSpc>
              <a:spcAft>
                <a:spcPts val="600"/>
              </a:spcAft>
              <a:buNone/>
              <a:defRPr/>
            </a:pPr>
            <a:r>
              <a:rPr lang="en-GB" sz="1000" b="1" dirty="0">
                <a:solidFill>
                  <a:schemeClr val="bg1"/>
                </a:solidFill>
                <a:latin typeface="Arial" panose="020B0604020202020204" pitchFamily="34" charset="0"/>
                <a:cs typeface="Arial" panose="020B0604020202020204" pitchFamily="34" charset="0"/>
              </a:rPr>
              <a:t>Assess</a:t>
            </a:r>
          </a:p>
          <a:p>
            <a:pPr marL="171450" lvl="0" indent="-171450">
              <a:lnSpc>
                <a:spcPts val="1400"/>
              </a:lnSpc>
              <a:spcBef>
                <a:spcPts val="0"/>
              </a:spcBef>
              <a:spcAft>
                <a:spcPts val="600"/>
              </a:spcAft>
              <a:defRPr/>
            </a:pPr>
            <a:r>
              <a:rPr lang="en-US" sz="1000" dirty="0">
                <a:solidFill>
                  <a:schemeClr val="bg1"/>
                </a:solidFill>
                <a:cs typeface="Arial" panose="020B0604020202020204" pitchFamily="34" charset="0"/>
              </a:rPr>
              <a:t>Engaged toolkit contributors to complete </a:t>
            </a:r>
            <a:r>
              <a:rPr lang="en-US" sz="1000" b="1" dirty="0">
                <a:solidFill>
                  <a:schemeClr val="bg1"/>
                </a:solidFill>
                <a:cs typeface="Arial" panose="020B0604020202020204" pitchFamily="34" charset="0"/>
              </a:rPr>
              <a:t>Data Modernization Questionnaire.</a:t>
            </a:r>
          </a:p>
          <a:p>
            <a:pPr marL="171450" lvl="0" indent="-171450">
              <a:lnSpc>
                <a:spcPts val="1400"/>
              </a:lnSpc>
              <a:spcBef>
                <a:spcPts val="0"/>
              </a:spcBef>
              <a:spcAft>
                <a:spcPts val="600"/>
              </a:spcAft>
              <a:defRPr/>
            </a:pPr>
            <a:r>
              <a:rPr lang="en-US" sz="1000" dirty="0">
                <a:solidFill>
                  <a:schemeClr val="bg1"/>
                </a:solidFill>
                <a:cs typeface="Arial" panose="020B0604020202020204" pitchFamily="34" charset="0"/>
              </a:rPr>
              <a:t>Gained a better understanding of roadblocks and opportunities related to data sharing and infrastructure within key public health activities</a:t>
            </a:r>
            <a:r>
              <a:rPr lang="en-US" sz="1000" dirty="0">
                <a:solidFill>
                  <a:schemeClr val="bg1"/>
                </a:solidFill>
                <a:latin typeface="Arial" panose="020B0604020202020204" pitchFamily="34" charset="0"/>
                <a:cs typeface="Arial" panose="020B0604020202020204" pitchFamily="34" charset="0"/>
              </a:rPr>
              <a:t>. </a:t>
            </a:r>
          </a:p>
          <a:p>
            <a:pPr marL="0" indent="0">
              <a:lnSpc>
                <a:spcPts val="1400"/>
              </a:lnSpc>
              <a:spcBef>
                <a:spcPts val="0"/>
              </a:spcBef>
              <a:spcAft>
                <a:spcPts val="600"/>
              </a:spcAft>
              <a:buNone/>
              <a:defRPr/>
            </a:pPr>
            <a:r>
              <a:rPr lang="en-GB" sz="1000" b="1" dirty="0">
                <a:solidFill>
                  <a:schemeClr val="bg1"/>
                </a:solidFill>
                <a:latin typeface="Arial" panose="020B0604020202020204" pitchFamily="34" charset="0"/>
                <a:cs typeface="Arial" panose="020B0604020202020204" pitchFamily="34" charset="0"/>
              </a:rPr>
              <a:t>Plan &amp; Prioritize</a:t>
            </a:r>
          </a:p>
          <a:p>
            <a:pPr marL="171450" lvl="0" indent="-171450">
              <a:spcBef>
                <a:spcPts val="0"/>
              </a:spcBef>
              <a:spcAft>
                <a:spcPts val="600"/>
              </a:spcAft>
              <a:defRPr/>
            </a:pPr>
            <a:r>
              <a:rPr lang="en-US" sz="1000" dirty="0">
                <a:solidFill>
                  <a:schemeClr val="bg1"/>
                </a:solidFill>
                <a:cs typeface="Arial" panose="020B0604020202020204" pitchFamily="34" charset="0"/>
              </a:rPr>
              <a:t>Used</a:t>
            </a:r>
            <a:r>
              <a:rPr lang="en-US" sz="1000" b="1" dirty="0">
                <a:solidFill>
                  <a:schemeClr val="bg1"/>
                </a:solidFill>
                <a:cs typeface="Arial" panose="020B0604020202020204" pitchFamily="34" charset="0"/>
              </a:rPr>
              <a:t> Prioritization Template </a:t>
            </a:r>
            <a:r>
              <a:rPr lang="en-US" sz="1000" dirty="0">
                <a:solidFill>
                  <a:schemeClr val="bg1"/>
                </a:solidFill>
                <a:cs typeface="Arial" panose="020B0604020202020204" pitchFamily="34" charset="0"/>
              </a:rPr>
              <a:t>to categorize and rank opportunities identified in Data Modernization Questionnaire.</a:t>
            </a:r>
          </a:p>
          <a:p>
            <a:pPr marL="171450" lvl="0" indent="-171450">
              <a:spcBef>
                <a:spcPts val="0"/>
              </a:spcBef>
              <a:spcAft>
                <a:spcPts val="600"/>
              </a:spcAft>
              <a:defRPr/>
            </a:pPr>
            <a:r>
              <a:rPr lang="en-US" sz="1000" dirty="0">
                <a:solidFill>
                  <a:schemeClr val="bg1"/>
                </a:solidFill>
                <a:cs typeface="Arial" panose="020B0604020202020204" pitchFamily="34" charset="0"/>
              </a:rPr>
              <a:t>Discussed impact, effort, and timeline of each opportunity to gain consensus on the most impactful activities.</a:t>
            </a:r>
          </a:p>
          <a:p>
            <a:pPr marL="0" indent="0">
              <a:spcBef>
                <a:spcPts val="0"/>
              </a:spcBef>
              <a:spcAft>
                <a:spcPts val="600"/>
              </a:spcAft>
              <a:buNone/>
              <a:defRPr/>
            </a:pPr>
            <a:r>
              <a:rPr lang="en-GB" sz="1000" b="1" dirty="0">
                <a:solidFill>
                  <a:schemeClr val="bg1"/>
                </a:solidFill>
                <a:latin typeface="Arial" panose="020B0604020202020204" pitchFamily="34" charset="0"/>
                <a:cs typeface="Arial" panose="020B0604020202020204" pitchFamily="34" charset="0"/>
              </a:rPr>
              <a:t>Our Results</a:t>
            </a:r>
          </a:p>
          <a:p>
            <a:pPr marL="171450" indent="-171450">
              <a:spcAft>
                <a:spcPts val="600"/>
              </a:spcAft>
              <a:defRPr/>
            </a:pPr>
            <a:r>
              <a:rPr lang="en-US" sz="1000" dirty="0">
                <a:solidFill>
                  <a:schemeClr val="bg1"/>
                </a:solidFill>
                <a:cs typeface="Arial" panose="020B0604020202020204" pitchFamily="34" charset="0"/>
              </a:rPr>
              <a:t>Utilized </a:t>
            </a:r>
            <a:r>
              <a:rPr lang="en-US" sz="1000" b="1" dirty="0">
                <a:solidFill>
                  <a:schemeClr val="bg1"/>
                </a:solidFill>
                <a:cs typeface="Arial" panose="020B0604020202020204" pitchFamily="34" charset="0"/>
              </a:rPr>
              <a:t>Executive Summary Report Template </a:t>
            </a:r>
            <a:r>
              <a:rPr lang="en-US" sz="1000" dirty="0">
                <a:solidFill>
                  <a:schemeClr val="bg1"/>
                </a:solidFill>
                <a:cs typeface="Arial" panose="020B0604020202020204" pitchFamily="34" charset="0"/>
              </a:rPr>
              <a:t>to summarize questionnaire results and plan moving forward. </a:t>
            </a:r>
          </a:p>
          <a:p>
            <a:pPr marL="171450" indent="-171450">
              <a:spcAft>
                <a:spcPts val="600"/>
              </a:spcAft>
              <a:defRPr/>
            </a:pPr>
            <a:r>
              <a:rPr lang="en-US" sz="1000" dirty="0">
                <a:solidFill>
                  <a:schemeClr val="bg1"/>
                </a:solidFill>
                <a:cs typeface="Arial" panose="020B0604020202020204" pitchFamily="34" charset="0"/>
              </a:rPr>
              <a:t>The remainder of this presentation will outline key observations and next steps. </a:t>
            </a:r>
            <a:endParaRPr lang="en-GB" b="1" dirty="0">
              <a:latin typeface="Arial" panose="020B0604020202020204" pitchFamily="34" charset="0"/>
              <a:cs typeface="Arial" panose="020B0604020202020204" pitchFamily="34" charset="0"/>
            </a:endParaRPr>
          </a:p>
        </p:txBody>
      </p:sp>
      <p:grpSp>
        <p:nvGrpSpPr>
          <p:cNvPr id="7" name="Group 6" descr="Graph depicting the four phases of the approach to complete the toolkit. &#10;&#10;1. Mobilize&#10;Leveraged Contributor Contact Sheet to identify and align toolkit contributors.&#10;Involved collaborators with diverse perspectives to gain comprehensive insights on organizational data sharing and infrastructure.&#10;&#10;2. Assess:&#10;Engaged toolkit contributors to complete Data Modernization Questionnaire.&#10;Gained a better understanding of roadblocks and opportunities related to data sharing and infrastructure within key public health activities.&#10;&#10;3. Plan and Prioritize&#10;Used Prioritization Template to categorize and rank opportunities identified in Data Modernization Questionnaire.&#10;Discussed impact, effort, and timeline of each opportunity to gain consensus on the most impactful activities.&#10;&#10;4. Our Results&#10;Utilized Executive Summary Report Template to summarize questionnaire results and plan moving forward.&#10;The remainer of this presentation will outline key observations and next steps. ">
            <a:extLst>
              <a:ext uri="{FF2B5EF4-FFF2-40B4-BE49-F238E27FC236}">
                <a16:creationId xmlns:a16="http://schemas.microsoft.com/office/drawing/2014/main" id="{55618D0B-3F83-8E20-FFA7-749F20938333}"/>
              </a:ext>
            </a:extLst>
          </p:cNvPr>
          <p:cNvGrpSpPr/>
          <p:nvPr/>
        </p:nvGrpSpPr>
        <p:grpSpPr>
          <a:xfrm>
            <a:off x="557047" y="2052591"/>
            <a:ext cx="11146101" cy="4248644"/>
            <a:chOff x="557047" y="2052591"/>
            <a:chExt cx="11146101" cy="4248644"/>
          </a:xfrm>
        </p:grpSpPr>
        <p:grpSp>
          <p:nvGrpSpPr>
            <p:cNvPr id="8" name="Group 7">
              <a:extLst>
                <a:ext uri="{FF2B5EF4-FFF2-40B4-BE49-F238E27FC236}">
                  <a16:creationId xmlns:a16="http://schemas.microsoft.com/office/drawing/2014/main" id="{0D11F231-9D89-289C-E41A-FCCCED4A79E2}"/>
                </a:ext>
              </a:extLst>
            </p:cNvPr>
            <p:cNvGrpSpPr/>
            <p:nvPr/>
          </p:nvGrpSpPr>
          <p:grpSpPr>
            <a:xfrm>
              <a:off x="557047" y="2052591"/>
              <a:ext cx="11146101" cy="4248644"/>
              <a:chOff x="1299047" y="1686428"/>
              <a:chExt cx="11146101" cy="4248644"/>
            </a:xfrm>
          </p:grpSpPr>
          <p:grpSp>
            <p:nvGrpSpPr>
              <p:cNvPr id="12" name="Group 11">
                <a:extLst>
                  <a:ext uri="{FF2B5EF4-FFF2-40B4-BE49-F238E27FC236}">
                    <a16:creationId xmlns:a16="http://schemas.microsoft.com/office/drawing/2014/main" id="{7A144A7F-7ED4-9B9E-B276-18616845A580}"/>
                  </a:ext>
                </a:extLst>
              </p:cNvPr>
              <p:cNvGrpSpPr/>
              <p:nvPr/>
            </p:nvGrpSpPr>
            <p:grpSpPr>
              <a:xfrm>
                <a:off x="1299047" y="1686428"/>
                <a:ext cx="2883429" cy="4248644"/>
                <a:chOff x="567076" y="1908423"/>
                <a:chExt cx="3372010" cy="4968552"/>
              </a:xfrm>
            </p:grpSpPr>
            <p:sp>
              <p:nvSpPr>
                <p:cNvPr id="17" name="Freeform 9">
                  <a:extLst>
                    <a:ext uri="{FF2B5EF4-FFF2-40B4-BE49-F238E27FC236}">
                      <a16:creationId xmlns:a16="http://schemas.microsoft.com/office/drawing/2014/main" id="{A7FBA4DD-D5C4-D961-C71A-865D46193295}"/>
                    </a:ext>
                  </a:extLst>
                </p:cNvPr>
                <p:cNvSpPr>
                  <a:spLocks/>
                </p:cNvSpPr>
                <p:nvPr/>
              </p:nvSpPr>
              <p:spPr bwMode="auto">
                <a:xfrm>
                  <a:off x="567076" y="1908423"/>
                  <a:ext cx="3372010" cy="1486981"/>
                </a:xfrm>
                <a:custGeom>
                  <a:avLst/>
                  <a:gdLst>
                    <a:gd name="T0" fmla="*/ 3294 w 3846"/>
                    <a:gd name="T1" fmla="*/ 446 h 1696"/>
                    <a:gd name="T2" fmla="*/ 2736 w 3846"/>
                    <a:gd name="T3" fmla="*/ 0 h 1696"/>
                    <a:gd name="T4" fmla="*/ 2736 w 3846"/>
                    <a:gd name="T5" fmla="*/ 438 h 1696"/>
                    <a:gd name="T6" fmla="*/ 96 w 3846"/>
                    <a:gd name="T7" fmla="*/ 438 h 1696"/>
                    <a:gd name="T8" fmla="*/ 96 w 3846"/>
                    <a:gd name="T9" fmla="*/ 438 h 1696"/>
                    <a:gd name="T10" fmla="*/ 78 w 3846"/>
                    <a:gd name="T11" fmla="*/ 440 h 1696"/>
                    <a:gd name="T12" fmla="*/ 60 w 3846"/>
                    <a:gd name="T13" fmla="*/ 446 h 1696"/>
                    <a:gd name="T14" fmla="*/ 44 w 3846"/>
                    <a:gd name="T15" fmla="*/ 454 h 1696"/>
                    <a:gd name="T16" fmla="*/ 28 w 3846"/>
                    <a:gd name="T17" fmla="*/ 466 h 1696"/>
                    <a:gd name="T18" fmla="*/ 18 w 3846"/>
                    <a:gd name="T19" fmla="*/ 480 h 1696"/>
                    <a:gd name="T20" fmla="*/ 8 w 3846"/>
                    <a:gd name="T21" fmla="*/ 496 h 1696"/>
                    <a:gd name="T22" fmla="*/ 2 w 3846"/>
                    <a:gd name="T23" fmla="*/ 514 h 1696"/>
                    <a:gd name="T24" fmla="*/ 0 w 3846"/>
                    <a:gd name="T25" fmla="*/ 534 h 1696"/>
                    <a:gd name="T26" fmla="*/ 0 w 3846"/>
                    <a:gd name="T27" fmla="*/ 1044 h 1696"/>
                    <a:gd name="T28" fmla="*/ 0 w 3846"/>
                    <a:gd name="T29" fmla="*/ 1156 h 1696"/>
                    <a:gd name="T30" fmla="*/ 0 w 3846"/>
                    <a:gd name="T31" fmla="*/ 1156 h 1696"/>
                    <a:gd name="T32" fmla="*/ 0 w 3846"/>
                    <a:gd name="T33" fmla="*/ 1256 h 1696"/>
                    <a:gd name="T34" fmla="*/ 558 w 3846"/>
                    <a:gd name="T35" fmla="*/ 1696 h 1696"/>
                    <a:gd name="T36" fmla="*/ 1106 w 3846"/>
                    <a:gd name="T37" fmla="*/ 1252 h 1696"/>
                    <a:gd name="T38" fmla="*/ 3750 w 3846"/>
                    <a:gd name="T39" fmla="*/ 1252 h 1696"/>
                    <a:gd name="T40" fmla="*/ 3750 w 3846"/>
                    <a:gd name="T41" fmla="*/ 1252 h 1696"/>
                    <a:gd name="T42" fmla="*/ 3770 w 3846"/>
                    <a:gd name="T43" fmla="*/ 1250 h 1696"/>
                    <a:gd name="T44" fmla="*/ 3788 w 3846"/>
                    <a:gd name="T45" fmla="*/ 1244 h 1696"/>
                    <a:gd name="T46" fmla="*/ 3804 w 3846"/>
                    <a:gd name="T47" fmla="*/ 1236 h 1696"/>
                    <a:gd name="T48" fmla="*/ 3818 w 3846"/>
                    <a:gd name="T49" fmla="*/ 1224 h 1696"/>
                    <a:gd name="T50" fmla="*/ 3830 w 3846"/>
                    <a:gd name="T51" fmla="*/ 1210 h 1696"/>
                    <a:gd name="T52" fmla="*/ 3838 w 3846"/>
                    <a:gd name="T53" fmla="*/ 1192 h 1696"/>
                    <a:gd name="T54" fmla="*/ 3844 w 3846"/>
                    <a:gd name="T55" fmla="*/ 1174 h 1696"/>
                    <a:gd name="T56" fmla="*/ 3846 w 3846"/>
                    <a:gd name="T57" fmla="*/ 1156 h 1696"/>
                    <a:gd name="T58" fmla="*/ 3846 w 3846"/>
                    <a:gd name="T59" fmla="*/ 674 h 1696"/>
                    <a:gd name="T60" fmla="*/ 3846 w 3846"/>
                    <a:gd name="T61" fmla="*/ 572 h 1696"/>
                    <a:gd name="T62" fmla="*/ 3846 w 3846"/>
                    <a:gd name="T63" fmla="*/ 534 h 1696"/>
                    <a:gd name="T64" fmla="*/ 3846 w 3846"/>
                    <a:gd name="T65" fmla="*/ 0 h 1696"/>
                    <a:gd name="T66" fmla="*/ 3294 w 3846"/>
                    <a:gd name="T67" fmla="*/ 446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846" h="1696">
                      <a:moveTo>
                        <a:pt x="3294" y="446"/>
                      </a:moveTo>
                      <a:lnTo>
                        <a:pt x="2736" y="0"/>
                      </a:lnTo>
                      <a:lnTo>
                        <a:pt x="2736" y="438"/>
                      </a:lnTo>
                      <a:lnTo>
                        <a:pt x="96" y="438"/>
                      </a:lnTo>
                      <a:lnTo>
                        <a:pt x="96" y="438"/>
                      </a:lnTo>
                      <a:lnTo>
                        <a:pt x="78" y="440"/>
                      </a:lnTo>
                      <a:lnTo>
                        <a:pt x="60" y="446"/>
                      </a:lnTo>
                      <a:lnTo>
                        <a:pt x="44" y="454"/>
                      </a:lnTo>
                      <a:lnTo>
                        <a:pt x="28" y="466"/>
                      </a:lnTo>
                      <a:lnTo>
                        <a:pt x="18" y="480"/>
                      </a:lnTo>
                      <a:lnTo>
                        <a:pt x="8" y="496"/>
                      </a:lnTo>
                      <a:lnTo>
                        <a:pt x="2" y="514"/>
                      </a:lnTo>
                      <a:lnTo>
                        <a:pt x="0" y="534"/>
                      </a:lnTo>
                      <a:lnTo>
                        <a:pt x="0" y="1044"/>
                      </a:lnTo>
                      <a:lnTo>
                        <a:pt x="0" y="1156"/>
                      </a:lnTo>
                      <a:lnTo>
                        <a:pt x="0" y="1156"/>
                      </a:lnTo>
                      <a:lnTo>
                        <a:pt x="0" y="1256"/>
                      </a:lnTo>
                      <a:lnTo>
                        <a:pt x="558" y="1696"/>
                      </a:lnTo>
                      <a:lnTo>
                        <a:pt x="1106" y="1252"/>
                      </a:lnTo>
                      <a:lnTo>
                        <a:pt x="3750" y="1252"/>
                      </a:lnTo>
                      <a:lnTo>
                        <a:pt x="3750" y="1252"/>
                      </a:lnTo>
                      <a:lnTo>
                        <a:pt x="3770" y="1250"/>
                      </a:lnTo>
                      <a:lnTo>
                        <a:pt x="3788" y="1244"/>
                      </a:lnTo>
                      <a:lnTo>
                        <a:pt x="3804" y="1236"/>
                      </a:lnTo>
                      <a:lnTo>
                        <a:pt x="3818" y="1224"/>
                      </a:lnTo>
                      <a:lnTo>
                        <a:pt x="3830" y="1210"/>
                      </a:lnTo>
                      <a:lnTo>
                        <a:pt x="3838" y="1192"/>
                      </a:lnTo>
                      <a:lnTo>
                        <a:pt x="3844" y="1174"/>
                      </a:lnTo>
                      <a:lnTo>
                        <a:pt x="3846" y="1156"/>
                      </a:lnTo>
                      <a:lnTo>
                        <a:pt x="3846" y="674"/>
                      </a:lnTo>
                      <a:lnTo>
                        <a:pt x="3846" y="572"/>
                      </a:lnTo>
                      <a:lnTo>
                        <a:pt x="3846" y="534"/>
                      </a:lnTo>
                      <a:lnTo>
                        <a:pt x="3846" y="0"/>
                      </a:lnTo>
                      <a:lnTo>
                        <a:pt x="3294" y="446"/>
                      </a:lnTo>
                      <a:close/>
                    </a:path>
                  </a:pathLst>
                </a:custGeom>
                <a:solidFill>
                  <a:schemeClr val="accent2"/>
                </a:solidFill>
                <a:ln w="12700">
                  <a:noFill/>
                  <a:prstDash val="solid"/>
                  <a:round/>
                  <a:headEnd/>
                  <a:tailEnd/>
                </a:ln>
              </p:spPr>
              <p:txBody>
                <a:bodyPr vert="horz" wrap="square" lIns="78191" tIns="39095" rIns="78191" bIns="39095" numCol="1" anchor="t" anchorCtr="0" compatLnSpc="1">
                  <a:prstTxWarp prst="textNoShape">
                    <a:avLst/>
                  </a:prstTxWarp>
                </a:bodyPr>
                <a:lstStyle/>
                <a:p>
                  <a:endParaRPr lang="en-GB" sz="1539"/>
                </a:p>
              </p:txBody>
            </p:sp>
            <p:sp>
              <p:nvSpPr>
                <p:cNvPr id="18" name="Freeform 9">
                  <a:extLst>
                    <a:ext uri="{FF2B5EF4-FFF2-40B4-BE49-F238E27FC236}">
                      <a16:creationId xmlns:a16="http://schemas.microsoft.com/office/drawing/2014/main" id="{0F7EE298-01EF-2E68-F261-6C98196E2F51}"/>
                    </a:ext>
                  </a:extLst>
                </p:cNvPr>
                <p:cNvSpPr>
                  <a:spLocks/>
                </p:cNvSpPr>
                <p:nvPr/>
              </p:nvSpPr>
              <p:spPr bwMode="auto">
                <a:xfrm>
                  <a:off x="567076" y="4227067"/>
                  <a:ext cx="3372010" cy="1486981"/>
                </a:xfrm>
                <a:custGeom>
                  <a:avLst/>
                  <a:gdLst>
                    <a:gd name="T0" fmla="*/ 3294 w 3846"/>
                    <a:gd name="T1" fmla="*/ 446 h 1696"/>
                    <a:gd name="T2" fmla="*/ 2736 w 3846"/>
                    <a:gd name="T3" fmla="*/ 0 h 1696"/>
                    <a:gd name="T4" fmla="*/ 2736 w 3846"/>
                    <a:gd name="T5" fmla="*/ 438 h 1696"/>
                    <a:gd name="T6" fmla="*/ 96 w 3846"/>
                    <a:gd name="T7" fmla="*/ 438 h 1696"/>
                    <a:gd name="T8" fmla="*/ 96 w 3846"/>
                    <a:gd name="T9" fmla="*/ 438 h 1696"/>
                    <a:gd name="T10" fmla="*/ 78 w 3846"/>
                    <a:gd name="T11" fmla="*/ 440 h 1696"/>
                    <a:gd name="T12" fmla="*/ 60 w 3846"/>
                    <a:gd name="T13" fmla="*/ 446 h 1696"/>
                    <a:gd name="T14" fmla="*/ 44 w 3846"/>
                    <a:gd name="T15" fmla="*/ 454 h 1696"/>
                    <a:gd name="T16" fmla="*/ 28 w 3846"/>
                    <a:gd name="T17" fmla="*/ 466 h 1696"/>
                    <a:gd name="T18" fmla="*/ 18 w 3846"/>
                    <a:gd name="T19" fmla="*/ 480 h 1696"/>
                    <a:gd name="T20" fmla="*/ 8 w 3846"/>
                    <a:gd name="T21" fmla="*/ 496 h 1696"/>
                    <a:gd name="T22" fmla="*/ 2 w 3846"/>
                    <a:gd name="T23" fmla="*/ 514 h 1696"/>
                    <a:gd name="T24" fmla="*/ 0 w 3846"/>
                    <a:gd name="T25" fmla="*/ 534 h 1696"/>
                    <a:gd name="T26" fmla="*/ 0 w 3846"/>
                    <a:gd name="T27" fmla="*/ 1044 h 1696"/>
                    <a:gd name="T28" fmla="*/ 0 w 3846"/>
                    <a:gd name="T29" fmla="*/ 1156 h 1696"/>
                    <a:gd name="T30" fmla="*/ 0 w 3846"/>
                    <a:gd name="T31" fmla="*/ 1156 h 1696"/>
                    <a:gd name="T32" fmla="*/ 0 w 3846"/>
                    <a:gd name="T33" fmla="*/ 1256 h 1696"/>
                    <a:gd name="T34" fmla="*/ 558 w 3846"/>
                    <a:gd name="T35" fmla="*/ 1696 h 1696"/>
                    <a:gd name="T36" fmla="*/ 1106 w 3846"/>
                    <a:gd name="T37" fmla="*/ 1252 h 1696"/>
                    <a:gd name="T38" fmla="*/ 3750 w 3846"/>
                    <a:gd name="T39" fmla="*/ 1252 h 1696"/>
                    <a:gd name="T40" fmla="*/ 3750 w 3846"/>
                    <a:gd name="T41" fmla="*/ 1252 h 1696"/>
                    <a:gd name="T42" fmla="*/ 3770 w 3846"/>
                    <a:gd name="T43" fmla="*/ 1250 h 1696"/>
                    <a:gd name="T44" fmla="*/ 3788 w 3846"/>
                    <a:gd name="T45" fmla="*/ 1244 h 1696"/>
                    <a:gd name="T46" fmla="*/ 3804 w 3846"/>
                    <a:gd name="T47" fmla="*/ 1236 h 1696"/>
                    <a:gd name="T48" fmla="*/ 3818 w 3846"/>
                    <a:gd name="T49" fmla="*/ 1224 h 1696"/>
                    <a:gd name="T50" fmla="*/ 3830 w 3846"/>
                    <a:gd name="T51" fmla="*/ 1210 h 1696"/>
                    <a:gd name="T52" fmla="*/ 3838 w 3846"/>
                    <a:gd name="T53" fmla="*/ 1192 h 1696"/>
                    <a:gd name="T54" fmla="*/ 3844 w 3846"/>
                    <a:gd name="T55" fmla="*/ 1174 h 1696"/>
                    <a:gd name="T56" fmla="*/ 3846 w 3846"/>
                    <a:gd name="T57" fmla="*/ 1156 h 1696"/>
                    <a:gd name="T58" fmla="*/ 3846 w 3846"/>
                    <a:gd name="T59" fmla="*/ 674 h 1696"/>
                    <a:gd name="T60" fmla="*/ 3846 w 3846"/>
                    <a:gd name="T61" fmla="*/ 572 h 1696"/>
                    <a:gd name="T62" fmla="*/ 3846 w 3846"/>
                    <a:gd name="T63" fmla="*/ 534 h 1696"/>
                    <a:gd name="T64" fmla="*/ 3846 w 3846"/>
                    <a:gd name="T65" fmla="*/ 0 h 1696"/>
                    <a:gd name="T66" fmla="*/ 3294 w 3846"/>
                    <a:gd name="T67" fmla="*/ 446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846" h="1696">
                      <a:moveTo>
                        <a:pt x="3294" y="446"/>
                      </a:moveTo>
                      <a:lnTo>
                        <a:pt x="2736" y="0"/>
                      </a:lnTo>
                      <a:lnTo>
                        <a:pt x="2736" y="438"/>
                      </a:lnTo>
                      <a:lnTo>
                        <a:pt x="96" y="438"/>
                      </a:lnTo>
                      <a:lnTo>
                        <a:pt x="96" y="438"/>
                      </a:lnTo>
                      <a:lnTo>
                        <a:pt x="78" y="440"/>
                      </a:lnTo>
                      <a:lnTo>
                        <a:pt x="60" y="446"/>
                      </a:lnTo>
                      <a:lnTo>
                        <a:pt x="44" y="454"/>
                      </a:lnTo>
                      <a:lnTo>
                        <a:pt x="28" y="466"/>
                      </a:lnTo>
                      <a:lnTo>
                        <a:pt x="18" y="480"/>
                      </a:lnTo>
                      <a:lnTo>
                        <a:pt x="8" y="496"/>
                      </a:lnTo>
                      <a:lnTo>
                        <a:pt x="2" y="514"/>
                      </a:lnTo>
                      <a:lnTo>
                        <a:pt x="0" y="534"/>
                      </a:lnTo>
                      <a:lnTo>
                        <a:pt x="0" y="1044"/>
                      </a:lnTo>
                      <a:lnTo>
                        <a:pt x="0" y="1156"/>
                      </a:lnTo>
                      <a:lnTo>
                        <a:pt x="0" y="1156"/>
                      </a:lnTo>
                      <a:lnTo>
                        <a:pt x="0" y="1256"/>
                      </a:lnTo>
                      <a:lnTo>
                        <a:pt x="558" y="1696"/>
                      </a:lnTo>
                      <a:lnTo>
                        <a:pt x="1106" y="1252"/>
                      </a:lnTo>
                      <a:lnTo>
                        <a:pt x="3750" y="1252"/>
                      </a:lnTo>
                      <a:lnTo>
                        <a:pt x="3750" y="1252"/>
                      </a:lnTo>
                      <a:lnTo>
                        <a:pt x="3770" y="1250"/>
                      </a:lnTo>
                      <a:lnTo>
                        <a:pt x="3788" y="1244"/>
                      </a:lnTo>
                      <a:lnTo>
                        <a:pt x="3804" y="1236"/>
                      </a:lnTo>
                      <a:lnTo>
                        <a:pt x="3818" y="1224"/>
                      </a:lnTo>
                      <a:lnTo>
                        <a:pt x="3830" y="1210"/>
                      </a:lnTo>
                      <a:lnTo>
                        <a:pt x="3838" y="1192"/>
                      </a:lnTo>
                      <a:lnTo>
                        <a:pt x="3844" y="1174"/>
                      </a:lnTo>
                      <a:lnTo>
                        <a:pt x="3846" y="1156"/>
                      </a:lnTo>
                      <a:lnTo>
                        <a:pt x="3846" y="674"/>
                      </a:lnTo>
                      <a:lnTo>
                        <a:pt x="3846" y="572"/>
                      </a:lnTo>
                      <a:lnTo>
                        <a:pt x="3846" y="534"/>
                      </a:lnTo>
                      <a:lnTo>
                        <a:pt x="3846" y="0"/>
                      </a:lnTo>
                      <a:lnTo>
                        <a:pt x="3294" y="446"/>
                      </a:lnTo>
                      <a:close/>
                    </a:path>
                  </a:pathLst>
                </a:custGeom>
                <a:solidFill>
                  <a:srgbClr val="A9CE98"/>
                </a:solidFill>
                <a:ln w="12700">
                  <a:noFill/>
                  <a:prstDash val="solid"/>
                  <a:round/>
                  <a:headEnd/>
                  <a:tailEnd/>
                </a:ln>
              </p:spPr>
              <p:txBody>
                <a:bodyPr vert="horz" wrap="square" lIns="78191" tIns="39095" rIns="78191" bIns="39095" numCol="1" anchor="t" anchorCtr="0" compatLnSpc="1">
                  <a:prstTxWarp prst="textNoShape">
                    <a:avLst/>
                  </a:prstTxWarp>
                </a:bodyPr>
                <a:lstStyle/>
                <a:p>
                  <a:endParaRPr lang="en-GB" sz="1539"/>
                </a:p>
              </p:txBody>
            </p:sp>
            <p:sp>
              <p:nvSpPr>
                <p:cNvPr id="19" name="Freeform 9">
                  <a:extLst>
                    <a:ext uri="{FF2B5EF4-FFF2-40B4-BE49-F238E27FC236}">
                      <a16:creationId xmlns:a16="http://schemas.microsoft.com/office/drawing/2014/main" id="{12C45C8B-7D3D-C036-81AD-914642938D18}"/>
                    </a:ext>
                  </a:extLst>
                </p:cNvPr>
                <p:cNvSpPr>
                  <a:spLocks/>
                </p:cNvSpPr>
                <p:nvPr/>
              </p:nvSpPr>
              <p:spPr bwMode="auto">
                <a:xfrm flipH="1">
                  <a:off x="567076" y="3071350"/>
                  <a:ext cx="3372010" cy="1486981"/>
                </a:xfrm>
                <a:custGeom>
                  <a:avLst/>
                  <a:gdLst>
                    <a:gd name="T0" fmla="*/ 3294 w 3846"/>
                    <a:gd name="T1" fmla="*/ 446 h 1696"/>
                    <a:gd name="T2" fmla="*/ 2736 w 3846"/>
                    <a:gd name="T3" fmla="*/ 0 h 1696"/>
                    <a:gd name="T4" fmla="*/ 2736 w 3846"/>
                    <a:gd name="T5" fmla="*/ 438 h 1696"/>
                    <a:gd name="T6" fmla="*/ 96 w 3846"/>
                    <a:gd name="T7" fmla="*/ 438 h 1696"/>
                    <a:gd name="T8" fmla="*/ 96 w 3846"/>
                    <a:gd name="T9" fmla="*/ 438 h 1696"/>
                    <a:gd name="T10" fmla="*/ 78 w 3846"/>
                    <a:gd name="T11" fmla="*/ 440 h 1696"/>
                    <a:gd name="T12" fmla="*/ 60 w 3846"/>
                    <a:gd name="T13" fmla="*/ 446 h 1696"/>
                    <a:gd name="T14" fmla="*/ 44 w 3846"/>
                    <a:gd name="T15" fmla="*/ 454 h 1696"/>
                    <a:gd name="T16" fmla="*/ 28 w 3846"/>
                    <a:gd name="T17" fmla="*/ 466 h 1696"/>
                    <a:gd name="T18" fmla="*/ 18 w 3846"/>
                    <a:gd name="T19" fmla="*/ 480 h 1696"/>
                    <a:gd name="T20" fmla="*/ 8 w 3846"/>
                    <a:gd name="T21" fmla="*/ 496 h 1696"/>
                    <a:gd name="T22" fmla="*/ 2 w 3846"/>
                    <a:gd name="T23" fmla="*/ 514 h 1696"/>
                    <a:gd name="T24" fmla="*/ 0 w 3846"/>
                    <a:gd name="T25" fmla="*/ 534 h 1696"/>
                    <a:gd name="T26" fmla="*/ 0 w 3846"/>
                    <a:gd name="T27" fmla="*/ 1044 h 1696"/>
                    <a:gd name="T28" fmla="*/ 0 w 3846"/>
                    <a:gd name="T29" fmla="*/ 1156 h 1696"/>
                    <a:gd name="T30" fmla="*/ 0 w 3846"/>
                    <a:gd name="T31" fmla="*/ 1156 h 1696"/>
                    <a:gd name="T32" fmla="*/ 0 w 3846"/>
                    <a:gd name="T33" fmla="*/ 1256 h 1696"/>
                    <a:gd name="T34" fmla="*/ 558 w 3846"/>
                    <a:gd name="T35" fmla="*/ 1696 h 1696"/>
                    <a:gd name="T36" fmla="*/ 1106 w 3846"/>
                    <a:gd name="T37" fmla="*/ 1252 h 1696"/>
                    <a:gd name="T38" fmla="*/ 3750 w 3846"/>
                    <a:gd name="T39" fmla="*/ 1252 h 1696"/>
                    <a:gd name="T40" fmla="*/ 3750 w 3846"/>
                    <a:gd name="T41" fmla="*/ 1252 h 1696"/>
                    <a:gd name="T42" fmla="*/ 3770 w 3846"/>
                    <a:gd name="T43" fmla="*/ 1250 h 1696"/>
                    <a:gd name="T44" fmla="*/ 3788 w 3846"/>
                    <a:gd name="T45" fmla="*/ 1244 h 1696"/>
                    <a:gd name="T46" fmla="*/ 3804 w 3846"/>
                    <a:gd name="T47" fmla="*/ 1236 h 1696"/>
                    <a:gd name="T48" fmla="*/ 3818 w 3846"/>
                    <a:gd name="T49" fmla="*/ 1224 h 1696"/>
                    <a:gd name="T50" fmla="*/ 3830 w 3846"/>
                    <a:gd name="T51" fmla="*/ 1210 h 1696"/>
                    <a:gd name="T52" fmla="*/ 3838 w 3846"/>
                    <a:gd name="T53" fmla="*/ 1192 h 1696"/>
                    <a:gd name="T54" fmla="*/ 3844 w 3846"/>
                    <a:gd name="T55" fmla="*/ 1174 h 1696"/>
                    <a:gd name="T56" fmla="*/ 3846 w 3846"/>
                    <a:gd name="T57" fmla="*/ 1156 h 1696"/>
                    <a:gd name="T58" fmla="*/ 3846 w 3846"/>
                    <a:gd name="T59" fmla="*/ 674 h 1696"/>
                    <a:gd name="T60" fmla="*/ 3846 w 3846"/>
                    <a:gd name="T61" fmla="*/ 572 h 1696"/>
                    <a:gd name="T62" fmla="*/ 3846 w 3846"/>
                    <a:gd name="T63" fmla="*/ 534 h 1696"/>
                    <a:gd name="T64" fmla="*/ 3846 w 3846"/>
                    <a:gd name="T65" fmla="*/ 0 h 1696"/>
                    <a:gd name="T66" fmla="*/ 3294 w 3846"/>
                    <a:gd name="T67" fmla="*/ 446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846" h="1696">
                      <a:moveTo>
                        <a:pt x="3294" y="446"/>
                      </a:moveTo>
                      <a:lnTo>
                        <a:pt x="2736" y="0"/>
                      </a:lnTo>
                      <a:lnTo>
                        <a:pt x="2736" y="438"/>
                      </a:lnTo>
                      <a:lnTo>
                        <a:pt x="96" y="438"/>
                      </a:lnTo>
                      <a:lnTo>
                        <a:pt x="96" y="438"/>
                      </a:lnTo>
                      <a:lnTo>
                        <a:pt x="78" y="440"/>
                      </a:lnTo>
                      <a:lnTo>
                        <a:pt x="60" y="446"/>
                      </a:lnTo>
                      <a:lnTo>
                        <a:pt x="44" y="454"/>
                      </a:lnTo>
                      <a:lnTo>
                        <a:pt x="28" y="466"/>
                      </a:lnTo>
                      <a:lnTo>
                        <a:pt x="18" y="480"/>
                      </a:lnTo>
                      <a:lnTo>
                        <a:pt x="8" y="496"/>
                      </a:lnTo>
                      <a:lnTo>
                        <a:pt x="2" y="514"/>
                      </a:lnTo>
                      <a:lnTo>
                        <a:pt x="0" y="534"/>
                      </a:lnTo>
                      <a:lnTo>
                        <a:pt x="0" y="1044"/>
                      </a:lnTo>
                      <a:lnTo>
                        <a:pt x="0" y="1156"/>
                      </a:lnTo>
                      <a:lnTo>
                        <a:pt x="0" y="1156"/>
                      </a:lnTo>
                      <a:lnTo>
                        <a:pt x="0" y="1256"/>
                      </a:lnTo>
                      <a:lnTo>
                        <a:pt x="558" y="1696"/>
                      </a:lnTo>
                      <a:lnTo>
                        <a:pt x="1106" y="1252"/>
                      </a:lnTo>
                      <a:lnTo>
                        <a:pt x="3750" y="1252"/>
                      </a:lnTo>
                      <a:lnTo>
                        <a:pt x="3750" y="1252"/>
                      </a:lnTo>
                      <a:lnTo>
                        <a:pt x="3770" y="1250"/>
                      </a:lnTo>
                      <a:lnTo>
                        <a:pt x="3788" y="1244"/>
                      </a:lnTo>
                      <a:lnTo>
                        <a:pt x="3804" y="1236"/>
                      </a:lnTo>
                      <a:lnTo>
                        <a:pt x="3818" y="1224"/>
                      </a:lnTo>
                      <a:lnTo>
                        <a:pt x="3830" y="1210"/>
                      </a:lnTo>
                      <a:lnTo>
                        <a:pt x="3838" y="1192"/>
                      </a:lnTo>
                      <a:lnTo>
                        <a:pt x="3844" y="1174"/>
                      </a:lnTo>
                      <a:lnTo>
                        <a:pt x="3846" y="1156"/>
                      </a:lnTo>
                      <a:lnTo>
                        <a:pt x="3846" y="674"/>
                      </a:lnTo>
                      <a:lnTo>
                        <a:pt x="3846" y="572"/>
                      </a:lnTo>
                      <a:lnTo>
                        <a:pt x="3846" y="534"/>
                      </a:lnTo>
                      <a:lnTo>
                        <a:pt x="3846" y="0"/>
                      </a:lnTo>
                      <a:lnTo>
                        <a:pt x="3294" y="446"/>
                      </a:lnTo>
                      <a:close/>
                    </a:path>
                  </a:pathLst>
                </a:custGeom>
                <a:solidFill>
                  <a:srgbClr val="668CD0"/>
                </a:solidFill>
                <a:ln w="12700">
                  <a:noFill/>
                  <a:prstDash val="solid"/>
                  <a:round/>
                  <a:headEnd/>
                  <a:tailEnd/>
                </a:ln>
              </p:spPr>
              <p:txBody>
                <a:bodyPr vert="horz" wrap="square" lIns="78191" tIns="39095" rIns="78191" bIns="39095" numCol="1" anchor="t" anchorCtr="0" compatLnSpc="1">
                  <a:prstTxWarp prst="textNoShape">
                    <a:avLst/>
                  </a:prstTxWarp>
                </a:bodyPr>
                <a:lstStyle/>
                <a:p>
                  <a:endParaRPr lang="en-GB" sz="1539"/>
                </a:p>
              </p:txBody>
            </p:sp>
            <p:sp>
              <p:nvSpPr>
                <p:cNvPr id="20" name="Freeform 9">
                  <a:extLst>
                    <a:ext uri="{FF2B5EF4-FFF2-40B4-BE49-F238E27FC236}">
                      <a16:creationId xmlns:a16="http://schemas.microsoft.com/office/drawing/2014/main" id="{384960A8-D416-F102-E888-926D50291B63}"/>
                    </a:ext>
                  </a:extLst>
                </p:cNvPr>
                <p:cNvSpPr>
                  <a:spLocks/>
                </p:cNvSpPr>
                <p:nvPr/>
              </p:nvSpPr>
              <p:spPr bwMode="auto">
                <a:xfrm flipH="1">
                  <a:off x="567076" y="5389994"/>
                  <a:ext cx="3372010" cy="1486981"/>
                </a:xfrm>
                <a:custGeom>
                  <a:avLst/>
                  <a:gdLst>
                    <a:gd name="T0" fmla="*/ 3294 w 3846"/>
                    <a:gd name="T1" fmla="*/ 446 h 1696"/>
                    <a:gd name="T2" fmla="*/ 2736 w 3846"/>
                    <a:gd name="T3" fmla="*/ 0 h 1696"/>
                    <a:gd name="T4" fmla="*/ 2736 w 3846"/>
                    <a:gd name="T5" fmla="*/ 438 h 1696"/>
                    <a:gd name="T6" fmla="*/ 96 w 3846"/>
                    <a:gd name="T7" fmla="*/ 438 h 1696"/>
                    <a:gd name="T8" fmla="*/ 96 w 3846"/>
                    <a:gd name="T9" fmla="*/ 438 h 1696"/>
                    <a:gd name="T10" fmla="*/ 78 w 3846"/>
                    <a:gd name="T11" fmla="*/ 440 h 1696"/>
                    <a:gd name="T12" fmla="*/ 60 w 3846"/>
                    <a:gd name="T13" fmla="*/ 446 h 1696"/>
                    <a:gd name="T14" fmla="*/ 44 w 3846"/>
                    <a:gd name="T15" fmla="*/ 454 h 1696"/>
                    <a:gd name="T16" fmla="*/ 28 w 3846"/>
                    <a:gd name="T17" fmla="*/ 466 h 1696"/>
                    <a:gd name="T18" fmla="*/ 18 w 3846"/>
                    <a:gd name="T19" fmla="*/ 480 h 1696"/>
                    <a:gd name="T20" fmla="*/ 8 w 3846"/>
                    <a:gd name="T21" fmla="*/ 496 h 1696"/>
                    <a:gd name="T22" fmla="*/ 2 w 3846"/>
                    <a:gd name="T23" fmla="*/ 514 h 1696"/>
                    <a:gd name="T24" fmla="*/ 0 w 3846"/>
                    <a:gd name="T25" fmla="*/ 534 h 1696"/>
                    <a:gd name="T26" fmla="*/ 0 w 3846"/>
                    <a:gd name="T27" fmla="*/ 1044 h 1696"/>
                    <a:gd name="T28" fmla="*/ 0 w 3846"/>
                    <a:gd name="T29" fmla="*/ 1156 h 1696"/>
                    <a:gd name="T30" fmla="*/ 0 w 3846"/>
                    <a:gd name="T31" fmla="*/ 1156 h 1696"/>
                    <a:gd name="T32" fmla="*/ 0 w 3846"/>
                    <a:gd name="T33" fmla="*/ 1256 h 1696"/>
                    <a:gd name="T34" fmla="*/ 558 w 3846"/>
                    <a:gd name="T35" fmla="*/ 1696 h 1696"/>
                    <a:gd name="T36" fmla="*/ 1106 w 3846"/>
                    <a:gd name="T37" fmla="*/ 1252 h 1696"/>
                    <a:gd name="T38" fmla="*/ 3750 w 3846"/>
                    <a:gd name="T39" fmla="*/ 1252 h 1696"/>
                    <a:gd name="T40" fmla="*/ 3750 w 3846"/>
                    <a:gd name="T41" fmla="*/ 1252 h 1696"/>
                    <a:gd name="T42" fmla="*/ 3770 w 3846"/>
                    <a:gd name="T43" fmla="*/ 1250 h 1696"/>
                    <a:gd name="T44" fmla="*/ 3788 w 3846"/>
                    <a:gd name="T45" fmla="*/ 1244 h 1696"/>
                    <a:gd name="T46" fmla="*/ 3804 w 3846"/>
                    <a:gd name="T47" fmla="*/ 1236 h 1696"/>
                    <a:gd name="T48" fmla="*/ 3818 w 3846"/>
                    <a:gd name="T49" fmla="*/ 1224 h 1696"/>
                    <a:gd name="T50" fmla="*/ 3830 w 3846"/>
                    <a:gd name="T51" fmla="*/ 1210 h 1696"/>
                    <a:gd name="T52" fmla="*/ 3838 w 3846"/>
                    <a:gd name="T53" fmla="*/ 1192 h 1696"/>
                    <a:gd name="T54" fmla="*/ 3844 w 3846"/>
                    <a:gd name="T55" fmla="*/ 1174 h 1696"/>
                    <a:gd name="T56" fmla="*/ 3846 w 3846"/>
                    <a:gd name="T57" fmla="*/ 1156 h 1696"/>
                    <a:gd name="T58" fmla="*/ 3846 w 3846"/>
                    <a:gd name="T59" fmla="*/ 674 h 1696"/>
                    <a:gd name="T60" fmla="*/ 3846 w 3846"/>
                    <a:gd name="T61" fmla="*/ 572 h 1696"/>
                    <a:gd name="T62" fmla="*/ 3846 w 3846"/>
                    <a:gd name="T63" fmla="*/ 534 h 1696"/>
                    <a:gd name="T64" fmla="*/ 3846 w 3846"/>
                    <a:gd name="T65" fmla="*/ 0 h 1696"/>
                    <a:gd name="T66" fmla="*/ 3294 w 3846"/>
                    <a:gd name="T67" fmla="*/ 446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846" h="1696">
                      <a:moveTo>
                        <a:pt x="3294" y="446"/>
                      </a:moveTo>
                      <a:lnTo>
                        <a:pt x="2736" y="0"/>
                      </a:lnTo>
                      <a:lnTo>
                        <a:pt x="2736" y="438"/>
                      </a:lnTo>
                      <a:lnTo>
                        <a:pt x="96" y="438"/>
                      </a:lnTo>
                      <a:lnTo>
                        <a:pt x="96" y="438"/>
                      </a:lnTo>
                      <a:lnTo>
                        <a:pt x="78" y="440"/>
                      </a:lnTo>
                      <a:lnTo>
                        <a:pt x="60" y="446"/>
                      </a:lnTo>
                      <a:lnTo>
                        <a:pt x="44" y="454"/>
                      </a:lnTo>
                      <a:lnTo>
                        <a:pt x="28" y="466"/>
                      </a:lnTo>
                      <a:lnTo>
                        <a:pt x="18" y="480"/>
                      </a:lnTo>
                      <a:lnTo>
                        <a:pt x="8" y="496"/>
                      </a:lnTo>
                      <a:lnTo>
                        <a:pt x="2" y="514"/>
                      </a:lnTo>
                      <a:lnTo>
                        <a:pt x="0" y="534"/>
                      </a:lnTo>
                      <a:lnTo>
                        <a:pt x="0" y="1044"/>
                      </a:lnTo>
                      <a:lnTo>
                        <a:pt x="0" y="1156"/>
                      </a:lnTo>
                      <a:lnTo>
                        <a:pt x="0" y="1156"/>
                      </a:lnTo>
                      <a:lnTo>
                        <a:pt x="0" y="1256"/>
                      </a:lnTo>
                      <a:lnTo>
                        <a:pt x="558" y="1696"/>
                      </a:lnTo>
                      <a:lnTo>
                        <a:pt x="1106" y="1252"/>
                      </a:lnTo>
                      <a:lnTo>
                        <a:pt x="3750" y="1252"/>
                      </a:lnTo>
                      <a:lnTo>
                        <a:pt x="3750" y="1252"/>
                      </a:lnTo>
                      <a:lnTo>
                        <a:pt x="3770" y="1250"/>
                      </a:lnTo>
                      <a:lnTo>
                        <a:pt x="3788" y="1244"/>
                      </a:lnTo>
                      <a:lnTo>
                        <a:pt x="3804" y="1236"/>
                      </a:lnTo>
                      <a:lnTo>
                        <a:pt x="3818" y="1224"/>
                      </a:lnTo>
                      <a:lnTo>
                        <a:pt x="3830" y="1210"/>
                      </a:lnTo>
                      <a:lnTo>
                        <a:pt x="3838" y="1192"/>
                      </a:lnTo>
                      <a:lnTo>
                        <a:pt x="3844" y="1174"/>
                      </a:lnTo>
                      <a:lnTo>
                        <a:pt x="3846" y="1156"/>
                      </a:lnTo>
                      <a:lnTo>
                        <a:pt x="3846" y="674"/>
                      </a:lnTo>
                      <a:lnTo>
                        <a:pt x="3846" y="572"/>
                      </a:lnTo>
                      <a:lnTo>
                        <a:pt x="3846" y="534"/>
                      </a:lnTo>
                      <a:lnTo>
                        <a:pt x="3846" y="0"/>
                      </a:lnTo>
                      <a:lnTo>
                        <a:pt x="3294" y="446"/>
                      </a:lnTo>
                      <a:close/>
                    </a:path>
                  </a:pathLst>
                </a:custGeom>
                <a:solidFill>
                  <a:srgbClr val="FFC000"/>
                </a:solidFill>
                <a:ln w="12700">
                  <a:noFill/>
                  <a:prstDash val="solid"/>
                  <a:round/>
                  <a:headEnd/>
                  <a:tailEnd/>
                </a:ln>
              </p:spPr>
              <p:txBody>
                <a:bodyPr vert="horz" wrap="square" lIns="78191" tIns="39095" rIns="78191" bIns="39095" numCol="1" anchor="t" anchorCtr="0" compatLnSpc="1">
                  <a:prstTxWarp prst="textNoShape">
                    <a:avLst/>
                  </a:prstTxWarp>
                </a:bodyPr>
                <a:lstStyle/>
                <a:p>
                  <a:endParaRPr lang="en-GB" sz="1539"/>
                </a:p>
              </p:txBody>
            </p:sp>
            <p:sp>
              <p:nvSpPr>
                <p:cNvPr id="21" name="Oval 20">
                  <a:extLst>
                    <a:ext uri="{FF2B5EF4-FFF2-40B4-BE49-F238E27FC236}">
                      <a16:creationId xmlns:a16="http://schemas.microsoft.com/office/drawing/2014/main" id="{38869FED-1E8D-390B-D631-2E120E781733}"/>
                    </a:ext>
                  </a:extLst>
                </p:cNvPr>
                <p:cNvSpPr/>
                <p:nvPr/>
              </p:nvSpPr>
              <p:spPr bwMode="ltGray">
                <a:xfrm>
                  <a:off x="751287" y="2467054"/>
                  <a:ext cx="611119" cy="611119"/>
                </a:xfrm>
                <a:prstGeom prst="ellipse">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539">
                    <a:solidFill>
                      <a:schemeClr val="bg1"/>
                    </a:solidFill>
                  </a:endParaRPr>
                </a:p>
              </p:txBody>
            </p:sp>
            <p:sp>
              <p:nvSpPr>
                <p:cNvPr id="22" name="Oval 21">
                  <a:extLst>
                    <a:ext uri="{FF2B5EF4-FFF2-40B4-BE49-F238E27FC236}">
                      <a16:creationId xmlns:a16="http://schemas.microsoft.com/office/drawing/2014/main" id="{A86077C9-D769-FACE-0172-3E2A9E71F42F}"/>
                    </a:ext>
                  </a:extLst>
                </p:cNvPr>
                <p:cNvSpPr/>
                <p:nvPr/>
              </p:nvSpPr>
              <p:spPr bwMode="ltGray">
                <a:xfrm>
                  <a:off x="3151406" y="3583074"/>
                  <a:ext cx="611119" cy="611119"/>
                </a:xfrm>
                <a:prstGeom prst="ellipse">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539">
                    <a:solidFill>
                      <a:schemeClr val="bg1"/>
                    </a:solidFill>
                  </a:endParaRPr>
                </a:p>
              </p:txBody>
            </p:sp>
            <p:sp>
              <p:nvSpPr>
                <p:cNvPr id="23" name="Oval 22">
                  <a:extLst>
                    <a:ext uri="{FF2B5EF4-FFF2-40B4-BE49-F238E27FC236}">
                      <a16:creationId xmlns:a16="http://schemas.microsoft.com/office/drawing/2014/main" id="{237AC2A1-B965-14E8-AD48-D3587A42F863}"/>
                    </a:ext>
                  </a:extLst>
                </p:cNvPr>
                <p:cNvSpPr/>
                <p:nvPr/>
              </p:nvSpPr>
              <p:spPr bwMode="ltGray">
                <a:xfrm>
                  <a:off x="751287" y="4804737"/>
                  <a:ext cx="611119" cy="611119"/>
                </a:xfrm>
                <a:prstGeom prst="ellipse">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539">
                    <a:solidFill>
                      <a:schemeClr val="bg1"/>
                    </a:solidFill>
                  </a:endParaRPr>
                </a:p>
              </p:txBody>
            </p:sp>
            <p:sp>
              <p:nvSpPr>
                <p:cNvPr id="24" name="Oval 23">
                  <a:extLst>
                    <a:ext uri="{FF2B5EF4-FFF2-40B4-BE49-F238E27FC236}">
                      <a16:creationId xmlns:a16="http://schemas.microsoft.com/office/drawing/2014/main" id="{6AC29314-D666-1169-996F-2ADA8BA6E087}"/>
                    </a:ext>
                  </a:extLst>
                </p:cNvPr>
                <p:cNvSpPr/>
                <p:nvPr/>
              </p:nvSpPr>
              <p:spPr bwMode="ltGray">
                <a:xfrm>
                  <a:off x="3151405" y="5936660"/>
                  <a:ext cx="611119" cy="611119"/>
                </a:xfrm>
                <a:prstGeom prst="ellipse">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539">
                    <a:solidFill>
                      <a:schemeClr val="bg1"/>
                    </a:solidFill>
                  </a:endParaRPr>
                </a:p>
              </p:txBody>
            </p:sp>
            <p:sp>
              <p:nvSpPr>
                <p:cNvPr id="25" name="TextBox 24">
                  <a:extLst>
                    <a:ext uri="{FF2B5EF4-FFF2-40B4-BE49-F238E27FC236}">
                      <a16:creationId xmlns:a16="http://schemas.microsoft.com/office/drawing/2014/main" id="{88740B85-999C-5D3C-018B-416C79B8C562}"/>
                    </a:ext>
                  </a:extLst>
                </p:cNvPr>
                <p:cNvSpPr txBox="1"/>
                <p:nvPr/>
              </p:nvSpPr>
              <p:spPr>
                <a:xfrm>
                  <a:off x="1890316" y="2491743"/>
                  <a:ext cx="914400" cy="352784"/>
                </a:xfrm>
                <a:prstGeom prst="rect">
                  <a:avLst/>
                </a:prstGeom>
                <a:noFill/>
              </p:spPr>
              <p:txBody>
                <a:bodyPr wrap="none" lIns="0" tIns="0" rIns="0" bIns="0" rtlCol="0">
                  <a:noAutofit/>
                </a:bodyPr>
                <a:lstStyle/>
                <a:p>
                  <a:pPr algn="ctr">
                    <a:spcAft>
                      <a:spcPts val="770"/>
                    </a:spcAft>
                  </a:pPr>
                  <a:r>
                    <a:rPr lang="en-GB" sz="1710" b="1" dirty="0">
                      <a:latin typeface="Arial" panose="020B0604020202020204" pitchFamily="34" charset="0"/>
                      <a:cs typeface="Arial" panose="020B0604020202020204" pitchFamily="34" charset="0"/>
                    </a:rPr>
                    <a:t>Mobilize</a:t>
                  </a:r>
                </a:p>
              </p:txBody>
            </p:sp>
            <p:sp>
              <p:nvSpPr>
                <p:cNvPr id="26" name="TextBox 25">
                  <a:extLst>
                    <a:ext uri="{FF2B5EF4-FFF2-40B4-BE49-F238E27FC236}">
                      <a16:creationId xmlns:a16="http://schemas.microsoft.com/office/drawing/2014/main" id="{89E4D371-EDC9-B9B0-38FF-68D223C613B9}"/>
                    </a:ext>
                  </a:extLst>
                </p:cNvPr>
                <p:cNvSpPr txBox="1"/>
                <p:nvPr/>
              </p:nvSpPr>
              <p:spPr>
                <a:xfrm>
                  <a:off x="1890316" y="3628779"/>
                  <a:ext cx="914400" cy="352784"/>
                </a:xfrm>
                <a:prstGeom prst="rect">
                  <a:avLst/>
                </a:prstGeom>
                <a:noFill/>
              </p:spPr>
              <p:txBody>
                <a:bodyPr wrap="none" lIns="0" tIns="0" rIns="0" bIns="0" rtlCol="0">
                  <a:noAutofit/>
                </a:bodyPr>
                <a:lstStyle/>
                <a:p>
                  <a:pPr algn="ctr">
                    <a:spcAft>
                      <a:spcPts val="770"/>
                    </a:spcAft>
                  </a:pPr>
                  <a:r>
                    <a:rPr lang="en-GB" sz="1710" b="1" dirty="0">
                      <a:latin typeface="Arial" panose="020B0604020202020204" pitchFamily="34" charset="0"/>
                      <a:cs typeface="Arial" panose="020B0604020202020204" pitchFamily="34" charset="0"/>
                    </a:rPr>
                    <a:t>Assess</a:t>
                  </a:r>
                </a:p>
              </p:txBody>
            </p:sp>
            <p:sp>
              <p:nvSpPr>
                <p:cNvPr id="27" name="TextBox 26">
                  <a:extLst>
                    <a:ext uri="{FF2B5EF4-FFF2-40B4-BE49-F238E27FC236}">
                      <a16:creationId xmlns:a16="http://schemas.microsoft.com/office/drawing/2014/main" id="{C6217F6A-04EA-FD35-0F3D-B9A126CE06E4}"/>
                    </a:ext>
                  </a:extLst>
                </p:cNvPr>
                <p:cNvSpPr txBox="1"/>
                <p:nvPr/>
              </p:nvSpPr>
              <p:spPr>
                <a:xfrm>
                  <a:off x="1890315" y="4813225"/>
                  <a:ext cx="1134636" cy="345131"/>
                </a:xfrm>
                <a:prstGeom prst="rect">
                  <a:avLst/>
                </a:prstGeom>
                <a:noFill/>
              </p:spPr>
              <p:txBody>
                <a:bodyPr wrap="none" lIns="0" tIns="0" rIns="0" bIns="0" rtlCol="0">
                  <a:noAutofit/>
                </a:bodyPr>
                <a:lstStyle/>
                <a:p>
                  <a:pPr algn="ctr">
                    <a:spcAft>
                      <a:spcPts val="770"/>
                    </a:spcAft>
                  </a:pPr>
                  <a:r>
                    <a:rPr lang="en-GB" sz="1710" b="1" dirty="0">
                      <a:latin typeface="Arial" panose="020B0604020202020204" pitchFamily="34" charset="0"/>
                      <a:cs typeface="Arial" panose="020B0604020202020204" pitchFamily="34" charset="0"/>
                    </a:rPr>
                    <a:t>Plan &amp; Prioritize</a:t>
                  </a:r>
                </a:p>
              </p:txBody>
            </p:sp>
            <p:sp>
              <p:nvSpPr>
                <p:cNvPr id="28" name="TextBox 27">
                  <a:extLst>
                    <a:ext uri="{FF2B5EF4-FFF2-40B4-BE49-F238E27FC236}">
                      <a16:creationId xmlns:a16="http://schemas.microsoft.com/office/drawing/2014/main" id="{4DB84AC2-367C-CA38-2F7E-9F01DBF1F5AC}"/>
                    </a:ext>
                  </a:extLst>
                </p:cNvPr>
                <p:cNvSpPr txBox="1"/>
                <p:nvPr/>
              </p:nvSpPr>
              <p:spPr>
                <a:xfrm>
                  <a:off x="1802205" y="5949098"/>
                  <a:ext cx="914400" cy="352784"/>
                </a:xfrm>
                <a:prstGeom prst="rect">
                  <a:avLst/>
                </a:prstGeom>
                <a:noFill/>
              </p:spPr>
              <p:txBody>
                <a:bodyPr wrap="none" lIns="0" tIns="0" rIns="0" bIns="0" rtlCol="0">
                  <a:noAutofit/>
                </a:bodyPr>
                <a:lstStyle/>
                <a:p>
                  <a:pPr algn="ctr">
                    <a:spcAft>
                      <a:spcPts val="770"/>
                    </a:spcAft>
                  </a:pPr>
                  <a:r>
                    <a:rPr lang="en-GB" sz="1710" b="1" dirty="0">
                      <a:latin typeface="Arial" panose="020B0604020202020204" pitchFamily="34" charset="0"/>
                      <a:cs typeface="Arial" panose="020B0604020202020204" pitchFamily="34" charset="0"/>
                    </a:rPr>
                    <a:t>Our Results</a:t>
                  </a:r>
                </a:p>
              </p:txBody>
            </p:sp>
            <p:sp>
              <p:nvSpPr>
                <p:cNvPr id="29" name="Freeform 4843">
                  <a:extLst>
                    <a:ext uri="{FF2B5EF4-FFF2-40B4-BE49-F238E27FC236}">
                      <a16:creationId xmlns:a16="http://schemas.microsoft.com/office/drawing/2014/main" id="{E60AACA7-AAF4-B21A-524B-E8B407482F60}"/>
                    </a:ext>
                  </a:extLst>
                </p:cNvPr>
                <p:cNvSpPr>
                  <a:spLocks noEditPoints="1"/>
                </p:cNvSpPr>
                <p:nvPr/>
              </p:nvSpPr>
              <p:spPr bwMode="auto">
                <a:xfrm>
                  <a:off x="3205948" y="5998514"/>
                  <a:ext cx="502032" cy="487410"/>
                </a:xfrm>
                <a:custGeom>
                  <a:avLst/>
                  <a:gdLst>
                    <a:gd name="T0" fmla="*/ 376 w 412"/>
                    <a:gd name="T1" fmla="*/ 96 h 400"/>
                    <a:gd name="T2" fmla="*/ 382 w 412"/>
                    <a:gd name="T3" fmla="*/ 126 h 400"/>
                    <a:gd name="T4" fmla="*/ 356 w 412"/>
                    <a:gd name="T5" fmla="*/ 144 h 400"/>
                    <a:gd name="T6" fmla="*/ 328 w 412"/>
                    <a:gd name="T7" fmla="*/ 116 h 400"/>
                    <a:gd name="T8" fmla="*/ 344 w 412"/>
                    <a:gd name="T9" fmla="*/ 90 h 400"/>
                    <a:gd name="T10" fmla="*/ 374 w 412"/>
                    <a:gd name="T11" fmla="*/ 156 h 400"/>
                    <a:gd name="T12" fmla="*/ 320 w 412"/>
                    <a:gd name="T13" fmla="*/ 156 h 400"/>
                    <a:gd name="T14" fmla="*/ 314 w 412"/>
                    <a:gd name="T15" fmla="*/ 204 h 400"/>
                    <a:gd name="T16" fmla="*/ 370 w 412"/>
                    <a:gd name="T17" fmla="*/ 268 h 400"/>
                    <a:gd name="T18" fmla="*/ 404 w 412"/>
                    <a:gd name="T19" fmla="*/ 246 h 400"/>
                    <a:gd name="T20" fmla="*/ 410 w 412"/>
                    <a:gd name="T21" fmla="*/ 166 h 400"/>
                    <a:gd name="T22" fmla="*/ 398 w 412"/>
                    <a:gd name="T23" fmla="*/ 156 h 400"/>
                    <a:gd name="T24" fmla="*/ 98 w 412"/>
                    <a:gd name="T25" fmla="*/ 156 h 400"/>
                    <a:gd name="T26" fmla="*/ 56 w 412"/>
                    <a:gd name="T27" fmla="*/ 182 h 400"/>
                    <a:gd name="T28" fmla="*/ 14 w 412"/>
                    <a:gd name="T29" fmla="*/ 156 h 400"/>
                    <a:gd name="T30" fmla="*/ 2 w 412"/>
                    <a:gd name="T31" fmla="*/ 166 h 400"/>
                    <a:gd name="T32" fmla="*/ 8 w 412"/>
                    <a:gd name="T33" fmla="*/ 246 h 400"/>
                    <a:gd name="T34" fmla="*/ 42 w 412"/>
                    <a:gd name="T35" fmla="*/ 268 h 400"/>
                    <a:gd name="T36" fmla="*/ 98 w 412"/>
                    <a:gd name="T37" fmla="*/ 204 h 400"/>
                    <a:gd name="T38" fmla="*/ 172 w 412"/>
                    <a:gd name="T39" fmla="*/ 50 h 400"/>
                    <a:gd name="T40" fmla="*/ 192 w 412"/>
                    <a:gd name="T41" fmla="*/ 68 h 400"/>
                    <a:gd name="T42" fmla="*/ 214 w 412"/>
                    <a:gd name="T43" fmla="*/ 70 h 400"/>
                    <a:gd name="T44" fmla="*/ 236 w 412"/>
                    <a:gd name="T45" fmla="*/ 56 h 400"/>
                    <a:gd name="T46" fmla="*/ 242 w 412"/>
                    <a:gd name="T47" fmla="*/ 36 h 400"/>
                    <a:gd name="T48" fmla="*/ 232 w 412"/>
                    <a:gd name="T49" fmla="*/ 10 h 400"/>
                    <a:gd name="T50" fmla="*/ 206 w 412"/>
                    <a:gd name="T51" fmla="*/ 0 h 400"/>
                    <a:gd name="T52" fmla="*/ 186 w 412"/>
                    <a:gd name="T53" fmla="*/ 6 h 400"/>
                    <a:gd name="T54" fmla="*/ 170 w 412"/>
                    <a:gd name="T55" fmla="*/ 28 h 400"/>
                    <a:gd name="T56" fmla="*/ 206 w 412"/>
                    <a:gd name="T57" fmla="*/ 400 h 400"/>
                    <a:gd name="T58" fmla="*/ 296 w 412"/>
                    <a:gd name="T59" fmla="*/ 378 h 400"/>
                    <a:gd name="T60" fmla="*/ 366 w 412"/>
                    <a:gd name="T61" fmla="*/ 322 h 400"/>
                    <a:gd name="T62" fmla="*/ 320 w 412"/>
                    <a:gd name="T63" fmla="*/ 250 h 400"/>
                    <a:gd name="T64" fmla="*/ 244 w 412"/>
                    <a:gd name="T65" fmla="*/ 200 h 400"/>
                    <a:gd name="T66" fmla="*/ 206 w 412"/>
                    <a:gd name="T67" fmla="*/ 194 h 400"/>
                    <a:gd name="T68" fmla="*/ 158 w 412"/>
                    <a:gd name="T69" fmla="*/ 234 h 400"/>
                    <a:gd name="T70" fmla="*/ 140 w 412"/>
                    <a:gd name="T71" fmla="*/ 262 h 400"/>
                    <a:gd name="T72" fmla="*/ 118 w 412"/>
                    <a:gd name="T73" fmla="*/ 262 h 400"/>
                    <a:gd name="T74" fmla="*/ 100 w 412"/>
                    <a:gd name="T75" fmla="*/ 244 h 400"/>
                    <a:gd name="T76" fmla="*/ 46 w 412"/>
                    <a:gd name="T77" fmla="*/ 322 h 400"/>
                    <a:gd name="T78" fmla="*/ 96 w 412"/>
                    <a:gd name="T79" fmla="*/ 368 h 400"/>
                    <a:gd name="T80" fmla="*/ 182 w 412"/>
                    <a:gd name="T81" fmla="*/ 398 h 400"/>
                    <a:gd name="T82" fmla="*/ 28 w 412"/>
                    <a:gd name="T83" fmla="*/ 116 h 400"/>
                    <a:gd name="T84" fmla="*/ 56 w 412"/>
                    <a:gd name="T85" fmla="*/ 144 h 400"/>
                    <a:gd name="T86" fmla="*/ 82 w 412"/>
                    <a:gd name="T87" fmla="*/ 126 h 400"/>
                    <a:gd name="T88" fmla="*/ 76 w 412"/>
                    <a:gd name="T89" fmla="*/ 96 h 400"/>
                    <a:gd name="T90" fmla="*/ 46 w 412"/>
                    <a:gd name="T91" fmla="*/ 90 h 400"/>
                    <a:gd name="T92" fmla="*/ 28 w 412"/>
                    <a:gd name="T93" fmla="*/ 116 h 400"/>
                    <a:gd name="T94" fmla="*/ 300 w 412"/>
                    <a:gd name="T95" fmla="*/ 116 h 400"/>
                    <a:gd name="T96" fmla="*/ 298 w 412"/>
                    <a:gd name="T97" fmla="*/ 102 h 400"/>
                    <a:gd name="T98" fmla="*/ 268 w 412"/>
                    <a:gd name="T99" fmla="*/ 82 h 400"/>
                    <a:gd name="T100" fmla="*/ 144 w 412"/>
                    <a:gd name="T101" fmla="*/ 82 h 400"/>
                    <a:gd name="T102" fmla="*/ 122 w 412"/>
                    <a:gd name="T103" fmla="*/ 92 h 400"/>
                    <a:gd name="T104" fmla="*/ 112 w 412"/>
                    <a:gd name="T105" fmla="*/ 116 h 400"/>
                    <a:gd name="T106" fmla="*/ 114 w 412"/>
                    <a:gd name="T107" fmla="*/ 240 h 400"/>
                    <a:gd name="T108" fmla="*/ 128 w 412"/>
                    <a:gd name="T109" fmla="*/ 248 h 400"/>
                    <a:gd name="T110" fmla="*/ 144 w 412"/>
                    <a:gd name="T111" fmla="*/ 234 h 400"/>
                    <a:gd name="T112" fmla="*/ 154 w 412"/>
                    <a:gd name="T113" fmla="*/ 140 h 400"/>
                    <a:gd name="T114" fmla="*/ 158 w 412"/>
                    <a:gd name="T115" fmla="*/ 170 h 400"/>
                    <a:gd name="T116" fmla="*/ 230 w 412"/>
                    <a:gd name="T117" fmla="*/ 164 h 400"/>
                    <a:gd name="T118" fmla="*/ 254 w 412"/>
                    <a:gd name="T119" fmla="*/ 150 h 400"/>
                    <a:gd name="T120" fmla="*/ 268 w 412"/>
                    <a:gd name="T121" fmla="*/ 176 h 400"/>
                    <a:gd name="T122" fmla="*/ 300 w 412"/>
                    <a:gd name="T123" fmla="*/ 192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12" h="400">
                      <a:moveTo>
                        <a:pt x="356" y="88"/>
                      </a:moveTo>
                      <a:lnTo>
                        <a:pt x="356" y="88"/>
                      </a:lnTo>
                      <a:lnTo>
                        <a:pt x="366" y="90"/>
                      </a:lnTo>
                      <a:lnTo>
                        <a:pt x="376" y="96"/>
                      </a:lnTo>
                      <a:lnTo>
                        <a:pt x="382" y="104"/>
                      </a:lnTo>
                      <a:lnTo>
                        <a:pt x="384" y="116"/>
                      </a:lnTo>
                      <a:lnTo>
                        <a:pt x="384" y="116"/>
                      </a:lnTo>
                      <a:lnTo>
                        <a:pt x="382" y="126"/>
                      </a:lnTo>
                      <a:lnTo>
                        <a:pt x="376" y="136"/>
                      </a:lnTo>
                      <a:lnTo>
                        <a:pt x="366" y="142"/>
                      </a:lnTo>
                      <a:lnTo>
                        <a:pt x="356" y="144"/>
                      </a:lnTo>
                      <a:lnTo>
                        <a:pt x="356" y="144"/>
                      </a:lnTo>
                      <a:lnTo>
                        <a:pt x="344" y="142"/>
                      </a:lnTo>
                      <a:lnTo>
                        <a:pt x="336" y="136"/>
                      </a:lnTo>
                      <a:lnTo>
                        <a:pt x="330" y="126"/>
                      </a:lnTo>
                      <a:lnTo>
                        <a:pt x="328" y="116"/>
                      </a:lnTo>
                      <a:lnTo>
                        <a:pt x="328" y="116"/>
                      </a:lnTo>
                      <a:lnTo>
                        <a:pt x="330" y="104"/>
                      </a:lnTo>
                      <a:lnTo>
                        <a:pt x="336" y="96"/>
                      </a:lnTo>
                      <a:lnTo>
                        <a:pt x="344" y="90"/>
                      </a:lnTo>
                      <a:lnTo>
                        <a:pt x="356" y="88"/>
                      </a:lnTo>
                      <a:lnTo>
                        <a:pt x="356" y="88"/>
                      </a:lnTo>
                      <a:close/>
                      <a:moveTo>
                        <a:pt x="392" y="156"/>
                      </a:moveTo>
                      <a:lnTo>
                        <a:pt x="374" y="156"/>
                      </a:lnTo>
                      <a:lnTo>
                        <a:pt x="356" y="182"/>
                      </a:lnTo>
                      <a:lnTo>
                        <a:pt x="338" y="156"/>
                      </a:lnTo>
                      <a:lnTo>
                        <a:pt x="320" y="156"/>
                      </a:lnTo>
                      <a:lnTo>
                        <a:pt x="320" y="156"/>
                      </a:lnTo>
                      <a:lnTo>
                        <a:pt x="314" y="156"/>
                      </a:lnTo>
                      <a:lnTo>
                        <a:pt x="314" y="156"/>
                      </a:lnTo>
                      <a:lnTo>
                        <a:pt x="314" y="158"/>
                      </a:lnTo>
                      <a:lnTo>
                        <a:pt x="314" y="204"/>
                      </a:lnTo>
                      <a:lnTo>
                        <a:pt x="314" y="204"/>
                      </a:lnTo>
                      <a:lnTo>
                        <a:pt x="336" y="224"/>
                      </a:lnTo>
                      <a:lnTo>
                        <a:pt x="354" y="244"/>
                      </a:lnTo>
                      <a:lnTo>
                        <a:pt x="370" y="268"/>
                      </a:lnTo>
                      <a:lnTo>
                        <a:pt x="386" y="294"/>
                      </a:lnTo>
                      <a:lnTo>
                        <a:pt x="386" y="294"/>
                      </a:lnTo>
                      <a:lnTo>
                        <a:pt x="396" y="270"/>
                      </a:lnTo>
                      <a:lnTo>
                        <a:pt x="404" y="246"/>
                      </a:lnTo>
                      <a:lnTo>
                        <a:pt x="410" y="220"/>
                      </a:lnTo>
                      <a:lnTo>
                        <a:pt x="412" y="194"/>
                      </a:lnTo>
                      <a:lnTo>
                        <a:pt x="412" y="194"/>
                      </a:lnTo>
                      <a:lnTo>
                        <a:pt x="410" y="166"/>
                      </a:lnTo>
                      <a:lnTo>
                        <a:pt x="410" y="166"/>
                      </a:lnTo>
                      <a:lnTo>
                        <a:pt x="406" y="162"/>
                      </a:lnTo>
                      <a:lnTo>
                        <a:pt x="402" y="158"/>
                      </a:lnTo>
                      <a:lnTo>
                        <a:pt x="398" y="156"/>
                      </a:lnTo>
                      <a:lnTo>
                        <a:pt x="392" y="156"/>
                      </a:lnTo>
                      <a:lnTo>
                        <a:pt x="392" y="156"/>
                      </a:lnTo>
                      <a:close/>
                      <a:moveTo>
                        <a:pt x="98" y="204"/>
                      </a:moveTo>
                      <a:lnTo>
                        <a:pt x="98" y="156"/>
                      </a:lnTo>
                      <a:lnTo>
                        <a:pt x="98" y="156"/>
                      </a:lnTo>
                      <a:lnTo>
                        <a:pt x="92" y="156"/>
                      </a:lnTo>
                      <a:lnTo>
                        <a:pt x="74" y="156"/>
                      </a:lnTo>
                      <a:lnTo>
                        <a:pt x="56" y="182"/>
                      </a:lnTo>
                      <a:lnTo>
                        <a:pt x="38" y="156"/>
                      </a:lnTo>
                      <a:lnTo>
                        <a:pt x="20" y="156"/>
                      </a:lnTo>
                      <a:lnTo>
                        <a:pt x="20" y="156"/>
                      </a:lnTo>
                      <a:lnTo>
                        <a:pt x="14" y="156"/>
                      </a:lnTo>
                      <a:lnTo>
                        <a:pt x="10" y="158"/>
                      </a:lnTo>
                      <a:lnTo>
                        <a:pt x="6" y="162"/>
                      </a:lnTo>
                      <a:lnTo>
                        <a:pt x="2" y="166"/>
                      </a:lnTo>
                      <a:lnTo>
                        <a:pt x="2" y="166"/>
                      </a:lnTo>
                      <a:lnTo>
                        <a:pt x="0" y="194"/>
                      </a:lnTo>
                      <a:lnTo>
                        <a:pt x="0" y="194"/>
                      </a:lnTo>
                      <a:lnTo>
                        <a:pt x="2" y="220"/>
                      </a:lnTo>
                      <a:lnTo>
                        <a:pt x="8" y="246"/>
                      </a:lnTo>
                      <a:lnTo>
                        <a:pt x="16" y="270"/>
                      </a:lnTo>
                      <a:lnTo>
                        <a:pt x="26" y="294"/>
                      </a:lnTo>
                      <a:lnTo>
                        <a:pt x="26" y="294"/>
                      </a:lnTo>
                      <a:lnTo>
                        <a:pt x="42" y="268"/>
                      </a:lnTo>
                      <a:lnTo>
                        <a:pt x="58" y="244"/>
                      </a:lnTo>
                      <a:lnTo>
                        <a:pt x="76" y="224"/>
                      </a:lnTo>
                      <a:lnTo>
                        <a:pt x="98" y="204"/>
                      </a:lnTo>
                      <a:lnTo>
                        <a:pt x="98" y="204"/>
                      </a:lnTo>
                      <a:close/>
                      <a:moveTo>
                        <a:pt x="170" y="36"/>
                      </a:moveTo>
                      <a:lnTo>
                        <a:pt x="170" y="36"/>
                      </a:lnTo>
                      <a:lnTo>
                        <a:pt x="170" y="42"/>
                      </a:lnTo>
                      <a:lnTo>
                        <a:pt x="172" y="50"/>
                      </a:lnTo>
                      <a:lnTo>
                        <a:pt x="176" y="56"/>
                      </a:lnTo>
                      <a:lnTo>
                        <a:pt x="180" y="60"/>
                      </a:lnTo>
                      <a:lnTo>
                        <a:pt x="186" y="66"/>
                      </a:lnTo>
                      <a:lnTo>
                        <a:pt x="192" y="68"/>
                      </a:lnTo>
                      <a:lnTo>
                        <a:pt x="198" y="70"/>
                      </a:lnTo>
                      <a:lnTo>
                        <a:pt x="206" y="72"/>
                      </a:lnTo>
                      <a:lnTo>
                        <a:pt x="206" y="72"/>
                      </a:lnTo>
                      <a:lnTo>
                        <a:pt x="214" y="70"/>
                      </a:lnTo>
                      <a:lnTo>
                        <a:pt x="220" y="68"/>
                      </a:lnTo>
                      <a:lnTo>
                        <a:pt x="226" y="66"/>
                      </a:lnTo>
                      <a:lnTo>
                        <a:pt x="232" y="60"/>
                      </a:lnTo>
                      <a:lnTo>
                        <a:pt x="236" y="56"/>
                      </a:lnTo>
                      <a:lnTo>
                        <a:pt x="240" y="50"/>
                      </a:lnTo>
                      <a:lnTo>
                        <a:pt x="242" y="42"/>
                      </a:lnTo>
                      <a:lnTo>
                        <a:pt x="242" y="36"/>
                      </a:lnTo>
                      <a:lnTo>
                        <a:pt x="242" y="36"/>
                      </a:lnTo>
                      <a:lnTo>
                        <a:pt x="242" y="28"/>
                      </a:lnTo>
                      <a:lnTo>
                        <a:pt x="240" y="22"/>
                      </a:lnTo>
                      <a:lnTo>
                        <a:pt x="236" y="16"/>
                      </a:lnTo>
                      <a:lnTo>
                        <a:pt x="232" y="10"/>
                      </a:lnTo>
                      <a:lnTo>
                        <a:pt x="226" y="6"/>
                      </a:lnTo>
                      <a:lnTo>
                        <a:pt x="220" y="2"/>
                      </a:lnTo>
                      <a:lnTo>
                        <a:pt x="214" y="0"/>
                      </a:lnTo>
                      <a:lnTo>
                        <a:pt x="206" y="0"/>
                      </a:lnTo>
                      <a:lnTo>
                        <a:pt x="206" y="0"/>
                      </a:lnTo>
                      <a:lnTo>
                        <a:pt x="198" y="0"/>
                      </a:lnTo>
                      <a:lnTo>
                        <a:pt x="192" y="2"/>
                      </a:lnTo>
                      <a:lnTo>
                        <a:pt x="186" y="6"/>
                      </a:lnTo>
                      <a:lnTo>
                        <a:pt x="180" y="10"/>
                      </a:lnTo>
                      <a:lnTo>
                        <a:pt x="176" y="16"/>
                      </a:lnTo>
                      <a:lnTo>
                        <a:pt x="172" y="22"/>
                      </a:lnTo>
                      <a:lnTo>
                        <a:pt x="170" y="28"/>
                      </a:lnTo>
                      <a:lnTo>
                        <a:pt x="170" y="36"/>
                      </a:lnTo>
                      <a:lnTo>
                        <a:pt x="170" y="36"/>
                      </a:lnTo>
                      <a:close/>
                      <a:moveTo>
                        <a:pt x="206" y="400"/>
                      </a:moveTo>
                      <a:lnTo>
                        <a:pt x="206" y="400"/>
                      </a:lnTo>
                      <a:lnTo>
                        <a:pt x="230" y="398"/>
                      </a:lnTo>
                      <a:lnTo>
                        <a:pt x="254" y="394"/>
                      </a:lnTo>
                      <a:lnTo>
                        <a:pt x="276" y="388"/>
                      </a:lnTo>
                      <a:lnTo>
                        <a:pt x="296" y="378"/>
                      </a:lnTo>
                      <a:lnTo>
                        <a:pt x="316" y="368"/>
                      </a:lnTo>
                      <a:lnTo>
                        <a:pt x="334" y="354"/>
                      </a:lnTo>
                      <a:lnTo>
                        <a:pt x="352" y="338"/>
                      </a:lnTo>
                      <a:lnTo>
                        <a:pt x="366" y="322"/>
                      </a:lnTo>
                      <a:lnTo>
                        <a:pt x="366" y="322"/>
                      </a:lnTo>
                      <a:lnTo>
                        <a:pt x="352" y="296"/>
                      </a:lnTo>
                      <a:lnTo>
                        <a:pt x="336" y="272"/>
                      </a:lnTo>
                      <a:lnTo>
                        <a:pt x="320" y="250"/>
                      </a:lnTo>
                      <a:lnTo>
                        <a:pt x="300" y="232"/>
                      </a:lnTo>
                      <a:lnTo>
                        <a:pt x="280" y="216"/>
                      </a:lnTo>
                      <a:lnTo>
                        <a:pt x="256" y="204"/>
                      </a:lnTo>
                      <a:lnTo>
                        <a:pt x="244" y="200"/>
                      </a:lnTo>
                      <a:lnTo>
                        <a:pt x="232" y="196"/>
                      </a:lnTo>
                      <a:lnTo>
                        <a:pt x="220" y="194"/>
                      </a:lnTo>
                      <a:lnTo>
                        <a:pt x="206" y="194"/>
                      </a:lnTo>
                      <a:lnTo>
                        <a:pt x="206" y="194"/>
                      </a:lnTo>
                      <a:lnTo>
                        <a:pt x="182" y="196"/>
                      </a:lnTo>
                      <a:lnTo>
                        <a:pt x="158" y="202"/>
                      </a:lnTo>
                      <a:lnTo>
                        <a:pt x="158" y="234"/>
                      </a:lnTo>
                      <a:lnTo>
                        <a:pt x="158" y="234"/>
                      </a:lnTo>
                      <a:lnTo>
                        <a:pt x="158" y="240"/>
                      </a:lnTo>
                      <a:lnTo>
                        <a:pt x="156" y="244"/>
                      </a:lnTo>
                      <a:lnTo>
                        <a:pt x="150" y="254"/>
                      </a:lnTo>
                      <a:lnTo>
                        <a:pt x="140" y="262"/>
                      </a:lnTo>
                      <a:lnTo>
                        <a:pt x="134" y="264"/>
                      </a:lnTo>
                      <a:lnTo>
                        <a:pt x="128" y="264"/>
                      </a:lnTo>
                      <a:lnTo>
                        <a:pt x="128" y="264"/>
                      </a:lnTo>
                      <a:lnTo>
                        <a:pt x="118" y="262"/>
                      </a:lnTo>
                      <a:lnTo>
                        <a:pt x="110" y="258"/>
                      </a:lnTo>
                      <a:lnTo>
                        <a:pt x="104" y="252"/>
                      </a:lnTo>
                      <a:lnTo>
                        <a:pt x="100" y="244"/>
                      </a:lnTo>
                      <a:lnTo>
                        <a:pt x="100" y="244"/>
                      </a:lnTo>
                      <a:lnTo>
                        <a:pt x="84" y="260"/>
                      </a:lnTo>
                      <a:lnTo>
                        <a:pt x="70" y="280"/>
                      </a:lnTo>
                      <a:lnTo>
                        <a:pt x="58" y="300"/>
                      </a:lnTo>
                      <a:lnTo>
                        <a:pt x="46" y="322"/>
                      </a:lnTo>
                      <a:lnTo>
                        <a:pt x="46" y="322"/>
                      </a:lnTo>
                      <a:lnTo>
                        <a:pt x="60" y="338"/>
                      </a:lnTo>
                      <a:lnTo>
                        <a:pt x="78" y="354"/>
                      </a:lnTo>
                      <a:lnTo>
                        <a:pt x="96" y="368"/>
                      </a:lnTo>
                      <a:lnTo>
                        <a:pt x="116" y="378"/>
                      </a:lnTo>
                      <a:lnTo>
                        <a:pt x="136" y="388"/>
                      </a:lnTo>
                      <a:lnTo>
                        <a:pt x="158" y="394"/>
                      </a:lnTo>
                      <a:lnTo>
                        <a:pt x="182" y="398"/>
                      </a:lnTo>
                      <a:lnTo>
                        <a:pt x="206" y="400"/>
                      </a:lnTo>
                      <a:lnTo>
                        <a:pt x="206" y="400"/>
                      </a:lnTo>
                      <a:close/>
                      <a:moveTo>
                        <a:pt x="28" y="116"/>
                      </a:moveTo>
                      <a:lnTo>
                        <a:pt x="28" y="116"/>
                      </a:lnTo>
                      <a:lnTo>
                        <a:pt x="30" y="126"/>
                      </a:lnTo>
                      <a:lnTo>
                        <a:pt x="36" y="136"/>
                      </a:lnTo>
                      <a:lnTo>
                        <a:pt x="46" y="142"/>
                      </a:lnTo>
                      <a:lnTo>
                        <a:pt x="56" y="144"/>
                      </a:lnTo>
                      <a:lnTo>
                        <a:pt x="56" y="144"/>
                      </a:lnTo>
                      <a:lnTo>
                        <a:pt x="68" y="142"/>
                      </a:lnTo>
                      <a:lnTo>
                        <a:pt x="76" y="136"/>
                      </a:lnTo>
                      <a:lnTo>
                        <a:pt x="82" y="126"/>
                      </a:lnTo>
                      <a:lnTo>
                        <a:pt x="84" y="116"/>
                      </a:lnTo>
                      <a:lnTo>
                        <a:pt x="84" y="116"/>
                      </a:lnTo>
                      <a:lnTo>
                        <a:pt x="82" y="104"/>
                      </a:lnTo>
                      <a:lnTo>
                        <a:pt x="76" y="96"/>
                      </a:lnTo>
                      <a:lnTo>
                        <a:pt x="68" y="90"/>
                      </a:lnTo>
                      <a:lnTo>
                        <a:pt x="56" y="88"/>
                      </a:lnTo>
                      <a:lnTo>
                        <a:pt x="56" y="88"/>
                      </a:lnTo>
                      <a:lnTo>
                        <a:pt x="46" y="90"/>
                      </a:lnTo>
                      <a:lnTo>
                        <a:pt x="36" y="96"/>
                      </a:lnTo>
                      <a:lnTo>
                        <a:pt x="30" y="104"/>
                      </a:lnTo>
                      <a:lnTo>
                        <a:pt x="28" y="116"/>
                      </a:lnTo>
                      <a:lnTo>
                        <a:pt x="28" y="116"/>
                      </a:lnTo>
                      <a:close/>
                      <a:moveTo>
                        <a:pt x="300" y="192"/>
                      </a:moveTo>
                      <a:lnTo>
                        <a:pt x="300" y="116"/>
                      </a:lnTo>
                      <a:lnTo>
                        <a:pt x="300" y="116"/>
                      </a:lnTo>
                      <a:lnTo>
                        <a:pt x="300" y="116"/>
                      </a:lnTo>
                      <a:lnTo>
                        <a:pt x="300" y="114"/>
                      </a:lnTo>
                      <a:lnTo>
                        <a:pt x="300" y="114"/>
                      </a:lnTo>
                      <a:lnTo>
                        <a:pt x="300" y="108"/>
                      </a:lnTo>
                      <a:lnTo>
                        <a:pt x="298" y="102"/>
                      </a:lnTo>
                      <a:lnTo>
                        <a:pt x="290" y="92"/>
                      </a:lnTo>
                      <a:lnTo>
                        <a:pt x="280" y="84"/>
                      </a:lnTo>
                      <a:lnTo>
                        <a:pt x="274" y="82"/>
                      </a:lnTo>
                      <a:lnTo>
                        <a:pt x="268" y="82"/>
                      </a:lnTo>
                      <a:lnTo>
                        <a:pt x="232" y="82"/>
                      </a:lnTo>
                      <a:lnTo>
                        <a:pt x="206" y="116"/>
                      </a:lnTo>
                      <a:lnTo>
                        <a:pt x="180" y="82"/>
                      </a:lnTo>
                      <a:lnTo>
                        <a:pt x="144" y="82"/>
                      </a:lnTo>
                      <a:lnTo>
                        <a:pt x="144" y="82"/>
                      </a:lnTo>
                      <a:lnTo>
                        <a:pt x="138" y="82"/>
                      </a:lnTo>
                      <a:lnTo>
                        <a:pt x="132" y="84"/>
                      </a:lnTo>
                      <a:lnTo>
                        <a:pt x="122" y="92"/>
                      </a:lnTo>
                      <a:lnTo>
                        <a:pt x="114" y="102"/>
                      </a:lnTo>
                      <a:lnTo>
                        <a:pt x="112" y="108"/>
                      </a:lnTo>
                      <a:lnTo>
                        <a:pt x="112" y="114"/>
                      </a:lnTo>
                      <a:lnTo>
                        <a:pt x="112" y="116"/>
                      </a:lnTo>
                      <a:lnTo>
                        <a:pt x="112" y="130"/>
                      </a:lnTo>
                      <a:lnTo>
                        <a:pt x="112" y="234"/>
                      </a:lnTo>
                      <a:lnTo>
                        <a:pt x="112" y="234"/>
                      </a:lnTo>
                      <a:lnTo>
                        <a:pt x="114" y="240"/>
                      </a:lnTo>
                      <a:lnTo>
                        <a:pt x="116" y="244"/>
                      </a:lnTo>
                      <a:lnTo>
                        <a:pt x="122" y="248"/>
                      </a:lnTo>
                      <a:lnTo>
                        <a:pt x="128" y="248"/>
                      </a:lnTo>
                      <a:lnTo>
                        <a:pt x="128" y="248"/>
                      </a:lnTo>
                      <a:lnTo>
                        <a:pt x="134" y="248"/>
                      </a:lnTo>
                      <a:lnTo>
                        <a:pt x="138" y="244"/>
                      </a:lnTo>
                      <a:lnTo>
                        <a:pt x="142" y="240"/>
                      </a:lnTo>
                      <a:lnTo>
                        <a:pt x="144" y="234"/>
                      </a:lnTo>
                      <a:lnTo>
                        <a:pt x="144" y="130"/>
                      </a:lnTo>
                      <a:lnTo>
                        <a:pt x="144" y="130"/>
                      </a:lnTo>
                      <a:lnTo>
                        <a:pt x="150" y="134"/>
                      </a:lnTo>
                      <a:lnTo>
                        <a:pt x="154" y="140"/>
                      </a:lnTo>
                      <a:lnTo>
                        <a:pt x="158" y="148"/>
                      </a:lnTo>
                      <a:lnTo>
                        <a:pt x="158" y="156"/>
                      </a:lnTo>
                      <a:lnTo>
                        <a:pt x="158" y="170"/>
                      </a:lnTo>
                      <a:lnTo>
                        <a:pt x="158" y="170"/>
                      </a:lnTo>
                      <a:lnTo>
                        <a:pt x="182" y="164"/>
                      </a:lnTo>
                      <a:lnTo>
                        <a:pt x="206" y="162"/>
                      </a:lnTo>
                      <a:lnTo>
                        <a:pt x="206" y="162"/>
                      </a:lnTo>
                      <a:lnTo>
                        <a:pt x="230" y="164"/>
                      </a:lnTo>
                      <a:lnTo>
                        <a:pt x="254" y="170"/>
                      </a:lnTo>
                      <a:lnTo>
                        <a:pt x="254" y="158"/>
                      </a:lnTo>
                      <a:lnTo>
                        <a:pt x="254" y="158"/>
                      </a:lnTo>
                      <a:lnTo>
                        <a:pt x="254" y="150"/>
                      </a:lnTo>
                      <a:lnTo>
                        <a:pt x="258" y="142"/>
                      </a:lnTo>
                      <a:lnTo>
                        <a:pt x="262" y="136"/>
                      </a:lnTo>
                      <a:lnTo>
                        <a:pt x="268" y="132"/>
                      </a:lnTo>
                      <a:lnTo>
                        <a:pt x="268" y="176"/>
                      </a:lnTo>
                      <a:lnTo>
                        <a:pt x="268" y="176"/>
                      </a:lnTo>
                      <a:lnTo>
                        <a:pt x="284" y="184"/>
                      </a:lnTo>
                      <a:lnTo>
                        <a:pt x="300" y="192"/>
                      </a:lnTo>
                      <a:lnTo>
                        <a:pt x="300" y="192"/>
                      </a:lnTo>
                      <a:close/>
                    </a:path>
                  </a:pathLst>
                </a:custGeom>
                <a:solidFill>
                  <a:srgbClr val="FFC000"/>
                </a:solidFill>
                <a:ln>
                  <a:noFill/>
                </a:ln>
              </p:spPr>
              <p:txBody>
                <a:bodyPr vert="horz" wrap="square" lIns="78191" tIns="39095" rIns="78191" bIns="39095" numCol="1" anchor="t" anchorCtr="0" compatLnSpc="1">
                  <a:prstTxWarp prst="textNoShape">
                    <a:avLst/>
                  </a:prstTxWarp>
                </a:bodyPr>
                <a:lstStyle/>
                <a:p>
                  <a:endParaRPr lang="en-GB" sz="1539"/>
                </a:p>
              </p:txBody>
            </p:sp>
            <p:sp>
              <p:nvSpPr>
                <p:cNvPr id="30" name="Freeform 4995">
                  <a:extLst>
                    <a:ext uri="{FF2B5EF4-FFF2-40B4-BE49-F238E27FC236}">
                      <a16:creationId xmlns:a16="http://schemas.microsoft.com/office/drawing/2014/main" id="{B1ECDF7E-0584-BC53-200B-269DE0DF02ED}"/>
                    </a:ext>
                  </a:extLst>
                </p:cNvPr>
                <p:cNvSpPr>
                  <a:spLocks noEditPoints="1"/>
                </p:cNvSpPr>
                <p:nvPr/>
              </p:nvSpPr>
              <p:spPr bwMode="auto">
                <a:xfrm>
                  <a:off x="886327" y="4873369"/>
                  <a:ext cx="407068" cy="457951"/>
                </a:xfrm>
                <a:custGeom>
                  <a:avLst/>
                  <a:gdLst>
                    <a:gd name="T0" fmla="*/ 54 w 336"/>
                    <a:gd name="T1" fmla="*/ 152 h 378"/>
                    <a:gd name="T2" fmla="*/ 62 w 336"/>
                    <a:gd name="T3" fmla="*/ 142 h 378"/>
                    <a:gd name="T4" fmla="*/ 86 w 336"/>
                    <a:gd name="T5" fmla="*/ 122 h 378"/>
                    <a:gd name="T6" fmla="*/ 42 w 336"/>
                    <a:gd name="T7" fmla="*/ 228 h 378"/>
                    <a:gd name="T8" fmla="*/ 94 w 336"/>
                    <a:gd name="T9" fmla="*/ 250 h 378"/>
                    <a:gd name="T10" fmla="*/ 162 w 336"/>
                    <a:gd name="T11" fmla="*/ 160 h 378"/>
                    <a:gd name="T12" fmla="*/ 200 w 336"/>
                    <a:gd name="T13" fmla="*/ 80 h 378"/>
                    <a:gd name="T14" fmla="*/ 162 w 336"/>
                    <a:gd name="T15" fmla="*/ 22 h 378"/>
                    <a:gd name="T16" fmla="*/ 154 w 336"/>
                    <a:gd name="T17" fmla="*/ 8 h 378"/>
                    <a:gd name="T18" fmla="*/ 122 w 336"/>
                    <a:gd name="T19" fmla="*/ 8 h 378"/>
                    <a:gd name="T20" fmla="*/ 104 w 336"/>
                    <a:gd name="T21" fmla="*/ 40 h 378"/>
                    <a:gd name="T22" fmla="*/ 84 w 336"/>
                    <a:gd name="T23" fmla="*/ 98 h 378"/>
                    <a:gd name="T24" fmla="*/ 56 w 336"/>
                    <a:gd name="T25" fmla="*/ 128 h 378"/>
                    <a:gd name="T26" fmla="*/ 50 w 336"/>
                    <a:gd name="T27" fmla="*/ 126 h 378"/>
                    <a:gd name="T28" fmla="*/ 36 w 336"/>
                    <a:gd name="T29" fmla="*/ 134 h 378"/>
                    <a:gd name="T30" fmla="*/ 42 w 336"/>
                    <a:gd name="T31" fmla="*/ 152 h 378"/>
                    <a:gd name="T32" fmla="*/ 162 w 336"/>
                    <a:gd name="T33" fmla="*/ 46 h 378"/>
                    <a:gd name="T34" fmla="*/ 168 w 336"/>
                    <a:gd name="T35" fmla="*/ 54 h 378"/>
                    <a:gd name="T36" fmla="*/ 116 w 336"/>
                    <a:gd name="T37" fmla="*/ 134 h 378"/>
                    <a:gd name="T38" fmla="*/ 74 w 336"/>
                    <a:gd name="T39" fmla="*/ 216 h 378"/>
                    <a:gd name="T40" fmla="*/ 68 w 336"/>
                    <a:gd name="T41" fmla="*/ 220 h 378"/>
                    <a:gd name="T42" fmla="*/ 62 w 336"/>
                    <a:gd name="T43" fmla="*/ 212 h 378"/>
                    <a:gd name="T44" fmla="*/ 106 w 336"/>
                    <a:gd name="T45" fmla="*/ 128 h 378"/>
                    <a:gd name="T46" fmla="*/ 158 w 336"/>
                    <a:gd name="T47" fmla="*/ 48 h 378"/>
                    <a:gd name="T48" fmla="*/ 124 w 336"/>
                    <a:gd name="T49" fmla="*/ 28 h 378"/>
                    <a:gd name="T50" fmla="*/ 134 w 336"/>
                    <a:gd name="T51" fmla="*/ 20 h 378"/>
                    <a:gd name="T52" fmla="*/ 148 w 336"/>
                    <a:gd name="T53" fmla="*/ 26 h 378"/>
                    <a:gd name="T54" fmla="*/ 128 w 336"/>
                    <a:gd name="T55" fmla="*/ 58 h 378"/>
                    <a:gd name="T56" fmla="*/ 120 w 336"/>
                    <a:gd name="T57" fmla="*/ 44 h 378"/>
                    <a:gd name="T58" fmla="*/ 34 w 336"/>
                    <a:gd name="T59" fmla="*/ 262 h 378"/>
                    <a:gd name="T60" fmla="*/ 64 w 336"/>
                    <a:gd name="T61" fmla="*/ 280 h 378"/>
                    <a:gd name="T62" fmla="*/ 170 w 336"/>
                    <a:gd name="T63" fmla="*/ 12 h 378"/>
                    <a:gd name="T64" fmla="*/ 194 w 336"/>
                    <a:gd name="T65" fmla="*/ 0 h 378"/>
                    <a:gd name="T66" fmla="*/ 214 w 336"/>
                    <a:gd name="T67" fmla="*/ 18 h 378"/>
                    <a:gd name="T68" fmla="*/ 336 w 336"/>
                    <a:gd name="T69" fmla="*/ 212 h 378"/>
                    <a:gd name="T70" fmla="*/ 330 w 336"/>
                    <a:gd name="T71" fmla="*/ 222 h 378"/>
                    <a:gd name="T72" fmla="*/ 264 w 336"/>
                    <a:gd name="T73" fmla="*/ 226 h 378"/>
                    <a:gd name="T74" fmla="*/ 196 w 336"/>
                    <a:gd name="T75" fmla="*/ 246 h 378"/>
                    <a:gd name="T76" fmla="*/ 188 w 336"/>
                    <a:gd name="T77" fmla="*/ 264 h 378"/>
                    <a:gd name="T78" fmla="*/ 212 w 336"/>
                    <a:gd name="T79" fmla="*/ 284 h 378"/>
                    <a:gd name="T80" fmla="*/ 228 w 336"/>
                    <a:gd name="T81" fmla="*/ 314 h 378"/>
                    <a:gd name="T82" fmla="*/ 214 w 336"/>
                    <a:gd name="T83" fmla="*/ 342 h 378"/>
                    <a:gd name="T84" fmla="*/ 142 w 336"/>
                    <a:gd name="T85" fmla="*/ 368 h 378"/>
                    <a:gd name="T86" fmla="*/ 44 w 336"/>
                    <a:gd name="T87" fmla="*/ 378 h 378"/>
                    <a:gd name="T88" fmla="*/ 2 w 336"/>
                    <a:gd name="T89" fmla="*/ 376 h 378"/>
                    <a:gd name="T90" fmla="*/ 0 w 336"/>
                    <a:gd name="T91" fmla="*/ 364 h 378"/>
                    <a:gd name="T92" fmla="*/ 10 w 336"/>
                    <a:gd name="T93" fmla="*/ 358 h 378"/>
                    <a:gd name="T94" fmla="*/ 156 w 336"/>
                    <a:gd name="T95" fmla="*/ 344 h 378"/>
                    <a:gd name="T96" fmla="*/ 208 w 336"/>
                    <a:gd name="T97" fmla="*/ 318 h 378"/>
                    <a:gd name="T98" fmla="*/ 204 w 336"/>
                    <a:gd name="T99" fmla="*/ 304 h 378"/>
                    <a:gd name="T100" fmla="*/ 176 w 336"/>
                    <a:gd name="T101" fmla="*/ 282 h 378"/>
                    <a:gd name="T102" fmla="*/ 168 w 336"/>
                    <a:gd name="T103" fmla="*/ 260 h 378"/>
                    <a:gd name="T104" fmla="*/ 186 w 336"/>
                    <a:gd name="T105" fmla="*/ 228 h 378"/>
                    <a:gd name="T106" fmla="*/ 254 w 336"/>
                    <a:gd name="T107" fmla="*/ 206 h 378"/>
                    <a:gd name="T108" fmla="*/ 330 w 336"/>
                    <a:gd name="T109" fmla="*/ 202 h 378"/>
                    <a:gd name="T110" fmla="*/ 336 w 336"/>
                    <a:gd name="T111" fmla="*/ 212 h 378"/>
                    <a:gd name="T112" fmla="*/ 10 w 336"/>
                    <a:gd name="T113" fmla="*/ 270 h 378"/>
                    <a:gd name="T114" fmla="*/ 40 w 336"/>
                    <a:gd name="T115" fmla="*/ 274 h 378"/>
                    <a:gd name="T116" fmla="*/ 26 w 336"/>
                    <a:gd name="T117" fmla="*/ 310 h 378"/>
                    <a:gd name="T118" fmla="*/ 32 w 336"/>
                    <a:gd name="T119" fmla="*/ 310 h 378"/>
                    <a:gd name="T120" fmla="*/ 58 w 336"/>
                    <a:gd name="T121" fmla="*/ 286 h 378"/>
                    <a:gd name="T122" fmla="*/ 68 w 336"/>
                    <a:gd name="T123" fmla="*/ 304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36" h="378">
                      <a:moveTo>
                        <a:pt x="42" y="152"/>
                      </a:moveTo>
                      <a:lnTo>
                        <a:pt x="42" y="152"/>
                      </a:lnTo>
                      <a:lnTo>
                        <a:pt x="48" y="154"/>
                      </a:lnTo>
                      <a:lnTo>
                        <a:pt x="54" y="152"/>
                      </a:lnTo>
                      <a:lnTo>
                        <a:pt x="58" y="150"/>
                      </a:lnTo>
                      <a:lnTo>
                        <a:pt x="62" y="146"/>
                      </a:lnTo>
                      <a:lnTo>
                        <a:pt x="62" y="146"/>
                      </a:lnTo>
                      <a:lnTo>
                        <a:pt x="62" y="142"/>
                      </a:lnTo>
                      <a:lnTo>
                        <a:pt x="62" y="142"/>
                      </a:lnTo>
                      <a:lnTo>
                        <a:pt x="74" y="134"/>
                      </a:lnTo>
                      <a:lnTo>
                        <a:pt x="86" y="122"/>
                      </a:lnTo>
                      <a:lnTo>
                        <a:pt x="86" y="122"/>
                      </a:lnTo>
                      <a:lnTo>
                        <a:pt x="64" y="166"/>
                      </a:lnTo>
                      <a:lnTo>
                        <a:pt x="50" y="200"/>
                      </a:lnTo>
                      <a:lnTo>
                        <a:pt x="44" y="220"/>
                      </a:lnTo>
                      <a:lnTo>
                        <a:pt x="42" y="228"/>
                      </a:lnTo>
                      <a:lnTo>
                        <a:pt x="66" y="242"/>
                      </a:lnTo>
                      <a:lnTo>
                        <a:pt x="88" y="256"/>
                      </a:lnTo>
                      <a:lnTo>
                        <a:pt x="88" y="256"/>
                      </a:lnTo>
                      <a:lnTo>
                        <a:pt x="94" y="250"/>
                      </a:lnTo>
                      <a:lnTo>
                        <a:pt x="110" y="232"/>
                      </a:lnTo>
                      <a:lnTo>
                        <a:pt x="134" y="202"/>
                      </a:lnTo>
                      <a:lnTo>
                        <a:pt x="148" y="182"/>
                      </a:lnTo>
                      <a:lnTo>
                        <a:pt x="162" y="160"/>
                      </a:lnTo>
                      <a:lnTo>
                        <a:pt x="162" y="160"/>
                      </a:lnTo>
                      <a:lnTo>
                        <a:pt x="174" y="136"/>
                      </a:lnTo>
                      <a:lnTo>
                        <a:pt x="184" y="114"/>
                      </a:lnTo>
                      <a:lnTo>
                        <a:pt x="200" y="80"/>
                      </a:lnTo>
                      <a:lnTo>
                        <a:pt x="206" y="56"/>
                      </a:lnTo>
                      <a:lnTo>
                        <a:pt x="208" y="48"/>
                      </a:lnTo>
                      <a:lnTo>
                        <a:pt x="184" y="34"/>
                      </a:lnTo>
                      <a:lnTo>
                        <a:pt x="162" y="22"/>
                      </a:lnTo>
                      <a:lnTo>
                        <a:pt x="162" y="22"/>
                      </a:lnTo>
                      <a:lnTo>
                        <a:pt x="160" y="14"/>
                      </a:lnTo>
                      <a:lnTo>
                        <a:pt x="154" y="8"/>
                      </a:lnTo>
                      <a:lnTo>
                        <a:pt x="154" y="8"/>
                      </a:lnTo>
                      <a:lnTo>
                        <a:pt x="146" y="4"/>
                      </a:lnTo>
                      <a:lnTo>
                        <a:pt x="138" y="4"/>
                      </a:lnTo>
                      <a:lnTo>
                        <a:pt x="130" y="4"/>
                      </a:lnTo>
                      <a:lnTo>
                        <a:pt x="122" y="8"/>
                      </a:lnTo>
                      <a:lnTo>
                        <a:pt x="122" y="8"/>
                      </a:lnTo>
                      <a:lnTo>
                        <a:pt x="116" y="14"/>
                      </a:lnTo>
                      <a:lnTo>
                        <a:pt x="110" y="20"/>
                      </a:lnTo>
                      <a:lnTo>
                        <a:pt x="104" y="40"/>
                      </a:lnTo>
                      <a:lnTo>
                        <a:pt x="104" y="40"/>
                      </a:lnTo>
                      <a:lnTo>
                        <a:pt x="98" y="64"/>
                      </a:lnTo>
                      <a:lnTo>
                        <a:pt x="92" y="80"/>
                      </a:lnTo>
                      <a:lnTo>
                        <a:pt x="84" y="98"/>
                      </a:lnTo>
                      <a:lnTo>
                        <a:pt x="84" y="98"/>
                      </a:lnTo>
                      <a:lnTo>
                        <a:pt x="78" y="108"/>
                      </a:lnTo>
                      <a:lnTo>
                        <a:pt x="70" y="116"/>
                      </a:lnTo>
                      <a:lnTo>
                        <a:pt x="56" y="128"/>
                      </a:lnTo>
                      <a:lnTo>
                        <a:pt x="56" y="128"/>
                      </a:lnTo>
                      <a:lnTo>
                        <a:pt x="54" y="126"/>
                      </a:lnTo>
                      <a:lnTo>
                        <a:pt x="54" y="126"/>
                      </a:lnTo>
                      <a:lnTo>
                        <a:pt x="50" y="126"/>
                      </a:lnTo>
                      <a:lnTo>
                        <a:pt x="44" y="126"/>
                      </a:lnTo>
                      <a:lnTo>
                        <a:pt x="40" y="128"/>
                      </a:lnTo>
                      <a:lnTo>
                        <a:pt x="36" y="134"/>
                      </a:lnTo>
                      <a:lnTo>
                        <a:pt x="36" y="134"/>
                      </a:lnTo>
                      <a:lnTo>
                        <a:pt x="34" y="138"/>
                      </a:lnTo>
                      <a:lnTo>
                        <a:pt x="36" y="144"/>
                      </a:lnTo>
                      <a:lnTo>
                        <a:pt x="38" y="148"/>
                      </a:lnTo>
                      <a:lnTo>
                        <a:pt x="42" y="152"/>
                      </a:lnTo>
                      <a:lnTo>
                        <a:pt x="42" y="152"/>
                      </a:lnTo>
                      <a:close/>
                      <a:moveTo>
                        <a:pt x="158" y="48"/>
                      </a:moveTo>
                      <a:lnTo>
                        <a:pt x="158" y="48"/>
                      </a:lnTo>
                      <a:lnTo>
                        <a:pt x="162" y="46"/>
                      </a:lnTo>
                      <a:lnTo>
                        <a:pt x="166" y="46"/>
                      </a:lnTo>
                      <a:lnTo>
                        <a:pt x="166" y="46"/>
                      </a:lnTo>
                      <a:lnTo>
                        <a:pt x="168" y="50"/>
                      </a:lnTo>
                      <a:lnTo>
                        <a:pt x="168" y="54"/>
                      </a:lnTo>
                      <a:lnTo>
                        <a:pt x="168" y="54"/>
                      </a:lnTo>
                      <a:lnTo>
                        <a:pt x="152" y="76"/>
                      </a:lnTo>
                      <a:lnTo>
                        <a:pt x="136" y="100"/>
                      </a:lnTo>
                      <a:lnTo>
                        <a:pt x="116" y="134"/>
                      </a:lnTo>
                      <a:lnTo>
                        <a:pt x="116" y="134"/>
                      </a:lnTo>
                      <a:lnTo>
                        <a:pt x="96" y="168"/>
                      </a:lnTo>
                      <a:lnTo>
                        <a:pt x="84" y="194"/>
                      </a:lnTo>
                      <a:lnTo>
                        <a:pt x="74" y="216"/>
                      </a:lnTo>
                      <a:lnTo>
                        <a:pt x="74" y="216"/>
                      </a:lnTo>
                      <a:lnTo>
                        <a:pt x="72" y="220"/>
                      </a:lnTo>
                      <a:lnTo>
                        <a:pt x="68" y="220"/>
                      </a:lnTo>
                      <a:lnTo>
                        <a:pt x="68" y="220"/>
                      </a:lnTo>
                      <a:lnTo>
                        <a:pt x="66" y="220"/>
                      </a:lnTo>
                      <a:lnTo>
                        <a:pt x="66" y="220"/>
                      </a:lnTo>
                      <a:lnTo>
                        <a:pt x="64" y="218"/>
                      </a:lnTo>
                      <a:lnTo>
                        <a:pt x="62" y="212"/>
                      </a:lnTo>
                      <a:lnTo>
                        <a:pt x="62" y="212"/>
                      </a:lnTo>
                      <a:lnTo>
                        <a:pt x="74" y="188"/>
                      </a:lnTo>
                      <a:lnTo>
                        <a:pt x="86" y="162"/>
                      </a:lnTo>
                      <a:lnTo>
                        <a:pt x="106" y="128"/>
                      </a:lnTo>
                      <a:lnTo>
                        <a:pt x="106" y="128"/>
                      </a:lnTo>
                      <a:lnTo>
                        <a:pt x="126" y="92"/>
                      </a:lnTo>
                      <a:lnTo>
                        <a:pt x="142" y="68"/>
                      </a:lnTo>
                      <a:lnTo>
                        <a:pt x="158" y="48"/>
                      </a:lnTo>
                      <a:lnTo>
                        <a:pt x="158" y="48"/>
                      </a:lnTo>
                      <a:close/>
                      <a:moveTo>
                        <a:pt x="120" y="44"/>
                      </a:moveTo>
                      <a:lnTo>
                        <a:pt x="120" y="44"/>
                      </a:lnTo>
                      <a:lnTo>
                        <a:pt x="124" y="28"/>
                      </a:lnTo>
                      <a:lnTo>
                        <a:pt x="128" y="24"/>
                      </a:lnTo>
                      <a:lnTo>
                        <a:pt x="130" y="20"/>
                      </a:lnTo>
                      <a:lnTo>
                        <a:pt x="130" y="20"/>
                      </a:lnTo>
                      <a:lnTo>
                        <a:pt x="134" y="20"/>
                      </a:lnTo>
                      <a:lnTo>
                        <a:pt x="138" y="20"/>
                      </a:lnTo>
                      <a:lnTo>
                        <a:pt x="144" y="22"/>
                      </a:lnTo>
                      <a:lnTo>
                        <a:pt x="144" y="22"/>
                      </a:lnTo>
                      <a:lnTo>
                        <a:pt x="148" y="26"/>
                      </a:lnTo>
                      <a:lnTo>
                        <a:pt x="148" y="30"/>
                      </a:lnTo>
                      <a:lnTo>
                        <a:pt x="148" y="34"/>
                      </a:lnTo>
                      <a:lnTo>
                        <a:pt x="148" y="34"/>
                      </a:lnTo>
                      <a:lnTo>
                        <a:pt x="128" y="58"/>
                      </a:lnTo>
                      <a:lnTo>
                        <a:pt x="104" y="94"/>
                      </a:lnTo>
                      <a:lnTo>
                        <a:pt x="104" y="94"/>
                      </a:lnTo>
                      <a:lnTo>
                        <a:pt x="114" y="66"/>
                      </a:lnTo>
                      <a:lnTo>
                        <a:pt x="120" y="44"/>
                      </a:lnTo>
                      <a:lnTo>
                        <a:pt x="120" y="44"/>
                      </a:lnTo>
                      <a:close/>
                      <a:moveTo>
                        <a:pt x="50" y="270"/>
                      </a:moveTo>
                      <a:lnTo>
                        <a:pt x="50" y="270"/>
                      </a:lnTo>
                      <a:lnTo>
                        <a:pt x="34" y="262"/>
                      </a:lnTo>
                      <a:lnTo>
                        <a:pt x="38" y="240"/>
                      </a:lnTo>
                      <a:lnTo>
                        <a:pt x="80" y="264"/>
                      </a:lnTo>
                      <a:lnTo>
                        <a:pt x="64" y="280"/>
                      </a:lnTo>
                      <a:lnTo>
                        <a:pt x="64" y="280"/>
                      </a:lnTo>
                      <a:lnTo>
                        <a:pt x="50" y="270"/>
                      </a:lnTo>
                      <a:lnTo>
                        <a:pt x="50" y="270"/>
                      </a:lnTo>
                      <a:close/>
                      <a:moveTo>
                        <a:pt x="212" y="36"/>
                      </a:moveTo>
                      <a:lnTo>
                        <a:pt x="170" y="12"/>
                      </a:lnTo>
                      <a:lnTo>
                        <a:pt x="170" y="12"/>
                      </a:lnTo>
                      <a:lnTo>
                        <a:pt x="176" y="4"/>
                      </a:lnTo>
                      <a:lnTo>
                        <a:pt x="184" y="0"/>
                      </a:lnTo>
                      <a:lnTo>
                        <a:pt x="194" y="0"/>
                      </a:lnTo>
                      <a:lnTo>
                        <a:pt x="204" y="2"/>
                      </a:lnTo>
                      <a:lnTo>
                        <a:pt x="204" y="2"/>
                      </a:lnTo>
                      <a:lnTo>
                        <a:pt x="210" y="8"/>
                      </a:lnTo>
                      <a:lnTo>
                        <a:pt x="214" y="18"/>
                      </a:lnTo>
                      <a:lnTo>
                        <a:pt x="216" y="26"/>
                      </a:lnTo>
                      <a:lnTo>
                        <a:pt x="212" y="36"/>
                      </a:lnTo>
                      <a:lnTo>
                        <a:pt x="212" y="36"/>
                      </a:lnTo>
                      <a:close/>
                      <a:moveTo>
                        <a:pt x="336" y="212"/>
                      </a:moveTo>
                      <a:lnTo>
                        <a:pt x="336" y="212"/>
                      </a:lnTo>
                      <a:lnTo>
                        <a:pt x="334" y="216"/>
                      </a:lnTo>
                      <a:lnTo>
                        <a:pt x="332" y="218"/>
                      </a:lnTo>
                      <a:lnTo>
                        <a:pt x="330" y="222"/>
                      </a:lnTo>
                      <a:lnTo>
                        <a:pt x="326" y="222"/>
                      </a:lnTo>
                      <a:lnTo>
                        <a:pt x="326" y="222"/>
                      </a:lnTo>
                      <a:lnTo>
                        <a:pt x="292" y="222"/>
                      </a:lnTo>
                      <a:lnTo>
                        <a:pt x="264" y="226"/>
                      </a:lnTo>
                      <a:lnTo>
                        <a:pt x="240" y="228"/>
                      </a:lnTo>
                      <a:lnTo>
                        <a:pt x="220" y="234"/>
                      </a:lnTo>
                      <a:lnTo>
                        <a:pt x="206" y="240"/>
                      </a:lnTo>
                      <a:lnTo>
                        <a:pt x="196" y="246"/>
                      </a:lnTo>
                      <a:lnTo>
                        <a:pt x="190" y="252"/>
                      </a:lnTo>
                      <a:lnTo>
                        <a:pt x="188" y="260"/>
                      </a:lnTo>
                      <a:lnTo>
                        <a:pt x="188" y="260"/>
                      </a:lnTo>
                      <a:lnTo>
                        <a:pt x="188" y="264"/>
                      </a:lnTo>
                      <a:lnTo>
                        <a:pt x="192" y="270"/>
                      </a:lnTo>
                      <a:lnTo>
                        <a:pt x="204" y="278"/>
                      </a:lnTo>
                      <a:lnTo>
                        <a:pt x="204" y="278"/>
                      </a:lnTo>
                      <a:lnTo>
                        <a:pt x="212" y="284"/>
                      </a:lnTo>
                      <a:lnTo>
                        <a:pt x="220" y="292"/>
                      </a:lnTo>
                      <a:lnTo>
                        <a:pt x="226" y="302"/>
                      </a:lnTo>
                      <a:lnTo>
                        <a:pt x="228" y="308"/>
                      </a:lnTo>
                      <a:lnTo>
                        <a:pt x="228" y="314"/>
                      </a:lnTo>
                      <a:lnTo>
                        <a:pt x="228" y="314"/>
                      </a:lnTo>
                      <a:lnTo>
                        <a:pt x="228" y="324"/>
                      </a:lnTo>
                      <a:lnTo>
                        <a:pt x="222" y="334"/>
                      </a:lnTo>
                      <a:lnTo>
                        <a:pt x="214" y="342"/>
                      </a:lnTo>
                      <a:lnTo>
                        <a:pt x="200" y="350"/>
                      </a:lnTo>
                      <a:lnTo>
                        <a:pt x="184" y="356"/>
                      </a:lnTo>
                      <a:lnTo>
                        <a:pt x="166" y="362"/>
                      </a:lnTo>
                      <a:lnTo>
                        <a:pt x="142" y="368"/>
                      </a:lnTo>
                      <a:lnTo>
                        <a:pt x="116" y="372"/>
                      </a:lnTo>
                      <a:lnTo>
                        <a:pt x="116" y="372"/>
                      </a:lnTo>
                      <a:lnTo>
                        <a:pt x="78" y="376"/>
                      </a:lnTo>
                      <a:lnTo>
                        <a:pt x="44" y="378"/>
                      </a:lnTo>
                      <a:lnTo>
                        <a:pt x="10" y="378"/>
                      </a:lnTo>
                      <a:lnTo>
                        <a:pt x="10" y="378"/>
                      </a:lnTo>
                      <a:lnTo>
                        <a:pt x="6" y="378"/>
                      </a:lnTo>
                      <a:lnTo>
                        <a:pt x="2" y="376"/>
                      </a:lnTo>
                      <a:lnTo>
                        <a:pt x="0" y="372"/>
                      </a:lnTo>
                      <a:lnTo>
                        <a:pt x="0" y="368"/>
                      </a:lnTo>
                      <a:lnTo>
                        <a:pt x="0" y="368"/>
                      </a:lnTo>
                      <a:lnTo>
                        <a:pt x="0" y="364"/>
                      </a:lnTo>
                      <a:lnTo>
                        <a:pt x="2" y="362"/>
                      </a:lnTo>
                      <a:lnTo>
                        <a:pt x="6" y="360"/>
                      </a:lnTo>
                      <a:lnTo>
                        <a:pt x="10" y="358"/>
                      </a:lnTo>
                      <a:lnTo>
                        <a:pt x="10" y="358"/>
                      </a:lnTo>
                      <a:lnTo>
                        <a:pt x="54" y="358"/>
                      </a:lnTo>
                      <a:lnTo>
                        <a:pt x="92" y="354"/>
                      </a:lnTo>
                      <a:lnTo>
                        <a:pt x="126" y="350"/>
                      </a:lnTo>
                      <a:lnTo>
                        <a:pt x="156" y="344"/>
                      </a:lnTo>
                      <a:lnTo>
                        <a:pt x="178" y="338"/>
                      </a:lnTo>
                      <a:lnTo>
                        <a:pt x="194" y="330"/>
                      </a:lnTo>
                      <a:lnTo>
                        <a:pt x="206" y="322"/>
                      </a:lnTo>
                      <a:lnTo>
                        <a:pt x="208" y="318"/>
                      </a:lnTo>
                      <a:lnTo>
                        <a:pt x="208" y="314"/>
                      </a:lnTo>
                      <a:lnTo>
                        <a:pt x="208" y="314"/>
                      </a:lnTo>
                      <a:lnTo>
                        <a:pt x="208" y="310"/>
                      </a:lnTo>
                      <a:lnTo>
                        <a:pt x="204" y="304"/>
                      </a:lnTo>
                      <a:lnTo>
                        <a:pt x="192" y="294"/>
                      </a:lnTo>
                      <a:lnTo>
                        <a:pt x="192" y="294"/>
                      </a:lnTo>
                      <a:lnTo>
                        <a:pt x="184" y="288"/>
                      </a:lnTo>
                      <a:lnTo>
                        <a:pt x="176" y="282"/>
                      </a:lnTo>
                      <a:lnTo>
                        <a:pt x="170" y="272"/>
                      </a:lnTo>
                      <a:lnTo>
                        <a:pt x="168" y="266"/>
                      </a:lnTo>
                      <a:lnTo>
                        <a:pt x="168" y="260"/>
                      </a:lnTo>
                      <a:lnTo>
                        <a:pt x="168" y="260"/>
                      </a:lnTo>
                      <a:lnTo>
                        <a:pt x="168" y="250"/>
                      </a:lnTo>
                      <a:lnTo>
                        <a:pt x="172" y="242"/>
                      </a:lnTo>
                      <a:lnTo>
                        <a:pt x="178" y="234"/>
                      </a:lnTo>
                      <a:lnTo>
                        <a:pt x="186" y="228"/>
                      </a:lnTo>
                      <a:lnTo>
                        <a:pt x="194" y="224"/>
                      </a:lnTo>
                      <a:lnTo>
                        <a:pt x="204" y="218"/>
                      </a:lnTo>
                      <a:lnTo>
                        <a:pt x="228" y="212"/>
                      </a:lnTo>
                      <a:lnTo>
                        <a:pt x="254" y="206"/>
                      </a:lnTo>
                      <a:lnTo>
                        <a:pt x="280" y="204"/>
                      </a:lnTo>
                      <a:lnTo>
                        <a:pt x="326" y="202"/>
                      </a:lnTo>
                      <a:lnTo>
                        <a:pt x="326" y="202"/>
                      </a:lnTo>
                      <a:lnTo>
                        <a:pt x="330" y="202"/>
                      </a:lnTo>
                      <a:lnTo>
                        <a:pt x="332" y="204"/>
                      </a:lnTo>
                      <a:lnTo>
                        <a:pt x="334" y="208"/>
                      </a:lnTo>
                      <a:lnTo>
                        <a:pt x="336" y="212"/>
                      </a:lnTo>
                      <a:lnTo>
                        <a:pt x="336" y="212"/>
                      </a:lnTo>
                      <a:close/>
                      <a:moveTo>
                        <a:pt x="68" y="304"/>
                      </a:moveTo>
                      <a:lnTo>
                        <a:pt x="10" y="338"/>
                      </a:lnTo>
                      <a:lnTo>
                        <a:pt x="10" y="270"/>
                      </a:lnTo>
                      <a:lnTo>
                        <a:pt x="10" y="270"/>
                      </a:lnTo>
                      <a:lnTo>
                        <a:pt x="16" y="268"/>
                      </a:lnTo>
                      <a:lnTo>
                        <a:pt x="22" y="270"/>
                      </a:lnTo>
                      <a:lnTo>
                        <a:pt x="30" y="270"/>
                      </a:lnTo>
                      <a:lnTo>
                        <a:pt x="40" y="274"/>
                      </a:lnTo>
                      <a:lnTo>
                        <a:pt x="24" y="302"/>
                      </a:lnTo>
                      <a:lnTo>
                        <a:pt x="24" y="302"/>
                      </a:lnTo>
                      <a:lnTo>
                        <a:pt x="22" y="308"/>
                      </a:lnTo>
                      <a:lnTo>
                        <a:pt x="26" y="310"/>
                      </a:lnTo>
                      <a:lnTo>
                        <a:pt x="26" y="310"/>
                      </a:lnTo>
                      <a:lnTo>
                        <a:pt x="28" y="312"/>
                      </a:lnTo>
                      <a:lnTo>
                        <a:pt x="28" y="312"/>
                      </a:lnTo>
                      <a:lnTo>
                        <a:pt x="32" y="310"/>
                      </a:lnTo>
                      <a:lnTo>
                        <a:pt x="34" y="308"/>
                      </a:lnTo>
                      <a:lnTo>
                        <a:pt x="50" y="280"/>
                      </a:lnTo>
                      <a:lnTo>
                        <a:pt x="50" y="280"/>
                      </a:lnTo>
                      <a:lnTo>
                        <a:pt x="58" y="286"/>
                      </a:lnTo>
                      <a:lnTo>
                        <a:pt x="64" y="292"/>
                      </a:lnTo>
                      <a:lnTo>
                        <a:pt x="66" y="298"/>
                      </a:lnTo>
                      <a:lnTo>
                        <a:pt x="68" y="304"/>
                      </a:lnTo>
                      <a:lnTo>
                        <a:pt x="68" y="304"/>
                      </a:lnTo>
                      <a:close/>
                    </a:path>
                  </a:pathLst>
                </a:custGeom>
                <a:solidFill>
                  <a:srgbClr val="00B050"/>
                </a:solidFill>
                <a:ln>
                  <a:solidFill>
                    <a:srgbClr val="A8CD96"/>
                  </a:solidFill>
                </a:ln>
              </p:spPr>
              <p:txBody>
                <a:bodyPr vert="horz" wrap="square" lIns="78191" tIns="39095" rIns="78191" bIns="39095" numCol="1" anchor="t" anchorCtr="0" compatLnSpc="1">
                  <a:prstTxWarp prst="textNoShape">
                    <a:avLst/>
                  </a:prstTxWarp>
                </a:bodyPr>
                <a:lstStyle/>
                <a:p>
                  <a:endParaRPr lang="en-GB" sz="1539"/>
                </a:p>
              </p:txBody>
            </p:sp>
          </p:grpSp>
          <p:sp>
            <p:nvSpPr>
              <p:cNvPr id="13" name="Rectangle 12">
                <a:extLst>
                  <a:ext uri="{FF2B5EF4-FFF2-40B4-BE49-F238E27FC236}">
                    <a16:creationId xmlns:a16="http://schemas.microsoft.com/office/drawing/2014/main" id="{868B0874-99DA-384D-741D-85B47BFF068F}"/>
                  </a:ext>
                </a:extLst>
              </p:cNvPr>
              <p:cNvSpPr/>
              <p:nvPr/>
            </p:nvSpPr>
            <p:spPr>
              <a:xfrm>
                <a:off x="4215548" y="1890819"/>
                <a:ext cx="8229600" cy="707886"/>
              </a:xfrm>
              <a:prstGeom prst="rect">
                <a:avLst/>
              </a:prstGeom>
              <a:ln w="9525"/>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lnSpc>
                    <a:spcPts val="1400"/>
                  </a:lnSpc>
                  <a:spcAft>
                    <a:spcPts val="600"/>
                  </a:spcAft>
                  <a:buFont typeface="Arial" panose="020B0604020202020204" pitchFamily="34" charset="0"/>
                  <a:buChar char="•"/>
                  <a:defRPr/>
                </a:pPr>
                <a:r>
                  <a:rPr lang="en-US" sz="1400" dirty="0">
                    <a:solidFill>
                      <a:srgbClr val="313131"/>
                    </a:solidFill>
                    <a:cs typeface="Arial" panose="020B0604020202020204" pitchFamily="34" charset="0"/>
                  </a:rPr>
                  <a:t>Leveraged </a:t>
                </a:r>
                <a:r>
                  <a:rPr lang="en-US" sz="1400" b="1" dirty="0">
                    <a:solidFill>
                      <a:srgbClr val="313131"/>
                    </a:solidFill>
                    <a:cs typeface="Arial" panose="020B0604020202020204" pitchFamily="34" charset="0"/>
                  </a:rPr>
                  <a:t>Contributor Contact Sheet</a:t>
                </a:r>
                <a:r>
                  <a:rPr lang="en-US" sz="1400" dirty="0">
                    <a:solidFill>
                      <a:srgbClr val="313131"/>
                    </a:solidFill>
                    <a:cs typeface="Arial" panose="020B0604020202020204" pitchFamily="34" charset="0"/>
                  </a:rPr>
                  <a:t> to identify and align toolkit contributors.</a:t>
                </a:r>
              </a:p>
              <a:p>
                <a:pPr marL="171450" indent="-171450">
                  <a:lnSpc>
                    <a:spcPts val="1400"/>
                  </a:lnSpc>
                  <a:spcAft>
                    <a:spcPts val="600"/>
                  </a:spcAft>
                  <a:buFont typeface="Arial" panose="020B0604020202020204" pitchFamily="34" charset="0"/>
                  <a:buChar char="•"/>
                  <a:defRPr/>
                </a:pPr>
                <a:r>
                  <a:rPr lang="en-US" sz="1400" dirty="0">
                    <a:solidFill>
                      <a:srgbClr val="313131"/>
                    </a:solidFill>
                    <a:cs typeface="Arial" panose="020B0604020202020204" pitchFamily="34" charset="0"/>
                  </a:rPr>
                  <a:t>Involved collaborators with diverse perspectives to gain comprehensive insights on organizational data sharing and infrastructure.</a:t>
                </a:r>
              </a:p>
            </p:txBody>
          </p:sp>
          <p:sp>
            <p:nvSpPr>
              <p:cNvPr id="14" name="Rectangle 13">
                <a:extLst>
                  <a:ext uri="{FF2B5EF4-FFF2-40B4-BE49-F238E27FC236}">
                    <a16:creationId xmlns:a16="http://schemas.microsoft.com/office/drawing/2014/main" id="{838BC744-05B5-ADEA-3CEB-5A6D9AE86F12}"/>
                  </a:ext>
                </a:extLst>
              </p:cNvPr>
              <p:cNvSpPr/>
              <p:nvPr/>
            </p:nvSpPr>
            <p:spPr>
              <a:xfrm>
                <a:off x="4215548" y="3756406"/>
                <a:ext cx="8229600" cy="1031051"/>
              </a:xfrm>
              <a:prstGeom prst="rect">
                <a:avLst/>
              </a:prstGeom>
              <a:ln>
                <a:solidFill>
                  <a:schemeClr val="bg1">
                    <a:lumMod val="65000"/>
                  </a:schemeClr>
                </a:solidFill>
              </a:ln>
            </p:spPr>
            <p:txBody>
              <a:bodyPr wrap="square">
                <a:spAutoFit/>
              </a:bodyPr>
              <a:lstStyle/>
              <a:p>
                <a:pPr marL="171450" marR="0" lvl="0" indent="-171450" algn="l" defTabSz="914400" rtl="0" eaLnBrk="1" fontAlgn="auto" latinLnBrk="0" hangingPunct="1">
                  <a:spcBef>
                    <a:spcPts val="0"/>
                  </a:spcBef>
                  <a:spcAft>
                    <a:spcPts val="600"/>
                  </a:spcAft>
                  <a:buClrTx/>
                  <a:buSzTx/>
                  <a:buFont typeface="Arial" panose="020B0604020202020204" pitchFamily="34" charset="0"/>
                  <a:buChar char="•"/>
                  <a:tabLst/>
                  <a:defRPr/>
                </a:pPr>
                <a:r>
                  <a:rPr kumimoji="0" lang="en-US" sz="1400" i="0" u="none" strike="noStrike" kern="1200" cap="none" spc="0" normalizeH="0" baseline="0" noProof="0" dirty="0">
                    <a:ln>
                      <a:noFill/>
                    </a:ln>
                    <a:solidFill>
                      <a:srgbClr val="313131"/>
                    </a:solidFill>
                    <a:effectLst/>
                    <a:uLnTx/>
                    <a:uFillTx/>
                    <a:ea typeface="+mn-ea"/>
                    <a:cs typeface="Arial" panose="020B0604020202020204" pitchFamily="34" charset="0"/>
                  </a:rPr>
                  <a:t>Used</a:t>
                </a:r>
                <a:r>
                  <a:rPr kumimoji="0" lang="en-US" sz="1400" b="1" i="0" u="none" strike="noStrike" kern="1200" cap="none" spc="0" normalizeH="0" baseline="0" noProof="0" dirty="0">
                    <a:ln>
                      <a:noFill/>
                    </a:ln>
                    <a:solidFill>
                      <a:srgbClr val="313131"/>
                    </a:solidFill>
                    <a:effectLst/>
                    <a:uLnTx/>
                    <a:uFillTx/>
                    <a:ea typeface="+mn-ea"/>
                    <a:cs typeface="Arial" panose="020B0604020202020204" pitchFamily="34" charset="0"/>
                  </a:rPr>
                  <a:t> Prioritization </a:t>
                </a:r>
                <a:r>
                  <a:rPr lang="en-US" sz="1400" b="1" dirty="0">
                    <a:solidFill>
                      <a:srgbClr val="313131"/>
                    </a:solidFill>
                    <a:cs typeface="Arial" panose="020B0604020202020204" pitchFamily="34" charset="0"/>
                  </a:rPr>
                  <a:t>T</a:t>
                </a:r>
                <a:r>
                  <a:rPr kumimoji="0" lang="en-US" sz="1400" b="1" i="0" u="none" strike="noStrike" kern="1200" cap="none" spc="0" normalizeH="0" baseline="0" noProof="0" dirty="0" err="1">
                    <a:ln>
                      <a:noFill/>
                    </a:ln>
                    <a:solidFill>
                      <a:srgbClr val="313131"/>
                    </a:solidFill>
                    <a:effectLst/>
                    <a:uLnTx/>
                    <a:uFillTx/>
                    <a:ea typeface="+mn-ea"/>
                    <a:cs typeface="Arial" panose="020B0604020202020204" pitchFamily="34" charset="0"/>
                  </a:rPr>
                  <a:t>emplate</a:t>
                </a:r>
                <a:r>
                  <a:rPr kumimoji="0" lang="en-US" sz="1400" b="1" i="0" u="none" strike="noStrike" kern="1200" cap="none" spc="0" normalizeH="0" baseline="0" noProof="0" dirty="0">
                    <a:ln>
                      <a:noFill/>
                    </a:ln>
                    <a:solidFill>
                      <a:srgbClr val="313131"/>
                    </a:solidFill>
                    <a:effectLst/>
                    <a:uLnTx/>
                    <a:uFillTx/>
                    <a:ea typeface="+mn-ea"/>
                    <a:cs typeface="Arial" panose="020B0604020202020204" pitchFamily="34" charset="0"/>
                  </a:rPr>
                  <a:t> </a:t>
                </a:r>
                <a:r>
                  <a:rPr kumimoji="0" lang="en-US" sz="1400" i="0" u="none" strike="noStrike" kern="1200" cap="none" spc="0" normalizeH="0" baseline="0" noProof="0" dirty="0">
                    <a:ln>
                      <a:noFill/>
                    </a:ln>
                    <a:solidFill>
                      <a:srgbClr val="313131"/>
                    </a:solidFill>
                    <a:effectLst/>
                    <a:uLnTx/>
                    <a:uFillTx/>
                    <a:ea typeface="+mn-ea"/>
                    <a:cs typeface="Arial" panose="020B0604020202020204" pitchFamily="34" charset="0"/>
                  </a:rPr>
                  <a:t>to categorize and rank opportunities identified in Data Modernization Questionnaire.</a:t>
                </a:r>
              </a:p>
              <a:p>
                <a:pPr marL="171450" marR="0" lvl="0" indent="-171450" algn="l" defTabSz="914400" rtl="0" eaLnBrk="1" fontAlgn="auto" latinLnBrk="0" hangingPunct="1">
                  <a:spcBef>
                    <a:spcPts val="0"/>
                  </a:spcBef>
                  <a:spcAft>
                    <a:spcPts val="600"/>
                  </a:spcAft>
                  <a:buClrTx/>
                  <a:buSzTx/>
                  <a:buFont typeface="Arial" panose="020B0604020202020204" pitchFamily="34" charset="0"/>
                  <a:buChar char="•"/>
                  <a:tabLst/>
                  <a:defRPr/>
                </a:pPr>
                <a:r>
                  <a:rPr lang="en-US" sz="1400" dirty="0">
                    <a:solidFill>
                      <a:srgbClr val="313131"/>
                    </a:solidFill>
                    <a:cs typeface="Arial" panose="020B0604020202020204" pitchFamily="34" charset="0"/>
                  </a:rPr>
                  <a:t>Discussed impact, effort, and timeline of each opportunity to gain consensus on the most impactful activities.</a:t>
                </a:r>
              </a:p>
            </p:txBody>
          </p:sp>
          <p:sp>
            <p:nvSpPr>
              <p:cNvPr id="15" name="Rectangle 14">
                <a:extLst>
                  <a:ext uri="{FF2B5EF4-FFF2-40B4-BE49-F238E27FC236}">
                    <a16:creationId xmlns:a16="http://schemas.microsoft.com/office/drawing/2014/main" id="{4C481190-4A2D-8C19-7C10-3AFEE7833116}"/>
                  </a:ext>
                </a:extLst>
              </p:cNvPr>
              <p:cNvSpPr/>
              <p:nvPr/>
            </p:nvSpPr>
            <p:spPr>
              <a:xfrm>
                <a:off x="4215548" y="5028737"/>
                <a:ext cx="8229600" cy="600164"/>
              </a:xfrm>
              <a:prstGeom prst="rect">
                <a:avLst/>
              </a:prstGeom>
              <a:ln>
                <a:solidFill>
                  <a:schemeClr val="accent4"/>
                </a:solidFill>
              </a:ln>
            </p:spPr>
            <p:txBody>
              <a:bodyPr wrap="square">
                <a:spAutoFit/>
              </a:bodyPr>
              <a:lstStyle/>
              <a:p>
                <a:pPr marL="171450" indent="-171450">
                  <a:spcAft>
                    <a:spcPts val="600"/>
                  </a:spcAft>
                  <a:buFont typeface="Arial" panose="020B0604020202020204" pitchFamily="34" charset="0"/>
                  <a:buChar char="•"/>
                  <a:defRPr/>
                </a:pPr>
                <a:r>
                  <a:rPr lang="en-US" sz="1400" dirty="0">
                    <a:solidFill>
                      <a:srgbClr val="313131"/>
                    </a:solidFill>
                    <a:cs typeface="Arial" panose="020B0604020202020204" pitchFamily="34" charset="0"/>
                  </a:rPr>
                  <a:t>Utilized </a:t>
                </a:r>
                <a:r>
                  <a:rPr lang="en-US" sz="1400" b="1" dirty="0">
                    <a:solidFill>
                      <a:srgbClr val="313131"/>
                    </a:solidFill>
                    <a:cs typeface="Arial" panose="020B0604020202020204" pitchFamily="34" charset="0"/>
                  </a:rPr>
                  <a:t>Executive Summary Report Template </a:t>
                </a:r>
                <a:r>
                  <a:rPr lang="en-US" sz="1400" dirty="0">
                    <a:solidFill>
                      <a:srgbClr val="313131"/>
                    </a:solidFill>
                    <a:cs typeface="Arial" panose="020B0604020202020204" pitchFamily="34" charset="0"/>
                  </a:rPr>
                  <a:t>to summarize questionnaire results and plan moving forward. </a:t>
                </a:r>
                <a:endParaRPr kumimoji="0" lang="en-US" sz="1400" i="0" u="none" strike="noStrike" kern="1200" cap="none" spc="0" normalizeH="0" baseline="0" noProof="0" dirty="0">
                  <a:ln>
                    <a:noFill/>
                  </a:ln>
                  <a:solidFill>
                    <a:srgbClr val="313131"/>
                  </a:solidFill>
                  <a:effectLst/>
                  <a:uLnTx/>
                  <a:uFillTx/>
                  <a:ea typeface="+mn-ea"/>
                  <a:cs typeface="Arial" panose="020B0604020202020204" pitchFamily="34" charset="0"/>
                </a:endParaRPr>
              </a:p>
              <a:p>
                <a:pPr marL="171450" indent="-171450">
                  <a:spcAft>
                    <a:spcPts val="600"/>
                  </a:spcAft>
                  <a:buFont typeface="Arial" panose="020B0604020202020204" pitchFamily="34" charset="0"/>
                  <a:buChar char="•"/>
                  <a:defRPr/>
                </a:pPr>
                <a:r>
                  <a:rPr lang="en-US" sz="1400" dirty="0">
                    <a:solidFill>
                      <a:srgbClr val="313131"/>
                    </a:solidFill>
                    <a:cs typeface="Arial" panose="020B0604020202020204" pitchFamily="34" charset="0"/>
                  </a:rPr>
                  <a:t>The remainder of this presentation will outline key observations and next steps. </a:t>
                </a:r>
              </a:p>
            </p:txBody>
          </p:sp>
          <p:sp>
            <p:nvSpPr>
              <p:cNvPr id="16" name="Rectangle 15">
                <a:extLst>
                  <a:ext uri="{FF2B5EF4-FFF2-40B4-BE49-F238E27FC236}">
                    <a16:creationId xmlns:a16="http://schemas.microsoft.com/office/drawing/2014/main" id="{211DA17B-BF57-E29E-0AFE-C541F2B4FDA1}"/>
                  </a:ext>
                </a:extLst>
              </p:cNvPr>
              <p:cNvSpPr/>
              <p:nvPr/>
            </p:nvSpPr>
            <p:spPr>
              <a:xfrm>
                <a:off x="4215548" y="3007054"/>
                <a:ext cx="8229600" cy="707886"/>
              </a:xfrm>
              <a:prstGeom prst="rect">
                <a:avLst/>
              </a:prstGeom>
              <a:ln>
                <a:solidFill>
                  <a:schemeClr val="accent1">
                    <a:lumMod val="60000"/>
                    <a:lumOff val="40000"/>
                  </a:schemeClr>
                </a:solidFill>
              </a:ln>
            </p:spPr>
            <p:txBody>
              <a:bodyPr wrap="square">
                <a:spAutoFit/>
              </a:bodyPr>
              <a:lstStyle/>
              <a:p>
                <a:pPr marL="171450" marR="0" lvl="0" indent="-171450" algn="l" defTabSz="914400" rtl="0" eaLnBrk="1" fontAlgn="auto" latinLnBrk="0" hangingPunct="1">
                  <a:lnSpc>
                    <a:spcPts val="1400"/>
                  </a:lnSpc>
                  <a:spcBef>
                    <a:spcPts val="0"/>
                  </a:spcBef>
                  <a:spcAft>
                    <a:spcPts val="600"/>
                  </a:spcAft>
                  <a:buClrTx/>
                  <a:buSzTx/>
                  <a:buFont typeface="Arial" panose="020B0604020202020204" pitchFamily="34" charset="0"/>
                  <a:buChar char="•"/>
                  <a:tabLst/>
                  <a:defRPr/>
                </a:pPr>
                <a:r>
                  <a:rPr kumimoji="0" lang="en-US" sz="1400" i="0" u="none" strike="noStrike" kern="1200" cap="none" spc="0" normalizeH="0" baseline="0" noProof="0" dirty="0">
                    <a:ln>
                      <a:noFill/>
                    </a:ln>
                    <a:solidFill>
                      <a:srgbClr val="313131"/>
                    </a:solidFill>
                    <a:effectLst/>
                    <a:uLnTx/>
                    <a:uFillTx/>
                    <a:cs typeface="Arial" panose="020B0604020202020204" pitchFamily="34" charset="0"/>
                  </a:rPr>
                  <a:t>Engaged toolkit contributors to complete </a:t>
                </a:r>
                <a:r>
                  <a:rPr kumimoji="0" lang="en-US" sz="1400" b="1" i="0" u="none" strike="noStrike" kern="1200" cap="none" spc="0" normalizeH="0" baseline="0" noProof="0" dirty="0">
                    <a:ln>
                      <a:noFill/>
                    </a:ln>
                    <a:solidFill>
                      <a:srgbClr val="313131"/>
                    </a:solidFill>
                    <a:effectLst/>
                    <a:uLnTx/>
                    <a:uFillTx/>
                    <a:cs typeface="Arial" panose="020B0604020202020204" pitchFamily="34" charset="0"/>
                  </a:rPr>
                  <a:t>Data Modernization Questionnaire.</a:t>
                </a:r>
              </a:p>
              <a:p>
                <a:pPr marL="171450" marR="0" lvl="0" indent="-171450" algn="l" defTabSz="914400" rtl="0" eaLnBrk="1" fontAlgn="auto" latinLnBrk="0" hangingPunct="1">
                  <a:lnSpc>
                    <a:spcPts val="1400"/>
                  </a:lnSpc>
                  <a:spcBef>
                    <a:spcPts val="0"/>
                  </a:spcBef>
                  <a:spcAft>
                    <a:spcPts val="600"/>
                  </a:spcAft>
                  <a:buClrTx/>
                  <a:buSzTx/>
                  <a:buFont typeface="Arial" panose="020B0604020202020204" pitchFamily="34" charset="0"/>
                  <a:buChar char="•"/>
                  <a:tabLst/>
                  <a:defRPr/>
                </a:pPr>
                <a:r>
                  <a:rPr lang="en-US" sz="1400" dirty="0">
                    <a:solidFill>
                      <a:srgbClr val="313131"/>
                    </a:solidFill>
                    <a:cs typeface="Arial" panose="020B0604020202020204" pitchFamily="34" charset="0"/>
                  </a:rPr>
                  <a:t>Gained a better understanding of roadblocks and opportunities related to data sharing and infrastructure within key public health activities</a:t>
                </a:r>
                <a:r>
                  <a:rPr lang="en-US" sz="1400" dirty="0">
                    <a:solidFill>
                      <a:srgbClr val="313131"/>
                    </a:solidFill>
                    <a:latin typeface="Arial" panose="020B0604020202020204" pitchFamily="34" charset="0"/>
                    <a:cs typeface="Arial" panose="020B0604020202020204" pitchFamily="34" charset="0"/>
                  </a:rPr>
                  <a:t>. </a:t>
                </a:r>
              </a:p>
            </p:txBody>
          </p:sp>
        </p:grpSp>
        <p:grpSp>
          <p:nvGrpSpPr>
            <p:cNvPr id="9" name="Group 8">
              <a:extLst>
                <a:ext uri="{FF2B5EF4-FFF2-40B4-BE49-F238E27FC236}">
                  <a16:creationId xmlns:a16="http://schemas.microsoft.com/office/drawing/2014/main" id="{FFA6954E-8509-6E9C-67FE-04812326D477}"/>
                </a:ext>
              </a:extLst>
            </p:cNvPr>
            <p:cNvGrpSpPr/>
            <p:nvPr/>
          </p:nvGrpSpPr>
          <p:grpSpPr>
            <a:xfrm>
              <a:off x="759936" y="2694390"/>
              <a:ext cx="2451155" cy="1222541"/>
              <a:chOff x="759936" y="2694390"/>
              <a:chExt cx="2451155" cy="1222541"/>
            </a:xfrm>
          </p:grpSpPr>
          <p:sp>
            <p:nvSpPr>
              <p:cNvPr id="10" name="Freeform 21">
                <a:extLst>
                  <a:ext uri="{FF2B5EF4-FFF2-40B4-BE49-F238E27FC236}">
                    <a16:creationId xmlns:a16="http://schemas.microsoft.com/office/drawing/2014/main" id="{255996F8-C478-A89A-4E03-86273447D810}"/>
                  </a:ext>
                </a:extLst>
              </p:cNvPr>
              <p:cNvSpPr>
                <a:spLocks noChangeAspect="1" noEditPoints="1"/>
              </p:cNvSpPr>
              <p:nvPr/>
            </p:nvSpPr>
            <p:spPr bwMode="auto">
              <a:xfrm>
                <a:off x="2845331" y="3558115"/>
                <a:ext cx="365760" cy="358816"/>
              </a:xfrm>
              <a:custGeom>
                <a:avLst/>
                <a:gdLst>
                  <a:gd name="T0" fmla="*/ 64 w 164"/>
                  <a:gd name="T1" fmla="*/ 120 h 162"/>
                  <a:gd name="T2" fmla="*/ 25 w 164"/>
                  <a:gd name="T3" fmla="*/ 158 h 162"/>
                  <a:gd name="T4" fmla="*/ 15 w 164"/>
                  <a:gd name="T5" fmla="*/ 162 h 162"/>
                  <a:gd name="T6" fmla="*/ 6 w 164"/>
                  <a:gd name="T7" fmla="*/ 158 h 162"/>
                  <a:gd name="T8" fmla="*/ 6 w 164"/>
                  <a:gd name="T9" fmla="*/ 138 h 162"/>
                  <a:gd name="T10" fmla="*/ 44 w 164"/>
                  <a:gd name="T11" fmla="*/ 100 h 162"/>
                  <a:gd name="T12" fmla="*/ 64 w 164"/>
                  <a:gd name="T13" fmla="*/ 120 h 162"/>
                  <a:gd name="T14" fmla="*/ 73 w 164"/>
                  <a:gd name="T15" fmla="*/ 66 h 162"/>
                  <a:gd name="T16" fmla="*/ 68 w 164"/>
                  <a:gd name="T17" fmla="*/ 61 h 162"/>
                  <a:gd name="T18" fmla="*/ 103 w 164"/>
                  <a:gd name="T19" fmla="*/ 26 h 162"/>
                  <a:gd name="T20" fmla="*/ 108 w 164"/>
                  <a:gd name="T21" fmla="*/ 31 h 162"/>
                  <a:gd name="T22" fmla="*/ 103 w 164"/>
                  <a:gd name="T23" fmla="*/ 36 h 162"/>
                  <a:gd name="T24" fmla="*/ 78 w 164"/>
                  <a:gd name="T25" fmla="*/ 61 h 162"/>
                  <a:gd name="T26" fmla="*/ 73 w 164"/>
                  <a:gd name="T27" fmla="*/ 66 h 162"/>
                  <a:gd name="T28" fmla="*/ 103 w 164"/>
                  <a:gd name="T29" fmla="*/ 106 h 162"/>
                  <a:gd name="T30" fmla="*/ 57 w 164"/>
                  <a:gd name="T31" fmla="*/ 61 h 162"/>
                  <a:gd name="T32" fmla="*/ 103 w 164"/>
                  <a:gd name="T33" fmla="*/ 15 h 162"/>
                  <a:gd name="T34" fmla="*/ 149 w 164"/>
                  <a:gd name="T35" fmla="*/ 61 h 162"/>
                  <a:gd name="T36" fmla="*/ 103 w 164"/>
                  <a:gd name="T37" fmla="*/ 106 h 162"/>
                  <a:gd name="T38" fmla="*/ 103 w 164"/>
                  <a:gd name="T39" fmla="*/ 0 h 162"/>
                  <a:gd name="T40" fmla="*/ 42 w 164"/>
                  <a:gd name="T41" fmla="*/ 61 h 162"/>
                  <a:gd name="T42" fmla="*/ 103 w 164"/>
                  <a:gd name="T43" fmla="*/ 121 h 162"/>
                  <a:gd name="T44" fmla="*/ 164 w 164"/>
                  <a:gd name="T45" fmla="*/ 61 h 162"/>
                  <a:gd name="T46" fmla="*/ 103 w 164"/>
                  <a:gd name="T47"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4" h="162">
                    <a:moveTo>
                      <a:pt x="64" y="120"/>
                    </a:moveTo>
                    <a:cubicBezTo>
                      <a:pt x="25" y="158"/>
                      <a:pt x="25" y="158"/>
                      <a:pt x="25" y="158"/>
                    </a:cubicBezTo>
                    <a:cubicBezTo>
                      <a:pt x="23" y="161"/>
                      <a:pt x="19" y="162"/>
                      <a:pt x="15" y="162"/>
                    </a:cubicBezTo>
                    <a:cubicBezTo>
                      <a:pt x="12" y="162"/>
                      <a:pt x="8" y="161"/>
                      <a:pt x="6" y="158"/>
                    </a:cubicBezTo>
                    <a:cubicBezTo>
                      <a:pt x="0" y="153"/>
                      <a:pt x="0" y="144"/>
                      <a:pt x="6" y="138"/>
                    </a:cubicBezTo>
                    <a:cubicBezTo>
                      <a:pt x="44" y="100"/>
                      <a:pt x="44" y="100"/>
                      <a:pt x="44" y="100"/>
                    </a:cubicBezTo>
                    <a:cubicBezTo>
                      <a:pt x="49" y="108"/>
                      <a:pt x="56" y="114"/>
                      <a:pt x="64" y="120"/>
                    </a:cubicBezTo>
                    <a:moveTo>
                      <a:pt x="73" y="66"/>
                    </a:moveTo>
                    <a:cubicBezTo>
                      <a:pt x="70" y="66"/>
                      <a:pt x="68" y="64"/>
                      <a:pt x="68" y="61"/>
                    </a:cubicBezTo>
                    <a:cubicBezTo>
                      <a:pt x="68" y="41"/>
                      <a:pt x="84" y="26"/>
                      <a:pt x="103" y="26"/>
                    </a:cubicBezTo>
                    <a:cubicBezTo>
                      <a:pt x="106" y="26"/>
                      <a:pt x="108" y="28"/>
                      <a:pt x="108" y="31"/>
                    </a:cubicBezTo>
                    <a:cubicBezTo>
                      <a:pt x="108" y="34"/>
                      <a:pt x="106" y="36"/>
                      <a:pt x="103" y="36"/>
                    </a:cubicBezTo>
                    <a:cubicBezTo>
                      <a:pt x="89" y="36"/>
                      <a:pt x="78" y="47"/>
                      <a:pt x="78" y="61"/>
                    </a:cubicBezTo>
                    <a:cubicBezTo>
                      <a:pt x="78" y="64"/>
                      <a:pt x="76" y="66"/>
                      <a:pt x="73" y="66"/>
                    </a:cubicBezTo>
                    <a:moveTo>
                      <a:pt x="103" y="106"/>
                    </a:moveTo>
                    <a:cubicBezTo>
                      <a:pt x="78" y="106"/>
                      <a:pt x="57" y="86"/>
                      <a:pt x="57" y="61"/>
                    </a:cubicBezTo>
                    <a:cubicBezTo>
                      <a:pt x="57" y="36"/>
                      <a:pt x="78" y="15"/>
                      <a:pt x="103" y="15"/>
                    </a:cubicBezTo>
                    <a:cubicBezTo>
                      <a:pt x="128" y="15"/>
                      <a:pt x="149" y="36"/>
                      <a:pt x="149" y="61"/>
                    </a:cubicBezTo>
                    <a:cubicBezTo>
                      <a:pt x="149" y="86"/>
                      <a:pt x="128" y="106"/>
                      <a:pt x="103" y="106"/>
                    </a:cubicBezTo>
                    <a:moveTo>
                      <a:pt x="103" y="0"/>
                    </a:moveTo>
                    <a:cubicBezTo>
                      <a:pt x="69" y="0"/>
                      <a:pt x="42" y="27"/>
                      <a:pt x="42" y="61"/>
                    </a:cubicBezTo>
                    <a:cubicBezTo>
                      <a:pt x="42" y="94"/>
                      <a:pt x="69" y="121"/>
                      <a:pt x="103" y="121"/>
                    </a:cubicBezTo>
                    <a:cubicBezTo>
                      <a:pt x="136" y="121"/>
                      <a:pt x="164" y="94"/>
                      <a:pt x="164" y="61"/>
                    </a:cubicBezTo>
                    <a:cubicBezTo>
                      <a:pt x="164" y="27"/>
                      <a:pt x="136" y="0"/>
                      <a:pt x="103" y="0"/>
                    </a:cubicBezTo>
                  </a:path>
                </a:pathLst>
              </a:custGeom>
              <a:solidFill>
                <a:schemeClr val="accent5">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20">
                <a:extLst>
                  <a:ext uri="{FF2B5EF4-FFF2-40B4-BE49-F238E27FC236}">
                    <a16:creationId xmlns:a16="http://schemas.microsoft.com/office/drawing/2014/main" id="{7954A123-81C5-57CF-1856-39CECDECCB28}"/>
                  </a:ext>
                </a:extLst>
              </p:cNvPr>
              <p:cNvSpPr>
                <a:spLocks noChangeAspect="1" noEditPoints="1"/>
              </p:cNvSpPr>
              <p:nvPr/>
            </p:nvSpPr>
            <p:spPr bwMode="auto">
              <a:xfrm>
                <a:off x="759936" y="2694390"/>
                <a:ext cx="457200" cy="246092"/>
              </a:xfrm>
              <a:custGeom>
                <a:avLst/>
                <a:gdLst>
                  <a:gd name="T0" fmla="*/ 153 w 201"/>
                  <a:gd name="T1" fmla="*/ 17 h 109"/>
                  <a:gd name="T2" fmla="*/ 115 w 201"/>
                  <a:gd name="T3" fmla="*/ 4 h 109"/>
                  <a:gd name="T4" fmla="*/ 96 w 201"/>
                  <a:gd name="T5" fmla="*/ 1 h 109"/>
                  <a:gd name="T6" fmla="*/ 96 w 201"/>
                  <a:gd name="T7" fmla="*/ 1 h 109"/>
                  <a:gd name="T8" fmla="*/ 94 w 201"/>
                  <a:gd name="T9" fmla="*/ 0 h 109"/>
                  <a:gd name="T10" fmla="*/ 93 w 201"/>
                  <a:gd name="T11" fmla="*/ 0 h 109"/>
                  <a:gd name="T12" fmla="*/ 74 w 201"/>
                  <a:gd name="T13" fmla="*/ 22 h 109"/>
                  <a:gd name="T14" fmla="*/ 84 w 201"/>
                  <a:gd name="T15" fmla="*/ 40 h 109"/>
                  <a:gd name="T16" fmla="*/ 103 w 201"/>
                  <a:gd name="T17" fmla="*/ 18 h 109"/>
                  <a:gd name="T18" fmla="*/ 151 w 201"/>
                  <a:gd name="T19" fmla="*/ 45 h 109"/>
                  <a:gd name="T20" fmla="*/ 153 w 201"/>
                  <a:gd name="T21" fmla="*/ 47 h 109"/>
                  <a:gd name="T22" fmla="*/ 164 w 201"/>
                  <a:gd name="T23" fmla="*/ 53 h 109"/>
                  <a:gd name="T24" fmla="*/ 48 w 201"/>
                  <a:gd name="T25" fmla="*/ 77 h 109"/>
                  <a:gd name="T26" fmla="*/ 35 w 201"/>
                  <a:gd name="T27" fmla="*/ 69 h 109"/>
                  <a:gd name="T28" fmla="*/ 37 w 201"/>
                  <a:gd name="T29" fmla="*/ 85 h 109"/>
                  <a:gd name="T30" fmla="*/ 43 w 201"/>
                  <a:gd name="T31" fmla="*/ 86 h 109"/>
                  <a:gd name="T32" fmla="*/ 12 w 201"/>
                  <a:gd name="T33" fmla="*/ 0 h 109"/>
                  <a:gd name="T34" fmla="*/ 9 w 201"/>
                  <a:gd name="T35" fmla="*/ 89 h 109"/>
                  <a:gd name="T36" fmla="*/ 44 w 201"/>
                  <a:gd name="T37" fmla="*/ 9 h 109"/>
                  <a:gd name="T38" fmla="*/ 189 w 201"/>
                  <a:gd name="T39" fmla="*/ 0 h 109"/>
                  <a:gd name="T40" fmla="*/ 182 w 201"/>
                  <a:gd name="T41" fmla="*/ 92 h 109"/>
                  <a:gd name="T42" fmla="*/ 201 w 201"/>
                  <a:gd name="T43" fmla="*/ 48 h 109"/>
                  <a:gd name="T44" fmla="*/ 66 w 201"/>
                  <a:gd name="T45" fmla="*/ 66 h 109"/>
                  <a:gd name="T46" fmla="*/ 50 w 201"/>
                  <a:gd name="T47" fmla="*/ 85 h 109"/>
                  <a:gd name="T48" fmla="*/ 58 w 201"/>
                  <a:gd name="T49" fmla="*/ 99 h 109"/>
                  <a:gd name="T50" fmla="*/ 68 w 201"/>
                  <a:gd name="T51" fmla="*/ 106 h 109"/>
                  <a:gd name="T52" fmla="*/ 81 w 201"/>
                  <a:gd name="T53" fmla="*/ 102 h 109"/>
                  <a:gd name="T54" fmla="*/ 87 w 201"/>
                  <a:gd name="T55" fmla="*/ 108 h 109"/>
                  <a:gd name="T56" fmla="*/ 100 w 201"/>
                  <a:gd name="T57" fmla="*/ 104 h 109"/>
                  <a:gd name="T58" fmla="*/ 100 w 201"/>
                  <a:gd name="T59" fmla="*/ 84 h 109"/>
                  <a:gd name="T60" fmla="*/ 90 w 201"/>
                  <a:gd name="T61" fmla="*/ 85 h 109"/>
                  <a:gd name="T62" fmla="*/ 81 w 201"/>
                  <a:gd name="T63" fmla="*/ 75 h 109"/>
                  <a:gd name="T64" fmla="*/ 71 w 201"/>
                  <a:gd name="T65" fmla="*/ 67 h 109"/>
                  <a:gd name="T66" fmla="*/ 155 w 201"/>
                  <a:gd name="T67" fmla="*/ 81 h 109"/>
                  <a:gd name="T68" fmla="*/ 145 w 201"/>
                  <a:gd name="T69" fmla="*/ 81 h 109"/>
                  <a:gd name="T70" fmla="*/ 135 w 201"/>
                  <a:gd name="T71" fmla="*/ 92 h 109"/>
                  <a:gd name="T72" fmla="*/ 126 w 201"/>
                  <a:gd name="T73" fmla="*/ 85 h 109"/>
                  <a:gd name="T74" fmla="*/ 117 w 201"/>
                  <a:gd name="T75" fmla="*/ 94 h 109"/>
                  <a:gd name="T76" fmla="*/ 114 w 201"/>
                  <a:gd name="T77" fmla="*/ 94 h 109"/>
                  <a:gd name="T78" fmla="*/ 112 w 201"/>
                  <a:gd name="T79" fmla="*/ 94 h 109"/>
                  <a:gd name="T80" fmla="*/ 111 w 201"/>
                  <a:gd name="T81" fmla="*/ 88 h 109"/>
                  <a:gd name="T82" fmla="*/ 96 w 201"/>
                  <a:gd name="T83" fmla="*/ 77 h 109"/>
                  <a:gd name="T84" fmla="*/ 89 w 201"/>
                  <a:gd name="T85" fmla="*/ 71 h 109"/>
                  <a:gd name="T86" fmla="*/ 80 w 201"/>
                  <a:gd name="T87" fmla="*/ 69 h 109"/>
                  <a:gd name="T88" fmla="*/ 66 w 201"/>
                  <a:gd name="T89" fmla="*/ 60 h 109"/>
                  <a:gd name="T90" fmla="*/ 51 w 201"/>
                  <a:gd name="T91" fmla="*/ 72 h 109"/>
                  <a:gd name="T92" fmla="*/ 36 w 201"/>
                  <a:gd name="T93" fmla="*/ 57 h 109"/>
                  <a:gd name="T94" fmla="*/ 53 w 201"/>
                  <a:gd name="T95" fmla="*/ 18 h 109"/>
                  <a:gd name="T96" fmla="*/ 68 w 201"/>
                  <a:gd name="T97" fmla="*/ 19 h 109"/>
                  <a:gd name="T98" fmla="*/ 75 w 201"/>
                  <a:gd name="T99" fmla="*/ 44 h 109"/>
                  <a:gd name="T100" fmla="*/ 99 w 201"/>
                  <a:gd name="T101" fmla="*/ 37 h 109"/>
                  <a:gd name="T102" fmla="*/ 143 w 201"/>
                  <a:gd name="T103" fmla="*/ 46 h 109"/>
                  <a:gd name="T104" fmla="*/ 147 w 201"/>
                  <a:gd name="T105" fmla="*/ 50 h 109"/>
                  <a:gd name="T106" fmla="*/ 158 w 201"/>
                  <a:gd name="T107" fmla="*/ 68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1" h="109">
                    <a:moveTo>
                      <a:pt x="164" y="53"/>
                    </a:moveTo>
                    <a:cubicBezTo>
                      <a:pt x="153" y="17"/>
                      <a:pt x="153" y="17"/>
                      <a:pt x="153" y="17"/>
                    </a:cubicBezTo>
                    <a:cubicBezTo>
                      <a:pt x="152" y="14"/>
                      <a:pt x="149" y="11"/>
                      <a:pt x="145" y="11"/>
                    </a:cubicBezTo>
                    <a:cubicBezTo>
                      <a:pt x="115" y="4"/>
                      <a:pt x="115" y="4"/>
                      <a:pt x="115" y="4"/>
                    </a:cubicBezTo>
                    <a:cubicBezTo>
                      <a:pt x="115" y="4"/>
                      <a:pt x="115" y="4"/>
                      <a:pt x="115" y="4"/>
                    </a:cubicBezTo>
                    <a:cubicBezTo>
                      <a:pt x="96" y="1"/>
                      <a:pt x="96" y="1"/>
                      <a:pt x="96" y="1"/>
                    </a:cubicBezTo>
                    <a:cubicBezTo>
                      <a:pt x="96" y="1"/>
                      <a:pt x="96" y="1"/>
                      <a:pt x="96" y="1"/>
                    </a:cubicBezTo>
                    <a:cubicBezTo>
                      <a:pt x="96" y="1"/>
                      <a:pt x="96" y="1"/>
                      <a:pt x="96" y="1"/>
                    </a:cubicBezTo>
                    <a:cubicBezTo>
                      <a:pt x="96" y="1"/>
                      <a:pt x="96" y="1"/>
                      <a:pt x="95" y="0"/>
                    </a:cubicBezTo>
                    <a:cubicBezTo>
                      <a:pt x="94" y="0"/>
                      <a:pt x="94" y="0"/>
                      <a:pt x="94" y="0"/>
                    </a:cubicBezTo>
                    <a:cubicBezTo>
                      <a:pt x="94" y="0"/>
                      <a:pt x="94" y="0"/>
                      <a:pt x="94" y="0"/>
                    </a:cubicBezTo>
                    <a:cubicBezTo>
                      <a:pt x="94" y="0"/>
                      <a:pt x="94" y="0"/>
                      <a:pt x="93" y="0"/>
                    </a:cubicBezTo>
                    <a:cubicBezTo>
                      <a:pt x="89" y="0"/>
                      <a:pt x="85" y="2"/>
                      <a:pt x="83" y="6"/>
                    </a:cubicBezTo>
                    <a:cubicBezTo>
                      <a:pt x="74" y="22"/>
                      <a:pt x="74" y="22"/>
                      <a:pt x="74" y="22"/>
                    </a:cubicBezTo>
                    <a:cubicBezTo>
                      <a:pt x="70" y="28"/>
                      <a:pt x="72" y="35"/>
                      <a:pt x="78" y="39"/>
                    </a:cubicBezTo>
                    <a:cubicBezTo>
                      <a:pt x="80" y="40"/>
                      <a:pt x="82" y="40"/>
                      <a:pt x="84" y="40"/>
                    </a:cubicBezTo>
                    <a:cubicBezTo>
                      <a:pt x="88" y="40"/>
                      <a:pt x="92" y="38"/>
                      <a:pt x="94" y="34"/>
                    </a:cubicBezTo>
                    <a:cubicBezTo>
                      <a:pt x="103" y="18"/>
                      <a:pt x="103" y="18"/>
                      <a:pt x="103" y="18"/>
                    </a:cubicBezTo>
                    <a:cubicBezTo>
                      <a:pt x="146" y="41"/>
                      <a:pt x="146" y="41"/>
                      <a:pt x="146" y="41"/>
                    </a:cubicBezTo>
                    <a:cubicBezTo>
                      <a:pt x="148" y="42"/>
                      <a:pt x="150" y="43"/>
                      <a:pt x="151" y="45"/>
                    </a:cubicBezTo>
                    <a:cubicBezTo>
                      <a:pt x="152" y="46"/>
                      <a:pt x="152" y="46"/>
                      <a:pt x="152" y="47"/>
                    </a:cubicBezTo>
                    <a:cubicBezTo>
                      <a:pt x="152" y="47"/>
                      <a:pt x="152" y="47"/>
                      <a:pt x="153" y="47"/>
                    </a:cubicBezTo>
                    <a:cubicBezTo>
                      <a:pt x="161" y="62"/>
                      <a:pt x="161" y="62"/>
                      <a:pt x="161" y="62"/>
                    </a:cubicBezTo>
                    <a:cubicBezTo>
                      <a:pt x="164" y="60"/>
                      <a:pt x="165" y="56"/>
                      <a:pt x="164" y="53"/>
                    </a:cubicBezTo>
                    <a:moveTo>
                      <a:pt x="45" y="82"/>
                    </a:moveTo>
                    <a:cubicBezTo>
                      <a:pt x="48" y="77"/>
                      <a:pt x="48" y="77"/>
                      <a:pt x="48" y="77"/>
                    </a:cubicBezTo>
                    <a:cubicBezTo>
                      <a:pt x="37" y="71"/>
                      <a:pt x="37" y="71"/>
                      <a:pt x="37" y="71"/>
                    </a:cubicBezTo>
                    <a:cubicBezTo>
                      <a:pt x="36" y="71"/>
                      <a:pt x="35" y="70"/>
                      <a:pt x="35" y="69"/>
                    </a:cubicBezTo>
                    <a:cubicBezTo>
                      <a:pt x="33" y="71"/>
                      <a:pt x="33" y="71"/>
                      <a:pt x="33" y="71"/>
                    </a:cubicBezTo>
                    <a:cubicBezTo>
                      <a:pt x="31" y="76"/>
                      <a:pt x="32" y="82"/>
                      <a:pt x="37" y="85"/>
                    </a:cubicBezTo>
                    <a:cubicBezTo>
                      <a:pt x="39" y="86"/>
                      <a:pt x="40" y="86"/>
                      <a:pt x="42" y="86"/>
                    </a:cubicBezTo>
                    <a:cubicBezTo>
                      <a:pt x="43" y="86"/>
                      <a:pt x="43" y="86"/>
                      <a:pt x="43" y="86"/>
                    </a:cubicBezTo>
                    <a:cubicBezTo>
                      <a:pt x="44" y="85"/>
                      <a:pt x="44" y="83"/>
                      <a:pt x="45" y="82"/>
                    </a:cubicBezTo>
                    <a:moveTo>
                      <a:pt x="12" y="0"/>
                    </a:moveTo>
                    <a:cubicBezTo>
                      <a:pt x="4" y="14"/>
                      <a:pt x="0" y="30"/>
                      <a:pt x="0" y="48"/>
                    </a:cubicBezTo>
                    <a:cubicBezTo>
                      <a:pt x="0" y="63"/>
                      <a:pt x="3" y="77"/>
                      <a:pt x="9" y="89"/>
                    </a:cubicBezTo>
                    <a:cubicBezTo>
                      <a:pt x="19" y="92"/>
                      <a:pt x="19" y="92"/>
                      <a:pt x="19" y="92"/>
                    </a:cubicBezTo>
                    <a:cubicBezTo>
                      <a:pt x="44" y="9"/>
                      <a:pt x="44" y="9"/>
                      <a:pt x="44" y="9"/>
                    </a:cubicBezTo>
                    <a:lnTo>
                      <a:pt x="12" y="0"/>
                    </a:lnTo>
                    <a:close/>
                    <a:moveTo>
                      <a:pt x="189" y="0"/>
                    </a:moveTo>
                    <a:cubicBezTo>
                      <a:pt x="157" y="9"/>
                      <a:pt x="157" y="9"/>
                      <a:pt x="157" y="9"/>
                    </a:cubicBezTo>
                    <a:cubicBezTo>
                      <a:pt x="182" y="92"/>
                      <a:pt x="182" y="92"/>
                      <a:pt x="182" y="92"/>
                    </a:cubicBezTo>
                    <a:cubicBezTo>
                      <a:pt x="193" y="89"/>
                      <a:pt x="193" y="89"/>
                      <a:pt x="193" y="89"/>
                    </a:cubicBezTo>
                    <a:cubicBezTo>
                      <a:pt x="198" y="77"/>
                      <a:pt x="201" y="63"/>
                      <a:pt x="201" y="48"/>
                    </a:cubicBezTo>
                    <a:cubicBezTo>
                      <a:pt x="201" y="30"/>
                      <a:pt x="197" y="14"/>
                      <a:pt x="189" y="0"/>
                    </a:cubicBezTo>
                    <a:moveTo>
                      <a:pt x="66" y="66"/>
                    </a:moveTo>
                    <a:cubicBezTo>
                      <a:pt x="63" y="66"/>
                      <a:pt x="60" y="68"/>
                      <a:pt x="58" y="71"/>
                    </a:cubicBezTo>
                    <a:cubicBezTo>
                      <a:pt x="50" y="85"/>
                      <a:pt x="50" y="85"/>
                      <a:pt x="50" y="85"/>
                    </a:cubicBezTo>
                    <a:cubicBezTo>
                      <a:pt x="48" y="89"/>
                      <a:pt x="49" y="95"/>
                      <a:pt x="54" y="97"/>
                    </a:cubicBezTo>
                    <a:cubicBezTo>
                      <a:pt x="55" y="98"/>
                      <a:pt x="57" y="99"/>
                      <a:pt x="58" y="99"/>
                    </a:cubicBezTo>
                    <a:cubicBezTo>
                      <a:pt x="60" y="99"/>
                      <a:pt x="62" y="98"/>
                      <a:pt x="64" y="97"/>
                    </a:cubicBezTo>
                    <a:cubicBezTo>
                      <a:pt x="63" y="100"/>
                      <a:pt x="65" y="104"/>
                      <a:pt x="68" y="106"/>
                    </a:cubicBezTo>
                    <a:cubicBezTo>
                      <a:pt x="70" y="107"/>
                      <a:pt x="71" y="107"/>
                      <a:pt x="73" y="107"/>
                    </a:cubicBezTo>
                    <a:cubicBezTo>
                      <a:pt x="76" y="107"/>
                      <a:pt x="79" y="105"/>
                      <a:pt x="81" y="102"/>
                    </a:cubicBezTo>
                    <a:cubicBezTo>
                      <a:pt x="82" y="100"/>
                      <a:pt x="82" y="100"/>
                      <a:pt x="82" y="100"/>
                    </a:cubicBezTo>
                    <a:cubicBezTo>
                      <a:pt x="82" y="103"/>
                      <a:pt x="84" y="106"/>
                      <a:pt x="87" y="108"/>
                    </a:cubicBezTo>
                    <a:cubicBezTo>
                      <a:pt x="88" y="109"/>
                      <a:pt x="90" y="109"/>
                      <a:pt x="92" y="109"/>
                    </a:cubicBezTo>
                    <a:cubicBezTo>
                      <a:pt x="95" y="109"/>
                      <a:pt x="98" y="107"/>
                      <a:pt x="100" y="104"/>
                    </a:cubicBezTo>
                    <a:cubicBezTo>
                      <a:pt x="104" y="97"/>
                      <a:pt x="104" y="97"/>
                      <a:pt x="104" y="97"/>
                    </a:cubicBezTo>
                    <a:cubicBezTo>
                      <a:pt x="106" y="93"/>
                      <a:pt x="105" y="87"/>
                      <a:pt x="100" y="84"/>
                    </a:cubicBezTo>
                    <a:cubicBezTo>
                      <a:pt x="99" y="84"/>
                      <a:pt x="97" y="83"/>
                      <a:pt x="96" y="83"/>
                    </a:cubicBezTo>
                    <a:cubicBezTo>
                      <a:pt x="94" y="83"/>
                      <a:pt x="92" y="84"/>
                      <a:pt x="90" y="85"/>
                    </a:cubicBezTo>
                    <a:cubicBezTo>
                      <a:pt x="91" y="81"/>
                      <a:pt x="89" y="78"/>
                      <a:pt x="86" y="76"/>
                    </a:cubicBezTo>
                    <a:cubicBezTo>
                      <a:pt x="84" y="75"/>
                      <a:pt x="83" y="75"/>
                      <a:pt x="81" y="75"/>
                    </a:cubicBezTo>
                    <a:cubicBezTo>
                      <a:pt x="79" y="75"/>
                      <a:pt x="77" y="75"/>
                      <a:pt x="76" y="76"/>
                    </a:cubicBezTo>
                    <a:cubicBezTo>
                      <a:pt x="76" y="73"/>
                      <a:pt x="74" y="69"/>
                      <a:pt x="71" y="67"/>
                    </a:cubicBezTo>
                    <a:cubicBezTo>
                      <a:pt x="70" y="67"/>
                      <a:pt x="68" y="66"/>
                      <a:pt x="66" y="66"/>
                    </a:cubicBezTo>
                    <a:moveTo>
                      <a:pt x="155" y="81"/>
                    </a:moveTo>
                    <a:cubicBezTo>
                      <a:pt x="154" y="82"/>
                      <a:pt x="152" y="83"/>
                      <a:pt x="150" y="83"/>
                    </a:cubicBezTo>
                    <a:cubicBezTo>
                      <a:pt x="148" y="83"/>
                      <a:pt x="146" y="82"/>
                      <a:pt x="145" y="81"/>
                    </a:cubicBezTo>
                    <a:cubicBezTo>
                      <a:pt x="145" y="84"/>
                      <a:pt x="144" y="88"/>
                      <a:pt x="140" y="90"/>
                    </a:cubicBezTo>
                    <a:cubicBezTo>
                      <a:pt x="139" y="91"/>
                      <a:pt x="137" y="92"/>
                      <a:pt x="135" y="92"/>
                    </a:cubicBezTo>
                    <a:cubicBezTo>
                      <a:pt x="132" y="92"/>
                      <a:pt x="129" y="90"/>
                      <a:pt x="127" y="87"/>
                    </a:cubicBezTo>
                    <a:cubicBezTo>
                      <a:pt x="126" y="85"/>
                      <a:pt x="126" y="85"/>
                      <a:pt x="126" y="85"/>
                    </a:cubicBezTo>
                    <a:cubicBezTo>
                      <a:pt x="126" y="88"/>
                      <a:pt x="124" y="91"/>
                      <a:pt x="121" y="93"/>
                    </a:cubicBezTo>
                    <a:cubicBezTo>
                      <a:pt x="120" y="94"/>
                      <a:pt x="118" y="94"/>
                      <a:pt x="117" y="94"/>
                    </a:cubicBezTo>
                    <a:cubicBezTo>
                      <a:pt x="116" y="94"/>
                      <a:pt x="116" y="94"/>
                      <a:pt x="115" y="94"/>
                    </a:cubicBezTo>
                    <a:cubicBezTo>
                      <a:pt x="115" y="94"/>
                      <a:pt x="115" y="94"/>
                      <a:pt x="114" y="94"/>
                    </a:cubicBezTo>
                    <a:cubicBezTo>
                      <a:pt x="114" y="94"/>
                      <a:pt x="114" y="94"/>
                      <a:pt x="114" y="94"/>
                    </a:cubicBezTo>
                    <a:cubicBezTo>
                      <a:pt x="114" y="94"/>
                      <a:pt x="113" y="94"/>
                      <a:pt x="112" y="94"/>
                    </a:cubicBezTo>
                    <a:cubicBezTo>
                      <a:pt x="111" y="94"/>
                      <a:pt x="111" y="94"/>
                      <a:pt x="111" y="94"/>
                    </a:cubicBezTo>
                    <a:cubicBezTo>
                      <a:pt x="111" y="92"/>
                      <a:pt x="111" y="90"/>
                      <a:pt x="111" y="88"/>
                    </a:cubicBezTo>
                    <a:cubicBezTo>
                      <a:pt x="109" y="84"/>
                      <a:pt x="107" y="81"/>
                      <a:pt x="103" y="79"/>
                    </a:cubicBezTo>
                    <a:cubicBezTo>
                      <a:pt x="101" y="78"/>
                      <a:pt x="98" y="77"/>
                      <a:pt x="96" y="77"/>
                    </a:cubicBezTo>
                    <a:cubicBezTo>
                      <a:pt x="95" y="77"/>
                      <a:pt x="95" y="77"/>
                      <a:pt x="95" y="77"/>
                    </a:cubicBezTo>
                    <a:cubicBezTo>
                      <a:pt x="93" y="74"/>
                      <a:pt x="91" y="72"/>
                      <a:pt x="89" y="71"/>
                    </a:cubicBezTo>
                    <a:cubicBezTo>
                      <a:pt x="86" y="69"/>
                      <a:pt x="84" y="69"/>
                      <a:pt x="81" y="69"/>
                    </a:cubicBezTo>
                    <a:cubicBezTo>
                      <a:pt x="81" y="69"/>
                      <a:pt x="80" y="69"/>
                      <a:pt x="80" y="69"/>
                    </a:cubicBezTo>
                    <a:cubicBezTo>
                      <a:pt x="79" y="66"/>
                      <a:pt x="77" y="64"/>
                      <a:pt x="74" y="62"/>
                    </a:cubicBezTo>
                    <a:cubicBezTo>
                      <a:pt x="72" y="61"/>
                      <a:pt x="69" y="60"/>
                      <a:pt x="66" y="60"/>
                    </a:cubicBezTo>
                    <a:cubicBezTo>
                      <a:pt x="61" y="60"/>
                      <a:pt x="56" y="63"/>
                      <a:pt x="53" y="68"/>
                    </a:cubicBezTo>
                    <a:cubicBezTo>
                      <a:pt x="51" y="72"/>
                      <a:pt x="51" y="72"/>
                      <a:pt x="51" y="72"/>
                    </a:cubicBezTo>
                    <a:cubicBezTo>
                      <a:pt x="40" y="66"/>
                      <a:pt x="40" y="66"/>
                      <a:pt x="40" y="66"/>
                    </a:cubicBezTo>
                    <a:cubicBezTo>
                      <a:pt x="37" y="64"/>
                      <a:pt x="35" y="61"/>
                      <a:pt x="36" y="57"/>
                    </a:cubicBezTo>
                    <a:cubicBezTo>
                      <a:pt x="46" y="23"/>
                      <a:pt x="46" y="23"/>
                      <a:pt x="46" y="23"/>
                    </a:cubicBezTo>
                    <a:cubicBezTo>
                      <a:pt x="47" y="20"/>
                      <a:pt x="50" y="18"/>
                      <a:pt x="53" y="18"/>
                    </a:cubicBezTo>
                    <a:cubicBezTo>
                      <a:pt x="70" y="17"/>
                      <a:pt x="70" y="17"/>
                      <a:pt x="70" y="17"/>
                    </a:cubicBezTo>
                    <a:cubicBezTo>
                      <a:pt x="68" y="19"/>
                      <a:pt x="68" y="19"/>
                      <a:pt x="68" y="19"/>
                    </a:cubicBezTo>
                    <a:cubicBezTo>
                      <a:pt x="66" y="24"/>
                      <a:pt x="65" y="28"/>
                      <a:pt x="67" y="33"/>
                    </a:cubicBezTo>
                    <a:cubicBezTo>
                      <a:pt x="68" y="38"/>
                      <a:pt x="71" y="41"/>
                      <a:pt x="75" y="44"/>
                    </a:cubicBezTo>
                    <a:cubicBezTo>
                      <a:pt x="78" y="45"/>
                      <a:pt x="81" y="46"/>
                      <a:pt x="84" y="46"/>
                    </a:cubicBezTo>
                    <a:cubicBezTo>
                      <a:pt x="90" y="46"/>
                      <a:pt x="96" y="43"/>
                      <a:pt x="99" y="37"/>
                    </a:cubicBezTo>
                    <a:cubicBezTo>
                      <a:pt x="106" y="26"/>
                      <a:pt x="106" y="26"/>
                      <a:pt x="106" y="26"/>
                    </a:cubicBezTo>
                    <a:cubicBezTo>
                      <a:pt x="143" y="46"/>
                      <a:pt x="143" y="46"/>
                      <a:pt x="143" y="46"/>
                    </a:cubicBezTo>
                    <a:cubicBezTo>
                      <a:pt x="145" y="47"/>
                      <a:pt x="146" y="48"/>
                      <a:pt x="146" y="49"/>
                    </a:cubicBezTo>
                    <a:cubicBezTo>
                      <a:pt x="147" y="49"/>
                      <a:pt x="147" y="49"/>
                      <a:pt x="147" y="50"/>
                    </a:cubicBezTo>
                    <a:cubicBezTo>
                      <a:pt x="147" y="50"/>
                      <a:pt x="147" y="50"/>
                      <a:pt x="147" y="50"/>
                    </a:cubicBezTo>
                    <a:cubicBezTo>
                      <a:pt x="158" y="68"/>
                      <a:pt x="158" y="68"/>
                      <a:pt x="158" y="68"/>
                    </a:cubicBezTo>
                    <a:cubicBezTo>
                      <a:pt x="161" y="73"/>
                      <a:pt x="160" y="78"/>
                      <a:pt x="155" y="81"/>
                    </a:cubicBezTo>
                  </a:path>
                </a:pathLst>
              </a:custGeom>
              <a:solidFill>
                <a:srgbClr val="ED7D31"/>
              </a:solidFill>
              <a:ln>
                <a:noFill/>
              </a:ln>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13600406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6c06c88-ae6b-4cbe-81bd-158a47268078" xsi:nil="true"/>
    <OPHDSTProgramorActivity xmlns="5385339b-cd81-4f55-993b-c50ec3153bf9" xsi:nil="true"/>
    <lcf76f155ced4ddcb4097134ff3c332f xmlns="5385339b-cd81-4f55-993b-c50ec3153bf9">
      <Terms xmlns="http://schemas.microsoft.com/office/infopath/2007/PartnerControls"/>
    </lcf76f155ced4ddcb4097134ff3c332f>
    <status xmlns="5385339b-cd81-4f55-993b-c50ec3153bf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7B5A6FCC7B2334E8DD55D0C4C1E5F03" ma:contentTypeVersion="16" ma:contentTypeDescription="Create a new document." ma:contentTypeScope="" ma:versionID="f1d5ecceeb555cf936f156b695be4ac1">
  <xsd:schema xmlns:xsd="http://www.w3.org/2001/XMLSchema" xmlns:xs="http://www.w3.org/2001/XMLSchema" xmlns:p="http://schemas.microsoft.com/office/2006/metadata/properties" xmlns:ns2="5385339b-cd81-4f55-993b-c50ec3153bf9" xmlns:ns3="86c06c88-ae6b-4cbe-81bd-158a47268078" targetNamespace="http://schemas.microsoft.com/office/2006/metadata/properties" ma:root="true" ma:fieldsID="e4bf4b460613493013cb61554844c350" ns2:_="" ns3:_="">
    <xsd:import namespace="5385339b-cd81-4f55-993b-c50ec3153bf9"/>
    <xsd:import namespace="86c06c88-ae6b-4cbe-81bd-158a4726807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status" minOccurs="0"/>
                <xsd:element ref="ns2:OPHDSTProgramor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85339b-cd81-4f55-993b-c50ec3153b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status" ma:index="22" nillable="true" ma:displayName="status" ma:format="Dropdown" ma:internalName="status">
      <xsd:simpleType>
        <xsd:restriction base="dms:Text">
          <xsd:maxLength value="255"/>
        </xsd:restriction>
      </xsd:simpleType>
    </xsd:element>
    <xsd:element name="OPHDSTProgramorActivity" ma:index="23" nillable="true" ma:displayName="OPHDST Program or Activity" ma:format="Dropdown" ma:internalName="OPHDSTProgramorActivity">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6c06c88-ae6b-4cbe-81bd-158a472680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a9dc8012-ea62-486d-98bf-860b8cc7db9c}" ma:internalName="TaxCatchAll" ma:showField="CatchAllData" ma:web="86c06c88-ae6b-4cbe-81bd-158a472680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239CCA-7DB3-4B6A-83ED-50550CABB50D}">
  <ds:schemaRefs>
    <ds:schemaRef ds:uri="c26941c2-c447-486b-9fed-3811b8a130c4"/>
    <ds:schemaRef ds:uri="http://schemas.microsoft.com/office/2006/metadata/properties"/>
    <ds:schemaRef ds:uri="http://schemas.microsoft.com/office/infopath/2007/PartnerControls"/>
    <ds:schemaRef ds:uri="86c06c88-ae6b-4cbe-81bd-158a47268078"/>
    <ds:schemaRef ds:uri="5385339b-cd81-4f55-993b-c50ec3153bf9"/>
  </ds:schemaRefs>
</ds:datastoreItem>
</file>

<file path=customXml/itemProps2.xml><?xml version="1.0" encoding="utf-8"?>
<ds:datastoreItem xmlns:ds="http://schemas.openxmlformats.org/officeDocument/2006/customXml" ds:itemID="{95AF642B-2D1A-474B-BC9C-91AF3E696EEF}">
  <ds:schemaRefs>
    <ds:schemaRef ds:uri="http://schemas.microsoft.com/sharepoint/v3/contenttype/forms"/>
  </ds:schemaRefs>
</ds:datastoreItem>
</file>

<file path=customXml/itemProps3.xml><?xml version="1.0" encoding="utf-8"?>
<ds:datastoreItem xmlns:ds="http://schemas.openxmlformats.org/officeDocument/2006/customXml" ds:itemID="{D33303D4-D0F7-4217-97B5-78CA1BB3E4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85339b-cd81-4f55-993b-c50ec3153bf9"/>
    <ds:schemaRef ds:uri="86c06c88-ae6b-4cbe-81bd-158a472680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4689</Words>
  <Application>Microsoft Macintosh PowerPoint</Application>
  <PresentationFormat>Widescreen</PresentationFormat>
  <Paragraphs>573</Paragraphs>
  <Slides>27</Slides>
  <Notes>27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27</vt:i4>
      </vt:variant>
    </vt:vector>
  </HeadingPairs>
  <TitlesOfParts>
    <vt:vector size="36" baseType="lpstr">
      <vt:lpstr>Arial</vt:lpstr>
      <vt:lpstr>Calibri</vt:lpstr>
      <vt:lpstr>Calibri  </vt:lpstr>
      <vt:lpstr>Calibri Light</vt:lpstr>
      <vt:lpstr>Symbol</vt:lpstr>
      <vt:lpstr>Times New Roman</vt:lpstr>
      <vt:lpstr>Wingdings</vt:lpstr>
      <vt:lpstr>Office Theme</vt:lpstr>
      <vt:lpstr>2_Office Theme</vt:lpstr>
      <vt:lpstr>Tribal Public Health Data Advancement Toolkit  </vt:lpstr>
      <vt:lpstr>Overview*</vt:lpstr>
      <vt:lpstr>Overview Continued*</vt:lpstr>
      <vt:lpstr>[Tribe Name] Public Health Data Advancement:  Executive Summary </vt:lpstr>
      <vt:lpstr>Key Contributors</vt:lpstr>
      <vt:lpstr>Background &amp; Approach</vt:lpstr>
      <vt:lpstr>Executive Summary: Overview   </vt:lpstr>
      <vt:lpstr>Toolkit Components </vt:lpstr>
      <vt:lpstr>Our Journey </vt:lpstr>
      <vt:lpstr>How We Mobilized</vt:lpstr>
      <vt:lpstr>Our Contributors </vt:lpstr>
      <vt:lpstr>How We Assessed</vt:lpstr>
      <vt:lpstr>Data Modernization Questionnaire: Our Process </vt:lpstr>
      <vt:lpstr>Data Modernization Questionnaire: Key Observations </vt:lpstr>
      <vt:lpstr>How We Planned &amp; Prioritized</vt:lpstr>
      <vt:lpstr>Impact-Effort Matrix Template</vt:lpstr>
      <vt:lpstr>Action Planning Templates </vt:lpstr>
      <vt:lpstr>Timeline Template </vt:lpstr>
      <vt:lpstr>Our Results</vt:lpstr>
      <vt:lpstr>Prioritized Activities </vt:lpstr>
      <vt:lpstr>What’s Next </vt:lpstr>
      <vt:lpstr>Tribal Public Health Data Advancement Toolkit by the Numbers </vt:lpstr>
      <vt:lpstr>Thank you! </vt:lpstr>
      <vt:lpstr>Appendix</vt:lpstr>
      <vt:lpstr>Impact-Effort Matrix </vt:lpstr>
      <vt:lpstr>Action Planning </vt:lpstr>
      <vt:lpstr>Timeline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Summary Template</dc:title>
  <dc:subject>Executive Summary Template</dc:subject>
  <dc:creator/>
  <cp:keywords>Template</cp:keywords>
  <dc:description/>
  <cp:revision>1</cp:revision>
  <dcterms:created xsi:type="dcterms:W3CDTF">2025-04-29T13:26:49Z</dcterms:created>
  <dcterms:modified xsi:type="dcterms:W3CDTF">2025-06-17T18:52:18Z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