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1900" r:id="rId3"/>
    <p:sldId id="1896" r:id="rId4"/>
    <p:sldId id="450" r:id="rId5"/>
    <p:sldId id="1879" r:id="rId6"/>
    <p:sldId id="275" r:id="rId7"/>
    <p:sldId id="1884" r:id="rId8"/>
    <p:sldId id="1880" r:id="rId9"/>
    <p:sldId id="1904" r:id="rId10"/>
    <p:sldId id="257" r:id="rId11"/>
    <p:sldId id="1920" r:id="rId12"/>
    <p:sldId id="1911" r:id="rId13"/>
    <p:sldId id="1910" r:id="rId14"/>
    <p:sldId id="1918" r:id="rId15"/>
    <p:sldId id="1912" r:id="rId16"/>
    <p:sldId id="1914" r:id="rId17"/>
    <p:sldId id="1913" r:id="rId18"/>
    <p:sldId id="1915" r:id="rId19"/>
    <p:sldId id="1907" r:id="rId20"/>
    <p:sldId id="1906" r:id="rId21"/>
    <p:sldId id="276" r:id="rId22"/>
    <p:sldId id="1916" r:id="rId23"/>
    <p:sldId id="1898" r:id="rId24"/>
    <p:sldId id="274" r:id="rId25"/>
    <p:sldId id="1917" r:id="rId26"/>
    <p:sldId id="1839" r:id="rId27"/>
    <p:sldId id="18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D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0994" autoAdjust="0"/>
  </p:normalViewPr>
  <p:slideViewPr>
    <p:cSldViewPr snapToGrid="0">
      <p:cViewPr varScale="1">
        <p:scale>
          <a:sx n="44" d="100"/>
          <a:sy n="44" d="100"/>
        </p:scale>
        <p:origin x="21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64CA1-5220-43BB-9C37-610BF00399F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AB41AB68-232C-4075-9AB6-976E1EA53779}">
      <dgm:prSet phldrT="[Text]"/>
      <dgm:spPr/>
      <dgm:t>
        <a:bodyPr/>
        <a:lstStyle/>
        <a:p>
          <a:r>
            <a:rPr lang="en-US" dirty="0"/>
            <a:t>Literature Review, Evidence Review Conference, Stakeholder Input</a:t>
          </a:r>
        </a:p>
      </dgm:t>
    </dgm:pt>
    <dgm:pt modelId="{E35F8257-CBD5-4E4C-8988-798442A87731}" type="parTrans" cxnId="{D4495605-7941-480B-9404-C321E0A61578}">
      <dgm:prSet/>
      <dgm:spPr/>
      <dgm:t>
        <a:bodyPr/>
        <a:lstStyle/>
        <a:p>
          <a:endParaRPr lang="en-US"/>
        </a:p>
      </dgm:t>
    </dgm:pt>
    <dgm:pt modelId="{6F6F8D8E-EADE-402C-A9D4-789BB710244B}" type="sibTrans" cxnId="{D4495605-7941-480B-9404-C321E0A61578}">
      <dgm:prSet/>
      <dgm:spPr/>
      <dgm:t>
        <a:bodyPr/>
        <a:lstStyle/>
        <a:p>
          <a:endParaRPr lang="en-US"/>
        </a:p>
      </dgm:t>
    </dgm:pt>
    <dgm:pt modelId="{C97A1825-E97D-4531-B9EC-476EE74632E0}">
      <dgm:prSet phldrT="[Text]" custT="1"/>
      <dgm:spPr/>
      <dgm:t>
        <a:bodyPr/>
        <a:lstStyle/>
        <a:p>
          <a:r>
            <a:rPr lang="en-US" sz="2400" dirty="0"/>
            <a:t>Marketing Campaign &amp; Promotion of Educational Materials</a:t>
          </a:r>
        </a:p>
      </dgm:t>
    </dgm:pt>
    <dgm:pt modelId="{F0E225D5-3FC3-4AA7-9D4D-53F98529B353}" type="parTrans" cxnId="{B269160A-B787-4ACB-B778-ECD67B70CE32}">
      <dgm:prSet/>
      <dgm:spPr/>
      <dgm:t>
        <a:bodyPr/>
        <a:lstStyle/>
        <a:p>
          <a:endParaRPr lang="en-US"/>
        </a:p>
      </dgm:t>
    </dgm:pt>
    <dgm:pt modelId="{735771CA-24C2-4ABF-9B49-FD7377347E72}" type="sibTrans" cxnId="{B269160A-B787-4ACB-B778-ECD67B70CE32}">
      <dgm:prSet/>
      <dgm:spPr/>
      <dgm:t>
        <a:bodyPr/>
        <a:lstStyle/>
        <a:p>
          <a:endParaRPr lang="en-US"/>
        </a:p>
      </dgm:t>
    </dgm:pt>
    <dgm:pt modelId="{0842D7BA-F174-4064-8C35-4F7FFFE8E9BB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Development of CME/CEU Accredited </a:t>
          </a:r>
        </a:p>
        <a:p>
          <a:pPr>
            <a:spcAft>
              <a:spcPts val="0"/>
            </a:spcAft>
          </a:pPr>
          <a:r>
            <a:rPr lang="en-US" dirty="0"/>
            <a:t>e-Modules</a:t>
          </a:r>
        </a:p>
      </dgm:t>
    </dgm:pt>
    <dgm:pt modelId="{52E9520C-CB29-4A70-9D32-358AD11F9B75}" type="parTrans" cxnId="{4BA8ED59-32FB-4DA0-9BC1-21168C6BB44F}">
      <dgm:prSet/>
      <dgm:spPr/>
      <dgm:t>
        <a:bodyPr/>
        <a:lstStyle/>
        <a:p>
          <a:endParaRPr lang="en-US"/>
        </a:p>
      </dgm:t>
    </dgm:pt>
    <dgm:pt modelId="{444EB308-1507-4785-9078-823EB8631E35}" type="sibTrans" cxnId="{4BA8ED59-32FB-4DA0-9BC1-21168C6BB44F}">
      <dgm:prSet/>
      <dgm:spPr/>
      <dgm:t>
        <a:bodyPr/>
        <a:lstStyle/>
        <a:p>
          <a:endParaRPr lang="en-US"/>
        </a:p>
      </dgm:t>
    </dgm:pt>
    <dgm:pt modelId="{5F8F3A6E-FAF2-4D48-A4B8-F99B70110529}" type="pres">
      <dgm:prSet presAssocID="{9A764CA1-5220-43BB-9C37-610BF00399FD}" presName="compositeShape" presStyleCnt="0">
        <dgm:presLayoutVars>
          <dgm:chMax val="7"/>
          <dgm:dir/>
          <dgm:resizeHandles val="exact"/>
        </dgm:presLayoutVars>
      </dgm:prSet>
      <dgm:spPr/>
    </dgm:pt>
    <dgm:pt modelId="{EF873574-FDE4-4246-AD11-A07E9257957B}" type="pres">
      <dgm:prSet presAssocID="{AB41AB68-232C-4075-9AB6-976E1EA53779}" presName="circ1" presStyleLbl="vennNode1" presStyleIdx="0" presStyleCnt="3"/>
      <dgm:spPr/>
      <dgm:t>
        <a:bodyPr/>
        <a:lstStyle/>
        <a:p>
          <a:endParaRPr lang="en-US"/>
        </a:p>
      </dgm:t>
    </dgm:pt>
    <dgm:pt modelId="{DC931304-DD26-4266-8621-7D1F0F43B581}" type="pres">
      <dgm:prSet presAssocID="{AB41AB68-232C-4075-9AB6-976E1EA537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45267-6991-48F3-B1DB-24F635941885}" type="pres">
      <dgm:prSet presAssocID="{0842D7BA-F174-4064-8C35-4F7FFFE8E9BB}" presName="circ2" presStyleLbl="vennNode1" presStyleIdx="1" presStyleCnt="3"/>
      <dgm:spPr/>
      <dgm:t>
        <a:bodyPr/>
        <a:lstStyle/>
        <a:p>
          <a:endParaRPr lang="en-US"/>
        </a:p>
      </dgm:t>
    </dgm:pt>
    <dgm:pt modelId="{48574E0E-C70C-4974-A880-5216D942617E}" type="pres">
      <dgm:prSet presAssocID="{0842D7BA-F174-4064-8C35-4F7FFFE8E9B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9A57C-33AD-4990-9827-14FA939D52CC}" type="pres">
      <dgm:prSet presAssocID="{C97A1825-E97D-4531-B9EC-476EE74632E0}" presName="circ3" presStyleLbl="vennNode1" presStyleIdx="2" presStyleCnt="3"/>
      <dgm:spPr/>
      <dgm:t>
        <a:bodyPr/>
        <a:lstStyle/>
        <a:p>
          <a:endParaRPr lang="en-US"/>
        </a:p>
      </dgm:t>
    </dgm:pt>
    <dgm:pt modelId="{59D2C7ED-B4AE-44C8-BA73-B64D1542C5CC}" type="pres">
      <dgm:prSet presAssocID="{C97A1825-E97D-4531-B9EC-476EE74632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C14D6-9767-405A-B680-0C53D2D84CDE}" type="presOf" srcId="{9A764CA1-5220-43BB-9C37-610BF00399FD}" destId="{5F8F3A6E-FAF2-4D48-A4B8-F99B70110529}" srcOrd="0" destOrd="0" presId="urn:microsoft.com/office/officeart/2005/8/layout/venn1"/>
    <dgm:cxn modelId="{79354E6D-F431-4B5F-91DF-C48F4723E3DE}" type="presOf" srcId="{AB41AB68-232C-4075-9AB6-976E1EA53779}" destId="{EF873574-FDE4-4246-AD11-A07E9257957B}" srcOrd="0" destOrd="0" presId="urn:microsoft.com/office/officeart/2005/8/layout/venn1"/>
    <dgm:cxn modelId="{D4495605-7941-480B-9404-C321E0A61578}" srcId="{9A764CA1-5220-43BB-9C37-610BF00399FD}" destId="{AB41AB68-232C-4075-9AB6-976E1EA53779}" srcOrd="0" destOrd="0" parTransId="{E35F8257-CBD5-4E4C-8988-798442A87731}" sibTransId="{6F6F8D8E-EADE-402C-A9D4-789BB710244B}"/>
    <dgm:cxn modelId="{3769CF51-00C7-4D04-819A-D2D0F49ED748}" type="presOf" srcId="{0842D7BA-F174-4064-8C35-4F7FFFE8E9BB}" destId="{3FC45267-6991-48F3-B1DB-24F635941885}" srcOrd="0" destOrd="0" presId="urn:microsoft.com/office/officeart/2005/8/layout/venn1"/>
    <dgm:cxn modelId="{37438DD1-DF6F-4EDE-9A4E-3EF5535C67C5}" type="presOf" srcId="{C97A1825-E97D-4531-B9EC-476EE74632E0}" destId="{59D2C7ED-B4AE-44C8-BA73-B64D1542C5CC}" srcOrd="1" destOrd="0" presId="urn:microsoft.com/office/officeart/2005/8/layout/venn1"/>
    <dgm:cxn modelId="{48838EDB-7EA0-4808-BB98-EDD9CD4ADD80}" type="presOf" srcId="{C97A1825-E97D-4531-B9EC-476EE74632E0}" destId="{D9F9A57C-33AD-4990-9827-14FA939D52CC}" srcOrd="0" destOrd="0" presId="urn:microsoft.com/office/officeart/2005/8/layout/venn1"/>
    <dgm:cxn modelId="{9EE7B13C-E73B-4744-9F2B-24AEEDFE6B72}" type="presOf" srcId="{AB41AB68-232C-4075-9AB6-976E1EA53779}" destId="{DC931304-DD26-4266-8621-7D1F0F43B581}" srcOrd="1" destOrd="0" presId="urn:microsoft.com/office/officeart/2005/8/layout/venn1"/>
    <dgm:cxn modelId="{4BA8ED59-32FB-4DA0-9BC1-21168C6BB44F}" srcId="{9A764CA1-5220-43BB-9C37-610BF00399FD}" destId="{0842D7BA-F174-4064-8C35-4F7FFFE8E9BB}" srcOrd="1" destOrd="0" parTransId="{52E9520C-CB29-4A70-9D32-358AD11F9B75}" sibTransId="{444EB308-1507-4785-9078-823EB8631E35}"/>
    <dgm:cxn modelId="{B269160A-B787-4ACB-B778-ECD67B70CE32}" srcId="{9A764CA1-5220-43BB-9C37-610BF00399FD}" destId="{C97A1825-E97D-4531-B9EC-476EE74632E0}" srcOrd="2" destOrd="0" parTransId="{F0E225D5-3FC3-4AA7-9D4D-53F98529B353}" sibTransId="{735771CA-24C2-4ABF-9B49-FD7377347E72}"/>
    <dgm:cxn modelId="{6C230763-F589-448D-A85D-FFB0DBC50D35}" type="presOf" srcId="{0842D7BA-F174-4064-8C35-4F7FFFE8E9BB}" destId="{48574E0E-C70C-4974-A880-5216D942617E}" srcOrd="1" destOrd="0" presId="urn:microsoft.com/office/officeart/2005/8/layout/venn1"/>
    <dgm:cxn modelId="{62E16EEA-16CD-439D-A2D3-FDE67C792E43}" type="presParOf" srcId="{5F8F3A6E-FAF2-4D48-A4B8-F99B70110529}" destId="{EF873574-FDE4-4246-AD11-A07E9257957B}" srcOrd="0" destOrd="0" presId="urn:microsoft.com/office/officeart/2005/8/layout/venn1"/>
    <dgm:cxn modelId="{AFBECA59-4C4C-4CC6-A875-67D500BE3173}" type="presParOf" srcId="{5F8F3A6E-FAF2-4D48-A4B8-F99B70110529}" destId="{DC931304-DD26-4266-8621-7D1F0F43B581}" srcOrd="1" destOrd="0" presId="urn:microsoft.com/office/officeart/2005/8/layout/venn1"/>
    <dgm:cxn modelId="{0B16FE75-C865-44CB-80D8-37986E5E596D}" type="presParOf" srcId="{5F8F3A6E-FAF2-4D48-A4B8-F99B70110529}" destId="{3FC45267-6991-48F3-B1DB-24F635941885}" srcOrd="2" destOrd="0" presId="urn:microsoft.com/office/officeart/2005/8/layout/venn1"/>
    <dgm:cxn modelId="{5ED2D4DD-DB46-401D-AE9C-3F3AD7FFCB72}" type="presParOf" srcId="{5F8F3A6E-FAF2-4D48-A4B8-F99B70110529}" destId="{48574E0E-C70C-4974-A880-5216D942617E}" srcOrd="3" destOrd="0" presId="urn:microsoft.com/office/officeart/2005/8/layout/venn1"/>
    <dgm:cxn modelId="{DABCF5E0-40C0-4E7B-8312-9E3EEF8369E7}" type="presParOf" srcId="{5F8F3A6E-FAF2-4D48-A4B8-F99B70110529}" destId="{D9F9A57C-33AD-4990-9827-14FA939D52CC}" srcOrd="4" destOrd="0" presId="urn:microsoft.com/office/officeart/2005/8/layout/venn1"/>
    <dgm:cxn modelId="{51DFB894-A559-48BE-A04B-A9D4F51320F0}" type="presParOf" srcId="{5F8F3A6E-FAF2-4D48-A4B8-F99B70110529}" destId="{59D2C7ED-B4AE-44C8-BA73-B64D1542C5C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CCB3A-B421-45AD-98EA-0FC3770A9C62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838E12-4D74-4030-B350-59937FF73518}">
      <dgm:prSet custT="1"/>
      <dgm:spPr/>
      <dgm:t>
        <a:bodyPr/>
        <a:lstStyle/>
        <a:p>
          <a:r>
            <a:rPr lang="en-US" sz="2000" dirty="0"/>
            <a:t>Tertiary &amp; Chair Review &amp; Revisions </a:t>
          </a:r>
        </a:p>
      </dgm:t>
    </dgm:pt>
    <dgm:pt modelId="{AB43D5C8-6902-48D6-8D02-15FE4134DA21}" type="parTrans" cxnId="{8A228CE6-9360-4E84-A9CA-4F826B6C8BC3}">
      <dgm:prSet/>
      <dgm:spPr/>
      <dgm:t>
        <a:bodyPr/>
        <a:lstStyle/>
        <a:p>
          <a:endParaRPr lang="en-US"/>
        </a:p>
      </dgm:t>
    </dgm:pt>
    <dgm:pt modelId="{193F8753-EE67-49A0-AA80-F6B9F8413AAD}" type="sibTrans" cxnId="{8A228CE6-9360-4E84-A9CA-4F826B6C8BC3}">
      <dgm:prSet/>
      <dgm:spPr/>
      <dgm:t>
        <a:bodyPr/>
        <a:lstStyle/>
        <a:p>
          <a:endParaRPr lang="en-US"/>
        </a:p>
      </dgm:t>
    </dgm:pt>
    <dgm:pt modelId="{E21B1593-95A4-4F29-8E64-32E2DF1633A2}">
      <dgm:prSet/>
      <dgm:spPr/>
      <dgm:t>
        <a:bodyPr/>
        <a:lstStyle/>
        <a:p>
          <a:r>
            <a:rPr lang="en-US" dirty="0"/>
            <a:t>FINAL DOCUMENT &amp; E-MODULE CURRICULUM</a:t>
          </a:r>
        </a:p>
      </dgm:t>
    </dgm:pt>
    <dgm:pt modelId="{CA0EFD1E-9D1E-4BE5-8E50-D79E55968CB1}" type="parTrans" cxnId="{5B684193-3BF1-43FF-861C-4F6A314BF9F3}">
      <dgm:prSet/>
      <dgm:spPr/>
      <dgm:t>
        <a:bodyPr/>
        <a:lstStyle/>
        <a:p>
          <a:endParaRPr lang="en-US"/>
        </a:p>
      </dgm:t>
    </dgm:pt>
    <dgm:pt modelId="{7C3F0E38-97C3-4027-B309-4492C4EC9FE5}" type="sibTrans" cxnId="{5B684193-3BF1-43FF-861C-4F6A314BF9F3}">
      <dgm:prSet/>
      <dgm:spPr/>
      <dgm:t>
        <a:bodyPr/>
        <a:lstStyle/>
        <a:p>
          <a:endParaRPr lang="en-US"/>
        </a:p>
      </dgm:t>
    </dgm:pt>
    <dgm:pt modelId="{0E341DFB-A278-428C-8E04-12B1851CBFFF}">
      <dgm:prSet custT="1"/>
      <dgm:spPr/>
      <dgm:t>
        <a:bodyPr/>
        <a:lstStyle/>
        <a:p>
          <a:r>
            <a:rPr lang="en-US" sz="2000" dirty="0"/>
            <a:t>Second Literature Search</a:t>
          </a:r>
        </a:p>
      </dgm:t>
    </dgm:pt>
    <dgm:pt modelId="{68F51B93-AA13-407E-BDD8-B363DA60D87E}" type="parTrans" cxnId="{70B24AE1-6306-4696-8528-39C531551AAE}">
      <dgm:prSet/>
      <dgm:spPr/>
      <dgm:t>
        <a:bodyPr/>
        <a:lstStyle/>
        <a:p>
          <a:endParaRPr lang="en-US"/>
        </a:p>
      </dgm:t>
    </dgm:pt>
    <dgm:pt modelId="{4DBE6A53-B2BA-4722-9FE4-26BDCD4ACFD7}" type="sibTrans" cxnId="{70B24AE1-6306-4696-8528-39C531551AAE}">
      <dgm:prSet/>
      <dgm:spPr/>
      <dgm:t>
        <a:bodyPr/>
        <a:lstStyle/>
        <a:p>
          <a:endParaRPr lang="en-US"/>
        </a:p>
      </dgm:t>
    </dgm:pt>
    <dgm:pt modelId="{8CB9A544-2408-457D-AC71-0D51BC21D48E}" type="pres">
      <dgm:prSet presAssocID="{9C7CCB3A-B421-45AD-98EA-0FC3770A9C62}" presName="Name0" presStyleCnt="0">
        <dgm:presLayoutVars>
          <dgm:chMax val="11"/>
          <dgm:chPref val="11"/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B7F72EA5-7CE2-427B-B327-1D5792004B02}" type="pres">
      <dgm:prSet presAssocID="{E21B1593-95A4-4F29-8E64-32E2DF1633A2}" presName="Accent3" presStyleCnt="0"/>
      <dgm:spPr/>
    </dgm:pt>
    <dgm:pt modelId="{655C2BF1-03A5-4A67-B700-E7C9E5330B0C}" type="pres">
      <dgm:prSet presAssocID="{E21B1593-95A4-4F29-8E64-32E2DF1633A2}" presName="Accent" presStyleLbl="node1" presStyleIdx="0" presStyleCnt="3" custScaleX="158018" custScaleY="92958" custLinFactNeighborX="-40643"/>
      <dgm:spPr/>
    </dgm:pt>
    <dgm:pt modelId="{12E1BA5D-F626-49EA-B203-3A13579A508B}" type="pres">
      <dgm:prSet presAssocID="{E21B1593-95A4-4F29-8E64-32E2DF1633A2}" presName="ParentBackground3" presStyleCnt="0"/>
      <dgm:spPr/>
    </dgm:pt>
    <dgm:pt modelId="{E895B10C-7382-4DFB-8F7A-AD4DA7BEE09F}" type="pres">
      <dgm:prSet presAssocID="{E21B1593-95A4-4F29-8E64-32E2DF1633A2}" presName="ParentBackground" presStyleLbl="fgAcc1" presStyleIdx="0" presStyleCnt="3" custScaleX="160007" custScaleY="90665" custLinFactNeighborX="-43610" custLinFactNeighborY="-133"/>
      <dgm:spPr/>
      <dgm:t>
        <a:bodyPr/>
        <a:lstStyle/>
        <a:p>
          <a:endParaRPr lang="en-US"/>
        </a:p>
      </dgm:t>
    </dgm:pt>
    <dgm:pt modelId="{C2C8880B-716A-49B3-81C4-A93FD1498848}" type="pres">
      <dgm:prSet presAssocID="{E21B1593-95A4-4F29-8E64-32E2DF1633A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A0E71-FA95-4C24-9A92-992A5637CE58}" type="pres">
      <dgm:prSet presAssocID="{08838E12-4D74-4030-B350-59937FF73518}" presName="Accent2" presStyleCnt="0"/>
      <dgm:spPr/>
    </dgm:pt>
    <dgm:pt modelId="{05A51AB8-87ED-4E47-AE46-60ACAFD427DF}" type="pres">
      <dgm:prSet presAssocID="{08838E12-4D74-4030-B350-59937FF73518}" presName="Accent" presStyleLbl="node1" presStyleIdx="1" presStyleCnt="3"/>
      <dgm:spPr/>
    </dgm:pt>
    <dgm:pt modelId="{5DB2755F-5FA7-4E1A-8029-C82A0F1D8EB1}" type="pres">
      <dgm:prSet presAssocID="{08838E12-4D74-4030-B350-59937FF73518}" presName="ParentBackground2" presStyleCnt="0"/>
      <dgm:spPr/>
    </dgm:pt>
    <dgm:pt modelId="{D3C3D786-DBB8-4E19-B604-6BE9772B4022}" type="pres">
      <dgm:prSet presAssocID="{08838E12-4D74-4030-B350-59937FF73518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FA7AEAFF-917E-4504-B7B5-AAA60C9C0C9E}" type="pres">
      <dgm:prSet presAssocID="{08838E12-4D74-4030-B350-59937FF7351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F637D-A60A-4014-8BEF-E1C08E9F29E5}" type="pres">
      <dgm:prSet presAssocID="{0E341DFB-A278-428C-8E04-12B1851CBFFF}" presName="Accent1" presStyleCnt="0"/>
      <dgm:spPr/>
    </dgm:pt>
    <dgm:pt modelId="{D1893D17-DB20-47A3-8A67-2032DD31C8AF}" type="pres">
      <dgm:prSet presAssocID="{0E341DFB-A278-428C-8E04-12B1851CBFFF}" presName="Accent" presStyleLbl="node1" presStyleIdx="2" presStyleCnt="3"/>
      <dgm:spPr/>
    </dgm:pt>
    <dgm:pt modelId="{A3A6BE07-FD22-4318-8A3A-5982695536F1}" type="pres">
      <dgm:prSet presAssocID="{0E341DFB-A278-428C-8E04-12B1851CBFFF}" presName="ParentBackground1" presStyleCnt="0"/>
      <dgm:spPr/>
    </dgm:pt>
    <dgm:pt modelId="{CEEA2C86-BFCF-4263-9AEF-F8A6BC0FD0E8}" type="pres">
      <dgm:prSet presAssocID="{0E341DFB-A278-428C-8E04-12B1851CBFFF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E0292B92-66C2-4EB2-9564-9A9E2BAAD7D5}" type="pres">
      <dgm:prSet presAssocID="{0E341DFB-A278-428C-8E04-12B1851CBFF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684193-3BF1-43FF-861C-4F6A314BF9F3}" srcId="{9C7CCB3A-B421-45AD-98EA-0FC3770A9C62}" destId="{E21B1593-95A4-4F29-8E64-32E2DF1633A2}" srcOrd="2" destOrd="0" parTransId="{CA0EFD1E-9D1E-4BE5-8E50-D79E55968CB1}" sibTransId="{7C3F0E38-97C3-4027-B309-4492C4EC9FE5}"/>
    <dgm:cxn modelId="{303BA5AA-E850-4CC5-B284-11A0B00B85A5}" type="presOf" srcId="{08838E12-4D74-4030-B350-59937FF73518}" destId="{D3C3D786-DBB8-4E19-B604-6BE9772B4022}" srcOrd="0" destOrd="0" presId="urn:microsoft.com/office/officeart/2011/layout/CircleProcess"/>
    <dgm:cxn modelId="{70B24AE1-6306-4696-8528-39C531551AAE}" srcId="{9C7CCB3A-B421-45AD-98EA-0FC3770A9C62}" destId="{0E341DFB-A278-428C-8E04-12B1851CBFFF}" srcOrd="0" destOrd="0" parTransId="{68F51B93-AA13-407E-BDD8-B363DA60D87E}" sibTransId="{4DBE6A53-B2BA-4722-9FE4-26BDCD4ACFD7}"/>
    <dgm:cxn modelId="{C307AAC1-4CAB-4E55-9FC3-D9DAA64FCEA2}" type="presOf" srcId="{0E341DFB-A278-428C-8E04-12B1851CBFFF}" destId="{E0292B92-66C2-4EB2-9564-9A9E2BAAD7D5}" srcOrd="1" destOrd="0" presId="urn:microsoft.com/office/officeart/2011/layout/CircleProcess"/>
    <dgm:cxn modelId="{35D82908-6067-442C-B87E-CE3F66F2EFC5}" type="presOf" srcId="{E21B1593-95A4-4F29-8E64-32E2DF1633A2}" destId="{E895B10C-7382-4DFB-8F7A-AD4DA7BEE09F}" srcOrd="0" destOrd="0" presId="urn:microsoft.com/office/officeart/2011/layout/CircleProcess"/>
    <dgm:cxn modelId="{50D74597-0219-4487-BC58-0CDCDB6EAAAF}" type="presOf" srcId="{0E341DFB-A278-428C-8E04-12B1851CBFFF}" destId="{CEEA2C86-BFCF-4263-9AEF-F8A6BC0FD0E8}" srcOrd="0" destOrd="0" presId="urn:microsoft.com/office/officeart/2011/layout/CircleProcess"/>
    <dgm:cxn modelId="{8A228CE6-9360-4E84-A9CA-4F826B6C8BC3}" srcId="{9C7CCB3A-B421-45AD-98EA-0FC3770A9C62}" destId="{08838E12-4D74-4030-B350-59937FF73518}" srcOrd="1" destOrd="0" parTransId="{AB43D5C8-6902-48D6-8D02-15FE4134DA21}" sibTransId="{193F8753-EE67-49A0-AA80-F6B9F8413AAD}"/>
    <dgm:cxn modelId="{6A4622E3-3079-451B-BC32-2ED96DFD5553}" type="presOf" srcId="{9C7CCB3A-B421-45AD-98EA-0FC3770A9C62}" destId="{8CB9A544-2408-457D-AC71-0D51BC21D48E}" srcOrd="0" destOrd="0" presId="urn:microsoft.com/office/officeart/2011/layout/CircleProcess"/>
    <dgm:cxn modelId="{545DA27A-70D8-4C3A-9637-6CCA0CF50A97}" type="presOf" srcId="{08838E12-4D74-4030-B350-59937FF73518}" destId="{FA7AEAFF-917E-4504-B7B5-AAA60C9C0C9E}" srcOrd="1" destOrd="0" presId="urn:microsoft.com/office/officeart/2011/layout/CircleProcess"/>
    <dgm:cxn modelId="{084B5414-A44C-4D44-B792-8B66C44852F6}" type="presOf" srcId="{E21B1593-95A4-4F29-8E64-32E2DF1633A2}" destId="{C2C8880B-716A-49B3-81C4-A93FD1498848}" srcOrd="1" destOrd="0" presId="urn:microsoft.com/office/officeart/2011/layout/CircleProcess"/>
    <dgm:cxn modelId="{2B9F1C39-BB6E-446E-960E-07D5CD725E2C}" type="presParOf" srcId="{8CB9A544-2408-457D-AC71-0D51BC21D48E}" destId="{B7F72EA5-7CE2-427B-B327-1D5792004B02}" srcOrd="0" destOrd="0" presId="urn:microsoft.com/office/officeart/2011/layout/CircleProcess"/>
    <dgm:cxn modelId="{E0A18F9C-5874-4125-BEDA-FD36119818DB}" type="presParOf" srcId="{B7F72EA5-7CE2-427B-B327-1D5792004B02}" destId="{655C2BF1-03A5-4A67-B700-E7C9E5330B0C}" srcOrd="0" destOrd="0" presId="urn:microsoft.com/office/officeart/2011/layout/CircleProcess"/>
    <dgm:cxn modelId="{7E830D1C-4120-44B8-B924-3D81F602D012}" type="presParOf" srcId="{8CB9A544-2408-457D-AC71-0D51BC21D48E}" destId="{12E1BA5D-F626-49EA-B203-3A13579A508B}" srcOrd="1" destOrd="0" presId="urn:microsoft.com/office/officeart/2011/layout/CircleProcess"/>
    <dgm:cxn modelId="{33BA11E0-D23F-4779-AE69-C37BE8EC577C}" type="presParOf" srcId="{12E1BA5D-F626-49EA-B203-3A13579A508B}" destId="{E895B10C-7382-4DFB-8F7A-AD4DA7BEE09F}" srcOrd="0" destOrd="0" presId="urn:microsoft.com/office/officeart/2011/layout/CircleProcess"/>
    <dgm:cxn modelId="{DEDAD292-6317-4082-84D7-7A064A832757}" type="presParOf" srcId="{8CB9A544-2408-457D-AC71-0D51BC21D48E}" destId="{C2C8880B-716A-49B3-81C4-A93FD1498848}" srcOrd="2" destOrd="0" presId="urn:microsoft.com/office/officeart/2011/layout/CircleProcess"/>
    <dgm:cxn modelId="{DCAEABFC-E4A6-4300-8EF0-EBB9DC1CC14D}" type="presParOf" srcId="{8CB9A544-2408-457D-AC71-0D51BC21D48E}" destId="{BCFA0E71-FA95-4C24-9A92-992A5637CE58}" srcOrd="3" destOrd="0" presId="urn:microsoft.com/office/officeart/2011/layout/CircleProcess"/>
    <dgm:cxn modelId="{32A0A747-EB6E-4EAA-A1A3-983B3A889E3E}" type="presParOf" srcId="{BCFA0E71-FA95-4C24-9A92-992A5637CE58}" destId="{05A51AB8-87ED-4E47-AE46-60ACAFD427DF}" srcOrd="0" destOrd="0" presId="urn:microsoft.com/office/officeart/2011/layout/CircleProcess"/>
    <dgm:cxn modelId="{572CB190-BCCB-4126-9641-9C224C81D777}" type="presParOf" srcId="{8CB9A544-2408-457D-AC71-0D51BC21D48E}" destId="{5DB2755F-5FA7-4E1A-8029-C82A0F1D8EB1}" srcOrd="4" destOrd="0" presId="urn:microsoft.com/office/officeart/2011/layout/CircleProcess"/>
    <dgm:cxn modelId="{680C4090-A0B1-4406-A7D6-E463FA6D937F}" type="presParOf" srcId="{5DB2755F-5FA7-4E1A-8029-C82A0F1D8EB1}" destId="{D3C3D786-DBB8-4E19-B604-6BE9772B4022}" srcOrd="0" destOrd="0" presId="urn:microsoft.com/office/officeart/2011/layout/CircleProcess"/>
    <dgm:cxn modelId="{B35332DE-7149-4DAC-9AF5-84B5CD14EC1A}" type="presParOf" srcId="{8CB9A544-2408-457D-AC71-0D51BC21D48E}" destId="{FA7AEAFF-917E-4504-B7B5-AAA60C9C0C9E}" srcOrd="5" destOrd="0" presId="urn:microsoft.com/office/officeart/2011/layout/CircleProcess"/>
    <dgm:cxn modelId="{4678EAC8-6674-43A1-8C38-1E33B8815F18}" type="presParOf" srcId="{8CB9A544-2408-457D-AC71-0D51BC21D48E}" destId="{A54F637D-A60A-4014-8BEF-E1C08E9F29E5}" srcOrd="6" destOrd="0" presId="urn:microsoft.com/office/officeart/2011/layout/CircleProcess"/>
    <dgm:cxn modelId="{CB2BD147-BCF2-4C3F-A838-152F0F958948}" type="presParOf" srcId="{A54F637D-A60A-4014-8BEF-E1C08E9F29E5}" destId="{D1893D17-DB20-47A3-8A67-2032DD31C8AF}" srcOrd="0" destOrd="0" presId="urn:microsoft.com/office/officeart/2011/layout/CircleProcess"/>
    <dgm:cxn modelId="{ECD9BA38-0066-4848-8DD9-46BAE69FCB1C}" type="presParOf" srcId="{8CB9A544-2408-457D-AC71-0D51BC21D48E}" destId="{A3A6BE07-FD22-4318-8A3A-5982695536F1}" srcOrd="7" destOrd="0" presId="urn:microsoft.com/office/officeart/2011/layout/CircleProcess"/>
    <dgm:cxn modelId="{57E39393-E0FF-4FEB-8F68-96BBACBFF8A4}" type="presParOf" srcId="{A3A6BE07-FD22-4318-8A3A-5982695536F1}" destId="{CEEA2C86-BFCF-4263-9AEF-F8A6BC0FD0E8}" srcOrd="0" destOrd="0" presId="urn:microsoft.com/office/officeart/2011/layout/CircleProcess"/>
    <dgm:cxn modelId="{B157C26F-17D4-4B33-A70B-659AF2E37B7B}" type="presParOf" srcId="{8CB9A544-2408-457D-AC71-0D51BC21D48E}" destId="{E0292B92-66C2-4EB2-9564-9A9E2BAAD7D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7CCB3A-B421-45AD-98EA-0FC3770A9C62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0D8B15-2272-4D49-99E4-38B7D3965D7A}">
      <dgm:prSet phldrT="[Text]"/>
      <dgm:spPr/>
      <dgm:t>
        <a:bodyPr/>
        <a:lstStyle/>
        <a:p>
          <a:r>
            <a:rPr lang="en-US" dirty="0"/>
            <a:t>Panel Convened &amp; Outline Created</a:t>
          </a:r>
        </a:p>
      </dgm:t>
    </dgm:pt>
    <dgm:pt modelId="{B9982B37-5786-4C43-BE65-52FE8A72FD34}" type="parTrans" cxnId="{6FA2884E-375F-46CF-B8A4-0B71908DD9EE}">
      <dgm:prSet/>
      <dgm:spPr/>
      <dgm:t>
        <a:bodyPr/>
        <a:lstStyle/>
        <a:p>
          <a:endParaRPr lang="en-US"/>
        </a:p>
      </dgm:t>
    </dgm:pt>
    <dgm:pt modelId="{7C7F7E09-CC92-4FCD-AD9C-647EAAFDDAD8}" type="sibTrans" cxnId="{6FA2884E-375F-46CF-B8A4-0B71908DD9EE}">
      <dgm:prSet/>
      <dgm:spPr/>
      <dgm:t>
        <a:bodyPr/>
        <a:lstStyle/>
        <a:p>
          <a:endParaRPr lang="en-US"/>
        </a:p>
      </dgm:t>
    </dgm:pt>
    <dgm:pt modelId="{D33D09B3-146D-4DC1-95E5-02AF1B793E82}">
      <dgm:prSet phldrT="[Text]"/>
      <dgm:spPr/>
      <dgm:t>
        <a:bodyPr/>
        <a:lstStyle/>
        <a:p>
          <a:r>
            <a:rPr lang="en-US" dirty="0"/>
            <a:t>Literature Search</a:t>
          </a:r>
        </a:p>
      </dgm:t>
    </dgm:pt>
    <dgm:pt modelId="{441E66C3-6BF1-4EC2-AF14-734B128C50E1}" type="parTrans" cxnId="{E4FD3CFC-4294-4CB1-8BE5-D06B037F56B2}">
      <dgm:prSet/>
      <dgm:spPr/>
      <dgm:t>
        <a:bodyPr/>
        <a:lstStyle/>
        <a:p>
          <a:endParaRPr lang="en-US"/>
        </a:p>
      </dgm:t>
    </dgm:pt>
    <dgm:pt modelId="{904A3683-200E-4801-9A99-A1103626B085}" type="sibTrans" cxnId="{E4FD3CFC-4294-4CB1-8BE5-D06B037F56B2}">
      <dgm:prSet/>
      <dgm:spPr/>
      <dgm:t>
        <a:bodyPr/>
        <a:lstStyle/>
        <a:p>
          <a:endParaRPr lang="en-US"/>
        </a:p>
      </dgm:t>
    </dgm:pt>
    <dgm:pt modelId="{E68EADC8-6E78-4346-80F5-D64C2EC79469}">
      <dgm:prSet/>
      <dgm:spPr/>
      <dgm:t>
        <a:bodyPr/>
        <a:lstStyle/>
        <a:p>
          <a:r>
            <a:rPr lang="en-US" dirty="0"/>
            <a:t>Primary &amp; Secondary Literature Review </a:t>
          </a:r>
        </a:p>
      </dgm:t>
    </dgm:pt>
    <dgm:pt modelId="{63D97464-37FC-4650-8E8E-7D20BC1AE6C5}" type="parTrans" cxnId="{7AAC02A2-E361-4A0C-8955-D9FF7D4ACE0C}">
      <dgm:prSet/>
      <dgm:spPr/>
      <dgm:t>
        <a:bodyPr/>
        <a:lstStyle/>
        <a:p>
          <a:endParaRPr lang="en-US"/>
        </a:p>
      </dgm:t>
    </dgm:pt>
    <dgm:pt modelId="{BF16140E-280F-4DCD-AD8A-D3D461CD7A02}" type="sibTrans" cxnId="{7AAC02A2-E361-4A0C-8955-D9FF7D4ACE0C}">
      <dgm:prSet/>
      <dgm:spPr/>
      <dgm:t>
        <a:bodyPr/>
        <a:lstStyle/>
        <a:p>
          <a:endParaRPr lang="en-US"/>
        </a:p>
      </dgm:t>
    </dgm:pt>
    <dgm:pt modelId="{88F4B97C-C311-416C-A624-565D125883F4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Evidence Review Conference</a:t>
          </a:r>
        </a:p>
      </dgm:t>
    </dgm:pt>
    <dgm:pt modelId="{0FC9636F-3FEA-4C8C-A13C-BD56BB6BBD13}" type="parTrans" cxnId="{A8B560B9-ED01-4678-9E2C-62BBCD992238}">
      <dgm:prSet/>
      <dgm:spPr/>
      <dgm:t>
        <a:bodyPr/>
        <a:lstStyle/>
        <a:p>
          <a:endParaRPr lang="en-US"/>
        </a:p>
      </dgm:t>
    </dgm:pt>
    <dgm:pt modelId="{A56E0565-A03D-459C-958C-83DA0256E108}" type="sibTrans" cxnId="{A8B560B9-ED01-4678-9E2C-62BBCD992238}">
      <dgm:prSet/>
      <dgm:spPr/>
      <dgm:t>
        <a:bodyPr/>
        <a:lstStyle/>
        <a:p>
          <a:endParaRPr lang="en-US"/>
        </a:p>
      </dgm:t>
    </dgm:pt>
    <dgm:pt modelId="{8CB9A544-2408-457D-AC71-0D51BC21D48E}" type="pres">
      <dgm:prSet presAssocID="{9C7CCB3A-B421-45AD-98EA-0FC3770A9C6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35EDD7A-4A93-4AD1-96B5-F9B93D78F488}" type="pres">
      <dgm:prSet presAssocID="{88F4B97C-C311-416C-A624-565D125883F4}" presName="Accent4" presStyleCnt="0"/>
      <dgm:spPr/>
    </dgm:pt>
    <dgm:pt modelId="{B66F4828-875A-4CC1-8396-FEE668023B42}" type="pres">
      <dgm:prSet presAssocID="{88F4B97C-C311-416C-A624-565D125883F4}" presName="Accent" presStyleLbl="node1" presStyleIdx="0" presStyleCnt="4" custLinFactNeighborY="0"/>
      <dgm:spPr>
        <a:ln>
          <a:noFill/>
        </a:ln>
      </dgm:spPr>
    </dgm:pt>
    <dgm:pt modelId="{EE99F2E2-EA5C-4210-9EDE-FF08E733094D}" type="pres">
      <dgm:prSet presAssocID="{88F4B97C-C311-416C-A624-565D125883F4}" presName="ParentBackground4" presStyleCnt="0"/>
      <dgm:spPr/>
    </dgm:pt>
    <dgm:pt modelId="{4DB319A8-F77A-4D6B-BF12-A1C458F6773D}" type="pres">
      <dgm:prSet presAssocID="{88F4B97C-C311-416C-A624-565D125883F4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DE20D76C-23D3-4FB1-9137-C2B8923EC471}" type="pres">
      <dgm:prSet presAssocID="{88F4B97C-C311-416C-A624-565D125883F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DF62F-DC4F-46B5-9C99-9C3A09AD851F}" type="pres">
      <dgm:prSet presAssocID="{E68EADC8-6E78-4346-80F5-D64C2EC79469}" presName="Accent3" presStyleCnt="0"/>
      <dgm:spPr/>
    </dgm:pt>
    <dgm:pt modelId="{CFAE7F6A-B13F-4A58-87EB-719B737B6F82}" type="pres">
      <dgm:prSet presAssocID="{E68EADC8-6E78-4346-80F5-D64C2EC79469}" presName="Accent" presStyleLbl="node1" presStyleIdx="1" presStyleCnt="4"/>
      <dgm:spPr/>
    </dgm:pt>
    <dgm:pt modelId="{7FAB7079-CDF9-4BA1-86A4-509809EE020F}" type="pres">
      <dgm:prSet presAssocID="{E68EADC8-6E78-4346-80F5-D64C2EC79469}" presName="ParentBackground3" presStyleCnt="0"/>
      <dgm:spPr/>
    </dgm:pt>
    <dgm:pt modelId="{21DBE88C-E59E-4C5F-AAEE-5C741E301AF1}" type="pres">
      <dgm:prSet presAssocID="{E68EADC8-6E78-4346-80F5-D64C2EC79469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168DB379-0078-4C04-A18A-E773E0FF0EDA}" type="pres">
      <dgm:prSet presAssocID="{E68EADC8-6E78-4346-80F5-D64C2EC7946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B5900-23D3-4A4F-9C18-0565DCA1A4CA}" type="pres">
      <dgm:prSet presAssocID="{D33D09B3-146D-4DC1-95E5-02AF1B793E82}" presName="Accent2" presStyleCnt="0"/>
      <dgm:spPr/>
    </dgm:pt>
    <dgm:pt modelId="{6D21579E-4431-444F-8F19-CEDB4614E621}" type="pres">
      <dgm:prSet presAssocID="{D33D09B3-146D-4DC1-95E5-02AF1B793E82}" presName="Accent" presStyleLbl="node1" presStyleIdx="2" presStyleCnt="4"/>
      <dgm:spPr/>
    </dgm:pt>
    <dgm:pt modelId="{E51F5EC5-B466-4314-A981-1009DAB73806}" type="pres">
      <dgm:prSet presAssocID="{D33D09B3-146D-4DC1-95E5-02AF1B793E82}" presName="ParentBackground2" presStyleCnt="0"/>
      <dgm:spPr/>
    </dgm:pt>
    <dgm:pt modelId="{5C9A4E81-AF70-4A30-8ECD-248C7494A4B5}" type="pres">
      <dgm:prSet presAssocID="{D33D09B3-146D-4DC1-95E5-02AF1B793E82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FCD97F85-5DAC-4510-9EEE-18006545FA8E}" type="pres">
      <dgm:prSet presAssocID="{D33D09B3-146D-4DC1-95E5-02AF1B793E8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87FB4-D8B6-438E-BCB8-16468B9EC509}" type="pres">
      <dgm:prSet presAssocID="{1F0D8B15-2272-4D49-99E4-38B7D3965D7A}" presName="Accent1" presStyleCnt="0"/>
      <dgm:spPr/>
    </dgm:pt>
    <dgm:pt modelId="{9F4C8598-BE41-4792-9208-F4A95DA7D812}" type="pres">
      <dgm:prSet presAssocID="{1F0D8B15-2272-4D49-99E4-38B7D3965D7A}" presName="Accent" presStyleLbl="node1" presStyleIdx="3" presStyleCnt="4"/>
      <dgm:spPr/>
    </dgm:pt>
    <dgm:pt modelId="{FC69CE62-98CD-4F53-B039-C9CA9D16B95F}" type="pres">
      <dgm:prSet presAssocID="{1F0D8B15-2272-4D49-99E4-38B7D3965D7A}" presName="ParentBackground1" presStyleCnt="0"/>
      <dgm:spPr/>
    </dgm:pt>
    <dgm:pt modelId="{21128901-50F0-46B4-AEE6-603CA387F14E}" type="pres">
      <dgm:prSet presAssocID="{1F0D8B15-2272-4D49-99E4-38B7D3965D7A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9A6C8451-3E98-4D7E-887A-00A6B6D22893}" type="pres">
      <dgm:prSet presAssocID="{1F0D8B15-2272-4D49-99E4-38B7D3965D7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B2B37B-62FE-4F86-A7FB-F57AE50EE764}" type="presOf" srcId="{88F4B97C-C311-416C-A624-565D125883F4}" destId="{DE20D76C-23D3-4FB1-9137-C2B8923EC471}" srcOrd="1" destOrd="0" presId="urn:microsoft.com/office/officeart/2011/layout/CircleProcess"/>
    <dgm:cxn modelId="{EBFAE660-14A3-4003-948B-44E40CD1818C}" type="presOf" srcId="{D33D09B3-146D-4DC1-95E5-02AF1B793E82}" destId="{5C9A4E81-AF70-4A30-8ECD-248C7494A4B5}" srcOrd="0" destOrd="0" presId="urn:microsoft.com/office/officeart/2011/layout/CircleProcess"/>
    <dgm:cxn modelId="{E4FD3CFC-4294-4CB1-8BE5-D06B037F56B2}" srcId="{9C7CCB3A-B421-45AD-98EA-0FC3770A9C62}" destId="{D33D09B3-146D-4DC1-95E5-02AF1B793E82}" srcOrd="1" destOrd="0" parTransId="{441E66C3-6BF1-4EC2-AF14-734B128C50E1}" sibTransId="{904A3683-200E-4801-9A99-A1103626B085}"/>
    <dgm:cxn modelId="{BBB7FAC8-E782-4314-9EFC-2A452FBDD2D5}" type="presOf" srcId="{1F0D8B15-2272-4D49-99E4-38B7D3965D7A}" destId="{9A6C8451-3E98-4D7E-887A-00A6B6D22893}" srcOrd="1" destOrd="0" presId="urn:microsoft.com/office/officeart/2011/layout/CircleProcess"/>
    <dgm:cxn modelId="{E69F2730-35FA-4288-A655-E8A3CAB663C1}" type="presOf" srcId="{88F4B97C-C311-416C-A624-565D125883F4}" destId="{4DB319A8-F77A-4D6B-BF12-A1C458F6773D}" srcOrd="0" destOrd="0" presId="urn:microsoft.com/office/officeart/2011/layout/CircleProcess"/>
    <dgm:cxn modelId="{A8B560B9-ED01-4678-9E2C-62BBCD992238}" srcId="{9C7CCB3A-B421-45AD-98EA-0FC3770A9C62}" destId="{88F4B97C-C311-416C-A624-565D125883F4}" srcOrd="3" destOrd="0" parTransId="{0FC9636F-3FEA-4C8C-A13C-BD56BB6BBD13}" sibTransId="{A56E0565-A03D-459C-958C-83DA0256E108}"/>
    <dgm:cxn modelId="{579DA014-F5E1-4749-A2AF-DFEF3CB6CD95}" type="presOf" srcId="{D33D09B3-146D-4DC1-95E5-02AF1B793E82}" destId="{FCD97F85-5DAC-4510-9EEE-18006545FA8E}" srcOrd="1" destOrd="0" presId="urn:microsoft.com/office/officeart/2011/layout/CircleProcess"/>
    <dgm:cxn modelId="{72E5D35D-CAB3-4CC3-AC9B-45C70EAE9468}" type="presOf" srcId="{E68EADC8-6E78-4346-80F5-D64C2EC79469}" destId="{168DB379-0078-4C04-A18A-E773E0FF0EDA}" srcOrd="1" destOrd="0" presId="urn:microsoft.com/office/officeart/2011/layout/CircleProcess"/>
    <dgm:cxn modelId="{6A4622E3-3079-451B-BC32-2ED96DFD5553}" type="presOf" srcId="{9C7CCB3A-B421-45AD-98EA-0FC3770A9C62}" destId="{8CB9A544-2408-457D-AC71-0D51BC21D48E}" srcOrd="0" destOrd="0" presId="urn:microsoft.com/office/officeart/2011/layout/CircleProcess"/>
    <dgm:cxn modelId="{E41A5DD2-7073-41BB-94E9-E7155DA8E938}" type="presOf" srcId="{E68EADC8-6E78-4346-80F5-D64C2EC79469}" destId="{21DBE88C-E59E-4C5F-AAEE-5C741E301AF1}" srcOrd="0" destOrd="0" presId="urn:microsoft.com/office/officeart/2011/layout/CircleProcess"/>
    <dgm:cxn modelId="{0D591C05-9368-45D9-803C-01A1E8DF83B8}" type="presOf" srcId="{1F0D8B15-2272-4D49-99E4-38B7D3965D7A}" destId="{21128901-50F0-46B4-AEE6-603CA387F14E}" srcOrd="0" destOrd="0" presId="urn:microsoft.com/office/officeart/2011/layout/CircleProcess"/>
    <dgm:cxn modelId="{6FA2884E-375F-46CF-B8A4-0B71908DD9EE}" srcId="{9C7CCB3A-B421-45AD-98EA-0FC3770A9C62}" destId="{1F0D8B15-2272-4D49-99E4-38B7D3965D7A}" srcOrd="0" destOrd="0" parTransId="{B9982B37-5786-4C43-BE65-52FE8A72FD34}" sibTransId="{7C7F7E09-CC92-4FCD-AD9C-647EAAFDDAD8}"/>
    <dgm:cxn modelId="{7AAC02A2-E361-4A0C-8955-D9FF7D4ACE0C}" srcId="{9C7CCB3A-B421-45AD-98EA-0FC3770A9C62}" destId="{E68EADC8-6E78-4346-80F5-D64C2EC79469}" srcOrd="2" destOrd="0" parTransId="{63D97464-37FC-4650-8E8E-7D20BC1AE6C5}" sibTransId="{BF16140E-280F-4DCD-AD8A-D3D461CD7A02}"/>
    <dgm:cxn modelId="{37B6AB62-770E-4849-A163-5BEA3080BF84}" type="presParOf" srcId="{8CB9A544-2408-457D-AC71-0D51BC21D48E}" destId="{235EDD7A-4A93-4AD1-96B5-F9B93D78F488}" srcOrd="0" destOrd="0" presId="urn:microsoft.com/office/officeart/2011/layout/CircleProcess"/>
    <dgm:cxn modelId="{BA377C41-55CC-45D5-8F21-E5F5054BA4F8}" type="presParOf" srcId="{235EDD7A-4A93-4AD1-96B5-F9B93D78F488}" destId="{B66F4828-875A-4CC1-8396-FEE668023B42}" srcOrd="0" destOrd="0" presId="urn:microsoft.com/office/officeart/2011/layout/CircleProcess"/>
    <dgm:cxn modelId="{AA491BD7-5B3D-4E36-9BD6-CDFD5CBF6FD1}" type="presParOf" srcId="{8CB9A544-2408-457D-AC71-0D51BC21D48E}" destId="{EE99F2E2-EA5C-4210-9EDE-FF08E733094D}" srcOrd="1" destOrd="0" presId="urn:microsoft.com/office/officeart/2011/layout/CircleProcess"/>
    <dgm:cxn modelId="{98F71F64-A93A-4A2D-AAC2-7786A1F622E4}" type="presParOf" srcId="{EE99F2E2-EA5C-4210-9EDE-FF08E733094D}" destId="{4DB319A8-F77A-4D6B-BF12-A1C458F6773D}" srcOrd="0" destOrd="0" presId="urn:microsoft.com/office/officeart/2011/layout/CircleProcess"/>
    <dgm:cxn modelId="{3379EA96-457D-4CDA-84ED-693DFF285DEA}" type="presParOf" srcId="{8CB9A544-2408-457D-AC71-0D51BC21D48E}" destId="{DE20D76C-23D3-4FB1-9137-C2B8923EC471}" srcOrd="2" destOrd="0" presId="urn:microsoft.com/office/officeart/2011/layout/CircleProcess"/>
    <dgm:cxn modelId="{03BD2C62-44E1-4AB4-94BB-E238D835D47B}" type="presParOf" srcId="{8CB9A544-2408-457D-AC71-0D51BC21D48E}" destId="{489DF62F-DC4F-46B5-9C99-9C3A09AD851F}" srcOrd="3" destOrd="0" presId="urn:microsoft.com/office/officeart/2011/layout/CircleProcess"/>
    <dgm:cxn modelId="{59CFD155-514B-4749-B4FA-5A7EFDA91448}" type="presParOf" srcId="{489DF62F-DC4F-46B5-9C99-9C3A09AD851F}" destId="{CFAE7F6A-B13F-4A58-87EB-719B737B6F82}" srcOrd="0" destOrd="0" presId="urn:microsoft.com/office/officeart/2011/layout/CircleProcess"/>
    <dgm:cxn modelId="{DBA15198-C3E6-43BD-8B12-367466B5D21A}" type="presParOf" srcId="{8CB9A544-2408-457D-AC71-0D51BC21D48E}" destId="{7FAB7079-CDF9-4BA1-86A4-509809EE020F}" srcOrd="4" destOrd="0" presId="urn:microsoft.com/office/officeart/2011/layout/CircleProcess"/>
    <dgm:cxn modelId="{131F8EFD-2BA4-452C-B779-4359E1A2DB90}" type="presParOf" srcId="{7FAB7079-CDF9-4BA1-86A4-509809EE020F}" destId="{21DBE88C-E59E-4C5F-AAEE-5C741E301AF1}" srcOrd="0" destOrd="0" presId="urn:microsoft.com/office/officeart/2011/layout/CircleProcess"/>
    <dgm:cxn modelId="{4847F982-25FA-4DF7-87B7-A3B8122DC1AA}" type="presParOf" srcId="{8CB9A544-2408-457D-AC71-0D51BC21D48E}" destId="{168DB379-0078-4C04-A18A-E773E0FF0EDA}" srcOrd="5" destOrd="0" presId="urn:microsoft.com/office/officeart/2011/layout/CircleProcess"/>
    <dgm:cxn modelId="{88F20DB0-9232-4BB6-B127-2F8150744D53}" type="presParOf" srcId="{8CB9A544-2408-457D-AC71-0D51BC21D48E}" destId="{147B5900-23D3-4A4F-9C18-0565DCA1A4CA}" srcOrd="6" destOrd="0" presId="urn:microsoft.com/office/officeart/2011/layout/CircleProcess"/>
    <dgm:cxn modelId="{B4B24BE8-8558-40D8-ADA4-862174BEE7F3}" type="presParOf" srcId="{147B5900-23D3-4A4F-9C18-0565DCA1A4CA}" destId="{6D21579E-4431-444F-8F19-CEDB4614E621}" srcOrd="0" destOrd="0" presId="urn:microsoft.com/office/officeart/2011/layout/CircleProcess"/>
    <dgm:cxn modelId="{7258283E-8CC7-441C-AD03-388BFAE806D0}" type="presParOf" srcId="{8CB9A544-2408-457D-AC71-0D51BC21D48E}" destId="{E51F5EC5-B466-4314-A981-1009DAB73806}" srcOrd="7" destOrd="0" presId="urn:microsoft.com/office/officeart/2011/layout/CircleProcess"/>
    <dgm:cxn modelId="{F44004F6-FDD4-4875-BAEC-63E02BD5B6C1}" type="presParOf" srcId="{E51F5EC5-B466-4314-A981-1009DAB73806}" destId="{5C9A4E81-AF70-4A30-8ECD-248C7494A4B5}" srcOrd="0" destOrd="0" presId="urn:microsoft.com/office/officeart/2011/layout/CircleProcess"/>
    <dgm:cxn modelId="{71B226B0-3BA3-4AEE-97FE-26B33BA648B0}" type="presParOf" srcId="{8CB9A544-2408-457D-AC71-0D51BC21D48E}" destId="{FCD97F85-5DAC-4510-9EEE-18006545FA8E}" srcOrd="8" destOrd="0" presId="urn:microsoft.com/office/officeart/2011/layout/CircleProcess"/>
    <dgm:cxn modelId="{DED2B5CF-19E1-4666-87CE-CA6FA4C0AADC}" type="presParOf" srcId="{8CB9A544-2408-457D-AC71-0D51BC21D48E}" destId="{8B987FB4-D8B6-438E-BCB8-16468B9EC509}" srcOrd="9" destOrd="0" presId="urn:microsoft.com/office/officeart/2011/layout/CircleProcess"/>
    <dgm:cxn modelId="{F592C919-0028-4674-81A7-EF2F5693456D}" type="presParOf" srcId="{8B987FB4-D8B6-438E-BCB8-16468B9EC509}" destId="{9F4C8598-BE41-4792-9208-F4A95DA7D812}" srcOrd="0" destOrd="0" presId="urn:microsoft.com/office/officeart/2011/layout/CircleProcess"/>
    <dgm:cxn modelId="{AC01B5B0-B8F1-465E-B4EE-BE76B5CAA5EC}" type="presParOf" srcId="{8CB9A544-2408-457D-AC71-0D51BC21D48E}" destId="{FC69CE62-98CD-4F53-B039-C9CA9D16B95F}" srcOrd="10" destOrd="0" presId="urn:microsoft.com/office/officeart/2011/layout/CircleProcess"/>
    <dgm:cxn modelId="{42FD8157-4441-4D31-81CC-9E5DCE441411}" type="presParOf" srcId="{FC69CE62-98CD-4F53-B039-C9CA9D16B95F}" destId="{21128901-50F0-46B4-AEE6-603CA387F14E}" srcOrd="0" destOrd="0" presId="urn:microsoft.com/office/officeart/2011/layout/CircleProcess"/>
    <dgm:cxn modelId="{065A0A62-2CD3-40AA-9545-F684689B49DE}" type="presParOf" srcId="{8CB9A544-2408-457D-AC71-0D51BC21D48E}" destId="{9A6C8451-3E98-4D7E-887A-00A6B6D22893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BEB70-2926-413A-A8B3-5C577547E56C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C5CA4F1-E814-43F0-A524-57D69D26EBDE}">
      <dgm:prSet phldrT="[Text]"/>
      <dgm:spPr/>
      <dgm:t>
        <a:bodyPr/>
        <a:lstStyle/>
        <a:p>
          <a:r>
            <a:rPr lang="en-US" dirty="0"/>
            <a:t>Part 1: Risk Factors for EOBC</a:t>
          </a:r>
        </a:p>
      </dgm:t>
    </dgm:pt>
    <dgm:pt modelId="{8C548154-A6FC-4019-B9B9-F5CFA9B0FBD7}" type="parTrans" cxnId="{4792DC79-37E9-4527-9022-A5F77B6D6B4A}">
      <dgm:prSet/>
      <dgm:spPr/>
      <dgm:t>
        <a:bodyPr/>
        <a:lstStyle/>
        <a:p>
          <a:endParaRPr lang="en-US"/>
        </a:p>
      </dgm:t>
    </dgm:pt>
    <dgm:pt modelId="{C7079CD6-5D16-49C8-AA94-184FD53D801B}" type="sibTrans" cxnId="{4792DC79-37E9-4527-9022-A5F77B6D6B4A}">
      <dgm:prSet/>
      <dgm:spPr/>
      <dgm:t>
        <a:bodyPr/>
        <a:lstStyle/>
        <a:p>
          <a:endParaRPr lang="en-US"/>
        </a:p>
      </dgm:t>
    </dgm:pt>
    <dgm:pt modelId="{79B01C21-5B5D-45F1-81E7-64D579B2286D}">
      <dgm:prSet phldrT="[Text]"/>
      <dgm:spPr/>
      <dgm:t>
        <a:bodyPr/>
        <a:lstStyle/>
        <a:p>
          <a:r>
            <a:rPr lang="en-US" dirty="0"/>
            <a:t>Genetic risk factors</a:t>
          </a:r>
        </a:p>
      </dgm:t>
    </dgm:pt>
    <dgm:pt modelId="{775889D1-95D9-43DA-B2A3-CC028DBFB872}" type="parTrans" cxnId="{024C8615-25ED-454A-B162-893F97223023}">
      <dgm:prSet/>
      <dgm:spPr/>
      <dgm:t>
        <a:bodyPr/>
        <a:lstStyle/>
        <a:p>
          <a:endParaRPr lang="en-US"/>
        </a:p>
      </dgm:t>
    </dgm:pt>
    <dgm:pt modelId="{71ED9756-74A5-4730-8D65-C0E59F289974}" type="sibTrans" cxnId="{024C8615-25ED-454A-B162-893F97223023}">
      <dgm:prSet/>
      <dgm:spPr/>
      <dgm:t>
        <a:bodyPr/>
        <a:lstStyle/>
        <a:p>
          <a:endParaRPr lang="en-US"/>
        </a:p>
      </dgm:t>
    </dgm:pt>
    <dgm:pt modelId="{58231B19-2025-4A0B-8A1A-D6ADC690EA55}">
      <dgm:prSet phldrT="[Text]"/>
      <dgm:spPr/>
      <dgm:t>
        <a:bodyPr/>
        <a:lstStyle/>
        <a:p>
          <a:r>
            <a:rPr lang="en-US" dirty="0"/>
            <a:t>Part 2: Assessing and Mitigating Risk for EOBC</a:t>
          </a:r>
        </a:p>
      </dgm:t>
    </dgm:pt>
    <dgm:pt modelId="{EC985AC3-AE73-4665-8FA8-31DC670F8DC3}" type="parTrans" cxnId="{39AD2DD2-6797-4734-98A7-E554A221AF73}">
      <dgm:prSet/>
      <dgm:spPr/>
      <dgm:t>
        <a:bodyPr/>
        <a:lstStyle/>
        <a:p>
          <a:endParaRPr lang="en-US"/>
        </a:p>
      </dgm:t>
    </dgm:pt>
    <dgm:pt modelId="{5CD40ADB-25BB-452E-9758-6F479DA18251}" type="sibTrans" cxnId="{39AD2DD2-6797-4734-98A7-E554A221AF73}">
      <dgm:prSet/>
      <dgm:spPr/>
      <dgm:t>
        <a:bodyPr/>
        <a:lstStyle/>
        <a:p>
          <a:endParaRPr lang="en-US"/>
        </a:p>
      </dgm:t>
    </dgm:pt>
    <dgm:pt modelId="{FC00DCF7-2A62-414E-BA3B-99154CCB7DE6}">
      <dgm:prSet phldrT="[Text]"/>
      <dgm:spPr/>
      <dgm:t>
        <a:bodyPr/>
        <a:lstStyle/>
        <a:p>
          <a:r>
            <a:rPr lang="en-US" dirty="0"/>
            <a:t>Health disparities</a:t>
          </a:r>
        </a:p>
      </dgm:t>
    </dgm:pt>
    <dgm:pt modelId="{9936D670-E0DA-4612-98FF-ECABA4671A87}" type="parTrans" cxnId="{075E9D02-F853-4308-B2CA-07F0B36E7368}">
      <dgm:prSet/>
      <dgm:spPr/>
      <dgm:t>
        <a:bodyPr/>
        <a:lstStyle/>
        <a:p>
          <a:endParaRPr lang="en-US"/>
        </a:p>
      </dgm:t>
    </dgm:pt>
    <dgm:pt modelId="{A24A34B6-EFED-4189-8C92-8BBDBD0155C0}" type="sibTrans" cxnId="{075E9D02-F853-4308-B2CA-07F0B36E7368}">
      <dgm:prSet/>
      <dgm:spPr/>
      <dgm:t>
        <a:bodyPr/>
        <a:lstStyle/>
        <a:p>
          <a:endParaRPr lang="en-US"/>
        </a:p>
      </dgm:t>
    </dgm:pt>
    <dgm:pt modelId="{70BC5AA6-4CAC-4FD5-B904-5DD66A6C035A}">
      <dgm:prSet/>
      <dgm:spPr/>
      <dgm:t>
        <a:bodyPr/>
        <a:lstStyle/>
        <a:p>
          <a:r>
            <a:rPr lang="en-US" dirty="0"/>
            <a:t>Dense breasts</a:t>
          </a:r>
        </a:p>
      </dgm:t>
    </dgm:pt>
    <dgm:pt modelId="{B9A594B7-FCFD-43C2-8AFA-0ADF4C864CB5}" type="parTrans" cxnId="{EEB4BB8A-9511-4A88-963B-B17B66B22999}">
      <dgm:prSet/>
      <dgm:spPr/>
      <dgm:t>
        <a:bodyPr/>
        <a:lstStyle/>
        <a:p>
          <a:endParaRPr lang="en-US"/>
        </a:p>
      </dgm:t>
    </dgm:pt>
    <dgm:pt modelId="{5B35ECD3-FF2A-45DE-AE11-E1DAFB831320}" type="sibTrans" cxnId="{EEB4BB8A-9511-4A88-963B-B17B66B22999}">
      <dgm:prSet/>
      <dgm:spPr/>
      <dgm:t>
        <a:bodyPr/>
        <a:lstStyle/>
        <a:p>
          <a:endParaRPr lang="en-US"/>
        </a:p>
      </dgm:t>
    </dgm:pt>
    <dgm:pt modelId="{DDCC60E7-D014-482E-81BB-5B4F10DDD113}">
      <dgm:prSet/>
      <dgm:spPr/>
      <dgm:t>
        <a:bodyPr/>
        <a:lstStyle/>
        <a:p>
          <a:r>
            <a:rPr lang="en-US" dirty="0"/>
            <a:t>Family history</a:t>
          </a:r>
        </a:p>
      </dgm:t>
    </dgm:pt>
    <dgm:pt modelId="{1AAF5B42-033F-4E54-8006-31C5C557E233}" type="parTrans" cxnId="{920B47EE-6C44-4590-8DAB-134859A03EA4}">
      <dgm:prSet/>
      <dgm:spPr/>
      <dgm:t>
        <a:bodyPr/>
        <a:lstStyle/>
        <a:p>
          <a:endParaRPr lang="en-US"/>
        </a:p>
      </dgm:t>
    </dgm:pt>
    <dgm:pt modelId="{F1E79FDA-3B7F-495E-9852-EF0A2435BACF}" type="sibTrans" cxnId="{920B47EE-6C44-4590-8DAB-134859A03EA4}">
      <dgm:prSet/>
      <dgm:spPr/>
      <dgm:t>
        <a:bodyPr/>
        <a:lstStyle/>
        <a:p>
          <a:endParaRPr lang="en-US"/>
        </a:p>
      </dgm:t>
    </dgm:pt>
    <dgm:pt modelId="{B60532BF-888E-4C50-BB08-DF24C4303F5E}">
      <dgm:prSet/>
      <dgm:spPr/>
      <dgm:t>
        <a:bodyPr/>
        <a:lstStyle/>
        <a:p>
          <a:r>
            <a:rPr lang="en-US" dirty="0"/>
            <a:t>Prior history</a:t>
          </a:r>
        </a:p>
      </dgm:t>
    </dgm:pt>
    <dgm:pt modelId="{1BDD859D-1C10-4EB2-8BB4-EE3053A708D1}" type="parTrans" cxnId="{567F81C1-7342-4007-B80E-84268FC55082}">
      <dgm:prSet/>
      <dgm:spPr/>
      <dgm:t>
        <a:bodyPr/>
        <a:lstStyle/>
        <a:p>
          <a:endParaRPr lang="en-US"/>
        </a:p>
      </dgm:t>
    </dgm:pt>
    <dgm:pt modelId="{BA5B8319-065B-4E37-8C60-1F7D9C08F022}" type="sibTrans" cxnId="{567F81C1-7342-4007-B80E-84268FC55082}">
      <dgm:prSet/>
      <dgm:spPr/>
      <dgm:t>
        <a:bodyPr/>
        <a:lstStyle/>
        <a:p>
          <a:endParaRPr lang="en-US"/>
        </a:p>
      </dgm:t>
    </dgm:pt>
    <dgm:pt modelId="{12D823EE-2897-4B74-8D2B-966766D5326F}">
      <dgm:prSet/>
      <dgm:spPr/>
      <dgm:t>
        <a:bodyPr/>
        <a:lstStyle/>
        <a:p>
          <a:r>
            <a:rPr lang="en-US"/>
            <a:t>Tools for assessing risk for EOBC</a:t>
          </a:r>
        </a:p>
      </dgm:t>
    </dgm:pt>
    <dgm:pt modelId="{2BDA4819-5C36-4B22-A704-8D18631DC73D}" type="parTrans" cxnId="{BA197504-EE99-4D7B-8337-17F1222237CC}">
      <dgm:prSet/>
      <dgm:spPr/>
      <dgm:t>
        <a:bodyPr/>
        <a:lstStyle/>
        <a:p>
          <a:endParaRPr lang="en-US"/>
        </a:p>
      </dgm:t>
    </dgm:pt>
    <dgm:pt modelId="{7246EC3D-84E2-4670-8FFD-306A7357A77D}" type="sibTrans" cxnId="{BA197504-EE99-4D7B-8337-17F1222237CC}">
      <dgm:prSet/>
      <dgm:spPr/>
      <dgm:t>
        <a:bodyPr/>
        <a:lstStyle/>
        <a:p>
          <a:endParaRPr lang="en-US"/>
        </a:p>
      </dgm:t>
    </dgm:pt>
    <dgm:pt modelId="{7DAA5B38-B214-48DD-979F-AFBE97731172}">
      <dgm:prSet/>
      <dgm:spPr/>
      <dgm:t>
        <a:bodyPr/>
        <a:lstStyle/>
        <a:p>
          <a:r>
            <a:rPr lang="en-US"/>
            <a:t>Communicating risk to patients</a:t>
          </a:r>
        </a:p>
      </dgm:t>
    </dgm:pt>
    <dgm:pt modelId="{9659D66E-8ADF-439C-9150-DC2259C5EECD}" type="parTrans" cxnId="{2A77FD3B-8520-4235-A3AC-F5C97DEAD713}">
      <dgm:prSet/>
      <dgm:spPr/>
      <dgm:t>
        <a:bodyPr/>
        <a:lstStyle/>
        <a:p>
          <a:endParaRPr lang="en-US"/>
        </a:p>
      </dgm:t>
    </dgm:pt>
    <dgm:pt modelId="{4D7038D8-AADD-49D0-A327-0E6369004C98}" type="sibTrans" cxnId="{2A77FD3B-8520-4235-A3AC-F5C97DEAD713}">
      <dgm:prSet/>
      <dgm:spPr/>
      <dgm:t>
        <a:bodyPr/>
        <a:lstStyle/>
        <a:p>
          <a:endParaRPr lang="en-US"/>
        </a:p>
      </dgm:t>
    </dgm:pt>
    <dgm:pt modelId="{9DE49131-1B11-4764-AE14-B45486725E74}">
      <dgm:prSet/>
      <dgm:spPr/>
      <dgm:t>
        <a:bodyPr/>
        <a:lstStyle/>
        <a:p>
          <a:r>
            <a:rPr lang="en-US"/>
            <a:t>Understanding genetic counseling and testing</a:t>
          </a:r>
        </a:p>
      </dgm:t>
    </dgm:pt>
    <dgm:pt modelId="{7F652A3D-6D3A-4AC3-9E54-0F04C776DC69}" type="parTrans" cxnId="{62385FCB-E44D-4120-A252-B374E883C2C3}">
      <dgm:prSet/>
      <dgm:spPr/>
      <dgm:t>
        <a:bodyPr/>
        <a:lstStyle/>
        <a:p>
          <a:endParaRPr lang="en-US"/>
        </a:p>
      </dgm:t>
    </dgm:pt>
    <dgm:pt modelId="{0BCFC6C9-4DB8-4BC1-A3A9-61F264675C43}" type="sibTrans" cxnId="{62385FCB-E44D-4120-A252-B374E883C2C3}">
      <dgm:prSet/>
      <dgm:spPr/>
      <dgm:t>
        <a:bodyPr/>
        <a:lstStyle/>
        <a:p>
          <a:endParaRPr lang="en-US"/>
        </a:p>
      </dgm:t>
    </dgm:pt>
    <dgm:pt modelId="{76C27940-D279-4F5F-A134-53B8A35BA1DC}">
      <dgm:prSet/>
      <dgm:spPr/>
      <dgm:t>
        <a:bodyPr/>
        <a:lstStyle/>
        <a:p>
          <a:r>
            <a:rPr lang="en-US"/>
            <a:t>Risk reduction measures</a:t>
          </a:r>
        </a:p>
      </dgm:t>
    </dgm:pt>
    <dgm:pt modelId="{F1CCACAA-D086-455F-A91F-F0E6FC20D721}" type="parTrans" cxnId="{5D138BCD-849A-4C64-BA51-4C6293C1F71E}">
      <dgm:prSet/>
      <dgm:spPr/>
      <dgm:t>
        <a:bodyPr/>
        <a:lstStyle/>
        <a:p>
          <a:endParaRPr lang="en-US"/>
        </a:p>
      </dgm:t>
    </dgm:pt>
    <dgm:pt modelId="{0B0DB294-9904-460A-9C60-F81012D12FF7}" type="sibTrans" cxnId="{5D138BCD-849A-4C64-BA51-4C6293C1F71E}">
      <dgm:prSet/>
      <dgm:spPr/>
      <dgm:t>
        <a:bodyPr/>
        <a:lstStyle/>
        <a:p>
          <a:endParaRPr lang="en-US"/>
        </a:p>
      </dgm:t>
    </dgm:pt>
    <dgm:pt modelId="{DA9E2824-DD9E-4933-AB9E-32FDB24056CB}">
      <dgm:prSet/>
      <dgm:spPr/>
      <dgm:t>
        <a:bodyPr/>
        <a:lstStyle/>
        <a:p>
          <a:r>
            <a:rPr lang="en-US" dirty="0"/>
            <a:t>Special considerations in EOBC</a:t>
          </a:r>
        </a:p>
      </dgm:t>
    </dgm:pt>
    <dgm:pt modelId="{7650AC93-9545-4B72-A4A4-E5C4933166D7}" type="parTrans" cxnId="{A7AD2DA6-2E81-467D-BABF-C4F6D2C0E595}">
      <dgm:prSet/>
      <dgm:spPr/>
      <dgm:t>
        <a:bodyPr/>
        <a:lstStyle/>
        <a:p>
          <a:endParaRPr lang="en-US"/>
        </a:p>
      </dgm:t>
    </dgm:pt>
    <dgm:pt modelId="{98AE4F55-6ACC-4C25-9135-CD1F2E1FB1C2}" type="sibTrans" cxnId="{A7AD2DA6-2E81-467D-BABF-C4F6D2C0E595}">
      <dgm:prSet/>
      <dgm:spPr/>
      <dgm:t>
        <a:bodyPr/>
        <a:lstStyle/>
        <a:p>
          <a:endParaRPr lang="en-US"/>
        </a:p>
      </dgm:t>
    </dgm:pt>
    <dgm:pt modelId="{C42E9D65-7512-4CED-9D37-5B0B8365A4DE}" type="pres">
      <dgm:prSet presAssocID="{162BEB70-2926-413A-A8B3-5C577547E5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74EE8E-81B0-4B7D-A1DE-5E48D9C56DF2}" type="pres">
      <dgm:prSet presAssocID="{AC5CA4F1-E814-43F0-A524-57D69D26EBDE}" presName="parentLin" presStyleCnt="0"/>
      <dgm:spPr/>
    </dgm:pt>
    <dgm:pt modelId="{11FF1836-D45C-4F7B-B027-1D31D775B23D}" type="pres">
      <dgm:prSet presAssocID="{AC5CA4F1-E814-43F0-A524-57D69D26EBD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1997E8E-A869-4BD7-B7F6-D2C74FB55130}" type="pres">
      <dgm:prSet presAssocID="{AC5CA4F1-E814-43F0-A524-57D69D26EBDE}" presName="parentText" presStyleLbl="node1" presStyleIdx="0" presStyleCnt="2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31669-906C-4275-AE27-CA7DC7702CB2}" type="pres">
      <dgm:prSet presAssocID="{AC5CA4F1-E814-43F0-A524-57D69D26EBDE}" presName="negativeSpace" presStyleCnt="0"/>
      <dgm:spPr/>
    </dgm:pt>
    <dgm:pt modelId="{A4530CF8-A126-4767-B486-163B0CD6E2A7}" type="pres">
      <dgm:prSet presAssocID="{AC5CA4F1-E814-43F0-A524-57D69D26EBD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B26D4-2652-43FA-A983-9D947CB5F319}" type="pres">
      <dgm:prSet presAssocID="{C7079CD6-5D16-49C8-AA94-184FD53D801B}" presName="spaceBetweenRectangles" presStyleCnt="0"/>
      <dgm:spPr/>
    </dgm:pt>
    <dgm:pt modelId="{E693FECB-5F8F-42A2-9331-1E50498AB765}" type="pres">
      <dgm:prSet presAssocID="{58231B19-2025-4A0B-8A1A-D6ADC690EA55}" presName="parentLin" presStyleCnt="0"/>
      <dgm:spPr/>
    </dgm:pt>
    <dgm:pt modelId="{F19DE68C-BB99-4825-B512-6866B2DA6817}" type="pres">
      <dgm:prSet presAssocID="{58231B19-2025-4A0B-8A1A-D6ADC690EA5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7F3228-E844-400F-9248-EA85D5214EC1}" type="pres">
      <dgm:prSet presAssocID="{58231B19-2025-4A0B-8A1A-D6ADC690EA5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668DC-64D0-49EB-A32D-9B361450336F}" type="pres">
      <dgm:prSet presAssocID="{58231B19-2025-4A0B-8A1A-D6ADC690EA55}" presName="negativeSpace" presStyleCnt="0"/>
      <dgm:spPr/>
    </dgm:pt>
    <dgm:pt modelId="{2AAE68F9-BF43-4150-9FF3-31E19159F12B}" type="pres">
      <dgm:prSet presAssocID="{58231B19-2025-4A0B-8A1A-D6ADC690EA5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0B47EE-6C44-4590-8DAB-134859A03EA4}" srcId="{AC5CA4F1-E814-43F0-A524-57D69D26EBDE}" destId="{DDCC60E7-D014-482E-81BB-5B4F10DDD113}" srcOrd="2" destOrd="0" parTransId="{1AAF5B42-033F-4E54-8006-31C5C557E233}" sibTransId="{F1E79FDA-3B7F-495E-9852-EF0A2435BACF}"/>
    <dgm:cxn modelId="{3F408C12-1D05-41E8-ABA7-E109B1FAEDB6}" type="presOf" srcId="{58231B19-2025-4A0B-8A1A-D6ADC690EA55}" destId="{F19DE68C-BB99-4825-B512-6866B2DA6817}" srcOrd="0" destOrd="0" presId="urn:microsoft.com/office/officeart/2005/8/layout/list1"/>
    <dgm:cxn modelId="{075E9D02-F853-4308-B2CA-07F0B36E7368}" srcId="{58231B19-2025-4A0B-8A1A-D6ADC690EA55}" destId="{FC00DCF7-2A62-414E-BA3B-99154CCB7DE6}" srcOrd="0" destOrd="0" parTransId="{9936D670-E0DA-4612-98FF-ECABA4671A87}" sibTransId="{A24A34B6-EFED-4189-8C92-8BBDBD0155C0}"/>
    <dgm:cxn modelId="{0CD0C9C0-0574-4393-8878-B0427355F44C}" type="presOf" srcId="{162BEB70-2926-413A-A8B3-5C577547E56C}" destId="{C42E9D65-7512-4CED-9D37-5B0B8365A4DE}" srcOrd="0" destOrd="0" presId="urn:microsoft.com/office/officeart/2005/8/layout/list1"/>
    <dgm:cxn modelId="{62385FCB-E44D-4120-A252-B374E883C2C3}" srcId="{58231B19-2025-4A0B-8A1A-D6ADC690EA55}" destId="{9DE49131-1B11-4764-AE14-B45486725E74}" srcOrd="3" destOrd="0" parTransId="{7F652A3D-6D3A-4AC3-9E54-0F04C776DC69}" sibTransId="{0BCFC6C9-4DB8-4BC1-A3A9-61F264675C43}"/>
    <dgm:cxn modelId="{39AD2DD2-6797-4734-98A7-E554A221AF73}" srcId="{162BEB70-2926-413A-A8B3-5C577547E56C}" destId="{58231B19-2025-4A0B-8A1A-D6ADC690EA55}" srcOrd="1" destOrd="0" parTransId="{EC985AC3-AE73-4665-8FA8-31DC670F8DC3}" sibTransId="{5CD40ADB-25BB-452E-9758-6F479DA18251}"/>
    <dgm:cxn modelId="{567F81C1-7342-4007-B80E-84268FC55082}" srcId="{AC5CA4F1-E814-43F0-A524-57D69D26EBDE}" destId="{B60532BF-888E-4C50-BB08-DF24C4303F5E}" srcOrd="3" destOrd="0" parTransId="{1BDD859D-1C10-4EB2-8BB4-EE3053A708D1}" sibTransId="{BA5B8319-065B-4E37-8C60-1F7D9C08F022}"/>
    <dgm:cxn modelId="{7D8931B2-81CF-49F8-9EB6-34F72448FD4F}" type="presOf" srcId="{FC00DCF7-2A62-414E-BA3B-99154CCB7DE6}" destId="{2AAE68F9-BF43-4150-9FF3-31E19159F12B}" srcOrd="0" destOrd="0" presId="urn:microsoft.com/office/officeart/2005/8/layout/list1"/>
    <dgm:cxn modelId="{DEF5B940-ABC5-4932-A790-EB7B543CE9DC}" type="presOf" srcId="{58231B19-2025-4A0B-8A1A-D6ADC690EA55}" destId="{EF7F3228-E844-400F-9248-EA85D5214EC1}" srcOrd="1" destOrd="0" presId="urn:microsoft.com/office/officeart/2005/8/layout/list1"/>
    <dgm:cxn modelId="{B13395EC-E0A6-4EC2-8D2E-F7100B080DB4}" type="presOf" srcId="{7DAA5B38-B214-48DD-979F-AFBE97731172}" destId="{2AAE68F9-BF43-4150-9FF3-31E19159F12B}" srcOrd="0" destOrd="2" presId="urn:microsoft.com/office/officeart/2005/8/layout/list1"/>
    <dgm:cxn modelId="{BA197504-EE99-4D7B-8337-17F1222237CC}" srcId="{58231B19-2025-4A0B-8A1A-D6ADC690EA55}" destId="{12D823EE-2897-4B74-8D2B-966766D5326F}" srcOrd="1" destOrd="0" parTransId="{2BDA4819-5C36-4B22-A704-8D18631DC73D}" sibTransId="{7246EC3D-84E2-4670-8FFD-306A7357A77D}"/>
    <dgm:cxn modelId="{00731318-7BDF-4E67-A4AC-01FCF2E946A8}" type="presOf" srcId="{DA9E2824-DD9E-4933-AB9E-32FDB24056CB}" destId="{2AAE68F9-BF43-4150-9FF3-31E19159F12B}" srcOrd="0" destOrd="5" presId="urn:microsoft.com/office/officeart/2005/8/layout/list1"/>
    <dgm:cxn modelId="{48D07CE2-BE37-466F-8B92-6BA1D64E842B}" type="presOf" srcId="{79B01C21-5B5D-45F1-81E7-64D579B2286D}" destId="{A4530CF8-A126-4767-B486-163B0CD6E2A7}" srcOrd="0" destOrd="0" presId="urn:microsoft.com/office/officeart/2005/8/layout/list1"/>
    <dgm:cxn modelId="{E0F87037-2896-466D-B5D3-50AD87444498}" type="presOf" srcId="{76C27940-D279-4F5F-A134-53B8A35BA1DC}" destId="{2AAE68F9-BF43-4150-9FF3-31E19159F12B}" srcOrd="0" destOrd="4" presId="urn:microsoft.com/office/officeart/2005/8/layout/list1"/>
    <dgm:cxn modelId="{682A0FF2-40BE-4D29-BE1B-10DB0BCDB654}" type="presOf" srcId="{AC5CA4F1-E814-43F0-A524-57D69D26EBDE}" destId="{11FF1836-D45C-4F7B-B027-1D31D775B23D}" srcOrd="0" destOrd="0" presId="urn:microsoft.com/office/officeart/2005/8/layout/list1"/>
    <dgm:cxn modelId="{B002E5F5-0438-448C-94B1-EDD2731334A3}" type="presOf" srcId="{B60532BF-888E-4C50-BB08-DF24C4303F5E}" destId="{A4530CF8-A126-4767-B486-163B0CD6E2A7}" srcOrd="0" destOrd="3" presId="urn:microsoft.com/office/officeart/2005/8/layout/list1"/>
    <dgm:cxn modelId="{F3F1B425-E538-4E18-8132-08D1B7FE59DE}" type="presOf" srcId="{12D823EE-2897-4B74-8D2B-966766D5326F}" destId="{2AAE68F9-BF43-4150-9FF3-31E19159F12B}" srcOrd="0" destOrd="1" presId="urn:microsoft.com/office/officeart/2005/8/layout/list1"/>
    <dgm:cxn modelId="{9FB093CC-B0FF-4857-A069-0C9AF9A55017}" type="presOf" srcId="{70BC5AA6-4CAC-4FD5-B904-5DD66A6C035A}" destId="{A4530CF8-A126-4767-B486-163B0CD6E2A7}" srcOrd="0" destOrd="1" presId="urn:microsoft.com/office/officeart/2005/8/layout/list1"/>
    <dgm:cxn modelId="{5D138BCD-849A-4C64-BA51-4C6293C1F71E}" srcId="{58231B19-2025-4A0B-8A1A-D6ADC690EA55}" destId="{76C27940-D279-4F5F-A134-53B8A35BA1DC}" srcOrd="4" destOrd="0" parTransId="{F1CCACAA-D086-455F-A91F-F0E6FC20D721}" sibTransId="{0B0DB294-9904-460A-9C60-F81012D12FF7}"/>
    <dgm:cxn modelId="{A7AD2DA6-2E81-467D-BABF-C4F6D2C0E595}" srcId="{58231B19-2025-4A0B-8A1A-D6ADC690EA55}" destId="{DA9E2824-DD9E-4933-AB9E-32FDB24056CB}" srcOrd="5" destOrd="0" parTransId="{7650AC93-9545-4B72-A4A4-E5C4933166D7}" sibTransId="{98AE4F55-6ACC-4C25-9135-CD1F2E1FB1C2}"/>
    <dgm:cxn modelId="{2BC1B58C-7ADD-46D7-B0AB-05EF86889E49}" type="presOf" srcId="{AC5CA4F1-E814-43F0-A524-57D69D26EBDE}" destId="{01997E8E-A869-4BD7-B7F6-D2C74FB55130}" srcOrd="1" destOrd="0" presId="urn:microsoft.com/office/officeart/2005/8/layout/list1"/>
    <dgm:cxn modelId="{2A77FD3B-8520-4235-A3AC-F5C97DEAD713}" srcId="{58231B19-2025-4A0B-8A1A-D6ADC690EA55}" destId="{7DAA5B38-B214-48DD-979F-AFBE97731172}" srcOrd="2" destOrd="0" parTransId="{9659D66E-8ADF-439C-9150-DC2259C5EECD}" sibTransId="{4D7038D8-AADD-49D0-A327-0E6369004C98}"/>
    <dgm:cxn modelId="{5AF0FC84-BBAE-4035-8F43-14A7B9E797F5}" type="presOf" srcId="{9DE49131-1B11-4764-AE14-B45486725E74}" destId="{2AAE68F9-BF43-4150-9FF3-31E19159F12B}" srcOrd="0" destOrd="3" presId="urn:microsoft.com/office/officeart/2005/8/layout/list1"/>
    <dgm:cxn modelId="{4792DC79-37E9-4527-9022-A5F77B6D6B4A}" srcId="{162BEB70-2926-413A-A8B3-5C577547E56C}" destId="{AC5CA4F1-E814-43F0-A524-57D69D26EBDE}" srcOrd="0" destOrd="0" parTransId="{8C548154-A6FC-4019-B9B9-F5CFA9B0FBD7}" sibTransId="{C7079CD6-5D16-49C8-AA94-184FD53D801B}"/>
    <dgm:cxn modelId="{024C8615-25ED-454A-B162-893F97223023}" srcId="{AC5CA4F1-E814-43F0-A524-57D69D26EBDE}" destId="{79B01C21-5B5D-45F1-81E7-64D579B2286D}" srcOrd="0" destOrd="0" parTransId="{775889D1-95D9-43DA-B2A3-CC028DBFB872}" sibTransId="{71ED9756-74A5-4730-8D65-C0E59F289974}"/>
    <dgm:cxn modelId="{DF8CB77E-0A0F-4892-8465-943791013DE5}" type="presOf" srcId="{DDCC60E7-D014-482E-81BB-5B4F10DDD113}" destId="{A4530CF8-A126-4767-B486-163B0CD6E2A7}" srcOrd="0" destOrd="2" presId="urn:microsoft.com/office/officeart/2005/8/layout/list1"/>
    <dgm:cxn modelId="{EEB4BB8A-9511-4A88-963B-B17B66B22999}" srcId="{AC5CA4F1-E814-43F0-A524-57D69D26EBDE}" destId="{70BC5AA6-4CAC-4FD5-B904-5DD66A6C035A}" srcOrd="1" destOrd="0" parTransId="{B9A594B7-FCFD-43C2-8AFA-0ADF4C864CB5}" sibTransId="{5B35ECD3-FF2A-45DE-AE11-E1DAFB831320}"/>
    <dgm:cxn modelId="{6C3EAEAB-3222-42FD-90EB-6F83F9C7C8A9}" type="presParOf" srcId="{C42E9D65-7512-4CED-9D37-5B0B8365A4DE}" destId="{8874EE8E-81B0-4B7D-A1DE-5E48D9C56DF2}" srcOrd="0" destOrd="0" presId="urn:microsoft.com/office/officeart/2005/8/layout/list1"/>
    <dgm:cxn modelId="{D3C4671B-B9AA-4E60-8933-60BD0F81B559}" type="presParOf" srcId="{8874EE8E-81B0-4B7D-A1DE-5E48D9C56DF2}" destId="{11FF1836-D45C-4F7B-B027-1D31D775B23D}" srcOrd="0" destOrd="0" presId="urn:microsoft.com/office/officeart/2005/8/layout/list1"/>
    <dgm:cxn modelId="{7BA47174-4DCC-453A-8D40-8B8CD6EB38AF}" type="presParOf" srcId="{8874EE8E-81B0-4B7D-A1DE-5E48D9C56DF2}" destId="{01997E8E-A869-4BD7-B7F6-D2C74FB55130}" srcOrd="1" destOrd="0" presId="urn:microsoft.com/office/officeart/2005/8/layout/list1"/>
    <dgm:cxn modelId="{91FFA3E3-1E0F-4290-94CA-8979253DDA52}" type="presParOf" srcId="{C42E9D65-7512-4CED-9D37-5B0B8365A4DE}" destId="{1B831669-906C-4275-AE27-CA7DC7702CB2}" srcOrd="1" destOrd="0" presId="urn:microsoft.com/office/officeart/2005/8/layout/list1"/>
    <dgm:cxn modelId="{FA6AFB16-7DA5-47DB-A2E6-0B867D0E07F0}" type="presParOf" srcId="{C42E9D65-7512-4CED-9D37-5B0B8365A4DE}" destId="{A4530CF8-A126-4767-B486-163B0CD6E2A7}" srcOrd="2" destOrd="0" presId="urn:microsoft.com/office/officeart/2005/8/layout/list1"/>
    <dgm:cxn modelId="{5E623EA4-1219-495A-BECC-DDFB21EE2F5A}" type="presParOf" srcId="{C42E9D65-7512-4CED-9D37-5B0B8365A4DE}" destId="{E41B26D4-2652-43FA-A983-9D947CB5F319}" srcOrd="3" destOrd="0" presId="urn:microsoft.com/office/officeart/2005/8/layout/list1"/>
    <dgm:cxn modelId="{CCAB7C25-E307-47EF-A717-F9CE3B926CE7}" type="presParOf" srcId="{C42E9D65-7512-4CED-9D37-5B0B8365A4DE}" destId="{E693FECB-5F8F-42A2-9331-1E50498AB765}" srcOrd="4" destOrd="0" presId="urn:microsoft.com/office/officeart/2005/8/layout/list1"/>
    <dgm:cxn modelId="{1AAB2ECE-297C-461E-AE68-A4C137C935BB}" type="presParOf" srcId="{E693FECB-5F8F-42A2-9331-1E50498AB765}" destId="{F19DE68C-BB99-4825-B512-6866B2DA6817}" srcOrd="0" destOrd="0" presId="urn:microsoft.com/office/officeart/2005/8/layout/list1"/>
    <dgm:cxn modelId="{4B92BCE1-B8AC-4331-B80A-5EDE56B1DA76}" type="presParOf" srcId="{E693FECB-5F8F-42A2-9331-1E50498AB765}" destId="{EF7F3228-E844-400F-9248-EA85D5214EC1}" srcOrd="1" destOrd="0" presId="urn:microsoft.com/office/officeart/2005/8/layout/list1"/>
    <dgm:cxn modelId="{8E8CA0A6-DF6F-4FC1-BDE5-510104F4CC6E}" type="presParOf" srcId="{C42E9D65-7512-4CED-9D37-5B0B8365A4DE}" destId="{551668DC-64D0-49EB-A32D-9B361450336F}" srcOrd="5" destOrd="0" presId="urn:microsoft.com/office/officeart/2005/8/layout/list1"/>
    <dgm:cxn modelId="{CA4D7D21-E432-4202-ACB9-78DAC14A99F5}" type="presParOf" srcId="{C42E9D65-7512-4CED-9D37-5B0B8365A4DE}" destId="{2AAE68F9-BF43-4150-9FF3-31E19159F12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5D5DC1-5F4F-4612-9A65-687BE7222D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6A8500-03D7-4932-995C-2814154073E6}">
      <dgm:prSet phldrT="[Text]"/>
      <dgm:spPr>
        <a:solidFill>
          <a:srgbClr val="002060"/>
        </a:solidFill>
      </dgm:spPr>
      <dgm:t>
        <a:bodyPr/>
        <a:lstStyle/>
        <a:p>
          <a:pPr algn="ctr"/>
          <a:r>
            <a:rPr lang="en-US" b="1" dirty="0"/>
            <a:t>MEET THEIR BRAVE</a:t>
          </a:r>
        </a:p>
      </dgm:t>
    </dgm:pt>
    <dgm:pt modelId="{0C19BDA4-3F71-42FC-9A0B-93AA6F3AE5FE}" type="parTrans" cxnId="{7C26D1FB-67CC-4F25-A259-CB9FE58E1752}">
      <dgm:prSet/>
      <dgm:spPr/>
      <dgm:t>
        <a:bodyPr/>
        <a:lstStyle/>
        <a:p>
          <a:endParaRPr lang="en-US"/>
        </a:p>
      </dgm:t>
    </dgm:pt>
    <dgm:pt modelId="{C39585A3-FF9A-4476-8D32-4305559DE0A7}" type="sibTrans" cxnId="{7C26D1FB-67CC-4F25-A259-CB9FE58E1752}">
      <dgm:prSet/>
      <dgm:spPr/>
      <dgm:t>
        <a:bodyPr/>
        <a:lstStyle/>
        <a:p>
          <a:endParaRPr lang="en-US"/>
        </a:p>
      </dgm:t>
    </dgm:pt>
    <dgm:pt modelId="{8699FA6D-C536-41EF-821F-52371F38DC32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Patients are bringing their brave into your office. Learn how to effectively meet their brave, and assess their risk, without bias.</a:t>
          </a:r>
        </a:p>
      </dgm:t>
    </dgm:pt>
    <dgm:pt modelId="{FE9CDE2B-AAC8-4D1F-9613-3D2E6E56CA77}" type="parTrans" cxnId="{EA314DE7-8BBA-4C51-8B41-F6D592E4AA17}">
      <dgm:prSet/>
      <dgm:spPr/>
      <dgm:t>
        <a:bodyPr/>
        <a:lstStyle/>
        <a:p>
          <a:endParaRPr lang="en-US"/>
        </a:p>
      </dgm:t>
    </dgm:pt>
    <dgm:pt modelId="{509E228C-47E7-4945-A173-7ED58A204E5B}" type="sibTrans" cxnId="{EA314DE7-8BBA-4C51-8B41-F6D592E4AA17}">
      <dgm:prSet/>
      <dgm:spPr/>
      <dgm:t>
        <a:bodyPr/>
        <a:lstStyle/>
        <a:p>
          <a:endParaRPr lang="en-US"/>
        </a:p>
      </dgm:t>
    </dgm:pt>
    <dgm:pt modelId="{9D546F88-F21E-45EE-85B4-CA2EEE26F023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i="1" dirty="0"/>
            <a:t>Bring Your Brave </a:t>
          </a:r>
          <a:r>
            <a:rPr lang="en-US" dirty="0"/>
            <a:t>equips young women with the tools needed to take control of their health and talk to providers about their risk for EOBC. </a:t>
          </a:r>
        </a:p>
      </dgm:t>
    </dgm:pt>
    <dgm:pt modelId="{FC7DF140-A4AB-4F98-AD1C-74AA65C95002}" type="parTrans" cxnId="{2D91DF1B-2C5B-426C-A030-85ADB12F0C23}">
      <dgm:prSet/>
      <dgm:spPr/>
      <dgm:t>
        <a:bodyPr/>
        <a:lstStyle/>
        <a:p>
          <a:endParaRPr lang="en-US"/>
        </a:p>
      </dgm:t>
    </dgm:pt>
    <dgm:pt modelId="{B16371CA-8AB5-4055-B18E-ABCDDD58E5A2}" type="sibTrans" cxnId="{2D91DF1B-2C5B-426C-A030-85ADB12F0C23}">
      <dgm:prSet/>
      <dgm:spPr/>
      <dgm:t>
        <a:bodyPr/>
        <a:lstStyle/>
        <a:p>
          <a:endParaRPr lang="en-US"/>
        </a:p>
      </dgm:t>
    </dgm:pt>
    <dgm:pt modelId="{DB7FB7B8-2EF8-4255-BCFD-783BC79D0D13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endParaRPr lang="en-US" dirty="0"/>
        </a:p>
      </dgm:t>
    </dgm:pt>
    <dgm:pt modelId="{BB8486E1-9166-4B16-9DA7-3CBDA9C6CE8A}" type="parTrans" cxnId="{A04C8DF3-462D-4D29-B64B-E93359973B30}">
      <dgm:prSet/>
      <dgm:spPr/>
      <dgm:t>
        <a:bodyPr/>
        <a:lstStyle/>
        <a:p>
          <a:endParaRPr lang="en-US"/>
        </a:p>
      </dgm:t>
    </dgm:pt>
    <dgm:pt modelId="{7207CD83-D824-48A4-A8BA-271D5AE81302}" type="sibTrans" cxnId="{A04C8DF3-462D-4D29-B64B-E93359973B30}">
      <dgm:prSet/>
      <dgm:spPr/>
      <dgm:t>
        <a:bodyPr/>
        <a:lstStyle/>
        <a:p>
          <a:endParaRPr lang="en-US"/>
        </a:p>
      </dgm:t>
    </dgm:pt>
    <dgm:pt modelId="{A876BE9C-1120-48AB-A878-E9966414087B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endParaRPr lang="en-US" dirty="0"/>
        </a:p>
      </dgm:t>
    </dgm:pt>
    <dgm:pt modelId="{ED55FC81-C8CF-46B8-8721-40116D91A58A}" type="parTrans" cxnId="{B2DE6BA9-42B6-4BDA-AD21-0B332A340A27}">
      <dgm:prSet/>
      <dgm:spPr/>
      <dgm:t>
        <a:bodyPr/>
        <a:lstStyle/>
        <a:p>
          <a:endParaRPr lang="en-US"/>
        </a:p>
      </dgm:t>
    </dgm:pt>
    <dgm:pt modelId="{50826D9E-8B07-4034-984E-755EFDF7505A}" type="sibTrans" cxnId="{B2DE6BA9-42B6-4BDA-AD21-0B332A340A27}">
      <dgm:prSet/>
      <dgm:spPr/>
      <dgm:t>
        <a:bodyPr/>
        <a:lstStyle/>
        <a:p>
          <a:endParaRPr lang="en-US"/>
        </a:p>
      </dgm:t>
    </dgm:pt>
    <dgm:pt modelId="{3954AB89-3538-4435-9A47-B66A9B485F3D}" type="pres">
      <dgm:prSet presAssocID="{3B5D5DC1-5F4F-4612-9A65-687BE7222D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3040C9-768A-4ACC-B588-DC4CEC0E7E3D}" type="pres">
      <dgm:prSet presAssocID="{226A8500-03D7-4932-995C-2814154073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09FE8-96D1-41C2-BAA6-56EF548B0968}" type="pres">
      <dgm:prSet presAssocID="{226A8500-03D7-4932-995C-2814154073E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1BC68D-6B12-4903-A51E-6ED6BE0A29AD}" type="presOf" srcId="{3B5D5DC1-5F4F-4612-9A65-687BE7222D01}" destId="{3954AB89-3538-4435-9A47-B66A9B485F3D}" srcOrd="0" destOrd="0" presId="urn:microsoft.com/office/officeart/2005/8/layout/vList2"/>
    <dgm:cxn modelId="{602DF2C9-6396-4BCF-B0F8-1826AD2A30F7}" type="presOf" srcId="{A876BE9C-1120-48AB-A878-E9966414087B}" destId="{E0D09FE8-96D1-41C2-BAA6-56EF548B0968}" srcOrd="0" destOrd="0" presId="urn:microsoft.com/office/officeart/2005/8/layout/vList2"/>
    <dgm:cxn modelId="{EA314DE7-8BBA-4C51-8B41-F6D592E4AA17}" srcId="{226A8500-03D7-4932-995C-2814154073E6}" destId="{8699FA6D-C536-41EF-821F-52371F38DC32}" srcOrd="3" destOrd="0" parTransId="{FE9CDE2B-AAC8-4D1F-9613-3D2E6E56CA77}" sibTransId="{509E228C-47E7-4945-A173-7ED58A204E5B}"/>
    <dgm:cxn modelId="{56004FA7-4D34-45D6-B40C-9B60FE093999}" type="presOf" srcId="{DB7FB7B8-2EF8-4255-BCFD-783BC79D0D13}" destId="{E0D09FE8-96D1-41C2-BAA6-56EF548B0968}" srcOrd="0" destOrd="2" presId="urn:microsoft.com/office/officeart/2005/8/layout/vList2"/>
    <dgm:cxn modelId="{EDE3E674-0223-4296-A3F2-8425F1748192}" type="presOf" srcId="{9D546F88-F21E-45EE-85B4-CA2EEE26F023}" destId="{E0D09FE8-96D1-41C2-BAA6-56EF548B0968}" srcOrd="0" destOrd="1" presId="urn:microsoft.com/office/officeart/2005/8/layout/vList2"/>
    <dgm:cxn modelId="{2D91DF1B-2C5B-426C-A030-85ADB12F0C23}" srcId="{226A8500-03D7-4932-995C-2814154073E6}" destId="{9D546F88-F21E-45EE-85B4-CA2EEE26F023}" srcOrd="1" destOrd="0" parTransId="{FC7DF140-A4AB-4F98-AD1C-74AA65C95002}" sibTransId="{B16371CA-8AB5-4055-B18E-ABCDDD58E5A2}"/>
    <dgm:cxn modelId="{56E23906-8638-4F60-AD9A-08CB285FBEA8}" type="presOf" srcId="{226A8500-03D7-4932-995C-2814154073E6}" destId="{5D3040C9-768A-4ACC-B588-DC4CEC0E7E3D}" srcOrd="0" destOrd="0" presId="urn:microsoft.com/office/officeart/2005/8/layout/vList2"/>
    <dgm:cxn modelId="{FA7F2E84-5504-4F8D-88ED-44FFEA2221FE}" type="presOf" srcId="{8699FA6D-C536-41EF-821F-52371F38DC32}" destId="{E0D09FE8-96D1-41C2-BAA6-56EF548B0968}" srcOrd="0" destOrd="3" presId="urn:microsoft.com/office/officeart/2005/8/layout/vList2"/>
    <dgm:cxn modelId="{B2DE6BA9-42B6-4BDA-AD21-0B332A340A27}" srcId="{226A8500-03D7-4932-995C-2814154073E6}" destId="{A876BE9C-1120-48AB-A878-E9966414087B}" srcOrd="0" destOrd="0" parTransId="{ED55FC81-C8CF-46B8-8721-40116D91A58A}" sibTransId="{50826D9E-8B07-4034-984E-755EFDF7505A}"/>
    <dgm:cxn modelId="{7C26D1FB-67CC-4F25-A259-CB9FE58E1752}" srcId="{3B5D5DC1-5F4F-4612-9A65-687BE7222D01}" destId="{226A8500-03D7-4932-995C-2814154073E6}" srcOrd="0" destOrd="0" parTransId="{0C19BDA4-3F71-42FC-9A0B-93AA6F3AE5FE}" sibTransId="{C39585A3-FF9A-4476-8D32-4305559DE0A7}"/>
    <dgm:cxn modelId="{A04C8DF3-462D-4D29-B64B-E93359973B30}" srcId="{226A8500-03D7-4932-995C-2814154073E6}" destId="{DB7FB7B8-2EF8-4255-BCFD-783BC79D0D13}" srcOrd="2" destOrd="0" parTransId="{BB8486E1-9166-4B16-9DA7-3CBDA9C6CE8A}" sibTransId="{7207CD83-D824-48A4-A8BA-271D5AE81302}"/>
    <dgm:cxn modelId="{12BE997B-AD51-4580-A7AB-BEE48215F3B9}" type="presParOf" srcId="{3954AB89-3538-4435-9A47-B66A9B485F3D}" destId="{5D3040C9-768A-4ACC-B588-DC4CEC0E7E3D}" srcOrd="0" destOrd="0" presId="urn:microsoft.com/office/officeart/2005/8/layout/vList2"/>
    <dgm:cxn modelId="{1549510F-3C7E-40BF-A61F-6A4BE199C2BE}" type="presParOf" srcId="{3954AB89-3538-4435-9A47-B66A9B485F3D}" destId="{E0D09FE8-96D1-41C2-BAA6-56EF548B096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5D5DC1-5F4F-4612-9A65-687BE7222D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6A8500-03D7-4932-995C-2814154073E6}">
      <dgm:prSet phldrT="[Text]"/>
      <dgm:spPr>
        <a:solidFill>
          <a:srgbClr val="002060"/>
        </a:solidFill>
      </dgm:spPr>
      <dgm:t>
        <a:bodyPr/>
        <a:lstStyle/>
        <a:p>
          <a:pPr algn="ctr"/>
          <a:r>
            <a:rPr lang="en-US" b="1" dirty="0"/>
            <a:t>MEET THEIR BRAVE</a:t>
          </a:r>
        </a:p>
      </dgm:t>
    </dgm:pt>
    <dgm:pt modelId="{0C19BDA4-3F71-42FC-9A0B-93AA6F3AE5FE}" type="parTrans" cxnId="{7C26D1FB-67CC-4F25-A259-CB9FE58E1752}">
      <dgm:prSet/>
      <dgm:spPr/>
      <dgm:t>
        <a:bodyPr/>
        <a:lstStyle/>
        <a:p>
          <a:endParaRPr lang="en-US"/>
        </a:p>
      </dgm:t>
    </dgm:pt>
    <dgm:pt modelId="{C39585A3-FF9A-4476-8D32-4305559DE0A7}" type="sibTrans" cxnId="{7C26D1FB-67CC-4F25-A259-CB9FE58E1752}">
      <dgm:prSet/>
      <dgm:spPr/>
      <dgm:t>
        <a:bodyPr/>
        <a:lstStyle/>
        <a:p>
          <a:endParaRPr lang="en-US"/>
        </a:p>
      </dgm:t>
    </dgm:pt>
    <dgm:pt modelId="{C99F030D-8A63-48A3-9ADA-977B2DB6A4E2}">
      <dgm:prSet/>
      <dgm:spPr/>
      <dgm:t>
        <a:bodyPr/>
        <a:lstStyle/>
        <a:p>
          <a:endParaRPr lang="en-US" dirty="0"/>
        </a:p>
      </dgm:t>
    </dgm:pt>
    <dgm:pt modelId="{24FC70C4-A7BB-4B27-94CB-FF0D6CB10563}" type="parTrans" cxnId="{63D79C8F-783C-44A9-B0DB-454E22F13F0D}">
      <dgm:prSet/>
      <dgm:spPr/>
      <dgm:t>
        <a:bodyPr/>
        <a:lstStyle/>
        <a:p>
          <a:endParaRPr lang="en-US"/>
        </a:p>
      </dgm:t>
    </dgm:pt>
    <dgm:pt modelId="{AC7F6299-3E6D-4447-B7B0-5C3086079358}" type="sibTrans" cxnId="{63D79C8F-783C-44A9-B0DB-454E22F13F0D}">
      <dgm:prSet/>
      <dgm:spPr/>
      <dgm:t>
        <a:bodyPr/>
        <a:lstStyle/>
        <a:p>
          <a:endParaRPr lang="en-US"/>
        </a:p>
      </dgm:t>
    </dgm:pt>
    <dgm:pt modelId="{3954AB89-3538-4435-9A47-B66A9B485F3D}" type="pres">
      <dgm:prSet presAssocID="{3B5D5DC1-5F4F-4612-9A65-687BE7222D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3040C9-768A-4ACC-B588-DC4CEC0E7E3D}" type="pres">
      <dgm:prSet presAssocID="{226A8500-03D7-4932-995C-2814154073E6}" presName="parentText" presStyleLbl="node1" presStyleIdx="0" presStyleCnt="1" custLinFactNeighborX="941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09FE8-96D1-41C2-BAA6-56EF548B0968}" type="pres">
      <dgm:prSet presAssocID="{226A8500-03D7-4932-995C-2814154073E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D79C8F-783C-44A9-B0DB-454E22F13F0D}" srcId="{226A8500-03D7-4932-995C-2814154073E6}" destId="{C99F030D-8A63-48A3-9ADA-977B2DB6A4E2}" srcOrd="0" destOrd="0" parTransId="{24FC70C4-A7BB-4B27-94CB-FF0D6CB10563}" sibTransId="{AC7F6299-3E6D-4447-B7B0-5C3086079358}"/>
    <dgm:cxn modelId="{56E23906-8638-4F60-AD9A-08CB285FBEA8}" type="presOf" srcId="{226A8500-03D7-4932-995C-2814154073E6}" destId="{5D3040C9-768A-4ACC-B588-DC4CEC0E7E3D}" srcOrd="0" destOrd="0" presId="urn:microsoft.com/office/officeart/2005/8/layout/vList2"/>
    <dgm:cxn modelId="{F9EF0A00-B393-4199-810A-9136B47EC60D}" type="presOf" srcId="{C99F030D-8A63-48A3-9ADA-977B2DB6A4E2}" destId="{E0D09FE8-96D1-41C2-BAA6-56EF548B0968}" srcOrd="0" destOrd="0" presId="urn:microsoft.com/office/officeart/2005/8/layout/vList2"/>
    <dgm:cxn modelId="{741BC68D-6B12-4903-A51E-6ED6BE0A29AD}" type="presOf" srcId="{3B5D5DC1-5F4F-4612-9A65-687BE7222D01}" destId="{3954AB89-3538-4435-9A47-B66A9B485F3D}" srcOrd="0" destOrd="0" presId="urn:microsoft.com/office/officeart/2005/8/layout/vList2"/>
    <dgm:cxn modelId="{7C26D1FB-67CC-4F25-A259-CB9FE58E1752}" srcId="{3B5D5DC1-5F4F-4612-9A65-687BE7222D01}" destId="{226A8500-03D7-4932-995C-2814154073E6}" srcOrd="0" destOrd="0" parTransId="{0C19BDA4-3F71-42FC-9A0B-93AA6F3AE5FE}" sibTransId="{C39585A3-FF9A-4476-8D32-4305559DE0A7}"/>
    <dgm:cxn modelId="{12BE997B-AD51-4580-A7AB-BEE48215F3B9}" type="presParOf" srcId="{3954AB89-3538-4435-9A47-B66A9B485F3D}" destId="{5D3040C9-768A-4ACC-B588-DC4CEC0E7E3D}" srcOrd="0" destOrd="0" presId="urn:microsoft.com/office/officeart/2005/8/layout/vList2"/>
    <dgm:cxn modelId="{1549510F-3C7E-40BF-A61F-6A4BE199C2BE}" type="presParOf" srcId="{3954AB89-3538-4435-9A47-B66A9B485F3D}" destId="{E0D09FE8-96D1-41C2-BAA6-56EF548B096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5D5DC1-5F4F-4612-9A65-687BE7222D01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4B5050-88FA-4EE6-B7B0-B7597D37A4F4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START THE </a:t>
          </a:r>
        </a:p>
        <a:p>
          <a:pPr>
            <a:spcAft>
              <a:spcPts val="0"/>
            </a:spcAft>
          </a:pPr>
          <a:r>
            <a:rPr lang="en-US" dirty="0"/>
            <a:t>CONVERSATION EARLY</a:t>
          </a:r>
        </a:p>
      </dgm:t>
    </dgm:pt>
    <dgm:pt modelId="{87FD3F2A-D4F5-465D-899A-9A5762CB567D}" type="parTrans" cxnId="{F3F29F5D-77C8-488C-9B38-C729FF164D59}">
      <dgm:prSet/>
      <dgm:spPr/>
      <dgm:t>
        <a:bodyPr/>
        <a:lstStyle/>
        <a:p>
          <a:endParaRPr lang="en-US"/>
        </a:p>
      </dgm:t>
    </dgm:pt>
    <dgm:pt modelId="{AB83EDB4-B4CA-4719-8311-519514F5FAAF}" type="sibTrans" cxnId="{F3F29F5D-77C8-488C-9B38-C729FF164D59}">
      <dgm:prSet/>
      <dgm:spPr/>
      <dgm:t>
        <a:bodyPr/>
        <a:lstStyle/>
        <a:p>
          <a:endParaRPr lang="en-US"/>
        </a:p>
      </dgm:t>
    </dgm:pt>
    <dgm:pt modelId="{C2E9DFF7-3224-4A41-8D8B-F92298036626}">
      <dgm:prSet phldrT="[Text]"/>
      <dgm:spPr>
        <a:solidFill>
          <a:srgbClr val="09D9C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dirty="0"/>
            <a:t>The majority of cases of EOBC are detected by women themselves, </a:t>
          </a:r>
        </a:p>
        <a:p>
          <a:pPr algn="ctr">
            <a:spcAft>
              <a:spcPts val="0"/>
            </a:spcAft>
          </a:pPr>
          <a:r>
            <a:rPr lang="en-US" dirty="0"/>
            <a:t>and have a higher mortality rate</a:t>
          </a:r>
        </a:p>
      </dgm:t>
    </dgm:pt>
    <dgm:pt modelId="{A94C7816-FE4A-4950-AE09-E93B84BBE691}" type="parTrans" cxnId="{EE6B7973-5A58-408E-9F83-B9D4CD6771D7}">
      <dgm:prSet/>
      <dgm:spPr/>
      <dgm:t>
        <a:bodyPr/>
        <a:lstStyle/>
        <a:p>
          <a:endParaRPr lang="en-US"/>
        </a:p>
      </dgm:t>
    </dgm:pt>
    <dgm:pt modelId="{50A43630-3DE8-4567-8326-11F738CF2DE8}" type="sibTrans" cxnId="{EE6B7973-5A58-408E-9F83-B9D4CD6771D7}">
      <dgm:prSet/>
      <dgm:spPr/>
      <dgm:t>
        <a:bodyPr/>
        <a:lstStyle/>
        <a:p>
          <a:endParaRPr lang="en-US"/>
        </a:p>
      </dgm:t>
    </dgm:pt>
    <dgm:pt modelId="{6CEB2E52-1C30-4949-9FA7-2D998F8677DB}">
      <dgm:prSet/>
      <dgm:spPr>
        <a:solidFill>
          <a:srgbClr val="09D9C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dirty="0"/>
            <a:t>The continuum of care should start earlier with the </a:t>
          </a:r>
          <a:r>
            <a:rPr lang="en-US" i="1" dirty="0"/>
            <a:t>conversation</a:t>
          </a:r>
          <a:r>
            <a:rPr lang="en-US" dirty="0"/>
            <a:t> about</a:t>
          </a:r>
        </a:p>
        <a:p>
          <a:pPr algn="ctr">
            <a:spcAft>
              <a:spcPts val="0"/>
            </a:spcAft>
          </a:pPr>
          <a:r>
            <a:rPr lang="en-US" dirty="0"/>
            <a:t> breast health and risk factors </a:t>
          </a:r>
        </a:p>
      </dgm:t>
    </dgm:pt>
    <dgm:pt modelId="{96E1BADE-4388-40C6-95A7-317A2E877A0D}" type="parTrans" cxnId="{0C5229DF-70D9-4392-ABB5-888AE3A7F9EF}">
      <dgm:prSet/>
      <dgm:spPr/>
      <dgm:t>
        <a:bodyPr/>
        <a:lstStyle/>
        <a:p>
          <a:endParaRPr lang="en-US"/>
        </a:p>
      </dgm:t>
    </dgm:pt>
    <dgm:pt modelId="{B4AD4F2F-8DFB-45CA-974B-3F9F1139990C}" type="sibTrans" cxnId="{0C5229DF-70D9-4392-ABB5-888AE3A7F9EF}">
      <dgm:prSet/>
      <dgm:spPr/>
      <dgm:t>
        <a:bodyPr/>
        <a:lstStyle/>
        <a:p>
          <a:endParaRPr lang="en-US"/>
        </a:p>
      </dgm:t>
    </dgm:pt>
    <dgm:pt modelId="{14E2B318-AB4B-461F-A923-6B8FE68E2C30}" type="pres">
      <dgm:prSet presAssocID="{3B5D5DC1-5F4F-4612-9A65-687BE7222D0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2CD243-8689-453F-976C-91BBEF6A8785}" type="pres">
      <dgm:prSet presAssocID="{C84B5050-88FA-4EE6-B7B0-B7597D37A4F4}" presName="compNode" presStyleCnt="0"/>
      <dgm:spPr/>
    </dgm:pt>
    <dgm:pt modelId="{0C942FC9-30AE-430E-A576-84D590059D83}" type="pres">
      <dgm:prSet presAssocID="{C84B5050-88FA-4EE6-B7B0-B7597D37A4F4}" presName="aNode" presStyleLbl="bgShp" presStyleIdx="0" presStyleCnt="1" custLinFactNeighborX="8877"/>
      <dgm:spPr/>
      <dgm:t>
        <a:bodyPr/>
        <a:lstStyle/>
        <a:p>
          <a:endParaRPr lang="en-US"/>
        </a:p>
      </dgm:t>
    </dgm:pt>
    <dgm:pt modelId="{250EDCD0-1249-4919-8971-9A9A926F3644}" type="pres">
      <dgm:prSet presAssocID="{C84B5050-88FA-4EE6-B7B0-B7597D37A4F4}" presName="textNode" presStyleLbl="bgShp" presStyleIdx="0" presStyleCnt="1"/>
      <dgm:spPr/>
      <dgm:t>
        <a:bodyPr/>
        <a:lstStyle/>
        <a:p>
          <a:endParaRPr lang="en-US"/>
        </a:p>
      </dgm:t>
    </dgm:pt>
    <dgm:pt modelId="{1AEC5D34-7541-4219-960D-C1BD652E4D7B}" type="pres">
      <dgm:prSet presAssocID="{C84B5050-88FA-4EE6-B7B0-B7597D37A4F4}" presName="compChildNode" presStyleCnt="0"/>
      <dgm:spPr/>
    </dgm:pt>
    <dgm:pt modelId="{B4502390-E03C-4F52-B89F-D395A5F31C5D}" type="pres">
      <dgm:prSet presAssocID="{C84B5050-88FA-4EE6-B7B0-B7597D37A4F4}" presName="theInnerList" presStyleCnt="0"/>
      <dgm:spPr/>
    </dgm:pt>
    <dgm:pt modelId="{C40BB162-EBAF-4899-8FBD-3ADDB0A04734}" type="pres">
      <dgm:prSet presAssocID="{6CEB2E52-1C30-4949-9FA7-2D998F8677D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A5552-F348-4C9E-AA7F-4962EEDE37F6}" type="pres">
      <dgm:prSet presAssocID="{6CEB2E52-1C30-4949-9FA7-2D998F8677DB}" presName="aSpace2" presStyleCnt="0"/>
      <dgm:spPr/>
    </dgm:pt>
    <dgm:pt modelId="{6D8162C8-F683-438E-BB56-ADFA0AC6789D}" type="pres">
      <dgm:prSet presAssocID="{C2E9DFF7-3224-4A41-8D8B-F9229803662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F29F5D-77C8-488C-9B38-C729FF164D59}" srcId="{3B5D5DC1-5F4F-4612-9A65-687BE7222D01}" destId="{C84B5050-88FA-4EE6-B7B0-B7597D37A4F4}" srcOrd="0" destOrd="0" parTransId="{87FD3F2A-D4F5-465D-899A-9A5762CB567D}" sibTransId="{AB83EDB4-B4CA-4719-8311-519514F5FAAF}"/>
    <dgm:cxn modelId="{E5FF5415-86FA-4B55-83D2-018EFFD97785}" type="presOf" srcId="{6CEB2E52-1C30-4949-9FA7-2D998F8677DB}" destId="{C40BB162-EBAF-4899-8FBD-3ADDB0A04734}" srcOrd="0" destOrd="0" presId="urn:microsoft.com/office/officeart/2005/8/layout/lProcess2"/>
    <dgm:cxn modelId="{91FEFD1C-2138-401A-A1AA-1D79B47434BB}" type="presOf" srcId="{C84B5050-88FA-4EE6-B7B0-B7597D37A4F4}" destId="{0C942FC9-30AE-430E-A576-84D590059D83}" srcOrd="0" destOrd="0" presId="urn:microsoft.com/office/officeart/2005/8/layout/lProcess2"/>
    <dgm:cxn modelId="{935185EC-2CE2-4F1B-990E-12E1BED8B59D}" type="presOf" srcId="{C2E9DFF7-3224-4A41-8D8B-F92298036626}" destId="{6D8162C8-F683-438E-BB56-ADFA0AC6789D}" srcOrd="0" destOrd="0" presId="urn:microsoft.com/office/officeart/2005/8/layout/lProcess2"/>
    <dgm:cxn modelId="{EE6B7973-5A58-408E-9F83-B9D4CD6771D7}" srcId="{C84B5050-88FA-4EE6-B7B0-B7597D37A4F4}" destId="{C2E9DFF7-3224-4A41-8D8B-F92298036626}" srcOrd="1" destOrd="0" parTransId="{A94C7816-FE4A-4950-AE09-E93B84BBE691}" sibTransId="{50A43630-3DE8-4567-8326-11F738CF2DE8}"/>
    <dgm:cxn modelId="{8D1AB2F8-7141-4D4D-9C55-275BCBFE72C7}" type="presOf" srcId="{C84B5050-88FA-4EE6-B7B0-B7597D37A4F4}" destId="{250EDCD0-1249-4919-8971-9A9A926F3644}" srcOrd="1" destOrd="0" presId="urn:microsoft.com/office/officeart/2005/8/layout/lProcess2"/>
    <dgm:cxn modelId="{0C5229DF-70D9-4392-ABB5-888AE3A7F9EF}" srcId="{C84B5050-88FA-4EE6-B7B0-B7597D37A4F4}" destId="{6CEB2E52-1C30-4949-9FA7-2D998F8677DB}" srcOrd="0" destOrd="0" parTransId="{96E1BADE-4388-40C6-95A7-317A2E877A0D}" sibTransId="{B4AD4F2F-8DFB-45CA-974B-3F9F1139990C}"/>
    <dgm:cxn modelId="{99A1C405-2DC3-4A48-AF85-2B77A2D14249}" type="presOf" srcId="{3B5D5DC1-5F4F-4612-9A65-687BE7222D01}" destId="{14E2B318-AB4B-461F-A923-6B8FE68E2C30}" srcOrd="0" destOrd="0" presId="urn:microsoft.com/office/officeart/2005/8/layout/lProcess2"/>
    <dgm:cxn modelId="{EE039E78-CC62-4341-90B5-CE39048B0901}" type="presParOf" srcId="{14E2B318-AB4B-461F-A923-6B8FE68E2C30}" destId="{312CD243-8689-453F-976C-91BBEF6A8785}" srcOrd="0" destOrd="0" presId="urn:microsoft.com/office/officeart/2005/8/layout/lProcess2"/>
    <dgm:cxn modelId="{1CEEB9C8-2D24-4B85-AC9D-2BC3859A069A}" type="presParOf" srcId="{312CD243-8689-453F-976C-91BBEF6A8785}" destId="{0C942FC9-30AE-430E-A576-84D590059D83}" srcOrd="0" destOrd="0" presId="urn:microsoft.com/office/officeart/2005/8/layout/lProcess2"/>
    <dgm:cxn modelId="{BBFFDA17-CC95-43EE-9BB6-83838CEFAFBC}" type="presParOf" srcId="{312CD243-8689-453F-976C-91BBEF6A8785}" destId="{250EDCD0-1249-4919-8971-9A9A926F3644}" srcOrd="1" destOrd="0" presId="urn:microsoft.com/office/officeart/2005/8/layout/lProcess2"/>
    <dgm:cxn modelId="{2F86DB1A-FE86-42AA-A29A-4498CD4A0A6B}" type="presParOf" srcId="{312CD243-8689-453F-976C-91BBEF6A8785}" destId="{1AEC5D34-7541-4219-960D-C1BD652E4D7B}" srcOrd="2" destOrd="0" presId="urn:microsoft.com/office/officeart/2005/8/layout/lProcess2"/>
    <dgm:cxn modelId="{C2B7681E-0593-4C60-87F0-2861C27BF7AF}" type="presParOf" srcId="{1AEC5D34-7541-4219-960D-C1BD652E4D7B}" destId="{B4502390-E03C-4F52-B89F-D395A5F31C5D}" srcOrd="0" destOrd="0" presId="urn:microsoft.com/office/officeart/2005/8/layout/lProcess2"/>
    <dgm:cxn modelId="{923C8F43-B496-418D-93F6-241E3174CC4F}" type="presParOf" srcId="{B4502390-E03C-4F52-B89F-D395A5F31C5D}" destId="{C40BB162-EBAF-4899-8FBD-3ADDB0A04734}" srcOrd="0" destOrd="0" presId="urn:microsoft.com/office/officeart/2005/8/layout/lProcess2"/>
    <dgm:cxn modelId="{13CA725C-61A9-4268-B438-4787B0425B17}" type="presParOf" srcId="{B4502390-E03C-4F52-B89F-D395A5F31C5D}" destId="{37FA5552-F348-4C9E-AA7F-4962EEDE37F6}" srcOrd="1" destOrd="0" presId="urn:microsoft.com/office/officeart/2005/8/layout/lProcess2"/>
    <dgm:cxn modelId="{164C425C-C9A1-4272-A6D9-D5B21535150D}" type="presParOf" srcId="{B4502390-E03C-4F52-B89F-D395A5F31C5D}" destId="{6D8162C8-F683-438E-BB56-ADFA0AC6789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5D5DC1-5F4F-4612-9A65-687BE7222D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54AB89-3538-4435-9A47-B66A9B485F3D}" type="pres">
      <dgm:prSet presAssocID="{3B5D5DC1-5F4F-4612-9A65-687BE7222D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41BC68D-6B12-4903-A51E-6ED6BE0A29AD}" type="presOf" srcId="{3B5D5DC1-5F4F-4612-9A65-687BE7222D01}" destId="{3954AB89-3538-4435-9A47-B66A9B485F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5D5DC1-5F4F-4612-9A65-687BE7222D01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4442D9-587A-4391-8C00-007BCBD54284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Does your patient know that the family history of cancer in female and male relatives are important red flags for their risk?</a:t>
          </a:r>
        </a:p>
      </dgm:t>
    </dgm:pt>
    <dgm:pt modelId="{F42C936A-54E2-419B-8796-D34A2140089D}" type="parTrans" cxnId="{6C57E0E3-16B8-473E-8C30-5439797E332A}">
      <dgm:prSet/>
      <dgm:spPr/>
      <dgm:t>
        <a:bodyPr/>
        <a:lstStyle/>
        <a:p>
          <a:endParaRPr lang="en-US"/>
        </a:p>
      </dgm:t>
    </dgm:pt>
    <dgm:pt modelId="{3438E0BD-A51C-452E-A98F-0D830062D518}" type="sibTrans" cxnId="{6C57E0E3-16B8-473E-8C30-5439797E332A}">
      <dgm:prSet/>
      <dgm:spPr/>
      <dgm:t>
        <a:bodyPr/>
        <a:lstStyle/>
        <a:p>
          <a:endParaRPr lang="en-US"/>
        </a:p>
      </dgm:t>
    </dgm:pt>
    <dgm:pt modelId="{92CD70D7-B0A1-44F2-A0B2-63EA96CAF22E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You already know how to take a family history, but are you asking the right questions to get the most thorough and accurate details possible?</a:t>
          </a:r>
        </a:p>
      </dgm:t>
    </dgm:pt>
    <dgm:pt modelId="{F7CF382D-151D-46FD-9282-B62BB201C553}" type="parTrans" cxnId="{5C9F0CEC-55CF-406F-BD62-D1433BEE376A}">
      <dgm:prSet/>
      <dgm:spPr/>
      <dgm:t>
        <a:bodyPr/>
        <a:lstStyle/>
        <a:p>
          <a:endParaRPr lang="en-US"/>
        </a:p>
      </dgm:t>
    </dgm:pt>
    <dgm:pt modelId="{D130EF0B-F9B1-4041-9357-741BEE310988}" type="sibTrans" cxnId="{5C9F0CEC-55CF-406F-BD62-D1433BEE376A}">
      <dgm:prSet/>
      <dgm:spPr/>
      <dgm:t>
        <a:bodyPr/>
        <a:lstStyle/>
        <a:p>
          <a:endParaRPr lang="en-US"/>
        </a:p>
      </dgm:t>
    </dgm:pt>
    <dgm:pt modelId="{0C8A1C93-3F29-4FCC-B129-3529777BBB9E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FAMILY HISTORY IS </a:t>
          </a:r>
        </a:p>
        <a:p>
          <a:pPr>
            <a:spcAft>
              <a:spcPts val="0"/>
            </a:spcAft>
          </a:pPr>
          <a:r>
            <a:rPr lang="en-US" dirty="0"/>
            <a:t>A SYMPTOM</a:t>
          </a:r>
        </a:p>
      </dgm:t>
    </dgm:pt>
    <dgm:pt modelId="{72BBF399-95C4-4C20-97C4-756E01AC9C78}" type="sibTrans" cxnId="{B1DDC7C6-491C-4254-85BB-D05422849421}">
      <dgm:prSet/>
      <dgm:spPr/>
      <dgm:t>
        <a:bodyPr/>
        <a:lstStyle/>
        <a:p>
          <a:endParaRPr lang="en-US"/>
        </a:p>
      </dgm:t>
    </dgm:pt>
    <dgm:pt modelId="{A6041DFC-CF53-456E-B460-7446184FE954}" type="parTrans" cxnId="{B1DDC7C6-491C-4254-85BB-D05422849421}">
      <dgm:prSet/>
      <dgm:spPr/>
      <dgm:t>
        <a:bodyPr/>
        <a:lstStyle/>
        <a:p>
          <a:endParaRPr lang="en-US"/>
        </a:p>
      </dgm:t>
    </dgm:pt>
    <dgm:pt modelId="{14E2B318-AB4B-461F-A923-6B8FE68E2C30}" type="pres">
      <dgm:prSet presAssocID="{3B5D5DC1-5F4F-4612-9A65-687BE7222D0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2598AE-702A-4390-B8B1-8AE7998BADE2}" type="pres">
      <dgm:prSet presAssocID="{0C8A1C93-3F29-4FCC-B129-3529777BBB9E}" presName="compNode" presStyleCnt="0"/>
      <dgm:spPr/>
    </dgm:pt>
    <dgm:pt modelId="{537E00ED-B061-4A96-86AA-10842295B589}" type="pres">
      <dgm:prSet presAssocID="{0C8A1C93-3F29-4FCC-B129-3529777BBB9E}" presName="aNode" presStyleLbl="bgShp" presStyleIdx="0" presStyleCnt="1" custLinFactNeighborX="1303" custLinFactNeighborY="1620"/>
      <dgm:spPr/>
      <dgm:t>
        <a:bodyPr/>
        <a:lstStyle/>
        <a:p>
          <a:endParaRPr lang="en-US"/>
        </a:p>
      </dgm:t>
    </dgm:pt>
    <dgm:pt modelId="{52739A32-FCD9-433C-8D58-B8104EFD71BA}" type="pres">
      <dgm:prSet presAssocID="{0C8A1C93-3F29-4FCC-B129-3529777BBB9E}" presName="textNode" presStyleLbl="bgShp" presStyleIdx="0" presStyleCnt="1"/>
      <dgm:spPr/>
      <dgm:t>
        <a:bodyPr/>
        <a:lstStyle/>
        <a:p>
          <a:endParaRPr lang="en-US"/>
        </a:p>
      </dgm:t>
    </dgm:pt>
    <dgm:pt modelId="{AF0D5BB5-7DA7-4AA1-972E-49E3C2C95BE9}" type="pres">
      <dgm:prSet presAssocID="{0C8A1C93-3F29-4FCC-B129-3529777BBB9E}" presName="compChildNode" presStyleCnt="0"/>
      <dgm:spPr/>
    </dgm:pt>
    <dgm:pt modelId="{548CB8F3-4B60-467A-B023-6CB2291F8B75}" type="pres">
      <dgm:prSet presAssocID="{0C8A1C93-3F29-4FCC-B129-3529777BBB9E}" presName="theInnerList" presStyleCnt="0"/>
      <dgm:spPr/>
    </dgm:pt>
    <dgm:pt modelId="{053B1B97-0574-4087-A15E-0D8947D3A74C}" type="pres">
      <dgm:prSet presAssocID="{92CD70D7-B0A1-44F2-A0B2-63EA96CAF22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1839B-E277-443C-BC5B-7170F35011EA}" type="pres">
      <dgm:prSet presAssocID="{92CD70D7-B0A1-44F2-A0B2-63EA96CAF22E}" presName="aSpace2" presStyleCnt="0"/>
      <dgm:spPr/>
    </dgm:pt>
    <dgm:pt modelId="{6AF33542-FD69-470B-A69B-9C4D92CD4C1A}" type="pres">
      <dgm:prSet presAssocID="{D04442D9-587A-4391-8C00-007BCBD5428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5220D-5F40-4439-ABDE-4ED06827AA07}" type="presOf" srcId="{0C8A1C93-3F29-4FCC-B129-3529777BBB9E}" destId="{52739A32-FCD9-433C-8D58-B8104EFD71BA}" srcOrd="1" destOrd="0" presId="urn:microsoft.com/office/officeart/2005/8/layout/lProcess2"/>
    <dgm:cxn modelId="{B1DDC7C6-491C-4254-85BB-D05422849421}" srcId="{3B5D5DC1-5F4F-4612-9A65-687BE7222D01}" destId="{0C8A1C93-3F29-4FCC-B129-3529777BBB9E}" srcOrd="0" destOrd="0" parTransId="{A6041DFC-CF53-456E-B460-7446184FE954}" sibTransId="{72BBF399-95C4-4C20-97C4-756E01AC9C78}"/>
    <dgm:cxn modelId="{33B7DF32-20F7-47C0-AE9C-3E8BAAC211A9}" type="presOf" srcId="{0C8A1C93-3F29-4FCC-B129-3529777BBB9E}" destId="{537E00ED-B061-4A96-86AA-10842295B589}" srcOrd="0" destOrd="0" presId="urn:microsoft.com/office/officeart/2005/8/layout/lProcess2"/>
    <dgm:cxn modelId="{755E11F6-8F3D-4AA2-A3B2-518BA7125A93}" type="presOf" srcId="{D04442D9-587A-4391-8C00-007BCBD54284}" destId="{6AF33542-FD69-470B-A69B-9C4D92CD4C1A}" srcOrd="0" destOrd="0" presId="urn:microsoft.com/office/officeart/2005/8/layout/lProcess2"/>
    <dgm:cxn modelId="{68D2AEC1-CABA-447A-88A6-81EF5B10EE84}" type="presOf" srcId="{92CD70D7-B0A1-44F2-A0B2-63EA96CAF22E}" destId="{053B1B97-0574-4087-A15E-0D8947D3A74C}" srcOrd="0" destOrd="0" presId="urn:microsoft.com/office/officeart/2005/8/layout/lProcess2"/>
    <dgm:cxn modelId="{5C9F0CEC-55CF-406F-BD62-D1433BEE376A}" srcId="{0C8A1C93-3F29-4FCC-B129-3529777BBB9E}" destId="{92CD70D7-B0A1-44F2-A0B2-63EA96CAF22E}" srcOrd="0" destOrd="0" parTransId="{F7CF382D-151D-46FD-9282-B62BB201C553}" sibTransId="{D130EF0B-F9B1-4041-9357-741BEE310988}"/>
    <dgm:cxn modelId="{99A1C405-2DC3-4A48-AF85-2B77A2D14249}" type="presOf" srcId="{3B5D5DC1-5F4F-4612-9A65-687BE7222D01}" destId="{14E2B318-AB4B-461F-A923-6B8FE68E2C30}" srcOrd="0" destOrd="0" presId="urn:microsoft.com/office/officeart/2005/8/layout/lProcess2"/>
    <dgm:cxn modelId="{6C57E0E3-16B8-473E-8C30-5439797E332A}" srcId="{0C8A1C93-3F29-4FCC-B129-3529777BBB9E}" destId="{D04442D9-587A-4391-8C00-007BCBD54284}" srcOrd="1" destOrd="0" parTransId="{F42C936A-54E2-419B-8796-D34A2140089D}" sibTransId="{3438E0BD-A51C-452E-A98F-0D830062D518}"/>
    <dgm:cxn modelId="{3C7983D0-E56A-45F8-B9DD-1417DCD7E378}" type="presParOf" srcId="{14E2B318-AB4B-461F-A923-6B8FE68E2C30}" destId="{9E2598AE-702A-4390-B8B1-8AE7998BADE2}" srcOrd="0" destOrd="0" presId="urn:microsoft.com/office/officeart/2005/8/layout/lProcess2"/>
    <dgm:cxn modelId="{ED47E29E-4615-4E41-9851-41635F02DDCE}" type="presParOf" srcId="{9E2598AE-702A-4390-B8B1-8AE7998BADE2}" destId="{537E00ED-B061-4A96-86AA-10842295B589}" srcOrd="0" destOrd="0" presId="urn:microsoft.com/office/officeart/2005/8/layout/lProcess2"/>
    <dgm:cxn modelId="{4A20052C-3037-4B2E-8395-96EDBB707DE3}" type="presParOf" srcId="{9E2598AE-702A-4390-B8B1-8AE7998BADE2}" destId="{52739A32-FCD9-433C-8D58-B8104EFD71BA}" srcOrd="1" destOrd="0" presId="urn:microsoft.com/office/officeart/2005/8/layout/lProcess2"/>
    <dgm:cxn modelId="{318D6C68-8E58-4E61-A4D3-DE980FA365E5}" type="presParOf" srcId="{9E2598AE-702A-4390-B8B1-8AE7998BADE2}" destId="{AF0D5BB5-7DA7-4AA1-972E-49E3C2C95BE9}" srcOrd="2" destOrd="0" presId="urn:microsoft.com/office/officeart/2005/8/layout/lProcess2"/>
    <dgm:cxn modelId="{3A1B5536-14A1-463F-BD61-F348949D38E2}" type="presParOf" srcId="{AF0D5BB5-7DA7-4AA1-972E-49E3C2C95BE9}" destId="{548CB8F3-4B60-467A-B023-6CB2291F8B75}" srcOrd="0" destOrd="0" presId="urn:microsoft.com/office/officeart/2005/8/layout/lProcess2"/>
    <dgm:cxn modelId="{99F7EAEA-7D06-43E3-A537-B7D3DC6A595E}" type="presParOf" srcId="{548CB8F3-4B60-467A-B023-6CB2291F8B75}" destId="{053B1B97-0574-4087-A15E-0D8947D3A74C}" srcOrd="0" destOrd="0" presId="urn:microsoft.com/office/officeart/2005/8/layout/lProcess2"/>
    <dgm:cxn modelId="{A1994C34-8872-4A01-9084-F3BD55A818B1}" type="presParOf" srcId="{548CB8F3-4B60-467A-B023-6CB2291F8B75}" destId="{8211839B-E277-443C-BC5B-7170F35011EA}" srcOrd="1" destOrd="0" presId="urn:microsoft.com/office/officeart/2005/8/layout/lProcess2"/>
    <dgm:cxn modelId="{A026F5E6-3B46-422E-8B8D-F046D0557CB6}" type="presParOf" srcId="{548CB8F3-4B60-467A-B023-6CB2291F8B75}" destId="{6AF33542-FD69-470B-A69B-9C4D92CD4C1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73574-FDE4-4246-AD11-A07E9257957B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Literature Review, Evidence Review Conference, Stakeholder Input</a:t>
          </a:r>
        </a:p>
      </dsp:txBody>
      <dsp:txXfrm>
        <a:off x="2871893" y="636693"/>
        <a:ext cx="2384213" cy="1463040"/>
      </dsp:txXfrm>
    </dsp:sp>
    <dsp:sp modelId="{3FC45267-6991-48F3-B1DB-24F635941885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/>
            <a:t>Development of CME/CEU Accredited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/>
            <a:t>e-Modules</a:t>
          </a:r>
        </a:p>
      </dsp:txBody>
      <dsp:txXfrm>
        <a:off x="4605866" y="2939626"/>
        <a:ext cx="1950720" cy="1788160"/>
      </dsp:txXfrm>
    </dsp:sp>
    <dsp:sp modelId="{D9F9A57C-33AD-4990-9827-14FA939D52CC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Marketing Campaign &amp; Promotion of Educational Materials</a:t>
          </a:r>
        </a:p>
      </dsp:txBody>
      <dsp:txXfrm>
        <a:off x="1571413" y="2939626"/>
        <a:ext cx="1950720" cy="17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C2BF1-03A5-4A67-B700-E7C9E5330B0C}">
      <dsp:nvSpPr>
        <dsp:cNvPr id="0" name=""/>
        <dsp:cNvSpPr/>
      </dsp:nvSpPr>
      <dsp:spPr>
        <a:xfrm>
          <a:off x="178786" y="910425"/>
          <a:ext cx="3485735" cy="20509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5B10C-7382-4DFB-8F7A-AD4DA7BEE09F}">
      <dsp:nvSpPr>
        <dsp:cNvPr id="0" name=""/>
        <dsp:cNvSpPr/>
      </dsp:nvSpPr>
      <dsp:spPr>
        <a:xfrm>
          <a:off x="272476" y="999672"/>
          <a:ext cx="3295223" cy="186697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FINAL DOCUMENT &amp; E-MODULE CURRICULUM</a:t>
          </a:r>
        </a:p>
      </dsp:txBody>
      <dsp:txXfrm>
        <a:off x="743550" y="1266434"/>
        <a:ext cx="2353074" cy="1333455"/>
      </dsp:txXfrm>
    </dsp:sp>
    <dsp:sp modelId="{05A51AB8-87ED-4E47-AE46-60ACAFD427DF}">
      <dsp:nvSpPr>
        <dsp:cNvPr id="0" name=""/>
        <dsp:cNvSpPr/>
      </dsp:nvSpPr>
      <dsp:spPr>
        <a:xfrm rot="13500000">
          <a:off x="3997776" y="835408"/>
          <a:ext cx="2200597" cy="2200597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3D786-DBB8-4E19-B604-6BE9772B4022}">
      <dsp:nvSpPr>
        <dsp:cNvPr id="0" name=""/>
        <dsp:cNvSpPr/>
      </dsp:nvSpPr>
      <dsp:spPr>
        <a:xfrm>
          <a:off x="4068362" y="906298"/>
          <a:ext cx="2059424" cy="2059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Tertiary &amp; Chair Review &amp; Revisions </a:t>
          </a:r>
        </a:p>
      </dsp:txBody>
      <dsp:txXfrm>
        <a:off x="4362771" y="1200525"/>
        <a:ext cx="1470607" cy="1470750"/>
      </dsp:txXfrm>
    </dsp:sp>
    <dsp:sp modelId="{D1893D17-DB20-47A3-8A67-2032DD31C8AF}">
      <dsp:nvSpPr>
        <dsp:cNvPr id="0" name=""/>
        <dsp:cNvSpPr/>
      </dsp:nvSpPr>
      <dsp:spPr>
        <a:xfrm rot="13500000">
          <a:off x="6277647" y="835408"/>
          <a:ext cx="2200597" cy="2200597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A2C86-BFCF-4263-9AEF-F8A6BC0FD0E8}">
      <dsp:nvSpPr>
        <dsp:cNvPr id="0" name=""/>
        <dsp:cNvSpPr/>
      </dsp:nvSpPr>
      <dsp:spPr>
        <a:xfrm>
          <a:off x="6348234" y="906298"/>
          <a:ext cx="2059424" cy="2059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Second Literature Search</a:t>
          </a:r>
        </a:p>
      </dsp:txBody>
      <dsp:txXfrm>
        <a:off x="6642643" y="1200525"/>
        <a:ext cx="1470607" cy="1470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F4828-875A-4CC1-8396-FEE668023B42}">
      <dsp:nvSpPr>
        <dsp:cNvPr id="0" name=""/>
        <dsp:cNvSpPr/>
      </dsp:nvSpPr>
      <dsp:spPr>
        <a:xfrm>
          <a:off x="8517151" y="832741"/>
          <a:ext cx="2206205" cy="22063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319A8-F77A-4D6B-BF12-A1C458F6773D}">
      <dsp:nvSpPr>
        <dsp:cNvPr id="0" name=""/>
        <dsp:cNvSpPr/>
      </dsp:nvSpPr>
      <dsp:spPr>
        <a:xfrm>
          <a:off x="8590944" y="906298"/>
          <a:ext cx="2059567" cy="2059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Evidence Review Conference</a:t>
          </a:r>
        </a:p>
      </dsp:txBody>
      <dsp:txXfrm>
        <a:off x="8885167" y="1200525"/>
        <a:ext cx="1471119" cy="1470750"/>
      </dsp:txXfrm>
    </dsp:sp>
    <dsp:sp modelId="{CFAE7F6A-B13F-4A58-87EB-719B737B6F82}">
      <dsp:nvSpPr>
        <dsp:cNvPr id="0" name=""/>
        <dsp:cNvSpPr/>
      </dsp:nvSpPr>
      <dsp:spPr>
        <a:xfrm rot="2700000">
          <a:off x="6227674" y="832585"/>
          <a:ext cx="2206242" cy="2206242"/>
        </a:xfrm>
        <a:prstGeom prst="teardrop">
          <a:avLst>
            <a:gd name="adj" fmla="val 10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BE88C-E59E-4C5F-AAEE-5C741E301AF1}">
      <dsp:nvSpPr>
        <dsp:cNvPr id="0" name=""/>
        <dsp:cNvSpPr/>
      </dsp:nvSpPr>
      <dsp:spPr>
        <a:xfrm>
          <a:off x="6310945" y="906298"/>
          <a:ext cx="2059567" cy="2059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Primary &amp; Secondary Literature Review </a:t>
          </a:r>
        </a:p>
      </dsp:txBody>
      <dsp:txXfrm>
        <a:off x="6605169" y="1200525"/>
        <a:ext cx="1471119" cy="1470750"/>
      </dsp:txXfrm>
    </dsp:sp>
    <dsp:sp modelId="{6D21579E-4431-444F-8F19-CEDB4614E621}">
      <dsp:nvSpPr>
        <dsp:cNvPr id="0" name=""/>
        <dsp:cNvSpPr/>
      </dsp:nvSpPr>
      <dsp:spPr>
        <a:xfrm rot="2700000">
          <a:off x="3957136" y="832585"/>
          <a:ext cx="2206242" cy="2206242"/>
        </a:xfrm>
        <a:prstGeom prst="teardrop">
          <a:avLst>
            <a:gd name="adj" fmla="val 10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A4E81-AF70-4A30-8ECD-248C7494A4B5}">
      <dsp:nvSpPr>
        <dsp:cNvPr id="0" name=""/>
        <dsp:cNvSpPr/>
      </dsp:nvSpPr>
      <dsp:spPr>
        <a:xfrm>
          <a:off x="4030947" y="906298"/>
          <a:ext cx="2059567" cy="2059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Literature Search</a:t>
          </a:r>
        </a:p>
      </dsp:txBody>
      <dsp:txXfrm>
        <a:off x="4325171" y="1200525"/>
        <a:ext cx="1471119" cy="1470750"/>
      </dsp:txXfrm>
    </dsp:sp>
    <dsp:sp modelId="{9F4C8598-BE41-4792-9208-F4A95DA7D812}">
      <dsp:nvSpPr>
        <dsp:cNvPr id="0" name=""/>
        <dsp:cNvSpPr/>
      </dsp:nvSpPr>
      <dsp:spPr>
        <a:xfrm rot="2700000">
          <a:off x="1677138" y="832585"/>
          <a:ext cx="2206242" cy="2206242"/>
        </a:xfrm>
        <a:prstGeom prst="teardrop">
          <a:avLst>
            <a:gd name="adj" fmla="val 1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28901-50F0-46B4-AEE6-603CA387F14E}">
      <dsp:nvSpPr>
        <dsp:cNvPr id="0" name=""/>
        <dsp:cNvSpPr/>
      </dsp:nvSpPr>
      <dsp:spPr>
        <a:xfrm>
          <a:off x="1750948" y="906298"/>
          <a:ext cx="2059567" cy="2059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Panel Convened &amp; Outline Created</a:t>
          </a:r>
        </a:p>
      </dsp:txBody>
      <dsp:txXfrm>
        <a:off x="2045172" y="1200525"/>
        <a:ext cx="1471119" cy="1470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30CF8-A126-4767-B486-163B0CD6E2A7}">
      <dsp:nvSpPr>
        <dsp:cNvPr id="0" name=""/>
        <dsp:cNvSpPr/>
      </dsp:nvSpPr>
      <dsp:spPr>
        <a:xfrm>
          <a:off x="0" y="320687"/>
          <a:ext cx="9280957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305" tIns="395732" rIns="72030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Genetic risk factors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Dense breasts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Family history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Prior history</a:t>
          </a:r>
        </a:p>
      </dsp:txBody>
      <dsp:txXfrm>
        <a:off x="0" y="320687"/>
        <a:ext cx="9280957" cy="1735650"/>
      </dsp:txXfrm>
    </dsp:sp>
    <dsp:sp modelId="{01997E8E-A869-4BD7-B7F6-D2C74FB55130}">
      <dsp:nvSpPr>
        <dsp:cNvPr id="0" name=""/>
        <dsp:cNvSpPr/>
      </dsp:nvSpPr>
      <dsp:spPr>
        <a:xfrm>
          <a:off x="464047" y="40247"/>
          <a:ext cx="6496669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59" tIns="0" rIns="24555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Part 1: Risk Factors for EOBC</a:t>
          </a:r>
        </a:p>
      </dsp:txBody>
      <dsp:txXfrm>
        <a:off x="491427" y="67627"/>
        <a:ext cx="6441909" cy="506120"/>
      </dsp:txXfrm>
    </dsp:sp>
    <dsp:sp modelId="{2AAE68F9-BF43-4150-9FF3-31E19159F12B}">
      <dsp:nvSpPr>
        <dsp:cNvPr id="0" name=""/>
        <dsp:cNvSpPr/>
      </dsp:nvSpPr>
      <dsp:spPr>
        <a:xfrm>
          <a:off x="0" y="2439377"/>
          <a:ext cx="9280957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305" tIns="395732" rIns="72030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Health disparities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Tools for assessing risk for EOBC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Communicating risk to patients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Understanding genetic counseling and testing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Risk reduction measures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Special considerations in EOBC</a:t>
          </a:r>
        </a:p>
      </dsp:txBody>
      <dsp:txXfrm>
        <a:off x="0" y="2439377"/>
        <a:ext cx="9280957" cy="2394000"/>
      </dsp:txXfrm>
    </dsp:sp>
    <dsp:sp modelId="{EF7F3228-E844-400F-9248-EA85D5214EC1}">
      <dsp:nvSpPr>
        <dsp:cNvPr id="0" name=""/>
        <dsp:cNvSpPr/>
      </dsp:nvSpPr>
      <dsp:spPr>
        <a:xfrm>
          <a:off x="464047" y="2158937"/>
          <a:ext cx="6496669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59" tIns="0" rIns="24555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Part 2: Assessing and Mitigating Risk for EOBC</a:t>
          </a:r>
        </a:p>
      </dsp:txBody>
      <dsp:txXfrm>
        <a:off x="491427" y="2186317"/>
        <a:ext cx="6441909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040C9-768A-4ACC-B588-DC4CEC0E7E3D}">
      <dsp:nvSpPr>
        <dsp:cNvPr id="0" name=""/>
        <dsp:cNvSpPr/>
      </dsp:nvSpPr>
      <dsp:spPr>
        <a:xfrm>
          <a:off x="0" y="53549"/>
          <a:ext cx="9511654" cy="107932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/>
            <a:t>MEET THEIR BRAVE</a:t>
          </a:r>
        </a:p>
      </dsp:txBody>
      <dsp:txXfrm>
        <a:off x="52688" y="106237"/>
        <a:ext cx="9406278" cy="973949"/>
      </dsp:txXfrm>
    </dsp:sp>
    <dsp:sp modelId="{E0D09FE8-96D1-41C2-BAA6-56EF548B0968}">
      <dsp:nvSpPr>
        <dsp:cNvPr id="0" name=""/>
        <dsp:cNvSpPr/>
      </dsp:nvSpPr>
      <dsp:spPr>
        <a:xfrm>
          <a:off x="0" y="1132874"/>
          <a:ext cx="9511654" cy="4378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95" tIns="57150" rIns="320040" bIns="57150" numCol="1" spcCol="1270" anchor="t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endParaRPr lang="en-US" sz="3500" kern="1200" dirty="0"/>
        </a:p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3500" i="1" kern="1200" dirty="0"/>
            <a:t>Bring Your Brave </a:t>
          </a:r>
          <a:r>
            <a:rPr lang="en-US" sz="3500" kern="1200" dirty="0"/>
            <a:t>equips young women with the tools needed to take control of their health and talk to providers about their risk for EOBC. </a:t>
          </a:r>
        </a:p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endParaRPr lang="en-US" sz="3500" kern="1200" dirty="0"/>
        </a:p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3500" kern="1200" dirty="0"/>
            <a:t>Patients are bringing their brave into your office. Learn how to effectively meet their brave, and assess their risk, without bias.</a:t>
          </a:r>
        </a:p>
      </dsp:txBody>
      <dsp:txXfrm>
        <a:off x="0" y="1132874"/>
        <a:ext cx="9511654" cy="43780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040C9-768A-4ACC-B588-DC4CEC0E7E3D}">
      <dsp:nvSpPr>
        <dsp:cNvPr id="0" name=""/>
        <dsp:cNvSpPr/>
      </dsp:nvSpPr>
      <dsp:spPr>
        <a:xfrm>
          <a:off x="0" y="505578"/>
          <a:ext cx="9511654" cy="1415114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/>
            <a:t>MEET THEIR BRAVE</a:t>
          </a:r>
        </a:p>
      </dsp:txBody>
      <dsp:txXfrm>
        <a:off x="69080" y="574658"/>
        <a:ext cx="9373494" cy="1276954"/>
      </dsp:txXfrm>
    </dsp:sp>
    <dsp:sp modelId="{E0D09FE8-96D1-41C2-BAA6-56EF548B0968}">
      <dsp:nvSpPr>
        <dsp:cNvPr id="0" name=""/>
        <dsp:cNvSpPr/>
      </dsp:nvSpPr>
      <dsp:spPr>
        <a:xfrm>
          <a:off x="0" y="1432173"/>
          <a:ext cx="9511654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95" tIns="74930" rIns="419608" bIns="7493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600" kern="1200" dirty="0"/>
        </a:p>
      </dsp:txBody>
      <dsp:txXfrm>
        <a:off x="0" y="1432173"/>
        <a:ext cx="9511654" cy="977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42FC9-30AE-430E-A576-84D590059D83}">
      <dsp:nvSpPr>
        <dsp:cNvPr id="0" name=""/>
        <dsp:cNvSpPr/>
      </dsp:nvSpPr>
      <dsp:spPr>
        <a:xfrm>
          <a:off x="0" y="0"/>
          <a:ext cx="8636924" cy="54786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600" kern="1200" dirty="0"/>
            <a:t>START THE </a:t>
          </a: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600" kern="1200" dirty="0"/>
            <a:t>CONVERSATION EARLY</a:t>
          </a:r>
        </a:p>
      </dsp:txBody>
      <dsp:txXfrm>
        <a:off x="0" y="0"/>
        <a:ext cx="8636924" cy="1643581"/>
      </dsp:txXfrm>
    </dsp:sp>
    <dsp:sp modelId="{C40BB162-EBAF-4899-8FBD-3ADDB0A04734}">
      <dsp:nvSpPr>
        <dsp:cNvPr id="0" name=""/>
        <dsp:cNvSpPr/>
      </dsp:nvSpPr>
      <dsp:spPr>
        <a:xfrm>
          <a:off x="863692" y="1645186"/>
          <a:ext cx="6909539" cy="1651874"/>
        </a:xfrm>
        <a:prstGeom prst="roundRect">
          <a:avLst>
            <a:gd name="adj" fmla="val 10000"/>
          </a:avLst>
        </a:prstGeom>
        <a:solidFill>
          <a:srgbClr val="09D9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400" kern="1200" dirty="0"/>
            <a:t>The continuum of care should start earlier with the </a:t>
          </a:r>
          <a:r>
            <a:rPr lang="en-US" sz="3400" i="1" kern="1200" dirty="0"/>
            <a:t>conversation</a:t>
          </a:r>
          <a:r>
            <a:rPr lang="en-US" sz="3400" kern="1200" dirty="0"/>
            <a:t> about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400" kern="1200" dirty="0"/>
            <a:t> breast health and risk factors </a:t>
          </a:r>
        </a:p>
      </dsp:txBody>
      <dsp:txXfrm>
        <a:off x="912074" y="1693568"/>
        <a:ext cx="6812775" cy="1555110"/>
      </dsp:txXfrm>
    </dsp:sp>
    <dsp:sp modelId="{6D8162C8-F683-438E-BB56-ADFA0AC6789D}">
      <dsp:nvSpPr>
        <dsp:cNvPr id="0" name=""/>
        <dsp:cNvSpPr/>
      </dsp:nvSpPr>
      <dsp:spPr>
        <a:xfrm>
          <a:off x="863692" y="3551196"/>
          <a:ext cx="6909539" cy="1651874"/>
        </a:xfrm>
        <a:prstGeom prst="roundRect">
          <a:avLst>
            <a:gd name="adj" fmla="val 10000"/>
          </a:avLst>
        </a:prstGeom>
        <a:solidFill>
          <a:srgbClr val="09D9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400" kern="1200" dirty="0"/>
            <a:t>The majority of cases of EOBC are detected by women themselves,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400" kern="1200" dirty="0"/>
            <a:t>and have a higher mortality rate</a:t>
          </a:r>
        </a:p>
      </dsp:txBody>
      <dsp:txXfrm>
        <a:off x="912074" y="3599578"/>
        <a:ext cx="6812775" cy="15551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E00ED-B061-4A96-86AA-10842295B589}">
      <dsp:nvSpPr>
        <dsp:cNvPr id="0" name=""/>
        <dsp:cNvSpPr/>
      </dsp:nvSpPr>
      <dsp:spPr>
        <a:xfrm>
          <a:off x="0" y="0"/>
          <a:ext cx="8614756" cy="538664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500" kern="1200" dirty="0"/>
            <a:t>FAMILY HISTORY IS 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500" kern="1200" dirty="0"/>
            <a:t>A SYMPTOM</a:t>
          </a:r>
        </a:p>
      </dsp:txBody>
      <dsp:txXfrm>
        <a:off x="0" y="0"/>
        <a:ext cx="8614756" cy="1615994"/>
      </dsp:txXfrm>
    </dsp:sp>
    <dsp:sp modelId="{053B1B97-0574-4087-A15E-0D8947D3A74C}">
      <dsp:nvSpPr>
        <dsp:cNvPr id="0" name=""/>
        <dsp:cNvSpPr/>
      </dsp:nvSpPr>
      <dsp:spPr>
        <a:xfrm>
          <a:off x="861475" y="1617572"/>
          <a:ext cx="6891804" cy="162414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You already know how to take a family history, but are you asking the right questions to get the most thorough and accurate details possible?</a:t>
          </a:r>
        </a:p>
      </dsp:txBody>
      <dsp:txXfrm>
        <a:off x="909045" y="1665142"/>
        <a:ext cx="6796664" cy="1529007"/>
      </dsp:txXfrm>
    </dsp:sp>
    <dsp:sp modelId="{6AF33542-FD69-470B-A69B-9C4D92CD4C1A}">
      <dsp:nvSpPr>
        <dsp:cNvPr id="0" name=""/>
        <dsp:cNvSpPr/>
      </dsp:nvSpPr>
      <dsp:spPr>
        <a:xfrm>
          <a:off x="861475" y="3491588"/>
          <a:ext cx="6891804" cy="162414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Does your patient know that the family history of cancer in female and male relatives are important red flags for their risk?</a:t>
          </a:r>
        </a:p>
      </dsp:txBody>
      <dsp:txXfrm>
        <a:off x="909045" y="3539158"/>
        <a:ext cx="6796664" cy="1529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5935D-7A32-4D9E-8207-90F788155C4D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F0394-3F1B-4CAC-A496-C495663AF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6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49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0394-3F1B-4CAC-A496-C495663AF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142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0394-3F1B-4CAC-A496-C495663AF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013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F0394-3F1B-4CAC-A496-C495663AFB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1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52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86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865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957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F0394-3F1B-4CAC-A496-C495663AFB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29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554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0394-3F1B-4CAC-A496-C495663AF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64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59A34-65D7-4125-96C9-795258185D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942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84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27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76D6E-79A0-475F-B8AE-2BDDE79C02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8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7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0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4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76D6E-79A0-475F-B8AE-2BDDE79C02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53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F0394-3F1B-4CAC-A496-C495663AFB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8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F0394-3F1B-4CAC-A496-C495663AFB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80983"/>
            <a:ext cx="10192139" cy="161150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617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1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0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2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89" y="466807"/>
            <a:ext cx="9287087" cy="4514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29437" y="1224411"/>
            <a:ext cx="5232452" cy="5066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91453" y="1224411"/>
            <a:ext cx="5232452" cy="5066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27855" y="6493421"/>
            <a:ext cx="2540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fld id="{42C32FFB-F9AE-46F0-A233-A2E628258990}" type="slidenum">
              <a:rPr lang="en-US" smtClean="0"/>
              <a:pPr/>
              <a:t>‹#›</a:t>
            </a:fld>
            <a:endParaRPr lang="en-US" sz="1333"/>
          </a:p>
        </p:txBody>
      </p:sp>
      <p:sp>
        <p:nvSpPr>
          <p:cNvPr id="12" name="Footer Placeholder 11"/>
          <p:cNvSpPr>
            <a:spLocks noGrp="1" noChangeArrowheads="1"/>
          </p:cNvSpPr>
          <p:nvPr>
            <p:ph type="ftr" sz="quarter" idx="3"/>
          </p:nvPr>
        </p:nvSpPr>
        <p:spPr>
          <a:xfrm>
            <a:off x="728185" y="6493422"/>
            <a:ext cx="6705600" cy="1381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Fairfax Radiological Consultants Corporate Strategy Brainstorm</a:t>
            </a:r>
          </a:p>
        </p:txBody>
      </p:sp>
    </p:spTree>
    <p:extLst>
      <p:ext uri="{BB962C8B-B14F-4D97-AF65-F5344CB8AC3E}">
        <p14:creationId xmlns:p14="http://schemas.microsoft.com/office/powerpoint/2010/main" val="283532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Lucida Sans Unicode" panose="020B0602030504020204" pitchFamily="34" charset="0"/>
              <a:buChar char="‣"/>
              <a:defRPr sz="2200">
                <a:solidFill>
                  <a:srgbClr val="2488A0"/>
                </a:solidFill>
              </a:defRPr>
            </a:lvl2pPr>
            <a:lvl3pPr marL="1143000" indent="-228600">
              <a:buFont typeface="Lucida Sans Unicode" panose="020B0602030504020204" pitchFamily="34" charset="0"/>
              <a:buChar char="›"/>
              <a:defRPr sz="1800">
                <a:solidFill>
                  <a:srgbClr val="0D553F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5980669"/>
            <a:ext cx="10703011" cy="0"/>
          </a:xfrm>
          <a:prstGeom prst="line">
            <a:avLst/>
          </a:prstGeom>
          <a:ln w="19050">
            <a:solidFill>
              <a:srgbClr val="49A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2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Lucida Sans Unicode" panose="020B0602030504020204" pitchFamily="34" charset="0"/>
              <a:buChar char="‣"/>
              <a:defRPr sz="2200">
                <a:solidFill>
                  <a:srgbClr val="2488A0"/>
                </a:solidFill>
              </a:defRPr>
            </a:lvl2pPr>
            <a:lvl3pPr marL="1143000" indent="-228600">
              <a:buFont typeface="Lucida Sans Unicode" panose="020B0602030504020204" pitchFamily="34" charset="0"/>
              <a:buChar char="›"/>
              <a:defRPr sz="1800">
                <a:solidFill>
                  <a:srgbClr val="0D553F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5980669"/>
            <a:ext cx="10703011" cy="0"/>
          </a:xfrm>
          <a:prstGeom prst="line">
            <a:avLst/>
          </a:prstGeom>
          <a:ln w="19050">
            <a:solidFill>
              <a:srgbClr val="49A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9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4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lain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3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6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3DB9-8DE0-423E-82ED-AEA0714CAE8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4756-AE9A-4707-9863-24ABAE90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6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D553F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ucida Sans Unicode" panose="020B0602030504020204" pitchFamily="34" charset="0"/>
        <a:buChar char="‣"/>
        <a:defRPr sz="2200" kern="1200">
          <a:solidFill>
            <a:srgbClr val="2488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ucida Sans Unicode" panose="020B0602030504020204" pitchFamily="34" charset="0"/>
        <a:buChar char="›"/>
        <a:defRPr sz="1800" kern="1200">
          <a:solidFill>
            <a:srgbClr val="377C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B62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whi.org/" TargetMode="External"/><Relationship Id="rId13" Type="http://schemas.openxmlformats.org/officeDocument/2006/relationships/image" Target="../media/image16.png"/><Relationship Id="rId18" Type="http://schemas.openxmlformats.org/officeDocument/2006/relationships/hyperlink" Target="https://www.asco.org/" TargetMode="External"/><Relationship Id="rId26" Type="http://schemas.openxmlformats.org/officeDocument/2006/relationships/image" Target="../media/image27.svg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17" Type="http://schemas.openxmlformats.org/officeDocument/2006/relationships/image" Target="../media/image19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hyperlink" Target="https://www.npw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://www.nccn.com/" TargetMode="External"/><Relationship Id="rId24" Type="http://schemas.openxmlformats.org/officeDocument/2006/relationships/image" Target="../media/image24.jpe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hyperlink" Target="https://www.aafp.org/home.html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www.nsgc.org/" TargetMode="External"/><Relationship Id="rId22" Type="http://schemas.openxmlformats.org/officeDocument/2006/relationships/image" Target="../media/image22.png"/><Relationship Id="rId27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fp.org/home.html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npwh.org/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en-US" sz="4800" dirty="0"/>
              <a:t>Early-Onset Breast Cancer Education for Women’s Health Care Providers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Julia O’Hara, MPH</a:t>
            </a:r>
          </a:p>
          <a:p>
            <a:r>
              <a:rPr lang="en-US" dirty="0"/>
              <a:t>Program Manager</a:t>
            </a:r>
          </a:p>
          <a:p>
            <a:r>
              <a:rPr lang="en-US" dirty="0"/>
              <a:t>American College of Obstetricians and Gynecologists (ACOG)</a:t>
            </a:r>
          </a:p>
          <a:p>
            <a:r>
              <a:rPr lang="en-US" dirty="0"/>
              <a:t>August 20, 2019</a:t>
            </a:r>
          </a:p>
        </p:txBody>
      </p:sp>
    </p:spTree>
    <p:extLst>
      <p:ext uri="{BB962C8B-B14F-4D97-AF65-F5344CB8AC3E}">
        <p14:creationId xmlns:p14="http://schemas.microsoft.com/office/powerpoint/2010/main" val="159065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Workgroup Stakeholders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D4442-95E5-444A-B301-FE9378BF6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36" y="1609680"/>
            <a:ext cx="912765" cy="6964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A8196C1-B5C3-4DF1-A36B-5530812F2B27}"/>
              </a:ext>
            </a:extLst>
          </p:cNvPr>
          <p:cNvGrpSpPr/>
          <p:nvPr/>
        </p:nvGrpSpPr>
        <p:grpSpPr>
          <a:xfrm>
            <a:off x="913678" y="1660605"/>
            <a:ext cx="10696473" cy="3974090"/>
            <a:chOff x="763952" y="1628519"/>
            <a:chExt cx="10696473" cy="3974090"/>
          </a:xfrm>
        </p:grpSpPr>
        <p:pic>
          <p:nvPicPr>
            <p:cNvPr id="1026" name="Picture 2" descr="Home">
              <a:hlinkClick r:id="rId4"/>
              <a:extLst>
                <a:ext uri="{FF2B5EF4-FFF2-40B4-BE49-F238E27FC236}">
                  <a16:creationId xmlns:a16="http://schemas.microsoft.com/office/drawing/2014/main" id="{24DE11F9-93F5-448C-99F6-3CA1499B4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487" y="2629586"/>
              <a:ext cx="1682922" cy="738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4D940-6906-4B90-A249-DF2099DD6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4784" y="4815137"/>
              <a:ext cx="1745016" cy="5132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15F15A-BB89-428F-8BC3-ECF87A06E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68393" y="2446149"/>
              <a:ext cx="1592032" cy="738844"/>
            </a:xfrm>
            <a:prstGeom prst="rect">
              <a:avLst/>
            </a:prstGeom>
          </p:spPr>
        </p:pic>
        <p:pic>
          <p:nvPicPr>
            <p:cNvPr id="1032" name="Picture 8" descr="https://www.bwhi.org/wp-content/uploads/2017/07/BWHI_LogoH_Color3.png">
              <a:hlinkClick r:id="rId8"/>
              <a:extLst>
                <a:ext uri="{FF2B5EF4-FFF2-40B4-BE49-F238E27FC236}">
                  <a16:creationId xmlns:a16="http://schemas.microsoft.com/office/drawing/2014/main" id="{A9529C3B-1426-4CF3-88F2-D5387FED7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52" y="2595857"/>
              <a:ext cx="4468512" cy="804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AA4C747-F91B-4D62-BC9D-D6FF5F6F6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1410" y="4699152"/>
              <a:ext cx="1289404" cy="868650"/>
            </a:xfrm>
            <a:prstGeom prst="rect">
              <a:avLst/>
            </a:prstGeom>
          </p:spPr>
        </p:pic>
        <p:pic>
          <p:nvPicPr>
            <p:cNvPr id="1034" name="Picture 10" descr="National Comprehensive Cancer Network">
              <a:hlinkClick r:id="rId11" tooltip="National Comprehensive Cancer Network"/>
              <a:extLst>
                <a:ext uri="{FF2B5EF4-FFF2-40B4-BE49-F238E27FC236}">
                  <a16:creationId xmlns:a16="http://schemas.microsoft.com/office/drawing/2014/main" id="{E67B2EFB-6E09-4468-8FF7-C93CAF00F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667" y="4664345"/>
              <a:ext cx="938264" cy="938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E146AB-2477-46F8-9EF2-7CA5AF00B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907363" y="3830098"/>
              <a:ext cx="1187427" cy="633294"/>
            </a:xfrm>
            <a:prstGeom prst="rect">
              <a:avLst/>
            </a:prstGeom>
          </p:spPr>
        </p:pic>
        <p:pic>
          <p:nvPicPr>
            <p:cNvPr id="1036" name="Picture 12" descr="National Society of Genetic Counselors">
              <a:hlinkClick r:id="rId14" tooltip="National Society of Genetic Counselors"/>
              <a:extLst>
                <a:ext uri="{FF2B5EF4-FFF2-40B4-BE49-F238E27FC236}">
                  <a16:creationId xmlns:a16="http://schemas.microsoft.com/office/drawing/2014/main" id="{5582D31F-8820-4708-BB7D-BAE2530D9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80" b="7179"/>
            <a:stretch/>
          </p:blipFill>
          <p:spPr bwMode="auto">
            <a:xfrm>
              <a:off x="1393125" y="3647797"/>
              <a:ext cx="1577043" cy="86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0FCEE8-9E7D-4373-A48C-6BBDC6414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878317" y="3777044"/>
              <a:ext cx="1727514" cy="7394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335C33-6506-40C4-8735-97FFE3463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29625" y="4815137"/>
              <a:ext cx="995387" cy="738844"/>
            </a:xfrm>
            <a:prstGeom prst="rect">
              <a:avLst/>
            </a:prstGeom>
          </p:spPr>
        </p:pic>
        <p:pic>
          <p:nvPicPr>
            <p:cNvPr id="1040" name="Picture 16" descr="ASCO">
              <a:hlinkClick r:id="rId18"/>
              <a:extLst>
                <a:ext uri="{FF2B5EF4-FFF2-40B4-BE49-F238E27FC236}">
                  <a16:creationId xmlns:a16="http://schemas.microsoft.com/office/drawing/2014/main" id="{A8F0FDEB-6ADF-432F-9020-E6EA3681D8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2" t="-4651" r="51046" b="679"/>
            <a:stretch/>
          </p:blipFill>
          <p:spPr bwMode="auto">
            <a:xfrm>
              <a:off x="9244837" y="5024524"/>
              <a:ext cx="1247113" cy="39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s://www.npwh.org/Content/Images/logo.png">
              <a:hlinkClick r:id="rId20" tooltip="NPWH"/>
              <a:extLst>
                <a:ext uri="{FF2B5EF4-FFF2-40B4-BE49-F238E27FC236}">
                  <a16:creationId xmlns:a16="http://schemas.microsoft.com/office/drawing/2014/main" id="{15691D8D-DD39-4753-86D8-AE459AF56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229" y="3865664"/>
              <a:ext cx="1574441" cy="686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BFEDDF-7CCE-4853-9A13-D75BF5E15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348805" y="2770350"/>
              <a:ext cx="1117061" cy="39580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9B9FCB-E1CC-41D4-A913-FA7DBED56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831" y="1663941"/>
              <a:ext cx="1682922" cy="65087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3B12D5-FB36-467C-9E80-42CD9714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409" y="1628519"/>
              <a:ext cx="912765" cy="658727"/>
            </a:xfrm>
            <a:prstGeom prst="rect">
              <a:avLst/>
            </a:prstGeom>
          </p:spPr>
        </p:pic>
      </p:grpSp>
      <p:pic>
        <p:nvPicPr>
          <p:cNvPr id="24" name="Graphic 23" descr="Pencil">
            <a:extLst>
              <a:ext uri="{FF2B5EF4-FFF2-40B4-BE49-F238E27FC236}">
                <a16:creationId xmlns:a16="http://schemas.microsoft.com/office/drawing/2014/main" id="{47526A81-5A80-46B8-A848-2DF6B2790D0E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 rot="15595821">
            <a:off x="949307" y="1293262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CB2883-DAC8-4BAA-8A4A-98C3402AB108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67" y="1648057"/>
            <a:ext cx="2242394" cy="7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6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D62CA-B1A8-4852-8634-B15ACB33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Research Insights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525E3-088D-4379-B30C-EDE14711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Self-identified provider education needs:</a:t>
            </a:r>
          </a:p>
          <a:p>
            <a:pPr lvl="1"/>
            <a:r>
              <a:rPr lang="en-US" dirty="0"/>
              <a:t>Risk-assessment tools</a:t>
            </a:r>
          </a:p>
          <a:p>
            <a:pPr lvl="1"/>
            <a:r>
              <a:rPr lang="en-US" dirty="0"/>
              <a:t>Risk-reduction strategies</a:t>
            </a:r>
          </a:p>
          <a:p>
            <a:pPr lvl="1"/>
            <a:r>
              <a:rPr lang="en-US" dirty="0"/>
              <a:t>Risk communication</a:t>
            </a:r>
          </a:p>
          <a:p>
            <a:pPr lvl="1"/>
            <a:r>
              <a:rPr lang="en-US" dirty="0"/>
              <a:t>Genetic risk factors</a:t>
            </a:r>
          </a:p>
          <a:p>
            <a:pPr lvl="1"/>
            <a:r>
              <a:rPr lang="en-US" dirty="0"/>
              <a:t>Health disparities</a:t>
            </a:r>
          </a:p>
          <a:p>
            <a:r>
              <a:rPr lang="en-US" dirty="0"/>
              <a:t>Preferred education delivery methods:</a:t>
            </a:r>
          </a:p>
          <a:p>
            <a:pPr lvl="1"/>
            <a:r>
              <a:rPr lang="en-US" dirty="0"/>
              <a:t>Evidence-based clinical guidance*</a:t>
            </a:r>
          </a:p>
          <a:p>
            <a:pPr lvl="1"/>
            <a:r>
              <a:rPr lang="en-US" dirty="0"/>
              <a:t>CME/CEU-accredited e-module*</a:t>
            </a:r>
          </a:p>
          <a:p>
            <a:pPr lvl="1"/>
            <a:r>
              <a:rPr lang="en-US" dirty="0"/>
              <a:t>Patient education materials </a:t>
            </a:r>
          </a:p>
        </p:txBody>
      </p:sp>
    </p:spTree>
    <p:extLst>
      <p:ext uri="{BB962C8B-B14F-4D97-AF65-F5344CB8AC3E}">
        <p14:creationId xmlns:p14="http://schemas.microsoft.com/office/powerpoint/2010/main" val="259253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D62CA-B1A8-4852-8634-B15ACB33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Research Insights, Cont.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2CCA6-B34B-4878-B00F-8C4B0BC21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509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Provider Insights &amp; Lit Search Takeaways:</a:t>
            </a:r>
          </a:p>
          <a:p>
            <a:pPr lvl="1"/>
            <a:r>
              <a:rPr lang="en-US" sz="2800" dirty="0"/>
              <a:t>Need for evidence-based clinical guidance</a:t>
            </a:r>
          </a:p>
          <a:p>
            <a:pPr lvl="1"/>
            <a:r>
              <a:rPr lang="en-US" sz="2800" dirty="0"/>
              <a:t>Need for consistent guidance across providers/specialties</a:t>
            </a:r>
          </a:p>
          <a:p>
            <a:pPr lvl="1"/>
            <a:r>
              <a:rPr lang="en-US" sz="2800" dirty="0"/>
              <a:t>Need for efficient and effective evidence-based risk assessment tools</a:t>
            </a:r>
          </a:p>
          <a:p>
            <a:pPr lvl="1"/>
            <a:r>
              <a:rPr lang="en-US" sz="2800" dirty="0"/>
              <a:t>Gaps in evidence specific to EOBC (18-45 age range)</a:t>
            </a:r>
          </a:p>
        </p:txBody>
      </p:sp>
    </p:spTree>
    <p:extLst>
      <p:ext uri="{BB962C8B-B14F-4D97-AF65-F5344CB8AC3E}">
        <p14:creationId xmlns:p14="http://schemas.microsoft.com/office/powerpoint/2010/main" val="319349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D62CA-B1A8-4852-8634-B15ACB33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we use these insights?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2CCA6-B34B-4878-B00F-8C4B0BC2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677"/>
            <a:ext cx="10515600" cy="44556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Published literature review outlining current evidence and recommendations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Develop CME/CEU-accredited e-module to operationalize evidence-based best practices</a:t>
            </a:r>
          </a:p>
          <a:p>
            <a:pPr marL="0" indent="0">
              <a:buNone/>
            </a:pPr>
            <a:endParaRPr lang="en-US" sz="30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0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6D84E84-849F-4AB8-8A13-6D5250D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401814"/>
              </p:ext>
            </p:extLst>
          </p:nvPr>
        </p:nvGraphicFramePr>
        <p:xfrm>
          <a:off x="1292831" y="1475749"/>
          <a:ext cx="9280957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A2FF5566-47BD-44EB-84FC-6E2BD6F9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sz="4400" dirty="0"/>
              <a:t>E-Module Curriculum Outline</a:t>
            </a:r>
          </a:p>
        </p:txBody>
      </p:sp>
    </p:spTree>
    <p:extLst>
      <p:ext uri="{BB962C8B-B14F-4D97-AF65-F5344CB8AC3E}">
        <p14:creationId xmlns:p14="http://schemas.microsoft.com/office/powerpoint/2010/main" val="17219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9B5F-A311-434D-83D3-BE130F48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Marketing Message?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F48C9-07AF-4092-9077-21411A3C3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Pulling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894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5E07-ADB9-43EA-9E22-8D1D578E71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63688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9B52ED-0003-4ABE-9514-4BBFBF811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848939"/>
              </p:ext>
            </p:extLst>
          </p:nvPr>
        </p:nvGraphicFramePr>
        <p:xfrm>
          <a:off x="1340173" y="350551"/>
          <a:ext cx="9511654" cy="556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76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5E07-ADB9-43EA-9E22-8D1D578E71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63688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9B52ED-0003-4ABE-9514-4BBFBF811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779159"/>
              </p:ext>
            </p:extLst>
          </p:nvPr>
        </p:nvGraphicFramePr>
        <p:xfrm>
          <a:off x="1340173" y="18042"/>
          <a:ext cx="9511654" cy="242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Line arrow: Clockwise curve">
            <a:extLst>
              <a:ext uri="{FF2B5EF4-FFF2-40B4-BE49-F238E27FC236}">
                <a16:creationId xmlns:a16="http://schemas.microsoft.com/office/drawing/2014/main" id="{E765A0AC-B57A-4941-9DC1-6ABDF618F8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0800000">
            <a:off x="6676032" y="2039519"/>
            <a:ext cx="914400" cy="914400"/>
          </a:xfrm>
          <a:prstGeom prst="rect">
            <a:avLst/>
          </a:prstGeom>
        </p:spPr>
      </p:pic>
      <p:pic>
        <p:nvPicPr>
          <p:cNvPr id="11" name="Graphic 10" descr="Line arrow: Clockwise curve">
            <a:extLst>
              <a:ext uri="{FF2B5EF4-FFF2-40B4-BE49-F238E27FC236}">
                <a16:creationId xmlns:a16="http://schemas.microsoft.com/office/drawing/2014/main" id="{39A84C37-3E46-40F7-B276-157449B99CB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0800000" flipH="1">
            <a:off x="4421460" y="2023888"/>
            <a:ext cx="914399" cy="9143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E079067-5DEA-4E04-9CD2-E9B27E926B86}"/>
              </a:ext>
            </a:extLst>
          </p:cNvPr>
          <p:cNvGrpSpPr/>
          <p:nvPr/>
        </p:nvGrpSpPr>
        <p:grpSpPr>
          <a:xfrm>
            <a:off x="882973" y="3025835"/>
            <a:ext cx="4755827" cy="3481614"/>
            <a:chOff x="0" y="505578"/>
            <a:chExt cx="9511654" cy="141511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CF86753-80E6-4794-B266-2176F1DB4039}"/>
                </a:ext>
              </a:extLst>
            </p:cNvPr>
            <p:cNvSpPr/>
            <p:nvPr/>
          </p:nvSpPr>
          <p:spPr>
            <a:xfrm>
              <a:off x="0" y="505578"/>
              <a:ext cx="9511654" cy="1415114"/>
            </a:xfrm>
            <a:prstGeom prst="roundRect">
              <a:avLst/>
            </a:prstGeom>
            <a:solidFill>
              <a:srgbClr val="09D9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D1BD43AC-4455-4B30-8109-762134A638A0}"/>
                </a:ext>
              </a:extLst>
            </p:cNvPr>
            <p:cNvSpPr txBox="1"/>
            <p:nvPr/>
          </p:nvSpPr>
          <p:spPr>
            <a:xfrm>
              <a:off x="69080" y="574658"/>
              <a:ext cx="9373494" cy="1276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900" b="1" kern="1200" dirty="0"/>
                <a:t>Start the Conversation Early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868493-30EF-408E-8005-C6135BDC8CE9}"/>
              </a:ext>
            </a:extLst>
          </p:cNvPr>
          <p:cNvGrpSpPr/>
          <p:nvPr/>
        </p:nvGrpSpPr>
        <p:grpSpPr>
          <a:xfrm>
            <a:off x="6642746" y="3025834"/>
            <a:ext cx="4755827" cy="3453086"/>
            <a:chOff x="0" y="505578"/>
            <a:chExt cx="9511654" cy="141511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B77664D-69FC-4A7C-8AC5-196C6CA51E12}"/>
                </a:ext>
              </a:extLst>
            </p:cNvPr>
            <p:cNvSpPr/>
            <p:nvPr/>
          </p:nvSpPr>
          <p:spPr>
            <a:xfrm>
              <a:off x="0" y="505578"/>
              <a:ext cx="9511654" cy="14151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4A9BC5E2-642E-497D-99BF-6CA364D91569}"/>
                </a:ext>
              </a:extLst>
            </p:cNvPr>
            <p:cNvSpPr txBox="1"/>
            <p:nvPr/>
          </p:nvSpPr>
          <p:spPr>
            <a:xfrm>
              <a:off x="69080" y="574658"/>
              <a:ext cx="9373494" cy="1276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900" b="1" dirty="0"/>
                <a:t>Treat Family History as a Symptom</a:t>
              </a:r>
              <a:endParaRPr lang="en-US" sz="59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3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5E07-ADB9-43EA-9E22-8D1D578E71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63688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672D90-6375-404C-8F1C-D0CC3CADE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888170"/>
              </p:ext>
            </p:extLst>
          </p:nvPr>
        </p:nvGraphicFramePr>
        <p:xfrm>
          <a:off x="1777538" y="689697"/>
          <a:ext cx="8636924" cy="547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08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5E07-ADB9-43EA-9E22-8D1D578E71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63688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9B52ED-0003-4ABE-9514-4BBFBF811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472713"/>
              </p:ext>
            </p:extLst>
          </p:nvPr>
        </p:nvGraphicFramePr>
        <p:xfrm>
          <a:off x="1340173" y="350552"/>
          <a:ext cx="9511654" cy="242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672D90-6375-404C-8F1C-D0CC3CADE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433185"/>
              </p:ext>
            </p:extLst>
          </p:nvPr>
        </p:nvGraphicFramePr>
        <p:xfrm>
          <a:off x="1676401" y="648393"/>
          <a:ext cx="8614756" cy="538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7721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8681-4E41-402C-A2A9-9862CD63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0496-3690-4198-8C29-210D499D4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891"/>
            <a:ext cx="10515600" cy="4351338"/>
          </a:xfrm>
        </p:spPr>
        <p:txBody>
          <a:bodyPr/>
          <a:lstStyle/>
          <a:p>
            <a:r>
              <a:rPr lang="en-US" dirty="0"/>
              <a:t>ACOG overview</a:t>
            </a:r>
          </a:p>
          <a:p>
            <a:r>
              <a:rPr lang="en-US" dirty="0"/>
              <a:t>Early-onset breast cancer (EOBC) provider education project overview</a:t>
            </a:r>
          </a:p>
          <a:p>
            <a:pPr lvl="1"/>
            <a:r>
              <a:rPr lang="en-US" dirty="0"/>
              <a:t>Overall goals and target audience</a:t>
            </a:r>
          </a:p>
          <a:p>
            <a:pPr lvl="1"/>
            <a:r>
              <a:rPr lang="en-US" dirty="0"/>
              <a:t>Phases of project</a:t>
            </a:r>
          </a:p>
          <a:p>
            <a:pPr lvl="1"/>
            <a:r>
              <a:rPr lang="en-US" dirty="0"/>
              <a:t>Looking forward</a:t>
            </a:r>
          </a:p>
          <a:p>
            <a:r>
              <a:rPr lang="en-US" dirty="0"/>
              <a:t>Questions?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79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6CC485-CB32-42F1-B507-09B2946AD1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77321"/>
            <a:ext cx="10515600" cy="1325563"/>
          </a:xfrm>
        </p:spPr>
        <p:txBody>
          <a:bodyPr/>
          <a:lstStyle/>
          <a:p>
            <a:r>
              <a:rPr lang="en-US" dirty="0"/>
              <a:t>Meet Providers in Person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664D30A-6201-4F30-94DB-1B2D74BA5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886">
            <a:off x="6758406" y="1527407"/>
            <a:ext cx="3812654" cy="2077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3CF8CC-E8F6-4B85-A4D1-332B32F23161}"/>
              </a:ext>
            </a:extLst>
          </p:cNvPr>
          <p:cNvGrpSpPr/>
          <p:nvPr/>
        </p:nvGrpSpPr>
        <p:grpSpPr>
          <a:xfrm>
            <a:off x="450656" y="5006543"/>
            <a:ext cx="5470997" cy="1531685"/>
            <a:chOff x="6252336" y="5208935"/>
            <a:chExt cx="5470997" cy="1531685"/>
          </a:xfrm>
        </p:grpSpPr>
        <p:pic>
          <p:nvPicPr>
            <p:cNvPr id="1032" name="Picture 8" descr="https://hiteqcenter.org/Portals/0/EasyDNNNews/21/300300p718EDNmainnachc-logo.png">
              <a:extLst>
                <a:ext uri="{FF2B5EF4-FFF2-40B4-BE49-F238E27FC236}">
                  <a16:creationId xmlns:a16="http://schemas.microsoft.com/office/drawing/2014/main" id="{AA451C5D-710F-43A4-82DB-519D96149D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24"/>
            <a:stretch/>
          </p:blipFill>
          <p:spPr bwMode="auto">
            <a:xfrm>
              <a:off x="9956197" y="5208935"/>
              <a:ext cx="1767136" cy="1531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F153E9-9C3D-4E20-A0E6-53EABA3B7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6252336" y="5931771"/>
              <a:ext cx="1615998" cy="691672"/>
            </a:xfrm>
            <a:prstGeom prst="rect">
              <a:avLst/>
            </a:prstGeom>
          </p:spPr>
        </p:pic>
        <p:pic>
          <p:nvPicPr>
            <p:cNvPr id="13" name="Picture 18" descr="https://www.npwh.org/Content/Images/logo.png">
              <a:hlinkClick r:id="rId6" tooltip="NPWH"/>
              <a:extLst>
                <a:ext uri="{FF2B5EF4-FFF2-40B4-BE49-F238E27FC236}">
                  <a16:creationId xmlns:a16="http://schemas.microsoft.com/office/drawing/2014/main" id="{00432050-69EB-4353-B76F-C8853F393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857" y="5981133"/>
              <a:ext cx="1472806" cy="641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FE4CC02-DB25-4521-81D8-7763CF685256}"/>
              </a:ext>
            </a:extLst>
          </p:cNvPr>
          <p:cNvGrpSpPr/>
          <p:nvPr/>
        </p:nvGrpSpPr>
        <p:grpSpPr>
          <a:xfrm>
            <a:off x="468667" y="4221752"/>
            <a:ext cx="5358460" cy="1085355"/>
            <a:chOff x="522353" y="5499523"/>
            <a:chExt cx="5358460" cy="1085355"/>
          </a:xfrm>
        </p:grpSpPr>
        <p:pic>
          <p:nvPicPr>
            <p:cNvPr id="11" name="Picture 2" descr="Home">
              <a:hlinkClick r:id="rId8"/>
              <a:extLst>
                <a:ext uri="{FF2B5EF4-FFF2-40B4-BE49-F238E27FC236}">
                  <a16:creationId xmlns:a16="http://schemas.microsoft.com/office/drawing/2014/main" id="{24E14742-B485-4353-BD89-2ECF19542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810" y="5893728"/>
              <a:ext cx="1574285" cy="691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2E6C820-0DF2-431F-85C1-5438E666A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25" y="5986478"/>
              <a:ext cx="1773888" cy="598400"/>
            </a:xfrm>
            <a:prstGeom prst="rect">
              <a:avLst/>
            </a:prstGeom>
          </p:spPr>
        </p:pic>
        <p:pic>
          <p:nvPicPr>
            <p:cNvPr id="1030" name="Picture 6" descr="https://s3.amazonaws.com/aspph-wp-production/wp-content/uploads/2018/04/aamc.jpg">
              <a:extLst>
                <a:ext uri="{FF2B5EF4-FFF2-40B4-BE49-F238E27FC236}">
                  <a16:creationId xmlns:a16="http://schemas.microsoft.com/office/drawing/2014/main" id="{0A68DE92-8299-4C7D-B35F-5058A28FE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53" y="5499523"/>
              <a:ext cx="1386668" cy="10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4916DF7-0A07-46D4-B913-3F4D483079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54205">
            <a:off x="7749255" y="3849226"/>
            <a:ext cx="3703898" cy="2047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967418-82FE-4394-8BD6-6BCB346BC3F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Sans Unicode" panose="020B0602030504020204" pitchFamily="34" charset="0"/>
              <a:buChar char="‣"/>
              <a:defRPr sz="2200" kern="1200">
                <a:solidFill>
                  <a:srgbClr val="2488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Sans Unicode" panose="020B0602030504020204" pitchFamily="34" charset="0"/>
              <a:buChar char="›"/>
              <a:defRPr sz="1800" kern="1200">
                <a:solidFill>
                  <a:srgbClr val="377C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B62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Attend a variety of Annual Meetings to meet providers where they are and raise awareness of the upcoming educational opportunities and resources:</a:t>
            </a:r>
          </a:p>
          <a:p>
            <a:pPr lvl="1"/>
            <a:r>
              <a:rPr lang="en-US" sz="1800" dirty="0"/>
              <a:t>Pre-CME launch</a:t>
            </a:r>
            <a:endParaRPr lang="en-US" sz="1400" dirty="0"/>
          </a:p>
          <a:p>
            <a:pPr lvl="1"/>
            <a:r>
              <a:rPr lang="en-US" sz="1800" dirty="0"/>
              <a:t>Post-CME launch</a:t>
            </a:r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5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98DB-DD80-4118-8075-419F91B9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Reaching Target HCP Audiences Through Paid Digital Ads and Partnerships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8369D40-F383-4851-A2BA-084944648C07}"/>
              </a:ext>
            </a:extLst>
          </p:cNvPr>
          <p:cNvSpPr txBox="1">
            <a:spLocks/>
          </p:cNvSpPr>
          <p:nvPr/>
        </p:nvSpPr>
        <p:spPr>
          <a:xfrm>
            <a:off x="653662" y="4800601"/>
            <a:ext cx="975930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Sans Unicode" panose="020B0602030504020204" pitchFamily="34" charset="0"/>
              <a:buChar char="‣"/>
              <a:defRPr sz="2200" kern="1200">
                <a:solidFill>
                  <a:srgbClr val="2488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Sans Unicode" panose="020B0602030504020204" pitchFamily="34" charset="0"/>
              <a:buChar char="›"/>
              <a:defRPr sz="1800" kern="1200">
                <a:solidFill>
                  <a:srgbClr val="377C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B62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74C7C-2AC0-45B3-B1C6-BE36523F1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2" y="1877298"/>
            <a:ext cx="10979848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0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D62CA-B1A8-4852-8634-B15ACB33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2CCA6-B34B-4878-B00F-8C4B0BC2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6415"/>
            <a:ext cx="10716491" cy="4730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Remainder of 2019:</a:t>
            </a:r>
          </a:p>
          <a:p>
            <a:pPr lvl="1"/>
            <a:r>
              <a:rPr lang="en-US" sz="2400" dirty="0"/>
              <a:t>Attend various annual meetings to raise awareness of upcoming educational materials</a:t>
            </a:r>
          </a:p>
          <a:p>
            <a:pPr lvl="1"/>
            <a:r>
              <a:rPr lang="en-US" sz="2400" dirty="0"/>
              <a:t>Develop and produce e-module</a:t>
            </a:r>
          </a:p>
          <a:p>
            <a:pPr lvl="1"/>
            <a:r>
              <a:rPr lang="en-US" sz="2400" dirty="0"/>
              <a:t>Develop marketing campaign</a:t>
            </a:r>
          </a:p>
          <a:p>
            <a:pPr marL="0" indent="0">
              <a:buNone/>
            </a:pPr>
            <a:r>
              <a:rPr lang="en-US" dirty="0"/>
              <a:t>Early 2020:</a:t>
            </a:r>
          </a:p>
          <a:p>
            <a:pPr lvl="1"/>
            <a:r>
              <a:rPr lang="en-US" sz="2400" dirty="0"/>
              <a:t>E-module goes live</a:t>
            </a:r>
          </a:p>
          <a:p>
            <a:pPr lvl="1"/>
            <a:r>
              <a:rPr lang="en-US" sz="2400" dirty="0"/>
              <a:t>Integrated marketing campaign </a:t>
            </a:r>
          </a:p>
          <a:p>
            <a:pPr lvl="1"/>
            <a:r>
              <a:rPr lang="en-US" sz="2400" dirty="0"/>
              <a:t>Measurement and reporting of metrics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30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42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9B5F-A311-434D-83D3-BE130F48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F48C9-07AF-4092-9077-21411A3C3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90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C2BF-4159-46C2-B839-AD222800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39F055-67AD-494C-8D14-3DD8CAFA1469}"/>
              </a:ext>
            </a:extLst>
          </p:cNvPr>
          <p:cNvSpPr/>
          <p:nvPr/>
        </p:nvSpPr>
        <p:spPr>
          <a:xfrm>
            <a:off x="838200" y="1690688"/>
            <a:ext cx="105155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Nancy O’Reilly, MHS, PMP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Director, Gyn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noreilly@acog.org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Julia O’Hara, MPH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Manager, Gyn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johara@acog.org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Emily Greenwood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Specialist, Gyn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egreenwood@acog.org </a:t>
            </a:r>
          </a:p>
        </p:txBody>
      </p:sp>
    </p:spTree>
    <p:extLst>
      <p:ext uri="{BB962C8B-B14F-4D97-AF65-F5344CB8AC3E}">
        <p14:creationId xmlns:p14="http://schemas.microsoft.com/office/powerpoint/2010/main" val="1345592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9B5F-A311-434D-83D3-BE130F48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F48C9-07AF-4092-9077-21411A3C3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13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11">
            <a:extLst>
              <a:ext uri="{FF2B5EF4-FFF2-40B4-BE49-F238E27FC236}">
                <a16:creationId xmlns:a16="http://schemas.microsoft.com/office/drawing/2014/main" id="{67B8FD3C-63DA-EE45-BDFC-8A5F56FF646D}"/>
              </a:ext>
            </a:extLst>
          </p:cNvPr>
          <p:cNvSpPr/>
          <p:nvPr/>
        </p:nvSpPr>
        <p:spPr>
          <a:xfrm rot="10800000">
            <a:off x="2146288" y="3850407"/>
            <a:ext cx="820203" cy="40403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5F5ED8C9-F580-F446-8FA9-F1B3C9B36A58}"/>
              </a:ext>
            </a:extLst>
          </p:cNvPr>
          <p:cNvSpPr/>
          <p:nvPr/>
        </p:nvSpPr>
        <p:spPr>
          <a:xfrm rot="10800000">
            <a:off x="9303710" y="3839580"/>
            <a:ext cx="820203" cy="404038"/>
          </a:xfrm>
          <a:prstGeom prst="triangle">
            <a:avLst/>
          </a:prstGeom>
          <a:solidFill>
            <a:srgbClr val="17A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0AA5BFAA-B343-554D-B1FB-ED4CC363D49B}"/>
              </a:ext>
            </a:extLst>
          </p:cNvPr>
          <p:cNvSpPr/>
          <p:nvPr/>
        </p:nvSpPr>
        <p:spPr>
          <a:xfrm rot="10800000">
            <a:off x="5733863" y="3839579"/>
            <a:ext cx="820203" cy="404038"/>
          </a:xfrm>
          <a:prstGeom prst="triangle">
            <a:avLst/>
          </a:prstGeom>
          <a:solidFill>
            <a:srgbClr val="007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6C8A7-D2A2-B143-8E3A-A4575429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2D26-AC18-6943-BB24-CA7523762E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0208" y="4415743"/>
            <a:ext cx="3338513" cy="1638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chemeClr val="accent1"/>
                </a:solidFill>
                <a:latin typeface="+mn-lt"/>
              </a:rPr>
              <a:t>…by ensuring the voice of stakeholders engaged in breast cancer screening discussions are involved in the formation of a provider-focused campaign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5AE46-C154-B143-B7CA-55EBFAE51C75}"/>
              </a:ext>
            </a:extLst>
          </p:cNvPr>
          <p:cNvSpPr/>
          <p:nvPr/>
        </p:nvSpPr>
        <p:spPr>
          <a:xfrm>
            <a:off x="838200" y="1786495"/>
            <a:ext cx="3436380" cy="2203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43000" rIns="18288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 engagement and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discussion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professional women’s health community on early onset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breast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strategies</a:t>
            </a:r>
          </a:p>
        </p:txBody>
      </p:sp>
      <p:pic>
        <p:nvPicPr>
          <p:cNvPr id="7" name="Picture 6" descr="icons-08.png">
            <a:extLst>
              <a:ext uri="{FF2B5EF4-FFF2-40B4-BE49-F238E27FC236}">
                <a16:creationId xmlns:a16="http://schemas.microsoft.com/office/drawing/2014/main" id="{35D7114D-1679-9041-A153-7F3954B8A8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26" y="1941031"/>
            <a:ext cx="908493" cy="9084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C896DF-8138-DE47-BC69-9B8A60E87F0B}"/>
              </a:ext>
            </a:extLst>
          </p:cNvPr>
          <p:cNvSpPr/>
          <p:nvPr/>
        </p:nvSpPr>
        <p:spPr>
          <a:xfrm>
            <a:off x="7995622" y="1772267"/>
            <a:ext cx="3436378" cy="2203971"/>
          </a:xfrm>
          <a:prstGeom prst="rect">
            <a:avLst/>
          </a:prstGeom>
          <a:solidFill>
            <a:srgbClr val="17A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43000" rIns="18288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awareness among practitioners with the capacity to screen with up-to-date guidance and education </a:t>
            </a:r>
          </a:p>
        </p:txBody>
      </p:sp>
      <p:pic>
        <p:nvPicPr>
          <p:cNvPr id="9" name="Picture 8" descr="icons-09.png">
            <a:extLst>
              <a:ext uri="{FF2B5EF4-FFF2-40B4-BE49-F238E27FC236}">
                <a16:creationId xmlns:a16="http://schemas.microsoft.com/office/drawing/2014/main" id="{395316FE-54FF-7D4B-B22A-C23A71EB0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0901" y="1936161"/>
            <a:ext cx="905540" cy="90554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B9C955-EC2C-954D-A71D-455572E7ABA4}"/>
              </a:ext>
            </a:extLst>
          </p:cNvPr>
          <p:cNvSpPr/>
          <p:nvPr/>
        </p:nvSpPr>
        <p:spPr>
          <a:xfrm>
            <a:off x="4425775" y="1768866"/>
            <a:ext cx="3436378" cy="2203971"/>
          </a:xfrm>
          <a:prstGeom prst="rect">
            <a:avLst/>
          </a:prstGeom>
          <a:solidFill>
            <a:srgbClr val="007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43000" rIns="18288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screeners of high risk BC patients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 the right questions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ask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s-07.png">
            <a:extLst>
              <a:ext uri="{FF2B5EF4-FFF2-40B4-BE49-F238E27FC236}">
                <a16:creationId xmlns:a16="http://schemas.microsoft.com/office/drawing/2014/main" id="{B7F2E406-192F-D949-919B-31D5B02CAC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957" y="1932760"/>
            <a:ext cx="908014" cy="905540"/>
          </a:xfrm>
          <a:prstGeom prst="rect">
            <a:avLst/>
          </a:prstGeom>
          <a:noFill/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E17255-2EA6-EE40-BB2F-00B86ED77D24}"/>
              </a:ext>
            </a:extLst>
          </p:cNvPr>
          <p:cNvSpPr txBox="1">
            <a:spLocks/>
          </p:cNvSpPr>
          <p:nvPr/>
        </p:nvSpPr>
        <p:spPr>
          <a:xfrm>
            <a:off x="8093280" y="4415743"/>
            <a:ext cx="3274740" cy="1637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029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601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4173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745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7A88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…by developing a marketing plan that resonates with women’s health providers when they’re already looking for information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DAF46FE-3A2B-FA47-9DEC-1BFD6ED6DA65}"/>
              </a:ext>
            </a:extLst>
          </p:cNvPr>
          <p:cNvSpPr txBox="1">
            <a:spLocks/>
          </p:cNvSpPr>
          <p:nvPr/>
        </p:nvSpPr>
        <p:spPr>
          <a:xfrm>
            <a:off x="4523431" y="4415743"/>
            <a:ext cx="3436378" cy="1637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029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601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4173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745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C9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…by leveraging the existing Bring Your Brave campaign and elements that are successful as voiced by patients and physicians</a:t>
            </a:r>
          </a:p>
        </p:txBody>
      </p:sp>
    </p:spTree>
    <p:extLst>
      <p:ext uri="{BB962C8B-B14F-4D97-AF65-F5344CB8AC3E}">
        <p14:creationId xmlns:p14="http://schemas.microsoft.com/office/powerpoint/2010/main" val="3592976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C2BF-4159-46C2-B839-AD222800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GRETEL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5E07-ADB9-43EA-9E22-8D1D578E7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087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Conversations on EOBC and genetic testing are mainly taking place within the oncology subgroup of the ob-gyn discussion</a:t>
            </a:r>
          </a:p>
          <a:p>
            <a:r>
              <a:rPr lang="en-US" sz="2400" dirty="0"/>
              <a:t>The ob-gyn oncologist audience is the least likely to engage with family physicians.</a:t>
            </a:r>
          </a:p>
          <a:p>
            <a:r>
              <a:rPr lang="en-US" sz="2400" dirty="0"/>
              <a:t>Family Physicians have an extreme tendency to only pay attention to each other.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CD445-E8A4-44B3-B63D-7202B2B7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88018"/>
            <a:ext cx="5413717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9B5F-A311-434D-83D3-BE130F48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ACOG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F48C9-07AF-4092-9077-21411A3C3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4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ACOG Overview</a:t>
            </a:r>
            <a:endParaRPr lang="en-US" sz="4000" i="1" dirty="0">
              <a:solidFill>
                <a:srgbClr val="377C4A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5420D-94AD-4076-8E6E-33AF7F85D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8291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Operational Mission Statement</a:t>
            </a:r>
          </a:p>
          <a:p>
            <a:pPr marL="274320" lvl="1" indent="0">
              <a:buNone/>
            </a:pPr>
            <a:r>
              <a:rPr lang="en-US" sz="2000" dirty="0"/>
              <a:t>The American Congress of Obstetricians and Gynecologists is a membership organization dedicated to the advancement of women’s health care and the professional and socioeconomic interests of its members through continuing medical education, practice, research, and advocacy.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572FB-5DC9-4363-9B6B-41B79A01D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4160"/>
            <a:ext cx="5079876" cy="50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0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9B5F-A311-434D-83D3-BE130F48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Early-Onset Breast Cancer (EOBC) Provider Education </a:t>
            </a:r>
            <a:br>
              <a:rPr lang="en-US" dirty="0"/>
            </a:br>
            <a:r>
              <a:rPr lang="en-US" dirty="0"/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F48C9-07AF-4092-9077-21411A3C3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98DB-DD80-4118-8075-419F91B9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94B0-607B-4006-95D6-79EB3220E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038" y="2143920"/>
            <a:ext cx="10138762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Funded by CDC Cooperative Agreement</a:t>
            </a:r>
          </a:p>
          <a:p>
            <a:r>
              <a:rPr lang="en-US" dirty="0"/>
              <a:t>Provider-focused branch of CDC’s </a:t>
            </a:r>
            <a:r>
              <a:rPr lang="en-US" i="1" dirty="0"/>
              <a:t>Bring Your Brave </a:t>
            </a:r>
            <a:r>
              <a:rPr lang="en-US" dirty="0"/>
              <a:t>patient education campaign</a:t>
            </a:r>
          </a:p>
          <a:p>
            <a:r>
              <a:rPr lang="en-US" dirty="0"/>
              <a:t>Target audience:</a:t>
            </a:r>
          </a:p>
          <a:p>
            <a:pPr lvl="1"/>
            <a:r>
              <a:rPr lang="en-US" dirty="0"/>
              <a:t>Ob-gyns</a:t>
            </a:r>
          </a:p>
          <a:p>
            <a:pPr lvl="1"/>
            <a:r>
              <a:rPr lang="en-US" dirty="0"/>
              <a:t>Nurses</a:t>
            </a:r>
          </a:p>
          <a:p>
            <a:pPr lvl="1"/>
            <a:r>
              <a:rPr lang="en-US" dirty="0"/>
              <a:t>NPs</a:t>
            </a:r>
          </a:p>
          <a:p>
            <a:pPr lvl="1"/>
            <a:r>
              <a:rPr lang="en-US" dirty="0"/>
              <a:t>PAs </a:t>
            </a:r>
          </a:p>
          <a:p>
            <a:pPr lvl="1"/>
            <a:r>
              <a:rPr lang="en-US" dirty="0"/>
              <a:t>Internists</a:t>
            </a:r>
          </a:p>
          <a:p>
            <a:pPr lvl="1"/>
            <a:r>
              <a:rPr lang="en-US" dirty="0"/>
              <a:t>Allied health professionals</a:t>
            </a:r>
          </a:p>
          <a:p>
            <a:pPr lvl="1"/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8369D40-F383-4851-A2BA-084944648C07}"/>
              </a:ext>
            </a:extLst>
          </p:cNvPr>
          <p:cNvSpPr txBox="1">
            <a:spLocks/>
          </p:cNvSpPr>
          <p:nvPr/>
        </p:nvSpPr>
        <p:spPr>
          <a:xfrm>
            <a:off x="653662" y="4800601"/>
            <a:ext cx="975930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Sans Unicode" panose="020B0602030504020204" pitchFamily="34" charset="0"/>
              <a:buChar char="‣"/>
              <a:defRPr sz="2200" kern="1200">
                <a:solidFill>
                  <a:srgbClr val="2488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Sans Unicode" panose="020B0602030504020204" pitchFamily="34" charset="0"/>
              <a:buChar char="›"/>
              <a:defRPr sz="1800" kern="1200">
                <a:solidFill>
                  <a:srgbClr val="377C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B62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2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98DB-DD80-4118-8075-419F91B9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Overview, Cont.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8369D40-F383-4851-A2BA-084944648C07}"/>
              </a:ext>
            </a:extLst>
          </p:cNvPr>
          <p:cNvSpPr txBox="1">
            <a:spLocks/>
          </p:cNvSpPr>
          <p:nvPr/>
        </p:nvSpPr>
        <p:spPr>
          <a:xfrm>
            <a:off x="1483945" y="2141537"/>
            <a:ext cx="293461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Sans Unicode" panose="020B0602030504020204" pitchFamily="34" charset="0"/>
              <a:buChar char="‣"/>
              <a:defRPr sz="2200" kern="1200">
                <a:solidFill>
                  <a:srgbClr val="2488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Sans Unicode" panose="020B0602030504020204" pitchFamily="34" charset="0"/>
              <a:buChar char="›"/>
              <a:defRPr sz="1800" kern="1200">
                <a:solidFill>
                  <a:srgbClr val="377C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B62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 is to develop innovative, evidence-based provider education materials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C4D9D7-EDB5-44E9-840A-AF018F7D8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344683"/>
              </p:ext>
            </p:extLst>
          </p:nvPr>
        </p:nvGraphicFramePr>
        <p:xfrm>
          <a:off x="4418564" y="3651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F1492F0-9308-4354-83A5-1A694E2EDDC6}"/>
              </a:ext>
            </a:extLst>
          </p:cNvPr>
          <p:cNvGrpSpPr/>
          <p:nvPr/>
        </p:nvGrpSpPr>
        <p:grpSpPr>
          <a:xfrm>
            <a:off x="2045665" y="3202569"/>
            <a:ext cx="6642359" cy="3521333"/>
            <a:chOff x="2045665" y="3202569"/>
            <a:chExt cx="6642359" cy="3521333"/>
          </a:xfrm>
        </p:grpSpPr>
        <p:pic>
          <p:nvPicPr>
            <p:cNvPr id="7" name="Graphic 6" descr="Lightbulb">
              <a:extLst>
                <a:ext uri="{FF2B5EF4-FFF2-40B4-BE49-F238E27FC236}">
                  <a16:creationId xmlns:a16="http://schemas.microsoft.com/office/drawing/2014/main" id="{E21AB3E9-61A9-4D31-A5AA-4F55F6C4D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306412" y="3202569"/>
              <a:ext cx="381612" cy="381612"/>
            </a:xfrm>
            <a:prstGeom prst="rect">
              <a:avLst/>
            </a:prstGeom>
          </p:spPr>
        </p:pic>
        <p:pic>
          <p:nvPicPr>
            <p:cNvPr id="10" name="Graphic 9" descr="Lightbulb">
              <a:extLst>
                <a:ext uri="{FF2B5EF4-FFF2-40B4-BE49-F238E27FC236}">
                  <a16:creationId xmlns:a16="http://schemas.microsoft.com/office/drawing/2014/main" id="{CFA11D9B-9824-440F-8CC1-CB6CFA77F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045665" y="6110309"/>
              <a:ext cx="542778" cy="54277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6941A0-6FF7-443B-A93F-3BE749558C04}"/>
                </a:ext>
              </a:extLst>
            </p:cNvPr>
            <p:cNvSpPr/>
            <p:nvPr/>
          </p:nvSpPr>
          <p:spPr>
            <a:xfrm>
              <a:off x="2588443" y="607757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Increase knowledge among women’s healthcare providers about early-onset breast cancer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0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873574-FDE4-4246-AD11-A07E92579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F873574-FDE4-4246-AD11-A07E92579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C45267-6991-48F3-B1DB-24F63594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FC45267-6991-48F3-B1DB-24F635941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F9A57C-33AD-4990-9827-14FA939D5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D9F9A57C-33AD-4990-9827-14FA939D5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9B5F-A311-434D-83D3-BE130F48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F48C9-07AF-4092-9077-21411A3C3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Literature Search, Evidence Review, Stakeholder Input</a:t>
            </a:r>
          </a:p>
        </p:txBody>
      </p:sp>
    </p:spTree>
    <p:extLst>
      <p:ext uri="{BB962C8B-B14F-4D97-AF65-F5344CB8AC3E}">
        <p14:creationId xmlns:p14="http://schemas.microsoft.com/office/powerpoint/2010/main" val="48165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42DCBA7D-60D3-40A3-8E18-5261AC392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648443"/>
              </p:ext>
            </p:extLst>
          </p:nvPr>
        </p:nvGraphicFramePr>
        <p:xfrm>
          <a:off x="1593019" y="2806313"/>
          <a:ext cx="10009339" cy="387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ardrop 23">
            <a:extLst>
              <a:ext uri="{FF2B5EF4-FFF2-40B4-BE49-F238E27FC236}">
                <a16:creationId xmlns:a16="http://schemas.microsoft.com/office/drawing/2014/main" id="{2D307971-DFCB-4E54-AAB2-C72448E0A7A6}"/>
              </a:ext>
            </a:extLst>
          </p:cNvPr>
          <p:cNvSpPr/>
          <p:nvPr/>
        </p:nvSpPr>
        <p:spPr>
          <a:xfrm rot="7998137">
            <a:off x="7936496" y="1446263"/>
            <a:ext cx="2206242" cy="2206242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DE68A0-F9F1-4BF1-8D85-BA5EB6B24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350277"/>
              </p:ext>
            </p:extLst>
          </p:nvPr>
        </p:nvGraphicFramePr>
        <p:xfrm>
          <a:off x="-574969" y="613677"/>
          <a:ext cx="11943568" cy="387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14C2BF-4159-46C2-B839-AD222800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Research Process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B47B44-5F43-404A-8449-EBFD815384EB}"/>
              </a:ext>
            </a:extLst>
          </p:cNvPr>
          <p:cNvGrpSpPr/>
          <p:nvPr/>
        </p:nvGrpSpPr>
        <p:grpSpPr>
          <a:xfrm>
            <a:off x="1842594" y="1333198"/>
            <a:ext cx="8425247" cy="5508773"/>
            <a:chOff x="1842594" y="1333198"/>
            <a:chExt cx="8425247" cy="550877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06CF8F3-A0F3-4E87-B828-29DAD3F8E573}"/>
                </a:ext>
              </a:extLst>
            </p:cNvPr>
            <p:cNvGrpSpPr/>
            <p:nvPr/>
          </p:nvGrpSpPr>
          <p:grpSpPr>
            <a:xfrm>
              <a:off x="2992548" y="1333198"/>
              <a:ext cx="7275293" cy="4649360"/>
              <a:chOff x="2992548" y="1333198"/>
              <a:chExt cx="7275293" cy="4649360"/>
            </a:xfrm>
          </p:grpSpPr>
          <p:sp>
            <p:nvSpPr>
              <p:cNvPr id="17" name="Graphic 13" descr="Line arrow: Clockwise curve">
                <a:extLst>
                  <a:ext uri="{FF2B5EF4-FFF2-40B4-BE49-F238E27FC236}">
                    <a16:creationId xmlns:a16="http://schemas.microsoft.com/office/drawing/2014/main" id="{3BF1E4B1-297C-49D6-BB7F-033FEAB768C9}"/>
                  </a:ext>
                </a:extLst>
              </p:cNvPr>
              <p:cNvSpPr/>
              <p:nvPr/>
            </p:nvSpPr>
            <p:spPr>
              <a:xfrm rot="7243677">
                <a:off x="7661033" y="1252236"/>
                <a:ext cx="600075" cy="762000"/>
              </a:xfrm>
              <a:custGeom>
                <a:avLst/>
                <a:gdLst>
                  <a:gd name="connsiteX0" fmla="*/ 144903 w 600075"/>
                  <a:gd name="connsiteY0" fmla="*/ 101441 h 762000"/>
                  <a:gd name="connsiteX1" fmla="*/ 55368 w 600075"/>
                  <a:gd name="connsiteY1" fmla="*/ 188119 h 762000"/>
                  <a:gd name="connsiteX2" fmla="*/ 15363 w 600075"/>
                  <a:gd name="connsiteY2" fmla="*/ 188119 h 762000"/>
                  <a:gd name="connsiteX3" fmla="*/ 15363 w 600075"/>
                  <a:gd name="connsiteY3" fmla="*/ 148114 h 762000"/>
                  <a:gd name="connsiteX4" fmla="*/ 151570 w 600075"/>
                  <a:gd name="connsiteY4" fmla="*/ 14764 h 762000"/>
                  <a:gd name="connsiteX5" fmla="*/ 168715 w 600075"/>
                  <a:gd name="connsiteY5" fmla="*/ 7144 h 762000"/>
                  <a:gd name="connsiteX6" fmla="*/ 171573 w 600075"/>
                  <a:gd name="connsiteY6" fmla="*/ 7144 h 762000"/>
                  <a:gd name="connsiteX7" fmla="*/ 175383 w 600075"/>
                  <a:gd name="connsiteY7" fmla="*/ 7144 h 762000"/>
                  <a:gd name="connsiteX8" fmla="*/ 177288 w 600075"/>
                  <a:gd name="connsiteY8" fmla="*/ 7144 h 762000"/>
                  <a:gd name="connsiteX9" fmla="*/ 179193 w 600075"/>
                  <a:gd name="connsiteY9" fmla="*/ 7144 h 762000"/>
                  <a:gd name="connsiteX10" fmla="*/ 191575 w 600075"/>
                  <a:gd name="connsiteY10" fmla="*/ 14764 h 762000"/>
                  <a:gd name="connsiteX11" fmla="*/ 324925 w 600075"/>
                  <a:gd name="connsiteY11" fmla="*/ 150971 h 762000"/>
                  <a:gd name="connsiteX12" fmla="*/ 324925 w 600075"/>
                  <a:gd name="connsiteY12" fmla="*/ 190976 h 762000"/>
                  <a:gd name="connsiteX13" fmla="*/ 284920 w 600075"/>
                  <a:gd name="connsiteY13" fmla="*/ 190976 h 762000"/>
                  <a:gd name="connsiteX14" fmla="*/ 203005 w 600075"/>
                  <a:gd name="connsiteY14" fmla="*/ 107156 h 762000"/>
                  <a:gd name="connsiteX15" fmla="*/ 351595 w 600075"/>
                  <a:gd name="connsiteY15" fmla="*/ 565309 h 762000"/>
                  <a:gd name="connsiteX16" fmla="*/ 580195 w 600075"/>
                  <a:gd name="connsiteY16" fmla="*/ 708184 h 762000"/>
                  <a:gd name="connsiteX17" fmla="*/ 597340 w 600075"/>
                  <a:gd name="connsiteY17" fmla="*/ 744379 h 762000"/>
                  <a:gd name="connsiteX18" fmla="*/ 561145 w 600075"/>
                  <a:gd name="connsiteY18" fmla="*/ 761524 h 762000"/>
                  <a:gd name="connsiteX19" fmla="*/ 313495 w 600075"/>
                  <a:gd name="connsiteY19" fmla="*/ 607219 h 762000"/>
                  <a:gd name="connsiteX20" fmla="*/ 144903 w 600075"/>
                  <a:gd name="connsiteY20" fmla="*/ 101441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0075" h="762000">
                    <a:moveTo>
                      <a:pt x="144903" y="101441"/>
                    </a:moveTo>
                    <a:lnTo>
                      <a:pt x="55368" y="188119"/>
                    </a:lnTo>
                    <a:cubicBezTo>
                      <a:pt x="43938" y="199549"/>
                      <a:pt x="25840" y="198596"/>
                      <a:pt x="15363" y="188119"/>
                    </a:cubicBezTo>
                    <a:cubicBezTo>
                      <a:pt x="3933" y="176689"/>
                      <a:pt x="4885" y="158591"/>
                      <a:pt x="15363" y="148114"/>
                    </a:cubicBezTo>
                    <a:lnTo>
                      <a:pt x="151570" y="14764"/>
                    </a:lnTo>
                    <a:cubicBezTo>
                      <a:pt x="156333" y="10001"/>
                      <a:pt x="162048" y="7144"/>
                      <a:pt x="168715" y="7144"/>
                    </a:cubicBezTo>
                    <a:cubicBezTo>
                      <a:pt x="169668" y="7144"/>
                      <a:pt x="170620" y="7144"/>
                      <a:pt x="171573" y="7144"/>
                    </a:cubicBezTo>
                    <a:cubicBezTo>
                      <a:pt x="172525" y="7144"/>
                      <a:pt x="173478" y="7144"/>
                      <a:pt x="175383" y="7144"/>
                    </a:cubicBezTo>
                    <a:lnTo>
                      <a:pt x="177288" y="7144"/>
                    </a:lnTo>
                    <a:lnTo>
                      <a:pt x="179193" y="7144"/>
                    </a:lnTo>
                    <a:cubicBezTo>
                      <a:pt x="183955" y="8096"/>
                      <a:pt x="188718" y="10954"/>
                      <a:pt x="191575" y="14764"/>
                    </a:cubicBezTo>
                    <a:lnTo>
                      <a:pt x="324925" y="150971"/>
                    </a:lnTo>
                    <a:cubicBezTo>
                      <a:pt x="336355" y="162401"/>
                      <a:pt x="335403" y="180499"/>
                      <a:pt x="324925" y="190976"/>
                    </a:cubicBezTo>
                    <a:cubicBezTo>
                      <a:pt x="313495" y="202406"/>
                      <a:pt x="295398" y="201454"/>
                      <a:pt x="284920" y="190976"/>
                    </a:cubicBezTo>
                    <a:lnTo>
                      <a:pt x="203005" y="107156"/>
                    </a:lnTo>
                    <a:cubicBezTo>
                      <a:pt x="167763" y="286226"/>
                      <a:pt x="217293" y="440531"/>
                      <a:pt x="351595" y="565309"/>
                    </a:cubicBezTo>
                    <a:cubicBezTo>
                      <a:pt x="418270" y="626269"/>
                      <a:pt x="495423" y="674846"/>
                      <a:pt x="580195" y="708184"/>
                    </a:cubicBezTo>
                    <a:cubicBezTo>
                      <a:pt x="595435" y="713899"/>
                      <a:pt x="603055" y="730091"/>
                      <a:pt x="597340" y="744379"/>
                    </a:cubicBezTo>
                    <a:cubicBezTo>
                      <a:pt x="591625" y="759619"/>
                      <a:pt x="575433" y="767239"/>
                      <a:pt x="561145" y="761524"/>
                    </a:cubicBezTo>
                    <a:cubicBezTo>
                      <a:pt x="469705" y="726281"/>
                      <a:pt x="385885" y="673894"/>
                      <a:pt x="313495" y="607219"/>
                    </a:cubicBezTo>
                    <a:cubicBezTo>
                      <a:pt x="209673" y="511969"/>
                      <a:pt x="98230" y="347186"/>
                      <a:pt x="144903" y="1014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13" descr="Line arrow: Clockwise curve">
                <a:extLst>
                  <a:ext uri="{FF2B5EF4-FFF2-40B4-BE49-F238E27FC236}">
                    <a16:creationId xmlns:a16="http://schemas.microsoft.com/office/drawing/2014/main" id="{30CB1E84-20C8-4479-94DE-D64D0F1D2C0F}"/>
                  </a:ext>
                </a:extLst>
              </p:cNvPr>
              <p:cNvSpPr/>
              <p:nvPr/>
            </p:nvSpPr>
            <p:spPr>
              <a:xfrm rot="7243677">
                <a:off x="5315146" y="1258049"/>
                <a:ext cx="600075" cy="762000"/>
              </a:xfrm>
              <a:custGeom>
                <a:avLst/>
                <a:gdLst>
                  <a:gd name="connsiteX0" fmla="*/ 144903 w 600075"/>
                  <a:gd name="connsiteY0" fmla="*/ 101441 h 762000"/>
                  <a:gd name="connsiteX1" fmla="*/ 55368 w 600075"/>
                  <a:gd name="connsiteY1" fmla="*/ 188119 h 762000"/>
                  <a:gd name="connsiteX2" fmla="*/ 15363 w 600075"/>
                  <a:gd name="connsiteY2" fmla="*/ 188119 h 762000"/>
                  <a:gd name="connsiteX3" fmla="*/ 15363 w 600075"/>
                  <a:gd name="connsiteY3" fmla="*/ 148114 h 762000"/>
                  <a:gd name="connsiteX4" fmla="*/ 151570 w 600075"/>
                  <a:gd name="connsiteY4" fmla="*/ 14764 h 762000"/>
                  <a:gd name="connsiteX5" fmla="*/ 168715 w 600075"/>
                  <a:gd name="connsiteY5" fmla="*/ 7144 h 762000"/>
                  <a:gd name="connsiteX6" fmla="*/ 171573 w 600075"/>
                  <a:gd name="connsiteY6" fmla="*/ 7144 h 762000"/>
                  <a:gd name="connsiteX7" fmla="*/ 175383 w 600075"/>
                  <a:gd name="connsiteY7" fmla="*/ 7144 h 762000"/>
                  <a:gd name="connsiteX8" fmla="*/ 177288 w 600075"/>
                  <a:gd name="connsiteY8" fmla="*/ 7144 h 762000"/>
                  <a:gd name="connsiteX9" fmla="*/ 179193 w 600075"/>
                  <a:gd name="connsiteY9" fmla="*/ 7144 h 762000"/>
                  <a:gd name="connsiteX10" fmla="*/ 191575 w 600075"/>
                  <a:gd name="connsiteY10" fmla="*/ 14764 h 762000"/>
                  <a:gd name="connsiteX11" fmla="*/ 324925 w 600075"/>
                  <a:gd name="connsiteY11" fmla="*/ 150971 h 762000"/>
                  <a:gd name="connsiteX12" fmla="*/ 324925 w 600075"/>
                  <a:gd name="connsiteY12" fmla="*/ 190976 h 762000"/>
                  <a:gd name="connsiteX13" fmla="*/ 284920 w 600075"/>
                  <a:gd name="connsiteY13" fmla="*/ 190976 h 762000"/>
                  <a:gd name="connsiteX14" fmla="*/ 203005 w 600075"/>
                  <a:gd name="connsiteY14" fmla="*/ 107156 h 762000"/>
                  <a:gd name="connsiteX15" fmla="*/ 351595 w 600075"/>
                  <a:gd name="connsiteY15" fmla="*/ 565309 h 762000"/>
                  <a:gd name="connsiteX16" fmla="*/ 580195 w 600075"/>
                  <a:gd name="connsiteY16" fmla="*/ 708184 h 762000"/>
                  <a:gd name="connsiteX17" fmla="*/ 597340 w 600075"/>
                  <a:gd name="connsiteY17" fmla="*/ 744379 h 762000"/>
                  <a:gd name="connsiteX18" fmla="*/ 561145 w 600075"/>
                  <a:gd name="connsiteY18" fmla="*/ 761524 h 762000"/>
                  <a:gd name="connsiteX19" fmla="*/ 313495 w 600075"/>
                  <a:gd name="connsiteY19" fmla="*/ 607219 h 762000"/>
                  <a:gd name="connsiteX20" fmla="*/ 144903 w 600075"/>
                  <a:gd name="connsiteY20" fmla="*/ 101441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0075" h="762000">
                    <a:moveTo>
                      <a:pt x="144903" y="101441"/>
                    </a:moveTo>
                    <a:lnTo>
                      <a:pt x="55368" y="188119"/>
                    </a:lnTo>
                    <a:cubicBezTo>
                      <a:pt x="43938" y="199549"/>
                      <a:pt x="25840" y="198596"/>
                      <a:pt x="15363" y="188119"/>
                    </a:cubicBezTo>
                    <a:cubicBezTo>
                      <a:pt x="3933" y="176689"/>
                      <a:pt x="4885" y="158591"/>
                      <a:pt x="15363" y="148114"/>
                    </a:cubicBezTo>
                    <a:lnTo>
                      <a:pt x="151570" y="14764"/>
                    </a:lnTo>
                    <a:cubicBezTo>
                      <a:pt x="156333" y="10001"/>
                      <a:pt x="162048" y="7144"/>
                      <a:pt x="168715" y="7144"/>
                    </a:cubicBezTo>
                    <a:cubicBezTo>
                      <a:pt x="169668" y="7144"/>
                      <a:pt x="170620" y="7144"/>
                      <a:pt x="171573" y="7144"/>
                    </a:cubicBezTo>
                    <a:cubicBezTo>
                      <a:pt x="172525" y="7144"/>
                      <a:pt x="173478" y="7144"/>
                      <a:pt x="175383" y="7144"/>
                    </a:cubicBezTo>
                    <a:lnTo>
                      <a:pt x="177288" y="7144"/>
                    </a:lnTo>
                    <a:lnTo>
                      <a:pt x="179193" y="7144"/>
                    </a:lnTo>
                    <a:cubicBezTo>
                      <a:pt x="183955" y="8096"/>
                      <a:pt x="188718" y="10954"/>
                      <a:pt x="191575" y="14764"/>
                    </a:cubicBezTo>
                    <a:lnTo>
                      <a:pt x="324925" y="150971"/>
                    </a:lnTo>
                    <a:cubicBezTo>
                      <a:pt x="336355" y="162401"/>
                      <a:pt x="335403" y="180499"/>
                      <a:pt x="324925" y="190976"/>
                    </a:cubicBezTo>
                    <a:cubicBezTo>
                      <a:pt x="313495" y="202406"/>
                      <a:pt x="295398" y="201454"/>
                      <a:pt x="284920" y="190976"/>
                    </a:cubicBezTo>
                    <a:lnTo>
                      <a:pt x="203005" y="107156"/>
                    </a:lnTo>
                    <a:cubicBezTo>
                      <a:pt x="167763" y="286226"/>
                      <a:pt x="217293" y="440531"/>
                      <a:pt x="351595" y="565309"/>
                    </a:cubicBezTo>
                    <a:cubicBezTo>
                      <a:pt x="418270" y="626269"/>
                      <a:pt x="495423" y="674846"/>
                      <a:pt x="580195" y="708184"/>
                    </a:cubicBezTo>
                    <a:cubicBezTo>
                      <a:pt x="595435" y="713899"/>
                      <a:pt x="603055" y="730091"/>
                      <a:pt x="597340" y="744379"/>
                    </a:cubicBezTo>
                    <a:cubicBezTo>
                      <a:pt x="591625" y="759619"/>
                      <a:pt x="575433" y="767239"/>
                      <a:pt x="561145" y="761524"/>
                    </a:cubicBezTo>
                    <a:cubicBezTo>
                      <a:pt x="469705" y="726281"/>
                      <a:pt x="385885" y="673894"/>
                      <a:pt x="313495" y="607219"/>
                    </a:cubicBezTo>
                    <a:cubicBezTo>
                      <a:pt x="209673" y="511969"/>
                      <a:pt x="98230" y="347186"/>
                      <a:pt x="144903" y="1014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13" descr="Line arrow: Clockwise curve">
                <a:extLst>
                  <a:ext uri="{FF2B5EF4-FFF2-40B4-BE49-F238E27FC236}">
                    <a16:creationId xmlns:a16="http://schemas.microsoft.com/office/drawing/2014/main" id="{B518517A-F686-4A08-8B1B-48AEAADD2806}"/>
                  </a:ext>
                </a:extLst>
              </p:cNvPr>
              <p:cNvSpPr/>
              <p:nvPr/>
            </p:nvSpPr>
            <p:spPr>
              <a:xfrm rot="7243677">
                <a:off x="3073510" y="1258050"/>
                <a:ext cx="600075" cy="762000"/>
              </a:xfrm>
              <a:custGeom>
                <a:avLst/>
                <a:gdLst>
                  <a:gd name="connsiteX0" fmla="*/ 144903 w 600075"/>
                  <a:gd name="connsiteY0" fmla="*/ 101441 h 762000"/>
                  <a:gd name="connsiteX1" fmla="*/ 55368 w 600075"/>
                  <a:gd name="connsiteY1" fmla="*/ 188119 h 762000"/>
                  <a:gd name="connsiteX2" fmla="*/ 15363 w 600075"/>
                  <a:gd name="connsiteY2" fmla="*/ 188119 h 762000"/>
                  <a:gd name="connsiteX3" fmla="*/ 15363 w 600075"/>
                  <a:gd name="connsiteY3" fmla="*/ 148114 h 762000"/>
                  <a:gd name="connsiteX4" fmla="*/ 151570 w 600075"/>
                  <a:gd name="connsiteY4" fmla="*/ 14764 h 762000"/>
                  <a:gd name="connsiteX5" fmla="*/ 168715 w 600075"/>
                  <a:gd name="connsiteY5" fmla="*/ 7144 h 762000"/>
                  <a:gd name="connsiteX6" fmla="*/ 171573 w 600075"/>
                  <a:gd name="connsiteY6" fmla="*/ 7144 h 762000"/>
                  <a:gd name="connsiteX7" fmla="*/ 175383 w 600075"/>
                  <a:gd name="connsiteY7" fmla="*/ 7144 h 762000"/>
                  <a:gd name="connsiteX8" fmla="*/ 177288 w 600075"/>
                  <a:gd name="connsiteY8" fmla="*/ 7144 h 762000"/>
                  <a:gd name="connsiteX9" fmla="*/ 179193 w 600075"/>
                  <a:gd name="connsiteY9" fmla="*/ 7144 h 762000"/>
                  <a:gd name="connsiteX10" fmla="*/ 191575 w 600075"/>
                  <a:gd name="connsiteY10" fmla="*/ 14764 h 762000"/>
                  <a:gd name="connsiteX11" fmla="*/ 324925 w 600075"/>
                  <a:gd name="connsiteY11" fmla="*/ 150971 h 762000"/>
                  <a:gd name="connsiteX12" fmla="*/ 324925 w 600075"/>
                  <a:gd name="connsiteY12" fmla="*/ 190976 h 762000"/>
                  <a:gd name="connsiteX13" fmla="*/ 284920 w 600075"/>
                  <a:gd name="connsiteY13" fmla="*/ 190976 h 762000"/>
                  <a:gd name="connsiteX14" fmla="*/ 203005 w 600075"/>
                  <a:gd name="connsiteY14" fmla="*/ 107156 h 762000"/>
                  <a:gd name="connsiteX15" fmla="*/ 351595 w 600075"/>
                  <a:gd name="connsiteY15" fmla="*/ 565309 h 762000"/>
                  <a:gd name="connsiteX16" fmla="*/ 580195 w 600075"/>
                  <a:gd name="connsiteY16" fmla="*/ 708184 h 762000"/>
                  <a:gd name="connsiteX17" fmla="*/ 597340 w 600075"/>
                  <a:gd name="connsiteY17" fmla="*/ 744379 h 762000"/>
                  <a:gd name="connsiteX18" fmla="*/ 561145 w 600075"/>
                  <a:gd name="connsiteY18" fmla="*/ 761524 h 762000"/>
                  <a:gd name="connsiteX19" fmla="*/ 313495 w 600075"/>
                  <a:gd name="connsiteY19" fmla="*/ 607219 h 762000"/>
                  <a:gd name="connsiteX20" fmla="*/ 144903 w 600075"/>
                  <a:gd name="connsiteY20" fmla="*/ 101441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0075" h="762000">
                    <a:moveTo>
                      <a:pt x="144903" y="101441"/>
                    </a:moveTo>
                    <a:lnTo>
                      <a:pt x="55368" y="188119"/>
                    </a:lnTo>
                    <a:cubicBezTo>
                      <a:pt x="43938" y="199549"/>
                      <a:pt x="25840" y="198596"/>
                      <a:pt x="15363" y="188119"/>
                    </a:cubicBezTo>
                    <a:cubicBezTo>
                      <a:pt x="3933" y="176689"/>
                      <a:pt x="4885" y="158591"/>
                      <a:pt x="15363" y="148114"/>
                    </a:cubicBezTo>
                    <a:lnTo>
                      <a:pt x="151570" y="14764"/>
                    </a:lnTo>
                    <a:cubicBezTo>
                      <a:pt x="156333" y="10001"/>
                      <a:pt x="162048" y="7144"/>
                      <a:pt x="168715" y="7144"/>
                    </a:cubicBezTo>
                    <a:cubicBezTo>
                      <a:pt x="169668" y="7144"/>
                      <a:pt x="170620" y="7144"/>
                      <a:pt x="171573" y="7144"/>
                    </a:cubicBezTo>
                    <a:cubicBezTo>
                      <a:pt x="172525" y="7144"/>
                      <a:pt x="173478" y="7144"/>
                      <a:pt x="175383" y="7144"/>
                    </a:cubicBezTo>
                    <a:lnTo>
                      <a:pt x="177288" y="7144"/>
                    </a:lnTo>
                    <a:lnTo>
                      <a:pt x="179193" y="7144"/>
                    </a:lnTo>
                    <a:cubicBezTo>
                      <a:pt x="183955" y="8096"/>
                      <a:pt x="188718" y="10954"/>
                      <a:pt x="191575" y="14764"/>
                    </a:cubicBezTo>
                    <a:lnTo>
                      <a:pt x="324925" y="150971"/>
                    </a:lnTo>
                    <a:cubicBezTo>
                      <a:pt x="336355" y="162401"/>
                      <a:pt x="335403" y="180499"/>
                      <a:pt x="324925" y="190976"/>
                    </a:cubicBezTo>
                    <a:cubicBezTo>
                      <a:pt x="313495" y="202406"/>
                      <a:pt x="295398" y="201454"/>
                      <a:pt x="284920" y="190976"/>
                    </a:cubicBezTo>
                    <a:lnTo>
                      <a:pt x="203005" y="107156"/>
                    </a:lnTo>
                    <a:cubicBezTo>
                      <a:pt x="167763" y="286226"/>
                      <a:pt x="217293" y="440531"/>
                      <a:pt x="351595" y="565309"/>
                    </a:cubicBezTo>
                    <a:cubicBezTo>
                      <a:pt x="418270" y="626269"/>
                      <a:pt x="495423" y="674846"/>
                      <a:pt x="580195" y="708184"/>
                    </a:cubicBezTo>
                    <a:cubicBezTo>
                      <a:pt x="595435" y="713899"/>
                      <a:pt x="603055" y="730091"/>
                      <a:pt x="597340" y="744379"/>
                    </a:cubicBezTo>
                    <a:cubicBezTo>
                      <a:pt x="591625" y="759619"/>
                      <a:pt x="575433" y="767239"/>
                      <a:pt x="561145" y="761524"/>
                    </a:cubicBezTo>
                    <a:cubicBezTo>
                      <a:pt x="469705" y="726281"/>
                      <a:pt x="385885" y="673894"/>
                      <a:pt x="313495" y="607219"/>
                    </a:cubicBezTo>
                    <a:cubicBezTo>
                      <a:pt x="209673" y="511969"/>
                      <a:pt x="98230" y="347186"/>
                      <a:pt x="144903" y="1014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Graphic 13" descr="Line arrow: Clockwise curve">
                <a:extLst>
                  <a:ext uri="{FF2B5EF4-FFF2-40B4-BE49-F238E27FC236}">
                    <a16:creationId xmlns:a16="http://schemas.microsoft.com/office/drawing/2014/main" id="{F5B21302-38EE-4B92-9868-AD82608D03AD}"/>
                  </a:ext>
                </a:extLst>
              </p:cNvPr>
              <p:cNvSpPr/>
              <p:nvPr/>
            </p:nvSpPr>
            <p:spPr>
              <a:xfrm rot="12904442">
                <a:off x="9667766" y="3316854"/>
                <a:ext cx="600075" cy="762000"/>
              </a:xfrm>
              <a:custGeom>
                <a:avLst/>
                <a:gdLst>
                  <a:gd name="connsiteX0" fmla="*/ 144903 w 600075"/>
                  <a:gd name="connsiteY0" fmla="*/ 101441 h 762000"/>
                  <a:gd name="connsiteX1" fmla="*/ 55368 w 600075"/>
                  <a:gd name="connsiteY1" fmla="*/ 188119 h 762000"/>
                  <a:gd name="connsiteX2" fmla="*/ 15363 w 600075"/>
                  <a:gd name="connsiteY2" fmla="*/ 188119 h 762000"/>
                  <a:gd name="connsiteX3" fmla="*/ 15363 w 600075"/>
                  <a:gd name="connsiteY3" fmla="*/ 148114 h 762000"/>
                  <a:gd name="connsiteX4" fmla="*/ 151570 w 600075"/>
                  <a:gd name="connsiteY4" fmla="*/ 14764 h 762000"/>
                  <a:gd name="connsiteX5" fmla="*/ 168715 w 600075"/>
                  <a:gd name="connsiteY5" fmla="*/ 7144 h 762000"/>
                  <a:gd name="connsiteX6" fmla="*/ 171573 w 600075"/>
                  <a:gd name="connsiteY6" fmla="*/ 7144 h 762000"/>
                  <a:gd name="connsiteX7" fmla="*/ 175383 w 600075"/>
                  <a:gd name="connsiteY7" fmla="*/ 7144 h 762000"/>
                  <a:gd name="connsiteX8" fmla="*/ 177288 w 600075"/>
                  <a:gd name="connsiteY8" fmla="*/ 7144 h 762000"/>
                  <a:gd name="connsiteX9" fmla="*/ 179193 w 600075"/>
                  <a:gd name="connsiteY9" fmla="*/ 7144 h 762000"/>
                  <a:gd name="connsiteX10" fmla="*/ 191575 w 600075"/>
                  <a:gd name="connsiteY10" fmla="*/ 14764 h 762000"/>
                  <a:gd name="connsiteX11" fmla="*/ 324925 w 600075"/>
                  <a:gd name="connsiteY11" fmla="*/ 150971 h 762000"/>
                  <a:gd name="connsiteX12" fmla="*/ 324925 w 600075"/>
                  <a:gd name="connsiteY12" fmla="*/ 190976 h 762000"/>
                  <a:gd name="connsiteX13" fmla="*/ 284920 w 600075"/>
                  <a:gd name="connsiteY13" fmla="*/ 190976 h 762000"/>
                  <a:gd name="connsiteX14" fmla="*/ 203005 w 600075"/>
                  <a:gd name="connsiteY14" fmla="*/ 107156 h 762000"/>
                  <a:gd name="connsiteX15" fmla="*/ 351595 w 600075"/>
                  <a:gd name="connsiteY15" fmla="*/ 565309 h 762000"/>
                  <a:gd name="connsiteX16" fmla="*/ 580195 w 600075"/>
                  <a:gd name="connsiteY16" fmla="*/ 708184 h 762000"/>
                  <a:gd name="connsiteX17" fmla="*/ 597340 w 600075"/>
                  <a:gd name="connsiteY17" fmla="*/ 744379 h 762000"/>
                  <a:gd name="connsiteX18" fmla="*/ 561145 w 600075"/>
                  <a:gd name="connsiteY18" fmla="*/ 761524 h 762000"/>
                  <a:gd name="connsiteX19" fmla="*/ 313495 w 600075"/>
                  <a:gd name="connsiteY19" fmla="*/ 607219 h 762000"/>
                  <a:gd name="connsiteX20" fmla="*/ 144903 w 600075"/>
                  <a:gd name="connsiteY20" fmla="*/ 101441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0075" h="762000">
                    <a:moveTo>
                      <a:pt x="144903" y="101441"/>
                    </a:moveTo>
                    <a:lnTo>
                      <a:pt x="55368" y="188119"/>
                    </a:lnTo>
                    <a:cubicBezTo>
                      <a:pt x="43938" y="199549"/>
                      <a:pt x="25840" y="198596"/>
                      <a:pt x="15363" y="188119"/>
                    </a:cubicBezTo>
                    <a:cubicBezTo>
                      <a:pt x="3933" y="176689"/>
                      <a:pt x="4885" y="158591"/>
                      <a:pt x="15363" y="148114"/>
                    </a:cubicBezTo>
                    <a:lnTo>
                      <a:pt x="151570" y="14764"/>
                    </a:lnTo>
                    <a:cubicBezTo>
                      <a:pt x="156333" y="10001"/>
                      <a:pt x="162048" y="7144"/>
                      <a:pt x="168715" y="7144"/>
                    </a:cubicBezTo>
                    <a:cubicBezTo>
                      <a:pt x="169668" y="7144"/>
                      <a:pt x="170620" y="7144"/>
                      <a:pt x="171573" y="7144"/>
                    </a:cubicBezTo>
                    <a:cubicBezTo>
                      <a:pt x="172525" y="7144"/>
                      <a:pt x="173478" y="7144"/>
                      <a:pt x="175383" y="7144"/>
                    </a:cubicBezTo>
                    <a:lnTo>
                      <a:pt x="177288" y="7144"/>
                    </a:lnTo>
                    <a:lnTo>
                      <a:pt x="179193" y="7144"/>
                    </a:lnTo>
                    <a:cubicBezTo>
                      <a:pt x="183955" y="8096"/>
                      <a:pt x="188718" y="10954"/>
                      <a:pt x="191575" y="14764"/>
                    </a:cubicBezTo>
                    <a:lnTo>
                      <a:pt x="324925" y="150971"/>
                    </a:lnTo>
                    <a:cubicBezTo>
                      <a:pt x="336355" y="162401"/>
                      <a:pt x="335403" y="180499"/>
                      <a:pt x="324925" y="190976"/>
                    </a:cubicBezTo>
                    <a:cubicBezTo>
                      <a:pt x="313495" y="202406"/>
                      <a:pt x="295398" y="201454"/>
                      <a:pt x="284920" y="190976"/>
                    </a:cubicBezTo>
                    <a:lnTo>
                      <a:pt x="203005" y="107156"/>
                    </a:lnTo>
                    <a:cubicBezTo>
                      <a:pt x="167763" y="286226"/>
                      <a:pt x="217293" y="440531"/>
                      <a:pt x="351595" y="565309"/>
                    </a:cubicBezTo>
                    <a:cubicBezTo>
                      <a:pt x="418270" y="626269"/>
                      <a:pt x="495423" y="674846"/>
                      <a:pt x="580195" y="708184"/>
                    </a:cubicBezTo>
                    <a:cubicBezTo>
                      <a:pt x="595435" y="713899"/>
                      <a:pt x="603055" y="730091"/>
                      <a:pt x="597340" y="744379"/>
                    </a:cubicBezTo>
                    <a:cubicBezTo>
                      <a:pt x="591625" y="759619"/>
                      <a:pt x="575433" y="767239"/>
                      <a:pt x="561145" y="761524"/>
                    </a:cubicBezTo>
                    <a:cubicBezTo>
                      <a:pt x="469705" y="726281"/>
                      <a:pt x="385885" y="673894"/>
                      <a:pt x="313495" y="607219"/>
                    </a:cubicBezTo>
                    <a:cubicBezTo>
                      <a:pt x="209673" y="511969"/>
                      <a:pt x="98230" y="347186"/>
                      <a:pt x="144903" y="1014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Graphic 13" descr="Line arrow: Clockwise curve">
                <a:extLst>
                  <a:ext uri="{FF2B5EF4-FFF2-40B4-BE49-F238E27FC236}">
                    <a16:creationId xmlns:a16="http://schemas.microsoft.com/office/drawing/2014/main" id="{2A9030FE-2EAB-496C-AD4C-236C4F38681F}"/>
                  </a:ext>
                </a:extLst>
              </p:cNvPr>
              <p:cNvSpPr/>
              <p:nvPr/>
            </p:nvSpPr>
            <p:spPr>
              <a:xfrm rot="17681776">
                <a:off x="7478748" y="5301521"/>
                <a:ext cx="600075" cy="762000"/>
              </a:xfrm>
              <a:custGeom>
                <a:avLst/>
                <a:gdLst>
                  <a:gd name="connsiteX0" fmla="*/ 144903 w 600075"/>
                  <a:gd name="connsiteY0" fmla="*/ 101441 h 762000"/>
                  <a:gd name="connsiteX1" fmla="*/ 55368 w 600075"/>
                  <a:gd name="connsiteY1" fmla="*/ 188119 h 762000"/>
                  <a:gd name="connsiteX2" fmla="*/ 15363 w 600075"/>
                  <a:gd name="connsiteY2" fmla="*/ 188119 h 762000"/>
                  <a:gd name="connsiteX3" fmla="*/ 15363 w 600075"/>
                  <a:gd name="connsiteY3" fmla="*/ 148114 h 762000"/>
                  <a:gd name="connsiteX4" fmla="*/ 151570 w 600075"/>
                  <a:gd name="connsiteY4" fmla="*/ 14764 h 762000"/>
                  <a:gd name="connsiteX5" fmla="*/ 168715 w 600075"/>
                  <a:gd name="connsiteY5" fmla="*/ 7144 h 762000"/>
                  <a:gd name="connsiteX6" fmla="*/ 171573 w 600075"/>
                  <a:gd name="connsiteY6" fmla="*/ 7144 h 762000"/>
                  <a:gd name="connsiteX7" fmla="*/ 175383 w 600075"/>
                  <a:gd name="connsiteY7" fmla="*/ 7144 h 762000"/>
                  <a:gd name="connsiteX8" fmla="*/ 177288 w 600075"/>
                  <a:gd name="connsiteY8" fmla="*/ 7144 h 762000"/>
                  <a:gd name="connsiteX9" fmla="*/ 179193 w 600075"/>
                  <a:gd name="connsiteY9" fmla="*/ 7144 h 762000"/>
                  <a:gd name="connsiteX10" fmla="*/ 191575 w 600075"/>
                  <a:gd name="connsiteY10" fmla="*/ 14764 h 762000"/>
                  <a:gd name="connsiteX11" fmla="*/ 324925 w 600075"/>
                  <a:gd name="connsiteY11" fmla="*/ 150971 h 762000"/>
                  <a:gd name="connsiteX12" fmla="*/ 324925 w 600075"/>
                  <a:gd name="connsiteY12" fmla="*/ 190976 h 762000"/>
                  <a:gd name="connsiteX13" fmla="*/ 284920 w 600075"/>
                  <a:gd name="connsiteY13" fmla="*/ 190976 h 762000"/>
                  <a:gd name="connsiteX14" fmla="*/ 203005 w 600075"/>
                  <a:gd name="connsiteY14" fmla="*/ 107156 h 762000"/>
                  <a:gd name="connsiteX15" fmla="*/ 351595 w 600075"/>
                  <a:gd name="connsiteY15" fmla="*/ 565309 h 762000"/>
                  <a:gd name="connsiteX16" fmla="*/ 580195 w 600075"/>
                  <a:gd name="connsiteY16" fmla="*/ 708184 h 762000"/>
                  <a:gd name="connsiteX17" fmla="*/ 597340 w 600075"/>
                  <a:gd name="connsiteY17" fmla="*/ 744379 h 762000"/>
                  <a:gd name="connsiteX18" fmla="*/ 561145 w 600075"/>
                  <a:gd name="connsiteY18" fmla="*/ 761524 h 762000"/>
                  <a:gd name="connsiteX19" fmla="*/ 313495 w 600075"/>
                  <a:gd name="connsiteY19" fmla="*/ 607219 h 762000"/>
                  <a:gd name="connsiteX20" fmla="*/ 144903 w 600075"/>
                  <a:gd name="connsiteY20" fmla="*/ 101441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0075" h="762000">
                    <a:moveTo>
                      <a:pt x="144903" y="101441"/>
                    </a:moveTo>
                    <a:lnTo>
                      <a:pt x="55368" y="188119"/>
                    </a:lnTo>
                    <a:cubicBezTo>
                      <a:pt x="43938" y="199549"/>
                      <a:pt x="25840" y="198596"/>
                      <a:pt x="15363" y="188119"/>
                    </a:cubicBezTo>
                    <a:cubicBezTo>
                      <a:pt x="3933" y="176689"/>
                      <a:pt x="4885" y="158591"/>
                      <a:pt x="15363" y="148114"/>
                    </a:cubicBezTo>
                    <a:lnTo>
                      <a:pt x="151570" y="14764"/>
                    </a:lnTo>
                    <a:cubicBezTo>
                      <a:pt x="156333" y="10001"/>
                      <a:pt x="162048" y="7144"/>
                      <a:pt x="168715" y="7144"/>
                    </a:cubicBezTo>
                    <a:cubicBezTo>
                      <a:pt x="169668" y="7144"/>
                      <a:pt x="170620" y="7144"/>
                      <a:pt x="171573" y="7144"/>
                    </a:cubicBezTo>
                    <a:cubicBezTo>
                      <a:pt x="172525" y="7144"/>
                      <a:pt x="173478" y="7144"/>
                      <a:pt x="175383" y="7144"/>
                    </a:cubicBezTo>
                    <a:lnTo>
                      <a:pt x="177288" y="7144"/>
                    </a:lnTo>
                    <a:lnTo>
                      <a:pt x="179193" y="7144"/>
                    </a:lnTo>
                    <a:cubicBezTo>
                      <a:pt x="183955" y="8096"/>
                      <a:pt x="188718" y="10954"/>
                      <a:pt x="191575" y="14764"/>
                    </a:cubicBezTo>
                    <a:lnTo>
                      <a:pt x="324925" y="150971"/>
                    </a:lnTo>
                    <a:cubicBezTo>
                      <a:pt x="336355" y="162401"/>
                      <a:pt x="335403" y="180499"/>
                      <a:pt x="324925" y="190976"/>
                    </a:cubicBezTo>
                    <a:cubicBezTo>
                      <a:pt x="313495" y="202406"/>
                      <a:pt x="295398" y="201454"/>
                      <a:pt x="284920" y="190976"/>
                    </a:cubicBezTo>
                    <a:lnTo>
                      <a:pt x="203005" y="107156"/>
                    </a:lnTo>
                    <a:cubicBezTo>
                      <a:pt x="167763" y="286226"/>
                      <a:pt x="217293" y="440531"/>
                      <a:pt x="351595" y="565309"/>
                    </a:cubicBezTo>
                    <a:cubicBezTo>
                      <a:pt x="418270" y="626269"/>
                      <a:pt x="495423" y="674846"/>
                      <a:pt x="580195" y="708184"/>
                    </a:cubicBezTo>
                    <a:cubicBezTo>
                      <a:pt x="595435" y="713899"/>
                      <a:pt x="603055" y="730091"/>
                      <a:pt x="597340" y="744379"/>
                    </a:cubicBezTo>
                    <a:cubicBezTo>
                      <a:pt x="591625" y="759619"/>
                      <a:pt x="575433" y="767239"/>
                      <a:pt x="561145" y="761524"/>
                    </a:cubicBezTo>
                    <a:cubicBezTo>
                      <a:pt x="469705" y="726281"/>
                      <a:pt x="385885" y="673894"/>
                      <a:pt x="313495" y="607219"/>
                    </a:cubicBezTo>
                    <a:cubicBezTo>
                      <a:pt x="209673" y="511969"/>
                      <a:pt x="98230" y="347186"/>
                      <a:pt x="144903" y="1014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13" descr="Line arrow: Clockwise curve">
                <a:extLst>
                  <a:ext uri="{FF2B5EF4-FFF2-40B4-BE49-F238E27FC236}">
                    <a16:creationId xmlns:a16="http://schemas.microsoft.com/office/drawing/2014/main" id="{45B67893-F6BF-4ABD-A667-FDA47027F975}"/>
                  </a:ext>
                </a:extLst>
              </p:cNvPr>
              <p:cNvSpPr/>
              <p:nvPr/>
            </p:nvSpPr>
            <p:spPr>
              <a:xfrm rot="17681776">
                <a:off x="5096778" y="5228678"/>
                <a:ext cx="600075" cy="762000"/>
              </a:xfrm>
              <a:custGeom>
                <a:avLst/>
                <a:gdLst>
                  <a:gd name="connsiteX0" fmla="*/ 144903 w 600075"/>
                  <a:gd name="connsiteY0" fmla="*/ 101441 h 762000"/>
                  <a:gd name="connsiteX1" fmla="*/ 55368 w 600075"/>
                  <a:gd name="connsiteY1" fmla="*/ 188119 h 762000"/>
                  <a:gd name="connsiteX2" fmla="*/ 15363 w 600075"/>
                  <a:gd name="connsiteY2" fmla="*/ 188119 h 762000"/>
                  <a:gd name="connsiteX3" fmla="*/ 15363 w 600075"/>
                  <a:gd name="connsiteY3" fmla="*/ 148114 h 762000"/>
                  <a:gd name="connsiteX4" fmla="*/ 151570 w 600075"/>
                  <a:gd name="connsiteY4" fmla="*/ 14764 h 762000"/>
                  <a:gd name="connsiteX5" fmla="*/ 168715 w 600075"/>
                  <a:gd name="connsiteY5" fmla="*/ 7144 h 762000"/>
                  <a:gd name="connsiteX6" fmla="*/ 171573 w 600075"/>
                  <a:gd name="connsiteY6" fmla="*/ 7144 h 762000"/>
                  <a:gd name="connsiteX7" fmla="*/ 175383 w 600075"/>
                  <a:gd name="connsiteY7" fmla="*/ 7144 h 762000"/>
                  <a:gd name="connsiteX8" fmla="*/ 177288 w 600075"/>
                  <a:gd name="connsiteY8" fmla="*/ 7144 h 762000"/>
                  <a:gd name="connsiteX9" fmla="*/ 179193 w 600075"/>
                  <a:gd name="connsiteY9" fmla="*/ 7144 h 762000"/>
                  <a:gd name="connsiteX10" fmla="*/ 191575 w 600075"/>
                  <a:gd name="connsiteY10" fmla="*/ 14764 h 762000"/>
                  <a:gd name="connsiteX11" fmla="*/ 324925 w 600075"/>
                  <a:gd name="connsiteY11" fmla="*/ 150971 h 762000"/>
                  <a:gd name="connsiteX12" fmla="*/ 324925 w 600075"/>
                  <a:gd name="connsiteY12" fmla="*/ 190976 h 762000"/>
                  <a:gd name="connsiteX13" fmla="*/ 284920 w 600075"/>
                  <a:gd name="connsiteY13" fmla="*/ 190976 h 762000"/>
                  <a:gd name="connsiteX14" fmla="*/ 203005 w 600075"/>
                  <a:gd name="connsiteY14" fmla="*/ 107156 h 762000"/>
                  <a:gd name="connsiteX15" fmla="*/ 351595 w 600075"/>
                  <a:gd name="connsiteY15" fmla="*/ 565309 h 762000"/>
                  <a:gd name="connsiteX16" fmla="*/ 580195 w 600075"/>
                  <a:gd name="connsiteY16" fmla="*/ 708184 h 762000"/>
                  <a:gd name="connsiteX17" fmla="*/ 597340 w 600075"/>
                  <a:gd name="connsiteY17" fmla="*/ 744379 h 762000"/>
                  <a:gd name="connsiteX18" fmla="*/ 561145 w 600075"/>
                  <a:gd name="connsiteY18" fmla="*/ 761524 h 762000"/>
                  <a:gd name="connsiteX19" fmla="*/ 313495 w 600075"/>
                  <a:gd name="connsiteY19" fmla="*/ 607219 h 762000"/>
                  <a:gd name="connsiteX20" fmla="*/ 144903 w 600075"/>
                  <a:gd name="connsiteY20" fmla="*/ 101441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0075" h="762000">
                    <a:moveTo>
                      <a:pt x="144903" y="101441"/>
                    </a:moveTo>
                    <a:lnTo>
                      <a:pt x="55368" y="188119"/>
                    </a:lnTo>
                    <a:cubicBezTo>
                      <a:pt x="43938" y="199549"/>
                      <a:pt x="25840" y="198596"/>
                      <a:pt x="15363" y="188119"/>
                    </a:cubicBezTo>
                    <a:cubicBezTo>
                      <a:pt x="3933" y="176689"/>
                      <a:pt x="4885" y="158591"/>
                      <a:pt x="15363" y="148114"/>
                    </a:cubicBezTo>
                    <a:lnTo>
                      <a:pt x="151570" y="14764"/>
                    </a:lnTo>
                    <a:cubicBezTo>
                      <a:pt x="156333" y="10001"/>
                      <a:pt x="162048" y="7144"/>
                      <a:pt x="168715" y="7144"/>
                    </a:cubicBezTo>
                    <a:cubicBezTo>
                      <a:pt x="169668" y="7144"/>
                      <a:pt x="170620" y="7144"/>
                      <a:pt x="171573" y="7144"/>
                    </a:cubicBezTo>
                    <a:cubicBezTo>
                      <a:pt x="172525" y="7144"/>
                      <a:pt x="173478" y="7144"/>
                      <a:pt x="175383" y="7144"/>
                    </a:cubicBezTo>
                    <a:lnTo>
                      <a:pt x="177288" y="7144"/>
                    </a:lnTo>
                    <a:lnTo>
                      <a:pt x="179193" y="7144"/>
                    </a:lnTo>
                    <a:cubicBezTo>
                      <a:pt x="183955" y="8096"/>
                      <a:pt x="188718" y="10954"/>
                      <a:pt x="191575" y="14764"/>
                    </a:cubicBezTo>
                    <a:lnTo>
                      <a:pt x="324925" y="150971"/>
                    </a:lnTo>
                    <a:cubicBezTo>
                      <a:pt x="336355" y="162401"/>
                      <a:pt x="335403" y="180499"/>
                      <a:pt x="324925" y="190976"/>
                    </a:cubicBezTo>
                    <a:cubicBezTo>
                      <a:pt x="313495" y="202406"/>
                      <a:pt x="295398" y="201454"/>
                      <a:pt x="284920" y="190976"/>
                    </a:cubicBezTo>
                    <a:lnTo>
                      <a:pt x="203005" y="107156"/>
                    </a:lnTo>
                    <a:cubicBezTo>
                      <a:pt x="167763" y="286226"/>
                      <a:pt x="217293" y="440531"/>
                      <a:pt x="351595" y="565309"/>
                    </a:cubicBezTo>
                    <a:cubicBezTo>
                      <a:pt x="418270" y="626269"/>
                      <a:pt x="495423" y="674846"/>
                      <a:pt x="580195" y="708184"/>
                    </a:cubicBezTo>
                    <a:cubicBezTo>
                      <a:pt x="595435" y="713899"/>
                      <a:pt x="603055" y="730091"/>
                      <a:pt x="597340" y="744379"/>
                    </a:cubicBezTo>
                    <a:cubicBezTo>
                      <a:pt x="591625" y="759619"/>
                      <a:pt x="575433" y="767239"/>
                      <a:pt x="561145" y="761524"/>
                    </a:cubicBezTo>
                    <a:cubicBezTo>
                      <a:pt x="469705" y="726281"/>
                      <a:pt x="385885" y="673894"/>
                      <a:pt x="313495" y="607219"/>
                    </a:cubicBezTo>
                    <a:cubicBezTo>
                      <a:pt x="209673" y="511969"/>
                      <a:pt x="98230" y="347186"/>
                      <a:pt x="144903" y="1014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178C34-41CC-4F8D-9B85-F29855F1EC35}"/>
                </a:ext>
              </a:extLst>
            </p:cNvPr>
            <p:cNvSpPr txBox="1"/>
            <p:nvPr/>
          </p:nvSpPr>
          <p:spPr>
            <a:xfrm>
              <a:off x="2801962" y="6169967"/>
              <a:ext cx="3325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STAKEHOLDER INPUT</a:t>
              </a:r>
            </a:p>
          </p:txBody>
        </p:sp>
        <p:pic>
          <p:nvPicPr>
            <p:cNvPr id="33" name="Graphic 32" descr="Marketing">
              <a:extLst>
                <a:ext uri="{FF2B5EF4-FFF2-40B4-BE49-F238E27FC236}">
                  <a16:creationId xmlns:a16="http://schemas.microsoft.com/office/drawing/2014/main" id="{7B3CE1A0-520C-4940-945D-09C4B9AA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842594" y="592757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8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4C8598-BE41-4792-9208-F4A95DA7D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128901-50F0-46B4-AEE6-603CA387F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21579E-4431-444F-8F19-CEDB4614E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A4E81-AF70-4A30-8ECD-248C7494A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AE7F6A-B13F-4A58-87EB-719B737B6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BE88C-E59E-4C5F-AAEE-5C741E301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F4828-875A-4CC1-8396-FEE66802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B319A8-F77A-4D6B-BF12-A1C458F67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1893D17-DB20-47A3-8A67-2032DD31C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EEA2C86-BFCF-4263-9AEF-F8A6BC0F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5A51AB8-87ED-4E47-AE46-60ACAFD42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3C3D786-DBB8-4E19-B604-6BE9772B4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55C2BF1-03A5-4A67-B700-E7C9E5330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895B10C-7382-4DFB-8F7A-AD4DA7BEE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Dgm bld="one"/>
        </p:bldSub>
      </p:bldGraphic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830</Words>
  <Application>Microsoft Office PowerPoint</Application>
  <PresentationFormat>Widescreen</PresentationFormat>
  <Paragraphs>166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Lucida Sans Unicode</vt:lpstr>
      <vt:lpstr>1_Office Theme</vt:lpstr>
      <vt:lpstr>Early-Onset Breast Cancer Education for Women’s Health Care Providers</vt:lpstr>
      <vt:lpstr>Agenda</vt:lpstr>
      <vt:lpstr>ACOG Overview</vt:lpstr>
      <vt:lpstr>ACOG Overview</vt:lpstr>
      <vt:lpstr>Early-Onset Breast Cancer (EOBC) Provider Education  Project Overview</vt:lpstr>
      <vt:lpstr>Project Overview</vt:lpstr>
      <vt:lpstr>Project Overview, Cont.</vt:lpstr>
      <vt:lpstr>Formative Research</vt:lpstr>
      <vt:lpstr>Formative Research Process</vt:lpstr>
      <vt:lpstr>Workgroup Stakeholders</vt:lpstr>
      <vt:lpstr>Formative Research Insights</vt:lpstr>
      <vt:lpstr>Formative Research Insights, Cont.</vt:lpstr>
      <vt:lpstr>How will we use these insights? </vt:lpstr>
      <vt:lpstr>E-Module Curriculum Outline</vt:lpstr>
      <vt:lpstr>What is Our Marketing Message?</vt:lpstr>
      <vt:lpstr>PowerPoint Presentation</vt:lpstr>
      <vt:lpstr>PowerPoint Presentation</vt:lpstr>
      <vt:lpstr>PowerPoint Presentation</vt:lpstr>
      <vt:lpstr>PowerPoint Presentation</vt:lpstr>
      <vt:lpstr>Meet Providers in Person</vt:lpstr>
      <vt:lpstr>Reaching Target HCP Audiences Through Paid Digital Ads and Partnerships</vt:lpstr>
      <vt:lpstr>Looking Forward</vt:lpstr>
      <vt:lpstr>Questions?</vt:lpstr>
      <vt:lpstr>Contact Information</vt:lpstr>
      <vt:lpstr>Supplemental Slides</vt:lpstr>
      <vt:lpstr>Marketing Strategy</vt:lpstr>
      <vt:lpstr>GRETEL Insights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Medical Education for PCPs Regarding Early-Onset Breast Cancer</dc:title>
  <dc:creator>Julia O'Hara</dc:creator>
  <cp:lastModifiedBy>Headley, Carolyn (CDC/DDNID/NCCDPHP/DCPC)</cp:lastModifiedBy>
  <cp:revision>40</cp:revision>
  <dcterms:created xsi:type="dcterms:W3CDTF">2019-08-13T17:49:31Z</dcterms:created>
  <dcterms:modified xsi:type="dcterms:W3CDTF">2019-08-18T22:45:07Z</dcterms:modified>
</cp:coreProperties>
</file>