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1"/>
    <p:sldMasterId id="2147483696" r:id="rId2"/>
  </p:sldMasterIdLst>
  <p:notesMasterIdLst>
    <p:notesMasterId r:id="rId43"/>
  </p:notesMasterIdLst>
  <p:handoutMasterIdLst>
    <p:handoutMasterId r:id="rId44"/>
  </p:handoutMasterIdLst>
  <p:sldIdLst>
    <p:sldId id="257" r:id="rId3"/>
    <p:sldId id="302" r:id="rId4"/>
    <p:sldId id="310" r:id="rId5"/>
    <p:sldId id="311" r:id="rId6"/>
    <p:sldId id="307" r:id="rId7"/>
    <p:sldId id="258" r:id="rId8"/>
    <p:sldId id="259" r:id="rId9"/>
    <p:sldId id="260" r:id="rId10"/>
    <p:sldId id="262" r:id="rId11"/>
    <p:sldId id="297" r:id="rId12"/>
    <p:sldId id="298" r:id="rId13"/>
    <p:sldId id="299" r:id="rId14"/>
    <p:sldId id="261" r:id="rId15"/>
    <p:sldId id="265" r:id="rId16"/>
    <p:sldId id="293" r:id="rId17"/>
    <p:sldId id="266" r:id="rId18"/>
    <p:sldId id="268" r:id="rId19"/>
    <p:sldId id="300" r:id="rId20"/>
    <p:sldId id="269" r:id="rId21"/>
    <p:sldId id="270" r:id="rId22"/>
    <p:sldId id="271" r:id="rId23"/>
    <p:sldId id="273" r:id="rId24"/>
    <p:sldId id="275" r:id="rId25"/>
    <p:sldId id="278" r:id="rId26"/>
    <p:sldId id="279" r:id="rId27"/>
    <p:sldId id="280" r:id="rId28"/>
    <p:sldId id="281" r:id="rId29"/>
    <p:sldId id="283" r:id="rId30"/>
    <p:sldId id="282" r:id="rId31"/>
    <p:sldId id="285" r:id="rId32"/>
    <p:sldId id="286" r:id="rId33"/>
    <p:sldId id="288" r:id="rId34"/>
    <p:sldId id="287" r:id="rId35"/>
    <p:sldId id="309" r:id="rId36"/>
    <p:sldId id="295" r:id="rId37"/>
    <p:sldId id="296" r:id="rId38"/>
    <p:sldId id="301" r:id="rId39"/>
    <p:sldId id="308" r:id="rId40"/>
    <p:sldId id="294" r:id="rId41"/>
    <p:sldId id="306" r:id="rId42"/>
  </p:sldIdLst>
  <p:sldSz cx="9144000" cy="6858000" type="screen4x3"/>
  <p:notesSz cx="7315200" cy="9601200"/>
  <p:defaultTextStyle>
    <a:defPPr>
      <a:defRPr lang="en-US"/>
    </a:defPPr>
    <a:lvl1pPr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1" autoAdjust="0"/>
    <p:restoredTop sz="86421" autoAdjust="0"/>
  </p:normalViewPr>
  <p:slideViewPr>
    <p:cSldViewPr snapToGrid="0" snapToObjects="1">
      <p:cViewPr varScale="1">
        <p:scale>
          <a:sx n="59" d="100"/>
          <a:sy n="59" d="100"/>
        </p:scale>
        <p:origin x="821" y="62"/>
      </p:cViewPr>
      <p:guideLst>
        <p:guide orient="horz" pos="2160"/>
        <p:guide pos="2880"/>
      </p:guideLst>
    </p:cSldViewPr>
  </p:slideViewPr>
  <p:outlineViewPr>
    <p:cViewPr>
      <p:scale>
        <a:sx n="33" d="100"/>
        <a:sy n="33" d="100"/>
      </p:scale>
      <p:origin x="0" y="-35178"/>
    </p:cViewPr>
  </p:outlineViewPr>
  <p:notesTextViewPr>
    <p:cViewPr>
      <p:scale>
        <a:sx n="3" d="2"/>
        <a:sy n="3" d="2"/>
      </p:scale>
      <p:origin x="0" y="0"/>
    </p:cViewPr>
  </p:notesTextViewPr>
  <p:notesViewPr>
    <p:cSldViewPr snapToGrid="0" snapToObjects="1">
      <p:cViewPr varScale="1">
        <p:scale>
          <a:sx n="82" d="100"/>
          <a:sy n="82" d="100"/>
        </p:scale>
        <p:origin x="3756"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9049" y="53975"/>
            <a:ext cx="5127381" cy="479425"/>
          </a:xfrm>
          <a:prstGeom prst="rect">
            <a:avLst/>
          </a:prstGeom>
        </p:spPr>
        <p:txBody>
          <a:bodyPr vert="horz" lIns="96661" tIns="48331" rIns="96661" bIns="48331" rtlCol="0"/>
          <a:lstStyle>
            <a:lvl1pPr algn="l" eaLnBrk="1" fontAlgn="auto" hangingPunct="1">
              <a:spcBef>
                <a:spcPts val="0"/>
              </a:spcBef>
              <a:spcAft>
                <a:spcPts val="0"/>
              </a:spcAft>
              <a:defRPr sz="1300" b="0">
                <a:latin typeface="+mn-lt"/>
              </a:defRPr>
            </a:lvl1pPr>
          </a:lstStyle>
          <a:p>
            <a:pPr>
              <a:defRPr/>
            </a:pPr>
            <a:r>
              <a:rPr lang="en-US" b="1" dirty="0" smtClean="0"/>
              <a:t>Dementia </a:t>
            </a:r>
            <a:r>
              <a:rPr lang="en-US" b="1" dirty="0"/>
              <a:t>Capable </a:t>
            </a:r>
            <a:r>
              <a:rPr lang="en-US" b="1" dirty="0" smtClean="0"/>
              <a:t>Systems and Dementia Friendly Communities</a:t>
            </a:r>
            <a:endParaRPr lang="en-US" b="1" dirty="0"/>
          </a:p>
          <a:p>
            <a:pPr>
              <a:defRPr/>
            </a:pPr>
            <a:endParaRPr lang="en-US" dirty="0"/>
          </a:p>
        </p:txBody>
      </p:sp>
    </p:spTree>
    <p:extLst>
      <p:ext uri="{BB962C8B-B14F-4D97-AF65-F5344CB8AC3E}">
        <p14:creationId xmlns:p14="http://schemas.microsoft.com/office/powerpoint/2010/main" val="31301142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eaLnBrk="1" fontAlgn="auto" hangingPunct="1">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eaLnBrk="1" fontAlgn="auto" hangingPunct="1">
              <a:spcBef>
                <a:spcPts val="0"/>
              </a:spcBef>
              <a:spcAft>
                <a:spcPts val="0"/>
              </a:spcAft>
              <a:defRPr sz="1300">
                <a:latin typeface="+mn-lt"/>
              </a:defRPr>
            </a:lvl1pPr>
          </a:lstStyle>
          <a:p>
            <a:pPr>
              <a:defRPr/>
            </a:pPr>
            <a:fld id="{624BADF0-17A4-4AA9-A40B-DB804DE39A6A}" type="datetimeFigureOut">
              <a:rPr lang="en-US"/>
              <a:pPr>
                <a:defRPr/>
              </a:pPr>
              <a:t>10/24/2017</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eaLnBrk="1" fontAlgn="auto" hangingPunct="1">
              <a:spcBef>
                <a:spcPts val="0"/>
              </a:spcBef>
              <a:spcAft>
                <a:spcPts val="0"/>
              </a:spcAft>
              <a:defRPr sz="1300">
                <a:latin typeface="+mn-lt"/>
              </a:defRPr>
            </a:lvl1pPr>
          </a:lstStyle>
          <a:p>
            <a:pPr>
              <a:defRPr/>
            </a:pPr>
            <a:fld id="{69DEEDC4-3D04-498A-8A8B-4CEA2DF056B9}" type="slidenum">
              <a:rPr lang="en-US"/>
              <a:pPr>
                <a:defRPr/>
              </a:pPr>
              <a:t>‹#›</a:t>
            </a:fld>
            <a:endParaRPr lang="en-US" dirty="0"/>
          </a:p>
        </p:txBody>
      </p:sp>
    </p:spTree>
    <p:extLst>
      <p:ext uri="{BB962C8B-B14F-4D97-AF65-F5344CB8AC3E}">
        <p14:creationId xmlns:p14="http://schemas.microsoft.com/office/powerpoint/2010/main" val="214906370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dfamerica.org/"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dementiafriendlytempe.org/"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youtube.com/watch?v=3zJOFQaUBAY"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alz.or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yJXTXN4xrI8"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nihseniorhealth.gov/alzheimersdisease/whatisalzheimersdisease/video/a2_na.html?intro=y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DISCLAIMERS</a:t>
            </a:r>
          </a:p>
          <a:p>
            <a:pPr eaLnBrk="1" hangingPunct="1">
              <a:spcBef>
                <a:spcPct val="0"/>
              </a:spcBef>
            </a:pPr>
            <a:r>
              <a:rPr lang="en-US" altLang="en-US" smtClean="0"/>
              <a:t>This publication was supported by Cooperative Agreement Number 5U58DP002945-05, funded by the Centers for Disease Control and Prevention. Its contents are solely the responsibility of the authors and do not necessarily represent the official views of the Centers for Disease Control and Prevention or the Department of Health and Human Services. </a:t>
            </a:r>
          </a:p>
          <a:p>
            <a:pPr eaLnBrk="1" hangingPunct="1">
              <a:spcBef>
                <a:spcPct val="0"/>
              </a:spcBef>
            </a:pPr>
            <a:endParaRPr lang="en-US" altLang="en-US" smtClean="0"/>
          </a:p>
          <a:p>
            <a:pPr eaLnBrk="1" hangingPunct="1">
              <a:spcBef>
                <a:spcPct val="0"/>
              </a:spcBef>
            </a:pPr>
            <a:r>
              <a:rPr lang="en-US" altLang="en-US" smtClean="0"/>
              <a:t>The mark "CDC” is owned by the US Dept. of Health and Human Services and is used with permission. Use of this logo is not an endorsement by HHS or CDC of any particular product, service, or enterprise. </a:t>
            </a:r>
          </a:p>
          <a:p>
            <a:pPr eaLnBrk="1" hangingPunct="1">
              <a:spcBef>
                <a:spcPct val="0"/>
              </a:spcBef>
            </a:pPr>
            <a:endParaRPr lang="en-US" altLang="en-US" smtClean="0"/>
          </a:p>
          <a:p>
            <a:pPr eaLnBrk="1" hangingPunct="1">
              <a:spcBef>
                <a:spcPct val="0"/>
              </a:spcBef>
            </a:pPr>
            <a:r>
              <a:rPr lang="en-US" altLang="en-US" b="1" smtClean="0"/>
              <a:t>Talking Points:</a:t>
            </a:r>
          </a:p>
          <a:p>
            <a:pPr eaLnBrk="1" hangingPunct="1">
              <a:spcBef>
                <a:spcPct val="0"/>
              </a:spcBef>
            </a:pPr>
            <a:endParaRPr lang="en-US" altLang="en-US" b="1" smtClean="0"/>
          </a:p>
          <a:p>
            <a:pPr eaLnBrk="1" hangingPunct="1">
              <a:spcBef>
                <a:spcPct val="0"/>
              </a:spcBef>
            </a:pPr>
            <a:r>
              <a:rPr lang="en-US" altLang="en-US" smtClean="0"/>
              <a:t>This presentation entitled, </a:t>
            </a:r>
            <a:r>
              <a:rPr lang="en-US" altLang="en-US" b="1" i="1" smtClean="0"/>
              <a:t>Dementia Capable Systems and Dementia Friendly Communities</a:t>
            </a:r>
            <a:r>
              <a:rPr lang="en-US" altLang="en-US" b="1" smtClean="0"/>
              <a:t>,</a:t>
            </a:r>
            <a:r>
              <a:rPr lang="en-US" altLang="en-US" smtClean="0"/>
              <a:t> is part of a curriculum for public health students entitled, </a:t>
            </a:r>
            <a:r>
              <a:rPr lang="en-US" altLang="en-US" i="1" smtClean="0"/>
              <a:t>A Public Health Approach to Alzheimer’s and Other Dementias</a:t>
            </a:r>
            <a:r>
              <a:rPr lang="en-US" altLang="en-US" smtClean="0"/>
              <a:t>. It was developed by the Emory Centers for Training and Technical Assistance for the Alzheimer’s Association with funding from the Centers for Disease Control and Prevention. </a:t>
            </a:r>
          </a:p>
          <a:p>
            <a:pPr eaLnBrk="1" hangingPunct="1">
              <a:spcBef>
                <a:spcPct val="0"/>
              </a:spcBef>
            </a:pPr>
            <a:endParaRPr lang="en-US" altLang="en-US" smtClean="0"/>
          </a:p>
          <a:p>
            <a:pPr eaLnBrk="1" hangingPunct="1">
              <a:spcBef>
                <a:spcPct val="0"/>
              </a:spcBef>
            </a:pPr>
            <a:r>
              <a:rPr lang="en-US" altLang="en-US" smtClean="0"/>
              <a:t>This presentation addresses the public health response to the Alzheimer’s epidemic at the state and community levels, and the importance of dementia capable systems and dementia friendly communities. </a:t>
            </a:r>
          </a:p>
          <a:p>
            <a:pPr eaLnBrk="1" hangingPunct="1">
              <a:spcBef>
                <a:spcPct val="0"/>
              </a:spcBef>
            </a:pPr>
            <a:endParaRPr lang="en-US" altLang="en-US" b="1" smtClean="0"/>
          </a:p>
          <a:p>
            <a:pPr eaLnBrk="1" hangingPunct="1">
              <a:spcBef>
                <a:spcPct val="0"/>
              </a:spcBef>
            </a:pPr>
            <a:endParaRPr lang="en-US" altLang="en-US" smtClean="0"/>
          </a:p>
          <a:p>
            <a:pPr eaLnBrk="1" hangingPunct="1">
              <a:spcBef>
                <a:spcPct val="0"/>
              </a:spcBef>
            </a:pPr>
            <a:endParaRPr lang="en-US" altLang="en-US"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1CE4F86E-7DAF-4FD2-AFE1-CEB4C1796061}" type="slidenum">
              <a:rPr lang="en-US" altLang="en-US" smtClean="0">
                <a:latin typeface="Calibri" panose="020F0502020204030204" pitchFamily="34" charset="0"/>
              </a:rPr>
              <a:pPr fontAlgn="base">
                <a:spcBef>
                  <a:spcPct val="0"/>
                </a:spcBef>
                <a:spcAft>
                  <a:spcPct val="0"/>
                </a:spcAft>
              </a:pPr>
              <a:t>1</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058801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Ask:</a:t>
            </a:r>
            <a:r>
              <a:rPr lang="en-US" altLang="en-US" smtClean="0"/>
              <a:t> What is public health research?  </a:t>
            </a:r>
          </a:p>
          <a:p>
            <a:pPr eaLnBrk="1" hangingPunct="1">
              <a:spcBef>
                <a:spcPct val="0"/>
              </a:spcBef>
            </a:pPr>
            <a:r>
              <a:rPr lang="en-US" altLang="en-US" smtClean="0"/>
              <a:t>What does it mean to translate findings?</a:t>
            </a:r>
          </a:p>
          <a:p>
            <a:pPr eaLnBrk="1" hangingPunct="1">
              <a:spcBef>
                <a:spcPct val="0"/>
              </a:spcBef>
            </a:pPr>
            <a:endParaRPr lang="en-US" alt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624B5C94-17F9-4CAA-BEEE-CC2C73249310}" type="slidenum">
              <a:rPr lang="en-US" altLang="en-US" smtClean="0">
                <a:latin typeface="Calibri" panose="020F0502020204030204" pitchFamily="34" charset="0"/>
              </a:rPr>
              <a:pPr fontAlgn="base">
                <a:spcBef>
                  <a:spcPct val="0"/>
                </a:spcBef>
                <a:spcAft>
                  <a:spcPct val="0"/>
                </a:spcAft>
              </a:pPr>
              <a:t>10</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79340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Public health research is conducted with the goal of developing or contributing to </a:t>
            </a:r>
            <a:r>
              <a:rPr lang="en-US" b="1" dirty="0" smtClean="0"/>
              <a:t>generalizable knowledge</a:t>
            </a:r>
            <a:r>
              <a:rPr lang="en-US" dirty="0" smtClean="0"/>
              <a:t> to improve public health practice.  “Generalizable” means that the information or knowledge that is gained may be widely applied to populations.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b="1" dirty="0" smtClean="0"/>
              <a:t>Translating</a:t>
            </a:r>
            <a:r>
              <a:rPr lang="en-US" dirty="0" smtClean="0"/>
              <a:t> the information or knowledge gained through public health research means applying it in practice – such as through </a:t>
            </a:r>
            <a:r>
              <a:rPr lang="en-US" b="1" dirty="0" smtClean="0"/>
              <a:t>policy</a:t>
            </a:r>
            <a:r>
              <a:rPr lang="en-US" dirty="0" smtClean="0"/>
              <a:t>, the development of </a:t>
            </a:r>
            <a:r>
              <a:rPr lang="en-US" b="1" dirty="0" smtClean="0"/>
              <a:t>programs</a:t>
            </a:r>
            <a:r>
              <a:rPr lang="en-US" dirty="0" smtClean="0"/>
              <a:t> or </a:t>
            </a:r>
            <a:r>
              <a:rPr lang="en-US" b="1" dirty="0" smtClean="0"/>
              <a:t>interventions</a:t>
            </a:r>
            <a:r>
              <a:rPr lang="en-US" dirty="0" smtClean="0"/>
              <a:t>, or the development of </a:t>
            </a:r>
            <a:r>
              <a:rPr lang="en-US" b="1" dirty="0" smtClean="0"/>
              <a:t>best practices</a:t>
            </a:r>
            <a:r>
              <a:rPr lang="en-US" dirty="0" smtClean="0"/>
              <a:t>.   When programs and policies are built on a framework of research findings they are referred to as being </a:t>
            </a:r>
            <a:r>
              <a:rPr lang="en-US" b="1" dirty="0" smtClean="0"/>
              <a:t>evidence-based</a:t>
            </a:r>
            <a:r>
              <a:rPr lang="en-US" dirty="0" smtClean="0"/>
              <a:t>.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b="1" dirty="0" smtClean="0"/>
              <a:t>Sources</a:t>
            </a:r>
            <a:r>
              <a:rPr lang="en-US" dirty="0" smtClean="0"/>
              <a:t> for public health research and translation include:</a:t>
            </a:r>
          </a:p>
          <a:p>
            <a:pPr eaLnBrk="1" fontAlgn="auto" hangingPunct="1">
              <a:spcBef>
                <a:spcPts val="0"/>
              </a:spcBef>
              <a:spcAft>
                <a:spcPts val="0"/>
              </a:spcAft>
              <a:defRPr/>
            </a:pPr>
            <a:endParaRPr lang="en-US" dirty="0" smtClean="0"/>
          </a:p>
          <a:p>
            <a:pPr marL="181240" indent="-181240" eaLnBrk="1" fontAlgn="auto" hangingPunct="1">
              <a:spcBef>
                <a:spcPts val="0"/>
              </a:spcBef>
              <a:spcAft>
                <a:spcPts val="0"/>
              </a:spcAft>
              <a:buFont typeface="Arial" panose="020B0604020202020204" pitchFamily="34" charset="0"/>
              <a:buChar char="•"/>
              <a:defRPr/>
            </a:pPr>
            <a:r>
              <a:rPr lang="en-US" dirty="0" smtClean="0"/>
              <a:t>Published peer-reviewed articles</a:t>
            </a:r>
          </a:p>
          <a:p>
            <a:pPr marL="181240" indent="-181240" eaLnBrk="1" fontAlgn="auto" hangingPunct="1">
              <a:spcBef>
                <a:spcPts val="0"/>
              </a:spcBef>
              <a:spcAft>
                <a:spcPts val="0"/>
              </a:spcAft>
              <a:buFont typeface="Arial" panose="020B0604020202020204" pitchFamily="34" charset="0"/>
              <a:buChar char="•"/>
              <a:defRPr/>
            </a:pPr>
            <a:r>
              <a:rPr lang="en-US" dirty="0" smtClean="0"/>
              <a:t>Established </a:t>
            </a:r>
            <a:r>
              <a:rPr lang="en-US" b="1" dirty="0" smtClean="0"/>
              <a:t>best practices</a:t>
            </a:r>
            <a:r>
              <a:rPr lang="en-US" dirty="0" smtClean="0"/>
              <a:t> </a:t>
            </a:r>
            <a:r>
              <a:rPr lang="en-US" b="1" dirty="0" smtClean="0"/>
              <a:t>or guidelines </a:t>
            </a:r>
            <a:r>
              <a:rPr lang="en-US" dirty="0" smtClean="0"/>
              <a:t>from </a:t>
            </a:r>
            <a:r>
              <a:rPr lang="en-US" b="1" dirty="0" smtClean="0"/>
              <a:t>authoritative sources</a:t>
            </a:r>
            <a:r>
              <a:rPr lang="en-US" dirty="0" smtClean="0"/>
              <a:t> including government agencies (such as NIH, CDC, state health departments, state department of aging services), and nongovernmental organizations (such as the Alzheimer’s Association)</a:t>
            </a:r>
          </a:p>
          <a:p>
            <a:pPr marL="181240" indent="-181240" eaLnBrk="1" fontAlgn="auto" hangingPunct="1">
              <a:spcBef>
                <a:spcPts val="0"/>
              </a:spcBef>
              <a:spcAft>
                <a:spcPts val="0"/>
              </a:spcAft>
              <a:buFont typeface="Arial" panose="020B0604020202020204" pitchFamily="34" charset="0"/>
              <a:buChar char="•"/>
              <a:defRPr/>
            </a:pPr>
            <a:r>
              <a:rPr lang="en-US" b="1" dirty="0" smtClean="0"/>
              <a:t>Surveillance</a:t>
            </a:r>
            <a:r>
              <a:rPr lang="en-US" dirty="0" smtClean="0"/>
              <a:t> </a:t>
            </a:r>
            <a:r>
              <a:rPr lang="en-US" b="1" dirty="0" smtClean="0"/>
              <a:t>systems</a:t>
            </a:r>
            <a:r>
              <a:rPr lang="en-US" dirty="0" smtClean="0"/>
              <a:t> such as the Behavioral Risk Factor Surveillance System (BRFSS)</a:t>
            </a:r>
          </a:p>
          <a:p>
            <a:pPr marL="181240" indent="-181240" eaLnBrk="1" fontAlgn="auto" hangingPunct="1">
              <a:spcBef>
                <a:spcPts val="0"/>
              </a:spcBef>
              <a:spcAft>
                <a:spcPts val="0"/>
              </a:spcAft>
              <a:buFont typeface="Arial" panose="020B0604020202020204" pitchFamily="34" charset="0"/>
              <a:buChar char="•"/>
              <a:defRPr/>
            </a:pPr>
            <a:endParaRPr lang="en-US"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2009BC4C-A1B3-4EE1-9408-D649B0FD1355}" type="slidenum">
              <a:rPr lang="en-US" altLang="en-US" smtClean="0">
                <a:latin typeface="Calibri" panose="020F0502020204030204" pitchFamily="34" charset="0"/>
              </a:rPr>
              <a:pPr fontAlgn="base">
                <a:spcBef>
                  <a:spcPct val="0"/>
                </a:spcBef>
                <a:spcAft>
                  <a:spcPct val="0"/>
                </a:spcAft>
              </a:pPr>
              <a:t>11</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76168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Ask: </a:t>
            </a:r>
            <a:r>
              <a:rPr lang="en-US" altLang="en-US" smtClean="0"/>
              <a:t>How can public health research and translation be used to reduce the burden of Alzheimer’s disease?</a:t>
            </a:r>
          </a:p>
          <a:p>
            <a:pPr eaLnBrk="1" hangingPunct="1">
              <a:spcBef>
                <a:spcPct val="0"/>
              </a:spcBef>
            </a:pPr>
            <a:endParaRPr lang="en-US" alt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4784A90E-6117-4F48-A66B-CFBF2DC41A6A}" type="slidenum">
              <a:rPr lang="en-US" altLang="en-US" smtClean="0">
                <a:latin typeface="Calibri" panose="020F0502020204030204" pitchFamily="34" charset="0"/>
              </a:rPr>
              <a:pPr fontAlgn="base">
                <a:spcBef>
                  <a:spcPct val="0"/>
                </a:spcBef>
                <a:spcAft>
                  <a:spcPct val="0"/>
                </a:spcAft>
              </a:pPr>
              <a:t>12</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059796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For Alzheimer’s and dementia, public health research may be applied to:</a:t>
            </a:r>
          </a:p>
          <a:p>
            <a:pPr marL="181240" indent="-181240" eaLnBrk="1" fontAlgn="auto" hangingPunct="1">
              <a:spcBef>
                <a:spcPts val="0"/>
              </a:spcBef>
              <a:spcAft>
                <a:spcPts val="0"/>
              </a:spcAft>
              <a:buFont typeface="Arial" panose="020B0604020202020204" pitchFamily="34" charset="0"/>
              <a:buChar char="•"/>
              <a:defRPr/>
            </a:pPr>
            <a:r>
              <a:rPr lang="en-US" dirty="0" smtClean="0"/>
              <a:t>Measuring the </a:t>
            </a:r>
            <a:r>
              <a:rPr lang="en-US" b="1" dirty="0" smtClean="0"/>
              <a:t>burden</a:t>
            </a:r>
            <a:r>
              <a:rPr lang="en-US" dirty="0" smtClean="0"/>
              <a:t> of cognitive impairment on populations</a:t>
            </a:r>
          </a:p>
          <a:p>
            <a:pPr marL="181240" indent="-181240" eaLnBrk="1" fontAlgn="auto" hangingPunct="1">
              <a:spcBef>
                <a:spcPts val="0"/>
              </a:spcBef>
              <a:spcAft>
                <a:spcPts val="0"/>
              </a:spcAft>
              <a:buFont typeface="Arial" panose="020B0604020202020204" pitchFamily="34" charset="0"/>
              <a:buChar char="•"/>
              <a:defRPr/>
            </a:pPr>
            <a:r>
              <a:rPr lang="en-US" dirty="0" smtClean="0"/>
              <a:t>Creating state and local </a:t>
            </a:r>
            <a:r>
              <a:rPr lang="en-US" b="1" dirty="0" smtClean="0"/>
              <a:t>policies</a:t>
            </a:r>
            <a:r>
              <a:rPr lang="en-US" dirty="0" smtClean="0"/>
              <a:t> that benefit and support people with Alzheimer’s disease and their caregivers</a:t>
            </a:r>
          </a:p>
          <a:p>
            <a:pPr marL="181240" indent="-181240" eaLnBrk="1" fontAlgn="auto" hangingPunct="1">
              <a:spcBef>
                <a:spcPts val="0"/>
              </a:spcBef>
              <a:spcAft>
                <a:spcPts val="0"/>
              </a:spcAft>
              <a:buFont typeface="Arial" panose="020B0604020202020204" pitchFamily="34" charset="0"/>
              <a:buChar char="•"/>
              <a:defRPr/>
            </a:pPr>
            <a:r>
              <a:rPr lang="en-US" dirty="0" smtClean="0"/>
              <a:t>Identifying and designing effective </a:t>
            </a:r>
            <a:r>
              <a:rPr lang="en-US" b="1" dirty="0" smtClean="0"/>
              <a:t>practices</a:t>
            </a:r>
            <a:r>
              <a:rPr lang="en-US" dirty="0" smtClean="0"/>
              <a:t> and </a:t>
            </a:r>
            <a:r>
              <a:rPr lang="en-US" b="1" dirty="0" smtClean="0"/>
              <a:t>interventions</a:t>
            </a:r>
            <a:r>
              <a:rPr lang="en-US" dirty="0" smtClean="0"/>
              <a:t> to support the needs of individuals and their caregivers</a:t>
            </a:r>
          </a:p>
          <a:p>
            <a:pPr marL="181240" indent="-181240" eaLnBrk="1" fontAlgn="auto" hangingPunct="1">
              <a:spcBef>
                <a:spcPts val="0"/>
              </a:spcBef>
              <a:spcAft>
                <a:spcPts val="0"/>
              </a:spcAft>
              <a:buFont typeface="Arial" panose="020B0604020202020204" pitchFamily="34" charset="0"/>
              <a:buChar char="•"/>
              <a:defRPr/>
            </a:pPr>
            <a:r>
              <a:rPr lang="en-US" dirty="0" smtClean="0"/>
              <a:t>Promoting </a:t>
            </a:r>
            <a:r>
              <a:rPr lang="en-US" b="1" dirty="0" smtClean="0"/>
              <a:t>risk reduction</a:t>
            </a:r>
            <a:r>
              <a:rPr lang="en-US" dirty="0" smtClean="0"/>
              <a:t> and </a:t>
            </a:r>
            <a:r>
              <a:rPr lang="en-US" b="1" dirty="0" smtClean="0"/>
              <a:t>cognitive health</a:t>
            </a:r>
            <a:endParaRPr 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2D537727-BE17-4743-BCD1-759C2036FEA8}" type="slidenum">
              <a:rPr lang="en-US" altLang="en-US" smtClean="0">
                <a:latin typeface="Calibri" panose="020F0502020204030204" pitchFamily="34" charset="0"/>
              </a:rPr>
              <a:pPr fontAlgn="base">
                <a:spcBef>
                  <a:spcPct val="0"/>
                </a:spcBef>
                <a:spcAft>
                  <a:spcPct val="0"/>
                </a:spcAft>
              </a:pPr>
              <a:t>13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15387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Public health research may be used to inform the design of </a:t>
            </a:r>
            <a:r>
              <a:rPr lang="en-US" altLang="en-US" b="1" smtClean="0"/>
              <a:t>support services and programs</a:t>
            </a:r>
            <a:r>
              <a:rPr lang="en-US" altLang="en-US" smtClean="0"/>
              <a:t> for people with Alzheimer’s and other dementias.</a:t>
            </a:r>
          </a:p>
          <a:p>
            <a:pPr eaLnBrk="1" hangingPunct="1">
              <a:spcBef>
                <a:spcPct val="0"/>
              </a:spcBef>
            </a:pPr>
            <a:endParaRPr lang="en-US" alt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771A7846-F73D-49FD-A6AF-EE95D1F873AA}" type="slidenum">
              <a:rPr lang="en-US" altLang="en-US" smtClean="0">
                <a:latin typeface="Calibri" panose="020F0502020204030204" pitchFamily="34" charset="0"/>
              </a:rPr>
              <a:pPr fontAlgn="base">
                <a:spcBef>
                  <a:spcPct val="0"/>
                </a:spcBef>
                <a:spcAft>
                  <a:spcPct val="0"/>
                </a:spcAft>
              </a:pPr>
              <a:t>14</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949871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Ask:</a:t>
            </a:r>
            <a:r>
              <a:rPr lang="en-US" altLang="en-US" smtClean="0"/>
              <a:t> What kinds of support services might people with Alzheimer’s and their caregivers need?</a:t>
            </a:r>
          </a:p>
          <a:p>
            <a:pPr eaLnBrk="1" hangingPunct="1">
              <a:spcBef>
                <a:spcPct val="0"/>
              </a:spcBef>
            </a:pPr>
            <a:endParaRPr lang="en-US" altLang="en-US"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5B5F9789-7574-47F3-B33C-FD9730B9A86C}" type="slidenum">
              <a:rPr lang="en-US" altLang="en-US" smtClean="0">
                <a:latin typeface="Calibri" panose="020F0502020204030204" pitchFamily="34" charset="0"/>
              </a:rPr>
              <a:pPr fontAlgn="base">
                <a:spcBef>
                  <a:spcPct val="0"/>
                </a:spcBef>
                <a:spcAft>
                  <a:spcPct val="0"/>
                </a:spcAft>
              </a:pPr>
              <a:t>15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48722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Individuals with Alzheimer’s and dementia may </a:t>
            </a:r>
            <a:r>
              <a:rPr lang="en-US" b="1" dirty="0" smtClean="0"/>
              <a:t>require </a:t>
            </a:r>
            <a:r>
              <a:rPr lang="en-US" dirty="0" smtClean="0"/>
              <a:t>varying levels of </a:t>
            </a:r>
            <a:r>
              <a:rPr lang="en-US" b="1" dirty="0" smtClean="0"/>
              <a:t>care and support from</a:t>
            </a:r>
            <a:r>
              <a:rPr lang="en-US" dirty="0" smtClean="0"/>
              <a:t> </a:t>
            </a:r>
            <a:r>
              <a:rPr lang="en-US" b="1" dirty="0" smtClean="0"/>
              <a:t>numerous sources</a:t>
            </a:r>
            <a:r>
              <a:rPr lang="en-US" dirty="0" smtClean="0"/>
              <a:t>, including:</a:t>
            </a:r>
          </a:p>
          <a:p>
            <a:pPr marL="181240" indent="-181240" eaLnBrk="1" fontAlgn="auto" hangingPunct="1">
              <a:spcBef>
                <a:spcPts val="0"/>
              </a:spcBef>
              <a:spcAft>
                <a:spcPts val="0"/>
              </a:spcAft>
              <a:buFont typeface="Arial" panose="020B0604020202020204" pitchFamily="34" charset="0"/>
              <a:buChar char="•"/>
              <a:defRPr/>
            </a:pPr>
            <a:endParaRPr lang="en-US" dirty="0" smtClean="0"/>
          </a:p>
          <a:p>
            <a:pPr marL="181240" indent="-181240" eaLnBrk="1" fontAlgn="auto" hangingPunct="1">
              <a:spcBef>
                <a:spcPts val="0"/>
              </a:spcBef>
              <a:spcAft>
                <a:spcPts val="0"/>
              </a:spcAft>
              <a:buFont typeface="Arial" panose="020B0604020202020204" pitchFamily="34" charset="0"/>
              <a:buChar char="•"/>
              <a:defRPr/>
            </a:pPr>
            <a:r>
              <a:rPr lang="en-US" b="1" dirty="0" smtClean="0"/>
              <a:t>Support groups and socialization programs</a:t>
            </a:r>
            <a:r>
              <a:rPr lang="en-US" dirty="0" smtClean="0"/>
              <a:t>: aimed at persons with mild (early) stage Alzheimer’s disease, these groups can help with planning for future needs and provide general guidance and support for individuals and caregivers</a:t>
            </a:r>
          </a:p>
          <a:p>
            <a:pPr marL="181240" indent="-181240" eaLnBrk="1" fontAlgn="auto" hangingPunct="1">
              <a:spcBef>
                <a:spcPts val="0"/>
              </a:spcBef>
              <a:spcAft>
                <a:spcPts val="0"/>
              </a:spcAft>
              <a:buFont typeface="Arial" panose="020B0604020202020204" pitchFamily="34" charset="0"/>
              <a:buChar char="•"/>
              <a:defRPr/>
            </a:pPr>
            <a:r>
              <a:rPr lang="en-US" b="1" dirty="0" smtClean="0"/>
              <a:t>Wellness programs: </a:t>
            </a:r>
            <a:r>
              <a:rPr lang="en-US" dirty="0" smtClean="0"/>
              <a:t>includes nutrition and physical activity programs, physical/occupational/speech therapy; may also include opportunities for cognitive activity, such as creative arts or intergenerational connections</a:t>
            </a:r>
          </a:p>
          <a:p>
            <a:pPr marL="181240" indent="-181240" eaLnBrk="1" fontAlgn="auto" hangingPunct="1">
              <a:spcBef>
                <a:spcPts val="0"/>
              </a:spcBef>
              <a:spcAft>
                <a:spcPts val="0"/>
              </a:spcAft>
              <a:buFont typeface="Arial" panose="020B0604020202020204" pitchFamily="34" charset="0"/>
              <a:buChar char="•"/>
              <a:defRPr/>
            </a:pPr>
            <a:r>
              <a:rPr lang="en-US" b="1" dirty="0" smtClean="0"/>
              <a:t>Care services</a:t>
            </a:r>
            <a:r>
              <a:rPr lang="en-US" dirty="0" smtClean="0"/>
              <a:t>: includes care managers, chore services, home safety, personal care assistant</a:t>
            </a:r>
          </a:p>
          <a:p>
            <a:pPr marL="181240" indent="-181240" eaLnBrk="1" fontAlgn="auto" hangingPunct="1">
              <a:spcBef>
                <a:spcPts val="0"/>
              </a:spcBef>
              <a:spcAft>
                <a:spcPts val="0"/>
              </a:spcAft>
              <a:buFont typeface="Arial" panose="020B0604020202020204" pitchFamily="34" charset="0"/>
              <a:buChar char="•"/>
              <a:defRPr/>
            </a:pPr>
            <a:r>
              <a:rPr lang="en-US" b="1" dirty="0" smtClean="0"/>
              <a:t>Legal</a:t>
            </a:r>
            <a:r>
              <a:rPr lang="en-US" dirty="0" smtClean="0"/>
              <a:t> or </a:t>
            </a:r>
            <a:r>
              <a:rPr lang="en-US" b="1" dirty="0" smtClean="0"/>
              <a:t>financial</a:t>
            </a:r>
            <a:r>
              <a:rPr lang="en-US" dirty="0" smtClean="0"/>
              <a:t> </a:t>
            </a:r>
            <a:r>
              <a:rPr lang="en-US" b="1" dirty="0" smtClean="0"/>
              <a:t>services</a:t>
            </a:r>
            <a:r>
              <a:rPr lang="en-US" dirty="0" smtClean="0"/>
              <a:t>: financial, health care, and end-of-life planning</a:t>
            </a:r>
          </a:p>
          <a:p>
            <a:pPr marL="181240" indent="-181240" eaLnBrk="1" fontAlgn="auto" hangingPunct="1">
              <a:spcBef>
                <a:spcPts val="0"/>
              </a:spcBef>
              <a:spcAft>
                <a:spcPts val="0"/>
              </a:spcAft>
              <a:buFont typeface="Arial" panose="020B0604020202020204" pitchFamily="34" charset="0"/>
              <a:buChar char="•"/>
              <a:defRPr/>
            </a:pPr>
            <a:r>
              <a:rPr lang="en-US" b="1" dirty="0" smtClean="0"/>
              <a:t>Residential care</a:t>
            </a:r>
            <a:r>
              <a:rPr lang="en-US" dirty="0" smtClean="0"/>
              <a:t>: includes living options with varying levels of care, such as independent living communities, assisted living residences, and nursing homes tailored to people with dementia</a:t>
            </a:r>
          </a:p>
          <a:p>
            <a:pPr marL="181240" indent="-181240" eaLnBrk="1" fontAlgn="auto" hangingPunct="1">
              <a:spcBef>
                <a:spcPts val="0"/>
              </a:spcBef>
              <a:spcAft>
                <a:spcPts val="0"/>
              </a:spcAft>
              <a:buFont typeface="Arial" panose="020B0604020202020204" pitchFamily="34" charset="0"/>
              <a:buChar char="•"/>
              <a:defRPr/>
            </a:pPr>
            <a:r>
              <a:rPr lang="en-US" b="1" dirty="0" smtClean="0"/>
              <a:t>Transportation</a:t>
            </a:r>
            <a:r>
              <a:rPr lang="en-US" dirty="0" smtClean="0"/>
              <a:t>: includes safe driving supports and individual and group transportation options</a:t>
            </a:r>
          </a:p>
          <a:p>
            <a:pPr marL="181240" indent="-181240" eaLnBrk="1" fontAlgn="auto" hangingPunct="1">
              <a:spcBef>
                <a:spcPts val="0"/>
              </a:spcBef>
              <a:spcAft>
                <a:spcPts val="0"/>
              </a:spcAft>
              <a:buFont typeface="Arial" panose="020B0604020202020204" pitchFamily="34" charset="0"/>
              <a:buChar char="•"/>
              <a:defRPr/>
            </a:pPr>
            <a:r>
              <a:rPr lang="en-US" b="1" dirty="0" smtClean="0"/>
              <a:t>Adult day care</a:t>
            </a:r>
            <a:r>
              <a:rPr lang="en-US" dirty="0" smtClean="0"/>
              <a:t>: care for individuals who require regular supervision: allowing people to socialize, participate in activities, and provide opportunities for caregivers to work or fulfill other responsibilities</a:t>
            </a:r>
          </a:p>
          <a:p>
            <a:pPr eaLnBrk="1" fontAlgn="auto" hangingPunct="1">
              <a:spcBef>
                <a:spcPts val="0"/>
              </a:spcBef>
              <a:spcAft>
                <a:spcPts val="0"/>
              </a:spcAft>
              <a:defRPr/>
            </a:pPr>
            <a:endParaRPr lang="en-US" dirty="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6E185D93-D6D8-4479-974C-786C123801F2}" type="slidenum">
              <a:rPr lang="en-US" altLang="en-US" smtClean="0">
                <a:latin typeface="Calibri" panose="020F0502020204030204" pitchFamily="34" charset="0"/>
              </a:rPr>
              <a:pPr fontAlgn="base">
                <a:spcBef>
                  <a:spcPct val="0"/>
                </a:spcBef>
                <a:spcAft>
                  <a:spcPct val="0"/>
                </a:spcAft>
              </a:pPr>
              <a:t>16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321883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Support services and programs that have been found to be most effective for caregivers include </a:t>
            </a:r>
            <a:r>
              <a:rPr lang="en-US" b="1" dirty="0" smtClean="0"/>
              <a:t>multiple</a:t>
            </a:r>
            <a:r>
              <a:rPr lang="en-US" dirty="0" smtClean="0"/>
              <a:t> </a:t>
            </a:r>
            <a:r>
              <a:rPr lang="en-US" b="1" dirty="0" smtClean="0"/>
              <a:t>components</a:t>
            </a:r>
            <a:r>
              <a:rPr lang="en-US" dirty="0" smtClean="0"/>
              <a:t> to address different needs:  </a:t>
            </a:r>
          </a:p>
          <a:p>
            <a:pPr marL="181240" indent="-181240" eaLnBrk="1" fontAlgn="auto" hangingPunct="1">
              <a:spcBef>
                <a:spcPts val="0"/>
              </a:spcBef>
              <a:spcAft>
                <a:spcPts val="0"/>
              </a:spcAft>
              <a:buFont typeface="Arial" panose="020B0604020202020204" pitchFamily="34" charset="0"/>
              <a:buChar char="•"/>
              <a:defRPr/>
            </a:pPr>
            <a:endParaRPr lang="en-US" dirty="0" smtClean="0"/>
          </a:p>
          <a:p>
            <a:pPr marL="181240" indent="-181240" eaLnBrk="1" fontAlgn="auto" hangingPunct="1">
              <a:spcBef>
                <a:spcPts val="0"/>
              </a:spcBef>
              <a:spcAft>
                <a:spcPts val="0"/>
              </a:spcAft>
              <a:buFont typeface="Arial" panose="020B0604020202020204" pitchFamily="34" charset="0"/>
              <a:buChar char="•"/>
              <a:defRPr/>
            </a:pPr>
            <a:r>
              <a:rPr lang="en-US" b="1" dirty="0" smtClean="0"/>
              <a:t>Education/information/training</a:t>
            </a:r>
            <a:r>
              <a:rPr lang="en-US" dirty="0" smtClean="0"/>
              <a:t>:</a:t>
            </a:r>
          </a:p>
          <a:p>
            <a:pPr marL="664546" lvl="1" indent="-181240" eaLnBrk="1" fontAlgn="auto" hangingPunct="1">
              <a:spcBef>
                <a:spcPts val="0"/>
              </a:spcBef>
              <a:spcAft>
                <a:spcPts val="0"/>
              </a:spcAft>
              <a:buFont typeface="Arial" panose="020B0604020202020204" pitchFamily="34" charset="0"/>
              <a:buChar char="•"/>
              <a:defRPr/>
            </a:pPr>
            <a:r>
              <a:rPr lang="en-US" dirty="0" smtClean="0"/>
              <a:t>Alzheimer’s and dementia and its effects on behavior</a:t>
            </a:r>
          </a:p>
          <a:p>
            <a:pPr marL="664546" lvl="1" indent="-181240" eaLnBrk="1" fontAlgn="auto" hangingPunct="1">
              <a:spcBef>
                <a:spcPts val="0"/>
              </a:spcBef>
              <a:spcAft>
                <a:spcPts val="0"/>
              </a:spcAft>
              <a:buFont typeface="Arial" panose="020B0604020202020204" pitchFamily="34" charset="0"/>
              <a:buChar char="•"/>
              <a:defRPr/>
            </a:pPr>
            <a:r>
              <a:rPr lang="en-US" b="1" dirty="0" smtClean="0"/>
              <a:t>Behavioral management/problem solving training</a:t>
            </a:r>
            <a:r>
              <a:rPr lang="en-US" dirty="0" smtClean="0"/>
              <a:t>: designed to train caregivers to use specific techniques to manage behaviors that can be challenging (such as agitation, repetition, aggression, wandering)</a:t>
            </a:r>
          </a:p>
          <a:p>
            <a:pPr marL="664546" lvl="1" indent="-181240" eaLnBrk="1" fontAlgn="auto" hangingPunct="1">
              <a:spcBef>
                <a:spcPts val="0"/>
              </a:spcBef>
              <a:spcAft>
                <a:spcPts val="0"/>
              </a:spcAft>
              <a:buFont typeface="Arial" panose="020B0604020202020204" pitchFamily="34" charset="0"/>
              <a:buChar char="•"/>
              <a:defRPr/>
            </a:pPr>
            <a:r>
              <a:rPr lang="en-US" dirty="0" smtClean="0"/>
              <a:t>Information on the availability of </a:t>
            </a:r>
            <a:r>
              <a:rPr lang="en-US" b="1" dirty="0" smtClean="0"/>
              <a:t>resources</a:t>
            </a:r>
          </a:p>
          <a:p>
            <a:pPr marL="664546" lvl="1" indent="-181240" eaLnBrk="1" fontAlgn="auto" hangingPunct="1">
              <a:spcBef>
                <a:spcPts val="0"/>
              </a:spcBef>
              <a:spcAft>
                <a:spcPts val="0"/>
              </a:spcAft>
              <a:buFont typeface="Arial" panose="020B0604020202020204" pitchFamily="34" charset="0"/>
              <a:buChar char="•"/>
              <a:defRPr/>
            </a:pPr>
            <a:r>
              <a:rPr lang="en-US" dirty="0" smtClean="0"/>
              <a:t>Self-care, such as stress management, using respite services</a:t>
            </a:r>
          </a:p>
          <a:p>
            <a:pPr lvl="1" eaLnBrk="1" fontAlgn="auto" hangingPunct="1">
              <a:spcBef>
                <a:spcPts val="0"/>
              </a:spcBef>
              <a:spcAft>
                <a:spcPts val="0"/>
              </a:spcAft>
              <a:defRPr/>
            </a:pPr>
            <a:endParaRPr lang="en-US" dirty="0" smtClean="0"/>
          </a:p>
          <a:p>
            <a:pPr marL="181240" indent="-181240" eaLnBrk="1" fontAlgn="auto" hangingPunct="1">
              <a:spcBef>
                <a:spcPts val="0"/>
              </a:spcBef>
              <a:spcAft>
                <a:spcPts val="0"/>
              </a:spcAft>
              <a:buFont typeface="Arial" panose="020B0604020202020204" pitchFamily="34" charset="0"/>
              <a:buChar char="•"/>
              <a:defRPr/>
            </a:pPr>
            <a:r>
              <a:rPr lang="en-US" b="1" dirty="0" smtClean="0"/>
              <a:t>Counseling/support groups</a:t>
            </a:r>
            <a:r>
              <a:rPr lang="en-US" dirty="0" smtClean="0"/>
              <a:t>:</a:t>
            </a:r>
          </a:p>
          <a:p>
            <a:pPr marL="664546" lvl="1" indent="-181240" eaLnBrk="1" fontAlgn="auto" hangingPunct="1">
              <a:spcBef>
                <a:spcPts val="0"/>
              </a:spcBef>
              <a:spcAft>
                <a:spcPts val="0"/>
              </a:spcAft>
              <a:buFont typeface="Arial" panose="020B0604020202020204" pitchFamily="34" charset="0"/>
              <a:buChar char="•"/>
              <a:defRPr/>
            </a:pPr>
            <a:r>
              <a:rPr lang="en-US" dirty="0" smtClean="0"/>
              <a:t>Individual and family </a:t>
            </a:r>
            <a:r>
              <a:rPr lang="en-US" b="1" dirty="0" smtClean="0"/>
              <a:t>counseling</a:t>
            </a:r>
            <a:endParaRPr lang="en-US" dirty="0" smtClean="0"/>
          </a:p>
          <a:p>
            <a:pPr marL="664546" lvl="1" indent="-181240" eaLnBrk="1" fontAlgn="auto" hangingPunct="1">
              <a:spcBef>
                <a:spcPts val="0"/>
              </a:spcBef>
              <a:spcAft>
                <a:spcPts val="0"/>
              </a:spcAft>
              <a:buFont typeface="Arial" panose="020B0604020202020204" pitchFamily="34" charset="0"/>
              <a:buChar char="•"/>
              <a:defRPr/>
            </a:pPr>
            <a:r>
              <a:rPr lang="en-US" b="1" dirty="0" smtClean="0"/>
              <a:t>Support groups</a:t>
            </a:r>
            <a:r>
              <a:rPr lang="en-US" dirty="0" smtClean="0"/>
              <a:t> that have been found to have the most positive outcomes focus on specific objectives, such as teaching certain skills or strategies</a:t>
            </a:r>
          </a:p>
          <a:p>
            <a:pPr lvl="1" eaLnBrk="1" fontAlgn="auto" hangingPunct="1">
              <a:spcBef>
                <a:spcPts val="0"/>
              </a:spcBef>
              <a:spcAft>
                <a:spcPts val="0"/>
              </a:spcAft>
              <a:defRPr/>
            </a:pPr>
            <a:endParaRPr lang="en-US" dirty="0" smtClean="0"/>
          </a:p>
          <a:p>
            <a:pPr marL="181240" indent="-181240" eaLnBrk="1" fontAlgn="auto" hangingPunct="1">
              <a:spcBef>
                <a:spcPts val="0"/>
              </a:spcBef>
              <a:spcAft>
                <a:spcPts val="0"/>
              </a:spcAft>
              <a:buFont typeface="Arial" panose="020B0604020202020204" pitchFamily="34" charset="0"/>
              <a:buChar char="•"/>
              <a:defRPr/>
            </a:pPr>
            <a:r>
              <a:rPr lang="en-US" b="1" dirty="0" smtClean="0"/>
              <a:t>Care management</a:t>
            </a:r>
            <a:r>
              <a:rPr lang="en-US" dirty="0" smtClean="0"/>
              <a:t>: helping to identify and manage care needs, coordinate across care systems and providers</a:t>
            </a:r>
          </a:p>
          <a:p>
            <a:pPr eaLnBrk="1" fontAlgn="auto" hangingPunct="1">
              <a:spcBef>
                <a:spcPts val="0"/>
              </a:spcBef>
              <a:spcAft>
                <a:spcPts val="0"/>
              </a:spcAft>
              <a:defRPr/>
            </a:pPr>
            <a:endParaRPr lang="en-US" dirty="0" smtClean="0"/>
          </a:p>
          <a:p>
            <a:pPr marL="181240" indent="-181240" eaLnBrk="1" fontAlgn="auto" hangingPunct="1">
              <a:spcBef>
                <a:spcPts val="0"/>
              </a:spcBef>
              <a:spcAft>
                <a:spcPts val="0"/>
              </a:spcAft>
              <a:buFont typeface="Arial" panose="020B0604020202020204" pitchFamily="34" charset="0"/>
              <a:buChar char="•"/>
              <a:defRPr/>
            </a:pPr>
            <a:r>
              <a:rPr lang="en-US" b="1" dirty="0" smtClean="0"/>
              <a:t>Respite services</a:t>
            </a:r>
            <a:r>
              <a:rPr lang="en-US" dirty="0" smtClean="0"/>
              <a:t>: provides care for a person with Alzheimer’s disease on a temporary basis, providing time off for a family caregiver</a:t>
            </a:r>
          </a:p>
          <a:p>
            <a:pPr eaLnBrk="1" fontAlgn="auto" hangingPunct="1">
              <a:spcBef>
                <a:spcPts val="0"/>
              </a:spcBef>
              <a:spcAft>
                <a:spcPts val="0"/>
              </a:spcAft>
              <a:defRPr/>
            </a:pPr>
            <a:endParaRPr lang="en-US" dirty="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A326C45F-75DE-44EF-BEEE-CA2377792A6B}" type="slidenum">
              <a:rPr lang="en-US" altLang="en-US" smtClean="0">
                <a:latin typeface="Calibri" panose="020F0502020204030204" pitchFamily="34" charset="0"/>
              </a:rPr>
              <a:pPr fontAlgn="base">
                <a:spcBef>
                  <a:spcPct val="0"/>
                </a:spcBef>
                <a:spcAft>
                  <a:spcPct val="0"/>
                </a:spcAft>
              </a:pPr>
              <a:t>17</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561595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There are many examples of evidence-based programs for people with Alzheimer’s and dementia and their caregivers.</a:t>
            </a:r>
          </a:p>
          <a:p>
            <a:pPr marL="181240" indent="-181240" eaLnBrk="1" fontAlgn="auto" hangingPunct="1">
              <a:spcBef>
                <a:spcPts val="0"/>
              </a:spcBef>
              <a:spcAft>
                <a:spcPts val="0"/>
              </a:spcAft>
              <a:buFont typeface="Arial" panose="020B0604020202020204" pitchFamily="34" charset="0"/>
              <a:buChar char="•"/>
              <a:defRPr/>
            </a:pPr>
            <a:r>
              <a:rPr lang="en-US" b="1" dirty="0" smtClean="0"/>
              <a:t>Reducing Disability in Alzheimer’s Disease (RDAD)</a:t>
            </a:r>
            <a:r>
              <a:rPr lang="en-US" dirty="0" smtClean="0"/>
              <a:t>: The primary aims of the RDAD program are to teach family caregivers:</a:t>
            </a:r>
          </a:p>
          <a:p>
            <a:pPr marL="664546" lvl="1" indent="-181240" eaLnBrk="1" fontAlgn="auto" hangingPunct="1">
              <a:spcBef>
                <a:spcPts val="0"/>
              </a:spcBef>
              <a:spcAft>
                <a:spcPts val="0"/>
              </a:spcAft>
              <a:buFont typeface="Arial" panose="020B0604020202020204" pitchFamily="34" charset="0"/>
              <a:buChar char="•"/>
              <a:defRPr/>
            </a:pPr>
            <a:r>
              <a:rPr lang="en-US" dirty="0" smtClean="0"/>
              <a:t>Strategies to decrease challenging behaviors related to Alzheimer’s and dementia, such as depression, anxiety, agitation, and aggression</a:t>
            </a:r>
          </a:p>
          <a:p>
            <a:pPr marL="664546" lvl="1" indent="-181240" eaLnBrk="1" fontAlgn="auto" hangingPunct="1">
              <a:spcBef>
                <a:spcPts val="0"/>
              </a:spcBef>
              <a:spcAft>
                <a:spcPts val="0"/>
              </a:spcAft>
              <a:buFont typeface="Arial" panose="020B0604020202020204" pitchFamily="34" charset="0"/>
              <a:buChar char="•"/>
              <a:defRPr/>
            </a:pPr>
            <a:r>
              <a:rPr lang="en-US" dirty="0" smtClean="0"/>
              <a:t>Methods to engage in and encourage physical activity in order to reduce the physical disabilities that often results in a loss of independence</a:t>
            </a:r>
          </a:p>
          <a:p>
            <a:pPr marL="664546" lvl="1" indent="-181240" eaLnBrk="1" fontAlgn="auto" hangingPunct="1">
              <a:spcBef>
                <a:spcPts val="0"/>
              </a:spcBef>
              <a:spcAft>
                <a:spcPts val="0"/>
              </a:spcAft>
              <a:buFont typeface="Arial" panose="020B0604020202020204" pitchFamily="34" charset="0"/>
              <a:buChar char="•"/>
              <a:defRPr/>
            </a:pPr>
            <a:r>
              <a:rPr lang="en-US" dirty="0" smtClean="0"/>
              <a:t>RDAD consists of 12 hourly sessions, conducted in participants’ homes over three months.</a:t>
            </a:r>
          </a:p>
          <a:p>
            <a:pPr lvl="1" eaLnBrk="1" fontAlgn="auto" hangingPunct="1">
              <a:spcBef>
                <a:spcPts val="0"/>
              </a:spcBef>
              <a:spcAft>
                <a:spcPts val="0"/>
              </a:spcAft>
              <a:defRPr/>
            </a:pPr>
            <a:endParaRPr lang="en-US" dirty="0" smtClean="0"/>
          </a:p>
          <a:p>
            <a:pPr marL="181240" indent="-181240" eaLnBrk="1" fontAlgn="auto" hangingPunct="1">
              <a:spcBef>
                <a:spcPts val="0"/>
              </a:spcBef>
              <a:spcAft>
                <a:spcPts val="0"/>
              </a:spcAft>
              <a:buFont typeface="Arial" panose="020B0604020202020204" pitchFamily="34" charset="0"/>
              <a:buChar char="•"/>
              <a:defRPr/>
            </a:pPr>
            <a:r>
              <a:rPr lang="en-US" b="1" dirty="0" smtClean="0"/>
              <a:t>Minds in Motion (MIM)</a:t>
            </a:r>
            <a:r>
              <a:rPr lang="en-US" dirty="0" smtClean="0"/>
              <a:t>: MIM is designed to improve or sustain cognitive and physical functioning in persons with mild (early) stage dementia or mild cognitive impairment (MCI).  The group-based program, delivered in community settings, includes a variety of evidence-based components, including:</a:t>
            </a:r>
          </a:p>
          <a:p>
            <a:pPr marL="664546" lvl="1" indent="-181240" eaLnBrk="1" fontAlgn="auto" hangingPunct="1">
              <a:spcBef>
                <a:spcPts val="0"/>
              </a:spcBef>
              <a:spcAft>
                <a:spcPts val="0"/>
              </a:spcAft>
              <a:buFont typeface="Arial" panose="020B0604020202020204" pitchFamily="34" charset="0"/>
              <a:buChar char="•"/>
              <a:defRPr/>
            </a:pPr>
            <a:r>
              <a:rPr lang="en-US" dirty="0" smtClean="0"/>
              <a:t>Cognitive training exercises</a:t>
            </a:r>
          </a:p>
          <a:p>
            <a:pPr marL="664546" lvl="1" indent="-181240" eaLnBrk="1" fontAlgn="auto" hangingPunct="1">
              <a:spcBef>
                <a:spcPts val="0"/>
              </a:spcBef>
              <a:spcAft>
                <a:spcPts val="0"/>
              </a:spcAft>
              <a:buFont typeface="Arial" panose="020B0604020202020204" pitchFamily="34" charset="0"/>
              <a:buChar char="•"/>
              <a:defRPr/>
            </a:pPr>
            <a:r>
              <a:rPr lang="en-US" dirty="0" smtClean="0"/>
              <a:t>Physical exercises (Tai Chi and Qi Gong)</a:t>
            </a:r>
          </a:p>
          <a:p>
            <a:pPr marL="664546" lvl="1" indent="-181240" eaLnBrk="1" fontAlgn="auto" hangingPunct="1">
              <a:spcBef>
                <a:spcPts val="0"/>
              </a:spcBef>
              <a:spcAft>
                <a:spcPts val="0"/>
              </a:spcAft>
              <a:buFont typeface="Arial" panose="020B0604020202020204" pitchFamily="34" charset="0"/>
              <a:buChar char="•"/>
              <a:defRPr/>
            </a:pPr>
            <a:r>
              <a:rPr lang="en-US" dirty="0" smtClean="0"/>
              <a:t>Creative/community involvement activities (writing, art, photography, etc.)</a:t>
            </a:r>
          </a:p>
          <a:p>
            <a:pPr lvl="1" eaLnBrk="1" fontAlgn="auto" hangingPunct="1">
              <a:spcBef>
                <a:spcPts val="0"/>
              </a:spcBef>
              <a:spcAft>
                <a:spcPts val="0"/>
              </a:spcAft>
              <a:defRPr/>
            </a:pPr>
            <a:endParaRPr lang="en-US" dirty="0" smtClean="0"/>
          </a:p>
          <a:p>
            <a:pPr marL="181240" indent="-181240" eaLnBrk="1" fontAlgn="auto" hangingPunct="1">
              <a:spcBef>
                <a:spcPts val="0"/>
              </a:spcBef>
              <a:spcAft>
                <a:spcPts val="0"/>
              </a:spcAft>
              <a:buFont typeface="Arial" panose="020B0604020202020204" pitchFamily="34" charset="0"/>
              <a:buChar char="•"/>
              <a:defRPr/>
            </a:pPr>
            <a:r>
              <a:rPr lang="en-US" b="1" dirty="0" smtClean="0"/>
              <a:t>Skills2Care</a:t>
            </a:r>
            <a:r>
              <a:rPr lang="en-US" dirty="0" smtClean="0"/>
              <a:t>: An occupational therapy based intervention for caregivers and individuals with dementia living at home.  The intervention is designed to reduce caregiver burden, improve caregiver ability to manage daily care challenges, and reduce behavioral symptoms and functional dependence in individuals with dementia.  Caregivers are trained in five types of strategies:</a:t>
            </a:r>
          </a:p>
          <a:p>
            <a:pPr marL="664546" lvl="1" indent="-181240" eaLnBrk="1" fontAlgn="auto" hangingPunct="1">
              <a:spcBef>
                <a:spcPts val="0"/>
              </a:spcBef>
              <a:spcAft>
                <a:spcPts val="0"/>
              </a:spcAft>
              <a:buFont typeface="Arial" panose="020B0604020202020204" pitchFamily="34" charset="0"/>
              <a:buChar char="•"/>
              <a:defRPr/>
            </a:pPr>
            <a:r>
              <a:rPr lang="en-US" dirty="0" smtClean="0"/>
              <a:t>Communication techniques</a:t>
            </a:r>
          </a:p>
          <a:p>
            <a:pPr marL="664546" lvl="1" indent="-181240" eaLnBrk="1" fontAlgn="auto" hangingPunct="1">
              <a:spcBef>
                <a:spcPts val="0"/>
              </a:spcBef>
              <a:spcAft>
                <a:spcPts val="0"/>
              </a:spcAft>
              <a:buFont typeface="Arial" panose="020B0604020202020204" pitchFamily="34" charset="0"/>
              <a:buChar char="•"/>
              <a:defRPr/>
            </a:pPr>
            <a:r>
              <a:rPr lang="en-US" dirty="0" smtClean="0"/>
              <a:t>Environmental modification</a:t>
            </a:r>
          </a:p>
          <a:p>
            <a:pPr marL="664546" lvl="1" indent="-181240" eaLnBrk="1" fontAlgn="auto" hangingPunct="1">
              <a:spcBef>
                <a:spcPts val="0"/>
              </a:spcBef>
              <a:spcAft>
                <a:spcPts val="0"/>
              </a:spcAft>
              <a:buFont typeface="Arial" panose="020B0604020202020204" pitchFamily="34" charset="0"/>
              <a:buChar char="•"/>
              <a:defRPr/>
            </a:pPr>
            <a:r>
              <a:rPr lang="en-US" dirty="0" smtClean="0"/>
              <a:t>Task simplification</a:t>
            </a:r>
          </a:p>
          <a:p>
            <a:pPr marL="664546" lvl="1" indent="-181240" eaLnBrk="1" fontAlgn="auto" hangingPunct="1">
              <a:spcBef>
                <a:spcPts val="0"/>
              </a:spcBef>
              <a:spcAft>
                <a:spcPts val="0"/>
              </a:spcAft>
              <a:buFont typeface="Arial" panose="020B0604020202020204" pitchFamily="34" charset="0"/>
              <a:buChar char="•"/>
              <a:defRPr/>
            </a:pPr>
            <a:r>
              <a:rPr lang="en-US" dirty="0" smtClean="0"/>
              <a:t>Use of activities to engage individuals with dementia</a:t>
            </a:r>
          </a:p>
          <a:p>
            <a:pPr marL="664546" lvl="1" indent="-181240" eaLnBrk="1" fontAlgn="auto" hangingPunct="1">
              <a:spcBef>
                <a:spcPts val="0"/>
              </a:spcBef>
              <a:spcAft>
                <a:spcPts val="0"/>
              </a:spcAft>
              <a:buFont typeface="Arial" panose="020B0604020202020204" pitchFamily="34" charset="0"/>
              <a:buChar char="•"/>
              <a:defRPr/>
            </a:pPr>
            <a:r>
              <a:rPr lang="en-US" dirty="0" smtClean="0"/>
              <a:t>Self-care</a:t>
            </a:r>
          </a:p>
          <a:p>
            <a:pPr eaLnBrk="1" fontAlgn="auto" hangingPunct="1">
              <a:spcBef>
                <a:spcPts val="0"/>
              </a:spcBef>
              <a:spcAft>
                <a:spcPts val="0"/>
              </a:spcAft>
              <a:defRPr/>
            </a:pPr>
            <a:endParaRPr 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C73C1F36-A450-4093-99B5-F63537C7BC27}" type="slidenum">
              <a:rPr lang="en-US" altLang="en-US" smtClean="0">
                <a:latin typeface="Calibri" panose="020F0502020204030204" pitchFamily="34" charset="0"/>
              </a:rPr>
              <a:pPr fontAlgn="base">
                <a:spcBef>
                  <a:spcPct val="0"/>
                </a:spcBef>
                <a:spcAft>
                  <a:spcPct val="0"/>
                </a:spcAft>
              </a:pPr>
              <a:t>18</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028316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Ask: </a:t>
            </a:r>
            <a:r>
              <a:rPr lang="en-US" altLang="en-US" smtClean="0"/>
              <a:t>What is the role of public health in connecting people to the services they need?</a:t>
            </a:r>
          </a:p>
          <a:p>
            <a:pPr eaLnBrk="1" hangingPunct="1">
              <a:spcBef>
                <a:spcPct val="0"/>
              </a:spcBef>
            </a:pPr>
            <a:endParaRPr lang="en-US" altLang="en-US"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424A80A9-8304-4A7E-9DB2-5643C7D53344}" type="slidenum">
              <a:rPr lang="en-US" altLang="en-US" smtClean="0">
                <a:latin typeface="Calibri" panose="020F0502020204030204" pitchFamily="34" charset="0"/>
              </a:rPr>
              <a:pPr fontAlgn="base">
                <a:spcBef>
                  <a:spcPct val="0"/>
                </a:spcBef>
                <a:spcAft>
                  <a:spcPct val="0"/>
                </a:spcAft>
              </a:pPr>
              <a:t>19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041757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By the end of the presentation, you will be able to: </a:t>
            </a:r>
          </a:p>
          <a:p>
            <a:pPr eaLnBrk="1" fontAlgn="auto" hangingPunct="1">
              <a:spcBef>
                <a:spcPts val="0"/>
              </a:spcBef>
              <a:spcAft>
                <a:spcPts val="0"/>
              </a:spcAft>
              <a:defRPr/>
            </a:pPr>
            <a:endParaRPr lang="en-US" dirty="0" smtClean="0"/>
          </a:p>
          <a:p>
            <a:pPr marL="181240" indent="-181240" eaLnBrk="1" fontAlgn="auto" hangingPunct="1">
              <a:spcBef>
                <a:spcPts val="0"/>
              </a:spcBef>
              <a:spcAft>
                <a:spcPts val="0"/>
              </a:spcAft>
              <a:buFont typeface="Arial" panose="020B0604020202020204" pitchFamily="34" charset="0"/>
              <a:buChar char="•"/>
              <a:defRPr/>
            </a:pPr>
            <a:r>
              <a:rPr lang="en-US" dirty="0" smtClean="0"/>
              <a:t>Define “dementia capable”</a:t>
            </a:r>
          </a:p>
          <a:p>
            <a:pPr marL="181240" indent="-181240" eaLnBrk="1" fontAlgn="auto" hangingPunct="1">
              <a:spcBef>
                <a:spcPts val="0"/>
              </a:spcBef>
              <a:spcAft>
                <a:spcPts val="0"/>
              </a:spcAft>
              <a:buFont typeface="Arial" panose="020B0604020202020204" pitchFamily="34" charset="0"/>
              <a:buChar char="•"/>
              <a:defRPr/>
            </a:pPr>
            <a:r>
              <a:rPr lang="en-US" dirty="0" smtClean="0"/>
              <a:t>Explain how public health can contribute to dementia capable systems through: research and translation, support services/programs, workforce training, and dementia-friendly communities</a:t>
            </a:r>
          </a:p>
          <a:p>
            <a:pPr marL="181240" indent="-181240" eaLnBrk="1" fontAlgn="auto" hangingPunct="1">
              <a:spcBef>
                <a:spcPts val="0"/>
              </a:spcBef>
              <a:spcAft>
                <a:spcPts val="0"/>
              </a:spcAft>
              <a:buFont typeface="Arial" panose="020B0604020202020204" pitchFamily="34" charset="0"/>
              <a:buChar char="•"/>
              <a:defRPr/>
            </a:pPr>
            <a:r>
              <a:rPr lang="en-US" dirty="0" smtClean="0"/>
              <a:t>List at least 2 services that may benefit a caregiver</a:t>
            </a:r>
          </a:p>
          <a:p>
            <a:pPr marL="181240" indent="-181240" eaLnBrk="1" fontAlgn="auto" hangingPunct="1">
              <a:spcBef>
                <a:spcPts val="0"/>
              </a:spcBef>
              <a:spcAft>
                <a:spcPts val="0"/>
              </a:spcAft>
              <a:buFont typeface="Arial" panose="020B0604020202020204" pitchFamily="34" charset="0"/>
              <a:buChar char="•"/>
              <a:defRPr/>
            </a:pPr>
            <a:r>
              <a:rPr lang="en-US" dirty="0" smtClean="0"/>
              <a:t>Identify at least 3 professions that would benefit from workforce training</a:t>
            </a:r>
          </a:p>
          <a:p>
            <a:pPr marL="181240" indent="-181240" eaLnBrk="1" fontAlgn="auto" hangingPunct="1">
              <a:spcBef>
                <a:spcPts val="0"/>
              </a:spcBef>
              <a:spcAft>
                <a:spcPts val="0"/>
              </a:spcAft>
              <a:buFont typeface="Arial" panose="020B0604020202020204" pitchFamily="34" charset="0"/>
              <a:buChar char="•"/>
              <a:defRPr/>
            </a:pPr>
            <a:r>
              <a:rPr lang="en-US" dirty="0" smtClean="0"/>
              <a:t>Describe at least 2 components of a dementia-friendly community</a:t>
            </a:r>
          </a:p>
          <a:p>
            <a:pPr eaLnBrk="1" fontAlgn="auto" hangingPunct="1">
              <a:spcBef>
                <a:spcPts val="0"/>
              </a:spcBef>
              <a:spcAft>
                <a:spcPts val="0"/>
              </a:spcAft>
              <a:defRPr/>
            </a:pPr>
            <a:r>
              <a:rPr lang="en-US" b="1" i="1" dirty="0" smtClean="0"/>
              <a:t> </a:t>
            </a:r>
            <a:endParaRPr lang="en-US" dirty="0" smtClean="0"/>
          </a:p>
          <a:p>
            <a:pPr eaLnBrk="1" fontAlgn="auto" hangingPunct="1">
              <a:spcBef>
                <a:spcPts val="0"/>
              </a:spcBef>
              <a:spcAft>
                <a:spcPts val="0"/>
              </a:spcAft>
              <a:defRPr/>
            </a:pPr>
            <a:endParaRPr 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5C4B1CB2-F69E-4E8F-9AEB-8C029E6FF146}" type="slidenum">
              <a:rPr lang="en-US" altLang="en-US" smtClean="0">
                <a:latin typeface="Calibri" panose="020F0502020204030204" pitchFamily="34" charset="0"/>
              </a:rPr>
              <a:pPr fontAlgn="base">
                <a:spcBef>
                  <a:spcPct val="0"/>
                </a:spcBef>
                <a:spcAft>
                  <a:spcPct val="0"/>
                </a:spcAft>
              </a:pPr>
              <a:t>2</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822342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634"/>
              </a:spcAft>
              <a:defRPr/>
            </a:pPr>
            <a:r>
              <a:rPr lang="en-US" dirty="0" smtClean="0">
                <a:ea typeface="MS Mincho" panose="02020609040205080304" pitchFamily="49" charset="-128"/>
                <a:cs typeface="Times New Roman" panose="02020603050405020304" pitchFamily="18" charset="0"/>
              </a:rPr>
              <a:t>Public health may serve to </a:t>
            </a:r>
            <a:r>
              <a:rPr lang="en-US" b="1" dirty="0" smtClean="0">
                <a:ea typeface="MS Mincho" panose="02020609040205080304" pitchFamily="49" charset="-128"/>
                <a:cs typeface="Times New Roman" panose="02020603050405020304" pitchFamily="18" charset="0"/>
              </a:rPr>
              <a:t>provide</a:t>
            </a:r>
            <a:r>
              <a:rPr lang="en-US" dirty="0" smtClean="0">
                <a:ea typeface="MS Mincho" panose="02020609040205080304" pitchFamily="49" charset="-128"/>
                <a:cs typeface="Times New Roman" panose="02020603050405020304" pitchFamily="18" charset="0"/>
              </a:rPr>
              <a:t>, </a:t>
            </a:r>
            <a:r>
              <a:rPr lang="en-US" b="1" dirty="0" smtClean="0">
                <a:ea typeface="MS Mincho" panose="02020609040205080304" pitchFamily="49" charset="-128"/>
                <a:cs typeface="Times New Roman" panose="02020603050405020304" pitchFamily="18" charset="0"/>
              </a:rPr>
              <a:t>connect</a:t>
            </a:r>
            <a:r>
              <a:rPr lang="en-US" dirty="0" smtClean="0">
                <a:ea typeface="MS Mincho" panose="02020609040205080304" pitchFamily="49" charset="-128"/>
                <a:cs typeface="Times New Roman" panose="02020603050405020304" pitchFamily="18" charset="0"/>
              </a:rPr>
              <a:t>, and </a:t>
            </a:r>
            <a:r>
              <a:rPr lang="en-US" b="1" dirty="0" smtClean="0">
                <a:ea typeface="MS Mincho" panose="02020609040205080304" pitchFamily="49" charset="-128"/>
                <a:cs typeface="Times New Roman" panose="02020603050405020304" pitchFamily="18" charset="0"/>
              </a:rPr>
              <a:t>inform</a:t>
            </a:r>
            <a:r>
              <a:rPr lang="en-US" dirty="0" smtClean="0">
                <a:ea typeface="MS Mincho" panose="02020609040205080304" pitchFamily="49" charset="-128"/>
                <a:cs typeface="Times New Roman" panose="02020603050405020304" pitchFamily="18" charset="0"/>
              </a:rPr>
              <a:t> individuals, families, and caregivers about support services within </a:t>
            </a:r>
            <a:r>
              <a:rPr lang="en-US" b="1" dirty="0" smtClean="0">
                <a:ea typeface="MS Mincho" panose="02020609040205080304" pitchFamily="49" charset="-128"/>
                <a:cs typeface="Times New Roman" panose="02020603050405020304" pitchFamily="18" charset="0"/>
              </a:rPr>
              <a:t>clinical</a:t>
            </a:r>
            <a:r>
              <a:rPr lang="en-US" dirty="0" smtClean="0">
                <a:ea typeface="MS Mincho" panose="02020609040205080304" pitchFamily="49" charset="-128"/>
                <a:cs typeface="Times New Roman" panose="02020603050405020304" pitchFamily="18" charset="0"/>
              </a:rPr>
              <a:t> and </a:t>
            </a:r>
            <a:r>
              <a:rPr lang="en-US" b="1" dirty="0" smtClean="0">
                <a:ea typeface="MS Mincho" panose="02020609040205080304" pitchFamily="49" charset="-128"/>
                <a:cs typeface="Times New Roman" panose="02020603050405020304" pitchFamily="18" charset="0"/>
              </a:rPr>
              <a:t>community</a:t>
            </a:r>
            <a:r>
              <a:rPr lang="en-US" dirty="0" smtClean="0">
                <a:ea typeface="MS Mincho" panose="02020609040205080304" pitchFamily="49" charset="-128"/>
                <a:cs typeface="Times New Roman" panose="02020603050405020304" pitchFamily="18" charset="0"/>
              </a:rPr>
              <a:t> settings.  </a:t>
            </a:r>
          </a:p>
          <a:p>
            <a:pPr eaLnBrk="1" fontAlgn="auto" hangingPunct="1">
              <a:spcBef>
                <a:spcPts val="0"/>
              </a:spcBef>
              <a:spcAft>
                <a:spcPts val="634"/>
              </a:spcAft>
              <a:defRPr/>
            </a:pP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634"/>
              </a:spcBef>
              <a:spcAft>
                <a:spcPts val="634"/>
              </a:spcAft>
              <a:defRPr/>
            </a:pPr>
            <a:r>
              <a:rPr lang="en-US" dirty="0" smtClean="0">
                <a:ea typeface="MS Mincho" panose="02020609040205080304" pitchFamily="49" charset="-128"/>
                <a:cs typeface="Times New Roman" panose="02020603050405020304" pitchFamily="18" charset="0"/>
              </a:rPr>
              <a:t>Public health agencies and organizations can:</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b="1" dirty="0" smtClean="0">
                <a:ea typeface="MS Mincho" panose="02020609040205080304" pitchFamily="49" charset="-128"/>
                <a:cs typeface="Times New Roman" panose="02020603050405020304" pitchFamily="18" charset="0"/>
              </a:rPr>
              <a:t>Developing</a:t>
            </a:r>
            <a:r>
              <a:rPr lang="en-US" dirty="0" smtClean="0">
                <a:ea typeface="MS Mincho" panose="02020609040205080304" pitchFamily="49" charset="-128"/>
                <a:cs typeface="Times New Roman" panose="02020603050405020304" pitchFamily="18" charset="0"/>
              </a:rPr>
              <a:t> and </a:t>
            </a:r>
            <a:r>
              <a:rPr lang="en-US" b="1" dirty="0" smtClean="0">
                <a:ea typeface="MS Mincho" panose="02020609040205080304" pitchFamily="49" charset="-128"/>
                <a:cs typeface="Times New Roman" panose="02020603050405020304" pitchFamily="18" charset="0"/>
              </a:rPr>
              <a:t>disseminating </a:t>
            </a:r>
            <a:r>
              <a:rPr lang="en-US" dirty="0" smtClean="0">
                <a:ea typeface="MS Mincho" panose="02020609040205080304" pitchFamily="49" charset="-128"/>
                <a:cs typeface="Times New Roman" panose="02020603050405020304" pitchFamily="18" charset="0"/>
              </a:rPr>
              <a:t>evidence-based programs and interventions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b="1" dirty="0" smtClean="0">
                <a:ea typeface="MS Mincho" panose="02020609040205080304" pitchFamily="49" charset="-128"/>
                <a:cs typeface="Times New Roman" panose="02020603050405020304" pitchFamily="18" charset="0"/>
              </a:rPr>
              <a:t>Offer information</a:t>
            </a:r>
            <a:r>
              <a:rPr lang="en-US" dirty="0" smtClean="0">
                <a:ea typeface="MS Mincho" panose="02020609040205080304" pitchFamily="49" charset="-128"/>
                <a:cs typeface="Times New Roman" panose="02020603050405020304" pitchFamily="18" charset="0"/>
              </a:rPr>
              <a:t> and </a:t>
            </a:r>
            <a:r>
              <a:rPr lang="en-US" b="1" dirty="0" smtClean="0">
                <a:ea typeface="MS Mincho" panose="02020609040205080304" pitchFamily="49" charset="-128"/>
                <a:cs typeface="Times New Roman" panose="02020603050405020304" pitchFamily="18" charset="0"/>
              </a:rPr>
              <a:t>referrals</a:t>
            </a:r>
            <a:r>
              <a:rPr lang="en-US" dirty="0" smtClean="0">
                <a:ea typeface="MS Mincho" panose="02020609040205080304" pitchFamily="49" charset="-128"/>
                <a:cs typeface="Times New Roman" panose="02020603050405020304" pitchFamily="18" charset="0"/>
              </a:rPr>
              <a:t> to</a:t>
            </a:r>
            <a:r>
              <a:rPr lang="en-US" b="1" dirty="0" smtClean="0">
                <a:ea typeface="MS Mincho" panose="02020609040205080304" pitchFamily="49" charset="-128"/>
                <a:cs typeface="Times New Roman" panose="02020603050405020304" pitchFamily="18" charset="0"/>
              </a:rPr>
              <a:t> </a:t>
            </a:r>
            <a:r>
              <a:rPr lang="en-US" dirty="0" smtClean="0">
                <a:ea typeface="MS Mincho" panose="02020609040205080304" pitchFamily="49" charset="-128"/>
                <a:cs typeface="Times New Roman" panose="02020603050405020304" pitchFamily="18" charset="0"/>
              </a:rPr>
              <a:t>specific support services, programs, and sources of information</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dirty="0" smtClean="0">
                <a:ea typeface="MS Mincho" panose="02020609040205080304" pitchFamily="49" charset="-128"/>
                <a:cs typeface="Times New Roman" panose="02020603050405020304" pitchFamily="18" charset="0"/>
              </a:rPr>
              <a:t>Assist in </a:t>
            </a:r>
            <a:r>
              <a:rPr lang="en-US" b="1" dirty="0" smtClean="0">
                <a:ea typeface="MS Mincho" panose="02020609040205080304" pitchFamily="49" charset="-128"/>
                <a:cs typeface="Times New Roman" panose="02020603050405020304" pitchFamily="18" charset="0"/>
              </a:rPr>
              <a:t>identifying service</a:t>
            </a:r>
            <a:r>
              <a:rPr lang="en-US" dirty="0" smtClean="0">
                <a:ea typeface="MS Mincho" panose="02020609040205080304" pitchFamily="49" charset="-128"/>
                <a:cs typeface="Times New Roman" panose="02020603050405020304" pitchFamily="18" charset="0"/>
              </a:rPr>
              <a:t> </a:t>
            </a:r>
            <a:r>
              <a:rPr lang="en-US" b="1" dirty="0" smtClean="0">
                <a:ea typeface="MS Mincho" panose="02020609040205080304" pitchFamily="49" charset="-128"/>
                <a:cs typeface="Times New Roman" panose="02020603050405020304" pitchFamily="18" charset="0"/>
              </a:rPr>
              <a:t>needs</a:t>
            </a:r>
            <a:r>
              <a:rPr lang="en-US" dirty="0" smtClean="0">
                <a:ea typeface="MS Mincho" panose="02020609040205080304" pitchFamily="49" charset="-128"/>
                <a:cs typeface="Times New Roman" panose="02020603050405020304" pitchFamily="18" charset="0"/>
              </a:rPr>
              <a:t>, helping people understand what is available and how they may use different services throughout the course of the disease</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b="1" dirty="0" smtClean="0">
                <a:ea typeface="MS Mincho" panose="02020609040205080304" pitchFamily="49" charset="-128"/>
                <a:cs typeface="Times New Roman" panose="02020603050405020304" pitchFamily="18" charset="0"/>
              </a:rPr>
              <a:t>Provide funding</a:t>
            </a:r>
            <a:r>
              <a:rPr lang="en-US" dirty="0" smtClean="0">
                <a:ea typeface="MS Mincho" panose="02020609040205080304" pitchFamily="49" charset="-128"/>
                <a:cs typeface="Times New Roman" panose="02020603050405020304" pitchFamily="18" charset="0"/>
              </a:rPr>
              <a:t>, </a:t>
            </a:r>
            <a:r>
              <a:rPr lang="en-US" b="1" dirty="0" smtClean="0">
                <a:ea typeface="MS Mincho" panose="02020609040205080304" pitchFamily="49" charset="-128"/>
                <a:cs typeface="Times New Roman" panose="02020603050405020304" pitchFamily="18" charset="0"/>
              </a:rPr>
              <a:t>space</a:t>
            </a:r>
            <a:r>
              <a:rPr lang="en-US" dirty="0" smtClean="0">
                <a:ea typeface="MS Mincho" panose="02020609040205080304" pitchFamily="49" charset="-128"/>
                <a:cs typeface="Times New Roman" panose="02020603050405020304" pitchFamily="18" charset="0"/>
              </a:rPr>
              <a:t>, </a:t>
            </a:r>
            <a:r>
              <a:rPr lang="en-US" b="1" dirty="0" smtClean="0">
                <a:ea typeface="MS Mincho" panose="02020609040205080304" pitchFamily="49" charset="-128"/>
                <a:cs typeface="Times New Roman" panose="02020603050405020304" pitchFamily="18" charset="0"/>
              </a:rPr>
              <a:t>expertise</a:t>
            </a:r>
            <a:r>
              <a:rPr lang="en-US" dirty="0" smtClean="0">
                <a:ea typeface="MS Mincho" panose="02020609040205080304" pitchFamily="49" charset="-128"/>
                <a:cs typeface="Times New Roman" panose="02020603050405020304" pitchFamily="18" charset="0"/>
              </a:rPr>
              <a:t>, or other support for needed programs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0"/>
              </a:spcBef>
              <a:spcAft>
                <a:spcPts val="0"/>
              </a:spcAft>
              <a:defRPr/>
            </a:pPr>
            <a:endParaRPr lang="en-US" dirty="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9EAB33CC-95F9-4663-96D5-F2483A4402F7}" type="slidenum">
              <a:rPr lang="en-US" altLang="en-US" smtClean="0">
                <a:latin typeface="Calibri" panose="020F0502020204030204" pitchFamily="34" charset="0"/>
              </a:rPr>
              <a:pPr fontAlgn="base">
                <a:spcBef>
                  <a:spcPct val="0"/>
                </a:spcBef>
                <a:spcAft>
                  <a:spcPct val="0"/>
                </a:spcAft>
              </a:pPr>
              <a:t>20</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884099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634"/>
              </a:spcBef>
              <a:spcAft>
                <a:spcPts val="634"/>
              </a:spcAft>
              <a:defRPr/>
            </a:pPr>
            <a:r>
              <a:rPr lang="en-US" dirty="0" smtClean="0">
                <a:ea typeface="MS Mincho" panose="02020609040205080304" pitchFamily="49" charset="-128"/>
                <a:cs typeface="Times New Roman" panose="02020603050405020304" pitchFamily="18" charset="0"/>
              </a:rPr>
              <a:t>Public health is also in a unique position to strengthen </a:t>
            </a:r>
            <a:r>
              <a:rPr lang="en-US" b="1" dirty="0" smtClean="0">
                <a:ea typeface="MS Mincho" panose="02020609040205080304" pitchFamily="49" charset="-128"/>
                <a:cs typeface="Times New Roman" panose="02020603050405020304" pitchFamily="18" charset="0"/>
              </a:rPr>
              <a:t>partnerships</a:t>
            </a:r>
            <a:r>
              <a:rPr lang="en-US" dirty="0" smtClean="0">
                <a:ea typeface="MS Mincho" panose="02020609040205080304" pitchFamily="49" charset="-128"/>
                <a:cs typeface="Times New Roman" panose="02020603050405020304" pitchFamily="18" charset="0"/>
              </a:rPr>
              <a:t> within the community to build </a:t>
            </a:r>
            <a:r>
              <a:rPr lang="en-US" b="1" dirty="0" smtClean="0">
                <a:ea typeface="MS Mincho" panose="02020609040205080304" pitchFamily="49" charset="-128"/>
                <a:cs typeface="Times New Roman" panose="02020603050405020304" pitchFamily="18" charset="0"/>
              </a:rPr>
              <a:t>dementia capable systems</a:t>
            </a:r>
            <a:r>
              <a:rPr lang="en-US" dirty="0" smtClean="0">
                <a:ea typeface="MS Mincho" panose="02020609040205080304" pitchFamily="49" charset="-128"/>
                <a:cs typeface="Times New Roman" panose="02020603050405020304" pitchFamily="18" charset="0"/>
              </a:rPr>
              <a:t> and ensure that needed services and resources are available.</a:t>
            </a:r>
          </a:p>
          <a:p>
            <a:pPr eaLnBrk="1" fontAlgn="auto" hangingPunct="1">
              <a:spcBef>
                <a:spcPts val="634"/>
              </a:spcBef>
              <a:spcAft>
                <a:spcPts val="634"/>
              </a:spcAft>
              <a:defRPr/>
            </a:pP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b="1" dirty="0" smtClean="0">
                <a:ea typeface="MS Mincho" panose="02020609040205080304" pitchFamily="49" charset="-128"/>
                <a:cs typeface="Times New Roman" panose="02020603050405020304" pitchFamily="18" charset="0"/>
              </a:rPr>
              <a:t>Offices on Aging/Aging and Disability Resource Centers/Area Agencies on Aging </a:t>
            </a:r>
            <a:r>
              <a:rPr lang="en-US" dirty="0" smtClean="0">
                <a:ea typeface="MS Mincho" panose="02020609040205080304" pitchFamily="49" charset="-128"/>
                <a:cs typeface="Times New Roman" panose="02020603050405020304" pitchFamily="18" charset="0"/>
              </a:rPr>
              <a:t>can partner with local public health departments to </a:t>
            </a:r>
            <a:r>
              <a:rPr lang="en-US" b="1" dirty="0" smtClean="0">
                <a:ea typeface="MS Mincho" panose="02020609040205080304" pitchFamily="49" charset="-128"/>
                <a:cs typeface="Times New Roman" panose="02020603050405020304" pitchFamily="18" charset="0"/>
              </a:rPr>
              <a:t>assess</a:t>
            </a:r>
            <a:r>
              <a:rPr lang="en-US" dirty="0" smtClean="0">
                <a:ea typeface="MS Mincho" panose="02020609040205080304" pitchFamily="49" charset="-128"/>
                <a:cs typeface="Times New Roman" panose="02020603050405020304" pitchFamily="18" charset="0"/>
              </a:rPr>
              <a:t> community needs, </a:t>
            </a:r>
            <a:r>
              <a:rPr lang="en-US" b="1" dirty="0" smtClean="0">
                <a:ea typeface="MS Mincho" panose="02020609040205080304" pitchFamily="49" charset="-128"/>
                <a:cs typeface="Times New Roman" panose="02020603050405020304" pitchFamily="18" charset="0"/>
              </a:rPr>
              <a:t>develop</a:t>
            </a:r>
            <a:r>
              <a:rPr lang="en-US" dirty="0" smtClean="0">
                <a:ea typeface="MS Mincho" panose="02020609040205080304" pitchFamily="49" charset="-128"/>
                <a:cs typeface="Times New Roman" panose="02020603050405020304" pitchFamily="18" charset="0"/>
              </a:rPr>
              <a:t> programs and supports, and </a:t>
            </a:r>
            <a:r>
              <a:rPr lang="en-US" b="1" dirty="0" smtClean="0">
                <a:ea typeface="MS Mincho" panose="02020609040205080304" pitchFamily="49" charset="-128"/>
                <a:cs typeface="Times New Roman" panose="02020603050405020304" pitchFamily="18" charset="0"/>
              </a:rPr>
              <a:t>provide</a:t>
            </a:r>
            <a:r>
              <a:rPr lang="en-US" dirty="0" smtClean="0">
                <a:ea typeface="MS Mincho" panose="02020609040205080304" pitchFamily="49" charset="-128"/>
                <a:cs typeface="Times New Roman" panose="02020603050405020304" pitchFamily="18" charset="0"/>
              </a:rPr>
              <a:t> referrals.</a:t>
            </a:r>
          </a:p>
          <a:p>
            <a:pPr eaLnBrk="1" fontAlgn="auto" hangingPunct="1">
              <a:spcBef>
                <a:spcPts val="634"/>
              </a:spcBef>
              <a:spcAft>
                <a:spcPts val="634"/>
              </a:spcAft>
              <a:defRPr/>
            </a:pP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634"/>
              </a:spcBef>
              <a:spcAft>
                <a:spcPts val="634"/>
              </a:spcAft>
              <a:defRPr/>
            </a:pPr>
            <a:r>
              <a:rPr lang="en-US" dirty="0" smtClean="0">
                <a:ea typeface="MS Mincho" panose="02020609040205080304" pitchFamily="49" charset="-128"/>
                <a:cs typeface="Times New Roman" panose="02020603050405020304" pitchFamily="18" charset="0"/>
              </a:rPr>
              <a:t>	Staff may be knowledgeable about Alzheimer’s and dementia, offer 	</a:t>
            </a:r>
            <a:r>
              <a:rPr lang="en-US" b="1" dirty="0" smtClean="0">
                <a:ea typeface="MS Mincho" panose="02020609040205080304" pitchFamily="49" charset="-128"/>
                <a:cs typeface="Times New Roman" panose="02020603050405020304" pitchFamily="18" charset="0"/>
              </a:rPr>
              <a:t>cognitive assessments</a:t>
            </a:r>
            <a:r>
              <a:rPr lang="en-US" dirty="0" smtClean="0">
                <a:ea typeface="MS Mincho" panose="02020609040205080304" pitchFamily="49" charset="-128"/>
                <a:cs typeface="Times New Roman" panose="02020603050405020304" pitchFamily="18" charset="0"/>
              </a:rPr>
              <a:t> and family </a:t>
            </a:r>
            <a:r>
              <a:rPr lang="en-US" b="1" dirty="0" smtClean="0">
                <a:ea typeface="MS Mincho" panose="02020609040205080304" pitchFamily="49" charset="-128"/>
                <a:cs typeface="Times New Roman" panose="02020603050405020304" pitchFamily="18" charset="0"/>
              </a:rPr>
              <a:t>caregiver supports</a:t>
            </a:r>
            <a:r>
              <a:rPr lang="en-US" dirty="0" smtClean="0">
                <a:ea typeface="MS Mincho" panose="02020609040205080304" pitchFamily="49" charset="-128"/>
                <a:cs typeface="Times New Roman" panose="02020603050405020304" pitchFamily="18" charset="0"/>
              </a:rPr>
              <a:t>, and have 	information about </a:t>
            </a:r>
            <a:r>
              <a:rPr lang="en-US" b="1" dirty="0" smtClean="0">
                <a:ea typeface="MS Mincho" panose="02020609040205080304" pitchFamily="49" charset="-128"/>
                <a:cs typeface="Times New Roman" panose="02020603050405020304" pitchFamily="18" charset="0"/>
              </a:rPr>
              <a:t>resources</a:t>
            </a:r>
            <a:r>
              <a:rPr lang="en-US" dirty="0" smtClean="0">
                <a:ea typeface="MS Mincho" panose="02020609040205080304" pitchFamily="49" charset="-128"/>
                <a:cs typeface="Times New Roman" panose="02020603050405020304" pitchFamily="18" charset="0"/>
              </a:rPr>
              <a:t> and </a:t>
            </a:r>
            <a:r>
              <a:rPr lang="en-US" b="1" dirty="0" smtClean="0">
                <a:ea typeface="MS Mincho" panose="02020609040205080304" pitchFamily="49" charset="-128"/>
                <a:cs typeface="Times New Roman" panose="02020603050405020304" pitchFamily="18" charset="0"/>
              </a:rPr>
              <a:t>programs</a:t>
            </a:r>
            <a:r>
              <a:rPr lang="en-US" dirty="0" smtClean="0">
                <a:ea typeface="MS Mincho" panose="02020609040205080304" pitchFamily="49" charset="-128"/>
                <a:cs typeface="Times New Roman" panose="02020603050405020304" pitchFamily="18" charset="0"/>
              </a:rPr>
              <a:t> available in the community 	for individuals with dementia and their families.</a:t>
            </a:r>
          </a:p>
          <a:p>
            <a:pPr eaLnBrk="1" fontAlgn="auto" hangingPunct="1">
              <a:spcBef>
                <a:spcPts val="634"/>
              </a:spcBef>
              <a:spcAft>
                <a:spcPts val="634"/>
              </a:spcAft>
              <a:defRPr/>
            </a:pP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b="1" dirty="0" smtClean="0">
                <a:ea typeface="MS Mincho" panose="02020609040205080304" pitchFamily="49" charset="-128"/>
                <a:cs typeface="Times New Roman" panose="02020603050405020304" pitchFamily="18" charset="0"/>
              </a:rPr>
              <a:t>Non-profit organizations</a:t>
            </a:r>
            <a:r>
              <a:rPr lang="en-US" dirty="0" smtClean="0">
                <a:ea typeface="MS Mincho" panose="02020609040205080304" pitchFamily="49" charset="-128"/>
                <a:cs typeface="Times New Roman" panose="02020603050405020304" pitchFamily="18" charset="0"/>
              </a:rPr>
              <a:t> such as the </a:t>
            </a:r>
            <a:r>
              <a:rPr lang="en-US" b="1" dirty="0" smtClean="0">
                <a:ea typeface="MS Mincho" panose="02020609040205080304" pitchFamily="49" charset="-128"/>
                <a:cs typeface="Times New Roman" panose="02020603050405020304" pitchFamily="18" charset="0"/>
              </a:rPr>
              <a:t>Alzheimer’s Association</a:t>
            </a:r>
            <a:r>
              <a:rPr lang="en-US" dirty="0" smtClean="0">
                <a:ea typeface="MS Mincho" panose="02020609040205080304" pitchFamily="49" charset="-128"/>
                <a:cs typeface="Times New Roman" panose="02020603050405020304" pitchFamily="18" charset="0"/>
              </a:rPr>
              <a:t> have experts in the field of dementia care with a wide variety of information and educational materials and programs to support individuals, families and caregivers.</a:t>
            </a:r>
          </a:p>
          <a:p>
            <a:pPr eaLnBrk="1" fontAlgn="auto" hangingPunct="1">
              <a:spcBef>
                <a:spcPts val="634"/>
              </a:spcBef>
              <a:spcAft>
                <a:spcPts val="634"/>
              </a:spcAft>
              <a:defRPr/>
            </a:pP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483306" eaLnBrk="1" fontAlgn="auto" hangingPunct="1">
              <a:spcBef>
                <a:spcPts val="634"/>
              </a:spcBef>
              <a:spcAft>
                <a:spcPts val="634"/>
              </a:spcAft>
              <a:defRPr/>
            </a:pPr>
            <a:r>
              <a:rPr lang="en-US" dirty="0" smtClean="0">
                <a:ea typeface="MS Mincho" panose="02020609040205080304" pitchFamily="49" charset="-128"/>
                <a:cs typeface="Times New Roman" panose="02020603050405020304" pitchFamily="18" charset="0"/>
              </a:rPr>
              <a:t>Other non-profits, such as </a:t>
            </a:r>
            <a:r>
              <a:rPr lang="en-US" b="1" dirty="0" smtClean="0">
                <a:ea typeface="MS Mincho" panose="02020609040205080304" pitchFamily="49" charset="-128"/>
                <a:cs typeface="Times New Roman" panose="02020603050405020304" pitchFamily="18" charset="0"/>
              </a:rPr>
              <a:t>faith-based organizations</a:t>
            </a:r>
            <a:r>
              <a:rPr lang="en-US" dirty="0" smtClean="0">
                <a:ea typeface="MS Mincho" panose="02020609040205080304" pitchFamily="49" charset="-128"/>
                <a:cs typeface="Times New Roman" panose="02020603050405020304" pitchFamily="18" charset="0"/>
              </a:rPr>
              <a:t> and </a:t>
            </a:r>
            <a:r>
              <a:rPr lang="en-US" b="1" dirty="0" smtClean="0">
                <a:ea typeface="MS Mincho" panose="02020609040205080304" pitchFamily="49" charset="-128"/>
                <a:cs typeface="Times New Roman" panose="02020603050405020304" pitchFamily="18" charset="0"/>
              </a:rPr>
              <a:t>civic groups</a:t>
            </a:r>
            <a:r>
              <a:rPr lang="en-US" dirty="0" smtClean="0">
                <a:ea typeface="MS Mincho" panose="02020609040205080304" pitchFamily="49" charset="-128"/>
                <a:cs typeface="Times New Roman" panose="02020603050405020304" pitchFamily="18" charset="0"/>
              </a:rPr>
              <a:t>, can be partners that may co-sponsor educational events, distribute information, offer services, provide a place for caregiver support groups to meet, etc.</a:t>
            </a:r>
          </a:p>
          <a:p>
            <a:pPr marL="483306" eaLnBrk="1" fontAlgn="auto" hangingPunct="1">
              <a:spcBef>
                <a:spcPts val="634"/>
              </a:spcBef>
              <a:spcAft>
                <a:spcPts val="634"/>
              </a:spcAft>
              <a:defRPr/>
            </a:pP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b="1" dirty="0" smtClean="0">
                <a:ea typeface="MS Mincho" panose="02020609040205080304" pitchFamily="49" charset="-128"/>
                <a:cs typeface="Times New Roman" panose="02020603050405020304" pitchFamily="18" charset="0"/>
              </a:rPr>
              <a:t>Residential care facilities</a:t>
            </a:r>
            <a:r>
              <a:rPr lang="en-US" dirty="0" smtClean="0">
                <a:ea typeface="MS Mincho" panose="02020609040205080304" pitchFamily="49" charset="-128"/>
                <a:cs typeface="Times New Roman" panose="02020603050405020304" pitchFamily="18" charset="0"/>
              </a:rPr>
              <a:t> may be able to reach out to other health care and business partners in the community to promote awareness, support program development, and initiate dementia friendly policies.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0"/>
              </a:spcBef>
              <a:spcAft>
                <a:spcPts val="0"/>
              </a:spcAft>
              <a:defRPr/>
            </a:pPr>
            <a:endParaRPr lang="en-US" dirty="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253C9269-CDE7-44A6-8407-540BA21CE897}" type="slidenum">
              <a:rPr lang="en-US" altLang="en-US" smtClean="0">
                <a:latin typeface="Calibri" panose="020F0502020204030204" pitchFamily="34" charset="0"/>
              </a:rPr>
              <a:pPr fontAlgn="base">
                <a:spcBef>
                  <a:spcPct val="0"/>
                </a:spcBef>
                <a:spcAft>
                  <a:spcPct val="0"/>
                </a:spcAft>
              </a:pPr>
              <a:t>21</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01849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38"/>
              </a:spcBef>
              <a:spcAft>
                <a:spcPts val="638"/>
              </a:spcAft>
            </a:pPr>
            <a:r>
              <a:rPr lang="en-US" altLang="en-US" smtClean="0">
                <a:solidFill>
                  <a:srgbClr val="1A1A1A"/>
                </a:solidFill>
                <a:ea typeface="MS Mincho" panose="02020609040205080304" pitchFamily="49" charset="-128"/>
                <a:cs typeface="Arial" panose="020B0604020202020204" pitchFamily="34" charset="0"/>
              </a:rPr>
              <a:t>Public health may also play a key role in training the workforce – professionals in health related fields as well as others – to better understand, identify, and respond to individuals with Alzheimer’s and dementia and their caregivers.</a:t>
            </a:r>
            <a:endParaRPr lang="en-US" altLang="en-US" smtClean="0">
              <a:latin typeface="Cambria" panose="02040503050406030204" pitchFamily="18" charset="0"/>
              <a:ea typeface="MS Mincho" panose="02020609040205080304" pitchFamily="49" charset="-128"/>
              <a:cs typeface="Times New Roman" panose="02020603050405020304" pitchFamily="18" charset="0"/>
            </a:endParaRPr>
          </a:p>
          <a:p>
            <a:pPr eaLnBrk="1" hangingPunct="1">
              <a:spcBef>
                <a:spcPct val="0"/>
              </a:spcBef>
            </a:pPr>
            <a:endParaRPr lang="en-US" alt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AF98676D-95A4-4291-86DA-7D63B89B4C41}" type="slidenum">
              <a:rPr lang="en-US" altLang="en-US" smtClean="0">
                <a:latin typeface="Calibri" panose="020F0502020204030204" pitchFamily="34" charset="0"/>
              </a:rPr>
              <a:pPr fontAlgn="base">
                <a:spcBef>
                  <a:spcPct val="0"/>
                </a:spcBef>
                <a:spcAft>
                  <a:spcPct val="0"/>
                </a:spcAft>
              </a:pPr>
              <a:t>22</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037601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634"/>
              </a:spcBef>
              <a:spcAft>
                <a:spcPts val="634"/>
              </a:spcAft>
              <a:defRPr/>
            </a:pPr>
            <a:r>
              <a:rPr lang="en-US" dirty="0" smtClean="0">
                <a:solidFill>
                  <a:srgbClr val="1A1A1A"/>
                </a:solidFill>
                <a:ea typeface="MS Mincho" panose="02020609040205080304" pitchFamily="49" charset="-128"/>
                <a:cs typeface="Arial" panose="020B0604020202020204" pitchFamily="34" charset="0"/>
              </a:rPr>
              <a:t>Certain professions may provide service and support to people with Alzheimer’s disease and their caregivers in a variety of ways. </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634"/>
              </a:spcBef>
              <a:spcAft>
                <a:spcPts val="634"/>
              </a:spcAft>
              <a:defRPr/>
            </a:pPr>
            <a:r>
              <a:rPr lang="en-US" dirty="0" smtClean="0">
                <a:solidFill>
                  <a:srgbClr val="1A1A1A"/>
                </a:solidFill>
                <a:ea typeface="MS Mincho" panose="02020609040205080304" pitchFamily="49" charset="-128"/>
                <a:cs typeface="Arial" panose="020B0604020202020204" pitchFamily="34" charset="0"/>
              </a:rPr>
              <a:t>The workforces that would benefit from training and education include:</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b="1" dirty="0" smtClean="0">
                <a:solidFill>
                  <a:srgbClr val="1A1A1A"/>
                </a:solidFill>
                <a:ea typeface="MS Mincho" panose="02020609040205080304" pitchFamily="49" charset="-128"/>
                <a:cs typeface="Arial" panose="020B0604020202020204" pitchFamily="34" charset="0"/>
              </a:rPr>
              <a:t>Health care workforce</a:t>
            </a:r>
            <a:r>
              <a:rPr lang="en-US" dirty="0" smtClean="0">
                <a:solidFill>
                  <a:srgbClr val="1A1A1A"/>
                </a:solidFill>
                <a:ea typeface="MS Mincho" panose="02020609040205080304" pitchFamily="49" charset="-128"/>
                <a:cs typeface="Arial" panose="020B0604020202020204" pitchFamily="34" charset="0"/>
              </a:rPr>
              <a:t>: including primary care physicians, specialists (neurologists, geriatricians, psychiatrists), nurses, community health workers, social workers, psychologists, pharmacists, dentists, etc.</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b="1" dirty="0" smtClean="0">
                <a:solidFill>
                  <a:srgbClr val="1A1A1A"/>
                </a:solidFill>
                <a:ea typeface="MS Mincho" panose="02020609040205080304" pitchFamily="49" charset="-128"/>
                <a:cs typeface="Arial" panose="020B0604020202020204" pitchFamily="34" charset="0"/>
              </a:rPr>
              <a:t>Direct care professionals</a:t>
            </a:r>
            <a:r>
              <a:rPr lang="en-US" dirty="0" smtClean="0">
                <a:solidFill>
                  <a:srgbClr val="1A1A1A"/>
                </a:solidFill>
                <a:ea typeface="MS Mincho" panose="02020609040205080304" pitchFamily="49" charset="-128"/>
                <a:cs typeface="Arial" panose="020B0604020202020204" pitchFamily="34" charset="0"/>
              </a:rPr>
              <a:t>: the workforce that provides the majority of the paid daily care (such as helping with bathing, dressing, housekeeping, food preparation, etc.) for people with Alzheimer’s and dementia; includes nurse aides, home health aides, and personal and home-care aides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b="1" dirty="0" smtClean="0">
                <a:solidFill>
                  <a:srgbClr val="1A1A1A"/>
                </a:solidFill>
                <a:ea typeface="MS Mincho" panose="02020609040205080304" pitchFamily="49" charset="-128"/>
                <a:cs typeface="Arial" panose="020B0604020202020204" pitchFamily="34" charset="0"/>
              </a:rPr>
              <a:t>Public health</a:t>
            </a:r>
            <a:r>
              <a:rPr lang="en-US" dirty="0" smtClean="0">
                <a:solidFill>
                  <a:srgbClr val="1A1A1A"/>
                </a:solidFill>
                <a:ea typeface="MS Mincho" panose="02020609040205080304" pitchFamily="49" charset="-128"/>
                <a:cs typeface="Arial" panose="020B0604020202020204" pitchFamily="34" charset="0"/>
              </a:rPr>
              <a:t> workforce</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b="1" dirty="0" smtClean="0">
                <a:solidFill>
                  <a:srgbClr val="1A1A1A"/>
                </a:solidFill>
                <a:ea typeface="MS Mincho" panose="02020609040205080304" pitchFamily="49" charset="-128"/>
                <a:cs typeface="Arial" panose="020B0604020202020204" pitchFamily="34" charset="0"/>
              </a:rPr>
              <a:t>First responders:</a:t>
            </a:r>
            <a:r>
              <a:rPr lang="en-US" dirty="0" smtClean="0">
                <a:solidFill>
                  <a:srgbClr val="1A1A1A"/>
                </a:solidFill>
                <a:ea typeface="MS Mincho" panose="02020609040205080304" pitchFamily="49" charset="-128"/>
                <a:cs typeface="Arial" panose="020B0604020202020204" pitchFamily="34" charset="0"/>
              </a:rPr>
              <a:t> including law enforcement, fire, emergency response teams, emergency medical technicians (EMTs), and adult protective services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b="1" dirty="0" smtClean="0">
                <a:solidFill>
                  <a:srgbClr val="1A1A1A"/>
                </a:solidFill>
                <a:ea typeface="MS Mincho" panose="02020609040205080304" pitchFamily="49" charset="-128"/>
                <a:cs typeface="Arial" panose="020B0604020202020204" pitchFamily="34" charset="0"/>
              </a:rPr>
              <a:t>Other</a:t>
            </a:r>
            <a:r>
              <a:rPr lang="en-US" dirty="0" smtClean="0">
                <a:solidFill>
                  <a:srgbClr val="1A1A1A"/>
                </a:solidFill>
                <a:ea typeface="MS Mincho" panose="02020609040205080304" pitchFamily="49" charset="-128"/>
                <a:cs typeface="Arial" panose="020B0604020202020204" pitchFamily="34" charset="0"/>
              </a:rPr>
              <a:t> professions: including </a:t>
            </a:r>
            <a:r>
              <a:rPr lang="en-US" b="1" dirty="0" smtClean="0">
                <a:solidFill>
                  <a:srgbClr val="1A1A1A"/>
                </a:solidFill>
                <a:ea typeface="MS Mincho" panose="02020609040205080304" pitchFamily="49" charset="-128"/>
                <a:cs typeface="Arial" panose="020B0604020202020204" pitchFamily="34" charset="0"/>
              </a:rPr>
              <a:t>transportation</a:t>
            </a:r>
            <a:r>
              <a:rPr lang="en-US" dirty="0" smtClean="0">
                <a:solidFill>
                  <a:srgbClr val="1A1A1A"/>
                </a:solidFill>
                <a:ea typeface="MS Mincho" panose="02020609040205080304" pitchFamily="49" charset="-128"/>
                <a:cs typeface="Arial" panose="020B0604020202020204" pitchFamily="34" charset="0"/>
              </a:rPr>
              <a:t>, </a:t>
            </a:r>
            <a:r>
              <a:rPr lang="en-US" b="1" dirty="0" smtClean="0">
                <a:solidFill>
                  <a:srgbClr val="1A1A1A"/>
                </a:solidFill>
                <a:ea typeface="MS Mincho" panose="02020609040205080304" pitchFamily="49" charset="-128"/>
                <a:cs typeface="Arial" panose="020B0604020202020204" pitchFamily="34" charset="0"/>
              </a:rPr>
              <a:t>customer service</a:t>
            </a:r>
            <a:r>
              <a:rPr lang="en-US" dirty="0" smtClean="0">
                <a:solidFill>
                  <a:srgbClr val="1A1A1A"/>
                </a:solidFill>
                <a:ea typeface="MS Mincho" panose="02020609040205080304" pitchFamily="49" charset="-128"/>
                <a:cs typeface="Arial" panose="020B0604020202020204" pitchFamily="34" charset="0"/>
              </a:rPr>
              <a:t>, and </a:t>
            </a:r>
            <a:r>
              <a:rPr lang="en-US" b="1" dirty="0" smtClean="0">
                <a:solidFill>
                  <a:srgbClr val="1A1A1A"/>
                </a:solidFill>
                <a:ea typeface="MS Mincho" panose="02020609040205080304" pitchFamily="49" charset="-128"/>
                <a:cs typeface="Arial" panose="020B0604020202020204" pitchFamily="34" charset="0"/>
              </a:rPr>
              <a:t>faith-based</a:t>
            </a:r>
            <a:r>
              <a:rPr lang="en-US" dirty="0" smtClean="0">
                <a:solidFill>
                  <a:srgbClr val="1A1A1A"/>
                </a:solidFill>
                <a:ea typeface="MS Mincho" panose="02020609040205080304" pitchFamily="49" charset="-128"/>
                <a:cs typeface="Arial" panose="020B0604020202020204" pitchFamily="34" charset="0"/>
              </a:rPr>
              <a:t> or spiritual communities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0"/>
              </a:spcBef>
              <a:spcAft>
                <a:spcPts val="0"/>
              </a:spcAft>
              <a:defRPr/>
            </a:pPr>
            <a:r>
              <a:rPr lang="en-US" dirty="0" smtClean="0">
                <a:ea typeface="MS Mincho" panose="02020609040205080304" pitchFamily="49" charset="-128"/>
                <a:cs typeface="Times New Roman" panose="02020603050405020304" pitchFamily="18" charset="0"/>
              </a:rPr>
              <a:t>Each of these will be discussed in more detail.</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0"/>
              </a:spcBef>
              <a:spcAft>
                <a:spcPts val="0"/>
              </a:spcAft>
              <a:defRPr/>
            </a:pPr>
            <a:endParaRPr lang="en-US" dirty="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1C3B4CBD-16FE-4C62-A0A8-1AF7D8739B2F}" type="slidenum">
              <a:rPr lang="en-US" altLang="en-US" smtClean="0">
                <a:latin typeface="Calibri" panose="020F0502020204030204" pitchFamily="34" charset="0"/>
              </a:rPr>
              <a:pPr fontAlgn="base">
                <a:spcBef>
                  <a:spcPct val="0"/>
                </a:spcBef>
                <a:spcAft>
                  <a:spcPct val="0"/>
                </a:spcAft>
              </a:pPr>
              <a:t>23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093175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38"/>
              </a:spcBef>
              <a:spcAft>
                <a:spcPts val="638"/>
              </a:spcAft>
            </a:pPr>
            <a:r>
              <a:rPr lang="en-US" altLang="en-US" b="1" smtClean="0">
                <a:ea typeface="MS Mincho" panose="02020609040205080304" pitchFamily="49" charset="-128"/>
                <a:cs typeface="Times New Roman" panose="02020603050405020304" pitchFamily="18" charset="0"/>
              </a:rPr>
              <a:t>Ask: </a:t>
            </a:r>
            <a:r>
              <a:rPr lang="en-US" altLang="en-US" smtClean="0">
                <a:ea typeface="MS Mincho" panose="02020609040205080304" pitchFamily="49" charset="-128"/>
                <a:cs typeface="Times New Roman" panose="02020603050405020304" pitchFamily="18" charset="0"/>
              </a:rPr>
              <a:t>What training should </a:t>
            </a:r>
            <a:r>
              <a:rPr lang="en-US" altLang="en-US" b="1" smtClean="0">
                <a:ea typeface="MS Mincho" panose="02020609040205080304" pitchFamily="49" charset="-128"/>
                <a:cs typeface="Times New Roman" panose="02020603050405020304" pitchFamily="18" charset="0"/>
              </a:rPr>
              <a:t>health care and direct care professionals</a:t>
            </a:r>
            <a:r>
              <a:rPr lang="en-US" altLang="en-US" smtClean="0">
                <a:ea typeface="MS Mincho" panose="02020609040205080304" pitchFamily="49" charset="-128"/>
                <a:cs typeface="Times New Roman" panose="02020603050405020304" pitchFamily="18" charset="0"/>
              </a:rPr>
              <a:t> receive?</a:t>
            </a:r>
            <a:endParaRPr lang="en-US" altLang="en-US" smtClean="0">
              <a:latin typeface="Cambria" panose="02040503050406030204" pitchFamily="18" charset="0"/>
              <a:ea typeface="MS Mincho" panose="02020609040205080304" pitchFamily="49" charset="-128"/>
              <a:cs typeface="Times New Roman" panose="02020603050405020304" pitchFamily="18" charset="0"/>
            </a:endParaRPr>
          </a:p>
          <a:p>
            <a:pPr eaLnBrk="1" hangingPunct="1">
              <a:spcBef>
                <a:spcPct val="0"/>
              </a:spcBef>
            </a:pPr>
            <a:endParaRPr lang="en-US" altLang="en-US" smtClean="0">
              <a:ea typeface="MS Mincho" panose="02020609040205080304" pitchFamily="49" charset="-128"/>
              <a:cs typeface="Times New Roman" panose="02020603050405020304" pitchFamily="18" charset="0"/>
            </a:endParaRP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56A4B096-19AA-458A-AABA-E9EAA27E663B}" type="slidenum">
              <a:rPr lang="en-US" altLang="en-US" smtClean="0">
                <a:latin typeface="Calibri" panose="020F0502020204030204" pitchFamily="34" charset="0"/>
              </a:rPr>
              <a:pPr fontAlgn="base">
                <a:spcBef>
                  <a:spcPct val="0"/>
                </a:spcBef>
                <a:spcAft>
                  <a:spcPct val="0"/>
                </a:spcAft>
              </a:pPr>
              <a:t>24</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155738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634"/>
              </a:spcBef>
              <a:spcAft>
                <a:spcPts val="634"/>
              </a:spcAft>
              <a:defRPr/>
            </a:pPr>
            <a:r>
              <a:rPr lang="en-US" dirty="0" smtClean="0">
                <a:solidFill>
                  <a:srgbClr val="1A1A1A"/>
                </a:solidFill>
                <a:ea typeface="MS Mincho" panose="02020609040205080304" pitchFamily="49" charset="-128"/>
                <a:cs typeface="Arial" panose="020B0604020202020204" pitchFamily="34" charset="0"/>
              </a:rPr>
              <a:t>The health care and direct-care workforces need </a:t>
            </a:r>
            <a:r>
              <a:rPr lang="en-US" b="1" dirty="0" smtClean="0">
                <a:solidFill>
                  <a:srgbClr val="1A1A1A"/>
                </a:solidFill>
                <a:ea typeface="MS Mincho" panose="02020609040205080304" pitchFamily="49" charset="-128"/>
                <a:cs typeface="Arial" panose="020B0604020202020204" pitchFamily="34" charset="0"/>
              </a:rPr>
              <a:t>training and education </a:t>
            </a:r>
            <a:r>
              <a:rPr lang="en-US" dirty="0" smtClean="0">
                <a:solidFill>
                  <a:srgbClr val="1A1A1A"/>
                </a:solidFill>
                <a:ea typeface="MS Mincho" panose="02020609040205080304" pitchFamily="49" charset="-128"/>
                <a:cs typeface="Arial" panose="020B0604020202020204" pitchFamily="34" charset="0"/>
              </a:rPr>
              <a:t>on identifying and caring for someone with Alzheimer’s and dementia including:</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0"/>
              </a:spcBef>
              <a:spcAft>
                <a:spcPts val="634"/>
              </a:spcAft>
              <a:buFont typeface="Symbol" panose="05050102010706020507" pitchFamily="18" charset="2"/>
              <a:buChar char=""/>
              <a:defRPr/>
            </a:pPr>
            <a:r>
              <a:rPr lang="en-US" dirty="0" smtClean="0">
                <a:solidFill>
                  <a:srgbClr val="1A1A1A"/>
                </a:solidFill>
                <a:ea typeface="MS Mincho" panose="02020609040205080304" pitchFamily="49" charset="-128"/>
                <a:cs typeface="Arial" panose="020B0604020202020204" pitchFamily="34" charset="0"/>
              </a:rPr>
              <a:t>The basics of </a:t>
            </a:r>
            <a:r>
              <a:rPr lang="en-US" b="1" dirty="0" smtClean="0">
                <a:solidFill>
                  <a:srgbClr val="1A1A1A"/>
                </a:solidFill>
                <a:ea typeface="MS Mincho" panose="02020609040205080304" pitchFamily="49" charset="-128"/>
                <a:cs typeface="Arial" panose="020B0604020202020204" pitchFamily="34" charset="0"/>
              </a:rPr>
              <a:t>dementia</a:t>
            </a:r>
            <a:r>
              <a:rPr lang="en-US" dirty="0" smtClean="0">
                <a:solidFill>
                  <a:srgbClr val="1A1A1A"/>
                </a:solidFill>
                <a:ea typeface="MS Mincho" panose="02020609040205080304" pitchFamily="49" charset="-128"/>
                <a:cs typeface="Arial" panose="020B0604020202020204" pitchFamily="34" charset="0"/>
              </a:rPr>
              <a:t>, including recognizing early warning signs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dirty="0" smtClean="0">
                <a:solidFill>
                  <a:srgbClr val="1A1A1A"/>
                </a:solidFill>
                <a:ea typeface="MS Mincho" panose="02020609040205080304" pitchFamily="49" charset="-128"/>
                <a:cs typeface="Arial" panose="020B0604020202020204" pitchFamily="34" charset="0"/>
              </a:rPr>
              <a:t>The benefits of </a:t>
            </a:r>
            <a:r>
              <a:rPr lang="en-US" b="1" dirty="0" smtClean="0">
                <a:solidFill>
                  <a:srgbClr val="1A1A1A"/>
                </a:solidFill>
                <a:ea typeface="MS Mincho" panose="02020609040205080304" pitchFamily="49" charset="-128"/>
                <a:cs typeface="Arial" panose="020B0604020202020204" pitchFamily="34" charset="0"/>
              </a:rPr>
              <a:t>early diagnosis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dirty="0" smtClean="0">
                <a:solidFill>
                  <a:srgbClr val="1A1A1A"/>
                </a:solidFill>
                <a:ea typeface="MS Mincho" panose="02020609040205080304" pitchFamily="49" charset="-128"/>
                <a:cs typeface="Arial" panose="020B0604020202020204" pitchFamily="34" charset="0"/>
              </a:rPr>
              <a:t>How to address the physical, cognitive, emotional, and behavioral </a:t>
            </a:r>
            <a:r>
              <a:rPr lang="en-US" b="1" dirty="0" smtClean="0">
                <a:solidFill>
                  <a:srgbClr val="1A1A1A"/>
                </a:solidFill>
                <a:ea typeface="MS Mincho" panose="02020609040205080304" pitchFamily="49" charset="-128"/>
                <a:cs typeface="Arial" panose="020B0604020202020204" pitchFamily="34" charset="0"/>
              </a:rPr>
              <a:t>symptoms</a:t>
            </a:r>
            <a:r>
              <a:rPr lang="en-US" dirty="0" smtClean="0">
                <a:solidFill>
                  <a:srgbClr val="1A1A1A"/>
                </a:solidFill>
                <a:ea typeface="MS Mincho" panose="02020609040205080304" pitchFamily="49" charset="-128"/>
                <a:cs typeface="Arial" panose="020B0604020202020204" pitchFamily="34" charset="0"/>
              </a:rPr>
              <a:t> of the disease</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0"/>
              </a:spcBef>
              <a:spcAft>
                <a:spcPts val="634"/>
              </a:spcAft>
              <a:buFont typeface="Symbol" panose="05050102010706020507" pitchFamily="18" charset="2"/>
              <a:buChar char=""/>
              <a:defRPr/>
            </a:pPr>
            <a:r>
              <a:rPr lang="en-US" dirty="0" smtClean="0">
                <a:solidFill>
                  <a:srgbClr val="1A1A1A"/>
                </a:solidFill>
                <a:ea typeface="MS Mincho" panose="02020609040205080304" pitchFamily="49" charset="-128"/>
                <a:cs typeface="Arial" panose="020B0604020202020204" pitchFamily="34" charset="0"/>
              </a:rPr>
              <a:t>How to assist </a:t>
            </a:r>
            <a:r>
              <a:rPr lang="en-US" b="1" dirty="0" smtClean="0">
                <a:solidFill>
                  <a:srgbClr val="1A1A1A"/>
                </a:solidFill>
                <a:ea typeface="MS Mincho" panose="02020609040205080304" pitchFamily="49" charset="-128"/>
                <a:cs typeface="Arial" panose="020B0604020202020204" pitchFamily="34" charset="0"/>
              </a:rPr>
              <a:t>caregivers</a:t>
            </a:r>
            <a:r>
              <a:rPr lang="en-US" dirty="0" smtClean="0">
                <a:solidFill>
                  <a:srgbClr val="1A1A1A"/>
                </a:solidFill>
                <a:ea typeface="MS Mincho" panose="02020609040205080304" pitchFamily="49" charset="-128"/>
                <a:cs typeface="Arial" panose="020B0604020202020204" pitchFamily="34" charset="0"/>
              </a:rPr>
              <a:t> as they cope with the physical and emotional aspects of their caregiving responsibilities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0"/>
              </a:spcBef>
              <a:spcAft>
                <a:spcPts val="634"/>
              </a:spcAft>
              <a:buFont typeface="Symbol" panose="05050102010706020507" pitchFamily="18" charset="2"/>
              <a:buChar char=""/>
              <a:defRPr/>
            </a:pPr>
            <a:r>
              <a:rPr lang="en-US" dirty="0" smtClean="0">
                <a:solidFill>
                  <a:srgbClr val="1A1A1A"/>
                </a:solidFill>
                <a:ea typeface="MS Mincho" panose="02020609040205080304" pitchFamily="49" charset="-128"/>
                <a:cs typeface="Arial" panose="020B0604020202020204" pitchFamily="34" charset="0"/>
              </a:rPr>
              <a:t>Management of </a:t>
            </a:r>
            <a:r>
              <a:rPr lang="en-US" b="1" dirty="0" smtClean="0">
                <a:solidFill>
                  <a:srgbClr val="1A1A1A"/>
                </a:solidFill>
                <a:ea typeface="MS Mincho" panose="02020609040205080304" pitchFamily="49" charset="-128"/>
                <a:cs typeface="Arial" panose="020B0604020202020204" pitchFamily="34" charset="0"/>
              </a:rPr>
              <a:t>co-morbidities</a:t>
            </a:r>
            <a:r>
              <a:rPr lang="en-US" dirty="0" smtClean="0">
                <a:solidFill>
                  <a:srgbClr val="1A1A1A"/>
                </a:solidFill>
                <a:ea typeface="MS Mincho" panose="02020609040205080304" pitchFamily="49" charset="-128"/>
                <a:cs typeface="Arial" panose="020B0604020202020204" pitchFamily="34" charset="0"/>
              </a:rPr>
              <a:t> (such as arthritis, diabetes, and heart disease)</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0"/>
              </a:spcBef>
              <a:spcAft>
                <a:spcPts val="634"/>
              </a:spcAft>
              <a:buFont typeface="Symbol" panose="05050102010706020507" pitchFamily="18" charset="2"/>
              <a:buChar char=""/>
              <a:defRPr/>
            </a:pPr>
            <a:r>
              <a:rPr lang="en-US" dirty="0" smtClean="0">
                <a:solidFill>
                  <a:srgbClr val="1A1A1A"/>
                </a:solidFill>
                <a:ea typeface="MS Mincho" panose="02020609040205080304" pitchFamily="49" charset="-128"/>
                <a:cs typeface="Arial" panose="020B0604020202020204" pitchFamily="34" charset="0"/>
              </a:rPr>
              <a:t>The availability and use of </a:t>
            </a:r>
            <a:r>
              <a:rPr lang="en-US" b="1" dirty="0" smtClean="0">
                <a:solidFill>
                  <a:srgbClr val="1A1A1A"/>
                </a:solidFill>
                <a:ea typeface="MS Mincho" panose="02020609040205080304" pitchFamily="49" charset="-128"/>
                <a:cs typeface="Arial" panose="020B0604020202020204" pitchFamily="34" charset="0"/>
              </a:rPr>
              <a:t>tools</a:t>
            </a:r>
            <a:r>
              <a:rPr lang="en-US" dirty="0" smtClean="0">
                <a:solidFill>
                  <a:srgbClr val="1A1A1A"/>
                </a:solidFill>
                <a:ea typeface="MS Mincho" panose="02020609040205080304" pitchFamily="49" charset="-128"/>
                <a:cs typeface="Arial" panose="020B0604020202020204" pitchFamily="34" charset="0"/>
              </a:rPr>
              <a:t> and </a:t>
            </a:r>
            <a:r>
              <a:rPr lang="en-US" b="1" dirty="0" smtClean="0">
                <a:solidFill>
                  <a:srgbClr val="1A1A1A"/>
                </a:solidFill>
                <a:ea typeface="MS Mincho" panose="02020609040205080304" pitchFamily="49" charset="-128"/>
                <a:cs typeface="Arial" panose="020B0604020202020204" pitchFamily="34" charset="0"/>
              </a:rPr>
              <a:t>guidelines</a:t>
            </a:r>
            <a:r>
              <a:rPr lang="en-US" dirty="0" smtClean="0">
                <a:solidFill>
                  <a:srgbClr val="1A1A1A"/>
                </a:solidFill>
                <a:ea typeface="MS Mincho" panose="02020609040205080304" pitchFamily="49" charset="-128"/>
                <a:cs typeface="Arial" panose="020B0604020202020204" pitchFamily="34" charset="0"/>
              </a:rPr>
              <a:t> to identify dementia, including validated cognitive assessment tools (health care providers)  </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0"/>
              </a:spcBef>
              <a:spcAft>
                <a:spcPts val="0"/>
              </a:spcAft>
              <a:defRPr/>
            </a:pPr>
            <a:endParaRPr lang="en-US" dirty="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8C4532A2-C1CC-4214-9636-BE3CDA9481DF}" type="slidenum">
              <a:rPr lang="en-US" altLang="en-US" smtClean="0">
                <a:latin typeface="Calibri" panose="020F0502020204030204" pitchFamily="34" charset="0"/>
              </a:rPr>
              <a:pPr fontAlgn="base">
                <a:spcBef>
                  <a:spcPct val="0"/>
                </a:spcBef>
                <a:spcAft>
                  <a:spcPct val="0"/>
                </a:spcAft>
              </a:pPr>
              <a:t>25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189893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Ask: </a:t>
            </a:r>
            <a:r>
              <a:rPr lang="en-US" altLang="en-US" smtClean="0"/>
              <a:t>What training should </a:t>
            </a:r>
            <a:r>
              <a:rPr lang="en-US" altLang="en-US" b="1" smtClean="0"/>
              <a:t>public health professionals</a:t>
            </a:r>
            <a:r>
              <a:rPr lang="en-US" altLang="en-US" smtClean="0"/>
              <a:t> receive?</a:t>
            </a:r>
          </a:p>
          <a:p>
            <a:pPr eaLnBrk="1" hangingPunct="1">
              <a:spcBef>
                <a:spcPct val="0"/>
              </a:spcBef>
            </a:pPr>
            <a:endParaRPr lang="en-US" alt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99024D86-8273-4391-BC25-3E968F545EE0}" type="slidenum">
              <a:rPr lang="en-US" altLang="en-US" smtClean="0">
                <a:latin typeface="Calibri" panose="020F0502020204030204" pitchFamily="34" charset="0"/>
              </a:rPr>
              <a:pPr fontAlgn="base">
                <a:spcBef>
                  <a:spcPct val="0"/>
                </a:spcBef>
                <a:spcAft>
                  <a:spcPct val="0"/>
                </a:spcAft>
              </a:pPr>
              <a:t>26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036979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634"/>
              </a:spcBef>
              <a:spcAft>
                <a:spcPts val="634"/>
              </a:spcAft>
              <a:defRPr/>
            </a:pPr>
            <a:r>
              <a:rPr lang="en-US" dirty="0" smtClean="0">
                <a:ea typeface="MS Mincho" panose="02020609040205080304" pitchFamily="49" charset="-128"/>
                <a:cs typeface="Times New Roman" panose="02020603050405020304" pitchFamily="18" charset="0"/>
              </a:rPr>
              <a:t>Public health plays a key role in surveillance, education, and prevention related to Alzheimer’s disease.</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634"/>
              </a:spcBef>
              <a:spcAft>
                <a:spcPts val="634"/>
              </a:spcAft>
              <a:defRPr/>
            </a:pPr>
            <a:endParaRPr lang="en-US" dirty="0" smtClean="0">
              <a:ea typeface="MS Mincho" panose="02020609040205080304" pitchFamily="49" charset="-128"/>
              <a:cs typeface="Times New Roman" panose="02020603050405020304" pitchFamily="18" charset="0"/>
            </a:endParaRPr>
          </a:p>
          <a:p>
            <a:pPr eaLnBrk="1" fontAlgn="auto" hangingPunct="1">
              <a:spcBef>
                <a:spcPts val="634"/>
              </a:spcBef>
              <a:spcAft>
                <a:spcPts val="634"/>
              </a:spcAft>
              <a:defRPr/>
            </a:pPr>
            <a:r>
              <a:rPr lang="en-US" dirty="0" smtClean="0">
                <a:ea typeface="MS Mincho" panose="02020609040205080304" pitchFamily="49" charset="-128"/>
                <a:cs typeface="Times New Roman" panose="02020603050405020304" pitchFamily="18" charset="0"/>
              </a:rPr>
              <a:t>Training and education priorities for public health include:</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0"/>
              </a:spcAft>
              <a:buFont typeface="Symbol" panose="05050102010706020507" pitchFamily="18" charset="2"/>
              <a:buChar char=""/>
              <a:defRPr/>
            </a:pPr>
            <a:r>
              <a:rPr lang="en-US" dirty="0" smtClean="0">
                <a:ea typeface="MS Mincho" panose="02020609040205080304" pitchFamily="49" charset="-128"/>
                <a:cs typeface="Times New Roman" panose="02020603050405020304" pitchFamily="18" charset="0"/>
              </a:rPr>
              <a:t>Understanding Alzheimer’s disease as a </a:t>
            </a:r>
            <a:r>
              <a:rPr lang="en-US" b="1" dirty="0" smtClean="0">
                <a:ea typeface="MS Mincho" panose="02020609040205080304" pitchFamily="49" charset="-128"/>
                <a:cs typeface="Times New Roman" panose="02020603050405020304" pitchFamily="18" charset="0"/>
              </a:rPr>
              <a:t>public health priority</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0"/>
              </a:spcAft>
              <a:buFont typeface="Symbol" panose="05050102010706020507" pitchFamily="18" charset="2"/>
              <a:buChar char=""/>
              <a:defRPr/>
            </a:pPr>
            <a:r>
              <a:rPr lang="en-US" dirty="0" smtClean="0">
                <a:ea typeface="MS Mincho" panose="02020609040205080304" pitchFamily="49" charset="-128"/>
                <a:cs typeface="Times New Roman" panose="02020603050405020304" pitchFamily="18" charset="0"/>
              </a:rPr>
              <a:t>The importance of </a:t>
            </a:r>
            <a:r>
              <a:rPr lang="en-US" b="1" dirty="0" smtClean="0">
                <a:ea typeface="MS Mincho" panose="02020609040205080304" pitchFamily="49" charset="-128"/>
                <a:cs typeface="Times New Roman" panose="02020603050405020304" pitchFamily="18" charset="0"/>
              </a:rPr>
              <a:t>early detection</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0"/>
              </a:spcAft>
              <a:buFont typeface="Symbol" panose="05050102010706020507" pitchFamily="18" charset="2"/>
              <a:buChar char=""/>
              <a:defRPr/>
            </a:pPr>
            <a:r>
              <a:rPr lang="en-US" b="1" dirty="0" smtClean="0">
                <a:ea typeface="MS Mincho" panose="02020609040205080304" pitchFamily="49" charset="-128"/>
                <a:cs typeface="Times New Roman" panose="02020603050405020304" pitchFamily="18" charset="0"/>
              </a:rPr>
              <a:t>Cognitive health</a:t>
            </a:r>
            <a:r>
              <a:rPr lang="en-US" dirty="0" smtClean="0">
                <a:ea typeface="MS Mincho" panose="02020609040205080304" pitchFamily="49" charset="-128"/>
                <a:cs typeface="Times New Roman" panose="02020603050405020304" pitchFamily="18" charset="0"/>
              </a:rPr>
              <a:t> and </a:t>
            </a:r>
            <a:r>
              <a:rPr lang="en-US" b="1" dirty="0" smtClean="0">
                <a:ea typeface="MS Mincho" panose="02020609040205080304" pitchFamily="49" charset="-128"/>
                <a:cs typeface="Times New Roman" panose="02020603050405020304" pitchFamily="18" charset="0"/>
              </a:rPr>
              <a:t>risk reduction </a:t>
            </a:r>
            <a:r>
              <a:rPr lang="en-US" dirty="0" smtClean="0">
                <a:ea typeface="MS Mincho" panose="02020609040205080304" pitchFamily="49" charset="-128"/>
                <a:cs typeface="Times New Roman" panose="02020603050405020304" pitchFamily="18" charset="0"/>
              </a:rPr>
              <a:t>for Alzheimer’s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0"/>
              </a:spcAft>
              <a:buFont typeface="Symbol" panose="05050102010706020507" pitchFamily="18" charset="2"/>
              <a:buChar char=""/>
              <a:defRPr/>
            </a:pPr>
            <a:r>
              <a:rPr lang="en-US" b="1" dirty="0" smtClean="0">
                <a:ea typeface="MS Mincho" panose="02020609040205080304" pitchFamily="49" charset="-128"/>
                <a:cs typeface="Times New Roman" panose="02020603050405020304" pitchFamily="18" charset="0"/>
              </a:rPr>
              <a:t>Types and availability of resources and supports </a:t>
            </a:r>
            <a:r>
              <a:rPr lang="en-US" dirty="0" smtClean="0">
                <a:ea typeface="MS Mincho" panose="02020609040205080304" pitchFamily="49" charset="-128"/>
                <a:cs typeface="Times New Roman" panose="02020603050405020304" pitchFamily="18" charset="0"/>
              </a:rPr>
              <a:t>for individuals with Alzheimer’s and dementia</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0"/>
              </a:spcAft>
              <a:buFont typeface="Symbol" panose="05050102010706020507" pitchFamily="18" charset="2"/>
              <a:buChar char=""/>
              <a:defRPr/>
            </a:pPr>
            <a:r>
              <a:rPr lang="en-US" dirty="0" smtClean="0">
                <a:ea typeface="MS Mincho" panose="02020609040205080304" pitchFamily="49" charset="-128"/>
                <a:cs typeface="Times New Roman" panose="02020603050405020304" pitchFamily="18" charset="0"/>
              </a:rPr>
              <a:t>Needs and burden of </a:t>
            </a:r>
            <a:r>
              <a:rPr lang="en-US" b="1" dirty="0" smtClean="0">
                <a:ea typeface="MS Mincho" panose="02020609040205080304" pitchFamily="49" charset="-128"/>
                <a:cs typeface="Times New Roman" panose="02020603050405020304" pitchFamily="18" charset="0"/>
              </a:rPr>
              <a:t>caregivers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dirty="0" smtClean="0">
                <a:ea typeface="MS Mincho" panose="02020609040205080304" pitchFamily="49" charset="-128"/>
                <a:cs typeface="Times New Roman" panose="02020603050405020304" pitchFamily="18" charset="0"/>
              </a:rPr>
              <a:t>Tracking </a:t>
            </a:r>
            <a:r>
              <a:rPr lang="en-US" b="1" dirty="0" smtClean="0">
                <a:ea typeface="MS Mincho" panose="02020609040205080304" pitchFamily="49" charset="-128"/>
                <a:cs typeface="Times New Roman" panose="02020603050405020304" pitchFamily="18" charset="0"/>
              </a:rPr>
              <a:t>surveillance data</a:t>
            </a:r>
            <a:r>
              <a:rPr lang="en-US" dirty="0" smtClean="0">
                <a:ea typeface="MS Mincho" panose="02020609040205080304" pitchFamily="49" charset="-128"/>
                <a:cs typeface="Times New Roman" panose="02020603050405020304" pitchFamily="18" charset="0"/>
              </a:rPr>
              <a:t> on cognitive decline and caregiving</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b="1" dirty="0" smtClean="0">
                <a:ea typeface="MS Mincho" panose="02020609040205080304" pitchFamily="49" charset="-128"/>
                <a:cs typeface="Times New Roman" panose="02020603050405020304" pitchFamily="18" charset="0"/>
              </a:rPr>
              <a:t>Health disparities</a:t>
            </a:r>
            <a:r>
              <a:rPr lang="en-US" dirty="0" smtClean="0">
                <a:ea typeface="MS Mincho" panose="02020609040205080304" pitchFamily="49" charset="-128"/>
                <a:cs typeface="Times New Roman" panose="02020603050405020304" pitchFamily="18" charset="0"/>
              </a:rPr>
              <a:t> related to Alzheimer’s and dementia</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dirty="0" smtClean="0">
                <a:ea typeface="MS Mincho" panose="02020609040205080304" pitchFamily="49" charset="-128"/>
                <a:cs typeface="Times New Roman" panose="02020603050405020304" pitchFamily="18" charset="0"/>
              </a:rPr>
              <a:t>Issues unique to Alzheimer’s and dementia, including </a:t>
            </a:r>
            <a:r>
              <a:rPr lang="en-US" b="1" dirty="0" smtClean="0">
                <a:ea typeface="MS Mincho" panose="02020609040205080304" pitchFamily="49" charset="-128"/>
                <a:cs typeface="Times New Roman" panose="02020603050405020304" pitchFamily="18" charset="0"/>
              </a:rPr>
              <a:t>stigma</a:t>
            </a:r>
            <a:r>
              <a:rPr lang="en-US" dirty="0" smtClean="0">
                <a:ea typeface="MS Mincho" panose="02020609040205080304" pitchFamily="49" charset="-128"/>
                <a:cs typeface="Times New Roman" panose="02020603050405020304" pitchFamily="18" charset="0"/>
              </a:rPr>
              <a:t>, potential for </a:t>
            </a:r>
            <a:r>
              <a:rPr lang="en-US" b="1" dirty="0" smtClean="0">
                <a:ea typeface="MS Mincho" panose="02020609040205080304" pitchFamily="49" charset="-128"/>
                <a:cs typeface="Times New Roman" panose="02020603050405020304" pitchFamily="18" charset="0"/>
              </a:rPr>
              <a:t>abuse</a:t>
            </a:r>
            <a:r>
              <a:rPr lang="en-US" dirty="0" smtClean="0">
                <a:ea typeface="MS Mincho" panose="02020609040205080304" pitchFamily="49" charset="-128"/>
                <a:cs typeface="Times New Roman" panose="02020603050405020304" pitchFamily="18" charset="0"/>
              </a:rPr>
              <a:t>, and the need for </a:t>
            </a:r>
            <a:r>
              <a:rPr lang="en-US" b="1" dirty="0" smtClean="0">
                <a:ea typeface="MS Mincho" panose="02020609040205080304" pitchFamily="49" charset="-128"/>
                <a:cs typeface="Times New Roman" panose="02020603050405020304" pitchFamily="18" charset="0"/>
              </a:rPr>
              <a:t>advance planning</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0"/>
              </a:spcBef>
              <a:spcAft>
                <a:spcPts val="0"/>
              </a:spcAft>
              <a:defRPr/>
            </a:pPr>
            <a:endParaRPr lang="en-US" dirty="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30352E22-9AA5-4FE4-A490-D004B662D822}" type="slidenum">
              <a:rPr lang="en-US" altLang="en-US" smtClean="0">
                <a:latin typeface="Calibri" panose="020F0502020204030204" pitchFamily="34" charset="0"/>
              </a:rPr>
              <a:pPr fontAlgn="base">
                <a:spcBef>
                  <a:spcPct val="0"/>
                </a:spcBef>
                <a:spcAft>
                  <a:spcPct val="0"/>
                </a:spcAft>
              </a:pPr>
              <a:t>27</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836350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38"/>
              </a:spcBef>
              <a:spcAft>
                <a:spcPts val="638"/>
              </a:spcAft>
            </a:pPr>
            <a:r>
              <a:rPr lang="en-US" altLang="en-US" b="1" smtClean="0">
                <a:ea typeface="MS Mincho" panose="02020609040205080304" pitchFamily="49" charset="-128"/>
                <a:cs typeface="Times New Roman" panose="02020603050405020304" pitchFamily="18" charset="0"/>
              </a:rPr>
              <a:t>Ask:</a:t>
            </a:r>
            <a:r>
              <a:rPr lang="en-US" altLang="en-US" smtClean="0">
                <a:solidFill>
                  <a:srgbClr val="595959"/>
                </a:solidFill>
                <a:ea typeface="MS Mincho" panose="02020609040205080304" pitchFamily="49" charset="-128"/>
                <a:cs typeface="Times New Roman" panose="02020603050405020304" pitchFamily="18" charset="0"/>
              </a:rPr>
              <a:t> </a:t>
            </a:r>
            <a:r>
              <a:rPr lang="en-US" altLang="en-US" smtClean="0">
                <a:ea typeface="MS Mincho" panose="02020609040205080304" pitchFamily="49" charset="-128"/>
                <a:cs typeface="Times New Roman" panose="02020603050405020304" pitchFamily="18" charset="0"/>
              </a:rPr>
              <a:t>What training should </a:t>
            </a:r>
            <a:r>
              <a:rPr lang="en-US" altLang="en-US" b="1" smtClean="0">
                <a:ea typeface="MS Mincho" panose="02020609040205080304" pitchFamily="49" charset="-128"/>
                <a:cs typeface="Times New Roman" panose="02020603050405020304" pitchFamily="18" charset="0"/>
              </a:rPr>
              <a:t>first responders</a:t>
            </a:r>
            <a:r>
              <a:rPr lang="en-US" altLang="en-US" smtClean="0">
                <a:ea typeface="MS Mincho" panose="02020609040205080304" pitchFamily="49" charset="-128"/>
                <a:cs typeface="Times New Roman" panose="02020603050405020304" pitchFamily="18" charset="0"/>
              </a:rPr>
              <a:t> receive?</a:t>
            </a:r>
            <a:endParaRPr lang="en-US" altLang="en-US" smtClean="0">
              <a:latin typeface="Cambria" panose="02040503050406030204" pitchFamily="18" charset="0"/>
              <a:ea typeface="MS Mincho" panose="02020609040205080304" pitchFamily="49" charset="-128"/>
              <a:cs typeface="Times New Roman" panose="02020603050405020304" pitchFamily="18" charset="0"/>
            </a:endParaRPr>
          </a:p>
          <a:p>
            <a:pPr eaLnBrk="1" hangingPunct="1">
              <a:spcBef>
                <a:spcPct val="0"/>
              </a:spcBef>
            </a:pPr>
            <a:endParaRPr lang="en-US" altLang="en-US" smtClean="0">
              <a:ea typeface="MS Mincho" panose="02020609040205080304" pitchFamily="49" charset="-128"/>
              <a:cs typeface="Times New Roman" panose="02020603050405020304" pitchFamily="18" charset="0"/>
            </a:endParaRP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C232BDD5-1ADF-4673-A614-C8A9A8325F29}" type="slidenum">
              <a:rPr lang="en-US" altLang="en-US" smtClean="0">
                <a:latin typeface="Calibri" panose="020F0502020204030204" pitchFamily="34" charset="0"/>
              </a:rPr>
              <a:pPr fontAlgn="base">
                <a:spcBef>
                  <a:spcPct val="0"/>
                </a:spcBef>
                <a:spcAft>
                  <a:spcPct val="0"/>
                </a:spcAft>
              </a:pPr>
              <a:t>28</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80261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634"/>
              </a:spcBef>
              <a:spcAft>
                <a:spcPts val="634"/>
              </a:spcAft>
              <a:defRPr/>
            </a:pPr>
            <a:r>
              <a:rPr lang="en-US" dirty="0" smtClean="0">
                <a:ea typeface="MS Mincho" panose="02020609040205080304" pitchFamily="49" charset="-128"/>
                <a:cs typeface="Times New Roman" panose="02020603050405020304" pitchFamily="18" charset="0"/>
              </a:rPr>
              <a:t>First responders such as police, emergency medical personnel</a:t>
            </a:r>
            <a:r>
              <a:rPr lang="en-US" smtClean="0">
                <a:ea typeface="MS Mincho" panose="02020609040205080304" pitchFamily="49" charset="-128"/>
                <a:cs typeface="Times New Roman" panose="02020603050405020304" pitchFamily="18" charset="0"/>
              </a:rPr>
              <a:t>, and fire </a:t>
            </a:r>
            <a:r>
              <a:rPr lang="en-US" dirty="0" smtClean="0">
                <a:ea typeface="MS Mincho" panose="02020609040205080304" pitchFamily="49" charset="-128"/>
                <a:cs typeface="Times New Roman" panose="02020603050405020304" pitchFamily="18" charset="0"/>
              </a:rPr>
              <a:t>fighters may have first-hand contact with individuals with Alzheimer’s and other dementias during situations that involve stress or fear, such as: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0"/>
              </a:spcBef>
              <a:spcAft>
                <a:spcPts val="634"/>
              </a:spcAft>
              <a:buFont typeface="Symbol" panose="05050102010706020507" pitchFamily="18" charset="2"/>
              <a:buChar char=""/>
              <a:defRPr/>
            </a:pPr>
            <a:r>
              <a:rPr lang="en-US" b="1" dirty="0" smtClean="0">
                <a:ea typeface="MS Mincho" panose="02020609040205080304" pitchFamily="49" charset="-128"/>
                <a:cs typeface="Times New Roman" panose="02020603050405020304" pitchFamily="18" charset="0"/>
              </a:rPr>
              <a:t>Wandering</a:t>
            </a:r>
            <a:r>
              <a:rPr lang="en-US" dirty="0" smtClean="0">
                <a:ea typeface="MS Mincho" panose="02020609040205080304" pitchFamily="49" charset="-128"/>
                <a:cs typeface="Times New Roman" panose="02020603050405020304" pitchFamily="18" charset="0"/>
              </a:rPr>
              <a:t>, being </a:t>
            </a:r>
            <a:r>
              <a:rPr lang="en-US" b="1" dirty="0" smtClean="0">
                <a:ea typeface="MS Mincho" panose="02020609040205080304" pitchFamily="49" charset="-128"/>
                <a:cs typeface="Times New Roman" panose="02020603050405020304" pitchFamily="18" charset="0"/>
              </a:rPr>
              <a:t>lost</a:t>
            </a:r>
            <a:r>
              <a:rPr lang="en-US" dirty="0" smtClean="0">
                <a:ea typeface="MS Mincho" panose="02020609040205080304" pitchFamily="49" charset="-128"/>
                <a:cs typeface="Times New Roman" panose="02020603050405020304" pitchFamily="18" charset="0"/>
              </a:rPr>
              <a:t> or </a:t>
            </a:r>
            <a:r>
              <a:rPr lang="en-US" b="1" dirty="0" smtClean="0">
                <a:ea typeface="MS Mincho" panose="02020609040205080304" pitchFamily="49" charset="-128"/>
                <a:cs typeface="Times New Roman" panose="02020603050405020304" pitchFamily="18" charset="0"/>
              </a:rPr>
              <a:t>disoriented</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0"/>
              </a:spcBef>
              <a:spcAft>
                <a:spcPts val="634"/>
              </a:spcAft>
              <a:buFont typeface="Symbol" panose="05050102010706020507" pitchFamily="18" charset="2"/>
              <a:buChar char=""/>
              <a:defRPr/>
            </a:pPr>
            <a:r>
              <a:rPr lang="en-US" b="1" dirty="0" smtClean="0">
                <a:ea typeface="MS Mincho" panose="02020609040205080304" pitchFamily="49" charset="-128"/>
                <a:cs typeface="Times New Roman" panose="02020603050405020304" pitchFamily="18" charset="0"/>
              </a:rPr>
              <a:t>Natural</a:t>
            </a:r>
            <a:r>
              <a:rPr lang="en-US" dirty="0" smtClean="0">
                <a:ea typeface="MS Mincho" panose="02020609040205080304" pitchFamily="49" charset="-128"/>
                <a:cs typeface="Times New Roman" panose="02020603050405020304" pitchFamily="18" charset="0"/>
              </a:rPr>
              <a:t> or </a:t>
            </a:r>
            <a:r>
              <a:rPr lang="en-US" b="1" dirty="0" smtClean="0">
                <a:ea typeface="MS Mincho" panose="02020609040205080304" pitchFamily="49" charset="-128"/>
                <a:cs typeface="Times New Roman" panose="02020603050405020304" pitchFamily="18" charset="0"/>
              </a:rPr>
              <a:t>other disasters</a:t>
            </a:r>
            <a:r>
              <a:rPr lang="en-US" dirty="0" smtClean="0">
                <a:ea typeface="MS Mincho" panose="02020609040205080304" pitchFamily="49" charset="-128"/>
                <a:cs typeface="Times New Roman" panose="02020603050405020304" pitchFamily="18" charset="0"/>
              </a:rPr>
              <a:t> that may displace individuals with Alzheimer’s and/or separate them from their usual caregivers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0"/>
              </a:spcBef>
              <a:spcAft>
                <a:spcPts val="634"/>
              </a:spcAft>
              <a:buFont typeface="Symbol" panose="05050102010706020507" pitchFamily="18" charset="2"/>
              <a:buChar char=""/>
              <a:defRPr/>
            </a:pPr>
            <a:r>
              <a:rPr lang="en-US" dirty="0" smtClean="0">
                <a:ea typeface="MS Mincho" panose="02020609040205080304" pitchFamily="49" charset="-128"/>
                <a:cs typeface="Times New Roman" panose="02020603050405020304" pitchFamily="18" charset="0"/>
              </a:rPr>
              <a:t>Being subjected to physical or financial </a:t>
            </a:r>
            <a:r>
              <a:rPr lang="en-US" b="1" dirty="0" smtClean="0">
                <a:ea typeface="MS Mincho" panose="02020609040205080304" pitchFamily="49" charset="-128"/>
                <a:cs typeface="Times New Roman" panose="02020603050405020304" pitchFamily="18" charset="0"/>
              </a:rPr>
              <a:t>abuse</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0"/>
              </a:spcBef>
              <a:spcAft>
                <a:spcPts val="634"/>
              </a:spcAft>
              <a:buFont typeface="Symbol" panose="05050102010706020507" pitchFamily="18" charset="2"/>
              <a:buChar char=""/>
              <a:defRPr/>
            </a:pPr>
            <a:r>
              <a:rPr lang="en-US" dirty="0" smtClean="0">
                <a:ea typeface="MS Mincho" panose="02020609040205080304" pitchFamily="49" charset="-128"/>
                <a:cs typeface="Times New Roman" panose="02020603050405020304" pitchFamily="18" charset="0"/>
              </a:rPr>
              <a:t>Being reported to law enforcement for </a:t>
            </a:r>
            <a:r>
              <a:rPr lang="en-US" b="1" dirty="0" smtClean="0">
                <a:ea typeface="MS Mincho" panose="02020609040205080304" pitchFamily="49" charset="-128"/>
                <a:cs typeface="Times New Roman" panose="02020603050405020304" pitchFamily="18" charset="0"/>
              </a:rPr>
              <a:t>improper behavior</a:t>
            </a:r>
            <a:r>
              <a:rPr lang="en-US" dirty="0" smtClean="0">
                <a:ea typeface="MS Mincho" panose="02020609040205080304" pitchFamily="49" charset="-128"/>
                <a:cs typeface="Times New Roman" panose="02020603050405020304" pitchFamily="18" charset="0"/>
              </a:rPr>
              <a:t>, such as leaving a place of business after forgetting to pay for purchase</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0"/>
              </a:spcBef>
              <a:spcAft>
                <a:spcPts val="634"/>
              </a:spcAft>
              <a:defRPr/>
            </a:pPr>
            <a:r>
              <a:rPr lang="en-US" dirty="0" smtClean="0">
                <a:ea typeface="MS Mincho" panose="02020609040205080304" pitchFamily="49" charset="-128"/>
                <a:cs typeface="Times New Roman" panose="02020603050405020304" pitchFamily="18" charset="0"/>
              </a:rPr>
              <a:t>First responders and law enforcement need </a:t>
            </a:r>
            <a:r>
              <a:rPr lang="en-US" b="1" dirty="0" smtClean="0">
                <a:ea typeface="MS Mincho" panose="02020609040205080304" pitchFamily="49" charset="-128"/>
                <a:cs typeface="Times New Roman" panose="02020603050405020304" pitchFamily="18" charset="0"/>
              </a:rPr>
              <a:t>training</a:t>
            </a:r>
            <a:r>
              <a:rPr lang="en-US" dirty="0" smtClean="0">
                <a:ea typeface="MS Mincho" panose="02020609040205080304" pitchFamily="49" charset="-128"/>
                <a:cs typeface="Times New Roman" panose="02020603050405020304" pitchFamily="18" charset="0"/>
              </a:rPr>
              <a:t> on:</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0"/>
              </a:spcAft>
              <a:buFont typeface="Symbol" panose="05050102010706020507" pitchFamily="18" charset="2"/>
              <a:buChar char=""/>
              <a:defRPr/>
            </a:pPr>
            <a:r>
              <a:rPr lang="en-US" dirty="0" smtClean="0">
                <a:ea typeface="MS Mincho" panose="02020609040205080304" pitchFamily="49" charset="-128"/>
                <a:cs typeface="Times New Roman" panose="02020603050405020304" pitchFamily="18" charset="0"/>
              </a:rPr>
              <a:t>How to </a:t>
            </a:r>
            <a:r>
              <a:rPr lang="en-US" b="1" dirty="0" smtClean="0">
                <a:ea typeface="MS Mincho" panose="02020609040205080304" pitchFamily="49" charset="-128"/>
                <a:cs typeface="Times New Roman" panose="02020603050405020304" pitchFamily="18" charset="0"/>
              </a:rPr>
              <a:t>identify</a:t>
            </a:r>
            <a:r>
              <a:rPr lang="en-US" dirty="0" smtClean="0">
                <a:ea typeface="MS Mincho" panose="02020609040205080304" pitchFamily="49" charset="-128"/>
                <a:cs typeface="Times New Roman" panose="02020603050405020304" pitchFamily="18" charset="0"/>
              </a:rPr>
              <a:t> someone with Alzheimer’s and dementia</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0"/>
              </a:spcAft>
              <a:buFont typeface="Symbol" panose="05050102010706020507" pitchFamily="18" charset="2"/>
              <a:buChar char=""/>
              <a:defRPr/>
            </a:pPr>
            <a:r>
              <a:rPr lang="en-US" dirty="0" smtClean="0">
                <a:ea typeface="MS Mincho" panose="02020609040205080304" pitchFamily="49" charset="-128"/>
                <a:cs typeface="Times New Roman" panose="02020603050405020304" pitchFamily="18" charset="0"/>
              </a:rPr>
              <a:t>How to </a:t>
            </a:r>
            <a:r>
              <a:rPr lang="en-US" b="1" dirty="0" smtClean="0">
                <a:ea typeface="MS Mincho" panose="02020609040205080304" pitchFamily="49" charset="-128"/>
                <a:cs typeface="Times New Roman" panose="02020603050405020304" pitchFamily="18" charset="0"/>
              </a:rPr>
              <a:t>interact</a:t>
            </a:r>
            <a:r>
              <a:rPr lang="en-US" dirty="0" smtClean="0">
                <a:ea typeface="MS Mincho" panose="02020609040205080304" pitchFamily="49" charset="-128"/>
                <a:cs typeface="Times New Roman" panose="02020603050405020304" pitchFamily="18" charset="0"/>
              </a:rPr>
              <a:t> and </a:t>
            </a:r>
            <a:r>
              <a:rPr lang="en-US" b="1" dirty="0" smtClean="0">
                <a:ea typeface="MS Mincho" panose="02020609040205080304" pitchFamily="49" charset="-128"/>
                <a:cs typeface="Times New Roman" panose="02020603050405020304" pitchFamily="18" charset="0"/>
              </a:rPr>
              <a:t>communicate </a:t>
            </a:r>
            <a:r>
              <a:rPr lang="en-US" dirty="0" smtClean="0">
                <a:ea typeface="MS Mincho" panose="02020609040205080304" pitchFamily="49" charset="-128"/>
                <a:cs typeface="Times New Roman" panose="02020603050405020304" pitchFamily="18" charset="0"/>
              </a:rPr>
              <a:t>with people with Alzheimer’s in various situations (especially ones that are stressful for the person)</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0"/>
              </a:spcAft>
              <a:buFont typeface="Symbol" panose="05050102010706020507" pitchFamily="18" charset="2"/>
              <a:buChar char=""/>
              <a:defRPr/>
            </a:pPr>
            <a:r>
              <a:rPr lang="en-US" b="1" dirty="0" smtClean="0">
                <a:ea typeface="MS Mincho" panose="02020609040205080304" pitchFamily="49" charset="-128"/>
                <a:cs typeface="Times New Roman" panose="02020603050405020304" pitchFamily="18" charset="0"/>
              </a:rPr>
              <a:t>Resources</a:t>
            </a:r>
            <a:r>
              <a:rPr lang="en-US" dirty="0" smtClean="0">
                <a:ea typeface="MS Mincho" panose="02020609040205080304" pitchFamily="49" charset="-128"/>
                <a:cs typeface="Times New Roman" panose="02020603050405020304" pitchFamily="18" charset="0"/>
              </a:rPr>
              <a:t> to call upon for assistance or information</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0"/>
              </a:spcAft>
              <a:buFont typeface="Symbol" panose="05050102010706020507" pitchFamily="18" charset="2"/>
              <a:buChar char=""/>
              <a:defRPr/>
            </a:pPr>
            <a:r>
              <a:rPr lang="en-US" dirty="0" smtClean="0">
                <a:ea typeface="MS Mincho" panose="02020609040205080304" pitchFamily="49" charset="-128"/>
                <a:cs typeface="Times New Roman" panose="02020603050405020304" pitchFamily="18" charset="0"/>
              </a:rPr>
              <a:t>Existence of </a:t>
            </a:r>
            <a:r>
              <a:rPr lang="en-US" b="1" dirty="0" smtClean="0">
                <a:ea typeface="MS Mincho" panose="02020609040205080304" pitchFamily="49" charset="-128"/>
                <a:cs typeface="Times New Roman" panose="02020603050405020304" pitchFamily="18" charset="0"/>
              </a:rPr>
              <a:t>special needs registries</a:t>
            </a:r>
            <a:r>
              <a:rPr lang="en-US" dirty="0" smtClean="0">
                <a:ea typeface="MS Mincho" panose="02020609040205080304" pitchFamily="49" charset="-128"/>
                <a:cs typeface="Times New Roman" panose="02020603050405020304" pitchFamily="18" charset="0"/>
              </a:rPr>
              <a:t> or other technologies that may assist in locating individuals or their places of residence</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0"/>
              </a:spcBef>
              <a:spcAft>
                <a:spcPts val="0"/>
              </a:spcAft>
              <a:defRPr/>
            </a:pPr>
            <a:endParaRPr lang="en-US" dirty="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B90519D7-338F-4B0E-B5C2-7967ECF6C238}" type="slidenum">
              <a:rPr lang="en-US" altLang="en-US" smtClean="0">
                <a:latin typeface="Calibri" panose="020F0502020204030204" pitchFamily="34" charset="0"/>
              </a:rPr>
              <a:pPr fontAlgn="base">
                <a:spcBef>
                  <a:spcPct val="0"/>
                </a:spcBef>
                <a:spcAft>
                  <a:spcPct val="0"/>
                </a:spcAft>
              </a:pPr>
              <a:t>29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421419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(This slide can be edited as needed or removed)</a:t>
            </a:r>
            <a:endParaRPr lang="en-US" b="1"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The content in this presentation supports the development of the following competencies:</a:t>
            </a:r>
          </a:p>
          <a:p>
            <a:pPr eaLnBrk="1" fontAlgn="auto" hangingPunct="1">
              <a:spcBef>
                <a:spcPts val="0"/>
              </a:spcBef>
              <a:spcAft>
                <a:spcPts val="0"/>
              </a:spcAft>
              <a:defRPr/>
            </a:pPr>
            <a:r>
              <a:rPr lang="en-US" b="1" dirty="0" smtClean="0"/>
              <a:t>Association of Schools and Programs of Public Health:</a:t>
            </a:r>
          </a:p>
          <a:p>
            <a:pPr marL="246688" indent="-246688" eaLnBrk="1" fontAlgn="auto" hangingPunct="1">
              <a:spcBef>
                <a:spcPts val="0"/>
              </a:spcBef>
              <a:spcAft>
                <a:spcPts val="0"/>
              </a:spcAft>
              <a:defRPr/>
            </a:pPr>
            <a:r>
              <a:rPr lang="en-US" dirty="0" smtClean="0"/>
              <a:t>•  Domain 1: Appreciate the role of community collaborations in promoting population health.  </a:t>
            </a:r>
          </a:p>
          <a:p>
            <a:pPr marL="246688" indent="-246688" eaLnBrk="1" fontAlgn="auto" hangingPunct="1">
              <a:spcBef>
                <a:spcPts val="0"/>
              </a:spcBef>
              <a:spcAft>
                <a:spcPts val="0"/>
              </a:spcAft>
              <a:defRPr/>
            </a:pPr>
            <a:r>
              <a:rPr lang="en-US" dirty="0" smtClean="0"/>
              <a:t>•  Domain 2: Discuss the interconnectedness among the physical, social, and environmental aspects of community health.</a:t>
            </a:r>
          </a:p>
          <a:p>
            <a:pPr eaLnBrk="1" fontAlgn="auto" hangingPunct="1">
              <a:spcBef>
                <a:spcPts val="0"/>
              </a:spcBef>
              <a:spcAft>
                <a:spcPts val="0"/>
              </a:spcAft>
              <a:defRPr/>
            </a:pPr>
            <a:endParaRPr lang="en-US" sz="200" b="1" dirty="0"/>
          </a:p>
          <a:p>
            <a:pPr eaLnBrk="1" fontAlgn="auto" hangingPunct="1">
              <a:spcBef>
                <a:spcPts val="0"/>
              </a:spcBef>
              <a:spcAft>
                <a:spcPts val="0"/>
              </a:spcAft>
              <a:defRPr/>
            </a:pPr>
            <a:r>
              <a:rPr lang="en-US" b="1" dirty="0" smtClean="0"/>
              <a:t>Council on Linkages Between Academia and Public Health Practice:</a:t>
            </a:r>
          </a:p>
          <a:p>
            <a:pPr marL="246688" indent="-246688" eaLnBrk="1" fontAlgn="auto" hangingPunct="1">
              <a:spcBef>
                <a:spcPts val="0"/>
              </a:spcBef>
              <a:spcAft>
                <a:spcPts val="0"/>
              </a:spcAft>
              <a:defRPr/>
            </a:pPr>
            <a:r>
              <a:rPr lang="en-US" dirty="0" smtClean="0"/>
              <a:t>•  1A1. Describes factors affecting the health of a community (e.g., equity, income, education, environment) </a:t>
            </a:r>
          </a:p>
          <a:p>
            <a:pPr marL="184596" indent="-184596" eaLnBrk="1" fontAlgn="auto" hangingPunct="1">
              <a:spcBef>
                <a:spcPts val="0"/>
              </a:spcBef>
              <a:spcAft>
                <a:spcPts val="0"/>
              </a:spcAft>
              <a:defRPr/>
            </a:pPr>
            <a:r>
              <a:rPr lang="en-US" dirty="0" smtClean="0"/>
              <a:t>•  1A11. Describes assets and resources that can be used for improving the health of a community (e.g., Boys &amp; Girls Clubs, public libraries, hospitals, faith-based organizations, academic institutions, federal grants, fellowship programs) </a:t>
            </a:r>
          </a:p>
          <a:p>
            <a:pPr marL="184596" indent="-184596" eaLnBrk="1" fontAlgn="auto" hangingPunct="1">
              <a:spcBef>
                <a:spcPts val="0"/>
              </a:spcBef>
              <a:spcAft>
                <a:spcPts val="0"/>
              </a:spcAft>
              <a:defRPr/>
            </a:pPr>
            <a:r>
              <a:rPr lang="en-US" dirty="0" smtClean="0"/>
              <a:t>•  8A3. Describes the ways public health, health care, and other organizations can work together or individually to impact the health of a community </a:t>
            </a:r>
            <a:endParaRPr 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ADE24B33-3AD1-43EA-A71C-D894A19BBCAF}" type="slidenum">
              <a:rPr lang="en-US" altLang="en-US" smtClean="0">
                <a:latin typeface="Calibri" panose="020F0502020204030204" pitchFamily="34" charset="0"/>
              </a:rPr>
              <a:pPr fontAlgn="base">
                <a:spcBef>
                  <a:spcPct val="0"/>
                </a:spcBef>
                <a:spcAft>
                  <a:spcPct val="0"/>
                </a:spcAft>
              </a:pPr>
              <a:t>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512099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634"/>
              </a:spcBef>
              <a:spcAft>
                <a:spcPts val="634"/>
              </a:spcAft>
              <a:defRPr/>
            </a:pPr>
            <a:r>
              <a:rPr lang="en-US" dirty="0" smtClean="0">
                <a:ea typeface="MS Mincho" panose="02020609040205080304" pitchFamily="49" charset="-128"/>
                <a:cs typeface="Times New Roman" panose="02020603050405020304" pitchFamily="18" charset="0"/>
              </a:rPr>
              <a:t>Many other professions come into contact with people with Alzheimer’s disease and require different levels of information:</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0"/>
              </a:spcBef>
              <a:spcAft>
                <a:spcPts val="634"/>
              </a:spcAft>
              <a:buFont typeface="Symbol" panose="05050102010706020507" pitchFamily="18" charset="2"/>
              <a:buChar char=""/>
              <a:defRPr/>
            </a:pPr>
            <a:r>
              <a:rPr lang="en-US" b="1" dirty="0" smtClean="0">
                <a:ea typeface="MS Mincho" panose="02020609040205080304" pitchFamily="49" charset="-128"/>
                <a:cs typeface="Times New Roman" panose="02020603050405020304" pitchFamily="18" charset="0"/>
              </a:rPr>
              <a:t>Public transportation</a:t>
            </a:r>
            <a:r>
              <a:rPr lang="en-US" dirty="0" smtClean="0">
                <a:ea typeface="MS Mincho" panose="02020609040205080304" pitchFamily="49" charset="-128"/>
                <a:cs typeface="Times New Roman" panose="02020603050405020304" pitchFamily="18" charset="0"/>
              </a:rPr>
              <a:t>: For individuals with dementia, navigating public transportation can be very challenging.  </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483306" eaLnBrk="1" fontAlgn="auto" hangingPunct="1">
              <a:spcBef>
                <a:spcPts val="0"/>
              </a:spcBef>
              <a:spcAft>
                <a:spcPts val="634"/>
              </a:spcAft>
              <a:defRPr/>
            </a:pPr>
            <a:r>
              <a:rPr lang="en-US" dirty="0" smtClean="0">
                <a:ea typeface="MS Mincho" panose="02020609040205080304" pitchFamily="49" charset="-128"/>
                <a:cs typeface="Times New Roman" panose="02020603050405020304" pitchFamily="18" charset="0"/>
              </a:rPr>
              <a:t>Operators and drivers need to be aware of the special challenges faced by individuals with dementia, as well as how to recognize the signs that someone may need help.</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0"/>
              </a:spcBef>
              <a:spcAft>
                <a:spcPts val="634"/>
              </a:spcAft>
              <a:buFont typeface="Symbol" panose="05050102010706020507" pitchFamily="18" charset="2"/>
              <a:buChar char=""/>
              <a:defRPr/>
            </a:pPr>
            <a:r>
              <a:rPr lang="en-US" b="1" dirty="0" smtClean="0">
                <a:ea typeface="MS Mincho" panose="02020609040205080304" pitchFamily="49" charset="-128"/>
                <a:cs typeface="Times New Roman" panose="02020603050405020304" pitchFamily="18" charset="0"/>
              </a:rPr>
              <a:t>Customer service:</a:t>
            </a:r>
            <a:r>
              <a:rPr lang="en-US" dirty="0" smtClean="0">
                <a:ea typeface="MS Mincho" panose="02020609040205080304" pitchFamily="49" charset="-128"/>
                <a:cs typeface="Times New Roman" panose="02020603050405020304" pitchFamily="18" charset="0"/>
              </a:rPr>
              <a:t> Those in service positions may be trained to recognize when they are dealing with someone with possible Alzheimer’s and dementia and how to best communicate with them and meet their needs.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0"/>
              </a:spcBef>
              <a:spcAft>
                <a:spcPts val="634"/>
              </a:spcAft>
              <a:buFont typeface="Symbol" panose="05050102010706020507" pitchFamily="18" charset="2"/>
              <a:buChar char=""/>
              <a:defRPr/>
            </a:pPr>
            <a:r>
              <a:rPr lang="en-US" b="1" dirty="0" smtClean="0">
                <a:ea typeface="MS Mincho" panose="02020609040205080304" pitchFamily="49" charset="-128"/>
                <a:cs typeface="Times New Roman" panose="02020603050405020304" pitchFamily="18" charset="0"/>
              </a:rPr>
              <a:t>Faith or spiritual communities:  </a:t>
            </a:r>
            <a:r>
              <a:rPr lang="en-US" dirty="0" smtClean="0">
                <a:ea typeface="MS Mincho" panose="02020609040205080304" pitchFamily="49" charset="-128"/>
                <a:cs typeface="Times New Roman" panose="02020603050405020304" pitchFamily="18" charset="0"/>
              </a:rPr>
              <a:t>These communities can be an important source of support and engagement for people with dementia, their families, and their caregivers.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483306" eaLnBrk="1" fontAlgn="auto" hangingPunct="1">
              <a:spcBef>
                <a:spcPts val="0"/>
              </a:spcBef>
              <a:spcAft>
                <a:spcPts val="634"/>
              </a:spcAft>
              <a:defRPr/>
            </a:pPr>
            <a:r>
              <a:rPr lang="en-US" dirty="0" smtClean="0">
                <a:ea typeface="MS Mincho" panose="02020609040205080304" pitchFamily="49" charset="-128"/>
                <a:cs typeface="Times New Roman" panose="02020603050405020304" pitchFamily="18" charset="0"/>
              </a:rPr>
              <a:t>Church liaisons and volunteers may be trained to assist and support community members living with dementia.</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0"/>
              </a:spcBef>
              <a:spcAft>
                <a:spcPts val="0"/>
              </a:spcAft>
              <a:defRPr/>
            </a:pPr>
            <a:endParaRPr lang="en-US" dirty="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235D140D-1EC3-4524-B747-CA6D4CFEC820}" type="slidenum">
              <a:rPr lang="en-US" altLang="en-US" smtClean="0">
                <a:latin typeface="Calibri" panose="020F0502020204030204" pitchFamily="34" charset="0"/>
              </a:rPr>
              <a:pPr fontAlgn="base">
                <a:spcBef>
                  <a:spcPct val="0"/>
                </a:spcBef>
                <a:spcAft>
                  <a:spcPct val="0"/>
                </a:spcAft>
              </a:pPr>
              <a:t>30</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277688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38"/>
              </a:spcBef>
              <a:spcAft>
                <a:spcPts val="638"/>
              </a:spcAft>
            </a:pPr>
            <a:r>
              <a:rPr lang="en-US" altLang="en-US" smtClean="0">
                <a:ea typeface="MS Mincho" panose="02020609040205080304" pitchFamily="49" charset="-128"/>
                <a:cs typeface="Times New Roman" panose="02020603050405020304" pitchFamily="18" charset="0"/>
              </a:rPr>
              <a:t>Many of the issues discussed in this module tie into the concept of </a:t>
            </a:r>
            <a:r>
              <a:rPr lang="en-US" altLang="en-US" b="1" smtClean="0">
                <a:ea typeface="MS Mincho" panose="02020609040205080304" pitchFamily="49" charset="-128"/>
                <a:cs typeface="Times New Roman" panose="02020603050405020304" pitchFamily="18" charset="0"/>
              </a:rPr>
              <a:t>dementia friendly communities.</a:t>
            </a:r>
          </a:p>
          <a:p>
            <a:pPr eaLnBrk="1" hangingPunct="1">
              <a:spcBef>
                <a:spcPts val="638"/>
              </a:spcBef>
              <a:spcAft>
                <a:spcPts val="638"/>
              </a:spcAft>
            </a:pPr>
            <a:endParaRPr lang="en-US" altLang="en-US" smtClean="0">
              <a:latin typeface="Cambria" panose="02040503050406030204" pitchFamily="18" charset="0"/>
              <a:ea typeface="MS Mincho" panose="02020609040205080304" pitchFamily="49" charset="-128"/>
              <a:cs typeface="Times New Roman" panose="02020603050405020304" pitchFamily="18" charset="0"/>
            </a:endParaRPr>
          </a:p>
          <a:p>
            <a:pPr eaLnBrk="1" hangingPunct="1">
              <a:spcBef>
                <a:spcPct val="0"/>
              </a:spcBef>
            </a:pPr>
            <a:r>
              <a:rPr lang="en-US" altLang="en-US" smtClean="0">
                <a:ea typeface="MS Mincho" panose="02020609040205080304" pitchFamily="49" charset="-128"/>
                <a:cs typeface="Times New Roman" panose="02020603050405020304" pitchFamily="18" charset="0"/>
              </a:rPr>
              <a:t>This is growing movement in which communities in the U.S. and around the world are intentionally making changes to ensure that their communities are not only safe for and accessible to people with Alzheimer’s and dementia, but also that they can support and empower people with Alzheimer’s and dementia to continue living high-quality lives with as much independence as possible.</a:t>
            </a:r>
            <a:endParaRPr lang="en-US" altLang="en-US" smtClean="0">
              <a:latin typeface="Cambria" panose="02040503050406030204" pitchFamily="18" charset="0"/>
              <a:ea typeface="MS Mincho" panose="02020609040205080304" pitchFamily="49" charset="-128"/>
              <a:cs typeface="Times New Roman" panose="02020603050405020304" pitchFamily="18" charset="0"/>
            </a:endParaRPr>
          </a:p>
          <a:p>
            <a:pPr eaLnBrk="1" hangingPunct="1">
              <a:spcBef>
                <a:spcPct val="0"/>
              </a:spcBef>
            </a:pPr>
            <a:endParaRPr lang="en-US" altLang="en-US" smtClean="0">
              <a:ea typeface="MS Mincho" panose="02020609040205080304" pitchFamily="49" charset="-128"/>
              <a:cs typeface="Times New Roman" panose="02020603050405020304" pitchFamily="18" charset="0"/>
            </a:endParaRP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A5AC9156-0F31-49B4-822E-7F496F035EE7}" type="slidenum">
              <a:rPr lang="en-US" altLang="en-US" smtClean="0">
                <a:latin typeface="Calibri" panose="020F0502020204030204" pitchFamily="34" charset="0"/>
              </a:rPr>
              <a:pPr fontAlgn="base">
                <a:spcBef>
                  <a:spcPct val="0"/>
                </a:spcBef>
                <a:spcAft>
                  <a:spcPct val="0"/>
                </a:spcAft>
              </a:pPr>
              <a:t>31</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2227592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38"/>
              </a:spcBef>
              <a:spcAft>
                <a:spcPts val="638"/>
              </a:spcAft>
            </a:pPr>
            <a:r>
              <a:rPr lang="en-US" altLang="en-US" b="1" smtClean="0">
                <a:ea typeface="MS Mincho" panose="02020609040205080304" pitchFamily="49" charset="-128"/>
                <a:cs typeface="Times New Roman" panose="02020603050405020304" pitchFamily="18" charset="0"/>
              </a:rPr>
              <a:t>Ask: </a:t>
            </a:r>
            <a:r>
              <a:rPr lang="en-US" altLang="en-US" smtClean="0">
                <a:ea typeface="MS Mincho" panose="02020609040205080304" pitchFamily="49" charset="-128"/>
                <a:cs typeface="Times New Roman" panose="02020603050405020304" pitchFamily="18" charset="0"/>
              </a:rPr>
              <a:t>Imagine you or someone you care about has Alzheimer’s or dementia.</a:t>
            </a:r>
          </a:p>
          <a:p>
            <a:pPr eaLnBrk="1" hangingPunct="1">
              <a:spcBef>
                <a:spcPts val="638"/>
              </a:spcBef>
              <a:spcAft>
                <a:spcPts val="638"/>
              </a:spcAft>
            </a:pPr>
            <a:endParaRPr lang="en-US" altLang="en-US" smtClean="0">
              <a:latin typeface="Cambria" panose="02040503050406030204" pitchFamily="18" charset="0"/>
              <a:ea typeface="MS Mincho" panose="02020609040205080304" pitchFamily="49" charset="-128"/>
              <a:cs typeface="Times New Roman" panose="02020603050405020304" pitchFamily="18" charset="0"/>
            </a:endParaRPr>
          </a:p>
          <a:p>
            <a:pPr eaLnBrk="1" hangingPunct="1">
              <a:spcBef>
                <a:spcPts val="638"/>
              </a:spcBef>
              <a:spcAft>
                <a:spcPts val="638"/>
              </a:spcAft>
            </a:pPr>
            <a:r>
              <a:rPr lang="en-US" altLang="en-US" smtClean="0">
                <a:ea typeface="MS Mincho" panose="02020609040205080304" pitchFamily="49" charset="-128"/>
                <a:cs typeface="Times New Roman" panose="02020603050405020304" pitchFamily="18" charset="0"/>
              </a:rPr>
              <a:t>What might be some of your concerns or fears about going out in your community?</a:t>
            </a:r>
          </a:p>
          <a:p>
            <a:pPr eaLnBrk="1" hangingPunct="1">
              <a:spcBef>
                <a:spcPts val="638"/>
              </a:spcBef>
              <a:spcAft>
                <a:spcPts val="638"/>
              </a:spcAft>
            </a:pPr>
            <a:endParaRPr lang="en-US" altLang="en-US" smtClean="0">
              <a:latin typeface="Cambria" panose="02040503050406030204" pitchFamily="18" charset="0"/>
              <a:ea typeface="MS Mincho" panose="02020609040205080304" pitchFamily="49" charset="-128"/>
              <a:cs typeface="Times New Roman" panose="02020603050405020304" pitchFamily="18" charset="0"/>
            </a:endParaRPr>
          </a:p>
          <a:p>
            <a:pPr eaLnBrk="1" hangingPunct="1">
              <a:spcBef>
                <a:spcPts val="638"/>
              </a:spcBef>
              <a:spcAft>
                <a:spcPts val="638"/>
              </a:spcAft>
            </a:pPr>
            <a:r>
              <a:rPr lang="en-US" altLang="en-US" smtClean="0">
                <a:ea typeface="MS Mincho" panose="02020609040205080304" pitchFamily="49" charset="-128"/>
                <a:cs typeface="Times New Roman" panose="02020603050405020304" pitchFamily="18" charset="0"/>
              </a:rPr>
              <a:t>How could those be addressed at a community level?</a:t>
            </a:r>
          </a:p>
          <a:p>
            <a:pPr eaLnBrk="1" hangingPunct="1">
              <a:spcBef>
                <a:spcPts val="638"/>
              </a:spcBef>
              <a:spcAft>
                <a:spcPts val="638"/>
              </a:spcAft>
            </a:pPr>
            <a:endParaRPr lang="en-US" altLang="en-US" smtClean="0">
              <a:latin typeface="Cambria" panose="02040503050406030204" pitchFamily="18" charset="0"/>
              <a:ea typeface="MS Mincho" panose="02020609040205080304" pitchFamily="49" charset="-128"/>
              <a:cs typeface="Times New Roman" panose="02020603050405020304" pitchFamily="18" charset="0"/>
            </a:endParaRPr>
          </a:p>
          <a:p>
            <a:pPr eaLnBrk="1" hangingPunct="1">
              <a:spcBef>
                <a:spcPts val="1275"/>
              </a:spcBef>
            </a:pPr>
            <a:r>
              <a:rPr lang="en-US" altLang="en-US" b="1" smtClean="0">
                <a:ea typeface="MS Mincho" panose="02020609040205080304" pitchFamily="49" charset="-128"/>
                <a:cs typeface="Times New Roman" panose="02020603050405020304" pitchFamily="18" charset="0"/>
              </a:rPr>
              <a:t>Open responses.</a:t>
            </a:r>
            <a:endParaRPr lang="en-US" altLang="en-US" smtClean="0">
              <a:latin typeface="Cambria" panose="02040503050406030204" pitchFamily="18" charset="0"/>
              <a:ea typeface="MS Mincho" panose="02020609040205080304" pitchFamily="49" charset="-128"/>
              <a:cs typeface="Times New Roman" panose="02020603050405020304" pitchFamily="18" charset="0"/>
            </a:endParaRPr>
          </a:p>
          <a:p>
            <a:pPr eaLnBrk="1" hangingPunct="1">
              <a:spcBef>
                <a:spcPct val="0"/>
              </a:spcBef>
            </a:pPr>
            <a:endParaRPr lang="en-US" altLang="en-US" smtClean="0">
              <a:ea typeface="MS Mincho" panose="02020609040205080304" pitchFamily="49" charset="-128"/>
              <a:cs typeface="Times New Roman" panose="02020603050405020304" pitchFamily="18" charset="0"/>
            </a:endParaRPr>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E5065FB4-A5D3-45D4-A7C8-8CCA74CC03A3}" type="slidenum">
              <a:rPr lang="en-US" altLang="en-US" smtClean="0">
                <a:latin typeface="Calibri" panose="020F0502020204030204" pitchFamily="34" charset="0"/>
              </a:rPr>
              <a:pPr fontAlgn="base">
                <a:spcBef>
                  <a:spcPct val="0"/>
                </a:spcBef>
                <a:spcAft>
                  <a:spcPct val="0"/>
                </a:spcAft>
              </a:pPr>
              <a:t>32</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689999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634"/>
              </a:spcBef>
              <a:spcAft>
                <a:spcPts val="634"/>
              </a:spcAft>
              <a:defRPr/>
            </a:pPr>
            <a:r>
              <a:rPr lang="en-US" dirty="0" smtClean="0">
                <a:ea typeface="MS Mincho" panose="02020609040205080304" pitchFamily="49" charset="-128"/>
                <a:cs typeface="Times New Roman" panose="02020603050405020304" pitchFamily="18" charset="0"/>
              </a:rPr>
              <a:t>In </a:t>
            </a:r>
            <a:r>
              <a:rPr lang="en-US" b="1" dirty="0" smtClean="0">
                <a:ea typeface="MS Mincho" panose="02020609040205080304" pitchFamily="49" charset="-128"/>
                <a:cs typeface="Times New Roman" panose="02020603050405020304" pitchFamily="18" charset="0"/>
              </a:rPr>
              <a:t>dementia friendly</a:t>
            </a:r>
            <a:r>
              <a:rPr lang="en-US" dirty="0" smtClean="0">
                <a:ea typeface="MS Mincho" panose="02020609040205080304" pitchFamily="49" charset="-128"/>
                <a:cs typeface="Times New Roman" panose="02020603050405020304" pitchFamily="18" charset="0"/>
              </a:rPr>
              <a:t> communities, people with dementia and their family and caregivers are understood, respected and supported, and able to continue to engage with and contribute to their community. The effort to become </a:t>
            </a:r>
            <a:r>
              <a:rPr lang="en-US" b="1" dirty="0" smtClean="0">
                <a:ea typeface="MS Mincho" panose="02020609040205080304" pitchFamily="49" charset="-128"/>
                <a:cs typeface="Times New Roman" panose="02020603050405020304" pitchFamily="18" charset="0"/>
              </a:rPr>
              <a:t>dementia friendly</a:t>
            </a:r>
            <a:r>
              <a:rPr lang="en-US" dirty="0" smtClean="0">
                <a:ea typeface="MS Mincho" panose="02020609040205080304" pitchFamily="49" charset="-128"/>
                <a:cs typeface="Times New Roman" panose="02020603050405020304" pitchFamily="18" charset="0"/>
              </a:rPr>
              <a:t> is made on a community-wide basis and requires planning and participation from all sectors as well as the general public. While overlap exists between the concepts of dementia capable (discussed previously) and dementia friendly, a dementia friendly community encompasses a broader goal of supporting a higher quality of life for people with dementia beyond simply meeting their physical and health needs. Elements of a dementia friendly community include:</a:t>
            </a:r>
          </a:p>
          <a:p>
            <a:pPr eaLnBrk="1" fontAlgn="auto" hangingPunct="1">
              <a:spcBef>
                <a:spcPts val="634"/>
              </a:spcBef>
              <a:spcAft>
                <a:spcPts val="634"/>
              </a:spcAft>
              <a:defRPr/>
            </a:pP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dirty="0" smtClean="0">
                <a:ea typeface="MS Mincho" panose="02020609040205080304" pitchFamily="49" charset="-128"/>
                <a:cs typeface="Times New Roman" panose="02020603050405020304" pitchFamily="18" charset="0"/>
              </a:rPr>
              <a:t>Access to </a:t>
            </a:r>
            <a:r>
              <a:rPr lang="en-US" b="1" dirty="0" smtClean="0">
                <a:ea typeface="MS Mincho" panose="02020609040205080304" pitchFamily="49" charset="-128"/>
                <a:cs typeface="Times New Roman" panose="02020603050405020304" pitchFamily="18" charset="0"/>
              </a:rPr>
              <a:t>quality health care</a:t>
            </a:r>
            <a:r>
              <a:rPr lang="en-US" dirty="0" smtClean="0">
                <a:ea typeface="MS Mincho" panose="02020609040205080304" pitchFamily="49" charset="-128"/>
                <a:cs typeface="Times New Roman" panose="02020603050405020304" pitchFamily="18" charset="0"/>
              </a:rPr>
              <a:t> and </a:t>
            </a:r>
            <a:r>
              <a:rPr lang="en-US" b="1" dirty="0" smtClean="0">
                <a:ea typeface="MS Mincho" panose="02020609040205080304" pitchFamily="49" charset="-128"/>
                <a:cs typeface="Times New Roman" panose="02020603050405020304" pitchFamily="18" charset="0"/>
              </a:rPr>
              <a:t>community services. </a:t>
            </a:r>
            <a:r>
              <a:rPr lang="en-US" dirty="0" smtClean="0">
                <a:ea typeface="MS Mincho" panose="02020609040205080304" pitchFamily="49" charset="-128"/>
                <a:cs typeface="Times New Roman" panose="02020603050405020304" pitchFamily="18" charset="0"/>
              </a:rPr>
              <a:t>While encompassing the same aspects of dementia capable systems, dementia friendly communities offer:</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Courier New" panose="02070309020205020404" pitchFamily="49" charset="0"/>
              <a:buChar char="o"/>
              <a:defRPr/>
            </a:pPr>
            <a:r>
              <a:rPr lang="en-US" dirty="0" smtClean="0">
                <a:ea typeface="MS Mincho" panose="02020609040205080304" pitchFamily="49" charset="-128"/>
                <a:cs typeface="Times New Roman" panose="02020603050405020304" pitchFamily="18" charset="0"/>
              </a:rPr>
              <a:t>Resources and supports that are </a:t>
            </a:r>
            <a:r>
              <a:rPr lang="en-US" b="1" dirty="0" smtClean="0">
                <a:ea typeface="MS Mincho" panose="02020609040205080304" pitchFamily="49" charset="-128"/>
                <a:cs typeface="Times New Roman" panose="02020603050405020304" pitchFamily="18" charset="0"/>
              </a:rPr>
              <a:t>geographically</a:t>
            </a:r>
            <a:r>
              <a:rPr lang="en-US" dirty="0" smtClean="0">
                <a:ea typeface="MS Mincho" panose="02020609040205080304" pitchFamily="49" charset="-128"/>
                <a:cs typeface="Times New Roman" panose="02020603050405020304" pitchFamily="18" charset="0"/>
              </a:rPr>
              <a:t>, </a:t>
            </a:r>
            <a:r>
              <a:rPr lang="en-US" b="1" dirty="0" smtClean="0">
                <a:ea typeface="MS Mincho" panose="02020609040205080304" pitchFamily="49" charset="-128"/>
                <a:cs typeface="Times New Roman" panose="02020603050405020304" pitchFamily="18" charset="0"/>
              </a:rPr>
              <a:t>financially</a:t>
            </a:r>
            <a:r>
              <a:rPr lang="en-US" dirty="0" smtClean="0">
                <a:ea typeface="MS Mincho" panose="02020609040205080304" pitchFamily="49" charset="-128"/>
                <a:cs typeface="Times New Roman" panose="02020603050405020304" pitchFamily="18" charset="0"/>
              </a:rPr>
              <a:t>, and </a:t>
            </a:r>
            <a:r>
              <a:rPr lang="en-US" b="1" dirty="0" smtClean="0">
                <a:ea typeface="MS Mincho" panose="02020609040205080304" pitchFamily="49" charset="-128"/>
                <a:cs typeface="Times New Roman" panose="02020603050405020304" pitchFamily="18" charset="0"/>
              </a:rPr>
              <a:t>culturally</a:t>
            </a:r>
            <a:r>
              <a:rPr lang="en-US" dirty="0" smtClean="0">
                <a:ea typeface="MS Mincho" panose="02020609040205080304" pitchFamily="49" charset="-128"/>
                <a:cs typeface="Times New Roman" panose="02020603050405020304" pitchFamily="18" charset="0"/>
              </a:rPr>
              <a:t> </a:t>
            </a:r>
            <a:r>
              <a:rPr lang="en-US" b="1" dirty="0" smtClean="0">
                <a:ea typeface="MS Mincho" panose="02020609040205080304" pitchFamily="49" charset="-128"/>
                <a:cs typeface="Times New Roman" panose="02020603050405020304" pitchFamily="18" charset="0"/>
              </a:rPr>
              <a:t>available</a:t>
            </a:r>
            <a:r>
              <a:rPr lang="en-US" dirty="0" smtClean="0">
                <a:ea typeface="MS Mincho" panose="02020609040205080304" pitchFamily="49" charset="-128"/>
                <a:cs typeface="Times New Roman" panose="02020603050405020304" pitchFamily="18" charset="0"/>
              </a:rPr>
              <a:t> and </a:t>
            </a:r>
            <a:r>
              <a:rPr lang="en-US" b="1" dirty="0" smtClean="0">
                <a:ea typeface="MS Mincho" panose="02020609040205080304" pitchFamily="49" charset="-128"/>
                <a:cs typeface="Times New Roman" panose="02020603050405020304" pitchFamily="18" charset="0"/>
              </a:rPr>
              <a:t>accessible.</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0"/>
              </a:spcBef>
              <a:spcAft>
                <a:spcPts val="634"/>
              </a:spcAft>
              <a:buFont typeface="Courier New" panose="02070309020205020404" pitchFamily="49" charset="0"/>
              <a:buChar char="o"/>
              <a:defRPr/>
            </a:pPr>
            <a:r>
              <a:rPr lang="en-US" b="1" dirty="0" smtClean="0">
                <a:ea typeface="MS Mincho" panose="02020609040205080304" pitchFamily="49" charset="-128"/>
                <a:cs typeface="Times New Roman" panose="02020603050405020304" pitchFamily="18" charset="0"/>
              </a:rPr>
              <a:t>Support services and activities</a:t>
            </a:r>
            <a:r>
              <a:rPr lang="en-US" dirty="0" smtClean="0">
                <a:ea typeface="MS Mincho" panose="02020609040205080304" pitchFamily="49" charset="-128"/>
                <a:cs typeface="Times New Roman" panose="02020603050405020304" pitchFamily="18" charset="0"/>
              </a:rPr>
              <a:t>, such as education sessions regarding symptoms, disease processes, self-care, and providing care, as well as support groups and dementia friendly social events that are readily available throughout the community.</a:t>
            </a:r>
          </a:p>
          <a:p>
            <a:pPr eaLnBrk="1" fontAlgn="auto" hangingPunct="1">
              <a:spcBef>
                <a:spcPts val="0"/>
              </a:spcBef>
              <a:spcAft>
                <a:spcPts val="634"/>
              </a:spcAft>
              <a:defRPr/>
            </a:pP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b="1" dirty="0" smtClean="0">
                <a:ea typeface="MS Mincho" panose="02020609040205080304" pitchFamily="49" charset="-128"/>
                <a:cs typeface="Times New Roman" panose="02020603050405020304" pitchFamily="18" charset="0"/>
              </a:rPr>
              <a:t>Ensure safety and accessibility</a:t>
            </a:r>
            <a:r>
              <a:rPr lang="en-US" dirty="0" smtClean="0">
                <a:ea typeface="MS Mincho" panose="02020609040205080304" pitchFamily="49" charset="-128"/>
                <a:cs typeface="Times New Roman" panose="02020603050405020304" pitchFamily="18" charset="0"/>
              </a:rPr>
              <a:t>: People can live </a:t>
            </a:r>
            <a:r>
              <a:rPr lang="en-US" b="1" dirty="0" smtClean="0">
                <a:ea typeface="MS Mincho" panose="02020609040205080304" pitchFamily="49" charset="-128"/>
                <a:cs typeface="Times New Roman" panose="02020603050405020304" pitchFamily="18" charset="0"/>
              </a:rPr>
              <a:t>safely</a:t>
            </a:r>
            <a:r>
              <a:rPr lang="en-US" dirty="0" smtClean="0">
                <a:ea typeface="MS Mincho" panose="02020609040205080304" pitchFamily="49" charset="-128"/>
                <a:cs typeface="Times New Roman" panose="02020603050405020304" pitchFamily="18" charset="0"/>
              </a:rPr>
              <a:t>, with as much independence as possible.</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483306" eaLnBrk="1" fontAlgn="auto" hangingPunct="1">
              <a:spcBef>
                <a:spcPts val="634"/>
              </a:spcBef>
              <a:spcAft>
                <a:spcPts val="634"/>
              </a:spcAft>
              <a:defRPr/>
            </a:pPr>
            <a:r>
              <a:rPr lang="en-US" dirty="0" smtClean="0">
                <a:ea typeface="MS Mincho" panose="02020609040205080304" pitchFamily="49" charset="-128"/>
                <a:cs typeface="Times New Roman" panose="02020603050405020304" pitchFamily="18" charset="0"/>
              </a:rPr>
              <a:t>This concept includes </a:t>
            </a:r>
            <a:r>
              <a:rPr lang="en-US" b="1" dirty="0" smtClean="0">
                <a:ea typeface="MS Mincho" panose="02020609040205080304" pitchFamily="49" charset="-128"/>
                <a:cs typeface="Times New Roman" panose="02020603050405020304" pitchFamily="18" charset="0"/>
              </a:rPr>
              <a:t>public transportation</a:t>
            </a:r>
            <a:r>
              <a:rPr lang="en-US" dirty="0" smtClean="0">
                <a:ea typeface="MS Mincho" panose="02020609040205080304" pitchFamily="49" charset="-128"/>
                <a:cs typeface="Times New Roman" panose="02020603050405020304" pitchFamily="18" charset="0"/>
              </a:rPr>
              <a:t>, </a:t>
            </a:r>
            <a:r>
              <a:rPr lang="en-US" b="1" dirty="0" smtClean="0">
                <a:ea typeface="MS Mincho" panose="02020609040205080304" pitchFamily="49" charset="-128"/>
                <a:cs typeface="Times New Roman" panose="02020603050405020304" pitchFamily="18" charset="0"/>
              </a:rPr>
              <a:t>walkability</a:t>
            </a:r>
            <a:r>
              <a:rPr lang="en-US" dirty="0" smtClean="0">
                <a:ea typeface="MS Mincho" panose="02020609040205080304" pitchFamily="49" charset="-128"/>
                <a:cs typeface="Times New Roman" panose="02020603050405020304" pitchFamily="18" charset="0"/>
              </a:rPr>
              <a:t> for leisure and to complete daily tasks, minimizing confusion when moving from place to place, and ensuring </a:t>
            </a:r>
            <a:r>
              <a:rPr lang="en-US" b="1" dirty="0" smtClean="0">
                <a:ea typeface="MS Mincho" panose="02020609040205080304" pitchFamily="49" charset="-128"/>
                <a:cs typeface="Times New Roman" panose="02020603050405020304" pitchFamily="18" charset="0"/>
              </a:rPr>
              <a:t>safety</a:t>
            </a:r>
            <a:r>
              <a:rPr lang="en-US" dirty="0" smtClean="0">
                <a:ea typeface="MS Mincho" panose="02020609040205080304" pitchFamily="49" charset="-128"/>
                <a:cs typeface="Times New Roman" panose="02020603050405020304" pitchFamily="18" charset="0"/>
              </a:rPr>
              <a:t>.</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483306" eaLnBrk="1" fontAlgn="auto" hangingPunct="1">
              <a:spcBef>
                <a:spcPts val="634"/>
              </a:spcBef>
              <a:spcAft>
                <a:spcPts val="634"/>
              </a:spcAft>
              <a:defRPr/>
            </a:pPr>
            <a:r>
              <a:rPr lang="en-US" b="1" dirty="0" smtClean="0">
                <a:ea typeface="MS Mincho" panose="02020609040205080304" pitchFamily="49" charset="-128"/>
                <a:cs typeface="Times New Roman" panose="02020603050405020304" pitchFamily="18" charset="0"/>
              </a:rPr>
              <a:t>Mobility</a:t>
            </a:r>
            <a:r>
              <a:rPr lang="en-US" dirty="0" smtClean="0">
                <a:ea typeface="MS Mincho" panose="02020609040205080304" pitchFamily="49" charset="-128"/>
                <a:cs typeface="Times New Roman" panose="02020603050405020304" pitchFamily="18" charset="0"/>
              </a:rPr>
              <a:t> considerations may include:</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845786" lvl="1" indent="-362480" eaLnBrk="1" fontAlgn="auto" hangingPunct="1">
              <a:spcBef>
                <a:spcPts val="317"/>
              </a:spcBef>
              <a:spcAft>
                <a:spcPts val="317"/>
              </a:spcAft>
              <a:buFont typeface="Courier New" panose="02070309020205020404" pitchFamily="49" charset="0"/>
              <a:buChar char="o"/>
              <a:defRPr/>
            </a:pPr>
            <a:r>
              <a:rPr lang="en-US" dirty="0" smtClean="0">
                <a:solidFill>
                  <a:srgbClr val="1A1A1A"/>
                </a:solidFill>
                <a:ea typeface="MS Mincho" panose="02020609040205080304" pitchFamily="49" charset="-128"/>
                <a:cs typeface="Arial" panose="020B0604020202020204" pitchFamily="34" charset="0"/>
              </a:rPr>
              <a:t>Age-friendly pavements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845786" lvl="1" indent="-362480" eaLnBrk="1" fontAlgn="auto" hangingPunct="1">
              <a:spcBef>
                <a:spcPts val="317"/>
              </a:spcBef>
              <a:spcAft>
                <a:spcPts val="317"/>
              </a:spcAft>
              <a:buFont typeface="Courier New" panose="02070309020205020404" pitchFamily="49" charset="0"/>
              <a:buChar char="o"/>
              <a:defRPr/>
            </a:pPr>
            <a:r>
              <a:rPr lang="en-US" dirty="0" smtClean="0">
                <a:solidFill>
                  <a:srgbClr val="1A1A1A"/>
                </a:solidFill>
                <a:ea typeface="MS Mincho" panose="02020609040205080304" pitchFamily="49" charset="-128"/>
                <a:cs typeface="Arial" panose="020B0604020202020204" pitchFamily="34" charset="0"/>
              </a:rPr>
              <a:t>Adequate signage</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845786" lvl="1" indent="-362480" eaLnBrk="1" fontAlgn="auto" hangingPunct="1">
              <a:spcBef>
                <a:spcPts val="317"/>
              </a:spcBef>
              <a:spcAft>
                <a:spcPts val="317"/>
              </a:spcAft>
              <a:buFont typeface="Courier New" panose="02070309020205020404" pitchFamily="49" charset="0"/>
              <a:buChar char="o"/>
              <a:defRPr/>
            </a:pPr>
            <a:r>
              <a:rPr lang="en-US" dirty="0" smtClean="0">
                <a:solidFill>
                  <a:srgbClr val="1A1A1A"/>
                </a:solidFill>
                <a:ea typeface="MS Mincho" panose="02020609040205080304" pitchFamily="49" charset="-128"/>
                <a:cs typeface="Arial" panose="020B0604020202020204" pitchFamily="34" charset="0"/>
              </a:rPr>
              <a:t>Safe pedestrian crossings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845786" lvl="1" indent="-362480" eaLnBrk="1" fontAlgn="auto" hangingPunct="1">
              <a:spcBef>
                <a:spcPts val="317"/>
              </a:spcBef>
              <a:spcAft>
                <a:spcPts val="317"/>
              </a:spcAft>
              <a:buFont typeface="Courier New" panose="02070309020205020404" pitchFamily="49" charset="0"/>
              <a:buChar char="o"/>
              <a:defRPr/>
            </a:pPr>
            <a:r>
              <a:rPr lang="en-US" dirty="0" smtClean="0">
                <a:ea typeface="MS Mincho" panose="02020609040205080304" pitchFamily="49" charset="-128"/>
                <a:cs typeface="Times New Roman" panose="02020603050405020304" pitchFamily="18" charset="0"/>
              </a:rPr>
              <a:t>Trained safety personnel</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845786" lvl="1" indent="-362480" eaLnBrk="1" fontAlgn="auto" hangingPunct="1">
              <a:spcBef>
                <a:spcPts val="317"/>
              </a:spcBef>
              <a:spcAft>
                <a:spcPts val="317"/>
              </a:spcAft>
              <a:buFont typeface="Courier New" panose="02070309020205020404" pitchFamily="49" charset="0"/>
              <a:buChar char="o"/>
              <a:defRPr/>
            </a:pPr>
            <a:r>
              <a:rPr lang="en-US" dirty="0" smtClean="0">
                <a:solidFill>
                  <a:srgbClr val="1A1A1A"/>
                </a:solidFill>
                <a:ea typeface="MS Mincho" panose="02020609040205080304" pitchFamily="49" charset="-128"/>
                <a:cs typeface="Arial" panose="020B0604020202020204" pitchFamily="34" charset="0"/>
              </a:rPr>
              <a:t>Welcoming open spaces, including squares, parks, and playgrounds</a:t>
            </a:r>
          </a:p>
          <a:p>
            <a:pPr lvl="1" eaLnBrk="1" fontAlgn="auto" hangingPunct="1">
              <a:spcBef>
                <a:spcPts val="317"/>
              </a:spcBef>
              <a:spcAft>
                <a:spcPts val="317"/>
              </a:spcAft>
              <a:defRPr/>
            </a:pP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b="1" dirty="0" smtClean="0">
                <a:ea typeface="MS Mincho" panose="02020609040205080304" pitchFamily="49" charset="-128"/>
                <a:cs typeface="Times New Roman" panose="02020603050405020304" pitchFamily="18" charset="0"/>
              </a:rPr>
              <a:t>Public education and workforce development</a:t>
            </a:r>
            <a:r>
              <a:rPr lang="en-US" dirty="0" smtClean="0">
                <a:ea typeface="MS Mincho" panose="02020609040205080304" pitchFamily="49" charset="-128"/>
                <a:cs typeface="Times New Roman" panose="02020603050405020304" pitchFamily="18" charset="0"/>
              </a:rPr>
              <a:t>:  In these communities, residents, agencies, businesses, health care facilities, places of worship, and general service providers are learning about dementia through education and awareness efforts, and providing assistance to people with the condition and their caregivers as they go about their daily lives.</a:t>
            </a:r>
          </a:p>
          <a:p>
            <a:pPr eaLnBrk="1" fontAlgn="auto" hangingPunct="1">
              <a:spcBef>
                <a:spcPts val="634"/>
              </a:spcBef>
              <a:spcAft>
                <a:spcPts val="634"/>
              </a:spcAft>
              <a:defRPr/>
            </a:pP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b="1" dirty="0" smtClean="0">
                <a:ea typeface="MS Mincho" panose="02020609040205080304" pitchFamily="49" charset="-128"/>
                <a:cs typeface="Times New Roman" panose="02020603050405020304" pitchFamily="18" charset="0"/>
              </a:rPr>
              <a:t>Technology</a:t>
            </a:r>
            <a:r>
              <a:rPr lang="en-US" dirty="0" smtClean="0">
                <a:ea typeface="MS Mincho" panose="02020609040205080304" pitchFamily="49" charset="-128"/>
                <a:cs typeface="Times New Roman" panose="02020603050405020304" pitchFamily="18" charset="0"/>
              </a:rPr>
              <a:t> may also play a role in the creation of dementia-friendly communities: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785372" lvl="1" indent="-302066" eaLnBrk="1" fontAlgn="auto" hangingPunct="1">
              <a:spcBef>
                <a:spcPts val="634"/>
              </a:spcBef>
              <a:spcAft>
                <a:spcPts val="634"/>
              </a:spcAft>
              <a:buFont typeface="Courier New" panose="02070309020205020404" pitchFamily="49" charset="0"/>
              <a:buChar char="o"/>
              <a:defRPr/>
            </a:pPr>
            <a:r>
              <a:rPr lang="en-US" b="1" dirty="0" smtClean="0">
                <a:ea typeface="MS Mincho" panose="02020609040205080304" pitchFamily="49" charset="-128"/>
                <a:cs typeface="Times New Roman" panose="02020603050405020304" pitchFamily="18" charset="0"/>
              </a:rPr>
              <a:t>Geographic Information Systems (GIS) and Global Positioning Systems (GPS) </a:t>
            </a:r>
            <a:r>
              <a:rPr lang="en-US" dirty="0" smtClean="0">
                <a:ea typeface="MS Mincho" panose="02020609040205080304" pitchFamily="49" charset="-128"/>
                <a:cs typeface="Times New Roman" panose="02020603050405020304" pitchFamily="18" charset="0"/>
              </a:rPr>
              <a:t>can help people navigate their community while still allowing family or caregivers to track their whereabouts.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785372" lvl="1" indent="-302066" eaLnBrk="1" fontAlgn="auto" hangingPunct="1">
              <a:spcBef>
                <a:spcPts val="634"/>
              </a:spcBef>
              <a:spcAft>
                <a:spcPts val="634"/>
              </a:spcAft>
              <a:buFont typeface="Courier New" panose="02070309020205020404" pitchFamily="49" charset="0"/>
              <a:buChar char="o"/>
              <a:defRPr/>
            </a:pPr>
            <a:r>
              <a:rPr lang="en-US" b="1" dirty="0" smtClean="0">
                <a:ea typeface="MS Mincho" panose="02020609040205080304" pitchFamily="49" charset="-128"/>
                <a:cs typeface="Times New Roman" panose="02020603050405020304" pitchFamily="18" charset="0"/>
              </a:rPr>
              <a:t>Community registry:  </a:t>
            </a:r>
            <a:r>
              <a:rPr lang="en-US" dirty="0" smtClean="0">
                <a:ea typeface="MS Mincho" panose="02020609040205080304" pitchFamily="49" charset="-128"/>
                <a:cs typeface="Times New Roman" panose="02020603050405020304" pitchFamily="18" charset="0"/>
              </a:rPr>
              <a:t>Law enforcement can also create a voluntary registry for individuals with dementia.</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966612" eaLnBrk="1" fontAlgn="auto" hangingPunct="1">
              <a:spcBef>
                <a:spcPts val="634"/>
              </a:spcBef>
              <a:spcAft>
                <a:spcPts val="634"/>
              </a:spcAft>
              <a:defRPr/>
            </a:pPr>
            <a:r>
              <a:rPr lang="en-US" dirty="0" smtClean="0">
                <a:ea typeface="MS Mincho" panose="02020609040205080304" pitchFamily="49" charset="-128"/>
                <a:cs typeface="Times New Roman" panose="02020603050405020304" pitchFamily="18" charset="0"/>
              </a:rPr>
              <a:t>The registry provides the name, home address, and contact information for family members or care partners should the individual with dementia need help or become involved with law enforcement.</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634"/>
              </a:spcBef>
              <a:spcAft>
                <a:spcPts val="634"/>
              </a:spcAft>
              <a:defRPr/>
            </a:pPr>
            <a:r>
              <a:rPr lang="en-US" dirty="0" smtClean="0">
                <a:ea typeface="MS Mincho" panose="02020609040205080304" pitchFamily="49" charset="-128"/>
                <a:cs typeface="Times New Roman" panose="02020603050405020304" pitchFamily="18" charset="0"/>
              </a:rPr>
              <a:t> </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0"/>
              </a:spcBef>
              <a:spcAft>
                <a:spcPts val="0"/>
              </a:spcAft>
              <a:defRPr/>
            </a:pPr>
            <a:r>
              <a:rPr lang="en-US" dirty="0" smtClean="0">
                <a:ea typeface="MS Mincho" panose="02020609040205080304" pitchFamily="49" charset="-128"/>
                <a:cs typeface="Times New Roman" panose="02020603050405020304" pitchFamily="18" charset="0"/>
              </a:rPr>
              <a:t>International community models differ slightly from those in the U.S. in that internationally, a more holistic approach is often taken, while in the U.S., communities lean more on a practical and structural approach, gradually ensuring all systems and services within the community are designed to support members living with dementia and their care partners. In the following slides, we will look at some examples of communities and organizations working to become dementia friendly</a:t>
            </a:r>
            <a:endParaRPr lang="en-US"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BA6EFB09-0630-4299-833A-62D97788D8C8}" type="slidenum">
              <a:rPr lang="en-US" altLang="en-US" smtClean="0">
                <a:latin typeface="Calibri" panose="020F0502020204030204" pitchFamily="34" charset="0"/>
              </a:rPr>
              <a:pPr fontAlgn="base">
                <a:spcBef>
                  <a:spcPct val="0"/>
                </a:spcBef>
                <a:spcAft>
                  <a:spcPct val="0"/>
                </a:spcAft>
              </a:pPr>
              <a:t>33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200676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1189"/>
              </a:spcAft>
              <a:defRPr/>
            </a:pPr>
            <a:r>
              <a:rPr lang="en-US" dirty="0" smtClean="0">
                <a:solidFill>
                  <a:srgbClr val="333333"/>
                </a:solidFill>
                <a:ea typeface="Times New Roman" panose="02020603050405020304" pitchFamily="18" charset="0"/>
                <a:cs typeface="Arial" panose="020B0604020202020204" pitchFamily="34" charset="0"/>
              </a:rPr>
              <a:t>ACT on Alzheimer’s is a state-wide collaboration in Minnesota.  We will learn more about the organization a few slides later.  Here is an infographic that illustrates ACT on Alzheimer’s view on what a dementia-friendly community involves: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0"/>
              </a:spcBef>
              <a:spcAft>
                <a:spcPts val="0"/>
              </a:spcAft>
              <a:buSzPts val="1000"/>
              <a:buFont typeface="Symbol" panose="05050102010706020507" pitchFamily="18" charset="2"/>
              <a:buChar char=""/>
              <a:tabLst>
                <a:tab pos="483306" algn="l"/>
              </a:tabLst>
              <a:defRPr/>
            </a:pPr>
            <a:r>
              <a:rPr lang="en-US" dirty="0" smtClean="0">
                <a:ea typeface="Times New Roman" panose="02020603050405020304" pitchFamily="18" charset="0"/>
                <a:cs typeface="Arial" panose="020B0604020202020204" pitchFamily="34" charset="0"/>
              </a:rPr>
              <a:t>Raising awareness about Alzheimer’s, transforming attitudes, and moving people to action</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0"/>
              </a:spcBef>
              <a:spcAft>
                <a:spcPts val="0"/>
              </a:spcAft>
              <a:buSzPts val="1000"/>
              <a:buFont typeface="Symbol" panose="05050102010706020507" pitchFamily="18" charset="2"/>
              <a:buChar char=""/>
              <a:tabLst>
                <a:tab pos="483306" algn="l"/>
              </a:tabLst>
              <a:defRPr/>
            </a:pPr>
            <a:r>
              <a:rPr lang="en-US" dirty="0" smtClean="0">
                <a:ea typeface="Times New Roman" panose="02020603050405020304" pitchFamily="18" charset="0"/>
                <a:cs typeface="Arial" panose="020B0604020202020204" pitchFamily="34" charset="0"/>
              </a:rPr>
              <a:t>Supporting family and friend caregivers by providing accessible information, resources, and in-person support</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0"/>
              </a:spcBef>
              <a:spcAft>
                <a:spcPts val="0"/>
              </a:spcAft>
              <a:buSzPts val="1000"/>
              <a:buFont typeface="Symbol" panose="05050102010706020507" pitchFamily="18" charset="2"/>
              <a:buChar char=""/>
              <a:tabLst>
                <a:tab pos="483306" algn="l"/>
              </a:tabLst>
              <a:defRPr/>
            </a:pPr>
            <a:r>
              <a:rPr lang="en-US" dirty="0" smtClean="0">
                <a:ea typeface="Times New Roman" panose="02020603050405020304" pitchFamily="18" charset="0"/>
                <a:cs typeface="Arial" panose="020B0604020202020204" pitchFamily="34" charset="0"/>
              </a:rPr>
              <a:t>Promoting meaningful participation in community life for everyone</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0"/>
              </a:spcBef>
              <a:spcAft>
                <a:spcPts val="0"/>
              </a:spcAft>
              <a:buSzPts val="1000"/>
              <a:buFont typeface="Symbol" panose="05050102010706020507" pitchFamily="18" charset="2"/>
              <a:buChar char=""/>
              <a:tabLst>
                <a:tab pos="483306" algn="l"/>
              </a:tabLst>
              <a:defRPr/>
            </a:pPr>
            <a:r>
              <a:rPr lang="en-US" dirty="0" smtClean="0">
                <a:ea typeface="Times New Roman" panose="02020603050405020304" pitchFamily="18" charset="0"/>
                <a:cs typeface="Arial" panose="020B0604020202020204" pitchFamily="34" charset="0"/>
              </a:rPr>
              <a:t>Including communities that experience inequities because of race, ethnicity, culture, language, sexual orientation, gender identity, mental illness, hearing/sensory differences, intellectual or physical abilities, and economic status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0"/>
              </a:spcBef>
              <a:spcAft>
                <a:spcPts val="0"/>
              </a:spcAft>
              <a:defRPr/>
            </a:pPr>
            <a:endParaRPr lang="en-US" dirty="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988558EC-4AF0-4336-B76E-86C421ECCE0B}" type="slidenum">
              <a:rPr lang="en-US" altLang="en-US" smtClean="0">
                <a:latin typeface="Calibri" panose="020F0502020204030204" pitchFamily="34" charset="0"/>
              </a:rPr>
              <a:pPr fontAlgn="base">
                <a:spcBef>
                  <a:spcPct val="0"/>
                </a:spcBef>
                <a:spcAft>
                  <a:spcPct val="0"/>
                </a:spcAft>
              </a:pPr>
              <a:t>34</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507838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ea typeface="MS Mincho" panose="02020609040205080304" pitchFamily="49" charset="-128"/>
                <a:cs typeface="Times New Roman" panose="02020603050405020304" pitchFamily="18" charset="0"/>
              </a:rPr>
              <a:t>The </a:t>
            </a:r>
            <a:r>
              <a:rPr lang="en-US" b="1" dirty="0" smtClean="0">
                <a:ea typeface="MS Mincho" panose="02020609040205080304" pitchFamily="49" charset="-128"/>
                <a:cs typeface="Times New Roman" panose="02020603050405020304" pitchFamily="18" charset="0"/>
              </a:rPr>
              <a:t>Alzheimer’s &amp; Dementia Alliance of Wisconsin (ADAW)</a:t>
            </a:r>
            <a:r>
              <a:rPr lang="en-US" dirty="0" smtClean="0">
                <a:ea typeface="MS Mincho" panose="02020609040205080304" pitchFamily="49" charset="-128"/>
                <a:cs typeface="Times New Roman" panose="02020603050405020304" pitchFamily="18" charset="0"/>
              </a:rPr>
              <a:t> started a pilot dementia friendly program in Middleton, Wisconsin, in January 2014.</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634"/>
              </a:spcBef>
              <a:spcAft>
                <a:spcPts val="634"/>
              </a:spcAft>
              <a:defRPr/>
            </a:pPr>
            <a:r>
              <a:rPr lang="en-US" dirty="0" smtClean="0">
                <a:ea typeface="MS Mincho" panose="02020609040205080304" pitchFamily="49" charset="-128"/>
                <a:cs typeface="Times New Roman" panose="02020603050405020304" pitchFamily="18" charset="0"/>
              </a:rPr>
              <a:t>They brought together a group of citizens, business members, and city staff to launch the program, where they developed guidelines for businesses and organization to meet in order to be designated “dementia friendly”:</a:t>
            </a:r>
          </a:p>
          <a:p>
            <a:pPr eaLnBrk="1" fontAlgn="auto" hangingPunct="1">
              <a:spcBef>
                <a:spcPts val="634"/>
              </a:spcBef>
              <a:spcAft>
                <a:spcPts val="634"/>
              </a:spcAft>
              <a:defRPr/>
            </a:pP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0"/>
              </a:spcBef>
              <a:spcAft>
                <a:spcPts val="1057"/>
              </a:spcAft>
              <a:buFont typeface="Symbol" panose="05050102010706020507" pitchFamily="18" charset="2"/>
              <a:buChar char=""/>
              <a:defRPr/>
            </a:pPr>
            <a:r>
              <a:rPr lang="en-US" dirty="0" smtClean="0">
                <a:ea typeface="MS Mincho" panose="02020609040205080304" pitchFamily="49" charset="-128"/>
                <a:cs typeface="Calibri" panose="020F0502020204030204" pitchFamily="34" charset="0"/>
              </a:rPr>
              <a:t>Complete DFC training for management and 50% of their front-line employees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0"/>
              </a:spcBef>
              <a:spcAft>
                <a:spcPts val="1057"/>
              </a:spcAft>
              <a:buFont typeface="Symbol" panose="05050102010706020507" pitchFamily="18" charset="2"/>
              <a:buChar char=""/>
              <a:defRPr/>
            </a:pPr>
            <a:r>
              <a:rPr lang="en-US" dirty="0" smtClean="0">
                <a:ea typeface="MS Mincho" panose="02020609040205080304" pitchFamily="49" charset="-128"/>
                <a:cs typeface="Calibri" panose="020F0502020204030204" pitchFamily="34" charset="0"/>
              </a:rPr>
              <a:t>Designate a team leader to be liaison between their organization and the DFC task force</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0"/>
              </a:spcBef>
              <a:spcAft>
                <a:spcPts val="1057"/>
              </a:spcAft>
              <a:buFont typeface="Symbol" panose="05050102010706020507" pitchFamily="18" charset="2"/>
              <a:buChar char=""/>
              <a:defRPr/>
            </a:pPr>
            <a:r>
              <a:rPr lang="en-US" dirty="0" smtClean="0">
                <a:ea typeface="MS Mincho" panose="02020609040205080304" pitchFamily="49" charset="-128"/>
                <a:cs typeface="Calibri" panose="020F0502020204030204" pitchFamily="34" charset="0"/>
              </a:rPr>
              <a:t>Be open to discussions regarding environment changes (e.g. lighting, signage, layout, etc.)</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0"/>
              </a:spcBef>
              <a:spcAft>
                <a:spcPts val="1057"/>
              </a:spcAft>
              <a:buFont typeface="Symbol" panose="05050102010706020507" pitchFamily="18" charset="2"/>
              <a:buChar char=""/>
              <a:defRPr/>
            </a:pPr>
            <a:r>
              <a:rPr lang="en-US" dirty="0" smtClean="0">
                <a:ea typeface="MS Mincho" panose="02020609040205080304" pitchFamily="49" charset="-128"/>
                <a:cs typeface="Calibri" panose="020F0502020204030204" pitchFamily="34" charset="0"/>
              </a:rPr>
              <a:t>Be willing to share DFC training materials with any new hires and all employees that did not attend training</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0"/>
              </a:spcBef>
              <a:spcAft>
                <a:spcPts val="1057"/>
              </a:spcAft>
              <a:buFont typeface="Symbol" panose="05050102010706020507" pitchFamily="18" charset="2"/>
              <a:buChar char=""/>
              <a:defRPr/>
            </a:pPr>
            <a:r>
              <a:rPr lang="en-US" dirty="0" smtClean="0">
                <a:ea typeface="MS Mincho" panose="02020609040205080304" pitchFamily="49" charset="-128"/>
                <a:cs typeface="Calibri" panose="020F0502020204030204" pitchFamily="34" charset="0"/>
              </a:rPr>
              <a:t>Undergo an on-site visit/follow-up training on an annual basis to recertify its dementia friendly status</a:t>
            </a:r>
          </a:p>
          <a:p>
            <a:pPr eaLnBrk="1" fontAlgn="auto" hangingPunct="1">
              <a:spcBef>
                <a:spcPts val="0"/>
              </a:spcBef>
              <a:spcAft>
                <a:spcPts val="1057"/>
              </a:spcAft>
              <a:defRPr/>
            </a:pP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1269"/>
              </a:spcBef>
              <a:spcAft>
                <a:spcPts val="0"/>
              </a:spcAft>
              <a:defRPr/>
            </a:pPr>
            <a:r>
              <a:rPr lang="en-US" dirty="0" smtClean="0">
                <a:ea typeface="MS Mincho" panose="02020609040205080304" pitchFamily="49" charset="-128"/>
                <a:cs typeface="Calibri" panose="020F0502020204030204" pitchFamily="34" charset="0"/>
              </a:rPr>
              <a:t>Dementia friendly organizations are given a window decal depicting a purple angel to display, allowing residents to easily identify participating locations.</a:t>
            </a:r>
            <a:r>
              <a:rPr lang="en-US" dirty="0" smtClean="0">
                <a:latin typeface="Cambria" panose="02040503050406030204" pitchFamily="18" charset="0"/>
                <a:ea typeface="MS Mincho" panose="02020609040205080304" pitchFamily="49" charset="-128"/>
                <a:cs typeface="Times New Roman" panose="02020603050405020304" pitchFamily="18" charset="0"/>
              </a:rPr>
              <a:t> </a:t>
            </a:r>
            <a:r>
              <a:rPr lang="en-US" dirty="0" smtClean="0">
                <a:ea typeface="MS Mincho" panose="02020609040205080304" pitchFamily="49" charset="-128"/>
                <a:cs typeface="Times New Roman" panose="02020603050405020304" pitchFamily="18" charset="0"/>
              </a:rPr>
              <a:t>All city management departments are involved in the effort, including first responders.  Middleton’s local library, one establishment that has taken the steps to become designated dementia friendly, offers dementia-focused community programs such as a Music and Memory class.  The local Walgreens also earned the dementia-friendly label and has improved signage throughout their stores as well as trained their employees on how to interact successfully with their customers with dementia. Banks, restaurants, local shops, and groceries are also trained. ADAW is looking forward to expanding their dementia friendly training to personal service providers, such as beauticians and barbers, and even dentists. They are now working with other communities in Wisconsin to support them as they become dementia friendly.</a:t>
            </a:r>
          </a:p>
          <a:p>
            <a:pPr eaLnBrk="1" fontAlgn="auto" hangingPunct="1">
              <a:spcBef>
                <a:spcPts val="1269"/>
              </a:spcBef>
              <a:spcAft>
                <a:spcPts val="0"/>
              </a:spcAft>
              <a:defRPr/>
            </a:pP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1269"/>
              </a:spcBef>
              <a:spcAft>
                <a:spcPts val="0"/>
              </a:spcAft>
              <a:defRPr/>
            </a:pPr>
            <a:r>
              <a:rPr lang="en-US" dirty="0" smtClean="0">
                <a:ea typeface="MS Mincho" panose="02020609040205080304" pitchFamily="49" charset="-128"/>
                <a:cs typeface="Calibri" panose="020F0502020204030204" pitchFamily="34" charset="0"/>
              </a:rPr>
              <a:t>Visit: http://www.alzwisc.org/Dementia%20Friendly.html for more information </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1269"/>
              </a:spcBef>
              <a:spcAft>
                <a:spcPts val="0"/>
              </a:spcAft>
              <a:defRPr/>
            </a:pPr>
            <a:r>
              <a:rPr lang="en-US" dirty="0" smtClean="0">
                <a:ea typeface="MS Mincho" panose="02020609040205080304" pitchFamily="49" charset="-128"/>
                <a:cs typeface="Calibri" panose="020F0502020204030204" pitchFamily="34" charset="0"/>
              </a:rPr>
              <a:t> </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0"/>
              </a:spcBef>
              <a:spcAft>
                <a:spcPts val="0"/>
              </a:spcAft>
              <a:defRPr/>
            </a:pPr>
            <a:endParaRPr 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75227BC6-1F10-4029-A471-6C2BD35C44A2}" type="slidenum">
              <a:rPr lang="en-US" altLang="en-US" smtClean="0">
                <a:latin typeface="Calibri" panose="020F0502020204030204" pitchFamily="34" charset="0"/>
              </a:rPr>
              <a:pPr fontAlgn="base">
                <a:spcBef>
                  <a:spcPct val="0"/>
                </a:spcBef>
                <a:spcAft>
                  <a:spcPct val="0"/>
                </a:spcAft>
              </a:pPr>
              <a:t>35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1495695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1057"/>
              </a:spcBef>
              <a:spcAft>
                <a:spcPts val="0"/>
              </a:spcAft>
              <a:defRPr/>
            </a:pPr>
            <a:r>
              <a:rPr lang="en-US" b="1" dirty="0" smtClean="0">
                <a:solidFill>
                  <a:srgbClr val="000000"/>
                </a:solidFill>
                <a:ea typeface="MS Mincho" panose="02020609040205080304" pitchFamily="49" charset="-128"/>
                <a:cs typeface="Times New Roman" panose="02020603050405020304" pitchFamily="18" charset="0"/>
              </a:rPr>
              <a:t>ACT on Alzheimer’s</a:t>
            </a:r>
            <a:r>
              <a:rPr lang="en-US" dirty="0" smtClean="0">
                <a:solidFill>
                  <a:srgbClr val="000000"/>
                </a:solidFill>
                <a:ea typeface="MS Mincho" panose="02020609040205080304" pitchFamily="49" charset="-128"/>
                <a:cs typeface="Times New Roman" panose="02020603050405020304" pitchFamily="18" charset="0"/>
              </a:rPr>
              <a:t> is a statewide, volunteer-driven collaboration in Minnesota focused on preparing communities to respond to the growth of their populations with Alzheimer’s and dementia. The goal is to create a community that</a:t>
            </a:r>
            <a:r>
              <a:rPr lang="en-US"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a:t>
            </a:r>
            <a:r>
              <a:rPr lang="en-US" dirty="0" smtClean="0">
                <a:solidFill>
                  <a:srgbClr val="000000"/>
                </a:solidFill>
                <a:ea typeface="MS Mincho" panose="02020609040205080304" pitchFamily="49" charset="-128"/>
                <a:cs typeface="Times New Roman" panose="02020603050405020304" pitchFamily="18" charset="0"/>
              </a:rPr>
              <a:t>raises awareness about Alzheimer’s, transforms attitudes, and moves people to action; </a:t>
            </a:r>
            <a:r>
              <a:rPr lang="en-US" dirty="0" smtClean="0">
                <a:solidFill>
                  <a:srgbClr val="000000"/>
                </a:solidFill>
                <a:latin typeface="Cambria" panose="02040503050406030204" pitchFamily="18" charset="0"/>
                <a:ea typeface="MS Mincho" panose="02020609040205080304" pitchFamily="49" charset="-128"/>
                <a:cs typeface="Times New Roman" panose="02020603050405020304" pitchFamily="18" charset="0"/>
              </a:rPr>
              <a:t>supports family and friend caregivers by providing accessible information, resources, and in-person support</a:t>
            </a:r>
            <a:r>
              <a:rPr lang="en-US" dirty="0" smtClean="0">
                <a:solidFill>
                  <a:srgbClr val="000000"/>
                </a:solidFill>
                <a:ea typeface="MS Mincho" panose="02020609040205080304" pitchFamily="49" charset="-128"/>
                <a:cs typeface="Times New Roman" panose="02020603050405020304" pitchFamily="18" charset="0"/>
              </a:rPr>
              <a:t>; promotes meaningful participation in community life for everyone; and </a:t>
            </a:r>
            <a:r>
              <a:rPr lang="en-US" dirty="0" smtClean="0">
                <a:solidFill>
                  <a:srgbClr val="000000"/>
                </a:solidFill>
                <a:latin typeface="Cambria" panose="02040503050406030204" pitchFamily="18" charset="0"/>
                <a:ea typeface="MS Mincho" panose="02020609040205080304" pitchFamily="49" charset="-128"/>
                <a:cs typeface="Times New Roman" panose="02020603050405020304" pitchFamily="18" charset="0"/>
              </a:rPr>
              <a:t>includes communities that experience inequities because of race, ethnicity, culture, language, sexual orientation, gender identity, mental illness, hearing/sensory differences, intellectual or physical abilities, and economic status</a:t>
            </a:r>
            <a:r>
              <a:rPr lang="en-US" dirty="0" smtClean="0">
                <a:solidFill>
                  <a:srgbClr val="000000"/>
                </a:solidFill>
                <a:ea typeface="MS Mincho" panose="02020609040205080304" pitchFamily="49" charset="-128"/>
                <a:cs typeface="Times New Roman" panose="02020603050405020304" pitchFamily="18" charset="0"/>
              </a:rPr>
              <a:t>. Currently, 35 communities across the state participate in the initiative.</a:t>
            </a:r>
          </a:p>
          <a:p>
            <a:pPr eaLnBrk="1" fontAlgn="auto" hangingPunct="1">
              <a:spcBef>
                <a:spcPts val="1057"/>
              </a:spcBef>
              <a:spcAft>
                <a:spcPts val="0"/>
              </a:spcAft>
              <a:defRPr/>
            </a:pP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634"/>
              </a:spcBef>
              <a:spcAft>
                <a:spcPts val="634"/>
              </a:spcAft>
              <a:defRPr/>
            </a:pPr>
            <a:r>
              <a:rPr lang="en-US" dirty="0" smtClean="0">
                <a:solidFill>
                  <a:srgbClr val="000000"/>
                </a:solidFill>
                <a:ea typeface="MS Mincho" panose="02020609040205080304" pitchFamily="49" charset="-128"/>
                <a:cs typeface="Times New Roman" panose="02020603050405020304" pitchFamily="18" charset="0"/>
              </a:rPr>
              <a:t>The process follows four action phases: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SzPts val="1200"/>
              <a:buFont typeface="+mj-lt"/>
              <a:buAutoNum type="arabicPeriod"/>
              <a:defRPr/>
            </a:pPr>
            <a:r>
              <a:rPr lang="en-US" dirty="0" smtClean="0">
                <a:solidFill>
                  <a:srgbClr val="000000"/>
                </a:solidFill>
                <a:ea typeface="MS Mincho" panose="02020609040205080304" pitchFamily="49" charset="-128"/>
                <a:cs typeface="Times New Roman" panose="02020603050405020304" pitchFamily="18" charset="0"/>
              </a:rPr>
              <a:t>Convene key community leaders and members to form an </a:t>
            </a:r>
            <a:r>
              <a:rPr lang="en-US" b="1" dirty="0" smtClean="0">
                <a:solidFill>
                  <a:srgbClr val="000000"/>
                </a:solidFill>
                <a:ea typeface="MS Mincho" panose="02020609040205080304" pitchFamily="49" charset="-128"/>
                <a:cs typeface="Times New Roman" panose="02020603050405020304" pitchFamily="18" charset="0"/>
              </a:rPr>
              <a:t>action team</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SzPts val="1200"/>
              <a:buFont typeface="+mj-lt"/>
              <a:buAutoNum type="arabicPeriod"/>
              <a:defRPr/>
            </a:pPr>
            <a:r>
              <a:rPr lang="en-US" dirty="0" smtClean="0">
                <a:solidFill>
                  <a:srgbClr val="000000"/>
                </a:solidFill>
                <a:ea typeface="MS Mincho" panose="02020609040205080304" pitchFamily="49" charset="-128"/>
                <a:cs typeface="Times New Roman" panose="02020603050405020304" pitchFamily="18" charset="0"/>
              </a:rPr>
              <a:t>Assess </a:t>
            </a:r>
            <a:r>
              <a:rPr lang="en-US" b="1" dirty="0" smtClean="0">
                <a:solidFill>
                  <a:srgbClr val="000000"/>
                </a:solidFill>
                <a:ea typeface="MS Mincho" panose="02020609040205080304" pitchFamily="49" charset="-128"/>
                <a:cs typeface="Times New Roman" panose="02020603050405020304" pitchFamily="18" charset="0"/>
              </a:rPr>
              <a:t>strengths</a:t>
            </a:r>
            <a:r>
              <a:rPr lang="en-US" dirty="0" smtClean="0">
                <a:solidFill>
                  <a:srgbClr val="000000"/>
                </a:solidFill>
                <a:ea typeface="MS Mincho" panose="02020609040205080304" pitchFamily="49" charset="-128"/>
                <a:cs typeface="Times New Roman" panose="02020603050405020304" pitchFamily="18" charset="0"/>
              </a:rPr>
              <a:t> and </a:t>
            </a:r>
            <a:r>
              <a:rPr lang="en-US" b="1" dirty="0" smtClean="0">
                <a:solidFill>
                  <a:srgbClr val="000000"/>
                </a:solidFill>
                <a:ea typeface="MS Mincho" panose="02020609040205080304" pitchFamily="49" charset="-128"/>
                <a:cs typeface="Times New Roman" panose="02020603050405020304" pitchFamily="18" charset="0"/>
              </a:rPr>
              <a:t>gaps</a:t>
            </a:r>
            <a:r>
              <a:rPr lang="en-US" dirty="0" smtClean="0">
                <a:solidFill>
                  <a:srgbClr val="000000"/>
                </a:solidFill>
                <a:ea typeface="MS Mincho" panose="02020609040205080304" pitchFamily="49" charset="-128"/>
                <a:cs typeface="Times New Roman" panose="02020603050405020304" pitchFamily="18" charset="0"/>
              </a:rPr>
              <a:t> within the community related to dementia-friendly aspects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SzPts val="1200"/>
              <a:buFont typeface="+mj-lt"/>
              <a:buAutoNum type="arabicPeriod"/>
              <a:defRPr/>
            </a:pPr>
            <a:r>
              <a:rPr lang="en-US" dirty="0" smtClean="0">
                <a:solidFill>
                  <a:srgbClr val="000000"/>
                </a:solidFill>
                <a:ea typeface="MS Mincho" panose="02020609040205080304" pitchFamily="49" charset="-128"/>
                <a:cs typeface="Times New Roman" panose="02020603050405020304" pitchFamily="18" charset="0"/>
              </a:rPr>
              <a:t>Analyze community needs and develop </a:t>
            </a:r>
            <a:r>
              <a:rPr lang="en-US" b="1" dirty="0" smtClean="0">
                <a:solidFill>
                  <a:srgbClr val="000000"/>
                </a:solidFill>
                <a:ea typeface="MS Mincho" panose="02020609040205080304" pitchFamily="49" charset="-128"/>
                <a:cs typeface="Times New Roman" panose="02020603050405020304" pitchFamily="18" charset="0"/>
              </a:rPr>
              <a:t>action plans</a:t>
            </a:r>
            <a:r>
              <a:rPr lang="en-US" dirty="0" smtClean="0">
                <a:solidFill>
                  <a:srgbClr val="000000"/>
                </a:solidFill>
                <a:ea typeface="MS Mincho" panose="02020609040205080304" pitchFamily="49" charset="-128"/>
                <a:cs typeface="Times New Roman" panose="02020603050405020304" pitchFamily="18" charset="0"/>
              </a:rPr>
              <a:t> to respond</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SzPts val="1200"/>
              <a:buFont typeface="+mj-lt"/>
              <a:buAutoNum type="arabicPeriod"/>
              <a:defRPr/>
            </a:pPr>
            <a:r>
              <a:rPr lang="en-US" b="1" dirty="0" smtClean="0">
                <a:solidFill>
                  <a:srgbClr val="000000"/>
                </a:solidFill>
                <a:ea typeface="MS Mincho" panose="02020609040205080304" pitchFamily="49" charset="-128"/>
                <a:cs typeface="Times New Roman" panose="02020603050405020304" pitchFamily="18" charset="0"/>
              </a:rPr>
              <a:t>Launch</a:t>
            </a:r>
            <a:r>
              <a:rPr lang="en-US" dirty="0" smtClean="0">
                <a:solidFill>
                  <a:srgbClr val="000000"/>
                </a:solidFill>
                <a:ea typeface="MS Mincho" panose="02020609040205080304" pitchFamily="49" charset="-128"/>
                <a:cs typeface="Times New Roman" panose="02020603050405020304" pitchFamily="18" charset="0"/>
              </a:rPr>
              <a:t> action plans</a:t>
            </a:r>
            <a:r>
              <a:rPr lang="en-US" b="1" dirty="0" smtClean="0">
                <a:solidFill>
                  <a:srgbClr val="000000"/>
                </a:solidFill>
                <a:ea typeface="MS Mincho" panose="02020609040205080304" pitchFamily="49" charset="-128"/>
                <a:cs typeface="Times New Roman" panose="02020603050405020304" pitchFamily="18" charset="0"/>
              </a:rPr>
              <a:t> </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634"/>
              </a:spcBef>
              <a:spcAft>
                <a:spcPts val="634"/>
              </a:spcAft>
              <a:defRPr/>
            </a:pPr>
            <a:r>
              <a:rPr lang="en-US" b="1" dirty="0" smtClean="0">
                <a:solidFill>
                  <a:srgbClr val="000000"/>
                </a:solidFill>
                <a:ea typeface="MS Mincho" panose="02020609040205080304" pitchFamily="49" charset="-128"/>
                <a:cs typeface="Times New Roman" panose="02020603050405020304" pitchFamily="18" charset="0"/>
              </a:rPr>
              <a:t> </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634"/>
              </a:spcBef>
              <a:spcAft>
                <a:spcPts val="634"/>
              </a:spcAft>
              <a:defRPr/>
            </a:pPr>
            <a:r>
              <a:rPr lang="en-US" b="1" dirty="0" smtClean="0">
                <a:solidFill>
                  <a:srgbClr val="000000"/>
                </a:solidFill>
                <a:ea typeface="MS Mincho" panose="02020609040205080304" pitchFamily="49" charset="-128"/>
                <a:cs typeface="Times New Roman" panose="02020603050405020304" pitchFamily="18" charset="0"/>
              </a:rPr>
              <a:t>ACT on Alzheimer’s</a:t>
            </a:r>
            <a:r>
              <a:rPr lang="en-US" dirty="0" smtClean="0">
                <a:solidFill>
                  <a:srgbClr val="000000"/>
                </a:solidFill>
                <a:ea typeface="MS Mincho" panose="02020609040205080304" pitchFamily="49" charset="-128"/>
                <a:cs typeface="Times New Roman" panose="02020603050405020304" pitchFamily="18" charset="0"/>
              </a:rPr>
              <a:t> released a </a:t>
            </a:r>
            <a:r>
              <a:rPr lang="en-US" b="1" dirty="0" smtClean="0">
                <a:solidFill>
                  <a:srgbClr val="000000"/>
                </a:solidFill>
                <a:ea typeface="MS Mincho" panose="02020609040205080304" pitchFamily="49" charset="-128"/>
                <a:cs typeface="Times New Roman" panose="02020603050405020304" pitchFamily="18" charset="0"/>
              </a:rPr>
              <a:t>toolkit</a:t>
            </a:r>
            <a:r>
              <a:rPr lang="en-US" dirty="0" smtClean="0">
                <a:solidFill>
                  <a:srgbClr val="000000"/>
                </a:solidFill>
                <a:ea typeface="MS Mincho" panose="02020609040205080304" pitchFamily="49" charset="-128"/>
                <a:cs typeface="Times New Roman" panose="02020603050405020304" pitchFamily="18" charset="0"/>
              </a:rPr>
              <a:t> that is available for use by communities to create dementia-friendly environments. The toolkit includes sector specific training guides, such as those targeted toward businesses, finance, legal, and local government entities. Additionally, ACT offers a “Dementia Friendly @ Work” in-person training session to teach businesses and organizations about dementia and how they can take action to create an environment that is safe, respectful and welcoming for those with dementia.  Those who complete the training are given posters, media materials and window stickers recognizing them as “dementia friendly”.</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634"/>
              </a:spcBef>
              <a:spcAft>
                <a:spcPts val="634"/>
              </a:spcAft>
              <a:defRPr/>
            </a:pPr>
            <a:r>
              <a:rPr lang="en-US" dirty="0" smtClean="0">
                <a:solidFill>
                  <a:srgbClr val="000000"/>
                </a:solidFill>
                <a:ea typeface="MS Mincho" panose="02020609040205080304" pitchFamily="49" charset="-128"/>
                <a:cs typeface="Times New Roman" panose="02020603050405020304" pitchFamily="18" charset="0"/>
              </a:rPr>
              <a:t> </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634"/>
              </a:spcBef>
              <a:spcAft>
                <a:spcPts val="634"/>
              </a:spcAft>
              <a:defRPr/>
            </a:pPr>
            <a:r>
              <a:rPr lang="en-US" dirty="0" smtClean="0">
                <a:latin typeface="Cambria" panose="02040503050406030204" pitchFamily="18" charset="0"/>
                <a:ea typeface="MS Mincho" panose="02020609040205080304" pitchFamily="49" charset="-128"/>
                <a:cs typeface="Times New Roman" panose="02020603050405020304" pitchFamily="18" charset="0"/>
              </a:rPr>
              <a:t>Visit: http://actonalz.org/ for more information </a:t>
            </a:r>
          </a:p>
          <a:p>
            <a:pPr eaLnBrk="1" fontAlgn="auto" hangingPunct="1">
              <a:spcBef>
                <a:spcPts val="0"/>
              </a:spcBef>
              <a:spcAft>
                <a:spcPts val="0"/>
              </a:spcAft>
              <a:defRPr/>
            </a:pPr>
            <a:endParaRPr lang="en-US" dirty="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DBD34AF2-7BA8-4282-BC7A-66DAD14BA055}" type="slidenum">
              <a:rPr lang="en-US" altLang="en-US" smtClean="0">
                <a:latin typeface="Calibri" panose="020F0502020204030204" pitchFamily="34" charset="0"/>
              </a:rPr>
              <a:pPr fontAlgn="base">
                <a:spcBef>
                  <a:spcPct val="0"/>
                </a:spcBef>
                <a:spcAft>
                  <a:spcPct val="0"/>
                </a:spcAft>
              </a:pPr>
              <a:t>36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361165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634"/>
              </a:spcBef>
              <a:spcAft>
                <a:spcPts val="634"/>
              </a:spcAft>
              <a:defRPr/>
            </a:pPr>
            <a:r>
              <a:rPr lang="en-US" dirty="0" smtClean="0">
                <a:ea typeface="MS Mincho" panose="02020609040205080304" pitchFamily="49" charset="-128"/>
                <a:cs typeface="Times New Roman" panose="02020603050405020304" pitchFamily="18" charset="0"/>
              </a:rPr>
              <a:t>The </a:t>
            </a:r>
            <a:r>
              <a:rPr lang="en-US" b="1" dirty="0" smtClean="0">
                <a:ea typeface="MS Mincho" panose="02020609040205080304" pitchFamily="49" charset="-128"/>
                <a:cs typeface="Times New Roman" panose="02020603050405020304" pitchFamily="18" charset="0"/>
              </a:rPr>
              <a:t>Dementia Friendly America (DFA)</a:t>
            </a:r>
            <a:r>
              <a:rPr lang="en-US" dirty="0" smtClean="0">
                <a:ea typeface="MS Mincho" panose="02020609040205080304" pitchFamily="49" charset="-128"/>
                <a:cs typeface="Times New Roman" panose="02020603050405020304" pitchFamily="18" charset="0"/>
              </a:rPr>
              <a:t> initiative is a national effort to equip all sectors of the community to support people with dementia and their caregivers and family.</a:t>
            </a:r>
          </a:p>
          <a:p>
            <a:pPr eaLnBrk="1" fontAlgn="auto" hangingPunct="1">
              <a:spcBef>
                <a:spcPts val="634"/>
              </a:spcBef>
              <a:spcAft>
                <a:spcPts val="634"/>
              </a:spcAft>
              <a:defRPr/>
            </a:pP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634"/>
              </a:spcBef>
              <a:spcAft>
                <a:spcPts val="634"/>
              </a:spcAft>
              <a:defRPr/>
            </a:pPr>
            <a:r>
              <a:rPr lang="en-US" dirty="0" smtClean="0">
                <a:ea typeface="MS Mincho" panose="02020609040205080304" pitchFamily="49" charset="-128"/>
                <a:cs typeface="Times New Roman" panose="02020603050405020304" pitchFamily="18" charset="0"/>
              </a:rPr>
              <a:t>The focus of DFA includes:</a:t>
            </a:r>
          </a:p>
          <a:p>
            <a:pPr eaLnBrk="1" fontAlgn="auto" hangingPunct="1">
              <a:spcBef>
                <a:spcPts val="634"/>
              </a:spcBef>
              <a:spcAft>
                <a:spcPts val="634"/>
              </a:spcAft>
              <a:defRPr/>
            </a:pP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dirty="0" smtClean="0">
                <a:ea typeface="MS Mincho" panose="02020609040205080304" pitchFamily="49" charset="-128"/>
                <a:cs typeface="Times New Roman" panose="02020603050405020304" pitchFamily="18" charset="0"/>
              </a:rPr>
              <a:t>Raising awareness about dementia and transforming attitudes and understanding of the conditions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dirty="0" smtClean="0">
                <a:ea typeface="MS Mincho" panose="02020609040205080304" pitchFamily="49" charset="-128"/>
                <a:cs typeface="Times New Roman" panose="02020603050405020304" pitchFamily="18" charset="0"/>
              </a:rPr>
              <a:t>Having supportive options that foster quality of life on a community level</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dirty="0" smtClean="0">
                <a:ea typeface="MS Mincho" panose="02020609040205080304" pitchFamily="49" charset="-128"/>
                <a:cs typeface="Times New Roman" panose="02020603050405020304" pitchFamily="18" charset="0"/>
              </a:rPr>
              <a:t>Supporting caregivers and families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dirty="0" smtClean="0">
                <a:ea typeface="MS Mincho" panose="02020609040205080304" pitchFamily="49" charset="-128"/>
                <a:cs typeface="Times New Roman" panose="02020603050405020304" pitchFamily="18" charset="0"/>
              </a:rPr>
              <a:t>Promoting meaningful participation in the community by people with dementia and their caregivers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dirty="0" smtClean="0">
                <a:ea typeface="MS Mincho" panose="02020609040205080304" pitchFamily="49" charset="-128"/>
                <a:cs typeface="Times New Roman" panose="02020603050405020304" pitchFamily="18" charset="0"/>
              </a:rPr>
              <a:t>Reaching those in the community who are underserved</a:t>
            </a:r>
          </a:p>
          <a:p>
            <a:pPr eaLnBrk="1" fontAlgn="auto" hangingPunct="1">
              <a:spcBef>
                <a:spcPts val="634"/>
              </a:spcBef>
              <a:spcAft>
                <a:spcPts val="634"/>
              </a:spcAft>
              <a:defRPr/>
            </a:pP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634"/>
              </a:spcBef>
              <a:spcAft>
                <a:spcPts val="634"/>
              </a:spcAft>
              <a:defRPr/>
            </a:pPr>
            <a:r>
              <a:rPr lang="en-US" dirty="0" smtClean="0">
                <a:ea typeface="MS Mincho" panose="02020609040205080304" pitchFamily="49" charset="-128"/>
                <a:cs typeface="Times New Roman" panose="02020603050405020304" pitchFamily="18" charset="0"/>
              </a:rPr>
              <a:t>DFA is modeled after the community process developed by Minnesota’s ACT on Alzheimer’s. They provide a “Dementia Friendly Toolkit”, sector specific guides, healthcare provider practice tools, and training videos for their partner communities to utilize as those communities work to become dementia-friendly. In 2015, 7 communities launched DFA’s initiative, and another 80 communities across 30 states are looking to join them in 2016. </a:t>
            </a:r>
          </a:p>
          <a:p>
            <a:pPr eaLnBrk="1" fontAlgn="auto" hangingPunct="1">
              <a:spcBef>
                <a:spcPts val="634"/>
              </a:spcBef>
              <a:spcAft>
                <a:spcPts val="634"/>
              </a:spcAft>
              <a:defRPr/>
            </a:pP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634"/>
              </a:spcBef>
              <a:spcAft>
                <a:spcPts val="634"/>
              </a:spcAft>
              <a:defRPr/>
            </a:pPr>
            <a:r>
              <a:rPr lang="en-US" dirty="0" smtClean="0">
                <a:latin typeface="Cambria" panose="02040503050406030204" pitchFamily="18" charset="0"/>
                <a:ea typeface="MS Mincho" panose="02020609040205080304" pitchFamily="49" charset="-128"/>
                <a:cs typeface="Times New Roman" panose="02020603050405020304" pitchFamily="18" charset="0"/>
              </a:rPr>
              <a:t>Visit: </a:t>
            </a:r>
            <a:r>
              <a:rPr lang="en-US" u="sng" dirty="0" smtClean="0">
                <a:solidFill>
                  <a:srgbClr val="0000FF"/>
                </a:solidFill>
                <a:latin typeface="Cambria" panose="02040503050406030204" pitchFamily="18" charset="0"/>
                <a:ea typeface="MS Mincho" panose="02020609040205080304" pitchFamily="49" charset="-128"/>
                <a:cs typeface="Times New Roman" panose="02020603050405020304" pitchFamily="18" charset="0"/>
                <a:hlinkClick r:id="rId3"/>
              </a:rPr>
              <a:t>http://www.dfamerica.org</a:t>
            </a:r>
            <a:r>
              <a:rPr lang="en-US" dirty="0" smtClean="0">
                <a:latin typeface="Cambria" panose="02040503050406030204" pitchFamily="18" charset="0"/>
                <a:ea typeface="MS Mincho" panose="02020609040205080304" pitchFamily="49" charset="-128"/>
                <a:cs typeface="Times New Roman" panose="02020603050405020304" pitchFamily="18" charset="0"/>
              </a:rPr>
              <a:t>  for more information </a:t>
            </a:r>
          </a:p>
          <a:p>
            <a:pPr eaLnBrk="1" fontAlgn="auto" hangingPunct="1">
              <a:spcBef>
                <a:spcPts val="0"/>
              </a:spcBef>
              <a:spcAft>
                <a:spcPts val="0"/>
              </a:spcAft>
              <a:defRPr/>
            </a:pPr>
            <a:endParaRPr lang="en-US" dirty="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507DE43F-217A-4F75-B559-2F6F70BE7D48}" type="slidenum">
              <a:rPr lang="en-US" altLang="en-US" smtClean="0">
                <a:latin typeface="Calibri" panose="020F0502020204030204" pitchFamily="34" charset="0"/>
              </a:rPr>
              <a:pPr fontAlgn="base">
                <a:spcBef>
                  <a:spcPct val="0"/>
                </a:spcBef>
                <a:spcAft>
                  <a:spcPct val="0"/>
                </a:spcAft>
              </a:pPr>
              <a:t>37</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051121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smtClean="0">
                <a:ea typeface="MS Mincho" panose="02020609040205080304" pitchFamily="49" charset="-128"/>
                <a:cs typeface="Calibri" panose="020F0502020204030204" pitchFamily="34" charset="0"/>
              </a:rPr>
              <a:t>Dementia Friendly Tempe (DFT)</a:t>
            </a:r>
            <a:r>
              <a:rPr lang="en-US" dirty="0" smtClean="0">
                <a:ea typeface="MS Mincho" panose="02020609040205080304" pitchFamily="49" charset="-128"/>
                <a:cs typeface="Calibri" panose="020F0502020204030204" pitchFamily="34" charset="0"/>
              </a:rPr>
              <a:t>, an initiative utilizing the Dementia Friendly America framework, is Arizona’s first dementia-friendly city. The effort was initiated in 2015 by Tempe’s mayor, Mark Mitchell, after his mother was diagnosed with Alzheimer’s, and has since gained community-wide and legislative support.  While still in the planning stages, Tempe has made significant progress:</a:t>
            </a:r>
          </a:p>
          <a:p>
            <a:pPr eaLnBrk="1" fontAlgn="auto" hangingPunct="1">
              <a:spcBef>
                <a:spcPts val="0"/>
              </a:spcBef>
              <a:spcAft>
                <a:spcPts val="0"/>
              </a:spcAft>
              <a:defRPr/>
            </a:pP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lnSpc>
                <a:spcPct val="115000"/>
              </a:lnSpc>
              <a:spcBef>
                <a:spcPts val="0"/>
              </a:spcBef>
              <a:spcAft>
                <a:spcPts val="1057"/>
              </a:spcAft>
              <a:buFont typeface="Symbol" panose="05050102010706020507" pitchFamily="18" charset="2"/>
              <a:buChar char=""/>
              <a:defRPr/>
            </a:pPr>
            <a:r>
              <a:rPr lang="en-US" dirty="0" smtClean="0">
                <a:ea typeface="MS Mincho" panose="02020609040205080304" pitchFamily="49" charset="-128"/>
                <a:cs typeface="Calibri" panose="020F0502020204030204" pitchFamily="34" charset="0"/>
              </a:rPr>
              <a:t>Held a successful kickoff summit in the community (see YouTube video below)</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lnSpc>
                <a:spcPct val="115000"/>
              </a:lnSpc>
              <a:spcBef>
                <a:spcPts val="0"/>
              </a:spcBef>
              <a:spcAft>
                <a:spcPts val="1057"/>
              </a:spcAft>
              <a:buFont typeface="Symbol" panose="05050102010706020507" pitchFamily="18" charset="2"/>
              <a:buChar char=""/>
              <a:defRPr/>
            </a:pPr>
            <a:r>
              <a:rPr lang="en-US" dirty="0" smtClean="0">
                <a:ea typeface="MS Mincho" panose="02020609040205080304" pitchFamily="49" charset="-128"/>
                <a:cs typeface="Calibri" panose="020F0502020204030204" pitchFamily="34" charset="0"/>
              </a:rPr>
              <a:t>Held Action Team meetings led by the Chamber of Commerce, where they are reviewing results of a survey given to sectors across the community to assess needs.  Once the data review is completed, the Action Team will develop a strategic plan.  Additionally, the Action Team is expecting to conduct environmental assessments of public spaces.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lnSpc>
                <a:spcPct val="115000"/>
              </a:lnSpc>
              <a:spcBef>
                <a:spcPts val="0"/>
              </a:spcBef>
              <a:spcAft>
                <a:spcPts val="1057"/>
              </a:spcAft>
              <a:buFont typeface="Symbol" panose="05050102010706020507" pitchFamily="18" charset="2"/>
              <a:buChar char=""/>
              <a:defRPr/>
            </a:pPr>
            <a:r>
              <a:rPr lang="en-US" dirty="0" smtClean="0">
                <a:ea typeface="MS Mincho" panose="02020609040205080304" pitchFamily="49" charset="-128"/>
                <a:cs typeface="Calibri" panose="020F0502020204030204" pitchFamily="34" charset="0"/>
              </a:rPr>
              <a:t>Hired a coordinator for the DFT initiative to be housed in City Hall to more closely align with the Mayor’s office.</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lnSpc>
                <a:spcPct val="115000"/>
              </a:lnSpc>
              <a:spcBef>
                <a:spcPts val="0"/>
              </a:spcBef>
              <a:spcAft>
                <a:spcPts val="1057"/>
              </a:spcAft>
              <a:buFont typeface="Symbol" panose="05050102010706020507" pitchFamily="18" charset="2"/>
              <a:buChar char=""/>
              <a:defRPr/>
            </a:pPr>
            <a:r>
              <a:rPr lang="en-US" dirty="0" smtClean="0">
                <a:ea typeface="MS Mincho" panose="02020609040205080304" pitchFamily="49" charset="-128"/>
                <a:cs typeface="Calibri" panose="020F0502020204030204" pitchFamily="34" charset="0"/>
              </a:rPr>
              <a:t>Launching a weekly Memory Café at the Tempe Library, where people with dementia and their care partners can meet others in the community in like situations. The Café will be staffed by a professional who can answer questions, provide/direct access to resources and learn what participants hope to get from attending. Additionally, a monthly arts engagement program will be offered within the Café setting. The City of Tempe is handling the promotion of the event. </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lnSpc>
                <a:spcPct val="115000"/>
              </a:lnSpc>
              <a:spcBef>
                <a:spcPts val="0"/>
              </a:spcBef>
              <a:spcAft>
                <a:spcPts val="1057"/>
              </a:spcAft>
              <a:buFont typeface="Symbol" panose="05050102010706020507" pitchFamily="18" charset="2"/>
              <a:buChar char=""/>
              <a:defRPr/>
            </a:pPr>
            <a:r>
              <a:rPr lang="en-US" dirty="0" smtClean="0">
                <a:ea typeface="MS Mincho" panose="02020609040205080304" pitchFamily="49" charset="-128"/>
                <a:cs typeface="Calibri" panose="020F0502020204030204" pitchFamily="34" charset="0"/>
              </a:rPr>
              <a:t>Holding monthly community lectures at the Tempe Library that will include a variety of topics regarding dementia.</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lnSpc>
                <a:spcPct val="115000"/>
              </a:lnSpc>
              <a:spcBef>
                <a:spcPts val="0"/>
              </a:spcBef>
              <a:spcAft>
                <a:spcPts val="1057"/>
              </a:spcAft>
              <a:buFont typeface="Symbol" panose="05050102010706020507" pitchFamily="18" charset="2"/>
              <a:buChar char=""/>
              <a:defRPr/>
            </a:pPr>
            <a:r>
              <a:rPr lang="en-US" dirty="0" smtClean="0">
                <a:ea typeface="MS Mincho" panose="02020609040205080304" pitchFamily="49" charset="-128"/>
                <a:cs typeface="Calibri" panose="020F0502020204030204" pitchFamily="34" charset="0"/>
              </a:rPr>
              <a:t>Plans in place to launch “Dementia Friends” training to educate community members on how they can contribute to the dementia friendly efforts. </a:t>
            </a:r>
          </a:p>
          <a:p>
            <a:pPr eaLnBrk="1" fontAlgn="auto" hangingPunct="1">
              <a:lnSpc>
                <a:spcPct val="115000"/>
              </a:lnSpc>
              <a:spcBef>
                <a:spcPts val="0"/>
              </a:spcBef>
              <a:spcAft>
                <a:spcPts val="1057"/>
              </a:spcAft>
              <a:defRPr/>
            </a:pP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0"/>
              </a:spcBef>
              <a:spcAft>
                <a:spcPts val="0"/>
              </a:spcAft>
              <a:defRPr/>
            </a:pPr>
            <a:r>
              <a:rPr lang="en-US" dirty="0" smtClean="0">
                <a:ea typeface="MS Mincho" panose="02020609040205080304" pitchFamily="49" charset="-128"/>
                <a:cs typeface="Calibri" panose="020F0502020204030204" pitchFamily="34" charset="0"/>
              </a:rPr>
              <a:t>Visit </a:t>
            </a:r>
            <a:r>
              <a:rPr lang="en-US" u="sng" dirty="0" smtClean="0">
                <a:solidFill>
                  <a:srgbClr val="0000FF"/>
                </a:solidFill>
                <a:ea typeface="MS Mincho" panose="02020609040205080304" pitchFamily="49" charset="-128"/>
                <a:cs typeface="Calibri" panose="020F0502020204030204" pitchFamily="34" charset="0"/>
                <a:hlinkClick r:id="rId3"/>
              </a:rPr>
              <a:t>http://www.dementiafriendlytempe.org</a:t>
            </a:r>
            <a:r>
              <a:rPr lang="en-US" dirty="0" smtClean="0">
                <a:ea typeface="MS Mincho" panose="02020609040205080304" pitchFamily="49" charset="-128"/>
                <a:cs typeface="Calibri" panose="020F0502020204030204" pitchFamily="34" charset="0"/>
              </a:rPr>
              <a:t> for more information</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0"/>
              </a:spcBef>
              <a:spcAft>
                <a:spcPts val="0"/>
              </a:spcAft>
              <a:defRPr/>
            </a:pPr>
            <a:r>
              <a:rPr lang="en-US" dirty="0" smtClean="0">
                <a:ea typeface="MS Mincho" panose="02020609040205080304" pitchFamily="49" charset="-128"/>
                <a:cs typeface="Calibri" panose="020F0502020204030204" pitchFamily="34" charset="0"/>
              </a:rPr>
              <a:t> </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1903"/>
              </a:spcBef>
              <a:spcAft>
                <a:spcPts val="0"/>
              </a:spcAft>
              <a:defRPr/>
            </a:pPr>
            <a:r>
              <a:rPr lang="en-US" b="1" dirty="0" smtClean="0">
                <a:solidFill>
                  <a:srgbClr val="4F81BD"/>
                </a:solidFill>
                <a:ea typeface="MS Gothic" panose="020B0609070205080204" pitchFamily="49" charset="-128"/>
                <a:cs typeface="Times New Roman" panose="02020603050405020304" pitchFamily="18" charset="0"/>
              </a:rPr>
              <a:t>Video supplement: Video highlighting Tempe’s Initiative </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0"/>
              </a:spcBef>
              <a:spcAft>
                <a:spcPts val="0"/>
              </a:spcAft>
              <a:defRPr/>
            </a:pPr>
            <a:r>
              <a:rPr lang="en-US" u="sng" dirty="0" smtClean="0">
                <a:solidFill>
                  <a:srgbClr val="0000FF"/>
                </a:solidFill>
                <a:ea typeface="MS Mincho" panose="02020609040205080304" pitchFamily="49" charset="-128"/>
                <a:cs typeface="Calibri" panose="020F0502020204030204" pitchFamily="34" charset="0"/>
                <a:hlinkClick r:id="rId4"/>
              </a:rPr>
              <a:t>https://www.youtube.com/watch?v=3zJOFQaUBAY</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0"/>
              </a:spcBef>
              <a:spcAft>
                <a:spcPts val="0"/>
              </a:spcAft>
              <a:defRPr/>
            </a:pPr>
            <a:r>
              <a:rPr lang="en-US" dirty="0" smtClean="0">
                <a:latin typeface="Cambria" panose="02040503050406030204" pitchFamily="18" charset="0"/>
                <a:ea typeface="MS Mincho" panose="02020609040205080304" pitchFamily="49" charset="-128"/>
                <a:cs typeface="Calibri" panose="020F0502020204030204" pitchFamily="34" charset="0"/>
              </a:rPr>
              <a:t> </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0"/>
              </a:spcBef>
              <a:spcAft>
                <a:spcPts val="0"/>
              </a:spcAft>
              <a:defRPr/>
            </a:pPr>
            <a:endParaRPr lang="en-US" dirty="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B19D0D61-2594-4696-8105-8F2FCA742622}" type="slidenum">
              <a:rPr lang="en-US" altLang="en-US" smtClean="0">
                <a:latin typeface="Calibri" panose="020F0502020204030204" pitchFamily="34" charset="0"/>
              </a:rPr>
              <a:pPr fontAlgn="base">
                <a:spcBef>
                  <a:spcPct val="0"/>
                </a:spcBef>
                <a:spcAft>
                  <a:spcPct val="0"/>
                </a:spcAft>
              </a:pPr>
              <a:t>38</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8216657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634"/>
              </a:spcBef>
              <a:spcAft>
                <a:spcPts val="634"/>
              </a:spcAft>
              <a:defRPr/>
            </a:pPr>
            <a:r>
              <a:rPr lang="en-US" dirty="0" smtClean="0">
                <a:ea typeface="MS Mincho" panose="02020609040205080304" pitchFamily="49" charset="-128"/>
                <a:cs typeface="Times New Roman" panose="02020603050405020304" pitchFamily="18" charset="0"/>
              </a:rPr>
              <a:t>In conclusion, let’s review the key points from this presentation. States and communities play an active role in reducing the burden of the Alzheimer’s and dementia epidemic. Two approaches are by creating </a:t>
            </a:r>
            <a:r>
              <a:rPr lang="en-US" b="1" dirty="0" smtClean="0">
                <a:ea typeface="MS Mincho" panose="02020609040205080304" pitchFamily="49" charset="-128"/>
                <a:cs typeface="Times New Roman" panose="02020603050405020304" pitchFamily="18" charset="0"/>
              </a:rPr>
              <a:t>dementia capable systems</a:t>
            </a:r>
            <a:r>
              <a:rPr lang="en-US" dirty="0" smtClean="0">
                <a:ea typeface="MS Mincho" panose="02020609040205080304" pitchFamily="49" charset="-128"/>
                <a:cs typeface="Times New Roman" panose="02020603050405020304" pitchFamily="18" charset="0"/>
              </a:rPr>
              <a:t> and </a:t>
            </a:r>
            <a:r>
              <a:rPr lang="en-US" b="1" dirty="0" smtClean="0">
                <a:ea typeface="MS Mincho" panose="02020609040205080304" pitchFamily="49" charset="-128"/>
                <a:cs typeface="Times New Roman" panose="02020603050405020304" pitchFamily="18" charset="0"/>
              </a:rPr>
              <a:t>dementia friendly communities</a:t>
            </a:r>
            <a:r>
              <a:rPr lang="en-US" dirty="0" smtClean="0">
                <a:ea typeface="MS Mincho" panose="02020609040205080304" pitchFamily="49" charset="-128"/>
                <a:cs typeface="Times New Roman" panose="02020603050405020304" pitchFamily="18" charset="0"/>
              </a:rPr>
              <a:t>.  The concepts are similar and can overlap, but the focus of both is on accommodating those with dementia and their caregivers through providing support and services within their communities.</a:t>
            </a:r>
          </a:p>
          <a:p>
            <a:pPr eaLnBrk="1" fontAlgn="auto" hangingPunct="1">
              <a:spcBef>
                <a:spcPts val="634"/>
              </a:spcBef>
              <a:spcAft>
                <a:spcPts val="634"/>
              </a:spcAft>
              <a:defRPr/>
            </a:pP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0"/>
              </a:spcBef>
              <a:spcAft>
                <a:spcPts val="0"/>
              </a:spcAft>
              <a:defRPr/>
            </a:pPr>
            <a:r>
              <a:rPr lang="en-US" b="1" dirty="0" smtClean="0">
                <a:ea typeface="MS Mincho" panose="02020609040205080304" pitchFamily="49" charset="-128"/>
                <a:cs typeface="Times New Roman" panose="02020603050405020304" pitchFamily="18" charset="0"/>
              </a:rPr>
              <a:t>Public health</a:t>
            </a:r>
            <a:r>
              <a:rPr lang="en-US" dirty="0" smtClean="0">
                <a:ea typeface="MS Mincho" panose="02020609040205080304" pitchFamily="49" charset="-128"/>
                <a:cs typeface="Times New Roman" panose="02020603050405020304" pitchFamily="18" charset="0"/>
              </a:rPr>
              <a:t> must take an active role in fostering dementia capable systems and dementia friendly communities through:</a:t>
            </a:r>
          </a:p>
          <a:p>
            <a:pPr eaLnBrk="1" fontAlgn="auto" hangingPunct="1">
              <a:spcBef>
                <a:spcPts val="0"/>
              </a:spcBef>
              <a:spcAft>
                <a:spcPts val="0"/>
              </a:spcAft>
              <a:defRPr/>
            </a:pP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dirty="0" smtClean="0">
                <a:ea typeface="MS Mincho" panose="02020609040205080304" pitchFamily="49" charset="-128"/>
                <a:cs typeface="Times New Roman" panose="02020603050405020304" pitchFamily="18" charset="0"/>
              </a:rPr>
              <a:t>Conducting </a:t>
            </a:r>
            <a:r>
              <a:rPr lang="en-US" b="1" dirty="0" smtClean="0">
                <a:ea typeface="MS Mincho" panose="02020609040205080304" pitchFamily="49" charset="-128"/>
                <a:cs typeface="Times New Roman" panose="02020603050405020304" pitchFamily="18" charset="0"/>
              </a:rPr>
              <a:t>public health research </a:t>
            </a:r>
            <a:r>
              <a:rPr lang="en-US" dirty="0" smtClean="0">
                <a:ea typeface="MS Mincho" panose="02020609040205080304" pitchFamily="49" charset="-128"/>
                <a:cs typeface="Times New Roman" panose="02020603050405020304" pitchFamily="18" charset="0"/>
              </a:rPr>
              <a:t>on the burden of Alzheimer’s and dementia, and use findings to design effective programs, policies, and best practices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dirty="0" smtClean="0">
                <a:ea typeface="MS Mincho" panose="02020609040205080304" pitchFamily="49" charset="-128"/>
                <a:cs typeface="Times New Roman" panose="02020603050405020304" pitchFamily="18" charset="0"/>
              </a:rPr>
              <a:t>Serving to provide, inform and connect individuals and caregivers to </a:t>
            </a:r>
            <a:r>
              <a:rPr lang="en-US" b="1" dirty="0" smtClean="0">
                <a:ea typeface="MS Mincho" panose="02020609040205080304" pitchFamily="49" charset="-128"/>
                <a:cs typeface="Times New Roman" panose="02020603050405020304" pitchFamily="18" charset="0"/>
              </a:rPr>
              <a:t>support services and programs</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dirty="0" smtClean="0">
                <a:ea typeface="MS Mincho" panose="02020609040205080304" pitchFamily="49" charset="-128"/>
                <a:cs typeface="Times New Roman" panose="02020603050405020304" pitchFamily="18" charset="0"/>
              </a:rPr>
              <a:t>Designing and implementing </a:t>
            </a:r>
            <a:r>
              <a:rPr lang="en-US" b="1" dirty="0" smtClean="0">
                <a:ea typeface="MS Mincho" panose="02020609040205080304" pitchFamily="49" charset="-128"/>
                <a:cs typeface="Times New Roman" panose="02020603050405020304" pitchFamily="18" charset="0"/>
              </a:rPr>
              <a:t>workforce training</a:t>
            </a:r>
            <a:r>
              <a:rPr lang="en-US" dirty="0" smtClean="0">
                <a:ea typeface="MS Mincho" panose="02020609040205080304" pitchFamily="49" charset="-128"/>
                <a:cs typeface="Times New Roman" panose="02020603050405020304" pitchFamily="18" charset="0"/>
              </a:rPr>
              <a:t> to ensure workers across a wide range of professions are able to identify and meet the needs of people with Alzheimer’s and dementia</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marL="362480" indent="-362480" eaLnBrk="1" fontAlgn="auto" hangingPunct="1">
              <a:spcBef>
                <a:spcPts val="634"/>
              </a:spcBef>
              <a:spcAft>
                <a:spcPts val="634"/>
              </a:spcAft>
              <a:buFont typeface="Symbol" panose="05050102010706020507" pitchFamily="18" charset="2"/>
              <a:buChar char=""/>
              <a:defRPr/>
            </a:pPr>
            <a:r>
              <a:rPr lang="en-US" dirty="0" smtClean="0">
                <a:ea typeface="MS Mincho" panose="02020609040205080304" pitchFamily="49" charset="-128"/>
                <a:cs typeface="Times New Roman" panose="02020603050405020304" pitchFamily="18" charset="0"/>
              </a:rPr>
              <a:t>Supporting the creation of </a:t>
            </a:r>
            <a:r>
              <a:rPr lang="en-US" b="1" dirty="0" smtClean="0">
                <a:ea typeface="MS Mincho" panose="02020609040205080304" pitchFamily="49" charset="-128"/>
                <a:cs typeface="Times New Roman" panose="02020603050405020304" pitchFamily="18" charset="0"/>
              </a:rPr>
              <a:t>dementia friendly communities</a:t>
            </a:r>
            <a:r>
              <a:rPr lang="en-US" dirty="0" smtClean="0">
                <a:ea typeface="MS Mincho" panose="02020609040205080304" pitchFamily="49" charset="-128"/>
                <a:cs typeface="Times New Roman" panose="02020603050405020304" pitchFamily="18" charset="0"/>
              </a:rPr>
              <a:t> that help people with Alzheimer’s and dementia remain safe and as independent as possible</a:t>
            </a:r>
            <a:endParaRPr lang="en-US" dirty="0" smtClean="0">
              <a:latin typeface="Cambria" panose="02040503050406030204" pitchFamily="18" charset="0"/>
              <a:ea typeface="MS Mincho" panose="02020609040205080304" pitchFamily="49" charset="-128"/>
              <a:cs typeface="Times New Roman" panose="02020603050405020304" pitchFamily="18" charset="0"/>
            </a:endParaRPr>
          </a:p>
          <a:p>
            <a:pPr eaLnBrk="1" fontAlgn="auto" hangingPunct="1">
              <a:spcBef>
                <a:spcPts val="0"/>
              </a:spcBef>
              <a:spcAft>
                <a:spcPts val="0"/>
              </a:spcAft>
              <a:defRPr/>
            </a:pPr>
            <a:endParaRPr lang="en-US" dirty="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C1EB565F-807D-46A0-A750-CF6E2C5BE217}" type="slidenum">
              <a:rPr lang="en-US" altLang="en-US" smtClean="0">
                <a:latin typeface="Calibri" panose="020F0502020204030204" pitchFamily="34" charset="0"/>
              </a:rPr>
              <a:pPr fontAlgn="base">
                <a:spcBef>
                  <a:spcPct val="0"/>
                </a:spcBef>
                <a:spcAft>
                  <a:spcPct val="0"/>
                </a:spcAft>
              </a:pPr>
              <a:t>39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157731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(This slide can be edited as needed or removed)</a:t>
            </a:r>
            <a:endParaRPr lang="en-US" b="1" dirty="0" smtClean="0"/>
          </a:p>
          <a:p>
            <a:pPr eaLnBrk="1" fontAlgn="auto" hangingPunct="1">
              <a:spcBef>
                <a:spcPts val="0"/>
              </a:spcBef>
              <a:spcAft>
                <a:spcPts val="0"/>
              </a:spcAft>
              <a:defRPr/>
            </a:pPr>
            <a:r>
              <a:rPr lang="en-US" dirty="0" smtClean="0"/>
              <a:t> </a:t>
            </a:r>
          </a:p>
          <a:p>
            <a:pPr eaLnBrk="1" fontAlgn="auto" hangingPunct="1">
              <a:spcBef>
                <a:spcPts val="0"/>
              </a:spcBef>
              <a:spcAft>
                <a:spcPts val="0"/>
              </a:spcAft>
              <a:defRPr/>
            </a:pPr>
            <a:r>
              <a:rPr lang="en-US" b="1" dirty="0" smtClean="0"/>
              <a:t>Council on Linkages Between Academia and Public Health Practice (cont.):</a:t>
            </a:r>
          </a:p>
          <a:p>
            <a:pPr marL="246688" indent="-246688" eaLnBrk="1" fontAlgn="auto" hangingPunct="1">
              <a:spcBef>
                <a:spcPts val="0"/>
              </a:spcBef>
              <a:spcAft>
                <a:spcPts val="0"/>
              </a:spcAft>
              <a:defRPr/>
            </a:pPr>
            <a:r>
              <a:rPr lang="en-US" dirty="0" smtClean="0"/>
              <a:t>•  8A4. Contributes to development of a vision for a healthy community (e.g., emphasis on prevention, health equity for all, excellence and innovation) </a:t>
            </a:r>
          </a:p>
          <a:p>
            <a:pPr marL="184596" indent="-184596" eaLnBrk="1" fontAlgn="auto" hangingPunct="1">
              <a:spcBef>
                <a:spcPts val="0"/>
              </a:spcBef>
              <a:spcAft>
                <a:spcPts val="0"/>
              </a:spcAft>
              <a:defRPr/>
            </a:pPr>
            <a:r>
              <a:rPr lang="en-US" dirty="0" smtClean="0"/>
              <a:t>•	8A6. Describes needs for professional development (e.g., training, mentoring, peer advising, coaching) </a:t>
            </a:r>
          </a:p>
          <a:p>
            <a:pPr marL="184596" indent="-184596" eaLnBrk="1" fontAlgn="auto" hangingPunct="1">
              <a:spcBef>
                <a:spcPts val="0"/>
              </a:spcBef>
              <a:spcAft>
                <a:spcPts val="0"/>
              </a:spcAft>
              <a:defRPr/>
            </a:pPr>
            <a:r>
              <a:rPr lang="en-US" b="1" dirty="0" smtClean="0"/>
              <a:t>National Association of Chronic Disease Directors (NACDD):</a:t>
            </a:r>
          </a:p>
          <a:p>
            <a:pPr marL="184596" indent="-184596" eaLnBrk="1" fontAlgn="auto" hangingPunct="1">
              <a:spcBef>
                <a:spcPts val="0"/>
              </a:spcBef>
              <a:spcAft>
                <a:spcPts val="0"/>
              </a:spcAft>
              <a:defRPr/>
            </a:pPr>
            <a:r>
              <a:rPr lang="en-US" dirty="0" smtClean="0"/>
              <a:t>•	Domain 7: Articulate evidence-based approaches to chronic disease prevention and control.</a:t>
            </a:r>
          </a:p>
          <a:p>
            <a:pPr marL="184596" indent="-184596" eaLnBrk="1" fontAlgn="auto" hangingPunct="1">
              <a:spcBef>
                <a:spcPts val="0"/>
              </a:spcBef>
              <a:spcAft>
                <a:spcPts val="0"/>
              </a:spcAft>
              <a:defRPr/>
            </a:pPr>
            <a:r>
              <a:rPr lang="en-US" b="1" dirty="0" smtClean="0"/>
              <a:t>National Commission for Health Education Credentialing, Inc. (NCHEC):</a:t>
            </a:r>
          </a:p>
          <a:p>
            <a:pPr marL="184596" indent="-184596" eaLnBrk="1" fontAlgn="auto" hangingPunct="1">
              <a:spcBef>
                <a:spcPts val="0"/>
              </a:spcBef>
              <a:spcAft>
                <a:spcPts val="0"/>
              </a:spcAft>
              <a:defRPr/>
            </a:pPr>
            <a:r>
              <a:rPr lang="en-US" dirty="0" smtClean="0"/>
              <a:t>•	1.7.4 Identify emerging health education needs.</a:t>
            </a:r>
          </a:p>
          <a:p>
            <a:pPr marL="184596" indent="-184596" eaLnBrk="1" fontAlgn="auto" hangingPunct="1">
              <a:spcBef>
                <a:spcPts val="0"/>
              </a:spcBef>
              <a:spcAft>
                <a:spcPts val="0"/>
              </a:spcAft>
              <a:defRPr/>
            </a:pPr>
            <a:r>
              <a:rPr lang="en-US" dirty="0" smtClean="0"/>
              <a:t>•	3.3.2 Identify training needs.</a:t>
            </a:r>
            <a:endParaRPr 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6D5AA70E-6A28-4EB0-9CBC-DE203FC7CBC2}" type="slidenum">
              <a:rPr lang="en-US" altLang="en-US" smtClean="0">
                <a:latin typeface="Calibri" panose="020F0502020204030204" pitchFamily="34" charset="0"/>
              </a:rPr>
              <a:pPr fontAlgn="base">
                <a:spcBef>
                  <a:spcPct val="0"/>
                </a:spcBef>
                <a:spcAft>
                  <a:spcPct val="0"/>
                </a:spcAft>
              </a:pPr>
              <a:t>4</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3708003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For more information on the topics covered in this presentation, please go to the Alzheimer’s Association website at </a:t>
            </a:r>
            <a:r>
              <a:rPr lang="en-US" altLang="en-US" u="sng" dirty="0" smtClean="0">
                <a:hlinkClick r:id="rId3"/>
              </a:rPr>
              <a:t>www.alz.org</a:t>
            </a:r>
            <a:r>
              <a:rPr lang="en-US" altLang="en-US" dirty="0" smtClean="0"/>
              <a:t>. There you can find resources, latest research and information.</a:t>
            </a:r>
          </a:p>
          <a:p>
            <a:pPr eaLnBrk="1" hangingPunct="1">
              <a:spcBef>
                <a:spcPct val="0"/>
              </a:spcBef>
            </a:pPr>
            <a:endParaRPr lang="en-US" altLang="en-US" dirty="0" smtClean="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084FCCF2-A8F1-4A73-89B6-C92047291C52}" type="slidenum">
              <a:rPr lang="en-US" altLang="en-US" smtClean="0">
                <a:latin typeface="Calibri" panose="020F0502020204030204" pitchFamily="34" charset="0"/>
              </a:rPr>
              <a:pPr fontAlgn="base">
                <a:spcBef>
                  <a:spcPct val="0"/>
                </a:spcBef>
                <a:spcAft>
                  <a:spcPct val="0"/>
                </a:spcAft>
              </a:pPr>
              <a:t>40</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90760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Before we begin discussing dementia capable systems and dementia friendly communities in addressing Alzheimer’s disease, it may be helpful to know a little more about Alzheimer’s and dementia. </a:t>
            </a:r>
          </a:p>
          <a:p>
            <a:pPr eaLnBrk="1" hangingPunct="1">
              <a:spcBef>
                <a:spcPct val="0"/>
              </a:spcBef>
            </a:pPr>
            <a:endParaRPr lang="en-US" altLang="en-US" smtClean="0"/>
          </a:p>
          <a:p>
            <a:pPr eaLnBrk="1" hangingPunct="1">
              <a:spcBef>
                <a:spcPct val="0"/>
              </a:spcBef>
            </a:pPr>
            <a:r>
              <a:rPr lang="en-US" altLang="en-US" smtClean="0"/>
              <a:t>The term </a:t>
            </a:r>
            <a:r>
              <a:rPr lang="en-US" altLang="en-US" b="1" smtClean="0"/>
              <a:t>dementia</a:t>
            </a:r>
            <a:r>
              <a:rPr lang="en-US" altLang="en-US" smtClean="0"/>
              <a:t> is a general term for a decline in mental abilities that is severe enough to interfere with daily life. Dementia, which is not a disease but a syndrome, is characterized by damage to the brain cells due to age, brain injury, other conditions or diseases or heredity.</a:t>
            </a:r>
          </a:p>
          <a:p>
            <a:pPr eaLnBrk="1" hangingPunct="1">
              <a:spcBef>
                <a:spcPct val="0"/>
              </a:spcBef>
            </a:pPr>
            <a:endParaRPr lang="en-US" altLang="en-US" smtClean="0"/>
          </a:p>
          <a:p>
            <a:pPr eaLnBrk="1" hangingPunct="1">
              <a:spcBef>
                <a:spcPct val="0"/>
              </a:spcBef>
            </a:pPr>
            <a:r>
              <a:rPr lang="en-US" altLang="en-US" smtClean="0"/>
              <a:t>There are several types of dementia and most occur in those over 65; however, there are types of dementia that occur in those younger than 65.</a:t>
            </a:r>
          </a:p>
          <a:p>
            <a:pPr eaLnBrk="1" hangingPunct="1">
              <a:spcBef>
                <a:spcPct val="0"/>
              </a:spcBef>
            </a:pPr>
            <a:endParaRPr lang="en-US" altLang="en-US" smtClean="0"/>
          </a:p>
          <a:p>
            <a:pPr eaLnBrk="1" hangingPunct="1">
              <a:spcBef>
                <a:spcPct val="0"/>
              </a:spcBef>
            </a:pPr>
            <a:r>
              <a:rPr lang="en-US" altLang="en-US" b="1" smtClean="0"/>
              <a:t>Alzheimer’s disease</a:t>
            </a:r>
            <a:r>
              <a:rPr lang="en-US" altLang="en-US" smtClean="0"/>
              <a:t> is the most common type of dementia. Alzheimer’s is a progressive disease that ranges from mild to severe cognitive impairment that occurs over the course of several years.  </a:t>
            </a:r>
          </a:p>
          <a:p>
            <a:pPr eaLnBrk="1" hangingPunct="1">
              <a:spcBef>
                <a:spcPct val="0"/>
              </a:spcBef>
            </a:pPr>
            <a:r>
              <a:rPr lang="en-US" altLang="en-US" i="1" smtClean="0"/>
              <a:t> </a:t>
            </a:r>
            <a:endParaRPr lang="en-US" altLang="en-US" smtClean="0"/>
          </a:p>
          <a:p>
            <a:pPr eaLnBrk="1" hangingPunct="1">
              <a:spcBef>
                <a:spcPct val="0"/>
              </a:spcBef>
            </a:pPr>
            <a:r>
              <a:rPr lang="en-US" altLang="en-US" smtClean="0"/>
              <a:t>There is </a:t>
            </a:r>
            <a:r>
              <a:rPr lang="en-US" altLang="en-US" b="1" smtClean="0"/>
              <a:t>no cure</a:t>
            </a:r>
            <a:r>
              <a:rPr lang="en-US" altLang="en-US" smtClean="0"/>
              <a:t> for Alzheimer’s. While there are approved drug </a:t>
            </a:r>
            <a:r>
              <a:rPr lang="en-US" altLang="en-US" b="1" smtClean="0"/>
              <a:t>treatments</a:t>
            </a:r>
            <a:r>
              <a:rPr lang="en-US" altLang="en-US" smtClean="0"/>
              <a:t>, the goal of treatment is to delay or reduce symptoms, not to cure or reverse the course of the disease.</a:t>
            </a:r>
          </a:p>
          <a:p>
            <a:pPr eaLnBrk="1" hangingPunct="1">
              <a:spcBef>
                <a:spcPct val="0"/>
              </a:spcBef>
            </a:pPr>
            <a:r>
              <a:rPr lang="en-US" altLang="en-US" smtClean="0"/>
              <a:t> </a:t>
            </a:r>
          </a:p>
          <a:p>
            <a:pPr eaLnBrk="1" hangingPunct="1">
              <a:spcBef>
                <a:spcPct val="0"/>
              </a:spcBef>
            </a:pPr>
            <a:r>
              <a:rPr lang="en-US" altLang="en-US" smtClean="0"/>
              <a:t>As the person with Alzheimer’s loses memory and function, </a:t>
            </a:r>
            <a:r>
              <a:rPr lang="en-US" altLang="en-US" b="1" smtClean="0"/>
              <a:t>caregivers</a:t>
            </a:r>
            <a:r>
              <a:rPr lang="en-US" altLang="en-US" smtClean="0"/>
              <a:t>, who are most often family members, are needed to provide increasing amounts of assistance.  This assistance can range from helping to manage finances and household tasks to hands-on care, such as bathing, dressing, feeding and other activities of daily living.</a:t>
            </a:r>
          </a:p>
          <a:p>
            <a:pPr eaLnBrk="1" hangingPunct="1">
              <a:spcBef>
                <a:spcPct val="0"/>
              </a:spcBef>
            </a:pPr>
            <a:r>
              <a:rPr lang="en-US" altLang="en-US" smtClean="0"/>
              <a:t> </a:t>
            </a:r>
          </a:p>
          <a:p>
            <a:pPr eaLnBrk="1" hangingPunct="1">
              <a:spcBef>
                <a:spcPct val="0"/>
              </a:spcBef>
            </a:pPr>
            <a:r>
              <a:rPr lang="en-US" altLang="en-US" smtClean="0"/>
              <a:t>Given the nature of the disease and its increasing prevalence, there is a </a:t>
            </a:r>
            <a:r>
              <a:rPr lang="en-US" altLang="en-US" b="1" smtClean="0"/>
              <a:t>huge financial, emotional and physical impact</a:t>
            </a:r>
            <a:r>
              <a:rPr lang="en-US" altLang="en-US" smtClean="0"/>
              <a:t> on people with Alzheimer’s, their families, caregivers, and the health care system as a whole.</a:t>
            </a:r>
          </a:p>
          <a:p>
            <a:pPr eaLnBrk="1" hangingPunct="1">
              <a:spcBef>
                <a:spcPct val="0"/>
              </a:spcBef>
            </a:pPr>
            <a:r>
              <a:rPr lang="en-US" altLang="en-US" smtClean="0"/>
              <a:t> </a:t>
            </a:r>
          </a:p>
          <a:p>
            <a:pPr eaLnBrk="1" hangingPunct="1">
              <a:spcBef>
                <a:spcPct val="0"/>
              </a:spcBef>
            </a:pPr>
            <a:r>
              <a:rPr lang="en-US" altLang="en-US" b="1" smtClean="0"/>
              <a:t>Public health</a:t>
            </a:r>
            <a:r>
              <a:rPr lang="en-US" altLang="en-US" smtClean="0"/>
              <a:t> plays an important role in addressing Alzheimer’s disease through surveillance, prevention, detection, and support of </a:t>
            </a:r>
            <a:r>
              <a:rPr lang="en-US" altLang="en-US" b="1" smtClean="0"/>
              <a:t>dementia-capable systems</a:t>
            </a:r>
            <a:r>
              <a:rPr lang="en-US" altLang="en-US" smtClean="0"/>
              <a:t>.</a:t>
            </a:r>
          </a:p>
          <a:p>
            <a:pPr eaLnBrk="1" hangingPunct="1">
              <a:spcBef>
                <a:spcPct val="0"/>
              </a:spcBef>
            </a:pPr>
            <a:r>
              <a:rPr lang="en-US" altLang="en-US" smtClean="0"/>
              <a:t> </a:t>
            </a:r>
          </a:p>
          <a:p>
            <a:pPr eaLnBrk="1" hangingPunct="1">
              <a:spcBef>
                <a:spcPct val="0"/>
              </a:spcBef>
            </a:pPr>
            <a:r>
              <a:rPr lang="en-US" altLang="en-US" smtClean="0"/>
              <a:t>In this presentation, we will be focusing on </a:t>
            </a:r>
            <a:r>
              <a:rPr lang="en-US" altLang="en-US" b="1" smtClean="0"/>
              <a:t>dementia capable systems and dementia friendly communities, </a:t>
            </a:r>
            <a:r>
              <a:rPr lang="en-US" altLang="en-US" smtClean="0"/>
              <a:t>both of</a:t>
            </a:r>
            <a:r>
              <a:rPr lang="en-US" altLang="en-US" b="1" smtClean="0"/>
              <a:t> </a:t>
            </a:r>
            <a:r>
              <a:rPr lang="en-US" altLang="en-US" smtClean="0"/>
              <a:t>which involve government and health care agencies, organizations and communities accommodating the needs of people with dementia and their caregivers through providing education, services and support within their community.</a:t>
            </a:r>
          </a:p>
          <a:p>
            <a:pPr eaLnBrk="1" hangingPunct="1">
              <a:spcBef>
                <a:spcPct val="0"/>
              </a:spcBef>
            </a:pPr>
            <a:endParaRPr lang="en-US" altLang="en-US" smtClean="0"/>
          </a:p>
          <a:p>
            <a:r>
              <a:rPr lang="en-US" altLang="en-US" b="1" smtClean="0"/>
              <a:t>Video supplements</a:t>
            </a:r>
            <a:r>
              <a:rPr lang="en-US" altLang="en-US" smtClean="0"/>
              <a:t>: “What is Alzheimer's disease?” TedEd. (run time: 3:49 mins) </a:t>
            </a:r>
          </a:p>
          <a:p>
            <a:r>
              <a:rPr lang="en-US" altLang="en-US" smtClean="0"/>
              <a:t>Link: </a:t>
            </a:r>
            <a:r>
              <a:rPr lang="en-US" altLang="en-US" u="sng" smtClean="0">
                <a:hlinkClick r:id="rId3"/>
              </a:rPr>
              <a:t>https://www.youtube.com/watch?v=yJXTXN4xrI8</a:t>
            </a:r>
            <a:r>
              <a:rPr lang="en-US" altLang="en-US" smtClean="0"/>
              <a:t> </a:t>
            </a:r>
          </a:p>
          <a:p>
            <a:r>
              <a:rPr lang="en-US" altLang="en-US" smtClean="0"/>
              <a:t>Or, “Inside the Brain: Unraveling the Mystery of Alzheimer Disease”. National Institutes of Health, NIH Senior Health.  (run time: 4 mins.)</a:t>
            </a:r>
            <a:r>
              <a:rPr lang="en-US" altLang="en-US" i="1" smtClean="0"/>
              <a:t> </a:t>
            </a:r>
            <a:r>
              <a:rPr lang="en-US" altLang="en-US" i="1" u="sng" smtClean="0">
                <a:hlinkClick r:id="rId4"/>
              </a:rPr>
              <a:t>http://nihseniorhealth.gov/alzheimersdisease/whatisalzheimersdisease/video/a2_na.html?intro=yes</a:t>
            </a:r>
            <a:r>
              <a:rPr lang="en-US" altLang="en-US" i="1" smtClean="0"/>
              <a:t> </a:t>
            </a:r>
            <a:endParaRPr lang="en-US" altLang="en-US" smtClean="0"/>
          </a:p>
          <a:p>
            <a:pPr eaLnBrk="1" hangingPunct="1">
              <a:spcBef>
                <a:spcPct val="0"/>
              </a:spcBef>
            </a:pPr>
            <a:endParaRPr lang="en-US" altLang="en-US" smtClean="0"/>
          </a:p>
          <a:p>
            <a:pPr eaLnBrk="1" hangingPunct="1">
              <a:spcBef>
                <a:spcPct val="0"/>
              </a:spcBef>
            </a:pPr>
            <a:endParaRPr lang="en-US" alt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81C8A8E0-0EA0-400E-A1B2-7D0B2BB2FC42}" type="slidenum">
              <a:rPr lang="en-US" altLang="en-US" smtClean="0">
                <a:latin typeface="Calibri" panose="020F0502020204030204" pitchFamily="34" charset="0"/>
              </a:rPr>
              <a:pPr fontAlgn="base">
                <a:spcBef>
                  <a:spcPct val="0"/>
                </a:spcBef>
                <a:spcAft>
                  <a:spcPct val="0"/>
                </a:spcAft>
              </a:pPr>
              <a:t>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418947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Alzheimer’s and dementia are often considered in terms of the toll these conditions take on </a:t>
            </a:r>
            <a:r>
              <a:rPr lang="en-US" altLang="en-US" b="1" smtClean="0"/>
              <a:t>individuals</a:t>
            </a:r>
            <a:r>
              <a:rPr lang="en-US" altLang="en-US" smtClean="0"/>
              <a:t>, </a:t>
            </a:r>
            <a:r>
              <a:rPr lang="en-US" altLang="en-US" b="1" smtClean="0"/>
              <a:t>families</a:t>
            </a:r>
            <a:r>
              <a:rPr lang="en-US" altLang="en-US" smtClean="0"/>
              <a:t>, and </a:t>
            </a:r>
            <a:r>
              <a:rPr lang="en-US" altLang="en-US" b="1" smtClean="0"/>
              <a:t>caregivers</a:t>
            </a:r>
            <a:r>
              <a:rPr lang="en-US" altLang="en-US" smtClean="0"/>
              <a:t>. </a:t>
            </a:r>
          </a:p>
          <a:p>
            <a:pPr eaLnBrk="1" hangingPunct="1">
              <a:spcBef>
                <a:spcPct val="0"/>
              </a:spcBef>
            </a:pPr>
            <a:endParaRPr lang="en-US" altLang="en-US" smtClean="0"/>
          </a:p>
          <a:p>
            <a:pPr eaLnBrk="1" hangingPunct="1">
              <a:spcBef>
                <a:spcPct val="0"/>
              </a:spcBef>
            </a:pPr>
            <a:r>
              <a:rPr lang="en-US" altLang="en-US" smtClean="0"/>
              <a:t>As an </a:t>
            </a:r>
            <a:r>
              <a:rPr lang="en-US" altLang="en-US" b="1" smtClean="0"/>
              <a:t>epidemic</a:t>
            </a:r>
            <a:r>
              <a:rPr lang="en-US" altLang="en-US" smtClean="0"/>
              <a:t>, Alzheimer’s and dementia also need to be addressed within a larger context.  </a:t>
            </a:r>
            <a:r>
              <a:rPr lang="en-US" altLang="en-US" b="1" smtClean="0"/>
              <a:t>States</a:t>
            </a:r>
            <a:r>
              <a:rPr lang="en-US" altLang="en-US" smtClean="0"/>
              <a:t> and </a:t>
            </a:r>
            <a:r>
              <a:rPr lang="en-US" altLang="en-US" b="1" smtClean="0"/>
              <a:t>communities</a:t>
            </a:r>
            <a:r>
              <a:rPr lang="en-US" altLang="en-US" smtClean="0"/>
              <a:t> have many people living with Alzheimer’s and other dementias, as well as many others who are at risk for developing these conditions.  </a:t>
            </a:r>
          </a:p>
          <a:p>
            <a:pPr eaLnBrk="1" hangingPunct="1">
              <a:spcBef>
                <a:spcPct val="0"/>
              </a:spcBef>
            </a:pPr>
            <a:endParaRPr lang="en-US" altLang="en-US" smtClean="0"/>
          </a:p>
          <a:p>
            <a:pPr eaLnBrk="1" hangingPunct="1">
              <a:spcBef>
                <a:spcPct val="0"/>
              </a:spcBef>
            </a:pPr>
            <a:r>
              <a:rPr lang="en-US" altLang="en-US" smtClean="0"/>
              <a:t>States must assess the </a:t>
            </a:r>
            <a:r>
              <a:rPr lang="en-US" altLang="en-US" b="1" smtClean="0"/>
              <a:t>burden</a:t>
            </a:r>
            <a:r>
              <a:rPr lang="en-US" altLang="en-US" smtClean="0"/>
              <a:t> of Alzheimer’s and dementia and take steps to </a:t>
            </a:r>
            <a:r>
              <a:rPr lang="en-US" altLang="en-US" b="1" smtClean="0"/>
              <a:t>reduce risk</a:t>
            </a:r>
            <a:r>
              <a:rPr lang="en-US" altLang="en-US" smtClean="0"/>
              <a:t> and </a:t>
            </a:r>
            <a:r>
              <a:rPr lang="en-US" altLang="en-US" b="1" smtClean="0"/>
              <a:t>provide support</a:t>
            </a:r>
            <a:r>
              <a:rPr lang="en-US" altLang="en-US" smtClean="0"/>
              <a:t> to affected populations.  </a:t>
            </a:r>
          </a:p>
          <a:p>
            <a:pPr eaLnBrk="1" hangingPunct="1">
              <a:spcBef>
                <a:spcPct val="0"/>
              </a:spcBef>
            </a:pPr>
            <a:endParaRPr lang="en-US" altLang="en-US" smtClean="0"/>
          </a:p>
          <a:p>
            <a:pPr eaLnBrk="1" hangingPunct="1">
              <a:spcBef>
                <a:spcPct val="0"/>
              </a:spcBef>
            </a:pPr>
            <a:r>
              <a:rPr lang="en-US" altLang="en-US" smtClean="0"/>
              <a:t>At a community level, individuals with Alzheimer’s and dementia and their caregivers rely on many </a:t>
            </a:r>
            <a:r>
              <a:rPr lang="en-US" altLang="en-US" b="1" smtClean="0"/>
              <a:t>care</a:t>
            </a:r>
            <a:r>
              <a:rPr lang="en-US" altLang="en-US" smtClean="0"/>
              <a:t> </a:t>
            </a:r>
            <a:r>
              <a:rPr lang="en-US" altLang="en-US" b="1" smtClean="0"/>
              <a:t>services</a:t>
            </a:r>
            <a:r>
              <a:rPr lang="en-US" altLang="en-US" smtClean="0"/>
              <a:t>, including health care, support services (in-home, community, and long-term care), and government agencies for their daily care needs.  </a:t>
            </a:r>
          </a:p>
          <a:p>
            <a:pPr eaLnBrk="1" hangingPunct="1">
              <a:spcBef>
                <a:spcPct val="0"/>
              </a:spcBef>
            </a:pPr>
            <a:endParaRPr lang="en-US" altLang="en-US" smtClean="0"/>
          </a:p>
          <a:p>
            <a:pPr eaLnBrk="1" hangingPunct="1">
              <a:spcBef>
                <a:spcPct val="0"/>
              </a:spcBef>
            </a:pPr>
            <a:r>
              <a:rPr lang="en-US" altLang="en-US" smtClean="0"/>
              <a:t>They also interact with and depend on </a:t>
            </a:r>
            <a:r>
              <a:rPr lang="en-US" altLang="en-US" b="1" smtClean="0"/>
              <a:t>public and private resources</a:t>
            </a:r>
            <a:r>
              <a:rPr lang="en-US" altLang="en-US" smtClean="0"/>
              <a:t> such as transportation, grocery stores, places of worship, financial institutions, and law enforcement.</a:t>
            </a:r>
          </a:p>
          <a:p>
            <a:pPr eaLnBrk="1" hangingPunct="1">
              <a:spcBef>
                <a:spcPct val="0"/>
              </a:spcBef>
            </a:pPr>
            <a:endParaRPr lang="en-US" altLang="en-US" smtClean="0"/>
          </a:p>
          <a:p>
            <a:pPr eaLnBrk="1" hangingPunct="1">
              <a:spcBef>
                <a:spcPct val="0"/>
              </a:spcBef>
            </a:pPr>
            <a:r>
              <a:rPr lang="en-US" altLang="en-US" smtClean="0"/>
              <a:t>A </a:t>
            </a:r>
            <a:r>
              <a:rPr lang="en-US" altLang="en-US" b="1" smtClean="0"/>
              <a:t>public health response</a:t>
            </a:r>
            <a:r>
              <a:rPr lang="en-US" altLang="en-US" smtClean="0"/>
              <a:t> to the epidemic must therefore take into consideration the unique needs of people with Alzheimer’s and dementia on state and local levels, within institutions, and across communities.  </a:t>
            </a:r>
          </a:p>
          <a:p>
            <a:pPr eaLnBrk="1" hangingPunct="1">
              <a:spcBef>
                <a:spcPct val="0"/>
              </a:spcBef>
            </a:pPr>
            <a:endParaRPr lang="en-US" alt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EA43D8DC-E157-4773-8CFE-9038E588613B}" type="slidenum">
              <a:rPr lang="en-US" altLang="en-US" smtClean="0">
                <a:latin typeface="Calibri" panose="020F0502020204030204" pitchFamily="34" charset="0"/>
              </a:rPr>
              <a:pPr fontAlgn="base">
                <a:spcBef>
                  <a:spcPct val="0"/>
                </a:spcBef>
                <a:spcAft>
                  <a:spcPct val="0"/>
                </a:spcAft>
              </a:pPr>
              <a:t>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774085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During this presentation, we will discuss both </a:t>
            </a:r>
            <a:r>
              <a:rPr lang="en-US" b="1" dirty="0" smtClean="0"/>
              <a:t>dementia capable systems and dementia friendly communities</a:t>
            </a:r>
            <a:r>
              <a:rPr lang="en-US" dirty="0" smtClean="0"/>
              <a:t>.  Each has an important part to play in helping people with dementia and their loved ones navigate the journey with dementia. First, we will discuss </a:t>
            </a:r>
            <a:r>
              <a:rPr lang="en-US" b="1" dirty="0" smtClean="0"/>
              <a:t>dementia capable systems</a:t>
            </a:r>
            <a:r>
              <a:rPr lang="en-US" dirty="0" smtClean="0"/>
              <a:t>.</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b="1" dirty="0" smtClean="0"/>
              <a:t>Dementia capable</a:t>
            </a:r>
            <a:r>
              <a:rPr lang="en-US" dirty="0" smtClean="0"/>
              <a:t> means being able to help people with dementia and their caregivers.  This definition applies both to dementia capable systems and dementia friendly communities.  More specifically, being </a:t>
            </a:r>
            <a:r>
              <a:rPr lang="en-US" b="1" dirty="0" smtClean="0"/>
              <a:t>dementia capable</a:t>
            </a:r>
            <a:r>
              <a:rPr lang="en-US" dirty="0" smtClean="0"/>
              <a:t> means being skilled in </a:t>
            </a:r>
            <a:r>
              <a:rPr lang="en-US" b="1" dirty="0" smtClean="0"/>
              <a:t>identifying people</a:t>
            </a:r>
            <a:r>
              <a:rPr lang="en-US" dirty="0" smtClean="0"/>
              <a:t> with possible dementia and </a:t>
            </a:r>
            <a:r>
              <a:rPr lang="en-US" b="1" dirty="0" smtClean="0"/>
              <a:t>working effectively</a:t>
            </a:r>
            <a:r>
              <a:rPr lang="en-US" dirty="0" smtClean="0"/>
              <a:t> with them and their caregivers, being </a:t>
            </a:r>
            <a:r>
              <a:rPr lang="en-US" b="1" dirty="0" smtClean="0"/>
              <a:t>knowledgeable</a:t>
            </a:r>
            <a:r>
              <a:rPr lang="en-US" dirty="0" smtClean="0"/>
              <a:t> about the kinds of services needed, and being able to </a:t>
            </a:r>
            <a:r>
              <a:rPr lang="en-US" b="1" dirty="0" smtClean="0"/>
              <a:t>inform</a:t>
            </a:r>
            <a:r>
              <a:rPr lang="en-US" dirty="0" smtClean="0"/>
              <a:t> or </a:t>
            </a:r>
            <a:r>
              <a:rPr lang="en-US" b="1" dirty="0" smtClean="0"/>
              <a:t>refer</a:t>
            </a:r>
            <a:r>
              <a:rPr lang="en-US" dirty="0" smtClean="0"/>
              <a:t> to agencies and individuals that provide such services.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A </a:t>
            </a:r>
            <a:r>
              <a:rPr lang="en-US" b="1" dirty="0" smtClean="0"/>
              <a:t>dementia capable</a:t>
            </a:r>
            <a:r>
              <a:rPr lang="en-US" dirty="0" smtClean="0"/>
              <a:t> </a:t>
            </a:r>
            <a:r>
              <a:rPr lang="en-US" b="1" dirty="0" smtClean="0"/>
              <a:t>system</a:t>
            </a:r>
            <a:r>
              <a:rPr lang="en-US" dirty="0" smtClean="0"/>
              <a:t> is a system that accommodates the needs of a population that, in addition to memory loss, experiences a variety of </a:t>
            </a:r>
            <a:r>
              <a:rPr lang="en-US" b="1" dirty="0" smtClean="0"/>
              <a:t>physical</a:t>
            </a:r>
            <a:r>
              <a:rPr lang="en-US" dirty="0" smtClean="0"/>
              <a:t>, </a:t>
            </a:r>
            <a:r>
              <a:rPr lang="en-US" b="1" dirty="0" smtClean="0"/>
              <a:t>cognitive</a:t>
            </a:r>
            <a:r>
              <a:rPr lang="en-US" dirty="0" smtClean="0"/>
              <a:t>, and </a:t>
            </a:r>
            <a:r>
              <a:rPr lang="en-US" b="1" dirty="0" smtClean="0"/>
              <a:t>behavioral</a:t>
            </a:r>
            <a:r>
              <a:rPr lang="en-US" dirty="0" smtClean="0"/>
              <a:t> symptoms resulting from dementia, in addition to other </a:t>
            </a:r>
            <a:r>
              <a:rPr lang="en-US" b="1" dirty="0" smtClean="0"/>
              <a:t>co-morbidities</a:t>
            </a:r>
            <a:r>
              <a:rPr lang="en-US" dirty="0" smtClean="0"/>
              <a:t>.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Dementia capable systems can be implemented at different levels, such as within a care system, a business or organization, or within a community or state. The focus of dementia capable systems is often on: </a:t>
            </a:r>
          </a:p>
          <a:p>
            <a:pPr eaLnBrk="1" fontAlgn="auto" hangingPunct="1">
              <a:spcBef>
                <a:spcPts val="0"/>
              </a:spcBef>
              <a:spcAft>
                <a:spcPts val="0"/>
              </a:spcAft>
              <a:defRPr/>
            </a:pPr>
            <a:endParaRPr lang="en-US" dirty="0" smtClean="0"/>
          </a:p>
          <a:p>
            <a:pPr marL="181240" indent="-181240" eaLnBrk="1" fontAlgn="auto" hangingPunct="1">
              <a:spcBef>
                <a:spcPts val="0"/>
              </a:spcBef>
              <a:spcAft>
                <a:spcPts val="0"/>
              </a:spcAft>
              <a:buFont typeface="Arial" panose="020B0604020202020204" pitchFamily="34" charset="0"/>
              <a:buChar char="•"/>
              <a:defRPr/>
            </a:pPr>
            <a:r>
              <a:rPr lang="en-US" dirty="0" smtClean="0"/>
              <a:t>increasing knowledge and skills of those who will help care for or interact with  people who have dementia and their loved ones</a:t>
            </a:r>
          </a:p>
          <a:p>
            <a:pPr marL="181240" indent="-181240" eaLnBrk="1" fontAlgn="auto" hangingPunct="1">
              <a:spcBef>
                <a:spcPts val="0"/>
              </a:spcBef>
              <a:spcAft>
                <a:spcPts val="0"/>
              </a:spcAft>
              <a:buFont typeface="Arial" panose="020B0604020202020204" pitchFamily="34" charset="0"/>
              <a:buChar char="•"/>
              <a:defRPr/>
            </a:pPr>
            <a:r>
              <a:rPr lang="en-US" dirty="0" smtClean="0"/>
              <a:t>addressing service gaps and specialized assistance needs</a:t>
            </a:r>
          </a:p>
          <a:p>
            <a:pPr marL="181240" indent="-181240" eaLnBrk="1" fontAlgn="auto" hangingPunct="1">
              <a:spcBef>
                <a:spcPts val="0"/>
              </a:spcBef>
              <a:spcAft>
                <a:spcPts val="0"/>
              </a:spcAft>
              <a:buFont typeface="Arial" panose="020B0604020202020204" pitchFamily="34" charset="0"/>
              <a:buChar char="•"/>
              <a:defRPr/>
            </a:pPr>
            <a:r>
              <a:rPr lang="en-US" dirty="0" smtClean="0"/>
              <a:t>providing long term services and support systems to fulfill the needs of people with dementia and their caregivers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b="1" dirty="0" smtClean="0"/>
              <a:t>Public health</a:t>
            </a:r>
            <a:r>
              <a:rPr lang="en-US" dirty="0" smtClean="0"/>
              <a:t> must take an active role in fostering dementia capable systems and helping to bridge the gap between the needs of individuals and caregivers and the larger establishments within states and communities that can best meet those needs.</a:t>
            </a:r>
          </a:p>
          <a:p>
            <a:pPr eaLnBrk="1" fontAlgn="auto" hangingPunct="1">
              <a:spcBef>
                <a:spcPts val="0"/>
              </a:spcBef>
              <a:spcAft>
                <a:spcPts val="0"/>
              </a:spcAft>
              <a:defRPr/>
            </a:pPr>
            <a:endParaRPr 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80EC5DC2-F9C8-4027-B233-06563FF9BEC7}" type="slidenum">
              <a:rPr lang="en-US" altLang="en-US" smtClean="0">
                <a:latin typeface="Calibri" panose="020F0502020204030204" pitchFamily="34" charset="0"/>
              </a:rPr>
              <a:pPr fontAlgn="base">
                <a:spcBef>
                  <a:spcPct val="0"/>
                </a:spcBef>
                <a:spcAft>
                  <a:spcPct val="0"/>
                </a:spcAft>
              </a:pPr>
              <a:t>7</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251450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Public health may play a role in developing and supporting dementia capable systems by:</a:t>
            </a:r>
          </a:p>
          <a:p>
            <a:pPr eaLnBrk="1" fontAlgn="auto" hangingPunct="1">
              <a:spcBef>
                <a:spcPts val="0"/>
              </a:spcBef>
              <a:spcAft>
                <a:spcPts val="0"/>
              </a:spcAft>
              <a:defRPr/>
            </a:pPr>
            <a:endParaRPr lang="en-US" dirty="0" smtClean="0"/>
          </a:p>
          <a:p>
            <a:pPr marL="181240" indent="-181240" eaLnBrk="1" fontAlgn="auto" hangingPunct="1">
              <a:spcBef>
                <a:spcPts val="0"/>
              </a:spcBef>
              <a:spcAft>
                <a:spcPts val="0"/>
              </a:spcAft>
              <a:buFont typeface="Arial" panose="020B0604020202020204" pitchFamily="34" charset="0"/>
              <a:buChar char="•"/>
              <a:defRPr/>
            </a:pPr>
            <a:r>
              <a:rPr lang="en-US" dirty="0" smtClean="0"/>
              <a:t>Conducting </a:t>
            </a:r>
            <a:r>
              <a:rPr lang="en-US" b="1" dirty="0" smtClean="0"/>
              <a:t>public health research</a:t>
            </a:r>
            <a:r>
              <a:rPr lang="en-US" dirty="0" smtClean="0"/>
              <a:t> and </a:t>
            </a:r>
            <a:r>
              <a:rPr lang="en-US" b="1" dirty="0" smtClean="0"/>
              <a:t>translating</a:t>
            </a:r>
            <a:r>
              <a:rPr lang="en-US" dirty="0" smtClean="0"/>
              <a:t> the findings through policy, programs, and best practices</a:t>
            </a:r>
          </a:p>
          <a:p>
            <a:pPr marL="181240" indent="-181240" eaLnBrk="1" fontAlgn="auto" hangingPunct="1">
              <a:spcBef>
                <a:spcPts val="0"/>
              </a:spcBef>
              <a:spcAft>
                <a:spcPts val="0"/>
              </a:spcAft>
              <a:buFont typeface="Arial" panose="020B0604020202020204" pitchFamily="34" charset="0"/>
              <a:buChar char="•"/>
              <a:defRPr/>
            </a:pPr>
            <a:r>
              <a:rPr lang="en-US" dirty="0" smtClean="0"/>
              <a:t>Serving to provide, inform and connect individuals and caregivers to </a:t>
            </a:r>
            <a:r>
              <a:rPr lang="en-US" b="1" dirty="0" smtClean="0"/>
              <a:t>support services and programs</a:t>
            </a:r>
            <a:endParaRPr lang="en-US" dirty="0" smtClean="0"/>
          </a:p>
          <a:p>
            <a:pPr marL="181240" indent="-181240" eaLnBrk="1" fontAlgn="auto" hangingPunct="1">
              <a:spcBef>
                <a:spcPts val="0"/>
              </a:spcBef>
              <a:spcAft>
                <a:spcPts val="0"/>
              </a:spcAft>
              <a:buFont typeface="Arial" panose="020B0604020202020204" pitchFamily="34" charset="0"/>
              <a:buChar char="•"/>
              <a:defRPr/>
            </a:pPr>
            <a:r>
              <a:rPr lang="en-US" dirty="0" smtClean="0"/>
              <a:t>Designing and implementing </a:t>
            </a:r>
            <a:r>
              <a:rPr lang="en-US" b="1" dirty="0" smtClean="0"/>
              <a:t>workforce training</a:t>
            </a:r>
            <a:r>
              <a:rPr lang="en-US" dirty="0" smtClean="0"/>
              <a:t> to ensure workers across a wide range of professions are able to identify and meet the needs of people with Alzheimer’s and dementia</a:t>
            </a:r>
          </a:p>
          <a:p>
            <a:pPr marL="181240" indent="-181240" eaLnBrk="1" fontAlgn="auto" hangingPunct="1">
              <a:spcBef>
                <a:spcPts val="0"/>
              </a:spcBef>
              <a:spcAft>
                <a:spcPts val="0"/>
              </a:spcAft>
              <a:buFont typeface="Arial" panose="020B0604020202020204" pitchFamily="34" charset="0"/>
              <a:buChar char="•"/>
              <a:defRPr/>
            </a:pPr>
            <a:r>
              <a:rPr lang="en-US" dirty="0" smtClean="0"/>
              <a:t>Supporting the creation of </a:t>
            </a:r>
            <a:r>
              <a:rPr lang="en-US" b="1" dirty="0" smtClean="0"/>
              <a:t>dementia friendly communities</a:t>
            </a:r>
            <a:r>
              <a:rPr lang="en-US" dirty="0" smtClean="0"/>
              <a:t> that help people with Alzheimer’s and dementia remain safe and as independent as possible within their community</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Each of these will be discussed in more detail.</a:t>
            </a:r>
          </a:p>
          <a:p>
            <a:pPr eaLnBrk="1" fontAlgn="auto" hangingPunct="1">
              <a:spcBef>
                <a:spcPts val="0"/>
              </a:spcBef>
              <a:spcAft>
                <a:spcPts val="0"/>
              </a:spcAft>
              <a:defRPr/>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D5CE3632-044B-45EA-B6BC-521285FF9CA2}" type="slidenum">
              <a:rPr lang="en-US" altLang="en-US" smtClean="0">
                <a:latin typeface="Calibri" panose="020F0502020204030204" pitchFamily="34" charset="0"/>
              </a:rPr>
              <a:pPr fontAlgn="base">
                <a:spcBef>
                  <a:spcPct val="0"/>
                </a:spcBef>
                <a:spcAft>
                  <a:spcPct val="0"/>
                </a:spcAft>
              </a:pPr>
              <a:t>8</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11855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We will start with public health research.</a:t>
            </a:r>
          </a:p>
          <a:p>
            <a:pPr eaLnBrk="1" hangingPunct="1">
              <a:spcBef>
                <a:spcPct val="0"/>
              </a:spcBef>
            </a:pPr>
            <a:endParaRPr lang="en-US" altLang="en-US" smtClean="0"/>
          </a:p>
          <a:p>
            <a:pPr eaLnBrk="1" hangingPunct="1">
              <a:spcBef>
                <a:spcPct val="0"/>
              </a:spcBef>
            </a:pPr>
            <a:r>
              <a:rPr lang="en-US" altLang="en-US" smtClean="0"/>
              <a:t>Public health plays an important role in both </a:t>
            </a:r>
            <a:r>
              <a:rPr lang="en-US" altLang="en-US" b="1" smtClean="0"/>
              <a:t>conducting</a:t>
            </a:r>
            <a:r>
              <a:rPr lang="en-US" altLang="en-US" smtClean="0"/>
              <a:t> research and </a:t>
            </a:r>
            <a:r>
              <a:rPr lang="en-US" altLang="en-US" b="1" smtClean="0"/>
              <a:t>translating</a:t>
            </a:r>
            <a:r>
              <a:rPr lang="en-US" altLang="en-US" smtClean="0"/>
              <a:t> the findings from such research into practice.</a:t>
            </a:r>
          </a:p>
          <a:p>
            <a:pPr eaLnBrk="1" hangingPunct="1">
              <a:spcBef>
                <a:spcPct val="0"/>
              </a:spcBef>
            </a:pPr>
            <a:endParaRPr lang="en-US"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84225" indent="-301625">
              <a:defRPr>
                <a:solidFill>
                  <a:schemeClr val="tx1"/>
                </a:solidFill>
                <a:latin typeface="Gill Sans MT" panose="020B0502020104020203" pitchFamily="34" charset="0"/>
              </a:defRPr>
            </a:lvl2pPr>
            <a:lvl3pPr marL="1208088" indent="-241300">
              <a:defRPr>
                <a:solidFill>
                  <a:schemeClr val="tx1"/>
                </a:solidFill>
                <a:latin typeface="Gill Sans MT" panose="020B0502020104020203" pitchFamily="34" charset="0"/>
              </a:defRPr>
            </a:lvl3pPr>
            <a:lvl4pPr marL="1690688" indent="-241300">
              <a:defRPr>
                <a:solidFill>
                  <a:schemeClr val="tx1"/>
                </a:solidFill>
                <a:latin typeface="Gill Sans MT" panose="020B0502020104020203" pitchFamily="34" charset="0"/>
              </a:defRPr>
            </a:lvl4pPr>
            <a:lvl5pPr marL="2174875" indent="-241300">
              <a:defRPr>
                <a:solidFill>
                  <a:schemeClr val="tx1"/>
                </a:solidFill>
                <a:latin typeface="Gill Sans MT" panose="020B0502020104020203" pitchFamily="34" charset="0"/>
              </a:defRPr>
            </a:lvl5pPr>
            <a:lvl6pPr marL="2632075" indent="-241300" defTabSz="457200" eaLnBrk="0" fontAlgn="base" hangingPunct="0">
              <a:spcBef>
                <a:spcPct val="0"/>
              </a:spcBef>
              <a:spcAft>
                <a:spcPct val="0"/>
              </a:spcAft>
              <a:defRPr>
                <a:solidFill>
                  <a:schemeClr val="tx1"/>
                </a:solidFill>
                <a:latin typeface="Gill Sans MT" panose="020B0502020104020203" pitchFamily="34" charset="0"/>
              </a:defRPr>
            </a:lvl6pPr>
            <a:lvl7pPr marL="3089275" indent="-241300" defTabSz="457200" eaLnBrk="0" fontAlgn="base" hangingPunct="0">
              <a:spcBef>
                <a:spcPct val="0"/>
              </a:spcBef>
              <a:spcAft>
                <a:spcPct val="0"/>
              </a:spcAft>
              <a:defRPr>
                <a:solidFill>
                  <a:schemeClr val="tx1"/>
                </a:solidFill>
                <a:latin typeface="Gill Sans MT" panose="020B0502020104020203" pitchFamily="34" charset="0"/>
              </a:defRPr>
            </a:lvl7pPr>
            <a:lvl8pPr marL="3546475" indent="-241300" defTabSz="457200" eaLnBrk="0" fontAlgn="base" hangingPunct="0">
              <a:spcBef>
                <a:spcPct val="0"/>
              </a:spcBef>
              <a:spcAft>
                <a:spcPct val="0"/>
              </a:spcAft>
              <a:defRPr>
                <a:solidFill>
                  <a:schemeClr val="tx1"/>
                </a:solidFill>
                <a:latin typeface="Gill Sans MT" panose="020B0502020104020203" pitchFamily="34" charset="0"/>
              </a:defRPr>
            </a:lvl8pPr>
            <a:lvl9pPr marL="4003675" indent="-2413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863AC6A3-C95A-40E5-A285-1E9DE7E23F16}" type="slidenum">
              <a:rPr lang="en-US" altLang="en-US" smtClean="0">
                <a:latin typeface="Calibri" panose="020F0502020204030204" pitchFamily="34" charset="0"/>
              </a:rPr>
              <a:pPr fontAlgn="base">
                <a:spcBef>
                  <a:spcPct val="0"/>
                </a:spcBef>
                <a:spcAft>
                  <a:spcPct val="0"/>
                </a:spcAft>
              </a:pPr>
              <a:t>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115051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455613" y="3157538"/>
            <a:ext cx="8229600" cy="2286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0"/>
          </p:nvPr>
        </p:nvSpPr>
        <p:spPr/>
        <p:txBody>
          <a:bodyPr/>
          <a:lstStyle>
            <a:lvl1pPr>
              <a:defRPr>
                <a:solidFill>
                  <a:schemeClr val="accent1">
                    <a:lumMod val="75000"/>
                    <a:lumOff val="25000"/>
                  </a:schemeClr>
                </a:solidFill>
              </a:defRPr>
            </a:lvl1pPr>
          </a:lstStyle>
          <a:p>
            <a:pPr>
              <a:defRPr/>
            </a:pPr>
            <a:endParaRPr lang="en-US"/>
          </a:p>
        </p:txBody>
      </p:sp>
      <p:sp>
        <p:nvSpPr>
          <p:cNvPr id="6" name="Slide Number Placeholder 5"/>
          <p:cNvSpPr>
            <a:spLocks noGrp="1"/>
          </p:cNvSpPr>
          <p:nvPr>
            <p:ph type="sldNum" sz="quarter" idx="11"/>
          </p:nvPr>
        </p:nvSpPr>
        <p:spPr/>
        <p:txBody>
          <a:bodyPr/>
          <a:lstStyle>
            <a:lvl1pPr>
              <a:defRPr>
                <a:solidFill>
                  <a:schemeClr val="accent1">
                    <a:lumMod val="75000"/>
                    <a:lumOff val="25000"/>
                  </a:schemeClr>
                </a:solidFill>
              </a:defRPr>
            </a:lvl1pPr>
          </a:lstStyle>
          <a:p>
            <a:pPr>
              <a:defRPr/>
            </a:pPr>
            <a:fld id="{98D07F47-96DC-4540-92D6-EFAE0F2EB098}" type="slidenum">
              <a:rPr lang="en-US"/>
              <a:pPr>
                <a:defRPr/>
              </a:pPr>
              <a:t>‹#›</a:t>
            </a:fld>
            <a:endParaRPr lang="en-US" dirty="0"/>
          </a:p>
        </p:txBody>
      </p:sp>
    </p:spTree>
    <p:extLst>
      <p:ext uri="{BB962C8B-B14F-4D97-AF65-F5344CB8AC3E}">
        <p14:creationId xmlns:p14="http://schemas.microsoft.com/office/powerpoint/2010/main" val="3511663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a:spLocks noChangeAspect="1"/>
          </p:cNvSpPr>
          <p:nvPr/>
        </p:nvSpPr>
        <p:spPr>
          <a:xfrm>
            <a:off x="447675" y="600075"/>
            <a:ext cx="823912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142C90C-258B-4FF7-BC1D-07A72FB28868}" type="datetime1">
              <a:rPr lang="en-US"/>
              <a:pPr>
                <a:defRPr/>
              </a:pPr>
              <a:t>10/24/2017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4A68DF-B14F-425C-9333-162760649607}" type="slidenum">
              <a:rPr lang="en-US"/>
              <a:pPr>
                <a:defRPr/>
              </a:pPr>
              <a:t>‹#›</a:t>
            </a:fld>
            <a:endParaRPr lang="en-US" dirty="0"/>
          </a:p>
        </p:txBody>
      </p:sp>
    </p:spTree>
    <p:extLst>
      <p:ext uri="{BB962C8B-B14F-4D97-AF65-F5344CB8AC3E}">
        <p14:creationId xmlns:p14="http://schemas.microsoft.com/office/powerpoint/2010/main" val="2546000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a:spLocks noChangeAspect="1"/>
          </p:cNvSpPr>
          <p:nvPr/>
        </p:nvSpPr>
        <p:spPr>
          <a:xfrm>
            <a:off x="6629400" y="600075"/>
            <a:ext cx="2057400" cy="5816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a:xfrm>
            <a:off x="6745288" y="5956300"/>
            <a:ext cx="947737" cy="365125"/>
          </a:xfrm>
        </p:spPr>
        <p:txBody>
          <a:bodyPr/>
          <a:lstStyle>
            <a:lvl1pPr>
              <a:defRPr>
                <a:solidFill>
                  <a:schemeClr val="accent1">
                    <a:lumMod val="75000"/>
                    <a:lumOff val="25000"/>
                  </a:schemeClr>
                </a:solidFill>
              </a:defRPr>
            </a:lvl1pPr>
          </a:lstStyle>
          <a:p>
            <a:pPr>
              <a:defRPr/>
            </a:pPr>
            <a:fld id="{3451371D-FEFD-44D0-B83C-4DFF20E0B7AF}" type="datetime1">
              <a:rPr lang="en-US"/>
              <a:pPr>
                <a:defRPr/>
              </a:pPr>
              <a:t>10/24/2017</a:t>
            </a:fld>
            <a:endParaRPr lang="en-US" dirty="0"/>
          </a:p>
        </p:txBody>
      </p:sp>
      <p:sp>
        <p:nvSpPr>
          <p:cNvPr id="6" name="Footer Placeholder 4"/>
          <p:cNvSpPr>
            <a:spLocks noGrp="1"/>
          </p:cNvSpPr>
          <p:nvPr>
            <p:ph type="ftr" sz="quarter" idx="11"/>
          </p:nvPr>
        </p:nvSpPr>
        <p:spPr>
          <a:xfrm>
            <a:off x="581025" y="5951538"/>
            <a:ext cx="5922963"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a:defRPr/>
            </a:pPr>
            <a:fld id="{C924ADD9-B19C-4DAE-A70E-CEF19C5C55F3}" type="slidenum">
              <a:rPr lang="en-US"/>
              <a:pPr>
                <a:defRPr/>
              </a:pPr>
              <a:t>‹#›</a:t>
            </a:fld>
            <a:endParaRPr lang="en-US" dirty="0"/>
          </a:p>
        </p:txBody>
      </p:sp>
    </p:spTree>
    <p:extLst>
      <p:ext uri="{BB962C8B-B14F-4D97-AF65-F5344CB8AC3E}">
        <p14:creationId xmlns:p14="http://schemas.microsoft.com/office/powerpoint/2010/main" val="2108325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334963" y="3086100"/>
            <a:ext cx="8447087" cy="33051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1020431"/>
            <a:ext cx="8245162" cy="1475013"/>
          </a:xfrm>
          <a:effectLst/>
        </p:spPr>
        <p:txBody>
          <a:bodyPr/>
          <a:lstStyle>
            <a:lvl1pPr>
              <a:defRPr sz="27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35895" y="2495446"/>
            <a:ext cx="8245160" cy="590321"/>
          </a:xfrm>
        </p:spPr>
        <p:txBody>
          <a:bodyPr anchor="t"/>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defTabSz="457200">
              <a:defRPr>
                <a:solidFill>
                  <a:srgbClr val="4A0D66">
                    <a:lumMod val="75000"/>
                    <a:lumOff val="25000"/>
                  </a:srgbClr>
                </a:solidFill>
              </a:defRPr>
            </a:lvl1pPr>
          </a:lstStyle>
          <a:p>
            <a:pPr>
              <a:defRPr/>
            </a:pPr>
            <a:fld id="{D2AC083D-4859-43DB-B4C7-98A4BD38B04F}" type="datetimeFigureOut">
              <a:rPr lang="en-US"/>
              <a:pPr>
                <a:defRPr/>
              </a:pPr>
              <a:t>10/24/2017</a:t>
            </a:fld>
            <a:endParaRPr lang="en-US" dirty="0"/>
          </a:p>
        </p:txBody>
      </p:sp>
      <p:sp>
        <p:nvSpPr>
          <p:cNvPr id="6" name="Footer Placeholder 4"/>
          <p:cNvSpPr>
            <a:spLocks noGrp="1"/>
          </p:cNvSpPr>
          <p:nvPr>
            <p:ph type="ftr" sz="quarter" idx="11"/>
          </p:nvPr>
        </p:nvSpPr>
        <p:spPr/>
        <p:txBody>
          <a:bodyPr/>
          <a:lstStyle>
            <a:lvl1pPr defTabSz="457200">
              <a:defRPr>
                <a:solidFill>
                  <a:srgbClr val="4A0D66">
                    <a:lumMod val="75000"/>
                    <a:lumOff val="25000"/>
                  </a:srgbClr>
                </a:solidFill>
              </a:defRPr>
            </a:lvl1pPr>
          </a:lstStyle>
          <a:p>
            <a:pPr>
              <a:defRPr/>
            </a:pPr>
            <a:endParaRPr lang="en-US"/>
          </a:p>
        </p:txBody>
      </p:sp>
      <p:sp>
        <p:nvSpPr>
          <p:cNvPr id="7" name="Slide Number Placeholder 5"/>
          <p:cNvSpPr>
            <a:spLocks noGrp="1"/>
          </p:cNvSpPr>
          <p:nvPr>
            <p:ph type="sldNum" sz="quarter" idx="12"/>
          </p:nvPr>
        </p:nvSpPr>
        <p:spPr>
          <a:xfrm>
            <a:off x="7918450" y="5956300"/>
            <a:ext cx="762000" cy="365125"/>
          </a:xfrm>
        </p:spPr>
        <p:txBody>
          <a:bodyPr/>
          <a:lstStyle>
            <a:lvl1pPr defTabSz="457200">
              <a:defRPr>
                <a:solidFill>
                  <a:srgbClr val="4A0D66">
                    <a:lumMod val="75000"/>
                    <a:lumOff val="25000"/>
                  </a:srgbClr>
                </a:solidFill>
              </a:defRPr>
            </a:lvl1pPr>
          </a:lstStyle>
          <a:p>
            <a:pPr>
              <a:defRPr/>
            </a:pPr>
            <a:fld id="{ACC2C138-7A58-4D88-899F-B90C5B064344}" type="slidenum">
              <a:rPr lang="en-US"/>
              <a:pPr>
                <a:defRPr/>
              </a:pPr>
              <a:t>‹#›</a:t>
            </a:fld>
            <a:endParaRPr lang="en-US" dirty="0"/>
          </a:p>
        </p:txBody>
      </p:sp>
    </p:spTree>
    <p:extLst>
      <p:ext uri="{BB962C8B-B14F-4D97-AF65-F5344CB8AC3E}">
        <p14:creationId xmlns:p14="http://schemas.microsoft.com/office/powerpoint/2010/main" val="3755648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a:spLocks noChangeAspect="1"/>
          </p:cNvSpPr>
          <p:nvPr/>
        </p:nvSpPr>
        <p:spPr>
          <a:xfrm>
            <a:off x="330200" y="614363"/>
            <a:ext cx="8482013" cy="118903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35895" y="2180497"/>
            <a:ext cx="8272211" cy="3678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defTabSz="457200">
              <a:defRPr/>
            </a:lvl1pPr>
          </a:lstStyle>
          <a:p>
            <a:pPr>
              <a:defRPr/>
            </a:pPr>
            <a:fld id="{D2AC083D-4859-43DB-B4C7-98A4BD38B04F}" type="datetimeFigureOut">
              <a:rPr lang="en-US"/>
              <a:pPr>
                <a:defRPr/>
              </a:pPr>
              <a:t>10/24/2017</a:t>
            </a:fld>
            <a:endParaRPr lang="en-US" dirty="0"/>
          </a:p>
        </p:txBody>
      </p:sp>
      <p:sp>
        <p:nvSpPr>
          <p:cNvPr id="6" name="Footer Placeholder 4"/>
          <p:cNvSpPr>
            <a:spLocks noGrp="1"/>
          </p:cNvSpPr>
          <p:nvPr>
            <p:ph type="ftr" sz="quarter" idx="11"/>
          </p:nvPr>
        </p:nvSpPr>
        <p:spPr/>
        <p:txBody>
          <a:bodyPr/>
          <a:lstStyle>
            <a:lvl1pPr defTabSz="45720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lvl1pPr>
          </a:lstStyle>
          <a:p>
            <a:pPr>
              <a:defRPr/>
            </a:pPr>
            <a:fld id="{A7810592-FFF6-4F76-AA6D-986E4E178D8F}" type="slidenum">
              <a:rPr lang="en-US"/>
              <a:pPr>
                <a:defRPr/>
              </a:pPr>
              <a:t>‹#›</a:t>
            </a:fld>
            <a:endParaRPr lang="en-US" dirty="0"/>
          </a:p>
        </p:txBody>
      </p:sp>
    </p:spTree>
    <p:extLst>
      <p:ext uri="{BB962C8B-B14F-4D97-AF65-F5344CB8AC3E}">
        <p14:creationId xmlns:p14="http://schemas.microsoft.com/office/powerpoint/2010/main" val="3053421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a:spLocks noChangeAspect="1"/>
          </p:cNvSpPr>
          <p:nvPr/>
        </p:nvSpPr>
        <p:spPr>
          <a:xfrm>
            <a:off x="336550" y="5141913"/>
            <a:ext cx="8467725" cy="12588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3043911"/>
            <a:ext cx="8272211" cy="1497507"/>
          </a:xfrm>
        </p:spPr>
        <p:txBody>
          <a:bodyPr/>
          <a:lstStyle>
            <a:lvl1pPr algn="l">
              <a:defRPr sz="27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35895" y="4541417"/>
            <a:ext cx="8272211" cy="600556"/>
          </a:xfrm>
        </p:spPr>
        <p:txBody>
          <a:bodyPr anchor="t"/>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a:defRPr>
                <a:solidFill>
                  <a:srgbClr val="4A0D66">
                    <a:lumMod val="75000"/>
                    <a:lumOff val="25000"/>
                  </a:srgbClr>
                </a:solidFill>
              </a:defRPr>
            </a:lvl1pPr>
          </a:lstStyle>
          <a:p>
            <a:pPr>
              <a:defRPr/>
            </a:pPr>
            <a:fld id="{D2AC083D-4859-43DB-B4C7-98A4BD38B04F}" type="datetimeFigureOut">
              <a:rPr lang="en-US"/>
              <a:pPr>
                <a:defRPr/>
              </a:pPr>
              <a:t>10/24/2017</a:t>
            </a:fld>
            <a:endParaRPr lang="en-US" dirty="0"/>
          </a:p>
        </p:txBody>
      </p:sp>
      <p:sp>
        <p:nvSpPr>
          <p:cNvPr id="6" name="Footer Placeholder 4"/>
          <p:cNvSpPr>
            <a:spLocks noGrp="1"/>
          </p:cNvSpPr>
          <p:nvPr>
            <p:ph type="ftr" sz="quarter" idx="11"/>
          </p:nvPr>
        </p:nvSpPr>
        <p:spPr/>
        <p:txBody>
          <a:bodyPr/>
          <a:lstStyle>
            <a:lvl1pPr defTabSz="457200">
              <a:defRPr>
                <a:solidFill>
                  <a:srgbClr val="4A0D66">
                    <a:lumMod val="75000"/>
                    <a:lumOff val="25000"/>
                  </a:srgbClr>
                </a:solidFill>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solidFill>
                  <a:srgbClr val="4A0D66">
                    <a:lumMod val="75000"/>
                    <a:lumOff val="25000"/>
                  </a:srgbClr>
                </a:solidFill>
              </a:defRPr>
            </a:lvl1pPr>
          </a:lstStyle>
          <a:p>
            <a:pPr>
              <a:defRPr/>
            </a:pPr>
            <a:fld id="{91D7EA81-5B68-4C76-A21B-AD6BE8F850EF}" type="slidenum">
              <a:rPr lang="en-US"/>
              <a:pPr>
                <a:defRPr/>
              </a:pPr>
              <a:t>‹#›</a:t>
            </a:fld>
            <a:endParaRPr lang="en-US" dirty="0"/>
          </a:p>
        </p:txBody>
      </p:sp>
    </p:spTree>
    <p:extLst>
      <p:ext uri="{BB962C8B-B14F-4D97-AF65-F5344CB8AC3E}">
        <p14:creationId xmlns:p14="http://schemas.microsoft.com/office/powerpoint/2010/main" val="255762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a:spLocks noChangeAspect="1"/>
          </p:cNvSpPr>
          <p:nvPr/>
        </p:nvSpPr>
        <p:spPr>
          <a:xfrm>
            <a:off x="334963" y="606425"/>
            <a:ext cx="847407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729658"/>
            <a:ext cx="8272212"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35895" y="2228004"/>
            <a:ext cx="4066793" cy="363304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1313" y="2228004"/>
            <a:ext cx="4066794" cy="363304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0"/>
          </p:nvPr>
        </p:nvSpPr>
        <p:spPr/>
        <p:txBody>
          <a:bodyPr/>
          <a:lstStyle>
            <a:lvl1pPr defTabSz="457200">
              <a:defRPr/>
            </a:lvl1pPr>
          </a:lstStyle>
          <a:p>
            <a:pPr>
              <a:defRPr/>
            </a:pPr>
            <a:fld id="{D2AC083D-4859-43DB-B4C7-98A4BD38B04F}" type="datetimeFigureOut">
              <a:rPr lang="en-US"/>
              <a:pPr>
                <a:defRPr/>
              </a:pPr>
              <a:t>10/24/2017</a:t>
            </a:fld>
            <a:endParaRPr lang="en-US" dirty="0"/>
          </a:p>
        </p:txBody>
      </p:sp>
      <p:sp>
        <p:nvSpPr>
          <p:cNvPr id="7" name="Footer Placeholder 5"/>
          <p:cNvSpPr>
            <a:spLocks noGrp="1"/>
          </p:cNvSpPr>
          <p:nvPr>
            <p:ph type="ftr" sz="quarter" idx="11"/>
          </p:nvPr>
        </p:nvSpPr>
        <p:spPr/>
        <p:txBody>
          <a:bodyPr/>
          <a:lstStyle>
            <a:lvl1pPr defTabSz="457200">
              <a:defRPr/>
            </a:lvl1pPr>
          </a:lstStyle>
          <a:p>
            <a:pPr>
              <a:defRPr/>
            </a:pPr>
            <a:endParaRPr lang="en-US"/>
          </a:p>
        </p:txBody>
      </p:sp>
      <p:sp>
        <p:nvSpPr>
          <p:cNvPr id="8" name="Slide Number Placeholder 6"/>
          <p:cNvSpPr>
            <a:spLocks noGrp="1"/>
          </p:cNvSpPr>
          <p:nvPr>
            <p:ph type="sldNum" sz="quarter" idx="12"/>
          </p:nvPr>
        </p:nvSpPr>
        <p:spPr/>
        <p:txBody>
          <a:bodyPr/>
          <a:lstStyle>
            <a:lvl1pPr defTabSz="457200">
              <a:defRPr/>
            </a:lvl1pPr>
          </a:lstStyle>
          <a:p>
            <a:pPr>
              <a:defRPr/>
            </a:pPr>
            <a:fld id="{7ECF3C3B-6A44-4D5D-B15B-30767825DBD8}" type="slidenum">
              <a:rPr lang="en-US"/>
              <a:pPr>
                <a:defRPr/>
              </a:pPr>
              <a:t>‹#›</a:t>
            </a:fld>
            <a:endParaRPr lang="en-US" dirty="0"/>
          </a:p>
        </p:txBody>
      </p:sp>
    </p:spTree>
    <p:extLst>
      <p:ext uri="{BB962C8B-B14F-4D97-AF65-F5344CB8AC3E}">
        <p14:creationId xmlns:p14="http://schemas.microsoft.com/office/powerpoint/2010/main" val="2534401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a:spLocks noChangeAspect="1"/>
          </p:cNvSpPr>
          <p:nvPr/>
        </p:nvSpPr>
        <p:spPr>
          <a:xfrm>
            <a:off x="334963" y="606425"/>
            <a:ext cx="847407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435895" y="729658"/>
            <a:ext cx="8272212"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65415" y="2250893"/>
            <a:ext cx="3815306" cy="536005"/>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35896" y="2926053"/>
            <a:ext cx="4044825" cy="293499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2802" y="2250893"/>
            <a:ext cx="3815305" cy="553373"/>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63282" y="2926053"/>
            <a:ext cx="4044825" cy="293499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defTabSz="457200">
              <a:defRPr/>
            </a:lvl1pPr>
          </a:lstStyle>
          <a:p>
            <a:pPr>
              <a:defRPr/>
            </a:pPr>
            <a:fld id="{D2AC083D-4859-43DB-B4C7-98A4BD38B04F}" type="datetimeFigureOut">
              <a:rPr lang="en-US"/>
              <a:pPr>
                <a:defRPr/>
              </a:pPr>
              <a:t>10/24/2017</a:t>
            </a:fld>
            <a:endParaRPr lang="en-US" dirty="0"/>
          </a:p>
        </p:txBody>
      </p:sp>
      <p:sp>
        <p:nvSpPr>
          <p:cNvPr id="9" name="Footer Placeholder 7"/>
          <p:cNvSpPr>
            <a:spLocks noGrp="1"/>
          </p:cNvSpPr>
          <p:nvPr>
            <p:ph type="ftr" sz="quarter" idx="11"/>
          </p:nvPr>
        </p:nvSpPr>
        <p:spPr/>
        <p:txBody>
          <a:bodyPr/>
          <a:lstStyle>
            <a:lvl1pPr defTabSz="457200">
              <a:defRPr/>
            </a:lvl1pPr>
          </a:lstStyle>
          <a:p>
            <a:pPr>
              <a:defRPr/>
            </a:pPr>
            <a:endParaRPr lang="en-US"/>
          </a:p>
        </p:txBody>
      </p:sp>
      <p:sp>
        <p:nvSpPr>
          <p:cNvPr id="10" name="Slide Number Placeholder 8"/>
          <p:cNvSpPr>
            <a:spLocks noGrp="1"/>
          </p:cNvSpPr>
          <p:nvPr>
            <p:ph type="sldNum" sz="quarter" idx="12"/>
          </p:nvPr>
        </p:nvSpPr>
        <p:spPr/>
        <p:txBody>
          <a:bodyPr/>
          <a:lstStyle>
            <a:lvl1pPr defTabSz="457200">
              <a:defRPr/>
            </a:lvl1pPr>
          </a:lstStyle>
          <a:p>
            <a:pPr>
              <a:defRPr/>
            </a:pPr>
            <a:fld id="{F9853414-BFB6-46A6-8479-29FEBD1EC01B}" type="slidenum">
              <a:rPr lang="en-US"/>
              <a:pPr>
                <a:defRPr/>
              </a:pPr>
              <a:t>‹#›</a:t>
            </a:fld>
            <a:endParaRPr lang="en-US" dirty="0"/>
          </a:p>
        </p:txBody>
      </p:sp>
    </p:spTree>
    <p:extLst>
      <p:ext uri="{BB962C8B-B14F-4D97-AF65-F5344CB8AC3E}">
        <p14:creationId xmlns:p14="http://schemas.microsoft.com/office/powerpoint/2010/main" val="1893112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a:spLocks noChangeAspect="1"/>
          </p:cNvSpPr>
          <p:nvPr/>
        </p:nvSpPr>
        <p:spPr>
          <a:xfrm>
            <a:off x="330200" y="606425"/>
            <a:ext cx="8475663"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431921" y="729658"/>
            <a:ext cx="8272212" cy="988332"/>
          </a:xfrm>
        </p:spPr>
        <p:txBody>
          <a:bodyPr/>
          <a:lstStyle/>
          <a:p>
            <a:r>
              <a:rPr lang="en-US" smtClean="0"/>
              <a:t>Click to edit Master title style</a:t>
            </a:r>
            <a:endParaRPr lang="en-US" dirty="0"/>
          </a:p>
        </p:txBody>
      </p:sp>
      <p:sp>
        <p:nvSpPr>
          <p:cNvPr id="4" name="Date Placeholder 2"/>
          <p:cNvSpPr>
            <a:spLocks noGrp="1"/>
          </p:cNvSpPr>
          <p:nvPr>
            <p:ph type="dt" sz="half" idx="10"/>
          </p:nvPr>
        </p:nvSpPr>
        <p:spPr/>
        <p:txBody>
          <a:bodyPr/>
          <a:lstStyle>
            <a:lvl1pPr defTabSz="457200">
              <a:defRPr/>
            </a:lvl1pPr>
          </a:lstStyle>
          <a:p>
            <a:pPr>
              <a:defRPr/>
            </a:pPr>
            <a:fld id="{D2AC083D-4859-43DB-B4C7-98A4BD38B04F}" type="datetimeFigureOut">
              <a:rPr lang="en-US"/>
              <a:pPr>
                <a:defRPr/>
              </a:pPr>
              <a:t>10/24/2017</a:t>
            </a:fld>
            <a:endParaRPr lang="en-US" dirty="0"/>
          </a:p>
        </p:txBody>
      </p:sp>
      <p:sp>
        <p:nvSpPr>
          <p:cNvPr id="5" name="Footer Placeholder 3"/>
          <p:cNvSpPr>
            <a:spLocks noGrp="1"/>
          </p:cNvSpPr>
          <p:nvPr>
            <p:ph type="ftr" sz="quarter" idx="11"/>
          </p:nvPr>
        </p:nvSpPr>
        <p:spPr/>
        <p:txBody>
          <a:bodyPr/>
          <a:lstStyle>
            <a:lvl1pPr defTabSz="457200">
              <a:defRPr/>
            </a:lvl1pPr>
          </a:lstStyle>
          <a:p>
            <a:pPr>
              <a:defRPr/>
            </a:pPr>
            <a:endParaRPr lang="en-US"/>
          </a:p>
        </p:txBody>
      </p:sp>
      <p:sp>
        <p:nvSpPr>
          <p:cNvPr id="6" name="Slide Number Placeholder 4"/>
          <p:cNvSpPr>
            <a:spLocks noGrp="1"/>
          </p:cNvSpPr>
          <p:nvPr>
            <p:ph type="sldNum" sz="quarter" idx="12"/>
          </p:nvPr>
        </p:nvSpPr>
        <p:spPr/>
        <p:txBody>
          <a:bodyPr/>
          <a:lstStyle>
            <a:lvl1pPr defTabSz="457200">
              <a:defRPr/>
            </a:lvl1pPr>
          </a:lstStyle>
          <a:p>
            <a:pPr>
              <a:defRPr/>
            </a:pPr>
            <a:fld id="{BC2A87E3-CDD7-40C0-AFAD-C8DED9DCE6F2}" type="slidenum">
              <a:rPr lang="en-US"/>
              <a:pPr>
                <a:defRPr/>
              </a:pPr>
              <a:t>‹#›</a:t>
            </a:fld>
            <a:endParaRPr lang="en-US" dirty="0"/>
          </a:p>
        </p:txBody>
      </p:sp>
    </p:spTree>
    <p:extLst>
      <p:ext uri="{BB962C8B-B14F-4D97-AF65-F5344CB8AC3E}">
        <p14:creationId xmlns:p14="http://schemas.microsoft.com/office/powerpoint/2010/main" val="4209938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a:defRPr/>
            </a:lvl1pPr>
          </a:lstStyle>
          <a:p>
            <a:pPr>
              <a:defRPr/>
            </a:pPr>
            <a:fld id="{D2AC083D-4859-43DB-B4C7-98A4BD38B04F}" type="datetimeFigureOut">
              <a:rPr lang="en-US"/>
              <a:pPr>
                <a:defRPr/>
              </a:pPr>
              <a:t>10/24/2017</a:t>
            </a:fld>
            <a:endParaRPr lang="en-US" dirty="0"/>
          </a:p>
        </p:txBody>
      </p:sp>
      <p:sp>
        <p:nvSpPr>
          <p:cNvPr id="3" name="Footer Placeholder 2"/>
          <p:cNvSpPr>
            <a:spLocks noGrp="1"/>
          </p:cNvSpPr>
          <p:nvPr>
            <p:ph type="ftr" sz="quarter" idx="11"/>
          </p:nvPr>
        </p:nvSpPr>
        <p:spPr/>
        <p:txBody>
          <a:bodyPr/>
          <a:lstStyle>
            <a:lvl1pPr defTabSz="457200">
              <a:defRPr/>
            </a:lvl1pPr>
          </a:lstStyle>
          <a:p>
            <a:pPr>
              <a:defRPr/>
            </a:pPr>
            <a:endParaRPr lang="en-US"/>
          </a:p>
        </p:txBody>
      </p:sp>
      <p:sp>
        <p:nvSpPr>
          <p:cNvPr id="4" name="Slide Number Placeholder 3"/>
          <p:cNvSpPr>
            <a:spLocks noGrp="1"/>
          </p:cNvSpPr>
          <p:nvPr>
            <p:ph type="sldNum" sz="quarter" idx="12"/>
          </p:nvPr>
        </p:nvSpPr>
        <p:spPr/>
        <p:txBody>
          <a:bodyPr/>
          <a:lstStyle>
            <a:lvl1pPr defTabSz="457200">
              <a:defRPr/>
            </a:lvl1pPr>
          </a:lstStyle>
          <a:p>
            <a:pPr>
              <a:defRPr/>
            </a:pPr>
            <a:fld id="{DADA4BE2-D0B1-4E32-BCCF-173D82250BCF}" type="slidenum">
              <a:rPr lang="en-US"/>
              <a:pPr>
                <a:defRPr/>
              </a:pPr>
              <a:t>‹#›</a:t>
            </a:fld>
            <a:endParaRPr lang="en-US" dirty="0"/>
          </a:p>
        </p:txBody>
      </p:sp>
    </p:spTree>
    <p:extLst>
      <p:ext uri="{BB962C8B-B14F-4D97-AF65-F5344CB8AC3E}">
        <p14:creationId xmlns:p14="http://schemas.microsoft.com/office/powerpoint/2010/main" val="1281701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a:spLocks noChangeAspect="1"/>
          </p:cNvSpPr>
          <p:nvPr/>
        </p:nvSpPr>
        <p:spPr>
          <a:xfrm>
            <a:off x="336550" y="5141913"/>
            <a:ext cx="8472488" cy="12747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2296"/>
            <a:ext cx="3682084" cy="689514"/>
          </a:xfrm>
        </p:spPr>
        <p:txBody>
          <a:bodyPr anchor="ctr"/>
          <a:lstStyle>
            <a:lvl1pPr algn="l">
              <a:defRPr sz="15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35862" y="601200"/>
            <a:ext cx="8469630" cy="4204800"/>
          </a:xfrm>
        </p:spPr>
        <p:txBody>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305618" y="5262297"/>
            <a:ext cx="4402490" cy="689515"/>
          </a:xfrm>
        </p:spPr>
        <p:txBody>
          <a:bodyPr/>
          <a:lstStyle>
            <a:lvl1pPr marL="0" indent="0" algn="r">
              <a:buNone/>
              <a:defRPr sz="825">
                <a:solidFill>
                  <a:schemeClr val="bg1"/>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defTabSz="457200">
              <a:defRPr>
                <a:solidFill>
                  <a:srgbClr val="4A0D66">
                    <a:lumMod val="75000"/>
                    <a:lumOff val="25000"/>
                  </a:srgbClr>
                </a:solidFill>
              </a:defRPr>
            </a:lvl1pPr>
          </a:lstStyle>
          <a:p>
            <a:pPr>
              <a:defRPr/>
            </a:pPr>
            <a:fld id="{D2AC083D-4859-43DB-B4C7-98A4BD38B04F}" type="datetimeFigureOut">
              <a:rPr lang="en-US"/>
              <a:pPr>
                <a:defRPr/>
              </a:pPr>
              <a:t>10/24/2017</a:t>
            </a:fld>
            <a:endParaRPr lang="en-US" dirty="0"/>
          </a:p>
        </p:txBody>
      </p:sp>
      <p:sp>
        <p:nvSpPr>
          <p:cNvPr id="7" name="Footer Placeholder 5"/>
          <p:cNvSpPr>
            <a:spLocks noGrp="1"/>
          </p:cNvSpPr>
          <p:nvPr>
            <p:ph type="ftr" sz="quarter" idx="11"/>
          </p:nvPr>
        </p:nvSpPr>
        <p:spPr/>
        <p:txBody>
          <a:bodyPr/>
          <a:lstStyle>
            <a:lvl1pPr defTabSz="457200">
              <a:defRPr>
                <a:solidFill>
                  <a:srgbClr val="4A0D66">
                    <a:lumMod val="75000"/>
                    <a:lumOff val="25000"/>
                  </a:srgbClr>
                </a:solidFill>
              </a:defRPr>
            </a:lvl1pPr>
          </a:lstStyle>
          <a:p>
            <a:pPr>
              <a:defRPr/>
            </a:pPr>
            <a:endParaRPr lang="en-US"/>
          </a:p>
        </p:txBody>
      </p:sp>
      <p:sp>
        <p:nvSpPr>
          <p:cNvPr id="8" name="Slide Number Placeholder 6"/>
          <p:cNvSpPr>
            <a:spLocks noGrp="1"/>
          </p:cNvSpPr>
          <p:nvPr>
            <p:ph type="sldNum" sz="quarter" idx="12"/>
          </p:nvPr>
        </p:nvSpPr>
        <p:spPr/>
        <p:txBody>
          <a:bodyPr/>
          <a:lstStyle>
            <a:lvl1pPr defTabSz="457200">
              <a:defRPr>
                <a:solidFill>
                  <a:srgbClr val="4A0D66">
                    <a:lumMod val="75000"/>
                    <a:lumOff val="25000"/>
                  </a:srgbClr>
                </a:solidFill>
              </a:defRPr>
            </a:lvl1pPr>
          </a:lstStyle>
          <a:p>
            <a:pPr>
              <a:defRPr/>
            </a:pPr>
            <a:fld id="{777A7845-F847-4EF1-971E-BC7162D6DA18}" type="slidenum">
              <a:rPr lang="en-US"/>
              <a:pPr>
                <a:defRPr/>
              </a:pPr>
              <a:t>‹#›</a:t>
            </a:fld>
            <a:endParaRPr lang="en-US" dirty="0"/>
          </a:p>
        </p:txBody>
      </p:sp>
    </p:spTree>
    <p:extLst>
      <p:ext uri="{BB962C8B-B14F-4D97-AF65-F5344CB8AC3E}">
        <p14:creationId xmlns:p14="http://schemas.microsoft.com/office/powerpoint/2010/main" val="4066349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a:spLocks noChangeAspect="1"/>
          </p:cNvSpPr>
          <p:nvPr/>
        </p:nvSpPr>
        <p:spPr>
          <a:xfrm>
            <a:off x="447675" y="600075"/>
            <a:ext cx="823912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lvl1pPr>
              <a:defRPr sz="2200"/>
            </a:lvl1pPr>
            <a:lvl2pPr>
              <a:defRPr sz="20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E95E78BC-9A89-4A11-9A9E-6B2DA5E74D51}" type="datetime1">
              <a:rPr lang="en-US"/>
              <a:pPr>
                <a:defRPr/>
              </a:pPr>
              <a:t>10/24/2017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72E1AAB-E07A-4C83-83F4-927131BC4824}" type="slidenum">
              <a:rPr lang="en-US"/>
              <a:pPr>
                <a:defRPr/>
              </a:pPr>
              <a:t>‹#›</a:t>
            </a:fld>
            <a:endParaRPr lang="en-US" dirty="0"/>
          </a:p>
        </p:txBody>
      </p:sp>
    </p:spTree>
    <p:extLst>
      <p:ext uri="{BB962C8B-B14F-4D97-AF65-F5344CB8AC3E}">
        <p14:creationId xmlns:p14="http://schemas.microsoft.com/office/powerpoint/2010/main" val="3317262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895" y="4693389"/>
            <a:ext cx="8272212" cy="566738"/>
          </a:xfrm>
        </p:spPr>
        <p:txBody>
          <a:bodyPr/>
          <a:lstStyle>
            <a:lvl1pPr algn="l">
              <a:defRPr sz="18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35863" y="599725"/>
            <a:ext cx="8468144" cy="3557252"/>
          </a:xfrm>
        </p:spPr>
        <p:txBody>
          <a:bodyPr rtlCol="0"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435894" y="5260128"/>
            <a:ext cx="8272213" cy="598671"/>
          </a:xfrm>
        </p:spPr>
        <p:txBody>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7200">
              <a:defRPr/>
            </a:lvl1pPr>
          </a:lstStyle>
          <a:p>
            <a:pPr>
              <a:defRPr/>
            </a:pPr>
            <a:fld id="{D2AC083D-4859-43DB-B4C7-98A4BD38B04F}" type="datetimeFigureOut">
              <a:rPr lang="en-US"/>
              <a:pPr>
                <a:defRPr/>
              </a:pPr>
              <a:t>10/24/2017</a:t>
            </a:fld>
            <a:endParaRPr lang="en-US" dirty="0"/>
          </a:p>
        </p:txBody>
      </p:sp>
      <p:sp>
        <p:nvSpPr>
          <p:cNvPr id="6" name="Footer Placeholder 5"/>
          <p:cNvSpPr>
            <a:spLocks noGrp="1"/>
          </p:cNvSpPr>
          <p:nvPr>
            <p:ph type="ftr" sz="quarter" idx="11"/>
          </p:nvPr>
        </p:nvSpPr>
        <p:spPr/>
        <p:txBody>
          <a:bodyPr/>
          <a:lstStyle>
            <a:lvl1pPr defTabSz="457200">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a:defRPr/>
            </a:lvl1pPr>
          </a:lstStyle>
          <a:p>
            <a:pPr>
              <a:defRPr/>
            </a:pPr>
            <a:fld id="{D2272733-0C12-42B1-9DD0-FE24AA7D4B15}" type="slidenum">
              <a:rPr lang="en-US"/>
              <a:pPr>
                <a:defRPr/>
              </a:pPr>
              <a:t>‹#›</a:t>
            </a:fld>
            <a:endParaRPr lang="en-US" dirty="0"/>
          </a:p>
        </p:txBody>
      </p:sp>
    </p:spTree>
    <p:extLst>
      <p:ext uri="{BB962C8B-B14F-4D97-AF65-F5344CB8AC3E}">
        <p14:creationId xmlns:p14="http://schemas.microsoft.com/office/powerpoint/2010/main" val="4138743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a:spLocks noChangeAspect="1"/>
          </p:cNvSpPr>
          <p:nvPr/>
        </p:nvSpPr>
        <p:spPr>
          <a:xfrm>
            <a:off x="330200" y="614363"/>
            <a:ext cx="8482013" cy="118903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435894" y="702156"/>
            <a:ext cx="8272212"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defTabSz="457200">
              <a:defRPr/>
            </a:lvl1pPr>
          </a:lstStyle>
          <a:p>
            <a:pPr>
              <a:defRPr/>
            </a:pPr>
            <a:fld id="{D2AC083D-4859-43DB-B4C7-98A4BD38B04F}" type="datetimeFigureOut">
              <a:rPr lang="en-US"/>
              <a:pPr>
                <a:defRPr/>
              </a:pPr>
              <a:t>10/24/2017</a:t>
            </a:fld>
            <a:endParaRPr lang="en-US" dirty="0"/>
          </a:p>
        </p:txBody>
      </p:sp>
      <p:sp>
        <p:nvSpPr>
          <p:cNvPr id="6" name="Footer Placeholder 4"/>
          <p:cNvSpPr>
            <a:spLocks noGrp="1"/>
          </p:cNvSpPr>
          <p:nvPr>
            <p:ph type="ftr" sz="quarter" idx="11"/>
          </p:nvPr>
        </p:nvSpPr>
        <p:spPr/>
        <p:txBody>
          <a:bodyPr/>
          <a:lstStyle>
            <a:lvl1pPr defTabSz="45720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lvl1pPr>
          </a:lstStyle>
          <a:p>
            <a:pPr>
              <a:defRPr/>
            </a:pPr>
            <a:fld id="{6B8F7E12-C63A-41EC-A970-518767D431B2}" type="slidenum">
              <a:rPr lang="en-US"/>
              <a:pPr>
                <a:defRPr/>
              </a:pPr>
              <a:t>‹#›</a:t>
            </a:fld>
            <a:endParaRPr lang="en-US" dirty="0"/>
          </a:p>
        </p:txBody>
      </p:sp>
    </p:spTree>
    <p:extLst>
      <p:ext uri="{BB962C8B-B14F-4D97-AF65-F5344CB8AC3E}">
        <p14:creationId xmlns:p14="http://schemas.microsoft.com/office/powerpoint/2010/main" val="3322106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a:spLocks noChangeAspect="1"/>
          </p:cNvSpPr>
          <p:nvPr/>
        </p:nvSpPr>
        <p:spPr>
          <a:xfrm>
            <a:off x="6629400" y="600075"/>
            <a:ext cx="2179638" cy="5816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675727"/>
            <a:ext cx="1503123"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81193" y="675727"/>
            <a:ext cx="5922209" cy="518307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a:xfrm>
            <a:off x="6745288" y="5956300"/>
            <a:ext cx="995362" cy="365125"/>
          </a:xfrm>
        </p:spPr>
        <p:txBody>
          <a:bodyPr/>
          <a:lstStyle>
            <a:lvl1pPr defTabSz="457200">
              <a:defRPr>
                <a:solidFill>
                  <a:srgbClr val="4A0D66">
                    <a:lumMod val="75000"/>
                    <a:lumOff val="25000"/>
                  </a:srgbClr>
                </a:solidFill>
              </a:defRPr>
            </a:lvl1pPr>
          </a:lstStyle>
          <a:p>
            <a:pPr>
              <a:defRPr/>
            </a:pPr>
            <a:fld id="{D2AC083D-4859-43DB-B4C7-98A4BD38B04F}" type="datetimeFigureOut">
              <a:rPr lang="en-US"/>
              <a:pPr>
                <a:defRPr/>
              </a:pPr>
              <a:t>10/24/2017</a:t>
            </a:fld>
            <a:endParaRPr lang="en-US" dirty="0"/>
          </a:p>
        </p:txBody>
      </p:sp>
      <p:sp>
        <p:nvSpPr>
          <p:cNvPr id="6" name="Footer Placeholder 4"/>
          <p:cNvSpPr>
            <a:spLocks noGrp="1"/>
          </p:cNvSpPr>
          <p:nvPr>
            <p:ph type="ftr" sz="quarter" idx="11"/>
          </p:nvPr>
        </p:nvSpPr>
        <p:spPr>
          <a:xfrm>
            <a:off x="581025" y="5951538"/>
            <a:ext cx="5922963" cy="365125"/>
          </a:xfrm>
        </p:spPr>
        <p:txBody>
          <a:bodyPr/>
          <a:lstStyle>
            <a:lvl1pPr defTabSz="457200">
              <a:defRPr/>
            </a:lvl1pPr>
          </a:lstStyle>
          <a:p>
            <a:pPr>
              <a:defRPr/>
            </a:pPr>
            <a:endParaRPr lang="en-US"/>
          </a:p>
        </p:txBody>
      </p:sp>
      <p:sp>
        <p:nvSpPr>
          <p:cNvPr id="7" name="Slide Number Placeholder 5"/>
          <p:cNvSpPr>
            <a:spLocks noGrp="1"/>
          </p:cNvSpPr>
          <p:nvPr>
            <p:ph type="sldNum" sz="quarter" idx="12"/>
          </p:nvPr>
        </p:nvSpPr>
        <p:spPr>
          <a:xfrm>
            <a:off x="7834313" y="5956300"/>
            <a:ext cx="873125" cy="365125"/>
          </a:xfrm>
        </p:spPr>
        <p:txBody>
          <a:bodyPr/>
          <a:lstStyle>
            <a:lvl1pPr defTabSz="457200">
              <a:defRPr>
                <a:solidFill>
                  <a:srgbClr val="4A0D66">
                    <a:lumMod val="75000"/>
                    <a:lumOff val="25000"/>
                  </a:srgbClr>
                </a:solidFill>
              </a:defRPr>
            </a:lvl1pPr>
          </a:lstStyle>
          <a:p>
            <a:pPr>
              <a:defRPr/>
            </a:pPr>
            <a:fld id="{71928068-2475-4630-B559-298D32DB26E1}" type="slidenum">
              <a:rPr lang="en-US"/>
              <a:pPr>
                <a:defRPr/>
              </a:pPr>
              <a:t>‹#›</a:t>
            </a:fld>
            <a:endParaRPr lang="en-US" dirty="0"/>
          </a:p>
        </p:txBody>
      </p:sp>
    </p:spTree>
    <p:extLst>
      <p:ext uri="{BB962C8B-B14F-4D97-AF65-F5344CB8AC3E}">
        <p14:creationId xmlns:p14="http://schemas.microsoft.com/office/powerpoint/2010/main" val="727613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a:spLocks noChangeAspect="1"/>
          </p:cNvSpPr>
          <p:nvPr/>
        </p:nvSpPr>
        <p:spPr>
          <a:xfrm>
            <a:off x="452438" y="5141913"/>
            <a:ext cx="8239125" cy="12588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solidFill>
                  <a:schemeClr val="accent1">
                    <a:lumMod val="75000"/>
                    <a:lumOff val="25000"/>
                  </a:schemeClr>
                </a:solidFill>
              </a:defRPr>
            </a:lvl1pPr>
          </a:lstStyle>
          <a:p>
            <a:pPr>
              <a:defRPr/>
            </a:pPr>
            <a:fld id="{B97A26BB-8C5E-4382-A842-F407D1119A30}" type="datetime1">
              <a:rPr lang="en-US"/>
              <a:pPr>
                <a:defRPr/>
              </a:pPr>
              <a:t>10/24/2017</a:t>
            </a:fld>
            <a:endParaRPr lang="en-US" dirty="0"/>
          </a:p>
        </p:txBody>
      </p:sp>
      <p:sp>
        <p:nvSpPr>
          <p:cNvPr id="6"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a:p>
        </p:txBody>
      </p:sp>
      <p:sp>
        <p:nvSpPr>
          <p:cNvPr id="7"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a:defRPr/>
            </a:pPr>
            <a:fld id="{F9A2334A-2086-4486-8347-6EF7A6708439}" type="slidenum">
              <a:rPr lang="en-US"/>
              <a:pPr>
                <a:defRPr/>
              </a:pPr>
              <a:t>‹#›</a:t>
            </a:fld>
            <a:endParaRPr lang="en-US" dirty="0"/>
          </a:p>
        </p:txBody>
      </p:sp>
    </p:spTree>
    <p:extLst>
      <p:ext uri="{BB962C8B-B14F-4D97-AF65-F5344CB8AC3E}">
        <p14:creationId xmlns:p14="http://schemas.microsoft.com/office/powerpoint/2010/main" val="2323994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a:spLocks noChangeAspect="1"/>
          </p:cNvSpPr>
          <p:nvPr/>
        </p:nvSpPr>
        <p:spPr>
          <a:xfrm>
            <a:off x="447675" y="600075"/>
            <a:ext cx="823912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0"/>
          </p:nvPr>
        </p:nvSpPr>
        <p:spPr/>
        <p:txBody>
          <a:bodyPr/>
          <a:lstStyle>
            <a:lvl1pPr>
              <a:defRPr/>
            </a:lvl1pPr>
          </a:lstStyle>
          <a:p>
            <a:pPr>
              <a:defRPr/>
            </a:pPr>
            <a:fld id="{1681FF41-79EB-4277-9E6D-196483EFB3CB}" type="datetime1">
              <a:rPr lang="en-US"/>
              <a:pPr>
                <a:defRPr/>
              </a:pPr>
              <a:t>10/24/2017</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C88D330E-C20C-4D62-8BBF-49D86B0B73BE}" type="slidenum">
              <a:rPr lang="en-US"/>
              <a:pPr>
                <a:defRPr/>
              </a:pPr>
              <a:t>‹#›</a:t>
            </a:fld>
            <a:endParaRPr lang="en-US" dirty="0"/>
          </a:p>
        </p:txBody>
      </p:sp>
    </p:spTree>
    <p:extLst>
      <p:ext uri="{BB962C8B-B14F-4D97-AF65-F5344CB8AC3E}">
        <p14:creationId xmlns:p14="http://schemas.microsoft.com/office/powerpoint/2010/main" val="2312023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a:spLocks noChangeAspect="1"/>
          </p:cNvSpPr>
          <p:nvPr/>
        </p:nvSpPr>
        <p:spPr>
          <a:xfrm>
            <a:off x="447675" y="600075"/>
            <a:ext cx="823912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5F568E03-A761-4443-A23D-B9E88BE1B03F}" type="datetime1">
              <a:rPr lang="en-US"/>
              <a:pPr>
                <a:defRPr/>
              </a:pPr>
              <a:t>10/24/2017</a:t>
            </a:fld>
            <a:endParaRPr lang="en-US" dirty="0"/>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2C5C0ACC-665E-46B4-ABDF-C9475D302950}" type="slidenum">
              <a:rPr lang="en-US"/>
              <a:pPr>
                <a:defRPr/>
              </a:pPr>
              <a:t>‹#›</a:t>
            </a:fld>
            <a:endParaRPr lang="en-US" dirty="0"/>
          </a:p>
        </p:txBody>
      </p:sp>
    </p:spTree>
    <p:extLst>
      <p:ext uri="{BB962C8B-B14F-4D97-AF65-F5344CB8AC3E}">
        <p14:creationId xmlns:p14="http://schemas.microsoft.com/office/powerpoint/2010/main" val="1001370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a:spLocks noChangeAspect="1"/>
          </p:cNvSpPr>
          <p:nvPr/>
        </p:nvSpPr>
        <p:spPr>
          <a:xfrm>
            <a:off x="447675" y="600075"/>
            <a:ext cx="823912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fld id="{5C7D3368-CE99-4162-9BEE-43B9D67DD9EF}" type="datetime1">
              <a:rPr lang="en-US"/>
              <a:pPr>
                <a:defRPr/>
              </a:pPr>
              <a:t>10/24/2017</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37A07A49-DBC6-4E43-8688-39A4F8FD825E}" type="slidenum">
              <a:rPr lang="en-US"/>
              <a:pPr>
                <a:defRPr/>
              </a:pPr>
              <a:t>‹#›</a:t>
            </a:fld>
            <a:endParaRPr lang="en-US" dirty="0"/>
          </a:p>
        </p:txBody>
      </p:sp>
    </p:spTree>
    <p:extLst>
      <p:ext uri="{BB962C8B-B14F-4D97-AF65-F5344CB8AC3E}">
        <p14:creationId xmlns:p14="http://schemas.microsoft.com/office/powerpoint/2010/main" val="3996301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B85AB3-9C33-4DCC-BC76-CFCA6EE98C8D}" type="datetime1">
              <a:rPr lang="en-US"/>
              <a:pPr>
                <a:defRPr/>
              </a:pPr>
              <a:t>10/24/2017</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D013CCC-D1D7-49D7-8E80-F7580300FECB}" type="slidenum">
              <a:rPr lang="en-US"/>
              <a:pPr>
                <a:defRPr/>
              </a:pPr>
              <a:t>‹#›</a:t>
            </a:fld>
            <a:endParaRPr lang="en-US" dirty="0"/>
          </a:p>
        </p:txBody>
      </p:sp>
    </p:spTree>
    <p:extLst>
      <p:ext uri="{BB962C8B-B14F-4D97-AF65-F5344CB8AC3E}">
        <p14:creationId xmlns:p14="http://schemas.microsoft.com/office/powerpoint/2010/main" val="1041800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a:spLocks noChangeAspect="1"/>
          </p:cNvSpPr>
          <p:nvPr/>
        </p:nvSpPr>
        <p:spPr>
          <a:xfrm>
            <a:off x="452438" y="5141913"/>
            <a:ext cx="8239125" cy="12747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305617" y="5262295"/>
            <a:ext cx="4265327" cy="689515"/>
          </a:xfrm>
        </p:spPr>
        <p:txBody>
          <a:bodyP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solidFill>
                  <a:schemeClr val="accent1">
                    <a:lumMod val="75000"/>
                    <a:lumOff val="25000"/>
                  </a:schemeClr>
                </a:solidFill>
              </a:defRPr>
            </a:lvl1pPr>
          </a:lstStyle>
          <a:p>
            <a:pPr>
              <a:defRPr/>
            </a:pPr>
            <a:fld id="{7AA19006-C10A-46E6-9738-8B514B47DB4F}" type="datetime1">
              <a:rPr lang="en-US"/>
              <a:pPr>
                <a:defRPr/>
              </a:pPr>
              <a:t>10/24/2017</a:t>
            </a:fld>
            <a:endParaRPr lang="en-US" dirty="0"/>
          </a:p>
        </p:txBody>
      </p:sp>
      <p:sp>
        <p:nvSpPr>
          <p:cNvPr id="7"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a:p>
        </p:txBody>
      </p:sp>
      <p:sp>
        <p:nvSpPr>
          <p:cNvPr id="8"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a:defRPr/>
            </a:pPr>
            <a:fld id="{AAD4AB8B-C5F9-4B69-97B9-337ADD5D8016}" type="slidenum">
              <a:rPr lang="en-US"/>
              <a:pPr>
                <a:defRPr/>
              </a:pPr>
              <a:t>‹#›</a:t>
            </a:fld>
            <a:endParaRPr lang="en-US" dirty="0"/>
          </a:p>
        </p:txBody>
      </p:sp>
    </p:spTree>
    <p:extLst>
      <p:ext uri="{BB962C8B-B14F-4D97-AF65-F5344CB8AC3E}">
        <p14:creationId xmlns:p14="http://schemas.microsoft.com/office/powerpoint/2010/main" val="3028474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D6C0E1F-C68D-42FA-81EC-96CE7C00F803}" type="datetime1">
              <a:rPr lang="en-US"/>
              <a:pPr>
                <a:defRPr/>
              </a:pPr>
              <a:t>10/24/2017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D679583-7288-46B4-A5A5-C1AD0261D7ED}" type="slidenum">
              <a:rPr lang="en-US"/>
              <a:pPr>
                <a:defRPr/>
              </a:pPr>
              <a:t>‹#›</a:t>
            </a:fld>
            <a:endParaRPr lang="en-US" dirty="0"/>
          </a:p>
        </p:txBody>
      </p:sp>
    </p:spTree>
    <p:extLst>
      <p:ext uri="{BB962C8B-B14F-4D97-AF65-F5344CB8AC3E}">
        <p14:creationId xmlns:p14="http://schemas.microsoft.com/office/powerpoint/2010/main" val="3144820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025" y="687388"/>
            <a:ext cx="7989888" cy="1082675"/>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581025" y="2227263"/>
            <a:ext cx="7989888"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5559425" y="595630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accent2"/>
                </a:solidFill>
                <a:latin typeface="+mn-lt"/>
              </a:defRPr>
            </a:lvl1pPr>
          </a:lstStyle>
          <a:p>
            <a:pPr>
              <a:defRPr/>
            </a:pPr>
            <a:fld id="{185816A3-4AEF-43C3-9314-8EA86F195EAB}" type="datetime1">
              <a:rPr lang="en-US"/>
              <a:pPr>
                <a:defRPr/>
              </a:pPr>
              <a:t>10/24/2017</a:t>
            </a:fld>
            <a:endParaRPr lang="en-US" dirty="0"/>
          </a:p>
        </p:txBody>
      </p:sp>
      <p:sp>
        <p:nvSpPr>
          <p:cNvPr id="5" name="Footer Placeholder 4"/>
          <p:cNvSpPr>
            <a:spLocks noGrp="1"/>
          </p:cNvSpPr>
          <p:nvPr>
            <p:ph type="ftr" sz="quarter" idx="3"/>
          </p:nvPr>
        </p:nvSpPr>
        <p:spPr>
          <a:xfrm>
            <a:off x="581025" y="5951538"/>
            <a:ext cx="4870450" cy="365125"/>
          </a:xfrm>
          <a:prstGeom prst="rect">
            <a:avLst/>
          </a:prstGeom>
        </p:spPr>
        <p:txBody>
          <a:bodyPr vert="horz" lIns="91440" tIns="45720" rIns="91440" bIns="45720" rtlCol="0" anchor="ctr"/>
          <a:lstStyle>
            <a:lvl1pPr algn="l" eaLnBrk="1" fontAlgn="auto" hangingPunct="1">
              <a:spcBef>
                <a:spcPts val="0"/>
              </a:spcBef>
              <a:spcAft>
                <a:spcPts val="0"/>
              </a:spcAft>
              <a:defRPr sz="900" cap="all">
                <a:solidFill>
                  <a:schemeClr val="accent2"/>
                </a:solidFill>
                <a:latin typeface="+mn-lt"/>
              </a:defRPr>
            </a:lvl1pPr>
          </a:lstStyle>
          <a:p>
            <a:pPr>
              <a:defRPr/>
            </a:pPr>
            <a:endParaRPr lang="en-US"/>
          </a:p>
        </p:txBody>
      </p:sp>
      <p:sp>
        <p:nvSpPr>
          <p:cNvPr id="6" name="Slide Number Placeholder 5"/>
          <p:cNvSpPr>
            <a:spLocks noGrp="1"/>
          </p:cNvSpPr>
          <p:nvPr>
            <p:ph type="sldNum" sz="quarter" idx="4"/>
          </p:nvPr>
        </p:nvSpPr>
        <p:spPr>
          <a:xfrm>
            <a:off x="7800975" y="5956300"/>
            <a:ext cx="769938"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accent2"/>
                </a:solidFill>
                <a:latin typeface="+mn-lt"/>
              </a:defRPr>
            </a:lvl1pPr>
          </a:lstStyle>
          <a:p>
            <a:pPr>
              <a:defRPr/>
            </a:pPr>
            <a:fld id="{A189390F-E044-4744-882D-8FE5F3E9B72A}" type="slidenum">
              <a:rPr lang="en-US"/>
              <a:pPr>
                <a:defRPr/>
              </a:pPr>
              <a:t>‹#›</a:t>
            </a:fld>
            <a:endParaRPr lang="en-US" dirty="0"/>
          </a:p>
        </p:txBody>
      </p:sp>
      <p:sp>
        <p:nvSpPr>
          <p:cNvPr id="9" name="Rectangle 8"/>
          <p:cNvSpPr/>
          <p:nvPr/>
        </p:nvSpPr>
        <p:spPr>
          <a:xfrm>
            <a:off x="447675" y="441325"/>
            <a:ext cx="2720975" cy="107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5350" y="441325"/>
            <a:ext cx="2711450" cy="10795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275" y="441325"/>
            <a:ext cx="2711450" cy="1079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54" r:id="rId7"/>
    <p:sldLayoutId id="2147483862" r:id="rId8"/>
    <p:sldLayoutId id="2147483855" r:id="rId9"/>
    <p:sldLayoutId id="2147483863" r:id="rId10"/>
    <p:sldLayoutId id="2147483864" r:id="rId11"/>
  </p:sldLayoutIdLst>
  <p:hf hdr="0" ftr="0" dt="0"/>
  <p:txStyles>
    <p:titleStyle>
      <a:lvl1pPr algn="l" defTabSz="457200" rtl="0" eaLnBrk="0" fontAlgn="base" hangingPunct="0">
        <a:spcBef>
          <a:spcPct val="0"/>
        </a:spcBef>
        <a:spcAft>
          <a:spcPct val="0"/>
        </a:spcAft>
        <a:defRPr sz="2800" kern="1200" cap="all">
          <a:solidFill>
            <a:schemeClr val="bg1"/>
          </a:solidFill>
          <a:latin typeface="+mj-lt"/>
          <a:ea typeface="+mj-ea"/>
          <a:cs typeface="+mj-cs"/>
        </a:defRPr>
      </a:lvl1pPr>
      <a:lvl2pPr algn="l" defTabSz="457200" rtl="0" eaLnBrk="0" fontAlgn="base" hangingPunct="0">
        <a:spcBef>
          <a:spcPct val="0"/>
        </a:spcBef>
        <a:spcAft>
          <a:spcPct val="0"/>
        </a:spcAft>
        <a:defRPr sz="2800">
          <a:solidFill>
            <a:schemeClr val="bg1"/>
          </a:solidFill>
          <a:latin typeface="Gill Sans MT" panose="020B0502020104020203" pitchFamily="34" charset="0"/>
        </a:defRPr>
      </a:lvl2pPr>
      <a:lvl3pPr algn="l" defTabSz="457200" rtl="0" eaLnBrk="0" fontAlgn="base" hangingPunct="0">
        <a:spcBef>
          <a:spcPct val="0"/>
        </a:spcBef>
        <a:spcAft>
          <a:spcPct val="0"/>
        </a:spcAft>
        <a:defRPr sz="2800">
          <a:solidFill>
            <a:schemeClr val="bg1"/>
          </a:solidFill>
          <a:latin typeface="Gill Sans MT" panose="020B0502020104020203" pitchFamily="34" charset="0"/>
        </a:defRPr>
      </a:lvl3pPr>
      <a:lvl4pPr algn="l" defTabSz="457200" rtl="0" eaLnBrk="0" fontAlgn="base" hangingPunct="0">
        <a:spcBef>
          <a:spcPct val="0"/>
        </a:spcBef>
        <a:spcAft>
          <a:spcPct val="0"/>
        </a:spcAft>
        <a:defRPr sz="2800">
          <a:solidFill>
            <a:schemeClr val="bg1"/>
          </a:solidFill>
          <a:latin typeface="Gill Sans MT" panose="020B0502020104020203" pitchFamily="34" charset="0"/>
        </a:defRPr>
      </a:lvl4pPr>
      <a:lvl5pPr algn="l" defTabSz="457200" rtl="0" eaLnBrk="0" fontAlgn="base" hangingPunct="0">
        <a:spcBef>
          <a:spcPct val="0"/>
        </a:spcBef>
        <a:spcAft>
          <a:spcPct val="0"/>
        </a:spcAft>
        <a:defRPr sz="2800">
          <a:solidFill>
            <a:schemeClr val="bg1"/>
          </a:solidFill>
          <a:latin typeface="Gill Sans MT" panose="020B0502020104020203"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00" indent="-304800" algn="l" defTabSz="457200" rtl="0" eaLnBrk="0" fontAlgn="base" hangingPunct="0">
        <a:spcBef>
          <a:spcPct val="20000"/>
        </a:spcBef>
        <a:spcAft>
          <a:spcPts val="600"/>
        </a:spcAft>
        <a:buClr>
          <a:schemeClr val="accent2"/>
        </a:buClr>
        <a:buSzPct val="92000"/>
        <a:buFont typeface="Wingdings 2" panose="05020102010507070707" pitchFamily="18" charset="2"/>
        <a:buChar char=""/>
        <a:defRPr kern="1200">
          <a:solidFill>
            <a:schemeClr val="tx2"/>
          </a:solidFill>
          <a:latin typeface="+mn-lt"/>
          <a:ea typeface="+mn-ea"/>
          <a:cs typeface="+mn-cs"/>
        </a:defRPr>
      </a:lvl1pPr>
      <a:lvl2pPr marL="628650" indent="-304800" algn="l" defTabSz="457200" rtl="0" eaLnBrk="0" fontAlgn="base" hangingPunct="0">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8525" indent="-269875" algn="l" defTabSz="457200" rtl="0" eaLnBrk="0" fontAlgn="base" hangingPunct="0">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425" indent="-233363" algn="l" defTabSz="457200" rtl="0" eaLnBrk="0" fontAlgn="base" hangingPunct="0">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788" indent="-233363" algn="l" defTabSz="457200" rtl="0" eaLnBrk="0" fontAlgn="base" hangingPunct="0">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6563" y="704850"/>
            <a:ext cx="8270875" cy="1189038"/>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2051" name="Text Placeholder 2"/>
          <p:cNvSpPr>
            <a:spLocks noGrp="1"/>
          </p:cNvSpPr>
          <p:nvPr>
            <p:ph type="body" idx="1"/>
          </p:nvPr>
        </p:nvSpPr>
        <p:spPr bwMode="auto">
          <a:xfrm>
            <a:off x="436563" y="2335213"/>
            <a:ext cx="82708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5703888" y="5956300"/>
            <a:ext cx="21336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675">
                <a:solidFill>
                  <a:srgbClr val="8784C7"/>
                </a:solidFill>
                <a:latin typeface="+mn-lt"/>
              </a:defRPr>
            </a:lvl1pPr>
          </a:lstStyle>
          <a:p>
            <a:pPr>
              <a:defRPr/>
            </a:pPr>
            <a:fld id="{D2AC083D-4859-43DB-B4C7-98A4BD38B04F}" type="datetimeFigureOut">
              <a:rPr lang="en-US"/>
              <a:pPr>
                <a:defRPr/>
              </a:pPr>
              <a:t>10/24/2017</a:t>
            </a:fld>
            <a:endParaRPr lang="en-US" dirty="0"/>
          </a:p>
        </p:txBody>
      </p:sp>
      <p:sp>
        <p:nvSpPr>
          <p:cNvPr id="5" name="Footer Placeholder 4"/>
          <p:cNvSpPr>
            <a:spLocks noGrp="1"/>
          </p:cNvSpPr>
          <p:nvPr>
            <p:ph type="ftr" sz="quarter" idx="3"/>
          </p:nvPr>
        </p:nvSpPr>
        <p:spPr>
          <a:xfrm>
            <a:off x="436563" y="5951538"/>
            <a:ext cx="518795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675" cap="all">
                <a:solidFill>
                  <a:srgbClr val="8784C7"/>
                </a:solidFill>
                <a:latin typeface="+mn-lt"/>
              </a:defRPr>
            </a:lvl1pPr>
          </a:lstStyle>
          <a:p>
            <a:pPr>
              <a:defRPr/>
            </a:pPr>
            <a:endParaRPr lang="en-US"/>
          </a:p>
        </p:txBody>
      </p:sp>
      <p:sp>
        <p:nvSpPr>
          <p:cNvPr id="6" name="Slide Number Placeholder 5"/>
          <p:cNvSpPr>
            <a:spLocks noGrp="1"/>
          </p:cNvSpPr>
          <p:nvPr>
            <p:ph type="sldNum" sz="quarter" idx="4"/>
          </p:nvPr>
        </p:nvSpPr>
        <p:spPr>
          <a:xfrm>
            <a:off x="7918450" y="5956300"/>
            <a:ext cx="788988"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675">
                <a:solidFill>
                  <a:srgbClr val="8784C7"/>
                </a:solidFill>
                <a:latin typeface="+mn-lt"/>
              </a:defRPr>
            </a:lvl1pPr>
          </a:lstStyle>
          <a:p>
            <a:pPr>
              <a:defRPr/>
            </a:pPr>
            <a:fld id="{01FD080D-14A8-4448-B24C-5C019F32D0BA}" type="slidenum">
              <a:rPr lang="en-US"/>
              <a:pPr>
                <a:defRPr/>
              </a:pPr>
              <a:t>‹#›</a:t>
            </a:fld>
            <a:endParaRPr lang="en-US" dirty="0"/>
          </a:p>
        </p:txBody>
      </p:sp>
      <p:sp>
        <p:nvSpPr>
          <p:cNvPr id="9" name="Rectangle 8"/>
          <p:cNvSpPr/>
          <p:nvPr/>
        </p:nvSpPr>
        <p:spPr>
          <a:xfrm>
            <a:off x="334963" y="457200"/>
            <a:ext cx="2778125" cy="952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0913" y="454025"/>
            <a:ext cx="2778125" cy="9842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50" y="457200"/>
            <a:ext cx="2778125" cy="9207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342900" rtl="0" eaLnBrk="0" fontAlgn="base" hangingPunct="0">
        <a:spcBef>
          <a:spcPct val="0"/>
        </a:spcBef>
        <a:spcAft>
          <a:spcPct val="0"/>
        </a:spcAft>
        <a:defRPr sz="2100" kern="1200" cap="all">
          <a:solidFill>
            <a:schemeClr val="bg1"/>
          </a:solidFill>
          <a:latin typeface="+mj-lt"/>
          <a:ea typeface="+mj-ea"/>
          <a:cs typeface="+mj-cs"/>
        </a:defRPr>
      </a:lvl1pPr>
      <a:lvl2pPr algn="l" defTabSz="342900" rtl="0" eaLnBrk="0" fontAlgn="base" hangingPunct="0">
        <a:spcBef>
          <a:spcPct val="0"/>
        </a:spcBef>
        <a:spcAft>
          <a:spcPct val="0"/>
        </a:spcAft>
        <a:defRPr sz="2100">
          <a:solidFill>
            <a:schemeClr val="bg1"/>
          </a:solidFill>
          <a:latin typeface="Gill Sans MT" panose="020B0502020104020203" pitchFamily="34" charset="0"/>
        </a:defRPr>
      </a:lvl2pPr>
      <a:lvl3pPr algn="l" defTabSz="342900" rtl="0" eaLnBrk="0" fontAlgn="base" hangingPunct="0">
        <a:spcBef>
          <a:spcPct val="0"/>
        </a:spcBef>
        <a:spcAft>
          <a:spcPct val="0"/>
        </a:spcAft>
        <a:defRPr sz="2100">
          <a:solidFill>
            <a:schemeClr val="bg1"/>
          </a:solidFill>
          <a:latin typeface="Gill Sans MT" panose="020B0502020104020203" pitchFamily="34" charset="0"/>
        </a:defRPr>
      </a:lvl3pPr>
      <a:lvl4pPr algn="l" defTabSz="342900" rtl="0" eaLnBrk="0" fontAlgn="base" hangingPunct="0">
        <a:spcBef>
          <a:spcPct val="0"/>
        </a:spcBef>
        <a:spcAft>
          <a:spcPct val="0"/>
        </a:spcAft>
        <a:defRPr sz="2100">
          <a:solidFill>
            <a:schemeClr val="bg1"/>
          </a:solidFill>
          <a:latin typeface="Gill Sans MT" panose="020B0502020104020203" pitchFamily="34" charset="0"/>
        </a:defRPr>
      </a:lvl4pPr>
      <a:lvl5pPr algn="l" defTabSz="342900" rtl="0" eaLnBrk="0" fontAlgn="base" hangingPunct="0">
        <a:spcBef>
          <a:spcPct val="0"/>
        </a:spcBef>
        <a:spcAft>
          <a:spcPct val="0"/>
        </a:spcAft>
        <a:defRPr sz="2100">
          <a:solidFill>
            <a:schemeClr val="bg1"/>
          </a:solidFill>
          <a:latin typeface="Gill Sans MT" panose="020B0502020104020203"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342900" rtl="0" eaLnBrk="0" fontAlgn="base" hangingPunct="0">
        <a:spcBef>
          <a:spcPct val="20000"/>
        </a:spcBef>
        <a:spcAft>
          <a:spcPts val="450"/>
        </a:spcAft>
        <a:buClr>
          <a:schemeClr val="accent2"/>
        </a:buClr>
        <a:buSzPct val="92000"/>
        <a:buFont typeface="Wingdings 2" panose="05020102010507070707" pitchFamily="18" charset="2"/>
        <a:buChar char=""/>
        <a:defRPr sz="1300" kern="1200">
          <a:solidFill>
            <a:schemeClr val="tx2"/>
          </a:solidFill>
          <a:latin typeface="+mn-lt"/>
          <a:ea typeface="+mn-ea"/>
          <a:cs typeface="+mn-cs"/>
        </a:defRPr>
      </a:lvl1pPr>
      <a:lvl2pPr marL="471488" indent="-228600" algn="l" defTabSz="342900" rtl="0" eaLnBrk="0" fontAlgn="base" hangingPunct="0">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4688" indent="-201613" algn="l" defTabSz="342900" rtl="0" eaLnBrk="0" fontAlgn="base" hangingPunct="0">
        <a:spcBef>
          <a:spcPct val="20000"/>
        </a:spcBef>
        <a:spcAft>
          <a:spcPts val="450"/>
        </a:spcAft>
        <a:buClr>
          <a:schemeClr val="accent2"/>
        </a:buClr>
        <a:buSzPct val="92000"/>
        <a:buFont typeface="Wingdings 2" panose="05020102010507070707" pitchFamily="18" charset="2"/>
        <a:buChar char=""/>
        <a:defRPr sz="1000" kern="1200">
          <a:solidFill>
            <a:schemeClr val="tx2"/>
          </a:solidFill>
          <a:latin typeface="+mn-lt"/>
          <a:ea typeface="+mn-ea"/>
          <a:cs typeface="+mn-cs"/>
        </a:defRPr>
      </a:lvl3pPr>
      <a:lvl4pPr marL="930275" indent="-174625" algn="l" defTabSz="342900" rtl="0" eaLnBrk="0" fontAlgn="base" hangingPunct="0">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0150" indent="-174625" algn="l" defTabSz="342900" rtl="0" eaLnBrk="0" fontAlgn="base" hangingPunct="0">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actonalz.org/elements-and-resource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alz.org/"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3" y="1208088"/>
            <a:ext cx="7772400" cy="1700212"/>
          </a:xfrm>
        </p:spPr>
        <p:txBody>
          <a:bodyPr>
            <a:noAutofit/>
          </a:bodyPr>
          <a:lstStyle/>
          <a:p>
            <a:pPr eaLnBrk="1" fontAlgn="auto" hangingPunct="1">
              <a:spcAft>
                <a:spcPts val="0"/>
              </a:spcAft>
              <a:defRPr/>
            </a:pPr>
            <a:r>
              <a:rPr lang="en-US" sz="4000" dirty="0" smtClean="0">
                <a:solidFill>
                  <a:schemeClr val="tx1"/>
                </a:solidFill>
              </a:rPr>
              <a:t>A Public Health Approach to </a:t>
            </a:r>
            <a:br>
              <a:rPr lang="en-US" sz="4000" dirty="0" smtClean="0">
                <a:solidFill>
                  <a:schemeClr val="tx1"/>
                </a:solidFill>
              </a:rPr>
            </a:br>
            <a:r>
              <a:rPr lang="en-US" sz="4000" dirty="0" smtClean="0">
                <a:solidFill>
                  <a:schemeClr val="tx1"/>
                </a:solidFill>
              </a:rPr>
              <a:t>Alzheimer’s and Other Dementias</a:t>
            </a:r>
            <a:endParaRPr lang="en-US" sz="4000" dirty="0">
              <a:solidFill>
                <a:schemeClr val="tx1"/>
              </a:solidFill>
            </a:endParaRPr>
          </a:p>
        </p:txBody>
      </p:sp>
      <p:sp>
        <p:nvSpPr>
          <p:cNvPr id="3" name="Subtitle 2"/>
          <p:cNvSpPr>
            <a:spLocks noGrp="1"/>
          </p:cNvSpPr>
          <p:nvPr>
            <p:ph type="subTitle" idx="1"/>
          </p:nvPr>
        </p:nvSpPr>
        <p:spPr>
          <a:xfrm>
            <a:off x="752475" y="3514725"/>
            <a:ext cx="6921500" cy="1644650"/>
          </a:xfrm>
        </p:spPr>
        <p:txBody>
          <a:bodyPr rtlCol="0"/>
          <a:lstStyle/>
          <a:p>
            <a:pPr eaLnBrk="1" fontAlgn="auto" hangingPunct="1">
              <a:defRPr/>
            </a:pPr>
            <a:r>
              <a:rPr lang="en-US" sz="2400" b="1" dirty="0" smtClean="0">
                <a:solidFill>
                  <a:schemeClr val="bg1"/>
                </a:solidFill>
              </a:rPr>
              <a:t>Dementia Capable Systems and dementia friendly communities</a:t>
            </a:r>
            <a:endParaRPr lang="en-US" sz="2400" b="1" dirty="0">
              <a:solidFill>
                <a:schemeClr val="bg1"/>
              </a:solidFill>
            </a:endParaRPr>
          </a:p>
        </p:txBody>
      </p:sp>
      <p:pic>
        <p:nvPicPr>
          <p:cNvPr id="11" name="Picture 10" descr="Image of CDC logo." title="Centers for Disease Control and Prevention  logo"/>
          <p:cNvPicPr>
            <a:picLocks noChangeAspect="1"/>
          </p:cNvPicPr>
          <p:nvPr/>
        </p:nvPicPr>
        <p:blipFill>
          <a:blip r:embed="rId3"/>
          <a:stretch>
            <a:fillRect/>
          </a:stretch>
        </p:blipFill>
        <p:spPr>
          <a:xfrm>
            <a:off x="3871913" y="5711825"/>
            <a:ext cx="1201737" cy="868363"/>
          </a:xfrm>
          <a:prstGeom prst="rect">
            <a:avLst/>
          </a:prstGeom>
        </p:spPr>
      </p:pic>
      <p:pic>
        <p:nvPicPr>
          <p:cNvPr id="12" name="Picture 2" descr="Image of Alzheimer's Association logo." title="Alzheimer's Association Logo"/>
          <p:cNvPicPr>
            <a:picLocks noChangeAspect="1" noChangeArrowheads="1"/>
          </p:cNvPicPr>
          <p:nvPr/>
        </p:nvPicPr>
        <p:blipFill rotWithShape="1">
          <a:blip r:embed="rId4"/>
          <a:srcRect t="17260" b="10030"/>
          <a:stretch/>
        </p:blipFill>
        <p:spPr bwMode="auto">
          <a:xfrm>
            <a:off x="1311275" y="5905500"/>
            <a:ext cx="1955800"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12" descr="Image of Emory Centers for Training and Technical Assistance logo" title="Emory Centers for Training and Technical Assistance Logo"/>
          <p:cNvPicPr>
            <a:picLocks noChangeAspect="1"/>
          </p:cNvPicPr>
          <p:nvPr/>
        </p:nvPicPr>
        <p:blipFill>
          <a:blip r:embed="rId5"/>
          <a:srcRect/>
          <a:stretch>
            <a:fillRect/>
          </a:stretch>
        </p:blipFill>
        <p:spPr bwMode="auto">
          <a:xfrm>
            <a:off x="5662613" y="5802313"/>
            <a:ext cx="230505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fontAlgn="auto" hangingPunct="1">
              <a:spcAft>
                <a:spcPts val="0"/>
              </a:spcAft>
              <a:defRPr/>
            </a:pPr>
            <a:r>
              <a:rPr lang="en-US" sz="4000" dirty="0"/>
              <a:t>Discussion </a:t>
            </a:r>
            <a:r>
              <a:rPr lang="en-US" sz="4000" dirty="0" smtClean="0"/>
              <a:t>Question</a:t>
            </a:r>
            <a:endParaRPr lang="en-US" sz="4000" dirty="0"/>
          </a:p>
        </p:txBody>
      </p:sp>
      <p:sp>
        <p:nvSpPr>
          <p:cNvPr id="3" name="Content Placeholder 2"/>
          <p:cNvSpPr>
            <a:spLocks noGrp="1"/>
          </p:cNvSpPr>
          <p:nvPr>
            <p:ph idx="1"/>
          </p:nvPr>
        </p:nvSpPr>
        <p:spPr>
          <a:xfrm>
            <a:off x="581025" y="2227263"/>
            <a:ext cx="7989888" cy="3632200"/>
          </a:xfrm>
        </p:spPr>
        <p:txBody>
          <a:bodyPr rtlCol="0">
            <a:normAutofit lnSpcReduction="10000"/>
          </a:bodyPr>
          <a:lstStyle/>
          <a:p>
            <a:pPr marL="0" indent="0" algn="ctr" eaLnBrk="1" fontAlgn="auto" hangingPunct="1">
              <a:buFont typeface="Wingdings 2" panose="05020102010507070707" pitchFamily="18" charset="2"/>
              <a:buNone/>
              <a:defRPr/>
            </a:pPr>
            <a:endParaRPr lang="en-US" sz="3600" dirty="0" smtClean="0"/>
          </a:p>
          <a:p>
            <a:pPr marL="0" indent="0" algn="ctr" eaLnBrk="1" fontAlgn="auto" hangingPunct="1">
              <a:buFont typeface="Wingdings 2" panose="05020102010507070707" pitchFamily="18" charset="2"/>
              <a:buNone/>
              <a:defRPr/>
            </a:pPr>
            <a:endParaRPr lang="en-US" sz="3600" dirty="0"/>
          </a:p>
          <a:p>
            <a:pPr marL="0" indent="0" algn="ctr" eaLnBrk="1" fontAlgn="auto" hangingPunct="1">
              <a:buFont typeface="Wingdings 2" panose="05020102010507070707" pitchFamily="18" charset="2"/>
              <a:buNone/>
              <a:defRPr/>
            </a:pPr>
            <a:endParaRPr lang="en-US" sz="3600" dirty="0" smtClean="0"/>
          </a:p>
          <a:p>
            <a:pPr marL="0" indent="0" algn="ctr" eaLnBrk="1" fontAlgn="auto" hangingPunct="1">
              <a:buFont typeface="Wingdings 2" panose="05020102010507070707" pitchFamily="18" charset="2"/>
              <a:buNone/>
              <a:defRPr/>
            </a:pPr>
            <a:r>
              <a:rPr lang="en-US" sz="3600" dirty="0" smtClean="0"/>
              <a:t>What </a:t>
            </a:r>
            <a:r>
              <a:rPr lang="en-US" sz="3600" dirty="0"/>
              <a:t>is public health research?</a:t>
            </a:r>
            <a:br>
              <a:rPr lang="en-US" sz="3600" dirty="0"/>
            </a:br>
            <a:r>
              <a:rPr lang="en-US" sz="3600" dirty="0"/>
              <a:t>What does it mean to translate findings?</a:t>
            </a:r>
            <a:br>
              <a:rPr lang="en-US" sz="3600" dirty="0"/>
            </a:br>
            <a:endParaRPr lang="en-US" sz="3600" dirty="0"/>
          </a:p>
        </p:txBody>
      </p:sp>
      <p:sp>
        <p:nvSpPr>
          <p:cNvPr id="4" name="Action Button: Help 3" descr="Question mark indicating discussion question" title="Question mark">
            <a:hlinkClick r:id="" action="ppaction://noaction" highlightClick="1"/>
          </p:cNvPr>
          <p:cNvSpPr/>
          <p:nvPr/>
        </p:nvSpPr>
        <p:spPr>
          <a:xfrm>
            <a:off x="3762375" y="2405063"/>
            <a:ext cx="1606550" cy="1439862"/>
          </a:xfrm>
          <a:prstGeom prst="actionButtonHelp">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403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CE11F88E-BF3A-4313-BE5E-685B43CDC3DF}" type="slidenum">
              <a:rPr lang="en-US" altLang="en-US" smtClean="0">
                <a:solidFill>
                  <a:schemeClr val="accent2"/>
                </a:solidFill>
              </a:rPr>
              <a:pPr fontAlgn="base">
                <a:spcBef>
                  <a:spcPct val="0"/>
                </a:spcBef>
                <a:spcAft>
                  <a:spcPct val="0"/>
                </a:spcAft>
              </a:pPr>
              <a:t>10</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Public Health Research &amp; Translation</a:t>
            </a:r>
            <a:endParaRPr lang="en-US" dirty="0"/>
          </a:p>
        </p:txBody>
      </p:sp>
      <p:sp>
        <p:nvSpPr>
          <p:cNvPr id="46084" name="Content Placeholder 2"/>
          <p:cNvSpPr>
            <a:spLocks noGrp="1"/>
          </p:cNvSpPr>
          <p:nvPr>
            <p:ph idx="1"/>
          </p:nvPr>
        </p:nvSpPr>
        <p:spPr>
          <a:xfrm>
            <a:off x="485988" y="2347601"/>
            <a:ext cx="7989888" cy="3632200"/>
          </a:xfrm>
        </p:spPr>
        <p:txBody>
          <a:bodyPr/>
          <a:lstStyle/>
          <a:p>
            <a:pPr eaLnBrk="1" hangingPunct="1">
              <a:spcAft>
                <a:spcPts val="1200"/>
              </a:spcAft>
            </a:pPr>
            <a:r>
              <a:rPr lang="en-US" altLang="en-US" dirty="0" smtClean="0"/>
              <a:t>Public health research: generalizable knowledge to improve practice</a:t>
            </a:r>
          </a:p>
          <a:p>
            <a:pPr eaLnBrk="1" hangingPunct="1">
              <a:spcAft>
                <a:spcPts val="1200"/>
              </a:spcAft>
            </a:pPr>
            <a:r>
              <a:rPr lang="en-US" altLang="en-US" dirty="0" smtClean="0"/>
              <a:t>Translation: evidence-based practice</a:t>
            </a:r>
          </a:p>
          <a:p>
            <a:pPr eaLnBrk="1" hangingPunct="1">
              <a:spcAft>
                <a:spcPts val="1200"/>
              </a:spcAft>
            </a:pPr>
            <a:r>
              <a:rPr lang="en-US" altLang="en-US" dirty="0" smtClean="0"/>
              <a:t>Sources:</a:t>
            </a:r>
          </a:p>
          <a:p>
            <a:pPr lvl="1" eaLnBrk="1" hangingPunct="1">
              <a:buFont typeface="Courier New" panose="02070309020205020404" pitchFamily="49" charset="0"/>
              <a:buChar char="o"/>
            </a:pPr>
            <a:r>
              <a:rPr lang="en-US" altLang="en-US" sz="1800" dirty="0" smtClean="0"/>
              <a:t>Published peer-reviewed articles</a:t>
            </a:r>
          </a:p>
          <a:p>
            <a:pPr lvl="1" eaLnBrk="1" hangingPunct="1">
              <a:buFont typeface="Courier New" panose="02070309020205020404" pitchFamily="49" charset="0"/>
              <a:buChar char="o"/>
            </a:pPr>
            <a:r>
              <a:rPr lang="en-US" altLang="en-US" sz="1800" dirty="0" smtClean="0"/>
              <a:t>Authoritative guidelines, recommendations</a:t>
            </a:r>
          </a:p>
          <a:p>
            <a:pPr lvl="1" eaLnBrk="1" hangingPunct="1">
              <a:buFont typeface="Courier New" panose="02070309020205020404" pitchFamily="49" charset="0"/>
              <a:buChar char="o"/>
            </a:pPr>
            <a:r>
              <a:rPr lang="en-US" altLang="en-US" sz="1800" dirty="0" smtClean="0"/>
              <a:t>Surveillance systems</a:t>
            </a:r>
            <a:endParaRPr lang="en-US" altLang="en-US" sz="1800" dirty="0"/>
          </a:p>
          <a:p>
            <a:pPr marL="0" indent="0">
              <a:buNone/>
            </a:pPr>
            <a:endParaRPr lang="en-US" sz="1100" baseline="30000" dirty="0" smtClean="0"/>
          </a:p>
          <a:p>
            <a:pPr marL="0" indent="0">
              <a:buNone/>
            </a:pPr>
            <a:endParaRPr lang="en-US" sz="1100" baseline="30000" dirty="0"/>
          </a:p>
        </p:txBody>
      </p:sp>
      <p:pic>
        <p:nvPicPr>
          <p:cNvPr id="4" name="Picture 3" descr="Image of documents with writing and picture of bar graph" title="Image of documents"/>
          <p:cNvPicPr>
            <a:picLocks noChangeAspect="1"/>
          </p:cNvPicPr>
          <p:nvPr/>
        </p:nvPicPr>
        <p:blipFill>
          <a:blip r:embed="rId3"/>
          <a:stretch>
            <a:fillRect/>
          </a:stretch>
        </p:blipFill>
        <p:spPr>
          <a:xfrm>
            <a:off x="5806533" y="2956273"/>
            <a:ext cx="2295525" cy="2762250"/>
          </a:xfrm>
          <a:prstGeom prst="rect">
            <a:avLst/>
          </a:prstGeom>
        </p:spPr>
      </p:pic>
      <p:sp>
        <p:nvSpPr>
          <p:cNvPr id="4608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272CFD91-DD81-4231-962F-AE77B2282A9D}" type="slidenum">
              <a:rPr lang="en-US" altLang="en-US" smtClean="0">
                <a:solidFill>
                  <a:schemeClr val="accent2"/>
                </a:solidFill>
              </a:rPr>
              <a:pPr fontAlgn="base">
                <a:spcBef>
                  <a:spcPct val="0"/>
                </a:spcBef>
                <a:spcAft>
                  <a:spcPct val="0"/>
                </a:spcAft>
              </a:pPr>
              <a:t>11</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Discussion </a:t>
            </a:r>
            <a:r>
              <a:rPr lang="en-US" dirty="0" smtClean="0"/>
              <a:t>Question</a:t>
            </a:r>
            <a:endParaRPr lang="en-US" dirty="0"/>
          </a:p>
        </p:txBody>
      </p:sp>
      <p:sp>
        <p:nvSpPr>
          <p:cNvPr id="3" name="Content Placeholder 2"/>
          <p:cNvSpPr>
            <a:spLocks noGrp="1"/>
          </p:cNvSpPr>
          <p:nvPr>
            <p:ph idx="1"/>
          </p:nvPr>
        </p:nvSpPr>
        <p:spPr>
          <a:xfrm>
            <a:off x="581025" y="2227263"/>
            <a:ext cx="7989888" cy="3632200"/>
          </a:xfrm>
        </p:spPr>
        <p:txBody>
          <a:bodyPr rtlCol="0">
            <a:normAutofit fontScale="92500" lnSpcReduction="20000"/>
          </a:bodyPr>
          <a:lstStyle/>
          <a:p>
            <a:pPr marL="0" indent="0" algn="ctr" eaLnBrk="1" fontAlgn="auto" hangingPunct="1">
              <a:buFont typeface="Wingdings 2" panose="05020102010507070707" pitchFamily="18" charset="2"/>
              <a:buNone/>
              <a:defRPr/>
            </a:pPr>
            <a:endParaRPr lang="en-US" sz="3600" dirty="0" smtClean="0"/>
          </a:p>
          <a:p>
            <a:pPr marL="0" indent="0" algn="ctr" eaLnBrk="1" fontAlgn="auto" hangingPunct="1">
              <a:buFont typeface="Wingdings 2" panose="05020102010507070707" pitchFamily="18" charset="2"/>
              <a:buNone/>
              <a:defRPr/>
            </a:pPr>
            <a:endParaRPr lang="en-US" sz="3600" dirty="0"/>
          </a:p>
          <a:p>
            <a:pPr marL="0" indent="0" algn="ctr" eaLnBrk="1" fontAlgn="auto" hangingPunct="1">
              <a:buFont typeface="Wingdings 2" panose="05020102010507070707" pitchFamily="18" charset="2"/>
              <a:buNone/>
              <a:defRPr/>
            </a:pPr>
            <a:endParaRPr lang="en-US" sz="3600" dirty="0" smtClean="0"/>
          </a:p>
          <a:p>
            <a:pPr marL="0" indent="0" algn="ctr" eaLnBrk="1" fontAlgn="auto" hangingPunct="1">
              <a:buFont typeface="Wingdings 2" panose="05020102010507070707" pitchFamily="18" charset="2"/>
              <a:buNone/>
              <a:defRPr/>
            </a:pPr>
            <a:r>
              <a:rPr lang="en-US" sz="3600" dirty="0" smtClean="0"/>
              <a:t>How </a:t>
            </a:r>
            <a:r>
              <a:rPr lang="en-US" sz="3600" dirty="0"/>
              <a:t>can public health research and translation be used to reduce the burden of Alzheimer’s disease?</a:t>
            </a:r>
            <a:br>
              <a:rPr lang="en-US" sz="3600" dirty="0"/>
            </a:br>
            <a:endParaRPr lang="en-US" sz="3600" dirty="0"/>
          </a:p>
        </p:txBody>
      </p:sp>
      <p:sp>
        <p:nvSpPr>
          <p:cNvPr id="4" name="Action Button: Help 3" descr="Question mark indicating discussion question" title="Question mark">
            <a:hlinkClick r:id="" action="ppaction://noaction" highlightClick="1"/>
          </p:cNvPr>
          <p:cNvSpPr/>
          <p:nvPr/>
        </p:nvSpPr>
        <p:spPr>
          <a:xfrm>
            <a:off x="4032250" y="2227263"/>
            <a:ext cx="1606550" cy="1439862"/>
          </a:xfrm>
          <a:prstGeom prst="actionButtonHelp">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813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122BB17D-8F7A-46A1-AD20-ED00321757F8}" type="slidenum">
              <a:rPr lang="en-US" altLang="en-US" smtClean="0">
                <a:solidFill>
                  <a:schemeClr val="accent2"/>
                </a:solidFill>
              </a:rPr>
              <a:pPr fontAlgn="base">
                <a:spcBef>
                  <a:spcPct val="0"/>
                </a:spcBef>
                <a:spcAft>
                  <a:spcPct val="0"/>
                </a:spcAft>
              </a:pPr>
              <a:t>12</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Public Health Research &amp; Translation</a:t>
            </a:r>
            <a:endParaRPr lang="en-US" dirty="0"/>
          </a:p>
        </p:txBody>
      </p:sp>
      <p:sp>
        <p:nvSpPr>
          <p:cNvPr id="50180" name="Content Placeholder 2"/>
          <p:cNvSpPr>
            <a:spLocks noGrp="1"/>
          </p:cNvSpPr>
          <p:nvPr>
            <p:ph idx="1"/>
          </p:nvPr>
        </p:nvSpPr>
        <p:spPr>
          <a:xfrm>
            <a:off x="168428" y="2998788"/>
            <a:ext cx="7336341" cy="2957512"/>
          </a:xfrm>
        </p:spPr>
        <p:txBody>
          <a:bodyPr/>
          <a:lstStyle/>
          <a:p>
            <a:pPr lvl="1" eaLnBrk="1" hangingPunct="1">
              <a:spcAft>
                <a:spcPts val="1200"/>
              </a:spcAft>
              <a:buFont typeface="Wingdings" panose="05000000000000000000" pitchFamily="2" charset="2"/>
              <a:buChar char="§"/>
            </a:pPr>
            <a:r>
              <a:rPr lang="en-US" altLang="en-US" sz="2200" dirty="0" smtClean="0"/>
              <a:t>Measure burden</a:t>
            </a:r>
          </a:p>
          <a:p>
            <a:pPr lvl="1" eaLnBrk="1" hangingPunct="1">
              <a:spcAft>
                <a:spcPts val="1200"/>
              </a:spcAft>
              <a:buFont typeface="Wingdings" panose="05000000000000000000" pitchFamily="2" charset="2"/>
              <a:buChar char="§"/>
            </a:pPr>
            <a:r>
              <a:rPr lang="en-US" altLang="en-US" sz="2200" dirty="0" smtClean="0"/>
              <a:t>Create policies </a:t>
            </a:r>
          </a:p>
          <a:p>
            <a:pPr lvl="1" eaLnBrk="1" hangingPunct="1">
              <a:spcAft>
                <a:spcPts val="1200"/>
              </a:spcAft>
              <a:buFont typeface="Wingdings" panose="05000000000000000000" pitchFamily="2" charset="2"/>
              <a:buChar char="§"/>
            </a:pPr>
            <a:r>
              <a:rPr lang="en-US" altLang="en-US" sz="2200" dirty="0" smtClean="0"/>
              <a:t>Identify/design practices and interventions</a:t>
            </a:r>
          </a:p>
          <a:p>
            <a:pPr lvl="1" eaLnBrk="1" hangingPunct="1">
              <a:spcAft>
                <a:spcPts val="1200"/>
              </a:spcAft>
              <a:buFont typeface="Wingdings" panose="05000000000000000000" pitchFamily="2" charset="2"/>
              <a:buChar char="§"/>
            </a:pPr>
            <a:r>
              <a:rPr lang="en-US" altLang="en-US" sz="2200" dirty="0" smtClean="0"/>
              <a:t>Promote risk reduction and cognitive health</a:t>
            </a:r>
          </a:p>
          <a:p>
            <a:pPr marL="323850" lvl="1" indent="0" eaLnBrk="1" hangingPunct="1">
              <a:spcAft>
                <a:spcPts val="1200"/>
              </a:spcAft>
              <a:buNone/>
            </a:pPr>
            <a:endParaRPr lang="en-US" sz="1100" baseline="30000" dirty="0" smtClean="0">
              <a:ea typeface="MS Mincho" panose="02020609040205080304" pitchFamily="49" charset="-128"/>
              <a:cs typeface="Times New Roman" panose="02020603050405020304" pitchFamily="18" charset="0"/>
            </a:endParaRPr>
          </a:p>
          <a:p>
            <a:pPr marL="323850" lvl="1" indent="0" eaLnBrk="1" hangingPunct="1">
              <a:spcAft>
                <a:spcPts val="1200"/>
              </a:spcAft>
              <a:buNone/>
            </a:pPr>
            <a:endParaRPr lang="en-US" sz="1100" baseline="30000" dirty="0">
              <a:ea typeface="MS Mincho" panose="02020609040205080304" pitchFamily="49" charset="-128"/>
              <a:cs typeface="Times New Roman" panose="02020603050405020304" pitchFamily="18" charset="0"/>
            </a:endParaRPr>
          </a:p>
          <a:p>
            <a:pPr marL="323850" lvl="1" indent="0" eaLnBrk="1" hangingPunct="1">
              <a:spcAft>
                <a:spcPts val="1200"/>
              </a:spcAft>
              <a:buNone/>
            </a:pPr>
            <a:endParaRPr lang="en-US" sz="1100" baseline="30000" dirty="0" smtClean="0">
              <a:ea typeface="MS Mincho" panose="02020609040205080304" pitchFamily="49" charset="-128"/>
              <a:cs typeface="Times New Roman" panose="02020603050405020304" pitchFamily="18" charset="0"/>
            </a:endParaRPr>
          </a:p>
          <a:p>
            <a:pPr marL="323850" lvl="1" indent="0" eaLnBrk="1" hangingPunct="1">
              <a:spcAft>
                <a:spcPts val="1200"/>
              </a:spcAft>
              <a:buNone/>
            </a:pPr>
            <a:endParaRPr lang="en-US" sz="1100" baseline="30000" dirty="0">
              <a:ea typeface="MS Mincho" panose="02020609040205080304" pitchFamily="49" charset="-128"/>
              <a:cs typeface="Times New Roman" panose="02020603050405020304" pitchFamily="18" charset="0"/>
            </a:endParaRPr>
          </a:p>
          <a:p>
            <a:pPr marL="323850" lvl="1" indent="0" eaLnBrk="1" hangingPunct="1">
              <a:spcAft>
                <a:spcPts val="1200"/>
              </a:spcAft>
              <a:buNone/>
            </a:pPr>
            <a:endParaRPr lang="en-US" sz="1100" baseline="30000" dirty="0" smtClean="0">
              <a:ea typeface="MS Mincho" panose="02020609040205080304" pitchFamily="49" charset="-128"/>
              <a:cs typeface="Times New Roman" panose="02020603050405020304" pitchFamily="18" charset="0"/>
            </a:endParaRPr>
          </a:p>
          <a:p>
            <a:pPr marL="323850" lvl="1" indent="0" eaLnBrk="1" hangingPunct="1">
              <a:spcAft>
                <a:spcPts val="1200"/>
              </a:spcAft>
              <a:buNone/>
            </a:pPr>
            <a:r>
              <a:rPr lang="en-US" sz="1100" baseline="30000" dirty="0" smtClean="0">
                <a:ea typeface="MS Mincho" panose="02020609040205080304" pitchFamily="49" charset="-128"/>
                <a:cs typeface="Times New Roman" panose="02020603050405020304" pitchFamily="18" charset="0"/>
              </a:rPr>
              <a:t>8</a:t>
            </a:r>
            <a:r>
              <a:rPr lang="en-US" sz="1100" dirty="0" smtClean="0">
                <a:ea typeface="MS Mincho" panose="02020609040205080304" pitchFamily="49" charset="-128"/>
                <a:cs typeface="Times New Roman" panose="02020603050405020304" pitchFamily="18" charset="0"/>
              </a:rPr>
              <a:t> </a:t>
            </a:r>
            <a:r>
              <a:rPr lang="en-US" sz="1100" dirty="0">
                <a:ea typeface="MS Mincho" panose="02020609040205080304" pitchFamily="49" charset="-128"/>
                <a:cs typeface="Times New Roman" panose="02020603050405020304" pitchFamily="18" charset="0"/>
              </a:rPr>
              <a:t>Centers for Disease Control and Prevention. (2010) </a:t>
            </a:r>
            <a:r>
              <a:rPr lang="en-US" sz="1100" i="1" dirty="0">
                <a:ea typeface="MS Mincho" panose="02020609040205080304" pitchFamily="49" charset="-128"/>
                <a:cs typeface="Times New Roman" panose="02020603050405020304" pitchFamily="18" charset="0"/>
              </a:rPr>
              <a:t>Distinguishing Public Health Research and Public Health </a:t>
            </a:r>
            <a:r>
              <a:rPr lang="en-US" sz="1100" i="1" dirty="0" err="1">
                <a:ea typeface="MS Mincho" panose="02020609040205080304" pitchFamily="49" charset="-128"/>
                <a:cs typeface="Times New Roman" panose="02020603050405020304" pitchFamily="18" charset="0"/>
              </a:rPr>
              <a:t>Nonresearch</a:t>
            </a:r>
            <a:r>
              <a:rPr lang="en-US" sz="1100" dirty="0">
                <a:ea typeface="MS Mincho" panose="02020609040205080304" pitchFamily="49" charset="-128"/>
                <a:cs typeface="Times New Roman" panose="02020603050405020304" pitchFamily="18" charset="0"/>
              </a:rPr>
              <a:t>.</a:t>
            </a:r>
            <a:br>
              <a:rPr lang="en-US" sz="1100" dirty="0">
                <a:ea typeface="MS Mincho" panose="02020609040205080304" pitchFamily="49" charset="-128"/>
                <a:cs typeface="Times New Roman" panose="02020603050405020304" pitchFamily="18" charset="0"/>
              </a:rPr>
            </a:br>
            <a:r>
              <a:rPr lang="en-US" sz="1100" baseline="30000" dirty="0" smtClean="0">
                <a:ea typeface="MS Mincho" panose="02020609040205080304" pitchFamily="49" charset="-128"/>
                <a:cs typeface="Times New Roman" panose="02020603050405020304" pitchFamily="18" charset="0"/>
              </a:rPr>
              <a:t>9</a:t>
            </a:r>
            <a:r>
              <a:rPr lang="en-US" sz="1100" dirty="0" smtClean="0">
                <a:ea typeface="MS Mincho" panose="02020609040205080304" pitchFamily="49" charset="-128"/>
                <a:cs typeface="Times New Roman" panose="02020603050405020304" pitchFamily="18" charset="0"/>
              </a:rPr>
              <a:t> </a:t>
            </a:r>
            <a:r>
              <a:rPr lang="en-US" sz="1100" dirty="0">
                <a:ea typeface="MS Mincho" panose="02020609040205080304" pitchFamily="49" charset="-128"/>
                <a:cs typeface="Times New Roman" panose="02020603050405020304" pitchFamily="18" charset="0"/>
              </a:rPr>
              <a:t>CDC &amp; Alzheimer’s Association. (2013) </a:t>
            </a:r>
            <a:r>
              <a:rPr lang="en-US" sz="1100" i="1" dirty="0">
                <a:ea typeface="MS Mincho" panose="02020609040205080304" pitchFamily="49" charset="-128"/>
                <a:cs typeface="Times New Roman" panose="02020603050405020304" pitchFamily="18" charset="0"/>
              </a:rPr>
              <a:t>The Healthy Brain Initiative: The Public Health Road Map for State and National Partnerships, 2013-2018.</a:t>
            </a:r>
            <a:endParaRPr lang="en-US" sz="1100" dirty="0">
              <a:ea typeface="MS Mincho" panose="02020609040205080304" pitchFamily="49" charset="-128"/>
              <a:cs typeface="Times New Roman" panose="02020603050405020304" pitchFamily="18" charset="0"/>
            </a:endParaRPr>
          </a:p>
          <a:p>
            <a:pPr marL="323850" lvl="1" indent="0" eaLnBrk="1" hangingPunct="1">
              <a:spcAft>
                <a:spcPts val="1200"/>
              </a:spcAft>
              <a:buNone/>
            </a:pPr>
            <a:endParaRPr lang="en-US" altLang="en-US" sz="2200" dirty="0" smtClean="0"/>
          </a:p>
        </p:txBody>
      </p:sp>
      <p:pic>
        <p:nvPicPr>
          <p:cNvPr id="4" name="Picture 3" descr="Image of bar chart, no data" title="Image of bar chart"/>
          <p:cNvPicPr>
            <a:picLocks noChangeAspect="1"/>
          </p:cNvPicPr>
          <p:nvPr/>
        </p:nvPicPr>
        <p:blipFill>
          <a:blip r:embed="rId3"/>
          <a:stretch>
            <a:fillRect/>
          </a:stretch>
        </p:blipFill>
        <p:spPr>
          <a:xfrm>
            <a:off x="5889627" y="2938888"/>
            <a:ext cx="2507242" cy="2112614"/>
          </a:xfrm>
          <a:prstGeom prst="rect">
            <a:avLst/>
          </a:prstGeom>
        </p:spPr>
      </p:pic>
      <p:sp>
        <p:nvSpPr>
          <p:cNvPr id="5018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D09FD06D-2E73-4802-B8AF-97B151D053BC}" type="slidenum">
              <a:rPr lang="en-US" altLang="en-US" smtClean="0">
                <a:solidFill>
                  <a:schemeClr val="accent2"/>
                </a:solidFill>
              </a:rPr>
              <a:pPr fontAlgn="base">
                <a:spcBef>
                  <a:spcPct val="0"/>
                </a:spcBef>
                <a:spcAft>
                  <a:spcPct val="0"/>
                </a:spcAft>
              </a:pPr>
              <a:t>13</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25" y="3036888"/>
            <a:ext cx="7989888" cy="1504950"/>
          </a:xfrm>
        </p:spPr>
        <p:txBody>
          <a:bodyPr/>
          <a:lstStyle/>
          <a:p>
            <a:pPr eaLnBrk="1" fontAlgn="auto" hangingPunct="1">
              <a:spcAft>
                <a:spcPts val="0"/>
              </a:spcAft>
              <a:defRPr/>
            </a:pPr>
            <a:r>
              <a:rPr lang="en-US" dirty="0" smtClean="0"/>
              <a:t>Support services &amp; programs</a:t>
            </a:r>
            <a:endParaRPr lang="en-US" dirty="0"/>
          </a:p>
        </p:txBody>
      </p:sp>
      <p:sp>
        <p:nvSpPr>
          <p:cNvPr id="4" name="Slide Number Placeholder 3"/>
          <p:cNvSpPr>
            <a:spLocks noGrp="1"/>
          </p:cNvSpPr>
          <p:nvPr>
            <p:ph type="sldNum" sz="quarter" idx="12"/>
          </p:nvPr>
        </p:nvSpPr>
        <p:spPr/>
        <p:txBody>
          <a:bodyPr/>
          <a:lstStyle/>
          <a:p>
            <a:pPr>
              <a:defRPr/>
            </a:pPr>
            <a:fld id="{4C3C81C1-EFF3-481E-8A1E-4630DD36428E}" type="slidenum">
              <a:rPr lang="en-US"/>
              <a:pPr>
                <a:defRPr/>
              </a:pPr>
              <a:t>14</a:t>
            </a:fld>
            <a:endParaRPr lang="en-US" dirty="0"/>
          </a:p>
        </p:txBody>
      </p:sp>
      <p:sp>
        <p:nvSpPr>
          <p:cNvPr id="6" name="Subtitle 2"/>
          <p:cNvSpPr>
            <a:spLocks noGrp="1"/>
          </p:cNvSpPr>
          <p:nvPr>
            <p:ph type="body" idx="1"/>
          </p:nvPr>
        </p:nvSpPr>
        <p:spPr>
          <a:xfrm>
            <a:off x="581025" y="4541838"/>
            <a:ext cx="7989888" cy="600075"/>
          </a:xfrm>
        </p:spPr>
        <p:txBody>
          <a:bodyPr rtlCol="0"/>
          <a:lstStyle/>
          <a:p>
            <a:pPr eaLnBrk="1" fontAlgn="auto" hangingPunct="1">
              <a:defRPr/>
            </a:pPr>
            <a:r>
              <a:rPr lang="en-US" dirty="0" smtClean="0"/>
              <a:t>Dementia Capable Systems and dementia friendly communities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Discussion </a:t>
            </a:r>
            <a:r>
              <a:rPr lang="en-US" dirty="0" smtClean="0"/>
              <a:t>Question</a:t>
            </a:r>
            <a:endParaRPr lang="en-US" dirty="0"/>
          </a:p>
        </p:txBody>
      </p:sp>
      <p:sp>
        <p:nvSpPr>
          <p:cNvPr id="3" name="Content Placeholder 2"/>
          <p:cNvSpPr>
            <a:spLocks noGrp="1"/>
          </p:cNvSpPr>
          <p:nvPr>
            <p:ph idx="1"/>
          </p:nvPr>
        </p:nvSpPr>
        <p:spPr>
          <a:xfrm>
            <a:off x="581025" y="2227263"/>
            <a:ext cx="7989888" cy="3632200"/>
          </a:xfrm>
        </p:spPr>
        <p:txBody>
          <a:bodyPr rtlCol="0">
            <a:normAutofit fontScale="92500" lnSpcReduction="10000"/>
          </a:bodyPr>
          <a:lstStyle/>
          <a:p>
            <a:pPr marL="0" indent="0" algn="ctr" eaLnBrk="1" fontAlgn="auto" hangingPunct="1">
              <a:buFont typeface="Wingdings 2" panose="05020102010507070707" pitchFamily="18" charset="2"/>
              <a:buNone/>
              <a:defRPr/>
            </a:pPr>
            <a:endParaRPr lang="en-US" sz="3600" dirty="0" smtClean="0"/>
          </a:p>
          <a:p>
            <a:pPr marL="0" indent="0" algn="ctr" eaLnBrk="1" fontAlgn="auto" hangingPunct="1">
              <a:buFont typeface="Wingdings 2" panose="05020102010507070707" pitchFamily="18" charset="2"/>
              <a:buNone/>
              <a:defRPr/>
            </a:pPr>
            <a:endParaRPr lang="en-US" sz="3600" dirty="0"/>
          </a:p>
          <a:p>
            <a:pPr marL="0" indent="0" algn="ctr" eaLnBrk="1" fontAlgn="auto" hangingPunct="1">
              <a:buFont typeface="Wingdings 2" panose="05020102010507070707" pitchFamily="18" charset="2"/>
              <a:buNone/>
              <a:defRPr/>
            </a:pPr>
            <a:endParaRPr lang="en-US" sz="3600" dirty="0" smtClean="0"/>
          </a:p>
          <a:p>
            <a:pPr marL="0" indent="0" algn="ctr" eaLnBrk="1" fontAlgn="auto" hangingPunct="1">
              <a:buFont typeface="Wingdings 2" panose="05020102010507070707" pitchFamily="18" charset="2"/>
              <a:buNone/>
              <a:defRPr/>
            </a:pPr>
            <a:r>
              <a:rPr lang="en-US" sz="3600" dirty="0" smtClean="0"/>
              <a:t>What </a:t>
            </a:r>
            <a:r>
              <a:rPr lang="en-US" sz="3600" dirty="0"/>
              <a:t>kinds of support services might people with Alzheimer’s and their caregivers need?</a:t>
            </a:r>
            <a:br>
              <a:rPr lang="en-US" sz="3600" dirty="0"/>
            </a:br>
            <a:endParaRPr lang="en-US" sz="3600" dirty="0"/>
          </a:p>
        </p:txBody>
      </p:sp>
      <p:sp>
        <p:nvSpPr>
          <p:cNvPr id="4" name="Action Button: Help 3" descr="Question mark indicating discussion question" title="Question mark">
            <a:hlinkClick r:id="" action="ppaction://noaction" highlightClick="1"/>
          </p:cNvPr>
          <p:cNvSpPr/>
          <p:nvPr/>
        </p:nvSpPr>
        <p:spPr>
          <a:xfrm>
            <a:off x="3867150" y="2227263"/>
            <a:ext cx="1606550" cy="1439862"/>
          </a:xfrm>
          <a:prstGeom prst="actionButtonHelp">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427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9C846B82-28B8-4876-8A4A-B0EFE84F9314}" type="slidenum">
              <a:rPr lang="en-US" altLang="en-US" smtClean="0">
                <a:solidFill>
                  <a:schemeClr val="accent2"/>
                </a:solidFill>
              </a:rPr>
              <a:pPr fontAlgn="base">
                <a:spcBef>
                  <a:spcPct val="0"/>
                </a:spcBef>
                <a:spcAft>
                  <a:spcPct val="0"/>
                </a:spcAft>
              </a:pPr>
              <a:t>15</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Support Services: Alzheimer’s</a:t>
            </a:r>
            <a:endParaRPr lang="en-US" dirty="0"/>
          </a:p>
        </p:txBody>
      </p:sp>
      <p:sp>
        <p:nvSpPr>
          <p:cNvPr id="56324" name="Content Placeholder 2"/>
          <p:cNvSpPr>
            <a:spLocks noGrp="1"/>
          </p:cNvSpPr>
          <p:nvPr>
            <p:ph idx="1"/>
          </p:nvPr>
        </p:nvSpPr>
        <p:spPr>
          <a:xfrm>
            <a:off x="480664" y="2389188"/>
            <a:ext cx="7525912" cy="4525962"/>
          </a:xfrm>
        </p:spPr>
        <p:txBody>
          <a:bodyPr/>
          <a:lstStyle/>
          <a:p>
            <a:pPr eaLnBrk="1" hangingPunct="1">
              <a:spcAft>
                <a:spcPts val="1200"/>
              </a:spcAft>
            </a:pPr>
            <a:r>
              <a:rPr lang="en-US" altLang="en-US" dirty="0" smtClean="0"/>
              <a:t>Support groups</a:t>
            </a:r>
          </a:p>
          <a:p>
            <a:pPr eaLnBrk="1" hangingPunct="1">
              <a:spcAft>
                <a:spcPts val="1200"/>
              </a:spcAft>
            </a:pPr>
            <a:r>
              <a:rPr lang="en-US" altLang="en-US" dirty="0" smtClean="0"/>
              <a:t>Wellness programs</a:t>
            </a:r>
          </a:p>
          <a:p>
            <a:pPr eaLnBrk="1" hangingPunct="1">
              <a:spcAft>
                <a:spcPts val="1200"/>
              </a:spcAft>
            </a:pPr>
            <a:r>
              <a:rPr lang="en-US" altLang="en-US" dirty="0" smtClean="0"/>
              <a:t>Care services</a:t>
            </a:r>
          </a:p>
          <a:p>
            <a:pPr eaLnBrk="1" hangingPunct="1">
              <a:spcAft>
                <a:spcPts val="1200"/>
              </a:spcAft>
            </a:pPr>
            <a:r>
              <a:rPr lang="en-US" altLang="en-US" dirty="0" smtClean="0"/>
              <a:t>Legal, financial services</a:t>
            </a:r>
          </a:p>
          <a:p>
            <a:pPr eaLnBrk="1" hangingPunct="1">
              <a:spcAft>
                <a:spcPts val="1200"/>
              </a:spcAft>
            </a:pPr>
            <a:r>
              <a:rPr lang="en-US" altLang="en-US" dirty="0" smtClean="0"/>
              <a:t>Residential care</a:t>
            </a:r>
          </a:p>
          <a:p>
            <a:pPr eaLnBrk="1" hangingPunct="1">
              <a:spcAft>
                <a:spcPts val="1200"/>
              </a:spcAft>
            </a:pPr>
            <a:r>
              <a:rPr lang="en-US" altLang="en-US" dirty="0" smtClean="0"/>
              <a:t>Transportation</a:t>
            </a:r>
          </a:p>
          <a:p>
            <a:pPr eaLnBrk="1" hangingPunct="1">
              <a:spcAft>
                <a:spcPts val="1200"/>
              </a:spcAft>
            </a:pPr>
            <a:r>
              <a:rPr lang="en-US" altLang="en-US" dirty="0" smtClean="0"/>
              <a:t>Adult day care</a:t>
            </a:r>
          </a:p>
          <a:p>
            <a:pPr marL="0" indent="0" eaLnBrk="1" hangingPunct="1">
              <a:spcAft>
                <a:spcPts val="1200"/>
              </a:spcAft>
              <a:buNone/>
            </a:pPr>
            <a:endParaRPr lang="en-US" sz="1100" baseline="30000" dirty="0" smtClean="0">
              <a:ea typeface="MS Mincho" panose="02020609040205080304" pitchFamily="49" charset="-128"/>
              <a:cs typeface="Times New Roman" panose="02020603050405020304" pitchFamily="18" charset="0"/>
            </a:endParaRPr>
          </a:p>
          <a:p>
            <a:pPr marL="0" indent="0" eaLnBrk="1" hangingPunct="1">
              <a:spcAft>
                <a:spcPts val="1200"/>
              </a:spcAft>
              <a:buNone/>
            </a:pPr>
            <a:r>
              <a:rPr lang="en-US" sz="1100" baseline="30000" dirty="0" smtClean="0">
                <a:ea typeface="MS Mincho" panose="02020609040205080304" pitchFamily="49" charset="-128"/>
                <a:cs typeface="Times New Roman" panose="02020603050405020304" pitchFamily="18" charset="0"/>
              </a:rPr>
              <a:t>10</a:t>
            </a:r>
            <a:r>
              <a:rPr lang="en-US" sz="1100" dirty="0" smtClean="0">
                <a:ea typeface="MS Mincho" panose="02020609040205080304" pitchFamily="49" charset="-128"/>
                <a:cs typeface="Times New Roman" panose="02020603050405020304" pitchFamily="18" charset="0"/>
              </a:rPr>
              <a:t> </a:t>
            </a:r>
            <a:r>
              <a:rPr lang="en-US" sz="1100" dirty="0">
                <a:ea typeface="MS Mincho" panose="02020609040205080304" pitchFamily="49" charset="-128"/>
                <a:cs typeface="Times New Roman" panose="02020603050405020304" pitchFamily="18" charset="0"/>
              </a:rPr>
              <a:t>U.S. Administration on Aging. (2011) </a:t>
            </a:r>
            <a:r>
              <a:rPr lang="en-US" sz="1100" i="1" dirty="0">
                <a:ea typeface="MS Mincho" panose="02020609040205080304" pitchFamily="49" charset="-128"/>
                <a:cs typeface="Times New Roman" panose="02020603050405020304" pitchFamily="18" charset="0"/>
              </a:rPr>
              <a:t>Dementia Capability Toolkit</a:t>
            </a:r>
            <a:r>
              <a:rPr lang="en-US" sz="1100" dirty="0">
                <a:ea typeface="MS Mincho" panose="02020609040205080304" pitchFamily="49" charset="-128"/>
                <a:cs typeface="Times New Roman" panose="02020603050405020304" pitchFamily="18" charset="0"/>
              </a:rPr>
              <a:t>.</a:t>
            </a:r>
            <a:br>
              <a:rPr lang="en-US" sz="1100" dirty="0">
                <a:ea typeface="MS Mincho" panose="02020609040205080304" pitchFamily="49" charset="-128"/>
                <a:cs typeface="Times New Roman" panose="02020603050405020304" pitchFamily="18" charset="0"/>
              </a:rPr>
            </a:br>
            <a:r>
              <a:rPr lang="en-US" sz="1100" baseline="30000" dirty="0" smtClean="0">
                <a:ea typeface="MS Mincho" panose="02020609040205080304" pitchFamily="49" charset="-128"/>
                <a:cs typeface="Times New Roman" panose="02020603050405020304" pitchFamily="18" charset="0"/>
              </a:rPr>
              <a:t>11</a:t>
            </a:r>
            <a:r>
              <a:rPr lang="en-US" sz="1100" dirty="0" smtClean="0">
                <a:ea typeface="MS Mincho" panose="02020609040205080304" pitchFamily="49" charset="-128"/>
                <a:cs typeface="Times New Roman" panose="02020603050405020304" pitchFamily="18" charset="0"/>
              </a:rPr>
              <a:t> </a:t>
            </a:r>
            <a:r>
              <a:rPr lang="en-US" sz="1100" dirty="0">
                <a:ea typeface="MS Mincho" panose="02020609040205080304" pitchFamily="49" charset="-128"/>
                <a:cs typeface="Times New Roman" panose="02020603050405020304" pitchFamily="18" charset="0"/>
              </a:rPr>
              <a:t>ACT on Alzheimer’s. </a:t>
            </a:r>
            <a:r>
              <a:rPr lang="en-US" sz="1100" i="1" dirty="0">
                <a:ea typeface="MS Mincho" panose="02020609040205080304" pitchFamily="49" charset="-128"/>
                <a:cs typeface="Times New Roman" panose="02020603050405020304" pitchFamily="18" charset="0"/>
              </a:rPr>
              <a:t>Dementia Capable Community: Key Elements &amp; Resources</a:t>
            </a:r>
            <a:r>
              <a:rPr lang="en-US" sz="1100" dirty="0">
                <a:ea typeface="MS Mincho" panose="02020609040205080304" pitchFamily="49" charset="-128"/>
                <a:cs typeface="Times New Roman" panose="02020603050405020304" pitchFamily="18" charset="0"/>
              </a:rPr>
              <a:t>. Accessed August 4, 2015 from website: </a:t>
            </a:r>
            <a:r>
              <a:rPr lang="en-US" sz="1100" u="sng" dirty="0">
                <a:solidFill>
                  <a:srgbClr val="0000FF"/>
                </a:solidFill>
                <a:ea typeface="MS Mincho" panose="02020609040205080304" pitchFamily="49" charset="-128"/>
                <a:cs typeface="Times New Roman" panose="02020603050405020304" pitchFamily="18" charset="0"/>
                <a:hlinkClick r:id="rId3"/>
              </a:rPr>
              <a:t>http://www.actonalz.org/elements-and-resources</a:t>
            </a:r>
            <a:r>
              <a:rPr lang="en-US" sz="1100" dirty="0">
                <a:ea typeface="MS Mincho" panose="02020609040205080304" pitchFamily="49" charset="-128"/>
                <a:cs typeface="Times New Roman" panose="02020603050405020304" pitchFamily="18" charset="0"/>
              </a:rPr>
              <a:t> </a:t>
            </a:r>
          </a:p>
          <a:p>
            <a:pPr marL="0" indent="0" eaLnBrk="1" hangingPunct="1">
              <a:spcAft>
                <a:spcPts val="1200"/>
              </a:spcAft>
              <a:buNone/>
            </a:pPr>
            <a:endParaRPr lang="en-US" altLang="en-US" dirty="0" smtClean="0"/>
          </a:p>
        </p:txBody>
      </p:sp>
      <p:pic>
        <p:nvPicPr>
          <p:cNvPr id="6" name="Picture 5" descr="Older woman sitting in chair is being helped by an aide with putting on her shoes, both are smiling" title="Older woman being assisted by aide"/>
          <p:cNvPicPr>
            <a:picLocks noChangeAspect="1"/>
          </p:cNvPicPr>
          <p:nvPr/>
        </p:nvPicPr>
        <p:blipFill>
          <a:blip r:embed="rId4"/>
          <a:stretch>
            <a:fillRect/>
          </a:stretch>
        </p:blipFill>
        <p:spPr>
          <a:xfrm>
            <a:off x="4464050" y="2389188"/>
            <a:ext cx="4106863" cy="2735262"/>
          </a:xfrm>
          <a:prstGeom prst="rect">
            <a:avLst/>
          </a:prstGeom>
          <a:ln w="38100" cmpd="sng">
            <a:solidFill>
              <a:srgbClr val="7F7F7F"/>
            </a:solidFill>
          </a:ln>
        </p:spPr>
      </p:pic>
      <p:sp>
        <p:nvSpPr>
          <p:cNvPr id="56325"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305EE565-D062-454C-829E-166662EC2DEE}" type="slidenum">
              <a:rPr lang="en-US" altLang="en-US" smtClean="0">
                <a:solidFill>
                  <a:schemeClr val="accent2"/>
                </a:solidFill>
              </a:rPr>
              <a:pPr fontAlgn="base">
                <a:spcBef>
                  <a:spcPct val="0"/>
                </a:spcBef>
                <a:spcAft>
                  <a:spcPct val="0"/>
                </a:spcAft>
              </a:pPr>
              <a:t>16</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Support Services: Caregivers</a:t>
            </a:r>
            <a:endParaRPr lang="en-US" dirty="0"/>
          </a:p>
        </p:txBody>
      </p:sp>
      <p:sp>
        <p:nvSpPr>
          <p:cNvPr id="3" name="Content Placeholder 2"/>
          <p:cNvSpPr>
            <a:spLocks noGrp="1"/>
          </p:cNvSpPr>
          <p:nvPr>
            <p:ph idx="1"/>
          </p:nvPr>
        </p:nvSpPr>
        <p:spPr>
          <a:xfrm>
            <a:off x="446050" y="2227262"/>
            <a:ext cx="8218448" cy="4374259"/>
          </a:xfrm>
        </p:spPr>
        <p:txBody>
          <a:bodyPr rtlCol="0">
            <a:normAutofit fontScale="47500" lnSpcReduction="20000"/>
          </a:bodyPr>
          <a:lstStyle/>
          <a:p>
            <a:pPr marL="306000" indent="-306000" eaLnBrk="1" fontAlgn="auto" hangingPunct="1">
              <a:spcAft>
                <a:spcPts val="1200"/>
              </a:spcAft>
              <a:defRPr/>
            </a:pPr>
            <a:r>
              <a:rPr lang="en-US" sz="4200" dirty="0" smtClean="0"/>
              <a:t>Education/information/training</a:t>
            </a:r>
          </a:p>
          <a:p>
            <a:pPr marL="630000" lvl="1" indent="-306000" eaLnBrk="1" fontAlgn="auto" hangingPunct="1">
              <a:buFont typeface="Courier New"/>
              <a:buChar char="o"/>
              <a:defRPr/>
            </a:pPr>
            <a:r>
              <a:rPr lang="en-US" sz="4200" dirty="0" smtClean="0"/>
              <a:t>Alzheimer’s/dementia</a:t>
            </a:r>
          </a:p>
          <a:p>
            <a:pPr marL="630000" lvl="1" indent="-306000" eaLnBrk="1" fontAlgn="auto" hangingPunct="1">
              <a:buFont typeface="Courier New"/>
              <a:buChar char="o"/>
              <a:defRPr/>
            </a:pPr>
            <a:r>
              <a:rPr lang="en-US" sz="4200" dirty="0" smtClean="0"/>
              <a:t>Behavioral management</a:t>
            </a:r>
          </a:p>
          <a:p>
            <a:pPr marL="630000" lvl="1" indent="-306000" eaLnBrk="1" fontAlgn="auto" hangingPunct="1">
              <a:buFont typeface="Courier New"/>
              <a:buChar char="o"/>
              <a:defRPr/>
            </a:pPr>
            <a:r>
              <a:rPr lang="en-US" sz="4200" dirty="0" smtClean="0"/>
              <a:t>Available resources</a:t>
            </a:r>
          </a:p>
          <a:p>
            <a:pPr marL="630000" lvl="1" indent="-306000" eaLnBrk="1" fontAlgn="auto" hangingPunct="1">
              <a:buFont typeface="Courier New"/>
              <a:buChar char="o"/>
              <a:defRPr/>
            </a:pPr>
            <a:r>
              <a:rPr lang="en-US" sz="4200" dirty="0" smtClean="0"/>
              <a:t>Self-care</a:t>
            </a:r>
          </a:p>
          <a:p>
            <a:pPr marL="306000" indent="-306000" eaLnBrk="1" fontAlgn="auto" hangingPunct="1">
              <a:spcAft>
                <a:spcPts val="1200"/>
              </a:spcAft>
              <a:defRPr/>
            </a:pPr>
            <a:r>
              <a:rPr lang="en-US" sz="4200" dirty="0" smtClean="0"/>
              <a:t>Counseling/support </a:t>
            </a:r>
            <a:br>
              <a:rPr lang="en-US" sz="4200" dirty="0" smtClean="0"/>
            </a:br>
            <a:r>
              <a:rPr lang="en-US" sz="4200" dirty="0" smtClean="0"/>
              <a:t>groups</a:t>
            </a:r>
          </a:p>
          <a:p>
            <a:pPr marL="306000" indent="-306000" eaLnBrk="1" fontAlgn="auto" hangingPunct="1">
              <a:spcAft>
                <a:spcPts val="1200"/>
              </a:spcAft>
              <a:defRPr/>
            </a:pPr>
            <a:r>
              <a:rPr lang="en-US" sz="4200" dirty="0" smtClean="0"/>
              <a:t>Care management</a:t>
            </a:r>
            <a:endParaRPr lang="en-US" sz="4200" dirty="0"/>
          </a:p>
          <a:p>
            <a:pPr marL="306000" indent="-306000" eaLnBrk="1" fontAlgn="auto" hangingPunct="1">
              <a:spcAft>
                <a:spcPts val="1200"/>
              </a:spcAft>
              <a:defRPr/>
            </a:pPr>
            <a:r>
              <a:rPr lang="en-US" sz="4200" dirty="0" smtClean="0"/>
              <a:t>Respite services</a:t>
            </a:r>
          </a:p>
          <a:p>
            <a:pPr marL="0" indent="0" eaLnBrk="1" fontAlgn="auto" hangingPunct="1">
              <a:spcAft>
                <a:spcPts val="1200"/>
              </a:spcAft>
              <a:buNone/>
              <a:defRPr/>
            </a:pPr>
            <a:endParaRPr lang="en-US" sz="1600" dirty="0" smtClean="0">
              <a:ea typeface="MS Mincho" panose="02020609040205080304" pitchFamily="49" charset="-128"/>
              <a:cs typeface="Times New Roman" panose="02020603050405020304" pitchFamily="18" charset="0"/>
            </a:endParaRPr>
          </a:p>
          <a:p>
            <a:pPr marL="0" indent="0" eaLnBrk="1" fontAlgn="auto" hangingPunct="1">
              <a:spcAft>
                <a:spcPts val="1200"/>
              </a:spcAft>
              <a:buNone/>
              <a:defRPr/>
            </a:pPr>
            <a:endParaRPr lang="en-US" sz="1600" dirty="0">
              <a:ea typeface="MS Mincho" panose="02020609040205080304" pitchFamily="49" charset="-128"/>
              <a:cs typeface="Times New Roman" panose="02020603050405020304" pitchFamily="18" charset="0"/>
            </a:endParaRPr>
          </a:p>
          <a:p>
            <a:pPr marL="0" indent="0" eaLnBrk="1" fontAlgn="auto" hangingPunct="1">
              <a:spcAft>
                <a:spcPts val="1200"/>
              </a:spcAft>
              <a:buNone/>
              <a:defRPr/>
            </a:pPr>
            <a:r>
              <a:rPr lang="en-US" sz="2300" baseline="30000" dirty="0" smtClean="0">
                <a:ea typeface="MS Mincho" panose="02020609040205080304" pitchFamily="49" charset="-128"/>
                <a:cs typeface="Times New Roman" panose="02020603050405020304" pitchFamily="18" charset="0"/>
              </a:rPr>
              <a:t>12</a:t>
            </a:r>
            <a:r>
              <a:rPr lang="en-US" sz="2300" dirty="0" smtClean="0">
                <a:ea typeface="MS Mincho" panose="02020609040205080304" pitchFamily="49" charset="-128"/>
                <a:cs typeface="Times New Roman" panose="02020603050405020304" pitchFamily="18" charset="0"/>
              </a:rPr>
              <a:t> </a:t>
            </a:r>
            <a:r>
              <a:rPr lang="en-US" sz="2300" dirty="0">
                <a:ea typeface="MS Mincho" panose="02020609040205080304" pitchFamily="49" charset="-128"/>
                <a:cs typeface="Times New Roman" panose="02020603050405020304" pitchFamily="18" charset="0"/>
              </a:rPr>
              <a:t>ACT on Alzheimer’s. (2014). </a:t>
            </a:r>
            <a:r>
              <a:rPr lang="en-US" sz="2300" i="1" dirty="0">
                <a:ea typeface="MS Mincho" panose="02020609040205080304" pitchFamily="49" charset="-128"/>
                <a:cs typeface="Times New Roman" panose="02020603050405020304" pitchFamily="18" charset="0"/>
              </a:rPr>
              <a:t>Alzheimer’s Disease Curriculum, Module X:</a:t>
            </a:r>
            <a:r>
              <a:rPr lang="en-US" sz="2300" dirty="0">
                <a:ea typeface="MS Mincho" panose="02020609040205080304" pitchFamily="49" charset="-128"/>
                <a:cs typeface="Times New Roman" panose="02020603050405020304" pitchFamily="18" charset="0"/>
              </a:rPr>
              <a:t> </a:t>
            </a:r>
            <a:r>
              <a:rPr lang="en-US" sz="2300" i="1" dirty="0">
                <a:ea typeface="MS Mincho" panose="02020609040205080304" pitchFamily="49" charset="-128"/>
                <a:cs typeface="Times New Roman" panose="02020603050405020304" pitchFamily="18" charset="0"/>
              </a:rPr>
              <a:t>Caregiver Support</a:t>
            </a:r>
            <a:r>
              <a:rPr lang="en-US" sz="2300" dirty="0">
                <a:ea typeface="MS Mincho" panose="02020609040205080304" pitchFamily="49" charset="-128"/>
                <a:cs typeface="Times New Roman" panose="02020603050405020304" pitchFamily="18" charset="0"/>
              </a:rPr>
              <a:t>. </a:t>
            </a:r>
            <a:endParaRPr lang="en-US" sz="2300" dirty="0"/>
          </a:p>
        </p:txBody>
      </p:sp>
      <p:pic>
        <p:nvPicPr>
          <p:cNvPr id="8" name="Picture 7" descr="Image of older husband with wife being tended to by an aide in a care setting, husband looks unsmiling at the camera while holding his wife's hand&#10;" title="Husband with wife and aide"/>
          <p:cNvPicPr>
            <a:picLocks noChangeAspect="1"/>
          </p:cNvPicPr>
          <p:nvPr/>
        </p:nvPicPr>
        <p:blipFill>
          <a:blip r:embed="rId3"/>
          <a:stretch>
            <a:fillRect/>
          </a:stretch>
        </p:blipFill>
        <p:spPr>
          <a:xfrm>
            <a:off x="4706938" y="2670175"/>
            <a:ext cx="3687762" cy="2746375"/>
          </a:xfrm>
          <a:prstGeom prst="rect">
            <a:avLst/>
          </a:prstGeom>
          <a:ln w="38100" cmpd="sng">
            <a:solidFill>
              <a:srgbClr val="7F7F7F"/>
            </a:solidFill>
          </a:ln>
        </p:spPr>
      </p:pic>
      <p:sp>
        <p:nvSpPr>
          <p:cNvPr id="58373"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C3BC4766-C0BD-4FCE-92C8-CCD9B1A54977}" type="slidenum">
              <a:rPr lang="en-US" altLang="en-US" smtClean="0">
                <a:solidFill>
                  <a:schemeClr val="accent2"/>
                </a:solidFill>
              </a:rPr>
              <a:pPr fontAlgn="base">
                <a:spcBef>
                  <a:spcPct val="0"/>
                </a:spcBef>
                <a:spcAft>
                  <a:spcPct val="0"/>
                </a:spcAft>
              </a:pPr>
              <a:t>17</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Evidence-based Practice</a:t>
            </a:r>
            <a:endParaRPr lang="en-US" dirty="0"/>
          </a:p>
        </p:txBody>
      </p:sp>
      <p:sp>
        <p:nvSpPr>
          <p:cNvPr id="3" name="Content Placeholder 2"/>
          <p:cNvSpPr>
            <a:spLocks noGrp="1"/>
          </p:cNvSpPr>
          <p:nvPr>
            <p:ph idx="1"/>
          </p:nvPr>
        </p:nvSpPr>
        <p:spPr>
          <a:xfrm>
            <a:off x="447210" y="2308302"/>
            <a:ext cx="8261892" cy="4360127"/>
          </a:xfrm>
        </p:spPr>
        <p:txBody>
          <a:bodyPr rtlCol="0">
            <a:normAutofit fontScale="92500" lnSpcReduction="20000"/>
          </a:bodyPr>
          <a:lstStyle/>
          <a:p>
            <a:pPr marL="306000" indent="-306000" eaLnBrk="1" fontAlgn="auto" hangingPunct="1">
              <a:spcAft>
                <a:spcPts val="1200"/>
              </a:spcAft>
              <a:defRPr/>
            </a:pPr>
            <a:r>
              <a:rPr lang="en-US" dirty="0" smtClean="0"/>
              <a:t>Reducing Disability in Alzheimer’s Disease (RDAD) – University of Washington</a:t>
            </a:r>
          </a:p>
          <a:p>
            <a:pPr marL="630000" lvl="1" indent="-306000" eaLnBrk="1" fontAlgn="auto" hangingPunct="1">
              <a:spcAft>
                <a:spcPts val="1200"/>
              </a:spcAft>
              <a:buFont typeface="Courier New" panose="02070309020205020404" pitchFamily="49" charset="0"/>
              <a:buChar char="o"/>
              <a:defRPr/>
            </a:pPr>
            <a:r>
              <a:rPr lang="en-US" dirty="0" smtClean="0"/>
              <a:t>Focus on teaching family caregivers strategies</a:t>
            </a:r>
          </a:p>
          <a:p>
            <a:pPr marL="306000" indent="-306000" eaLnBrk="1" fontAlgn="auto" hangingPunct="1">
              <a:spcAft>
                <a:spcPts val="1200"/>
              </a:spcAft>
              <a:defRPr/>
            </a:pPr>
            <a:r>
              <a:rPr lang="en-US" dirty="0" smtClean="0"/>
              <a:t>Minds in Motion (MIM) </a:t>
            </a:r>
          </a:p>
          <a:p>
            <a:pPr marL="630000" lvl="1" indent="-306000" eaLnBrk="1" fontAlgn="auto" hangingPunct="1">
              <a:spcAft>
                <a:spcPts val="1200"/>
              </a:spcAft>
              <a:buFont typeface="Courier New" panose="02070309020205020404" pitchFamily="49" charset="0"/>
              <a:buChar char="o"/>
              <a:defRPr/>
            </a:pPr>
            <a:r>
              <a:rPr lang="en-US" dirty="0" smtClean="0"/>
              <a:t>Focus on improving function in early stages with mild cognitive impairment</a:t>
            </a:r>
          </a:p>
          <a:p>
            <a:pPr marL="306000" indent="-306000" eaLnBrk="1" fontAlgn="auto" hangingPunct="1">
              <a:spcAft>
                <a:spcPts val="1200"/>
              </a:spcAft>
              <a:defRPr/>
            </a:pPr>
            <a:r>
              <a:rPr lang="en-US" dirty="0" smtClean="0"/>
              <a:t>Skills2Care – Thomas Jefferson University</a:t>
            </a:r>
          </a:p>
          <a:p>
            <a:pPr marL="630000" lvl="1" indent="-306000" eaLnBrk="1" fontAlgn="auto" hangingPunct="1">
              <a:spcAft>
                <a:spcPts val="1200"/>
              </a:spcAft>
              <a:buFont typeface="Courier New" panose="02070309020205020404" pitchFamily="49" charset="0"/>
              <a:buChar char="o"/>
              <a:defRPr/>
            </a:pPr>
            <a:r>
              <a:rPr lang="en-US" dirty="0" smtClean="0"/>
              <a:t>Focus on occupational therapy based strategies for caregivers </a:t>
            </a:r>
            <a:endParaRPr lang="en-US" dirty="0"/>
          </a:p>
          <a:p>
            <a:pPr marL="324000" lvl="1" indent="0" eaLnBrk="1" fontAlgn="auto" hangingPunct="1">
              <a:spcAft>
                <a:spcPts val="1200"/>
              </a:spcAft>
              <a:buNone/>
              <a:defRPr/>
            </a:pPr>
            <a:endParaRPr lang="en-US" sz="1400" baseline="30000" dirty="0" smtClean="0">
              <a:ea typeface="MS Mincho" panose="02020609040205080304" pitchFamily="49" charset="-128"/>
              <a:cs typeface="Times New Roman" panose="02020603050405020304" pitchFamily="18" charset="0"/>
            </a:endParaRPr>
          </a:p>
          <a:p>
            <a:pPr marL="324000" lvl="1" indent="0" eaLnBrk="1" fontAlgn="auto" hangingPunct="1">
              <a:spcAft>
                <a:spcPts val="1200"/>
              </a:spcAft>
              <a:buNone/>
              <a:defRPr/>
            </a:pPr>
            <a:endParaRPr lang="en-US" sz="1400" baseline="30000" dirty="0">
              <a:ea typeface="MS Mincho" panose="02020609040205080304" pitchFamily="49" charset="-128"/>
              <a:cs typeface="Times New Roman" panose="02020603050405020304" pitchFamily="18" charset="0"/>
            </a:endParaRPr>
          </a:p>
          <a:p>
            <a:pPr marL="324000" lvl="1" indent="0" eaLnBrk="1" fontAlgn="auto" hangingPunct="1">
              <a:spcAft>
                <a:spcPts val="1200"/>
              </a:spcAft>
              <a:buNone/>
              <a:defRPr/>
            </a:pPr>
            <a:endParaRPr lang="en-US" sz="1400" baseline="30000" dirty="0" smtClean="0">
              <a:ea typeface="MS Mincho" panose="02020609040205080304" pitchFamily="49" charset="-128"/>
              <a:cs typeface="Times New Roman" panose="02020603050405020304" pitchFamily="18" charset="0"/>
            </a:endParaRPr>
          </a:p>
          <a:p>
            <a:pPr marL="324000" lvl="1" indent="0" eaLnBrk="1" fontAlgn="auto" hangingPunct="1">
              <a:spcAft>
                <a:spcPts val="1200"/>
              </a:spcAft>
              <a:buNone/>
              <a:defRPr/>
            </a:pPr>
            <a:r>
              <a:rPr lang="en-US" sz="1200" baseline="30000" dirty="0" smtClean="0">
                <a:ea typeface="MS Mincho" panose="02020609040205080304" pitchFamily="49" charset="-128"/>
                <a:cs typeface="Times New Roman" panose="02020603050405020304" pitchFamily="18" charset="0"/>
              </a:rPr>
              <a:t>13</a:t>
            </a:r>
            <a:r>
              <a:rPr lang="en-US" sz="1200" dirty="0" smtClean="0">
                <a:ea typeface="MS Mincho" panose="02020609040205080304" pitchFamily="49" charset="-128"/>
                <a:cs typeface="Times New Roman" panose="02020603050405020304" pitchFamily="18" charset="0"/>
              </a:rPr>
              <a:t> </a:t>
            </a:r>
            <a:r>
              <a:rPr lang="en-US" sz="1200" dirty="0">
                <a:ea typeface="MS Mincho" panose="02020609040205080304" pitchFamily="49" charset="-128"/>
                <a:cs typeface="Times New Roman" panose="02020603050405020304" pitchFamily="18" charset="0"/>
              </a:rPr>
              <a:t>Alliance for Aging Research. (2012) </a:t>
            </a:r>
            <a:r>
              <a:rPr lang="en-US" sz="1200" i="1" dirty="0">
                <a:ea typeface="MS Mincho" panose="02020609040205080304" pitchFamily="49" charset="-128"/>
                <a:cs typeface="Times New Roman" panose="02020603050405020304" pitchFamily="18" charset="0"/>
              </a:rPr>
              <a:t>Translating Innovation to Impact: Evidence-based Interventions to Support People with Alzheimer’s Disease and their Caregivers at Home and in the Community</a:t>
            </a:r>
            <a:r>
              <a:rPr lang="en-US" sz="1200" dirty="0" smtClean="0">
                <a:ea typeface="MS Mincho" panose="02020609040205080304" pitchFamily="49" charset="-128"/>
                <a:cs typeface="Times New Roman" panose="02020603050405020304" pitchFamily="18" charset="0"/>
              </a:rPr>
              <a:t>.</a:t>
            </a:r>
            <a:endParaRPr lang="en-US" sz="1200" dirty="0"/>
          </a:p>
        </p:txBody>
      </p:sp>
      <p:sp>
        <p:nvSpPr>
          <p:cNvPr id="6042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956BF0B0-E5CB-49C2-8C89-8741532FA151}" type="slidenum">
              <a:rPr lang="en-US" altLang="en-US" smtClean="0">
                <a:solidFill>
                  <a:schemeClr val="accent2"/>
                </a:solidFill>
              </a:rPr>
              <a:pPr fontAlgn="base">
                <a:spcBef>
                  <a:spcPct val="0"/>
                </a:spcBef>
                <a:spcAft>
                  <a:spcPct val="0"/>
                </a:spcAft>
              </a:pPr>
              <a:t>18</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Discussion </a:t>
            </a:r>
            <a:r>
              <a:rPr lang="en-US" dirty="0" smtClean="0"/>
              <a:t>Question</a:t>
            </a:r>
            <a:endParaRPr lang="en-US" dirty="0"/>
          </a:p>
        </p:txBody>
      </p:sp>
      <p:sp>
        <p:nvSpPr>
          <p:cNvPr id="3" name="Content Placeholder 2"/>
          <p:cNvSpPr>
            <a:spLocks noGrp="1"/>
          </p:cNvSpPr>
          <p:nvPr>
            <p:ph idx="1"/>
          </p:nvPr>
        </p:nvSpPr>
        <p:spPr>
          <a:xfrm>
            <a:off x="581025" y="2227263"/>
            <a:ext cx="7989888" cy="3632200"/>
          </a:xfrm>
        </p:spPr>
        <p:txBody>
          <a:bodyPr rtlCol="0">
            <a:normAutofit lnSpcReduction="10000"/>
          </a:bodyPr>
          <a:lstStyle/>
          <a:p>
            <a:pPr marL="0" indent="0" algn="ctr" eaLnBrk="1" fontAlgn="auto" hangingPunct="1">
              <a:buFont typeface="Wingdings 2" panose="05020102010507070707" pitchFamily="18" charset="2"/>
              <a:buNone/>
              <a:defRPr/>
            </a:pPr>
            <a:endParaRPr lang="en-US" sz="3600" dirty="0" smtClean="0"/>
          </a:p>
          <a:p>
            <a:pPr marL="0" indent="0" algn="ctr" eaLnBrk="1" fontAlgn="auto" hangingPunct="1">
              <a:buFont typeface="Wingdings 2" panose="05020102010507070707" pitchFamily="18" charset="2"/>
              <a:buNone/>
              <a:defRPr/>
            </a:pPr>
            <a:endParaRPr lang="en-US" sz="3600" dirty="0"/>
          </a:p>
          <a:p>
            <a:pPr marL="0" indent="0" algn="ctr" eaLnBrk="1" fontAlgn="auto" hangingPunct="1">
              <a:buFont typeface="Wingdings 2" panose="05020102010507070707" pitchFamily="18" charset="2"/>
              <a:buNone/>
              <a:defRPr/>
            </a:pPr>
            <a:endParaRPr lang="en-US" sz="3600" dirty="0" smtClean="0"/>
          </a:p>
          <a:p>
            <a:pPr marL="0" indent="0" algn="ctr" eaLnBrk="1" fontAlgn="auto" hangingPunct="1">
              <a:buFont typeface="Wingdings 2" panose="05020102010507070707" pitchFamily="18" charset="2"/>
              <a:buNone/>
              <a:defRPr/>
            </a:pPr>
            <a:r>
              <a:rPr lang="en-US" sz="3600" dirty="0" smtClean="0"/>
              <a:t>What </a:t>
            </a:r>
            <a:r>
              <a:rPr lang="en-US" sz="3600" dirty="0"/>
              <a:t>is the role of public health in connecting people to the services they need?</a:t>
            </a:r>
          </a:p>
        </p:txBody>
      </p:sp>
      <p:sp>
        <p:nvSpPr>
          <p:cNvPr id="4" name="Action Button: Help 3" descr="Question mark indicating discussion question" title="Question mark">
            <a:hlinkClick r:id="" action="ppaction://noaction" highlightClick="1"/>
          </p:cNvPr>
          <p:cNvSpPr/>
          <p:nvPr/>
        </p:nvSpPr>
        <p:spPr>
          <a:xfrm>
            <a:off x="3927475" y="2405063"/>
            <a:ext cx="1606550" cy="1439862"/>
          </a:xfrm>
          <a:prstGeom prst="actionButtonHelp">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246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0FB534D1-0DE6-48B6-AEA2-82EDD9D4EE35}" type="slidenum">
              <a:rPr lang="en-US" altLang="en-US" smtClean="0">
                <a:solidFill>
                  <a:schemeClr val="accent2"/>
                </a:solidFill>
              </a:rPr>
              <a:pPr fontAlgn="base">
                <a:spcBef>
                  <a:spcPct val="0"/>
                </a:spcBef>
                <a:spcAft>
                  <a:spcPct val="0"/>
                </a:spcAft>
              </a:pPr>
              <a:t>19</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smtClean="0"/>
              <a:t>Learning Objectives</a:t>
            </a:r>
            <a:endParaRPr lang="en-US" dirty="0"/>
          </a:p>
        </p:txBody>
      </p:sp>
      <p:sp>
        <p:nvSpPr>
          <p:cNvPr id="5" name="Content Placeholder 4"/>
          <p:cNvSpPr>
            <a:spLocks noGrp="1"/>
          </p:cNvSpPr>
          <p:nvPr>
            <p:ph idx="1"/>
          </p:nvPr>
        </p:nvSpPr>
        <p:spPr>
          <a:xfrm>
            <a:off x="581025" y="2227263"/>
            <a:ext cx="7989888" cy="3632200"/>
          </a:xfrm>
        </p:spPr>
        <p:txBody>
          <a:bodyPr rtlCol="0">
            <a:normAutofit fontScale="92500"/>
          </a:bodyPr>
          <a:lstStyle/>
          <a:p>
            <a:pPr marL="306000" indent="-306000" eaLnBrk="1" fontAlgn="auto" hangingPunct="1">
              <a:defRPr/>
            </a:pPr>
            <a:r>
              <a:rPr lang="en-US" dirty="0" smtClean="0"/>
              <a:t>Define “dementia capable”</a:t>
            </a:r>
          </a:p>
          <a:p>
            <a:pPr marL="306000" indent="-306000" eaLnBrk="1" fontAlgn="auto" hangingPunct="1">
              <a:defRPr/>
            </a:pPr>
            <a:r>
              <a:rPr lang="en-US" dirty="0" smtClean="0"/>
              <a:t>Explain how public health can contribute to dementia capable systems through: research and translation, support services/programs, workforce training, and dementia-friendly communities</a:t>
            </a:r>
          </a:p>
          <a:p>
            <a:pPr marL="306000" indent="-306000" eaLnBrk="1" fontAlgn="auto" hangingPunct="1">
              <a:defRPr/>
            </a:pPr>
            <a:r>
              <a:rPr lang="en-US" dirty="0" smtClean="0"/>
              <a:t>List at least 3 services that may benefit someone with Alzheimer’s/dementia</a:t>
            </a:r>
          </a:p>
          <a:p>
            <a:pPr marL="306000" indent="-306000" eaLnBrk="1" fontAlgn="auto" hangingPunct="1">
              <a:defRPr/>
            </a:pPr>
            <a:r>
              <a:rPr lang="en-US" dirty="0" smtClean="0"/>
              <a:t>List at least 2 services that may benefit a caregiver</a:t>
            </a:r>
          </a:p>
          <a:p>
            <a:pPr marL="306000" indent="-306000" eaLnBrk="1" fontAlgn="auto" hangingPunct="1">
              <a:defRPr/>
            </a:pPr>
            <a:r>
              <a:rPr lang="en-US" dirty="0" smtClean="0"/>
              <a:t>Identify at least 3 professions that would benefit from workforce training</a:t>
            </a:r>
          </a:p>
          <a:p>
            <a:pPr marL="306000" indent="-306000" eaLnBrk="1" fontAlgn="auto" hangingPunct="1">
              <a:defRPr/>
            </a:pPr>
            <a:r>
              <a:rPr lang="en-US" dirty="0" smtClean="0"/>
              <a:t>Describe at least 2 components of a dementia friendly community</a:t>
            </a:r>
            <a:endParaRPr lang="en-US" dirty="0"/>
          </a:p>
        </p:txBody>
      </p:sp>
      <p:sp>
        <p:nvSpPr>
          <p:cNvPr id="2765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D8BC0408-CC0F-4D60-8F09-16C794A5DC94}" type="slidenum">
              <a:rPr lang="en-US" altLang="en-US" smtClean="0">
                <a:solidFill>
                  <a:schemeClr val="accent2"/>
                </a:solidFill>
              </a:rPr>
              <a:pPr fontAlgn="base">
                <a:spcBef>
                  <a:spcPct val="0"/>
                </a:spcBef>
                <a:spcAft>
                  <a:spcPct val="0"/>
                </a:spcAft>
              </a:pPr>
              <a:t>2</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Support Services: Public Health</a:t>
            </a:r>
            <a:endParaRPr lang="en-US" dirty="0"/>
          </a:p>
        </p:txBody>
      </p:sp>
      <p:sp>
        <p:nvSpPr>
          <p:cNvPr id="64516" name="Content Placeholder 2"/>
          <p:cNvSpPr>
            <a:spLocks noGrp="1"/>
          </p:cNvSpPr>
          <p:nvPr>
            <p:ph idx="1"/>
          </p:nvPr>
        </p:nvSpPr>
        <p:spPr>
          <a:xfrm>
            <a:off x="581025" y="2227263"/>
            <a:ext cx="7989888" cy="3632200"/>
          </a:xfrm>
        </p:spPr>
        <p:txBody>
          <a:bodyPr/>
          <a:lstStyle/>
          <a:p>
            <a:pPr eaLnBrk="1" hangingPunct="1">
              <a:spcAft>
                <a:spcPts val="1200"/>
              </a:spcAft>
            </a:pPr>
            <a:r>
              <a:rPr lang="en-US" altLang="en-US" dirty="0" smtClean="0"/>
              <a:t>Evidence-based programs </a:t>
            </a:r>
            <a:br>
              <a:rPr lang="en-US" altLang="en-US" dirty="0" smtClean="0"/>
            </a:br>
            <a:r>
              <a:rPr lang="en-US" altLang="en-US" dirty="0" smtClean="0"/>
              <a:t>and interventions</a:t>
            </a:r>
          </a:p>
          <a:p>
            <a:pPr eaLnBrk="1" hangingPunct="1">
              <a:spcAft>
                <a:spcPts val="1200"/>
              </a:spcAft>
            </a:pPr>
            <a:r>
              <a:rPr lang="en-US" altLang="en-US" dirty="0" smtClean="0"/>
              <a:t>Information and referrals</a:t>
            </a:r>
          </a:p>
          <a:p>
            <a:pPr eaLnBrk="1" hangingPunct="1">
              <a:spcAft>
                <a:spcPts val="1200"/>
              </a:spcAft>
            </a:pPr>
            <a:r>
              <a:rPr lang="en-US" altLang="en-US" dirty="0" smtClean="0"/>
              <a:t>Identifying service needs</a:t>
            </a:r>
          </a:p>
          <a:p>
            <a:pPr eaLnBrk="1" hangingPunct="1">
              <a:spcAft>
                <a:spcPts val="1200"/>
              </a:spcAft>
            </a:pPr>
            <a:r>
              <a:rPr lang="en-US" altLang="en-US" dirty="0" smtClean="0"/>
              <a:t>Funding, space, expertise</a:t>
            </a:r>
          </a:p>
          <a:p>
            <a:pPr eaLnBrk="1" hangingPunct="1"/>
            <a:endParaRPr lang="en-US" altLang="en-US" dirty="0" smtClean="0"/>
          </a:p>
        </p:txBody>
      </p:sp>
      <p:pic>
        <p:nvPicPr>
          <p:cNvPr id="4" name="Picture 3" descr="Image of African American woman looking through files and pulling brochures.&#10;nci-vol-3750-72.jpg" title="Image of woman looking through information"/>
          <p:cNvPicPr>
            <a:picLocks noChangeAspect="1"/>
          </p:cNvPicPr>
          <p:nvPr/>
        </p:nvPicPr>
        <p:blipFill>
          <a:blip r:embed="rId3"/>
          <a:stretch>
            <a:fillRect/>
          </a:stretch>
        </p:blipFill>
        <p:spPr>
          <a:xfrm>
            <a:off x="5376863" y="2030413"/>
            <a:ext cx="2674937" cy="4108450"/>
          </a:xfrm>
          <a:prstGeom prst="rect">
            <a:avLst/>
          </a:prstGeom>
          <a:ln w="38100" cmpd="sng">
            <a:solidFill>
              <a:schemeClr val="tx1"/>
            </a:solidFill>
          </a:ln>
        </p:spPr>
      </p:pic>
      <p:sp>
        <p:nvSpPr>
          <p:cNvPr id="6451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09BC9BB1-0507-49BE-BE03-547040110A53}" type="slidenum">
              <a:rPr lang="en-US" altLang="en-US" smtClean="0">
                <a:solidFill>
                  <a:schemeClr val="accent2"/>
                </a:solidFill>
              </a:rPr>
              <a:pPr fontAlgn="base">
                <a:spcBef>
                  <a:spcPct val="0"/>
                </a:spcBef>
                <a:spcAft>
                  <a:spcPct val="0"/>
                </a:spcAft>
              </a:pPr>
              <a:t>20</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Support Services: Partnerships</a:t>
            </a:r>
            <a:endParaRPr lang="en-US" dirty="0"/>
          </a:p>
        </p:txBody>
      </p:sp>
      <p:sp>
        <p:nvSpPr>
          <p:cNvPr id="3" name="Content Placeholder 2"/>
          <p:cNvSpPr>
            <a:spLocks noGrp="1"/>
          </p:cNvSpPr>
          <p:nvPr>
            <p:ph idx="1"/>
          </p:nvPr>
        </p:nvSpPr>
        <p:spPr>
          <a:xfrm>
            <a:off x="581024" y="2227263"/>
            <a:ext cx="7336341" cy="4094162"/>
          </a:xfrm>
        </p:spPr>
        <p:txBody>
          <a:bodyPr rtlCol="0">
            <a:normAutofit fontScale="85000" lnSpcReduction="20000"/>
          </a:bodyPr>
          <a:lstStyle/>
          <a:p>
            <a:pPr marL="306000" indent="-306000" eaLnBrk="1" fontAlgn="auto" hangingPunct="1">
              <a:spcAft>
                <a:spcPts val="1200"/>
              </a:spcAft>
              <a:defRPr/>
            </a:pPr>
            <a:r>
              <a:rPr lang="en-US" dirty="0" smtClean="0"/>
              <a:t>Offices on Aging / Aging and Disability Resource Centers/ Area Agencies on Aging</a:t>
            </a:r>
          </a:p>
          <a:p>
            <a:pPr marL="630000" lvl="1" indent="-306000" eaLnBrk="1" fontAlgn="auto" hangingPunct="1">
              <a:buFont typeface="Courier New"/>
              <a:buChar char="o"/>
              <a:defRPr/>
            </a:pPr>
            <a:r>
              <a:rPr lang="en-US" dirty="0" smtClean="0"/>
              <a:t>Education</a:t>
            </a:r>
          </a:p>
          <a:p>
            <a:pPr marL="630000" lvl="1" indent="-306000" eaLnBrk="1" fontAlgn="auto" hangingPunct="1">
              <a:buFont typeface="Courier New"/>
              <a:buChar char="o"/>
              <a:defRPr/>
            </a:pPr>
            <a:r>
              <a:rPr lang="en-US" dirty="0" smtClean="0"/>
              <a:t>Cognitive assessments</a:t>
            </a:r>
          </a:p>
          <a:p>
            <a:pPr marL="630000" lvl="1" indent="-306000" eaLnBrk="1" fontAlgn="auto" hangingPunct="1">
              <a:buFont typeface="Courier New"/>
              <a:buChar char="o"/>
              <a:defRPr/>
            </a:pPr>
            <a:r>
              <a:rPr lang="en-US" dirty="0" smtClean="0"/>
              <a:t>Support programs</a:t>
            </a:r>
          </a:p>
          <a:p>
            <a:pPr marL="630000" lvl="1" indent="-306000" eaLnBrk="1" fontAlgn="auto" hangingPunct="1">
              <a:buFont typeface="Courier New"/>
              <a:buChar char="o"/>
              <a:defRPr/>
            </a:pPr>
            <a:r>
              <a:rPr lang="en-US" dirty="0" smtClean="0"/>
              <a:t>Resources </a:t>
            </a:r>
          </a:p>
          <a:p>
            <a:pPr marL="306000" indent="-306000" eaLnBrk="1" fontAlgn="auto" hangingPunct="1">
              <a:spcAft>
                <a:spcPts val="1200"/>
              </a:spcAft>
              <a:defRPr/>
            </a:pPr>
            <a:r>
              <a:rPr lang="en-US" dirty="0" smtClean="0"/>
              <a:t>Non-profit organizations </a:t>
            </a:r>
          </a:p>
          <a:p>
            <a:pPr marL="306000" indent="-306000" eaLnBrk="1" fontAlgn="auto" hangingPunct="1">
              <a:spcAft>
                <a:spcPts val="1200"/>
              </a:spcAft>
              <a:defRPr/>
            </a:pPr>
            <a:r>
              <a:rPr lang="en-US" dirty="0" smtClean="0"/>
              <a:t>Residential </a:t>
            </a:r>
            <a:r>
              <a:rPr lang="en-US" dirty="0"/>
              <a:t>care </a:t>
            </a:r>
            <a:r>
              <a:rPr lang="en-US" dirty="0" smtClean="0"/>
              <a:t>facilities</a:t>
            </a:r>
          </a:p>
          <a:p>
            <a:pPr marL="0" indent="0" eaLnBrk="1" fontAlgn="auto" hangingPunct="1">
              <a:spcAft>
                <a:spcPts val="1200"/>
              </a:spcAft>
              <a:buNone/>
              <a:defRPr/>
            </a:pPr>
            <a:endParaRPr lang="en-US" sz="1400" baseline="30000" dirty="0" smtClean="0">
              <a:ea typeface="MS Mincho" panose="02020609040205080304" pitchFamily="49" charset="-128"/>
              <a:cs typeface="Times New Roman" panose="02020603050405020304" pitchFamily="18" charset="0"/>
            </a:endParaRPr>
          </a:p>
          <a:p>
            <a:pPr marL="0" indent="0" eaLnBrk="1" fontAlgn="auto" hangingPunct="1">
              <a:spcAft>
                <a:spcPts val="1200"/>
              </a:spcAft>
              <a:buNone/>
              <a:defRPr/>
            </a:pPr>
            <a:endParaRPr lang="en-US" sz="1400" baseline="30000" dirty="0" smtClean="0">
              <a:ea typeface="MS Mincho" panose="02020609040205080304" pitchFamily="49" charset="-128"/>
              <a:cs typeface="Times New Roman" panose="02020603050405020304" pitchFamily="18" charset="0"/>
            </a:endParaRPr>
          </a:p>
          <a:p>
            <a:pPr marL="0" indent="0" eaLnBrk="1" fontAlgn="auto" hangingPunct="1">
              <a:spcAft>
                <a:spcPts val="1200"/>
              </a:spcAft>
              <a:buNone/>
              <a:defRPr/>
            </a:pPr>
            <a:endParaRPr lang="en-US" sz="1400" baseline="30000" dirty="0">
              <a:ea typeface="MS Mincho" panose="02020609040205080304" pitchFamily="49" charset="-128"/>
              <a:cs typeface="Times New Roman" panose="02020603050405020304" pitchFamily="18" charset="0"/>
            </a:endParaRPr>
          </a:p>
          <a:p>
            <a:pPr marL="0" indent="0" eaLnBrk="1" fontAlgn="auto" hangingPunct="1">
              <a:spcAft>
                <a:spcPts val="1200"/>
              </a:spcAft>
              <a:buNone/>
              <a:defRPr/>
            </a:pPr>
            <a:r>
              <a:rPr lang="en-US" sz="1400" baseline="30000" dirty="0" smtClean="0">
                <a:ea typeface="MS Mincho" panose="02020609040205080304" pitchFamily="49" charset="-128"/>
                <a:cs typeface="Times New Roman" panose="02020603050405020304" pitchFamily="18" charset="0"/>
              </a:rPr>
              <a:t>15</a:t>
            </a:r>
            <a:r>
              <a:rPr lang="en-US" sz="1400" dirty="0" smtClean="0">
                <a:ea typeface="MS Mincho" panose="02020609040205080304" pitchFamily="49" charset="-128"/>
                <a:cs typeface="Times New Roman" panose="02020603050405020304" pitchFamily="18" charset="0"/>
              </a:rPr>
              <a:t> </a:t>
            </a:r>
            <a:r>
              <a:rPr lang="en-US" sz="1400" dirty="0">
                <a:ea typeface="MS Mincho" panose="02020609040205080304" pitchFamily="49" charset="-128"/>
                <a:cs typeface="Times New Roman" panose="02020603050405020304" pitchFamily="18" charset="0"/>
              </a:rPr>
              <a:t>ACT on Alzheimer’s. (2014). </a:t>
            </a:r>
            <a:r>
              <a:rPr lang="en-US" sz="1400" i="1" dirty="0">
                <a:ea typeface="MS Mincho" panose="02020609040205080304" pitchFamily="49" charset="-128"/>
                <a:cs typeface="Times New Roman" panose="02020603050405020304" pitchFamily="18" charset="0"/>
              </a:rPr>
              <a:t>Alzheimer’s Disease Curriculum, Module X:</a:t>
            </a:r>
            <a:r>
              <a:rPr lang="en-US" sz="1400" dirty="0">
                <a:ea typeface="MS Mincho" panose="02020609040205080304" pitchFamily="49" charset="-128"/>
                <a:cs typeface="Times New Roman" panose="02020603050405020304" pitchFamily="18" charset="0"/>
              </a:rPr>
              <a:t> </a:t>
            </a:r>
            <a:r>
              <a:rPr lang="en-US" sz="1400" i="1" dirty="0">
                <a:ea typeface="MS Mincho" panose="02020609040205080304" pitchFamily="49" charset="-128"/>
                <a:cs typeface="Times New Roman" panose="02020603050405020304" pitchFamily="18" charset="0"/>
              </a:rPr>
              <a:t>Caregiver Support</a:t>
            </a:r>
            <a:r>
              <a:rPr lang="en-US" sz="1400" dirty="0">
                <a:ea typeface="MS Mincho" panose="02020609040205080304" pitchFamily="49" charset="-128"/>
                <a:cs typeface="Times New Roman" panose="02020603050405020304" pitchFamily="18" charset="0"/>
              </a:rPr>
              <a:t>. </a:t>
            </a:r>
            <a:endParaRPr lang="en-US" sz="1400" dirty="0"/>
          </a:p>
        </p:txBody>
      </p:sp>
      <p:pic>
        <p:nvPicPr>
          <p:cNvPr id="6" name="Picture 5" descr="Image of two professional women sitting at a table with a document between the two of them.  They appear to be discussing the content, both are smiling and looking at each other.  " title="Image of two professional women discussing a document"/>
          <p:cNvPicPr>
            <a:picLocks noChangeAspect="1"/>
          </p:cNvPicPr>
          <p:nvPr/>
        </p:nvPicPr>
        <p:blipFill>
          <a:blip r:embed="rId3"/>
          <a:stretch>
            <a:fillRect/>
          </a:stretch>
        </p:blipFill>
        <p:spPr>
          <a:xfrm>
            <a:off x="6010370" y="2262188"/>
            <a:ext cx="2303699" cy="3268817"/>
          </a:xfrm>
          <a:prstGeom prst="rect">
            <a:avLst/>
          </a:prstGeom>
          <a:ln w="38100" cmpd="sng">
            <a:solidFill>
              <a:srgbClr val="7F7F7F"/>
            </a:solidFill>
          </a:ln>
        </p:spPr>
      </p:pic>
      <p:sp>
        <p:nvSpPr>
          <p:cNvPr id="66565"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626517F1-CEEC-427E-8891-C0D4E98F4F17}" type="slidenum">
              <a:rPr lang="en-US" altLang="en-US" smtClean="0">
                <a:solidFill>
                  <a:schemeClr val="accent2"/>
                </a:solidFill>
              </a:rPr>
              <a:pPr fontAlgn="base">
                <a:spcBef>
                  <a:spcPct val="0"/>
                </a:spcBef>
                <a:spcAft>
                  <a:spcPct val="0"/>
                </a:spcAft>
              </a:pPr>
              <a:t>21</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25" y="3036888"/>
            <a:ext cx="7989888" cy="1504950"/>
          </a:xfrm>
        </p:spPr>
        <p:txBody>
          <a:bodyPr/>
          <a:lstStyle/>
          <a:p>
            <a:pPr eaLnBrk="1" fontAlgn="auto" hangingPunct="1">
              <a:spcAft>
                <a:spcPts val="0"/>
              </a:spcAft>
              <a:defRPr/>
            </a:pPr>
            <a:r>
              <a:rPr lang="en-US" dirty="0" smtClean="0"/>
              <a:t>Workforce training</a:t>
            </a:r>
            <a:endParaRPr lang="en-US" dirty="0"/>
          </a:p>
        </p:txBody>
      </p:sp>
      <p:sp>
        <p:nvSpPr>
          <p:cNvPr id="5" name="Subtitle 2"/>
          <p:cNvSpPr txBox="1">
            <a:spLocks/>
          </p:cNvSpPr>
          <p:nvPr/>
        </p:nvSpPr>
        <p:spPr>
          <a:xfrm>
            <a:off x="654050" y="4481513"/>
            <a:ext cx="7989888" cy="600075"/>
          </a:xfrm>
          <a:prstGeom prst="rect">
            <a:avLst/>
          </a:prstGeom>
        </p:spPr>
        <p:txBody>
          <a:bodyPr>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kern="1200" cap="all">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9pPr>
          </a:lstStyle>
          <a:p>
            <a:pPr fontAlgn="auto">
              <a:defRPr/>
            </a:pPr>
            <a:r>
              <a:rPr lang="en-US" dirty="0" smtClean="0"/>
              <a:t>Dementia Capable Systems and dementia friendly communities</a:t>
            </a:r>
            <a:endParaRPr lang="en-US" dirty="0"/>
          </a:p>
        </p:txBody>
      </p:sp>
      <p:sp>
        <p:nvSpPr>
          <p:cNvPr id="4" name="Slide Number Placeholder 3"/>
          <p:cNvSpPr>
            <a:spLocks noGrp="1"/>
          </p:cNvSpPr>
          <p:nvPr>
            <p:ph type="sldNum" sz="quarter" idx="12"/>
          </p:nvPr>
        </p:nvSpPr>
        <p:spPr/>
        <p:txBody>
          <a:bodyPr/>
          <a:lstStyle/>
          <a:p>
            <a:pPr>
              <a:defRPr/>
            </a:pPr>
            <a:fld id="{70A51DCD-E514-4059-86D7-75316EEAC31B}" type="slidenum">
              <a:rPr lang="en-US"/>
              <a:pPr>
                <a:defRPr/>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Workforce Training</a:t>
            </a:r>
            <a:endParaRPr lang="en-US" dirty="0"/>
          </a:p>
        </p:txBody>
      </p:sp>
      <p:sp>
        <p:nvSpPr>
          <p:cNvPr id="3" name="Content Placeholder 2"/>
          <p:cNvSpPr>
            <a:spLocks noGrp="1"/>
          </p:cNvSpPr>
          <p:nvPr>
            <p:ph idx="1"/>
          </p:nvPr>
        </p:nvSpPr>
        <p:spPr>
          <a:xfrm>
            <a:off x="581025" y="2227263"/>
            <a:ext cx="4148138" cy="3632200"/>
          </a:xfrm>
        </p:spPr>
        <p:txBody>
          <a:bodyPr rtlCol="0">
            <a:normAutofit lnSpcReduction="10000"/>
          </a:bodyPr>
          <a:lstStyle/>
          <a:p>
            <a:pPr marL="306000" indent="-306000" eaLnBrk="1" fontAlgn="auto" hangingPunct="1">
              <a:spcAft>
                <a:spcPts val="1200"/>
              </a:spcAft>
              <a:defRPr/>
            </a:pPr>
            <a:r>
              <a:rPr lang="en-US" dirty="0" smtClean="0"/>
              <a:t>Health care</a:t>
            </a:r>
          </a:p>
          <a:p>
            <a:pPr marL="306000" indent="-306000" eaLnBrk="1" fontAlgn="auto" hangingPunct="1">
              <a:spcAft>
                <a:spcPts val="1200"/>
              </a:spcAft>
              <a:defRPr/>
            </a:pPr>
            <a:r>
              <a:rPr lang="en-US" dirty="0" smtClean="0"/>
              <a:t>Direct care</a:t>
            </a:r>
          </a:p>
          <a:p>
            <a:pPr marL="306000" indent="-306000" eaLnBrk="1" fontAlgn="auto" hangingPunct="1">
              <a:spcAft>
                <a:spcPts val="1200"/>
              </a:spcAft>
              <a:defRPr/>
            </a:pPr>
            <a:r>
              <a:rPr lang="en-US" dirty="0" smtClean="0"/>
              <a:t>Public health</a:t>
            </a:r>
          </a:p>
          <a:p>
            <a:pPr marL="306000" indent="-306000" eaLnBrk="1" fontAlgn="auto" hangingPunct="1">
              <a:spcAft>
                <a:spcPts val="1200"/>
              </a:spcAft>
              <a:defRPr/>
            </a:pPr>
            <a:r>
              <a:rPr lang="en-US" dirty="0" smtClean="0"/>
              <a:t>First responders</a:t>
            </a:r>
          </a:p>
          <a:p>
            <a:pPr marL="306000" indent="-306000" eaLnBrk="1" fontAlgn="auto" hangingPunct="1">
              <a:spcAft>
                <a:spcPts val="1200"/>
              </a:spcAft>
              <a:defRPr/>
            </a:pPr>
            <a:r>
              <a:rPr lang="en-US" dirty="0" smtClean="0"/>
              <a:t>Other support services: transportation, customer service, faith-based organizations</a:t>
            </a:r>
          </a:p>
        </p:txBody>
      </p:sp>
      <p:pic>
        <p:nvPicPr>
          <p:cNvPr id="4" name="Picture 3" descr="Image of 6 professionals at a conference table focusing on a screen at the front of the room." title="Image of professionals being trained"/>
          <p:cNvPicPr>
            <a:picLocks noChangeAspect="1"/>
          </p:cNvPicPr>
          <p:nvPr/>
        </p:nvPicPr>
        <p:blipFill>
          <a:blip r:embed="rId3"/>
          <a:stretch>
            <a:fillRect/>
          </a:stretch>
        </p:blipFill>
        <p:spPr>
          <a:xfrm>
            <a:off x="4437063" y="2366963"/>
            <a:ext cx="4006850" cy="2667000"/>
          </a:xfrm>
          <a:prstGeom prst="rect">
            <a:avLst/>
          </a:prstGeom>
          <a:ln w="38100" cmpd="sng">
            <a:solidFill>
              <a:srgbClr val="7F7F7F"/>
            </a:solidFill>
          </a:ln>
        </p:spPr>
      </p:pic>
      <p:sp>
        <p:nvSpPr>
          <p:cNvPr id="7066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7FFB70ED-156D-44D1-8F36-C2896190A76B}" type="slidenum">
              <a:rPr lang="en-US" altLang="en-US" smtClean="0">
                <a:solidFill>
                  <a:schemeClr val="accent2"/>
                </a:solidFill>
              </a:rPr>
              <a:pPr fontAlgn="base">
                <a:spcBef>
                  <a:spcPct val="0"/>
                </a:spcBef>
                <a:spcAft>
                  <a:spcPct val="0"/>
                </a:spcAft>
              </a:pPr>
              <a:t>23</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Discussion </a:t>
            </a:r>
            <a:r>
              <a:rPr lang="en-US" dirty="0" smtClean="0"/>
              <a:t>Question</a:t>
            </a:r>
            <a:endParaRPr lang="en-US" dirty="0"/>
          </a:p>
        </p:txBody>
      </p:sp>
      <p:sp>
        <p:nvSpPr>
          <p:cNvPr id="72707" name="Content Placeholder 2"/>
          <p:cNvSpPr>
            <a:spLocks noGrp="1"/>
          </p:cNvSpPr>
          <p:nvPr>
            <p:ph idx="1"/>
          </p:nvPr>
        </p:nvSpPr>
        <p:spPr>
          <a:xfrm>
            <a:off x="581025" y="2227263"/>
            <a:ext cx="7989888" cy="3632200"/>
          </a:xfrm>
        </p:spPr>
        <p:txBody>
          <a:bodyPr/>
          <a:lstStyle/>
          <a:p>
            <a:pPr marL="0" indent="0" algn="ctr" eaLnBrk="1" hangingPunct="1">
              <a:buFont typeface="Wingdings 2" panose="05020102010507070707" pitchFamily="18" charset="2"/>
              <a:buNone/>
            </a:pPr>
            <a:endParaRPr lang="en-US" altLang="en-US" sz="3600" smtClean="0"/>
          </a:p>
          <a:p>
            <a:pPr marL="0" indent="0" algn="ctr" eaLnBrk="1" hangingPunct="1">
              <a:buFont typeface="Wingdings 2" panose="05020102010507070707" pitchFamily="18" charset="2"/>
              <a:buNone/>
            </a:pPr>
            <a:endParaRPr lang="en-US" altLang="en-US" sz="3600" smtClean="0"/>
          </a:p>
          <a:p>
            <a:pPr marL="0" indent="0" algn="ctr" eaLnBrk="1" hangingPunct="1">
              <a:buFont typeface="Wingdings 2" panose="05020102010507070707" pitchFamily="18" charset="2"/>
              <a:buNone/>
            </a:pPr>
            <a:endParaRPr lang="en-US" altLang="en-US" sz="3600" smtClean="0"/>
          </a:p>
          <a:p>
            <a:pPr marL="0" indent="0" algn="ctr" eaLnBrk="1" hangingPunct="1">
              <a:buFont typeface="Wingdings 2" panose="05020102010507070707" pitchFamily="18" charset="2"/>
              <a:buNone/>
            </a:pPr>
            <a:r>
              <a:rPr lang="en-US" altLang="en-US" sz="3600" smtClean="0"/>
              <a:t>What training should </a:t>
            </a:r>
            <a:r>
              <a:rPr lang="en-US" altLang="en-US" sz="3600" b="1" smtClean="0"/>
              <a:t>health care and direct care professionals </a:t>
            </a:r>
            <a:r>
              <a:rPr lang="en-US" altLang="en-US" sz="3600" smtClean="0"/>
              <a:t>receive?</a:t>
            </a:r>
          </a:p>
        </p:txBody>
      </p:sp>
      <p:sp>
        <p:nvSpPr>
          <p:cNvPr id="4" name="Action Button: Help 3" descr="Question mark indicating discussion question" title="Question mark">
            <a:hlinkClick r:id="" action="ppaction://noaction" highlightClick="1"/>
          </p:cNvPr>
          <p:cNvSpPr/>
          <p:nvPr/>
        </p:nvSpPr>
        <p:spPr>
          <a:xfrm>
            <a:off x="3771900" y="2603500"/>
            <a:ext cx="1608138" cy="1439863"/>
          </a:xfrm>
          <a:prstGeom prst="actionButtonHelp">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270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D3F06456-5230-4961-8285-2CD817DB8A04}" type="slidenum">
              <a:rPr lang="en-US" altLang="en-US" smtClean="0">
                <a:solidFill>
                  <a:schemeClr val="accent2"/>
                </a:solidFill>
              </a:rPr>
              <a:pPr fontAlgn="base">
                <a:spcBef>
                  <a:spcPct val="0"/>
                </a:spcBef>
                <a:spcAft>
                  <a:spcPct val="0"/>
                </a:spcAft>
              </a:pPr>
              <a:t>24</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Workforce Training: </a:t>
            </a:r>
            <a:br>
              <a:rPr lang="en-US" dirty="0" smtClean="0"/>
            </a:br>
            <a:r>
              <a:rPr lang="en-US" dirty="0" smtClean="0"/>
              <a:t>Health Care &amp; Direct Care</a:t>
            </a:r>
            <a:endParaRPr lang="en-US" dirty="0"/>
          </a:p>
        </p:txBody>
      </p:sp>
      <p:sp>
        <p:nvSpPr>
          <p:cNvPr id="74756" name="Content Placeholder 2"/>
          <p:cNvSpPr>
            <a:spLocks noGrp="1"/>
          </p:cNvSpPr>
          <p:nvPr>
            <p:ph idx="1"/>
          </p:nvPr>
        </p:nvSpPr>
        <p:spPr>
          <a:xfrm>
            <a:off x="457200" y="1800225"/>
            <a:ext cx="4660900" cy="4525963"/>
          </a:xfrm>
        </p:spPr>
        <p:txBody>
          <a:bodyPr/>
          <a:lstStyle/>
          <a:p>
            <a:pPr eaLnBrk="1" hangingPunct="1">
              <a:spcAft>
                <a:spcPts val="1200"/>
              </a:spcAft>
            </a:pPr>
            <a:r>
              <a:rPr lang="en-US" altLang="en-US" smtClean="0"/>
              <a:t>Basics of dementia</a:t>
            </a:r>
          </a:p>
          <a:p>
            <a:pPr eaLnBrk="1" hangingPunct="1">
              <a:spcAft>
                <a:spcPts val="1200"/>
              </a:spcAft>
            </a:pPr>
            <a:r>
              <a:rPr lang="en-US" altLang="en-US" smtClean="0"/>
              <a:t>Benefits of early diagnosis</a:t>
            </a:r>
          </a:p>
          <a:p>
            <a:pPr eaLnBrk="1" hangingPunct="1">
              <a:spcAft>
                <a:spcPts val="1200"/>
              </a:spcAft>
            </a:pPr>
            <a:r>
              <a:rPr lang="en-US" altLang="en-US" smtClean="0"/>
              <a:t>How to address physical, </a:t>
            </a:r>
            <a:br>
              <a:rPr lang="en-US" altLang="en-US" smtClean="0"/>
            </a:br>
            <a:r>
              <a:rPr lang="en-US" altLang="en-US" smtClean="0"/>
              <a:t>cognitive, emotional, </a:t>
            </a:r>
            <a:br>
              <a:rPr lang="en-US" altLang="en-US" smtClean="0"/>
            </a:br>
            <a:r>
              <a:rPr lang="en-US" altLang="en-US" smtClean="0"/>
              <a:t>behavioral symptoms</a:t>
            </a:r>
          </a:p>
          <a:p>
            <a:pPr eaLnBrk="1" hangingPunct="1">
              <a:spcAft>
                <a:spcPts val="1200"/>
              </a:spcAft>
            </a:pPr>
            <a:r>
              <a:rPr lang="en-US" altLang="en-US" smtClean="0"/>
              <a:t>Assisting caregivers</a:t>
            </a:r>
          </a:p>
          <a:p>
            <a:pPr eaLnBrk="1" hangingPunct="1">
              <a:spcAft>
                <a:spcPts val="1200"/>
              </a:spcAft>
            </a:pPr>
            <a:r>
              <a:rPr lang="en-US" altLang="en-US" smtClean="0"/>
              <a:t>Managing co-morbidities</a:t>
            </a:r>
          </a:p>
          <a:p>
            <a:pPr eaLnBrk="1" hangingPunct="1">
              <a:spcAft>
                <a:spcPts val="1200"/>
              </a:spcAft>
            </a:pPr>
            <a:r>
              <a:rPr lang="en-US" altLang="en-US" smtClean="0"/>
              <a:t>Use of validated assessment tools (health care)</a:t>
            </a:r>
          </a:p>
        </p:txBody>
      </p:sp>
      <p:pic>
        <p:nvPicPr>
          <p:cNvPr id="4" name="Picture 3" descr="Image of a doctor and an older patient, both are female, both are smiling and looking at the camera. " title="Image of a doctor and a patient"/>
          <p:cNvPicPr>
            <a:picLocks noChangeAspect="1"/>
          </p:cNvPicPr>
          <p:nvPr/>
        </p:nvPicPr>
        <p:blipFill rotWithShape="1">
          <a:blip r:embed="rId3"/>
          <a:srcRect/>
          <a:stretch/>
        </p:blipFill>
        <p:spPr>
          <a:xfrm>
            <a:off x="4864100" y="2522538"/>
            <a:ext cx="3517900" cy="2682875"/>
          </a:xfrm>
          <a:prstGeom prst="rect">
            <a:avLst/>
          </a:prstGeom>
          <a:ln w="38100" cmpd="sng">
            <a:solidFill>
              <a:srgbClr val="7F7F7F"/>
            </a:solidFill>
          </a:ln>
        </p:spPr>
      </p:pic>
      <p:sp>
        <p:nvSpPr>
          <p:cNvPr id="74757"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22304E2C-258B-45BA-9EC0-30D9541BBF7F}" type="slidenum">
              <a:rPr lang="en-US" altLang="en-US" smtClean="0">
                <a:solidFill>
                  <a:schemeClr val="accent2"/>
                </a:solidFill>
              </a:rPr>
              <a:pPr fontAlgn="base">
                <a:spcBef>
                  <a:spcPct val="0"/>
                </a:spcBef>
                <a:spcAft>
                  <a:spcPct val="0"/>
                </a:spcAft>
              </a:pPr>
              <a:t>25</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Discussion </a:t>
            </a:r>
            <a:r>
              <a:rPr lang="en-US" dirty="0" smtClean="0"/>
              <a:t>Question</a:t>
            </a:r>
            <a:endParaRPr lang="en-US" dirty="0"/>
          </a:p>
        </p:txBody>
      </p:sp>
      <p:sp>
        <p:nvSpPr>
          <p:cNvPr id="76803" name="Content Placeholder 2"/>
          <p:cNvSpPr>
            <a:spLocks noGrp="1"/>
          </p:cNvSpPr>
          <p:nvPr>
            <p:ph idx="1"/>
          </p:nvPr>
        </p:nvSpPr>
        <p:spPr>
          <a:xfrm>
            <a:off x="581025" y="2227263"/>
            <a:ext cx="7989888" cy="3632200"/>
          </a:xfrm>
        </p:spPr>
        <p:txBody>
          <a:bodyPr/>
          <a:lstStyle/>
          <a:p>
            <a:pPr marL="0" indent="0" algn="ctr" eaLnBrk="1" hangingPunct="1">
              <a:buFont typeface="Wingdings 2" panose="05020102010507070707" pitchFamily="18" charset="2"/>
              <a:buNone/>
            </a:pPr>
            <a:endParaRPr lang="en-US" altLang="en-US" sz="3600" smtClean="0"/>
          </a:p>
          <a:p>
            <a:pPr marL="0" indent="0" algn="ctr" eaLnBrk="1" hangingPunct="1">
              <a:buFont typeface="Wingdings 2" panose="05020102010507070707" pitchFamily="18" charset="2"/>
              <a:buNone/>
            </a:pPr>
            <a:endParaRPr lang="en-US" altLang="en-US" sz="3600" smtClean="0"/>
          </a:p>
          <a:p>
            <a:pPr marL="0" indent="0" algn="ctr" eaLnBrk="1" hangingPunct="1">
              <a:buFont typeface="Wingdings 2" panose="05020102010507070707" pitchFamily="18" charset="2"/>
              <a:buNone/>
            </a:pPr>
            <a:endParaRPr lang="en-US" altLang="en-US" sz="3600" smtClean="0"/>
          </a:p>
          <a:p>
            <a:pPr marL="0" indent="0" algn="ctr" eaLnBrk="1" hangingPunct="1">
              <a:buFont typeface="Wingdings 2" panose="05020102010507070707" pitchFamily="18" charset="2"/>
              <a:buNone/>
            </a:pPr>
            <a:r>
              <a:rPr lang="en-US" altLang="en-US" sz="3600" smtClean="0"/>
              <a:t>What training should </a:t>
            </a:r>
            <a:r>
              <a:rPr lang="en-US" altLang="en-US" sz="3600" b="1" smtClean="0"/>
              <a:t>public health professionals </a:t>
            </a:r>
            <a:r>
              <a:rPr lang="en-US" altLang="en-US" sz="3600" smtClean="0"/>
              <a:t>receive?</a:t>
            </a:r>
          </a:p>
        </p:txBody>
      </p:sp>
      <p:sp>
        <p:nvSpPr>
          <p:cNvPr id="4" name="Action Button: Help 3" descr="Question mark indicating discussion question" title="Question mark">
            <a:hlinkClick r:id="" action="ppaction://noaction" highlightClick="1"/>
          </p:cNvPr>
          <p:cNvSpPr/>
          <p:nvPr/>
        </p:nvSpPr>
        <p:spPr>
          <a:xfrm>
            <a:off x="3771900" y="2520950"/>
            <a:ext cx="1608138" cy="1439863"/>
          </a:xfrm>
          <a:prstGeom prst="actionButtonHelp">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680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DF04AD19-5D7F-4466-9A3C-08E357241243}" type="slidenum">
              <a:rPr lang="en-US" altLang="en-US" smtClean="0">
                <a:solidFill>
                  <a:schemeClr val="accent2"/>
                </a:solidFill>
              </a:rPr>
              <a:pPr fontAlgn="base">
                <a:spcBef>
                  <a:spcPct val="0"/>
                </a:spcBef>
                <a:spcAft>
                  <a:spcPct val="0"/>
                </a:spcAft>
              </a:pPr>
              <a:t>26</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Workforce Training: Public Health</a:t>
            </a:r>
            <a:endParaRPr lang="en-US" dirty="0"/>
          </a:p>
        </p:txBody>
      </p:sp>
      <p:sp>
        <p:nvSpPr>
          <p:cNvPr id="78852" name="Content Placeholder 2"/>
          <p:cNvSpPr>
            <a:spLocks noGrp="1"/>
          </p:cNvSpPr>
          <p:nvPr>
            <p:ph idx="1"/>
          </p:nvPr>
        </p:nvSpPr>
        <p:spPr>
          <a:xfrm>
            <a:off x="581025" y="2230438"/>
            <a:ext cx="5932488" cy="4092575"/>
          </a:xfrm>
        </p:spPr>
        <p:txBody>
          <a:bodyPr/>
          <a:lstStyle/>
          <a:p>
            <a:pPr eaLnBrk="1" hangingPunct="1">
              <a:spcAft>
                <a:spcPts val="1200"/>
              </a:spcAft>
            </a:pPr>
            <a:r>
              <a:rPr lang="en-US" altLang="en-US" dirty="0" smtClean="0"/>
              <a:t>Alzheimer’s as a public health priority</a:t>
            </a:r>
          </a:p>
          <a:p>
            <a:pPr eaLnBrk="1" hangingPunct="1">
              <a:spcAft>
                <a:spcPts val="1200"/>
              </a:spcAft>
            </a:pPr>
            <a:r>
              <a:rPr lang="en-US" altLang="en-US" dirty="0" smtClean="0"/>
              <a:t>Importance of early detection</a:t>
            </a:r>
          </a:p>
          <a:p>
            <a:pPr eaLnBrk="1" hangingPunct="1">
              <a:spcAft>
                <a:spcPts val="1200"/>
              </a:spcAft>
            </a:pPr>
            <a:r>
              <a:rPr lang="en-US" altLang="en-US" dirty="0" smtClean="0"/>
              <a:t>Cognitive health and risk reduction</a:t>
            </a:r>
          </a:p>
          <a:p>
            <a:pPr eaLnBrk="1" hangingPunct="1">
              <a:spcAft>
                <a:spcPts val="1200"/>
              </a:spcAft>
            </a:pPr>
            <a:r>
              <a:rPr lang="en-US" altLang="en-US" dirty="0" smtClean="0"/>
              <a:t>Caregiver needs and burden</a:t>
            </a:r>
          </a:p>
          <a:p>
            <a:pPr eaLnBrk="1" hangingPunct="1">
              <a:spcAft>
                <a:spcPts val="1200"/>
              </a:spcAft>
            </a:pPr>
            <a:r>
              <a:rPr lang="en-US" altLang="en-US" dirty="0" smtClean="0"/>
              <a:t>Surveillance</a:t>
            </a:r>
          </a:p>
          <a:p>
            <a:pPr eaLnBrk="1" hangingPunct="1">
              <a:spcAft>
                <a:spcPts val="1200"/>
              </a:spcAft>
            </a:pPr>
            <a:r>
              <a:rPr lang="en-US" altLang="en-US" dirty="0" smtClean="0"/>
              <a:t>Health disparities</a:t>
            </a:r>
          </a:p>
          <a:p>
            <a:pPr eaLnBrk="1" hangingPunct="1">
              <a:spcAft>
                <a:spcPts val="1200"/>
              </a:spcAft>
            </a:pPr>
            <a:r>
              <a:rPr lang="en-US" altLang="en-US" dirty="0" smtClean="0"/>
              <a:t>Unique issues (stigma, abuse, advance planning)</a:t>
            </a:r>
          </a:p>
        </p:txBody>
      </p:sp>
      <p:pic>
        <p:nvPicPr>
          <p:cNvPr id="4" name="Picture 3" descr="Public Health Symbol with words: Public Health - Prevent. Promote. Protect" title="Public Health Symbol"/>
          <p:cNvPicPr>
            <a:picLocks noChangeAspect="1"/>
          </p:cNvPicPr>
          <p:nvPr/>
        </p:nvPicPr>
        <p:blipFill>
          <a:blip r:embed="rId3"/>
          <a:srcRect/>
          <a:stretch>
            <a:fillRect/>
          </a:stretch>
        </p:blipFill>
        <p:spPr bwMode="auto">
          <a:xfrm>
            <a:off x="5837238" y="3300413"/>
            <a:ext cx="2238375" cy="1947862"/>
          </a:xfrm>
          <a:prstGeom prst="rect">
            <a:avLst/>
          </a:prstGeom>
          <a:noFill/>
          <a:ln w="38100" cmpd="sng">
            <a:solidFill>
              <a:srgbClr val="7F7F7F"/>
            </a:solidFill>
            <a:miter lim="800000"/>
            <a:headEnd/>
            <a:tailEnd/>
          </a:ln>
          <a:extLst>
            <a:ext uri="{909E8E84-426E-40dd-AFC4-6F175D3DCCD1}"/>
          </a:extLst>
        </p:spPr>
      </p:pic>
      <p:sp>
        <p:nvSpPr>
          <p:cNvPr id="7885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B8DC29F6-0E91-410C-AA36-15E8FDFFCF26}" type="slidenum">
              <a:rPr lang="en-US" altLang="en-US" smtClean="0">
                <a:solidFill>
                  <a:schemeClr val="accent2"/>
                </a:solidFill>
              </a:rPr>
              <a:pPr fontAlgn="base">
                <a:spcBef>
                  <a:spcPct val="0"/>
                </a:spcBef>
                <a:spcAft>
                  <a:spcPct val="0"/>
                </a:spcAft>
              </a:pPr>
              <a:t>27</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Discussion </a:t>
            </a:r>
            <a:r>
              <a:rPr lang="en-US" dirty="0" smtClean="0"/>
              <a:t>Question</a:t>
            </a:r>
            <a:endParaRPr lang="en-US" dirty="0"/>
          </a:p>
        </p:txBody>
      </p:sp>
      <p:sp>
        <p:nvSpPr>
          <p:cNvPr id="80899" name="Content Placeholder 2"/>
          <p:cNvSpPr>
            <a:spLocks noGrp="1"/>
          </p:cNvSpPr>
          <p:nvPr>
            <p:ph idx="1"/>
          </p:nvPr>
        </p:nvSpPr>
        <p:spPr>
          <a:xfrm>
            <a:off x="581025" y="2227263"/>
            <a:ext cx="7989888" cy="3632200"/>
          </a:xfrm>
        </p:spPr>
        <p:txBody>
          <a:bodyPr/>
          <a:lstStyle/>
          <a:p>
            <a:pPr marL="0" indent="0" algn="ctr" eaLnBrk="1" hangingPunct="1">
              <a:buFont typeface="Wingdings 2" panose="05020102010507070707" pitchFamily="18" charset="2"/>
              <a:buNone/>
            </a:pPr>
            <a:endParaRPr lang="en-US" altLang="en-US" sz="3600" dirty="0" smtClean="0"/>
          </a:p>
          <a:p>
            <a:pPr marL="0" indent="0" algn="ctr" eaLnBrk="1" hangingPunct="1">
              <a:buFont typeface="Wingdings 2" panose="05020102010507070707" pitchFamily="18" charset="2"/>
              <a:buNone/>
            </a:pPr>
            <a:endParaRPr lang="en-US" altLang="en-US" sz="3600" dirty="0" smtClean="0"/>
          </a:p>
          <a:p>
            <a:pPr marL="0" indent="0" algn="ctr" eaLnBrk="1" hangingPunct="1">
              <a:buFont typeface="Wingdings 2" panose="05020102010507070707" pitchFamily="18" charset="2"/>
              <a:buNone/>
            </a:pPr>
            <a:endParaRPr lang="en-US" altLang="en-US" sz="3600" dirty="0" smtClean="0"/>
          </a:p>
          <a:p>
            <a:pPr marL="0" indent="0" algn="ctr" eaLnBrk="1" hangingPunct="1">
              <a:buFont typeface="Wingdings 2" panose="05020102010507070707" pitchFamily="18" charset="2"/>
              <a:buNone/>
            </a:pPr>
            <a:r>
              <a:rPr lang="en-US" altLang="en-US" sz="3600" dirty="0" smtClean="0"/>
              <a:t>What training should </a:t>
            </a:r>
            <a:r>
              <a:rPr lang="en-US" altLang="en-US" sz="3600" b="1" dirty="0" smtClean="0"/>
              <a:t>first responders </a:t>
            </a:r>
            <a:r>
              <a:rPr lang="en-US" altLang="en-US" sz="3600" dirty="0" smtClean="0"/>
              <a:t>receive?</a:t>
            </a:r>
          </a:p>
        </p:txBody>
      </p:sp>
      <p:sp>
        <p:nvSpPr>
          <p:cNvPr id="4" name="Action Button: Help 3" descr="Question mark indicating discussion question" title="Question mark">
            <a:hlinkClick r:id="" action="ppaction://noaction" highlightClick="1"/>
          </p:cNvPr>
          <p:cNvSpPr/>
          <p:nvPr/>
        </p:nvSpPr>
        <p:spPr>
          <a:xfrm>
            <a:off x="3771900" y="2405063"/>
            <a:ext cx="1608138" cy="1439862"/>
          </a:xfrm>
          <a:prstGeom prst="actionButtonHelp">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090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B3D2BA38-861F-4C85-B423-E0D2AFFFB33F}" type="slidenum">
              <a:rPr lang="en-US" altLang="en-US" smtClean="0">
                <a:solidFill>
                  <a:schemeClr val="accent2"/>
                </a:solidFill>
              </a:rPr>
              <a:pPr fontAlgn="base">
                <a:spcBef>
                  <a:spcPct val="0"/>
                </a:spcBef>
                <a:spcAft>
                  <a:spcPct val="0"/>
                </a:spcAft>
              </a:pPr>
              <a:t>28</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Workforce Training: First Responders</a:t>
            </a:r>
            <a:endParaRPr lang="en-US" dirty="0"/>
          </a:p>
        </p:txBody>
      </p:sp>
      <p:sp>
        <p:nvSpPr>
          <p:cNvPr id="82947" name="Content Placeholder 2"/>
          <p:cNvSpPr>
            <a:spLocks noGrp="1"/>
          </p:cNvSpPr>
          <p:nvPr>
            <p:ph idx="1"/>
          </p:nvPr>
        </p:nvSpPr>
        <p:spPr>
          <a:xfrm>
            <a:off x="413756" y="2052638"/>
            <a:ext cx="6031648" cy="3530600"/>
          </a:xfrm>
        </p:spPr>
        <p:txBody>
          <a:bodyPr/>
          <a:lstStyle/>
          <a:p>
            <a:pPr eaLnBrk="1" hangingPunct="1">
              <a:spcAft>
                <a:spcPts val="1200"/>
              </a:spcAft>
            </a:pPr>
            <a:r>
              <a:rPr lang="en-US" altLang="en-US" dirty="0" smtClean="0"/>
              <a:t>Situations involving stress or fear</a:t>
            </a:r>
          </a:p>
          <a:p>
            <a:pPr eaLnBrk="1" hangingPunct="1">
              <a:spcAft>
                <a:spcPts val="1200"/>
              </a:spcAft>
            </a:pPr>
            <a:r>
              <a:rPr lang="en-US" altLang="en-US" dirty="0" smtClean="0"/>
              <a:t>Training needs:</a:t>
            </a:r>
          </a:p>
          <a:p>
            <a:pPr lvl="1" eaLnBrk="1" hangingPunct="1">
              <a:buFont typeface="Courier New" panose="02070309020205020404" pitchFamily="49" charset="0"/>
              <a:buChar char="o"/>
            </a:pPr>
            <a:r>
              <a:rPr lang="en-US" altLang="en-US" dirty="0" smtClean="0"/>
              <a:t>Identifying Alzheimer’s and dementia</a:t>
            </a:r>
          </a:p>
          <a:p>
            <a:pPr lvl="1" eaLnBrk="1" hangingPunct="1">
              <a:buFont typeface="Courier New" panose="02070309020205020404" pitchFamily="49" charset="0"/>
              <a:buChar char="o"/>
            </a:pPr>
            <a:r>
              <a:rPr lang="en-US" altLang="en-US" dirty="0" smtClean="0"/>
              <a:t>Interaction/communication</a:t>
            </a:r>
          </a:p>
          <a:p>
            <a:pPr lvl="1" eaLnBrk="1" hangingPunct="1">
              <a:buFont typeface="Courier New" panose="02070309020205020404" pitchFamily="49" charset="0"/>
              <a:buChar char="o"/>
            </a:pPr>
            <a:r>
              <a:rPr lang="en-US" altLang="en-US" dirty="0" smtClean="0"/>
              <a:t>Resources </a:t>
            </a:r>
          </a:p>
          <a:p>
            <a:pPr lvl="1" eaLnBrk="1" hangingPunct="1">
              <a:buFont typeface="Courier New" panose="02070309020205020404" pitchFamily="49" charset="0"/>
              <a:buChar char="o"/>
            </a:pPr>
            <a:r>
              <a:rPr lang="en-US" altLang="en-US" dirty="0" smtClean="0"/>
              <a:t>Registries, technologies</a:t>
            </a:r>
          </a:p>
          <a:p>
            <a:pPr lvl="1" eaLnBrk="1" hangingPunct="1"/>
            <a:endParaRPr lang="en-US" altLang="en-US" dirty="0" smtClean="0"/>
          </a:p>
        </p:txBody>
      </p:sp>
      <p:pic>
        <p:nvPicPr>
          <p:cNvPr id="4" name="Picture 3" descr="Image of two firefighters assisting wheelchair-bound older adult female to exit a building. Snow is on the ground.&#10;" title="Firefighters assisting elderly patient"/>
          <p:cNvPicPr>
            <a:picLocks noChangeAspect="1"/>
          </p:cNvPicPr>
          <p:nvPr/>
        </p:nvPicPr>
        <p:blipFill>
          <a:blip r:embed="rId3"/>
          <a:stretch>
            <a:fillRect/>
          </a:stretch>
        </p:blipFill>
        <p:spPr>
          <a:xfrm>
            <a:off x="4402253" y="3780961"/>
            <a:ext cx="3662641" cy="2540464"/>
          </a:xfrm>
          <a:prstGeom prst="rect">
            <a:avLst/>
          </a:prstGeom>
          <a:ln w="38100">
            <a:solidFill>
              <a:srgbClr val="7F7F7F"/>
            </a:solidFill>
          </a:ln>
        </p:spPr>
      </p:pic>
      <p:sp>
        <p:nvSpPr>
          <p:cNvPr id="8294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BDB93633-88BE-449B-A43A-222D202300FF}" type="slidenum">
              <a:rPr lang="en-US" altLang="en-US" smtClean="0">
                <a:solidFill>
                  <a:schemeClr val="accent2"/>
                </a:solidFill>
              </a:rPr>
              <a:pPr fontAlgn="base">
                <a:spcBef>
                  <a:spcPct val="0"/>
                </a:spcBef>
                <a:spcAft>
                  <a:spcPct val="0"/>
                </a:spcAft>
              </a:pPr>
              <a:t>29</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smtClean="0"/>
              <a:t>COmpetencies</a:t>
            </a:r>
            <a:endParaRPr lang="en-US" dirty="0"/>
          </a:p>
        </p:txBody>
      </p:sp>
      <p:sp>
        <p:nvSpPr>
          <p:cNvPr id="5" name="Content Placeholder 4"/>
          <p:cNvSpPr>
            <a:spLocks noGrp="1"/>
          </p:cNvSpPr>
          <p:nvPr>
            <p:ph idx="1"/>
          </p:nvPr>
        </p:nvSpPr>
        <p:spPr>
          <a:xfrm>
            <a:off x="484188" y="2714625"/>
            <a:ext cx="7989887" cy="3630613"/>
          </a:xfrm>
        </p:spPr>
        <p:txBody>
          <a:bodyPr rtlCol="0">
            <a:noAutofit/>
          </a:bodyPr>
          <a:lstStyle/>
          <a:p>
            <a:pPr marL="0" indent="0" eaLnBrk="1" fontAlgn="auto" hangingPunct="1">
              <a:buFont typeface="Wingdings 2" panose="05020102010507070707" pitchFamily="18" charset="2"/>
              <a:buNone/>
              <a:defRPr/>
            </a:pPr>
            <a:r>
              <a:rPr lang="en-US" sz="1800" b="1" dirty="0"/>
              <a:t>Association of Schools and Programs of Public Health:</a:t>
            </a:r>
          </a:p>
          <a:p>
            <a:pPr marL="233363" indent="-233363" eaLnBrk="1" fontAlgn="auto" hangingPunct="1">
              <a:buFont typeface="Wingdings 2" panose="05020102010507070707" pitchFamily="18" charset="2"/>
              <a:buNone/>
              <a:defRPr/>
            </a:pPr>
            <a:r>
              <a:rPr lang="en-US" sz="1800" dirty="0" smtClean="0"/>
              <a:t>•  Domain </a:t>
            </a:r>
            <a:r>
              <a:rPr lang="en-US" sz="1800" dirty="0"/>
              <a:t>1: Appreciate the role of community collaborations in promoting population health.  </a:t>
            </a:r>
          </a:p>
          <a:p>
            <a:pPr marL="233363" indent="-233363" eaLnBrk="1" fontAlgn="auto" hangingPunct="1">
              <a:buFont typeface="Wingdings 2" panose="05020102010507070707" pitchFamily="18" charset="2"/>
              <a:buNone/>
              <a:defRPr/>
            </a:pPr>
            <a:r>
              <a:rPr lang="en-US" sz="1800" dirty="0" smtClean="0"/>
              <a:t>•  Domain </a:t>
            </a:r>
            <a:r>
              <a:rPr lang="en-US" sz="1800" dirty="0"/>
              <a:t>2: Discuss the interconnectedness among the physical, social, and environmental aspects of community health</a:t>
            </a:r>
            <a:r>
              <a:rPr lang="en-US" sz="1800" dirty="0" smtClean="0"/>
              <a:t>.</a:t>
            </a:r>
          </a:p>
          <a:p>
            <a:pPr marL="0" indent="0" eaLnBrk="1" fontAlgn="auto" hangingPunct="1">
              <a:buFont typeface="Wingdings 2" panose="05020102010507070707" pitchFamily="18" charset="2"/>
              <a:buNone/>
              <a:defRPr/>
            </a:pPr>
            <a:endParaRPr lang="en-US" sz="500" b="1" dirty="0" smtClean="0"/>
          </a:p>
          <a:p>
            <a:pPr marL="0" indent="0" eaLnBrk="1" fontAlgn="auto" hangingPunct="1">
              <a:buFont typeface="Wingdings 2" panose="05020102010507070707" pitchFamily="18" charset="2"/>
              <a:buNone/>
              <a:defRPr/>
            </a:pPr>
            <a:r>
              <a:rPr lang="en-US" sz="1800" b="1" dirty="0" smtClean="0"/>
              <a:t>Council </a:t>
            </a:r>
            <a:r>
              <a:rPr lang="en-US" sz="1800" b="1" dirty="0"/>
              <a:t>on Linkages Between Academia and Public Health Practice:</a:t>
            </a:r>
          </a:p>
          <a:p>
            <a:pPr marL="233363" indent="-233363" eaLnBrk="1" fontAlgn="auto" hangingPunct="1">
              <a:buFont typeface="Wingdings 2" panose="05020102010507070707" pitchFamily="18" charset="2"/>
              <a:buNone/>
              <a:defRPr/>
            </a:pPr>
            <a:r>
              <a:rPr lang="en-US" sz="1800" dirty="0" smtClean="0"/>
              <a:t>•  1A1</a:t>
            </a:r>
            <a:r>
              <a:rPr lang="en-US" sz="1800" dirty="0"/>
              <a:t>. Describes factors affecting the health of a community (e.g., equity, income, education, environment) </a:t>
            </a:r>
          </a:p>
          <a:p>
            <a:pPr marL="174625" indent="-174625" eaLnBrk="1" fontAlgn="auto" hangingPunct="1">
              <a:buFont typeface="Wingdings 2" panose="05020102010507070707" pitchFamily="18" charset="2"/>
              <a:buNone/>
              <a:defRPr/>
            </a:pPr>
            <a:r>
              <a:rPr lang="en-US" sz="1800" dirty="0" smtClean="0"/>
              <a:t>•  1A11</a:t>
            </a:r>
            <a:r>
              <a:rPr lang="en-US" sz="1800" dirty="0"/>
              <a:t>. Describes assets and resources that can be used for improving the health of a community (e.g., Boys &amp; Girls Clubs, public libraries, hospitals, faith-based organizations, academic institutions, federal grants, fellowship programs) </a:t>
            </a:r>
          </a:p>
          <a:p>
            <a:pPr marL="174625" indent="-174625" eaLnBrk="1" fontAlgn="auto" hangingPunct="1">
              <a:buFont typeface="Wingdings 2" panose="05020102010507070707" pitchFamily="18" charset="2"/>
              <a:buNone/>
              <a:defRPr/>
            </a:pPr>
            <a:r>
              <a:rPr lang="en-US" sz="1800" dirty="0" smtClean="0"/>
              <a:t>•  8A3</a:t>
            </a:r>
            <a:r>
              <a:rPr lang="en-US" sz="1800" dirty="0"/>
              <a:t>. Describes the ways public health, health care, and other organizations can work together or individually to impact the health of a community </a:t>
            </a:r>
          </a:p>
          <a:p>
            <a:pPr marL="174625" indent="-174625" eaLnBrk="1" fontAlgn="auto" hangingPunct="1">
              <a:buFont typeface="Wingdings 2" panose="05020102010507070707" pitchFamily="18" charset="2"/>
              <a:buNone/>
              <a:defRPr/>
            </a:pPr>
            <a:endParaRPr lang="en-US" sz="1800" dirty="0"/>
          </a:p>
        </p:txBody>
      </p:sp>
      <p:sp>
        <p:nvSpPr>
          <p:cNvPr id="2970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7CDA9B8D-6C46-42E2-B996-A8B9708AAA29}" type="slidenum">
              <a:rPr lang="en-US" altLang="en-US" smtClean="0">
                <a:solidFill>
                  <a:schemeClr val="accent2"/>
                </a:solidFill>
              </a:rPr>
              <a:pPr fontAlgn="base">
                <a:spcBef>
                  <a:spcPct val="0"/>
                </a:spcBef>
                <a:spcAft>
                  <a:spcPct val="0"/>
                </a:spcAft>
              </a:pPr>
              <a:t>3</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Workforce Training: Other Professions</a:t>
            </a:r>
            <a:endParaRPr lang="en-US" dirty="0"/>
          </a:p>
        </p:txBody>
      </p:sp>
      <p:sp>
        <p:nvSpPr>
          <p:cNvPr id="84997" name="Content Placeholder 2"/>
          <p:cNvSpPr>
            <a:spLocks noGrp="1"/>
          </p:cNvSpPr>
          <p:nvPr>
            <p:ph idx="1"/>
          </p:nvPr>
        </p:nvSpPr>
        <p:spPr>
          <a:xfrm>
            <a:off x="581025" y="2112963"/>
            <a:ext cx="4583113" cy="3632200"/>
          </a:xfrm>
        </p:spPr>
        <p:txBody>
          <a:bodyPr/>
          <a:lstStyle/>
          <a:p>
            <a:pPr eaLnBrk="1" hangingPunct="1">
              <a:spcAft>
                <a:spcPts val="1200"/>
              </a:spcAft>
            </a:pPr>
            <a:r>
              <a:rPr lang="en-US" altLang="en-US" dirty="0" smtClean="0"/>
              <a:t>Public transportation, customer service, faith or spiritual communities, etc.</a:t>
            </a:r>
          </a:p>
          <a:p>
            <a:pPr lvl="1" eaLnBrk="1" hangingPunct="1">
              <a:buFont typeface="Courier New" panose="02070309020205020404" pitchFamily="49" charset="0"/>
              <a:buChar char="o"/>
            </a:pPr>
            <a:r>
              <a:rPr lang="en-US" altLang="en-US" dirty="0" smtClean="0"/>
              <a:t>Awareness</a:t>
            </a:r>
          </a:p>
          <a:p>
            <a:pPr lvl="1" eaLnBrk="1" hangingPunct="1">
              <a:buFont typeface="Courier New" panose="02070309020205020404" pitchFamily="49" charset="0"/>
              <a:buChar char="o"/>
            </a:pPr>
            <a:r>
              <a:rPr lang="en-US" altLang="en-US" dirty="0" smtClean="0"/>
              <a:t>Recognizing need for help</a:t>
            </a:r>
          </a:p>
          <a:p>
            <a:pPr lvl="1" eaLnBrk="1" hangingPunct="1">
              <a:buFont typeface="Courier New" panose="02070309020205020404" pitchFamily="49" charset="0"/>
              <a:buChar char="o"/>
            </a:pPr>
            <a:r>
              <a:rPr lang="en-US" altLang="en-US" dirty="0" smtClean="0"/>
              <a:t>Resources</a:t>
            </a:r>
          </a:p>
          <a:p>
            <a:pPr lvl="1" eaLnBrk="1" hangingPunct="1">
              <a:buFont typeface="Courier New" panose="02070309020205020404" pitchFamily="49" charset="0"/>
              <a:buChar char="o"/>
            </a:pPr>
            <a:r>
              <a:rPr lang="en-US" altLang="en-US" dirty="0" smtClean="0"/>
              <a:t>Communication</a:t>
            </a:r>
          </a:p>
          <a:p>
            <a:pPr lvl="1" eaLnBrk="1" hangingPunct="1">
              <a:buFont typeface="Courier New" panose="02070309020205020404" pitchFamily="49" charset="0"/>
              <a:buChar char="o"/>
            </a:pPr>
            <a:r>
              <a:rPr lang="en-US" altLang="en-US" dirty="0" smtClean="0"/>
              <a:t>Ways to assist and support</a:t>
            </a:r>
          </a:p>
        </p:txBody>
      </p:sp>
      <p:pic>
        <p:nvPicPr>
          <p:cNvPr id="8" name="Picture 7" descr="Image of an outdoor cafe on a busy corner, many people are seated inside and outside of the cafe.  " title="Image of an outdoor cafe"/>
          <p:cNvPicPr>
            <a:picLocks noChangeAspect="1"/>
          </p:cNvPicPr>
          <p:nvPr/>
        </p:nvPicPr>
        <p:blipFill>
          <a:blip r:embed="rId3"/>
          <a:stretch>
            <a:fillRect/>
          </a:stretch>
        </p:blipFill>
        <p:spPr>
          <a:xfrm>
            <a:off x="5872163" y="2398713"/>
            <a:ext cx="2698750" cy="2025650"/>
          </a:xfrm>
          <a:prstGeom prst="rect">
            <a:avLst/>
          </a:prstGeom>
          <a:ln w="38100" cmpd="sng">
            <a:solidFill>
              <a:srgbClr val="7F7F7F"/>
            </a:solidFill>
          </a:ln>
        </p:spPr>
      </p:pic>
      <p:pic>
        <p:nvPicPr>
          <p:cNvPr id="9" name="Picture 8" descr="Image of public bus driving, with bicycle secured to the front of the bus.  " title="Image of public bus"/>
          <p:cNvPicPr>
            <a:picLocks noChangeAspect="1"/>
          </p:cNvPicPr>
          <p:nvPr/>
        </p:nvPicPr>
        <p:blipFill>
          <a:blip r:embed="rId4"/>
          <a:stretch>
            <a:fillRect/>
          </a:stretch>
        </p:blipFill>
        <p:spPr>
          <a:xfrm>
            <a:off x="4945063" y="4241800"/>
            <a:ext cx="2855912" cy="2143125"/>
          </a:xfrm>
          <a:prstGeom prst="rect">
            <a:avLst/>
          </a:prstGeom>
          <a:ln w="38100" cmpd="sng">
            <a:solidFill>
              <a:srgbClr val="7F7F7F"/>
            </a:solidFill>
          </a:ln>
        </p:spPr>
      </p:pic>
      <p:sp>
        <p:nvSpPr>
          <p:cNvPr id="84998"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E16F6DC3-ED89-4323-BD16-F7B275C138DD}" type="slidenum">
              <a:rPr lang="en-US" altLang="en-US" smtClean="0">
                <a:solidFill>
                  <a:schemeClr val="accent2"/>
                </a:solidFill>
              </a:rPr>
              <a:pPr fontAlgn="base">
                <a:spcBef>
                  <a:spcPct val="0"/>
                </a:spcBef>
                <a:spcAft>
                  <a:spcPct val="0"/>
                </a:spcAft>
              </a:pPr>
              <a:t>30</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25" y="3036888"/>
            <a:ext cx="7989888" cy="1504950"/>
          </a:xfrm>
        </p:spPr>
        <p:txBody>
          <a:bodyPr/>
          <a:lstStyle/>
          <a:p>
            <a:pPr eaLnBrk="1" fontAlgn="auto" hangingPunct="1">
              <a:spcAft>
                <a:spcPts val="0"/>
              </a:spcAft>
              <a:defRPr/>
            </a:pPr>
            <a:r>
              <a:rPr lang="en-US" dirty="0" smtClean="0"/>
              <a:t>Dementia friendly communities</a:t>
            </a:r>
            <a:endParaRPr lang="en-US" dirty="0"/>
          </a:p>
        </p:txBody>
      </p:sp>
      <p:sp>
        <p:nvSpPr>
          <p:cNvPr id="4" name="Slide Number Placeholder 3"/>
          <p:cNvSpPr>
            <a:spLocks noGrp="1"/>
          </p:cNvSpPr>
          <p:nvPr>
            <p:ph type="sldNum" sz="quarter" idx="12"/>
          </p:nvPr>
        </p:nvSpPr>
        <p:spPr/>
        <p:txBody>
          <a:bodyPr/>
          <a:lstStyle/>
          <a:p>
            <a:pPr>
              <a:defRPr/>
            </a:pPr>
            <a:fld id="{E2102E60-C7D5-4250-98B8-4036FC1C0EC0}" type="slidenum">
              <a:rPr lang="en-US"/>
              <a:pPr>
                <a:defRPr/>
              </a:pPr>
              <a:t>31</a:t>
            </a:fld>
            <a:endParaRPr lang="en-US" dirty="0"/>
          </a:p>
        </p:txBody>
      </p:sp>
      <p:sp>
        <p:nvSpPr>
          <p:cNvPr id="6" name="Subtitle 2"/>
          <p:cNvSpPr>
            <a:spLocks noGrp="1"/>
          </p:cNvSpPr>
          <p:nvPr>
            <p:ph type="body" idx="1"/>
          </p:nvPr>
        </p:nvSpPr>
        <p:spPr>
          <a:xfrm>
            <a:off x="581025" y="4541838"/>
            <a:ext cx="7989888" cy="600075"/>
          </a:xfrm>
        </p:spPr>
        <p:txBody>
          <a:bodyPr rtlCol="0"/>
          <a:lstStyle/>
          <a:p>
            <a:pPr eaLnBrk="1" fontAlgn="auto" hangingPunct="1">
              <a:defRPr/>
            </a:pPr>
            <a:r>
              <a:rPr lang="en-US" dirty="0" smtClean="0"/>
              <a:t>Dementia Capable Systems and dementia friendly communities</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fontAlgn="auto" hangingPunct="1">
              <a:spcBef>
                <a:spcPts val="600"/>
              </a:spcBef>
              <a:spcAft>
                <a:spcPts val="600"/>
              </a:spcAft>
              <a:defRPr/>
            </a:pPr>
            <a:r>
              <a:rPr lang="en-US" dirty="0"/>
              <a:t>Discussion </a:t>
            </a:r>
            <a:r>
              <a:rPr lang="en-US" dirty="0" smtClean="0"/>
              <a:t>Questions</a:t>
            </a:r>
            <a:endParaRPr lang="en-US" dirty="0"/>
          </a:p>
        </p:txBody>
      </p:sp>
      <p:sp>
        <p:nvSpPr>
          <p:cNvPr id="89091" name="Content Placeholder 2"/>
          <p:cNvSpPr>
            <a:spLocks noGrp="1"/>
          </p:cNvSpPr>
          <p:nvPr>
            <p:ph idx="1"/>
          </p:nvPr>
        </p:nvSpPr>
        <p:spPr>
          <a:xfrm>
            <a:off x="581025" y="2227263"/>
            <a:ext cx="7989888" cy="4224337"/>
          </a:xfrm>
        </p:spPr>
        <p:txBody>
          <a:bodyPr/>
          <a:lstStyle/>
          <a:p>
            <a:pPr marL="0" indent="0" algn="ctr" eaLnBrk="1" hangingPunct="1">
              <a:buFont typeface="Wingdings 2" panose="05020102010507070707" pitchFamily="18" charset="2"/>
              <a:buNone/>
            </a:pPr>
            <a:endParaRPr lang="en-US" altLang="en-US" dirty="0" smtClean="0"/>
          </a:p>
          <a:p>
            <a:pPr marL="0" indent="0" algn="ctr" eaLnBrk="1" hangingPunct="1">
              <a:buFont typeface="Wingdings 2" panose="05020102010507070707" pitchFamily="18" charset="2"/>
              <a:buNone/>
            </a:pPr>
            <a:endParaRPr lang="en-US" altLang="en-US" dirty="0" smtClean="0"/>
          </a:p>
          <a:p>
            <a:pPr marL="0" indent="0" algn="ctr" eaLnBrk="1" hangingPunct="1">
              <a:buFont typeface="Wingdings 2" panose="05020102010507070707" pitchFamily="18" charset="2"/>
              <a:buNone/>
            </a:pPr>
            <a:endParaRPr lang="en-US" altLang="en-US" dirty="0" smtClean="0"/>
          </a:p>
          <a:p>
            <a:pPr marL="0" indent="0" algn="ctr" eaLnBrk="1" hangingPunct="1">
              <a:buFont typeface="Wingdings 2" panose="05020102010507070707" pitchFamily="18" charset="2"/>
              <a:buNone/>
            </a:pPr>
            <a:r>
              <a:rPr lang="en-US" altLang="en-US" dirty="0" smtClean="0"/>
              <a:t>Imagine you or someone you care about has Alzheimer’s or dementia.</a:t>
            </a:r>
            <a:br>
              <a:rPr lang="en-US" altLang="en-US" dirty="0" smtClean="0"/>
            </a:br>
            <a:r>
              <a:rPr lang="en-US" altLang="en-US" sz="1200" dirty="0" smtClean="0"/>
              <a:t/>
            </a:r>
            <a:br>
              <a:rPr lang="en-US" altLang="en-US" sz="1200" dirty="0" smtClean="0"/>
            </a:br>
            <a:r>
              <a:rPr lang="en-US" altLang="en-US" dirty="0" smtClean="0"/>
              <a:t>What might be some of your concerns or fears about going out in your community?</a:t>
            </a:r>
            <a:br>
              <a:rPr lang="en-US" altLang="en-US" dirty="0" smtClean="0"/>
            </a:br>
            <a:r>
              <a:rPr lang="en-US" altLang="en-US" sz="1200" dirty="0" smtClean="0"/>
              <a:t/>
            </a:r>
            <a:br>
              <a:rPr lang="en-US" altLang="en-US" sz="1200" dirty="0" smtClean="0"/>
            </a:br>
            <a:r>
              <a:rPr lang="en-US" altLang="en-US" dirty="0" smtClean="0"/>
              <a:t>How could those be addressed at a community level?</a:t>
            </a:r>
          </a:p>
        </p:txBody>
      </p:sp>
      <p:sp>
        <p:nvSpPr>
          <p:cNvPr id="4" name="Action Button: Help 3" descr="Question mark indicating discussion question" title="Question mark">
            <a:hlinkClick r:id="" action="ppaction://noaction" highlightClick="1"/>
          </p:cNvPr>
          <p:cNvSpPr/>
          <p:nvPr/>
        </p:nvSpPr>
        <p:spPr>
          <a:xfrm>
            <a:off x="3849688" y="2130425"/>
            <a:ext cx="1606550" cy="1439863"/>
          </a:xfrm>
          <a:prstGeom prst="actionButtonHelp">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909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28AB4B59-9E91-4E64-A5A9-B1EC96458696}" type="slidenum">
              <a:rPr lang="en-US" altLang="en-US" smtClean="0">
                <a:solidFill>
                  <a:schemeClr val="accent2"/>
                </a:solidFill>
              </a:rPr>
              <a:pPr fontAlgn="base">
                <a:spcBef>
                  <a:spcPct val="0"/>
                </a:spcBef>
                <a:spcAft>
                  <a:spcPct val="0"/>
                </a:spcAft>
              </a:pPr>
              <a:t>32</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Dementia Friendly Communities</a:t>
            </a:r>
            <a:endParaRPr lang="en-US" dirty="0"/>
          </a:p>
        </p:txBody>
      </p:sp>
      <p:sp>
        <p:nvSpPr>
          <p:cNvPr id="3" name="Content Placeholder 2"/>
          <p:cNvSpPr>
            <a:spLocks noGrp="1"/>
          </p:cNvSpPr>
          <p:nvPr>
            <p:ph idx="1"/>
          </p:nvPr>
        </p:nvSpPr>
        <p:spPr>
          <a:xfrm>
            <a:off x="457200" y="2085278"/>
            <a:ext cx="8196146" cy="4527395"/>
          </a:xfrm>
        </p:spPr>
        <p:txBody>
          <a:bodyPr rtlCol="0">
            <a:normAutofit fontScale="70000" lnSpcReduction="20000"/>
          </a:bodyPr>
          <a:lstStyle/>
          <a:p>
            <a:pPr marL="306000" indent="-306000" eaLnBrk="1" fontAlgn="auto" hangingPunct="1">
              <a:defRPr/>
            </a:pPr>
            <a:r>
              <a:rPr lang="en-US" sz="2600" dirty="0"/>
              <a:t>H</a:t>
            </a:r>
            <a:r>
              <a:rPr lang="en-US" sz="2600" dirty="0" smtClean="0"/>
              <a:t>ealth care, community services, resources</a:t>
            </a:r>
          </a:p>
          <a:p>
            <a:pPr marL="306000" indent="-306000" eaLnBrk="1" fontAlgn="auto" hangingPunct="1">
              <a:defRPr/>
            </a:pPr>
            <a:r>
              <a:rPr lang="en-US" sz="2600" dirty="0"/>
              <a:t>S</a:t>
            </a:r>
            <a:r>
              <a:rPr lang="en-US" sz="2600" dirty="0" smtClean="0"/>
              <a:t>afety and accessibility</a:t>
            </a:r>
          </a:p>
          <a:p>
            <a:pPr marL="630000" lvl="1" indent="-306000" eaLnBrk="1" fontAlgn="auto" hangingPunct="1">
              <a:spcAft>
                <a:spcPts val="300"/>
              </a:spcAft>
              <a:buFont typeface="Courier New"/>
              <a:buChar char="o"/>
              <a:defRPr/>
            </a:pPr>
            <a:r>
              <a:rPr lang="en-US" sz="2600" dirty="0"/>
              <a:t>Transportation </a:t>
            </a:r>
            <a:endParaRPr lang="en-US" sz="2600" b="1" dirty="0" smtClean="0"/>
          </a:p>
          <a:p>
            <a:pPr marL="630000" lvl="1" indent="-306000" eaLnBrk="1" fontAlgn="auto" hangingPunct="1">
              <a:spcAft>
                <a:spcPts val="300"/>
              </a:spcAft>
              <a:buFont typeface="Courier New"/>
              <a:buChar char="o"/>
              <a:defRPr/>
            </a:pPr>
            <a:r>
              <a:rPr lang="en-US" sz="2600" dirty="0" smtClean="0"/>
              <a:t>Mobility</a:t>
            </a:r>
          </a:p>
          <a:p>
            <a:pPr marL="306000" indent="-306000" eaLnBrk="1" fontAlgn="auto" hangingPunct="1">
              <a:spcAft>
                <a:spcPts val="300"/>
              </a:spcAft>
              <a:defRPr/>
            </a:pPr>
            <a:r>
              <a:rPr lang="en-US" sz="2600" dirty="0" smtClean="0"/>
              <a:t>Respectful and supportive</a:t>
            </a:r>
          </a:p>
          <a:p>
            <a:pPr marL="306000" indent="-306000" eaLnBrk="1" fontAlgn="auto" hangingPunct="1">
              <a:defRPr/>
            </a:pPr>
            <a:r>
              <a:rPr lang="en-US" sz="2600" dirty="0" smtClean="0"/>
              <a:t>Public education and </a:t>
            </a:r>
            <a:br>
              <a:rPr lang="en-US" sz="2600" dirty="0" smtClean="0"/>
            </a:br>
            <a:r>
              <a:rPr lang="en-US" sz="2600" dirty="0" smtClean="0"/>
              <a:t>workforce training</a:t>
            </a:r>
          </a:p>
          <a:p>
            <a:pPr marL="306000" indent="-306000" eaLnBrk="1" fontAlgn="auto" hangingPunct="1">
              <a:defRPr/>
            </a:pPr>
            <a:r>
              <a:rPr lang="en-US" sz="2600" dirty="0" smtClean="0"/>
              <a:t>Technology </a:t>
            </a:r>
            <a:endParaRPr lang="en-US" sz="2600" dirty="0"/>
          </a:p>
          <a:p>
            <a:pPr marL="630000" lvl="1" indent="-306000" eaLnBrk="1" fontAlgn="auto" hangingPunct="1">
              <a:buFont typeface="Courier New"/>
              <a:buChar char="o"/>
              <a:defRPr/>
            </a:pPr>
            <a:r>
              <a:rPr lang="en-US" sz="2600" dirty="0" smtClean="0"/>
              <a:t>GPS, GIS</a:t>
            </a:r>
          </a:p>
          <a:p>
            <a:pPr marL="630000" lvl="1" indent="-306000" eaLnBrk="1" fontAlgn="auto" hangingPunct="1">
              <a:buFont typeface="Courier New"/>
              <a:buChar char="o"/>
              <a:defRPr/>
            </a:pPr>
            <a:r>
              <a:rPr lang="en-US" sz="2600" dirty="0" smtClean="0"/>
              <a:t>Registry</a:t>
            </a:r>
          </a:p>
          <a:p>
            <a:pPr marL="324000" lvl="1" indent="0" eaLnBrk="1" fontAlgn="auto" hangingPunct="1">
              <a:buNone/>
              <a:defRPr/>
            </a:pPr>
            <a:endParaRPr lang="en-US" sz="1400" dirty="0" smtClean="0"/>
          </a:p>
          <a:p>
            <a:pPr marL="324000" lvl="1" indent="0" eaLnBrk="1" fontAlgn="auto" hangingPunct="1">
              <a:buNone/>
              <a:defRPr/>
            </a:pPr>
            <a:endParaRPr lang="en-US" sz="1400" dirty="0"/>
          </a:p>
          <a:p>
            <a:pPr marL="324000" lvl="1" indent="0" eaLnBrk="1" fontAlgn="auto" hangingPunct="1">
              <a:buNone/>
              <a:defRPr/>
            </a:pPr>
            <a:endParaRPr lang="en-US" sz="1400" dirty="0" smtClean="0"/>
          </a:p>
          <a:p>
            <a:pPr marL="0" indent="0" eaLnBrk="1" fontAlgn="auto" hangingPunct="1">
              <a:spcBef>
                <a:spcPts val="0"/>
              </a:spcBef>
              <a:spcAft>
                <a:spcPts val="0"/>
              </a:spcAft>
              <a:buNone/>
              <a:defRPr/>
            </a:pPr>
            <a:r>
              <a:rPr lang="en-US" sz="1400" baseline="30000" dirty="0">
                <a:ea typeface="MS Mincho" panose="02020609040205080304" pitchFamily="49" charset="-128"/>
                <a:cs typeface="Times New Roman" panose="02020603050405020304" pitchFamily="18" charset="0"/>
              </a:rPr>
              <a:t>21</a:t>
            </a:r>
            <a:r>
              <a:rPr lang="en-US" sz="1400" dirty="0">
                <a:ea typeface="MS Mincho" panose="02020609040205080304" pitchFamily="49" charset="-128"/>
                <a:cs typeface="Times New Roman" panose="02020603050405020304" pitchFamily="18" charset="0"/>
              </a:rPr>
              <a:t> U.S. Administration for Community Living/Administration on Aging. (2014) </a:t>
            </a:r>
            <a:r>
              <a:rPr lang="en-US" sz="1400" i="1" dirty="0">
                <a:ea typeface="MS Mincho" panose="02020609040205080304" pitchFamily="49" charset="-128"/>
                <a:cs typeface="Times New Roman" panose="02020603050405020304" pitchFamily="18" charset="0"/>
              </a:rPr>
              <a:t>Dementia-Capable States and Communities: The Basics.</a:t>
            </a:r>
          </a:p>
          <a:p>
            <a:pPr marL="0" indent="0" eaLnBrk="1" fontAlgn="auto" hangingPunct="1">
              <a:spcBef>
                <a:spcPts val="0"/>
              </a:spcBef>
              <a:spcAft>
                <a:spcPts val="0"/>
              </a:spcAft>
              <a:buNone/>
              <a:defRPr/>
            </a:pPr>
            <a:r>
              <a:rPr lang="en-US" sz="1400" baseline="30000" dirty="0"/>
              <a:t>22</a:t>
            </a:r>
            <a:r>
              <a:rPr lang="en-US" sz="1400" dirty="0"/>
              <a:t> The </a:t>
            </a:r>
            <a:r>
              <a:rPr lang="en-US" sz="1400" dirty="0" err="1"/>
              <a:t>Gerontological</a:t>
            </a:r>
            <a:r>
              <a:rPr lang="en-US" sz="1400" dirty="0"/>
              <a:t> Society of America. (2015) </a:t>
            </a:r>
            <a:r>
              <a:rPr lang="en-US" sz="1400" i="1" dirty="0"/>
              <a:t>Dementia Friendly, Dementia Capable, and Dementia Positive: Concepts to Prepare for the Future.</a:t>
            </a:r>
            <a:endParaRPr lang="en-US" sz="1400" dirty="0"/>
          </a:p>
          <a:p>
            <a:pPr marL="324000" lvl="1" indent="0" eaLnBrk="1" fontAlgn="auto" hangingPunct="1">
              <a:buNone/>
              <a:defRPr/>
            </a:pPr>
            <a:endParaRPr lang="en-US" baseline="30000" dirty="0"/>
          </a:p>
        </p:txBody>
      </p:sp>
      <p:pic>
        <p:nvPicPr>
          <p:cNvPr id="4" name="Picture 3" descr="Image of elderly couple sitting outside looking at cell phone, image focuses on their hands" title="Image of elderly couple "/>
          <p:cNvPicPr>
            <a:picLocks noChangeAspect="1"/>
          </p:cNvPicPr>
          <p:nvPr/>
        </p:nvPicPr>
        <p:blipFill>
          <a:blip r:embed="rId3"/>
          <a:stretch>
            <a:fillRect/>
          </a:stretch>
        </p:blipFill>
        <p:spPr>
          <a:xfrm>
            <a:off x="4470400" y="2981325"/>
            <a:ext cx="3897313" cy="2598738"/>
          </a:xfrm>
          <a:prstGeom prst="rect">
            <a:avLst/>
          </a:prstGeom>
          <a:ln w="38100" cmpd="sng">
            <a:solidFill>
              <a:srgbClr val="7F7F7F"/>
            </a:solidFill>
          </a:ln>
        </p:spPr>
      </p:pic>
      <p:sp>
        <p:nvSpPr>
          <p:cNvPr id="9114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FAE0F6D4-8115-4729-BAC7-839945853386}" type="slidenum">
              <a:rPr lang="en-US" altLang="en-US" smtClean="0">
                <a:solidFill>
                  <a:schemeClr val="accent2"/>
                </a:solidFill>
              </a:rPr>
              <a:pPr fontAlgn="base">
                <a:spcBef>
                  <a:spcPct val="0"/>
                </a:spcBef>
                <a:spcAft>
                  <a:spcPct val="0"/>
                </a:spcAft>
              </a:pPr>
              <a:t>33</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Dementia Friendly Communities</a:t>
            </a:r>
            <a:endParaRPr lang="en-US" dirty="0"/>
          </a:p>
        </p:txBody>
      </p:sp>
      <p:pic>
        <p:nvPicPr>
          <p:cNvPr id="5" name="Content Placeholder 4" descr="Image is an infographic describing the aspects of a dementia friendly community in terms of the services and resources that should be provided to help people with dementia and their caregivers within their community." title="Infographic of Dementia Friendly Communities"/>
          <p:cNvPicPr>
            <a:picLocks noGrp="1" noChangeAspect="1"/>
          </p:cNvPicPr>
          <p:nvPr>
            <p:ph sz="half" idx="1"/>
          </p:nvPr>
        </p:nvPicPr>
        <p:blipFill>
          <a:blip r:embed="rId3"/>
          <a:stretch>
            <a:fillRect/>
          </a:stretch>
        </p:blipFill>
        <p:spPr>
          <a:xfrm>
            <a:off x="1672845" y="2006020"/>
            <a:ext cx="5137387" cy="4315405"/>
          </a:xfrm>
        </p:spPr>
      </p:pic>
      <p:sp>
        <p:nvSpPr>
          <p:cNvPr id="3" name="Content Placeholder 2"/>
          <p:cNvSpPr>
            <a:spLocks noGrp="1"/>
          </p:cNvSpPr>
          <p:nvPr>
            <p:ph sz="half" idx="2"/>
          </p:nvPr>
        </p:nvSpPr>
        <p:spPr>
          <a:xfrm>
            <a:off x="368490" y="6299783"/>
            <a:ext cx="8202423" cy="515198"/>
          </a:xfrm>
        </p:spPr>
        <p:txBody>
          <a:bodyPr>
            <a:normAutofit/>
          </a:bodyPr>
          <a:lstStyle/>
          <a:p>
            <a:pPr marL="0" indent="0">
              <a:buNone/>
            </a:pPr>
            <a:r>
              <a:rPr lang="en-US" sz="1100" dirty="0"/>
              <a:t>Reproduced from ACT on Alzheimer's® developed tools and resources</a:t>
            </a:r>
            <a:r>
              <a:rPr lang="en-US" sz="1100" dirty="0" smtClean="0"/>
              <a:t>.</a:t>
            </a:r>
            <a:endParaRPr lang="en-US" sz="1100" dirty="0"/>
          </a:p>
        </p:txBody>
      </p:sp>
      <p:sp>
        <p:nvSpPr>
          <p:cNvPr id="9318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C3A7AB4B-D56C-4417-AB5E-C20C328D4802}" type="slidenum">
              <a:rPr lang="en-US" altLang="en-US" smtClean="0">
                <a:solidFill>
                  <a:schemeClr val="accent2"/>
                </a:solidFill>
              </a:rPr>
              <a:pPr fontAlgn="base">
                <a:spcBef>
                  <a:spcPct val="0"/>
                </a:spcBef>
                <a:spcAft>
                  <a:spcPct val="0"/>
                </a:spcAft>
              </a:pPr>
              <a:t>34</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Dementia Friendly: Middleton, WI</a:t>
            </a:r>
            <a:endParaRPr lang="en-US" dirty="0"/>
          </a:p>
        </p:txBody>
      </p:sp>
      <p:sp>
        <p:nvSpPr>
          <p:cNvPr id="95235" name="Content Placeholder 2"/>
          <p:cNvSpPr>
            <a:spLocks noGrp="1"/>
          </p:cNvSpPr>
          <p:nvPr>
            <p:ph idx="1"/>
          </p:nvPr>
        </p:nvSpPr>
        <p:spPr>
          <a:xfrm>
            <a:off x="581024" y="3302621"/>
            <a:ext cx="7737785" cy="2598737"/>
          </a:xfrm>
        </p:spPr>
        <p:txBody>
          <a:bodyPr/>
          <a:lstStyle/>
          <a:p>
            <a:pPr eaLnBrk="1" hangingPunct="1">
              <a:spcAft>
                <a:spcPts val="1200"/>
              </a:spcAft>
            </a:pPr>
            <a:r>
              <a:rPr lang="en-US" altLang="en-US" dirty="0" smtClean="0"/>
              <a:t>Business trainings</a:t>
            </a:r>
          </a:p>
          <a:p>
            <a:pPr eaLnBrk="1" hangingPunct="1">
              <a:spcAft>
                <a:spcPts val="1200"/>
              </a:spcAft>
            </a:pPr>
            <a:r>
              <a:rPr lang="en-US" altLang="en-US" dirty="0" smtClean="0"/>
              <a:t>Business promotions</a:t>
            </a:r>
          </a:p>
          <a:p>
            <a:pPr eaLnBrk="1" hangingPunct="1">
              <a:spcAft>
                <a:spcPts val="1200"/>
              </a:spcAft>
            </a:pPr>
            <a:r>
              <a:rPr lang="en-US" altLang="en-US" dirty="0" smtClean="0"/>
              <a:t>Memory trail/park</a:t>
            </a:r>
          </a:p>
          <a:p>
            <a:pPr eaLnBrk="1" hangingPunct="1">
              <a:spcAft>
                <a:spcPts val="1200"/>
              </a:spcAft>
            </a:pPr>
            <a:r>
              <a:rPr lang="en-US" altLang="en-US" dirty="0" smtClean="0"/>
              <a:t>Evaluation criteria</a:t>
            </a:r>
          </a:p>
          <a:p>
            <a:pPr marL="0" indent="0" eaLnBrk="1" fontAlgn="auto" hangingPunct="1">
              <a:spcBef>
                <a:spcPts val="0"/>
              </a:spcBef>
              <a:spcAft>
                <a:spcPts val="0"/>
              </a:spcAft>
              <a:buNone/>
              <a:defRPr/>
            </a:pPr>
            <a:endParaRPr lang="en-US" sz="1100" dirty="0" smtClean="0">
              <a:ea typeface="MS Mincho" panose="02020609040205080304" pitchFamily="49" charset="-128"/>
              <a:cs typeface="Times New Roman" panose="02020603050405020304" pitchFamily="18" charset="0"/>
            </a:endParaRPr>
          </a:p>
          <a:p>
            <a:pPr marL="0" indent="0" eaLnBrk="1" fontAlgn="auto" hangingPunct="1">
              <a:spcBef>
                <a:spcPts val="0"/>
              </a:spcBef>
              <a:spcAft>
                <a:spcPts val="0"/>
              </a:spcAft>
              <a:buNone/>
              <a:defRPr/>
            </a:pPr>
            <a:endParaRPr lang="en-US" sz="1100" dirty="0">
              <a:ea typeface="MS Mincho" panose="02020609040205080304" pitchFamily="49" charset="-128"/>
              <a:cs typeface="Times New Roman" panose="02020603050405020304" pitchFamily="18" charset="0"/>
            </a:endParaRPr>
          </a:p>
          <a:p>
            <a:pPr marL="0" indent="0" eaLnBrk="1" fontAlgn="auto" hangingPunct="1">
              <a:spcBef>
                <a:spcPts val="0"/>
              </a:spcBef>
              <a:spcAft>
                <a:spcPts val="0"/>
              </a:spcAft>
              <a:buNone/>
              <a:defRPr/>
            </a:pPr>
            <a:endParaRPr lang="en-US" sz="1100" dirty="0" smtClean="0">
              <a:ea typeface="MS Mincho" panose="02020609040205080304" pitchFamily="49" charset="-128"/>
              <a:cs typeface="Times New Roman" panose="02020603050405020304" pitchFamily="18" charset="0"/>
            </a:endParaRPr>
          </a:p>
          <a:p>
            <a:pPr marL="0" indent="0" eaLnBrk="1" fontAlgn="auto" hangingPunct="1">
              <a:spcBef>
                <a:spcPts val="0"/>
              </a:spcBef>
              <a:spcAft>
                <a:spcPts val="0"/>
              </a:spcAft>
              <a:buNone/>
              <a:defRPr/>
            </a:pPr>
            <a:endParaRPr lang="en-US" sz="1100" dirty="0">
              <a:ea typeface="MS Mincho" panose="02020609040205080304" pitchFamily="49" charset="-128"/>
              <a:cs typeface="Times New Roman" panose="02020603050405020304" pitchFamily="18" charset="0"/>
            </a:endParaRPr>
          </a:p>
          <a:p>
            <a:pPr marL="0" indent="0" eaLnBrk="1" fontAlgn="auto" hangingPunct="1">
              <a:spcBef>
                <a:spcPts val="0"/>
              </a:spcBef>
              <a:spcAft>
                <a:spcPts val="0"/>
              </a:spcAft>
              <a:buNone/>
              <a:defRPr/>
            </a:pPr>
            <a:endParaRPr lang="en-US" sz="1100" dirty="0" smtClean="0">
              <a:ea typeface="MS Mincho" panose="02020609040205080304" pitchFamily="49" charset="-128"/>
              <a:cs typeface="Times New Roman" panose="02020603050405020304" pitchFamily="18" charset="0"/>
            </a:endParaRPr>
          </a:p>
          <a:p>
            <a:pPr marL="0" indent="0" eaLnBrk="1" fontAlgn="auto" hangingPunct="1">
              <a:spcBef>
                <a:spcPts val="0"/>
              </a:spcBef>
              <a:spcAft>
                <a:spcPts val="0"/>
              </a:spcAft>
              <a:buNone/>
              <a:defRPr/>
            </a:pPr>
            <a:endParaRPr lang="en-US" sz="1100" dirty="0">
              <a:ea typeface="MS Mincho" panose="02020609040205080304" pitchFamily="49" charset="-128"/>
              <a:cs typeface="Times New Roman" panose="02020603050405020304" pitchFamily="18" charset="0"/>
            </a:endParaRPr>
          </a:p>
          <a:p>
            <a:pPr marL="0" indent="0" eaLnBrk="1" fontAlgn="auto" hangingPunct="1">
              <a:spcBef>
                <a:spcPts val="0"/>
              </a:spcBef>
              <a:spcAft>
                <a:spcPts val="0"/>
              </a:spcAft>
              <a:buNone/>
              <a:defRPr/>
            </a:pPr>
            <a:endParaRPr lang="en-US" sz="1100" dirty="0" smtClean="0">
              <a:ea typeface="MS Mincho" panose="02020609040205080304" pitchFamily="49" charset="-128"/>
              <a:cs typeface="Times New Roman" panose="02020603050405020304" pitchFamily="18" charset="0"/>
            </a:endParaRPr>
          </a:p>
          <a:p>
            <a:pPr marL="0" indent="0" eaLnBrk="1" fontAlgn="auto" hangingPunct="1">
              <a:spcBef>
                <a:spcPts val="0"/>
              </a:spcBef>
              <a:spcAft>
                <a:spcPts val="0"/>
              </a:spcAft>
              <a:buNone/>
              <a:defRPr/>
            </a:pPr>
            <a:endParaRPr lang="en-US" sz="1100" dirty="0" smtClean="0">
              <a:ea typeface="MS Mincho" panose="02020609040205080304" pitchFamily="49" charset="-128"/>
              <a:cs typeface="Times New Roman" panose="02020603050405020304" pitchFamily="18" charset="0"/>
            </a:endParaRPr>
          </a:p>
          <a:p>
            <a:pPr marL="0" indent="0" eaLnBrk="1" fontAlgn="auto" hangingPunct="1">
              <a:spcBef>
                <a:spcPts val="0"/>
              </a:spcBef>
              <a:spcAft>
                <a:spcPts val="0"/>
              </a:spcAft>
              <a:buNone/>
              <a:defRPr/>
            </a:pPr>
            <a:endParaRPr lang="en-US" sz="1100" dirty="0">
              <a:ea typeface="MS Mincho" panose="02020609040205080304" pitchFamily="49" charset="-128"/>
              <a:cs typeface="Times New Roman" panose="02020603050405020304" pitchFamily="18" charset="0"/>
            </a:endParaRPr>
          </a:p>
          <a:p>
            <a:pPr marL="0" indent="0" eaLnBrk="1" fontAlgn="auto" hangingPunct="1">
              <a:spcBef>
                <a:spcPts val="0"/>
              </a:spcBef>
              <a:spcAft>
                <a:spcPts val="0"/>
              </a:spcAft>
              <a:buNone/>
              <a:defRPr/>
            </a:pPr>
            <a:endParaRPr lang="en-US" sz="1100" dirty="0" smtClean="0">
              <a:ea typeface="MS Mincho" panose="02020609040205080304" pitchFamily="49" charset="-128"/>
              <a:cs typeface="Times New Roman" panose="02020603050405020304" pitchFamily="18" charset="0"/>
            </a:endParaRPr>
          </a:p>
          <a:p>
            <a:pPr marL="0" indent="0" eaLnBrk="1" fontAlgn="auto" hangingPunct="1">
              <a:spcBef>
                <a:spcPts val="0"/>
              </a:spcBef>
              <a:spcAft>
                <a:spcPts val="0"/>
              </a:spcAft>
              <a:buNone/>
              <a:defRPr/>
            </a:pPr>
            <a:r>
              <a:rPr lang="en-US" sz="1100" baseline="30000" dirty="0" smtClean="0">
                <a:ea typeface="MS Mincho" panose="02020609040205080304" pitchFamily="49" charset="-128"/>
                <a:cs typeface="Times New Roman" panose="02020603050405020304" pitchFamily="18" charset="0"/>
              </a:rPr>
              <a:t>24</a:t>
            </a:r>
            <a:r>
              <a:rPr lang="en-US" sz="1100" dirty="0" smtClean="0">
                <a:ea typeface="MS Mincho" panose="02020609040205080304" pitchFamily="49" charset="-128"/>
                <a:cs typeface="Times New Roman" panose="02020603050405020304" pitchFamily="18" charset="0"/>
              </a:rPr>
              <a:t> </a:t>
            </a:r>
            <a:r>
              <a:rPr lang="en-US" sz="1100" dirty="0">
                <a:ea typeface="MS Mincho" panose="02020609040205080304" pitchFamily="49" charset="-128"/>
                <a:cs typeface="Times New Roman" panose="02020603050405020304" pitchFamily="18" charset="0"/>
              </a:rPr>
              <a:t>Wisconsin Healthy Brain Initiative</a:t>
            </a:r>
            <a:r>
              <a:rPr lang="en-US" sz="1100" i="1" dirty="0">
                <a:ea typeface="MS Mincho" panose="02020609040205080304" pitchFamily="49" charset="-128"/>
                <a:cs typeface="Times New Roman" panose="02020603050405020304" pitchFamily="18" charset="0"/>
              </a:rPr>
              <a:t>. A Tool Kit for Building Dementia-Friendly Communities</a:t>
            </a:r>
          </a:p>
          <a:p>
            <a:pPr marL="0" indent="0" eaLnBrk="1" fontAlgn="auto" hangingPunct="1">
              <a:spcBef>
                <a:spcPts val="0"/>
              </a:spcBef>
              <a:spcAft>
                <a:spcPts val="0"/>
              </a:spcAft>
              <a:buNone/>
              <a:defRPr/>
            </a:pPr>
            <a:r>
              <a:rPr lang="en-US" sz="1100" baseline="30000" dirty="0"/>
              <a:t>25</a:t>
            </a:r>
            <a:r>
              <a:rPr lang="en-US" sz="1100" dirty="0"/>
              <a:t> Alzheimer’s and Dementia Alliance of Wisconsin. Dementia Friendly Community. </a:t>
            </a:r>
            <a:r>
              <a:rPr lang="en-US" sz="1100" u="sng" dirty="0"/>
              <a:t>http://www.alzwisc.org/Dementia%20Friendly.html</a:t>
            </a:r>
            <a:endParaRPr lang="en-US" sz="1100" dirty="0"/>
          </a:p>
          <a:p>
            <a:pPr marL="0" indent="0" eaLnBrk="1" hangingPunct="1">
              <a:spcAft>
                <a:spcPts val="1200"/>
              </a:spcAft>
              <a:buNone/>
            </a:pPr>
            <a:endParaRPr lang="en-US" altLang="en-US" dirty="0" smtClean="0"/>
          </a:p>
        </p:txBody>
      </p:sp>
      <p:pic>
        <p:nvPicPr>
          <p:cNvPr id="8" name="Picture 7" descr="Image shows a ribbon cutting in front of a library.  Group of people pose for picture holding a Dementia Friendly banner. " title="Ribbon Cutting "/>
          <p:cNvPicPr>
            <a:picLocks noChangeAspect="1"/>
          </p:cNvPicPr>
          <p:nvPr/>
        </p:nvPicPr>
        <p:blipFill rotWithShape="1">
          <a:blip r:embed="rId3"/>
          <a:srcRect l="-125" t="15211" r="8136" b="13501"/>
          <a:stretch/>
        </p:blipFill>
        <p:spPr>
          <a:xfrm>
            <a:off x="3340061" y="3603977"/>
            <a:ext cx="3861934" cy="2242636"/>
          </a:xfrm>
          <a:prstGeom prst="rect">
            <a:avLst/>
          </a:prstGeom>
          <a:ln w="38100">
            <a:solidFill>
              <a:srgbClr val="7F7F7F"/>
            </a:solidFill>
          </a:ln>
        </p:spPr>
      </p:pic>
      <p:pic>
        <p:nvPicPr>
          <p:cNvPr id="7" name="Picture 6" descr="Image of an arrow sticker on the floor of a Walgreens Pharmacy that points in the direction of the pharmacy. Walgreens logo and the word &quot;pharmacy&quot; are on the sticker." title="Image of an arrow sticker pointing in direction of the pharmacy"/>
          <p:cNvPicPr>
            <a:picLocks noChangeAspect="1"/>
          </p:cNvPicPr>
          <p:nvPr/>
        </p:nvPicPr>
        <p:blipFill rotWithShape="1">
          <a:blip r:embed="rId4"/>
          <a:srcRect l="5870" t="1292" b="20463"/>
          <a:stretch/>
        </p:blipFill>
        <p:spPr>
          <a:xfrm>
            <a:off x="6515100" y="2107854"/>
            <a:ext cx="2055813" cy="2279650"/>
          </a:xfrm>
          <a:prstGeom prst="rect">
            <a:avLst/>
          </a:prstGeom>
          <a:ln w="38100">
            <a:solidFill>
              <a:srgbClr val="7F7F7F"/>
            </a:solidFill>
          </a:ln>
        </p:spPr>
      </p:pic>
      <p:sp>
        <p:nvSpPr>
          <p:cNvPr id="9523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E2A77F05-510F-472A-9096-3067C8EC0080}" type="slidenum">
              <a:rPr lang="en-US" altLang="en-US" smtClean="0">
                <a:solidFill>
                  <a:schemeClr val="accent2"/>
                </a:solidFill>
              </a:rPr>
              <a:pPr fontAlgn="base">
                <a:spcBef>
                  <a:spcPct val="0"/>
                </a:spcBef>
                <a:spcAft>
                  <a:spcPct val="0"/>
                </a:spcAft>
              </a:pPr>
              <a:t>35</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Dementia Friendly: ACT on Alzheimer’s</a:t>
            </a:r>
            <a:endParaRPr lang="en-US" dirty="0"/>
          </a:p>
        </p:txBody>
      </p:sp>
      <p:sp>
        <p:nvSpPr>
          <p:cNvPr id="97283" name="Content Placeholder 2"/>
          <p:cNvSpPr>
            <a:spLocks noGrp="1"/>
          </p:cNvSpPr>
          <p:nvPr>
            <p:ph idx="1"/>
          </p:nvPr>
        </p:nvSpPr>
        <p:spPr>
          <a:xfrm>
            <a:off x="581025" y="2805810"/>
            <a:ext cx="6745326" cy="3632200"/>
          </a:xfrm>
        </p:spPr>
        <p:txBody>
          <a:bodyPr/>
          <a:lstStyle/>
          <a:p>
            <a:pPr eaLnBrk="1" hangingPunct="1">
              <a:spcAft>
                <a:spcPts val="1200"/>
              </a:spcAft>
            </a:pPr>
            <a:r>
              <a:rPr lang="en-US" altLang="en-US" dirty="0" smtClean="0"/>
              <a:t>Minnesota’s statewide, </a:t>
            </a:r>
            <a:br>
              <a:rPr lang="en-US" altLang="en-US" dirty="0" smtClean="0"/>
            </a:br>
            <a:r>
              <a:rPr lang="en-US" altLang="en-US" dirty="0" smtClean="0"/>
              <a:t>volunteer-driven collaboration</a:t>
            </a:r>
          </a:p>
          <a:p>
            <a:pPr eaLnBrk="1" hangingPunct="1">
              <a:spcAft>
                <a:spcPts val="1200"/>
              </a:spcAft>
            </a:pPr>
            <a:r>
              <a:rPr lang="en-US" altLang="en-US" dirty="0" smtClean="0"/>
              <a:t>Community toolkit</a:t>
            </a:r>
          </a:p>
          <a:p>
            <a:pPr lvl="1" eaLnBrk="1" hangingPunct="1">
              <a:spcAft>
                <a:spcPts val="1200"/>
              </a:spcAft>
              <a:buFont typeface="Courier New" panose="02070309020205020404" pitchFamily="49" charset="0"/>
              <a:buChar char="o"/>
            </a:pPr>
            <a:r>
              <a:rPr lang="en-US" altLang="en-US" dirty="0" smtClean="0"/>
              <a:t>Form action team</a:t>
            </a:r>
          </a:p>
          <a:p>
            <a:pPr lvl="1" eaLnBrk="1" hangingPunct="1">
              <a:spcAft>
                <a:spcPts val="1200"/>
              </a:spcAft>
              <a:buFont typeface="Courier New" panose="02070309020205020404" pitchFamily="49" charset="0"/>
              <a:buChar char="o"/>
            </a:pPr>
            <a:r>
              <a:rPr lang="en-US" altLang="en-US" dirty="0" smtClean="0"/>
              <a:t>Assess community strengths and gaps</a:t>
            </a:r>
          </a:p>
          <a:p>
            <a:pPr lvl="1" eaLnBrk="1" hangingPunct="1">
              <a:spcAft>
                <a:spcPts val="1200"/>
              </a:spcAft>
              <a:buFont typeface="Courier New" panose="02070309020205020404" pitchFamily="49" charset="0"/>
              <a:buChar char="o"/>
            </a:pPr>
            <a:r>
              <a:rPr lang="en-US" altLang="en-US" dirty="0" smtClean="0"/>
              <a:t>Analyze needs and develop action plan</a:t>
            </a:r>
          </a:p>
          <a:p>
            <a:pPr lvl="1" eaLnBrk="1" hangingPunct="1">
              <a:spcAft>
                <a:spcPts val="1200"/>
              </a:spcAft>
              <a:buFont typeface="Courier New" panose="02070309020205020404" pitchFamily="49" charset="0"/>
              <a:buChar char="o"/>
            </a:pPr>
            <a:r>
              <a:rPr lang="en-US" altLang="en-US" dirty="0" smtClean="0"/>
              <a:t>Pursue priority goals</a:t>
            </a:r>
          </a:p>
          <a:p>
            <a:pPr marL="323850" lvl="1" indent="0" eaLnBrk="1" hangingPunct="1">
              <a:spcAft>
                <a:spcPts val="1200"/>
              </a:spcAft>
              <a:buNone/>
            </a:pPr>
            <a:endParaRPr lang="en-US" dirty="0" smtClean="0">
              <a:solidFill>
                <a:srgbClr val="000000"/>
              </a:solidFill>
              <a:ea typeface="MS Mincho" panose="02020609040205080304" pitchFamily="49" charset="-128"/>
              <a:cs typeface="Times New Roman" panose="02020603050405020304" pitchFamily="18" charset="0"/>
            </a:endParaRPr>
          </a:p>
          <a:p>
            <a:pPr marL="323850" lvl="1" indent="0" eaLnBrk="1" hangingPunct="1">
              <a:spcAft>
                <a:spcPts val="1200"/>
              </a:spcAft>
              <a:buNone/>
            </a:pPr>
            <a:r>
              <a:rPr lang="en-US" sz="1100" baseline="30000" dirty="0" smtClean="0">
                <a:solidFill>
                  <a:srgbClr val="000000"/>
                </a:solidFill>
                <a:ea typeface="MS Mincho" panose="02020609040205080304" pitchFamily="49" charset="-128"/>
                <a:cs typeface="Times New Roman" panose="02020603050405020304" pitchFamily="18" charset="0"/>
              </a:rPr>
              <a:t>26</a:t>
            </a:r>
            <a:r>
              <a:rPr lang="en-US" sz="1100" dirty="0" smtClean="0">
                <a:solidFill>
                  <a:srgbClr val="000000"/>
                </a:solidFill>
                <a:ea typeface="MS Mincho" panose="02020609040205080304" pitchFamily="49" charset="-128"/>
                <a:cs typeface="Times New Roman" panose="02020603050405020304" pitchFamily="18" charset="0"/>
              </a:rPr>
              <a:t> </a:t>
            </a:r>
            <a:r>
              <a:rPr lang="en-US" sz="1100" dirty="0">
                <a:solidFill>
                  <a:srgbClr val="000000"/>
                </a:solidFill>
                <a:ea typeface="MS Mincho" panose="02020609040205080304" pitchFamily="49" charset="-128"/>
                <a:cs typeface="Times New Roman" panose="02020603050405020304" pitchFamily="18" charset="0"/>
              </a:rPr>
              <a:t>ACT on Alzheimer’s. (2013). </a:t>
            </a:r>
            <a:r>
              <a:rPr lang="en-US" sz="1100" i="1" dirty="0">
                <a:solidFill>
                  <a:srgbClr val="000000"/>
                </a:solidFill>
                <a:ea typeface="MS Mincho" panose="02020609040205080304" pitchFamily="49" charset="-128"/>
                <a:cs typeface="Times New Roman" panose="02020603050405020304" pitchFamily="18" charset="0"/>
              </a:rPr>
              <a:t>Is Your Community Prepared?</a:t>
            </a:r>
            <a:r>
              <a:rPr lang="en-US" sz="1100" dirty="0">
                <a:solidFill>
                  <a:srgbClr val="000000"/>
                </a:solidFill>
                <a:ea typeface="MS Mincho" panose="02020609040205080304" pitchFamily="49" charset="-128"/>
                <a:cs typeface="Times New Roman" panose="02020603050405020304" pitchFamily="18" charset="0"/>
              </a:rPr>
              <a:t> </a:t>
            </a:r>
            <a:endParaRPr lang="en-US" sz="1100" dirty="0"/>
          </a:p>
          <a:p>
            <a:pPr marL="323850" lvl="1" indent="0" eaLnBrk="1" hangingPunct="1">
              <a:spcAft>
                <a:spcPts val="1200"/>
              </a:spcAft>
              <a:buNone/>
            </a:pPr>
            <a:endParaRPr lang="en-US" altLang="en-US" dirty="0" smtClean="0"/>
          </a:p>
        </p:txBody>
      </p:sp>
      <p:pic>
        <p:nvPicPr>
          <p:cNvPr id="7" name="Picture 6" descr="Logo for ACT on Alzheimer's program.  Image has arrow going in the shape of a circle to form the outer edge of the logo. Inside are the words &quot;ACT on Alzheimer's.&quot;" title="Logo for ACT on Alzheimer's"/>
          <p:cNvPicPr>
            <a:picLocks noChangeAspect="1"/>
          </p:cNvPicPr>
          <p:nvPr/>
        </p:nvPicPr>
        <p:blipFill>
          <a:blip r:embed="rId3"/>
          <a:stretch>
            <a:fillRect/>
          </a:stretch>
        </p:blipFill>
        <p:spPr>
          <a:xfrm>
            <a:off x="6070600" y="2949575"/>
            <a:ext cx="1976438" cy="1974850"/>
          </a:xfrm>
          <a:prstGeom prst="rect">
            <a:avLst/>
          </a:prstGeom>
        </p:spPr>
      </p:pic>
      <p:sp>
        <p:nvSpPr>
          <p:cNvPr id="9728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3F0A6316-F500-442B-8C89-F287370A4943}" type="slidenum">
              <a:rPr lang="en-US" altLang="en-US" smtClean="0">
                <a:solidFill>
                  <a:schemeClr val="accent2"/>
                </a:solidFill>
              </a:rPr>
              <a:pPr fontAlgn="base">
                <a:spcBef>
                  <a:spcPct val="0"/>
                </a:spcBef>
                <a:spcAft>
                  <a:spcPct val="0"/>
                </a:spcAft>
              </a:pPr>
              <a:t>36</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Dementia Friendly America (DFA)</a:t>
            </a:r>
            <a:endParaRPr lang="en-US" dirty="0"/>
          </a:p>
        </p:txBody>
      </p:sp>
      <p:sp>
        <p:nvSpPr>
          <p:cNvPr id="99331" name="Content Placeholder 2"/>
          <p:cNvSpPr>
            <a:spLocks noGrp="1"/>
          </p:cNvSpPr>
          <p:nvPr>
            <p:ph idx="1"/>
          </p:nvPr>
        </p:nvSpPr>
        <p:spPr>
          <a:xfrm>
            <a:off x="436060" y="2365607"/>
            <a:ext cx="8134853" cy="3590693"/>
          </a:xfrm>
        </p:spPr>
        <p:txBody>
          <a:bodyPr/>
          <a:lstStyle/>
          <a:p>
            <a:pPr eaLnBrk="1" hangingPunct="1">
              <a:spcAft>
                <a:spcPts val="1200"/>
              </a:spcAft>
            </a:pPr>
            <a:r>
              <a:rPr lang="en-US" altLang="en-US" dirty="0" smtClean="0"/>
              <a:t>Raising awareness about dementia </a:t>
            </a:r>
          </a:p>
          <a:p>
            <a:pPr eaLnBrk="1" hangingPunct="1">
              <a:spcAft>
                <a:spcPts val="1200"/>
              </a:spcAft>
            </a:pPr>
            <a:r>
              <a:rPr lang="en-US" altLang="en-US" dirty="0" smtClean="0"/>
              <a:t>Supportive options that foster quality of life</a:t>
            </a:r>
          </a:p>
          <a:p>
            <a:pPr eaLnBrk="1" hangingPunct="1">
              <a:spcAft>
                <a:spcPts val="1200"/>
              </a:spcAft>
            </a:pPr>
            <a:r>
              <a:rPr lang="en-US" altLang="en-US" dirty="0" smtClean="0"/>
              <a:t>Supporting caregivers and families</a:t>
            </a:r>
          </a:p>
          <a:p>
            <a:pPr eaLnBrk="1" hangingPunct="1">
              <a:spcAft>
                <a:spcPts val="1200"/>
              </a:spcAft>
            </a:pPr>
            <a:r>
              <a:rPr lang="en-US" altLang="en-US" dirty="0" smtClean="0"/>
              <a:t>Meaningful participation in community life</a:t>
            </a:r>
          </a:p>
          <a:p>
            <a:pPr eaLnBrk="1" hangingPunct="1">
              <a:spcAft>
                <a:spcPts val="1200"/>
              </a:spcAft>
            </a:pPr>
            <a:r>
              <a:rPr lang="en-US" altLang="en-US" dirty="0" smtClean="0"/>
              <a:t>Reaching the underserved</a:t>
            </a:r>
          </a:p>
          <a:p>
            <a:pPr marL="0" indent="0" eaLnBrk="1" hangingPunct="1">
              <a:spcAft>
                <a:spcPts val="1200"/>
              </a:spcAft>
              <a:buNone/>
            </a:pPr>
            <a:endParaRPr lang="en-US" sz="1100" dirty="0" smtClean="0">
              <a:ea typeface="MS Mincho" panose="02020609040205080304" pitchFamily="49" charset="-128"/>
              <a:cs typeface="Times New Roman" panose="02020603050405020304" pitchFamily="18" charset="0"/>
            </a:endParaRPr>
          </a:p>
          <a:p>
            <a:pPr marL="0" indent="0" eaLnBrk="1" hangingPunct="1">
              <a:spcAft>
                <a:spcPts val="1200"/>
              </a:spcAft>
              <a:buNone/>
            </a:pPr>
            <a:endParaRPr lang="en-US" sz="1100" dirty="0">
              <a:ea typeface="MS Mincho" panose="02020609040205080304" pitchFamily="49" charset="-128"/>
              <a:cs typeface="Times New Roman" panose="02020603050405020304" pitchFamily="18" charset="0"/>
            </a:endParaRPr>
          </a:p>
          <a:p>
            <a:pPr marL="0" indent="0" eaLnBrk="1" hangingPunct="1">
              <a:spcAft>
                <a:spcPts val="1200"/>
              </a:spcAft>
              <a:buNone/>
            </a:pPr>
            <a:endParaRPr lang="en-US" sz="1100" dirty="0" smtClean="0">
              <a:ea typeface="MS Mincho" panose="02020609040205080304" pitchFamily="49" charset="-128"/>
              <a:cs typeface="Times New Roman" panose="02020603050405020304" pitchFamily="18" charset="0"/>
            </a:endParaRPr>
          </a:p>
          <a:p>
            <a:pPr marL="0" indent="0" eaLnBrk="1" hangingPunct="1">
              <a:spcAft>
                <a:spcPts val="1200"/>
              </a:spcAft>
              <a:buNone/>
            </a:pPr>
            <a:endParaRPr lang="en-US" sz="1100" dirty="0">
              <a:ea typeface="MS Mincho" panose="02020609040205080304" pitchFamily="49" charset="-128"/>
              <a:cs typeface="Times New Roman" panose="02020603050405020304" pitchFamily="18" charset="0"/>
            </a:endParaRPr>
          </a:p>
          <a:p>
            <a:pPr marL="0" indent="0" eaLnBrk="1" hangingPunct="1">
              <a:spcAft>
                <a:spcPts val="1200"/>
              </a:spcAft>
              <a:buNone/>
            </a:pPr>
            <a:r>
              <a:rPr lang="en-US" sz="1100" baseline="30000" dirty="0" smtClean="0">
                <a:ea typeface="MS Mincho" panose="02020609040205080304" pitchFamily="49" charset="-128"/>
                <a:cs typeface="Times New Roman" panose="02020603050405020304" pitchFamily="18" charset="0"/>
              </a:rPr>
              <a:t>27</a:t>
            </a:r>
            <a:r>
              <a:rPr lang="en-US" sz="1100" dirty="0" smtClean="0">
                <a:ea typeface="MS Mincho" panose="02020609040205080304" pitchFamily="49" charset="-128"/>
                <a:cs typeface="Times New Roman" panose="02020603050405020304" pitchFamily="18" charset="0"/>
              </a:rPr>
              <a:t> </a:t>
            </a:r>
            <a:r>
              <a:rPr lang="en-US" sz="1100" dirty="0">
                <a:ea typeface="MS Mincho" panose="02020609040205080304" pitchFamily="49" charset="-128"/>
                <a:cs typeface="Times New Roman" panose="02020603050405020304" pitchFamily="18" charset="0"/>
              </a:rPr>
              <a:t>Dementia Friendly America press release, </a:t>
            </a:r>
            <a:r>
              <a:rPr lang="en-US" sz="1100" i="1" dirty="0">
                <a:ea typeface="MS Mincho" panose="02020609040205080304" pitchFamily="49" charset="-128"/>
                <a:cs typeface="Times New Roman" panose="02020603050405020304" pitchFamily="18" charset="0"/>
              </a:rPr>
              <a:t>Dementia Friendly America Initiative Launches in Communities Across the U.S., from Maryland to California</a:t>
            </a:r>
            <a:r>
              <a:rPr lang="en-US" sz="1100" dirty="0">
                <a:ea typeface="MS Mincho" panose="02020609040205080304" pitchFamily="49" charset="-128"/>
                <a:cs typeface="Times New Roman" panose="02020603050405020304" pitchFamily="18" charset="0"/>
              </a:rPr>
              <a:t>, July 13, 2015</a:t>
            </a:r>
            <a:r>
              <a:rPr lang="en-US" sz="1100" dirty="0" smtClean="0">
                <a:ea typeface="MS Mincho" panose="02020609040205080304" pitchFamily="49" charset="-128"/>
                <a:cs typeface="Times New Roman" panose="02020603050405020304" pitchFamily="18" charset="0"/>
              </a:rPr>
              <a:t>.</a:t>
            </a:r>
            <a:endParaRPr lang="en-US" altLang="en-US" dirty="0" smtClean="0"/>
          </a:p>
        </p:txBody>
      </p:sp>
      <p:pic>
        <p:nvPicPr>
          <p:cNvPr id="99334" name="Picture 6" descr="Dementia Friendly America logo" title="Dementia Friendly America log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5479" y="4105933"/>
            <a:ext cx="3725863"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737A6603-E66E-4EDC-9C8D-C152E768917A}" type="slidenum">
              <a:rPr lang="en-US" altLang="en-US" smtClean="0">
                <a:solidFill>
                  <a:schemeClr val="accent2"/>
                </a:solidFill>
              </a:rPr>
              <a:pPr fontAlgn="base">
                <a:spcBef>
                  <a:spcPct val="0"/>
                </a:spcBef>
                <a:spcAft>
                  <a:spcPct val="0"/>
                </a:spcAft>
              </a:pPr>
              <a:t>37</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Dementia Friendly TEMPE</a:t>
            </a:r>
            <a:endParaRPr lang="en-US" dirty="0"/>
          </a:p>
        </p:txBody>
      </p:sp>
      <p:sp>
        <p:nvSpPr>
          <p:cNvPr id="101379" name="Content Placeholder 2"/>
          <p:cNvSpPr>
            <a:spLocks noGrp="1"/>
          </p:cNvSpPr>
          <p:nvPr>
            <p:ph idx="1"/>
          </p:nvPr>
        </p:nvSpPr>
        <p:spPr>
          <a:xfrm>
            <a:off x="419893" y="2620381"/>
            <a:ext cx="7989888" cy="3808413"/>
          </a:xfrm>
        </p:spPr>
        <p:txBody>
          <a:bodyPr/>
          <a:lstStyle/>
          <a:p>
            <a:pPr eaLnBrk="1" hangingPunct="1"/>
            <a:r>
              <a:rPr lang="en-US" altLang="en-US" dirty="0" smtClean="0"/>
              <a:t>Arizona’s first dementia friendly city</a:t>
            </a:r>
          </a:p>
          <a:p>
            <a:pPr eaLnBrk="1" hangingPunct="1"/>
            <a:r>
              <a:rPr lang="en-US" altLang="en-US" dirty="0" smtClean="0"/>
              <a:t>Formed Action Team led by Chamber of Commerce</a:t>
            </a:r>
          </a:p>
          <a:p>
            <a:pPr eaLnBrk="1" hangingPunct="1"/>
            <a:r>
              <a:rPr lang="en-US" altLang="en-US" dirty="0" smtClean="0"/>
              <a:t>Weekly Memory Café at library where people with dementia and caregivers can meet others </a:t>
            </a:r>
          </a:p>
          <a:p>
            <a:pPr eaLnBrk="1" hangingPunct="1">
              <a:spcAft>
                <a:spcPts val="0"/>
              </a:spcAft>
            </a:pPr>
            <a:r>
              <a:rPr lang="en-US" altLang="en-US" dirty="0" smtClean="0"/>
              <a:t>“Dementia Friends” training to </a:t>
            </a:r>
          </a:p>
          <a:p>
            <a:pPr marL="290513" indent="0" eaLnBrk="1" hangingPunct="1">
              <a:spcAft>
                <a:spcPts val="0"/>
              </a:spcAft>
              <a:buNone/>
            </a:pPr>
            <a:r>
              <a:rPr lang="en-US" altLang="en-US" dirty="0" smtClean="0"/>
              <a:t>educate community on how </a:t>
            </a:r>
          </a:p>
          <a:p>
            <a:pPr marL="290513" indent="0" eaLnBrk="1" hangingPunct="1">
              <a:spcAft>
                <a:spcPts val="0"/>
              </a:spcAft>
              <a:buNone/>
            </a:pPr>
            <a:r>
              <a:rPr lang="en-US" altLang="en-US" dirty="0" smtClean="0"/>
              <a:t>to support dementia friendly efforts</a:t>
            </a:r>
          </a:p>
          <a:p>
            <a:pPr marL="290513" indent="0" eaLnBrk="1" hangingPunct="1">
              <a:spcAft>
                <a:spcPts val="0"/>
              </a:spcAft>
              <a:buNone/>
            </a:pPr>
            <a:endParaRPr lang="en-US" altLang="en-US" dirty="0"/>
          </a:p>
          <a:p>
            <a:pPr marL="290513" indent="0" eaLnBrk="1" hangingPunct="1">
              <a:spcAft>
                <a:spcPts val="0"/>
              </a:spcAft>
              <a:buNone/>
            </a:pPr>
            <a:endParaRPr lang="en-US" sz="1100" dirty="0" smtClean="0">
              <a:ea typeface="MS Mincho" panose="02020609040205080304" pitchFamily="49" charset="-128"/>
              <a:cs typeface="Times New Roman" panose="02020603050405020304" pitchFamily="18" charset="0"/>
            </a:endParaRPr>
          </a:p>
          <a:p>
            <a:pPr marL="290513" indent="0" eaLnBrk="1" hangingPunct="1">
              <a:spcAft>
                <a:spcPts val="0"/>
              </a:spcAft>
              <a:buNone/>
            </a:pPr>
            <a:endParaRPr lang="en-US" sz="1100" dirty="0">
              <a:ea typeface="MS Mincho" panose="02020609040205080304" pitchFamily="49" charset="-128"/>
              <a:cs typeface="Times New Roman" panose="02020603050405020304" pitchFamily="18" charset="0"/>
            </a:endParaRPr>
          </a:p>
          <a:p>
            <a:pPr marL="290513" indent="0" eaLnBrk="1" hangingPunct="1">
              <a:spcAft>
                <a:spcPts val="0"/>
              </a:spcAft>
              <a:buNone/>
            </a:pPr>
            <a:endParaRPr lang="en-US" sz="1100" dirty="0" smtClean="0">
              <a:ea typeface="MS Mincho" panose="02020609040205080304" pitchFamily="49" charset="-128"/>
              <a:cs typeface="Times New Roman" panose="02020603050405020304" pitchFamily="18" charset="0"/>
            </a:endParaRPr>
          </a:p>
          <a:p>
            <a:pPr marL="290513" indent="0" eaLnBrk="1" hangingPunct="1">
              <a:spcAft>
                <a:spcPts val="0"/>
              </a:spcAft>
              <a:buNone/>
            </a:pPr>
            <a:r>
              <a:rPr lang="en-US" sz="1100" baseline="30000" dirty="0" smtClean="0">
                <a:ea typeface="MS Mincho" panose="02020609040205080304" pitchFamily="49" charset="-128"/>
                <a:cs typeface="Times New Roman" panose="02020603050405020304" pitchFamily="18" charset="0"/>
              </a:rPr>
              <a:t>28</a:t>
            </a:r>
            <a:r>
              <a:rPr lang="en-US" sz="1100" dirty="0" smtClean="0">
                <a:ea typeface="MS Mincho" panose="02020609040205080304" pitchFamily="49" charset="-128"/>
                <a:cs typeface="Times New Roman" panose="02020603050405020304" pitchFamily="18" charset="0"/>
              </a:rPr>
              <a:t> </a:t>
            </a:r>
            <a:r>
              <a:rPr lang="en-US" sz="1100" dirty="0">
                <a:ea typeface="MS Mincho" panose="02020609040205080304" pitchFamily="49" charset="-128"/>
                <a:cs typeface="Times New Roman" panose="02020603050405020304" pitchFamily="18" charset="0"/>
              </a:rPr>
              <a:t>Dementia Friendly America press release, </a:t>
            </a:r>
            <a:r>
              <a:rPr lang="en-US" sz="1100" i="1" dirty="0">
                <a:ea typeface="MS Mincho" panose="02020609040205080304" pitchFamily="49" charset="-128"/>
                <a:cs typeface="Times New Roman" panose="02020603050405020304" pitchFamily="18" charset="0"/>
              </a:rPr>
              <a:t>Dementia Friendly America Initiative Launches in Communities Across the U.S., from Maryland to California</a:t>
            </a:r>
            <a:r>
              <a:rPr lang="en-US" sz="1100" dirty="0">
                <a:ea typeface="MS Mincho" panose="02020609040205080304" pitchFamily="49" charset="-128"/>
                <a:cs typeface="Times New Roman" panose="02020603050405020304" pitchFamily="18" charset="0"/>
              </a:rPr>
              <a:t>, July 13, 2015.</a:t>
            </a:r>
            <a:endParaRPr lang="en-US" sz="1100" dirty="0"/>
          </a:p>
          <a:p>
            <a:pPr marL="290513" indent="0" eaLnBrk="1" hangingPunct="1">
              <a:spcAft>
                <a:spcPts val="0"/>
              </a:spcAft>
              <a:buNone/>
            </a:pPr>
            <a:endParaRPr lang="en-US" altLang="en-US" dirty="0" smtClean="0"/>
          </a:p>
        </p:txBody>
      </p:sp>
      <p:pic>
        <p:nvPicPr>
          <p:cNvPr id="7" name="Picture 6" descr="Image shows a group of people meeting.  Background shows a picture of the Dementia Friendly Tempe logo." title="Dementia Friendly Tempe Meeting"/>
          <p:cNvPicPr>
            <a:picLocks noChangeAspect="1"/>
          </p:cNvPicPr>
          <p:nvPr/>
        </p:nvPicPr>
        <p:blipFill>
          <a:blip r:embed="rId3"/>
          <a:stretch>
            <a:fillRect/>
          </a:stretch>
        </p:blipFill>
        <p:spPr>
          <a:xfrm>
            <a:off x="5126379" y="3741738"/>
            <a:ext cx="3444534" cy="1978838"/>
          </a:xfrm>
          <a:prstGeom prst="rect">
            <a:avLst/>
          </a:prstGeom>
          <a:ln w="38100">
            <a:solidFill>
              <a:srgbClr val="7F7F7F"/>
            </a:solidFill>
          </a:ln>
        </p:spPr>
      </p:pic>
      <p:sp>
        <p:nvSpPr>
          <p:cNvPr id="10138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6BCFB861-6528-4FA6-9569-13DC94F3980E}" type="slidenum">
              <a:rPr lang="en-US" altLang="en-US" smtClean="0">
                <a:solidFill>
                  <a:schemeClr val="accent2"/>
                </a:solidFill>
              </a:rPr>
              <a:pPr fontAlgn="base">
                <a:spcBef>
                  <a:spcPct val="0"/>
                </a:spcBef>
                <a:spcAft>
                  <a:spcPct val="0"/>
                </a:spcAft>
              </a:pPr>
              <a:t>38</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Conclusion: Dementia Capable and dementia friendly</a:t>
            </a:r>
            <a:endParaRPr lang="en-US" dirty="0"/>
          </a:p>
        </p:txBody>
      </p:sp>
      <p:sp>
        <p:nvSpPr>
          <p:cNvPr id="103428" name="Content Placeholder 2"/>
          <p:cNvSpPr>
            <a:spLocks noGrp="1"/>
          </p:cNvSpPr>
          <p:nvPr>
            <p:ph idx="1"/>
          </p:nvPr>
        </p:nvSpPr>
        <p:spPr>
          <a:xfrm>
            <a:off x="581025" y="2187575"/>
            <a:ext cx="5294313" cy="3130550"/>
          </a:xfrm>
        </p:spPr>
        <p:txBody>
          <a:bodyPr/>
          <a:lstStyle/>
          <a:p>
            <a:pPr eaLnBrk="1" hangingPunct="1">
              <a:spcAft>
                <a:spcPts val="1200"/>
              </a:spcAft>
            </a:pPr>
            <a:r>
              <a:rPr lang="en-US" altLang="en-US" dirty="0" smtClean="0"/>
              <a:t>States/communities play significant role</a:t>
            </a:r>
          </a:p>
          <a:p>
            <a:pPr eaLnBrk="1" hangingPunct="1">
              <a:spcAft>
                <a:spcPts val="1200"/>
              </a:spcAft>
            </a:pPr>
            <a:r>
              <a:rPr lang="en-US" altLang="en-US" dirty="0" smtClean="0"/>
              <a:t>Dementia capable systems</a:t>
            </a:r>
          </a:p>
          <a:p>
            <a:pPr lvl="1" eaLnBrk="1" hangingPunct="1">
              <a:buFont typeface="Courier New" panose="02070309020205020404" pitchFamily="49" charset="0"/>
              <a:buChar char="o"/>
            </a:pPr>
            <a:r>
              <a:rPr lang="en-US" altLang="en-US" dirty="0" smtClean="0"/>
              <a:t>Public health research and translation</a:t>
            </a:r>
          </a:p>
          <a:p>
            <a:pPr lvl="1" eaLnBrk="1" hangingPunct="1">
              <a:buFont typeface="Courier New" panose="02070309020205020404" pitchFamily="49" charset="0"/>
              <a:buChar char="o"/>
            </a:pPr>
            <a:r>
              <a:rPr lang="en-US" altLang="en-US" dirty="0" smtClean="0"/>
              <a:t>Support services and programs</a:t>
            </a:r>
          </a:p>
          <a:p>
            <a:pPr lvl="1" eaLnBrk="1" hangingPunct="1">
              <a:buFont typeface="Courier New" panose="02070309020205020404" pitchFamily="49" charset="0"/>
              <a:buChar char="o"/>
            </a:pPr>
            <a:r>
              <a:rPr lang="en-US" altLang="en-US" dirty="0" smtClean="0"/>
              <a:t>Workforce training</a:t>
            </a:r>
          </a:p>
          <a:p>
            <a:pPr eaLnBrk="1" hangingPunct="1"/>
            <a:r>
              <a:rPr lang="en-US" altLang="en-US" dirty="0" smtClean="0"/>
              <a:t>Dementia friendly communities</a:t>
            </a:r>
          </a:p>
        </p:txBody>
      </p:sp>
      <p:pic>
        <p:nvPicPr>
          <p:cNvPr id="4" name="Picture 3" descr="Public Health Symbol with words: Public Health - Prevent. Promote. Protect" title="Public Health Symbol"/>
          <p:cNvPicPr>
            <a:picLocks noChangeAspect="1"/>
          </p:cNvPicPr>
          <p:nvPr/>
        </p:nvPicPr>
        <p:blipFill>
          <a:blip r:embed="rId3"/>
          <a:srcRect/>
          <a:stretch>
            <a:fillRect/>
          </a:stretch>
        </p:blipFill>
        <p:spPr bwMode="auto">
          <a:xfrm>
            <a:off x="5875338" y="2889250"/>
            <a:ext cx="2238375" cy="1947863"/>
          </a:xfrm>
          <a:prstGeom prst="rect">
            <a:avLst/>
          </a:prstGeom>
          <a:noFill/>
          <a:ln w="38100" cmpd="sng">
            <a:solidFill>
              <a:srgbClr val="7F7F7F"/>
            </a:solidFill>
            <a:miter lim="800000"/>
            <a:headEnd/>
            <a:tailEnd/>
          </a:ln>
          <a:extLst>
            <a:ext uri="{909E8E84-426E-40dd-AFC4-6F175D3DCCD1}"/>
          </a:extLst>
        </p:spPr>
      </p:pic>
      <p:sp>
        <p:nvSpPr>
          <p:cNvPr id="10342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31428B91-D623-4287-8252-BE2AB4A3A3E7}" type="slidenum">
              <a:rPr lang="en-US" altLang="en-US" smtClean="0">
                <a:solidFill>
                  <a:schemeClr val="accent2"/>
                </a:solidFill>
              </a:rPr>
              <a:pPr fontAlgn="base">
                <a:spcBef>
                  <a:spcPct val="0"/>
                </a:spcBef>
                <a:spcAft>
                  <a:spcPct val="0"/>
                </a:spcAft>
              </a:pPr>
              <a:t>39</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smtClean="0"/>
              <a:t>Competencies cont.</a:t>
            </a:r>
            <a:endParaRPr lang="en-US" dirty="0"/>
          </a:p>
        </p:txBody>
      </p:sp>
      <p:sp>
        <p:nvSpPr>
          <p:cNvPr id="5" name="Content Placeholder 4"/>
          <p:cNvSpPr>
            <a:spLocks noGrp="1"/>
          </p:cNvSpPr>
          <p:nvPr>
            <p:ph idx="1"/>
          </p:nvPr>
        </p:nvSpPr>
        <p:spPr>
          <a:xfrm>
            <a:off x="444500" y="2655888"/>
            <a:ext cx="7989888" cy="3630612"/>
          </a:xfrm>
        </p:spPr>
        <p:txBody>
          <a:bodyPr rtlCol="0">
            <a:noAutofit/>
          </a:bodyPr>
          <a:lstStyle/>
          <a:p>
            <a:pPr marL="0" indent="0" eaLnBrk="1" fontAlgn="auto" hangingPunct="1">
              <a:buFont typeface="Wingdings 2" panose="05020102010507070707" pitchFamily="18" charset="2"/>
              <a:buNone/>
              <a:defRPr/>
            </a:pPr>
            <a:endParaRPr lang="en-US" sz="1800" b="1" dirty="0" smtClean="0"/>
          </a:p>
          <a:p>
            <a:pPr marL="0" indent="0" eaLnBrk="1" fontAlgn="auto" hangingPunct="1">
              <a:buFont typeface="Wingdings 2" panose="05020102010507070707" pitchFamily="18" charset="2"/>
              <a:buNone/>
              <a:defRPr/>
            </a:pPr>
            <a:r>
              <a:rPr lang="en-US" sz="1800" b="1" dirty="0" smtClean="0"/>
              <a:t>Council </a:t>
            </a:r>
            <a:r>
              <a:rPr lang="en-US" sz="1800" b="1" dirty="0"/>
              <a:t>on Linkages Between Academia and Public Health </a:t>
            </a:r>
            <a:r>
              <a:rPr lang="en-US" sz="1800" b="1" dirty="0" smtClean="0"/>
              <a:t>Practice (cont.):</a:t>
            </a:r>
            <a:endParaRPr lang="en-US" sz="1800" b="1" dirty="0"/>
          </a:p>
          <a:p>
            <a:pPr marL="233363" indent="-233363" eaLnBrk="1" fontAlgn="auto" hangingPunct="1">
              <a:buFont typeface="Wingdings 2" panose="05020102010507070707" pitchFamily="18" charset="2"/>
              <a:buNone/>
              <a:defRPr/>
            </a:pPr>
            <a:r>
              <a:rPr lang="en-US" sz="1800" dirty="0" smtClean="0"/>
              <a:t>•  8A4</a:t>
            </a:r>
            <a:r>
              <a:rPr lang="en-US" sz="1800" dirty="0"/>
              <a:t>. Contributes to development of a vision for a healthy community (e.g., emphasis on prevention, health equity for all, excellence and innovation) </a:t>
            </a:r>
          </a:p>
          <a:p>
            <a:pPr marL="174625" indent="-174625" eaLnBrk="1" fontAlgn="auto" hangingPunct="1">
              <a:buFont typeface="Wingdings 2" panose="05020102010507070707" pitchFamily="18" charset="2"/>
              <a:buNone/>
              <a:defRPr/>
            </a:pPr>
            <a:r>
              <a:rPr lang="en-US" sz="1800" dirty="0"/>
              <a:t>•	8A6. Describes needs for professional development (e.g., training, mentoring, peer advising, coaching) </a:t>
            </a:r>
            <a:endParaRPr lang="en-US" sz="1800" dirty="0" smtClean="0"/>
          </a:p>
          <a:p>
            <a:pPr marL="174625" indent="-174625" eaLnBrk="1" fontAlgn="auto" hangingPunct="1">
              <a:buFont typeface="Wingdings 2" panose="05020102010507070707" pitchFamily="18" charset="2"/>
              <a:buNone/>
              <a:defRPr/>
            </a:pPr>
            <a:r>
              <a:rPr lang="en-US" sz="1800" b="1" dirty="0"/>
              <a:t>National Association of Chronic Disease Directors (NACDD):</a:t>
            </a:r>
          </a:p>
          <a:p>
            <a:pPr marL="174625" indent="-174625" eaLnBrk="1" fontAlgn="auto" hangingPunct="1">
              <a:buFont typeface="Wingdings 2" panose="05020102010507070707" pitchFamily="18" charset="2"/>
              <a:buNone/>
              <a:defRPr/>
            </a:pPr>
            <a:r>
              <a:rPr lang="en-US" sz="1800" dirty="0"/>
              <a:t>•	Domain 7: Articulate evidence-based approaches to chronic disease prevention and control.</a:t>
            </a:r>
          </a:p>
          <a:p>
            <a:pPr marL="174625" indent="-174625" eaLnBrk="1" fontAlgn="auto" hangingPunct="1">
              <a:buFont typeface="Wingdings 2" panose="05020102010507070707" pitchFamily="18" charset="2"/>
              <a:buNone/>
              <a:defRPr/>
            </a:pPr>
            <a:r>
              <a:rPr lang="en-US" sz="1800" b="1" dirty="0"/>
              <a:t>National Commission for Health Education Credentialing, Inc. (NCHEC):</a:t>
            </a:r>
          </a:p>
          <a:p>
            <a:pPr marL="174625" indent="-174625" eaLnBrk="1" fontAlgn="auto" hangingPunct="1">
              <a:buFont typeface="Wingdings 2" panose="05020102010507070707" pitchFamily="18" charset="2"/>
              <a:buNone/>
              <a:defRPr/>
            </a:pPr>
            <a:r>
              <a:rPr lang="en-US" sz="1800" dirty="0"/>
              <a:t>•	1.7.4 Identify emerging health education needs.</a:t>
            </a:r>
          </a:p>
          <a:p>
            <a:pPr marL="174625" indent="-174625" eaLnBrk="1" fontAlgn="auto" hangingPunct="1">
              <a:buFont typeface="Wingdings 2" panose="05020102010507070707" pitchFamily="18" charset="2"/>
              <a:buNone/>
              <a:defRPr/>
            </a:pPr>
            <a:r>
              <a:rPr lang="en-US" sz="1800" dirty="0"/>
              <a:t>•	3.3.2 Identify training needs.</a:t>
            </a:r>
          </a:p>
          <a:p>
            <a:pPr marL="174625" indent="-174625" eaLnBrk="1" fontAlgn="auto" hangingPunct="1">
              <a:buFont typeface="Wingdings 2" panose="05020102010507070707" pitchFamily="18" charset="2"/>
              <a:buNone/>
              <a:defRPr/>
            </a:pPr>
            <a:endParaRPr lang="en-US" sz="1600" dirty="0"/>
          </a:p>
          <a:p>
            <a:pPr marL="0" indent="0" eaLnBrk="1" fontAlgn="auto" hangingPunct="1">
              <a:buFont typeface="Wingdings 2" panose="05020102010507070707" pitchFamily="18" charset="2"/>
              <a:buNone/>
              <a:defRPr/>
            </a:pPr>
            <a:endParaRPr lang="en-US" sz="1800" dirty="0"/>
          </a:p>
        </p:txBody>
      </p:sp>
      <p:sp>
        <p:nvSpPr>
          <p:cNvPr id="3174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E8D83FED-8DF8-494B-8970-DF82C9219C06}" type="slidenum">
              <a:rPr lang="en-US" altLang="en-US" smtClean="0">
                <a:solidFill>
                  <a:schemeClr val="accent2"/>
                </a:solidFill>
              </a:rPr>
              <a:pPr fontAlgn="base">
                <a:spcBef>
                  <a:spcPct val="0"/>
                </a:spcBef>
                <a:spcAft>
                  <a:spcPct val="0"/>
                </a:spcAft>
              </a:pPr>
              <a:t>4</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For More Information</a:t>
            </a:r>
            <a:endParaRPr lang="en-US" dirty="0"/>
          </a:p>
        </p:txBody>
      </p:sp>
      <p:sp>
        <p:nvSpPr>
          <p:cNvPr id="105475" name="Content Placeholder 2"/>
          <p:cNvSpPr>
            <a:spLocks noGrp="1"/>
          </p:cNvSpPr>
          <p:nvPr>
            <p:ph idx="1"/>
          </p:nvPr>
        </p:nvSpPr>
        <p:spPr>
          <a:xfrm>
            <a:off x="581025" y="2119313"/>
            <a:ext cx="7989888" cy="3630612"/>
          </a:xfrm>
        </p:spPr>
        <p:txBody>
          <a:bodyPr/>
          <a:lstStyle/>
          <a:p>
            <a:pPr marL="0" indent="0" algn="ctr" eaLnBrk="1" hangingPunct="1">
              <a:buSzPct val="100000"/>
              <a:buFont typeface="Wingdings 2" panose="05020102010507070707" pitchFamily="18" charset="2"/>
              <a:buNone/>
            </a:pPr>
            <a:r>
              <a:rPr lang="en-US" altLang="en-US" dirty="0" smtClean="0"/>
              <a:t>For more information, please visit the Alzheimer’s Association website at: </a:t>
            </a:r>
            <a:r>
              <a:rPr lang="en-US" altLang="en-US" dirty="0" smtClean="0">
                <a:hlinkClick r:id="rId3"/>
              </a:rPr>
              <a:t>http://www.alz.org</a:t>
            </a:r>
            <a:endParaRPr lang="en-US" altLang="en-US" dirty="0" smtClean="0"/>
          </a:p>
          <a:p>
            <a:pPr marL="0" indent="0" eaLnBrk="1" hangingPunct="1">
              <a:buSzPct val="100000"/>
              <a:buFont typeface="Wingdings 2" panose="05020102010507070707" pitchFamily="18" charset="2"/>
              <a:buNone/>
            </a:pPr>
            <a:endParaRPr lang="en-US" altLang="en-US" dirty="0" smtClean="0"/>
          </a:p>
          <a:p>
            <a:pPr marL="0" indent="0" eaLnBrk="1" hangingPunct="1">
              <a:buFont typeface="Wingdings 2" panose="05020102010507070707" pitchFamily="18" charset="2"/>
              <a:buNone/>
            </a:pPr>
            <a:endParaRPr lang="en-US" altLang="en-US" sz="1000" dirty="0" smtClean="0"/>
          </a:p>
        </p:txBody>
      </p:sp>
      <p:pic>
        <p:nvPicPr>
          <p:cNvPr id="5" name="Picture 2" descr="Image of Alzheimer's Association logo" title="Alzheimer's Association Logo"/>
          <p:cNvPicPr>
            <a:picLocks noChangeAspect="1" noChangeArrowheads="1"/>
          </p:cNvPicPr>
          <p:nvPr/>
        </p:nvPicPr>
        <p:blipFill rotWithShape="1">
          <a:blip r:embed="rId4"/>
          <a:srcRect t="17260" b="10030"/>
          <a:stretch/>
        </p:blipFill>
        <p:spPr bwMode="auto">
          <a:xfrm>
            <a:off x="3687763" y="4432300"/>
            <a:ext cx="1778000" cy="59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9D46621D-C66A-4A41-8EDB-897E67FD45DC}" type="slidenum">
              <a:rPr lang="en-US" altLang="en-US" smtClean="0">
                <a:solidFill>
                  <a:schemeClr val="accent2"/>
                </a:solidFill>
              </a:rPr>
              <a:pPr fontAlgn="base">
                <a:spcBef>
                  <a:spcPct val="0"/>
                </a:spcBef>
                <a:spcAft>
                  <a:spcPct val="0"/>
                </a:spcAft>
              </a:pPr>
              <a:t>40</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563" y="701675"/>
            <a:ext cx="8270875" cy="1014413"/>
          </a:xfrm>
        </p:spPr>
        <p:txBody>
          <a:bodyPr>
            <a:noAutofit/>
          </a:bodyPr>
          <a:lstStyle/>
          <a:p>
            <a:pPr eaLnBrk="1" fontAlgn="auto" hangingPunct="1">
              <a:spcAft>
                <a:spcPts val="0"/>
              </a:spcAft>
              <a:defRPr/>
            </a:pPr>
            <a:r>
              <a:rPr lang="en-US" sz="3200" dirty="0"/>
              <a:t>Introduction: Dementia &amp; Alzheimer’s Disease</a:t>
            </a:r>
          </a:p>
        </p:txBody>
      </p:sp>
      <p:sp>
        <p:nvSpPr>
          <p:cNvPr id="5" name="Content Placeholder 4"/>
          <p:cNvSpPr>
            <a:spLocks noGrp="1"/>
          </p:cNvSpPr>
          <p:nvPr>
            <p:ph idx="1"/>
          </p:nvPr>
        </p:nvSpPr>
        <p:spPr>
          <a:xfrm>
            <a:off x="336201" y="2730578"/>
            <a:ext cx="8270875" cy="3495675"/>
          </a:xfrm>
        </p:spPr>
        <p:txBody>
          <a:bodyPr rtlCol="0">
            <a:noAutofit/>
          </a:bodyPr>
          <a:lstStyle/>
          <a:p>
            <a:pPr marL="229500" indent="-229500" eaLnBrk="1" fontAlgn="auto" hangingPunct="1">
              <a:defRPr/>
            </a:pPr>
            <a:r>
              <a:rPr lang="en-US" sz="2000" dirty="0"/>
              <a:t>Dementia is a decline in mental ability severe enough to interfere with daily life </a:t>
            </a:r>
          </a:p>
          <a:p>
            <a:pPr marL="472500" lvl="1" indent="-229500" eaLnBrk="1" fontAlgn="auto" hangingPunct="1">
              <a:defRPr/>
            </a:pPr>
            <a:r>
              <a:rPr lang="en-US" sz="1850" dirty="0"/>
              <a:t>Caused by damage to brain cells, primarily affects older adults</a:t>
            </a:r>
          </a:p>
          <a:p>
            <a:pPr marL="229500" indent="-229500" eaLnBrk="1" fontAlgn="auto" hangingPunct="1">
              <a:defRPr/>
            </a:pPr>
            <a:r>
              <a:rPr lang="en-US" sz="2000" dirty="0" smtClean="0"/>
              <a:t>Alzheimer’s </a:t>
            </a:r>
            <a:r>
              <a:rPr lang="en-US" sz="2000" dirty="0"/>
              <a:t>disease is the most common </a:t>
            </a:r>
            <a:r>
              <a:rPr lang="en-US" sz="2000" dirty="0" smtClean="0"/>
              <a:t>type </a:t>
            </a:r>
            <a:r>
              <a:rPr lang="en-US" sz="2000" dirty="0"/>
              <a:t>of dementia</a:t>
            </a:r>
          </a:p>
          <a:p>
            <a:pPr marL="472500" lvl="1" indent="-229500" eaLnBrk="1" fontAlgn="auto" hangingPunct="1">
              <a:defRPr/>
            </a:pPr>
            <a:r>
              <a:rPr lang="en-US" sz="1800" dirty="0" smtClean="0"/>
              <a:t>Progressive loss of memory and brain function, behavior </a:t>
            </a:r>
            <a:r>
              <a:rPr lang="en-US" sz="1800" dirty="0"/>
              <a:t>and </a:t>
            </a:r>
            <a:r>
              <a:rPr lang="en-US" sz="1800" dirty="0" smtClean="0"/>
              <a:t>personality changes</a:t>
            </a:r>
            <a:endParaRPr lang="en-US" sz="1800" dirty="0"/>
          </a:p>
          <a:p>
            <a:pPr marL="472500" lvl="1" indent="-229500" eaLnBrk="1" fontAlgn="auto" hangingPunct="1">
              <a:defRPr/>
            </a:pPr>
            <a:r>
              <a:rPr lang="en-US" sz="1800" dirty="0" smtClean="0"/>
              <a:t>No cure and limited </a:t>
            </a:r>
            <a:r>
              <a:rPr lang="en-US" sz="1800" dirty="0"/>
              <a:t>treatment </a:t>
            </a:r>
            <a:r>
              <a:rPr lang="en-US" sz="1800" dirty="0" smtClean="0"/>
              <a:t>options</a:t>
            </a:r>
          </a:p>
          <a:p>
            <a:pPr marL="472500" lvl="1" indent="-229500" eaLnBrk="1" fontAlgn="auto" hangingPunct="1">
              <a:defRPr/>
            </a:pPr>
            <a:r>
              <a:rPr lang="en-US" sz="1800" dirty="0" smtClean="0"/>
              <a:t>Caregivers </a:t>
            </a:r>
            <a:r>
              <a:rPr lang="en-US" sz="1800" dirty="0"/>
              <a:t>provide increasing assistance</a:t>
            </a:r>
          </a:p>
          <a:p>
            <a:pPr marL="229500" indent="-229500" eaLnBrk="1" fontAlgn="auto" hangingPunct="1">
              <a:defRPr/>
            </a:pPr>
            <a:r>
              <a:rPr lang="en-US" sz="2000" dirty="0" smtClean="0"/>
              <a:t>Huge impact on individuals, families, caregivers</a:t>
            </a:r>
            <a:r>
              <a:rPr lang="en-US" sz="2000" dirty="0"/>
              <a:t>, and the </a:t>
            </a:r>
            <a:r>
              <a:rPr lang="en-US" sz="2000" dirty="0" smtClean="0"/>
              <a:t>health care </a:t>
            </a:r>
            <a:r>
              <a:rPr lang="en-US" sz="2000" dirty="0"/>
              <a:t>system</a:t>
            </a:r>
          </a:p>
          <a:p>
            <a:pPr marL="229500" indent="-229500" eaLnBrk="1" fontAlgn="auto" hangingPunct="1">
              <a:defRPr/>
            </a:pPr>
            <a:r>
              <a:rPr lang="en-US" sz="2000" dirty="0"/>
              <a:t>Public health plays </a:t>
            </a:r>
            <a:r>
              <a:rPr lang="en-US" sz="2000" dirty="0" smtClean="0"/>
              <a:t>important </a:t>
            </a:r>
            <a:r>
              <a:rPr lang="en-US" sz="2000" dirty="0"/>
              <a:t>role in </a:t>
            </a:r>
            <a:r>
              <a:rPr lang="en-US" sz="2000" dirty="0" smtClean="0"/>
              <a:t>addressing Alzheimer’s </a:t>
            </a:r>
            <a:r>
              <a:rPr lang="en-US" sz="2000" dirty="0"/>
              <a:t>disease through surveillance, </a:t>
            </a:r>
            <a:r>
              <a:rPr lang="en-US" sz="2000" dirty="0" smtClean="0"/>
              <a:t>prevention</a:t>
            </a:r>
            <a:r>
              <a:rPr lang="en-US" sz="2000" dirty="0"/>
              <a:t>, </a:t>
            </a:r>
            <a:r>
              <a:rPr lang="en-US" sz="2000" dirty="0" smtClean="0"/>
              <a:t>detection, and support of dementia-capable systems</a:t>
            </a:r>
          </a:p>
          <a:p>
            <a:pPr marL="0" indent="0" eaLnBrk="1" fontAlgn="auto" hangingPunct="1">
              <a:buNone/>
              <a:defRPr/>
            </a:pPr>
            <a:endParaRPr lang="en-US" sz="2000" dirty="0"/>
          </a:p>
          <a:p>
            <a:pPr marL="0" indent="0" eaLnBrk="1" fontAlgn="auto" hangingPunct="1">
              <a:buNone/>
              <a:defRPr/>
            </a:pPr>
            <a:r>
              <a:rPr lang="en-US" altLang="en-US" sz="1100" baseline="30000" dirty="0" smtClean="0">
                <a:solidFill>
                  <a:srgbClr val="000000"/>
                </a:solidFill>
                <a:ea typeface="MS Mincho" panose="02020609040205080304" pitchFamily="49" charset="-128"/>
                <a:cs typeface="Times New Roman" panose="02020603050405020304" pitchFamily="18" charset="0"/>
              </a:rPr>
              <a:t>1</a:t>
            </a:r>
            <a:r>
              <a:rPr lang="en-US" altLang="en-US" sz="1100" dirty="0" smtClean="0">
                <a:solidFill>
                  <a:srgbClr val="000000"/>
                </a:solidFill>
                <a:ea typeface="MS Mincho" panose="02020609040205080304" pitchFamily="49" charset="-128"/>
                <a:cs typeface="Times New Roman" panose="02020603050405020304" pitchFamily="18" charset="0"/>
              </a:rPr>
              <a:t> </a:t>
            </a:r>
            <a:r>
              <a:rPr lang="en-US" altLang="en-US" sz="1100" dirty="0">
                <a:solidFill>
                  <a:srgbClr val="000000"/>
                </a:solidFill>
                <a:ea typeface="MS Mincho" panose="02020609040205080304" pitchFamily="49" charset="-128"/>
                <a:cs typeface="Times New Roman" panose="02020603050405020304" pitchFamily="18" charset="0"/>
              </a:rPr>
              <a:t>Alzheimer’s Association. </a:t>
            </a:r>
            <a:r>
              <a:rPr lang="en-US" altLang="en-US" sz="1100" i="1" dirty="0">
                <a:solidFill>
                  <a:srgbClr val="000000"/>
                </a:solidFill>
                <a:ea typeface="MS Mincho" panose="02020609040205080304" pitchFamily="49" charset="-128"/>
                <a:cs typeface="Times New Roman" panose="02020603050405020304" pitchFamily="18" charset="0"/>
              </a:rPr>
              <a:t>2016 Alzheimer’s Disease Facts and Figures.</a:t>
            </a:r>
            <a:endParaRPr lang="en-US" altLang="en-US" sz="1100" dirty="0">
              <a:solidFill>
                <a:srgbClr val="000000"/>
              </a:solidFill>
              <a:ea typeface="MS Mincho" panose="02020609040205080304" pitchFamily="49" charset="-128"/>
              <a:cs typeface="Times New Roman" panose="02020603050405020304" pitchFamily="18" charset="0"/>
            </a:endParaRPr>
          </a:p>
          <a:p>
            <a:pPr marL="0" indent="0" eaLnBrk="1" fontAlgn="auto" hangingPunct="1">
              <a:buNone/>
              <a:defRPr/>
            </a:pPr>
            <a:endParaRPr lang="en-US"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Alzheimer’s: A Larger Context</a:t>
            </a:r>
            <a:endParaRPr lang="en-US" dirty="0"/>
          </a:p>
        </p:txBody>
      </p:sp>
      <p:sp>
        <p:nvSpPr>
          <p:cNvPr id="35844" name="Content Placeholder 2"/>
          <p:cNvSpPr>
            <a:spLocks noGrp="1"/>
          </p:cNvSpPr>
          <p:nvPr>
            <p:ph idx="1"/>
          </p:nvPr>
        </p:nvSpPr>
        <p:spPr>
          <a:xfrm>
            <a:off x="581025" y="2432050"/>
            <a:ext cx="7989888" cy="3630613"/>
          </a:xfrm>
        </p:spPr>
        <p:txBody>
          <a:bodyPr/>
          <a:lstStyle/>
          <a:p>
            <a:pPr eaLnBrk="1" hangingPunct="1">
              <a:spcAft>
                <a:spcPts val="1200"/>
              </a:spcAft>
            </a:pPr>
            <a:r>
              <a:rPr lang="en-US" altLang="en-US" dirty="0" smtClean="0"/>
              <a:t>States/communities play </a:t>
            </a:r>
            <a:br>
              <a:rPr lang="en-US" altLang="en-US" dirty="0" smtClean="0"/>
            </a:br>
            <a:r>
              <a:rPr lang="en-US" altLang="en-US" dirty="0" smtClean="0"/>
              <a:t>significant role</a:t>
            </a:r>
          </a:p>
          <a:p>
            <a:pPr lvl="1" eaLnBrk="1" hangingPunct="1">
              <a:buFont typeface="Courier New" panose="02070309020205020404" pitchFamily="49" charset="0"/>
              <a:buChar char="o"/>
            </a:pPr>
            <a:r>
              <a:rPr lang="en-US" altLang="en-US" dirty="0" smtClean="0"/>
              <a:t>Assessing burden</a:t>
            </a:r>
          </a:p>
          <a:p>
            <a:pPr lvl="1" eaLnBrk="1" hangingPunct="1">
              <a:buFont typeface="Courier New" panose="02070309020205020404" pitchFamily="49" charset="0"/>
              <a:buChar char="o"/>
            </a:pPr>
            <a:r>
              <a:rPr lang="en-US" altLang="en-US" dirty="0" smtClean="0"/>
              <a:t>Risk reduction</a:t>
            </a:r>
          </a:p>
          <a:p>
            <a:pPr lvl="1" eaLnBrk="1" hangingPunct="1">
              <a:buFont typeface="Courier New" panose="02070309020205020404" pitchFamily="49" charset="0"/>
              <a:buChar char="o"/>
            </a:pPr>
            <a:r>
              <a:rPr lang="en-US" altLang="en-US" dirty="0" smtClean="0"/>
              <a:t>Care services: health care, support services, government agencies</a:t>
            </a:r>
          </a:p>
          <a:p>
            <a:pPr lvl="1" eaLnBrk="1" hangingPunct="1">
              <a:buFont typeface="Courier New" panose="02070309020205020404" pitchFamily="49" charset="0"/>
              <a:buChar char="o"/>
            </a:pPr>
            <a:r>
              <a:rPr lang="en-US" altLang="en-US" dirty="0" smtClean="0"/>
              <a:t>Public and private resources: transportation, grocery stores, places of worship, financial institutions, law enforcement</a:t>
            </a:r>
          </a:p>
          <a:p>
            <a:pPr lvl="1" eaLnBrk="1" hangingPunct="1"/>
            <a:endParaRPr lang="en-US" altLang="en-US" dirty="0" smtClean="0"/>
          </a:p>
        </p:txBody>
      </p:sp>
      <p:pic>
        <p:nvPicPr>
          <p:cNvPr id="15" name="Picture 14" descr="Silhouette of city skyline with sun rays " title="Image of city skyline"/>
          <p:cNvPicPr>
            <a:picLocks noChangeAspect="1"/>
          </p:cNvPicPr>
          <p:nvPr/>
        </p:nvPicPr>
        <p:blipFill>
          <a:blip r:embed="rId3"/>
          <a:stretch>
            <a:fillRect/>
          </a:stretch>
        </p:blipFill>
        <p:spPr>
          <a:xfrm>
            <a:off x="4683125" y="2333625"/>
            <a:ext cx="3502025" cy="1757363"/>
          </a:xfrm>
          <a:prstGeom prst="rect">
            <a:avLst/>
          </a:prstGeom>
          <a:ln w="38100" cmpd="sng">
            <a:solidFill>
              <a:srgbClr val="7F7F7F"/>
            </a:solidFill>
          </a:ln>
        </p:spPr>
      </p:pic>
      <p:sp>
        <p:nvSpPr>
          <p:cNvPr id="35845" name="Slide Number Placeholder 1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D37379E3-8765-4E39-AC7D-EB8FC50B5A25}" type="slidenum">
              <a:rPr lang="en-US" altLang="en-US" smtClean="0">
                <a:solidFill>
                  <a:schemeClr val="accent2"/>
                </a:solidFill>
              </a:rPr>
              <a:pPr fontAlgn="base">
                <a:spcBef>
                  <a:spcPct val="0"/>
                </a:spcBef>
                <a:spcAft>
                  <a:spcPct val="0"/>
                </a:spcAft>
              </a:pPr>
              <a:t>6</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Dementia Capable Systems</a:t>
            </a:r>
            <a:endParaRPr lang="en-US" dirty="0"/>
          </a:p>
        </p:txBody>
      </p:sp>
      <p:sp>
        <p:nvSpPr>
          <p:cNvPr id="3" name="Content Placeholder 2"/>
          <p:cNvSpPr>
            <a:spLocks noGrp="1"/>
          </p:cNvSpPr>
          <p:nvPr>
            <p:ph sz="half" idx="1"/>
          </p:nvPr>
        </p:nvSpPr>
        <p:spPr>
          <a:xfrm>
            <a:off x="581025" y="2341563"/>
            <a:ext cx="3900488" cy="2384425"/>
          </a:xfrm>
        </p:spPr>
        <p:txBody>
          <a:bodyPr rtlCol="0">
            <a:normAutofit lnSpcReduction="10000"/>
          </a:bodyPr>
          <a:lstStyle/>
          <a:p>
            <a:pPr marL="306000" indent="-306000" eaLnBrk="1" fontAlgn="auto" hangingPunct="1">
              <a:spcAft>
                <a:spcPts val="1200"/>
              </a:spcAft>
              <a:defRPr/>
            </a:pPr>
            <a:r>
              <a:rPr lang="en-US" sz="2200" dirty="0" smtClean="0"/>
              <a:t>Accommodate needs of population with:</a:t>
            </a:r>
          </a:p>
          <a:p>
            <a:pPr marL="630000" lvl="1" indent="-306000" eaLnBrk="1" fontAlgn="auto" hangingPunct="1">
              <a:buFont typeface="Courier New"/>
              <a:buChar char="o"/>
              <a:defRPr/>
            </a:pPr>
            <a:r>
              <a:rPr lang="en-US" sz="2000" dirty="0" smtClean="0"/>
              <a:t>Memory loss</a:t>
            </a:r>
          </a:p>
          <a:p>
            <a:pPr marL="630000" lvl="1" indent="-306000" eaLnBrk="1" fontAlgn="auto" hangingPunct="1">
              <a:buFont typeface="Courier New"/>
              <a:buChar char="o"/>
              <a:defRPr/>
            </a:pPr>
            <a:r>
              <a:rPr lang="en-US" sz="2000" dirty="0" smtClean="0"/>
              <a:t>Physical, cognitive, behavioral symptoms</a:t>
            </a:r>
          </a:p>
          <a:p>
            <a:pPr marL="630000" lvl="1" indent="-306000" eaLnBrk="1" fontAlgn="auto" hangingPunct="1">
              <a:buFont typeface="Courier New"/>
              <a:buChar char="o"/>
              <a:defRPr/>
            </a:pPr>
            <a:r>
              <a:rPr lang="en-US" sz="2000" dirty="0" smtClean="0"/>
              <a:t>Co-morbidities</a:t>
            </a:r>
          </a:p>
        </p:txBody>
      </p:sp>
      <p:sp>
        <p:nvSpPr>
          <p:cNvPr id="6" name="Content Placeholder 5"/>
          <p:cNvSpPr>
            <a:spLocks noGrp="1"/>
          </p:cNvSpPr>
          <p:nvPr>
            <p:ph sz="half" idx="2"/>
          </p:nvPr>
        </p:nvSpPr>
        <p:spPr>
          <a:xfrm>
            <a:off x="4664075" y="2341563"/>
            <a:ext cx="3906838" cy="2384425"/>
          </a:xfrm>
        </p:spPr>
        <p:txBody>
          <a:bodyPr rtlCol="0">
            <a:normAutofit lnSpcReduction="10000"/>
          </a:bodyPr>
          <a:lstStyle/>
          <a:p>
            <a:pPr marL="306000" indent="-306000" eaLnBrk="1" fontAlgn="auto" hangingPunct="1">
              <a:spcAft>
                <a:spcPts val="1200"/>
              </a:spcAft>
              <a:defRPr/>
            </a:pPr>
            <a:r>
              <a:rPr lang="en-US" sz="2200" dirty="0"/>
              <a:t>Knowledgeable workforce/residents:</a:t>
            </a:r>
          </a:p>
          <a:p>
            <a:pPr marL="630000" lvl="1" indent="-306000" eaLnBrk="1" fontAlgn="auto" hangingPunct="1">
              <a:buFont typeface="Courier New"/>
              <a:buChar char="o"/>
              <a:defRPr/>
            </a:pPr>
            <a:r>
              <a:rPr lang="en-US" sz="2000" dirty="0"/>
              <a:t>Identify people with dementia</a:t>
            </a:r>
          </a:p>
          <a:p>
            <a:pPr marL="630000" lvl="1" indent="-306000" eaLnBrk="1" fontAlgn="auto" hangingPunct="1">
              <a:buFont typeface="Courier New"/>
              <a:buChar char="o"/>
              <a:defRPr/>
            </a:pPr>
            <a:r>
              <a:rPr lang="en-US" sz="2000" dirty="0"/>
              <a:t>Work effectively with them</a:t>
            </a:r>
          </a:p>
          <a:p>
            <a:pPr marL="630000" lvl="1" indent="-306000" eaLnBrk="1" fontAlgn="auto" hangingPunct="1">
              <a:buFont typeface="Courier New"/>
              <a:buChar char="o"/>
              <a:defRPr/>
            </a:pPr>
            <a:r>
              <a:rPr lang="en-US" sz="2000" dirty="0"/>
              <a:t>Inform/refer to services</a:t>
            </a:r>
          </a:p>
          <a:p>
            <a:pPr marL="306000" indent="-306000" eaLnBrk="1" fontAlgn="auto" hangingPunct="1">
              <a:defRPr/>
            </a:pPr>
            <a:endParaRPr lang="en-US" dirty="0"/>
          </a:p>
        </p:txBody>
      </p:sp>
      <p:sp>
        <p:nvSpPr>
          <p:cNvPr id="9" name="Content Placeholder 6"/>
          <p:cNvSpPr txBox="1">
            <a:spLocks/>
          </p:cNvSpPr>
          <p:nvPr/>
        </p:nvSpPr>
        <p:spPr bwMode="auto">
          <a:xfrm>
            <a:off x="806856" y="5437594"/>
            <a:ext cx="7538225" cy="103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marL="304800" indent="-304800" algn="l" defTabSz="457200" rtl="0" eaLnBrk="0" fontAlgn="base" hangingPunct="0">
              <a:spcBef>
                <a:spcPct val="20000"/>
              </a:spcBef>
              <a:spcAft>
                <a:spcPts val="600"/>
              </a:spcAft>
              <a:buClr>
                <a:schemeClr val="accent2"/>
              </a:buClr>
              <a:buSzPct val="92000"/>
              <a:buFont typeface="Wingdings 2" panose="05020102010507070707" pitchFamily="18" charset="2"/>
              <a:buChar char=""/>
              <a:defRPr kern="1200">
                <a:solidFill>
                  <a:schemeClr val="tx2"/>
                </a:solidFill>
                <a:latin typeface="+mn-lt"/>
                <a:ea typeface="+mn-ea"/>
                <a:cs typeface="+mn-cs"/>
              </a:defRPr>
            </a:lvl1pPr>
            <a:lvl2pPr marL="628650" indent="-304800" algn="l" defTabSz="457200" rtl="0" eaLnBrk="0" fontAlgn="base" hangingPunct="0">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8525" indent="-269875" algn="l" defTabSz="457200" rtl="0" eaLnBrk="0" fontAlgn="base" hangingPunct="0">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425" indent="-233363" algn="l" defTabSz="457200" rtl="0" eaLnBrk="0" fontAlgn="base" hangingPunct="0">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788" indent="-233363" algn="l" defTabSz="457200" rtl="0" eaLnBrk="0" fontAlgn="base" hangingPunct="0">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1100" baseline="30000" dirty="0" smtClean="0"/>
              <a:t>3</a:t>
            </a:r>
            <a:r>
              <a:rPr lang="en-US" sz="1100" dirty="0" smtClean="0"/>
              <a:t> </a:t>
            </a:r>
            <a:r>
              <a:rPr lang="en-US" sz="1100" dirty="0"/>
              <a:t>Alzheimer’s Association and Centers for Disease Control and Prevention. (2013) The Healthy Brain Initiative: The Public Health Road Map for State and National Partnerships, 2013-2018.</a:t>
            </a:r>
            <a:br>
              <a:rPr lang="en-US" sz="1100" dirty="0"/>
            </a:br>
            <a:r>
              <a:rPr lang="en-US" sz="1100" baseline="30000" dirty="0" smtClean="0"/>
              <a:t>4</a:t>
            </a:r>
            <a:r>
              <a:rPr lang="en-US" sz="1100" dirty="0" smtClean="0"/>
              <a:t> </a:t>
            </a:r>
            <a:r>
              <a:rPr lang="en-US" sz="1100" dirty="0"/>
              <a:t>U.S. Administration on Aging. (2011) Dementia Capability Toolkit.</a:t>
            </a:r>
            <a:br>
              <a:rPr lang="en-US" sz="1100" dirty="0"/>
            </a:br>
            <a:r>
              <a:rPr lang="en-US" sz="1100" baseline="30000" dirty="0" smtClean="0"/>
              <a:t>5</a:t>
            </a:r>
            <a:r>
              <a:rPr lang="en-US" sz="1100" dirty="0" smtClean="0"/>
              <a:t> </a:t>
            </a:r>
            <a:r>
              <a:rPr lang="en-US" sz="1100" dirty="0"/>
              <a:t>Tilly, J, Weiner, J, Gould, E, and O’Keefe, J. (2011) Making the Long-Term Services and Supports System Work for People with Dementia and Their Caregivers. </a:t>
            </a:r>
          </a:p>
        </p:txBody>
      </p:sp>
      <p:sp>
        <p:nvSpPr>
          <p:cNvPr id="3789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D2D72DA9-D5B7-4ED9-8599-AA86DD2FCB7A}" type="slidenum">
              <a:rPr lang="en-US" altLang="en-US" smtClean="0">
                <a:solidFill>
                  <a:schemeClr val="accent2"/>
                </a:solidFill>
              </a:rPr>
              <a:pPr fontAlgn="base">
                <a:spcBef>
                  <a:spcPct val="0"/>
                </a:spcBef>
                <a:spcAft>
                  <a:spcPct val="0"/>
                </a:spcAft>
              </a:pPr>
              <a:t>7</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Dementia Capable: Public Health</a:t>
            </a:r>
            <a:endParaRPr lang="en-US" dirty="0"/>
          </a:p>
        </p:txBody>
      </p:sp>
      <p:sp>
        <p:nvSpPr>
          <p:cNvPr id="39940" name="Content Placeholder 2"/>
          <p:cNvSpPr>
            <a:spLocks noGrp="1"/>
          </p:cNvSpPr>
          <p:nvPr>
            <p:ph idx="1"/>
          </p:nvPr>
        </p:nvSpPr>
        <p:spPr>
          <a:xfrm>
            <a:off x="581025" y="2227263"/>
            <a:ext cx="7989888" cy="3632200"/>
          </a:xfrm>
        </p:spPr>
        <p:txBody>
          <a:bodyPr/>
          <a:lstStyle/>
          <a:p>
            <a:pPr eaLnBrk="1" hangingPunct="1">
              <a:spcAft>
                <a:spcPts val="1200"/>
              </a:spcAft>
            </a:pPr>
            <a:r>
              <a:rPr lang="en-US" altLang="en-US" dirty="0" smtClean="0"/>
              <a:t>Public health research </a:t>
            </a:r>
            <a:br>
              <a:rPr lang="en-US" altLang="en-US" dirty="0" smtClean="0"/>
            </a:br>
            <a:r>
              <a:rPr lang="en-US" altLang="en-US" dirty="0" smtClean="0"/>
              <a:t>and translation</a:t>
            </a:r>
          </a:p>
          <a:p>
            <a:pPr eaLnBrk="1" hangingPunct="1">
              <a:spcAft>
                <a:spcPts val="1200"/>
              </a:spcAft>
            </a:pPr>
            <a:r>
              <a:rPr lang="en-US" altLang="en-US" dirty="0" smtClean="0"/>
              <a:t>Support services and </a:t>
            </a:r>
            <a:br>
              <a:rPr lang="en-US" altLang="en-US" dirty="0" smtClean="0"/>
            </a:br>
            <a:r>
              <a:rPr lang="en-US" altLang="en-US" dirty="0" smtClean="0"/>
              <a:t>programs</a:t>
            </a:r>
          </a:p>
          <a:p>
            <a:pPr eaLnBrk="1" hangingPunct="1">
              <a:spcAft>
                <a:spcPts val="1200"/>
              </a:spcAft>
            </a:pPr>
            <a:r>
              <a:rPr lang="en-US" altLang="en-US" dirty="0" smtClean="0"/>
              <a:t>Workforce training</a:t>
            </a:r>
          </a:p>
          <a:p>
            <a:pPr eaLnBrk="1" hangingPunct="1">
              <a:spcAft>
                <a:spcPts val="1200"/>
              </a:spcAft>
            </a:pPr>
            <a:r>
              <a:rPr lang="en-US" altLang="en-US" dirty="0" smtClean="0"/>
              <a:t>Dementia friendly </a:t>
            </a:r>
            <a:br>
              <a:rPr lang="en-US" altLang="en-US" dirty="0" smtClean="0"/>
            </a:br>
            <a:r>
              <a:rPr lang="en-US" altLang="en-US" dirty="0" smtClean="0"/>
              <a:t>communities</a:t>
            </a:r>
          </a:p>
        </p:txBody>
      </p:sp>
      <p:pic>
        <p:nvPicPr>
          <p:cNvPr id="5" name="Picture 4" descr="Image of group of older adults participating in chair exercises.&#10;" title="Image of group of older adults"/>
          <p:cNvPicPr>
            <a:picLocks noChangeAspect="1"/>
          </p:cNvPicPr>
          <p:nvPr/>
        </p:nvPicPr>
        <p:blipFill>
          <a:blip r:embed="rId3"/>
          <a:stretch>
            <a:fillRect/>
          </a:stretch>
        </p:blipFill>
        <p:spPr>
          <a:xfrm>
            <a:off x="4986338" y="2351088"/>
            <a:ext cx="3386137" cy="3384550"/>
          </a:xfrm>
          <a:prstGeom prst="rect">
            <a:avLst/>
          </a:prstGeom>
          <a:ln w="38100" cmpd="sng">
            <a:solidFill>
              <a:srgbClr val="7F7F7F"/>
            </a:solidFill>
          </a:ln>
        </p:spPr>
      </p:pic>
      <p:sp>
        <p:nvSpPr>
          <p:cNvPr id="3994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6953C770-3B4E-4E2B-AA32-0AEE225C2787}" type="slidenum">
              <a:rPr lang="en-US" altLang="en-US" smtClean="0">
                <a:solidFill>
                  <a:schemeClr val="accent2"/>
                </a:solidFill>
              </a:rPr>
              <a:pPr fontAlgn="base">
                <a:spcBef>
                  <a:spcPct val="0"/>
                </a:spcBef>
                <a:spcAft>
                  <a:spcPct val="0"/>
                </a:spcAft>
              </a:pPr>
              <a:t>8</a:t>
            </a:fld>
            <a:endParaRPr lang="en-US" altLang="en-US" smtClean="0">
              <a:solidFill>
                <a:schemeClr val="accent2"/>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25" y="3036888"/>
            <a:ext cx="7989888" cy="1504950"/>
          </a:xfrm>
        </p:spPr>
        <p:txBody>
          <a:bodyPr/>
          <a:lstStyle/>
          <a:p>
            <a:pPr eaLnBrk="1" fontAlgn="auto" hangingPunct="1">
              <a:spcAft>
                <a:spcPts val="0"/>
              </a:spcAft>
              <a:defRPr/>
            </a:pPr>
            <a:r>
              <a:rPr lang="en-US" dirty="0" smtClean="0"/>
              <a:t>Public health research</a:t>
            </a:r>
            <a:endParaRPr lang="en-US" dirty="0"/>
          </a:p>
        </p:txBody>
      </p:sp>
      <p:sp>
        <p:nvSpPr>
          <p:cNvPr id="3" name="Subtitle 2"/>
          <p:cNvSpPr>
            <a:spLocks noGrp="1"/>
          </p:cNvSpPr>
          <p:nvPr>
            <p:ph type="body" idx="1"/>
          </p:nvPr>
        </p:nvSpPr>
        <p:spPr>
          <a:xfrm>
            <a:off x="581025" y="4541838"/>
            <a:ext cx="7989888" cy="600075"/>
          </a:xfrm>
        </p:spPr>
        <p:txBody>
          <a:bodyPr rtlCol="0"/>
          <a:lstStyle/>
          <a:p>
            <a:pPr eaLnBrk="1" fontAlgn="auto" hangingPunct="1">
              <a:defRPr/>
            </a:pPr>
            <a:r>
              <a:rPr lang="en-US" dirty="0" smtClean="0"/>
              <a:t>Dementia Capable Systems and dementia friendly communities</a:t>
            </a:r>
            <a:endParaRPr lang="en-US" dirty="0"/>
          </a:p>
        </p:txBody>
      </p:sp>
      <p:sp>
        <p:nvSpPr>
          <p:cNvPr id="4" name="Slide Number Placeholder 3"/>
          <p:cNvSpPr>
            <a:spLocks noGrp="1"/>
          </p:cNvSpPr>
          <p:nvPr>
            <p:ph type="sldNum" sz="quarter" idx="12"/>
          </p:nvPr>
        </p:nvSpPr>
        <p:spPr/>
        <p:txBody>
          <a:bodyPr/>
          <a:lstStyle/>
          <a:p>
            <a:pPr>
              <a:defRPr/>
            </a:pPr>
            <a:fld id="{A4F7AC40-4D89-4437-8530-3E9B57F25919}" type="slidenum">
              <a:rPr lang="en-US"/>
              <a:pPr>
                <a:defRPr/>
              </a:pPr>
              <a:t>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ividend">
  <a:themeElements>
    <a:clrScheme name="Custom 4">
      <a:dk1>
        <a:sysClr val="windowText" lastClr="000000"/>
      </a:dk1>
      <a:lt1>
        <a:sysClr val="window" lastClr="FFFFFF"/>
      </a:lt1>
      <a:dk2>
        <a:srgbClr val="373545"/>
      </a:dk2>
      <a:lt2>
        <a:srgbClr val="DCD8DC"/>
      </a:lt2>
      <a:accent1>
        <a:srgbClr val="4A0D6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1_Dividend">
  <a:themeElements>
    <a:clrScheme name="Custom 5">
      <a:dk1>
        <a:sysClr val="windowText" lastClr="000000"/>
      </a:dk1>
      <a:lt1>
        <a:sysClr val="window" lastClr="FFFFFF"/>
      </a:lt1>
      <a:dk2>
        <a:srgbClr val="373545"/>
      </a:dk2>
      <a:lt2>
        <a:srgbClr val="DCD8DC"/>
      </a:lt2>
      <a:accent1>
        <a:srgbClr val="4A0D66"/>
      </a:accent1>
      <a:accent2>
        <a:srgbClr val="8784C7"/>
      </a:accent2>
      <a:accent3>
        <a:srgbClr val="34D9C3"/>
      </a:accent3>
      <a:accent4>
        <a:srgbClr val="6997AF"/>
      </a:accent4>
      <a:accent5>
        <a:srgbClr val="84ACB6"/>
      </a:accent5>
      <a:accent6>
        <a:srgbClr val="6F8183"/>
      </a:accent6>
      <a:hlink>
        <a:srgbClr val="69A020"/>
      </a:hlink>
      <a:folHlink>
        <a:srgbClr val="8C8C8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58856</TotalTime>
  <Words>6112</Words>
  <Application>Microsoft Office PowerPoint</Application>
  <PresentationFormat>On-screen Show (4:3)</PresentationFormat>
  <Paragraphs>683</Paragraphs>
  <Slides>40</Slides>
  <Notes>40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40</vt:i4>
      </vt:variant>
    </vt:vector>
  </HeadingPairs>
  <TitlesOfParts>
    <vt:vector size="54" baseType="lpstr">
      <vt:lpstr>MS Gothic</vt:lpstr>
      <vt:lpstr>MS Mincho</vt:lpstr>
      <vt:lpstr>Arial</vt:lpstr>
      <vt:lpstr>Calibri</vt:lpstr>
      <vt:lpstr>Cambria</vt:lpstr>
      <vt:lpstr>Courier New</vt:lpstr>
      <vt:lpstr>Gill Sans MT</vt:lpstr>
      <vt:lpstr>Helvetica</vt:lpstr>
      <vt:lpstr>Symbol</vt:lpstr>
      <vt:lpstr>Times New Roman</vt:lpstr>
      <vt:lpstr>Wingdings</vt:lpstr>
      <vt:lpstr>Wingdings 2</vt:lpstr>
      <vt:lpstr>Dividend</vt:lpstr>
      <vt:lpstr>1_Dividend</vt:lpstr>
      <vt:lpstr>A Public Health Approach to  Alzheimer’s and Other Dementias</vt:lpstr>
      <vt:lpstr>Learning Objectives</vt:lpstr>
      <vt:lpstr>COmpetencies</vt:lpstr>
      <vt:lpstr>Competencies cont.</vt:lpstr>
      <vt:lpstr>Introduction: Dementia &amp; Alzheimer’s Disease</vt:lpstr>
      <vt:lpstr>Alzheimer’s: A Larger Context</vt:lpstr>
      <vt:lpstr>Dementia Capable Systems</vt:lpstr>
      <vt:lpstr>Dementia Capable: Public Health</vt:lpstr>
      <vt:lpstr>Public health research</vt:lpstr>
      <vt:lpstr>Discussion Question</vt:lpstr>
      <vt:lpstr>Public Health Research &amp; Translation</vt:lpstr>
      <vt:lpstr>Discussion Question</vt:lpstr>
      <vt:lpstr>Public Health Research &amp; Translation</vt:lpstr>
      <vt:lpstr>Support services &amp; programs</vt:lpstr>
      <vt:lpstr>Discussion Question</vt:lpstr>
      <vt:lpstr>Support Services: Alzheimer’s</vt:lpstr>
      <vt:lpstr>Support Services: Caregivers</vt:lpstr>
      <vt:lpstr>Evidence-based Practice</vt:lpstr>
      <vt:lpstr>Discussion Question</vt:lpstr>
      <vt:lpstr>Support Services: Public Health</vt:lpstr>
      <vt:lpstr>Support Services: Partnerships</vt:lpstr>
      <vt:lpstr>Workforce training</vt:lpstr>
      <vt:lpstr>Workforce Training</vt:lpstr>
      <vt:lpstr>Discussion Question</vt:lpstr>
      <vt:lpstr>Workforce Training:  Health Care &amp; Direct Care</vt:lpstr>
      <vt:lpstr>Discussion Question</vt:lpstr>
      <vt:lpstr>Workforce Training: Public Health</vt:lpstr>
      <vt:lpstr>Discussion Question</vt:lpstr>
      <vt:lpstr>Workforce Training: First Responders</vt:lpstr>
      <vt:lpstr>Workforce Training: Other Professions</vt:lpstr>
      <vt:lpstr>Dementia friendly communities</vt:lpstr>
      <vt:lpstr>Discussion Questions</vt:lpstr>
      <vt:lpstr>Dementia Friendly Communities</vt:lpstr>
      <vt:lpstr>Dementia Friendly Communities</vt:lpstr>
      <vt:lpstr>Dementia Friendly: Middleton, WI</vt:lpstr>
      <vt:lpstr>Dementia Friendly: ACT on Alzheimer’s</vt:lpstr>
      <vt:lpstr>Dementia Friendly America (DFA)</vt:lpstr>
      <vt:lpstr>Dementia Friendly TEMPE</vt:lpstr>
      <vt:lpstr>Conclusion: Dementia Capable and dementia friendly</vt:lpstr>
      <vt:lpstr>For More Information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Public Health Approach to Alzheimer's and Other Dementias</dc:title>
  <dc:subject>Module 4: Public Health and Dementia Capable Systems</dc:subject>
  <dc:creator>Alzheimer's Association and the Centers for Disease Control and Prevention</dc:creator>
  <cp:keywords>Alzheimer's Association, Alzheimer's Disease, dementias</cp:keywords>
  <dc:description/>
  <cp:lastModifiedBy>Evans, Darren (CDC/ONDIEH/NCCDPHP) (CTR)</cp:lastModifiedBy>
  <cp:revision>192</cp:revision>
  <cp:lastPrinted>2016-11-22T01:25:34Z</cp:lastPrinted>
  <dcterms:created xsi:type="dcterms:W3CDTF">2015-08-12T15:05:06Z</dcterms:created>
  <dcterms:modified xsi:type="dcterms:W3CDTF">2017-10-24T19:35:34Z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