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0" r:id="rId1"/>
    <p:sldMasterId id="2147483702" r:id="rId2"/>
  </p:sldMasterIdLst>
  <p:notesMasterIdLst>
    <p:notesMasterId r:id="rId42"/>
  </p:notesMasterIdLst>
  <p:handoutMasterIdLst>
    <p:handoutMasterId r:id="rId43"/>
  </p:handoutMasterIdLst>
  <p:sldIdLst>
    <p:sldId id="256" r:id="rId3"/>
    <p:sldId id="307" r:id="rId4"/>
    <p:sldId id="313" r:id="rId5"/>
    <p:sldId id="315" r:id="rId6"/>
    <p:sldId id="310" r:id="rId7"/>
    <p:sldId id="257" r:id="rId8"/>
    <p:sldId id="259" r:id="rId9"/>
    <p:sldId id="258" r:id="rId10"/>
    <p:sldId id="260" r:id="rId11"/>
    <p:sldId id="262" r:id="rId12"/>
    <p:sldId id="261" r:id="rId13"/>
    <p:sldId id="263" r:id="rId14"/>
    <p:sldId id="275" r:id="rId15"/>
    <p:sldId id="265" r:id="rId16"/>
    <p:sldId id="267" r:id="rId17"/>
    <p:sldId id="269" r:id="rId18"/>
    <p:sldId id="272" r:id="rId19"/>
    <p:sldId id="273" r:id="rId20"/>
    <p:sldId id="274" r:id="rId21"/>
    <p:sldId id="276" r:id="rId22"/>
    <p:sldId id="277" r:id="rId23"/>
    <p:sldId id="278" r:id="rId24"/>
    <p:sldId id="279" r:id="rId25"/>
    <p:sldId id="281" r:id="rId26"/>
    <p:sldId id="306" r:id="rId27"/>
    <p:sldId id="305" r:id="rId28"/>
    <p:sldId id="285" r:id="rId29"/>
    <p:sldId id="286" r:id="rId30"/>
    <p:sldId id="287" r:id="rId31"/>
    <p:sldId id="288" r:id="rId32"/>
    <p:sldId id="289" r:id="rId33"/>
    <p:sldId id="295" r:id="rId34"/>
    <p:sldId id="297" r:id="rId35"/>
    <p:sldId id="300" r:id="rId36"/>
    <p:sldId id="301" r:id="rId37"/>
    <p:sldId id="302" r:id="rId38"/>
    <p:sldId id="303" r:id="rId39"/>
    <p:sldId id="312" r:id="rId40"/>
    <p:sldId id="311" r:id="rId41"/>
  </p:sldIdLst>
  <p:sldSz cx="9144000" cy="6858000" type="screen4x3"/>
  <p:notesSz cx="7315200" cy="9601200"/>
  <p:defaultTextStyle>
    <a:defPPr>
      <a:defRPr lang="en-US"/>
    </a:defPPr>
    <a:lvl1pPr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5pPr>
    <a:lvl6pPr marL="2286000" algn="l" defTabSz="914400" rtl="0" eaLnBrk="1" latinLnBrk="0" hangingPunct="1">
      <a:defRPr kern="1200">
        <a:solidFill>
          <a:schemeClr val="tx1"/>
        </a:solidFill>
        <a:latin typeface="Gill Sans MT" panose="020B0502020104020203" pitchFamily="34" charset="0"/>
        <a:ea typeface="+mn-ea"/>
        <a:cs typeface="+mn-cs"/>
      </a:defRPr>
    </a:lvl6pPr>
    <a:lvl7pPr marL="2743200" algn="l" defTabSz="914400" rtl="0" eaLnBrk="1" latinLnBrk="0" hangingPunct="1">
      <a:defRPr kern="1200">
        <a:solidFill>
          <a:schemeClr val="tx1"/>
        </a:solidFill>
        <a:latin typeface="Gill Sans MT" panose="020B0502020104020203" pitchFamily="34" charset="0"/>
        <a:ea typeface="+mn-ea"/>
        <a:cs typeface="+mn-cs"/>
      </a:defRPr>
    </a:lvl7pPr>
    <a:lvl8pPr marL="3200400" algn="l" defTabSz="914400" rtl="0" eaLnBrk="1" latinLnBrk="0" hangingPunct="1">
      <a:defRPr kern="1200">
        <a:solidFill>
          <a:schemeClr val="tx1"/>
        </a:solidFill>
        <a:latin typeface="Gill Sans MT" panose="020B0502020104020203" pitchFamily="34" charset="0"/>
        <a:ea typeface="+mn-ea"/>
        <a:cs typeface="+mn-cs"/>
      </a:defRPr>
    </a:lvl8pPr>
    <a:lvl9pPr marL="3657600" algn="l" defTabSz="914400" rtl="0" eaLnBrk="1" latinLnBrk="0" hangingPunct="1">
      <a:defRPr kern="1200">
        <a:solidFill>
          <a:schemeClr val="tx1"/>
        </a:solidFill>
        <a:latin typeface="Gill Sans MT" panose="020B0502020104020203"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421" autoAdjust="0"/>
  </p:normalViewPr>
  <p:slideViewPr>
    <p:cSldViewPr snapToGrid="0" snapToObjects="1">
      <p:cViewPr varScale="1">
        <p:scale>
          <a:sx n="59" d="100"/>
          <a:sy n="59" d="100"/>
        </p:scale>
        <p:origin x="821" y="62"/>
      </p:cViewPr>
      <p:guideLst>
        <p:guide orient="horz" pos="2160"/>
        <p:guide pos="2880"/>
      </p:guideLst>
    </p:cSldViewPr>
  </p:slideViewPr>
  <p:outlineViewPr>
    <p:cViewPr>
      <p:scale>
        <a:sx n="33" d="100"/>
        <a:sy n="33" d="100"/>
      </p:scale>
      <p:origin x="0" y="-43242"/>
    </p:cViewPr>
  </p:outlineViewPr>
  <p:notesTextViewPr>
    <p:cViewPr>
      <p:scale>
        <a:sx n="100" d="100"/>
        <a:sy n="100" d="100"/>
      </p:scale>
      <p:origin x="0" y="0"/>
    </p:cViewPr>
  </p:notesTextViewPr>
  <p:notesViewPr>
    <p:cSldViewPr snapToGrid="0" snapToObjects="1">
      <p:cViewPr varScale="1">
        <p:scale>
          <a:sx n="87" d="100"/>
          <a:sy n="87" d="100"/>
        </p:scale>
        <p:origin x="218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43375" cy="479425"/>
          </a:xfrm>
          <a:prstGeom prst="rect">
            <a:avLst/>
          </a:prstGeom>
        </p:spPr>
        <p:txBody>
          <a:bodyPr vert="horz" lIns="96661" tIns="48331" rIns="96661" bIns="48331" rtlCol="0"/>
          <a:lstStyle>
            <a:lvl1pPr algn="l" eaLnBrk="1" fontAlgn="auto" hangingPunct="1">
              <a:spcBef>
                <a:spcPts val="0"/>
              </a:spcBef>
              <a:spcAft>
                <a:spcPts val="0"/>
              </a:spcAft>
              <a:defRPr sz="1300" b="1">
                <a:latin typeface="+mn-lt"/>
              </a:defRPr>
            </a:lvl1pPr>
          </a:lstStyle>
          <a:p>
            <a:pPr>
              <a:defRPr/>
            </a:pPr>
            <a:r>
              <a:rPr lang="en-US"/>
              <a:t>Alzheimer’s Disease – What is the Role of Public Health?</a:t>
            </a:r>
            <a:endParaRPr lang="en-US" b="0"/>
          </a:p>
        </p:txBody>
      </p:sp>
      <p:sp>
        <p:nvSpPr>
          <p:cNvPr id="4" name="Footer Placeholder 3"/>
          <p:cNvSpPr>
            <a:spLocks noGrp="1"/>
          </p:cNvSpPr>
          <p:nvPr>
            <p:ph type="ftr" sz="quarter" idx="2"/>
          </p:nvPr>
        </p:nvSpPr>
        <p:spPr>
          <a:xfrm>
            <a:off x="53975" y="9031288"/>
            <a:ext cx="5346700" cy="479425"/>
          </a:xfrm>
          <a:prstGeom prst="rect">
            <a:avLst/>
          </a:prstGeom>
        </p:spPr>
        <p:txBody>
          <a:bodyPr vert="horz" lIns="96661" tIns="48331" rIns="96661" bIns="48331" rtlCol="0" anchor="b"/>
          <a:lstStyle>
            <a:lvl1pPr algn="l" eaLnBrk="1" fontAlgn="auto" hangingPunct="1">
              <a:spcBef>
                <a:spcPts val="0"/>
              </a:spcBef>
              <a:spcAft>
                <a:spcPts val="0"/>
              </a:spcAft>
              <a:defRPr sz="1300">
                <a:latin typeface="+mn-lt"/>
              </a:defRPr>
            </a:lvl1pPr>
          </a:lstStyle>
          <a:p>
            <a:pPr>
              <a:defRPr/>
            </a:pPr>
            <a:r>
              <a:rPr lang="en-US"/>
              <a:t>A Public Health Approach </a:t>
            </a:r>
            <a:r>
              <a:rPr lang="en-US" smtClean="0"/>
              <a:t>to Alzheimer’s </a:t>
            </a:r>
            <a:r>
              <a:rPr lang="en-US"/>
              <a:t>and Other Dementias</a:t>
            </a:r>
          </a:p>
        </p:txBody>
      </p:sp>
      <p:sp>
        <p:nvSpPr>
          <p:cNvPr id="5" name="Slide Number Placeholder 4"/>
          <p:cNvSpPr>
            <a:spLocks noGrp="1"/>
          </p:cNvSpPr>
          <p:nvPr>
            <p:ph type="sldNum" sz="quarter" idx="3"/>
          </p:nvPr>
        </p:nvSpPr>
        <p:spPr>
          <a:xfrm>
            <a:off x="6015038" y="9120188"/>
            <a:ext cx="1298575" cy="479425"/>
          </a:xfrm>
          <a:prstGeom prst="rect">
            <a:avLst/>
          </a:prstGeom>
        </p:spPr>
        <p:txBody>
          <a:bodyPr vert="horz" lIns="96661" tIns="48331" rIns="96661" bIns="48331" rtlCol="0" anchor="b"/>
          <a:lstStyle>
            <a:lvl1pPr algn="r" eaLnBrk="1" fontAlgn="auto" hangingPunct="1">
              <a:spcBef>
                <a:spcPts val="0"/>
              </a:spcBef>
              <a:spcAft>
                <a:spcPts val="0"/>
              </a:spcAft>
              <a:defRPr sz="1300" dirty="0">
                <a:latin typeface="+mn-lt"/>
              </a:defRPr>
            </a:lvl1pPr>
          </a:lstStyle>
          <a:p>
            <a:pPr>
              <a:defRPr/>
            </a:pPr>
            <a:endParaRPr lang="en-US"/>
          </a:p>
        </p:txBody>
      </p:sp>
    </p:spTree>
    <p:extLst>
      <p:ext uri="{BB962C8B-B14F-4D97-AF65-F5344CB8AC3E}">
        <p14:creationId xmlns:p14="http://schemas.microsoft.com/office/powerpoint/2010/main" val="40568741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eaLnBrk="1" fontAlgn="auto" hangingPunct="1">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eaLnBrk="1" fontAlgn="auto" hangingPunct="1">
              <a:spcBef>
                <a:spcPts val="0"/>
              </a:spcBef>
              <a:spcAft>
                <a:spcPts val="0"/>
              </a:spcAft>
              <a:defRPr sz="1300">
                <a:latin typeface="+mn-lt"/>
              </a:defRPr>
            </a:lvl1pPr>
          </a:lstStyle>
          <a:p>
            <a:pPr>
              <a:defRPr/>
            </a:pPr>
            <a:fld id="{56905AF0-43FA-4C01-8A3C-556089421548}" type="datetimeFigureOut">
              <a:rPr lang="en-US"/>
              <a:pPr>
                <a:defRPr/>
              </a:pPr>
              <a:t>10/24/2017</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eaLnBrk="1" fontAlgn="auto" hangingPunct="1">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661" tIns="48331" rIns="96661" bIns="48331" rtlCol="0" anchor="b"/>
          <a:lstStyle>
            <a:lvl1pPr algn="r" eaLnBrk="1" fontAlgn="auto" hangingPunct="1">
              <a:spcBef>
                <a:spcPts val="0"/>
              </a:spcBef>
              <a:spcAft>
                <a:spcPts val="0"/>
              </a:spcAft>
              <a:defRPr sz="1300">
                <a:latin typeface="+mn-lt"/>
              </a:defRPr>
            </a:lvl1pPr>
          </a:lstStyle>
          <a:p>
            <a:pPr>
              <a:defRPr/>
            </a:pPr>
            <a:fld id="{85B2F636-E06A-4604-B552-27CBD6B31162}" type="slidenum">
              <a:rPr lang="en-US"/>
              <a:pPr>
                <a:defRPr/>
              </a:pPr>
              <a:t>‹#›</a:t>
            </a:fld>
            <a:endParaRPr lang="en-US" dirty="0"/>
          </a:p>
        </p:txBody>
      </p:sp>
    </p:spTree>
    <p:extLst>
      <p:ext uri="{BB962C8B-B14F-4D97-AF65-F5344CB8AC3E}">
        <p14:creationId xmlns:p14="http://schemas.microsoft.com/office/powerpoint/2010/main" val="36861450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alz.org/"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DISCLAIMERS</a:t>
            </a:r>
          </a:p>
          <a:p>
            <a:pPr eaLnBrk="1" hangingPunct="1">
              <a:spcBef>
                <a:spcPct val="0"/>
              </a:spcBef>
            </a:pPr>
            <a:r>
              <a:rPr lang="en-US" altLang="en-US" smtClean="0"/>
              <a:t>This publication was supported by Cooperative Agreement Number 5U58DP002945-05, funded by the Centers for Disease Control and Prevention. Its contents are solely the responsibility of the authors and do not necessarily represent the official views of the Centers for Disease Control and Prevention or the Department of Health and Human Services. </a:t>
            </a:r>
          </a:p>
          <a:p>
            <a:pPr eaLnBrk="1" hangingPunct="1">
              <a:spcBef>
                <a:spcPct val="0"/>
              </a:spcBef>
            </a:pPr>
            <a:endParaRPr lang="en-US" altLang="en-US" smtClean="0"/>
          </a:p>
          <a:p>
            <a:pPr eaLnBrk="1" hangingPunct="1">
              <a:spcBef>
                <a:spcPct val="0"/>
              </a:spcBef>
            </a:pPr>
            <a:r>
              <a:rPr lang="en-US" altLang="en-US" smtClean="0"/>
              <a:t>The mark "CDC” is owned by the US Dept. of Health and Human Services and is used with permission. Use of this logo is not an endorsement by HHS or CDC of any particular product, service, or enterprise. </a:t>
            </a:r>
          </a:p>
          <a:p>
            <a:pPr eaLnBrk="1" hangingPunct="1">
              <a:spcBef>
                <a:spcPct val="0"/>
              </a:spcBef>
            </a:pPr>
            <a:endParaRPr lang="en-US" altLang="en-US" smtClean="0"/>
          </a:p>
          <a:p>
            <a:pPr eaLnBrk="1" hangingPunct="1">
              <a:spcBef>
                <a:spcPct val="0"/>
              </a:spcBef>
            </a:pPr>
            <a:r>
              <a:rPr lang="en-US" altLang="en-US" b="1" smtClean="0"/>
              <a:t>Talking Points:</a:t>
            </a:r>
          </a:p>
          <a:p>
            <a:pPr eaLnBrk="1" hangingPunct="1">
              <a:spcBef>
                <a:spcPct val="0"/>
              </a:spcBef>
            </a:pPr>
            <a:r>
              <a:rPr lang="en-US" altLang="en-US" smtClean="0"/>
              <a:t>This presentation entitled, </a:t>
            </a:r>
            <a:r>
              <a:rPr lang="en-US" altLang="en-US" b="1" smtClean="0"/>
              <a:t>Alzheimer’s Disease – What is the Role  of Public Health?</a:t>
            </a:r>
            <a:r>
              <a:rPr lang="en-US" altLang="en-US" smtClean="0"/>
              <a:t>, is part of a curriculum for public health students entitled, </a:t>
            </a:r>
            <a:r>
              <a:rPr lang="en-US" altLang="en-US" i="1" smtClean="0"/>
              <a:t>A Public Health Approach to Alzheimer’s and Other Dementias</a:t>
            </a:r>
            <a:r>
              <a:rPr lang="en-US" altLang="en-US" smtClean="0"/>
              <a:t>. It was developed by the Emory Centers for Training and Technical Assistance for the Alzheimer’s Association with funding from the Centers for Disease Control and Prevention.</a:t>
            </a:r>
          </a:p>
          <a:p>
            <a:pPr eaLnBrk="1" hangingPunct="1">
              <a:spcBef>
                <a:spcPct val="0"/>
              </a:spcBef>
            </a:pPr>
            <a:r>
              <a:rPr lang="en-US" altLang="en-US" smtClean="0"/>
              <a:t> </a:t>
            </a:r>
          </a:p>
          <a:p>
            <a:pPr eaLnBrk="1" hangingPunct="1">
              <a:spcBef>
                <a:spcPct val="0"/>
              </a:spcBef>
            </a:pPr>
            <a:r>
              <a:rPr lang="en-US" altLang="en-US" smtClean="0"/>
              <a:t>This presentation will cover specific tools of public health and how they may be used to address the Alzheimer’s and dementia epidemic.</a:t>
            </a:r>
          </a:p>
          <a:p>
            <a:pPr eaLnBrk="1" hangingPunct="1">
              <a:spcBef>
                <a:spcPct val="0"/>
              </a:spcBef>
            </a:pPr>
            <a:endParaRPr lang="en-US" altLang="en-US" smtClean="0"/>
          </a:p>
          <a:p>
            <a:pPr eaLnBrk="1" hangingPunct="1">
              <a:spcBef>
                <a:spcPct val="0"/>
              </a:spcBef>
            </a:pPr>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70B9D533-1784-4409-B44D-66935E22BF64}" type="slidenum">
              <a:rPr lang="en-US" altLang="en-US" smtClean="0">
                <a:latin typeface="Calibri" panose="020F0502020204030204" pitchFamily="34" charset="0"/>
              </a:rPr>
              <a:pPr fontAlgn="base">
                <a:spcBef>
                  <a:spcPct val="0"/>
                </a:spcBef>
                <a:spcAft>
                  <a:spcPct val="0"/>
                </a:spcAft>
              </a:pPr>
              <a:t>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70271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Living with Alzheimer’s disease requires increasing levels of </a:t>
            </a:r>
            <a:r>
              <a:rPr lang="en-US" altLang="en-US" b="1" smtClean="0"/>
              <a:t>caregiving</a:t>
            </a:r>
            <a:r>
              <a:rPr lang="en-US" altLang="en-US" smtClean="0"/>
              <a:t> (paid and unpaid) as the disease progresses.  </a:t>
            </a:r>
          </a:p>
          <a:p>
            <a:pPr eaLnBrk="1" hangingPunct="1">
              <a:spcBef>
                <a:spcPct val="0"/>
              </a:spcBef>
            </a:pPr>
            <a:endParaRPr lang="en-US" altLang="en-US" smtClean="0"/>
          </a:p>
          <a:p>
            <a:pPr eaLnBrk="1" hangingPunct="1">
              <a:spcBef>
                <a:spcPct val="0"/>
              </a:spcBef>
            </a:pPr>
            <a:r>
              <a:rPr lang="en-US" altLang="en-US" smtClean="0"/>
              <a:t>Later stages may require constant supervision and involve complete dependence on caregivers.  </a:t>
            </a:r>
          </a:p>
          <a:p>
            <a:pPr eaLnBrk="1" hangingPunct="1">
              <a:spcBef>
                <a:spcPct val="0"/>
              </a:spcBef>
            </a:pPr>
            <a:endParaRPr lang="en-US" altLang="en-US" smtClean="0"/>
          </a:p>
          <a:p>
            <a:pPr eaLnBrk="1" hangingPunct="1">
              <a:spcBef>
                <a:spcPct val="0"/>
              </a:spcBef>
            </a:pPr>
            <a:r>
              <a:rPr lang="en-US" altLang="en-US" smtClean="0"/>
              <a:t>Currently, it is estimated that over </a:t>
            </a:r>
            <a:r>
              <a:rPr lang="en-US" altLang="en-US" b="1" smtClean="0"/>
              <a:t>15 million </a:t>
            </a:r>
            <a:r>
              <a:rPr lang="en-US" altLang="en-US" smtClean="0"/>
              <a:t>family members and friends provide </a:t>
            </a:r>
            <a:r>
              <a:rPr lang="en-US" altLang="en-US" b="1" smtClean="0"/>
              <a:t>nearly 18 billion hours</a:t>
            </a:r>
            <a:r>
              <a:rPr lang="en-US" altLang="en-US" smtClean="0"/>
              <a:t> of unpaid care annually.  Financially, these contributions are valued at </a:t>
            </a:r>
            <a:r>
              <a:rPr lang="en-US" altLang="en-US" b="1" smtClean="0"/>
              <a:t>over $215 billion</a:t>
            </a:r>
            <a:r>
              <a:rPr lang="en-US" altLang="en-US" smtClean="0"/>
              <a:t>. </a:t>
            </a:r>
          </a:p>
          <a:p>
            <a:pPr eaLnBrk="1" hangingPunct="1">
              <a:spcBef>
                <a:spcPct val="0"/>
              </a:spcBef>
            </a:pPr>
            <a:r>
              <a:rPr lang="en-US" altLang="en-US" smtClean="0"/>
              <a:t> </a:t>
            </a:r>
          </a:p>
          <a:p>
            <a:pPr eaLnBrk="1" hangingPunct="1">
              <a:spcBef>
                <a:spcPct val="0"/>
              </a:spcBef>
            </a:pPr>
            <a:r>
              <a:rPr lang="en-US" altLang="en-US" smtClean="0"/>
              <a:t>As a result of their role in caring for someone with Alzheimer’s disease, caregivers often face significant hardships related to their own health, emotional wellbeing, and financial stability.</a:t>
            </a:r>
          </a:p>
          <a:p>
            <a:pPr eaLnBrk="1" hangingPunct="1">
              <a:spcBef>
                <a:spcPct val="0"/>
              </a:spcBef>
            </a:pPr>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C8FA2F34-642A-46F2-AB4B-D988736A1579}" type="slidenum">
              <a:rPr lang="en-US" altLang="en-US" smtClean="0">
                <a:latin typeface="Calibri" panose="020F0502020204030204" pitchFamily="34" charset="0"/>
              </a:rPr>
              <a:pPr fontAlgn="base">
                <a:spcBef>
                  <a:spcPct val="0"/>
                </a:spcBef>
                <a:spcAft>
                  <a:spcPct val="0"/>
                </a:spcAft>
              </a:pPr>
              <a:t>10</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4130009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burden of Alzheimer’s and other dementias on the </a:t>
            </a:r>
            <a:r>
              <a:rPr lang="en-US" altLang="en-US" b="1" smtClean="0"/>
              <a:t>health care system</a:t>
            </a:r>
            <a:r>
              <a:rPr lang="en-US" altLang="en-US" smtClean="0"/>
              <a:t> is significant.  </a:t>
            </a:r>
          </a:p>
          <a:p>
            <a:pPr eaLnBrk="1" hangingPunct="1">
              <a:spcBef>
                <a:spcPct val="0"/>
              </a:spcBef>
            </a:pPr>
            <a:endParaRPr lang="en-US" altLang="en-US" smtClean="0"/>
          </a:p>
          <a:p>
            <a:pPr eaLnBrk="1" hangingPunct="1">
              <a:spcBef>
                <a:spcPct val="0"/>
              </a:spcBef>
            </a:pPr>
            <a:r>
              <a:rPr lang="en-US" altLang="en-US" smtClean="0"/>
              <a:t>Individuals with Alzheimer’s disease use a disproportionate amount of health care resources.  For example, they are </a:t>
            </a:r>
            <a:r>
              <a:rPr lang="en-US" altLang="en-US" b="1" smtClean="0"/>
              <a:t>hospitalized</a:t>
            </a:r>
            <a:r>
              <a:rPr lang="en-US" altLang="en-US" smtClean="0"/>
              <a:t> 2 to 3 times more than older adults without the disease.  </a:t>
            </a:r>
          </a:p>
          <a:p>
            <a:pPr eaLnBrk="1" hangingPunct="1">
              <a:spcBef>
                <a:spcPct val="0"/>
              </a:spcBef>
            </a:pPr>
            <a:endParaRPr lang="en-US" altLang="en-US" smtClean="0"/>
          </a:p>
          <a:p>
            <a:pPr eaLnBrk="1" hangingPunct="1">
              <a:spcBef>
                <a:spcPct val="0"/>
              </a:spcBef>
            </a:pPr>
            <a:r>
              <a:rPr lang="en-US" altLang="en-US" smtClean="0"/>
              <a:t>In addition, of all Medicare beneficiaries residing in a </a:t>
            </a:r>
            <a:r>
              <a:rPr lang="en-US" altLang="en-US" b="1" smtClean="0"/>
              <a:t>nursing home</a:t>
            </a:r>
            <a:r>
              <a:rPr lang="en-US" altLang="en-US" smtClean="0"/>
              <a:t>, 64% have Alzheimer’s and other dementias.</a:t>
            </a:r>
          </a:p>
          <a:p>
            <a:pPr eaLnBrk="1" hangingPunct="1">
              <a:spcBef>
                <a:spcPct val="0"/>
              </a:spcBef>
            </a:pPr>
            <a:endParaRPr lang="en-US" altLang="en-US" smtClean="0"/>
          </a:p>
          <a:p>
            <a:pPr eaLnBrk="1" hangingPunct="1">
              <a:spcBef>
                <a:spcPct val="0"/>
              </a:spcBef>
            </a:pPr>
            <a:r>
              <a:rPr lang="en-US" altLang="en-US" smtClean="0"/>
              <a:t>With the growing number of older adults in the U.S. population (both with and without Alzheimer’s and other dementias), the country is facing a </a:t>
            </a:r>
            <a:r>
              <a:rPr lang="en-US" altLang="en-US" b="1" smtClean="0"/>
              <a:t>workforce shortage</a:t>
            </a:r>
            <a:r>
              <a:rPr lang="en-US" altLang="en-US" smtClean="0"/>
              <a:t> of health care professionals who are trained to meet the needs of older adults.  </a:t>
            </a:r>
          </a:p>
          <a:p>
            <a:pPr eaLnBrk="1" hangingPunct="1">
              <a:spcBef>
                <a:spcPct val="0"/>
              </a:spcBef>
            </a:pPr>
            <a:endParaRPr lang="en-US" altLang="en-US" smtClean="0"/>
          </a:p>
          <a:p>
            <a:pPr eaLnBrk="1" hangingPunct="1">
              <a:spcBef>
                <a:spcPct val="0"/>
              </a:spcBef>
            </a:pPr>
            <a:r>
              <a:rPr lang="en-US" altLang="en-US" smtClean="0"/>
              <a:t>Many professionals already in the workforce are not adequately </a:t>
            </a:r>
            <a:r>
              <a:rPr lang="en-US" altLang="en-US" b="1" smtClean="0"/>
              <a:t>trained</a:t>
            </a:r>
            <a:r>
              <a:rPr lang="en-US" altLang="en-US" smtClean="0"/>
              <a:t> on the needs of people with Alzheimer’s and other dementias.  </a:t>
            </a:r>
          </a:p>
          <a:p>
            <a:pPr eaLnBrk="1" hangingPunct="1">
              <a:spcBef>
                <a:spcPct val="0"/>
              </a:spcBef>
            </a:pPr>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9A30C9E4-CB24-4F6D-8416-573E58FB4979}" type="slidenum">
              <a:rPr lang="en-US" altLang="en-US" smtClean="0">
                <a:latin typeface="Calibri" panose="020F0502020204030204" pitchFamily="34" charset="0"/>
              </a:rPr>
              <a:pPr fontAlgn="base">
                <a:spcBef>
                  <a:spcPct val="0"/>
                </a:spcBef>
                <a:spcAft>
                  <a:spcPct val="0"/>
                </a:spcAft>
              </a:pPr>
              <a:t>11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07255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Within public health, there are numerous tools and techniques that may be used to intervene on the Alzheimer’s disease epidemic.</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Three key public health intervention tools are:</a:t>
            </a:r>
          </a:p>
          <a:p>
            <a:pPr eaLnBrk="1" fontAlgn="auto" hangingPunct="1">
              <a:spcBef>
                <a:spcPts val="0"/>
              </a:spcBef>
              <a:spcAft>
                <a:spcPts val="0"/>
              </a:spcAft>
              <a:defRPr/>
            </a:pP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b="1" dirty="0" smtClean="0"/>
              <a:t>Surveillance/monitoring</a:t>
            </a: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dirty="0" smtClean="0"/>
              <a:t>Promoting </a:t>
            </a:r>
            <a:r>
              <a:rPr lang="en-US" b="1" dirty="0" smtClean="0"/>
              <a:t>primary prevention</a:t>
            </a: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dirty="0" smtClean="0"/>
              <a:t>Assuring </a:t>
            </a:r>
            <a:r>
              <a:rPr lang="en-US" b="1" dirty="0" smtClean="0"/>
              <a:t>early detection </a:t>
            </a:r>
            <a:r>
              <a:rPr lang="en-US" dirty="0" smtClean="0"/>
              <a:t>and </a:t>
            </a:r>
            <a:r>
              <a:rPr lang="en-US" b="1" dirty="0" smtClean="0"/>
              <a:t>diagnosis</a:t>
            </a:r>
            <a:endParaRPr lang="en-US" dirty="0" smtClean="0"/>
          </a:p>
          <a:p>
            <a:pPr eaLnBrk="1" fontAlgn="auto" hangingPunct="1">
              <a:spcBef>
                <a:spcPts val="0"/>
              </a:spcBef>
              <a:spcAft>
                <a:spcPts val="0"/>
              </a:spcAft>
              <a:defRPr/>
            </a:pPr>
            <a:endParaRPr lang="en-US" dirty="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100D9D9A-D521-47D6-8F1B-90B9D68FFA5C}" type="slidenum">
              <a:rPr lang="en-US" altLang="en-US" smtClean="0">
                <a:latin typeface="Calibri" panose="020F0502020204030204" pitchFamily="34" charset="0"/>
              </a:rPr>
              <a:pPr fontAlgn="base">
                <a:spcBef>
                  <a:spcPct val="0"/>
                </a:spcBef>
                <a:spcAft>
                  <a:spcPct val="0"/>
                </a:spcAft>
              </a:pPr>
              <a:t>12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520310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Public health surveillance involves collecting, analyzing, and interpreting health related data within a population.  </a:t>
            </a:r>
          </a:p>
          <a:p>
            <a:pPr eaLnBrk="1" hangingPunct="1">
              <a:spcBef>
                <a:spcPct val="0"/>
              </a:spcBef>
            </a:pPr>
            <a:endParaRPr lang="en-US" alt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A74997C5-E250-4BCF-A38F-49B83E926DD5}" type="slidenum">
              <a:rPr lang="en-US" altLang="en-US" smtClean="0">
                <a:latin typeface="Calibri" panose="020F0502020204030204" pitchFamily="34" charset="0"/>
              </a:rPr>
              <a:pPr fontAlgn="base">
                <a:spcBef>
                  <a:spcPct val="0"/>
                </a:spcBef>
                <a:spcAft>
                  <a:spcPct val="0"/>
                </a:spcAft>
              </a:pPr>
              <a:t>13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632428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Surveillance in public health is used to compile data on a population level, including:</a:t>
            </a:r>
          </a:p>
          <a:p>
            <a:pPr eaLnBrk="1" fontAlgn="auto" hangingPunct="1">
              <a:spcBef>
                <a:spcPts val="0"/>
              </a:spcBef>
              <a:spcAft>
                <a:spcPts val="0"/>
              </a:spcAft>
              <a:defRPr/>
            </a:pP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dirty="0" smtClean="0"/>
              <a:t>The </a:t>
            </a:r>
            <a:r>
              <a:rPr lang="en-US" b="1" dirty="0" smtClean="0"/>
              <a:t>prevalence</a:t>
            </a:r>
            <a:r>
              <a:rPr lang="en-US" dirty="0" smtClean="0"/>
              <a:t> of certain diseases, meaning how common or widespread they are</a:t>
            </a:r>
          </a:p>
          <a:p>
            <a:pPr marL="181240" indent="-181240" eaLnBrk="1" fontAlgn="auto" hangingPunct="1">
              <a:spcBef>
                <a:spcPts val="0"/>
              </a:spcBef>
              <a:spcAft>
                <a:spcPts val="0"/>
              </a:spcAft>
              <a:buFont typeface="Arial" panose="020B0604020202020204" pitchFamily="34" charset="0"/>
              <a:buChar char="•"/>
              <a:defRPr/>
            </a:pP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dirty="0" smtClean="0"/>
              <a:t>Health </a:t>
            </a:r>
            <a:r>
              <a:rPr lang="en-US" b="1" dirty="0" smtClean="0"/>
              <a:t>risk factors</a:t>
            </a:r>
            <a:r>
              <a:rPr lang="en-US" dirty="0" smtClean="0"/>
              <a:t> (such as tobacco use, high blood pressure, and overweight/obesity)</a:t>
            </a:r>
          </a:p>
          <a:p>
            <a:pPr marL="181240" indent="-181240" eaLnBrk="1" fontAlgn="auto" hangingPunct="1">
              <a:spcBef>
                <a:spcPts val="0"/>
              </a:spcBef>
              <a:spcAft>
                <a:spcPts val="0"/>
              </a:spcAft>
              <a:buFont typeface="Arial" panose="020B0604020202020204" pitchFamily="34" charset="0"/>
              <a:buChar char="•"/>
              <a:defRPr/>
            </a:pP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dirty="0" smtClean="0"/>
              <a:t>Health </a:t>
            </a:r>
            <a:r>
              <a:rPr lang="en-US" b="1" dirty="0" smtClean="0"/>
              <a:t>behaviors</a:t>
            </a:r>
            <a:r>
              <a:rPr lang="en-US" dirty="0" smtClean="0"/>
              <a:t> (such as proper nutrition and physical activity)</a:t>
            </a:r>
          </a:p>
          <a:p>
            <a:pPr marL="181240" indent="-181240" eaLnBrk="1" fontAlgn="auto" hangingPunct="1">
              <a:spcBef>
                <a:spcPts val="0"/>
              </a:spcBef>
              <a:spcAft>
                <a:spcPts val="0"/>
              </a:spcAft>
              <a:buFont typeface="Arial" panose="020B0604020202020204" pitchFamily="34" charset="0"/>
              <a:buChar char="•"/>
              <a:defRPr/>
            </a:pP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b="1" dirty="0" smtClean="0"/>
              <a:t>Burden</a:t>
            </a:r>
            <a:r>
              <a:rPr lang="en-US" dirty="0" smtClean="0"/>
              <a:t> of particular diseases and conditions (such as financial costs, mortality, and morbidity)</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To date, </a:t>
            </a:r>
            <a:r>
              <a:rPr lang="en-US" b="1" dirty="0" smtClean="0"/>
              <a:t>very</a:t>
            </a:r>
            <a:r>
              <a:rPr lang="en-US" dirty="0" smtClean="0"/>
              <a:t> </a:t>
            </a:r>
            <a:r>
              <a:rPr lang="en-US" b="1" dirty="0" smtClean="0"/>
              <a:t>little state-level data</a:t>
            </a:r>
            <a:r>
              <a:rPr lang="en-US" dirty="0" smtClean="0"/>
              <a:t> exists on cognitive decline, Alzheimer’s disease, dementia, and caregivers of those with these conditions.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Many public health efforts that address detection, risk reduction, and alleviating disease burden, are implemented at </a:t>
            </a:r>
            <a:r>
              <a:rPr lang="en-US" b="1" dirty="0" smtClean="0"/>
              <a:t>state and local levels</a:t>
            </a:r>
            <a:r>
              <a:rPr lang="en-US" dirty="0" smtClean="0"/>
              <a:t>. Developing effective responses to the Alzheimer’s epidemic necessitates understanding how Alzheimer’s and dementia impact states and communities. </a:t>
            </a:r>
            <a:endParaRPr lang="en-US" dirty="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09E57789-4D4E-48F1-B62A-12B440EB867D}" type="slidenum">
              <a:rPr lang="en-US" altLang="en-US" smtClean="0">
                <a:latin typeface="Calibri" panose="020F0502020204030204" pitchFamily="34" charset="0"/>
              </a:rPr>
              <a:pPr fontAlgn="base">
                <a:spcBef>
                  <a:spcPct val="0"/>
                </a:spcBef>
                <a:spcAft>
                  <a:spcPct val="0"/>
                </a:spcAft>
              </a:pPr>
              <a:t>14</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905645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In the U.S., state-based data on health-related risk behaviors, chronic health conditions, and use of preventive services is collected through the </a:t>
            </a:r>
            <a:r>
              <a:rPr lang="en-US" altLang="en-US" b="1" smtClean="0"/>
              <a:t>Behavioral Risk Factor Surveillance System (BRFSS)</a:t>
            </a:r>
            <a:r>
              <a:rPr lang="en-US" altLang="en-US" smtClean="0"/>
              <a:t>.  The BRFSS is the nation’s premier system for collecting data on health-related risk behaviors, chronic conditions and use of preventive services.  The survey is conducted by telephone and is collected at the state level by all 50 states and US territories.  It is a partnership between the Centers for Disease Control and Prevention (CDC) and state health departments. The survey is conducted by state health departments and is comprised of core component questions, optional modules and state-based questions.</a:t>
            </a:r>
          </a:p>
          <a:p>
            <a:pPr eaLnBrk="1" hangingPunct="1">
              <a:spcBef>
                <a:spcPct val="0"/>
              </a:spcBef>
            </a:pPr>
            <a:endParaRPr lang="en-US" altLang="en-US" smtClean="0"/>
          </a:p>
          <a:p>
            <a:pPr eaLnBrk="1" hangingPunct="1">
              <a:spcBef>
                <a:spcPct val="0"/>
              </a:spcBef>
            </a:pPr>
            <a:r>
              <a:rPr lang="en-US" altLang="en-US" smtClean="0"/>
              <a:t>In recent years, the CDC developed two BRFSS modules that enable states to collect data on the impact of </a:t>
            </a:r>
            <a:r>
              <a:rPr lang="en-US" altLang="en-US" b="1" smtClean="0"/>
              <a:t>cognitive decline</a:t>
            </a:r>
            <a:r>
              <a:rPr lang="en-US" altLang="en-US" smtClean="0"/>
              <a:t> and </a:t>
            </a:r>
            <a:r>
              <a:rPr lang="en-US" altLang="en-US" b="1" smtClean="0"/>
              <a:t>caregiving</a:t>
            </a:r>
            <a:r>
              <a:rPr lang="en-US" altLang="en-US" smtClean="0"/>
              <a:t>.</a:t>
            </a:r>
          </a:p>
          <a:p>
            <a:pPr eaLnBrk="1" hangingPunct="1">
              <a:spcBef>
                <a:spcPct val="0"/>
              </a:spcBef>
            </a:pPr>
            <a:endParaRPr lang="en-US" altLang="en-US" smtClean="0"/>
          </a:p>
          <a:p>
            <a:pPr eaLnBrk="1" hangingPunct="1">
              <a:spcBef>
                <a:spcPct val="0"/>
              </a:spcBef>
            </a:pPr>
            <a:r>
              <a:rPr lang="en-US" altLang="en-US" smtClean="0"/>
              <a:t>The two BRFSS modules are the </a:t>
            </a:r>
            <a:r>
              <a:rPr lang="en-US" altLang="en-US" b="1" smtClean="0"/>
              <a:t>Cognitive Decline </a:t>
            </a:r>
            <a:r>
              <a:rPr lang="en-US" altLang="en-US" smtClean="0"/>
              <a:t>module and the </a:t>
            </a:r>
            <a:r>
              <a:rPr lang="en-US" altLang="en-US" b="1" smtClean="0"/>
              <a:t>Caregiver </a:t>
            </a:r>
            <a:r>
              <a:rPr lang="en-US" altLang="en-US" smtClean="0"/>
              <a:t>module.</a:t>
            </a:r>
          </a:p>
          <a:p>
            <a:pPr eaLnBrk="1" hangingPunct="1">
              <a:spcBef>
                <a:spcPct val="0"/>
              </a:spcBef>
            </a:pPr>
            <a:endParaRPr lang="en-US" alt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75279E79-49BB-4C58-B21E-0AC42FADE07B}" type="slidenum">
              <a:rPr lang="en-US" altLang="en-US" smtClean="0">
                <a:latin typeface="Calibri" panose="020F0502020204030204" pitchFamily="34" charset="0"/>
              </a:rPr>
              <a:pPr fontAlgn="base">
                <a:spcBef>
                  <a:spcPct val="0"/>
                </a:spcBef>
                <a:spcAft>
                  <a:spcPct val="0"/>
                </a:spcAft>
              </a:pPr>
              <a:t>15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444780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The</a:t>
            </a:r>
            <a:r>
              <a:rPr lang="en-US" b="1" dirty="0" smtClean="0"/>
              <a:t> Cognitive Decline </a:t>
            </a:r>
            <a:r>
              <a:rPr lang="en-US" dirty="0" smtClean="0"/>
              <a:t>module contains questions that ask about: </a:t>
            </a:r>
          </a:p>
          <a:p>
            <a:pPr eaLnBrk="1" fontAlgn="auto" hangingPunct="1">
              <a:spcBef>
                <a:spcPts val="0"/>
              </a:spcBef>
              <a:spcAft>
                <a:spcPts val="0"/>
              </a:spcAft>
              <a:defRPr/>
            </a:pP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dirty="0" smtClean="0"/>
              <a:t>Increased </a:t>
            </a:r>
            <a:r>
              <a:rPr lang="en-US" b="1" dirty="0" smtClean="0"/>
              <a:t>confusion</a:t>
            </a:r>
            <a:r>
              <a:rPr lang="en-US" dirty="0" smtClean="0"/>
              <a:t> or </a:t>
            </a:r>
            <a:r>
              <a:rPr lang="en-US" b="1" dirty="0" smtClean="0"/>
              <a:t>memory loss</a:t>
            </a:r>
            <a:r>
              <a:rPr lang="en-US" dirty="0" smtClean="0"/>
              <a:t> in the previous 12 months</a:t>
            </a:r>
          </a:p>
          <a:p>
            <a:pPr marL="181240" indent="-181240" eaLnBrk="1" fontAlgn="auto" hangingPunct="1">
              <a:spcBef>
                <a:spcPts val="0"/>
              </a:spcBef>
              <a:spcAft>
                <a:spcPts val="0"/>
              </a:spcAft>
              <a:buFont typeface="Arial" panose="020B0604020202020204" pitchFamily="34" charset="0"/>
              <a:buChar char="•"/>
              <a:defRPr/>
            </a:pPr>
            <a:r>
              <a:rPr lang="en-US" dirty="0" smtClean="0"/>
              <a:t>If household activities or chores have been affected by confusion or memory loss</a:t>
            </a:r>
          </a:p>
          <a:p>
            <a:pPr marL="181240" indent="-181240" eaLnBrk="1" fontAlgn="auto" hangingPunct="1">
              <a:spcBef>
                <a:spcPts val="0"/>
              </a:spcBef>
              <a:spcAft>
                <a:spcPts val="0"/>
              </a:spcAft>
              <a:buFont typeface="Arial" panose="020B0604020202020204" pitchFamily="34" charset="0"/>
              <a:buChar char="•"/>
              <a:defRPr/>
            </a:pPr>
            <a:r>
              <a:rPr lang="en-US" dirty="0" smtClean="0"/>
              <a:t>Whether individuals need assistance with day-to-day activities, and if so, were they able to get the help they needed</a:t>
            </a:r>
          </a:p>
          <a:p>
            <a:pPr marL="181240" indent="-181240" eaLnBrk="1" fontAlgn="auto" hangingPunct="1">
              <a:spcBef>
                <a:spcPts val="0"/>
              </a:spcBef>
              <a:spcAft>
                <a:spcPts val="0"/>
              </a:spcAft>
              <a:buFont typeface="Arial" panose="020B0604020202020204" pitchFamily="34" charset="0"/>
              <a:buChar char="•"/>
              <a:defRPr/>
            </a:pPr>
            <a:r>
              <a:rPr lang="en-US" dirty="0" smtClean="0"/>
              <a:t>Whether confusion or memory loss interfered with activities outside the home, such as work, volunteering, or social activities</a:t>
            </a:r>
          </a:p>
          <a:p>
            <a:pPr marL="181240" indent="-181240" eaLnBrk="1" fontAlgn="auto" hangingPunct="1">
              <a:spcBef>
                <a:spcPts val="0"/>
              </a:spcBef>
              <a:spcAft>
                <a:spcPts val="0"/>
              </a:spcAft>
              <a:buFont typeface="Arial" panose="020B0604020202020204" pitchFamily="34" charset="0"/>
              <a:buChar char="•"/>
              <a:defRPr/>
            </a:pPr>
            <a:r>
              <a:rPr lang="en-US" dirty="0" smtClean="0"/>
              <a:t>Whether individuals have discussed their memory problems with a </a:t>
            </a:r>
            <a:r>
              <a:rPr lang="en-US" b="1" dirty="0" smtClean="0"/>
              <a:t>health care professional</a:t>
            </a:r>
            <a:r>
              <a:rPr lang="en-US" dirty="0" smtClean="0"/>
              <a:t> </a:t>
            </a:r>
          </a:p>
          <a:p>
            <a:pPr marL="181240" indent="-181240" eaLnBrk="1" fontAlgn="auto" hangingPunct="1">
              <a:spcBef>
                <a:spcPts val="0"/>
              </a:spcBef>
              <a:spcAft>
                <a:spcPts val="0"/>
              </a:spcAft>
              <a:buFont typeface="Arial" panose="020B0604020202020204" pitchFamily="34" charset="0"/>
              <a:buChar char="•"/>
              <a:defRPr/>
            </a:pPr>
            <a:endParaRPr lang="en-US" dirty="0" smtClean="0"/>
          </a:p>
          <a:p>
            <a:pPr eaLnBrk="1" fontAlgn="auto" hangingPunct="1">
              <a:spcBef>
                <a:spcPts val="0"/>
              </a:spcBef>
              <a:spcAft>
                <a:spcPts val="0"/>
              </a:spcAft>
              <a:defRPr/>
            </a:pPr>
            <a:r>
              <a:rPr lang="en-US" dirty="0" smtClean="0"/>
              <a:t>To date, all 50 states plus DC and Puerto Rico have used the Cognitive Decline module at least once.</a:t>
            </a:r>
          </a:p>
          <a:p>
            <a:pPr eaLnBrk="1" fontAlgn="auto" hangingPunct="1">
              <a:spcBef>
                <a:spcPts val="0"/>
              </a:spcBef>
              <a:spcAft>
                <a:spcPts val="0"/>
              </a:spcAft>
              <a:defRPr/>
            </a:pPr>
            <a:endParaRPr lang="en-US"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69CD8F11-BB20-478E-89A9-2E7A6CA76674}" type="slidenum">
              <a:rPr lang="en-US" altLang="en-US" smtClean="0">
                <a:latin typeface="Calibri" panose="020F0502020204030204" pitchFamily="34" charset="0"/>
              </a:rPr>
              <a:pPr fontAlgn="base">
                <a:spcBef>
                  <a:spcPct val="0"/>
                </a:spcBef>
                <a:spcAft>
                  <a:spcPct val="0"/>
                </a:spcAft>
              </a:pPr>
              <a:t>16</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464223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The </a:t>
            </a:r>
            <a:r>
              <a:rPr lang="en-US" b="1" dirty="0" smtClean="0"/>
              <a:t>Caregiver Module</a:t>
            </a:r>
            <a:r>
              <a:rPr lang="en-US" dirty="0" smtClean="0"/>
              <a:t> asks questions about:</a:t>
            </a:r>
          </a:p>
          <a:p>
            <a:pPr eaLnBrk="1" fontAlgn="auto" hangingPunct="1">
              <a:spcBef>
                <a:spcPts val="0"/>
              </a:spcBef>
              <a:spcAft>
                <a:spcPts val="0"/>
              </a:spcAft>
              <a:defRPr/>
            </a:pP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dirty="0" smtClean="0"/>
              <a:t>Prevalence of caregiving and caregiving activities</a:t>
            </a:r>
          </a:p>
          <a:p>
            <a:pPr marL="181240" indent="-181240" eaLnBrk="1" fontAlgn="auto" hangingPunct="1">
              <a:spcBef>
                <a:spcPts val="0"/>
              </a:spcBef>
              <a:spcAft>
                <a:spcPts val="0"/>
              </a:spcAft>
              <a:buFont typeface="Arial" panose="020B0604020202020204" pitchFamily="34" charset="0"/>
              <a:buChar char="•"/>
              <a:defRPr/>
            </a:pPr>
            <a:r>
              <a:rPr lang="en-US" dirty="0" smtClean="0"/>
              <a:t>Who is a </a:t>
            </a:r>
            <a:r>
              <a:rPr lang="en-US" b="1" dirty="0" smtClean="0"/>
              <a:t>caregiver</a:t>
            </a:r>
            <a:r>
              <a:rPr lang="en-US" dirty="0" smtClean="0"/>
              <a:t> (age, gender, relationship with care recipient)</a:t>
            </a:r>
          </a:p>
          <a:p>
            <a:pPr marL="181240" indent="-181240" eaLnBrk="1" fontAlgn="auto" hangingPunct="1">
              <a:spcBef>
                <a:spcPts val="0"/>
              </a:spcBef>
              <a:spcAft>
                <a:spcPts val="0"/>
              </a:spcAft>
              <a:buFont typeface="Arial" panose="020B0604020202020204" pitchFamily="34" charset="0"/>
              <a:buChar char="•"/>
              <a:defRPr/>
            </a:pPr>
            <a:r>
              <a:rPr lang="en-US" b="1" dirty="0" smtClean="0"/>
              <a:t>Scope</a:t>
            </a:r>
            <a:r>
              <a:rPr lang="en-US" dirty="0" smtClean="0"/>
              <a:t> of caregiving – average hours, types of assistance provided</a:t>
            </a:r>
          </a:p>
          <a:p>
            <a:pPr marL="181240" indent="-181240" eaLnBrk="1" fontAlgn="auto" hangingPunct="1">
              <a:spcBef>
                <a:spcPts val="0"/>
              </a:spcBef>
              <a:spcAft>
                <a:spcPts val="0"/>
              </a:spcAft>
              <a:buFont typeface="Arial" panose="020B0604020202020204" pitchFamily="34" charset="0"/>
              <a:buChar char="•"/>
              <a:defRPr/>
            </a:pPr>
            <a:r>
              <a:rPr lang="en-US" b="1" dirty="0" smtClean="0"/>
              <a:t>Challenges</a:t>
            </a:r>
            <a:r>
              <a:rPr lang="en-US" dirty="0" smtClean="0"/>
              <a:t> associated with caregiving</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40 states/territories have used the Caregiver Module at least once.</a:t>
            </a:r>
          </a:p>
          <a:p>
            <a:pPr eaLnBrk="1" fontAlgn="auto" hangingPunct="1">
              <a:spcBef>
                <a:spcPts val="0"/>
              </a:spcBef>
              <a:spcAft>
                <a:spcPts val="0"/>
              </a:spcAft>
              <a:defRPr/>
            </a:pPr>
            <a:endParaRPr lang="en-US" dirty="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F68C9B0F-09DA-4A9B-9278-8CB40FFB0DC3}" type="slidenum">
              <a:rPr lang="en-US" altLang="en-US" smtClean="0">
                <a:latin typeface="Calibri" panose="020F0502020204030204" pitchFamily="34" charset="0"/>
              </a:rPr>
              <a:pPr fontAlgn="base">
                <a:spcBef>
                  <a:spcPct val="0"/>
                </a:spcBef>
                <a:spcAft>
                  <a:spcPct val="0"/>
                </a:spcAft>
              </a:pPr>
              <a:t>17</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891066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Ask: </a:t>
            </a:r>
            <a:r>
              <a:rPr lang="en-US" altLang="en-US" smtClean="0"/>
              <a:t>How could the </a:t>
            </a:r>
            <a:r>
              <a:rPr lang="en-US" altLang="en-US" b="1" smtClean="0"/>
              <a:t>Cognitive Decline </a:t>
            </a:r>
            <a:r>
              <a:rPr lang="en-US" altLang="en-US" smtClean="0"/>
              <a:t>and </a:t>
            </a:r>
            <a:r>
              <a:rPr lang="en-US" altLang="en-US" b="1" smtClean="0"/>
              <a:t>Caregiver BRFSS </a:t>
            </a:r>
            <a:r>
              <a:rPr lang="en-US" altLang="en-US" smtClean="0"/>
              <a:t>data be </a:t>
            </a:r>
            <a:br>
              <a:rPr lang="en-US" altLang="en-US" smtClean="0"/>
            </a:br>
            <a:r>
              <a:rPr lang="en-US" altLang="en-US" smtClean="0"/>
              <a:t>used by state and local public health?</a:t>
            </a:r>
          </a:p>
          <a:p>
            <a:pPr eaLnBrk="1" hangingPunct="1">
              <a:spcBef>
                <a:spcPct val="0"/>
              </a:spcBef>
            </a:pPr>
            <a:endParaRPr lang="en-US" alt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1533575E-3510-4492-B9C3-CAABAA603A2A}" type="slidenum">
              <a:rPr lang="en-US" altLang="en-US" smtClean="0">
                <a:latin typeface="Calibri" panose="020F0502020204030204" pitchFamily="34" charset="0"/>
              </a:rPr>
              <a:pPr fontAlgn="base">
                <a:spcBef>
                  <a:spcPct val="0"/>
                </a:spcBef>
                <a:spcAft>
                  <a:spcPct val="0"/>
                </a:spcAft>
              </a:pPr>
              <a:t>18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884145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Public health and its partners can use surveillance data to:</a:t>
            </a:r>
          </a:p>
          <a:p>
            <a:pPr eaLnBrk="1" fontAlgn="auto" hangingPunct="1">
              <a:spcBef>
                <a:spcPts val="0"/>
              </a:spcBef>
              <a:spcAft>
                <a:spcPts val="0"/>
              </a:spcAft>
              <a:defRPr/>
            </a:pP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dirty="0" smtClean="0"/>
              <a:t>Develop </a:t>
            </a:r>
            <a:r>
              <a:rPr lang="en-US" b="1" dirty="0" smtClean="0"/>
              <a:t>strategies</a:t>
            </a:r>
            <a:r>
              <a:rPr lang="en-US" dirty="0" smtClean="0"/>
              <a:t> to </a:t>
            </a:r>
            <a:r>
              <a:rPr lang="en-US" b="1" dirty="0" smtClean="0"/>
              <a:t>reduce risk</a:t>
            </a:r>
            <a:r>
              <a:rPr lang="en-US" dirty="0" smtClean="0"/>
              <a:t>, such as increasing public awareness about Alzheimer’s disease, supporting early detection, and promoting cognitive and brain health</a:t>
            </a:r>
          </a:p>
          <a:p>
            <a:pPr marL="181240" indent="-181240" eaLnBrk="1" fontAlgn="auto" hangingPunct="1">
              <a:spcBef>
                <a:spcPts val="0"/>
              </a:spcBef>
              <a:spcAft>
                <a:spcPts val="0"/>
              </a:spcAft>
              <a:buFont typeface="Arial" panose="020B0604020202020204" pitchFamily="34" charset="0"/>
              <a:buChar char="•"/>
              <a:defRPr/>
            </a:pPr>
            <a:r>
              <a:rPr lang="en-US" dirty="0" smtClean="0"/>
              <a:t>Design interventions to </a:t>
            </a:r>
            <a:r>
              <a:rPr lang="en-US" b="1" dirty="0" smtClean="0"/>
              <a:t>alleviate burden</a:t>
            </a:r>
            <a:r>
              <a:rPr lang="en-US" dirty="0" smtClean="0"/>
              <a:t>, such as providing caregiver support and access to services needed by people with Alzheimer’s and dementia</a:t>
            </a:r>
          </a:p>
          <a:p>
            <a:pPr marL="181240" indent="-181240" eaLnBrk="1" fontAlgn="auto" hangingPunct="1">
              <a:spcBef>
                <a:spcPts val="0"/>
              </a:spcBef>
              <a:spcAft>
                <a:spcPts val="0"/>
              </a:spcAft>
              <a:buFont typeface="Arial" panose="020B0604020202020204" pitchFamily="34" charset="0"/>
              <a:buChar char="•"/>
              <a:defRPr/>
            </a:pPr>
            <a:r>
              <a:rPr lang="en-US" dirty="0" smtClean="0"/>
              <a:t>Inform </a:t>
            </a:r>
            <a:r>
              <a:rPr lang="en-US" b="1" dirty="0" smtClean="0"/>
              <a:t>public policy decisions</a:t>
            </a:r>
            <a:r>
              <a:rPr lang="en-US" dirty="0" smtClean="0"/>
              <a:t> related to program funding, health care, infrastructure, etc.</a:t>
            </a:r>
          </a:p>
          <a:p>
            <a:pPr marL="181240" indent="-181240" eaLnBrk="1" fontAlgn="auto" hangingPunct="1">
              <a:spcBef>
                <a:spcPts val="0"/>
              </a:spcBef>
              <a:spcAft>
                <a:spcPts val="0"/>
              </a:spcAft>
              <a:buFont typeface="Arial" panose="020B0604020202020204" pitchFamily="34" charset="0"/>
              <a:buChar char="•"/>
              <a:defRPr/>
            </a:pPr>
            <a:r>
              <a:rPr lang="en-US" dirty="0" smtClean="0"/>
              <a:t>Guide </a:t>
            </a:r>
            <a:r>
              <a:rPr lang="en-US" b="1" dirty="0" smtClean="0"/>
              <a:t>research</a:t>
            </a:r>
            <a:r>
              <a:rPr lang="en-US" dirty="0" smtClean="0"/>
              <a:t> into the causes, treatment, and prevention of Alzheimer’s and dementia </a:t>
            </a:r>
          </a:p>
          <a:p>
            <a:pPr marL="181240" indent="-181240" eaLnBrk="1" fontAlgn="auto" hangingPunct="1">
              <a:spcBef>
                <a:spcPts val="0"/>
              </a:spcBef>
              <a:spcAft>
                <a:spcPts val="0"/>
              </a:spcAft>
              <a:buFont typeface="Arial" panose="020B0604020202020204" pitchFamily="34" charset="0"/>
              <a:buChar char="•"/>
              <a:defRPr/>
            </a:pPr>
            <a:r>
              <a:rPr lang="en-US" b="1" dirty="0" smtClean="0"/>
              <a:t>Evaluate </a:t>
            </a:r>
            <a:r>
              <a:rPr lang="en-US" dirty="0" smtClean="0"/>
              <a:t>existing programs and policies at the state and local levels</a:t>
            </a:r>
          </a:p>
          <a:p>
            <a:pPr marL="181240" indent="-181240" eaLnBrk="1" fontAlgn="auto" hangingPunct="1">
              <a:spcBef>
                <a:spcPts val="0"/>
              </a:spcBef>
              <a:spcAft>
                <a:spcPts val="0"/>
              </a:spcAft>
              <a:buFont typeface="Arial" panose="020B0604020202020204" pitchFamily="34" charset="0"/>
              <a:buChar char="•"/>
              <a:defRPr/>
            </a:pPr>
            <a:r>
              <a:rPr lang="en-US" b="1" dirty="0" smtClean="0"/>
              <a:t>Educate</a:t>
            </a:r>
            <a:r>
              <a:rPr lang="en-US" dirty="0" smtClean="0"/>
              <a:t> the public and the health care community about cognitive impairment</a:t>
            </a:r>
          </a:p>
          <a:p>
            <a:pPr marL="181240" indent="-181240" eaLnBrk="1" fontAlgn="auto" hangingPunct="1">
              <a:spcBef>
                <a:spcPts val="0"/>
              </a:spcBef>
              <a:spcAft>
                <a:spcPts val="0"/>
              </a:spcAft>
              <a:buFont typeface="Arial" panose="020B0604020202020204" pitchFamily="34" charset="0"/>
              <a:buChar char="•"/>
              <a:defRPr/>
            </a:pPr>
            <a:endParaRPr lang="en-US" dirty="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90CAA128-05E1-4D8A-A4A8-9898EA448E7B}" type="slidenum">
              <a:rPr lang="en-US" altLang="en-US" smtClean="0">
                <a:latin typeface="Calibri" panose="020F0502020204030204" pitchFamily="34" charset="0"/>
              </a:rPr>
              <a:pPr fontAlgn="base">
                <a:spcBef>
                  <a:spcPct val="0"/>
                </a:spcBef>
                <a:spcAft>
                  <a:spcPct val="0"/>
                </a:spcAft>
              </a:pPr>
              <a:t>19</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799295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By the end of the presentation, you will be able to:</a:t>
            </a:r>
          </a:p>
          <a:p>
            <a:pPr eaLnBrk="1" fontAlgn="auto" hangingPunct="1">
              <a:spcBef>
                <a:spcPts val="0"/>
              </a:spcBef>
              <a:spcAft>
                <a:spcPts val="0"/>
              </a:spcAft>
              <a:defRPr/>
            </a:pP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dirty="0" smtClean="0"/>
              <a:t>List 3 key tools public health can apply to the Alzheimer’s disease epidemic</a:t>
            </a:r>
          </a:p>
          <a:p>
            <a:pPr marL="181240" indent="-181240" eaLnBrk="1" fontAlgn="auto" hangingPunct="1">
              <a:spcBef>
                <a:spcPts val="0"/>
              </a:spcBef>
              <a:spcAft>
                <a:spcPts val="0"/>
              </a:spcAft>
              <a:buFont typeface="Arial" panose="020B0604020202020204" pitchFamily="34" charset="0"/>
              <a:buChar char="•"/>
              <a:defRPr/>
            </a:pPr>
            <a:r>
              <a:rPr lang="en-US" dirty="0" smtClean="0"/>
              <a:t>Describe surveillance/monitoring and how public health can apply it in response to Alzheimer’s disease</a:t>
            </a:r>
          </a:p>
          <a:p>
            <a:pPr marL="181240" indent="-181240" eaLnBrk="1" fontAlgn="auto" hangingPunct="1">
              <a:spcBef>
                <a:spcPts val="0"/>
              </a:spcBef>
              <a:spcAft>
                <a:spcPts val="0"/>
              </a:spcAft>
              <a:buFont typeface="Arial" panose="020B0604020202020204" pitchFamily="34" charset="0"/>
              <a:buChar char="•"/>
              <a:defRPr/>
            </a:pPr>
            <a:r>
              <a:rPr lang="en-US" dirty="0" smtClean="0"/>
              <a:t>Name the 2 BRFSS modules that pertain to cognitive decline and caregiving</a:t>
            </a:r>
          </a:p>
          <a:p>
            <a:pPr marL="181240" indent="-181240" eaLnBrk="1" fontAlgn="auto" hangingPunct="1">
              <a:spcBef>
                <a:spcPts val="0"/>
              </a:spcBef>
              <a:spcAft>
                <a:spcPts val="0"/>
              </a:spcAft>
              <a:buFont typeface="Arial" panose="020B0604020202020204" pitchFamily="34" charset="0"/>
              <a:buChar char="•"/>
              <a:defRPr/>
            </a:pPr>
            <a:r>
              <a:rPr lang="en-US" dirty="0" smtClean="0"/>
              <a:t>Describe primary prevention and how public health can apply it to Alzheimer’s disease</a:t>
            </a:r>
          </a:p>
          <a:p>
            <a:pPr marL="181240" indent="-181240" eaLnBrk="1" fontAlgn="auto" hangingPunct="1">
              <a:spcBef>
                <a:spcPts val="0"/>
              </a:spcBef>
              <a:spcAft>
                <a:spcPts val="0"/>
              </a:spcAft>
              <a:buFont typeface="Arial" panose="020B0604020202020204" pitchFamily="34" charset="0"/>
              <a:buChar char="•"/>
              <a:defRPr/>
            </a:pPr>
            <a:r>
              <a:rPr lang="en-US" dirty="0" smtClean="0"/>
              <a:t>Explain why it is important to promote early detection of Alzheimer’s disease</a:t>
            </a:r>
          </a:p>
          <a:p>
            <a:pPr eaLnBrk="1" fontAlgn="auto" hangingPunct="1">
              <a:spcBef>
                <a:spcPts val="0"/>
              </a:spcBef>
              <a:spcAft>
                <a:spcPts val="0"/>
              </a:spcAft>
              <a:defRPr/>
            </a:pPr>
            <a:endParaRPr lang="en-US"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13E417C4-19E5-4B29-9B93-0A080A73B1E3}" type="slidenum">
              <a:rPr lang="en-US" altLang="en-US" smtClean="0">
                <a:latin typeface="Calibri" panose="020F0502020204030204" pitchFamily="34" charset="0"/>
              </a:rPr>
              <a:pPr fontAlgn="base">
                <a:spcBef>
                  <a:spcPct val="0"/>
                </a:spcBef>
                <a:spcAft>
                  <a:spcPct val="0"/>
                </a:spcAft>
              </a:pPr>
              <a:t>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955203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Now we turn to tool #2 – primary prevention and risk reduction.</a:t>
            </a:r>
          </a:p>
          <a:p>
            <a:pPr eaLnBrk="1" hangingPunct="1">
              <a:spcBef>
                <a:spcPct val="0"/>
              </a:spcBef>
            </a:pPr>
            <a:endParaRPr lang="en-US" alt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B25148F6-9505-4DEE-A331-88B74856C6E8}" type="slidenum">
              <a:rPr lang="en-US" altLang="en-US" smtClean="0">
                <a:latin typeface="Calibri" panose="020F0502020204030204" pitchFamily="34" charset="0"/>
              </a:rPr>
              <a:pPr fontAlgn="base">
                <a:spcBef>
                  <a:spcPct val="0"/>
                </a:spcBef>
                <a:spcAft>
                  <a:spcPct val="0"/>
                </a:spcAft>
              </a:pPr>
              <a:t>20</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095280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Primary prevention</a:t>
            </a:r>
            <a:r>
              <a:rPr lang="en-US" altLang="en-US" smtClean="0"/>
              <a:t> is an important tool of public health that is designed to keep a disease or condition (such as cancer) from developing in a population.   Common examples of primary prevention in public health include: regular physical activity to reduce risk of cardiovascular disease; vaccination against infectious diseases; and anti-tobacco use campaigns and quit-lines.  </a:t>
            </a:r>
          </a:p>
          <a:p>
            <a:pPr eaLnBrk="1" hangingPunct="1">
              <a:spcBef>
                <a:spcPct val="0"/>
              </a:spcBef>
            </a:pPr>
            <a:endParaRPr lang="en-US" altLang="en-US" smtClean="0"/>
          </a:p>
          <a:p>
            <a:pPr eaLnBrk="1" hangingPunct="1">
              <a:spcBef>
                <a:spcPct val="0"/>
              </a:spcBef>
            </a:pPr>
            <a:r>
              <a:rPr lang="en-US" altLang="en-US" b="1" smtClean="0"/>
              <a:t>Secondary</a:t>
            </a:r>
            <a:r>
              <a:rPr lang="en-US" altLang="en-US" smtClean="0"/>
              <a:t> and </a:t>
            </a:r>
            <a:r>
              <a:rPr lang="en-US" altLang="en-US" b="1" smtClean="0"/>
              <a:t>tertiary</a:t>
            </a:r>
            <a:r>
              <a:rPr lang="en-US" altLang="en-US" smtClean="0"/>
              <a:t> </a:t>
            </a:r>
            <a:r>
              <a:rPr lang="en-US" altLang="en-US" b="1" smtClean="0"/>
              <a:t>prevention</a:t>
            </a:r>
            <a:r>
              <a:rPr lang="en-US" altLang="en-US" smtClean="0"/>
              <a:t> refer to identifying and managing a disease at its earliest stage, and minimizing or reducing complications of or disability resulting from a disease, respectively.  </a:t>
            </a:r>
          </a:p>
          <a:p>
            <a:pPr eaLnBrk="1" hangingPunct="1">
              <a:spcBef>
                <a:spcPct val="0"/>
              </a:spcBef>
            </a:pPr>
            <a:endParaRPr lang="en-US" altLang="en-US" smtClean="0"/>
          </a:p>
          <a:p>
            <a:pPr eaLnBrk="1" hangingPunct="1">
              <a:spcBef>
                <a:spcPct val="0"/>
              </a:spcBef>
            </a:pPr>
            <a:r>
              <a:rPr lang="en-US" altLang="en-US" smtClean="0"/>
              <a:t>Research hasn’t yet revealed the exact causes of Alzheimer’s in most people, but findings suggest there are ways to </a:t>
            </a:r>
            <a:r>
              <a:rPr lang="en-US" altLang="en-US" b="1" smtClean="0"/>
              <a:t>reduce risk</a:t>
            </a:r>
            <a:r>
              <a:rPr lang="en-US" altLang="en-US" smtClean="0"/>
              <a:t> for the disease, as well as ways to </a:t>
            </a:r>
            <a:r>
              <a:rPr lang="en-US" altLang="en-US" b="1" smtClean="0"/>
              <a:t>promote cognitive health</a:t>
            </a:r>
            <a:r>
              <a:rPr lang="en-US" altLang="en-US" smtClean="0"/>
              <a:t> at the population level.  </a:t>
            </a:r>
          </a:p>
          <a:p>
            <a:pPr eaLnBrk="1" hangingPunct="1">
              <a:spcBef>
                <a:spcPct val="0"/>
              </a:spcBef>
            </a:pPr>
            <a:endParaRPr lang="en-US" alt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75152073-FE24-4ADF-A114-81895DE8CE94}" type="slidenum">
              <a:rPr lang="en-US" altLang="en-US" smtClean="0">
                <a:latin typeface="Calibri" panose="020F0502020204030204" pitchFamily="34" charset="0"/>
              </a:rPr>
              <a:pPr fontAlgn="base">
                <a:spcBef>
                  <a:spcPct val="0"/>
                </a:spcBef>
                <a:spcAft>
                  <a:spcPct val="0"/>
                </a:spcAft>
              </a:pPr>
              <a:t>21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350474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Ask: </a:t>
            </a:r>
            <a:r>
              <a:rPr lang="en-US" altLang="en-US" smtClean="0"/>
              <a:t>What are risk factors for Alzheimer’s disease that </a:t>
            </a:r>
            <a:br>
              <a:rPr lang="en-US" altLang="en-US" smtClean="0"/>
            </a:br>
            <a:r>
              <a:rPr lang="en-US" altLang="en-US" smtClean="0"/>
              <a:t>could be modified/reduced?</a:t>
            </a:r>
          </a:p>
          <a:p>
            <a:pPr eaLnBrk="1" hangingPunct="1">
              <a:spcBef>
                <a:spcPct val="0"/>
              </a:spcBef>
            </a:pPr>
            <a:endParaRPr lang="en-US" alt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C4D13403-74F2-4895-BE50-A74587BEC40D}" type="slidenum">
              <a:rPr lang="en-US" altLang="en-US" smtClean="0">
                <a:latin typeface="Calibri" panose="020F0502020204030204" pitchFamily="34" charset="0"/>
              </a:rPr>
              <a:pPr fontAlgn="base">
                <a:spcBef>
                  <a:spcPct val="0"/>
                </a:spcBef>
                <a:spcAft>
                  <a:spcPct val="0"/>
                </a:spcAft>
              </a:pPr>
              <a:t>22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4979247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Research has linked </a:t>
            </a:r>
            <a:r>
              <a:rPr lang="en-US" altLang="en-US" b="1" smtClean="0"/>
              <a:t>moderate and severe traumatic brain injury</a:t>
            </a:r>
            <a:r>
              <a:rPr lang="en-US" altLang="en-US" smtClean="0"/>
              <a:t> to</a:t>
            </a:r>
            <a:r>
              <a:rPr lang="en-US" altLang="en-US" b="1" smtClean="0"/>
              <a:t> </a:t>
            </a:r>
            <a:r>
              <a:rPr lang="en-US" altLang="en-US" smtClean="0"/>
              <a:t>a greater risk of developing Alzheimer’s disease.  The risk remains even years after the original head injury.  </a:t>
            </a:r>
          </a:p>
          <a:p>
            <a:pPr eaLnBrk="1" hangingPunct="1">
              <a:spcBef>
                <a:spcPct val="0"/>
              </a:spcBef>
            </a:pPr>
            <a:endParaRPr lang="en-US" altLang="en-US" smtClean="0"/>
          </a:p>
          <a:p>
            <a:pPr eaLnBrk="1" hangingPunct="1">
              <a:spcBef>
                <a:spcPct val="0"/>
              </a:spcBef>
            </a:pPr>
            <a:r>
              <a:rPr lang="en-US" altLang="en-US" smtClean="0"/>
              <a:t>Prevention efforts for the general public may include:</a:t>
            </a:r>
          </a:p>
          <a:p>
            <a:pPr eaLnBrk="1" hangingPunct="1">
              <a:spcBef>
                <a:spcPct val="0"/>
              </a:spcBef>
            </a:pPr>
            <a:endParaRPr lang="en-US" altLang="en-US" smtClean="0"/>
          </a:p>
          <a:p>
            <a:pPr eaLnBrk="1" hangingPunct="1">
              <a:spcBef>
                <a:spcPct val="0"/>
              </a:spcBef>
            </a:pPr>
            <a:r>
              <a:rPr lang="en-US" altLang="en-US" smtClean="0"/>
              <a:t>Promoting </a:t>
            </a:r>
            <a:r>
              <a:rPr lang="en-US" altLang="en-US" b="1" smtClean="0"/>
              <a:t>seat belt use </a:t>
            </a:r>
            <a:r>
              <a:rPr lang="en-US" altLang="en-US" smtClean="0"/>
              <a:t>(through education and policy)</a:t>
            </a:r>
          </a:p>
          <a:p>
            <a:pPr eaLnBrk="1" hangingPunct="1">
              <a:spcBef>
                <a:spcPct val="0"/>
              </a:spcBef>
            </a:pPr>
            <a:r>
              <a:rPr lang="en-US" altLang="en-US" smtClean="0"/>
              <a:t>Promoting the use of </a:t>
            </a:r>
            <a:r>
              <a:rPr lang="en-US" altLang="en-US" b="1" smtClean="0"/>
              <a:t>helmets</a:t>
            </a:r>
            <a:r>
              <a:rPr lang="en-US" altLang="en-US" smtClean="0"/>
              <a:t> when bicycling and participating in certain sports (through education and policy)</a:t>
            </a:r>
          </a:p>
          <a:p>
            <a:pPr eaLnBrk="1" hangingPunct="1">
              <a:spcBef>
                <a:spcPct val="0"/>
              </a:spcBef>
            </a:pPr>
            <a:r>
              <a:rPr lang="en-US" altLang="en-US" b="1" smtClean="0"/>
              <a:t>Falls prevention</a:t>
            </a:r>
            <a:r>
              <a:rPr lang="en-US" altLang="en-US" smtClean="0"/>
              <a:t>, including:</a:t>
            </a:r>
          </a:p>
          <a:p>
            <a:pPr eaLnBrk="1" hangingPunct="1">
              <a:spcBef>
                <a:spcPct val="0"/>
              </a:spcBef>
            </a:pPr>
            <a:endParaRPr lang="en-US" altLang="en-US" smtClean="0"/>
          </a:p>
          <a:p>
            <a:pPr marL="663575" lvl="1" indent="-180975" eaLnBrk="1" hangingPunct="1">
              <a:spcBef>
                <a:spcPct val="0"/>
              </a:spcBef>
              <a:buFontTx/>
              <a:buChar char="•"/>
            </a:pPr>
            <a:r>
              <a:rPr lang="en-US" altLang="en-US" smtClean="0"/>
              <a:t>Putting </a:t>
            </a:r>
            <a:r>
              <a:rPr lang="en-US" altLang="en-US" b="1" smtClean="0"/>
              <a:t>safety measures</a:t>
            </a:r>
            <a:r>
              <a:rPr lang="en-US" altLang="en-US" smtClean="0"/>
              <a:t> in place at home (such as reducing tripping hazards, adding grab bars, and improving lighting)</a:t>
            </a:r>
          </a:p>
          <a:p>
            <a:pPr marL="663575" lvl="1" indent="-180975" eaLnBrk="1" hangingPunct="1">
              <a:spcBef>
                <a:spcPct val="0"/>
              </a:spcBef>
              <a:buFontTx/>
              <a:buChar char="•"/>
            </a:pPr>
            <a:r>
              <a:rPr lang="en-US" altLang="en-US" b="1" smtClean="0"/>
              <a:t>Exercise</a:t>
            </a:r>
            <a:r>
              <a:rPr lang="en-US" altLang="en-US" smtClean="0"/>
              <a:t> to improve balance and coordination</a:t>
            </a:r>
          </a:p>
          <a:p>
            <a:pPr marL="663575" lvl="1" indent="-180975" eaLnBrk="1" hangingPunct="1">
              <a:spcBef>
                <a:spcPct val="0"/>
              </a:spcBef>
              <a:buFontTx/>
              <a:buChar char="•"/>
            </a:pPr>
            <a:r>
              <a:rPr lang="en-US" altLang="en-US" smtClean="0"/>
              <a:t>Reviewing </a:t>
            </a:r>
            <a:r>
              <a:rPr lang="en-US" altLang="en-US" b="1" smtClean="0"/>
              <a:t>medicines</a:t>
            </a:r>
            <a:r>
              <a:rPr lang="en-US" altLang="en-US" smtClean="0"/>
              <a:t> and </a:t>
            </a:r>
            <a:r>
              <a:rPr lang="en-US" altLang="en-US" b="1" smtClean="0"/>
              <a:t>vision</a:t>
            </a:r>
            <a:r>
              <a:rPr lang="en-US" altLang="en-US" smtClean="0"/>
              <a:t> with health care provider</a:t>
            </a:r>
          </a:p>
          <a:p>
            <a:pPr marL="663575" lvl="1" indent="-180975" eaLnBrk="1" hangingPunct="1">
              <a:spcBef>
                <a:spcPct val="0"/>
              </a:spcBef>
              <a:buFontTx/>
              <a:buChar char="•"/>
            </a:pPr>
            <a:r>
              <a:rPr lang="en-US" altLang="en-US" smtClean="0"/>
              <a:t>Getting enough </a:t>
            </a:r>
            <a:r>
              <a:rPr lang="en-US" altLang="en-US" b="1" smtClean="0"/>
              <a:t>sleep</a:t>
            </a:r>
            <a:endParaRPr lang="en-US" alt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9029B935-8C32-44A1-A7A3-34BD4BE0F48F}" type="slidenum">
              <a:rPr lang="en-US" altLang="en-US" smtClean="0">
                <a:latin typeface="Calibri" panose="020F0502020204030204" pitchFamily="34" charset="0"/>
              </a:rPr>
              <a:pPr fontAlgn="base">
                <a:spcBef>
                  <a:spcPct val="0"/>
                </a:spcBef>
                <a:spcAft>
                  <a:spcPct val="0"/>
                </a:spcAft>
              </a:pPr>
              <a:t>23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909091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Growing evidence suggests a close link between the health of the </a:t>
            </a:r>
            <a:r>
              <a:rPr lang="en-US" altLang="en-US" b="1" smtClean="0"/>
              <a:t>heart</a:t>
            </a:r>
            <a:r>
              <a:rPr lang="en-US" altLang="en-US" smtClean="0"/>
              <a:t> and the health of the </a:t>
            </a:r>
            <a:r>
              <a:rPr lang="en-US" altLang="en-US" b="1" smtClean="0"/>
              <a:t>brain</a:t>
            </a:r>
            <a:r>
              <a:rPr lang="en-US" altLang="en-US" smtClean="0"/>
              <a:t>.  </a:t>
            </a:r>
          </a:p>
          <a:p>
            <a:pPr eaLnBrk="1" hangingPunct="1">
              <a:spcBef>
                <a:spcPct val="0"/>
              </a:spcBef>
            </a:pPr>
            <a:endParaRPr lang="en-US" altLang="en-US" smtClean="0"/>
          </a:p>
          <a:p>
            <a:pPr eaLnBrk="1" hangingPunct="1">
              <a:spcBef>
                <a:spcPct val="0"/>
              </a:spcBef>
            </a:pPr>
            <a:r>
              <a:rPr lang="en-US" altLang="en-US" smtClean="0"/>
              <a:t>Several conditions known to increase the risk of </a:t>
            </a:r>
            <a:r>
              <a:rPr lang="en-US" altLang="en-US" b="1" smtClean="0"/>
              <a:t>cardiovascular disease</a:t>
            </a:r>
            <a:r>
              <a:rPr lang="en-US" altLang="en-US" smtClean="0"/>
              <a:t> – including high blood pressure, heart disease, stroke, and diabetes – appear to increase the risk of developing Alzheimer’s disease. </a:t>
            </a:r>
          </a:p>
          <a:p>
            <a:pPr eaLnBrk="1" hangingPunct="1">
              <a:spcBef>
                <a:spcPct val="0"/>
              </a:spcBef>
            </a:pPr>
            <a:endParaRPr lang="en-US" altLang="en-US" smtClean="0"/>
          </a:p>
          <a:p>
            <a:pPr eaLnBrk="1" hangingPunct="1">
              <a:spcBef>
                <a:spcPct val="0"/>
              </a:spcBef>
            </a:pPr>
            <a:r>
              <a:rPr lang="en-US" altLang="en-US" smtClean="0"/>
              <a:t>Many cardiovascular disease risk factors are </a:t>
            </a:r>
            <a:r>
              <a:rPr lang="en-US" altLang="en-US" b="1" smtClean="0"/>
              <a:t>modifiable</a:t>
            </a:r>
            <a:r>
              <a:rPr lang="en-US" altLang="en-US" smtClean="0"/>
              <a:t> – that is, they can be changed to decrease the likelihood of developing cardiovascular disease.   Many experts believe that controlling cardiovascular risk factors may be the most cost-effective and helpful approach to protecting brain health.  </a:t>
            </a:r>
          </a:p>
          <a:p>
            <a:pPr eaLnBrk="1" hangingPunct="1">
              <a:spcBef>
                <a:spcPct val="0"/>
              </a:spcBef>
            </a:pPr>
            <a:endParaRPr lang="en-US" altLang="en-US" smtClean="0"/>
          </a:p>
          <a:p>
            <a:pPr eaLnBrk="1" hangingPunct="1">
              <a:spcBef>
                <a:spcPct val="0"/>
              </a:spcBef>
            </a:pPr>
            <a:r>
              <a:rPr lang="en-US" altLang="en-US" smtClean="0"/>
              <a:t>Risk factors that may be modified include:</a:t>
            </a:r>
          </a:p>
          <a:p>
            <a:pPr eaLnBrk="1" hangingPunct="1">
              <a:spcBef>
                <a:spcPct val="0"/>
              </a:spcBef>
            </a:pPr>
            <a:endParaRPr lang="en-US" altLang="en-US" smtClean="0"/>
          </a:p>
          <a:p>
            <a:pPr eaLnBrk="1" hangingPunct="1">
              <a:spcBef>
                <a:spcPct val="0"/>
              </a:spcBef>
            </a:pPr>
            <a:r>
              <a:rPr lang="en-US" altLang="en-US" b="1" smtClean="0"/>
              <a:t>Quitting smoking</a:t>
            </a:r>
            <a:r>
              <a:rPr lang="en-US" altLang="en-US" smtClean="0"/>
              <a:t>: Smoking has a negative effect on cardiovascular health, and there is also fairly strong evidence that current smoking increases the risk of cognitive decline and possibly also dementia, and that quitting smoking may reduce the associated risk to levels comparable to those who have never smoked.</a:t>
            </a:r>
          </a:p>
          <a:p>
            <a:pPr eaLnBrk="1" hangingPunct="1">
              <a:spcBef>
                <a:spcPct val="0"/>
              </a:spcBef>
            </a:pPr>
            <a:endParaRPr lang="en-US" altLang="en-US" smtClean="0"/>
          </a:p>
          <a:p>
            <a:pPr eaLnBrk="1" hangingPunct="1">
              <a:spcBef>
                <a:spcPct val="0"/>
              </a:spcBef>
            </a:pPr>
            <a:r>
              <a:rPr lang="en-US" altLang="en-US" b="1" smtClean="0"/>
              <a:t>Diet:</a:t>
            </a:r>
            <a:r>
              <a:rPr lang="en-US" altLang="en-US" smtClean="0"/>
              <a:t> Current evidence also suggests that eating a </a:t>
            </a:r>
            <a:r>
              <a:rPr lang="en-US" altLang="en-US" b="1" smtClean="0"/>
              <a:t>heart-healthy</a:t>
            </a:r>
            <a:r>
              <a:rPr lang="en-US" altLang="en-US" smtClean="0"/>
              <a:t> </a:t>
            </a:r>
            <a:r>
              <a:rPr lang="en-US" altLang="en-US" b="1" smtClean="0"/>
              <a:t>diet</a:t>
            </a:r>
            <a:r>
              <a:rPr lang="en-US" altLang="en-US" smtClean="0"/>
              <a:t> may also help protect the brain.  Two diets that have been studied and may be beneficial are the </a:t>
            </a:r>
            <a:r>
              <a:rPr lang="en-US" altLang="en-US" b="1" smtClean="0"/>
              <a:t>DASH (Dietary Approaches to Stop Hypertension)</a:t>
            </a:r>
            <a:r>
              <a:rPr lang="en-US" altLang="en-US" smtClean="0"/>
              <a:t> diet and the </a:t>
            </a:r>
            <a:r>
              <a:rPr lang="en-US" altLang="en-US" b="1" smtClean="0"/>
              <a:t>Mediterranean diet</a:t>
            </a:r>
            <a:r>
              <a:rPr lang="en-US" altLang="en-US" smtClean="0"/>
              <a:t>.  </a:t>
            </a:r>
          </a:p>
          <a:p>
            <a:pPr eaLnBrk="1" hangingPunct="1">
              <a:spcBef>
                <a:spcPct val="0"/>
              </a:spcBef>
            </a:pPr>
            <a:endParaRPr lang="en-US" altLang="en-US" smtClean="0"/>
          </a:p>
          <a:p>
            <a:pPr eaLnBrk="1" hangingPunct="1">
              <a:spcBef>
                <a:spcPct val="0"/>
              </a:spcBef>
            </a:pPr>
            <a:r>
              <a:rPr lang="en-US" altLang="en-US" b="1" smtClean="0"/>
              <a:t>Physical activity:</a:t>
            </a:r>
            <a:r>
              <a:rPr lang="en-US" altLang="en-US" smtClean="0"/>
              <a:t> Regular </a:t>
            </a:r>
            <a:r>
              <a:rPr lang="en-US" altLang="en-US" b="1" smtClean="0"/>
              <a:t>physical activity</a:t>
            </a:r>
            <a:r>
              <a:rPr lang="en-US" altLang="en-US" smtClean="0"/>
              <a:t> is important for heart health, and may help lower the risk of Alzheimer’s and vascular dementia.  Exercise may directly benefit brain cells by increasing blood and oxygen flow in the brain.</a:t>
            </a:r>
          </a:p>
          <a:p>
            <a:pPr eaLnBrk="1" hangingPunct="1">
              <a:spcBef>
                <a:spcPct val="0"/>
              </a:spcBef>
            </a:pPr>
            <a:endParaRPr lang="en-US" altLang="en-US" smtClean="0"/>
          </a:p>
          <a:p>
            <a:pPr eaLnBrk="1" hangingPunct="1">
              <a:spcBef>
                <a:spcPct val="0"/>
              </a:spcBef>
            </a:pPr>
            <a:r>
              <a:rPr lang="en-US" altLang="en-US" smtClean="0"/>
              <a:t>Adults who are 65 or older and generally fit (with no limiting health conditions) should engage in </a:t>
            </a:r>
            <a:r>
              <a:rPr lang="en-US" altLang="en-US" b="1" smtClean="0"/>
              <a:t>150 </a:t>
            </a:r>
            <a:r>
              <a:rPr lang="en-US" altLang="en-US" smtClean="0"/>
              <a:t>minutes of </a:t>
            </a:r>
            <a:r>
              <a:rPr lang="en-US" altLang="en-US" b="1" smtClean="0"/>
              <a:t>moderate aerobic activity</a:t>
            </a:r>
            <a:r>
              <a:rPr lang="en-US" altLang="en-US" smtClean="0"/>
              <a:t> (such as brisk walking) a week and muscle-strengthening activities on 2 or more days a week that work all major muscle groups (legs, hips, back, abdomen, chest, shoulders, and arms).  </a:t>
            </a:r>
          </a:p>
          <a:p>
            <a:pPr eaLnBrk="1" hangingPunct="1">
              <a:spcBef>
                <a:spcPct val="0"/>
              </a:spcBef>
            </a:pPr>
            <a:endParaRPr lang="en-US" altLang="en-US" smtClean="0"/>
          </a:p>
          <a:p>
            <a:pPr eaLnBrk="1" hangingPunct="1">
              <a:spcBef>
                <a:spcPct val="0"/>
              </a:spcBef>
            </a:pPr>
            <a:endParaRPr lang="en-US" alt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2B5A4003-394A-409B-861C-6DFD6FF09173}" type="slidenum">
              <a:rPr lang="en-US" altLang="en-US" smtClean="0">
                <a:latin typeface="Calibri" panose="020F0502020204030204" pitchFamily="34" charset="0"/>
              </a:rPr>
              <a:pPr fontAlgn="base">
                <a:spcBef>
                  <a:spcPct val="0"/>
                </a:spcBef>
                <a:spcAft>
                  <a:spcPct val="0"/>
                </a:spcAft>
              </a:pPr>
              <a:t>24</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40032636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Growing evidence suggests that the avoidance and management of </a:t>
            </a:r>
            <a:r>
              <a:rPr lang="en-US" altLang="en-US" b="1" smtClean="0"/>
              <a:t>diabetes</a:t>
            </a:r>
            <a:r>
              <a:rPr lang="en-US" altLang="en-US" smtClean="0"/>
              <a:t>, </a:t>
            </a:r>
            <a:r>
              <a:rPr lang="en-US" altLang="en-US" b="1" smtClean="0"/>
              <a:t>high blood pressure </a:t>
            </a:r>
            <a:r>
              <a:rPr lang="en-US" altLang="en-US" smtClean="0"/>
              <a:t>(hypertension), and </a:t>
            </a:r>
            <a:r>
              <a:rPr lang="en-US" altLang="en-US" b="1" smtClean="0"/>
              <a:t>midlife obesity</a:t>
            </a:r>
            <a:r>
              <a:rPr lang="en-US" altLang="en-US" smtClean="0"/>
              <a:t> may reduce risk for </a:t>
            </a:r>
            <a:r>
              <a:rPr lang="en-US" altLang="en-US" b="1" smtClean="0"/>
              <a:t>Alzheimer’s </a:t>
            </a:r>
            <a:r>
              <a:rPr lang="en-US" altLang="en-US" smtClean="0"/>
              <a:t>and other </a:t>
            </a:r>
            <a:r>
              <a:rPr lang="en-US" altLang="en-US" b="1" smtClean="0"/>
              <a:t>dementias</a:t>
            </a:r>
            <a:r>
              <a:rPr lang="en-US" altLang="en-US" smtClean="0"/>
              <a:t>.  There is even stronger evidence that these factors may also help protect against </a:t>
            </a:r>
            <a:r>
              <a:rPr lang="en-US" altLang="en-US" b="1" smtClean="0"/>
              <a:t>cognitive decline</a:t>
            </a:r>
            <a:r>
              <a:rPr lang="en-US" altLang="en-US" smtClean="0"/>
              <a:t> in general.</a:t>
            </a:r>
          </a:p>
          <a:p>
            <a:pPr eaLnBrk="1" hangingPunct="1">
              <a:spcBef>
                <a:spcPct val="0"/>
              </a:spcBef>
            </a:pPr>
            <a:r>
              <a:rPr lang="en-US" altLang="en-US" smtClean="0"/>
              <a:t>  </a:t>
            </a:r>
          </a:p>
          <a:p>
            <a:pPr eaLnBrk="1" hangingPunct="1">
              <a:spcBef>
                <a:spcPct val="0"/>
              </a:spcBef>
            </a:pPr>
            <a:r>
              <a:rPr lang="en-US" altLang="en-US" smtClean="0"/>
              <a:t>Preventing and managing these and other chronic diseases and conditions have been priorities of public health practice for many years.  The increasing evidence base about the impact of these conditions on </a:t>
            </a:r>
            <a:r>
              <a:rPr lang="en-US" altLang="en-US" b="1" smtClean="0"/>
              <a:t>cognitive health</a:t>
            </a:r>
            <a:r>
              <a:rPr lang="en-US" altLang="en-US" smtClean="0"/>
              <a:t> must also be taken into account and incorporated into public health practice going forward.</a:t>
            </a: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61BCE7DD-981C-4B91-A683-4874CEC5CD9D}" type="slidenum">
              <a:rPr lang="en-US" altLang="en-US" smtClean="0">
                <a:latin typeface="Calibri" panose="020F0502020204030204" pitchFamily="34" charset="0"/>
              </a:rPr>
              <a:pPr fontAlgn="base">
                <a:spcBef>
                  <a:spcPct val="0"/>
                </a:spcBef>
                <a:spcAft>
                  <a:spcPct val="0"/>
                </a:spcAft>
              </a:pPr>
              <a:t>25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4661714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In addition to the findings that years of formal education may be a preventative factor for Alzheimer’s disease, a number of studies indicate that </a:t>
            </a:r>
            <a:r>
              <a:rPr lang="en-US" b="1" dirty="0" smtClean="0"/>
              <a:t>keeping the brain active</a:t>
            </a:r>
            <a:r>
              <a:rPr lang="en-US" dirty="0" smtClean="0"/>
              <a:t> is associated with lower risk for developing Alzheimer’s disease.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Mentally stimulating activities</a:t>
            </a:r>
            <a:r>
              <a:rPr lang="en-US" dirty="0" smtClean="0"/>
              <a:t> may include: </a:t>
            </a:r>
          </a:p>
          <a:p>
            <a:pPr eaLnBrk="1" fontAlgn="auto" hangingPunct="1">
              <a:spcBef>
                <a:spcPts val="0"/>
              </a:spcBef>
              <a:spcAft>
                <a:spcPts val="0"/>
              </a:spcAft>
              <a:defRPr/>
            </a:pP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dirty="0" smtClean="0"/>
              <a:t>Learning new information and skills</a:t>
            </a:r>
          </a:p>
          <a:p>
            <a:pPr marL="181240" indent="-181240" eaLnBrk="1" fontAlgn="auto" hangingPunct="1">
              <a:spcBef>
                <a:spcPts val="0"/>
              </a:spcBef>
              <a:spcAft>
                <a:spcPts val="0"/>
              </a:spcAft>
              <a:buFont typeface="Arial" panose="020B0604020202020204" pitchFamily="34" charset="0"/>
              <a:buChar char="•"/>
              <a:defRPr/>
            </a:pPr>
            <a:r>
              <a:rPr lang="en-US" dirty="0" smtClean="0"/>
              <a:t>Volunteering</a:t>
            </a:r>
          </a:p>
          <a:p>
            <a:pPr marL="181240" indent="-181240" eaLnBrk="1" fontAlgn="auto" hangingPunct="1">
              <a:spcBef>
                <a:spcPts val="0"/>
              </a:spcBef>
              <a:spcAft>
                <a:spcPts val="0"/>
              </a:spcAft>
              <a:buFont typeface="Arial" panose="020B0604020202020204" pitchFamily="34" charset="0"/>
              <a:buChar char="•"/>
              <a:defRPr/>
            </a:pPr>
            <a:r>
              <a:rPr lang="en-US" dirty="0" smtClean="0"/>
              <a:t>Reading</a:t>
            </a:r>
          </a:p>
          <a:p>
            <a:pPr marL="181240" indent="-181240" eaLnBrk="1" fontAlgn="auto" hangingPunct="1">
              <a:spcBef>
                <a:spcPts val="0"/>
              </a:spcBef>
              <a:spcAft>
                <a:spcPts val="0"/>
              </a:spcAft>
              <a:buFont typeface="Arial" panose="020B0604020202020204" pitchFamily="34" charset="0"/>
              <a:buChar char="•"/>
              <a:defRPr/>
            </a:pPr>
            <a:r>
              <a:rPr lang="en-US" dirty="0" smtClean="0"/>
              <a:t>Playing challenging games (such as Bridge, chess, Sudoku, etc.)</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Other studies have also suggested a link between </a:t>
            </a:r>
            <a:r>
              <a:rPr lang="en-US" b="1" dirty="0" smtClean="0"/>
              <a:t>social connections</a:t>
            </a:r>
            <a:r>
              <a:rPr lang="en-US" dirty="0" smtClean="0"/>
              <a:t> and cognitive health.  Keeping strong social connections may help reduce the risk of cognitive decline.</a:t>
            </a:r>
          </a:p>
          <a:p>
            <a:pPr eaLnBrk="1" fontAlgn="auto" hangingPunct="1">
              <a:spcBef>
                <a:spcPts val="0"/>
              </a:spcBef>
              <a:spcAft>
                <a:spcPts val="0"/>
              </a:spcAft>
              <a:defRPr/>
            </a:pPr>
            <a:endParaRPr lang="en-US" dirty="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CF55A248-479C-4056-88C3-0B6D487B75DE}" type="slidenum">
              <a:rPr lang="en-US" altLang="en-US" smtClean="0">
                <a:latin typeface="Calibri" panose="020F0502020204030204" pitchFamily="34" charset="0"/>
              </a:rPr>
              <a:pPr fontAlgn="base">
                <a:spcBef>
                  <a:spcPct val="0"/>
                </a:spcBef>
                <a:spcAft>
                  <a:spcPct val="0"/>
                </a:spcAft>
              </a:pPr>
              <a:t>26</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6263118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Ask: </a:t>
            </a:r>
            <a:r>
              <a:rPr lang="en-US" altLang="en-US" smtClean="0"/>
              <a:t>How could public health play a role in promoting risk</a:t>
            </a:r>
            <a:br>
              <a:rPr lang="en-US" altLang="en-US" smtClean="0"/>
            </a:br>
            <a:r>
              <a:rPr lang="en-US" altLang="en-US" smtClean="0"/>
              <a:t>reduction and cognitive health?</a:t>
            </a:r>
          </a:p>
          <a:p>
            <a:pPr eaLnBrk="1" hangingPunct="1">
              <a:spcBef>
                <a:spcPct val="0"/>
              </a:spcBef>
            </a:pPr>
            <a:endParaRPr lang="en-US" alt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9866A8D0-8833-4417-9E44-CF14093CC5D1}" type="slidenum">
              <a:rPr lang="en-US" altLang="en-US" smtClean="0">
                <a:latin typeface="Calibri" panose="020F0502020204030204" pitchFamily="34" charset="0"/>
              </a:rPr>
              <a:pPr fontAlgn="base">
                <a:spcBef>
                  <a:spcPct val="0"/>
                </a:spcBef>
                <a:spcAft>
                  <a:spcPct val="0"/>
                </a:spcAft>
              </a:pPr>
              <a:t>27</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2953382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Public health may design and implement </a:t>
            </a:r>
            <a:r>
              <a:rPr lang="en-US" b="1" dirty="0" smtClean="0"/>
              <a:t>health education and promotion campaigns</a:t>
            </a:r>
            <a:r>
              <a:rPr lang="en-US" dirty="0" smtClean="0"/>
              <a:t> that directly promote brain health and risk reduction strategies, or incorporate </a:t>
            </a:r>
            <a:r>
              <a:rPr lang="en-US" b="1" dirty="0" smtClean="0"/>
              <a:t>brain health</a:t>
            </a:r>
            <a:r>
              <a:rPr lang="en-US" dirty="0" smtClean="0"/>
              <a:t> messages into </a:t>
            </a:r>
            <a:r>
              <a:rPr lang="en-US" b="1" dirty="0" smtClean="0"/>
              <a:t>cardiovascular</a:t>
            </a:r>
            <a:r>
              <a:rPr lang="en-US" dirty="0" smtClean="0"/>
              <a:t> health campaigns.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Similarly, reducing risk for Alzheimer’s disease is in line with public health efforts to improve </a:t>
            </a:r>
            <a:r>
              <a:rPr lang="en-US" b="1" dirty="0" smtClean="0"/>
              <a:t>detection</a:t>
            </a:r>
            <a:r>
              <a:rPr lang="en-US" dirty="0" smtClean="0"/>
              <a:t> and </a:t>
            </a:r>
            <a:r>
              <a:rPr lang="en-US" b="1" dirty="0" smtClean="0"/>
              <a:t>treatment</a:t>
            </a:r>
            <a:r>
              <a:rPr lang="en-US" dirty="0" smtClean="0"/>
              <a:t> of </a:t>
            </a:r>
            <a:r>
              <a:rPr lang="en-US" b="1" dirty="0" smtClean="0"/>
              <a:t>diabetes</a:t>
            </a:r>
            <a:r>
              <a:rPr lang="en-US" dirty="0" smtClean="0"/>
              <a:t> and </a:t>
            </a:r>
            <a:r>
              <a:rPr lang="en-US" b="1" dirty="0" smtClean="0"/>
              <a:t>high blood pressure</a:t>
            </a:r>
            <a:r>
              <a:rPr lang="en-US" dirty="0" smtClean="0"/>
              <a:t>, and promote </a:t>
            </a:r>
            <a:r>
              <a:rPr lang="en-US" b="1" dirty="0" smtClean="0"/>
              <a:t>smoking cessation</a:t>
            </a:r>
            <a:r>
              <a:rPr lang="en-US" dirty="0" smtClean="0"/>
              <a:t>.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Such campaigns should include in their target audience </a:t>
            </a:r>
            <a:r>
              <a:rPr lang="en-US" b="1" dirty="0" smtClean="0"/>
              <a:t>older adults, </a:t>
            </a:r>
            <a:r>
              <a:rPr lang="en-US" dirty="0" smtClean="0"/>
              <a:t>which is a population that has rarely been specifically targeted in prevention programs.  Evidence-based interventions are also needed to increase physical activity and promote heart-healthy diets among older people.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To achieve health equity goals, public health campaigns need </a:t>
            </a:r>
            <a:r>
              <a:rPr lang="en-US" b="1" dirty="0" smtClean="0"/>
              <a:t>culturally appropriate</a:t>
            </a:r>
            <a:r>
              <a:rPr lang="en-US" dirty="0" smtClean="0"/>
              <a:t> education and awareness campaigns for heart health and brain health.  These are especially important for African-Americans and Hispanics, who are at higher risk of Alzheimer’s disease as well as for high blood pressure and diabetes.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Public health and its partners may also initiate or strengthen </a:t>
            </a:r>
            <a:r>
              <a:rPr lang="en-US" b="1" dirty="0" smtClean="0"/>
              <a:t>programs and policies</a:t>
            </a:r>
            <a:r>
              <a:rPr lang="en-US" dirty="0" smtClean="0"/>
              <a:t> aimed at risk reduction for Alzheimer’s disease.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Programs and policies could help ensure access to:</a:t>
            </a:r>
          </a:p>
          <a:p>
            <a:pPr eaLnBrk="1" fontAlgn="auto" hangingPunct="1">
              <a:spcBef>
                <a:spcPts val="0"/>
              </a:spcBef>
              <a:spcAft>
                <a:spcPts val="0"/>
              </a:spcAft>
              <a:defRPr/>
            </a:pP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b="1" dirty="0" smtClean="0"/>
              <a:t>Injury prevention</a:t>
            </a:r>
            <a:r>
              <a:rPr lang="en-US" dirty="0" smtClean="0"/>
              <a:t> resources (e.g., helmets, falls prevention assets)</a:t>
            </a:r>
          </a:p>
          <a:p>
            <a:pPr marL="181240" indent="-181240" eaLnBrk="1" fontAlgn="auto" hangingPunct="1">
              <a:spcBef>
                <a:spcPts val="0"/>
              </a:spcBef>
              <a:spcAft>
                <a:spcPts val="0"/>
              </a:spcAft>
              <a:buFont typeface="Arial" panose="020B0604020202020204" pitchFamily="34" charset="0"/>
              <a:buChar char="•"/>
              <a:defRPr/>
            </a:pPr>
            <a:r>
              <a:rPr lang="en-US" dirty="0" smtClean="0"/>
              <a:t>Safe and accessible </a:t>
            </a:r>
            <a:r>
              <a:rPr lang="en-US" b="1" dirty="0" smtClean="0"/>
              <a:t>public spaces</a:t>
            </a: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dirty="0" smtClean="0"/>
              <a:t>Options for healthy </a:t>
            </a:r>
            <a:r>
              <a:rPr lang="en-US" b="1" dirty="0" smtClean="0"/>
              <a:t>eating</a:t>
            </a:r>
            <a:r>
              <a:rPr lang="en-US" dirty="0" smtClean="0"/>
              <a:t>, physical </a:t>
            </a:r>
            <a:r>
              <a:rPr lang="en-US" b="1" dirty="0" smtClean="0"/>
              <a:t>activity</a:t>
            </a:r>
            <a:r>
              <a:rPr lang="en-US" dirty="0" smtClean="0"/>
              <a:t>, and </a:t>
            </a:r>
            <a:r>
              <a:rPr lang="en-US" b="1" dirty="0" smtClean="0"/>
              <a:t>social</a:t>
            </a:r>
            <a:r>
              <a:rPr lang="en-US" dirty="0" smtClean="0"/>
              <a:t> connections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676CC05A-FA3F-464F-AD7F-9A20CC5A5B41}" type="slidenum">
              <a:rPr lang="en-US" altLang="en-US" smtClean="0">
                <a:latin typeface="Calibri" panose="020F0502020204030204" pitchFamily="34" charset="0"/>
              </a:rPr>
              <a:pPr fontAlgn="base">
                <a:spcBef>
                  <a:spcPct val="0"/>
                </a:spcBef>
                <a:spcAft>
                  <a:spcPct val="0"/>
                </a:spcAft>
              </a:pPr>
              <a:t>28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9040484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Promoting early detection and diagnosis of Alzheimer’s disease is another important tool of public health.  </a:t>
            </a:r>
          </a:p>
          <a:p>
            <a:pPr eaLnBrk="1" hangingPunct="1">
              <a:spcBef>
                <a:spcPct val="0"/>
              </a:spcBef>
            </a:pPr>
            <a:endParaRPr lang="en-US"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762C5CAC-B995-443C-B855-FD911A76F664}" type="slidenum">
              <a:rPr lang="en-US" altLang="en-US" smtClean="0">
                <a:latin typeface="Calibri" panose="020F0502020204030204" pitchFamily="34" charset="0"/>
              </a:rPr>
              <a:pPr fontAlgn="base">
                <a:spcBef>
                  <a:spcPct val="0"/>
                </a:spcBef>
                <a:spcAft>
                  <a:spcPct val="0"/>
                </a:spcAft>
              </a:pPr>
              <a:t>29</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4290319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(This slide can be edited as needed or removed)</a:t>
            </a:r>
            <a:endParaRPr lang="en-US" altLang="en-US" b="1" smtClean="0"/>
          </a:p>
          <a:p>
            <a:pPr eaLnBrk="1" hangingPunct="1">
              <a:spcBef>
                <a:spcPct val="0"/>
              </a:spcBef>
            </a:pPr>
            <a:r>
              <a:rPr lang="en-US" altLang="en-US" smtClean="0"/>
              <a:t> </a:t>
            </a:r>
          </a:p>
          <a:p>
            <a:pPr eaLnBrk="1" hangingPunct="1">
              <a:spcBef>
                <a:spcPct val="0"/>
              </a:spcBef>
            </a:pPr>
            <a:r>
              <a:rPr lang="en-US" altLang="en-US" smtClean="0"/>
              <a:t>The content in this presentation supports the development of the following competencies:</a:t>
            </a:r>
          </a:p>
          <a:p>
            <a:pPr eaLnBrk="1" hangingPunct="1">
              <a:spcBef>
                <a:spcPct val="0"/>
              </a:spcBef>
            </a:pPr>
            <a:endParaRPr lang="en-US" altLang="en-US" b="1" smtClean="0"/>
          </a:p>
          <a:p>
            <a:pPr eaLnBrk="1" hangingPunct="1">
              <a:spcBef>
                <a:spcPct val="0"/>
              </a:spcBef>
            </a:pPr>
            <a:r>
              <a:rPr lang="en-US" altLang="en-US" b="1" smtClean="0"/>
              <a:t>Association for Gerontology in Higher Education (AGHE):</a:t>
            </a:r>
            <a:endParaRPr lang="en-US" altLang="en-US" smtClean="0"/>
          </a:p>
          <a:p>
            <a:pPr eaLnBrk="1" hangingPunct="1">
              <a:spcBef>
                <a:spcPct val="0"/>
              </a:spcBef>
            </a:pPr>
            <a:r>
              <a:rPr lang="en-US" altLang="en-US" smtClean="0"/>
              <a:t>1.2.4 Recognize common late-life syndromes and diseases and their related bio-psycho-social risk and protective factors.</a:t>
            </a:r>
          </a:p>
          <a:p>
            <a:pPr eaLnBrk="1" hangingPunct="1">
              <a:spcBef>
                <a:spcPct val="0"/>
              </a:spcBef>
            </a:pPr>
            <a:r>
              <a:rPr lang="en-US" altLang="en-US" b="1" smtClean="0"/>
              <a:t>Association of Schools and Programs of Public Health (ASPPH):</a:t>
            </a:r>
            <a:endParaRPr lang="en-US" altLang="en-US" smtClean="0"/>
          </a:p>
          <a:p>
            <a:pPr eaLnBrk="1" hangingPunct="1">
              <a:spcBef>
                <a:spcPct val="0"/>
              </a:spcBef>
            </a:pPr>
            <a:r>
              <a:rPr lang="en-US" altLang="en-US" smtClean="0"/>
              <a:t>Domain 2: Describe how the methods of epidemiology and surveillance are used to safeguard the population’s health.</a:t>
            </a:r>
          </a:p>
          <a:p>
            <a:pPr eaLnBrk="1" hangingPunct="1">
              <a:spcBef>
                <a:spcPct val="0"/>
              </a:spcBef>
            </a:pPr>
            <a:r>
              <a:rPr lang="en-US" altLang="en-US" smtClean="0"/>
              <a:t>Domain 3: Endorse lifestyle behaviors that promote individual and population health and well-being.</a:t>
            </a:r>
          </a:p>
          <a:p>
            <a:pPr eaLnBrk="1" hangingPunct="1">
              <a:spcBef>
                <a:spcPct val="0"/>
              </a:spcBef>
            </a:pPr>
            <a:r>
              <a:rPr lang="en-US" altLang="en-US" b="1" smtClean="0"/>
              <a:t>Council on Linkages Between Academia and Public Health Practice:</a:t>
            </a:r>
            <a:endParaRPr lang="en-US" altLang="en-US" smtClean="0"/>
          </a:p>
          <a:p>
            <a:pPr eaLnBrk="1" hangingPunct="1">
              <a:spcBef>
                <a:spcPct val="0"/>
              </a:spcBef>
            </a:pPr>
            <a:r>
              <a:rPr lang="en-US" altLang="en-US" smtClean="0"/>
              <a:t>3A8. Describes the roles of governmental public health, health care, and other partners in improving the health of a community.</a:t>
            </a:r>
          </a:p>
          <a:p>
            <a:pPr eaLnBrk="1" hangingPunct="1">
              <a:spcBef>
                <a:spcPct val="0"/>
              </a:spcBef>
            </a:pPr>
            <a:r>
              <a:rPr lang="en-US" altLang="en-US" smtClean="0"/>
              <a:t>8A3. Describes the ways public health, health care, and other organizations can work together or individually to impact the health of a community.</a:t>
            </a:r>
          </a:p>
          <a:p>
            <a:pPr eaLnBrk="1" hangingPunct="1">
              <a:spcBef>
                <a:spcPct val="0"/>
              </a:spcBef>
            </a:pPr>
            <a:r>
              <a:rPr lang="en-US" altLang="en-US" smtClean="0"/>
              <a:t>8A4. Contributes to development of a vision for a healthy community (e.g., emphasis on prevention, health equity for all, excellence and innovation). </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89507FE1-A822-4FB8-B426-84FEB97305DC}" type="slidenum">
              <a:rPr lang="en-US" altLang="en-US" smtClean="0">
                <a:latin typeface="Calibri" panose="020F0502020204030204" pitchFamily="34" charset="0"/>
              </a:rPr>
              <a:pPr fontAlgn="base">
                <a:spcBef>
                  <a:spcPct val="0"/>
                </a:spcBef>
                <a:spcAft>
                  <a:spcPct val="0"/>
                </a:spcAft>
              </a:pPr>
              <a:t>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4088798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Ask: </a:t>
            </a:r>
            <a:r>
              <a:rPr lang="en-US" altLang="en-US" smtClean="0"/>
              <a:t>Would you want to know if you had Alzheimer’s disease?  </a:t>
            </a:r>
          </a:p>
          <a:p>
            <a:pPr eaLnBrk="1" hangingPunct="1">
              <a:spcBef>
                <a:spcPct val="0"/>
              </a:spcBef>
            </a:pPr>
            <a:r>
              <a:rPr lang="en-US" altLang="en-US" smtClean="0"/>
              <a:t>Why or why not?</a:t>
            </a:r>
          </a:p>
          <a:p>
            <a:pPr eaLnBrk="1" hangingPunct="1">
              <a:spcBef>
                <a:spcPct val="0"/>
              </a:spcBef>
            </a:pPr>
            <a:endParaRPr lang="en-US" alt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D9D42275-E272-47BE-B088-BCA99C88CA45}" type="slidenum">
              <a:rPr lang="en-US" altLang="en-US" smtClean="0">
                <a:latin typeface="Calibri" panose="020F0502020204030204" pitchFamily="34" charset="0"/>
              </a:rPr>
              <a:pPr fontAlgn="base">
                <a:spcBef>
                  <a:spcPct val="0"/>
                </a:spcBef>
                <a:spcAft>
                  <a:spcPct val="0"/>
                </a:spcAft>
              </a:pPr>
              <a:t>30</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2494441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Promoting and assuring </a:t>
            </a:r>
            <a:r>
              <a:rPr lang="en-US" b="1" dirty="0" smtClean="0"/>
              <a:t>early</a:t>
            </a:r>
            <a:r>
              <a:rPr lang="en-US" dirty="0" smtClean="0"/>
              <a:t> </a:t>
            </a:r>
            <a:r>
              <a:rPr lang="en-US" b="1" dirty="0" smtClean="0"/>
              <a:t>detection</a:t>
            </a:r>
            <a:r>
              <a:rPr lang="en-US" dirty="0" smtClean="0"/>
              <a:t> of disease and disability is a third tool of public health, and is vitally important for people with Alzheimer’s and dementia.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Even though there are no pharmacological treatments that change the course of the disease, there are numerous reasons why early detection is important:</a:t>
            </a:r>
          </a:p>
          <a:p>
            <a:pPr marL="181240" indent="-181240" eaLnBrk="1" fontAlgn="auto" hangingPunct="1">
              <a:spcBef>
                <a:spcPts val="0"/>
              </a:spcBef>
              <a:spcAft>
                <a:spcPts val="0"/>
              </a:spcAft>
              <a:buFont typeface="Arial" panose="020B0604020202020204" pitchFamily="34" charset="0"/>
              <a:buChar char="•"/>
              <a:defRPr/>
            </a:pPr>
            <a:endParaRPr lang="en-US" dirty="0" smtClean="0"/>
          </a:p>
          <a:p>
            <a:pPr eaLnBrk="1" fontAlgn="auto" hangingPunct="1">
              <a:spcBef>
                <a:spcPts val="0"/>
              </a:spcBef>
              <a:spcAft>
                <a:spcPts val="0"/>
              </a:spcAft>
              <a:defRPr/>
            </a:pPr>
            <a:r>
              <a:rPr lang="en-US" b="1" dirty="0" smtClean="0"/>
              <a:t>Access to treatment and services:  </a:t>
            </a:r>
            <a:r>
              <a:rPr lang="en-US" dirty="0" smtClean="0"/>
              <a:t>A formal diagnosis allows individuals and their caregivers to have access to available </a:t>
            </a:r>
            <a:r>
              <a:rPr lang="en-US" b="1" dirty="0" smtClean="0"/>
              <a:t>treatments</a:t>
            </a:r>
            <a:r>
              <a:rPr lang="en-US" dirty="0" smtClean="0"/>
              <a:t>, build a </a:t>
            </a:r>
            <a:r>
              <a:rPr lang="en-US" b="1" dirty="0" smtClean="0"/>
              <a:t>care team</a:t>
            </a:r>
            <a:r>
              <a:rPr lang="en-US" dirty="0" smtClean="0"/>
              <a:t>, and identify </a:t>
            </a:r>
            <a:r>
              <a:rPr lang="en-US" b="1" dirty="0" smtClean="0"/>
              <a:t>support services</a:t>
            </a:r>
            <a:r>
              <a:rPr lang="en-US" dirty="0" smtClean="0"/>
              <a:t>.</a:t>
            </a:r>
          </a:p>
          <a:p>
            <a:pPr marL="181240" indent="-181240" eaLnBrk="1" fontAlgn="auto" hangingPunct="1">
              <a:spcBef>
                <a:spcPts val="0"/>
              </a:spcBef>
              <a:spcAft>
                <a:spcPts val="0"/>
              </a:spcAft>
              <a:buFont typeface="Arial" panose="020B0604020202020204" pitchFamily="34" charset="0"/>
              <a:buChar char="•"/>
              <a:defRPr/>
            </a:pPr>
            <a:endParaRPr lang="en-US" dirty="0" smtClean="0"/>
          </a:p>
          <a:p>
            <a:pPr eaLnBrk="1" fontAlgn="auto" hangingPunct="1">
              <a:spcBef>
                <a:spcPts val="0"/>
              </a:spcBef>
              <a:spcAft>
                <a:spcPts val="0"/>
              </a:spcAft>
              <a:defRPr/>
            </a:pPr>
            <a:r>
              <a:rPr lang="en-US" dirty="0" smtClean="0"/>
              <a:t>It may help individuals:</a:t>
            </a:r>
          </a:p>
          <a:p>
            <a:pPr marL="181240" indent="-181240" eaLnBrk="1" fontAlgn="auto" hangingPunct="1">
              <a:spcBef>
                <a:spcPts val="0"/>
              </a:spcBef>
              <a:spcAft>
                <a:spcPts val="0"/>
              </a:spcAft>
              <a:buFont typeface="Arial" panose="020B0604020202020204" pitchFamily="34" charset="0"/>
              <a:buChar char="•"/>
              <a:defRPr/>
            </a:pP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dirty="0" smtClean="0"/>
              <a:t>Begin </a:t>
            </a:r>
            <a:r>
              <a:rPr lang="en-US" b="1" dirty="0" smtClean="0"/>
              <a:t>medication</a:t>
            </a:r>
            <a:r>
              <a:rPr lang="en-US" dirty="0" smtClean="0"/>
              <a:t> to help manage symptoms</a:t>
            </a:r>
          </a:p>
          <a:p>
            <a:pPr marL="181240" indent="-181240" eaLnBrk="1" fontAlgn="auto" hangingPunct="1">
              <a:spcBef>
                <a:spcPts val="0"/>
              </a:spcBef>
              <a:spcAft>
                <a:spcPts val="0"/>
              </a:spcAft>
              <a:buFont typeface="Arial" panose="020B0604020202020204" pitchFamily="34" charset="0"/>
              <a:buChar char="•"/>
              <a:defRPr/>
            </a:pPr>
            <a:r>
              <a:rPr lang="en-US" dirty="0" smtClean="0"/>
              <a:t>Identify </a:t>
            </a:r>
            <a:r>
              <a:rPr lang="en-US" b="1" dirty="0" smtClean="0"/>
              <a:t>health care professionals</a:t>
            </a:r>
            <a:r>
              <a:rPr lang="en-US" dirty="0" smtClean="0"/>
              <a:t> to help with different aspects of the disease (such as primary care, neurologist, psychiatrist, etc.)</a:t>
            </a:r>
          </a:p>
          <a:p>
            <a:pPr marL="181240" indent="-181240" eaLnBrk="1" fontAlgn="auto" hangingPunct="1">
              <a:spcBef>
                <a:spcPts val="0"/>
              </a:spcBef>
              <a:spcAft>
                <a:spcPts val="0"/>
              </a:spcAft>
              <a:buFont typeface="Arial" panose="020B0604020202020204" pitchFamily="34" charset="0"/>
              <a:buChar char="•"/>
              <a:defRPr/>
            </a:pPr>
            <a:r>
              <a:rPr lang="en-US" dirty="0" smtClean="0"/>
              <a:t>Manage </a:t>
            </a:r>
            <a:r>
              <a:rPr lang="en-US" b="1" dirty="0" smtClean="0"/>
              <a:t>co-morbidities </a:t>
            </a:r>
            <a:r>
              <a:rPr lang="en-US" dirty="0" smtClean="0"/>
              <a:t>and potentially minimize or avoid further complications</a:t>
            </a:r>
          </a:p>
          <a:p>
            <a:pPr marL="181240" indent="-181240" eaLnBrk="1" fontAlgn="auto" hangingPunct="1">
              <a:spcBef>
                <a:spcPts val="0"/>
              </a:spcBef>
              <a:spcAft>
                <a:spcPts val="0"/>
              </a:spcAft>
              <a:buFont typeface="Arial" panose="020B0604020202020204" pitchFamily="34" charset="0"/>
              <a:buChar char="•"/>
              <a:defRPr/>
            </a:pPr>
            <a:r>
              <a:rPr lang="en-US" dirty="0" smtClean="0"/>
              <a:t>Identify </a:t>
            </a:r>
            <a:r>
              <a:rPr lang="en-US" b="1" dirty="0" smtClean="0"/>
              <a:t>community-based</a:t>
            </a:r>
            <a:r>
              <a:rPr lang="en-US" dirty="0" smtClean="0"/>
              <a:t> services, such as support groups and services to assist with daily life. </a:t>
            </a:r>
          </a:p>
          <a:p>
            <a:pPr marL="181240" indent="-181240" eaLnBrk="1" fontAlgn="auto" hangingPunct="1">
              <a:spcBef>
                <a:spcPts val="0"/>
              </a:spcBef>
              <a:spcAft>
                <a:spcPts val="0"/>
              </a:spcAft>
              <a:buFont typeface="Arial" panose="020B0604020202020204" pitchFamily="34" charset="0"/>
              <a:buChar char="•"/>
              <a:defRPr/>
            </a:pPr>
            <a:endParaRPr lang="en-US" dirty="0" smtClean="0"/>
          </a:p>
          <a:p>
            <a:pPr eaLnBrk="1" fontAlgn="auto" hangingPunct="1">
              <a:spcBef>
                <a:spcPts val="0"/>
              </a:spcBef>
              <a:spcAft>
                <a:spcPts val="0"/>
              </a:spcAft>
              <a:defRPr/>
            </a:pPr>
            <a:r>
              <a:rPr lang="en-US" dirty="0" smtClean="0"/>
              <a:t>All of these factors may help reduce the </a:t>
            </a:r>
            <a:r>
              <a:rPr lang="en-US" b="1" dirty="0" smtClean="0"/>
              <a:t>burden</a:t>
            </a:r>
            <a:r>
              <a:rPr lang="en-US" dirty="0" smtClean="0"/>
              <a:t> on people with Alzheimer’s disease and their caregivers, and may also reduce </a:t>
            </a:r>
            <a:r>
              <a:rPr lang="en-US" b="1" dirty="0" smtClean="0"/>
              <a:t>health care costs</a:t>
            </a:r>
            <a:r>
              <a:rPr lang="en-US" dirty="0" smtClean="0"/>
              <a:t> by delaying placement in long-term facilities.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Planning</a:t>
            </a:r>
            <a:r>
              <a:rPr lang="en-US" dirty="0" smtClean="0"/>
              <a:t>:  Early detection of Alzheimer’s and other dementias can also help individuals and their families make important </a:t>
            </a:r>
            <a:r>
              <a:rPr lang="en-US" b="1" dirty="0" smtClean="0"/>
              <a:t>decisions</a:t>
            </a:r>
            <a:r>
              <a:rPr lang="en-US" dirty="0" smtClean="0"/>
              <a:t> and </a:t>
            </a:r>
            <a:r>
              <a:rPr lang="en-US" b="1" dirty="0" smtClean="0"/>
              <a:t>plans</a:t>
            </a:r>
            <a:r>
              <a:rPr lang="en-US" dirty="0" smtClean="0"/>
              <a:t> surrounding care, treatment options, and finances.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Many people with Alzheimer’s disease may benefit from creating </a:t>
            </a:r>
            <a:r>
              <a:rPr lang="en-US" b="1" dirty="0" smtClean="0"/>
              <a:t>advance directives</a:t>
            </a:r>
            <a:r>
              <a:rPr lang="en-US" dirty="0" smtClean="0"/>
              <a:t> –legal documents that specify the type of medical and end-of-life care a person wants to receive once he or she can no longer make or communicate these decisions.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Reversible Causes:  </a:t>
            </a:r>
            <a:r>
              <a:rPr lang="en-US" dirty="0" smtClean="0"/>
              <a:t>In some cases, dementia-like symptoms are not actually dementia, but are due to reversible causes.</a:t>
            </a:r>
          </a:p>
          <a:p>
            <a:pPr eaLnBrk="1" fontAlgn="auto" hangingPunct="1">
              <a:spcBef>
                <a:spcPts val="0"/>
              </a:spcBef>
              <a:spcAft>
                <a:spcPts val="0"/>
              </a:spcAft>
              <a:defRPr/>
            </a:pPr>
            <a:r>
              <a:rPr lang="en-US" dirty="0" smtClean="0"/>
              <a:t>Research suggests that the cognitive impairment in 9% of individuals experiencing dementia-like symptoms is due to a potentially reversible cause, such as depression or a vitamin B12 deficiency.</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Clinical Trials:  </a:t>
            </a:r>
            <a:r>
              <a:rPr lang="en-US" dirty="0" smtClean="0"/>
              <a:t>Having access to clinical trials provides individuals with the opportunity to </a:t>
            </a:r>
            <a:r>
              <a:rPr lang="en-US" b="1" dirty="0" smtClean="0"/>
              <a:t>access the latest experimental approaches </a:t>
            </a:r>
            <a:r>
              <a:rPr lang="en-US" dirty="0" smtClean="0"/>
              <a:t>available and provides them with care by clinical research staff.</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Clinical trials and clinical studies on Alzheimer’s and other dementias focus on numerous aspects of these conditions:</a:t>
            </a:r>
          </a:p>
          <a:p>
            <a:pPr eaLnBrk="1" fontAlgn="auto" hangingPunct="1">
              <a:spcBef>
                <a:spcPts val="0"/>
              </a:spcBef>
              <a:spcAft>
                <a:spcPts val="0"/>
              </a:spcAft>
              <a:defRPr/>
            </a:pP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dirty="0" smtClean="0"/>
              <a:t>Helping people with Alzheimer’s disease maintain their </a:t>
            </a:r>
            <a:r>
              <a:rPr lang="en-US" b="1" dirty="0" smtClean="0"/>
              <a:t>mental functioning </a:t>
            </a:r>
            <a:r>
              <a:rPr lang="en-US" dirty="0" smtClean="0"/>
              <a:t>and manage </a:t>
            </a:r>
            <a:r>
              <a:rPr lang="en-US" b="1" dirty="0" smtClean="0"/>
              <a:t>symptoms</a:t>
            </a: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b="1" dirty="0" smtClean="0"/>
              <a:t>Slowing</a:t>
            </a:r>
            <a:r>
              <a:rPr lang="en-US" dirty="0" smtClean="0"/>
              <a:t>, </a:t>
            </a:r>
            <a:r>
              <a:rPr lang="en-US" b="1" dirty="0" smtClean="0"/>
              <a:t>delaying</a:t>
            </a:r>
            <a:r>
              <a:rPr lang="en-US" dirty="0" smtClean="0"/>
              <a:t>, or </a:t>
            </a:r>
            <a:r>
              <a:rPr lang="en-US" b="1" dirty="0" smtClean="0"/>
              <a:t>preventing</a:t>
            </a:r>
            <a:r>
              <a:rPr lang="en-US" dirty="0" smtClean="0"/>
              <a:t> Alzheimer’s disease</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It is important </a:t>
            </a:r>
            <a:r>
              <a:rPr lang="en-US" dirty="0" smtClean="0">
                <a:solidFill>
                  <a:srgbClr val="FFFF00"/>
                </a:solidFill>
              </a:rPr>
              <a:t>for </a:t>
            </a:r>
            <a:r>
              <a:rPr lang="en-US" b="1" dirty="0" smtClean="0"/>
              <a:t>diverse populations </a:t>
            </a:r>
            <a:r>
              <a:rPr lang="en-US" dirty="0" smtClean="0"/>
              <a:t>to participate in clinical studies.  This is especially true for </a:t>
            </a:r>
            <a:r>
              <a:rPr lang="en-US" b="1" dirty="0" smtClean="0"/>
              <a:t>African American</a:t>
            </a:r>
            <a:r>
              <a:rPr lang="en-US" dirty="0" smtClean="0"/>
              <a:t> and </a:t>
            </a:r>
            <a:r>
              <a:rPr lang="en-US" b="1" dirty="0" smtClean="0"/>
              <a:t>Hispanic</a:t>
            </a:r>
            <a:r>
              <a:rPr lang="en-US" dirty="0" smtClean="0"/>
              <a:t> populations, both of which are at increased risk for Alzheimer’s disease. </a:t>
            </a:r>
          </a:p>
          <a:p>
            <a:pPr eaLnBrk="1" fontAlgn="auto" hangingPunct="1">
              <a:spcBef>
                <a:spcPts val="0"/>
              </a:spcBef>
              <a:spcAft>
                <a:spcPts val="0"/>
              </a:spcAft>
              <a:defRPr/>
            </a:pPr>
            <a:endParaRPr lang="en-US" dirty="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1BE64C36-83B1-493B-B7C9-56FA03100405}" type="slidenum">
              <a:rPr lang="en-US" altLang="en-US" smtClean="0">
                <a:latin typeface="Calibri" panose="020F0502020204030204" pitchFamily="34" charset="0"/>
              </a:rPr>
              <a:pPr fontAlgn="base">
                <a:spcBef>
                  <a:spcPct val="0"/>
                </a:spcBef>
                <a:spcAft>
                  <a:spcPct val="0"/>
                </a:spcAft>
              </a:pPr>
              <a:t>31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41841116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Despite the many benefits of early detection and diagnosis, most people living with Alzheimer’s disease either:</a:t>
            </a:r>
          </a:p>
          <a:p>
            <a:pPr eaLnBrk="1" fontAlgn="auto" hangingPunct="1">
              <a:spcBef>
                <a:spcPts val="0"/>
              </a:spcBef>
              <a:spcAft>
                <a:spcPts val="0"/>
              </a:spcAft>
              <a:defRPr/>
            </a:pP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dirty="0" smtClean="0"/>
              <a:t>Have </a:t>
            </a:r>
            <a:r>
              <a:rPr lang="en-US" b="1" dirty="0" smtClean="0"/>
              <a:t>not</a:t>
            </a:r>
            <a:r>
              <a:rPr lang="en-US" dirty="0" smtClean="0"/>
              <a:t> been diagnosed, or </a:t>
            </a:r>
          </a:p>
          <a:p>
            <a:pPr marL="181240" indent="-181240" eaLnBrk="1" fontAlgn="auto" hangingPunct="1">
              <a:spcBef>
                <a:spcPts val="0"/>
              </a:spcBef>
              <a:spcAft>
                <a:spcPts val="0"/>
              </a:spcAft>
              <a:buFont typeface="Arial" panose="020B0604020202020204" pitchFamily="34" charset="0"/>
              <a:buChar char="•"/>
              <a:defRPr/>
            </a:pPr>
            <a:r>
              <a:rPr lang="en-US" dirty="0" smtClean="0"/>
              <a:t>Have </a:t>
            </a:r>
            <a:r>
              <a:rPr lang="en-US" b="1" dirty="0" smtClean="0"/>
              <a:t>been</a:t>
            </a:r>
            <a:r>
              <a:rPr lang="en-US" dirty="0" smtClean="0"/>
              <a:t> </a:t>
            </a:r>
            <a:r>
              <a:rPr lang="en-US" b="1" dirty="0" smtClean="0"/>
              <a:t>diagnosed</a:t>
            </a:r>
            <a:r>
              <a:rPr lang="en-US" dirty="0" smtClean="0"/>
              <a:t> but neither they nor their caregiver is aware of the diagnosis.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A key challenge facing the early detection and diagnosis of Alzheimer’s disease is that many individuals and their caregivers are not being </a:t>
            </a:r>
            <a:r>
              <a:rPr lang="en-US" b="1" i="1" dirty="0" smtClean="0"/>
              <a:t>told</a:t>
            </a:r>
            <a:r>
              <a:rPr lang="en-US" dirty="0" smtClean="0"/>
              <a:t> of the diagnosis, even when their doctor has diagnosed it.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A recent analysis by the CDC that found that among people with Alzheimer’s or another dementia, they or their caregivers reported being </a:t>
            </a:r>
            <a:r>
              <a:rPr lang="en-US" b="1" dirty="0" smtClean="0"/>
              <a:t>aware of the diagnosis</a:t>
            </a:r>
            <a:r>
              <a:rPr lang="en-US" dirty="0" smtClean="0"/>
              <a:t> only in </a:t>
            </a:r>
            <a:r>
              <a:rPr lang="en-US" b="1" dirty="0" smtClean="0"/>
              <a:t>35% of the cases</a:t>
            </a:r>
            <a:r>
              <a:rPr lang="en-US" dirty="0" smtClean="0"/>
              <a:t>.</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These rates are far below diagnoses for other chronic diseases.  Analyses have shown that </a:t>
            </a:r>
            <a:r>
              <a:rPr lang="en-US" b="1" dirty="0" smtClean="0"/>
              <a:t>90% or more</a:t>
            </a:r>
            <a:r>
              <a:rPr lang="en-US" dirty="0" smtClean="0"/>
              <a:t> of those diagnosed with cancer and cardiovascular disease, for example, were aware of their diagnosis.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There are also </a:t>
            </a:r>
            <a:r>
              <a:rPr lang="en-US" b="1" dirty="0" smtClean="0"/>
              <a:t>health disparities</a:t>
            </a:r>
            <a:r>
              <a:rPr lang="en-US" dirty="0" smtClean="0"/>
              <a:t> surrounding diagnosis.  Medicare data show that </a:t>
            </a:r>
            <a:r>
              <a:rPr lang="en-US" b="1" dirty="0" smtClean="0"/>
              <a:t>African-Americans</a:t>
            </a:r>
            <a:r>
              <a:rPr lang="en-US" dirty="0" smtClean="0"/>
              <a:t> are even less likely than whites to be diagnosed.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Furthermore, when they are diagnosed, African-Americans and Hispanics – possibly due to issues surrounding access to health care – are typically diagnosed in </a:t>
            </a:r>
            <a:r>
              <a:rPr lang="en-US" b="1" dirty="0" smtClean="0"/>
              <a:t>later stages of the disease</a:t>
            </a:r>
            <a:r>
              <a:rPr lang="en-US" dirty="0" smtClean="0"/>
              <a:t>, resulting in higher use of health care services and substantially higher costs.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In the next slide, we will look at possible reasons for the lower rate of diagnosis and disclosure.</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4D8C5508-0D20-48BA-803F-7028A1FF5D1E}" type="slidenum">
              <a:rPr lang="en-US" altLang="en-US" smtClean="0">
                <a:latin typeface="Calibri" panose="020F0502020204030204" pitchFamily="34" charset="0"/>
              </a:rPr>
              <a:pPr fontAlgn="base">
                <a:spcBef>
                  <a:spcPct val="0"/>
                </a:spcBef>
                <a:spcAft>
                  <a:spcPct val="0"/>
                </a:spcAft>
              </a:pPr>
              <a:t>32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2139356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There are many reasons why Alzheimer’s and other dementias go undiagnosed or diagnosed but not disclosed to the patient.</a:t>
            </a:r>
          </a:p>
          <a:p>
            <a:pPr eaLnBrk="1" hangingPunct="1">
              <a:spcBef>
                <a:spcPct val="0"/>
              </a:spcBef>
            </a:pPr>
            <a:endParaRPr lang="en-US" altLang="en-US" smtClean="0"/>
          </a:p>
          <a:p>
            <a:pPr eaLnBrk="1" hangingPunct="1">
              <a:spcBef>
                <a:spcPct val="0"/>
              </a:spcBef>
            </a:pPr>
            <a:r>
              <a:rPr lang="en-US" altLang="en-US" b="1" smtClean="0"/>
              <a:t>Diagnostic uncertainty: </a:t>
            </a:r>
            <a:r>
              <a:rPr lang="en-US" altLang="en-US" smtClean="0"/>
              <a:t>Health care providers frequently cite the complexity and uncertainty of the diagnosis as barriers to disclosure.</a:t>
            </a:r>
          </a:p>
          <a:p>
            <a:pPr eaLnBrk="1" hangingPunct="1">
              <a:spcBef>
                <a:spcPct val="0"/>
              </a:spcBef>
            </a:pPr>
            <a:endParaRPr lang="en-US" altLang="en-US" smtClean="0"/>
          </a:p>
          <a:p>
            <a:pPr eaLnBrk="1" hangingPunct="1">
              <a:spcBef>
                <a:spcPct val="0"/>
              </a:spcBef>
            </a:pPr>
            <a:r>
              <a:rPr lang="en-US" altLang="en-US" b="1" smtClean="0"/>
              <a:t>Time constraints and lack of support:</a:t>
            </a:r>
            <a:r>
              <a:rPr lang="en-US" altLang="en-US" smtClean="0"/>
              <a:t> Disclosing a diagnosis of Alzheimer’s or another dementia to a patient usually requires discussion of treatment options and support services, as well as education about the disease and what to expect.  In many health care settings, providers have insufficient time to properly assess the patient.  Physicians and other health care providers have also noted that there are insufficient resources and services to provide patients and caregivers with the support needed at the time of diagnosis and afterward. A new Medicare billing code to support care planning aims to address this barrier.</a:t>
            </a:r>
          </a:p>
          <a:p>
            <a:pPr eaLnBrk="1" hangingPunct="1">
              <a:spcBef>
                <a:spcPct val="0"/>
              </a:spcBef>
            </a:pPr>
            <a:endParaRPr lang="en-US" altLang="en-US" smtClean="0"/>
          </a:p>
          <a:p>
            <a:pPr eaLnBrk="1" hangingPunct="1">
              <a:spcBef>
                <a:spcPct val="0"/>
              </a:spcBef>
            </a:pPr>
            <a:r>
              <a:rPr lang="en-US" altLang="en-US" b="1" smtClean="0"/>
              <a:t>Communication difficulties</a:t>
            </a:r>
            <a:r>
              <a:rPr lang="en-US" altLang="en-US" smtClean="0"/>
              <a:t>: Many providers report challenges in communication skills related to disclosing a diagnosis of Alzheimer’s or other dementias.  </a:t>
            </a:r>
          </a:p>
          <a:p>
            <a:pPr eaLnBrk="1" hangingPunct="1">
              <a:spcBef>
                <a:spcPct val="0"/>
              </a:spcBef>
            </a:pPr>
            <a:endParaRPr lang="en-US" altLang="en-US" smtClean="0"/>
          </a:p>
          <a:p>
            <a:pPr eaLnBrk="1" hangingPunct="1">
              <a:spcBef>
                <a:spcPct val="0"/>
              </a:spcBef>
            </a:pPr>
            <a:r>
              <a:rPr lang="en-US" altLang="en-US" b="1" smtClean="0"/>
              <a:t>Fear of causing emotional distress</a:t>
            </a:r>
            <a:r>
              <a:rPr lang="en-US" altLang="en-US" smtClean="0"/>
              <a:t>: One of the most common reasons family members and health care providers give for not disclosing an Alzheimer’s diagnosis is fear of causing </a:t>
            </a:r>
            <a:r>
              <a:rPr lang="en-US" altLang="en-US" b="1" smtClean="0"/>
              <a:t>emotional</a:t>
            </a:r>
            <a:r>
              <a:rPr lang="en-US" altLang="en-US" smtClean="0"/>
              <a:t> </a:t>
            </a:r>
            <a:r>
              <a:rPr lang="en-US" altLang="en-US" b="1" smtClean="0"/>
              <a:t>distress</a:t>
            </a:r>
            <a:r>
              <a:rPr lang="en-US" altLang="en-US" smtClean="0"/>
              <a:t>.  However, studies have found that few patients become depressed or have other long-term emotional problems because of the diagnosis.  </a:t>
            </a:r>
          </a:p>
          <a:p>
            <a:pPr eaLnBrk="1" hangingPunct="1">
              <a:spcBef>
                <a:spcPct val="0"/>
              </a:spcBef>
            </a:pPr>
            <a:endParaRPr lang="en-US" altLang="en-US" smtClean="0"/>
          </a:p>
          <a:p>
            <a:pPr eaLnBrk="1" hangingPunct="1">
              <a:spcBef>
                <a:spcPct val="0"/>
              </a:spcBef>
            </a:pPr>
            <a:r>
              <a:rPr lang="en-US" altLang="en-US" b="1" smtClean="0"/>
              <a:t>Reluctance to discuss with health care provider</a:t>
            </a:r>
            <a:r>
              <a:rPr lang="en-US" altLang="en-US" smtClean="0"/>
              <a:t>: Many people are reluctant to discuss memory or cognitive issues with their health care provider.  The 2012 BRFSS (Behavioral Risk Factor Surveillance System) survey in 21 states found that 77% of people who have experienced subjective cognitive decline have not talked to their health care provider about it. </a:t>
            </a:r>
          </a:p>
          <a:p>
            <a:pPr eaLnBrk="1" hangingPunct="1">
              <a:spcBef>
                <a:spcPct val="0"/>
              </a:spcBef>
            </a:pPr>
            <a:endParaRPr lang="en-US" altLang="en-US"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1F135BAA-035C-47A5-A8D5-E39BE9106A33}" type="slidenum">
              <a:rPr lang="en-US" altLang="en-US" smtClean="0">
                <a:latin typeface="Calibri" panose="020F0502020204030204" pitchFamily="34" charset="0"/>
              </a:rPr>
              <a:pPr fontAlgn="base">
                <a:spcBef>
                  <a:spcPct val="0"/>
                </a:spcBef>
                <a:spcAft>
                  <a:spcPct val="0"/>
                </a:spcAft>
              </a:pPr>
              <a:t>33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2860140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Despite the barriers to diagnosis, studies show that most U.S. adults would want to know if they had Alzheimer’s disease.</a:t>
            </a:r>
          </a:p>
          <a:p>
            <a:pPr eaLnBrk="1" fontAlgn="auto" hangingPunct="1">
              <a:spcBef>
                <a:spcPts val="0"/>
              </a:spcBef>
              <a:spcAft>
                <a:spcPts val="0"/>
              </a:spcAft>
              <a:defRPr/>
            </a:pP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dirty="0" smtClean="0"/>
              <a:t>Nearly </a:t>
            </a:r>
            <a:r>
              <a:rPr lang="en-US" b="1" dirty="0" smtClean="0"/>
              <a:t>89% of Americans</a:t>
            </a:r>
            <a:r>
              <a:rPr lang="en-US" dirty="0" smtClean="0"/>
              <a:t> say that if they were exhibiting confusion and memory loss, they would want to know if the cause of the symptoms was Alzheimer’s disease.</a:t>
            </a:r>
          </a:p>
          <a:p>
            <a:pPr marL="181240" indent="-181240" eaLnBrk="1" fontAlgn="auto" hangingPunct="1">
              <a:spcBef>
                <a:spcPts val="0"/>
              </a:spcBef>
              <a:spcAft>
                <a:spcPts val="0"/>
              </a:spcAft>
              <a:buFont typeface="Arial" panose="020B0604020202020204" pitchFamily="34" charset="0"/>
              <a:buChar char="•"/>
              <a:defRPr/>
            </a:pPr>
            <a:r>
              <a:rPr lang="en-US" dirty="0" smtClean="0"/>
              <a:t>Of those aged 60 and older, </a:t>
            </a:r>
            <a:r>
              <a:rPr lang="en-US" b="1" dirty="0" smtClean="0"/>
              <a:t>95%</a:t>
            </a:r>
            <a:r>
              <a:rPr lang="en-US" dirty="0" smtClean="0"/>
              <a:t> say they would want to know.</a:t>
            </a:r>
          </a:p>
          <a:p>
            <a:pPr marL="181240" indent="-181240" eaLnBrk="1" fontAlgn="auto" hangingPunct="1">
              <a:spcBef>
                <a:spcPts val="0"/>
              </a:spcBef>
              <a:spcAft>
                <a:spcPts val="0"/>
              </a:spcAft>
              <a:buFont typeface="Arial" panose="020B0604020202020204" pitchFamily="34" charset="0"/>
              <a:buChar char="•"/>
              <a:defRPr/>
            </a:pPr>
            <a:r>
              <a:rPr lang="en-US" dirty="0" smtClean="0"/>
              <a:t>Over </a:t>
            </a:r>
            <a:r>
              <a:rPr lang="en-US" b="1" dirty="0" smtClean="0"/>
              <a:t>97%</a:t>
            </a:r>
            <a:r>
              <a:rPr lang="en-US" dirty="0" smtClean="0"/>
              <a:t> say that if they had a </a:t>
            </a:r>
            <a:r>
              <a:rPr lang="en-US" b="1" dirty="0" smtClean="0"/>
              <a:t>family member</a:t>
            </a:r>
            <a:r>
              <a:rPr lang="en-US" dirty="0" smtClean="0"/>
              <a:t> exhibiting problems with memory loss, they would want them to see a doctor to determine if the cause was Alzheimer’s disease.</a:t>
            </a:r>
            <a:endParaRPr lang="en-US" dirty="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A769DD06-99F9-41A2-A132-5A33A500ABCE}" type="slidenum">
              <a:rPr lang="en-US" altLang="en-US" smtClean="0">
                <a:latin typeface="Calibri" panose="020F0502020204030204" pitchFamily="34" charset="0"/>
              </a:rPr>
              <a:pPr fontAlgn="base">
                <a:spcBef>
                  <a:spcPct val="0"/>
                </a:spcBef>
                <a:spcAft>
                  <a:spcPct val="0"/>
                </a:spcAft>
              </a:pPr>
              <a:t>34</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2924651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Ask: </a:t>
            </a:r>
            <a:r>
              <a:rPr lang="en-US" altLang="en-US" smtClean="0"/>
              <a:t>What can public health do to promote early detection and diagnosis of Alzheimer’s disease?</a:t>
            </a:r>
          </a:p>
          <a:p>
            <a:pPr eaLnBrk="1" hangingPunct="1">
              <a:spcBef>
                <a:spcPct val="0"/>
              </a:spcBef>
            </a:pPr>
            <a:endParaRPr lang="en-US" altLang="en-US"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CD683FD7-03FE-43CE-A348-9D03BD865E1D}" type="slidenum">
              <a:rPr lang="en-US" altLang="en-US" smtClean="0">
                <a:latin typeface="Calibri" panose="020F0502020204030204" pitchFamily="34" charset="0"/>
              </a:rPr>
              <a:pPr fontAlgn="base">
                <a:spcBef>
                  <a:spcPct val="0"/>
                </a:spcBef>
                <a:spcAft>
                  <a:spcPct val="0"/>
                </a:spcAft>
              </a:pPr>
              <a:t>35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5563683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dirty="0" smtClean="0"/>
              <a:t>Public health</a:t>
            </a:r>
            <a:r>
              <a:rPr lang="en-US" dirty="0" smtClean="0"/>
              <a:t> may play an important role in efforts to increase </a:t>
            </a:r>
            <a:r>
              <a:rPr lang="en-US" b="1" dirty="0" smtClean="0"/>
              <a:t>early detection and diagnosis</a:t>
            </a:r>
            <a:r>
              <a:rPr lang="en-US" dirty="0" smtClean="0"/>
              <a:t> of Alzheimer’s disease, including:</a:t>
            </a:r>
          </a:p>
          <a:p>
            <a:pPr eaLnBrk="1" fontAlgn="auto" hangingPunct="1">
              <a:spcBef>
                <a:spcPts val="0"/>
              </a:spcBef>
              <a:spcAft>
                <a:spcPts val="0"/>
              </a:spcAft>
              <a:defRPr/>
            </a:pP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b="1" dirty="0" smtClean="0"/>
              <a:t>Educating</a:t>
            </a:r>
            <a:r>
              <a:rPr lang="en-US" dirty="0" smtClean="0"/>
              <a:t> the public about the warning signs of dementia (such as the “10 Warning Signs”), the benefits of early detection, and the importance of talking to a health care provider about increasing memory problems.</a:t>
            </a:r>
          </a:p>
          <a:p>
            <a:pPr marL="181240" indent="-181240" eaLnBrk="1" fontAlgn="auto" hangingPunct="1">
              <a:spcBef>
                <a:spcPts val="0"/>
              </a:spcBef>
              <a:spcAft>
                <a:spcPts val="0"/>
              </a:spcAft>
              <a:buFont typeface="Arial" panose="020B0604020202020204" pitchFamily="34" charset="0"/>
              <a:buChar char="•"/>
              <a:defRPr/>
            </a:pPr>
            <a:r>
              <a:rPr lang="en-US" dirty="0" smtClean="0"/>
              <a:t>Identifying and promoting </a:t>
            </a:r>
            <a:r>
              <a:rPr lang="en-US" b="1" dirty="0" smtClean="0"/>
              <a:t>culturally appropriate strategies </a:t>
            </a:r>
            <a:r>
              <a:rPr lang="en-US" dirty="0" smtClean="0"/>
              <a:t>designed to promote early detection.</a:t>
            </a:r>
          </a:p>
          <a:p>
            <a:pPr marL="181240" indent="-181240" eaLnBrk="1" fontAlgn="auto" hangingPunct="1">
              <a:spcBef>
                <a:spcPts val="0"/>
              </a:spcBef>
              <a:spcAft>
                <a:spcPts val="0"/>
              </a:spcAft>
              <a:buFont typeface="Arial" panose="020B0604020202020204" pitchFamily="34" charset="0"/>
              <a:buChar char="•"/>
              <a:defRPr/>
            </a:pPr>
            <a:endParaRPr lang="en-US" dirty="0" smtClean="0"/>
          </a:p>
          <a:p>
            <a:pPr eaLnBrk="1" fontAlgn="auto" hangingPunct="1">
              <a:spcBef>
                <a:spcPts val="0"/>
              </a:spcBef>
              <a:spcAft>
                <a:spcPts val="0"/>
              </a:spcAft>
              <a:defRPr/>
            </a:pPr>
            <a:r>
              <a:rPr lang="en-US" dirty="0" smtClean="0"/>
              <a:t>Public health may also play a role in providing </a:t>
            </a:r>
            <a:r>
              <a:rPr lang="en-US" b="1" dirty="0" smtClean="0"/>
              <a:t>education to health care providers</a:t>
            </a:r>
            <a:r>
              <a:rPr lang="en-US" dirty="0" smtClean="0"/>
              <a:t> about the importance of early detection and diagnosis.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Education provided to the medical community should include topics such as: </a:t>
            </a:r>
          </a:p>
          <a:p>
            <a:pPr eaLnBrk="1" fontAlgn="auto" hangingPunct="1">
              <a:spcBef>
                <a:spcPts val="0"/>
              </a:spcBef>
              <a:spcAft>
                <a:spcPts val="0"/>
              </a:spcAft>
              <a:defRPr/>
            </a:pP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dirty="0" smtClean="0"/>
              <a:t>The importance of discussing memory issues with older patients</a:t>
            </a:r>
          </a:p>
          <a:p>
            <a:pPr marL="181240" indent="-181240" eaLnBrk="1" fontAlgn="auto" hangingPunct="1">
              <a:spcBef>
                <a:spcPts val="0"/>
              </a:spcBef>
              <a:spcAft>
                <a:spcPts val="0"/>
              </a:spcAft>
              <a:buFont typeface="Arial" panose="020B0604020202020204" pitchFamily="34" charset="0"/>
              <a:buChar char="•"/>
              <a:defRPr/>
            </a:pPr>
            <a:r>
              <a:rPr lang="en-US" dirty="0" smtClean="0"/>
              <a:t>The availability and use of </a:t>
            </a:r>
            <a:r>
              <a:rPr lang="en-US" b="1" dirty="0" smtClean="0"/>
              <a:t>tools</a:t>
            </a:r>
            <a:r>
              <a:rPr lang="en-US" dirty="0" smtClean="0"/>
              <a:t> and </a:t>
            </a:r>
            <a:r>
              <a:rPr lang="en-US" b="1" dirty="0" smtClean="0"/>
              <a:t>guidelines</a:t>
            </a:r>
            <a:r>
              <a:rPr lang="en-US" dirty="0" smtClean="0"/>
              <a:t> to identify dementia, including validated cognitive assessment tools </a:t>
            </a:r>
          </a:p>
          <a:p>
            <a:pPr marL="181240" indent="-181240" eaLnBrk="1" fontAlgn="auto" hangingPunct="1">
              <a:spcBef>
                <a:spcPts val="0"/>
              </a:spcBef>
              <a:spcAft>
                <a:spcPts val="0"/>
              </a:spcAft>
              <a:buFont typeface="Arial" panose="020B0604020202020204" pitchFamily="34" charset="0"/>
              <a:buChar char="•"/>
              <a:defRPr/>
            </a:pPr>
            <a:r>
              <a:rPr lang="en-US" dirty="0" smtClean="0"/>
              <a:t>Early </a:t>
            </a:r>
            <a:r>
              <a:rPr lang="en-US" b="1" dirty="0" smtClean="0"/>
              <a:t>symptoms</a:t>
            </a:r>
            <a:r>
              <a:rPr lang="en-US" dirty="0" smtClean="0"/>
              <a:t> and </a:t>
            </a:r>
            <a:r>
              <a:rPr lang="en-US" b="1" dirty="0" smtClean="0"/>
              <a:t>signs</a:t>
            </a:r>
            <a:r>
              <a:rPr lang="en-US" dirty="0" smtClean="0"/>
              <a:t> of dementia </a:t>
            </a:r>
          </a:p>
          <a:p>
            <a:pPr marL="181240" indent="-181240" eaLnBrk="1" fontAlgn="auto" hangingPunct="1">
              <a:spcBef>
                <a:spcPts val="0"/>
              </a:spcBef>
              <a:spcAft>
                <a:spcPts val="0"/>
              </a:spcAft>
              <a:buFont typeface="Arial" panose="020B0604020202020204" pitchFamily="34" charset="0"/>
              <a:buChar char="•"/>
              <a:defRPr/>
            </a:pPr>
            <a:r>
              <a:rPr lang="en-US" dirty="0" smtClean="0"/>
              <a:t>Ways to </a:t>
            </a:r>
            <a:r>
              <a:rPr lang="en-US" b="1" dirty="0" smtClean="0"/>
              <a:t>counsel</a:t>
            </a:r>
            <a:r>
              <a:rPr lang="en-US" dirty="0" smtClean="0"/>
              <a:t> to individuals and their care partners upon diagnosis</a:t>
            </a:r>
          </a:p>
          <a:p>
            <a:pPr marL="181240" indent="-181240" eaLnBrk="1" fontAlgn="auto" hangingPunct="1">
              <a:spcBef>
                <a:spcPts val="0"/>
              </a:spcBef>
              <a:spcAft>
                <a:spcPts val="0"/>
              </a:spcAft>
              <a:buFont typeface="Arial" panose="020B0604020202020204" pitchFamily="34" charset="0"/>
              <a:buChar char="•"/>
              <a:defRPr/>
            </a:pPr>
            <a:r>
              <a:rPr lang="en-US" b="1" dirty="0" smtClean="0"/>
              <a:t>Caregiver</a:t>
            </a:r>
            <a:r>
              <a:rPr lang="en-US" dirty="0" smtClean="0"/>
              <a:t> needs</a:t>
            </a:r>
          </a:p>
          <a:p>
            <a:pPr marL="181240" indent="-181240" eaLnBrk="1" fontAlgn="auto" hangingPunct="1">
              <a:spcBef>
                <a:spcPts val="0"/>
              </a:spcBef>
              <a:spcAft>
                <a:spcPts val="0"/>
              </a:spcAft>
              <a:buFont typeface="Arial" panose="020B0604020202020204" pitchFamily="34" charset="0"/>
              <a:buChar char="•"/>
              <a:defRPr/>
            </a:pPr>
            <a:r>
              <a:rPr lang="en-US" dirty="0" smtClean="0"/>
              <a:t>Managing dementia in the context of other </a:t>
            </a:r>
            <a:r>
              <a:rPr lang="en-US" b="1" dirty="0" smtClean="0"/>
              <a:t>chronic</a:t>
            </a:r>
            <a:r>
              <a:rPr lang="en-US" dirty="0" smtClean="0"/>
              <a:t> </a:t>
            </a:r>
            <a:r>
              <a:rPr lang="en-US" b="1" dirty="0" smtClean="0"/>
              <a:t>diseases</a:t>
            </a: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dirty="0" smtClean="0"/>
              <a:t>Accessing </a:t>
            </a:r>
            <a:r>
              <a:rPr lang="en-US" b="1" dirty="0" smtClean="0"/>
              <a:t>services</a:t>
            </a:r>
            <a:r>
              <a:rPr lang="en-US" dirty="0" smtClean="0"/>
              <a:t> in the community</a:t>
            </a:r>
          </a:p>
          <a:p>
            <a:pPr marL="181240" indent="-181240" eaLnBrk="1" fontAlgn="auto" hangingPunct="1">
              <a:spcBef>
                <a:spcPts val="0"/>
              </a:spcBef>
              <a:spcAft>
                <a:spcPts val="0"/>
              </a:spcAft>
              <a:buFont typeface="Arial" panose="020B0604020202020204" pitchFamily="34" charset="0"/>
              <a:buChar char="•"/>
              <a:defRPr/>
            </a:pPr>
            <a:r>
              <a:rPr lang="en-US" dirty="0" smtClean="0"/>
              <a:t>Participating in </a:t>
            </a:r>
            <a:r>
              <a:rPr lang="en-US" b="1" dirty="0" smtClean="0"/>
              <a:t>clinical</a:t>
            </a:r>
            <a:r>
              <a:rPr lang="en-US" dirty="0" smtClean="0"/>
              <a:t> </a:t>
            </a:r>
            <a:r>
              <a:rPr lang="en-US" b="1" dirty="0" smtClean="0"/>
              <a:t>trials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A diagnosis of Alzheimer’s or other dementia should be followed by </a:t>
            </a:r>
            <a:r>
              <a:rPr lang="en-US" b="1" dirty="0" smtClean="0"/>
              <a:t>continued education</a:t>
            </a:r>
            <a:r>
              <a:rPr lang="en-US" dirty="0" smtClean="0"/>
              <a:t> and </a:t>
            </a:r>
            <a:r>
              <a:rPr lang="en-US" b="1" dirty="0" smtClean="0"/>
              <a:t>support</a:t>
            </a:r>
            <a:r>
              <a:rPr lang="en-US" dirty="0" smtClean="0"/>
              <a:t> for individuals, families, and caregivers.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The strengths and capacities of public health can also be used to: </a:t>
            </a:r>
          </a:p>
          <a:p>
            <a:pPr eaLnBrk="1" fontAlgn="auto" hangingPunct="1">
              <a:spcBef>
                <a:spcPts val="0"/>
              </a:spcBef>
              <a:spcAft>
                <a:spcPts val="0"/>
              </a:spcAft>
              <a:defRPr/>
            </a:pP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dirty="0" smtClean="0"/>
              <a:t>Promote </a:t>
            </a:r>
            <a:r>
              <a:rPr lang="en-US" b="1" dirty="0" smtClean="0"/>
              <a:t>advance care planning</a:t>
            </a:r>
            <a:r>
              <a:rPr lang="en-US" dirty="0" smtClean="0"/>
              <a:t> and </a:t>
            </a:r>
            <a:r>
              <a:rPr lang="en-US" b="1" dirty="0" smtClean="0"/>
              <a:t>advance financial planning</a:t>
            </a:r>
            <a:r>
              <a:rPr lang="en-US" dirty="0" smtClean="0"/>
              <a:t> to care partners, families, and individuals with Alzheimer’s and dementia in the early stages before function declines.  </a:t>
            </a:r>
          </a:p>
          <a:p>
            <a:pPr marL="181240" indent="-181240" eaLnBrk="1" fontAlgn="auto" hangingPunct="1">
              <a:spcBef>
                <a:spcPts val="0"/>
              </a:spcBef>
              <a:spcAft>
                <a:spcPts val="0"/>
              </a:spcAft>
              <a:buFont typeface="Arial" panose="020B0604020202020204" pitchFamily="34" charset="0"/>
              <a:buChar char="•"/>
              <a:defRPr/>
            </a:pPr>
            <a:r>
              <a:rPr lang="en-US" dirty="0" smtClean="0"/>
              <a:t>Inform and connect people to </a:t>
            </a:r>
            <a:r>
              <a:rPr lang="en-US" b="1" dirty="0" smtClean="0"/>
              <a:t>private and public resources </a:t>
            </a:r>
            <a:r>
              <a:rPr lang="en-US" dirty="0" smtClean="0"/>
              <a:t>that may help with treatment, support services, and information </a:t>
            </a:r>
          </a:p>
          <a:p>
            <a:pPr marL="181240" indent="-181240" eaLnBrk="1" fontAlgn="auto" hangingPunct="1">
              <a:spcBef>
                <a:spcPts val="0"/>
              </a:spcBef>
              <a:spcAft>
                <a:spcPts val="0"/>
              </a:spcAft>
              <a:buFont typeface="Arial" panose="020B0604020202020204" pitchFamily="34" charset="0"/>
              <a:buChar char="•"/>
              <a:defRPr/>
            </a:pPr>
            <a:r>
              <a:rPr lang="en-US" dirty="0" smtClean="0"/>
              <a:t>Promote awareness of </a:t>
            </a:r>
            <a:r>
              <a:rPr lang="en-US" b="1" dirty="0" smtClean="0"/>
              <a:t>abuse</a:t>
            </a:r>
            <a:r>
              <a:rPr lang="en-US" dirty="0" smtClean="0"/>
              <a:t> and </a:t>
            </a:r>
            <a:r>
              <a:rPr lang="en-US" b="1" dirty="0" smtClean="0"/>
              <a:t>exploitation</a:t>
            </a:r>
            <a:r>
              <a:rPr lang="en-US" dirty="0" smtClean="0"/>
              <a:t>, and support related prevention efforts as they pertain to a person with Alzheimer’s or other dementias.</a:t>
            </a:r>
          </a:p>
          <a:p>
            <a:pPr marL="181240" indent="-181240" eaLnBrk="1" fontAlgn="auto" hangingPunct="1">
              <a:spcBef>
                <a:spcPts val="0"/>
              </a:spcBef>
              <a:spcAft>
                <a:spcPts val="0"/>
              </a:spcAft>
              <a:buFont typeface="Arial" panose="020B0604020202020204" pitchFamily="34" charset="0"/>
              <a:buChar char="•"/>
              <a:defRPr/>
            </a:pPr>
            <a:endParaRPr lang="en-US" dirty="0" smtClean="0"/>
          </a:p>
          <a:p>
            <a:pPr eaLnBrk="1" fontAlgn="auto" hangingPunct="1">
              <a:spcBef>
                <a:spcPts val="0"/>
              </a:spcBef>
              <a:spcAft>
                <a:spcPts val="0"/>
              </a:spcAft>
              <a:defRPr/>
            </a:pPr>
            <a:r>
              <a:rPr lang="en-US" dirty="0" smtClean="0"/>
              <a:t>For information on the 10 warning signs: http://alz.org/10-signs-symptoms-alzheimers-dementia.asp</a:t>
            </a:r>
            <a:endParaRPr lang="en-US" dirty="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F3038163-0E2A-4E73-A09E-38CCE7FB8146}" type="slidenum">
              <a:rPr lang="en-US" altLang="en-US" smtClean="0">
                <a:latin typeface="Calibri" panose="020F0502020204030204" pitchFamily="34" charset="0"/>
              </a:rPr>
              <a:pPr fontAlgn="base">
                <a:spcBef>
                  <a:spcPct val="0"/>
                </a:spcBef>
                <a:spcAft>
                  <a:spcPct val="0"/>
                </a:spcAft>
              </a:pPr>
              <a:t>36</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473763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Public health addresses Alzheimer’s disease from a population perspective in three primary ways: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1.      Conduct </a:t>
            </a:r>
            <a:r>
              <a:rPr lang="en-US" b="1" dirty="0" smtClean="0"/>
              <a:t>surveillance and monitoring</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Surveillance allows public health to compile data on a population level and use it to: </a:t>
            </a:r>
          </a:p>
          <a:p>
            <a:pPr marL="181240" indent="-181240" eaLnBrk="1" fontAlgn="auto" hangingPunct="1">
              <a:spcBef>
                <a:spcPts val="0"/>
              </a:spcBef>
              <a:spcAft>
                <a:spcPts val="0"/>
              </a:spcAft>
              <a:buFont typeface="Arial" panose="020B0604020202020204" pitchFamily="34" charset="0"/>
              <a:buChar char="•"/>
              <a:defRPr/>
            </a:pPr>
            <a:r>
              <a:rPr lang="en-US" dirty="0" smtClean="0"/>
              <a:t>Develop strategies and interventions</a:t>
            </a:r>
          </a:p>
          <a:p>
            <a:pPr marL="181240" indent="-181240" eaLnBrk="1" fontAlgn="auto" hangingPunct="1">
              <a:spcBef>
                <a:spcPts val="0"/>
              </a:spcBef>
              <a:spcAft>
                <a:spcPts val="0"/>
              </a:spcAft>
              <a:buFont typeface="Arial" panose="020B0604020202020204" pitchFamily="34" charset="0"/>
              <a:buChar char="•"/>
              <a:defRPr/>
            </a:pPr>
            <a:r>
              <a:rPr lang="en-US" dirty="0" smtClean="0"/>
              <a:t>Inform public policy</a:t>
            </a:r>
          </a:p>
          <a:p>
            <a:pPr marL="181240" indent="-181240" eaLnBrk="1" fontAlgn="auto" hangingPunct="1">
              <a:spcBef>
                <a:spcPts val="0"/>
              </a:spcBef>
              <a:spcAft>
                <a:spcPts val="0"/>
              </a:spcAft>
              <a:buFont typeface="Arial" panose="020B0604020202020204" pitchFamily="34" charset="0"/>
              <a:buChar char="•"/>
              <a:defRPr/>
            </a:pPr>
            <a:r>
              <a:rPr lang="en-US" dirty="0" smtClean="0"/>
              <a:t>Guide research</a:t>
            </a:r>
          </a:p>
          <a:p>
            <a:pPr marL="181240" indent="-181240" eaLnBrk="1" fontAlgn="auto" hangingPunct="1">
              <a:spcBef>
                <a:spcPts val="0"/>
              </a:spcBef>
              <a:spcAft>
                <a:spcPts val="0"/>
              </a:spcAft>
              <a:buFont typeface="Arial" panose="020B0604020202020204" pitchFamily="34" charset="0"/>
              <a:buChar char="•"/>
              <a:defRPr/>
            </a:pPr>
            <a:r>
              <a:rPr lang="en-US" dirty="0" smtClean="0"/>
              <a:t>Evaluate programs and policies</a:t>
            </a:r>
          </a:p>
          <a:p>
            <a:pPr marL="181240" indent="-181240" eaLnBrk="1" fontAlgn="auto" hangingPunct="1">
              <a:spcBef>
                <a:spcPts val="0"/>
              </a:spcBef>
              <a:spcAft>
                <a:spcPts val="0"/>
              </a:spcAft>
              <a:buFont typeface="Arial" panose="020B0604020202020204" pitchFamily="34" charset="0"/>
              <a:buChar char="•"/>
              <a:defRPr/>
            </a:pPr>
            <a:r>
              <a:rPr lang="en-US" dirty="0" smtClean="0"/>
              <a:t>Educate populations</a:t>
            </a:r>
          </a:p>
          <a:p>
            <a:pPr marL="181240" indent="-181240" eaLnBrk="1" fontAlgn="auto" hangingPunct="1">
              <a:spcBef>
                <a:spcPts val="0"/>
              </a:spcBef>
              <a:spcAft>
                <a:spcPts val="0"/>
              </a:spcAft>
              <a:buFont typeface="Arial" panose="020B0604020202020204" pitchFamily="34" charset="0"/>
              <a:buChar char="•"/>
              <a:defRPr/>
            </a:pPr>
            <a:endParaRPr lang="en-US" dirty="0" smtClean="0"/>
          </a:p>
          <a:p>
            <a:pPr eaLnBrk="1" fontAlgn="auto" hangingPunct="1">
              <a:spcBef>
                <a:spcPts val="0"/>
              </a:spcBef>
              <a:spcAft>
                <a:spcPts val="0"/>
              </a:spcAft>
              <a:defRPr/>
            </a:pPr>
            <a:r>
              <a:rPr lang="en-US" dirty="0" smtClean="0"/>
              <a:t>2.      Promote </a:t>
            </a:r>
            <a:r>
              <a:rPr lang="en-US" b="1" dirty="0" smtClean="0"/>
              <a:t>primary prevention</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Primary prevention can be used to promote </a:t>
            </a:r>
            <a:r>
              <a:rPr lang="en-US" b="1" dirty="0" smtClean="0"/>
              <a:t>risk</a:t>
            </a:r>
            <a:r>
              <a:rPr lang="en-US" dirty="0" smtClean="0"/>
              <a:t> </a:t>
            </a:r>
            <a:r>
              <a:rPr lang="en-US" b="1" dirty="0" smtClean="0"/>
              <a:t>reduction</a:t>
            </a:r>
            <a:r>
              <a:rPr lang="en-US" dirty="0" smtClean="0"/>
              <a:t> for Alzheimer’s disease, as well as </a:t>
            </a:r>
            <a:r>
              <a:rPr lang="en-US" b="1" dirty="0" smtClean="0"/>
              <a:t>promote cognitive health</a:t>
            </a:r>
            <a:r>
              <a:rPr lang="en-US" dirty="0" smtClean="0"/>
              <a:t> in general.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Public health may design and implement </a:t>
            </a:r>
            <a:r>
              <a:rPr lang="en-US" b="1" dirty="0" smtClean="0"/>
              <a:t>health education and promotion campaigns</a:t>
            </a:r>
            <a:r>
              <a:rPr lang="en-US" dirty="0" smtClean="0"/>
              <a:t> to promote brain health and risk reduction strategies, reaching wide audiences and affecting change on the population level.</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Public health and its partners may also initiate or strengthen programs and policies aimed at risk reduction for Alzheimer’s disease.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Programs and policies</a:t>
            </a:r>
            <a:r>
              <a:rPr lang="en-US" dirty="0" smtClean="0"/>
              <a:t> could help ensure access to: </a:t>
            </a:r>
          </a:p>
          <a:p>
            <a:pPr eaLnBrk="1" fontAlgn="auto" hangingPunct="1">
              <a:spcBef>
                <a:spcPts val="0"/>
              </a:spcBef>
              <a:spcAft>
                <a:spcPts val="0"/>
              </a:spcAft>
              <a:defRPr/>
            </a:pP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dirty="0" smtClean="0"/>
              <a:t>Injury prevention resources (e.g., helmets, falls prevention assets)</a:t>
            </a:r>
          </a:p>
          <a:p>
            <a:pPr marL="181240" indent="-181240" eaLnBrk="1" fontAlgn="auto" hangingPunct="1">
              <a:spcBef>
                <a:spcPts val="0"/>
              </a:spcBef>
              <a:spcAft>
                <a:spcPts val="0"/>
              </a:spcAft>
              <a:buFont typeface="Arial" panose="020B0604020202020204" pitchFamily="34" charset="0"/>
              <a:buChar char="•"/>
              <a:defRPr/>
            </a:pPr>
            <a:r>
              <a:rPr lang="en-US" dirty="0" smtClean="0"/>
              <a:t>Safe and accessible public spaces</a:t>
            </a:r>
          </a:p>
          <a:p>
            <a:pPr marL="181240" indent="-181240" eaLnBrk="1" fontAlgn="auto" hangingPunct="1">
              <a:spcBef>
                <a:spcPts val="0"/>
              </a:spcBef>
              <a:spcAft>
                <a:spcPts val="0"/>
              </a:spcAft>
              <a:buFont typeface="Arial" panose="020B0604020202020204" pitchFamily="34" charset="0"/>
              <a:buChar char="•"/>
              <a:defRPr/>
            </a:pPr>
            <a:r>
              <a:rPr lang="en-US" dirty="0" smtClean="0"/>
              <a:t>Health care services that improve management of cardiovascular risk factors, diabetes, high blood pressure (hypertension), and midlife obesity</a:t>
            </a:r>
          </a:p>
          <a:p>
            <a:pPr marL="181240" indent="-181240" eaLnBrk="1" fontAlgn="auto" hangingPunct="1">
              <a:spcBef>
                <a:spcPts val="0"/>
              </a:spcBef>
              <a:spcAft>
                <a:spcPts val="0"/>
              </a:spcAft>
              <a:buFont typeface="Arial" panose="020B0604020202020204" pitchFamily="34" charset="0"/>
              <a:buChar char="•"/>
              <a:defRPr/>
            </a:pPr>
            <a:r>
              <a:rPr lang="en-US" dirty="0" smtClean="0"/>
              <a:t>Options for help with quitting smoking, healthy eating, physical activity, and social connections</a:t>
            </a:r>
          </a:p>
          <a:p>
            <a:pPr marL="181240" indent="-181240" eaLnBrk="1" fontAlgn="auto" hangingPunct="1">
              <a:spcBef>
                <a:spcPts val="0"/>
              </a:spcBef>
              <a:spcAft>
                <a:spcPts val="0"/>
              </a:spcAft>
              <a:buFont typeface="Arial" panose="020B0604020202020204" pitchFamily="34" charset="0"/>
              <a:buChar char="•"/>
              <a:defRPr/>
            </a:pPr>
            <a:endParaRPr lang="en-US" dirty="0" smtClean="0"/>
          </a:p>
          <a:p>
            <a:pPr eaLnBrk="1" fontAlgn="auto" hangingPunct="1">
              <a:spcBef>
                <a:spcPts val="0"/>
              </a:spcBef>
              <a:spcAft>
                <a:spcPts val="0"/>
              </a:spcAft>
              <a:defRPr/>
            </a:pPr>
            <a:r>
              <a:rPr lang="en-US" dirty="0" smtClean="0"/>
              <a:t>3.      Promote </a:t>
            </a:r>
            <a:r>
              <a:rPr lang="en-US" b="1" dirty="0" smtClean="0"/>
              <a:t>early detection and diagnosis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Public health may play an important role in efforts to increase </a:t>
            </a:r>
            <a:r>
              <a:rPr lang="en-US" b="1" dirty="0" smtClean="0"/>
              <a:t>early detection and diagnosis</a:t>
            </a:r>
            <a:r>
              <a:rPr lang="en-US" dirty="0" smtClean="0"/>
              <a:t> of Alzheimer’s disease, including: </a:t>
            </a:r>
          </a:p>
          <a:p>
            <a:pPr marL="181240" indent="-181240" eaLnBrk="1" fontAlgn="auto" hangingPunct="1">
              <a:spcBef>
                <a:spcPts val="0"/>
              </a:spcBef>
              <a:spcAft>
                <a:spcPts val="0"/>
              </a:spcAft>
              <a:buFont typeface="Arial" panose="020B0604020202020204" pitchFamily="34" charset="0"/>
              <a:buChar char="•"/>
              <a:defRPr/>
            </a:pP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b="1" dirty="0" smtClean="0"/>
              <a:t>Educating</a:t>
            </a:r>
            <a:r>
              <a:rPr lang="en-US" dirty="0" smtClean="0"/>
              <a:t> the public about the warning signs of dementia (such as the “10 Warning Signs”), and the benefits of early detection</a:t>
            </a:r>
          </a:p>
          <a:p>
            <a:pPr marL="181240" indent="-181240" eaLnBrk="1" fontAlgn="auto" hangingPunct="1">
              <a:spcBef>
                <a:spcPts val="0"/>
              </a:spcBef>
              <a:spcAft>
                <a:spcPts val="0"/>
              </a:spcAft>
              <a:buFont typeface="Arial" panose="020B0604020202020204" pitchFamily="34" charset="0"/>
              <a:buChar char="•"/>
              <a:defRPr/>
            </a:pPr>
            <a:r>
              <a:rPr lang="en-US" dirty="0" smtClean="0"/>
              <a:t>Identifying and promoting </a:t>
            </a:r>
            <a:r>
              <a:rPr lang="en-US" b="1" dirty="0" smtClean="0"/>
              <a:t>culturally appropriate strategies </a:t>
            </a:r>
            <a:r>
              <a:rPr lang="en-US" dirty="0" smtClean="0"/>
              <a:t>designed to promote early detection</a:t>
            </a:r>
          </a:p>
          <a:p>
            <a:pPr marL="181240" indent="-181240" eaLnBrk="1" fontAlgn="auto" hangingPunct="1">
              <a:spcBef>
                <a:spcPts val="0"/>
              </a:spcBef>
              <a:spcAft>
                <a:spcPts val="0"/>
              </a:spcAft>
              <a:buFont typeface="Arial" panose="020B0604020202020204" pitchFamily="34" charset="0"/>
              <a:buChar char="•"/>
              <a:defRPr/>
            </a:pPr>
            <a:r>
              <a:rPr lang="en-US" dirty="0" smtClean="0"/>
              <a:t>Providing education and training to health care providers and newly diagnosed individuals, families, and caregivers.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EFFEB4C2-BFF1-4D04-A623-2408D539A820}" type="slidenum">
              <a:rPr lang="en-US" altLang="en-US" smtClean="0">
                <a:latin typeface="Calibri" panose="020F0502020204030204" pitchFamily="34" charset="0"/>
              </a:rPr>
              <a:pPr fontAlgn="base">
                <a:spcBef>
                  <a:spcPct val="0"/>
                </a:spcBef>
                <a:spcAft>
                  <a:spcPct val="0"/>
                </a:spcAft>
              </a:pPr>
              <a:t>37</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2980137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Public health also has a role to play in supporting dementia capable systems and dementia friendly communities.  At a larger level, states and communities can become dementia capable in accommodating the needs of a population with Alzheimer’s and other dementias.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A </a:t>
            </a:r>
            <a:r>
              <a:rPr lang="en-US" b="1" dirty="0" smtClean="0"/>
              <a:t>dementia capable system</a:t>
            </a:r>
            <a:r>
              <a:rPr lang="en-US" dirty="0" smtClean="0"/>
              <a:t> is a system or infrastructure that works to meet the needs of a people with dementia and their caregivers through providing education, support and services.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Public health can contribute to a </a:t>
            </a:r>
            <a:r>
              <a:rPr lang="en-US" b="1" dirty="0" smtClean="0"/>
              <a:t>dementia capable system</a:t>
            </a:r>
            <a:r>
              <a:rPr lang="en-US" dirty="0" smtClean="0"/>
              <a:t> through:</a:t>
            </a:r>
          </a:p>
          <a:p>
            <a:pPr eaLnBrk="1" fontAlgn="auto" hangingPunct="1">
              <a:spcBef>
                <a:spcPts val="0"/>
              </a:spcBef>
              <a:spcAft>
                <a:spcPts val="0"/>
              </a:spcAft>
              <a:defRPr/>
            </a:pP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dirty="0" smtClean="0"/>
              <a:t>Public health </a:t>
            </a:r>
            <a:r>
              <a:rPr lang="en-US" b="1" dirty="0" smtClean="0"/>
              <a:t>research</a:t>
            </a:r>
            <a:r>
              <a:rPr lang="en-US" dirty="0" smtClean="0"/>
              <a:t> and </a:t>
            </a:r>
            <a:r>
              <a:rPr lang="en-US" b="1" dirty="0" smtClean="0"/>
              <a:t>translation</a:t>
            </a: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dirty="0" smtClean="0"/>
              <a:t>Ensuring access to </a:t>
            </a:r>
            <a:r>
              <a:rPr lang="en-US" b="1" dirty="0" smtClean="0"/>
              <a:t>support services</a:t>
            </a:r>
            <a:r>
              <a:rPr lang="en-US" dirty="0" smtClean="0"/>
              <a:t> for people with dementia and their caregivers</a:t>
            </a:r>
          </a:p>
          <a:p>
            <a:pPr marL="181240" indent="-181240" eaLnBrk="1" fontAlgn="auto" hangingPunct="1">
              <a:spcBef>
                <a:spcPts val="0"/>
              </a:spcBef>
              <a:spcAft>
                <a:spcPts val="0"/>
              </a:spcAft>
              <a:buFont typeface="Arial" panose="020B0604020202020204" pitchFamily="34" charset="0"/>
              <a:buChar char="•"/>
              <a:defRPr/>
            </a:pPr>
            <a:r>
              <a:rPr lang="en-US" dirty="0" smtClean="0"/>
              <a:t>Workforce </a:t>
            </a:r>
            <a:r>
              <a:rPr lang="en-US" b="1" dirty="0" smtClean="0"/>
              <a:t>training</a:t>
            </a:r>
            <a:r>
              <a:rPr lang="en-US" dirty="0" smtClean="0"/>
              <a:t> and </a:t>
            </a:r>
            <a:r>
              <a:rPr lang="en-US" b="1" dirty="0" smtClean="0"/>
              <a:t>education</a:t>
            </a: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dirty="0" smtClean="0"/>
              <a:t>Supporting the creation of </a:t>
            </a:r>
            <a:r>
              <a:rPr lang="en-US" b="1" dirty="0" smtClean="0"/>
              <a:t>dementia friendly communities </a:t>
            </a:r>
            <a:r>
              <a:rPr lang="en-US" dirty="0" smtClean="0"/>
              <a:t>which describes communities that have taken steps to make their community safe for and accessible to people with Alzheimer’s and other dementias as well as support and empower people with Alzheimer’s and dementia to continue living high-quality, independent lives.</a:t>
            </a:r>
          </a:p>
          <a:p>
            <a:pPr marL="181240" indent="-181240" eaLnBrk="1" fontAlgn="auto" hangingPunct="1">
              <a:spcBef>
                <a:spcPts val="0"/>
              </a:spcBef>
              <a:spcAft>
                <a:spcPts val="0"/>
              </a:spcAft>
              <a:buFont typeface="Arial" panose="020B0604020202020204" pitchFamily="34" charset="0"/>
              <a:buChar char="•"/>
              <a:defRPr/>
            </a:pPr>
            <a:endParaRPr lang="en-US" dirty="0" smtClean="0"/>
          </a:p>
          <a:p>
            <a:pPr eaLnBrk="1" fontAlgn="auto" hangingPunct="1">
              <a:spcBef>
                <a:spcPts val="0"/>
              </a:spcBef>
              <a:spcAft>
                <a:spcPts val="0"/>
              </a:spcAft>
              <a:defRPr/>
            </a:pPr>
            <a:r>
              <a:rPr lang="en-US" i="1" dirty="0" smtClean="0"/>
              <a:t>Note to presenter: Module 4 addresses dementia capable systems and dementia friendly communities.</a:t>
            </a:r>
            <a:endParaRPr lang="en-US" dirty="0" smtClean="0"/>
          </a:p>
          <a:p>
            <a:pPr eaLnBrk="1" fontAlgn="auto" hangingPunct="1">
              <a:spcBef>
                <a:spcPts val="0"/>
              </a:spcBef>
              <a:spcAft>
                <a:spcPts val="0"/>
              </a:spcAft>
              <a:defRPr/>
            </a:pPr>
            <a:endParaRPr lang="en-US" dirty="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DA2D9687-222D-42CF-9443-62AC7E51342F}" type="slidenum">
              <a:rPr lang="en-US" altLang="en-US" smtClean="0">
                <a:latin typeface="Calibri" panose="020F0502020204030204" pitchFamily="34" charset="0"/>
              </a:rPr>
              <a:pPr fontAlgn="base">
                <a:spcBef>
                  <a:spcPct val="0"/>
                </a:spcBef>
                <a:spcAft>
                  <a:spcPct val="0"/>
                </a:spcAft>
              </a:pPr>
              <a:t>38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4899328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For more information on the topics covered in this presentation, please go to the Alzheimer’s Association website at </a:t>
            </a:r>
            <a:r>
              <a:rPr lang="en-US" altLang="en-US" u="sng" dirty="0" smtClean="0">
                <a:hlinkClick r:id="rId3"/>
              </a:rPr>
              <a:t>www.alz.org</a:t>
            </a:r>
            <a:r>
              <a:rPr lang="en-US" altLang="en-US" dirty="0" smtClean="0"/>
              <a:t>. There you can find resources, latest research and information.</a:t>
            </a:r>
          </a:p>
          <a:p>
            <a:pPr eaLnBrk="1" hangingPunct="1">
              <a:spcBef>
                <a:spcPct val="0"/>
              </a:spcBef>
            </a:pPr>
            <a:endParaRPr lang="en-US" altLang="en-US" dirty="0"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081EC9C1-C3A6-4E70-994D-572DA0D0AF77}" type="slidenum">
              <a:rPr lang="en-US" altLang="en-US" smtClean="0">
                <a:latin typeface="Calibri" panose="020F0502020204030204" pitchFamily="34" charset="0"/>
              </a:rPr>
              <a:pPr fontAlgn="base">
                <a:spcBef>
                  <a:spcPct val="0"/>
                </a:spcBef>
                <a:spcAft>
                  <a:spcPct val="0"/>
                </a:spcAft>
              </a:pPr>
              <a:t>39</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640199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(This slide can be edited as needed or removed)</a:t>
            </a:r>
            <a:endParaRPr lang="en-US" altLang="en-US" b="1" smtClean="0"/>
          </a:p>
          <a:p>
            <a:pPr eaLnBrk="1" hangingPunct="1">
              <a:spcBef>
                <a:spcPct val="0"/>
              </a:spcBef>
            </a:pPr>
            <a:r>
              <a:rPr lang="en-US" altLang="en-US" smtClean="0"/>
              <a:t> </a:t>
            </a:r>
          </a:p>
          <a:p>
            <a:pPr eaLnBrk="1" hangingPunct="1">
              <a:spcBef>
                <a:spcPct val="0"/>
              </a:spcBef>
            </a:pPr>
            <a:r>
              <a:rPr lang="en-US" altLang="en-US" b="1" smtClean="0"/>
              <a:t>National Association of Chronic Disease Directors (NACDD):</a:t>
            </a:r>
          </a:p>
          <a:p>
            <a:pPr eaLnBrk="1" hangingPunct="1">
              <a:spcBef>
                <a:spcPct val="0"/>
              </a:spcBef>
            </a:pPr>
            <a:r>
              <a:rPr lang="en-US" altLang="en-US" smtClean="0"/>
              <a:t>•  Domain 7: Identify relevant and appropriate data and information sources for chronic disease.</a:t>
            </a:r>
          </a:p>
          <a:p>
            <a:pPr eaLnBrk="1" hangingPunct="1">
              <a:spcBef>
                <a:spcPct val="0"/>
              </a:spcBef>
            </a:pPr>
            <a:r>
              <a:rPr lang="en-US" altLang="en-US" smtClean="0"/>
              <a:t>•  Domain 7: Articulate evidence-based approaches to chronic disease prevention and control.</a:t>
            </a:r>
          </a:p>
          <a:p>
            <a:pPr eaLnBrk="1" hangingPunct="1">
              <a:spcBef>
                <a:spcPct val="0"/>
              </a:spcBef>
            </a:pPr>
            <a:endParaRPr lang="en-US" altLang="en-US" smtClean="0"/>
          </a:p>
          <a:p>
            <a:pPr eaLnBrk="1" hangingPunct="1">
              <a:spcBef>
                <a:spcPct val="0"/>
              </a:spcBef>
            </a:pPr>
            <a:r>
              <a:rPr lang="en-US" altLang="en-US" b="1" smtClean="0"/>
              <a:t>National Commission for Health Education Credentialing, Inc. (NCHEC):</a:t>
            </a:r>
          </a:p>
          <a:p>
            <a:pPr eaLnBrk="1" hangingPunct="1">
              <a:spcBef>
                <a:spcPct val="0"/>
              </a:spcBef>
            </a:pPr>
            <a:r>
              <a:rPr lang="en-US" altLang="en-US" smtClean="0"/>
              <a:t>•  1.7.4 Identify emerging health education needs.</a:t>
            </a:r>
          </a:p>
          <a:p>
            <a:pPr eaLnBrk="1" hangingPunct="1">
              <a:spcBef>
                <a:spcPct val="0"/>
              </a:spcBef>
            </a:pPr>
            <a:r>
              <a:rPr lang="en-US" altLang="en-US" smtClean="0"/>
              <a:t>•  7.1.1 Identify current and emerging issues that may influence health and health education.</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45DF6C4E-58F7-4EB8-870D-9DE8E2A619E2}" type="slidenum">
              <a:rPr lang="en-US" altLang="en-US" smtClean="0">
                <a:latin typeface="Calibri" panose="020F0502020204030204" pitchFamily="34" charset="0"/>
              </a:rPr>
              <a:pPr fontAlgn="base">
                <a:spcBef>
                  <a:spcPct val="0"/>
                </a:spcBef>
                <a:spcAft>
                  <a:spcPct val="0"/>
                </a:spcAft>
              </a:pPr>
              <a:t>4</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990082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Before we begin discussing the role of public health in addressing Alzheimer’s disease, it may be helpful to know a little more about Alzheimer’s and dementia. </a:t>
            </a:r>
          </a:p>
          <a:p>
            <a:pPr eaLnBrk="1" hangingPunct="1">
              <a:spcBef>
                <a:spcPct val="0"/>
              </a:spcBef>
            </a:pPr>
            <a:endParaRPr lang="en-US" altLang="en-US" smtClean="0"/>
          </a:p>
          <a:p>
            <a:pPr eaLnBrk="1" hangingPunct="1">
              <a:spcBef>
                <a:spcPct val="0"/>
              </a:spcBef>
            </a:pPr>
            <a:r>
              <a:rPr lang="en-US" altLang="en-US" smtClean="0"/>
              <a:t>The term </a:t>
            </a:r>
            <a:r>
              <a:rPr lang="en-US" altLang="en-US" b="1" smtClean="0"/>
              <a:t>dementia</a:t>
            </a:r>
            <a:r>
              <a:rPr lang="en-US" altLang="en-US" smtClean="0"/>
              <a:t> is a general term for a decline in mental abilities that is severe enough to interfere with daily life. Dementia, which is not a disease but a syndrome, is characterized by damage to the brain cells due to age, brain injury, other conditions or diseases or heredity.  There are several types of dementia and most occur in those over 65; however, there are types of dementia that occur in those younger than 65.</a:t>
            </a:r>
          </a:p>
          <a:p>
            <a:pPr eaLnBrk="1" hangingPunct="1">
              <a:spcBef>
                <a:spcPct val="0"/>
              </a:spcBef>
            </a:pPr>
            <a:endParaRPr lang="en-US" altLang="en-US" smtClean="0"/>
          </a:p>
          <a:p>
            <a:pPr eaLnBrk="1" hangingPunct="1">
              <a:spcBef>
                <a:spcPct val="0"/>
              </a:spcBef>
            </a:pPr>
            <a:r>
              <a:rPr lang="en-US" altLang="en-US" b="1" smtClean="0"/>
              <a:t>Alzheimer’s disease</a:t>
            </a:r>
            <a:r>
              <a:rPr lang="en-US" altLang="en-US" smtClean="0"/>
              <a:t> is the most common type of dementia. Alzheimer’s is a progressive disease that ranges from mild to severe cognitive impairment that occurs over the course of several years.</a:t>
            </a:r>
          </a:p>
          <a:p>
            <a:pPr eaLnBrk="1" hangingPunct="1">
              <a:spcBef>
                <a:spcPct val="0"/>
              </a:spcBef>
            </a:pPr>
            <a:r>
              <a:rPr lang="en-US" altLang="en-US" smtClean="0"/>
              <a:t>  </a:t>
            </a:r>
          </a:p>
          <a:p>
            <a:pPr eaLnBrk="1" hangingPunct="1">
              <a:spcBef>
                <a:spcPct val="0"/>
              </a:spcBef>
            </a:pPr>
            <a:r>
              <a:rPr lang="en-US" altLang="en-US" smtClean="0"/>
              <a:t>There is </a:t>
            </a:r>
            <a:r>
              <a:rPr lang="en-US" altLang="en-US" b="1" smtClean="0"/>
              <a:t>no cure</a:t>
            </a:r>
            <a:r>
              <a:rPr lang="en-US" altLang="en-US" smtClean="0"/>
              <a:t> for Alzheimer’s. While there are approved drug </a:t>
            </a:r>
            <a:r>
              <a:rPr lang="en-US" altLang="en-US" b="1" smtClean="0"/>
              <a:t>treatments</a:t>
            </a:r>
            <a:r>
              <a:rPr lang="en-US" altLang="en-US" smtClean="0"/>
              <a:t>, the goal of treatment is to delay or reduce symptoms, not to cure or reverse the course of the disease.</a:t>
            </a:r>
          </a:p>
          <a:p>
            <a:pPr eaLnBrk="1" hangingPunct="1">
              <a:spcBef>
                <a:spcPct val="0"/>
              </a:spcBef>
            </a:pPr>
            <a:r>
              <a:rPr lang="en-US" altLang="en-US" smtClean="0"/>
              <a:t> </a:t>
            </a:r>
          </a:p>
          <a:p>
            <a:pPr eaLnBrk="1" hangingPunct="1">
              <a:spcBef>
                <a:spcPct val="0"/>
              </a:spcBef>
            </a:pPr>
            <a:r>
              <a:rPr lang="en-US" altLang="en-US" smtClean="0"/>
              <a:t>As the person with Alzheimer’s loses memory and function, </a:t>
            </a:r>
            <a:r>
              <a:rPr lang="en-US" altLang="en-US" b="1" smtClean="0"/>
              <a:t>caregivers</a:t>
            </a:r>
            <a:r>
              <a:rPr lang="en-US" altLang="en-US" smtClean="0"/>
              <a:t>, who are most often family members, are needed to provide increasing amounts of assistance.  This assistance can range from helping to manage finances and household tasks to hands-on care, such as bathing, dressing, feeding and other activities of daily living.</a:t>
            </a:r>
          </a:p>
          <a:p>
            <a:pPr eaLnBrk="1" hangingPunct="1">
              <a:spcBef>
                <a:spcPct val="0"/>
              </a:spcBef>
            </a:pPr>
            <a:endParaRPr lang="en-US" altLang="en-US" smtClean="0"/>
          </a:p>
          <a:p>
            <a:pPr eaLnBrk="1" hangingPunct="1">
              <a:spcBef>
                <a:spcPct val="0"/>
              </a:spcBef>
            </a:pPr>
            <a:r>
              <a:rPr lang="en-US" altLang="en-US" smtClean="0"/>
              <a:t>Given the nature of the disease and its increasing prevalence, there is a </a:t>
            </a:r>
            <a:r>
              <a:rPr lang="en-US" altLang="en-US" b="1" smtClean="0"/>
              <a:t>huge financial, emotional and physical impact</a:t>
            </a:r>
            <a:r>
              <a:rPr lang="en-US" altLang="en-US" smtClean="0"/>
              <a:t> on people with Alzheimer’s, their families, caregivers, and the health care system as a whole.</a:t>
            </a:r>
          </a:p>
          <a:p>
            <a:pPr eaLnBrk="1" hangingPunct="1">
              <a:spcBef>
                <a:spcPct val="0"/>
              </a:spcBef>
            </a:pPr>
            <a:r>
              <a:rPr lang="en-US" altLang="en-US" smtClean="0"/>
              <a:t> </a:t>
            </a:r>
          </a:p>
          <a:p>
            <a:pPr eaLnBrk="1" hangingPunct="1">
              <a:spcBef>
                <a:spcPct val="0"/>
              </a:spcBef>
            </a:pPr>
            <a:r>
              <a:rPr lang="en-US" altLang="en-US" b="1" smtClean="0"/>
              <a:t>Public health</a:t>
            </a:r>
            <a:r>
              <a:rPr lang="en-US" altLang="en-US" smtClean="0"/>
              <a:t> plays an important role in addressing Alzheimer’s disease through surveillance, prevention, detection, and support of dementia capable systems.</a:t>
            </a:r>
          </a:p>
          <a:p>
            <a:pPr eaLnBrk="1" hangingPunct="1">
              <a:spcBef>
                <a:spcPct val="0"/>
              </a:spcBef>
            </a:pPr>
            <a:r>
              <a:rPr lang="en-US" altLang="en-US" smtClean="0"/>
              <a:t> </a:t>
            </a:r>
          </a:p>
          <a:p>
            <a:pPr eaLnBrk="1" hangingPunct="1">
              <a:spcBef>
                <a:spcPct val="0"/>
              </a:spcBef>
            </a:pPr>
            <a:r>
              <a:rPr lang="en-US" altLang="en-US" smtClean="0"/>
              <a:t>In this presentation, we will be focusing on the role of public health.</a:t>
            </a:r>
          </a:p>
          <a:p>
            <a:pPr eaLnBrk="1" hangingPunct="1">
              <a:spcBef>
                <a:spcPct val="0"/>
              </a:spcBef>
            </a:pPr>
            <a:r>
              <a:rPr lang="en-US" altLang="en-US" smtClean="0"/>
              <a:t> </a:t>
            </a:r>
          </a:p>
          <a:p>
            <a:pPr eaLnBrk="1" hangingPunct="1"/>
            <a:r>
              <a:rPr lang="en-US" altLang="en-US" smtClean="0"/>
              <a:t> </a:t>
            </a:r>
          </a:p>
          <a:p>
            <a:pPr eaLnBrk="1" hangingPunct="1"/>
            <a:r>
              <a:rPr lang="en-US" altLang="en-US" smtClean="0"/>
              <a:t>Video supplements: “What is Alzheimer's disease?” TedEd. (3:49 mins)</a:t>
            </a:r>
          </a:p>
          <a:p>
            <a:pPr eaLnBrk="1" hangingPunct="1"/>
            <a:r>
              <a:rPr lang="en-US" altLang="en-US" smtClean="0"/>
              <a:t>Link: https://www.youtube.com/watch?v=yJXTXN4xrI8  </a:t>
            </a:r>
          </a:p>
          <a:p>
            <a:pPr eaLnBrk="1" hangingPunct="1"/>
            <a:r>
              <a:rPr lang="en-US" altLang="en-US" smtClean="0"/>
              <a:t> </a:t>
            </a:r>
          </a:p>
          <a:p>
            <a:pPr eaLnBrk="1" hangingPunct="1"/>
            <a:r>
              <a:rPr lang="en-US" altLang="en-US" smtClean="0"/>
              <a:t> Or </a:t>
            </a:r>
          </a:p>
          <a:p>
            <a:pPr eaLnBrk="1" hangingPunct="1"/>
            <a:r>
              <a:rPr lang="en-US" altLang="en-US" smtClean="0"/>
              <a:t>“Inside the Brain: Unraveling the Mystery of Alzheimer Disease” (4:21 mins)</a:t>
            </a:r>
          </a:p>
          <a:p>
            <a:pPr eaLnBrk="1" hangingPunct="1"/>
            <a:r>
              <a:rPr lang="en-US" altLang="en-US" smtClean="0"/>
              <a:t>Link: http://nihseniorhealth.gov/alzheimersdisease/whatisalzheimersdisease/video/a2_na.html?intro=yes   </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AAB76D00-252A-4E56-98FF-7DC86996CEC6}" type="slidenum">
              <a:rPr lang="en-US" altLang="en-US" smtClean="0">
                <a:latin typeface="Calibri" panose="020F0502020204030204" pitchFamily="34" charset="0"/>
              </a:rPr>
              <a:pPr fontAlgn="base">
                <a:spcBef>
                  <a:spcPct val="0"/>
                </a:spcBef>
                <a:spcAft>
                  <a:spcPct val="0"/>
                </a:spcAft>
              </a:pPr>
              <a:t>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854863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Historically, Alzheimer’s and other dementias have been viewed primarily as </a:t>
            </a:r>
            <a:r>
              <a:rPr lang="en-US" b="1" dirty="0" smtClean="0"/>
              <a:t>medical</a:t>
            </a:r>
            <a:r>
              <a:rPr lang="en-US" dirty="0" smtClean="0"/>
              <a:t> or </a:t>
            </a:r>
            <a:r>
              <a:rPr lang="en-US" b="1" dirty="0" smtClean="0"/>
              <a:t>aging</a:t>
            </a:r>
            <a:r>
              <a:rPr lang="en-US" dirty="0" smtClean="0"/>
              <a:t> issues.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Yet as more is learned about these conditions and the impact they are having on society, there is a growing recognition of Alzheimer’s and dementia as issues in which </a:t>
            </a:r>
            <a:r>
              <a:rPr lang="en-US" b="1" dirty="0" smtClean="0"/>
              <a:t>public health</a:t>
            </a:r>
            <a:r>
              <a:rPr lang="en-US" dirty="0" smtClean="0"/>
              <a:t> has an important role to play.</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Alzheimer’s disease is a public health crisis because:</a:t>
            </a:r>
          </a:p>
          <a:p>
            <a:pPr eaLnBrk="1" fontAlgn="auto" hangingPunct="1">
              <a:spcBef>
                <a:spcPts val="0"/>
              </a:spcBef>
              <a:spcAft>
                <a:spcPts val="0"/>
              </a:spcAft>
              <a:defRPr/>
            </a:pP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dirty="0" smtClean="0"/>
              <a:t>The </a:t>
            </a:r>
            <a:r>
              <a:rPr lang="en-US" b="1" dirty="0" smtClean="0"/>
              <a:t>epidemic</a:t>
            </a:r>
            <a:r>
              <a:rPr lang="en-US" dirty="0" smtClean="0"/>
              <a:t> is large and growing</a:t>
            </a:r>
          </a:p>
          <a:p>
            <a:pPr marL="181240" indent="-181240" eaLnBrk="1" fontAlgn="auto" hangingPunct="1">
              <a:spcBef>
                <a:spcPts val="0"/>
              </a:spcBef>
              <a:spcAft>
                <a:spcPts val="0"/>
              </a:spcAft>
              <a:buFont typeface="Arial" panose="020B0604020202020204" pitchFamily="34" charset="0"/>
              <a:buChar char="•"/>
              <a:defRPr/>
            </a:pPr>
            <a:r>
              <a:rPr lang="en-US" dirty="0" smtClean="0"/>
              <a:t>The </a:t>
            </a:r>
            <a:r>
              <a:rPr lang="en-US" b="1" dirty="0" smtClean="0"/>
              <a:t>impact</a:t>
            </a:r>
            <a:r>
              <a:rPr lang="en-US" dirty="0" smtClean="0"/>
              <a:t> on populations and communities is substantial</a:t>
            </a:r>
          </a:p>
          <a:p>
            <a:pPr marL="181240" indent="-181240" eaLnBrk="1" fontAlgn="auto" hangingPunct="1">
              <a:spcBef>
                <a:spcPts val="0"/>
              </a:spcBef>
              <a:spcAft>
                <a:spcPts val="0"/>
              </a:spcAft>
              <a:buFont typeface="Arial" panose="020B0604020202020204" pitchFamily="34" charset="0"/>
              <a:buChar char="•"/>
              <a:defRPr/>
            </a:pPr>
            <a:r>
              <a:rPr lang="en-US" dirty="0" smtClean="0"/>
              <a:t>There are ways to </a:t>
            </a:r>
            <a:r>
              <a:rPr lang="en-US" b="1" dirty="0" smtClean="0"/>
              <a:t>intervene</a:t>
            </a:r>
            <a:r>
              <a:rPr lang="en-US" dirty="0" smtClean="0"/>
              <a:t> using a public health approach to achieve meaningful improvements in health outcomes </a:t>
            </a:r>
          </a:p>
          <a:p>
            <a:pPr marL="181240" indent="-181240" eaLnBrk="1" fontAlgn="auto" hangingPunct="1">
              <a:lnSpc>
                <a:spcPct val="150000"/>
              </a:lnSpc>
              <a:spcBef>
                <a:spcPts val="634"/>
              </a:spcBef>
              <a:spcAft>
                <a:spcPts val="634"/>
              </a:spcAft>
              <a:buFont typeface="Arial" panose="020B0604020202020204" pitchFamily="34" charset="0"/>
              <a:buChar char="•"/>
              <a:defRPr/>
            </a:pPr>
            <a:endParaRPr lang="en-US"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9D69BDDF-324B-4D87-954A-F51956A77055}" type="slidenum">
              <a:rPr lang="en-US" altLang="en-US" smtClean="0">
                <a:latin typeface="Calibri" panose="020F0502020204030204" pitchFamily="34" charset="0"/>
              </a:rPr>
              <a:pPr fontAlgn="base">
                <a:spcBef>
                  <a:spcPct val="0"/>
                </a:spcBef>
                <a:spcAft>
                  <a:spcPct val="0"/>
                </a:spcAft>
              </a:pPr>
              <a:t>6</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50287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Today, over </a:t>
            </a:r>
            <a:r>
              <a:rPr lang="en-US" altLang="en-US" b="1" smtClean="0"/>
              <a:t>5 million adults </a:t>
            </a:r>
            <a:r>
              <a:rPr lang="en-US" altLang="en-US" smtClean="0"/>
              <a:t>in the U.S. are living with Alzheimer’s disease, including an estimated 200,000 under the age of 65.</a:t>
            </a:r>
          </a:p>
          <a:p>
            <a:pPr eaLnBrk="1" hangingPunct="1">
              <a:spcBef>
                <a:spcPct val="0"/>
              </a:spcBef>
            </a:pPr>
            <a:endParaRPr lang="en-US" altLang="en-US" smtClean="0"/>
          </a:p>
          <a:p>
            <a:pPr eaLnBrk="1" hangingPunct="1">
              <a:spcBef>
                <a:spcPct val="0"/>
              </a:spcBef>
            </a:pPr>
            <a:r>
              <a:rPr lang="en-US" altLang="en-US" b="1" smtClean="0"/>
              <a:t>One in nine</a:t>
            </a:r>
            <a:r>
              <a:rPr lang="en-US" altLang="en-US" smtClean="0"/>
              <a:t> adults age 65 and older (11%) currently has Alzheimer’s disease; approximately </a:t>
            </a:r>
            <a:r>
              <a:rPr lang="en-US" altLang="en-US" b="1" smtClean="0"/>
              <a:t>one in three</a:t>
            </a:r>
            <a:r>
              <a:rPr lang="en-US" altLang="en-US" smtClean="0"/>
              <a:t> people age 85 and older have the disease.</a:t>
            </a:r>
          </a:p>
          <a:p>
            <a:pPr eaLnBrk="1" hangingPunct="1">
              <a:spcBef>
                <a:spcPct val="0"/>
              </a:spcBef>
            </a:pPr>
            <a:endParaRPr lang="en-US" altLang="en-US" smtClean="0"/>
          </a:p>
          <a:p>
            <a:pPr eaLnBrk="1" hangingPunct="1">
              <a:spcBef>
                <a:spcPct val="0"/>
              </a:spcBef>
            </a:pPr>
            <a:r>
              <a:rPr lang="en-US" altLang="en-US" smtClean="0"/>
              <a:t>By 2050, the number of Americans living with Alzheimer’s disease is expected to total </a:t>
            </a:r>
            <a:r>
              <a:rPr lang="en-US" altLang="en-US" b="1" smtClean="0"/>
              <a:t>13.8 million</a:t>
            </a:r>
            <a:r>
              <a:rPr lang="en-US" altLang="en-US" smtClean="0"/>
              <a:t> and could be as high as </a:t>
            </a:r>
            <a:r>
              <a:rPr lang="en-US" altLang="en-US" b="1" smtClean="0"/>
              <a:t>16 million</a:t>
            </a:r>
            <a:r>
              <a:rPr lang="en-US" altLang="en-US" smtClean="0"/>
              <a:t>.  </a:t>
            </a:r>
          </a:p>
          <a:p>
            <a:pPr eaLnBrk="1" hangingPunct="1">
              <a:spcBef>
                <a:spcPct val="0"/>
              </a:spcBef>
            </a:pPr>
            <a:endParaRPr lang="en-US" altLang="en-US" i="1"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69975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Alzheimer’s disease imposes </a:t>
            </a:r>
            <a:r>
              <a:rPr lang="en-US" altLang="en-US" b="1" smtClean="0"/>
              <a:t>significant costs</a:t>
            </a:r>
            <a:r>
              <a:rPr lang="en-US" altLang="en-US" smtClean="0"/>
              <a:t> on federal and state budgets through Medicare and Medicaid, as well as on individuals, families, and caregivers.</a:t>
            </a:r>
          </a:p>
          <a:p>
            <a:pPr eaLnBrk="1" hangingPunct="1">
              <a:spcBef>
                <a:spcPct val="0"/>
              </a:spcBef>
            </a:pPr>
            <a:endParaRPr lang="en-US" altLang="en-US" smtClean="0"/>
          </a:p>
          <a:p>
            <a:pPr eaLnBrk="1" hangingPunct="1">
              <a:spcBef>
                <a:spcPct val="0"/>
              </a:spcBef>
            </a:pPr>
            <a:r>
              <a:rPr lang="en-US" altLang="en-US" smtClean="0"/>
              <a:t>In the U.S. the </a:t>
            </a:r>
            <a:r>
              <a:rPr lang="en-US" altLang="en-US" b="1" smtClean="0"/>
              <a:t>annual costs</a:t>
            </a:r>
            <a:r>
              <a:rPr lang="en-US" altLang="en-US" smtClean="0"/>
              <a:t> of direct care for people with Alzheimer’s disease exceeds </a:t>
            </a:r>
            <a:r>
              <a:rPr lang="en-US" altLang="en-US" b="1" smtClean="0"/>
              <a:t>$200 billion</a:t>
            </a:r>
            <a:r>
              <a:rPr lang="en-US" altLang="en-US" smtClean="0"/>
              <a:t>.  “Direct care” includes both paid health care and long-term care.  It does not include caregiving (an essential part of Alzheimer’s care).  </a:t>
            </a:r>
          </a:p>
          <a:p>
            <a:pPr eaLnBrk="1" hangingPunct="1">
              <a:spcBef>
                <a:spcPct val="0"/>
              </a:spcBef>
            </a:pPr>
            <a:endParaRPr lang="en-US" altLang="en-US" smtClean="0"/>
          </a:p>
          <a:p>
            <a:pPr eaLnBrk="1" hangingPunct="1">
              <a:spcBef>
                <a:spcPct val="0"/>
              </a:spcBef>
            </a:pPr>
            <a:r>
              <a:rPr lang="en-US" altLang="en-US" smtClean="0"/>
              <a:t>Alzheimer’s disease is the </a:t>
            </a:r>
            <a:r>
              <a:rPr lang="en-US" altLang="en-US" b="1" smtClean="0"/>
              <a:t>most expensive disease </a:t>
            </a:r>
            <a:r>
              <a:rPr lang="en-US" altLang="en-US" smtClean="0"/>
              <a:t>to treat and provide care for in America, costing more than heart disease and cancer.  </a:t>
            </a:r>
          </a:p>
          <a:p>
            <a:pPr eaLnBrk="1" hangingPunct="1">
              <a:spcBef>
                <a:spcPct val="0"/>
              </a:spcBef>
            </a:pPr>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37BF1A96-0082-4636-88BD-66776BF5EEBC}" type="slidenum">
              <a:rPr lang="en-US" altLang="en-US" smtClean="0">
                <a:latin typeface="Calibri" panose="020F0502020204030204" pitchFamily="34" charset="0"/>
              </a:rPr>
              <a:pPr fontAlgn="base">
                <a:spcBef>
                  <a:spcPct val="0"/>
                </a:spcBef>
                <a:spcAft>
                  <a:spcPct val="0"/>
                </a:spcAft>
              </a:pPr>
              <a:t>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169068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Alzheimer’s disease disproportionately impacts </a:t>
            </a:r>
            <a:r>
              <a:rPr lang="en-US" altLang="en-US" b="1" smtClean="0"/>
              <a:t>women</a:t>
            </a:r>
            <a:r>
              <a:rPr lang="en-US" altLang="en-US" smtClean="0"/>
              <a:t> and </a:t>
            </a:r>
            <a:r>
              <a:rPr lang="en-US" altLang="en-US" b="1" smtClean="0"/>
              <a:t>minority</a:t>
            </a:r>
            <a:r>
              <a:rPr lang="en-US" altLang="en-US" smtClean="0"/>
              <a:t> populations.  </a:t>
            </a:r>
          </a:p>
          <a:p>
            <a:pPr eaLnBrk="1" hangingPunct="1">
              <a:spcBef>
                <a:spcPct val="0"/>
              </a:spcBef>
            </a:pPr>
            <a:endParaRPr lang="en-US" altLang="en-US" smtClean="0"/>
          </a:p>
          <a:p>
            <a:pPr eaLnBrk="1" hangingPunct="1">
              <a:spcBef>
                <a:spcPct val="0"/>
              </a:spcBef>
            </a:pPr>
            <a:r>
              <a:rPr lang="en-US" altLang="en-US" smtClean="0"/>
              <a:t>Women make up </a:t>
            </a:r>
            <a:r>
              <a:rPr lang="en-US" altLang="en-US" b="1" smtClean="0"/>
              <a:t>2/3</a:t>
            </a:r>
            <a:r>
              <a:rPr lang="en-US" altLang="en-US" smtClean="0"/>
              <a:t> of the population with Alzheimer’s disease.  </a:t>
            </a:r>
          </a:p>
          <a:p>
            <a:pPr eaLnBrk="1" hangingPunct="1">
              <a:spcBef>
                <a:spcPct val="0"/>
              </a:spcBef>
            </a:pPr>
            <a:endParaRPr lang="en-US" altLang="en-US" smtClean="0"/>
          </a:p>
          <a:p>
            <a:pPr eaLnBrk="1" hangingPunct="1">
              <a:spcBef>
                <a:spcPct val="0"/>
              </a:spcBef>
            </a:pPr>
            <a:r>
              <a:rPr lang="en-US" altLang="en-US" smtClean="0"/>
              <a:t>In the U.S., </a:t>
            </a:r>
            <a:r>
              <a:rPr lang="en-US" altLang="en-US" b="1" smtClean="0"/>
              <a:t>African-Americans</a:t>
            </a:r>
            <a:r>
              <a:rPr lang="en-US" altLang="en-US" smtClean="0"/>
              <a:t> and </a:t>
            </a:r>
            <a:r>
              <a:rPr lang="en-US" altLang="en-US" b="1" smtClean="0"/>
              <a:t>Hispanics</a:t>
            </a:r>
            <a:r>
              <a:rPr lang="en-US" altLang="en-US" smtClean="0"/>
              <a:t> have higher rates of Alzheimer’s and other dementias than whites.  Available data indicate that in the United States, older </a:t>
            </a:r>
            <a:r>
              <a:rPr lang="en-US" altLang="en-US" b="1" smtClean="0"/>
              <a:t>African-Americans</a:t>
            </a:r>
            <a:r>
              <a:rPr lang="en-US" altLang="en-US" smtClean="0"/>
              <a:t> are about </a:t>
            </a:r>
            <a:r>
              <a:rPr lang="en-US" altLang="en-US" b="1" smtClean="0"/>
              <a:t>two times more</a:t>
            </a:r>
            <a:r>
              <a:rPr lang="en-US" altLang="en-US" smtClean="0"/>
              <a:t> likely than older whites to have Alzheimer’s and other dementias.  </a:t>
            </a:r>
          </a:p>
          <a:p>
            <a:pPr eaLnBrk="1" hangingPunct="1">
              <a:spcBef>
                <a:spcPct val="0"/>
              </a:spcBef>
            </a:pPr>
            <a:endParaRPr lang="en-US" altLang="en-US" smtClean="0"/>
          </a:p>
          <a:p>
            <a:pPr eaLnBrk="1" hangingPunct="1">
              <a:spcBef>
                <a:spcPct val="0"/>
              </a:spcBef>
            </a:pPr>
            <a:r>
              <a:rPr lang="en-US" altLang="en-US" smtClean="0"/>
              <a:t>Older </a:t>
            </a:r>
            <a:r>
              <a:rPr lang="en-US" altLang="en-US" b="1" smtClean="0"/>
              <a:t>Hispanics</a:t>
            </a:r>
            <a:r>
              <a:rPr lang="en-US" altLang="en-US" smtClean="0"/>
              <a:t> are about </a:t>
            </a:r>
            <a:r>
              <a:rPr lang="en-US" altLang="en-US" b="1" smtClean="0"/>
              <a:t>one and one-half times</a:t>
            </a:r>
            <a:r>
              <a:rPr lang="en-US" altLang="en-US" smtClean="0"/>
              <a:t> more likely than older whites to have these conditions.  </a:t>
            </a:r>
          </a:p>
          <a:p>
            <a:pPr eaLnBrk="1" hangingPunct="1">
              <a:spcBef>
                <a:spcPct val="0"/>
              </a:spcBef>
            </a:pPr>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74C8F1FE-9B59-4CAB-8A77-02A0931D5B12}" type="slidenum">
              <a:rPr lang="en-US" altLang="en-US" smtClean="0">
                <a:latin typeface="Calibri" panose="020F0502020204030204" pitchFamily="34" charset="0"/>
              </a:rPr>
              <a:pPr fontAlgn="base">
                <a:spcBef>
                  <a:spcPct val="0"/>
                </a:spcBef>
                <a:spcAft>
                  <a:spcPct val="0"/>
                </a:spcAft>
              </a:pPr>
              <a:t>9</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736518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447675" y="3206750"/>
            <a:ext cx="8229600" cy="2286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lstStyle>
            <a:lvl1pPr>
              <a:defRPr sz="4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Slide Number Placeholder 5"/>
          <p:cNvSpPr>
            <a:spLocks noGrp="1"/>
          </p:cNvSpPr>
          <p:nvPr>
            <p:ph type="sldNum" sz="quarter" idx="10"/>
          </p:nvPr>
        </p:nvSpPr>
        <p:spPr/>
        <p:txBody>
          <a:bodyPr/>
          <a:lstStyle>
            <a:lvl1pPr>
              <a:defRPr>
                <a:solidFill>
                  <a:schemeClr val="accent1">
                    <a:lumMod val="75000"/>
                    <a:lumOff val="25000"/>
                  </a:schemeClr>
                </a:solidFill>
              </a:defRPr>
            </a:lvl1pPr>
          </a:lstStyle>
          <a:p>
            <a:pPr>
              <a:defRPr/>
            </a:pPr>
            <a:fld id="{8907CB61-F7AF-4C4F-9A15-499BA625D0E2}" type="slidenum">
              <a:rPr lang="en-US"/>
              <a:pPr>
                <a:defRPr/>
              </a:pPr>
              <a:t>‹#›</a:t>
            </a:fld>
            <a:endParaRPr lang="en-US" dirty="0"/>
          </a:p>
        </p:txBody>
      </p:sp>
    </p:spTree>
    <p:extLst>
      <p:ext uri="{BB962C8B-B14F-4D97-AF65-F5344CB8AC3E}">
        <p14:creationId xmlns:p14="http://schemas.microsoft.com/office/powerpoint/2010/main" val="1946171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a:spLocks noChangeAspect="1"/>
          </p:cNvSpPr>
          <p:nvPr/>
        </p:nvSpPr>
        <p:spPr>
          <a:xfrm>
            <a:off x="447675" y="600075"/>
            <a:ext cx="82391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4EB43E8A-9C37-498C-8DF6-292BB77F2BEB}" type="datetime1">
              <a:rPr lang="en-US"/>
              <a:pPr>
                <a:defRPr/>
              </a:pPr>
              <a:t>10/24/2017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0D29B0D-1FAB-4226-AD44-2F28CCFD2B93}" type="slidenum">
              <a:rPr lang="en-US"/>
              <a:pPr>
                <a:defRPr/>
              </a:pPr>
              <a:t>‹#›</a:t>
            </a:fld>
            <a:endParaRPr lang="en-US" dirty="0"/>
          </a:p>
        </p:txBody>
      </p:sp>
    </p:spTree>
    <p:extLst>
      <p:ext uri="{BB962C8B-B14F-4D97-AF65-F5344CB8AC3E}">
        <p14:creationId xmlns:p14="http://schemas.microsoft.com/office/powerpoint/2010/main" val="484769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a:spLocks noChangeAspect="1"/>
          </p:cNvSpPr>
          <p:nvPr/>
        </p:nvSpPr>
        <p:spPr>
          <a:xfrm>
            <a:off x="6629400" y="600075"/>
            <a:ext cx="2057400" cy="5816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a:xfrm>
            <a:off x="6745288" y="5956300"/>
            <a:ext cx="947737" cy="365125"/>
          </a:xfrm>
        </p:spPr>
        <p:txBody>
          <a:bodyPr/>
          <a:lstStyle>
            <a:lvl1pPr>
              <a:defRPr>
                <a:solidFill>
                  <a:schemeClr val="accent1">
                    <a:lumMod val="75000"/>
                    <a:lumOff val="25000"/>
                  </a:schemeClr>
                </a:solidFill>
              </a:defRPr>
            </a:lvl1pPr>
          </a:lstStyle>
          <a:p>
            <a:pPr>
              <a:defRPr/>
            </a:pPr>
            <a:fld id="{236DD463-71A5-457C-9EAD-F407E879C891}" type="datetime1">
              <a:rPr lang="en-US"/>
              <a:pPr>
                <a:defRPr/>
              </a:pPr>
              <a:t>10/24/2017</a:t>
            </a:fld>
            <a:endParaRPr lang="en-US" dirty="0"/>
          </a:p>
        </p:txBody>
      </p:sp>
      <p:sp>
        <p:nvSpPr>
          <p:cNvPr id="6" name="Footer Placeholder 4"/>
          <p:cNvSpPr>
            <a:spLocks noGrp="1"/>
          </p:cNvSpPr>
          <p:nvPr>
            <p:ph type="ftr" sz="quarter" idx="11"/>
          </p:nvPr>
        </p:nvSpPr>
        <p:spPr>
          <a:xfrm>
            <a:off x="581025" y="5951538"/>
            <a:ext cx="5922963"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a:defRPr/>
            </a:pPr>
            <a:fld id="{80F49A66-B682-4786-BD71-BDD63BDFA2F6}" type="slidenum">
              <a:rPr lang="en-US"/>
              <a:pPr>
                <a:defRPr/>
              </a:pPr>
              <a:t>‹#›</a:t>
            </a:fld>
            <a:endParaRPr lang="en-US" dirty="0"/>
          </a:p>
        </p:txBody>
      </p:sp>
    </p:spTree>
    <p:extLst>
      <p:ext uri="{BB962C8B-B14F-4D97-AF65-F5344CB8AC3E}">
        <p14:creationId xmlns:p14="http://schemas.microsoft.com/office/powerpoint/2010/main" val="1882800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334963" y="3086100"/>
            <a:ext cx="8447087" cy="3305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35894" y="1020431"/>
            <a:ext cx="8245162" cy="1475013"/>
          </a:xfrm>
          <a:effectLst/>
        </p:spPr>
        <p:txBody>
          <a:bodyPr/>
          <a:lstStyle>
            <a:lvl1pPr>
              <a:defRPr sz="27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35895" y="2495446"/>
            <a:ext cx="8245160" cy="590321"/>
          </a:xfrm>
        </p:spPr>
        <p:txBody>
          <a:bodyPr anchor="t"/>
          <a:lstStyle>
            <a:lvl1pPr marL="0" indent="0" algn="l">
              <a:buNone/>
              <a:defRPr sz="1200" cap="all">
                <a:solidFill>
                  <a:schemeClr val="accent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defTabSz="457200">
              <a:defRPr>
                <a:solidFill>
                  <a:srgbClr val="4A0D66">
                    <a:lumMod val="75000"/>
                    <a:lumOff val="25000"/>
                  </a:srgbClr>
                </a:solidFill>
              </a:defRPr>
            </a:lvl1pPr>
          </a:lstStyle>
          <a:p>
            <a:pPr>
              <a:defRPr/>
            </a:pPr>
            <a:fld id="{D2AC083D-4859-43DB-B4C7-98A4BD38B04F}" type="datetimeFigureOut">
              <a:rPr lang="en-US"/>
              <a:pPr>
                <a:defRPr/>
              </a:pPr>
              <a:t>10/24/2017</a:t>
            </a:fld>
            <a:endParaRPr lang="en-US" dirty="0"/>
          </a:p>
        </p:txBody>
      </p:sp>
      <p:sp>
        <p:nvSpPr>
          <p:cNvPr id="6" name="Footer Placeholder 4"/>
          <p:cNvSpPr>
            <a:spLocks noGrp="1"/>
          </p:cNvSpPr>
          <p:nvPr>
            <p:ph type="ftr" sz="quarter" idx="11"/>
          </p:nvPr>
        </p:nvSpPr>
        <p:spPr/>
        <p:txBody>
          <a:bodyPr/>
          <a:lstStyle>
            <a:lvl1pPr defTabSz="457200">
              <a:defRPr>
                <a:solidFill>
                  <a:srgbClr val="4A0D66">
                    <a:lumMod val="75000"/>
                    <a:lumOff val="25000"/>
                  </a:srgbClr>
                </a:solidFill>
              </a:defRPr>
            </a:lvl1pPr>
          </a:lstStyle>
          <a:p>
            <a:pPr>
              <a:defRPr/>
            </a:pPr>
            <a:endParaRPr lang="en-US"/>
          </a:p>
        </p:txBody>
      </p:sp>
      <p:sp>
        <p:nvSpPr>
          <p:cNvPr id="7" name="Slide Number Placeholder 5"/>
          <p:cNvSpPr>
            <a:spLocks noGrp="1"/>
          </p:cNvSpPr>
          <p:nvPr>
            <p:ph type="sldNum" sz="quarter" idx="12"/>
          </p:nvPr>
        </p:nvSpPr>
        <p:spPr>
          <a:xfrm>
            <a:off x="7918450" y="5956300"/>
            <a:ext cx="762000" cy="365125"/>
          </a:xfrm>
        </p:spPr>
        <p:txBody>
          <a:bodyPr/>
          <a:lstStyle>
            <a:lvl1pPr defTabSz="457200">
              <a:defRPr>
                <a:solidFill>
                  <a:srgbClr val="4A0D66">
                    <a:lumMod val="75000"/>
                    <a:lumOff val="25000"/>
                  </a:srgbClr>
                </a:solidFill>
              </a:defRPr>
            </a:lvl1pPr>
          </a:lstStyle>
          <a:p>
            <a:pPr>
              <a:defRPr/>
            </a:pPr>
            <a:fld id="{C012E30D-2736-4F08-9960-6248192F4970}" type="slidenum">
              <a:rPr lang="en-US"/>
              <a:pPr>
                <a:defRPr/>
              </a:pPr>
              <a:t>‹#›</a:t>
            </a:fld>
            <a:endParaRPr lang="en-US" dirty="0"/>
          </a:p>
        </p:txBody>
      </p:sp>
    </p:spTree>
    <p:extLst>
      <p:ext uri="{BB962C8B-B14F-4D97-AF65-F5344CB8AC3E}">
        <p14:creationId xmlns:p14="http://schemas.microsoft.com/office/powerpoint/2010/main" val="494785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a:spLocks noChangeAspect="1"/>
          </p:cNvSpPr>
          <p:nvPr/>
        </p:nvSpPr>
        <p:spPr>
          <a:xfrm>
            <a:off x="330200" y="614363"/>
            <a:ext cx="8482013" cy="11890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702156"/>
            <a:ext cx="8272212"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35895" y="2180497"/>
            <a:ext cx="8272211"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defTabSz="457200">
              <a:defRPr/>
            </a:lvl1pPr>
          </a:lstStyle>
          <a:p>
            <a:pPr>
              <a:defRPr/>
            </a:pPr>
            <a:fld id="{D2AC083D-4859-43DB-B4C7-98A4BD38B04F}" type="datetimeFigureOut">
              <a:rPr lang="en-US"/>
              <a:pPr>
                <a:defRPr/>
              </a:pPr>
              <a:t>10/24/2017</a:t>
            </a:fld>
            <a:endParaRPr lang="en-US" dirty="0"/>
          </a:p>
        </p:txBody>
      </p:sp>
      <p:sp>
        <p:nvSpPr>
          <p:cNvPr id="6" name="Footer Placeholder 4"/>
          <p:cNvSpPr>
            <a:spLocks noGrp="1"/>
          </p:cNvSpPr>
          <p:nvPr>
            <p:ph type="ftr" sz="quarter" idx="11"/>
          </p:nvPr>
        </p:nvSpPr>
        <p:spPr/>
        <p:txBody>
          <a:bodyPr/>
          <a:lstStyle>
            <a:lvl1pPr defTabSz="457200">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a:defRPr/>
            </a:lvl1pPr>
          </a:lstStyle>
          <a:p>
            <a:pPr>
              <a:defRPr/>
            </a:pPr>
            <a:fld id="{AC440053-F488-450B-ADE7-BD006C9C3000}" type="slidenum">
              <a:rPr lang="en-US"/>
              <a:pPr>
                <a:defRPr/>
              </a:pPr>
              <a:t>‹#›</a:t>
            </a:fld>
            <a:endParaRPr lang="en-US" dirty="0"/>
          </a:p>
        </p:txBody>
      </p:sp>
    </p:spTree>
    <p:extLst>
      <p:ext uri="{BB962C8B-B14F-4D97-AF65-F5344CB8AC3E}">
        <p14:creationId xmlns:p14="http://schemas.microsoft.com/office/powerpoint/2010/main" val="18286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a:spLocks noChangeAspect="1"/>
          </p:cNvSpPr>
          <p:nvPr/>
        </p:nvSpPr>
        <p:spPr>
          <a:xfrm>
            <a:off x="336550" y="5141913"/>
            <a:ext cx="8467725" cy="12588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3043911"/>
            <a:ext cx="8272211" cy="1497507"/>
          </a:xfrm>
        </p:spPr>
        <p:txBody>
          <a:bodyPr/>
          <a:lstStyle>
            <a:lvl1pPr algn="l">
              <a:defRPr sz="27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35895" y="4541417"/>
            <a:ext cx="8272211" cy="600556"/>
          </a:xfrm>
        </p:spPr>
        <p:txBody>
          <a:bodyPr anchor="t"/>
          <a:lstStyle>
            <a:lvl1pPr marL="0" indent="0" algn="l">
              <a:buNone/>
              <a:defRPr sz="1350" cap="all">
                <a:solidFill>
                  <a:schemeClr val="accent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457200">
              <a:defRPr>
                <a:solidFill>
                  <a:srgbClr val="4A0D66">
                    <a:lumMod val="75000"/>
                    <a:lumOff val="25000"/>
                  </a:srgbClr>
                </a:solidFill>
              </a:defRPr>
            </a:lvl1pPr>
          </a:lstStyle>
          <a:p>
            <a:pPr>
              <a:defRPr/>
            </a:pPr>
            <a:fld id="{D2AC083D-4859-43DB-B4C7-98A4BD38B04F}" type="datetimeFigureOut">
              <a:rPr lang="en-US"/>
              <a:pPr>
                <a:defRPr/>
              </a:pPr>
              <a:t>10/24/2017</a:t>
            </a:fld>
            <a:endParaRPr lang="en-US" dirty="0"/>
          </a:p>
        </p:txBody>
      </p:sp>
      <p:sp>
        <p:nvSpPr>
          <p:cNvPr id="6" name="Footer Placeholder 4"/>
          <p:cNvSpPr>
            <a:spLocks noGrp="1"/>
          </p:cNvSpPr>
          <p:nvPr>
            <p:ph type="ftr" sz="quarter" idx="11"/>
          </p:nvPr>
        </p:nvSpPr>
        <p:spPr/>
        <p:txBody>
          <a:bodyPr/>
          <a:lstStyle>
            <a:lvl1pPr defTabSz="457200">
              <a:defRPr>
                <a:solidFill>
                  <a:srgbClr val="4A0D66">
                    <a:lumMod val="75000"/>
                    <a:lumOff val="25000"/>
                  </a:srgbClr>
                </a:solidFill>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a:defRPr>
                <a:solidFill>
                  <a:srgbClr val="4A0D66">
                    <a:lumMod val="75000"/>
                    <a:lumOff val="25000"/>
                  </a:srgbClr>
                </a:solidFill>
              </a:defRPr>
            </a:lvl1pPr>
          </a:lstStyle>
          <a:p>
            <a:pPr>
              <a:defRPr/>
            </a:pPr>
            <a:fld id="{AA56C4D6-0BF4-42FB-8833-4F1D20230A69}" type="slidenum">
              <a:rPr lang="en-US"/>
              <a:pPr>
                <a:defRPr/>
              </a:pPr>
              <a:t>‹#›</a:t>
            </a:fld>
            <a:endParaRPr lang="en-US" dirty="0"/>
          </a:p>
        </p:txBody>
      </p:sp>
    </p:spTree>
    <p:extLst>
      <p:ext uri="{BB962C8B-B14F-4D97-AF65-F5344CB8AC3E}">
        <p14:creationId xmlns:p14="http://schemas.microsoft.com/office/powerpoint/2010/main" val="3349589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a:spLocks noChangeAspect="1"/>
          </p:cNvSpPr>
          <p:nvPr/>
        </p:nvSpPr>
        <p:spPr>
          <a:xfrm>
            <a:off x="334963" y="606425"/>
            <a:ext cx="847407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729658"/>
            <a:ext cx="8272212"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35895" y="2228004"/>
            <a:ext cx="4066793" cy="36330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1313" y="2228004"/>
            <a:ext cx="4066794" cy="36330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defTabSz="457200">
              <a:defRPr/>
            </a:lvl1pPr>
          </a:lstStyle>
          <a:p>
            <a:pPr>
              <a:defRPr/>
            </a:pPr>
            <a:fld id="{D2AC083D-4859-43DB-B4C7-98A4BD38B04F}" type="datetimeFigureOut">
              <a:rPr lang="en-US"/>
              <a:pPr>
                <a:defRPr/>
              </a:pPr>
              <a:t>10/24/2017</a:t>
            </a:fld>
            <a:endParaRPr lang="en-US" dirty="0"/>
          </a:p>
        </p:txBody>
      </p:sp>
      <p:sp>
        <p:nvSpPr>
          <p:cNvPr id="7" name="Footer Placeholder 5"/>
          <p:cNvSpPr>
            <a:spLocks noGrp="1"/>
          </p:cNvSpPr>
          <p:nvPr>
            <p:ph type="ftr" sz="quarter" idx="11"/>
          </p:nvPr>
        </p:nvSpPr>
        <p:spPr/>
        <p:txBody>
          <a:bodyPr/>
          <a:lstStyle>
            <a:lvl1pPr defTabSz="457200">
              <a:defRPr/>
            </a:lvl1pPr>
          </a:lstStyle>
          <a:p>
            <a:pPr>
              <a:defRPr/>
            </a:pPr>
            <a:endParaRPr lang="en-US"/>
          </a:p>
        </p:txBody>
      </p:sp>
      <p:sp>
        <p:nvSpPr>
          <p:cNvPr id="8" name="Slide Number Placeholder 6"/>
          <p:cNvSpPr>
            <a:spLocks noGrp="1"/>
          </p:cNvSpPr>
          <p:nvPr>
            <p:ph type="sldNum" sz="quarter" idx="12"/>
          </p:nvPr>
        </p:nvSpPr>
        <p:spPr/>
        <p:txBody>
          <a:bodyPr/>
          <a:lstStyle>
            <a:lvl1pPr defTabSz="457200">
              <a:defRPr/>
            </a:lvl1pPr>
          </a:lstStyle>
          <a:p>
            <a:pPr>
              <a:defRPr/>
            </a:pPr>
            <a:fld id="{2C278217-FFCA-4D91-9BC0-511A218BDA9B}" type="slidenum">
              <a:rPr lang="en-US"/>
              <a:pPr>
                <a:defRPr/>
              </a:pPr>
              <a:t>‹#›</a:t>
            </a:fld>
            <a:endParaRPr lang="en-US" dirty="0"/>
          </a:p>
        </p:txBody>
      </p:sp>
    </p:spTree>
    <p:extLst>
      <p:ext uri="{BB962C8B-B14F-4D97-AF65-F5344CB8AC3E}">
        <p14:creationId xmlns:p14="http://schemas.microsoft.com/office/powerpoint/2010/main" val="2185898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a:spLocks noChangeAspect="1"/>
          </p:cNvSpPr>
          <p:nvPr/>
        </p:nvSpPr>
        <p:spPr>
          <a:xfrm>
            <a:off x="334963" y="606425"/>
            <a:ext cx="847407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435895" y="729658"/>
            <a:ext cx="8272212"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65415" y="2250893"/>
            <a:ext cx="3815306" cy="536005"/>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35896" y="2926053"/>
            <a:ext cx="4044825" cy="293499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2802" y="2250893"/>
            <a:ext cx="3815305" cy="553373"/>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63282" y="2926053"/>
            <a:ext cx="4044825" cy="293499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defTabSz="457200">
              <a:defRPr/>
            </a:lvl1pPr>
          </a:lstStyle>
          <a:p>
            <a:pPr>
              <a:defRPr/>
            </a:pPr>
            <a:fld id="{D2AC083D-4859-43DB-B4C7-98A4BD38B04F}" type="datetimeFigureOut">
              <a:rPr lang="en-US"/>
              <a:pPr>
                <a:defRPr/>
              </a:pPr>
              <a:t>10/24/2017</a:t>
            </a:fld>
            <a:endParaRPr lang="en-US" dirty="0"/>
          </a:p>
        </p:txBody>
      </p:sp>
      <p:sp>
        <p:nvSpPr>
          <p:cNvPr id="9" name="Footer Placeholder 7"/>
          <p:cNvSpPr>
            <a:spLocks noGrp="1"/>
          </p:cNvSpPr>
          <p:nvPr>
            <p:ph type="ftr" sz="quarter" idx="11"/>
          </p:nvPr>
        </p:nvSpPr>
        <p:spPr/>
        <p:txBody>
          <a:bodyPr/>
          <a:lstStyle>
            <a:lvl1pPr defTabSz="457200">
              <a:defRPr/>
            </a:lvl1pPr>
          </a:lstStyle>
          <a:p>
            <a:pPr>
              <a:defRPr/>
            </a:pPr>
            <a:endParaRPr lang="en-US"/>
          </a:p>
        </p:txBody>
      </p:sp>
      <p:sp>
        <p:nvSpPr>
          <p:cNvPr id="10" name="Slide Number Placeholder 8"/>
          <p:cNvSpPr>
            <a:spLocks noGrp="1"/>
          </p:cNvSpPr>
          <p:nvPr>
            <p:ph type="sldNum" sz="quarter" idx="12"/>
          </p:nvPr>
        </p:nvSpPr>
        <p:spPr/>
        <p:txBody>
          <a:bodyPr/>
          <a:lstStyle>
            <a:lvl1pPr defTabSz="457200">
              <a:defRPr/>
            </a:lvl1pPr>
          </a:lstStyle>
          <a:p>
            <a:pPr>
              <a:defRPr/>
            </a:pPr>
            <a:fld id="{8C2A594F-B3B7-4FD2-A44D-3A95623870E4}" type="slidenum">
              <a:rPr lang="en-US"/>
              <a:pPr>
                <a:defRPr/>
              </a:pPr>
              <a:t>‹#›</a:t>
            </a:fld>
            <a:endParaRPr lang="en-US" dirty="0"/>
          </a:p>
        </p:txBody>
      </p:sp>
    </p:spTree>
    <p:extLst>
      <p:ext uri="{BB962C8B-B14F-4D97-AF65-F5344CB8AC3E}">
        <p14:creationId xmlns:p14="http://schemas.microsoft.com/office/powerpoint/2010/main" val="3552094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a:spLocks noChangeAspect="1"/>
          </p:cNvSpPr>
          <p:nvPr/>
        </p:nvSpPr>
        <p:spPr>
          <a:xfrm>
            <a:off x="330200" y="606425"/>
            <a:ext cx="8475663"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431921" y="729658"/>
            <a:ext cx="8272212" cy="988332"/>
          </a:xfrm>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defTabSz="457200">
              <a:defRPr/>
            </a:lvl1pPr>
          </a:lstStyle>
          <a:p>
            <a:pPr>
              <a:defRPr/>
            </a:pPr>
            <a:fld id="{D2AC083D-4859-43DB-B4C7-98A4BD38B04F}" type="datetimeFigureOut">
              <a:rPr lang="en-US"/>
              <a:pPr>
                <a:defRPr/>
              </a:pPr>
              <a:t>10/24/2017</a:t>
            </a:fld>
            <a:endParaRPr lang="en-US" dirty="0"/>
          </a:p>
        </p:txBody>
      </p:sp>
      <p:sp>
        <p:nvSpPr>
          <p:cNvPr id="5" name="Footer Placeholder 3"/>
          <p:cNvSpPr>
            <a:spLocks noGrp="1"/>
          </p:cNvSpPr>
          <p:nvPr>
            <p:ph type="ftr" sz="quarter" idx="11"/>
          </p:nvPr>
        </p:nvSpPr>
        <p:spPr/>
        <p:txBody>
          <a:bodyPr/>
          <a:lstStyle>
            <a:lvl1pPr defTabSz="457200">
              <a:defRPr/>
            </a:lvl1pPr>
          </a:lstStyle>
          <a:p>
            <a:pPr>
              <a:defRPr/>
            </a:pPr>
            <a:endParaRPr lang="en-US"/>
          </a:p>
        </p:txBody>
      </p:sp>
      <p:sp>
        <p:nvSpPr>
          <p:cNvPr id="6" name="Slide Number Placeholder 4"/>
          <p:cNvSpPr>
            <a:spLocks noGrp="1"/>
          </p:cNvSpPr>
          <p:nvPr>
            <p:ph type="sldNum" sz="quarter" idx="12"/>
          </p:nvPr>
        </p:nvSpPr>
        <p:spPr/>
        <p:txBody>
          <a:bodyPr/>
          <a:lstStyle>
            <a:lvl1pPr defTabSz="457200">
              <a:defRPr/>
            </a:lvl1pPr>
          </a:lstStyle>
          <a:p>
            <a:pPr>
              <a:defRPr/>
            </a:pPr>
            <a:fld id="{95B20A34-9B2A-4018-ADF5-78FDF24F2DC1}" type="slidenum">
              <a:rPr lang="en-US"/>
              <a:pPr>
                <a:defRPr/>
              </a:pPr>
              <a:t>‹#›</a:t>
            </a:fld>
            <a:endParaRPr lang="en-US" dirty="0"/>
          </a:p>
        </p:txBody>
      </p:sp>
    </p:spTree>
    <p:extLst>
      <p:ext uri="{BB962C8B-B14F-4D97-AF65-F5344CB8AC3E}">
        <p14:creationId xmlns:p14="http://schemas.microsoft.com/office/powerpoint/2010/main" val="4207901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457200">
              <a:defRPr/>
            </a:lvl1pPr>
          </a:lstStyle>
          <a:p>
            <a:pPr>
              <a:defRPr/>
            </a:pPr>
            <a:fld id="{D2AC083D-4859-43DB-B4C7-98A4BD38B04F}" type="datetimeFigureOut">
              <a:rPr lang="en-US"/>
              <a:pPr>
                <a:defRPr/>
              </a:pPr>
              <a:t>10/24/2017</a:t>
            </a:fld>
            <a:endParaRPr lang="en-US" dirty="0"/>
          </a:p>
        </p:txBody>
      </p:sp>
      <p:sp>
        <p:nvSpPr>
          <p:cNvPr id="3" name="Footer Placeholder 2"/>
          <p:cNvSpPr>
            <a:spLocks noGrp="1"/>
          </p:cNvSpPr>
          <p:nvPr>
            <p:ph type="ftr" sz="quarter" idx="11"/>
          </p:nvPr>
        </p:nvSpPr>
        <p:spPr/>
        <p:txBody>
          <a:bodyPr/>
          <a:lstStyle>
            <a:lvl1pPr defTabSz="457200">
              <a:defRPr/>
            </a:lvl1pPr>
          </a:lstStyle>
          <a:p>
            <a:pPr>
              <a:defRPr/>
            </a:pPr>
            <a:endParaRPr lang="en-US"/>
          </a:p>
        </p:txBody>
      </p:sp>
      <p:sp>
        <p:nvSpPr>
          <p:cNvPr id="4" name="Slide Number Placeholder 3"/>
          <p:cNvSpPr>
            <a:spLocks noGrp="1"/>
          </p:cNvSpPr>
          <p:nvPr>
            <p:ph type="sldNum" sz="quarter" idx="12"/>
          </p:nvPr>
        </p:nvSpPr>
        <p:spPr/>
        <p:txBody>
          <a:bodyPr/>
          <a:lstStyle>
            <a:lvl1pPr defTabSz="457200">
              <a:defRPr/>
            </a:lvl1pPr>
          </a:lstStyle>
          <a:p>
            <a:pPr>
              <a:defRPr/>
            </a:pPr>
            <a:fld id="{BF9B431B-4663-4CF3-AF77-D7B0730D5A96}" type="slidenum">
              <a:rPr lang="en-US"/>
              <a:pPr>
                <a:defRPr/>
              </a:pPr>
              <a:t>‹#›</a:t>
            </a:fld>
            <a:endParaRPr lang="en-US" dirty="0"/>
          </a:p>
        </p:txBody>
      </p:sp>
    </p:spTree>
    <p:extLst>
      <p:ext uri="{BB962C8B-B14F-4D97-AF65-F5344CB8AC3E}">
        <p14:creationId xmlns:p14="http://schemas.microsoft.com/office/powerpoint/2010/main" val="8570477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a:spLocks noChangeAspect="1"/>
          </p:cNvSpPr>
          <p:nvPr/>
        </p:nvSpPr>
        <p:spPr>
          <a:xfrm>
            <a:off x="336550" y="5141913"/>
            <a:ext cx="8472488" cy="12747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5262296"/>
            <a:ext cx="3682084" cy="689514"/>
          </a:xfrm>
        </p:spPr>
        <p:txBody>
          <a:bodyPr anchor="ctr"/>
          <a:lstStyle>
            <a:lvl1pPr algn="l">
              <a:defRPr sz="15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35862" y="601200"/>
            <a:ext cx="8469630" cy="4204800"/>
          </a:xfrm>
        </p:spPr>
        <p:txBody>
          <a:bodyPr/>
          <a:lstStyle>
            <a:lvl1pPr>
              <a:defRPr sz="1500">
                <a:solidFill>
                  <a:schemeClr val="tx2"/>
                </a:solidFill>
              </a:defRPr>
            </a:lvl1pPr>
            <a:lvl2pPr>
              <a:defRPr sz="1350">
                <a:solidFill>
                  <a:schemeClr val="tx2"/>
                </a:solidFill>
              </a:defRPr>
            </a:lvl2pPr>
            <a:lvl3pPr>
              <a:defRPr sz="1200">
                <a:solidFill>
                  <a:schemeClr val="tx2"/>
                </a:solidFill>
              </a:defRPr>
            </a:lvl3pPr>
            <a:lvl4pPr>
              <a:defRPr sz="1050">
                <a:solidFill>
                  <a:schemeClr val="tx2"/>
                </a:solidFill>
              </a:defRPr>
            </a:lvl4pPr>
            <a:lvl5pPr>
              <a:defRPr sz="1050">
                <a:solidFill>
                  <a:schemeClr val="tx2"/>
                </a:solidFill>
              </a:defRPr>
            </a:lvl5pPr>
            <a:lvl6pPr>
              <a:defRPr sz="1050">
                <a:solidFill>
                  <a:schemeClr val="tx2"/>
                </a:solidFill>
              </a:defRPr>
            </a:lvl6pPr>
            <a:lvl7pPr>
              <a:defRPr sz="1050">
                <a:solidFill>
                  <a:schemeClr val="tx2"/>
                </a:solidFill>
              </a:defRPr>
            </a:lvl7pPr>
            <a:lvl8pPr>
              <a:defRPr sz="1050">
                <a:solidFill>
                  <a:schemeClr val="tx2"/>
                </a:solidFill>
              </a:defRPr>
            </a:lvl8pPr>
            <a:lvl9pPr>
              <a:defRPr sz="105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305618" y="5262297"/>
            <a:ext cx="4402490" cy="689515"/>
          </a:xfrm>
        </p:spPr>
        <p:txBody>
          <a:bodyPr/>
          <a:lstStyle>
            <a:lvl1pPr marL="0" indent="0" algn="r">
              <a:buNone/>
              <a:defRPr sz="825">
                <a:solidFill>
                  <a:schemeClr val="bg1"/>
                </a:solidFill>
              </a:defRPr>
            </a:lvl1pPr>
            <a:lvl2pPr marL="342900" indent="0">
              <a:buNone/>
              <a:defRPr sz="825"/>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defTabSz="457200">
              <a:defRPr>
                <a:solidFill>
                  <a:srgbClr val="4A0D66">
                    <a:lumMod val="75000"/>
                    <a:lumOff val="25000"/>
                  </a:srgbClr>
                </a:solidFill>
              </a:defRPr>
            </a:lvl1pPr>
          </a:lstStyle>
          <a:p>
            <a:pPr>
              <a:defRPr/>
            </a:pPr>
            <a:fld id="{D2AC083D-4859-43DB-B4C7-98A4BD38B04F}" type="datetimeFigureOut">
              <a:rPr lang="en-US"/>
              <a:pPr>
                <a:defRPr/>
              </a:pPr>
              <a:t>10/24/2017</a:t>
            </a:fld>
            <a:endParaRPr lang="en-US" dirty="0"/>
          </a:p>
        </p:txBody>
      </p:sp>
      <p:sp>
        <p:nvSpPr>
          <p:cNvPr id="7" name="Footer Placeholder 5"/>
          <p:cNvSpPr>
            <a:spLocks noGrp="1"/>
          </p:cNvSpPr>
          <p:nvPr>
            <p:ph type="ftr" sz="quarter" idx="11"/>
          </p:nvPr>
        </p:nvSpPr>
        <p:spPr/>
        <p:txBody>
          <a:bodyPr/>
          <a:lstStyle>
            <a:lvl1pPr defTabSz="457200">
              <a:defRPr>
                <a:solidFill>
                  <a:srgbClr val="4A0D66">
                    <a:lumMod val="75000"/>
                    <a:lumOff val="25000"/>
                  </a:srgbClr>
                </a:solidFill>
              </a:defRPr>
            </a:lvl1pPr>
          </a:lstStyle>
          <a:p>
            <a:pPr>
              <a:defRPr/>
            </a:pPr>
            <a:endParaRPr lang="en-US"/>
          </a:p>
        </p:txBody>
      </p:sp>
      <p:sp>
        <p:nvSpPr>
          <p:cNvPr id="8" name="Slide Number Placeholder 6"/>
          <p:cNvSpPr>
            <a:spLocks noGrp="1"/>
          </p:cNvSpPr>
          <p:nvPr>
            <p:ph type="sldNum" sz="quarter" idx="12"/>
          </p:nvPr>
        </p:nvSpPr>
        <p:spPr/>
        <p:txBody>
          <a:bodyPr/>
          <a:lstStyle>
            <a:lvl1pPr defTabSz="457200">
              <a:defRPr>
                <a:solidFill>
                  <a:srgbClr val="4A0D66">
                    <a:lumMod val="75000"/>
                    <a:lumOff val="25000"/>
                  </a:srgbClr>
                </a:solidFill>
              </a:defRPr>
            </a:lvl1pPr>
          </a:lstStyle>
          <a:p>
            <a:pPr>
              <a:defRPr/>
            </a:pPr>
            <a:fld id="{2FC51D11-5AE6-4E82-87C6-D6170D3DC368}" type="slidenum">
              <a:rPr lang="en-US"/>
              <a:pPr>
                <a:defRPr/>
              </a:pPr>
              <a:t>‹#›</a:t>
            </a:fld>
            <a:endParaRPr lang="en-US" dirty="0"/>
          </a:p>
        </p:txBody>
      </p:sp>
    </p:spTree>
    <p:extLst>
      <p:ext uri="{BB962C8B-B14F-4D97-AF65-F5344CB8AC3E}">
        <p14:creationId xmlns:p14="http://schemas.microsoft.com/office/powerpoint/2010/main" val="1550352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a:spLocks noChangeAspect="1"/>
          </p:cNvSpPr>
          <p:nvPr/>
        </p:nvSpPr>
        <p:spPr>
          <a:xfrm>
            <a:off x="447675" y="600075"/>
            <a:ext cx="82391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581192" y="2228003"/>
            <a:ext cx="7989752" cy="3630795"/>
          </a:xfrm>
        </p:spPr>
        <p:txBody>
          <a:bodyPr/>
          <a:lstStyle>
            <a:lvl1pPr>
              <a:defRPr sz="2200"/>
            </a:lvl1pPr>
            <a:lvl2pPr>
              <a:defRPr sz="20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FEAE0BD1-656C-4DDC-B6C4-20FB81C27487}" type="datetime1">
              <a:rPr lang="en-US"/>
              <a:pPr>
                <a:defRPr/>
              </a:pPr>
              <a:t>10/24/2017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525668C-27BA-45C8-A2CB-2C16F146A6AF}" type="slidenum">
              <a:rPr lang="en-US"/>
              <a:pPr>
                <a:defRPr/>
              </a:pPr>
              <a:t>‹#›</a:t>
            </a:fld>
            <a:endParaRPr lang="en-US" dirty="0"/>
          </a:p>
        </p:txBody>
      </p:sp>
    </p:spTree>
    <p:extLst>
      <p:ext uri="{BB962C8B-B14F-4D97-AF65-F5344CB8AC3E}">
        <p14:creationId xmlns:p14="http://schemas.microsoft.com/office/powerpoint/2010/main" val="1873087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895" y="4693389"/>
            <a:ext cx="8272212" cy="566738"/>
          </a:xfrm>
        </p:spPr>
        <p:txBody>
          <a:bodyPr/>
          <a:lstStyle>
            <a:lvl1pPr algn="l">
              <a:defRPr sz="18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5863" y="599725"/>
            <a:ext cx="8468144" cy="3557252"/>
          </a:xfrm>
        </p:spPr>
        <p:txBody>
          <a:bodyPr rtlCol="0"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435894" y="5260128"/>
            <a:ext cx="8272213" cy="598671"/>
          </a:xfrm>
        </p:spPr>
        <p:txBody>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57200">
              <a:defRPr/>
            </a:lvl1pPr>
          </a:lstStyle>
          <a:p>
            <a:pPr>
              <a:defRPr/>
            </a:pPr>
            <a:fld id="{D2AC083D-4859-43DB-B4C7-98A4BD38B04F}" type="datetimeFigureOut">
              <a:rPr lang="en-US"/>
              <a:pPr>
                <a:defRPr/>
              </a:pPr>
              <a:t>10/24/2017</a:t>
            </a:fld>
            <a:endParaRPr lang="en-US" dirty="0"/>
          </a:p>
        </p:txBody>
      </p:sp>
      <p:sp>
        <p:nvSpPr>
          <p:cNvPr id="6" name="Footer Placeholder 5"/>
          <p:cNvSpPr>
            <a:spLocks noGrp="1"/>
          </p:cNvSpPr>
          <p:nvPr>
            <p:ph type="ftr" sz="quarter" idx="11"/>
          </p:nvPr>
        </p:nvSpPr>
        <p:spPr/>
        <p:txBody>
          <a:bodyPr/>
          <a:lstStyle>
            <a:lvl1pPr defTabSz="457200">
              <a:defRPr/>
            </a:lvl1pPr>
          </a:lstStyle>
          <a:p>
            <a:pPr>
              <a:defRPr/>
            </a:pPr>
            <a:endParaRPr lang="en-US"/>
          </a:p>
        </p:txBody>
      </p:sp>
      <p:sp>
        <p:nvSpPr>
          <p:cNvPr id="7" name="Slide Number Placeholder 6"/>
          <p:cNvSpPr>
            <a:spLocks noGrp="1"/>
          </p:cNvSpPr>
          <p:nvPr>
            <p:ph type="sldNum" sz="quarter" idx="12"/>
          </p:nvPr>
        </p:nvSpPr>
        <p:spPr/>
        <p:txBody>
          <a:bodyPr/>
          <a:lstStyle>
            <a:lvl1pPr defTabSz="457200">
              <a:defRPr/>
            </a:lvl1pPr>
          </a:lstStyle>
          <a:p>
            <a:pPr>
              <a:defRPr/>
            </a:pPr>
            <a:fld id="{E5D7E5DC-8487-460D-BED7-B673256CAE8E}" type="slidenum">
              <a:rPr lang="en-US"/>
              <a:pPr>
                <a:defRPr/>
              </a:pPr>
              <a:t>‹#›</a:t>
            </a:fld>
            <a:endParaRPr lang="en-US" dirty="0"/>
          </a:p>
        </p:txBody>
      </p:sp>
    </p:spTree>
    <p:extLst>
      <p:ext uri="{BB962C8B-B14F-4D97-AF65-F5344CB8AC3E}">
        <p14:creationId xmlns:p14="http://schemas.microsoft.com/office/powerpoint/2010/main" val="2217017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a:spLocks noChangeAspect="1"/>
          </p:cNvSpPr>
          <p:nvPr/>
        </p:nvSpPr>
        <p:spPr>
          <a:xfrm>
            <a:off x="330200" y="614363"/>
            <a:ext cx="8482013" cy="11890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435894" y="702156"/>
            <a:ext cx="8272212"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defTabSz="457200">
              <a:defRPr/>
            </a:lvl1pPr>
          </a:lstStyle>
          <a:p>
            <a:pPr>
              <a:defRPr/>
            </a:pPr>
            <a:fld id="{D2AC083D-4859-43DB-B4C7-98A4BD38B04F}" type="datetimeFigureOut">
              <a:rPr lang="en-US"/>
              <a:pPr>
                <a:defRPr/>
              </a:pPr>
              <a:t>10/24/2017</a:t>
            </a:fld>
            <a:endParaRPr lang="en-US" dirty="0"/>
          </a:p>
        </p:txBody>
      </p:sp>
      <p:sp>
        <p:nvSpPr>
          <p:cNvPr id="6" name="Footer Placeholder 4"/>
          <p:cNvSpPr>
            <a:spLocks noGrp="1"/>
          </p:cNvSpPr>
          <p:nvPr>
            <p:ph type="ftr" sz="quarter" idx="11"/>
          </p:nvPr>
        </p:nvSpPr>
        <p:spPr/>
        <p:txBody>
          <a:bodyPr/>
          <a:lstStyle>
            <a:lvl1pPr defTabSz="457200">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a:defRPr/>
            </a:lvl1pPr>
          </a:lstStyle>
          <a:p>
            <a:pPr>
              <a:defRPr/>
            </a:pPr>
            <a:fld id="{52284A92-C5FC-4ADF-A791-16F4ADDA1708}" type="slidenum">
              <a:rPr lang="en-US"/>
              <a:pPr>
                <a:defRPr/>
              </a:pPr>
              <a:t>‹#›</a:t>
            </a:fld>
            <a:endParaRPr lang="en-US" dirty="0"/>
          </a:p>
        </p:txBody>
      </p:sp>
    </p:spTree>
    <p:extLst>
      <p:ext uri="{BB962C8B-B14F-4D97-AF65-F5344CB8AC3E}">
        <p14:creationId xmlns:p14="http://schemas.microsoft.com/office/powerpoint/2010/main" val="35351261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a:spLocks noChangeAspect="1"/>
          </p:cNvSpPr>
          <p:nvPr/>
        </p:nvSpPr>
        <p:spPr>
          <a:xfrm>
            <a:off x="6629400" y="600075"/>
            <a:ext cx="2179638" cy="5816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1" y="675727"/>
            <a:ext cx="1503123"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81193" y="675727"/>
            <a:ext cx="592220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a:xfrm>
            <a:off x="6745288" y="5956300"/>
            <a:ext cx="995362" cy="365125"/>
          </a:xfrm>
        </p:spPr>
        <p:txBody>
          <a:bodyPr/>
          <a:lstStyle>
            <a:lvl1pPr defTabSz="457200">
              <a:defRPr>
                <a:solidFill>
                  <a:srgbClr val="4A0D66">
                    <a:lumMod val="75000"/>
                    <a:lumOff val="25000"/>
                  </a:srgbClr>
                </a:solidFill>
              </a:defRPr>
            </a:lvl1pPr>
          </a:lstStyle>
          <a:p>
            <a:pPr>
              <a:defRPr/>
            </a:pPr>
            <a:fld id="{D2AC083D-4859-43DB-B4C7-98A4BD38B04F}" type="datetimeFigureOut">
              <a:rPr lang="en-US"/>
              <a:pPr>
                <a:defRPr/>
              </a:pPr>
              <a:t>10/24/2017</a:t>
            </a:fld>
            <a:endParaRPr lang="en-US" dirty="0"/>
          </a:p>
        </p:txBody>
      </p:sp>
      <p:sp>
        <p:nvSpPr>
          <p:cNvPr id="6" name="Footer Placeholder 4"/>
          <p:cNvSpPr>
            <a:spLocks noGrp="1"/>
          </p:cNvSpPr>
          <p:nvPr>
            <p:ph type="ftr" sz="quarter" idx="11"/>
          </p:nvPr>
        </p:nvSpPr>
        <p:spPr>
          <a:xfrm>
            <a:off x="581025" y="5951538"/>
            <a:ext cx="5922963" cy="365125"/>
          </a:xfrm>
        </p:spPr>
        <p:txBody>
          <a:bodyPr/>
          <a:lstStyle>
            <a:lvl1pPr defTabSz="457200">
              <a:defRPr/>
            </a:lvl1pPr>
          </a:lstStyle>
          <a:p>
            <a:pPr>
              <a:defRPr/>
            </a:pPr>
            <a:endParaRPr lang="en-US"/>
          </a:p>
        </p:txBody>
      </p:sp>
      <p:sp>
        <p:nvSpPr>
          <p:cNvPr id="7" name="Slide Number Placeholder 5"/>
          <p:cNvSpPr>
            <a:spLocks noGrp="1"/>
          </p:cNvSpPr>
          <p:nvPr>
            <p:ph type="sldNum" sz="quarter" idx="12"/>
          </p:nvPr>
        </p:nvSpPr>
        <p:spPr>
          <a:xfrm>
            <a:off x="7834313" y="5956300"/>
            <a:ext cx="873125" cy="365125"/>
          </a:xfrm>
        </p:spPr>
        <p:txBody>
          <a:bodyPr/>
          <a:lstStyle>
            <a:lvl1pPr defTabSz="457200">
              <a:defRPr>
                <a:solidFill>
                  <a:srgbClr val="4A0D66">
                    <a:lumMod val="75000"/>
                    <a:lumOff val="25000"/>
                  </a:srgbClr>
                </a:solidFill>
              </a:defRPr>
            </a:lvl1pPr>
          </a:lstStyle>
          <a:p>
            <a:pPr>
              <a:defRPr/>
            </a:pPr>
            <a:fld id="{D443AC10-A1B1-416B-BE2E-67941334DD0D}" type="slidenum">
              <a:rPr lang="en-US"/>
              <a:pPr>
                <a:defRPr/>
              </a:pPr>
              <a:t>‹#›</a:t>
            </a:fld>
            <a:endParaRPr lang="en-US" dirty="0"/>
          </a:p>
        </p:txBody>
      </p:sp>
    </p:spTree>
    <p:extLst>
      <p:ext uri="{BB962C8B-B14F-4D97-AF65-F5344CB8AC3E}">
        <p14:creationId xmlns:p14="http://schemas.microsoft.com/office/powerpoint/2010/main" val="117374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a:spLocks noChangeAspect="1"/>
          </p:cNvSpPr>
          <p:nvPr/>
        </p:nvSpPr>
        <p:spPr>
          <a:xfrm>
            <a:off x="452438" y="5141913"/>
            <a:ext cx="8239125" cy="12588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solidFill>
                  <a:schemeClr val="accent1">
                    <a:lumMod val="75000"/>
                    <a:lumOff val="25000"/>
                  </a:schemeClr>
                </a:solidFill>
              </a:defRPr>
            </a:lvl1pPr>
          </a:lstStyle>
          <a:p>
            <a:pPr>
              <a:defRPr/>
            </a:pPr>
            <a:fld id="{C8092C40-817C-4358-A7EF-56FD05388EB6}" type="datetime1">
              <a:rPr lang="en-US"/>
              <a:pPr>
                <a:defRPr/>
              </a:pPr>
              <a:t>10/24/2017</a:t>
            </a:fld>
            <a:endParaRPr lang="en-US" dirty="0"/>
          </a:p>
        </p:txBody>
      </p:sp>
      <p:sp>
        <p:nvSpPr>
          <p:cNvPr id="6"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a:p>
        </p:txBody>
      </p:sp>
      <p:sp>
        <p:nvSpPr>
          <p:cNvPr id="7"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a:defRPr/>
            </a:pPr>
            <a:fld id="{B6545B9D-F995-4717-95A6-684E03194EAC}" type="slidenum">
              <a:rPr lang="en-US"/>
              <a:pPr>
                <a:defRPr/>
              </a:pPr>
              <a:t>‹#›</a:t>
            </a:fld>
            <a:endParaRPr lang="en-US" dirty="0"/>
          </a:p>
        </p:txBody>
      </p:sp>
    </p:spTree>
    <p:extLst>
      <p:ext uri="{BB962C8B-B14F-4D97-AF65-F5344CB8AC3E}">
        <p14:creationId xmlns:p14="http://schemas.microsoft.com/office/powerpoint/2010/main" val="3977619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a:spLocks noChangeAspect="1"/>
          </p:cNvSpPr>
          <p:nvPr/>
        </p:nvSpPr>
        <p:spPr>
          <a:xfrm>
            <a:off x="447675" y="600075"/>
            <a:ext cx="82391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DC7CAA85-8DD6-4170-8CAA-B1233C0F742B}" type="datetime1">
              <a:rPr lang="en-US"/>
              <a:pPr>
                <a:defRPr/>
              </a:pPr>
              <a:t>10/24/2017</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839F7E8-23A5-440B-9398-50E06F134182}" type="slidenum">
              <a:rPr lang="en-US"/>
              <a:pPr>
                <a:defRPr/>
              </a:pPr>
              <a:t>‹#›</a:t>
            </a:fld>
            <a:endParaRPr lang="en-US" dirty="0"/>
          </a:p>
        </p:txBody>
      </p:sp>
    </p:spTree>
    <p:extLst>
      <p:ext uri="{BB962C8B-B14F-4D97-AF65-F5344CB8AC3E}">
        <p14:creationId xmlns:p14="http://schemas.microsoft.com/office/powerpoint/2010/main" val="1221503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a:spLocks noChangeAspect="1"/>
          </p:cNvSpPr>
          <p:nvPr/>
        </p:nvSpPr>
        <p:spPr>
          <a:xfrm>
            <a:off x="447675" y="600075"/>
            <a:ext cx="82391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89FB7933-21F0-45D9-88E1-879D8CE81C9C}" type="datetime1">
              <a:rPr lang="en-US"/>
              <a:pPr>
                <a:defRPr/>
              </a:pPr>
              <a:t>10/24/2017</a:t>
            </a:fld>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4CF3CF22-1821-4BC0-9AB6-B3D82DD2CAD7}" type="slidenum">
              <a:rPr lang="en-US"/>
              <a:pPr>
                <a:defRPr/>
              </a:pPr>
              <a:t>‹#›</a:t>
            </a:fld>
            <a:endParaRPr lang="en-US" dirty="0"/>
          </a:p>
        </p:txBody>
      </p:sp>
    </p:spTree>
    <p:extLst>
      <p:ext uri="{BB962C8B-B14F-4D97-AF65-F5344CB8AC3E}">
        <p14:creationId xmlns:p14="http://schemas.microsoft.com/office/powerpoint/2010/main" val="60398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a:spLocks noChangeAspect="1"/>
          </p:cNvSpPr>
          <p:nvPr/>
        </p:nvSpPr>
        <p:spPr>
          <a:xfrm>
            <a:off x="447675" y="600075"/>
            <a:ext cx="82391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34A90878-64B0-4376-B925-E9F29CFB0152}" type="datetime1">
              <a:rPr lang="en-US"/>
              <a:pPr>
                <a:defRPr/>
              </a:pPr>
              <a:t>10/24/2017</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ACB3E1CF-4079-4904-99D2-FAF09EB40B88}" type="slidenum">
              <a:rPr lang="en-US"/>
              <a:pPr>
                <a:defRPr/>
              </a:pPr>
              <a:t>‹#›</a:t>
            </a:fld>
            <a:endParaRPr lang="en-US" dirty="0"/>
          </a:p>
        </p:txBody>
      </p:sp>
    </p:spTree>
    <p:extLst>
      <p:ext uri="{BB962C8B-B14F-4D97-AF65-F5344CB8AC3E}">
        <p14:creationId xmlns:p14="http://schemas.microsoft.com/office/powerpoint/2010/main" val="2025610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0046D9-01F1-4E4C-9317-36413F73F32E}" type="datetime1">
              <a:rPr lang="en-US"/>
              <a:pPr>
                <a:defRPr/>
              </a:pPr>
              <a:t>10/24/2017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C7BF2F0-F1FE-4DD1-9229-E739688D9271}" type="slidenum">
              <a:rPr lang="en-US"/>
              <a:pPr>
                <a:defRPr/>
              </a:pPr>
              <a:t>‹#›</a:t>
            </a:fld>
            <a:endParaRPr lang="en-US" dirty="0"/>
          </a:p>
        </p:txBody>
      </p:sp>
    </p:spTree>
    <p:extLst>
      <p:ext uri="{BB962C8B-B14F-4D97-AF65-F5344CB8AC3E}">
        <p14:creationId xmlns:p14="http://schemas.microsoft.com/office/powerpoint/2010/main" val="2957532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a:spLocks noChangeAspect="1"/>
          </p:cNvSpPr>
          <p:nvPr/>
        </p:nvSpPr>
        <p:spPr>
          <a:xfrm>
            <a:off x="452438" y="5141913"/>
            <a:ext cx="8239125" cy="12747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305617" y="5262295"/>
            <a:ext cx="4265327" cy="689515"/>
          </a:xfrm>
        </p:spPr>
        <p:txBody>
          <a:bodyP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solidFill>
                  <a:schemeClr val="accent1">
                    <a:lumMod val="75000"/>
                    <a:lumOff val="25000"/>
                  </a:schemeClr>
                </a:solidFill>
              </a:defRPr>
            </a:lvl1pPr>
          </a:lstStyle>
          <a:p>
            <a:pPr>
              <a:defRPr/>
            </a:pPr>
            <a:fld id="{62F5E6F4-3B0F-4676-9FAC-2F8FDBAA2DE6}" type="datetime1">
              <a:rPr lang="en-US"/>
              <a:pPr>
                <a:defRPr/>
              </a:pPr>
              <a:t>10/24/2017</a:t>
            </a:fld>
            <a:endParaRPr lang="en-US" dirty="0"/>
          </a:p>
        </p:txBody>
      </p:sp>
      <p:sp>
        <p:nvSpPr>
          <p:cNvPr id="7" name="Footer Placeholder 5"/>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a:p>
        </p:txBody>
      </p:sp>
      <p:sp>
        <p:nvSpPr>
          <p:cNvPr id="8"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pPr>
              <a:defRPr/>
            </a:pPr>
            <a:fld id="{229819A4-E627-4C54-9CE9-CC15A40CDB8B}" type="slidenum">
              <a:rPr lang="en-US"/>
              <a:pPr>
                <a:defRPr/>
              </a:pPr>
              <a:t>‹#›</a:t>
            </a:fld>
            <a:endParaRPr lang="en-US" dirty="0"/>
          </a:p>
        </p:txBody>
      </p:sp>
    </p:spTree>
    <p:extLst>
      <p:ext uri="{BB962C8B-B14F-4D97-AF65-F5344CB8AC3E}">
        <p14:creationId xmlns:p14="http://schemas.microsoft.com/office/powerpoint/2010/main" val="180608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D4AFB1-CCCD-48BE-81B9-CFED7003869A}" type="datetime1">
              <a:rPr lang="en-US"/>
              <a:pPr>
                <a:defRPr/>
              </a:pPr>
              <a:t>10/24/2017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0C83A22-A560-4F5C-9D64-9ED8903BE00A}" type="slidenum">
              <a:rPr lang="en-US"/>
              <a:pPr>
                <a:defRPr/>
              </a:pPr>
              <a:t>‹#›</a:t>
            </a:fld>
            <a:endParaRPr lang="en-US" dirty="0"/>
          </a:p>
        </p:txBody>
      </p:sp>
    </p:spTree>
    <p:extLst>
      <p:ext uri="{BB962C8B-B14F-4D97-AF65-F5344CB8AC3E}">
        <p14:creationId xmlns:p14="http://schemas.microsoft.com/office/powerpoint/2010/main" val="3460508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025" y="687388"/>
            <a:ext cx="7989888" cy="1082675"/>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581025" y="2227263"/>
            <a:ext cx="7989888"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559425" y="595630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2"/>
                </a:solidFill>
                <a:latin typeface="+mn-lt"/>
              </a:defRPr>
            </a:lvl1pPr>
          </a:lstStyle>
          <a:p>
            <a:pPr>
              <a:defRPr/>
            </a:pPr>
            <a:fld id="{241E0DA2-312D-47CF-979F-A368B6AFD456}" type="datetime1">
              <a:rPr lang="en-US"/>
              <a:pPr>
                <a:defRPr/>
              </a:pPr>
              <a:t>10/24/2017</a:t>
            </a:fld>
            <a:endParaRPr lang="en-US" dirty="0"/>
          </a:p>
        </p:txBody>
      </p:sp>
      <p:sp>
        <p:nvSpPr>
          <p:cNvPr id="5" name="Footer Placeholder 4"/>
          <p:cNvSpPr>
            <a:spLocks noGrp="1"/>
          </p:cNvSpPr>
          <p:nvPr>
            <p:ph type="ftr" sz="quarter" idx="3"/>
          </p:nvPr>
        </p:nvSpPr>
        <p:spPr>
          <a:xfrm>
            <a:off x="581025" y="5951538"/>
            <a:ext cx="4870450" cy="365125"/>
          </a:xfrm>
          <a:prstGeom prst="rect">
            <a:avLst/>
          </a:prstGeom>
        </p:spPr>
        <p:txBody>
          <a:bodyPr vert="horz" lIns="91440" tIns="45720" rIns="91440" bIns="45720" rtlCol="0" anchor="ctr"/>
          <a:lstStyle>
            <a:lvl1pPr algn="l" eaLnBrk="1" fontAlgn="auto" hangingPunct="1">
              <a:spcBef>
                <a:spcPts val="0"/>
              </a:spcBef>
              <a:spcAft>
                <a:spcPts val="0"/>
              </a:spcAft>
              <a:defRPr sz="900" cap="all">
                <a:solidFill>
                  <a:schemeClr val="accent2"/>
                </a:solidFill>
                <a:latin typeface="+mn-lt"/>
              </a:defRPr>
            </a:lvl1pPr>
          </a:lstStyle>
          <a:p>
            <a:pPr>
              <a:defRPr/>
            </a:pPr>
            <a:endParaRPr lang="en-US"/>
          </a:p>
        </p:txBody>
      </p:sp>
      <p:sp>
        <p:nvSpPr>
          <p:cNvPr id="6" name="Slide Number Placeholder 5"/>
          <p:cNvSpPr>
            <a:spLocks noGrp="1"/>
          </p:cNvSpPr>
          <p:nvPr>
            <p:ph type="sldNum" sz="quarter" idx="4"/>
          </p:nvPr>
        </p:nvSpPr>
        <p:spPr>
          <a:xfrm>
            <a:off x="7800975" y="5956300"/>
            <a:ext cx="769938"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2"/>
                </a:solidFill>
                <a:latin typeface="+mn-lt"/>
              </a:defRPr>
            </a:lvl1pPr>
          </a:lstStyle>
          <a:p>
            <a:pPr>
              <a:defRPr/>
            </a:pPr>
            <a:fld id="{E4FA1568-1F5C-4713-8A08-8D73F61AB5FC}" type="slidenum">
              <a:rPr lang="en-US"/>
              <a:pPr>
                <a:defRPr/>
              </a:pPr>
              <a:t>‹#›</a:t>
            </a:fld>
            <a:endParaRPr lang="en-US" dirty="0"/>
          </a:p>
        </p:txBody>
      </p:sp>
      <p:sp>
        <p:nvSpPr>
          <p:cNvPr id="9" name="Rectangle 8"/>
          <p:cNvSpPr/>
          <p:nvPr/>
        </p:nvSpPr>
        <p:spPr>
          <a:xfrm>
            <a:off x="447675" y="441325"/>
            <a:ext cx="2720975" cy="107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5350" y="441325"/>
            <a:ext cx="2711450" cy="1079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275" y="441325"/>
            <a:ext cx="2711450" cy="1079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18" r:id="rId7"/>
    <p:sldLayoutId id="2147483826" r:id="rId8"/>
    <p:sldLayoutId id="2147483819" r:id="rId9"/>
    <p:sldLayoutId id="2147483827" r:id="rId10"/>
    <p:sldLayoutId id="2147483828" r:id="rId11"/>
  </p:sldLayoutIdLst>
  <p:hf hdr="0" ftr="0" dt="0"/>
  <p:txStyles>
    <p:titleStyle>
      <a:lvl1pPr algn="l" defTabSz="457200" rtl="0" eaLnBrk="0" fontAlgn="base" hangingPunct="0">
        <a:spcBef>
          <a:spcPct val="0"/>
        </a:spcBef>
        <a:spcAft>
          <a:spcPct val="0"/>
        </a:spcAft>
        <a:defRPr sz="2800" kern="1200" cap="all">
          <a:solidFill>
            <a:schemeClr val="bg1"/>
          </a:solidFill>
          <a:latin typeface="+mj-lt"/>
          <a:ea typeface="+mj-ea"/>
          <a:cs typeface="+mj-cs"/>
        </a:defRPr>
      </a:lvl1pPr>
      <a:lvl2pPr algn="l" defTabSz="457200" rtl="0" eaLnBrk="0" fontAlgn="base" hangingPunct="0">
        <a:spcBef>
          <a:spcPct val="0"/>
        </a:spcBef>
        <a:spcAft>
          <a:spcPct val="0"/>
        </a:spcAft>
        <a:defRPr sz="2800">
          <a:solidFill>
            <a:schemeClr val="bg1"/>
          </a:solidFill>
          <a:latin typeface="Gill Sans MT" panose="020B0502020104020203" pitchFamily="34" charset="0"/>
        </a:defRPr>
      </a:lvl2pPr>
      <a:lvl3pPr algn="l" defTabSz="457200" rtl="0" eaLnBrk="0" fontAlgn="base" hangingPunct="0">
        <a:spcBef>
          <a:spcPct val="0"/>
        </a:spcBef>
        <a:spcAft>
          <a:spcPct val="0"/>
        </a:spcAft>
        <a:defRPr sz="2800">
          <a:solidFill>
            <a:schemeClr val="bg1"/>
          </a:solidFill>
          <a:latin typeface="Gill Sans MT" panose="020B0502020104020203" pitchFamily="34" charset="0"/>
        </a:defRPr>
      </a:lvl3pPr>
      <a:lvl4pPr algn="l" defTabSz="457200" rtl="0" eaLnBrk="0" fontAlgn="base" hangingPunct="0">
        <a:spcBef>
          <a:spcPct val="0"/>
        </a:spcBef>
        <a:spcAft>
          <a:spcPct val="0"/>
        </a:spcAft>
        <a:defRPr sz="2800">
          <a:solidFill>
            <a:schemeClr val="bg1"/>
          </a:solidFill>
          <a:latin typeface="Gill Sans MT" panose="020B0502020104020203" pitchFamily="34" charset="0"/>
        </a:defRPr>
      </a:lvl4pPr>
      <a:lvl5pPr algn="l" defTabSz="457200" rtl="0" eaLnBrk="0" fontAlgn="base" hangingPunct="0">
        <a:spcBef>
          <a:spcPct val="0"/>
        </a:spcBef>
        <a:spcAft>
          <a:spcPct val="0"/>
        </a:spcAft>
        <a:defRPr sz="2800">
          <a:solidFill>
            <a:schemeClr val="bg1"/>
          </a:solidFill>
          <a:latin typeface="Gill Sans MT" panose="020B0502020104020203"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480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kern="1200">
          <a:solidFill>
            <a:schemeClr val="tx2"/>
          </a:solidFill>
          <a:latin typeface="+mn-lt"/>
          <a:ea typeface="+mn-ea"/>
          <a:cs typeface="+mn-cs"/>
        </a:defRPr>
      </a:lvl1pPr>
      <a:lvl2pPr marL="62865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898525" indent="-269875"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1425"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1788"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6563" y="704850"/>
            <a:ext cx="8270875" cy="1189038"/>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2051" name="Text Placeholder 2"/>
          <p:cNvSpPr>
            <a:spLocks noGrp="1"/>
          </p:cNvSpPr>
          <p:nvPr>
            <p:ph type="body" idx="1"/>
          </p:nvPr>
        </p:nvSpPr>
        <p:spPr bwMode="auto">
          <a:xfrm>
            <a:off x="436563" y="2335213"/>
            <a:ext cx="8270875"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703888" y="5956300"/>
            <a:ext cx="2133600" cy="365125"/>
          </a:xfrm>
          <a:prstGeom prst="rect">
            <a:avLst/>
          </a:prstGeom>
        </p:spPr>
        <p:txBody>
          <a:bodyPr vert="horz" lIns="91440" tIns="45720" rIns="91440" bIns="45720" rtlCol="0" anchor="ctr"/>
          <a:lstStyle>
            <a:lvl1pPr algn="r" defTabSz="685800" eaLnBrk="1" fontAlgn="auto" hangingPunct="1">
              <a:spcBef>
                <a:spcPts val="0"/>
              </a:spcBef>
              <a:spcAft>
                <a:spcPts val="0"/>
              </a:spcAft>
              <a:defRPr sz="675">
                <a:solidFill>
                  <a:srgbClr val="8784C7"/>
                </a:solidFill>
                <a:latin typeface="+mn-lt"/>
              </a:defRPr>
            </a:lvl1pPr>
          </a:lstStyle>
          <a:p>
            <a:pPr>
              <a:defRPr/>
            </a:pPr>
            <a:fld id="{D2AC083D-4859-43DB-B4C7-98A4BD38B04F}" type="datetimeFigureOut">
              <a:rPr lang="en-US"/>
              <a:pPr>
                <a:defRPr/>
              </a:pPr>
              <a:t>10/24/2017</a:t>
            </a:fld>
            <a:endParaRPr lang="en-US" dirty="0"/>
          </a:p>
        </p:txBody>
      </p:sp>
      <p:sp>
        <p:nvSpPr>
          <p:cNvPr id="5" name="Footer Placeholder 4"/>
          <p:cNvSpPr>
            <a:spLocks noGrp="1"/>
          </p:cNvSpPr>
          <p:nvPr>
            <p:ph type="ftr" sz="quarter" idx="3"/>
          </p:nvPr>
        </p:nvSpPr>
        <p:spPr>
          <a:xfrm>
            <a:off x="436563" y="5951538"/>
            <a:ext cx="5187950" cy="365125"/>
          </a:xfrm>
          <a:prstGeom prst="rect">
            <a:avLst/>
          </a:prstGeom>
        </p:spPr>
        <p:txBody>
          <a:bodyPr vert="horz" lIns="91440" tIns="45720" rIns="91440" bIns="45720" rtlCol="0" anchor="ctr"/>
          <a:lstStyle>
            <a:lvl1pPr algn="l" defTabSz="685800" eaLnBrk="1" fontAlgn="auto" hangingPunct="1">
              <a:spcBef>
                <a:spcPts val="0"/>
              </a:spcBef>
              <a:spcAft>
                <a:spcPts val="0"/>
              </a:spcAft>
              <a:defRPr sz="675" cap="all">
                <a:solidFill>
                  <a:srgbClr val="8784C7"/>
                </a:solidFill>
                <a:latin typeface="+mn-lt"/>
              </a:defRPr>
            </a:lvl1pPr>
          </a:lstStyle>
          <a:p>
            <a:pPr>
              <a:defRPr/>
            </a:pPr>
            <a:endParaRPr lang="en-US"/>
          </a:p>
        </p:txBody>
      </p:sp>
      <p:sp>
        <p:nvSpPr>
          <p:cNvPr id="6" name="Slide Number Placeholder 5"/>
          <p:cNvSpPr>
            <a:spLocks noGrp="1"/>
          </p:cNvSpPr>
          <p:nvPr>
            <p:ph type="sldNum" sz="quarter" idx="4"/>
          </p:nvPr>
        </p:nvSpPr>
        <p:spPr>
          <a:xfrm>
            <a:off x="7918450" y="5956300"/>
            <a:ext cx="788988" cy="365125"/>
          </a:xfrm>
          <a:prstGeom prst="rect">
            <a:avLst/>
          </a:prstGeom>
        </p:spPr>
        <p:txBody>
          <a:bodyPr vert="horz" lIns="91440" tIns="45720" rIns="91440" bIns="45720" rtlCol="0" anchor="ctr"/>
          <a:lstStyle>
            <a:lvl1pPr algn="r" defTabSz="685800" eaLnBrk="1" fontAlgn="auto" hangingPunct="1">
              <a:spcBef>
                <a:spcPts val="0"/>
              </a:spcBef>
              <a:spcAft>
                <a:spcPts val="0"/>
              </a:spcAft>
              <a:defRPr sz="675">
                <a:solidFill>
                  <a:srgbClr val="8784C7"/>
                </a:solidFill>
                <a:latin typeface="+mn-lt"/>
              </a:defRPr>
            </a:lvl1pPr>
          </a:lstStyle>
          <a:p>
            <a:pPr>
              <a:defRPr/>
            </a:pPr>
            <a:fld id="{4D7E899B-3982-40C6-91AF-73DFE2DC369F}" type="slidenum">
              <a:rPr lang="en-US"/>
              <a:pPr>
                <a:defRPr/>
              </a:pPr>
              <a:t>‹#›</a:t>
            </a:fld>
            <a:endParaRPr lang="en-US" dirty="0"/>
          </a:p>
        </p:txBody>
      </p:sp>
      <p:sp>
        <p:nvSpPr>
          <p:cNvPr id="9" name="Rectangle 8"/>
          <p:cNvSpPr/>
          <p:nvPr/>
        </p:nvSpPr>
        <p:spPr>
          <a:xfrm>
            <a:off x="334963" y="457200"/>
            <a:ext cx="2778125" cy="952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6030913" y="454025"/>
            <a:ext cx="2778125" cy="984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181350" y="457200"/>
            <a:ext cx="2778125" cy="9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342900" rtl="0" eaLnBrk="0" fontAlgn="base" hangingPunct="0">
        <a:spcBef>
          <a:spcPct val="0"/>
        </a:spcBef>
        <a:spcAft>
          <a:spcPct val="0"/>
        </a:spcAft>
        <a:defRPr sz="2100" kern="1200" cap="all">
          <a:solidFill>
            <a:schemeClr val="bg1"/>
          </a:solidFill>
          <a:latin typeface="+mj-lt"/>
          <a:ea typeface="+mj-ea"/>
          <a:cs typeface="+mj-cs"/>
        </a:defRPr>
      </a:lvl1pPr>
      <a:lvl2pPr algn="l" defTabSz="342900" rtl="0" eaLnBrk="0" fontAlgn="base" hangingPunct="0">
        <a:spcBef>
          <a:spcPct val="0"/>
        </a:spcBef>
        <a:spcAft>
          <a:spcPct val="0"/>
        </a:spcAft>
        <a:defRPr sz="2100">
          <a:solidFill>
            <a:schemeClr val="bg1"/>
          </a:solidFill>
          <a:latin typeface="Gill Sans MT" panose="020B0502020104020203" pitchFamily="34" charset="0"/>
        </a:defRPr>
      </a:lvl2pPr>
      <a:lvl3pPr algn="l" defTabSz="342900" rtl="0" eaLnBrk="0" fontAlgn="base" hangingPunct="0">
        <a:spcBef>
          <a:spcPct val="0"/>
        </a:spcBef>
        <a:spcAft>
          <a:spcPct val="0"/>
        </a:spcAft>
        <a:defRPr sz="2100">
          <a:solidFill>
            <a:schemeClr val="bg1"/>
          </a:solidFill>
          <a:latin typeface="Gill Sans MT" panose="020B0502020104020203" pitchFamily="34" charset="0"/>
        </a:defRPr>
      </a:lvl3pPr>
      <a:lvl4pPr algn="l" defTabSz="342900" rtl="0" eaLnBrk="0" fontAlgn="base" hangingPunct="0">
        <a:spcBef>
          <a:spcPct val="0"/>
        </a:spcBef>
        <a:spcAft>
          <a:spcPct val="0"/>
        </a:spcAft>
        <a:defRPr sz="2100">
          <a:solidFill>
            <a:schemeClr val="bg1"/>
          </a:solidFill>
          <a:latin typeface="Gill Sans MT" panose="020B0502020104020203" pitchFamily="34" charset="0"/>
        </a:defRPr>
      </a:lvl4pPr>
      <a:lvl5pPr algn="l" defTabSz="342900" rtl="0" eaLnBrk="0" fontAlgn="base" hangingPunct="0">
        <a:spcBef>
          <a:spcPct val="0"/>
        </a:spcBef>
        <a:spcAft>
          <a:spcPct val="0"/>
        </a:spcAft>
        <a:defRPr sz="2100">
          <a:solidFill>
            <a:schemeClr val="bg1"/>
          </a:solidFill>
          <a:latin typeface="Gill Sans MT" panose="020B0502020104020203"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342900" rtl="0" eaLnBrk="0" fontAlgn="base" hangingPunct="0">
        <a:spcBef>
          <a:spcPct val="20000"/>
        </a:spcBef>
        <a:spcAft>
          <a:spcPts val="450"/>
        </a:spcAft>
        <a:buClr>
          <a:schemeClr val="accent2"/>
        </a:buClr>
        <a:buSzPct val="92000"/>
        <a:buFont typeface="Wingdings 2" panose="05020102010507070707" pitchFamily="18" charset="2"/>
        <a:buChar char=""/>
        <a:defRPr sz="1300" kern="1200">
          <a:solidFill>
            <a:schemeClr val="tx2"/>
          </a:solidFill>
          <a:latin typeface="+mn-lt"/>
          <a:ea typeface="+mn-ea"/>
          <a:cs typeface="+mn-cs"/>
        </a:defRPr>
      </a:lvl1pPr>
      <a:lvl2pPr marL="471488" indent="-228600" algn="l" defTabSz="342900" rtl="0" eaLnBrk="0" fontAlgn="base" hangingPunct="0">
        <a:spcBef>
          <a:spcPct val="20000"/>
        </a:spcBef>
        <a:spcAft>
          <a:spcPts val="45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2pPr>
      <a:lvl3pPr marL="674688" indent="-201613" algn="l" defTabSz="342900" rtl="0" eaLnBrk="0" fontAlgn="base" hangingPunct="0">
        <a:spcBef>
          <a:spcPct val="20000"/>
        </a:spcBef>
        <a:spcAft>
          <a:spcPts val="450"/>
        </a:spcAft>
        <a:buClr>
          <a:schemeClr val="accent2"/>
        </a:buClr>
        <a:buSzPct val="92000"/>
        <a:buFont typeface="Wingdings 2" panose="05020102010507070707" pitchFamily="18" charset="2"/>
        <a:buChar char=""/>
        <a:defRPr sz="1000" kern="1200">
          <a:solidFill>
            <a:schemeClr val="tx2"/>
          </a:solidFill>
          <a:latin typeface="+mn-lt"/>
          <a:ea typeface="+mn-ea"/>
          <a:cs typeface="+mn-cs"/>
        </a:defRPr>
      </a:lvl3pPr>
      <a:lvl4pPr marL="930275" indent="-174625" algn="l" defTabSz="342900" rtl="0" eaLnBrk="0" fontAlgn="base" hangingPunct="0">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4pPr>
      <a:lvl5pPr marL="1200150" indent="-174625" algn="l" defTabSz="342900" rtl="0" eaLnBrk="0" fontAlgn="base" hangingPunct="0">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cdc.gov/aging/healthybrain/brfss-faq.ht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cdc.gov/arthritis/temp/pilots-201208/pilot1/online/arthritis-challenge/03-Prevention/concept.ht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cdc.gov/HomeandRecreationalSafety/Falls/adultfalls.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hyperlink" Target="http://www.alz.org/research/science/alzheimers_prevention_and_risk.asp"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www.cdc.gov/physicalactivity/basics/older_adult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alz.org/publichealth/early-detection.asp"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alz.org/"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4675" y="1058863"/>
            <a:ext cx="8024813" cy="1701800"/>
          </a:xfrm>
        </p:spPr>
        <p:txBody>
          <a:bodyPr>
            <a:noAutofit/>
          </a:bodyPr>
          <a:lstStyle/>
          <a:p>
            <a:pPr eaLnBrk="1" fontAlgn="auto" hangingPunct="1">
              <a:spcAft>
                <a:spcPts val="0"/>
              </a:spcAft>
              <a:defRPr/>
            </a:pPr>
            <a:r>
              <a:rPr lang="en-US" dirty="0" smtClean="0"/>
              <a:t>A Public Health Approach to </a:t>
            </a:r>
            <a:br>
              <a:rPr lang="en-US" dirty="0" smtClean="0"/>
            </a:br>
            <a:r>
              <a:rPr lang="en-US" dirty="0" smtClean="0"/>
              <a:t>Alzheimer’s and Other Dementias</a:t>
            </a:r>
            <a:endParaRPr lang="en-US" dirty="0"/>
          </a:p>
        </p:txBody>
      </p:sp>
      <p:sp>
        <p:nvSpPr>
          <p:cNvPr id="3" name="Subtitle 2"/>
          <p:cNvSpPr>
            <a:spLocks noGrp="1"/>
          </p:cNvSpPr>
          <p:nvPr>
            <p:ph type="subTitle" idx="1"/>
          </p:nvPr>
        </p:nvSpPr>
        <p:spPr>
          <a:xfrm>
            <a:off x="574675" y="3516313"/>
            <a:ext cx="5857875" cy="1462087"/>
          </a:xfrm>
        </p:spPr>
        <p:txBody>
          <a:bodyPr rtlCol="0"/>
          <a:lstStyle/>
          <a:p>
            <a:pPr eaLnBrk="1" fontAlgn="auto" hangingPunct="1">
              <a:defRPr/>
            </a:pPr>
            <a:r>
              <a:rPr lang="en-US" sz="2400" b="1" dirty="0" smtClean="0"/>
              <a:t>Alzheimer’s Disease –</a:t>
            </a:r>
            <a:r>
              <a:rPr lang="en-US" sz="2400" b="1" dirty="0"/>
              <a:t> </a:t>
            </a:r>
            <a:r>
              <a:rPr lang="en-US" sz="2400" b="1" dirty="0" smtClean="0"/>
              <a:t>What is the Role of Public Health?</a:t>
            </a:r>
            <a:endParaRPr lang="en-US" sz="2400" b="1" dirty="0"/>
          </a:p>
        </p:txBody>
      </p:sp>
      <p:pic>
        <p:nvPicPr>
          <p:cNvPr id="10" name="Picture 9" descr="Image of CDC logo." title="CDC logo"/>
          <p:cNvPicPr>
            <a:picLocks noChangeAspect="1"/>
          </p:cNvPicPr>
          <p:nvPr/>
        </p:nvPicPr>
        <p:blipFill>
          <a:blip r:embed="rId3"/>
          <a:stretch>
            <a:fillRect/>
          </a:stretch>
        </p:blipFill>
        <p:spPr>
          <a:xfrm>
            <a:off x="3871913" y="5711825"/>
            <a:ext cx="1201737" cy="868363"/>
          </a:xfrm>
          <a:prstGeom prst="rect">
            <a:avLst/>
          </a:prstGeom>
        </p:spPr>
      </p:pic>
      <p:pic>
        <p:nvPicPr>
          <p:cNvPr id="11" name="Picture 2" descr="Image of Alzheimer's Association logo." title="Alzheimer's Association Logo"/>
          <p:cNvPicPr>
            <a:picLocks noChangeAspect="1" noChangeArrowheads="1"/>
          </p:cNvPicPr>
          <p:nvPr/>
        </p:nvPicPr>
        <p:blipFill rotWithShape="1">
          <a:blip r:embed="rId4"/>
          <a:srcRect t="17260" b="10030"/>
          <a:stretch/>
        </p:blipFill>
        <p:spPr bwMode="auto">
          <a:xfrm>
            <a:off x="1311275" y="5905500"/>
            <a:ext cx="1955800"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6" name="Picture 11" descr="Image of Emory Centers for Training and Technical Assistance Logo" title="Emory Centers for Training and Technical Assistance Logo"/>
          <p:cNvPicPr>
            <a:picLocks noChangeAspect="1"/>
          </p:cNvPicPr>
          <p:nvPr/>
        </p:nvPicPr>
        <p:blipFill>
          <a:blip r:embed="rId5"/>
          <a:srcRect/>
          <a:stretch>
            <a:fillRect/>
          </a:stretch>
        </p:blipFill>
        <p:spPr bwMode="auto">
          <a:xfrm>
            <a:off x="5662613" y="5802313"/>
            <a:ext cx="2305050"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Alzheimer’s: Caregiving Burden</a:t>
            </a:r>
            <a:endParaRPr lang="en-US" sz="2000" baseline="80000" dirty="0"/>
          </a:p>
        </p:txBody>
      </p:sp>
      <p:sp>
        <p:nvSpPr>
          <p:cNvPr id="44035" name="Content Placeholder 2"/>
          <p:cNvSpPr>
            <a:spLocks noGrp="1"/>
          </p:cNvSpPr>
          <p:nvPr>
            <p:ph idx="1"/>
          </p:nvPr>
        </p:nvSpPr>
        <p:spPr>
          <a:xfrm>
            <a:off x="585788" y="3082669"/>
            <a:ext cx="7989888" cy="2971800"/>
          </a:xfrm>
        </p:spPr>
        <p:txBody>
          <a:bodyPr/>
          <a:lstStyle/>
          <a:p>
            <a:pPr eaLnBrk="1" hangingPunct="1">
              <a:spcAft>
                <a:spcPts val="1200"/>
              </a:spcAft>
            </a:pPr>
            <a:r>
              <a:rPr lang="en-US" altLang="en-US" dirty="0" smtClean="0"/>
              <a:t>Requires increasing levels of caregiving (paid or unpaid)</a:t>
            </a:r>
          </a:p>
          <a:p>
            <a:pPr eaLnBrk="1" hangingPunct="1">
              <a:spcAft>
                <a:spcPts val="1200"/>
              </a:spcAft>
            </a:pPr>
            <a:r>
              <a:rPr lang="en-US" altLang="en-US" dirty="0" smtClean="0"/>
              <a:t>Over 15 million caregivers </a:t>
            </a:r>
          </a:p>
          <a:p>
            <a:pPr eaLnBrk="1" hangingPunct="1">
              <a:spcAft>
                <a:spcPts val="1200"/>
              </a:spcAft>
            </a:pPr>
            <a:r>
              <a:rPr lang="en-US" altLang="en-US" dirty="0" smtClean="0"/>
              <a:t>18 billion hours of unpaid care annually</a:t>
            </a:r>
          </a:p>
          <a:p>
            <a:pPr eaLnBrk="1" hangingPunct="1">
              <a:spcAft>
                <a:spcPts val="1200"/>
              </a:spcAft>
            </a:pPr>
            <a:r>
              <a:rPr lang="en-US" altLang="en-US" dirty="0" smtClean="0"/>
              <a:t>Hardships: health, emotional, financial</a:t>
            </a:r>
          </a:p>
          <a:p>
            <a:pPr marL="0" indent="0" eaLnBrk="1" hangingPunct="1">
              <a:spcAft>
                <a:spcPts val="1200"/>
              </a:spcAft>
              <a:buNone/>
            </a:pPr>
            <a:endParaRPr lang="en-US" sz="1100" baseline="30000" dirty="0" smtClean="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smtClean="0">
              <a:ea typeface="MS Mincho" panose="02020609040205080304" pitchFamily="49" charset="-128"/>
              <a:cs typeface="Times New Roman" panose="02020603050405020304" pitchFamily="18" charset="0"/>
            </a:endParaRPr>
          </a:p>
          <a:p>
            <a:pPr marL="0" indent="0" eaLnBrk="1" hangingPunct="1">
              <a:spcAft>
                <a:spcPts val="1200"/>
              </a:spcAft>
              <a:buNone/>
            </a:pPr>
            <a:r>
              <a:rPr lang="en-US" sz="1100" baseline="30000" dirty="0" smtClean="0">
                <a:ea typeface="MS Mincho" panose="02020609040205080304" pitchFamily="49" charset="-128"/>
                <a:cs typeface="Times New Roman" panose="02020603050405020304" pitchFamily="18" charset="0"/>
              </a:rPr>
              <a:t>5</a:t>
            </a:r>
            <a:r>
              <a:rPr lang="en-US" sz="1100" dirty="0" smtClean="0">
                <a:ea typeface="MS Mincho" panose="02020609040205080304" pitchFamily="49" charset="-128"/>
                <a:cs typeface="Times New Roman" panose="02020603050405020304" pitchFamily="18" charset="0"/>
              </a:rPr>
              <a:t> </a:t>
            </a:r>
            <a:r>
              <a:rPr lang="en-US" sz="1100" dirty="0">
                <a:ea typeface="MS Mincho" panose="02020609040205080304" pitchFamily="49" charset="-128"/>
                <a:cs typeface="Times New Roman" panose="02020603050405020304" pitchFamily="18" charset="0"/>
              </a:rPr>
              <a:t>Alzheimer’s Association. </a:t>
            </a:r>
            <a:r>
              <a:rPr lang="en-US" sz="1100" i="1" dirty="0">
                <a:ea typeface="MS Mincho" panose="02020609040205080304" pitchFamily="49" charset="-128"/>
                <a:cs typeface="Times New Roman" panose="02020603050405020304" pitchFamily="18" charset="0"/>
              </a:rPr>
              <a:t>2016 Alzheimer’s Disease Facts and Figures.</a:t>
            </a:r>
            <a:endParaRPr lang="en-US" sz="1100" dirty="0"/>
          </a:p>
          <a:p>
            <a:pPr marL="0" indent="0" eaLnBrk="1" hangingPunct="1">
              <a:spcAft>
                <a:spcPts val="1200"/>
              </a:spcAft>
              <a:buNone/>
            </a:pPr>
            <a:endParaRPr lang="en-US" altLang="en-US" dirty="0" smtClean="0"/>
          </a:p>
        </p:txBody>
      </p:sp>
      <p:sp>
        <p:nvSpPr>
          <p:cNvPr id="440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ACA8E5C7-C9D7-41B9-BE17-C00DE9CE4F2B}" type="slidenum">
              <a:rPr lang="en-US" altLang="en-US" smtClean="0">
                <a:solidFill>
                  <a:schemeClr val="accent2"/>
                </a:solidFill>
              </a:rPr>
              <a:pPr fontAlgn="base">
                <a:spcBef>
                  <a:spcPct val="0"/>
                </a:spcBef>
                <a:spcAft>
                  <a:spcPct val="0"/>
                </a:spcAft>
              </a:pPr>
              <a:t>10</a:t>
            </a:fld>
            <a:endParaRPr lang="en-US" altLang="en-US" smtClean="0">
              <a:solidFill>
                <a:schemeClr val="accent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Alzheimer’s: Health Care Burden</a:t>
            </a:r>
            <a:endParaRPr lang="en-US" sz="2000" baseline="80000" dirty="0"/>
          </a:p>
        </p:txBody>
      </p:sp>
      <p:sp>
        <p:nvSpPr>
          <p:cNvPr id="46084" name="Content Placeholder 2"/>
          <p:cNvSpPr>
            <a:spLocks noGrp="1"/>
          </p:cNvSpPr>
          <p:nvPr>
            <p:ph idx="1"/>
          </p:nvPr>
        </p:nvSpPr>
        <p:spPr>
          <a:xfrm>
            <a:off x="413876" y="2402605"/>
            <a:ext cx="6606356" cy="4297362"/>
          </a:xfrm>
        </p:spPr>
        <p:txBody>
          <a:bodyPr/>
          <a:lstStyle/>
          <a:p>
            <a:pPr eaLnBrk="1" hangingPunct="1">
              <a:spcAft>
                <a:spcPts val="1200"/>
              </a:spcAft>
            </a:pPr>
            <a:r>
              <a:rPr lang="en-US" altLang="en-US" dirty="0" smtClean="0"/>
              <a:t>Disproportionate use of health care resources</a:t>
            </a:r>
          </a:p>
          <a:p>
            <a:pPr lvl="1" eaLnBrk="1" hangingPunct="1">
              <a:buFont typeface="Courier New" panose="02070309020205020404" pitchFamily="49" charset="0"/>
              <a:buChar char="o"/>
            </a:pPr>
            <a:r>
              <a:rPr lang="en-US" altLang="en-US" dirty="0" smtClean="0"/>
              <a:t>Hospitalized 2-3 times more often</a:t>
            </a:r>
          </a:p>
          <a:p>
            <a:pPr lvl="1" eaLnBrk="1" hangingPunct="1">
              <a:spcAft>
                <a:spcPts val="200"/>
              </a:spcAft>
              <a:buFont typeface="Courier New" panose="02070309020205020404" pitchFamily="49" charset="0"/>
              <a:buChar char="o"/>
            </a:pPr>
            <a:r>
              <a:rPr lang="en-US" altLang="en-US" dirty="0" smtClean="0"/>
              <a:t>Represents 64% of Medicare beneficiaries living</a:t>
            </a:r>
          </a:p>
          <a:p>
            <a:pPr lvl="1" indent="0" eaLnBrk="1" hangingPunct="1">
              <a:spcAft>
                <a:spcPts val="200"/>
              </a:spcAft>
              <a:buNone/>
            </a:pPr>
            <a:r>
              <a:rPr lang="en-US" altLang="en-US" dirty="0" smtClean="0"/>
              <a:t>in nursing homes </a:t>
            </a:r>
          </a:p>
          <a:p>
            <a:pPr eaLnBrk="1" hangingPunct="1">
              <a:spcAft>
                <a:spcPts val="1200"/>
              </a:spcAft>
            </a:pPr>
            <a:r>
              <a:rPr lang="en-US" altLang="en-US" dirty="0" smtClean="0"/>
              <a:t>Workforce shortage</a:t>
            </a:r>
            <a:r>
              <a:rPr lang="en-US" altLang="en-US" b="1" dirty="0" smtClean="0"/>
              <a:t> </a:t>
            </a:r>
            <a:endParaRPr lang="en-US" altLang="en-US" dirty="0" smtClean="0"/>
          </a:p>
          <a:p>
            <a:pPr eaLnBrk="1" hangingPunct="1">
              <a:spcAft>
                <a:spcPts val="1200"/>
              </a:spcAft>
            </a:pPr>
            <a:r>
              <a:rPr lang="en-US" altLang="en-US" dirty="0" smtClean="0"/>
              <a:t>Inadequate training</a:t>
            </a:r>
          </a:p>
          <a:p>
            <a:pPr marL="0" indent="0" eaLnBrk="1" hangingPunct="1">
              <a:spcAft>
                <a:spcPts val="1200"/>
              </a:spcAft>
              <a:buNone/>
            </a:pPr>
            <a:endParaRPr lang="en-US" sz="1100" baseline="30000" dirty="0" smtClean="0">
              <a:ea typeface="Cambria" panose="02040503050406030204" pitchFamily="18" charset="0"/>
              <a:cs typeface="Times New Roman" panose="02020603050405020304" pitchFamily="18" charset="0"/>
            </a:endParaRPr>
          </a:p>
          <a:p>
            <a:pPr marL="0" indent="0" eaLnBrk="1" hangingPunct="1">
              <a:spcAft>
                <a:spcPts val="1200"/>
              </a:spcAft>
              <a:buNone/>
            </a:pPr>
            <a:endParaRPr lang="en-US" sz="1100" baseline="30000" dirty="0" smtClean="0">
              <a:ea typeface="Cambria" panose="02040503050406030204" pitchFamily="18" charset="0"/>
              <a:cs typeface="Times New Roman" panose="02020603050405020304" pitchFamily="18" charset="0"/>
            </a:endParaRPr>
          </a:p>
          <a:p>
            <a:pPr marL="0" indent="0" eaLnBrk="1" hangingPunct="1">
              <a:spcAft>
                <a:spcPts val="1200"/>
              </a:spcAft>
              <a:buNone/>
            </a:pPr>
            <a:r>
              <a:rPr lang="en-US" sz="1100" baseline="30000" dirty="0" smtClean="0">
                <a:ea typeface="Cambria" panose="02040503050406030204" pitchFamily="18" charset="0"/>
                <a:cs typeface="Times New Roman" panose="02020603050405020304" pitchFamily="18" charset="0"/>
              </a:rPr>
              <a:t>6</a:t>
            </a:r>
            <a:r>
              <a:rPr lang="en-US" sz="1100" dirty="0" smtClean="0">
                <a:ea typeface="Cambria" panose="02040503050406030204" pitchFamily="18" charset="0"/>
                <a:cs typeface="Times New Roman" panose="02020603050405020304" pitchFamily="18" charset="0"/>
              </a:rPr>
              <a:t> </a:t>
            </a:r>
            <a:r>
              <a:rPr lang="en-US" sz="1100" dirty="0">
                <a:ea typeface="Cambria" panose="02040503050406030204" pitchFamily="18" charset="0"/>
                <a:cs typeface="Times New Roman" panose="02020603050405020304" pitchFamily="18" charset="0"/>
              </a:rPr>
              <a:t>Alzheimer’s Association. (2013) </a:t>
            </a:r>
            <a:r>
              <a:rPr lang="en-US" sz="1100" i="1" dirty="0">
                <a:ea typeface="Cambria" panose="02040503050406030204" pitchFamily="18" charset="0"/>
                <a:cs typeface="Times New Roman" panose="02020603050405020304" pitchFamily="18" charset="0"/>
              </a:rPr>
              <a:t>Combating Alzheimer’s Disease: A Public Health Agenda</a:t>
            </a:r>
            <a:r>
              <a:rPr lang="en-US" sz="1100" dirty="0">
                <a:ea typeface="Cambria" panose="02040503050406030204" pitchFamily="18" charset="0"/>
                <a:cs typeface="Times New Roman" panose="02020603050405020304" pitchFamily="18" charset="0"/>
              </a:rPr>
              <a:t>.</a:t>
            </a:r>
            <a:br>
              <a:rPr lang="en-US" sz="1100" dirty="0">
                <a:ea typeface="Cambria" panose="02040503050406030204" pitchFamily="18" charset="0"/>
                <a:cs typeface="Times New Roman" panose="02020603050405020304" pitchFamily="18" charset="0"/>
              </a:rPr>
            </a:br>
            <a:r>
              <a:rPr lang="en-US" sz="1100" baseline="30000" dirty="0">
                <a:ea typeface="Cambria" panose="02040503050406030204" pitchFamily="18" charset="0"/>
                <a:cs typeface="Times New Roman" panose="02020603050405020304" pitchFamily="18" charset="0"/>
              </a:rPr>
              <a:t>7</a:t>
            </a:r>
            <a:r>
              <a:rPr lang="en-US" sz="1100" dirty="0">
                <a:ea typeface="Cambria" panose="02040503050406030204" pitchFamily="18" charset="0"/>
                <a:cs typeface="Times New Roman" panose="02020603050405020304" pitchFamily="18" charset="0"/>
              </a:rPr>
              <a:t> Alzheimer’s Association. </a:t>
            </a:r>
            <a:r>
              <a:rPr lang="en-US" sz="1100" i="1" dirty="0">
                <a:ea typeface="Cambria" panose="02040503050406030204" pitchFamily="18" charset="0"/>
                <a:cs typeface="Times New Roman" panose="02020603050405020304" pitchFamily="18" charset="0"/>
              </a:rPr>
              <a:t>2016 Alzheimer’s Disease Facts and Figures.</a:t>
            </a:r>
            <a:r>
              <a:rPr lang="en-US" sz="1100" dirty="0">
                <a:ea typeface="Cambria" panose="02040503050406030204" pitchFamily="18" charset="0"/>
                <a:cs typeface="Times New Roman" panose="02020603050405020304" pitchFamily="18" charset="0"/>
              </a:rPr>
              <a:t/>
            </a:r>
            <a:br>
              <a:rPr lang="en-US" sz="1100" dirty="0">
                <a:ea typeface="Cambria" panose="02040503050406030204" pitchFamily="18" charset="0"/>
                <a:cs typeface="Times New Roman" panose="02020603050405020304" pitchFamily="18" charset="0"/>
              </a:rPr>
            </a:br>
            <a:r>
              <a:rPr lang="en-US" sz="1100" baseline="30000" dirty="0">
                <a:ea typeface="Cambria" panose="02040503050406030204" pitchFamily="18" charset="0"/>
                <a:cs typeface="Times New Roman" panose="02020603050405020304" pitchFamily="18" charset="0"/>
              </a:rPr>
              <a:t>8</a:t>
            </a:r>
            <a:r>
              <a:rPr lang="en-US" sz="1100" dirty="0">
                <a:ea typeface="Cambria" panose="02040503050406030204" pitchFamily="18" charset="0"/>
                <a:cs typeface="Times New Roman" panose="02020603050405020304" pitchFamily="18" charset="0"/>
              </a:rPr>
              <a:t> </a:t>
            </a:r>
            <a:r>
              <a:rPr lang="en-US" sz="1100" dirty="0">
                <a:ea typeface="MS Mincho" panose="02020609040205080304" pitchFamily="49" charset="-128"/>
                <a:cs typeface="Times New Roman" panose="02020603050405020304" pitchFamily="18" charset="0"/>
              </a:rPr>
              <a:t>U.S. Department of Health and Human Services. </a:t>
            </a:r>
            <a:r>
              <a:rPr lang="en-US" sz="1100" i="1" dirty="0">
                <a:ea typeface="MS Mincho" panose="02020609040205080304" pitchFamily="49" charset="-128"/>
                <a:cs typeface="Times New Roman" panose="02020603050405020304" pitchFamily="18" charset="0"/>
              </a:rPr>
              <a:t>National Plan to Address Alzheimer’s Disease: 2013 Update.</a:t>
            </a:r>
            <a:endParaRPr lang="en-US" sz="1100" dirty="0"/>
          </a:p>
          <a:p>
            <a:pPr marL="0" indent="0" eaLnBrk="1" hangingPunct="1">
              <a:spcAft>
                <a:spcPts val="1200"/>
              </a:spcAft>
              <a:buNone/>
            </a:pPr>
            <a:endParaRPr lang="en-US" altLang="en-US" dirty="0" smtClean="0"/>
          </a:p>
        </p:txBody>
      </p:sp>
      <p:pic>
        <p:nvPicPr>
          <p:cNvPr id="5" name="Picture 4" descr="Image of female doctor with older African American female patient looking at medicine bottles." title="Doctor with older African American patient"/>
          <p:cNvPicPr>
            <a:picLocks noChangeAspect="1"/>
          </p:cNvPicPr>
          <p:nvPr/>
        </p:nvPicPr>
        <p:blipFill>
          <a:blip r:embed="rId3"/>
          <a:stretch>
            <a:fillRect/>
          </a:stretch>
        </p:blipFill>
        <p:spPr>
          <a:xfrm>
            <a:off x="6219487" y="2166426"/>
            <a:ext cx="2430082" cy="3644439"/>
          </a:xfrm>
          <a:prstGeom prst="rect">
            <a:avLst/>
          </a:prstGeom>
          <a:ln w="38100" cmpd="sng">
            <a:solidFill>
              <a:srgbClr val="7F7F7F"/>
            </a:solidFill>
          </a:ln>
        </p:spPr>
      </p:pic>
      <p:sp>
        <p:nvSpPr>
          <p:cNvPr id="4608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C540EBB4-7D8A-48A4-87DB-1AC8C7308B43}" type="slidenum">
              <a:rPr lang="en-US" altLang="en-US" smtClean="0">
                <a:solidFill>
                  <a:schemeClr val="accent2"/>
                </a:solidFill>
              </a:rPr>
              <a:pPr fontAlgn="base">
                <a:spcBef>
                  <a:spcPct val="0"/>
                </a:spcBef>
                <a:spcAft>
                  <a:spcPct val="0"/>
                </a:spcAft>
              </a:pPr>
              <a:t>11</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Public Health: Tools &amp; Techniques</a:t>
            </a:r>
            <a:endParaRPr lang="en-US" sz="2000" baseline="80000" dirty="0"/>
          </a:p>
        </p:txBody>
      </p:sp>
      <p:sp>
        <p:nvSpPr>
          <p:cNvPr id="3" name="Content Placeholder 2"/>
          <p:cNvSpPr>
            <a:spLocks noGrp="1"/>
          </p:cNvSpPr>
          <p:nvPr>
            <p:ph idx="1"/>
          </p:nvPr>
        </p:nvSpPr>
        <p:spPr>
          <a:xfrm>
            <a:off x="581025" y="2393694"/>
            <a:ext cx="5337994" cy="3927731"/>
          </a:xfrm>
        </p:spPr>
        <p:txBody>
          <a:bodyPr rtlCol="0">
            <a:normAutofit/>
          </a:bodyPr>
          <a:lstStyle/>
          <a:p>
            <a:pPr marL="0" indent="0" eaLnBrk="1" fontAlgn="auto" hangingPunct="1">
              <a:spcAft>
                <a:spcPts val="1200"/>
              </a:spcAft>
              <a:buFont typeface="Wingdings 2" panose="05020102010507070707" pitchFamily="18" charset="2"/>
              <a:buNone/>
              <a:defRPr/>
            </a:pPr>
            <a:r>
              <a:rPr lang="en-US" dirty="0" smtClean="0"/>
              <a:t>3 key public health intervention tools:</a:t>
            </a:r>
          </a:p>
          <a:p>
            <a:pPr marL="306000" indent="-306000" eaLnBrk="1" fontAlgn="auto" hangingPunct="1">
              <a:spcAft>
                <a:spcPts val="1200"/>
              </a:spcAft>
              <a:buFont typeface="Courier New" panose="02070309020205020404" pitchFamily="49" charset="0"/>
              <a:buChar char="o"/>
              <a:defRPr/>
            </a:pPr>
            <a:r>
              <a:rPr lang="en-US" dirty="0" smtClean="0"/>
              <a:t>Surveillance/monitoring</a:t>
            </a:r>
          </a:p>
          <a:p>
            <a:pPr marL="306000" indent="-306000" eaLnBrk="1" fontAlgn="auto" hangingPunct="1">
              <a:spcAft>
                <a:spcPts val="1200"/>
              </a:spcAft>
              <a:buFont typeface="Courier New" panose="02070309020205020404" pitchFamily="49" charset="0"/>
              <a:buChar char="o"/>
              <a:defRPr/>
            </a:pPr>
            <a:r>
              <a:rPr lang="en-US" dirty="0" smtClean="0"/>
              <a:t>Primary prevention</a:t>
            </a:r>
          </a:p>
          <a:p>
            <a:pPr marL="306000" indent="-306000" eaLnBrk="1" fontAlgn="auto" hangingPunct="1">
              <a:spcAft>
                <a:spcPts val="1200"/>
              </a:spcAft>
              <a:buFont typeface="Courier New" panose="02070309020205020404" pitchFamily="49" charset="0"/>
              <a:buChar char="o"/>
              <a:defRPr/>
            </a:pPr>
            <a:r>
              <a:rPr lang="en-US" dirty="0" smtClean="0"/>
              <a:t>Early detection and diagnosis</a:t>
            </a:r>
          </a:p>
          <a:p>
            <a:pPr marL="0" indent="0" eaLnBrk="1" fontAlgn="auto" hangingPunct="1">
              <a:spcAft>
                <a:spcPts val="1200"/>
              </a:spcAft>
              <a:buNone/>
              <a:defRPr/>
            </a:pPr>
            <a:endParaRPr lang="en-US" sz="1200" dirty="0" smtClean="0">
              <a:ea typeface="MS Mincho" panose="02020609040205080304" pitchFamily="49" charset="-128"/>
              <a:cs typeface="Times New Roman" panose="02020603050405020304" pitchFamily="18" charset="0"/>
            </a:endParaRPr>
          </a:p>
          <a:p>
            <a:pPr marL="0" indent="0" eaLnBrk="1" fontAlgn="auto" hangingPunct="1">
              <a:spcAft>
                <a:spcPts val="1200"/>
              </a:spcAft>
              <a:buNone/>
              <a:defRPr/>
            </a:pPr>
            <a:endParaRPr lang="en-US" sz="1200" dirty="0">
              <a:ea typeface="MS Mincho" panose="02020609040205080304" pitchFamily="49" charset="-128"/>
              <a:cs typeface="Times New Roman" panose="02020603050405020304" pitchFamily="18" charset="0"/>
            </a:endParaRPr>
          </a:p>
          <a:p>
            <a:pPr marL="0" indent="0" eaLnBrk="1" fontAlgn="auto" hangingPunct="1">
              <a:spcAft>
                <a:spcPts val="1200"/>
              </a:spcAft>
              <a:buNone/>
              <a:defRPr/>
            </a:pPr>
            <a:endParaRPr lang="en-US" sz="1100" baseline="30000" dirty="0" smtClean="0">
              <a:ea typeface="MS Mincho" panose="02020609040205080304" pitchFamily="49" charset="-128"/>
              <a:cs typeface="Times New Roman" panose="02020603050405020304" pitchFamily="18" charset="0"/>
            </a:endParaRPr>
          </a:p>
          <a:p>
            <a:pPr marL="0" indent="0" eaLnBrk="1" fontAlgn="auto" hangingPunct="1">
              <a:spcAft>
                <a:spcPts val="1200"/>
              </a:spcAft>
              <a:buNone/>
              <a:defRPr/>
            </a:pPr>
            <a:endParaRPr lang="en-US" sz="1100" baseline="30000" dirty="0">
              <a:ea typeface="MS Mincho" panose="02020609040205080304" pitchFamily="49" charset="-128"/>
              <a:cs typeface="Times New Roman" panose="02020603050405020304" pitchFamily="18" charset="0"/>
            </a:endParaRPr>
          </a:p>
          <a:p>
            <a:pPr marL="0" indent="0" eaLnBrk="1" fontAlgn="auto" hangingPunct="1">
              <a:spcAft>
                <a:spcPts val="1200"/>
              </a:spcAft>
              <a:buNone/>
              <a:defRPr/>
            </a:pPr>
            <a:r>
              <a:rPr lang="en-US" sz="1100" baseline="30000" dirty="0" smtClean="0">
                <a:ea typeface="MS Mincho" panose="02020609040205080304" pitchFamily="49" charset="-128"/>
                <a:cs typeface="Times New Roman" panose="02020603050405020304" pitchFamily="18" charset="0"/>
              </a:rPr>
              <a:t>9</a:t>
            </a:r>
            <a:r>
              <a:rPr lang="en-US" sz="1100" dirty="0" smtClean="0">
                <a:ea typeface="MS Mincho" panose="02020609040205080304" pitchFamily="49" charset="-128"/>
                <a:cs typeface="Times New Roman" panose="02020603050405020304" pitchFamily="18" charset="0"/>
              </a:rPr>
              <a:t> </a:t>
            </a:r>
            <a:r>
              <a:rPr lang="en-US" sz="1100" dirty="0">
                <a:ea typeface="MS Mincho" panose="02020609040205080304" pitchFamily="49" charset="-128"/>
                <a:cs typeface="Times New Roman" panose="02020603050405020304" pitchFamily="18" charset="0"/>
              </a:rPr>
              <a:t>Alzheimer’s Association. (2013) </a:t>
            </a:r>
            <a:r>
              <a:rPr lang="en-US" sz="1100" i="1" dirty="0">
                <a:ea typeface="MS Mincho" panose="02020609040205080304" pitchFamily="49" charset="-128"/>
                <a:cs typeface="Times New Roman" panose="02020603050405020304" pitchFamily="18" charset="0"/>
              </a:rPr>
              <a:t>Combating Alzheimer’s Disease: A Public Health Agenda</a:t>
            </a:r>
            <a:r>
              <a:rPr lang="en-US" sz="1100" dirty="0">
                <a:ea typeface="MS Mincho" panose="02020609040205080304" pitchFamily="49" charset="-128"/>
                <a:cs typeface="Times New Roman" panose="02020603050405020304" pitchFamily="18" charset="0"/>
              </a:rPr>
              <a:t>.</a:t>
            </a:r>
            <a:endParaRPr lang="en-US" sz="1100" dirty="0"/>
          </a:p>
          <a:p>
            <a:pPr marL="0" indent="0" eaLnBrk="1" fontAlgn="auto" hangingPunct="1">
              <a:spcAft>
                <a:spcPts val="1200"/>
              </a:spcAft>
              <a:buNone/>
              <a:defRPr/>
            </a:pPr>
            <a:endParaRPr lang="en-US" dirty="0"/>
          </a:p>
        </p:txBody>
      </p:sp>
      <p:pic>
        <p:nvPicPr>
          <p:cNvPr id="5" name="Picture 4" descr="Public Health Symbol with words: Public Health - Prevent. Promote. Protect" title="Public Health Symbol"/>
          <p:cNvPicPr>
            <a:picLocks noChangeAspect="1"/>
          </p:cNvPicPr>
          <p:nvPr/>
        </p:nvPicPr>
        <p:blipFill>
          <a:blip r:embed="rId3"/>
          <a:srcRect/>
          <a:stretch>
            <a:fillRect/>
          </a:stretch>
        </p:blipFill>
        <p:spPr bwMode="auto">
          <a:xfrm>
            <a:off x="5770563" y="2889250"/>
            <a:ext cx="2239962" cy="1947863"/>
          </a:xfrm>
          <a:prstGeom prst="rect">
            <a:avLst/>
          </a:prstGeom>
          <a:noFill/>
          <a:ln w="38100" cmpd="sng">
            <a:solidFill>
              <a:srgbClr val="7F7F7F"/>
            </a:solidFill>
            <a:miter lim="800000"/>
            <a:headEnd/>
            <a:tailEnd/>
          </a:ln>
          <a:extLst>
            <a:ext uri="{909E8E84-426E-40dd-AFC4-6F175D3DCCD1}"/>
          </a:extLst>
        </p:spPr>
      </p:pic>
      <p:sp>
        <p:nvSpPr>
          <p:cNvPr id="4813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134AA36D-049B-41E3-9881-FC815F6A9D97}" type="slidenum">
              <a:rPr lang="en-US" altLang="en-US" smtClean="0">
                <a:solidFill>
                  <a:schemeClr val="accent2"/>
                </a:solidFill>
              </a:rPr>
              <a:pPr fontAlgn="base">
                <a:spcBef>
                  <a:spcPct val="0"/>
                </a:spcBef>
                <a:spcAft>
                  <a:spcPct val="0"/>
                </a:spcAft>
              </a:pPr>
              <a:t>12</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3036888"/>
            <a:ext cx="7989888" cy="1504950"/>
          </a:xfrm>
        </p:spPr>
        <p:txBody>
          <a:bodyPr/>
          <a:lstStyle/>
          <a:p>
            <a:pPr eaLnBrk="1" fontAlgn="auto" hangingPunct="1">
              <a:spcAft>
                <a:spcPts val="0"/>
              </a:spcAft>
              <a:defRPr/>
            </a:pPr>
            <a:r>
              <a:rPr lang="en-US" dirty="0" smtClean="0"/>
              <a:t>Tool #1: Surveillance</a:t>
            </a:r>
            <a:endParaRPr lang="en-US" dirty="0"/>
          </a:p>
        </p:txBody>
      </p:sp>
      <p:sp>
        <p:nvSpPr>
          <p:cNvPr id="4" name="Text Placeholder 3"/>
          <p:cNvSpPr>
            <a:spLocks noGrp="1"/>
          </p:cNvSpPr>
          <p:nvPr>
            <p:ph type="body" idx="1"/>
          </p:nvPr>
        </p:nvSpPr>
        <p:spPr>
          <a:xfrm>
            <a:off x="581025" y="4541838"/>
            <a:ext cx="7989888" cy="600075"/>
          </a:xfrm>
        </p:spPr>
        <p:txBody>
          <a:bodyPr rtlCol="0"/>
          <a:lstStyle/>
          <a:p>
            <a:pPr eaLnBrk="1" fontAlgn="auto" hangingPunct="1">
              <a:defRPr/>
            </a:pPr>
            <a:r>
              <a:rPr lang="en-US" dirty="0" smtClean="0"/>
              <a:t>Alzheimer’s Disease –</a:t>
            </a:r>
            <a:r>
              <a:rPr lang="en-US" dirty="0"/>
              <a:t> </a:t>
            </a:r>
            <a:r>
              <a:rPr lang="en-US" dirty="0" smtClean="0"/>
              <a:t>What is the Role of Public Health?</a:t>
            </a:r>
            <a:endParaRPr lang="en-US" dirty="0"/>
          </a:p>
        </p:txBody>
      </p:sp>
      <p:sp>
        <p:nvSpPr>
          <p:cNvPr id="3" name="Slide Number Placeholder 2"/>
          <p:cNvSpPr>
            <a:spLocks noGrp="1"/>
          </p:cNvSpPr>
          <p:nvPr>
            <p:ph type="sldNum" sz="quarter" idx="12"/>
          </p:nvPr>
        </p:nvSpPr>
        <p:spPr/>
        <p:txBody>
          <a:bodyPr/>
          <a:lstStyle/>
          <a:p>
            <a:pPr>
              <a:defRPr/>
            </a:pPr>
            <a:fld id="{267FA910-49F0-4DC6-A62F-BAC47E2DD3EC}" type="slidenum">
              <a:rPr lang="en-US"/>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Surveillance &amp; Public Health</a:t>
            </a:r>
            <a:endParaRPr lang="en-US" sz="2000" baseline="80000" dirty="0"/>
          </a:p>
        </p:txBody>
      </p:sp>
      <p:sp>
        <p:nvSpPr>
          <p:cNvPr id="52227" name="Content Placeholder 2"/>
          <p:cNvSpPr>
            <a:spLocks noGrp="1"/>
          </p:cNvSpPr>
          <p:nvPr>
            <p:ph idx="1"/>
          </p:nvPr>
        </p:nvSpPr>
        <p:spPr>
          <a:xfrm>
            <a:off x="581025" y="2974975"/>
            <a:ext cx="7989888" cy="3346450"/>
          </a:xfrm>
        </p:spPr>
        <p:txBody>
          <a:bodyPr/>
          <a:lstStyle/>
          <a:p>
            <a:pPr eaLnBrk="1" hangingPunct="1">
              <a:spcAft>
                <a:spcPts val="1200"/>
              </a:spcAft>
            </a:pPr>
            <a:r>
              <a:rPr lang="en-US" altLang="en-US" dirty="0" smtClean="0"/>
              <a:t>Compile data on a population level including:</a:t>
            </a:r>
          </a:p>
          <a:p>
            <a:pPr lvl="1" eaLnBrk="1" hangingPunct="1">
              <a:buFont typeface="Courier New" panose="02070309020205020404" pitchFamily="49" charset="0"/>
              <a:buChar char="o"/>
            </a:pPr>
            <a:r>
              <a:rPr lang="en-US" altLang="en-US" dirty="0" smtClean="0"/>
              <a:t>Prevalence of certain diseases</a:t>
            </a:r>
          </a:p>
          <a:p>
            <a:pPr lvl="1" eaLnBrk="1" hangingPunct="1">
              <a:buFont typeface="Courier New" panose="02070309020205020404" pitchFamily="49" charset="0"/>
              <a:buChar char="o"/>
            </a:pPr>
            <a:r>
              <a:rPr lang="en-US" altLang="en-US" dirty="0" smtClean="0"/>
              <a:t>Health risk factors</a:t>
            </a:r>
          </a:p>
          <a:p>
            <a:pPr lvl="1" eaLnBrk="1" hangingPunct="1">
              <a:buFont typeface="Courier New" panose="02070309020205020404" pitchFamily="49" charset="0"/>
              <a:buChar char="o"/>
            </a:pPr>
            <a:r>
              <a:rPr lang="en-US" altLang="en-US" dirty="0" smtClean="0"/>
              <a:t>Health behaviors</a:t>
            </a:r>
          </a:p>
          <a:p>
            <a:pPr lvl="1" eaLnBrk="1" hangingPunct="1">
              <a:buFont typeface="Courier New" panose="02070309020205020404" pitchFamily="49" charset="0"/>
              <a:buChar char="o"/>
            </a:pPr>
            <a:r>
              <a:rPr lang="en-US" altLang="en-US" dirty="0" smtClean="0"/>
              <a:t>Burden of diseases</a:t>
            </a:r>
          </a:p>
          <a:p>
            <a:pPr eaLnBrk="1" hangingPunct="1">
              <a:spcAft>
                <a:spcPts val="1200"/>
              </a:spcAft>
            </a:pPr>
            <a:r>
              <a:rPr lang="en-US" altLang="en-US" dirty="0" smtClean="0"/>
              <a:t>Little state-level data on Alzheimer’s and dementia </a:t>
            </a:r>
          </a:p>
          <a:p>
            <a:pPr marL="0" indent="0" eaLnBrk="1" hangingPunct="1">
              <a:spcAft>
                <a:spcPts val="1200"/>
              </a:spcAft>
              <a:buNone/>
            </a:pPr>
            <a:endParaRPr lang="en-US" sz="1100" baseline="30000" dirty="0" smtClean="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smtClean="0">
              <a:ea typeface="MS Mincho" panose="02020609040205080304" pitchFamily="49" charset="-128"/>
              <a:cs typeface="Times New Roman" panose="02020603050405020304" pitchFamily="18" charset="0"/>
            </a:endParaRPr>
          </a:p>
          <a:p>
            <a:pPr marL="0" indent="0" eaLnBrk="1" hangingPunct="1">
              <a:spcAft>
                <a:spcPts val="1200"/>
              </a:spcAft>
              <a:buNone/>
            </a:pPr>
            <a:r>
              <a:rPr lang="en-US" sz="1100" baseline="30000" dirty="0" smtClean="0">
                <a:ea typeface="MS Mincho" panose="02020609040205080304" pitchFamily="49" charset="-128"/>
                <a:cs typeface="Times New Roman" panose="02020603050405020304" pitchFamily="18" charset="0"/>
              </a:rPr>
              <a:t>10</a:t>
            </a:r>
            <a:r>
              <a:rPr lang="en-US" sz="1100" dirty="0" smtClean="0">
                <a:ea typeface="MS Mincho" panose="02020609040205080304" pitchFamily="49" charset="-128"/>
                <a:cs typeface="Times New Roman" panose="02020603050405020304" pitchFamily="18" charset="0"/>
              </a:rPr>
              <a:t> </a:t>
            </a:r>
            <a:r>
              <a:rPr lang="en-US" sz="1100" dirty="0">
                <a:ea typeface="MS Mincho" panose="02020609040205080304" pitchFamily="49" charset="-128"/>
                <a:cs typeface="Times New Roman" panose="02020603050405020304" pitchFamily="18" charset="0"/>
              </a:rPr>
              <a:t>Alzheimer’s Association. (2014) </a:t>
            </a:r>
            <a:r>
              <a:rPr lang="en-US" sz="1100" i="1" dirty="0">
                <a:ea typeface="MS Mincho" panose="02020609040205080304" pitchFamily="49" charset="-128"/>
                <a:cs typeface="Times New Roman" panose="02020603050405020304" pitchFamily="18" charset="0"/>
              </a:rPr>
              <a:t>Data Collection and Behavioral Risk Factor Surveillance System (BRFSS)</a:t>
            </a:r>
            <a:r>
              <a:rPr lang="en-US" sz="1100" dirty="0">
                <a:ea typeface="MS Mincho" panose="02020609040205080304" pitchFamily="49" charset="-128"/>
                <a:cs typeface="Times New Roman" panose="02020603050405020304" pitchFamily="18" charset="0"/>
              </a:rPr>
              <a:t>.</a:t>
            </a:r>
            <a:endParaRPr lang="en-US" sz="1100" dirty="0"/>
          </a:p>
          <a:p>
            <a:pPr marL="0" indent="0" eaLnBrk="1" hangingPunct="1">
              <a:spcAft>
                <a:spcPts val="1200"/>
              </a:spcAft>
              <a:buNone/>
            </a:pPr>
            <a:endParaRPr lang="en-US" altLang="en-US" dirty="0" smtClean="0"/>
          </a:p>
        </p:txBody>
      </p:sp>
      <p:sp>
        <p:nvSpPr>
          <p:cNvPr id="522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445A0C29-99C5-4849-89B0-8F6F9563E086}" type="slidenum">
              <a:rPr lang="en-US" altLang="en-US" smtClean="0">
                <a:solidFill>
                  <a:schemeClr val="accent2"/>
                </a:solidFill>
              </a:rPr>
              <a:pPr fontAlgn="base">
                <a:spcBef>
                  <a:spcPct val="0"/>
                </a:spcBef>
                <a:spcAft>
                  <a:spcPct val="0"/>
                </a:spcAft>
              </a:pPr>
              <a:t>14</a:t>
            </a:fld>
            <a:endParaRPr lang="en-US" altLang="en-US" smtClean="0">
              <a:solidFill>
                <a:schemeClr val="accent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Behavioral Risk Factor Surveillance System </a:t>
            </a:r>
            <a:r>
              <a:rPr lang="en-US" dirty="0" smtClean="0"/>
              <a:t>(BRFSS)</a:t>
            </a:r>
            <a:endParaRPr lang="en-US" sz="2000" baseline="80000" dirty="0"/>
          </a:p>
        </p:txBody>
      </p:sp>
      <p:sp>
        <p:nvSpPr>
          <p:cNvPr id="54276" name="Content Placeholder 2"/>
          <p:cNvSpPr>
            <a:spLocks noGrp="1"/>
          </p:cNvSpPr>
          <p:nvPr>
            <p:ph idx="1"/>
          </p:nvPr>
        </p:nvSpPr>
        <p:spPr>
          <a:xfrm>
            <a:off x="581025" y="2587215"/>
            <a:ext cx="5056188" cy="4273550"/>
          </a:xfrm>
        </p:spPr>
        <p:txBody>
          <a:bodyPr/>
          <a:lstStyle/>
          <a:p>
            <a:pPr eaLnBrk="1" hangingPunct="1">
              <a:spcAft>
                <a:spcPts val="1200"/>
              </a:spcAft>
            </a:pPr>
            <a:r>
              <a:rPr lang="en-US" altLang="en-US" dirty="0" smtClean="0"/>
              <a:t>Behavioral Risk Factor Surveillance System (CDC) </a:t>
            </a:r>
          </a:p>
          <a:p>
            <a:pPr lvl="1" eaLnBrk="1" hangingPunct="1">
              <a:buFont typeface="Courier New" panose="02070309020205020404" pitchFamily="49" charset="0"/>
              <a:buChar char="o"/>
            </a:pPr>
            <a:r>
              <a:rPr lang="en-US" altLang="en-US" dirty="0" smtClean="0"/>
              <a:t>Health-related risk behaviors</a:t>
            </a:r>
          </a:p>
          <a:p>
            <a:pPr lvl="1" eaLnBrk="1" hangingPunct="1">
              <a:buFont typeface="Courier New" panose="02070309020205020404" pitchFamily="49" charset="0"/>
              <a:buChar char="o"/>
            </a:pPr>
            <a:r>
              <a:rPr lang="en-US" altLang="en-US" dirty="0" smtClean="0"/>
              <a:t>Chronic health conditions</a:t>
            </a:r>
          </a:p>
          <a:p>
            <a:pPr lvl="1" eaLnBrk="1" hangingPunct="1">
              <a:buFont typeface="Courier New" panose="02070309020205020404" pitchFamily="49" charset="0"/>
              <a:buChar char="o"/>
            </a:pPr>
            <a:r>
              <a:rPr lang="en-US" altLang="en-US" dirty="0" smtClean="0"/>
              <a:t>Use of preventive services</a:t>
            </a:r>
          </a:p>
          <a:p>
            <a:pPr eaLnBrk="1" hangingPunct="1">
              <a:spcAft>
                <a:spcPts val="1200"/>
              </a:spcAft>
            </a:pPr>
            <a:r>
              <a:rPr lang="en-US" altLang="en-US" dirty="0" smtClean="0"/>
              <a:t>State-based data </a:t>
            </a:r>
          </a:p>
          <a:p>
            <a:pPr eaLnBrk="1" hangingPunct="1">
              <a:spcAft>
                <a:spcPts val="1200"/>
              </a:spcAft>
            </a:pPr>
            <a:r>
              <a:rPr lang="en-US" altLang="en-US" dirty="0" smtClean="0"/>
              <a:t>Cognitive Decline, Caregiver modules</a:t>
            </a:r>
          </a:p>
          <a:p>
            <a:pPr marL="0" indent="0" eaLnBrk="1" hangingPunct="1">
              <a:spcAft>
                <a:spcPts val="1200"/>
              </a:spcAft>
              <a:buNone/>
            </a:pPr>
            <a:endParaRPr lang="en-US" sz="1100" baseline="30000" dirty="0" smtClean="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a:ea typeface="MS Mincho" panose="02020609040205080304" pitchFamily="49" charset="-128"/>
              <a:cs typeface="Times New Roman" panose="02020603050405020304" pitchFamily="18" charset="0"/>
            </a:endParaRPr>
          </a:p>
          <a:p>
            <a:pPr marL="0" indent="0" eaLnBrk="1" hangingPunct="1">
              <a:spcAft>
                <a:spcPts val="1200"/>
              </a:spcAft>
              <a:buNone/>
            </a:pPr>
            <a:r>
              <a:rPr lang="en-US" sz="1100" baseline="30000" dirty="0" smtClean="0">
                <a:ea typeface="MS Mincho" panose="02020609040205080304" pitchFamily="49" charset="-128"/>
                <a:cs typeface="Times New Roman" panose="02020603050405020304" pitchFamily="18" charset="0"/>
              </a:rPr>
              <a:t>11</a:t>
            </a:r>
            <a:r>
              <a:rPr lang="en-US" sz="1100" dirty="0" smtClean="0">
                <a:ea typeface="MS Mincho" panose="02020609040205080304" pitchFamily="49" charset="-128"/>
                <a:cs typeface="Times New Roman" panose="02020603050405020304" pitchFamily="18" charset="0"/>
              </a:rPr>
              <a:t> </a:t>
            </a:r>
            <a:r>
              <a:rPr lang="en-US" sz="1100" dirty="0">
                <a:ea typeface="MS Mincho" panose="02020609040205080304" pitchFamily="49" charset="-128"/>
                <a:cs typeface="Times New Roman" panose="02020603050405020304" pitchFamily="18" charset="0"/>
              </a:rPr>
              <a:t>Alzheimer’s Association. (2014) </a:t>
            </a:r>
            <a:r>
              <a:rPr lang="en-US" sz="1100" i="1" dirty="0">
                <a:ea typeface="MS Mincho" panose="02020609040205080304" pitchFamily="49" charset="-128"/>
                <a:cs typeface="Times New Roman" panose="02020603050405020304" pitchFamily="18" charset="0"/>
              </a:rPr>
              <a:t>Data Collection and Behavioral Risk Factor Surveillance System (BRFSS)</a:t>
            </a:r>
            <a:r>
              <a:rPr lang="en-US" sz="1100" dirty="0">
                <a:ea typeface="MS Mincho" panose="02020609040205080304" pitchFamily="49" charset="-128"/>
                <a:cs typeface="Times New Roman" panose="02020603050405020304" pitchFamily="18" charset="0"/>
              </a:rPr>
              <a:t>.</a:t>
            </a:r>
            <a:endParaRPr lang="en-US" sz="1100" dirty="0"/>
          </a:p>
          <a:p>
            <a:pPr marL="0" indent="0" eaLnBrk="1" hangingPunct="1">
              <a:spcAft>
                <a:spcPts val="1200"/>
              </a:spcAft>
              <a:buNone/>
            </a:pPr>
            <a:endParaRPr lang="en-US" altLang="en-US" dirty="0" smtClean="0"/>
          </a:p>
        </p:txBody>
      </p:sp>
      <p:pic>
        <p:nvPicPr>
          <p:cNvPr id="4" name="Picture 3" descr="Image of USA with states outlined&#10;" title="Image of USA"/>
          <p:cNvPicPr>
            <a:picLocks noChangeAspect="1"/>
          </p:cNvPicPr>
          <p:nvPr/>
        </p:nvPicPr>
        <p:blipFill>
          <a:blip r:embed="rId3"/>
          <a:stretch>
            <a:fillRect/>
          </a:stretch>
        </p:blipFill>
        <p:spPr>
          <a:xfrm>
            <a:off x="5726113" y="3473450"/>
            <a:ext cx="2819400" cy="1800225"/>
          </a:xfrm>
          <a:prstGeom prst="rect">
            <a:avLst/>
          </a:prstGeom>
        </p:spPr>
      </p:pic>
      <p:sp>
        <p:nvSpPr>
          <p:cNvPr id="5427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90A7ED7D-8B72-4292-8125-035FFB031C19}" type="slidenum">
              <a:rPr lang="en-US" altLang="en-US" smtClean="0">
                <a:solidFill>
                  <a:schemeClr val="accent2"/>
                </a:solidFill>
              </a:rPr>
              <a:pPr fontAlgn="base">
                <a:spcBef>
                  <a:spcPct val="0"/>
                </a:spcBef>
                <a:spcAft>
                  <a:spcPct val="0"/>
                </a:spcAft>
              </a:pPr>
              <a:t>15</a:t>
            </a:fld>
            <a:endParaRPr lang="en-US" altLang="en-US" smtClean="0">
              <a:solidFill>
                <a:schemeClr val="accent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BRFSS: Cognitive Decline Module</a:t>
            </a:r>
            <a:endParaRPr lang="en-US" sz="2000" baseline="80000" dirty="0"/>
          </a:p>
        </p:txBody>
      </p:sp>
      <p:sp>
        <p:nvSpPr>
          <p:cNvPr id="56323" name="Content Placeholder 2"/>
          <p:cNvSpPr>
            <a:spLocks noGrp="1"/>
          </p:cNvSpPr>
          <p:nvPr>
            <p:ph idx="1"/>
          </p:nvPr>
        </p:nvSpPr>
        <p:spPr>
          <a:xfrm>
            <a:off x="581025" y="2759639"/>
            <a:ext cx="7989888" cy="3630612"/>
          </a:xfrm>
        </p:spPr>
        <p:txBody>
          <a:bodyPr/>
          <a:lstStyle/>
          <a:p>
            <a:pPr eaLnBrk="1" hangingPunct="1"/>
            <a:r>
              <a:rPr lang="en-US" altLang="en-US" dirty="0" smtClean="0"/>
              <a:t>Comprised of questions about:</a:t>
            </a:r>
          </a:p>
          <a:p>
            <a:pPr lvl="1" eaLnBrk="1" hangingPunct="1">
              <a:buFont typeface="Courier New" panose="02070309020205020404" pitchFamily="49" charset="0"/>
              <a:buChar char="o"/>
            </a:pPr>
            <a:r>
              <a:rPr lang="en-US" altLang="en-US" dirty="0" smtClean="0"/>
              <a:t>Confusion or memory loss</a:t>
            </a:r>
          </a:p>
          <a:p>
            <a:pPr lvl="1" eaLnBrk="1" hangingPunct="1">
              <a:buFont typeface="Courier New" panose="02070309020205020404" pitchFamily="49" charset="0"/>
              <a:buChar char="o"/>
            </a:pPr>
            <a:r>
              <a:rPr lang="en-US" altLang="en-US" dirty="0" smtClean="0"/>
              <a:t>Impact on daily activities</a:t>
            </a:r>
          </a:p>
          <a:p>
            <a:pPr lvl="1" eaLnBrk="1" hangingPunct="1">
              <a:buFont typeface="Courier New" panose="02070309020205020404" pitchFamily="49" charset="0"/>
              <a:buChar char="o"/>
            </a:pPr>
            <a:r>
              <a:rPr lang="en-US" altLang="en-US" dirty="0" smtClean="0"/>
              <a:t>Need for assistance and caregiving</a:t>
            </a:r>
          </a:p>
          <a:p>
            <a:pPr lvl="1" eaLnBrk="1" hangingPunct="1">
              <a:buFont typeface="Courier New" panose="02070309020205020404" pitchFamily="49" charset="0"/>
              <a:buChar char="o"/>
            </a:pPr>
            <a:r>
              <a:rPr lang="en-US" altLang="en-US" dirty="0" smtClean="0"/>
              <a:t>Discussed with health care professional</a:t>
            </a:r>
          </a:p>
          <a:p>
            <a:pPr eaLnBrk="1" hangingPunct="1">
              <a:spcAft>
                <a:spcPts val="1200"/>
              </a:spcAft>
            </a:pPr>
            <a:r>
              <a:rPr lang="en-US" altLang="en-US" dirty="0" smtClean="0"/>
              <a:t>52 states/territories have used at least once</a:t>
            </a:r>
          </a:p>
          <a:p>
            <a:pPr marL="0" indent="0" eaLnBrk="1" hangingPunct="1">
              <a:spcAft>
                <a:spcPts val="1200"/>
              </a:spcAft>
              <a:buNone/>
            </a:pPr>
            <a:endParaRPr lang="en-US" sz="1100" baseline="30000" dirty="0" smtClean="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a:ea typeface="MS Mincho" panose="02020609040205080304" pitchFamily="49" charset="-128"/>
              <a:cs typeface="Times New Roman" panose="02020603050405020304" pitchFamily="18" charset="0"/>
            </a:endParaRPr>
          </a:p>
          <a:p>
            <a:pPr marL="0" indent="0" eaLnBrk="1" hangingPunct="1">
              <a:spcAft>
                <a:spcPts val="1200"/>
              </a:spcAft>
              <a:buNone/>
            </a:pPr>
            <a:r>
              <a:rPr lang="en-US" sz="1100" baseline="30000" dirty="0" smtClean="0">
                <a:ea typeface="MS Mincho" panose="02020609040205080304" pitchFamily="49" charset="-128"/>
                <a:cs typeface="Times New Roman" panose="02020603050405020304" pitchFamily="18" charset="0"/>
              </a:rPr>
              <a:t>12</a:t>
            </a:r>
            <a:r>
              <a:rPr lang="en-US" sz="1100" dirty="0" smtClean="0">
                <a:ea typeface="MS Mincho" panose="02020609040205080304" pitchFamily="49" charset="-128"/>
                <a:cs typeface="Times New Roman" panose="02020603050405020304" pitchFamily="18" charset="0"/>
              </a:rPr>
              <a:t> </a:t>
            </a:r>
            <a:r>
              <a:rPr lang="en-US" sz="1100" dirty="0">
                <a:ea typeface="MS Mincho" panose="02020609040205080304" pitchFamily="49" charset="-128"/>
                <a:cs typeface="Times New Roman" panose="02020603050405020304" pitchFamily="18" charset="0"/>
              </a:rPr>
              <a:t>Alzheimer’s Association. (2014) </a:t>
            </a:r>
            <a:r>
              <a:rPr lang="en-US" sz="1100" i="1" dirty="0">
                <a:ea typeface="MS Mincho" panose="02020609040205080304" pitchFamily="49" charset="-128"/>
                <a:cs typeface="Times New Roman" panose="02020603050405020304" pitchFamily="18" charset="0"/>
              </a:rPr>
              <a:t>Data Collection and Behavioral Risk Factor Surveillance System (BRFSS)</a:t>
            </a:r>
            <a:r>
              <a:rPr lang="en-US" sz="1100" dirty="0">
                <a:ea typeface="MS Mincho" panose="02020609040205080304" pitchFamily="49" charset="-128"/>
                <a:cs typeface="Times New Roman" panose="02020603050405020304" pitchFamily="18" charset="0"/>
              </a:rPr>
              <a:t>.</a:t>
            </a:r>
            <a:br>
              <a:rPr lang="en-US" sz="1100" dirty="0">
                <a:ea typeface="MS Mincho" panose="02020609040205080304" pitchFamily="49" charset="-128"/>
                <a:cs typeface="Times New Roman" panose="02020603050405020304" pitchFamily="18" charset="0"/>
              </a:rPr>
            </a:br>
            <a:r>
              <a:rPr lang="en-US" sz="1100" baseline="30000" dirty="0">
                <a:ea typeface="MS Mincho" panose="02020609040205080304" pitchFamily="49" charset="-128"/>
                <a:cs typeface="Times New Roman" panose="02020603050405020304" pitchFamily="18" charset="0"/>
              </a:rPr>
              <a:t>13 </a:t>
            </a:r>
            <a:r>
              <a:rPr lang="en-US" sz="1100" dirty="0">
                <a:ea typeface="MS Mincho" panose="02020609040205080304" pitchFamily="49" charset="-128"/>
                <a:cs typeface="Times New Roman" panose="02020603050405020304" pitchFamily="18" charset="0"/>
              </a:rPr>
              <a:t>Centers for Disease Control and Prevention. </a:t>
            </a:r>
            <a:r>
              <a:rPr lang="en-US" sz="1100" i="1" dirty="0">
                <a:ea typeface="MS Mincho" panose="02020609040205080304" pitchFamily="49" charset="-128"/>
                <a:cs typeface="Times New Roman" panose="02020603050405020304" pitchFamily="18" charset="0"/>
              </a:rPr>
              <a:t>Behavioral Risk Factor Surveillance System (BRFSS) 2015 Cognitive Decline Module</a:t>
            </a:r>
            <a:r>
              <a:rPr lang="en-US" sz="1100" dirty="0">
                <a:ea typeface="MS Mincho" panose="02020609040205080304" pitchFamily="49" charset="-128"/>
                <a:cs typeface="Times New Roman" panose="02020603050405020304" pitchFamily="18" charset="0"/>
              </a:rPr>
              <a:t>.  Accessed June 10, 2015 from website: </a:t>
            </a:r>
            <a:r>
              <a:rPr lang="en-US" sz="1100" u="sng" dirty="0">
                <a:solidFill>
                  <a:srgbClr val="0000FF"/>
                </a:solidFill>
                <a:ea typeface="MS Mincho" panose="02020609040205080304" pitchFamily="49" charset="-128"/>
                <a:cs typeface="Times New Roman" panose="02020603050405020304" pitchFamily="18" charset="0"/>
                <a:hlinkClick r:id="rId3"/>
              </a:rPr>
              <a:t>http://www.cdc.gov/aging/healthybrain/brfss-faq.htm</a:t>
            </a:r>
            <a:r>
              <a:rPr lang="en-US" sz="1100" dirty="0">
                <a:ea typeface="MS Mincho" panose="02020609040205080304" pitchFamily="49" charset="-128"/>
                <a:cs typeface="Times New Roman" panose="02020603050405020304" pitchFamily="18" charset="0"/>
              </a:rPr>
              <a:t> </a:t>
            </a:r>
            <a:endParaRPr lang="en-US" sz="1100" dirty="0"/>
          </a:p>
          <a:p>
            <a:pPr marL="0" indent="0" eaLnBrk="1" hangingPunct="1">
              <a:spcAft>
                <a:spcPts val="1200"/>
              </a:spcAft>
              <a:buNone/>
            </a:pPr>
            <a:endParaRPr lang="en-US" altLang="en-US" dirty="0" smtClean="0"/>
          </a:p>
        </p:txBody>
      </p:sp>
      <p:sp>
        <p:nvSpPr>
          <p:cNvPr id="5632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86A3EF81-4DAD-4286-B2F7-F9867CA1EBE4}" type="slidenum">
              <a:rPr lang="en-US" altLang="en-US" smtClean="0">
                <a:solidFill>
                  <a:schemeClr val="accent2"/>
                </a:solidFill>
              </a:rPr>
              <a:pPr fontAlgn="base">
                <a:spcBef>
                  <a:spcPct val="0"/>
                </a:spcBef>
                <a:spcAft>
                  <a:spcPct val="0"/>
                </a:spcAft>
              </a:pPr>
              <a:t>16</a:t>
            </a:fld>
            <a:endParaRPr lang="en-US" altLang="en-US" smtClean="0">
              <a:solidFill>
                <a:schemeClr val="accent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BRFSS: Caregiver Module</a:t>
            </a:r>
            <a:endParaRPr lang="en-US" sz="2000" baseline="80000" dirty="0"/>
          </a:p>
        </p:txBody>
      </p:sp>
      <p:sp>
        <p:nvSpPr>
          <p:cNvPr id="58371" name="Content Placeholder 2"/>
          <p:cNvSpPr>
            <a:spLocks noGrp="1"/>
          </p:cNvSpPr>
          <p:nvPr>
            <p:ph idx="1"/>
          </p:nvPr>
        </p:nvSpPr>
        <p:spPr>
          <a:xfrm>
            <a:off x="512199" y="2947988"/>
            <a:ext cx="7989888" cy="3008312"/>
          </a:xfrm>
        </p:spPr>
        <p:txBody>
          <a:bodyPr/>
          <a:lstStyle/>
          <a:p>
            <a:pPr eaLnBrk="1" hangingPunct="1">
              <a:spcAft>
                <a:spcPts val="1200"/>
              </a:spcAft>
            </a:pPr>
            <a:r>
              <a:rPr lang="en-US" altLang="en-US" dirty="0" smtClean="0"/>
              <a:t>Comprised of questions about:</a:t>
            </a:r>
          </a:p>
          <a:p>
            <a:pPr lvl="1" eaLnBrk="1" hangingPunct="1">
              <a:buFont typeface="Courier New" panose="02070309020205020404" pitchFamily="49" charset="0"/>
              <a:buChar char="o"/>
            </a:pPr>
            <a:r>
              <a:rPr lang="en-US" altLang="en-US" dirty="0" smtClean="0"/>
              <a:t>Prevalence of caregiving and caregiving activities</a:t>
            </a:r>
          </a:p>
          <a:p>
            <a:pPr lvl="1" eaLnBrk="1" hangingPunct="1">
              <a:buFont typeface="Courier New" panose="02070309020205020404" pitchFamily="49" charset="0"/>
              <a:buChar char="o"/>
            </a:pPr>
            <a:r>
              <a:rPr lang="en-US" altLang="en-US" dirty="0" smtClean="0"/>
              <a:t>Caregiver age, gender, relationship to care recipient</a:t>
            </a:r>
          </a:p>
          <a:p>
            <a:pPr lvl="1" eaLnBrk="1" hangingPunct="1">
              <a:buFont typeface="Courier New" panose="02070309020205020404" pitchFamily="49" charset="0"/>
              <a:buChar char="o"/>
            </a:pPr>
            <a:r>
              <a:rPr lang="en-US" altLang="en-US" dirty="0" smtClean="0"/>
              <a:t>Scope of caregiving</a:t>
            </a:r>
          </a:p>
          <a:p>
            <a:pPr lvl="1" eaLnBrk="1" hangingPunct="1">
              <a:buFont typeface="Courier New" panose="02070309020205020404" pitchFamily="49" charset="0"/>
              <a:buChar char="o"/>
            </a:pPr>
            <a:r>
              <a:rPr lang="en-US" altLang="en-US" dirty="0" smtClean="0"/>
              <a:t>Caregiver challenges</a:t>
            </a:r>
          </a:p>
          <a:p>
            <a:pPr eaLnBrk="1" hangingPunct="1">
              <a:spcAft>
                <a:spcPts val="1200"/>
              </a:spcAft>
            </a:pPr>
            <a:r>
              <a:rPr lang="en-US" altLang="en-US" dirty="0" smtClean="0"/>
              <a:t>40 states/territories have used at least once</a:t>
            </a:r>
          </a:p>
          <a:p>
            <a:pPr marL="0" indent="0" eaLnBrk="1" hangingPunct="1">
              <a:spcAft>
                <a:spcPts val="1200"/>
              </a:spcAft>
              <a:buNone/>
            </a:pPr>
            <a:endParaRPr lang="en-US" sz="1100" baseline="30000" dirty="0" smtClean="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smtClean="0">
              <a:ea typeface="MS Mincho" panose="02020609040205080304" pitchFamily="49" charset="-128"/>
              <a:cs typeface="Times New Roman" panose="02020603050405020304" pitchFamily="18" charset="0"/>
            </a:endParaRPr>
          </a:p>
          <a:p>
            <a:pPr marL="0" indent="0" eaLnBrk="1" hangingPunct="1">
              <a:spcAft>
                <a:spcPts val="1200"/>
              </a:spcAft>
              <a:buNone/>
            </a:pPr>
            <a:r>
              <a:rPr lang="en-US" sz="1100" baseline="30000" dirty="0" smtClean="0">
                <a:ea typeface="MS Mincho" panose="02020609040205080304" pitchFamily="49" charset="-128"/>
                <a:cs typeface="Times New Roman" panose="02020603050405020304" pitchFamily="18" charset="0"/>
              </a:rPr>
              <a:t>14</a:t>
            </a:r>
            <a:r>
              <a:rPr lang="en-US" sz="1100" dirty="0" smtClean="0">
                <a:ea typeface="MS Mincho" panose="02020609040205080304" pitchFamily="49" charset="-128"/>
                <a:cs typeface="Times New Roman" panose="02020603050405020304" pitchFamily="18" charset="0"/>
              </a:rPr>
              <a:t> </a:t>
            </a:r>
            <a:r>
              <a:rPr lang="en-US" sz="1100" dirty="0">
                <a:ea typeface="MS Mincho" panose="02020609040205080304" pitchFamily="49" charset="-128"/>
                <a:cs typeface="Times New Roman" panose="02020603050405020304" pitchFamily="18" charset="0"/>
              </a:rPr>
              <a:t>Alzheimer’s Association. (2014) </a:t>
            </a:r>
            <a:r>
              <a:rPr lang="en-US" sz="1100" i="1" dirty="0">
                <a:ea typeface="MS Mincho" panose="02020609040205080304" pitchFamily="49" charset="-128"/>
                <a:cs typeface="Times New Roman" panose="02020603050405020304" pitchFamily="18" charset="0"/>
              </a:rPr>
              <a:t>Data Collection and Behavioral Risk Factor Surveillance System (BRFSS)</a:t>
            </a:r>
            <a:r>
              <a:rPr lang="en-US" sz="1100" dirty="0">
                <a:ea typeface="MS Mincho" panose="02020609040205080304" pitchFamily="49" charset="-128"/>
                <a:cs typeface="Times New Roman" panose="02020603050405020304" pitchFamily="18" charset="0"/>
              </a:rPr>
              <a:t>.</a:t>
            </a:r>
            <a:endParaRPr lang="en-US" sz="1100" dirty="0"/>
          </a:p>
          <a:p>
            <a:pPr marL="0" indent="0" eaLnBrk="1" hangingPunct="1">
              <a:spcAft>
                <a:spcPts val="1200"/>
              </a:spcAft>
              <a:buNone/>
            </a:pPr>
            <a:endParaRPr lang="en-US" altLang="en-US" dirty="0" smtClean="0"/>
          </a:p>
        </p:txBody>
      </p:sp>
      <p:sp>
        <p:nvSpPr>
          <p:cNvPr id="583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AB33CA98-0558-47EF-95A2-B84601C25DE9}" type="slidenum">
              <a:rPr lang="en-US" altLang="en-US" smtClean="0">
                <a:solidFill>
                  <a:schemeClr val="accent2"/>
                </a:solidFill>
              </a:rPr>
              <a:pPr fontAlgn="base">
                <a:spcBef>
                  <a:spcPct val="0"/>
                </a:spcBef>
                <a:spcAft>
                  <a:spcPct val="0"/>
                </a:spcAft>
              </a:pPr>
              <a:t>17</a:t>
            </a:fld>
            <a:endParaRPr lang="en-US" altLang="en-US" smtClean="0">
              <a:solidFill>
                <a:schemeClr val="accent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Discussion </a:t>
            </a:r>
            <a:r>
              <a:rPr lang="en-US" dirty="0" smtClean="0"/>
              <a:t>Question</a:t>
            </a:r>
            <a:endParaRPr lang="en-US" dirty="0"/>
          </a:p>
        </p:txBody>
      </p:sp>
      <p:sp>
        <p:nvSpPr>
          <p:cNvPr id="3" name="Content Placeholder 2"/>
          <p:cNvSpPr>
            <a:spLocks noGrp="1"/>
          </p:cNvSpPr>
          <p:nvPr>
            <p:ph idx="1"/>
          </p:nvPr>
        </p:nvSpPr>
        <p:spPr>
          <a:xfrm>
            <a:off x="1393825" y="2484438"/>
            <a:ext cx="6345238" cy="3530600"/>
          </a:xfrm>
        </p:spPr>
        <p:txBody>
          <a:bodyPr rtlCol="0">
            <a:normAutofit fontScale="92500" lnSpcReduction="10000"/>
          </a:bodyPr>
          <a:lstStyle/>
          <a:p>
            <a:pPr marL="0" indent="0" algn="ctr" eaLnBrk="1" fontAlgn="auto" hangingPunct="1">
              <a:buFont typeface="Wingdings 2" panose="05020102010507070707" pitchFamily="18" charset="2"/>
              <a:buNone/>
              <a:defRPr/>
            </a:pPr>
            <a:endParaRPr lang="en-US" sz="3600" dirty="0" smtClean="0"/>
          </a:p>
          <a:p>
            <a:pPr marL="0" indent="0" algn="ctr" eaLnBrk="1" fontAlgn="auto" hangingPunct="1">
              <a:buFont typeface="Wingdings 2" panose="05020102010507070707" pitchFamily="18" charset="2"/>
              <a:buNone/>
              <a:defRPr/>
            </a:pPr>
            <a:endParaRPr lang="en-US" sz="3600" dirty="0"/>
          </a:p>
          <a:p>
            <a:pPr marL="0" indent="0" algn="ctr" eaLnBrk="1" fontAlgn="auto" hangingPunct="1">
              <a:buFont typeface="Wingdings 2" panose="05020102010507070707" pitchFamily="18" charset="2"/>
              <a:buNone/>
              <a:defRPr/>
            </a:pPr>
            <a:endParaRPr lang="en-US" sz="3600" dirty="0" smtClean="0"/>
          </a:p>
          <a:p>
            <a:pPr marL="0" indent="0" algn="ctr" eaLnBrk="1" fontAlgn="auto" hangingPunct="1">
              <a:buFont typeface="Wingdings 2" panose="05020102010507070707" pitchFamily="18" charset="2"/>
              <a:buNone/>
              <a:defRPr/>
            </a:pPr>
            <a:r>
              <a:rPr lang="en-US" sz="3600" dirty="0" smtClean="0"/>
              <a:t>How </a:t>
            </a:r>
            <a:r>
              <a:rPr lang="en-US" sz="3600" dirty="0"/>
              <a:t>could the Cognitive Decline and Caregiver </a:t>
            </a:r>
            <a:r>
              <a:rPr lang="en-US" sz="3600" dirty="0" smtClean="0"/>
              <a:t>BRFSS data </a:t>
            </a:r>
            <a:r>
              <a:rPr lang="en-US" sz="3600" dirty="0"/>
              <a:t>be used by state and local public health?</a:t>
            </a:r>
          </a:p>
        </p:txBody>
      </p:sp>
      <p:sp>
        <p:nvSpPr>
          <p:cNvPr id="4" name="Action Button: Help 3" descr="Question mark indicating discussion question" title="Question mark">
            <a:hlinkClick r:id="" action="ppaction://noaction" highlightClick="1"/>
          </p:cNvPr>
          <p:cNvSpPr/>
          <p:nvPr/>
        </p:nvSpPr>
        <p:spPr>
          <a:xfrm>
            <a:off x="3771900" y="2484438"/>
            <a:ext cx="1608138" cy="1439862"/>
          </a:xfrm>
          <a:prstGeom prst="actionButtonHelp">
            <a:avLst/>
          </a:prstGeom>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042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22425E48-F715-4EDA-B58E-9E6D0628E36F}" type="slidenum">
              <a:rPr lang="en-US" altLang="en-US" smtClean="0">
                <a:solidFill>
                  <a:schemeClr val="accent2"/>
                </a:solidFill>
              </a:rPr>
              <a:pPr fontAlgn="base">
                <a:spcBef>
                  <a:spcPct val="0"/>
                </a:spcBef>
                <a:spcAft>
                  <a:spcPct val="0"/>
                </a:spcAft>
              </a:pPr>
              <a:t>18</a:t>
            </a:fld>
            <a:endParaRPr lang="en-US" altLang="en-US" smtClean="0">
              <a:solidFill>
                <a:schemeClr val="accent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Public Health: Surveillance Data</a:t>
            </a:r>
            <a:endParaRPr lang="en-US" sz="2000" baseline="80000" dirty="0"/>
          </a:p>
        </p:txBody>
      </p:sp>
      <p:sp>
        <p:nvSpPr>
          <p:cNvPr id="62468" name="Content Placeholder 2"/>
          <p:cNvSpPr>
            <a:spLocks noGrp="1"/>
          </p:cNvSpPr>
          <p:nvPr>
            <p:ph idx="1"/>
          </p:nvPr>
        </p:nvSpPr>
        <p:spPr>
          <a:xfrm>
            <a:off x="581025" y="2805906"/>
            <a:ext cx="7989888" cy="3632200"/>
          </a:xfrm>
        </p:spPr>
        <p:txBody>
          <a:bodyPr/>
          <a:lstStyle/>
          <a:p>
            <a:pPr eaLnBrk="1" hangingPunct="1">
              <a:spcAft>
                <a:spcPts val="1200"/>
              </a:spcAft>
            </a:pPr>
            <a:r>
              <a:rPr lang="en-US" altLang="en-US" dirty="0" smtClean="0"/>
              <a:t>Develop strategies to reduce risk</a:t>
            </a:r>
          </a:p>
          <a:p>
            <a:pPr eaLnBrk="1" hangingPunct="1">
              <a:spcAft>
                <a:spcPts val="1200"/>
              </a:spcAft>
            </a:pPr>
            <a:r>
              <a:rPr lang="en-US" altLang="en-US" dirty="0" smtClean="0"/>
              <a:t>Design interventions to alleviate burden</a:t>
            </a:r>
          </a:p>
          <a:p>
            <a:pPr eaLnBrk="1" hangingPunct="1">
              <a:spcAft>
                <a:spcPts val="1200"/>
              </a:spcAft>
            </a:pPr>
            <a:r>
              <a:rPr lang="en-US" altLang="en-US" dirty="0" smtClean="0"/>
              <a:t>Inform public policy</a:t>
            </a:r>
          </a:p>
          <a:p>
            <a:pPr eaLnBrk="1" hangingPunct="1">
              <a:spcAft>
                <a:spcPts val="1200"/>
              </a:spcAft>
            </a:pPr>
            <a:r>
              <a:rPr lang="en-US" altLang="en-US" dirty="0" smtClean="0"/>
              <a:t>Guide research</a:t>
            </a:r>
          </a:p>
          <a:p>
            <a:pPr eaLnBrk="1" hangingPunct="1">
              <a:spcAft>
                <a:spcPts val="1200"/>
              </a:spcAft>
            </a:pPr>
            <a:r>
              <a:rPr lang="en-US" altLang="en-US" dirty="0" smtClean="0"/>
              <a:t>Evaluate programs and policies</a:t>
            </a:r>
          </a:p>
          <a:p>
            <a:pPr eaLnBrk="1" hangingPunct="1">
              <a:spcAft>
                <a:spcPts val="1200"/>
              </a:spcAft>
            </a:pPr>
            <a:r>
              <a:rPr lang="en-US" altLang="en-US" dirty="0" smtClean="0"/>
              <a:t>Educate public and health care </a:t>
            </a:r>
            <a:br>
              <a:rPr lang="en-US" altLang="en-US" dirty="0" smtClean="0"/>
            </a:br>
            <a:r>
              <a:rPr lang="en-US" altLang="en-US" dirty="0" smtClean="0"/>
              <a:t>community</a:t>
            </a:r>
          </a:p>
          <a:p>
            <a:pPr marL="0" indent="0" eaLnBrk="1" hangingPunct="1">
              <a:spcAft>
                <a:spcPts val="1200"/>
              </a:spcAft>
              <a:buNone/>
            </a:pPr>
            <a:endParaRPr lang="en-US" sz="1100" baseline="30000" dirty="0" smtClean="0">
              <a:ea typeface="MS Mincho" panose="02020609040205080304" pitchFamily="49" charset="-128"/>
              <a:cs typeface="Times New Roman" panose="02020603050405020304" pitchFamily="18" charset="0"/>
            </a:endParaRPr>
          </a:p>
          <a:p>
            <a:pPr marL="0" indent="0" eaLnBrk="1" hangingPunct="1">
              <a:spcAft>
                <a:spcPts val="1200"/>
              </a:spcAft>
              <a:buNone/>
            </a:pPr>
            <a:r>
              <a:rPr lang="en-US" sz="1100" baseline="30000" dirty="0" smtClean="0">
                <a:ea typeface="MS Mincho" panose="02020609040205080304" pitchFamily="49" charset="-128"/>
                <a:cs typeface="Times New Roman" panose="02020603050405020304" pitchFamily="18" charset="0"/>
              </a:rPr>
              <a:t>15</a:t>
            </a:r>
            <a:r>
              <a:rPr lang="en-US" sz="1100" dirty="0" smtClean="0">
                <a:ea typeface="MS Mincho" panose="02020609040205080304" pitchFamily="49" charset="-128"/>
                <a:cs typeface="Times New Roman" panose="02020603050405020304" pitchFamily="18" charset="0"/>
              </a:rPr>
              <a:t> </a:t>
            </a:r>
            <a:r>
              <a:rPr lang="en-US" sz="1100" dirty="0">
                <a:ea typeface="MS Mincho" panose="02020609040205080304" pitchFamily="49" charset="-128"/>
                <a:cs typeface="Times New Roman" panose="02020603050405020304" pitchFamily="18" charset="0"/>
              </a:rPr>
              <a:t>Alzheimer’s Association. (2014) </a:t>
            </a:r>
            <a:r>
              <a:rPr lang="en-US" sz="1100" i="1" dirty="0">
                <a:ea typeface="MS Mincho" panose="02020609040205080304" pitchFamily="49" charset="-128"/>
                <a:cs typeface="Times New Roman" panose="02020603050405020304" pitchFamily="18" charset="0"/>
              </a:rPr>
              <a:t>Data Collection and Behavioral Risk Factor Surveillance System (BRFSS)</a:t>
            </a:r>
            <a:r>
              <a:rPr lang="en-US" sz="1100" dirty="0">
                <a:ea typeface="MS Mincho" panose="02020609040205080304" pitchFamily="49" charset="-128"/>
                <a:cs typeface="Times New Roman" panose="02020603050405020304" pitchFamily="18" charset="0"/>
              </a:rPr>
              <a:t>.</a:t>
            </a:r>
            <a:br>
              <a:rPr lang="en-US" sz="1100" dirty="0">
                <a:ea typeface="MS Mincho" panose="02020609040205080304" pitchFamily="49" charset="-128"/>
                <a:cs typeface="Times New Roman" panose="02020603050405020304" pitchFamily="18" charset="0"/>
              </a:rPr>
            </a:br>
            <a:r>
              <a:rPr lang="en-US" sz="1100" baseline="30000" dirty="0">
                <a:ea typeface="MS Mincho" panose="02020609040205080304" pitchFamily="49" charset="-128"/>
                <a:cs typeface="Times New Roman" panose="02020603050405020304" pitchFamily="18" charset="0"/>
              </a:rPr>
              <a:t>16 </a:t>
            </a:r>
            <a:r>
              <a:rPr lang="en-US" sz="1100" dirty="0">
                <a:ea typeface="MS Mincho" panose="02020609040205080304" pitchFamily="49" charset="-128"/>
                <a:cs typeface="Times New Roman" panose="02020603050405020304" pitchFamily="18" charset="0"/>
              </a:rPr>
              <a:t>Centers for Disease Control and Prevention. </a:t>
            </a:r>
            <a:r>
              <a:rPr lang="en-US" sz="1100" i="1" dirty="0">
                <a:ea typeface="MS Mincho" panose="02020609040205080304" pitchFamily="49" charset="-128"/>
                <a:cs typeface="Times New Roman" panose="02020603050405020304" pitchFamily="18" charset="0"/>
              </a:rPr>
              <a:t>The CDC Healthy Brain Initiative: Progress 2006 – 2011.  </a:t>
            </a:r>
            <a:endParaRPr lang="en-US" sz="11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altLang="en-US" dirty="0" smtClean="0"/>
          </a:p>
        </p:txBody>
      </p:sp>
      <p:pic>
        <p:nvPicPr>
          <p:cNvPr id="5" name="Picture 4" descr="Image of bar chart, no data" title="Image of bar chart"/>
          <p:cNvPicPr>
            <a:picLocks noChangeAspect="1"/>
          </p:cNvPicPr>
          <p:nvPr/>
        </p:nvPicPr>
        <p:blipFill>
          <a:blip r:embed="rId3"/>
          <a:stretch>
            <a:fillRect/>
          </a:stretch>
        </p:blipFill>
        <p:spPr>
          <a:xfrm>
            <a:off x="5280025" y="3549650"/>
            <a:ext cx="2681288" cy="2144713"/>
          </a:xfrm>
          <a:prstGeom prst="rect">
            <a:avLst/>
          </a:prstGeom>
        </p:spPr>
      </p:pic>
      <p:sp>
        <p:nvSpPr>
          <p:cNvPr id="6246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68E41C5D-4E1F-4526-85CE-35560C4A63E6}" type="slidenum">
              <a:rPr lang="en-US" altLang="en-US" smtClean="0">
                <a:solidFill>
                  <a:schemeClr val="accent2"/>
                </a:solidFill>
              </a:rPr>
              <a:pPr fontAlgn="base">
                <a:spcBef>
                  <a:spcPct val="0"/>
                </a:spcBef>
                <a:spcAft>
                  <a:spcPct val="0"/>
                </a:spcAft>
              </a:pPr>
              <a:t>19</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Learning Objectives</a:t>
            </a:r>
            <a:endParaRPr lang="en-US" dirty="0"/>
          </a:p>
        </p:txBody>
      </p:sp>
      <p:sp>
        <p:nvSpPr>
          <p:cNvPr id="3" name="Content Placeholder 2"/>
          <p:cNvSpPr>
            <a:spLocks noGrp="1"/>
          </p:cNvSpPr>
          <p:nvPr>
            <p:ph idx="1"/>
          </p:nvPr>
        </p:nvSpPr>
        <p:spPr>
          <a:xfrm>
            <a:off x="581025" y="2227263"/>
            <a:ext cx="7989888" cy="3632200"/>
          </a:xfrm>
        </p:spPr>
        <p:txBody>
          <a:bodyPr rtlCol="0">
            <a:normAutofit fontScale="92500" lnSpcReduction="10000"/>
          </a:bodyPr>
          <a:lstStyle/>
          <a:p>
            <a:pPr marL="306000" indent="-306000" eaLnBrk="1" fontAlgn="auto" hangingPunct="1">
              <a:defRPr/>
            </a:pPr>
            <a:r>
              <a:rPr lang="en-US" dirty="0" smtClean="0"/>
              <a:t>List 3 key tools public health can apply to the Alzheimer’s disease epidemic</a:t>
            </a:r>
          </a:p>
          <a:p>
            <a:pPr marL="306000" indent="-306000" eaLnBrk="1" fontAlgn="auto" hangingPunct="1">
              <a:defRPr/>
            </a:pPr>
            <a:r>
              <a:rPr lang="en-US" dirty="0" smtClean="0"/>
              <a:t>Describe surveillance/monitoring and how public health can apply it in response to Alzheimer’s disease</a:t>
            </a:r>
          </a:p>
          <a:p>
            <a:pPr marL="306000" indent="-306000" eaLnBrk="1" fontAlgn="auto" hangingPunct="1">
              <a:defRPr/>
            </a:pPr>
            <a:r>
              <a:rPr lang="en-US" dirty="0" smtClean="0"/>
              <a:t>Name the 2 BRFSS modules that pertain to cognitive decline and caregiving</a:t>
            </a:r>
          </a:p>
          <a:p>
            <a:pPr marL="306000" indent="-306000" eaLnBrk="1" fontAlgn="auto" hangingPunct="1">
              <a:defRPr/>
            </a:pPr>
            <a:r>
              <a:rPr lang="en-US" dirty="0" smtClean="0"/>
              <a:t>Describe primary prevention and how public health can apply it to Alzheimer’s disease</a:t>
            </a:r>
          </a:p>
          <a:p>
            <a:pPr marL="306000" indent="-306000" eaLnBrk="1" fontAlgn="auto" hangingPunct="1">
              <a:defRPr/>
            </a:pPr>
            <a:r>
              <a:rPr lang="en-US" dirty="0" smtClean="0"/>
              <a:t>Explain why it is important to promote early detection of </a:t>
            </a:r>
            <a:r>
              <a:rPr lang="en-US" dirty="0"/>
              <a:t>Alzheimer’s </a:t>
            </a:r>
            <a:r>
              <a:rPr lang="en-US" dirty="0" smtClean="0"/>
              <a:t>disease</a:t>
            </a:r>
            <a:endParaRPr lang="en-US" dirty="0"/>
          </a:p>
        </p:txBody>
      </p:sp>
      <p:sp>
        <p:nvSpPr>
          <p:cNvPr id="276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CF79523A-38EB-4508-A0B1-0659EB227921}" type="slidenum">
              <a:rPr lang="en-US" altLang="en-US" smtClean="0">
                <a:solidFill>
                  <a:schemeClr val="accent2"/>
                </a:solidFill>
              </a:rPr>
              <a:pPr fontAlgn="base">
                <a:spcBef>
                  <a:spcPct val="0"/>
                </a:spcBef>
                <a:spcAft>
                  <a:spcPct val="0"/>
                </a:spcAft>
              </a:pPr>
              <a:t>2</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3036888"/>
            <a:ext cx="7989888" cy="1504950"/>
          </a:xfrm>
        </p:spPr>
        <p:txBody>
          <a:bodyPr/>
          <a:lstStyle/>
          <a:p>
            <a:pPr eaLnBrk="1" fontAlgn="auto" hangingPunct="1">
              <a:spcAft>
                <a:spcPts val="0"/>
              </a:spcAft>
              <a:defRPr/>
            </a:pPr>
            <a:r>
              <a:rPr lang="en-US" dirty="0" smtClean="0"/>
              <a:t>Tool #2: Primary Prevention </a:t>
            </a:r>
            <a:br>
              <a:rPr lang="en-US" dirty="0" smtClean="0"/>
            </a:br>
            <a:r>
              <a:rPr lang="en-US" dirty="0" smtClean="0"/>
              <a:t>&amp; Risk Reduction</a:t>
            </a:r>
            <a:endParaRPr lang="en-US" dirty="0"/>
          </a:p>
        </p:txBody>
      </p:sp>
      <p:sp>
        <p:nvSpPr>
          <p:cNvPr id="4" name="Text Placeholder 3"/>
          <p:cNvSpPr>
            <a:spLocks noGrp="1"/>
          </p:cNvSpPr>
          <p:nvPr>
            <p:ph type="body" idx="1"/>
          </p:nvPr>
        </p:nvSpPr>
        <p:spPr>
          <a:xfrm>
            <a:off x="581025" y="4541838"/>
            <a:ext cx="7989888" cy="600075"/>
          </a:xfrm>
        </p:spPr>
        <p:txBody>
          <a:bodyPr rtlCol="0"/>
          <a:lstStyle/>
          <a:p>
            <a:pPr eaLnBrk="1" fontAlgn="auto" hangingPunct="1">
              <a:defRPr/>
            </a:pPr>
            <a:r>
              <a:rPr lang="en-US" dirty="0"/>
              <a:t>Alzheimer’s Disease – What is the Role of Public Health?</a:t>
            </a:r>
          </a:p>
        </p:txBody>
      </p:sp>
      <p:sp>
        <p:nvSpPr>
          <p:cNvPr id="3" name="Slide Number Placeholder 2"/>
          <p:cNvSpPr>
            <a:spLocks noGrp="1"/>
          </p:cNvSpPr>
          <p:nvPr>
            <p:ph type="sldNum" sz="quarter" idx="12"/>
          </p:nvPr>
        </p:nvSpPr>
        <p:spPr/>
        <p:txBody>
          <a:bodyPr/>
          <a:lstStyle/>
          <a:p>
            <a:pPr>
              <a:defRPr/>
            </a:pPr>
            <a:fld id="{F1CC86CA-26D2-424A-BCF2-9F1607BBB99F}" type="slidenum">
              <a:rPr lang="en-US"/>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Primary Prevention</a:t>
            </a:r>
            <a:endParaRPr lang="en-US" sz="2000" baseline="80000" dirty="0"/>
          </a:p>
        </p:txBody>
      </p:sp>
      <p:sp>
        <p:nvSpPr>
          <p:cNvPr id="66564" name="Content Placeholder 2"/>
          <p:cNvSpPr>
            <a:spLocks noGrp="1"/>
          </p:cNvSpPr>
          <p:nvPr>
            <p:ph idx="1"/>
          </p:nvPr>
        </p:nvSpPr>
        <p:spPr>
          <a:xfrm>
            <a:off x="482702" y="2689225"/>
            <a:ext cx="7989888" cy="3632200"/>
          </a:xfrm>
        </p:spPr>
        <p:txBody>
          <a:bodyPr/>
          <a:lstStyle/>
          <a:p>
            <a:pPr eaLnBrk="1" hangingPunct="1">
              <a:spcAft>
                <a:spcPts val="1200"/>
              </a:spcAft>
            </a:pPr>
            <a:r>
              <a:rPr lang="en-US" altLang="en-US" dirty="0" smtClean="0"/>
              <a:t>Designed to prevent a disease or condition from developing in a population</a:t>
            </a:r>
          </a:p>
          <a:p>
            <a:pPr eaLnBrk="1" hangingPunct="1">
              <a:spcAft>
                <a:spcPts val="1200"/>
              </a:spcAft>
            </a:pPr>
            <a:r>
              <a:rPr lang="en-US" altLang="en-US" dirty="0" smtClean="0"/>
              <a:t>Causes of Alzheimer’s not fully understood</a:t>
            </a:r>
          </a:p>
          <a:p>
            <a:pPr eaLnBrk="1" hangingPunct="1">
              <a:spcAft>
                <a:spcPts val="1200"/>
              </a:spcAft>
            </a:pPr>
            <a:r>
              <a:rPr lang="en-US" altLang="en-US" dirty="0" smtClean="0"/>
              <a:t>Primary prevention for </a:t>
            </a:r>
            <a:br>
              <a:rPr lang="en-US" altLang="en-US" dirty="0" smtClean="0"/>
            </a:br>
            <a:r>
              <a:rPr lang="en-US" altLang="en-US" dirty="0" smtClean="0"/>
              <a:t>Alzheimer’s:</a:t>
            </a:r>
          </a:p>
          <a:p>
            <a:pPr lvl="1" eaLnBrk="1" hangingPunct="1">
              <a:buFont typeface="Courier New" panose="02070309020205020404" pitchFamily="49" charset="0"/>
              <a:buChar char="o"/>
            </a:pPr>
            <a:r>
              <a:rPr lang="en-US" altLang="en-US" dirty="0" smtClean="0"/>
              <a:t>Risk reduction</a:t>
            </a:r>
          </a:p>
          <a:p>
            <a:pPr lvl="1" eaLnBrk="1" hangingPunct="1">
              <a:buFont typeface="Courier New" panose="02070309020205020404" pitchFamily="49" charset="0"/>
              <a:buChar char="o"/>
            </a:pPr>
            <a:r>
              <a:rPr lang="en-US" altLang="en-US" dirty="0" smtClean="0"/>
              <a:t>Promotion of cognitive health</a:t>
            </a:r>
          </a:p>
          <a:p>
            <a:pPr marL="323850" lvl="1" indent="0" eaLnBrk="1" hangingPunct="1">
              <a:buNone/>
            </a:pPr>
            <a:endParaRPr lang="en-US" sz="1100" baseline="30000" dirty="0" smtClean="0">
              <a:ea typeface="MS Mincho" panose="02020609040205080304" pitchFamily="49" charset="-128"/>
              <a:cs typeface="Times New Roman" panose="02020603050405020304" pitchFamily="18" charset="0"/>
            </a:endParaRPr>
          </a:p>
          <a:p>
            <a:pPr marL="323850" lvl="1" indent="0" eaLnBrk="1" hangingPunct="1">
              <a:buNone/>
            </a:pPr>
            <a:endParaRPr lang="en-US" sz="1100" baseline="30000" dirty="0">
              <a:ea typeface="MS Mincho" panose="02020609040205080304" pitchFamily="49" charset="-128"/>
              <a:cs typeface="Times New Roman" panose="02020603050405020304" pitchFamily="18" charset="0"/>
            </a:endParaRPr>
          </a:p>
          <a:p>
            <a:pPr marL="323850" lvl="1" indent="0" eaLnBrk="1" hangingPunct="1">
              <a:buNone/>
            </a:pPr>
            <a:endParaRPr lang="en-US" sz="1100" baseline="30000" dirty="0" smtClean="0">
              <a:ea typeface="MS Mincho" panose="02020609040205080304" pitchFamily="49" charset="-128"/>
              <a:cs typeface="Times New Roman" panose="02020603050405020304" pitchFamily="18" charset="0"/>
            </a:endParaRPr>
          </a:p>
          <a:p>
            <a:pPr marL="323850" lvl="1" indent="0" eaLnBrk="1" hangingPunct="1">
              <a:buNone/>
            </a:pPr>
            <a:r>
              <a:rPr lang="en-US" sz="1100" baseline="30000" dirty="0" smtClean="0">
                <a:ea typeface="MS Mincho" panose="02020609040205080304" pitchFamily="49" charset="-128"/>
                <a:cs typeface="Times New Roman" panose="02020603050405020304" pitchFamily="18" charset="0"/>
              </a:rPr>
              <a:t>17</a:t>
            </a:r>
            <a:r>
              <a:rPr lang="en-US" sz="1100" dirty="0" smtClean="0">
                <a:ea typeface="MS Mincho" panose="02020609040205080304" pitchFamily="49" charset="-128"/>
                <a:cs typeface="Times New Roman" panose="02020603050405020304" pitchFamily="18" charset="0"/>
              </a:rPr>
              <a:t> </a:t>
            </a:r>
            <a:r>
              <a:rPr lang="en-US" sz="1100" dirty="0">
                <a:ea typeface="MS Mincho" panose="02020609040205080304" pitchFamily="49" charset="-128"/>
                <a:cs typeface="Times New Roman" panose="02020603050405020304" pitchFamily="18" charset="0"/>
              </a:rPr>
              <a:t>Centers for Disease Control and Prevention. </a:t>
            </a:r>
            <a:r>
              <a:rPr lang="en-US" sz="1100" i="1" dirty="0">
                <a:ea typeface="MS Mincho" panose="02020609040205080304" pitchFamily="49" charset="-128"/>
                <a:cs typeface="Times New Roman" panose="02020603050405020304" pitchFamily="18" charset="0"/>
              </a:rPr>
              <a:t>The Concept of Prevention</a:t>
            </a:r>
            <a:r>
              <a:rPr lang="en-US" sz="1100" dirty="0">
                <a:ea typeface="MS Mincho" panose="02020609040205080304" pitchFamily="49" charset="-128"/>
                <a:cs typeface="Times New Roman" panose="02020603050405020304" pitchFamily="18" charset="0"/>
              </a:rPr>
              <a:t>. Accessed August 14, 2015 from: </a:t>
            </a:r>
            <a:r>
              <a:rPr lang="en-US" sz="1100" u="sng" dirty="0">
                <a:solidFill>
                  <a:srgbClr val="0000FF"/>
                </a:solidFill>
                <a:ea typeface="MS Mincho" panose="02020609040205080304" pitchFamily="49" charset="-128"/>
                <a:cs typeface="Times New Roman" panose="02020603050405020304" pitchFamily="18" charset="0"/>
                <a:hlinkClick r:id="rId3"/>
              </a:rPr>
              <a:t>http://www.cdc.gov/arthritis/temp/pilots-201208/pilot1/online/arthritis-challenge/03-Prevention/concept.htm</a:t>
            </a:r>
            <a:r>
              <a:rPr lang="en-US" sz="1100" dirty="0">
                <a:ea typeface="MS Mincho" panose="02020609040205080304" pitchFamily="49" charset="-128"/>
                <a:cs typeface="Times New Roman" panose="02020603050405020304" pitchFamily="18" charset="0"/>
              </a:rPr>
              <a:t> </a:t>
            </a:r>
            <a:endParaRPr lang="en-US" sz="1100" dirty="0"/>
          </a:p>
          <a:p>
            <a:pPr marL="323850" lvl="1" indent="0" eaLnBrk="1" hangingPunct="1">
              <a:buNone/>
            </a:pPr>
            <a:endParaRPr lang="en-US" altLang="en-US" dirty="0" smtClean="0"/>
          </a:p>
        </p:txBody>
      </p:sp>
      <p:pic>
        <p:nvPicPr>
          <p:cNvPr id="5" name="Picture 4" descr="A grey outline of a head with a detailed red image of the brain's vascular system&#10;&#10;" title="The brain's vascular system"/>
          <p:cNvPicPr>
            <a:picLocks noChangeAspect="1"/>
          </p:cNvPicPr>
          <p:nvPr/>
        </p:nvPicPr>
        <p:blipFill>
          <a:blip r:embed="rId4"/>
          <a:stretch>
            <a:fillRect/>
          </a:stretch>
        </p:blipFill>
        <p:spPr>
          <a:xfrm>
            <a:off x="6267450" y="3045902"/>
            <a:ext cx="2016125" cy="2352675"/>
          </a:xfrm>
          <a:prstGeom prst="rect">
            <a:avLst/>
          </a:prstGeom>
          <a:ln w="38100" cmpd="sng">
            <a:solidFill>
              <a:schemeClr val="tx1"/>
            </a:solidFill>
          </a:ln>
        </p:spPr>
      </p:pic>
      <p:sp>
        <p:nvSpPr>
          <p:cNvPr id="6656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B7AF21C3-4BFE-4DC0-84E2-EE8C15BFE175}" type="slidenum">
              <a:rPr lang="en-US" altLang="en-US" smtClean="0">
                <a:solidFill>
                  <a:schemeClr val="accent2"/>
                </a:solidFill>
              </a:rPr>
              <a:pPr fontAlgn="base">
                <a:spcBef>
                  <a:spcPct val="0"/>
                </a:spcBef>
                <a:spcAft>
                  <a:spcPct val="0"/>
                </a:spcAft>
              </a:pPr>
              <a:t>21</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Discussion </a:t>
            </a:r>
            <a:r>
              <a:rPr lang="en-US" dirty="0" smtClean="0"/>
              <a:t>Question</a:t>
            </a:r>
            <a:endParaRPr lang="en-US" dirty="0"/>
          </a:p>
        </p:txBody>
      </p:sp>
      <p:sp>
        <p:nvSpPr>
          <p:cNvPr id="68611" name="Content Placeholder 2"/>
          <p:cNvSpPr>
            <a:spLocks noGrp="1"/>
          </p:cNvSpPr>
          <p:nvPr>
            <p:ph idx="1"/>
          </p:nvPr>
        </p:nvSpPr>
        <p:spPr>
          <a:xfrm>
            <a:off x="581025" y="2227263"/>
            <a:ext cx="7989888" cy="3632200"/>
          </a:xfrm>
        </p:spPr>
        <p:txBody>
          <a:bodyPr/>
          <a:lstStyle/>
          <a:p>
            <a:pPr marL="0" indent="0" algn="ctr" eaLnBrk="1" hangingPunct="1">
              <a:buFont typeface="Wingdings 2" panose="05020102010507070707" pitchFamily="18" charset="2"/>
              <a:buNone/>
            </a:pPr>
            <a:endParaRPr lang="en-US" altLang="en-US" sz="3600" smtClean="0"/>
          </a:p>
          <a:p>
            <a:pPr marL="0" indent="0" algn="ctr" eaLnBrk="1" hangingPunct="1">
              <a:buFont typeface="Wingdings 2" panose="05020102010507070707" pitchFamily="18" charset="2"/>
              <a:buNone/>
            </a:pPr>
            <a:endParaRPr lang="en-US" altLang="en-US" sz="3600" smtClean="0"/>
          </a:p>
          <a:p>
            <a:pPr marL="0" indent="0" algn="ctr" eaLnBrk="1" hangingPunct="1">
              <a:buFont typeface="Wingdings 2" panose="05020102010507070707" pitchFamily="18" charset="2"/>
              <a:buNone/>
            </a:pPr>
            <a:endParaRPr lang="en-US" altLang="en-US" sz="3600" smtClean="0"/>
          </a:p>
          <a:p>
            <a:pPr marL="0" indent="0" algn="ctr" eaLnBrk="1" hangingPunct="1">
              <a:buFont typeface="Wingdings 2" panose="05020102010507070707" pitchFamily="18" charset="2"/>
              <a:buNone/>
            </a:pPr>
            <a:r>
              <a:rPr lang="en-US" altLang="en-US" sz="3600" smtClean="0"/>
              <a:t>What are risk factors for Alzheimer’s disease that could be modified/reduced?</a:t>
            </a:r>
          </a:p>
        </p:txBody>
      </p:sp>
      <p:sp>
        <p:nvSpPr>
          <p:cNvPr id="6861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963823EA-7EE3-4544-91C7-424A89940BF7}" type="slidenum">
              <a:rPr lang="en-US" altLang="en-US" smtClean="0">
                <a:solidFill>
                  <a:schemeClr val="accent2"/>
                </a:solidFill>
              </a:rPr>
              <a:pPr fontAlgn="base">
                <a:spcBef>
                  <a:spcPct val="0"/>
                </a:spcBef>
                <a:spcAft>
                  <a:spcPct val="0"/>
                </a:spcAft>
              </a:pPr>
              <a:t>22</a:t>
            </a:fld>
            <a:endParaRPr lang="en-US" altLang="en-US" smtClean="0">
              <a:solidFill>
                <a:schemeClr val="accent2"/>
              </a:solidFill>
            </a:endParaRPr>
          </a:p>
        </p:txBody>
      </p:sp>
      <p:sp>
        <p:nvSpPr>
          <p:cNvPr id="4" name="Action Button: Help 3" descr="Question mark indicating discussion question" title="Question mark">
            <a:hlinkClick r:id="" action="ppaction://noaction" highlightClick="1"/>
          </p:cNvPr>
          <p:cNvSpPr/>
          <p:nvPr/>
        </p:nvSpPr>
        <p:spPr>
          <a:xfrm>
            <a:off x="3771900" y="2460625"/>
            <a:ext cx="1608138" cy="1439863"/>
          </a:xfrm>
          <a:prstGeom prst="actionButtonHelp">
            <a:avLst/>
          </a:prstGeom>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Risk Reduction: Head Trauma</a:t>
            </a:r>
            <a:endParaRPr lang="en-US" sz="2000" baseline="80000" dirty="0"/>
          </a:p>
        </p:txBody>
      </p:sp>
      <p:sp>
        <p:nvSpPr>
          <p:cNvPr id="70660" name="Content Placeholder 2"/>
          <p:cNvSpPr>
            <a:spLocks noGrp="1"/>
          </p:cNvSpPr>
          <p:nvPr>
            <p:ph idx="1"/>
          </p:nvPr>
        </p:nvSpPr>
        <p:spPr>
          <a:xfrm>
            <a:off x="581025" y="2856527"/>
            <a:ext cx="7513638" cy="3632200"/>
          </a:xfrm>
        </p:spPr>
        <p:txBody>
          <a:bodyPr/>
          <a:lstStyle/>
          <a:p>
            <a:pPr eaLnBrk="1" hangingPunct="1">
              <a:spcAft>
                <a:spcPts val="1200"/>
              </a:spcAft>
            </a:pPr>
            <a:r>
              <a:rPr lang="en-US" altLang="en-US" dirty="0" smtClean="0"/>
              <a:t>Moderate or severe traumatic brain injury</a:t>
            </a:r>
          </a:p>
          <a:p>
            <a:pPr eaLnBrk="1" hangingPunct="1">
              <a:spcAft>
                <a:spcPts val="1200"/>
              </a:spcAft>
            </a:pPr>
            <a:r>
              <a:rPr lang="en-US" altLang="en-US" dirty="0" smtClean="0"/>
              <a:t>Risk remains for years after </a:t>
            </a:r>
            <a:br>
              <a:rPr lang="en-US" altLang="en-US" dirty="0" smtClean="0"/>
            </a:br>
            <a:r>
              <a:rPr lang="en-US" altLang="en-US" dirty="0" smtClean="0"/>
              <a:t>original injury</a:t>
            </a:r>
          </a:p>
          <a:p>
            <a:pPr eaLnBrk="1" hangingPunct="1">
              <a:spcAft>
                <a:spcPts val="1200"/>
              </a:spcAft>
            </a:pPr>
            <a:r>
              <a:rPr lang="en-US" altLang="en-US" dirty="0" smtClean="0"/>
              <a:t>Prevention efforts include:</a:t>
            </a:r>
          </a:p>
          <a:p>
            <a:pPr lvl="1" eaLnBrk="1" hangingPunct="1">
              <a:buFont typeface="Courier New" panose="02070309020205020404" pitchFamily="49" charset="0"/>
              <a:buChar char="o"/>
            </a:pPr>
            <a:r>
              <a:rPr lang="en-US" altLang="en-US" dirty="0" smtClean="0"/>
              <a:t>Seat belt use</a:t>
            </a:r>
          </a:p>
          <a:p>
            <a:pPr lvl="1" eaLnBrk="1" hangingPunct="1">
              <a:buFont typeface="Courier New" panose="02070309020205020404" pitchFamily="49" charset="0"/>
              <a:buChar char="o"/>
            </a:pPr>
            <a:r>
              <a:rPr lang="en-US" altLang="en-US" dirty="0" smtClean="0"/>
              <a:t>Use of helmets</a:t>
            </a:r>
          </a:p>
          <a:p>
            <a:pPr lvl="1" eaLnBrk="1" hangingPunct="1">
              <a:buFont typeface="Courier New" panose="02070309020205020404" pitchFamily="49" charset="0"/>
              <a:buChar char="o"/>
            </a:pPr>
            <a:r>
              <a:rPr lang="en-US" altLang="en-US" dirty="0" smtClean="0"/>
              <a:t>Falls prevention</a:t>
            </a:r>
          </a:p>
          <a:p>
            <a:pPr marL="323850" lvl="1" indent="0" eaLnBrk="1" hangingPunct="1">
              <a:buNone/>
            </a:pPr>
            <a:endParaRPr lang="en-US" sz="1100" baseline="30000" dirty="0" smtClean="0">
              <a:ea typeface="MS Mincho" panose="02020609040205080304" pitchFamily="49" charset="-128"/>
              <a:cs typeface="Times New Roman" panose="02020603050405020304" pitchFamily="18" charset="0"/>
            </a:endParaRPr>
          </a:p>
          <a:p>
            <a:pPr marL="323850" lvl="1" indent="0" eaLnBrk="1" hangingPunct="1">
              <a:buNone/>
            </a:pPr>
            <a:endParaRPr lang="en-US" sz="1100" baseline="30000" dirty="0" smtClean="0">
              <a:ea typeface="MS Mincho" panose="02020609040205080304" pitchFamily="49" charset="-128"/>
              <a:cs typeface="Times New Roman" panose="02020603050405020304" pitchFamily="18" charset="0"/>
            </a:endParaRPr>
          </a:p>
          <a:p>
            <a:pPr marL="323850" lvl="1" indent="0" eaLnBrk="1" hangingPunct="1">
              <a:buNone/>
            </a:pPr>
            <a:endParaRPr lang="en-US" sz="1100" baseline="30000" dirty="0">
              <a:ea typeface="MS Mincho" panose="02020609040205080304" pitchFamily="49" charset="-128"/>
              <a:cs typeface="Times New Roman" panose="02020603050405020304" pitchFamily="18" charset="0"/>
            </a:endParaRPr>
          </a:p>
          <a:p>
            <a:pPr marL="323850" lvl="1" indent="0" eaLnBrk="1" hangingPunct="1">
              <a:buNone/>
            </a:pPr>
            <a:r>
              <a:rPr lang="en-US" sz="1100" baseline="30000" dirty="0" smtClean="0">
                <a:ea typeface="MS Mincho" panose="02020609040205080304" pitchFamily="49" charset="-128"/>
                <a:cs typeface="Times New Roman" panose="02020603050405020304" pitchFamily="18" charset="0"/>
              </a:rPr>
              <a:t>18</a:t>
            </a:r>
            <a:r>
              <a:rPr lang="en-US" sz="1100" dirty="0" smtClean="0">
                <a:ea typeface="MS Mincho" panose="02020609040205080304" pitchFamily="49" charset="-128"/>
                <a:cs typeface="Times New Roman" panose="02020603050405020304" pitchFamily="18" charset="0"/>
              </a:rPr>
              <a:t> </a:t>
            </a:r>
            <a:r>
              <a:rPr lang="en-US" sz="1100" dirty="0">
                <a:ea typeface="MS Mincho" panose="02020609040205080304" pitchFamily="49" charset="-128"/>
                <a:cs typeface="Times New Roman" panose="02020603050405020304" pitchFamily="18" charset="0"/>
              </a:rPr>
              <a:t>Alzheimer’s Association. (2015) </a:t>
            </a:r>
            <a:r>
              <a:rPr lang="en-US" sz="1100" i="1" dirty="0">
                <a:ea typeface="MS Mincho" panose="02020609040205080304" pitchFamily="49" charset="-128"/>
                <a:cs typeface="Times New Roman" panose="02020603050405020304" pitchFamily="18" charset="0"/>
              </a:rPr>
              <a:t>Traumatic Brain Injury</a:t>
            </a:r>
            <a:r>
              <a:rPr lang="en-US" sz="1100" dirty="0">
                <a:ea typeface="MS Mincho" panose="02020609040205080304" pitchFamily="49" charset="-128"/>
                <a:cs typeface="Times New Roman" panose="02020603050405020304" pitchFamily="18" charset="0"/>
              </a:rPr>
              <a:t>. </a:t>
            </a:r>
            <a:br>
              <a:rPr lang="en-US" sz="1100" dirty="0">
                <a:ea typeface="MS Mincho" panose="02020609040205080304" pitchFamily="49" charset="-128"/>
                <a:cs typeface="Times New Roman" panose="02020603050405020304" pitchFamily="18" charset="0"/>
              </a:rPr>
            </a:br>
            <a:r>
              <a:rPr lang="en-US" sz="1100" baseline="30000" dirty="0">
                <a:ea typeface="MS Mincho" panose="02020609040205080304" pitchFamily="49" charset="-128"/>
                <a:cs typeface="Times New Roman" panose="02020603050405020304" pitchFamily="18" charset="0"/>
              </a:rPr>
              <a:t>19</a:t>
            </a:r>
            <a:r>
              <a:rPr lang="en-US" sz="1100" dirty="0">
                <a:ea typeface="MS Mincho" panose="02020609040205080304" pitchFamily="49" charset="-128"/>
                <a:cs typeface="Times New Roman" panose="02020603050405020304" pitchFamily="18" charset="0"/>
              </a:rPr>
              <a:t> Centers for Disease Control and Prevention. </a:t>
            </a:r>
            <a:r>
              <a:rPr lang="en-US" sz="1100" i="1" dirty="0">
                <a:ea typeface="MS Mincho" panose="02020609040205080304" pitchFamily="49" charset="-128"/>
                <a:cs typeface="Times New Roman" panose="02020603050405020304" pitchFamily="18" charset="0"/>
              </a:rPr>
              <a:t>Older Adults Falls: Get the Facts</a:t>
            </a:r>
            <a:r>
              <a:rPr lang="en-US" sz="1100" dirty="0">
                <a:ea typeface="MS Mincho" panose="02020609040205080304" pitchFamily="49" charset="-128"/>
                <a:cs typeface="Times New Roman" panose="02020603050405020304" pitchFamily="18" charset="0"/>
              </a:rPr>
              <a:t>. Accessed June 10, 2015 from website: </a:t>
            </a:r>
            <a:r>
              <a:rPr lang="en-US" sz="1100" u="sng" dirty="0">
                <a:solidFill>
                  <a:srgbClr val="0000FF"/>
                </a:solidFill>
                <a:ea typeface="MS Mincho" panose="02020609040205080304" pitchFamily="49" charset="-128"/>
                <a:cs typeface="Times New Roman" panose="02020603050405020304" pitchFamily="18" charset="0"/>
                <a:hlinkClick r:id="rId3"/>
              </a:rPr>
              <a:t>http://www.cdc.gov/HomeandRecreationalSafety/Falls/adultfalls.html</a:t>
            </a:r>
            <a:endParaRPr lang="en-US" sz="1100" dirty="0"/>
          </a:p>
          <a:p>
            <a:pPr marL="323850" lvl="1" indent="0" eaLnBrk="1" hangingPunct="1">
              <a:buNone/>
            </a:pPr>
            <a:endParaRPr lang="en-US" altLang="en-US" dirty="0" smtClean="0"/>
          </a:p>
        </p:txBody>
      </p:sp>
      <p:pic>
        <p:nvPicPr>
          <p:cNvPr id="4" name="Picture 3" descr="Young man riding a bike wearing a helmet" title="Young man riding a bike wearing a helmet"/>
          <p:cNvPicPr>
            <a:picLocks noChangeAspect="1"/>
          </p:cNvPicPr>
          <p:nvPr/>
        </p:nvPicPr>
        <p:blipFill>
          <a:blip r:embed="rId4"/>
          <a:stretch>
            <a:fillRect/>
          </a:stretch>
        </p:blipFill>
        <p:spPr>
          <a:xfrm>
            <a:off x="6181447" y="2551880"/>
            <a:ext cx="2151341" cy="3237118"/>
          </a:xfrm>
          <a:prstGeom prst="rect">
            <a:avLst/>
          </a:prstGeom>
          <a:ln w="38100" cmpd="sng">
            <a:solidFill>
              <a:srgbClr val="7F7F7F"/>
            </a:solidFill>
          </a:ln>
        </p:spPr>
      </p:pic>
      <p:sp>
        <p:nvSpPr>
          <p:cNvPr id="7066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049899B2-0527-424A-A133-7D450CF14896}" type="slidenum">
              <a:rPr lang="en-US" altLang="en-US" smtClean="0">
                <a:solidFill>
                  <a:schemeClr val="accent2"/>
                </a:solidFill>
              </a:rPr>
              <a:pPr fontAlgn="base">
                <a:spcBef>
                  <a:spcPct val="0"/>
                </a:spcBef>
                <a:spcAft>
                  <a:spcPct val="0"/>
                </a:spcAft>
              </a:pPr>
              <a:t>23</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Risk Reduction: Heart Health</a:t>
            </a:r>
            <a:endParaRPr lang="en-US" sz="2000" baseline="80000" dirty="0"/>
          </a:p>
        </p:txBody>
      </p:sp>
      <p:sp>
        <p:nvSpPr>
          <p:cNvPr id="3" name="Content Placeholder 2"/>
          <p:cNvSpPr>
            <a:spLocks noGrp="1"/>
          </p:cNvSpPr>
          <p:nvPr>
            <p:ph idx="1"/>
          </p:nvPr>
        </p:nvSpPr>
        <p:spPr>
          <a:xfrm>
            <a:off x="676532" y="2222090"/>
            <a:ext cx="7894381" cy="4256651"/>
          </a:xfrm>
        </p:spPr>
        <p:txBody>
          <a:bodyPr rtlCol="0">
            <a:normAutofit fontScale="85000" lnSpcReduction="20000"/>
          </a:bodyPr>
          <a:lstStyle/>
          <a:p>
            <a:pPr marL="306000" indent="-306000" eaLnBrk="1" fontAlgn="auto" hangingPunct="1">
              <a:defRPr/>
            </a:pPr>
            <a:r>
              <a:rPr lang="en-US" dirty="0" smtClean="0"/>
              <a:t>Close link between heart health and brain health</a:t>
            </a:r>
          </a:p>
          <a:p>
            <a:pPr marL="306000" indent="-306000" eaLnBrk="1" fontAlgn="auto" hangingPunct="1">
              <a:defRPr/>
            </a:pPr>
            <a:r>
              <a:rPr lang="en-US" dirty="0" smtClean="0"/>
              <a:t>Modifying cardiovascular risk:</a:t>
            </a:r>
          </a:p>
          <a:p>
            <a:pPr marL="630000" lvl="1" indent="-306000" eaLnBrk="1" fontAlgn="auto" hangingPunct="1">
              <a:buFont typeface="Courier New"/>
              <a:buChar char="o"/>
              <a:defRPr/>
            </a:pPr>
            <a:r>
              <a:rPr lang="en-US" dirty="0" smtClean="0"/>
              <a:t>Quitting smoking</a:t>
            </a:r>
          </a:p>
          <a:p>
            <a:pPr marL="630000" lvl="1" indent="-306000" eaLnBrk="1" fontAlgn="auto" hangingPunct="1">
              <a:buFont typeface="Courier New"/>
              <a:buChar char="o"/>
              <a:defRPr/>
            </a:pPr>
            <a:r>
              <a:rPr lang="en-US" dirty="0" smtClean="0"/>
              <a:t>Diet (DASH, Mediterranean)</a:t>
            </a:r>
          </a:p>
          <a:p>
            <a:pPr marL="630000" lvl="1" indent="-306000" eaLnBrk="1" fontAlgn="auto" hangingPunct="1">
              <a:buFont typeface="Courier New"/>
              <a:buChar char="o"/>
              <a:defRPr/>
            </a:pPr>
            <a:r>
              <a:rPr lang="en-US" dirty="0" smtClean="0"/>
              <a:t>Physical activity</a:t>
            </a:r>
          </a:p>
          <a:p>
            <a:pPr marL="324000" lvl="1" indent="0" eaLnBrk="1" fontAlgn="auto" hangingPunct="1">
              <a:buNone/>
              <a:defRPr/>
            </a:pPr>
            <a:endParaRPr lang="en-US" sz="1400" dirty="0" smtClean="0">
              <a:ea typeface="MS Mincho" panose="02020609040205080304" pitchFamily="49" charset="-128"/>
              <a:cs typeface="Times New Roman" panose="02020603050405020304" pitchFamily="18" charset="0"/>
            </a:endParaRPr>
          </a:p>
          <a:p>
            <a:pPr marL="324000" lvl="1" indent="0" eaLnBrk="1" fontAlgn="auto" hangingPunct="1">
              <a:buNone/>
              <a:defRPr/>
            </a:pPr>
            <a:endParaRPr lang="en-US" sz="1400" dirty="0">
              <a:ea typeface="MS Mincho" panose="02020609040205080304" pitchFamily="49" charset="-128"/>
              <a:cs typeface="Times New Roman" panose="02020603050405020304" pitchFamily="18" charset="0"/>
            </a:endParaRPr>
          </a:p>
          <a:p>
            <a:pPr marL="324000" lvl="1" indent="0" eaLnBrk="1" fontAlgn="auto" hangingPunct="1">
              <a:buNone/>
              <a:defRPr/>
            </a:pPr>
            <a:endParaRPr lang="en-US" sz="1400" dirty="0" smtClean="0">
              <a:ea typeface="MS Mincho" panose="02020609040205080304" pitchFamily="49" charset="-128"/>
              <a:cs typeface="Times New Roman" panose="02020603050405020304" pitchFamily="18" charset="0"/>
            </a:endParaRPr>
          </a:p>
          <a:p>
            <a:pPr marL="324000" lvl="1" indent="0" eaLnBrk="1" fontAlgn="auto" hangingPunct="1">
              <a:buNone/>
              <a:defRPr/>
            </a:pPr>
            <a:endParaRPr lang="en-US" sz="1400" dirty="0" smtClean="0">
              <a:ea typeface="MS Mincho" panose="02020609040205080304" pitchFamily="49" charset="-128"/>
              <a:cs typeface="Times New Roman" panose="02020603050405020304" pitchFamily="18" charset="0"/>
            </a:endParaRPr>
          </a:p>
          <a:p>
            <a:pPr marL="324000" lvl="1" indent="0" eaLnBrk="1" fontAlgn="auto" hangingPunct="1">
              <a:buNone/>
              <a:defRPr/>
            </a:pPr>
            <a:endParaRPr lang="en-US" sz="1400" dirty="0">
              <a:ea typeface="MS Mincho" panose="02020609040205080304" pitchFamily="49" charset="-128"/>
              <a:cs typeface="Times New Roman" panose="02020603050405020304" pitchFamily="18" charset="0"/>
            </a:endParaRPr>
          </a:p>
          <a:p>
            <a:pPr marL="324000" lvl="1" indent="0" eaLnBrk="1" fontAlgn="auto" hangingPunct="1">
              <a:buNone/>
              <a:defRPr/>
            </a:pPr>
            <a:r>
              <a:rPr lang="en-US" sz="1400" baseline="30000" dirty="0" smtClean="0">
                <a:ea typeface="MS Mincho" panose="02020609040205080304" pitchFamily="49" charset="-128"/>
                <a:cs typeface="Times New Roman" panose="02020603050405020304" pitchFamily="18" charset="0"/>
              </a:rPr>
              <a:t>20</a:t>
            </a:r>
            <a:r>
              <a:rPr lang="en-US" sz="1400" dirty="0" smtClean="0">
                <a:ea typeface="MS Mincho" panose="02020609040205080304" pitchFamily="49" charset="-128"/>
                <a:cs typeface="Times New Roman" panose="02020603050405020304" pitchFamily="18" charset="0"/>
              </a:rPr>
              <a:t> </a:t>
            </a:r>
            <a:r>
              <a:rPr lang="en-US" sz="1400" dirty="0">
                <a:ea typeface="MS Mincho" panose="02020609040205080304" pitchFamily="49" charset="-128"/>
                <a:cs typeface="Times New Roman" panose="02020603050405020304" pitchFamily="18" charset="0"/>
              </a:rPr>
              <a:t>Alzheimer’s Association. (2014) </a:t>
            </a:r>
            <a:r>
              <a:rPr lang="en-US" sz="1400" i="1" dirty="0">
                <a:ea typeface="MS Mincho" panose="02020609040205080304" pitchFamily="49" charset="-128"/>
                <a:cs typeface="Times New Roman" panose="02020603050405020304" pitchFamily="18" charset="0"/>
              </a:rPr>
              <a:t>Alzheimer’s and Public Health Spotlight: Heart Health and Brain Health</a:t>
            </a:r>
            <a:r>
              <a:rPr lang="en-US" sz="1400" dirty="0">
                <a:ea typeface="MS Mincho" panose="02020609040205080304" pitchFamily="49" charset="-128"/>
                <a:cs typeface="Times New Roman" panose="02020603050405020304" pitchFamily="18" charset="0"/>
              </a:rPr>
              <a:t>.</a:t>
            </a:r>
            <a:br>
              <a:rPr lang="en-US" sz="1400" dirty="0">
                <a:ea typeface="MS Mincho" panose="02020609040205080304" pitchFamily="49" charset="-128"/>
                <a:cs typeface="Times New Roman" panose="02020603050405020304" pitchFamily="18" charset="0"/>
              </a:rPr>
            </a:br>
            <a:r>
              <a:rPr lang="en-US" sz="1400" baseline="30000" dirty="0">
                <a:ea typeface="MS Mincho" panose="02020609040205080304" pitchFamily="49" charset="-128"/>
                <a:cs typeface="Times New Roman" panose="02020603050405020304" pitchFamily="18" charset="0"/>
              </a:rPr>
              <a:t>21</a:t>
            </a:r>
            <a:r>
              <a:rPr lang="en-US" sz="1400" dirty="0">
                <a:ea typeface="MS Mincho" panose="02020609040205080304" pitchFamily="49" charset="-128"/>
                <a:cs typeface="Times New Roman" panose="02020603050405020304" pitchFamily="18" charset="0"/>
              </a:rPr>
              <a:t> Alzheimer’s Association. </a:t>
            </a:r>
            <a:r>
              <a:rPr lang="en-US" sz="1400" i="1" dirty="0">
                <a:ea typeface="MS Mincho" panose="02020609040205080304" pitchFamily="49" charset="-128"/>
                <a:cs typeface="Times New Roman" panose="02020603050405020304" pitchFamily="18" charset="0"/>
              </a:rPr>
              <a:t>Prevention and Risk of Alzheimer’s and Dementia</a:t>
            </a:r>
            <a:r>
              <a:rPr lang="en-US" sz="1400" dirty="0">
                <a:ea typeface="MS Mincho" panose="02020609040205080304" pitchFamily="49" charset="-128"/>
                <a:cs typeface="Times New Roman" panose="02020603050405020304" pitchFamily="18" charset="0"/>
              </a:rPr>
              <a:t>. Accessed July 16, 2015 from website: </a:t>
            </a:r>
            <a:r>
              <a:rPr lang="en-US" sz="1400" u="sng" dirty="0">
                <a:solidFill>
                  <a:srgbClr val="0000FF"/>
                </a:solidFill>
                <a:ea typeface="MS Mincho" panose="02020609040205080304" pitchFamily="49" charset="-128"/>
                <a:cs typeface="Times New Roman" panose="02020603050405020304" pitchFamily="18" charset="0"/>
                <a:hlinkClick r:id="rId3"/>
              </a:rPr>
              <a:t>http://www.alz.org/research/science/alzheimers_prevention_and_risk.asp</a:t>
            </a:r>
            <a:r>
              <a:rPr lang="en-US" sz="1400" dirty="0">
                <a:ea typeface="MS Mincho" panose="02020609040205080304" pitchFamily="49" charset="-128"/>
                <a:cs typeface="Times New Roman" panose="02020603050405020304" pitchFamily="18" charset="0"/>
              </a:rPr>
              <a:t/>
            </a:r>
            <a:br>
              <a:rPr lang="en-US" sz="1400" dirty="0">
                <a:ea typeface="MS Mincho" panose="02020609040205080304" pitchFamily="49" charset="-128"/>
                <a:cs typeface="Times New Roman" panose="02020603050405020304" pitchFamily="18" charset="0"/>
              </a:rPr>
            </a:br>
            <a:r>
              <a:rPr lang="en-US" sz="1400" baseline="30000" dirty="0">
                <a:ea typeface="MS Mincho" panose="02020609040205080304" pitchFamily="49" charset="-128"/>
                <a:cs typeface="Times New Roman" panose="02020603050405020304" pitchFamily="18" charset="0"/>
              </a:rPr>
              <a:t>22</a:t>
            </a:r>
            <a:r>
              <a:rPr lang="en-US" sz="1400" dirty="0">
                <a:ea typeface="MS Mincho" panose="02020609040205080304" pitchFamily="49" charset="-128"/>
                <a:cs typeface="Times New Roman" panose="02020603050405020304" pitchFamily="18" charset="0"/>
              </a:rPr>
              <a:t> Centers for Disease Control and Prevention, Division of Nutrition, Physical Activity, and Obesity. Physical Activity is Essential to Healthy Aging. Accessed September 1, 2015 from website: </a:t>
            </a:r>
            <a:r>
              <a:rPr lang="en-US" sz="1400" u="sng" dirty="0">
                <a:solidFill>
                  <a:srgbClr val="0000FF"/>
                </a:solidFill>
                <a:ea typeface="MS Mincho" panose="02020609040205080304" pitchFamily="49" charset="-128"/>
                <a:cs typeface="Times New Roman" panose="02020603050405020304" pitchFamily="18" charset="0"/>
                <a:hlinkClick r:id="rId4"/>
              </a:rPr>
              <a:t>http://www.cdc.gov/physicalactivity/basics/older_adults/</a:t>
            </a:r>
            <a:r>
              <a:rPr lang="en-US" sz="1400" u="sng" dirty="0">
                <a:solidFill>
                  <a:srgbClr val="0000FF"/>
                </a:solidFill>
                <a:ea typeface="MS Mincho" panose="02020609040205080304" pitchFamily="49" charset="-128"/>
                <a:cs typeface="Times New Roman" panose="02020603050405020304" pitchFamily="18" charset="0"/>
              </a:rPr>
              <a:t> </a:t>
            </a:r>
            <a:endParaRPr lang="en-US" dirty="0"/>
          </a:p>
        </p:txBody>
      </p:sp>
      <p:pic>
        <p:nvPicPr>
          <p:cNvPr id="7" name="Picture 6" descr="Clip art image of heart" title="Clip art image of heart"/>
          <p:cNvPicPr>
            <a:picLocks noChangeAspect="1"/>
          </p:cNvPicPr>
          <p:nvPr/>
        </p:nvPicPr>
        <p:blipFill>
          <a:blip r:embed="rId5"/>
          <a:stretch>
            <a:fillRect/>
          </a:stretch>
        </p:blipFill>
        <p:spPr>
          <a:xfrm>
            <a:off x="6557963" y="2581275"/>
            <a:ext cx="1641475" cy="2646363"/>
          </a:xfrm>
          <a:prstGeom prst="rect">
            <a:avLst/>
          </a:prstGeom>
        </p:spPr>
      </p:pic>
      <p:sp>
        <p:nvSpPr>
          <p:cNvPr id="72709"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3D301003-BE6D-41D4-92CD-35F59B303412}" type="slidenum">
              <a:rPr lang="en-US" altLang="en-US" smtClean="0">
                <a:solidFill>
                  <a:schemeClr val="accent2"/>
                </a:solidFill>
              </a:rPr>
              <a:pPr fontAlgn="base">
                <a:spcBef>
                  <a:spcPct val="0"/>
                </a:spcBef>
                <a:spcAft>
                  <a:spcPct val="0"/>
                </a:spcAft>
              </a:pPr>
              <a:t>24</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Risk Reduction: Avoidance/Management </a:t>
            </a:r>
            <a:endParaRPr lang="en-US" dirty="0"/>
          </a:p>
        </p:txBody>
      </p:sp>
      <p:sp>
        <p:nvSpPr>
          <p:cNvPr id="74756" name="Content Placeholder 2"/>
          <p:cNvSpPr>
            <a:spLocks noGrp="1"/>
          </p:cNvSpPr>
          <p:nvPr>
            <p:ph idx="1"/>
          </p:nvPr>
        </p:nvSpPr>
        <p:spPr>
          <a:xfrm>
            <a:off x="428625" y="2827337"/>
            <a:ext cx="7372350" cy="3336925"/>
          </a:xfrm>
        </p:spPr>
        <p:txBody>
          <a:bodyPr/>
          <a:lstStyle/>
          <a:p>
            <a:pPr eaLnBrk="1" hangingPunct="1">
              <a:spcAft>
                <a:spcPts val="1200"/>
              </a:spcAft>
            </a:pPr>
            <a:r>
              <a:rPr lang="en-US" altLang="en-US" dirty="0" smtClean="0"/>
              <a:t>Prevent onset of or effectively manage conditions that can increase risk for Alzheimer’s </a:t>
            </a:r>
          </a:p>
          <a:p>
            <a:pPr lvl="1" eaLnBrk="1" hangingPunct="1">
              <a:spcAft>
                <a:spcPts val="1200"/>
              </a:spcAft>
              <a:buFont typeface="Courier New" panose="02070309020205020404" pitchFamily="49" charset="0"/>
              <a:buChar char="o"/>
            </a:pPr>
            <a:r>
              <a:rPr lang="en-US" altLang="en-US" sz="1800" dirty="0" smtClean="0"/>
              <a:t>Diabetes</a:t>
            </a:r>
          </a:p>
          <a:p>
            <a:pPr lvl="1" eaLnBrk="1" hangingPunct="1">
              <a:spcAft>
                <a:spcPts val="1200"/>
              </a:spcAft>
              <a:buFont typeface="Courier New" panose="02070309020205020404" pitchFamily="49" charset="0"/>
              <a:buChar char="o"/>
            </a:pPr>
            <a:r>
              <a:rPr lang="en-US" altLang="en-US" sz="1800" dirty="0" smtClean="0"/>
              <a:t>High blood pressure (hypertension)</a:t>
            </a:r>
          </a:p>
          <a:p>
            <a:pPr lvl="1" eaLnBrk="1" hangingPunct="1">
              <a:spcAft>
                <a:spcPts val="1200"/>
              </a:spcAft>
              <a:buFont typeface="Courier New" panose="02070309020205020404" pitchFamily="49" charset="0"/>
              <a:buChar char="o"/>
            </a:pPr>
            <a:r>
              <a:rPr lang="en-US" altLang="en-US" sz="1800" dirty="0" smtClean="0"/>
              <a:t>Midlife obesity</a:t>
            </a:r>
          </a:p>
          <a:p>
            <a:pPr marL="323850" lvl="1" indent="0" eaLnBrk="1" hangingPunct="1">
              <a:spcAft>
                <a:spcPts val="1200"/>
              </a:spcAft>
              <a:buNone/>
            </a:pPr>
            <a:endParaRPr lang="en-US" sz="1100" dirty="0" smtClean="0">
              <a:ea typeface="MS Mincho" panose="02020609040205080304" pitchFamily="49" charset="-128"/>
              <a:cs typeface="Times New Roman" panose="02020603050405020304" pitchFamily="18" charset="0"/>
            </a:endParaRPr>
          </a:p>
          <a:p>
            <a:pPr marL="323850" lvl="1" indent="0" eaLnBrk="1" hangingPunct="1">
              <a:spcAft>
                <a:spcPts val="1200"/>
              </a:spcAft>
              <a:buNone/>
            </a:pPr>
            <a:endParaRPr lang="en-US" sz="1100" dirty="0">
              <a:ea typeface="MS Mincho" panose="02020609040205080304" pitchFamily="49" charset="-128"/>
              <a:cs typeface="Times New Roman" panose="02020603050405020304" pitchFamily="18" charset="0"/>
            </a:endParaRPr>
          </a:p>
          <a:p>
            <a:pPr marL="323850" lvl="1" indent="0" eaLnBrk="1" hangingPunct="1">
              <a:spcAft>
                <a:spcPts val="1200"/>
              </a:spcAft>
              <a:buNone/>
            </a:pPr>
            <a:endParaRPr lang="en-US" sz="1100" dirty="0" smtClean="0">
              <a:ea typeface="MS Mincho" panose="02020609040205080304" pitchFamily="49" charset="-128"/>
              <a:cs typeface="Times New Roman" panose="02020603050405020304" pitchFamily="18" charset="0"/>
            </a:endParaRPr>
          </a:p>
          <a:p>
            <a:pPr marL="323850" lvl="1" indent="0" eaLnBrk="1" hangingPunct="1">
              <a:spcAft>
                <a:spcPts val="1200"/>
              </a:spcAft>
              <a:buNone/>
            </a:pPr>
            <a:endParaRPr lang="en-US" sz="1100" dirty="0" smtClean="0">
              <a:ea typeface="MS Mincho" panose="02020609040205080304" pitchFamily="49" charset="-128"/>
              <a:cs typeface="Times New Roman" panose="02020603050405020304" pitchFamily="18" charset="0"/>
            </a:endParaRPr>
          </a:p>
          <a:p>
            <a:pPr marL="323850" lvl="1" indent="0" eaLnBrk="1" hangingPunct="1">
              <a:spcAft>
                <a:spcPts val="1200"/>
              </a:spcAft>
              <a:buNone/>
            </a:pPr>
            <a:r>
              <a:rPr lang="en-US" sz="1100" baseline="30000" dirty="0" smtClean="0">
                <a:ea typeface="MS Mincho" panose="02020609040205080304" pitchFamily="49" charset="-128"/>
                <a:cs typeface="Times New Roman" panose="02020603050405020304" pitchFamily="18" charset="0"/>
              </a:rPr>
              <a:t>23</a:t>
            </a:r>
            <a:r>
              <a:rPr lang="en-US" sz="1100" dirty="0" smtClean="0">
                <a:ea typeface="MS Mincho" panose="02020609040205080304" pitchFamily="49" charset="-128"/>
                <a:cs typeface="Times New Roman" panose="02020603050405020304" pitchFamily="18" charset="0"/>
              </a:rPr>
              <a:t> </a:t>
            </a:r>
            <a:r>
              <a:rPr lang="en-US" sz="1100" dirty="0" err="1" smtClean="0">
                <a:ea typeface="MS Mincho" panose="02020609040205080304" pitchFamily="49" charset="-128"/>
                <a:cs typeface="Times New Roman" panose="02020603050405020304" pitchFamily="18" charset="0"/>
              </a:rPr>
              <a:t>Baumgart</a:t>
            </a:r>
            <a:r>
              <a:rPr lang="en-US" sz="1100" dirty="0" smtClean="0">
                <a:ea typeface="MS Mincho" panose="02020609040205080304" pitchFamily="49" charset="-128"/>
                <a:cs typeface="Times New Roman" panose="02020603050405020304" pitchFamily="18" charset="0"/>
              </a:rPr>
              <a:t>, M., Snyder, H., Carrillo, M., Fazio, S., et.al, </a:t>
            </a:r>
            <a:r>
              <a:rPr lang="en-US" sz="1100" i="1" dirty="0" smtClean="0">
                <a:ea typeface="MS Mincho" panose="02020609040205080304" pitchFamily="49" charset="-128"/>
                <a:cs typeface="Times New Roman" panose="02020603050405020304" pitchFamily="18" charset="0"/>
              </a:rPr>
              <a:t>Summary of the evidence on modifiable risk factors for cognitive decline and dementia: A population-based perspective.</a:t>
            </a:r>
            <a:r>
              <a:rPr lang="en-US" sz="1100" dirty="0" smtClean="0">
                <a:ea typeface="MS Mincho" panose="02020609040205080304" pitchFamily="49" charset="-128"/>
                <a:cs typeface="Times New Roman" panose="02020603050405020304" pitchFamily="18" charset="0"/>
              </a:rPr>
              <a:t> Alzheimer’s &amp; Dementia 11 (2015) 718-726.</a:t>
            </a:r>
            <a:endParaRPr lang="en-US" sz="1100" dirty="0" smtClean="0"/>
          </a:p>
          <a:p>
            <a:pPr marL="323850" lvl="1" indent="0" eaLnBrk="1" hangingPunct="1">
              <a:spcAft>
                <a:spcPts val="1200"/>
              </a:spcAft>
              <a:buNone/>
            </a:pPr>
            <a:endParaRPr lang="en-US" altLang="en-US" sz="1800" dirty="0" smtClean="0"/>
          </a:p>
        </p:txBody>
      </p:sp>
      <p:pic>
        <p:nvPicPr>
          <p:cNvPr id="4" name="Picture 3" descr="Older African American male patient is talking with a female African American health care provider, he is smiling and looking at her." title="Image of a doctor and patient"/>
          <p:cNvPicPr>
            <a:picLocks noChangeAspect="1"/>
          </p:cNvPicPr>
          <p:nvPr/>
        </p:nvPicPr>
        <p:blipFill>
          <a:blip r:embed="rId3"/>
          <a:stretch>
            <a:fillRect/>
          </a:stretch>
        </p:blipFill>
        <p:spPr>
          <a:xfrm>
            <a:off x="4927600" y="3115776"/>
            <a:ext cx="3643313" cy="2428875"/>
          </a:xfrm>
          <a:prstGeom prst="rect">
            <a:avLst/>
          </a:prstGeom>
          <a:ln w="38100" cmpd="sng">
            <a:solidFill>
              <a:srgbClr val="7F7F7F"/>
            </a:solidFill>
          </a:ln>
        </p:spPr>
      </p:pic>
      <p:sp>
        <p:nvSpPr>
          <p:cNvPr id="7475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B3A91E1B-1C8D-49DE-9CDD-D0A777445653}" type="slidenum">
              <a:rPr lang="en-US" altLang="en-US" smtClean="0">
                <a:solidFill>
                  <a:schemeClr val="accent2"/>
                </a:solidFill>
              </a:rPr>
              <a:pPr fontAlgn="base">
                <a:spcBef>
                  <a:spcPct val="0"/>
                </a:spcBef>
                <a:spcAft>
                  <a:spcPct val="0"/>
                </a:spcAft>
              </a:pPr>
              <a:t>25</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Risk Reduction: Active Brain</a:t>
            </a:r>
            <a:r>
              <a:rPr lang="en-US" sz="2000" baseline="80000" dirty="0" smtClean="0"/>
              <a:t>24</a:t>
            </a:r>
            <a:endParaRPr lang="en-US" sz="2000" baseline="80000" dirty="0"/>
          </a:p>
        </p:txBody>
      </p:sp>
      <p:sp>
        <p:nvSpPr>
          <p:cNvPr id="76804" name="Content Placeholder 2"/>
          <p:cNvSpPr>
            <a:spLocks noGrp="1"/>
          </p:cNvSpPr>
          <p:nvPr>
            <p:ph idx="1"/>
          </p:nvPr>
        </p:nvSpPr>
        <p:spPr>
          <a:xfrm>
            <a:off x="581025" y="2826544"/>
            <a:ext cx="7989888" cy="3632200"/>
          </a:xfrm>
        </p:spPr>
        <p:txBody>
          <a:bodyPr/>
          <a:lstStyle/>
          <a:p>
            <a:pPr eaLnBrk="1" hangingPunct="1">
              <a:spcAft>
                <a:spcPts val="1200"/>
              </a:spcAft>
            </a:pPr>
            <a:r>
              <a:rPr lang="en-US" altLang="en-US" dirty="0" smtClean="0"/>
              <a:t>Mental stimulation:</a:t>
            </a:r>
          </a:p>
          <a:p>
            <a:pPr lvl="1" eaLnBrk="1" hangingPunct="1">
              <a:buFont typeface="Courier New" panose="02070309020205020404" pitchFamily="49" charset="0"/>
              <a:buChar char="o"/>
            </a:pPr>
            <a:r>
              <a:rPr lang="en-US" altLang="en-US" dirty="0" smtClean="0"/>
              <a:t>Learning new </a:t>
            </a:r>
            <a:br>
              <a:rPr lang="en-US" altLang="en-US" dirty="0" smtClean="0"/>
            </a:br>
            <a:r>
              <a:rPr lang="en-US" altLang="en-US" dirty="0" smtClean="0"/>
              <a:t>information and skills</a:t>
            </a:r>
          </a:p>
          <a:p>
            <a:pPr lvl="1" eaLnBrk="1" hangingPunct="1">
              <a:buFont typeface="Courier New" panose="02070309020205020404" pitchFamily="49" charset="0"/>
              <a:buChar char="o"/>
            </a:pPr>
            <a:r>
              <a:rPr lang="en-US" altLang="en-US" dirty="0" smtClean="0"/>
              <a:t>Volunteering</a:t>
            </a:r>
          </a:p>
          <a:p>
            <a:pPr lvl="1" eaLnBrk="1" hangingPunct="1">
              <a:buFont typeface="Courier New" panose="02070309020205020404" pitchFamily="49" charset="0"/>
              <a:buChar char="o"/>
            </a:pPr>
            <a:r>
              <a:rPr lang="en-US" altLang="en-US" dirty="0" smtClean="0"/>
              <a:t>Reading</a:t>
            </a:r>
          </a:p>
          <a:p>
            <a:pPr lvl="1" eaLnBrk="1" hangingPunct="1">
              <a:buFont typeface="Courier New" panose="02070309020205020404" pitchFamily="49" charset="0"/>
              <a:buChar char="o"/>
            </a:pPr>
            <a:r>
              <a:rPr lang="en-US" altLang="en-US" dirty="0" smtClean="0"/>
              <a:t>Playing challenging games</a:t>
            </a:r>
          </a:p>
          <a:p>
            <a:pPr eaLnBrk="1" hangingPunct="1">
              <a:spcAft>
                <a:spcPts val="1200"/>
              </a:spcAft>
            </a:pPr>
            <a:r>
              <a:rPr lang="en-US" altLang="en-US" dirty="0" smtClean="0"/>
              <a:t>Social connections</a:t>
            </a:r>
          </a:p>
          <a:p>
            <a:pPr marL="0" indent="0" eaLnBrk="1" hangingPunct="1">
              <a:spcAft>
                <a:spcPts val="1200"/>
              </a:spcAft>
              <a:buNone/>
            </a:pPr>
            <a:endParaRPr lang="en-US" sz="1100" dirty="0" smtClean="0">
              <a:ea typeface="MS Mincho" panose="02020609040205080304" pitchFamily="49" charset="-128"/>
              <a:cs typeface="Times New Roman" panose="02020603050405020304" pitchFamily="18" charset="0"/>
            </a:endParaRPr>
          </a:p>
          <a:p>
            <a:pPr marL="0" indent="0" eaLnBrk="1" hangingPunct="1">
              <a:spcAft>
                <a:spcPts val="1200"/>
              </a:spcAft>
              <a:buNone/>
            </a:pPr>
            <a:r>
              <a:rPr lang="en-US" sz="1100" baseline="30000" dirty="0" smtClean="0">
                <a:ea typeface="MS Mincho" panose="02020609040205080304" pitchFamily="49" charset="-128"/>
                <a:cs typeface="Times New Roman" panose="02020603050405020304" pitchFamily="18" charset="0"/>
              </a:rPr>
              <a:t>24</a:t>
            </a:r>
            <a:r>
              <a:rPr lang="en-US" sz="1100" dirty="0" smtClean="0">
                <a:ea typeface="MS Mincho" panose="02020609040205080304" pitchFamily="49" charset="-128"/>
                <a:cs typeface="Times New Roman" panose="02020603050405020304" pitchFamily="18" charset="0"/>
              </a:rPr>
              <a:t> </a:t>
            </a:r>
            <a:r>
              <a:rPr lang="en-US" sz="1100" dirty="0">
                <a:ea typeface="MS Mincho" panose="02020609040205080304" pitchFamily="49" charset="-128"/>
                <a:cs typeface="Times New Roman" panose="02020603050405020304" pitchFamily="18" charset="0"/>
              </a:rPr>
              <a:t>National Institute on Aging. (2015) </a:t>
            </a:r>
            <a:r>
              <a:rPr lang="en-US" sz="1100" i="1" dirty="0">
                <a:ea typeface="MS Mincho" panose="02020609040205080304" pitchFamily="49" charset="-128"/>
                <a:cs typeface="Times New Roman" panose="02020603050405020304" pitchFamily="18" charset="0"/>
              </a:rPr>
              <a:t>Alzheimer’s Disease: Unraveling the Mystery</a:t>
            </a:r>
            <a:r>
              <a:rPr lang="en-US" sz="1100" dirty="0">
                <a:ea typeface="MS Mincho" panose="02020609040205080304" pitchFamily="49" charset="-128"/>
                <a:cs typeface="Times New Roman" panose="02020603050405020304" pitchFamily="18" charset="0"/>
              </a:rPr>
              <a:t>.</a:t>
            </a:r>
            <a:endParaRPr lang="en-US" sz="1100" dirty="0"/>
          </a:p>
          <a:p>
            <a:pPr marL="0" indent="0" eaLnBrk="1" hangingPunct="1">
              <a:spcAft>
                <a:spcPts val="1200"/>
              </a:spcAft>
              <a:buNone/>
            </a:pPr>
            <a:endParaRPr lang="en-US" altLang="en-US" dirty="0" smtClean="0"/>
          </a:p>
        </p:txBody>
      </p:sp>
      <p:pic>
        <p:nvPicPr>
          <p:cNvPr id="5" name="Picture 4" descr="Image of older Asian man playing chess with younger person" title="Image of older Asian man playing chess with younger person"/>
          <p:cNvPicPr>
            <a:picLocks noChangeAspect="1"/>
          </p:cNvPicPr>
          <p:nvPr/>
        </p:nvPicPr>
        <p:blipFill>
          <a:blip r:embed="rId3"/>
          <a:stretch>
            <a:fillRect/>
          </a:stretch>
        </p:blipFill>
        <p:spPr>
          <a:xfrm>
            <a:off x="4305300" y="2905075"/>
            <a:ext cx="4089400" cy="2725737"/>
          </a:xfrm>
          <a:prstGeom prst="rect">
            <a:avLst/>
          </a:prstGeom>
          <a:ln w="38100" cmpd="sng">
            <a:solidFill>
              <a:srgbClr val="7F7F7F"/>
            </a:solidFill>
          </a:ln>
        </p:spPr>
      </p:pic>
      <p:sp>
        <p:nvSpPr>
          <p:cNvPr id="7680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D69A33A1-E0C5-43F2-AFB5-8CDFAF02DDEA}" type="slidenum">
              <a:rPr lang="en-US" altLang="en-US" smtClean="0">
                <a:solidFill>
                  <a:schemeClr val="accent2"/>
                </a:solidFill>
              </a:rPr>
              <a:pPr fontAlgn="base">
                <a:spcBef>
                  <a:spcPct val="0"/>
                </a:spcBef>
                <a:spcAft>
                  <a:spcPct val="0"/>
                </a:spcAft>
              </a:pPr>
              <a:t>26</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Discussion </a:t>
            </a:r>
            <a:r>
              <a:rPr lang="en-US" dirty="0" smtClean="0"/>
              <a:t>Question</a:t>
            </a:r>
            <a:endParaRPr lang="en-US" dirty="0"/>
          </a:p>
        </p:txBody>
      </p:sp>
      <p:sp>
        <p:nvSpPr>
          <p:cNvPr id="3" name="Content Placeholder 2"/>
          <p:cNvSpPr>
            <a:spLocks noGrp="1"/>
          </p:cNvSpPr>
          <p:nvPr>
            <p:ph idx="1"/>
          </p:nvPr>
        </p:nvSpPr>
        <p:spPr>
          <a:xfrm>
            <a:off x="1393825" y="2497138"/>
            <a:ext cx="6345238" cy="3530600"/>
          </a:xfrm>
        </p:spPr>
        <p:txBody>
          <a:bodyPr rtlCol="0">
            <a:normAutofit fontScale="92500" lnSpcReduction="10000"/>
          </a:bodyPr>
          <a:lstStyle/>
          <a:p>
            <a:pPr marL="0" indent="0" algn="ctr" eaLnBrk="1" fontAlgn="auto" hangingPunct="1">
              <a:buFont typeface="Wingdings 2" panose="05020102010507070707" pitchFamily="18" charset="2"/>
              <a:buNone/>
              <a:defRPr/>
            </a:pPr>
            <a:endParaRPr lang="en-US" sz="3600" dirty="0" smtClean="0"/>
          </a:p>
          <a:p>
            <a:pPr marL="0" indent="0" algn="ctr" eaLnBrk="1" fontAlgn="auto" hangingPunct="1">
              <a:buFont typeface="Wingdings 2" panose="05020102010507070707" pitchFamily="18" charset="2"/>
              <a:buNone/>
              <a:defRPr/>
            </a:pPr>
            <a:endParaRPr lang="en-US" sz="3600" dirty="0"/>
          </a:p>
          <a:p>
            <a:pPr marL="0" indent="0" algn="ctr" eaLnBrk="1" fontAlgn="auto" hangingPunct="1">
              <a:buFont typeface="Wingdings 2" panose="05020102010507070707" pitchFamily="18" charset="2"/>
              <a:buNone/>
              <a:defRPr/>
            </a:pPr>
            <a:endParaRPr lang="en-US" sz="3600" dirty="0" smtClean="0"/>
          </a:p>
          <a:p>
            <a:pPr marL="0" indent="0" algn="ctr" eaLnBrk="1" fontAlgn="auto" hangingPunct="1">
              <a:buFont typeface="Wingdings 2" panose="05020102010507070707" pitchFamily="18" charset="2"/>
              <a:buNone/>
              <a:defRPr/>
            </a:pPr>
            <a:r>
              <a:rPr lang="en-US" sz="3600" dirty="0" smtClean="0"/>
              <a:t>How </a:t>
            </a:r>
            <a:r>
              <a:rPr lang="en-US" sz="3600" dirty="0"/>
              <a:t>could public health play a role in promoting risk reduction and cognitive health?</a:t>
            </a:r>
          </a:p>
        </p:txBody>
      </p:sp>
      <p:sp>
        <p:nvSpPr>
          <p:cNvPr id="4" name="Action Button: Help 3" descr="Question mark indicating discussion question" title="Question mark">
            <a:hlinkClick r:id="" action="ppaction://noaction" highlightClick="1"/>
          </p:cNvPr>
          <p:cNvSpPr/>
          <p:nvPr/>
        </p:nvSpPr>
        <p:spPr>
          <a:xfrm>
            <a:off x="3762375" y="2497138"/>
            <a:ext cx="1606550" cy="1438275"/>
          </a:xfrm>
          <a:prstGeom prst="actionButtonHelp">
            <a:avLst/>
          </a:prstGeom>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885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8489397C-4D87-4F4C-8719-28F4F7AD86FE}" type="slidenum">
              <a:rPr lang="en-US" altLang="en-US" smtClean="0">
                <a:solidFill>
                  <a:schemeClr val="accent2"/>
                </a:solidFill>
              </a:rPr>
              <a:pPr fontAlgn="base">
                <a:spcBef>
                  <a:spcPct val="0"/>
                </a:spcBef>
                <a:spcAft>
                  <a:spcPct val="0"/>
                </a:spcAft>
              </a:pPr>
              <a:t>27</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Public Health: Risk Reduction </a:t>
            </a:r>
            <a:endParaRPr lang="en-US" dirty="0"/>
          </a:p>
        </p:txBody>
      </p:sp>
      <p:sp>
        <p:nvSpPr>
          <p:cNvPr id="3" name="Content Placeholder 2"/>
          <p:cNvSpPr>
            <a:spLocks noGrp="1"/>
          </p:cNvSpPr>
          <p:nvPr>
            <p:ph idx="1"/>
          </p:nvPr>
        </p:nvSpPr>
        <p:spPr>
          <a:xfrm>
            <a:off x="581025" y="2064774"/>
            <a:ext cx="7989888" cy="4434349"/>
          </a:xfrm>
        </p:spPr>
        <p:txBody>
          <a:bodyPr rtlCol="0">
            <a:normAutofit fontScale="85000" lnSpcReduction="20000"/>
          </a:bodyPr>
          <a:lstStyle/>
          <a:p>
            <a:pPr marL="306000" indent="-306000" eaLnBrk="1" fontAlgn="auto" hangingPunct="1">
              <a:spcAft>
                <a:spcPts val="1200"/>
              </a:spcAft>
              <a:defRPr/>
            </a:pPr>
            <a:r>
              <a:rPr lang="en-US" dirty="0" smtClean="0"/>
              <a:t>Health education and promotion campaigns</a:t>
            </a:r>
          </a:p>
          <a:p>
            <a:pPr marL="630000" lvl="1" indent="-306000" eaLnBrk="1" fontAlgn="auto" hangingPunct="1">
              <a:spcAft>
                <a:spcPts val="1200"/>
              </a:spcAft>
              <a:buFont typeface="Courier New"/>
              <a:buChar char="o"/>
              <a:defRPr/>
            </a:pPr>
            <a:r>
              <a:rPr lang="en-US" dirty="0" smtClean="0"/>
              <a:t>Brain and cardiovascular health</a:t>
            </a:r>
          </a:p>
          <a:p>
            <a:pPr marL="630000" lvl="1" indent="-306000" eaLnBrk="1" fontAlgn="auto" hangingPunct="1">
              <a:spcAft>
                <a:spcPts val="1200"/>
              </a:spcAft>
              <a:buFont typeface="Courier New"/>
              <a:buChar char="o"/>
              <a:defRPr/>
            </a:pPr>
            <a:r>
              <a:rPr lang="en-US" dirty="0" smtClean="0"/>
              <a:t>Detection/treatment of diabetes and high blood pressure</a:t>
            </a:r>
          </a:p>
          <a:p>
            <a:pPr marL="630000" lvl="1" indent="-306000" eaLnBrk="1" fontAlgn="auto" hangingPunct="1">
              <a:spcAft>
                <a:spcPts val="1200"/>
              </a:spcAft>
              <a:buFont typeface="Courier New"/>
              <a:buChar char="o"/>
              <a:defRPr/>
            </a:pPr>
            <a:r>
              <a:rPr lang="en-US" dirty="0" smtClean="0"/>
              <a:t>Smoking cessation</a:t>
            </a:r>
          </a:p>
          <a:p>
            <a:pPr marL="306000" indent="-306000" eaLnBrk="1" fontAlgn="auto" hangingPunct="1">
              <a:spcAft>
                <a:spcPts val="1200"/>
              </a:spcAft>
              <a:defRPr/>
            </a:pPr>
            <a:r>
              <a:rPr lang="en-US" dirty="0" smtClean="0"/>
              <a:t>Programs and policies</a:t>
            </a:r>
          </a:p>
          <a:p>
            <a:pPr marL="630000" lvl="1" indent="-306000" eaLnBrk="1" fontAlgn="auto" hangingPunct="1">
              <a:spcAft>
                <a:spcPts val="1200"/>
              </a:spcAft>
              <a:buFont typeface="Courier New"/>
              <a:buChar char="o"/>
              <a:defRPr/>
            </a:pPr>
            <a:r>
              <a:rPr lang="en-US" dirty="0" smtClean="0"/>
              <a:t>Injury prevention</a:t>
            </a:r>
          </a:p>
          <a:p>
            <a:pPr marL="630000" lvl="1" indent="-306000" eaLnBrk="1" fontAlgn="auto" hangingPunct="1">
              <a:spcAft>
                <a:spcPts val="1200"/>
              </a:spcAft>
              <a:buFont typeface="Courier New"/>
              <a:buChar char="o"/>
              <a:defRPr/>
            </a:pPr>
            <a:r>
              <a:rPr lang="en-US" dirty="0" smtClean="0"/>
              <a:t>Cardiovascular health</a:t>
            </a:r>
          </a:p>
          <a:p>
            <a:pPr marL="324000" lvl="1" indent="0" eaLnBrk="1" fontAlgn="auto" hangingPunct="1">
              <a:spcAft>
                <a:spcPts val="1200"/>
              </a:spcAft>
              <a:buNone/>
              <a:defRPr/>
            </a:pPr>
            <a:endParaRPr lang="en-US" sz="1300" dirty="0" smtClean="0">
              <a:ea typeface="MS Mincho" panose="02020609040205080304" pitchFamily="49" charset="-128"/>
              <a:cs typeface="Times New Roman" panose="02020603050405020304" pitchFamily="18" charset="0"/>
            </a:endParaRPr>
          </a:p>
          <a:p>
            <a:pPr marL="324000" lvl="1" indent="0" eaLnBrk="1" fontAlgn="auto" hangingPunct="1">
              <a:spcAft>
                <a:spcPts val="1200"/>
              </a:spcAft>
              <a:buNone/>
              <a:defRPr/>
            </a:pPr>
            <a:endParaRPr lang="en-US" sz="1300" dirty="0">
              <a:ea typeface="MS Mincho" panose="02020609040205080304" pitchFamily="49" charset="-128"/>
              <a:cs typeface="Times New Roman" panose="02020603050405020304" pitchFamily="18" charset="0"/>
            </a:endParaRPr>
          </a:p>
          <a:p>
            <a:pPr marL="324000" lvl="1" indent="0" eaLnBrk="1" fontAlgn="auto" hangingPunct="1">
              <a:spcAft>
                <a:spcPts val="1200"/>
              </a:spcAft>
              <a:buNone/>
              <a:defRPr/>
            </a:pPr>
            <a:r>
              <a:rPr lang="en-US" sz="1300" baseline="30000" dirty="0" smtClean="0">
                <a:ea typeface="MS Mincho" panose="02020609040205080304" pitchFamily="49" charset="-128"/>
                <a:cs typeface="Times New Roman" panose="02020603050405020304" pitchFamily="18" charset="0"/>
              </a:rPr>
              <a:t>25</a:t>
            </a:r>
            <a:r>
              <a:rPr lang="en-US" sz="1300" dirty="0" smtClean="0">
                <a:ea typeface="MS Mincho" panose="02020609040205080304" pitchFamily="49" charset="-128"/>
                <a:cs typeface="Times New Roman" panose="02020603050405020304" pitchFamily="18" charset="0"/>
              </a:rPr>
              <a:t> </a:t>
            </a:r>
            <a:r>
              <a:rPr lang="en-US" sz="1300" dirty="0">
                <a:ea typeface="MS Mincho" panose="02020609040205080304" pitchFamily="49" charset="-128"/>
                <a:cs typeface="Times New Roman" panose="02020603050405020304" pitchFamily="18" charset="0"/>
              </a:rPr>
              <a:t>Alzheimer’s Disease International. </a:t>
            </a:r>
            <a:r>
              <a:rPr lang="en-US" sz="1300" i="1" dirty="0">
                <a:ea typeface="MS Mincho" panose="02020609040205080304" pitchFamily="49" charset="-128"/>
                <a:cs typeface="Times New Roman" panose="02020603050405020304" pitchFamily="18" charset="0"/>
              </a:rPr>
              <a:t>World Alzheimer Report 2014: Dementia and Risk Reduction, An Analysis of Protective and Modifiable Factors, Summary Sheet.</a:t>
            </a:r>
            <a:r>
              <a:rPr lang="en-US" sz="1300" dirty="0">
                <a:ea typeface="MS Mincho" panose="02020609040205080304" pitchFamily="49" charset="-128"/>
                <a:cs typeface="Times New Roman" panose="02020603050405020304" pitchFamily="18" charset="0"/>
              </a:rPr>
              <a:t/>
            </a:r>
            <a:br>
              <a:rPr lang="en-US" sz="1300" dirty="0">
                <a:ea typeface="MS Mincho" panose="02020609040205080304" pitchFamily="49" charset="-128"/>
                <a:cs typeface="Times New Roman" panose="02020603050405020304" pitchFamily="18" charset="0"/>
              </a:rPr>
            </a:br>
            <a:r>
              <a:rPr lang="en-US" sz="1300" baseline="30000" dirty="0">
                <a:ea typeface="MS Mincho" panose="02020609040205080304" pitchFamily="49" charset="-128"/>
                <a:cs typeface="Times New Roman" panose="02020603050405020304" pitchFamily="18" charset="0"/>
              </a:rPr>
              <a:t>26</a:t>
            </a:r>
            <a:r>
              <a:rPr lang="en-US" sz="1300" dirty="0">
                <a:ea typeface="MS Mincho" panose="02020609040205080304" pitchFamily="49" charset="-128"/>
                <a:cs typeface="Times New Roman" panose="02020603050405020304" pitchFamily="18" charset="0"/>
              </a:rPr>
              <a:t> Alzheimer’s Association and Centers for Disease Control and Prevention. (2013) </a:t>
            </a:r>
            <a:r>
              <a:rPr lang="en-US" sz="1300" i="1" dirty="0">
                <a:ea typeface="MS Mincho" panose="02020609040205080304" pitchFamily="49" charset="-128"/>
                <a:cs typeface="Times New Roman" panose="02020603050405020304" pitchFamily="18" charset="0"/>
              </a:rPr>
              <a:t>The Public Health Road Map for State and National Partnerships, 2013-2018</a:t>
            </a:r>
            <a:r>
              <a:rPr lang="en-US" sz="1300" i="1" dirty="0" smtClean="0">
                <a:ea typeface="MS Mincho" panose="02020609040205080304" pitchFamily="49" charset="-128"/>
                <a:cs typeface="Times New Roman" panose="02020603050405020304" pitchFamily="18" charset="0"/>
              </a:rPr>
              <a:t>.</a:t>
            </a:r>
            <a:endParaRPr lang="en-US" dirty="0" smtClean="0"/>
          </a:p>
        </p:txBody>
      </p:sp>
      <p:pic>
        <p:nvPicPr>
          <p:cNvPr id="5" name="Picture 4" descr="Image of African American man and woman on bicycles, fastening helmets&#10;" title="Image of man and woman on bicycles"/>
          <p:cNvPicPr>
            <a:picLocks noChangeAspect="1"/>
          </p:cNvPicPr>
          <p:nvPr/>
        </p:nvPicPr>
        <p:blipFill>
          <a:blip r:embed="rId3"/>
          <a:stretch>
            <a:fillRect/>
          </a:stretch>
        </p:blipFill>
        <p:spPr>
          <a:xfrm>
            <a:off x="4714875" y="3460955"/>
            <a:ext cx="3140673" cy="2085770"/>
          </a:xfrm>
          <a:prstGeom prst="rect">
            <a:avLst/>
          </a:prstGeom>
          <a:ln w="38100" cmpd="sng">
            <a:solidFill>
              <a:schemeClr val="tx1"/>
            </a:solidFill>
          </a:ln>
        </p:spPr>
      </p:pic>
      <p:sp>
        <p:nvSpPr>
          <p:cNvPr id="80901"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304357EC-3F35-4FD9-B7FA-D38C323FAA04}" type="slidenum">
              <a:rPr lang="en-US" altLang="en-US" smtClean="0">
                <a:solidFill>
                  <a:schemeClr val="accent2"/>
                </a:solidFill>
              </a:rPr>
              <a:pPr fontAlgn="base">
                <a:spcBef>
                  <a:spcPct val="0"/>
                </a:spcBef>
                <a:spcAft>
                  <a:spcPct val="0"/>
                </a:spcAft>
              </a:pPr>
              <a:t>28</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3036888"/>
            <a:ext cx="7989888" cy="1504950"/>
          </a:xfrm>
        </p:spPr>
        <p:txBody>
          <a:bodyPr/>
          <a:lstStyle/>
          <a:p>
            <a:pPr eaLnBrk="1" fontAlgn="auto" hangingPunct="1">
              <a:spcAft>
                <a:spcPts val="0"/>
              </a:spcAft>
              <a:defRPr/>
            </a:pPr>
            <a:r>
              <a:rPr lang="en-US" dirty="0" smtClean="0"/>
              <a:t>Tool #3: Early Detection </a:t>
            </a:r>
            <a:br>
              <a:rPr lang="en-US" dirty="0" smtClean="0"/>
            </a:br>
            <a:r>
              <a:rPr lang="en-US" dirty="0" smtClean="0"/>
              <a:t>&amp; Diagnosis</a:t>
            </a:r>
            <a:endParaRPr lang="en-US" dirty="0"/>
          </a:p>
        </p:txBody>
      </p:sp>
      <p:sp>
        <p:nvSpPr>
          <p:cNvPr id="4" name="Text Placeholder 3"/>
          <p:cNvSpPr>
            <a:spLocks noGrp="1"/>
          </p:cNvSpPr>
          <p:nvPr>
            <p:ph type="body" idx="1"/>
          </p:nvPr>
        </p:nvSpPr>
        <p:spPr>
          <a:xfrm>
            <a:off x="581025" y="4541838"/>
            <a:ext cx="7989888" cy="600075"/>
          </a:xfrm>
        </p:spPr>
        <p:txBody>
          <a:bodyPr rtlCol="0"/>
          <a:lstStyle/>
          <a:p>
            <a:pPr eaLnBrk="1" fontAlgn="auto" hangingPunct="1">
              <a:defRPr/>
            </a:pPr>
            <a:r>
              <a:rPr lang="en-US" dirty="0"/>
              <a:t>Alzheimer’s Disease – What is the Role of Public Health?</a:t>
            </a:r>
          </a:p>
        </p:txBody>
      </p:sp>
      <p:sp>
        <p:nvSpPr>
          <p:cNvPr id="3" name="Slide Number Placeholder 2"/>
          <p:cNvSpPr>
            <a:spLocks noGrp="1"/>
          </p:cNvSpPr>
          <p:nvPr>
            <p:ph type="sldNum" sz="quarter" idx="12"/>
          </p:nvPr>
        </p:nvSpPr>
        <p:spPr/>
        <p:txBody>
          <a:bodyPr/>
          <a:lstStyle/>
          <a:p>
            <a:pPr>
              <a:defRPr/>
            </a:pPr>
            <a:fld id="{339973A2-6FAA-4946-9775-D55007CF0811}" type="slidenum">
              <a:rPr lang="en-US"/>
              <a:pP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competencies</a:t>
            </a:r>
            <a:endParaRPr lang="en-US" dirty="0"/>
          </a:p>
        </p:txBody>
      </p:sp>
      <p:sp>
        <p:nvSpPr>
          <p:cNvPr id="3" name="Content Placeholder 2"/>
          <p:cNvSpPr>
            <a:spLocks noGrp="1"/>
          </p:cNvSpPr>
          <p:nvPr>
            <p:ph idx="1"/>
          </p:nvPr>
        </p:nvSpPr>
        <p:spPr>
          <a:xfrm>
            <a:off x="581025" y="2508250"/>
            <a:ext cx="7989888" cy="3630613"/>
          </a:xfrm>
        </p:spPr>
        <p:txBody>
          <a:bodyPr rtlCol="0">
            <a:noAutofit/>
          </a:bodyPr>
          <a:lstStyle/>
          <a:p>
            <a:pPr marL="0" indent="0" eaLnBrk="1" fontAlgn="auto" hangingPunct="1">
              <a:buFont typeface="Wingdings 2" panose="05020102010507070707" pitchFamily="18" charset="2"/>
              <a:buNone/>
              <a:defRPr/>
            </a:pPr>
            <a:r>
              <a:rPr lang="en-US" sz="1800" b="1" dirty="0"/>
              <a:t>Association for Gerontology in Higher Education (AGHE):</a:t>
            </a:r>
          </a:p>
          <a:p>
            <a:pPr marL="171450" indent="-171450" eaLnBrk="1" fontAlgn="auto" hangingPunct="1">
              <a:buFont typeface="Wingdings 2" panose="05020102010507070707" pitchFamily="18" charset="2"/>
              <a:buNone/>
              <a:defRPr/>
            </a:pPr>
            <a:r>
              <a:rPr lang="en-US" sz="1600" dirty="0" smtClean="0"/>
              <a:t>•  1.2.4 </a:t>
            </a:r>
            <a:r>
              <a:rPr lang="en-US" sz="1600" dirty="0"/>
              <a:t>Recognize common late-life syndromes and diseases and their related bio-psycho-social risk and protective factors.</a:t>
            </a:r>
          </a:p>
          <a:p>
            <a:pPr marL="0" indent="0" eaLnBrk="1" fontAlgn="auto" hangingPunct="1">
              <a:buFont typeface="Wingdings 2" panose="05020102010507070707" pitchFamily="18" charset="2"/>
              <a:buNone/>
              <a:defRPr/>
            </a:pPr>
            <a:r>
              <a:rPr lang="en-US" sz="1800" b="1" dirty="0"/>
              <a:t>Association of Schools and Programs of Public Health (ASPPH):</a:t>
            </a:r>
          </a:p>
          <a:p>
            <a:pPr marL="171450" indent="-171450" eaLnBrk="1" fontAlgn="auto" hangingPunct="1">
              <a:buFont typeface="Wingdings 2" panose="05020102010507070707" pitchFamily="18" charset="2"/>
              <a:buNone/>
              <a:defRPr/>
            </a:pPr>
            <a:r>
              <a:rPr lang="en-US" sz="1600" dirty="0" smtClean="0"/>
              <a:t>•  Domain </a:t>
            </a:r>
            <a:r>
              <a:rPr lang="en-US" sz="1600" dirty="0"/>
              <a:t>2: Describe how the methods of epidemiology and surveillance are used to safeguard the population’s health.</a:t>
            </a:r>
          </a:p>
          <a:p>
            <a:pPr marL="171450" indent="-171450" eaLnBrk="1" fontAlgn="auto" hangingPunct="1">
              <a:buFont typeface="Wingdings 2" panose="05020102010507070707" pitchFamily="18" charset="2"/>
              <a:buNone/>
              <a:defRPr/>
            </a:pPr>
            <a:r>
              <a:rPr lang="en-US" sz="1600" dirty="0" smtClean="0"/>
              <a:t>•  Domain </a:t>
            </a:r>
            <a:r>
              <a:rPr lang="en-US" sz="1600" dirty="0"/>
              <a:t>3: Endorse lifestyle behaviors that promote individual and population health and well-being.</a:t>
            </a:r>
          </a:p>
          <a:p>
            <a:pPr marL="0" indent="0" eaLnBrk="1" fontAlgn="auto" hangingPunct="1">
              <a:buFont typeface="Wingdings 2" panose="05020102010507070707" pitchFamily="18" charset="2"/>
              <a:buNone/>
              <a:defRPr/>
            </a:pPr>
            <a:r>
              <a:rPr lang="en-US" sz="1800" b="1" dirty="0"/>
              <a:t>Council on Linkages Between Academia and Public Health Practice:</a:t>
            </a:r>
          </a:p>
          <a:p>
            <a:pPr marL="171450" indent="-171450" eaLnBrk="1" fontAlgn="auto" hangingPunct="1">
              <a:buFont typeface="Wingdings 2" panose="05020102010507070707" pitchFamily="18" charset="2"/>
              <a:buNone/>
              <a:defRPr/>
            </a:pPr>
            <a:r>
              <a:rPr lang="en-US" sz="1600" dirty="0" smtClean="0"/>
              <a:t>•  3A8</a:t>
            </a:r>
            <a:r>
              <a:rPr lang="en-US" sz="1600" dirty="0"/>
              <a:t>. Describes the roles of governmental public health, health care, and other partners in improving the health of a community.</a:t>
            </a:r>
          </a:p>
          <a:p>
            <a:pPr marL="171450" indent="-171450" eaLnBrk="1" fontAlgn="auto" hangingPunct="1">
              <a:buFont typeface="Wingdings 2" panose="05020102010507070707" pitchFamily="18" charset="2"/>
              <a:buNone/>
              <a:defRPr/>
            </a:pPr>
            <a:r>
              <a:rPr lang="en-US" sz="1600" dirty="0" smtClean="0"/>
              <a:t>•  8A3</a:t>
            </a:r>
            <a:r>
              <a:rPr lang="en-US" sz="1600" dirty="0"/>
              <a:t>. Describes the ways public health, health care, and other organizations can work together or individually to impact the health of a community.</a:t>
            </a:r>
          </a:p>
          <a:p>
            <a:pPr marL="171450" indent="-171450" eaLnBrk="1" fontAlgn="auto" hangingPunct="1">
              <a:buFont typeface="Wingdings 2" panose="05020102010507070707" pitchFamily="18" charset="2"/>
              <a:buNone/>
              <a:defRPr/>
            </a:pPr>
            <a:r>
              <a:rPr lang="en-US" sz="1600" dirty="0" smtClean="0"/>
              <a:t>•  8A4</a:t>
            </a:r>
            <a:r>
              <a:rPr lang="en-US" sz="1600" dirty="0"/>
              <a:t>. Contributes to development of a vision for a healthy community (e.g., emphasis on prevention, health equity for all, excellence and innovation). </a:t>
            </a:r>
          </a:p>
        </p:txBody>
      </p:sp>
      <p:sp>
        <p:nvSpPr>
          <p:cNvPr id="297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AD6BD5B9-03F5-4F52-9292-588CEEEE0E0C}" type="slidenum">
              <a:rPr lang="en-US" altLang="en-US" smtClean="0">
                <a:solidFill>
                  <a:schemeClr val="accent2"/>
                </a:solidFill>
              </a:rPr>
              <a:pPr fontAlgn="base">
                <a:spcBef>
                  <a:spcPct val="0"/>
                </a:spcBef>
                <a:spcAft>
                  <a:spcPct val="0"/>
                </a:spcAft>
              </a:pPr>
              <a:t>3</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Discussion </a:t>
            </a:r>
            <a:r>
              <a:rPr lang="en-US" dirty="0" smtClean="0"/>
              <a:t>Question</a:t>
            </a:r>
            <a:endParaRPr lang="en-US" dirty="0"/>
          </a:p>
        </p:txBody>
      </p:sp>
      <p:sp>
        <p:nvSpPr>
          <p:cNvPr id="4" name="Content Placeholder 3"/>
          <p:cNvSpPr>
            <a:spLocks noGrp="1"/>
          </p:cNvSpPr>
          <p:nvPr>
            <p:ph idx="1"/>
          </p:nvPr>
        </p:nvSpPr>
        <p:spPr>
          <a:xfrm>
            <a:off x="581025" y="2227263"/>
            <a:ext cx="7989888" cy="3632200"/>
          </a:xfrm>
        </p:spPr>
        <p:txBody>
          <a:bodyPr rtlCol="0">
            <a:normAutofit fontScale="92500" lnSpcReduction="10000"/>
          </a:bodyPr>
          <a:lstStyle/>
          <a:p>
            <a:pPr marL="0" indent="0" algn="ctr" eaLnBrk="1" fontAlgn="auto" hangingPunct="1">
              <a:buFont typeface="Wingdings 2" panose="05020102010507070707" pitchFamily="18" charset="2"/>
              <a:buNone/>
              <a:defRPr/>
            </a:pPr>
            <a:endParaRPr lang="en-US" sz="3600" dirty="0" smtClean="0"/>
          </a:p>
          <a:p>
            <a:pPr marL="0" indent="0" algn="ctr" eaLnBrk="1" fontAlgn="auto" hangingPunct="1">
              <a:buFont typeface="Wingdings 2" panose="05020102010507070707" pitchFamily="18" charset="2"/>
              <a:buNone/>
              <a:defRPr/>
            </a:pPr>
            <a:endParaRPr lang="en-US" sz="3600" dirty="0"/>
          </a:p>
          <a:p>
            <a:pPr marL="0" indent="0" algn="ctr" eaLnBrk="1" fontAlgn="auto" hangingPunct="1">
              <a:buFont typeface="Wingdings 2" panose="05020102010507070707" pitchFamily="18" charset="2"/>
              <a:buNone/>
              <a:defRPr/>
            </a:pPr>
            <a:endParaRPr lang="en-US" sz="3600" dirty="0" smtClean="0"/>
          </a:p>
          <a:p>
            <a:pPr marL="0" indent="0" algn="ctr" eaLnBrk="1" fontAlgn="auto" hangingPunct="1">
              <a:buFont typeface="Wingdings 2" panose="05020102010507070707" pitchFamily="18" charset="2"/>
              <a:buNone/>
              <a:defRPr/>
            </a:pPr>
            <a:r>
              <a:rPr lang="en-US" sz="3600" dirty="0" smtClean="0"/>
              <a:t>Would </a:t>
            </a:r>
            <a:r>
              <a:rPr lang="en-US" sz="3600" dirty="0"/>
              <a:t>you want to know if you had Alzheimer’s disease?  </a:t>
            </a:r>
            <a:br>
              <a:rPr lang="en-US" sz="3600" dirty="0"/>
            </a:br>
            <a:r>
              <a:rPr lang="en-US" sz="3600" dirty="0"/>
              <a:t>Why or why not?</a:t>
            </a:r>
          </a:p>
        </p:txBody>
      </p:sp>
      <p:sp>
        <p:nvSpPr>
          <p:cNvPr id="8499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6DC6C947-3A4B-4C7E-A277-565E28990D60}" type="slidenum">
              <a:rPr lang="en-US" altLang="en-US" smtClean="0">
                <a:solidFill>
                  <a:schemeClr val="accent2"/>
                </a:solidFill>
              </a:rPr>
              <a:pPr fontAlgn="base">
                <a:spcBef>
                  <a:spcPct val="0"/>
                </a:spcBef>
                <a:spcAft>
                  <a:spcPct val="0"/>
                </a:spcAft>
              </a:pPr>
              <a:t>30</a:t>
            </a:fld>
            <a:endParaRPr lang="en-US" altLang="en-US" smtClean="0">
              <a:solidFill>
                <a:schemeClr val="accent2"/>
              </a:solidFill>
            </a:endParaRPr>
          </a:p>
        </p:txBody>
      </p:sp>
      <p:sp>
        <p:nvSpPr>
          <p:cNvPr id="5" name="Action Button: Help 4" descr="Question mark indicating discussion question" title="Question mark">
            <a:hlinkClick r:id="" action="ppaction://noaction" highlightClick="1"/>
          </p:cNvPr>
          <p:cNvSpPr/>
          <p:nvPr/>
        </p:nvSpPr>
        <p:spPr>
          <a:xfrm>
            <a:off x="3762375" y="2286000"/>
            <a:ext cx="1606550" cy="1439863"/>
          </a:xfrm>
          <a:prstGeom prst="actionButtonHelp">
            <a:avLst/>
          </a:prstGeom>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Why Promote Early Detection?</a:t>
            </a:r>
            <a:endParaRPr lang="en-US" sz="2000" baseline="80000" dirty="0"/>
          </a:p>
        </p:txBody>
      </p:sp>
      <p:sp>
        <p:nvSpPr>
          <p:cNvPr id="87044" name="Content Placeholder 2"/>
          <p:cNvSpPr>
            <a:spLocks noGrp="1"/>
          </p:cNvSpPr>
          <p:nvPr>
            <p:ph idx="1"/>
          </p:nvPr>
        </p:nvSpPr>
        <p:spPr>
          <a:xfrm>
            <a:off x="581024" y="2990645"/>
            <a:ext cx="7707569" cy="3632200"/>
          </a:xfrm>
        </p:spPr>
        <p:txBody>
          <a:bodyPr/>
          <a:lstStyle/>
          <a:p>
            <a:pPr eaLnBrk="1" hangingPunct="1">
              <a:spcAft>
                <a:spcPts val="1200"/>
              </a:spcAft>
            </a:pPr>
            <a:r>
              <a:rPr lang="en-US" altLang="en-US" dirty="0" smtClean="0"/>
              <a:t>Access to treatment and services</a:t>
            </a:r>
          </a:p>
          <a:p>
            <a:pPr eaLnBrk="1" hangingPunct="1">
              <a:spcAft>
                <a:spcPts val="1200"/>
              </a:spcAft>
            </a:pPr>
            <a:r>
              <a:rPr lang="en-US" altLang="en-US" dirty="0" smtClean="0"/>
              <a:t>Planning</a:t>
            </a:r>
          </a:p>
          <a:p>
            <a:pPr eaLnBrk="1" hangingPunct="1">
              <a:spcAft>
                <a:spcPts val="1200"/>
              </a:spcAft>
            </a:pPr>
            <a:r>
              <a:rPr lang="en-US" altLang="en-US" dirty="0" smtClean="0"/>
              <a:t>Potentially reversible </a:t>
            </a:r>
            <a:br>
              <a:rPr lang="en-US" altLang="en-US" dirty="0" smtClean="0"/>
            </a:br>
            <a:r>
              <a:rPr lang="en-US" altLang="en-US" dirty="0" smtClean="0"/>
              <a:t>causes</a:t>
            </a:r>
          </a:p>
          <a:p>
            <a:pPr eaLnBrk="1" hangingPunct="1">
              <a:spcAft>
                <a:spcPts val="1200"/>
              </a:spcAft>
            </a:pPr>
            <a:r>
              <a:rPr lang="en-US" altLang="en-US" dirty="0" smtClean="0"/>
              <a:t>Clinical trials</a:t>
            </a:r>
          </a:p>
          <a:p>
            <a:pPr marL="0" indent="0" eaLnBrk="1" hangingPunct="1">
              <a:spcAft>
                <a:spcPts val="1200"/>
              </a:spcAft>
              <a:buNone/>
            </a:pPr>
            <a:endParaRPr lang="en-US" sz="1100" dirty="0" smtClean="0">
              <a:ea typeface="Cambria" panose="02040503050406030204" pitchFamily="18" charset="0"/>
              <a:cs typeface="Times New Roman" panose="02020603050405020304" pitchFamily="18" charset="0"/>
            </a:endParaRPr>
          </a:p>
          <a:p>
            <a:pPr marL="0" indent="0" eaLnBrk="1" hangingPunct="1">
              <a:spcAft>
                <a:spcPts val="1200"/>
              </a:spcAft>
              <a:buNone/>
            </a:pPr>
            <a:endParaRPr lang="en-US" sz="1100" dirty="0">
              <a:ea typeface="Cambria" panose="02040503050406030204" pitchFamily="18" charset="0"/>
              <a:cs typeface="Times New Roman" panose="02020603050405020304" pitchFamily="18" charset="0"/>
            </a:endParaRPr>
          </a:p>
          <a:p>
            <a:pPr marL="0" indent="0" eaLnBrk="1" hangingPunct="1">
              <a:spcAft>
                <a:spcPts val="1200"/>
              </a:spcAft>
              <a:buNone/>
            </a:pPr>
            <a:endParaRPr lang="en-US" sz="1100" dirty="0" smtClean="0">
              <a:ea typeface="Cambria" panose="02040503050406030204" pitchFamily="18" charset="0"/>
              <a:cs typeface="Times New Roman" panose="02020603050405020304" pitchFamily="18" charset="0"/>
            </a:endParaRPr>
          </a:p>
          <a:p>
            <a:pPr marL="0" indent="0" eaLnBrk="1" hangingPunct="1">
              <a:spcAft>
                <a:spcPts val="1200"/>
              </a:spcAft>
              <a:buNone/>
            </a:pPr>
            <a:r>
              <a:rPr lang="en-US" sz="1100" baseline="30000" dirty="0" smtClean="0">
                <a:ea typeface="Cambria" panose="02040503050406030204" pitchFamily="18" charset="0"/>
                <a:cs typeface="Times New Roman" panose="02020603050405020304" pitchFamily="18" charset="0"/>
              </a:rPr>
              <a:t>27 </a:t>
            </a:r>
            <a:r>
              <a:rPr lang="en-US" sz="1100" dirty="0">
                <a:ea typeface="Cambria" panose="02040503050406030204" pitchFamily="18" charset="0"/>
                <a:cs typeface="Times New Roman" panose="02020603050405020304" pitchFamily="18" charset="0"/>
              </a:rPr>
              <a:t>Alzheimer’s Association. (2013) </a:t>
            </a:r>
            <a:r>
              <a:rPr lang="en-US" sz="1100" i="1" dirty="0">
                <a:ea typeface="Cambria" panose="02040503050406030204" pitchFamily="18" charset="0"/>
                <a:cs typeface="Times New Roman" panose="02020603050405020304" pitchFamily="18" charset="0"/>
              </a:rPr>
              <a:t>Combating Alzheimer’s Disease: A Public Health Agenda</a:t>
            </a:r>
            <a:r>
              <a:rPr lang="en-US" sz="1100" dirty="0">
                <a:ea typeface="Cambria" panose="02040503050406030204" pitchFamily="18" charset="0"/>
                <a:cs typeface="Times New Roman" panose="02020603050405020304" pitchFamily="18" charset="0"/>
              </a:rPr>
              <a:t>.</a:t>
            </a:r>
            <a:br>
              <a:rPr lang="en-US" sz="1100" dirty="0">
                <a:ea typeface="Cambria" panose="02040503050406030204" pitchFamily="18" charset="0"/>
                <a:cs typeface="Times New Roman" panose="02020603050405020304" pitchFamily="18" charset="0"/>
              </a:rPr>
            </a:br>
            <a:r>
              <a:rPr lang="en-US" sz="1100" baseline="30000" dirty="0">
                <a:ea typeface="Cambria" panose="02040503050406030204" pitchFamily="18" charset="0"/>
                <a:cs typeface="Times New Roman" panose="02020603050405020304" pitchFamily="18" charset="0"/>
              </a:rPr>
              <a:t>28</a:t>
            </a:r>
            <a:r>
              <a:rPr lang="en-US" sz="1100" dirty="0">
                <a:ea typeface="Cambria" panose="02040503050406030204" pitchFamily="18" charset="0"/>
                <a:cs typeface="Times New Roman" panose="02020603050405020304" pitchFamily="18" charset="0"/>
              </a:rPr>
              <a:t> </a:t>
            </a:r>
            <a:r>
              <a:rPr lang="en-US" sz="1100" dirty="0">
                <a:ea typeface="MS Mincho" panose="02020609040205080304" pitchFamily="49" charset="-128"/>
                <a:cs typeface="Times New Roman" panose="02020603050405020304" pitchFamily="18" charset="0"/>
              </a:rPr>
              <a:t>Alzheimer’s Association. </a:t>
            </a:r>
            <a:r>
              <a:rPr lang="en-US" sz="1100" i="1" dirty="0">
                <a:ea typeface="MS Mincho" panose="02020609040205080304" pitchFamily="49" charset="-128"/>
                <a:cs typeface="Times New Roman" panose="02020603050405020304" pitchFamily="18" charset="0"/>
              </a:rPr>
              <a:t>Early Detection</a:t>
            </a:r>
            <a:r>
              <a:rPr lang="en-US" sz="1100" dirty="0">
                <a:ea typeface="MS Mincho" panose="02020609040205080304" pitchFamily="49" charset="-128"/>
                <a:cs typeface="Times New Roman" panose="02020603050405020304" pitchFamily="18" charset="0"/>
              </a:rPr>
              <a:t>. Accessed June 8, 2015 from website: </a:t>
            </a:r>
            <a:r>
              <a:rPr lang="en-US" sz="1100" u="sng" dirty="0">
                <a:solidFill>
                  <a:srgbClr val="0000FF"/>
                </a:solidFill>
                <a:ea typeface="MS Mincho" panose="02020609040205080304" pitchFamily="49" charset="-128"/>
                <a:cs typeface="Arial" panose="020B0604020202020204" pitchFamily="34" charset="0"/>
                <a:hlinkClick r:id="rId3"/>
              </a:rPr>
              <a:t>http://www.alz.org/publichealth/early-detection.asp</a:t>
            </a:r>
            <a:r>
              <a:rPr lang="en-US" sz="1100" dirty="0">
                <a:solidFill>
                  <a:srgbClr val="1A1A1A"/>
                </a:solidFill>
                <a:ea typeface="MS Mincho" panose="02020609040205080304" pitchFamily="49" charset="-128"/>
                <a:cs typeface="Arial" panose="020B0604020202020204" pitchFamily="34" charset="0"/>
              </a:rPr>
              <a:t> </a:t>
            </a:r>
            <a:r>
              <a:rPr lang="en-US" sz="1100" dirty="0">
                <a:ea typeface="MS Mincho" panose="02020609040205080304" pitchFamily="49" charset="-128"/>
                <a:cs typeface="Times New Roman" panose="02020603050405020304" pitchFamily="18" charset="0"/>
              </a:rPr>
              <a:t/>
            </a:r>
            <a:br>
              <a:rPr lang="en-US" sz="1100" dirty="0">
                <a:ea typeface="MS Mincho" panose="02020609040205080304" pitchFamily="49" charset="-128"/>
                <a:cs typeface="Times New Roman" panose="02020603050405020304" pitchFamily="18" charset="0"/>
              </a:rPr>
            </a:br>
            <a:r>
              <a:rPr lang="en-US" sz="1100" baseline="30000" dirty="0">
                <a:ea typeface="MS Mincho" panose="02020609040205080304" pitchFamily="49" charset="-128"/>
                <a:cs typeface="Times New Roman" panose="02020603050405020304" pitchFamily="18" charset="0"/>
              </a:rPr>
              <a:t>29</a:t>
            </a:r>
            <a:r>
              <a:rPr lang="en-US" sz="1100" dirty="0">
                <a:ea typeface="MS Mincho" panose="02020609040205080304" pitchFamily="49" charset="-128"/>
                <a:cs typeface="Times New Roman" panose="02020603050405020304" pitchFamily="18" charset="0"/>
              </a:rPr>
              <a:t> National Institutes on Aging. (2015) </a:t>
            </a:r>
            <a:r>
              <a:rPr lang="en-US" sz="1100" i="1" dirty="0">
                <a:ea typeface="MS Mincho" panose="02020609040205080304" pitchFamily="49" charset="-128"/>
                <a:cs typeface="Times New Roman" panose="02020603050405020304" pitchFamily="18" charset="0"/>
              </a:rPr>
              <a:t>Alzheimer’s Disease: Unraveling the Mystery</a:t>
            </a:r>
            <a:r>
              <a:rPr lang="en-US" sz="1100" dirty="0">
                <a:ea typeface="MS Mincho" panose="02020609040205080304" pitchFamily="49" charset="-128"/>
                <a:cs typeface="Times New Roman" panose="02020603050405020304" pitchFamily="18" charset="0"/>
              </a:rPr>
              <a:t>.</a:t>
            </a:r>
            <a:br>
              <a:rPr lang="en-US" sz="1100" dirty="0">
                <a:ea typeface="MS Mincho" panose="02020609040205080304" pitchFamily="49" charset="-128"/>
                <a:cs typeface="Times New Roman" panose="02020603050405020304" pitchFamily="18" charset="0"/>
              </a:rPr>
            </a:br>
            <a:r>
              <a:rPr lang="en-US" sz="1100" baseline="30000" dirty="0">
                <a:ea typeface="MS Mincho" panose="02020609040205080304" pitchFamily="49" charset="-128"/>
                <a:cs typeface="Times New Roman" panose="02020603050405020304" pitchFamily="18" charset="0"/>
              </a:rPr>
              <a:t>30</a:t>
            </a:r>
            <a:r>
              <a:rPr lang="en-US" sz="1100" dirty="0">
                <a:ea typeface="MS Mincho" panose="02020609040205080304" pitchFamily="49" charset="-128"/>
                <a:cs typeface="Times New Roman" panose="02020603050405020304" pitchFamily="18" charset="0"/>
              </a:rPr>
              <a:t> U.S. Health and Human Services. </a:t>
            </a:r>
            <a:r>
              <a:rPr lang="en-US" sz="1100" i="1" dirty="0">
                <a:ea typeface="MS Mincho" panose="02020609040205080304" pitchFamily="49" charset="-128"/>
                <a:cs typeface="Times New Roman" panose="02020603050405020304" pitchFamily="18" charset="0"/>
              </a:rPr>
              <a:t>National Plan to Address Alzheimer’s Disease: 2015 Update</a:t>
            </a:r>
            <a:endParaRPr lang="en-US" sz="11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altLang="en-US" dirty="0" smtClean="0"/>
          </a:p>
        </p:txBody>
      </p:sp>
      <p:pic>
        <p:nvPicPr>
          <p:cNvPr id="5" name="Picture 4" descr="Image of elderly couple sitting outside looking at cell phone, image focuses on their hands" title="Image of elderly couple "/>
          <p:cNvPicPr>
            <a:picLocks noChangeAspect="1"/>
          </p:cNvPicPr>
          <p:nvPr/>
        </p:nvPicPr>
        <p:blipFill>
          <a:blip r:embed="rId4"/>
          <a:stretch>
            <a:fillRect/>
          </a:stretch>
        </p:blipFill>
        <p:spPr>
          <a:xfrm>
            <a:off x="4541838" y="2862824"/>
            <a:ext cx="4029075" cy="2686050"/>
          </a:xfrm>
          <a:prstGeom prst="rect">
            <a:avLst/>
          </a:prstGeom>
          <a:ln w="38100" cmpd="sng">
            <a:solidFill>
              <a:srgbClr val="7F7F7F"/>
            </a:solidFill>
          </a:ln>
        </p:spPr>
      </p:pic>
      <p:sp>
        <p:nvSpPr>
          <p:cNvPr id="8704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78C9EE91-99B4-4864-9C48-DDC3B4FB0980}" type="slidenum">
              <a:rPr lang="en-US" altLang="en-US" smtClean="0">
                <a:solidFill>
                  <a:schemeClr val="accent2"/>
                </a:solidFill>
              </a:rPr>
              <a:pPr fontAlgn="base">
                <a:spcBef>
                  <a:spcPct val="0"/>
                </a:spcBef>
                <a:spcAft>
                  <a:spcPct val="0"/>
                </a:spcAft>
              </a:pPr>
              <a:t>31</a:t>
            </a:fld>
            <a:endParaRPr lang="en-US" altLang="en-US" smtClean="0">
              <a:solidFill>
                <a:schemeClr val="accent2"/>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Early Detection: Diagnosis Rates</a:t>
            </a:r>
            <a:endParaRPr lang="en-US" dirty="0"/>
          </a:p>
        </p:txBody>
      </p:sp>
      <p:sp>
        <p:nvSpPr>
          <p:cNvPr id="3" name="Content Placeholder 2"/>
          <p:cNvSpPr>
            <a:spLocks noGrp="1"/>
          </p:cNvSpPr>
          <p:nvPr>
            <p:ph idx="1"/>
          </p:nvPr>
        </p:nvSpPr>
        <p:spPr>
          <a:xfrm>
            <a:off x="581025" y="2740025"/>
            <a:ext cx="7989888" cy="3632200"/>
          </a:xfrm>
        </p:spPr>
        <p:txBody>
          <a:bodyPr rtlCol="0">
            <a:normAutofit fontScale="92500" lnSpcReduction="10000"/>
          </a:bodyPr>
          <a:lstStyle/>
          <a:p>
            <a:pPr marL="306000" indent="-306000" eaLnBrk="1" fontAlgn="auto" hangingPunct="1">
              <a:spcAft>
                <a:spcPts val="1200"/>
              </a:spcAft>
              <a:defRPr/>
            </a:pPr>
            <a:r>
              <a:rPr lang="en-US" dirty="0" smtClean="0"/>
              <a:t>Most people with Alzheimer’s disease have either:</a:t>
            </a:r>
          </a:p>
          <a:p>
            <a:pPr marL="630000" lvl="1" indent="-306000" eaLnBrk="1" fontAlgn="auto" hangingPunct="1">
              <a:buFont typeface="Courier New"/>
              <a:buChar char="o"/>
              <a:defRPr/>
            </a:pPr>
            <a:r>
              <a:rPr lang="en-US" dirty="0" smtClean="0"/>
              <a:t>Not been diagnosed</a:t>
            </a:r>
          </a:p>
          <a:p>
            <a:pPr marL="630000" lvl="1" indent="-306000" eaLnBrk="1" fontAlgn="auto" hangingPunct="1">
              <a:buFont typeface="Courier New"/>
              <a:buChar char="o"/>
              <a:defRPr/>
            </a:pPr>
            <a:r>
              <a:rPr lang="en-US" dirty="0"/>
              <a:t>B</a:t>
            </a:r>
            <a:r>
              <a:rPr lang="en-US" dirty="0" smtClean="0"/>
              <a:t>een diagnosed but are not aware</a:t>
            </a:r>
            <a:br>
              <a:rPr lang="en-US" dirty="0" smtClean="0"/>
            </a:br>
            <a:r>
              <a:rPr lang="en-US" dirty="0" smtClean="0"/>
              <a:t>of diagnosis </a:t>
            </a:r>
          </a:p>
          <a:p>
            <a:pPr marL="306000" indent="-306000" eaLnBrk="1" fontAlgn="auto" hangingPunct="1">
              <a:spcAft>
                <a:spcPts val="1200"/>
              </a:spcAft>
              <a:defRPr/>
            </a:pPr>
            <a:r>
              <a:rPr lang="en-US" dirty="0" smtClean="0"/>
              <a:t>Only 35% aware of diagnosis </a:t>
            </a:r>
          </a:p>
          <a:p>
            <a:pPr marL="306000" indent="-306000" eaLnBrk="1" fontAlgn="auto" hangingPunct="1">
              <a:spcAft>
                <a:spcPts val="1200"/>
              </a:spcAft>
              <a:defRPr/>
            </a:pPr>
            <a:r>
              <a:rPr lang="en-US" dirty="0" smtClean="0"/>
              <a:t>Health disparities</a:t>
            </a:r>
          </a:p>
          <a:p>
            <a:pPr marL="306000" indent="-306000" eaLnBrk="1" fontAlgn="auto" hangingPunct="1">
              <a:spcAft>
                <a:spcPts val="1200"/>
              </a:spcAft>
              <a:defRPr/>
            </a:pPr>
            <a:endParaRPr lang="en-US" dirty="0" smtClean="0"/>
          </a:p>
          <a:p>
            <a:pPr marL="0" indent="0" eaLnBrk="1" fontAlgn="auto" hangingPunct="1">
              <a:buNone/>
              <a:defRPr/>
            </a:pPr>
            <a:r>
              <a:rPr lang="en-US" sz="1200" baseline="30000" dirty="0">
                <a:ea typeface="MS Mincho" panose="02020609040205080304" pitchFamily="49" charset="-128"/>
                <a:cs typeface="Times New Roman" panose="02020603050405020304" pitchFamily="18" charset="0"/>
              </a:rPr>
              <a:t>31</a:t>
            </a:r>
            <a:r>
              <a:rPr lang="en-US" sz="1200" dirty="0">
                <a:ea typeface="MS Mincho" panose="02020609040205080304" pitchFamily="49" charset="-128"/>
                <a:cs typeface="Times New Roman" panose="02020603050405020304" pitchFamily="18" charset="0"/>
              </a:rPr>
              <a:t> Alzheimer’s Association. </a:t>
            </a:r>
            <a:r>
              <a:rPr lang="en-US" sz="1200" i="1" dirty="0">
                <a:ea typeface="MS Mincho" panose="02020609040205080304" pitchFamily="49" charset="-128"/>
                <a:cs typeface="Times New Roman" panose="02020603050405020304" pitchFamily="18" charset="0"/>
              </a:rPr>
              <a:t>2015 Alzheimer’s Disease Facts and Figures.</a:t>
            </a:r>
            <a:r>
              <a:rPr lang="en-US" sz="1200" dirty="0">
                <a:ea typeface="MS Mincho" panose="02020609040205080304" pitchFamily="49" charset="-128"/>
                <a:cs typeface="Times New Roman" panose="02020603050405020304" pitchFamily="18" charset="0"/>
              </a:rPr>
              <a:t/>
            </a:r>
            <a:br>
              <a:rPr lang="en-US" sz="1200" dirty="0">
                <a:ea typeface="MS Mincho" panose="02020609040205080304" pitchFamily="49" charset="-128"/>
                <a:cs typeface="Times New Roman" panose="02020603050405020304" pitchFamily="18" charset="0"/>
              </a:rPr>
            </a:br>
            <a:r>
              <a:rPr lang="en-US" sz="1200" baseline="30000" dirty="0">
                <a:ea typeface="MS Mincho" panose="02020609040205080304" pitchFamily="49" charset="-128"/>
                <a:cs typeface="Times New Roman" panose="02020603050405020304" pitchFamily="18" charset="0"/>
              </a:rPr>
              <a:t>32</a:t>
            </a:r>
            <a:r>
              <a:rPr lang="en-US" sz="1200" dirty="0">
                <a:ea typeface="MS Mincho" panose="02020609040205080304" pitchFamily="49" charset="-128"/>
                <a:cs typeface="Times New Roman" panose="02020603050405020304" pitchFamily="18" charset="0"/>
              </a:rPr>
              <a:t> Alzheimer’s Association. (2013) </a:t>
            </a:r>
            <a:r>
              <a:rPr lang="en-US" sz="1200" i="1" dirty="0">
                <a:ea typeface="MS Mincho" panose="02020609040205080304" pitchFamily="49" charset="-128"/>
                <a:cs typeface="Times New Roman" panose="02020603050405020304" pitchFamily="18" charset="0"/>
              </a:rPr>
              <a:t>Alzheimer’s and Public Health Spotlight: Race, Ethnicity &amp; Alzheimer’s Disease</a:t>
            </a:r>
            <a:r>
              <a:rPr lang="en-US" sz="1200" dirty="0">
                <a:ea typeface="MS Mincho" panose="02020609040205080304" pitchFamily="49" charset="-128"/>
                <a:cs typeface="Times New Roman" panose="02020603050405020304" pitchFamily="18" charset="0"/>
              </a:rPr>
              <a:t>.</a:t>
            </a:r>
          </a:p>
          <a:p>
            <a:pPr marL="0" indent="0" eaLnBrk="1" fontAlgn="auto" hangingPunct="1">
              <a:buFont typeface="Wingdings 2" panose="05020102010507070707" pitchFamily="18" charset="2"/>
              <a:buNone/>
              <a:defRPr/>
            </a:pPr>
            <a:endParaRPr lang="en-US" sz="1200" dirty="0"/>
          </a:p>
        </p:txBody>
      </p:sp>
      <p:pic>
        <p:nvPicPr>
          <p:cNvPr id="4" name="Picture 3" descr="Image of stethoscope, clip art" title="Image of stethoscope"/>
          <p:cNvPicPr>
            <a:picLocks noChangeAspect="1"/>
          </p:cNvPicPr>
          <p:nvPr/>
        </p:nvPicPr>
        <p:blipFill>
          <a:blip r:embed="rId3"/>
          <a:stretch>
            <a:fillRect/>
          </a:stretch>
        </p:blipFill>
        <p:spPr>
          <a:xfrm>
            <a:off x="5745163" y="2973388"/>
            <a:ext cx="2206625" cy="3165475"/>
          </a:xfrm>
          <a:prstGeom prst="rect">
            <a:avLst/>
          </a:prstGeom>
        </p:spPr>
      </p:pic>
      <p:sp>
        <p:nvSpPr>
          <p:cNvPr id="8909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BF2D73F4-7A02-4FAF-9639-EA6D5892ECB2}" type="slidenum">
              <a:rPr lang="en-US" altLang="en-US" smtClean="0">
                <a:solidFill>
                  <a:schemeClr val="accent2"/>
                </a:solidFill>
              </a:rPr>
              <a:pPr fontAlgn="base">
                <a:spcBef>
                  <a:spcPct val="0"/>
                </a:spcBef>
                <a:spcAft>
                  <a:spcPct val="0"/>
                </a:spcAft>
              </a:pPr>
              <a:t>32</a:t>
            </a:fld>
            <a:endParaRPr lang="en-US" altLang="en-US" smtClean="0">
              <a:solidFill>
                <a:schemeClr val="accent2"/>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Early Detection: Challenges</a:t>
            </a:r>
            <a:endParaRPr lang="en-US" dirty="0"/>
          </a:p>
        </p:txBody>
      </p:sp>
      <p:sp>
        <p:nvSpPr>
          <p:cNvPr id="91139" name="Content Placeholder 2"/>
          <p:cNvSpPr>
            <a:spLocks noGrp="1"/>
          </p:cNvSpPr>
          <p:nvPr>
            <p:ph idx="1"/>
          </p:nvPr>
        </p:nvSpPr>
        <p:spPr>
          <a:xfrm>
            <a:off x="581025" y="2689225"/>
            <a:ext cx="7989888" cy="3632200"/>
          </a:xfrm>
        </p:spPr>
        <p:txBody>
          <a:bodyPr/>
          <a:lstStyle/>
          <a:p>
            <a:pPr eaLnBrk="1" hangingPunct="1">
              <a:spcAft>
                <a:spcPts val="1200"/>
              </a:spcAft>
            </a:pPr>
            <a:r>
              <a:rPr lang="en-US" altLang="en-US" dirty="0" smtClean="0"/>
              <a:t>Diagnostic uncertainty</a:t>
            </a:r>
          </a:p>
          <a:p>
            <a:pPr eaLnBrk="1" hangingPunct="1">
              <a:spcAft>
                <a:spcPts val="1200"/>
              </a:spcAft>
            </a:pPr>
            <a:r>
              <a:rPr lang="en-US" altLang="en-US" dirty="0" smtClean="0"/>
              <a:t>Time constraints, lack of support</a:t>
            </a:r>
          </a:p>
          <a:p>
            <a:pPr eaLnBrk="1" hangingPunct="1">
              <a:spcAft>
                <a:spcPts val="1200"/>
              </a:spcAft>
            </a:pPr>
            <a:r>
              <a:rPr lang="en-US" altLang="en-US" dirty="0" smtClean="0"/>
              <a:t>Communication difficulties</a:t>
            </a:r>
          </a:p>
          <a:p>
            <a:pPr eaLnBrk="1" hangingPunct="1">
              <a:spcAft>
                <a:spcPts val="1200"/>
              </a:spcAft>
            </a:pPr>
            <a:r>
              <a:rPr lang="en-US" altLang="en-US" dirty="0" smtClean="0"/>
              <a:t>Fear of causing emotional distress</a:t>
            </a:r>
          </a:p>
          <a:p>
            <a:pPr eaLnBrk="1" hangingPunct="1">
              <a:spcAft>
                <a:spcPts val="1200"/>
              </a:spcAft>
            </a:pPr>
            <a:r>
              <a:rPr lang="en-US" altLang="en-US" dirty="0" smtClean="0"/>
              <a:t>Reluctance to discuss with health care provider</a:t>
            </a:r>
          </a:p>
          <a:p>
            <a:pPr marL="0" indent="0" eaLnBrk="1" hangingPunct="1">
              <a:buNone/>
            </a:pPr>
            <a:endParaRPr lang="en-US" sz="1100" baseline="30000" dirty="0" smtClean="0">
              <a:ea typeface="MS Mincho" panose="02020609040205080304" pitchFamily="49" charset="-128"/>
              <a:cs typeface="Times New Roman" panose="02020603050405020304" pitchFamily="18" charset="0"/>
            </a:endParaRPr>
          </a:p>
          <a:p>
            <a:pPr marL="0" indent="0" eaLnBrk="1" hangingPunct="1">
              <a:buNone/>
            </a:pPr>
            <a:endParaRPr lang="en-US" sz="1100" baseline="30000" dirty="0">
              <a:ea typeface="MS Mincho" panose="02020609040205080304" pitchFamily="49" charset="-128"/>
              <a:cs typeface="Times New Roman" panose="02020603050405020304" pitchFamily="18" charset="0"/>
            </a:endParaRPr>
          </a:p>
          <a:p>
            <a:pPr marL="0" indent="0" eaLnBrk="1" hangingPunct="1">
              <a:buNone/>
            </a:pPr>
            <a:endParaRPr lang="en-US" sz="1100" baseline="30000" dirty="0" smtClean="0">
              <a:ea typeface="MS Mincho" panose="02020609040205080304" pitchFamily="49" charset="-128"/>
              <a:cs typeface="Times New Roman" panose="02020603050405020304" pitchFamily="18" charset="0"/>
            </a:endParaRPr>
          </a:p>
          <a:p>
            <a:pPr marL="0" indent="0" eaLnBrk="1" hangingPunct="1">
              <a:buNone/>
            </a:pPr>
            <a:r>
              <a:rPr lang="en-US" sz="1100" baseline="30000" dirty="0" smtClean="0">
                <a:ea typeface="MS Mincho" panose="02020609040205080304" pitchFamily="49" charset="-128"/>
                <a:cs typeface="Times New Roman" panose="02020603050405020304" pitchFamily="18" charset="0"/>
              </a:rPr>
              <a:t>33</a:t>
            </a:r>
            <a:r>
              <a:rPr lang="en-US" sz="1100" dirty="0" smtClean="0">
                <a:ea typeface="MS Mincho" panose="02020609040205080304" pitchFamily="49" charset="-128"/>
                <a:cs typeface="Times New Roman" panose="02020603050405020304" pitchFamily="18" charset="0"/>
              </a:rPr>
              <a:t> </a:t>
            </a:r>
            <a:r>
              <a:rPr lang="en-US" sz="1100" dirty="0">
                <a:ea typeface="MS Mincho" panose="02020609040205080304" pitchFamily="49" charset="-128"/>
                <a:cs typeface="Times New Roman" panose="02020603050405020304" pitchFamily="18" charset="0"/>
              </a:rPr>
              <a:t>Alzheimer’s Association. </a:t>
            </a:r>
            <a:r>
              <a:rPr lang="en-US" sz="1100" i="1" dirty="0">
                <a:ea typeface="MS Mincho" panose="02020609040205080304" pitchFamily="49" charset="-128"/>
                <a:cs typeface="Times New Roman" panose="02020603050405020304" pitchFamily="18" charset="0"/>
              </a:rPr>
              <a:t>2016 Alzheimer’s Disease Facts and Figures.</a:t>
            </a:r>
            <a:r>
              <a:rPr lang="en-US" sz="1100" dirty="0">
                <a:ea typeface="MS Mincho" panose="02020609040205080304" pitchFamily="49" charset="-128"/>
                <a:cs typeface="Times New Roman" panose="02020603050405020304" pitchFamily="18" charset="0"/>
              </a:rPr>
              <a:t/>
            </a:r>
            <a:br>
              <a:rPr lang="en-US" sz="1100" dirty="0">
                <a:ea typeface="MS Mincho" panose="02020609040205080304" pitchFamily="49" charset="-128"/>
                <a:cs typeface="Times New Roman" panose="02020603050405020304" pitchFamily="18" charset="0"/>
              </a:rPr>
            </a:br>
            <a:r>
              <a:rPr lang="en-US" sz="1100" baseline="30000" dirty="0">
                <a:ea typeface="MS Mincho" panose="02020609040205080304" pitchFamily="49" charset="-128"/>
                <a:cs typeface="Times New Roman" panose="02020603050405020304" pitchFamily="18" charset="0"/>
              </a:rPr>
              <a:t>34</a:t>
            </a:r>
            <a:r>
              <a:rPr lang="en-US" sz="1100" dirty="0">
                <a:ea typeface="MS Mincho" panose="02020609040205080304" pitchFamily="49" charset="-128"/>
                <a:cs typeface="Times New Roman" panose="02020603050405020304" pitchFamily="18" charset="0"/>
              </a:rPr>
              <a:t> Alzheimer’s Association. (2015) </a:t>
            </a:r>
            <a:r>
              <a:rPr lang="en-US" sz="1100" i="1" dirty="0">
                <a:ea typeface="MS Mincho" panose="02020609040205080304" pitchFamily="49" charset="-128"/>
                <a:cs typeface="Times New Roman" panose="02020603050405020304" pitchFamily="18" charset="0"/>
              </a:rPr>
              <a:t>Cognitive Data from the 2012 BRFSS</a:t>
            </a:r>
            <a:r>
              <a:rPr lang="en-US" sz="1100" dirty="0">
                <a:ea typeface="MS Mincho" panose="02020609040205080304" pitchFamily="49" charset="-128"/>
                <a:cs typeface="Times New Roman" panose="02020603050405020304" pitchFamily="18" charset="0"/>
              </a:rPr>
              <a:t>.</a:t>
            </a:r>
            <a:endParaRPr lang="en-US" sz="1100" dirty="0"/>
          </a:p>
          <a:p>
            <a:pPr marL="0" indent="0" eaLnBrk="1" hangingPunct="1">
              <a:buNone/>
            </a:pPr>
            <a:endParaRPr lang="en-US" altLang="en-US" dirty="0" smtClean="0"/>
          </a:p>
        </p:txBody>
      </p:sp>
      <p:sp>
        <p:nvSpPr>
          <p:cNvPr id="911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9EE8E6C6-71BF-4AE5-96BD-F21B6F879A58}" type="slidenum">
              <a:rPr lang="en-US" altLang="en-US" smtClean="0">
                <a:solidFill>
                  <a:schemeClr val="accent2"/>
                </a:solidFill>
              </a:rPr>
              <a:pPr fontAlgn="base">
                <a:spcBef>
                  <a:spcPct val="0"/>
                </a:spcBef>
                <a:spcAft>
                  <a:spcPct val="0"/>
                </a:spcAft>
              </a:pPr>
              <a:t>33</a:t>
            </a:fld>
            <a:endParaRPr lang="en-US" altLang="en-US" smtClean="0">
              <a:solidFill>
                <a:schemeClr val="accent2"/>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Early Detection: Most Want to Know</a:t>
            </a:r>
            <a:endParaRPr lang="en-US" dirty="0"/>
          </a:p>
        </p:txBody>
      </p:sp>
      <p:sp>
        <p:nvSpPr>
          <p:cNvPr id="93188" name="Content Placeholder 2"/>
          <p:cNvSpPr>
            <a:spLocks noGrp="1"/>
          </p:cNvSpPr>
          <p:nvPr>
            <p:ph idx="1"/>
          </p:nvPr>
        </p:nvSpPr>
        <p:spPr>
          <a:xfrm>
            <a:off x="581025" y="3601243"/>
            <a:ext cx="7989888" cy="2117725"/>
          </a:xfrm>
        </p:spPr>
        <p:txBody>
          <a:bodyPr/>
          <a:lstStyle/>
          <a:p>
            <a:pPr eaLnBrk="1" hangingPunct="1">
              <a:spcAft>
                <a:spcPts val="1200"/>
              </a:spcAft>
            </a:pPr>
            <a:r>
              <a:rPr lang="en-US" altLang="en-US" dirty="0" smtClean="0"/>
              <a:t>89% of Americans would want to know</a:t>
            </a:r>
          </a:p>
          <a:p>
            <a:pPr eaLnBrk="1" hangingPunct="1">
              <a:spcAft>
                <a:spcPts val="1200"/>
              </a:spcAft>
            </a:pPr>
            <a:r>
              <a:rPr lang="en-US" altLang="en-US" dirty="0" smtClean="0"/>
              <a:t>Of those age 60 and older, 95% would want to know </a:t>
            </a:r>
          </a:p>
          <a:p>
            <a:pPr eaLnBrk="1" hangingPunct="1">
              <a:spcAft>
                <a:spcPts val="1200"/>
              </a:spcAft>
            </a:pPr>
            <a:r>
              <a:rPr lang="en-US" altLang="en-US" dirty="0" smtClean="0"/>
              <a:t>97% would want to know about a family member</a:t>
            </a:r>
          </a:p>
          <a:p>
            <a:pPr marL="0" indent="0" eaLnBrk="1" hangingPunct="1">
              <a:spcAft>
                <a:spcPts val="1200"/>
              </a:spcAft>
              <a:buNone/>
            </a:pPr>
            <a:endParaRPr lang="en-US" sz="1100" baseline="30000" dirty="0" smtClean="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smtClean="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smtClean="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smtClean="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a:ea typeface="MS Mincho" panose="02020609040205080304" pitchFamily="49" charset="-128"/>
              <a:cs typeface="Times New Roman" panose="02020603050405020304" pitchFamily="18" charset="0"/>
            </a:endParaRPr>
          </a:p>
          <a:p>
            <a:pPr marL="0" indent="0" eaLnBrk="1" hangingPunct="1">
              <a:spcAft>
                <a:spcPts val="1200"/>
              </a:spcAft>
              <a:buNone/>
            </a:pPr>
            <a:r>
              <a:rPr lang="en-US" sz="1100" baseline="30000" dirty="0" smtClean="0">
                <a:ea typeface="MS Mincho" panose="02020609040205080304" pitchFamily="49" charset="-128"/>
                <a:cs typeface="Times New Roman" panose="02020603050405020304" pitchFamily="18" charset="0"/>
              </a:rPr>
              <a:t>35</a:t>
            </a:r>
            <a:r>
              <a:rPr lang="en-US" sz="1100" dirty="0" smtClean="0">
                <a:ea typeface="MS Mincho" panose="02020609040205080304" pitchFamily="49" charset="-128"/>
                <a:cs typeface="Times New Roman" panose="02020603050405020304" pitchFamily="18" charset="0"/>
              </a:rPr>
              <a:t> </a:t>
            </a:r>
            <a:r>
              <a:rPr lang="en-US" sz="1100" dirty="0">
                <a:ea typeface="MS Mincho" panose="02020609040205080304" pitchFamily="49" charset="-128"/>
                <a:cs typeface="Times New Roman" panose="02020603050405020304" pitchFamily="18" charset="0"/>
              </a:rPr>
              <a:t>Alzheimer’s Association. (2013) </a:t>
            </a:r>
            <a:r>
              <a:rPr lang="en-US" sz="1100" i="1" dirty="0">
                <a:ea typeface="MS Mincho" panose="02020609040205080304" pitchFamily="49" charset="-128"/>
                <a:cs typeface="Times New Roman" panose="02020603050405020304" pitchFamily="18" charset="0"/>
              </a:rPr>
              <a:t>Early Diagnosis: The Value of Knowing</a:t>
            </a:r>
            <a:r>
              <a:rPr lang="en-US" sz="1100" dirty="0">
                <a:ea typeface="MS Mincho" panose="02020609040205080304" pitchFamily="49" charset="-128"/>
                <a:cs typeface="Times New Roman" panose="02020603050405020304" pitchFamily="18" charset="0"/>
              </a:rPr>
              <a:t>.</a:t>
            </a:r>
            <a:endParaRPr lang="en-US" sz="1100" dirty="0"/>
          </a:p>
          <a:p>
            <a:pPr marL="0" indent="0" eaLnBrk="1" hangingPunct="1">
              <a:spcAft>
                <a:spcPts val="1200"/>
              </a:spcAft>
              <a:buNone/>
            </a:pPr>
            <a:endParaRPr lang="en-US" altLang="en-US" dirty="0" smtClean="0"/>
          </a:p>
        </p:txBody>
      </p:sp>
      <p:pic>
        <p:nvPicPr>
          <p:cNvPr id="5" name="Picture 4" descr="Older man with arm around child, outside in park, smiling and looking away from the camera" title="Older man with young child"/>
          <p:cNvPicPr>
            <a:picLocks noChangeAspect="1"/>
          </p:cNvPicPr>
          <p:nvPr/>
        </p:nvPicPr>
        <p:blipFill>
          <a:blip r:embed="rId3"/>
          <a:stretch>
            <a:fillRect/>
          </a:stretch>
        </p:blipFill>
        <p:spPr>
          <a:xfrm>
            <a:off x="2655888" y="4090988"/>
            <a:ext cx="3840162" cy="1865312"/>
          </a:xfrm>
          <a:prstGeom prst="rect">
            <a:avLst/>
          </a:prstGeom>
          <a:ln w="38100" cmpd="sng">
            <a:solidFill>
              <a:srgbClr val="7F7F7F"/>
            </a:solidFill>
          </a:ln>
        </p:spPr>
      </p:pic>
      <p:sp>
        <p:nvSpPr>
          <p:cNvPr id="9318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C71E90BD-E90F-4ABA-A482-B709973C712B}" type="slidenum">
              <a:rPr lang="en-US" altLang="en-US" smtClean="0">
                <a:solidFill>
                  <a:schemeClr val="accent2"/>
                </a:solidFill>
              </a:rPr>
              <a:pPr fontAlgn="base">
                <a:spcBef>
                  <a:spcPct val="0"/>
                </a:spcBef>
                <a:spcAft>
                  <a:spcPct val="0"/>
                </a:spcAft>
              </a:pPr>
              <a:t>34</a:t>
            </a:fld>
            <a:endParaRPr lang="en-US" altLang="en-US" smtClean="0">
              <a:solidFill>
                <a:schemeClr val="accent2"/>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Discussion </a:t>
            </a:r>
            <a:r>
              <a:rPr lang="en-US" dirty="0" smtClean="0"/>
              <a:t>Question</a:t>
            </a:r>
            <a:endParaRPr lang="en-US" dirty="0"/>
          </a:p>
        </p:txBody>
      </p:sp>
      <p:sp>
        <p:nvSpPr>
          <p:cNvPr id="3" name="Content Placeholder 2"/>
          <p:cNvSpPr>
            <a:spLocks noGrp="1"/>
          </p:cNvSpPr>
          <p:nvPr>
            <p:ph idx="1"/>
          </p:nvPr>
        </p:nvSpPr>
        <p:spPr>
          <a:xfrm>
            <a:off x="1393825" y="2643188"/>
            <a:ext cx="6345238" cy="3530600"/>
          </a:xfrm>
        </p:spPr>
        <p:txBody>
          <a:bodyPr rtlCol="0">
            <a:normAutofit fontScale="92500" lnSpcReduction="10000"/>
          </a:bodyPr>
          <a:lstStyle/>
          <a:p>
            <a:pPr marL="0" indent="0" algn="ctr" eaLnBrk="1" fontAlgn="auto" hangingPunct="1">
              <a:buFont typeface="Wingdings 2" panose="05020102010507070707" pitchFamily="18" charset="2"/>
              <a:buNone/>
              <a:defRPr/>
            </a:pPr>
            <a:endParaRPr lang="en-US" sz="3600" dirty="0" smtClean="0"/>
          </a:p>
          <a:p>
            <a:pPr marL="0" indent="0" algn="ctr" eaLnBrk="1" fontAlgn="auto" hangingPunct="1">
              <a:buFont typeface="Wingdings 2" panose="05020102010507070707" pitchFamily="18" charset="2"/>
              <a:buNone/>
              <a:defRPr/>
            </a:pPr>
            <a:endParaRPr lang="en-US" sz="3600" dirty="0"/>
          </a:p>
          <a:p>
            <a:pPr marL="0" indent="0" algn="ctr" eaLnBrk="1" fontAlgn="auto" hangingPunct="1">
              <a:buFont typeface="Wingdings 2" panose="05020102010507070707" pitchFamily="18" charset="2"/>
              <a:buNone/>
              <a:defRPr/>
            </a:pPr>
            <a:endParaRPr lang="en-US" sz="3600" dirty="0" smtClean="0"/>
          </a:p>
          <a:p>
            <a:pPr marL="0" indent="0" algn="ctr" eaLnBrk="1" fontAlgn="auto" hangingPunct="1">
              <a:buFont typeface="Wingdings 2" panose="05020102010507070707" pitchFamily="18" charset="2"/>
              <a:buNone/>
              <a:defRPr/>
            </a:pPr>
            <a:r>
              <a:rPr lang="en-US" sz="3600" dirty="0" smtClean="0"/>
              <a:t>What </a:t>
            </a:r>
            <a:r>
              <a:rPr lang="en-US" sz="3600" dirty="0"/>
              <a:t>can public health do to promote early detection of Alzheimer’s disease?</a:t>
            </a:r>
          </a:p>
        </p:txBody>
      </p:sp>
      <p:sp>
        <p:nvSpPr>
          <p:cNvPr id="4" name="Action Button: Help 3" descr="Question mark indicating discussion question" title="Question mark">
            <a:hlinkClick r:id="" action="ppaction://noaction" highlightClick="1"/>
          </p:cNvPr>
          <p:cNvSpPr/>
          <p:nvPr/>
        </p:nvSpPr>
        <p:spPr>
          <a:xfrm>
            <a:off x="3762375" y="2489200"/>
            <a:ext cx="1606550" cy="1439863"/>
          </a:xfrm>
          <a:prstGeom prst="actionButtonHelp">
            <a:avLst/>
          </a:prstGeom>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523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D1036C19-B096-4136-9450-E73085C6E4FE}" type="slidenum">
              <a:rPr lang="en-US" altLang="en-US" smtClean="0">
                <a:solidFill>
                  <a:schemeClr val="accent2"/>
                </a:solidFill>
              </a:rPr>
              <a:pPr fontAlgn="base">
                <a:spcBef>
                  <a:spcPct val="0"/>
                </a:spcBef>
                <a:spcAft>
                  <a:spcPct val="0"/>
                </a:spcAft>
              </a:pPr>
              <a:t>35</a:t>
            </a:fld>
            <a:endParaRPr lang="en-US" altLang="en-US" smtClean="0">
              <a:solidFill>
                <a:schemeClr val="accent2"/>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Public Health: Early Diagnosis</a:t>
            </a:r>
            <a:endParaRPr lang="en-US" dirty="0"/>
          </a:p>
        </p:txBody>
      </p:sp>
      <p:sp>
        <p:nvSpPr>
          <p:cNvPr id="97284" name="Content Placeholder 2"/>
          <p:cNvSpPr>
            <a:spLocks noGrp="1"/>
          </p:cNvSpPr>
          <p:nvPr>
            <p:ph idx="1"/>
          </p:nvPr>
        </p:nvSpPr>
        <p:spPr>
          <a:xfrm>
            <a:off x="581025" y="2473325"/>
            <a:ext cx="4403930" cy="3848100"/>
          </a:xfrm>
        </p:spPr>
        <p:txBody>
          <a:bodyPr/>
          <a:lstStyle/>
          <a:p>
            <a:pPr eaLnBrk="1" hangingPunct="1">
              <a:spcAft>
                <a:spcPts val="1200"/>
              </a:spcAft>
            </a:pPr>
            <a:r>
              <a:rPr lang="en-US" altLang="en-US" dirty="0" smtClean="0"/>
              <a:t>General education and awareness</a:t>
            </a:r>
          </a:p>
          <a:p>
            <a:pPr lvl="1" eaLnBrk="1" hangingPunct="1">
              <a:buFont typeface="Courier New" panose="02070309020205020404" pitchFamily="49" charset="0"/>
              <a:buChar char="o"/>
            </a:pPr>
            <a:r>
              <a:rPr lang="en-US" altLang="en-US" dirty="0" smtClean="0"/>
              <a:t>“10 Warning Signs” – Alzheimer’s Association</a:t>
            </a:r>
          </a:p>
          <a:p>
            <a:pPr lvl="1" eaLnBrk="1" hangingPunct="1">
              <a:buFont typeface="Courier New" panose="02070309020205020404" pitchFamily="49" charset="0"/>
              <a:buChar char="o"/>
            </a:pPr>
            <a:r>
              <a:rPr lang="en-US" altLang="en-US" dirty="0" smtClean="0"/>
              <a:t>Benefits of early detection</a:t>
            </a:r>
          </a:p>
          <a:p>
            <a:pPr eaLnBrk="1" hangingPunct="1">
              <a:spcAft>
                <a:spcPts val="1200"/>
              </a:spcAft>
            </a:pPr>
            <a:r>
              <a:rPr lang="en-US" altLang="en-US" dirty="0" smtClean="0"/>
              <a:t>Education and training </a:t>
            </a:r>
            <a:br>
              <a:rPr lang="en-US" altLang="en-US" dirty="0" smtClean="0"/>
            </a:br>
            <a:r>
              <a:rPr lang="en-US" altLang="en-US" dirty="0" smtClean="0"/>
              <a:t>for health care providers</a:t>
            </a:r>
          </a:p>
          <a:p>
            <a:pPr eaLnBrk="1" hangingPunct="1">
              <a:spcAft>
                <a:spcPts val="1200"/>
              </a:spcAft>
            </a:pPr>
            <a:r>
              <a:rPr lang="en-US" altLang="en-US" dirty="0" smtClean="0"/>
              <a:t>Education for newly </a:t>
            </a:r>
            <a:br>
              <a:rPr lang="en-US" altLang="en-US" dirty="0" smtClean="0"/>
            </a:br>
            <a:r>
              <a:rPr lang="en-US" altLang="en-US" dirty="0" smtClean="0"/>
              <a:t>diagnosed</a:t>
            </a:r>
          </a:p>
          <a:p>
            <a:pPr eaLnBrk="1" hangingPunct="1">
              <a:spcAft>
                <a:spcPts val="1200"/>
              </a:spcAft>
            </a:pPr>
            <a:endParaRPr lang="en-US" altLang="en-US" dirty="0" smtClean="0"/>
          </a:p>
          <a:p>
            <a:pPr marL="0" indent="0" eaLnBrk="1" hangingPunct="1">
              <a:spcAft>
                <a:spcPts val="1200"/>
              </a:spcAft>
              <a:buNone/>
            </a:pPr>
            <a:r>
              <a:rPr lang="en-US" sz="1100" baseline="30000" dirty="0">
                <a:ea typeface="MS Mincho" panose="02020609040205080304" pitchFamily="49" charset="-128"/>
                <a:cs typeface="Times New Roman" panose="02020603050405020304" pitchFamily="18" charset="0"/>
              </a:rPr>
              <a:t>36</a:t>
            </a:r>
            <a:r>
              <a:rPr lang="en-US" sz="1100" dirty="0">
                <a:ea typeface="MS Mincho" panose="02020609040205080304" pitchFamily="49" charset="-128"/>
                <a:cs typeface="Times New Roman" panose="02020603050405020304" pitchFamily="18" charset="0"/>
              </a:rPr>
              <a:t> Alzheimer’s Association. (2013) </a:t>
            </a:r>
            <a:r>
              <a:rPr lang="en-US" sz="1100" i="1" dirty="0">
                <a:ea typeface="MS Mincho" panose="02020609040205080304" pitchFamily="49" charset="-128"/>
                <a:cs typeface="Times New Roman" panose="02020603050405020304" pitchFamily="18" charset="0"/>
              </a:rPr>
              <a:t>Early Diagnosis: The Value of Knowing.</a:t>
            </a:r>
            <a:endParaRPr lang="en-US" sz="1100" dirty="0"/>
          </a:p>
          <a:p>
            <a:pPr marL="0" indent="0" eaLnBrk="1" hangingPunct="1">
              <a:spcAft>
                <a:spcPts val="1200"/>
              </a:spcAft>
              <a:buNone/>
            </a:pPr>
            <a:endParaRPr lang="en-US" altLang="en-US" dirty="0" smtClean="0"/>
          </a:p>
        </p:txBody>
      </p:sp>
      <p:pic>
        <p:nvPicPr>
          <p:cNvPr id="5" name="Picture 4" descr="Young female doctor with an older patient, both are smiling and looking at the camera" title="Image of doctor and patient"/>
          <p:cNvPicPr>
            <a:picLocks noChangeAspect="1"/>
          </p:cNvPicPr>
          <p:nvPr/>
        </p:nvPicPr>
        <p:blipFill>
          <a:blip r:embed="rId3"/>
          <a:stretch>
            <a:fillRect/>
          </a:stretch>
        </p:blipFill>
        <p:spPr>
          <a:xfrm>
            <a:off x="4793073" y="2920206"/>
            <a:ext cx="3675062" cy="2462213"/>
          </a:xfrm>
          <a:prstGeom prst="rect">
            <a:avLst/>
          </a:prstGeom>
          <a:ln w="38100" cmpd="sng">
            <a:solidFill>
              <a:srgbClr val="7F7F7F"/>
            </a:solidFill>
          </a:ln>
        </p:spPr>
      </p:pic>
      <p:sp>
        <p:nvSpPr>
          <p:cNvPr id="9728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338AC8F5-2E42-45EE-B625-09ABC83DF632}" type="slidenum">
              <a:rPr lang="en-US" altLang="en-US" smtClean="0">
                <a:solidFill>
                  <a:schemeClr val="accent2"/>
                </a:solidFill>
              </a:rPr>
              <a:pPr fontAlgn="base">
                <a:spcBef>
                  <a:spcPct val="0"/>
                </a:spcBef>
                <a:spcAft>
                  <a:spcPct val="0"/>
                </a:spcAft>
              </a:pPr>
              <a:t>36</a:t>
            </a:fld>
            <a:endParaRPr lang="en-US" altLang="en-US" smtClean="0">
              <a:solidFill>
                <a:schemeClr val="accent2"/>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Conclusion: Public Health Response</a:t>
            </a:r>
            <a:endParaRPr lang="en-US" dirty="0"/>
          </a:p>
        </p:txBody>
      </p:sp>
      <p:sp>
        <p:nvSpPr>
          <p:cNvPr id="99332" name="Content Placeholder 2"/>
          <p:cNvSpPr>
            <a:spLocks noGrp="1"/>
          </p:cNvSpPr>
          <p:nvPr>
            <p:ph idx="1"/>
          </p:nvPr>
        </p:nvSpPr>
        <p:spPr>
          <a:xfrm>
            <a:off x="581025" y="2690813"/>
            <a:ext cx="7989888" cy="2593975"/>
          </a:xfrm>
        </p:spPr>
        <p:txBody>
          <a:bodyPr/>
          <a:lstStyle/>
          <a:p>
            <a:pPr eaLnBrk="1" hangingPunct="1">
              <a:spcAft>
                <a:spcPts val="1200"/>
              </a:spcAft>
              <a:buFont typeface="Wingdings" panose="05000000000000000000" pitchFamily="2" charset="2"/>
              <a:buChar char="§"/>
            </a:pPr>
            <a:r>
              <a:rPr lang="en-US" altLang="en-US" smtClean="0"/>
              <a:t>3 key public health intervention tools:</a:t>
            </a:r>
          </a:p>
          <a:p>
            <a:pPr lvl="1" eaLnBrk="1" hangingPunct="1">
              <a:spcAft>
                <a:spcPts val="1200"/>
              </a:spcAft>
              <a:buFont typeface="Courier New" panose="02070309020205020404" pitchFamily="49" charset="0"/>
              <a:buChar char="o"/>
            </a:pPr>
            <a:r>
              <a:rPr lang="en-US" altLang="en-US" smtClean="0"/>
              <a:t>Surveillance/monitoring</a:t>
            </a:r>
          </a:p>
          <a:p>
            <a:pPr lvl="1" eaLnBrk="1" hangingPunct="1">
              <a:spcAft>
                <a:spcPts val="1200"/>
              </a:spcAft>
              <a:buFont typeface="Courier New" panose="02070309020205020404" pitchFamily="49" charset="0"/>
              <a:buChar char="o"/>
            </a:pPr>
            <a:r>
              <a:rPr lang="en-US" altLang="en-US" smtClean="0"/>
              <a:t>Primary prevention</a:t>
            </a:r>
          </a:p>
          <a:p>
            <a:pPr lvl="1" eaLnBrk="1" hangingPunct="1">
              <a:spcAft>
                <a:spcPts val="1200"/>
              </a:spcAft>
              <a:buFont typeface="Courier New" panose="02070309020205020404" pitchFamily="49" charset="0"/>
              <a:buChar char="o"/>
            </a:pPr>
            <a:r>
              <a:rPr lang="en-US" altLang="en-US" smtClean="0"/>
              <a:t>Early detection and diagnosis</a:t>
            </a:r>
          </a:p>
        </p:txBody>
      </p:sp>
      <p:pic>
        <p:nvPicPr>
          <p:cNvPr id="5" name="Picture 4" descr="Public Health Symbol with words: Public Health - Prevent. Promote. Protect" title="Public Health Symbol"/>
          <p:cNvPicPr>
            <a:picLocks noChangeAspect="1"/>
          </p:cNvPicPr>
          <p:nvPr/>
        </p:nvPicPr>
        <p:blipFill>
          <a:blip r:embed="rId3"/>
          <a:srcRect/>
          <a:stretch>
            <a:fillRect/>
          </a:stretch>
        </p:blipFill>
        <p:spPr bwMode="auto">
          <a:xfrm>
            <a:off x="5822950" y="3014663"/>
            <a:ext cx="2238375" cy="1946275"/>
          </a:xfrm>
          <a:prstGeom prst="rect">
            <a:avLst/>
          </a:prstGeom>
          <a:noFill/>
          <a:ln w="38100" cmpd="sng">
            <a:solidFill>
              <a:srgbClr val="7F7F7F"/>
            </a:solidFill>
            <a:miter lim="800000"/>
            <a:headEnd/>
            <a:tailEnd/>
          </a:ln>
          <a:extLst>
            <a:ext uri="{909E8E84-426E-40dd-AFC4-6F175D3DCCD1}"/>
          </a:extLst>
        </p:spPr>
      </p:pic>
      <p:sp>
        <p:nvSpPr>
          <p:cNvPr id="9933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03DB3084-38F1-4D29-8805-1A55D9DEE0CF}" type="slidenum">
              <a:rPr lang="en-US" altLang="en-US" smtClean="0">
                <a:solidFill>
                  <a:schemeClr val="accent2"/>
                </a:solidFill>
              </a:rPr>
              <a:pPr fontAlgn="base">
                <a:spcBef>
                  <a:spcPct val="0"/>
                </a:spcBef>
                <a:spcAft>
                  <a:spcPct val="0"/>
                </a:spcAft>
              </a:pPr>
              <a:t>37</a:t>
            </a:fld>
            <a:endParaRPr lang="en-US" altLang="en-US" smtClean="0">
              <a:solidFill>
                <a:schemeClr val="accent2"/>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Dementia Capable Systems and Dementia Friendly communities</a:t>
            </a:r>
            <a:endParaRPr lang="en-US" dirty="0"/>
          </a:p>
        </p:txBody>
      </p:sp>
      <p:sp>
        <p:nvSpPr>
          <p:cNvPr id="101379" name="Content Placeholder 2"/>
          <p:cNvSpPr>
            <a:spLocks noGrp="1"/>
          </p:cNvSpPr>
          <p:nvPr>
            <p:ph idx="1"/>
          </p:nvPr>
        </p:nvSpPr>
        <p:spPr>
          <a:xfrm>
            <a:off x="581025" y="1990725"/>
            <a:ext cx="7989888" cy="3482975"/>
          </a:xfrm>
        </p:spPr>
        <p:txBody>
          <a:bodyPr/>
          <a:lstStyle/>
          <a:p>
            <a:pPr eaLnBrk="1" hangingPunct="1">
              <a:spcAft>
                <a:spcPts val="1200"/>
              </a:spcAft>
            </a:pPr>
            <a:r>
              <a:rPr lang="en-US" altLang="en-US" dirty="0" smtClean="0"/>
              <a:t>Dementia capable systems</a:t>
            </a:r>
          </a:p>
          <a:p>
            <a:pPr lvl="1" eaLnBrk="1" hangingPunct="1">
              <a:buFont typeface="Courier New" panose="02070309020205020404" pitchFamily="49" charset="0"/>
              <a:buChar char="o"/>
            </a:pPr>
            <a:r>
              <a:rPr lang="en-US" altLang="en-US" dirty="0" smtClean="0"/>
              <a:t>Public health research and translation</a:t>
            </a:r>
          </a:p>
          <a:p>
            <a:pPr lvl="1" eaLnBrk="1" hangingPunct="1">
              <a:buFont typeface="Courier New" panose="02070309020205020404" pitchFamily="49" charset="0"/>
              <a:buChar char="o"/>
            </a:pPr>
            <a:r>
              <a:rPr lang="en-US" altLang="en-US" dirty="0" smtClean="0"/>
              <a:t>Support services</a:t>
            </a:r>
          </a:p>
          <a:p>
            <a:pPr lvl="1" eaLnBrk="1" hangingPunct="1">
              <a:buFont typeface="Courier New" panose="02070309020205020404" pitchFamily="49" charset="0"/>
              <a:buChar char="o"/>
            </a:pPr>
            <a:r>
              <a:rPr lang="en-US" altLang="en-US" dirty="0" smtClean="0"/>
              <a:t>Workforce training</a:t>
            </a:r>
          </a:p>
          <a:p>
            <a:pPr eaLnBrk="1" hangingPunct="1">
              <a:spcAft>
                <a:spcPts val="1200"/>
              </a:spcAft>
            </a:pPr>
            <a:r>
              <a:rPr lang="en-US" altLang="en-US" dirty="0" smtClean="0"/>
              <a:t>Dementia friendly communities </a:t>
            </a:r>
          </a:p>
          <a:p>
            <a:pPr lvl="1" eaLnBrk="1" hangingPunct="1"/>
            <a:endParaRPr lang="en-US" altLang="en-US" dirty="0" smtClean="0"/>
          </a:p>
        </p:txBody>
      </p:sp>
      <p:pic>
        <p:nvPicPr>
          <p:cNvPr id="6" name="Picture 5" descr="Silhouette of city skyline with sun rays " title="Image of city skyline"/>
          <p:cNvPicPr>
            <a:picLocks noChangeAspect="1"/>
          </p:cNvPicPr>
          <p:nvPr/>
        </p:nvPicPr>
        <p:blipFill>
          <a:blip r:embed="rId3"/>
          <a:stretch>
            <a:fillRect/>
          </a:stretch>
        </p:blipFill>
        <p:spPr>
          <a:xfrm>
            <a:off x="2911475" y="4813300"/>
            <a:ext cx="3503613" cy="1757363"/>
          </a:xfrm>
          <a:prstGeom prst="rect">
            <a:avLst/>
          </a:prstGeom>
          <a:ln w="38100" cmpd="sng">
            <a:solidFill>
              <a:srgbClr val="7F7F7F"/>
            </a:solidFill>
          </a:ln>
        </p:spPr>
      </p:pic>
      <p:sp>
        <p:nvSpPr>
          <p:cNvPr id="10138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1A68C567-0914-4C01-8061-03AADC719AF1}" type="slidenum">
              <a:rPr lang="en-US" altLang="en-US" smtClean="0">
                <a:solidFill>
                  <a:srgbClr val="8784C7"/>
                </a:solidFill>
              </a:rPr>
              <a:pPr fontAlgn="base">
                <a:spcBef>
                  <a:spcPct val="0"/>
                </a:spcBef>
                <a:spcAft>
                  <a:spcPct val="0"/>
                </a:spcAft>
              </a:pPr>
              <a:t>38</a:t>
            </a:fld>
            <a:endParaRPr lang="en-US" altLang="en-US" smtClean="0">
              <a:solidFill>
                <a:srgbClr val="8784C7"/>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For More Information</a:t>
            </a:r>
            <a:endParaRPr lang="en-US" dirty="0"/>
          </a:p>
        </p:txBody>
      </p:sp>
      <p:sp>
        <p:nvSpPr>
          <p:cNvPr id="103427" name="Content Placeholder 2"/>
          <p:cNvSpPr>
            <a:spLocks noGrp="1"/>
          </p:cNvSpPr>
          <p:nvPr>
            <p:ph idx="1"/>
          </p:nvPr>
        </p:nvSpPr>
        <p:spPr>
          <a:xfrm>
            <a:off x="581025" y="2119313"/>
            <a:ext cx="7989888" cy="3630612"/>
          </a:xfrm>
        </p:spPr>
        <p:txBody>
          <a:bodyPr/>
          <a:lstStyle/>
          <a:p>
            <a:pPr marL="0" indent="0" algn="ctr" eaLnBrk="1" hangingPunct="1">
              <a:buSzPct val="100000"/>
              <a:buFont typeface="Wingdings 2" panose="05020102010507070707" pitchFamily="18" charset="2"/>
              <a:buNone/>
            </a:pPr>
            <a:r>
              <a:rPr lang="en-US" altLang="en-US" dirty="0" smtClean="0"/>
              <a:t>For more information, please visit the Alzheimer’s Association website at: </a:t>
            </a:r>
            <a:r>
              <a:rPr lang="en-US" altLang="en-US" dirty="0" smtClean="0">
                <a:hlinkClick r:id="rId3"/>
              </a:rPr>
              <a:t>http://www.alz.org</a:t>
            </a:r>
            <a:endParaRPr lang="en-US" altLang="en-US" dirty="0" smtClean="0"/>
          </a:p>
          <a:p>
            <a:pPr marL="0" indent="0" eaLnBrk="1" hangingPunct="1">
              <a:buSzPct val="100000"/>
              <a:buFont typeface="Wingdings 2" panose="05020102010507070707" pitchFamily="18" charset="2"/>
              <a:buNone/>
            </a:pPr>
            <a:endParaRPr lang="en-US" altLang="en-US" dirty="0" smtClean="0"/>
          </a:p>
          <a:p>
            <a:pPr marL="0" indent="0" eaLnBrk="1" hangingPunct="1">
              <a:buFont typeface="Wingdings 2" panose="05020102010507070707" pitchFamily="18" charset="2"/>
              <a:buNone/>
            </a:pPr>
            <a:endParaRPr lang="en-US" altLang="en-US" sz="1000" dirty="0" smtClean="0"/>
          </a:p>
        </p:txBody>
      </p:sp>
      <p:pic>
        <p:nvPicPr>
          <p:cNvPr id="5" name="Picture 2" descr="Image of Alzheimer's Association logo." title="Alzheimer's Association Logo"/>
          <p:cNvPicPr>
            <a:picLocks noChangeAspect="1" noChangeArrowheads="1"/>
          </p:cNvPicPr>
          <p:nvPr/>
        </p:nvPicPr>
        <p:blipFill rotWithShape="1">
          <a:blip r:embed="rId4"/>
          <a:srcRect t="17260" b="10030"/>
          <a:stretch/>
        </p:blipFill>
        <p:spPr bwMode="auto">
          <a:xfrm>
            <a:off x="3787775" y="4741863"/>
            <a:ext cx="17780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4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BB9887C8-614A-4FFC-AEAB-578C62CF4050}" type="slidenum">
              <a:rPr lang="en-US" altLang="en-US" smtClean="0">
                <a:solidFill>
                  <a:schemeClr val="accent2"/>
                </a:solidFill>
              </a:rPr>
              <a:pPr fontAlgn="base">
                <a:spcBef>
                  <a:spcPct val="0"/>
                </a:spcBef>
                <a:spcAft>
                  <a:spcPct val="0"/>
                </a:spcAft>
              </a:pPr>
              <a:t>39</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Competencies Cont.</a:t>
            </a:r>
            <a:endParaRPr lang="en-US" dirty="0"/>
          </a:p>
        </p:txBody>
      </p:sp>
      <p:sp>
        <p:nvSpPr>
          <p:cNvPr id="3" name="Content Placeholder 2"/>
          <p:cNvSpPr>
            <a:spLocks noGrp="1"/>
          </p:cNvSpPr>
          <p:nvPr>
            <p:ph idx="1"/>
          </p:nvPr>
        </p:nvSpPr>
        <p:spPr>
          <a:xfrm>
            <a:off x="595313" y="2420938"/>
            <a:ext cx="7989887" cy="3630612"/>
          </a:xfrm>
        </p:spPr>
        <p:txBody>
          <a:bodyPr rtlCol="0">
            <a:noAutofit/>
          </a:bodyPr>
          <a:lstStyle/>
          <a:p>
            <a:pPr marL="0" indent="0" eaLnBrk="1" fontAlgn="auto" hangingPunct="1">
              <a:buFont typeface="Wingdings 2" panose="05020102010507070707" pitchFamily="18" charset="2"/>
              <a:buNone/>
              <a:defRPr/>
            </a:pPr>
            <a:r>
              <a:rPr lang="en-US" sz="1800" b="1" dirty="0"/>
              <a:t>National Association of Chronic Disease Directors (NACDD):</a:t>
            </a:r>
          </a:p>
          <a:p>
            <a:pPr marL="228600" indent="-228600" eaLnBrk="1" fontAlgn="auto" hangingPunct="1">
              <a:buFont typeface="Wingdings 2" panose="05020102010507070707" pitchFamily="18" charset="2"/>
              <a:buNone/>
              <a:defRPr/>
            </a:pPr>
            <a:r>
              <a:rPr lang="en-US" sz="1800" dirty="0" smtClean="0"/>
              <a:t>•  Domain </a:t>
            </a:r>
            <a:r>
              <a:rPr lang="en-US" sz="1800" dirty="0"/>
              <a:t>7: Identify relevant and appropriate data and information sources for chronic disease.</a:t>
            </a:r>
          </a:p>
          <a:p>
            <a:pPr marL="228600" indent="-228600" eaLnBrk="1" fontAlgn="auto" hangingPunct="1">
              <a:buFont typeface="Wingdings 2" panose="05020102010507070707" pitchFamily="18" charset="2"/>
              <a:buNone/>
              <a:defRPr/>
            </a:pPr>
            <a:r>
              <a:rPr lang="en-US" sz="1800" dirty="0" smtClean="0"/>
              <a:t>•  Domain </a:t>
            </a:r>
            <a:r>
              <a:rPr lang="en-US" sz="1800" dirty="0"/>
              <a:t>7: Articulate evidence-based approaches to chronic disease prevention and control.</a:t>
            </a:r>
          </a:p>
          <a:p>
            <a:pPr marL="0" indent="0" eaLnBrk="1" fontAlgn="auto" hangingPunct="1">
              <a:buFont typeface="Wingdings 2" panose="05020102010507070707" pitchFamily="18" charset="2"/>
              <a:buNone/>
              <a:defRPr/>
            </a:pPr>
            <a:r>
              <a:rPr lang="en-US" sz="1800" b="1" dirty="0"/>
              <a:t>National Commission for Health Education Credentialing, Inc. (NCHEC):</a:t>
            </a:r>
          </a:p>
          <a:p>
            <a:pPr marL="0" indent="0" eaLnBrk="1" fontAlgn="auto" hangingPunct="1">
              <a:buFont typeface="Wingdings 2" panose="05020102010507070707" pitchFamily="18" charset="2"/>
              <a:buNone/>
              <a:defRPr/>
            </a:pPr>
            <a:r>
              <a:rPr lang="en-US" sz="1800" dirty="0" smtClean="0"/>
              <a:t>•  1.7.4 </a:t>
            </a:r>
            <a:r>
              <a:rPr lang="en-US" sz="1800" dirty="0"/>
              <a:t>Identify emerging health education needs.</a:t>
            </a:r>
          </a:p>
          <a:p>
            <a:pPr marL="228600" indent="-228600" eaLnBrk="1" fontAlgn="auto" hangingPunct="1">
              <a:buFont typeface="Wingdings 2" panose="05020102010507070707" pitchFamily="18" charset="2"/>
              <a:buNone/>
              <a:defRPr/>
            </a:pPr>
            <a:r>
              <a:rPr lang="en-US" sz="1800" dirty="0" smtClean="0"/>
              <a:t>•  7.1.1 </a:t>
            </a:r>
            <a:r>
              <a:rPr lang="en-US" sz="1800" dirty="0"/>
              <a:t>Identify current and emerging issues that may influence health and health education.</a:t>
            </a:r>
          </a:p>
        </p:txBody>
      </p:sp>
      <p:sp>
        <p:nvSpPr>
          <p:cNvPr id="317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AA0F0CA1-0289-4C65-9D69-6F8621A680D8}" type="slidenum">
              <a:rPr lang="en-US" altLang="en-US" smtClean="0">
                <a:solidFill>
                  <a:schemeClr val="accent2"/>
                </a:solidFill>
              </a:rPr>
              <a:pPr fontAlgn="base">
                <a:spcBef>
                  <a:spcPct val="0"/>
                </a:spcBef>
                <a:spcAft>
                  <a:spcPct val="0"/>
                </a:spcAft>
              </a:pPr>
              <a:t>4</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6563" y="701675"/>
            <a:ext cx="8270875" cy="1014413"/>
          </a:xfrm>
        </p:spPr>
        <p:txBody>
          <a:bodyPr>
            <a:noAutofit/>
          </a:bodyPr>
          <a:lstStyle/>
          <a:p>
            <a:pPr eaLnBrk="1" fontAlgn="auto" hangingPunct="1">
              <a:spcAft>
                <a:spcPts val="0"/>
              </a:spcAft>
              <a:defRPr/>
            </a:pPr>
            <a:r>
              <a:rPr lang="en-US" sz="3200" dirty="0"/>
              <a:t>Introduction: Dementia &amp; Alzheimer’s </a:t>
            </a:r>
            <a:r>
              <a:rPr lang="en-US" sz="3200" dirty="0" smtClean="0"/>
              <a:t>Disease</a:t>
            </a:r>
            <a:endParaRPr lang="en-US" sz="2000" baseline="80000" dirty="0"/>
          </a:p>
        </p:txBody>
      </p:sp>
      <p:sp>
        <p:nvSpPr>
          <p:cNvPr id="5" name="Content Placeholder 4"/>
          <p:cNvSpPr>
            <a:spLocks noGrp="1"/>
          </p:cNvSpPr>
          <p:nvPr>
            <p:ph idx="1"/>
          </p:nvPr>
        </p:nvSpPr>
        <p:spPr>
          <a:xfrm>
            <a:off x="298913" y="2762352"/>
            <a:ext cx="8178114" cy="3304961"/>
          </a:xfrm>
        </p:spPr>
        <p:txBody>
          <a:bodyPr rtlCol="0">
            <a:noAutofit/>
          </a:bodyPr>
          <a:lstStyle/>
          <a:p>
            <a:pPr marL="229500" indent="-229500" eaLnBrk="1" fontAlgn="auto" hangingPunct="1">
              <a:defRPr/>
            </a:pPr>
            <a:r>
              <a:rPr lang="en-US" sz="2000" dirty="0"/>
              <a:t>Dementia is a </a:t>
            </a:r>
            <a:r>
              <a:rPr lang="en-US" sz="2000" dirty="0" smtClean="0"/>
              <a:t>decline </a:t>
            </a:r>
            <a:r>
              <a:rPr lang="en-US" sz="2000" dirty="0"/>
              <a:t>in mental </a:t>
            </a:r>
            <a:r>
              <a:rPr lang="en-US" sz="2000" dirty="0" smtClean="0"/>
              <a:t>ability severe enough to interfere with daily life </a:t>
            </a:r>
          </a:p>
          <a:p>
            <a:pPr marL="472500" lvl="1" indent="-229500" eaLnBrk="1" fontAlgn="auto" hangingPunct="1">
              <a:defRPr/>
            </a:pPr>
            <a:r>
              <a:rPr lang="en-US" sz="1850" dirty="0" smtClean="0"/>
              <a:t>Caused </a:t>
            </a:r>
            <a:r>
              <a:rPr lang="en-US" sz="1850" dirty="0"/>
              <a:t>by damage to brain cells, </a:t>
            </a:r>
            <a:r>
              <a:rPr lang="en-US" sz="1850" dirty="0" smtClean="0"/>
              <a:t>primarily </a:t>
            </a:r>
            <a:r>
              <a:rPr lang="en-US" sz="1850" dirty="0"/>
              <a:t>affects </a:t>
            </a:r>
            <a:r>
              <a:rPr lang="en-US" sz="1850" dirty="0" smtClean="0"/>
              <a:t>older adults</a:t>
            </a:r>
            <a:endParaRPr lang="en-US" sz="1850" dirty="0"/>
          </a:p>
          <a:p>
            <a:pPr marL="229500" indent="-229500" eaLnBrk="1" fontAlgn="auto" hangingPunct="1">
              <a:defRPr/>
            </a:pPr>
            <a:r>
              <a:rPr lang="en-US" sz="2000" dirty="0"/>
              <a:t>Alzheimer’s disease is the most common </a:t>
            </a:r>
            <a:r>
              <a:rPr lang="en-US" sz="2000" dirty="0" smtClean="0"/>
              <a:t>type </a:t>
            </a:r>
            <a:r>
              <a:rPr lang="en-US" sz="2000" dirty="0"/>
              <a:t>of dementia</a:t>
            </a:r>
          </a:p>
          <a:p>
            <a:pPr marL="472500" lvl="1" indent="-229500" eaLnBrk="1" fontAlgn="auto" hangingPunct="1">
              <a:defRPr/>
            </a:pPr>
            <a:r>
              <a:rPr lang="en-US" sz="1800" dirty="0" smtClean="0"/>
              <a:t>Progressive loss of memory and brain function, behavior </a:t>
            </a:r>
            <a:r>
              <a:rPr lang="en-US" sz="1800" dirty="0"/>
              <a:t>and </a:t>
            </a:r>
            <a:r>
              <a:rPr lang="en-US" sz="1800" dirty="0" smtClean="0"/>
              <a:t>personality changes</a:t>
            </a:r>
            <a:endParaRPr lang="en-US" sz="1800" dirty="0"/>
          </a:p>
          <a:p>
            <a:pPr marL="472500" lvl="1" indent="-229500" eaLnBrk="1" fontAlgn="auto" hangingPunct="1">
              <a:defRPr/>
            </a:pPr>
            <a:r>
              <a:rPr lang="en-US" sz="1800" dirty="0" smtClean="0"/>
              <a:t>No cure and limited </a:t>
            </a:r>
            <a:r>
              <a:rPr lang="en-US" sz="1800" dirty="0"/>
              <a:t>treatment </a:t>
            </a:r>
            <a:r>
              <a:rPr lang="en-US" sz="1800" dirty="0" smtClean="0"/>
              <a:t>options</a:t>
            </a:r>
          </a:p>
          <a:p>
            <a:pPr marL="472500" lvl="1" indent="-229500" eaLnBrk="1" fontAlgn="auto" hangingPunct="1">
              <a:defRPr/>
            </a:pPr>
            <a:r>
              <a:rPr lang="en-US" sz="1800" dirty="0" smtClean="0"/>
              <a:t>Caregivers </a:t>
            </a:r>
            <a:r>
              <a:rPr lang="en-US" sz="1800" dirty="0"/>
              <a:t>provide increasing assistance</a:t>
            </a:r>
          </a:p>
          <a:p>
            <a:pPr marL="229500" indent="-229500" eaLnBrk="1" fontAlgn="auto" hangingPunct="1">
              <a:defRPr/>
            </a:pPr>
            <a:r>
              <a:rPr lang="en-US" sz="2000" dirty="0" smtClean="0"/>
              <a:t>Huge impact on individuals, families, caregivers</a:t>
            </a:r>
            <a:r>
              <a:rPr lang="en-US" sz="2000" dirty="0"/>
              <a:t>, and the </a:t>
            </a:r>
            <a:r>
              <a:rPr lang="en-US" sz="2000" dirty="0" smtClean="0"/>
              <a:t>health care </a:t>
            </a:r>
            <a:r>
              <a:rPr lang="en-US" sz="2000" dirty="0"/>
              <a:t>system</a:t>
            </a:r>
          </a:p>
          <a:p>
            <a:pPr marL="229500" indent="-229500" eaLnBrk="1" fontAlgn="auto" hangingPunct="1">
              <a:defRPr/>
            </a:pPr>
            <a:r>
              <a:rPr lang="en-US" sz="2000" dirty="0"/>
              <a:t>Public health plays </a:t>
            </a:r>
            <a:r>
              <a:rPr lang="en-US" sz="2000" dirty="0" smtClean="0"/>
              <a:t>important </a:t>
            </a:r>
            <a:r>
              <a:rPr lang="en-US" sz="2000" dirty="0"/>
              <a:t>role in </a:t>
            </a:r>
            <a:r>
              <a:rPr lang="en-US" sz="2000" dirty="0" smtClean="0"/>
              <a:t>addressing Alzheimer’s </a:t>
            </a:r>
            <a:r>
              <a:rPr lang="en-US" sz="2000" dirty="0"/>
              <a:t>disease through surveillance, </a:t>
            </a:r>
            <a:r>
              <a:rPr lang="en-US" sz="2000" dirty="0" smtClean="0"/>
              <a:t>prevention</a:t>
            </a:r>
            <a:r>
              <a:rPr lang="en-US" sz="2000" dirty="0"/>
              <a:t>, </a:t>
            </a:r>
            <a:r>
              <a:rPr lang="en-US" sz="2000" dirty="0" smtClean="0"/>
              <a:t>detection, and support of dementia capable systems</a:t>
            </a:r>
          </a:p>
          <a:p>
            <a:pPr marL="0" indent="0" eaLnBrk="1" fontAlgn="auto" hangingPunct="1">
              <a:buNone/>
              <a:defRPr/>
            </a:pPr>
            <a:endParaRPr lang="en-US" altLang="en-US" sz="1100" baseline="30000" dirty="0" smtClean="0">
              <a:ea typeface="MS Mincho" panose="02020609040205080304" pitchFamily="49" charset="-128"/>
              <a:cs typeface="Times New Roman" panose="02020603050405020304" pitchFamily="18" charset="0"/>
            </a:endParaRPr>
          </a:p>
          <a:p>
            <a:pPr marL="0" indent="0" eaLnBrk="1" fontAlgn="auto" hangingPunct="1">
              <a:buNone/>
              <a:defRPr/>
            </a:pPr>
            <a:endParaRPr lang="en-US" altLang="en-US" sz="1100" baseline="30000" dirty="0">
              <a:ea typeface="MS Mincho" panose="02020609040205080304" pitchFamily="49" charset="-128"/>
              <a:cs typeface="Times New Roman" panose="02020603050405020304" pitchFamily="18" charset="0"/>
            </a:endParaRPr>
          </a:p>
          <a:p>
            <a:pPr marL="0" indent="0" eaLnBrk="1" fontAlgn="auto" hangingPunct="1">
              <a:buNone/>
              <a:defRPr/>
            </a:pPr>
            <a:r>
              <a:rPr lang="en-US" altLang="en-US" sz="1100" baseline="30000" dirty="0" smtClean="0">
                <a:ea typeface="MS Mincho" panose="02020609040205080304" pitchFamily="49" charset="-128"/>
                <a:cs typeface="Times New Roman" panose="02020603050405020304" pitchFamily="18" charset="0"/>
              </a:rPr>
              <a:t>1</a:t>
            </a:r>
            <a:r>
              <a:rPr lang="en-US" altLang="en-US" sz="1100" dirty="0" smtClean="0">
                <a:ea typeface="MS Mincho" panose="02020609040205080304" pitchFamily="49" charset="-128"/>
                <a:cs typeface="Times New Roman" panose="02020603050405020304" pitchFamily="18" charset="0"/>
              </a:rPr>
              <a:t> </a:t>
            </a:r>
            <a:r>
              <a:rPr lang="en-US" altLang="en-US" sz="1100" dirty="0">
                <a:ea typeface="MS Mincho" panose="02020609040205080304" pitchFamily="49" charset="-128"/>
                <a:cs typeface="Times New Roman" panose="02020603050405020304" pitchFamily="18" charset="0"/>
              </a:rPr>
              <a:t>Alzheimer’s Association. </a:t>
            </a:r>
            <a:r>
              <a:rPr lang="en-US" altLang="en-US" sz="1100" i="1" dirty="0">
                <a:ea typeface="MS Mincho" panose="02020609040205080304" pitchFamily="49" charset="-128"/>
                <a:cs typeface="Times New Roman" panose="02020603050405020304" pitchFamily="18" charset="0"/>
              </a:rPr>
              <a:t>2015 Alzheimer’s Disease Facts and Figures.</a:t>
            </a:r>
            <a:endParaRPr lang="en-US" altLang="en-US" sz="1100" dirty="0">
              <a:ea typeface="MS Mincho" panose="02020609040205080304" pitchFamily="49" charset="-128"/>
              <a:cs typeface="Times New Roman" panose="02020603050405020304" pitchFamily="18" charset="0"/>
            </a:endParaRPr>
          </a:p>
          <a:p>
            <a:pPr marL="0" indent="0" eaLnBrk="1" fontAlgn="auto" hangingPunct="1">
              <a:buNone/>
              <a:defRPr/>
            </a:pPr>
            <a:endParaRPr lang="en-US" sz="2000" dirty="0"/>
          </a:p>
        </p:txBody>
      </p:sp>
      <p:sp>
        <p:nvSpPr>
          <p:cNvPr id="6" name="Slide Number Placeholder 3"/>
          <p:cNvSpPr txBox="1">
            <a:spLocks/>
          </p:cNvSpPr>
          <p:nvPr/>
        </p:nvSpPr>
        <p:spPr bwMode="auto">
          <a:xfrm>
            <a:off x="7800975" y="5956300"/>
            <a:ext cx="7699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457200" rtl="0" eaLnBrk="1" fontAlgn="auto" hangingPunct="1">
              <a:spcBef>
                <a:spcPts val="0"/>
              </a:spcBef>
              <a:spcAft>
                <a:spcPts val="0"/>
              </a:spcAft>
              <a:defRPr sz="900" kern="1200">
                <a:solidFill>
                  <a:schemeClr val="tx1"/>
                </a:solidFill>
                <a:latin typeface="Gill Sans MT" panose="020B0502020104020203" pitchFamily="34" charset="0"/>
                <a:ea typeface="+mn-ea"/>
                <a:cs typeface="+mn-cs"/>
              </a:defRPr>
            </a:lvl1pPr>
            <a:lvl2pPr marL="742950" indent="-28575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2pPr>
            <a:lvl3pPr marL="1143000" indent="-2286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3pPr>
            <a:lvl4pPr marL="1600200" indent="-2286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4pPr>
            <a:lvl5pPr marL="2057400" indent="-2286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5pPr>
            <a:lvl6pPr marL="2514600" indent="-228600" algn="l" defTabSz="457200" rtl="0" eaLnBrk="0" fontAlgn="base" latinLnBrk="0" hangingPunct="0">
              <a:spcBef>
                <a:spcPct val="0"/>
              </a:spcBef>
              <a:spcAft>
                <a:spcPct val="0"/>
              </a:spcAft>
              <a:defRPr kern="1200">
                <a:solidFill>
                  <a:schemeClr val="tx1"/>
                </a:solidFill>
                <a:latin typeface="Gill Sans MT" panose="020B0502020104020203" pitchFamily="34" charset="0"/>
                <a:ea typeface="+mn-ea"/>
                <a:cs typeface="+mn-cs"/>
              </a:defRPr>
            </a:lvl6pPr>
            <a:lvl7pPr marL="2971800" indent="-228600" algn="l" defTabSz="457200" rtl="0" eaLnBrk="0" fontAlgn="base" latinLnBrk="0" hangingPunct="0">
              <a:spcBef>
                <a:spcPct val="0"/>
              </a:spcBef>
              <a:spcAft>
                <a:spcPct val="0"/>
              </a:spcAft>
              <a:defRPr kern="1200">
                <a:solidFill>
                  <a:schemeClr val="tx1"/>
                </a:solidFill>
                <a:latin typeface="Gill Sans MT" panose="020B0502020104020203" pitchFamily="34" charset="0"/>
                <a:ea typeface="+mn-ea"/>
                <a:cs typeface="+mn-cs"/>
              </a:defRPr>
            </a:lvl7pPr>
            <a:lvl8pPr marL="3429000" indent="-228600" algn="l" defTabSz="457200" rtl="0" eaLnBrk="0" fontAlgn="base" latinLnBrk="0" hangingPunct="0">
              <a:spcBef>
                <a:spcPct val="0"/>
              </a:spcBef>
              <a:spcAft>
                <a:spcPct val="0"/>
              </a:spcAft>
              <a:defRPr kern="1200">
                <a:solidFill>
                  <a:schemeClr val="tx1"/>
                </a:solidFill>
                <a:latin typeface="Gill Sans MT" panose="020B0502020104020203" pitchFamily="34" charset="0"/>
                <a:ea typeface="+mn-ea"/>
                <a:cs typeface="+mn-cs"/>
              </a:defRPr>
            </a:lvl8pPr>
            <a:lvl9pPr marL="3886200" indent="-228600" algn="l" defTabSz="457200" rtl="0" eaLnBrk="0" fontAlgn="base" latinLnBrk="0" hangingPunct="0">
              <a:spcBef>
                <a:spcPct val="0"/>
              </a:spcBef>
              <a:spcAft>
                <a:spcPct val="0"/>
              </a:spcAft>
              <a:defRPr kern="1200">
                <a:solidFill>
                  <a:schemeClr val="tx1"/>
                </a:solidFill>
                <a:latin typeface="Gill Sans MT" panose="020B0502020104020203" pitchFamily="34" charset="0"/>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dirty="0" smtClean="0">
                <a:ln>
                  <a:noFill/>
                </a:ln>
                <a:solidFill>
                  <a:srgbClr val="8784C7"/>
                </a:solidFill>
                <a:effectLst/>
                <a:uLnTx/>
                <a:uFillTx/>
                <a:latin typeface="Gill Sans MT" panose="020B0502020104020203" pitchFamily="34" charset="0"/>
                <a:ea typeface="+mn-ea"/>
                <a:cs typeface="+mn-cs"/>
              </a:rPr>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Alzheimer’s: A Public Health Crisis</a:t>
            </a:r>
            <a:endParaRPr lang="en-US" dirty="0"/>
          </a:p>
        </p:txBody>
      </p:sp>
      <p:sp>
        <p:nvSpPr>
          <p:cNvPr id="35843" name="Content Placeholder 2"/>
          <p:cNvSpPr>
            <a:spLocks noGrp="1"/>
          </p:cNvSpPr>
          <p:nvPr>
            <p:ph idx="1"/>
          </p:nvPr>
        </p:nvSpPr>
        <p:spPr>
          <a:xfrm>
            <a:off x="581025" y="2232025"/>
            <a:ext cx="5632450" cy="2876550"/>
          </a:xfrm>
        </p:spPr>
        <p:txBody>
          <a:bodyPr/>
          <a:lstStyle/>
          <a:p>
            <a:pPr eaLnBrk="1" hangingPunct="1">
              <a:spcAft>
                <a:spcPts val="1200"/>
              </a:spcAft>
            </a:pPr>
            <a:r>
              <a:rPr lang="en-US" altLang="en-US" dirty="0" smtClean="0"/>
              <a:t>Historically viewed as medical or aging issue</a:t>
            </a:r>
          </a:p>
          <a:p>
            <a:pPr eaLnBrk="1" hangingPunct="1">
              <a:spcAft>
                <a:spcPts val="1200"/>
              </a:spcAft>
            </a:pPr>
            <a:r>
              <a:rPr lang="en-US" altLang="en-US" dirty="0" smtClean="0"/>
              <a:t>Growing recognition of public health crisis:</a:t>
            </a:r>
          </a:p>
          <a:p>
            <a:pPr lvl="1" eaLnBrk="1" hangingPunct="1">
              <a:buFont typeface="Courier New" panose="02070309020205020404" pitchFamily="49" charset="0"/>
              <a:buChar char="o"/>
            </a:pPr>
            <a:r>
              <a:rPr lang="en-US" altLang="en-US" dirty="0" smtClean="0"/>
              <a:t>Large and growing epidemic</a:t>
            </a:r>
          </a:p>
          <a:p>
            <a:pPr lvl="1" eaLnBrk="1" hangingPunct="1">
              <a:buFont typeface="Courier New" panose="02070309020205020404" pitchFamily="49" charset="0"/>
              <a:buChar char="o"/>
            </a:pPr>
            <a:r>
              <a:rPr lang="en-US" altLang="en-US" dirty="0" smtClean="0"/>
              <a:t>Significant impact</a:t>
            </a:r>
          </a:p>
          <a:p>
            <a:pPr lvl="1" eaLnBrk="1" hangingPunct="1">
              <a:buFont typeface="Courier New" panose="02070309020205020404" pitchFamily="49" charset="0"/>
              <a:buChar char="o"/>
            </a:pPr>
            <a:r>
              <a:rPr lang="en-US" altLang="en-US" dirty="0" smtClean="0"/>
              <a:t>Ways to intervene</a:t>
            </a:r>
          </a:p>
        </p:txBody>
      </p:sp>
      <p:pic>
        <p:nvPicPr>
          <p:cNvPr id="7" name="Picture 6" descr="Image of three women from different generations sitting together in the porch. Alzheimer's can impact not just one individual, but their surrounding family as well." title="Image of Three Female Family Members"/>
          <p:cNvPicPr>
            <a:picLocks noChangeAspect="1"/>
          </p:cNvPicPr>
          <p:nvPr/>
        </p:nvPicPr>
        <p:blipFill>
          <a:blip r:embed="rId3"/>
          <a:stretch>
            <a:fillRect/>
          </a:stretch>
        </p:blipFill>
        <p:spPr>
          <a:xfrm>
            <a:off x="6324600" y="2382838"/>
            <a:ext cx="2246313" cy="1493837"/>
          </a:xfrm>
          <a:prstGeom prst="rect">
            <a:avLst/>
          </a:prstGeom>
          <a:ln w="38100">
            <a:solidFill>
              <a:schemeClr val="bg1">
                <a:lumMod val="50000"/>
              </a:schemeClr>
            </a:solidFill>
          </a:ln>
        </p:spPr>
      </p:pic>
      <p:pic>
        <p:nvPicPr>
          <p:cNvPr id="6" name="Picture 5" descr="Image of an outdoor social event promoting Alzheimer's disease awareness." title="Image of Community Outreach"/>
          <p:cNvPicPr>
            <a:picLocks noChangeAspect="1"/>
          </p:cNvPicPr>
          <p:nvPr/>
        </p:nvPicPr>
        <p:blipFill>
          <a:blip r:embed="rId4"/>
          <a:stretch>
            <a:fillRect/>
          </a:stretch>
        </p:blipFill>
        <p:spPr>
          <a:xfrm>
            <a:off x="6324600" y="4168775"/>
            <a:ext cx="2246313" cy="1495425"/>
          </a:xfrm>
          <a:prstGeom prst="rect">
            <a:avLst/>
          </a:prstGeom>
          <a:noFill/>
          <a:ln w="38100">
            <a:solidFill>
              <a:schemeClr val="bg1">
                <a:lumMod val="50000"/>
              </a:schemeClr>
            </a:solidFill>
          </a:ln>
        </p:spPr>
      </p:pic>
      <p:sp>
        <p:nvSpPr>
          <p:cNvPr id="3584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59E35913-81AA-413C-904D-D5C9076FDA20}" type="slidenum">
              <a:rPr lang="en-US" altLang="en-US" smtClean="0">
                <a:solidFill>
                  <a:schemeClr val="accent2"/>
                </a:solidFill>
              </a:rPr>
              <a:pPr fontAlgn="base">
                <a:spcBef>
                  <a:spcPct val="0"/>
                </a:spcBef>
                <a:spcAft>
                  <a:spcPct val="0"/>
                </a:spcAft>
              </a:pPr>
              <a:t>6</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bwMode="auto">
          <a:xfrm>
            <a:off x="585788" y="775543"/>
            <a:ext cx="7289800" cy="686061"/>
          </a:xfrm>
          <a:extLst>
            <a:ext uri="{909E8E84-426E-40dd-AFC4-6F175D3DCCD1}"/>
            <a:ext uri="{91240B29-F687-4f45-9708-019B960494DF}"/>
          </a:extLst>
        </p:spPr>
        <p:txBody>
          <a:bodyPr wrap="square" numCol="1" anchor="t" anchorCtr="0" compatLnSpc="1">
            <a:prstTxWarp prst="textNoShape">
              <a:avLst/>
            </a:prstTxWarp>
          </a:bodyPr>
          <a:lstStyle/>
          <a:p>
            <a:pPr eaLnBrk="1" fontAlgn="auto" hangingPunct="1">
              <a:spcAft>
                <a:spcPts val="0"/>
              </a:spcAft>
              <a:defRPr/>
            </a:pPr>
            <a:r>
              <a:rPr lang="en-US" dirty="0" smtClean="0"/>
              <a:t>Alzheimer’s: Epidemic (U.S.)</a:t>
            </a:r>
            <a:endParaRPr lang="en-US" sz="2000" baseline="80000" dirty="0" smtClean="0"/>
          </a:p>
        </p:txBody>
      </p:sp>
      <p:sp>
        <p:nvSpPr>
          <p:cNvPr id="7" name="Content Placeholder 6"/>
          <p:cNvSpPr>
            <a:spLocks noGrp="1"/>
          </p:cNvSpPr>
          <p:nvPr>
            <p:ph idx="1"/>
          </p:nvPr>
        </p:nvSpPr>
        <p:spPr>
          <a:xfrm>
            <a:off x="503609" y="2271715"/>
            <a:ext cx="6811589" cy="4586285"/>
          </a:xfrm>
        </p:spPr>
        <p:txBody>
          <a:bodyPr rtlCol="0">
            <a:normAutofit/>
          </a:bodyPr>
          <a:lstStyle/>
          <a:p>
            <a:pPr marL="306000" indent="-306000" eaLnBrk="1" fontAlgn="auto" hangingPunct="1">
              <a:spcAft>
                <a:spcPts val="1200"/>
              </a:spcAft>
              <a:defRPr/>
            </a:pPr>
            <a:r>
              <a:rPr lang="en-US" dirty="0" smtClean="0"/>
              <a:t>Over 5 million adults </a:t>
            </a:r>
          </a:p>
          <a:p>
            <a:pPr marL="306000" indent="-306000" eaLnBrk="1" fontAlgn="auto" hangingPunct="1">
              <a:spcAft>
                <a:spcPts val="1200"/>
              </a:spcAft>
              <a:defRPr/>
            </a:pPr>
            <a:r>
              <a:rPr lang="en-US" dirty="0" smtClean="0"/>
              <a:t>1 in 9 adults age </a:t>
            </a:r>
            <a:r>
              <a:rPr lang="en-US" dirty="0"/>
              <a:t>≥ </a:t>
            </a:r>
            <a:r>
              <a:rPr lang="en-US" dirty="0" smtClean="0"/>
              <a:t>65 </a:t>
            </a:r>
          </a:p>
          <a:p>
            <a:pPr marL="306000" indent="-306000" eaLnBrk="1" fontAlgn="auto" hangingPunct="1">
              <a:spcAft>
                <a:spcPts val="1200"/>
              </a:spcAft>
              <a:defRPr/>
            </a:pPr>
            <a:r>
              <a:rPr lang="en-US" dirty="0" smtClean="0"/>
              <a:t>1 in 3 adults age </a:t>
            </a:r>
            <a:r>
              <a:rPr lang="en-US" dirty="0"/>
              <a:t>≥ </a:t>
            </a:r>
            <a:r>
              <a:rPr lang="en-US" dirty="0" smtClean="0"/>
              <a:t>85 </a:t>
            </a:r>
          </a:p>
          <a:p>
            <a:pPr marL="306000" indent="-306000" eaLnBrk="1" fontAlgn="auto" hangingPunct="1">
              <a:spcAft>
                <a:spcPts val="1200"/>
              </a:spcAft>
              <a:defRPr/>
            </a:pPr>
            <a:r>
              <a:rPr lang="en-US" dirty="0" smtClean="0"/>
              <a:t>By 2050, expected to reach 13.8 million</a:t>
            </a:r>
          </a:p>
          <a:p>
            <a:pPr marL="0" indent="0" eaLnBrk="1" fontAlgn="auto" hangingPunct="1">
              <a:spcAft>
                <a:spcPts val="1200"/>
              </a:spcAft>
              <a:buNone/>
              <a:defRPr/>
            </a:pPr>
            <a:endParaRPr lang="en-US" sz="1100" baseline="30000" dirty="0" smtClean="0">
              <a:ea typeface="MS Mincho" panose="02020609040205080304" pitchFamily="49" charset="-128"/>
              <a:cs typeface="Times New Roman" panose="02020603050405020304" pitchFamily="18" charset="0"/>
            </a:endParaRPr>
          </a:p>
          <a:p>
            <a:pPr marL="0" indent="0" eaLnBrk="1" fontAlgn="auto" hangingPunct="1">
              <a:spcAft>
                <a:spcPts val="1200"/>
              </a:spcAft>
              <a:buNone/>
              <a:defRPr/>
            </a:pPr>
            <a:endParaRPr lang="en-US" sz="1100" baseline="30000" dirty="0">
              <a:ea typeface="MS Mincho" panose="02020609040205080304" pitchFamily="49" charset="-128"/>
              <a:cs typeface="Times New Roman" panose="02020603050405020304" pitchFamily="18" charset="0"/>
            </a:endParaRPr>
          </a:p>
          <a:p>
            <a:pPr marL="0" indent="0" eaLnBrk="1" fontAlgn="auto" hangingPunct="1">
              <a:spcAft>
                <a:spcPts val="1200"/>
              </a:spcAft>
              <a:buNone/>
              <a:defRPr/>
            </a:pPr>
            <a:endParaRPr lang="en-US" sz="1100" baseline="30000" dirty="0">
              <a:ea typeface="MS Mincho" panose="02020609040205080304" pitchFamily="49" charset="-128"/>
              <a:cs typeface="Times New Roman" panose="02020603050405020304" pitchFamily="18" charset="0"/>
            </a:endParaRPr>
          </a:p>
          <a:p>
            <a:pPr marL="0" indent="0" eaLnBrk="1" fontAlgn="auto" hangingPunct="1">
              <a:spcAft>
                <a:spcPts val="1200"/>
              </a:spcAft>
              <a:buNone/>
              <a:defRPr/>
            </a:pPr>
            <a:endParaRPr lang="en-US" sz="1100" baseline="30000" dirty="0" smtClean="0">
              <a:ea typeface="MS Mincho" panose="02020609040205080304" pitchFamily="49" charset="-128"/>
              <a:cs typeface="Times New Roman" panose="02020603050405020304" pitchFamily="18" charset="0"/>
            </a:endParaRPr>
          </a:p>
          <a:p>
            <a:pPr marL="0" indent="0" eaLnBrk="1" fontAlgn="auto" hangingPunct="1">
              <a:spcAft>
                <a:spcPts val="1200"/>
              </a:spcAft>
              <a:buNone/>
              <a:defRPr/>
            </a:pPr>
            <a:r>
              <a:rPr lang="en-US" sz="1100" baseline="30000" dirty="0" smtClean="0">
                <a:ea typeface="MS Mincho" panose="02020609040205080304" pitchFamily="49" charset="-128"/>
                <a:cs typeface="Times New Roman" panose="02020603050405020304" pitchFamily="18" charset="0"/>
              </a:rPr>
              <a:t>2</a:t>
            </a:r>
            <a:r>
              <a:rPr lang="en-US" sz="1100" dirty="0" smtClean="0">
                <a:ea typeface="MS Mincho" panose="02020609040205080304" pitchFamily="49" charset="-128"/>
                <a:cs typeface="Times New Roman" panose="02020603050405020304" pitchFamily="18" charset="0"/>
              </a:rPr>
              <a:t> </a:t>
            </a:r>
            <a:r>
              <a:rPr lang="en-US" sz="1100" dirty="0">
                <a:ea typeface="MS Mincho" panose="02020609040205080304" pitchFamily="49" charset="-128"/>
                <a:cs typeface="Times New Roman" panose="02020603050405020304" pitchFamily="18" charset="0"/>
              </a:rPr>
              <a:t>Alzheimer’s Association. </a:t>
            </a:r>
            <a:r>
              <a:rPr lang="en-US" sz="1100" i="1" dirty="0">
                <a:ea typeface="MS Mincho" panose="02020609040205080304" pitchFamily="49" charset="-128"/>
                <a:cs typeface="Times New Roman" panose="02020603050405020304" pitchFamily="18" charset="0"/>
              </a:rPr>
              <a:t>2016 Alzheimer’s Disease Facts and Figures</a:t>
            </a:r>
            <a:r>
              <a:rPr lang="en-US" sz="1100" i="1" dirty="0" smtClean="0">
                <a:ea typeface="MS Mincho" panose="02020609040205080304" pitchFamily="49" charset="-128"/>
                <a:cs typeface="Times New Roman" panose="02020603050405020304" pitchFamily="18" charset="0"/>
              </a:rPr>
              <a:t>.</a:t>
            </a:r>
            <a:endParaRPr lang="en-US" dirty="0"/>
          </a:p>
        </p:txBody>
      </p:sp>
      <p:pic>
        <p:nvPicPr>
          <p:cNvPr id="2" name="Picture 1" descr="Image of group of older adults participating in chair exercises.&#10;&#10;" title="Image of group of adults"/>
          <p:cNvPicPr>
            <a:picLocks noChangeAspect="1"/>
          </p:cNvPicPr>
          <p:nvPr/>
        </p:nvPicPr>
        <p:blipFill>
          <a:blip r:embed="rId3"/>
          <a:stretch>
            <a:fillRect/>
          </a:stretch>
        </p:blipFill>
        <p:spPr>
          <a:xfrm>
            <a:off x="5580231" y="2452688"/>
            <a:ext cx="2990682" cy="2990681"/>
          </a:xfrm>
          <a:prstGeom prst="rect">
            <a:avLst/>
          </a:prstGeom>
          <a:ln w="38100" cmpd="sng">
            <a:solidFill>
              <a:srgbClr val="7F7F7F"/>
            </a:solidFill>
          </a:ln>
        </p:spPr>
      </p:pic>
      <p:sp>
        <p:nvSpPr>
          <p:cNvPr id="3789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B9B72734-4469-414F-9318-292C466C649B}" type="slidenum">
              <a:rPr lang="en-US" altLang="en-US" smtClean="0">
                <a:solidFill>
                  <a:schemeClr val="accent2"/>
                </a:solidFill>
              </a:rPr>
              <a:pPr fontAlgn="base">
                <a:spcBef>
                  <a:spcPct val="0"/>
                </a:spcBef>
                <a:spcAft>
                  <a:spcPct val="0"/>
                </a:spcAft>
              </a:pPr>
              <a:t>7</a:t>
            </a:fld>
            <a:endParaRPr lang="en-US" altLang="en-US" dirty="0" smtClean="0">
              <a:solidFill>
                <a:schemeClr val="accent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Alzheimer’s Impact: Costs</a:t>
            </a:r>
            <a:endParaRPr lang="en-US" sz="2000" baseline="80000" dirty="0"/>
          </a:p>
        </p:txBody>
      </p:sp>
      <p:sp>
        <p:nvSpPr>
          <p:cNvPr id="39940" name="Content Placeholder 2"/>
          <p:cNvSpPr>
            <a:spLocks noGrp="1"/>
          </p:cNvSpPr>
          <p:nvPr>
            <p:ph idx="1"/>
          </p:nvPr>
        </p:nvSpPr>
        <p:spPr>
          <a:xfrm>
            <a:off x="433541" y="3620294"/>
            <a:ext cx="7989888" cy="2063750"/>
          </a:xfrm>
        </p:spPr>
        <p:txBody>
          <a:bodyPr/>
          <a:lstStyle/>
          <a:p>
            <a:pPr eaLnBrk="1" hangingPunct="1">
              <a:spcAft>
                <a:spcPts val="1200"/>
              </a:spcAft>
            </a:pPr>
            <a:r>
              <a:rPr lang="en-US" altLang="en-US" dirty="0" smtClean="0"/>
              <a:t>Significant costs to Medicare, Medicaid, individuals, caregivers</a:t>
            </a:r>
          </a:p>
          <a:p>
            <a:pPr eaLnBrk="1" hangingPunct="1">
              <a:spcAft>
                <a:spcPts val="1200"/>
              </a:spcAft>
            </a:pPr>
            <a:r>
              <a:rPr lang="en-US" altLang="en-US" dirty="0" smtClean="0"/>
              <a:t>Annual costs of care over $200 billion</a:t>
            </a:r>
          </a:p>
          <a:p>
            <a:pPr eaLnBrk="1" hangingPunct="1">
              <a:spcAft>
                <a:spcPts val="1200"/>
              </a:spcAft>
            </a:pPr>
            <a:r>
              <a:rPr lang="en-US" altLang="en-US" dirty="0" smtClean="0"/>
              <a:t>Most expensive disease in the U.S. </a:t>
            </a:r>
          </a:p>
          <a:p>
            <a:pPr marL="0" indent="0" eaLnBrk="1" hangingPunct="1">
              <a:spcAft>
                <a:spcPts val="1200"/>
              </a:spcAft>
              <a:buNone/>
            </a:pPr>
            <a:endParaRPr lang="en-US" sz="1100" dirty="0" smtClean="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dirty="0" smtClean="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dirty="0" smtClean="0">
              <a:ea typeface="MS Mincho" panose="02020609040205080304" pitchFamily="49" charset="-128"/>
              <a:cs typeface="Times New Roman" panose="02020603050405020304" pitchFamily="18" charset="0"/>
            </a:endParaRPr>
          </a:p>
          <a:p>
            <a:pPr marL="0" indent="0" eaLnBrk="1" hangingPunct="1">
              <a:spcAft>
                <a:spcPts val="1200"/>
              </a:spcAft>
              <a:buNone/>
            </a:pPr>
            <a:r>
              <a:rPr lang="en-US" sz="1100" dirty="0" smtClean="0">
                <a:ea typeface="MS Mincho" panose="02020609040205080304" pitchFamily="49" charset="-128"/>
                <a:cs typeface="Times New Roman" panose="02020603050405020304" pitchFamily="18" charset="0"/>
              </a:rPr>
              <a:t>3 </a:t>
            </a:r>
            <a:r>
              <a:rPr lang="en-US" sz="1100" dirty="0">
                <a:ea typeface="MS Mincho" panose="02020609040205080304" pitchFamily="49" charset="-128"/>
                <a:cs typeface="Times New Roman" panose="02020603050405020304" pitchFamily="18" charset="0"/>
              </a:rPr>
              <a:t>Alzheimer’s Association. </a:t>
            </a:r>
            <a:r>
              <a:rPr lang="en-US" sz="1100" i="1" dirty="0">
                <a:ea typeface="MS Mincho" panose="02020609040205080304" pitchFamily="49" charset="-128"/>
                <a:cs typeface="Times New Roman" panose="02020603050405020304" pitchFamily="18" charset="0"/>
              </a:rPr>
              <a:t>2016 Alzheimer’s Disease Facts and Figures.</a:t>
            </a:r>
            <a:endParaRPr lang="en-US" sz="1100" dirty="0"/>
          </a:p>
          <a:p>
            <a:pPr marL="0" indent="0" eaLnBrk="1" hangingPunct="1">
              <a:spcAft>
                <a:spcPts val="1200"/>
              </a:spcAft>
              <a:buNone/>
            </a:pPr>
            <a:endParaRPr lang="en-US" altLang="en-US" dirty="0" smtClean="0"/>
          </a:p>
        </p:txBody>
      </p:sp>
      <p:pic>
        <p:nvPicPr>
          <p:cNvPr id="4" name="Picture 3" descr="Image of a dollar sign in green" title="Image of a dollar sign"/>
          <p:cNvPicPr>
            <a:picLocks noChangeAspect="1"/>
          </p:cNvPicPr>
          <p:nvPr/>
        </p:nvPicPr>
        <p:blipFill>
          <a:blip r:embed="rId3"/>
          <a:stretch>
            <a:fillRect/>
          </a:stretch>
        </p:blipFill>
        <p:spPr>
          <a:xfrm>
            <a:off x="6935788" y="3430588"/>
            <a:ext cx="1295400" cy="2443162"/>
          </a:xfrm>
          <a:prstGeom prst="rect">
            <a:avLst/>
          </a:prstGeom>
        </p:spPr>
      </p:pic>
      <p:sp>
        <p:nvSpPr>
          <p:cNvPr id="3994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184AA357-D5D0-4E02-9EAC-97AE88126BBE}" type="slidenum">
              <a:rPr lang="en-US" altLang="en-US" smtClean="0">
                <a:solidFill>
                  <a:schemeClr val="accent2"/>
                </a:solidFill>
              </a:rPr>
              <a:pPr fontAlgn="base">
                <a:spcBef>
                  <a:spcPct val="0"/>
                </a:spcBef>
                <a:spcAft>
                  <a:spcPct val="0"/>
                </a:spcAft>
              </a:pPr>
              <a:t>8</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Alzheimer’s: Disproportional Impact</a:t>
            </a:r>
            <a:endParaRPr lang="en-US" sz="2000" baseline="80000" dirty="0"/>
          </a:p>
        </p:txBody>
      </p:sp>
      <p:sp>
        <p:nvSpPr>
          <p:cNvPr id="41988" name="Content Placeholder 2"/>
          <p:cNvSpPr>
            <a:spLocks noGrp="1"/>
          </p:cNvSpPr>
          <p:nvPr>
            <p:ph idx="1"/>
          </p:nvPr>
        </p:nvSpPr>
        <p:spPr>
          <a:xfrm>
            <a:off x="720724" y="3384550"/>
            <a:ext cx="4075113" cy="2592388"/>
          </a:xfrm>
        </p:spPr>
        <p:txBody>
          <a:bodyPr/>
          <a:lstStyle/>
          <a:p>
            <a:pPr eaLnBrk="1" hangingPunct="1">
              <a:spcAft>
                <a:spcPts val="1200"/>
              </a:spcAft>
            </a:pPr>
            <a:r>
              <a:rPr lang="en-US" altLang="en-US" dirty="0" smtClean="0"/>
              <a:t>Women: 2/3 of the population </a:t>
            </a:r>
          </a:p>
          <a:p>
            <a:pPr eaLnBrk="1" hangingPunct="1">
              <a:spcAft>
                <a:spcPts val="1200"/>
              </a:spcAft>
            </a:pPr>
            <a:r>
              <a:rPr lang="en-US" altLang="en-US" dirty="0" smtClean="0"/>
              <a:t>African-Americans: 2 times more likely </a:t>
            </a:r>
          </a:p>
          <a:p>
            <a:pPr eaLnBrk="1" hangingPunct="1">
              <a:spcAft>
                <a:spcPts val="1200"/>
              </a:spcAft>
            </a:pPr>
            <a:r>
              <a:rPr lang="en-US" altLang="en-US" dirty="0" smtClean="0"/>
              <a:t>Hispanics: 1.5 times more likely</a:t>
            </a:r>
          </a:p>
          <a:p>
            <a:pPr marL="0" indent="0" eaLnBrk="1" hangingPunct="1">
              <a:spcAft>
                <a:spcPts val="1200"/>
              </a:spcAft>
              <a:buNone/>
            </a:pPr>
            <a:endParaRPr lang="en-US" sz="1100" baseline="30000" dirty="0" smtClean="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smtClean="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smtClean="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a:ea typeface="MS Mincho" panose="02020609040205080304" pitchFamily="49" charset="-128"/>
              <a:cs typeface="Times New Roman" panose="02020603050405020304" pitchFamily="18" charset="0"/>
            </a:endParaRPr>
          </a:p>
          <a:p>
            <a:pPr marL="0" indent="0" eaLnBrk="1" hangingPunct="1">
              <a:spcAft>
                <a:spcPts val="1200"/>
              </a:spcAft>
              <a:buNone/>
            </a:pPr>
            <a:r>
              <a:rPr lang="en-US" sz="1100" baseline="30000" dirty="0" smtClean="0">
                <a:ea typeface="MS Mincho" panose="02020609040205080304" pitchFamily="49" charset="-128"/>
                <a:cs typeface="Times New Roman" panose="02020603050405020304" pitchFamily="18" charset="0"/>
              </a:rPr>
              <a:t>4</a:t>
            </a:r>
            <a:r>
              <a:rPr lang="en-US" sz="1100" dirty="0" smtClean="0">
                <a:ea typeface="MS Mincho" panose="02020609040205080304" pitchFamily="49" charset="-128"/>
                <a:cs typeface="Times New Roman" panose="02020603050405020304" pitchFamily="18" charset="0"/>
              </a:rPr>
              <a:t> </a:t>
            </a:r>
            <a:r>
              <a:rPr lang="en-US" sz="1100" dirty="0">
                <a:ea typeface="MS Mincho" panose="02020609040205080304" pitchFamily="49" charset="-128"/>
                <a:cs typeface="Times New Roman" panose="02020603050405020304" pitchFamily="18" charset="0"/>
              </a:rPr>
              <a:t>Alzheimer’s Association. </a:t>
            </a:r>
            <a:r>
              <a:rPr lang="en-US" sz="1100" i="1" dirty="0">
                <a:ea typeface="MS Mincho" panose="02020609040205080304" pitchFamily="49" charset="-128"/>
                <a:cs typeface="Times New Roman" panose="02020603050405020304" pitchFamily="18" charset="0"/>
              </a:rPr>
              <a:t>2016 Alzheimer’s Disease Facts and Figures.</a:t>
            </a:r>
            <a:endParaRPr lang="en-US" sz="1100" dirty="0"/>
          </a:p>
          <a:p>
            <a:pPr marL="0" indent="0" eaLnBrk="1" hangingPunct="1">
              <a:spcAft>
                <a:spcPts val="1200"/>
              </a:spcAft>
              <a:buNone/>
            </a:pPr>
            <a:endParaRPr lang="en-US" altLang="en-US" dirty="0" smtClean="0"/>
          </a:p>
        </p:txBody>
      </p:sp>
      <p:pic>
        <p:nvPicPr>
          <p:cNvPr id="4" name="Picture 3" descr="Image of woman watering flowers outside&#10;" title="Image of woman watering plants"/>
          <p:cNvPicPr>
            <a:picLocks noChangeAspect="1"/>
          </p:cNvPicPr>
          <p:nvPr/>
        </p:nvPicPr>
        <p:blipFill>
          <a:blip r:embed="rId3"/>
          <a:stretch>
            <a:fillRect/>
          </a:stretch>
        </p:blipFill>
        <p:spPr>
          <a:xfrm>
            <a:off x="5413375" y="2305050"/>
            <a:ext cx="2540000" cy="3843338"/>
          </a:xfrm>
          <a:prstGeom prst="rect">
            <a:avLst/>
          </a:prstGeom>
          <a:ln w="38100" cmpd="sng">
            <a:solidFill>
              <a:srgbClr val="7F7F7F"/>
            </a:solidFill>
          </a:ln>
        </p:spPr>
      </p:pic>
      <p:sp>
        <p:nvSpPr>
          <p:cNvPr id="4198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B0C8080A-389B-44B0-8B27-A806502E77D5}" type="slidenum">
              <a:rPr lang="en-US" altLang="en-US" smtClean="0">
                <a:solidFill>
                  <a:schemeClr val="accent2"/>
                </a:solidFill>
              </a:rPr>
              <a:pPr fontAlgn="base">
                <a:spcBef>
                  <a:spcPct val="0"/>
                </a:spcBef>
                <a:spcAft>
                  <a:spcPct val="0"/>
                </a:spcAft>
              </a:pPr>
              <a:t>9</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Custom 4">
      <a:dk1>
        <a:sysClr val="windowText" lastClr="000000"/>
      </a:dk1>
      <a:lt1>
        <a:sysClr val="window" lastClr="FFFFFF"/>
      </a:lt1>
      <a:dk2>
        <a:srgbClr val="373545"/>
      </a:dk2>
      <a:lt2>
        <a:srgbClr val="DCD8DC"/>
      </a:lt2>
      <a:accent1>
        <a:srgbClr val="4A0D6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1_Dividend">
  <a:themeElements>
    <a:clrScheme name="Custom 5">
      <a:dk1>
        <a:sysClr val="windowText" lastClr="000000"/>
      </a:dk1>
      <a:lt1>
        <a:sysClr val="window" lastClr="FFFFFF"/>
      </a:lt1>
      <a:dk2>
        <a:srgbClr val="373545"/>
      </a:dk2>
      <a:lt2>
        <a:srgbClr val="DCD8DC"/>
      </a:lt2>
      <a:accent1>
        <a:srgbClr val="4A0D66"/>
      </a:accent1>
      <a:accent2>
        <a:srgbClr val="8784C7"/>
      </a:accent2>
      <a:accent3>
        <a:srgbClr val="34D9C3"/>
      </a:accent3>
      <a:accent4>
        <a:srgbClr val="6997AF"/>
      </a:accent4>
      <a:accent5>
        <a:srgbClr val="84ACB6"/>
      </a:accent5>
      <a:accent6>
        <a:srgbClr val="6F8183"/>
      </a:accent6>
      <a:hlink>
        <a:srgbClr val="69A020"/>
      </a:hlink>
      <a:folHlink>
        <a:srgbClr val="8C8C8C"/>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Dividend</Template>
  <TotalTime>58795</TotalTime>
  <Words>6067</Words>
  <Application>Microsoft Office PowerPoint</Application>
  <PresentationFormat>On-screen Show (4:3)</PresentationFormat>
  <Paragraphs>743</Paragraphs>
  <Slides>39</Slides>
  <Notes>39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39</vt:i4>
      </vt:variant>
    </vt:vector>
  </HeadingPairs>
  <TitlesOfParts>
    <vt:vector size="51" baseType="lpstr">
      <vt:lpstr>MS Mincho</vt:lpstr>
      <vt:lpstr>ＭＳ Ｐゴシック</vt:lpstr>
      <vt:lpstr>Arial</vt:lpstr>
      <vt:lpstr>Calibri</vt:lpstr>
      <vt:lpstr>Cambria</vt:lpstr>
      <vt:lpstr>Courier New</vt:lpstr>
      <vt:lpstr>Gill Sans MT</vt:lpstr>
      <vt:lpstr>Times New Roman</vt:lpstr>
      <vt:lpstr>Wingdings</vt:lpstr>
      <vt:lpstr>Wingdings 2</vt:lpstr>
      <vt:lpstr>Dividend</vt:lpstr>
      <vt:lpstr>1_Dividend</vt:lpstr>
      <vt:lpstr>A Public Health Approach to  Alzheimer’s and Other Dementias</vt:lpstr>
      <vt:lpstr>Learning Objectives</vt:lpstr>
      <vt:lpstr>competencies</vt:lpstr>
      <vt:lpstr>Competencies Cont.</vt:lpstr>
      <vt:lpstr>Introduction: Dementia &amp; Alzheimer’s Disease</vt:lpstr>
      <vt:lpstr>Alzheimer’s: A Public Health Crisis</vt:lpstr>
      <vt:lpstr>Alzheimer’s: Epidemic (U.S.)</vt:lpstr>
      <vt:lpstr>Alzheimer’s Impact: Costs</vt:lpstr>
      <vt:lpstr>Alzheimer’s: Disproportional Impact</vt:lpstr>
      <vt:lpstr>Alzheimer’s: Caregiving Burden</vt:lpstr>
      <vt:lpstr>Alzheimer’s: Health Care Burden</vt:lpstr>
      <vt:lpstr>Public Health: Tools &amp; Techniques</vt:lpstr>
      <vt:lpstr>Tool #1: Surveillance</vt:lpstr>
      <vt:lpstr>Surveillance &amp; Public Health</vt:lpstr>
      <vt:lpstr>Behavioral Risk Factor Surveillance System (BRFSS)</vt:lpstr>
      <vt:lpstr>BRFSS: Cognitive Decline Module</vt:lpstr>
      <vt:lpstr>BRFSS: Caregiver Module</vt:lpstr>
      <vt:lpstr>Discussion Question</vt:lpstr>
      <vt:lpstr>Public Health: Surveillance Data</vt:lpstr>
      <vt:lpstr>Tool #2: Primary Prevention  &amp; Risk Reduction</vt:lpstr>
      <vt:lpstr>Primary Prevention</vt:lpstr>
      <vt:lpstr>Discussion Question</vt:lpstr>
      <vt:lpstr>Risk Reduction: Head Trauma</vt:lpstr>
      <vt:lpstr>Risk Reduction: Heart Health</vt:lpstr>
      <vt:lpstr>Risk Reduction: Avoidance/Management </vt:lpstr>
      <vt:lpstr>Risk Reduction: Active Brain24</vt:lpstr>
      <vt:lpstr>Discussion Question</vt:lpstr>
      <vt:lpstr>Public Health: Risk Reduction </vt:lpstr>
      <vt:lpstr>Tool #3: Early Detection  &amp; Diagnosis</vt:lpstr>
      <vt:lpstr>Discussion Question</vt:lpstr>
      <vt:lpstr>Why Promote Early Detection?</vt:lpstr>
      <vt:lpstr>Early Detection: Diagnosis Rates</vt:lpstr>
      <vt:lpstr>Early Detection: Challenges</vt:lpstr>
      <vt:lpstr>Early Detection: Most Want to Know</vt:lpstr>
      <vt:lpstr>Discussion Question</vt:lpstr>
      <vt:lpstr>Public Health: Early Diagnosis</vt:lpstr>
      <vt:lpstr>Conclusion: Public Health Response</vt:lpstr>
      <vt:lpstr>Dementia Capable Systems and Dementia Friendly communities</vt:lpstr>
      <vt:lpstr>For More Information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Public Health Approach to  Alzheimer’s and Other Dementias</dc:title>
  <dc:subject>Module 3: Alzheimer's Disease - What is the Role of Public Health?</dc:subject>
  <dc:creator>Alzheimer's Association and the Centers for Disease Control and Prevention</dc:creator>
  <cp:keywords>Alzheimer's Association, Alzheimer's disease, dementias</cp:keywords>
  <dc:description/>
  <cp:lastModifiedBy>Evans, Darren (CDC/ONDIEH/NCCDPHP) (CTR)</cp:lastModifiedBy>
  <cp:revision>199</cp:revision>
  <cp:lastPrinted>2016-11-22T01:04:22Z</cp:lastPrinted>
  <dcterms:created xsi:type="dcterms:W3CDTF">2015-08-10T20:06:03Z</dcterms:created>
  <dcterms:modified xsi:type="dcterms:W3CDTF">2017-10-24T20:04:49Z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