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38"/>
  </p:notesMasterIdLst>
  <p:handoutMasterIdLst>
    <p:handoutMasterId r:id="rId39"/>
  </p:handoutMasterIdLst>
  <p:sldIdLst>
    <p:sldId id="257" r:id="rId2"/>
    <p:sldId id="295" r:id="rId3"/>
    <p:sldId id="299" r:id="rId4"/>
    <p:sldId id="258" r:id="rId5"/>
    <p:sldId id="259" r:id="rId6"/>
    <p:sldId id="260" r:id="rId7"/>
    <p:sldId id="263" r:id="rId8"/>
    <p:sldId id="262" r:id="rId9"/>
    <p:sldId id="264" r:id="rId10"/>
    <p:sldId id="265" r:id="rId11"/>
    <p:sldId id="294" r:id="rId12"/>
    <p:sldId id="290" r:id="rId13"/>
    <p:sldId id="266" r:id="rId14"/>
    <p:sldId id="267" r:id="rId15"/>
    <p:sldId id="300" r:id="rId16"/>
    <p:sldId id="270" r:id="rId17"/>
    <p:sldId id="269" r:id="rId18"/>
    <p:sldId id="271" r:id="rId19"/>
    <p:sldId id="272" r:id="rId20"/>
    <p:sldId id="274" r:id="rId21"/>
    <p:sldId id="273" r:id="rId22"/>
    <p:sldId id="282" r:id="rId23"/>
    <p:sldId id="281" r:id="rId24"/>
    <p:sldId id="280" r:id="rId25"/>
    <p:sldId id="283" r:id="rId26"/>
    <p:sldId id="289" r:id="rId27"/>
    <p:sldId id="285" r:id="rId28"/>
    <p:sldId id="286" r:id="rId29"/>
    <p:sldId id="276" r:id="rId30"/>
    <p:sldId id="277" r:id="rId31"/>
    <p:sldId id="279" r:id="rId32"/>
    <p:sldId id="291" r:id="rId33"/>
    <p:sldId id="287" r:id="rId34"/>
    <p:sldId id="292" r:id="rId35"/>
    <p:sldId id="293" r:id="rId36"/>
    <p:sldId id="298" r:id="rId37"/>
  </p:sldIdLst>
  <p:sldSz cx="9144000" cy="6858000" type="screen4x3"/>
  <p:notesSz cx="7315200" cy="9601200"/>
  <p:defaultTextStyle>
    <a:defPPr>
      <a:defRPr lang="en-US"/>
    </a:defPPr>
    <a:lvl1pPr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1" autoAdjust="0"/>
    <p:restoredTop sz="86421" autoAdjust="0"/>
  </p:normalViewPr>
  <p:slideViewPr>
    <p:cSldViewPr snapToGrid="0" snapToObjects="1">
      <p:cViewPr varScale="1">
        <p:scale>
          <a:sx n="59" d="100"/>
          <a:sy n="59" d="100"/>
        </p:scale>
        <p:origin x="821" y="62"/>
      </p:cViewPr>
      <p:guideLst>
        <p:guide orient="horz" pos="2160"/>
        <p:guide pos="2880"/>
      </p:guideLst>
    </p:cSldViewPr>
  </p:slideViewPr>
  <p:outlineViewPr>
    <p:cViewPr>
      <p:scale>
        <a:sx n="33" d="100"/>
        <a:sy n="33" d="100"/>
      </p:scale>
      <p:origin x="0" y="-31998"/>
    </p:cViewPr>
  </p:outlineViewPr>
  <p:notesTextViewPr>
    <p:cViewPr>
      <p:scale>
        <a:sx n="100" d="100"/>
        <a:sy n="100" d="100"/>
      </p:scale>
      <p:origin x="0" y="0"/>
    </p:cViewPr>
  </p:notesTextViewPr>
  <p:notesViewPr>
    <p:cSldViewPr snapToGrid="0" snapToObjects="1">
      <p:cViewPr varScale="1">
        <p:scale>
          <a:sx n="82" d="100"/>
          <a:sy n="82" d="100"/>
        </p:scale>
        <p:origin x="224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608446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628" tIns="47814" rIns="95628" bIns="47814" rtlCol="0" anchor="ctr"/>
          <a:lstStyle/>
          <a:p>
            <a:pPr lvl="0"/>
            <a:endParaRPr lang="en-US" noProof="0"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5628" tIns="47814" rIns="95628" bIns="4781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4945192"/>
      </p:ext>
    </p:extLst>
  </p:cSld>
  <p:clrMap bg1="lt1" tx1="dk1" bg2="lt2" tx2="dk2" accent1="accent1" accent2="accent2" accent3="accent3" accent4="accent4" accent5="accent5" accent6="accent6" hlink="hlink" folHlink="folHlink"/>
  <p:hf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alz.org/"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yJXTXN4xrI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300" b="1" smtClean="0"/>
              <a:t>DISCLAIMERS</a:t>
            </a:r>
          </a:p>
          <a:p>
            <a:pPr eaLnBrk="1" hangingPunct="1">
              <a:spcBef>
                <a:spcPct val="0"/>
              </a:spcBef>
            </a:pPr>
            <a:r>
              <a:rPr lang="en-US" altLang="en-US" sz="1300" smtClean="0"/>
              <a:t>This publication was supported by Cooperative Agreement Number 5U58DP002945-05, funded by the Centers for Disease Control and Prevention. Its contents are solely the responsibility of the authors and do not necessarily represent the official views of the Centers for Disease Control and Prevention or the Department of Health and Human Services. </a:t>
            </a:r>
          </a:p>
          <a:p>
            <a:pPr eaLnBrk="1" hangingPunct="1">
              <a:spcBef>
                <a:spcPct val="0"/>
              </a:spcBef>
            </a:pPr>
            <a:endParaRPr lang="en-US" altLang="en-US" sz="1300" smtClean="0"/>
          </a:p>
          <a:p>
            <a:pPr eaLnBrk="1" hangingPunct="1">
              <a:spcBef>
                <a:spcPct val="0"/>
              </a:spcBef>
            </a:pPr>
            <a:r>
              <a:rPr lang="en-US" altLang="en-US" sz="1300" smtClean="0"/>
              <a:t>The mark "CDC” is owned by the US Dept. of Health and Human Services and is used with permission. Use of this logo is not an endorsement by HHS or CDC of any particular product, service, or enterprise. </a:t>
            </a:r>
          </a:p>
          <a:p>
            <a:pPr eaLnBrk="1" hangingPunct="1">
              <a:spcBef>
                <a:spcPct val="0"/>
              </a:spcBef>
            </a:pPr>
            <a:endParaRPr lang="en-US" altLang="en-US" sz="1300" smtClean="0"/>
          </a:p>
          <a:p>
            <a:pPr eaLnBrk="1" hangingPunct="1">
              <a:spcBef>
                <a:spcPct val="0"/>
              </a:spcBef>
            </a:pPr>
            <a:endParaRPr lang="en-US" altLang="en-US" sz="1300" smtClean="0"/>
          </a:p>
          <a:p>
            <a:pPr eaLnBrk="1" hangingPunct="1">
              <a:spcBef>
                <a:spcPct val="0"/>
              </a:spcBef>
            </a:pPr>
            <a:r>
              <a:rPr lang="en-US" altLang="en-US" sz="1300" b="1" smtClean="0"/>
              <a:t>Talking Points: </a:t>
            </a:r>
          </a:p>
          <a:p>
            <a:pPr eaLnBrk="1" hangingPunct="1">
              <a:spcBef>
                <a:spcPct val="0"/>
              </a:spcBef>
            </a:pPr>
            <a:endParaRPr lang="en-US" altLang="en-US" smtClean="0"/>
          </a:p>
          <a:p>
            <a:pPr eaLnBrk="1" hangingPunct="1">
              <a:spcBef>
                <a:spcPct val="0"/>
              </a:spcBef>
            </a:pPr>
            <a:r>
              <a:rPr lang="en-US" altLang="en-US" smtClean="0"/>
              <a:t>This presentation entitled, </a:t>
            </a:r>
            <a:r>
              <a:rPr lang="en-US" altLang="en-US" b="1" smtClean="0"/>
              <a:t>Alzheimer’s Disease – A Public Health Crisis,</a:t>
            </a:r>
            <a:r>
              <a:rPr lang="en-US" altLang="en-US" smtClean="0"/>
              <a:t> is part of a curriculum for public health students entitled, </a:t>
            </a:r>
            <a:r>
              <a:rPr lang="en-US" altLang="en-US" i="1" smtClean="0"/>
              <a:t>A Public Health Approach to Alzheimer’s and Other Dementias</a:t>
            </a:r>
            <a:r>
              <a:rPr lang="en-US" altLang="en-US" smtClean="0"/>
              <a:t>. It was developed by the Emory Centers for Training and Technical Assistance for the Alzheimer’s Association with funding from the Centers for Disease Control and Prevention.</a:t>
            </a:r>
          </a:p>
          <a:p>
            <a:pPr eaLnBrk="1" hangingPunct="1">
              <a:spcBef>
                <a:spcPct val="0"/>
              </a:spcBef>
            </a:pPr>
            <a:r>
              <a:rPr lang="en-US" altLang="en-US" smtClean="0"/>
              <a:t> </a:t>
            </a:r>
          </a:p>
          <a:p>
            <a:pPr eaLnBrk="1" hangingPunct="1">
              <a:spcBef>
                <a:spcPct val="0"/>
              </a:spcBef>
            </a:pPr>
            <a:r>
              <a:rPr lang="en-US" altLang="en-US" smtClean="0"/>
              <a:t>During this module we will discuss the epidemic of Alzheimer’s and other dementias, and why it is an important issue for public health to understand and act on.  </a:t>
            </a:r>
          </a:p>
          <a:p>
            <a:pPr eaLnBrk="1" hangingPunct="1">
              <a:spcBef>
                <a:spcPct val="0"/>
              </a:spcBef>
            </a:pPr>
            <a:endParaRPr lang="en-US" altLang="en-US" smtClean="0"/>
          </a:p>
        </p:txBody>
      </p:sp>
      <p:sp>
        <p:nvSpPr>
          <p:cNvPr id="14340"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14341"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14342"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00FC33A5-C977-4254-941C-0CEB15ABF241}" type="slidenum">
              <a:rPr lang="en-US" altLang="en-US" smtClean="0">
                <a:latin typeface="Calibri" panose="020F0502020204030204" pitchFamily="34" charset="0"/>
              </a:rPr>
              <a:pPr fontAlgn="base">
                <a:spcBef>
                  <a:spcPct val="0"/>
                </a:spcBef>
                <a:spcAft>
                  <a:spcPct val="0"/>
                </a:spcAft>
              </a:pPr>
              <a:t>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196132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Alzheimer’s disease is the </a:t>
            </a:r>
            <a:r>
              <a:rPr lang="en-US" altLang="en-US" b="1" smtClean="0"/>
              <a:t>6</a:t>
            </a:r>
            <a:r>
              <a:rPr lang="en-US" altLang="en-US" b="1" baseline="30000" smtClean="0"/>
              <a:t>th</a:t>
            </a:r>
            <a:r>
              <a:rPr lang="en-US" altLang="en-US" b="1" smtClean="0"/>
              <a:t> leading cause of death</a:t>
            </a:r>
            <a:r>
              <a:rPr lang="en-US" altLang="en-US" smtClean="0"/>
              <a:t> in the United States and the </a:t>
            </a:r>
            <a:r>
              <a:rPr lang="en-US" altLang="en-US" b="1" smtClean="0"/>
              <a:t>5</a:t>
            </a:r>
            <a:r>
              <a:rPr lang="en-US" altLang="en-US" b="1" baseline="30000" smtClean="0"/>
              <a:t>th</a:t>
            </a:r>
            <a:r>
              <a:rPr lang="en-US" altLang="en-US" b="1" smtClean="0"/>
              <a:t> leading cause</a:t>
            </a:r>
            <a:r>
              <a:rPr lang="en-US" altLang="en-US" smtClean="0"/>
              <a:t> </a:t>
            </a:r>
            <a:r>
              <a:rPr lang="en-US" altLang="en-US" b="1" smtClean="0"/>
              <a:t>of death </a:t>
            </a:r>
            <a:r>
              <a:rPr lang="en-US" altLang="en-US" smtClean="0"/>
              <a:t>for those aged 65 and older.  </a:t>
            </a:r>
          </a:p>
          <a:p>
            <a:pPr eaLnBrk="1" hangingPunct="1">
              <a:spcBef>
                <a:spcPct val="0"/>
              </a:spcBef>
            </a:pPr>
            <a:endParaRPr lang="en-US" altLang="en-US" smtClean="0"/>
          </a:p>
          <a:p>
            <a:pPr eaLnBrk="1" hangingPunct="1">
              <a:spcBef>
                <a:spcPct val="0"/>
              </a:spcBef>
            </a:pPr>
            <a:r>
              <a:rPr lang="en-US" altLang="en-US" smtClean="0"/>
              <a:t>Deaths from Alzheimer’s disease </a:t>
            </a:r>
            <a:r>
              <a:rPr lang="en-US" altLang="en-US" b="1" smtClean="0"/>
              <a:t>increased 71%</a:t>
            </a:r>
            <a:r>
              <a:rPr lang="en-US" altLang="en-US" smtClean="0"/>
              <a:t> from 2000 to 2013, while deaths from other </a:t>
            </a:r>
            <a:r>
              <a:rPr lang="en-US" altLang="en-US" b="1" smtClean="0"/>
              <a:t>major diseases</a:t>
            </a:r>
            <a:r>
              <a:rPr lang="en-US" altLang="en-US" smtClean="0"/>
              <a:t> (including stroke, breast and prostate cancer, and HIV/AIDS) decreased.</a:t>
            </a:r>
          </a:p>
          <a:p>
            <a:pPr eaLnBrk="1" hangingPunct="1">
              <a:spcBef>
                <a:spcPct val="0"/>
              </a:spcBef>
            </a:pPr>
            <a:endParaRPr lang="en-US" altLang="en-US" smtClean="0"/>
          </a:p>
          <a:p>
            <a:pPr eaLnBrk="1" hangingPunct="1">
              <a:spcBef>
                <a:spcPct val="0"/>
              </a:spcBef>
            </a:pPr>
            <a:r>
              <a:rPr lang="en-US" altLang="en-US" smtClean="0"/>
              <a:t>Alzheimer’s disease is the only cause of death among the top 10 in America that cannot currently be prevented, cured, or even slowed.  </a:t>
            </a:r>
          </a:p>
          <a:p>
            <a:pPr eaLnBrk="1" hangingPunct="1">
              <a:spcBef>
                <a:spcPct val="0"/>
              </a:spcBef>
            </a:pPr>
            <a:endParaRPr lang="en-US" altLang="en-US" smtClean="0"/>
          </a:p>
        </p:txBody>
      </p:sp>
      <p:sp>
        <p:nvSpPr>
          <p:cNvPr id="32772"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32773"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32774"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6DA3E8A1-0075-4591-88D6-F27B1E3DAF18}" type="slidenum">
              <a:rPr lang="en-US" altLang="en-US" smtClean="0">
                <a:latin typeface="Calibri" panose="020F0502020204030204" pitchFamily="34" charset="0"/>
              </a:rPr>
              <a:pPr fontAlgn="base">
                <a:spcBef>
                  <a:spcPct val="0"/>
                </a:spcBef>
                <a:spcAft>
                  <a:spcPct val="0"/>
                </a:spcAft>
              </a:pPr>
              <a:t>10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508327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Compared to other </a:t>
            </a:r>
            <a:r>
              <a:rPr lang="en-US" altLang="en-US" b="1" smtClean="0"/>
              <a:t>top causes of death</a:t>
            </a:r>
            <a:r>
              <a:rPr lang="en-US" altLang="en-US" smtClean="0"/>
              <a:t> in the U.S., deaths from Alzheimer’s have increased significantly, while deaths from others have declined.</a:t>
            </a:r>
          </a:p>
          <a:p>
            <a:pPr eaLnBrk="1" hangingPunct="1">
              <a:spcBef>
                <a:spcPct val="0"/>
              </a:spcBef>
            </a:pPr>
            <a:r>
              <a:rPr lang="en-US" altLang="en-US" smtClean="0"/>
              <a:t>From 2000 to 2013, the percentage changes in deaths are as follows:</a:t>
            </a:r>
          </a:p>
          <a:p>
            <a:pPr eaLnBrk="1" hangingPunct="1">
              <a:spcBef>
                <a:spcPct val="0"/>
              </a:spcBef>
            </a:pPr>
            <a:endParaRPr lang="en-US" altLang="en-US" smtClean="0"/>
          </a:p>
          <a:p>
            <a:pPr eaLnBrk="1" hangingPunct="1">
              <a:spcBef>
                <a:spcPct val="0"/>
              </a:spcBef>
            </a:pPr>
            <a:r>
              <a:rPr lang="en-US" altLang="en-US" smtClean="0"/>
              <a:t>HIV: declined by 52%</a:t>
            </a:r>
          </a:p>
          <a:p>
            <a:pPr eaLnBrk="1" hangingPunct="1">
              <a:spcBef>
                <a:spcPct val="0"/>
              </a:spcBef>
            </a:pPr>
            <a:r>
              <a:rPr lang="en-US" altLang="en-US" smtClean="0"/>
              <a:t>Stroke: declined by 23%</a:t>
            </a:r>
          </a:p>
          <a:p>
            <a:pPr eaLnBrk="1" hangingPunct="1">
              <a:spcBef>
                <a:spcPct val="0"/>
              </a:spcBef>
            </a:pPr>
            <a:r>
              <a:rPr lang="en-US" altLang="en-US" smtClean="0"/>
              <a:t>Heart disease: declined by 14%</a:t>
            </a:r>
          </a:p>
          <a:p>
            <a:pPr eaLnBrk="1" hangingPunct="1">
              <a:spcBef>
                <a:spcPct val="0"/>
              </a:spcBef>
            </a:pPr>
            <a:r>
              <a:rPr lang="en-US" altLang="en-US" smtClean="0"/>
              <a:t>Influenza/pneumonia: declined by 13%</a:t>
            </a:r>
          </a:p>
          <a:p>
            <a:pPr eaLnBrk="1" hangingPunct="1">
              <a:spcBef>
                <a:spcPct val="0"/>
              </a:spcBef>
            </a:pPr>
            <a:r>
              <a:rPr lang="en-US" altLang="en-US" smtClean="0"/>
              <a:t>Prostate cancer: declined by 11%</a:t>
            </a:r>
          </a:p>
          <a:p>
            <a:pPr eaLnBrk="1" hangingPunct="1">
              <a:spcBef>
                <a:spcPct val="0"/>
              </a:spcBef>
            </a:pPr>
            <a:r>
              <a:rPr lang="en-US" altLang="en-US" smtClean="0"/>
              <a:t>Breast cancer: declined by 2%</a:t>
            </a:r>
          </a:p>
          <a:p>
            <a:pPr eaLnBrk="1" hangingPunct="1">
              <a:spcBef>
                <a:spcPct val="0"/>
              </a:spcBef>
            </a:pPr>
            <a:r>
              <a:rPr lang="en-US" altLang="en-US" smtClean="0"/>
              <a:t>Alzheimer’s disease: </a:t>
            </a:r>
            <a:r>
              <a:rPr lang="en-US" altLang="en-US" b="1" smtClean="0"/>
              <a:t>increased</a:t>
            </a:r>
            <a:r>
              <a:rPr lang="en-US" altLang="en-US" smtClean="0"/>
              <a:t> by 71%</a:t>
            </a:r>
          </a:p>
          <a:p>
            <a:pPr eaLnBrk="1" hangingPunct="1">
              <a:spcBef>
                <a:spcPct val="0"/>
              </a:spcBef>
            </a:pPr>
            <a:endParaRPr lang="en-US" altLang="en-US" smtClean="0"/>
          </a:p>
        </p:txBody>
      </p:sp>
      <p:sp>
        <p:nvSpPr>
          <p:cNvPr id="34820"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34821"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34822"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11C53EAB-DDA3-4BA7-B202-B1501EDAAD1F}" type="slidenum">
              <a:rPr lang="en-US" altLang="en-US" smtClean="0">
                <a:latin typeface="Calibri" panose="020F0502020204030204" pitchFamily="34" charset="0"/>
              </a:rPr>
              <a:pPr fontAlgn="base">
                <a:spcBef>
                  <a:spcPct val="0"/>
                </a:spcBef>
                <a:spcAft>
                  <a:spcPct val="0"/>
                </a:spcAft>
              </a:pPr>
              <a:t>11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14010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number of people living with Alzheimer’s and other dementias will </a:t>
            </a:r>
            <a:r>
              <a:rPr lang="en-US" altLang="en-US" b="1" smtClean="0"/>
              <a:t>continue to grow</a:t>
            </a:r>
            <a:r>
              <a:rPr lang="en-US" altLang="en-US" smtClean="0"/>
              <a:t> each year, as the number and proportion of the U.S. population age 65 and older continues to increase rapidly. </a:t>
            </a:r>
          </a:p>
          <a:p>
            <a:pPr eaLnBrk="1" hangingPunct="1">
              <a:spcBef>
                <a:spcPct val="0"/>
              </a:spcBef>
            </a:pPr>
            <a:r>
              <a:rPr lang="en-US" altLang="en-US" smtClean="0"/>
              <a:t> </a:t>
            </a:r>
          </a:p>
          <a:p>
            <a:pPr eaLnBrk="1" hangingPunct="1">
              <a:spcBef>
                <a:spcPct val="0"/>
              </a:spcBef>
            </a:pPr>
            <a:r>
              <a:rPr lang="en-US" altLang="en-US" smtClean="0"/>
              <a:t>The cause of the increase can be attributed to people living longer and the large increase in the number of people over age 65 (baby boomers).</a:t>
            </a:r>
          </a:p>
          <a:p>
            <a:pPr eaLnBrk="1" hangingPunct="1">
              <a:spcBef>
                <a:spcPct val="0"/>
              </a:spcBef>
            </a:pPr>
            <a:endParaRPr lang="en-US" altLang="en-US" smtClean="0"/>
          </a:p>
          <a:p>
            <a:pPr eaLnBrk="1" hangingPunct="1">
              <a:spcBef>
                <a:spcPct val="0"/>
              </a:spcBef>
            </a:pPr>
            <a:r>
              <a:rPr lang="en-US" altLang="en-US" smtClean="0"/>
              <a:t>By 2030, the U.S. population aged 65 and over is expected to double. </a:t>
            </a:r>
          </a:p>
          <a:p>
            <a:pPr eaLnBrk="1" hangingPunct="1">
              <a:spcBef>
                <a:spcPct val="0"/>
              </a:spcBef>
            </a:pPr>
            <a:r>
              <a:rPr lang="en-US" altLang="en-US" smtClean="0"/>
              <a:t> </a:t>
            </a:r>
          </a:p>
          <a:p>
            <a:pPr eaLnBrk="1" hangingPunct="1">
              <a:spcBef>
                <a:spcPct val="0"/>
              </a:spcBef>
            </a:pPr>
            <a:r>
              <a:rPr lang="en-US" altLang="en-US" smtClean="0"/>
              <a:t>By 2050, the number of Americans living with Alzheimer’s disease is expected to total </a:t>
            </a:r>
            <a:r>
              <a:rPr lang="en-US" altLang="en-US" b="1" smtClean="0"/>
              <a:t>13.8 million</a:t>
            </a:r>
            <a:r>
              <a:rPr lang="en-US" altLang="en-US" smtClean="0"/>
              <a:t>, and could be as high as </a:t>
            </a:r>
            <a:r>
              <a:rPr lang="en-US" altLang="en-US" b="1" smtClean="0"/>
              <a:t>16 million</a:t>
            </a:r>
            <a:r>
              <a:rPr lang="en-US" altLang="en-US" smtClean="0"/>
              <a:t>. </a:t>
            </a:r>
          </a:p>
          <a:p>
            <a:pPr eaLnBrk="1" hangingPunct="1">
              <a:spcBef>
                <a:spcPct val="0"/>
              </a:spcBef>
            </a:pPr>
            <a:r>
              <a:rPr lang="en-US" altLang="en-US" smtClean="0"/>
              <a:t> </a:t>
            </a:r>
          </a:p>
          <a:p>
            <a:pPr eaLnBrk="1" hangingPunct="1">
              <a:spcBef>
                <a:spcPct val="0"/>
              </a:spcBef>
            </a:pPr>
            <a:r>
              <a:rPr lang="en-US" altLang="en-US" smtClean="0"/>
              <a:t>Today, someone in the U.S. develops Alzheimer’s </a:t>
            </a:r>
            <a:r>
              <a:rPr lang="en-US" altLang="en-US" b="1" smtClean="0"/>
              <a:t>every 67 seconds</a:t>
            </a:r>
            <a:r>
              <a:rPr lang="en-US" altLang="en-US" smtClean="0"/>
              <a:t>.  By 2050, that rate is expected to increase to one person </a:t>
            </a:r>
            <a:r>
              <a:rPr lang="en-US" altLang="en-US" b="1" smtClean="0"/>
              <a:t>every 33 seconds</a:t>
            </a:r>
            <a:r>
              <a:rPr lang="en-US" altLang="en-US" smtClean="0"/>
              <a:t>.  </a:t>
            </a:r>
          </a:p>
          <a:p>
            <a:pPr eaLnBrk="1" hangingPunct="1">
              <a:spcBef>
                <a:spcPct val="0"/>
              </a:spcBef>
            </a:pPr>
            <a:endParaRPr lang="en-US" altLang="en-US" smtClean="0"/>
          </a:p>
        </p:txBody>
      </p:sp>
      <p:sp>
        <p:nvSpPr>
          <p:cNvPr id="36868"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36869"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36870"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8C6803ED-2430-4149-9B12-5D04E78BF09F}" type="slidenum">
              <a:rPr lang="en-US" altLang="en-US" smtClean="0">
                <a:latin typeface="Calibri" panose="020F0502020204030204" pitchFamily="34" charset="0"/>
              </a:rPr>
              <a:pPr fontAlgn="base">
                <a:spcBef>
                  <a:spcPct val="0"/>
                </a:spcBef>
                <a:spcAft>
                  <a:spcPct val="0"/>
                </a:spcAft>
              </a:pPr>
              <a:t>12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529955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Worldwide, the total number of people with dementia (including Alzheimer’s disease) is estimated at </a:t>
            </a:r>
            <a:r>
              <a:rPr lang="en-US" altLang="en-US" b="1" smtClean="0"/>
              <a:t>over</a:t>
            </a:r>
            <a:r>
              <a:rPr lang="en-US" altLang="en-US" smtClean="0"/>
              <a:t> </a:t>
            </a:r>
            <a:r>
              <a:rPr lang="en-US" altLang="en-US" b="1" smtClean="0"/>
              <a:t>47 million</a:t>
            </a:r>
            <a:r>
              <a:rPr lang="en-US" altLang="en-US" smtClean="0"/>
              <a:t>.  </a:t>
            </a:r>
          </a:p>
          <a:p>
            <a:pPr eaLnBrk="1" hangingPunct="1">
              <a:spcBef>
                <a:spcPct val="0"/>
              </a:spcBef>
            </a:pPr>
            <a:r>
              <a:rPr lang="en-US" altLang="en-US" smtClean="0"/>
              <a:t>This number is projected to </a:t>
            </a:r>
            <a:r>
              <a:rPr lang="en-US" altLang="en-US" b="1" smtClean="0"/>
              <a:t>nearly double every 20 years </a:t>
            </a:r>
            <a:r>
              <a:rPr lang="en-US" altLang="en-US" smtClean="0"/>
              <a:t>to 76 million in 2030 and 145 million in 2050.  </a:t>
            </a:r>
          </a:p>
          <a:p>
            <a:pPr eaLnBrk="1" hangingPunct="1">
              <a:spcBef>
                <a:spcPct val="0"/>
              </a:spcBef>
            </a:pPr>
            <a:r>
              <a:rPr lang="en-US" altLang="en-US" smtClean="0"/>
              <a:t>The total number of new cases of dementia each year worldwide is nearly 7.7 million, which equates to one new case </a:t>
            </a:r>
            <a:r>
              <a:rPr lang="en-US" altLang="en-US" b="1" smtClean="0"/>
              <a:t>every four seconds</a:t>
            </a:r>
            <a:r>
              <a:rPr lang="en-US" altLang="en-US" smtClean="0"/>
              <a:t>. </a:t>
            </a:r>
          </a:p>
          <a:p>
            <a:pPr eaLnBrk="1" hangingPunct="1">
              <a:spcBef>
                <a:spcPct val="0"/>
              </a:spcBef>
            </a:pPr>
            <a:endParaRPr lang="en-US" altLang="en-US" smtClean="0"/>
          </a:p>
        </p:txBody>
      </p:sp>
      <p:sp>
        <p:nvSpPr>
          <p:cNvPr id="38916"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38917"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38918"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67D4D68D-CF67-4417-A5DE-E109B7A6FF7F}" type="slidenum">
              <a:rPr lang="en-US" altLang="en-US" smtClean="0">
                <a:latin typeface="Calibri" panose="020F0502020204030204" pitchFamily="34" charset="0"/>
              </a:rPr>
              <a:pPr fontAlgn="base">
                <a:spcBef>
                  <a:spcPct val="0"/>
                </a:spcBef>
                <a:spcAft>
                  <a:spcPct val="0"/>
                </a:spcAft>
              </a:pPr>
              <a:t>13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575992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escalating Alzheimer’s disease epidemic has profound implications for government budgets.</a:t>
            </a:r>
          </a:p>
        </p:txBody>
      </p:sp>
      <p:sp>
        <p:nvSpPr>
          <p:cNvPr id="40964"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40965"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40966"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68B86898-7400-46AA-ACA3-AD22F286386A}" type="slidenum">
              <a:rPr lang="en-US" altLang="en-US" smtClean="0">
                <a:latin typeface="Calibri" panose="020F0502020204030204" pitchFamily="34" charset="0"/>
              </a:rPr>
              <a:pPr fontAlgn="base">
                <a:spcBef>
                  <a:spcPct val="0"/>
                </a:spcBef>
                <a:spcAft>
                  <a:spcPct val="0"/>
                </a:spcAft>
              </a:pPr>
              <a:t>14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781762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Alzheimer’s disease is the </a:t>
            </a:r>
            <a:r>
              <a:rPr lang="en-US" altLang="en-US" b="1" smtClean="0"/>
              <a:t>most expensive</a:t>
            </a:r>
            <a:r>
              <a:rPr lang="en-US" altLang="en-US" smtClean="0"/>
              <a:t> disease to treat and provide care for in the U.S., costing more than heart disease and cancer.  </a:t>
            </a:r>
          </a:p>
          <a:p>
            <a:endParaRPr lang="en-US" altLang="en-US" smtClean="0"/>
          </a:p>
          <a:p>
            <a:r>
              <a:rPr lang="en-US" altLang="en-US" smtClean="0"/>
              <a:t>In the U.S. the </a:t>
            </a:r>
            <a:r>
              <a:rPr lang="en-US" altLang="en-US" b="1" smtClean="0"/>
              <a:t>annual costs</a:t>
            </a:r>
            <a:r>
              <a:rPr lang="en-US" altLang="en-US" smtClean="0"/>
              <a:t> of direct care for people with Alzheimer’s disease exceed </a:t>
            </a:r>
            <a:r>
              <a:rPr lang="en-US" altLang="en-US" b="1" smtClean="0"/>
              <a:t>$200 billion</a:t>
            </a:r>
            <a:r>
              <a:rPr lang="en-US" altLang="en-US" smtClean="0"/>
              <a:t>.  “Direct care” includes both paid health care and long-term care.  It does not include caregiving (an essential part of Alzheimer’s care), which will be discussed later in the module.  </a:t>
            </a:r>
          </a:p>
          <a:p>
            <a:endParaRPr lang="en-US" altLang="en-US" smtClean="0"/>
          </a:p>
          <a:p>
            <a:r>
              <a:rPr lang="en-US" altLang="en-US" smtClean="0"/>
              <a:t>Worldwide, the annual costs of Alzheimer’s and other dementias are estimated to be </a:t>
            </a:r>
            <a:r>
              <a:rPr lang="en-US" altLang="en-US" b="1" smtClean="0"/>
              <a:t>over $818 billion</a:t>
            </a:r>
            <a:r>
              <a:rPr lang="en-US" altLang="en-US" smtClean="0"/>
              <a:t>.</a:t>
            </a:r>
          </a:p>
          <a:p>
            <a:pPr eaLnBrk="1" hangingPunct="1">
              <a:spcBef>
                <a:spcPct val="0"/>
              </a:spcBef>
            </a:pPr>
            <a:endParaRPr lang="en-US" altLang="en-US" smtClean="0"/>
          </a:p>
        </p:txBody>
      </p:sp>
      <p:sp>
        <p:nvSpPr>
          <p:cNvPr id="43012"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43013"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43014"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BF2E976C-A856-47B2-9F0B-FA766FF53230}" type="slidenum">
              <a:rPr lang="en-US" altLang="en-US" smtClean="0">
                <a:latin typeface="Calibri" panose="020F0502020204030204" pitchFamily="34" charset="0"/>
              </a:rPr>
              <a:pPr fontAlgn="base">
                <a:spcBef>
                  <a:spcPct val="0"/>
                </a:spcBef>
                <a:spcAft>
                  <a:spcPct val="0"/>
                </a:spcAft>
              </a:pPr>
              <a:t>15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745553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First, we’ll start by looking at the Alzheimer’s disease burden on two federally-funded health care programs. </a:t>
            </a:r>
            <a:r>
              <a:rPr lang="en-US" altLang="en-US" b="1" smtClean="0"/>
              <a:t>What are Medicare and Medicaid?</a:t>
            </a:r>
            <a:endParaRPr lang="en-US" altLang="en-US" smtClean="0"/>
          </a:p>
          <a:p>
            <a:pPr eaLnBrk="1" hangingPunct="1">
              <a:spcBef>
                <a:spcPct val="0"/>
              </a:spcBef>
            </a:pPr>
            <a:endParaRPr lang="en-US" altLang="en-US" smtClean="0"/>
          </a:p>
        </p:txBody>
      </p:sp>
      <p:sp>
        <p:nvSpPr>
          <p:cNvPr id="45060"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45061"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45062"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E0995474-A415-4726-82C6-A560C3907EDD}" type="slidenum">
              <a:rPr lang="en-US" altLang="en-US" smtClean="0">
                <a:latin typeface="Calibri" panose="020F0502020204030204" pitchFamily="34" charset="0"/>
              </a:rPr>
              <a:pPr fontAlgn="base">
                <a:spcBef>
                  <a:spcPct val="0"/>
                </a:spcBef>
                <a:spcAft>
                  <a:spcPct val="0"/>
                </a:spcAft>
              </a:pPr>
              <a:t>16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850904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Alzheimer’s disease imposes a significant cost on </a:t>
            </a:r>
            <a:r>
              <a:rPr lang="en-US" altLang="en-US" b="1" smtClean="0"/>
              <a:t>federal and state budgets </a:t>
            </a:r>
            <a:r>
              <a:rPr lang="en-US" altLang="en-US" smtClean="0"/>
              <a:t>through </a:t>
            </a:r>
            <a:r>
              <a:rPr lang="en-US" altLang="en-US" b="1" smtClean="0"/>
              <a:t>Medicare</a:t>
            </a:r>
            <a:r>
              <a:rPr lang="en-US" altLang="en-US" smtClean="0"/>
              <a:t> and </a:t>
            </a:r>
            <a:r>
              <a:rPr lang="en-US" altLang="en-US" b="1" smtClean="0"/>
              <a:t>Medicaid</a:t>
            </a:r>
            <a:r>
              <a:rPr lang="en-US" altLang="en-US" smtClean="0"/>
              <a:t>. </a:t>
            </a:r>
          </a:p>
          <a:p>
            <a:pPr eaLnBrk="1" hangingPunct="1">
              <a:spcBef>
                <a:spcPct val="0"/>
              </a:spcBef>
            </a:pPr>
            <a:endParaRPr lang="en-US" altLang="en-US" smtClean="0"/>
          </a:p>
          <a:p>
            <a:pPr eaLnBrk="1" hangingPunct="1">
              <a:spcBef>
                <a:spcPct val="0"/>
              </a:spcBef>
            </a:pPr>
            <a:r>
              <a:rPr lang="en-US" altLang="en-US" b="1" smtClean="0"/>
              <a:t>Medicare</a:t>
            </a:r>
            <a:r>
              <a:rPr lang="en-US" altLang="en-US" smtClean="0"/>
              <a:t> is </a:t>
            </a:r>
            <a:r>
              <a:rPr lang="en-US" altLang="en-US" b="1" smtClean="0"/>
              <a:t>federally</a:t>
            </a:r>
            <a:r>
              <a:rPr lang="en-US" altLang="en-US" smtClean="0"/>
              <a:t> </a:t>
            </a:r>
            <a:r>
              <a:rPr lang="en-US" altLang="en-US" b="1" smtClean="0"/>
              <a:t>funded</a:t>
            </a:r>
            <a:r>
              <a:rPr lang="en-US" altLang="en-US" smtClean="0"/>
              <a:t> health insurance for people </a:t>
            </a:r>
            <a:r>
              <a:rPr lang="en-US" altLang="en-US" b="1" smtClean="0"/>
              <a:t>age 65 and older</a:t>
            </a:r>
            <a:r>
              <a:rPr lang="en-US" altLang="en-US" smtClean="0"/>
              <a:t> who are U.S. citizens or legal permanent residents, or people under 65 with certain </a:t>
            </a:r>
            <a:r>
              <a:rPr lang="en-US" altLang="en-US" b="1" smtClean="0"/>
              <a:t>disabilities</a:t>
            </a:r>
            <a:r>
              <a:rPr lang="en-US" altLang="en-US" smtClean="0"/>
              <a:t> or with End-Stage Renal Disease (kidney failure that requires dialysis or a kidney transplant).</a:t>
            </a:r>
          </a:p>
          <a:p>
            <a:pPr eaLnBrk="1" hangingPunct="1">
              <a:spcBef>
                <a:spcPct val="0"/>
              </a:spcBef>
            </a:pPr>
            <a:endParaRPr lang="en-US" altLang="en-US" smtClean="0"/>
          </a:p>
          <a:p>
            <a:pPr eaLnBrk="1" hangingPunct="1">
              <a:spcBef>
                <a:spcPct val="0"/>
              </a:spcBef>
            </a:pPr>
            <a:r>
              <a:rPr lang="en-US" altLang="en-US" b="1" smtClean="0"/>
              <a:t>Medicaid</a:t>
            </a:r>
            <a:r>
              <a:rPr lang="en-US" altLang="en-US" smtClean="0"/>
              <a:t> is a program funded by both </a:t>
            </a:r>
            <a:r>
              <a:rPr lang="en-US" altLang="en-US" b="1" smtClean="0"/>
              <a:t>federal</a:t>
            </a:r>
            <a:r>
              <a:rPr lang="en-US" altLang="en-US" smtClean="0"/>
              <a:t> and </a:t>
            </a:r>
            <a:r>
              <a:rPr lang="en-US" altLang="en-US" b="1" smtClean="0"/>
              <a:t>state</a:t>
            </a:r>
            <a:r>
              <a:rPr lang="en-US" altLang="en-US" smtClean="0"/>
              <a:t> governments to help with medical costs for some people with </a:t>
            </a:r>
            <a:r>
              <a:rPr lang="en-US" altLang="en-US" b="1" smtClean="0"/>
              <a:t>limited income</a:t>
            </a:r>
            <a:r>
              <a:rPr lang="en-US" altLang="en-US" smtClean="0"/>
              <a:t> and resources.  </a:t>
            </a:r>
          </a:p>
          <a:p>
            <a:pPr eaLnBrk="1" hangingPunct="1">
              <a:spcBef>
                <a:spcPct val="0"/>
              </a:spcBef>
            </a:pPr>
            <a:endParaRPr lang="en-US" altLang="en-US" smtClean="0"/>
          </a:p>
          <a:p>
            <a:pPr eaLnBrk="1" hangingPunct="1">
              <a:spcBef>
                <a:spcPct val="0"/>
              </a:spcBef>
            </a:pPr>
            <a:r>
              <a:rPr lang="en-US" altLang="en-US" b="1" smtClean="0"/>
              <a:t>Medicare</a:t>
            </a:r>
            <a:r>
              <a:rPr lang="en-US" altLang="en-US" smtClean="0"/>
              <a:t> does not cover the cost of long term care for assisted living, nursing homes, or in-home care such as sitters or certified nursing assistants. </a:t>
            </a:r>
            <a:r>
              <a:rPr lang="en-US" altLang="en-US" b="1" smtClean="0"/>
              <a:t>Medicaid</a:t>
            </a:r>
            <a:r>
              <a:rPr lang="en-US" altLang="en-US" smtClean="0"/>
              <a:t> will cover the cost of nursing home care for low income individuals or once an individual has little personal assets remaining and/or may require that the majority of the individual’s monthly income go to cover nursing home care expenses.</a:t>
            </a:r>
          </a:p>
          <a:p>
            <a:pPr eaLnBrk="1" hangingPunct="1">
              <a:spcBef>
                <a:spcPct val="0"/>
              </a:spcBef>
            </a:pPr>
            <a:endParaRPr lang="en-US" altLang="en-US" smtClean="0"/>
          </a:p>
          <a:p>
            <a:pPr eaLnBrk="1" hangingPunct="1">
              <a:spcBef>
                <a:spcPct val="0"/>
              </a:spcBef>
            </a:pPr>
            <a:endParaRPr lang="en-US" altLang="en-US" smtClean="0"/>
          </a:p>
        </p:txBody>
      </p:sp>
      <p:sp>
        <p:nvSpPr>
          <p:cNvPr id="47108"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47109"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47110"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D38D3364-EAE5-4EEB-B208-CC9C0693508E}" type="slidenum">
              <a:rPr lang="en-US" altLang="en-US" smtClean="0">
                <a:latin typeface="Calibri" panose="020F0502020204030204" pitchFamily="34" charset="0"/>
              </a:rPr>
              <a:pPr fontAlgn="base">
                <a:spcBef>
                  <a:spcPct val="0"/>
                </a:spcBef>
                <a:spcAft>
                  <a:spcPct val="0"/>
                </a:spcAft>
              </a:pPr>
              <a:t>17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028195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These facts underscore the significant costs facing Medicare and Medicaid as a result of the Alzheimer’s disease epidemic:</a:t>
            </a:r>
          </a:p>
          <a:p>
            <a:pPr eaLnBrk="1" hangingPunct="1">
              <a:spcBef>
                <a:spcPct val="0"/>
              </a:spcBef>
            </a:pPr>
            <a:endParaRPr lang="en-US" altLang="en-US" smtClean="0"/>
          </a:p>
          <a:p>
            <a:pPr eaLnBrk="1" hangingPunct="1">
              <a:spcBef>
                <a:spcPct val="0"/>
              </a:spcBef>
            </a:pPr>
            <a:r>
              <a:rPr lang="en-US" altLang="en-US" smtClean="0"/>
              <a:t>About </a:t>
            </a:r>
            <a:r>
              <a:rPr lang="en-US" altLang="en-US" b="1" smtClean="0"/>
              <a:t>70%</a:t>
            </a:r>
            <a:r>
              <a:rPr lang="en-US" altLang="en-US" smtClean="0"/>
              <a:t> of the health and long-term care costs of caring for those with </a:t>
            </a:r>
            <a:r>
              <a:rPr lang="en-US" altLang="en-US" b="1" smtClean="0"/>
              <a:t>Alzheimer’s disease </a:t>
            </a:r>
            <a:r>
              <a:rPr lang="en-US" altLang="en-US" smtClean="0"/>
              <a:t>are paid for by Medicare and Medicaid. </a:t>
            </a:r>
          </a:p>
          <a:p>
            <a:pPr eaLnBrk="1" hangingPunct="1">
              <a:spcBef>
                <a:spcPct val="0"/>
              </a:spcBef>
            </a:pPr>
            <a:r>
              <a:rPr lang="en-US" altLang="en-US" smtClean="0"/>
              <a:t> </a:t>
            </a:r>
          </a:p>
          <a:p>
            <a:pPr eaLnBrk="1" hangingPunct="1">
              <a:spcBef>
                <a:spcPct val="0"/>
              </a:spcBef>
            </a:pPr>
            <a:r>
              <a:rPr lang="en-US" altLang="en-US" smtClean="0"/>
              <a:t>In 2016, the Medicare and Medicaid government programs will spend an estimated </a:t>
            </a:r>
            <a:r>
              <a:rPr lang="en-US" altLang="en-US" b="1" smtClean="0"/>
              <a:t>$160 billion</a:t>
            </a:r>
            <a:r>
              <a:rPr lang="en-US" altLang="en-US" smtClean="0"/>
              <a:t> caring for those with Alzheimer’s and other dementias – </a:t>
            </a:r>
            <a:r>
              <a:rPr lang="en-US" altLang="en-US" b="1" smtClean="0"/>
              <a:t>68% of total annual costs</a:t>
            </a:r>
            <a:r>
              <a:rPr lang="en-US" altLang="en-US" smtClean="0"/>
              <a:t> of these conditions. </a:t>
            </a:r>
          </a:p>
          <a:p>
            <a:pPr eaLnBrk="1" hangingPunct="1">
              <a:spcBef>
                <a:spcPct val="0"/>
              </a:spcBef>
            </a:pPr>
            <a:r>
              <a:rPr lang="en-US" altLang="en-US" smtClean="0"/>
              <a:t> </a:t>
            </a:r>
          </a:p>
          <a:p>
            <a:pPr eaLnBrk="1" hangingPunct="1">
              <a:spcBef>
                <a:spcPct val="0"/>
              </a:spcBef>
            </a:pPr>
            <a:r>
              <a:rPr lang="en-US" altLang="en-US" smtClean="0"/>
              <a:t>Nearly </a:t>
            </a:r>
            <a:r>
              <a:rPr lang="en-US" altLang="en-US" b="1" smtClean="0"/>
              <a:t>one in every five</a:t>
            </a:r>
            <a:r>
              <a:rPr lang="en-US" altLang="en-US" smtClean="0"/>
              <a:t> Medicare dollars is spent on people with Alzheimer’s and other dementias. </a:t>
            </a:r>
          </a:p>
          <a:p>
            <a:pPr eaLnBrk="1" hangingPunct="1">
              <a:spcBef>
                <a:spcPct val="0"/>
              </a:spcBef>
            </a:pPr>
            <a:endParaRPr lang="en-US" altLang="en-US" smtClean="0"/>
          </a:p>
          <a:p>
            <a:pPr eaLnBrk="1" hangingPunct="1">
              <a:spcBef>
                <a:spcPct val="0"/>
              </a:spcBef>
            </a:pPr>
            <a:r>
              <a:rPr lang="en-US" altLang="en-US" smtClean="0"/>
              <a:t>Average per-person Medicare spending for those with Alzheimer’s and other dementias is </a:t>
            </a:r>
            <a:r>
              <a:rPr lang="en-US" altLang="en-US" b="1" smtClean="0"/>
              <a:t>three times higher</a:t>
            </a:r>
            <a:r>
              <a:rPr lang="en-US" altLang="en-US" smtClean="0"/>
              <a:t> than average per-person spending across all other seniors.  Medicaid payments are </a:t>
            </a:r>
            <a:r>
              <a:rPr lang="en-US" altLang="en-US" b="1" smtClean="0"/>
              <a:t>19 times higher</a:t>
            </a:r>
            <a:r>
              <a:rPr lang="en-US" altLang="en-US" smtClean="0"/>
              <a:t>.  </a:t>
            </a:r>
          </a:p>
          <a:p>
            <a:pPr eaLnBrk="1" hangingPunct="1">
              <a:spcBef>
                <a:spcPct val="0"/>
              </a:spcBef>
            </a:pPr>
            <a:endParaRPr lang="en-US" altLang="en-US" smtClean="0"/>
          </a:p>
          <a:p>
            <a:pPr eaLnBrk="1" hangingPunct="1">
              <a:spcBef>
                <a:spcPct val="0"/>
              </a:spcBef>
            </a:pPr>
            <a:r>
              <a:rPr lang="en-US" altLang="en-US" smtClean="0"/>
              <a:t>People with Alzheimer’s and other dementias have high out-of-pocket costs. These costs are for Medicare and other health insurance premiums and for deductibles, copayments and services not covered by Medicare, Medicaid or additional sources of support. </a:t>
            </a:r>
          </a:p>
          <a:p>
            <a:pPr eaLnBrk="1" hangingPunct="1">
              <a:spcBef>
                <a:spcPct val="0"/>
              </a:spcBef>
            </a:pPr>
            <a:endParaRPr lang="en-US" altLang="en-US" smtClean="0"/>
          </a:p>
          <a:p>
            <a:pPr eaLnBrk="1" hangingPunct="1">
              <a:spcBef>
                <a:spcPct val="0"/>
              </a:spcBef>
            </a:pPr>
            <a:endParaRPr lang="en-US" altLang="en-US" smtClean="0"/>
          </a:p>
        </p:txBody>
      </p:sp>
      <p:sp>
        <p:nvSpPr>
          <p:cNvPr id="49156"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49157"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49158"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D3B38A6D-7BD5-4CA7-8142-EC105D0DC1D4}" type="slidenum">
              <a:rPr lang="en-US" altLang="en-US" smtClean="0">
                <a:latin typeface="Calibri" panose="020F0502020204030204" pitchFamily="34" charset="0"/>
              </a:rPr>
              <a:pPr fontAlgn="base">
                <a:spcBef>
                  <a:spcPct val="0"/>
                </a:spcBef>
                <a:spcAft>
                  <a:spcPct val="0"/>
                </a:spcAft>
              </a:pPr>
              <a:t>18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419548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Just as the number of people with Alzheimer’s disease is projected to dramatically increase, so will the costs associated with their care.  </a:t>
            </a:r>
          </a:p>
          <a:p>
            <a:pPr eaLnBrk="1" hangingPunct="1">
              <a:spcBef>
                <a:spcPct val="0"/>
              </a:spcBef>
            </a:pPr>
            <a:endParaRPr lang="en-US" altLang="en-US" smtClean="0"/>
          </a:p>
          <a:p>
            <a:pPr eaLnBrk="1" hangingPunct="1">
              <a:spcBef>
                <a:spcPct val="0"/>
              </a:spcBef>
            </a:pPr>
            <a:r>
              <a:rPr lang="en-US" altLang="en-US" smtClean="0"/>
              <a:t>If current conditions go unchanged, in 2050 the annual costs of treating Alzheimer’s disease in the US will be over </a:t>
            </a:r>
            <a:r>
              <a:rPr lang="en-US" altLang="en-US" b="1" smtClean="0"/>
              <a:t>$1.1 trillion</a:t>
            </a:r>
            <a:r>
              <a:rPr lang="en-US" altLang="en-US" smtClean="0"/>
              <a:t> (in 2016 dollars).  Annual costs to Medicare will increase over </a:t>
            </a:r>
            <a:r>
              <a:rPr lang="en-US" altLang="en-US" b="1" smtClean="0"/>
              <a:t>400%</a:t>
            </a:r>
            <a:r>
              <a:rPr lang="en-US" altLang="en-US" smtClean="0"/>
              <a:t> to </a:t>
            </a:r>
            <a:r>
              <a:rPr lang="en-US" altLang="en-US" b="1" smtClean="0"/>
              <a:t>$589 billion</a:t>
            </a:r>
            <a:r>
              <a:rPr lang="en-US" altLang="en-US" smtClean="0"/>
              <a:t>.  This would represent nearly one in three Medicare dollars.  </a:t>
            </a:r>
          </a:p>
          <a:p>
            <a:pPr eaLnBrk="1" hangingPunct="1">
              <a:spcBef>
                <a:spcPct val="0"/>
              </a:spcBef>
            </a:pPr>
            <a:endParaRPr lang="en-US" altLang="en-US" smtClean="0"/>
          </a:p>
          <a:p>
            <a:pPr eaLnBrk="1" hangingPunct="1">
              <a:spcBef>
                <a:spcPct val="0"/>
              </a:spcBef>
            </a:pPr>
            <a:r>
              <a:rPr lang="en-US" altLang="en-US" smtClean="0"/>
              <a:t>Out-of-pocket costs for individuals and families affected by Alzheimer’s and other dementias will increase about 350% from $44 billion in 2015 to $198 billion in 2050.</a:t>
            </a:r>
          </a:p>
          <a:p>
            <a:pPr eaLnBrk="1" hangingPunct="1">
              <a:spcBef>
                <a:spcPct val="0"/>
              </a:spcBef>
            </a:pPr>
            <a:endParaRPr lang="en-US" altLang="en-US" smtClean="0"/>
          </a:p>
          <a:p>
            <a:pPr eaLnBrk="1" hangingPunct="1">
              <a:spcBef>
                <a:spcPct val="0"/>
              </a:spcBef>
            </a:pPr>
            <a:r>
              <a:rPr lang="en-US" altLang="en-US" smtClean="0"/>
              <a:t>Cumulatively between now and 2050, total costs of caring for people with Alzheimer’s and other dementias will be </a:t>
            </a:r>
            <a:r>
              <a:rPr lang="en-US" altLang="en-US" b="1" smtClean="0"/>
              <a:t>$20.8 trillion</a:t>
            </a:r>
            <a:r>
              <a:rPr lang="en-US" altLang="en-US" smtClean="0"/>
              <a:t>.  Nearly 70% of those costs will be paid by federal and state governments.</a:t>
            </a:r>
          </a:p>
          <a:p>
            <a:pPr eaLnBrk="1" hangingPunct="1">
              <a:spcBef>
                <a:spcPct val="0"/>
              </a:spcBef>
            </a:pPr>
            <a:endParaRPr lang="en-US" altLang="en-US" smtClean="0"/>
          </a:p>
        </p:txBody>
      </p:sp>
      <p:sp>
        <p:nvSpPr>
          <p:cNvPr id="51204"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51205"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51206"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A8891E5D-9164-4B99-BD33-A68BD010556A}" type="slidenum">
              <a:rPr lang="en-US" altLang="en-US" smtClean="0">
                <a:latin typeface="Calibri" panose="020F0502020204030204" pitchFamily="34" charset="0"/>
              </a:rPr>
              <a:pPr fontAlgn="base">
                <a:spcBef>
                  <a:spcPct val="0"/>
                </a:spcBef>
                <a:spcAft>
                  <a:spcPct val="0"/>
                </a:spcAft>
              </a:pPr>
              <a:t>19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324616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By the end of the presentation, you will be able to:</a:t>
            </a:r>
          </a:p>
          <a:p>
            <a:pPr eaLnBrk="1" fontAlgn="auto" hangingPunct="1">
              <a:spcBef>
                <a:spcPts val="0"/>
              </a:spcBef>
              <a:spcAft>
                <a:spcPts val="0"/>
              </a:spcAft>
              <a:defRPr/>
            </a:pPr>
            <a:endParaRPr lang="en-US" dirty="0" smtClean="0"/>
          </a:p>
          <a:p>
            <a:pPr marL="171450" indent="-171450" eaLnBrk="1" fontAlgn="auto" hangingPunct="1">
              <a:spcBef>
                <a:spcPts val="0"/>
              </a:spcBef>
              <a:spcAft>
                <a:spcPts val="0"/>
              </a:spcAft>
              <a:buFont typeface="Arial" panose="020B0604020202020204" pitchFamily="34" charset="0"/>
              <a:buChar char="•"/>
              <a:defRPr/>
            </a:pPr>
            <a:r>
              <a:rPr lang="en-US" dirty="0" smtClean="0"/>
              <a:t>Provide a general description of dementia and Alzheimer’s disease</a:t>
            </a:r>
          </a:p>
          <a:p>
            <a:pPr marL="171450" indent="-171450" eaLnBrk="1" fontAlgn="auto" hangingPunct="1">
              <a:spcBef>
                <a:spcPts val="0"/>
              </a:spcBef>
              <a:spcAft>
                <a:spcPts val="0"/>
              </a:spcAft>
              <a:buFont typeface="Arial" panose="020B0604020202020204" pitchFamily="34" charset="0"/>
              <a:buChar char="•"/>
              <a:defRPr/>
            </a:pPr>
            <a:r>
              <a:rPr lang="en-US" dirty="0" smtClean="0"/>
              <a:t>Explain the current and projected scope of the epidemic</a:t>
            </a:r>
          </a:p>
          <a:p>
            <a:pPr marL="171450" indent="-171450" eaLnBrk="1" fontAlgn="auto" hangingPunct="1">
              <a:spcBef>
                <a:spcPts val="0"/>
              </a:spcBef>
              <a:spcAft>
                <a:spcPts val="0"/>
              </a:spcAft>
              <a:buFont typeface="Arial" panose="020B0604020202020204" pitchFamily="34" charset="0"/>
              <a:buChar char="•"/>
              <a:defRPr/>
            </a:pPr>
            <a:r>
              <a:rPr lang="en-US" dirty="0" smtClean="0"/>
              <a:t>Discuss the cost burden of Alzheimer’s for federal/state governments and individuals/caregivers</a:t>
            </a:r>
          </a:p>
          <a:p>
            <a:pPr marL="171450" indent="-171450" eaLnBrk="1" fontAlgn="auto" hangingPunct="1">
              <a:spcBef>
                <a:spcPts val="0"/>
              </a:spcBef>
              <a:spcAft>
                <a:spcPts val="0"/>
              </a:spcAft>
              <a:buFont typeface="Arial" panose="020B0604020202020204" pitchFamily="34" charset="0"/>
              <a:buChar char="•"/>
              <a:defRPr/>
            </a:pPr>
            <a:r>
              <a:rPr lang="en-US" dirty="0" smtClean="0"/>
              <a:t>Describe the care burden of Alzheimer’s, including caregivers and the health care system</a:t>
            </a:r>
          </a:p>
          <a:p>
            <a:pPr marL="171450" indent="-171450" eaLnBrk="1" fontAlgn="auto" hangingPunct="1">
              <a:spcBef>
                <a:spcPts val="0"/>
              </a:spcBef>
              <a:spcAft>
                <a:spcPts val="0"/>
              </a:spcAft>
              <a:buFont typeface="Arial" panose="020B0604020202020204" pitchFamily="34" charset="0"/>
              <a:buChar char="•"/>
              <a:defRPr/>
            </a:pPr>
            <a:r>
              <a:rPr lang="en-US" dirty="0" smtClean="0"/>
              <a:t>Identify health disparities related to Alzheimer’s and other dementias</a:t>
            </a:r>
          </a:p>
          <a:p>
            <a:pPr marL="171450" indent="-171450" eaLnBrk="1" fontAlgn="auto" hangingPunct="1">
              <a:spcBef>
                <a:spcPts val="0"/>
              </a:spcBef>
              <a:spcAft>
                <a:spcPts val="0"/>
              </a:spcAft>
              <a:buFont typeface="Arial" panose="020B0604020202020204" pitchFamily="34" charset="0"/>
              <a:buChar char="•"/>
              <a:defRPr/>
            </a:pPr>
            <a:r>
              <a:rPr lang="en-US" dirty="0" smtClean="0"/>
              <a:t>Explain why public health must play a role in addressing the Alzheimer’s epidemic</a:t>
            </a:r>
          </a:p>
          <a:p>
            <a:pPr eaLnBrk="1" fontAlgn="auto" hangingPunct="1">
              <a:spcBef>
                <a:spcPts val="0"/>
              </a:spcBef>
              <a:spcAft>
                <a:spcPts val="0"/>
              </a:spcAft>
              <a:defRPr/>
            </a:pPr>
            <a:endParaRPr lang="en-US" dirty="0"/>
          </a:p>
        </p:txBody>
      </p:sp>
      <p:sp>
        <p:nvSpPr>
          <p:cNvPr id="16388"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16389"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16390"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3EAAD3CE-E294-428E-9451-D8076C8D5076}" type="slidenum">
              <a:rPr lang="en-US" altLang="en-US" smtClean="0">
                <a:latin typeface="Calibri" panose="020F0502020204030204" pitchFamily="34" charset="0"/>
              </a:rPr>
              <a:pPr fontAlgn="base">
                <a:spcBef>
                  <a:spcPct val="0"/>
                </a:spcBef>
                <a:spcAft>
                  <a:spcPct val="0"/>
                </a:spcAft>
              </a:pPr>
              <a:t>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577313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care burden associated with the Alzheimer’s disease epidemic is also a significant and growing challenge.</a:t>
            </a:r>
          </a:p>
          <a:p>
            <a:pPr eaLnBrk="1" hangingPunct="1">
              <a:spcBef>
                <a:spcPct val="0"/>
              </a:spcBef>
            </a:pPr>
            <a:endParaRPr lang="en-US" altLang="en-US" smtClean="0"/>
          </a:p>
        </p:txBody>
      </p:sp>
      <p:sp>
        <p:nvSpPr>
          <p:cNvPr id="53252"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53253"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53254"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5E523014-E969-4F82-80AD-21282D2393E7}" type="slidenum">
              <a:rPr lang="en-US" altLang="en-US" smtClean="0">
                <a:latin typeface="Calibri" panose="020F0502020204030204" pitchFamily="34" charset="0"/>
              </a:rPr>
              <a:pPr fontAlgn="base">
                <a:spcBef>
                  <a:spcPct val="0"/>
                </a:spcBef>
                <a:spcAft>
                  <a:spcPct val="0"/>
                </a:spcAft>
              </a:pPr>
              <a:t>20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857251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People with Alzheimer’s and other dementias are generally cared for by a network of family or friend </a:t>
            </a:r>
            <a:r>
              <a:rPr lang="en-US" altLang="en-US" b="1" smtClean="0"/>
              <a:t>caregivers</a:t>
            </a:r>
            <a:r>
              <a:rPr lang="en-US" altLang="en-US" smtClean="0"/>
              <a:t>, </a:t>
            </a:r>
            <a:r>
              <a:rPr lang="en-US" altLang="en-US" b="1" smtClean="0"/>
              <a:t>health care providers</a:t>
            </a:r>
            <a:r>
              <a:rPr lang="en-US" altLang="en-US" smtClean="0"/>
              <a:t>, and </a:t>
            </a:r>
            <a:r>
              <a:rPr lang="en-US" altLang="en-US" b="1" smtClean="0"/>
              <a:t>paid care providers</a:t>
            </a:r>
            <a:r>
              <a:rPr lang="en-US" altLang="en-US" smtClean="0"/>
              <a:t> (such as those who help with daily tasks and self-care). </a:t>
            </a:r>
          </a:p>
          <a:p>
            <a:pPr eaLnBrk="1" hangingPunct="1">
              <a:spcBef>
                <a:spcPct val="0"/>
              </a:spcBef>
            </a:pPr>
            <a:r>
              <a:rPr lang="en-US" altLang="en-US" smtClean="0"/>
              <a:t> </a:t>
            </a:r>
          </a:p>
          <a:p>
            <a:pPr eaLnBrk="1" hangingPunct="1">
              <a:spcBef>
                <a:spcPct val="0"/>
              </a:spcBef>
            </a:pPr>
            <a:r>
              <a:rPr lang="en-US" altLang="en-US" smtClean="0"/>
              <a:t>Most individuals with Alzheimer’s disease have a primary </a:t>
            </a:r>
            <a:r>
              <a:rPr lang="en-US" altLang="en-US" b="1" smtClean="0"/>
              <a:t>caregiver</a:t>
            </a:r>
            <a:r>
              <a:rPr lang="en-US" altLang="en-US" smtClean="0"/>
              <a:t> – often a family member – who is crucial to ensuring appropriate care. </a:t>
            </a:r>
          </a:p>
          <a:p>
            <a:pPr eaLnBrk="1" hangingPunct="1">
              <a:spcBef>
                <a:spcPct val="0"/>
              </a:spcBef>
            </a:pPr>
            <a:endParaRPr lang="en-US" altLang="en-US" smtClean="0"/>
          </a:p>
          <a:p>
            <a:pPr eaLnBrk="1" hangingPunct="1">
              <a:spcBef>
                <a:spcPct val="0"/>
              </a:spcBef>
            </a:pPr>
            <a:r>
              <a:rPr lang="en-US" altLang="en-US" smtClean="0"/>
              <a:t>The type and scope of the care needed by people with Alzheimer’s disease changes throughout the course of the illness.</a:t>
            </a:r>
          </a:p>
        </p:txBody>
      </p:sp>
      <p:sp>
        <p:nvSpPr>
          <p:cNvPr id="55300"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55301"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55302"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A85D1B05-2441-42AB-A47F-FA7756ACDE08}" type="slidenum">
              <a:rPr lang="en-US" altLang="en-US" smtClean="0">
                <a:latin typeface="Calibri" panose="020F0502020204030204" pitchFamily="34" charset="0"/>
              </a:rPr>
              <a:pPr fontAlgn="base">
                <a:spcBef>
                  <a:spcPct val="0"/>
                </a:spcBef>
                <a:spcAft>
                  <a:spcPct val="0"/>
                </a:spcAft>
              </a:pPr>
              <a:t>21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643787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 the US, </a:t>
            </a:r>
            <a:r>
              <a:rPr lang="en-US" altLang="en-US" b="1" smtClean="0"/>
              <a:t>83% </a:t>
            </a:r>
            <a:r>
              <a:rPr lang="en-US" altLang="en-US" smtClean="0"/>
              <a:t>of the care provided to older adults come from family members, friends or other unpaid caregivers.</a:t>
            </a:r>
          </a:p>
          <a:p>
            <a:pPr eaLnBrk="1" hangingPunct="1">
              <a:spcBef>
                <a:spcPct val="0"/>
              </a:spcBef>
            </a:pPr>
            <a:endParaRPr lang="en-US" altLang="en-US" smtClean="0"/>
          </a:p>
          <a:p>
            <a:pPr eaLnBrk="1" hangingPunct="1">
              <a:spcBef>
                <a:spcPct val="0"/>
              </a:spcBef>
            </a:pPr>
            <a:r>
              <a:rPr lang="en-US" altLang="en-US" smtClean="0"/>
              <a:t>About </a:t>
            </a:r>
            <a:r>
              <a:rPr lang="en-US" altLang="en-US" b="1" smtClean="0"/>
              <a:t>60% </a:t>
            </a:r>
            <a:r>
              <a:rPr lang="en-US" altLang="en-US" smtClean="0"/>
              <a:t>of</a:t>
            </a:r>
            <a:r>
              <a:rPr lang="en-US" altLang="en-US" b="1" smtClean="0"/>
              <a:t> people with Alzheimer’s disease</a:t>
            </a:r>
            <a:r>
              <a:rPr lang="en-US" altLang="en-US" smtClean="0"/>
              <a:t> live in </a:t>
            </a:r>
            <a:r>
              <a:rPr lang="en-US" altLang="en-US" b="1" smtClean="0"/>
              <a:t>home settings</a:t>
            </a:r>
            <a:r>
              <a:rPr lang="en-US" altLang="en-US" smtClean="0"/>
              <a:t> with the vast majority of their care provided by family and friends</a:t>
            </a:r>
            <a:r>
              <a:rPr lang="en-US" altLang="en-US" b="1" smtClean="0"/>
              <a:t>.</a:t>
            </a:r>
          </a:p>
          <a:p>
            <a:pPr eaLnBrk="1" hangingPunct="1">
              <a:spcBef>
                <a:spcPct val="0"/>
              </a:spcBef>
            </a:pPr>
            <a:endParaRPr lang="en-US" altLang="en-US" smtClean="0"/>
          </a:p>
          <a:p>
            <a:pPr eaLnBrk="1" hangingPunct="1">
              <a:spcBef>
                <a:spcPct val="0"/>
              </a:spcBef>
            </a:pPr>
            <a:r>
              <a:rPr lang="en-US" altLang="en-US" smtClean="0"/>
              <a:t>Currently in the U.S., it is estimated that over </a:t>
            </a:r>
            <a:r>
              <a:rPr lang="en-US" altLang="en-US" b="1" smtClean="0"/>
              <a:t>15 million family and friends</a:t>
            </a:r>
            <a:r>
              <a:rPr lang="en-US" altLang="en-US" smtClean="0"/>
              <a:t> provide nearly </a:t>
            </a:r>
            <a:r>
              <a:rPr lang="en-US" altLang="en-US" b="1" smtClean="0"/>
              <a:t>18 billion</a:t>
            </a:r>
            <a:r>
              <a:rPr lang="en-US" altLang="en-US" smtClean="0"/>
              <a:t> hours of unpaid care annually.  </a:t>
            </a:r>
          </a:p>
          <a:p>
            <a:pPr eaLnBrk="1" hangingPunct="1">
              <a:spcBef>
                <a:spcPct val="0"/>
              </a:spcBef>
            </a:pPr>
            <a:endParaRPr lang="en-US" altLang="en-US" smtClean="0"/>
          </a:p>
          <a:p>
            <a:pPr eaLnBrk="1" hangingPunct="1">
              <a:spcBef>
                <a:spcPct val="0"/>
              </a:spcBef>
            </a:pPr>
            <a:r>
              <a:rPr lang="en-US" altLang="en-US" smtClean="0"/>
              <a:t>In 2015, this care was valued at </a:t>
            </a:r>
            <a:r>
              <a:rPr lang="en-US" altLang="en-US" b="1" smtClean="0"/>
              <a:t>$221 billion. </a:t>
            </a:r>
            <a:r>
              <a:rPr lang="en-US" altLang="en-US" smtClean="0"/>
              <a:t>This is approximately </a:t>
            </a:r>
            <a:r>
              <a:rPr lang="en-US" altLang="en-US" b="1" smtClean="0"/>
              <a:t>46%</a:t>
            </a:r>
            <a:r>
              <a:rPr lang="en-US" altLang="en-US" smtClean="0"/>
              <a:t> of the net value of </a:t>
            </a:r>
            <a:r>
              <a:rPr lang="en-US" altLang="en-US" b="1" smtClean="0"/>
              <a:t>Walmart</a:t>
            </a:r>
            <a:r>
              <a:rPr lang="en-US" altLang="en-US" smtClean="0"/>
              <a:t> annual sales which was $473.1 billion in 2014 and nearly </a:t>
            </a:r>
            <a:r>
              <a:rPr lang="en-US" altLang="en-US" b="1" smtClean="0"/>
              <a:t>eight times</a:t>
            </a:r>
            <a:r>
              <a:rPr lang="en-US" altLang="en-US" smtClean="0"/>
              <a:t> the total annual revenue of </a:t>
            </a:r>
            <a:r>
              <a:rPr lang="en-US" altLang="en-US" b="1" smtClean="0"/>
              <a:t>McDonald’s which was $27.4 billion in </a:t>
            </a:r>
            <a:r>
              <a:rPr lang="en-US" altLang="en-US" smtClean="0"/>
              <a:t>2014.  </a:t>
            </a:r>
          </a:p>
        </p:txBody>
      </p:sp>
      <p:sp>
        <p:nvSpPr>
          <p:cNvPr id="57348"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57349"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57350"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6C0D7BD8-B60B-446B-8963-40FDEE7ED710}" type="slidenum">
              <a:rPr lang="en-US" altLang="en-US" smtClean="0">
                <a:latin typeface="Calibri" panose="020F0502020204030204" pitchFamily="34" charset="0"/>
              </a:rPr>
              <a:pPr fontAlgn="base">
                <a:spcBef>
                  <a:spcPct val="0"/>
                </a:spcBef>
                <a:spcAft>
                  <a:spcPct val="0"/>
                </a:spcAft>
              </a:pPr>
              <a:t>22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461698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Ask: </a:t>
            </a:r>
            <a:r>
              <a:rPr lang="en-US" altLang="en-US" smtClean="0"/>
              <a:t>What might be the roles and responsibilities of a caregiver for someone with Alzheimer’s disease?</a:t>
            </a:r>
          </a:p>
          <a:p>
            <a:pPr eaLnBrk="1" hangingPunct="1">
              <a:spcBef>
                <a:spcPct val="0"/>
              </a:spcBef>
            </a:pPr>
            <a:endParaRPr lang="en-US" altLang="en-US" smtClean="0"/>
          </a:p>
        </p:txBody>
      </p:sp>
      <p:sp>
        <p:nvSpPr>
          <p:cNvPr id="59396"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59397"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59398"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7EAF0958-FD86-42BD-A8DF-EB38138AC2FF}" type="slidenum">
              <a:rPr lang="en-US" altLang="en-US" smtClean="0">
                <a:latin typeface="Calibri" panose="020F0502020204030204" pitchFamily="34" charset="0"/>
              </a:rPr>
              <a:pPr fontAlgn="base">
                <a:spcBef>
                  <a:spcPct val="0"/>
                </a:spcBef>
                <a:spcAft>
                  <a:spcPct val="0"/>
                </a:spcAft>
              </a:pPr>
              <a:t>23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677834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The term </a:t>
            </a:r>
            <a:r>
              <a:rPr lang="en-US" b="1" dirty="0" smtClean="0"/>
              <a:t>caregiver</a:t>
            </a:r>
            <a:r>
              <a:rPr lang="en-US" dirty="0" smtClean="0"/>
              <a:t> is used to describe a person who provides a level of care and support for another that exceeds typical responsibilities of daily life.  This does not include hired help, such as home health aides which we’ll discuss in a few slides.</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Caregiving responsibilities, especially in the moderate and severe stages of Alzheimer’s disease, often include: </a:t>
            </a:r>
          </a:p>
          <a:p>
            <a:pPr eaLnBrk="1" fontAlgn="auto" hangingPunct="1">
              <a:spcBef>
                <a:spcPts val="0"/>
              </a:spcBef>
              <a:spcAft>
                <a:spcPts val="0"/>
              </a:spcAft>
              <a:defRPr/>
            </a:pPr>
            <a:endParaRPr lang="en-US" dirty="0" smtClean="0"/>
          </a:p>
          <a:p>
            <a:pPr marL="171450" indent="-171450" eaLnBrk="1" fontAlgn="auto" hangingPunct="1">
              <a:spcBef>
                <a:spcPts val="0"/>
              </a:spcBef>
              <a:spcAft>
                <a:spcPts val="0"/>
              </a:spcAft>
              <a:buFont typeface="Arial" panose="020B0604020202020204" pitchFamily="34" charset="0"/>
              <a:buChar char="•"/>
              <a:defRPr/>
            </a:pPr>
            <a:r>
              <a:rPr lang="en-US" dirty="0" smtClean="0"/>
              <a:t>Help with dressing, bathing, toileting, and feeding</a:t>
            </a:r>
          </a:p>
          <a:p>
            <a:pPr marL="171450" indent="-171450" eaLnBrk="1" fontAlgn="auto" hangingPunct="1">
              <a:spcBef>
                <a:spcPts val="0"/>
              </a:spcBef>
              <a:spcAft>
                <a:spcPts val="0"/>
              </a:spcAft>
              <a:buFont typeface="Arial" panose="020B0604020202020204" pitchFamily="34" charset="0"/>
              <a:buChar char="•"/>
              <a:defRPr/>
            </a:pPr>
            <a:r>
              <a:rPr lang="en-US" dirty="0" smtClean="0"/>
              <a:t>Shopping, meal preparation, transportation</a:t>
            </a:r>
          </a:p>
          <a:p>
            <a:pPr marL="171450" indent="-171450" eaLnBrk="1" fontAlgn="auto" hangingPunct="1">
              <a:spcBef>
                <a:spcPts val="0"/>
              </a:spcBef>
              <a:spcAft>
                <a:spcPts val="0"/>
              </a:spcAft>
              <a:buFont typeface="Arial" panose="020B0604020202020204" pitchFamily="34" charset="0"/>
              <a:buChar char="•"/>
              <a:defRPr/>
            </a:pPr>
            <a:r>
              <a:rPr lang="en-US" dirty="0" smtClean="0"/>
              <a:t>Medication management, financial management</a:t>
            </a:r>
          </a:p>
          <a:p>
            <a:pPr marL="171450" indent="-171450" eaLnBrk="1" fontAlgn="auto" hangingPunct="1">
              <a:spcBef>
                <a:spcPts val="0"/>
              </a:spcBef>
              <a:spcAft>
                <a:spcPts val="0"/>
              </a:spcAft>
              <a:buFont typeface="Arial" panose="020B0604020202020204" pitchFamily="34" charset="0"/>
              <a:buChar char="•"/>
              <a:defRPr/>
            </a:pPr>
            <a:r>
              <a:rPr lang="en-US" dirty="0" smtClean="0"/>
              <a:t>Providing emotional support</a:t>
            </a:r>
          </a:p>
          <a:p>
            <a:pPr marL="171450" indent="-171450" eaLnBrk="1" fontAlgn="auto" hangingPunct="1">
              <a:spcBef>
                <a:spcPts val="0"/>
              </a:spcBef>
              <a:spcAft>
                <a:spcPts val="0"/>
              </a:spcAft>
              <a:buFont typeface="Arial" panose="020B0604020202020204" pitchFamily="34" charset="0"/>
              <a:buChar char="•"/>
              <a:defRPr/>
            </a:pPr>
            <a:endParaRPr lang="en-US" dirty="0" smtClean="0"/>
          </a:p>
          <a:p>
            <a:pPr eaLnBrk="1" fontAlgn="auto" hangingPunct="1">
              <a:spcBef>
                <a:spcPts val="0"/>
              </a:spcBef>
              <a:spcAft>
                <a:spcPts val="0"/>
              </a:spcAft>
              <a:defRPr/>
            </a:pPr>
            <a:r>
              <a:rPr lang="en-US" dirty="0" smtClean="0"/>
              <a:t>People with Alzheimer’s require </a:t>
            </a:r>
            <a:r>
              <a:rPr lang="en-US" b="1" dirty="0" smtClean="0"/>
              <a:t>increasing levels of caregiving</a:t>
            </a:r>
            <a:r>
              <a:rPr lang="en-US" dirty="0" smtClean="0"/>
              <a:t> as the disease progresses; more severe stages may require constant supervision and result in complete dependence on caregivers (paid or unpaid).</a:t>
            </a:r>
          </a:p>
          <a:p>
            <a:pPr eaLnBrk="1" fontAlgn="auto" hangingPunct="1">
              <a:spcBef>
                <a:spcPts val="0"/>
              </a:spcBef>
              <a:spcAft>
                <a:spcPts val="0"/>
              </a:spcAft>
              <a:defRPr/>
            </a:pPr>
            <a:endParaRPr lang="en-US" dirty="0"/>
          </a:p>
        </p:txBody>
      </p:sp>
      <p:sp>
        <p:nvSpPr>
          <p:cNvPr id="61444"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61445"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61446"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2C932BDB-16A6-43E7-94E3-BB2665A2FF59}" type="slidenum">
              <a:rPr lang="en-US" altLang="en-US" smtClean="0">
                <a:latin typeface="Calibri" panose="020F0502020204030204" pitchFamily="34" charset="0"/>
              </a:rPr>
              <a:pPr fontAlgn="base">
                <a:spcBef>
                  <a:spcPct val="0"/>
                </a:spcBef>
                <a:spcAft>
                  <a:spcPct val="0"/>
                </a:spcAft>
              </a:pPr>
              <a:t>24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440373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Caregivers of people with Alzheimer’s and other dementias often experience </a:t>
            </a:r>
            <a:r>
              <a:rPr lang="en-US" b="1" dirty="0" smtClean="0"/>
              <a:t>physical</a:t>
            </a:r>
            <a:r>
              <a:rPr lang="en-US" dirty="0" smtClean="0"/>
              <a:t>, </a:t>
            </a:r>
            <a:r>
              <a:rPr lang="en-US" b="1" dirty="0" smtClean="0"/>
              <a:t>psychological</a:t>
            </a:r>
            <a:r>
              <a:rPr lang="en-US" dirty="0" smtClean="0"/>
              <a:t>, and </a:t>
            </a:r>
            <a:r>
              <a:rPr lang="en-US" b="1" dirty="0" smtClean="0"/>
              <a:t>social</a:t>
            </a:r>
            <a:r>
              <a:rPr lang="en-US" dirty="0" smtClean="0"/>
              <a:t> challenges.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Several recent findings highlight these challenges:</a:t>
            </a:r>
          </a:p>
          <a:p>
            <a:pPr eaLnBrk="1" fontAlgn="auto" hangingPunct="1">
              <a:spcBef>
                <a:spcPts val="0"/>
              </a:spcBef>
              <a:spcAft>
                <a:spcPts val="0"/>
              </a:spcAft>
              <a:defRPr/>
            </a:pPr>
            <a:endParaRPr lang="en-US" dirty="0" smtClean="0"/>
          </a:p>
          <a:p>
            <a:pPr marL="171450" indent="-171450" eaLnBrk="1" fontAlgn="auto" hangingPunct="1">
              <a:spcBef>
                <a:spcPts val="0"/>
              </a:spcBef>
              <a:spcAft>
                <a:spcPts val="0"/>
              </a:spcAft>
              <a:buFont typeface="Arial" panose="020B0604020202020204" pitchFamily="34" charset="0"/>
              <a:buChar char="•"/>
              <a:defRPr/>
            </a:pPr>
            <a:r>
              <a:rPr lang="en-US" dirty="0" smtClean="0"/>
              <a:t>Due to the physical and emotional toll of caring for someone with Alzheimer’s or other dementias, these caregivers had </a:t>
            </a:r>
            <a:r>
              <a:rPr lang="en-US" b="1" dirty="0" smtClean="0"/>
              <a:t>$10.2 billion</a:t>
            </a:r>
            <a:r>
              <a:rPr lang="en-US" dirty="0" smtClean="0"/>
              <a:t> in </a:t>
            </a:r>
            <a:r>
              <a:rPr lang="en-US" b="1" dirty="0" smtClean="0"/>
              <a:t>additional health care costs </a:t>
            </a:r>
            <a:r>
              <a:rPr lang="en-US" dirty="0" smtClean="0"/>
              <a:t>in 2015.</a:t>
            </a:r>
          </a:p>
          <a:p>
            <a:pPr marL="171450" indent="-171450" eaLnBrk="1" fontAlgn="auto" hangingPunct="1">
              <a:spcBef>
                <a:spcPts val="0"/>
              </a:spcBef>
              <a:spcAft>
                <a:spcPts val="0"/>
              </a:spcAft>
              <a:buFont typeface="Arial" panose="020B0604020202020204" pitchFamily="34" charset="0"/>
              <a:buChar char="•"/>
              <a:defRPr/>
            </a:pPr>
            <a:r>
              <a:rPr lang="en-US" dirty="0" smtClean="0"/>
              <a:t>Nearly 60% of Alzheimer’s and dementia caregivers rate the </a:t>
            </a:r>
            <a:r>
              <a:rPr lang="en-US" b="1" dirty="0" smtClean="0"/>
              <a:t>emotional stress</a:t>
            </a:r>
            <a:r>
              <a:rPr lang="en-US" dirty="0" smtClean="0"/>
              <a:t> of caregiving as high or very high.</a:t>
            </a:r>
          </a:p>
          <a:p>
            <a:pPr marL="171450" indent="-171450" eaLnBrk="1" fontAlgn="auto" hangingPunct="1">
              <a:spcBef>
                <a:spcPts val="0"/>
              </a:spcBef>
              <a:spcAft>
                <a:spcPts val="0"/>
              </a:spcAft>
              <a:buFont typeface="Arial" panose="020B0604020202020204" pitchFamily="34" charset="0"/>
              <a:buChar char="•"/>
              <a:defRPr/>
            </a:pPr>
            <a:r>
              <a:rPr lang="en-US" dirty="0" smtClean="0"/>
              <a:t>About 40% of Alzheimer’s and dementia caregivers suffer from </a:t>
            </a:r>
            <a:r>
              <a:rPr lang="en-US" b="1" dirty="0" smtClean="0"/>
              <a:t>depression</a:t>
            </a:r>
            <a:r>
              <a:rPr lang="en-US" dirty="0" smtClean="0"/>
              <a:t>.</a:t>
            </a:r>
          </a:p>
          <a:p>
            <a:pPr marL="171450" indent="-171450" eaLnBrk="1" fontAlgn="auto" hangingPunct="1">
              <a:spcBef>
                <a:spcPts val="0"/>
              </a:spcBef>
              <a:spcAft>
                <a:spcPts val="0"/>
              </a:spcAft>
              <a:buFont typeface="Arial" panose="020B0604020202020204" pitchFamily="34" charset="0"/>
              <a:buChar char="•"/>
              <a:defRPr/>
            </a:pPr>
            <a:endParaRPr lang="en-US" dirty="0"/>
          </a:p>
        </p:txBody>
      </p:sp>
      <p:sp>
        <p:nvSpPr>
          <p:cNvPr id="63492"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63493"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63494"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A80EEF40-44EE-4ED2-9A89-C5A72B38E822}" type="slidenum">
              <a:rPr lang="en-US" altLang="en-US" smtClean="0">
                <a:latin typeface="Calibri" panose="020F0502020204030204" pitchFamily="34" charset="0"/>
              </a:rPr>
              <a:pPr fontAlgn="base">
                <a:spcBef>
                  <a:spcPct val="0"/>
                </a:spcBef>
                <a:spcAft>
                  <a:spcPct val="0"/>
                </a:spcAft>
              </a:pPr>
              <a:t>25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35573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In many cases, caring for an individual with Alzheimer’s has a negative effect on employment, income, and financial security.</a:t>
            </a:r>
          </a:p>
          <a:p>
            <a:pPr eaLnBrk="1" fontAlgn="auto" hangingPunct="1">
              <a:spcBef>
                <a:spcPts val="0"/>
              </a:spcBef>
              <a:spcAft>
                <a:spcPts val="0"/>
              </a:spcAft>
              <a:defRPr/>
            </a:pPr>
            <a:r>
              <a:rPr lang="en-US" dirty="0" smtClean="0"/>
              <a:t>Among Alzheimer’s and dementia caregivers who are employed full or part time:</a:t>
            </a:r>
          </a:p>
          <a:p>
            <a:pPr marL="171450" indent="-171450" eaLnBrk="1" fontAlgn="auto" hangingPunct="1">
              <a:spcBef>
                <a:spcPts val="0"/>
              </a:spcBef>
              <a:spcAft>
                <a:spcPts val="0"/>
              </a:spcAft>
              <a:buFont typeface="Arial" panose="020B0604020202020204" pitchFamily="34" charset="0"/>
              <a:buChar char="•"/>
              <a:defRPr/>
            </a:pPr>
            <a:r>
              <a:rPr lang="en-US" dirty="0" smtClean="0"/>
              <a:t>54% said they had to go in late, leave early, or take time off because of their caregiving responsibilities</a:t>
            </a:r>
          </a:p>
          <a:p>
            <a:pPr marL="171450" indent="-171450" eaLnBrk="1" fontAlgn="auto" hangingPunct="1">
              <a:spcBef>
                <a:spcPts val="0"/>
              </a:spcBef>
              <a:spcAft>
                <a:spcPts val="0"/>
              </a:spcAft>
              <a:buFont typeface="Arial" panose="020B0604020202020204" pitchFamily="34" charset="0"/>
              <a:buChar char="•"/>
              <a:defRPr/>
            </a:pPr>
            <a:r>
              <a:rPr lang="en-US" dirty="0" smtClean="0"/>
              <a:t>15% had to take a leave of absence</a:t>
            </a:r>
          </a:p>
          <a:p>
            <a:pPr marL="171450" indent="-171450" eaLnBrk="1" fontAlgn="auto" hangingPunct="1">
              <a:spcBef>
                <a:spcPts val="0"/>
              </a:spcBef>
              <a:spcAft>
                <a:spcPts val="0"/>
              </a:spcAft>
              <a:buFont typeface="Arial" panose="020B0604020202020204" pitchFamily="34" charset="0"/>
              <a:buChar char="•"/>
              <a:defRPr/>
            </a:pPr>
            <a:r>
              <a:rPr lang="en-US" dirty="0" smtClean="0"/>
              <a:t>13% had to go from working full time to part time</a:t>
            </a:r>
          </a:p>
          <a:p>
            <a:pPr marL="171450" indent="-171450" eaLnBrk="1" fontAlgn="auto" hangingPunct="1">
              <a:spcBef>
                <a:spcPts val="0"/>
              </a:spcBef>
              <a:spcAft>
                <a:spcPts val="0"/>
              </a:spcAft>
              <a:buFont typeface="Arial" panose="020B0604020202020204" pitchFamily="34" charset="0"/>
              <a:buChar char="•"/>
              <a:defRPr/>
            </a:pPr>
            <a:r>
              <a:rPr lang="en-US" dirty="0" smtClean="0"/>
              <a:t>13% had to take a less demanding job</a:t>
            </a:r>
          </a:p>
          <a:p>
            <a:pPr marL="171450" indent="-171450" eaLnBrk="1" fontAlgn="auto" hangingPunct="1">
              <a:spcBef>
                <a:spcPts val="0"/>
              </a:spcBef>
              <a:spcAft>
                <a:spcPts val="0"/>
              </a:spcAft>
              <a:buFont typeface="Arial" panose="020B0604020202020204" pitchFamily="34" charset="0"/>
              <a:buChar char="•"/>
              <a:defRPr/>
            </a:pPr>
            <a:r>
              <a:rPr lang="en-US" dirty="0" smtClean="0"/>
              <a:t>9% had to </a:t>
            </a:r>
            <a:r>
              <a:rPr lang="en-US" b="1" dirty="0" smtClean="0"/>
              <a:t>quit work entirely</a:t>
            </a:r>
            <a:r>
              <a:rPr lang="en-US" dirty="0" smtClean="0"/>
              <a:t> either to become a caregiver or because their caregiving duties became too burdensome</a:t>
            </a:r>
          </a:p>
          <a:p>
            <a:pPr marL="171450" indent="-171450" eaLnBrk="1" fontAlgn="auto" hangingPunct="1">
              <a:spcBef>
                <a:spcPts val="0"/>
              </a:spcBef>
              <a:spcAft>
                <a:spcPts val="0"/>
              </a:spcAft>
              <a:buFont typeface="Arial" panose="020B0604020202020204" pitchFamily="34" charset="0"/>
              <a:buChar char="•"/>
              <a:defRPr/>
            </a:pPr>
            <a:r>
              <a:rPr lang="en-US" dirty="0" smtClean="0"/>
              <a:t>8% lost job benefits</a:t>
            </a:r>
          </a:p>
          <a:p>
            <a:pPr eaLnBrk="1" fontAlgn="auto" hangingPunct="1">
              <a:spcBef>
                <a:spcPts val="0"/>
              </a:spcBef>
              <a:spcAft>
                <a:spcPts val="0"/>
              </a:spcAft>
              <a:defRPr/>
            </a:pPr>
            <a:endParaRPr lang="en-US" dirty="0"/>
          </a:p>
        </p:txBody>
      </p:sp>
      <p:sp>
        <p:nvSpPr>
          <p:cNvPr id="65540"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65541"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65542"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725CE1E8-6A94-4DA9-9F93-DBF9034E0DE8}" type="slidenum">
              <a:rPr lang="en-US" altLang="en-US" smtClean="0">
                <a:latin typeface="Calibri" panose="020F0502020204030204" pitchFamily="34" charset="0"/>
              </a:rPr>
              <a:pPr fontAlgn="base">
                <a:spcBef>
                  <a:spcPct val="0"/>
                </a:spcBef>
                <a:spcAft>
                  <a:spcPct val="0"/>
                </a:spcAft>
              </a:pPr>
              <a:t>26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112580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Caregivers of individuals with Alzheimer’s and other dementias spend much more time providing care than caregivers of individuals with other conditions.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In 2014, of the unpaid Alzheimer’s and dementia caregivers:</a:t>
            </a:r>
          </a:p>
          <a:p>
            <a:pPr marL="171450" indent="-171450" eaLnBrk="1" fontAlgn="auto" hangingPunct="1">
              <a:spcBef>
                <a:spcPts val="0"/>
              </a:spcBef>
              <a:spcAft>
                <a:spcPts val="0"/>
              </a:spcAft>
              <a:buFont typeface="Arial" panose="020B0604020202020204" pitchFamily="34" charset="0"/>
              <a:buChar char="•"/>
              <a:defRPr/>
            </a:pPr>
            <a:r>
              <a:rPr lang="en-US" dirty="0" smtClean="0"/>
              <a:t>75% had been providing care for </a:t>
            </a:r>
            <a:r>
              <a:rPr lang="en-US" b="1" dirty="0" smtClean="0"/>
              <a:t>at least a year</a:t>
            </a:r>
            <a:endParaRPr lang="en-US" dirty="0" smtClean="0"/>
          </a:p>
          <a:p>
            <a:pPr marL="171450" indent="-171450" eaLnBrk="1" fontAlgn="auto" hangingPunct="1">
              <a:spcBef>
                <a:spcPts val="0"/>
              </a:spcBef>
              <a:spcAft>
                <a:spcPts val="0"/>
              </a:spcAft>
              <a:buFont typeface="Arial" panose="020B0604020202020204" pitchFamily="34" charset="0"/>
              <a:buChar char="•"/>
              <a:defRPr/>
            </a:pPr>
            <a:r>
              <a:rPr lang="en-US" dirty="0" smtClean="0"/>
              <a:t>33% had been providing care for </a:t>
            </a:r>
            <a:r>
              <a:rPr lang="en-US" b="1" dirty="0" smtClean="0"/>
              <a:t>five or more years</a:t>
            </a:r>
          </a:p>
          <a:p>
            <a:pPr marL="171450" indent="-171450" eaLnBrk="1" fontAlgn="auto" hangingPunct="1">
              <a:spcBef>
                <a:spcPts val="0"/>
              </a:spcBef>
              <a:spcAft>
                <a:spcPts val="0"/>
              </a:spcAft>
              <a:buFont typeface="Arial" panose="020B0604020202020204" pitchFamily="34" charset="0"/>
              <a:buChar char="•"/>
              <a:defRPr/>
            </a:pPr>
            <a:endParaRPr lang="en-US" dirty="0" smtClean="0"/>
          </a:p>
          <a:p>
            <a:pPr eaLnBrk="1" fontAlgn="auto" hangingPunct="1">
              <a:spcBef>
                <a:spcPts val="0"/>
              </a:spcBef>
              <a:spcAft>
                <a:spcPts val="0"/>
              </a:spcAft>
              <a:defRPr/>
            </a:pPr>
            <a:r>
              <a:rPr lang="en-US" dirty="0" smtClean="0"/>
              <a:t>The average length of time caregivers in general report providing care is 4.6 years, but in the cases involving dementia, caregiving may range from </a:t>
            </a:r>
            <a:r>
              <a:rPr lang="en-US" b="1" dirty="0" smtClean="0"/>
              <a:t>4 to 20 years</a:t>
            </a:r>
            <a:r>
              <a:rPr lang="en-US" dirty="0" smtClean="0"/>
              <a:t>.  </a:t>
            </a:r>
          </a:p>
          <a:p>
            <a:pPr eaLnBrk="1" fontAlgn="auto" hangingPunct="1">
              <a:spcBef>
                <a:spcPts val="0"/>
              </a:spcBef>
              <a:spcAft>
                <a:spcPts val="0"/>
              </a:spcAft>
              <a:defRPr/>
            </a:pPr>
            <a:endParaRPr lang="en-US" dirty="0"/>
          </a:p>
        </p:txBody>
      </p:sp>
      <p:sp>
        <p:nvSpPr>
          <p:cNvPr id="67588"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67589"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67590"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F3766463-512D-42F8-81B3-C8631D0B00D2}" type="slidenum">
              <a:rPr lang="en-US" altLang="en-US" smtClean="0">
                <a:latin typeface="Calibri" panose="020F0502020204030204" pitchFamily="34" charset="0"/>
              </a:rPr>
              <a:pPr fontAlgn="base">
                <a:spcBef>
                  <a:spcPct val="0"/>
                </a:spcBef>
                <a:spcAft>
                  <a:spcPct val="0"/>
                </a:spcAft>
              </a:pPr>
              <a:t>27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8186711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burden on caregivers is significant; they play a </a:t>
            </a:r>
            <a:r>
              <a:rPr lang="en-US" altLang="en-US" b="1" smtClean="0"/>
              <a:t>critical role </a:t>
            </a:r>
            <a:r>
              <a:rPr lang="en-US" altLang="en-US" smtClean="0"/>
              <a:t>in supporting individuals with Alzheimer’s and dementia.  </a:t>
            </a:r>
          </a:p>
          <a:p>
            <a:pPr eaLnBrk="1" hangingPunct="1">
              <a:spcBef>
                <a:spcPct val="0"/>
              </a:spcBef>
            </a:pPr>
            <a:endParaRPr lang="en-US" altLang="en-US" smtClean="0"/>
          </a:p>
          <a:p>
            <a:pPr eaLnBrk="1" hangingPunct="1">
              <a:spcBef>
                <a:spcPct val="0"/>
              </a:spcBef>
            </a:pPr>
            <a:r>
              <a:rPr lang="en-US" altLang="en-US" smtClean="0"/>
              <a:t>Without caregivers, the health care system could </a:t>
            </a:r>
            <a:r>
              <a:rPr lang="en-US" altLang="en-US" b="1" smtClean="0"/>
              <a:t>not sustain the costs </a:t>
            </a:r>
            <a:r>
              <a:rPr lang="en-US" altLang="en-US" smtClean="0"/>
              <a:t>of care for persons with Alzheimer’s and other dementias.  </a:t>
            </a:r>
          </a:p>
          <a:p>
            <a:pPr eaLnBrk="1" hangingPunct="1">
              <a:spcBef>
                <a:spcPct val="0"/>
              </a:spcBef>
            </a:pPr>
            <a:endParaRPr lang="en-US" altLang="en-US" smtClean="0"/>
          </a:p>
          <a:p>
            <a:pPr eaLnBrk="1" hangingPunct="1">
              <a:spcBef>
                <a:spcPct val="0"/>
              </a:spcBef>
            </a:pPr>
            <a:r>
              <a:rPr lang="en-US" altLang="en-US" smtClean="0"/>
              <a:t>Assuring caregivers receive needed support is a </a:t>
            </a:r>
            <a:r>
              <a:rPr lang="en-US" altLang="en-US" b="1" smtClean="0"/>
              <a:t>public health issue</a:t>
            </a:r>
            <a:r>
              <a:rPr lang="en-US" altLang="en-US" smtClean="0"/>
              <a:t>.  </a:t>
            </a:r>
          </a:p>
          <a:p>
            <a:pPr eaLnBrk="1" hangingPunct="1">
              <a:spcBef>
                <a:spcPct val="0"/>
              </a:spcBef>
            </a:pPr>
            <a:endParaRPr lang="en-US" altLang="en-US" smtClean="0"/>
          </a:p>
        </p:txBody>
      </p:sp>
      <p:sp>
        <p:nvSpPr>
          <p:cNvPr id="69636"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69637"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69638"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D0805FD9-894B-4D1E-95F3-922025F93F0A}" type="slidenum">
              <a:rPr lang="en-US" altLang="en-US" smtClean="0">
                <a:latin typeface="Calibri" panose="020F0502020204030204" pitchFamily="34" charset="0"/>
              </a:rPr>
              <a:pPr fontAlgn="base">
                <a:spcBef>
                  <a:spcPct val="0"/>
                </a:spcBef>
                <a:spcAft>
                  <a:spcPct val="0"/>
                </a:spcAft>
              </a:pPr>
              <a:t>28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7496989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With the growing number of older adults in the U.S. population (both with and without Alzheimer’s and other dementias), the country is facing a </a:t>
            </a:r>
            <a:r>
              <a:rPr lang="en-US" b="1" dirty="0" smtClean="0"/>
              <a:t>workforce shortage</a:t>
            </a:r>
            <a:r>
              <a:rPr lang="en-US" dirty="0" smtClean="0"/>
              <a:t> of health care professionals who are trained to meet the needs of older adults.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Furthermore, many professionals already in the workforce are </a:t>
            </a:r>
            <a:r>
              <a:rPr lang="en-US" b="1" dirty="0" smtClean="0"/>
              <a:t>not adequately trained</a:t>
            </a:r>
            <a:r>
              <a:rPr lang="en-US" dirty="0" smtClean="0"/>
              <a:t> on the needs of people with Alzheimer’s and other dementias.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Current estimations</a:t>
            </a:r>
            <a:r>
              <a:rPr lang="en-US" dirty="0" smtClean="0"/>
              <a:t> of workforce shortages include:</a:t>
            </a:r>
          </a:p>
          <a:p>
            <a:pPr eaLnBrk="1" fontAlgn="auto" hangingPunct="1">
              <a:spcBef>
                <a:spcPts val="0"/>
              </a:spcBef>
              <a:spcAft>
                <a:spcPts val="0"/>
              </a:spcAft>
              <a:defRPr/>
            </a:pPr>
            <a:endParaRPr lang="en-US" dirty="0" smtClean="0"/>
          </a:p>
          <a:p>
            <a:pPr marL="171450" indent="-171450" eaLnBrk="1" fontAlgn="auto" hangingPunct="1">
              <a:spcBef>
                <a:spcPts val="0"/>
              </a:spcBef>
              <a:spcAft>
                <a:spcPts val="0"/>
              </a:spcAft>
              <a:buFont typeface="Arial" panose="020B0604020202020204" pitchFamily="34" charset="0"/>
              <a:buChar char="•"/>
              <a:defRPr/>
            </a:pPr>
            <a:r>
              <a:rPr lang="en-US" dirty="0" smtClean="0"/>
              <a:t>The U.S. will need an </a:t>
            </a:r>
            <a:r>
              <a:rPr lang="en-US" b="1" dirty="0" smtClean="0"/>
              <a:t>additional 3.5 million health care professionals</a:t>
            </a:r>
            <a:r>
              <a:rPr lang="en-US" dirty="0" smtClean="0"/>
              <a:t> by 2030 just to maintain the current ratio of health care professionals to the older population </a:t>
            </a:r>
          </a:p>
          <a:p>
            <a:pPr marL="171450" indent="-171450" eaLnBrk="1" fontAlgn="auto" hangingPunct="1">
              <a:spcBef>
                <a:spcPts val="0"/>
              </a:spcBef>
              <a:spcAft>
                <a:spcPts val="0"/>
              </a:spcAft>
              <a:buFont typeface="Arial" panose="020B0604020202020204" pitchFamily="34" charset="0"/>
              <a:buChar char="•"/>
              <a:defRPr/>
            </a:pPr>
            <a:r>
              <a:rPr lang="en-US" dirty="0" smtClean="0"/>
              <a:t>The U.S. has </a:t>
            </a:r>
            <a:r>
              <a:rPr lang="en-US" b="1" dirty="0" smtClean="0"/>
              <a:t>approximately half</a:t>
            </a:r>
            <a:r>
              <a:rPr lang="en-US" dirty="0" smtClean="0"/>
              <a:t> the number of </a:t>
            </a:r>
            <a:r>
              <a:rPr lang="en-US" b="1" dirty="0" smtClean="0"/>
              <a:t>certified geriatricians</a:t>
            </a:r>
            <a:r>
              <a:rPr lang="en-US" dirty="0" smtClean="0"/>
              <a:t> than it currently needs </a:t>
            </a:r>
          </a:p>
          <a:p>
            <a:pPr marL="171450" indent="-171450" eaLnBrk="1" fontAlgn="auto" hangingPunct="1">
              <a:spcBef>
                <a:spcPts val="0"/>
              </a:spcBef>
              <a:spcAft>
                <a:spcPts val="0"/>
              </a:spcAft>
              <a:buFont typeface="Arial" panose="020B0604020202020204" pitchFamily="34" charset="0"/>
              <a:buChar char="•"/>
              <a:defRPr/>
            </a:pPr>
            <a:r>
              <a:rPr lang="en-US" dirty="0" smtClean="0"/>
              <a:t>Less than </a:t>
            </a:r>
            <a:r>
              <a:rPr lang="en-US" b="1" dirty="0" smtClean="0"/>
              <a:t>1%</a:t>
            </a:r>
            <a:r>
              <a:rPr lang="en-US" dirty="0" smtClean="0"/>
              <a:t> of registered </a:t>
            </a:r>
            <a:r>
              <a:rPr lang="en-US" b="1" dirty="0" smtClean="0"/>
              <a:t>nurses</a:t>
            </a:r>
            <a:r>
              <a:rPr lang="en-US" dirty="0" smtClean="0"/>
              <a:t>, </a:t>
            </a:r>
            <a:r>
              <a:rPr lang="en-US" b="1" dirty="0" smtClean="0"/>
              <a:t>physician assistants</a:t>
            </a:r>
            <a:r>
              <a:rPr lang="en-US" dirty="0" smtClean="0"/>
              <a:t>, and </a:t>
            </a:r>
            <a:r>
              <a:rPr lang="en-US" b="1" dirty="0" smtClean="0"/>
              <a:t>pharmacists</a:t>
            </a:r>
            <a:r>
              <a:rPr lang="en-US" dirty="0" smtClean="0"/>
              <a:t> identify themselves as specializing in </a:t>
            </a:r>
            <a:r>
              <a:rPr lang="en-US" b="1" dirty="0" smtClean="0"/>
              <a:t>geriatrics</a:t>
            </a:r>
            <a:r>
              <a:rPr lang="en-US" dirty="0" smtClean="0"/>
              <a:t> </a:t>
            </a:r>
          </a:p>
          <a:p>
            <a:pPr eaLnBrk="1" fontAlgn="auto" hangingPunct="1">
              <a:spcBef>
                <a:spcPts val="0"/>
              </a:spcBef>
              <a:spcAft>
                <a:spcPts val="0"/>
              </a:spcAft>
              <a:defRPr/>
            </a:pPr>
            <a:endParaRPr lang="en-US" dirty="0"/>
          </a:p>
        </p:txBody>
      </p:sp>
      <p:sp>
        <p:nvSpPr>
          <p:cNvPr id="71684"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71685"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71686"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0854F2D4-76A6-4F1D-8267-3BEDDE9D65AD}" type="slidenum">
              <a:rPr lang="en-US" altLang="en-US" smtClean="0">
                <a:latin typeface="Calibri" panose="020F0502020204030204" pitchFamily="34" charset="0"/>
              </a:rPr>
              <a:pPr fontAlgn="base">
                <a:spcBef>
                  <a:spcPct val="0"/>
                </a:spcBef>
                <a:spcAft>
                  <a:spcPct val="0"/>
                </a:spcAft>
              </a:pPr>
              <a:t>29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737866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content in this presentation supports the development of the following competencies:</a:t>
            </a:r>
          </a:p>
          <a:p>
            <a:pPr eaLnBrk="1" hangingPunct="1">
              <a:spcBef>
                <a:spcPct val="0"/>
              </a:spcBef>
            </a:pPr>
            <a:endParaRPr lang="en-US" altLang="en-US" b="1" smtClean="0"/>
          </a:p>
          <a:p>
            <a:pPr eaLnBrk="1" hangingPunct="1">
              <a:spcBef>
                <a:spcPct val="0"/>
              </a:spcBef>
            </a:pPr>
            <a:r>
              <a:rPr lang="en-US" altLang="en-US" b="1" smtClean="0"/>
              <a:t>Association for Gerontology in Higher Education (AGHE):</a:t>
            </a:r>
            <a:endParaRPr lang="en-US" altLang="en-US" smtClean="0"/>
          </a:p>
          <a:p>
            <a:pPr eaLnBrk="1" hangingPunct="1">
              <a:spcBef>
                <a:spcPct val="0"/>
              </a:spcBef>
            </a:pPr>
            <a:r>
              <a:rPr lang="en-US" altLang="en-US" smtClean="0"/>
              <a:t>1.3.3 Demonstrate knowledge of signs, symptoms, and impact of common cognitive and mental health problems in late life (e.g., dementia, depression, grief, anxiety).</a:t>
            </a:r>
          </a:p>
          <a:p>
            <a:pPr eaLnBrk="1" hangingPunct="1">
              <a:spcBef>
                <a:spcPct val="0"/>
              </a:spcBef>
            </a:pPr>
            <a:r>
              <a:rPr lang="en-US" altLang="en-US" b="1" smtClean="0"/>
              <a:t>Association of Schools and Programs of Public Health (ASPPH):</a:t>
            </a:r>
            <a:endParaRPr lang="en-US" altLang="en-US" smtClean="0"/>
          </a:p>
          <a:p>
            <a:pPr eaLnBrk="1" hangingPunct="1">
              <a:spcBef>
                <a:spcPct val="0"/>
              </a:spcBef>
            </a:pPr>
            <a:r>
              <a:rPr lang="en-US" altLang="en-US" smtClean="0"/>
              <a:t>Domain 1: Discuss major local, national, and global health challenges.</a:t>
            </a:r>
          </a:p>
          <a:p>
            <a:pPr eaLnBrk="1" hangingPunct="1">
              <a:spcBef>
                <a:spcPct val="0"/>
              </a:spcBef>
            </a:pPr>
            <a:r>
              <a:rPr lang="en-US" altLang="en-US" b="1" smtClean="0"/>
              <a:t>Council on Linkages Between Academia and Public Health Practice:</a:t>
            </a:r>
            <a:endParaRPr lang="en-US" altLang="en-US" smtClean="0"/>
          </a:p>
          <a:p>
            <a:pPr eaLnBrk="1" hangingPunct="1">
              <a:spcBef>
                <a:spcPct val="0"/>
              </a:spcBef>
            </a:pPr>
            <a:r>
              <a:rPr lang="en-US" altLang="en-US" smtClean="0"/>
              <a:t>2A. Identifies current trends (e.g., health, fiscal, social, political, environmental) affecting the health of a community. </a:t>
            </a:r>
          </a:p>
          <a:p>
            <a:pPr eaLnBrk="1" hangingPunct="1">
              <a:spcBef>
                <a:spcPct val="0"/>
              </a:spcBef>
            </a:pPr>
            <a:r>
              <a:rPr lang="en-US" altLang="en-US" b="1" smtClean="0"/>
              <a:t>National Association of Chronic Disease Directors (NACDD):</a:t>
            </a:r>
            <a:endParaRPr lang="en-US" altLang="en-US" smtClean="0"/>
          </a:p>
          <a:p>
            <a:pPr eaLnBrk="1" hangingPunct="1">
              <a:spcBef>
                <a:spcPct val="0"/>
              </a:spcBef>
            </a:pPr>
            <a:r>
              <a:rPr lang="en-US" altLang="en-US" smtClean="0"/>
              <a:t>Domain 7: Articulate key chronic disease issues.</a:t>
            </a:r>
          </a:p>
          <a:p>
            <a:pPr eaLnBrk="1" hangingPunct="1">
              <a:spcBef>
                <a:spcPct val="0"/>
              </a:spcBef>
            </a:pPr>
            <a:r>
              <a:rPr lang="en-US" altLang="en-US" b="1" smtClean="0"/>
              <a:t>National Commission for Health Education Credentialing, Inc. (NCHEC):</a:t>
            </a:r>
            <a:endParaRPr lang="en-US" altLang="en-US" smtClean="0"/>
          </a:p>
          <a:p>
            <a:pPr eaLnBrk="1" hangingPunct="1">
              <a:spcBef>
                <a:spcPct val="0"/>
              </a:spcBef>
            </a:pPr>
            <a:r>
              <a:rPr lang="en-US" altLang="en-US" smtClean="0"/>
              <a:t>7.1.1 Identify current and emerging issues that may influence health and health education.</a:t>
            </a:r>
          </a:p>
        </p:txBody>
      </p:sp>
      <p:sp>
        <p:nvSpPr>
          <p:cNvPr id="18436"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18437"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18438"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F0AD1E5B-2E07-4FC2-A451-76F4635A41DB}" type="slidenum">
              <a:rPr lang="en-US" altLang="en-US" smtClean="0">
                <a:latin typeface="Calibri" panose="020F0502020204030204" pitchFamily="34" charset="0"/>
              </a:rPr>
              <a:pPr fontAlgn="base">
                <a:spcBef>
                  <a:spcPct val="0"/>
                </a:spcBef>
                <a:spcAft>
                  <a:spcPct val="0"/>
                </a:spcAft>
              </a:pPr>
              <a:t>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1386519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Many older adults, including those with Alzheimer’s and other dementias, receive a large part of their care from </a:t>
            </a:r>
            <a:r>
              <a:rPr lang="en-US" altLang="en-US" b="1" smtClean="0"/>
              <a:t>direct-care workers</a:t>
            </a:r>
            <a:r>
              <a:rPr lang="en-US" altLang="en-US" smtClean="0"/>
              <a:t>, such as </a:t>
            </a:r>
            <a:r>
              <a:rPr lang="en-US" altLang="en-US" b="1" smtClean="0"/>
              <a:t>nurse aides</a:t>
            </a:r>
            <a:r>
              <a:rPr lang="en-US" altLang="en-US" smtClean="0"/>
              <a:t>, </a:t>
            </a:r>
            <a:r>
              <a:rPr lang="en-US" altLang="en-US" b="1" smtClean="0"/>
              <a:t>home health</a:t>
            </a:r>
            <a:r>
              <a:rPr lang="en-US" altLang="en-US" smtClean="0"/>
              <a:t> </a:t>
            </a:r>
            <a:r>
              <a:rPr lang="en-US" altLang="en-US" b="1" smtClean="0"/>
              <a:t>aides</a:t>
            </a:r>
            <a:r>
              <a:rPr lang="en-US" altLang="en-US" smtClean="0"/>
              <a:t> and </a:t>
            </a:r>
            <a:r>
              <a:rPr lang="en-US" altLang="en-US" b="1" smtClean="0"/>
              <a:t>personal-care aides</a:t>
            </a:r>
            <a:r>
              <a:rPr lang="en-US" altLang="en-US" smtClean="0"/>
              <a:t> and </a:t>
            </a:r>
            <a:r>
              <a:rPr lang="en-US" altLang="en-US" b="1" smtClean="0"/>
              <a:t>home-care aides</a:t>
            </a:r>
            <a:r>
              <a:rPr lang="en-US" altLang="en-US" smtClean="0"/>
              <a:t>.  </a:t>
            </a:r>
          </a:p>
          <a:p>
            <a:pPr eaLnBrk="1" hangingPunct="1">
              <a:spcBef>
                <a:spcPct val="0"/>
              </a:spcBef>
            </a:pPr>
            <a:endParaRPr lang="en-US" altLang="en-US" smtClean="0"/>
          </a:p>
          <a:p>
            <a:pPr eaLnBrk="1" hangingPunct="1">
              <a:spcBef>
                <a:spcPct val="0"/>
              </a:spcBef>
            </a:pPr>
            <a:r>
              <a:rPr lang="en-US" altLang="en-US" smtClean="0"/>
              <a:t>These workers help with </a:t>
            </a:r>
            <a:r>
              <a:rPr lang="en-US" altLang="en-US" b="1" smtClean="0"/>
              <a:t>bathing</a:t>
            </a:r>
            <a:r>
              <a:rPr lang="en-US" altLang="en-US" smtClean="0"/>
              <a:t>, </a:t>
            </a:r>
            <a:r>
              <a:rPr lang="en-US" altLang="en-US" b="1" smtClean="0"/>
              <a:t>dressing</a:t>
            </a:r>
            <a:r>
              <a:rPr lang="en-US" altLang="en-US" smtClean="0"/>
              <a:t>, </a:t>
            </a:r>
            <a:r>
              <a:rPr lang="en-US" altLang="en-US" b="1" smtClean="0"/>
              <a:t>eating</a:t>
            </a:r>
            <a:r>
              <a:rPr lang="en-US" altLang="en-US" smtClean="0"/>
              <a:t>, and numerous other </a:t>
            </a:r>
            <a:r>
              <a:rPr lang="en-US" altLang="en-US" b="1" smtClean="0"/>
              <a:t>daily tasks</a:t>
            </a:r>
            <a:r>
              <a:rPr lang="en-US" altLang="en-US" smtClean="0"/>
              <a:t>, both at home and within institutions. </a:t>
            </a:r>
          </a:p>
          <a:p>
            <a:pPr eaLnBrk="1" hangingPunct="1">
              <a:spcBef>
                <a:spcPct val="0"/>
              </a:spcBef>
            </a:pPr>
            <a:endParaRPr lang="en-US" altLang="en-US" smtClean="0"/>
          </a:p>
          <a:p>
            <a:pPr eaLnBrk="1" hangingPunct="1">
              <a:spcBef>
                <a:spcPct val="0"/>
              </a:spcBef>
            </a:pPr>
            <a:r>
              <a:rPr lang="en-US" altLang="en-US" smtClean="0"/>
              <a:t>Paid caregivers typically cost $20 per hour (or $160 per day), an expense that most families pay out of pocket.  </a:t>
            </a:r>
          </a:p>
          <a:p>
            <a:pPr eaLnBrk="1" hangingPunct="1">
              <a:spcBef>
                <a:spcPct val="0"/>
              </a:spcBef>
            </a:pPr>
            <a:endParaRPr lang="en-US" altLang="en-US" smtClean="0"/>
          </a:p>
        </p:txBody>
      </p:sp>
      <p:sp>
        <p:nvSpPr>
          <p:cNvPr id="73732"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73733"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73734"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7A66BEF2-B9E0-4C1E-ABCD-DE33AE810279}" type="slidenum">
              <a:rPr lang="en-US" altLang="en-US" smtClean="0">
                <a:latin typeface="Calibri" panose="020F0502020204030204" pitchFamily="34" charset="0"/>
              </a:rPr>
              <a:pPr fontAlgn="base">
                <a:spcBef>
                  <a:spcPct val="0"/>
                </a:spcBef>
                <a:spcAft>
                  <a:spcPct val="0"/>
                </a:spcAft>
              </a:pPr>
              <a:t>30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0312633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Challenges</a:t>
            </a:r>
            <a:r>
              <a:rPr lang="en-US" altLang="en-US" smtClean="0"/>
              <a:t> within the direct care workforce include workforce shortage and insufficient training.</a:t>
            </a:r>
          </a:p>
          <a:p>
            <a:pPr eaLnBrk="1" hangingPunct="1">
              <a:spcBef>
                <a:spcPct val="0"/>
              </a:spcBef>
            </a:pPr>
            <a:r>
              <a:rPr lang="en-US" altLang="en-US" smtClean="0"/>
              <a:t>According to one estimate, more than one million additional direct-care workers will be needed by 2018.</a:t>
            </a:r>
          </a:p>
          <a:p>
            <a:pPr eaLnBrk="1" hangingPunct="1">
              <a:spcBef>
                <a:spcPct val="0"/>
              </a:spcBef>
            </a:pPr>
            <a:endParaRPr lang="en-US" altLang="en-US" smtClean="0"/>
          </a:p>
          <a:p>
            <a:pPr eaLnBrk="1" hangingPunct="1">
              <a:spcBef>
                <a:spcPct val="0"/>
              </a:spcBef>
            </a:pPr>
            <a:r>
              <a:rPr lang="en-US" altLang="en-US" b="1" smtClean="0"/>
              <a:t>Turnover rates</a:t>
            </a:r>
            <a:r>
              <a:rPr lang="en-US" altLang="en-US" smtClean="0"/>
              <a:t> are high among direct-care workers, and recruitment and retention are persistent challenges.  </a:t>
            </a:r>
          </a:p>
          <a:p>
            <a:pPr eaLnBrk="1" hangingPunct="1">
              <a:spcBef>
                <a:spcPct val="0"/>
              </a:spcBef>
            </a:pPr>
            <a:endParaRPr lang="en-US" altLang="en-US" smtClean="0"/>
          </a:p>
          <a:p>
            <a:pPr eaLnBrk="1" hangingPunct="1">
              <a:spcBef>
                <a:spcPct val="0"/>
              </a:spcBef>
            </a:pPr>
            <a:r>
              <a:rPr lang="en-US" altLang="en-US" smtClean="0"/>
              <a:t>Many direct-care workers receive little training on Alzheimer’s and dementia care.  Average training is 75 hours, with little focus on Alzheimer’s and dementia.</a:t>
            </a:r>
          </a:p>
          <a:p>
            <a:pPr eaLnBrk="1" hangingPunct="1">
              <a:spcBef>
                <a:spcPct val="0"/>
              </a:spcBef>
            </a:pPr>
            <a:endParaRPr lang="en-US" altLang="en-US" smtClean="0"/>
          </a:p>
        </p:txBody>
      </p:sp>
      <p:sp>
        <p:nvSpPr>
          <p:cNvPr id="75780"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75781"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75782"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6385A0DC-C090-4763-9709-2F76BA49EE30}" type="slidenum">
              <a:rPr lang="en-US" altLang="en-US" smtClean="0">
                <a:latin typeface="Calibri" panose="020F0502020204030204" pitchFamily="34" charset="0"/>
              </a:rPr>
              <a:pPr fontAlgn="base">
                <a:spcBef>
                  <a:spcPct val="0"/>
                </a:spcBef>
                <a:spcAft>
                  <a:spcPct val="0"/>
                </a:spcAft>
              </a:pPr>
              <a:t>31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4346759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Fortunately, there are ways to intervene using </a:t>
            </a:r>
            <a:r>
              <a:rPr lang="en-US" altLang="en-US" b="1" smtClean="0"/>
              <a:t>public health tools and techniques</a:t>
            </a:r>
            <a:r>
              <a:rPr lang="en-US" altLang="en-US" smtClean="0"/>
              <a:t>.  The public health approach can be used to improve the quality of life for those living with the disease, their caregivers, and to reduce the costs associated with the disease. </a:t>
            </a:r>
          </a:p>
        </p:txBody>
      </p:sp>
      <p:sp>
        <p:nvSpPr>
          <p:cNvPr id="77828"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77829"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77830"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3D0AAF92-001E-4545-A42A-18B79566862A}" type="slidenum">
              <a:rPr lang="en-US" altLang="en-US" smtClean="0">
                <a:latin typeface="Calibri" panose="020F0502020204030204" pitchFamily="34" charset="0"/>
              </a:rPr>
              <a:pPr fontAlgn="base">
                <a:spcBef>
                  <a:spcPct val="0"/>
                </a:spcBef>
                <a:spcAft>
                  <a:spcPct val="0"/>
                </a:spcAft>
              </a:pPr>
              <a:t>32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8518729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For the first time, Alzheimer’s and other dementias are included in </a:t>
            </a:r>
            <a:r>
              <a:rPr lang="en-US" altLang="en-US" b="1" i="1" smtClean="0"/>
              <a:t>Healthy People 2020</a:t>
            </a:r>
            <a:r>
              <a:rPr lang="en-US" altLang="en-US" smtClean="0"/>
              <a:t>.  </a:t>
            </a:r>
          </a:p>
          <a:p>
            <a:pPr eaLnBrk="1" hangingPunct="1">
              <a:spcBef>
                <a:spcPct val="0"/>
              </a:spcBef>
            </a:pPr>
            <a:endParaRPr lang="en-US" altLang="en-US" smtClean="0"/>
          </a:p>
          <a:p>
            <a:pPr eaLnBrk="1" hangingPunct="1">
              <a:spcBef>
                <a:spcPct val="0"/>
              </a:spcBef>
            </a:pPr>
            <a:r>
              <a:rPr lang="en-US" altLang="en-US" i="1" smtClean="0"/>
              <a:t>Healthy People</a:t>
            </a:r>
            <a:r>
              <a:rPr lang="en-US" altLang="en-US" smtClean="0"/>
              <a:t> – released every ten years by the U.S. Department of Health and Human Services – is a framework of goals and objectives that is used to guide national health promotion and disease prevention efforts in the U.S.</a:t>
            </a:r>
          </a:p>
          <a:p>
            <a:pPr eaLnBrk="1" hangingPunct="1">
              <a:spcBef>
                <a:spcPct val="0"/>
              </a:spcBef>
            </a:pPr>
            <a:endParaRPr lang="en-US" altLang="en-US" smtClean="0"/>
          </a:p>
          <a:p>
            <a:pPr eaLnBrk="1" hangingPunct="1">
              <a:spcBef>
                <a:spcPct val="0"/>
              </a:spcBef>
            </a:pPr>
            <a:r>
              <a:rPr lang="en-US" altLang="en-US" smtClean="0"/>
              <a:t>The new topic area – “Dementias, including Alzheimer’s” – contains </a:t>
            </a:r>
            <a:r>
              <a:rPr lang="en-US" altLang="en-US" b="1" smtClean="0"/>
              <a:t>specific objectives</a:t>
            </a:r>
            <a:r>
              <a:rPr lang="en-US" altLang="en-US" smtClean="0"/>
              <a:t> regarding </a:t>
            </a:r>
            <a:r>
              <a:rPr lang="en-US" altLang="en-US" b="1" smtClean="0"/>
              <a:t>increasing diagnosis and awareness</a:t>
            </a:r>
            <a:r>
              <a:rPr lang="en-US" altLang="en-US" smtClean="0"/>
              <a:t> and reducing </a:t>
            </a:r>
            <a:r>
              <a:rPr lang="en-US" altLang="en-US" b="1" smtClean="0"/>
              <a:t>preventable hospitalizations</a:t>
            </a:r>
            <a:r>
              <a:rPr lang="en-US" altLang="en-US" smtClean="0"/>
              <a:t>.  Public health has a role to play in reaching those objectives.  </a:t>
            </a:r>
          </a:p>
          <a:p>
            <a:pPr eaLnBrk="1" hangingPunct="1">
              <a:spcBef>
                <a:spcPct val="0"/>
              </a:spcBef>
            </a:pPr>
            <a:endParaRPr lang="en-US" altLang="en-US" smtClean="0"/>
          </a:p>
          <a:p>
            <a:pPr eaLnBrk="1" hangingPunct="1">
              <a:spcBef>
                <a:spcPct val="0"/>
              </a:spcBef>
            </a:pPr>
            <a:r>
              <a:rPr lang="en-US" altLang="en-US" smtClean="0"/>
              <a:t>Inclusion in </a:t>
            </a:r>
            <a:r>
              <a:rPr lang="en-US" altLang="en-US" i="1" smtClean="0"/>
              <a:t>Healthy People 2020</a:t>
            </a:r>
            <a:r>
              <a:rPr lang="en-US" altLang="en-US" smtClean="0"/>
              <a:t> underscores the growing public health threat that Alzheimer’s and other dementias pose to the nation. </a:t>
            </a:r>
          </a:p>
          <a:p>
            <a:pPr eaLnBrk="1" hangingPunct="1">
              <a:spcBef>
                <a:spcPct val="0"/>
              </a:spcBef>
            </a:pPr>
            <a:endParaRPr lang="en-US" altLang="en-US" smtClean="0"/>
          </a:p>
        </p:txBody>
      </p:sp>
      <p:sp>
        <p:nvSpPr>
          <p:cNvPr id="79876"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79877"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79878"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67621B41-FA63-4AA8-A6EB-8E492595F740}" type="slidenum">
              <a:rPr lang="en-US" altLang="en-US" smtClean="0">
                <a:latin typeface="Calibri" panose="020F0502020204030204" pitchFamily="34" charset="0"/>
              </a:rPr>
              <a:pPr fontAlgn="base">
                <a:spcBef>
                  <a:spcPct val="0"/>
                </a:spcBef>
                <a:spcAft>
                  <a:spcPct val="0"/>
                </a:spcAft>
              </a:pPr>
              <a:t>33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4490607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Public health plays an important part in addressing Alzheimer’s. </a:t>
            </a:r>
            <a:r>
              <a:rPr lang="en-US" b="1" i="1" dirty="0" smtClean="0"/>
              <a:t> </a:t>
            </a:r>
            <a:r>
              <a:rPr lang="en-US" dirty="0" smtClean="0"/>
              <a:t>Three key public health intervention tools that can reduce the burden of Alzheimer’s disease:</a:t>
            </a:r>
          </a:p>
          <a:p>
            <a:pPr eaLnBrk="1" fontAlgn="auto" hangingPunct="1">
              <a:spcBef>
                <a:spcPts val="0"/>
              </a:spcBef>
              <a:spcAft>
                <a:spcPts val="0"/>
              </a:spcAft>
              <a:defRPr/>
            </a:pPr>
            <a:endParaRPr lang="en-US" dirty="0" smtClean="0"/>
          </a:p>
          <a:p>
            <a:pPr marL="171450" indent="-171450" eaLnBrk="1" fontAlgn="auto" hangingPunct="1">
              <a:spcBef>
                <a:spcPts val="0"/>
              </a:spcBef>
              <a:spcAft>
                <a:spcPts val="0"/>
              </a:spcAft>
              <a:buFont typeface="Arial" panose="020B0604020202020204" pitchFamily="34" charset="0"/>
              <a:buChar char="•"/>
              <a:defRPr/>
            </a:pPr>
            <a:r>
              <a:rPr lang="en-US" b="1" dirty="0" smtClean="0"/>
              <a:t>Surveillance/monitoring</a:t>
            </a:r>
            <a:r>
              <a:rPr lang="en-US" dirty="0" smtClean="0"/>
              <a:t> that allows public health to compile data and use it to: </a:t>
            </a:r>
          </a:p>
          <a:p>
            <a:pPr marL="628650" lvl="1" indent="-171450" eaLnBrk="1" fontAlgn="auto" hangingPunct="1">
              <a:spcBef>
                <a:spcPts val="0"/>
              </a:spcBef>
              <a:spcAft>
                <a:spcPts val="0"/>
              </a:spcAft>
              <a:buFont typeface="Arial" panose="020B0604020202020204" pitchFamily="34" charset="0"/>
              <a:buChar char="•"/>
              <a:defRPr/>
            </a:pPr>
            <a:r>
              <a:rPr lang="en-US" dirty="0" smtClean="0"/>
              <a:t>Develop strategies and interventions</a:t>
            </a:r>
          </a:p>
          <a:p>
            <a:pPr marL="628650" lvl="1" indent="-171450" eaLnBrk="1" fontAlgn="auto" hangingPunct="1">
              <a:spcBef>
                <a:spcPts val="0"/>
              </a:spcBef>
              <a:spcAft>
                <a:spcPts val="0"/>
              </a:spcAft>
              <a:buFont typeface="Arial" panose="020B0604020202020204" pitchFamily="34" charset="0"/>
              <a:buChar char="•"/>
              <a:defRPr/>
            </a:pPr>
            <a:r>
              <a:rPr lang="en-US" dirty="0" smtClean="0"/>
              <a:t>Inform public policy</a:t>
            </a:r>
          </a:p>
          <a:p>
            <a:pPr marL="628650" lvl="1" indent="-171450" eaLnBrk="1" fontAlgn="auto" hangingPunct="1">
              <a:spcBef>
                <a:spcPts val="0"/>
              </a:spcBef>
              <a:spcAft>
                <a:spcPts val="0"/>
              </a:spcAft>
              <a:buFont typeface="Arial" panose="020B0604020202020204" pitchFamily="34" charset="0"/>
              <a:buChar char="•"/>
              <a:defRPr/>
            </a:pPr>
            <a:r>
              <a:rPr lang="en-US" dirty="0" smtClean="0"/>
              <a:t>Guide research</a:t>
            </a:r>
          </a:p>
          <a:p>
            <a:pPr marL="628650" lvl="1" indent="-171450" eaLnBrk="1" fontAlgn="auto" hangingPunct="1">
              <a:spcBef>
                <a:spcPts val="0"/>
              </a:spcBef>
              <a:spcAft>
                <a:spcPts val="0"/>
              </a:spcAft>
              <a:buFont typeface="Arial" panose="020B0604020202020204" pitchFamily="34" charset="0"/>
              <a:buChar char="•"/>
              <a:defRPr/>
            </a:pPr>
            <a:r>
              <a:rPr lang="en-US" dirty="0" smtClean="0"/>
              <a:t>Evaluate programs and policies</a:t>
            </a:r>
          </a:p>
          <a:p>
            <a:pPr marL="628650" lvl="1" indent="-171450" eaLnBrk="1" fontAlgn="auto" hangingPunct="1">
              <a:spcBef>
                <a:spcPts val="0"/>
              </a:spcBef>
              <a:spcAft>
                <a:spcPts val="0"/>
              </a:spcAft>
              <a:buFont typeface="Arial" panose="020B0604020202020204" pitchFamily="34" charset="0"/>
              <a:buChar char="•"/>
              <a:defRPr/>
            </a:pPr>
            <a:r>
              <a:rPr lang="en-US" dirty="0" smtClean="0"/>
              <a:t>Educate populations</a:t>
            </a:r>
          </a:p>
          <a:p>
            <a:pPr marL="628650" lvl="1" indent="-171450" eaLnBrk="1" fontAlgn="auto" hangingPunct="1">
              <a:spcBef>
                <a:spcPts val="0"/>
              </a:spcBef>
              <a:spcAft>
                <a:spcPts val="0"/>
              </a:spcAft>
              <a:buFont typeface="Arial" panose="020B0604020202020204" pitchFamily="34" charset="0"/>
              <a:buChar char="•"/>
              <a:defRPr/>
            </a:pPr>
            <a:endParaRPr lang="en-US" dirty="0" smtClean="0"/>
          </a:p>
          <a:p>
            <a:pPr marL="171450" indent="-171450" eaLnBrk="1" fontAlgn="auto" hangingPunct="1">
              <a:spcBef>
                <a:spcPts val="0"/>
              </a:spcBef>
              <a:spcAft>
                <a:spcPts val="0"/>
              </a:spcAft>
              <a:buFont typeface="Arial" panose="020B0604020202020204" pitchFamily="34" charset="0"/>
              <a:buChar char="•"/>
              <a:defRPr/>
            </a:pPr>
            <a:r>
              <a:rPr lang="en-US" b="1" dirty="0" smtClean="0"/>
              <a:t>Promoting primary prevention</a:t>
            </a:r>
            <a:r>
              <a:rPr lang="en-US" dirty="0" smtClean="0"/>
              <a:t> can be used to promote </a:t>
            </a:r>
            <a:r>
              <a:rPr lang="en-US" b="1" dirty="0" smtClean="0"/>
              <a:t>risk</a:t>
            </a:r>
            <a:r>
              <a:rPr lang="en-US" dirty="0" smtClean="0"/>
              <a:t> </a:t>
            </a:r>
            <a:r>
              <a:rPr lang="en-US" b="1" dirty="0" smtClean="0"/>
              <a:t>reduction</a:t>
            </a:r>
            <a:r>
              <a:rPr lang="en-US" dirty="0" smtClean="0"/>
              <a:t> for Alzheimer’s disease, as well as </a:t>
            </a:r>
            <a:r>
              <a:rPr lang="en-US" b="1" dirty="0" smtClean="0"/>
              <a:t>promote cognitive health</a:t>
            </a:r>
            <a:r>
              <a:rPr lang="en-US" dirty="0" smtClean="0"/>
              <a:t> in general.</a:t>
            </a:r>
          </a:p>
          <a:p>
            <a:pPr eaLnBrk="1" fontAlgn="auto" hangingPunct="1">
              <a:spcBef>
                <a:spcPts val="0"/>
              </a:spcBef>
              <a:spcAft>
                <a:spcPts val="0"/>
              </a:spcAft>
              <a:buFont typeface="Arial" panose="020B0604020202020204" pitchFamily="34" charset="0"/>
              <a:buNone/>
              <a:defRPr/>
            </a:pPr>
            <a:r>
              <a:rPr lang="en-US" dirty="0" smtClean="0"/>
              <a:t>  </a:t>
            </a:r>
          </a:p>
          <a:p>
            <a:pPr marL="171450" indent="-171450" eaLnBrk="1" fontAlgn="auto" hangingPunct="1">
              <a:spcBef>
                <a:spcPts val="0"/>
              </a:spcBef>
              <a:spcAft>
                <a:spcPts val="0"/>
              </a:spcAft>
              <a:buFont typeface="Arial" panose="020B0604020202020204" pitchFamily="34" charset="0"/>
              <a:buChar char="•"/>
              <a:defRPr/>
            </a:pPr>
            <a:r>
              <a:rPr lang="en-US" dirty="0" smtClean="0"/>
              <a:t>Public health may play an important role in efforts to increase </a:t>
            </a:r>
            <a:r>
              <a:rPr lang="en-US" b="1" dirty="0" smtClean="0"/>
              <a:t>early detection and diagnosis</a:t>
            </a:r>
            <a:r>
              <a:rPr lang="en-US" dirty="0" smtClean="0"/>
              <a:t> of Alzheimer’s disease, including  </a:t>
            </a:r>
          </a:p>
          <a:p>
            <a:pPr marL="628650" lvl="1" indent="-171450" eaLnBrk="1" fontAlgn="auto" hangingPunct="1">
              <a:spcBef>
                <a:spcPts val="0"/>
              </a:spcBef>
              <a:spcAft>
                <a:spcPts val="0"/>
              </a:spcAft>
              <a:buFont typeface="Arial" panose="020B0604020202020204" pitchFamily="34" charset="0"/>
              <a:buChar char="•"/>
              <a:defRPr/>
            </a:pPr>
            <a:r>
              <a:rPr lang="en-US" b="1" dirty="0" smtClean="0"/>
              <a:t>Educating</a:t>
            </a:r>
            <a:r>
              <a:rPr lang="en-US" dirty="0" smtClean="0"/>
              <a:t> the public about the warning signs of dementia, benefits of early detection and training to health care providers and newly diagnosed individuals, families, and caregivers.  </a:t>
            </a:r>
          </a:p>
          <a:p>
            <a:pPr marL="628650" lvl="1" indent="-171450" eaLnBrk="1" fontAlgn="auto" hangingPunct="1">
              <a:spcBef>
                <a:spcPts val="0"/>
              </a:spcBef>
              <a:spcAft>
                <a:spcPts val="0"/>
              </a:spcAft>
              <a:buFont typeface="Arial" panose="020B0604020202020204" pitchFamily="34" charset="0"/>
              <a:buChar char="•"/>
              <a:defRPr/>
            </a:pPr>
            <a:r>
              <a:rPr lang="en-US" dirty="0" smtClean="0"/>
              <a:t>Identifying and promoting </a:t>
            </a:r>
            <a:r>
              <a:rPr lang="en-US" b="1" dirty="0" smtClean="0"/>
              <a:t>strategies </a:t>
            </a:r>
            <a:r>
              <a:rPr lang="en-US" dirty="0" smtClean="0"/>
              <a:t>designed to promote early detection</a:t>
            </a:r>
          </a:p>
          <a:p>
            <a:pPr eaLnBrk="1" fontAlgn="auto" hangingPunct="1">
              <a:spcBef>
                <a:spcPts val="0"/>
              </a:spcBef>
              <a:spcAft>
                <a:spcPts val="0"/>
              </a:spcAft>
              <a:buFont typeface="Arial" panose="020B0604020202020204" pitchFamily="34" charset="0"/>
              <a:buNone/>
              <a:defRPr/>
            </a:pPr>
            <a:endParaRPr lang="en-US" dirty="0" smtClean="0"/>
          </a:p>
          <a:p>
            <a:pPr eaLnBrk="1" fontAlgn="auto" hangingPunct="1">
              <a:spcBef>
                <a:spcPts val="0"/>
              </a:spcBef>
              <a:spcAft>
                <a:spcPts val="0"/>
              </a:spcAft>
              <a:defRPr/>
            </a:pPr>
            <a:r>
              <a:rPr lang="en-US" b="1" i="1" dirty="0" smtClean="0"/>
              <a:t>Note to presenter</a:t>
            </a:r>
            <a:r>
              <a:rPr lang="en-US" i="1" dirty="0" smtClean="0"/>
              <a:t>: Module 3 addresses the three key public health intervention tools in more detail.</a:t>
            </a:r>
            <a:r>
              <a:rPr lang="en-US" dirty="0" smtClean="0"/>
              <a:t> </a:t>
            </a:r>
          </a:p>
          <a:p>
            <a:pPr eaLnBrk="1" fontAlgn="auto" hangingPunct="1">
              <a:spcBef>
                <a:spcPts val="0"/>
              </a:spcBef>
              <a:spcAft>
                <a:spcPts val="0"/>
              </a:spcAft>
              <a:defRPr/>
            </a:pPr>
            <a:endParaRPr lang="en-US" dirty="0"/>
          </a:p>
        </p:txBody>
      </p:sp>
      <p:sp>
        <p:nvSpPr>
          <p:cNvPr id="81924"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81925"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81926"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BA23D48A-ECE4-4D41-A6BA-65B2095EF115}" type="slidenum">
              <a:rPr lang="en-US" altLang="en-US" smtClean="0">
                <a:latin typeface="Calibri" panose="020F0502020204030204" pitchFamily="34" charset="0"/>
              </a:rPr>
              <a:pPr fontAlgn="base">
                <a:spcBef>
                  <a:spcPct val="0"/>
                </a:spcBef>
                <a:spcAft>
                  <a:spcPct val="0"/>
                </a:spcAft>
              </a:pPr>
              <a:t>34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8243278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Public health also has a role to play in supporting dementia capable systems and dementia friendly communities. At a larger level, states and communities can become dementia capable and accommodate the needs of a population with Alzheimer’s and other dementias.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A </a:t>
            </a:r>
            <a:r>
              <a:rPr lang="en-US" b="1" dirty="0" smtClean="0"/>
              <a:t>dementia capable system</a:t>
            </a:r>
            <a:r>
              <a:rPr lang="en-US" dirty="0" smtClean="0"/>
              <a:t> is a system or infrastructure that works to meet the needs of a people with dementia and their caregivers through providing education, support and services.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Public health can contribute to a </a:t>
            </a:r>
            <a:r>
              <a:rPr lang="en-US" b="1" dirty="0" smtClean="0"/>
              <a:t>dementia capable system</a:t>
            </a:r>
            <a:r>
              <a:rPr lang="en-US" dirty="0" smtClean="0"/>
              <a:t> through:</a:t>
            </a:r>
          </a:p>
          <a:p>
            <a:pPr eaLnBrk="1" fontAlgn="auto" hangingPunct="1">
              <a:spcBef>
                <a:spcPts val="0"/>
              </a:spcBef>
              <a:spcAft>
                <a:spcPts val="0"/>
              </a:spcAft>
              <a:defRPr/>
            </a:pPr>
            <a:endParaRPr lang="en-US" dirty="0" smtClean="0"/>
          </a:p>
          <a:p>
            <a:pPr marL="171450" indent="-171450" eaLnBrk="1" fontAlgn="auto" hangingPunct="1">
              <a:spcBef>
                <a:spcPts val="0"/>
              </a:spcBef>
              <a:spcAft>
                <a:spcPts val="0"/>
              </a:spcAft>
              <a:buFont typeface="Arial" panose="020B0604020202020204" pitchFamily="34" charset="0"/>
              <a:buChar char="•"/>
              <a:defRPr/>
            </a:pPr>
            <a:r>
              <a:rPr lang="en-US" dirty="0" smtClean="0"/>
              <a:t>Public health </a:t>
            </a:r>
            <a:r>
              <a:rPr lang="en-US" b="1" dirty="0" smtClean="0"/>
              <a:t>research</a:t>
            </a:r>
            <a:r>
              <a:rPr lang="en-US" dirty="0" smtClean="0"/>
              <a:t> and </a:t>
            </a:r>
            <a:r>
              <a:rPr lang="en-US" b="1" dirty="0" smtClean="0"/>
              <a:t>translation</a:t>
            </a:r>
            <a:endParaRPr lang="en-US" dirty="0" smtClean="0"/>
          </a:p>
          <a:p>
            <a:pPr marL="171450" indent="-171450" eaLnBrk="1" fontAlgn="auto" hangingPunct="1">
              <a:spcBef>
                <a:spcPts val="0"/>
              </a:spcBef>
              <a:spcAft>
                <a:spcPts val="0"/>
              </a:spcAft>
              <a:buFont typeface="Arial" panose="020B0604020202020204" pitchFamily="34" charset="0"/>
              <a:buChar char="•"/>
              <a:defRPr/>
            </a:pPr>
            <a:r>
              <a:rPr lang="en-US" dirty="0" smtClean="0"/>
              <a:t>Ensuring access to </a:t>
            </a:r>
            <a:r>
              <a:rPr lang="en-US" b="1" dirty="0" smtClean="0"/>
              <a:t>support services</a:t>
            </a:r>
            <a:r>
              <a:rPr lang="en-US" dirty="0" smtClean="0"/>
              <a:t> for people with dementia and their caregivers</a:t>
            </a:r>
          </a:p>
          <a:p>
            <a:pPr marL="171450" indent="-171450" eaLnBrk="1" fontAlgn="auto" hangingPunct="1">
              <a:spcBef>
                <a:spcPts val="0"/>
              </a:spcBef>
              <a:spcAft>
                <a:spcPts val="0"/>
              </a:spcAft>
              <a:buFont typeface="Arial" panose="020B0604020202020204" pitchFamily="34" charset="0"/>
              <a:buChar char="•"/>
              <a:defRPr/>
            </a:pPr>
            <a:r>
              <a:rPr lang="en-US" dirty="0" smtClean="0"/>
              <a:t>Workforce </a:t>
            </a:r>
            <a:r>
              <a:rPr lang="en-US" b="1" dirty="0" smtClean="0"/>
              <a:t>training</a:t>
            </a:r>
            <a:r>
              <a:rPr lang="en-US" dirty="0" smtClean="0"/>
              <a:t> and </a:t>
            </a:r>
            <a:r>
              <a:rPr lang="en-US" b="1" dirty="0" smtClean="0"/>
              <a:t>education</a:t>
            </a:r>
            <a:endParaRPr lang="en-US" dirty="0" smtClean="0"/>
          </a:p>
          <a:p>
            <a:pPr marL="171450" indent="-171450" eaLnBrk="1" fontAlgn="auto" hangingPunct="1">
              <a:spcBef>
                <a:spcPts val="0"/>
              </a:spcBef>
              <a:spcAft>
                <a:spcPts val="0"/>
              </a:spcAft>
              <a:buFont typeface="Arial" panose="020B0604020202020204" pitchFamily="34" charset="0"/>
              <a:buChar char="•"/>
              <a:defRPr/>
            </a:pPr>
            <a:r>
              <a:rPr lang="en-US" dirty="0" smtClean="0"/>
              <a:t>Supporting the creation of </a:t>
            </a:r>
            <a:r>
              <a:rPr lang="en-US" b="1" dirty="0" smtClean="0"/>
              <a:t>dementia friendly communities </a:t>
            </a:r>
            <a:r>
              <a:rPr lang="en-US" dirty="0" smtClean="0"/>
              <a:t>which describes communities that have taken steps to make their community safe for and accessible to people with Alzheimer’s and other dementias as well as support and empower people with Alzheimer’s and dementia to continue living high-quality lives with as much independence as possible.</a:t>
            </a:r>
          </a:p>
          <a:p>
            <a:pPr marL="171450" indent="-171450" eaLnBrk="1" fontAlgn="auto" hangingPunct="1">
              <a:spcBef>
                <a:spcPts val="0"/>
              </a:spcBef>
              <a:spcAft>
                <a:spcPts val="0"/>
              </a:spcAft>
              <a:buFont typeface="Arial" panose="020B0604020202020204" pitchFamily="34" charset="0"/>
              <a:buChar char="•"/>
              <a:defRPr/>
            </a:pPr>
            <a:endParaRPr lang="en-US" dirty="0" smtClean="0"/>
          </a:p>
          <a:p>
            <a:pPr eaLnBrk="1" fontAlgn="auto" hangingPunct="1">
              <a:spcBef>
                <a:spcPts val="0"/>
              </a:spcBef>
              <a:spcAft>
                <a:spcPts val="0"/>
              </a:spcAft>
              <a:buFont typeface="Arial" panose="020B0604020202020204" pitchFamily="34" charset="0"/>
              <a:buNone/>
              <a:defRPr/>
            </a:pPr>
            <a:r>
              <a:rPr lang="en-US" i="1" dirty="0" smtClean="0"/>
              <a:t>Note to presenter: Module 4 addresses dementia capable systems and dementia friendly communities.</a:t>
            </a:r>
            <a:endParaRPr lang="en-US" dirty="0" smtClean="0"/>
          </a:p>
          <a:p>
            <a:pPr marL="171450" indent="-171450" eaLnBrk="1" fontAlgn="auto" hangingPunct="1">
              <a:spcBef>
                <a:spcPts val="0"/>
              </a:spcBef>
              <a:spcAft>
                <a:spcPts val="0"/>
              </a:spcAft>
              <a:buFont typeface="Arial" panose="020B0604020202020204" pitchFamily="34" charset="0"/>
              <a:buChar char="•"/>
              <a:defRPr/>
            </a:pPr>
            <a:endParaRPr lang="en-US" dirty="0" smtClean="0"/>
          </a:p>
          <a:p>
            <a:pPr marL="171450" indent="-171450" eaLnBrk="1" fontAlgn="auto" hangingPunct="1">
              <a:spcBef>
                <a:spcPts val="0"/>
              </a:spcBef>
              <a:spcAft>
                <a:spcPts val="0"/>
              </a:spcAft>
              <a:buFont typeface="Arial" panose="020B0604020202020204" pitchFamily="34" charset="0"/>
              <a:buChar char="•"/>
              <a:defRPr/>
            </a:pPr>
            <a:endParaRPr lang="en-US" dirty="0"/>
          </a:p>
        </p:txBody>
      </p:sp>
      <p:sp>
        <p:nvSpPr>
          <p:cNvPr id="83972"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83973"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83974"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F1C9DD01-1F73-42C5-8664-24FEB05CFE52}" type="slidenum">
              <a:rPr lang="en-US" altLang="en-US" smtClean="0">
                <a:latin typeface="Calibri" panose="020F0502020204030204" pitchFamily="34" charset="0"/>
              </a:rPr>
              <a:pPr fontAlgn="base">
                <a:spcBef>
                  <a:spcPct val="0"/>
                </a:spcBef>
                <a:spcAft>
                  <a:spcPct val="0"/>
                </a:spcAft>
              </a:pPr>
              <a:t>35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7254634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For more information on the topics covered in this presentation, please go to the Alzheimer’s Association website at </a:t>
            </a:r>
            <a:r>
              <a:rPr lang="en-US" altLang="en-US" u="sng" dirty="0" smtClean="0">
                <a:hlinkClick r:id="rId3"/>
              </a:rPr>
              <a:t>www.alz.org</a:t>
            </a:r>
            <a:r>
              <a:rPr lang="en-US" altLang="en-US" dirty="0" smtClean="0"/>
              <a:t>. There you can find resources, latest research and information.</a:t>
            </a:r>
          </a:p>
          <a:p>
            <a:pPr eaLnBrk="1" hangingPunct="1">
              <a:spcBef>
                <a:spcPct val="0"/>
              </a:spcBef>
            </a:pPr>
            <a:endParaRPr lang="en-US" altLang="en-US" dirty="0" smtClean="0"/>
          </a:p>
        </p:txBody>
      </p:sp>
      <p:sp>
        <p:nvSpPr>
          <p:cNvPr id="86020"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86021"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86022"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D1606926-DA4A-4D89-8879-F33790D21A0E}" type="slidenum">
              <a:rPr lang="en-US" altLang="en-US" smtClean="0">
                <a:latin typeface="Calibri" panose="020F0502020204030204" pitchFamily="34" charset="0"/>
              </a:rPr>
              <a:pPr fontAlgn="base">
                <a:spcBef>
                  <a:spcPct val="0"/>
                </a:spcBef>
                <a:spcAft>
                  <a:spcPct val="0"/>
                </a:spcAft>
              </a:pPr>
              <a:t>36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647734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For many years after its discovery in 1906, Alzheimer’s disease was primarily viewed through the lenses of </a:t>
            </a:r>
            <a:r>
              <a:rPr lang="en-US" altLang="en-US" b="1" smtClean="0"/>
              <a:t>medical care</a:t>
            </a:r>
            <a:r>
              <a:rPr lang="en-US" altLang="en-US" smtClean="0"/>
              <a:t> and </a:t>
            </a:r>
            <a:r>
              <a:rPr lang="en-US" altLang="en-US" b="1" smtClean="0"/>
              <a:t>aging.</a:t>
            </a:r>
          </a:p>
          <a:p>
            <a:pPr eaLnBrk="1" hangingPunct="1">
              <a:spcBef>
                <a:spcPct val="0"/>
              </a:spcBef>
            </a:pPr>
            <a:endParaRPr lang="en-US" altLang="en-US" smtClean="0"/>
          </a:p>
          <a:p>
            <a:pPr eaLnBrk="1" hangingPunct="1">
              <a:spcBef>
                <a:spcPct val="0"/>
              </a:spcBef>
            </a:pPr>
            <a:r>
              <a:rPr lang="en-US" altLang="en-US" smtClean="0"/>
              <a:t>There are valid reasons for this.  </a:t>
            </a:r>
            <a:r>
              <a:rPr lang="en-US" altLang="en-US" b="1" smtClean="0"/>
              <a:t>Medical care</a:t>
            </a:r>
            <a:r>
              <a:rPr lang="en-US" altLang="en-US" smtClean="0"/>
              <a:t> is an essential component of identifying and treating individuals with Alzheimer’s disease, which primarily affects </a:t>
            </a:r>
            <a:r>
              <a:rPr lang="en-US" altLang="en-US" b="1" smtClean="0"/>
              <a:t>older</a:t>
            </a:r>
            <a:r>
              <a:rPr lang="en-US" altLang="en-US" smtClean="0"/>
              <a:t> </a:t>
            </a:r>
            <a:r>
              <a:rPr lang="en-US" altLang="en-US" b="1" smtClean="0"/>
              <a:t>populations</a:t>
            </a:r>
            <a:r>
              <a:rPr lang="en-US" altLang="en-US" smtClean="0"/>
              <a:t>.  </a:t>
            </a:r>
            <a:r>
              <a:rPr lang="en-US" altLang="en-US" b="1" smtClean="0"/>
              <a:t>Aging services</a:t>
            </a:r>
            <a:r>
              <a:rPr lang="en-US" altLang="en-US" smtClean="0"/>
              <a:t> such as nursing homes and programs aimed at assisting seniors are often a vital source of support for people with Alzheimer’s and other dementias.</a:t>
            </a:r>
          </a:p>
          <a:p>
            <a:pPr eaLnBrk="1" hangingPunct="1">
              <a:spcBef>
                <a:spcPct val="0"/>
              </a:spcBef>
            </a:pPr>
            <a:endParaRPr lang="en-US" altLang="en-US" smtClean="0"/>
          </a:p>
          <a:p>
            <a:pPr eaLnBrk="1" hangingPunct="1">
              <a:spcBef>
                <a:spcPct val="0"/>
              </a:spcBef>
            </a:pPr>
            <a:r>
              <a:rPr lang="en-US" altLang="en-US" smtClean="0"/>
              <a:t>Yet Alzheimer’s disease affects more than just the individual and his or her medical and support team. </a:t>
            </a:r>
          </a:p>
          <a:p>
            <a:pPr eaLnBrk="1" hangingPunct="1">
              <a:spcBef>
                <a:spcPct val="0"/>
              </a:spcBef>
            </a:pPr>
            <a:endParaRPr lang="en-US" altLang="en-US" smtClean="0"/>
          </a:p>
          <a:p>
            <a:pPr eaLnBrk="1" hangingPunct="1">
              <a:spcBef>
                <a:spcPct val="0"/>
              </a:spcBef>
            </a:pPr>
            <a:r>
              <a:rPr lang="en-US" altLang="en-US" smtClean="0"/>
              <a:t>The impact of Alzheimer’s disease is felt at </a:t>
            </a:r>
            <a:r>
              <a:rPr lang="en-US" altLang="en-US" b="1" smtClean="0"/>
              <a:t>national</a:t>
            </a:r>
            <a:r>
              <a:rPr lang="en-US" altLang="en-US" smtClean="0"/>
              <a:t>, </a:t>
            </a:r>
            <a:r>
              <a:rPr lang="en-US" altLang="en-US" b="1" smtClean="0"/>
              <a:t>state</a:t>
            </a:r>
            <a:r>
              <a:rPr lang="en-US" altLang="en-US" smtClean="0"/>
              <a:t>, and </a:t>
            </a:r>
            <a:r>
              <a:rPr lang="en-US" altLang="en-US" b="1" smtClean="0"/>
              <a:t>local</a:t>
            </a:r>
            <a:r>
              <a:rPr lang="en-US" altLang="en-US" smtClean="0"/>
              <a:t> levels – as well as a family and personal level – through </a:t>
            </a:r>
            <a:r>
              <a:rPr lang="en-US" altLang="en-US" b="1" smtClean="0"/>
              <a:t>financial</a:t>
            </a:r>
            <a:r>
              <a:rPr lang="en-US" altLang="en-US" smtClean="0"/>
              <a:t> </a:t>
            </a:r>
            <a:r>
              <a:rPr lang="en-US" altLang="en-US" b="1" smtClean="0"/>
              <a:t>burdens</a:t>
            </a:r>
            <a:r>
              <a:rPr lang="en-US" altLang="en-US" smtClean="0"/>
              <a:t>, </a:t>
            </a:r>
            <a:r>
              <a:rPr lang="en-US" altLang="en-US" b="1" smtClean="0"/>
              <a:t>resource needs</a:t>
            </a:r>
            <a:r>
              <a:rPr lang="en-US" altLang="en-US" smtClean="0"/>
              <a:t>, and </a:t>
            </a:r>
            <a:r>
              <a:rPr lang="en-US" altLang="en-US" b="1" smtClean="0"/>
              <a:t>professional requirements</a:t>
            </a:r>
            <a:r>
              <a:rPr lang="en-US" altLang="en-US" smtClean="0"/>
              <a:t>.  It is a growing epidemic that has profound social and economic implications, especially given the current trends of an aging population.  </a:t>
            </a:r>
          </a:p>
          <a:p>
            <a:pPr eaLnBrk="1" hangingPunct="1">
              <a:spcBef>
                <a:spcPct val="0"/>
              </a:spcBef>
            </a:pPr>
            <a:endParaRPr lang="en-US" altLang="en-US" smtClean="0"/>
          </a:p>
          <a:p>
            <a:pPr eaLnBrk="1" hangingPunct="1">
              <a:spcBef>
                <a:spcPct val="0"/>
              </a:spcBef>
            </a:pPr>
            <a:r>
              <a:rPr lang="en-US" altLang="en-US" smtClean="0"/>
              <a:t>As more is learned about Alzheimer’s disease and its impact, it becomes clear that a </a:t>
            </a:r>
            <a:r>
              <a:rPr lang="en-US" altLang="en-US" b="1" smtClean="0"/>
              <a:t>multi-faceted response </a:t>
            </a:r>
            <a:r>
              <a:rPr lang="en-US" altLang="en-US" smtClean="0"/>
              <a:t>by health care sector, government, public health and within communities is vitally important to address the growing crisis within the U.S. and throughout the world.</a:t>
            </a:r>
          </a:p>
          <a:p>
            <a:pPr eaLnBrk="1" hangingPunct="1">
              <a:spcBef>
                <a:spcPct val="0"/>
              </a:spcBef>
            </a:pPr>
            <a:r>
              <a:rPr lang="en-US" altLang="en-US" smtClean="0"/>
              <a:t> </a:t>
            </a:r>
          </a:p>
        </p:txBody>
      </p:sp>
      <p:sp>
        <p:nvSpPr>
          <p:cNvPr id="20484" name="Slide Number Placeholder 3"/>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4C42FBC1-3C15-47B2-B188-20CD5356819A}" type="slidenum">
              <a:rPr lang="en-US" altLang="en-US" smtClean="0">
                <a:latin typeface="Calibri" panose="020F0502020204030204" pitchFamily="34" charset="0"/>
              </a:rPr>
              <a:pPr fontAlgn="base">
                <a:spcBef>
                  <a:spcPct val="0"/>
                </a:spcBef>
                <a:spcAft>
                  <a:spcPct val="0"/>
                </a:spcAft>
              </a:pPr>
              <a:t>4</a:t>
            </a:fld>
            <a:endParaRPr lang="en-US" altLang="en-US" smtClean="0">
              <a:latin typeface="Calibri" panose="020F0502020204030204" pitchFamily="34" charset="0"/>
            </a:endParaRPr>
          </a:p>
        </p:txBody>
      </p:sp>
      <p:sp>
        <p:nvSpPr>
          <p:cNvPr id="20485"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20486" name="Header Placeholder 5"/>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Tree>
    <p:extLst>
      <p:ext uri="{BB962C8B-B14F-4D97-AF65-F5344CB8AC3E}">
        <p14:creationId xmlns:p14="http://schemas.microsoft.com/office/powerpoint/2010/main" val="3169091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It is first important to understand what characterizes dementia. </a:t>
            </a:r>
          </a:p>
          <a:p>
            <a:pPr eaLnBrk="1" hangingPunct="1">
              <a:spcBef>
                <a:spcPct val="0"/>
              </a:spcBef>
            </a:pPr>
            <a:r>
              <a:rPr lang="en-US" altLang="en-US" smtClean="0"/>
              <a:t> </a:t>
            </a:r>
          </a:p>
          <a:p>
            <a:pPr eaLnBrk="1" hangingPunct="1">
              <a:spcBef>
                <a:spcPct val="0"/>
              </a:spcBef>
            </a:pPr>
            <a:r>
              <a:rPr lang="en-US" altLang="en-US" b="1" smtClean="0"/>
              <a:t>Dementia</a:t>
            </a:r>
            <a:r>
              <a:rPr lang="en-US" altLang="en-US" smtClean="0"/>
              <a:t> is a general term for a decline in mental ability severe enough to interfere with daily life.  </a:t>
            </a:r>
          </a:p>
          <a:p>
            <a:pPr eaLnBrk="1" hangingPunct="1">
              <a:spcBef>
                <a:spcPct val="0"/>
              </a:spcBef>
            </a:pPr>
            <a:endParaRPr lang="en-US" altLang="en-US" smtClean="0"/>
          </a:p>
          <a:p>
            <a:pPr eaLnBrk="1" hangingPunct="1">
              <a:spcBef>
                <a:spcPct val="0"/>
              </a:spcBef>
            </a:pPr>
            <a:r>
              <a:rPr lang="en-US" altLang="en-US" smtClean="0"/>
              <a:t>Dementia is not a specific disease.  It is an </a:t>
            </a:r>
            <a:r>
              <a:rPr lang="en-US" altLang="en-US" b="1" smtClean="0"/>
              <a:t>overall term </a:t>
            </a:r>
            <a:r>
              <a:rPr lang="en-US" altLang="en-US" smtClean="0"/>
              <a:t>that describes a wide range of symptoms associated with a decline in memory or other thinking skills.  </a:t>
            </a:r>
          </a:p>
          <a:p>
            <a:pPr eaLnBrk="1" hangingPunct="1">
              <a:spcBef>
                <a:spcPct val="0"/>
              </a:spcBef>
            </a:pPr>
            <a:endParaRPr lang="en-US" altLang="en-US" smtClean="0"/>
          </a:p>
          <a:p>
            <a:pPr eaLnBrk="1" hangingPunct="1">
              <a:spcBef>
                <a:spcPct val="0"/>
              </a:spcBef>
            </a:pPr>
            <a:r>
              <a:rPr lang="en-US" altLang="en-US" smtClean="0"/>
              <a:t>Many dementias are </a:t>
            </a:r>
            <a:r>
              <a:rPr lang="en-US" altLang="en-US" b="1" smtClean="0"/>
              <a:t>progressive</a:t>
            </a:r>
            <a:r>
              <a:rPr lang="en-US" altLang="en-US" smtClean="0"/>
              <a:t>, meaning that symptoms start out slowly and gradually get worse.  In the most severe stages of dementia, a person must depend on others for basic activities of daily life.</a:t>
            </a:r>
          </a:p>
          <a:p>
            <a:pPr eaLnBrk="1" hangingPunct="1">
              <a:spcBef>
                <a:spcPct val="0"/>
              </a:spcBef>
            </a:pPr>
            <a:endParaRPr lang="en-US" altLang="en-US" smtClean="0"/>
          </a:p>
        </p:txBody>
      </p:sp>
      <p:sp>
        <p:nvSpPr>
          <p:cNvPr id="22532"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22533"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22534"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AF3C10C8-5A9C-4AA7-941F-E4BD466B15F4}" type="slidenum">
              <a:rPr lang="en-US" altLang="en-US" smtClean="0">
                <a:latin typeface="Calibri" panose="020F0502020204030204" pitchFamily="34" charset="0"/>
              </a:rPr>
              <a:pPr fontAlgn="base">
                <a:spcBef>
                  <a:spcPct val="0"/>
                </a:spcBef>
                <a:spcAft>
                  <a:spcPct val="0"/>
                </a:spcAft>
              </a:pPr>
              <a:t>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007908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Certain brain diseases and conditions cause dementia.  </a:t>
            </a:r>
            <a:r>
              <a:rPr lang="en-US" altLang="en-US" b="1" dirty="0" smtClean="0"/>
              <a:t>Alzheimer’s disease</a:t>
            </a:r>
            <a:r>
              <a:rPr lang="en-US" altLang="en-US" dirty="0" smtClean="0"/>
              <a:t> is the most common type of dementia.  It accounts for an estimated 60% to 80% of cases.  </a:t>
            </a:r>
          </a:p>
          <a:p>
            <a:pPr eaLnBrk="1" hangingPunct="1">
              <a:spcBef>
                <a:spcPct val="0"/>
              </a:spcBef>
            </a:pPr>
            <a:endParaRPr lang="en-US" altLang="en-US" dirty="0" smtClean="0"/>
          </a:p>
          <a:p>
            <a:pPr eaLnBrk="1" hangingPunct="1">
              <a:spcBef>
                <a:spcPct val="0"/>
              </a:spcBef>
            </a:pPr>
            <a:r>
              <a:rPr lang="en-US" altLang="en-US" dirty="0" smtClean="0"/>
              <a:t>Alzheimer’s disease is an </a:t>
            </a:r>
            <a:r>
              <a:rPr lang="en-US" altLang="en-US" b="1" dirty="0" smtClean="0"/>
              <a:t>irreversible</a:t>
            </a:r>
            <a:r>
              <a:rPr lang="en-US" altLang="en-US" dirty="0" smtClean="0"/>
              <a:t>, </a:t>
            </a:r>
            <a:r>
              <a:rPr lang="en-US" altLang="en-US" b="1" dirty="0" smtClean="0"/>
              <a:t>progressive</a:t>
            </a:r>
            <a:r>
              <a:rPr lang="en-US" altLang="en-US" dirty="0" smtClean="0"/>
              <a:t> brain disorder that slowly destroys </a:t>
            </a:r>
            <a:r>
              <a:rPr lang="en-US" altLang="en-US" b="1" dirty="0" smtClean="0"/>
              <a:t>memory</a:t>
            </a:r>
            <a:r>
              <a:rPr lang="en-US" altLang="en-US" dirty="0" smtClean="0"/>
              <a:t> and </a:t>
            </a:r>
            <a:r>
              <a:rPr lang="en-US" altLang="en-US" b="1" dirty="0" smtClean="0"/>
              <a:t>thinking skills</a:t>
            </a:r>
            <a:r>
              <a:rPr lang="en-US" altLang="en-US" dirty="0" smtClean="0"/>
              <a:t>, and eventually the ability to carry out </a:t>
            </a:r>
            <a:r>
              <a:rPr lang="en-US" altLang="en-US" b="1" dirty="0" smtClean="0"/>
              <a:t>basic functions</a:t>
            </a:r>
            <a:r>
              <a:rPr lang="en-US" altLang="en-US" dirty="0" smtClean="0"/>
              <a:t>.  </a:t>
            </a:r>
          </a:p>
          <a:p>
            <a:pPr eaLnBrk="1" hangingPunct="1">
              <a:spcBef>
                <a:spcPct val="0"/>
              </a:spcBef>
            </a:pPr>
            <a:endParaRPr lang="en-US" altLang="en-US" dirty="0" smtClean="0"/>
          </a:p>
          <a:p>
            <a:pPr eaLnBrk="1" hangingPunct="1">
              <a:spcBef>
                <a:spcPct val="0"/>
              </a:spcBef>
            </a:pPr>
            <a:r>
              <a:rPr lang="en-US" altLang="en-US" dirty="0" smtClean="0"/>
              <a:t>There are currently no known ways to </a:t>
            </a:r>
            <a:r>
              <a:rPr lang="en-US" altLang="en-US" b="1" dirty="0" smtClean="0"/>
              <a:t>prevent</a:t>
            </a:r>
            <a:r>
              <a:rPr lang="en-US" altLang="en-US" dirty="0" smtClean="0"/>
              <a:t>, </a:t>
            </a:r>
            <a:r>
              <a:rPr lang="en-US" altLang="en-US" b="1" dirty="0" smtClean="0"/>
              <a:t>cure</a:t>
            </a:r>
            <a:r>
              <a:rPr lang="en-US" altLang="en-US" dirty="0" smtClean="0"/>
              <a:t>, or </a:t>
            </a:r>
            <a:r>
              <a:rPr lang="en-US" altLang="en-US" b="1" dirty="0" smtClean="0"/>
              <a:t>slow</a:t>
            </a:r>
            <a:r>
              <a:rPr lang="en-US" altLang="en-US" dirty="0" smtClean="0"/>
              <a:t> the progression of Alzheimer’s disease.  </a:t>
            </a:r>
          </a:p>
          <a:p>
            <a:pPr eaLnBrk="1" hangingPunct="1">
              <a:spcBef>
                <a:spcPct val="0"/>
              </a:spcBef>
            </a:pPr>
            <a:endParaRPr lang="en-US" altLang="en-US" dirty="0" smtClean="0"/>
          </a:p>
          <a:p>
            <a:pPr eaLnBrk="1" hangingPunct="1">
              <a:spcBef>
                <a:spcPct val="0"/>
              </a:spcBef>
            </a:pPr>
            <a:r>
              <a:rPr lang="en-US" altLang="en-US" i="1" dirty="0" smtClean="0"/>
              <a:t>*Note: The image on the slide shows a healthy brain (left side) as compared to a severe Alzheimer’s brain (right side).  The Alzheimer’s brain is significantly smaller than the healthy brain.</a:t>
            </a: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Video supplement: “What is Alzheimer's disease?” </a:t>
            </a:r>
            <a:r>
              <a:rPr lang="en-US" altLang="en-US" dirty="0" err="1" smtClean="0"/>
              <a:t>TedEd</a:t>
            </a:r>
            <a:r>
              <a:rPr lang="en-US" altLang="en-US" dirty="0" smtClean="0"/>
              <a:t>.</a:t>
            </a:r>
          </a:p>
          <a:p>
            <a:pPr eaLnBrk="1" hangingPunct="1">
              <a:spcBef>
                <a:spcPct val="0"/>
              </a:spcBef>
            </a:pPr>
            <a:r>
              <a:rPr lang="en-US" altLang="en-US" dirty="0" smtClean="0"/>
              <a:t>Link: </a:t>
            </a:r>
            <a:r>
              <a:rPr lang="en-US" altLang="en-US" u="sng" dirty="0" smtClean="0">
                <a:hlinkClick r:id="rId3"/>
              </a:rPr>
              <a:t>https://www.youtube.com/watch?v=yJXTXN4xrI8</a:t>
            </a:r>
            <a:endParaRPr lang="en-US" altLang="en-US" dirty="0" smtClean="0"/>
          </a:p>
          <a:p>
            <a:pPr eaLnBrk="1" hangingPunct="1">
              <a:spcBef>
                <a:spcPct val="0"/>
              </a:spcBef>
            </a:pPr>
            <a:endParaRPr lang="en-US" altLang="en-US" dirty="0" smtClean="0"/>
          </a:p>
        </p:txBody>
      </p:sp>
      <p:sp>
        <p:nvSpPr>
          <p:cNvPr id="24580"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24581"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24582"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2C9AD6B2-DE2B-4DB6-931C-7472252ACFC1}" type="slidenum">
              <a:rPr lang="en-US" altLang="en-US" smtClean="0">
                <a:latin typeface="Calibri" panose="020F0502020204030204" pitchFamily="34" charset="0"/>
              </a:rPr>
              <a:pPr fontAlgn="base">
                <a:spcBef>
                  <a:spcPct val="0"/>
                </a:spcBef>
                <a:spcAft>
                  <a:spcPct val="0"/>
                </a:spcAft>
              </a:pPr>
              <a:t>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913333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Now that you have a basic understanding of Alzheimer’s and dementia, we will turn to how widespread these conditions are.</a:t>
            </a:r>
          </a:p>
          <a:p>
            <a:pPr eaLnBrk="1" hangingPunct="1">
              <a:spcBef>
                <a:spcPct val="0"/>
              </a:spcBef>
            </a:pPr>
            <a:endParaRPr lang="en-US" altLang="en-US" smtClean="0"/>
          </a:p>
        </p:txBody>
      </p:sp>
      <p:sp>
        <p:nvSpPr>
          <p:cNvPr id="26628"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26629"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26630"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AD523691-BFF1-4992-89CA-E950EAD2169E}" type="slidenum">
              <a:rPr lang="en-US" altLang="en-US" smtClean="0">
                <a:latin typeface="Calibri" panose="020F0502020204030204" pitchFamily="34" charset="0"/>
              </a:rPr>
              <a:pPr fontAlgn="base">
                <a:spcBef>
                  <a:spcPct val="0"/>
                </a:spcBef>
                <a:spcAft>
                  <a:spcPct val="0"/>
                </a:spcAft>
              </a:pPr>
              <a:t>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561077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Alzheimer’s disease must be considered a public health crisis.  There are many reasons for this.  </a:t>
            </a:r>
          </a:p>
          <a:p>
            <a:pPr eaLnBrk="1" hangingPunct="1">
              <a:spcBef>
                <a:spcPct val="0"/>
              </a:spcBef>
            </a:pPr>
            <a:endParaRPr lang="en-US" altLang="en-US" smtClean="0"/>
          </a:p>
          <a:p>
            <a:pPr eaLnBrk="1" hangingPunct="1">
              <a:spcBef>
                <a:spcPct val="0"/>
              </a:spcBef>
            </a:pPr>
            <a:r>
              <a:rPr lang="en-US" altLang="en-US" smtClean="0"/>
              <a:t>First, the </a:t>
            </a:r>
            <a:r>
              <a:rPr lang="en-US" altLang="en-US" b="1" smtClean="0"/>
              <a:t>burden</a:t>
            </a:r>
            <a:r>
              <a:rPr lang="en-US" altLang="en-US" smtClean="0"/>
              <a:t> is large - and it is growing.  Today, </a:t>
            </a:r>
            <a:r>
              <a:rPr lang="en-US" altLang="en-US" b="1" smtClean="0"/>
              <a:t>over</a:t>
            </a:r>
            <a:r>
              <a:rPr lang="en-US" altLang="en-US" smtClean="0"/>
              <a:t> </a:t>
            </a:r>
            <a:r>
              <a:rPr lang="en-US" altLang="en-US" b="1" smtClean="0"/>
              <a:t>5 million adults </a:t>
            </a:r>
            <a:r>
              <a:rPr lang="en-US" altLang="en-US" smtClean="0"/>
              <a:t>in the U.S. are living with Alzheimer’s disease, including an estimated 200,000 under the age of 65.</a:t>
            </a:r>
          </a:p>
          <a:p>
            <a:pPr eaLnBrk="1" hangingPunct="1">
              <a:spcBef>
                <a:spcPct val="0"/>
              </a:spcBef>
            </a:pPr>
            <a:endParaRPr lang="en-US" altLang="en-US" smtClean="0"/>
          </a:p>
          <a:p>
            <a:pPr eaLnBrk="1" hangingPunct="1">
              <a:spcBef>
                <a:spcPct val="0"/>
              </a:spcBef>
            </a:pPr>
            <a:r>
              <a:rPr lang="en-US" altLang="en-US" b="1" smtClean="0"/>
              <a:t>One in nine</a:t>
            </a:r>
            <a:r>
              <a:rPr lang="en-US" altLang="en-US" smtClean="0"/>
              <a:t> adults age 65 and older (11%) currently has Alzheimer’s disease; approximately </a:t>
            </a:r>
            <a:r>
              <a:rPr lang="en-US" altLang="en-US" b="1" smtClean="0"/>
              <a:t>one in three </a:t>
            </a:r>
            <a:r>
              <a:rPr lang="en-US" altLang="en-US" smtClean="0"/>
              <a:t>(32%) people age 85 and older has the disease.</a:t>
            </a:r>
          </a:p>
          <a:p>
            <a:pPr eaLnBrk="1" hangingPunct="1">
              <a:spcBef>
                <a:spcPct val="0"/>
              </a:spcBef>
            </a:pPr>
            <a:endParaRPr lang="en-US" altLang="en-US" smtClean="0"/>
          </a:p>
          <a:p>
            <a:pPr eaLnBrk="1" hangingPunct="1">
              <a:spcBef>
                <a:spcPct val="0"/>
              </a:spcBef>
            </a:pPr>
            <a:r>
              <a:rPr lang="en-US" altLang="en-US" b="1" smtClean="0"/>
              <a:t>Women</a:t>
            </a:r>
            <a:r>
              <a:rPr lang="en-US" altLang="en-US" smtClean="0"/>
              <a:t> make up almost </a:t>
            </a:r>
            <a:r>
              <a:rPr lang="en-US" altLang="en-US" b="1" smtClean="0"/>
              <a:t>2/3</a:t>
            </a:r>
            <a:r>
              <a:rPr lang="en-US" altLang="en-US" smtClean="0"/>
              <a:t> of seniors living with Alzheimer’s disease in the U.S. </a:t>
            </a:r>
          </a:p>
          <a:p>
            <a:pPr eaLnBrk="1" hangingPunct="1">
              <a:spcBef>
                <a:spcPct val="0"/>
              </a:spcBef>
            </a:pPr>
            <a:endParaRPr lang="en-US" altLang="en-US" smtClean="0"/>
          </a:p>
          <a:p>
            <a:pPr eaLnBrk="1" hangingPunct="1">
              <a:spcBef>
                <a:spcPct val="0"/>
              </a:spcBef>
            </a:pPr>
            <a:endParaRPr lang="en-US" altLang="en-US" smtClean="0"/>
          </a:p>
        </p:txBody>
      </p:sp>
      <p:sp>
        <p:nvSpPr>
          <p:cNvPr id="28676"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28677"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28678"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1FA0927D-0BE3-4008-9D33-0F13480339D0}" type="slidenum">
              <a:rPr lang="en-US" altLang="en-US" smtClean="0">
                <a:latin typeface="Calibri" panose="020F0502020204030204" pitchFamily="34" charset="0"/>
              </a:rPr>
              <a:pPr fontAlgn="base">
                <a:spcBef>
                  <a:spcPct val="0"/>
                </a:spcBef>
                <a:spcAft>
                  <a:spcPct val="0"/>
                </a:spcAft>
              </a:pPr>
              <a:t>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4037661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rates of Alzheimer’s and other dementias also reveal certain health disparities.</a:t>
            </a:r>
          </a:p>
          <a:p>
            <a:pPr eaLnBrk="1" hangingPunct="1">
              <a:spcBef>
                <a:spcPct val="0"/>
              </a:spcBef>
            </a:pPr>
            <a:endParaRPr lang="en-US" altLang="en-US" smtClean="0"/>
          </a:p>
          <a:p>
            <a:pPr eaLnBrk="1" hangingPunct="1">
              <a:spcBef>
                <a:spcPct val="0"/>
              </a:spcBef>
            </a:pPr>
            <a:r>
              <a:rPr lang="en-US" altLang="en-US" smtClean="0"/>
              <a:t>In the U.S., </a:t>
            </a:r>
            <a:r>
              <a:rPr lang="en-US" altLang="en-US" b="1" smtClean="0"/>
              <a:t>African-Americans</a:t>
            </a:r>
            <a:r>
              <a:rPr lang="en-US" altLang="en-US" smtClean="0"/>
              <a:t> and </a:t>
            </a:r>
            <a:r>
              <a:rPr lang="en-US" altLang="en-US" b="1" smtClean="0"/>
              <a:t>Hispanics</a:t>
            </a:r>
            <a:r>
              <a:rPr lang="en-US" altLang="en-US" smtClean="0"/>
              <a:t> have higher rates of Alzheimer’s and other dementias than people of other races and ethnicities.  </a:t>
            </a:r>
          </a:p>
          <a:p>
            <a:pPr eaLnBrk="1" hangingPunct="1">
              <a:spcBef>
                <a:spcPct val="0"/>
              </a:spcBef>
            </a:pPr>
            <a:endParaRPr lang="en-US" altLang="en-US" smtClean="0"/>
          </a:p>
          <a:p>
            <a:pPr eaLnBrk="1" hangingPunct="1">
              <a:spcBef>
                <a:spcPct val="0"/>
              </a:spcBef>
            </a:pPr>
            <a:r>
              <a:rPr lang="en-US" altLang="en-US" smtClean="0"/>
              <a:t>In the United States, older African-Americans are about </a:t>
            </a:r>
            <a:r>
              <a:rPr lang="en-US" altLang="en-US" b="1" smtClean="0"/>
              <a:t>two times more</a:t>
            </a:r>
            <a:r>
              <a:rPr lang="en-US" altLang="en-US" smtClean="0"/>
              <a:t> likely than older whites to have Alzheimer’s and other dementias.  </a:t>
            </a:r>
          </a:p>
          <a:p>
            <a:pPr eaLnBrk="1" hangingPunct="1">
              <a:spcBef>
                <a:spcPct val="0"/>
              </a:spcBef>
            </a:pPr>
            <a:r>
              <a:rPr lang="en-US" altLang="en-US" smtClean="0"/>
              <a:t>Older Hispanics are about </a:t>
            </a:r>
            <a:r>
              <a:rPr lang="en-US" altLang="en-US" b="1" smtClean="0"/>
              <a:t>one and one-half times</a:t>
            </a:r>
            <a:r>
              <a:rPr lang="en-US" altLang="en-US" smtClean="0"/>
              <a:t> more likely than older whites to have these conditions.  </a:t>
            </a:r>
          </a:p>
          <a:p>
            <a:pPr eaLnBrk="1" hangingPunct="1">
              <a:spcBef>
                <a:spcPct val="0"/>
              </a:spcBef>
            </a:pPr>
            <a:endParaRPr lang="en-US" altLang="en-US" smtClean="0"/>
          </a:p>
          <a:p>
            <a:pPr eaLnBrk="1" hangingPunct="1">
              <a:spcBef>
                <a:spcPct val="0"/>
              </a:spcBef>
            </a:pPr>
            <a:r>
              <a:rPr lang="en-US" altLang="en-US" smtClean="0"/>
              <a:t>Large proportional increases are also expected in both of these populations in the U.S., which will contribute significantly to the growth of the epidemic. </a:t>
            </a:r>
          </a:p>
          <a:p>
            <a:pPr eaLnBrk="1" hangingPunct="1">
              <a:spcBef>
                <a:spcPct val="0"/>
              </a:spcBef>
            </a:pPr>
            <a:r>
              <a:rPr lang="en-US" altLang="en-US" smtClean="0"/>
              <a:t> </a:t>
            </a:r>
          </a:p>
          <a:p>
            <a:pPr eaLnBrk="1" hangingPunct="1">
              <a:spcBef>
                <a:spcPct val="0"/>
              </a:spcBef>
            </a:pPr>
            <a:r>
              <a:rPr lang="en-US" altLang="en-US" smtClean="0"/>
              <a:t>Limited data exists about the prevalence of Alzheimer’s disease in other racial and ethnic groups, including Asian Americans and American Indians.</a:t>
            </a:r>
          </a:p>
          <a:p>
            <a:pPr eaLnBrk="1" hangingPunct="1">
              <a:spcBef>
                <a:spcPct val="0"/>
              </a:spcBef>
            </a:pPr>
            <a:endParaRPr lang="en-US" altLang="en-US" smtClean="0"/>
          </a:p>
        </p:txBody>
      </p:sp>
      <p:sp>
        <p:nvSpPr>
          <p:cNvPr id="30724"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30725"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30726"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CD86C0F8-8AA9-491D-A83B-2D22C4719BB4}" type="slidenum">
              <a:rPr lang="en-US" altLang="en-US" smtClean="0">
                <a:latin typeface="Calibri" panose="020F0502020204030204" pitchFamily="34" charset="0"/>
              </a:rPr>
              <a:pPr fontAlgn="base">
                <a:spcBef>
                  <a:spcPct val="0"/>
                </a:spcBef>
                <a:spcAft>
                  <a:spcPct val="0"/>
                </a:spcAft>
              </a:pPr>
              <a:t>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91422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447675" y="3086100"/>
            <a:ext cx="8229600" cy="228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lstStyle>
            <a:lvl1pPr>
              <a:defRPr sz="4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2000" b="1"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Slide Number Placeholder 5"/>
          <p:cNvSpPr>
            <a:spLocks noGrp="1"/>
          </p:cNvSpPr>
          <p:nvPr>
            <p:ph type="sldNum" sz="quarter" idx="10"/>
          </p:nvPr>
        </p:nvSpPr>
        <p:spPr/>
        <p:txBody>
          <a:bodyPr/>
          <a:lstStyle>
            <a:lvl1pPr>
              <a:defRPr>
                <a:solidFill>
                  <a:schemeClr val="accent1">
                    <a:lumMod val="75000"/>
                    <a:lumOff val="25000"/>
                  </a:schemeClr>
                </a:solidFill>
              </a:defRPr>
            </a:lvl1pPr>
          </a:lstStyle>
          <a:p>
            <a:pPr>
              <a:defRPr/>
            </a:pPr>
            <a:fld id="{30CDE6BA-5D69-4530-935E-3CA4BA0A05AF}" type="slidenum">
              <a:rPr lang="en-US"/>
              <a:pPr>
                <a:defRPr/>
              </a:pPr>
              <a:t>‹#›</a:t>
            </a:fld>
            <a:endParaRPr lang="en-US" dirty="0"/>
          </a:p>
        </p:txBody>
      </p:sp>
    </p:spTree>
    <p:extLst>
      <p:ext uri="{BB962C8B-B14F-4D97-AF65-F5344CB8AC3E}">
        <p14:creationId xmlns:p14="http://schemas.microsoft.com/office/powerpoint/2010/main" val="6733030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lvl1pPr>
              <a:defRPr sz="22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1600">
                <a:latin typeface="Verdana" panose="020B0604030504040204" pitchFamily="34" charset="0"/>
                <a:ea typeface="Verdana" panose="020B0604030504040204" pitchFamily="34" charset="0"/>
                <a:cs typeface="Verdana" panose="020B0604030504040204" pitchFamily="34" charset="0"/>
              </a:defRPr>
            </a:lvl3pPr>
            <a:lvl4pPr>
              <a:defRPr sz="1400">
                <a:latin typeface="Verdana" panose="020B0604030504040204" pitchFamily="34" charset="0"/>
                <a:ea typeface="Verdana" panose="020B0604030504040204" pitchFamily="34" charset="0"/>
                <a:cs typeface="Verdana" panose="020B0604030504040204" pitchFamily="34" charset="0"/>
              </a:defRPr>
            </a:lvl4pPr>
            <a:lvl5pPr>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2189336B-F72C-4752-A351-88EAC7CCB3EA}" type="datetime1">
              <a:rPr lang="en-US"/>
              <a:pPr>
                <a:defRPr/>
              </a:pPr>
              <a:t>10/24/2017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305104-4416-49AE-9D1E-3742B69D6254}" type="slidenum">
              <a:rPr lang="en-US"/>
              <a:pPr>
                <a:defRPr/>
              </a:pPr>
              <a:t>‹#›</a:t>
            </a:fld>
            <a:endParaRPr lang="en-US" dirty="0"/>
          </a:p>
        </p:txBody>
      </p:sp>
    </p:spTree>
    <p:extLst>
      <p:ext uri="{BB962C8B-B14F-4D97-AF65-F5344CB8AC3E}">
        <p14:creationId xmlns:p14="http://schemas.microsoft.com/office/powerpoint/2010/main" val="26178816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a:spLocks noChangeAspect="1"/>
          </p:cNvSpPr>
          <p:nvPr/>
        </p:nvSpPr>
        <p:spPr>
          <a:xfrm>
            <a:off x="452438" y="5141913"/>
            <a:ext cx="8239125" cy="12588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fld id="{3E35AFFD-05B8-435C-940A-684385B784DD}" type="datetime1">
              <a:rPr lang="en-US"/>
              <a:pPr>
                <a:defRPr/>
              </a:pPr>
              <a:t>10/24/2017</a:t>
            </a:fld>
            <a:endParaRPr lang="en-US" dirty="0"/>
          </a:p>
        </p:txBody>
      </p:sp>
      <p:sp>
        <p:nvSpPr>
          <p:cNvPr id="6"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fld id="{915901AC-4425-45F7-8A62-51583653DE45}" type="slidenum">
              <a:rPr lang="en-US"/>
              <a:pPr>
                <a:defRPr/>
              </a:pPr>
              <a:t>‹#›</a:t>
            </a:fld>
            <a:endParaRPr lang="en-US" dirty="0"/>
          </a:p>
        </p:txBody>
      </p:sp>
    </p:spTree>
    <p:extLst>
      <p:ext uri="{BB962C8B-B14F-4D97-AF65-F5344CB8AC3E}">
        <p14:creationId xmlns:p14="http://schemas.microsoft.com/office/powerpoint/2010/main" val="2847390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783AE929-6BCF-4944-9860-6F755AEC31A1}" type="datetime1">
              <a:rPr lang="en-US"/>
              <a:pPr>
                <a:defRPr/>
              </a:pPr>
              <a:t>10/24/2017</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2F8C37F-7ED8-4941-BD9A-E73AD6B746AA}" type="slidenum">
              <a:rPr lang="en-US"/>
              <a:pPr>
                <a:defRPr/>
              </a:pPr>
              <a:t>‹#›</a:t>
            </a:fld>
            <a:endParaRPr lang="en-US" dirty="0"/>
          </a:p>
        </p:txBody>
      </p:sp>
    </p:spTree>
    <p:extLst>
      <p:ext uri="{BB962C8B-B14F-4D97-AF65-F5344CB8AC3E}">
        <p14:creationId xmlns:p14="http://schemas.microsoft.com/office/powerpoint/2010/main" val="28321385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C7F86148-C7EB-4E1E-90EE-0903B0FBB648}" type="datetime1">
              <a:rPr lang="en-US"/>
              <a:pPr>
                <a:defRPr/>
              </a:pPr>
              <a:t>10/24/2017</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06A95FAC-AB73-45DB-8DBE-EB7389DDAA94}" type="slidenum">
              <a:rPr lang="en-US"/>
              <a:pPr>
                <a:defRPr/>
              </a:pPr>
              <a:t>‹#›</a:t>
            </a:fld>
            <a:endParaRPr lang="en-US" dirty="0"/>
          </a:p>
        </p:txBody>
      </p:sp>
    </p:spTree>
    <p:extLst>
      <p:ext uri="{BB962C8B-B14F-4D97-AF65-F5344CB8AC3E}">
        <p14:creationId xmlns:p14="http://schemas.microsoft.com/office/powerpoint/2010/main" val="729429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557B449E-06A8-4383-AB86-AC9051610CEC}" type="datetime1">
              <a:rPr lang="en-US"/>
              <a:pPr>
                <a:defRPr/>
              </a:pPr>
              <a:t>10/24/2017</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38E26492-DD6A-48EC-AB35-564548BD4BE7}" type="slidenum">
              <a:rPr lang="en-US"/>
              <a:pPr>
                <a:defRPr/>
              </a:pPr>
              <a:t>‹#›</a:t>
            </a:fld>
            <a:endParaRPr lang="en-US" dirty="0"/>
          </a:p>
        </p:txBody>
      </p:sp>
    </p:spTree>
    <p:extLst>
      <p:ext uri="{BB962C8B-B14F-4D97-AF65-F5344CB8AC3E}">
        <p14:creationId xmlns:p14="http://schemas.microsoft.com/office/powerpoint/2010/main" val="4517891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53203ED-AEE3-4967-A88E-BAE03C8AD4B5}" type="datetime1">
              <a:rPr lang="en-US"/>
              <a:pPr>
                <a:defRPr/>
              </a:pPr>
              <a:t>10/24/2017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489B40B-0DAF-4F2A-BF69-F77D4AC3E502}" type="slidenum">
              <a:rPr lang="en-US"/>
              <a:pPr>
                <a:defRPr/>
              </a:pPr>
              <a:t>‹#›</a:t>
            </a:fld>
            <a:endParaRPr lang="en-US" dirty="0"/>
          </a:p>
        </p:txBody>
      </p:sp>
    </p:spTree>
    <p:extLst>
      <p:ext uri="{BB962C8B-B14F-4D97-AF65-F5344CB8AC3E}">
        <p14:creationId xmlns:p14="http://schemas.microsoft.com/office/powerpoint/2010/main" val="35783710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a:spLocks noChangeAspect="1"/>
          </p:cNvSpPr>
          <p:nvPr/>
        </p:nvSpPr>
        <p:spPr>
          <a:xfrm>
            <a:off x="452438" y="5141913"/>
            <a:ext cx="8239125" cy="1274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305617" y="5262295"/>
            <a:ext cx="4265327" cy="689515"/>
          </a:xfrm>
        </p:spPr>
        <p:txBody>
          <a:bodyP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solidFill>
                  <a:schemeClr val="accent1">
                    <a:lumMod val="75000"/>
                    <a:lumOff val="25000"/>
                  </a:schemeClr>
                </a:solidFill>
              </a:defRPr>
            </a:lvl1pPr>
          </a:lstStyle>
          <a:p>
            <a:pPr>
              <a:defRPr/>
            </a:pPr>
            <a:fld id="{753427AD-B7CB-49B1-8646-75EF7F542F1A}" type="datetime1">
              <a:rPr lang="en-US"/>
              <a:pPr>
                <a:defRPr/>
              </a:pPr>
              <a:t>10/24/2017</a:t>
            </a:fld>
            <a:endParaRPr lang="en-US" dirty="0"/>
          </a:p>
        </p:txBody>
      </p:sp>
      <p:sp>
        <p:nvSpPr>
          <p:cNvPr id="7"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8"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pPr>
              <a:defRPr/>
            </a:pPr>
            <a:fld id="{94447EB8-3C2B-4411-82A9-099B4F494966}" type="slidenum">
              <a:rPr lang="en-US"/>
              <a:pPr>
                <a:defRPr/>
              </a:pPr>
              <a:t>‹#›</a:t>
            </a:fld>
            <a:endParaRPr lang="en-US" dirty="0"/>
          </a:p>
        </p:txBody>
      </p:sp>
    </p:spTree>
    <p:extLst>
      <p:ext uri="{BB962C8B-B14F-4D97-AF65-F5344CB8AC3E}">
        <p14:creationId xmlns:p14="http://schemas.microsoft.com/office/powerpoint/2010/main" val="26787394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025" y="687388"/>
            <a:ext cx="7989888" cy="1082675"/>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81025" y="2227263"/>
            <a:ext cx="7989888"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559425" y="595630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2"/>
                </a:solidFill>
                <a:latin typeface="+mn-lt"/>
              </a:defRPr>
            </a:lvl1pPr>
          </a:lstStyle>
          <a:p>
            <a:pPr>
              <a:defRPr/>
            </a:pPr>
            <a:fld id="{70932892-EC38-4489-99EB-D82B98E7663E}" type="datetime1">
              <a:rPr lang="en-US"/>
              <a:pPr>
                <a:defRPr/>
              </a:pPr>
              <a:t>10/24/2017</a:t>
            </a:fld>
            <a:endParaRPr lang="en-US" dirty="0"/>
          </a:p>
        </p:txBody>
      </p:sp>
      <p:sp>
        <p:nvSpPr>
          <p:cNvPr id="5" name="Footer Placeholder 4"/>
          <p:cNvSpPr>
            <a:spLocks noGrp="1"/>
          </p:cNvSpPr>
          <p:nvPr>
            <p:ph type="ftr" sz="quarter" idx="3"/>
          </p:nvPr>
        </p:nvSpPr>
        <p:spPr>
          <a:xfrm>
            <a:off x="581025" y="5951538"/>
            <a:ext cx="4870450" cy="365125"/>
          </a:xfrm>
          <a:prstGeom prst="rect">
            <a:avLst/>
          </a:prstGeom>
        </p:spPr>
        <p:txBody>
          <a:bodyPr vert="horz" lIns="91440" tIns="45720" rIns="91440" bIns="45720" rtlCol="0" anchor="ctr"/>
          <a:lstStyle>
            <a:lvl1pPr algn="l" eaLnBrk="1" fontAlgn="auto" hangingPunct="1">
              <a:spcBef>
                <a:spcPts val="0"/>
              </a:spcBef>
              <a:spcAft>
                <a:spcPts val="0"/>
              </a:spcAft>
              <a:defRPr sz="900" cap="all">
                <a:solidFill>
                  <a:schemeClr val="accent2"/>
                </a:solidFill>
                <a:latin typeface="+mn-lt"/>
              </a:defRPr>
            </a:lvl1pPr>
          </a:lstStyle>
          <a:p>
            <a:pPr>
              <a:defRPr/>
            </a:pPr>
            <a:endParaRPr lang="en-US"/>
          </a:p>
        </p:txBody>
      </p:sp>
      <p:sp>
        <p:nvSpPr>
          <p:cNvPr id="6" name="Slide Number Placeholder 5"/>
          <p:cNvSpPr>
            <a:spLocks noGrp="1"/>
          </p:cNvSpPr>
          <p:nvPr>
            <p:ph type="sldNum" sz="quarter" idx="4"/>
          </p:nvPr>
        </p:nvSpPr>
        <p:spPr>
          <a:xfrm>
            <a:off x="7800975" y="5956300"/>
            <a:ext cx="769938"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2"/>
                </a:solidFill>
                <a:latin typeface="+mn-lt"/>
              </a:defRPr>
            </a:lvl1pPr>
          </a:lstStyle>
          <a:p>
            <a:pPr>
              <a:defRPr/>
            </a:pPr>
            <a:fld id="{5C5725F0-68D3-489E-84C5-01401F835754}" type="slidenum">
              <a:rPr lang="en-US"/>
              <a:pPr>
                <a:defRPr/>
              </a:pPr>
              <a:t>‹#›</a:t>
            </a:fld>
            <a:endParaRPr lang="en-US" dirty="0"/>
          </a:p>
        </p:txBody>
      </p:sp>
      <p:sp>
        <p:nvSpPr>
          <p:cNvPr id="9" name="Rectangle 8"/>
          <p:cNvSpPr/>
          <p:nvPr/>
        </p:nvSpPr>
        <p:spPr>
          <a:xfrm>
            <a:off x="447675" y="441325"/>
            <a:ext cx="2720975" cy="107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5350" y="441325"/>
            <a:ext cx="2711450" cy="1079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275" y="441325"/>
            <a:ext cx="2711450" cy="1079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53" r:id="rId7"/>
    <p:sldLayoutId id="2147483761" r:id="rId8"/>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2800" kern="1200" cap="all">
          <a:solidFill>
            <a:schemeClr val="bg1"/>
          </a:solidFill>
          <a:latin typeface="+mj-lt"/>
          <a:ea typeface="+mj-ea"/>
          <a:cs typeface="+mj-cs"/>
        </a:defRPr>
      </a:lvl1pPr>
      <a:lvl2pPr algn="l" defTabSz="457200" rtl="0" eaLnBrk="0" fontAlgn="base" hangingPunct="0">
        <a:spcBef>
          <a:spcPct val="0"/>
        </a:spcBef>
        <a:spcAft>
          <a:spcPct val="0"/>
        </a:spcAft>
        <a:defRPr sz="2800">
          <a:solidFill>
            <a:schemeClr val="bg1"/>
          </a:solidFill>
          <a:latin typeface="Gill Sans MT" panose="020B0502020104020203" pitchFamily="34" charset="0"/>
        </a:defRPr>
      </a:lvl2pPr>
      <a:lvl3pPr algn="l" defTabSz="457200" rtl="0" eaLnBrk="0" fontAlgn="base" hangingPunct="0">
        <a:spcBef>
          <a:spcPct val="0"/>
        </a:spcBef>
        <a:spcAft>
          <a:spcPct val="0"/>
        </a:spcAft>
        <a:defRPr sz="2800">
          <a:solidFill>
            <a:schemeClr val="bg1"/>
          </a:solidFill>
          <a:latin typeface="Gill Sans MT" panose="020B0502020104020203" pitchFamily="34" charset="0"/>
        </a:defRPr>
      </a:lvl3pPr>
      <a:lvl4pPr algn="l" defTabSz="457200" rtl="0" eaLnBrk="0" fontAlgn="base" hangingPunct="0">
        <a:spcBef>
          <a:spcPct val="0"/>
        </a:spcBef>
        <a:spcAft>
          <a:spcPct val="0"/>
        </a:spcAft>
        <a:defRPr sz="2800">
          <a:solidFill>
            <a:schemeClr val="bg1"/>
          </a:solidFill>
          <a:latin typeface="Gill Sans MT" panose="020B0502020104020203" pitchFamily="34" charset="0"/>
        </a:defRPr>
      </a:lvl4pPr>
      <a:lvl5pPr algn="l" defTabSz="457200" rtl="0" eaLnBrk="0" fontAlgn="base" hangingPunct="0">
        <a:spcBef>
          <a:spcPct val="0"/>
        </a:spcBef>
        <a:spcAft>
          <a:spcPct val="0"/>
        </a:spcAft>
        <a:defRPr sz="2800">
          <a:solidFill>
            <a:schemeClr val="bg1"/>
          </a:solidFill>
          <a:latin typeface="Gill Sans MT" panose="020B0502020104020203"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480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kern="1200">
          <a:solidFill>
            <a:schemeClr val="tx2"/>
          </a:solidFill>
          <a:latin typeface="+mn-lt"/>
          <a:ea typeface="+mn-ea"/>
          <a:cs typeface="+mn-cs"/>
        </a:defRPr>
      </a:lvl1pPr>
      <a:lvl2pPr marL="62865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8525" indent="-269875"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425"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788"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15.png"/><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alz.or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lz.org/what-is-dementia.asp#caus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alz.org/what-is-dementia.asp#caus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2125" y="998538"/>
            <a:ext cx="8059738" cy="1701800"/>
          </a:xfrm>
        </p:spPr>
        <p:txBody>
          <a:bodyPr>
            <a:noAutofit/>
          </a:bodyPr>
          <a:lstStyle/>
          <a:p>
            <a:pPr eaLnBrk="1" fontAlgn="auto" hangingPunct="1">
              <a:spcAft>
                <a:spcPts val="0"/>
              </a:spcAft>
              <a:defRPr/>
            </a:pPr>
            <a:r>
              <a:rPr lang="en-US" dirty="0" smtClean="0"/>
              <a:t>A Public Health Approach to </a:t>
            </a:r>
            <a:br>
              <a:rPr lang="en-US" dirty="0" smtClean="0"/>
            </a:br>
            <a:r>
              <a:rPr lang="en-US" dirty="0" smtClean="0"/>
              <a:t>Alzheimer’s and Other Dementias</a:t>
            </a:r>
            <a:endParaRPr lang="en-US" dirty="0"/>
          </a:p>
        </p:txBody>
      </p:sp>
      <p:sp>
        <p:nvSpPr>
          <p:cNvPr id="3" name="Subtitle 2"/>
          <p:cNvSpPr>
            <a:spLocks noGrp="1"/>
          </p:cNvSpPr>
          <p:nvPr>
            <p:ph type="subTitle" idx="1"/>
          </p:nvPr>
        </p:nvSpPr>
        <p:spPr>
          <a:xfrm>
            <a:off x="631825" y="3487738"/>
            <a:ext cx="7780338" cy="1087437"/>
          </a:xfrm>
        </p:spPr>
        <p:txBody>
          <a:bodyPr rtlCol="0">
            <a:noAutofit/>
          </a:bodyPr>
          <a:lstStyle/>
          <a:p>
            <a:pPr eaLnBrk="1" fontAlgn="auto" hangingPunct="1">
              <a:defRPr/>
            </a:pPr>
            <a:r>
              <a:rPr lang="en-US" sz="2400" dirty="0" smtClean="0"/>
              <a:t>Alzheimer’s Disease –</a:t>
            </a:r>
          </a:p>
          <a:p>
            <a:pPr eaLnBrk="1" fontAlgn="auto" hangingPunct="1">
              <a:defRPr/>
            </a:pPr>
            <a:r>
              <a:rPr lang="en-US" sz="2400" dirty="0" smtClean="0"/>
              <a:t>A Public Health Crisis</a:t>
            </a:r>
            <a:endParaRPr lang="en-US" sz="2400" dirty="0"/>
          </a:p>
        </p:txBody>
      </p:sp>
      <p:pic>
        <p:nvPicPr>
          <p:cNvPr id="6" name="Picture 5" descr="Centers for Disease Control and Prevention logo" title="Centers for Disease Control and Prevention logo"/>
          <p:cNvPicPr>
            <a:picLocks noChangeAspect="1"/>
          </p:cNvPicPr>
          <p:nvPr/>
        </p:nvPicPr>
        <p:blipFill>
          <a:blip r:embed="rId3"/>
          <a:stretch>
            <a:fillRect/>
          </a:stretch>
        </p:blipFill>
        <p:spPr>
          <a:xfrm>
            <a:off x="3871913" y="5711825"/>
            <a:ext cx="1201737" cy="868363"/>
          </a:xfrm>
          <a:prstGeom prst="rect">
            <a:avLst/>
          </a:prstGeom>
        </p:spPr>
      </p:pic>
      <p:pic>
        <p:nvPicPr>
          <p:cNvPr id="8" name="Picture 2" descr="Image of Alzheimer's Association logo." title="Alzheimer's Association Logo"/>
          <p:cNvPicPr>
            <a:picLocks noChangeAspect="1" noChangeArrowheads="1"/>
          </p:cNvPicPr>
          <p:nvPr/>
        </p:nvPicPr>
        <p:blipFill rotWithShape="1">
          <a:blip r:embed="rId4"/>
          <a:srcRect t="17260" b="10030"/>
          <a:stretch/>
        </p:blipFill>
        <p:spPr bwMode="auto">
          <a:xfrm>
            <a:off x="1311275" y="5905500"/>
            <a:ext cx="1955800"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8" descr="Emory Centers for Training and Technical Assistance-Emory Unviersity logo" title="Emory Centers for Training and Technical Assistance-Emory Unviersity logo"/>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62613" y="5802313"/>
            <a:ext cx="2305050"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581025" y="3135364"/>
            <a:ext cx="7989888" cy="3017837"/>
          </a:xfrm>
        </p:spPr>
        <p:txBody>
          <a:bodyPr/>
          <a:lstStyle/>
          <a:p>
            <a:pPr eaLnBrk="1" hangingPunct="1">
              <a:spcAft>
                <a:spcPts val="1200"/>
              </a:spcAft>
            </a:pPr>
            <a:r>
              <a:rPr lang="en-US" altLang="en-US" dirty="0" smtClean="0"/>
              <a:t>6</a:t>
            </a:r>
            <a:r>
              <a:rPr lang="en-US" altLang="en-US" baseline="30000" dirty="0" smtClean="0"/>
              <a:t>th</a:t>
            </a:r>
            <a:r>
              <a:rPr lang="en-US" altLang="en-US" dirty="0" smtClean="0"/>
              <a:t> leading cause of death </a:t>
            </a:r>
          </a:p>
          <a:p>
            <a:pPr eaLnBrk="1" hangingPunct="1">
              <a:spcAft>
                <a:spcPts val="1200"/>
              </a:spcAft>
            </a:pPr>
            <a:r>
              <a:rPr lang="en-US" altLang="en-US" dirty="0" smtClean="0"/>
              <a:t>5</a:t>
            </a:r>
            <a:r>
              <a:rPr lang="en-US" altLang="en-US" baseline="30000" dirty="0" smtClean="0"/>
              <a:t>th</a:t>
            </a:r>
            <a:r>
              <a:rPr lang="en-US" altLang="en-US" dirty="0" smtClean="0"/>
              <a:t> leading cause among adults age ≥65 </a:t>
            </a:r>
          </a:p>
          <a:p>
            <a:pPr eaLnBrk="1" hangingPunct="1">
              <a:spcAft>
                <a:spcPts val="1200"/>
              </a:spcAft>
            </a:pPr>
            <a:r>
              <a:rPr lang="en-US" altLang="en-US" dirty="0" smtClean="0"/>
              <a:t>Deaths increased 71% from 2000-2013</a:t>
            </a:r>
          </a:p>
          <a:p>
            <a:pPr eaLnBrk="1" hangingPunct="1">
              <a:spcAft>
                <a:spcPts val="1200"/>
              </a:spcAft>
            </a:pPr>
            <a:r>
              <a:rPr lang="en-US" altLang="en-US" dirty="0" smtClean="0"/>
              <a:t>Only cause of death among top 10 that cannot be prevented, cured, or slowed</a:t>
            </a:r>
          </a:p>
          <a:p>
            <a:pPr marL="0" indent="0" eaLnBrk="1" hangingPunct="1">
              <a:spcAft>
                <a:spcPts val="1200"/>
              </a:spcAft>
              <a:buNone/>
            </a:pPr>
            <a:endParaRPr lang="en-US" sz="24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24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r>
              <a:rPr lang="en-US" sz="1100" baseline="30000" dirty="0">
                <a:ea typeface="MS Mincho" panose="02020609040205080304" pitchFamily="49" charset="-128"/>
                <a:cs typeface="Times New Roman" panose="02020603050405020304" pitchFamily="18" charset="0"/>
              </a:rPr>
              <a:t>7</a:t>
            </a:r>
            <a:r>
              <a:rPr lang="en-US" sz="1100" dirty="0" smtClean="0">
                <a:ea typeface="MS Mincho" panose="02020609040205080304" pitchFamily="49" charset="-128"/>
                <a:cs typeface="Times New Roman" panose="02020603050405020304" pitchFamily="18" charset="0"/>
              </a:rPr>
              <a:t>Alzheimer’s </a:t>
            </a:r>
            <a:r>
              <a:rPr lang="en-US" sz="1100" dirty="0">
                <a:ea typeface="MS Mincho" panose="02020609040205080304" pitchFamily="49" charset="-128"/>
                <a:cs typeface="Times New Roman" panose="02020603050405020304" pitchFamily="18" charset="0"/>
              </a:rPr>
              <a:t>Association. </a:t>
            </a:r>
            <a:r>
              <a:rPr lang="en-US" sz="1100" i="1" dirty="0">
                <a:ea typeface="MS Mincho" panose="02020609040205080304" pitchFamily="49" charset="-128"/>
                <a:cs typeface="Times New Roman" panose="02020603050405020304" pitchFamily="18" charset="0"/>
              </a:rPr>
              <a:t>2016 Alzheimer’s Disease Facts and Figures.</a:t>
            </a:r>
            <a:endParaRPr lang="en-US" sz="1100" dirty="0"/>
          </a:p>
          <a:p>
            <a:pPr eaLnBrk="1" hangingPunct="1">
              <a:spcAft>
                <a:spcPts val="1200"/>
              </a:spcAft>
            </a:pPr>
            <a:endParaRPr lang="en-US" altLang="en-US" dirty="0" smtClean="0"/>
          </a:p>
        </p:txBody>
      </p:sp>
      <p:sp>
        <p:nvSpPr>
          <p:cNvPr id="2" name="Title 1"/>
          <p:cNvSpPr>
            <a:spLocks noGrp="1"/>
          </p:cNvSpPr>
          <p:nvPr>
            <p:ph type="title"/>
          </p:nvPr>
        </p:nvSpPr>
        <p:spPr/>
        <p:txBody>
          <a:bodyPr/>
          <a:lstStyle/>
          <a:p>
            <a:pPr eaLnBrk="1" fontAlgn="auto" hangingPunct="1">
              <a:spcAft>
                <a:spcPts val="0"/>
              </a:spcAft>
              <a:defRPr/>
            </a:pPr>
            <a:r>
              <a:rPr lang="en-US" dirty="0" smtClean="0"/>
              <a:t>Alzheimer’s Deaths</a:t>
            </a:r>
            <a:endParaRPr lang="en-US" sz="2000" baseline="80000" dirty="0"/>
          </a:p>
        </p:txBody>
      </p:sp>
      <p:sp>
        <p:nvSpPr>
          <p:cNvPr id="317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251F66BA-3535-4A24-AC89-B5CADEA29E32}" type="slidenum">
              <a:rPr lang="en-US" altLang="en-US" smtClean="0">
                <a:solidFill>
                  <a:schemeClr val="accent2"/>
                </a:solidFill>
              </a:rPr>
              <a:pPr fontAlgn="base">
                <a:spcBef>
                  <a:spcPct val="0"/>
                </a:spcBef>
                <a:spcAft>
                  <a:spcPct val="0"/>
                </a:spcAft>
              </a:pPr>
              <a:t>10</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Changes in SELECTED Causes of Death (all Ages) between 2000-2013</a:t>
            </a:r>
            <a:endParaRPr lang="en-US" sz="2000" baseline="80000" dirty="0"/>
          </a:p>
        </p:txBody>
      </p:sp>
      <p:graphicFrame>
        <p:nvGraphicFramePr>
          <p:cNvPr id="33795" name="Content Placeholder 3" descr="Bar chart shows changes in causes of death for eight of the top ten top causes of death in the U.S. from 2000-2013, as follows:&#10;Stroke: -23%&#10;Heart disease: -14%&#10;Influenza/pneumonia: -13%&#10;Cancer: 6%&#10;Diabetes: 9%&#10;Respiratory diseases: 22%&#10;Accidents: 33%&#10;Alzheimer's disease: 71%" title="Chart showing changes in causes of death between 2000-2013"/>
          <p:cNvGraphicFramePr>
            <a:graphicFrameLocks noGrp="1"/>
          </p:cNvGraphicFramePr>
          <p:nvPr>
            <p:ph sz="half" idx="1"/>
            <p:extLst>
              <p:ext uri="{D42A27DB-BD31-4B8C-83A1-F6EECF244321}">
                <p14:modId xmlns:p14="http://schemas.microsoft.com/office/powerpoint/2010/main" val="1423433104"/>
              </p:ext>
            </p:extLst>
          </p:nvPr>
        </p:nvGraphicFramePr>
        <p:xfrm>
          <a:off x="472822" y="2140773"/>
          <a:ext cx="8176326" cy="3772498"/>
        </p:xfrm>
        <a:graphic>
          <a:graphicData uri="http://schemas.openxmlformats.org/presentationml/2006/ole">
            <mc:AlternateContent xmlns:mc="http://schemas.openxmlformats.org/markup-compatibility/2006">
              <mc:Choice xmlns:v="urn:schemas-microsoft-com:vml" Requires="v">
                <p:oleObj spid="_x0000_s33819" name="Chart" r:id="rId4" imgW="9248434" imgH="4499238" progId="Excel.Chart.8">
                  <p:embed/>
                </p:oleObj>
              </mc:Choice>
              <mc:Fallback>
                <p:oleObj name="Chart" r:id="rId4" imgW="9248434" imgH="4499238" progId="Excel.Chart.8">
                  <p:embed/>
                  <p:pic>
                    <p:nvPicPr>
                      <p:cNvPr id="0" name="Content Placeholder 3" descr="Bar chart shows changes in causes of death for eight of the top ten top causes of death in the U.S. from 2000-2013, as follows:&#10;Stroke: -23%&#10;Heart disease: -14%&#10;Influenza/pneumonia: -13%&#10;Cancer: 6%&#10;Diabetes: 9%&#10;Respiratory diseases: 22%&#10;Accidents: 33%&#10;Alzheimer's disease: 71%"/>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822" y="2140773"/>
                        <a:ext cx="8176326" cy="3772498"/>
                      </a:xfrm>
                      <a:prstGeom prst="rect">
                        <a:avLst/>
                      </a:prstGeom>
                      <a:noFill/>
                      <a:ln>
                        <a:noFill/>
                      </a:ln>
                    </p:spPr>
                  </p:pic>
                </p:oleObj>
              </mc:Fallback>
            </mc:AlternateContent>
          </a:graphicData>
        </a:graphic>
      </p:graphicFrame>
      <p:sp>
        <p:nvSpPr>
          <p:cNvPr id="4" name="Content Placeholder 3"/>
          <p:cNvSpPr>
            <a:spLocks noGrp="1"/>
          </p:cNvSpPr>
          <p:nvPr>
            <p:ph sz="half" idx="2"/>
          </p:nvPr>
        </p:nvSpPr>
        <p:spPr>
          <a:xfrm>
            <a:off x="801398" y="6172537"/>
            <a:ext cx="7203972" cy="383839"/>
          </a:xfrm>
        </p:spPr>
        <p:txBody>
          <a:bodyPr>
            <a:normAutofit/>
          </a:bodyPr>
          <a:lstStyle/>
          <a:p>
            <a:pPr marL="0" indent="0">
              <a:buNone/>
            </a:pPr>
            <a:r>
              <a:rPr lang="en-US" sz="1100" baseline="30000" dirty="0">
                <a:ea typeface="MS Mincho" panose="02020609040205080304" pitchFamily="49" charset="-128"/>
                <a:cs typeface="Times New Roman" panose="02020603050405020304" pitchFamily="18" charset="0"/>
              </a:rPr>
              <a:t>8</a:t>
            </a:r>
            <a:r>
              <a:rPr lang="en-US" sz="1100" dirty="0">
                <a:ea typeface="MS Mincho" panose="02020609040205080304" pitchFamily="49" charset="-128"/>
                <a:cs typeface="Times New Roman" panose="02020603050405020304" pitchFamily="18" charset="0"/>
              </a:rPr>
              <a:t> Alzheimer’s Association. </a:t>
            </a:r>
            <a:r>
              <a:rPr lang="en-US" sz="1100" i="1" dirty="0">
                <a:ea typeface="MS Mincho" panose="02020609040205080304" pitchFamily="49" charset="-128"/>
                <a:cs typeface="Times New Roman" panose="02020603050405020304" pitchFamily="18" charset="0"/>
              </a:rPr>
              <a:t>2016 Alzheimer’s Disease Facts and Figures.</a:t>
            </a:r>
            <a:endParaRPr lang="en-US" sz="1100" dirty="0"/>
          </a:p>
          <a:p>
            <a:endParaRPr lang="en-US" dirty="0"/>
          </a:p>
        </p:txBody>
      </p:sp>
      <p:sp>
        <p:nvSpPr>
          <p:cNvPr id="33796"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E45EB587-7EC1-4181-A84C-6AF9340C16E5}" type="slidenum">
              <a:rPr lang="en-US" altLang="en-US" smtClean="0">
                <a:solidFill>
                  <a:schemeClr val="accent2"/>
                </a:solidFill>
              </a:rPr>
              <a:pPr fontAlgn="base">
                <a:spcBef>
                  <a:spcPct val="0"/>
                </a:spcBef>
                <a:spcAft>
                  <a:spcPct val="0"/>
                </a:spcAft>
              </a:pPr>
              <a:t>11</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Growing Epidemic</a:t>
            </a:r>
            <a:endParaRPr lang="en-US" sz="2000" baseline="80000" dirty="0"/>
          </a:p>
        </p:txBody>
      </p:sp>
      <p:sp>
        <p:nvSpPr>
          <p:cNvPr id="35844" name="Content Placeholder 2"/>
          <p:cNvSpPr>
            <a:spLocks noGrp="1"/>
          </p:cNvSpPr>
          <p:nvPr>
            <p:ph idx="1"/>
          </p:nvPr>
        </p:nvSpPr>
        <p:spPr>
          <a:xfrm>
            <a:off x="286058" y="3661568"/>
            <a:ext cx="7989888" cy="2789237"/>
          </a:xfrm>
        </p:spPr>
        <p:txBody>
          <a:bodyPr/>
          <a:lstStyle/>
          <a:p>
            <a:pPr eaLnBrk="1" hangingPunct="1">
              <a:spcAft>
                <a:spcPts val="1200"/>
              </a:spcAft>
            </a:pPr>
            <a:r>
              <a:rPr lang="en-US" altLang="en-US" dirty="0" smtClean="0"/>
              <a:t>By 2030, population age ≥65 expected to double</a:t>
            </a:r>
          </a:p>
          <a:p>
            <a:pPr eaLnBrk="1" hangingPunct="1">
              <a:spcAft>
                <a:spcPts val="1200"/>
              </a:spcAft>
            </a:pPr>
            <a:r>
              <a:rPr lang="en-US" altLang="en-US" dirty="0" smtClean="0"/>
              <a:t>By 2050, 13.8 million with Alzheimer’s</a:t>
            </a:r>
          </a:p>
          <a:p>
            <a:pPr eaLnBrk="1" hangingPunct="1">
              <a:spcAft>
                <a:spcPts val="1200"/>
              </a:spcAft>
            </a:pPr>
            <a:r>
              <a:rPr lang="en-US" altLang="en-US" dirty="0" smtClean="0"/>
              <a:t>Today, one new case every 67 seconds</a:t>
            </a:r>
          </a:p>
          <a:p>
            <a:pPr eaLnBrk="1" hangingPunct="1">
              <a:spcAft>
                <a:spcPts val="1200"/>
              </a:spcAft>
            </a:pPr>
            <a:r>
              <a:rPr lang="en-US" altLang="en-US" dirty="0" smtClean="0"/>
              <a:t>By 2050, every 33 seconds</a:t>
            </a: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10</a:t>
            </a:r>
            <a:r>
              <a:rPr lang="en-US" sz="1100" dirty="0" smtClean="0">
                <a:ea typeface="MS Mincho" panose="02020609040205080304" pitchFamily="49" charset="-128"/>
                <a:cs typeface="Times New Roman" panose="02020603050405020304" pitchFamily="18" charset="0"/>
              </a:rPr>
              <a:t>Alzheimer’s </a:t>
            </a:r>
            <a:r>
              <a:rPr lang="en-US" sz="1100" dirty="0">
                <a:ea typeface="MS Mincho" panose="02020609040205080304" pitchFamily="49" charset="-128"/>
                <a:cs typeface="Times New Roman" panose="02020603050405020304" pitchFamily="18" charset="0"/>
              </a:rPr>
              <a:t>Association. </a:t>
            </a:r>
            <a:r>
              <a:rPr lang="en-US" sz="1100" i="1" dirty="0">
                <a:ea typeface="MS Mincho" panose="02020609040205080304" pitchFamily="49" charset="-128"/>
                <a:cs typeface="Times New Roman" panose="02020603050405020304" pitchFamily="18" charset="0"/>
              </a:rPr>
              <a:t>2016 Alzheimer’s Disease Facts and Figures.</a:t>
            </a:r>
            <a:r>
              <a:rPr lang="en-US" sz="1100" dirty="0">
                <a:ea typeface="MS Mincho" panose="02020609040205080304" pitchFamily="49" charset="-128"/>
                <a:cs typeface="Times New Roman" panose="02020603050405020304" pitchFamily="18" charset="0"/>
              </a:rPr>
              <a:t/>
            </a:r>
            <a:br>
              <a:rPr lang="en-US" sz="1100" dirty="0">
                <a:ea typeface="MS Mincho" panose="02020609040205080304" pitchFamily="49" charset="-128"/>
                <a:cs typeface="Times New Roman" panose="02020603050405020304" pitchFamily="18" charset="0"/>
              </a:rPr>
            </a:br>
            <a:r>
              <a:rPr lang="en-US" sz="1100" baseline="30000" dirty="0" smtClean="0">
                <a:ea typeface="MS Mincho" panose="02020609040205080304" pitchFamily="49" charset="-128"/>
                <a:cs typeface="Times New Roman" panose="02020603050405020304" pitchFamily="18" charset="0"/>
              </a:rPr>
              <a:t>11</a:t>
            </a:r>
            <a:r>
              <a:rPr lang="en-US" sz="1100" dirty="0" smtClean="0">
                <a:ea typeface="MS Mincho" panose="02020609040205080304" pitchFamily="49" charset="-128"/>
                <a:cs typeface="Times New Roman" panose="02020603050405020304" pitchFamily="18" charset="0"/>
              </a:rPr>
              <a:t>Alzheimer’s </a:t>
            </a:r>
            <a:r>
              <a:rPr lang="en-US" sz="1100" dirty="0">
                <a:ea typeface="MS Mincho" panose="02020609040205080304" pitchFamily="49" charset="-128"/>
                <a:cs typeface="Times New Roman" panose="02020603050405020304" pitchFamily="18" charset="0"/>
              </a:rPr>
              <a:t>Association. (2011). </a:t>
            </a:r>
            <a:r>
              <a:rPr lang="en-US" sz="1100" i="1" dirty="0">
                <a:ea typeface="MS Mincho" panose="02020609040205080304" pitchFamily="49" charset="-128"/>
                <a:cs typeface="Times New Roman" panose="02020603050405020304" pitchFamily="18" charset="0"/>
              </a:rPr>
              <a:t>Generation Alzheimer’s: The Defining Disease of the Baby Boomers</a:t>
            </a:r>
            <a:r>
              <a:rPr lang="en-US" sz="1100" dirty="0">
                <a:ea typeface="MS Mincho" panose="02020609040205080304" pitchFamily="49" charset="-128"/>
                <a:cs typeface="Times New Roman" panose="02020603050405020304" pitchFamily="18" charset="0"/>
              </a:rPr>
              <a:t>.</a:t>
            </a:r>
          </a:p>
          <a:p>
            <a:pPr eaLnBrk="1" hangingPunct="1">
              <a:spcAft>
                <a:spcPts val="1200"/>
              </a:spcAft>
            </a:pPr>
            <a:endParaRPr lang="en-US" altLang="en-US" dirty="0" smtClean="0"/>
          </a:p>
          <a:p>
            <a:pPr eaLnBrk="1" hangingPunct="1"/>
            <a:endParaRPr lang="en-US" altLang="en-US" dirty="0" smtClean="0"/>
          </a:p>
        </p:txBody>
      </p:sp>
      <p:pic>
        <p:nvPicPr>
          <p:cNvPr id="4" name="Picture 3" descr="Image of USA with states outlined&#10;" title="Image of USA"/>
          <p:cNvPicPr>
            <a:picLocks noChangeAspect="1"/>
          </p:cNvPicPr>
          <p:nvPr/>
        </p:nvPicPr>
        <p:blipFill>
          <a:blip r:embed="rId3"/>
          <a:stretch>
            <a:fillRect/>
          </a:stretch>
        </p:blipFill>
        <p:spPr>
          <a:xfrm>
            <a:off x="5181600" y="4156075"/>
            <a:ext cx="2819400" cy="1800225"/>
          </a:xfrm>
          <a:prstGeom prst="rect">
            <a:avLst/>
          </a:prstGeom>
        </p:spPr>
      </p:pic>
      <p:sp>
        <p:nvSpPr>
          <p:cNvPr id="3584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A1ADE07D-F7C8-44C0-8C59-8C3D9807DC28}" type="slidenum">
              <a:rPr lang="en-US" altLang="en-US" smtClean="0">
                <a:solidFill>
                  <a:schemeClr val="accent2"/>
                </a:solidFill>
              </a:rPr>
              <a:pPr fontAlgn="base">
                <a:spcBef>
                  <a:spcPct val="0"/>
                </a:spcBef>
                <a:spcAft>
                  <a:spcPct val="0"/>
                </a:spcAft>
              </a:pPr>
              <a:t>12</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Worldwide Epidemic</a:t>
            </a:r>
            <a:endParaRPr lang="en-US" sz="2000" baseline="80000" dirty="0"/>
          </a:p>
        </p:txBody>
      </p:sp>
      <p:sp>
        <p:nvSpPr>
          <p:cNvPr id="37891" name="Content Placeholder 2"/>
          <p:cNvSpPr>
            <a:spLocks noGrp="1"/>
          </p:cNvSpPr>
          <p:nvPr>
            <p:ph idx="1"/>
          </p:nvPr>
        </p:nvSpPr>
        <p:spPr>
          <a:xfrm>
            <a:off x="502367" y="3278188"/>
            <a:ext cx="7989888" cy="3043237"/>
          </a:xfrm>
        </p:spPr>
        <p:txBody>
          <a:bodyPr/>
          <a:lstStyle/>
          <a:p>
            <a:pPr eaLnBrk="1" hangingPunct="1">
              <a:spcAft>
                <a:spcPts val="1200"/>
              </a:spcAft>
            </a:pPr>
            <a:r>
              <a:rPr lang="en-US" altLang="en-US" dirty="0" smtClean="0"/>
              <a:t>Over 47 million with dementia (including Alzheimer’s) in 2015</a:t>
            </a:r>
          </a:p>
          <a:p>
            <a:pPr eaLnBrk="1" hangingPunct="1">
              <a:spcAft>
                <a:spcPts val="1200"/>
              </a:spcAft>
            </a:pPr>
            <a:r>
              <a:rPr lang="en-US" altLang="en-US" dirty="0" smtClean="0"/>
              <a:t>Projected to double every 20 years:</a:t>
            </a:r>
          </a:p>
          <a:p>
            <a:pPr lvl="1" eaLnBrk="1" hangingPunct="1">
              <a:spcAft>
                <a:spcPts val="1200"/>
              </a:spcAft>
              <a:buFont typeface="Courier New" panose="02070309020205020404" pitchFamily="49" charset="0"/>
              <a:buChar char="o"/>
            </a:pPr>
            <a:r>
              <a:rPr lang="en-US" altLang="en-US" dirty="0" smtClean="0"/>
              <a:t>76 million in 2030</a:t>
            </a:r>
          </a:p>
          <a:p>
            <a:pPr lvl="1" eaLnBrk="1" hangingPunct="1">
              <a:spcAft>
                <a:spcPts val="1200"/>
              </a:spcAft>
              <a:buFont typeface="Courier New" panose="02070309020205020404" pitchFamily="49" charset="0"/>
              <a:buChar char="o"/>
            </a:pPr>
            <a:r>
              <a:rPr lang="en-US" altLang="en-US" dirty="0" smtClean="0"/>
              <a:t>145 million in 2050</a:t>
            </a:r>
          </a:p>
          <a:p>
            <a:pPr eaLnBrk="1" hangingPunct="1">
              <a:spcAft>
                <a:spcPts val="1200"/>
              </a:spcAft>
            </a:pPr>
            <a:r>
              <a:rPr lang="en-US" altLang="en-US" dirty="0" smtClean="0"/>
              <a:t>New case of dementia every 4 seconds</a:t>
            </a: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12</a:t>
            </a:r>
            <a:r>
              <a:rPr lang="en-US" sz="1100" dirty="0" smtClean="0">
                <a:ea typeface="MS Mincho" panose="02020609040205080304" pitchFamily="49" charset="-128"/>
                <a:cs typeface="Times New Roman" panose="02020603050405020304" pitchFamily="18" charset="0"/>
              </a:rPr>
              <a:t>World </a:t>
            </a:r>
            <a:r>
              <a:rPr lang="en-US" sz="1100" dirty="0">
                <a:ea typeface="MS Mincho" panose="02020609040205080304" pitchFamily="49" charset="-128"/>
                <a:cs typeface="Times New Roman" panose="02020603050405020304" pitchFamily="18" charset="0"/>
              </a:rPr>
              <a:t>Health Organization. (2016). Report by the Secretariat. EB139/3</a:t>
            </a:r>
            <a:endParaRPr lang="en-US" sz="1100" dirty="0"/>
          </a:p>
          <a:p>
            <a:pPr marL="0" indent="0" eaLnBrk="1" hangingPunct="1">
              <a:spcAft>
                <a:spcPts val="1200"/>
              </a:spcAft>
              <a:buNone/>
            </a:pPr>
            <a:endParaRPr lang="en-US" altLang="en-US" dirty="0" smtClean="0"/>
          </a:p>
        </p:txBody>
      </p:sp>
      <p:sp>
        <p:nvSpPr>
          <p:cNvPr id="378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E4CE1B13-CC0C-46D8-9788-47BEB5D9563F}" type="slidenum">
              <a:rPr lang="en-US" altLang="en-US" smtClean="0">
                <a:solidFill>
                  <a:schemeClr val="accent2"/>
                </a:solidFill>
              </a:rPr>
              <a:pPr fontAlgn="base">
                <a:spcBef>
                  <a:spcPct val="0"/>
                </a:spcBef>
                <a:spcAft>
                  <a:spcPct val="0"/>
                </a:spcAft>
              </a:pPr>
              <a:t>13</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81025" y="3036888"/>
            <a:ext cx="7989888" cy="1504950"/>
          </a:xfrm>
        </p:spPr>
        <p:txBody>
          <a:bodyPr/>
          <a:lstStyle/>
          <a:p>
            <a:pPr eaLnBrk="1" fontAlgn="auto" hangingPunct="1">
              <a:spcAft>
                <a:spcPts val="0"/>
              </a:spcAft>
              <a:defRPr/>
            </a:pPr>
            <a:r>
              <a:rPr lang="en-US" dirty="0" smtClean="0"/>
              <a:t>Financial burden</a:t>
            </a:r>
            <a:endParaRPr lang="en-US" dirty="0"/>
          </a:p>
        </p:txBody>
      </p:sp>
      <p:sp>
        <p:nvSpPr>
          <p:cNvPr id="7" name="Text Placeholder 6"/>
          <p:cNvSpPr>
            <a:spLocks noGrp="1"/>
          </p:cNvSpPr>
          <p:nvPr>
            <p:ph type="body" idx="1"/>
          </p:nvPr>
        </p:nvSpPr>
        <p:spPr>
          <a:xfrm>
            <a:off x="581025" y="4541838"/>
            <a:ext cx="7989888" cy="600075"/>
          </a:xfrm>
        </p:spPr>
        <p:txBody>
          <a:bodyPr rtlCol="0"/>
          <a:lstStyle/>
          <a:p>
            <a:pPr eaLnBrk="1" fontAlgn="auto" hangingPunct="1">
              <a:defRPr/>
            </a:pPr>
            <a:r>
              <a:rPr lang="en-US" dirty="0" smtClean="0"/>
              <a:t>Alzheimer’s Disease – A Public Health Crisis</a:t>
            </a:r>
          </a:p>
        </p:txBody>
      </p:sp>
      <p:sp>
        <p:nvSpPr>
          <p:cNvPr id="2" name="Slide Number Placeholder 1"/>
          <p:cNvSpPr>
            <a:spLocks noGrp="1"/>
          </p:cNvSpPr>
          <p:nvPr>
            <p:ph type="sldNum" sz="quarter" idx="12"/>
          </p:nvPr>
        </p:nvSpPr>
        <p:spPr/>
        <p:txBody>
          <a:bodyPr/>
          <a:lstStyle/>
          <a:p>
            <a:pPr>
              <a:defRPr/>
            </a:pPr>
            <a:fld id="{36C65C24-FF7C-45B4-A9E0-B820AC94B2D5}" type="slidenum">
              <a:rPr lang="en-US"/>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Financial Burden: </a:t>
            </a:r>
            <a:br>
              <a:rPr lang="en-US" dirty="0"/>
            </a:br>
            <a:r>
              <a:rPr lang="en-US" dirty="0"/>
              <a:t>U.S. &amp; </a:t>
            </a:r>
            <a:r>
              <a:rPr lang="en-US" dirty="0" smtClean="0"/>
              <a:t>Worldwide</a:t>
            </a:r>
            <a:endParaRPr lang="en-US" sz="2000" baseline="80000" dirty="0"/>
          </a:p>
        </p:txBody>
      </p:sp>
      <p:sp>
        <p:nvSpPr>
          <p:cNvPr id="41986" name="Content Placeholder 2"/>
          <p:cNvSpPr>
            <a:spLocks noGrp="1"/>
          </p:cNvSpPr>
          <p:nvPr>
            <p:ph idx="1"/>
          </p:nvPr>
        </p:nvSpPr>
        <p:spPr>
          <a:xfrm>
            <a:off x="581025" y="2973283"/>
            <a:ext cx="7989752" cy="3630795"/>
          </a:xfrm>
        </p:spPr>
        <p:txBody>
          <a:bodyPr/>
          <a:lstStyle/>
          <a:p>
            <a:pPr eaLnBrk="1" hangingPunct="1">
              <a:spcAft>
                <a:spcPts val="1200"/>
              </a:spcAft>
            </a:pPr>
            <a:r>
              <a:rPr lang="en-US" altLang="en-US" dirty="0" smtClean="0"/>
              <a:t>Alzheimer’s is the most expensive                     disease in US</a:t>
            </a:r>
          </a:p>
          <a:p>
            <a:pPr eaLnBrk="1" hangingPunct="1">
              <a:spcAft>
                <a:spcPts val="1200"/>
              </a:spcAft>
            </a:pPr>
            <a:r>
              <a:rPr lang="en-US" altLang="en-US" dirty="0" smtClean="0"/>
              <a:t>Annual cost of direct care over                           $200 billion</a:t>
            </a:r>
          </a:p>
          <a:p>
            <a:pPr eaLnBrk="1" hangingPunct="1">
              <a:spcAft>
                <a:spcPts val="1200"/>
              </a:spcAft>
            </a:pPr>
            <a:r>
              <a:rPr lang="en-US" altLang="en-US" dirty="0" smtClean="0"/>
              <a:t>Worldwide annual costs exceed                          $818 billion (2015)</a:t>
            </a:r>
          </a:p>
          <a:p>
            <a:pPr marL="0" indent="0" eaLnBrk="1" fontAlgn="auto" hangingPunct="1">
              <a:spcBef>
                <a:spcPts val="0"/>
              </a:spcBef>
              <a:spcAft>
                <a:spcPts val="0"/>
              </a:spcAft>
              <a:buNone/>
              <a:defRPr/>
            </a:pPr>
            <a:endParaRPr lang="en-US" sz="1100" dirty="0" smtClean="0">
              <a:ea typeface="MS Mincho" panose="02020609040205080304" pitchFamily="49" charset="-128"/>
              <a:cs typeface="Times New Roman" panose="02020603050405020304" pitchFamily="18" charset="0"/>
            </a:endParaRPr>
          </a:p>
          <a:p>
            <a:pPr marL="0" indent="0" eaLnBrk="1" fontAlgn="auto" hangingPunct="1">
              <a:spcBef>
                <a:spcPts val="0"/>
              </a:spcBef>
              <a:spcAft>
                <a:spcPts val="0"/>
              </a:spcAft>
              <a:buNone/>
              <a:defRPr/>
            </a:pPr>
            <a:endParaRPr lang="en-US" sz="1100" dirty="0">
              <a:ea typeface="MS Mincho" panose="02020609040205080304" pitchFamily="49" charset="-128"/>
              <a:cs typeface="Times New Roman" panose="02020603050405020304" pitchFamily="18" charset="0"/>
            </a:endParaRPr>
          </a:p>
          <a:p>
            <a:pPr marL="0" indent="0" eaLnBrk="1" fontAlgn="auto" hangingPunct="1">
              <a:spcBef>
                <a:spcPts val="0"/>
              </a:spcBef>
              <a:spcAft>
                <a:spcPts val="0"/>
              </a:spcAft>
              <a:buNone/>
              <a:defRPr/>
            </a:pPr>
            <a:endParaRPr lang="en-US" sz="1100" dirty="0" smtClean="0">
              <a:ea typeface="MS Mincho" panose="02020609040205080304" pitchFamily="49" charset="-128"/>
              <a:cs typeface="Times New Roman" panose="02020603050405020304" pitchFamily="18" charset="0"/>
            </a:endParaRPr>
          </a:p>
          <a:p>
            <a:pPr marL="0" indent="0" eaLnBrk="1" fontAlgn="auto" hangingPunct="1">
              <a:spcBef>
                <a:spcPts val="0"/>
              </a:spcBef>
              <a:spcAft>
                <a:spcPts val="0"/>
              </a:spcAft>
              <a:buNone/>
              <a:defRPr/>
            </a:pPr>
            <a:endParaRPr lang="en-US" sz="1100" dirty="0">
              <a:ea typeface="MS Mincho" panose="02020609040205080304" pitchFamily="49" charset="-128"/>
              <a:cs typeface="Times New Roman" panose="02020603050405020304" pitchFamily="18" charset="0"/>
            </a:endParaRPr>
          </a:p>
          <a:p>
            <a:pPr marL="0" indent="0" eaLnBrk="1" fontAlgn="auto" hangingPunct="1">
              <a:spcBef>
                <a:spcPts val="0"/>
              </a:spcBef>
              <a:spcAft>
                <a:spcPts val="0"/>
              </a:spcAft>
              <a:buNone/>
              <a:defRPr/>
            </a:pPr>
            <a:endParaRPr lang="en-US" sz="1100" dirty="0" smtClean="0">
              <a:ea typeface="MS Mincho" panose="02020609040205080304" pitchFamily="49" charset="-128"/>
              <a:cs typeface="Times New Roman" panose="02020603050405020304" pitchFamily="18" charset="0"/>
            </a:endParaRPr>
          </a:p>
          <a:p>
            <a:pPr marL="0" indent="0" eaLnBrk="1" fontAlgn="auto" hangingPunct="1">
              <a:spcBef>
                <a:spcPts val="0"/>
              </a:spcBef>
              <a:spcAft>
                <a:spcPts val="0"/>
              </a:spcAft>
              <a:buNone/>
              <a:defRPr/>
            </a:pPr>
            <a:endParaRPr lang="en-US" sz="1100" dirty="0">
              <a:ea typeface="MS Mincho" panose="02020609040205080304" pitchFamily="49" charset="-128"/>
              <a:cs typeface="Times New Roman" panose="02020603050405020304" pitchFamily="18" charset="0"/>
            </a:endParaRPr>
          </a:p>
          <a:p>
            <a:pPr marL="0" indent="0" eaLnBrk="1" fontAlgn="auto" hangingPunct="1">
              <a:spcBef>
                <a:spcPts val="0"/>
              </a:spcBef>
              <a:spcAft>
                <a:spcPts val="0"/>
              </a:spcAft>
              <a:buNone/>
              <a:defRPr/>
            </a:pPr>
            <a:r>
              <a:rPr lang="en-US" sz="1100" baseline="30000" dirty="0" smtClean="0">
                <a:ea typeface="MS Mincho" panose="02020609040205080304" pitchFamily="49" charset="-128"/>
                <a:cs typeface="Times New Roman" panose="02020603050405020304" pitchFamily="18" charset="0"/>
              </a:rPr>
              <a:t>13</a:t>
            </a:r>
            <a:r>
              <a:rPr lang="en-US" sz="1100" dirty="0" smtClean="0">
                <a:ea typeface="MS Mincho" panose="02020609040205080304" pitchFamily="49" charset="-128"/>
                <a:cs typeface="Times New Roman" panose="02020603050405020304" pitchFamily="18" charset="0"/>
              </a:rPr>
              <a:t> Alzheimer’s </a:t>
            </a:r>
            <a:r>
              <a:rPr lang="en-US" sz="1100" dirty="0">
                <a:ea typeface="MS Mincho" panose="02020609040205080304" pitchFamily="49" charset="-128"/>
                <a:cs typeface="Times New Roman" panose="02020603050405020304" pitchFamily="18" charset="0"/>
              </a:rPr>
              <a:t>Association. 2016 Alzheimer’s Disease Facts and Figures.</a:t>
            </a:r>
          </a:p>
          <a:p>
            <a:pPr marL="0" indent="0" eaLnBrk="1" fontAlgn="auto" hangingPunct="1">
              <a:spcBef>
                <a:spcPts val="0"/>
              </a:spcBef>
              <a:spcAft>
                <a:spcPts val="0"/>
              </a:spcAft>
              <a:buNone/>
              <a:defRPr/>
            </a:pPr>
            <a:endParaRPr lang="en-US" sz="1100" dirty="0" smtClean="0">
              <a:ea typeface="MS Mincho" panose="02020609040205080304" pitchFamily="49" charset="-128"/>
              <a:cs typeface="Times New Roman" panose="02020603050405020304" pitchFamily="18" charset="0"/>
            </a:endParaRPr>
          </a:p>
          <a:p>
            <a:pPr marL="0" indent="0" eaLnBrk="1" fontAlgn="auto" hangingPunct="1">
              <a:spcBef>
                <a:spcPts val="0"/>
              </a:spcBef>
              <a:spcAft>
                <a:spcPts val="0"/>
              </a:spcAft>
              <a:buNone/>
              <a:defRPr/>
            </a:pPr>
            <a:r>
              <a:rPr lang="en-US" sz="1100" baseline="30000" dirty="0" smtClean="0">
                <a:ea typeface="MS Mincho" panose="02020609040205080304" pitchFamily="49" charset="-128"/>
                <a:cs typeface="Times New Roman" panose="02020603050405020304" pitchFamily="18" charset="0"/>
              </a:rPr>
              <a:t>14</a:t>
            </a:r>
            <a:r>
              <a:rPr lang="en-US" sz="1100" dirty="0" smtClean="0">
                <a:ea typeface="MS Mincho" panose="02020609040205080304" pitchFamily="49" charset="-128"/>
                <a:cs typeface="Times New Roman" panose="02020603050405020304" pitchFamily="18" charset="0"/>
              </a:rPr>
              <a:t> Alzheimer’s </a:t>
            </a:r>
            <a:r>
              <a:rPr lang="en-US" sz="1100" dirty="0">
                <a:ea typeface="MS Mincho" panose="02020609040205080304" pitchFamily="49" charset="-128"/>
                <a:cs typeface="Times New Roman" panose="02020603050405020304" pitchFamily="18" charset="0"/>
              </a:rPr>
              <a:t>Disease International. World Alzheimer Report 2015: The Global Impact of Dementia: An analysis of prevalence, incidence, cost and trends</a:t>
            </a:r>
          </a:p>
          <a:p>
            <a:pPr eaLnBrk="1" hangingPunct="1">
              <a:spcAft>
                <a:spcPts val="1200"/>
              </a:spcAft>
            </a:pPr>
            <a:endParaRPr lang="en-US" altLang="en-US" dirty="0" smtClean="0"/>
          </a:p>
        </p:txBody>
      </p:sp>
      <p:pic>
        <p:nvPicPr>
          <p:cNvPr id="41989" name="Picture 2" descr="Healthcare worker assisting older adult with reading perscription bottles" title="Healthcare worker assisting older adult with reading perscription bottl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6128" y="2122605"/>
            <a:ext cx="2689225"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DB905D1A-4116-4A10-9AF5-A98564EE98F6}" type="slidenum">
              <a:rPr lang="en-US" altLang="en-US" smtClean="0">
                <a:solidFill>
                  <a:schemeClr val="accent2"/>
                </a:solidFill>
              </a:rPr>
              <a:pPr fontAlgn="base">
                <a:spcBef>
                  <a:spcPct val="0"/>
                </a:spcBef>
                <a:spcAft>
                  <a:spcPct val="0"/>
                </a:spcAft>
              </a:pPr>
              <a:t>15</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Discussion Question</a:t>
            </a:r>
            <a:endParaRPr lang="en-US" dirty="0"/>
          </a:p>
        </p:txBody>
      </p:sp>
      <p:sp>
        <p:nvSpPr>
          <p:cNvPr id="44035" name="Content Placeholder 3"/>
          <p:cNvSpPr>
            <a:spLocks noGrp="1"/>
          </p:cNvSpPr>
          <p:nvPr>
            <p:ph idx="1"/>
          </p:nvPr>
        </p:nvSpPr>
        <p:spPr>
          <a:xfrm>
            <a:off x="581025" y="2227263"/>
            <a:ext cx="7989888" cy="3632200"/>
          </a:xfrm>
        </p:spPr>
        <p:txBody>
          <a:bodyPr/>
          <a:lstStyle/>
          <a:p>
            <a:pPr marL="0" indent="0" algn="ctr" eaLnBrk="1" hangingPunct="1">
              <a:buFont typeface="Wingdings 2" panose="05020102010507070707" pitchFamily="18" charset="2"/>
              <a:buNone/>
            </a:pPr>
            <a:endParaRPr lang="en-US" altLang="en-US" sz="3600" dirty="0" smtClean="0"/>
          </a:p>
          <a:p>
            <a:pPr marL="0" indent="0" algn="ctr" eaLnBrk="1" hangingPunct="1">
              <a:buFont typeface="Wingdings 2" panose="05020102010507070707" pitchFamily="18" charset="2"/>
              <a:buNone/>
            </a:pPr>
            <a:endParaRPr lang="en-US" altLang="en-US" sz="3600" dirty="0" smtClean="0"/>
          </a:p>
          <a:p>
            <a:pPr marL="0" indent="0" algn="ctr" eaLnBrk="1" hangingPunct="1">
              <a:buFont typeface="Wingdings 2" panose="05020102010507070707" pitchFamily="18" charset="2"/>
              <a:buNone/>
            </a:pPr>
            <a:endParaRPr lang="en-US" altLang="en-US" sz="3600" dirty="0" smtClean="0"/>
          </a:p>
          <a:p>
            <a:pPr marL="0" indent="0" algn="ctr" eaLnBrk="1" hangingPunct="1">
              <a:buFont typeface="Wingdings 2" panose="05020102010507070707" pitchFamily="18" charset="2"/>
              <a:buNone/>
            </a:pPr>
            <a:r>
              <a:rPr lang="en-US" altLang="en-US" sz="3600" dirty="0" smtClean="0"/>
              <a:t>What are Medicare and Medicaid?</a:t>
            </a:r>
          </a:p>
        </p:txBody>
      </p:sp>
      <p:sp>
        <p:nvSpPr>
          <p:cNvPr id="7" name="Action Button: Help 6" descr="Question mark indicating discussion question" title="Question mark">
            <a:hlinkClick r:id="" action="ppaction://noaction" highlightClick="1"/>
          </p:cNvPr>
          <p:cNvSpPr/>
          <p:nvPr/>
        </p:nvSpPr>
        <p:spPr>
          <a:xfrm>
            <a:off x="3762375" y="2603500"/>
            <a:ext cx="1606550" cy="1439863"/>
          </a:xfrm>
          <a:prstGeom prst="actionButtonHelp">
            <a:avLst/>
          </a:prstGeom>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403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E78422E4-AA71-40C7-93FD-8C3685FDBAB1}" type="slidenum">
              <a:rPr lang="en-US" altLang="en-US" smtClean="0">
                <a:solidFill>
                  <a:schemeClr val="accent2"/>
                </a:solidFill>
              </a:rPr>
              <a:pPr fontAlgn="base">
                <a:spcBef>
                  <a:spcPct val="0"/>
                </a:spcBef>
                <a:spcAft>
                  <a:spcPct val="0"/>
                </a:spcAft>
              </a:pPr>
              <a:t>16</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Medicare &amp; Medicaid</a:t>
            </a:r>
            <a:endParaRPr lang="en-US" sz="2000" baseline="80000" dirty="0"/>
          </a:p>
        </p:txBody>
      </p:sp>
      <p:sp>
        <p:nvSpPr>
          <p:cNvPr id="46084" name="Content Placeholder 2"/>
          <p:cNvSpPr>
            <a:spLocks noGrp="1"/>
          </p:cNvSpPr>
          <p:nvPr>
            <p:ph idx="1"/>
          </p:nvPr>
        </p:nvSpPr>
        <p:spPr>
          <a:xfrm>
            <a:off x="365919" y="2826461"/>
            <a:ext cx="7989888" cy="3630613"/>
          </a:xfrm>
        </p:spPr>
        <p:txBody>
          <a:bodyPr/>
          <a:lstStyle/>
          <a:p>
            <a:pPr eaLnBrk="1" hangingPunct="1"/>
            <a:r>
              <a:rPr lang="en-US" altLang="en-US" dirty="0" smtClean="0"/>
              <a:t>Medicare: federally-funded health insurance</a:t>
            </a:r>
          </a:p>
          <a:p>
            <a:pPr lvl="1" eaLnBrk="1" hangingPunct="1">
              <a:buFont typeface="Courier New" panose="02070309020205020404" pitchFamily="49" charset="0"/>
              <a:buChar char="o"/>
            </a:pPr>
            <a:r>
              <a:rPr lang="en-US" altLang="en-US" dirty="0" smtClean="0"/>
              <a:t>Any U.S. citizen or legal permanent resident age ≥65 </a:t>
            </a:r>
          </a:p>
          <a:p>
            <a:pPr lvl="1" eaLnBrk="1" hangingPunct="1">
              <a:buFont typeface="Courier New" panose="02070309020205020404" pitchFamily="49" charset="0"/>
              <a:buChar char="o"/>
            </a:pPr>
            <a:r>
              <a:rPr lang="en-US" altLang="en-US" dirty="0" smtClean="0"/>
              <a:t>People under age 65 with certain disabilities or       End-Stage Renal Disease</a:t>
            </a:r>
          </a:p>
          <a:p>
            <a:pPr eaLnBrk="1" hangingPunct="1"/>
            <a:r>
              <a:rPr lang="en-US" altLang="en-US" dirty="0" smtClean="0"/>
              <a:t>Medicaid: funded by federal and                        state governments</a:t>
            </a:r>
          </a:p>
          <a:p>
            <a:pPr lvl="1" eaLnBrk="1" hangingPunct="1">
              <a:buFont typeface="Courier New" panose="02070309020205020404" pitchFamily="49" charset="0"/>
              <a:buChar char="o"/>
            </a:pPr>
            <a:r>
              <a:rPr lang="en-US" altLang="en-US" dirty="0" smtClean="0"/>
              <a:t>Helps with medical costs for </a:t>
            </a:r>
            <a:br>
              <a:rPr lang="en-US" altLang="en-US" dirty="0" smtClean="0"/>
            </a:br>
            <a:r>
              <a:rPr lang="en-US" altLang="en-US" dirty="0" smtClean="0"/>
              <a:t>some people with limited income </a:t>
            </a:r>
            <a:br>
              <a:rPr lang="en-US" altLang="en-US" dirty="0" smtClean="0"/>
            </a:br>
            <a:r>
              <a:rPr lang="en-US" altLang="en-US" dirty="0" smtClean="0"/>
              <a:t>and resources</a:t>
            </a:r>
          </a:p>
          <a:p>
            <a:pPr lvl="1" eaLnBrk="1" hangingPunct="1">
              <a:buFont typeface="Courier New" panose="02070309020205020404" pitchFamily="49" charset="0"/>
              <a:buChar char="o"/>
            </a:pPr>
            <a:endParaRPr lang="en-US" altLang="en-US" dirty="0" smtClean="0"/>
          </a:p>
          <a:p>
            <a:pPr marL="0" lvl="1" indent="0" eaLnBrk="1" hangingPunct="1">
              <a:buNone/>
            </a:pPr>
            <a:r>
              <a:rPr lang="en-US" sz="1100" baseline="30000" dirty="0" smtClean="0">
                <a:ea typeface="MS Mincho" panose="02020609040205080304" pitchFamily="49" charset="-128"/>
                <a:cs typeface="Times New Roman" panose="02020603050405020304" pitchFamily="18" charset="0"/>
              </a:rPr>
              <a:t>15</a:t>
            </a:r>
            <a:r>
              <a:rPr lang="en-US" sz="1100" dirty="0" smtClean="0">
                <a:ea typeface="MS Mincho" panose="02020609040205080304" pitchFamily="49" charset="-128"/>
                <a:cs typeface="Times New Roman" panose="02020603050405020304" pitchFamily="18" charset="0"/>
              </a:rPr>
              <a:t>Department </a:t>
            </a:r>
            <a:r>
              <a:rPr lang="en-US" sz="1100" dirty="0">
                <a:ea typeface="MS Mincho" panose="02020609040205080304" pitchFamily="49" charset="-128"/>
                <a:cs typeface="Times New Roman" panose="02020603050405020304" pitchFamily="18" charset="0"/>
              </a:rPr>
              <a:t>of Health and Human Services. (2015) </a:t>
            </a:r>
            <a:r>
              <a:rPr lang="en-US" sz="1100" i="1" dirty="0">
                <a:ea typeface="MS Mincho" panose="02020609040205080304" pitchFamily="49" charset="-128"/>
                <a:cs typeface="Times New Roman" panose="02020603050405020304" pitchFamily="18" charset="0"/>
              </a:rPr>
              <a:t>What’s Medicare?  What’s Medicaid?</a:t>
            </a:r>
            <a:r>
              <a:rPr lang="en-US" sz="1100" dirty="0">
                <a:ea typeface="MS Mincho" panose="02020609040205080304" pitchFamily="49" charset="-128"/>
                <a:cs typeface="Times New Roman" panose="02020603050405020304" pitchFamily="18" charset="0"/>
              </a:rPr>
              <a:t> </a:t>
            </a:r>
            <a:endParaRPr lang="en-US" sz="1100" dirty="0"/>
          </a:p>
          <a:p>
            <a:pPr lvl="1" eaLnBrk="1" hangingPunct="1">
              <a:buFont typeface="Courier New" panose="02070309020205020404" pitchFamily="49" charset="0"/>
              <a:buChar char="o"/>
            </a:pPr>
            <a:endParaRPr lang="en-US" altLang="en-US" dirty="0" smtClean="0"/>
          </a:p>
        </p:txBody>
      </p:sp>
      <p:pic>
        <p:nvPicPr>
          <p:cNvPr id="4" name="Picture 3" descr="Image of medical symbol, 2 snakes wrapped around a winged staff, &quot;caduceus&quot;" title="Image of medical symbol"/>
          <p:cNvPicPr>
            <a:picLocks noChangeAspect="1"/>
          </p:cNvPicPr>
          <p:nvPr/>
        </p:nvPicPr>
        <p:blipFill>
          <a:blip r:embed="rId3">
            <a:grayscl/>
            <a:biLevel thresh="50000"/>
          </a:blip>
          <a:stretch>
            <a:fillRect/>
          </a:stretch>
        </p:blipFill>
        <p:spPr>
          <a:xfrm>
            <a:off x="5970588" y="3859213"/>
            <a:ext cx="2051050" cy="2462212"/>
          </a:xfrm>
          <a:prstGeom prst="rect">
            <a:avLst/>
          </a:prstGeom>
        </p:spPr>
      </p:pic>
      <p:sp>
        <p:nvSpPr>
          <p:cNvPr id="4608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39B86BE8-55DD-4F4A-971E-2A1447D7A500}" type="slidenum">
              <a:rPr lang="en-US" altLang="en-US" smtClean="0">
                <a:solidFill>
                  <a:schemeClr val="accent2"/>
                </a:solidFill>
              </a:rPr>
              <a:pPr fontAlgn="base">
                <a:spcBef>
                  <a:spcPct val="0"/>
                </a:spcBef>
                <a:spcAft>
                  <a:spcPct val="0"/>
                </a:spcAft>
              </a:pPr>
              <a:t>17</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of a dollar sign in green" title="Image of a dollar sign"/>
          <p:cNvPicPr>
            <a:picLocks noChangeAspect="1"/>
          </p:cNvPicPr>
          <p:nvPr/>
        </p:nvPicPr>
        <p:blipFill>
          <a:blip r:embed="rId3"/>
          <a:stretch>
            <a:fillRect/>
          </a:stretch>
        </p:blipFill>
        <p:spPr>
          <a:xfrm>
            <a:off x="7234238" y="4160838"/>
            <a:ext cx="950912" cy="1795462"/>
          </a:xfrm>
          <a:prstGeom prst="rect">
            <a:avLst/>
          </a:prstGeom>
        </p:spPr>
      </p:pic>
      <p:sp>
        <p:nvSpPr>
          <p:cNvPr id="2" name="Title 1"/>
          <p:cNvSpPr>
            <a:spLocks noGrp="1"/>
          </p:cNvSpPr>
          <p:nvPr>
            <p:ph type="title"/>
          </p:nvPr>
        </p:nvSpPr>
        <p:spPr/>
        <p:txBody>
          <a:bodyPr/>
          <a:lstStyle/>
          <a:p>
            <a:pPr eaLnBrk="1" fontAlgn="auto" hangingPunct="1">
              <a:spcAft>
                <a:spcPts val="0"/>
              </a:spcAft>
              <a:defRPr/>
            </a:pPr>
            <a:r>
              <a:rPr lang="en-US" dirty="0" smtClean="0"/>
              <a:t>Alzheimer’s: Medicare &amp; Medicaid</a:t>
            </a:r>
            <a:endParaRPr lang="en-US" sz="2000" baseline="60000" dirty="0"/>
          </a:p>
        </p:txBody>
      </p:sp>
      <p:sp>
        <p:nvSpPr>
          <p:cNvPr id="48132" name="Content Placeholder 2"/>
          <p:cNvSpPr>
            <a:spLocks noGrp="1"/>
          </p:cNvSpPr>
          <p:nvPr>
            <p:ph idx="1"/>
          </p:nvPr>
        </p:nvSpPr>
        <p:spPr>
          <a:xfrm>
            <a:off x="372686" y="3842982"/>
            <a:ext cx="7989888" cy="3124200"/>
          </a:xfrm>
        </p:spPr>
        <p:txBody>
          <a:bodyPr/>
          <a:lstStyle/>
          <a:p>
            <a:pPr eaLnBrk="1" hangingPunct="1">
              <a:spcAft>
                <a:spcPts val="1200"/>
              </a:spcAft>
            </a:pPr>
            <a:r>
              <a:rPr lang="en-US" altLang="en-US" dirty="0" smtClean="0"/>
              <a:t>Programs pay 70% of health and long-term costs of Alzheimer’s disease</a:t>
            </a:r>
          </a:p>
          <a:p>
            <a:pPr eaLnBrk="1" hangingPunct="1">
              <a:spcAft>
                <a:spcPts val="1200"/>
              </a:spcAft>
            </a:pPr>
            <a:r>
              <a:rPr lang="en-US" altLang="en-US" dirty="0" smtClean="0"/>
              <a:t>Nearly 1 in 5 Medicare dollars </a:t>
            </a:r>
          </a:p>
          <a:p>
            <a:pPr eaLnBrk="1" hangingPunct="1">
              <a:spcAft>
                <a:spcPts val="1200"/>
              </a:spcAft>
            </a:pPr>
            <a:r>
              <a:rPr lang="en-US" altLang="en-US" dirty="0" smtClean="0"/>
              <a:t>Per-person spending for those with Alzheimer’s: </a:t>
            </a:r>
          </a:p>
          <a:p>
            <a:pPr lvl="1" eaLnBrk="1" hangingPunct="1">
              <a:spcAft>
                <a:spcPts val="1200"/>
              </a:spcAft>
              <a:buFont typeface="Courier New" panose="02070309020205020404" pitchFamily="49" charset="0"/>
              <a:buChar char="o"/>
            </a:pPr>
            <a:r>
              <a:rPr lang="en-US" altLang="en-US" dirty="0" smtClean="0"/>
              <a:t>Medicare: 3 times higher than average </a:t>
            </a:r>
          </a:p>
          <a:p>
            <a:pPr lvl="1" eaLnBrk="1" hangingPunct="1">
              <a:spcAft>
                <a:spcPts val="1200"/>
              </a:spcAft>
              <a:buFont typeface="Courier New" panose="02070309020205020404" pitchFamily="49" charset="0"/>
              <a:buChar char="o"/>
            </a:pPr>
            <a:r>
              <a:rPr lang="en-US" altLang="en-US" dirty="0" smtClean="0"/>
              <a:t>Medicaid: 19 times higher than average </a:t>
            </a:r>
          </a:p>
          <a:p>
            <a:pPr marL="323850" lvl="1"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323850" lvl="1"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323850" lvl="1"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323850" lvl="1"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16</a:t>
            </a:r>
            <a:r>
              <a:rPr lang="en-US" sz="1100" dirty="0" smtClean="0">
                <a:ea typeface="MS Mincho" panose="02020609040205080304" pitchFamily="49" charset="-128"/>
                <a:cs typeface="Times New Roman" panose="02020603050405020304" pitchFamily="18" charset="0"/>
              </a:rPr>
              <a:t>Alzheimer’s </a:t>
            </a:r>
            <a:r>
              <a:rPr lang="en-US" sz="1100" dirty="0">
                <a:ea typeface="MS Mincho" panose="02020609040205080304" pitchFamily="49" charset="-128"/>
                <a:cs typeface="Times New Roman" panose="02020603050405020304" pitchFamily="18" charset="0"/>
              </a:rPr>
              <a:t>Association. </a:t>
            </a:r>
            <a:r>
              <a:rPr lang="en-US" sz="1100" i="1" dirty="0">
                <a:ea typeface="MS Mincho" panose="02020609040205080304" pitchFamily="49" charset="-128"/>
                <a:cs typeface="Times New Roman" panose="02020603050405020304" pitchFamily="18" charset="0"/>
              </a:rPr>
              <a:t>2016 Alzheimer’s Disease Facts and Figures.</a:t>
            </a:r>
            <a:r>
              <a:rPr lang="en-US" sz="1100" dirty="0">
                <a:ea typeface="MS Mincho" panose="02020609040205080304" pitchFamily="49" charset="-128"/>
                <a:cs typeface="Times New Roman" panose="02020603050405020304" pitchFamily="18" charset="0"/>
              </a:rPr>
              <a:t/>
            </a:r>
            <a:br>
              <a:rPr lang="en-US" sz="1100" dirty="0">
                <a:ea typeface="MS Mincho" panose="02020609040205080304" pitchFamily="49" charset="-128"/>
                <a:cs typeface="Times New Roman" panose="02020603050405020304" pitchFamily="18" charset="0"/>
              </a:rPr>
            </a:br>
            <a:r>
              <a:rPr lang="en-US" sz="1100" baseline="30000" dirty="0" smtClean="0">
                <a:ea typeface="MS Mincho" panose="02020609040205080304" pitchFamily="49" charset="-128"/>
                <a:cs typeface="Times New Roman" panose="02020603050405020304" pitchFamily="18" charset="0"/>
              </a:rPr>
              <a:t>17</a:t>
            </a:r>
            <a:r>
              <a:rPr lang="en-US" sz="1100" dirty="0" smtClean="0">
                <a:ea typeface="MS Mincho" panose="02020609040205080304" pitchFamily="49" charset="-128"/>
                <a:cs typeface="Times New Roman" panose="02020603050405020304" pitchFamily="18" charset="0"/>
              </a:rPr>
              <a:t>Alzheimer’s </a:t>
            </a:r>
            <a:r>
              <a:rPr lang="en-US" sz="1100" dirty="0">
                <a:ea typeface="MS Mincho" panose="02020609040205080304" pitchFamily="49" charset="-128"/>
                <a:cs typeface="Times New Roman" panose="02020603050405020304" pitchFamily="18" charset="0"/>
              </a:rPr>
              <a:t>Association. (2015) </a:t>
            </a:r>
            <a:r>
              <a:rPr lang="en-US" sz="1100" i="1" dirty="0">
                <a:ea typeface="MS Mincho" panose="02020609040205080304" pitchFamily="49" charset="-128"/>
                <a:cs typeface="Times New Roman" panose="02020603050405020304" pitchFamily="18" charset="0"/>
              </a:rPr>
              <a:t>Costs of Alzheimer’s to Medicare and Medicaid</a:t>
            </a:r>
            <a:r>
              <a:rPr lang="en-US" sz="1100" dirty="0">
                <a:ea typeface="MS Mincho" panose="02020609040205080304" pitchFamily="49" charset="-128"/>
                <a:cs typeface="Times New Roman" panose="02020603050405020304" pitchFamily="18" charset="0"/>
              </a:rPr>
              <a:t>.</a:t>
            </a:r>
          </a:p>
          <a:p>
            <a:pPr lvl="1" eaLnBrk="1" hangingPunct="1">
              <a:spcAft>
                <a:spcPts val="1200"/>
              </a:spcAft>
              <a:buFont typeface="Courier New" panose="02070309020205020404" pitchFamily="49" charset="0"/>
              <a:buChar char="o"/>
            </a:pPr>
            <a:endParaRPr lang="en-US" altLang="en-US" dirty="0" smtClean="0"/>
          </a:p>
          <a:p>
            <a:pPr marL="323850" lvl="1"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323850" lvl="1"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323850" lvl="1"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lvl="1" eaLnBrk="1" hangingPunct="1">
              <a:spcAft>
                <a:spcPts val="1200"/>
              </a:spcAft>
              <a:buFont typeface="Courier New" panose="02070309020205020404" pitchFamily="49" charset="0"/>
              <a:buChar char="o"/>
            </a:pPr>
            <a:endParaRPr lang="en-US" altLang="en-US" dirty="0" smtClean="0"/>
          </a:p>
        </p:txBody>
      </p:sp>
      <p:sp>
        <p:nvSpPr>
          <p:cNvPr id="4813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FFD9B26E-FFFF-4E47-A1D8-90578F815FE4}" type="slidenum">
              <a:rPr lang="en-US" altLang="en-US" smtClean="0">
                <a:solidFill>
                  <a:schemeClr val="accent2"/>
                </a:solidFill>
              </a:rPr>
              <a:pPr fontAlgn="base">
                <a:spcBef>
                  <a:spcPct val="0"/>
                </a:spcBef>
                <a:spcAft>
                  <a:spcPct val="0"/>
                </a:spcAft>
              </a:pPr>
              <a:t>18</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Alzheimer’s: Projected Costs (2050)</a:t>
            </a:r>
            <a:endParaRPr lang="en-US" sz="2000" baseline="80000" dirty="0"/>
          </a:p>
        </p:txBody>
      </p:sp>
      <p:sp>
        <p:nvSpPr>
          <p:cNvPr id="50179" name="Content Placeholder 2"/>
          <p:cNvSpPr>
            <a:spLocks noGrp="1"/>
          </p:cNvSpPr>
          <p:nvPr>
            <p:ph idx="1"/>
          </p:nvPr>
        </p:nvSpPr>
        <p:spPr>
          <a:xfrm>
            <a:off x="581025" y="3367846"/>
            <a:ext cx="7989888" cy="2814637"/>
          </a:xfrm>
        </p:spPr>
        <p:txBody>
          <a:bodyPr/>
          <a:lstStyle/>
          <a:p>
            <a:pPr eaLnBrk="1" hangingPunct="1">
              <a:spcAft>
                <a:spcPts val="1200"/>
              </a:spcAft>
            </a:pPr>
            <a:r>
              <a:rPr lang="en-US" altLang="en-US" dirty="0" smtClean="0"/>
              <a:t>Annual costs (US): over $1.1 trillion</a:t>
            </a:r>
          </a:p>
          <a:p>
            <a:pPr eaLnBrk="1" hangingPunct="1">
              <a:spcAft>
                <a:spcPts val="1200"/>
              </a:spcAft>
            </a:pPr>
            <a:r>
              <a:rPr lang="en-US" altLang="en-US" dirty="0" smtClean="0"/>
              <a:t>Annual costs to Medicare: $589 billion (over 400% increase)</a:t>
            </a:r>
          </a:p>
          <a:p>
            <a:pPr eaLnBrk="1" hangingPunct="1">
              <a:spcAft>
                <a:spcPts val="1200"/>
              </a:spcAft>
            </a:pPr>
            <a:r>
              <a:rPr lang="en-US" altLang="en-US" dirty="0" smtClean="0"/>
              <a:t>Out-of-pocket costs: $198 billion (350% increase)</a:t>
            </a:r>
          </a:p>
          <a:p>
            <a:pPr eaLnBrk="1" hangingPunct="1">
              <a:spcAft>
                <a:spcPts val="1200"/>
              </a:spcAft>
            </a:pPr>
            <a:r>
              <a:rPr lang="en-US" altLang="en-US" dirty="0" smtClean="0"/>
              <a:t>Cumulative costs between 2015 and 2050:  $20.8 trillion</a:t>
            </a:r>
          </a:p>
          <a:p>
            <a:pPr eaLnBrk="1" hangingPunct="1">
              <a:spcAft>
                <a:spcPts val="1200"/>
              </a:spcAft>
            </a:pPr>
            <a:endParaRPr lang="en-US" altLang="en-US" dirty="0" smtClean="0"/>
          </a:p>
          <a:p>
            <a:pPr eaLnBrk="1" hangingPunct="1">
              <a:spcAft>
                <a:spcPts val="1200"/>
              </a:spcAft>
            </a:pPr>
            <a:endParaRPr lang="en-US" altLang="en-US" dirty="0" smtClean="0"/>
          </a:p>
          <a:p>
            <a:pPr marL="0"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18</a:t>
            </a:r>
            <a:r>
              <a:rPr lang="en-US" sz="1100" dirty="0" smtClean="0">
                <a:ea typeface="MS Mincho" panose="02020609040205080304" pitchFamily="49" charset="-128"/>
                <a:cs typeface="Times New Roman" panose="02020603050405020304" pitchFamily="18" charset="0"/>
              </a:rPr>
              <a:t>Alzheimer’s </a:t>
            </a:r>
            <a:r>
              <a:rPr lang="en-US" sz="1100" dirty="0">
                <a:ea typeface="MS Mincho" panose="02020609040205080304" pitchFamily="49" charset="-128"/>
                <a:cs typeface="Times New Roman" panose="02020603050405020304" pitchFamily="18" charset="0"/>
              </a:rPr>
              <a:t>Association. </a:t>
            </a:r>
            <a:r>
              <a:rPr lang="en-US" sz="1100" i="1" dirty="0">
                <a:ea typeface="MS Mincho" panose="02020609040205080304" pitchFamily="49" charset="-128"/>
                <a:cs typeface="Times New Roman" panose="02020603050405020304" pitchFamily="18" charset="0"/>
              </a:rPr>
              <a:t>2016 Alzheimer’s Disease Facts and Figures.</a:t>
            </a:r>
            <a:endParaRPr lang="en-US" sz="1100" dirty="0"/>
          </a:p>
          <a:p>
            <a:pPr eaLnBrk="1" hangingPunct="1">
              <a:spcAft>
                <a:spcPts val="1200"/>
              </a:spcAft>
            </a:pPr>
            <a:endParaRPr lang="en-US" altLang="en-US" dirty="0" smtClean="0"/>
          </a:p>
        </p:txBody>
      </p:sp>
      <p:sp>
        <p:nvSpPr>
          <p:cNvPr id="501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3C815246-493D-4E2F-822B-F9D50747F5E4}" type="slidenum">
              <a:rPr lang="en-US" altLang="en-US" smtClean="0">
                <a:solidFill>
                  <a:schemeClr val="accent2"/>
                </a:solidFill>
              </a:rPr>
              <a:pPr fontAlgn="base">
                <a:spcBef>
                  <a:spcPct val="0"/>
                </a:spcBef>
                <a:spcAft>
                  <a:spcPct val="0"/>
                </a:spcAft>
              </a:pPr>
              <a:t>19</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Learning Objectives</a:t>
            </a:r>
            <a:endParaRPr lang="en-US" dirty="0"/>
          </a:p>
        </p:txBody>
      </p:sp>
      <p:sp>
        <p:nvSpPr>
          <p:cNvPr id="3" name="Content Placeholder 2"/>
          <p:cNvSpPr>
            <a:spLocks noGrp="1"/>
          </p:cNvSpPr>
          <p:nvPr>
            <p:ph idx="1"/>
          </p:nvPr>
        </p:nvSpPr>
        <p:spPr>
          <a:xfrm>
            <a:off x="581025" y="2227263"/>
            <a:ext cx="7989888" cy="3632200"/>
          </a:xfrm>
        </p:spPr>
        <p:txBody>
          <a:bodyPr rtlCol="0">
            <a:normAutofit fontScale="77500" lnSpcReduction="20000"/>
          </a:bodyPr>
          <a:lstStyle/>
          <a:p>
            <a:pPr marL="306000" indent="-306000" eaLnBrk="1" fontAlgn="auto" hangingPunct="1">
              <a:spcAft>
                <a:spcPts val="1200"/>
              </a:spcAft>
              <a:defRPr/>
            </a:pPr>
            <a:r>
              <a:rPr lang="en-US" dirty="0" smtClean="0"/>
              <a:t>Provide a general description of dementia and Alzheimer’s disease</a:t>
            </a:r>
          </a:p>
          <a:p>
            <a:pPr marL="306000" indent="-306000" eaLnBrk="1" fontAlgn="auto" hangingPunct="1">
              <a:spcAft>
                <a:spcPts val="1200"/>
              </a:spcAft>
              <a:defRPr/>
            </a:pPr>
            <a:r>
              <a:rPr lang="en-US" dirty="0" smtClean="0"/>
              <a:t>Explain the current and projected scope of the epidemic</a:t>
            </a:r>
          </a:p>
          <a:p>
            <a:pPr marL="306000" indent="-306000" eaLnBrk="1" fontAlgn="auto" hangingPunct="1">
              <a:spcAft>
                <a:spcPts val="1200"/>
              </a:spcAft>
              <a:defRPr/>
            </a:pPr>
            <a:r>
              <a:rPr lang="en-US" dirty="0" smtClean="0"/>
              <a:t>Discuss the cost burden of Alzheimer’s for federal/state governments and individuals/caregivers</a:t>
            </a:r>
          </a:p>
          <a:p>
            <a:pPr marL="306000" indent="-306000" eaLnBrk="1" fontAlgn="auto" hangingPunct="1">
              <a:spcAft>
                <a:spcPts val="1200"/>
              </a:spcAft>
              <a:defRPr/>
            </a:pPr>
            <a:r>
              <a:rPr lang="en-US" dirty="0" smtClean="0"/>
              <a:t>Describe the care burden of Alzheimer’s, including caregivers and the health care system</a:t>
            </a:r>
          </a:p>
          <a:p>
            <a:pPr marL="306000" indent="-306000" eaLnBrk="1" fontAlgn="auto" hangingPunct="1">
              <a:spcAft>
                <a:spcPts val="1200"/>
              </a:spcAft>
              <a:defRPr/>
            </a:pPr>
            <a:r>
              <a:rPr lang="en-US" dirty="0" smtClean="0"/>
              <a:t>Identify health disparities related to Alzheimer’s and other dementias</a:t>
            </a:r>
          </a:p>
          <a:p>
            <a:pPr marL="306000" indent="-306000" eaLnBrk="1" fontAlgn="auto" hangingPunct="1">
              <a:spcAft>
                <a:spcPts val="1200"/>
              </a:spcAft>
              <a:defRPr/>
            </a:pPr>
            <a:r>
              <a:rPr lang="en-US" dirty="0" smtClean="0"/>
              <a:t>Explain why public health must play a role in addressing the Alzheimer’s epidemic</a:t>
            </a:r>
          </a:p>
          <a:p>
            <a:pPr marL="306000" indent="-306000" eaLnBrk="1" fontAlgn="auto" hangingPunct="1">
              <a:defRPr/>
            </a:pPr>
            <a:endParaRPr lang="en-US" dirty="0"/>
          </a:p>
        </p:txBody>
      </p:sp>
      <p:sp>
        <p:nvSpPr>
          <p:cNvPr id="153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E01410DB-50C3-4A0A-AE4B-D4FFDBA5BDC5}" type="slidenum">
              <a:rPr lang="en-US" altLang="en-US" smtClean="0">
                <a:solidFill>
                  <a:schemeClr val="accent2"/>
                </a:solidFill>
              </a:rPr>
              <a:pPr fontAlgn="base">
                <a:spcBef>
                  <a:spcPct val="0"/>
                </a:spcBef>
                <a:spcAft>
                  <a:spcPct val="0"/>
                </a:spcAft>
              </a:pPr>
              <a:t>2</a:t>
            </a:fld>
            <a:endParaRPr lang="en-US" altLang="en-US" dirty="0" smtClean="0">
              <a:solidFill>
                <a:schemeClr val="accent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81025" y="3036888"/>
            <a:ext cx="7989888" cy="1504950"/>
          </a:xfrm>
        </p:spPr>
        <p:txBody>
          <a:bodyPr/>
          <a:lstStyle/>
          <a:p>
            <a:pPr eaLnBrk="1" fontAlgn="auto" hangingPunct="1">
              <a:spcAft>
                <a:spcPts val="0"/>
              </a:spcAft>
              <a:defRPr/>
            </a:pPr>
            <a:r>
              <a:rPr lang="en-US" dirty="0" smtClean="0"/>
              <a:t>Care burden</a:t>
            </a:r>
            <a:endParaRPr lang="en-US" dirty="0"/>
          </a:p>
        </p:txBody>
      </p:sp>
      <p:sp>
        <p:nvSpPr>
          <p:cNvPr id="7" name="Text Placeholder 6"/>
          <p:cNvSpPr>
            <a:spLocks noGrp="1"/>
          </p:cNvSpPr>
          <p:nvPr>
            <p:ph type="body" idx="1"/>
          </p:nvPr>
        </p:nvSpPr>
        <p:spPr>
          <a:xfrm>
            <a:off x="581025" y="4541838"/>
            <a:ext cx="7989888" cy="600075"/>
          </a:xfrm>
        </p:spPr>
        <p:txBody>
          <a:bodyPr rtlCol="0"/>
          <a:lstStyle/>
          <a:p>
            <a:pPr eaLnBrk="1" fontAlgn="auto" hangingPunct="1">
              <a:defRPr/>
            </a:pPr>
            <a:r>
              <a:rPr lang="en-US" dirty="0" smtClean="0"/>
              <a:t>Alzheimer’s Disease – A Public Health Crisis</a:t>
            </a:r>
          </a:p>
        </p:txBody>
      </p:sp>
      <p:sp>
        <p:nvSpPr>
          <p:cNvPr id="2" name="Slide Number Placeholder 1"/>
          <p:cNvSpPr>
            <a:spLocks noGrp="1"/>
          </p:cNvSpPr>
          <p:nvPr>
            <p:ph type="sldNum" sz="quarter" idx="12"/>
          </p:nvPr>
        </p:nvSpPr>
        <p:spPr/>
        <p:txBody>
          <a:bodyPr/>
          <a:lstStyle/>
          <a:p>
            <a:pPr>
              <a:defRPr/>
            </a:pPr>
            <a:fld id="{5FDA170E-EDBD-40D0-BE84-648B6CA85FC9}" type="slidenum">
              <a:rPr lang="en-US"/>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Care Workforce</a:t>
            </a:r>
            <a:endParaRPr lang="en-US" dirty="0"/>
          </a:p>
        </p:txBody>
      </p:sp>
      <p:sp>
        <p:nvSpPr>
          <p:cNvPr id="54276" name="Content Placeholder 2"/>
          <p:cNvSpPr>
            <a:spLocks noGrp="1"/>
          </p:cNvSpPr>
          <p:nvPr>
            <p:ph idx="1"/>
          </p:nvPr>
        </p:nvSpPr>
        <p:spPr>
          <a:xfrm>
            <a:off x="581025" y="1797050"/>
            <a:ext cx="5819775" cy="2636838"/>
          </a:xfrm>
        </p:spPr>
        <p:txBody>
          <a:bodyPr/>
          <a:lstStyle/>
          <a:p>
            <a:pPr eaLnBrk="1" hangingPunct="1">
              <a:spcAft>
                <a:spcPts val="1200"/>
              </a:spcAft>
            </a:pPr>
            <a:r>
              <a:rPr lang="en-US" altLang="en-US" dirty="0" smtClean="0"/>
              <a:t>Caregivers (family or friends)</a:t>
            </a:r>
          </a:p>
          <a:p>
            <a:pPr eaLnBrk="1" hangingPunct="1">
              <a:spcAft>
                <a:spcPts val="1200"/>
              </a:spcAft>
            </a:pPr>
            <a:r>
              <a:rPr lang="en-US" altLang="en-US" dirty="0" smtClean="0"/>
              <a:t>Health care providers</a:t>
            </a:r>
          </a:p>
          <a:p>
            <a:pPr eaLnBrk="1" hangingPunct="1">
              <a:spcAft>
                <a:spcPts val="1200"/>
              </a:spcAft>
            </a:pPr>
            <a:r>
              <a:rPr lang="en-US" altLang="en-US" dirty="0" smtClean="0"/>
              <a:t>Paid care providers </a:t>
            </a:r>
          </a:p>
        </p:txBody>
      </p:sp>
      <p:pic>
        <p:nvPicPr>
          <p:cNvPr id="7" name="Picture 6" descr="Aide and Older Person Smiling, located in a residential setting" title="Aide and Older Person Smiling"/>
          <p:cNvPicPr>
            <a:picLocks noChangeAspect="1"/>
          </p:cNvPicPr>
          <p:nvPr/>
        </p:nvPicPr>
        <p:blipFill>
          <a:blip r:embed="rId3"/>
          <a:stretch>
            <a:fillRect/>
          </a:stretch>
        </p:blipFill>
        <p:spPr>
          <a:xfrm>
            <a:off x="4359275" y="3184525"/>
            <a:ext cx="3825875" cy="2551113"/>
          </a:xfrm>
          <a:prstGeom prst="rect">
            <a:avLst/>
          </a:prstGeom>
          <a:ln w="38100" cmpd="sng">
            <a:solidFill>
              <a:srgbClr val="7F7F7F"/>
            </a:solidFill>
          </a:ln>
        </p:spPr>
      </p:pic>
      <p:sp>
        <p:nvSpPr>
          <p:cNvPr id="54277"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CE5CA7F7-11D1-47EE-9DD7-E707760A7DA8}" type="slidenum">
              <a:rPr lang="en-US" altLang="en-US" smtClean="0">
                <a:solidFill>
                  <a:schemeClr val="accent2"/>
                </a:solidFill>
              </a:rPr>
              <a:pPr fontAlgn="base">
                <a:spcBef>
                  <a:spcPct val="0"/>
                </a:spcBef>
                <a:spcAft>
                  <a:spcPct val="0"/>
                </a:spcAft>
              </a:pPr>
              <a:t>21</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Alzheimer’s &amp; Dementia Caregivers</a:t>
            </a:r>
            <a:endParaRPr lang="en-US" sz="2000" baseline="80000" dirty="0"/>
          </a:p>
        </p:txBody>
      </p:sp>
      <p:sp>
        <p:nvSpPr>
          <p:cNvPr id="56323" name="Content Placeholder 2"/>
          <p:cNvSpPr>
            <a:spLocks noGrp="1"/>
          </p:cNvSpPr>
          <p:nvPr>
            <p:ph idx="1"/>
          </p:nvPr>
        </p:nvSpPr>
        <p:spPr>
          <a:xfrm>
            <a:off x="581025" y="3062193"/>
            <a:ext cx="7989888" cy="2586037"/>
          </a:xfrm>
        </p:spPr>
        <p:txBody>
          <a:bodyPr/>
          <a:lstStyle/>
          <a:p>
            <a:pPr eaLnBrk="1" hangingPunct="1"/>
            <a:r>
              <a:rPr lang="en-US" altLang="en-US" sz="2400" dirty="0" smtClean="0"/>
              <a:t>83% of the care provided to older adults come from family members, friends or other unpaid caregivers</a:t>
            </a:r>
          </a:p>
          <a:p>
            <a:pPr eaLnBrk="1" hangingPunct="1"/>
            <a:r>
              <a:rPr lang="en-US" altLang="en-US" sz="2400" dirty="0" smtClean="0"/>
              <a:t>60% of people with Alzheimer’s live in home settings</a:t>
            </a:r>
          </a:p>
          <a:p>
            <a:pPr eaLnBrk="1" hangingPunct="1"/>
            <a:r>
              <a:rPr lang="en-US" altLang="en-US" sz="2400" dirty="0" smtClean="0"/>
              <a:t>Over 15 million caregivers (family and friends)</a:t>
            </a:r>
          </a:p>
          <a:p>
            <a:pPr eaLnBrk="1" hangingPunct="1"/>
            <a:r>
              <a:rPr lang="en-US" altLang="en-US" sz="2400" dirty="0" smtClean="0"/>
              <a:t>18 billion hours of unpaid care annually</a:t>
            </a:r>
          </a:p>
          <a:p>
            <a:pPr eaLnBrk="1" hangingPunct="1"/>
            <a:r>
              <a:rPr lang="en-US" altLang="en-US" sz="2400" dirty="0" smtClean="0"/>
              <a:t>Unpaid care valued at $221 billion (2015)</a:t>
            </a:r>
          </a:p>
          <a:p>
            <a:pPr eaLnBrk="1" hangingPunct="1"/>
            <a:endParaRPr lang="en-US" altLang="en-US" sz="2400" dirty="0"/>
          </a:p>
          <a:p>
            <a:pPr marL="0" indent="0" eaLnBrk="1" hangingPunct="1">
              <a:buNone/>
            </a:pPr>
            <a:r>
              <a:rPr lang="en-US" sz="1100" baseline="30000" dirty="0" smtClean="0">
                <a:ea typeface="MS Mincho" panose="02020609040205080304" pitchFamily="49" charset="-128"/>
                <a:cs typeface="Times New Roman" panose="02020603050405020304" pitchFamily="18" charset="0"/>
              </a:rPr>
              <a:t>20</a:t>
            </a:r>
            <a:r>
              <a:rPr lang="en-US" sz="1100" dirty="0" smtClean="0">
                <a:ea typeface="MS Mincho" panose="02020609040205080304" pitchFamily="49" charset="-128"/>
                <a:cs typeface="Times New Roman" panose="02020603050405020304" pitchFamily="18" charset="0"/>
              </a:rPr>
              <a:t>Alzheimer’s </a:t>
            </a:r>
            <a:r>
              <a:rPr lang="en-US" sz="1100" dirty="0">
                <a:ea typeface="MS Mincho" panose="02020609040205080304" pitchFamily="49" charset="-128"/>
                <a:cs typeface="Times New Roman" panose="02020603050405020304" pitchFamily="18" charset="0"/>
              </a:rPr>
              <a:t>Association. </a:t>
            </a:r>
            <a:r>
              <a:rPr lang="en-US" sz="1100" i="1" dirty="0">
                <a:ea typeface="MS Mincho" panose="02020609040205080304" pitchFamily="49" charset="-128"/>
                <a:cs typeface="Times New Roman" panose="02020603050405020304" pitchFamily="18" charset="0"/>
              </a:rPr>
              <a:t>2016 Alzheimer’s Disease Facts and Figures</a:t>
            </a:r>
            <a:endParaRPr lang="en-US" altLang="en-US" sz="1100" dirty="0" smtClean="0"/>
          </a:p>
        </p:txBody>
      </p:sp>
      <p:sp>
        <p:nvSpPr>
          <p:cNvPr id="563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99B09E94-1D21-4885-BACB-876368CE7DEE}" type="slidenum">
              <a:rPr lang="en-US" altLang="en-US" smtClean="0">
                <a:solidFill>
                  <a:schemeClr val="accent2"/>
                </a:solidFill>
              </a:rPr>
              <a:pPr fontAlgn="base">
                <a:spcBef>
                  <a:spcPct val="0"/>
                </a:spcBef>
                <a:spcAft>
                  <a:spcPct val="0"/>
                </a:spcAft>
              </a:pPr>
              <a:t>22</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Discussion </a:t>
            </a:r>
            <a:r>
              <a:rPr lang="en-US" dirty="0" smtClean="0"/>
              <a:t>Question</a:t>
            </a:r>
            <a:endParaRPr lang="en-US" dirty="0"/>
          </a:p>
        </p:txBody>
      </p:sp>
      <p:sp>
        <p:nvSpPr>
          <p:cNvPr id="3" name="Content Placeholder 2"/>
          <p:cNvSpPr>
            <a:spLocks noGrp="1"/>
          </p:cNvSpPr>
          <p:nvPr>
            <p:ph idx="1"/>
          </p:nvPr>
        </p:nvSpPr>
        <p:spPr>
          <a:xfrm>
            <a:off x="581025" y="2227263"/>
            <a:ext cx="7989888" cy="3632200"/>
          </a:xfrm>
        </p:spPr>
        <p:txBody>
          <a:bodyPr rtlCol="0">
            <a:normAutofit fontScale="92500" lnSpcReduction="10000"/>
          </a:bodyPr>
          <a:lstStyle/>
          <a:p>
            <a:pPr marL="0" indent="0" algn="ctr" eaLnBrk="1" fontAlgn="auto" hangingPunct="1">
              <a:buFont typeface="Wingdings 2" panose="05020102010507070707" pitchFamily="18" charset="2"/>
              <a:buNone/>
              <a:defRPr/>
            </a:pPr>
            <a:endParaRPr lang="en-US" sz="3600" dirty="0" smtClean="0"/>
          </a:p>
          <a:p>
            <a:pPr marL="0" indent="0" algn="ctr" eaLnBrk="1" fontAlgn="auto" hangingPunct="1">
              <a:buFont typeface="Wingdings 2" panose="05020102010507070707" pitchFamily="18" charset="2"/>
              <a:buNone/>
              <a:defRPr/>
            </a:pPr>
            <a:endParaRPr lang="en-US" sz="3600" dirty="0"/>
          </a:p>
          <a:p>
            <a:pPr marL="0" indent="0" algn="ctr" eaLnBrk="1" fontAlgn="auto" hangingPunct="1">
              <a:buFont typeface="Wingdings 2" panose="05020102010507070707" pitchFamily="18" charset="2"/>
              <a:buNone/>
              <a:defRPr/>
            </a:pPr>
            <a:endParaRPr lang="en-US" sz="3600" dirty="0" smtClean="0"/>
          </a:p>
          <a:p>
            <a:pPr marL="0" indent="0" algn="ctr" eaLnBrk="1" fontAlgn="auto" hangingPunct="1">
              <a:buFont typeface="Wingdings 2" panose="05020102010507070707" pitchFamily="18" charset="2"/>
              <a:buNone/>
              <a:defRPr/>
            </a:pPr>
            <a:r>
              <a:rPr lang="en-US" sz="3600" dirty="0" smtClean="0"/>
              <a:t>What </a:t>
            </a:r>
            <a:r>
              <a:rPr lang="en-US" sz="3600" dirty="0"/>
              <a:t>might be the roles and responsibilities of a caregiver for someone with Alzheimer’s disease?</a:t>
            </a:r>
          </a:p>
        </p:txBody>
      </p:sp>
      <p:sp>
        <p:nvSpPr>
          <p:cNvPr id="5" name="Action Button: Help 4" descr="Question mark indicating discussion question" title="Question mark">
            <a:hlinkClick r:id="" action="ppaction://noaction" highlightClick="1"/>
          </p:cNvPr>
          <p:cNvSpPr/>
          <p:nvPr/>
        </p:nvSpPr>
        <p:spPr>
          <a:xfrm>
            <a:off x="3762375" y="2462213"/>
            <a:ext cx="1606550" cy="1438275"/>
          </a:xfrm>
          <a:prstGeom prst="actionButtonHelp">
            <a:avLst/>
          </a:prstGeom>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83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C4F7945D-ED51-44E0-93F6-358961AB5B03}" type="slidenum">
              <a:rPr lang="en-US" altLang="en-US" smtClean="0">
                <a:solidFill>
                  <a:schemeClr val="accent2"/>
                </a:solidFill>
              </a:rPr>
              <a:pPr fontAlgn="base">
                <a:spcBef>
                  <a:spcPct val="0"/>
                </a:spcBef>
                <a:spcAft>
                  <a:spcPct val="0"/>
                </a:spcAft>
              </a:pPr>
              <a:t>23</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Alzheimer’s &amp; Dementia Caregivers</a:t>
            </a:r>
            <a:endParaRPr lang="en-US" sz="2000" baseline="80000" dirty="0"/>
          </a:p>
        </p:txBody>
      </p:sp>
      <p:sp>
        <p:nvSpPr>
          <p:cNvPr id="60419" name="Content Placeholder 2"/>
          <p:cNvSpPr>
            <a:spLocks noGrp="1"/>
          </p:cNvSpPr>
          <p:nvPr>
            <p:ph idx="1"/>
          </p:nvPr>
        </p:nvSpPr>
        <p:spPr>
          <a:xfrm>
            <a:off x="581025" y="2862095"/>
            <a:ext cx="7989888" cy="3632200"/>
          </a:xfrm>
        </p:spPr>
        <p:txBody>
          <a:bodyPr/>
          <a:lstStyle/>
          <a:p>
            <a:pPr eaLnBrk="1" hangingPunct="1">
              <a:spcAft>
                <a:spcPts val="1200"/>
              </a:spcAft>
            </a:pPr>
            <a:r>
              <a:rPr lang="en-US" altLang="en-US" dirty="0" smtClean="0"/>
              <a:t>Caregiving responsibilities:</a:t>
            </a:r>
          </a:p>
          <a:p>
            <a:pPr lvl="1" eaLnBrk="1" hangingPunct="1">
              <a:spcAft>
                <a:spcPts val="1200"/>
              </a:spcAft>
              <a:buFont typeface="Courier New" panose="02070309020205020404" pitchFamily="49" charset="0"/>
              <a:buChar char="o"/>
            </a:pPr>
            <a:r>
              <a:rPr lang="en-US" altLang="en-US" dirty="0" smtClean="0"/>
              <a:t>Help with dressing, bathing, toileting, feeding</a:t>
            </a:r>
          </a:p>
          <a:p>
            <a:pPr lvl="1" eaLnBrk="1" hangingPunct="1">
              <a:spcAft>
                <a:spcPts val="1200"/>
              </a:spcAft>
              <a:buFont typeface="Courier New" panose="02070309020205020404" pitchFamily="49" charset="0"/>
              <a:buChar char="o"/>
            </a:pPr>
            <a:r>
              <a:rPr lang="en-US" altLang="en-US" dirty="0" smtClean="0"/>
              <a:t>Shopping, meal preparation, transportation</a:t>
            </a:r>
          </a:p>
          <a:p>
            <a:pPr lvl="1" eaLnBrk="1" hangingPunct="1">
              <a:spcAft>
                <a:spcPts val="1200"/>
              </a:spcAft>
              <a:buFont typeface="Courier New" panose="02070309020205020404" pitchFamily="49" charset="0"/>
              <a:buChar char="o"/>
            </a:pPr>
            <a:r>
              <a:rPr lang="en-US" altLang="en-US" dirty="0" smtClean="0"/>
              <a:t>Medication management, financial management</a:t>
            </a:r>
          </a:p>
          <a:p>
            <a:pPr lvl="1" eaLnBrk="1" hangingPunct="1">
              <a:spcAft>
                <a:spcPts val="1200"/>
              </a:spcAft>
              <a:buFont typeface="Courier New" panose="02070309020205020404" pitchFamily="49" charset="0"/>
              <a:buChar char="o"/>
            </a:pPr>
            <a:r>
              <a:rPr lang="en-US" altLang="en-US" dirty="0" smtClean="0"/>
              <a:t>Emotional support</a:t>
            </a:r>
          </a:p>
          <a:p>
            <a:pPr eaLnBrk="1" hangingPunct="1">
              <a:spcAft>
                <a:spcPts val="1200"/>
              </a:spcAft>
            </a:pPr>
            <a:r>
              <a:rPr lang="en-US" altLang="en-US" dirty="0" smtClean="0"/>
              <a:t>Requires increasing levels of care</a:t>
            </a:r>
          </a:p>
          <a:p>
            <a:pPr eaLnBrk="1" hangingPunct="1">
              <a:spcAft>
                <a:spcPts val="1200"/>
              </a:spcAft>
            </a:pPr>
            <a:r>
              <a:rPr lang="en-US" altLang="en-US" dirty="0" smtClean="0"/>
              <a:t>Results in complete dependence</a:t>
            </a:r>
          </a:p>
          <a:p>
            <a:pPr eaLnBrk="1" hangingPunct="1">
              <a:spcAft>
                <a:spcPts val="1200"/>
              </a:spcAft>
            </a:pPr>
            <a:endParaRPr lang="en-US" altLang="en-US" dirty="0" smtClean="0"/>
          </a:p>
          <a:p>
            <a:pPr marL="0"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21</a:t>
            </a:r>
            <a:r>
              <a:rPr lang="en-US" sz="1100" dirty="0" smtClean="0">
                <a:ea typeface="MS Mincho" panose="02020609040205080304" pitchFamily="49" charset="-128"/>
                <a:cs typeface="Times New Roman" panose="02020603050405020304" pitchFamily="18" charset="0"/>
              </a:rPr>
              <a:t>Alzheimer’s </a:t>
            </a:r>
            <a:r>
              <a:rPr lang="en-US" sz="1100" dirty="0">
                <a:ea typeface="MS Mincho" panose="02020609040205080304" pitchFamily="49" charset="-128"/>
                <a:cs typeface="Times New Roman" panose="02020603050405020304" pitchFamily="18" charset="0"/>
              </a:rPr>
              <a:t>Association. </a:t>
            </a:r>
            <a:r>
              <a:rPr lang="en-US" sz="1100" i="1" dirty="0">
                <a:ea typeface="MS Mincho" panose="02020609040205080304" pitchFamily="49" charset="-128"/>
                <a:cs typeface="Times New Roman" panose="02020603050405020304" pitchFamily="18" charset="0"/>
              </a:rPr>
              <a:t>2016 Alzheimer’s Disease Facts and Figures.</a:t>
            </a:r>
            <a:endParaRPr lang="en-US" sz="1100" dirty="0"/>
          </a:p>
          <a:p>
            <a:pPr eaLnBrk="1" hangingPunct="1">
              <a:spcAft>
                <a:spcPts val="1200"/>
              </a:spcAft>
            </a:pPr>
            <a:endParaRPr lang="en-US" altLang="en-US" dirty="0" smtClean="0"/>
          </a:p>
        </p:txBody>
      </p:sp>
      <p:sp>
        <p:nvSpPr>
          <p:cNvPr id="604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183DD5CF-A5F2-4232-8F87-DE482A2EDEE9}" type="slidenum">
              <a:rPr lang="en-US" altLang="en-US" smtClean="0">
                <a:solidFill>
                  <a:schemeClr val="accent2"/>
                </a:solidFill>
              </a:rPr>
              <a:pPr fontAlgn="base">
                <a:spcBef>
                  <a:spcPct val="0"/>
                </a:spcBef>
                <a:spcAft>
                  <a:spcPct val="0"/>
                </a:spcAft>
              </a:pPr>
              <a:t>24</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Caregivers: Challenges</a:t>
            </a:r>
            <a:endParaRPr lang="en-US" sz="2000" baseline="80000" dirty="0"/>
          </a:p>
        </p:txBody>
      </p:sp>
      <p:sp>
        <p:nvSpPr>
          <p:cNvPr id="62468" name="Content Placeholder 2"/>
          <p:cNvSpPr>
            <a:spLocks noGrp="1"/>
          </p:cNvSpPr>
          <p:nvPr>
            <p:ph idx="1"/>
          </p:nvPr>
        </p:nvSpPr>
        <p:spPr>
          <a:xfrm>
            <a:off x="436124" y="2740025"/>
            <a:ext cx="5759960" cy="3581400"/>
          </a:xfrm>
        </p:spPr>
        <p:txBody>
          <a:bodyPr/>
          <a:lstStyle/>
          <a:p>
            <a:pPr eaLnBrk="1" hangingPunct="1">
              <a:spcAft>
                <a:spcPts val="1200"/>
              </a:spcAft>
            </a:pPr>
            <a:r>
              <a:rPr lang="en-US" altLang="en-US" dirty="0" smtClean="0"/>
              <a:t>Physical, psychological, social challenges</a:t>
            </a:r>
          </a:p>
          <a:p>
            <a:pPr lvl="1" eaLnBrk="1" hangingPunct="1">
              <a:spcAft>
                <a:spcPts val="1200"/>
              </a:spcAft>
              <a:buFont typeface="Courier New" panose="02070309020205020404" pitchFamily="49" charset="0"/>
              <a:buChar char="o"/>
            </a:pPr>
            <a:r>
              <a:rPr lang="en-US" altLang="en-US" dirty="0" smtClean="0"/>
              <a:t>$10.2 billion additional </a:t>
            </a:r>
            <a:br>
              <a:rPr lang="en-US" altLang="en-US" dirty="0" smtClean="0"/>
            </a:br>
            <a:r>
              <a:rPr lang="en-US" altLang="en-US" dirty="0" smtClean="0"/>
              <a:t>health care costs (2015)</a:t>
            </a:r>
          </a:p>
          <a:p>
            <a:pPr lvl="1" eaLnBrk="1" hangingPunct="1">
              <a:spcAft>
                <a:spcPts val="1200"/>
              </a:spcAft>
              <a:buFont typeface="Courier New" panose="02070309020205020404" pitchFamily="49" charset="0"/>
              <a:buChar char="o"/>
            </a:pPr>
            <a:r>
              <a:rPr lang="en-US" altLang="en-US" dirty="0" smtClean="0"/>
              <a:t>60% rate emotional </a:t>
            </a:r>
            <a:br>
              <a:rPr lang="en-US" altLang="en-US" dirty="0" smtClean="0"/>
            </a:br>
            <a:r>
              <a:rPr lang="en-US" altLang="en-US" dirty="0" smtClean="0"/>
              <a:t>stress as high or very high</a:t>
            </a:r>
          </a:p>
          <a:p>
            <a:pPr lvl="1" eaLnBrk="1" hangingPunct="1">
              <a:spcAft>
                <a:spcPts val="1200"/>
              </a:spcAft>
              <a:buFont typeface="Courier New" panose="02070309020205020404" pitchFamily="49" charset="0"/>
              <a:buChar char="o"/>
            </a:pPr>
            <a:r>
              <a:rPr lang="en-US" altLang="en-US" dirty="0" smtClean="0"/>
              <a:t>40% suffer from </a:t>
            </a:r>
            <a:br>
              <a:rPr lang="en-US" altLang="en-US" dirty="0" smtClean="0"/>
            </a:br>
            <a:r>
              <a:rPr lang="en-US" altLang="en-US" dirty="0" smtClean="0"/>
              <a:t>depression</a:t>
            </a:r>
          </a:p>
          <a:p>
            <a:pPr lvl="1" eaLnBrk="1" hangingPunct="1">
              <a:spcAft>
                <a:spcPts val="1200"/>
              </a:spcAft>
              <a:buFont typeface="Courier New" panose="02070309020205020404" pitchFamily="49" charset="0"/>
              <a:buChar char="o"/>
            </a:pPr>
            <a:endParaRPr lang="en-US" altLang="en-US" dirty="0" smtClean="0"/>
          </a:p>
          <a:p>
            <a:pPr marL="323850" lvl="1"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22</a:t>
            </a:r>
            <a:r>
              <a:rPr lang="en-US" sz="1100" dirty="0" smtClean="0">
                <a:ea typeface="MS Mincho" panose="02020609040205080304" pitchFamily="49" charset="-128"/>
                <a:cs typeface="Times New Roman" panose="02020603050405020304" pitchFamily="18" charset="0"/>
              </a:rPr>
              <a:t>Alzheimer’s </a:t>
            </a:r>
            <a:r>
              <a:rPr lang="en-US" sz="1100" dirty="0">
                <a:ea typeface="MS Mincho" panose="02020609040205080304" pitchFamily="49" charset="-128"/>
                <a:cs typeface="Times New Roman" panose="02020603050405020304" pitchFamily="18" charset="0"/>
              </a:rPr>
              <a:t>Association. (2016) </a:t>
            </a:r>
            <a:r>
              <a:rPr lang="en-US" sz="1100" i="1" dirty="0">
                <a:ea typeface="MS Mincho" panose="02020609040205080304" pitchFamily="49" charset="-128"/>
                <a:cs typeface="Times New Roman" panose="02020603050405020304" pitchFamily="18" charset="0"/>
              </a:rPr>
              <a:t>Alzheimer’s Disease Caregivers</a:t>
            </a:r>
            <a:r>
              <a:rPr lang="en-US" sz="1100" dirty="0">
                <a:ea typeface="MS Mincho" panose="02020609040205080304" pitchFamily="49" charset="-128"/>
                <a:cs typeface="Times New Roman" panose="02020603050405020304" pitchFamily="18" charset="0"/>
              </a:rPr>
              <a:t>.</a:t>
            </a:r>
            <a:endParaRPr lang="en-US" sz="1100" dirty="0"/>
          </a:p>
          <a:p>
            <a:pPr lvl="1" eaLnBrk="1" hangingPunct="1">
              <a:spcAft>
                <a:spcPts val="1200"/>
              </a:spcAft>
              <a:buFont typeface="Courier New" panose="02070309020205020404" pitchFamily="49" charset="0"/>
              <a:buChar char="o"/>
            </a:pPr>
            <a:endParaRPr lang="en-US" altLang="en-US" dirty="0" smtClean="0"/>
          </a:p>
        </p:txBody>
      </p:sp>
      <p:pic>
        <p:nvPicPr>
          <p:cNvPr id="5" name="Picture 4" descr="Image of older husband with wife being tended to by an aide in a care setting, husband looks unsmiling at the camera while holding his wife's hand&#10;" title="Husband with wife and aide"/>
          <p:cNvPicPr>
            <a:picLocks noChangeAspect="1"/>
          </p:cNvPicPr>
          <p:nvPr/>
        </p:nvPicPr>
        <p:blipFill>
          <a:blip r:embed="rId3"/>
          <a:stretch>
            <a:fillRect/>
          </a:stretch>
        </p:blipFill>
        <p:spPr>
          <a:xfrm>
            <a:off x="5022851" y="2802483"/>
            <a:ext cx="3548062" cy="2641600"/>
          </a:xfrm>
          <a:prstGeom prst="rect">
            <a:avLst/>
          </a:prstGeom>
          <a:ln w="38100" cmpd="sng">
            <a:solidFill>
              <a:srgbClr val="7F7F7F"/>
            </a:solidFill>
          </a:ln>
        </p:spPr>
      </p:pic>
      <p:sp>
        <p:nvSpPr>
          <p:cNvPr id="6246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9DF20A20-86C0-46C2-AA42-8D40ED27DE72}" type="slidenum">
              <a:rPr lang="en-US" altLang="en-US" smtClean="0">
                <a:solidFill>
                  <a:schemeClr val="accent2"/>
                </a:solidFill>
              </a:rPr>
              <a:pPr fontAlgn="base">
                <a:spcBef>
                  <a:spcPct val="0"/>
                </a:spcBef>
                <a:spcAft>
                  <a:spcPct val="0"/>
                </a:spcAft>
              </a:pPr>
              <a:t>25</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Caregivers: Impact on Work</a:t>
            </a:r>
            <a:endParaRPr lang="en-US" sz="2000" baseline="80000" dirty="0"/>
          </a:p>
        </p:txBody>
      </p:sp>
      <p:graphicFrame>
        <p:nvGraphicFramePr>
          <p:cNvPr id="64515" name="Content Placeholder 3" descr="Bar chart shows the impact of caregiving on work, as indicated by specific responses:&#10;Went in late/left early/took time off: 54%&#10;Quit work: 17%&#10;Took leave of absence: 15%&#10;Went from full-time to part-time work: 13%&#10;Took a less demanding job: 13%&#10;Lost job benefits: 9%" title="Chart of Impact of Caregiving on the Workforce"/>
          <p:cNvGraphicFramePr>
            <a:graphicFrameLocks noGrp="1"/>
          </p:cNvGraphicFramePr>
          <p:nvPr>
            <p:ph sz="half" idx="1"/>
            <p:extLst>
              <p:ext uri="{D42A27DB-BD31-4B8C-83A1-F6EECF244321}">
                <p14:modId xmlns:p14="http://schemas.microsoft.com/office/powerpoint/2010/main" val="3720588634"/>
              </p:ext>
            </p:extLst>
          </p:nvPr>
        </p:nvGraphicFramePr>
        <p:xfrm>
          <a:off x="499142" y="2039392"/>
          <a:ext cx="7989888" cy="3916908"/>
        </p:xfrm>
        <a:graphic>
          <a:graphicData uri="http://schemas.openxmlformats.org/presentationml/2006/ole">
            <mc:AlternateContent xmlns:mc="http://schemas.openxmlformats.org/markup-compatibility/2006">
              <mc:Choice xmlns:v="urn:schemas-microsoft-com:vml" Requires="v">
                <p:oleObj spid="_x0000_s64538" name="Chart" r:id="rId4" imgW="8096190" imgH="3743268" progId="Excel.Chart.8">
                  <p:embed/>
                </p:oleObj>
              </mc:Choice>
              <mc:Fallback>
                <p:oleObj name="Chart" r:id="rId4" imgW="8096190" imgH="3743268" progId="Excel.Chart.8">
                  <p:embed/>
                  <p:pic>
                    <p:nvPicPr>
                      <p:cNvPr id="0" name="Content Placeholder 3" descr="Bar chart shows the impact of caregiving on work, as indicated by specific responses:&#10;Went in late/left early/took time off: 54%&#10;Quit work: 17%&#10;Took leave of absence: 15%&#10;Went from full-time to part-time work: 13%&#10;Took a less demanding job: 13%&#10;Lost job benefits: 9%"/>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142" y="2039392"/>
                        <a:ext cx="7989888" cy="3916908"/>
                      </a:xfrm>
                      <a:prstGeom prst="rect">
                        <a:avLst/>
                      </a:prstGeom>
                      <a:noFill/>
                      <a:ln>
                        <a:noFill/>
                      </a:ln>
                    </p:spPr>
                  </p:pic>
                </p:oleObj>
              </mc:Fallback>
            </mc:AlternateContent>
          </a:graphicData>
        </a:graphic>
      </p:graphicFrame>
      <p:sp>
        <p:nvSpPr>
          <p:cNvPr id="3" name="Content Placeholder 2"/>
          <p:cNvSpPr>
            <a:spLocks noGrp="1"/>
          </p:cNvSpPr>
          <p:nvPr>
            <p:ph sz="half" idx="2"/>
          </p:nvPr>
        </p:nvSpPr>
        <p:spPr>
          <a:xfrm>
            <a:off x="840332" y="5956300"/>
            <a:ext cx="4127453" cy="678969"/>
          </a:xfrm>
        </p:spPr>
        <p:txBody>
          <a:bodyPr>
            <a:normAutofit/>
          </a:bodyPr>
          <a:lstStyle/>
          <a:p>
            <a:pPr marL="0" indent="0">
              <a:buNone/>
            </a:pPr>
            <a:r>
              <a:rPr lang="en-US" sz="1100" baseline="30000" dirty="0">
                <a:ea typeface="MS Mincho" panose="02020609040205080304" pitchFamily="49" charset="-128"/>
                <a:cs typeface="Times New Roman" panose="02020603050405020304" pitchFamily="18" charset="0"/>
              </a:rPr>
              <a:t>23</a:t>
            </a:r>
            <a:r>
              <a:rPr lang="en-US" sz="1100" dirty="0">
                <a:ea typeface="MS Mincho" panose="02020609040205080304" pitchFamily="49" charset="-128"/>
                <a:cs typeface="Times New Roman" panose="02020603050405020304" pitchFamily="18" charset="0"/>
              </a:rPr>
              <a:t>Alzheimer’s Association. (2016) </a:t>
            </a:r>
            <a:r>
              <a:rPr lang="en-US" sz="1100" i="1" dirty="0">
                <a:ea typeface="MS Mincho" panose="02020609040205080304" pitchFamily="49" charset="-128"/>
                <a:cs typeface="Times New Roman" panose="02020603050405020304" pitchFamily="18" charset="0"/>
              </a:rPr>
              <a:t>Alzheimer’s Disease Caregivers</a:t>
            </a:r>
            <a:r>
              <a:rPr lang="en-US" sz="1100" dirty="0" smtClean="0">
                <a:ea typeface="MS Mincho" panose="02020609040205080304" pitchFamily="49" charset="-128"/>
                <a:cs typeface="Times New Roman" panose="02020603050405020304" pitchFamily="18" charset="0"/>
              </a:rPr>
              <a:t>.</a:t>
            </a:r>
            <a:endParaRPr lang="en-US" sz="1100" dirty="0"/>
          </a:p>
        </p:txBody>
      </p:sp>
      <p:sp>
        <p:nvSpPr>
          <p:cNvPr id="6451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CBE9F1EF-BD56-494A-87D8-E31091AC82A7}" type="slidenum">
              <a:rPr lang="en-US" altLang="en-US" smtClean="0">
                <a:solidFill>
                  <a:schemeClr val="accent2"/>
                </a:solidFill>
              </a:rPr>
              <a:pPr fontAlgn="base">
                <a:spcBef>
                  <a:spcPct val="0"/>
                </a:spcBef>
                <a:spcAft>
                  <a:spcPct val="0"/>
                </a:spcAft>
              </a:pPr>
              <a:t>26</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Caregivers: Length of Care</a:t>
            </a:r>
            <a:endParaRPr lang="en-US" sz="2000" baseline="80000" dirty="0"/>
          </a:p>
        </p:txBody>
      </p:sp>
      <p:sp>
        <p:nvSpPr>
          <p:cNvPr id="66563" name="Content Placeholder 2"/>
          <p:cNvSpPr>
            <a:spLocks noGrp="1"/>
          </p:cNvSpPr>
          <p:nvPr>
            <p:ph idx="1"/>
          </p:nvPr>
        </p:nvSpPr>
        <p:spPr>
          <a:xfrm>
            <a:off x="471843" y="2227263"/>
            <a:ext cx="7989888" cy="4296367"/>
          </a:xfrm>
        </p:spPr>
        <p:txBody>
          <a:bodyPr/>
          <a:lstStyle/>
          <a:p>
            <a:pPr eaLnBrk="1" hangingPunct="1">
              <a:spcAft>
                <a:spcPts val="1200"/>
              </a:spcAft>
            </a:pPr>
            <a:r>
              <a:rPr lang="en-US" altLang="en-US" dirty="0" smtClean="0"/>
              <a:t>75% had provided care at least one year </a:t>
            </a:r>
          </a:p>
          <a:p>
            <a:pPr eaLnBrk="1" hangingPunct="1">
              <a:spcAft>
                <a:spcPts val="1200"/>
              </a:spcAft>
            </a:pPr>
            <a:r>
              <a:rPr lang="en-US" altLang="en-US" dirty="0" smtClean="0"/>
              <a:t>33% had provided care for five or more years</a:t>
            </a:r>
          </a:p>
          <a:p>
            <a:pPr eaLnBrk="1" hangingPunct="1">
              <a:spcAft>
                <a:spcPts val="1200"/>
              </a:spcAft>
            </a:pPr>
            <a:r>
              <a:rPr lang="en-US" altLang="en-US" dirty="0" smtClean="0"/>
              <a:t>Average length of time: 4.6 years</a:t>
            </a:r>
          </a:p>
          <a:p>
            <a:pPr eaLnBrk="1" hangingPunct="1">
              <a:spcAft>
                <a:spcPts val="1200"/>
              </a:spcAft>
            </a:pPr>
            <a:r>
              <a:rPr lang="en-US" altLang="en-US" dirty="0" smtClean="0"/>
              <a:t>May range from 4 - 20 years</a:t>
            </a:r>
          </a:p>
          <a:p>
            <a:pPr eaLnBrk="1" hangingPunct="1">
              <a:spcAft>
                <a:spcPts val="1200"/>
              </a:spcAft>
            </a:pPr>
            <a:endParaRPr lang="en-US" altLang="en-US" dirty="0"/>
          </a:p>
          <a:p>
            <a:pPr eaLnBrk="1" hangingPunct="1">
              <a:spcAft>
                <a:spcPts val="1200"/>
              </a:spcAft>
            </a:pPr>
            <a:endParaRPr lang="en-US" altLang="en-US" dirty="0" smtClean="0"/>
          </a:p>
          <a:p>
            <a:pPr marL="0" indent="0" eaLnBrk="1" fontAlgn="auto" hangingPunct="1">
              <a:spcBef>
                <a:spcPts val="1000"/>
              </a:spcBef>
              <a:spcAft>
                <a:spcPts val="0"/>
              </a:spcAft>
              <a:buNone/>
              <a:defRPr/>
            </a:pPr>
            <a:r>
              <a:rPr lang="en-US" sz="1100" baseline="30000" dirty="0">
                <a:ea typeface="MS Gothic" panose="020B0609070205080204" pitchFamily="49" charset="-128"/>
                <a:cs typeface="Times New Roman" panose="02020603050405020304" pitchFamily="18" charset="0"/>
              </a:rPr>
              <a:t>24</a:t>
            </a:r>
            <a:r>
              <a:rPr lang="en-US" sz="1100" dirty="0">
                <a:ea typeface="MS Gothic" panose="020B0609070205080204" pitchFamily="49" charset="-128"/>
                <a:cs typeface="Times New Roman" panose="02020603050405020304" pitchFamily="18" charset="0"/>
              </a:rPr>
              <a:t>Alzheimer’s Association. (2015) </a:t>
            </a:r>
            <a:r>
              <a:rPr lang="en-US" sz="1100" i="1" dirty="0">
                <a:ea typeface="MS Gothic" panose="020B0609070205080204" pitchFamily="49" charset="-128"/>
                <a:cs typeface="Times New Roman" panose="02020603050405020304" pitchFamily="18" charset="0"/>
              </a:rPr>
              <a:t>Alzheimer’s Disease Caregivers</a:t>
            </a:r>
            <a:r>
              <a:rPr lang="en-US" sz="1100" dirty="0">
                <a:ea typeface="MS Gothic" panose="020B0609070205080204" pitchFamily="49" charset="-128"/>
                <a:cs typeface="Times New Roman" panose="02020603050405020304" pitchFamily="18" charset="0"/>
              </a:rPr>
              <a:t>.</a:t>
            </a:r>
          </a:p>
          <a:p>
            <a:pPr marL="0" indent="0" eaLnBrk="1" fontAlgn="auto" hangingPunct="1">
              <a:spcBef>
                <a:spcPts val="0"/>
              </a:spcBef>
              <a:spcAft>
                <a:spcPts val="0"/>
              </a:spcAft>
              <a:buNone/>
              <a:defRPr/>
            </a:pPr>
            <a:r>
              <a:rPr lang="en-US" sz="1100" baseline="30000" dirty="0">
                <a:ea typeface="MS Mincho" panose="02020609040205080304" pitchFamily="49" charset="-128"/>
                <a:cs typeface="Times New Roman" panose="02020603050405020304" pitchFamily="18" charset="0"/>
              </a:rPr>
              <a:t>25</a:t>
            </a:r>
            <a:r>
              <a:rPr lang="en-US" sz="1100" dirty="0">
                <a:ea typeface="MS Mincho" panose="02020609040205080304" pitchFamily="49" charset="-128"/>
                <a:cs typeface="Times New Roman" panose="02020603050405020304" pitchFamily="18" charset="0"/>
              </a:rPr>
              <a:t>National Alliance for Caregiving &amp; AARP (2009). </a:t>
            </a:r>
            <a:r>
              <a:rPr lang="en-US" sz="1100" i="1" dirty="0">
                <a:ea typeface="MS Mincho" panose="02020609040205080304" pitchFamily="49" charset="-128"/>
                <a:cs typeface="Times New Roman" panose="02020603050405020304" pitchFamily="18" charset="0"/>
              </a:rPr>
              <a:t>Caregiving in the U.S</a:t>
            </a:r>
            <a:r>
              <a:rPr lang="en-US" sz="1100" i="1" dirty="0" smtClean="0">
                <a:ea typeface="MS Mincho" panose="02020609040205080304" pitchFamily="49" charset="-128"/>
                <a:cs typeface="Times New Roman" panose="02020603050405020304" pitchFamily="18" charset="0"/>
              </a:rPr>
              <a:t>.</a:t>
            </a:r>
            <a:endParaRPr lang="en-US" altLang="en-US" dirty="0" smtClean="0"/>
          </a:p>
        </p:txBody>
      </p:sp>
      <p:sp>
        <p:nvSpPr>
          <p:cNvPr id="665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228BA1CB-C790-4D07-88F1-DEE1231A7702}" type="slidenum">
              <a:rPr lang="en-US" altLang="en-US" smtClean="0">
                <a:solidFill>
                  <a:schemeClr val="accent2"/>
                </a:solidFill>
              </a:rPr>
              <a:pPr fontAlgn="base">
                <a:spcBef>
                  <a:spcPct val="0"/>
                </a:spcBef>
                <a:spcAft>
                  <a:spcPct val="0"/>
                </a:spcAft>
              </a:pPr>
              <a:t>27</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Caregivers: Critical Role</a:t>
            </a:r>
            <a:endParaRPr lang="en-US" dirty="0"/>
          </a:p>
        </p:txBody>
      </p:sp>
      <p:sp>
        <p:nvSpPr>
          <p:cNvPr id="68612" name="Content Placeholder 2"/>
          <p:cNvSpPr>
            <a:spLocks noGrp="1"/>
          </p:cNvSpPr>
          <p:nvPr>
            <p:ph idx="1"/>
          </p:nvPr>
        </p:nvSpPr>
        <p:spPr>
          <a:xfrm>
            <a:off x="581025" y="2003425"/>
            <a:ext cx="3871913" cy="2725738"/>
          </a:xfrm>
        </p:spPr>
        <p:txBody>
          <a:bodyPr/>
          <a:lstStyle/>
          <a:p>
            <a:pPr eaLnBrk="1" hangingPunct="1">
              <a:spcAft>
                <a:spcPts val="1200"/>
              </a:spcAft>
            </a:pPr>
            <a:r>
              <a:rPr lang="en-US" altLang="en-US" dirty="0" smtClean="0"/>
              <a:t>Health care system could not sustain costs of care</a:t>
            </a:r>
          </a:p>
          <a:p>
            <a:pPr eaLnBrk="1" hangingPunct="1">
              <a:spcAft>
                <a:spcPts val="1200"/>
              </a:spcAft>
            </a:pPr>
            <a:r>
              <a:rPr lang="en-US" altLang="en-US" dirty="0" smtClean="0"/>
              <a:t>Support for caregivers is a public health issue</a:t>
            </a:r>
          </a:p>
        </p:txBody>
      </p:sp>
      <p:pic>
        <p:nvPicPr>
          <p:cNvPr id="4" name="Picture 3" descr="Image of man holding the hand of and looking down on older woman; both are smiling&#10;" title="Image of older woman and younger man"/>
          <p:cNvPicPr>
            <a:picLocks noChangeAspect="1"/>
          </p:cNvPicPr>
          <p:nvPr/>
        </p:nvPicPr>
        <p:blipFill>
          <a:blip r:embed="rId3"/>
          <a:stretch>
            <a:fillRect/>
          </a:stretch>
        </p:blipFill>
        <p:spPr>
          <a:xfrm>
            <a:off x="4775200" y="2097088"/>
            <a:ext cx="3532188" cy="3532187"/>
          </a:xfrm>
          <a:prstGeom prst="rect">
            <a:avLst/>
          </a:prstGeom>
          <a:ln w="38100" cmpd="sng">
            <a:solidFill>
              <a:srgbClr val="7F7F7F"/>
            </a:solidFill>
          </a:ln>
        </p:spPr>
      </p:pic>
      <p:sp>
        <p:nvSpPr>
          <p:cNvPr id="686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93067305-B896-4FB0-9DA7-D014926D377F}" type="slidenum">
              <a:rPr lang="en-US" altLang="en-US" smtClean="0">
                <a:solidFill>
                  <a:schemeClr val="accent2"/>
                </a:solidFill>
              </a:rPr>
              <a:pPr fontAlgn="base">
                <a:spcBef>
                  <a:spcPct val="0"/>
                </a:spcBef>
                <a:spcAft>
                  <a:spcPct val="0"/>
                </a:spcAft>
              </a:pPr>
              <a:t>28</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Health Professionals: Shortage</a:t>
            </a:r>
            <a:endParaRPr lang="en-US" sz="2000" baseline="80000" dirty="0"/>
          </a:p>
        </p:txBody>
      </p:sp>
      <p:sp>
        <p:nvSpPr>
          <p:cNvPr id="3" name="Content Placeholder 2"/>
          <p:cNvSpPr>
            <a:spLocks noGrp="1"/>
          </p:cNvSpPr>
          <p:nvPr>
            <p:ph idx="1"/>
          </p:nvPr>
        </p:nvSpPr>
        <p:spPr>
          <a:xfrm>
            <a:off x="581025" y="2227263"/>
            <a:ext cx="7989888" cy="4350958"/>
          </a:xfrm>
        </p:spPr>
        <p:txBody>
          <a:bodyPr rtlCol="0">
            <a:normAutofit fontScale="85000" lnSpcReduction="10000"/>
          </a:bodyPr>
          <a:lstStyle/>
          <a:p>
            <a:pPr marL="306000" indent="-306000" eaLnBrk="1" fontAlgn="auto" hangingPunct="1">
              <a:spcAft>
                <a:spcPts val="1200"/>
              </a:spcAft>
              <a:defRPr/>
            </a:pPr>
            <a:r>
              <a:rPr lang="en-US" dirty="0"/>
              <a:t>S</a:t>
            </a:r>
            <a:r>
              <a:rPr lang="en-US" dirty="0" smtClean="0"/>
              <a:t>hortage of health care professionals trained to treat older adults</a:t>
            </a:r>
          </a:p>
          <a:p>
            <a:pPr marL="630000" lvl="1" indent="-306000" eaLnBrk="1" fontAlgn="auto" hangingPunct="1">
              <a:spcAft>
                <a:spcPts val="1200"/>
              </a:spcAft>
              <a:buFont typeface="Courier New"/>
              <a:buChar char="o"/>
              <a:defRPr/>
            </a:pPr>
            <a:r>
              <a:rPr lang="en-US" dirty="0" smtClean="0"/>
              <a:t>Need additional 3.5 million by 2030</a:t>
            </a:r>
          </a:p>
          <a:p>
            <a:pPr marL="630000" lvl="1" indent="-306000" eaLnBrk="1" fontAlgn="auto" hangingPunct="1">
              <a:spcAft>
                <a:spcPts val="1200"/>
              </a:spcAft>
              <a:buFont typeface="Courier New"/>
              <a:buChar char="o"/>
              <a:defRPr/>
            </a:pPr>
            <a:r>
              <a:rPr lang="en-US" dirty="0" smtClean="0"/>
              <a:t>Currently have half the number of certified geriatricians needed</a:t>
            </a:r>
          </a:p>
          <a:p>
            <a:pPr marL="630000" lvl="1" indent="-306000" eaLnBrk="1" fontAlgn="auto" hangingPunct="1">
              <a:spcAft>
                <a:spcPts val="1200"/>
              </a:spcAft>
              <a:buFont typeface="Courier New"/>
              <a:buChar char="o"/>
              <a:defRPr/>
            </a:pPr>
            <a:r>
              <a:rPr lang="en-US" dirty="0" smtClean="0"/>
              <a:t>Less than 1% of RNs, PAs, and pharmacists identify as geriatric</a:t>
            </a:r>
          </a:p>
          <a:p>
            <a:pPr marL="306000" indent="-306000" eaLnBrk="1" fontAlgn="auto" hangingPunct="1">
              <a:spcAft>
                <a:spcPts val="1200"/>
              </a:spcAft>
              <a:defRPr/>
            </a:pPr>
            <a:r>
              <a:rPr lang="en-US" dirty="0" smtClean="0"/>
              <a:t>Many not adequately trained for Alzheimer’s and dementia</a:t>
            </a:r>
          </a:p>
          <a:p>
            <a:pPr marL="0" indent="0" eaLnBrk="1" fontAlgn="auto" hangingPunct="1">
              <a:spcAft>
                <a:spcPts val="1200"/>
              </a:spcAft>
              <a:buNone/>
              <a:defRPr/>
            </a:pPr>
            <a:endParaRPr lang="en-US" sz="1300" dirty="0" smtClean="0">
              <a:ea typeface="MS Mincho" panose="02020609040205080304" pitchFamily="49" charset="-128"/>
              <a:cs typeface="Times New Roman" panose="02020603050405020304" pitchFamily="18" charset="0"/>
            </a:endParaRPr>
          </a:p>
          <a:p>
            <a:pPr marL="0" indent="0" eaLnBrk="1" fontAlgn="auto" hangingPunct="1">
              <a:spcAft>
                <a:spcPts val="1200"/>
              </a:spcAft>
              <a:buNone/>
              <a:defRPr/>
            </a:pPr>
            <a:endParaRPr lang="en-US" sz="1300" dirty="0">
              <a:ea typeface="MS Mincho" panose="02020609040205080304" pitchFamily="49" charset="-128"/>
              <a:cs typeface="Times New Roman" panose="02020603050405020304" pitchFamily="18" charset="0"/>
            </a:endParaRPr>
          </a:p>
          <a:p>
            <a:pPr marL="0" indent="0" eaLnBrk="1" fontAlgn="auto" hangingPunct="1">
              <a:spcAft>
                <a:spcPts val="1200"/>
              </a:spcAft>
              <a:buNone/>
              <a:defRPr/>
            </a:pPr>
            <a:endParaRPr lang="en-US" sz="1300" dirty="0" smtClean="0">
              <a:ea typeface="MS Mincho" panose="02020609040205080304" pitchFamily="49" charset="-128"/>
              <a:cs typeface="Times New Roman" panose="02020603050405020304" pitchFamily="18" charset="0"/>
            </a:endParaRPr>
          </a:p>
          <a:p>
            <a:pPr marL="0" indent="0" eaLnBrk="1" fontAlgn="auto" hangingPunct="1">
              <a:spcAft>
                <a:spcPts val="1200"/>
              </a:spcAft>
              <a:buNone/>
              <a:defRPr/>
            </a:pPr>
            <a:endParaRPr lang="en-US" sz="1300" dirty="0">
              <a:ea typeface="MS Mincho" panose="02020609040205080304" pitchFamily="49" charset="-128"/>
              <a:cs typeface="Times New Roman" panose="02020603050405020304" pitchFamily="18" charset="0"/>
            </a:endParaRPr>
          </a:p>
          <a:p>
            <a:pPr marL="0" indent="0" eaLnBrk="1" fontAlgn="auto" hangingPunct="1">
              <a:spcAft>
                <a:spcPts val="1200"/>
              </a:spcAft>
              <a:buNone/>
              <a:defRPr/>
            </a:pPr>
            <a:r>
              <a:rPr lang="en-US" sz="1300" baseline="30000" dirty="0" smtClean="0">
                <a:ea typeface="MS Mincho" panose="02020609040205080304" pitchFamily="49" charset="-128"/>
                <a:cs typeface="Times New Roman" panose="02020603050405020304" pitchFamily="18" charset="0"/>
              </a:rPr>
              <a:t>26</a:t>
            </a:r>
            <a:r>
              <a:rPr lang="en-US" sz="1300" dirty="0" smtClean="0">
                <a:ea typeface="MS Mincho" panose="02020609040205080304" pitchFamily="49" charset="-128"/>
                <a:cs typeface="Times New Roman" panose="02020603050405020304" pitchFamily="18" charset="0"/>
              </a:rPr>
              <a:t>Alzheimer’s </a:t>
            </a:r>
            <a:r>
              <a:rPr lang="en-US" sz="1300" dirty="0">
                <a:ea typeface="MS Mincho" panose="02020609040205080304" pitchFamily="49" charset="-128"/>
                <a:cs typeface="Times New Roman" panose="02020603050405020304" pitchFamily="18" charset="0"/>
              </a:rPr>
              <a:t>Association. </a:t>
            </a:r>
            <a:r>
              <a:rPr lang="en-US" sz="1300" i="1" dirty="0">
                <a:ea typeface="MS Mincho" panose="02020609040205080304" pitchFamily="49" charset="-128"/>
                <a:cs typeface="Times New Roman" panose="02020603050405020304" pitchFamily="18" charset="0"/>
              </a:rPr>
              <a:t>2015 Alzheimer’s Disease Facts and Figures.</a:t>
            </a:r>
            <a:endParaRPr lang="en-US" sz="1300" dirty="0"/>
          </a:p>
          <a:p>
            <a:pPr marL="306000" indent="-306000" eaLnBrk="1" fontAlgn="auto" hangingPunct="1">
              <a:spcAft>
                <a:spcPts val="1200"/>
              </a:spcAft>
              <a:defRPr/>
            </a:pPr>
            <a:endParaRPr lang="en-US" dirty="0" smtClean="0"/>
          </a:p>
        </p:txBody>
      </p:sp>
      <p:sp>
        <p:nvSpPr>
          <p:cNvPr id="706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4EB8FD0E-D162-4C78-AD27-D33EB7FB9363}" type="slidenum">
              <a:rPr lang="en-US" altLang="en-US" smtClean="0">
                <a:solidFill>
                  <a:schemeClr val="accent2"/>
                </a:solidFill>
              </a:rPr>
              <a:pPr fontAlgn="base">
                <a:spcBef>
                  <a:spcPct val="0"/>
                </a:spcBef>
                <a:spcAft>
                  <a:spcPct val="0"/>
                </a:spcAft>
              </a:pPr>
              <a:t>29</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COMPETENCIes</a:t>
            </a:r>
            <a:endParaRPr lang="en-US" dirty="0"/>
          </a:p>
        </p:txBody>
      </p:sp>
      <p:sp>
        <p:nvSpPr>
          <p:cNvPr id="4" name="Content Placeholder 3"/>
          <p:cNvSpPr>
            <a:spLocks noGrp="1"/>
          </p:cNvSpPr>
          <p:nvPr>
            <p:ph idx="1"/>
          </p:nvPr>
        </p:nvSpPr>
        <p:spPr>
          <a:xfrm>
            <a:off x="581192" y="2228003"/>
            <a:ext cx="8169518" cy="3936823"/>
          </a:xfrm>
        </p:spPr>
        <p:txBody>
          <a:bodyPr/>
          <a:lstStyle/>
          <a:p>
            <a:pPr defTabSz="914400"/>
            <a:r>
              <a:rPr lang="en-US" altLang="en-US" sz="1400" b="1" u="sng" dirty="0"/>
              <a:t>Association for Gerontology in Higher Education (AGHE):</a:t>
            </a:r>
            <a:endParaRPr lang="en-US" altLang="en-US" sz="1400" dirty="0"/>
          </a:p>
          <a:p>
            <a:pPr defTabSz="914400">
              <a:buFontTx/>
              <a:buChar char="•"/>
            </a:pPr>
            <a:r>
              <a:rPr lang="en-US" altLang="en-US" sz="1400" dirty="0"/>
              <a:t> 1.3.3 Demonstrate knowledge of signs, symptoms, and impact of common cognitive and mental health problems in late life (e.g., dementia, depression, grief, anxiety).</a:t>
            </a:r>
          </a:p>
          <a:p>
            <a:pPr defTabSz="914400"/>
            <a:r>
              <a:rPr lang="en-US" altLang="en-US" sz="1400" b="1" u="sng" dirty="0" smtClean="0"/>
              <a:t>Association </a:t>
            </a:r>
            <a:r>
              <a:rPr lang="en-US" altLang="en-US" sz="1400" b="1" u="sng" dirty="0"/>
              <a:t>of Schools and Programs of Public Health (ASPPH):</a:t>
            </a:r>
            <a:endParaRPr lang="en-US" altLang="en-US" sz="1400" dirty="0"/>
          </a:p>
          <a:p>
            <a:pPr defTabSz="914400">
              <a:buFontTx/>
              <a:buChar char="•"/>
            </a:pPr>
            <a:r>
              <a:rPr lang="en-US" altLang="en-US" sz="1400" dirty="0"/>
              <a:t> Domain 1: Discuss major local, national, and global health challenges.</a:t>
            </a:r>
          </a:p>
          <a:p>
            <a:pPr defTabSz="914400"/>
            <a:r>
              <a:rPr lang="en-US" altLang="en-US" sz="1400" b="1" u="sng" dirty="0" smtClean="0"/>
              <a:t>Council </a:t>
            </a:r>
            <a:r>
              <a:rPr lang="en-US" altLang="en-US" sz="1400" b="1" u="sng" dirty="0"/>
              <a:t>on Linkages Between Academia and Public Health Practice:</a:t>
            </a:r>
            <a:endParaRPr lang="en-US" altLang="en-US" sz="1400" dirty="0"/>
          </a:p>
          <a:p>
            <a:pPr defTabSz="914400">
              <a:buFontTx/>
              <a:buChar char="•"/>
            </a:pPr>
            <a:r>
              <a:rPr lang="en-US" altLang="en-US" sz="1400" dirty="0"/>
              <a:t> 2A. Identifies current trends (e.g., health, fiscal, social, political, environmental) affecting the health of a community. </a:t>
            </a:r>
          </a:p>
          <a:p>
            <a:pPr defTabSz="914400"/>
            <a:r>
              <a:rPr lang="en-US" altLang="en-US" sz="1400" b="1" u="sng" dirty="0" smtClean="0"/>
              <a:t>National </a:t>
            </a:r>
            <a:r>
              <a:rPr lang="en-US" altLang="en-US" sz="1400" b="1" u="sng" dirty="0"/>
              <a:t>Association of Chronic Disease Directors (NACDD):</a:t>
            </a:r>
            <a:endParaRPr lang="en-US" altLang="en-US" sz="1400" dirty="0"/>
          </a:p>
          <a:p>
            <a:pPr defTabSz="914400">
              <a:buFontTx/>
              <a:buChar char="•"/>
            </a:pPr>
            <a:r>
              <a:rPr lang="en-US" altLang="en-US" sz="1400" dirty="0"/>
              <a:t> Domain 7: Articulate key chronic disease issues.</a:t>
            </a:r>
          </a:p>
          <a:p>
            <a:pPr defTabSz="914400"/>
            <a:r>
              <a:rPr lang="en-US" altLang="en-US" sz="1400" b="1" u="sng" dirty="0" smtClean="0"/>
              <a:t>National </a:t>
            </a:r>
            <a:r>
              <a:rPr lang="en-US" altLang="en-US" sz="1400" b="1" u="sng" dirty="0"/>
              <a:t>Commission for Health Education Credentialing, Inc. (NCHEC):</a:t>
            </a:r>
            <a:endParaRPr lang="en-US" altLang="en-US" sz="1400" dirty="0"/>
          </a:p>
          <a:p>
            <a:pPr defTabSz="914400">
              <a:buFontTx/>
              <a:buChar char="•"/>
            </a:pPr>
            <a:r>
              <a:rPr lang="en-US" altLang="en-US" sz="1400" dirty="0"/>
              <a:t> 7.1.1 Identify current and emerging issues that may influence health and health education.</a:t>
            </a:r>
          </a:p>
          <a:p>
            <a:endParaRPr lang="en-US" sz="1400" dirty="0"/>
          </a:p>
        </p:txBody>
      </p:sp>
      <p:sp>
        <p:nvSpPr>
          <p:cNvPr id="1741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30F6528D-78E0-43A7-8E20-112940B8169C}" type="slidenum">
              <a:rPr lang="en-US" altLang="en-US" smtClean="0">
                <a:solidFill>
                  <a:schemeClr val="accent2"/>
                </a:solidFill>
              </a:rPr>
              <a:pPr fontAlgn="base">
                <a:spcBef>
                  <a:spcPct val="0"/>
                </a:spcBef>
                <a:spcAft>
                  <a:spcPct val="0"/>
                </a:spcAft>
              </a:pPr>
              <a:t>3</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Direct Care  Workforce</a:t>
            </a:r>
            <a:endParaRPr lang="en-US" sz="2000" baseline="80000" dirty="0"/>
          </a:p>
        </p:txBody>
      </p:sp>
      <p:sp>
        <p:nvSpPr>
          <p:cNvPr id="72708" name="Content Placeholder 2"/>
          <p:cNvSpPr>
            <a:spLocks noGrp="1"/>
          </p:cNvSpPr>
          <p:nvPr>
            <p:ph idx="1"/>
          </p:nvPr>
        </p:nvSpPr>
        <p:spPr>
          <a:xfrm>
            <a:off x="414539" y="2610111"/>
            <a:ext cx="7771405" cy="4247890"/>
          </a:xfrm>
        </p:spPr>
        <p:txBody>
          <a:bodyPr/>
          <a:lstStyle/>
          <a:p>
            <a:pPr eaLnBrk="1" hangingPunct="1">
              <a:spcAft>
                <a:spcPts val="1200"/>
              </a:spcAft>
            </a:pPr>
            <a:r>
              <a:rPr lang="en-US" altLang="en-US" dirty="0" smtClean="0"/>
              <a:t>Provide majority of care for Alzheimer’s (after caregivers)</a:t>
            </a:r>
          </a:p>
          <a:p>
            <a:pPr eaLnBrk="1" hangingPunct="1">
              <a:spcAft>
                <a:spcPts val="1200"/>
              </a:spcAft>
            </a:pPr>
            <a:r>
              <a:rPr lang="en-US" altLang="en-US" dirty="0" smtClean="0"/>
              <a:t>Include nurse aides, home                              health aides, personal-care                              aides and home-care aides</a:t>
            </a:r>
          </a:p>
          <a:p>
            <a:pPr eaLnBrk="1" hangingPunct="1">
              <a:spcAft>
                <a:spcPts val="1200"/>
              </a:spcAft>
            </a:pPr>
            <a:r>
              <a:rPr lang="en-US" altLang="en-US" dirty="0" smtClean="0"/>
              <a:t>Help with daily activities: </a:t>
            </a:r>
            <a:br>
              <a:rPr lang="en-US" altLang="en-US" dirty="0" smtClean="0"/>
            </a:br>
            <a:r>
              <a:rPr lang="en-US" altLang="en-US" dirty="0" smtClean="0"/>
              <a:t>bathing, dressing, eating</a:t>
            </a:r>
          </a:p>
          <a:p>
            <a:pPr eaLnBrk="1" hangingPunct="1">
              <a:spcAft>
                <a:spcPts val="1200"/>
              </a:spcAft>
            </a:pPr>
            <a:r>
              <a:rPr lang="en-US" altLang="en-US" dirty="0" smtClean="0"/>
              <a:t>Typically cost $20/hour or $160/day</a:t>
            </a:r>
          </a:p>
          <a:p>
            <a:pPr marL="0" indent="0" eaLnBrk="1" hangingPunct="1">
              <a:spcAft>
                <a:spcPts val="1200"/>
              </a:spcAft>
              <a:buNone/>
            </a:pPr>
            <a:endParaRPr lang="en-US" altLang="en-US" sz="1200" dirty="0" smtClean="0"/>
          </a:p>
          <a:p>
            <a:pPr marL="0" indent="0" eaLnBrk="1" hangingPunct="1">
              <a:buNone/>
            </a:pPr>
            <a:r>
              <a:rPr lang="en-US" sz="1100" baseline="30000" dirty="0" smtClean="0">
                <a:ea typeface="MS Mincho" panose="02020609040205080304" pitchFamily="49" charset="-128"/>
                <a:cs typeface="Times New Roman" panose="02020603050405020304" pitchFamily="18" charset="0"/>
              </a:rPr>
              <a:t>27</a:t>
            </a:r>
            <a:r>
              <a:rPr lang="en-US" sz="1100" dirty="0" smtClean="0">
                <a:ea typeface="MS Mincho" panose="02020609040205080304" pitchFamily="49" charset="-128"/>
                <a:cs typeface="Times New Roman" panose="02020603050405020304" pitchFamily="18" charset="0"/>
              </a:rPr>
              <a:t>Alzheimer’s </a:t>
            </a:r>
            <a:r>
              <a:rPr lang="en-US" sz="1100" dirty="0">
                <a:ea typeface="MS Mincho" panose="02020609040205080304" pitchFamily="49" charset="-128"/>
                <a:cs typeface="Times New Roman" panose="02020603050405020304" pitchFamily="18" charset="0"/>
              </a:rPr>
              <a:t>Association. </a:t>
            </a:r>
            <a:r>
              <a:rPr lang="en-US" sz="1100" i="1" dirty="0">
                <a:ea typeface="MS Mincho" panose="02020609040205080304" pitchFamily="49" charset="-128"/>
                <a:cs typeface="Times New Roman" panose="02020603050405020304" pitchFamily="18" charset="0"/>
              </a:rPr>
              <a:t>2015 Alzheimer’s Disease Facts and Figures.</a:t>
            </a:r>
            <a:br>
              <a:rPr lang="en-US" sz="1100" i="1" dirty="0">
                <a:ea typeface="MS Mincho" panose="02020609040205080304" pitchFamily="49" charset="-128"/>
                <a:cs typeface="Times New Roman" panose="02020603050405020304" pitchFamily="18" charset="0"/>
              </a:rPr>
            </a:br>
            <a:r>
              <a:rPr lang="en-US" sz="1100" i="1" baseline="30000" dirty="0" smtClean="0">
                <a:ea typeface="MS Mincho" panose="02020609040205080304" pitchFamily="49" charset="-128"/>
                <a:cs typeface="Times New Roman" panose="02020603050405020304" pitchFamily="18" charset="0"/>
              </a:rPr>
              <a:t>28</a:t>
            </a:r>
            <a:r>
              <a:rPr lang="en-US" sz="1100" dirty="0" smtClean="0"/>
              <a:t>American </a:t>
            </a:r>
            <a:r>
              <a:rPr lang="en-US" sz="1100" dirty="0"/>
              <a:t>Elder Care Research Organization. (2015) </a:t>
            </a:r>
            <a:r>
              <a:rPr lang="en-US" sz="1100" i="1" dirty="0"/>
              <a:t>Home Care Financial Assistance and Payment </a:t>
            </a:r>
            <a:r>
              <a:rPr lang="en-US" sz="1100" i="1" dirty="0" smtClean="0"/>
              <a:t>Options.</a:t>
            </a:r>
            <a:endParaRPr lang="en-US" altLang="en-US" sz="1100" dirty="0" smtClean="0"/>
          </a:p>
          <a:p>
            <a:pPr eaLnBrk="1" hangingPunct="1"/>
            <a:endParaRPr lang="en-US" altLang="en-US" dirty="0" smtClean="0"/>
          </a:p>
        </p:txBody>
      </p:sp>
      <p:pic>
        <p:nvPicPr>
          <p:cNvPr id="7" name="Picture 6" descr="Older woman sitting in chair is being helped by an aide with putting on her shoes, both are smiling" title="Older woman being assisted by aide"/>
          <p:cNvPicPr>
            <a:picLocks noChangeAspect="1"/>
          </p:cNvPicPr>
          <p:nvPr/>
        </p:nvPicPr>
        <p:blipFill>
          <a:blip r:embed="rId3"/>
          <a:stretch>
            <a:fillRect/>
          </a:stretch>
        </p:blipFill>
        <p:spPr>
          <a:xfrm>
            <a:off x="4997450" y="2835530"/>
            <a:ext cx="3317701" cy="2208417"/>
          </a:xfrm>
          <a:prstGeom prst="rect">
            <a:avLst/>
          </a:prstGeom>
          <a:ln w="38100" cmpd="sng">
            <a:solidFill>
              <a:srgbClr val="7F7F7F"/>
            </a:solidFill>
          </a:ln>
        </p:spPr>
      </p:pic>
      <p:sp>
        <p:nvSpPr>
          <p:cNvPr id="72709"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05062373-25F3-4C53-95E5-782E1B86A97F}" type="slidenum">
              <a:rPr lang="en-US" altLang="en-US" smtClean="0">
                <a:solidFill>
                  <a:schemeClr val="accent2"/>
                </a:solidFill>
              </a:rPr>
              <a:pPr fontAlgn="base">
                <a:spcBef>
                  <a:spcPct val="0"/>
                </a:spcBef>
                <a:spcAft>
                  <a:spcPct val="0"/>
                </a:spcAft>
              </a:pPr>
              <a:t>30</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Direct Care Workforce: Challenges</a:t>
            </a:r>
            <a:endParaRPr lang="en-US" sz="2000" baseline="80000" dirty="0"/>
          </a:p>
        </p:txBody>
      </p:sp>
      <p:sp>
        <p:nvSpPr>
          <p:cNvPr id="3" name="Content Placeholder 2"/>
          <p:cNvSpPr>
            <a:spLocks noGrp="1"/>
          </p:cNvSpPr>
          <p:nvPr>
            <p:ph idx="1"/>
          </p:nvPr>
        </p:nvSpPr>
        <p:spPr>
          <a:xfrm>
            <a:off x="581025" y="2227263"/>
            <a:ext cx="7110413" cy="4446492"/>
          </a:xfrm>
        </p:spPr>
        <p:txBody>
          <a:bodyPr rtlCol="0">
            <a:normAutofit/>
          </a:bodyPr>
          <a:lstStyle/>
          <a:p>
            <a:pPr marL="342900" lvl="1" indent="-342900" eaLnBrk="1" fontAlgn="auto" hangingPunct="1">
              <a:spcAft>
                <a:spcPts val="1200"/>
              </a:spcAft>
              <a:buFont typeface="Wingdings" panose="05000000000000000000" pitchFamily="2" charset="2"/>
              <a:buChar char="§"/>
              <a:defRPr/>
            </a:pPr>
            <a:r>
              <a:rPr lang="en-US" sz="2200" dirty="0" smtClean="0"/>
              <a:t>Workforce shortage</a:t>
            </a:r>
          </a:p>
          <a:p>
            <a:pPr marL="857250" lvl="2" indent="-457200" eaLnBrk="1" fontAlgn="auto" hangingPunct="1">
              <a:spcAft>
                <a:spcPts val="1200"/>
              </a:spcAft>
              <a:buFont typeface="Courier New"/>
              <a:buChar char="o"/>
              <a:defRPr/>
            </a:pPr>
            <a:r>
              <a:rPr lang="en-US" sz="2000" dirty="0" smtClean="0"/>
              <a:t>Over 1 million additional needed by 2018</a:t>
            </a:r>
          </a:p>
          <a:p>
            <a:pPr marL="857250" lvl="2" indent="-457200" eaLnBrk="1" fontAlgn="auto" hangingPunct="1">
              <a:spcAft>
                <a:spcPts val="1200"/>
              </a:spcAft>
              <a:buFont typeface="Courier New"/>
              <a:buChar char="o"/>
              <a:defRPr/>
            </a:pPr>
            <a:r>
              <a:rPr lang="en-US" sz="2000" dirty="0" smtClean="0"/>
              <a:t>High turnover</a:t>
            </a:r>
          </a:p>
          <a:p>
            <a:pPr marL="857250" lvl="2" indent="-457200" eaLnBrk="1" fontAlgn="auto" hangingPunct="1">
              <a:spcAft>
                <a:spcPts val="1200"/>
              </a:spcAft>
              <a:buFont typeface="Courier New"/>
              <a:buChar char="o"/>
              <a:defRPr/>
            </a:pPr>
            <a:r>
              <a:rPr lang="en-US" sz="2000" dirty="0" smtClean="0"/>
              <a:t>Recruitment difficult</a:t>
            </a:r>
          </a:p>
          <a:p>
            <a:pPr marL="457200" lvl="1" indent="-457200" eaLnBrk="1" fontAlgn="auto" hangingPunct="1">
              <a:spcAft>
                <a:spcPts val="1200"/>
              </a:spcAft>
              <a:buFont typeface="Wingdings" panose="05000000000000000000" pitchFamily="2" charset="2"/>
              <a:buChar char="§"/>
              <a:defRPr/>
            </a:pPr>
            <a:r>
              <a:rPr lang="en-US" sz="2200" dirty="0" smtClean="0"/>
              <a:t>Limited training on Alzheimer’s and dementia</a:t>
            </a:r>
          </a:p>
          <a:p>
            <a:pPr marL="0" lvl="1" indent="0" eaLnBrk="1" fontAlgn="auto" hangingPunct="1">
              <a:spcAft>
                <a:spcPts val="1200"/>
              </a:spcAft>
              <a:buNone/>
              <a:defRPr/>
            </a:pPr>
            <a:endParaRPr lang="en-US" sz="1300" dirty="0" smtClean="0">
              <a:ea typeface="MS Mincho" panose="02020609040205080304" pitchFamily="49" charset="-128"/>
              <a:cs typeface="Times New Roman" panose="02020603050405020304" pitchFamily="18" charset="0"/>
            </a:endParaRPr>
          </a:p>
          <a:p>
            <a:pPr marL="0" lvl="1" indent="0" eaLnBrk="1" fontAlgn="auto" hangingPunct="1">
              <a:spcAft>
                <a:spcPts val="1200"/>
              </a:spcAft>
              <a:buNone/>
              <a:defRPr/>
            </a:pPr>
            <a:endParaRPr lang="en-US" sz="1300" dirty="0">
              <a:ea typeface="MS Mincho" panose="02020609040205080304" pitchFamily="49" charset="-128"/>
              <a:cs typeface="Times New Roman" panose="02020603050405020304" pitchFamily="18" charset="0"/>
            </a:endParaRPr>
          </a:p>
          <a:p>
            <a:pPr marL="0" lvl="1" indent="0" eaLnBrk="1" fontAlgn="auto" hangingPunct="1">
              <a:spcAft>
                <a:spcPts val="1200"/>
              </a:spcAft>
              <a:buNone/>
              <a:defRPr/>
            </a:pPr>
            <a:endParaRPr lang="en-US" sz="1300" dirty="0" smtClean="0">
              <a:ea typeface="MS Mincho" panose="02020609040205080304" pitchFamily="49" charset="-128"/>
              <a:cs typeface="Times New Roman" panose="02020603050405020304" pitchFamily="18" charset="0"/>
            </a:endParaRPr>
          </a:p>
          <a:p>
            <a:pPr marL="0" lvl="1" indent="0" eaLnBrk="1" fontAlgn="auto" hangingPunct="1">
              <a:spcAft>
                <a:spcPts val="1200"/>
              </a:spcAft>
              <a:buNone/>
              <a:defRPr/>
            </a:pPr>
            <a:r>
              <a:rPr lang="en-US" sz="1300" baseline="30000" dirty="0" smtClean="0">
                <a:ea typeface="MS Mincho" panose="02020609040205080304" pitchFamily="49" charset="-128"/>
                <a:cs typeface="Times New Roman" panose="02020603050405020304" pitchFamily="18" charset="0"/>
              </a:rPr>
              <a:t>29</a:t>
            </a:r>
            <a:r>
              <a:rPr lang="en-US" sz="1300" dirty="0" smtClean="0">
                <a:ea typeface="MS Mincho" panose="02020609040205080304" pitchFamily="49" charset="-128"/>
                <a:cs typeface="Times New Roman" panose="02020603050405020304" pitchFamily="18" charset="0"/>
              </a:rPr>
              <a:t>Paraprofessional </a:t>
            </a:r>
            <a:r>
              <a:rPr lang="en-US" sz="1300" dirty="0">
                <a:ea typeface="MS Mincho" panose="02020609040205080304" pitchFamily="49" charset="-128"/>
                <a:cs typeface="Times New Roman" panose="02020603050405020304" pitchFamily="18" charset="0"/>
              </a:rPr>
              <a:t>Healthcare Institute (PHI). (2013). Fact Sheet: </a:t>
            </a:r>
            <a:r>
              <a:rPr lang="en-US" sz="1300" i="1" dirty="0">
                <a:ea typeface="MS Mincho" panose="02020609040205080304" pitchFamily="49" charset="-128"/>
                <a:cs typeface="Times New Roman" panose="02020603050405020304" pitchFamily="18" charset="0"/>
              </a:rPr>
              <a:t>America’s Direct-Care Workforce. </a:t>
            </a:r>
            <a:endParaRPr lang="en-US" sz="2200" dirty="0" smtClean="0"/>
          </a:p>
        </p:txBody>
      </p:sp>
      <p:sp>
        <p:nvSpPr>
          <p:cNvPr id="747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9E67935E-9ADF-4D2F-85AE-023F95BBF7B8}" type="slidenum">
              <a:rPr lang="en-US" altLang="en-US" smtClean="0">
                <a:solidFill>
                  <a:schemeClr val="accent2"/>
                </a:solidFill>
              </a:rPr>
              <a:pPr fontAlgn="base">
                <a:spcBef>
                  <a:spcPct val="0"/>
                </a:spcBef>
                <a:spcAft>
                  <a:spcPct val="0"/>
                </a:spcAft>
              </a:pPr>
              <a:t>31</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81025" y="3036888"/>
            <a:ext cx="7989888" cy="1504950"/>
          </a:xfrm>
        </p:spPr>
        <p:txBody>
          <a:bodyPr/>
          <a:lstStyle/>
          <a:p>
            <a:pPr eaLnBrk="1" fontAlgn="auto" hangingPunct="1">
              <a:spcAft>
                <a:spcPts val="0"/>
              </a:spcAft>
              <a:defRPr/>
            </a:pPr>
            <a:r>
              <a:rPr lang="en-US" dirty="0" smtClean="0"/>
              <a:t>Public health approach</a:t>
            </a:r>
            <a:endParaRPr lang="en-US" dirty="0"/>
          </a:p>
        </p:txBody>
      </p:sp>
      <p:sp>
        <p:nvSpPr>
          <p:cNvPr id="7" name="Text Placeholder 6"/>
          <p:cNvSpPr>
            <a:spLocks noGrp="1"/>
          </p:cNvSpPr>
          <p:nvPr>
            <p:ph type="body" idx="1"/>
          </p:nvPr>
        </p:nvSpPr>
        <p:spPr>
          <a:xfrm>
            <a:off x="581025" y="4541838"/>
            <a:ext cx="7989888" cy="600075"/>
          </a:xfrm>
        </p:spPr>
        <p:txBody>
          <a:bodyPr rtlCol="0"/>
          <a:lstStyle/>
          <a:p>
            <a:pPr eaLnBrk="1" fontAlgn="auto" hangingPunct="1">
              <a:defRPr/>
            </a:pPr>
            <a:r>
              <a:rPr lang="en-US" dirty="0" smtClean="0"/>
              <a:t>Alzheimer’s Disease – A Public Health Crisis</a:t>
            </a:r>
          </a:p>
        </p:txBody>
      </p:sp>
      <p:sp>
        <p:nvSpPr>
          <p:cNvPr id="2" name="Slide Number Placeholder 1"/>
          <p:cNvSpPr>
            <a:spLocks noGrp="1"/>
          </p:cNvSpPr>
          <p:nvPr>
            <p:ph type="sldNum" sz="quarter" idx="12"/>
          </p:nvPr>
        </p:nvSpPr>
        <p:spPr/>
        <p:txBody>
          <a:bodyPr/>
          <a:lstStyle/>
          <a:p>
            <a:pPr>
              <a:defRPr/>
            </a:pPr>
            <a:fld id="{2858F5F1-83BB-427A-8503-53A85CB635EC}" type="slidenum">
              <a:rPr lang="en-US"/>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Healthy People 2020</a:t>
            </a:r>
            <a:endParaRPr lang="en-US" sz="2000" baseline="80000" dirty="0"/>
          </a:p>
        </p:txBody>
      </p:sp>
      <p:sp>
        <p:nvSpPr>
          <p:cNvPr id="78852" name="Content Placeholder 2"/>
          <p:cNvSpPr>
            <a:spLocks noGrp="1"/>
          </p:cNvSpPr>
          <p:nvPr>
            <p:ph idx="1"/>
          </p:nvPr>
        </p:nvSpPr>
        <p:spPr>
          <a:xfrm>
            <a:off x="357115" y="3415260"/>
            <a:ext cx="6098276" cy="2952750"/>
          </a:xfrm>
        </p:spPr>
        <p:txBody>
          <a:bodyPr/>
          <a:lstStyle/>
          <a:p>
            <a:pPr eaLnBrk="1" hangingPunct="1">
              <a:spcAft>
                <a:spcPts val="1200"/>
              </a:spcAft>
            </a:pPr>
            <a:r>
              <a:rPr lang="en-US" altLang="en-US" dirty="0" smtClean="0"/>
              <a:t>Alzheimer’s and other dementias included in </a:t>
            </a:r>
            <a:r>
              <a:rPr lang="en-US" altLang="en-US" i="1" dirty="0" smtClean="0"/>
              <a:t>Healthy People 2020</a:t>
            </a:r>
            <a:endParaRPr lang="en-US" altLang="en-US" dirty="0" smtClean="0"/>
          </a:p>
          <a:p>
            <a:pPr lvl="1" eaLnBrk="1" hangingPunct="1">
              <a:spcAft>
                <a:spcPts val="1200"/>
              </a:spcAft>
              <a:buFont typeface="Courier New" panose="02070309020205020404" pitchFamily="49" charset="0"/>
              <a:buChar char="o"/>
            </a:pPr>
            <a:r>
              <a:rPr lang="en-US" altLang="en-US" dirty="0" smtClean="0"/>
              <a:t>Increasing diagnosis</a:t>
            </a:r>
            <a:br>
              <a:rPr lang="en-US" altLang="en-US" dirty="0" smtClean="0"/>
            </a:br>
            <a:r>
              <a:rPr lang="en-US" altLang="en-US" dirty="0" smtClean="0"/>
              <a:t>and awareness</a:t>
            </a:r>
          </a:p>
          <a:p>
            <a:pPr lvl="1" eaLnBrk="1" hangingPunct="1">
              <a:spcAft>
                <a:spcPts val="1200"/>
              </a:spcAft>
              <a:buFont typeface="Courier New" panose="02070309020205020404" pitchFamily="49" charset="0"/>
              <a:buChar char="o"/>
            </a:pPr>
            <a:r>
              <a:rPr lang="en-US" altLang="en-US" dirty="0" smtClean="0"/>
              <a:t>Reducing preventable                hospitalizations</a:t>
            </a:r>
          </a:p>
          <a:p>
            <a:pPr marL="323850" lvl="1" indent="0" eaLnBrk="1" hangingPunct="1">
              <a:spcAft>
                <a:spcPts val="1200"/>
              </a:spcAft>
              <a:buNone/>
            </a:pPr>
            <a:endParaRPr lang="en-US" dirty="0">
              <a:ea typeface="MS Mincho" panose="02020609040205080304" pitchFamily="49" charset="-128"/>
              <a:cs typeface="Times New Roman" panose="02020603050405020304" pitchFamily="18" charset="0"/>
            </a:endParaRPr>
          </a:p>
          <a:p>
            <a:pPr marL="323850" lvl="1" indent="0" eaLnBrk="1" hangingPunct="1">
              <a:spcAft>
                <a:spcPts val="1200"/>
              </a:spcAft>
              <a:buNone/>
            </a:pPr>
            <a:endParaRPr lang="en-US" dirty="0" smtClean="0">
              <a:ea typeface="MS Mincho" panose="02020609040205080304" pitchFamily="49" charset="-128"/>
              <a:cs typeface="Times New Roman" panose="02020603050405020304" pitchFamily="18" charset="0"/>
            </a:endParaRPr>
          </a:p>
          <a:p>
            <a:pPr marL="323850" lvl="1"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30</a:t>
            </a:r>
            <a:r>
              <a:rPr lang="en-US" sz="1100" dirty="0" smtClean="0">
                <a:ea typeface="MS Mincho" panose="02020609040205080304" pitchFamily="49" charset="-128"/>
                <a:cs typeface="Times New Roman" panose="02020603050405020304" pitchFamily="18" charset="0"/>
              </a:rPr>
              <a:t>Department </a:t>
            </a:r>
            <a:r>
              <a:rPr lang="en-US" sz="1100" dirty="0">
                <a:ea typeface="MS Mincho" panose="02020609040205080304" pitchFamily="49" charset="-128"/>
                <a:cs typeface="Times New Roman" panose="02020603050405020304" pitchFamily="18" charset="0"/>
              </a:rPr>
              <a:t>of Health and Human Services. (2010) </a:t>
            </a:r>
            <a:r>
              <a:rPr lang="en-US" sz="1100" i="1" dirty="0">
                <a:ea typeface="MS Mincho" panose="02020609040205080304" pitchFamily="49" charset="-128"/>
                <a:cs typeface="Times New Roman" panose="02020603050405020304" pitchFamily="18" charset="0"/>
              </a:rPr>
              <a:t>Healthy People 2020</a:t>
            </a:r>
            <a:r>
              <a:rPr lang="en-US" sz="1100" dirty="0">
                <a:ea typeface="MS Mincho" panose="02020609040205080304" pitchFamily="49" charset="-128"/>
                <a:cs typeface="Times New Roman" panose="02020603050405020304" pitchFamily="18" charset="0"/>
              </a:rPr>
              <a:t>. </a:t>
            </a:r>
            <a:endParaRPr lang="en-US" sz="1100" dirty="0"/>
          </a:p>
          <a:p>
            <a:pPr lvl="1" eaLnBrk="1" hangingPunct="1">
              <a:spcAft>
                <a:spcPts val="1200"/>
              </a:spcAft>
              <a:buFont typeface="Courier New" panose="02070309020205020404" pitchFamily="49" charset="0"/>
              <a:buChar char="o"/>
            </a:pPr>
            <a:endParaRPr lang="en-US" altLang="en-US" dirty="0" smtClean="0"/>
          </a:p>
        </p:txBody>
      </p:sp>
      <p:pic>
        <p:nvPicPr>
          <p:cNvPr id="4" name="Picture 2" descr="Cover image of Healthy People 2020 report, main image on cover is outline of the U.S.A. filled with different photographs of people in various stages of life." title="Cover image of Healthy People 2020 report"/>
          <p:cNvPicPr>
            <a:picLocks noChangeAspect="1" noChangeArrowheads="1"/>
          </p:cNvPicPr>
          <p:nvPr/>
        </p:nvPicPr>
        <p:blipFill>
          <a:blip r:embed="rId3"/>
          <a:srcRect/>
          <a:stretch>
            <a:fillRect/>
          </a:stretch>
        </p:blipFill>
        <p:spPr bwMode="auto">
          <a:xfrm>
            <a:off x="5595582" y="2074863"/>
            <a:ext cx="3000533" cy="3881437"/>
          </a:xfrm>
          <a:prstGeom prst="rect">
            <a:avLst/>
          </a:prstGeom>
          <a:noFill/>
          <a:ln w="38100" cmpd="sng">
            <a:solidFill>
              <a:srgbClr val="7F7F7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85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C200B84A-C7B2-40A0-9A9F-2E121E8BDA81}" type="slidenum">
              <a:rPr lang="en-US" altLang="en-US" smtClean="0">
                <a:solidFill>
                  <a:schemeClr val="accent2"/>
                </a:solidFill>
              </a:rPr>
              <a:pPr fontAlgn="base">
                <a:spcBef>
                  <a:spcPct val="0"/>
                </a:spcBef>
                <a:spcAft>
                  <a:spcPct val="0"/>
                </a:spcAft>
              </a:pPr>
              <a:t>33</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Role of Public Health</a:t>
            </a:r>
            <a:endParaRPr lang="en-US" dirty="0"/>
          </a:p>
        </p:txBody>
      </p:sp>
      <p:sp>
        <p:nvSpPr>
          <p:cNvPr id="80900" name="Content Placeholder 2"/>
          <p:cNvSpPr>
            <a:spLocks noGrp="1"/>
          </p:cNvSpPr>
          <p:nvPr>
            <p:ph idx="1"/>
          </p:nvPr>
        </p:nvSpPr>
        <p:spPr>
          <a:xfrm>
            <a:off x="457200" y="1916113"/>
            <a:ext cx="5722938" cy="3630612"/>
          </a:xfrm>
        </p:spPr>
        <p:txBody>
          <a:bodyPr/>
          <a:lstStyle/>
          <a:p>
            <a:pPr eaLnBrk="1" hangingPunct="1">
              <a:spcAft>
                <a:spcPts val="1200"/>
              </a:spcAft>
              <a:buFont typeface="Wingdings" panose="05000000000000000000" pitchFamily="2" charset="2"/>
              <a:buChar char="§"/>
            </a:pPr>
            <a:r>
              <a:rPr lang="en-US" altLang="en-US" smtClean="0"/>
              <a:t>3 key public health intervention tools:</a:t>
            </a:r>
          </a:p>
          <a:p>
            <a:pPr lvl="1" eaLnBrk="1" hangingPunct="1">
              <a:buFont typeface="Courier New" panose="02070309020205020404" pitchFamily="49" charset="0"/>
              <a:buChar char="o"/>
            </a:pPr>
            <a:r>
              <a:rPr lang="en-US" altLang="en-US" smtClean="0"/>
              <a:t>Surveillance/monitoring</a:t>
            </a:r>
          </a:p>
          <a:p>
            <a:pPr lvl="1" eaLnBrk="1" hangingPunct="1">
              <a:buFont typeface="Courier New" panose="02070309020205020404" pitchFamily="49" charset="0"/>
              <a:buChar char="o"/>
            </a:pPr>
            <a:r>
              <a:rPr lang="en-US" altLang="en-US" smtClean="0"/>
              <a:t>Primary prevention (risk reduction)</a:t>
            </a:r>
          </a:p>
          <a:p>
            <a:pPr lvl="1" eaLnBrk="1" hangingPunct="1">
              <a:buFont typeface="Courier New" panose="02070309020205020404" pitchFamily="49" charset="0"/>
              <a:buChar char="o"/>
            </a:pPr>
            <a:r>
              <a:rPr lang="en-US" altLang="en-US" smtClean="0"/>
              <a:t>Early detection and diagnosis</a:t>
            </a:r>
          </a:p>
          <a:p>
            <a:pPr lvl="1" eaLnBrk="1" hangingPunct="1"/>
            <a:endParaRPr lang="en-US" altLang="en-US" smtClean="0"/>
          </a:p>
        </p:txBody>
      </p:sp>
      <p:pic>
        <p:nvPicPr>
          <p:cNvPr id="5" name="Picture 4" descr="Public Health Symbol with words: Public Health - Prevent. Promote. Protect" title="Public Health Symbol"/>
          <p:cNvPicPr>
            <a:picLocks noChangeAspect="1"/>
          </p:cNvPicPr>
          <p:nvPr/>
        </p:nvPicPr>
        <p:blipFill>
          <a:blip r:embed="rId3"/>
          <a:srcRect/>
          <a:stretch>
            <a:fillRect/>
          </a:stretch>
        </p:blipFill>
        <p:spPr bwMode="auto">
          <a:xfrm>
            <a:off x="6034088" y="4008438"/>
            <a:ext cx="2238375" cy="1947862"/>
          </a:xfrm>
          <a:prstGeom prst="rect">
            <a:avLst/>
          </a:prstGeom>
          <a:noFill/>
          <a:ln w="38100" cmpd="sng">
            <a:solidFill>
              <a:srgbClr val="7F7F7F"/>
            </a:solidFill>
            <a:miter lim="800000"/>
            <a:headEnd/>
            <a:tailEnd/>
          </a:ln>
          <a:extLst>
            <a:ext uri="{909E8E84-426E-40DD-AFC4-6F175D3DCCD1}">
              <a14:hiddenFill xmlns:a14="http://schemas.microsoft.com/office/drawing/2010/main">
                <a:solidFill>
                  <a:srgbClr val="FFFFFF"/>
                </a:solidFill>
              </a14:hiddenFill>
            </a:ext>
          </a:extLst>
        </p:spPr>
      </p:pic>
      <p:sp>
        <p:nvSpPr>
          <p:cNvPr id="809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4ACEF202-BF2C-4486-B3C4-638294219439}" type="slidenum">
              <a:rPr lang="en-US" altLang="en-US" smtClean="0">
                <a:solidFill>
                  <a:schemeClr val="accent2"/>
                </a:solidFill>
              </a:rPr>
              <a:pPr fontAlgn="base">
                <a:spcBef>
                  <a:spcPct val="0"/>
                </a:spcBef>
                <a:spcAft>
                  <a:spcPct val="0"/>
                </a:spcAft>
              </a:pPr>
              <a:t>34</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Dementia Capable Systems and dementia friendly communities</a:t>
            </a:r>
            <a:endParaRPr lang="en-US" dirty="0"/>
          </a:p>
        </p:txBody>
      </p:sp>
      <p:sp>
        <p:nvSpPr>
          <p:cNvPr id="82947" name="Content Placeholder 2"/>
          <p:cNvSpPr>
            <a:spLocks noGrp="1"/>
          </p:cNvSpPr>
          <p:nvPr>
            <p:ph idx="1"/>
          </p:nvPr>
        </p:nvSpPr>
        <p:spPr>
          <a:xfrm>
            <a:off x="581025" y="1990725"/>
            <a:ext cx="7989888" cy="3482975"/>
          </a:xfrm>
        </p:spPr>
        <p:txBody>
          <a:bodyPr/>
          <a:lstStyle/>
          <a:p>
            <a:pPr eaLnBrk="1" hangingPunct="1">
              <a:spcAft>
                <a:spcPts val="1200"/>
              </a:spcAft>
            </a:pPr>
            <a:r>
              <a:rPr lang="en-US" altLang="en-US" smtClean="0"/>
              <a:t>Dementia capable systems</a:t>
            </a:r>
          </a:p>
          <a:p>
            <a:pPr lvl="1" eaLnBrk="1" hangingPunct="1">
              <a:buFont typeface="Courier New" panose="02070309020205020404" pitchFamily="49" charset="0"/>
              <a:buChar char="o"/>
            </a:pPr>
            <a:r>
              <a:rPr lang="en-US" altLang="en-US" smtClean="0"/>
              <a:t>Public health research and translation</a:t>
            </a:r>
          </a:p>
          <a:p>
            <a:pPr lvl="1" eaLnBrk="1" hangingPunct="1">
              <a:buFont typeface="Courier New" panose="02070309020205020404" pitchFamily="49" charset="0"/>
              <a:buChar char="o"/>
            </a:pPr>
            <a:r>
              <a:rPr lang="en-US" altLang="en-US" smtClean="0"/>
              <a:t>Support services</a:t>
            </a:r>
          </a:p>
          <a:p>
            <a:pPr lvl="1" eaLnBrk="1" hangingPunct="1">
              <a:buFont typeface="Courier New" panose="02070309020205020404" pitchFamily="49" charset="0"/>
              <a:buChar char="o"/>
            </a:pPr>
            <a:r>
              <a:rPr lang="en-US" altLang="en-US" smtClean="0"/>
              <a:t>Workforce training</a:t>
            </a:r>
          </a:p>
          <a:p>
            <a:pPr eaLnBrk="1" hangingPunct="1">
              <a:spcAft>
                <a:spcPts val="1200"/>
              </a:spcAft>
              <a:buClr>
                <a:srgbClr val="8784C7"/>
              </a:buClr>
            </a:pPr>
            <a:r>
              <a:rPr lang="en-US" altLang="en-US" smtClean="0">
                <a:solidFill>
                  <a:srgbClr val="373545"/>
                </a:solidFill>
              </a:rPr>
              <a:t>Dementia friendly communities </a:t>
            </a:r>
          </a:p>
          <a:p>
            <a:pPr lvl="1" eaLnBrk="1" hangingPunct="1"/>
            <a:endParaRPr lang="en-US" altLang="en-US" smtClean="0"/>
          </a:p>
        </p:txBody>
      </p:sp>
      <p:sp>
        <p:nvSpPr>
          <p:cNvPr id="8294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3C36E586-BF06-4F40-9FC7-5B990977B2F9}" type="slidenum">
              <a:rPr lang="en-US" altLang="en-US" smtClean="0">
                <a:solidFill>
                  <a:schemeClr val="accent2"/>
                </a:solidFill>
              </a:rPr>
              <a:pPr fontAlgn="base">
                <a:spcBef>
                  <a:spcPct val="0"/>
                </a:spcBef>
                <a:spcAft>
                  <a:spcPct val="0"/>
                </a:spcAft>
              </a:pPr>
              <a:t>35</a:t>
            </a:fld>
            <a:endParaRPr lang="en-US" altLang="en-US" smtClean="0">
              <a:solidFill>
                <a:schemeClr val="accent2"/>
              </a:solidFill>
            </a:endParaRPr>
          </a:p>
        </p:txBody>
      </p:sp>
      <p:pic>
        <p:nvPicPr>
          <p:cNvPr id="6" name="Picture 5" descr="Silhouette of city skyline with sun rays " title="Image of city skyline"/>
          <p:cNvPicPr>
            <a:picLocks noChangeAspect="1"/>
          </p:cNvPicPr>
          <p:nvPr/>
        </p:nvPicPr>
        <p:blipFill>
          <a:blip r:embed="rId3"/>
          <a:stretch>
            <a:fillRect/>
          </a:stretch>
        </p:blipFill>
        <p:spPr>
          <a:xfrm>
            <a:off x="2911475" y="4813300"/>
            <a:ext cx="3503613" cy="1757363"/>
          </a:xfrm>
          <a:prstGeom prst="rect">
            <a:avLst/>
          </a:prstGeom>
          <a:ln w="38100" cmpd="sng">
            <a:solidFill>
              <a:srgbClr val="7F7F7F"/>
            </a:solid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For More Information</a:t>
            </a:r>
            <a:endParaRPr lang="en-US" dirty="0"/>
          </a:p>
        </p:txBody>
      </p:sp>
      <p:sp>
        <p:nvSpPr>
          <p:cNvPr id="84995" name="Content Placeholder 2"/>
          <p:cNvSpPr>
            <a:spLocks noGrp="1"/>
          </p:cNvSpPr>
          <p:nvPr>
            <p:ph idx="1"/>
          </p:nvPr>
        </p:nvSpPr>
        <p:spPr>
          <a:xfrm>
            <a:off x="581025" y="2119313"/>
            <a:ext cx="7989888" cy="3630612"/>
          </a:xfrm>
        </p:spPr>
        <p:txBody>
          <a:bodyPr/>
          <a:lstStyle/>
          <a:p>
            <a:pPr marL="0" indent="0" algn="ctr" eaLnBrk="1" hangingPunct="1">
              <a:buSzPct val="100000"/>
              <a:buFont typeface="Wingdings 2" panose="05020102010507070707" pitchFamily="18" charset="2"/>
              <a:buNone/>
            </a:pPr>
            <a:r>
              <a:rPr lang="en-US" altLang="en-US" dirty="0" smtClean="0"/>
              <a:t>For more information, please visit the Alzheimer’s Association website at: </a:t>
            </a:r>
            <a:r>
              <a:rPr lang="en-US" altLang="en-US" dirty="0" smtClean="0">
                <a:hlinkClick r:id="rId3" tooltip="http://www.alz.org "/>
              </a:rPr>
              <a:t>http://www.alz.org </a:t>
            </a:r>
            <a:endParaRPr lang="en-US" altLang="en-US" dirty="0" smtClean="0"/>
          </a:p>
          <a:p>
            <a:pPr marL="0" indent="0" eaLnBrk="1" hangingPunct="1">
              <a:buSzPct val="100000"/>
              <a:buFont typeface="Wingdings 2" panose="05020102010507070707" pitchFamily="18" charset="2"/>
              <a:buNone/>
            </a:pPr>
            <a:endParaRPr lang="en-US" altLang="en-US" dirty="0" smtClean="0"/>
          </a:p>
          <a:p>
            <a:pPr marL="0" indent="0" eaLnBrk="1" hangingPunct="1">
              <a:buFont typeface="Wingdings 2" panose="05020102010507070707" pitchFamily="18" charset="2"/>
              <a:buNone/>
            </a:pPr>
            <a:endParaRPr lang="en-US" altLang="en-US" sz="1000" dirty="0" smtClean="0"/>
          </a:p>
        </p:txBody>
      </p:sp>
      <p:pic>
        <p:nvPicPr>
          <p:cNvPr id="5" name="Picture 2" descr="Image of Alzheimer's Association logo." title="Alzheimer's Association Logo"/>
          <p:cNvPicPr>
            <a:picLocks noChangeAspect="1" noChangeArrowheads="1"/>
          </p:cNvPicPr>
          <p:nvPr/>
        </p:nvPicPr>
        <p:blipFill rotWithShape="1">
          <a:blip r:embed="rId4"/>
          <a:srcRect t="17260" b="10030"/>
          <a:stretch/>
        </p:blipFill>
        <p:spPr bwMode="auto">
          <a:xfrm>
            <a:off x="3746500" y="4992688"/>
            <a:ext cx="1778000" cy="59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4081A646-012C-4580-9E2D-F568A2DF4525}" type="slidenum">
              <a:rPr lang="en-US" altLang="en-US" smtClean="0">
                <a:solidFill>
                  <a:schemeClr val="accent2"/>
                </a:solidFill>
              </a:rPr>
              <a:pPr fontAlgn="base">
                <a:spcBef>
                  <a:spcPct val="0"/>
                </a:spcBef>
                <a:spcAft>
                  <a:spcPct val="0"/>
                </a:spcAft>
              </a:pPr>
              <a:t>36</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Alzheimer’s – Public Health Crisis</a:t>
            </a:r>
            <a:endParaRPr lang="en-US" sz="2000" baseline="80000" dirty="0"/>
          </a:p>
        </p:txBody>
      </p:sp>
      <p:sp>
        <p:nvSpPr>
          <p:cNvPr id="3" name="Content Placeholder 2"/>
          <p:cNvSpPr>
            <a:spLocks noGrp="1"/>
          </p:cNvSpPr>
          <p:nvPr>
            <p:ph idx="1"/>
          </p:nvPr>
        </p:nvSpPr>
        <p:spPr>
          <a:xfrm>
            <a:off x="276226" y="2329961"/>
            <a:ext cx="7989888" cy="4174076"/>
          </a:xfrm>
        </p:spPr>
        <p:txBody>
          <a:bodyPr rtlCol="0">
            <a:normAutofit/>
          </a:bodyPr>
          <a:lstStyle/>
          <a:p>
            <a:pPr marL="306000" indent="-306000" eaLnBrk="1" fontAlgn="auto" hangingPunct="1">
              <a:spcAft>
                <a:spcPts val="1200"/>
              </a:spcAft>
              <a:defRPr/>
            </a:pPr>
            <a:r>
              <a:rPr lang="en-US" dirty="0" smtClean="0"/>
              <a:t>Historically viewed as aging</a:t>
            </a:r>
            <a:r>
              <a:rPr lang="en-US" dirty="0" smtClean="0">
                <a:solidFill>
                  <a:schemeClr val="tx1">
                    <a:lumMod val="85000"/>
                  </a:schemeClr>
                </a:solidFill>
              </a:rPr>
              <a:t> </a:t>
            </a:r>
            <a:r>
              <a:rPr lang="en-US" dirty="0" smtClean="0"/>
              <a:t>or medical issue</a:t>
            </a:r>
          </a:p>
          <a:p>
            <a:pPr marL="306000" indent="-306000" eaLnBrk="1" fontAlgn="auto" hangingPunct="1">
              <a:spcAft>
                <a:spcPts val="1200"/>
              </a:spcAft>
              <a:defRPr/>
            </a:pPr>
            <a:r>
              <a:rPr lang="en-US" dirty="0" smtClean="0"/>
              <a:t>Impact at national, state, and local level</a:t>
            </a:r>
          </a:p>
          <a:p>
            <a:pPr marL="306000" indent="-306000" eaLnBrk="1" fontAlgn="auto" hangingPunct="1">
              <a:spcAft>
                <a:spcPts val="1200"/>
              </a:spcAft>
              <a:defRPr/>
            </a:pPr>
            <a:r>
              <a:rPr lang="en-US" dirty="0" smtClean="0"/>
              <a:t>Multi-faceted approach needed</a:t>
            </a:r>
            <a:endParaRPr lang="en-US" sz="2400" baseline="30000" dirty="0" smtClean="0">
              <a:ea typeface="MS Mincho" panose="02020609040205080304" pitchFamily="49" charset="-128"/>
              <a:cs typeface="Times New Roman" panose="02020603050405020304" pitchFamily="18" charset="0"/>
            </a:endParaRPr>
          </a:p>
          <a:p>
            <a:pPr marL="0" indent="0" eaLnBrk="1" fontAlgn="auto" hangingPunct="1">
              <a:spcAft>
                <a:spcPts val="1200"/>
              </a:spcAft>
              <a:buNone/>
              <a:defRPr/>
            </a:pPr>
            <a:endParaRPr lang="en-US" sz="2400" baseline="30000" dirty="0" smtClean="0">
              <a:ea typeface="MS Mincho" panose="02020609040205080304" pitchFamily="49" charset="-128"/>
              <a:cs typeface="Times New Roman" panose="02020603050405020304" pitchFamily="18" charset="0"/>
            </a:endParaRPr>
          </a:p>
          <a:p>
            <a:pPr marL="0" indent="0" eaLnBrk="1" fontAlgn="auto" hangingPunct="1">
              <a:spcAft>
                <a:spcPts val="1200"/>
              </a:spcAft>
              <a:buNone/>
              <a:defRPr/>
            </a:pPr>
            <a:endParaRPr lang="en-US" sz="1400" baseline="30000" dirty="0" smtClean="0">
              <a:ea typeface="MS Mincho" panose="02020609040205080304" pitchFamily="49" charset="-128"/>
              <a:cs typeface="Times New Roman" panose="02020603050405020304" pitchFamily="18" charset="0"/>
            </a:endParaRPr>
          </a:p>
          <a:p>
            <a:pPr marL="0" indent="0" eaLnBrk="1" fontAlgn="auto" hangingPunct="1">
              <a:spcAft>
                <a:spcPts val="1200"/>
              </a:spcAft>
              <a:buNone/>
              <a:defRPr/>
            </a:pPr>
            <a:endParaRPr lang="en-US" sz="1400" baseline="30000" dirty="0">
              <a:ea typeface="MS Mincho" panose="02020609040205080304" pitchFamily="49" charset="-128"/>
              <a:cs typeface="Times New Roman" panose="02020603050405020304" pitchFamily="18" charset="0"/>
            </a:endParaRPr>
          </a:p>
          <a:p>
            <a:pPr marL="0" indent="0" eaLnBrk="1" fontAlgn="auto" hangingPunct="1">
              <a:spcAft>
                <a:spcPts val="1200"/>
              </a:spcAft>
              <a:buNone/>
              <a:defRPr/>
            </a:pPr>
            <a:endParaRPr lang="en-US" sz="1400" baseline="30000" dirty="0" smtClean="0">
              <a:ea typeface="MS Mincho" panose="02020609040205080304" pitchFamily="49" charset="-128"/>
              <a:cs typeface="Times New Roman" panose="02020603050405020304" pitchFamily="18" charset="0"/>
            </a:endParaRPr>
          </a:p>
          <a:p>
            <a:pPr marL="0" indent="0" eaLnBrk="1" fontAlgn="auto" hangingPunct="1">
              <a:spcAft>
                <a:spcPts val="1200"/>
              </a:spcAft>
              <a:buNone/>
              <a:defRPr/>
            </a:pPr>
            <a:endParaRPr lang="en-US" sz="1400" baseline="30000" dirty="0" smtClean="0">
              <a:ea typeface="MS Mincho" panose="02020609040205080304" pitchFamily="49" charset="-128"/>
              <a:cs typeface="Times New Roman" panose="02020603050405020304" pitchFamily="18" charset="0"/>
            </a:endParaRPr>
          </a:p>
          <a:p>
            <a:pPr marL="0" indent="0" eaLnBrk="1" fontAlgn="auto" hangingPunct="1">
              <a:spcAft>
                <a:spcPts val="1200"/>
              </a:spcAft>
              <a:buNone/>
              <a:defRPr/>
            </a:pPr>
            <a:r>
              <a:rPr lang="en-US" sz="1100" baseline="30000" dirty="0" smtClean="0">
                <a:ea typeface="MS Mincho" panose="02020609040205080304" pitchFamily="49" charset="-128"/>
                <a:cs typeface="Times New Roman" panose="02020603050405020304" pitchFamily="18" charset="0"/>
              </a:rPr>
              <a:t>1</a:t>
            </a:r>
            <a:r>
              <a:rPr lang="en-US" sz="1100" dirty="0" smtClean="0">
                <a:ea typeface="MS Mincho" panose="02020609040205080304" pitchFamily="49" charset="-128"/>
                <a:cs typeface="Times New Roman" panose="02020603050405020304" pitchFamily="18" charset="0"/>
              </a:rPr>
              <a:t>Alzheimer’s </a:t>
            </a:r>
            <a:r>
              <a:rPr lang="en-US" sz="1100" dirty="0">
                <a:ea typeface="MS Mincho" panose="02020609040205080304" pitchFamily="49" charset="-128"/>
                <a:cs typeface="Times New Roman" panose="02020603050405020304" pitchFamily="18" charset="0"/>
              </a:rPr>
              <a:t>Association and Centers for Disease Control and Prevention. (2011) </a:t>
            </a:r>
            <a:r>
              <a:rPr lang="en-US" sz="1100" i="1" dirty="0">
                <a:ea typeface="MS Mincho" panose="02020609040205080304" pitchFamily="49" charset="-128"/>
                <a:cs typeface="Times New Roman" panose="02020603050405020304" pitchFamily="18" charset="0"/>
              </a:rPr>
              <a:t>The CDC Healthy Brain Initiative: Progress 2006–2011</a:t>
            </a:r>
            <a:r>
              <a:rPr lang="en-US" sz="1100" i="1" dirty="0" smtClean="0">
                <a:ea typeface="MS Mincho" panose="02020609040205080304" pitchFamily="49" charset="-128"/>
                <a:cs typeface="Times New Roman" panose="02020603050405020304" pitchFamily="18" charset="0"/>
              </a:rPr>
              <a:t>.</a:t>
            </a:r>
            <a:endParaRPr lang="en-US" sz="1100" baseline="30000" dirty="0"/>
          </a:p>
        </p:txBody>
      </p:sp>
      <p:pic>
        <p:nvPicPr>
          <p:cNvPr id="5" name="Picture 4" descr="Globe represents the population-based response of public health" title="Image of globe"/>
          <p:cNvPicPr>
            <a:picLocks noChangeAspect="1"/>
          </p:cNvPicPr>
          <p:nvPr/>
        </p:nvPicPr>
        <p:blipFill>
          <a:blip r:embed="rId3"/>
          <a:stretch>
            <a:fillRect/>
          </a:stretch>
        </p:blipFill>
        <p:spPr>
          <a:xfrm>
            <a:off x="5908676" y="3413126"/>
            <a:ext cx="2134112" cy="2147506"/>
          </a:xfrm>
          <a:prstGeom prst="rect">
            <a:avLst/>
          </a:prstGeom>
        </p:spPr>
      </p:pic>
      <p:sp>
        <p:nvSpPr>
          <p:cNvPr id="1946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81F3FC91-5ED8-4504-A7B0-9D5BF46BC142}" type="slidenum">
              <a:rPr lang="en-US" altLang="en-US" smtClean="0">
                <a:solidFill>
                  <a:schemeClr val="accent2"/>
                </a:solidFill>
              </a:rPr>
              <a:pPr fontAlgn="base">
                <a:spcBef>
                  <a:spcPct val="0"/>
                </a:spcBef>
                <a:spcAft>
                  <a:spcPct val="0"/>
                </a:spcAft>
              </a:pPr>
              <a:t>4</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What Is Dementia?</a:t>
            </a:r>
            <a:endParaRPr lang="en-US" sz="2000" baseline="80000" dirty="0"/>
          </a:p>
        </p:txBody>
      </p:sp>
      <p:sp>
        <p:nvSpPr>
          <p:cNvPr id="21507" name="Content Placeholder 2"/>
          <p:cNvSpPr>
            <a:spLocks noGrp="1"/>
          </p:cNvSpPr>
          <p:nvPr>
            <p:ph idx="1"/>
          </p:nvPr>
        </p:nvSpPr>
        <p:spPr>
          <a:xfrm>
            <a:off x="581025" y="2721843"/>
            <a:ext cx="7989752" cy="3630795"/>
          </a:xfrm>
        </p:spPr>
        <p:txBody>
          <a:bodyPr/>
          <a:lstStyle/>
          <a:p>
            <a:pPr eaLnBrk="1" hangingPunct="1">
              <a:spcAft>
                <a:spcPts val="1200"/>
              </a:spcAft>
            </a:pPr>
            <a:r>
              <a:rPr lang="en-US" altLang="en-US" dirty="0" smtClean="0"/>
              <a:t>General term for decline in mental ability severe enough to interfere with daily life</a:t>
            </a:r>
          </a:p>
          <a:p>
            <a:pPr eaLnBrk="1" hangingPunct="1">
              <a:spcAft>
                <a:spcPts val="1200"/>
              </a:spcAft>
            </a:pPr>
            <a:r>
              <a:rPr lang="en-US" altLang="en-US" dirty="0" smtClean="0"/>
              <a:t>Affects memory, thinking ability, social ability</a:t>
            </a:r>
          </a:p>
          <a:p>
            <a:pPr eaLnBrk="1" hangingPunct="1">
              <a:spcAft>
                <a:spcPts val="1200"/>
              </a:spcAft>
            </a:pPr>
            <a:r>
              <a:rPr lang="en-US" altLang="en-US" dirty="0" smtClean="0"/>
              <a:t>Many dementias are progressive</a:t>
            </a:r>
            <a:endParaRPr lang="en-US" altLang="en-US" baseline="30000" dirty="0" smtClean="0"/>
          </a:p>
          <a:p>
            <a:pPr marL="0" indent="0" eaLnBrk="1" hangingPunct="1">
              <a:spcAft>
                <a:spcPts val="1200"/>
              </a:spcAft>
              <a:buNone/>
            </a:pPr>
            <a:endParaRPr lang="en-US" sz="2400" baseline="30000" dirty="0" smtClean="0">
              <a:latin typeface="Calibri" panose="020F0502020204030204" pitchFamily="34" charset="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2400" baseline="30000" dirty="0" smtClean="0">
              <a:latin typeface="Calibri" panose="020F0502020204030204" pitchFamily="34" charset="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2400" baseline="30000" dirty="0">
              <a:latin typeface="Calibri" panose="020F0502020204030204" pitchFamily="34" charset="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2400" baseline="30000" dirty="0" smtClean="0">
              <a:latin typeface="Calibri" panose="020F0502020204030204" pitchFamily="34" charset="0"/>
              <a:ea typeface="MS Mincho" panose="02020609040205080304" pitchFamily="49" charset="-128"/>
              <a:cs typeface="Times New Roman" panose="02020603050405020304" pitchFamily="18" charset="0"/>
            </a:endParaRPr>
          </a:p>
          <a:p>
            <a:pPr marL="0" indent="0" eaLnBrk="1" hangingPunct="1">
              <a:spcAft>
                <a:spcPts val="1200"/>
              </a:spcAft>
              <a:buNone/>
            </a:pPr>
            <a:r>
              <a:rPr lang="en-US" sz="1100" baseline="30000" dirty="0" smtClean="0">
                <a:latin typeface="Calibri" panose="020F0502020204030204" pitchFamily="34" charset="0"/>
                <a:ea typeface="MS Mincho" panose="02020609040205080304" pitchFamily="49" charset="-128"/>
                <a:cs typeface="Times New Roman" panose="02020603050405020304" pitchFamily="18" charset="0"/>
              </a:rPr>
              <a:t>2</a:t>
            </a:r>
            <a:r>
              <a:rPr lang="en-US" sz="1100" dirty="0" smtClean="0">
                <a:latin typeface="Calibri" panose="020F0502020204030204" pitchFamily="34" charset="0"/>
                <a:ea typeface="MS Mincho" panose="02020609040205080304" pitchFamily="49" charset="-128"/>
                <a:cs typeface="Times New Roman" panose="02020603050405020304" pitchFamily="18" charset="0"/>
              </a:rPr>
              <a:t>Alzheimer’s </a:t>
            </a:r>
            <a:r>
              <a:rPr lang="en-US" sz="1100" dirty="0">
                <a:latin typeface="Calibri" panose="020F0502020204030204" pitchFamily="34" charset="0"/>
                <a:ea typeface="MS Mincho" panose="02020609040205080304" pitchFamily="49" charset="-128"/>
                <a:cs typeface="Times New Roman" panose="02020603050405020304" pitchFamily="18" charset="0"/>
              </a:rPr>
              <a:t>Association. </a:t>
            </a:r>
            <a:r>
              <a:rPr lang="en-US" sz="1100" i="1" dirty="0">
                <a:latin typeface="Calibri" panose="020F0502020204030204" pitchFamily="34" charset="0"/>
                <a:ea typeface="MS Mincho" panose="02020609040205080304" pitchFamily="49" charset="-128"/>
                <a:cs typeface="Times New Roman" panose="02020603050405020304" pitchFamily="18" charset="0"/>
              </a:rPr>
              <a:t>What is Dementia?</a:t>
            </a:r>
            <a:r>
              <a:rPr lang="en-US" sz="1100" dirty="0">
                <a:latin typeface="Calibri" panose="020F0502020204030204" pitchFamily="34" charset="0"/>
                <a:ea typeface="MS Mincho" panose="02020609040205080304" pitchFamily="49" charset="-128"/>
                <a:cs typeface="Times New Roman" panose="02020603050405020304" pitchFamily="18" charset="0"/>
              </a:rPr>
              <a:t> Accessed June 8, 2015 from website: </a:t>
            </a:r>
            <a:r>
              <a:rPr lang="en-US" sz="1100" u="sng" dirty="0">
                <a:solidFill>
                  <a:srgbClr val="0000FF"/>
                </a:solidFill>
                <a:latin typeface="Calibri" panose="020F0502020204030204" pitchFamily="34" charset="0"/>
                <a:ea typeface="MS Mincho" panose="02020609040205080304" pitchFamily="49" charset="-128"/>
                <a:cs typeface="Times New Roman" panose="02020603050405020304" pitchFamily="18" charset="0"/>
                <a:hlinkClick r:id="rId3" tooltip="http://www.alz.org/what-is-dementia.asp#causes"/>
              </a:rPr>
              <a:t>http://www.alz.org/what-is-dementia.asp#causes</a:t>
            </a:r>
            <a:r>
              <a:rPr lang="en-US" sz="1100" dirty="0">
                <a:latin typeface="Cambria" panose="02040503050406030204" pitchFamily="18" charset="0"/>
                <a:ea typeface="MS Mincho" panose="02020609040205080304" pitchFamily="49" charset="-128"/>
                <a:cs typeface="Times New Roman" panose="02020603050405020304" pitchFamily="18" charset="0"/>
              </a:rPr>
              <a:t/>
            </a:r>
            <a:br>
              <a:rPr lang="en-US" sz="1100" dirty="0">
                <a:latin typeface="Cambria" panose="02040503050406030204" pitchFamily="18" charset="0"/>
                <a:ea typeface="MS Mincho" panose="02020609040205080304" pitchFamily="49" charset="-128"/>
                <a:cs typeface="Times New Roman" panose="02020603050405020304" pitchFamily="18" charset="0"/>
              </a:rPr>
            </a:br>
            <a:r>
              <a:rPr lang="en-US" sz="1100" baseline="30000" dirty="0" smtClean="0">
                <a:latin typeface="Cambria" panose="02040503050406030204" pitchFamily="18" charset="0"/>
                <a:ea typeface="MS Mincho" panose="02020609040205080304" pitchFamily="49" charset="-128"/>
                <a:cs typeface="Times New Roman" panose="02020603050405020304" pitchFamily="18" charset="0"/>
              </a:rPr>
              <a:t>3</a:t>
            </a:r>
            <a:r>
              <a:rPr lang="en-US" sz="1100" dirty="0" smtClean="0">
                <a:latin typeface="Calibri" panose="020F0502020204030204" pitchFamily="34" charset="0"/>
                <a:ea typeface="MS Mincho" panose="02020609040205080304" pitchFamily="49" charset="-128"/>
                <a:cs typeface="Times New Roman" panose="02020603050405020304" pitchFamily="18" charset="0"/>
              </a:rPr>
              <a:t>National </a:t>
            </a:r>
            <a:r>
              <a:rPr lang="en-US" sz="1100" dirty="0">
                <a:latin typeface="Calibri" panose="020F0502020204030204" pitchFamily="34" charset="0"/>
                <a:ea typeface="MS Mincho" panose="02020609040205080304" pitchFamily="49" charset="-128"/>
                <a:cs typeface="Times New Roman" panose="02020603050405020304" pitchFamily="18" charset="0"/>
              </a:rPr>
              <a:t>Institute on Aging. (2015) </a:t>
            </a:r>
            <a:r>
              <a:rPr lang="en-US" sz="1100" i="1" dirty="0">
                <a:latin typeface="Calibri" panose="020F0502020204030204" pitchFamily="34" charset="0"/>
                <a:ea typeface="MS Mincho" panose="02020609040205080304" pitchFamily="49" charset="-128"/>
                <a:cs typeface="Times New Roman" panose="02020603050405020304" pitchFamily="18" charset="0"/>
              </a:rPr>
              <a:t>Alzheimer’s Disease Fact Sheet.</a:t>
            </a:r>
            <a:endParaRPr lang="en-US" sz="1100" dirty="0"/>
          </a:p>
          <a:p>
            <a:pPr eaLnBrk="1" hangingPunct="1">
              <a:spcAft>
                <a:spcPts val="1200"/>
              </a:spcAft>
            </a:pPr>
            <a:endParaRPr lang="en-US" altLang="en-US" baseline="30000" dirty="0" smtClean="0"/>
          </a:p>
        </p:txBody>
      </p:sp>
      <p:sp>
        <p:nvSpPr>
          <p:cNvPr id="215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8C58E7F5-16AA-435A-AFF8-DB5556D7B227}" type="slidenum">
              <a:rPr lang="en-US" altLang="en-US" smtClean="0">
                <a:solidFill>
                  <a:schemeClr val="accent2"/>
                </a:solidFill>
              </a:rPr>
              <a:pPr fontAlgn="base">
                <a:spcBef>
                  <a:spcPct val="0"/>
                </a:spcBef>
                <a:spcAft>
                  <a:spcPct val="0"/>
                </a:spcAft>
              </a:pPr>
              <a:t>5</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What Is Alzheimer’s Disease?</a:t>
            </a:r>
            <a:endParaRPr lang="en-US" sz="2000" baseline="80000" dirty="0"/>
          </a:p>
        </p:txBody>
      </p:sp>
      <p:sp>
        <p:nvSpPr>
          <p:cNvPr id="23556" name="Content Placeholder 2"/>
          <p:cNvSpPr>
            <a:spLocks noGrp="1"/>
          </p:cNvSpPr>
          <p:nvPr>
            <p:ph idx="1"/>
          </p:nvPr>
        </p:nvSpPr>
        <p:spPr>
          <a:xfrm>
            <a:off x="581192" y="2941681"/>
            <a:ext cx="7989752" cy="3630795"/>
          </a:xfrm>
        </p:spPr>
        <p:txBody>
          <a:bodyPr/>
          <a:lstStyle/>
          <a:p>
            <a:pPr eaLnBrk="1" hangingPunct="1">
              <a:spcAft>
                <a:spcPts val="1200"/>
              </a:spcAft>
            </a:pPr>
            <a:r>
              <a:rPr lang="en-US" altLang="en-US" dirty="0" smtClean="0"/>
              <a:t>Most common type of </a:t>
            </a:r>
            <a:r>
              <a:rPr lang="en-US" altLang="en-US" dirty="0"/>
              <a:t> </a:t>
            </a:r>
            <a:r>
              <a:rPr lang="en-US" altLang="en-US" dirty="0" smtClean="0"/>
              <a:t>                                     dementia</a:t>
            </a:r>
          </a:p>
          <a:p>
            <a:pPr eaLnBrk="1" hangingPunct="1">
              <a:spcAft>
                <a:spcPts val="1200"/>
              </a:spcAft>
            </a:pPr>
            <a:r>
              <a:rPr lang="en-US" altLang="en-US" dirty="0" smtClean="0"/>
              <a:t>Accounts for 60%-80% of                                         cases</a:t>
            </a:r>
          </a:p>
          <a:p>
            <a:pPr eaLnBrk="1" hangingPunct="1">
              <a:spcAft>
                <a:spcPts val="1200"/>
              </a:spcAft>
            </a:pPr>
            <a:r>
              <a:rPr lang="en-US" altLang="en-US" dirty="0" smtClean="0"/>
              <a:t>Irreversible, progressive </a:t>
            </a:r>
            <a:r>
              <a:rPr lang="en-US" altLang="en-US" dirty="0"/>
              <a:t> </a:t>
            </a:r>
            <a:r>
              <a:rPr lang="en-US" altLang="en-US" dirty="0" smtClean="0"/>
              <a:t>                                   brain disorder</a:t>
            </a:r>
          </a:p>
          <a:p>
            <a:pPr eaLnBrk="1" hangingPunct="1">
              <a:spcAft>
                <a:spcPts val="1200"/>
              </a:spcAft>
            </a:pPr>
            <a:r>
              <a:rPr lang="en-US" altLang="en-US" dirty="0" smtClean="0"/>
              <a:t>Slowly destroys memory,                                 thinking skills, and ability to carry out basic functions</a:t>
            </a:r>
            <a:endParaRPr lang="en-US" altLang="en-US" baseline="30000" dirty="0" smtClean="0"/>
          </a:p>
          <a:p>
            <a:pPr marL="0"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4</a:t>
            </a:r>
            <a:r>
              <a:rPr lang="en-US" sz="1100" dirty="0" smtClean="0">
                <a:ea typeface="MS Mincho" panose="02020609040205080304" pitchFamily="49" charset="-128"/>
                <a:cs typeface="Times New Roman" panose="02020603050405020304" pitchFamily="18" charset="0"/>
              </a:rPr>
              <a:t>Alzheimer’s </a:t>
            </a:r>
            <a:r>
              <a:rPr lang="en-US" sz="1100" dirty="0">
                <a:ea typeface="MS Mincho" panose="02020609040205080304" pitchFamily="49" charset="-128"/>
                <a:cs typeface="Times New Roman" panose="02020603050405020304" pitchFamily="18" charset="0"/>
              </a:rPr>
              <a:t>Association. </a:t>
            </a:r>
            <a:r>
              <a:rPr lang="en-US" sz="1100" i="1" dirty="0">
                <a:ea typeface="MS Mincho" panose="02020609040205080304" pitchFamily="49" charset="-128"/>
                <a:cs typeface="Times New Roman" panose="02020603050405020304" pitchFamily="18" charset="0"/>
              </a:rPr>
              <a:t>What is Dementia?</a:t>
            </a:r>
            <a:r>
              <a:rPr lang="en-US" sz="1100" dirty="0">
                <a:ea typeface="MS Mincho" panose="02020609040205080304" pitchFamily="49" charset="-128"/>
                <a:cs typeface="Times New Roman" panose="02020603050405020304" pitchFamily="18" charset="0"/>
              </a:rPr>
              <a:t> Accessed June 8, 2015 from website: </a:t>
            </a:r>
            <a:r>
              <a:rPr lang="en-US" sz="1100" u="sng" dirty="0">
                <a:solidFill>
                  <a:srgbClr val="0000FF"/>
                </a:solidFill>
                <a:ea typeface="MS Mincho" panose="02020609040205080304" pitchFamily="49" charset="-128"/>
                <a:cs typeface="Times New Roman" panose="02020603050405020304" pitchFamily="18" charset="0"/>
                <a:hlinkClick r:id="rId3" tooltip="http://www.alz.org/what-is-dementia.asp#causes"/>
              </a:rPr>
              <a:t>http://www.alz.org/what-is-dementia.asp#causes</a:t>
            </a:r>
            <a:r>
              <a:rPr lang="en-US" sz="1100" dirty="0">
                <a:ea typeface="MS Mincho" panose="02020609040205080304" pitchFamily="49" charset="-128"/>
                <a:cs typeface="Times New Roman" panose="02020603050405020304" pitchFamily="18" charset="0"/>
              </a:rPr>
              <a:t/>
            </a:r>
            <a:br>
              <a:rPr lang="en-US" sz="1100" dirty="0">
                <a:ea typeface="MS Mincho" panose="02020609040205080304" pitchFamily="49" charset="-128"/>
                <a:cs typeface="Times New Roman" panose="02020603050405020304" pitchFamily="18" charset="0"/>
              </a:rPr>
            </a:br>
            <a:r>
              <a:rPr lang="en-US" sz="1100" baseline="30000" dirty="0" smtClean="0">
                <a:ea typeface="MS Mincho" panose="02020609040205080304" pitchFamily="49" charset="-128"/>
                <a:cs typeface="Times New Roman" panose="02020603050405020304" pitchFamily="18" charset="0"/>
              </a:rPr>
              <a:t>5</a:t>
            </a:r>
            <a:r>
              <a:rPr lang="en-US" sz="1100" dirty="0" smtClean="0">
                <a:ea typeface="MS Mincho" panose="02020609040205080304" pitchFamily="49" charset="-128"/>
                <a:cs typeface="Times New Roman" panose="02020603050405020304" pitchFamily="18" charset="0"/>
              </a:rPr>
              <a:t>National </a:t>
            </a:r>
            <a:r>
              <a:rPr lang="en-US" sz="1100" dirty="0">
                <a:ea typeface="MS Mincho" panose="02020609040205080304" pitchFamily="49" charset="-128"/>
                <a:cs typeface="Times New Roman" panose="02020603050405020304" pitchFamily="18" charset="0"/>
              </a:rPr>
              <a:t>Institute on Aging. (2015) </a:t>
            </a:r>
            <a:r>
              <a:rPr lang="en-US" sz="1100" i="1" dirty="0">
                <a:ea typeface="MS Mincho" panose="02020609040205080304" pitchFamily="49" charset="-128"/>
                <a:cs typeface="Times New Roman" panose="02020603050405020304" pitchFamily="18" charset="0"/>
              </a:rPr>
              <a:t>Alzheimer’s Disease Fact Sheet.</a:t>
            </a:r>
            <a:endParaRPr lang="en-US" sz="1100" dirty="0">
              <a:ea typeface="MS Mincho" panose="02020609040205080304" pitchFamily="49" charset="-128"/>
              <a:cs typeface="Times New Roman" panose="02020603050405020304" pitchFamily="18" charset="0"/>
            </a:endParaRPr>
          </a:p>
          <a:p>
            <a:pPr eaLnBrk="1" hangingPunct="1">
              <a:spcAft>
                <a:spcPts val="1200"/>
              </a:spcAft>
            </a:pPr>
            <a:endParaRPr lang="en-US" altLang="en-US" baseline="30000" dirty="0" smtClean="0"/>
          </a:p>
        </p:txBody>
      </p:sp>
      <p:pic>
        <p:nvPicPr>
          <p:cNvPr id="4" name="Picture 3" descr="Healthy brain compared with severe Alzheimer's disease brain; Alzheimer's brain is much smaller and appears shrunken&#10;&#10;" title="Image of healthy brain compared with severe Alzheimer's brain"/>
          <p:cNvPicPr>
            <a:picLocks noChangeAspect="1"/>
          </p:cNvPicPr>
          <p:nvPr/>
        </p:nvPicPr>
        <p:blipFill rotWithShape="1">
          <a:blip r:embed="rId4"/>
          <a:srcRect/>
          <a:stretch/>
        </p:blipFill>
        <p:spPr>
          <a:xfrm>
            <a:off x="5262563" y="2428874"/>
            <a:ext cx="3308350" cy="2581275"/>
          </a:xfrm>
          <a:prstGeom prst="rect">
            <a:avLst/>
          </a:prstGeom>
          <a:ln w="38100" cmpd="sng">
            <a:solidFill>
              <a:srgbClr val="7F7F7F"/>
            </a:solidFill>
          </a:ln>
        </p:spPr>
      </p:pic>
      <p:sp>
        <p:nvSpPr>
          <p:cNvPr id="235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2F980FCE-8276-419B-AEBA-D7515BB28357}" type="slidenum">
              <a:rPr lang="en-US" altLang="en-US" smtClean="0">
                <a:solidFill>
                  <a:schemeClr val="accent2"/>
                </a:solidFill>
              </a:rPr>
              <a:pPr fontAlgn="base">
                <a:spcBef>
                  <a:spcPct val="0"/>
                </a:spcBef>
                <a:spcAft>
                  <a:spcPct val="0"/>
                </a:spcAft>
              </a:pPr>
              <a:t>6</a:t>
            </a:fld>
            <a:endParaRPr lang="en-US" altLang="en-US" dirty="0" smtClean="0">
              <a:solidFill>
                <a:schemeClr val="accent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81025" y="3036888"/>
            <a:ext cx="7989888" cy="1504950"/>
          </a:xfrm>
        </p:spPr>
        <p:txBody>
          <a:bodyPr/>
          <a:lstStyle/>
          <a:p>
            <a:pPr eaLnBrk="1" fontAlgn="auto" hangingPunct="1">
              <a:spcAft>
                <a:spcPts val="0"/>
              </a:spcAft>
              <a:defRPr/>
            </a:pPr>
            <a:r>
              <a:rPr lang="en-US" dirty="0" smtClean="0"/>
              <a:t>Scope of the Epidemic</a:t>
            </a:r>
            <a:endParaRPr lang="en-US" dirty="0"/>
          </a:p>
        </p:txBody>
      </p:sp>
      <p:sp>
        <p:nvSpPr>
          <p:cNvPr id="2" name="Text Placeholder 1"/>
          <p:cNvSpPr>
            <a:spLocks noGrp="1"/>
          </p:cNvSpPr>
          <p:nvPr>
            <p:ph type="body" idx="1"/>
          </p:nvPr>
        </p:nvSpPr>
        <p:spPr>
          <a:xfrm>
            <a:off x="581025" y="4541838"/>
            <a:ext cx="7989888" cy="600075"/>
          </a:xfrm>
        </p:spPr>
        <p:txBody>
          <a:bodyPr rtlCol="0"/>
          <a:lstStyle/>
          <a:p>
            <a:pPr eaLnBrk="1" fontAlgn="auto" hangingPunct="1">
              <a:defRPr/>
            </a:pPr>
            <a:r>
              <a:rPr lang="en-US" dirty="0" smtClean="0"/>
              <a:t>Alzheimer’s Disease –</a:t>
            </a:r>
            <a:r>
              <a:rPr lang="en-US" dirty="0"/>
              <a:t> </a:t>
            </a:r>
            <a:r>
              <a:rPr lang="en-US" dirty="0" smtClean="0"/>
              <a:t>A Public Health Crisis</a:t>
            </a:r>
          </a:p>
        </p:txBody>
      </p:sp>
      <p:sp>
        <p:nvSpPr>
          <p:cNvPr id="3" name="Slide Number Placeholder 2"/>
          <p:cNvSpPr>
            <a:spLocks noGrp="1"/>
          </p:cNvSpPr>
          <p:nvPr>
            <p:ph type="sldNum" sz="quarter" idx="12"/>
          </p:nvPr>
        </p:nvSpPr>
        <p:spPr/>
        <p:txBody>
          <a:bodyPr/>
          <a:lstStyle/>
          <a:p>
            <a:pPr>
              <a:defRPr/>
            </a:pPr>
            <a:fld id="{0262B76F-DC7F-42C7-9601-FC0E9F1D8C23}" type="slidenum">
              <a:rPr lang="en-US"/>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Scope of the Epidemic (U.S.)</a:t>
            </a:r>
            <a:endParaRPr lang="en-US" sz="2000" baseline="80000" dirty="0"/>
          </a:p>
        </p:txBody>
      </p:sp>
      <p:sp>
        <p:nvSpPr>
          <p:cNvPr id="27652" name="Content Placeholder 2"/>
          <p:cNvSpPr>
            <a:spLocks noGrp="1"/>
          </p:cNvSpPr>
          <p:nvPr>
            <p:ph idx="1"/>
          </p:nvPr>
        </p:nvSpPr>
        <p:spPr>
          <a:xfrm>
            <a:off x="642144" y="3127375"/>
            <a:ext cx="3933825" cy="2805113"/>
          </a:xfrm>
        </p:spPr>
        <p:txBody>
          <a:bodyPr/>
          <a:lstStyle/>
          <a:p>
            <a:pPr eaLnBrk="1" hangingPunct="1">
              <a:spcAft>
                <a:spcPts val="1200"/>
              </a:spcAft>
            </a:pPr>
            <a:r>
              <a:rPr lang="en-US" altLang="en-US" dirty="0" smtClean="0"/>
              <a:t>Over 5 million adults </a:t>
            </a:r>
          </a:p>
          <a:p>
            <a:pPr eaLnBrk="1" hangingPunct="1">
              <a:spcAft>
                <a:spcPts val="1200"/>
              </a:spcAft>
            </a:pPr>
            <a:r>
              <a:rPr lang="en-US" altLang="en-US" dirty="0" smtClean="0"/>
              <a:t>1 in 9 adults age ≥65 </a:t>
            </a:r>
          </a:p>
          <a:p>
            <a:pPr eaLnBrk="1" hangingPunct="1">
              <a:spcAft>
                <a:spcPts val="1200"/>
              </a:spcAft>
            </a:pPr>
            <a:r>
              <a:rPr lang="en-US" altLang="en-US" dirty="0" smtClean="0"/>
              <a:t>1 in 3 adults age ≥85 </a:t>
            </a:r>
          </a:p>
          <a:p>
            <a:pPr eaLnBrk="1" hangingPunct="1">
              <a:spcAft>
                <a:spcPts val="1200"/>
              </a:spcAft>
            </a:pPr>
            <a:r>
              <a:rPr lang="en-US" altLang="en-US" dirty="0" smtClean="0"/>
              <a:t>2/3 are women</a:t>
            </a:r>
            <a:r>
              <a:rPr lang="en-US" altLang="en-US" baseline="30000" dirty="0" smtClean="0"/>
              <a:t> </a:t>
            </a:r>
          </a:p>
          <a:p>
            <a:pPr eaLnBrk="1" hangingPunct="1">
              <a:spcAft>
                <a:spcPts val="1200"/>
              </a:spcAft>
            </a:pPr>
            <a:endParaRPr lang="en-US" altLang="en-US" sz="1100" baseline="30000" dirty="0"/>
          </a:p>
          <a:p>
            <a:pPr eaLnBrk="1" hangingPunct="1">
              <a:spcAft>
                <a:spcPts val="1200"/>
              </a:spcAft>
            </a:pPr>
            <a:endParaRPr lang="en-US" altLang="en-US" sz="1100" baseline="30000" dirty="0" smtClean="0"/>
          </a:p>
          <a:p>
            <a:pPr eaLnBrk="1" hangingPunct="1">
              <a:spcAft>
                <a:spcPts val="1200"/>
              </a:spcAft>
            </a:pPr>
            <a:endParaRPr lang="en-US" altLang="en-US" sz="1100" baseline="30000" dirty="0"/>
          </a:p>
          <a:p>
            <a:pPr eaLnBrk="1" hangingPunct="1">
              <a:spcAft>
                <a:spcPts val="1200"/>
              </a:spcAft>
            </a:pPr>
            <a:endParaRPr lang="en-US" altLang="en-US" sz="1100" baseline="30000" dirty="0"/>
          </a:p>
          <a:p>
            <a:pPr eaLnBrk="1" hangingPunct="1">
              <a:spcAft>
                <a:spcPts val="1200"/>
              </a:spcAft>
            </a:pPr>
            <a:endParaRPr lang="en-US" altLang="en-US" sz="1100" baseline="30000" dirty="0" smtClean="0"/>
          </a:p>
          <a:p>
            <a:pPr eaLnBrk="1" hangingPunct="1">
              <a:spcAft>
                <a:spcPts val="1200"/>
              </a:spcAft>
            </a:pPr>
            <a:endParaRPr lang="en-US" altLang="en-US" sz="1100" baseline="30000" dirty="0" smtClean="0"/>
          </a:p>
          <a:p>
            <a:pPr marL="0" indent="0" eaLnBrk="1" hangingPunct="1">
              <a:spcAft>
                <a:spcPts val="1200"/>
              </a:spcAft>
              <a:buNone/>
            </a:pPr>
            <a:r>
              <a:rPr lang="en-US" sz="1100" baseline="30000" dirty="0"/>
              <a:t>6</a:t>
            </a:r>
            <a:r>
              <a:rPr lang="en-US" sz="1100" dirty="0" smtClean="0">
                <a:ea typeface="MS Mincho" panose="02020609040205080304" pitchFamily="49" charset="-128"/>
                <a:cs typeface="Times New Roman" panose="02020603050405020304" pitchFamily="18" charset="0"/>
              </a:rPr>
              <a:t>Alzheimer’s </a:t>
            </a:r>
            <a:r>
              <a:rPr lang="en-US" sz="1100" dirty="0">
                <a:ea typeface="MS Mincho" panose="02020609040205080304" pitchFamily="49" charset="-128"/>
                <a:cs typeface="Times New Roman" panose="02020603050405020304" pitchFamily="18" charset="0"/>
              </a:rPr>
              <a:t>Association. </a:t>
            </a:r>
            <a:r>
              <a:rPr lang="en-US" sz="1100" i="1" dirty="0">
                <a:ea typeface="MS Mincho" panose="02020609040205080304" pitchFamily="49" charset="-128"/>
                <a:cs typeface="Times New Roman" panose="02020603050405020304" pitchFamily="18" charset="0"/>
              </a:rPr>
              <a:t>2016 Alzheimer’s Disease Facts and Figures.</a:t>
            </a:r>
            <a:endParaRPr lang="en-US" sz="1100" dirty="0"/>
          </a:p>
          <a:p>
            <a:pPr eaLnBrk="1" hangingPunct="1">
              <a:spcAft>
                <a:spcPts val="1200"/>
              </a:spcAft>
            </a:pPr>
            <a:endParaRPr lang="en-US" altLang="en-US" baseline="30000" dirty="0" smtClean="0"/>
          </a:p>
        </p:txBody>
      </p:sp>
      <p:pic>
        <p:nvPicPr>
          <p:cNvPr id="5" name="Picture 4" descr="Image of group of older adults participating in chair exercises.&#10;" title="Image of group of older adults"/>
          <p:cNvPicPr>
            <a:picLocks noChangeAspect="1"/>
          </p:cNvPicPr>
          <p:nvPr/>
        </p:nvPicPr>
        <p:blipFill>
          <a:blip r:embed="rId3"/>
          <a:stretch>
            <a:fillRect/>
          </a:stretch>
        </p:blipFill>
        <p:spPr>
          <a:xfrm>
            <a:off x="4576763" y="2130425"/>
            <a:ext cx="3636962" cy="3636963"/>
          </a:xfrm>
          <a:prstGeom prst="rect">
            <a:avLst/>
          </a:prstGeom>
          <a:ln w="38100" cmpd="sng">
            <a:solidFill>
              <a:srgbClr val="7F7F7F"/>
            </a:solidFill>
          </a:ln>
        </p:spPr>
      </p:pic>
      <p:sp>
        <p:nvSpPr>
          <p:cNvPr id="2765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372699F3-CF86-44F8-8874-F3444A238BB3}" type="slidenum">
              <a:rPr lang="en-US" altLang="en-US" smtClean="0">
                <a:solidFill>
                  <a:schemeClr val="accent2"/>
                </a:solidFill>
              </a:rPr>
              <a:pPr fontAlgn="base">
                <a:spcBef>
                  <a:spcPct val="0"/>
                </a:spcBef>
                <a:spcAft>
                  <a:spcPct val="0"/>
                </a:spcAft>
              </a:pPr>
              <a:t>8</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Health Disparities</a:t>
            </a:r>
            <a:endParaRPr lang="en-US" sz="2000" baseline="80000" dirty="0"/>
          </a:p>
        </p:txBody>
      </p:sp>
      <p:sp>
        <p:nvSpPr>
          <p:cNvPr id="29700" name="Content Placeholder 2"/>
          <p:cNvSpPr>
            <a:spLocks noGrp="1"/>
          </p:cNvSpPr>
          <p:nvPr>
            <p:ph idx="1"/>
          </p:nvPr>
        </p:nvSpPr>
        <p:spPr>
          <a:xfrm>
            <a:off x="492534" y="3388571"/>
            <a:ext cx="7707569" cy="3109912"/>
          </a:xfrm>
        </p:spPr>
        <p:txBody>
          <a:bodyPr/>
          <a:lstStyle/>
          <a:p>
            <a:pPr eaLnBrk="1" hangingPunct="1">
              <a:spcAft>
                <a:spcPts val="1200"/>
              </a:spcAft>
            </a:pPr>
            <a:r>
              <a:rPr lang="en-US" altLang="en-US" dirty="0" smtClean="0"/>
              <a:t>African-Americans and Hispanics                     have higher rates:</a:t>
            </a:r>
          </a:p>
          <a:p>
            <a:pPr lvl="1" eaLnBrk="1" hangingPunct="1">
              <a:spcAft>
                <a:spcPts val="1200"/>
              </a:spcAft>
              <a:buFont typeface="Courier New" panose="02070309020205020404" pitchFamily="49" charset="0"/>
              <a:buChar char="o"/>
            </a:pPr>
            <a:r>
              <a:rPr lang="en-US" altLang="en-US" dirty="0" smtClean="0"/>
              <a:t>African-Americans 2 times more                        likely</a:t>
            </a:r>
          </a:p>
          <a:p>
            <a:pPr lvl="1" eaLnBrk="1" hangingPunct="1">
              <a:spcAft>
                <a:spcPts val="1200"/>
              </a:spcAft>
              <a:buFont typeface="Courier New" panose="02070309020205020404" pitchFamily="49" charset="0"/>
              <a:buChar char="o"/>
            </a:pPr>
            <a:r>
              <a:rPr lang="en-US" altLang="en-US" dirty="0" smtClean="0"/>
              <a:t>Hispanics 1.5 times more likely</a:t>
            </a:r>
          </a:p>
          <a:p>
            <a:pPr marL="323850" lvl="1" indent="0" eaLnBrk="1" hangingPunct="1">
              <a:spcAft>
                <a:spcPts val="1200"/>
              </a:spcAft>
              <a:buNone/>
            </a:pPr>
            <a:endParaRPr lang="en-US" altLang="en-US" dirty="0" smtClean="0"/>
          </a:p>
          <a:p>
            <a:pPr marL="323850" lvl="1" indent="0" eaLnBrk="1" hangingPunct="1">
              <a:spcAft>
                <a:spcPts val="1200"/>
              </a:spcAft>
              <a:buNone/>
            </a:pPr>
            <a:endParaRPr lang="en-US" altLang="en-US" dirty="0"/>
          </a:p>
          <a:p>
            <a:pPr marL="323850" lvl="1" indent="0" eaLnBrk="1" hangingPunct="1">
              <a:spcAft>
                <a:spcPts val="1200"/>
              </a:spcAft>
              <a:buNone/>
            </a:pPr>
            <a:endParaRPr lang="en-US" altLang="en-US" dirty="0" smtClean="0"/>
          </a:p>
          <a:p>
            <a:pPr marL="323850" lvl="1" indent="0" eaLnBrk="1" hangingPunct="1">
              <a:spcAft>
                <a:spcPts val="1200"/>
              </a:spcAft>
              <a:buNone/>
            </a:pPr>
            <a:r>
              <a:rPr lang="en-US" altLang="en-US" sz="1100" baseline="30000" dirty="0" smtClean="0"/>
              <a:t>5</a:t>
            </a:r>
            <a:r>
              <a:rPr lang="en-US" altLang="en-US" sz="1100" dirty="0" smtClean="0"/>
              <a:t>Alzheimer’s </a:t>
            </a:r>
            <a:r>
              <a:rPr lang="en-US" altLang="en-US" sz="1100" dirty="0"/>
              <a:t>Association. (2013) Alzheimer’s and Public Health Spotlight: Race, Ethnicity &amp; Alzheimer’s Disease.</a:t>
            </a:r>
          </a:p>
          <a:p>
            <a:pPr lvl="1" eaLnBrk="1" hangingPunct="1">
              <a:spcAft>
                <a:spcPts val="1200"/>
              </a:spcAft>
              <a:buFont typeface="Courier New" panose="02070309020205020404" pitchFamily="49" charset="0"/>
              <a:buChar char="o"/>
            </a:pPr>
            <a:endParaRPr lang="en-US" altLang="en-US" dirty="0" smtClean="0"/>
          </a:p>
        </p:txBody>
      </p:sp>
      <p:pic>
        <p:nvPicPr>
          <p:cNvPr id="5" name="Picture 4" descr="Image of older African American man, hand on his chin and looking away from the camera." title="Image of older African American man"/>
          <p:cNvPicPr>
            <a:picLocks noChangeAspect="1"/>
          </p:cNvPicPr>
          <p:nvPr/>
        </p:nvPicPr>
        <p:blipFill>
          <a:blip r:embed="rId3"/>
          <a:stretch>
            <a:fillRect/>
          </a:stretch>
        </p:blipFill>
        <p:spPr>
          <a:xfrm>
            <a:off x="5796373" y="2028825"/>
            <a:ext cx="2740025" cy="4110038"/>
          </a:xfrm>
          <a:prstGeom prst="rect">
            <a:avLst/>
          </a:prstGeom>
          <a:ln w="38100" cmpd="sng">
            <a:solidFill>
              <a:srgbClr val="7F7F7F"/>
            </a:solidFill>
          </a:ln>
        </p:spPr>
      </p:pic>
      <p:sp>
        <p:nvSpPr>
          <p:cNvPr id="29701" name="Slide Number Placeholder 5"/>
          <p:cNvSpPr>
            <a:spLocks noGrp="1"/>
          </p:cNvSpPr>
          <p:nvPr>
            <p:ph type="sldNum" sz="quarter" idx="12"/>
          </p:nvPr>
        </p:nvSpPr>
        <p:spPr bwMode="auto">
          <a:xfrm>
            <a:off x="7815134" y="6215062"/>
            <a:ext cx="7699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B4C6013D-CB2E-4B44-A928-AA1A57106EB7}" type="slidenum">
              <a:rPr lang="en-US" altLang="en-US" smtClean="0">
                <a:solidFill>
                  <a:schemeClr val="accent2"/>
                </a:solidFill>
              </a:rPr>
              <a:pPr fontAlgn="base">
                <a:spcBef>
                  <a:spcPct val="0"/>
                </a:spcBef>
                <a:spcAft>
                  <a:spcPct val="0"/>
                </a:spcAft>
              </a:pPr>
              <a:t>9</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Custom 5">
      <a:dk1>
        <a:sysClr val="windowText" lastClr="000000"/>
      </a:dk1>
      <a:lt1>
        <a:sysClr val="window" lastClr="FFFFFF"/>
      </a:lt1>
      <a:dk2>
        <a:srgbClr val="373545"/>
      </a:dk2>
      <a:lt2>
        <a:srgbClr val="DCD8DC"/>
      </a:lt2>
      <a:accent1>
        <a:srgbClr val="4A0D66"/>
      </a:accent1>
      <a:accent2>
        <a:srgbClr val="8784C7"/>
      </a:accent2>
      <a:accent3>
        <a:srgbClr val="34D9C3"/>
      </a:accent3>
      <a:accent4>
        <a:srgbClr val="6997AF"/>
      </a:accent4>
      <a:accent5>
        <a:srgbClr val="84ACB6"/>
      </a:accent5>
      <a:accent6>
        <a:srgbClr val="6F8183"/>
      </a:accent6>
      <a:hlink>
        <a:srgbClr val="69A020"/>
      </a:hlink>
      <a:folHlink>
        <a:srgbClr val="8C8C8C"/>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Dividend</Template>
  <TotalTime>59294</TotalTime>
  <Words>5216</Words>
  <Application>Microsoft Office PowerPoint</Application>
  <PresentationFormat>On-screen Show (4:3)</PresentationFormat>
  <Paragraphs>599</Paragraphs>
  <Slides>36</Slides>
  <Notes>36</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9" baseType="lpstr">
      <vt:lpstr>MS Gothic</vt:lpstr>
      <vt:lpstr>MS Mincho</vt:lpstr>
      <vt:lpstr>Arial</vt:lpstr>
      <vt:lpstr>Calibri</vt:lpstr>
      <vt:lpstr>Cambria</vt:lpstr>
      <vt:lpstr>Courier New</vt:lpstr>
      <vt:lpstr>Gill Sans MT</vt:lpstr>
      <vt:lpstr>Times New Roman</vt:lpstr>
      <vt:lpstr>Verdana</vt:lpstr>
      <vt:lpstr>Wingdings</vt:lpstr>
      <vt:lpstr>Wingdings 2</vt:lpstr>
      <vt:lpstr>Dividend</vt:lpstr>
      <vt:lpstr>Chart</vt:lpstr>
      <vt:lpstr>A Public Health Approach to  Alzheimer’s and Other Dementias</vt:lpstr>
      <vt:lpstr>Learning Objectives</vt:lpstr>
      <vt:lpstr>COMPETENCIes</vt:lpstr>
      <vt:lpstr>Alzheimer’s – Public Health Crisis</vt:lpstr>
      <vt:lpstr>What Is Dementia?</vt:lpstr>
      <vt:lpstr>What Is Alzheimer’s Disease?</vt:lpstr>
      <vt:lpstr>Scope of the Epidemic</vt:lpstr>
      <vt:lpstr>Scope of the Epidemic (U.S.)</vt:lpstr>
      <vt:lpstr>Health Disparities</vt:lpstr>
      <vt:lpstr>Alzheimer’s Deaths</vt:lpstr>
      <vt:lpstr>Changes in SELECTED Causes of Death (all Ages) between 2000-2013</vt:lpstr>
      <vt:lpstr>Growing Epidemic</vt:lpstr>
      <vt:lpstr>Worldwide Epidemic</vt:lpstr>
      <vt:lpstr>Financial burden</vt:lpstr>
      <vt:lpstr>Financial Burden:  U.S. &amp; Worldwide</vt:lpstr>
      <vt:lpstr>Discussion Question</vt:lpstr>
      <vt:lpstr>Medicare &amp; Medicaid</vt:lpstr>
      <vt:lpstr>Alzheimer’s: Medicare &amp; Medicaid</vt:lpstr>
      <vt:lpstr>Alzheimer’s: Projected Costs (2050)</vt:lpstr>
      <vt:lpstr>Care burden</vt:lpstr>
      <vt:lpstr>Care Workforce</vt:lpstr>
      <vt:lpstr>Alzheimer’s &amp; Dementia Caregivers</vt:lpstr>
      <vt:lpstr>Discussion Question</vt:lpstr>
      <vt:lpstr>Alzheimer’s &amp; Dementia Caregivers</vt:lpstr>
      <vt:lpstr>Caregivers: Challenges</vt:lpstr>
      <vt:lpstr>Caregivers: Impact on Work</vt:lpstr>
      <vt:lpstr>Caregivers: Length of Care</vt:lpstr>
      <vt:lpstr>Caregivers: Critical Role</vt:lpstr>
      <vt:lpstr>Health Professionals: Shortage</vt:lpstr>
      <vt:lpstr>Direct Care  Workforce</vt:lpstr>
      <vt:lpstr>Direct Care Workforce: Challenges</vt:lpstr>
      <vt:lpstr>Public health approach</vt:lpstr>
      <vt:lpstr>Healthy People 2020</vt:lpstr>
      <vt:lpstr>Role of Public Health</vt:lpstr>
      <vt:lpstr>Dementia Capable Systems and dementia friendly communities</vt:lpstr>
      <vt:lpstr>For More Information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Alzheimer's Disease-A Public Health Crisis</dc:title>
  <dc:subject>Module 1: Alzheimer's Disease - A Public Health Crisis</dc:subject>
  <dc:creator>Centers for Disease Control and Prevention;Emory Centers for Training and Technical Assistance;Alzheimer's Association</dc:creator>
  <cp:keywords>Alzheimer's Disease, public health, dementia</cp:keywords>
  <cp:lastModifiedBy>Evans, Darren (CDC/ONDIEH/NCCDPHP) (CTR)</cp:lastModifiedBy>
  <cp:revision>264</cp:revision>
  <cp:lastPrinted>2016-03-04T17:25:36Z</cp:lastPrinted>
  <dcterms:created xsi:type="dcterms:W3CDTF">2015-08-13T16:10:31Z</dcterms:created>
  <dcterms:modified xsi:type="dcterms:W3CDTF">2017-10-24T19:38:18Z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