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4"/>
  </p:notesMasterIdLst>
  <p:sldIdLst>
    <p:sldId id="405" r:id="rId6"/>
    <p:sldId id="412" r:id="rId7"/>
    <p:sldId id="414" r:id="rId8"/>
    <p:sldId id="406" r:id="rId9"/>
    <p:sldId id="407" r:id="rId10"/>
    <p:sldId id="408" r:id="rId11"/>
    <p:sldId id="410" r:id="rId12"/>
    <p:sldId id="34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iard, Malaika (CDC/DDNID/NCEH/DLS)" initials="HM(" lastIdx="11" clrIdx="0">
    <p:extLst>
      <p:ext uri="{19B8F6BF-5375-455C-9EA6-DF929625EA0E}">
        <p15:presenceInfo xmlns:p15="http://schemas.microsoft.com/office/powerpoint/2012/main" userId="S::IIV7@cdc.gov::9c321bff-ee77-43c6-9510-4b16b11ec7ab" providerId="AD"/>
      </p:ext>
    </p:extLst>
  </p:cmAuthor>
  <p:cmAuthor id="2" name="St. Pierre, Jeanette (CDC/DDID/NCIRD/DVD)" initials="SPJ(" lastIdx="3" clrIdx="1">
    <p:extLst>
      <p:ext uri="{19B8F6BF-5375-455C-9EA6-DF929625EA0E}">
        <p15:presenceInfo xmlns:p15="http://schemas.microsoft.com/office/powerpoint/2012/main" userId="S::zcr5@cdc.gov::0b456ae1-7418-45ca-ad6f-1359eeec20c5" providerId="AD"/>
      </p:ext>
    </p:extLst>
  </p:cmAuthor>
  <p:cmAuthor id="3" name="reviewer" initials="rr" lastIdx="2" clrIdx="2">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6759" autoAdjust="0"/>
  </p:normalViewPr>
  <p:slideViewPr>
    <p:cSldViewPr snapToGrid="0">
      <p:cViewPr varScale="1">
        <p:scale>
          <a:sx n="84" d="100"/>
          <a:sy n="84" d="100"/>
        </p:scale>
        <p:origin x="29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C9FC2-E49D-4FBE-978A-21A738E555D9}" type="doc">
      <dgm:prSet loTypeId="urn:microsoft.com/office/officeart/2005/8/layout/process1" loCatId="process" qsTypeId="urn:microsoft.com/office/officeart/2005/8/quickstyle/simple1" qsCatId="simple" csTypeId="urn:microsoft.com/office/officeart/2005/8/colors/accent1_2" csCatId="accent1" phldr="1"/>
      <dgm:spPr/>
    </dgm:pt>
    <dgm:pt modelId="{015DF859-AEBC-479C-8820-7D422565938F}">
      <dgm:prSet phldrT="[Text]" custT="1"/>
      <dgm:spPr/>
      <dgm:t>
        <a:bodyPr/>
        <a:lstStyle/>
        <a:p>
          <a:r>
            <a:rPr lang="en-US" sz="2000" b="1"/>
            <a:t>2014</a:t>
          </a:r>
        </a:p>
        <a:p>
          <a:r>
            <a:rPr lang="en-US" sz="1600" b="1"/>
            <a:t>1</a:t>
          </a:r>
          <a:r>
            <a:rPr lang="en-US" sz="1600" b="1" baseline="30000"/>
            <a:t>st </a:t>
          </a:r>
          <a:r>
            <a:rPr lang="en-US" sz="1600" b="1"/>
            <a:t>outbreak </a:t>
          </a:r>
        </a:p>
        <a:p>
          <a:r>
            <a:rPr lang="en-US" sz="1600" b="1"/>
            <a:t>(120 cases)</a:t>
          </a:r>
          <a:endParaRPr lang="en-US" sz="1600" b="1" dirty="0"/>
        </a:p>
      </dgm:t>
      <dgm:extLst>
        <a:ext uri="{E40237B7-FDA0-4F09-8148-C483321AD2D9}">
          <dgm14:cNvPr xmlns:dgm14="http://schemas.microsoft.com/office/drawing/2010/diagram" id="0" name="" descr="120 cases of AFM in 2014"/>
        </a:ext>
      </dgm:extLst>
    </dgm:pt>
    <dgm:pt modelId="{9EAD7F92-98F6-4FC1-A9BE-B791C559244B}" type="parTrans" cxnId="{69E7D590-8013-41B0-B2D9-E64B052796C1}">
      <dgm:prSet/>
      <dgm:spPr/>
      <dgm:t>
        <a:bodyPr/>
        <a:lstStyle/>
        <a:p>
          <a:endParaRPr lang="en-US"/>
        </a:p>
      </dgm:t>
    </dgm:pt>
    <dgm:pt modelId="{40C1B95D-4ED1-453E-95FB-155BFB0E84EB}" type="sibTrans" cxnId="{69E7D590-8013-41B0-B2D9-E64B052796C1}">
      <dgm:prSet/>
      <dgm:spPr/>
      <dgm:t>
        <a:bodyPr/>
        <a:lstStyle/>
        <a:p>
          <a:endParaRPr lang="en-US"/>
        </a:p>
      </dgm:t>
    </dgm:pt>
    <dgm:pt modelId="{D75A5727-E160-454D-906C-3D9465644FDA}">
      <dgm:prSet phldrT="[Text]"/>
      <dgm:spPr/>
      <dgm:t>
        <a:bodyPr/>
        <a:lstStyle/>
        <a:p>
          <a:r>
            <a:rPr lang="en-US" b="1" dirty="0"/>
            <a:t>2015</a:t>
          </a:r>
        </a:p>
        <a:p>
          <a:r>
            <a:rPr lang="en-US" b="1" dirty="0"/>
            <a:t>22 cases</a:t>
          </a:r>
        </a:p>
        <a:p>
          <a:endParaRPr lang="en-US" dirty="0"/>
        </a:p>
      </dgm:t>
      <dgm:extLst>
        <a:ext uri="{E40237B7-FDA0-4F09-8148-C483321AD2D9}">
          <dgm14:cNvPr xmlns:dgm14="http://schemas.microsoft.com/office/drawing/2010/diagram" id="0" name="" descr="22 cases of AFM in 2015"/>
        </a:ext>
      </dgm:extLst>
    </dgm:pt>
    <dgm:pt modelId="{457E10F8-A58C-4834-BEEC-850242A7A501}" type="parTrans" cxnId="{1F80CF4B-BC93-4EFD-936C-AFD3541528AA}">
      <dgm:prSet/>
      <dgm:spPr/>
      <dgm:t>
        <a:bodyPr/>
        <a:lstStyle/>
        <a:p>
          <a:endParaRPr lang="en-US"/>
        </a:p>
      </dgm:t>
    </dgm:pt>
    <dgm:pt modelId="{68F141F3-2193-4749-A9B0-B0FA92CE39D0}" type="sibTrans" cxnId="{1F80CF4B-BC93-4EFD-936C-AFD3541528AA}">
      <dgm:prSet/>
      <dgm:spPr/>
      <dgm:t>
        <a:bodyPr/>
        <a:lstStyle/>
        <a:p>
          <a:endParaRPr lang="en-US"/>
        </a:p>
      </dgm:t>
    </dgm:pt>
    <dgm:pt modelId="{B80675C6-F76C-4EF1-868F-A419C989D702}">
      <dgm:prSet phldrT="[Text]" custT="1"/>
      <dgm:spPr/>
      <dgm:t>
        <a:bodyPr/>
        <a:lstStyle/>
        <a:p>
          <a:r>
            <a:rPr lang="en-US" sz="2000" b="1"/>
            <a:t>2016</a:t>
          </a:r>
        </a:p>
        <a:p>
          <a:r>
            <a:rPr lang="en-US" sz="1600" b="1"/>
            <a:t>2</a:t>
          </a:r>
          <a:r>
            <a:rPr lang="en-US" sz="1600" b="1" baseline="30000"/>
            <a:t>nd </a:t>
          </a:r>
          <a:r>
            <a:rPr lang="en-US" sz="1600" b="1"/>
            <a:t>outbreak (153 cases) </a:t>
          </a:r>
          <a:endParaRPr lang="en-US" sz="1600" b="1" dirty="0"/>
        </a:p>
      </dgm:t>
      <dgm:extLst>
        <a:ext uri="{E40237B7-FDA0-4F09-8148-C483321AD2D9}">
          <dgm14:cNvPr xmlns:dgm14="http://schemas.microsoft.com/office/drawing/2010/diagram" id="0" name="" descr="153 cases of AFM in 2016"/>
        </a:ext>
      </dgm:extLst>
    </dgm:pt>
    <dgm:pt modelId="{B5B56D7A-22F5-4B15-9CD5-2D62C7BD6ED3}" type="parTrans" cxnId="{C3267CFB-D868-4E46-8591-2F17FBE5651C}">
      <dgm:prSet/>
      <dgm:spPr/>
      <dgm:t>
        <a:bodyPr/>
        <a:lstStyle/>
        <a:p>
          <a:endParaRPr lang="en-US"/>
        </a:p>
      </dgm:t>
    </dgm:pt>
    <dgm:pt modelId="{AA2BD0AD-2F76-413D-BE09-6256DEDD6D95}" type="sibTrans" cxnId="{C3267CFB-D868-4E46-8591-2F17FBE5651C}">
      <dgm:prSet/>
      <dgm:spPr/>
      <dgm:t>
        <a:bodyPr/>
        <a:lstStyle/>
        <a:p>
          <a:endParaRPr lang="en-US"/>
        </a:p>
      </dgm:t>
    </dgm:pt>
    <dgm:pt modelId="{9BB5E64A-A08C-4399-99E9-18D787A1F6CA}">
      <dgm:prSet/>
      <dgm:spPr/>
      <dgm:t>
        <a:bodyPr/>
        <a:lstStyle/>
        <a:p>
          <a:r>
            <a:rPr lang="en-US" b="1" dirty="0"/>
            <a:t>2017</a:t>
          </a:r>
        </a:p>
        <a:p>
          <a:r>
            <a:rPr lang="en-US" b="1" dirty="0"/>
            <a:t>38 cases</a:t>
          </a:r>
        </a:p>
      </dgm:t>
      <dgm:extLst>
        <a:ext uri="{E40237B7-FDA0-4F09-8148-C483321AD2D9}">
          <dgm14:cNvPr xmlns:dgm14="http://schemas.microsoft.com/office/drawing/2010/diagram" id="0" name="" descr="38 cases of AFM in 2017"/>
        </a:ext>
      </dgm:extLst>
    </dgm:pt>
    <dgm:pt modelId="{DC9B11FE-E89F-441B-A81B-361B57AFB7E0}" type="parTrans" cxnId="{FD3A48F2-C227-4AE2-82BB-E9A0A8BC0EB4}">
      <dgm:prSet/>
      <dgm:spPr/>
      <dgm:t>
        <a:bodyPr/>
        <a:lstStyle/>
        <a:p>
          <a:endParaRPr lang="en-US"/>
        </a:p>
      </dgm:t>
    </dgm:pt>
    <dgm:pt modelId="{46F68629-87CF-4A89-AF09-2427D450324F}" type="sibTrans" cxnId="{FD3A48F2-C227-4AE2-82BB-E9A0A8BC0EB4}">
      <dgm:prSet/>
      <dgm:spPr/>
      <dgm:t>
        <a:bodyPr/>
        <a:lstStyle/>
        <a:p>
          <a:endParaRPr lang="en-US"/>
        </a:p>
      </dgm:t>
    </dgm:pt>
    <dgm:pt modelId="{5CAF5CE9-FA29-489B-BA6A-7E2FA1F16FD4}">
      <dgm:prSet custT="1"/>
      <dgm:spPr/>
      <dgm:t>
        <a:bodyPr/>
        <a:lstStyle/>
        <a:p>
          <a:r>
            <a:rPr lang="en-US" sz="2000" b="1"/>
            <a:t>2018</a:t>
          </a:r>
        </a:p>
        <a:p>
          <a:r>
            <a:rPr lang="en-US" sz="1600" b="1"/>
            <a:t>3</a:t>
          </a:r>
          <a:r>
            <a:rPr lang="en-US" sz="1600" b="1" baseline="30000"/>
            <a:t>rd</a:t>
          </a:r>
          <a:r>
            <a:rPr lang="en-US" sz="1600" b="1"/>
            <a:t> outbreak (238 cases) </a:t>
          </a:r>
          <a:endParaRPr lang="en-US" sz="1600" b="1" dirty="0"/>
        </a:p>
      </dgm:t>
      <dgm:extLst>
        <a:ext uri="{E40237B7-FDA0-4F09-8148-C483321AD2D9}">
          <dgm14:cNvPr xmlns:dgm14="http://schemas.microsoft.com/office/drawing/2010/diagram" id="0" name="" descr="This slide visually depicts the number of cases of AFM from 2014-2020.  It shows that outbreaks occurred in 2014, 2016 and 2018.  Another outbreak is anticipated in 2020.&#10;This slide also describes some of the work CDC has done on AFM since 2014.&#10;"/>
        </a:ext>
      </dgm:extLst>
    </dgm:pt>
    <dgm:pt modelId="{CD44CCB9-8BB7-43B0-B85B-4EFF36AF4AED}" type="parTrans" cxnId="{E1E55BF1-E2E8-4DF2-A37A-EC6A74B90E9E}">
      <dgm:prSet/>
      <dgm:spPr/>
      <dgm:t>
        <a:bodyPr/>
        <a:lstStyle/>
        <a:p>
          <a:endParaRPr lang="en-US"/>
        </a:p>
      </dgm:t>
    </dgm:pt>
    <dgm:pt modelId="{5D6DC2D6-2C05-4B29-ABEC-95546430C6A9}" type="sibTrans" cxnId="{E1E55BF1-E2E8-4DF2-A37A-EC6A74B90E9E}">
      <dgm:prSet/>
      <dgm:spPr/>
      <dgm:t>
        <a:bodyPr/>
        <a:lstStyle/>
        <a:p>
          <a:endParaRPr lang="en-US"/>
        </a:p>
      </dgm:t>
    </dgm:pt>
    <dgm:pt modelId="{B5C101D6-6DF7-49E2-B6C8-A7C40D26BE41}">
      <dgm:prSet/>
      <dgm:spPr/>
      <dgm:t>
        <a:bodyPr/>
        <a:lstStyle/>
        <a:p>
          <a:r>
            <a:rPr lang="en-US" b="1" dirty="0"/>
            <a:t>2019 </a:t>
          </a:r>
        </a:p>
        <a:p>
          <a:r>
            <a:rPr lang="en-US" b="1" dirty="0"/>
            <a:t>46 cases</a:t>
          </a:r>
        </a:p>
      </dgm:t>
      <dgm:extLst>
        <a:ext uri="{E40237B7-FDA0-4F09-8148-C483321AD2D9}">
          <dgm14:cNvPr xmlns:dgm14="http://schemas.microsoft.com/office/drawing/2010/diagram" id="0" name="" descr="46 cases of AFM in 2019"/>
        </a:ext>
      </dgm:extLst>
    </dgm:pt>
    <dgm:pt modelId="{8587B1D1-BB0C-43A4-9238-1E066EC05C3E}" type="parTrans" cxnId="{965A0A54-FEC2-4CB4-8AAC-F803C3B72041}">
      <dgm:prSet/>
      <dgm:spPr/>
      <dgm:t>
        <a:bodyPr/>
        <a:lstStyle/>
        <a:p>
          <a:endParaRPr lang="en-US"/>
        </a:p>
      </dgm:t>
    </dgm:pt>
    <dgm:pt modelId="{672FC9E7-070D-4D3D-A75C-FC30B3479397}" type="sibTrans" cxnId="{965A0A54-FEC2-4CB4-8AAC-F803C3B72041}">
      <dgm:prSet/>
      <dgm:spPr/>
      <dgm:t>
        <a:bodyPr/>
        <a:lstStyle/>
        <a:p>
          <a:endParaRPr lang="en-US"/>
        </a:p>
      </dgm:t>
    </dgm:pt>
    <dgm:pt modelId="{53B3A5A2-82E3-4FA0-A739-435BB626A9BA}">
      <dgm:prSet custT="1"/>
      <dgm:spPr/>
      <dgm:t>
        <a:bodyPr/>
        <a:lstStyle/>
        <a:p>
          <a:r>
            <a:rPr lang="en-US" sz="2000" b="1" dirty="0"/>
            <a:t>2020</a:t>
          </a:r>
        </a:p>
        <a:p>
          <a:r>
            <a:rPr lang="en-US" sz="1600" b="1" dirty="0"/>
            <a:t>Anticipated outbreak </a:t>
          </a:r>
        </a:p>
      </dgm:t>
      <dgm:extLst>
        <a:ext uri="{E40237B7-FDA0-4F09-8148-C483321AD2D9}">
          <dgm14:cNvPr xmlns:dgm14="http://schemas.microsoft.com/office/drawing/2010/diagram" id="0" name="" descr="This slide visually depicts the number of cases of AFM from 2014-2020.  It shows that outbreaks occurred in 2014, 2016 and 2018.  Another outbreak is anticipated in 2020.&#10;This slide also describes some of the work CDC has done on AFM since 2014.&#10;"/>
        </a:ext>
      </dgm:extLst>
    </dgm:pt>
    <dgm:pt modelId="{544103F7-22E6-4990-9E76-12E7D21230DF}" type="parTrans" cxnId="{5B965FF4-9796-423E-A6D3-BCF2E13E01BC}">
      <dgm:prSet/>
      <dgm:spPr/>
      <dgm:t>
        <a:bodyPr/>
        <a:lstStyle/>
        <a:p>
          <a:endParaRPr lang="en-US"/>
        </a:p>
      </dgm:t>
    </dgm:pt>
    <dgm:pt modelId="{CCFF4E74-8A07-4597-8D2B-7D81E06A053B}" type="sibTrans" cxnId="{5B965FF4-9796-423E-A6D3-BCF2E13E01BC}">
      <dgm:prSet/>
      <dgm:spPr/>
      <dgm:t>
        <a:bodyPr/>
        <a:lstStyle/>
        <a:p>
          <a:endParaRPr lang="en-US"/>
        </a:p>
      </dgm:t>
    </dgm:pt>
    <dgm:pt modelId="{81C833D3-8158-4430-BF1C-F004E19883C6}" type="pres">
      <dgm:prSet presAssocID="{FE3C9FC2-E49D-4FBE-978A-21A738E555D9}" presName="Name0" presStyleCnt="0">
        <dgm:presLayoutVars>
          <dgm:dir/>
          <dgm:resizeHandles val="exact"/>
        </dgm:presLayoutVars>
      </dgm:prSet>
      <dgm:spPr/>
    </dgm:pt>
    <dgm:pt modelId="{BB67ED29-7811-42BF-8B1A-EEA27573294D}" type="pres">
      <dgm:prSet presAssocID="{015DF859-AEBC-479C-8820-7D422565938F}" presName="node" presStyleLbl="node1" presStyleIdx="0" presStyleCnt="7" custScaleX="114051" custScaleY="166898">
        <dgm:presLayoutVars>
          <dgm:bulletEnabled val="1"/>
        </dgm:presLayoutVars>
      </dgm:prSet>
      <dgm:spPr/>
    </dgm:pt>
    <dgm:pt modelId="{76AD9A47-3736-45D1-85F4-B11AA5CA3826}" type="pres">
      <dgm:prSet presAssocID="{40C1B95D-4ED1-453E-95FB-155BFB0E84EB}" presName="sibTrans" presStyleLbl="sibTrans2D1" presStyleIdx="0" presStyleCnt="6"/>
      <dgm:spPr/>
    </dgm:pt>
    <dgm:pt modelId="{527EB09D-C8A1-46C8-AD28-F6DBFB54FD3E}" type="pres">
      <dgm:prSet presAssocID="{40C1B95D-4ED1-453E-95FB-155BFB0E84EB}" presName="connectorText" presStyleLbl="sibTrans2D1" presStyleIdx="0" presStyleCnt="6"/>
      <dgm:spPr/>
    </dgm:pt>
    <dgm:pt modelId="{4BEE0C65-83F3-4641-B789-7551A1C48154}" type="pres">
      <dgm:prSet presAssocID="{D75A5727-E160-454D-906C-3D9465644FDA}" presName="node" presStyleLbl="node1" presStyleIdx="1" presStyleCnt="7">
        <dgm:presLayoutVars>
          <dgm:bulletEnabled val="1"/>
        </dgm:presLayoutVars>
      </dgm:prSet>
      <dgm:spPr/>
    </dgm:pt>
    <dgm:pt modelId="{3772F719-EDD0-4222-AFE7-BD102C49B4C8}" type="pres">
      <dgm:prSet presAssocID="{68F141F3-2193-4749-A9B0-B0FA92CE39D0}" presName="sibTrans" presStyleLbl="sibTrans2D1" presStyleIdx="1" presStyleCnt="6"/>
      <dgm:spPr/>
    </dgm:pt>
    <dgm:pt modelId="{3D5717F5-2FF6-4C37-9864-F67EB948C946}" type="pres">
      <dgm:prSet presAssocID="{68F141F3-2193-4749-A9B0-B0FA92CE39D0}" presName="connectorText" presStyleLbl="sibTrans2D1" presStyleIdx="1" presStyleCnt="6"/>
      <dgm:spPr/>
    </dgm:pt>
    <dgm:pt modelId="{C46D0D5D-BAAD-428D-BDE0-F8FCFF5E8766}" type="pres">
      <dgm:prSet presAssocID="{B80675C6-F76C-4EF1-868F-A419C989D702}" presName="node" presStyleLbl="node1" presStyleIdx="2" presStyleCnt="7" custScaleX="114241" custScaleY="167067">
        <dgm:presLayoutVars>
          <dgm:bulletEnabled val="1"/>
        </dgm:presLayoutVars>
      </dgm:prSet>
      <dgm:spPr/>
    </dgm:pt>
    <dgm:pt modelId="{B05B0F83-143F-4845-8F4C-DD8307D76B72}" type="pres">
      <dgm:prSet presAssocID="{AA2BD0AD-2F76-413D-BE09-6256DEDD6D95}" presName="sibTrans" presStyleLbl="sibTrans2D1" presStyleIdx="2" presStyleCnt="6"/>
      <dgm:spPr/>
    </dgm:pt>
    <dgm:pt modelId="{B3370369-249A-4078-BA51-1549A94190A1}" type="pres">
      <dgm:prSet presAssocID="{AA2BD0AD-2F76-413D-BE09-6256DEDD6D95}" presName="connectorText" presStyleLbl="sibTrans2D1" presStyleIdx="2" presStyleCnt="6"/>
      <dgm:spPr/>
    </dgm:pt>
    <dgm:pt modelId="{DF13404C-4242-4608-9B57-9C19D32CC640}" type="pres">
      <dgm:prSet presAssocID="{9BB5E64A-A08C-4399-99E9-18D787A1F6CA}" presName="node" presStyleLbl="node1" presStyleIdx="3" presStyleCnt="7" custLinFactNeighborX="-631">
        <dgm:presLayoutVars>
          <dgm:bulletEnabled val="1"/>
        </dgm:presLayoutVars>
      </dgm:prSet>
      <dgm:spPr/>
    </dgm:pt>
    <dgm:pt modelId="{BE297BAF-D070-41AA-BF04-49E84FAD0141}" type="pres">
      <dgm:prSet presAssocID="{46F68629-87CF-4A89-AF09-2427D450324F}" presName="sibTrans" presStyleLbl="sibTrans2D1" presStyleIdx="3" presStyleCnt="6"/>
      <dgm:spPr/>
    </dgm:pt>
    <dgm:pt modelId="{3BACC4A2-91B4-4809-8E0C-D8EB49F1322C}" type="pres">
      <dgm:prSet presAssocID="{46F68629-87CF-4A89-AF09-2427D450324F}" presName="connectorText" presStyleLbl="sibTrans2D1" presStyleIdx="3" presStyleCnt="6"/>
      <dgm:spPr/>
    </dgm:pt>
    <dgm:pt modelId="{6AF310D7-6CBC-4DC8-9AC1-0B4F8684B724}" type="pres">
      <dgm:prSet presAssocID="{5CAF5CE9-FA29-489B-BA6A-7E2FA1F16FD4}" presName="node" presStyleLbl="node1" presStyleIdx="4" presStyleCnt="7" custScaleX="114102" custScaleY="167067">
        <dgm:presLayoutVars>
          <dgm:bulletEnabled val="1"/>
        </dgm:presLayoutVars>
      </dgm:prSet>
      <dgm:spPr/>
    </dgm:pt>
    <dgm:pt modelId="{0CFF8FF2-AF6F-4F12-9240-245901B6B611}" type="pres">
      <dgm:prSet presAssocID="{5D6DC2D6-2C05-4B29-ABEC-95546430C6A9}" presName="sibTrans" presStyleLbl="sibTrans2D1" presStyleIdx="4" presStyleCnt="6"/>
      <dgm:spPr/>
    </dgm:pt>
    <dgm:pt modelId="{7AB90BB7-9303-46EB-B39A-E02C6B4CD5AF}" type="pres">
      <dgm:prSet presAssocID="{5D6DC2D6-2C05-4B29-ABEC-95546430C6A9}" presName="connectorText" presStyleLbl="sibTrans2D1" presStyleIdx="4" presStyleCnt="6"/>
      <dgm:spPr/>
    </dgm:pt>
    <dgm:pt modelId="{E074CBD4-AAEB-4B0D-A706-B86143D49E7B}" type="pres">
      <dgm:prSet presAssocID="{B5C101D6-6DF7-49E2-B6C8-A7C40D26BE41}" presName="node" presStyleLbl="node1" presStyleIdx="5" presStyleCnt="7">
        <dgm:presLayoutVars>
          <dgm:bulletEnabled val="1"/>
        </dgm:presLayoutVars>
      </dgm:prSet>
      <dgm:spPr/>
    </dgm:pt>
    <dgm:pt modelId="{B716D81F-D490-48AF-B487-4BC5DFD75500}" type="pres">
      <dgm:prSet presAssocID="{672FC9E7-070D-4D3D-A75C-FC30B3479397}" presName="sibTrans" presStyleLbl="sibTrans2D1" presStyleIdx="5" presStyleCnt="6"/>
      <dgm:spPr/>
    </dgm:pt>
    <dgm:pt modelId="{756ACCBF-D699-4494-9434-4AED8E5D4EC4}" type="pres">
      <dgm:prSet presAssocID="{672FC9E7-070D-4D3D-A75C-FC30B3479397}" presName="connectorText" presStyleLbl="sibTrans2D1" presStyleIdx="5" presStyleCnt="6"/>
      <dgm:spPr/>
    </dgm:pt>
    <dgm:pt modelId="{F426400D-4C99-47E0-81D2-B34E6DC6F9D1}" type="pres">
      <dgm:prSet presAssocID="{53B3A5A2-82E3-4FA0-A739-435BB626A9BA}" presName="node" presStyleLbl="node1" presStyleIdx="6" presStyleCnt="7" custScaleX="113685" custScaleY="167067">
        <dgm:presLayoutVars>
          <dgm:bulletEnabled val="1"/>
        </dgm:presLayoutVars>
      </dgm:prSet>
      <dgm:spPr/>
    </dgm:pt>
  </dgm:ptLst>
  <dgm:cxnLst>
    <dgm:cxn modelId="{E5509710-0533-4F49-9790-B112FB748118}" type="presOf" srcId="{9BB5E64A-A08C-4399-99E9-18D787A1F6CA}" destId="{DF13404C-4242-4608-9B57-9C19D32CC640}" srcOrd="0" destOrd="0" presId="urn:microsoft.com/office/officeart/2005/8/layout/process1"/>
    <dgm:cxn modelId="{EA6F4A35-CC2D-40BF-871B-FEBD33B680D2}" type="presOf" srcId="{53B3A5A2-82E3-4FA0-A739-435BB626A9BA}" destId="{F426400D-4C99-47E0-81D2-B34E6DC6F9D1}" srcOrd="0" destOrd="0" presId="urn:microsoft.com/office/officeart/2005/8/layout/process1"/>
    <dgm:cxn modelId="{0A69B63D-16FA-4EDB-A44B-D995EF19A9BA}" type="presOf" srcId="{672FC9E7-070D-4D3D-A75C-FC30B3479397}" destId="{B716D81F-D490-48AF-B487-4BC5DFD75500}" srcOrd="0" destOrd="0" presId="urn:microsoft.com/office/officeart/2005/8/layout/process1"/>
    <dgm:cxn modelId="{1F80CF4B-BC93-4EFD-936C-AFD3541528AA}" srcId="{FE3C9FC2-E49D-4FBE-978A-21A738E555D9}" destId="{D75A5727-E160-454D-906C-3D9465644FDA}" srcOrd="1" destOrd="0" parTransId="{457E10F8-A58C-4834-BEEC-850242A7A501}" sibTransId="{68F141F3-2193-4749-A9B0-B0FA92CE39D0}"/>
    <dgm:cxn modelId="{965A0A54-FEC2-4CB4-8AAC-F803C3B72041}" srcId="{FE3C9FC2-E49D-4FBE-978A-21A738E555D9}" destId="{B5C101D6-6DF7-49E2-B6C8-A7C40D26BE41}" srcOrd="5" destOrd="0" parTransId="{8587B1D1-BB0C-43A4-9238-1E066EC05C3E}" sibTransId="{672FC9E7-070D-4D3D-A75C-FC30B3479397}"/>
    <dgm:cxn modelId="{DD7DC276-4FCB-42A9-AE30-B7E4D6823676}" type="presOf" srcId="{672FC9E7-070D-4D3D-A75C-FC30B3479397}" destId="{756ACCBF-D699-4494-9434-4AED8E5D4EC4}" srcOrd="1" destOrd="0" presId="urn:microsoft.com/office/officeart/2005/8/layout/process1"/>
    <dgm:cxn modelId="{E885857B-97AA-426E-A921-BE0E7459B699}" type="presOf" srcId="{FE3C9FC2-E49D-4FBE-978A-21A738E555D9}" destId="{81C833D3-8158-4430-BF1C-F004E19883C6}" srcOrd="0" destOrd="0" presId="urn:microsoft.com/office/officeart/2005/8/layout/process1"/>
    <dgm:cxn modelId="{13FDA48D-93BE-4B11-A806-C8E621FD29FE}" type="presOf" srcId="{46F68629-87CF-4A89-AF09-2427D450324F}" destId="{3BACC4A2-91B4-4809-8E0C-D8EB49F1322C}" srcOrd="1" destOrd="0" presId="urn:microsoft.com/office/officeart/2005/8/layout/process1"/>
    <dgm:cxn modelId="{69E7D590-8013-41B0-B2D9-E64B052796C1}" srcId="{FE3C9FC2-E49D-4FBE-978A-21A738E555D9}" destId="{015DF859-AEBC-479C-8820-7D422565938F}" srcOrd="0" destOrd="0" parTransId="{9EAD7F92-98F6-4FC1-A9BE-B791C559244B}" sibTransId="{40C1B95D-4ED1-453E-95FB-155BFB0E84EB}"/>
    <dgm:cxn modelId="{D075B995-00B2-4EE7-9F2A-512A4380CE9C}" type="presOf" srcId="{5CAF5CE9-FA29-489B-BA6A-7E2FA1F16FD4}" destId="{6AF310D7-6CBC-4DC8-9AC1-0B4F8684B724}" srcOrd="0" destOrd="0" presId="urn:microsoft.com/office/officeart/2005/8/layout/process1"/>
    <dgm:cxn modelId="{E103999E-FC73-4F47-A3B5-81DBDC651F04}" type="presOf" srcId="{B5C101D6-6DF7-49E2-B6C8-A7C40D26BE41}" destId="{E074CBD4-AAEB-4B0D-A706-B86143D49E7B}" srcOrd="0" destOrd="0" presId="urn:microsoft.com/office/officeart/2005/8/layout/process1"/>
    <dgm:cxn modelId="{8800D59E-CF26-423F-9CCB-7F5B2E9FEC19}" type="presOf" srcId="{D75A5727-E160-454D-906C-3D9465644FDA}" destId="{4BEE0C65-83F3-4641-B789-7551A1C48154}" srcOrd="0" destOrd="0" presId="urn:microsoft.com/office/officeart/2005/8/layout/process1"/>
    <dgm:cxn modelId="{FECB43A3-17A6-4BF8-812E-A13D9A46BEA3}" type="presOf" srcId="{68F141F3-2193-4749-A9B0-B0FA92CE39D0}" destId="{3772F719-EDD0-4222-AFE7-BD102C49B4C8}" srcOrd="0" destOrd="0" presId="urn:microsoft.com/office/officeart/2005/8/layout/process1"/>
    <dgm:cxn modelId="{AA668FBB-1D46-4321-ABF3-8EB40D4085DF}" type="presOf" srcId="{AA2BD0AD-2F76-413D-BE09-6256DEDD6D95}" destId="{B05B0F83-143F-4845-8F4C-DD8307D76B72}" srcOrd="0" destOrd="0" presId="urn:microsoft.com/office/officeart/2005/8/layout/process1"/>
    <dgm:cxn modelId="{F5F02BC8-ECCD-4D64-BE20-1D1A141018E1}" type="presOf" srcId="{015DF859-AEBC-479C-8820-7D422565938F}" destId="{BB67ED29-7811-42BF-8B1A-EEA27573294D}" srcOrd="0" destOrd="0" presId="urn:microsoft.com/office/officeart/2005/8/layout/process1"/>
    <dgm:cxn modelId="{29220CD4-02C2-4AEE-AC0A-0C125F3DAE71}" type="presOf" srcId="{5D6DC2D6-2C05-4B29-ABEC-95546430C6A9}" destId="{7AB90BB7-9303-46EB-B39A-E02C6B4CD5AF}" srcOrd="1" destOrd="0" presId="urn:microsoft.com/office/officeart/2005/8/layout/process1"/>
    <dgm:cxn modelId="{BCB448D8-ADAA-4A54-BD58-5C589C78AF4F}" type="presOf" srcId="{B80675C6-F76C-4EF1-868F-A419C989D702}" destId="{C46D0D5D-BAAD-428D-BDE0-F8FCFF5E8766}" srcOrd="0" destOrd="0" presId="urn:microsoft.com/office/officeart/2005/8/layout/process1"/>
    <dgm:cxn modelId="{529433E0-24CC-4CCC-A16B-FA926E1AFE7B}" type="presOf" srcId="{5D6DC2D6-2C05-4B29-ABEC-95546430C6A9}" destId="{0CFF8FF2-AF6F-4F12-9240-245901B6B611}" srcOrd="0" destOrd="0" presId="urn:microsoft.com/office/officeart/2005/8/layout/process1"/>
    <dgm:cxn modelId="{D255C3E0-B2E5-4780-83FE-ABF0D1FA5F4A}" type="presOf" srcId="{46F68629-87CF-4A89-AF09-2427D450324F}" destId="{BE297BAF-D070-41AA-BF04-49E84FAD0141}" srcOrd="0" destOrd="0" presId="urn:microsoft.com/office/officeart/2005/8/layout/process1"/>
    <dgm:cxn modelId="{832277E3-F220-45A8-A11A-EE955B27E5A5}" type="presOf" srcId="{68F141F3-2193-4749-A9B0-B0FA92CE39D0}" destId="{3D5717F5-2FF6-4C37-9864-F67EB948C946}" srcOrd="1" destOrd="0" presId="urn:microsoft.com/office/officeart/2005/8/layout/process1"/>
    <dgm:cxn modelId="{A5B63CF1-EAB6-49B6-BB9A-F6EE6B375626}" type="presOf" srcId="{40C1B95D-4ED1-453E-95FB-155BFB0E84EB}" destId="{76AD9A47-3736-45D1-85F4-B11AA5CA3826}" srcOrd="0" destOrd="0" presId="urn:microsoft.com/office/officeart/2005/8/layout/process1"/>
    <dgm:cxn modelId="{E1E55BF1-E2E8-4DF2-A37A-EC6A74B90E9E}" srcId="{FE3C9FC2-E49D-4FBE-978A-21A738E555D9}" destId="{5CAF5CE9-FA29-489B-BA6A-7E2FA1F16FD4}" srcOrd="4" destOrd="0" parTransId="{CD44CCB9-8BB7-43B0-B85B-4EFF36AF4AED}" sibTransId="{5D6DC2D6-2C05-4B29-ABEC-95546430C6A9}"/>
    <dgm:cxn modelId="{FD3A48F2-C227-4AE2-82BB-E9A0A8BC0EB4}" srcId="{FE3C9FC2-E49D-4FBE-978A-21A738E555D9}" destId="{9BB5E64A-A08C-4399-99E9-18D787A1F6CA}" srcOrd="3" destOrd="0" parTransId="{DC9B11FE-E89F-441B-A81B-361B57AFB7E0}" sibTransId="{46F68629-87CF-4A89-AF09-2427D450324F}"/>
    <dgm:cxn modelId="{5B965FF4-9796-423E-A6D3-BCF2E13E01BC}" srcId="{FE3C9FC2-E49D-4FBE-978A-21A738E555D9}" destId="{53B3A5A2-82E3-4FA0-A739-435BB626A9BA}" srcOrd="6" destOrd="0" parTransId="{544103F7-22E6-4990-9E76-12E7D21230DF}" sibTransId="{CCFF4E74-8A07-4597-8D2B-7D81E06A053B}"/>
    <dgm:cxn modelId="{525EC5F9-B26F-4DB8-92CA-E8820FE24B13}" type="presOf" srcId="{40C1B95D-4ED1-453E-95FB-155BFB0E84EB}" destId="{527EB09D-C8A1-46C8-AD28-F6DBFB54FD3E}" srcOrd="1" destOrd="0" presId="urn:microsoft.com/office/officeart/2005/8/layout/process1"/>
    <dgm:cxn modelId="{06E392FA-15AA-45E3-9533-FFAF679CF729}" type="presOf" srcId="{AA2BD0AD-2F76-413D-BE09-6256DEDD6D95}" destId="{B3370369-249A-4078-BA51-1549A94190A1}" srcOrd="1" destOrd="0" presId="urn:microsoft.com/office/officeart/2005/8/layout/process1"/>
    <dgm:cxn modelId="{C3267CFB-D868-4E46-8591-2F17FBE5651C}" srcId="{FE3C9FC2-E49D-4FBE-978A-21A738E555D9}" destId="{B80675C6-F76C-4EF1-868F-A419C989D702}" srcOrd="2" destOrd="0" parTransId="{B5B56D7A-22F5-4B15-9CD5-2D62C7BD6ED3}" sibTransId="{AA2BD0AD-2F76-413D-BE09-6256DEDD6D95}"/>
    <dgm:cxn modelId="{ED291B0E-86BE-43CA-92B3-74134FB0F285}" type="presParOf" srcId="{81C833D3-8158-4430-BF1C-F004E19883C6}" destId="{BB67ED29-7811-42BF-8B1A-EEA27573294D}" srcOrd="0" destOrd="0" presId="urn:microsoft.com/office/officeart/2005/8/layout/process1"/>
    <dgm:cxn modelId="{CB6E4334-BCCE-4169-92D8-5372A0EB0F68}" type="presParOf" srcId="{81C833D3-8158-4430-BF1C-F004E19883C6}" destId="{76AD9A47-3736-45D1-85F4-B11AA5CA3826}" srcOrd="1" destOrd="0" presId="urn:microsoft.com/office/officeart/2005/8/layout/process1"/>
    <dgm:cxn modelId="{63604591-4140-4AE2-83F4-BD9407CB6D6D}" type="presParOf" srcId="{76AD9A47-3736-45D1-85F4-B11AA5CA3826}" destId="{527EB09D-C8A1-46C8-AD28-F6DBFB54FD3E}" srcOrd="0" destOrd="0" presId="urn:microsoft.com/office/officeart/2005/8/layout/process1"/>
    <dgm:cxn modelId="{5F83E3D2-7083-4934-8B05-9BBF9FDC3236}" type="presParOf" srcId="{81C833D3-8158-4430-BF1C-F004E19883C6}" destId="{4BEE0C65-83F3-4641-B789-7551A1C48154}" srcOrd="2" destOrd="0" presId="urn:microsoft.com/office/officeart/2005/8/layout/process1"/>
    <dgm:cxn modelId="{31D883E4-6ACF-4FA0-9D72-A8E6922B1AC8}" type="presParOf" srcId="{81C833D3-8158-4430-BF1C-F004E19883C6}" destId="{3772F719-EDD0-4222-AFE7-BD102C49B4C8}" srcOrd="3" destOrd="0" presId="urn:microsoft.com/office/officeart/2005/8/layout/process1"/>
    <dgm:cxn modelId="{D852DE72-FFB3-45C5-90C4-B5F20B69DF1F}" type="presParOf" srcId="{3772F719-EDD0-4222-AFE7-BD102C49B4C8}" destId="{3D5717F5-2FF6-4C37-9864-F67EB948C946}" srcOrd="0" destOrd="0" presId="urn:microsoft.com/office/officeart/2005/8/layout/process1"/>
    <dgm:cxn modelId="{66D5ED01-8A32-4057-A1AC-01CEB629B7C5}" type="presParOf" srcId="{81C833D3-8158-4430-BF1C-F004E19883C6}" destId="{C46D0D5D-BAAD-428D-BDE0-F8FCFF5E8766}" srcOrd="4" destOrd="0" presId="urn:microsoft.com/office/officeart/2005/8/layout/process1"/>
    <dgm:cxn modelId="{25524B0C-3ED4-43AA-8F32-42FD0028BEC3}" type="presParOf" srcId="{81C833D3-8158-4430-BF1C-F004E19883C6}" destId="{B05B0F83-143F-4845-8F4C-DD8307D76B72}" srcOrd="5" destOrd="0" presId="urn:microsoft.com/office/officeart/2005/8/layout/process1"/>
    <dgm:cxn modelId="{81EEB6A3-B8BE-4C5A-8B19-F8FC397E3918}" type="presParOf" srcId="{B05B0F83-143F-4845-8F4C-DD8307D76B72}" destId="{B3370369-249A-4078-BA51-1549A94190A1}" srcOrd="0" destOrd="0" presId="urn:microsoft.com/office/officeart/2005/8/layout/process1"/>
    <dgm:cxn modelId="{8F804A6C-0C79-4351-8E43-94C0300219ED}" type="presParOf" srcId="{81C833D3-8158-4430-BF1C-F004E19883C6}" destId="{DF13404C-4242-4608-9B57-9C19D32CC640}" srcOrd="6" destOrd="0" presId="urn:microsoft.com/office/officeart/2005/8/layout/process1"/>
    <dgm:cxn modelId="{926BB7E3-936C-4755-96A4-8B1642159628}" type="presParOf" srcId="{81C833D3-8158-4430-BF1C-F004E19883C6}" destId="{BE297BAF-D070-41AA-BF04-49E84FAD0141}" srcOrd="7" destOrd="0" presId="urn:microsoft.com/office/officeart/2005/8/layout/process1"/>
    <dgm:cxn modelId="{34BC946D-CC7A-4ADA-83D2-87A0E2E76AFB}" type="presParOf" srcId="{BE297BAF-D070-41AA-BF04-49E84FAD0141}" destId="{3BACC4A2-91B4-4809-8E0C-D8EB49F1322C}" srcOrd="0" destOrd="0" presId="urn:microsoft.com/office/officeart/2005/8/layout/process1"/>
    <dgm:cxn modelId="{4A35A198-FECD-4D7D-8C0B-49EAA448FBFF}" type="presParOf" srcId="{81C833D3-8158-4430-BF1C-F004E19883C6}" destId="{6AF310D7-6CBC-4DC8-9AC1-0B4F8684B724}" srcOrd="8" destOrd="0" presId="urn:microsoft.com/office/officeart/2005/8/layout/process1"/>
    <dgm:cxn modelId="{688E214A-8C3C-4823-9BF9-C8B43F72C96E}" type="presParOf" srcId="{81C833D3-8158-4430-BF1C-F004E19883C6}" destId="{0CFF8FF2-AF6F-4F12-9240-245901B6B611}" srcOrd="9" destOrd="0" presId="urn:microsoft.com/office/officeart/2005/8/layout/process1"/>
    <dgm:cxn modelId="{F543F1EA-829C-4B6B-9658-96A9EC20F7A2}" type="presParOf" srcId="{0CFF8FF2-AF6F-4F12-9240-245901B6B611}" destId="{7AB90BB7-9303-46EB-B39A-E02C6B4CD5AF}" srcOrd="0" destOrd="0" presId="urn:microsoft.com/office/officeart/2005/8/layout/process1"/>
    <dgm:cxn modelId="{7436F887-ACB2-4D25-ADDC-02A643BF92F2}" type="presParOf" srcId="{81C833D3-8158-4430-BF1C-F004E19883C6}" destId="{E074CBD4-AAEB-4B0D-A706-B86143D49E7B}" srcOrd="10" destOrd="0" presId="urn:microsoft.com/office/officeart/2005/8/layout/process1"/>
    <dgm:cxn modelId="{BC6D6681-66ED-49A1-A2B0-BC9075357037}" type="presParOf" srcId="{81C833D3-8158-4430-BF1C-F004E19883C6}" destId="{B716D81F-D490-48AF-B487-4BC5DFD75500}" srcOrd="11" destOrd="0" presId="urn:microsoft.com/office/officeart/2005/8/layout/process1"/>
    <dgm:cxn modelId="{E3C90ABD-8D35-4813-A7FD-341B13E71074}" type="presParOf" srcId="{B716D81F-D490-48AF-B487-4BC5DFD75500}" destId="{756ACCBF-D699-4494-9434-4AED8E5D4EC4}" srcOrd="0" destOrd="0" presId="urn:microsoft.com/office/officeart/2005/8/layout/process1"/>
    <dgm:cxn modelId="{0002F2B2-DA0B-4576-8D07-7AACD4434D98}" type="presParOf" srcId="{81C833D3-8158-4430-BF1C-F004E19883C6}" destId="{F426400D-4C99-47E0-81D2-B34E6DC6F9D1}"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4EA9E-CF73-4AE2-A785-F29222EFA2AA}" type="doc">
      <dgm:prSet loTypeId="urn:microsoft.com/office/officeart/2005/8/layout/rings+Icon" loCatId="officeonline" qsTypeId="urn:microsoft.com/office/officeart/2005/8/quickstyle/3d3" qsCatId="3D" csTypeId="urn:microsoft.com/office/officeart/2005/8/colors/accent1_2" csCatId="accent1" phldr="1"/>
      <dgm:spPr/>
    </dgm:pt>
    <dgm:pt modelId="{8E6D8186-C642-4A33-AF68-B3071284F27A}">
      <dgm:prSet phldrT="[Text]" custT="1"/>
      <dgm:spPr/>
      <dgm:t>
        <a:bodyPr/>
        <a:lstStyle/>
        <a:p>
          <a:r>
            <a:rPr lang="en-US" sz="2700" dirty="0"/>
            <a:t>Develop an outbreak plan</a:t>
          </a:r>
        </a:p>
      </dgm:t>
    </dgm:pt>
    <dgm:pt modelId="{8E336138-0419-4233-8B40-3030C92E0128}" type="parTrans" cxnId="{F48754E7-6B3B-412B-8291-87CAC1373590}">
      <dgm:prSet/>
      <dgm:spPr/>
      <dgm:t>
        <a:bodyPr/>
        <a:lstStyle/>
        <a:p>
          <a:endParaRPr lang="en-US"/>
        </a:p>
      </dgm:t>
    </dgm:pt>
    <dgm:pt modelId="{147BE079-CDAE-489E-B9F0-AA2959BB184C}" type="sibTrans" cxnId="{F48754E7-6B3B-412B-8291-87CAC1373590}">
      <dgm:prSet/>
      <dgm:spPr/>
      <dgm:t>
        <a:bodyPr/>
        <a:lstStyle/>
        <a:p>
          <a:endParaRPr lang="en-US"/>
        </a:p>
      </dgm:t>
    </dgm:pt>
    <dgm:pt modelId="{715D1FCB-71C4-48F4-86D5-9156B85AF107}">
      <dgm:prSet phldrT="[Text]" custT="1"/>
      <dgm:spPr/>
      <dgm:t>
        <a:bodyPr/>
        <a:lstStyle/>
        <a:p>
          <a:r>
            <a:rPr lang="en-US" sz="2700" dirty="0"/>
            <a:t>Update our materials</a:t>
          </a:r>
        </a:p>
      </dgm:t>
    </dgm:pt>
    <dgm:pt modelId="{AF6D2E73-D9BE-4B6D-9757-761017F74148}" type="parTrans" cxnId="{A247E089-0C4B-43C1-9B62-777D3185DCFD}">
      <dgm:prSet/>
      <dgm:spPr/>
      <dgm:t>
        <a:bodyPr/>
        <a:lstStyle/>
        <a:p>
          <a:endParaRPr lang="en-US"/>
        </a:p>
      </dgm:t>
    </dgm:pt>
    <dgm:pt modelId="{FDB0268E-36B5-479E-B98F-05F5AD774639}" type="sibTrans" cxnId="{A247E089-0C4B-43C1-9B62-777D3185DCFD}">
      <dgm:prSet/>
      <dgm:spPr/>
      <dgm:t>
        <a:bodyPr/>
        <a:lstStyle/>
        <a:p>
          <a:endParaRPr lang="en-US"/>
        </a:p>
      </dgm:t>
    </dgm:pt>
    <dgm:pt modelId="{FCC9587A-A659-4DC8-A4AA-A87925CE0E4E}">
      <dgm:prSet phldrT="[Text]" custT="1"/>
      <dgm:spPr/>
      <dgm:t>
        <a:bodyPr/>
        <a:lstStyle/>
        <a:p>
          <a:r>
            <a:rPr lang="en-US" sz="2700" dirty="0"/>
            <a:t>Work with partners</a:t>
          </a:r>
        </a:p>
      </dgm:t>
    </dgm:pt>
    <dgm:pt modelId="{F98E0FF5-09F4-49E7-8F94-765060159C73}" type="parTrans" cxnId="{F4BF8A35-CE6C-4E15-9C6D-BF229C5B02F1}">
      <dgm:prSet/>
      <dgm:spPr/>
      <dgm:t>
        <a:bodyPr/>
        <a:lstStyle/>
        <a:p>
          <a:endParaRPr lang="en-US"/>
        </a:p>
      </dgm:t>
    </dgm:pt>
    <dgm:pt modelId="{115680D6-6DBC-4089-AE5C-934C90577C30}" type="sibTrans" cxnId="{F4BF8A35-CE6C-4E15-9C6D-BF229C5B02F1}">
      <dgm:prSet/>
      <dgm:spPr/>
      <dgm:t>
        <a:bodyPr/>
        <a:lstStyle/>
        <a:p>
          <a:endParaRPr lang="en-US"/>
        </a:p>
      </dgm:t>
    </dgm:pt>
    <dgm:pt modelId="{B6C26CC3-42F5-4DD9-AEA5-68416A38D85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700" dirty="0"/>
            <a:t>Help health departments get ready</a:t>
          </a:r>
        </a:p>
      </dgm:t>
    </dgm:pt>
    <dgm:pt modelId="{9B2CEF4C-4D91-4DCD-AAF9-9D58ABE78CF2}" type="parTrans" cxnId="{65F5ADE6-56A6-409D-BBF6-A26960D643D7}">
      <dgm:prSet/>
      <dgm:spPr/>
      <dgm:t>
        <a:bodyPr/>
        <a:lstStyle/>
        <a:p>
          <a:endParaRPr lang="en-US"/>
        </a:p>
      </dgm:t>
    </dgm:pt>
    <dgm:pt modelId="{C102B056-0B69-43C7-A1A9-5AFC4F10F80F}" type="sibTrans" cxnId="{65F5ADE6-56A6-409D-BBF6-A26960D643D7}">
      <dgm:prSet/>
      <dgm:spPr/>
      <dgm:t>
        <a:bodyPr/>
        <a:lstStyle/>
        <a:p>
          <a:endParaRPr lang="en-US"/>
        </a:p>
      </dgm:t>
    </dgm:pt>
    <dgm:pt modelId="{F6EFC895-EA1D-44AE-8BC7-0C7B0C86E98C}">
      <dgm:prSet custT="1"/>
      <dgm:spPr/>
      <dgm:t>
        <a:bodyPr/>
        <a:lstStyle/>
        <a:p>
          <a:r>
            <a:rPr lang="en-US" sz="2700" dirty="0"/>
            <a:t>Educate clinicians  and the public </a:t>
          </a:r>
        </a:p>
      </dgm:t>
    </dgm:pt>
    <dgm:pt modelId="{D29CFD44-F797-491E-A240-FAC65EBE5343}" type="parTrans" cxnId="{26C80DCD-E39D-4C14-BCF4-ABEBCD06A559}">
      <dgm:prSet/>
      <dgm:spPr/>
      <dgm:t>
        <a:bodyPr/>
        <a:lstStyle/>
        <a:p>
          <a:endParaRPr lang="en-US"/>
        </a:p>
      </dgm:t>
    </dgm:pt>
    <dgm:pt modelId="{7A39501B-6E0C-411A-9CB8-1682B001C9E6}" type="sibTrans" cxnId="{26C80DCD-E39D-4C14-BCF4-ABEBCD06A559}">
      <dgm:prSet/>
      <dgm:spPr/>
      <dgm:t>
        <a:bodyPr/>
        <a:lstStyle/>
        <a:p>
          <a:endParaRPr lang="en-US"/>
        </a:p>
      </dgm:t>
    </dgm:pt>
    <dgm:pt modelId="{54E20F6F-A18F-40E1-98DB-FE41D7B1C008}" type="pres">
      <dgm:prSet presAssocID="{8B64EA9E-CF73-4AE2-A785-F29222EFA2AA}" presName="Name0" presStyleCnt="0">
        <dgm:presLayoutVars>
          <dgm:chMax val="7"/>
          <dgm:dir/>
          <dgm:resizeHandles val="exact"/>
        </dgm:presLayoutVars>
      </dgm:prSet>
      <dgm:spPr/>
    </dgm:pt>
    <dgm:pt modelId="{3BF1061C-7398-430F-B213-9B277DB54B2E}" type="pres">
      <dgm:prSet presAssocID="{8B64EA9E-CF73-4AE2-A785-F29222EFA2AA}" presName="ellipse1" presStyleLbl="vennNode1" presStyleIdx="0" presStyleCnt="5">
        <dgm:presLayoutVars>
          <dgm:bulletEnabled val="1"/>
        </dgm:presLayoutVars>
      </dgm:prSet>
      <dgm:spPr/>
    </dgm:pt>
    <dgm:pt modelId="{3165D715-84D4-4CDD-AF80-ECEB222D6BB1}" type="pres">
      <dgm:prSet presAssocID="{8B64EA9E-CF73-4AE2-A785-F29222EFA2AA}" presName="ellipse2" presStyleLbl="vennNode1" presStyleIdx="1" presStyleCnt="5">
        <dgm:presLayoutVars>
          <dgm:bulletEnabled val="1"/>
        </dgm:presLayoutVars>
      </dgm:prSet>
      <dgm:spPr/>
    </dgm:pt>
    <dgm:pt modelId="{A1457A6C-1FDE-40C1-8546-EEE0968D457A}" type="pres">
      <dgm:prSet presAssocID="{8B64EA9E-CF73-4AE2-A785-F29222EFA2AA}" presName="ellipse3" presStyleLbl="vennNode1" presStyleIdx="2" presStyleCnt="5">
        <dgm:presLayoutVars>
          <dgm:bulletEnabled val="1"/>
        </dgm:presLayoutVars>
      </dgm:prSet>
      <dgm:spPr/>
    </dgm:pt>
    <dgm:pt modelId="{4BF25879-953D-46EB-9FD7-F22C7935BB7A}" type="pres">
      <dgm:prSet presAssocID="{8B64EA9E-CF73-4AE2-A785-F29222EFA2AA}" presName="ellipse4" presStyleLbl="vennNode1" presStyleIdx="3" presStyleCnt="5">
        <dgm:presLayoutVars>
          <dgm:bulletEnabled val="1"/>
        </dgm:presLayoutVars>
      </dgm:prSet>
      <dgm:spPr/>
    </dgm:pt>
    <dgm:pt modelId="{A4B18D3E-F1D2-4053-869A-3D993B8DF8C5}" type="pres">
      <dgm:prSet presAssocID="{8B64EA9E-CF73-4AE2-A785-F29222EFA2AA}" presName="ellipse5" presStyleLbl="vennNode1" presStyleIdx="4" presStyleCnt="5">
        <dgm:presLayoutVars>
          <dgm:bulletEnabled val="1"/>
        </dgm:presLayoutVars>
      </dgm:prSet>
      <dgm:spPr/>
    </dgm:pt>
  </dgm:ptLst>
  <dgm:cxnLst>
    <dgm:cxn modelId="{B37AC509-6818-4F53-9B2A-7E4A1130FCD2}" type="presOf" srcId="{FCC9587A-A659-4DC8-A4AA-A87925CE0E4E}" destId="{4BF25879-953D-46EB-9FD7-F22C7935BB7A}" srcOrd="0" destOrd="0" presId="urn:microsoft.com/office/officeart/2005/8/layout/rings+Icon"/>
    <dgm:cxn modelId="{F4BF8A35-CE6C-4E15-9C6D-BF229C5B02F1}" srcId="{8B64EA9E-CF73-4AE2-A785-F29222EFA2AA}" destId="{FCC9587A-A659-4DC8-A4AA-A87925CE0E4E}" srcOrd="3" destOrd="0" parTransId="{F98E0FF5-09F4-49E7-8F94-765060159C73}" sibTransId="{115680D6-6DBC-4089-AE5C-934C90577C30}"/>
    <dgm:cxn modelId="{64A92260-C4B4-4591-A721-AE6D4F305312}" type="presOf" srcId="{8B64EA9E-CF73-4AE2-A785-F29222EFA2AA}" destId="{54E20F6F-A18F-40E1-98DB-FE41D7B1C008}" srcOrd="0" destOrd="0" presId="urn:microsoft.com/office/officeart/2005/8/layout/rings+Icon"/>
    <dgm:cxn modelId="{C67D4979-ED4F-43E1-8C0D-498E063C80BB}" type="presOf" srcId="{8E6D8186-C642-4A33-AF68-B3071284F27A}" destId="{3BF1061C-7398-430F-B213-9B277DB54B2E}" srcOrd="0" destOrd="0" presId="urn:microsoft.com/office/officeart/2005/8/layout/rings+Icon"/>
    <dgm:cxn modelId="{19BAF985-C0F5-4B30-AF3A-CCA73FF254BE}" type="presOf" srcId="{F6EFC895-EA1D-44AE-8BC7-0C7B0C86E98C}" destId="{A1457A6C-1FDE-40C1-8546-EEE0968D457A}" srcOrd="0" destOrd="0" presId="urn:microsoft.com/office/officeart/2005/8/layout/rings+Icon"/>
    <dgm:cxn modelId="{A247E089-0C4B-43C1-9B62-777D3185DCFD}" srcId="{8B64EA9E-CF73-4AE2-A785-F29222EFA2AA}" destId="{715D1FCB-71C4-48F4-86D5-9156B85AF107}" srcOrd="1" destOrd="0" parTransId="{AF6D2E73-D9BE-4B6D-9757-761017F74148}" sibTransId="{FDB0268E-36B5-479E-B98F-05F5AD774639}"/>
    <dgm:cxn modelId="{09461B8A-560C-4037-B21F-859F993CD21A}" type="presOf" srcId="{715D1FCB-71C4-48F4-86D5-9156B85AF107}" destId="{3165D715-84D4-4CDD-AF80-ECEB222D6BB1}" srcOrd="0" destOrd="0" presId="urn:microsoft.com/office/officeart/2005/8/layout/rings+Icon"/>
    <dgm:cxn modelId="{FF5B6ACC-5D2E-4673-A6C8-1F7CFBF2852D}" type="presOf" srcId="{B6C26CC3-42F5-4DD9-AEA5-68416A38D859}" destId="{A4B18D3E-F1D2-4053-869A-3D993B8DF8C5}" srcOrd="0" destOrd="0" presId="urn:microsoft.com/office/officeart/2005/8/layout/rings+Icon"/>
    <dgm:cxn modelId="{26C80DCD-E39D-4C14-BCF4-ABEBCD06A559}" srcId="{8B64EA9E-CF73-4AE2-A785-F29222EFA2AA}" destId="{F6EFC895-EA1D-44AE-8BC7-0C7B0C86E98C}" srcOrd="2" destOrd="0" parTransId="{D29CFD44-F797-491E-A240-FAC65EBE5343}" sibTransId="{7A39501B-6E0C-411A-9CB8-1682B001C9E6}"/>
    <dgm:cxn modelId="{65F5ADE6-56A6-409D-BBF6-A26960D643D7}" srcId="{8B64EA9E-CF73-4AE2-A785-F29222EFA2AA}" destId="{B6C26CC3-42F5-4DD9-AEA5-68416A38D859}" srcOrd="4" destOrd="0" parTransId="{9B2CEF4C-4D91-4DCD-AAF9-9D58ABE78CF2}" sibTransId="{C102B056-0B69-43C7-A1A9-5AFC4F10F80F}"/>
    <dgm:cxn modelId="{F48754E7-6B3B-412B-8291-87CAC1373590}" srcId="{8B64EA9E-CF73-4AE2-A785-F29222EFA2AA}" destId="{8E6D8186-C642-4A33-AF68-B3071284F27A}" srcOrd="0" destOrd="0" parTransId="{8E336138-0419-4233-8B40-3030C92E0128}" sibTransId="{147BE079-CDAE-489E-B9F0-AA2959BB184C}"/>
    <dgm:cxn modelId="{A6BA4B04-50EE-4F9C-89E4-14BC89A108E3}" type="presParOf" srcId="{54E20F6F-A18F-40E1-98DB-FE41D7B1C008}" destId="{3BF1061C-7398-430F-B213-9B277DB54B2E}" srcOrd="0" destOrd="0" presId="urn:microsoft.com/office/officeart/2005/8/layout/rings+Icon"/>
    <dgm:cxn modelId="{A32F0111-980D-4FCC-B96C-811BA49EEA18}" type="presParOf" srcId="{54E20F6F-A18F-40E1-98DB-FE41D7B1C008}" destId="{3165D715-84D4-4CDD-AF80-ECEB222D6BB1}" srcOrd="1" destOrd="0" presId="urn:microsoft.com/office/officeart/2005/8/layout/rings+Icon"/>
    <dgm:cxn modelId="{6F78CD89-6D86-4A3E-80EC-17FEE3901111}" type="presParOf" srcId="{54E20F6F-A18F-40E1-98DB-FE41D7B1C008}" destId="{A1457A6C-1FDE-40C1-8546-EEE0968D457A}" srcOrd="2" destOrd="0" presId="urn:microsoft.com/office/officeart/2005/8/layout/rings+Icon"/>
    <dgm:cxn modelId="{C795167D-6580-4E00-A12D-452CD8884DD3}" type="presParOf" srcId="{54E20F6F-A18F-40E1-98DB-FE41D7B1C008}" destId="{4BF25879-953D-46EB-9FD7-F22C7935BB7A}" srcOrd="3" destOrd="0" presId="urn:microsoft.com/office/officeart/2005/8/layout/rings+Icon"/>
    <dgm:cxn modelId="{0ED2963D-F576-4C3D-92CF-47AA2D98BDFE}" type="presParOf" srcId="{54E20F6F-A18F-40E1-98DB-FE41D7B1C008}" destId="{A4B18D3E-F1D2-4053-869A-3D993B8DF8C5}" srcOrd="4"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7ED29-7811-42BF-8B1A-EEA27573294D}">
      <dsp:nvSpPr>
        <dsp:cNvPr id="0" name=""/>
        <dsp:cNvSpPr/>
      </dsp:nvSpPr>
      <dsp:spPr>
        <a:xfrm>
          <a:off x="8613" y="1164"/>
          <a:ext cx="1319679" cy="22992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2014</a:t>
          </a:r>
        </a:p>
        <a:p>
          <a:pPr marL="0" lvl="0" indent="0" algn="ctr" defTabSz="889000">
            <a:lnSpc>
              <a:spcPct val="90000"/>
            </a:lnSpc>
            <a:spcBef>
              <a:spcPct val="0"/>
            </a:spcBef>
            <a:spcAft>
              <a:spcPct val="35000"/>
            </a:spcAft>
            <a:buNone/>
          </a:pPr>
          <a:r>
            <a:rPr lang="en-US" sz="1600" b="1" kern="1200"/>
            <a:t>1</a:t>
          </a:r>
          <a:r>
            <a:rPr lang="en-US" sz="1600" b="1" kern="1200" baseline="30000"/>
            <a:t>st </a:t>
          </a:r>
          <a:r>
            <a:rPr lang="en-US" sz="1600" b="1" kern="1200"/>
            <a:t>outbreak </a:t>
          </a:r>
        </a:p>
        <a:p>
          <a:pPr marL="0" lvl="0" indent="0" algn="ctr" defTabSz="889000">
            <a:lnSpc>
              <a:spcPct val="90000"/>
            </a:lnSpc>
            <a:spcBef>
              <a:spcPct val="0"/>
            </a:spcBef>
            <a:spcAft>
              <a:spcPct val="35000"/>
            </a:spcAft>
            <a:buNone/>
          </a:pPr>
          <a:r>
            <a:rPr lang="en-US" sz="1600" b="1" kern="1200"/>
            <a:t>(120 cases)</a:t>
          </a:r>
          <a:endParaRPr lang="en-US" sz="1600" b="1" kern="1200" dirty="0"/>
        </a:p>
      </dsp:txBody>
      <dsp:txXfrm>
        <a:off x="47265" y="39816"/>
        <a:ext cx="1242375" cy="2221995"/>
      </dsp:txXfrm>
    </dsp:sp>
    <dsp:sp modelId="{76AD9A47-3736-45D1-85F4-B11AA5CA3826}">
      <dsp:nvSpPr>
        <dsp:cNvPr id="0" name=""/>
        <dsp:cNvSpPr/>
      </dsp:nvSpPr>
      <dsp:spPr>
        <a:xfrm>
          <a:off x="1444002" y="1007334"/>
          <a:ext cx="245304"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44002" y="1064726"/>
        <a:ext cx="171713" cy="172175"/>
      </dsp:txXfrm>
    </dsp:sp>
    <dsp:sp modelId="{4BEE0C65-83F3-4641-B789-7551A1C48154}">
      <dsp:nvSpPr>
        <dsp:cNvPr id="0" name=""/>
        <dsp:cNvSpPr/>
      </dsp:nvSpPr>
      <dsp:spPr>
        <a:xfrm>
          <a:off x="1791131" y="461980"/>
          <a:ext cx="1157095" cy="1377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2015</a:t>
          </a:r>
        </a:p>
        <a:p>
          <a:pPr marL="0" lvl="0" indent="0" algn="ctr" defTabSz="800100">
            <a:lnSpc>
              <a:spcPct val="90000"/>
            </a:lnSpc>
            <a:spcBef>
              <a:spcPct val="0"/>
            </a:spcBef>
            <a:spcAft>
              <a:spcPct val="35000"/>
            </a:spcAft>
            <a:buNone/>
          </a:pPr>
          <a:r>
            <a:rPr lang="en-US" sz="1800" b="1" kern="1200" dirty="0"/>
            <a:t>22 cases</a:t>
          </a:r>
        </a:p>
        <a:p>
          <a:pPr marL="0" lvl="0" indent="0" algn="ctr" defTabSz="800100">
            <a:lnSpc>
              <a:spcPct val="90000"/>
            </a:lnSpc>
            <a:spcBef>
              <a:spcPct val="0"/>
            </a:spcBef>
            <a:spcAft>
              <a:spcPct val="35000"/>
            </a:spcAft>
            <a:buNone/>
          </a:pPr>
          <a:endParaRPr lang="en-US" sz="1800" kern="1200" dirty="0"/>
        </a:p>
      </dsp:txBody>
      <dsp:txXfrm>
        <a:off x="1825021" y="495870"/>
        <a:ext cx="1089315" cy="1309887"/>
      </dsp:txXfrm>
    </dsp:sp>
    <dsp:sp modelId="{3772F719-EDD0-4222-AFE7-BD102C49B4C8}">
      <dsp:nvSpPr>
        <dsp:cNvPr id="0" name=""/>
        <dsp:cNvSpPr/>
      </dsp:nvSpPr>
      <dsp:spPr>
        <a:xfrm>
          <a:off x="3063936" y="1007334"/>
          <a:ext cx="245304"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63936" y="1064726"/>
        <a:ext cx="171713" cy="172175"/>
      </dsp:txXfrm>
    </dsp:sp>
    <dsp:sp modelId="{C46D0D5D-BAAD-428D-BDE0-F8FCFF5E8766}">
      <dsp:nvSpPr>
        <dsp:cNvPr id="0" name=""/>
        <dsp:cNvSpPr/>
      </dsp:nvSpPr>
      <dsp:spPr>
        <a:xfrm>
          <a:off x="3411065" y="0"/>
          <a:ext cx="1321877" cy="2301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2016</a:t>
          </a:r>
        </a:p>
        <a:p>
          <a:pPr marL="0" lvl="0" indent="0" algn="ctr" defTabSz="889000">
            <a:lnSpc>
              <a:spcPct val="90000"/>
            </a:lnSpc>
            <a:spcBef>
              <a:spcPct val="0"/>
            </a:spcBef>
            <a:spcAft>
              <a:spcPct val="35000"/>
            </a:spcAft>
            <a:buNone/>
          </a:pPr>
          <a:r>
            <a:rPr lang="en-US" sz="1600" b="1" kern="1200"/>
            <a:t>2</a:t>
          </a:r>
          <a:r>
            <a:rPr lang="en-US" sz="1600" b="1" kern="1200" baseline="30000"/>
            <a:t>nd </a:t>
          </a:r>
          <a:r>
            <a:rPr lang="en-US" sz="1600" b="1" kern="1200"/>
            <a:t>outbreak (153 cases) </a:t>
          </a:r>
          <a:endParaRPr lang="en-US" sz="1600" b="1" kern="1200" dirty="0"/>
        </a:p>
      </dsp:txBody>
      <dsp:txXfrm>
        <a:off x="3449781" y="38716"/>
        <a:ext cx="1244445" cy="2224195"/>
      </dsp:txXfrm>
    </dsp:sp>
    <dsp:sp modelId="{B05B0F83-143F-4845-8F4C-DD8307D76B72}">
      <dsp:nvSpPr>
        <dsp:cNvPr id="0" name=""/>
        <dsp:cNvSpPr/>
      </dsp:nvSpPr>
      <dsp:spPr>
        <a:xfrm>
          <a:off x="4847922" y="1007334"/>
          <a:ext cx="243756"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47922" y="1064726"/>
        <a:ext cx="170629" cy="172175"/>
      </dsp:txXfrm>
    </dsp:sp>
    <dsp:sp modelId="{DF13404C-4242-4608-9B57-9C19D32CC640}">
      <dsp:nvSpPr>
        <dsp:cNvPr id="0" name=""/>
        <dsp:cNvSpPr/>
      </dsp:nvSpPr>
      <dsp:spPr>
        <a:xfrm>
          <a:off x="5192861" y="461980"/>
          <a:ext cx="1157095" cy="1377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2017</a:t>
          </a:r>
        </a:p>
        <a:p>
          <a:pPr marL="0" lvl="0" indent="0" algn="ctr" defTabSz="800100">
            <a:lnSpc>
              <a:spcPct val="90000"/>
            </a:lnSpc>
            <a:spcBef>
              <a:spcPct val="0"/>
            </a:spcBef>
            <a:spcAft>
              <a:spcPct val="35000"/>
            </a:spcAft>
            <a:buNone/>
          </a:pPr>
          <a:r>
            <a:rPr lang="en-US" sz="1800" b="1" kern="1200" dirty="0"/>
            <a:t>38 cases</a:t>
          </a:r>
        </a:p>
      </dsp:txBody>
      <dsp:txXfrm>
        <a:off x="5226751" y="495870"/>
        <a:ext cx="1089315" cy="1309887"/>
      </dsp:txXfrm>
    </dsp:sp>
    <dsp:sp modelId="{BE297BAF-D070-41AA-BF04-49E84FAD0141}">
      <dsp:nvSpPr>
        <dsp:cNvPr id="0" name=""/>
        <dsp:cNvSpPr/>
      </dsp:nvSpPr>
      <dsp:spPr>
        <a:xfrm>
          <a:off x="6466396" y="1007334"/>
          <a:ext cx="246852"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466396" y="1064726"/>
        <a:ext cx="172796" cy="172175"/>
      </dsp:txXfrm>
    </dsp:sp>
    <dsp:sp modelId="{6AF310D7-6CBC-4DC8-9AC1-0B4F8684B724}">
      <dsp:nvSpPr>
        <dsp:cNvPr id="0" name=""/>
        <dsp:cNvSpPr/>
      </dsp:nvSpPr>
      <dsp:spPr>
        <a:xfrm>
          <a:off x="6815715" y="0"/>
          <a:ext cx="1320269" cy="2301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2018</a:t>
          </a:r>
        </a:p>
        <a:p>
          <a:pPr marL="0" lvl="0" indent="0" algn="ctr" defTabSz="889000">
            <a:lnSpc>
              <a:spcPct val="90000"/>
            </a:lnSpc>
            <a:spcBef>
              <a:spcPct val="0"/>
            </a:spcBef>
            <a:spcAft>
              <a:spcPct val="35000"/>
            </a:spcAft>
            <a:buNone/>
          </a:pPr>
          <a:r>
            <a:rPr lang="en-US" sz="1600" b="1" kern="1200"/>
            <a:t>3</a:t>
          </a:r>
          <a:r>
            <a:rPr lang="en-US" sz="1600" b="1" kern="1200" baseline="30000"/>
            <a:t>rd</a:t>
          </a:r>
          <a:r>
            <a:rPr lang="en-US" sz="1600" b="1" kern="1200"/>
            <a:t> outbreak (238 cases) </a:t>
          </a:r>
          <a:endParaRPr lang="en-US" sz="1600" b="1" kern="1200" dirty="0"/>
        </a:p>
      </dsp:txBody>
      <dsp:txXfrm>
        <a:off x="6854384" y="38669"/>
        <a:ext cx="1242931" cy="2224289"/>
      </dsp:txXfrm>
    </dsp:sp>
    <dsp:sp modelId="{0CFF8FF2-AF6F-4F12-9240-245901B6B611}">
      <dsp:nvSpPr>
        <dsp:cNvPr id="0" name=""/>
        <dsp:cNvSpPr/>
      </dsp:nvSpPr>
      <dsp:spPr>
        <a:xfrm>
          <a:off x="8251694" y="1007334"/>
          <a:ext cx="245304"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251694" y="1064726"/>
        <a:ext cx="171713" cy="172175"/>
      </dsp:txXfrm>
    </dsp:sp>
    <dsp:sp modelId="{E074CBD4-AAEB-4B0D-A706-B86143D49E7B}">
      <dsp:nvSpPr>
        <dsp:cNvPr id="0" name=""/>
        <dsp:cNvSpPr/>
      </dsp:nvSpPr>
      <dsp:spPr>
        <a:xfrm>
          <a:off x="8598823" y="461980"/>
          <a:ext cx="1157095" cy="13776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2019 </a:t>
          </a:r>
        </a:p>
        <a:p>
          <a:pPr marL="0" lvl="0" indent="0" algn="ctr" defTabSz="800100">
            <a:lnSpc>
              <a:spcPct val="90000"/>
            </a:lnSpc>
            <a:spcBef>
              <a:spcPct val="0"/>
            </a:spcBef>
            <a:spcAft>
              <a:spcPct val="35000"/>
            </a:spcAft>
            <a:buNone/>
          </a:pPr>
          <a:r>
            <a:rPr lang="en-US" sz="1800" b="1" kern="1200" dirty="0"/>
            <a:t>46 cases</a:t>
          </a:r>
        </a:p>
      </dsp:txBody>
      <dsp:txXfrm>
        <a:off x="8632713" y="495870"/>
        <a:ext cx="1089315" cy="1309887"/>
      </dsp:txXfrm>
    </dsp:sp>
    <dsp:sp modelId="{B716D81F-D490-48AF-B487-4BC5DFD75500}">
      <dsp:nvSpPr>
        <dsp:cNvPr id="0" name=""/>
        <dsp:cNvSpPr/>
      </dsp:nvSpPr>
      <dsp:spPr>
        <a:xfrm>
          <a:off x="9871629" y="1007334"/>
          <a:ext cx="245304" cy="2869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9871629" y="1064726"/>
        <a:ext cx="171713" cy="172175"/>
      </dsp:txXfrm>
    </dsp:sp>
    <dsp:sp modelId="{F426400D-4C99-47E0-81D2-B34E6DC6F9D1}">
      <dsp:nvSpPr>
        <dsp:cNvPr id="0" name=""/>
        <dsp:cNvSpPr/>
      </dsp:nvSpPr>
      <dsp:spPr>
        <a:xfrm>
          <a:off x="10218757" y="0"/>
          <a:ext cx="1315444" cy="23016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2020</a:t>
          </a:r>
        </a:p>
        <a:p>
          <a:pPr marL="0" lvl="0" indent="0" algn="ctr" defTabSz="889000">
            <a:lnSpc>
              <a:spcPct val="90000"/>
            </a:lnSpc>
            <a:spcBef>
              <a:spcPct val="0"/>
            </a:spcBef>
            <a:spcAft>
              <a:spcPct val="35000"/>
            </a:spcAft>
            <a:buNone/>
          </a:pPr>
          <a:r>
            <a:rPr lang="en-US" sz="1600" b="1" kern="1200" dirty="0"/>
            <a:t>Anticipated outbreak </a:t>
          </a:r>
        </a:p>
      </dsp:txBody>
      <dsp:txXfrm>
        <a:off x="10257285" y="38528"/>
        <a:ext cx="1238388" cy="2224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1061C-7398-430F-B213-9B277DB54B2E}">
      <dsp:nvSpPr>
        <dsp:cNvPr id="0" name=""/>
        <dsp:cNvSpPr/>
      </dsp:nvSpPr>
      <dsp:spPr>
        <a:xfrm>
          <a:off x="0" y="608283"/>
          <a:ext cx="2916227" cy="29162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Develop an outbreak plan</a:t>
          </a:r>
        </a:p>
      </dsp:txBody>
      <dsp:txXfrm>
        <a:off x="427072" y="1035354"/>
        <a:ext cx="2062083" cy="2062078"/>
      </dsp:txXfrm>
    </dsp:sp>
    <dsp:sp modelId="{3165D715-84D4-4CDD-AF80-ECEB222D6BB1}">
      <dsp:nvSpPr>
        <dsp:cNvPr id="0" name=""/>
        <dsp:cNvSpPr/>
      </dsp:nvSpPr>
      <dsp:spPr>
        <a:xfrm>
          <a:off x="1499570" y="2553240"/>
          <a:ext cx="2916227" cy="29162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Update our materials</a:t>
          </a:r>
        </a:p>
      </dsp:txBody>
      <dsp:txXfrm>
        <a:off x="1926642" y="2980311"/>
        <a:ext cx="2062083" cy="2062078"/>
      </dsp:txXfrm>
    </dsp:sp>
    <dsp:sp modelId="{A1457A6C-1FDE-40C1-8546-EEE0968D457A}">
      <dsp:nvSpPr>
        <dsp:cNvPr id="0" name=""/>
        <dsp:cNvSpPr/>
      </dsp:nvSpPr>
      <dsp:spPr>
        <a:xfrm>
          <a:off x="3000032" y="608283"/>
          <a:ext cx="2916227" cy="29162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Educate clinicians  and the public </a:t>
          </a:r>
        </a:p>
      </dsp:txBody>
      <dsp:txXfrm>
        <a:off x="3427104" y="1035354"/>
        <a:ext cx="2062083" cy="2062078"/>
      </dsp:txXfrm>
    </dsp:sp>
    <dsp:sp modelId="{4BF25879-953D-46EB-9FD7-F22C7935BB7A}">
      <dsp:nvSpPr>
        <dsp:cNvPr id="0" name=""/>
        <dsp:cNvSpPr/>
      </dsp:nvSpPr>
      <dsp:spPr>
        <a:xfrm>
          <a:off x="4499602" y="2553240"/>
          <a:ext cx="2916227" cy="29162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Work with partners</a:t>
          </a:r>
        </a:p>
      </dsp:txBody>
      <dsp:txXfrm>
        <a:off x="4926674" y="2980311"/>
        <a:ext cx="2062083" cy="2062078"/>
      </dsp:txXfrm>
    </dsp:sp>
    <dsp:sp modelId="{A4B18D3E-F1D2-4053-869A-3D993B8DF8C5}">
      <dsp:nvSpPr>
        <dsp:cNvPr id="0" name=""/>
        <dsp:cNvSpPr/>
      </dsp:nvSpPr>
      <dsp:spPr>
        <a:xfrm>
          <a:off x="5999172" y="608283"/>
          <a:ext cx="2916227" cy="291622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700" kern="1200" dirty="0"/>
            <a:t>Help health departments get ready</a:t>
          </a:r>
        </a:p>
      </dsp:txBody>
      <dsp:txXfrm>
        <a:off x="6426244" y="1035354"/>
        <a:ext cx="2062083" cy="20620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B8535-FD1E-45A8-BDF4-EE5BDFAC0627}"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0D647-A83F-4242-9103-C99E8326C57E}" type="slidenum">
              <a:rPr lang="en-US" smtClean="0"/>
              <a:t>‹#›</a:t>
            </a:fld>
            <a:endParaRPr lang="en-US"/>
          </a:p>
        </p:txBody>
      </p:sp>
    </p:spTree>
    <p:extLst>
      <p:ext uri="{BB962C8B-B14F-4D97-AF65-F5344CB8AC3E}">
        <p14:creationId xmlns:p14="http://schemas.microsoft.com/office/powerpoint/2010/main" val="31151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srgbClr val="3B495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3B495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87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slide shows pictures of clinicians, researchers, epidemiologists and health communicators who work on acute flaccid myelitis (AFM).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5E00D647-A83F-4242-9103-C99E8326C57E}" type="slidenum">
              <a:rPr lang="en-US" smtClean="0"/>
              <a:t>2</a:t>
            </a:fld>
            <a:endParaRPr lang="en-US"/>
          </a:p>
        </p:txBody>
      </p:sp>
    </p:spTree>
    <p:extLst>
      <p:ext uri="{BB962C8B-B14F-4D97-AF65-F5344CB8AC3E}">
        <p14:creationId xmlns:p14="http://schemas.microsoft.com/office/powerpoint/2010/main" val="203222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pictures of children affected by AFM.</a:t>
            </a:r>
          </a:p>
          <a:p>
            <a:endParaRPr lang="en-US" dirty="0"/>
          </a:p>
        </p:txBody>
      </p:sp>
      <p:sp>
        <p:nvSpPr>
          <p:cNvPr id="4" name="Slide Number Placeholder 3"/>
          <p:cNvSpPr>
            <a:spLocks noGrp="1"/>
          </p:cNvSpPr>
          <p:nvPr>
            <p:ph type="sldNum" sz="quarter" idx="5"/>
          </p:nvPr>
        </p:nvSpPr>
        <p:spPr/>
        <p:txBody>
          <a:bodyPr/>
          <a:lstStyle/>
          <a:p>
            <a:fld id="{5E00D647-A83F-4242-9103-C99E8326C57E}" type="slidenum">
              <a:rPr lang="en-US" smtClean="0"/>
              <a:t>3</a:t>
            </a:fld>
            <a:endParaRPr lang="en-US"/>
          </a:p>
        </p:txBody>
      </p:sp>
    </p:spTree>
    <p:extLst>
      <p:ext uri="{BB962C8B-B14F-4D97-AF65-F5344CB8AC3E}">
        <p14:creationId xmlns:p14="http://schemas.microsoft.com/office/powerpoint/2010/main" val="1488025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visually depicts the number of cases of AFM from 2014-2020.  It shows that outbreaks occurred in 2014, 2016 and 2018.  Another outbreak is anticipated in 2020.</a:t>
            </a:r>
          </a:p>
          <a:p>
            <a:r>
              <a:rPr lang="en-US" dirty="0"/>
              <a:t>This slide also describes some of the work CDC has done on AFM since 2014.</a:t>
            </a:r>
          </a:p>
        </p:txBody>
      </p:sp>
      <p:sp>
        <p:nvSpPr>
          <p:cNvPr id="4" name="Slide Number Placeholder 3"/>
          <p:cNvSpPr>
            <a:spLocks noGrp="1"/>
          </p:cNvSpPr>
          <p:nvPr>
            <p:ph type="sldNum" sz="quarter" idx="5"/>
          </p:nvPr>
        </p:nvSpPr>
        <p:spPr/>
        <p:txBody>
          <a:bodyPr/>
          <a:lstStyle/>
          <a:p>
            <a:fld id="{5E00D647-A83F-4242-9103-C99E8326C57E}" type="slidenum">
              <a:rPr lang="en-US" smtClean="0"/>
              <a:t>4</a:t>
            </a:fld>
            <a:endParaRPr lang="en-US"/>
          </a:p>
        </p:txBody>
      </p:sp>
    </p:spTree>
    <p:extLst>
      <p:ext uri="{BB962C8B-B14F-4D97-AF65-F5344CB8AC3E}">
        <p14:creationId xmlns:p14="http://schemas.microsoft.com/office/powerpoint/2010/main" val="252937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describes some of what CDC has learned about AFM since 2014.</a:t>
            </a:r>
          </a:p>
          <a:p>
            <a:endParaRPr lang="en-US" dirty="0"/>
          </a:p>
        </p:txBody>
      </p:sp>
      <p:sp>
        <p:nvSpPr>
          <p:cNvPr id="4" name="Slide Number Placeholder 3"/>
          <p:cNvSpPr>
            <a:spLocks noGrp="1"/>
          </p:cNvSpPr>
          <p:nvPr>
            <p:ph type="sldNum" sz="quarter" idx="5"/>
          </p:nvPr>
        </p:nvSpPr>
        <p:spPr/>
        <p:txBody>
          <a:bodyPr/>
          <a:lstStyle/>
          <a:p>
            <a:fld id="{5E00D647-A83F-4242-9103-C99E8326C57E}" type="slidenum">
              <a:rPr lang="en-US" smtClean="0"/>
              <a:t>5</a:t>
            </a:fld>
            <a:endParaRPr lang="en-US"/>
          </a:p>
        </p:txBody>
      </p:sp>
    </p:spTree>
    <p:extLst>
      <p:ext uri="{BB962C8B-B14F-4D97-AF65-F5344CB8AC3E}">
        <p14:creationId xmlns:p14="http://schemas.microsoft.com/office/powerpoint/2010/main" val="143034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a:solidFill>
                  <a:schemeClr val="tx1"/>
                </a:solidFill>
                <a:effectLst/>
                <a:latin typeface="+mn-lt"/>
                <a:ea typeface="+mn-ea"/>
                <a:cs typeface="+mn-cs"/>
              </a:rPr>
              <a:t>This slide shows how CDC is preparing for an outbreak in 2020, which involves developing an outbreak plan, educating clinicians and the public, helping health departments to prepare, updating CDC guidance and materials for clinicians and the public, and working with partners to increase awareness of AFM and learn more about this condition. </a:t>
            </a:r>
          </a:p>
        </p:txBody>
      </p:sp>
      <p:sp>
        <p:nvSpPr>
          <p:cNvPr id="4" name="Slide Number Placeholder 3"/>
          <p:cNvSpPr>
            <a:spLocks noGrp="1"/>
          </p:cNvSpPr>
          <p:nvPr>
            <p:ph type="sldNum" sz="quarter" idx="5"/>
          </p:nvPr>
        </p:nvSpPr>
        <p:spPr/>
        <p:txBody>
          <a:bodyPr/>
          <a:lstStyle/>
          <a:p>
            <a:fld id="{5E00D647-A83F-4242-9103-C99E8326C57E}" type="slidenum">
              <a:rPr lang="en-US" smtClean="0"/>
              <a:t>6</a:t>
            </a:fld>
            <a:endParaRPr lang="en-US"/>
          </a:p>
        </p:txBody>
      </p:sp>
    </p:spTree>
    <p:extLst>
      <p:ext uri="{BB962C8B-B14F-4D97-AF65-F5344CB8AC3E}">
        <p14:creationId xmlns:p14="http://schemas.microsoft.com/office/powerpoint/2010/main" val="2620210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This slide describes the difference between clinical diagnosis of AFM and case classification of AFM for research and surveillance.</a:t>
            </a:r>
          </a:p>
        </p:txBody>
      </p:sp>
      <p:sp>
        <p:nvSpPr>
          <p:cNvPr id="4" name="Slide Number Placeholder 3"/>
          <p:cNvSpPr>
            <a:spLocks noGrp="1"/>
          </p:cNvSpPr>
          <p:nvPr>
            <p:ph type="sldNum" sz="quarter" idx="5"/>
          </p:nvPr>
        </p:nvSpPr>
        <p:spPr/>
        <p:txBody>
          <a:bodyPr/>
          <a:lstStyle/>
          <a:p>
            <a:fld id="{5E00D647-A83F-4242-9103-C99E8326C57E}" type="slidenum">
              <a:rPr lang="en-US" smtClean="0"/>
              <a:t>7</a:t>
            </a:fld>
            <a:endParaRPr lang="en-US"/>
          </a:p>
        </p:txBody>
      </p:sp>
    </p:spTree>
    <p:extLst>
      <p:ext uri="{BB962C8B-B14F-4D97-AF65-F5344CB8AC3E}">
        <p14:creationId xmlns:p14="http://schemas.microsoft.com/office/powerpoint/2010/main" val="344415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11150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95E4-F9BC-446F-86D9-FBB5244205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13BC09-B479-412B-A58E-B41C1B330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7F39CE-DE23-4F8A-9D35-CA7BE74C059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71F72961-823A-4F93-A79F-4F112E079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87B8A-BADB-41DF-913B-B171ECDCE052}"/>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99938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2CF7C-6B83-43D5-8EC3-F52A4B7B52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DB0BF1-10C4-43FA-BC08-32D3C27B9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0C5CE-D800-4B56-9107-36E40CA2C6C9}"/>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F838BAA4-2AE3-4C8D-B4EF-0A77B7A09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4AFC7-C0D7-4FFB-A823-E6006629268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90977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46CCE-118E-47A2-A0D4-2588CE7868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53971-C773-4651-9F3E-97C1E5A8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FB9FB-28C4-4282-A745-4A6E99031C39}"/>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D70CF72E-1466-4646-86C5-2B102C18B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0CC6D-7675-4A21-9941-79CE23D925BD}"/>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1363455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a:solidFill>
                  <a:schemeClr val="tx2"/>
                </a:solidFill>
                <a:latin typeface="+mj-lt"/>
              </a:rPr>
              <a:t>For more information, contact CDC</a:t>
            </a:r>
            <a:br>
              <a:rPr lang="en-US" sz="1600" dirty="0">
                <a:solidFill>
                  <a:schemeClr val="tx2"/>
                </a:solidFill>
                <a:latin typeface="+mj-lt"/>
              </a:rPr>
            </a:br>
            <a:r>
              <a:rPr lang="en-US" sz="1600" dirty="0">
                <a:solidFill>
                  <a:schemeClr val="tx2"/>
                </a:solidFill>
                <a:latin typeface="+mj-lt"/>
              </a:rPr>
              <a:t>1-800-CDC-INFO (232-4636)</a:t>
            </a:r>
            <a:br>
              <a:rPr lang="en-US" sz="1600" dirty="0">
                <a:solidFill>
                  <a:schemeClr val="tx2"/>
                </a:solidFill>
                <a:latin typeface="+mj-lt"/>
              </a:rPr>
            </a:br>
            <a:r>
              <a:rPr lang="en-US" sz="1600" dirty="0">
                <a:solidFill>
                  <a:schemeClr val="tx2"/>
                </a:solidFill>
                <a:latin typeface="+mj-lt"/>
              </a:rPr>
              <a:t>TTY:  1-888-232-6348    </a:t>
            </a:r>
            <a:r>
              <a:rPr lang="en-US" sz="1600" dirty="0">
                <a:solidFill>
                  <a:schemeClr val="tx2"/>
                </a:solidFill>
                <a:latin typeface="+mj-lt"/>
                <a:hlinkClick r:id="rId3"/>
              </a:rPr>
              <a:t>www.cdc.gov</a:t>
            </a:r>
            <a:endParaRPr lang="en-US" sz="1600" dirty="0">
              <a:solidFill>
                <a:schemeClr val="tx2"/>
              </a:solidFill>
              <a:latin typeface="+mj-lt"/>
            </a:endParaRPr>
          </a:p>
          <a:p>
            <a:br>
              <a:rPr lang="en-US" sz="1600" dirty="0">
                <a:solidFill>
                  <a:schemeClr val="tx2"/>
                </a:solidFill>
                <a:latin typeface="+mj-lt"/>
              </a:rPr>
            </a:br>
            <a:r>
              <a:rPr lang="en-US" sz="1200" dirty="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a:solidFill>
                <a:schemeClr val="tx2"/>
              </a:solidFill>
              <a:latin typeface="+mj-lt"/>
            </a:endParaRPr>
          </a:p>
          <a:p>
            <a:r>
              <a:rPr lang="en-US" sz="1200" kern="12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a:solidFill>
                  <a:schemeClr val="tx2"/>
                </a:solidFill>
                <a:latin typeface="+mj-lt"/>
                <a:ea typeface="Calibri" panose="020F0502020204030204" pitchFamily="34" charset="0"/>
                <a:cs typeface="Times New Roman" panose="02020603050405020304" pitchFamily="18" charset="0"/>
              </a:rPr>
              <a:t> </a:t>
            </a:r>
            <a:r>
              <a:rPr lang="en-US" sz="1200" kern="12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a:t>Click to edit Master text styles</a:t>
            </a:r>
          </a:p>
        </p:txBody>
      </p:sp>
    </p:spTree>
    <p:extLst>
      <p:ext uri="{BB962C8B-B14F-4D97-AF65-F5344CB8AC3E}">
        <p14:creationId xmlns:p14="http://schemas.microsoft.com/office/powerpoint/2010/main" val="351582399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dirty="0"/>
              <a:t>Click to edit Master title style</a:t>
            </a:r>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dirty="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dirty="0">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dirty="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dirty="0">
                <a:solidFill>
                  <a:schemeClr val="tx2"/>
                </a:solidFill>
                <a:latin typeface="+mj-lt"/>
                <a:ea typeface="Calibri" panose="020F0502020204030204" pitchFamily="34" charset="0"/>
                <a:cs typeface="Times New Roman" panose="02020603050405020304" pitchFamily="18" charset="0"/>
              </a:rPr>
              <a:t> </a:t>
            </a:r>
            <a:r>
              <a:rPr lang="en-US" sz="9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41229879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344843956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19966257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Eighth level</a:t>
            </a:r>
          </a:p>
          <a:p>
            <a:pPr lvl="7"/>
            <a:r>
              <a:rPr lang="en-US" dirty="0"/>
              <a:t>Ninth level</a:t>
            </a:r>
          </a:p>
          <a:p>
            <a:pPr lvl="7"/>
            <a:r>
              <a:rPr lang="en-US" dirty="0"/>
              <a:t>Tenth level</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2441139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a:t>*Citations and references</a:t>
            </a:r>
          </a:p>
        </p:txBody>
      </p:sp>
    </p:spTree>
    <p:extLst>
      <p:ext uri="{BB962C8B-B14F-4D97-AF65-F5344CB8AC3E}">
        <p14:creationId xmlns:p14="http://schemas.microsoft.com/office/powerpoint/2010/main" val="409277041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55972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dirty="0"/>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463079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BCD99-0E74-4E5B-A3A0-D1A6ED0742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9F609-8FD3-4D6F-98FA-E61F84358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2EFDE-E97A-4217-8CBF-862892087174}"/>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A29ABCAB-C33F-4903-AAF8-3DEDEDF39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BC86F-9D39-4AB3-B925-F4B710326005}"/>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841065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a:t>Click to edit Master title style</a:t>
            </a:r>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a:solidFill>
                  <a:schemeClr val="tx2"/>
                </a:solidFill>
                <a:latin typeface="+mj-lt"/>
              </a:rPr>
              <a:t>For more information, contact CDC</a:t>
            </a:r>
            <a:br>
              <a:rPr lang="en-US" sz="1600" dirty="0">
                <a:solidFill>
                  <a:schemeClr val="tx2"/>
                </a:solidFill>
                <a:latin typeface="+mj-lt"/>
              </a:rPr>
            </a:br>
            <a:r>
              <a:rPr lang="en-US" sz="1600" dirty="0">
                <a:solidFill>
                  <a:schemeClr val="tx2"/>
                </a:solidFill>
                <a:latin typeface="+mj-lt"/>
              </a:rPr>
              <a:t>1-800-CDC-INFO (232-4636)</a:t>
            </a:r>
            <a:br>
              <a:rPr lang="en-US" sz="1600" dirty="0">
                <a:solidFill>
                  <a:schemeClr val="tx2"/>
                </a:solidFill>
                <a:latin typeface="+mj-lt"/>
              </a:rPr>
            </a:br>
            <a:r>
              <a:rPr lang="en-US" sz="1600" dirty="0">
                <a:solidFill>
                  <a:schemeClr val="tx2"/>
                </a:solidFill>
                <a:latin typeface="+mj-lt"/>
              </a:rPr>
              <a:t>TTY:  1-888-232-6348    </a:t>
            </a:r>
            <a:r>
              <a:rPr lang="en-US" sz="1600" dirty="0">
                <a:solidFill>
                  <a:schemeClr val="tx2"/>
                </a:solidFill>
                <a:latin typeface="+mj-lt"/>
                <a:hlinkClick r:id="rId3"/>
              </a:rPr>
              <a:t>www.cdc.gov</a:t>
            </a:r>
            <a:endParaRPr lang="en-US" sz="1600" dirty="0">
              <a:solidFill>
                <a:schemeClr val="tx2"/>
              </a:solidFill>
              <a:latin typeface="+mj-lt"/>
            </a:endParaRPr>
          </a:p>
          <a:p>
            <a:br>
              <a:rPr lang="en-US" sz="1600" dirty="0">
                <a:solidFill>
                  <a:schemeClr val="tx2"/>
                </a:solidFill>
                <a:latin typeface="+mj-lt"/>
              </a:rPr>
            </a:br>
            <a:r>
              <a:rPr lang="en-US" sz="1200" dirty="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a:solidFill>
                <a:schemeClr val="tx2"/>
              </a:solidFill>
              <a:latin typeface="+mj-lt"/>
            </a:endParaRPr>
          </a:p>
          <a:p>
            <a:r>
              <a:rPr lang="en-US" sz="1200" kern="1200" dirty="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a:solidFill>
                  <a:schemeClr val="tx2"/>
                </a:solidFill>
                <a:latin typeface="+mj-lt"/>
                <a:ea typeface="Calibri" panose="020F0502020204030204" pitchFamily="34" charset="0"/>
                <a:cs typeface="Times New Roman" panose="02020603050405020304" pitchFamily="18" charset="0"/>
              </a:rPr>
              <a:t> </a:t>
            </a:r>
            <a:r>
              <a:rPr lang="en-US" sz="1200" kern="1200" dirty="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a:t>Click to edit Master text styles</a:t>
            </a:r>
          </a:p>
        </p:txBody>
      </p:sp>
    </p:spTree>
    <p:extLst>
      <p:ext uri="{BB962C8B-B14F-4D97-AF65-F5344CB8AC3E}">
        <p14:creationId xmlns:p14="http://schemas.microsoft.com/office/powerpoint/2010/main" val="1841272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F175-37CF-4E7B-BDA0-2ED62A02E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993CE6-FBDD-4AAF-BAAB-5E639ADF8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0639CA-5DCF-4E15-8FEE-2819FD5E59B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A450C545-CA27-4CCD-BB68-E2143E5CF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7CD0F-0D83-4843-A242-9CFACB72A6FC}"/>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89665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390E-68FF-4872-B2FE-9933AF36F4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0A12B-8A3A-4D13-B88F-B69050B14A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BDF2F4-8179-4D8C-A899-9D8036001D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4045F-62E7-4786-A815-065FCDEE0A53}"/>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67A7CD63-22DE-43FB-ABF7-22C4B171A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D28C2-7DD1-4B58-98F1-DD36736DD5B4}"/>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939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1B4A5-441F-47F1-A0FC-A665C557A9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5540AE-196B-48BB-99E2-CD5C0BEFF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662B0F-F6E6-4F42-9AB8-D4DDD15B14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82DF69-B716-41ED-8F42-12A657E75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BFFC2B-F8DA-4364-8DD6-199B30C07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4D3B22-9499-41F4-851C-3DAC446FD784}"/>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8" name="Footer Placeholder 7">
            <a:extLst>
              <a:ext uri="{FF2B5EF4-FFF2-40B4-BE49-F238E27FC236}">
                <a16:creationId xmlns:a16="http://schemas.microsoft.com/office/drawing/2014/main" id="{377F4A26-A241-4F59-A920-D2F58F6EA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45131-199A-4A5B-8652-66C42C3409B5}"/>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145755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EEB48-2652-4190-BC8A-C3704256E1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5D7460-A72C-4E8F-9B08-C7F1F5F2227D}"/>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4" name="Footer Placeholder 3">
            <a:extLst>
              <a:ext uri="{FF2B5EF4-FFF2-40B4-BE49-F238E27FC236}">
                <a16:creationId xmlns:a16="http://schemas.microsoft.com/office/drawing/2014/main" id="{925C10A2-ACC0-4E67-B912-B148BB78C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162D0-B171-4998-99E3-311E1C393AE3}"/>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28994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6A38CA-C711-4D5C-9047-86C2AFD45061}"/>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3" name="Footer Placeholder 2">
            <a:extLst>
              <a:ext uri="{FF2B5EF4-FFF2-40B4-BE49-F238E27FC236}">
                <a16:creationId xmlns:a16="http://schemas.microsoft.com/office/drawing/2014/main" id="{EC653FB4-504E-45BC-9F29-5105070E3C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6D0649-4753-4FD7-83D4-0483B3F51A0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199545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F70D-4045-405C-9A97-58EF95A77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A1C28-5787-4B54-B57C-0E44320103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734ED-3C94-46EC-B6DD-580C9BBFC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02EC-3AF2-47E5-B6D7-1C3BEBE04A50}"/>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E8246A02-FFA4-4DF3-A969-CB415E942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FBC20-1FF7-4F84-94C4-7B8C284DA51F}"/>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355022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4EC1-E4EE-44B8-8C12-3A50E0257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B94FD4-5BB6-413C-8995-44C57269B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A360D2-B85D-4B7B-9446-D0D767D17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DBF06-AABC-4B6B-9190-48E117218A8A}"/>
              </a:ext>
            </a:extLst>
          </p:cNvPr>
          <p:cNvSpPr>
            <a:spLocks noGrp="1"/>
          </p:cNvSpPr>
          <p:nvPr>
            <p:ph type="dt" sz="half" idx="10"/>
          </p:nvPr>
        </p:nvSpPr>
        <p:spPr/>
        <p:txBody>
          <a:bodyPr/>
          <a:lstStyle/>
          <a:p>
            <a:fld id="{C08F3654-1D08-4577-B6EF-73590B3B59A8}" type="datetimeFigureOut">
              <a:rPr lang="en-US" smtClean="0"/>
              <a:t>12/3/2020</a:t>
            </a:fld>
            <a:endParaRPr lang="en-US"/>
          </a:p>
        </p:txBody>
      </p:sp>
      <p:sp>
        <p:nvSpPr>
          <p:cNvPr id="6" name="Footer Placeholder 5">
            <a:extLst>
              <a:ext uri="{FF2B5EF4-FFF2-40B4-BE49-F238E27FC236}">
                <a16:creationId xmlns:a16="http://schemas.microsoft.com/office/drawing/2014/main" id="{1F211A31-823C-4141-8EF7-5E3D3204A0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C51D4-9B77-4279-9B23-15408524D34B}"/>
              </a:ext>
            </a:extLst>
          </p:cNvPr>
          <p:cNvSpPr>
            <a:spLocks noGrp="1"/>
          </p:cNvSpPr>
          <p:nvPr>
            <p:ph type="sldNum" sz="quarter" idx="12"/>
          </p:nvPr>
        </p:nvSpPr>
        <p:spPr/>
        <p:txBody>
          <a:bodyPr/>
          <a:lstStyle/>
          <a:p>
            <a:fld id="{58A655D9-787D-427C-A591-B6F6D779E82F}" type="slidenum">
              <a:rPr lang="en-US" smtClean="0"/>
              <a:t>‹#›</a:t>
            </a:fld>
            <a:endParaRPr lang="en-US"/>
          </a:p>
        </p:txBody>
      </p:sp>
    </p:spTree>
    <p:extLst>
      <p:ext uri="{BB962C8B-B14F-4D97-AF65-F5344CB8AC3E}">
        <p14:creationId xmlns:p14="http://schemas.microsoft.com/office/powerpoint/2010/main" val="116664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wmf"/><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42AF8-81BA-4535-B10E-EAA6B364D7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37203C-4EFC-4419-9E80-873A6C8A9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6B598-EF0B-47F1-9D8F-C6CB7B5C5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F3654-1D08-4577-B6EF-73590B3B59A8}" type="datetimeFigureOut">
              <a:rPr lang="en-US" smtClean="0"/>
              <a:t>12/3/2020</a:t>
            </a:fld>
            <a:endParaRPr lang="en-US"/>
          </a:p>
        </p:txBody>
      </p:sp>
      <p:sp>
        <p:nvSpPr>
          <p:cNvPr id="5" name="Footer Placeholder 4">
            <a:extLst>
              <a:ext uri="{FF2B5EF4-FFF2-40B4-BE49-F238E27FC236}">
                <a16:creationId xmlns:a16="http://schemas.microsoft.com/office/drawing/2014/main" id="{9A7E827C-8813-42BD-8F73-961E1C80AC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84FA0-25C0-4D91-B244-767049B2F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655D9-787D-427C-A591-B6F6D779E82F}" type="slidenum">
              <a:rPr lang="en-US" smtClean="0"/>
              <a:t>‹#›</a:t>
            </a:fld>
            <a:endParaRPr lang="en-US"/>
          </a:p>
        </p:txBody>
      </p:sp>
    </p:spTree>
    <p:extLst>
      <p:ext uri="{BB962C8B-B14F-4D97-AF65-F5344CB8AC3E}">
        <p14:creationId xmlns:p14="http://schemas.microsoft.com/office/powerpoint/2010/main" val="3028615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5"/>
            <a:r>
              <a:rPr lang="en-US" altLang="en-US" dirty="0"/>
              <a:t>Sixth level</a:t>
            </a:r>
          </a:p>
          <a:p>
            <a:pPr lvl="6"/>
            <a:r>
              <a:rPr lang="en-US" altLang="en-US" dirty="0"/>
              <a:t>Seventh level</a:t>
            </a:r>
          </a:p>
          <a:p>
            <a:pPr lvl="7"/>
            <a:r>
              <a:rPr lang="en-US" altLang="en-US" dirty="0"/>
              <a:t>Eighth level</a:t>
            </a:r>
          </a:p>
          <a:p>
            <a:pPr lvl="8"/>
            <a:r>
              <a:rPr lang="en-US" altLang="en-US" dirty="0"/>
              <a:t>Ninth level</a:t>
            </a:r>
          </a:p>
          <a:p>
            <a:pPr lvl="8"/>
            <a:r>
              <a:rPr lang="en-US" altLang="en-US" dirty="0"/>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dirty="0"/>
              <a:t>Click to edit Master title style</a:t>
            </a:r>
          </a:p>
        </p:txBody>
      </p:sp>
      <p:pic>
        <p:nvPicPr>
          <p:cNvPr id="4" name="Picture 3"/>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0"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2361242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p:transition>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af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of the human nervous system.">
            <a:extLst>
              <a:ext uri="{FF2B5EF4-FFF2-40B4-BE49-F238E27FC236}">
                <a16:creationId xmlns:a16="http://schemas.microsoft.com/office/drawing/2014/main" id="{C004E9EC-F7A6-49D0-927F-3819388355F1}"/>
              </a:ext>
            </a:extLst>
          </p:cNvPr>
          <p:cNvPicPr>
            <a:picLocks noChangeAspect="1"/>
          </p:cNvPicPr>
          <p:nvPr/>
        </p:nvPicPr>
        <p:blipFill rotWithShape="1">
          <a:blip r:embed="rId3"/>
          <a:srcRect l="28125" t="27500" r="53282" b="20000"/>
          <a:stretch/>
        </p:blipFill>
        <p:spPr>
          <a:xfrm>
            <a:off x="9296400" y="1978340"/>
            <a:ext cx="2438400" cy="3872753"/>
          </a:xfrm>
          <a:prstGeom prst="rect">
            <a:avLst/>
          </a:prstGeom>
          <a:noFill/>
          <a:ln w="12700">
            <a:solidFill>
              <a:schemeClr val="accent1">
                <a:lumMod val="75000"/>
              </a:schemeClr>
            </a:solidFill>
          </a:ln>
        </p:spPr>
      </p:pic>
      <p:sp>
        <p:nvSpPr>
          <p:cNvPr id="16" name="Text Placeholder 15"/>
          <p:cNvSpPr>
            <a:spLocks noGrp="1"/>
          </p:cNvSpPr>
          <p:nvPr>
            <p:ph type="body" sz="quarter" idx="10"/>
          </p:nvPr>
        </p:nvSpPr>
        <p:spPr>
          <a:xfrm>
            <a:off x="609600" y="3914716"/>
            <a:ext cx="8534400" cy="1295400"/>
          </a:xfrm>
        </p:spPr>
        <p:txBody>
          <a:bodyPr/>
          <a:lstStyle/>
          <a:p>
            <a:r>
              <a:rPr lang="en-US" dirty="0"/>
              <a:t>Dr. Janell Routh, Medical Officer</a:t>
            </a:r>
          </a:p>
          <a:p>
            <a:r>
              <a:rPr lang="en-US" dirty="0"/>
              <a:t>Division of Viral Diseases</a:t>
            </a:r>
          </a:p>
          <a:p>
            <a:r>
              <a:rPr lang="en-US" dirty="0"/>
              <a:t>National Center for Immunization and Respiratory Diseases</a:t>
            </a:r>
          </a:p>
          <a:p>
            <a:r>
              <a:rPr lang="en-US" dirty="0"/>
              <a:t>Center for Disease Control and Prevention (CDC)</a:t>
            </a:r>
            <a:endParaRPr lang="en-US" sz="1500" dirty="0"/>
          </a:p>
          <a:p>
            <a:r>
              <a:rPr lang="en-US" sz="2000" dirty="0"/>
              <a:t>June 25, 2020</a:t>
            </a:r>
          </a:p>
        </p:txBody>
      </p:sp>
      <p:sp>
        <p:nvSpPr>
          <p:cNvPr id="15" name="Subtitle 14"/>
          <p:cNvSpPr>
            <a:spLocks noGrp="1"/>
          </p:cNvSpPr>
          <p:nvPr>
            <p:ph type="subTitle" idx="1"/>
          </p:nvPr>
        </p:nvSpPr>
        <p:spPr/>
        <p:txBody>
          <a:bodyPr/>
          <a:lstStyle/>
          <a:p>
            <a:r>
              <a:rPr lang="en-US" dirty="0">
                <a:solidFill>
                  <a:schemeClr val="accent1">
                    <a:lumMod val="50000"/>
                  </a:schemeClr>
                </a:solidFill>
              </a:rPr>
              <a:t>What We’re Learning and How We’re Preparing for 2020 </a:t>
            </a:r>
          </a:p>
        </p:txBody>
      </p:sp>
      <p:sp>
        <p:nvSpPr>
          <p:cNvPr id="14" name="Title 13"/>
          <p:cNvSpPr>
            <a:spLocks noGrp="1"/>
          </p:cNvSpPr>
          <p:nvPr>
            <p:ph type="title"/>
          </p:nvPr>
        </p:nvSpPr>
        <p:spPr>
          <a:xfrm>
            <a:off x="609600" y="1974234"/>
            <a:ext cx="10972800" cy="457200"/>
          </a:xfrm>
        </p:spPr>
        <p:txBody>
          <a:bodyPr>
            <a:normAutofit fontScale="90000"/>
          </a:bodyPr>
          <a:lstStyle/>
          <a:p>
            <a:r>
              <a:rPr lang="en-US" dirty="0"/>
              <a:t>Acute Flaccid Myelitis (AFM)</a:t>
            </a:r>
          </a:p>
        </p:txBody>
      </p:sp>
    </p:spTree>
    <p:extLst>
      <p:ext uri="{BB962C8B-B14F-4D97-AF65-F5344CB8AC3E}">
        <p14:creationId xmlns:p14="http://schemas.microsoft.com/office/powerpoint/2010/main" val="22115574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of a professional who works on AFM&#10;&#10;">
            <a:extLst>
              <a:ext uri="{FF2B5EF4-FFF2-40B4-BE49-F238E27FC236}">
                <a16:creationId xmlns:a16="http://schemas.microsoft.com/office/drawing/2014/main" id="{575E9C82-824B-4EAA-B4E4-E66B05BA13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6649" y="3039448"/>
            <a:ext cx="1008667" cy="1260833"/>
          </a:xfrm>
          <a:ln w="12700">
            <a:solidFill>
              <a:schemeClr val="tx1"/>
            </a:solidFill>
          </a:ln>
        </p:spPr>
      </p:pic>
      <p:pic>
        <p:nvPicPr>
          <p:cNvPr id="36" name="Picture 35" descr="A picture of a professional who works on AFM&#10;&#10;">
            <a:extLst>
              <a:ext uri="{FF2B5EF4-FFF2-40B4-BE49-F238E27FC236}">
                <a16:creationId xmlns:a16="http://schemas.microsoft.com/office/drawing/2014/main" id="{FE09B353-5513-4660-88AD-5D62312FD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4146" y="3039448"/>
            <a:ext cx="1102059" cy="1252465"/>
          </a:xfrm>
          <a:prstGeom prst="rect">
            <a:avLst/>
          </a:prstGeom>
          <a:ln w="12700">
            <a:solidFill>
              <a:schemeClr val="tx1"/>
            </a:solidFill>
          </a:ln>
        </p:spPr>
      </p:pic>
      <p:sp>
        <p:nvSpPr>
          <p:cNvPr id="10" name="Title 9" descr="We’re Committed to Learning More About AFM and Supporting Families">
            <a:extLst>
              <a:ext uri="{FF2B5EF4-FFF2-40B4-BE49-F238E27FC236}">
                <a16:creationId xmlns:a16="http://schemas.microsoft.com/office/drawing/2014/main" id="{D2FD5622-617B-4120-982C-08E93E3AF214}"/>
              </a:ext>
            </a:extLst>
          </p:cNvPr>
          <p:cNvSpPr>
            <a:spLocks noGrp="1"/>
          </p:cNvSpPr>
          <p:nvPr>
            <p:ph type="title"/>
          </p:nvPr>
        </p:nvSpPr>
        <p:spPr>
          <a:xfrm>
            <a:off x="335332" y="228170"/>
            <a:ext cx="4203422" cy="1917153"/>
          </a:xfrm>
          <a:ln w="12700">
            <a:noFill/>
          </a:ln>
        </p:spPr>
        <p:txBody>
          <a:bodyPr>
            <a:normAutofit/>
          </a:bodyPr>
          <a:lstStyle/>
          <a:p>
            <a:r>
              <a:rPr lang="en-US" sz="2800" b="1" dirty="0">
                <a:solidFill>
                  <a:schemeClr val="accent5">
                    <a:lumMod val="50000"/>
                  </a:schemeClr>
                </a:solidFill>
                <a:latin typeface="Calibri (Headings)"/>
              </a:rPr>
              <a:t>We’re Committed to Learning More About AFM and Supporting Families</a:t>
            </a:r>
          </a:p>
        </p:txBody>
      </p:sp>
      <p:pic>
        <p:nvPicPr>
          <p:cNvPr id="17" name="Picture 16" descr="Clinicians, researchers, epidemiologists and health communicators who work on acute flaccid myelitis (AFM).&#10;">
            <a:extLst>
              <a:ext uri="{FF2B5EF4-FFF2-40B4-BE49-F238E27FC236}">
                <a16:creationId xmlns:a16="http://schemas.microsoft.com/office/drawing/2014/main" id="{533103AB-5242-4C40-B04F-F139CCF5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861" y="270938"/>
            <a:ext cx="7474344" cy="2700762"/>
          </a:xfrm>
          <a:prstGeom prst="rect">
            <a:avLst/>
          </a:prstGeom>
        </p:spPr>
      </p:pic>
      <p:pic>
        <p:nvPicPr>
          <p:cNvPr id="24" name="Picture 23" descr="A group of people posing for the camera&#10;&#10;Description automatically generated">
            <a:extLst>
              <a:ext uri="{FF2B5EF4-FFF2-40B4-BE49-F238E27FC236}">
                <a16:creationId xmlns:a16="http://schemas.microsoft.com/office/drawing/2014/main" id="{9E54ECC5-2A1A-4114-AB2E-CCDE469E2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0503" y="3018673"/>
            <a:ext cx="5767316" cy="1335140"/>
          </a:xfrm>
          <a:prstGeom prst="rect">
            <a:avLst/>
          </a:prstGeom>
        </p:spPr>
      </p:pic>
      <p:pic>
        <p:nvPicPr>
          <p:cNvPr id="29" name="Picture 28" descr="A group of professionals who work on AFM">
            <a:extLst>
              <a:ext uri="{FF2B5EF4-FFF2-40B4-BE49-F238E27FC236}">
                <a16:creationId xmlns:a16="http://schemas.microsoft.com/office/drawing/2014/main" id="{CD16BC6C-8920-4F27-83FD-7F68C84161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4266" y="4323962"/>
            <a:ext cx="8711939" cy="1329043"/>
          </a:xfrm>
          <a:prstGeom prst="rect">
            <a:avLst/>
          </a:prstGeom>
        </p:spPr>
      </p:pic>
    </p:spTree>
    <p:extLst>
      <p:ext uri="{BB962C8B-B14F-4D97-AF65-F5344CB8AC3E}">
        <p14:creationId xmlns:p14="http://schemas.microsoft.com/office/powerpoint/2010/main" val="122761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E5DE8-963E-4645-83E3-F13DF30BF61B}"/>
              </a:ext>
            </a:extLst>
          </p:cNvPr>
          <p:cNvSpPr>
            <a:spLocks noGrp="1"/>
          </p:cNvSpPr>
          <p:nvPr>
            <p:ph type="title"/>
          </p:nvPr>
        </p:nvSpPr>
        <p:spPr>
          <a:xfrm>
            <a:off x="569507" y="467750"/>
            <a:ext cx="11062331" cy="1188720"/>
          </a:xfrm>
        </p:spPr>
        <p:txBody>
          <a:bodyPr>
            <a:normAutofit/>
          </a:bodyPr>
          <a:lstStyle/>
          <a:p>
            <a:r>
              <a:rPr lang="en-US" dirty="0">
                <a:solidFill>
                  <a:schemeClr val="accent5">
                    <a:lumMod val="50000"/>
                  </a:schemeClr>
                </a:solidFill>
                <a:latin typeface="Calibri (Headings)"/>
              </a:rPr>
              <a:t>Children and Families Tell the Story of AFM</a:t>
            </a:r>
            <a:endParaRPr lang="en-US" dirty="0">
              <a:solidFill>
                <a:schemeClr val="accent6">
                  <a:lumMod val="75000"/>
                  <a:lumOff val="25000"/>
                </a:schemeClr>
              </a:solidFill>
            </a:endParaRPr>
          </a:p>
        </p:txBody>
      </p:sp>
      <p:pic>
        <p:nvPicPr>
          <p:cNvPr id="10" name="Picture 9" descr="A group of children affected by AFM.">
            <a:extLst>
              <a:ext uri="{FF2B5EF4-FFF2-40B4-BE49-F238E27FC236}">
                <a16:creationId xmlns:a16="http://schemas.microsoft.com/office/drawing/2014/main" id="{0BBB7F17-095D-452C-BA0F-3118F564F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 y="1258310"/>
            <a:ext cx="10674096" cy="4693920"/>
          </a:xfrm>
          <a:prstGeom prst="rect">
            <a:avLst/>
          </a:prstGeom>
        </p:spPr>
      </p:pic>
    </p:spTree>
    <p:extLst>
      <p:ext uri="{BB962C8B-B14F-4D97-AF65-F5344CB8AC3E}">
        <p14:creationId xmlns:p14="http://schemas.microsoft.com/office/powerpoint/2010/main" val="19186236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This slide visually depicts the number of cases of AFM from 2014-2020.  It shows that outbreaks occurred in 2014, 2016 and 2018.  Another outbreak is anticipated in 2020.&#10;This slide also describes some of the work CDC has done on AFM since 2014.&#10;">
            <a:extLst>
              <a:ext uri="{FF2B5EF4-FFF2-40B4-BE49-F238E27FC236}">
                <a16:creationId xmlns:a16="http://schemas.microsoft.com/office/drawing/2014/main" id="{5C4AAEA0-718A-4E15-93A7-95286CE211BD}"/>
              </a:ext>
            </a:extLst>
          </p:cNvPr>
          <p:cNvGraphicFramePr/>
          <p:nvPr>
            <p:extLst>
              <p:ext uri="{D42A27DB-BD31-4B8C-83A1-F6EECF244321}">
                <p14:modId xmlns:p14="http://schemas.microsoft.com/office/powerpoint/2010/main" val="2182993516"/>
              </p:ext>
            </p:extLst>
          </p:nvPr>
        </p:nvGraphicFramePr>
        <p:xfrm>
          <a:off x="368136" y="1317378"/>
          <a:ext cx="11542816" cy="2301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descr="Work CDC is doing on AFM.">
            <a:extLst>
              <a:ext uri="{FF2B5EF4-FFF2-40B4-BE49-F238E27FC236}">
                <a16:creationId xmlns:a16="http://schemas.microsoft.com/office/drawing/2014/main" id="{E7305A95-BD30-47F1-9D2B-89AD38701C2C}"/>
              </a:ext>
            </a:extLst>
          </p:cNvPr>
          <p:cNvSpPr txBox="1">
            <a:spLocks/>
          </p:cNvSpPr>
          <p:nvPr/>
        </p:nvSpPr>
        <p:spPr>
          <a:xfrm>
            <a:off x="6612570" y="3394363"/>
            <a:ext cx="5058887" cy="38856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Tx/>
              <a:buChar char="-"/>
            </a:pPr>
            <a:endParaRPr lang="en-US" sz="2000" dirty="0"/>
          </a:p>
          <a:p>
            <a:pPr marL="0" indent="0">
              <a:buFont typeface="Arial" panose="020B0604020202020204" pitchFamily="34" charset="0"/>
              <a:buNone/>
            </a:pPr>
            <a:endParaRPr lang="en-US" sz="2000" dirty="0"/>
          </a:p>
        </p:txBody>
      </p:sp>
      <p:sp>
        <p:nvSpPr>
          <p:cNvPr id="9" name="Content Placeholder 2" descr="Bullets showing some of the work CDC is doing on AFM.">
            <a:extLst>
              <a:ext uri="{FF2B5EF4-FFF2-40B4-BE49-F238E27FC236}">
                <a16:creationId xmlns:a16="http://schemas.microsoft.com/office/drawing/2014/main" id="{5AD57F76-5F29-4D50-8077-7D57EB14FADA}"/>
              </a:ext>
            </a:extLst>
          </p:cNvPr>
          <p:cNvSpPr txBox="1">
            <a:spLocks/>
          </p:cNvSpPr>
          <p:nvPr/>
        </p:nvSpPr>
        <p:spPr>
          <a:xfrm>
            <a:off x="6139544" y="4526910"/>
            <a:ext cx="5567546" cy="20274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Educating clinicians and the public</a:t>
            </a:r>
          </a:p>
          <a:p>
            <a:r>
              <a:rPr lang="en-US" sz="2400" dirty="0"/>
              <a:t>Understanding AFM biomarkers </a:t>
            </a:r>
          </a:p>
          <a:p>
            <a:r>
              <a:rPr lang="en-US" sz="2400" dirty="0"/>
              <a:t>Tracking reports of suspected cases</a:t>
            </a:r>
          </a:p>
        </p:txBody>
      </p:sp>
      <p:sp>
        <p:nvSpPr>
          <p:cNvPr id="3" name="Content Placeholder 2">
            <a:extLst>
              <a:ext uri="{FF2B5EF4-FFF2-40B4-BE49-F238E27FC236}">
                <a16:creationId xmlns:a16="http://schemas.microsoft.com/office/drawing/2014/main" id="{57DDFE93-B91F-4EC7-ABEC-837B7BDC5235}"/>
              </a:ext>
            </a:extLst>
          </p:cNvPr>
          <p:cNvSpPr>
            <a:spLocks noGrp="1"/>
          </p:cNvSpPr>
          <p:nvPr>
            <p:ph idx="1"/>
          </p:nvPr>
        </p:nvSpPr>
        <p:spPr>
          <a:xfrm>
            <a:off x="368136" y="3990108"/>
            <a:ext cx="5474524" cy="2488872"/>
          </a:xfrm>
        </p:spPr>
        <p:txBody>
          <a:bodyPr>
            <a:noAutofit/>
          </a:bodyPr>
          <a:lstStyle/>
          <a:p>
            <a:pPr marL="0" indent="0">
              <a:buNone/>
            </a:pPr>
            <a:r>
              <a:rPr lang="en-US" sz="3000" b="1" dirty="0">
                <a:solidFill>
                  <a:schemeClr val="accent5">
                    <a:lumMod val="50000"/>
                  </a:schemeClr>
                </a:solidFill>
                <a:latin typeface="Calibri (Headings)"/>
              </a:rPr>
              <a:t>Since 2014… </a:t>
            </a:r>
          </a:p>
          <a:p>
            <a:r>
              <a:rPr lang="en-US" sz="2400" dirty="0"/>
              <a:t>Started a new U.S. surveillance system</a:t>
            </a:r>
          </a:p>
          <a:p>
            <a:r>
              <a:rPr lang="en-US" sz="2400" dirty="0"/>
              <a:t>Created a standard case definition</a:t>
            </a:r>
          </a:p>
          <a:p>
            <a:r>
              <a:rPr lang="en-US" sz="2400" dirty="0"/>
              <a:t>Established the AFM Task Force</a:t>
            </a:r>
          </a:p>
          <a:p>
            <a:r>
              <a:rPr lang="en-US" sz="2400" dirty="0"/>
              <a:t>Updating treatment guidance</a:t>
            </a:r>
          </a:p>
        </p:txBody>
      </p:sp>
      <p:sp>
        <p:nvSpPr>
          <p:cNvPr id="2" name="Title 1">
            <a:extLst>
              <a:ext uri="{FF2B5EF4-FFF2-40B4-BE49-F238E27FC236}">
                <a16:creationId xmlns:a16="http://schemas.microsoft.com/office/drawing/2014/main" id="{43FC7954-AA6E-4D64-94C0-4758A79C5AE8}"/>
              </a:ext>
            </a:extLst>
          </p:cNvPr>
          <p:cNvSpPr>
            <a:spLocks noGrp="1"/>
          </p:cNvSpPr>
          <p:nvPr>
            <p:ph type="title"/>
          </p:nvPr>
        </p:nvSpPr>
        <p:spPr>
          <a:xfrm>
            <a:off x="368136" y="465097"/>
            <a:ext cx="10515600" cy="481180"/>
          </a:xfrm>
        </p:spPr>
        <p:txBody>
          <a:bodyPr>
            <a:noAutofit/>
          </a:bodyPr>
          <a:lstStyle/>
          <a:p>
            <a:r>
              <a:rPr lang="en-US" b="1" dirty="0">
                <a:solidFill>
                  <a:schemeClr val="accent5">
                    <a:lumMod val="50000"/>
                  </a:schemeClr>
                </a:solidFill>
                <a:latin typeface="Calibri (Headings)"/>
              </a:rPr>
              <a:t>AFM Outbreaks and Progress Year by Year</a:t>
            </a:r>
          </a:p>
        </p:txBody>
      </p:sp>
    </p:spTree>
    <p:extLst>
      <p:ext uri="{BB962C8B-B14F-4D97-AF65-F5344CB8AC3E}">
        <p14:creationId xmlns:p14="http://schemas.microsoft.com/office/powerpoint/2010/main" val="247235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ta visualization - Putting together the pieces of AFM: who has been affected, when have outbreaks occurred, where have outbreaks occurred, and what CDC believes plays a role in causing AFM">
            <a:extLst>
              <a:ext uri="{FF2B5EF4-FFF2-40B4-BE49-F238E27FC236}">
                <a16:creationId xmlns:a16="http://schemas.microsoft.com/office/drawing/2014/main" id="{CF3128E0-444D-405E-81ED-2B9E034F48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97" r="53283" b="19719"/>
          <a:stretch/>
        </p:blipFill>
        <p:spPr bwMode="auto">
          <a:xfrm>
            <a:off x="7751297" y="1313234"/>
            <a:ext cx="4118261" cy="3181772"/>
          </a:xfrm>
          <a:prstGeom prst="rect">
            <a:avLst/>
          </a:prstGeom>
          <a:noFill/>
          <a:ln w="12700">
            <a:solidFill>
              <a:schemeClr val="lt1">
                <a:hueOff val="0"/>
                <a:satOff val="0"/>
                <a:lumOff val="0"/>
              </a:schemeClr>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76D6F8-69BA-481A-92A3-4C66E9559BB0}"/>
              </a:ext>
            </a:extLst>
          </p:cNvPr>
          <p:cNvSpPr>
            <a:spLocks noGrp="1"/>
          </p:cNvSpPr>
          <p:nvPr>
            <p:ph idx="1"/>
          </p:nvPr>
        </p:nvSpPr>
        <p:spPr>
          <a:xfrm>
            <a:off x="619257" y="1313233"/>
            <a:ext cx="6913099" cy="5010293"/>
          </a:xfrm>
          <a:ln w="12700">
            <a:solidFill>
              <a:schemeClr val="lt1">
                <a:hueOff val="0"/>
                <a:satOff val="0"/>
                <a:lumOff val="0"/>
              </a:schemeClr>
            </a:solidFill>
          </a:ln>
        </p:spPr>
        <p:txBody>
          <a:bodyPr>
            <a:noAutofit/>
          </a:bodyPr>
          <a:lstStyle/>
          <a:p>
            <a:r>
              <a:rPr lang="en-US" sz="2400" dirty="0"/>
              <a:t>Most cases have been in children</a:t>
            </a:r>
          </a:p>
          <a:p>
            <a:r>
              <a:rPr lang="en-US" sz="2400" dirty="0"/>
              <a:t>The most common symptoms and signs</a:t>
            </a:r>
          </a:p>
          <a:p>
            <a:pPr lvl="1"/>
            <a:r>
              <a:rPr lang="en-US" dirty="0"/>
              <a:t>arm or leg weakness </a:t>
            </a:r>
          </a:p>
          <a:p>
            <a:pPr lvl="1"/>
            <a:r>
              <a:rPr lang="en-US" dirty="0"/>
              <a:t>loss of muscle tone and reflexes</a:t>
            </a:r>
          </a:p>
          <a:p>
            <a:r>
              <a:rPr lang="en-US" sz="2400" dirty="0"/>
              <a:t>Most patients </a:t>
            </a:r>
          </a:p>
          <a:p>
            <a:pPr lvl="1"/>
            <a:r>
              <a:rPr lang="en-US" dirty="0"/>
              <a:t>developed AFM between August and November</a:t>
            </a:r>
          </a:p>
          <a:p>
            <a:pPr lvl="1"/>
            <a:r>
              <a:rPr lang="en-US" dirty="0"/>
              <a:t>had respiratory symptoms or fever before onset of arm or leg weakness</a:t>
            </a:r>
          </a:p>
          <a:p>
            <a:pPr lvl="0"/>
            <a:r>
              <a:rPr lang="en-US" sz="2400" dirty="0"/>
              <a:t>No AFM cases were caused by poliovirus</a:t>
            </a:r>
          </a:p>
          <a:p>
            <a:pPr lvl="0"/>
            <a:r>
              <a:rPr lang="en-US" sz="2400" dirty="0"/>
              <a:t>Non-polio enteroviruses likely cause the biennial outbreaks</a:t>
            </a:r>
          </a:p>
          <a:p>
            <a:r>
              <a:rPr lang="en-US" sz="2400" dirty="0"/>
              <a:t>Currently no proven way to treat or prevent AFM</a:t>
            </a:r>
          </a:p>
        </p:txBody>
      </p:sp>
      <p:sp>
        <p:nvSpPr>
          <p:cNvPr id="2" name="Title 1">
            <a:extLst>
              <a:ext uri="{FF2B5EF4-FFF2-40B4-BE49-F238E27FC236}">
                <a16:creationId xmlns:a16="http://schemas.microsoft.com/office/drawing/2014/main" id="{4F2BFFA3-1A04-4CD2-8516-CD2C6559F0D6}"/>
              </a:ext>
            </a:extLst>
          </p:cNvPr>
          <p:cNvSpPr>
            <a:spLocks noGrp="1"/>
          </p:cNvSpPr>
          <p:nvPr>
            <p:ph type="title"/>
          </p:nvPr>
        </p:nvSpPr>
        <p:spPr>
          <a:xfrm>
            <a:off x="619257" y="365124"/>
            <a:ext cx="10515600" cy="948109"/>
          </a:xfrm>
        </p:spPr>
        <p:txBody>
          <a:bodyPr/>
          <a:lstStyle/>
          <a:p>
            <a:r>
              <a:rPr lang="en-US" b="1" dirty="0">
                <a:solidFill>
                  <a:schemeClr val="accent5">
                    <a:lumMod val="50000"/>
                  </a:schemeClr>
                </a:solidFill>
                <a:latin typeface="Calibri (Headings)"/>
              </a:rPr>
              <a:t>What We’ve Learn So Far</a:t>
            </a:r>
            <a:endParaRPr lang="en-US" b="1" dirty="0">
              <a:solidFill>
                <a:schemeClr val="accent1">
                  <a:lumMod val="50000"/>
                </a:schemeClr>
              </a:solidFill>
              <a:latin typeface="Calibri (Headings)"/>
            </a:endParaRPr>
          </a:p>
        </p:txBody>
      </p:sp>
    </p:spTree>
    <p:extLst>
      <p:ext uri="{BB962C8B-B14F-4D97-AF65-F5344CB8AC3E}">
        <p14:creationId xmlns:p14="http://schemas.microsoft.com/office/powerpoint/2010/main" val="307709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Five steps CDC is taking to prepare for an anticipated outbreak of AFM in 2020 including developing an outbreak plan, updating our materials, educating clinicians and the public, working with partners and helping health departments get ready.">
            <a:extLst>
              <a:ext uri="{FF2B5EF4-FFF2-40B4-BE49-F238E27FC236}">
                <a16:creationId xmlns:a16="http://schemas.microsoft.com/office/drawing/2014/main" id="{AF4D12F8-4C61-4511-A7A4-153607315C54}"/>
              </a:ext>
            </a:extLst>
          </p:cNvPr>
          <p:cNvGraphicFramePr/>
          <p:nvPr>
            <p:extLst>
              <p:ext uri="{D42A27DB-BD31-4B8C-83A1-F6EECF244321}">
                <p14:modId xmlns:p14="http://schemas.microsoft.com/office/powerpoint/2010/main" val="1674385296"/>
              </p:ext>
            </p:extLst>
          </p:nvPr>
        </p:nvGraphicFramePr>
        <p:xfrm>
          <a:off x="1638300" y="1084262"/>
          <a:ext cx="8915400" cy="6077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E219DC5D-A3AE-4EC2-BF4D-94F278F82E54}"/>
              </a:ext>
            </a:extLst>
          </p:cNvPr>
          <p:cNvSpPr>
            <a:spLocks noGrp="1"/>
          </p:cNvSpPr>
          <p:nvPr>
            <p:ph type="title"/>
          </p:nvPr>
        </p:nvSpPr>
        <p:spPr/>
        <p:txBody>
          <a:bodyPr/>
          <a:lstStyle/>
          <a:p>
            <a:r>
              <a:rPr lang="en-US" b="1" dirty="0">
                <a:solidFill>
                  <a:schemeClr val="accent5">
                    <a:lumMod val="50000"/>
                  </a:schemeClr>
                </a:solidFill>
                <a:latin typeface="Calibri (Headings)"/>
              </a:rPr>
              <a:t>How We’re Preparing for 2020</a:t>
            </a:r>
            <a:endParaRPr lang="en-US" dirty="0"/>
          </a:p>
        </p:txBody>
      </p:sp>
    </p:spTree>
    <p:extLst>
      <p:ext uri="{BB962C8B-B14F-4D97-AF65-F5344CB8AC3E}">
        <p14:creationId xmlns:p14="http://schemas.microsoft.com/office/powerpoint/2010/main" val="137021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nfographic visually depicts the differences between clinical diagnosis of AFM and case classification of AFM for surveillance and research.">
            <a:extLst>
              <a:ext uri="{FF2B5EF4-FFF2-40B4-BE49-F238E27FC236}">
                <a16:creationId xmlns:a16="http://schemas.microsoft.com/office/drawing/2014/main" id="{DF201F28-7A56-4F20-931F-3916D545CF68}"/>
              </a:ext>
            </a:extLst>
          </p:cNvPr>
          <p:cNvPicPr>
            <a:picLocks noChangeAspect="1"/>
          </p:cNvPicPr>
          <p:nvPr/>
        </p:nvPicPr>
        <p:blipFill rotWithShape="1">
          <a:blip r:embed="rId3"/>
          <a:srcRect l="37668" t="19626" r="38652" b="23745"/>
          <a:stretch/>
        </p:blipFill>
        <p:spPr>
          <a:xfrm>
            <a:off x="7838902" y="1218267"/>
            <a:ext cx="3966106" cy="5335188"/>
          </a:xfrm>
          <a:prstGeom prst="rect">
            <a:avLst/>
          </a:prstGeom>
          <a:ln>
            <a:solidFill>
              <a:schemeClr val="tx1"/>
            </a:solidFill>
          </a:ln>
        </p:spPr>
      </p:pic>
      <p:sp>
        <p:nvSpPr>
          <p:cNvPr id="6" name="Content Placeholder 2">
            <a:extLst>
              <a:ext uri="{FF2B5EF4-FFF2-40B4-BE49-F238E27FC236}">
                <a16:creationId xmlns:a16="http://schemas.microsoft.com/office/drawing/2014/main" id="{24E96EE7-C94E-4567-9699-07A742F6D7DF}"/>
              </a:ext>
            </a:extLst>
          </p:cNvPr>
          <p:cNvSpPr>
            <a:spLocks noGrp="1"/>
          </p:cNvSpPr>
          <p:nvPr>
            <p:ph idx="1"/>
          </p:nvPr>
        </p:nvSpPr>
        <p:spPr>
          <a:xfrm>
            <a:off x="386992" y="1178169"/>
            <a:ext cx="6698059" cy="5375286"/>
          </a:xfrm>
          <a:ln w="12700">
            <a:solidFill>
              <a:schemeClr val="lt1">
                <a:hueOff val="0"/>
                <a:satOff val="0"/>
                <a:lumOff val="0"/>
              </a:schemeClr>
            </a:solidFill>
          </a:ln>
        </p:spPr>
        <p:txBody>
          <a:bodyPr>
            <a:noAutofit/>
          </a:bodyPr>
          <a:lstStyle/>
          <a:p>
            <a:pPr marL="0" indent="0">
              <a:buNone/>
            </a:pPr>
            <a:r>
              <a:rPr lang="en-US" sz="2400" b="1" dirty="0"/>
              <a:t>Diagnosis and classification are independent and used for different purposes.</a:t>
            </a:r>
          </a:p>
          <a:p>
            <a:pPr marL="0" indent="0">
              <a:buNone/>
            </a:pPr>
            <a:endParaRPr lang="en-US" sz="1500" b="1" dirty="0"/>
          </a:p>
          <a:p>
            <a:pPr marL="0" indent="0">
              <a:buNone/>
            </a:pPr>
            <a:r>
              <a:rPr lang="en-US" sz="2000" b="1" dirty="0"/>
              <a:t>Diagnosis</a:t>
            </a:r>
          </a:p>
          <a:p>
            <a:r>
              <a:rPr lang="en-US" sz="2000" dirty="0"/>
              <a:t>Based on full information (history, exam, testing)</a:t>
            </a:r>
          </a:p>
          <a:p>
            <a:r>
              <a:rPr lang="en-US" sz="2000" dirty="0"/>
              <a:t>Aims to be as accurate as possible to provide the best care and treatment</a:t>
            </a:r>
          </a:p>
          <a:p>
            <a:r>
              <a:rPr lang="en-US" sz="2000" dirty="0"/>
              <a:t>Happens while patient is in hospital</a:t>
            </a:r>
          </a:p>
          <a:p>
            <a:pPr marL="0" indent="0">
              <a:buNone/>
            </a:pPr>
            <a:endParaRPr lang="en-US" sz="1500" b="1" dirty="0"/>
          </a:p>
          <a:p>
            <a:pPr marL="0" indent="0">
              <a:buNone/>
            </a:pPr>
            <a:r>
              <a:rPr lang="en-US" sz="2000" b="1" dirty="0"/>
              <a:t>Surveillance and classification </a:t>
            </a:r>
          </a:p>
          <a:p>
            <a:r>
              <a:rPr lang="en-US" sz="2000" dirty="0"/>
              <a:t>Uses patient’s medical records and MRI images</a:t>
            </a:r>
          </a:p>
          <a:p>
            <a:r>
              <a:rPr lang="en-US" sz="2000" dirty="0"/>
              <a:t>Applies a case definition for standardization</a:t>
            </a:r>
          </a:p>
          <a:p>
            <a:r>
              <a:rPr lang="en-US" sz="2000" dirty="0"/>
              <a:t>Measures disease burden and trends over time</a:t>
            </a:r>
          </a:p>
          <a:p>
            <a:r>
              <a:rPr lang="en-US" sz="2000" dirty="0"/>
              <a:t>May be delayed</a:t>
            </a:r>
          </a:p>
          <a:p>
            <a:pPr marL="0" indent="0">
              <a:buNone/>
            </a:pPr>
            <a:r>
              <a:rPr lang="en-US" sz="2000" b="1" dirty="0"/>
              <a:t> </a:t>
            </a:r>
          </a:p>
        </p:txBody>
      </p:sp>
      <p:sp>
        <p:nvSpPr>
          <p:cNvPr id="2" name="Title 1">
            <a:extLst>
              <a:ext uri="{FF2B5EF4-FFF2-40B4-BE49-F238E27FC236}">
                <a16:creationId xmlns:a16="http://schemas.microsoft.com/office/drawing/2014/main" id="{5E6CC29B-B52F-46D5-BB5F-B2C20F5CA2FB}"/>
              </a:ext>
            </a:extLst>
          </p:cNvPr>
          <p:cNvSpPr>
            <a:spLocks noGrp="1"/>
          </p:cNvSpPr>
          <p:nvPr>
            <p:ph type="title"/>
          </p:nvPr>
        </p:nvSpPr>
        <p:spPr>
          <a:xfrm>
            <a:off x="386992" y="327992"/>
            <a:ext cx="11101491" cy="850177"/>
          </a:xfrm>
        </p:spPr>
        <p:txBody>
          <a:bodyPr>
            <a:normAutofit/>
          </a:bodyPr>
          <a:lstStyle/>
          <a:p>
            <a:r>
              <a:rPr lang="en-US" sz="3800" b="1" dirty="0">
                <a:solidFill>
                  <a:schemeClr val="accent5">
                    <a:lumMod val="50000"/>
                  </a:schemeClr>
                </a:solidFill>
                <a:latin typeface="Calibri (Headings)"/>
              </a:rPr>
              <a:t>Clinicians Diagnose AFM. CDC Classifies AFM.</a:t>
            </a:r>
            <a:endParaRPr lang="en-US" sz="3800" dirty="0">
              <a:solidFill>
                <a:schemeClr val="accent5">
                  <a:lumMod val="50000"/>
                </a:schemeClr>
              </a:solidFill>
              <a:latin typeface="Calibri (Headings)"/>
            </a:endParaRPr>
          </a:p>
        </p:txBody>
      </p:sp>
    </p:spTree>
    <p:extLst>
      <p:ext uri="{BB962C8B-B14F-4D97-AF65-F5344CB8AC3E}">
        <p14:creationId xmlns:p14="http://schemas.microsoft.com/office/powerpoint/2010/main" val="168261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219200" y="1793631"/>
            <a:ext cx="9753600" cy="1928364"/>
          </a:xfrm>
        </p:spPr>
        <p:txBody>
          <a:bodyPr>
            <a:normAutofit fontScale="92500" lnSpcReduction="10000"/>
          </a:bodyPr>
          <a:lstStyle/>
          <a:p>
            <a:pPr algn="ctr"/>
            <a:r>
              <a:rPr lang="en-US" sz="2400" i="1" dirty="0"/>
              <a:t>Have questions? Send an email to: AFMQuestions@cdc.gov</a:t>
            </a:r>
          </a:p>
          <a:p>
            <a:pPr algn="ctr"/>
            <a:endParaRPr lang="en-US" sz="1600" i="1" dirty="0"/>
          </a:p>
          <a:p>
            <a:pPr algn="ctr"/>
            <a:r>
              <a:rPr lang="en-US" sz="2400" i="1" dirty="0"/>
              <a:t>Visit CDC’s AFM website at </a:t>
            </a:r>
            <a:r>
              <a:rPr lang="en-US" sz="2400" i="1" dirty="0">
                <a:hlinkClick r:id="rId3"/>
              </a:rPr>
              <a:t>www.cdc.gov/afm</a:t>
            </a:r>
            <a:r>
              <a:rPr lang="en-US" sz="2400" i="1" dirty="0"/>
              <a:t>.</a:t>
            </a:r>
          </a:p>
          <a:p>
            <a:pPr algn="ctr"/>
            <a:r>
              <a:rPr lang="en-US" sz="2400" i="1" dirty="0"/>
              <a:t> </a:t>
            </a:r>
          </a:p>
          <a:p>
            <a:pPr algn="ctr"/>
            <a:r>
              <a:rPr lang="en-US" sz="2400" i="1" dirty="0"/>
              <a:t>Help us promote National AFM Awareness Month in July. </a:t>
            </a:r>
          </a:p>
        </p:txBody>
      </p:sp>
      <p:sp>
        <p:nvSpPr>
          <p:cNvPr id="2" name="Title 1"/>
          <p:cNvSpPr>
            <a:spLocks noGrp="1"/>
          </p:cNvSpPr>
          <p:nvPr>
            <p:ph type="title"/>
          </p:nvPr>
        </p:nvSpPr>
        <p:spPr>
          <a:xfrm>
            <a:off x="838200" y="605913"/>
            <a:ext cx="10515600" cy="1325563"/>
          </a:xfrm>
        </p:spPr>
        <p:txBody>
          <a:bodyPr/>
          <a:lstStyle/>
          <a:p>
            <a:pPr algn="ctr"/>
            <a:r>
              <a:rPr lang="en-US" b="1" dirty="0">
                <a:solidFill>
                  <a:schemeClr val="accent1">
                    <a:lumMod val="50000"/>
                  </a:schemeClr>
                </a:solidFill>
                <a:latin typeface="Calibri (Headings)"/>
              </a:rPr>
              <a:t>Thank you!</a:t>
            </a:r>
          </a:p>
        </p:txBody>
      </p:sp>
    </p:spTree>
    <p:extLst>
      <p:ext uri="{BB962C8B-B14F-4D97-AF65-F5344CB8AC3E}">
        <p14:creationId xmlns:p14="http://schemas.microsoft.com/office/powerpoint/2010/main" val="135724125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148891E7B90D45A6CA2E01203F2295" ma:contentTypeVersion="15" ma:contentTypeDescription="Create a new document." ma:contentTypeScope="" ma:versionID="19a4d2b69f3d76148b35891d6e4aee0a">
  <xsd:schema xmlns:xsd="http://www.w3.org/2001/XMLSchema" xmlns:xs="http://www.w3.org/2001/XMLSchema" xmlns:p="http://schemas.microsoft.com/office/2006/metadata/properties" xmlns:ns1="http://schemas.microsoft.com/sharepoint/v3" xmlns:ns3="cfea98c8-b831-451c-9715-a60f69f25121" xmlns:ns4="af68c486-4bca-4ffa-9149-95e4479ab26f" targetNamespace="http://schemas.microsoft.com/office/2006/metadata/properties" ma:root="true" ma:fieldsID="0fdd50645f47f6ef4bed95634a5ae70c" ns1:_="" ns3:_="" ns4:_="">
    <xsd:import namespace="http://schemas.microsoft.com/sharepoint/v3"/>
    <xsd:import namespace="cfea98c8-b831-451c-9715-a60f69f25121"/>
    <xsd:import namespace="af68c486-4bca-4ffa-9149-95e4479ab26f"/>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ea98c8-b831-451c-9715-a60f69f251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68c486-4bca-4ffa-9149-95e4479ab26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18EE1-3B5F-4973-9211-2D411A455163}">
  <ds:schemaRefs>
    <ds:schemaRef ds:uri="http://schemas.microsoft.com/office/2006/documentManagement/types"/>
    <ds:schemaRef ds:uri="http://purl.org/dc/dcmitype/"/>
    <ds:schemaRef ds:uri="http://purl.org/dc/elements/1.1/"/>
    <ds:schemaRef ds:uri="af68c486-4bca-4ffa-9149-95e4479ab26f"/>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cfea98c8-b831-451c-9715-a60f69f25121"/>
    <ds:schemaRef ds:uri="http://schemas.microsoft.com/sharepoint/v3"/>
    <ds:schemaRef ds:uri="http://purl.org/dc/terms/"/>
  </ds:schemaRefs>
</ds:datastoreItem>
</file>

<file path=customXml/itemProps2.xml><?xml version="1.0" encoding="utf-8"?>
<ds:datastoreItem xmlns:ds="http://schemas.openxmlformats.org/officeDocument/2006/customXml" ds:itemID="{9AB513E7-7773-4A7A-A9AF-47FCF56EF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ea98c8-b831-451c-9715-a60f69f25121"/>
    <ds:schemaRef ds:uri="af68c486-4bca-4ffa-9149-95e4479ab2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639898-2770-4FD0-99E8-0D12F92A7B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2842</TotalTime>
  <Words>536</Words>
  <Application>Microsoft Office PowerPoint</Application>
  <PresentationFormat>Widescreen</PresentationFormat>
  <Paragraphs>85</Paragraphs>
  <Slides>8</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(Headings)</vt:lpstr>
      <vt:lpstr>Calibri Light</vt:lpstr>
      <vt:lpstr>Courier New</vt:lpstr>
      <vt:lpstr>Myriad Web Pro</vt:lpstr>
      <vt:lpstr>Wingdings</vt:lpstr>
      <vt:lpstr>Office Theme</vt:lpstr>
      <vt:lpstr>NCIRD-2016-9b</vt:lpstr>
      <vt:lpstr>Acute Flaccid Myelitis (AFM)</vt:lpstr>
      <vt:lpstr>We’re Committed to Learning More About AFM and Supporting Families</vt:lpstr>
      <vt:lpstr>Children and Families Tell the Story of AFM</vt:lpstr>
      <vt:lpstr>AFM Outbreaks and Progress Year by Year</vt:lpstr>
      <vt:lpstr>What We’ve Learn So Far</vt:lpstr>
      <vt:lpstr>How We’re Preparing for 2020</vt:lpstr>
      <vt:lpstr>Clinicians Diagnose AFM. CDC Classifies AFM.</vt:lpstr>
      <vt:lpstr>Thank you!</vt:lpstr>
    </vt:vector>
  </TitlesOfParts>
  <Company>CDC/NCIRD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Acute Flaccid Myelitis (AFM) What We’re Learning and How We’re Preparing for 2020</dc:title>
  <dc:subject>CDC Acute Flaccid Myelitis (AFM) What We’re Learning and How We’re Preparing for 2020</dc:subject>
  <dc:creator>Hilliard, Malaika (CDC/DDNID/NCEH/DLS);CDC/NCIRD</dc:creator>
  <cp:keywords>Acute Flaccid Myelitis (AFM), clinicians, researchers, epidemiologists and health communicators photos, outbreaks, children, preparing for outbreak</cp:keywords>
  <cp:lastModifiedBy>Gueguen, Elizabeth (CDC/DDID/NCIRD/OD) (CTR)</cp:lastModifiedBy>
  <cp:revision>136</cp:revision>
  <dcterms:created xsi:type="dcterms:W3CDTF">2020-06-01T18:22:02Z</dcterms:created>
  <dcterms:modified xsi:type="dcterms:W3CDTF">2020-12-03T18:54:12Z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0x01010033148891E7B90D45A6CA2E01203F2295</vt:lpwstr>
  </property>
  <property fmtid="{D5CDD505-2E9C-101B-9397-08002B2CF9AE}" pid="3" name="MSIP_Label_8af03ff0-41c5-4c41-b55e-fabb8fae94be_Enabled">
    <vt:lpwstr>true</vt:lpwstr>
  </property>
  <property fmtid="{D5CDD505-2E9C-101B-9397-08002B2CF9AE}" pid="4" name="MSIP_Label_8af03ff0-41c5-4c41-b55e-fabb8fae94be_SetDate">
    <vt:lpwstr>2020-12-02T14:44:34Z</vt:lpwstr>
  </property>
  <property fmtid="{D5CDD505-2E9C-101B-9397-08002B2CF9AE}" pid="5" name="MSIP_Label_8af03ff0-41c5-4c41-b55e-fabb8fae94be_Method">
    <vt:lpwstr>Privileged</vt:lpwstr>
  </property>
  <property fmtid="{D5CDD505-2E9C-101B-9397-08002B2CF9AE}" pid="6" name="MSIP_Label_8af03ff0-41c5-4c41-b55e-fabb8fae94be_Name">
    <vt:lpwstr>8af03ff0-41c5-4c41-b55e-fabb8fae94be</vt:lpwstr>
  </property>
  <property fmtid="{D5CDD505-2E9C-101B-9397-08002B2CF9AE}" pid="7" name="MSIP_Label_8af03ff0-41c5-4c41-b55e-fabb8fae94be_SiteId">
    <vt:lpwstr>9ce70869-60db-44fd-abe8-d2767077fc8f</vt:lpwstr>
  </property>
  <property fmtid="{D5CDD505-2E9C-101B-9397-08002B2CF9AE}" pid="8" name="MSIP_Label_8af03ff0-41c5-4c41-b55e-fabb8fae94be_ActionId">
    <vt:lpwstr>a67abb3a-d614-496f-a727-d1a231eb8321</vt:lpwstr>
  </property>
  <property fmtid="{D5CDD505-2E9C-101B-9397-08002B2CF9AE}" pid="9" name="MSIP_Label_8af03ff0-41c5-4c41-b55e-fabb8fae94be_ContentBits">
    <vt:lpwstr>0</vt:lpwstr>
  </property>
</Properties>
</file>