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0" r:id="rId5"/>
    <p:sldMasterId id="2147483683" r:id="rId6"/>
  </p:sldMasterIdLst>
  <p:notesMasterIdLst>
    <p:notesMasterId r:id="rId22"/>
  </p:notesMasterIdLst>
  <p:sldIdLst>
    <p:sldId id="405" r:id="rId7"/>
    <p:sldId id="697" r:id="rId8"/>
    <p:sldId id="694" r:id="rId9"/>
    <p:sldId id="669" r:id="rId10"/>
    <p:sldId id="668" r:id="rId11"/>
    <p:sldId id="670" r:id="rId12"/>
    <p:sldId id="671" r:id="rId13"/>
    <p:sldId id="672" r:id="rId14"/>
    <p:sldId id="366" r:id="rId15"/>
    <p:sldId id="412" r:id="rId16"/>
    <p:sldId id="666" r:id="rId17"/>
    <p:sldId id="665" r:id="rId18"/>
    <p:sldId id="347" r:id="rId19"/>
    <p:sldId id="676" r:id="rId20"/>
    <p:sldId id="6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Jessica L. (CDC/DDID/NCIRD/DVD)" initials="AJL(" lastIdx="21" clrIdx="0">
    <p:extLst>
      <p:ext uri="{19B8F6BF-5375-455C-9EA6-DF929625EA0E}">
        <p15:presenceInfo xmlns:p15="http://schemas.microsoft.com/office/powerpoint/2012/main" userId="S::xlw4@cdc.gov::9f22e7fa-e833-40f2-9d62-26560e989b3f" providerId="AD"/>
      </p:ext>
    </p:extLst>
  </p:cmAuthor>
  <p:cmAuthor id="2" name="Hilliard, Malaika (CDC/DDID/NCIRD/DVD)" initials="HM(" lastIdx="1" clrIdx="1">
    <p:extLst>
      <p:ext uri="{19B8F6BF-5375-455C-9EA6-DF929625EA0E}">
        <p15:presenceInfo xmlns:p15="http://schemas.microsoft.com/office/powerpoint/2012/main" userId="S::IIV7@cdc.gov::9c321bff-ee77-43c6-9510-4b16b11ec7ab" providerId="AD"/>
      </p:ext>
    </p:extLst>
  </p:cmAuthor>
  <p:cmAuthor id="3" name="Sotir, Mark (CDC/DDID/NCIRD/DVD)" initials="SM(" lastIdx="9" clrIdx="2">
    <p:extLst>
      <p:ext uri="{19B8F6BF-5375-455C-9EA6-DF929625EA0E}">
        <p15:presenceInfo xmlns:p15="http://schemas.microsoft.com/office/powerpoint/2012/main" userId="S::mps6@cdc.gov::3d7d1e73-d3f8-40f1-b3f7-39cf6453ca44" providerId="AD"/>
      </p:ext>
    </p:extLst>
  </p:cmAuthor>
  <p:cmAuthor id="4" name="Karen" initials="K" lastIdx="18" clrIdx="3">
    <p:extLst>
      <p:ext uri="{19B8F6BF-5375-455C-9EA6-DF929625EA0E}">
        <p15:presenceInfo xmlns:p15="http://schemas.microsoft.com/office/powerpoint/2012/main" userId="S::ync1@cdc.gov::45e5126e-575c-427e-8bb4-73d253c8e5bc" providerId="AD"/>
      </p:ext>
    </p:extLst>
  </p:cmAuthor>
  <p:cmAuthor id="5" name="reviewer" initials="rr" lastIdx="2" clrIdx="4">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86394" autoAdjust="0"/>
  </p:normalViewPr>
  <p:slideViewPr>
    <p:cSldViewPr snapToGrid="0">
      <p:cViewPr varScale="1">
        <p:scale>
          <a:sx n="70" d="100"/>
          <a:sy n="70" d="100"/>
        </p:scale>
        <p:origin x="1426"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dc.gov\private\M104\ail7\AFM\Communications\AFM%20website%20figure%20of%20confirmed%20cases%202014-Jun%202018_update%2010%204%2020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62812745598348E-2"/>
          <c:y val="0.10066390788239347"/>
          <c:w val="0.89333184851781378"/>
          <c:h val="0.74619664937053265"/>
        </c:manualLayout>
      </c:layout>
      <c:barChart>
        <c:barDir val="col"/>
        <c:grouping val="clustered"/>
        <c:varyColors val="0"/>
        <c:ser>
          <c:idx val="0"/>
          <c:order val="0"/>
          <c:tx>
            <c:strRef>
              <c:f>Sheet2!$B$1</c:f>
              <c:strCache>
                <c:ptCount val="1"/>
                <c:pt idx="0">
                  <c:v>Cases</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75A7-4CF3-9916-76963532C134}"/>
              </c:ext>
            </c:extLst>
          </c:dPt>
          <c:dPt>
            <c:idx val="1"/>
            <c:invertIfNegative val="0"/>
            <c:bubble3D val="0"/>
            <c:spPr>
              <a:solidFill>
                <a:srgbClr val="C00000"/>
              </a:solidFill>
              <a:ln>
                <a:noFill/>
              </a:ln>
              <a:effectLst/>
            </c:spPr>
            <c:extLst>
              <c:ext xmlns:c16="http://schemas.microsoft.com/office/drawing/2014/chart" uri="{C3380CC4-5D6E-409C-BE32-E72D297353CC}">
                <c16:uniqueId val="{00000003-75A7-4CF3-9916-76963532C134}"/>
              </c:ext>
            </c:extLst>
          </c:dPt>
          <c:dPt>
            <c:idx val="2"/>
            <c:invertIfNegative val="0"/>
            <c:bubble3D val="0"/>
            <c:spPr>
              <a:solidFill>
                <a:srgbClr val="C00000"/>
              </a:solidFill>
              <a:ln>
                <a:noFill/>
              </a:ln>
              <a:effectLst/>
            </c:spPr>
            <c:extLst>
              <c:ext xmlns:c16="http://schemas.microsoft.com/office/drawing/2014/chart" uri="{C3380CC4-5D6E-409C-BE32-E72D297353CC}">
                <c16:uniqueId val="{00000005-75A7-4CF3-9916-76963532C134}"/>
              </c:ext>
            </c:extLst>
          </c:dPt>
          <c:dPt>
            <c:idx val="3"/>
            <c:invertIfNegative val="0"/>
            <c:bubble3D val="0"/>
            <c:spPr>
              <a:solidFill>
                <a:srgbClr val="C00000"/>
              </a:solidFill>
              <a:ln>
                <a:noFill/>
              </a:ln>
              <a:effectLst/>
            </c:spPr>
            <c:extLst>
              <c:ext xmlns:c16="http://schemas.microsoft.com/office/drawing/2014/chart" uri="{C3380CC4-5D6E-409C-BE32-E72D297353CC}">
                <c16:uniqueId val="{00000007-75A7-4CF3-9916-76963532C134}"/>
              </c:ext>
            </c:extLst>
          </c:dPt>
          <c:dPt>
            <c:idx val="4"/>
            <c:invertIfNegative val="0"/>
            <c:bubble3D val="0"/>
            <c:spPr>
              <a:solidFill>
                <a:srgbClr val="C00000"/>
              </a:solidFill>
              <a:ln>
                <a:noFill/>
              </a:ln>
              <a:effectLst/>
            </c:spPr>
            <c:extLst>
              <c:ext xmlns:c16="http://schemas.microsoft.com/office/drawing/2014/chart" uri="{C3380CC4-5D6E-409C-BE32-E72D297353CC}">
                <c16:uniqueId val="{00000009-75A7-4CF3-9916-76963532C134}"/>
              </c:ext>
            </c:extLst>
          </c:dPt>
          <c:dPt>
            <c:idx val="5"/>
            <c:invertIfNegative val="0"/>
            <c:bubble3D val="0"/>
            <c:spPr>
              <a:solidFill>
                <a:srgbClr val="5287DE"/>
              </a:solidFill>
              <a:ln>
                <a:solidFill>
                  <a:srgbClr val="5287DE"/>
                </a:solidFill>
              </a:ln>
              <a:effectLst/>
            </c:spPr>
            <c:extLst>
              <c:ext xmlns:c16="http://schemas.microsoft.com/office/drawing/2014/chart" uri="{C3380CC4-5D6E-409C-BE32-E72D297353CC}">
                <c16:uniqueId val="{0000000B-75A7-4CF3-9916-76963532C134}"/>
              </c:ext>
            </c:extLst>
          </c:dPt>
          <c:dPt>
            <c:idx val="6"/>
            <c:invertIfNegative val="0"/>
            <c:bubble3D val="0"/>
            <c:spPr>
              <a:solidFill>
                <a:srgbClr val="5287DE"/>
              </a:solidFill>
              <a:ln>
                <a:solidFill>
                  <a:srgbClr val="5287DE"/>
                </a:solidFill>
              </a:ln>
              <a:effectLst/>
            </c:spPr>
            <c:extLst>
              <c:ext xmlns:c16="http://schemas.microsoft.com/office/drawing/2014/chart" uri="{C3380CC4-5D6E-409C-BE32-E72D297353CC}">
                <c16:uniqueId val="{0000000D-75A7-4CF3-9916-76963532C134}"/>
              </c:ext>
            </c:extLst>
          </c:dPt>
          <c:dPt>
            <c:idx val="7"/>
            <c:invertIfNegative val="0"/>
            <c:bubble3D val="0"/>
            <c:spPr>
              <a:solidFill>
                <a:srgbClr val="5287DE"/>
              </a:solidFill>
              <a:ln>
                <a:solidFill>
                  <a:srgbClr val="5287DE"/>
                </a:solidFill>
              </a:ln>
              <a:effectLst/>
            </c:spPr>
            <c:extLst>
              <c:ext xmlns:c16="http://schemas.microsoft.com/office/drawing/2014/chart" uri="{C3380CC4-5D6E-409C-BE32-E72D297353CC}">
                <c16:uniqueId val="{0000000F-75A7-4CF3-9916-76963532C134}"/>
              </c:ext>
            </c:extLst>
          </c:dPt>
          <c:dPt>
            <c:idx val="9"/>
            <c:invertIfNegative val="0"/>
            <c:bubble3D val="0"/>
            <c:spPr>
              <a:solidFill>
                <a:srgbClr val="5287DE"/>
              </a:solidFill>
              <a:ln>
                <a:solidFill>
                  <a:srgbClr val="5287DE"/>
                </a:solidFill>
              </a:ln>
              <a:effectLst/>
            </c:spPr>
            <c:extLst>
              <c:ext xmlns:c16="http://schemas.microsoft.com/office/drawing/2014/chart" uri="{C3380CC4-5D6E-409C-BE32-E72D297353CC}">
                <c16:uniqueId val="{00000011-75A7-4CF3-9916-76963532C134}"/>
              </c:ext>
            </c:extLst>
          </c:dPt>
          <c:dPt>
            <c:idx val="11"/>
            <c:invertIfNegative val="0"/>
            <c:bubble3D val="0"/>
            <c:spPr>
              <a:solidFill>
                <a:srgbClr val="5287DE"/>
              </a:solidFill>
              <a:ln>
                <a:solidFill>
                  <a:srgbClr val="5287DE"/>
                </a:solidFill>
              </a:ln>
              <a:effectLst/>
            </c:spPr>
            <c:extLst>
              <c:ext xmlns:c16="http://schemas.microsoft.com/office/drawing/2014/chart" uri="{C3380CC4-5D6E-409C-BE32-E72D297353CC}">
                <c16:uniqueId val="{00000013-75A7-4CF3-9916-76963532C134}"/>
              </c:ext>
            </c:extLst>
          </c:dPt>
          <c:dPt>
            <c:idx val="12"/>
            <c:invertIfNegative val="0"/>
            <c:bubble3D val="0"/>
            <c:spPr>
              <a:solidFill>
                <a:srgbClr val="5287DE"/>
              </a:solidFill>
              <a:ln>
                <a:solidFill>
                  <a:srgbClr val="5287DE"/>
                </a:solidFill>
              </a:ln>
              <a:effectLst/>
            </c:spPr>
            <c:extLst>
              <c:ext xmlns:c16="http://schemas.microsoft.com/office/drawing/2014/chart" uri="{C3380CC4-5D6E-409C-BE32-E72D297353CC}">
                <c16:uniqueId val="{00000015-75A7-4CF3-9916-76963532C134}"/>
              </c:ext>
            </c:extLst>
          </c:dPt>
          <c:dPt>
            <c:idx val="13"/>
            <c:invertIfNegative val="0"/>
            <c:bubble3D val="0"/>
            <c:spPr>
              <a:solidFill>
                <a:srgbClr val="5287DE"/>
              </a:solidFill>
              <a:ln>
                <a:solidFill>
                  <a:srgbClr val="5287DE"/>
                </a:solidFill>
              </a:ln>
              <a:effectLst/>
            </c:spPr>
            <c:extLst>
              <c:ext xmlns:c16="http://schemas.microsoft.com/office/drawing/2014/chart" uri="{C3380CC4-5D6E-409C-BE32-E72D297353CC}">
                <c16:uniqueId val="{00000017-75A7-4CF3-9916-76963532C134}"/>
              </c:ext>
            </c:extLst>
          </c:dPt>
          <c:dPt>
            <c:idx val="14"/>
            <c:invertIfNegative val="0"/>
            <c:bubble3D val="0"/>
            <c:spPr>
              <a:solidFill>
                <a:srgbClr val="5287DE"/>
              </a:solidFill>
              <a:ln>
                <a:solidFill>
                  <a:srgbClr val="5287DE"/>
                </a:solidFill>
              </a:ln>
              <a:effectLst/>
            </c:spPr>
            <c:extLst>
              <c:ext xmlns:c16="http://schemas.microsoft.com/office/drawing/2014/chart" uri="{C3380CC4-5D6E-409C-BE32-E72D297353CC}">
                <c16:uniqueId val="{00000019-75A7-4CF3-9916-76963532C134}"/>
              </c:ext>
            </c:extLst>
          </c:dPt>
          <c:dPt>
            <c:idx val="15"/>
            <c:invertIfNegative val="0"/>
            <c:bubble3D val="0"/>
            <c:spPr>
              <a:solidFill>
                <a:srgbClr val="5287DE"/>
              </a:solidFill>
              <a:ln>
                <a:solidFill>
                  <a:srgbClr val="5287DE"/>
                </a:solidFill>
              </a:ln>
              <a:effectLst/>
            </c:spPr>
            <c:extLst>
              <c:ext xmlns:c16="http://schemas.microsoft.com/office/drawing/2014/chart" uri="{C3380CC4-5D6E-409C-BE32-E72D297353CC}">
                <c16:uniqueId val="{0000001B-75A7-4CF3-9916-76963532C134}"/>
              </c:ext>
            </c:extLst>
          </c:dPt>
          <c:dPt>
            <c:idx val="16"/>
            <c:invertIfNegative val="0"/>
            <c:bubble3D val="0"/>
            <c:spPr>
              <a:solidFill>
                <a:srgbClr val="5287DE"/>
              </a:solidFill>
              <a:ln>
                <a:solidFill>
                  <a:srgbClr val="5287DE"/>
                </a:solidFill>
              </a:ln>
              <a:effectLst/>
            </c:spPr>
            <c:extLst>
              <c:ext xmlns:c16="http://schemas.microsoft.com/office/drawing/2014/chart" uri="{C3380CC4-5D6E-409C-BE32-E72D297353CC}">
                <c16:uniqueId val="{0000001D-75A7-4CF3-9916-76963532C134}"/>
              </c:ext>
            </c:extLst>
          </c:dPt>
          <c:dPt>
            <c:idx val="17"/>
            <c:invertIfNegative val="0"/>
            <c:bubble3D val="0"/>
            <c:spPr>
              <a:solidFill>
                <a:srgbClr val="7030A0"/>
              </a:solidFill>
              <a:ln>
                <a:noFill/>
              </a:ln>
              <a:effectLst/>
            </c:spPr>
            <c:extLst>
              <c:ext xmlns:c16="http://schemas.microsoft.com/office/drawing/2014/chart" uri="{C3380CC4-5D6E-409C-BE32-E72D297353CC}">
                <c16:uniqueId val="{0000001F-75A7-4CF3-9916-76963532C134}"/>
              </c:ext>
            </c:extLst>
          </c:dPt>
          <c:dPt>
            <c:idx val="19"/>
            <c:invertIfNegative val="0"/>
            <c:bubble3D val="0"/>
            <c:spPr>
              <a:solidFill>
                <a:srgbClr val="7030A0"/>
              </a:solidFill>
              <a:ln>
                <a:noFill/>
              </a:ln>
              <a:effectLst/>
            </c:spPr>
            <c:extLst>
              <c:ext xmlns:c16="http://schemas.microsoft.com/office/drawing/2014/chart" uri="{C3380CC4-5D6E-409C-BE32-E72D297353CC}">
                <c16:uniqueId val="{00000021-75A7-4CF3-9916-76963532C134}"/>
              </c:ext>
            </c:extLst>
          </c:dPt>
          <c:dPt>
            <c:idx val="20"/>
            <c:invertIfNegative val="0"/>
            <c:bubble3D val="0"/>
            <c:spPr>
              <a:solidFill>
                <a:srgbClr val="7030A0"/>
              </a:solidFill>
              <a:ln>
                <a:noFill/>
              </a:ln>
              <a:effectLst/>
            </c:spPr>
            <c:extLst>
              <c:ext xmlns:c16="http://schemas.microsoft.com/office/drawing/2014/chart" uri="{C3380CC4-5D6E-409C-BE32-E72D297353CC}">
                <c16:uniqueId val="{00000023-75A7-4CF3-9916-76963532C134}"/>
              </c:ext>
            </c:extLst>
          </c:dPt>
          <c:dPt>
            <c:idx val="21"/>
            <c:invertIfNegative val="0"/>
            <c:bubble3D val="0"/>
            <c:spPr>
              <a:solidFill>
                <a:srgbClr val="7030A0"/>
              </a:solidFill>
              <a:ln>
                <a:noFill/>
              </a:ln>
              <a:effectLst/>
            </c:spPr>
            <c:extLst>
              <c:ext xmlns:c16="http://schemas.microsoft.com/office/drawing/2014/chart" uri="{C3380CC4-5D6E-409C-BE32-E72D297353CC}">
                <c16:uniqueId val="{00000025-75A7-4CF3-9916-76963532C134}"/>
              </c:ext>
            </c:extLst>
          </c:dPt>
          <c:dPt>
            <c:idx val="22"/>
            <c:invertIfNegative val="0"/>
            <c:bubble3D val="0"/>
            <c:spPr>
              <a:solidFill>
                <a:srgbClr val="7030A0"/>
              </a:solidFill>
              <a:ln>
                <a:noFill/>
              </a:ln>
              <a:effectLst/>
            </c:spPr>
            <c:extLst>
              <c:ext xmlns:c16="http://schemas.microsoft.com/office/drawing/2014/chart" uri="{C3380CC4-5D6E-409C-BE32-E72D297353CC}">
                <c16:uniqueId val="{00000027-75A7-4CF3-9916-76963532C134}"/>
              </c:ext>
            </c:extLst>
          </c:dPt>
          <c:dPt>
            <c:idx val="23"/>
            <c:invertIfNegative val="0"/>
            <c:bubble3D val="0"/>
            <c:spPr>
              <a:solidFill>
                <a:srgbClr val="7030A0"/>
              </a:solidFill>
              <a:ln>
                <a:noFill/>
              </a:ln>
              <a:effectLst/>
            </c:spPr>
            <c:extLst>
              <c:ext xmlns:c16="http://schemas.microsoft.com/office/drawing/2014/chart" uri="{C3380CC4-5D6E-409C-BE32-E72D297353CC}">
                <c16:uniqueId val="{00000029-75A7-4CF3-9916-76963532C134}"/>
              </c:ext>
            </c:extLst>
          </c:dPt>
          <c:dPt>
            <c:idx val="24"/>
            <c:invertIfNegative val="0"/>
            <c:bubble3D val="0"/>
            <c:spPr>
              <a:solidFill>
                <a:srgbClr val="7030A0"/>
              </a:solidFill>
              <a:ln>
                <a:noFill/>
              </a:ln>
              <a:effectLst/>
            </c:spPr>
            <c:extLst>
              <c:ext xmlns:c16="http://schemas.microsoft.com/office/drawing/2014/chart" uri="{C3380CC4-5D6E-409C-BE32-E72D297353CC}">
                <c16:uniqueId val="{0000002B-75A7-4CF3-9916-76963532C134}"/>
              </c:ext>
            </c:extLst>
          </c:dPt>
          <c:dPt>
            <c:idx val="25"/>
            <c:invertIfNegative val="0"/>
            <c:bubble3D val="0"/>
            <c:spPr>
              <a:solidFill>
                <a:srgbClr val="7030A0"/>
              </a:solidFill>
              <a:ln>
                <a:noFill/>
              </a:ln>
              <a:effectLst/>
            </c:spPr>
            <c:extLst>
              <c:ext xmlns:c16="http://schemas.microsoft.com/office/drawing/2014/chart" uri="{C3380CC4-5D6E-409C-BE32-E72D297353CC}">
                <c16:uniqueId val="{0000002D-75A7-4CF3-9916-76963532C134}"/>
              </c:ext>
            </c:extLst>
          </c:dPt>
          <c:dPt>
            <c:idx val="26"/>
            <c:invertIfNegative val="0"/>
            <c:bubble3D val="0"/>
            <c:spPr>
              <a:solidFill>
                <a:srgbClr val="7030A0"/>
              </a:solidFill>
              <a:ln>
                <a:noFill/>
              </a:ln>
              <a:effectLst/>
            </c:spPr>
            <c:extLst>
              <c:ext xmlns:c16="http://schemas.microsoft.com/office/drawing/2014/chart" uri="{C3380CC4-5D6E-409C-BE32-E72D297353CC}">
                <c16:uniqueId val="{0000002F-75A7-4CF3-9916-76963532C134}"/>
              </c:ext>
            </c:extLst>
          </c:dPt>
          <c:dPt>
            <c:idx val="27"/>
            <c:invertIfNegative val="0"/>
            <c:bubble3D val="0"/>
            <c:spPr>
              <a:solidFill>
                <a:srgbClr val="7030A0"/>
              </a:solidFill>
              <a:ln>
                <a:noFill/>
              </a:ln>
              <a:effectLst/>
            </c:spPr>
            <c:extLst>
              <c:ext xmlns:c16="http://schemas.microsoft.com/office/drawing/2014/chart" uri="{C3380CC4-5D6E-409C-BE32-E72D297353CC}">
                <c16:uniqueId val="{00000031-75A7-4CF3-9916-76963532C134}"/>
              </c:ext>
            </c:extLst>
          </c:dPt>
          <c:dPt>
            <c:idx val="28"/>
            <c:invertIfNegative val="0"/>
            <c:bubble3D val="0"/>
            <c:spPr>
              <a:solidFill>
                <a:srgbClr val="7030A0"/>
              </a:solidFill>
              <a:ln>
                <a:noFill/>
              </a:ln>
              <a:effectLst/>
            </c:spPr>
            <c:extLst>
              <c:ext xmlns:c16="http://schemas.microsoft.com/office/drawing/2014/chart" uri="{C3380CC4-5D6E-409C-BE32-E72D297353CC}">
                <c16:uniqueId val="{00000033-75A7-4CF3-9916-76963532C134}"/>
              </c:ext>
            </c:extLst>
          </c:dPt>
          <c:dPt>
            <c:idx val="29"/>
            <c:invertIfNegative val="0"/>
            <c:bubble3D val="0"/>
            <c:spPr>
              <a:solidFill>
                <a:srgbClr val="5287DE"/>
              </a:solidFill>
              <a:ln>
                <a:solidFill>
                  <a:srgbClr val="5287DE"/>
                </a:solidFill>
              </a:ln>
              <a:effectLst/>
            </c:spPr>
            <c:extLst>
              <c:ext xmlns:c16="http://schemas.microsoft.com/office/drawing/2014/chart" uri="{C3380CC4-5D6E-409C-BE32-E72D297353CC}">
                <c16:uniqueId val="{00000035-75A7-4CF3-9916-76963532C134}"/>
              </c:ext>
            </c:extLst>
          </c:dPt>
          <c:dPt>
            <c:idx val="30"/>
            <c:invertIfNegative val="0"/>
            <c:bubble3D val="0"/>
            <c:spPr>
              <a:solidFill>
                <a:srgbClr val="5287DE"/>
              </a:solidFill>
              <a:ln>
                <a:solidFill>
                  <a:srgbClr val="5287DE"/>
                </a:solidFill>
              </a:ln>
              <a:effectLst/>
            </c:spPr>
            <c:extLst>
              <c:ext xmlns:c16="http://schemas.microsoft.com/office/drawing/2014/chart" uri="{C3380CC4-5D6E-409C-BE32-E72D297353CC}">
                <c16:uniqueId val="{00000037-75A7-4CF3-9916-76963532C134}"/>
              </c:ext>
            </c:extLst>
          </c:dPt>
          <c:dPt>
            <c:idx val="31"/>
            <c:invertIfNegative val="0"/>
            <c:bubble3D val="0"/>
            <c:spPr>
              <a:solidFill>
                <a:srgbClr val="5287DE"/>
              </a:solidFill>
              <a:ln>
                <a:solidFill>
                  <a:srgbClr val="5287DE"/>
                </a:solidFill>
              </a:ln>
              <a:effectLst/>
            </c:spPr>
            <c:extLst>
              <c:ext xmlns:c16="http://schemas.microsoft.com/office/drawing/2014/chart" uri="{C3380CC4-5D6E-409C-BE32-E72D297353CC}">
                <c16:uniqueId val="{00000039-75A7-4CF3-9916-76963532C134}"/>
              </c:ext>
            </c:extLst>
          </c:dPt>
          <c:dPt>
            <c:idx val="32"/>
            <c:invertIfNegative val="0"/>
            <c:bubble3D val="0"/>
            <c:spPr>
              <a:solidFill>
                <a:srgbClr val="5287DE"/>
              </a:solidFill>
              <a:ln>
                <a:solidFill>
                  <a:srgbClr val="5287DE"/>
                </a:solidFill>
              </a:ln>
              <a:effectLst/>
            </c:spPr>
            <c:extLst>
              <c:ext xmlns:c16="http://schemas.microsoft.com/office/drawing/2014/chart" uri="{C3380CC4-5D6E-409C-BE32-E72D297353CC}">
                <c16:uniqueId val="{0000003B-75A7-4CF3-9916-76963532C134}"/>
              </c:ext>
            </c:extLst>
          </c:dPt>
          <c:dPt>
            <c:idx val="33"/>
            <c:invertIfNegative val="0"/>
            <c:bubble3D val="0"/>
            <c:spPr>
              <a:solidFill>
                <a:srgbClr val="5287DE"/>
              </a:solidFill>
              <a:ln>
                <a:solidFill>
                  <a:srgbClr val="5287DE"/>
                </a:solidFill>
              </a:ln>
              <a:effectLst/>
            </c:spPr>
            <c:extLst>
              <c:ext xmlns:c16="http://schemas.microsoft.com/office/drawing/2014/chart" uri="{C3380CC4-5D6E-409C-BE32-E72D297353CC}">
                <c16:uniqueId val="{0000003D-75A7-4CF3-9916-76963532C134}"/>
              </c:ext>
            </c:extLst>
          </c:dPt>
          <c:dPt>
            <c:idx val="34"/>
            <c:invertIfNegative val="0"/>
            <c:bubble3D val="0"/>
            <c:spPr>
              <a:solidFill>
                <a:srgbClr val="5287DE"/>
              </a:solidFill>
              <a:ln>
                <a:solidFill>
                  <a:srgbClr val="5287DE"/>
                </a:solidFill>
              </a:ln>
              <a:effectLst/>
            </c:spPr>
            <c:extLst>
              <c:ext xmlns:c16="http://schemas.microsoft.com/office/drawing/2014/chart" uri="{C3380CC4-5D6E-409C-BE32-E72D297353CC}">
                <c16:uniqueId val="{0000003F-75A7-4CF3-9916-76963532C134}"/>
              </c:ext>
            </c:extLst>
          </c:dPt>
          <c:dPt>
            <c:idx val="35"/>
            <c:invertIfNegative val="0"/>
            <c:bubble3D val="0"/>
            <c:spPr>
              <a:solidFill>
                <a:srgbClr val="5287DE"/>
              </a:solidFill>
              <a:ln>
                <a:solidFill>
                  <a:srgbClr val="5287DE"/>
                </a:solidFill>
              </a:ln>
              <a:effectLst/>
            </c:spPr>
            <c:extLst>
              <c:ext xmlns:c16="http://schemas.microsoft.com/office/drawing/2014/chart" uri="{C3380CC4-5D6E-409C-BE32-E72D297353CC}">
                <c16:uniqueId val="{00000041-75A7-4CF3-9916-76963532C134}"/>
              </c:ext>
            </c:extLst>
          </c:dPt>
          <c:dPt>
            <c:idx val="36"/>
            <c:invertIfNegative val="0"/>
            <c:bubble3D val="0"/>
            <c:spPr>
              <a:solidFill>
                <a:srgbClr val="5287DE"/>
              </a:solidFill>
              <a:ln>
                <a:solidFill>
                  <a:srgbClr val="5287DE"/>
                </a:solidFill>
              </a:ln>
              <a:effectLst/>
            </c:spPr>
            <c:extLst>
              <c:ext xmlns:c16="http://schemas.microsoft.com/office/drawing/2014/chart" uri="{C3380CC4-5D6E-409C-BE32-E72D297353CC}">
                <c16:uniqueId val="{00000043-75A7-4CF3-9916-76963532C134}"/>
              </c:ext>
            </c:extLst>
          </c:dPt>
          <c:dPt>
            <c:idx val="37"/>
            <c:invertIfNegative val="0"/>
            <c:bubble3D val="0"/>
            <c:spPr>
              <a:solidFill>
                <a:srgbClr val="5287DE"/>
              </a:solidFill>
              <a:ln>
                <a:solidFill>
                  <a:srgbClr val="5287DE"/>
                </a:solidFill>
              </a:ln>
              <a:effectLst/>
            </c:spPr>
            <c:extLst>
              <c:ext xmlns:c16="http://schemas.microsoft.com/office/drawing/2014/chart" uri="{C3380CC4-5D6E-409C-BE32-E72D297353CC}">
                <c16:uniqueId val="{00000045-75A7-4CF3-9916-76963532C134}"/>
              </c:ext>
            </c:extLst>
          </c:dPt>
          <c:dPt>
            <c:idx val="39"/>
            <c:invertIfNegative val="0"/>
            <c:bubble3D val="0"/>
            <c:spPr>
              <a:solidFill>
                <a:srgbClr val="5287DE"/>
              </a:solidFill>
              <a:ln>
                <a:solidFill>
                  <a:srgbClr val="5287DE"/>
                </a:solidFill>
              </a:ln>
              <a:effectLst/>
            </c:spPr>
            <c:extLst>
              <c:ext xmlns:c16="http://schemas.microsoft.com/office/drawing/2014/chart" uri="{C3380CC4-5D6E-409C-BE32-E72D297353CC}">
                <c16:uniqueId val="{00000047-75A7-4CF3-9916-76963532C134}"/>
              </c:ext>
            </c:extLst>
          </c:dPt>
          <c:dPt>
            <c:idx val="40"/>
            <c:invertIfNegative val="0"/>
            <c:bubble3D val="0"/>
            <c:spPr>
              <a:solidFill>
                <a:srgbClr val="5287DE"/>
              </a:solidFill>
              <a:ln>
                <a:solidFill>
                  <a:srgbClr val="5287DE"/>
                </a:solidFill>
              </a:ln>
              <a:effectLst/>
            </c:spPr>
            <c:extLst>
              <c:ext xmlns:c16="http://schemas.microsoft.com/office/drawing/2014/chart" uri="{C3380CC4-5D6E-409C-BE32-E72D297353CC}">
                <c16:uniqueId val="{00000049-75A7-4CF3-9916-76963532C134}"/>
              </c:ext>
            </c:extLst>
          </c:dPt>
          <c:dPt>
            <c:idx val="42"/>
            <c:invertIfNegative val="0"/>
            <c:bubble3D val="0"/>
            <c:spPr>
              <a:solidFill>
                <a:srgbClr val="337143"/>
              </a:solidFill>
              <a:ln>
                <a:noFill/>
              </a:ln>
              <a:effectLst/>
            </c:spPr>
            <c:extLst>
              <c:ext xmlns:c16="http://schemas.microsoft.com/office/drawing/2014/chart" uri="{C3380CC4-5D6E-409C-BE32-E72D297353CC}">
                <c16:uniqueId val="{0000004B-75A7-4CF3-9916-76963532C134}"/>
              </c:ext>
            </c:extLst>
          </c:dPt>
          <c:dPt>
            <c:idx val="43"/>
            <c:invertIfNegative val="0"/>
            <c:bubble3D val="0"/>
            <c:spPr>
              <a:solidFill>
                <a:srgbClr val="337143"/>
              </a:solidFill>
              <a:ln>
                <a:noFill/>
              </a:ln>
              <a:effectLst/>
            </c:spPr>
            <c:extLst>
              <c:ext xmlns:c16="http://schemas.microsoft.com/office/drawing/2014/chart" uri="{C3380CC4-5D6E-409C-BE32-E72D297353CC}">
                <c16:uniqueId val="{0000004D-75A7-4CF3-9916-76963532C134}"/>
              </c:ext>
            </c:extLst>
          </c:dPt>
          <c:dPt>
            <c:idx val="44"/>
            <c:invertIfNegative val="0"/>
            <c:bubble3D val="0"/>
            <c:spPr>
              <a:solidFill>
                <a:srgbClr val="337143"/>
              </a:solidFill>
              <a:ln>
                <a:noFill/>
              </a:ln>
              <a:effectLst/>
            </c:spPr>
            <c:extLst>
              <c:ext xmlns:c16="http://schemas.microsoft.com/office/drawing/2014/chart" uri="{C3380CC4-5D6E-409C-BE32-E72D297353CC}">
                <c16:uniqueId val="{0000004F-75A7-4CF3-9916-76963532C134}"/>
              </c:ext>
            </c:extLst>
          </c:dPt>
          <c:dPt>
            <c:idx val="45"/>
            <c:invertIfNegative val="0"/>
            <c:bubble3D val="0"/>
            <c:spPr>
              <a:solidFill>
                <a:srgbClr val="337143"/>
              </a:solidFill>
              <a:ln>
                <a:noFill/>
              </a:ln>
              <a:effectLst/>
            </c:spPr>
            <c:extLst>
              <c:ext xmlns:c16="http://schemas.microsoft.com/office/drawing/2014/chart" uri="{C3380CC4-5D6E-409C-BE32-E72D297353CC}">
                <c16:uniqueId val="{00000051-75A7-4CF3-9916-76963532C134}"/>
              </c:ext>
            </c:extLst>
          </c:dPt>
          <c:dPt>
            <c:idx val="46"/>
            <c:invertIfNegative val="0"/>
            <c:bubble3D val="0"/>
            <c:spPr>
              <a:solidFill>
                <a:srgbClr val="337143"/>
              </a:solidFill>
              <a:ln>
                <a:noFill/>
              </a:ln>
              <a:effectLst/>
            </c:spPr>
            <c:extLst>
              <c:ext xmlns:c16="http://schemas.microsoft.com/office/drawing/2014/chart" uri="{C3380CC4-5D6E-409C-BE32-E72D297353CC}">
                <c16:uniqueId val="{00000053-75A7-4CF3-9916-76963532C134}"/>
              </c:ext>
            </c:extLst>
          </c:dPt>
          <c:dPt>
            <c:idx val="47"/>
            <c:invertIfNegative val="0"/>
            <c:bubble3D val="0"/>
            <c:spPr>
              <a:solidFill>
                <a:srgbClr val="337143"/>
              </a:solidFill>
              <a:ln>
                <a:noFill/>
              </a:ln>
              <a:effectLst/>
            </c:spPr>
            <c:extLst>
              <c:ext xmlns:c16="http://schemas.microsoft.com/office/drawing/2014/chart" uri="{C3380CC4-5D6E-409C-BE32-E72D297353CC}">
                <c16:uniqueId val="{00000055-75A7-4CF3-9916-76963532C134}"/>
              </c:ext>
            </c:extLst>
          </c:dPt>
          <c:dPt>
            <c:idx val="48"/>
            <c:invertIfNegative val="0"/>
            <c:bubble3D val="0"/>
            <c:spPr>
              <a:solidFill>
                <a:srgbClr val="337143"/>
              </a:solidFill>
              <a:ln>
                <a:noFill/>
              </a:ln>
              <a:effectLst/>
            </c:spPr>
            <c:extLst>
              <c:ext xmlns:c16="http://schemas.microsoft.com/office/drawing/2014/chart" uri="{C3380CC4-5D6E-409C-BE32-E72D297353CC}">
                <c16:uniqueId val="{00000057-75A7-4CF3-9916-76963532C134}"/>
              </c:ext>
            </c:extLst>
          </c:dPt>
          <c:dPt>
            <c:idx val="49"/>
            <c:invertIfNegative val="0"/>
            <c:bubble3D val="0"/>
            <c:spPr>
              <a:solidFill>
                <a:srgbClr val="337143"/>
              </a:solidFill>
              <a:ln>
                <a:noFill/>
              </a:ln>
              <a:effectLst/>
            </c:spPr>
            <c:extLst>
              <c:ext xmlns:c16="http://schemas.microsoft.com/office/drawing/2014/chart" uri="{C3380CC4-5D6E-409C-BE32-E72D297353CC}">
                <c16:uniqueId val="{00000059-75A7-4CF3-9916-76963532C134}"/>
              </c:ext>
            </c:extLst>
          </c:dPt>
          <c:dPt>
            <c:idx val="50"/>
            <c:invertIfNegative val="0"/>
            <c:bubble3D val="0"/>
            <c:spPr>
              <a:solidFill>
                <a:srgbClr val="337143"/>
              </a:solidFill>
              <a:ln>
                <a:noFill/>
              </a:ln>
              <a:effectLst/>
            </c:spPr>
            <c:extLst>
              <c:ext xmlns:c16="http://schemas.microsoft.com/office/drawing/2014/chart" uri="{C3380CC4-5D6E-409C-BE32-E72D297353CC}">
                <c16:uniqueId val="{0000005B-75A7-4CF3-9916-76963532C134}"/>
              </c:ext>
            </c:extLst>
          </c:dPt>
          <c:dPt>
            <c:idx val="51"/>
            <c:invertIfNegative val="0"/>
            <c:bubble3D val="0"/>
            <c:spPr>
              <a:solidFill>
                <a:srgbClr val="337143"/>
              </a:solidFill>
              <a:ln>
                <a:noFill/>
              </a:ln>
              <a:effectLst/>
            </c:spPr>
            <c:extLst>
              <c:ext xmlns:c16="http://schemas.microsoft.com/office/drawing/2014/chart" uri="{C3380CC4-5D6E-409C-BE32-E72D297353CC}">
                <c16:uniqueId val="{0000005D-75A7-4CF3-9916-76963532C134}"/>
              </c:ext>
            </c:extLst>
          </c:dPt>
          <c:dPt>
            <c:idx val="52"/>
            <c:invertIfNegative val="0"/>
            <c:bubble3D val="0"/>
            <c:spPr>
              <a:solidFill>
                <a:srgbClr val="337143"/>
              </a:solidFill>
              <a:ln>
                <a:noFill/>
              </a:ln>
              <a:effectLst/>
            </c:spPr>
            <c:extLst>
              <c:ext xmlns:c16="http://schemas.microsoft.com/office/drawing/2014/chart" uri="{C3380CC4-5D6E-409C-BE32-E72D297353CC}">
                <c16:uniqueId val="{0000005F-75A7-4CF3-9916-76963532C134}"/>
              </c:ext>
            </c:extLst>
          </c:dPt>
          <c:dPt>
            <c:idx val="53"/>
            <c:invertIfNegative val="0"/>
            <c:bubble3D val="0"/>
            <c:spPr>
              <a:solidFill>
                <a:srgbClr val="5287DE"/>
              </a:solidFill>
              <a:ln>
                <a:solidFill>
                  <a:srgbClr val="5287DE"/>
                </a:solidFill>
              </a:ln>
              <a:effectLst/>
            </c:spPr>
            <c:extLst>
              <c:ext xmlns:c16="http://schemas.microsoft.com/office/drawing/2014/chart" uri="{C3380CC4-5D6E-409C-BE32-E72D297353CC}">
                <c16:uniqueId val="{00000061-75A7-4CF3-9916-76963532C134}"/>
              </c:ext>
            </c:extLst>
          </c:dPt>
          <c:dPt>
            <c:idx val="54"/>
            <c:invertIfNegative val="0"/>
            <c:bubble3D val="0"/>
            <c:spPr>
              <a:solidFill>
                <a:srgbClr val="5287DE"/>
              </a:solidFill>
              <a:ln>
                <a:solidFill>
                  <a:srgbClr val="5287DE"/>
                </a:solidFill>
              </a:ln>
              <a:effectLst/>
            </c:spPr>
            <c:extLst>
              <c:ext xmlns:c16="http://schemas.microsoft.com/office/drawing/2014/chart" uri="{C3380CC4-5D6E-409C-BE32-E72D297353CC}">
                <c16:uniqueId val="{00000063-75A7-4CF3-9916-76963532C134}"/>
              </c:ext>
            </c:extLst>
          </c:dPt>
          <c:dPt>
            <c:idx val="55"/>
            <c:invertIfNegative val="0"/>
            <c:bubble3D val="0"/>
            <c:spPr>
              <a:solidFill>
                <a:srgbClr val="5287DE"/>
              </a:solidFill>
              <a:ln>
                <a:solidFill>
                  <a:srgbClr val="5287DE"/>
                </a:solidFill>
              </a:ln>
              <a:effectLst/>
            </c:spPr>
            <c:extLst>
              <c:ext xmlns:c16="http://schemas.microsoft.com/office/drawing/2014/chart" uri="{C3380CC4-5D6E-409C-BE32-E72D297353CC}">
                <c16:uniqueId val="{00000065-75A7-4CF3-9916-76963532C134}"/>
              </c:ext>
            </c:extLst>
          </c:dPt>
          <c:dPt>
            <c:idx val="56"/>
            <c:invertIfNegative val="0"/>
            <c:bubble3D val="0"/>
            <c:spPr>
              <a:solidFill>
                <a:srgbClr val="5287DE"/>
              </a:solidFill>
              <a:ln>
                <a:solidFill>
                  <a:srgbClr val="5287DE"/>
                </a:solidFill>
              </a:ln>
              <a:effectLst/>
            </c:spPr>
            <c:extLst>
              <c:ext xmlns:c16="http://schemas.microsoft.com/office/drawing/2014/chart" uri="{C3380CC4-5D6E-409C-BE32-E72D297353CC}">
                <c16:uniqueId val="{00000067-75A7-4CF3-9916-76963532C134}"/>
              </c:ext>
            </c:extLst>
          </c:dPt>
          <c:dPt>
            <c:idx val="57"/>
            <c:invertIfNegative val="0"/>
            <c:bubble3D val="0"/>
            <c:spPr>
              <a:solidFill>
                <a:srgbClr val="5287DE"/>
              </a:solidFill>
              <a:ln>
                <a:solidFill>
                  <a:srgbClr val="5287DE"/>
                </a:solidFill>
              </a:ln>
              <a:effectLst/>
            </c:spPr>
            <c:extLst>
              <c:ext xmlns:c16="http://schemas.microsoft.com/office/drawing/2014/chart" uri="{C3380CC4-5D6E-409C-BE32-E72D297353CC}">
                <c16:uniqueId val="{00000069-75A7-4CF3-9916-76963532C134}"/>
              </c:ext>
            </c:extLst>
          </c:dPt>
          <c:dPt>
            <c:idx val="58"/>
            <c:invertIfNegative val="0"/>
            <c:bubble3D val="0"/>
            <c:spPr>
              <a:solidFill>
                <a:srgbClr val="5287DE"/>
              </a:solidFill>
              <a:ln>
                <a:solidFill>
                  <a:srgbClr val="5287DE"/>
                </a:solidFill>
              </a:ln>
              <a:effectLst/>
            </c:spPr>
            <c:extLst>
              <c:ext xmlns:c16="http://schemas.microsoft.com/office/drawing/2014/chart" uri="{C3380CC4-5D6E-409C-BE32-E72D297353CC}">
                <c16:uniqueId val="{0000006B-75A7-4CF3-9916-76963532C134}"/>
              </c:ext>
            </c:extLst>
          </c:dPt>
          <c:dPt>
            <c:idx val="59"/>
            <c:invertIfNegative val="0"/>
            <c:bubble3D val="0"/>
            <c:spPr>
              <a:solidFill>
                <a:srgbClr val="5287DE"/>
              </a:solidFill>
              <a:ln>
                <a:solidFill>
                  <a:srgbClr val="5287DE"/>
                </a:solidFill>
              </a:ln>
              <a:effectLst/>
            </c:spPr>
            <c:extLst>
              <c:ext xmlns:c16="http://schemas.microsoft.com/office/drawing/2014/chart" uri="{C3380CC4-5D6E-409C-BE32-E72D297353CC}">
                <c16:uniqueId val="{0000006D-75A7-4CF3-9916-76963532C134}"/>
              </c:ext>
            </c:extLst>
          </c:dPt>
          <c:dPt>
            <c:idx val="60"/>
            <c:invertIfNegative val="0"/>
            <c:bubble3D val="0"/>
            <c:spPr>
              <a:solidFill>
                <a:srgbClr val="5287DE"/>
              </a:solidFill>
              <a:ln>
                <a:solidFill>
                  <a:srgbClr val="5287DE"/>
                </a:solidFill>
              </a:ln>
              <a:effectLst/>
            </c:spPr>
            <c:extLst>
              <c:ext xmlns:c16="http://schemas.microsoft.com/office/drawing/2014/chart" uri="{C3380CC4-5D6E-409C-BE32-E72D297353CC}">
                <c16:uniqueId val="{0000006F-75A7-4CF3-9916-76963532C134}"/>
              </c:ext>
            </c:extLst>
          </c:dPt>
          <c:dPt>
            <c:idx val="61"/>
            <c:invertIfNegative val="0"/>
            <c:bubble3D val="0"/>
            <c:spPr>
              <a:solidFill>
                <a:srgbClr val="5287DE"/>
              </a:solidFill>
              <a:ln>
                <a:solidFill>
                  <a:srgbClr val="5287DE"/>
                </a:solidFill>
              </a:ln>
              <a:effectLst/>
            </c:spPr>
            <c:extLst>
              <c:ext xmlns:c16="http://schemas.microsoft.com/office/drawing/2014/chart" uri="{C3380CC4-5D6E-409C-BE32-E72D297353CC}">
                <c16:uniqueId val="{00000071-75A7-4CF3-9916-76963532C134}"/>
              </c:ext>
            </c:extLst>
          </c:dPt>
          <c:dPt>
            <c:idx val="62"/>
            <c:invertIfNegative val="0"/>
            <c:bubble3D val="0"/>
            <c:spPr>
              <a:solidFill>
                <a:srgbClr val="5287DE"/>
              </a:solidFill>
              <a:ln>
                <a:solidFill>
                  <a:srgbClr val="5287DE"/>
                </a:solidFill>
              </a:ln>
              <a:effectLst/>
            </c:spPr>
            <c:extLst>
              <c:ext xmlns:c16="http://schemas.microsoft.com/office/drawing/2014/chart" uri="{C3380CC4-5D6E-409C-BE32-E72D297353CC}">
                <c16:uniqueId val="{00000073-75A7-4CF3-9916-76963532C134}"/>
              </c:ext>
            </c:extLst>
          </c:dPt>
          <c:dPt>
            <c:idx val="63"/>
            <c:invertIfNegative val="0"/>
            <c:bubble3D val="0"/>
            <c:spPr>
              <a:solidFill>
                <a:srgbClr val="5287DE"/>
              </a:solidFill>
              <a:ln>
                <a:solidFill>
                  <a:srgbClr val="5287DE"/>
                </a:solidFill>
              </a:ln>
              <a:effectLst/>
            </c:spPr>
            <c:extLst>
              <c:ext xmlns:c16="http://schemas.microsoft.com/office/drawing/2014/chart" uri="{C3380CC4-5D6E-409C-BE32-E72D297353CC}">
                <c16:uniqueId val="{00000075-75A7-4CF3-9916-76963532C134}"/>
              </c:ext>
            </c:extLst>
          </c:dPt>
          <c:dPt>
            <c:idx val="64"/>
            <c:invertIfNegative val="0"/>
            <c:bubble3D val="0"/>
            <c:spPr>
              <a:solidFill>
                <a:srgbClr val="5287DE"/>
              </a:solidFill>
              <a:ln>
                <a:solidFill>
                  <a:srgbClr val="5287DE"/>
                </a:solidFill>
              </a:ln>
              <a:effectLst/>
            </c:spPr>
            <c:extLst>
              <c:ext xmlns:c16="http://schemas.microsoft.com/office/drawing/2014/chart" uri="{C3380CC4-5D6E-409C-BE32-E72D297353CC}">
                <c16:uniqueId val="{00000077-75A7-4CF3-9916-76963532C134}"/>
              </c:ext>
            </c:extLst>
          </c:dPt>
          <c:dPt>
            <c:idx val="65"/>
            <c:invertIfNegative val="0"/>
            <c:bubble3D val="0"/>
            <c:spPr>
              <a:solidFill>
                <a:srgbClr val="FFC000"/>
              </a:solidFill>
              <a:ln>
                <a:solidFill>
                  <a:srgbClr val="FFC000"/>
                </a:solidFill>
              </a:ln>
              <a:effectLst/>
            </c:spPr>
            <c:extLst>
              <c:ext xmlns:c16="http://schemas.microsoft.com/office/drawing/2014/chart" uri="{C3380CC4-5D6E-409C-BE32-E72D297353CC}">
                <c16:uniqueId val="{00000079-75A7-4CF3-9916-76963532C134}"/>
              </c:ext>
            </c:extLst>
          </c:dPt>
          <c:dPt>
            <c:idx val="66"/>
            <c:invertIfNegative val="0"/>
            <c:bubble3D val="0"/>
            <c:spPr>
              <a:solidFill>
                <a:srgbClr val="FFC000"/>
              </a:solidFill>
              <a:ln>
                <a:solidFill>
                  <a:srgbClr val="FFC000"/>
                </a:solidFill>
              </a:ln>
              <a:effectLst/>
            </c:spPr>
            <c:extLst>
              <c:ext xmlns:c16="http://schemas.microsoft.com/office/drawing/2014/chart" uri="{C3380CC4-5D6E-409C-BE32-E72D297353CC}">
                <c16:uniqueId val="{0000007B-75A7-4CF3-9916-76963532C134}"/>
              </c:ext>
            </c:extLst>
          </c:dPt>
          <c:dPt>
            <c:idx val="67"/>
            <c:invertIfNegative val="0"/>
            <c:bubble3D val="0"/>
            <c:spPr>
              <a:solidFill>
                <a:srgbClr val="FFC000"/>
              </a:solidFill>
              <a:ln>
                <a:solidFill>
                  <a:srgbClr val="FFC000"/>
                </a:solidFill>
              </a:ln>
              <a:effectLst/>
            </c:spPr>
            <c:extLst>
              <c:ext xmlns:c16="http://schemas.microsoft.com/office/drawing/2014/chart" uri="{C3380CC4-5D6E-409C-BE32-E72D297353CC}">
                <c16:uniqueId val="{0000007D-75A7-4CF3-9916-76963532C134}"/>
              </c:ext>
            </c:extLst>
          </c:dPt>
          <c:dPt>
            <c:idx val="68"/>
            <c:invertIfNegative val="0"/>
            <c:bubble3D val="0"/>
            <c:spPr>
              <a:solidFill>
                <a:srgbClr val="FFC000"/>
              </a:solidFill>
              <a:ln>
                <a:solidFill>
                  <a:srgbClr val="FFC000"/>
                </a:solidFill>
              </a:ln>
              <a:effectLst/>
            </c:spPr>
            <c:extLst>
              <c:ext xmlns:c16="http://schemas.microsoft.com/office/drawing/2014/chart" uri="{C3380CC4-5D6E-409C-BE32-E72D297353CC}">
                <c16:uniqueId val="{0000007F-75A7-4CF3-9916-76963532C134}"/>
              </c:ext>
            </c:extLst>
          </c:dPt>
          <c:dPt>
            <c:idx val="69"/>
            <c:invertIfNegative val="0"/>
            <c:bubble3D val="0"/>
            <c:spPr>
              <a:solidFill>
                <a:srgbClr val="FFC000"/>
              </a:solidFill>
              <a:ln>
                <a:solidFill>
                  <a:srgbClr val="FFC000"/>
                </a:solidFill>
              </a:ln>
              <a:effectLst/>
            </c:spPr>
            <c:extLst>
              <c:ext xmlns:c16="http://schemas.microsoft.com/office/drawing/2014/chart" uri="{C3380CC4-5D6E-409C-BE32-E72D297353CC}">
                <c16:uniqueId val="{00000081-75A7-4CF3-9916-76963532C134}"/>
              </c:ext>
            </c:extLst>
          </c:dPt>
          <c:dPt>
            <c:idx val="70"/>
            <c:invertIfNegative val="0"/>
            <c:bubble3D val="0"/>
            <c:spPr>
              <a:solidFill>
                <a:srgbClr val="FFC000"/>
              </a:solidFill>
              <a:ln>
                <a:solidFill>
                  <a:srgbClr val="FFC000"/>
                </a:solidFill>
              </a:ln>
              <a:effectLst/>
            </c:spPr>
            <c:extLst>
              <c:ext xmlns:c16="http://schemas.microsoft.com/office/drawing/2014/chart" uri="{C3380CC4-5D6E-409C-BE32-E72D297353CC}">
                <c16:uniqueId val="{00000083-75A7-4CF3-9916-76963532C134}"/>
              </c:ext>
            </c:extLst>
          </c:dPt>
          <c:dPt>
            <c:idx val="71"/>
            <c:invertIfNegative val="0"/>
            <c:bubble3D val="0"/>
            <c:spPr>
              <a:solidFill>
                <a:srgbClr val="FFC000"/>
              </a:solidFill>
              <a:ln>
                <a:solidFill>
                  <a:srgbClr val="FFC000"/>
                </a:solidFill>
              </a:ln>
              <a:effectLst/>
            </c:spPr>
            <c:extLst>
              <c:ext xmlns:c16="http://schemas.microsoft.com/office/drawing/2014/chart" uri="{C3380CC4-5D6E-409C-BE32-E72D297353CC}">
                <c16:uniqueId val="{00000085-75A7-4CF3-9916-76963532C134}"/>
              </c:ext>
            </c:extLst>
          </c:dPt>
          <c:dPt>
            <c:idx val="72"/>
            <c:invertIfNegative val="0"/>
            <c:bubble3D val="0"/>
            <c:spPr>
              <a:solidFill>
                <a:srgbClr val="FFC000"/>
              </a:solidFill>
              <a:ln>
                <a:noFill/>
              </a:ln>
              <a:effectLst/>
            </c:spPr>
            <c:extLst>
              <c:ext xmlns:c16="http://schemas.microsoft.com/office/drawing/2014/chart" uri="{C3380CC4-5D6E-409C-BE32-E72D297353CC}">
                <c16:uniqueId val="{00000087-75A7-4CF3-9916-76963532C134}"/>
              </c:ext>
            </c:extLst>
          </c:dPt>
          <c:dPt>
            <c:idx val="73"/>
            <c:invertIfNegative val="0"/>
            <c:bubble3D val="0"/>
            <c:spPr>
              <a:solidFill>
                <a:srgbClr val="FFC000"/>
              </a:solidFill>
              <a:ln>
                <a:noFill/>
              </a:ln>
              <a:effectLst/>
            </c:spPr>
            <c:extLst>
              <c:ext xmlns:c16="http://schemas.microsoft.com/office/drawing/2014/chart" uri="{C3380CC4-5D6E-409C-BE32-E72D297353CC}">
                <c16:uniqueId val="{00000089-75A7-4CF3-9916-76963532C134}"/>
              </c:ext>
            </c:extLst>
          </c:dPt>
          <c:cat>
            <c:numRef>
              <c:f>Sheet2!$A$2:$A$76</c:f>
              <c:numCache>
                <c:formatCode>mmm\-yy</c:formatCode>
                <c:ptCount val="7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pt idx="15">
                  <c:v>42309</c:v>
                </c:pt>
                <c:pt idx="16">
                  <c:v>42339</c:v>
                </c:pt>
                <c:pt idx="17">
                  <c:v>42370</c:v>
                </c:pt>
                <c:pt idx="18">
                  <c:v>42401</c:v>
                </c:pt>
                <c:pt idx="19">
                  <c:v>42430</c:v>
                </c:pt>
                <c:pt idx="20">
                  <c:v>42461</c:v>
                </c:pt>
                <c:pt idx="21">
                  <c:v>42491</c:v>
                </c:pt>
                <c:pt idx="22">
                  <c:v>42522</c:v>
                </c:pt>
                <c:pt idx="23">
                  <c:v>42552</c:v>
                </c:pt>
                <c:pt idx="24">
                  <c:v>42583</c:v>
                </c:pt>
                <c:pt idx="25">
                  <c:v>42614</c:v>
                </c:pt>
                <c:pt idx="26">
                  <c:v>42644</c:v>
                </c:pt>
                <c:pt idx="27">
                  <c:v>42675</c:v>
                </c:pt>
                <c:pt idx="28">
                  <c:v>42705</c:v>
                </c:pt>
                <c:pt idx="29">
                  <c:v>42736</c:v>
                </c:pt>
                <c:pt idx="30">
                  <c:v>42767</c:v>
                </c:pt>
                <c:pt idx="31">
                  <c:v>42795</c:v>
                </c:pt>
                <c:pt idx="32">
                  <c:v>42826</c:v>
                </c:pt>
                <c:pt idx="33">
                  <c:v>42856</c:v>
                </c:pt>
                <c:pt idx="34">
                  <c:v>42887</c:v>
                </c:pt>
                <c:pt idx="35">
                  <c:v>42917</c:v>
                </c:pt>
                <c:pt idx="36">
                  <c:v>42948</c:v>
                </c:pt>
                <c:pt idx="37">
                  <c:v>42979</c:v>
                </c:pt>
                <c:pt idx="38">
                  <c:v>43009</c:v>
                </c:pt>
                <c:pt idx="39">
                  <c:v>43040</c:v>
                </c:pt>
                <c:pt idx="40">
                  <c:v>43070</c:v>
                </c:pt>
                <c:pt idx="41">
                  <c:v>43101</c:v>
                </c:pt>
                <c:pt idx="42">
                  <c:v>43132</c:v>
                </c:pt>
                <c:pt idx="43">
                  <c:v>43160</c:v>
                </c:pt>
                <c:pt idx="44">
                  <c:v>43191</c:v>
                </c:pt>
                <c:pt idx="45">
                  <c:v>43221</c:v>
                </c:pt>
                <c:pt idx="46">
                  <c:v>43252</c:v>
                </c:pt>
                <c:pt idx="47">
                  <c:v>43282</c:v>
                </c:pt>
                <c:pt idx="48">
                  <c:v>43313</c:v>
                </c:pt>
                <c:pt idx="49">
                  <c:v>43344</c:v>
                </c:pt>
                <c:pt idx="50">
                  <c:v>43374</c:v>
                </c:pt>
                <c:pt idx="51">
                  <c:v>43405</c:v>
                </c:pt>
                <c:pt idx="52">
                  <c:v>43435</c:v>
                </c:pt>
                <c:pt idx="53">
                  <c:v>43466</c:v>
                </c:pt>
                <c:pt idx="54">
                  <c:v>43497</c:v>
                </c:pt>
                <c:pt idx="55">
                  <c:v>43525</c:v>
                </c:pt>
                <c:pt idx="56">
                  <c:v>43556</c:v>
                </c:pt>
                <c:pt idx="57">
                  <c:v>43586</c:v>
                </c:pt>
                <c:pt idx="58">
                  <c:v>43617</c:v>
                </c:pt>
                <c:pt idx="59">
                  <c:v>43647</c:v>
                </c:pt>
                <c:pt idx="60">
                  <c:v>43678</c:v>
                </c:pt>
                <c:pt idx="61">
                  <c:v>43709</c:v>
                </c:pt>
                <c:pt idx="62">
                  <c:v>43739</c:v>
                </c:pt>
                <c:pt idx="63">
                  <c:v>43770</c:v>
                </c:pt>
                <c:pt idx="64">
                  <c:v>43800</c:v>
                </c:pt>
                <c:pt idx="65">
                  <c:v>43831</c:v>
                </c:pt>
                <c:pt idx="66">
                  <c:v>43862</c:v>
                </c:pt>
                <c:pt idx="67">
                  <c:v>43891</c:v>
                </c:pt>
                <c:pt idx="68">
                  <c:v>43922</c:v>
                </c:pt>
                <c:pt idx="69">
                  <c:v>43952</c:v>
                </c:pt>
                <c:pt idx="70">
                  <c:v>43983</c:v>
                </c:pt>
                <c:pt idx="71">
                  <c:v>44013</c:v>
                </c:pt>
                <c:pt idx="72">
                  <c:v>44044</c:v>
                </c:pt>
                <c:pt idx="73">
                  <c:v>44075</c:v>
                </c:pt>
                <c:pt idx="74">
                  <c:v>44105</c:v>
                </c:pt>
              </c:numCache>
            </c:numRef>
          </c:cat>
          <c:val>
            <c:numRef>
              <c:f>Sheet2!$B$2:$B$76</c:f>
              <c:numCache>
                <c:formatCode>General</c:formatCode>
                <c:ptCount val="75"/>
                <c:pt idx="0">
                  <c:v>21</c:v>
                </c:pt>
                <c:pt idx="1">
                  <c:v>51</c:v>
                </c:pt>
                <c:pt idx="2">
                  <c:v>24</c:v>
                </c:pt>
                <c:pt idx="3">
                  <c:v>15</c:v>
                </c:pt>
                <c:pt idx="4">
                  <c:v>9</c:v>
                </c:pt>
                <c:pt idx="5">
                  <c:v>2</c:v>
                </c:pt>
                <c:pt idx="6">
                  <c:v>2</c:v>
                </c:pt>
                <c:pt idx="7">
                  <c:v>1</c:v>
                </c:pt>
                <c:pt idx="8">
                  <c:v>0</c:v>
                </c:pt>
                <c:pt idx="9">
                  <c:v>1</c:v>
                </c:pt>
                <c:pt idx="10">
                  <c:v>0</c:v>
                </c:pt>
                <c:pt idx="11">
                  <c:v>2</c:v>
                </c:pt>
                <c:pt idx="12">
                  <c:v>3</c:v>
                </c:pt>
                <c:pt idx="13">
                  <c:v>1</c:v>
                </c:pt>
                <c:pt idx="14">
                  <c:v>4</c:v>
                </c:pt>
                <c:pt idx="15">
                  <c:v>2</c:v>
                </c:pt>
                <c:pt idx="16">
                  <c:v>4</c:v>
                </c:pt>
                <c:pt idx="17">
                  <c:v>1</c:v>
                </c:pt>
                <c:pt idx="18">
                  <c:v>0</c:v>
                </c:pt>
                <c:pt idx="19">
                  <c:v>6</c:v>
                </c:pt>
                <c:pt idx="20">
                  <c:v>1</c:v>
                </c:pt>
                <c:pt idx="21">
                  <c:v>7</c:v>
                </c:pt>
                <c:pt idx="22">
                  <c:v>9</c:v>
                </c:pt>
                <c:pt idx="23">
                  <c:v>13</c:v>
                </c:pt>
                <c:pt idx="24">
                  <c:v>33</c:v>
                </c:pt>
                <c:pt idx="25">
                  <c:v>43</c:v>
                </c:pt>
                <c:pt idx="26">
                  <c:v>27</c:v>
                </c:pt>
                <c:pt idx="27">
                  <c:v>9</c:v>
                </c:pt>
                <c:pt idx="28">
                  <c:v>4</c:v>
                </c:pt>
                <c:pt idx="29">
                  <c:v>2</c:v>
                </c:pt>
                <c:pt idx="30">
                  <c:v>5</c:v>
                </c:pt>
                <c:pt idx="31">
                  <c:v>5</c:v>
                </c:pt>
                <c:pt idx="32">
                  <c:v>4</c:v>
                </c:pt>
                <c:pt idx="33">
                  <c:v>2</c:v>
                </c:pt>
                <c:pt idx="34">
                  <c:v>4</c:v>
                </c:pt>
                <c:pt idx="35">
                  <c:v>3</c:v>
                </c:pt>
                <c:pt idx="36">
                  <c:v>1</c:v>
                </c:pt>
                <c:pt idx="37">
                  <c:v>4</c:v>
                </c:pt>
                <c:pt idx="38">
                  <c:v>0</c:v>
                </c:pt>
                <c:pt idx="39">
                  <c:v>3</c:v>
                </c:pt>
                <c:pt idx="40">
                  <c:v>5</c:v>
                </c:pt>
                <c:pt idx="41">
                  <c:v>0</c:v>
                </c:pt>
                <c:pt idx="42">
                  <c:v>4</c:v>
                </c:pt>
                <c:pt idx="43">
                  <c:v>1</c:v>
                </c:pt>
                <c:pt idx="44">
                  <c:v>2</c:v>
                </c:pt>
                <c:pt idx="45">
                  <c:v>3</c:v>
                </c:pt>
                <c:pt idx="46">
                  <c:v>8</c:v>
                </c:pt>
                <c:pt idx="47">
                  <c:v>8</c:v>
                </c:pt>
                <c:pt idx="48">
                  <c:v>30</c:v>
                </c:pt>
                <c:pt idx="49">
                  <c:v>88</c:v>
                </c:pt>
                <c:pt idx="50">
                  <c:v>66</c:v>
                </c:pt>
                <c:pt idx="51">
                  <c:v>21</c:v>
                </c:pt>
                <c:pt idx="52">
                  <c:v>7</c:v>
                </c:pt>
                <c:pt idx="53">
                  <c:v>2</c:v>
                </c:pt>
                <c:pt idx="54">
                  <c:v>4</c:v>
                </c:pt>
                <c:pt idx="55">
                  <c:v>4</c:v>
                </c:pt>
                <c:pt idx="56">
                  <c:v>3</c:v>
                </c:pt>
                <c:pt idx="57">
                  <c:v>5</c:v>
                </c:pt>
                <c:pt idx="58">
                  <c:v>2</c:v>
                </c:pt>
                <c:pt idx="59">
                  <c:v>5</c:v>
                </c:pt>
                <c:pt idx="60">
                  <c:v>4</c:v>
                </c:pt>
                <c:pt idx="61">
                  <c:v>6</c:v>
                </c:pt>
                <c:pt idx="62">
                  <c:v>7</c:v>
                </c:pt>
                <c:pt idx="63">
                  <c:v>2</c:v>
                </c:pt>
                <c:pt idx="64">
                  <c:v>2</c:v>
                </c:pt>
                <c:pt idx="65">
                  <c:v>7</c:v>
                </c:pt>
                <c:pt idx="66">
                  <c:v>3</c:v>
                </c:pt>
                <c:pt idx="67">
                  <c:v>5</c:v>
                </c:pt>
                <c:pt idx="68">
                  <c:v>2</c:v>
                </c:pt>
                <c:pt idx="69">
                  <c:v>1</c:v>
                </c:pt>
                <c:pt idx="70">
                  <c:v>2</c:v>
                </c:pt>
                <c:pt idx="71">
                  <c:v>2</c:v>
                </c:pt>
                <c:pt idx="72">
                  <c:v>2</c:v>
                </c:pt>
                <c:pt idx="73">
                  <c:v>1</c:v>
                </c:pt>
              </c:numCache>
            </c:numRef>
          </c:val>
          <c:extLst>
            <c:ext xmlns:c16="http://schemas.microsoft.com/office/drawing/2014/chart" uri="{C3380CC4-5D6E-409C-BE32-E72D297353CC}">
              <c16:uniqueId val="{0000008A-75A7-4CF3-9916-76963532C134}"/>
            </c:ext>
          </c:extLst>
        </c:ser>
        <c:dLbls>
          <c:showLegendKey val="0"/>
          <c:showVal val="0"/>
          <c:showCatName val="0"/>
          <c:showSerName val="0"/>
          <c:showPercent val="0"/>
          <c:showBubbleSize val="0"/>
        </c:dLbls>
        <c:gapWidth val="75"/>
        <c:axId val="160625952"/>
        <c:axId val="160621640"/>
      </c:barChart>
      <c:catAx>
        <c:axId val="160625952"/>
        <c:scaling>
          <c:orientation val="minMax"/>
        </c:scaling>
        <c:delete val="1"/>
        <c:axPos val="b"/>
        <c:title>
          <c:tx>
            <c:rich>
              <a:bodyPr rot="0" spcFirstLastPara="1" vertOverflow="ellipsis" vert="horz" wrap="square" anchor="ctr" anchorCtr="1"/>
              <a:lstStyle/>
              <a:p>
                <a:pPr>
                  <a:defRPr sz="16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r>
                  <a:rPr lang="en-US" sz="1600" b="1">
                    <a:solidFill>
                      <a:schemeClr val="accent4">
                        <a:lumMod val="50000"/>
                      </a:schemeClr>
                    </a:solidFill>
                    <a:latin typeface="Calibri" panose="020F0502020204030204" pitchFamily="34" charset="0"/>
                    <a:cs typeface="Calibri" panose="020F0502020204030204" pitchFamily="34" charset="0"/>
                  </a:rPr>
                  <a:t>Month of limb weakness onset</a:t>
                </a:r>
              </a:p>
            </c:rich>
          </c:tx>
          <c:layout>
            <c:manualLayout>
              <c:xMode val="edge"/>
              <c:yMode val="edge"/>
              <c:x val="0.41714697895904024"/>
              <c:y val="0.9397224598205926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title>
        <c:numFmt formatCode="mmm\-yy" sourceLinked="1"/>
        <c:majorTickMark val="out"/>
        <c:minorTickMark val="none"/>
        <c:tickLblPos val="nextTo"/>
        <c:crossAx val="160621640"/>
        <c:crosses val="autoZero"/>
        <c:auto val="0"/>
        <c:lblAlgn val="ctr"/>
        <c:lblOffset val="100"/>
        <c:noMultiLvlLbl val="1"/>
      </c:catAx>
      <c:valAx>
        <c:axId val="16062164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r>
                  <a:rPr lang="en-US" sz="1600" b="1">
                    <a:solidFill>
                      <a:schemeClr val="accent4">
                        <a:lumMod val="50000"/>
                      </a:schemeClr>
                    </a:solidFill>
                    <a:latin typeface="Calibri" panose="020F0502020204030204" pitchFamily="34" charset="0"/>
                    <a:cs typeface="Calibri" panose="020F0502020204030204" pitchFamily="34" charset="0"/>
                  </a:rPr>
                  <a:t>Number of confirmed cases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3">
                    <a:lumMod val="50000"/>
                  </a:schemeClr>
                </a:solidFill>
                <a:latin typeface="+mn-lt"/>
                <a:ea typeface="+mn-ea"/>
                <a:cs typeface="+mn-cs"/>
              </a:defRPr>
            </a:pPr>
            <a:endParaRPr lang="en-US"/>
          </a:p>
        </c:txPr>
        <c:crossAx val="1606259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0.04668</cdr:x>
      <cdr:y>0.05897</cdr:y>
    </cdr:from>
    <cdr:to>
      <cdr:x>0.15363</cdr:x>
      <cdr:y>0.17464</cdr:y>
    </cdr:to>
    <cdr:sp macro="" textlink="">
      <cdr:nvSpPr>
        <cdr:cNvPr id="2" name="TextBox 21">
          <a:extLst xmlns:a="http://schemas.openxmlformats.org/drawingml/2006/main">
            <a:ext uri="{FF2B5EF4-FFF2-40B4-BE49-F238E27FC236}">
              <a16:creationId xmlns:a16="http://schemas.microsoft.com/office/drawing/2014/main" id="{AFF7C96F-0B65-4A5F-B8DC-5D4EA43F4081}"/>
            </a:ext>
          </a:extLst>
        </cdr:cNvPr>
        <cdr:cNvSpPr txBox="1"/>
      </cdr:nvSpPr>
      <cdr:spPr>
        <a:xfrm xmlns:a="http://schemas.openxmlformats.org/drawingml/2006/main">
          <a:off x="542654" y="285068"/>
          <a:ext cx="1243394" cy="5591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1219170" eaLnBrk="0" fontAlgn="base" hangingPunct="0">
            <a:spcBef>
              <a:spcPct val="0"/>
            </a:spcBef>
            <a:spcAft>
              <a:spcPct val="0"/>
            </a:spcAft>
            <a:defRPr/>
          </a:pPr>
          <a:r>
            <a:rPr lang="en-US" sz="1400" b="1" dirty="0">
              <a:solidFill>
                <a:srgbClr val="C00000"/>
              </a:solidFill>
              <a:latin typeface="Calibri" panose="020F0502020204030204" pitchFamily="34" charset="0"/>
            </a:rPr>
            <a:t>2014: </a:t>
          </a:r>
        </a:p>
        <a:p xmlns:a="http://schemas.openxmlformats.org/drawingml/2006/main">
          <a:pPr algn="ctr" defTabSz="1219170" eaLnBrk="0" fontAlgn="base" hangingPunct="0">
            <a:spcBef>
              <a:spcPct val="0"/>
            </a:spcBef>
            <a:spcAft>
              <a:spcPct val="0"/>
            </a:spcAft>
            <a:defRPr/>
          </a:pPr>
          <a:r>
            <a:rPr lang="en-US" sz="1400" b="1" dirty="0">
              <a:solidFill>
                <a:srgbClr val="C00000"/>
              </a:solidFill>
              <a:latin typeface="Calibri" panose="020F0502020204030204" pitchFamily="34" charset="0"/>
            </a:rPr>
            <a:t>120 cases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844AC-38FA-4D99-B1C7-458E53A93B6D}"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C6D87-7BE2-4A2B-BB5A-DC63B3199D9B}" type="slidenum">
              <a:rPr lang="en-US" smtClean="0"/>
              <a:t>‹#›</a:t>
            </a:fld>
            <a:endParaRPr lang="en-US"/>
          </a:p>
        </p:txBody>
      </p:sp>
    </p:spTree>
    <p:extLst>
      <p:ext uri="{BB962C8B-B14F-4D97-AF65-F5344CB8AC3E}">
        <p14:creationId xmlns:p14="http://schemas.microsoft.com/office/powerpoint/2010/main" val="308644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afternoon everyone and thank you for joining our second parent session on AFM. It has been a very unprecedented year, given our current situation with the COVID-19 pandemic and now increasing COVID cases nationwide. In the midst of a massive agency-wide response to the pandemic, our AFM team has remained strong and dedicated to our mission to conduct surveillance for AFM, further our understanding of this disease, and expand awareness and education to providers. In addition, as burdened as our state and local heath departments have been responding to COVID, our dedicated surveillance coordinators have been working to ensure that all suspected cases are sent to CDC for classification.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believe one of the silver linings of the COVID-19 pandemic is that we have not seen an increase in AFM this year, as we might have expected given the historical patterns that we have been tracking. I’d like to spend 10 – 15 minutes walking you through our surveillance data for AFM this year, discussing our efforts to promote the distinction between AFM diagnosis and the surveillance and classification process that we conduct at CDC, and then some of the research opportunities ongoing now for AFM. I’d then like to open it up to those listening in to ask any questions you may have.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87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piece of my update, I wanted to outline all of the research opportunities that are currently ongoing, for both newly diagnosed patients and those who have been diagnosed in the past. </a:t>
            </a:r>
          </a:p>
          <a:p>
            <a:r>
              <a:rPr lang="en-US" dirty="0"/>
              <a:t>If you are interested in participating in research, there are several opportunities available. Participating in these studies may not directly benefit your child, but the information gained will help with future research that can lead to the development of diagnostic tools, treatments and preventive measures for AFM. </a:t>
            </a:r>
          </a:p>
          <a:p>
            <a:endParaRPr lang="en-US" dirty="0"/>
          </a:p>
          <a:p>
            <a:r>
              <a:rPr lang="en-US" dirty="0"/>
              <a:t>The two studies listed here are for children with new onset of acute limb weakness. Once hospitalized, their families may opt to participate in one of these opportunities, depending on the hospital where they are admitted. The first is the AFM Biorepository, which is helping to build an anonymous repository of samples of blood, stool, nasal and throat swabs, and cerebrospinal fluid. These specimens will be used to better understand AFM and support future research to develop diagnostic tools, treatments and prevention methods. </a:t>
            </a:r>
          </a:p>
          <a:p>
            <a:r>
              <a:rPr lang="en-US" dirty="0"/>
              <a:t>The second is the NIH Natural History Study. This was described very well in the JHU symposium from back in June, and it currently has enrolled 10 participants. This study will also contribute to a biorepository of specimens as well as collect clinical information and diagnostic images, like MRIs. These data will help us better understand the clinical patterns and progression of AFM, identify determinants of health outcomes-meaning are there any factors that contribute to improvement or severe disease, help us understand what diagnostic evaluations and treatments may be helpful and collect information on signs and symptoms of children with acute flaccid weakness. </a:t>
            </a:r>
          </a:p>
          <a:p>
            <a:endParaRPr lang="en-US" dirty="0"/>
          </a:p>
          <a:p>
            <a:r>
              <a:rPr lang="en-US" dirty="0"/>
              <a:t>More information about these studies and how to participate can be found on our AFM website at the address you can see now in the chat box: https://www.cdc.gov/acute-flaccid-myelitis/parents/get-involved-afm-research.html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24F99-EB98-4630-B057-C4A555DACE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81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at CDC is conducting other research that I wanted to let you know about, as you may be contacted in the coming months and asked to participate. Participation is always voluntary and confidential, and we respect your wishes if you do not want to take part.</a:t>
            </a:r>
          </a:p>
          <a:p>
            <a:endParaRPr lang="en-US" dirty="0"/>
          </a:p>
          <a:p>
            <a:r>
              <a:rPr lang="en-US" dirty="0"/>
              <a:t>The first is a Long-Term Outcomes Project that I know many of you have been asking for. We started to look at outcomes from our more recent cases, and now are expanding to look back to cases, both confirmed and probable, from 2017 all the way back to 2014.</a:t>
            </a:r>
          </a:p>
          <a:p>
            <a:r>
              <a:rPr lang="en-US" dirty="0"/>
              <a:t>- CDC has funded </a:t>
            </a:r>
            <a:r>
              <a:rPr lang="en-US" dirty="0" err="1"/>
              <a:t>McKing</a:t>
            </a:r>
            <a:r>
              <a:rPr lang="en-US" dirty="0"/>
              <a:t> Corporation to assist some health departments with this project so that they will have help collecting this information while dealing with COVID.</a:t>
            </a:r>
          </a:p>
          <a:p>
            <a:pPr marL="0" indent="0">
              <a:buFontTx/>
              <a:buNone/>
            </a:pPr>
            <a:r>
              <a:rPr lang="en-US" dirty="0"/>
              <a:t>- Parents will be contacted by </a:t>
            </a:r>
            <a:r>
              <a:rPr lang="en-US" dirty="0" err="1"/>
              <a:t>McKing</a:t>
            </a:r>
            <a:r>
              <a:rPr lang="en-US" dirty="0"/>
              <a:t> or the health department, depending on your state and asked to participate in a one-time phone interview. Our tentative start date for this project is early 2021.</a:t>
            </a:r>
          </a:p>
          <a:p>
            <a:pPr marL="171450" indent="-171450">
              <a:buFontTx/>
              <a:buChar char="-"/>
            </a:pPr>
            <a:r>
              <a:rPr lang="en-US" dirty="0"/>
              <a:t>The goal of this project is to help us understand long-term outcomes of patients with AFM </a:t>
            </a:r>
          </a:p>
          <a:p>
            <a:pPr marL="171450" indent="-171450">
              <a:buFontTx/>
              <a:buChar char="-"/>
            </a:pPr>
            <a:endParaRPr lang="en-US" dirty="0"/>
          </a:p>
          <a:p>
            <a:pPr marL="0" indent="0">
              <a:buFontTx/>
              <a:buNone/>
            </a:pPr>
            <a:r>
              <a:rPr lang="en-US" dirty="0"/>
              <a:t>The second project is doing some communications research with parents of children with AFM. CDC has funded Porter Novelli to facilitate these surveys. There will be two online surveys in 2021, the first asking about information and resource needs for parents, and the second survey is to gather feedback about how CDC talks about AFM in our materials that you can see online. We want to make sure we are communicating effectively, and clearly, and are asking for your help to ensure we do this as well as we can.</a:t>
            </a:r>
          </a:p>
        </p:txBody>
      </p:sp>
      <p:sp>
        <p:nvSpPr>
          <p:cNvPr id="4" name="Slide Number Placeholder 3"/>
          <p:cNvSpPr>
            <a:spLocks noGrp="1"/>
          </p:cNvSpPr>
          <p:nvPr>
            <p:ph type="sldNum" sz="quarter" idx="5"/>
          </p:nvPr>
        </p:nvSpPr>
        <p:spPr/>
        <p:txBody>
          <a:bodyPr/>
          <a:lstStyle/>
          <a:p>
            <a:fld id="{B37C6D87-7BE2-4A2B-BB5A-DC63B3199D9B}" type="slidenum">
              <a:rPr lang="en-US" smtClean="0"/>
              <a:t>11</a:t>
            </a:fld>
            <a:endParaRPr lang="en-US"/>
          </a:p>
        </p:txBody>
      </p:sp>
    </p:spTree>
    <p:extLst>
      <p:ext uri="{BB962C8B-B14F-4D97-AF65-F5344CB8AC3E}">
        <p14:creationId xmlns:p14="http://schemas.microsoft.com/office/powerpoint/2010/main" val="347803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Finally, there are two research studies are being led by some of our Partners that I did want to mention to make sure our list is complete.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The CAPTURE study started in 2014 and is led by Dr. Benjamin Greenberg at UT Southwestern Medical Center, who many of you know very well. This is open to children 0-17 years of age at illness onset, or within six months of diagnosis. It is studying the long-term outcomes of pediatric transverse myelitis (TM) and acute flaccid myelitis (AFM) to guide future clinical trials for children with these diagnoses. This study is still enrolling patients. </a:t>
            </a:r>
          </a:p>
          <a:p>
            <a:pPr marL="171450" lvl="0" indent="-171450">
              <a:buFontTx/>
              <a:buChar char="-"/>
            </a:pPr>
            <a:r>
              <a:rPr lang="en-US" sz="1200" kern="1200" dirty="0">
                <a:solidFill>
                  <a:schemeClr val="tx1"/>
                </a:solidFill>
                <a:effectLst/>
                <a:latin typeface="+mn-lt"/>
                <a:ea typeface="+mn-ea"/>
                <a:cs typeface="+mn-cs"/>
              </a:rPr>
              <a:t>They use imaging and treatment records from clinicians at diagnosis, and every four months, families and children continue to report outcomes via interviews, QOL surveys, and secure telemedicine portal to assess mobility. </a:t>
            </a:r>
          </a:p>
          <a:p>
            <a:pPr marL="171450" lvl="0" indent="-171450">
              <a:buFontTx/>
              <a:buChar char="-"/>
            </a:pPr>
            <a:endParaRPr lang="en-US" sz="1200" kern="1200" dirty="0">
              <a:solidFill>
                <a:schemeClr val="tx1"/>
              </a:solidFill>
              <a:effectLst/>
              <a:latin typeface="+mn-lt"/>
              <a:ea typeface="+mn-ea"/>
              <a:cs typeface="+mn-cs"/>
            </a:endParaRPr>
          </a:p>
          <a:p>
            <a:pPr marL="0" lvl="0" indent="0">
              <a:buFontTx/>
              <a:buNone/>
            </a:pPr>
            <a:r>
              <a:rPr lang="en-US" sz="1200" kern="1200" dirty="0">
                <a:solidFill>
                  <a:schemeClr val="tx1"/>
                </a:solidFill>
                <a:effectLst/>
                <a:latin typeface="+mn-lt"/>
                <a:ea typeface="+mn-ea"/>
                <a:cs typeface="+mn-cs"/>
              </a:rPr>
              <a:t>Lastly there is the CORE TM Study, which is for families and children 6 months after their AFM onset to be able to share data and long term outcomes via the SRNA registry. Both Rebecca and Gigi from SRNA will have more information on these, or you can contact the study coordinator directly. </a:t>
            </a:r>
          </a:p>
        </p:txBody>
      </p:sp>
      <p:sp>
        <p:nvSpPr>
          <p:cNvPr id="4" name="Slide Number Placeholder 3"/>
          <p:cNvSpPr>
            <a:spLocks noGrp="1"/>
          </p:cNvSpPr>
          <p:nvPr>
            <p:ph type="sldNum" sz="quarter" idx="5"/>
          </p:nvPr>
        </p:nvSpPr>
        <p:spPr/>
        <p:txBody>
          <a:bodyPr/>
          <a:lstStyle/>
          <a:p>
            <a:fld id="{B37C6D87-7BE2-4A2B-BB5A-DC63B3199D9B}" type="slidenum">
              <a:rPr lang="en-US" smtClean="0"/>
              <a:t>12</a:t>
            </a:fld>
            <a:endParaRPr lang="en-US"/>
          </a:p>
        </p:txBody>
      </p:sp>
    </p:spTree>
    <p:extLst>
      <p:ext uri="{BB962C8B-B14F-4D97-AF65-F5344CB8AC3E}">
        <p14:creationId xmlns:p14="http://schemas.microsoft.com/office/powerpoint/2010/main" val="396640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you can see from all that is happening, AFM remains a high priority for CDC. We are thankful that we have not seen many new cases this year as we anticipated, and certainly hope that continues moving forward. But our team is working hard to ensure we keep a careful eye on suspected cases and enteroviruses as the year comes to an end, and are always ready to respond if something changes. Thank you very much for your time this afternoon, and I hope that was helpful to provide an update of where we stand with AFM in 2020, through the month of October. I’d like to turn the presentation back over to Ana, who will lead us through the question and answer part of the update.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50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if parents ask specifics of enteroviruses, but will not be presented if we aren’t asked. </a:t>
            </a:r>
          </a:p>
        </p:txBody>
      </p:sp>
      <p:sp>
        <p:nvSpPr>
          <p:cNvPr id="4" name="Slide Number Placeholder 3"/>
          <p:cNvSpPr>
            <a:spLocks noGrp="1"/>
          </p:cNvSpPr>
          <p:nvPr>
            <p:ph type="sldNum" sz="quarter" idx="5"/>
          </p:nvPr>
        </p:nvSpPr>
        <p:spPr/>
        <p:txBody>
          <a:bodyPr/>
          <a:lstStyle/>
          <a:p>
            <a:fld id="{B37C6D87-7BE2-4A2B-BB5A-DC63B3199D9B}" type="slidenum">
              <a:rPr lang="en-US" smtClean="0"/>
              <a:t>14</a:t>
            </a:fld>
            <a:endParaRPr lang="en-US"/>
          </a:p>
        </p:txBody>
      </p:sp>
    </p:spTree>
    <p:extLst>
      <p:ext uri="{BB962C8B-B14F-4D97-AF65-F5344CB8AC3E}">
        <p14:creationId xmlns:p14="http://schemas.microsoft.com/office/powerpoint/2010/main" val="3452116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Included if parents ask specifics of enteroviruses, but will not be presented if we aren’t asked. </a:t>
            </a:r>
          </a:p>
          <a:p>
            <a:endParaRPr lang="en-US" dirty="0"/>
          </a:p>
        </p:txBody>
      </p:sp>
      <p:sp>
        <p:nvSpPr>
          <p:cNvPr id="4" name="Slide Number Placeholder 3"/>
          <p:cNvSpPr>
            <a:spLocks noGrp="1"/>
          </p:cNvSpPr>
          <p:nvPr>
            <p:ph type="sldNum" sz="quarter" idx="5"/>
          </p:nvPr>
        </p:nvSpPr>
        <p:spPr/>
        <p:txBody>
          <a:bodyPr/>
          <a:lstStyle/>
          <a:p>
            <a:fld id="{B37C6D87-7BE2-4A2B-BB5A-DC63B3199D9B}" type="slidenum">
              <a:rPr lang="en-US" smtClean="0"/>
              <a:t>15</a:t>
            </a:fld>
            <a:endParaRPr lang="en-US"/>
          </a:p>
        </p:txBody>
      </p:sp>
    </p:spTree>
    <p:extLst>
      <p:ext uri="{BB962C8B-B14F-4D97-AF65-F5344CB8AC3E}">
        <p14:creationId xmlns:p14="http://schemas.microsoft.com/office/powerpoint/2010/main" val="163855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wanted to take a quick moment to talk about the AFM Vital Signs that we released in August, which we consider a success. Vital Signs was started in 2010 by CDC and is a monthly report on an important health threat. This report targets specific audiences to increase awareness about a particular topic. This was our second AFM Vital Signs, where we focused on symptom recognition and early hospitalization, targeted to pediatricians, emergency room and urgent care frontline providers. We urged providers remain vigilant for AFM, especially during COVID.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57101F7-BE73-4F64-B023-1A62BB9C5284}" type="slidenum">
              <a:rPr lang="en-US" smtClean="0"/>
              <a:t>2</a:t>
            </a:fld>
            <a:endParaRPr lang="en-US"/>
          </a:p>
        </p:txBody>
      </p:sp>
    </p:spTree>
    <p:extLst>
      <p:ext uri="{BB962C8B-B14F-4D97-AF65-F5344CB8AC3E}">
        <p14:creationId xmlns:p14="http://schemas.microsoft.com/office/powerpoint/2010/main" val="141882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vital signs report led to a huge number of media articles and media coverage across the US. Several articles featured families with AFM across the country and AFM experts at local hospitals. Our metrics report showed that it led to over 1600 media reports, including coverage by major networks such as TIME, Washington Post, CNN, The Hill, and others. We were told that this Vital Signs is one of the top performing reports since Vital Signs started in 2010 and we are thrilled that it received so much coverage and hopefully raised awareness among those frontline providers and the general public.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185687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all probably know from our outreach earlier this year, we anticipated another peak year for AFM in 2020 based on the previous trends in the United States of increases cases every two years since 2014. As of October 30, 2020, there have been 25 confirmed cases in the US. These numbers are much lower than what we have seen in previous outbreak years. COVID-19 prevention measures such as social distancing and wearing of masks may have reduced the circulation of enteroviruses this fall. It is uncertain what this means for the remainder of 2020, but we do know that people are more likely to get infected with enteroviruses during the summer and fall months. When you look at previous outbreak years, our case numbers fall off rapidly from October to November.  Despite this, given the unprecedented nature of what we have seen this year, we are continuing to focus intently on surveillance for possible cases of AFM and we do remain prepared to respond to an increase in cases should they occur.</a:t>
            </a:r>
          </a:p>
          <a:p>
            <a:endParaRPr lang="en-US" dirty="0"/>
          </a:p>
        </p:txBody>
      </p:sp>
      <p:sp>
        <p:nvSpPr>
          <p:cNvPr id="4" name="Slide Number Placeholder 3"/>
          <p:cNvSpPr>
            <a:spLocks noGrp="1"/>
          </p:cNvSpPr>
          <p:nvPr>
            <p:ph type="sldNum" sz="quarter" idx="5"/>
          </p:nvPr>
        </p:nvSpPr>
        <p:spPr/>
        <p:txBody>
          <a:bodyPr/>
          <a:lstStyle/>
          <a:p>
            <a:fld id="{B37C6D87-7BE2-4A2B-BB5A-DC63B3199D9B}" type="slidenum">
              <a:rPr lang="en-US" smtClean="0"/>
              <a:t>4</a:t>
            </a:fld>
            <a:endParaRPr lang="en-US"/>
          </a:p>
        </p:txBody>
      </p:sp>
    </p:spTree>
    <p:extLst>
      <p:ext uri="{BB962C8B-B14F-4D97-AF65-F5344CB8AC3E}">
        <p14:creationId xmlns:p14="http://schemas.microsoft.com/office/powerpoint/2010/main" val="257428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national map shows the 25 confirmed AFM cases </a:t>
            </a:r>
            <a:r>
              <a:rPr lang="en-US" b="1" dirty="0">
                <a:highlight>
                  <a:srgbClr val="FFFF00"/>
                </a:highlight>
              </a:rPr>
              <a:t>in 15 states</a:t>
            </a:r>
            <a:r>
              <a:rPr lang="en-US" dirty="0">
                <a:highlight>
                  <a:srgbClr val="FFFF00"/>
                </a:highlight>
              </a:rPr>
              <a:t>.</a:t>
            </a:r>
            <a:r>
              <a:rPr lang="en-US" dirty="0"/>
              <a:t> </a:t>
            </a:r>
            <a:r>
              <a:rPr lang="en-US" b="1" dirty="0"/>
              <a:t>There appears to be no clear pattern to the cases</a:t>
            </a:r>
            <a:r>
              <a:rPr lang="en-US" dirty="0"/>
              <a:t>, consistent with what we have seen in previous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24F99-EB98-4630-B057-C4A555DACE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64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we use our surveillance data is to monitor the number of reports of suspected AFM cases to help detect possible increases in cases. </a:t>
            </a:r>
            <a:r>
              <a:rPr lang="en-US" b="1" dirty="0"/>
              <a:t>The reported increases </a:t>
            </a:r>
            <a:r>
              <a:rPr lang="en-US" dirty="0"/>
              <a:t>are then used as our trigger for an outbreak response. An outbreak response is a term that we use at CDC </a:t>
            </a:r>
            <a:r>
              <a:rPr lang="en-US" b="1" dirty="0"/>
              <a:t>for increasing and strengthening our staffing structure to respond specifically to an outbreak or emergency event.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showed this slide before in previous presentations this summer and wanted to show you an update today. This figure shows the average number of reports received by week during the peak years 2016 and 2018 in the blue line (you can see the increase in reports starting in week 37/38 which corresponds to the month of September, indicating we were moving into an AFM outbreak). The number of reports received by week in 2019 (a non-peak year used as a baseline) is shown in yellow. You can see that in a non-peak year, we do not get an increase in AFM case reports throughout the year. Finally, the current number of reports for 2020 so far is shown in RED. Reports are generally the same as what we see in a non-peak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the big question on everyone’s mind, including mine, is that if we don’t see an outbreak for 2020, what do we think might happen in 2021?  I want to say up front that I don’t know. We might expect that it could be another non-outbreak year, if the pattern of a low number of cases in odd numbered years remains. Or, we might expect that there might be an outbreak next year, given there was not one this year. You can be sure that we will be monitoring the circulation of enteroviruses and EV-D68 very closely starting in the summer of next year to help give us some information about what might occur.</a:t>
            </a:r>
          </a:p>
          <a:p>
            <a:endParaRPr lang="en-US" dirty="0"/>
          </a:p>
        </p:txBody>
      </p:sp>
      <p:sp>
        <p:nvSpPr>
          <p:cNvPr id="4" name="Slide Number Placeholder 3"/>
          <p:cNvSpPr>
            <a:spLocks noGrp="1"/>
          </p:cNvSpPr>
          <p:nvPr>
            <p:ph type="sldNum" sz="quarter" idx="5"/>
          </p:nvPr>
        </p:nvSpPr>
        <p:spPr/>
        <p:txBody>
          <a:bodyPr/>
          <a:lstStyle/>
          <a:p>
            <a:fld id="{B37C6D87-7BE2-4A2B-BB5A-DC63B3199D9B}" type="slidenum">
              <a:rPr lang="en-US" smtClean="0"/>
              <a:t>6</a:t>
            </a:fld>
            <a:endParaRPr lang="en-US"/>
          </a:p>
        </p:txBody>
      </p:sp>
    </p:spTree>
    <p:extLst>
      <p:ext uri="{BB962C8B-B14F-4D97-AF65-F5344CB8AC3E}">
        <p14:creationId xmlns:p14="http://schemas.microsoft.com/office/powerpoint/2010/main" val="414725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I am going to leave our surveillance data now, to talk about diagnosis and classification of AFM. We have talked a lot this year about the difference between the diagnosis of AFM and classification of AFM. These processes can be confusing because they are done by different people, and at different times during the course of an AFM illness. I wanted to go through this again because I know that there are questions about why my child was diagnosed with AFM, but CDC did not classify my child as a case of AFM. </a:t>
            </a:r>
          </a:p>
          <a:p>
            <a:r>
              <a:rPr lang="en-US" b="0" i="0" dirty="0"/>
              <a:t>Clinicians diagnose AFM. When a child presents with limb weakness, it is the clinical team that goes to work. Diagnosis is based on full medical information (history, exam, testing including MRI and LP). The clinical team aims to be as accurate as possible so that they can provide the best care and treatment for their patient. The diagnostic process happens while the child is in the hospital, so that action can be taken urgently.</a:t>
            </a:r>
          </a:p>
          <a:p>
            <a:endParaRPr lang="en-US" b="0" i="0" dirty="0"/>
          </a:p>
          <a:p>
            <a:r>
              <a:rPr lang="en-US" b="0" i="0" dirty="0"/>
              <a:t>Classification is what our team does here at CDC, once we receive information about the child from the state health department via the clinical team. This information is coming more and more in real time, but there still can be delays in the receipt of information and then the classification process does take time. We use the information, including MRI and neurology notes and apply those to a case definition that is used to standardize case by case. Standardization is very important for surveillance data. It allows us to compare cases from year to year, and allows us to generate the graphs I showed you earlier, and to identify patterns that provide more and more information about this illness, like that every-other-year pattern, and its interruption this year. This surveillance process can take time, although we have made efforts to help improve the time between a report of a suspected case, and a case classification.</a:t>
            </a:r>
          </a:p>
          <a:p>
            <a:endParaRPr lang="en-US" b="0" i="0" dirty="0"/>
          </a:p>
          <a:p>
            <a:endParaRPr lang="en-US" b="0" i="0" dirty="0"/>
          </a:p>
          <a:p>
            <a:r>
              <a:rPr lang="en-US" b="0" i="0" dirty="0"/>
              <a:t>Standardization – a way to ensure consistency in order to accurately track AFM, detect outbreaks, and inform research </a:t>
            </a:r>
          </a:p>
          <a:p>
            <a:r>
              <a:rPr lang="en-US" b="0" i="0" dirty="0"/>
              <a:t>Impact of a disease (aka, disease burden) </a:t>
            </a:r>
          </a:p>
          <a:p>
            <a:endParaRPr lang="en-US" dirty="0"/>
          </a:p>
        </p:txBody>
      </p:sp>
      <p:sp>
        <p:nvSpPr>
          <p:cNvPr id="4" name="Slide Number Placeholder 3"/>
          <p:cNvSpPr>
            <a:spLocks noGrp="1"/>
          </p:cNvSpPr>
          <p:nvPr>
            <p:ph type="sldNum" sz="quarter" idx="5"/>
          </p:nvPr>
        </p:nvSpPr>
        <p:spPr/>
        <p:txBody>
          <a:bodyPr/>
          <a:lstStyle/>
          <a:p>
            <a:fld id="{B37C6D87-7BE2-4A2B-BB5A-DC63B3199D9B}" type="slidenum">
              <a:rPr lang="en-US" smtClean="0"/>
              <a:t>7</a:t>
            </a:fld>
            <a:endParaRPr lang="en-US"/>
          </a:p>
        </p:txBody>
      </p:sp>
    </p:spTree>
    <p:extLst>
      <p:ext uri="{BB962C8B-B14F-4D97-AF65-F5344CB8AC3E}">
        <p14:creationId xmlns:p14="http://schemas.microsoft.com/office/powerpoint/2010/main" val="391811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product designed by our communications team to help explain the </a:t>
            </a:r>
            <a:r>
              <a:rPr lang="en-US" b="1" dirty="0"/>
              <a:t>difference</a:t>
            </a:r>
            <a:r>
              <a:rPr lang="en-US" dirty="0"/>
              <a:t> between diagnosis and classification, and the separate processes that are used for Diagnosis, and for Classification. If you are like me, a visual learner, I sometimes find that an image can help to explain things better than just hearing an explanation. In the middle of the slide is an illustration of a clinician in blue and a patient depicted in purple. The clinician suspects AFM and should immediately hospitalize and begin a diagnostic workup, as shown on the left-hand side of the picture and represented by the blue/teal color. Clinicians should immediately begin treatment and not wait for the case classification. The right side of the picture shows the steps for case classification, of which steps are represented in green. After the clinician reports the case to the HD, the HD sends the information to CDC. At CDC, we review the information using two expert neurologists, assign a classification, and send the result back to the HD, who should communicate this to the clinician, who then communicates to the patient and family. Two very important reminders about the classification process. It should never impact patient care or treatment and it should never override a clinical diagnosis. It is for surveillance purposes only.  I am curious to know if you think this is helpful-we’d like to post it to our website, and I would appreciate your feedback-you can put in the </a:t>
            </a:r>
            <a:r>
              <a:rPr lang="en-US" dirty="0" err="1"/>
              <a:t>chatbox</a:t>
            </a:r>
            <a:r>
              <a:rPr lang="en-US" dirty="0"/>
              <a:t> or send us an email at AFMquestions@cdc.gov. </a:t>
            </a:r>
          </a:p>
        </p:txBody>
      </p:sp>
      <p:sp>
        <p:nvSpPr>
          <p:cNvPr id="4" name="Slide Number Placeholder 3"/>
          <p:cNvSpPr>
            <a:spLocks noGrp="1"/>
          </p:cNvSpPr>
          <p:nvPr>
            <p:ph type="sldNum" sz="quarter" idx="5"/>
          </p:nvPr>
        </p:nvSpPr>
        <p:spPr/>
        <p:txBody>
          <a:bodyPr/>
          <a:lstStyle/>
          <a:p>
            <a:fld id="{B37C6D87-7BE2-4A2B-BB5A-DC63B3199D9B}" type="slidenum">
              <a:rPr lang="en-US" smtClean="0"/>
              <a:t>8</a:t>
            </a:fld>
            <a:endParaRPr lang="en-US"/>
          </a:p>
        </p:txBody>
      </p:sp>
    </p:spTree>
    <p:extLst>
      <p:ext uri="{BB962C8B-B14F-4D97-AF65-F5344CB8AC3E}">
        <p14:creationId xmlns:p14="http://schemas.microsoft.com/office/powerpoint/2010/main" val="272240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preparation for the expected outbreak this year, and to improve our overall surveillance processes, we have worked to streamlined our case classification procedures to ensure improved accuracy and quicker turnaround. </a:t>
            </a:r>
            <a:r>
              <a:rPr lang="en-US" sz="1200" b="0" kern="1200" dirty="0">
                <a:solidFill>
                  <a:schemeClr val="tx1"/>
                </a:solidFill>
                <a:effectLst/>
                <a:latin typeface="+mn-lt"/>
                <a:ea typeface="+mn-ea"/>
                <a:cs typeface="+mn-cs"/>
              </a:rPr>
              <a:t>First, </a:t>
            </a:r>
            <a:r>
              <a:rPr lang="en-US" sz="1200" kern="1200" dirty="0">
                <a:solidFill>
                  <a:schemeClr val="tx1"/>
                </a:solidFill>
                <a:effectLst/>
                <a:latin typeface="+mn-lt"/>
                <a:ea typeface="+mn-ea"/>
                <a:cs typeface="+mn-cs"/>
              </a:rPr>
              <a:t>more neurologists were added to the review panel to increase the ability to classify cases in a timely manner when cases peak-we have a total of 7 now. </a:t>
            </a:r>
            <a:r>
              <a:rPr lang="en-US" sz="1200" b="0"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a more seamless online system is now in place for uploading MRI images. The system has cut down on the amount of time it takes to receive the images and submit them to the neurology panel. It also allows our neurologists to view the images and discuss their findings with each other if there is a discrepancy. </a:t>
            </a:r>
            <a:r>
              <a:rPr lang="en-US" sz="1200" b="0" kern="1200" dirty="0">
                <a:solidFill>
                  <a:schemeClr val="tx1"/>
                </a:solidFill>
                <a:effectLst/>
                <a:latin typeface="+mn-lt"/>
                <a:ea typeface="+mn-ea"/>
                <a:cs typeface="+mn-cs"/>
              </a:rPr>
              <a:t>Third, neurologists on the panel no longer have to </a:t>
            </a:r>
            <a:r>
              <a:rPr lang="en-US" sz="1200" kern="1200" dirty="0">
                <a:solidFill>
                  <a:schemeClr val="tx1"/>
                </a:solidFill>
                <a:effectLst/>
                <a:latin typeface="+mn-lt"/>
                <a:ea typeface="+mn-ea"/>
                <a:cs typeface="+mn-cs"/>
              </a:rPr>
              <a:t>review the entire medical record of patients to make a case classification.  We are focusing on the neurological examination to confirm the acute flaccid limb weakness, and the MRI to confirm the grey matter lesion. The new process requires a reduced amount of medical information to classify cases and it means we can update our surveillance information in a more timely manner. Currently we update our case counts at the first of every month, but that would increase in frequency if an outbreak occurred.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24F99-EB98-4630-B057-C4A555DACE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14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63612503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CD99-0E74-4E5B-A3A0-D1A6ED074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9F609-8FD3-4D6F-98FA-E61F843585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2EFDE-E97A-4217-8CBF-862892087174}"/>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A29ABCAB-C33F-4903-AAF8-3DEDEDF39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BC86F-9D39-4AB3-B925-F4B710326005}"/>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16851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F175-37CF-4E7B-BDA0-2ED62A02E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993CE6-FBDD-4AAF-BAAB-5E639ADF8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639CA-5DCF-4E15-8FEE-2819FD5E59B1}"/>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A450C545-CA27-4CCD-BB68-E2143E5CF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7CD0F-0D83-4843-A242-9CFACB72A6FC}"/>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32130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390E-68FF-4872-B2FE-9933AF36F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A12B-8A3A-4D13-B88F-B69050B14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BDF2F4-8179-4D8C-A899-9D8036001D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4045F-62E7-4786-A815-065FCDEE0A53}"/>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6" name="Footer Placeholder 5">
            <a:extLst>
              <a:ext uri="{FF2B5EF4-FFF2-40B4-BE49-F238E27FC236}">
                <a16:creationId xmlns:a16="http://schemas.microsoft.com/office/drawing/2014/main" id="{67A7CD63-22DE-43FB-ABF7-22C4B171A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D28C2-7DD1-4B58-98F1-DD36736DD5B4}"/>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202294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B4A5-441F-47F1-A0FC-A665C557A9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5540AE-196B-48BB-99E2-CD5C0BEFF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662B0F-F6E6-4F42-9AB8-D4DDD15B1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82DF69-B716-41ED-8F42-12A657E75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BFFC2B-F8DA-4364-8DD6-199B30C07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D3B22-9499-41F4-851C-3DAC446FD784}"/>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8" name="Footer Placeholder 7">
            <a:extLst>
              <a:ext uri="{FF2B5EF4-FFF2-40B4-BE49-F238E27FC236}">
                <a16:creationId xmlns:a16="http://schemas.microsoft.com/office/drawing/2014/main" id="{377F4A26-A241-4F59-A920-D2F58F6EA1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45131-199A-4A5B-8652-66C42C3409B5}"/>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71971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EB48-2652-4190-BC8A-C3704256E1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5D7460-A72C-4E8F-9B08-C7F1F5F2227D}"/>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4" name="Footer Placeholder 3">
            <a:extLst>
              <a:ext uri="{FF2B5EF4-FFF2-40B4-BE49-F238E27FC236}">
                <a16:creationId xmlns:a16="http://schemas.microsoft.com/office/drawing/2014/main" id="{925C10A2-ACC0-4E67-B912-B148BB78CC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C162D0-B171-4998-99E3-311E1C393AE3}"/>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42240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6A38CA-C711-4D5C-9047-86C2AFD45061}"/>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3" name="Footer Placeholder 2">
            <a:extLst>
              <a:ext uri="{FF2B5EF4-FFF2-40B4-BE49-F238E27FC236}">
                <a16:creationId xmlns:a16="http://schemas.microsoft.com/office/drawing/2014/main" id="{EC653FB4-504E-45BC-9F29-5105070E3C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6D0649-4753-4FD7-83D4-0483B3F51A0B}"/>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923720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F70D-4045-405C-9A97-58EF95A77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3A1C28-5787-4B54-B57C-0E4432010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5734ED-3C94-46EC-B6DD-580C9BBFC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602EC-3AF2-47E5-B6D7-1C3BEBE04A50}"/>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6" name="Footer Placeholder 5">
            <a:extLst>
              <a:ext uri="{FF2B5EF4-FFF2-40B4-BE49-F238E27FC236}">
                <a16:creationId xmlns:a16="http://schemas.microsoft.com/office/drawing/2014/main" id="{E8246A02-FFA4-4DF3-A969-CB415E942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FBC20-1FF7-4F84-94C4-7B8C284DA51F}"/>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2095757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4EC1-E4EE-44B8-8C12-3A50E0257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B94FD4-5BB6-413C-8995-44C57269B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360D2-B85D-4B7B-9446-D0D767D17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DBF06-AABC-4B6B-9190-48E117218A8A}"/>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6" name="Footer Placeholder 5">
            <a:extLst>
              <a:ext uri="{FF2B5EF4-FFF2-40B4-BE49-F238E27FC236}">
                <a16:creationId xmlns:a16="http://schemas.microsoft.com/office/drawing/2014/main" id="{1F211A31-823C-4141-8EF7-5E3D3204A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C51D4-9B77-4279-9B23-15408524D34B}"/>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2115793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CF7C-6B83-43D5-8EC3-F52A4B7B52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DB0BF1-10C4-43FA-BC08-32D3C27B9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0C5CE-D800-4B56-9107-36E40CA2C6C9}"/>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F838BAA4-2AE3-4C8D-B4EF-0A77B7A09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4AFC7-C0D7-4FFB-A823-E6006629268B}"/>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7981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46CCE-118E-47A2-A0D4-2588CE7868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753971-C773-4651-9F3E-97C1E5A867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FB9FB-28C4-4282-A745-4A6E99031C39}"/>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D70CF72E-1466-4646-86C5-2B102C18B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0CC6D-7675-4A21-9941-79CE23D925BD}"/>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239937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7973953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dirty="0">
                <a:solidFill>
                  <a:schemeClr val="tx2"/>
                </a:solidFill>
                <a:latin typeface="+mj-lt"/>
              </a:rPr>
              <a:t>For more information, contact CDC</a:t>
            </a:r>
            <a:br>
              <a:rPr lang="en-US" sz="1600" dirty="0">
                <a:solidFill>
                  <a:schemeClr val="tx2"/>
                </a:solidFill>
                <a:latin typeface="+mj-lt"/>
              </a:rPr>
            </a:br>
            <a:r>
              <a:rPr lang="en-US" sz="1600" dirty="0">
                <a:solidFill>
                  <a:schemeClr val="tx2"/>
                </a:solidFill>
                <a:latin typeface="+mj-lt"/>
              </a:rPr>
              <a:t>1-800-CDC-INFO (232-4636)</a:t>
            </a:r>
            <a:br>
              <a:rPr lang="en-US" sz="1600" dirty="0">
                <a:solidFill>
                  <a:schemeClr val="tx2"/>
                </a:solidFill>
                <a:latin typeface="+mj-lt"/>
              </a:rPr>
            </a:br>
            <a:r>
              <a:rPr lang="en-US" sz="1600" dirty="0">
                <a:solidFill>
                  <a:schemeClr val="tx2"/>
                </a:solidFill>
                <a:latin typeface="+mj-lt"/>
              </a:rPr>
              <a:t>TTY:  1-888-232-6348    </a:t>
            </a:r>
            <a:r>
              <a:rPr lang="en-US" sz="1600" dirty="0">
                <a:solidFill>
                  <a:schemeClr val="tx2"/>
                </a:solidFill>
                <a:latin typeface="+mj-lt"/>
                <a:hlinkClick r:id="rId3"/>
              </a:rPr>
              <a:t>www.cdc.gov</a:t>
            </a:r>
            <a:endParaRPr lang="en-US" sz="1600" dirty="0">
              <a:solidFill>
                <a:schemeClr val="tx2"/>
              </a:solidFill>
              <a:latin typeface="+mj-lt"/>
            </a:endParaRPr>
          </a:p>
          <a:p>
            <a:br>
              <a:rPr lang="en-US" sz="1600" dirty="0">
                <a:solidFill>
                  <a:schemeClr val="tx2"/>
                </a:solidFill>
                <a:latin typeface="+mj-lt"/>
              </a:rPr>
            </a:br>
            <a:r>
              <a:rPr lang="en-US" sz="1200" dirty="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dirty="0">
              <a:solidFill>
                <a:schemeClr val="tx2"/>
              </a:solidFill>
              <a:latin typeface="+mj-lt"/>
            </a:endParaRPr>
          </a:p>
          <a:p>
            <a:r>
              <a:rPr lang="en-US" sz="1200" kern="1200" dirty="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dirty="0">
                <a:solidFill>
                  <a:schemeClr val="tx2"/>
                </a:solidFill>
                <a:latin typeface="+mj-lt"/>
                <a:ea typeface="Calibri" panose="020F0502020204030204" pitchFamily="34" charset="0"/>
                <a:cs typeface="Times New Roman" panose="02020603050405020304" pitchFamily="18" charset="0"/>
              </a:rPr>
              <a:t> </a:t>
            </a:r>
            <a:r>
              <a:rPr lang="en-US" sz="1200" kern="1200" dirty="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dirty="0"/>
              <a:t>Click to edit Master text styles</a:t>
            </a:r>
          </a:p>
        </p:txBody>
      </p:sp>
    </p:spTree>
    <p:extLst>
      <p:ext uri="{BB962C8B-B14F-4D97-AF65-F5344CB8AC3E}">
        <p14:creationId xmlns:p14="http://schemas.microsoft.com/office/powerpoint/2010/main" val="7442032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4" name="Picture 3"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8B9B92"/>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8B9B9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8B9B9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34105983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dirty="0"/>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89" indent="-457189">
              <a:buClr>
                <a:srgbClr val="8B9B92"/>
              </a:buClr>
              <a:buFont typeface="Wingdings" panose="05000000000000000000" pitchFamily="2" charset="2"/>
              <a:buChar char="§"/>
              <a:defRPr sz="2667">
                <a:solidFill>
                  <a:schemeClr val="accent4">
                    <a:lumMod val="75000"/>
                  </a:schemeClr>
                </a:solidFill>
              </a:defRPr>
            </a:lvl1pPr>
            <a:lvl2pPr>
              <a:buClr>
                <a:srgbClr val="B2A97E"/>
              </a:buClr>
              <a:defRPr sz="2667">
                <a:solidFill>
                  <a:schemeClr val="accent4">
                    <a:lumMod val="75000"/>
                  </a:schemeClr>
                </a:solidFill>
              </a:defRPr>
            </a:lvl2pPr>
            <a:lvl3pPr>
              <a:buClr>
                <a:srgbClr val="594F4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592909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85240484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238753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9956526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7228182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41824155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3109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288250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31352727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95E4-F9BC-446F-86D9-FBB5244205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13BC09-B479-412B-A58E-B41C1B330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7F39CE-DE23-4F8A-9D35-CA7BE74C0591}"/>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71F72961-823A-4F93-A79F-4F112E079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87B8A-BADB-41DF-913B-B171ECDCE052}"/>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159314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605303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42AF8-81BA-4535-B10E-EAA6B364D7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37203C-4EFC-4419-9E80-873A6C8A9A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6B598-EF0B-47F1-9D8F-C6CB7B5C5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9A7E827C-8813-42BD-8F73-961E1C80A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184FA0-25C0-4D91-B244-767049B2F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655D9-787D-427C-A591-B6F6D779E82F}" type="slidenum">
              <a:rPr lang="en-US" smtClean="0"/>
              <a:t>‹#›</a:t>
            </a:fld>
            <a:endParaRPr lang="en-US"/>
          </a:p>
        </p:txBody>
      </p:sp>
    </p:spTree>
    <p:extLst>
      <p:ext uri="{BB962C8B-B14F-4D97-AF65-F5344CB8AC3E}">
        <p14:creationId xmlns:p14="http://schemas.microsoft.com/office/powerpoint/2010/main" val="42087807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867336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acute-flaccid-myelitis/parents/get-involved-afm-research.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whitney@wearesrn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CORETM@utsouthwestern.edu" TargetMode="External"/><Relationship Id="rId5" Type="http://schemas.openxmlformats.org/officeDocument/2006/relationships/hyperlink" Target="mailto:gdefiebre@wearesrna.org" TargetMode="External"/><Relationship Id="rId4" Type="http://schemas.openxmlformats.org/officeDocument/2006/relationships/hyperlink" Target="mailto:patricia.plumb@utsouthwestern.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dc.gov/afm"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dc.gov/acute-flaccid-myelitis/cases-in-u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09600" y="3429000"/>
            <a:ext cx="8534400" cy="2125056"/>
          </a:xfrm>
        </p:spPr>
        <p:txBody>
          <a:bodyPr/>
          <a:lstStyle/>
          <a:p>
            <a:pPr lvl="0" fontAlgn="auto">
              <a:lnSpc>
                <a:spcPct val="100000"/>
              </a:lnSpc>
              <a:spcBef>
                <a:spcPts val="0"/>
              </a:spcBef>
              <a:spcAft>
                <a:spcPts val="0"/>
              </a:spcAft>
              <a:buClrTx/>
              <a:buSzTx/>
              <a:defRPr/>
            </a:pPr>
            <a:r>
              <a:rPr lang="en-US" b="1" dirty="0">
                <a:solidFill>
                  <a:srgbClr val="0B40A5"/>
                </a:solidFill>
              </a:rPr>
              <a:t>Dr. Janell Routh</a:t>
            </a:r>
          </a:p>
          <a:p>
            <a:pPr lvl="0" fontAlgn="auto">
              <a:lnSpc>
                <a:spcPct val="100000"/>
              </a:lnSpc>
              <a:spcBef>
                <a:spcPts val="0"/>
              </a:spcBef>
              <a:spcAft>
                <a:spcPts val="0"/>
              </a:spcAft>
              <a:buClrTx/>
              <a:buSzTx/>
              <a:defRPr/>
            </a:pPr>
            <a:r>
              <a:rPr lang="en-US" sz="1800" dirty="0">
                <a:solidFill>
                  <a:srgbClr val="0B40A5"/>
                </a:solidFill>
              </a:rPr>
              <a:t>AFM and Domestic Polio Team Lead </a:t>
            </a:r>
          </a:p>
          <a:p>
            <a:pPr lvl="0" fontAlgn="auto">
              <a:lnSpc>
                <a:spcPct val="100000"/>
              </a:lnSpc>
              <a:spcBef>
                <a:spcPts val="0"/>
              </a:spcBef>
              <a:spcAft>
                <a:spcPts val="0"/>
              </a:spcAft>
              <a:buClrTx/>
              <a:buSzTx/>
              <a:defRPr/>
            </a:pPr>
            <a:endParaRPr lang="en-US" sz="1600" b="1" kern="0" dirty="0">
              <a:solidFill>
                <a:srgbClr val="0B40A5"/>
              </a:solidFill>
            </a:endParaRPr>
          </a:p>
          <a:p>
            <a:pPr>
              <a:lnSpc>
                <a:spcPct val="100000"/>
              </a:lnSpc>
              <a:spcBef>
                <a:spcPts val="0"/>
              </a:spcBef>
            </a:pPr>
            <a:r>
              <a:rPr lang="en-US" sz="1800" dirty="0">
                <a:solidFill>
                  <a:srgbClr val="0B40A5"/>
                </a:solidFill>
              </a:rPr>
              <a:t>National Center for Immunization and Respiratory Diseases</a:t>
            </a:r>
            <a:endParaRPr lang="en-US" sz="1600" dirty="0"/>
          </a:p>
          <a:p>
            <a:pPr>
              <a:lnSpc>
                <a:spcPct val="100000"/>
              </a:lnSpc>
              <a:spcBef>
                <a:spcPts val="0"/>
              </a:spcBef>
            </a:pPr>
            <a:r>
              <a:rPr lang="en-US" sz="1800" dirty="0">
                <a:solidFill>
                  <a:srgbClr val="0B40A5"/>
                </a:solidFill>
              </a:rPr>
              <a:t>Centers for Disease Control and Prevention (CDC)</a:t>
            </a:r>
            <a:endParaRPr lang="en-US" sz="1600" dirty="0"/>
          </a:p>
          <a:p>
            <a:pPr lvl="0">
              <a:lnSpc>
                <a:spcPct val="100000"/>
              </a:lnSpc>
              <a:spcBef>
                <a:spcPts val="0"/>
              </a:spcBef>
              <a:buClr>
                <a:srgbClr val="4983F2"/>
              </a:buClr>
            </a:pPr>
            <a:r>
              <a:rPr lang="en-US" sz="1800" dirty="0">
                <a:solidFill>
                  <a:srgbClr val="0B40A5"/>
                </a:solidFill>
              </a:rPr>
              <a:t>November 12, 2020 </a:t>
            </a:r>
            <a:endParaRPr lang="en-US" sz="1600" dirty="0">
              <a:solidFill>
                <a:srgbClr val="3B495B"/>
              </a:solidFill>
            </a:endParaRPr>
          </a:p>
        </p:txBody>
      </p:sp>
      <p:sp>
        <p:nvSpPr>
          <p:cNvPr id="14" name="Title 13"/>
          <p:cNvSpPr>
            <a:spLocks noGrp="1"/>
          </p:cNvSpPr>
          <p:nvPr>
            <p:ph type="title"/>
          </p:nvPr>
        </p:nvSpPr>
        <p:spPr>
          <a:xfrm>
            <a:off x="609600" y="1974233"/>
            <a:ext cx="10972800" cy="611312"/>
          </a:xfrm>
        </p:spPr>
        <p:txBody>
          <a:bodyPr>
            <a:noAutofit/>
          </a:bodyPr>
          <a:lstStyle/>
          <a:p>
            <a:pPr lvl="0">
              <a:lnSpc>
                <a:spcPct val="100000"/>
              </a:lnSpc>
              <a:spcBef>
                <a:spcPts val="800"/>
              </a:spcBef>
              <a:buClr>
                <a:srgbClr val="4983F2"/>
              </a:buClr>
              <a:buSzPct val="100000"/>
            </a:pPr>
            <a:r>
              <a:rPr lang="en-US" sz="4000" dirty="0">
                <a:solidFill>
                  <a:srgbClr val="4983F2">
                    <a:lumMod val="50000"/>
                  </a:srgbClr>
                </a:solidFill>
                <a:latin typeface="Calibri (Headings)"/>
                <a:ea typeface="+mn-ea"/>
                <a:cs typeface="+mn-cs"/>
              </a:rPr>
              <a:t>Update on AFM in 2020 </a:t>
            </a:r>
            <a:endParaRPr lang="en-US" sz="4000" dirty="0">
              <a:latin typeface="Calibri (Headings)"/>
            </a:endParaRPr>
          </a:p>
        </p:txBody>
      </p:sp>
    </p:spTree>
    <p:extLst>
      <p:ext uri="{BB962C8B-B14F-4D97-AF65-F5344CB8AC3E}">
        <p14:creationId xmlns:p14="http://schemas.microsoft.com/office/powerpoint/2010/main" val="22115574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BDDFD6-C40A-4AA9-A386-28C9D12E187E}"/>
              </a:ext>
            </a:extLst>
          </p:cNvPr>
          <p:cNvSpPr>
            <a:spLocks noGrp="1"/>
          </p:cNvSpPr>
          <p:nvPr>
            <p:ph type="title"/>
          </p:nvPr>
        </p:nvSpPr>
        <p:spPr>
          <a:xfrm>
            <a:off x="609600" y="274320"/>
            <a:ext cx="10972800" cy="818756"/>
          </a:xfrm>
        </p:spPr>
        <p:txBody>
          <a:bodyPr anchor="t">
            <a:normAutofit fontScale="90000"/>
          </a:bodyPr>
          <a:lstStyle/>
          <a:p>
            <a:r>
              <a:rPr lang="en-US" sz="4000" dirty="0"/>
              <a:t>AFM Research</a:t>
            </a:r>
            <a:br>
              <a:rPr lang="en-US" dirty="0"/>
            </a:br>
            <a:endParaRPr lang="en-US" dirty="0"/>
          </a:p>
        </p:txBody>
      </p:sp>
      <p:sp>
        <p:nvSpPr>
          <p:cNvPr id="2" name="Content Placeholder 1">
            <a:extLst>
              <a:ext uri="{FF2B5EF4-FFF2-40B4-BE49-F238E27FC236}">
                <a16:creationId xmlns:a16="http://schemas.microsoft.com/office/drawing/2014/main" id="{CD9DE647-7D9D-45F9-9827-30607FE5C921}"/>
              </a:ext>
            </a:extLst>
          </p:cNvPr>
          <p:cNvSpPr>
            <a:spLocks noGrp="1"/>
          </p:cNvSpPr>
          <p:nvPr>
            <p:ph sz="quarter" idx="14"/>
          </p:nvPr>
        </p:nvSpPr>
        <p:spPr>
          <a:xfrm>
            <a:off x="609600" y="1093076"/>
            <a:ext cx="10972800" cy="4825616"/>
          </a:xfrm>
        </p:spPr>
        <p:txBody>
          <a:bodyPr/>
          <a:lstStyle/>
          <a:p>
            <a:r>
              <a:rPr lang="en-US" sz="2800" dirty="0"/>
              <a:t>The AFM Biorepository</a:t>
            </a:r>
          </a:p>
          <a:p>
            <a:pPr lvl="1"/>
            <a:r>
              <a:rPr lang="en-US" sz="2200" dirty="0"/>
              <a:t>Repository for anonymous samples of blood, stool, nasal/throat swabs, cerebrospinal fluid, and other clinical specimens</a:t>
            </a:r>
          </a:p>
          <a:p>
            <a:pPr lvl="1"/>
            <a:r>
              <a:rPr lang="en-US" sz="2200" dirty="0"/>
              <a:t>Samples will be used to better understand AFM and support future research studies to develop diagnostics, treatment, and prevention methods</a:t>
            </a:r>
          </a:p>
          <a:p>
            <a:pPr marL="0" indent="0">
              <a:buNone/>
            </a:pPr>
            <a:endParaRPr lang="en-US" sz="2800" dirty="0"/>
          </a:p>
          <a:p>
            <a:r>
              <a:rPr lang="en-US" sz="2800" dirty="0"/>
              <a:t>The NIH Natural History Study</a:t>
            </a:r>
          </a:p>
          <a:p>
            <a:pPr lvl="1"/>
            <a:r>
              <a:rPr lang="en-US" sz="2200" dirty="0"/>
              <a:t>Repositories for anonymous data from participants including clinical specimens, clinical data, and diagnostic images</a:t>
            </a:r>
          </a:p>
          <a:p>
            <a:pPr lvl="1"/>
            <a:r>
              <a:rPr lang="en-US" sz="2200" dirty="0"/>
              <a:t>Data will help better characterize AFM’s patterns and progression, identify determinants of health outcomes, describe diagnostic evaluations and treatments, and describe signs and symptoms</a:t>
            </a:r>
          </a:p>
          <a:p>
            <a:pPr marL="243834" lvl="1" indent="0">
              <a:buNone/>
            </a:pPr>
            <a:endParaRPr lang="en-US" sz="2200" dirty="0">
              <a:hlinkClick r:id="rId3"/>
            </a:endParaRPr>
          </a:p>
          <a:p>
            <a:pPr marL="243834" lvl="1" indent="0">
              <a:buNone/>
            </a:pPr>
            <a:r>
              <a:rPr lang="en-US" sz="2200" dirty="0">
                <a:hlinkClick r:id="rId3"/>
              </a:rPr>
              <a:t>https://www.cdc.gov/acute-flaccid-myelitis/parents/get-involved-afm-research.html</a:t>
            </a:r>
            <a:r>
              <a:rPr lang="en-US" sz="2200" dirty="0"/>
              <a:t> </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85245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93CE6-E3E1-44BC-92D8-CDFF6935D75D}"/>
              </a:ext>
            </a:extLst>
          </p:cNvPr>
          <p:cNvSpPr>
            <a:spLocks noGrp="1"/>
          </p:cNvSpPr>
          <p:nvPr>
            <p:ph sz="quarter" idx="14"/>
          </p:nvPr>
        </p:nvSpPr>
        <p:spPr>
          <a:xfrm>
            <a:off x="609600" y="1093076"/>
            <a:ext cx="10972800" cy="4621212"/>
          </a:xfrm>
        </p:spPr>
        <p:txBody>
          <a:bodyPr/>
          <a:lstStyle/>
          <a:p>
            <a:r>
              <a:rPr lang="en-US" sz="2800" dirty="0"/>
              <a:t>Long-term Outcomes Project </a:t>
            </a:r>
          </a:p>
          <a:p>
            <a:pPr lvl="1"/>
            <a:r>
              <a:rPr lang="en-US" sz="2400" dirty="0"/>
              <a:t>AFM confirmed or probable cases diagnosed from 2014 – 2017 </a:t>
            </a:r>
          </a:p>
          <a:p>
            <a:pPr lvl="1"/>
            <a:r>
              <a:rPr lang="en-US" sz="2400" dirty="0"/>
              <a:t>CDC funded </a:t>
            </a:r>
            <a:r>
              <a:rPr lang="en-US" sz="2400" dirty="0" err="1"/>
              <a:t>McKing</a:t>
            </a:r>
            <a:r>
              <a:rPr lang="en-US" sz="2400" dirty="0"/>
              <a:t> Corporation to assist some health departments </a:t>
            </a:r>
          </a:p>
          <a:p>
            <a:pPr lvl="1"/>
            <a:r>
              <a:rPr lang="en-US" sz="2400" dirty="0"/>
              <a:t>One-time phone interview survey with patients in some states </a:t>
            </a:r>
          </a:p>
          <a:p>
            <a:pPr lvl="1"/>
            <a:r>
              <a:rPr lang="en-US" sz="2400" dirty="0"/>
              <a:t>Tentative start date in early 2021 </a:t>
            </a:r>
          </a:p>
          <a:p>
            <a:pPr lvl="1"/>
            <a:r>
              <a:rPr lang="en-US" sz="2400" dirty="0"/>
              <a:t>Help us understand long-term outcomes of AFM patients</a:t>
            </a:r>
          </a:p>
          <a:p>
            <a:pPr marL="243834" lvl="1" indent="0">
              <a:buNone/>
            </a:pPr>
            <a:endParaRPr lang="en-US" dirty="0"/>
          </a:p>
          <a:p>
            <a:r>
              <a:rPr lang="en-US" sz="2800" dirty="0"/>
              <a:t>Communications Research with Parents </a:t>
            </a:r>
          </a:p>
          <a:p>
            <a:pPr lvl="1"/>
            <a:r>
              <a:rPr lang="en-US" sz="2400" dirty="0"/>
              <a:t>CDC funded Porter Novelli to facilitate these surveys </a:t>
            </a:r>
          </a:p>
          <a:p>
            <a:pPr lvl="1"/>
            <a:r>
              <a:rPr lang="en-US" sz="2400" dirty="0"/>
              <a:t>Parents of children diagnosed with AFM </a:t>
            </a:r>
          </a:p>
          <a:p>
            <a:pPr lvl="1"/>
            <a:r>
              <a:rPr lang="en-US" sz="2400" dirty="0"/>
              <a:t>Two online surveys in 2021 </a:t>
            </a:r>
          </a:p>
          <a:p>
            <a:pPr lvl="2"/>
            <a:r>
              <a:rPr lang="en-US" sz="2000" dirty="0"/>
              <a:t>First survey to identify information and resource needs </a:t>
            </a:r>
          </a:p>
          <a:p>
            <a:pPr lvl="2"/>
            <a:r>
              <a:rPr lang="en-US" sz="2000" dirty="0"/>
              <a:t>Second survey to gather feedback about how CDC talks about AFM in our materials </a:t>
            </a:r>
          </a:p>
        </p:txBody>
      </p:sp>
      <p:sp>
        <p:nvSpPr>
          <p:cNvPr id="6" name="Title 2">
            <a:extLst>
              <a:ext uri="{FF2B5EF4-FFF2-40B4-BE49-F238E27FC236}">
                <a16:creationId xmlns:a16="http://schemas.microsoft.com/office/drawing/2014/main" id="{EB008FA5-4654-4DB7-A149-C9CF62DF6C82}"/>
              </a:ext>
            </a:extLst>
          </p:cNvPr>
          <p:cNvSpPr>
            <a:spLocks noGrp="1"/>
          </p:cNvSpPr>
          <p:nvPr>
            <p:ph type="title"/>
          </p:nvPr>
        </p:nvSpPr>
        <p:spPr>
          <a:xfrm>
            <a:off x="609600" y="274320"/>
            <a:ext cx="10972800" cy="818756"/>
          </a:xfrm>
        </p:spPr>
        <p:txBody>
          <a:bodyPr anchor="t">
            <a:normAutofit fontScale="90000"/>
          </a:bodyPr>
          <a:lstStyle/>
          <a:p>
            <a:r>
              <a:rPr lang="en-US" sz="4000" dirty="0"/>
              <a:t>AFM Research</a:t>
            </a:r>
            <a:br>
              <a:rPr lang="en-US" dirty="0"/>
            </a:br>
            <a:endParaRPr lang="en-US" dirty="0"/>
          </a:p>
        </p:txBody>
      </p:sp>
    </p:spTree>
    <p:extLst>
      <p:ext uri="{BB962C8B-B14F-4D97-AF65-F5344CB8AC3E}">
        <p14:creationId xmlns:p14="http://schemas.microsoft.com/office/powerpoint/2010/main" val="17638429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A0736-D3E6-4C82-9C3B-5C7E27D8BEDA}"/>
              </a:ext>
            </a:extLst>
          </p:cNvPr>
          <p:cNvSpPr>
            <a:spLocks noGrp="1"/>
          </p:cNvSpPr>
          <p:nvPr>
            <p:ph sz="quarter" idx="14"/>
          </p:nvPr>
        </p:nvSpPr>
        <p:spPr>
          <a:xfrm>
            <a:off x="609600" y="1259195"/>
            <a:ext cx="10972800" cy="4621212"/>
          </a:xfrm>
        </p:spPr>
        <p:txBody>
          <a:bodyPr/>
          <a:lstStyle/>
          <a:p>
            <a:r>
              <a:rPr lang="en-US" sz="2800" dirty="0"/>
              <a:t>CAPTURE Study </a:t>
            </a:r>
          </a:p>
          <a:p>
            <a:pPr lvl="1"/>
            <a:r>
              <a:rPr lang="en-US" sz="2400" dirty="0"/>
              <a:t>Started in 2014 and goes until 2026, led by Dr. Greenberg of UTSW</a:t>
            </a:r>
          </a:p>
          <a:p>
            <a:pPr lvl="1"/>
            <a:r>
              <a:rPr lang="en-US" sz="2400" dirty="0"/>
              <a:t>Open to children 0-17 years at onset or within six months of diagnosis </a:t>
            </a:r>
          </a:p>
          <a:p>
            <a:pPr lvl="1"/>
            <a:r>
              <a:rPr lang="en-US" sz="2400" dirty="0">
                <a:solidFill>
                  <a:schemeClr val="tx1"/>
                </a:solidFill>
              </a:rPr>
              <a:t>Contact </a:t>
            </a:r>
            <a:r>
              <a:rPr lang="en-US" sz="2400" u="sng" dirty="0">
                <a:solidFill>
                  <a:schemeClr val="tx1"/>
                </a:solidFill>
                <a:hlinkClick r:id="rId3"/>
              </a:rPr>
              <a:t>rwhitney@wearesrna.org</a:t>
            </a:r>
            <a:r>
              <a:rPr lang="en-US" sz="2400" dirty="0">
                <a:solidFill>
                  <a:schemeClr val="tx1"/>
                </a:solidFill>
              </a:rPr>
              <a:t> or </a:t>
            </a:r>
            <a:r>
              <a:rPr lang="en-US" sz="2400" u="sng" dirty="0">
                <a:solidFill>
                  <a:schemeClr val="tx1"/>
                </a:solidFill>
                <a:hlinkClick r:id="rId4"/>
              </a:rPr>
              <a:t>patricia.plumb@utsouthwestern.edu</a:t>
            </a:r>
            <a:endParaRPr lang="en-US" sz="2400" dirty="0">
              <a:solidFill>
                <a:schemeClr val="tx1"/>
              </a:solidFill>
            </a:endParaRPr>
          </a:p>
          <a:p>
            <a:r>
              <a:rPr lang="en-US" sz="2800" dirty="0"/>
              <a:t>CORE TM Study </a:t>
            </a:r>
          </a:p>
          <a:p>
            <a:pPr lvl="1"/>
            <a:r>
              <a:rPr lang="en-US" sz="2400" dirty="0"/>
              <a:t>Families and children post 6 months of AFM onset can share their data and long-term outcomes with the CORE TM study via the SRNA registry</a:t>
            </a:r>
          </a:p>
          <a:p>
            <a:pPr lvl="1"/>
            <a:r>
              <a:rPr lang="en-US" sz="2400" dirty="0">
                <a:solidFill>
                  <a:schemeClr val="tx1"/>
                </a:solidFill>
              </a:rPr>
              <a:t>Contact </a:t>
            </a:r>
            <a:r>
              <a:rPr lang="en-US" sz="2400" u="sng" dirty="0">
                <a:solidFill>
                  <a:schemeClr val="tx1"/>
                </a:solidFill>
                <a:hlinkClick r:id="rId5"/>
              </a:rPr>
              <a:t>gdefiebre@wearesrna.org</a:t>
            </a:r>
            <a:r>
              <a:rPr lang="en-US" sz="2400" dirty="0">
                <a:solidFill>
                  <a:schemeClr val="tx1"/>
                </a:solidFill>
              </a:rPr>
              <a:t> or </a:t>
            </a:r>
            <a:r>
              <a:rPr lang="en-US" sz="2400" u="sng" dirty="0">
                <a:solidFill>
                  <a:schemeClr val="tx1"/>
                </a:solidFill>
                <a:hlinkClick r:id="rId6"/>
              </a:rPr>
              <a:t>CORETM@utsouthwestern.edu</a:t>
            </a:r>
            <a:r>
              <a:rPr lang="en-US" sz="2400" dirty="0">
                <a:solidFill>
                  <a:schemeClr val="tx1"/>
                </a:solidFill>
              </a:rPr>
              <a:t>. </a:t>
            </a:r>
            <a:endParaRPr lang="en-US" sz="2400" dirty="0"/>
          </a:p>
          <a:p>
            <a:pPr marL="243834" lvl="1" indent="0">
              <a:buNone/>
            </a:pPr>
            <a:endParaRPr lang="en-US" dirty="0">
              <a:highlight>
                <a:srgbClr val="FFFF00"/>
              </a:highlight>
            </a:endParaRPr>
          </a:p>
        </p:txBody>
      </p:sp>
      <p:sp>
        <p:nvSpPr>
          <p:cNvPr id="3" name="Title 2">
            <a:extLst>
              <a:ext uri="{FF2B5EF4-FFF2-40B4-BE49-F238E27FC236}">
                <a16:creationId xmlns:a16="http://schemas.microsoft.com/office/drawing/2014/main" id="{A1768494-7806-42D7-9B1B-8D390377BF49}"/>
              </a:ext>
            </a:extLst>
          </p:cNvPr>
          <p:cNvSpPr>
            <a:spLocks noGrp="1"/>
          </p:cNvSpPr>
          <p:nvPr>
            <p:ph type="title"/>
          </p:nvPr>
        </p:nvSpPr>
        <p:spPr/>
        <p:txBody>
          <a:bodyPr>
            <a:normAutofit/>
          </a:bodyPr>
          <a:lstStyle/>
          <a:p>
            <a:r>
              <a:rPr lang="en-US" sz="3600" dirty="0"/>
              <a:t>AFM Research led by Partners  </a:t>
            </a:r>
          </a:p>
        </p:txBody>
      </p:sp>
    </p:spTree>
    <p:extLst>
      <p:ext uri="{BB962C8B-B14F-4D97-AF65-F5344CB8AC3E}">
        <p14:creationId xmlns:p14="http://schemas.microsoft.com/office/powerpoint/2010/main" val="31897203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219200" y="1793631"/>
            <a:ext cx="9753600" cy="1928364"/>
          </a:xfrm>
        </p:spPr>
        <p:txBody>
          <a:bodyPr>
            <a:normAutofit/>
          </a:bodyPr>
          <a:lstStyle/>
          <a:p>
            <a:pPr algn="ctr"/>
            <a:r>
              <a:rPr lang="en-US" sz="2400" i="1" dirty="0"/>
              <a:t>Have questions? Send an email to: AFMQuestions@cdc.gov</a:t>
            </a:r>
          </a:p>
          <a:p>
            <a:pPr algn="ctr"/>
            <a:endParaRPr lang="en-US" sz="1600" i="1" dirty="0"/>
          </a:p>
          <a:p>
            <a:pPr algn="ctr"/>
            <a:r>
              <a:rPr lang="en-US" sz="2400" i="1" dirty="0"/>
              <a:t>Visit CDC’s AFM website at </a:t>
            </a:r>
            <a:r>
              <a:rPr lang="en-US" sz="2400" i="1" dirty="0">
                <a:hlinkClick r:id="rId3"/>
              </a:rPr>
              <a:t>www.cdc.gov/afm</a:t>
            </a:r>
            <a:r>
              <a:rPr lang="en-US" sz="2400" i="1" dirty="0"/>
              <a:t>.</a:t>
            </a:r>
          </a:p>
          <a:p>
            <a:pPr algn="ctr"/>
            <a:r>
              <a:rPr lang="en-US" sz="2400" i="1" dirty="0"/>
              <a:t> </a:t>
            </a:r>
          </a:p>
        </p:txBody>
      </p:sp>
      <p:sp>
        <p:nvSpPr>
          <p:cNvPr id="2" name="Title 1"/>
          <p:cNvSpPr>
            <a:spLocks noGrp="1"/>
          </p:cNvSpPr>
          <p:nvPr>
            <p:ph type="title"/>
          </p:nvPr>
        </p:nvSpPr>
        <p:spPr>
          <a:xfrm>
            <a:off x="838200" y="605913"/>
            <a:ext cx="10515600" cy="1325563"/>
          </a:xfrm>
        </p:spPr>
        <p:txBody>
          <a:bodyPr>
            <a:normAutofit/>
          </a:bodyPr>
          <a:lstStyle/>
          <a:p>
            <a:pPr algn="ctr"/>
            <a:r>
              <a:rPr lang="en-US" sz="4800" b="1" dirty="0">
                <a:solidFill>
                  <a:srgbClr val="0B40A5"/>
                </a:solidFill>
                <a:latin typeface="Calibri" panose="020F0502020204030204"/>
              </a:rPr>
              <a:t>Thank you! </a:t>
            </a:r>
            <a:endParaRPr lang="en-US" sz="6000" b="1" dirty="0">
              <a:solidFill>
                <a:schemeClr val="accent1">
                  <a:lumMod val="50000"/>
                </a:schemeClr>
              </a:solidFill>
              <a:latin typeface="Calibri (Headings)"/>
            </a:endParaRPr>
          </a:p>
        </p:txBody>
      </p:sp>
    </p:spTree>
    <p:extLst>
      <p:ext uri="{BB962C8B-B14F-4D97-AF65-F5344CB8AC3E}">
        <p14:creationId xmlns:p14="http://schemas.microsoft.com/office/powerpoint/2010/main" val="13572412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8FA82-6427-44E8-AAE8-353C741C5000}"/>
              </a:ext>
            </a:extLst>
          </p:cNvPr>
          <p:cNvSpPr>
            <a:spLocks noGrp="1"/>
          </p:cNvSpPr>
          <p:nvPr>
            <p:ph type="title"/>
          </p:nvPr>
        </p:nvSpPr>
        <p:spPr/>
        <p:txBody>
          <a:bodyPr>
            <a:normAutofit/>
          </a:bodyPr>
          <a:lstStyle/>
          <a:p>
            <a:r>
              <a:rPr lang="en-US" dirty="0"/>
              <a:t>What is ahead for AFM this year and in 2021? </a:t>
            </a:r>
          </a:p>
        </p:txBody>
      </p:sp>
      <p:sp>
        <p:nvSpPr>
          <p:cNvPr id="4" name="Text Placeholder 3">
            <a:extLst>
              <a:ext uri="{FF2B5EF4-FFF2-40B4-BE49-F238E27FC236}">
                <a16:creationId xmlns:a16="http://schemas.microsoft.com/office/drawing/2014/main" id="{2ED9767D-016C-4176-B41A-03A4015F9CBA}"/>
              </a:ext>
            </a:extLst>
          </p:cNvPr>
          <p:cNvSpPr>
            <a:spLocks noGrp="1"/>
          </p:cNvSpPr>
          <p:nvPr>
            <p:ph type="body" sz="quarter" idx="13"/>
          </p:nvPr>
        </p:nvSpPr>
        <p:spPr/>
        <p:txBody>
          <a:bodyPr/>
          <a:lstStyle/>
          <a:p>
            <a:r>
              <a:rPr lang="en-US" dirty="0"/>
              <a:t>https://syndromictrends.com/metric/panel/rp/percent_positivity/organism/main</a:t>
            </a:r>
          </a:p>
        </p:txBody>
      </p:sp>
      <p:pic>
        <p:nvPicPr>
          <p:cNvPr id="2" name="Picture 1" descr="Graph showing what may be ahead for AFM this year and in 2021? Biofire Syndromic Trenda data: enteroviruses for 2019-2020.&#10;Included if parents ask specifics of enteroviruses, but will not be presented if we aren’t asked. &#10;">
            <a:extLst>
              <a:ext uri="{FF2B5EF4-FFF2-40B4-BE49-F238E27FC236}">
                <a16:creationId xmlns:a16="http://schemas.microsoft.com/office/drawing/2014/main" id="{8F206019-78EC-4E04-AB4B-AD0081586CAD}"/>
              </a:ext>
            </a:extLst>
          </p:cNvPr>
          <p:cNvPicPr>
            <a:picLocks noChangeAspect="1"/>
          </p:cNvPicPr>
          <p:nvPr/>
        </p:nvPicPr>
        <p:blipFill>
          <a:blip r:embed="rId3"/>
          <a:stretch>
            <a:fillRect/>
          </a:stretch>
        </p:blipFill>
        <p:spPr>
          <a:xfrm>
            <a:off x="455054" y="2255366"/>
            <a:ext cx="11521440" cy="3127682"/>
          </a:xfrm>
          <a:prstGeom prst="rect">
            <a:avLst/>
          </a:prstGeom>
        </p:spPr>
      </p:pic>
      <p:sp>
        <p:nvSpPr>
          <p:cNvPr id="5" name="TextBox 4">
            <a:extLst>
              <a:ext uri="{FF2B5EF4-FFF2-40B4-BE49-F238E27FC236}">
                <a16:creationId xmlns:a16="http://schemas.microsoft.com/office/drawing/2014/main" id="{B2ADF2DE-BACE-4468-97C6-BEA70B519573}"/>
              </a:ext>
            </a:extLst>
          </p:cNvPr>
          <p:cNvSpPr txBox="1"/>
          <p:nvPr/>
        </p:nvSpPr>
        <p:spPr>
          <a:xfrm>
            <a:off x="4739426" y="1839555"/>
            <a:ext cx="2041521" cy="369332"/>
          </a:xfrm>
          <a:prstGeom prst="rect">
            <a:avLst/>
          </a:prstGeom>
          <a:noFill/>
        </p:spPr>
        <p:txBody>
          <a:bodyPr wrap="none" rtlCol="0">
            <a:spAutoFit/>
          </a:bodyPr>
          <a:lstStyle/>
          <a:p>
            <a:r>
              <a:rPr lang="en-US" dirty="0">
                <a:solidFill>
                  <a:srgbClr val="000000"/>
                </a:solidFill>
                <a:latin typeface="Calibri" panose="020F0502020204030204" pitchFamily="34" charset="0"/>
              </a:rPr>
              <a:t>Sept 9, 2019: 35.3%</a:t>
            </a:r>
          </a:p>
        </p:txBody>
      </p:sp>
      <p:sp>
        <p:nvSpPr>
          <p:cNvPr id="6" name="TextBox 5">
            <a:extLst>
              <a:ext uri="{FF2B5EF4-FFF2-40B4-BE49-F238E27FC236}">
                <a16:creationId xmlns:a16="http://schemas.microsoft.com/office/drawing/2014/main" id="{C15D744D-F75E-47FC-BDAC-61993F8850A7}"/>
              </a:ext>
            </a:extLst>
          </p:cNvPr>
          <p:cNvSpPr txBox="1"/>
          <p:nvPr/>
        </p:nvSpPr>
        <p:spPr>
          <a:xfrm>
            <a:off x="9906639" y="1839555"/>
            <a:ext cx="1949573" cy="369332"/>
          </a:xfrm>
          <a:prstGeom prst="rect">
            <a:avLst/>
          </a:prstGeom>
          <a:noFill/>
        </p:spPr>
        <p:txBody>
          <a:bodyPr wrap="none" rtlCol="0">
            <a:spAutoFit/>
          </a:bodyPr>
          <a:lstStyle/>
          <a:p>
            <a:r>
              <a:rPr lang="en-US" dirty="0">
                <a:solidFill>
                  <a:srgbClr val="000000"/>
                </a:solidFill>
                <a:latin typeface="Calibri" panose="020F0502020204030204" pitchFamily="34" charset="0"/>
              </a:rPr>
              <a:t>Oct 5, 2020: 21.2%</a:t>
            </a:r>
          </a:p>
        </p:txBody>
      </p:sp>
      <p:cxnSp>
        <p:nvCxnSpPr>
          <p:cNvPr id="8" name="Straight Arrow Connector 7">
            <a:extLst>
              <a:ext uri="{FF2B5EF4-FFF2-40B4-BE49-F238E27FC236}">
                <a16:creationId xmlns:a16="http://schemas.microsoft.com/office/drawing/2014/main" id="{ECB1902A-C723-4228-B849-EF6B3B14F12D}"/>
              </a:ext>
              <a:ext uri="{C183D7F6-B498-43B3-948B-1728B52AA6E4}">
                <adec:decorative xmlns:adec="http://schemas.microsoft.com/office/drawing/2017/decorative" val="1"/>
              </a:ext>
            </a:extLst>
          </p:cNvPr>
          <p:cNvCxnSpPr>
            <a:cxnSpLocks/>
          </p:cNvCxnSpPr>
          <p:nvPr/>
        </p:nvCxnSpPr>
        <p:spPr>
          <a:xfrm flipH="1">
            <a:off x="5634726" y="2223232"/>
            <a:ext cx="1" cy="328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3C43F68-5EB4-4A04-AB26-CABD472482BC}"/>
              </a:ext>
              <a:ext uri="{C183D7F6-B498-43B3-948B-1728B52AA6E4}">
                <adec:decorative xmlns:adec="http://schemas.microsoft.com/office/drawing/2017/decorative" val="1"/>
              </a:ext>
            </a:extLst>
          </p:cNvPr>
          <p:cNvCxnSpPr>
            <a:cxnSpLocks/>
          </p:cNvCxnSpPr>
          <p:nvPr/>
        </p:nvCxnSpPr>
        <p:spPr>
          <a:xfrm flipH="1">
            <a:off x="11363679" y="2241021"/>
            <a:ext cx="1" cy="108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9B74C9F-0BC7-48A2-AD98-B9DFAC9A3A49}"/>
              </a:ext>
            </a:extLst>
          </p:cNvPr>
          <p:cNvSpPr/>
          <p:nvPr/>
        </p:nvSpPr>
        <p:spPr>
          <a:xfrm>
            <a:off x="3275099" y="932282"/>
            <a:ext cx="5641801" cy="369332"/>
          </a:xfrm>
          <a:prstGeom prst="rect">
            <a:avLst/>
          </a:prstGeom>
        </p:spPr>
        <p:txBody>
          <a:bodyPr wrap="none">
            <a:spAutoFit/>
          </a:bodyPr>
          <a:lstStyle/>
          <a:p>
            <a:r>
              <a:rPr lang="en-US" dirty="0"/>
              <a:t>Biofire Syndromic Trends data: enteroviruses, 2019 – 2020</a:t>
            </a:r>
          </a:p>
        </p:txBody>
      </p:sp>
    </p:spTree>
    <p:extLst>
      <p:ext uri="{BB962C8B-B14F-4D97-AF65-F5344CB8AC3E}">
        <p14:creationId xmlns:p14="http://schemas.microsoft.com/office/powerpoint/2010/main" val="5297286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8FA82-6427-44E8-AAE8-353C741C5000}"/>
              </a:ext>
            </a:extLst>
          </p:cNvPr>
          <p:cNvSpPr>
            <a:spLocks noGrp="1"/>
          </p:cNvSpPr>
          <p:nvPr>
            <p:ph type="title"/>
          </p:nvPr>
        </p:nvSpPr>
        <p:spPr/>
        <p:txBody>
          <a:bodyPr>
            <a:normAutofit fontScale="90000"/>
          </a:bodyPr>
          <a:lstStyle/>
          <a:p>
            <a:r>
              <a:rPr lang="en-US" dirty="0"/>
              <a:t>Biofire Syndromic Trends data: all viruses, 2019 – 2020 </a:t>
            </a:r>
          </a:p>
        </p:txBody>
      </p:sp>
      <p:sp>
        <p:nvSpPr>
          <p:cNvPr id="4" name="Text Placeholder 3">
            <a:extLst>
              <a:ext uri="{FF2B5EF4-FFF2-40B4-BE49-F238E27FC236}">
                <a16:creationId xmlns:a16="http://schemas.microsoft.com/office/drawing/2014/main" id="{2ED9767D-016C-4176-B41A-03A4015F9CBA}"/>
              </a:ext>
            </a:extLst>
          </p:cNvPr>
          <p:cNvSpPr>
            <a:spLocks noGrp="1"/>
          </p:cNvSpPr>
          <p:nvPr>
            <p:ph type="body" sz="quarter" idx="13"/>
          </p:nvPr>
        </p:nvSpPr>
        <p:spPr/>
        <p:txBody>
          <a:bodyPr/>
          <a:lstStyle/>
          <a:p>
            <a:r>
              <a:rPr lang="en-US" dirty="0"/>
              <a:t>https://syndromictrends.com/metric/panel/rp/percent_positivity/organism/main</a:t>
            </a:r>
          </a:p>
        </p:txBody>
      </p:sp>
      <p:pic>
        <p:nvPicPr>
          <p:cNvPr id="5" name="Picture 4" descr="Graph showing the Biofire Syndromic Trends data: all viruses for 2010-2020. ">
            <a:extLst>
              <a:ext uri="{FF2B5EF4-FFF2-40B4-BE49-F238E27FC236}">
                <a16:creationId xmlns:a16="http://schemas.microsoft.com/office/drawing/2014/main" id="{FE7B4CD4-378C-4FC2-96D3-01F7390B15B3}"/>
              </a:ext>
            </a:extLst>
          </p:cNvPr>
          <p:cNvPicPr>
            <a:picLocks noChangeAspect="1"/>
          </p:cNvPicPr>
          <p:nvPr/>
        </p:nvPicPr>
        <p:blipFill>
          <a:blip r:embed="rId3"/>
          <a:stretch>
            <a:fillRect/>
          </a:stretch>
        </p:blipFill>
        <p:spPr>
          <a:xfrm>
            <a:off x="487680" y="2239009"/>
            <a:ext cx="11704320" cy="3160397"/>
          </a:xfrm>
          <a:prstGeom prst="rect">
            <a:avLst/>
          </a:prstGeom>
        </p:spPr>
      </p:pic>
      <p:sp>
        <p:nvSpPr>
          <p:cNvPr id="6" name="TextBox 5">
            <a:extLst>
              <a:ext uri="{FF2B5EF4-FFF2-40B4-BE49-F238E27FC236}">
                <a16:creationId xmlns:a16="http://schemas.microsoft.com/office/drawing/2014/main" id="{0822CAD2-20F8-472A-AD43-4A1107F07137}"/>
              </a:ext>
            </a:extLst>
          </p:cNvPr>
          <p:cNvSpPr txBox="1"/>
          <p:nvPr/>
        </p:nvSpPr>
        <p:spPr>
          <a:xfrm>
            <a:off x="7263685" y="1527859"/>
            <a:ext cx="4690002" cy="369332"/>
          </a:xfrm>
          <a:prstGeom prst="rect">
            <a:avLst/>
          </a:prstGeom>
          <a:noFill/>
        </p:spPr>
        <p:txBody>
          <a:bodyPr wrap="none" rtlCol="0">
            <a:spAutoFit/>
          </a:bodyPr>
          <a:lstStyle/>
          <a:p>
            <a:r>
              <a:rPr lang="en-US" dirty="0">
                <a:solidFill>
                  <a:srgbClr val="000000"/>
                </a:solidFill>
                <a:latin typeface="Calibri" panose="020F0502020204030204" pitchFamily="34" charset="0"/>
              </a:rPr>
              <a:t>COVID-19 mask recommendation (April 3, 2020)</a:t>
            </a:r>
          </a:p>
        </p:txBody>
      </p:sp>
      <p:cxnSp>
        <p:nvCxnSpPr>
          <p:cNvPr id="8" name="Straight Arrow Connector 7">
            <a:extLst>
              <a:ext uri="{FF2B5EF4-FFF2-40B4-BE49-F238E27FC236}">
                <a16:creationId xmlns:a16="http://schemas.microsoft.com/office/drawing/2014/main" id="{A005D746-51F5-4F55-BEDA-B3D178B37963}"/>
              </a:ext>
              <a:ext uri="{C183D7F6-B498-43B3-948B-1728B52AA6E4}">
                <adec:decorative xmlns:adec="http://schemas.microsoft.com/office/drawing/2017/decorative" val="1"/>
              </a:ext>
            </a:extLst>
          </p:cNvPr>
          <p:cNvCxnSpPr>
            <a:cxnSpLocks/>
          </p:cNvCxnSpPr>
          <p:nvPr/>
        </p:nvCxnSpPr>
        <p:spPr>
          <a:xfrm>
            <a:off x="8778398" y="2174190"/>
            <a:ext cx="2497" cy="1496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6810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82891D-B252-4816-8353-D3AE1DBE6A93}"/>
              </a:ext>
            </a:extLst>
          </p:cNvPr>
          <p:cNvSpPr>
            <a:spLocks noGrp="1"/>
          </p:cNvSpPr>
          <p:nvPr>
            <p:ph idx="1"/>
          </p:nvPr>
        </p:nvSpPr>
        <p:spPr>
          <a:xfrm>
            <a:off x="609600" y="1172515"/>
            <a:ext cx="5333624" cy="5077814"/>
          </a:xfrm>
        </p:spPr>
        <p:txBody>
          <a:bodyPr/>
          <a:lstStyle/>
          <a:p>
            <a:r>
              <a:rPr lang="en-US" dirty="0"/>
              <a:t>Released on August 4</a:t>
            </a:r>
          </a:p>
          <a:p>
            <a:r>
              <a:rPr lang="en-US" dirty="0"/>
              <a:t>Theme: Recognize symptoms. Hospitalize immediately. </a:t>
            </a:r>
          </a:p>
          <a:p>
            <a:r>
              <a:rPr lang="en-US" dirty="0"/>
              <a:t>Target audience: frontline clinicians (e.g., ED and urgent care providers, pediatricians)</a:t>
            </a:r>
          </a:p>
          <a:p>
            <a:r>
              <a:rPr lang="en-US" dirty="0"/>
              <a:t>Symptom and neurology assessment checklists</a:t>
            </a:r>
          </a:p>
          <a:p>
            <a:r>
              <a:rPr lang="en-US" dirty="0"/>
              <a:t>Primary products: </a:t>
            </a:r>
          </a:p>
          <a:p>
            <a:pPr lvl="1">
              <a:spcAft>
                <a:spcPts val="300"/>
              </a:spcAft>
            </a:pPr>
            <a:r>
              <a:rPr lang="en-US" sz="2000" dirty="0"/>
              <a:t>MMWR, fact sheet/graphics, website</a:t>
            </a:r>
          </a:p>
          <a:p>
            <a:pPr lvl="1">
              <a:spcAft>
                <a:spcPts val="300"/>
              </a:spcAft>
            </a:pPr>
            <a:r>
              <a:rPr lang="en-US" sz="2000" dirty="0"/>
              <a:t>Telebriefing and press release</a:t>
            </a:r>
          </a:p>
          <a:p>
            <a:pPr lvl="1">
              <a:spcAft>
                <a:spcPts val="300"/>
              </a:spcAft>
            </a:pPr>
            <a:r>
              <a:rPr lang="en-US" sz="2000" dirty="0"/>
              <a:t>Medical outreach and social media </a:t>
            </a:r>
          </a:p>
          <a:p>
            <a:endParaRPr lang="en-US" dirty="0"/>
          </a:p>
        </p:txBody>
      </p:sp>
      <p:sp>
        <p:nvSpPr>
          <p:cNvPr id="4" name="Title 3">
            <a:extLst>
              <a:ext uri="{FF2B5EF4-FFF2-40B4-BE49-F238E27FC236}">
                <a16:creationId xmlns:a16="http://schemas.microsoft.com/office/drawing/2014/main" id="{E8EBBEC2-C0C3-445C-8E3C-6D5FA8F0133D}"/>
              </a:ext>
            </a:extLst>
          </p:cNvPr>
          <p:cNvSpPr>
            <a:spLocks noGrp="1"/>
          </p:cNvSpPr>
          <p:nvPr>
            <p:ph type="title"/>
          </p:nvPr>
        </p:nvSpPr>
        <p:spPr/>
        <p:txBody>
          <a:bodyPr/>
          <a:lstStyle/>
          <a:p>
            <a:r>
              <a:rPr lang="en-US" dirty="0"/>
              <a:t>AFM Vital Signs</a:t>
            </a:r>
          </a:p>
        </p:txBody>
      </p:sp>
      <p:sp>
        <p:nvSpPr>
          <p:cNvPr id="8" name="Content Placeholder 1">
            <a:extLst>
              <a:ext uri="{FF2B5EF4-FFF2-40B4-BE49-F238E27FC236}">
                <a16:creationId xmlns:a16="http://schemas.microsoft.com/office/drawing/2014/main" id="{ED0CBE0C-95B9-4085-9583-9F6C7C520A68}"/>
              </a:ext>
            </a:extLst>
          </p:cNvPr>
          <p:cNvSpPr txBox="1">
            <a:spLocks/>
          </p:cNvSpPr>
          <p:nvPr/>
        </p:nvSpPr>
        <p:spPr bwMode="auto">
          <a:xfrm>
            <a:off x="2478919" y="6250329"/>
            <a:ext cx="8118100" cy="109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b="0" kern="1200" baseline="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b="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itchFamily="34" charset="0"/>
              <a:buChar char="•"/>
              <a:defRPr sz="1800" b="0" kern="1200">
                <a:solidFill>
                  <a:schemeClr val="tx2"/>
                </a:solidFill>
                <a:latin typeface="+mn-lt"/>
                <a:ea typeface="+mn-ea"/>
                <a:cs typeface="+mn-cs"/>
              </a:defRPr>
            </a:lvl3pPr>
            <a:lvl4pPr marL="975336"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baseline="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Calibri" panose="020F050202020403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lgn="ctr">
              <a:buFont typeface="Wingdings" panose="05000000000000000000" pitchFamily="2" charset="2"/>
              <a:buNone/>
            </a:pPr>
            <a:r>
              <a:rPr lang="en-US" dirty="0"/>
              <a:t>See 2020 AFM Vital Signs at:  www.cdc.gov/vitalsigns/afm2020</a:t>
            </a:r>
          </a:p>
        </p:txBody>
      </p:sp>
      <p:pic>
        <p:nvPicPr>
          <p:cNvPr id="7" name="Picture 6" descr="Poster entitled &quot;Look out for AFM signs and Sumptoms&quot;. Limb weakness and paralysis.">
            <a:extLst>
              <a:ext uri="{FF2B5EF4-FFF2-40B4-BE49-F238E27FC236}">
                <a16:creationId xmlns:a16="http://schemas.microsoft.com/office/drawing/2014/main" id="{04B22222-2993-4503-9097-D84DDEEEB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2593"/>
            <a:ext cx="5943223" cy="3343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Vital Signs. Acute Flaccid Myelitis (AFM).">
            <a:extLst>
              <a:ext uri="{FF2B5EF4-FFF2-40B4-BE49-F238E27FC236}">
                <a16:creationId xmlns:a16="http://schemas.microsoft.com/office/drawing/2014/main" id="{39216BAC-A844-4CB8-96E4-A14C7ED6531C}"/>
              </a:ext>
            </a:extLst>
          </p:cNvPr>
          <p:cNvPicPr>
            <a:picLocks noChangeAspect="1"/>
          </p:cNvPicPr>
          <p:nvPr/>
        </p:nvPicPr>
        <p:blipFill rotWithShape="1">
          <a:blip r:embed="rId4"/>
          <a:srcRect l="27547" t="14834" r="8479" b="16559"/>
          <a:stretch/>
        </p:blipFill>
        <p:spPr>
          <a:xfrm>
            <a:off x="8065032" y="2774196"/>
            <a:ext cx="4126968" cy="3343063"/>
          </a:xfrm>
          <a:prstGeom prst="rect">
            <a:avLst/>
          </a:prstGeom>
          <a:ln>
            <a:solidFill>
              <a:schemeClr val="tx2">
                <a:lumMod val="50000"/>
              </a:schemeClr>
            </a:solidFill>
          </a:ln>
        </p:spPr>
      </p:pic>
    </p:spTree>
    <p:extLst>
      <p:ext uri="{BB962C8B-B14F-4D97-AF65-F5344CB8AC3E}">
        <p14:creationId xmlns:p14="http://schemas.microsoft.com/office/powerpoint/2010/main" val="13841308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C Warns parents to be on the lookout for Acute Flaccid Myelitis in Children. Symptoms include: sudden limb weakness, recent respiratory distress, fever, neck or back pain, neurologic symptoms. Immediate attention is critical.">
            <a:extLst>
              <a:ext uri="{FF2B5EF4-FFF2-40B4-BE49-F238E27FC236}">
                <a16:creationId xmlns:a16="http://schemas.microsoft.com/office/drawing/2014/main" id="{520C81EA-33F0-462C-A372-046EF922E90F}"/>
              </a:ext>
            </a:extLst>
          </p:cNvPr>
          <p:cNvPicPr>
            <a:picLocks noChangeAspect="1"/>
          </p:cNvPicPr>
          <p:nvPr/>
        </p:nvPicPr>
        <p:blipFill rotWithShape="1">
          <a:blip r:embed="rId3"/>
          <a:srcRect l="2262" t="19471" r="37263" b="11746"/>
          <a:stretch/>
        </p:blipFill>
        <p:spPr>
          <a:xfrm>
            <a:off x="236813" y="352250"/>
            <a:ext cx="6784513" cy="4340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FM, a Biennial Polio-like virial illness is expected to hit the United States in the year 2020.">
            <a:extLst>
              <a:ext uri="{FF2B5EF4-FFF2-40B4-BE49-F238E27FC236}">
                <a16:creationId xmlns:a16="http://schemas.microsoft.com/office/drawing/2014/main" id="{7D8E7FC9-3E36-41AA-A6CD-AA1723588785}"/>
              </a:ext>
            </a:extLst>
          </p:cNvPr>
          <p:cNvPicPr>
            <a:picLocks noChangeAspect="1"/>
          </p:cNvPicPr>
          <p:nvPr/>
        </p:nvPicPr>
        <p:blipFill>
          <a:blip r:embed="rId4"/>
          <a:stretch>
            <a:fillRect/>
          </a:stretch>
        </p:blipFill>
        <p:spPr>
          <a:xfrm>
            <a:off x="6408554" y="745940"/>
            <a:ext cx="5401877" cy="4688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Robert Redfield. Federal officials war of seasonal spike in polio-like condition that mostly affects children.">
            <a:extLst>
              <a:ext uri="{FF2B5EF4-FFF2-40B4-BE49-F238E27FC236}">
                <a16:creationId xmlns:a16="http://schemas.microsoft.com/office/drawing/2014/main" id="{E97D4C2D-3016-45F8-B5C9-E16924A982ED}"/>
              </a:ext>
            </a:extLst>
          </p:cNvPr>
          <p:cNvPicPr>
            <a:picLocks noChangeAspect="1"/>
          </p:cNvPicPr>
          <p:nvPr/>
        </p:nvPicPr>
        <p:blipFill>
          <a:blip r:embed="rId5"/>
          <a:stretch>
            <a:fillRect/>
          </a:stretch>
        </p:blipFill>
        <p:spPr>
          <a:xfrm>
            <a:off x="1953010" y="2236362"/>
            <a:ext cx="4868629" cy="3904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ontent Placeholder 10" hidden="1">
            <a:extLst>
              <a:ext uri="{FF2B5EF4-FFF2-40B4-BE49-F238E27FC236}">
                <a16:creationId xmlns:a16="http://schemas.microsoft.com/office/drawing/2014/main" id="{522A1058-6D1E-4334-8FEF-145019EF27F3}"/>
              </a:ext>
            </a:extLst>
          </p:cNvPr>
          <p:cNvSpPr>
            <a:spLocks noGrp="1"/>
          </p:cNvSpPr>
          <p:nvPr>
            <p:ph idx="10"/>
          </p:nvPr>
        </p:nvSpPr>
        <p:spPr>
          <a:xfrm>
            <a:off x="7021326" y="352250"/>
            <a:ext cx="5242560" cy="984232"/>
          </a:xfrm>
        </p:spPr>
        <p:txBody>
          <a:bodyPr/>
          <a:lstStyle/>
          <a:p>
            <a:r>
              <a:rPr lang="en-US" sz="900" dirty="0"/>
              <a:t>CDC Warns Parent to be on the Lookout for Acute Flaccid Myelitis in Children</a:t>
            </a:r>
          </a:p>
        </p:txBody>
      </p:sp>
      <p:sp>
        <p:nvSpPr>
          <p:cNvPr id="9" name="Title 8" hidden="1">
            <a:extLst>
              <a:ext uri="{FF2B5EF4-FFF2-40B4-BE49-F238E27FC236}">
                <a16:creationId xmlns:a16="http://schemas.microsoft.com/office/drawing/2014/main" id="{38D630AA-8755-4C74-91B4-B0F14FC1D296}"/>
              </a:ext>
            </a:extLst>
          </p:cNvPr>
          <p:cNvSpPr>
            <a:spLocks noGrp="1"/>
          </p:cNvSpPr>
          <p:nvPr>
            <p:ph type="title"/>
          </p:nvPr>
        </p:nvSpPr>
        <p:spPr>
          <a:xfrm>
            <a:off x="7021326" y="5669280"/>
            <a:ext cx="3619745" cy="1188720"/>
          </a:xfrm>
        </p:spPr>
        <p:txBody>
          <a:bodyPr>
            <a:normAutofit fontScale="90000"/>
          </a:bodyPr>
          <a:lstStyle/>
          <a:p>
            <a:r>
              <a:rPr lang="en-US" dirty="0"/>
              <a:t>AFM CDC warnings</a:t>
            </a:r>
          </a:p>
        </p:txBody>
      </p:sp>
    </p:spTree>
    <p:extLst>
      <p:ext uri="{BB962C8B-B14F-4D97-AF65-F5344CB8AC3E}">
        <p14:creationId xmlns:p14="http://schemas.microsoft.com/office/powerpoint/2010/main" val="19284390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9C2C3-216A-470B-9B15-847F75288C2D}"/>
              </a:ext>
            </a:extLst>
          </p:cNvPr>
          <p:cNvSpPr>
            <a:spLocks noGrp="1"/>
          </p:cNvSpPr>
          <p:nvPr>
            <p:ph type="title"/>
          </p:nvPr>
        </p:nvSpPr>
        <p:spPr>
          <a:xfrm>
            <a:off x="609600" y="274639"/>
            <a:ext cx="10972800" cy="1350642"/>
          </a:xfrm>
        </p:spPr>
        <p:txBody>
          <a:bodyPr/>
          <a:lstStyle/>
          <a:p>
            <a:r>
              <a:rPr lang="en-US" sz="3600" dirty="0">
                <a:solidFill>
                  <a:srgbClr val="0B40A5"/>
                </a:solidFill>
                <a:latin typeface="Calibri" panose="020F0502020204030204"/>
              </a:rPr>
              <a:t>National increase in AFM cases every 2 years since 2014</a:t>
            </a:r>
            <a:br>
              <a:rPr lang="en-US" sz="3200" dirty="0"/>
            </a:br>
            <a:r>
              <a:rPr lang="en-US" sz="2400" dirty="0">
                <a:solidFill>
                  <a:schemeClr val="accent5">
                    <a:lumMod val="75000"/>
                  </a:schemeClr>
                </a:solidFill>
              </a:rPr>
              <a:t>Number of confirmed reported AFM cases, Aug 2014 – Oct 2020* (n=642)</a:t>
            </a:r>
            <a:endParaRPr lang="en-US" sz="3200" dirty="0">
              <a:solidFill>
                <a:schemeClr val="accent5">
                  <a:lumMod val="75000"/>
                </a:schemeClr>
              </a:solidFill>
            </a:endParaRPr>
          </a:p>
        </p:txBody>
      </p:sp>
      <p:grpSp>
        <p:nvGrpSpPr>
          <p:cNvPr id="26" name="Group 25" descr="Bar graph showing the National increase in AFM cases every 2 years since 2014. Number of confirmed reported AFM cases, August 2014-October 2020* (n=642).">
            <a:extLst>
              <a:ext uri="{FF2B5EF4-FFF2-40B4-BE49-F238E27FC236}">
                <a16:creationId xmlns:a16="http://schemas.microsoft.com/office/drawing/2014/main" id="{625B0FB1-72BD-455E-B561-F9B547186C39}"/>
              </a:ext>
            </a:extLst>
          </p:cNvPr>
          <p:cNvGrpSpPr/>
          <p:nvPr/>
        </p:nvGrpSpPr>
        <p:grpSpPr>
          <a:xfrm>
            <a:off x="283028" y="1394712"/>
            <a:ext cx="11625943" cy="4834255"/>
            <a:chOff x="110614" y="1064451"/>
            <a:chExt cx="8773256" cy="3606442"/>
          </a:xfrm>
        </p:grpSpPr>
        <p:graphicFrame>
          <p:nvGraphicFramePr>
            <p:cNvPr id="27" name="Chart 26">
              <a:extLst>
                <a:ext uri="{FF2B5EF4-FFF2-40B4-BE49-F238E27FC236}">
                  <a16:creationId xmlns:a16="http://schemas.microsoft.com/office/drawing/2014/main" id="{E05B8729-A8CE-4855-BC7A-8AEF77538AFA}"/>
                </a:ext>
              </a:extLst>
            </p:cNvPr>
            <p:cNvGraphicFramePr>
              <a:graphicFrameLocks/>
            </p:cNvGraphicFramePr>
            <p:nvPr/>
          </p:nvGraphicFramePr>
          <p:xfrm>
            <a:off x="110614" y="1064451"/>
            <a:ext cx="8773256" cy="3606442"/>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a:extLst>
                <a:ext uri="{FF2B5EF4-FFF2-40B4-BE49-F238E27FC236}">
                  <a16:creationId xmlns:a16="http://schemas.microsoft.com/office/drawing/2014/main" id="{79031435-B9E3-433E-A841-FCEB02482D4B}"/>
                </a:ext>
              </a:extLst>
            </p:cNvPr>
            <p:cNvCxnSpPr>
              <a:cxnSpLocks/>
            </p:cNvCxnSpPr>
            <p:nvPr/>
          </p:nvCxnSpPr>
          <p:spPr>
            <a:xfrm>
              <a:off x="1312484" y="1499673"/>
              <a:ext cx="0" cy="2610186"/>
            </a:xfrm>
            <a:prstGeom prst="line">
              <a:avLst/>
            </a:prstGeom>
            <a:ln w="3175">
              <a:solidFill>
                <a:srgbClr val="5287DE"/>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65DA8B-8207-4836-8667-068820AE2672}"/>
                </a:ext>
              </a:extLst>
            </p:cNvPr>
            <p:cNvCxnSpPr>
              <a:cxnSpLocks/>
            </p:cNvCxnSpPr>
            <p:nvPr/>
          </p:nvCxnSpPr>
          <p:spPr>
            <a:xfrm>
              <a:off x="2575698" y="1506426"/>
              <a:ext cx="0" cy="2610186"/>
            </a:xfrm>
            <a:prstGeom prst="line">
              <a:avLst/>
            </a:prstGeom>
            <a:ln w="3175">
              <a:solidFill>
                <a:srgbClr val="5287DE"/>
              </a:solidFill>
              <a:prstDash val="soli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32BCB6D-2B57-412F-8D4D-DA2D3B194B69}"/>
                </a:ext>
              </a:extLst>
            </p:cNvPr>
            <p:cNvSpPr txBox="1"/>
            <p:nvPr/>
          </p:nvSpPr>
          <p:spPr>
            <a:xfrm>
              <a:off x="1557663" y="1277117"/>
              <a:ext cx="846382" cy="41717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287DE"/>
                  </a:solidFill>
                  <a:effectLst/>
                  <a:uLnTx/>
                  <a:uFillTx/>
                  <a:latin typeface="Calibri" panose="020F0502020204030204" pitchFamily="34" charset="0"/>
                  <a:ea typeface="+mn-ea"/>
                  <a:cs typeface="+mn-cs"/>
                </a:rPr>
                <a:t>2015: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287DE"/>
                  </a:solidFill>
                  <a:effectLst/>
                  <a:uLnTx/>
                  <a:uFillTx/>
                  <a:latin typeface="Calibri" panose="020F0502020204030204" pitchFamily="34" charset="0"/>
                  <a:ea typeface="+mn-ea"/>
                  <a:cs typeface="+mn-cs"/>
                </a:rPr>
                <a:t>22 cases</a:t>
              </a:r>
            </a:p>
          </p:txBody>
        </p:sp>
        <p:cxnSp>
          <p:nvCxnSpPr>
            <p:cNvPr id="31" name="Straight Connector 30">
              <a:extLst>
                <a:ext uri="{FF2B5EF4-FFF2-40B4-BE49-F238E27FC236}">
                  <a16:creationId xmlns:a16="http://schemas.microsoft.com/office/drawing/2014/main" id="{D64257BC-81AC-4C17-8C99-8557E0076D74}"/>
                </a:ext>
              </a:extLst>
            </p:cNvPr>
            <p:cNvCxnSpPr>
              <a:cxnSpLocks/>
            </p:cNvCxnSpPr>
            <p:nvPr/>
          </p:nvCxnSpPr>
          <p:spPr>
            <a:xfrm>
              <a:off x="3823694" y="1512760"/>
              <a:ext cx="0" cy="2610186"/>
            </a:xfrm>
            <a:prstGeom prst="line">
              <a:avLst/>
            </a:prstGeom>
            <a:ln w="3175">
              <a:solidFill>
                <a:srgbClr val="5287DE"/>
              </a:solidFill>
              <a:prstDash val="soli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8D84F68-4372-49E1-8A1F-050EEBC78635}"/>
                </a:ext>
              </a:extLst>
            </p:cNvPr>
            <p:cNvSpPr txBox="1"/>
            <p:nvPr/>
          </p:nvSpPr>
          <p:spPr>
            <a:xfrm>
              <a:off x="2753433" y="1277117"/>
              <a:ext cx="973807" cy="41717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2016: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153 cases</a:t>
              </a:r>
            </a:p>
          </p:txBody>
        </p:sp>
        <p:cxnSp>
          <p:nvCxnSpPr>
            <p:cNvPr id="33" name="Straight Connector 32">
              <a:extLst>
                <a:ext uri="{FF2B5EF4-FFF2-40B4-BE49-F238E27FC236}">
                  <a16:creationId xmlns:a16="http://schemas.microsoft.com/office/drawing/2014/main" id="{0856E5E3-D1C3-4B2B-ADE8-6EA2E0269F73}"/>
                </a:ext>
              </a:extLst>
            </p:cNvPr>
            <p:cNvCxnSpPr>
              <a:cxnSpLocks/>
            </p:cNvCxnSpPr>
            <p:nvPr/>
          </p:nvCxnSpPr>
          <p:spPr>
            <a:xfrm>
              <a:off x="5082558" y="1506265"/>
              <a:ext cx="0" cy="2610186"/>
            </a:xfrm>
            <a:prstGeom prst="line">
              <a:avLst/>
            </a:prstGeom>
            <a:ln w="3175">
              <a:solidFill>
                <a:srgbClr val="5287DE"/>
              </a:solidFill>
              <a:prstDash val="soli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55FC08B-4744-4740-BC2D-47C7805820B3}"/>
                </a:ext>
              </a:extLst>
            </p:cNvPr>
            <p:cNvSpPr txBox="1"/>
            <p:nvPr/>
          </p:nvSpPr>
          <p:spPr>
            <a:xfrm>
              <a:off x="4122008" y="1274096"/>
              <a:ext cx="846382" cy="41717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287DE"/>
                  </a:solidFill>
                  <a:effectLst/>
                  <a:uLnTx/>
                  <a:uFillTx/>
                  <a:latin typeface="Calibri" panose="020F0502020204030204" pitchFamily="34" charset="0"/>
                  <a:ea typeface="+mn-ea"/>
                  <a:cs typeface="+mn-cs"/>
                </a:rPr>
                <a:t>2017: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287DE"/>
                  </a:solidFill>
                  <a:effectLst/>
                  <a:uLnTx/>
                  <a:uFillTx/>
                  <a:latin typeface="Calibri" panose="020F0502020204030204" pitchFamily="34" charset="0"/>
                  <a:ea typeface="+mn-ea"/>
                  <a:cs typeface="+mn-cs"/>
                </a:rPr>
                <a:t>38 cases</a:t>
              </a:r>
            </a:p>
          </p:txBody>
        </p:sp>
        <p:sp>
          <p:nvSpPr>
            <p:cNvPr id="35" name="TextBox 34">
              <a:extLst>
                <a:ext uri="{FF2B5EF4-FFF2-40B4-BE49-F238E27FC236}">
                  <a16:creationId xmlns:a16="http://schemas.microsoft.com/office/drawing/2014/main" id="{AC557E2A-5F66-4AE7-A2F2-B0760E71E563}"/>
                </a:ext>
              </a:extLst>
            </p:cNvPr>
            <p:cNvSpPr txBox="1"/>
            <p:nvPr/>
          </p:nvSpPr>
          <p:spPr>
            <a:xfrm>
              <a:off x="5409181" y="1266071"/>
              <a:ext cx="917033" cy="41717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7F4B"/>
                  </a:solidFill>
                  <a:effectLst/>
                  <a:uLnTx/>
                  <a:uFillTx/>
                  <a:latin typeface="Calibri" panose="020F0502020204030204" pitchFamily="34" charset="0"/>
                  <a:ea typeface="+mn-ea"/>
                  <a:cs typeface="+mn-cs"/>
                </a:rPr>
                <a:t>2018: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7F4B"/>
                  </a:solidFill>
                  <a:effectLst/>
                  <a:uLnTx/>
                  <a:uFillTx/>
                  <a:latin typeface="Calibri" panose="020F0502020204030204" pitchFamily="34" charset="0"/>
                  <a:ea typeface="+mn-ea"/>
                  <a:cs typeface="+mn-cs"/>
                </a:rPr>
                <a:t>238 cases</a:t>
              </a:r>
            </a:p>
          </p:txBody>
        </p:sp>
        <p:cxnSp>
          <p:nvCxnSpPr>
            <p:cNvPr id="36" name="Straight Connector 35">
              <a:extLst>
                <a:ext uri="{FF2B5EF4-FFF2-40B4-BE49-F238E27FC236}">
                  <a16:creationId xmlns:a16="http://schemas.microsoft.com/office/drawing/2014/main" id="{556B5E5E-EA72-41FF-B88A-CD2EBFF1F85E}"/>
                </a:ext>
              </a:extLst>
            </p:cNvPr>
            <p:cNvCxnSpPr>
              <a:cxnSpLocks/>
            </p:cNvCxnSpPr>
            <p:nvPr/>
          </p:nvCxnSpPr>
          <p:spPr>
            <a:xfrm>
              <a:off x="6331072" y="1508721"/>
              <a:ext cx="0" cy="2610186"/>
            </a:xfrm>
            <a:prstGeom prst="line">
              <a:avLst/>
            </a:prstGeom>
            <a:ln w="3175">
              <a:solidFill>
                <a:srgbClr val="5287DE"/>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610A87-95F0-4428-932E-AFF9964C54FF}"/>
                </a:ext>
              </a:extLst>
            </p:cNvPr>
            <p:cNvCxnSpPr>
              <a:cxnSpLocks/>
            </p:cNvCxnSpPr>
            <p:nvPr/>
          </p:nvCxnSpPr>
          <p:spPr>
            <a:xfrm>
              <a:off x="7588954" y="1497188"/>
              <a:ext cx="0" cy="2610186"/>
            </a:xfrm>
            <a:prstGeom prst="line">
              <a:avLst/>
            </a:prstGeom>
            <a:ln w="3175">
              <a:solidFill>
                <a:srgbClr val="0088EE"/>
              </a:solidFill>
              <a:prstDash val="soli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E90A96D-6E2B-40D7-830C-1DF2A51D90C6}"/>
                </a:ext>
              </a:extLst>
            </p:cNvPr>
            <p:cNvSpPr txBox="1"/>
            <p:nvPr/>
          </p:nvSpPr>
          <p:spPr>
            <a:xfrm>
              <a:off x="6690587" y="1236459"/>
              <a:ext cx="846382" cy="41717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287DE"/>
                  </a:solidFill>
                  <a:effectLst/>
                  <a:uLnTx/>
                  <a:uFillTx/>
                  <a:latin typeface="Calibri" panose="020F0502020204030204" pitchFamily="34" charset="0"/>
                  <a:ea typeface="+mn-ea"/>
                  <a:cs typeface="+mn-cs"/>
                </a:rPr>
                <a:t>2019: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287DE"/>
                  </a:solidFill>
                  <a:effectLst/>
                  <a:uLnTx/>
                  <a:uFillTx/>
                  <a:latin typeface="Calibri" panose="020F0502020204030204" pitchFamily="34" charset="0"/>
                  <a:ea typeface="+mn-ea"/>
                  <a:cs typeface="+mn-cs"/>
                </a:rPr>
                <a:t>46 cases</a:t>
              </a:r>
            </a:p>
          </p:txBody>
        </p:sp>
        <p:sp>
          <p:nvSpPr>
            <p:cNvPr id="39" name="TextBox 38">
              <a:extLst>
                <a:ext uri="{FF2B5EF4-FFF2-40B4-BE49-F238E27FC236}">
                  <a16:creationId xmlns:a16="http://schemas.microsoft.com/office/drawing/2014/main" id="{59E7424E-9A6A-43FF-94EB-FCB48BDB8120}"/>
                </a:ext>
              </a:extLst>
            </p:cNvPr>
            <p:cNvSpPr txBox="1"/>
            <p:nvPr/>
          </p:nvSpPr>
          <p:spPr>
            <a:xfrm>
              <a:off x="7883111" y="1236459"/>
              <a:ext cx="846382" cy="39033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Calibri" panose="020F0502020204030204" pitchFamily="34" charset="0"/>
                  <a:ea typeface="+mn-ea"/>
                  <a:cs typeface="+mn-cs"/>
                </a:rPr>
                <a:t>2020: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Calibri" panose="020F0502020204030204" pitchFamily="34" charset="0"/>
                  <a:ea typeface="+mn-ea"/>
                  <a:cs typeface="+mn-cs"/>
                </a:rPr>
                <a:t>25 cases</a:t>
              </a:r>
            </a:p>
          </p:txBody>
        </p:sp>
        <p:sp>
          <p:nvSpPr>
            <p:cNvPr id="40" name="TextBox 39">
              <a:extLst>
                <a:ext uri="{FF2B5EF4-FFF2-40B4-BE49-F238E27FC236}">
                  <a16:creationId xmlns:a16="http://schemas.microsoft.com/office/drawing/2014/main" id="{0DCCE5AC-961F-4045-AA2E-A881353CB7F6}"/>
                </a:ext>
              </a:extLst>
            </p:cNvPr>
            <p:cNvSpPr txBox="1"/>
            <p:nvPr/>
          </p:nvSpPr>
          <p:spPr>
            <a:xfrm rot="16200000">
              <a:off x="760715" y="4177490"/>
              <a:ext cx="374279" cy="2116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Sept</a:t>
              </a:r>
            </a:p>
          </p:txBody>
        </p:sp>
        <p:sp>
          <p:nvSpPr>
            <p:cNvPr id="41" name="TextBox 40">
              <a:extLst>
                <a:ext uri="{FF2B5EF4-FFF2-40B4-BE49-F238E27FC236}">
                  <a16:creationId xmlns:a16="http://schemas.microsoft.com/office/drawing/2014/main" id="{7A3C51F1-B00E-4135-A7C9-916148A6CF18}"/>
                </a:ext>
              </a:extLst>
            </p:cNvPr>
            <p:cNvSpPr txBox="1"/>
            <p:nvPr/>
          </p:nvSpPr>
          <p:spPr>
            <a:xfrm rot="16200000">
              <a:off x="5779006" y="4168393"/>
              <a:ext cx="374279" cy="2116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Sept</a:t>
              </a:r>
            </a:p>
          </p:txBody>
        </p:sp>
        <p:sp>
          <p:nvSpPr>
            <p:cNvPr id="42" name="TextBox 41">
              <a:extLst>
                <a:ext uri="{FF2B5EF4-FFF2-40B4-BE49-F238E27FC236}">
                  <a16:creationId xmlns:a16="http://schemas.microsoft.com/office/drawing/2014/main" id="{E75C39D0-E306-433B-99B8-0C03E3D0CA13}"/>
                </a:ext>
              </a:extLst>
            </p:cNvPr>
            <p:cNvSpPr txBox="1"/>
            <p:nvPr/>
          </p:nvSpPr>
          <p:spPr>
            <a:xfrm rot="16200000">
              <a:off x="4524846" y="4166443"/>
              <a:ext cx="374279" cy="2116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Sept</a:t>
              </a:r>
            </a:p>
          </p:txBody>
        </p:sp>
        <p:sp>
          <p:nvSpPr>
            <p:cNvPr id="43" name="TextBox 42">
              <a:extLst>
                <a:ext uri="{FF2B5EF4-FFF2-40B4-BE49-F238E27FC236}">
                  <a16:creationId xmlns:a16="http://schemas.microsoft.com/office/drawing/2014/main" id="{D75905CF-B6C4-46A8-B433-44A25BB0E06F}"/>
                </a:ext>
              </a:extLst>
            </p:cNvPr>
            <p:cNvSpPr txBox="1"/>
            <p:nvPr/>
          </p:nvSpPr>
          <p:spPr>
            <a:xfrm rot="16200000">
              <a:off x="3266963" y="4182237"/>
              <a:ext cx="374279" cy="2116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Sept</a:t>
              </a:r>
            </a:p>
          </p:txBody>
        </p:sp>
        <p:sp>
          <p:nvSpPr>
            <p:cNvPr id="44" name="TextBox 43">
              <a:extLst>
                <a:ext uri="{FF2B5EF4-FFF2-40B4-BE49-F238E27FC236}">
                  <a16:creationId xmlns:a16="http://schemas.microsoft.com/office/drawing/2014/main" id="{BC8821AB-EF62-49AA-92C0-790F3340402E}"/>
                </a:ext>
              </a:extLst>
            </p:cNvPr>
            <p:cNvSpPr txBox="1"/>
            <p:nvPr/>
          </p:nvSpPr>
          <p:spPr>
            <a:xfrm rot="16200000">
              <a:off x="2010057" y="4182237"/>
              <a:ext cx="374279" cy="2116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Sept</a:t>
              </a:r>
            </a:p>
          </p:txBody>
        </p:sp>
        <p:sp>
          <p:nvSpPr>
            <p:cNvPr id="45" name="TextBox 44">
              <a:extLst>
                <a:ext uri="{FF2B5EF4-FFF2-40B4-BE49-F238E27FC236}">
                  <a16:creationId xmlns:a16="http://schemas.microsoft.com/office/drawing/2014/main" id="{82A38291-E426-4DE4-831A-0254B86C2582}"/>
                </a:ext>
              </a:extLst>
            </p:cNvPr>
            <p:cNvSpPr txBox="1"/>
            <p:nvPr/>
          </p:nvSpPr>
          <p:spPr>
            <a:xfrm rot="16200000">
              <a:off x="7036450" y="4175375"/>
              <a:ext cx="359059" cy="209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Sept</a:t>
              </a:r>
            </a:p>
          </p:txBody>
        </p:sp>
      </p:grpSp>
      <p:sp>
        <p:nvSpPr>
          <p:cNvPr id="46" name="Text Placeholder 3">
            <a:extLst>
              <a:ext uri="{FF2B5EF4-FFF2-40B4-BE49-F238E27FC236}">
                <a16:creationId xmlns:a16="http://schemas.microsoft.com/office/drawing/2014/main" id="{F1781726-93BA-4721-87CB-922EE63CCF88}"/>
              </a:ext>
            </a:extLst>
          </p:cNvPr>
          <p:cNvSpPr txBox="1">
            <a:spLocks noGrp="1"/>
          </p:cNvSpPr>
          <p:nvPr>
            <p:ph type="body" sz="quarter" idx="13"/>
          </p:nvPr>
        </p:nvSpPr>
        <p:spPr>
          <a:xfrm>
            <a:off x="0" y="6094518"/>
            <a:ext cx="10972800" cy="5508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600" dirty="0">
                <a:solidFill>
                  <a:srgbClr val="0B40A5"/>
                </a:solidFill>
                <a:cs typeface="Calibri" panose="020F0502020204030204" pitchFamily="34" charset="0"/>
                <a:hlinkClick r:id="rId4">
                  <a:extLst>
                    <a:ext uri="{A12FA001-AC4F-418D-AE19-62706E023703}">
                      <ahyp:hlinkClr xmlns:ahyp="http://schemas.microsoft.com/office/drawing/2018/hyperlinkcolor" val="tx"/>
                    </a:ext>
                  </a:extLst>
                </a:hlinkClick>
              </a:rPr>
              <a:t>https://www.cdc.gov/acute-flaccid-myelitis/cases-in-us.html</a:t>
            </a:r>
            <a:r>
              <a:rPr lang="en-US" sz="1600" dirty="0">
                <a:solidFill>
                  <a:srgbClr val="0B40A5"/>
                </a:solidFill>
                <a:cs typeface="Calibri" panose="020F0502020204030204" pitchFamily="34" charset="0"/>
              </a:rPr>
              <a:t> </a:t>
            </a:r>
            <a:r>
              <a:rPr lang="en-US" sz="1600" dirty="0">
                <a:cs typeface="Calibri" panose="020F0502020204030204" pitchFamily="34" charset="0"/>
              </a:rPr>
              <a:t>Data current as of October 30, 2020.</a:t>
            </a:r>
          </a:p>
        </p:txBody>
      </p:sp>
    </p:spTree>
    <p:extLst>
      <p:ext uri="{BB962C8B-B14F-4D97-AF65-F5344CB8AC3E}">
        <p14:creationId xmlns:p14="http://schemas.microsoft.com/office/powerpoint/2010/main" val="6477307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BDDFD6-C40A-4AA9-A386-28C9D12E187E}"/>
              </a:ext>
            </a:extLst>
          </p:cNvPr>
          <p:cNvSpPr>
            <a:spLocks noGrp="1"/>
          </p:cNvSpPr>
          <p:nvPr>
            <p:ph type="title"/>
          </p:nvPr>
        </p:nvSpPr>
        <p:spPr>
          <a:xfrm>
            <a:off x="137652" y="60469"/>
            <a:ext cx="10972800" cy="1188720"/>
          </a:xfrm>
        </p:spPr>
        <p:txBody>
          <a:bodyPr anchor="t">
            <a:normAutofit/>
          </a:bodyPr>
          <a:lstStyle/>
          <a:p>
            <a:r>
              <a:rPr lang="en-US" sz="3600" dirty="0"/>
              <a:t>AFM in the US as of October 30, 2020</a:t>
            </a:r>
          </a:p>
        </p:txBody>
      </p:sp>
      <p:pic>
        <p:nvPicPr>
          <p:cNvPr id="6" name="Picture 5" descr="Our national map shows the 25 confirmed AFM cases in 15 states. There appears to be no clear pattern to the cases, consistent with what we have seen in previous years. &#10;">
            <a:extLst>
              <a:ext uri="{FF2B5EF4-FFF2-40B4-BE49-F238E27FC236}">
                <a16:creationId xmlns:a16="http://schemas.microsoft.com/office/drawing/2014/main" id="{102AFAA9-0B28-4449-BAC8-63EE776833D0}"/>
              </a:ext>
            </a:extLst>
          </p:cNvPr>
          <p:cNvPicPr>
            <a:picLocks noChangeAspect="1"/>
          </p:cNvPicPr>
          <p:nvPr/>
        </p:nvPicPr>
        <p:blipFill rotWithShape="1">
          <a:blip r:embed="rId3"/>
          <a:srcRect l="1609" t="4148" r="2020" b="2689"/>
          <a:stretch/>
        </p:blipFill>
        <p:spPr>
          <a:xfrm>
            <a:off x="2330245" y="676950"/>
            <a:ext cx="8347587" cy="5900614"/>
          </a:xfrm>
          <a:prstGeom prst="rect">
            <a:avLst/>
          </a:prstGeom>
        </p:spPr>
      </p:pic>
    </p:spTree>
    <p:extLst>
      <p:ext uri="{BB962C8B-B14F-4D97-AF65-F5344CB8AC3E}">
        <p14:creationId xmlns:p14="http://schemas.microsoft.com/office/powerpoint/2010/main" val="334080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99AEF8-EE97-4A24-A042-A07874A84829}"/>
              </a:ext>
            </a:extLst>
          </p:cNvPr>
          <p:cNvSpPr>
            <a:spLocks noGrp="1"/>
          </p:cNvSpPr>
          <p:nvPr>
            <p:ph type="title"/>
          </p:nvPr>
        </p:nvSpPr>
        <p:spPr>
          <a:xfrm>
            <a:off x="609600" y="274638"/>
            <a:ext cx="10972800" cy="1189037"/>
          </a:xfrm>
        </p:spPr>
        <p:txBody>
          <a:bodyPr>
            <a:normAutofit/>
          </a:bodyPr>
          <a:lstStyle/>
          <a:p>
            <a:r>
              <a:rPr lang="en-US" sz="3600" dirty="0">
                <a:solidFill>
                  <a:schemeClr val="accent5">
                    <a:lumMod val="75000"/>
                  </a:schemeClr>
                </a:solidFill>
              </a:rPr>
              <a:t>Monitoring number of suspect AFM cases reported to CDC to detect increases and trigger outbreak response</a:t>
            </a:r>
          </a:p>
        </p:txBody>
      </p:sp>
      <p:pic>
        <p:nvPicPr>
          <p:cNvPr id="7" name="Picture" descr="Line graph showing the monitoring number of suspect AFM cases reported to the CDC to detect increases and trigger an outbreak response.">
            <a:extLst>
              <a:ext uri="{FF2B5EF4-FFF2-40B4-BE49-F238E27FC236}">
                <a16:creationId xmlns:a16="http://schemas.microsoft.com/office/drawing/2014/main" id="{DB392A7D-C1C6-4BA5-AE16-2DB8BDC83237}"/>
              </a:ext>
            </a:extLst>
          </p:cNvPr>
          <p:cNvPicPr/>
          <p:nvPr/>
        </p:nvPicPr>
        <p:blipFill>
          <a:blip r:embed="rId3"/>
          <a:stretch>
            <a:fillRect/>
          </a:stretch>
        </p:blipFill>
        <p:spPr bwMode="auto">
          <a:xfrm>
            <a:off x="514349" y="1383929"/>
            <a:ext cx="10867883" cy="5187266"/>
          </a:xfrm>
          <a:prstGeom prst="rect">
            <a:avLst/>
          </a:prstGeom>
          <a:noFill/>
          <a:ln w="9525">
            <a:noFill/>
            <a:headEnd/>
            <a:tailEnd/>
          </a:ln>
        </p:spPr>
      </p:pic>
      <p:sp>
        <p:nvSpPr>
          <p:cNvPr id="8" name="TextBox 7">
            <a:extLst>
              <a:ext uri="{FF2B5EF4-FFF2-40B4-BE49-F238E27FC236}">
                <a16:creationId xmlns:a16="http://schemas.microsoft.com/office/drawing/2014/main" id="{6C1842C2-9BA7-4537-AA67-1E84AE59B488}"/>
              </a:ext>
            </a:extLst>
          </p:cNvPr>
          <p:cNvSpPr txBox="1"/>
          <p:nvPr/>
        </p:nvSpPr>
        <p:spPr>
          <a:xfrm>
            <a:off x="314181" y="6232641"/>
            <a:ext cx="2153538" cy="338554"/>
          </a:xfrm>
          <a:prstGeom prst="rect">
            <a:avLst/>
          </a:prstGeom>
          <a:noFill/>
        </p:spPr>
        <p:txBody>
          <a:bodyPr wrap="none" rtlCol="0">
            <a:spAutoFit/>
          </a:bodyPr>
          <a:lstStyle/>
          <a:p>
            <a:pPr defTabSz="1219170" eaLnBrk="0" fontAlgn="base" hangingPunct="0">
              <a:spcBef>
                <a:spcPct val="0"/>
              </a:spcBef>
              <a:spcAft>
                <a:spcPct val="0"/>
              </a:spcAft>
            </a:pPr>
            <a:r>
              <a:rPr lang="en-US" sz="1600" dirty="0">
                <a:solidFill>
                  <a:srgbClr val="000000"/>
                </a:solidFill>
                <a:latin typeface="Calibri" panose="020F0502020204030204" pitchFamily="34" charset="0"/>
              </a:rPr>
              <a:t>*Data as of 10/30/2020</a:t>
            </a:r>
          </a:p>
        </p:txBody>
      </p:sp>
    </p:spTree>
    <p:extLst>
      <p:ext uri="{BB962C8B-B14F-4D97-AF65-F5344CB8AC3E}">
        <p14:creationId xmlns:p14="http://schemas.microsoft.com/office/powerpoint/2010/main" val="11768377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AF3D9A-0ADD-4CBB-BFD1-E77595A9E099}"/>
              </a:ext>
            </a:extLst>
          </p:cNvPr>
          <p:cNvSpPr>
            <a:spLocks noGrp="1"/>
          </p:cNvSpPr>
          <p:nvPr>
            <p:ph type="title"/>
          </p:nvPr>
        </p:nvSpPr>
        <p:spPr>
          <a:xfrm>
            <a:off x="609600" y="274638"/>
            <a:ext cx="10972800" cy="1189037"/>
          </a:xfrm>
        </p:spPr>
        <p:txBody>
          <a:bodyPr>
            <a:normAutofit/>
          </a:bodyPr>
          <a:lstStyle/>
          <a:p>
            <a:r>
              <a:rPr lang="en-US" sz="3600" b="1" dirty="0">
                <a:solidFill>
                  <a:srgbClr val="0B40A5"/>
                </a:solidFill>
                <a:latin typeface="+mn-lt"/>
              </a:rPr>
              <a:t>Clinicians Diagnose AFM. CDC Classifies AFM.</a:t>
            </a:r>
            <a:endParaRPr lang="en-US" sz="3600" dirty="0">
              <a:solidFill>
                <a:schemeClr val="accent5">
                  <a:lumMod val="50000"/>
                </a:schemeClr>
              </a:solidFill>
              <a:latin typeface="+mn-lt"/>
            </a:endParaRPr>
          </a:p>
        </p:txBody>
      </p:sp>
      <p:sp>
        <p:nvSpPr>
          <p:cNvPr id="6" name="Content Placeholder 2">
            <a:extLst>
              <a:ext uri="{FF2B5EF4-FFF2-40B4-BE49-F238E27FC236}">
                <a16:creationId xmlns:a16="http://schemas.microsoft.com/office/drawing/2014/main" id="{DD381B1A-F35B-4815-9AD3-60288948890A}"/>
              </a:ext>
            </a:extLst>
          </p:cNvPr>
          <p:cNvSpPr txBox="1">
            <a:spLocks/>
          </p:cNvSpPr>
          <p:nvPr/>
        </p:nvSpPr>
        <p:spPr>
          <a:xfrm>
            <a:off x="609600" y="1005633"/>
            <a:ext cx="10839808" cy="5679831"/>
          </a:xfrm>
          <a:prstGeom prst="rect">
            <a:avLst/>
          </a:prstGeom>
          <a:ln w="12700">
            <a:solidFill>
              <a:schemeClr val="lt1">
                <a:hueOff val="0"/>
                <a:satOff val="0"/>
                <a:lumOff val="0"/>
              </a:schemeClr>
            </a:solidFill>
          </a:ln>
        </p:spPr>
        <p:txBody>
          <a:bodyPr>
            <a:noAutofit/>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buFont typeface="Wingdings" panose="05000000000000000000" pitchFamily="2" charset="2"/>
              <a:buNone/>
            </a:pPr>
            <a:r>
              <a:rPr lang="en-US" b="1" dirty="0"/>
              <a:t>Diagnosis and classification are independent and used for different purposes.</a:t>
            </a:r>
          </a:p>
          <a:p>
            <a:pPr marL="0" indent="0">
              <a:buFont typeface="Wingdings" panose="05000000000000000000" pitchFamily="2" charset="2"/>
              <a:buNone/>
            </a:pPr>
            <a:endParaRPr lang="en-US" sz="300" b="1" dirty="0"/>
          </a:p>
          <a:p>
            <a:pPr marL="0" indent="0">
              <a:buFont typeface="Wingdings" panose="05000000000000000000" pitchFamily="2" charset="2"/>
              <a:buNone/>
            </a:pPr>
            <a:r>
              <a:rPr lang="en-US" sz="2000" b="1" dirty="0"/>
              <a:t>Diagnosis</a:t>
            </a:r>
          </a:p>
          <a:p>
            <a:r>
              <a:rPr lang="en-US" sz="2000" dirty="0"/>
              <a:t>Done by a clinician </a:t>
            </a:r>
          </a:p>
          <a:p>
            <a:r>
              <a:rPr lang="en-US" sz="2000" dirty="0"/>
              <a:t>Based on full information (history, exam, testing)</a:t>
            </a:r>
          </a:p>
          <a:p>
            <a:r>
              <a:rPr lang="en-US" sz="2000" dirty="0"/>
              <a:t>Aims to be as accurate as possible to provide the best care and treatment</a:t>
            </a:r>
          </a:p>
          <a:p>
            <a:r>
              <a:rPr lang="en-US" sz="2000" dirty="0"/>
              <a:t>Happens while patient is in hospital</a:t>
            </a:r>
          </a:p>
          <a:p>
            <a:pPr marL="0" indent="0">
              <a:buFont typeface="Wingdings" panose="05000000000000000000" pitchFamily="2" charset="2"/>
              <a:buNone/>
            </a:pPr>
            <a:endParaRPr lang="en-US" sz="1500" b="1" dirty="0"/>
          </a:p>
          <a:p>
            <a:pPr marL="0" indent="0">
              <a:buFont typeface="Wingdings" panose="05000000000000000000" pitchFamily="2" charset="2"/>
              <a:buNone/>
            </a:pPr>
            <a:r>
              <a:rPr lang="en-US" sz="2000" b="1" dirty="0"/>
              <a:t>Surveillance and classification </a:t>
            </a:r>
          </a:p>
          <a:p>
            <a:r>
              <a:rPr lang="en-US" sz="2000" dirty="0"/>
              <a:t>Done by CDC </a:t>
            </a:r>
          </a:p>
          <a:p>
            <a:r>
              <a:rPr lang="en-US" sz="2000" dirty="0"/>
              <a:t>Uses patient’s medical records and MRI images</a:t>
            </a:r>
          </a:p>
          <a:p>
            <a:r>
              <a:rPr lang="en-US" sz="2000" dirty="0"/>
              <a:t>Applies a case definition for standardization</a:t>
            </a:r>
          </a:p>
          <a:p>
            <a:r>
              <a:rPr lang="en-US" sz="2000" dirty="0"/>
              <a:t>Measures impact of a disease and trends over time</a:t>
            </a:r>
          </a:p>
          <a:p>
            <a:r>
              <a:rPr lang="en-US" sz="2000" dirty="0"/>
              <a:t>Takes time, and review may be delayed</a:t>
            </a:r>
          </a:p>
          <a:p>
            <a:pPr marL="0" indent="0">
              <a:buFont typeface="Wingdings" panose="05000000000000000000" pitchFamily="2" charset="2"/>
              <a:buNone/>
            </a:pPr>
            <a:r>
              <a:rPr lang="en-US" sz="2000" b="1" dirty="0"/>
              <a:t> </a:t>
            </a:r>
          </a:p>
        </p:txBody>
      </p:sp>
    </p:spTree>
    <p:extLst>
      <p:ext uri="{BB962C8B-B14F-4D97-AF65-F5344CB8AC3E}">
        <p14:creationId xmlns:p14="http://schemas.microsoft.com/office/powerpoint/2010/main" val="20816308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819993-56EF-4046-A521-3D270E42F9DF}"/>
              </a:ext>
            </a:extLst>
          </p:cNvPr>
          <p:cNvSpPr>
            <a:spLocks noGrp="1"/>
          </p:cNvSpPr>
          <p:nvPr>
            <p:ph type="title"/>
          </p:nvPr>
        </p:nvSpPr>
        <p:spPr>
          <a:xfrm>
            <a:off x="1865026" y="6226961"/>
            <a:ext cx="8142156" cy="263780"/>
          </a:xfrm>
        </p:spPr>
        <p:txBody>
          <a:bodyPr>
            <a:noAutofit/>
          </a:bodyPr>
          <a:lstStyle/>
          <a:p>
            <a:pPr algn="ctr"/>
            <a:r>
              <a:rPr lang="en-US" sz="2400" dirty="0"/>
              <a:t>Case classification does not impact patient treatment or care. </a:t>
            </a:r>
          </a:p>
        </p:txBody>
      </p:sp>
      <p:pic>
        <p:nvPicPr>
          <p:cNvPr id="4" name="Picture 3" descr="This is a new product designed by our communications team to help explain the difference between diagnosis and classification, and the separate processes that are used for Diagnosis, and for Classification. If you are like me, a visual learner, I sometimes find that an image can help to explain things better than just hearing an explanation. In the middle of the slide is an illustration of a clinician in blue and a patient depicted in purple. The clinician suspects AFM and should immediately hospitalize and begin a diagnostic workup, as shown on the left-hand side of the picture and represented by the blue/teal color. Clinicians should immediately begin treatment and not wait for the case classification. The right side of the picture shows the steps for case classification, of which steps are represented in green. After the clinician reports the case to the HD, the HD sends the information to CDC. At CDC, we review the information using two expert neurologists, assign a classification, and send the result back to the HD, who should communicate this to the clinician, who then communicates to the patient and family. Two very important reminders about the classification process. It should never impact patient care or treatment and it should never override a clinical diagnosis. It is for surveillance purposes only.  I am curious to know if you think this is helpful-we’d like to post it to our website, and I would appreciate your feedback-you can put in the chatbox or send us an email at AFMquestions@cdc.gov. &#10;">
            <a:extLst>
              <a:ext uri="{FF2B5EF4-FFF2-40B4-BE49-F238E27FC236}">
                <a16:creationId xmlns:a16="http://schemas.microsoft.com/office/drawing/2014/main" id="{5575C670-8A59-4C23-BAF6-7C78150D9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691" y="0"/>
            <a:ext cx="7884827" cy="6226961"/>
          </a:xfrm>
          <a:prstGeom prst="rect">
            <a:avLst/>
          </a:prstGeom>
        </p:spPr>
      </p:pic>
    </p:spTree>
    <p:extLst>
      <p:ext uri="{BB962C8B-B14F-4D97-AF65-F5344CB8AC3E}">
        <p14:creationId xmlns:p14="http://schemas.microsoft.com/office/powerpoint/2010/main" val="1891326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BDDFD6-C40A-4AA9-A386-28C9D12E187E}"/>
              </a:ext>
            </a:extLst>
          </p:cNvPr>
          <p:cNvSpPr>
            <a:spLocks noGrp="1"/>
          </p:cNvSpPr>
          <p:nvPr>
            <p:ph type="title"/>
          </p:nvPr>
        </p:nvSpPr>
        <p:spPr/>
        <p:txBody>
          <a:bodyPr anchor="t">
            <a:normAutofit/>
          </a:bodyPr>
          <a:lstStyle/>
          <a:p>
            <a:r>
              <a:rPr lang="en-US" sz="3600" dirty="0"/>
              <a:t>Streamlined Case Classification Process</a:t>
            </a:r>
          </a:p>
        </p:txBody>
      </p:sp>
      <p:sp>
        <p:nvSpPr>
          <p:cNvPr id="2" name="Content Placeholder 1">
            <a:extLst>
              <a:ext uri="{FF2B5EF4-FFF2-40B4-BE49-F238E27FC236}">
                <a16:creationId xmlns:a16="http://schemas.microsoft.com/office/drawing/2014/main" id="{CD9DE647-7D9D-45F9-9827-30607FE5C921}"/>
              </a:ext>
            </a:extLst>
          </p:cNvPr>
          <p:cNvSpPr>
            <a:spLocks noGrp="1"/>
          </p:cNvSpPr>
          <p:nvPr>
            <p:ph sz="quarter" idx="14"/>
          </p:nvPr>
        </p:nvSpPr>
        <p:spPr>
          <a:xfrm>
            <a:off x="609601" y="1554162"/>
            <a:ext cx="5026701" cy="4696735"/>
          </a:xfrm>
        </p:spPr>
        <p:txBody>
          <a:bodyPr/>
          <a:lstStyle/>
          <a:p>
            <a:r>
              <a:rPr lang="en-US" sz="2800" dirty="0"/>
              <a:t>Added members to neurology classification review panel </a:t>
            </a:r>
          </a:p>
          <a:p>
            <a:pPr marL="0" indent="0">
              <a:buNone/>
            </a:pPr>
            <a:endParaRPr lang="en-US" sz="2800" dirty="0"/>
          </a:p>
          <a:p>
            <a:r>
              <a:rPr lang="en-US" sz="2800" dirty="0"/>
              <a:t>Implemented electronic system to upload and distribute MRI images</a:t>
            </a:r>
          </a:p>
          <a:p>
            <a:pPr marL="0" indent="0">
              <a:buNone/>
            </a:pPr>
            <a:endParaRPr lang="en-US" sz="2800" dirty="0"/>
          </a:p>
          <a:p>
            <a:r>
              <a:rPr lang="en-US" sz="2800" dirty="0"/>
              <a:t>Reduced the amount of information required for classification</a:t>
            </a:r>
          </a:p>
          <a:p>
            <a:endParaRPr lang="en-US" sz="2800" dirty="0"/>
          </a:p>
        </p:txBody>
      </p:sp>
      <p:pic>
        <p:nvPicPr>
          <p:cNvPr id="1026" name="Picture 2" descr="What is a neurologist? What they treat, procedures, and more">
            <a:extLst>
              <a:ext uri="{FF2B5EF4-FFF2-40B4-BE49-F238E27FC236}">
                <a16:creationId xmlns:a16="http://schemas.microsoft.com/office/drawing/2014/main" id="{EEA6F674-BC49-459D-8F54-F2573FFC5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39628"/>
            <a:ext cx="5760720" cy="432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7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148891E7B90D45A6CA2E01203F2295" ma:contentTypeVersion="15" ma:contentTypeDescription="Create a new document." ma:contentTypeScope="" ma:versionID="19a4d2b69f3d76148b35891d6e4aee0a">
  <xsd:schema xmlns:xsd="http://www.w3.org/2001/XMLSchema" xmlns:xs="http://www.w3.org/2001/XMLSchema" xmlns:p="http://schemas.microsoft.com/office/2006/metadata/properties" xmlns:ns1="http://schemas.microsoft.com/sharepoint/v3" xmlns:ns3="cfea98c8-b831-451c-9715-a60f69f25121" xmlns:ns4="af68c486-4bca-4ffa-9149-95e4479ab26f" targetNamespace="http://schemas.microsoft.com/office/2006/metadata/properties" ma:root="true" ma:fieldsID="0fdd50645f47f6ef4bed95634a5ae70c" ns1:_="" ns3:_="" ns4:_="">
    <xsd:import namespace="http://schemas.microsoft.com/sharepoint/v3"/>
    <xsd:import namespace="cfea98c8-b831-451c-9715-a60f69f25121"/>
    <xsd:import namespace="af68c486-4bca-4ffa-9149-95e4479ab26f"/>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a98c8-b831-451c-9715-a60f69f251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68c486-4bca-4ffa-9149-95e4479ab26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FEA18B-BBAD-44AA-9F3A-7CA77FDB806A}">
  <ds:schemaRefs>
    <ds:schemaRef ds:uri="http://schemas.microsoft.com/sharepoint/v3/contenttype/forms"/>
  </ds:schemaRefs>
</ds:datastoreItem>
</file>

<file path=customXml/itemProps2.xml><?xml version="1.0" encoding="utf-8"?>
<ds:datastoreItem xmlns:ds="http://schemas.openxmlformats.org/officeDocument/2006/customXml" ds:itemID="{9CFACE4D-D06A-447D-B451-87386800A10D}">
  <ds:schemaRefs>
    <ds:schemaRef ds:uri="http://schemas.openxmlformats.org/package/2006/metadata/core-properties"/>
    <ds:schemaRef ds:uri="http://purl.org/dc/dcmitype/"/>
    <ds:schemaRef ds:uri="cfea98c8-b831-451c-9715-a60f69f25121"/>
    <ds:schemaRef ds:uri="http://schemas.microsoft.com/office/2006/metadata/properties"/>
    <ds:schemaRef ds:uri="af68c486-4bca-4ffa-9149-95e4479ab26f"/>
    <ds:schemaRef ds:uri="http://schemas.microsoft.com/office/2006/documentManagement/types"/>
    <ds:schemaRef ds:uri="http://purl.org/dc/terms/"/>
    <ds:schemaRef ds:uri="http://www.w3.org/XML/1998/namespace"/>
    <ds:schemaRef ds:uri="http://schemas.microsoft.com/office/infopath/2007/PartnerControls"/>
    <ds:schemaRef ds:uri="http://schemas.microsoft.com/sharepoint/v3"/>
    <ds:schemaRef ds:uri="http://purl.org/dc/elements/1.1/"/>
  </ds:schemaRefs>
</ds:datastoreItem>
</file>

<file path=customXml/itemProps3.xml><?xml version="1.0" encoding="utf-8"?>
<ds:datastoreItem xmlns:ds="http://schemas.openxmlformats.org/officeDocument/2006/customXml" ds:itemID="{09D8392D-BF63-426B-B502-1D5260C4E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ea98c8-b831-451c-9715-a60f69f25121"/>
    <ds:schemaRef ds:uri="af68c486-4bca-4ffa-9149-95e4479ab2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3450</TotalTime>
  <Words>3723</Words>
  <Application>Microsoft Office PowerPoint</Application>
  <PresentationFormat>Widescreen</PresentationFormat>
  <Paragraphs>172</Paragraphs>
  <Slides>15</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Calibri (Headings)</vt:lpstr>
      <vt:lpstr>Calibri Light</vt:lpstr>
      <vt:lpstr>Courier New</vt:lpstr>
      <vt:lpstr>Myriad Web Pro</vt:lpstr>
      <vt:lpstr>Wingdings</vt:lpstr>
      <vt:lpstr>NCIRD-2016-9b</vt:lpstr>
      <vt:lpstr>1_Office Theme</vt:lpstr>
      <vt:lpstr>NCEH_ATSDR_combined</vt:lpstr>
      <vt:lpstr>Update on AFM in 2020 </vt:lpstr>
      <vt:lpstr>AFM Vital Signs</vt:lpstr>
      <vt:lpstr>AFM CDC warnings</vt:lpstr>
      <vt:lpstr>National increase in AFM cases every 2 years since 2014 Number of confirmed reported AFM cases, Aug 2014 – Oct 2020* (n=642)</vt:lpstr>
      <vt:lpstr>AFM in the US as of October 30, 2020</vt:lpstr>
      <vt:lpstr>Monitoring number of suspect AFM cases reported to CDC to detect increases and trigger outbreak response</vt:lpstr>
      <vt:lpstr>Clinicians Diagnose AFM. CDC Classifies AFM.</vt:lpstr>
      <vt:lpstr>Case classification does not impact patient treatment or care. </vt:lpstr>
      <vt:lpstr>Streamlined Case Classification Process</vt:lpstr>
      <vt:lpstr>AFM Research </vt:lpstr>
      <vt:lpstr>AFM Research </vt:lpstr>
      <vt:lpstr>AFM Research led by Partners  </vt:lpstr>
      <vt:lpstr>Thank you! </vt:lpstr>
      <vt:lpstr>What is ahead for AFM this year and in 2021? </vt:lpstr>
      <vt:lpstr>Biofire Syndromic Trends data: all viruses, 2019 – 2020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AFM-Parent Session Two 2020 Presentation</dc:title>
  <dc:creator>Hilliard, Malaika (CDC/DDID/NCIRD/DVD)</dc:creator>
  <cp:keywords>AFM, Update on AFM in 2020, children, afm vital signs, symptoms to look for,</cp:keywords>
  <cp:lastModifiedBy>Gueguen, Elizabeth (CDC/DDID/NCIRD/OD) (CTR)</cp:lastModifiedBy>
  <cp:revision>122</cp:revision>
  <dcterms:created xsi:type="dcterms:W3CDTF">2020-09-03T17:22:50Z</dcterms:created>
  <dcterms:modified xsi:type="dcterms:W3CDTF">2020-12-03T16:05:16Z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0x01010033148891E7B90D45A6CA2E01203F2295</vt:lpwstr>
  </property>
  <property fmtid="{D5CDD505-2E9C-101B-9397-08002B2CF9AE}" pid="3" name="MSIP_Label_7b94a7b8-f06c-4dfe-bdcc-9b548fd58c31_Enabled">
    <vt:lpwstr>true</vt:lpwstr>
  </property>
  <property fmtid="{D5CDD505-2E9C-101B-9397-08002B2CF9AE}" pid="4" name="MSIP_Label_7b94a7b8-f06c-4dfe-bdcc-9b548fd58c31_SetDate">
    <vt:lpwstr>2020-11-03T15:23:56Z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bcf5c5a0-0da9-46bd-9e19-cd7c9a60fe0f</vt:lpwstr>
  </property>
  <property fmtid="{D5CDD505-2E9C-101B-9397-08002B2CF9AE}" pid="9" name="MSIP_Label_7b94a7b8-f06c-4dfe-bdcc-9b548fd58c31_ContentBits">
    <vt:lpwstr>0</vt:lpwstr>
  </property>
</Properties>
</file>