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2"/>
  </p:notesMasterIdLst>
  <p:handoutMasterIdLst>
    <p:handoutMasterId r:id="rId153"/>
  </p:handoutMasterIdLst>
  <p:sldIdLst>
    <p:sldId id="585" r:id="rId2"/>
    <p:sldId id="403" r:id="rId3"/>
    <p:sldId id="404" r:id="rId4"/>
    <p:sldId id="405" r:id="rId5"/>
    <p:sldId id="406" r:id="rId6"/>
    <p:sldId id="476" r:id="rId7"/>
    <p:sldId id="407" r:id="rId8"/>
    <p:sldId id="408" r:id="rId9"/>
    <p:sldId id="471" r:id="rId10"/>
    <p:sldId id="475" r:id="rId11"/>
    <p:sldId id="472" r:id="rId12"/>
    <p:sldId id="577" r:id="rId13"/>
    <p:sldId id="410" r:id="rId14"/>
    <p:sldId id="411" r:id="rId15"/>
    <p:sldId id="560" r:id="rId16"/>
    <p:sldId id="412" r:id="rId17"/>
    <p:sldId id="338" r:id="rId18"/>
    <p:sldId id="339" r:id="rId19"/>
    <p:sldId id="314" r:id="rId20"/>
    <p:sldId id="459" r:id="rId21"/>
    <p:sldId id="347" r:id="rId22"/>
    <p:sldId id="460" r:id="rId23"/>
    <p:sldId id="569" r:id="rId24"/>
    <p:sldId id="343" r:id="rId25"/>
    <p:sldId id="349" r:id="rId26"/>
    <p:sldId id="350" r:id="rId27"/>
    <p:sldId id="477" r:id="rId28"/>
    <p:sldId id="351" r:id="rId29"/>
    <p:sldId id="579" r:id="rId30"/>
    <p:sldId id="345" r:id="rId31"/>
    <p:sldId id="352" r:id="rId32"/>
    <p:sldId id="353" r:id="rId33"/>
    <p:sldId id="354" r:id="rId34"/>
    <p:sldId id="570" r:id="rId35"/>
    <p:sldId id="355" r:id="rId36"/>
    <p:sldId id="478" r:id="rId37"/>
    <p:sldId id="358" r:id="rId38"/>
    <p:sldId id="361" r:id="rId39"/>
    <p:sldId id="563" r:id="rId40"/>
    <p:sldId id="457" r:id="rId41"/>
    <p:sldId id="458" r:id="rId42"/>
    <p:sldId id="360" r:id="rId43"/>
    <p:sldId id="461" r:id="rId44"/>
    <p:sldId id="362" r:id="rId45"/>
    <p:sldId id="462" r:id="rId46"/>
    <p:sldId id="571" r:id="rId47"/>
    <p:sldId id="565" r:id="rId48"/>
    <p:sldId id="480" r:id="rId49"/>
    <p:sldId id="481" r:id="rId50"/>
    <p:sldId id="482" r:id="rId51"/>
    <p:sldId id="578" r:id="rId52"/>
    <p:sldId id="483" r:id="rId53"/>
    <p:sldId id="484" r:id="rId54"/>
    <p:sldId id="586" r:id="rId55"/>
    <p:sldId id="587" r:id="rId56"/>
    <p:sldId id="588" r:id="rId57"/>
    <p:sldId id="485" r:id="rId58"/>
    <p:sldId id="486" r:id="rId59"/>
    <p:sldId id="580" r:id="rId60"/>
    <p:sldId id="488" r:id="rId61"/>
    <p:sldId id="489" r:id="rId62"/>
    <p:sldId id="490" r:id="rId63"/>
    <p:sldId id="491" r:id="rId64"/>
    <p:sldId id="572" r:id="rId65"/>
    <p:sldId id="365" r:id="rId66"/>
    <p:sldId id="473" r:id="rId67"/>
    <p:sldId id="552" r:id="rId68"/>
    <p:sldId id="366" r:id="rId69"/>
    <p:sldId id="367" r:id="rId70"/>
    <p:sldId id="368" r:id="rId71"/>
    <p:sldId id="369" r:id="rId72"/>
    <p:sldId id="370" r:id="rId73"/>
    <p:sldId id="371" r:id="rId74"/>
    <p:sldId id="468" r:id="rId75"/>
    <p:sldId id="372" r:id="rId76"/>
    <p:sldId id="492" r:id="rId77"/>
    <p:sldId id="564" r:id="rId78"/>
    <p:sldId id="573" r:id="rId79"/>
    <p:sldId id="494" r:id="rId80"/>
    <p:sldId id="495" r:id="rId81"/>
    <p:sldId id="567" r:id="rId82"/>
    <p:sldId id="496" r:id="rId83"/>
    <p:sldId id="497" r:id="rId84"/>
    <p:sldId id="548" r:id="rId85"/>
    <p:sldId id="549" r:id="rId86"/>
    <p:sldId id="498" r:id="rId87"/>
    <p:sldId id="499" r:id="rId88"/>
    <p:sldId id="500" r:id="rId89"/>
    <p:sldId id="501" r:id="rId90"/>
    <p:sldId id="574" r:id="rId91"/>
    <p:sldId id="502" r:id="rId92"/>
    <p:sldId id="503" r:id="rId93"/>
    <p:sldId id="504" r:id="rId94"/>
    <p:sldId id="505" r:id="rId95"/>
    <p:sldId id="506" r:id="rId96"/>
    <p:sldId id="575" r:id="rId97"/>
    <p:sldId id="550" r:id="rId98"/>
    <p:sldId id="507" r:id="rId99"/>
    <p:sldId id="508" r:id="rId100"/>
    <p:sldId id="509" r:id="rId101"/>
    <p:sldId id="510" r:id="rId102"/>
    <p:sldId id="511" r:id="rId103"/>
    <p:sldId id="512" r:id="rId104"/>
    <p:sldId id="513" r:id="rId105"/>
    <p:sldId id="514" r:id="rId106"/>
    <p:sldId id="515" r:id="rId107"/>
    <p:sldId id="516" r:id="rId108"/>
    <p:sldId id="517" r:id="rId109"/>
    <p:sldId id="518" r:id="rId110"/>
    <p:sldId id="519" r:id="rId111"/>
    <p:sldId id="576" r:id="rId112"/>
    <p:sldId id="520" r:id="rId113"/>
    <p:sldId id="521" r:id="rId114"/>
    <p:sldId id="581" r:id="rId115"/>
    <p:sldId id="584" r:id="rId116"/>
    <p:sldId id="522" r:id="rId117"/>
    <p:sldId id="523" r:id="rId118"/>
    <p:sldId id="524" r:id="rId119"/>
    <p:sldId id="525" r:id="rId120"/>
    <p:sldId id="526" r:id="rId121"/>
    <p:sldId id="527" r:id="rId122"/>
    <p:sldId id="528" r:id="rId123"/>
    <p:sldId id="551" r:id="rId124"/>
    <p:sldId id="583" r:id="rId125"/>
    <p:sldId id="582" r:id="rId126"/>
    <p:sldId id="529" r:id="rId127"/>
    <p:sldId id="530" r:id="rId128"/>
    <p:sldId id="531" r:id="rId129"/>
    <p:sldId id="532" r:id="rId130"/>
    <p:sldId id="554" r:id="rId131"/>
    <p:sldId id="553" r:id="rId132"/>
    <p:sldId id="555" r:id="rId133"/>
    <p:sldId id="556" r:id="rId134"/>
    <p:sldId id="557" r:id="rId135"/>
    <p:sldId id="568" r:id="rId136"/>
    <p:sldId id="533" r:id="rId137"/>
    <p:sldId id="534" r:id="rId138"/>
    <p:sldId id="535" r:id="rId139"/>
    <p:sldId id="536" r:id="rId140"/>
    <p:sldId id="537" r:id="rId141"/>
    <p:sldId id="538" r:id="rId142"/>
    <p:sldId id="539" r:id="rId143"/>
    <p:sldId id="540" r:id="rId144"/>
    <p:sldId id="541" r:id="rId145"/>
    <p:sldId id="542" r:id="rId146"/>
    <p:sldId id="543" r:id="rId147"/>
    <p:sldId id="544" r:id="rId148"/>
    <p:sldId id="545" r:id="rId149"/>
    <p:sldId id="546" r:id="rId150"/>
    <p:sldId id="547" r:id="rId151"/>
  </p:sldIdLst>
  <p:sldSz cx="9144000" cy="6858000" type="screen4x3"/>
  <p:notesSz cx="7010400" cy="9296400"/>
  <p:defaultTextStyle>
    <a:defPPr>
      <a:defRPr lang="en-US"/>
    </a:defPPr>
    <a:lvl1pPr algn="l" rtl="0" eaLnBrk="0" fontAlgn="base" hangingPunct="0">
      <a:spcBef>
        <a:spcPct val="0"/>
      </a:spcBef>
      <a:spcAft>
        <a:spcPct val="0"/>
      </a:spcAft>
      <a:defRPr sz="4000" kern="1200">
        <a:solidFill>
          <a:srgbClr val="009999"/>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kern="1200">
        <a:solidFill>
          <a:srgbClr val="009999"/>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kern="1200">
        <a:solidFill>
          <a:srgbClr val="009999"/>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kern="1200">
        <a:solidFill>
          <a:srgbClr val="009999"/>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kern="1200">
        <a:solidFill>
          <a:srgbClr val="009999"/>
        </a:solidFill>
        <a:latin typeface="Times New Roman" panose="02020603050405020304" pitchFamily="18" charset="0"/>
        <a:ea typeface="+mn-ea"/>
        <a:cs typeface="+mn-cs"/>
      </a:defRPr>
    </a:lvl5pPr>
    <a:lvl6pPr marL="2286000" algn="l" defTabSz="914400" rtl="0" eaLnBrk="1" latinLnBrk="0" hangingPunct="1">
      <a:defRPr sz="4000" kern="1200">
        <a:solidFill>
          <a:srgbClr val="009999"/>
        </a:solidFill>
        <a:latin typeface="Times New Roman" panose="02020603050405020304" pitchFamily="18" charset="0"/>
        <a:ea typeface="+mn-ea"/>
        <a:cs typeface="+mn-cs"/>
      </a:defRPr>
    </a:lvl6pPr>
    <a:lvl7pPr marL="2743200" algn="l" defTabSz="914400" rtl="0" eaLnBrk="1" latinLnBrk="0" hangingPunct="1">
      <a:defRPr sz="4000" kern="1200">
        <a:solidFill>
          <a:srgbClr val="009999"/>
        </a:solidFill>
        <a:latin typeface="Times New Roman" panose="02020603050405020304" pitchFamily="18" charset="0"/>
        <a:ea typeface="+mn-ea"/>
        <a:cs typeface="+mn-cs"/>
      </a:defRPr>
    </a:lvl7pPr>
    <a:lvl8pPr marL="3200400" algn="l" defTabSz="914400" rtl="0" eaLnBrk="1" latinLnBrk="0" hangingPunct="1">
      <a:defRPr sz="4000" kern="1200">
        <a:solidFill>
          <a:srgbClr val="009999"/>
        </a:solidFill>
        <a:latin typeface="Times New Roman" panose="02020603050405020304" pitchFamily="18" charset="0"/>
        <a:ea typeface="+mn-ea"/>
        <a:cs typeface="+mn-cs"/>
      </a:defRPr>
    </a:lvl8pPr>
    <a:lvl9pPr marL="3657600" algn="l" defTabSz="914400" rtl="0" eaLnBrk="1" latinLnBrk="0" hangingPunct="1">
      <a:defRPr sz="4000" kern="1200">
        <a:solidFill>
          <a:srgbClr val="009999"/>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532B64"/>
    <a:srgbClr val="80439B"/>
    <a:srgbClr val="A366BE"/>
    <a:srgbClr val="6600CC"/>
    <a:srgbClr val="990099"/>
    <a:srgbClr val="00808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1" autoAdjust="0"/>
    <p:restoredTop sz="70679" autoAdjust="0"/>
  </p:normalViewPr>
  <p:slideViewPr>
    <p:cSldViewPr>
      <p:cViewPr varScale="1">
        <p:scale>
          <a:sx n="61" d="100"/>
          <a:sy n="61" d="100"/>
        </p:scale>
        <p:origin x="1142"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53"/>
    </p:cViewPr>
  </p:sorterViewPr>
  <p:notesViewPr>
    <p:cSldViewPr>
      <p:cViewPr varScale="1">
        <p:scale>
          <a:sx n="84" d="100"/>
          <a:sy n="84" d="100"/>
        </p:scale>
        <p:origin x="315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defRPr sz="1200">
                <a:solidFill>
                  <a:schemeClr val="tx1"/>
                </a:solidFill>
                <a:latin typeface="Arial" charset="0"/>
              </a:defRPr>
            </a:lvl1pPr>
          </a:lstStyle>
          <a:p>
            <a:pPr>
              <a:defRPr/>
            </a:pPr>
            <a:endParaRPr lang="en-US"/>
          </a:p>
        </p:txBody>
      </p:sp>
      <p:sp>
        <p:nvSpPr>
          <p:cNvPr id="11366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solidFill>
                  <a:schemeClr val="tx1"/>
                </a:solidFill>
                <a:latin typeface="Arial" charset="0"/>
              </a:defRPr>
            </a:lvl1pPr>
          </a:lstStyle>
          <a:p>
            <a:pPr>
              <a:defRPr/>
            </a:pPr>
            <a:endParaRPr lang="en-US"/>
          </a:p>
        </p:txBody>
      </p:sp>
      <p:sp>
        <p:nvSpPr>
          <p:cNvPr id="113670" name="Rectangle 6"/>
          <p:cNvSpPr>
            <a:spLocks noGrp="1" noChangeArrowheads="1"/>
          </p:cNvSpPr>
          <p:nvPr>
            <p:ph type="sldNum" sz="quarter" idx="3"/>
          </p:nvPr>
        </p:nvSpPr>
        <p:spPr bwMode="auto">
          <a:xfrm>
            <a:off x="619125" y="8683625"/>
            <a:ext cx="5715000" cy="612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1">
                <a:solidFill>
                  <a:schemeClr val="tx1"/>
                </a:solidFill>
                <a:latin typeface="Arial" panose="020B0604020202020204" pitchFamily="34" charset="0"/>
              </a:defRPr>
            </a:lvl1pPr>
          </a:lstStyle>
          <a:p>
            <a:pPr>
              <a:defRPr/>
            </a:pPr>
            <a:r>
              <a:rPr lang="en-US" altLang="en-US"/>
              <a:t>Module 3 – Targeted Testing and the Diagnosis of Latent Tuberculosis Infection and Tuberculosis Disease</a:t>
            </a:r>
          </a:p>
          <a:p>
            <a:pPr>
              <a:defRPr/>
            </a:pPr>
            <a:fld id="{BD968298-10BA-4E81-96B3-646C402A2C87}" type="slidenum">
              <a:rPr lang="en-US" altLang="en-US"/>
              <a:pPr>
                <a:defRPr/>
              </a:pPr>
              <a:t>‹#›</a:t>
            </a:fld>
            <a:endParaRPr lang="en-US" altLang="en-US"/>
          </a:p>
        </p:txBody>
      </p:sp>
    </p:spTree>
    <p:extLst>
      <p:ext uri="{BB962C8B-B14F-4D97-AF65-F5344CB8AC3E}">
        <p14:creationId xmlns:p14="http://schemas.microsoft.com/office/powerpoint/2010/main" val="3200392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defRPr sz="1200">
                <a:solidFill>
                  <a:schemeClr val="tx1"/>
                </a:solidFill>
                <a:latin typeface="Arial" charset="0"/>
              </a:defRPr>
            </a:lvl1pPr>
          </a:lstStyle>
          <a:p>
            <a:pPr>
              <a:defRPr/>
            </a:pPr>
            <a:endParaRPr lang="en-US"/>
          </a:p>
        </p:txBody>
      </p:sp>
      <p:sp>
        <p:nvSpPr>
          <p:cNvPr id="8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solidFill>
                  <a:schemeClr val="tx1"/>
                </a:solidFill>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1" hangingPunct="1">
              <a:defRPr sz="1200">
                <a:solidFill>
                  <a:schemeClr val="tx1"/>
                </a:solidFill>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solidFill>
                  <a:schemeClr val="tx1"/>
                </a:solidFill>
                <a:latin typeface="Arial" panose="020B0604020202020204" pitchFamily="34" charset="0"/>
              </a:defRPr>
            </a:lvl1pPr>
          </a:lstStyle>
          <a:p>
            <a:pPr>
              <a:defRPr/>
            </a:pPr>
            <a:fld id="{3A2427FE-9511-47F1-8684-3E17FA8F517D}" type="slidenum">
              <a:rPr lang="en-US" altLang="en-US"/>
              <a:pPr>
                <a:defRPr/>
              </a:pPr>
              <a:t>‹#›</a:t>
            </a:fld>
            <a:endParaRPr lang="en-US" altLang="en-US"/>
          </a:p>
        </p:txBody>
      </p:sp>
    </p:spTree>
    <p:extLst>
      <p:ext uri="{BB962C8B-B14F-4D97-AF65-F5344CB8AC3E}">
        <p14:creationId xmlns:p14="http://schemas.microsoft.com/office/powerpoint/2010/main" val="2476816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021216-4CA9-43E3-AFB9-0932CC85E71B}" type="slidenum">
              <a:rPr lang="en-US" altLang="en-US" smtClean="0"/>
              <a:pPr>
                <a:spcBef>
                  <a:spcPct val="0"/>
                </a:spcBef>
              </a:pPr>
              <a:t>1</a:t>
            </a:fld>
            <a:endParaRPr lang="en-US"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Module 3</a:t>
            </a:r>
          </a:p>
        </p:txBody>
      </p:sp>
    </p:spTree>
    <p:extLst>
      <p:ext uri="{BB962C8B-B14F-4D97-AF65-F5344CB8AC3E}">
        <p14:creationId xmlns:p14="http://schemas.microsoft.com/office/powerpoint/2010/main" val="843045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i="1" smtClean="0">
                <a:latin typeface="Arial" panose="020B0604020202020204" pitchFamily="34" charset="0"/>
              </a:rPr>
              <a:t>Groups at High Risk for TB Infection – Module 3,  p. 7</a:t>
            </a:r>
            <a:endParaRPr lang="en-US" altLang="en-US"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3FC2FB-2A6B-4D67-BE40-BE6772D1E987}"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268830328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Note that health care workers should always supervise the patient when sputum is collected since patients are not always successful in providing an adequate specimen</a:t>
            </a:r>
          </a:p>
          <a:p>
            <a:r>
              <a:rPr lang="en-US" altLang="en-US" smtClean="0">
                <a:latin typeface="Arial" panose="020B0604020202020204" pitchFamily="34" charset="0"/>
              </a:rPr>
              <a:t> </a:t>
            </a:r>
          </a:p>
          <a:p>
            <a:r>
              <a:rPr lang="en-US" altLang="en-US" i="1" smtClean="0">
                <a:latin typeface="Arial" panose="020B0604020202020204" pitchFamily="34" charset="0"/>
              </a:rPr>
              <a:t>Specimen Collection – Module 3, pp. 48-51</a:t>
            </a:r>
            <a:endParaRPr lang="en-US" altLang="en-US" smtClean="0">
              <a:latin typeface="Arial" panose="020B0604020202020204" pitchFamily="34" charset="0"/>
            </a:endParaRP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B7EAD0-5D07-475B-A0E3-4D2C2C78D834}" type="slidenum">
              <a:rPr lang="en-US" altLang="en-US" smtClean="0"/>
              <a:pPr>
                <a:spcBef>
                  <a:spcPct val="0"/>
                </a:spcBef>
              </a:pPr>
              <a:t>100</a:t>
            </a:fld>
            <a:endParaRPr lang="en-US" altLang="en-US" smtClean="0"/>
          </a:p>
        </p:txBody>
      </p:sp>
    </p:spTree>
    <p:extLst>
      <p:ext uri="{BB962C8B-B14F-4D97-AF65-F5344CB8AC3E}">
        <p14:creationId xmlns:p14="http://schemas.microsoft.com/office/powerpoint/2010/main" val="39192941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3BAFB4-FB73-45C8-91FF-A75AFB9C8F22}" type="slidenum">
              <a:rPr lang="en-US" altLang="en-US" smtClean="0"/>
              <a:pPr>
                <a:spcBef>
                  <a:spcPct val="0"/>
                </a:spcBef>
              </a:pPr>
              <a:t>101</a:t>
            </a:fld>
            <a:endParaRPr lang="en-US" altLang="en-US"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Induced Sputum Collection – Module 3, p. 49</a:t>
            </a:r>
            <a:endParaRPr lang="en-US" altLang="en-US" smtClean="0">
              <a:latin typeface="Arial" panose="020B0604020202020204" pitchFamily="34" charset="0"/>
            </a:endParaRPr>
          </a:p>
        </p:txBody>
      </p:sp>
    </p:spTree>
    <p:extLst>
      <p:ext uri="{BB962C8B-B14F-4D97-AF65-F5344CB8AC3E}">
        <p14:creationId xmlns:p14="http://schemas.microsoft.com/office/powerpoint/2010/main" val="9364017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Bronchoscopy – Module 3, p. 49</a:t>
            </a:r>
            <a:endParaRPr lang="en-US" altLang="en-US" smtClean="0">
              <a:latin typeface="Arial" panose="020B0604020202020204" pitchFamily="34" charset="0"/>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82ABE1-619A-405A-971E-29CE9EDAE344}" type="slidenum">
              <a:rPr lang="en-US" altLang="en-US" smtClean="0"/>
              <a:pPr>
                <a:spcBef>
                  <a:spcPct val="0"/>
                </a:spcBef>
              </a:pPr>
              <a:t>102</a:t>
            </a:fld>
            <a:endParaRPr lang="en-US" altLang="en-US" smtClean="0"/>
          </a:p>
        </p:txBody>
      </p:sp>
    </p:spTree>
    <p:extLst>
      <p:ext uri="{BB962C8B-B14F-4D97-AF65-F5344CB8AC3E}">
        <p14:creationId xmlns:p14="http://schemas.microsoft.com/office/powerpoint/2010/main" val="414371363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Explain that the goal of gastric washing is to get a sample of gastric secretions that contains sputum that has been coughed into the throat and swallowed</a:t>
            </a:r>
          </a:p>
          <a:p>
            <a:r>
              <a:rPr lang="en-US" altLang="en-US" smtClean="0">
                <a:latin typeface="Arial" panose="020B0604020202020204" pitchFamily="34" charset="0"/>
              </a:rPr>
              <a:t> </a:t>
            </a:r>
          </a:p>
          <a:p>
            <a:r>
              <a:rPr lang="en-US" altLang="en-US" smtClean="0">
                <a:latin typeface="Arial" panose="020B0604020202020204" pitchFamily="34" charset="0"/>
              </a:rPr>
              <a:t>Explain that this technique is often used in children because most children produce little or no sputum when they cough</a:t>
            </a:r>
          </a:p>
          <a:p>
            <a:r>
              <a:rPr lang="en-US" altLang="en-US" smtClean="0">
                <a:latin typeface="Arial" panose="020B0604020202020204" pitchFamily="34" charset="0"/>
              </a:rPr>
              <a:t> </a:t>
            </a:r>
          </a:p>
          <a:p>
            <a:r>
              <a:rPr lang="en-US" altLang="en-US" i="1" smtClean="0">
                <a:latin typeface="Arial" panose="020B0604020202020204" pitchFamily="34" charset="0"/>
              </a:rPr>
              <a:t>Gastric Washing – Module 3, p. 50</a:t>
            </a:r>
            <a:endParaRPr lang="en-US" altLang="en-US" smtClean="0">
              <a:latin typeface="Arial" panose="020B0604020202020204" pitchFamily="34" charset="0"/>
            </a:endParaRP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23C17A-F7E7-4065-9AF3-87486F5EF1AE}" type="slidenum">
              <a:rPr lang="en-US" altLang="en-US" smtClean="0"/>
              <a:pPr>
                <a:spcBef>
                  <a:spcPct val="0"/>
                </a:spcBef>
              </a:pPr>
              <a:t>103</a:t>
            </a:fld>
            <a:endParaRPr lang="en-US" altLang="en-US" smtClean="0"/>
          </a:p>
        </p:txBody>
      </p:sp>
    </p:spTree>
    <p:extLst>
      <p:ext uri="{BB962C8B-B14F-4D97-AF65-F5344CB8AC3E}">
        <p14:creationId xmlns:p14="http://schemas.microsoft.com/office/powerpoint/2010/main" val="116512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Extrapulmonary TB – Module 3, p. 50</a:t>
            </a:r>
            <a:endParaRPr lang="en-US" altLang="en-US" smtClean="0">
              <a:latin typeface="Arial" panose="020B0604020202020204" pitchFamily="34" charset="0"/>
            </a:endParaRP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A84512-1BF9-4A31-89A8-DEC8318CD116}" type="slidenum">
              <a:rPr lang="en-US" altLang="en-US" smtClean="0"/>
              <a:pPr>
                <a:spcBef>
                  <a:spcPct val="0"/>
                </a:spcBef>
              </a:pPr>
              <a:t>104</a:t>
            </a:fld>
            <a:endParaRPr lang="en-US" altLang="en-US" smtClean="0"/>
          </a:p>
        </p:txBody>
      </p:sp>
    </p:spTree>
    <p:extLst>
      <p:ext uri="{BB962C8B-B14F-4D97-AF65-F5344CB8AC3E}">
        <p14:creationId xmlns:p14="http://schemas.microsoft.com/office/powerpoint/2010/main" val="157872629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DA0BD1-2B82-4629-A80A-3DF90AE52A7A}" type="slidenum">
              <a:rPr lang="en-US" altLang="en-US" smtClean="0"/>
              <a:pPr>
                <a:spcBef>
                  <a:spcPct val="0"/>
                </a:spcBef>
              </a:pPr>
              <a:t>105</a:t>
            </a:fld>
            <a:endParaRPr lang="en-US" altLang="en-US"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Explain that tubercle bacilli are one kind of AFB</a:t>
            </a:r>
          </a:p>
          <a:p>
            <a:r>
              <a:rPr lang="en-US" altLang="en-US" smtClean="0">
                <a:latin typeface="Arial" panose="020B0604020202020204" pitchFamily="34" charset="0"/>
              </a:rPr>
              <a:t> </a:t>
            </a:r>
          </a:p>
          <a:p>
            <a:r>
              <a:rPr lang="en-US" altLang="en-US" smtClean="0">
                <a:latin typeface="Arial" panose="020B0604020202020204" pitchFamily="34" charset="0"/>
              </a:rPr>
              <a:t>Note that in this photograph, the AFB (shown in red) are tubercle bacilli</a:t>
            </a:r>
          </a:p>
          <a:p>
            <a:r>
              <a:rPr lang="en-US" altLang="en-US" smtClean="0">
                <a:latin typeface="Arial" panose="020B0604020202020204" pitchFamily="34" charset="0"/>
              </a:rPr>
              <a:t> </a:t>
            </a:r>
          </a:p>
          <a:p>
            <a:r>
              <a:rPr lang="en-US" altLang="en-US" i="1" smtClean="0">
                <a:latin typeface="Arial" panose="020B0604020202020204" pitchFamily="34" charset="0"/>
              </a:rPr>
              <a:t>Examination of AFB Smears – Module 3, pp. 53-54</a:t>
            </a:r>
            <a:endParaRPr lang="en-US" altLang="en-US" smtClean="0">
              <a:latin typeface="Arial" panose="020B0604020202020204" pitchFamily="34" charset="0"/>
            </a:endParaRPr>
          </a:p>
        </p:txBody>
      </p:sp>
    </p:spTree>
    <p:extLst>
      <p:ext uri="{BB962C8B-B14F-4D97-AF65-F5344CB8AC3E}">
        <p14:creationId xmlns:p14="http://schemas.microsoft.com/office/powerpoint/2010/main" val="297645480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Explain that when very few AFB are seen, the smear is classified by the actual number of AFB seen and there is NOT a plus sign (+)</a:t>
            </a:r>
          </a:p>
          <a:p>
            <a:r>
              <a:rPr lang="en-US" altLang="en-US" smtClean="0">
                <a:latin typeface="Arial" panose="020B0604020202020204" pitchFamily="34" charset="0"/>
              </a:rPr>
              <a:t> </a:t>
            </a:r>
          </a:p>
          <a:p>
            <a:r>
              <a:rPr lang="en-US" altLang="en-US" i="1" smtClean="0">
                <a:latin typeface="Arial" panose="020B0604020202020204" pitchFamily="34" charset="0"/>
              </a:rPr>
              <a:t>Examination of AFB Smears – Module 3, pp. 53-54</a:t>
            </a:r>
            <a:endParaRPr lang="en-US" altLang="en-US" smtClean="0">
              <a:latin typeface="Arial" panose="020B0604020202020204" pitchFamily="34" charset="0"/>
            </a:endParaRP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2FA430-7392-4F3C-81C3-9B3127A8FA68}" type="slidenum">
              <a:rPr lang="en-US" altLang="en-US" smtClean="0"/>
              <a:pPr>
                <a:spcBef>
                  <a:spcPct val="0"/>
                </a:spcBef>
              </a:pPr>
              <a:t>106</a:t>
            </a:fld>
            <a:endParaRPr lang="en-US" altLang="en-US" smtClean="0"/>
          </a:p>
        </p:txBody>
      </p:sp>
    </p:spTree>
    <p:extLst>
      <p:ext uri="{BB962C8B-B14F-4D97-AF65-F5344CB8AC3E}">
        <p14:creationId xmlns:p14="http://schemas.microsoft.com/office/powerpoint/2010/main" val="14261502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3BE517-EC1F-4C0E-8580-F13247354F43}" type="slidenum">
              <a:rPr lang="en-US" altLang="en-US" smtClean="0"/>
              <a:pPr>
                <a:spcBef>
                  <a:spcPct val="0"/>
                </a:spcBef>
              </a:pPr>
              <a:t>107</a:t>
            </a:fld>
            <a:endParaRPr lang="en-US" altLang="en-US"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Explain that even though a smear is considered negative if no AFB are seen it </a:t>
            </a:r>
            <a:r>
              <a:rPr lang="en-US" altLang="en-US" b="1" smtClean="0">
                <a:latin typeface="Arial" panose="020B0604020202020204" pitchFamily="34" charset="0"/>
              </a:rPr>
              <a:t>does not rule out</a:t>
            </a:r>
            <a:r>
              <a:rPr lang="en-US" altLang="en-US" smtClean="0">
                <a:latin typeface="Arial" panose="020B0604020202020204" pitchFamily="34" charset="0"/>
              </a:rPr>
              <a:t> the possibility of TB disease because there can be AFB in the smear that were not seen</a:t>
            </a:r>
          </a:p>
          <a:p>
            <a:r>
              <a:rPr lang="en-US" altLang="en-US" smtClean="0">
                <a:latin typeface="Arial" panose="020B0604020202020204" pitchFamily="34" charset="0"/>
              </a:rPr>
              <a:t> </a:t>
            </a:r>
          </a:p>
          <a:p>
            <a:r>
              <a:rPr lang="en-US" altLang="en-US" i="1" smtClean="0">
                <a:latin typeface="Arial" panose="020B0604020202020204" pitchFamily="34" charset="0"/>
              </a:rPr>
              <a:t>Examination of AFB Smears – Module 3, p. 54</a:t>
            </a:r>
            <a:endParaRPr lang="en-US" altLang="en-US" smtClean="0">
              <a:latin typeface="Arial" panose="020B0604020202020204" pitchFamily="34" charset="0"/>
            </a:endParaRPr>
          </a:p>
        </p:txBody>
      </p:sp>
    </p:spTree>
    <p:extLst>
      <p:ext uri="{BB962C8B-B14F-4D97-AF65-F5344CB8AC3E}">
        <p14:creationId xmlns:p14="http://schemas.microsoft.com/office/powerpoint/2010/main" val="11160149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study questions</a:t>
            </a:r>
          </a:p>
          <a:p>
            <a:r>
              <a:rPr lang="en-US" altLang="en-US" smtClean="0">
                <a:latin typeface="Arial" panose="020B0604020202020204" pitchFamily="34" charset="0"/>
              </a:rPr>
              <a:t> </a:t>
            </a:r>
          </a:p>
          <a:p>
            <a:r>
              <a:rPr lang="en-US" altLang="en-US" smtClean="0">
                <a:latin typeface="Arial" panose="020B0604020202020204" pitchFamily="34" charset="0"/>
              </a:rPr>
              <a:t>Ask participants to turn to p. 55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79</a:t>
            </a:r>
            <a:endParaRPr lang="en-US" altLang="en-US" smtClean="0">
              <a:latin typeface="Arial" panose="020B0604020202020204" pitchFamily="34" charset="0"/>
            </a:endParaRP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707A3A-4713-4F70-AE71-9999BEB56FE0}" type="slidenum">
              <a:rPr lang="en-US" altLang="en-US" smtClean="0"/>
              <a:pPr>
                <a:spcBef>
                  <a:spcPct val="0"/>
                </a:spcBef>
              </a:pPr>
              <a:t>108</a:t>
            </a:fld>
            <a:endParaRPr lang="en-US" altLang="en-US" smtClean="0"/>
          </a:p>
        </p:txBody>
      </p:sp>
    </p:spTree>
    <p:extLst>
      <p:ext uri="{BB962C8B-B14F-4D97-AF65-F5344CB8AC3E}">
        <p14:creationId xmlns:p14="http://schemas.microsoft.com/office/powerpoint/2010/main" val="247266830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79</a:t>
            </a:r>
            <a:endParaRPr lang="en-US" altLang="en-US" smtClean="0">
              <a:latin typeface="Arial" panose="020B0604020202020204" pitchFamily="34" charset="0"/>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D9406F-8E3A-473C-BAD3-EF7AD725501C}" type="slidenum">
              <a:rPr lang="en-US" altLang="en-US" smtClean="0"/>
              <a:pPr>
                <a:spcBef>
                  <a:spcPct val="0"/>
                </a:spcBef>
              </a:pPr>
              <a:t>109</a:t>
            </a:fld>
            <a:endParaRPr lang="en-US" altLang="en-US" smtClean="0"/>
          </a:p>
        </p:txBody>
      </p:sp>
    </p:spTree>
    <p:extLst>
      <p:ext uri="{BB962C8B-B14F-4D97-AF65-F5344CB8AC3E}">
        <p14:creationId xmlns:p14="http://schemas.microsoft.com/office/powerpoint/2010/main" val="3404163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i="1" smtClean="0">
                <a:latin typeface="Arial" panose="020B0604020202020204" pitchFamily="34" charset="0"/>
              </a:rPr>
              <a:t>Groups at High Risk for TB Disease – Module 3, p. 7</a:t>
            </a:r>
            <a:endParaRPr lang="en-US" altLang="en-US"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4540A4-1B57-4842-805C-2C2020FE45E3}"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173206365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79</a:t>
            </a:r>
            <a:endParaRPr lang="en-US" altLang="en-US" smtClean="0">
              <a:latin typeface="Arial" panose="020B0604020202020204" pitchFamily="34" charset="0"/>
            </a:endParaRP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2CFD52-2691-465A-8BD6-F284FD8E4F9A}" type="slidenum">
              <a:rPr lang="en-US" altLang="en-US" smtClean="0"/>
              <a:pPr>
                <a:spcBef>
                  <a:spcPct val="0"/>
                </a:spcBef>
              </a:pPr>
              <a:t>110</a:t>
            </a:fld>
            <a:endParaRPr lang="en-US" altLang="en-US" smtClean="0"/>
          </a:p>
        </p:txBody>
      </p:sp>
    </p:spTree>
    <p:extLst>
      <p:ext uri="{BB962C8B-B14F-4D97-AF65-F5344CB8AC3E}">
        <p14:creationId xmlns:p14="http://schemas.microsoft.com/office/powerpoint/2010/main" val="186617239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C0BB85-7EBA-46CE-B10C-04BE44F97D29}" type="slidenum">
              <a:rPr lang="en-US" altLang="en-US" smtClean="0"/>
              <a:pPr>
                <a:spcBef>
                  <a:spcPct val="0"/>
                </a:spcBef>
              </a:pPr>
              <a:t>111</a:t>
            </a:fld>
            <a:endParaRPr lang="en-US" altLang="en-US" smtClean="0"/>
          </a:p>
        </p:txBody>
      </p:sp>
    </p:spTree>
    <p:extLst>
      <p:ext uri="{BB962C8B-B14F-4D97-AF65-F5344CB8AC3E}">
        <p14:creationId xmlns:p14="http://schemas.microsoft.com/office/powerpoint/2010/main" val="389266704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FE510D-9E80-4139-BACD-A921F5BFB9DB}" type="slidenum">
              <a:rPr lang="en-US" altLang="en-US" smtClean="0"/>
              <a:pPr>
                <a:spcBef>
                  <a:spcPct val="0"/>
                </a:spcBef>
              </a:pPr>
              <a:t>112</a:t>
            </a:fld>
            <a:endParaRPr lang="en-US" altLang="en-US"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Nucleic Acid Amplification Tests – Module 3, p. 58</a:t>
            </a:r>
            <a:endParaRPr lang="en-US" altLang="en-US" smtClean="0">
              <a:latin typeface="Arial" panose="020B0604020202020204" pitchFamily="34" charset="0"/>
            </a:endParaRPr>
          </a:p>
        </p:txBody>
      </p:sp>
    </p:spTree>
    <p:extLst>
      <p:ext uri="{BB962C8B-B14F-4D97-AF65-F5344CB8AC3E}">
        <p14:creationId xmlns:p14="http://schemas.microsoft.com/office/powerpoint/2010/main" val="37615282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CF4FAC-7401-4AEE-939E-6D4E954D9F27}" type="slidenum">
              <a:rPr lang="en-US" altLang="en-US" smtClean="0"/>
              <a:pPr>
                <a:spcBef>
                  <a:spcPct val="0"/>
                </a:spcBef>
              </a:pPr>
              <a:t>113</a:t>
            </a:fld>
            <a:endParaRPr lang="en-US" altLang="en-US" smtClean="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Nucleic Acid Amplification Tests – Module 3, p. 58</a:t>
            </a:r>
            <a:endParaRPr lang="en-US" altLang="en-US" smtClean="0">
              <a:latin typeface="Arial" panose="020B0604020202020204" pitchFamily="34" charset="0"/>
            </a:endParaRPr>
          </a:p>
        </p:txBody>
      </p:sp>
    </p:spTree>
    <p:extLst>
      <p:ext uri="{BB962C8B-B14F-4D97-AF65-F5344CB8AC3E}">
        <p14:creationId xmlns:p14="http://schemas.microsoft.com/office/powerpoint/2010/main" val="297882858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endParaRPr lang="en-US" altLang="en-US" smtClean="0">
              <a:latin typeface="Arial" panose="020B0604020202020204" pitchFamily="34" charset="0"/>
            </a:endParaRPr>
          </a:p>
          <a:p>
            <a:r>
              <a:rPr lang="en-US" altLang="en-US" i="1" smtClean="0">
                <a:latin typeface="Arial" panose="020B0604020202020204" pitchFamily="34" charset="0"/>
              </a:rPr>
              <a:t>Xpert MTB/RIF Assay – Module 3, pp. 58-59</a:t>
            </a: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a:solidFill>
                  <a:srgbClr val="009999"/>
                </a:solidFill>
                <a:latin typeface="Times New Roman" panose="02020603050405020304" pitchFamily="18" charset="0"/>
              </a:defRPr>
            </a:lvl1pPr>
            <a:lvl2pPr marL="742950" indent="-285750" defTabSz="931863">
              <a:defRPr sz="4000">
                <a:solidFill>
                  <a:srgbClr val="009999"/>
                </a:solidFill>
                <a:latin typeface="Times New Roman" panose="02020603050405020304" pitchFamily="18" charset="0"/>
              </a:defRPr>
            </a:lvl2pPr>
            <a:lvl3pPr marL="1143000" indent="-228600" defTabSz="931863">
              <a:defRPr sz="4000">
                <a:solidFill>
                  <a:srgbClr val="009999"/>
                </a:solidFill>
                <a:latin typeface="Times New Roman" panose="02020603050405020304" pitchFamily="18" charset="0"/>
              </a:defRPr>
            </a:lvl3pPr>
            <a:lvl4pPr marL="1600200" indent="-228600" defTabSz="931863">
              <a:defRPr sz="4000">
                <a:solidFill>
                  <a:srgbClr val="009999"/>
                </a:solidFill>
                <a:latin typeface="Times New Roman" panose="02020603050405020304" pitchFamily="18" charset="0"/>
              </a:defRPr>
            </a:lvl4pPr>
            <a:lvl5pPr marL="2057400" indent="-228600" defTabSz="931863">
              <a:defRPr sz="4000">
                <a:solidFill>
                  <a:srgbClr val="009999"/>
                </a:solidFill>
                <a:latin typeface="Times New Roman" panose="02020603050405020304" pitchFamily="18" charset="0"/>
              </a:defRPr>
            </a:lvl5pPr>
            <a:lvl6pPr marL="2514600" indent="-228600" defTabSz="931863" eaLnBrk="0" fontAlgn="base" hangingPunct="0">
              <a:spcBef>
                <a:spcPct val="0"/>
              </a:spcBef>
              <a:spcAft>
                <a:spcPct val="0"/>
              </a:spcAft>
              <a:defRPr sz="4000">
                <a:solidFill>
                  <a:srgbClr val="009999"/>
                </a:solidFill>
                <a:latin typeface="Times New Roman" panose="02020603050405020304" pitchFamily="18" charset="0"/>
              </a:defRPr>
            </a:lvl6pPr>
            <a:lvl7pPr marL="2971800" indent="-228600" defTabSz="931863" eaLnBrk="0" fontAlgn="base" hangingPunct="0">
              <a:spcBef>
                <a:spcPct val="0"/>
              </a:spcBef>
              <a:spcAft>
                <a:spcPct val="0"/>
              </a:spcAft>
              <a:defRPr sz="4000">
                <a:solidFill>
                  <a:srgbClr val="009999"/>
                </a:solidFill>
                <a:latin typeface="Times New Roman" panose="02020603050405020304" pitchFamily="18" charset="0"/>
              </a:defRPr>
            </a:lvl7pPr>
            <a:lvl8pPr marL="3429000" indent="-228600" defTabSz="931863" eaLnBrk="0" fontAlgn="base" hangingPunct="0">
              <a:spcBef>
                <a:spcPct val="0"/>
              </a:spcBef>
              <a:spcAft>
                <a:spcPct val="0"/>
              </a:spcAft>
              <a:defRPr sz="4000">
                <a:solidFill>
                  <a:srgbClr val="009999"/>
                </a:solidFill>
                <a:latin typeface="Times New Roman" panose="02020603050405020304" pitchFamily="18" charset="0"/>
              </a:defRPr>
            </a:lvl8pPr>
            <a:lvl9pPr marL="3886200" indent="-228600" defTabSz="931863" eaLnBrk="0" fontAlgn="base" hangingPunct="0">
              <a:spcBef>
                <a:spcPct val="0"/>
              </a:spcBef>
              <a:spcAft>
                <a:spcPct val="0"/>
              </a:spcAft>
              <a:defRPr sz="4000">
                <a:solidFill>
                  <a:srgbClr val="009999"/>
                </a:solidFill>
                <a:latin typeface="Times New Roman" panose="02020603050405020304" pitchFamily="18" charset="0"/>
              </a:defRPr>
            </a:lvl9pPr>
          </a:lstStyle>
          <a:p>
            <a:fld id="{3559F20C-E6D7-4804-B3CE-9A1BC7AC047F}" type="slidenum">
              <a:rPr lang="en-US" altLang="en-US" sz="1200" smtClean="0">
                <a:solidFill>
                  <a:schemeClr val="tx1"/>
                </a:solidFill>
                <a:latin typeface="Arial" panose="020B0604020202020204" pitchFamily="34" charset="0"/>
              </a:rPr>
              <a:pPr/>
              <a:t>114</a:t>
            </a:fld>
            <a:endParaRPr lang="en-US" altLang="en-US" sz="12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60689329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endParaRPr lang="en-US" altLang="en-US" smtClean="0">
              <a:latin typeface="Arial" panose="020B0604020202020204" pitchFamily="34" charset="0"/>
            </a:endParaRPr>
          </a:p>
          <a:p>
            <a:r>
              <a:rPr lang="en-US" altLang="en-US" i="1" smtClean="0">
                <a:latin typeface="Arial" panose="020B0604020202020204" pitchFamily="34" charset="0"/>
              </a:rPr>
              <a:t>Xpert MTB/RIF Assay – Module 3, pp. 58-59</a:t>
            </a:r>
          </a:p>
          <a:p>
            <a:endParaRPr lang="en-US" altLang="en-US" smtClean="0">
              <a:latin typeface="Arial" panose="020B0604020202020204" pitchFamily="34" charset="0"/>
            </a:endParaRPr>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a:solidFill>
                  <a:srgbClr val="009999"/>
                </a:solidFill>
                <a:latin typeface="Times New Roman" panose="02020603050405020304" pitchFamily="18" charset="0"/>
              </a:defRPr>
            </a:lvl1pPr>
            <a:lvl2pPr marL="742950" indent="-285750" defTabSz="931863">
              <a:defRPr sz="4000">
                <a:solidFill>
                  <a:srgbClr val="009999"/>
                </a:solidFill>
                <a:latin typeface="Times New Roman" panose="02020603050405020304" pitchFamily="18" charset="0"/>
              </a:defRPr>
            </a:lvl2pPr>
            <a:lvl3pPr marL="1143000" indent="-228600" defTabSz="931863">
              <a:defRPr sz="4000">
                <a:solidFill>
                  <a:srgbClr val="009999"/>
                </a:solidFill>
                <a:latin typeface="Times New Roman" panose="02020603050405020304" pitchFamily="18" charset="0"/>
              </a:defRPr>
            </a:lvl3pPr>
            <a:lvl4pPr marL="1600200" indent="-228600" defTabSz="931863">
              <a:defRPr sz="4000">
                <a:solidFill>
                  <a:srgbClr val="009999"/>
                </a:solidFill>
                <a:latin typeface="Times New Roman" panose="02020603050405020304" pitchFamily="18" charset="0"/>
              </a:defRPr>
            </a:lvl4pPr>
            <a:lvl5pPr marL="2057400" indent="-228600" defTabSz="931863">
              <a:defRPr sz="4000">
                <a:solidFill>
                  <a:srgbClr val="009999"/>
                </a:solidFill>
                <a:latin typeface="Times New Roman" panose="02020603050405020304" pitchFamily="18" charset="0"/>
              </a:defRPr>
            </a:lvl5pPr>
            <a:lvl6pPr marL="2514600" indent="-228600" defTabSz="931863" eaLnBrk="0" fontAlgn="base" hangingPunct="0">
              <a:spcBef>
                <a:spcPct val="0"/>
              </a:spcBef>
              <a:spcAft>
                <a:spcPct val="0"/>
              </a:spcAft>
              <a:defRPr sz="4000">
                <a:solidFill>
                  <a:srgbClr val="009999"/>
                </a:solidFill>
                <a:latin typeface="Times New Roman" panose="02020603050405020304" pitchFamily="18" charset="0"/>
              </a:defRPr>
            </a:lvl6pPr>
            <a:lvl7pPr marL="2971800" indent="-228600" defTabSz="931863" eaLnBrk="0" fontAlgn="base" hangingPunct="0">
              <a:spcBef>
                <a:spcPct val="0"/>
              </a:spcBef>
              <a:spcAft>
                <a:spcPct val="0"/>
              </a:spcAft>
              <a:defRPr sz="4000">
                <a:solidFill>
                  <a:srgbClr val="009999"/>
                </a:solidFill>
                <a:latin typeface="Times New Roman" panose="02020603050405020304" pitchFamily="18" charset="0"/>
              </a:defRPr>
            </a:lvl7pPr>
            <a:lvl8pPr marL="3429000" indent="-228600" defTabSz="931863" eaLnBrk="0" fontAlgn="base" hangingPunct="0">
              <a:spcBef>
                <a:spcPct val="0"/>
              </a:spcBef>
              <a:spcAft>
                <a:spcPct val="0"/>
              </a:spcAft>
              <a:defRPr sz="4000">
                <a:solidFill>
                  <a:srgbClr val="009999"/>
                </a:solidFill>
                <a:latin typeface="Times New Roman" panose="02020603050405020304" pitchFamily="18" charset="0"/>
              </a:defRPr>
            </a:lvl8pPr>
            <a:lvl9pPr marL="3886200" indent="-228600" defTabSz="931863" eaLnBrk="0" fontAlgn="base" hangingPunct="0">
              <a:spcBef>
                <a:spcPct val="0"/>
              </a:spcBef>
              <a:spcAft>
                <a:spcPct val="0"/>
              </a:spcAft>
              <a:defRPr sz="4000">
                <a:solidFill>
                  <a:srgbClr val="009999"/>
                </a:solidFill>
                <a:latin typeface="Times New Roman" panose="02020603050405020304" pitchFamily="18" charset="0"/>
              </a:defRPr>
            </a:lvl9pPr>
          </a:lstStyle>
          <a:p>
            <a:fld id="{3C85018F-4846-4E71-A832-D58DC3A7491A}" type="slidenum">
              <a:rPr lang="en-US" altLang="en-US" sz="1200" smtClean="0">
                <a:solidFill>
                  <a:schemeClr val="tx1"/>
                </a:solidFill>
                <a:latin typeface="Arial" panose="020B0604020202020204" pitchFamily="34" charset="0"/>
              </a:rPr>
              <a:pPr/>
              <a:t>115</a:t>
            </a:fld>
            <a:endParaRPr lang="en-US" altLang="en-US" sz="12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45641054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238C1E-737D-460D-A504-DB04F1391A45}" type="slidenum">
              <a:rPr lang="en-US" altLang="en-US" smtClean="0"/>
              <a:pPr>
                <a:spcBef>
                  <a:spcPct val="0"/>
                </a:spcBef>
              </a:pPr>
              <a:t>116</a:t>
            </a:fld>
            <a:endParaRPr lang="en-US" altLang="en-US" smtClean="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Explain that the image is of colonies of </a:t>
            </a:r>
            <a:r>
              <a:rPr lang="en-US" altLang="en-US" i="1" smtClean="0">
                <a:latin typeface="Arial" panose="020B0604020202020204" pitchFamily="34" charset="0"/>
              </a:rPr>
              <a:t>M. tuberculosis </a:t>
            </a:r>
            <a:r>
              <a:rPr lang="en-US" altLang="en-US" smtClean="0">
                <a:latin typeface="Arial" panose="020B0604020202020204" pitchFamily="34" charset="0"/>
              </a:rPr>
              <a:t>growing on solid media</a:t>
            </a:r>
          </a:p>
          <a:p>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Culturing and Identifying Specimen – Module 3, pp. 59-61</a:t>
            </a:r>
            <a:endParaRPr lang="en-US" altLang="en-US" smtClean="0">
              <a:latin typeface="Arial" panose="020B0604020202020204" pitchFamily="34" charset="0"/>
            </a:endParaRPr>
          </a:p>
        </p:txBody>
      </p:sp>
    </p:spTree>
    <p:extLst>
      <p:ext uri="{BB962C8B-B14F-4D97-AF65-F5344CB8AC3E}">
        <p14:creationId xmlns:p14="http://schemas.microsoft.com/office/powerpoint/2010/main" val="341991067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456C36-9BE1-4321-A669-5C95BF035E78}" type="slidenum">
              <a:rPr lang="en-US" altLang="en-US" smtClean="0"/>
              <a:pPr>
                <a:spcBef>
                  <a:spcPct val="0"/>
                </a:spcBef>
              </a:pPr>
              <a:t>117</a:t>
            </a:fld>
            <a:endParaRPr lang="en-US" altLang="en-US" smtClean="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Explain that mycobacteria grow very slowly </a:t>
            </a:r>
          </a:p>
          <a:p>
            <a:r>
              <a:rPr lang="en-US" altLang="en-US" smtClean="0">
                <a:latin typeface="Arial" panose="020B0604020202020204" pitchFamily="34" charset="0"/>
              </a:rPr>
              <a:t> </a:t>
            </a:r>
          </a:p>
          <a:p>
            <a:r>
              <a:rPr lang="en-US" altLang="en-US" smtClean="0">
                <a:latin typeface="Arial" panose="020B0604020202020204" pitchFamily="34" charset="0"/>
              </a:rPr>
              <a:t>Explain that it is necessary to identify the organism that has grown because all types of mycobacteria can grow on media. Laboratory tests must be done to determine whether the organism is </a:t>
            </a:r>
            <a:r>
              <a:rPr lang="en-US" altLang="en-US" i="1" smtClean="0">
                <a:latin typeface="Arial" panose="020B0604020202020204" pitchFamily="34" charset="0"/>
              </a:rPr>
              <a:t>M. tuberculosis</a:t>
            </a:r>
            <a:r>
              <a:rPr lang="en-US" altLang="en-US" smtClean="0">
                <a:latin typeface="Arial" panose="020B0604020202020204" pitchFamily="34" charset="0"/>
              </a:rPr>
              <a:t> or one of the nontuberculous mycobacteria.</a:t>
            </a:r>
          </a:p>
          <a:p>
            <a:endParaRPr lang="en-US" altLang="en-US" i="1" smtClean="0">
              <a:latin typeface="Arial" panose="020B0604020202020204" pitchFamily="34" charset="0"/>
            </a:endParaRPr>
          </a:p>
          <a:p>
            <a:r>
              <a:rPr lang="en-US" altLang="en-US" i="1" smtClean="0">
                <a:latin typeface="Arial" panose="020B0604020202020204" pitchFamily="34" charset="0"/>
              </a:rPr>
              <a:t>Culturing and Identifying Specimen – Module 3, pp. 59-61</a:t>
            </a:r>
            <a:endParaRPr lang="en-US" altLang="en-US" smtClean="0">
              <a:latin typeface="Arial" panose="020B0604020202020204" pitchFamily="34" charset="0"/>
            </a:endParaRPr>
          </a:p>
        </p:txBody>
      </p:sp>
    </p:spTree>
    <p:extLst>
      <p:ext uri="{BB962C8B-B14F-4D97-AF65-F5344CB8AC3E}">
        <p14:creationId xmlns:p14="http://schemas.microsoft.com/office/powerpoint/2010/main" val="209769723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Culturing and Identifying Specimen – Module 3, pp. 59-61</a:t>
            </a:r>
            <a:endParaRPr lang="en-US" altLang="en-US" smtClean="0">
              <a:latin typeface="Arial" panose="020B0604020202020204" pitchFamily="34" charset="0"/>
            </a:endParaRPr>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CA12F4-9DDE-4B3E-9F57-27A4ECDEE4E1}" type="slidenum">
              <a:rPr lang="en-US" altLang="en-US" smtClean="0"/>
              <a:pPr>
                <a:spcBef>
                  <a:spcPct val="0"/>
                </a:spcBef>
              </a:pPr>
              <a:t>118</a:t>
            </a:fld>
            <a:endParaRPr lang="en-US" altLang="en-US" smtClean="0"/>
          </a:p>
        </p:txBody>
      </p:sp>
    </p:spTree>
    <p:extLst>
      <p:ext uri="{BB962C8B-B14F-4D97-AF65-F5344CB8AC3E}">
        <p14:creationId xmlns:p14="http://schemas.microsoft.com/office/powerpoint/2010/main" val="314030926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Culturing and Identifying Specimen – Module 3, pp. 59-61</a:t>
            </a:r>
            <a:endParaRPr lang="en-US" altLang="en-US" smtClean="0">
              <a:latin typeface="Arial" panose="020B0604020202020204" pitchFamily="34" charset="0"/>
            </a:endParaRPr>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A71750-A99F-4B7C-AB1E-EE10C4F75BCD}" type="slidenum">
              <a:rPr lang="en-US" altLang="en-US" smtClean="0"/>
              <a:pPr>
                <a:spcBef>
                  <a:spcPct val="0"/>
                </a:spcBef>
              </a:pPr>
              <a:t>119</a:t>
            </a:fld>
            <a:endParaRPr lang="en-US" altLang="en-US" smtClean="0"/>
          </a:p>
        </p:txBody>
      </p:sp>
    </p:spTree>
    <p:extLst>
      <p:ext uri="{BB962C8B-B14F-4D97-AF65-F5344CB8AC3E}">
        <p14:creationId xmlns:p14="http://schemas.microsoft.com/office/powerpoint/2010/main" val="3678278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i="1" smtClean="0">
                <a:latin typeface="Arial" panose="020B0604020202020204" pitchFamily="34" charset="0"/>
              </a:rPr>
              <a:t>Groups at High Risk for TB Disease – Module 3, p. 7</a:t>
            </a:r>
            <a:endParaRPr lang="en-US" altLang="en-US" smtClean="0">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a:solidFill>
                  <a:srgbClr val="009999"/>
                </a:solidFill>
                <a:latin typeface="Times New Roman" panose="02020603050405020304" pitchFamily="18" charset="0"/>
              </a:defRPr>
            </a:lvl1pPr>
            <a:lvl2pPr marL="742950" indent="-285750" defTabSz="931863">
              <a:defRPr sz="4000">
                <a:solidFill>
                  <a:srgbClr val="009999"/>
                </a:solidFill>
                <a:latin typeface="Times New Roman" panose="02020603050405020304" pitchFamily="18" charset="0"/>
              </a:defRPr>
            </a:lvl2pPr>
            <a:lvl3pPr marL="1143000" indent="-228600" defTabSz="931863">
              <a:defRPr sz="4000">
                <a:solidFill>
                  <a:srgbClr val="009999"/>
                </a:solidFill>
                <a:latin typeface="Times New Roman" panose="02020603050405020304" pitchFamily="18" charset="0"/>
              </a:defRPr>
            </a:lvl3pPr>
            <a:lvl4pPr marL="1600200" indent="-228600" defTabSz="931863">
              <a:defRPr sz="4000">
                <a:solidFill>
                  <a:srgbClr val="009999"/>
                </a:solidFill>
                <a:latin typeface="Times New Roman" panose="02020603050405020304" pitchFamily="18" charset="0"/>
              </a:defRPr>
            </a:lvl4pPr>
            <a:lvl5pPr marL="2057400" indent="-228600" defTabSz="931863">
              <a:defRPr sz="4000">
                <a:solidFill>
                  <a:srgbClr val="009999"/>
                </a:solidFill>
                <a:latin typeface="Times New Roman" panose="02020603050405020304" pitchFamily="18" charset="0"/>
              </a:defRPr>
            </a:lvl5pPr>
            <a:lvl6pPr marL="2514600" indent="-228600" defTabSz="931863" eaLnBrk="0" fontAlgn="base" hangingPunct="0">
              <a:spcBef>
                <a:spcPct val="0"/>
              </a:spcBef>
              <a:spcAft>
                <a:spcPct val="0"/>
              </a:spcAft>
              <a:defRPr sz="4000">
                <a:solidFill>
                  <a:srgbClr val="009999"/>
                </a:solidFill>
                <a:latin typeface="Times New Roman" panose="02020603050405020304" pitchFamily="18" charset="0"/>
              </a:defRPr>
            </a:lvl6pPr>
            <a:lvl7pPr marL="2971800" indent="-228600" defTabSz="931863" eaLnBrk="0" fontAlgn="base" hangingPunct="0">
              <a:spcBef>
                <a:spcPct val="0"/>
              </a:spcBef>
              <a:spcAft>
                <a:spcPct val="0"/>
              </a:spcAft>
              <a:defRPr sz="4000">
                <a:solidFill>
                  <a:srgbClr val="009999"/>
                </a:solidFill>
                <a:latin typeface="Times New Roman" panose="02020603050405020304" pitchFamily="18" charset="0"/>
              </a:defRPr>
            </a:lvl7pPr>
            <a:lvl8pPr marL="3429000" indent="-228600" defTabSz="931863" eaLnBrk="0" fontAlgn="base" hangingPunct="0">
              <a:spcBef>
                <a:spcPct val="0"/>
              </a:spcBef>
              <a:spcAft>
                <a:spcPct val="0"/>
              </a:spcAft>
              <a:defRPr sz="4000">
                <a:solidFill>
                  <a:srgbClr val="009999"/>
                </a:solidFill>
                <a:latin typeface="Times New Roman" panose="02020603050405020304" pitchFamily="18" charset="0"/>
              </a:defRPr>
            </a:lvl8pPr>
            <a:lvl9pPr marL="3886200" indent="-228600" defTabSz="931863" eaLnBrk="0" fontAlgn="base" hangingPunct="0">
              <a:spcBef>
                <a:spcPct val="0"/>
              </a:spcBef>
              <a:spcAft>
                <a:spcPct val="0"/>
              </a:spcAft>
              <a:defRPr sz="4000">
                <a:solidFill>
                  <a:srgbClr val="009999"/>
                </a:solidFill>
                <a:latin typeface="Times New Roman" panose="02020603050405020304" pitchFamily="18" charset="0"/>
              </a:defRPr>
            </a:lvl9pPr>
          </a:lstStyle>
          <a:p>
            <a:fld id="{E266B7A5-63C7-4F04-8982-195E95BC435C}" type="slidenum">
              <a:rPr lang="en-US" altLang="en-US" sz="1200" smtClean="0">
                <a:solidFill>
                  <a:schemeClr val="tx1"/>
                </a:solidFill>
                <a:latin typeface="Arial" panose="020B0604020202020204" pitchFamily="34" charset="0"/>
              </a:rPr>
              <a:pPr/>
              <a:t>12</a:t>
            </a:fld>
            <a:endParaRPr lang="en-US" altLang="en-US" sz="12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420632341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Explain that culture conversion is when the culture goes from positive growth to negative growth of </a:t>
            </a:r>
            <a:r>
              <a:rPr lang="en-US" altLang="en-US" i="1" smtClean="0">
                <a:latin typeface="Arial" panose="020B0604020202020204" pitchFamily="34" charset="0"/>
              </a:rPr>
              <a:t>M. tuberculosis</a:t>
            </a:r>
            <a:endParaRPr lang="en-US" altLang="en-US" smtClean="0">
              <a:latin typeface="Arial" panose="020B0604020202020204" pitchFamily="34" charset="0"/>
            </a:endParaRPr>
          </a:p>
          <a:p>
            <a:r>
              <a:rPr lang="en-US" altLang="en-US" smtClean="0">
                <a:latin typeface="Arial" panose="020B0604020202020204" pitchFamily="34" charset="0"/>
              </a:rPr>
              <a:t> </a:t>
            </a:r>
          </a:p>
          <a:p>
            <a:r>
              <a:rPr lang="en-US" altLang="en-US" i="1" smtClean="0">
                <a:latin typeface="Arial" panose="020B0604020202020204" pitchFamily="34" charset="0"/>
              </a:rPr>
              <a:t>Culturing and Identifying Specimen – Module 3, pp. 59-61</a:t>
            </a:r>
            <a:endParaRPr lang="en-US" altLang="en-US" smtClean="0">
              <a:latin typeface="Arial" panose="020B0604020202020204" pitchFamily="34" charset="0"/>
            </a:endParaRPr>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6F0F01-1BE3-4D32-B77E-3FC7D1BEBFB1}" type="slidenum">
              <a:rPr lang="en-US" altLang="en-US" smtClean="0"/>
              <a:pPr>
                <a:spcBef>
                  <a:spcPct val="0"/>
                </a:spcBef>
              </a:pPr>
              <a:t>120</a:t>
            </a:fld>
            <a:endParaRPr lang="en-US" altLang="en-US" smtClean="0"/>
          </a:p>
        </p:txBody>
      </p:sp>
    </p:spTree>
    <p:extLst>
      <p:ext uri="{BB962C8B-B14F-4D97-AF65-F5344CB8AC3E}">
        <p14:creationId xmlns:p14="http://schemas.microsoft.com/office/powerpoint/2010/main" val="266870426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Explain that the drug susceptibility pattern of a strain of tubercle bacilli is the list of drugs to which the strain is susceptible and to which it is resistant</a:t>
            </a:r>
          </a:p>
          <a:p>
            <a:r>
              <a:rPr lang="en-US" altLang="en-US" smtClean="0">
                <a:latin typeface="Arial" panose="020B0604020202020204" pitchFamily="34" charset="0"/>
              </a:rPr>
              <a:t> </a:t>
            </a:r>
          </a:p>
          <a:p>
            <a:r>
              <a:rPr lang="en-US" altLang="en-US" smtClean="0">
                <a:latin typeface="Arial" panose="020B0604020202020204" pitchFamily="34" charset="0"/>
              </a:rPr>
              <a:t>Stress that it is crucial to identify drug resistance as early as possible to ensure effective treatment</a:t>
            </a:r>
          </a:p>
          <a:p>
            <a:r>
              <a:rPr lang="en-US" altLang="en-US" smtClean="0">
                <a:latin typeface="Arial" panose="020B0604020202020204" pitchFamily="34" charset="0"/>
              </a:rPr>
              <a:t> </a:t>
            </a:r>
          </a:p>
          <a:p>
            <a:r>
              <a:rPr lang="en-US" altLang="en-US" i="1" smtClean="0">
                <a:latin typeface="Arial" panose="020B0604020202020204" pitchFamily="34" charset="0"/>
              </a:rPr>
              <a:t>Drug Susceptibility Testing – Module 3, pp. 64-66</a:t>
            </a:r>
            <a:endParaRPr lang="en-US" altLang="en-US" smtClean="0">
              <a:latin typeface="Arial" panose="020B0604020202020204" pitchFamily="34" charset="0"/>
            </a:endParaRPr>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E42B95-3E2E-4DD6-B119-47F312FEC3CC}" type="slidenum">
              <a:rPr lang="en-US" altLang="en-US" smtClean="0"/>
              <a:pPr>
                <a:spcBef>
                  <a:spcPct val="0"/>
                </a:spcBef>
              </a:pPr>
              <a:t>121</a:t>
            </a:fld>
            <a:endParaRPr lang="en-US" altLang="en-US" smtClean="0"/>
          </a:p>
        </p:txBody>
      </p:sp>
    </p:spTree>
    <p:extLst>
      <p:ext uri="{BB962C8B-B14F-4D97-AF65-F5344CB8AC3E}">
        <p14:creationId xmlns:p14="http://schemas.microsoft.com/office/powerpoint/2010/main" val="401511967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7F49F4-F1BD-4135-B39A-7EAC74F6DAFF}" type="slidenum">
              <a:rPr lang="en-US" altLang="en-US" smtClean="0"/>
              <a:pPr>
                <a:spcBef>
                  <a:spcPct val="0"/>
                </a:spcBef>
              </a:pPr>
              <a:t>122</a:t>
            </a:fld>
            <a:endParaRPr lang="en-US" altLang="en-US" smtClean="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Explain that the image is of drug susceptibility testing on solid media. Organisms are resistant to the drug in the upper right compartment and susceptible to the drugs in the lower compartments. The upper left contains no drugs.</a:t>
            </a:r>
          </a:p>
          <a:p>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Drug Susceptibility Testing – Module 3,  pp. 64-66</a:t>
            </a:r>
            <a:endParaRPr lang="en-US" altLang="en-US" smtClean="0">
              <a:latin typeface="Arial" panose="020B0604020202020204" pitchFamily="34" charset="0"/>
            </a:endParaRPr>
          </a:p>
        </p:txBody>
      </p:sp>
    </p:spTree>
    <p:extLst>
      <p:ext uri="{BB962C8B-B14F-4D97-AF65-F5344CB8AC3E}">
        <p14:creationId xmlns:p14="http://schemas.microsoft.com/office/powerpoint/2010/main" val="199598910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Explain that these are four types of drug-resistant TB</a:t>
            </a:r>
          </a:p>
          <a:p>
            <a:r>
              <a:rPr lang="en-US" altLang="en-US" smtClean="0">
                <a:latin typeface="Arial" panose="020B0604020202020204" pitchFamily="34" charset="0"/>
              </a:rPr>
              <a:t> </a:t>
            </a:r>
          </a:p>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Types of Drug-Resistant TB – Module 3, p. 64</a:t>
            </a:r>
            <a:endParaRPr lang="en-US" altLang="en-US" smtClean="0">
              <a:latin typeface="Arial" panose="020B0604020202020204" pitchFamily="34" charset="0"/>
            </a:endParaRPr>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03AFF0-10D1-4573-AC18-2928EB92BEED}" type="slidenum">
              <a:rPr lang="en-US" altLang="en-US" smtClean="0"/>
              <a:pPr>
                <a:spcBef>
                  <a:spcPct val="0"/>
                </a:spcBef>
              </a:pPr>
              <a:t>123</a:t>
            </a:fld>
            <a:endParaRPr lang="en-US" altLang="en-US" smtClean="0"/>
          </a:p>
        </p:txBody>
      </p:sp>
    </p:spTree>
    <p:extLst>
      <p:ext uri="{BB962C8B-B14F-4D97-AF65-F5344CB8AC3E}">
        <p14:creationId xmlns:p14="http://schemas.microsoft.com/office/powerpoint/2010/main" val="403625080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endParaRPr lang="en-US" altLang="en-US" smtClean="0">
              <a:latin typeface="Arial" panose="020B0604020202020204" pitchFamily="34" charset="0"/>
            </a:endParaRPr>
          </a:p>
          <a:p>
            <a:r>
              <a:rPr lang="en-US" altLang="en-US" i="1" smtClean="0">
                <a:latin typeface="Arial" panose="020B0604020202020204" pitchFamily="34" charset="0"/>
              </a:rPr>
              <a:t>Growth-Based Drug Susceptibility Testing - Module 3, p. 65</a:t>
            </a:r>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a:solidFill>
                  <a:srgbClr val="009999"/>
                </a:solidFill>
                <a:latin typeface="Times New Roman" panose="02020603050405020304" pitchFamily="18" charset="0"/>
              </a:defRPr>
            </a:lvl1pPr>
            <a:lvl2pPr marL="742950" indent="-285750" defTabSz="931863">
              <a:defRPr sz="4000">
                <a:solidFill>
                  <a:srgbClr val="009999"/>
                </a:solidFill>
                <a:latin typeface="Times New Roman" panose="02020603050405020304" pitchFamily="18" charset="0"/>
              </a:defRPr>
            </a:lvl2pPr>
            <a:lvl3pPr marL="1143000" indent="-228600" defTabSz="931863">
              <a:defRPr sz="4000">
                <a:solidFill>
                  <a:srgbClr val="009999"/>
                </a:solidFill>
                <a:latin typeface="Times New Roman" panose="02020603050405020304" pitchFamily="18" charset="0"/>
              </a:defRPr>
            </a:lvl3pPr>
            <a:lvl4pPr marL="1600200" indent="-228600" defTabSz="931863">
              <a:defRPr sz="4000">
                <a:solidFill>
                  <a:srgbClr val="009999"/>
                </a:solidFill>
                <a:latin typeface="Times New Roman" panose="02020603050405020304" pitchFamily="18" charset="0"/>
              </a:defRPr>
            </a:lvl4pPr>
            <a:lvl5pPr marL="2057400" indent="-228600" defTabSz="931863">
              <a:defRPr sz="4000">
                <a:solidFill>
                  <a:srgbClr val="009999"/>
                </a:solidFill>
                <a:latin typeface="Times New Roman" panose="02020603050405020304" pitchFamily="18" charset="0"/>
              </a:defRPr>
            </a:lvl5pPr>
            <a:lvl6pPr marL="2514600" indent="-228600" defTabSz="931863" eaLnBrk="0" fontAlgn="base" hangingPunct="0">
              <a:spcBef>
                <a:spcPct val="0"/>
              </a:spcBef>
              <a:spcAft>
                <a:spcPct val="0"/>
              </a:spcAft>
              <a:defRPr sz="4000">
                <a:solidFill>
                  <a:srgbClr val="009999"/>
                </a:solidFill>
                <a:latin typeface="Times New Roman" panose="02020603050405020304" pitchFamily="18" charset="0"/>
              </a:defRPr>
            </a:lvl6pPr>
            <a:lvl7pPr marL="2971800" indent="-228600" defTabSz="931863" eaLnBrk="0" fontAlgn="base" hangingPunct="0">
              <a:spcBef>
                <a:spcPct val="0"/>
              </a:spcBef>
              <a:spcAft>
                <a:spcPct val="0"/>
              </a:spcAft>
              <a:defRPr sz="4000">
                <a:solidFill>
                  <a:srgbClr val="009999"/>
                </a:solidFill>
                <a:latin typeface="Times New Roman" panose="02020603050405020304" pitchFamily="18" charset="0"/>
              </a:defRPr>
            </a:lvl7pPr>
            <a:lvl8pPr marL="3429000" indent="-228600" defTabSz="931863" eaLnBrk="0" fontAlgn="base" hangingPunct="0">
              <a:spcBef>
                <a:spcPct val="0"/>
              </a:spcBef>
              <a:spcAft>
                <a:spcPct val="0"/>
              </a:spcAft>
              <a:defRPr sz="4000">
                <a:solidFill>
                  <a:srgbClr val="009999"/>
                </a:solidFill>
                <a:latin typeface="Times New Roman" panose="02020603050405020304" pitchFamily="18" charset="0"/>
              </a:defRPr>
            </a:lvl8pPr>
            <a:lvl9pPr marL="3886200" indent="-228600" defTabSz="931863" eaLnBrk="0" fontAlgn="base" hangingPunct="0">
              <a:spcBef>
                <a:spcPct val="0"/>
              </a:spcBef>
              <a:spcAft>
                <a:spcPct val="0"/>
              </a:spcAft>
              <a:defRPr sz="4000">
                <a:solidFill>
                  <a:srgbClr val="009999"/>
                </a:solidFill>
                <a:latin typeface="Times New Roman" panose="02020603050405020304" pitchFamily="18" charset="0"/>
              </a:defRPr>
            </a:lvl9pPr>
          </a:lstStyle>
          <a:p>
            <a:fld id="{7162AFC6-21D9-4DA9-A5A3-37DD0739D1D9}" type="slidenum">
              <a:rPr lang="en-US" altLang="en-US" sz="1200" smtClean="0">
                <a:solidFill>
                  <a:schemeClr val="tx1"/>
                </a:solidFill>
                <a:latin typeface="Arial" panose="020B0604020202020204" pitchFamily="34" charset="0"/>
              </a:rPr>
              <a:pPr/>
              <a:t>124</a:t>
            </a:fld>
            <a:endParaRPr lang="en-US" altLang="en-US" sz="12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19654805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endParaRPr lang="en-US" altLang="en-US" smtClean="0">
              <a:latin typeface="Arial" panose="020B0604020202020204" pitchFamily="34" charset="0"/>
            </a:endParaRPr>
          </a:p>
          <a:p>
            <a:r>
              <a:rPr lang="en-US" altLang="en-US" i="1" smtClean="0">
                <a:latin typeface="Arial" panose="020B0604020202020204" pitchFamily="34" charset="0"/>
              </a:rPr>
              <a:t>Growth-Based Drug Susceptibility Testing - Module 3, p. 65</a:t>
            </a:r>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a:solidFill>
                  <a:srgbClr val="009999"/>
                </a:solidFill>
                <a:latin typeface="Times New Roman" panose="02020603050405020304" pitchFamily="18" charset="0"/>
              </a:defRPr>
            </a:lvl1pPr>
            <a:lvl2pPr marL="742950" indent="-285750" defTabSz="931863">
              <a:defRPr sz="4000">
                <a:solidFill>
                  <a:srgbClr val="009999"/>
                </a:solidFill>
                <a:latin typeface="Times New Roman" panose="02020603050405020304" pitchFamily="18" charset="0"/>
              </a:defRPr>
            </a:lvl2pPr>
            <a:lvl3pPr marL="1143000" indent="-228600" defTabSz="931863">
              <a:defRPr sz="4000">
                <a:solidFill>
                  <a:srgbClr val="009999"/>
                </a:solidFill>
                <a:latin typeface="Times New Roman" panose="02020603050405020304" pitchFamily="18" charset="0"/>
              </a:defRPr>
            </a:lvl3pPr>
            <a:lvl4pPr marL="1600200" indent="-228600" defTabSz="931863">
              <a:defRPr sz="4000">
                <a:solidFill>
                  <a:srgbClr val="009999"/>
                </a:solidFill>
                <a:latin typeface="Times New Roman" panose="02020603050405020304" pitchFamily="18" charset="0"/>
              </a:defRPr>
            </a:lvl4pPr>
            <a:lvl5pPr marL="2057400" indent="-228600" defTabSz="931863">
              <a:defRPr sz="4000">
                <a:solidFill>
                  <a:srgbClr val="009999"/>
                </a:solidFill>
                <a:latin typeface="Times New Roman" panose="02020603050405020304" pitchFamily="18" charset="0"/>
              </a:defRPr>
            </a:lvl5pPr>
            <a:lvl6pPr marL="2514600" indent="-228600" defTabSz="931863" eaLnBrk="0" fontAlgn="base" hangingPunct="0">
              <a:spcBef>
                <a:spcPct val="0"/>
              </a:spcBef>
              <a:spcAft>
                <a:spcPct val="0"/>
              </a:spcAft>
              <a:defRPr sz="4000">
                <a:solidFill>
                  <a:srgbClr val="009999"/>
                </a:solidFill>
                <a:latin typeface="Times New Roman" panose="02020603050405020304" pitchFamily="18" charset="0"/>
              </a:defRPr>
            </a:lvl6pPr>
            <a:lvl7pPr marL="2971800" indent="-228600" defTabSz="931863" eaLnBrk="0" fontAlgn="base" hangingPunct="0">
              <a:spcBef>
                <a:spcPct val="0"/>
              </a:spcBef>
              <a:spcAft>
                <a:spcPct val="0"/>
              </a:spcAft>
              <a:defRPr sz="4000">
                <a:solidFill>
                  <a:srgbClr val="009999"/>
                </a:solidFill>
                <a:latin typeface="Times New Roman" panose="02020603050405020304" pitchFamily="18" charset="0"/>
              </a:defRPr>
            </a:lvl7pPr>
            <a:lvl8pPr marL="3429000" indent="-228600" defTabSz="931863" eaLnBrk="0" fontAlgn="base" hangingPunct="0">
              <a:spcBef>
                <a:spcPct val="0"/>
              </a:spcBef>
              <a:spcAft>
                <a:spcPct val="0"/>
              </a:spcAft>
              <a:defRPr sz="4000">
                <a:solidFill>
                  <a:srgbClr val="009999"/>
                </a:solidFill>
                <a:latin typeface="Times New Roman" panose="02020603050405020304" pitchFamily="18" charset="0"/>
              </a:defRPr>
            </a:lvl8pPr>
            <a:lvl9pPr marL="3886200" indent="-228600" defTabSz="931863" eaLnBrk="0" fontAlgn="base" hangingPunct="0">
              <a:spcBef>
                <a:spcPct val="0"/>
              </a:spcBef>
              <a:spcAft>
                <a:spcPct val="0"/>
              </a:spcAft>
              <a:defRPr sz="4000">
                <a:solidFill>
                  <a:srgbClr val="009999"/>
                </a:solidFill>
                <a:latin typeface="Times New Roman" panose="02020603050405020304" pitchFamily="18" charset="0"/>
              </a:defRPr>
            </a:lvl9pPr>
          </a:lstStyle>
          <a:p>
            <a:fld id="{4EB5A6F0-EDB9-4999-B88F-CF5C6B4EAAE2}" type="slidenum">
              <a:rPr lang="en-US" altLang="en-US" sz="1200" smtClean="0">
                <a:solidFill>
                  <a:schemeClr val="tx1"/>
                </a:solidFill>
                <a:latin typeface="Arial" panose="020B0604020202020204" pitchFamily="34" charset="0"/>
              </a:rPr>
              <a:pPr/>
              <a:t>125</a:t>
            </a:fld>
            <a:endParaRPr lang="en-US" altLang="en-US" sz="12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72906387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study questions</a:t>
            </a:r>
          </a:p>
          <a:p>
            <a:r>
              <a:rPr lang="en-US" altLang="en-US" smtClean="0">
                <a:latin typeface="Arial" panose="020B0604020202020204" pitchFamily="34" charset="0"/>
              </a:rPr>
              <a:t> </a:t>
            </a:r>
          </a:p>
          <a:p>
            <a:r>
              <a:rPr lang="en-US" altLang="en-US" smtClean="0">
                <a:latin typeface="Arial" panose="020B0604020202020204" pitchFamily="34" charset="0"/>
              </a:rPr>
              <a:t>Ask participants to turn to p. 67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79</a:t>
            </a:r>
            <a:endParaRPr lang="en-US" altLang="en-US" smtClean="0">
              <a:latin typeface="Arial" panose="020B0604020202020204" pitchFamily="34" charset="0"/>
            </a:endParaRPr>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EEF4AA-60EB-4C04-8ED8-E44453B4CED7}" type="slidenum">
              <a:rPr lang="en-US" altLang="en-US" smtClean="0"/>
              <a:pPr>
                <a:spcBef>
                  <a:spcPct val="0"/>
                </a:spcBef>
              </a:pPr>
              <a:t>126</a:t>
            </a:fld>
            <a:endParaRPr lang="en-US" altLang="en-US" smtClean="0"/>
          </a:p>
        </p:txBody>
      </p:sp>
    </p:spTree>
    <p:extLst>
      <p:ext uri="{BB962C8B-B14F-4D97-AF65-F5344CB8AC3E}">
        <p14:creationId xmlns:p14="http://schemas.microsoft.com/office/powerpoint/2010/main" val="233249286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80</a:t>
            </a:r>
            <a:endParaRPr lang="en-US" altLang="en-US" smtClean="0">
              <a:latin typeface="Arial" panose="020B0604020202020204" pitchFamily="34" charset="0"/>
            </a:endParaRPr>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FA0D20-B2BF-4284-809E-64411D412D5B}" type="slidenum">
              <a:rPr lang="en-US" altLang="en-US" smtClean="0"/>
              <a:pPr>
                <a:spcBef>
                  <a:spcPct val="0"/>
                </a:spcBef>
              </a:pPr>
              <a:t>127</a:t>
            </a:fld>
            <a:endParaRPr lang="en-US" altLang="en-US" smtClean="0"/>
          </a:p>
        </p:txBody>
      </p:sp>
    </p:spTree>
    <p:extLst>
      <p:ext uri="{BB962C8B-B14F-4D97-AF65-F5344CB8AC3E}">
        <p14:creationId xmlns:p14="http://schemas.microsoft.com/office/powerpoint/2010/main" val="27693258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80</a:t>
            </a:r>
            <a:endParaRPr lang="en-US" altLang="en-US" smtClean="0">
              <a:latin typeface="Arial" panose="020B0604020202020204" pitchFamily="34" charset="0"/>
            </a:endParaRPr>
          </a:p>
        </p:txBody>
      </p:sp>
      <p:sp>
        <p:nvSpPr>
          <p:cNvPr id="267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972499-8E01-4190-8FF3-BEF8BD6B1094}" type="slidenum">
              <a:rPr lang="en-US" altLang="en-US" smtClean="0"/>
              <a:pPr>
                <a:spcBef>
                  <a:spcPct val="0"/>
                </a:spcBef>
              </a:pPr>
              <a:t>128</a:t>
            </a:fld>
            <a:endParaRPr lang="en-US" altLang="en-US" smtClean="0"/>
          </a:p>
        </p:txBody>
      </p:sp>
    </p:spTree>
    <p:extLst>
      <p:ext uri="{BB962C8B-B14F-4D97-AF65-F5344CB8AC3E}">
        <p14:creationId xmlns:p14="http://schemas.microsoft.com/office/powerpoint/2010/main" val="182360084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80</a:t>
            </a:r>
            <a:endParaRPr lang="en-US" altLang="en-US" smtClean="0">
              <a:latin typeface="Arial" panose="020B0604020202020204" pitchFamily="34" charset="0"/>
            </a:endParaRPr>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14A243-AF9F-4C59-8163-3FC80781D798}" type="slidenum">
              <a:rPr lang="en-US" altLang="en-US" smtClean="0"/>
              <a:pPr>
                <a:spcBef>
                  <a:spcPct val="0"/>
                </a:spcBef>
              </a:pPr>
              <a:t>129</a:t>
            </a:fld>
            <a:endParaRPr lang="en-US" altLang="en-US" smtClean="0"/>
          </a:p>
        </p:txBody>
      </p:sp>
    </p:spTree>
    <p:extLst>
      <p:ext uri="{BB962C8B-B14F-4D97-AF65-F5344CB8AC3E}">
        <p14:creationId xmlns:p14="http://schemas.microsoft.com/office/powerpoint/2010/main" val="3638257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a:p>
            <a:r>
              <a:rPr lang="en-US" altLang="en-US" smtClean="0">
                <a:latin typeface="Arial" panose="020B0604020202020204" pitchFamily="34" charset="0"/>
              </a:rPr>
              <a:t> </a:t>
            </a:r>
          </a:p>
          <a:p>
            <a:r>
              <a:rPr lang="en-US" altLang="en-US" i="1" smtClean="0">
                <a:latin typeface="Arial" panose="020B0604020202020204" pitchFamily="34" charset="0"/>
              </a:rPr>
              <a:t>Diagnosis of LTBI – Module 3, pp. 8-38</a:t>
            </a:r>
            <a:endParaRPr lang="en-US" altLang="en-US" smtClean="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64256A-24EF-404F-A0D7-4DB89904E987}"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303128077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a:p>
            <a:r>
              <a:rPr lang="en-US" altLang="en-US" smtClean="0">
                <a:latin typeface="Arial" panose="020B0604020202020204" pitchFamily="34" charset="0"/>
              </a:rPr>
              <a:t> </a:t>
            </a:r>
          </a:p>
          <a:p>
            <a:r>
              <a:rPr lang="en-US" altLang="en-US" i="1" smtClean="0">
                <a:latin typeface="Arial" panose="020B0604020202020204" pitchFamily="34" charset="0"/>
              </a:rPr>
              <a:t>Reporting TB Cases – Module 3, p. 63</a:t>
            </a:r>
            <a:endParaRPr lang="en-US" altLang="en-US" smtClean="0">
              <a:latin typeface="Arial" panose="020B0604020202020204" pitchFamily="34" charset="0"/>
            </a:endParaRPr>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CC299C-4920-4BBB-9C5F-A1F48B62ACED}" type="slidenum">
              <a:rPr lang="en-US" altLang="en-US" smtClean="0"/>
              <a:pPr>
                <a:spcBef>
                  <a:spcPct val="0"/>
                </a:spcBef>
              </a:pPr>
              <a:t>130</a:t>
            </a:fld>
            <a:endParaRPr lang="en-US" altLang="en-US" smtClean="0"/>
          </a:p>
        </p:txBody>
      </p:sp>
    </p:spTree>
    <p:extLst>
      <p:ext uri="{BB962C8B-B14F-4D97-AF65-F5344CB8AC3E}">
        <p14:creationId xmlns:p14="http://schemas.microsoft.com/office/powerpoint/2010/main" val="209319931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State that health care providers are required by law to report TB cases to state or local health departments</a:t>
            </a:r>
          </a:p>
          <a:p>
            <a:r>
              <a:rPr lang="en-US" altLang="en-US" smtClean="0">
                <a:latin typeface="Arial" panose="020B0604020202020204" pitchFamily="34" charset="0"/>
              </a:rPr>
              <a:t> </a:t>
            </a:r>
          </a:p>
          <a:p>
            <a:r>
              <a:rPr lang="en-US" altLang="en-US" smtClean="0">
                <a:latin typeface="Arial" panose="020B0604020202020204" pitchFamily="34" charset="0"/>
              </a:rPr>
              <a:t>Note that the image is of the first page of the RVCT form</a:t>
            </a:r>
          </a:p>
          <a:p>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Reporting TB Cases – Module 3, p. 63</a:t>
            </a:r>
            <a:endParaRPr lang="en-US" altLang="en-US" smtClean="0">
              <a:latin typeface="Arial" panose="020B0604020202020204" pitchFamily="34" charset="0"/>
            </a:endParaRPr>
          </a:p>
        </p:txBody>
      </p:sp>
      <p:sp>
        <p:nvSpPr>
          <p:cNvPr id="273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596CC3-0251-4285-A926-E47189479717}" type="slidenum">
              <a:rPr lang="en-US" altLang="en-US" smtClean="0"/>
              <a:pPr>
                <a:spcBef>
                  <a:spcPct val="0"/>
                </a:spcBef>
              </a:pPr>
              <a:t>131</a:t>
            </a:fld>
            <a:endParaRPr lang="en-US" altLang="en-US" smtClean="0"/>
          </a:p>
        </p:txBody>
      </p:sp>
    </p:spTree>
    <p:extLst>
      <p:ext uri="{BB962C8B-B14F-4D97-AF65-F5344CB8AC3E}">
        <p14:creationId xmlns:p14="http://schemas.microsoft.com/office/powerpoint/2010/main" val="268115749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Explain that each reported TB case is checked to make sure it meets certain criteria.  All cases that meet the criteria, called </a:t>
            </a:r>
            <a:r>
              <a:rPr lang="en-US" altLang="en-US" i="1" smtClean="0">
                <a:latin typeface="Arial" panose="020B0604020202020204" pitchFamily="34" charset="0"/>
              </a:rPr>
              <a:t>verified TB cases, </a:t>
            </a:r>
            <a:r>
              <a:rPr lang="en-US" altLang="en-US" smtClean="0">
                <a:latin typeface="Arial" panose="020B0604020202020204" pitchFamily="34" charset="0"/>
              </a:rPr>
              <a:t>are counted each year</a:t>
            </a:r>
          </a:p>
          <a:p>
            <a:r>
              <a:rPr lang="en-US" altLang="en-US" smtClean="0">
                <a:latin typeface="Arial" panose="020B0604020202020204" pitchFamily="34" charset="0"/>
              </a:rPr>
              <a:t> </a:t>
            </a:r>
          </a:p>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Reporting TB Cases – Module 3, p. 63</a:t>
            </a:r>
            <a:endParaRPr lang="en-US" altLang="en-US" smtClean="0">
              <a:latin typeface="Arial" panose="020B0604020202020204" pitchFamily="34" charset="0"/>
            </a:endParaRPr>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7565B4-841E-4703-BC4B-D1E7A6A1A476}" type="slidenum">
              <a:rPr lang="en-US" altLang="en-US" smtClean="0"/>
              <a:pPr>
                <a:spcBef>
                  <a:spcPct val="0"/>
                </a:spcBef>
              </a:pPr>
              <a:t>132</a:t>
            </a:fld>
            <a:endParaRPr lang="en-US" altLang="en-US" smtClean="0"/>
          </a:p>
        </p:txBody>
      </p:sp>
    </p:spTree>
    <p:extLst>
      <p:ext uri="{BB962C8B-B14F-4D97-AF65-F5344CB8AC3E}">
        <p14:creationId xmlns:p14="http://schemas.microsoft.com/office/powerpoint/2010/main" val="188569891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Reporting TB Cases – Module 3, p. 63</a:t>
            </a:r>
            <a:endParaRPr lang="en-US" altLang="en-US" smtClean="0">
              <a:latin typeface="Arial" panose="020B0604020202020204" pitchFamily="34" charset="0"/>
            </a:endParaRPr>
          </a:p>
        </p:txBody>
      </p:sp>
      <p:sp>
        <p:nvSpPr>
          <p:cNvPr id="277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8BCDF5-36EE-417F-B7C3-3B873C7EDAD2}" type="slidenum">
              <a:rPr lang="en-US" altLang="en-US" smtClean="0"/>
              <a:pPr>
                <a:spcBef>
                  <a:spcPct val="0"/>
                </a:spcBef>
              </a:pPr>
              <a:t>133</a:t>
            </a:fld>
            <a:endParaRPr lang="en-US" altLang="en-US" smtClean="0"/>
          </a:p>
        </p:txBody>
      </p:sp>
    </p:spTree>
    <p:extLst>
      <p:ext uri="{BB962C8B-B14F-4D97-AF65-F5344CB8AC3E}">
        <p14:creationId xmlns:p14="http://schemas.microsoft.com/office/powerpoint/2010/main" val="368450544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EF374C-55F4-4EDB-A3BA-7F35563E85AC}" type="slidenum">
              <a:rPr lang="en-US" altLang="en-US" smtClean="0"/>
              <a:pPr>
                <a:spcBef>
                  <a:spcPct val="0"/>
                </a:spcBef>
              </a:pPr>
              <a:t>134</a:t>
            </a:fld>
            <a:endParaRPr lang="en-US" altLang="en-US" smtClean="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xfrm>
            <a:off x="701675" y="4579938"/>
            <a:ext cx="560705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Provide an example of this situation (e.g., a patient who is anergic and has a negative culture for </a:t>
            </a:r>
            <a:r>
              <a:rPr lang="en-US" altLang="en-US" i="1" smtClean="0">
                <a:latin typeface="Arial" panose="020B0604020202020204" pitchFamily="34" charset="0"/>
              </a:rPr>
              <a:t>M. tuberculosis</a:t>
            </a:r>
            <a:r>
              <a:rPr lang="en-US" altLang="en-US" smtClean="0">
                <a:latin typeface="Arial" panose="020B0604020202020204" pitchFamily="34" charset="0"/>
              </a:rPr>
              <a:t> but who has signs and symptoms of TB disease may be counted as a verified case of TB if the health care provider has reported the case and decided to treat the patient for TB disease)</a:t>
            </a:r>
          </a:p>
          <a:p>
            <a:r>
              <a:rPr lang="en-US" altLang="en-US" smtClean="0">
                <a:latin typeface="Arial" panose="020B0604020202020204" pitchFamily="34" charset="0"/>
              </a:rPr>
              <a:t> </a:t>
            </a:r>
          </a:p>
          <a:p>
            <a:r>
              <a:rPr lang="en-US" altLang="en-US" i="1" smtClean="0">
                <a:latin typeface="Arial" panose="020B0604020202020204" pitchFamily="34" charset="0"/>
              </a:rPr>
              <a:t>Reporting TB Cases – Module 3, p. 63</a:t>
            </a:r>
            <a:endParaRPr lang="en-US" altLang="en-US" smtClean="0">
              <a:latin typeface="Arial" panose="020B0604020202020204" pitchFamily="34" charset="0"/>
            </a:endParaRPr>
          </a:p>
        </p:txBody>
      </p:sp>
    </p:spTree>
    <p:extLst>
      <p:ext uri="{BB962C8B-B14F-4D97-AF65-F5344CB8AC3E}">
        <p14:creationId xmlns:p14="http://schemas.microsoft.com/office/powerpoint/2010/main" val="193838569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case studies</a:t>
            </a:r>
          </a:p>
        </p:txBody>
      </p:sp>
      <p:sp>
        <p:nvSpPr>
          <p:cNvPr id="281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218026-CA31-495E-B22D-61E45DB6204C}" type="slidenum">
              <a:rPr lang="en-US" altLang="en-US" smtClean="0"/>
              <a:pPr>
                <a:spcBef>
                  <a:spcPct val="0"/>
                </a:spcBef>
              </a:pPr>
              <a:t>135</a:t>
            </a:fld>
            <a:endParaRPr lang="en-US" altLang="en-US" smtClean="0"/>
          </a:p>
        </p:txBody>
      </p:sp>
    </p:spTree>
    <p:extLst>
      <p:ext uri="{BB962C8B-B14F-4D97-AF65-F5344CB8AC3E}">
        <p14:creationId xmlns:p14="http://schemas.microsoft.com/office/powerpoint/2010/main" val="392178359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to turn to p. 16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case study </a:t>
            </a:r>
          </a:p>
          <a:p>
            <a:r>
              <a:rPr lang="en-US" altLang="en-US" smtClean="0">
                <a:latin typeface="Arial" panose="020B0604020202020204" pitchFamily="34" charset="0"/>
              </a:rPr>
              <a:t> </a:t>
            </a:r>
          </a:p>
          <a:p>
            <a:r>
              <a:rPr lang="en-US" altLang="en-US" smtClean="0">
                <a:latin typeface="Arial" panose="020B0604020202020204" pitchFamily="34" charset="0"/>
              </a:rPr>
              <a:t>Ask participants which of the patients have a positive TST reaction </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81</a:t>
            </a:r>
            <a:endParaRPr lang="en-US" altLang="en-US" smtClean="0">
              <a:latin typeface="Arial" panose="020B0604020202020204" pitchFamily="34" charset="0"/>
            </a:endParaRPr>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9F505E-C856-4C29-8D3E-09AEBDBDF70C}" type="slidenum">
              <a:rPr lang="en-US" altLang="en-US" smtClean="0"/>
              <a:pPr>
                <a:spcBef>
                  <a:spcPct val="0"/>
                </a:spcBef>
              </a:pPr>
              <a:t>136</a:t>
            </a:fld>
            <a:endParaRPr lang="en-US" altLang="en-US" smtClean="0"/>
          </a:p>
        </p:txBody>
      </p:sp>
    </p:spTree>
    <p:extLst>
      <p:ext uri="{BB962C8B-B14F-4D97-AF65-F5344CB8AC3E}">
        <p14:creationId xmlns:p14="http://schemas.microsoft.com/office/powerpoint/2010/main" val="171734689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to turn to p. 19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case study </a:t>
            </a:r>
          </a:p>
          <a:p>
            <a:r>
              <a:rPr lang="en-US" altLang="en-US" smtClean="0">
                <a:latin typeface="Arial" panose="020B0604020202020204" pitchFamily="34" charset="0"/>
              </a:rPr>
              <a:t> </a:t>
            </a:r>
          </a:p>
          <a:p>
            <a:r>
              <a:rPr lang="en-US" altLang="en-US" i="1" smtClean="0">
                <a:latin typeface="Arial" panose="020B0604020202020204" pitchFamily="34" charset="0"/>
              </a:rPr>
              <a:t>Case Study 3.2 – Module 3, p. 19</a:t>
            </a:r>
            <a:endParaRPr lang="en-US" altLang="en-US" smtClean="0">
              <a:latin typeface="Arial" panose="020B0604020202020204" pitchFamily="34" charset="0"/>
            </a:endParaRPr>
          </a:p>
        </p:txBody>
      </p:sp>
      <p:sp>
        <p:nvSpPr>
          <p:cNvPr id="285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9D5A30-F482-4A83-9DD4-951F31194E12}" type="slidenum">
              <a:rPr lang="en-US" altLang="en-US" smtClean="0"/>
              <a:pPr>
                <a:spcBef>
                  <a:spcPct val="0"/>
                </a:spcBef>
              </a:pPr>
              <a:t>137</a:t>
            </a:fld>
            <a:endParaRPr lang="en-US" altLang="en-US" smtClean="0"/>
          </a:p>
        </p:txBody>
      </p:sp>
    </p:spTree>
    <p:extLst>
      <p:ext uri="{BB962C8B-B14F-4D97-AF65-F5344CB8AC3E}">
        <p14:creationId xmlns:p14="http://schemas.microsoft.com/office/powerpoint/2010/main" val="9289685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case study questions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82</a:t>
            </a:r>
            <a:endParaRPr lang="en-US" altLang="en-US" smtClean="0">
              <a:latin typeface="Arial" panose="020B0604020202020204" pitchFamily="34" charset="0"/>
            </a:endParaRPr>
          </a:p>
        </p:txBody>
      </p:sp>
      <p:sp>
        <p:nvSpPr>
          <p:cNvPr id="287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7657B0-9366-4A47-BD0B-F9051FECFCD8}" type="slidenum">
              <a:rPr lang="en-US" altLang="en-US" smtClean="0"/>
              <a:pPr>
                <a:spcBef>
                  <a:spcPct val="0"/>
                </a:spcBef>
              </a:pPr>
              <a:t>138</a:t>
            </a:fld>
            <a:endParaRPr lang="en-US" altLang="en-US" smtClean="0"/>
          </a:p>
        </p:txBody>
      </p:sp>
    </p:spTree>
    <p:extLst>
      <p:ext uri="{BB962C8B-B14F-4D97-AF65-F5344CB8AC3E}">
        <p14:creationId xmlns:p14="http://schemas.microsoft.com/office/powerpoint/2010/main" val="398224080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ln/>
        </p:spPr>
      </p:sp>
      <p:sp>
        <p:nvSpPr>
          <p:cNvPr id="289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to turn to p. 24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case study </a:t>
            </a:r>
          </a:p>
          <a:p>
            <a:r>
              <a:rPr lang="en-US" altLang="en-US" smtClean="0">
                <a:latin typeface="Arial" panose="020B0604020202020204" pitchFamily="34" charset="0"/>
              </a:rPr>
              <a:t> </a:t>
            </a:r>
          </a:p>
          <a:p>
            <a:r>
              <a:rPr lang="en-US" altLang="en-US" i="1" smtClean="0">
                <a:latin typeface="Arial" panose="020B0604020202020204" pitchFamily="34" charset="0"/>
              </a:rPr>
              <a:t>Case Study 3.3 – Module 3, p. 24</a:t>
            </a:r>
            <a:endParaRPr lang="en-US" altLang="en-US" smtClean="0">
              <a:latin typeface="Arial" panose="020B0604020202020204" pitchFamily="34" charset="0"/>
            </a:endParaRPr>
          </a:p>
        </p:txBody>
      </p:sp>
      <p:sp>
        <p:nvSpPr>
          <p:cNvPr id="289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DE591C-51DF-42C8-977E-CA62587A5861}" type="slidenum">
              <a:rPr lang="en-US" altLang="en-US" smtClean="0"/>
              <a:pPr>
                <a:spcBef>
                  <a:spcPct val="0"/>
                </a:spcBef>
              </a:pPr>
              <a:t>139</a:t>
            </a:fld>
            <a:endParaRPr lang="en-US" altLang="en-US" smtClean="0"/>
          </a:p>
        </p:txBody>
      </p:sp>
    </p:spTree>
    <p:extLst>
      <p:ext uri="{BB962C8B-B14F-4D97-AF65-F5344CB8AC3E}">
        <p14:creationId xmlns:p14="http://schemas.microsoft.com/office/powerpoint/2010/main" val="1004003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i="1" smtClean="0">
                <a:latin typeface="Arial" panose="020B0604020202020204" pitchFamily="34" charset="0"/>
              </a:rPr>
              <a:t>Diagnosis of  LTBI – Module 3, p. 8</a:t>
            </a:r>
            <a:endParaRPr lang="en-US" altLang="en-US" smtClean="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630D64-AE0B-4C20-A891-677930D3ED10}"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50387797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case study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82</a:t>
            </a:r>
            <a:endParaRPr lang="en-US" altLang="en-US" smtClean="0">
              <a:latin typeface="Arial" panose="020B0604020202020204" pitchFamily="34" charset="0"/>
            </a:endParaRPr>
          </a:p>
        </p:txBody>
      </p:sp>
      <p:sp>
        <p:nvSpPr>
          <p:cNvPr id="291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40F7FB-1F11-47B5-89F3-25DFEE7C1A70}" type="slidenum">
              <a:rPr lang="en-US" altLang="en-US" smtClean="0"/>
              <a:pPr>
                <a:spcBef>
                  <a:spcPct val="0"/>
                </a:spcBef>
              </a:pPr>
              <a:t>140</a:t>
            </a:fld>
            <a:endParaRPr lang="en-US" altLang="en-US" smtClean="0"/>
          </a:p>
        </p:txBody>
      </p:sp>
    </p:spTree>
    <p:extLst>
      <p:ext uri="{BB962C8B-B14F-4D97-AF65-F5344CB8AC3E}">
        <p14:creationId xmlns:p14="http://schemas.microsoft.com/office/powerpoint/2010/main" val="67175382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to turn to p. 38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case study </a:t>
            </a:r>
          </a:p>
          <a:p>
            <a:r>
              <a:rPr lang="en-US" altLang="en-US" smtClean="0">
                <a:latin typeface="Arial" panose="020B0604020202020204" pitchFamily="34" charset="0"/>
              </a:rPr>
              <a:t> </a:t>
            </a:r>
          </a:p>
          <a:p>
            <a:r>
              <a:rPr lang="en-US" altLang="en-US" i="1" smtClean="0">
                <a:latin typeface="Arial" panose="020B0604020202020204" pitchFamily="34" charset="0"/>
              </a:rPr>
              <a:t>Case Study 3.4 – Module 3, p. 38</a:t>
            </a:r>
            <a:endParaRPr lang="en-US" altLang="en-US" smtClean="0">
              <a:latin typeface="Arial" panose="020B0604020202020204" pitchFamily="34" charset="0"/>
            </a:endParaRPr>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2FEF93-B542-4002-AF1C-2CCD57373B1D}" type="slidenum">
              <a:rPr lang="en-US" altLang="en-US" smtClean="0"/>
              <a:pPr>
                <a:spcBef>
                  <a:spcPct val="0"/>
                </a:spcBef>
              </a:pPr>
              <a:t>141</a:t>
            </a:fld>
            <a:endParaRPr lang="en-US" altLang="en-US" smtClean="0"/>
          </a:p>
        </p:txBody>
      </p:sp>
    </p:spTree>
    <p:extLst>
      <p:ext uri="{BB962C8B-B14F-4D97-AF65-F5344CB8AC3E}">
        <p14:creationId xmlns:p14="http://schemas.microsoft.com/office/powerpoint/2010/main" val="336508804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case study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83</a:t>
            </a:r>
            <a:endParaRPr lang="en-US" altLang="en-US" smtClean="0">
              <a:latin typeface="Arial" panose="020B0604020202020204" pitchFamily="34" charset="0"/>
            </a:endParaRPr>
          </a:p>
        </p:txBody>
      </p:sp>
      <p:sp>
        <p:nvSpPr>
          <p:cNvPr id="295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AD72BC-194B-4FE4-A318-2FFE28AFA16B}" type="slidenum">
              <a:rPr lang="en-US" altLang="en-US" smtClean="0"/>
              <a:pPr>
                <a:spcBef>
                  <a:spcPct val="0"/>
                </a:spcBef>
              </a:pPr>
              <a:t>142</a:t>
            </a:fld>
            <a:endParaRPr lang="en-US" altLang="en-US" smtClean="0"/>
          </a:p>
        </p:txBody>
      </p:sp>
    </p:spTree>
    <p:extLst>
      <p:ext uri="{BB962C8B-B14F-4D97-AF65-F5344CB8AC3E}">
        <p14:creationId xmlns:p14="http://schemas.microsoft.com/office/powerpoint/2010/main" val="358732411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to turn to p. 52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case study </a:t>
            </a:r>
          </a:p>
          <a:p>
            <a:r>
              <a:rPr lang="en-US" altLang="en-US" smtClean="0">
                <a:latin typeface="Arial" panose="020B0604020202020204" pitchFamily="34" charset="0"/>
              </a:rPr>
              <a:t> </a:t>
            </a:r>
          </a:p>
          <a:p>
            <a:r>
              <a:rPr lang="en-US" altLang="en-US" i="1" smtClean="0">
                <a:latin typeface="Arial" panose="020B0604020202020204" pitchFamily="34" charset="0"/>
              </a:rPr>
              <a:t>Case Study 3.5 – Module 3, p. 52</a:t>
            </a:r>
            <a:endParaRPr lang="en-US" altLang="en-US" smtClean="0">
              <a:latin typeface="Arial" panose="020B0604020202020204" pitchFamily="34" charset="0"/>
            </a:endParaRPr>
          </a:p>
        </p:txBody>
      </p:sp>
      <p:sp>
        <p:nvSpPr>
          <p:cNvPr id="297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476331-0B60-4905-8E4F-BB57D9F28EF5}" type="slidenum">
              <a:rPr lang="en-US" altLang="en-US" smtClean="0"/>
              <a:pPr>
                <a:spcBef>
                  <a:spcPct val="0"/>
                </a:spcBef>
              </a:pPr>
              <a:t>143</a:t>
            </a:fld>
            <a:endParaRPr lang="en-US" altLang="en-US" smtClean="0"/>
          </a:p>
        </p:txBody>
      </p:sp>
    </p:spTree>
    <p:extLst>
      <p:ext uri="{BB962C8B-B14F-4D97-AF65-F5344CB8AC3E}">
        <p14:creationId xmlns:p14="http://schemas.microsoft.com/office/powerpoint/2010/main" val="82155430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case study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83</a:t>
            </a:r>
            <a:endParaRPr lang="en-US" altLang="en-US" smtClean="0">
              <a:latin typeface="Arial" panose="020B0604020202020204" pitchFamily="34" charset="0"/>
            </a:endParaRPr>
          </a:p>
        </p:txBody>
      </p:sp>
      <p:sp>
        <p:nvSpPr>
          <p:cNvPr id="300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C40D6-DF07-41E8-9FF9-26A09695C93B}" type="slidenum">
              <a:rPr lang="en-US" altLang="en-US" smtClean="0"/>
              <a:pPr>
                <a:spcBef>
                  <a:spcPct val="0"/>
                </a:spcBef>
              </a:pPr>
              <a:t>144</a:t>
            </a:fld>
            <a:endParaRPr lang="en-US" altLang="en-US" smtClean="0"/>
          </a:p>
        </p:txBody>
      </p:sp>
    </p:spTree>
    <p:extLst>
      <p:ext uri="{BB962C8B-B14F-4D97-AF65-F5344CB8AC3E}">
        <p14:creationId xmlns:p14="http://schemas.microsoft.com/office/powerpoint/2010/main" val="339144366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to turn to p. 56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case study </a:t>
            </a:r>
          </a:p>
          <a:p>
            <a:r>
              <a:rPr lang="en-US" altLang="en-US" smtClean="0">
                <a:latin typeface="Arial" panose="020B0604020202020204" pitchFamily="34" charset="0"/>
              </a:rPr>
              <a:t> </a:t>
            </a:r>
          </a:p>
          <a:p>
            <a:r>
              <a:rPr lang="en-US" altLang="en-US" i="1" smtClean="0">
                <a:latin typeface="Arial" panose="020B0604020202020204" pitchFamily="34" charset="0"/>
              </a:rPr>
              <a:t>Case Study 3.6 – Module 3, p. 56</a:t>
            </a:r>
            <a:endParaRPr lang="en-US" altLang="en-US" smtClean="0">
              <a:latin typeface="Arial" panose="020B0604020202020204" pitchFamily="34" charset="0"/>
            </a:endParaRPr>
          </a:p>
        </p:txBody>
      </p:sp>
      <p:sp>
        <p:nvSpPr>
          <p:cNvPr id="302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7A6BBA-24E4-49F8-A12E-923CFABBDB74}" type="slidenum">
              <a:rPr lang="en-US" altLang="en-US" smtClean="0"/>
              <a:pPr>
                <a:spcBef>
                  <a:spcPct val="0"/>
                </a:spcBef>
              </a:pPr>
              <a:t>145</a:t>
            </a:fld>
            <a:endParaRPr lang="en-US" altLang="en-US" smtClean="0"/>
          </a:p>
        </p:txBody>
      </p:sp>
    </p:spTree>
    <p:extLst>
      <p:ext uri="{BB962C8B-B14F-4D97-AF65-F5344CB8AC3E}">
        <p14:creationId xmlns:p14="http://schemas.microsoft.com/office/powerpoint/2010/main" val="237378842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case study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84</a:t>
            </a:r>
            <a:endParaRPr lang="en-US" altLang="en-US" smtClean="0">
              <a:latin typeface="Arial" panose="020B0604020202020204" pitchFamily="34" charset="0"/>
            </a:endParaRPr>
          </a:p>
        </p:txBody>
      </p:sp>
      <p:sp>
        <p:nvSpPr>
          <p:cNvPr id="304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2A8399-4338-42A6-8FC0-8CDD478B9F57}" type="slidenum">
              <a:rPr lang="en-US" altLang="en-US" smtClean="0"/>
              <a:pPr>
                <a:spcBef>
                  <a:spcPct val="0"/>
                </a:spcBef>
              </a:pPr>
              <a:t>146</a:t>
            </a:fld>
            <a:endParaRPr lang="en-US" altLang="en-US" smtClean="0"/>
          </a:p>
        </p:txBody>
      </p:sp>
    </p:spTree>
    <p:extLst>
      <p:ext uri="{BB962C8B-B14F-4D97-AF65-F5344CB8AC3E}">
        <p14:creationId xmlns:p14="http://schemas.microsoft.com/office/powerpoint/2010/main" val="428632692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to turn to p. 57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case study </a:t>
            </a:r>
          </a:p>
          <a:p>
            <a:r>
              <a:rPr lang="en-US" altLang="en-US" smtClean="0">
                <a:latin typeface="Arial" panose="020B0604020202020204" pitchFamily="34" charset="0"/>
              </a:rPr>
              <a:t> </a:t>
            </a:r>
          </a:p>
          <a:p>
            <a:r>
              <a:rPr lang="en-US" altLang="en-US" i="1" smtClean="0">
                <a:latin typeface="Arial" panose="020B0604020202020204" pitchFamily="34" charset="0"/>
              </a:rPr>
              <a:t>Case Study 3.7 – Module 3, p. 57</a:t>
            </a:r>
            <a:endParaRPr lang="en-US" altLang="en-US" smtClean="0">
              <a:latin typeface="Arial" panose="020B0604020202020204" pitchFamily="34" charset="0"/>
            </a:endParaRPr>
          </a:p>
        </p:txBody>
      </p:sp>
      <p:sp>
        <p:nvSpPr>
          <p:cNvPr id="306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04EC60-3207-4A0C-B651-5366D9A33AE4}" type="slidenum">
              <a:rPr lang="en-US" altLang="en-US" smtClean="0"/>
              <a:pPr>
                <a:spcBef>
                  <a:spcPct val="0"/>
                </a:spcBef>
              </a:pPr>
              <a:t>147</a:t>
            </a:fld>
            <a:endParaRPr lang="en-US" altLang="en-US" smtClean="0"/>
          </a:p>
        </p:txBody>
      </p:sp>
    </p:spTree>
    <p:extLst>
      <p:ext uri="{BB962C8B-B14F-4D97-AF65-F5344CB8AC3E}">
        <p14:creationId xmlns:p14="http://schemas.microsoft.com/office/powerpoint/2010/main" val="54035446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case study questions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84</a:t>
            </a:r>
            <a:endParaRPr lang="en-US" altLang="en-US" smtClean="0">
              <a:latin typeface="Arial" panose="020B0604020202020204" pitchFamily="34" charset="0"/>
            </a:endParaRPr>
          </a:p>
        </p:txBody>
      </p:sp>
      <p:sp>
        <p:nvSpPr>
          <p:cNvPr id="308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A2E5B9-7C9F-4E9F-9E38-3C1360D86EB5}" type="slidenum">
              <a:rPr lang="en-US" altLang="en-US" smtClean="0"/>
              <a:pPr>
                <a:spcBef>
                  <a:spcPct val="0"/>
                </a:spcBef>
              </a:pPr>
              <a:t>148</a:t>
            </a:fld>
            <a:endParaRPr lang="en-US" altLang="en-US" smtClean="0"/>
          </a:p>
        </p:txBody>
      </p:sp>
    </p:spTree>
    <p:extLst>
      <p:ext uri="{BB962C8B-B14F-4D97-AF65-F5344CB8AC3E}">
        <p14:creationId xmlns:p14="http://schemas.microsoft.com/office/powerpoint/2010/main" val="29579194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to turn to p. 68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case study </a:t>
            </a:r>
          </a:p>
          <a:p>
            <a:r>
              <a:rPr lang="en-US" altLang="en-US" smtClean="0">
                <a:latin typeface="Arial" panose="020B0604020202020204" pitchFamily="34" charset="0"/>
              </a:rPr>
              <a:t> </a:t>
            </a:r>
          </a:p>
          <a:p>
            <a:r>
              <a:rPr lang="en-US" altLang="en-US" i="1" smtClean="0">
                <a:latin typeface="Arial" panose="020B0604020202020204" pitchFamily="34" charset="0"/>
              </a:rPr>
              <a:t>Case Study 3.8 – Module 3, p. 68</a:t>
            </a:r>
            <a:endParaRPr lang="en-US" altLang="en-US" smtClean="0">
              <a:latin typeface="Arial" panose="020B0604020202020204" pitchFamily="34" charset="0"/>
            </a:endParaRPr>
          </a:p>
        </p:txBody>
      </p:sp>
      <p:sp>
        <p:nvSpPr>
          <p:cNvPr id="310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FADD8E-221D-46F1-B687-7809696724B3}" type="slidenum">
              <a:rPr lang="en-US" altLang="en-US" smtClean="0"/>
              <a:pPr>
                <a:spcBef>
                  <a:spcPct val="0"/>
                </a:spcBef>
              </a:pPr>
              <a:t>149</a:t>
            </a:fld>
            <a:endParaRPr lang="en-US" altLang="en-US" smtClean="0"/>
          </a:p>
        </p:txBody>
      </p:sp>
    </p:spTree>
    <p:extLst>
      <p:ext uri="{BB962C8B-B14F-4D97-AF65-F5344CB8AC3E}">
        <p14:creationId xmlns:p14="http://schemas.microsoft.com/office/powerpoint/2010/main" val="3726519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a:p>
            <a:r>
              <a:rPr lang="en-US" altLang="en-US" smtClean="0">
                <a:latin typeface="Arial" panose="020B0604020202020204" pitchFamily="34" charset="0"/>
              </a:rPr>
              <a:t> </a:t>
            </a:r>
          </a:p>
          <a:p>
            <a:r>
              <a:rPr lang="en-US" altLang="en-US" smtClean="0">
                <a:latin typeface="Arial" panose="020B0604020202020204" pitchFamily="34" charset="0"/>
              </a:rPr>
              <a:t>Ask who has had a Mantoux tuberculin skin test (TST)</a:t>
            </a:r>
          </a:p>
          <a:p>
            <a:r>
              <a:rPr lang="en-US" altLang="en-US" smtClean="0">
                <a:latin typeface="Arial" panose="020B0604020202020204" pitchFamily="34" charset="0"/>
              </a:rPr>
              <a:t> </a:t>
            </a:r>
          </a:p>
          <a:p>
            <a:r>
              <a:rPr lang="en-US" altLang="en-US" smtClean="0">
                <a:latin typeface="Arial" panose="020B0604020202020204" pitchFamily="34" charset="0"/>
              </a:rPr>
              <a:t>Ask (if appropriate) how many participants have administered a TST to others</a:t>
            </a:r>
          </a:p>
          <a:p>
            <a:r>
              <a:rPr lang="en-US" altLang="en-US" smtClean="0">
                <a:latin typeface="Arial" panose="020B0604020202020204" pitchFamily="34" charset="0"/>
              </a:rPr>
              <a:t> </a:t>
            </a:r>
          </a:p>
          <a:p>
            <a:r>
              <a:rPr lang="en-US" altLang="en-US" smtClean="0">
                <a:latin typeface="Arial" panose="020B0604020202020204" pitchFamily="34" charset="0"/>
              </a:rPr>
              <a:t>Ask if the TST can detect TB disease</a:t>
            </a:r>
          </a:p>
          <a:p>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Mantoux Tuberculin Skin Test – Module 3, pp. 8-24</a:t>
            </a:r>
            <a:endParaRPr lang="en-US" altLang="en-US" smtClean="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671FBE-23C2-40DC-A77F-4C82213C1765}"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323146179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case study questions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smtClean="0">
                <a:latin typeface="Arial" panose="020B0604020202020204" pitchFamily="34" charset="0"/>
              </a:rPr>
              <a:t>Ask if there are any questions about Module 3 before moving on to Module 4</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84</a:t>
            </a:r>
            <a:endParaRPr lang="en-US" altLang="en-US" smtClean="0">
              <a:latin typeface="Arial" panose="020B0604020202020204" pitchFamily="34" charset="0"/>
            </a:endParaRPr>
          </a:p>
        </p:txBody>
      </p:sp>
      <p:sp>
        <p:nvSpPr>
          <p:cNvPr id="312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99E6BF-AE62-4AB1-859F-D59AABD9AC00}" type="slidenum">
              <a:rPr lang="en-US" altLang="en-US" smtClean="0"/>
              <a:pPr>
                <a:spcBef>
                  <a:spcPct val="0"/>
                </a:spcBef>
              </a:pPr>
              <a:t>150</a:t>
            </a:fld>
            <a:endParaRPr lang="en-US" altLang="en-US" smtClean="0"/>
          </a:p>
        </p:txBody>
      </p:sp>
    </p:spTree>
    <p:extLst>
      <p:ext uri="{BB962C8B-B14F-4D97-AF65-F5344CB8AC3E}">
        <p14:creationId xmlns:p14="http://schemas.microsoft.com/office/powerpoint/2010/main" val="771710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E1686D-E132-492A-8E06-A1D3A67F1D8F}" type="slidenum">
              <a:rPr lang="en-US" altLang="en-US" smtClean="0"/>
              <a:pPr>
                <a:spcBef>
                  <a:spcPct val="0"/>
                </a:spcBef>
              </a:pPr>
              <a:t>16</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Explain that most people who have TB infection will have a reaction. Their immune system will recognize tuberculin because it is similar to tubercle bacilli.</a:t>
            </a:r>
          </a:p>
          <a:p>
            <a:r>
              <a:rPr lang="en-US" altLang="en-US" smtClean="0">
                <a:latin typeface="Arial" panose="020B0604020202020204" pitchFamily="34" charset="0"/>
              </a:rPr>
              <a:t> </a:t>
            </a:r>
          </a:p>
          <a:p>
            <a:r>
              <a:rPr lang="en-US" altLang="en-US" smtClean="0">
                <a:latin typeface="Arial" panose="020B0604020202020204" pitchFamily="34" charset="0"/>
              </a:rPr>
              <a:t>Note that the tuberculin used for the skin test is also known as purified protein derivative, or PPD.  TST is also sometimes called a PPD skin test.</a:t>
            </a:r>
          </a:p>
          <a:p>
            <a:r>
              <a:rPr lang="en-US" altLang="en-US" smtClean="0">
                <a:latin typeface="Arial" panose="020B0604020202020204" pitchFamily="34" charset="0"/>
              </a:rPr>
              <a:t> </a:t>
            </a:r>
          </a:p>
          <a:p>
            <a:r>
              <a:rPr lang="en-US" altLang="en-US" i="1" smtClean="0">
                <a:latin typeface="Arial" panose="020B0604020202020204" pitchFamily="34" charset="0"/>
              </a:rPr>
              <a:t>Mantoux Tuberculin Skin Test – Module 3, p. 8</a:t>
            </a:r>
            <a:endParaRPr lang="en-US" altLang="en-US" smtClean="0">
              <a:latin typeface="Arial" panose="020B0604020202020204" pitchFamily="34" charset="0"/>
            </a:endParaRPr>
          </a:p>
        </p:txBody>
      </p:sp>
    </p:spTree>
    <p:extLst>
      <p:ext uri="{BB962C8B-B14F-4D97-AF65-F5344CB8AC3E}">
        <p14:creationId xmlns:p14="http://schemas.microsoft.com/office/powerpoint/2010/main" val="1680996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06F9E6-CA13-492A-9EDB-4486EEEEE960}" type="slidenum">
              <a:rPr lang="en-US" altLang="en-US" smtClean="0"/>
              <a:pPr>
                <a:spcBef>
                  <a:spcPct val="0"/>
                </a:spcBef>
              </a:pPr>
              <a:t>17</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Explain that the TST is given by using a single dose disposable syringe </a:t>
            </a:r>
          </a:p>
          <a:p>
            <a:r>
              <a:rPr lang="en-US" altLang="en-US" smtClean="0">
                <a:latin typeface="Arial" panose="020B0604020202020204" pitchFamily="34" charset="0"/>
              </a:rPr>
              <a:t> </a:t>
            </a:r>
          </a:p>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smtClean="0">
                <a:latin typeface="Arial" panose="020B0604020202020204" pitchFamily="34" charset="0"/>
              </a:rPr>
              <a:t>Explain that a tuberculin unit is a standard strength of tuberculin</a:t>
            </a:r>
          </a:p>
          <a:p>
            <a:r>
              <a:rPr lang="en-US" altLang="en-US" smtClean="0">
                <a:latin typeface="Arial" panose="020B0604020202020204" pitchFamily="34" charset="0"/>
              </a:rPr>
              <a:t> </a:t>
            </a:r>
          </a:p>
          <a:p>
            <a:r>
              <a:rPr lang="en-US" altLang="en-US" smtClean="0">
                <a:latin typeface="Arial" panose="020B0604020202020204" pitchFamily="34" charset="0"/>
              </a:rPr>
              <a:t>State that tuberculin is NOT a vaccine</a:t>
            </a:r>
          </a:p>
          <a:p>
            <a:r>
              <a:rPr lang="en-US" altLang="en-US" smtClean="0">
                <a:latin typeface="Arial" panose="020B0604020202020204" pitchFamily="34" charset="0"/>
              </a:rPr>
              <a:t> </a:t>
            </a:r>
          </a:p>
          <a:p>
            <a:r>
              <a:rPr lang="en-US" altLang="en-US" i="1" smtClean="0">
                <a:latin typeface="Arial" panose="020B0604020202020204" pitchFamily="34" charset="0"/>
              </a:rPr>
              <a:t>Mantoux Tuberculin Skin Test – Module 3, p. 8</a:t>
            </a:r>
            <a:endParaRPr lang="en-US" altLang="en-US" smtClean="0">
              <a:latin typeface="Arial" panose="020B0604020202020204" pitchFamily="34" charset="0"/>
            </a:endParaRPr>
          </a:p>
        </p:txBody>
      </p:sp>
    </p:spTree>
    <p:extLst>
      <p:ext uri="{BB962C8B-B14F-4D97-AF65-F5344CB8AC3E}">
        <p14:creationId xmlns:p14="http://schemas.microsoft.com/office/powerpoint/2010/main" val="515784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smtClean="0">
                <a:latin typeface="Arial" panose="020B0604020202020204" pitchFamily="34" charset="0"/>
              </a:rPr>
              <a:t>Explain that patients should NOT be asked to read their own skin test results</a:t>
            </a:r>
          </a:p>
          <a:p>
            <a:r>
              <a:rPr lang="en-US" altLang="en-US" smtClean="0">
                <a:latin typeface="Arial" panose="020B0604020202020204" pitchFamily="34" charset="0"/>
              </a:rPr>
              <a:t> </a:t>
            </a:r>
          </a:p>
          <a:p>
            <a:r>
              <a:rPr lang="en-US" altLang="en-US" smtClean="0">
                <a:latin typeface="Arial" panose="020B0604020202020204" pitchFamily="34" charset="0"/>
              </a:rPr>
              <a:t>Explain that presence of erythema does NOT indicate a person has TB infection</a:t>
            </a:r>
          </a:p>
          <a:p>
            <a:r>
              <a:rPr lang="en-US" altLang="en-US" smtClean="0">
                <a:latin typeface="Arial" panose="020B0604020202020204" pitchFamily="34" charset="0"/>
              </a:rPr>
              <a:t> </a:t>
            </a:r>
          </a:p>
          <a:p>
            <a:r>
              <a:rPr lang="en-US" altLang="en-US" smtClean="0">
                <a:latin typeface="Arial" panose="020B0604020202020204" pitchFamily="34" charset="0"/>
              </a:rPr>
              <a:t>State that if the patient does not return in 48-72 hours the test must be repeated</a:t>
            </a:r>
          </a:p>
          <a:p>
            <a:r>
              <a:rPr lang="en-US" altLang="en-US" smtClean="0">
                <a:latin typeface="Arial" panose="020B0604020202020204" pitchFamily="34" charset="0"/>
              </a:rPr>
              <a:t> </a:t>
            </a:r>
          </a:p>
          <a:p>
            <a:r>
              <a:rPr lang="en-US" altLang="en-US" i="1" smtClean="0">
                <a:latin typeface="Arial" panose="020B0604020202020204" pitchFamily="34" charset="0"/>
              </a:rPr>
              <a:t>Mantoux Tuberculin Skin Test – Module 3, p. 8</a:t>
            </a:r>
            <a:endParaRPr lang="en-US" altLang="en-US" smtClean="0">
              <a:latin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376C2D-D621-4F57-8B05-03DDB8C9FA58}"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2538242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1ED136-02AA-4065-A98D-2ABCF7E6C93B}" type="slidenum">
              <a:rPr lang="en-US" altLang="en-US" smtClean="0"/>
              <a:pPr>
                <a:spcBef>
                  <a:spcPct val="0"/>
                </a:spcBef>
              </a:pPr>
              <a:t>19</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study questions</a:t>
            </a:r>
          </a:p>
          <a:p>
            <a:r>
              <a:rPr lang="en-US" altLang="en-US" smtClean="0">
                <a:latin typeface="Arial" panose="020B0604020202020204" pitchFamily="34" charset="0"/>
              </a:rPr>
              <a:t> </a:t>
            </a:r>
          </a:p>
          <a:p>
            <a:r>
              <a:rPr lang="en-US" altLang="en-US" smtClean="0">
                <a:latin typeface="Arial" panose="020B0604020202020204" pitchFamily="34" charset="0"/>
              </a:rPr>
              <a:t>Ask participants to turn to p. 10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73</a:t>
            </a:r>
            <a:endParaRPr lang="en-US" altLang="en-US" smtClean="0">
              <a:latin typeface="Arial" panose="020B0604020202020204" pitchFamily="34" charset="0"/>
            </a:endParaRPr>
          </a:p>
        </p:txBody>
      </p:sp>
    </p:spTree>
    <p:extLst>
      <p:ext uri="{BB962C8B-B14F-4D97-AF65-F5344CB8AC3E}">
        <p14:creationId xmlns:p14="http://schemas.microsoft.com/office/powerpoint/2010/main" val="415500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EDD4CE-42BE-4A80-926F-10C027D6F2C6}" type="slidenum">
              <a:rPr lang="en-US" altLang="en-US" smtClean="0"/>
              <a:pPr>
                <a:spcBef>
                  <a:spcPct val="0"/>
                </a:spcBef>
              </a:pPr>
              <a:t>2</a:t>
            </a:fld>
            <a:endParaRPr lang="en-US" alt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State objectives of presentation</a:t>
            </a:r>
          </a:p>
          <a:p>
            <a:r>
              <a:rPr lang="en-US" altLang="en-US" smtClean="0">
                <a:latin typeface="Arial" panose="020B0604020202020204" pitchFamily="34" charset="0"/>
              </a:rPr>
              <a:t> </a:t>
            </a:r>
          </a:p>
          <a:p>
            <a:r>
              <a:rPr lang="en-US" altLang="en-US" i="1" smtClean="0">
                <a:latin typeface="Arial" panose="020B0604020202020204" pitchFamily="34" charset="0"/>
              </a:rPr>
              <a:t>Background and Objectives - Module 3, p. 1</a:t>
            </a:r>
            <a:endParaRPr lang="en-US" altLang="en-US" smtClean="0">
              <a:latin typeface="Arial" panose="020B0604020202020204" pitchFamily="34" charset="0"/>
            </a:endParaRPr>
          </a:p>
        </p:txBody>
      </p:sp>
    </p:spTree>
    <p:extLst>
      <p:ext uri="{BB962C8B-B14F-4D97-AF65-F5344CB8AC3E}">
        <p14:creationId xmlns:p14="http://schemas.microsoft.com/office/powerpoint/2010/main" val="728284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73</a:t>
            </a:r>
            <a:endParaRPr lang="en-US" altLang="en-US" smtClean="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6831CF-5FD1-403A-95EA-767403B33C4B}"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2508501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73</a:t>
            </a:r>
            <a:endParaRPr lang="en-US" altLang="en-US"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AD3316-B7B6-4D44-8B04-3A6F92521112}"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2242947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73</a:t>
            </a:r>
            <a:endParaRPr lang="en-US" altLang="en-US" smtClean="0">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C6B24A-7801-499A-AB25-6DBC985ED81F}"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1151817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766D67-9D27-4049-BAC9-861AD271776B}"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3825952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ACD059-F415-426E-8C5A-99043A84CC33}" type="slidenum">
              <a:rPr lang="en-US" altLang="en-US" smtClean="0"/>
              <a:pPr>
                <a:spcBef>
                  <a:spcPct val="0"/>
                </a:spcBef>
              </a:pPr>
              <a:t>24</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09600" y="4419600"/>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i="1" smtClean="0">
                <a:latin typeface="Arial" panose="020B0604020202020204" pitchFamily="34" charset="0"/>
              </a:rPr>
              <a:t>Interpreting the Reaction – Module 3, p. 12</a:t>
            </a:r>
            <a:endParaRPr lang="en-US" altLang="en-US" smtClean="0">
              <a:latin typeface="Arial" panose="020B0604020202020204" pitchFamily="34" charset="0"/>
            </a:endParaRPr>
          </a:p>
        </p:txBody>
      </p:sp>
    </p:spTree>
    <p:extLst>
      <p:ext uri="{BB962C8B-B14F-4D97-AF65-F5344CB8AC3E}">
        <p14:creationId xmlns:p14="http://schemas.microsoft.com/office/powerpoint/2010/main" val="469027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Interpreting the Reaction – Module 3, p. 12</a:t>
            </a:r>
            <a:endParaRPr lang="en-US" altLang="en-US" smtClean="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04652F-3662-478B-8B2D-1F302CFDD5A8}"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569879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Interpreting the Reaction – Module 3, p. 12</a:t>
            </a:r>
            <a:endParaRPr lang="en-US" altLang="en-US" smtClean="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5F4224-99B2-4C42-A9E1-88B8F9C932AD}" type="slidenum">
              <a:rPr lang="en-US" altLang="en-US" smtClean="0"/>
              <a:pPr>
                <a:spcBef>
                  <a:spcPct val="0"/>
                </a:spcBef>
              </a:pPr>
              <a:t>26</a:t>
            </a:fld>
            <a:endParaRPr lang="en-US" altLang="en-US" smtClean="0"/>
          </a:p>
        </p:txBody>
      </p:sp>
    </p:spTree>
    <p:extLst>
      <p:ext uri="{BB962C8B-B14F-4D97-AF65-F5344CB8AC3E}">
        <p14:creationId xmlns:p14="http://schemas.microsoft.com/office/powerpoint/2010/main" val="3176213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Review slide content</a:t>
            </a:r>
          </a:p>
          <a:p>
            <a:r>
              <a:rPr lang="en-US" altLang="en-US" dirty="0" smtClean="0">
                <a:latin typeface="Arial" panose="020B0604020202020204" pitchFamily="34" charset="0"/>
              </a:rPr>
              <a:t> </a:t>
            </a:r>
          </a:p>
          <a:p>
            <a:r>
              <a:rPr lang="en-US" altLang="en-US" i="1" dirty="0" smtClean="0">
                <a:latin typeface="Arial" panose="020B0604020202020204" pitchFamily="34" charset="0"/>
              </a:rPr>
              <a:t>Interpreting the Reaction – Module 3, p. 12</a:t>
            </a:r>
            <a:endParaRPr lang="en-US" altLang="en-US" dirty="0" smtClean="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C33AA9-401A-4508-9A4D-5B056E4A6E77}"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2946568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59B7B-4890-435D-8073-3CCD452664B7}" type="slidenum">
              <a:rPr lang="en-US" altLang="en-US" smtClean="0"/>
              <a:pPr>
                <a:spcBef>
                  <a:spcPct val="0"/>
                </a:spcBef>
              </a:pPr>
              <a:t>28</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Reiterate that targeted testing should only be done in high-risk groups </a:t>
            </a:r>
          </a:p>
          <a:p>
            <a:r>
              <a:rPr lang="en-US" altLang="en-US" smtClean="0">
                <a:latin typeface="Arial" panose="020B0604020202020204" pitchFamily="34" charset="0"/>
              </a:rPr>
              <a:t> </a:t>
            </a:r>
          </a:p>
          <a:p>
            <a:r>
              <a:rPr lang="en-US" altLang="en-US" i="1" smtClean="0">
                <a:latin typeface="Arial" panose="020B0604020202020204" pitchFamily="34" charset="0"/>
              </a:rPr>
              <a:t>Interpreting the Reaction – Module 3, p. 12</a:t>
            </a:r>
            <a:endParaRPr lang="en-US" altLang="en-US" smtClean="0">
              <a:latin typeface="Arial" panose="020B0604020202020204" pitchFamily="34" charset="0"/>
            </a:endParaRPr>
          </a:p>
        </p:txBody>
      </p:sp>
    </p:spTree>
    <p:extLst>
      <p:ext uri="{BB962C8B-B14F-4D97-AF65-F5344CB8AC3E}">
        <p14:creationId xmlns:p14="http://schemas.microsoft.com/office/powerpoint/2010/main" val="4148123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endParaRPr lang="en-US" altLang="en-US" i="1" smtClean="0">
              <a:latin typeface="Arial" panose="020B0604020202020204" pitchFamily="34" charset="0"/>
            </a:endParaRPr>
          </a:p>
          <a:p>
            <a:r>
              <a:rPr lang="en-US" altLang="en-US" i="1" smtClean="0">
                <a:latin typeface="Arial" panose="020B0604020202020204" pitchFamily="34" charset="0"/>
              </a:rPr>
              <a:t>Interpreting the TST Reaction for Occupational Exposure – Module 3, p. 13</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a:solidFill>
                  <a:srgbClr val="009999"/>
                </a:solidFill>
                <a:latin typeface="Times New Roman" panose="02020603050405020304" pitchFamily="18" charset="0"/>
              </a:defRPr>
            </a:lvl1pPr>
            <a:lvl2pPr marL="742950" indent="-285750" defTabSz="931863">
              <a:defRPr sz="4000">
                <a:solidFill>
                  <a:srgbClr val="009999"/>
                </a:solidFill>
                <a:latin typeface="Times New Roman" panose="02020603050405020304" pitchFamily="18" charset="0"/>
              </a:defRPr>
            </a:lvl2pPr>
            <a:lvl3pPr marL="1143000" indent="-228600" defTabSz="931863">
              <a:defRPr sz="4000">
                <a:solidFill>
                  <a:srgbClr val="009999"/>
                </a:solidFill>
                <a:latin typeface="Times New Roman" panose="02020603050405020304" pitchFamily="18" charset="0"/>
              </a:defRPr>
            </a:lvl3pPr>
            <a:lvl4pPr marL="1600200" indent="-228600" defTabSz="931863">
              <a:defRPr sz="4000">
                <a:solidFill>
                  <a:srgbClr val="009999"/>
                </a:solidFill>
                <a:latin typeface="Times New Roman" panose="02020603050405020304" pitchFamily="18" charset="0"/>
              </a:defRPr>
            </a:lvl4pPr>
            <a:lvl5pPr marL="2057400" indent="-228600" defTabSz="931863">
              <a:defRPr sz="4000">
                <a:solidFill>
                  <a:srgbClr val="009999"/>
                </a:solidFill>
                <a:latin typeface="Times New Roman" panose="02020603050405020304" pitchFamily="18" charset="0"/>
              </a:defRPr>
            </a:lvl5pPr>
            <a:lvl6pPr marL="2514600" indent="-228600" defTabSz="931863" eaLnBrk="0" fontAlgn="base" hangingPunct="0">
              <a:spcBef>
                <a:spcPct val="0"/>
              </a:spcBef>
              <a:spcAft>
                <a:spcPct val="0"/>
              </a:spcAft>
              <a:defRPr sz="4000">
                <a:solidFill>
                  <a:srgbClr val="009999"/>
                </a:solidFill>
                <a:latin typeface="Times New Roman" panose="02020603050405020304" pitchFamily="18" charset="0"/>
              </a:defRPr>
            </a:lvl6pPr>
            <a:lvl7pPr marL="2971800" indent="-228600" defTabSz="931863" eaLnBrk="0" fontAlgn="base" hangingPunct="0">
              <a:spcBef>
                <a:spcPct val="0"/>
              </a:spcBef>
              <a:spcAft>
                <a:spcPct val="0"/>
              </a:spcAft>
              <a:defRPr sz="4000">
                <a:solidFill>
                  <a:srgbClr val="009999"/>
                </a:solidFill>
                <a:latin typeface="Times New Roman" panose="02020603050405020304" pitchFamily="18" charset="0"/>
              </a:defRPr>
            </a:lvl7pPr>
            <a:lvl8pPr marL="3429000" indent="-228600" defTabSz="931863" eaLnBrk="0" fontAlgn="base" hangingPunct="0">
              <a:spcBef>
                <a:spcPct val="0"/>
              </a:spcBef>
              <a:spcAft>
                <a:spcPct val="0"/>
              </a:spcAft>
              <a:defRPr sz="4000">
                <a:solidFill>
                  <a:srgbClr val="009999"/>
                </a:solidFill>
                <a:latin typeface="Times New Roman" panose="02020603050405020304" pitchFamily="18" charset="0"/>
              </a:defRPr>
            </a:lvl8pPr>
            <a:lvl9pPr marL="3886200" indent="-228600" defTabSz="931863" eaLnBrk="0" fontAlgn="base" hangingPunct="0">
              <a:spcBef>
                <a:spcPct val="0"/>
              </a:spcBef>
              <a:spcAft>
                <a:spcPct val="0"/>
              </a:spcAft>
              <a:defRPr sz="4000">
                <a:solidFill>
                  <a:srgbClr val="009999"/>
                </a:solidFill>
                <a:latin typeface="Times New Roman" panose="02020603050405020304" pitchFamily="18" charset="0"/>
              </a:defRPr>
            </a:lvl9pPr>
          </a:lstStyle>
          <a:p>
            <a:fld id="{7C443A61-8321-435B-AB23-A9EE59703F76}" type="slidenum">
              <a:rPr lang="en-US" altLang="en-US" sz="1200" smtClean="0">
                <a:solidFill>
                  <a:schemeClr val="tx1"/>
                </a:solidFill>
                <a:latin typeface="Arial" panose="020B0604020202020204" pitchFamily="34" charset="0"/>
              </a:rPr>
              <a:pPr/>
              <a:t>29</a:t>
            </a:fld>
            <a:endParaRPr lang="en-US" altLang="en-US" sz="12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121621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499235-DF45-42BC-BB8E-3778F446D0F6}"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519438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to turn to p. 14 (if participants have print-based modules)</a:t>
            </a:r>
          </a:p>
          <a:p>
            <a:endParaRPr lang="en-US" altLang="en-US" smtClean="0">
              <a:latin typeface="Arial" panose="020B0604020202020204" pitchFamily="34" charset="0"/>
            </a:endParaRPr>
          </a:p>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73</a:t>
            </a:r>
            <a:endParaRPr lang="en-US" altLang="en-US" smtClean="0">
              <a:latin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640D1E-D680-4B37-B11B-13AFAD1E8314}" type="slidenum">
              <a:rPr lang="en-US" altLang="en-US" smtClean="0"/>
              <a:pPr>
                <a:spcBef>
                  <a:spcPct val="0"/>
                </a:spcBef>
              </a:pPr>
              <a:t>30</a:t>
            </a:fld>
            <a:endParaRPr lang="en-US" altLang="en-US" smtClean="0"/>
          </a:p>
        </p:txBody>
      </p:sp>
    </p:spTree>
    <p:extLst>
      <p:ext uri="{BB962C8B-B14F-4D97-AF65-F5344CB8AC3E}">
        <p14:creationId xmlns:p14="http://schemas.microsoft.com/office/powerpoint/2010/main" val="3783011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Answers – Module 3, p. 73</a:t>
            </a:r>
            <a:endParaRPr lang="en-US" altLang="en-US" smtClean="0">
              <a:latin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F4C7D6-FFF1-4B68-91CD-26E2DCE2E8F6}" type="slidenum">
              <a:rPr lang="en-US" altLang="en-US" smtClean="0"/>
              <a:pPr>
                <a:spcBef>
                  <a:spcPct val="0"/>
                </a:spcBef>
              </a:pPr>
              <a:t>31</a:t>
            </a:fld>
            <a:endParaRPr lang="en-US" altLang="en-US" smtClean="0"/>
          </a:p>
        </p:txBody>
      </p:sp>
    </p:spTree>
    <p:extLst>
      <p:ext uri="{BB962C8B-B14F-4D97-AF65-F5344CB8AC3E}">
        <p14:creationId xmlns:p14="http://schemas.microsoft.com/office/powerpoint/2010/main" val="2456937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8FB8BE-7F00-44FF-9270-6F9A5703EFA4}" type="slidenum">
              <a:rPr lang="en-US" altLang="en-US" smtClean="0"/>
              <a:pPr>
                <a:spcBef>
                  <a:spcPct val="0"/>
                </a:spcBef>
              </a:pPr>
              <a:t>32</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74</a:t>
            </a:r>
            <a:endParaRPr lang="en-US" altLang="en-US" smtClean="0">
              <a:latin typeface="Arial" panose="020B0604020202020204" pitchFamily="34" charset="0"/>
            </a:endParaRPr>
          </a:p>
        </p:txBody>
      </p:sp>
    </p:spTree>
    <p:extLst>
      <p:ext uri="{BB962C8B-B14F-4D97-AF65-F5344CB8AC3E}">
        <p14:creationId xmlns:p14="http://schemas.microsoft.com/office/powerpoint/2010/main" val="4078112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74</a:t>
            </a:r>
            <a:endParaRPr lang="en-US" altLang="en-US" smtClean="0">
              <a:latin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87F22B-C5B6-4747-A381-5D21F1EB261A}" type="slidenum">
              <a:rPr lang="en-US" altLang="en-US" smtClean="0"/>
              <a:pPr>
                <a:spcBef>
                  <a:spcPct val="0"/>
                </a:spcBef>
              </a:pPr>
              <a:t>33</a:t>
            </a:fld>
            <a:endParaRPr lang="en-US" altLang="en-US" smtClean="0"/>
          </a:p>
        </p:txBody>
      </p:sp>
    </p:spTree>
    <p:extLst>
      <p:ext uri="{BB962C8B-B14F-4D97-AF65-F5344CB8AC3E}">
        <p14:creationId xmlns:p14="http://schemas.microsoft.com/office/powerpoint/2010/main" val="4292223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3FAD8C-3B12-427B-B4B8-B6BE888AE3E6}" type="slidenum">
              <a:rPr lang="en-US" altLang="en-US" smtClean="0"/>
              <a:pPr>
                <a:spcBef>
                  <a:spcPct val="0"/>
                </a:spcBef>
              </a:pPr>
              <a:t>34</a:t>
            </a:fld>
            <a:endParaRPr lang="en-US" altLang="en-US" smtClean="0"/>
          </a:p>
        </p:txBody>
      </p:sp>
    </p:spTree>
    <p:extLst>
      <p:ext uri="{BB962C8B-B14F-4D97-AF65-F5344CB8AC3E}">
        <p14:creationId xmlns:p14="http://schemas.microsoft.com/office/powerpoint/2010/main" val="3438598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Explain that the TST is a valuable tool, but it is not perfect</a:t>
            </a:r>
          </a:p>
          <a:p>
            <a:r>
              <a:rPr lang="en-US" altLang="en-US" smtClean="0">
                <a:latin typeface="Arial" panose="020B0604020202020204" pitchFamily="34" charset="0"/>
              </a:rPr>
              <a:t> </a:t>
            </a:r>
          </a:p>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i="1" smtClean="0">
                <a:latin typeface="Arial" panose="020B0604020202020204" pitchFamily="34" charset="0"/>
              </a:rPr>
              <a:t>False-Positive Reaction – Module 3, p. 17</a:t>
            </a:r>
            <a:endParaRPr lang="en-US" altLang="en-US" smtClean="0">
              <a:latin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37C2C6-AF47-4285-AE2B-FF3F5A6921BE}" type="slidenum">
              <a:rPr lang="en-US" altLang="en-US" smtClean="0"/>
              <a:pPr>
                <a:spcBef>
                  <a:spcPct val="0"/>
                </a:spcBef>
              </a:pPr>
              <a:t>35</a:t>
            </a:fld>
            <a:endParaRPr lang="en-US" altLang="en-US" smtClean="0"/>
          </a:p>
        </p:txBody>
      </p:sp>
    </p:spTree>
    <p:extLst>
      <p:ext uri="{BB962C8B-B14F-4D97-AF65-F5344CB8AC3E}">
        <p14:creationId xmlns:p14="http://schemas.microsoft.com/office/powerpoint/2010/main" val="3258652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Explain that BCG is a vaccine for TB that is used in many countries. However, it is rarely used in the U.S. because studies have shown that it is not completely effective</a:t>
            </a:r>
          </a:p>
          <a:p>
            <a:r>
              <a:rPr lang="en-US" altLang="en-US" smtClean="0">
                <a:latin typeface="Arial" panose="020B0604020202020204" pitchFamily="34" charset="0"/>
              </a:rPr>
              <a:t> </a:t>
            </a:r>
          </a:p>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i="1" smtClean="0">
                <a:latin typeface="Arial" panose="020B0604020202020204" pitchFamily="34" charset="0"/>
              </a:rPr>
              <a:t>BCG Vaccine – Module 3, p. 17</a:t>
            </a:r>
            <a:endParaRPr lang="en-US" altLang="en-US" smtClean="0">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3E1560-BBAA-45F7-BAF0-A856423BFBA5}" type="slidenum">
              <a:rPr lang="en-US" altLang="en-US" smtClean="0"/>
              <a:pPr>
                <a:spcBef>
                  <a:spcPct val="0"/>
                </a:spcBef>
              </a:pPr>
              <a:t>36</a:t>
            </a:fld>
            <a:endParaRPr lang="en-US" altLang="en-US" smtClean="0"/>
          </a:p>
        </p:txBody>
      </p:sp>
    </p:spTree>
    <p:extLst>
      <p:ext uri="{BB962C8B-B14F-4D97-AF65-F5344CB8AC3E}">
        <p14:creationId xmlns:p14="http://schemas.microsoft.com/office/powerpoint/2010/main" val="2196064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i="1" smtClean="0">
                <a:latin typeface="Arial" panose="020B0604020202020204" pitchFamily="34" charset="0"/>
              </a:rPr>
              <a:t>False-Negative Reaction  – Module 3, p. 20</a:t>
            </a:r>
            <a:endParaRPr lang="en-US" altLang="en-US" smtClean="0">
              <a:latin typeface="Arial" panose="020B0604020202020204"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2036CC-0E1B-4C61-B099-23766FFA5F8B}" type="slidenum">
              <a:rPr lang="en-US" altLang="en-US" smtClean="0"/>
              <a:pPr>
                <a:spcBef>
                  <a:spcPct val="0"/>
                </a:spcBef>
              </a:pPr>
              <a:t>37</a:t>
            </a:fld>
            <a:endParaRPr lang="en-US" altLang="en-US" smtClean="0"/>
          </a:p>
        </p:txBody>
      </p:sp>
    </p:spTree>
    <p:extLst>
      <p:ext uri="{BB962C8B-B14F-4D97-AF65-F5344CB8AC3E}">
        <p14:creationId xmlns:p14="http://schemas.microsoft.com/office/powerpoint/2010/main" val="765889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endParaRPr lang="en-US" altLang="en-US" smtClean="0">
              <a:latin typeface="Arial" panose="020B0604020202020204" pitchFamily="34" charset="0"/>
            </a:endParaRPr>
          </a:p>
          <a:p>
            <a:r>
              <a:rPr lang="en-US" altLang="en-US" smtClean="0">
                <a:latin typeface="Arial" panose="020B0604020202020204" pitchFamily="34" charset="0"/>
              </a:rPr>
              <a:t>Note that HIV infection is an important cause of anergy, but other conditions, such as cancer, measles, or other viral infections can also weaken the immune system</a:t>
            </a:r>
          </a:p>
          <a:p>
            <a:r>
              <a:rPr lang="en-US" altLang="en-US" smtClean="0">
                <a:latin typeface="Arial" panose="020B0604020202020204" pitchFamily="34" charset="0"/>
              </a:rPr>
              <a:t> </a:t>
            </a:r>
          </a:p>
          <a:p>
            <a:r>
              <a:rPr lang="en-US" altLang="en-US" i="1" smtClean="0">
                <a:latin typeface="Arial" panose="020B0604020202020204" pitchFamily="34" charset="0"/>
              </a:rPr>
              <a:t>Anergy – Module 3, p. 20</a:t>
            </a:r>
            <a:endParaRPr lang="en-US" altLang="en-US" smtClean="0">
              <a:latin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F59D08-C4DE-4456-9090-66C2613A23F2}" type="slidenum">
              <a:rPr lang="en-US" altLang="en-US" smtClean="0"/>
              <a:pPr>
                <a:spcBef>
                  <a:spcPct val="0"/>
                </a:spcBef>
              </a:pPr>
              <a:t>38</a:t>
            </a:fld>
            <a:endParaRPr lang="en-US" altLang="en-US" smtClean="0"/>
          </a:p>
        </p:txBody>
      </p:sp>
    </p:spTree>
    <p:extLst>
      <p:ext uri="{BB962C8B-B14F-4D97-AF65-F5344CB8AC3E}">
        <p14:creationId xmlns:p14="http://schemas.microsoft.com/office/powerpoint/2010/main" val="4922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smtClean="0">
                <a:latin typeface="Arial" panose="020B0604020202020204" pitchFamily="34" charset="0"/>
              </a:rPr>
              <a:t>Stress that people with symptoms of TB should be evaluated for TB disease right away</a:t>
            </a:r>
          </a:p>
          <a:p>
            <a:r>
              <a:rPr lang="en-US" altLang="en-US" smtClean="0">
                <a:latin typeface="Arial" panose="020B0604020202020204" pitchFamily="34" charset="0"/>
              </a:rPr>
              <a:t> </a:t>
            </a:r>
          </a:p>
          <a:p>
            <a:r>
              <a:rPr lang="en-US" altLang="en-US" i="1" smtClean="0">
                <a:latin typeface="Arial" panose="020B0604020202020204" pitchFamily="34" charset="0"/>
              </a:rPr>
              <a:t>Mantoux Tuberculin Skin Test – Module 3, p. 21</a:t>
            </a:r>
            <a:endParaRPr lang="en-US" altLang="en-US" smtClean="0">
              <a:latin typeface="Arial" panose="020B0604020202020204"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9FE0A3-A3C8-439E-8F54-EB63CB8290F0}" type="slidenum">
              <a:rPr lang="en-US" altLang="en-US" smtClean="0"/>
              <a:pPr>
                <a:spcBef>
                  <a:spcPct val="0"/>
                </a:spcBef>
              </a:pPr>
              <a:t>39</a:t>
            </a:fld>
            <a:endParaRPr lang="en-US" altLang="en-US" smtClean="0"/>
          </a:p>
        </p:txBody>
      </p:sp>
    </p:spTree>
    <p:extLst>
      <p:ext uri="{BB962C8B-B14F-4D97-AF65-F5344CB8AC3E}">
        <p14:creationId xmlns:p14="http://schemas.microsoft.com/office/powerpoint/2010/main" val="4215118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a:p>
            <a:r>
              <a:rPr lang="en-US" altLang="en-US" smtClean="0">
                <a:latin typeface="Arial" panose="020B0604020202020204" pitchFamily="34" charset="0"/>
              </a:rPr>
              <a:t> </a:t>
            </a:r>
          </a:p>
          <a:p>
            <a:r>
              <a:rPr lang="en-US" altLang="en-US" smtClean="0">
                <a:latin typeface="Arial" panose="020B0604020202020204" pitchFamily="34" charset="0"/>
              </a:rPr>
              <a:t>Ask participants if they know what targeted testing is</a:t>
            </a:r>
          </a:p>
          <a:p>
            <a:endParaRPr lang="en-US" altLang="en-US" smtClean="0">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D99668-A8A7-4667-B29D-B5E654449BE7}"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3190649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to turn to p. 18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74</a:t>
            </a:r>
            <a:endParaRPr lang="en-US" altLang="en-US" smtClean="0">
              <a:latin typeface="Arial" panose="020B0604020202020204" pitchFamily="34"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755E6D-BC77-4B71-A74B-EE31490DF6D6}" type="slidenum">
              <a:rPr lang="en-US" altLang="en-US" smtClean="0"/>
              <a:pPr>
                <a:spcBef>
                  <a:spcPct val="0"/>
                </a:spcBef>
              </a:pPr>
              <a:t>40</a:t>
            </a:fld>
            <a:endParaRPr lang="en-US" altLang="en-US" smtClean="0"/>
          </a:p>
        </p:txBody>
      </p:sp>
    </p:spTree>
    <p:extLst>
      <p:ext uri="{BB962C8B-B14F-4D97-AF65-F5344CB8AC3E}">
        <p14:creationId xmlns:p14="http://schemas.microsoft.com/office/powerpoint/2010/main" val="2147880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smtClean="0">
                <a:latin typeface="Arial" panose="020B0604020202020204" pitchFamily="34" charset="0"/>
              </a:rPr>
              <a:t> </a:t>
            </a:r>
            <a:r>
              <a:rPr lang="en-US" altLang="en-US" i="1" smtClean="0">
                <a:latin typeface="Arial" panose="020B0604020202020204" pitchFamily="34" charset="0"/>
              </a:rPr>
              <a:t>Answers – Module 3, p. 74</a:t>
            </a:r>
            <a:endParaRPr lang="en-US" altLang="en-US" smtClean="0">
              <a:latin typeface="Arial" panose="020B0604020202020204" pitchFamily="34"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4BC0BC-D0D9-4641-926A-B00977F85774}" type="slidenum">
              <a:rPr lang="en-US" altLang="en-US" smtClean="0"/>
              <a:pPr>
                <a:spcBef>
                  <a:spcPct val="0"/>
                </a:spcBef>
              </a:pPr>
              <a:t>41</a:t>
            </a:fld>
            <a:endParaRPr lang="en-US" altLang="en-US" smtClean="0"/>
          </a:p>
        </p:txBody>
      </p:sp>
    </p:spTree>
    <p:extLst>
      <p:ext uri="{BB962C8B-B14F-4D97-AF65-F5344CB8AC3E}">
        <p14:creationId xmlns:p14="http://schemas.microsoft.com/office/powerpoint/2010/main" val="2714584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to turn to p. 22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Answers – Module 3, p. 75</a:t>
            </a:r>
            <a:endParaRPr lang="en-US" altLang="en-US" smtClean="0">
              <a:latin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01DAF1-C888-4A7C-A503-B2E548BF4957}" type="slidenum">
              <a:rPr lang="en-US" altLang="en-US" smtClean="0"/>
              <a:pPr>
                <a:spcBef>
                  <a:spcPct val="0"/>
                </a:spcBef>
              </a:pPr>
              <a:t>42</a:t>
            </a:fld>
            <a:endParaRPr lang="en-US" altLang="en-US" smtClean="0"/>
          </a:p>
        </p:txBody>
      </p:sp>
    </p:spTree>
    <p:extLst>
      <p:ext uri="{BB962C8B-B14F-4D97-AF65-F5344CB8AC3E}">
        <p14:creationId xmlns:p14="http://schemas.microsoft.com/office/powerpoint/2010/main" val="41961794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75</a:t>
            </a:r>
            <a:endParaRPr lang="en-US" altLang="en-US" smtClean="0">
              <a:latin typeface="Arial" panose="020B0604020202020204" pitchFamily="34"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282F3D-06A3-416C-983B-06C5E947B182}" type="slidenum">
              <a:rPr lang="en-US" altLang="en-US" smtClean="0"/>
              <a:pPr>
                <a:spcBef>
                  <a:spcPct val="0"/>
                </a:spcBef>
              </a:pPr>
              <a:t>43</a:t>
            </a:fld>
            <a:endParaRPr lang="en-US" altLang="en-US" smtClean="0"/>
          </a:p>
        </p:txBody>
      </p:sp>
    </p:spTree>
    <p:extLst>
      <p:ext uri="{BB962C8B-B14F-4D97-AF65-F5344CB8AC3E}">
        <p14:creationId xmlns:p14="http://schemas.microsoft.com/office/powerpoint/2010/main" val="26085764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Answers – Module 3, p. 75</a:t>
            </a:r>
            <a:endParaRPr lang="en-US" altLang="en-US" smtClean="0">
              <a:latin typeface="Arial" panose="020B0604020202020204"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6F203D-E694-4995-981C-C4CD2D2F70CF}" type="slidenum">
              <a:rPr lang="en-US" altLang="en-US" smtClean="0"/>
              <a:pPr>
                <a:spcBef>
                  <a:spcPct val="0"/>
                </a:spcBef>
              </a:pPr>
              <a:t>44</a:t>
            </a:fld>
            <a:endParaRPr lang="en-US" altLang="en-US" smtClean="0"/>
          </a:p>
        </p:txBody>
      </p:sp>
    </p:spTree>
    <p:extLst>
      <p:ext uri="{BB962C8B-B14F-4D97-AF65-F5344CB8AC3E}">
        <p14:creationId xmlns:p14="http://schemas.microsoft.com/office/powerpoint/2010/main" val="3073483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Read question </a:t>
            </a:r>
          </a:p>
          <a:p>
            <a:r>
              <a:rPr lang="en-US" altLang="en-US" dirty="0" smtClean="0">
                <a:latin typeface="Arial" panose="020B0604020202020204" pitchFamily="34" charset="0"/>
              </a:rPr>
              <a:t> </a:t>
            </a:r>
          </a:p>
          <a:p>
            <a:r>
              <a:rPr lang="en-US" altLang="en-US" dirty="0" smtClean="0">
                <a:latin typeface="Arial" panose="020B0604020202020204" pitchFamily="34" charset="0"/>
              </a:rPr>
              <a:t>Ask participants for answers</a:t>
            </a:r>
          </a:p>
          <a:p>
            <a:r>
              <a:rPr lang="en-US" altLang="en-US" dirty="0" smtClean="0">
                <a:latin typeface="Arial" panose="020B0604020202020204" pitchFamily="34" charset="0"/>
              </a:rPr>
              <a:t> </a:t>
            </a:r>
          </a:p>
          <a:p>
            <a:r>
              <a:rPr lang="en-US" altLang="en-US" i="1" dirty="0" smtClean="0">
                <a:latin typeface="Arial" panose="020B0604020202020204" pitchFamily="34" charset="0"/>
              </a:rPr>
              <a:t>Answers – Module 3, p. 75</a:t>
            </a:r>
            <a:endParaRPr lang="en-US" altLang="en-US" dirty="0" smtClean="0">
              <a:latin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AB1539-8B8F-43F2-B6B2-65BFC12176E5}" type="slidenum">
              <a:rPr lang="en-US" altLang="en-US" smtClean="0"/>
              <a:pPr>
                <a:spcBef>
                  <a:spcPct val="0"/>
                </a:spcBef>
              </a:pPr>
              <a:t>45</a:t>
            </a:fld>
            <a:endParaRPr lang="en-US" altLang="en-US" smtClean="0"/>
          </a:p>
        </p:txBody>
      </p:sp>
    </p:spTree>
    <p:extLst>
      <p:ext uri="{BB962C8B-B14F-4D97-AF65-F5344CB8AC3E}">
        <p14:creationId xmlns:p14="http://schemas.microsoft.com/office/powerpoint/2010/main" val="510002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a:p>
            <a:r>
              <a:rPr lang="en-US" altLang="en-US" smtClean="0">
                <a:latin typeface="Arial" panose="020B0604020202020204" pitchFamily="34" charset="0"/>
              </a:rPr>
              <a:t> </a:t>
            </a:r>
          </a:p>
          <a:p>
            <a:r>
              <a:rPr lang="en-US" altLang="en-US" smtClean="0">
                <a:latin typeface="Arial" panose="020B0604020202020204" pitchFamily="34" charset="0"/>
              </a:rPr>
              <a:t>Ask who has had an IGRA test before</a:t>
            </a:r>
          </a:p>
          <a:p>
            <a:r>
              <a:rPr lang="en-US" altLang="en-US" smtClean="0">
                <a:latin typeface="Arial" panose="020B0604020202020204" pitchFamily="34" charset="0"/>
              </a:rPr>
              <a:t> </a:t>
            </a:r>
          </a:p>
          <a:p>
            <a:r>
              <a:rPr lang="en-US" altLang="en-US" smtClean="0">
                <a:latin typeface="Arial" panose="020B0604020202020204" pitchFamily="34" charset="0"/>
              </a:rPr>
              <a:t>Ask what an IGRA detects</a:t>
            </a:r>
          </a:p>
          <a:p>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Interferon-Gamma Release Assays – Module 3, pp. 25-31</a:t>
            </a:r>
            <a:endParaRPr lang="en-US" altLang="en-US" smtClean="0">
              <a:latin typeface="Arial" panose="020B0604020202020204" pitchFamily="34"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1B59D7-3D9F-4643-96F9-12305132E756}" type="slidenum">
              <a:rPr lang="en-US" altLang="en-US" smtClean="0"/>
              <a:pPr>
                <a:spcBef>
                  <a:spcPct val="0"/>
                </a:spcBef>
              </a:pPr>
              <a:t>46</a:t>
            </a:fld>
            <a:endParaRPr lang="en-US" altLang="en-US" smtClean="0"/>
          </a:p>
        </p:txBody>
      </p:sp>
    </p:spTree>
    <p:extLst>
      <p:ext uri="{BB962C8B-B14F-4D97-AF65-F5344CB8AC3E}">
        <p14:creationId xmlns:p14="http://schemas.microsoft.com/office/powerpoint/2010/main" val="3016022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F31FF0-9B57-4601-BB7E-1589D294F0B1}" type="slidenum">
              <a:rPr lang="en-US" altLang="en-US" smtClean="0"/>
              <a:pPr>
                <a:spcBef>
                  <a:spcPct val="0"/>
                </a:spcBef>
              </a:pPr>
              <a:t>47</a:t>
            </a:fld>
            <a:endParaRPr lang="en-US"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Types of IGRAs – Module 3, p. 25</a:t>
            </a:r>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375432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IGRAs – Module 3, p. 25</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A7D3C4-DB4F-495E-94B7-43B0BF560AAC}" type="slidenum">
              <a:rPr lang="en-US" altLang="en-US" smtClean="0"/>
              <a:pPr>
                <a:spcBef>
                  <a:spcPct val="0"/>
                </a:spcBef>
              </a:pPr>
              <a:t>48</a:t>
            </a:fld>
            <a:endParaRPr lang="en-US" altLang="en-US" smtClean="0"/>
          </a:p>
        </p:txBody>
      </p:sp>
    </p:spTree>
    <p:extLst>
      <p:ext uri="{BB962C8B-B14F-4D97-AF65-F5344CB8AC3E}">
        <p14:creationId xmlns:p14="http://schemas.microsoft.com/office/powerpoint/2010/main" val="21712617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Conducting an IGRA – Module 3, p. 25</a:t>
            </a:r>
            <a:endParaRPr lang="en-US" altLang="en-US" smtClean="0">
              <a:latin typeface="Arial" panose="020B0604020202020204"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2A65CF-87DD-482B-BDBE-FFFC75E27290}" type="slidenum">
              <a:rPr lang="en-US" altLang="en-US" smtClean="0"/>
              <a:pPr>
                <a:spcBef>
                  <a:spcPct val="0"/>
                </a:spcBef>
              </a:pPr>
              <a:t>49</a:t>
            </a:fld>
            <a:endParaRPr lang="en-US" altLang="en-US" smtClean="0"/>
          </a:p>
        </p:txBody>
      </p:sp>
    </p:spTree>
    <p:extLst>
      <p:ext uri="{BB962C8B-B14F-4D97-AF65-F5344CB8AC3E}">
        <p14:creationId xmlns:p14="http://schemas.microsoft.com/office/powerpoint/2010/main" val="307593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Targeted Testing – Module 3, p. 6</a:t>
            </a:r>
            <a:endParaRPr lang="en-US" altLang="en-US" smtClean="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C40189-46B7-4395-AE66-D4998363A64C}"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8905540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How IGRAs Work – Module 3, p. 26</a:t>
            </a:r>
            <a:endParaRPr lang="en-US" altLang="en-US" smtClean="0">
              <a:latin typeface="Arial" panose="020B0604020202020204" pitchFamily="34"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37EB0C-11B5-4807-ACCD-5970A98FA7F0}" type="slidenum">
              <a:rPr lang="en-US" altLang="en-US" smtClean="0"/>
              <a:pPr>
                <a:spcBef>
                  <a:spcPct val="0"/>
                </a:spcBef>
              </a:pPr>
              <a:t>50</a:t>
            </a:fld>
            <a:endParaRPr lang="en-US" altLang="en-US" smtClean="0"/>
          </a:p>
        </p:txBody>
      </p:sp>
    </p:spTree>
    <p:extLst>
      <p:ext uri="{BB962C8B-B14F-4D97-AF65-F5344CB8AC3E}">
        <p14:creationId xmlns:p14="http://schemas.microsoft.com/office/powerpoint/2010/main" val="529981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Interpreting IGRA Results – Module 3, pp. 26-27</a:t>
            </a:r>
            <a:endParaRPr lang="en-US" altLang="en-US" smtClean="0">
              <a:latin typeface="Arial" panose="020B0604020202020204" pitchFamily="34"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a:solidFill>
                  <a:srgbClr val="009999"/>
                </a:solidFill>
                <a:latin typeface="Times New Roman" panose="02020603050405020304" pitchFamily="18" charset="0"/>
              </a:defRPr>
            </a:lvl1pPr>
            <a:lvl2pPr marL="742950" indent="-285750" defTabSz="931863">
              <a:defRPr sz="4000">
                <a:solidFill>
                  <a:srgbClr val="009999"/>
                </a:solidFill>
                <a:latin typeface="Times New Roman" panose="02020603050405020304" pitchFamily="18" charset="0"/>
              </a:defRPr>
            </a:lvl2pPr>
            <a:lvl3pPr marL="1143000" indent="-228600" defTabSz="931863">
              <a:defRPr sz="4000">
                <a:solidFill>
                  <a:srgbClr val="009999"/>
                </a:solidFill>
                <a:latin typeface="Times New Roman" panose="02020603050405020304" pitchFamily="18" charset="0"/>
              </a:defRPr>
            </a:lvl3pPr>
            <a:lvl4pPr marL="1600200" indent="-228600" defTabSz="931863">
              <a:defRPr sz="4000">
                <a:solidFill>
                  <a:srgbClr val="009999"/>
                </a:solidFill>
                <a:latin typeface="Times New Roman" panose="02020603050405020304" pitchFamily="18" charset="0"/>
              </a:defRPr>
            </a:lvl4pPr>
            <a:lvl5pPr marL="2057400" indent="-228600" defTabSz="931863">
              <a:defRPr sz="4000">
                <a:solidFill>
                  <a:srgbClr val="009999"/>
                </a:solidFill>
                <a:latin typeface="Times New Roman" panose="02020603050405020304" pitchFamily="18" charset="0"/>
              </a:defRPr>
            </a:lvl5pPr>
            <a:lvl6pPr marL="2514600" indent="-228600" defTabSz="931863" eaLnBrk="0" fontAlgn="base" hangingPunct="0">
              <a:spcBef>
                <a:spcPct val="0"/>
              </a:spcBef>
              <a:spcAft>
                <a:spcPct val="0"/>
              </a:spcAft>
              <a:defRPr sz="4000">
                <a:solidFill>
                  <a:srgbClr val="009999"/>
                </a:solidFill>
                <a:latin typeface="Times New Roman" panose="02020603050405020304" pitchFamily="18" charset="0"/>
              </a:defRPr>
            </a:lvl6pPr>
            <a:lvl7pPr marL="2971800" indent="-228600" defTabSz="931863" eaLnBrk="0" fontAlgn="base" hangingPunct="0">
              <a:spcBef>
                <a:spcPct val="0"/>
              </a:spcBef>
              <a:spcAft>
                <a:spcPct val="0"/>
              </a:spcAft>
              <a:defRPr sz="4000">
                <a:solidFill>
                  <a:srgbClr val="009999"/>
                </a:solidFill>
                <a:latin typeface="Times New Roman" panose="02020603050405020304" pitchFamily="18" charset="0"/>
              </a:defRPr>
            </a:lvl7pPr>
            <a:lvl8pPr marL="3429000" indent="-228600" defTabSz="931863" eaLnBrk="0" fontAlgn="base" hangingPunct="0">
              <a:spcBef>
                <a:spcPct val="0"/>
              </a:spcBef>
              <a:spcAft>
                <a:spcPct val="0"/>
              </a:spcAft>
              <a:defRPr sz="4000">
                <a:solidFill>
                  <a:srgbClr val="009999"/>
                </a:solidFill>
                <a:latin typeface="Times New Roman" panose="02020603050405020304" pitchFamily="18" charset="0"/>
              </a:defRPr>
            </a:lvl8pPr>
            <a:lvl9pPr marL="3886200" indent="-228600" defTabSz="931863" eaLnBrk="0" fontAlgn="base" hangingPunct="0">
              <a:spcBef>
                <a:spcPct val="0"/>
              </a:spcBef>
              <a:spcAft>
                <a:spcPct val="0"/>
              </a:spcAft>
              <a:defRPr sz="4000">
                <a:solidFill>
                  <a:srgbClr val="009999"/>
                </a:solidFill>
                <a:latin typeface="Times New Roman" panose="02020603050405020304" pitchFamily="18" charset="0"/>
              </a:defRPr>
            </a:lvl9pPr>
          </a:lstStyle>
          <a:p>
            <a:fld id="{7759E196-1172-4A0B-AC3B-88AF544E3F28}" type="slidenum">
              <a:rPr lang="en-US" altLang="en-US" sz="1200" smtClean="0">
                <a:solidFill>
                  <a:schemeClr val="tx1"/>
                </a:solidFill>
                <a:latin typeface="Arial" panose="020B0604020202020204" pitchFamily="34" charset="0"/>
              </a:rPr>
              <a:pPr/>
              <a:t>51</a:t>
            </a:fld>
            <a:endParaRPr lang="en-US" altLang="en-US" sz="12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2227369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Note that qualitative interpretations include positive, negative, indeterminate, or borderline. Quantitative measurements are reported as numerical values and may be useful for clinical decision making in combination with the patient’s risk factors. </a:t>
            </a:r>
          </a:p>
          <a:p>
            <a:endParaRPr lang="en-US" altLang="en-US" smtClean="0">
              <a:latin typeface="Arial" panose="020B0604020202020204" pitchFamily="34" charset="0"/>
            </a:endParaRPr>
          </a:p>
          <a:p>
            <a:r>
              <a:rPr lang="en-US" altLang="en-US" i="1" smtClean="0">
                <a:latin typeface="Arial" panose="020B0604020202020204" pitchFamily="34" charset="0"/>
              </a:rPr>
              <a:t>Interpreting IGRA Results – Module 3, pp. 26-27</a:t>
            </a:r>
            <a:endParaRPr lang="en-US" altLang="en-US" smtClean="0">
              <a:latin typeface="Arial" panose="020B0604020202020204"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449FAC-3CC4-4767-B205-C5F3486AFF96}" type="slidenum">
              <a:rPr lang="en-US" altLang="en-US" smtClean="0"/>
              <a:pPr>
                <a:spcBef>
                  <a:spcPct val="0"/>
                </a:spcBef>
              </a:pPr>
              <a:t>52</a:t>
            </a:fld>
            <a:endParaRPr lang="en-US" altLang="en-US" smtClean="0"/>
          </a:p>
        </p:txBody>
      </p:sp>
    </p:spTree>
    <p:extLst>
      <p:ext uri="{BB962C8B-B14F-4D97-AF65-F5344CB8AC3E}">
        <p14:creationId xmlns:p14="http://schemas.microsoft.com/office/powerpoint/2010/main" val="2242775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Interpreting IGRA Results – Module 3, pp. 26-27</a:t>
            </a:r>
            <a:endParaRPr lang="en-US" altLang="en-US" smtClean="0">
              <a:latin typeface="Arial" panose="020B060402020202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FA38AE-5042-4065-9B46-8BE1983130F8}" type="slidenum">
              <a:rPr lang="en-US" altLang="en-US" smtClean="0"/>
              <a:pPr>
                <a:spcBef>
                  <a:spcPct val="0"/>
                </a:spcBef>
              </a:pPr>
              <a:t>53</a:t>
            </a:fld>
            <a:endParaRPr lang="en-US" altLang="en-US" smtClean="0"/>
          </a:p>
        </p:txBody>
      </p:sp>
    </p:spTree>
    <p:extLst>
      <p:ext uri="{BB962C8B-B14F-4D97-AF65-F5344CB8AC3E}">
        <p14:creationId xmlns:p14="http://schemas.microsoft.com/office/powerpoint/2010/main" val="35387979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endParaRPr lang="en-US" altLang="en-US" smtClean="0">
              <a:latin typeface="Arial" panose="020B0604020202020204" pitchFamily="34" charset="0"/>
            </a:endParaRPr>
          </a:p>
          <a:p>
            <a:pPr marL="0" lvl="1"/>
            <a:r>
              <a:rPr lang="en-US" altLang="en-US" smtClean="0">
                <a:latin typeface="Arial" panose="020B0604020202020204" pitchFamily="34" charset="0"/>
              </a:rPr>
              <a:t>Explain that persons who may be less likely to return for a TST reading may include homeless persons or drug users</a:t>
            </a:r>
          </a:p>
          <a:p>
            <a:pPr marL="0" lvl="1"/>
            <a:endParaRPr lang="en-US" altLang="en-US" smtClean="0">
              <a:latin typeface="Arial" panose="020B0604020202020204" pitchFamily="34" charset="0"/>
            </a:endParaRPr>
          </a:p>
          <a:p>
            <a:pPr marL="0" lvl="1"/>
            <a:r>
              <a:rPr lang="en-US" altLang="en-US" i="1" smtClean="0">
                <a:latin typeface="Arial" panose="020B0604020202020204" pitchFamily="34" charset="0"/>
              </a:rPr>
              <a:t>IGRA Recommendations – Module 3, p. 28</a:t>
            </a:r>
            <a:endParaRPr lang="en-US" altLang="en-US" smtClean="0">
              <a:latin typeface="Arial" panose="020B0604020202020204" pitchFamily="34" charset="0"/>
            </a:endParaRPr>
          </a:p>
          <a:p>
            <a:pPr marL="0" lvl="1"/>
            <a:endParaRPr lang="en-US" altLang="en-US" smtClean="0">
              <a:latin typeface="Arial" panose="020B0604020202020204"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a:solidFill>
                  <a:srgbClr val="009999"/>
                </a:solidFill>
                <a:latin typeface="Times New Roman" panose="02020603050405020304" pitchFamily="18" charset="0"/>
              </a:defRPr>
            </a:lvl1pPr>
            <a:lvl2pPr marL="742950" indent="-285750" defTabSz="931863">
              <a:defRPr sz="4000">
                <a:solidFill>
                  <a:srgbClr val="009999"/>
                </a:solidFill>
                <a:latin typeface="Times New Roman" panose="02020603050405020304" pitchFamily="18" charset="0"/>
              </a:defRPr>
            </a:lvl2pPr>
            <a:lvl3pPr marL="1143000" indent="-228600" defTabSz="931863">
              <a:defRPr sz="4000">
                <a:solidFill>
                  <a:srgbClr val="009999"/>
                </a:solidFill>
                <a:latin typeface="Times New Roman" panose="02020603050405020304" pitchFamily="18" charset="0"/>
              </a:defRPr>
            </a:lvl3pPr>
            <a:lvl4pPr marL="1600200" indent="-228600" defTabSz="931863">
              <a:defRPr sz="4000">
                <a:solidFill>
                  <a:srgbClr val="009999"/>
                </a:solidFill>
                <a:latin typeface="Times New Roman" panose="02020603050405020304" pitchFamily="18" charset="0"/>
              </a:defRPr>
            </a:lvl4pPr>
            <a:lvl5pPr marL="2057400" indent="-228600" defTabSz="931863">
              <a:defRPr sz="4000">
                <a:solidFill>
                  <a:srgbClr val="009999"/>
                </a:solidFill>
                <a:latin typeface="Times New Roman" panose="02020603050405020304" pitchFamily="18" charset="0"/>
              </a:defRPr>
            </a:lvl5pPr>
            <a:lvl6pPr marL="2514600" indent="-228600" defTabSz="931863" eaLnBrk="0" fontAlgn="base" hangingPunct="0">
              <a:spcBef>
                <a:spcPct val="0"/>
              </a:spcBef>
              <a:spcAft>
                <a:spcPct val="0"/>
              </a:spcAft>
              <a:defRPr sz="4000">
                <a:solidFill>
                  <a:srgbClr val="009999"/>
                </a:solidFill>
                <a:latin typeface="Times New Roman" panose="02020603050405020304" pitchFamily="18" charset="0"/>
              </a:defRPr>
            </a:lvl6pPr>
            <a:lvl7pPr marL="2971800" indent="-228600" defTabSz="931863" eaLnBrk="0" fontAlgn="base" hangingPunct="0">
              <a:spcBef>
                <a:spcPct val="0"/>
              </a:spcBef>
              <a:spcAft>
                <a:spcPct val="0"/>
              </a:spcAft>
              <a:defRPr sz="4000">
                <a:solidFill>
                  <a:srgbClr val="009999"/>
                </a:solidFill>
                <a:latin typeface="Times New Roman" panose="02020603050405020304" pitchFamily="18" charset="0"/>
              </a:defRPr>
            </a:lvl7pPr>
            <a:lvl8pPr marL="3429000" indent="-228600" defTabSz="931863" eaLnBrk="0" fontAlgn="base" hangingPunct="0">
              <a:spcBef>
                <a:spcPct val="0"/>
              </a:spcBef>
              <a:spcAft>
                <a:spcPct val="0"/>
              </a:spcAft>
              <a:defRPr sz="4000">
                <a:solidFill>
                  <a:srgbClr val="009999"/>
                </a:solidFill>
                <a:latin typeface="Times New Roman" panose="02020603050405020304" pitchFamily="18" charset="0"/>
              </a:defRPr>
            </a:lvl8pPr>
            <a:lvl9pPr marL="3886200" indent="-228600" defTabSz="931863" eaLnBrk="0" fontAlgn="base" hangingPunct="0">
              <a:spcBef>
                <a:spcPct val="0"/>
              </a:spcBef>
              <a:spcAft>
                <a:spcPct val="0"/>
              </a:spcAft>
              <a:defRPr sz="4000">
                <a:solidFill>
                  <a:srgbClr val="009999"/>
                </a:solidFill>
                <a:latin typeface="Times New Roman" panose="02020603050405020304" pitchFamily="18" charset="0"/>
              </a:defRPr>
            </a:lvl9pPr>
          </a:lstStyle>
          <a:p>
            <a:fld id="{37C1DF28-4A0D-494D-A4D5-81A58924E371}" type="slidenum">
              <a:rPr lang="en-US" altLang="en-US" sz="1200" smtClean="0">
                <a:solidFill>
                  <a:schemeClr val="tx1"/>
                </a:solidFill>
                <a:latin typeface="Arial" panose="020B0604020202020204" pitchFamily="34" charset="0"/>
              </a:rPr>
              <a:pPr/>
              <a:t>54</a:t>
            </a:fld>
            <a:endParaRPr lang="en-US" altLang="en-US" sz="12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9121721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endParaRPr lang="en-US" altLang="en-US" smtClean="0">
              <a:latin typeface="Arial" panose="020B0604020202020204" pitchFamily="34" charset="0"/>
            </a:endParaRPr>
          </a:p>
          <a:p>
            <a:r>
              <a:rPr lang="en-US" altLang="en-US" smtClean="0">
                <a:latin typeface="Arial" panose="020B0604020202020204" pitchFamily="34" charset="0"/>
              </a:rPr>
              <a:t>Explain that the risk for infection, progression to disease, or poor outcome may be higher for persons living with HIV or children younger than 5 years of age who are exposed to a person with infectious TB</a:t>
            </a:r>
          </a:p>
          <a:p>
            <a:endParaRPr lang="en-US" altLang="en-US" smtClean="0">
              <a:latin typeface="Arial" panose="020B0604020202020204" pitchFamily="34" charset="0"/>
            </a:endParaRPr>
          </a:p>
          <a:p>
            <a:r>
              <a:rPr lang="en-US" altLang="en-US" smtClean="0">
                <a:latin typeface="Arial" panose="020B0604020202020204" pitchFamily="34" charset="0"/>
              </a:rPr>
              <a:t>State that clinical suspicion for TB disease may include signs, symptoms, or radiographic evidence suggestive of TB disease</a:t>
            </a:r>
          </a:p>
          <a:p>
            <a:endParaRPr lang="en-US" altLang="en-US" smtClean="0">
              <a:latin typeface="Arial" panose="020B0604020202020204" pitchFamily="34" charset="0"/>
            </a:endParaRPr>
          </a:p>
          <a:p>
            <a:pPr marL="0" lvl="1"/>
            <a:r>
              <a:rPr lang="en-US" altLang="en-US" i="1" smtClean="0">
                <a:latin typeface="Arial" panose="020B0604020202020204" pitchFamily="34" charset="0"/>
              </a:rPr>
              <a:t>IGRA Recommendations – Module 3, p. 28</a:t>
            </a:r>
            <a:endParaRPr lang="en-US" altLang="en-US" smtClean="0">
              <a:latin typeface="Arial" panose="020B0604020202020204"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a:solidFill>
                  <a:srgbClr val="009999"/>
                </a:solidFill>
                <a:latin typeface="Times New Roman" panose="02020603050405020304" pitchFamily="18" charset="0"/>
              </a:defRPr>
            </a:lvl1pPr>
            <a:lvl2pPr marL="742950" indent="-285750" defTabSz="931863">
              <a:defRPr sz="4000">
                <a:solidFill>
                  <a:srgbClr val="009999"/>
                </a:solidFill>
                <a:latin typeface="Times New Roman" panose="02020603050405020304" pitchFamily="18" charset="0"/>
              </a:defRPr>
            </a:lvl2pPr>
            <a:lvl3pPr marL="1143000" indent="-228600" defTabSz="931863">
              <a:defRPr sz="4000">
                <a:solidFill>
                  <a:srgbClr val="009999"/>
                </a:solidFill>
                <a:latin typeface="Times New Roman" panose="02020603050405020304" pitchFamily="18" charset="0"/>
              </a:defRPr>
            </a:lvl3pPr>
            <a:lvl4pPr marL="1600200" indent="-228600" defTabSz="931863">
              <a:defRPr sz="4000">
                <a:solidFill>
                  <a:srgbClr val="009999"/>
                </a:solidFill>
                <a:latin typeface="Times New Roman" panose="02020603050405020304" pitchFamily="18" charset="0"/>
              </a:defRPr>
            </a:lvl4pPr>
            <a:lvl5pPr marL="2057400" indent="-228600" defTabSz="931863">
              <a:defRPr sz="4000">
                <a:solidFill>
                  <a:srgbClr val="009999"/>
                </a:solidFill>
                <a:latin typeface="Times New Roman" panose="02020603050405020304" pitchFamily="18" charset="0"/>
              </a:defRPr>
            </a:lvl5pPr>
            <a:lvl6pPr marL="2514600" indent="-228600" defTabSz="931863" eaLnBrk="0" fontAlgn="base" hangingPunct="0">
              <a:spcBef>
                <a:spcPct val="0"/>
              </a:spcBef>
              <a:spcAft>
                <a:spcPct val="0"/>
              </a:spcAft>
              <a:defRPr sz="4000">
                <a:solidFill>
                  <a:srgbClr val="009999"/>
                </a:solidFill>
                <a:latin typeface="Times New Roman" panose="02020603050405020304" pitchFamily="18" charset="0"/>
              </a:defRPr>
            </a:lvl6pPr>
            <a:lvl7pPr marL="2971800" indent="-228600" defTabSz="931863" eaLnBrk="0" fontAlgn="base" hangingPunct="0">
              <a:spcBef>
                <a:spcPct val="0"/>
              </a:spcBef>
              <a:spcAft>
                <a:spcPct val="0"/>
              </a:spcAft>
              <a:defRPr sz="4000">
                <a:solidFill>
                  <a:srgbClr val="009999"/>
                </a:solidFill>
                <a:latin typeface="Times New Roman" panose="02020603050405020304" pitchFamily="18" charset="0"/>
              </a:defRPr>
            </a:lvl7pPr>
            <a:lvl8pPr marL="3429000" indent="-228600" defTabSz="931863" eaLnBrk="0" fontAlgn="base" hangingPunct="0">
              <a:spcBef>
                <a:spcPct val="0"/>
              </a:spcBef>
              <a:spcAft>
                <a:spcPct val="0"/>
              </a:spcAft>
              <a:defRPr sz="4000">
                <a:solidFill>
                  <a:srgbClr val="009999"/>
                </a:solidFill>
                <a:latin typeface="Times New Roman" panose="02020603050405020304" pitchFamily="18" charset="0"/>
              </a:defRPr>
            </a:lvl8pPr>
            <a:lvl9pPr marL="3886200" indent="-228600" defTabSz="931863" eaLnBrk="0" fontAlgn="base" hangingPunct="0">
              <a:spcBef>
                <a:spcPct val="0"/>
              </a:spcBef>
              <a:spcAft>
                <a:spcPct val="0"/>
              </a:spcAft>
              <a:defRPr sz="4000">
                <a:solidFill>
                  <a:srgbClr val="009999"/>
                </a:solidFill>
                <a:latin typeface="Times New Roman" panose="02020603050405020304" pitchFamily="18" charset="0"/>
              </a:defRPr>
            </a:lvl9pPr>
          </a:lstStyle>
          <a:p>
            <a:fld id="{BDCE4C9A-2947-4C70-869C-C69CFC2A0C79}" type="slidenum">
              <a:rPr lang="en-US" altLang="en-US" sz="1200" smtClean="0">
                <a:solidFill>
                  <a:schemeClr val="tx1"/>
                </a:solidFill>
                <a:latin typeface="Arial" panose="020B0604020202020204" pitchFamily="34" charset="0"/>
              </a:rPr>
              <a:pPr/>
              <a:t>55</a:t>
            </a:fld>
            <a:endParaRPr lang="en-US" altLang="en-US" sz="12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4223374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endParaRPr lang="en-US" altLang="en-US" smtClean="0">
              <a:latin typeface="Arial" panose="020B0604020202020204" pitchFamily="34" charset="0"/>
            </a:endParaRPr>
          </a:p>
          <a:p>
            <a:pPr marL="0" lvl="1"/>
            <a:r>
              <a:rPr lang="en-US" altLang="en-US" i="1" smtClean="0">
                <a:latin typeface="Arial" panose="020B0604020202020204" pitchFamily="34" charset="0"/>
              </a:rPr>
              <a:t>IGRA Recommendations – Module 3, p. 28</a:t>
            </a:r>
          </a:p>
          <a:p>
            <a:pPr marL="0" lvl="1"/>
            <a:endParaRPr lang="en-US" altLang="en-US" smtClean="0">
              <a:latin typeface="Arial" panose="020B0604020202020204" pitchFamily="34"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a:solidFill>
                  <a:srgbClr val="009999"/>
                </a:solidFill>
                <a:latin typeface="Times New Roman" panose="02020603050405020304" pitchFamily="18" charset="0"/>
              </a:defRPr>
            </a:lvl1pPr>
            <a:lvl2pPr marL="742950" indent="-285750" defTabSz="931863">
              <a:defRPr sz="4000">
                <a:solidFill>
                  <a:srgbClr val="009999"/>
                </a:solidFill>
                <a:latin typeface="Times New Roman" panose="02020603050405020304" pitchFamily="18" charset="0"/>
              </a:defRPr>
            </a:lvl2pPr>
            <a:lvl3pPr marL="1143000" indent="-228600" defTabSz="931863">
              <a:defRPr sz="4000">
                <a:solidFill>
                  <a:srgbClr val="009999"/>
                </a:solidFill>
                <a:latin typeface="Times New Roman" panose="02020603050405020304" pitchFamily="18" charset="0"/>
              </a:defRPr>
            </a:lvl3pPr>
            <a:lvl4pPr marL="1600200" indent="-228600" defTabSz="931863">
              <a:defRPr sz="4000">
                <a:solidFill>
                  <a:srgbClr val="009999"/>
                </a:solidFill>
                <a:latin typeface="Times New Roman" panose="02020603050405020304" pitchFamily="18" charset="0"/>
              </a:defRPr>
            </a:lvl4pPr>
            <a:lvl5pPr marL="2057400" indent="-228600" defTabSz="931863">
              <a:defRPr sz="4000">
                <a:solidFill>
                  <a:srgbClr val="009999"/>
                </a:solidFill>
                <a:latin typeface="Times New Roman" panose="02020603050405020304" pitchFamily="18" charset="0"/>
              </a:defRPr>
            </a:lvl5pPr>
            <a:lvl6pPr marL="2514600" indent="-228600" defTabSz="931863" eaLnBrk="0" fontAlgn="base" hangingPunct="0">
              <a:spcBef>
                <a:spcPct val="0"/>
              </a:spcBef>
              <a:spcAft>
                <a:spcPct val="0"/>
              </a:spcAft>
              <a:defRPr sz="4000">
                <a:solidFill>
                  <a:srgbClr val="009999"/>
                </a:solidFill>
                <a:latin typeface="Times New Roman" panose="02020603050405020304" pitchFamily="18" charset="0"/>
              </a:defRPr>
            </a:lvl6pPr>
            <a:lvl7pPr marL="2971800" indent="-228600" defTabSz="931863" eaLnBrk="0" fontAlgn="base" hangingPunct="0">
              <a:spcBef>
                <a:spcPct val="0"/>
              </a:spcBef>
              <a:spcAft>
                <a:spcPct val="0"/>
              </a:spcAft>
              <a:defRPr sz="4000">
                <a:solidFill>
                  <a:srgbClr val="009999"/>
                </a:solidFill>
                <a:latin typeface="Times New Roman" panose="02020603050405020304" pitchFamily="18" charset="0"/>
              </a:defRPr>
            </a:lvl7pPr>
            <a:lvl8pPr marL="3429000" indent="-228600" defTabSz="931863" eaLnBrk="0" fontAlgn="base" hangingPunct="0">
              <a:spcBef>
                <a:spcPct val="0"/>
              </a:spcBef>
              <a:spcAft>
                <a:spcPct val="0"/>
              </a:spcAft>
              <a:defRPr sz="4000">
                <a:solidFill>
                  <a:srgbClr val="009999"/>
                </a:solidFill>
                <a:latin typeface="Times New Roman" panose="02020603050405020304" pitchFamily="18" charset="0"/>
              </a:defRPr>
            </a:lvl8pPr>
            <a:lvl9pPr marL="3886200" indent="-228600" defTabSz="931863" eaLnBrk="0" fontAlgn="base" hangingPunct="0">
              <a:spcBef>
                <a:spcPct val="0"/>
              </a:spcBef>
              <a:spcAft>
                <a:spcPct val="0"/>
              </a:spcAft>
              <a:defRPr sz="4000">
                <a:solidFill>
                  <a:srgbClr val="009999"/>
                </a:solidFill>
                <a:latin typeface="Times New Roman" panose="02020603050405020304" pitchFamily="18" charset="0"/>
              </a:defRPr>
            </a:lvl9pPr>
          </a:lstStyle>
          <a:p>
            <a:fld id="{2BA5458F-236B-4C6F-B9E9-721C5C63170B}" type="slidenum">
              <a:rPr lang="en-US" altLang="en-US" sz="1200" smtClean="0">
                <a:solidFill>
                  <a:schemeClr val="tx1"/>
                </a:solidFill>
                <a:latin typeface="Arial" panose="020B0604020202020204" pitchFamily="34" charset="0"/>
              </a:rPr>
              <a:pPr/>
              <a:t>56</a:t>
            </a:fld>
            <a:endParaRPr lang="en-US" altLang="en-US" sz="12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19242885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Review slide content </a:t>
            </a:r>
          </a:p>
          <a:p>
            <a:r>
              <a:rPr lang="en-US" altLang="en-US" dirty="0" smtClean="0">
                <a:latin typeface="Arial" panose="020B0604020202020204" pitchFamily="34" charset="0"/>
              </a:rPr>
              <a:t> </a:t>
            </a:r>
          </a:p>
          <a:p>
            <a:r>
              <a:rPr lang="en-US" altLang="en-US" dirty="0" smtClean="0">
                <a:latin typeface="Arial" panose="020B0604020202020204" pitchFamily="34" charset="0"/>
              </a:rPr>
              <a:t>Explain that BCG vaccination does not affect IGRA results because the antigens used for IGRAs are not found in BCG vaccine strains</a:t>
            </a:r>
          </a:p>
          <a:p>
            <a:r>
              <a:rPr lang="en-US" altLang="en-US" dirty="0" smtClean="0">
                <a:latin typeface="Arial" panose="020B0604020202020204" pitchFamily="34" charset="0"/>
              </a:rPr>
              <a:t> </a:t>
            </a:r>
            <a:r>
              <a:rPr lang="en-US" altLang="en-US" i="1" dirty="0" smtClean="0">
                <a:latin typeface="Arial" panose="020B0604020202020204" pitchFamily="34" charset="0"/>
              </a:rPr>
              <a:t> </a:t>
            </a:r>
            <a:endParaRPr lang="en-US" altLang="en-US" dirty="0" smtClean="0">
              <a:latin typeface="Arial" panose="020B0604020202020204" pitchFamily="34" charset="0"/>
            </a:endParaRPr>
          </a:p>
          <a:p>
            <a:r>
              <a:rPr lang="en-US" altLang="en-US" i="1" dirty="0" smtClean="0">
                <a:latin typeface="Arial" panose="020B0604020202020204" pitchFamily="34" charset="0"/>
              </a:rPr>
              <a:t>Note: Booster phenomenon is presented on slides 68-69</a:t>
            </a:r>
            <a:endParaRPr lang="en-US" altLang="en-US" dirty="0" smtClean="0">
              <a:latin typeface="Arial" panose="020B0604020202020204" pitchFamily="34" charset="0"/>
            </a:endParaRPr>
          </a:p>
          <a:p>
            <a:r>
              <a:rPr lang="en-US" altLang="en-US" i="1" dirty="0" smtClean="0">
                <a:latin typeface="Arial" panose="020B0604020202020204" pitchFamily="34" charset="0"/>
              </a:rPr>
              <a:t> </a:t>
            </a:r>
            <a:endParaRPr lang="en-US" altLang="en-US" dirty="0" smtClean="0">
              <a:latin typeface="Arial" panose="020B0604020202020204" pitchFamily="34" charset="0"/>
            </a:endParaRPr>
          </a:p>
          <a:p>
            <a:r>
              <a:rPr lang="en-US" altLang="en-US" i="1" dirty="0" smtClean="0">
                <a:latin typeface="Arial" panose="020B0604020202020204" pitchFamily="34" charset="0"/>
              </a:rPr>
              <a:t>IGRA Advantages – Module 3, pp. 29-30</a:t>
            </a:r>
            <a:endParaRPr lang="en-US" altLang="en-US" dirty="0" smtClean="0">
              <a:latin typeface="Arial" panose="020B0604020202020204" pitchFamily="34"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145B8-FD8F-470E-9491-4FC9B72B88F8}" type="slidenum">
              <a:rPr lang="en-US" altLang="en-US" smtClean="0"/>
              <a:pPr>
                <a:spcBef>
                  <a:spcPct val="0"/>
                </a:spcBef>
              </a:pPr>
              <a:t>57</a:t>
            </a:fld>
            <a:endParaRPr lang="en-US" altLang="en-US" smtClean="0"/>
          </a:p>
        </p:txBody>
      </p:sp>
    </p:spTree>
    <p:extLst>
      <p:ext uri="{BB962C8B-B14F-4D97-AF65-F5344CB8AC3E}">
        <p14:creationId xmlns:p14="http://schemas.microsoft.com/office/powerpoint/2010/main" val="14817485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DFA6FE-4F40-484F-BDA8-7FC78CF8AF1D}" type="slidenum">
              <a:rPr lang="en-US" altLang="en-US" smtClean="0"/>
              <a:pPr>
                <a:spcBef>
                  <a:spcPct val="0"/>
                </a:spcBef>
              </a:pPr>
              <a:t>58</a:t>
            </a:fld>
            <a:endParaRPr lang="en-US" alt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i="1" smtClean="0">
                <a:latin typeface="Arial" panose="020B0604020202020204" pitchFamily="34" charset="0"/>
              </a:rPr>
              <a:t>IGRA Disadvantages and Limitations – Module 3, p. 30</a:t>
            </a:r>
            <a:endParaRPr lang="en-US" altLang="en-US" smtClean="0">
              <a:latin typeface="Arial" panose="020B0604020202020204" pitchFamily="34" charset="0"/>
            </a:endParaRPr>
          </a:p>
        </p:txBody>
      </p:sp>
    </p:spTree>
    <p:extLst>
      <p:ext uri="{BB962C8B-B14F-4D97-AF65-F5344CB8AC3E}">
        <p14:creationId xmlns:p14="http://schemas.microsoft.com/office/powerpoint/2010/main" val="27228873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endParaRPr lang="en-US" altLang="en-US" smtClean="0">
              <a:latin typeface="Arial" panose="020B0604020202020204" pitchFamily="34" charset="0"/>
            </a:endParaRPr>
          </a:p>
          <a:p>
            <a:r>
              <a:rPr lang="en-US" altLang="en-US" i="1" smtClean="0">
                <a:latin typeface="Arial" panose="020B0604020202020204" pitchFamily="34" charset="0"/>
              </a:rPr>
              <a:t>IGRA Disadvantages and Limitations – Module 3, p. 30</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a:solidFill>
                  <a:srgbClr val="009999"/>
                </a:solidFill>
                <a:latin typeface="Times New Roman" panose="02020603050405020304" pitchFamily="18" charset="0"/>
              </a:defRPr>
            </a:lvl1pPr>
            <a:lvl2pPr marL="742950" indent="-285750" defTabSz="931863">
              <a:defRPr sz="4000">
                <a:solidFill>
                  <a:srgbClr val="009999"/>
                </a:solidFill>
                <a:latin typeface="Times New Roman" panose="02020603050405020304" pitchFamily="18" charset="0"/>
              </a:defRPr>
            </a:lvl2pPr>
            <a:lvl3pPr marL="1143000" indent="-228600" defTabSz="931863">
              <a:defRPr sz="4000">
                <a:solidFill>
                  <a:srgbClr val="009999"/>
                </a:solidFill>
                <a:latin typeface="Times New Roman" panose="02020603050405020304" pitchFamily="18" charset="0"/>
              </a:defRPr>
            </a:lvl3pPr>
            <a:lvl4pPr marL="1600200" indent="-228600" defTabSz="931863">
              <a:defRPr sz="4000">
                <a:solidFill>
                  <a:srgbClr val="009999"/>
                </a:solidFill>
                <a:latin typeface="Times New Roman" panose="02020603050405020304" pitchFamily="18" charset="0"/>
              </a:defRPr>
            </a:lvl4pPr>
            <a:lvl5pPr marL="2057400" indent="-228600" defTabSz="931863">
              <a:defRPr sz="4000">
                <a:solidFill>
                  <a:srgbClr val="009999"/>
                </a:solidFill>
                <a:latin typeface="Times New Roman" panose="02020603050405020304" pitchFamily="18" charset="0"/>
              </a:defRPr>
            </a:lvl5pPr>
            <a:lvl6pPr marL="2514600" indent="-228600" defTabSz="931863" eaLnBrk="0" fontAlgn="base" hangingPunct="0">
              <a:spcBef>
                <a:spcPct val="0"/>
              </a:spcBef>
              <a:spcAft>
                <a:spcPct val="0"/>
              </a:spcAft>
              <a:defRPr sz="4000">
                <a:solidFill>
                  <a:srgbClr val="009999"/>
                </a:solidFill>
                <a:latin typeface="Times New Roman" panose="02020603050405020304" pitchFamily="18" charset="0"/>
              </a:defRPr>
            </a:lvl6pPr>
            <a:lvl7pPr marL="2971800" indent="-228600" defTabSz="931863" eaLnBrk="0" fontAlgn="base" hangingPunct="0">
              <a:spcBef>
                <a:spcPct val="0"/>
              </a:spcBef>
              <a:spcAft>
                <a:spcPct val="0"/>
              </a:spcAft>
              <a:defRPr sz="4000">
                <a:solidFill>
                  <a:srgbClr val="009999"/>
                </a:solidFill>
                <a:latin typeface="Times New Roman" panose="02020603050405020304" pitchFamily="18" charset="0"/>
              </a:defRPr>
            </a:lvl7pPr>
            <a:lvl8pPr marL="3429000" indent="-228600" defTabSz="931863" eaLnBrk="0" fontAlgn="base" hangingPunct="0">
              <a:spcBef>
                <a:spcPct val="0"/>
              </a:spcBef>
              <a:spcAft>
                <a:spcPct val="0"/>
              </a:spcAft>
              <a:defRPr sz="4000">
                <a:solidFill>
                  <a:srgbClr val="009999"/>
                </a:solidFill>
                <a:latin typeface="Times New Roman" panose="02020603050405020304" pitchFamily="18" charset="0"/>
              </a:defRPr>
            </a:lvl8pPr>
            <a:lvl9pPr marL="3886200" indent="-228600" defTabSz="931863" eaLnBrk="0" fontAlgn="base" hangingPunct="0">
              <a:spcBef>
                <a:spcPct val="0"/>
              </a:spcBef>
              <a:spcAft>
                <a:spcPct val="0"/>
              </a:spcAft>
              <a:defRPr sz="4000">
                <a:solidFill>
                  <a:srgbClr val="009999"/>
                </a:solidFill>
                <a:latin typeface="Times New Roman" panose="02020603050405020304" pitchFamily="18" charset="0"/>
              </a:defRPr>
            </a:lvl9pPr>
          </a:lstStyle>
          <a:p>
            <a:fld id="{13763ACA-D716-485B-BE14-88F11CD35AF9}" type="slidenum">
              <a:rPr lang="en-US" altLang="en-US" sz="1200" smtClean="0">
                <a:solidFill>
                  <a:schemeClr val="tx1"/>
                </a:solidFill>
                <a:latin typeface="Arial" panose="020B0604020202020204" pitchFamily="34" charset="0"/>
              </a:rPr>
              <a:pPr/>
              <a:t>59</a:t>
            </a:fld>
            <a:endParaRPr lang="en-US" altLang="en-US" sz="12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6316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Targeted Testing – Module 3, p. 6</a:t>
            </a:r>
            <a:endParaRPr lang="en-US" alt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C8E024-F293-4012-B1F2-6CA1CA9569F9}"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8504011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to turn to p. 32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75</a:t>
            </a:r>
            <a:endParaRPr lang="en-US" altLang="en-US" smtClean="0">
              <a:latin typeface="Arial" panose="020B0604020202020204" pitchFamily="34" charset="0"/>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55CE92-34CE-4D25-AFD4-1ABDB0906B89}" type="slidenum">
              <a:rPr lang="en-US" altLang="en-US" smtClean="0"/>
              <a:pPr>
                <a:spcBef>
                  <a:spcPct val="0"/>
                </a:spcBef>
              </a:pPr>
              <a:t>60</a:t>
            </a:fld>
            <a:endParaRPr lang="en-US" altLang="en-US" smtClean="0"/>
          </a:p>
        </p:txBody>
      </p:sp>
    </p:spTree>
    <p:extLst>
      <p:ext uri="{BB962C8B-B14F-4D97-AF65-F5344CB8AC3E}">
        <p14:creationId xmlns:p14="http://schemas.microsoft.com/office/powerpoint/2010/main" val="39081559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76</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DBF2EB-03CC-4E78-A68E-56468DCA8E1E}" type="slidenum">
              <a:rPr lang="en-US" altLang="en-US" smtClean="0"/>
              <a:pPr>
                <a:spcBef>
                  <a:spcPct val="0"/>
                </a:spcBef>
              </a:pPr>
              <a:t>61</a:t>
            </a:fld>
            <a:endParaRPr lang="en-US" altLang="en-US" smtClean="0"/>
          </a:p>
        </p:txBody>
      </p:sp>
    </p:spTree>
    <p:extLst>
      <p:ext uri="{BB962C8B-B14F-4D97-AF65-F5344CB8AC3E}">
        <p14:creationId xmlns:p14="http://schemas.microsoft.com/office/powerpoint/2010/main" val="663878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76</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060029-5764-44AF-9121-76D1F56E6008}" type="slidenum">
              <a:rPr lang="en-US" altLang="en-US" smtClean="0"/>
              <a:pPr>
                <a:spcBef>
                  <a:spcPct val="0"/>
                </a:spcBef>
              </a:pPr>
              <a:t>62</a:t>
            </a:fld>
            <a:endParaRPr lang="en-US" altLang="en-US" smtClean="0"/>
          </a:p>
        </p:txBody>
      </p:sp>
    </p:spTree>
    <p:extLst>
      <p:ext uri="{BB962C8B-B14F-4D97-AF65-F5344CB8AC3E}">
        <p14:creationId xmlns:p14="http://schemas.microsoft.com/office/powerpoint/2010/main" val="26816640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76</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C3E57E-A55B-4E18-A53E-567C6522A12A}" type="slidenum">
              <a:rPr lang="en-US" altLang="en-US" smtClean="0"/>
              <a:pPr>
                <a:spcBef>
                  <a:spcPct val="0"/>
                </a:spcBef>
              </a:pPr>
              <a:t>63</a:t>
            </a:fld>
            <a:endParaRPr lang="en-US" altLang="en-US" smtClean="0"/>
          </a:p>
        </p:txBody>
      </p:sp>
    </p:spTree>
    <p:extLst>
      <p:ext uri="{BB962C8B-B14F-4D97-AF65-F5344CB8AC3E}">
        <p14:creationId xmlns:p14="http://schemas.microsoft.com/office/powerpoint/2010/main" val="7745098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Introduce section</a:t>
            </a:r>
          </a:p>
          <a:p>
            <a:r>
              <a:rPr lang="en-US" altLang="en-US" dirty="0" smtClean="0">
                <a:latin typeface="Arial" panose="020B0604020202020204" pitchFamily="34" charset="0"/>
              </a:rPr>
              <a:t> </a:t>
            </a:r>
          </a:p>
          <a:p>
            <a:r>
              <a:rPr lang="en-US" altLang="en-US" i="1" dirty="0" smtClean="0">
                <a:latin typeface="Arial" panose="020B0604020202020204" pitchFamily="34" charset="0"/>
              </a:rPr>
              <a:t>TB Testing Programs, Booster Phenomenon, and Two-Step Testing – Module 3, pp. 33-36</a:t>
            </a:r>
            <a:endParaRPr lang="en-US" altLang="en-US" dirty="0" smtClean="0">
              <a:latin typeface="Arial" panose="020B0604020202020204" pitchFamily="34" charset="0"/>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B0EC26-74F5-4AE0-9181-9B4327989A66}" type="slidenum">
              <a:rPr lang="en-US" altLang="en-US" smtClean="0"/>
              <a:pPr>
                <a:spcBef>
                  <a:spcPct val="0"/>
                </a:spcBef>
              </a:pPr>
              <a:t>64</a:t>
            </a:fld>
            <a:endParaRPr lang="en-US" altLang="en-US" smtClean="0"/>
          </a:p>
        </p:txBody>
      </p:sp>
    </p:spTree>
    <p:extLst>
      <p:ext uri="{BB962C8B-B14F-4D97-AF65-F5344CB8AC3E}">
        <p14:creationId xmlns:p14="http://schemas.microsoft.com/office/powerpoint/2010/main" val="14618224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smtClean="0">
                <a:latin typeface="Arial" panose="020B0604020202020204" pitchFamily="34" charset="0"/>
              </a:rPr>
              <a:t>Ask participants what types of TB testing programs are used where they work</a:t>
            </a:r>
          </a:p>
          <a:p>
            <a:r>
              <a:rPr lang="en-US" altLang="en-US" smtClean="0">
                <a:latin typeface="Arial" panose="020B0604020202020204" pitchFamily="34" charset="0"/>
              </a:rPr>
              <a:t> </a:t>
            </a:r>
          </a:p>
          <a:p>
            <a:r>
              <a:rPr lang="en-US" altLang="en-US" i="1" smtClean="0">
                <a:latin typeface="Arial" panose="020B0604020202020204" pitchFamily="34" charset="0"/>
              </a:rPr>
              <a:t>TB Testing Programs – Module 3, pp. 33-36</a:t>
            </a:r>
            <a:endParaRPr lang="en-US" altLang="en-US" smtClean="0">
              <a:latin typeface="Arial" panose="020B060402020202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7D15A9-6FD1-4FB4-88A6-8B926125C641}" type="slidenum">
              <a:rPr lang="en-US" altLang="en-US" smtClean="0"/>
              <a:pPr>
                <a:spcBef>
                  <a:spcPct val="0"/>
                </a:spcBef>
              </a:pPr>
              <a:t>65</a:t>
            </a:fld>
            <a:endParaRPr lang="en-US" altLang="en-US" smtClean="0"/>
          </a:p>
        </p:txBody>
      </p:sp>
    </p:spTree>
    <p:extLst>
      <p:ext uri="{BB962C8B-B14F-4D97-AF65-F5344CB8AC3E}">
        <p14:creationId xmlns:p14="http://schemas.microsoft.com/office/powerpoint/2010/main" val="7161196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i="1" smtClean="0">
                <a:latin typeface="Arial" panose="020B0604020202020204" pitchFamily="34" charset="0"/>
              </a:rPr>
              <a:t>Baseline Test – Module 3, p. 33</a:t>
            </a:r>
            <a:endParaRPr lang="en-US" altLang="en-US" smtClean="0">
              <a:latin typeface="Arial" panose="020B0604020202020204" pitchFamily="34" charset="0"/>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05804A-EC83-4968-AA63-48DA4C696C79}" type="slidenum">
              <a:rPr lang="en-US" altLang="en-US" smtClean="0"/>
              <a:pPr>
                <a:spcBef>
                  <a:spcPct val="0"/>
                </a:spcBef>
              </a:pPr>
              <a:t>66</a:t>
            </a:fld>
            <a:endParaRPr lang="en-US" altLang="en-US" smtClean="0"/>
          </a:p>
        </p:txBody>
      </p:sp>
    </p:spTree>
    <p:extLst>
      <p:ext uri="{BB962C8B-B14F-4D97-AF65-F5344CB8AC3E}">
        <p14:creationId xmlns:p14="http://schemas.microsoft.com/office/powerpoint/2010/main" val="32561036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smtClean="0">
                <a:latin typeface="Arial" panose="020B0604020202020204" pitchFamily="34" charset="0"/>
              </a:rPr>
              <a:t>Explain that people with skin test conversions are at high risk for developing TB disease because a conversion indicates that a person was infected relatively recently</a:t>
            </a:r>
          </a:p>
          <a:p>
            <a:r>
              <a:rPr lang="en-US" altLang="en-US" smtClean="0">
                <a:latin typeface="Arial" panose="020B0604020202020204" pitchFamily="34" charset="0"/>
              </a:rPr>
              <a:t> </a:t>
            </a:r>
          </a:p>
          <a:p>
            <a:r>
              <a:rPr lang="en-US" altLang="en-US" i="1" smtClean="0">
                <a:latin typeface="Arial" panose="020B0604020202020204" pitchFamily="34" charset="0"/>
              </a:rPr>
              <a:t>Conversion – Module 3, p. 33</a:t>
            </a:r>
            <a:endParaRPr lang="en-US" altLang="en-US" smtClean="0">
              <a:latin typeface="Arial" panose="020B0604020202020204" pitchFamily="34" charset="0"/>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247C25-5111-4453-B99E-24124FAB5F9D}" type="slidenum">
              <a:rPr lang="en-US" altLang="en-US" smtClean="0"/>
              <a:pPr>
                <a:spcBef>
                  <a:spcPct val="0"/>
                </a:spcBef>
              </a:pPr>
              <a:t>67</a:t>
            </a:fld>
            <a:endParaRPr lang="en-US" altLang="en-US" smtClean="0"/>
          </a:p>
        </p:txBody>
      </p:sp>
    </p:spTree>
    <p:extLst>
      <p:ext uri="{BB962C8B-B14F-4D97-AF65-F5344CB8AC3E}">
        <p14:creationId xmlns:p14="http://schemas.microsoft.com/office/powerpoint/2010/main" val="1823315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Review slide content </a:t>
            </a:r>
          </a:p>
          <a:p>
            <a:r>
              <a:rPr lang="en-US" altLang="en-US" dirty="0" smtClean="0">
                <a:latin typeface="Arial" panose="020B0604020202020204" pitchFamily="34" charset="0"/>
              </a:rPr>
              <a:t> </a:t>
            </a:r>
          </a:p>
          <a:p>
            <a:r>
              <a:rPr lang="en-US" altLang="en-US" i="1" dirty="0" smtClean="0">
                <a:latin typeface="Arial" panose="020B0604020202020204" pitchFamily="34" charset="0"/>
              </a:rPr>
              <a:t>Booster Phenomenon – Module 3, pp. 33-35</a:t>
            </a:r>
            <a:endParaRPr lang="en-US" altLang="en-US" dirty="0" smtClean="0">
              <a:latin typeface="Arial" panose="020B0604020202020204" pitchFamily="34" charset="0"/>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37C85C-3AF8-4043-B323-DC04B87E7D80}" type="slidenum">
              <a:rPr lang="en-US" altLang="en-US" smtClean="0"/>
              <a:pPr>
                <a:spcBef>
                  <a:spcPct val="0"/>
                </a:spcBef>
              </a:pPr>
              <a:t>68</a:t>
            </a:fld>
            <a:endParaRPr lang="en-US" altLang="en-US" smtClean="0"/>
          </a:p>
        </p:txBody>
      </p:sp>
    </p:spTree>
    <p:extLst>
      <p:ext uri="{BB962C8B-B14F-4D97-AF65-F5344CB8AC3E}">
        <p14:creationId xmlns:p14="http://schemas.microsoft.com/office/powerpoint/2010/main" val="22568235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B2E08B-B484-4FBB-875E-8EC9513C5022}" type="slidenum">
              <a:rPr lang="en-US" altLang="en-US" smtClean="0"/>
              <a:pPr>
                <a:spcBef>
                  <a:spcPct val="0"/>
                </a:spcBef>
              </a:pPr>
              <a:t>69</a:t>
            </a:fld>
            <a:endParaRPr lang="en-US" alt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Explain the booster phenomenon using the flowchart</a:t>
            </a:r>
          </a:p>
          <a:p>
            <a:r>
              <a:rPr lang="en-US" altLang="en-US" smtClean="0">
                <a:latin typeface="Arial" panose="020B0604020202020204" pitchFamily="34" charset="0"/>
              </a:rPr>
              <a:t>  </a:t>
            </a:r>
          </a:p>
          <a:p>
            <a:r>
              <a:rPr lang="en-US" altLang="en-US" i="1" smtClean="0">
                <a:latin typeface="Arial" panose="020B0604020202020204" pitchFamily="34" charset="0"/>
              </a:rPr>
              <a:t>Booster Phenomenon – Module 3, p.34</a:t>
            </a:r>
            <a:endParaRPr lang="en-US" altLang="en-US" smtClean="0">
              <a:latin typeface="Arial" panose="020B0604020202020204" pitchFamily="34" charset="0"/>
            </a:endParaRPr>
          </a:p>
        </p:txBody>
      </p:sp>
    </p:spTree>
    <p:extLst>
      <p:ext uri="{BB962C8B-B14F-4D97-AF65-F5344CB8AC3E}">
        <p14:creationId xmlns:p14="http://schemas.microsoft.com/office/powerpoint/2010/main" val="401299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CB9FA8-B156-4164-87FD-D6AE3F437F1B}" type="slidenum">
              <a:rPr lang="en-US" altLang="en-US" smtClean="0"/>
              <a:pPr>
                <a:spcBef>
                  <a:spcPct val="0"/>
                </a:spcBef>
              </a:pPr>
              <a:t>7</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smtClean="0">
                <a:latin typeface="Arial" panose="020B0604020202020204" pitchFamily="34" charset="0"/>
              </a:rPr>
              <a:t>Explain that testing people who are not at high risk can take resources away from important activities. Also, positive test results in low-risk populations can be inaccurate.</a:t>
            </a:r>
          </a:p>
          <a:p>
            <a:r>
              <a:rPr lang="en-US" altLang="en-US" smtClean="0">
                <a:latin typeface="Arial" panose="020B0604020202020204" pitchFamily="34" charset="0"/>
              </a:rPr>
              <a:t> </a:t>
            </a:r>
          </a:p>
          <a:p>
            <a:r>
              <a:rPr lang="en-US" altLang="en-US" smtClean="0">
                <a:latin typeface="Arial" panose="020B0604020202020204" pitchFamily="34" charset="0"/>
              </a:rPr>
              <a:t>Note that health care agencies and other facilities should consult with their local health department before starting a TB testing program</a:t>
            </a:r>
          </a:p>
          <a:p>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Targeted Testing – Module 3, p. 6</a:t>
            </a:r>
            <a:endParaRPr lang="en-US" altLang="en-US" smtClean="0">
              <a:latin typeface="Arial" panose="020B0604020202020204" pitchFamily="34" charset="0"/>
            </a:endParaRPr>
          </a:p>
        </p:txBody>
      </p:sp>
    </p:spTree>
    <p:extLst>
      <p:ext uri="{BB962C8B-B14F-4D97-AF65-F5344CB8AC3E}">
        <p14:creationId xmlns:p14="http://schemas.microsoft.com/office/powerpoint/2010/main" val="12266179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i="1" smtClean="0">
                <a:latin typeface="Arial" panose="020B0604020202020204" pitchFamily="34" charset="0"/>
              </a:rPr>
              <a:t>Two-Step Testing – Module 3, pp. 35-36</a:t>
            </a:r>
            <a:endParaRPr lang="en-US" altLang="en-US" smtClean="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02DCDD-37BD-400E-8E32-2804B0AF8309}" type="slidenum">
              <a:rPr lang="en-US" altLang="en-US" smtClean="0"/>
              <a:pPr>
                <a:spcBef>
                  <a:spcPct val="0"/>
                </a:spcBef>
              </a:pPr>
              <a:t>70</a:t>
            </a:fld>
            <a:endParaRPr lang="en-US" altLang="en-US" smtClean="0"/>
          </a:p>
        </p:txBody>
      </p:sp>
    </p:spTree>
    <p:extLst>
      <p:ext uri="{BB962C8B-B14F-4D97-AF65-F5344CB8AC3E}">
        <p14:creationId xmlns:p14="http://schemas.microsoft.com/office/powerpoint/2010/main" val="29716960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0C8058-3724-4EE7-8661-F13CF4D99C11}" type="slidenum">
              <a:rPr lang="en-US" altLang="en-US" smtClean="0"/>
              <a:pPr>
                <a:spcBef>
                  <a:spcPct val="0"/>
                </a:spcBef>
              </a:pPr>
              <a:t>71</a:t>
            </a:fld>
            <a:endParaRPr lang="en-US" alt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Explain two-step testing using the flowchart</a:t>
            </a:r>
          </a:p>
          <a:p>
            <a:r>
              <a:rPr lang="en-US" altLang="en-US" smtClean="0">
                <a:latin typeface="Arial" panose="020B0604020202020204" pitchFamily="34" charset="0"/>
              </a:rPr>
              <a:t>  </a:t>
            </a:r>
          </a:p>
          <a:p>
            <a:r>
              <a:rPr lang="en-US" altLang="en-US" i="1" smtClean="0">
                <a:latin typeface="Arial" panose="020B0604020202020204" pitchFamily="34" charset="0"/>
              </a:rPr>
              <a:t>Two-Step Testing – Module 3, p. 35-36</a:t>
            </a:r>
            <a:endParaRPr lang="en-US" altLang="en-US" smtClean="0">
              <a:latin typeface="Arial" panose="020B0604020202020204" pitchFamily="34" charset="0"/>
            </a:endParaRPr>
          </a:p>
        </p:txBody>
      </p:sp>
    </p:spTree>
    <p:extLst>
      <p:ext uri="{BB962C8B-B14F-4D97-AF65-F5344CB8AC3E}">
        <p14:creationId xmlns:p14="http://schemas.microsoft.com/office/powerpoint/2010/main" val="24253898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study questions </a:t>
            </a:r>
          </a:p>
          <a:p>
            <a:r>
              <a:rPr lang="en-US" altLang="en-US" smtClean="0">
                <a:latin typeface="Arial" panose="020B0604020202020204" pitchFamily="34" charset="0"/>
              </a:rPr>
              <a:t> </a:t>
            </a:r>
          </a:p>
          <a:p>
            <a:r>
              <a:rPr lang="en-US" altLang="en-US" smtClean="0">
                <a:latin typeface="Arial" panose="020B0604020202020204" pitchFamily="34" charset="0"/>
              </a:rPr>
              <a:t>Ask participants to turn to p. 37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76</a:t>
            </a:r>
            <a:endParaRPr lang="en-US" altLang="en-US" smtClean="0">
              <a:latin typeface="Arial" panose="020B0604020202020204" pitchFamily="34"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9C61AE-26D7-496A-8CD9-26DBAAEDEBC2}" type="slidenum">
              <a:rPr lang="en-US" altLang="en-US" smtClean="0"/>
              <a:pPr>
                <a:spcBef>
                  <a:spcPct val="0"/>
                </a:spcBef>
              </a:pPr>
              <a:t>72</a:t>
            </a:fld>
            <a:endParaRPr lang="en-US" altLang="en-US" smtClean="0"/>
          </a:p>
        </p:txBody>
      </p:sp>
    </p:spTree>
    <p:extLst>
      <p:ext uri="{BB962C8B-B14F-4D97-AF65-F5344CB8AC3E}">
        <p14:creationId xmlns:p14="http://schemas.microsoft.com/office/powerpoint/2010/main" val="16173114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 – Module 3, p. 76</a:t>
            </a:r>
            <a:endParaRPr lang="en-US" altLang="en-US" smtClean="0">
              <a:latin typeface="Arial" panose="020B0604020202020204" pitchFamily="34" charset="0"/>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B912DB-7633-49CD-A475-33F3867F10D2}" type="slidenum">
              <a:rPr lang="en-US" altLang="en-US" smtClean="0"/>
              <a:pPr>
                <a:spcBef>
                  <a:spcPct val="0"/>
                </a:spcBef>
              </a:pPr>
              <a:t>73</a:t>
            </a:fld>
            <a:endParaRPr lang="en-US" altLang="en-US" smtClean="0"/>
          </a:p>
        </p:txBody>
      </p:sp>
    </p:spTree>
    <p:extLst>
      <p:ext uri="{BB962C8B-B14F-4D97-AF65-F5344CB8AC3E}">
        <p14:creationId xmlns:p14="http://schemas.microsoft.com/office/powerpoint/2010/main" val="625522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76</a:t>
            </a:r>
            <a:endParaRPr lang="en-US" altLang="en-US" smtClean="0">
              <a:latin typeface="Arial" panose="020B0604020202020204" pitchFamily="34" charset="0"/>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B63D2B-B633-48E3-97A5-8B1DC496B94C}" type="slidenum">
              <a:rPr lang="en-US" altLang="en-US" smtClean="0"/>
              <a:pPr>
                <a:spcBef>
                  <a:spcPct val="0"/>
                </a:spcBef>
              </a:pPr>
              <a:t>74</a:t>
            </a:fld>
            <a:endParaRPr lang="en-US" altLang="en-US" smtClean="0"/>
          </a:p>
        </p:txBody>
      </p:sp>
    </p:spTree>
    <p:extLst>
      <p:ext uri="{BB962C8B-B14F-4D97-AF65-F5344CB8AC3E}">
        <p14:creationId xmlns:p14="http://schemas.microsoft.com/office/powerpoint/2010/main" val="28477137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77</a:t>
            </a:r>
            <a:endParaRPr lang="en-US" altLang="en-US" smtClean="0">
              <a:latin typeface="Arial" panose="020B0604020202020204" pitchFamily="34" charset="0"/>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F8B021-7829-4BDC-9E12-31DC70E661BB}" type="slidenum">
              <a:rPr lang="en-US" altLang="en-US" smtClean="0"/>
              <a:pPr>
                <a:spcBef>
                  <a:spcPct val="0"/>
                </a:spcBef>
              </a:pPr>
              <a:t>75</a:t>
            </a:fld>
            <a:endParaRPr lang="en-US" altLang="en-US" smtClean="0"/>
          </a:p>
        </p:txBody>
      </p:sp>
    </p:spTree>
    <p:extLst>
      <p:ext uri="{BB962C8B-B14F-4D97-AF65-F5344CB8AC3E}">
        <p14:creationId xmlns:p14="http://schemas.microsoft.com/office/powerpoint/2010/main" val="29691325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 </a:t>
            </a:r>
          </a:p>
          <a:p>
            <a:r>
              <a:rPr lang="en-US" altLang="en-US" smtClean="0">
                <a:latin typeface="Arial" panose="020B0604020202020204" pitchFamily="34" charset="0"/>
              </a:rPr>
              <a:t> </a:t>
            </a:r>
          </a:p>
          <a:p>
            <a:r>
              <a:rPr lang="en-US" altLang="en-US" i="1" smtClean="0">
                <a:latin typeface="Arial" panose="020B0604020202020204" pitchFamily="34" charset="0"/>
              </a:rPr>
              <a:t>Diagnosis of TB Disease – Module 3, pp. 39-68</a:t>
            </a:r>
            <a:endParaRPr lang="en-US" altLang="en-US" smtClean="0">
              <a:latin typeface="Arial" panose="020B0604020202020204" pitchFamily="34" charset="0"/>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A3B063-9BC5-4DB6-9AF0-935963E1D7CC}" type="slidenum">
              <a:rPr lang="en-US" altLang="en-US" smtClean="0"/>
              <a:pPr>
                <a:spcBef>
                  <a:spcPct val="0"/>
                </a:spcBef>
              </a:pPr>
              <a:t>76</a:t>
            </a:fld>
            <a:endParaRPr lang="en-US" altLang="en-US" smtClean="0"/>
          </a:p>
        </p:txBody>
      </p:sp>
    </p:spTree>
    <p:extLst>
      <p:ext uri="{BB962C8B-B14F-4D97-AF65-F5344CB8AC3E}">
        <p14:creationId xmlns:p14="http://schemas.microsoft.com/office/powerpoint/2010/main" val="5568261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Note that they key to diagnosing TB is for clinicians to “think TB” when they see a patient with symptoms of TB or abnormal chest x-ray findings</a:t>
            </a:r>
          </a:p>
          <a:p>
            <a:r>
              <a:rPr lang="en-US" altLang="en-US" smtClean="0">
                <a:latin typeface="Arial" panose="020B0604020202020204" pitchFamily="34" charset="0"/>
              </a:rPr>
              <a:t> </a:t>
            </a:r>
          </a:p>
          <a:p>
            <a:r>
              <a:rPr lang="en-US" altLang="en-US" i="1" smtClean="0">
                <a:latin typeface="Arial" panose="020B0604020202020204" pitchFamily="34" charset="0"/>
              </a:rPr>
              <a:t>Medical Evaluation – Module 3, p. 39</a:t>
            </a:r>
            <a:endParaRPr lang="en-US" altLang="en-US" smtClean="0">
              <a:latin typeface="Arial" panose="020B0604020202020204" pitchFamily="34" charset="0"/>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50A2E7-E9B1-468F-B66C-BF8491A602D8}" type="slidenum">
              <a:rPr lang="en-US" altLang="en-US" smtClean="0"/>
              <a:pPr>
                <a:spcBef>
                  <a:spcPct val="0"/>
                </a:spcBef>
              </a:pPr>
              <a:t>77</a:t>
            </a:fld>
            <a:endParaRPr lang="en-US" altLang="en-US" smtClean="0"/>
          </a:p>
        </p:txBody>
      </p:sp>
    </p:spTree>
    <p:extLst>
      <p:ext uri="{BB962C8B-B14F-4D97-AF65-F5344CB8AC3E}">
        <p14:creationId xmlns:p14="http://schemas.microsoft.com/office/powerpoint/2010/main" val="7913631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a:p>
            <a:endParaRPr lang="en-US" altLang="en-US" smtClean="0">
              <a:latin typeface="Arial" panose="020B0604020202020204" pitchFamily="34" charset="0"/>
            </a:endParaRPr>
          </a:p>
          <a:p>
            <a:r>
              <a:rPr lang="en-US" altLang="en-US" i="1" smtClean="0">
                <a:latin typeface="Arial" panose="020B0604020202020204" pitchFamily="34" charset="0"/>
              </a:rPr>
              <a:t>Medical History, Physical Examination, and Test for TB Infection – Module 3, pp. 39-44</a:t>
            </a:r>
            <a:endParaRPr lang="en-US" altLang="en-US" smtClean="0">
              <a:latin typeface="Arial" panose="020B0604020202020204" pitchFamily="34" charset="0"/>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535AD1-5E63-49B1-8F2B-91BA3BD5A37F}" type="slidenum">
              <a:rPr lang="en-US" altLang="en-US" smtClean="0"/>
              <a:pPr>
                <a:spcBef>
                  <a:spcPct val="0"/>
                </a:spcBef>
              </a:pPr>
              <a:t>78</a:t>
            </a:fld>
            <a:endParaRPr lang="en-US" altLang="en-US" smtClean="0"/>
          </a:p>
        </p:txBody>
      </p:sp>
    </p:spTree>
    <p:extLst>
      <p:ext uri="{BB962C8B-B14F-4D97-AF65-F5344CB8AC3E}">
        <p14:creationId xmlns:p14="http://schemas.microsoft.com/office/powerpoint/2010/main" val="6664871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F29D89-BC56-407B-8322-9D2A694ED197}" type="slidenum">
              <a:rPr lang="en-US" altLang="en-US" smtClean="0"/>
              <a:pPr>
                <a:spcBef>
                  <a:spcPct val="0"/>
                </a:spcBef>
              </a:pPr>
              <a:t>79</a:t>
            </a:fld>
            <a:endParaRPr lang="en-US" alt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Explain that patients who have had TB disease before should be asked when they had disease and if it was treated</a:t>
            </a:r>
          </a:p>
          <a:p>
            <a:r>
              <a:rPr lang="en-US" altLang="en-US" smtClean="0">
                <a:latin typeface="Arial" panose="020B0604020202020204" pitchFamily="34" charset="0"/>
              </a:rPr>
              <a:t> </a:t>
            </a:r>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Medical History – Module 3, pp. 39-41</a:t>
            </a:r>
            <a:endParaRPr lang="en-US" altLang="en-US" smtClean="0">
              <a:latin typeface="Arial" panose="020B0604020202020204" pitchFamily="34" charset="0"/>
            </a:endParaRPr>
          </a:p>
        </p:txBody>
      </p:sp>
    </p:spTree>
    <p:extLst>
      <p:ext uri="{BB962C8B-B14F-4D97-AF65-F5344CB8AC3E}">
        <p14:creationId xmlns:p14="http://schemas.microsoft.com/office/powerpoint/2010/main" val="340232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7C1F7B-5C62-45D7-8AB7-894FC09FF1BD}" type="slidenum">
              <a:rPr lang="en-US" altLang="en-US" smtClean="0"/>
              <a:pPr>
                <a:spcBef>
                  <a:spcPct val="0"/>
                </a:spcBef>
              </a:pPr>
              <a:t>8</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smtClean="0">
                <a:latin typeface="Arial" panose="020B0604020202020204" pitchFamily="34" charset="0"/>
              </a:rPr>
              <a:t>Explain that these are the high-risk groups that should be tested for TB</a:t>
            </a:r>
          </a:p>
          <a:p>
            <a:r>
              <a:rPr lang="en-US" altLang="en-US" smtClean="0">
                <a:latin typeface="Arial" panose="020B0604020202020204" pitchFamily="34" charset="0"/>
              </a:rPr>
              <a:t> </a:t>
            </a:r>
          </a:p>
          <a:p>
            <a:r>
              <a:rPr lang="en-US" altLang="en-US" smtClean="0">
                <a:latin typeface="Arial" panose="020B0604020202020204" pitchFamily="34" charset="0"/>
              </a:rPr>
              <a:t>Note that definition of high risk should be made at the local (city, county, state) level according to local demographics and TB epidemiology</a:t>
            </a:r>
          </a:p>
          <a:p>
            <a:r>
              <a:rPr lang="en-US" altLang="en-US" smtClean="0">
                <a:latin typeface="Arial" panose="020B0604020202020204" pitchFamily="34" charset="0"/>
              </a:rPr>
              <a:t> </a:t>
            </a:r>
          </a:p>
          <a:p>
            <a:r>
              <a:rPr lang="en-US" altLang="en-US" i="1" smtClean="0">
                <a:latin typeface="Arial" panose="020B0604020202020204" pitchFamily="34" charset="0"/>
              </a:rPr>
              <a:t>Targeted Testing – Module 3, pp. 6-7</a:t>
            </a:r>
            <a:endParaRPr lang="en-US" altLang="en-US" smtClean="0">
              <a:latin typeface="Arial" panose="020B0604020202020204" pitchFamily="34" charset="0"/>
            </a:endParaRPr>
          </a:p>
        </p:txBody>
      </p:sp>
    </p:spTree>
    <p:extLst>
      <p:ext uri="{BB962C8B-B14F-4D97-AF65-F5344CB8AC3E}">
        <p14:creationId xmlns:p14="http://schemas.microsoft.com/office/powerpoint/2010/main" val="6140052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B429BF-03F9-4515-BC66-FC9FF110B411}" type="slidenum">
              <a:rPr lang="en-US" altLang="en-US" smtClean="0"/>
              <a:pPr>
                <a:spcBef>
                  <a:spcPct val="0"/>
                </a:spcBef>
              </a:pPr>
              <a:t>80</a:t>
            </a:fld>
            <a:endParaRPr lang="en-US" alt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Explain that people with TB disease may or may not have symptoms. However, most people with TB disease will have one or more symptoms.</a:t>
            </a:r>
          </a:p>
          <a:p>
            <a:r>
              <a:rPr lang="en-US" altLang="en-US" smtClean="0">
                <a:latin typeface="Arial" panose="020B0604020202020204" pitchFamily="34" charset="0"/>
              </a:rPr>
              <a:t> </a:t>
            </a:r>
          </a:p>
          <a:p>
            <a:r>
              <a:rPr lang="en-US" altLang="en-US" smtClean="0">
                <a:latin typeface="Arial" panose="020B0604020202020204" pitchFamily="34" charset="0"/>
              </a:rPr>
              <a:t>Explain that usually when patients have symptoms, the symptoms have developed gradually and have been present for week or months</a:t>
            </a:r>
          </a:p>
          <a:p>
            <a:r>
              <a:rPr lang="en-US" altLang="en-US" smtClean="0">
                <a:latin typeface="Arial" panose="020B0604020202020204" pitchFamily="34" charset="0"/>
              </a:rPr>
              <a:t> </a:t>
            </a:r>
          </a:p>
          <a:p>
            <a:r>
              <a:rPr lang="en-US" altLang="en-US" i="1" smtClean="0">
                <a:latin typeface="Arial" panose="020B0604020202020204" pitchFamily="34" charset="0"/>
              </a:rPr>
              <a:t>General Symptoms of TB Disease – Module 3, p. 40</a:t>
            </a:r>
            <a:endParaRPr lang="en-US" altLang="en-US" smtClean="0">
              <a:latin typeface="Arial" panose="020B0604020202020204" pitchFamily="34" charset="0"/>
            </a:endParaRPr>
          </a:p>
        </p:txBody>
      </p:sp>
    </p:spTree>
    <p:extLst>
      <p:ext uri="{BB962C8B-B14F-4D97-AF65-F5344CB8AC3E}">
        <p14:creationId xmlns:p14="http://schemas.microsoft.com/office/powerpoint/2010/main" val="11485514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Symptoms of Pulmonary TB Disease – Module 3, p. 40</a:t>
            </a:r>
            <a:endParaRPr lang="en-US" altLang="en-US" smtClean="0">
              <a:latin typeface="Arial" panose="020B0604020202020204" pitchFamily="34" charset="0"/>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4C133A-40C7-4968-A83E-416AB0C7ACEE}" type="slidenum">
              <a:rPr lang="en-US" altLang="en-US" smtClean="0"/>
              <a:pPr>
                <a:spcBef>
                  <a:spcPct val="0"/>
                </a:spcBef>
              </a:pPr>
              <a:t>81</a:t>
            </a:fld>
            <a:endParaRPr lang="en-US" altLang="en-US" smtClean="0"/>
          </a:p>
        </p:txBody>
      </p:sp>
    </p:spTree>
    <p:extLst>
      <p:ext uri="{BB962C8B-B14F-4D97-AF65-F5344CB8AC3E}">
        <p14:creationId xmlns:p14="http://schemas.microsoft.com/office/powerpoint/2010/main" val="36203539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Symptoms of Extrapulmonary TB Disease – Module 3, p. 40</a:t>
            </a:r>
            <a:endParaRPr lang="en-US" altLang="en-US" smtClean="0">
              <a:latin typeface="Arial" panose="020B0604020202020204" pitchFamily="34" charset="0"/>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FCBF20-84C9-4133-ABCB-1CD6BFE85A36}" type="slidenum">
              <a:rPr lang="en-US" altLang="en-US" smtClean="0"/>
              <a:pPr>
                <a:spcBef>
                  <a:spcPct val="0"/>
                </a:spcBef>
              </a:pPr>
              <a:t>82</a:t>
            </a:fld>
            <a:endParaRPr lang="en-US" altLang="en-US" smtClean="0"/>
          </a:p>
        </p:txBody>
      </p:sp>
    </p:spTree>
    <p:extLst>
      <p:ext uri="{BB962C8B-B14F-4D97-AF65-F5344CB8AC3E}">
        <p14:creationId xmlns:p14="http://schemas.microsoft.com/office/powerpoint/2010/main" val="40589231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780981-0463-4F63-A195-3526C44891A3}" type="slidenum">
              <a:rPr lang="en-US" altLang="en-US" smtClean="0"/>
              <a:pPr>
                <a:spcBef>
                  <a:spcPct val="0"/>
                </a:spcBef>
              </a:pPr>
              <a:t>83</a:t>
            </a:fld>
            <a:endParaRPr lang="en-US" alt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endParaRPr lang="en-US" altLang="en-US" i="1" smtClean="0">
              <a:latin typeface="Arial" panose="020B0604020202020204" pitchFamily="34" charset="0"/>
            </a:endParaRPr>
          </a:p>
          <a:p>
            <a:r>
              <a:rPr lang="en-US" altLang="en-US" i="1" smtClean="0">
                <a:latin typeface="Arial" panose="020B0604020202020204" pitchFamily="34" charset="0"/>
              </a:rPr>
              <a:t>Physical Examination – Module 3, p. 41</a:t>
            </a:r>
            <a:endParaRPr lang="en-US" altLang="en-US" smtClean="0">
              <a:latin typeface="Arial" panose="020B0604020202020204" pitchFamily="34" charset="0"/>
            </a:endParaRPr>
          </a:p>
        </p:txBody>
      </p:sp>
    </p:spTree>
    <p:extLst>
      <p:ext uri="{BB962C8B-B14F-4D97-AF65-F5344CB8AC3E}">
        <p14:creationId xmlns:p14="http://schemas.microsoft.com/office/powerpoint/2010/main" val="22951045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Testing for TB Infection – Module 3, p. 42</a:t>
            </a:r>
            <a:endParaRPr lang="en-US" altLang="en-US" smtClean="0">
              <a:latin typeface="Arial" panose="020B0604020202020204" pitchFamily="34"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BFCEC8-B1E7-416C-A008-7998D1EB54F6}" type="slidenum">
              <a:rPr lang="en-US" altLang="en-US" smtClean="0"/>
              <a:pPr>
                <a:spcBef>
                  <a:spcPct val="0"/>
                </a:spcBef>
              </a:pPr>
              <a:t>84</a:t>
            </a:fld>
            <a:endParaRPr lang="en-US" altLang="en-US" smtClean="0"/>
          </a:p>
        </p:txBody>
      </p:sp>
    </p:spTree>
    <p:extLst>
      <p:ext uri="{BB962C8B-B14F-4D97-AF65-F5344CB8AC3E}">
        <p14:creationId xmlns:p14="http://schemas.microsoft.com/office/powerpoint/2010/main" val="120521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Explain that sometimes people with TB disease may have a negative test result</a:t>
            </a:r>
          </a:p>
          <a:p>
            <a:r>
              <a:rPr lang="en-US" altLang="en-US" smtClean="0">
                <a:latin typeface="Arial" panose="020B0604020202020204" pitchFamily="34" charset="0"/>
              </a:rPr>
              <a:t> </a:t>
            </a:r>
          </a:p>
          <a:p>
            <a:r>
              <a:rPr lang="en-US" altLang="en-US" i="1" smtClean="0">
                <a:latin typeface="Arial" panose="020B0604020202020204" pitchFamily="34" charset="0"/>
              </a:rPr>
              <a:t>Testing for TB Infection – Module 3, p. 42</a:t>
            </a:r>
            <a:endParaRPr lang="en-US" altLang="en-US" smtClean="0">
              <a:latin typeface="Arial" panose="020B0604020202020204" pitchFamily="34" charset="0"/>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193530-C8B1-40AE-B7BB-6B2DFB053558}" type="slidenum">
              <a:rPr lang="en-US" altLang="en-US" smtClean="0"/>
              <a:pPr>
                <a:spcBef>
                  <a:spcPct val="0"/>
                </a:spcBef>
              </a:pPr>
              <a:t>85</a:t>
            </a:fld>
            <a:endParaRPr lang="en-US" altLang="en-US" smtClean="0"/>
          </a:p>
        </p:txBody>
      </p:sp>
    </p:spTree>
    <p:extLst>
      <p:ext uri="{BB962C8B-B14F-4D97-AF65-F5344CB8AC3E}">
        <p14:creationId xmlns:p14="http://schemas.microsoft.com/office/powerpoint/2010/main" val="32391737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study questions</a:t>
            </a:r>
          </a:p>
          <a:p>
            <a:r>
              <a:rPr lang="en-US" altLang="en-US" smtClean="0">
                <a:latin typeface="Arial" panose="020B0604020202020204" pitchFamily="34" charset="0"/>
              </a:rPr>
              <a:t> </a:t>
            </a:r>
          </a:p>
          <a:p>
            <a:r>
              <a:rPr lang="en-US" altLang="en-US" smtClean="0">
                <a:latin typeface="Arial" panose="020B0604020202020204" pitchFamily="34" charset="0"/>
              </a:rPr>
              <a:t>Ask participants to turn to p. 43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77</a:t>
            </a:r>
            <a:endParaRPr lang="en-US" altLang="en-US" smtClean="0">
              <a:latin typeface="Arial" panose="020B0604020202020204" pitchFamily="34" charset="0"/>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9DA30A-CF14-446C-AF53-83BB1A971730}" type="slidenum">
              <a:rPr lang="en-US" altLang="en-US" smtClean="0"/>
              <a:pPr>
                <a:spcBef>
                  <a:spcPct val="0"/>
                </a:spcBef>
              </a:pPr>
              <a:t>86</a:t>
            </a:fld>
            <a:endParaRPr lang="en-US" altLang="en-US" smtClean="0"/>
          </a:p>
        </p:txBody>
      </p:sp>
    </p:spTree>
    <p:extLst>
      <p:ext uri="{BB962C8B-B14F-4D97-AF65-F5344CB8AC3E}">
        <p14:creationId xmlns:p14="http://schemas.microsoft.com/office/powerpoint/2010/main" val="752062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77</a:t>
            </a:r>
            <a:endParaRPr lang="en-US" altLang="en-US" smtClean="0">
              <a:latin typeface="Arial" panose="020B0604020202020204" pitchFamily="34" charset="0"/>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BDB05F-7779-4339-9B28-22924F339923}" type="slidenum">
              <a:rPr lang="en-US" altLang="en-US" smtClean="0"/>
              <a:pPr>
                <a:spcBef>
                  <a:spcPct val="0"/>
                </a:spcBef>
              </a:pPr>
              <a:t>87</a:t>
            </a:fld>
            <a:endParaRPr lang="en-US" altLang="en-US" smtClean="0"/>
          </a:p>
        </p:txBody>
      </p:sp>
    </p:spTree>
    <p:extLst>
      <p:ext uri="{BB962C8B-B14F-4D97-AF65-F5344CB8AC3E}">
        <p14:creationId xmlns:p14="http://schemas.microsoft.com/office/powerpoint/2010/main" val="27711385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questions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78</a:t>
            </a:r>
            <a:endParaRPr lang="en-US" altLang="en-US" smtClean="0">
              <a:latin typeface="Arial" panose="020B0604020202020204" pitchFamily="34" charset="0"/>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143536-A837-4DC1-8DC4-59BA45E57079}" type="slidenum">
              <a:rPr lang="en-US" altLang="en-US" smtClean="0"/>
              <a:pPr>
                <a:spcBef>
                  <a:spcPct val="0"/>
                </a:spcBef>
              </a:pPr>
              <a:t>88</a:t>
            </a:fld>
            <a:endParaRPr lang="en-US" altLang="en-US" smtClean="0"/>
          </a:p>
        </p:txBody>
      </p:sp>
    </p:spTree>
    <p:extLst>
      <p:ext uri="{BB962C8B-B14F-4D97-AF65-F5344CB8AC3E}">
        <p14:creationId xmlns:p14="http://schemas.microsoft.com/office/powerpoint/2010/main" val="369020580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78</a:t>
            </a:r>
            <a:endParaRPr lang="en-US" altLang="en-US" smtClean="0">
              <a:latin typeface="Arial" panose="020B0604020202020204" pitchFamily="34" charset="0"/>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3A6DA0-CC7A-4D9B-91CC-DEF1B2DC1777}" type="slidenum">
              <a:rPr lang="en-US" altLang="en-US" smtClean="0"/>
              <a:pPr>
                <a:spcBef>
                  <a:spcPct val="0"/>
                </a:spcBef>
              </a:pPr>
              <a:t>89</a:t>
            </a:fld>
            <a:endParaRPr lang="en-US" altLang="en-US" smtClean="0"/>
          </a:p>
        </p:txBody>
      </p:sp>
    </p:spTree>
    <p:extLst>
      <p:ext uri="{BB962C8B-B14F-4D97-AF65-F5344CB8AC3E}">
        <p14:creationId xmlns:p14="http://schemas.microsoft.com/office/powerpoint/2010/main" val="311242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smtClean="0">
                <a:latin typeface="Arial" panose="020B0604020202020204" pitchFamily="34" charset="0"/>
              </a:rPr>
              <a:t>Tell participants that TB is more common in parts of Asia, Africa, Russia, Eastern Europe, and Latin America</a:t>
            </a:r>
          </a:p>
          <a:p>
            <a:endParaRPr lang="en-US" altLang="en-US" smtClean="0">
              <a:latin typeface="Arial" panose="020B0604020202020204" pitchFamily="34" charset="0"/>
            </a:endParaRPr>
          </a:p>
          <a:p>
            <a:r>
              <a:rPr lang="en-US" altLang="en-US" smtClean="0">
                <a:latin typeface="Arial" panose="020B0604020202020204" pitchFamily="34" charset="0"/>
              </a:rPr>
              <a:t>Ask participants what settings they think could be considered “high-risk congregate settings” (examples include nursing homes, homeless shelters, and correctional facilities)</a:t>
            </a:r>
          </a:p>
          <a:p>
            <a:r>
              <a:rPr lang="en-US" altLang="en-US" smtClean="0">
                <a:latin typeface="Arial" panose="020B0604020202020204" pitchFamily="34" charset="0"/>
              </a:rPr>
              <a:t> </a:t>
            </a:r>
          </a:p>
          <a:p>
            <a:r>
              <a:rPr lang="en-US" altLang="en-US" i="1" smtClean="0">
                <a:latin typeface="Arial" panose="020B0604020202020204" pitchFamily="34" charset="0"/>
              </a:rPr>
              <a:t>Groups at High Risk for TB Infection – Module 3, p. 7</a:t>
            </a:r>
            <a:endParaRPr lang="en-US" altLang="en-US"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37CAA9-16E0-4429-8192-6F84D108ADE0}"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3074057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a:p>
            <a:endParaRPr lang="en-US" altLang="en-US" smtClean="0">
              <a:latin typeface="Arial" panose="020B0604020202020204" pitchFamily="34" charset="0"/>
            </a:endParaRPr>
          </a:p>
          <a:p>
            <a:r>
              <a:rPr lang="en-US" altLang="en-US" i="1" smtClean="0">
                <a:latin typeface="Arial" panose="020B0604020202020204" pitchFamily="34" charset="0"/>
              </a:rPr>
              <a:t>Chest X-Ray – Module 3, p. 45</a:t>
            </a:r>
            <a:endParaRPr lang="en-US" altLang="en-US" smtClean="0">
              <a:latin typeface="Arial" panose="020B0604020202020204" pitchFamily="34" charset="0"/>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DB0288-0AE0-4233-B3ED-07A545601856}" type="slidenum">
              <a:rPr lang="en-US" altLang="en-US" smtClean="0"/>
              <a:pPr>
                <a:spcBef>
                  <a:spcPct val="0"/>
                </a:spcBef>
              </a:pPr>
              <a:t>90</a:t>
            </a:fld>
            <a:endParaRPr lang="en-US" altLang="en-US" smtClean="0"/>
          </a:p>
        </p:txBody>
      </p:sp>
    </p:spTree>
    <p:extLst>
      <p:ext uri="{BB962C8B-B14F-4D97-AF65-F5344CB8AC3E}">
        <p14:creationId xmlns:p14="http://schemas.microsoft.com/office/powerpoint/2010/main" val="5674730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447D40-216B-48BC-B61D-43DBF0824E39}" type="slidenum">
              <a:rPr lang="en-US" altLang="en-US" smtClean="0"/>
              <a:pPr>
                <a:spcBef>
                  <a:spcPct val="0"/>
                </a:spcBef>
              </a:pPr>
              <a:t>91</a:t>
            </a:fld>
            <a:endParaRPr lang="en-US" alt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Explain that chest x-rays are useful for diagnosing TB disease because pulmonary TB is the most common form of the disease</a:t>
            </a:r>
          </a:p>
          <a:p>
            <a:r>
              <a:rPr lang="en-US" altLang="en-US" dirty="0" smtClean="0">
                <a:latin typeface="Arial" panose="020B0604020202020204" pitchFamily="34" charset="0"/>
              </a:rPr>
              <a:t> </a:t>
            </a:r>
          </a:p>
          <a:p>
            <a:r>
              <a:rPr lang="en-US" altLang="en-US" dirty="0" smtClean="0">
                <a:latin typeface="Arial" panose="020B0604020202020204" pitchFamily="34" charset="0"/>
              </a:rPr>
              <a:t>Review slide content</a:t>
            </a:r>
          </a:p>
          <a:p>
            <a:r>
              <a:rPr lang="en-US" altLang="en-US" dirty="0" smtClean="0">
                <a:latin typeface="Arial" panose="020B0604020202020204" pitchFamily="34" charset="0"/>
              </a:rPr>
              <a:t> </a:t>
            </a:r>
          </a:p>
          <a:p>
            <a:r>
              <a:rPr lang="en-US" altLang="en-US" smtClean="0">
                <a:latin typeface="Arial" panose="020B0604020202020204" pitchFamily="34" charset="0"/>
              </a:rPr>
              <a:t>Explain that the patient in the picture has a cavity in the lower lobe</a:t>
            </a:r>
          </a:p>
          <a:p>
            <a:endParaRPr lang="en-US" altLang="en-US" dirty="0" smtClean="0">
              <a:latin typeface="Arial" panose="020B0604020202020204" pitchFamily="34" charset="0"/>
            </a:endParaRPr>
          </a:p>
          <a:p>
            <a:r>
              <a:rPr lang="en-US" altLang="en-US" i="1" dirty="0" smtClean="0">
                <a:latin typeface="Arial" panose="020B0604020202020204" pitchFamily="34" charset="0"/>
              </a:rPr>
              <a:t>Chest X-Ray – Module 3, p. 45</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923834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Chest X-Ray – Module 3, p. 45</a:t>
            </a:r>
            <a:endParaRPr lang="en-US" altLang="en-US" smtClean="0">
              <a:latin typeface="Arial" panose="020B0604020202020204" pitchFamily="34" charset="0"/>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237AFD-720A-4E6E-B2B0-003742687F99}" type="slidenum">
              <a:rPr lang="en-US" altLang="en-US" smtClean="0"/>
              <a:pPr>
                <a:spcBef>
                  <a:spcPct val="0"/>
                </a:spcBef>
              </a:pPr>
              <a:t>92</a:t>
            </a:fld>
            <a:endParaRPr lang="en-US" altLang="en-US" smtClean="0"/>
          </a:p>
        </p:txBody>
      </p:sp>
    </p:spTree>
    <p:extLst>
      <p:ext uri="{BB962C8B-B14F-4D97-AF65-F5344CB8AC3E}">
        <p14:creationId xmlns:p14="http://schemas.microsoft.com/office/powerpoint/2010/main" val="41407699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Chest X-Ray – Module 3, p. 46</a:t>
            </a:r>
            <a:endParaRPr lang="en-US" altLang="en-US" smtClean="0">
              <a:latin typeface="Arial" panose="020B0604020202020204" pitchFamily="34" charset="0"/>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8F1687-E6DA-4F6B-98F8-E81FB731826C}" type="slidenum">
              <a:rPr lang="en-US" altLang="en-US" smtClean="0"/>
              <a:pPr>
                <a:spcBef>
                  <a:spcPct val="0"/>
                </a:spcBef>
              </a:pPr>
              <a:t>93</a:t>
            </a:fld>
            <a:endParaRPr lang="en-US" altLang="en-US" smtClean="0"/>
          </a:p>
        </p:txBody>
      </p:sp>
    </p:spTree>
    <p:extLst>
      <p:ext uri="{BB962C8B-B14F-4D97-AF65-F5344CB8AC3E}">
        <p14:creationId xmlns:p14="http://schemas.microsoft.com/office/powerpoint/2010/main" val="3915878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study questions</a:t>
            </a:r>
          </a:p>
          <a:p>
            <a:r>
              <a:rPr lang="en-US" altLang="en-US" smtClean="0">
                <a:latin typeface="Arial" panose="020B0604020202020204" pitchFamily="34" charset="0"/>
              </a:rPr>
              <a:t> </a:t>
            </a:r>
          </a:p>
          <a:p>
            <a:r>
              <a:rPr lang="en-US" altLang="en-US" smtClean="0">
                <a:latin typeface="Arial" panose="020B0604020202020204" pitchFamily="34" charset="0"/>
              </a:rPr>
              <a:t>Ask participants to turn to p. 47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78</a:t>
            </a:r>
            <a:endParaRPr lang="en-US" altLang="en-US" smtClean="0">
              <a:latin typeface="Arial" panose="020B0604020202020204" pitchFamily="34" charset="0"/>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F3E0C8-BCF4-4202-80D7-828FEB03F5F0}" type="slidenum">
              <a:rPr lang="en-US" altLang="en-US" smtClean="0"/>
              <a:pPr>
                <a:spcBef>
                  <a:spcPct val="0"/>
                </a:spcBef>
              </a:pPr>
              <a:t>94</a:t>
            </a:fld>
            <a:endParaRPr lang="en-US" altLang="en-US" smtClean="0"/>
          </a:p>
        </p:txBody>
      </p:sp>
    </p:spTree>
    <p:extLst>
      <p:ext uri="{BB962C8B-B14F-4D97-AF65-F5344CB8AC3E}">
        <p14:creationId xmlns:p14="http://schemas.microsoft.com/office/powerpoint/2010/main" val="11856664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3, p. 78</a:t>
            </a:r>
            <a:endParaRPr lang="en-US" altLang="en-US" smtClean="0">
              <a:latin typeface="Arial" panose="020B0604020202020204" pitchFamily="34" charset="0"/>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25573E-6502-4109-A082-5B0EA53429A8}" type="slidenum">
              <a:rPr lang="en-US" altLang="en-US" smtClean="0"/>
              <a:pPr>
                <a:spcBef>
                  <a:spcPct val="0"/>
                </a:spcBef>
              </a:pPr>
              <a:t>95</a:t>
            </a:fld>
            <a:endParaRPr lang="en-US" altLang="en-US" smtClean="0"/>
          </a:p>
        </p:txBody>
      </p:sp>
    </p:spTree>
    <p:extLst>
      <p:ext uri="{BB962C8B-B14F-4D97-AF65-F5344CB8AC3E}">
        <p14:creationId xmlns:p14="http://schemas.microsoft.com/office/powerpoint/2010/main" val="42377386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a:p>
            <a:endParaRPr lang="en-US" altLang="en-US" smtClean="0">
              <a:latin typeface="Arial" panose="020B0604020202020204" pitchFamily="34" charset="0"/>
            </a:endParaRPr>
          </a:p>
          <a:p>
            <a:r>
              <a:rPr lang="en-US" altLang="en-US" i="1" smtClean="0">
                <a:latin typeface="Arial" panose="020B0604020202020204" pitchFamily="34" charset="0"/>
              </a:rPr>
              <a:t>Bacteriological Examination – Module 3, pp. 48-68</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D5892B-289E-4786-AB4E-87293D979854}" type="slidenum">
              <a:rPr lang="en-US" altLang="en-US" smtClean="0"/>
              <a:pPr>
                <a:spcBef>
                  <a:spcPct val="0"/>
                </a:spcBef>
              </a:pPr>
              <a:t>96</a:t>
            </a:fld>
            <a:endParaRPr lang="en-US" altLang="en-US" smtClean="0"/>
          </a:p>
        </p:txBody>
      </p:sp>
    </p:spTree>
    <p:extLst>
      <p:ext uri="{BB962C8B-B14F-4D97-AF65-F5344CB8AC3E}">
        <p14:creationId xmlns:p14="http://schemas.microsoft.com/office/powerpoint/2010/main" val="24696740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Bacteriological Examination – Module 3, p. 48</a:t>
            </a:r>
            <a:endParaRPr lang="en-US" altLang="en-US" smtClean="0">
              <a:latin typeface="Arial" panose="020B0604020202020204" pitchFamily="34" charset="0"/>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EF5E5C-6FA4-4232-9EC2-467B9D116434}" type="slidenum">
              <a:rPr lang="en-US" altLang="en-US" smtClean="0"/>
              <a:pPr>
                <a:spcBef>
                  <a:spcPct val="0"/>
                </a:spcBef>
              </a:pPr>
              <a:t>97</a:t>
            </a:fld>
            <a:endParaRPr lang="en-US" altLang="en-US" smtClean="0"/>
          </a:p>
        </p:txBody>
      </p:sp>
    </p:spTree>
    <p:extLst>
      <p:ext uri="{BB962C8B-B14F-4D97-AF65-F5344CB8AC3E}">
        <p14:creationId xmlns:p14="http://schemas.microsoft.com/office/powerpoint/2010/main" val="39809830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Bacteriologic Examination – Module 3, p. 48</a:t>
            </a:r>
            <a:endParaRPr lang="en-US" altLang="en-US" smtClean="0">
              <a:latin typeface="Arial" panose="020B0604020202020204" pitchFamily="34" charset="0"/>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0CEBC0-EB4C-4610-A119-C28A66D7504F}" type="slidenum">
              <a:rPr lang="en-US" altLang="en-US" smtClean="0"/>
              <a:pPr>
                <a:spcBef>
                  <a:spcPct val="0"/>
                </a:spcBef>
              </a:pPr>
              <a:t>98</a:t>
            </a:fld>
            <a:endParaRPr lang="en-US" altLang="en-US" smtClean="0"/>
          </a:p>
        </p:txBody>
      </p:sp>
    </p:spTree>
    <p:extLst>
      <p:ext uri="{BB962C8B-B14F-4D97-AF65-F5344CB8AC3E}">
        <p14:creationId xmlns:p14="http://schemas.microsoft.com/office/powerpoint/2010/main" val="41666837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F9AE00-63F4-4929-9F7F-7025D52FD384}" type="slidenum">
              <a:rPr lang="en-US" altLang="en-US" smtClean="0"/>
              <a:pPr>
                <a:spcBef>
                  <a:spcPct val="0"/>
                </a:spcBef>
              </a:pPr>
              <a:t>99</a:t>
            </a:fld>
            <a:endParaRPr lang="en-US" altLang="en-US"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Explain that the image is of a TB patient coughing up sputum. The patient is sitting in a special sputum collection booth that prevents the spread of tubercle bacilli.</a:t>
            </a:r>
          </a:p>
          <a:p>
            <a:r>
              <a:rPr lang="en-US" altLang="en-US" smtClean="0">
                <a:latin typeface="Arial" panose="020B0604020202020204" pitchFamily="34" charset="0"/>
              </a:rPr>
              <a:t> </a:t>
            </a:r>
          </a:p>
          <a:p>
            <a:r>
              <a:rPr lang="en-US" altLang="en-US" i="1" smtClean="0">
                <a:latin typeface="Arial" panose="020B0604020202020204" pitchFamily="34" charset="0"/>
              </a:rPr>
              <a:t>Specimen Collection – Module 3, pp. 48-51</a:t>
            </a:r>
            <a:endParaRPr lang="en-US" altLang="en-US" smtClean="0">
              <a:latin typeface="Arial" panose="020B0604020202020204" pitchFamily="34" charset="0"/>
            </a:endParaRPr>
          </a:p>
        </p:txBody>
      </p:sp>
    </p:spTree>
    <p:extLst>
      <p:ext uri="{BB962C8B-B14F-4D97-AF65-F5344CB8AC3E}">
        <p14:creationId xmlns:p14="http://schemas.microsoft.com/office/powerpoint/2010/main" val="135761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85800" y="3124200"/>
            <a:ext cx="7696200" cy="0"/>
          </a:xfrm>
          <a:prstGeom prst="line">
            <a:avLst/>
          </a:prstGeom>
          <a:noFill/>
          <a:ln w="38100">
            <a:solidFill>
              <a:srgbClr val="7030A0"/>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70658" name="Rectangle 2"/>
          <p:cNvSpPr>
            <a:spLocks noGrp="1" noChangeArrowheads="1"/>
          </p:cNvSpPr>
          <p:nvPr>
            <p:ph type="ctrTitle"/>
          </p:nvPr>
        </p:nvSpPr>
        <p:spPr>
          <a:xfrm>
            <a:off x="685800" y="1577975"/>
            <a:ext cx="7772400" cy="1470025"/>
          </a:xfrm>
        </p:spPr>
        <p:txBody>
          <a:bodyPr/>
          <a:lstStyle>
            <a:lvl1pPr>
              <a:defRPr sz="4800">
                <a:solidFill>
                  <a:srgbClr val="7030A0"/>
                </a:solidFill>
              </a:defRPr>
            </a:lvl1pPr>
          </a:lstStyle>
          <a:p>
            <a:r>
              <a:rPr lang="en-US" dirty="0"/>
              <a:t>Click to edit Master title style</a:t>
            </a:r>
          </a:p>
        </p:txBody>
      </p:sp>
      <p:sp>
        <p:nvSpPr>
          <p:cNvPr id="706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Date Placeholder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mn-lt"/>
              </a:defRPr>
            </a:lvl1pPr>
          </a:lstStyle>
          <a:p>
            <a:pPr>
              <a:defRPr/>
            </a:pPr>
            <a:endParaRPr lang="en-US"/>
          </a:p>
        </p:txBody>
      </p:sp>
      <p:sp>
        <p:nvSpPr>
          <p:cNvPr id="6" name="Rectangle 6"/>
          <p:cNvSpPr>
            <a:spLocks noGrp="1" noChangeArrowheads="1"/>
          </p:cNvSpPr>
          <p:nvPr>
            <p:ph type="sldNum" sz="quarter" idx="11"/>
          </p:nvPr>
        </p:nvSpPr>
        <p:spPr>
          <a:xfrm>
            <a:off x="6858000" y="6305550"/>
            <a:ext cx="2133600" cy="476250"/>
          </a:xfrm>
        </p:spPr>
        <p:txBody>
          <a:bodyPr/>
          <a:lstStyle>
            <a:lvl1pPr>
              <a:defRPr/>
            </a:lvl1pPr>
          </a:lstStyle>
          <a:p>
            <a:pPr>
              <a:defRPr/>
            </a:pPr>
            <a:fld id="{FFCBE3ED-BBDF-4E37-8998-55FCA574297A}" type="slidenum">
              <a:rPr lang="en-US" altLang="en-US"/>
              <a:pPr>
                <a:defRPr/>
              </a:pPr>
              <a:t>‹#›</a:t>
            </a:fld>
            <a:endParaRPr lang="en-US" altLang="en-US"/>
          </a:p>
        </p:txBody>
      </p:sp>
    </p:spTree>
    <p:extLst>
      <p:ext uri="{BB962C8B-B14F-4D97-AF65-F5344CB8AC3E}">
        <p14:creationId xmlns:p14="http://schemas.microsoft.com/office/powerpoint/2010/main" val="347899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30A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Module 3 – Targeted Testing and the Diagnosis of </a:t>
            </a:r>
          </a:p>
          <a:p>
            <a:pPr>
              <a:defRPr/>
            </a:pPr>
            <a:r>
              <a:rPr lang="en-US"/>
              <a:t>Latent Tuberculosis Infection and Tuberculosis Disease</a:t>
            </a:r>
          </a:p>
        </p:txBody>
      </p:sp>
      <p:sp>
        <p:nvSpPr>
          <p:cNvPr id="5" name="Rectangle 6"/>
          <p:cNvSpPr>
            <a:spLocks noGrp="1" noChangeArrowheads="1"/>
          </p:cNvSpPr>
          <p:nvPr>
            <p:ph type="sldNum" sz="quarter" idx="11"/>
          </p:nvPr>
        </p:nvSpPr>
        <p:spPr>
          <a:ln/>
        </p:spPr>
        <p:txBody>
          <a:bodyPr/>
          <a:lstStyle>
            <a:lvl1pPr>
              <a:defRPr/>
            </a:lvl1pPr>
          </a:lstStyle>
          <a:p>
            <a:pPr>
              <a:defRPr/>
            </a:pPr>
            <a:fld id="{78BDB5EF-5E39-458E-93CD-EFB2209796FA}" type="slidenum">
              <a:rPr lang="en-US" altLang="en-US"/>
              <a:pPr>
                <a:defRPr/>
              </a:pPr>
              <a:t>‹#›</a:t>
            </a:fld>
            <a:endParaRPr lang="en-US" altLang="en-US"/>
          </a:p>
        </p:txBody>
      </p:sp>
    </p:spTree>
    <p:extLst>
      <p:ext uri="{BB962C8B-B14F-4D97-AF65-F5344CB8AC3E}">
        <p14:creationId xmlns:p14="http://schemas.microsoft.com/office/powerpoint/2010/main" val="318050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152400"/>
            <a:ext cx="2063750" cy="5973763"/>
          </a:xfrm>
        </p:spPr>
        <p:txBody>
          <a:bodyPr vert="eaVert"/>
          <a:lstStyle>
            <a:lvl1pPr>
              <a:defRPr>
                <a:solidFill>
                  <a:srgbClr val="7030A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27038" y="152400"/>
            <a:ext cx="6043612"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Module 3 – Targeted Testing and the Diagnosis of </a:t>
            </a:r>
          </a:p>
          <a:p>
            <a:pPr>
              <a:defRPr/>
            </a:pPr>
            <a:r>
              <a:rPr lang="en-US"/>
              <a:t>Latent Tuberculosis Infection and Tuberculosis Disease</a:t>
            </a:r>
          </a:p>
        </p:txBody>
      </p:sp>
      <p:sp>
        <p:nvSpPr>
          <p:cNvPr id="5" name="Rectangle 6"/>
          <p:cNvSpPr>
            <a:spLocks noGrp="1" noChangeArrowheads="1"/>
          </p:cNvSpPr>
          <p:nvPr>
            <p:ph type="sldNum" sz="quarter" idx="11"/>
          </p:nvPr>
        </p:nvSpPr>
        <p:spPr>
          <a:ln/>
        </p:spPr>
        <p:txBody>
          <a:bodyPr/>
          <a:lstStyle>
            <a:lvl1pPr>
              <a:defRPr/>
            </a:lvl1pPr>
          </a:lstStyle>
          <a:p>
            <a:pPr>
              <a:defRPr/>
            </a:pPr>
            <a:fld id="{107F1DB4-A101-43C2-83CD-71A8F5D559BA}" type="slidenum">
              <a:rPr lang="en-US" altLang="en-US"/>
              <a:pPr>
                <a:defRPr/>
              </a:pPr>
              <a:t>‹#›</a:t>
            </a:fld>
            <a:endParaRPr lang="en-US" altLang="en-US"/>
          </a:p>
        </p:txBody>
      </p:sp>
    </p:spTree>
    <p:extLst>
      <p:ext uri="{BB962C8B-B14F-4D97-AF65-F5344CB8AC3E}">
        <p14:creationId xmlns:p14="http://schemas.microsoft.com/office/powerpoint/2010/main" val="195427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038" y="152400"/>
            <a:ext cx="8229600" cy="1143000"/>
          </a:xfrm>
        </p:spPr>
        <p:txBody>
          <a:bodyPr/>
          <a:lstStyle>
            <a:lvl1pPr>
              <a:defRPr>
                <a:solidFill>
                  <a:srgbClr val="7030A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buClr>
                <a:srgbClr val="7030A0"/>
              </a:buClr>
              <a:defRPr/>
            </a:lvl1pPr>
            <a:lvl2pPr>
              <a:buClr>
                <a:srgbClr val="7030A0"/>
              </a:buClr>
              <a:defRPr/>
            </a:lvl2pPr>
            <a:lvl3pPr>
              <a:buClr>
                <a:srgbClr val="7030A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7030A0"/>
              </a:buClr>
              <a:defRPr/>
            </a:lvl1pPr>
            <a:lvl2pPr>
              <a:buClr>
                <a:srgbClr val="7030A0"/>
              </a:buClr>
              <a:defRPr/>
            </a:lvl2pPr>
            <a:lvl3pPr>
              <a:buClr>
                <a:srgbClr val="7030A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Module 3 – Targeted Testing and the Diagnosis of </a:t>
            </a:r>
          </a:p>
          <a:p>
            <a:pPr>
              <a:defRPr/>
            </a:pPr>
            <a:r>
              <a:rPr lang="en-US"/>
              <a:t>Latent Tuberculosis Infection and Tuberculosis Disease</a:t>
            </a:r>
          </a:p>
        </p:txBody>
      </p:sp>
      <p:sp>
        <p:nvSpPr>
          <p:cNvPr id="6" name="Rectangle 6"/>
          <p:cNvSpPr>
            <a:spLocks noGrp="1" noChangeArrowheads="1"/>
          </p:cNvSpPr>
          <p:nvPr>
            <p:ph type="sldNum" sz="quarter" idx="11"/>
          </p:nvPr>
        </p:nvSpPr>
        <p:spPr>
          <a:ln/>
        </p:spPr>
        <p:txBody>
          <a:bodyPr/>
          <a:lstStyle>
            <a:lvl1pPr>
              <a:defRPr/>
            </a:lvl1pPr>
          </a:lstStyle>
          <a:p>
            <a:pPr>
              <a:defRPr/>
            </a:pPr>
            <a:fld id="{88FB1E24-3E8F-4EB0-96F7-5C9140EABE8A}" type="slidenum">
              <a:rPr lang="en-US" altLang="en-US"/>
              <a:pPr>
                <a:defRPr/>
              </a:pPr>
              <a:t>‹#›</a:t>
            </a:fld>
            <a:endParaRPr lang="en-US" altLang="en-US"/>
          </a:p>
        </p:txBody>
      </p:sp>
    </p:spTree>
    <p:extLst>
      <p:ext uri="{BB962C8B-B14F-4D97-AF65-F5344CB8AC3E}">
        <p14:creationId xmlns:p14="http://schemas.microsoft.com/office/powerpoint/2010/main" val="4280284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7038" y="152400"/>
            <a:ext cx="8229600" cy="1143000"/>
          </a:xfrm>
        </p:spPr>
        <p:txBody>
          <a:bodyPr/>
          <a:lstStyle>
            <a:lvl1pPr>
              <a:defRPr>
                <a:solidFill>
                  <a:srgbClr val="7030A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8229600" cy="2185988"/>
          </a:xfrm>
        </p:spPr>
        <p:txBody>
          <a:bodyPr/>
          <a:lstStyle>
            <a:lvl1pPr>
              <a:buClr>
                <a:srgbClr val="7030A0"/>
              </a:buClr>
              <a:defRPr/>
            </a:lvl1pPr>
            <a:lvl2pPr>
              <a:buClr>
                <a:srgbClr val="7030A0"/>
              </a:buClr>
              <a:defRPr/>
            </a:lvl2pPr>
            <a:lvl3pPr>
              <a:buClr>
                <a:srgbClr val="7030A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 y="3938588"/>
            <a:ext cx="8229600" cy="2187575"/>
          </a:xfrm>
        </p:spPr>
        <p:txBody>
          <a:bodyPr/>
          <a:lstStyle>
            <a:lvl1pPr>
              <a:buClr>
                <a:srgbClr val="7030A0"/>
              </a:buClr>
              <a:defRPr/>
            </a:lvl1pPr>
            <a:lvl2pPr>
              <a:buClr>
                <a:srgbClr val="7030A0"/>
              </a:buClr>
              <a:defRPr/>
            </a:lvl2pPr>
            <a:lvl3pPr>
              <a:buClr>
                <a:srgbClr val="7030A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Module 3 – Targeted Testing and the Diagnosis of </a:t>
            </a:r>
          </a:p>
          <a:p>
            <a:pPr>
              <a:defRPr/>
            </a:pPr>
            <a:r>
              <a:rPr lang="en-US"/>
              <a:t>Latent Tuberculosis Infection and Tuberculosis Disease</a:t>
            </a:r>
          </a:p>
        </p:txBody>
      </p:sp>
      <p:sp>
        <p:nvSpPr>
          <p:cNvPr id="6" name="Rectangle 6"/>
          <p:cNvSpPr>
            <a:spLocks noGrp="1" noChangeArrowheads="1"/>
          </p:cNvSpPr>
          <p:nvPr>
            <p:ph type="sldNum" sz="quarter" idx="11"/>
          </p:nvPr>
        </p:nvSpPr>
        <p:spPr>
          <a:ln/>
        </p:spPr>
        <p:txBody>
          <a:bodyPr/>
          <a:lstStyle>
            <a:lvl1pPr>
              <a:defRPr/>
            </a:lvl1pPr>
          </a:lstStyle>
          <a:p>
            <a:pPr>
              <a:defRPr/>
            </a:pPr>
            <a:fld id="{AF146019-A230-40B8-B365-84F8307B529D}" type="slidenum">
              <a:rPr lang="en-US" altLang="en-US"/>
              <a:pPr>
                <a:defRPr/>
              </a:pPr>
              <a:t>‹#›</a:t>
            </a:fld>
            <a:endParaRPr lang="en-US" altLang="en-US"/>
          </a:p>
        </p:txBody>
      </p:sp>
    </p:spTree>
    <p:extLst>
      <p:ext uri="{BB962C8B-B14F-4D97-AF65-F5344CB8AC3E}">
        <p14:creationId xmlns:p14="http://schemas.microsoft.com/office/powerpoint/2010/main" val="3220644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7038" y="152400"/>
            <a:ext cx="8229600" cy="1143000"/>
          </a:xfrm>
        </p:spPr>
        <p:txBody>
          <a:bodyPr/>
          <a:lstStyle>
            <a:lvl1pPr>
              <a:defRPr>
                <a:solidFill>
                  <a:srgbClr val="7030A0"/>
                </a:solidFill>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p:spPr>
        <p:txBody>
          <a:bodyPr/>
          <a:lstStyle>
            <a:lvl1pPr>
              <a:buClr>
                <a:srgbClr val="7030A0"/>
              </a:buClr>
              <a:defRPr/>
            </a:lvl1pPr>
          </a:lstStyle>
          <a:p>
            <a:pPr lvl="0"/>
            <a:endParaRPr lang="en-US" noProof="0" dirty="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Module 3 – Targeted Testing and the Diagnosis of </a:t>
            </a:r>
          </a:p>
          <a:p>
            <a:pPr>
              <a:defRPr/>
            </a:pPr>
            <a:r>
              <a:rPr lang="en-US"/>
              <a:t>Latent Tuberculosis Infection and Tuberculosis Disease</a:t>
            </a:r>
          </a:p>
        </p:txBody>
      </p:sp>
      <p:sp>
        <p:nvSpPr>
          <p:cNvPr id="5" name="Rectangle 6"/>
          <p:cNvSpPr>
            <a:spLocks noGrp="1" noChangeArrowheads="1"/>
          </p:cNvSpPr>
          <p:nvPr>
            <p:ph type="sldNum" sz="quarter" idx="11"/>
          </p:nvPr>
        </p:nvSpPr>
        <p:spPr>
          <a:ln/>
        </p:spPr>
        <p:txBody>
          <a:bodyPr/>
          <a:lstStyle>
            <a:lvl1pPr>
              <a:defRPr/>
            </a:lvl1pPr>
          </a:lstStyle>
          <a:p>
            <a:pPr>
              <a:defRPr/>
            </a:pPr>
            <a:fld id="{0F6D402D-FC06-4E2C-858C-1B2033CD47A8}" type="slidenum">
              <a:rPr lang="en-US" altLang="en-US"/>
              <a:pPr>
                <a:defRPr/>
              </a:pPr>
              <a:t>‹#›</a:t>
            </a:fld>
            <a:endParaRPr lang="en-US" altLang="en-US"/>
          </a:p>
        </p:txBody>
      </p:sp>
    </p:spTree>
    <p:extLst>
      <p:ext uri="{BB962C8B-B14F-4D97-AF65-F5344CB8AC3E}">
        <p14:creationId xmlns:p14="http://schemas.microsoft.com/office/powerpoint/2010/main" val="161420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2B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r>
              <a:rPr lang="en-US"/>
              <a:t>Module 3 – Targeted Testing and the Diagnosis of </a:t>
            </a:r>
          </a:p>
          <a:p>
            <a:pPr>
              <a:defRPr/>
            </a:pPr>
            <a:r>
              <a:rPr lang="en-US"/>
              <a:t>Latent Tuberculosis Infection and Tuberculosis Disease</a:t>
            </a:r>
          </a:p>
        </p:txBody>
      </p:sp>
      <p:sp>
        <p:nvSpPr>
          <p:cNvPr id="5" name="Rectangle 4"/>
          <p:cNvSpPr>
            <a:spLocks noGrp="1" noChangeArrowheads="1"/>
          </p:cNvSpPr>
          <p:nvPr>
            <p:ph type="sldNum" sz="quarter" idx="11"/>
          </p:nvPr>
        </p:nvSpPr>
        <p:spPr/>
        <p:txBody>
          <a:bodyPr/>
          <a:lstStyle>
            <a:lvl1pPr>
              <a:defRPr/>
            </a:lvl1pPr>
          </a:lstStyle>
          <a:p>
            <a:pPr>
              <a:defRPr/>
            </a:pPr>
            <a:fld id="{3C9241E2-858C-4A77-9276-42814B8AF21F}" type="slidenum">
              <a:rPr lang="en-US" altLang="en-US"/>
              <a:pPr>
                <a:defRPr/>
              </a:pPr>
              <a:t>‹#›</a:t>
            </a:fld>
            <a:endParaRPr lang="en-US" altLang="en-US"/>
          </a:p>
        </p:txBody>
      </p:sp>
    </p:spTree>
    <p:extLst>
      <p:ext uri="{BB962C8B-B14F-4D97-AF65-F5344CB8AC3E}">
        <p14:creationId xmlns:p14="http://schemas.microsoft.com/office/powerpoint/2010/main" val="756719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7030A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Module 3 – Targeted Testing and the Diagnosis of </a:t>
            </a:r>
          </a:p>
          <a:p>
            <a:pPr>
              <a:defRPr/>
            </a:pPr>
            <a:r>
              <a:rPr lang="en-US"/>
              <a:t>Latent Tuberculosis Infection and Tuberculosis Disease</a:t>
            </a:r>
          </a:p>
        </p:txBody>
      </p:sp>
      <p:sp>
        <p:nvSpPr>
          <p:cNvPr id="5" name="Rectangle 6"/>
          <p:cNvSpPr>
            <a:spLocks noGrp="1" noChangeArrowheads="1"/>
          </p:cNvSpPr>
          <p:nvPr>
            <p:ph type="sldNum" sz="quarter" idx="11"/>
          </p:nvPr>
        </p:nvSpPr>
        <p:spPr>
          <a:ln/>
        </p:spPr>
        <p:txBody>
          <a:bodyPr/>
          <a:lstStyle>
            <a:lvl1pPr>
              <a:defRPr/>
            </a:lvl1pPr>
          </a:lstStyle>
          <a:p>
            <a:pPr>
              <a:defRPr/>
            </a:pPr>
            <a:fld id="{65365626-449C-454D-99FC-3CC450A5BA60}" type="slidenum">
              <a:rPr lang="en-US" altLang="en-US"/>
              <a:pPr>
                <a:defRPr/>
              </a:pPr>
              <a:t>‹#›</a:t>
            </a:fld>
            <a:endParaRPr lang="en-US" altLang="en-US"/>
          </a:p>
        </p:txBody>
      </p:sp>
    </p:spTree>
    <p:extLst>
      <p:ext uri="{BB962C8B-B14F-4D97-AF65-F5344CB8AC3E}">
        <p14:creationId xmlns:p14="http://schemas.microsoft.com/office/powerpoint/2010/main" val="2922875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2B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Tx/>
              <a:defRPr sz="2800"/>
            </a:lvl1pPr>
            <a:lvl2pPr>
              <a:buClrTx/>
              <a:defRPr sz="2400"/>
            </a:lvl2pPr>
            <a:lvl3pPr>
              <a:buClrTx/>
              <a:defRPr sz="2000"/>
            </a:lvl3pPr>
            <a:lvl4pPr>
              <a:buClrTx/>
              <a:defRPr sz="1800"/>
            </a:lvl4pPr>
            <a:lvl5pPr>
              <a:buClrTx/>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Tx/>
              <a:defRPr sz="2800"/>
            </a:lvl1pPr>
            <a:lvl2pPr>
              <a:buClrTx/>
              <a:defRPr sz="2400"/>
            </a:lvl2pPr>
            <a:lvl3pPr>
              <a:buClrTx/>
              <a:defRPr sz="2000"/>
            </a:lvl3pPr>
            <a:lvl4pPr>
              <a:buClrTx/>
              <a:defRPr sz="1800"/>
            </a:lvl4pPr>
            <a:lvl5pPr>
              <a:buClrTx/>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Module 3 – Targeted Testing and the Diagnosis of </a:t>
            </a:r>
          </a:p>
          <a:p>
            <a:pPr>
              <a:defRPr/>
            </a:pPr>
            <a:r>
              <a:rPr lang="en-US"/>
              <a:t>Latent Tuberculosis Infection and Tuberculosis Disease</a:t>
            </a:r>
          </a:p>
        </p:txBody>
      </p:sp>
      <p:sp>
        <p:nvSpPr>
          <p:cNvPr id="6" name="Rectangle 6"/>
          <p:cNvSpPr>
            <a:spLocks noGrp="1" noChangeArrowheads="1"/>
          </p:cNvSpPr>
          <p:nvPr>
            <p:ph type="sldNum" sz="quarter" idx="11"/>
          </p:nvPr>
        </p:nvSpPr>
        <p:spPr>
          <a:ln/>
        </p:spPr>
        <p:txBody>
          <a:bodyPr/>
          <a:lstStyle>
            <a:lvl1pPr>
              <a:defRPr/>
            </a:lvl1pPr>
          </a:lstStyle>
          <a:p>
            <a:pPr>
              <a:defRPr/>
            </a:pPr>
            <a:fld id="{5CBD3267-3A2B-417D-8E98-82AB8D163907}" type="slidenum">
              <a:rPr lang="en-US" altLang="en-US"/>
              <a:pPr>
                <a:defRPr/>
              </a:pPr>
              <a:t>‹#›</a:t>
            </a:fld>
            <a:endParaRPr lang="en-US" altLang="en-US"/>
          </a:p>
        </p:txBody>
      </p:sp>
    </p:spTree>
    <p:extLst>
      <p:ext uri="{BB962C8B-B14F-4D97-AF65-F5344CB8AC3E}">
        <p14:creationId xmlns:p14="http://schemas.microsoft.com/office/powerpoint/2010/main" val="249171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532B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Tx/>
              <a:defRPr sz="2400"/>
            </a:lvl1pPr>
            <a:lvl2pPr>
              <a:buClrTx/>
              <a:defRPr sz="2000"/>
            </a:lvl2pPr>
            <a:lvl3pPr>
              <a:buClrTx/>
              <a:defRPr sz="1800"/>
            </a:lvl3pPr>
            <a:lvl4pPr>
              <a:buClrTx/>
              <a:defRPr sz="1600"/>
            </a:lvl4pPr>
            <a:lvl5pPr>
              <a:buClrTx/>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Tx/>
              <a:defRPr sz="24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10"/>
          </p:nvPr>
        </p:nvSpPr>
        <p:spPr>
          <a:ln/>
        </p:spPr>
        <p:txBody>
          <a:bodyPr/>
          <a:lstStyle>
            <a:lvl1pPr>
              <a:defRPr/>
            </a:lvl1pPr>
          </a:lstStyle>
          <a:p>
            <a:pPr>
              <a:defRPr/>
            </a:pPr>
            <a:r>
              <a:rPr lang="en-US"/>
              <a:t>Module 3 – Targeted Testing and the Diagnosis of </a:t>
            </a:r>
          </a:p>
          <a:p>
            <a:pPr>
              <a:defRPr/>
            </a:pPr>
            <a:r>
              <a:rPr lang="en-US"/>
              <a:t>Latent Tuberculosis Infection and Tuberculosis Disease</a:t>
            </a:r>
          </a:p>
        </p:txBody>
      </p:sp>
      <p:sp>
        <p:nvSpPr>
          <p:cNvPr id="8" name="Rectangle 6"/>
          <p:cNvSpPr>
            <a:spLocks noGrp="1" noChangeArrowheads="1"/>
          </p:cNvSpPr>
          <p:nvPr>
            <p:ph type="sldNum" sz="quarter" idx="11"/>
          </p:nvPr>
        </p:nvSpPr>
        <p:spPr>
          <a:ln/>
        </p:spPr>
        <p:txBody>
          <a:bodyPr/>
          <a:lstStyle>
            <a:lvl1pPr>
              <a:defRPr/>
            </a:lvl1pPr>
          </a:lstStyle>
          <a:p>
            <a:pPr>
              <a:defRPr/>
            </a:pPr>
            <a:fld id="{9D8D8940-7BCA-4AFF-9D59-AA8383C6357B}" type="slidenum">
              <a:rPr lang="en-US" altLang="en-US"/>
              <a:pPr>
                <a:defRPr/>
              </a:pPr>
              <a:t>‹#›</a:t>
            </a:fld>
            <a:endParaRPr lang="en-US" altLang="en-US"/>
          </a:p>
        </p:txBody>
      </p:sp>
    </p:spTree>
    <p:extLst>
      <p:ext uri="{BB962C8B-B14F-4D97-AF65-F5344CB8AC3E}">
        <p14:creationId xmlns:p14="http://schemas.microsoft.com/office/powerpoint/2010/main" val="174605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2B64"/>
                </a:solidFill>
              </a:defRPr>
            </a:lvl1p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a:t>Module 3 – Targeted Testing and the Diagnosis of </a:t>
            </a:r>
          </a:p>
          <a:p>
            <a:pPr>
              <a:defRPr/>
            </a:pPr>
            <a:r>
              <a:rPr lang="en-US"/>
              <a:t>Latent Tuberculosis Infection and Tuberculosis Disease</a:t>
            </a:r>
          </a:p>
        </p:txBody>
      </p:sp>
      <p:sp>
        <p:nvSpPr>
          <p:cNvPr id="4" name="Rectangle 6"/>
          <p:cNvSpPr>
            <a:spLocks noGrp="1" noChangeArrowheads="1"/>
          </p:cNvSpPr>
          <p:nvPr>
            <p:ph type="sldNum" sz="quarter" idx="11"/>
          </p:nvPr>
        </p:nvSpPr>
        <p:spPr>
          <a:ln/>
        </p:spPr>
        <p:txBody>
          <a:bodyPr/>
          <a:lstStyle>
            <a:lvl1pPr>
              <a:defRPr/>
            </a:lvl1pPr>
          </a:lstStyle>
          <a:p>
            <a:pPr>
              <a:defRPr/>
            </a:pPr>
            <a:fld id="{C5FD36AF-69F8-42A1-AEFC-8F2ABFA19438}" type="slidenum">
              <a:rPr lang="en-US" altLang="en-US"/>
              <a:pPr>
                <a:defRPr/>
              </a:pPr>
              <a:t>‹#›</a:t>
            </a:fld>
            <a:endParaRPr lang="en-US" altLang="en-US"/>
          </a:p>
        </p:txBody>
      </p:sp>
    </p:spTree>
    <p:extLst>
      <p:ext uri="{BB962C8B-B14F-4D97-AF65-F5344CB8AC3E}">
        <p14:creationId xmlns:p14="http://schemas.microsoft.com/office/powerpoint/2010/main" val="336925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Module 3 – Targeted Testing and the Diagnosis of </a:t>
            </a:r>
          </a:p>
          <a:p>
            <a:pPr>
              <a:defRPr/>
            </a:pPr>
            <a:r>
              <a:rPr lang="en-US"/>
              <a:t>Latent Tuberculosis Infection and Tuberculosis Disease</a:t>
            </a:r>
          </a:p>
        </p:txBody>
      </p:sp>
      <p:sp>
        <p:nvSpPr>
          <p:cNvPr id="3" name="Rectangle 6"/>
          <p:cNvSpPr>
            <a:spLocks noGrp="1" noChangeArrowheads="1"/>
          </p:cNvSpPr>
          <p:nvPr>
            <p:ph type="sldNum" sz="quarter" idx="11"/>
          </p:nvPr>
        </p:nvSpPr>
        <p:spPr>
          <a:ln/>
        </p:spPr>
        <p:txBody>
          <a:bodyPr/>
          <a:lstStyle>
            <a:lvl1pPr>
              <a:defRPr/>
            </a:lvl1pPr>
          </a:lstStyle>
          <a:p>
            <a:pPr>
              <a:defRPr/>
            </a:pPr>
            <a:fld id="{7F086187-A7E3-491D-B89D-C44EA978873A}" type="slidenum">
              <a:rPr lang="en-US" altLang="en-US"/>
              <a:pPr>
                <a:defRPr/>
              </a:pPr>
              <a:t>‹#›</a:t>
            </a:fld>
            <a:endParaRPr lang="en-US" altLang="en-US"/>
          </a:p>
        </p:txBody>
      </p:sp>
    </p:spTree>
    <p:extLst>
      <p:ext uri="{BB962C8B-B14F-4D97-AF65-F5344CB8AC3E}">
        <p14:creationId xmlns:p14="http://schemas.microsoft.com/office/powerpoint/2010/main" val="6647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solidFill>
                  <a:srgbClr val="7030A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buClr>
                <a:srgbClr val="7030A0"/>
              </a:buClr>
              <a:defRPr sz="3200"/>
            </a:lvl1pPr>
            <a:lvl2pPr>
              <a:buClr>
                <a:srgbClr val="7030A0"/>
              </a:buClr>
              <a:defRPr sz="2800"/>
            </a:lvl2pPr>
            <a:lvl3pPr>
              <a:buClr>
                <a:srgbClr val="7030A0"/>
              </a:buCl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Module 3 – Targeted Testing and the Diagnosis of </a:t>
            </a:r>
          </a:p>
          <a:p>
            <a:pPr>
              <a:defRPr/>
            </a:pPr>
            <a:r>
              <a:rPr lang="en-US"/>
              <a:t>Latent Tuberculosis Infection and Tuberculosis Disease</a:t>
            </a:r>
          </a:p>
        </p:txBody>
      </p:sp>
      <p:sp>
        <p:nvSpPr>
          <p:cNvPr id="6" name="Rectangle 6"/>
          <p:cNvSpPr>
            <a:spLocks noGrp="1" noChangeArrowheads="1"/>
          </p:cNvSpPr>
          <p:nvPr>
            <p:ph type="sldNum" sz="quarter" idx="11"/>
          </p:nvPr>
        </p:nvSpPr>
        <p:spPr>
          <a:ln/>
        </p:spPr>
        <p:txBody>
          <a:bodyPr/>
          <a:lstStyle>
            <a:lvl1pPr>
              <a:defRPr/>
            </a:lvl1pPr>
          </a:lstStyle>
          <a:p>
            <a:pPr>
              <a:defRPr/>
            </a:pPr>
            <a:fld id="{3BF1B914-17CF-455A-A9BC-BDF2E2CB770B}" type="slidenum">
              <a:rPr lang="en-US" altLang="en-US"/>
              <a:pPr>
                <a:defRPr/>
              </a:pPr>
              <a:t>‹#›</a:t>
            </a:fld>
            <a:endParaRPr lang="en-US" altLang="en-US"/>
          </a:p>
        </p:txBody>
      </p:sp>
    </p:spTree>
    <p:extLst>
      <p:ext uri="{BB962C8B-B14F-4D97-AF65-F5344CB8AC3E}">
        <p14:creationId xmlns:p14="http://schemas.microsoft.com/office/powerpoint/2010/main" val="42641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solidFill>
                  <a:srgbClr val="7030A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Module 3 – Targeted Testing and the Diagnosis of </a:t>
            </a:r>
          </a:p>
          <a:p>
            <a:pPr>
              <a:defRPr/>
            </a:pPr>
            <a:r>
              <a:rPr lang="en-US"/>
              <a:t>Latent Tuberculosis Infection and Tuberculosis Disease</a:t>
            </a:r>
          </a:p>
        </p:txBody>
      </p:sp>
      <p:sp>
        <p:nvSpPr>
          <p:cNvPr id="6" name="Rectangle 6"/>
          <p:cNvSpPr>
            <a:spLocks noGrp="1" noChangeArrowheads="1"/>
          </p:cNvSpPr>
          <p:nvPr>
            <p:ph type="sldNum" sz="quarter" idx="11"/>
          </p:nvPr>
        </p:nvSpPr>
        <p:spPr>
          <a:ln/>
        </p:spPr>
        <p:txBody>
          <a:bodyPr/>
          <a:lstStyle>
            <a:lvl1pPr>
              <a:defRPr/>
            </a:lvl1pPr>
          </a:lstStyle>
          <a:p>
            <a:pPr>
              <a:defRPr/>
            </a:pPr>
            <a:fld id="{1F5BE9CF-E6AC-403F-A72F-4002204489EC}" type="slidenum">
              <a:rPr lang="en-US" altLang="en-US"/>
              <a:pPr>
                <a:defRPr/>
              </a:pPr>
              <a:t>‹#›</a:t>
            </a:fld>
            <a:endParaRPr lang="en-US" altLang="en-US"/>
          </a:p>
        </p:txBody>
      </p:sp>
    </p:spTree>
    <p:extLst>
      <p:ext uri="{BB962C8B-B14F-4D97-AF65-F5344CB8AC3E}">
        <p14:creationId xmlns:p14="http://schemas.microsoft.com/office/powerpoint/2010/main" val="413726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7038"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228600" y="6324600"/>
            <a:ext cx="868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solidFill>
                  <a:schemeClr val="tx1"/>
                </a:solidFill>
                <a:latin typeface="+mn-lt"/>
              </a:defRPr>
            </a:lvl1pPr>
          </a:lstStyle>
          <a:p>
            <a:pPr>
              <a:defRPr/>
            </a:pPr>
            <a:r>
              <a:rPr lang="en-US"/>
              <a:t>Module 3 – Targeted Testing and the Diagnosis of </a:t>
            </a:r>
          </a:p>
          <a:p>
            <a:pPr>
              <a:defRPr/>
            </a:pPr>
            <a:r>
              <a:rPr lang="en-US"/>
              <a:t>Latent Tuberculosis Infection and Tuberculosis Disease</a:t>
            </a:r>
          </a:p>
        </p:txBody>
      </p:sp>
      <p:sp>
        <p:nvSpPr>
          <p:cNvPr id="1030" name="Rectangle 6"/>
          <p:cNvSpPr>
            <a:spLocks noGrp="1" noChangeArrowheads="1"/>
          </p:cNvSpPr>
          <p:nvPr>
            <p:ph type="sldNum" sz="quarter" idx="4"/>
          </p:nvPr>
        </p:nvSpPr>
        <p:spPr bwMode="auto">
          <a:xfrm>
            <a:off x="6886575" y="6372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2000" b="1">
                <a:solidFill>
                  <a:schemeClr val="tx1"/>
                </a:solidFill>
                <a:latin typeface="Arial" panose="020B0604020202020204" pitchFamily="34" charset="0"/>
              </a:defRPr>
            </a:lvl1pPr>
          </a:lstStyle>
          <a:p>
            <a:pPr>
              <a:defRPr/>
            </a:pPr>
            <a:fld id="{6DE7F98C-0F00-4DC2-AC14-6BE62B646C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08" r:id="rId1"/>
    <p:sldLayoutId id="2147484109"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 id="2147484107" r:id="rId14"/>
  </p:sldLayoutIdLst>
  <p:hf hdr="0" dt="0"/>
  <p:txStyles>
    <p:titleStyle>
      <a:lvl1pPr algn="ctr" rtl="0" eaLnBrk="0" fontAlgn="base" hangingPunct="0">
        <a:spcBef>
          <a:spcPct val="0"/>
        </a:spcBef>
        <a:spcAft>
          <a:spcPct val="0"/>
        </a:spcAft>
        <a:defRPr sz="4000" b="1">
          <a:solidFill>
            <a:srgbClr val="7030A0"/>
          </a:solidFill>
          <a:latin typeface="+mj-lt"/>
          <a:ea typeface="+mj-ea"/>
          <a:cs typeface="+mj-cs"/>
        </a:defRPr>
      </a:lvl1pPr>
      <a:lvl2pPr algn="ctr" rtl="0" eaLnBrk="0" fontAlgn="base" hangingPunct="0">
        <a:spcBef>
          <a:spcPct val="0"/>
        </a:spcBef>
        <a:spcAft>
          <a:spcPct val="0"/>
        </a:spcAft>
        <a:defRPr sz="4000" b="1">
          <a:solidFill>
            <a:srgbClr val="7030A0"/>
          </a:solidFill>
          <a:latin typeface="Arial" charset="0"/>
        </a:defRPr>
      </a:lvl2pPr>
      <a:lvl3pPr algn="ctr" rtl="0" eaLnBrk="0" fontAlgn="base" hangingPunct="0">
        <a:spcBef>
          <a:spcPct val="0"/>
        </a:spcBef>
        <a:spcAft>
          <a:spcPct val="0"/>
        </a:spcAft>
        <a:defRPr sz="4000" b="1">
          <a:solidFill>
            <a:srgbClr val="7030A0"/>
          </a:solidFill>
          <a:latin typeface="Arial" charset="0"/>
        </a:defRPr>
      </a:lvl3pPr>
      <a:lvl4pPr algn="ctr" rtl="0" eaLnBrk="0" fontAlgn="base" hangingPunct="0">
        <a:spcBef>
          <a:spcPct val="0"/>
        </a:spcBef>
        <a:spcAft>
          <a:spcPct val="0"/>
        </a:spcAft>
        <a:defRPr sz="4000" b="1">
          <a:solidFill>
            <a:srgbClr val="7030A0"/>
          </a:solidFill>
          <a:latin typeface="Arial" charset="0"/>
        </a:defRPr>
      </a:lvl4pPr>
      <a:lvl5pPr algn="ctr" rtl="0" eaLnBrk="0" fontAlgn="base" hangingPunct="0">
        <a:spcBef>
          <a:spcPct val="0"/>
        </a:spcBef>
        <a:spcAft>
          <a:spcPct val="0"/>
        </a:spcAft>
        <a:defRPr sz="4000" b="1">
          <a:solidFill>
            <a:srgbClr val="7030A0"/>
          </a:solidFill>
          <a:latin typeface="Arial" charset="0"/>
        </a:defRPr>
      </a:lvl5pPr>
      <a:lvl6pPr marL="457200" algn="ctr" rtl="0" fontAlgn="base">
        <a:spcBef>
          <a:spcPct val="0"/>
        </a:spcBef>
        <a:spcAft>
          <a:spcPct val="0"/>
        </a:spcAft>
        <a:defRPr sz="4000" b="1">
          <a:solidFill>
            <a:srgbClr val="008080"/>
          </a:solidFill>
          <a:latin typeface="Arial" charset="0"/>
        </a:defRPr>
      </a:lvl6pPr>
      <a:lvl7pPr marL="914400" algn="ctr" rtl="0" fontAlgn="base">
        <a:spcBef>
          <a:spcPct val="0"/>
        </a:spcBef>
        <a:spcAft>
          <a:spcPct val="0"/>
        </a:spcAft>
        <a:defRPr sz="4000" b="1">
          <a:solidFill>
            <a:srgbClr val="008080"/>
          </a:solidFill>
          <a:latin typeface="Arial" charset="0"/>
        </a:defRPr>
      </a:lvl7pPr>
      <a:lvl8pPr marL="1371600" algn="ctr" rtl="0" fontAlgn="base">
        <a:spcBef>
          <a:spcPct val="0"/>
        </a:spcBef>
        <a:spcAft>
          <a:spcPct val="0"/>
        </a:spcAft>
        <a:defRPr sz="4000" b="1">
          <a:solidFill>
            <a:srgbClr val="008080"/>
          </a:solidFill>
          <a:latin typeface="Arial" charset="0"/>
        </a:defRPr>
      </a:lvl8pPr>
      <a:lvl9pPr marL="1828800" algn="ctr" rtl="0" fontAlgn="base">
        <a:spcBef>
          <a:spcPct val="0"/>
        </a:spcBef>
        <a:spcAft>
          <a:spcPct val="0"/>
        </a:spcAft>
        <a:defRPr sz="4000" b="1">
          <a:solidFill>
            <a:srgbClr val="008080"/>
          </a:solidFill>
          <a:latin typeface="Arial" charset="0"/>
        </a:defRPr>
      </a:lvl9pPr>
    </p:titleStyle>
    <p:bodyStyle>
      <a:lvl1pPr marL="342900" indent="-342900" algn="l" rtl="0" eaLnBrk="0" fontAlgn="base" hangingPunct="0">
        <a:spcBef>
          <a:spcPct val="20000"/>
        </a:spcBef>
        <a:spcAft>
          <a:spcPct val="0"/>
        </a:spcAft>
        <a:buClr>
          <a:srgbClr val="7030A0"/>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8080"/>
        </a:buClr>
        <a:buChar char="–"/>
        <a:defRPr sz="2800" b="1">
          <a:solidFill>
            <a:schemeClr val="tx1"/>
          </a:solidFill>
          <a:latin typeface="+mn-lt"/>
        </a:defRPr>
      </a:lvl2pPr>
      <a:lvl3pPr marL="1143000" indent="-228600" algn="l" rtl="0" eaLnBrk="0" fontAlgn="base" hangingPunct="0">
        <a:spcBef>
          <a:spcPct val="20000"/>
        </a:spcBef>
        <a:spcAft>
          <a:spcPct val="0"/>
        </a:spcAft>
        <a:buClr>
          <a:srgbClr val="008080"/>
        </a:buClr>
        <a:buChar char="•"/>
        <a:defRPr sz="2400" b="1">
          <a:solidFill>
            <a:schemeClr val="tx1"/>
          </a:solidFill>
          <a:latin typeface="+mn-lt"/>
        </a:defRPr>
      </a:lvl3pPr>
      <a:lvl4pPr marL="1600200" indent="-228600" algn="l" rtl="0" eaLnBrk="0" fontAlgn="base" hangingPunct="0">
        <a:spcBef>
          <a:spcPct val="20000"/>
        </a:spcBef>
        <a:spcAft>
          <a:spcPct val="0"/>
        </a:spcAft>
        <a:buClr>
          <a:srgbClr val="008080"/>
        </a:buClr>
        <a:buChar char="–"/>
        <a:defRPr sz="2000" b="1">
          <a:solidFill>
            <a:schemeClr val="tx1"/>
          </a:solidFill>
          <a:latin typeface="+mn-lt"/>
        </a:defRPr>
      </a:lvl4pPr>
      <a:lvl5pPr marL="2057400" indent="-228600" algn="l" rtl="0" eaLnBrk="0" fontAlgn="base" hangingPunct="0">
        <a:spcBef>
          <a:spcPct val="20000"/>
        </a:spcBef>
        <a:spcAft>
          <a:spcPct val="0"/>
        </a:spcAft>
        <a:buClr>
          <a:srgbClr val="008080"/>
        </a:buClr>
        <a:buChar char="»"/>
        <a:defRPr sz="2000" b="1">
          <a:solidFill>
            <a:schemeClr val="tx1"/>
          </a:solidFill>
          <a:latin typeface="+mn-lt"/>
        </a:defRPr>
      </a:lvl5pPr>
      <a:lvl6pPr marL="2514600" indent="-228600" algn="l" rtl="0" fontAlgn="base">
        <a:spcBef>
          <a:spcPct val="20000"/>
        </a:spcBef>
        <a:spcAft>
          <a:spcPct val="0"/>
        </a:spcAft>
        <a:buClr>
          <a:srgbClr val="008080"/>
        </a:buClr>
        <a:buChar char="»"/>
        <a:defRPr sz="2000" b="1">
          <a:solidFill>
            <a:schemeClr val="tx1"/>
          </a:solidFill>
          <a:latin typeface="+mn-lt"/>
        </a:defRPr>
      </a:lvl6pPr>
      <a:lvl7pPr marL="2971800" indent="-228600" algn="l" rtl="0" fontAlgn="base">
        <a:spcBef>
          <a:spcPct val="20000"/>
        </a:spcBef>
        <a:spcAft>
          <a:spcPct val="0"/>
        </a:spcAft>
        <a:buClr>
          <a:srgbClr val="008080"/>
        </a:buClr>
        <a:buChar char="»"/>
        <a:defRPr sz="2000" b="1">
          <a:solidFill>
            <a:schemeClr val="tx1"/>
          </a:solidFill>
          <a:latin typeface="+mn-lt"/>
        </a:defRPr>
      </a:lvl7pPr>
      <a:lvl8pPr marL="3429000" indent="-228600" algn="l" rtl="0" fontAlgn="base">
        <a:spcBef>
          <a:spcPct val="20000"/>
        </a:spcBef>
        <a:spcAft>
          <a:spcPct val="0"/>
        </a:spcAft>
        <a:buClr>
          <a:srgbClr val="008080"/>
        </a:buClr>
        <a:buChar char="»"/>
        <a:defRPr sz="2000" b="1">
          <a:solidFill>
            <a:schemeClr val="tx1"/>
          </a:solidFill>
          <a:latin typeface="+mn-lt"/>
        </a:defRPr>
      </a:lvl8pPr>
      <a:lvl9pPr marL="3886200" indent="-228600" algn="l" rtl="0" fontAlgn="base">
        <a:spcBef>
          <a:spcPct val="20000"/>
        </a:spcBef>
        <a:spcAft>
          <a:spcPct val="0"/>
        </a:spcAft>
        <a:buClr>
          <a:srgbClr val="008080"/>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820738" y="2546350"/>
            <a:ext cx="15621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a:solidFill>
                <a:srgbClr val="009999"/>
              </a:solidFill>
            </a:endParaRPr>
          </a:p>
        </p:txBody>
      </p:sp>
      <p:sp>
        <p:nvSpPr>
          <p:cNvPr id="6147" name="Text Box 30"/>
          <p:cNvSpPr txBox="1">
            <a:spLocks noChangeArrowheads="1"/>
          </p:cNvSpPr>
          <p:nvPr/>
        </p:nvSpPr>
        <p:spPr bwMode="auto">
          <a:xfrm>
            <a:off x="2667000" y="1339850"/>
            <a:ext cx="52657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4800" i="1">
                <a:solidFill>
                  <a:srgbClr val="532B64"/>
                </a:solidFill>
                <a:latin typeface="Times New Roman" panose="02020603050405020304" pitchFamily="18" charset="0"/>
              </a:rPr>
              <a:t>Self-Study Modules </a:t>
            </a:r>
            <a:br>
              <a:rPr lang="en-US" altLang="en-US" sz="4800" i="1">
                <a:solidFill>
                  <a:srgbClr val="532B64"/>
                </a:solidFill>
                <a:latin typeface="Times New Roman" panose="02020603050405020304" pitchFamily="18" charset="0"/>
              </a:rPr>
            </a:br>
            <a:r>
              <a:rPr lang="en-US" altLang="en-US" sz="4800" i="1">
                <a:solidFill>
                  <a:srgbClr val="532B64"/>
                </a:solidFill>
                <a:latin typeface="Times New Roman" panose="02020603050405020304" pitchFamily="18" charset="0"/>
              </a:rPr>
              <a:t>on Tuberculosis</a:t>
            </a:r>
          </a:p>
        </p:txBody>
      </p:sp>
      <p:sp>
        <p:nvSpPr>
          <p:cNvPr id="6148" name="Text Box 31"/>
          <p:cNvSpPr txBox="1">
            <a:spLocks noChangeArrowheads="1"/>
          </p:cNvSpPr>
          <p:nvPr/>
        </p:nvSpPr>
        <p:spPr bwMode="auto">
          <a:xfrm>
            <a:off x="3465513" y="3124200"/>
            <a:ext cx="5384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4400">
                <a:solidFill>
                  <a:srgbClr val="532B64"/>
                </a:solidFill>
                <a:latin typeface="Times New Roman" panose="02020603050405020304" pitchFamily="18" charset="0"/>
              </a:rPr>
              <a:t>Targeted Testing and </a:t>
            </a:r>
          </a:p>
          <a:p>
            <a:pPr eaLnBrk="1" hangingPunct="1">
              <a:spcBef>
                <a:spcPct val="0"/>
              </a:spcBef>
              <a:buClrTx/>
              <a:buFontTx/>
              <a:buNone/>
            </a:pPr>
            <a:r>
              <a:rPr lang="en-US" altLang="en-US" sz="4400">
                <a:solidFill>
                  <a:srgbClr val="532B64"/>
                </a:solidFill>
                <a:latin typeface="Times New Roman" panose="02020603050405020304" pitchFamily="18" charset="0"/>
              </a:rPr>
              <a:t>the Diagnosis of </a:t>
            </a:r>
            <a:br>
              <a:rPr lang="en-US" altLang="en-US" sz="4400">
                <a:solidFill>
                  <a:srgbClr val="532B64"/>
                </a:solidFill>
                <a:latin typeface="Times New Roman" panose="02020603050405020304" pitchFamily="18" charset="0"/>
              </a:rPr>
            </a:br>
            <a:r>
              <a:rPr lang="en-US" altLang="en-US" sz="4400">
                <a:solidFill>
                  <a:srgbClr val="532B64"/>
                </a:solidFill>
                <a:latin typeface="Times New Roman" panose="02020603050405020304" pitchFamily="18" charset="0"/>
              </a:rPr>
              <a:t>Latent Tuberculosis </a:t>
            </a:r>
            <a:br>
              <a:rPr lang="en-US" altLang="en-US" sz="4400">
                <a:solidFill>
                  <a:srgbClr val="532B64"/>
                </a:solidFill>
                <a:latin typeface="Times New Roman" panose="02020603050405020304" pitchFamily="18" charset="0"/>
              </a:rPr>
            </a:br>
            <a:r>
              <a:rPr lang="en-US" altLang="en-US" sz="4400">
                <a:solidFill>
                  <a:srgbClr val="532B64"/>
                </a:solidFill>
                <a:latin typeface="Times New Roman" panose="02020603050405020304" pitchFamily="18" charset="0"/>
              </a:rPr>
              <a:t>Infection and </a:t>
            </a:r>
          </a:p>
          <a:p>
            <a:pPr eaLnBrk="1" hangingPunct="1">
              <a:spcBef>
                <a:spcPct val="0"/>
              </a:spcBef>
              <a:buClrTx/>
              <a:buFontTx/>
              <a:buNone/>
            </a:pPr>
            <a:r>
              <a:rPr lang="en-US" altLang="en-US" sz="4400">
                <a:solidFill>
                  <a:srgbClr val="532B64"/>
                </a:solidFill>
                <a:latin typeface="Times New Roman" panose="02020603050405020304" pitchFamily="18" charset="0"/>
              </a:rPr>
              <a:t>Tuberculosis Disease</a:t>
            </a:r>
          </a:p>
        </p:txBody>
      </p:sp>
      <p:sp>
        <p:nvSpPr>
          <p:cNvPr id="6149"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pic>
        <p:nvPicPr>
          <p:cNvPr id="61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03588"/>
            <a:ext cx="2474913"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45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81567A0F-E448-40A9-94D6-6A641E79EC94}" type="slidenum">
              <a:rPr lang="en-US" altLang="en-US" sz="2000" smtClean="0"/>
              <a:pPr>
                <a:spcBef>
                  <a:spcPct val="0"/>
                </a:spcBef>
                <a:buClrTx/>
                <a:buFontTx/>
                <a:buNone/>
              </a:pPr>
              <a:t>10</a:t>
            </a:fld>
            <a:endParaRPr lang="en-US" altLang="en-US" sz="2000" smtClean="0"/>
          </a:p>
        </p:txBody>
      </p:sp>
      <p:sp>
        <p:nvSpPr>
          <p:cNvPr id="24580" name="Rectangle 5"/>
          <p:cNvSpPr>
            <a:spLocks noGrp="1" noChangeArrowheads="1"/>
          </p:cNvSpPr>
          <p:nvPr>
            <p:ph type="body" idx="1"/>
          </p:nvPr>
        </p:nvSpPr>
        <p:spPr>
          <a:xfrm>
            <a:off x="407988" y="1570038"/>
            <a:ext cx="8229600" cy="4525962"/>
          </a:xfrm>
          <a:noFill/>
        </p:spPr>
        <p:txBody>
          <a:bodyPr/>
          <a:lstStyle/>
          <a:p>
            <a:pPr eaLnBrk="1" hangingPunct="1"/>
            <a:r>
              <a:rPr lang="en-US" altLang="en-US" sz="2800" smtClean="0"/>
              <a:t>HCWs who serve patients at increased risk for TB disease</a:t>
            </a:r>
          </a:p>
          <a:p>
            <a:pPr eaLnBrk="1" hangingPunct="1"/>
            <a:endParaRPr lang="en-US" altLang="en-US" sz="1600" smtClean="0"/>
          </a:p>
          <a:p>
            <a:pPr eaLnBrk="1" hangingPunct="1"/>
            <a:r>
              <a:rPr lang="en-US" altLang="en-US" sz="2800" smtClean="0"/>
              <a:t>Populations defined locally as having an increased incidence of LTBI or TB disease (e.g., medically underserved, low income, or people who abuse drugs or alcohol)</a:t>
            </a:r>
          </a:p>
          <a:p>
            <a:pPr eaLnBrk="1" hangingPunct="1"/>
            <a:endParaRPr lang="en-US" altLang="en-US" sz="1600" smtClean="0"/>
          </a:p>
          <a:p>
            <a:pPr eaLnBrk="1" hangingPunct="1"/>
            <a:r>
              <a:rPr lang="en-US" altLang="en-US" sz="2800" smtClean="0"/>
              <a:t>Infants, children, and adolescents exposed to adults in high-risk groups</a:t>
            </a:r>
          </a:p>
        </p:txBody>
      </p:sp>
      <p:sp>
        <p:nvSpPr>
          <p:cNvPr id="24581" name="Rectangle 6"/>
          <p:cNvSpPr>
            <a:spLocks noGrp="1" noChangeArrowheads="1"/>
          </p:cNvSpPr>
          <p:nvPr>
            <p:ph type="title"/>
          </p:nvPr>
        </p:nvSpPr>
        <p:spPr>
          <a:noFill/>
        </p:spPr>
        <p:txBody>
          <a:bodyPr/>
          <a:lstStyle/>
          <a:p>
            <a:pPr eaLnBrk="1" hangingPunct="1"/>
            <a:r>
              <a:rPr lang="en-US" altLang="en-US" smtClean="0"/>
              <a:t>Targeted Testing (6)</a:t>
            </a:r>
            <a:br>
              <a:rPr lang="en-US" altLang="en-US" smtClean="0"/>
            </a:br>
            <a:r>
              <a:rPr lang="en-US" altLang="en-US" sz="3200" smtClean="0"/>
              <a:t>High-Risk Groups for TB Infection</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088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3B5C07F6-FF41-417B-999D-8EE304BCCAC6}" type="slidenum">
              <a:rPr lang="en-US" altLang="en-US" sz="2000" smtClean="0"/>
              <a:pPr>
                <a:spcBef>
                  <a:spcPct val="0"/>
                </a:spcBef>
                <a:buClrTx/>
                <a:buFontTx/>
                <a:buNone/>
              </a:pPr>
              <a:t>100</a:t>
            </a:fld>
            <a:endParaRPr lang="en-US" altLang="en-US" sz="2000" smtClean="0"/>
          </a:p>
        </p:txBody>
      </p:sp>
      <p:sp>
        <p:nvSpPr>
          <p:cNvPr id="208900" name="Rectangle 2"/>
          <p:cNvSpPr>
            <a:spLocks noGrp="1" noChangeArrowheads="1"/>
          </p:cNvSpPr>
          <p:nvPr>
            <p:ph type="body" idx="1"/>
          </p:nvPr>
        </p:nvSpPr>
        <p:spPr>
          <a:xfrm>
            <a:off x="457200" y="1600200"/>
            <a:ext cx="8229600" cy="4800600"/>
          </a:xfrm>
        </p:spPr>
        <p:txBody>
          <a:bodyPr/>
          <a:lstStyle/>
          <a:p>
            <a:pPr eaLnBrk="1" hangingPunct="1">
              <a:lnSpc>
                <a:spcPct val="90000"/>
              </a:lnSpc>
            </a:pPr>
            <a:r>
              <a:rPr lang="en-US" altLang="en-US" sz="2800" smtClean="0"/>
              <a:t>Easiest and least expensive method is to have patient cough into sterile container </a:t>
            </a:r>
          </a:p>
          <a:p>
            <a:pPr eaLnBrk="1" hangingPunct="1">
              <a:lnSpc>
                <a:spcPct val="90000"/>
              </a:lnSpc>
            </a:pPr>
            <a:endParaRPr lang="en-US" altLang="en-US" sz="2000" smtClean="0"/>
          </a:p>
          <a:p>
            <a:pPr eaLnBrk="1" hangingPunct="1">
              <a:lnSpc>
                <a:spcPct val="90000"/>
              </a:lnSpc>
            </a:pPr>
            <a:r>
              <a:rPr lang="en-US" altLang="en-US" sz="2800" smtClean="0"/>
              <a:t>HCWs should coach and instruct patient</a:t>
            </a:r>
          </a:p>
          <a:p>
            <a:pPr eaLnBrk="1" hangingPunct="1">
              <a:lnSpc>
                <a:spcPct val="90000"/>
              </a:lnSpc>
            </a:pPr>
            <a:endParaRPr lang="en-US" altLang="en-US" sz="2000" smtClean="0"/>
          </a:p>
          <a:p>
            <a:pPr eaLnBrk="1" hangingPunct="1">
              <a:lnSpc>
                <a:spcPct val="90000"/>
              </a:lnSpc>
            </a:pPr>
            <a:r>
              <a:rPr lang="en-US" altLang="en-US" sz="2800" smtClean="0"/>
              <a:t>Should have </a:t>
            </a:r>
            <a:r>
              <a:rPr lang="en-US" altLang="en-US" sz="2800" u="sng" smtClean="0"/>
              <a:t>at least 3</a:t>
            </a:r>
            <a:r>
              <a:rPr lang="en-US" altLang="en-US" sz="2800" smtClean="0"/>
              <a:t> sputum specimens examined</a:t>
            </a:r>
          </a:p>
          <a:p>
            <a:pPr eaLnBrk="1" hangingPunct="1">
              <a:lnSpc>
                <a:spcPct val="90000"/>
              </a:lnSpc>
            </a:pPr>
            <a:endParaRPr lang="en-US" altLang="en-US" sz="2000" smtClean="0"/>
          </a:p>
          <a:p>
            <a:pPr lvl="1" eaLnBrk="1" hangingPunct="1">
              <a:lnSpc>
                <a:spcPct val="90000"/>
              </a:lnSpc>
            </a:pPr>
            <a:r>
              <a:rPr lang="en-US" altLang="en-US" smtClean="0"/>
              <a:t>Collected in 8 to 24 hour intervals</a:t>
            </a:r>
          </a:p>
          <a:p>
            <a:pPr lvl="1" eaLnBrk="1" hangingPunct="1">
              <a:lnSpc>
                <a:spcPct val="90000"/>
              </a:lnSpc>
            </a:pPr>
            <a:endParaRPr lang="en-US" altLang="en-US" sz="2000" smtClean="0"/>
          </a:p>
          <a:p>
            <a:pPr lvl="1" eaLnBrk="1" hangingPunct="1">
              <a:lnSpc>
                <a:spcPct val="90000"/>
              </a:lnSpc>
            </a:pPr>
            <a:r>
              <a:rPr lang="en-US" altLang="en-US" smtClean="0"/>
              <a:t>At least one early morning specimen</a:t>
            </a:r>
            <a:r>
              <a:rPr lang="en-US" altLang="en-US" sz="2400" smtClean="0"/>
              <a:t> </a:t>
            </a:r>
            <a:endParaRPr lang="en-US" altLang="en-US" sz="2000" smtClean="0"/>
          </a:p>
          <a:p>
            <a:pPr lvl="1" eaLnBrk="1" hangingPunct="1">
              <a:lnSpc>
                <a:spcPct val="90000"/>
              </a:lnSpc>
            </a:pPr>
            <a:endParaRPr lang="en-US" altLang="en-US" sz="2400" smtClean="0"/>
          </a:p>
        </p:txBody>
      </p:sp>
      <p:sp>
        <p:nvSpPr>
          <p:cNvPr id="208901" name="Rectangle 3"/>
          <p:cNvSpPr>
            <a:spLocks noGrp="1" noChangeArrowheads="1"/>
          </p:cNvSpPr>
          <p:nvPr>
            <p:ph type="title"/>
          </p:nvPr>
        </p:nvSpPr>
        <p:spPr>
          <a:xfrm>
            <a:off x="427038" y="0"/>
            <a:ext cx="8229600" cy="1295400"/>
          </a:xfrm>
          <a:noFill/>
        </p:spPr>
        <p:txBody>
          <a:bodyPr/>
          <a:lstStyle/>
          <a:p>
            <a:pPr eaLnBrk="1" hangingPunct="1"/>
            <a:r>
              <a:rPr lang="en-US" altLang="en-US" smtClean="0"/>
              <a:t>5.  Bacteriologic Examination (4) </a:t>
            </a:r>
            <a:br>
              <a:rPr lang="en-US" altLang="en-US" smtClean="0"/>
            </a:br>
            <a:r>
              <a:rPr lang="en-US" altLang="en-US" sz="3200" smtClean="0"/>
              <a:t>Sputum Sample Specimen Collection</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109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1030D2BA-7D77-4DAF-9FD0-98549D68E27E}" type="slidenum">
              <a:rPr lang="en-US" altLang="en-US" sz="2000" smtClean="0"/>
              <a:pPr>
                <a:spcBef>
                  <a:spcPct val="0"/>
                </a:spcBef>
                <a:buClrTx/>
                <a:buFontTx/>
                <a:buNone/>
              </a:pPr>
              <a:t>101</a:t>
            </a:fld>
            <a:endParaRPr lang="en-US" altLang="en-US" sz="2000" smtClean="0"/>
          </a:p>
        </p:txBody>
      </p:sp>
      <p:sp>
        <p:nvSpPr>
          <p:cNvPr id="210948" name="Rectangle 2"/>
          <p:cNvSpPr>
            <a:spLocks noGrp="1" noChangeArrowheads="1"/>
          </p:cNvSpPr>
          <p:nvPr>
            <p:ph type="title"/>
          </p:nvPr>
        </p:nvSpPr>
        <p:spPr/>
        <p:txBody>
          <a:bodyPr/>
          <a:lstStyle/>
          <a:p>
            <a:pPr eaLnBrk="1" hangingPunct="1"/>
            <a:r>
              <a:rPr lang="en-US" altLang="en-US" smtClean="0"/>
              <a:t>5.  Bacteriologic Examination (5) </a:t>
            </a:r>
            <a:br>
              <a:rPr lang="en-US" altLang="en-US" smtClean="0"/>
            </a:br>
            <a:r>
              <a:rPr lang="en-US" altLang="en-US" sz="3200" smtClean="0"/>
              <a:t>Induced Sputum Collection</a:t>
            </a:r>
          </a:p>
        </p:txBody>
      </p:sp>
      <p:sp>
        <p:nvSpPr>
          <p:cNvPr id="210949" name="Rectangle 3"/>
          <p:cNvSpPr>
            <a:spLocks noGrp="1" noChangeArrowheads="1"/>
          </p:cNvSpPr>
          <p:nvPr>
            <p:ph type="body" idx="1"/>
          </p:nvPr>
        </p:nvSpPr>
        <p:spPr/>
        <p:txBody>
          <a:bodyPr/>
          <a:lstStyle/>
          <a:p>
            <a:pPr eaLnBrk="1" hangingPunct="1"/>
            <a:r>
              <a:rPr lang="en-US" altLang="en-US" sz="2800" smtClean="0"/>
              <a:t>Induced sputum collection should be used if patient cannot cough up sputum on their own</a:t>
            </a:r>
          </a:p>
          <a:p>
            <a:pPr eaLnBrk="1" hangingPunct="1"/>
            <a:endParaRPr lang="en-US" altLang="en-US" sz="2000" smtClean="0"/>
          </a:p>
          <a:p>
            <a:pPr eaLnBrk="1" hangingPunct="1"/>
            <a:r>
              <a:rPr lang="en-US" altLang="en-US" sz="2800" smtClean="0"/>
              <a:t>Patient inhales saline mist, causing deep coughing</a:t>
            </a:r>
          </a:p>
          <a:p>
            <a:pPr eaLnBrk="1" hangingPunct="1">
              <a:buFontTx/>
              <a:buNone/>
            </a:pPr>
            <a:endParaRPr lang="en-US" altLang="en-US" sz="2000" smtClean="0"/>
          </a:p>
          <a:p>
            <a:pPr eaLnBrk="1" hangingPunct="1"/>
            <a:r>
              <a:rPr lang="en-US" altLang="en-US" sz="2800" smtClean="0"/>
              <a:t>Specimen often clear and watery, should be labeled “induced specimen”</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21299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A4E042A1-2709-479F-A6EA-0F891AEBDA8D}" type="slidenum">
              <a:rPr lang="en-US" altLang="en-US" sz="2000" smtClean="0"/>
              <a:pPr>
                <a:spcBef>
                  <a:spcPct val="0"/>
                </a:spcBef>
                <a:buClrTx/>
                <a:buFontTx/>
                <a:buNone/>
              </a:pPr>
              <a:t>102</a:t>
            </a:fld>
            <a:endParaRPr lang="en-US" altLang="en-US" sz="2000" smtClean="0"/>
          </a:p>
        </p:txBody>
      </p:sp>
      <p:sp>
        <p:nvSpPr>
          <p:cNvPr id="212996" name="Rectangle 3"/>
          <p:cNvSpPr>
            <a:spLocks noGrp="1" noChangeArrowheads="1"/>
          </p:cNvSpPr>
          <p:nvPr>
            <p:ph type="title"/>
          </p:nvPr>
        </p:nvSpPr>
        <p:spPr>
          <a:xfrm>
            <a:off x="427038" y="0"/>
            <a:ext cx="8229600" cy="1143000"/>
          </a:xfrm>
          <a:noFill/>
        </p:spPr>
        <p:txBody>
          <a:bodyPr/>
          <a:lstStyle/>
          <a:p>
            <a:pPr eaLnBrk="1" hangingPunct="1"/>
            <a:r>
              <a:rPr lang="en-US" altLang="en-US" smtClean="0">
                <a:solidFill>
                  <a:srgbClr val="532B64"/>
                </a:solidFill>
              </a:rPr>
              <a:t>5.  Bacteriologic Examination (6)</a:t>
            </a:r>
            <a:br>
              <a:rPr lang="en-US" altLang="en-US" smtClean="0">
                <a:solidFill>
                  <a:srgbClr val="532B64"/>
                </a:solidFill>
              </a:rPr>
            </a:br>
            <a:r>
              <a:rPr lang="en-US" altLang="en-US" sz="3200" smtClean="0">
                <a:solidFill>
                  <a:srgbClr val="532B64"/>
                </a:solidFill>
              </a:rPr>
              <a:t>Bronchoscopy</a:t>
            </a:r>
          </a:p>
        </p:txBody>
      </p:sp>
      <p:sp>
        <p:nvSpPr>
          <p:cNvPr id="212997" name="Rectangle 2"/>
          <p:cNvSpPr>
            <a:spLocks noGrp="1" noChangeArrowheads="1"/>
          </p:cNvSpPr>
          <p:nvPr>
            <p:ph type="body" sz="half" idx="1"/>
          </p:nvPr>
        </p:nvSpPr>
        <p:spPr>
          <a:xfrm>
            <a:off x="76200" y="1295400"/>
            <a:ext cx="5105400" cy="5105400"/>
          </a:xfrm>
        </p:spPr>
        <p:txBody>
          <a:bodyPr/>
          <a:lstStyle/>
          <a:p>
            <a:pPr eaLnBrk="1" hangingPunct="1">
              <a:buClrTx/>
            </a:pPr>
            <a:r>
              <a:rPr lang="en-US" altLang="en-US" sz="2400" dirty="0" smtClean="0"/>
              <a:t>Bronchoscopy may be used:</a:t>
            </a:r>
          </a:p>
          <a:p>
            <a:pPr eaLnBrk="1" hangingPunct="1"/>
            <a:endParaRPr lang="en-US" altLang="en-US" sz="2400" dirty="0" smtClean="0"/>
          </a:p>
          <a:p>
            <a:pPr lvl="1" eaLnBrk="1" hangingPunct="1">
              <a:buClrTx/>
            </a:pPr>
            <a:r>
              <a:rPr lang="en-US" altLang="en-US" sz="2400" dirty="0" smtClean="0"/>
              <a:t>If patient cannot cough up enough sputum</a:t>
            </a:r>
          </a:p>
          <a:p>
            <a:pPr lvl="1" eaLnBrk="1" hangingPunct="1">
              <a:buClrTx/>
            </a:pPr>
            <a:endParaRPr lang="en-US" altLang="en-US" sz="2400" dirty="0" smtClean="0"/>
          </a:p>
          <a:p>
            <a:pPr lvl="1" eaLnBrk="1" hangingPunct="1">
              <a:buClrTx/>
            </a:pPr>
            <a:r>
              <a:rPr lang="en-US" altLang="en-US" sz="2400" dirty="0" smtClean="0"/>
              <a:t>If an induced sputum cannot be obtained</a:t>
            </a:r>
          </a:p>
          <a:p>
            <a:pPr eaLnBrk="1" hangingPunct="1">
              <a:buFontTx/>
              <a:buNone/>
            </a:pPr>
            <a:endParaRPr lang="en-US" altLang="en-US" sz="2400" dirty="0" smtClean="0"/>
          </a:p>
          <a:p>
            <a:pPr eaLnBrk="1" hangingPunct="1">
              <a:buClrTx/>
            </a:pPr>
            <a:r>
              <a:rPr lang="en-US" altLang="en-US" sz="2400" dirty="0" smtClean="0"/>
              <a:t>Procedure: instrument is passed through the mouth into the diseased portion of the lung to obtain sputum or lung tissue</a:t>
            </a:r>
          </a:p>
        </p:txBody>
      </p:sp>
      <p:pic>
        <p:nvPicPr>
          <p:cNvPr id="212998" name="Picture 5" descr="Bronch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1600" y="2209800"/>
            <a:ext cx="3683000" cy="2762250"/>
          </a:xfrm>
          <a:noFill/>
        </p:spPr>
      </p:pic>
      <p:sp>
        <p:nvSpPr>
          <p:cNvPr id="212999" name="Text Box 6"/>
          <p:cNvSpPr txBox="1">
            <a:spLocks noChangeArrowheads="1"/>
          </p:cNvSpPr>
          <p:nvPr/>
        </p:nvSpPr>
        <p:spPr bwMode="auto">
          <a:xfrm>
            <a:off x="5105400" y="5029200"/>
            <a:ext cx="3810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200" dirty="0"/>
              <a:t>Bronchoscopy being performed on a patient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150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8A73A89D-22A5-4251-811E-784D810A70E8}" type="slidenum">
              <a:rPr lang="en-US" altLang="en-US" sz="2000" smtClean="0"/>
              <a:pPr>
                <a:spcBef>
                  <a:spcPct val="0"/>
                </a:spcBef>
                <a:buClrTx/>
                <a:buFontTx/>
                <a:buNone/>
              </a:pPr>
              <a:t>103</a:t>
            </a:fld>
            <a:endParaRPr lang="en-US" altLang="en-US" sz="2000" smtClean="0"/>
          </a:p>
        </p:txBody>
      </p:sp>
      <p:sp>
        <p:nvSpPr>
          <p:cNvPr id="215044" name="Rectangle 2"/>
          <p:cNvSpPr>
            <a:spLocks noGrp="1" noChangeArrowheads="1"/>
          </p:cNvSpPr>
          <p:nvPr>
            <p:ph type="title"/>
          </p:nvPr>
        </p:nvSpPr>
        <p:spPr/>
        <p:txBody>
          <a:bodyPr/>
          <a:lstStyle/>
          <a:p>
            <a:pPr eaLnBrk="1" hangingPunct="1"/>
            <a:r>
              <a:rPr lang="en-US" altLang="en-US" smtClean="0"/>
              <a:t>5.  Bacteriologic Examination (7)</a:t>
            </a:r>
            <a:r>
              <a:rPr lang="en-US" altLang="en-US" sz="3600" smtClean="0"/>
              <a:t/>
            </a:r>
            <a:br>
              <a:rPr lang="en-US" altLang="en-US" sz="3600" smtClean="0"/>
            </a:br>
            <a:r>
              <a:rPr lang="en-US" altLang="en-US" sz="3200" smtClean="0"/>
              <a:t>Gastric Washing</a:t>
            </a:r>
          </a:p>
        </p:txBody>
      </p:sp>
      <p:sp>
        <p:nvSpPr>
          <p:cNvPr id="215045" name="Rectangle 3"/>
          <p:cNvSpPr>
            <a:spLocks noGrp="1" noChangeArrowheads="1"/>
          </p:cNvSpPr>
          <p:nvPr>
            <p:ph type="body" idx="1"/>
          </p:nvPr>
        </p:nvSpPr>
        <p:spPr>
          <a:xfrm>
            <a:off x="457200" y="1646238"/>
            <a:ext cx="8229600" cy="4525962"/>
          </a:xfrm>
        </p:spPr>
        <p:txBody>
          <a:bodyPr/>
          <a:lstStyle/>
          <a:p>
            <a:pPr marL="609600" indent="-609600" eaLnBrk="1" hangingPunct="1"/>
            <a:r>
              <a:rPr lang="en-US" altLang="en-US" sz="2800" smtClean="0"/>
              <a:t>Usually only used if sample cannot be obtained from other procedures</a:t>
            </a:r>
          </a:p>
          <a:p>
            <a:pPr marL="609600" indent="-609600" eaLnBrk="1" hangingPunct="1">
              <a:buFontTx/>
              <a:buNone/>
            </a:pPr>
            <a:endParaRPr lang="en-US" altLang="en-US" sz="2800" smtClean="0"/>
          </a:p>
          <a:p>
            <a:pPr marL="609600" indent="-609600" eaLnBrk="1" hangingPunct="1"/>
            <a:r>
              <a:rPr lang="en-US" altLang="en-US" sz="2800" smtClean="0"/>
              <a:t>Often used with children </a:t>
            </a:r>
          </a:p>
          <a:p>
            <a:pPr marL="609600" indent="-609600" eaLnBrk="1" hangingPunct="1"/>
            <a:endParaRPr lang="en-US" altLang="en-US" sz="2800" smtClean="0"/>
          </a:p>
          <a:p>
            <a:pPr marL="609600" indent="-609600" eaLnBrk="1" hangingPunct="1"/>
            <a:r>
              <a:rPr lang="en-US" altLang="en-US" sz="2800" smtClean="0"/>
              <a:t>Tube is inserted through nose and into stomach to obtain gastric secretions that may contain sputum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170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A2599BD3-CB9D-4AB1-BA83-B6248B376693}" type="slidenum">
              <a:rPr lang="en-US" altLang="en-US" sz="2000" smtClean="0"/>
              <a:pPr>
                <a:spcBef>
                  <a:spcPct val="0"/>
                </a:spcBef>
                <a:buClrTx/>
                <a:buFontTx/>
                <a:buNone/>
              </a:pPr>
              <a:t>104</a:t>
            </a:fld>
            <a:endParaRPr lang="en-US" altLang="en-US" sz="2000" smtClean="0"/>
          </a:p>
        </p:txBody>
      </p:sp>
      <p:sp>
        <p:nvSpPr>
          <p:cNvPr id="217092" name="Rectangle 2"/>
          <p:cNvSpPr>
            <a:spLocks noGrp="1" noChangeArrowheads="1"/>
          </p:cNvSpPr>
          <p:nvPr>
            <p:ph type="body" idx="1"/>
          </p:nvPr>
        </p:nvSpPr>
        <p:spPr>
          <a:xfrm>
            <a:off x="228600" y="1447800"/>
            <a:ext cx="8686800" cy="4525963"/>
          </a:xfrm>
        </p:spPr>
        <p:txBody>
          <a:bodyPr/>
          <a:lstStyle/>
          <a:p>
            <a:pPr eaLnBrk="1" hangingPunct="1"/>
            <a:r>
              <a:rPr lang="en-US" altLang="en-US" sz="2800" smtClean="0"/>
              <a:t>Specimens other than sputum may be obtained</a:t>
            </a:r>
          </a:p>
          <a:p>
            <a:pPr eaLnBrk="1" hangingPunct="1"/>
            <a:endParaRPr lang="en-US" altLang="en-US" sz="2000" smtClean="0"/>
          </a:p>
          <a:p>
            <a:pPr eaLnBrk="1" hangingPunct="1"/>
            <a:r>
              <a:rPr lang="en-US" altLang="en-US" sz="2800" smtClean="0"/>
              <a:t>Depends on part of body affected</a:t>
            </a:r>
          </a:p>
          <a:p>
            <a:pPr lvl="1" eaLnBrk="1" hangingPunct="1"/>
            <a:endParaRPr lang="en-US" altLang="en-US" sz="2000" smtClean="0"/>
          </a:p>
          <a:p>
            <a:pPr eaLnBrk="1" hangingPunct="1"/>
            <a:r>
              <a:rPr lang="en-US" altLang="en-US" sz="2800" smtClean="0"/>
              <a:t>For example:</a:t>
            </a:r>
          </a:p>
          <a:p>
            <a:pPr eaLnBrk="1" hangingPunct="1"/>
            <a:endParaRPr lang="en-US" altLang="en-US" sz="2000" smtClean="0"/>
          </a:p>
          <a:p>
            <a:pPr lvl="1" eaLnBrk="1" hangingPunct="1"/>
            <a:r>
              <a:rPr lang="en-US" altLang="en-US" smtClean="0"/>
              <a:t>Urine samples for TB disease of kidneys</a:t>
            </a:r>
          </a:p>
          <a:p>
            <a:pPr lvl="1" eaLnBrk="1" hangingPunct="1"/>
            <a:endParaRPr lang="en-US" altLang="en-US" smtClean="0"/>
          </a:p>
          <a:p>
            <a:pPr lvl="1" eaLnBrk="1" hangingPunct="1"/>
            <a:r>
              <a:rPr lang="en-US" altLang="en-US" smtClean="0"/>
              <a:t>Fluid samples from area around spine for TB meningitis</a:t>
            </a:r>
          </a:p>
        </p:txBody>
      </p:sp>
      <p:sp>
        <p:nvSpPr>
          <p:cNvPr id="217093" name="Rectangle 3"/>
          <p:cNvSpPr>
            <a:spLocks noGrp="1" noChangeArrowheads="1"/>
          </p:cNvSpPr>
          <p:nvPr>
            <p:ph type="title"/>
          </p:nvPr>
        </p:nvSpPr>
        <p:spPr>
          <a:xfrm>
            <a:off x="427038" y="0"/>
            <a:ext cx="8229600" cy="1295400"/>
          </a:xfrm>
          <a:noFill/>
        </p:spPr>
        <p:txBody>
          <a:bodyPr/>
          <a:lstStyle/>
          <a:p>
            <a:pPr eaLnBrk="1" hangingPunct="1"/>
            <a:r>
              <a:rPr lang="en-US" altLang="en-US" smtClean="0"/>
              <a:t>5.  Bacteriologic Examination (8) </a:t>
            </a:r>
            <a:br>
              <a:rPr lang="en-US" altLang="en-US" smtClean="0"/>
            </a:br>
            <a:r>
              <a:rPr lang="en-US" altLang="en-US" sz="3200" smtClean="0"/>
              <a:t>Extrapulmonary TB</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21913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72D39EC0-EDD1-4D41-8AD1-BD702B4F8DB0}" type="slidenum">
              <a:rPr lang="en-US" altLang="en-US" sz="2000" smtClean="0"/>
              <a:pPr>
                <a:spcBef>
                  <a:spcPct val="0"/>
                </a:spcBef>
                <a:buClrTx/>
                <a:buFontTx/>
                <a:buNone/>
              </a:pPr>
              <a:t>105</a:t>
            </a:fld>
            <a:endParaRPr lang="en-US" altLang="en-US" sz="2000" smtClean="0"/>
          </a:p>
        </p:txBody>
      </p:sp>
      <p:sp>
        <p:nvSpPr>
          <p:cNvPr id="219140" name="Rectangle 2"/>
          <p:cNvSpPr>
            <a:spLocks noGrp="1" noChangeArrowheads="1"/>
          </p:cNvSpPr>
          <p:nvPr>
            <p:ph type="title"/>
          </p:nvPr>
        </p:nvSpPr>
        <p:spPr>
          <a:noFill/>
        </p:spPr>
        <p:txBody>
          <a:bodyPr/>
          <a:lstStyle/>
          <a:p>
            <a:pPr eaLnBrk="1" hangingPunct="1"/>
            <a:r>
              <a:rPr lang="en-US" altLang="en-US" smtClean="0">
                <a:solidFill>
                  <a:srgbClr val="532B64"/>
                </a:solidFill>
              </a:rPr>
              <a:t>5.  Bacteriologic Examination (9)</a:t>
            </a:r>
            <a:r>
              <a:rPr lang="en-US" altLang="en-US" sz="3200" smtClean="0">
                <a:solidFill>
                  <a:srgbClr val="532B64"/>
                </a:solidFill>
              </a:rPr>
              <a:t/>
            </a:r>
            <a:br>
              <a:rPr lang="en-US" altLang="en-US" sz="3200" smtClean="0">
                <a:solidFill>
                  <a:srgbClr val="532B64"/>
                </a:solidFill>
              </a:rPr>
            </a:br>
            <a:r>
              <a:rPr lang="en-US" altLang="en-US" sz="3200" smtClean="0">
                <a:solidFill>
                  <a:srgbClr val="532B64"/>
                </a:solidFill>
              </a:rPr>
              <a:t>Examination of AFB Smears</a:t>
            </a:r>
          </a:p>
        </p:txBody>
      </p:sp>
      <p:sp>
        <p:nvSpPr>
          <p:cNvPr id="219141" name="Rectangle 3"/>
          <p:cNvSpPr>
            <a:spLocks noGrp="1" noChangeArrowheads="1"/>
          </p:cNvSpPr>
          <p:nvPr>
            <p:ph type="body" sz="half" idx="1"/>
          </p:nvPr>
        </p:nvSpPr>
        <p:spPr/>
        <p:txBody>
          <a:bodyPr/>
          <a:lstStyle/>
          <a:p>
            <a:pPr eaLnBrk="1" hangingPunct="1">
              <a:buClrTx/>
            </a:pPr>
            <a:r>
              <a:rPr lang="en-US" altLang="en-US" sz="2800" smtClean="0"/>
              <a:t>Specimens are smeared onto glass slide and stained</a:t>
            </a:r>
          </a:p>
          <a:p>
            <a:pPr eaLnBrk="1" hangingPunct="1">
              <a:buClrTx/>
            </a:pPr>
            <a:endParaRPr lang="en-US" altLang="en-US" sz="2000" smtClean="0"/>
          </a:p>
          <a:p>
            <a:pPr eaLnBrk="1" hangingPunct="1">
              <a:buClrTx/>
            </a:pPr>
            <a:r>
              <a:rPr lang="en-US" altLang="en-US" sz="2800" smtClean="0"/>
              <a:t>AFB are mycobacteria that remain stained after being washed in acid solution  </a:t>
            </a:r>
          </a:p>
        </p:txBody>
      </p:sp>
      <p:sp>
        <p:nvSpPr>
          <p:cNvPr id="219142" name="Text Box 5"/>
          <p:cNvSpPr txBox="1">
            <a:spLocks noChangeArrowheads="1"/>
          </p:cNvSpPr>
          <p:nvPr/>
        </p:nvSpPr>
        <p:spPr bwMode="auto">
          <a:xfrm>
            <a:off x="762000" y="59436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endParaRPr lang="en-US" altLang="en-US" sz="1400" b="0">
              <a:solidFill>
                <a:srgbClr val="009999"/>
              </a:solidFill>
            </a:endParaRPr>
          </a:p>
        </p:txBody>
      </p:sp>
      <p:sp>
        <p:nvSpPr>
          <p:cNvPr id="219143" name="Text Box 6"/>
          <p:cNvSpPr txBox="1">
            <a:spLocks noChangeArrowheads="1"/>
          </p:cNvSpPr>
          <p:nvPr/>
        </p:nvSpPr>
        <p:spPr bwMode="auto">
          <a:xfrm>
            <a:off x="5562600" y="4648200"/>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200"/>
              <a:t>AFB smear</a:t>
            </a:r>
          </a:p>
        </p:txBody>
      </p:sp>
      <p:pic>
        <p:nvPicPr>
          <p:cNvPr id="21914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300" y="1905000"/>
            <a:ext cx="4292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211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D23B53B8-FB45-4D5F-A9E8-02B81E18F60F}" type="slidenum">
              <a:rPr lang="en-US" altLang="en-US" sz="2000" smtClean="0"/>
              <a:pPr>
                <a:spcBef>
                  <a:spcPct val="0"/>
                </a:spcBef>
                <a:buClrTx/>
                <a:buFontTx/>
                <a:buNone/>
              </a:pPr>
              <a:t>106</a:t>
            </a:fld>
            <a:endParaRPr lang="en-US" altLang="en-US" sz="2000" smtClean="0"/>
          </a:p>
        </p:txBody>
      </p:sp>
      <p:sp>
        <p:nvSpPr>
          <p:cNvPr id="221188" name="Rectangle 2"/>
          <p:cNvSpPr>
            <a:spLocks noGrp="1" noChangeArrowheads="1"/>
          </p:cNvSpPr>
          <p:nvPr>
            <p:ph type="body" idx="1"/>
          </p:nvPr>
        </p:nvSpPr>
        <p:spPr>
          <a:xfrm>
            <a:off x="457200" y="1343025"/>
            <a:ext cx="8229600" cy="4525963"/>
          </a:xfrm>
        </p:spPr>
        <p:txBody>
          <a:bodyPr/>
          <a:lstStyle/>
          <a:p>
            <a:pPr eaLnBrk="1" hangingPunct="1"/>
            <a:r>
              <a:rPr lang="en-US" altLang="en-US" sz="2400" smtClean="0"/>
              <a:t>Number of AFB on smear are counted</a:t>
            </a:r>
          </a:p>
          <a:p>
            <a:pPr eaLnBrk="1" hangingPunct="1"/>
            <a:endParaRPr lang="en-US" altLang="en-US" sz="1800" smtClean="0"/>
          </a:p>
          <a:p>
            <a:pPr eaLnBrk="1" hangingPunct="1"/>
            <a:r>
              <a:rPr lang="en-US" altLang="en-US" sz="2400" smtClean="0"/>
              <a:t>According to number of AFB seen, smears are classified as 4+, 3+, 2+, or 1+</a:t>
            </a:r>
          </a:p>
          <a:p>
            <a:pPr eaLnBrk="1" hangingPunct="1"/>
            <a:endParaRPr lang="en-US" altLang="en-US" sz="1800" smtClean="0"/>
          </a:p>
          <a:p>
            <a:pPr lvl="1" eaLnBrk="1" hangingPunct="1"/>
            <a:r>
              <a:rPr lang="en-US" altLang="en-US" sz="2400" smtClean="0"/>
              <a:t>For example, 4+ smear has 10 times as many AFB than 3+ smear</a:t>
            </a:r>
          </a:p>
          <a:p>
            <a:pPr lvl="1" eaLnBrk="1" hangingPunct="1"/>
            <a:endParaRPr lang="en-US" altLang="en-US" sz="1800" smtClean="0"/>
          </a:p>
          <a:p>
            <a:pPr eaLnBrk="1" hangingPunct="1"/>
            <a:r>
              <a:rPr lang="en-US" altLang="en-US" sz="2400" smtClean="0"/>
              <a:t>If very few AFB are seen, the smear is classified by the actual number of AFB seen</a:t>
            </a:r>
          </a:p>
          <a:p>
            <a:pPr eaLnBrk="1" hangingPunct="1"/>
            <a:endParaRPr lang="en-US" altLang="en-US" sz="1800" smtClean="0"/>
          </a:p>
          <a:p>
            <a:pPr eaLnBrk="1" hangingPunct="1"/>
            <a:r>
              <a:rPr lang="en-US" altLang="en-US" sz="2400" smtClean="0"/>
              <a:t>A negative smear does not rule out the possibility of TB </a:t>
            </a:r>
          </a:p>
        </p:txBody>
      </p:sp>
      <p:sp>
        <p:nvSpPr>
          <p:cNvPr id="221189" name="Rectangle 3"/>
          <p:cNvSpPr>
            <a:spLocks noGrp="1" noChangeArrowheads="1"/>
          </p:cNvSpPr>
          <p:nvPr>
            <p:ph type="title"/>
          </p:nvPr>
        </p:nvSpPr>
        <p:spPr>
          <a:xfrm>
            <a:off x="0" y="152400"/>
            <a:ext cx="8839200" cy="1143000"/>
          </a:xfrm>
          <a:noFill/>
        </p:spPr>
        <p:txBody>
          <a:bodyPr/>
          <a:lstStyle/>
          <a:p>
            <a:pPr eaLnBrk="1" hangingPunct="1"/>
            <a:r>
              <a:rPr lang="en-US" altLang="en-US" smtClean="0"/>
              <a:t>5.  Bacteriologic Examination (10)</a:t>
            </a:r>
            <a:br>
              <a:rPr lang="en-US" altLang="en-US" smtClean="0"/>
            </a:br>
            <a:r>
              <a:rPr lang="en-US" altLang="en-US" sz="3200" smtClean="0"/>
              <a:t>Examination of AFB Smears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4"/>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22323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1E03305F-6E3C-4097-83DB-D4A3F4126853}" type="slidenum">
              <a:rPr lang="en-US" altLang="en-US" sz="2000" smtClean="0"/>
              <a:pPr>
                <a:spcBef>
                  <a:spcPct val="0"/>
                </a:spcBef>
                <a:buClrTx/>
                <a:buFontTx/>
                <a:buNone/>
              </a:pPr>
              <a:t>107</a:t>
            </a:fld>
            <a:endParaRPr lang="en-US" altLang="en-US" sz="2000" smtClean="0"/>
          </a:p>
        </p:txBody>
      </p:sp>
      <p:sp>
        <p:nvSpPr>
          <p:cNvPr id="223236" name="Rectangle 2"/>
          <p:cNvSpPr>
            <a:spLocks noGrp="1" noChangeArrowheads="1"/>
          </p:cNvSpPr>
          <p:nvPr>
            <p:ph type="title"/>
          </p:nvPr>
        </p:nvSpPr>
        <p:spPr>
          <a:xfrm>
            <a:off x="274638" y="0"/>
            <a:ext cx="8564562" cy="1143000"/>
          </a:xfrm>
          <a:noFill/>
        </p:spPr>
        <p:txBody>
          <a:bodyPr/>
          <a:lstStyle/>
          <a:p>
            <a:pPr eaLnBrk="1" hangingPunct="1"/>
            <a:r>
              <a:rPr lang="en-US" altLang="en-US" smtClean="0">
                <a:solidFill>
                  <a:srgbClr val="532B64"/>
                </a:solidFill>
              </a:rPr>
              <a:t>5.  Bacteriologic Examination (11)</a:t>
            </a:r>
            <a:r>
              <a:rPr lang="en-US" altLang="en-US" sz="3200" smtClean="0">
                <a:solidFill>
                  <a:srgbClr val="532B64"/>
                </a:solidFill>
              </a:rPr>
              <a:t/>
            </a:r>
            <a:br>
              <a:rPr lang="en-US" altLang="en-US" sz="3200" smtClean="0">
                <a:solidFill>
                  <a:srgbClr val="532B64"/>
                </a:solidFill>
              </a:rPr>
            </a:br>
            <a:r>
              <a:rPr lang="en-US" altLang="en-US" sz="3200" smtClean="0">
                <a:solidFill>
                  <a:srgbClr val="532B64"/>
                </a:solidFill>
              </a:rPr>
              <a:t>Examination of AFB Smears</a:t>
            </a:r>
          </a:p>
        </p:txBody>
      </p:sp>
      <p:graphicFrame>
        <p:nvGraphicFramePr>
          <p:cNvPr id="469029" name="Group 37"/>
          <p:cNvGraphicFramePr>
            <a:graphicFrameLocks noGrp="1"/>
          </p:cNvGraphicFramePr>
          <p:nvPr>
            <p:ph sz="half" idx="2"/>
          </p:nvPr>
        </p:nvGraphicFramePr>
        <p:xfrm>
          <a:off x="228600" y="1219200"/>
          <a:ext cx="8686800" cy="5076828"/>
        </p:xfrm>
        <a:graphic>
          <a:graphicData uri="http://schemas.openxmlformats.org/drawingml/2006/table">
            <a:tbl>
              <a:tblPr/>
              <a:tblGrid>
                <a:gridCol w="2514600"/>
                <a:gridCol w="3124200"/>
                <a:gridCol w="3048000"/>
              </a:tblGrid>
              <a:tr h="82294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532B64"/>
                          </a:solidFill>
                          <a:effectLst/>
                          <a:latin typeface="Arial" charset="0"/>
                          <a:cs typeface="Times New Roman" pitchFamily="18" charset="0"/>
                        </a:rPr>
                        <a:t>Classification of Smear</a:t>
                      </a:r>
                      <a:endParaRPr kumimoji="0" lang="en-US" sz="2400" b="0" i="0" u="none" strike="noStrike" cap="none" normalizeH="0" baseline="0" dirty="0" smtClean="0">
                        <a:ln>
                          <a:noFill/>
                        </a:ln>
                        <a:solidFill>
                          <a:srgbClr val="532B64"/>
                        </a:solidFill>
                        <a:effectLst/>
                        <a:latin typeface="Arial" charset="0"/>
                      </a:endParaRPr>
                    </a:p>
                  </a:txBody>
                  <a:tcPr marT="45714" marB="4571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532B64"/>
                          </a:solidFill>
                          <a:effectLst/>
                          <a:latin typeface="Arial" charset="0"/>
                          <a:cs typeface="Times New Roman" pitchFamily="18" charset="0"/>
                        </a:rPr>
                        <a:t>Smear Result</a:t>
                      </a:r>
                      <a:endParaRPr kumimoji="0" lang="en-US" sz="2400" b="0" i="0" u="none" strike="noStrike" cap="none" normalizeH="0" baseline="0" dirty="0" smtClean="0">
                        <a:ln>
                          <a:noFill/>
                        </a:ln>
                        <a:solidFill>
                          <a:srgbClr val="532B64"/>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532B64"/>
                          </a:solidFill>
                          <a:effectLst/>
                          <a:latin typeface="Arial" charset="0"/>
                          <a:cs typeface="Times New Roman" pitchFamily="18" charset="0"/>
                        </a:rPr>
                        <a:t>Infectiousness of Patient</a:t>
                      </a:r>
                      <a:endParaRPr kumimoji="0" lang="en-US" sz="2400" b="0" i="0" u="none" strike="noStrike" cap="none" normalizeH="0" baseline="0" dirty="0" smtClean="0">
                        <a:ln>
                          <a:noFill/>
                        </a:ln>
                        <a:solidFill>
                          <a:srgbClr val="532B64"/>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0316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cs typeface="Times New Roman" pitchFamily="18" charset="0"/>
                        </a:rPr>
                        <a:t>4+</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Strongly positive</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Probably very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infectious</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02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cs typeface="Times New Roman" pitchFamily="18" charset="0"/>
                        </a:rPr>
                        <a:t>3+</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Strongly positive</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Probably very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infectious</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00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cs typeface="Times New Roman" pitchFamily="18" charset="0"/>
                        </a:rPr>
                        <a:t>2+</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Moderately positive</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Probably infectious</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98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cs typeface="Times New Roman" pitchFamily="18" charset="0"/>
                        </a:rPr>
                        <a:t>1+</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Moderately positive</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Probably infectious</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582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cs typeface="Times New Roman" pitchFamily="18" charset="0"/>
                        </a:rPr>
                        <a:t>Actual number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cs typeface="Times New Roman" pitchFamily="18" charset="0"/>
                        </a:rPr>
                        <a:t>of AFB seen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cs typeface="Times New Roman" pitchFamily="18" charset="0"/>
                        </a:rPr>
                        <a:t>(no plus sign)</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Weakly positive</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Probably infectious</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02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cs typeface="Times New Roman" pitchFamily="18" charset="0"/>
                        </a:rPr>
                        <a:t>No AFB seen</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Negative</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May not be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infectious</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252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A47D41CD-3100-4A78-A60D-4DE3FF216815}" type="slidenum">
              <a:rPr lang="en-US" altLang="en-US" sz="2000" smtClean="0"/>
              <a:pPr>
                <a:spcBef>
                  <a:spcPct val="0"/>
                </a:spcBef>
                <a:buClrTx/>
                <a:buFontTx/>
                <a:buNone/>
              </a:pPr>
              <a:t>108</a:t>
            </a:fld>
            <a:endParaRPr lang="en-US" altLang="en-US" sz="2000" smtClean="0"/>
          </a:p>
        </p:txBody>
      </p:sp>
      <p:sp>
        <p:nvSpPr>
          <p:cNvPr id="471042" name="Rectangle 2"/>
          <p:cNvSpPr>
            <a:spLocks noGrp="1" noChangeArrowheads="1"/>
          </p:cNvSpPr>
          <p:nvPr>
            <p:ph type="body" idx="1"/>
          </p:nvPr>
        </p:nvSpPr>
        <p:spPr>
          <a:xfrm>
            <a:off x="457200" y="1371600"/>
            <a:ext cx="8229600" cy="5334000"/>
          </a:xfrm>
        </p:spPr>
        <p:txBody>
          <a:bodyPr/>
          <a:lstStyle/>
          <a:p>
            <a:pPr eaLnBrk="1" hangingPunct="1">
              <a:lnSpc>
                <a:spcPct val="90000"/>
              </a:lnSpc>
              <a:buFontTx/>
              <a:buNone/>
            </a:pPr>
            <a:r>
              <a:rPr lang="en-US" altLang="en-US" sz="1800" smtClean="0"/>
              <a:t>	</a:t>
            </a:r>
            <a:r>
              <a:rPr lang="en-US" altLang="en-US" sz="2800" smtClean="0"/>
              <a:t>What are the 4 ways to collect sputum specimens? Indicate which procedure is the least expensive and easiest to perform.</a:t>
            </a:r>
            <a:r>
              <a:rPr lang="en-US" altLang="en-US" sz="1800" smtClean="0"/>
              <a:t> </a:t>
            </a:r>
            <a:endParaRPr lang="en-US" altLang="en-US" sz="1800" i="1" smtClean="0"/>
          </a:p>
          <a:p>
            <a:pPr eaLnBrk="1" hangingPunct="1">
              <a:lnSpc>
                <a:spcPct val="90000"/>
              </a:lnSpc>
              <a:buFontTx/>
              <a:buNone/>
            </a:pPr>
            <a:endParaRPr lang="en-US" altLang="en-US" sz="1800" i="1" smtClean="0"/>
          </a:p>
          <a:p>
            <a:pPr lvl="2" eaLnBrk="1" hangingPunct="1">
              <a:lnSpc>
                <a:spcPct val="90000"/>
              </a:lnSpc>
            </a:pPr>
            <a:r>
              <a:rPr lang="en-US" altLang="en-US" smtClean="0">
                <a:solidFill>
                  <a:srgbClr val="532B64"/>
                </a:solidFill>
              </a:rPr>
              <a:t>Patient simply coughs up sputum and the sputum is collected in a sterile container.  This is the least expensive and easiest procedure.</a:t>
            </a:r>
          </a:p>
          <a:p>
            <a:pPr lvl="2" eaLnBrk="1" hangingPunct="1">
              <a:lnSpc>
                <a:spcPct val="90000"/>
              </a:lnSpc>
            </a:pPr>
            <a:endParaRPr lang="en-US" altLang="en-US" sz="2000" smtClean="0">
              <a:solidFill>
                <a:srgbClr val="532B64"/>
              </a:solidFill>
            </a:endParaRPr>
          </a:p>
          <a:p>
            <a:pPr lvl="2" eaLnBrk="1" hangingPunct="1">
              <a:lnSpc>
                <a:spcPct val="90000"/>
              </a:lnSpc>
            </a:pPr>
            <a:r>
              <a:rPr lang="en-US" altLang="en-US" smtClean="0">
                <a:solidFill>
                  <a:srgbClr val="532B64"/>
                </a:solidFill>
              </a:rPr>
              <a:t>Induced sputum </a:t>
            </a:r>
          </a:p>
          <a:p>
            <a:pPr lvl="2" eaLnBrk="1" hangingPunct="1">
              <a:lnSpc>
                <a:spcPct val="90000"/>
              </a:lnSpc>
            </a:pPr>
            <a:endParaRPr lang="en-US" altLang="en-US" sz="2000" smtClean="0">
              <a:solidFill>
                <a:srgbClr val="532B64"/>
              </a:solidFill>
            </a:endParaRPr>
          </a:p>
          <a:p>
            <a:pPr lvl="2" eaLnBrk="1" hangingPunct="1">
              <a:lnSpc>
                <a:spcPct val="90000"/>
              </a:lnSpc>
            </a:pPr>
            <a:r>
              <a:rPr lang="en-US" altLang="en-US" smtClean="0">
                <a:solidFill>
                  <a:srgbClr val="532B64"/>
                </a:solidFill>
              </a:rPr>
              <a:t>Bronchoscopy</a:t>
            </a:r>
          </a:p>
          <a:p>
            <a:pPr lvl="2" eaLnBrk="1" hangingPunct="1">
              <a:lnSpc>
                <a:spcPct val="90000"/>
              </a:lnSpc>
            </a:pPr>
            <a:endParaRPr lang="en-US" altLang="en-US" sz="2000" smtClean="0">
              <a:solidFill>
                <a:srgbClr val="532B64"/>
              </a:solidFill>
            </a:endParaRPr>
          </a:p>
          <a:p>
            <a:pPr lvl="2" eaLnBrk="1" hangingPunct="1">
              <a:lnSpc>
                <a:spcPct val="90000"/>
              </a:lnSpc>
            </a:pPr>
            <a:r>
              <a:rPr lang="en-US" altLang="en-US" smtClean="0">
                <a:solidFill>
                  <a:srgbClr val="532B64"/>
                </a:solidFill>
              </a:rPr>
              <a:t>Gastric washing</a:t>
            </a:r>
          </a:p>
        </p:txBody>
      </p:sp>
      <p:sp>
        <p:nvSpPr>
          <p:cNvPr id="225285" name="Rectangle 3"/>
          <p:cNvSpPr>
            <a:spLocks noChangeArrowheads="1"/>
          </p:cNvSpPr>
          <p:nvPr/>
        </p:nvSpPr>
        <p:spPr bwMode="auto">
          <a:xfrm>
            <a:off x="381000" y="152400"/>
            <a:ext cx="8305800" cy="11430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225286" name="Rectangle 4"/>
          <p:cNvSpPr>
            <a:spLocks noGrp="1" noChangeArrowheads="1"/>
          </p:cNvSpPr>
          <p:nvPr>
            <p:ph type="title"/>
          </p:nvPr>
        </p:nvSpPr>
        <p:spPr>
          <a:xfrm>
            <a:off x="457200" y="533400"/>
            <a:ext cx="8229600" cy="838200"/>
          </a:xfrm>
          <a:noFill/>
        </p:spPr>
        <p:txBody>
          <a:bodyPr/>
          <a:lstStyle/>
          <a:p>
            <a:pPr eaLnBrk="1" hangingPunct="1"/>
            <a:r>
              <a:rPr lang="en-US" altLang="en-US" smtClean="0"/>
              <a:t>Bacteriologic Examination</a:t>
            </a:r>
            <a:br>
              <a:rPr lang="en-US" altLang="en-US" smtClean="0"/>
            </a:br>
            <a:r>
              <a:rPr lang="en-US" altLang="en-US" smtClean="0"/>
              <a:t>Study Questions 3.29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4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42">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42">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2"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273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4756C95A-2186-4A1A-BF0B-CA9BDF647797}" type="slidenum">
              <a:rPr lang="en-US" altLang="en-US" sz="2000" smtClean="0"/>
              <a:pPr>
                <a:spcBef>
                  <a:spcPct val="0"/>
                </a:spcBef>
                <a:buClrTx/>
                <a:buFontTx/>
                <a:buNone/>
              </a:pPr>
              <a:t>109</a:t>
            </a:fld>
            <a:endParaRPr lang="en-US" altLang="en-US" sz="2000" smtClean="0"/>
          </a:p>
        </p:txBody>
      </p:sp>
      <p:sp>
        <p:nvSpPr>
          <p:cNvPr id="472066" name="Rectangle 2"/>
          <p:cNvSpPr>
            <a:spLocks noGrp="1" noChangeArrowheads="1"/>
          </p:cNvSpPr>
          <p:nvPr>
            <p:ph type="body" idx="1"/>
          </p:nvPr>
        </p:nvSpPr>
        <p:spPr>
          <a:xfrm>
            <a:off x="457200" y="1600200"/>
            <a:ext cx="8229600" cy="4754563"/>
          </a:xfrm>
        </p:spPr>
        <p:txBody>
          <a:bodyPr/>
          <a:lstStyle/>
          <a:p>
            <a:pPr eaLnBrk="1" hangingPunct="1">
              <a:buFontTx/>
              <a:buNone/>
            </a:pPr>
            <a:r>
              <a:rPr lang="en-US" altLang="en-US" sz="2400" smtClean="0"/>
              <a:t>	</a:t>
            </a:r>
            <a:r>
              <a:rPr lang="en-US" altLang="en-US" sz="2800" smtClean="0"/>
              <a:t>What do laboratory personnel look for in a smear?</a:t>
            </a:r>
            <a:r>
              <a:rPr lang="en-US" altLang="en-US" sz="2400" smtClean="0"/>
              <a:t> </a:t>
            </a:r>
            <a:endParaRPr lang="en-US" altLang="en-US" sz="1800" i="1" smtClean="0"/>
          </a:p>
          <a:p>
            <a:pPr eaLnBrk="1" hangingPunct="1"/>
            <a:endParaRPr lang="en-US" altLang="en-US" sz="1800" i="1" smtClean="0"/>
          </a:p>
          <a:p>
            <a:pPr lvl="2" eaLnBrk="1" hangingPunct="1">
              <a:buFontTx/>
              <a:buNone/>
            </a:pPr>
            <a:r>
              <a:rPr lang="en-US" altLang="en-US" sz="2800" smtClean="0">
                <a:solidFill>
                  <a:srgbClr val="532B64"/>
                </a:solidFill>
              </a:rPr>
              <a:t>	Acid-fast bacilli (AFB)</a:t>
            </a:r>
          </a:p>
          <a:p>
            <a:pPr lvl="2" eaLnBrk="1" hangingPunct="1"/>
            <a:endParaRPr lang="en-US" altLang="en-US" sz="2800" smtClean="0">
              <a:solidFill>
                <a:srgbClr val="008080"/>
              </a:solidFill>
            </a:endParaRPr>
          </a:p>
          <a:p>
            <a:pPr lvl="2" eaLnBrk="1" hangingPunct="1"/>
            <a:endParaRPr lang="en-US" altLang="en-US" sz="2800" smtClean="0">
              <a:solidFill>
                <a:srgbClr val="008080"/>
              </a:solidFill>
            </a:endParaRPr>
          </a:p>
        </p:txBody>
      </p:sp>
      <p:sp>
        <p:nvSpPr>
          <p:cNvPr id="227333" name="Rectangle 3"/>
          <p:cNvSpPr>
            <a:spLocks noChangeArrowheads="1"/>
          </p:cNvSpPr>
          <p:nvPr/>
        </p:nvSpPr>
        <p:spPr bwMode="auto">
          <a:xfrm>
            <a:off x="381000" y="152400"/>
            <a:ext cx="83058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227334" name="Rectangle 4"/>
          <p:cNvSpPr>
            <a:spLocks noGrp="1" noChangeArrowheads="1"/>
          </p:cNvSpPr>
          <p:nvPr>
            <p:ph type="title"/>
          </p:nvPr>
        </p:nvSpPr>
        <p:spPr>
          <a:xfrm>
            <a:off x="381000" y="533400"/>
            <a:ext cx="8229600" cy="838200"/>
          </a:xfrm>
          <a:noFill/>
        </p:spPr>
        <p:txBody>
          <a:bodyPr/>
          <a:lstStyle/>
          <a:p>
            <a:pPr eaLnBrk="1" hangingPunct="1"/>
            <a:r>
              <a:rPr lang="en-US" altLang="en-US" smtClean="0"/>
              <a:t>Bacteriologic Examination</a:t>
            </a:r>
            <a:br>
              <a:rPr lang="en-US" altLang="en-US" smtClean="0"/>
            </a:br>
            <a:r>
              <a:rPr lang="en-US" altLang="en-US" smtClean="0"/>
              <a:t>Study Question 3.30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66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15497BEC-D868-4F22-A134-FCFD3C2306FD}" type="slidenum">
              <a:rPr lang="en-US" altLang="en-US" sz="2000" smtClean="0"/>
              <a:pPr>
                <a:spcBef>
                  <a:spcPct val="0"/>
                </a:spcBef>
                <a:buClrTx/>
                <a:buFontTx/>
                <a:buNone/>
              </a:pPr>
              <a:t>11</a:t>
            </a:fld>
            <a:endParaRPr lang="en-US" altLang="en-US" sz="2000" smtClean="0"/>
          </a:p>
        </p:txBody>
      </p:sp>
      <p:sp>
        <p:nvSpPr>
          <p:cNvPr id="26628" name="Rectangle 3"/>
          <p:cNvSpPr>
            <a:spLocks noGrp="1" noChangeArrowheads="1"/>
          </p:cNvSpPr>
          <p:nvPr>
            <p:ph type="body" idx="1"/>
          </p:nvPr>
        </p:nvSpPr>
        <p:spPr>
          <a:xfrm>
            <a:off x="357188" y="1562100"/>
            <a:ext cx="8610600" cy="5181600"/>
          </a:xfrm>
        </p:spPr>
        <p:txBody>
          <a:bodyPr/>
          <a:lstStyle/>
          <a:p>
            <a:pPr eaLnBrk="1" hangingPunct="1"/>
            <a:r>
              <a:rPr lang="en-US" altLang="en-US" sz="2600" smtClean="0"/>
              <a:t>People living with HIV </a:t>
            </a:r>
          </a:p>
          <a:p>
            <a:pPr eaLnBrk="1" hangingPunct="1"/>
            <a:endParaRPr lang="en-US" altLang="en-US" sz="1600" smtClean="0"/>
          </a:p>
          <a:p>
            <a:pPr eaLnBrk="1" hangingPunct="1"/>
            <a:r>
              <a:rPr lang="en-US" altLang="en-US" sz="2600" smtClean="0"/>
              <a:t>Children younger than 5 years of age</a:t>
            </a:r>
          </a:p>
          <a:p>
            <a:pPr eaLnBrk="1" hangingPunct="1"/>
            <a:endParaRPr lang="en-US" altLang="en-US" sz="1600" smtClean="0"/>
          </a:p>
          <a:p>
            <a:pPr eaLnBrk="1" hangingPunct="1"/>
            <a:r>
              <a:rPr lang="en-US" altLang="en-US" sz="2600" smtClean="0"/>
              <a:t>People recently infected with </a:t>
            </a:r>
            <a:r>
              <a:rPr lang="en-US" altLang="en-US" sz="2600" i="1" smtClean="0"/>
              <a:t>M. tuberculosis </a:t>
            </a:r>
            <a:r>
              <a:rPr lang="en-US" altLang="en-US" sz="2600" smtClean="0"/>
              <a:t>(within the past 2 years)</a:t>
            </a:r>
          </a:p>
          <a:p>
            <a:pPr eaLnBrk="1" hangingPunct="1"/>
            <a:endParaRPr lang="en-US" altLang="en-US" sz="1600" smtClean="0"/>
          </a:p>
          <a:p>
            <a:pPr eaLnBrk="1" hangingPunct="1"/>
            <a:r>
              <a:rPr lang="en-US" altLang="en-US" sz="2600" smtClean="0"/>
              <a:t>People with a history of untreated or inadequately treated TB disease</a:t>
            </a:r>
          </a:p>
          <a:p>
            <a:pPr eaLnBrk="1" hangingPunct="1"/>
            <a:endParaRPr lang="en-US" altLang="en-US" sz="1600" smtClean="0"/>
          </a:p>
          <a:p>
            <a:pPr eaLnBrk="1" hangingPunct="1"/>
            <a:r>
              <a:rPr lang="en-US" altLang="en-US" sz="2600" smtClean="0"/>
              <a:t>People receiving immunosuppressive therapy</a:t>
            </a:r>
          </a:p>
          <a:p>
            <a:pPr eaLnBrk="1" hangingPunct="1"/>
            <a:endParaRPr lang="en-US" altLang="en-US" sz="2600" smtClean="0"/>
          </a:p>
          <a:p>
            <a:pPr eaLnBrk="1" hangingPunct="1"/>
            <a:endParaRPr lang="en-US" altLang="en-US" sz="1800" smtClean="0"/>
          </a:p>
          <a:p>
            <a:pPr eaLnBrk="1" hangingPunct="1"/>
            <a:endParaRPr lang="en-US" altLang="en-US" sz="1800" smtClean="0"/>
          </a:p>
          <a:p>
            <a:pPr eaLnBrk="1" hangingPunct="1"/>
            <a:endParaRPr lang="en-US" altLang="en-US" sz="1800" smtClean="0"/>
          </a:p>
        </p:txBody>
      </p:sp>
      <p:sp>
        <p:nvSpPr>
          <p:cNvPr id="26629" name="Rectangle 4"/>
          <p:cNvSpPr>
            <a:spLocks noGrp="1" noChangeArrowheads="1"/>
          </p:cNvSpPr>
          <p:nvPr>
            <p:ph type="title"/>
          </p:nvPr>
        </p:nvSpPr>
        <p:spPr>
          <a:xfrm>
            <a:off x="457200" y="266700"/>
            <a:ext cx="8229600" cy="1295400"/>
          </a:xfrm>
          <a:noFill/>
        </p:spPr>
        <p:txBody>
          <a:bodyPr/>
          <a:lstStyle/>
          <a:p>
            <a:pPr eaLnBrk="1" hangingPunct="1"/>
            <a:r>
              <a:rPr lang="en-US" altLang="en-US" smtClean="0"/>
              <a:t>Targeted Testing (7)</a:t>
            </a:r>
            <a:br>
              <a:rPr lang="en-US" altLang="en-US" smtClean="0"/>
            </a:br>
            <a:r>
              <a:rPr lang="en-US" altLang="en-US" sz="2800" smtClean="0"/>
              <a:t>High-Risk Groups for TB Disease after Infection with </a:t>
            </a:r>
            <a:r>
              <a:rPr lang="en-US" altLang="en-US" sz="2800" i="1" smtClean="0"/>
              <a:t>M. tuberculosis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293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01FFFDE7-FE4A-4E16-84F5-58209EA9E479}" type="slidenum">
              <a:rPr lang="en-US" altLang="en-US" sz="2000" smtClean="0"/>
              <a:pPr>
                <a:spcBef>
                  <a:spcPct val="0"/>
                </a:spcBef>
                <a:buClrTx/>
                <a:buFontTx/>
                <a:buNone/>
              </a:pPr>
              <a:t>110</a:t>
            </a:fld>
            <a:endParaRPr lang="en-US" altLang="en-US" sz="2000" smtClean="0"/>
          </a:p>
        </p:txBody>
      </p:sp>
      <p:sp>
        <p:nvSpPr>
          <p:cNvPr id="229380" name="Rectangle 2"/>
          <p:cNvSpPr>
            <a:spLocks noGrp="1" noChangeArrowheads="1"/>
          </p:cNvSpPr>
          <p:nvPr>
            <p:ph type="title"/>
          </p:nvPr>
        </p:nvSpPr>
        <p:spPr>
          <a:xfrm>
            <a:off x="381000" y="228600"/>
            <a:ext cx="8229600" cy="1143000"/>
          </a:xfrm>
        </p:spPr>
        <p:txBody>
          <a:bodyPr/>
          <a:lstStyle/>
          <a:p>
            <a:pPr eaLnBrk="1" hangingPunct="1"/>
            <a:r>
              <a:rPr lang="en-US" altLang="en-US" smtClean="0"/>
              <a:t>Bacteriologic Examination</a:t>
            </a:r>
            <a:br>
              <a:rPr lang="en-US" altLang="en-US" smtClean="0"/>
            </a:br>
            <a:r>
              <a:rPr lang="en-US" altLang="en-US" smtClean="0"/>
              <a:t>Study Question 3.31</a:t>
            </a:r>
          </a:p>
        </p:txBody>
      </p:sp>
      <p:sp>
        <p:nvSpPr>
          <p:cNvPr id="473091" name="Rectangle 3"/>
          <p:cNvSpPr>
            <a:spLocks noGrp="1" noChangeArrowheads="1"/>
          </p:cNvSpPr>
          <p:nvPr>
            <p:ph type="body" idx="1"/>
          </p:nvPr>
        </p:nvSpPr>
        <p:spPr/>
        <p:txBody>
          <a:bodyPr/>
          <a:lstStyle/>
          <a:p>
            <a:pPr eaLnBrk="1" hangingPunct="1">
              <a:buFontTx/>
              <a:buNone/>
            </a:pPr>
            <a:r>
              <a:rPr lang="en-US" altLang="en-US" sz="2400" smtClean="0"/>
              <a:t>	</a:t>
            </a:r>
            <a:r>
              <a:rPr lang="en-US" altLang="en-US" sz="2800" smtClean="0"/>
              <a:t>What does a positive smear indicate about a patient’s infectiousness?</a:t>
            </a:r>
            <a:r>
              <a:rPr lang="en-US" altLang="en-US" sz="2400" smtClean="0"/>
              <a:t> </a:t>
            </a:r>
            <a:endParaRPr lang="en-US" altLang="en-US" sz="1800" i="1" smtClean="0"/>
          </a:p>
          <a:p>
            <a:pPr eaLnBrk="1" hangingPunct="1"/>
            <a:endParaRPr lang="en-US" altLang="en-US" sz="2000" i="1" smtClean="0"/>
          </a:p>
          <a:p>
            <a:pPr lvl="1" eaLnBrk="1" hangingPunct="1">
              <a:buFontTx/>
              <a:buNone/>
            </a:pPr>
            <a:r>
              <a:rPr lang="en-US" altLang="en-US" smtClean="0">
                <a:solidFill>
                  <a:srgbClr val="008080"/>
                </a:solidFill>
              </a:rPr>
              <a:t>	</a:t>
            </a:r>
            <a:r>
              <a:rPr lang="en-US" altLang="en-US" smtClean="0">
                <a:solidFill>
                  <a:srgbClr val="532B64"/>
                </a:solidFill>
              </a:rPr>
              <a:t>Patients who have many tubercle bacilli seen in their sputum have a positive smear.  Patients who have positive smears are considered infectious because they can cough many tubercle bacilli into the air.</a:t>
            </a:r>
          </a:p>
          <a:p>
            <a:pPr eaLnBrk="1" hangingPunct="1"/>
            <a:endParaRPr lang="en-US" altLang="en-US" sz="2800" smtClean="0"/>
          </a:p>
        </p:txBody>
      </p:sp>
      <p:sp>
        <p:nvSpPr>
          <p:cNvPr id="229382" name="Rectangle 4"/>
          <p:cNvSpPr>
            <a:spLocks noChangeArrowheads="1"/>
          </p:cNvSpPr>
          <p:nvPr/>
        </p:nvSpPr>
        <p:spPr bwMode="auto">
          <a:xfrm>
            <a:off x="381000" y="152400"/>
            <a:ext cx="8305800" cy="11430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3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76DE49EB-8918-4AEF-B046-D7550B093557}" type="slidenum">
              <a:rPr lang="en-US" altLang="en-US" sz="2000" smtClean="0"/>
              <a:pPr>
                <a:spcBef>
                  <a:spcPct val="0"/>
                </a:spcBef>
                <a:buClrTx/>
                <a:buFontTx/>
                <a:buNone/>
              </a:pPr>
              <a:t>111</a:t>
            </a:fld>
            <a:endParaRPr lang="en-US" altLang="en-US" sz="2000" smtClean="0"/>
          </a:p>
        </p:txBody>
      </p:sp>
      <p:sp>
        <p:nvSpPr>
          <p:cNvPr id="74755" name="Rectangle 2"/>
          <p:cNvSpPr>
            <a:spLocks noGrp="1" noChangeArrowheads="1"/>
          </p:cNvSpPr>
          <p:nvPr>
            <p:ph type="ctrTitle"/>
          </p:nvPr>
        </p:nvSpPr>
        <p:spPr>
          <a:xfrm>
            <a:off x="685800" y="2133600"/>
            <a:ext cx="7772400" cy="1828800"/>
          </a:xfrm>
        </p:spPr>
        <p:txBody>
          <a:bodyPr/>
          <a:lstStyle/>
          <a:p>
            <a:pPr eaLnBrk="1" hangingPunct="1">
              <a:defRPr/>
            </a:pPr>
            <a:r>
              <a:rPr lang="en-US" dirty="0" smtClean="0">
                <a:solidFill>
                  <a:srgbClr val="532B64"/>
                </a:solidFill>
              </a:rPr>
              <a:t>Diagnosis of TB Disease</a:t>
            </a:r>
            <a:r>
              <a:rPr lang="en-US" dirty="0" smtClean="0">
                <a:solidFill>
                  <a:schemeClr val="accent1">
                    <a:lumMod val="25000"/>
                  </a:schemeClr>
                </a:solidFill>
              </a:rPr>
              <a:t/>
            </a:r>
            <a:br>
              <a:rPr lang="en-US" dirty="0" smtClean="0">
                <a:solidFill>
                  <a:schemeClr val="accent1">
                    <a:lumMod val="25000"/>
                  </a:schemeClr>
                </a:solidFill>
              </a:rPr>
            </a:br>
            <a:r>
              <a:rPr lang="en-US" sz="1600" dirty="0" smtClean="0">
                <a:solidFill>
                  <a:srgbClr val="80439B"/>
                </a:solidFill>
              </a:rPr>
              <a:t/>
            </a:r>
            <a:br>
              <a:rPr lang="en-US" sz="1600" dirty="0" smtClean="0">
                <a:solidFill>
                  <a:srgbClr val="80439B"/>
                </a:solidFill>
              </a:rPr>
            </a:br>
            <a:r>
              <a:rPr lang="en-US" sz="4000" dirty="0" smtClean="0">
                <a:solidFill>
                  <a:srgbClr val="80439B"/>
                </a:solidFill>
              </a:rPr>
              <a:t>Medical Evaluation</a:t>
            </a:r>
          </a:p>
        </p:txBody>
      </p:sp>
      <p:sp>
        <p:nvSpPr>
          <p:cNvPr id="4" name="TextBox 3"/>
          <p:cNvSpPr txBox="1"/>
          <p:nvPr/>
        </p:nvSpPr>
        <p:spPr>
          <a:xfrm>
            <a:off x="2190750" y="3810000"/>
            <a:ext cx="6934200" cy="1323975"/>
          </a:xfrm>
          <a:prstGeom prst="rect">
            <a:avLst/>
          </a:prstGeom>
          <a:noFill/>
        </p:spPr>
        <p:txBody>
          <a:bodyPr>
            <a:spAutoFit/>
          </a:bodyPr>
          <a:lstStyle/>
          <a:p>
            <a:pPr marL="742950" indent="-742950" eaLnBrk="1" hangingPunct="1">
              <a:buFont typeface="+mj-lt"/>
              <a:buAutoNum type="arabicPeriod" startAt="5"/>
              <a:defRPr/>
            </a:pPr>
            <a:r>
              <a:rPr lang="en-US" b="1" dirty="0">
                <a:solidFill>
                  <a:srgbClr val="80439B"/>
                </a:solidFill>
                <a:latin typeface="+mj-lt"/>
              </a:rPr>
              <a:t>Bacteriologic Examination (continued)</a:t>
            </a:r>
          </a:p>
        </p:txBody>
      </p:sp>
      <p:sp>
        <p:nvSpPr>
          <p:cNvPr id="231429"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334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2681359B-FAC9-4A41-A448-CFC1FE5A6A1E}" type="slidenum">
              <a:rPr lang="en-US" altLang="en-US" sz="2000" smtClean="0"/>
              <a:pPr>
                <a:spcBef>
                  <a:spcPct val="0"/>
                </a:spcBef>
                <a:buClrTx/>
                <a:buFontTx/>
                <a:buNone/>
              </a:pPr>
              <a:t>112</a:t>
            </a:fld>
            <a:endParaRPr lang="en-US" altLang="en-US" sz="2000" smtClean="0"/>
          </a:p>
        </p:txBody>
      </p:sp>
      <p:sp>
        <p:nvSpPr>
          <p:cNvPr id="233476" name="Rectangle 2"/>
          <p:cNvSpPr>
            <a:spLocks noGrp="1" noChangeArrowheads="1"/>
          </p:cNvSpPr>
          <p:nvPr>
            <p:ph type="title"/>
          </p:nvPr>
        </p:nvSpPr>
        <p:spPr>
          <a:xfrm>
            <a:off x="152400" y="152400"/>
            <a:ext cx="8716963" cy="1143000"/>
          </a:xfrm>
          <a:noFill/>
        </p:spPr>
        <p:txBody>
          <a:bodyPr/>
          <a:lstStyle/>
          <a:p>
            <a:pPr eaLnBrk="1" hangingPunct="1"/>
            <a:r>
              <a:rPr lang="en-US" altLang="en-US" smtClean="0"/>
              <a:t>5.  Bacteriologic Examination (12)</a:t>
            </a:r>
            <a:br>
              <a:rPr lang="en-US" altLang="en-US" smtClean="0"/>
            </a:br>
            <a:r>
              <a:rPr lang="en-US" altLang="en-US" sz="3200" smtClean="0"/>
              <a:t>Nucleic Acid Amplification Tests (NAA)</a:t>
            </a:r>
          </a:p>
        </p:txBody>
      </p:sp>
      <p:sp>
        <p:nvSpPr>
          <p:cNvPr id="233477" name="Rectangle 3"/>
          <p:cNvSpPr>
            <a:spLocks noGrp="1" noChangeArrowheads="1"/>
          </p:cNvSpPr>
          <p:nvPr>
            <p:ph type="body" idx="1"/>
          </p:nvPr>
        </p:nvSpPr>
        <p:spPr/>
        <p:txBody>
          <a:bodyPr/>
          <a:lstStyle/>
          <a:p>
            <a:pPr eaLnBrk="1" hangingPunct="1">
              <a:lnSpc>
                <a:spcPct val="90000"/>
              </a:lnSpc>
            </a:pPr>
            <a:r>
              <a:rPr lang="en-US" altLang="en-US" sz="2800" smtClean="0"/>
              <a:t>NAA tests directly identify </a:t>
            </a:r>
            <a:r>
              <a:rPr lang="en-US" altLang="en-US" sz="2800" i="1" smtClean="0"/>
              <a:t>M. tuberculosis</a:t>
            </a:r>
            <a:r>
              <a:rPr lang="en-US" altLang="en-US" sz="2800" smtClean="0"/>
              <a:t> from sputum specimens by:</a:t>
            </a:r>
          </a:p>
          <a:p>
            <a:pPr lvl="1" eaLnBrk="1" hangingPunct="1">
              <a:lnSpc>
                <a:spcPct val="90000"/>
              </a:lnSpc>
            </a:pPr>
            <a:endParaRPr lang="en-US" altLang="en-US" sz="2400" smtClean="0"/>
          </a:p>
          <a:p>
            <a:pPr lvl="1" eaLnBrk="1" hangingPunct="1">
              <a:lnSpc>
                <a:spcPct val="90000"/>
              </a:lnSpc>
            </a:pPr>
            <a:r>
              <a:rPr lang="en-US" altLang="en-US" smtClean="0"/>
              <a:t>Amplifying (copying) DNA and RNA segments</a:t>
            </a:r>
          </a:p>
          <a:p>
            <a:pPr lvl="1" eaLnBrk="1" hangingPunct="1">
              <a:lnSpc>
                <a:spcPct val="90000"/>
              </a:lnSpc>
              <a:buFontTx/>
              <a:buNone/>
            </a:pPr>
            <a:endParaRPr lang="en-US" altLang="en-US" sz="2400" smtClean="0"/>
          </a:p>
          <a:p>
            <a:pPr eaLnBrk="1" hangingPunct="1">
              <a:lnSpc>
                <a:spcPct val="90000"/>
              </a:lnSpc>
            </a:pPr>
            <a:r>
              <a:rPr lang="en-US" altLang="en-US" sz="2800" smtClean="0"/>
              <a:t>Can help guide clinician’s decision for patient therapy and isolation</a:t>
            </a:r>
            <a:endParaRPr lang="en-US" altLang="en-US" sz="2400" smtClean="0"/>
          </a:p>
          <a:p>
            <a:pPr eaLnBrk="1" hangingPunct="1">
              <a:lnSpc>
                <a:spcPct val="90000"/>
              </a:lnSpc>
            </a:pPr>
            <a:endParaRPr lang="en-US" altLang="en-US" sz="2400" smtClean="0"/>
          </a:p>
          <a:p>
            <a:pPr eaLnBrk="1" hangingPunct="1">
              <a:lnSpc>
                <a:spcPct val="90000"/>
              </a:lnSpc>
            </a:pPr>
            <a:r>
              <a:rPr lang="en-US" altLang="en-US" sz="2800" smtClean="0"/>
              <a:t>Does not replace need for AFB smear, culture, or clinical judgment</a:t>
            </a:r>
            <a:endParaRPr lang="en-US" altLang="en-US"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355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5E41C06B-F899-41D8-B30D-AA62EE517051}" type="slidenum">
              <a:rPr lang="en-US" altLang="en-US" sz="2000" smtClean="0"/>
              <a:pPr>
                <a:spcBef>
                  <a:spcPct val="0"/>
                </a:spcBef>
                <a:buClrTx/>
                <a:buFontTx/>
                <a:buNone/>
              </a:pPr>
              <a:t>113</a:t>
            </a:fld>
            <a:endParaRPr lang="en-US" altLang="en-US" sz="2000" smtClean="0"/>
          </a:p>
        </p:txBody>
      </p:sp>
      <p:sp>
        <p:nvSpPr>
          <p:cNvPr id="235524" name="Rectangle 2"/>
          <p:cNvSpPr>
            <a:spLocks noGrp="1" noChangeArrowheads="1"/>
          </p:cNvSpPr>
          <p:nvPr>
            <p:ph type="title"/>
          </p:nvPr>
        </p:nvSpPr>
        <p:spPr>
          <a:xfrm>
            <a:off x="228600" y="152400"/>
            <a:ext cx="8716963" cy="1143000"/>
          </a:xfrm>
        </p:spPr>
        <p:txBody>
          <a:bodyPr/>
          <a:lstStyle/>
          <a:p>
            <a:pPr eaLnBrk="1" hangingPunct="1"/>
            <a:r>
              <a:rPr lang="en-US" altLang="en-US" smtClean="0"/>
              <a:t>5.  Bacteriologic Examination (13)</a:t>
            </a:r>
            <a:br>
              <a:rPr lang="en-US" altLang="en-US" smtClean="0"/>
            </a:br>
            <a:r>
              <a:rPr lang="en-US" altLang="en-US" smtClean="0"/>
              <a:t> </a:t>
            </a:r>
            <a:r>
              <a:rPr lang="en-US" altLang="en-US" sz="3200" smtClean="0"/>
              <a:t>Nucleic Acid Amplification Tests (NAA)</a:t>
            </a:r>
          </a:p>
        </p:txBody>
      </p:sp>
      <p:sp>
        <p:nvSpPr>
          <p:cNvPr id="235525" name="Rectangle 3"/>
          <p:cNvSpPr>
            <a:spLocks noGrp="1" noChangeArrowheads="1"/>
          </p:cNvSpPr>
          <p:nvPr>
            <p:ph type="body" idx="1"/>
          </p:nvPr>
        </p:nvSpPr>
        <p:spPr>
          <a:xfrm>
            <a:off x="381000" y="1524000"/>
            <a:ext cx="8534400" cy="4876800"/>
          </a:xfrm>
        </p:spPr>
        <p:txBody>
          <a:bodyPr/>
          <a:lstStyle/>
          <a:p>
            <a:pPr eaLnBrk="1" hangingPunct="1"/>
            <a:r>
              <a:rPr lang="en-US" altLang="en-US" sz="2800" smtClean="0"/>
              <a:t>If NAA test and AFB smears are positive:</a:t>
            </a:r>
            <a:endParaRPr lang="en-US" altLang="en-US" sz="2400" smtClean="0"/>
          </a:p>
          <a:p>
            <a:pPr eaLnBrk="1" hangingPunct="1"/>
            <a:endParaRPr lang="en-US" altLang="en-US" sz="2000" smtClean="0"/>
          </a:p>
          <a:p>
            <a:pPr lvl="1" eaLnBrk="1" hangingPunct="1"/>
            <a:r>
              <a:rPr lang="en-US" altLang="en-US" smtClean="0"/>
              <a:t>Patient is presumed to have TB and should begin treatment </a:t>
            </a:r>
          </a:p>
          <a:p>
            <a:pPr lvl="1" eaLnBrk="1" hangingPunct="1">
              <a:buFontTx/>
              <a:buNone/>
            </a:pPr>
            <a:endParaRPr lang="en-US" altLang="en-US" sz="2400" smtClean="0"/>
          </a:p>
          <a:p>
            <a:pPr eaLnBrk="1" hangingPunct="1"/>
            <a:r>
              <a:rPr lang="en-US" altLang="en-US" sz="2800" smtClean="0"/>
              <a:t>If NAA test is negative and AFB smears are positive:</a:t>
            </a:r>
          </a:p>
          <a:p>
            <a:pPr eaLnBrk="1" hangingPunct="1"/>
            <a:endParaRPr lang="en-US" altLang="en-US" sz="2000" smtClean="0"/>
          </a:p>
          <a:p>
            <a:pPr lvl="1" eaLnBrk="1" hangingPunct="1"/>
            <a:r>
              <a:rPr lang="en-US" altLang="en-US" smtClean="0"/>
              <a:t>Patient may have nontuberculous mycobacteria infection (NTM)</a:t>
            </a:r>
            <a:endParaRPr lang="en-US" altLang="en-US" sz="200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p:nvPr>
        </p:nvSpPr>
        <p:spPr>
          <a:xfrm>
            <a:off x="427038" y="152400"/>
            <a:ext cx="8412162" cy="1143000"/>
          </a:xfrm>
        </p:spPr>
        <p:txBody>
          <a:bodyPr/>
          <a:lstStyle/>
          <a:p>
            <a:r>
              <a:rPr lang="en-US" altLang="en-US" smtClean="0"/>
              <a:t>5.  Bacteriologic Examination (14)</a:t>
            </a:r>
            <a:br>
              <a:rPr lang="en-US" altLang="en-US" smtClean="0"/>
            </a:br>
            <a:r>
              <a:rPr lang="en-US" altLang="en-US" sz="3200" smtClean="0"/>
              <a:t>Xpert MTB/RIF Assay</a:t>
            </a:r>
          </a:p>
        </p:txBody>
      </p:sp>
      <p:sp>
        <p:nvSpPr>
          <p:cNvPr id="237571" name="Content Placeholder 2"/>
          <p:cNvSpPr>
            <a:spLocks noGrp="1"/>
          </p:cNvSpPr>
          <p:nvPr>
            <p:ph idx="1"/>
          </p:nvPr>
        </p:nvSpPr>
        <p:spPr/>
        <p:txBody>
          <a:bodyPr/>
          <a:lstStyle/>
          <a:p>
            <a:r>
              <a:rPr lang="en-US" altLang="en-US" sz="2600" smtClean="0"/>
              <a:t>Xpert MTB/RIF assay is a NAA test that simultaneously detects </a:t>
            </a:r>
            <a:r>
              <a:rPr lang="en-US" altLang="en-US" sz="2600" i="1" smtClean="0"/>
              <a:t>Mycobacterium tuberculosis </a:t>
            </a:r>
            <a:r>
              <a:rPr lang="en-US" altLang="en-US" sz="2600" smtClean="0"/>
              <a:t>complex (MTBC) and resistance to rifampin</a:t>
            </a:r>
          </a:p>
          <a:p>
            <a:endParaRPr lang="en-US" altLang="en-US" sz="1100" smtClean="0"/>
          </a:p>
          <a:p>
            <a:r>
              <a:rPr lang="en-US" altLang="en-US" sz="2600" smtClean="0"/>
              <a:t>To conduct this test, a sputum sample is mixed with the reagent that is provided with the assay</a:t>
            </a:r>
          </a:p>
          <a:p>
            <a:endParaRPr lang="en-US" altLang="en-US" sz="1100" smtClean="0"/>
          </a:p>
          <a:p>
            <a:r>
              <a:rPr lang="en-US" altLang="en-US" sz="2600" smtClean="0"/>
              <a:t>A cartridge containing the mixture is placed in the GeneXpert machine</a:t>
            </a:r>
          </a:p>
          <a:p>
            <a:endParaRPr lang="en-US" altLang="en-US" sz="1100" smtClean="0"/>
          </a:p>
          <a:p>
            <a:r>
              <a:rPr lang="en-US" altLang="en-US" sz="2600" smtClean="0"/>
              <a:t>Results are available in less than 2 hours</a:t>
            </a:r>
          </a:p>
        </p:txBody>
      </p:sp>
      <p:sp>
        <p:nvSpPr>
          <p:cNvPr id="23757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375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6FDA8302-16FE-4904-B665-7CB9A53D57EE}" type="slidenum">
              <a:rPr lang="en-US" altLang="en-US" sz="2000" smtClean="0"/>
              <a:pPr>
                <a:spcBef>
                  <a:spcPct val="0"/>
                </a:spcBef>
                <a:buClrTx/>
                <a:buFontTx/>
                <a:buNone/>
              </a:pPr>
              <a:t>114</a:t>
            </a:fld>
            <a:endParaRPr lang="en-US" altLang="en-US" sz="200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p:cNvSpPr>
            <a:spLocks noGrp="1"/>
          </p:cNvSpPr>
          <p:nvPr>
            <p:ph type="title"/>
          </p:nvPr>
        </p:nvSpPr>
        <p:spPr>
          <a:xfrm>
            <a:off x="228600" y="152400"/>
            <a:ext cx="8686800" cy="1143000"/>
          </a:xfrm>
        </p:spPr>
        <p:txBody>
          <a:bodyPr/>
          <a:lstStyle/>
          <a:p>
            <a:r>
              <a:rPr lang="en-US" altLang="en-US" smtClean="0"/>
              <a:t>5.  Bacteriologic Examination (15)</a:t>
            </a:r>
            <a:br>
              <a:rPr lang="en-US" altLang="en-US" smtClean="0"/>
            </a:br>
            <a:r>
              <a:rPr lang="en-US" altLang="en-US" sz="3200" smtClean="0"/>
              <a:t>Xpert MTB/RIF Assay</a:t>
            </a:r>
            <a:endParaRPr lang="en-US" altLang="en-US" smtClean="0"/>
          </a:p>
        </p:txBody>
      </p:sp>
      <p:sp>
        <p:nvSpPr>
          <p:cNvPr id="239619" name="Content Placeholder 2"/>
          <p:cNvSpPr>
            <a:spLocks noGrp="1"/>
          </p:cNvSpPr>
          <p:nvPr>
            <p:ph idx="1"/>
          </p:nvPr>
        </p:nvSpPr>
        <p:spPr>
          <a:xfrm>
            <a:off x="304800" y="1570038"/>
            <a:ext cx="8610600" cy="4525962"/>
          </a:xfrm>
        </p:spPr>
        <p:txBody>
          <a:bodyPr/>
          <a:lstStyle/>
          <a:p>
            <a:r>
              <a:rPr lang="en-US" altLang="en-US" sz="2600" smtClean="0"/>
              <a:t>Results that are positive for MTBC and for rifampin resistance indicate that the bacteria have a high probability of resistance to rifampin</a:t>
            </a:r>
          </a:p>
          <a:p>
            <a:endParaRPr lang="en-US" altLang="en-US" sz="2600" smtClean="0"/>
          </a:p>
          <a:p>
            <a:pPr lvl="1"/>
            <a:r>
              <a:rPr lang="en-US" altLang="en-US" sz="2600" smtClean="0"/>
              <a:t>Should be confirmed by additional rapid testing</a:t>
            </a:r>
          </a:p>
          <a:p>
            <a:endParaRPr lang="en-US" altLang="en-US" sz="2600" smtClean="0"/>
          </a:p>
          <a:p>
            <a:r>
              <a:rPr lang="en-US" altLang="en-US" sz="2600" smtClean="0"/>
              <a:t>If rifampin resistance is confirmed, rapid molecular testing for drug resistance to both first-line and second-line drugs should be performed so an effective treatment regimen can be selected</a:t>
            </a:r>
          </a:p>
        </p:txBody>
      </p:sp>
      <p:sp>
        <p:nvSpPr>
          <p:cNvPr id="23962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396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C6FEEAA1-BEF7-4977-B77E-6D972C28E7DA}" type="slidenum">
              <a:rPr lang="en-US" altLang="en-US" sz="2000" smtClean="0"/>
              <a:pPr>
                <a:spcBef>
                  <a:spcPct val="0"/>
                </a:spcBef>
                <a:buClrTx/>
                <a:buFontTx/>
                <a:buNone/>
              </a:pPr>
              <a:t>115</a:t>
            </a:fld>
            <a:endParaRPr lang="en-US" altLang="en-US" sz="200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24166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EE124577-BAF5-4269-A247-4E09F01B712F}" type="slidenum">
              <a:rPr lang="en-US" altLang="en-US" sz="2000" smtClean="0"/>
              <a:pPr>
                <a:spcBef>
                  <a:spcPct val="0"/>
                </a:spcBef>
                <a:buClrTx/>
                <a:buFontTx/>
                <a:buNone/>
              </a:pPr>
              <a:t>116</a:t>
            </a:fld>
            <a:endParaRPr lang="en-US" altLang="en-US" sz="2000" smtClean="0"/>
          </a:p>
        </p:txBody>
      </p:sp>
      <p:sp>
        <p:nvSpPr>
          <p:cNvPr id="241668" name="Rectangle 2"/>
          <p:cNvSpPr>
            <a:spLocks noGrp="1" noChangeArrowheads="1"/>
          </p:cNvSpPr>
          <p:nvPr>
            <p:ph type="title"/>
          </p:nvPr>
        </p:nvSpPr>
        <p:spPr>
          <a:xfrm>
            <a:off x="152400" y="152400"/>
            <a:ext cx="8716963" cy="1143000"/>
          </a:xfrm>
          <a:noFill/>
        </p:spPr>
        <p:txBody>
          <a:bodyPr/>
          <a:lstStyle/>
          <a:p>
            <a:pPr eaLnBrk="1" hangingPunct="1"/>
            <a:r>
              <a:rPr lang="en-US" altLang="en-US" smtClean="0">
                <a:solidFill>
                  <a:srgbClr val="532B64"/>
                </a:solidFill>
              </a:rPr>
              <a:t>5.  Bacteriologic Examination (16)</a:t>
            </a:r>
            <a:br>
              <a:rPr lang="en-US" altLang="en-US" smtClean="0">
                <a:solidFill>
                  <a:srgbClr val="532B64"/>
                </a:solidFill>
              </a:rPr>
            </a:br>
            <a:r>
              <a:rPr lang="en-US" altLang="en-US" sz="3200" smtClean="0">
                <a:solidFill>
                  <a:srgbClr val="532B64"/>
                </a:solidFill>
              </a:rPr>
              <a:t>Culturing and Identifying Specimen</a:t>
            </a:r>
          </a:p>
        </p:txBody>
      </p:sp>
      <p:sp>
        <p:nvSpPr>
          <p:cNvPr id="241669" name="Rectangle 3"/>
          <p:cNvSpPr>
            <a:spLocks noGrp="1" noChangeArrowheads="1"/>
          </p:cNvSpPr>
          <p:nvPr>
            <p:ph type="body" sz="half" idx="1"/>
          </p:nvPr>
        </p:nvSpPr>
        <p:spPr>
          <a:xfrm>
            <a:off x="228600" y="1524000"/>
            <a:ext cx="4267200" cy="4800600"/>
          </a:xfrm>
        </p:spPr>
        <p:txBody>
          <a:bodyPr/>
          <a:lstStyle/>
          <a:p>
            <a:pPr eaLnBrk="1" hangingPunct="1">
              <a:buClrTx/>
            </a:pPr>
            <a:r>
              <a:rPr lang="en-US" altLang="en-US" sz="2800" smtClean="0"/>
              <a:t>Culturing:</a:t>
            </a:r>
          </a:p>
          <a:p>
            <a:pPr eaLnBrk="1" hangingPunct="1">
              <a:buClrTx/>
            </a:pPr>
            <a:endParaRPr lang="en-US" altLang="en-US" sz="2000" smtClean="0"/>
          </a:p>
          <a:p>
            <a:pPr lvl="1" eaLnBrk="1" hangingPunct="1">
              <a:buClrTx/>
            </a:pPr>
            <a:r>
              <a:rPr lang="en-US" altLang="en-US" smtClean="0"/>
              <a:t>Determines if specimen contains </a:t>
            </a:r>
            <a:r>
              <a:rPr lang="en-US" altLang="en-US" i="1" smtClean="0"/>
              <a:t>M. tuberculosis </a:t>
            </a:r>
          </a:p>
          <a:p>
            <a:pPr lvl="1" eaLnBrk="1" hangingPunct="1">
              <a:buClrTx/>
            </a:pPr>
            <a:endParaRPr lang="en-US" altLang="en-US" sz="1600" i="1" smtClean="0"/>
          </a:p>
          <a:p>
            <a:pPr lvl="1" eaLnBrk="1" hangingPunct="1">
              <a:buClrTx/>
            </a:pPr>
            <a:r>
              <a:rPr lang="en-US" altLang="en-US" smtClean="0"/>
              <a:t>Confirms diagnosis of TB disease</a:t>
            </a:r>
          </a:p>
          <a:p>
            <a:pPr lvl="1" eaLnBrk="1" hangingPunct="1">
              <a:buClrTx/>
              <a:buFontTx/>
              <a:buNone/>
            </a:pPr>
            <a:endParaRPr lang="en-US" altLang="en-US" sz="2000" smtClean="0"/>
          </a:p>
          <a:p>
            <a:pPr eaLnBrk="1" hangingPunct="1">
              <a:buClrTx/>
            </a:pPr>
            <a:r>
              <a:rPr lang="en-US" altLang="en-US" sz="2800" smtClean="0"/>
              <a:t>All specimens should be cultured</a:t>
            </a:r>
          </a:p>
        </p:txBody>
      </p:sp>
      <p:pic>
        <p:nvPicPr>
          <p:cNvPr id="2416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68525"/>
            <a:ext cx="42672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1" name="Text Box 5"/>
          <p:cNvSpPr txBox="1">
            <a:spLocks noChangeArrowheads="1"/>
          </p:cNvSpPr>
          <p:nvPr/>
        </p:nvSpPr>
        <p:spPr bwMode="auto">
          <a:xfrm>
            <a:off x="4686300" y="4883150"/>
            <a:ext cx="434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200" dirty="0"/>
              <a:t>Colonies of </a:t>
            </a:r>
            <a:r>
              <a:rPr lang="en-US" altLang="en-US" sz="1200" i="1" dirty="0"/>
              <a:t>M. tuberculosis </a:t>
            </a:r>
            <a:r>
              <a:rPr lang="en-US" altLang="en-US" sz="1200" dirty="0"/>
              <a:t>growing on media</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24371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C3DF485C-F77C-47FA-94A3-DD0479029093}" type="slidenum">
              <a:rPr lang="en-US" altLang="en-US" sz="2000" smtClean="0"/>
              <a:pPr>
                <a:spcBef>
                  <a:spcPct val="0"/>
                </a:spcBef>
                <a:buClrTx/>
                <a:buFontTx/>
                <a:buNone/>
              </a:pPr>
              <a:t>117</a:t>
            </a:fld>
            <a:endParaRPr lang="en-US" altLang="en-US" sz="2000" smtClean="0"/>
          </a:p>
        </p:txBody>
      </p:sp>
      <p:sp>
        <p:nvSpPr>
          <p:cNvPr id="243716" name="Rectangle 3"/>
          <p:cNvSpPr>
            <a:spLocks noGrp="1" noChangeArrowheads="1"/>
          </p:cNvSpPr>
          <p:nvPr>
            <p:ph type="title"/>
          </p:nvPr>
        </p:nvSpPr>
        <p:spPr>
          <a:xfrm>
            <a:off x="198438" y="76200"/>
            <a:ext cx="8716962" cy="1143000"/>
          </a:xfrm>
          <a:noFill/>
        </p:spPr>
        <p:txBody>
          <a:bodyPr/>
          <a:lstStyle/>
          <a:p>
            <a:pPr eaLnBrk="1" hangingPunct="1"/>
            <a:r>
              <a:rPr lang="en-US" altLang="en-US" smtClean="0">
                <a:solidFill>
                  <a:srgbClr val="532B64"/>
                </a:solidFill>
              </a:rPr>
              <a:t>5.  Bacteriologic Examination (17)</a:t>
            </a:r>
            <a:br>
              <a:rPr lang="en-US" altLang="en-US" smtClean="0">
                <a:solidFill>
                  <a:srgbClr val="532B64"/>
                </a:solidFill>
              </a:rPr>
            </a:br>
            <a:r>
              <a:rPr lang="en-US" altLang="en-US" sz="3200" smtClean="0">
                <a:solidFill>
                  <a:srgbClr val="532B64"/>
                </a:solidFill>
              </a:rPr>
              <a:t>Culturing and Identifying Specimen</a:t>
            </a:r>
          </a:p>
        </p:txBody>
      </p:sp>
      <p:sp>
        <p:nvSpPr>
          <p:cNvPr id="243717" name="Rectangle 2"/>
          <p:cNvSpPr>
            <a:spLocks noGrp="1" noChangeArrowheads="1"/>
          </p:cNvSpPr>
          <p:nvPr>
            <p:ph type="body" sz="half" idx="1"/>
          </p:nvPr>
        </p:nvSpPr>
        <p:spPr>
          <a:xfrm>
            <a:off x="228600" y="1371600"/>
            <a:ext cx="8686800" cy="4114800"/>
          </a:xfrm>
        </p:spPr>
        <p:txBody>
          <a:bodyPr/>
          <a:lstStyle/>
          <a:p>
            <a:pPr eaLnBrk="1" hangingPunct="1">
              <a:buClrTx/>
            </a:pPr>
            <a:r>
              <a:rPr lang="en-US" altLang="en-US" sz="2800" smtClean="0"/>
              <a:t>Step 1: Detect growth of mycobacteria</a:t>
            </a:r>
            <a:endParaRPr lang="en-US" altLang="en-US" sz="2000" smtClean="0"/>
          </a:p>
          <a:p>
            <a:pPr eaLnBrk="1" hangingPunct="1">
              <a:buClrTx/>
            </a:pPr>
            <a:endParaRPr lang="en-US" altLang="en-US" sz="2000" smtClean="0"/>
          </a:p>
          <a:p>
            <a:pPr lvl="1" eaLnBrk="1" hangingPunct="1">
              <a:buClrTx/>
            </a:pPr>
            <a:r>
              <a:rPr lang="en-US" altLang="en-US" smtClean="0"/>
              <a:t>Solid media: 3 to 6 weeks</a:t>
            </a:r>
          </a:p>
          <a:p>
            <a:pPr lvl="1" eaLnBrk="1" hangingPunct="1">
              <a:buClrTx/>
            </a:pPr>
            <a:endParaRPr lang="en-US" altLang="en-US" sz="2000" smtClean="0"/>
          </a:p>
          <a:p>
            <a:pPr lvl="1" eaLnBrk="1" hangingPunct="1">
              <a:buClrTx/>
            </a:pPr>
            <a:r>
              <a:rPr lang="en-US" altLang="en-US" smtClean="0"/>
              <a:t>Liquid media: 4 to 14 days</a:t>
            </a:r>
          </a:p>
          <a:p>
            <a:pPr eaLnBrk="1" hangingPunct="1">
              <a:buClrTx/>
            </a:pPr>
            <a:endParaRPr lang="en-US" altLang="en-US" sz="2000" smtClean="0"/>
          </a:p>
          <a:p>
            <a:pPr eaLnBrk="1" hangingPunct="1">
              <a:buClrTx/>
            </a:pPr>
            <a:r>
              <a:rPr lang="en-US" altLang="en-US" sz="2800" smtClean="0"/>
              <a:t>Step 2: Identify organism that has grown</a:t>
            </a:r>
            <a:endParaRPr lang="en-US" altLang="en-US" sz="2000" smtClean="0"/>
          </a:p>
          <a:p>
            <a:pPr eaLnBrk="1" hangingPunct="1">
              <a:buClrTx/>
            </a:pPr>
            <a:endParaRPr lang="en-US" altLang="en-US" sz="2000" smtClean="0"/>
          </a:p>
          <a:p>
            <a:pPr lvl="1" eaLnBrk="1" hangingPunct="1">
              <a:buClrTx/>
            </a:pPr>
            <a:r>
              <a:rPr lang="en-US" altLang="en-US" smtClean="0"/>
              <a:t>Nucleic acid probes: 2 to 4 hours</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457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9B99B6AD-9662-4FAA-B5C7-58768A50A2E9}" type="slidenum">
              <a:rPr lang="en-US" altLang="en-US" sz="2000" smtClean="0"/>
              <a:pPr>
                <a:spcBef>
                  <a:spcPct val="0"/>
                </a:spcBef>
                <a:buClrTx/>
                <a:buFontTx/>
                <a:buNone/>
              </a:pPr>
              <a:t>118</a:t>
            </a:fld>
            <a:endParaRPr lang="en-US" altLang="en-US" sz="2000" smtClean="0"/>
          </a:p>
        </p:txBody>
      </p:sp>
      <p:sp>
        <p:nvSpPr>
          <p:cNvPr id="245764" name="Rectangle 2"/>
          <p:cNvSpPr>
            <a:spLocks noGrp="1" noChangeArrowheads="1"/>
          </p:cNvSpPr>
          <p:nvPr>
            <p:ph type="body" idx="1"/>
          </p:nvPr>
        </p:nvSpPr>
        <p:spPr>
          <a:xfrm>
            <a:off x="457200" y="1600200"/>
            <a:ext cx="8229600" cy="4800600"/>
          </a:xfrm>
        </p:spPr>
        <p:txBody>
          <a:bodyPr/>
          <a:lstStyle/>
          <a:p>
            <a:pPr eaLnBrk="1" hangingPunct="1"/>
            <a:r>
              <a:rPr lang="en-US" altLang="en-US" sz="2800" smtClean="0"/>
              <a:t>Positive culture:  </a:t>
            </a:r>
            <a:r>
              <a:rPr lang="en-US" altLang="en-US" sz="2800" i="1" smtClean="0"/>
              <a:t>M. tuberculosis</a:t>
            </a:r>
            <a:r>
              <a:rPr lang="en-US" altLang="en-US" sz="2800" smtClean="0"/>
              <a:t> identified in patient’s culture</a:t>
            </a:r>
          </a:p>
          <a:p>
            <a:pPr eaLnBrk="1" hangingPunct="1"/>
            <a:endParaRPr lang="en-US" altLang="en-US" sz="2800" smtClean="0"/>
          </a:p>
          <a:p>
            <a:pPr lvl="1" eaLnBrk="1" hangingPunct="1"/>
            <a:r>
              <a:rPr lang="en-US" altLang="en-US" smtClean="0"/>
              <a:t>Called </a:t>
            </a:r>
            <a:r>
              <a:rPr lang="en-US" altLang="en-US" i="1" smtClean="0"/>
              <a:t>M. tuberculosis</a:t>
            </a:r>
            <a:r>
              <a:rPr lang="en-US" altLang="en-US" smtClean="0"/>
              <a:t> isolate</a:t>
            </a:r>
          </a:p>
          <a:p>
            <a:pPr lvl="1" eaLnBrk="1" hangingPunct="1"/>
            <a:endParaRPr lang="en-US" altLang="en-US" smtClean="0"/>
          </a:p>
          <a:p>
            <a:pPr lvl="1" eaLnBrk="1" hangingPunct="1"/>
            <a:r>
              <a:rPr lang="en-US" altLang="en-US" smtClean="0"/>
              <a:t>Confirms diagnosis of TB disease</a:t>
            </a:r>
          </a:p>
          <a:p>
            <a:pPr lvl="1" eaLnBrk="1" hangingPunct="1"/>
            <a:endParaRPr lang="en-US" altLang="en-US" smtClean="0"/>
          </a:p>
        </p:txBody>
      </p:sp>
      <p:sp>
        <p:nvSpPr>
          <p:cNvPr id="245765" name="Rectangle 3"/>
          <p:cNvSpPr>
            <a:spLocks noGrp="1" noChangeArrowheads="1"/>
          </p:cNvSpPr>
          <p:nvPr>
            <p:ph type="title"/>
          </p:nvPr>
        </p:nvSpPr>
        <p:spPr>
          <a:xfrm>
            <a:off x="198438" y="152400"/>
            <a:ext cx="8716962" cy="1143000"/>
          </a:xfrm>
          <a:noFill/>
        </p:spPr>
        <p:txBody>
          <a:bodyPr/>
          <a:lstStyle/>
          <a:p>
            <a:pPr eaLnBrk="1" hangingPunct="1"/>
            <a:r>
              <a:rPr lang="en-US" altLang="en-US" smtClean="0"/>
              <a:t>5.  Bacteriologic Examination (18)</a:t>
            </a:r>
            <a:br>
              <a:rPr lang="en-US" altLang="en-US" smtClean="0"/>
            </a:br>
            <a:r>
              <a:rPr lang="en-US" altLang="en-US" sz="3200" smtClean="0"/>
              <a:t>Culturing and Identifying Specimen</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478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A0BE1528-8882-4C1D-89A7-892553DDA3B0}" type="slidenum">
              <a:rPr lang="en-US" altLang="en-US" sz="2000" smtClean="0"/>
              <a:pPr>
                <a:spcBef>
                  <a:spcPct val="0"/>
                </a:spcBef>
                <a:buClrTx/>
                <a:buFontTx/>
                <a:buNone/>
              </a:pPr>
              <a:t>119</a:t>
            </a:fld>
            <a:endParaRPr lang="en-US" altLang="en-US" sz="2000" smtClean="0"/>
          </a:p>
        </p:txBody>
      </p:sp>
      <p:sp>
        <p:nvSpPr>
          <p:cNvPr id="247812" name="Rectangle 2"/>
          <p:cNvSpPr>
            <a:spLocks noGrp="1" noChangeArrowheads="1"/>
          </p:cNvSpPr>
          <p:nvPr>
            <p:ph type="title"/>
          </p:nvPr>
        </p:nvSpPr>
        <p:spPr>
          <a:xfrm>
            <a:off x="228600" y="152400"/>
            <a:ext cx="8716963" cy="1143000"/>
          </a:xfrm>
        </p:spPr>
        <p:txBody>
          <a:bodyPr/>
          <a:lstStyle/>
          <a:p>
            <a:pPr eaLnBrk="1" hangingPunct="1"/>
            <a:r>
              <a:rPr lang="en-US" altLang="en-US" smtClean="0"/>
              <a:t>5.  Bacteriologic Examination (19)</a:t>
            </a:r>
            <a:br>
              <a:rPr lang="en-US" altLang="en-US" smtClean="0"/>
            </a:br>
            <a:r>
              <a:rPr lang="en-US" altLang="en-US" sz="3200" smtClean="0"/>
              <a:t>Culturing and Identifying Specimen</a:t>
            </a:r>
          </a:p>
        </p:txBody>
      </p:sp>
      <p:sp>
        <p:nvSpPr>
          <p:cNvPr id="247813" name="Rectangle 3"/>
          <p:cNvSpPr>
            <a:spLocks noGrp="1" noChangeArrowheads="1"/>
          </p:cNvSpPr>
          <p:nvPr>
            <p:ph type="body" idx="1"/>
          </p:nvPr>
        </p:nvSpPr>
        <p:spPr>
          <a:xfrm>
            <a:off x="304800" y="1600200"/>
            <a:ext cx="8534400" cy="4525963"/>
          </a:xfrm>
        </p:spPr>
        <p:txBody>
          <a:bodyPr/>
          <a:lstStyle/>
          <a:p>
            <a:pPr eaLnBrk="1" hangingPunct="1"/>
            <a:r>
              <a:rPr lang="en-US" altLang="en-US" sz="2800" smtClean="0"/>
              <a:t>Negative culture:  </a:t>
            </a:r>
            <a:r>
              <a:rPr lang="en-US" altLang="en-US" sz="2800" i="1" smtClean="0"/>
              <a:t>M. tuberculosis </a:t>
            </a:r>
            <a:r>
              <a:rPr lang="en-US" altLang="en-US" sz="2800" smtClean="0"/>
              <a:t>NOT identified in patient’s culture</a:t>
            </a:r>
          </a:p>
          <a:p>
            <a:pPr eaLnBrk="1" hangingPunct="1"/>
            <a:endParaRPr lang="en-US" altLang="en-US" sz="2800" smtClean="0"/>
          </a:p>
          <a:p>
            <a:pPr lvl="1" eaLnBrk="1" hangingPunct="1"/>
            <a:r>
              <a:rPr lang="en-US" altLang="en-US" smtClean="0"/>
              <a:t>Does not rule out TB disease</a:t>
            </a:r>
          </a:p>
          <a:p>
            <a:pPr lvl="1" eaLnBrk="1" hangingPunct="1"/>
            <a:endParaRPr lang="en-US" altLang="en-US" smtClean="0"/>
          </a:p>
          <a:p>
            <a:pPr lvl="1" eaLnBrk="1" hangingPunct="1"/>
            <a:r>
              <a:rPr lang="en-US" altLang="en-US" smtClean="0"/>
              <a:t>Some patients with negative cultures are diagnosed with TB based on signs and symptoms</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30213" y="358775"/>
            <a:ext cx="8229600" cy="1143000"/>
          </a:xfrm>
        </p:spPr>
        <p:txBody>
          <a:bodyPr/>
          <a:lstStyle/>
          <a:p>
            <a:r>
              <a:rPr lang="en-US" altLang="en-US" smtClean="0"/>
              <a:t>Targeted Testing (8)</a:t>
            </a:r>
            <a:br>
              <a:rPr lang="en-US" altLang="en-US" smtClean="0"/>
            </a:br>
            <a:r>
              <a:rPr lang="en-US" altLang="en-US" sz="2800" smtClean="0"/>
              <a:t>High-Risk Groups for TB Disease after Infection with </a:t>
            </a:r>
            <a:r>
              <a:rPr lang="en-US" altLang="en-US" sz="2800" i="1" smtClean="0"/>
              <a:t>M. tuberculosis</a:t>
            </a:r>
            <a:endParaRPr lang="en-US" altLang="en-US" smtClean="0"/>
          </a:p>
        </p:txBody>
      </p:sp>
      <p:sp>
        <p:nvSpPr>
          <p:cNvPr id="28675" name="Content Placeholder 2"/>
          <p:cNvSpPr>
            <a:spLocks noGrp="1"/>
          </p:cNvSpPr>
          <p:nvPr>
            <p:ph idx="1"/>
          </p:nvPr>
        </p:nvSpPr>
        <p:spPr>
          <a:xfrm>
            <a:off x="228600" y="1501775"/>
            <a:ext cx="8915400" cy="4525963"/>
          </a:xfrm>
        </p:spPr>
        <p:txBody>
          <a:bodyPr/>
          <a:lstStyle/>
          <a:p>
            <a:r>
              <a:rPr lang="en-US" altLang="en-US" sz="2400" smtClean="0"/>
              <a:t>Persons with silicosis, diabetes mellitus, chronic renal failure, leukemia, or cancer of the head, neck, or lung</a:t>
            </a:r>
          </a:p>
          <a:p>
            <a:endParaRPr lang="en-US" altLang="en-US" sz="1200" smtClean="0"/>
          </a:p>
          <a:p>
            <a:r>
              <a:rPr lang="en-US" altLang="en-US" sz="2400" smtClean="0"/>
              <a:t>Persons who have had a gastrectomy or jejunoileal bypass</a:t>
            </a:r>
          </a:p>
          <a:p>
            <a:endParaRPr lang="en-US" altLang="en-US" sz="1200" smtClean="0"/>
          </a:p>
          <a:p>
            <a:r>
              <a:rPr lang="en-US" altLang="en-US" sz="2400" smtClean="0"/>
              <a:t>Low body weight</a:t>
            </a:r>
          </a:p>
          <a:p>
            <a:endParaRPr lang="en-US" altLang="en-US" sz="1200" smtClean="0"/>
          </a:p>
          <a:p>
            <a:r>
              <a:rPr lang="en-US" altLang="en-US" sz="2400" smtClean="0"/>
              <a:t>Cigarette smokers and persons who abuse drugs and alcohol</a:t>
            </a:r>
          </a:p>
          <a:p>
            <a:endParaRPr lang="en-US" altLang="en-US" sz="1200" smtClean="0"/>
          </a:p>
          <a:p>
            <a:r>
              <a:rPr lang="en-US" altLang="en-US" sz="2400" smtClean="0"/>
              <a:t>Persons defined locally as having an increased incidence of disease due to </a:t>
            </a:r>
            <a:r>
              <a:rPr lang="en-US" altLang="en-US" sz="2400" i="1" smtClean="0"/>
              <a:t>M. tuberculosis</a:t>
            </a:r>
            <a:endParaRPr lang="en-US" altLang="en-US" sz="2400" smtClean="0"/>
          </a:p>
        </p:txBody>
      </p:sp>
      <p:sp>
        <p:nvSpPr>
          <p:cNvPr id="2867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867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5B6057F2-192A-4331-8E62-00530C8AF752}" type="slidenum">
              <a:rPr lang="en-US" altLang="en-US" sz="2000" smtClean="0"/>
              <a:pPr>
                <a:spcBef>
                  <a:spcPct val="0"/>
                </a:spcBef>
                <a:buClrTx/>
                <a:buFontTx/>
                <a:buNone/>
              </a:pPr>
              <a:t>12</a:t>
            </a:fld>
            <a:endParaRPr lang="en-US" altLang="en-US" sz="200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498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92205ED2-F4F0-4310-9935-00E336D11C73}" type="slidenum">
              <a:rPr lang="en-US" altLang="en-US" sz="2000" smtClean="0"/>
              <a:pPr>
                <a:spcBef>
                  <a:spcPct val="0"/>
                </a:spcBef>
                <a:buClrTx/>
                <a:buFontTx/>
                <a:buNone/>
              </a:pPr>
              <a:t>120</a:t>
            </a:fld>
            <a:endParaRPr lang="en-US" altLang="en-US" sz="2000" smtClean="0"/>
          </a:p>
        </p:txBody>
      </p:sp>
      <p:sp>
        <p:nvSpPr>
          <p:cNvPr id="249860" name="Rectangle 2"/>
          <p:cNvSpPr>
            <a:spLocks noGrp="1" noChangeArrowheads="1"/>
          </p:cNvSpPr>
          <p:nvPr>
            <p:ph type="body" idx="1"/>
          </p:nvPr>
        </p:nvSpPr>
        <p:spPr>
          <a:xfrm>
            <a:off x="457200" y="1722438"/>
            <a:ext cx="8229600" cy="4525962"/>
          </a:xfrm>
        </p:spPr>
        <p:txBody>
          <a:bodyPr/>
          <a:lstStyle/>
          <a:p>
            <a:pPr eaLnBrk="1" hangingPunct="1"/>
            <a:r>
              <a:rPr lang="en-US" altLang="en-US" sz="2800" smtClean="0"/>
              <a:t>Bacteriological examinations are important for assessing infectiousness and response to treatment</a:t>
            </a:r>
          </a:p>
          <a:p>
            <a:pPr eaLnBrk="1" hangingPunct="1"/>
            <a:endParaRPr lang="en-US" altLang="en-US" sz="2400" smtClean="0"/>
          </a:p>
          <a:p>
            <a:pPr eaLnBrk="1" hangingPunct="1"/>
            <a:r>
              <a:rPr lang="en-US" altLang="en-US" sz="2800" smtClean="0"/>
              <a:t>Specimens should be obtained monthly until 2 consecutive cultures are negative</a:t>
            </a:r>
          </a:p>
          <a:p>
            <a:pPr eaLnBrk="1" hangingPunct="1"/>
            <a:endParaRPr lang="en-US" altLang="en-US" sz="2400" smtClean="0"/>
          </a:p>
          <a:p>
            <a:pPr eaLnBrk="1" hangingPunct="1"/>
            <a:r>
              <a:rPr lang="en-US" altLang="en-US" sz="2800" smtClean="0"/>
              <a:t>Culture conversion is the most important objective measure of response to treatment</a:t>
            </a:r>
          </a:p>
        </p:txBody>
      </p:sp>
      <p:sp>
        <p:nvSpPr>
          <p:cNvPr id="249861" name="Rectangle 3"/>
          <p:cNvSpPr>
            <a:spLocks noGrp="1" noChangeArrowheads="1"/>
          </p:cNvSpPr>
          <p:nvPr>
            <p:ph type="title"/>
          </p:nvPr>
        </p:nvSpPr>
        <p:spPr>
          <a:xfrm>
            <a:off x="152400" y="152400"/>
            <a:ext cx="8716963" cy="1143000"/>
          </a:xfrm>
          <a:noFill/>
        </p:spPr>
        <p:txBody>
          <a:bodyPr/>
          <a:lstStyle/>
          <a:p>
            <a:pPr eaLnBrk="1" hangingPunct="1"/>
            <a:r>
              <a:rPr lang="en-US" altLang="en-US" smtClean="0"/>
              <a:t>5.  Bacteriologic Examination (20)</a:t>
            </a:r>
            <a:br>
              <a:rPr lang="en-US" altLang="en-US" smtClean="0"/>
            </a:br>
            <a:r>
              <a:rPr lang="en-US" altLang="en-US" sz="3200" smtClean="0"/>
              <a:t>Culturing and Identifying Specimen</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519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E70988B8-B26B-41E7-AEA3-403E171C2DAB}" type="slidenum">
              <a:rPr lang="en-US" altLang="en-US" sz="2000" smtClean="0"/>
              <a:pPr>
                <a:spcBef>
                  <a:spcPct val="0"/>
                </a:spcBef>
                <a:buClrTx/>
                <a:buFontTx/>
                <a:buNone/>
              </a:pPr>
              <a:t>121</a:t>
            </a:fld>
            <a:endParaRPr lang="en-US" altLang="en-US" sz="2000" smtClean="0"/>
          </a:p>
        </p:txBody>
      </p:sp>
      <p:sp>
        <p:nvSpPr>
          <p:cNvPr id="251908" name="Rectangle 2"/>
          <p:cNvSpPr>
            <a:spLocks noGrp="1" noChangeArrowheads="1"/>
          </p:cNvSpPr>
          <p:nvPr>
            <p:ph type="body" idx="1"/>
          </p:nvPr>
        </p:nvSpPr>
        <p:spPr>
          <a:xfrm>
            <a:off x="457200" y="1646238"/>
            <a:ext cx="8229600" cy="4525962"/>
          </a:xfrm>
        </p:spPr>
        <p:txBody>
          <a:bodyPr/>
          <a:lstStyle/>
          <a:p>
            <a:pPr eaLnBrk="1" hangingPunct="1">
              <a:lnSpc>
                <a:spcPct val="90000"/>
              </a:lnSpc>
            </a:pPr>
            <a:r>
              <a:rPr lang="en-US" altLang="en-US" sz="2800" smtClean="0"/>
              <a:t>Conducted when patient is first found to have positive culture for TB</a:t>
            </a:r>
          </a:p>
          <a:p>
            <a:pPr eaLnBrk="1" hangingPunct="1">
              <a:lnSpc>
                <a:spcPct val="90000"/>
              </a:lnSpc>
            </a:pPr>
            <a:endParaRPr lang="en-US" altLang="en-US" sz="2800" smtClean="0"/>
          </a:p>
          <a:p>
            <a:pPr eaLnBrk="1" hangingPunct="1">
              <a:lnSpc>
                <a:spcPct val="90000"/>
              </a:lnSpc>
            </a:pPr>
            <a:r>
              <a:rPr lang="en-US" altLang="en-US" sz="2800" smtClean="0"/>
              <a:t>Determines which drugs kill tubercle bacilli</a:t>
            </a:r>
          </a:p>
          <a:p>
            <a:pPr eaLnBrk="1" hangingPunct="1">
              <a:lnSpc>
                <a:spcPct val="90000"/>
              </a:lnSpc>
            </a:pPr>
            <a:endParaRPr lang="en-US" altLang="en-US" sz="2800" smtClean="0"/>
          </a:p>
          <a:p>
            <a:pPr eaLnBrk="1" hangingPunct="1">
              <a:lnSpc>
                <a:spcPct val="90000"/>
              </a:lnSpc>
            </a:pPr>
            <a:r>
              <a:rPr lang="en-US" altLang="en-US" sz="2800" smtClean="0"/>
              <a:t>Tubercle bacilli killed by a particular drug are </a:t>
            </a:r>
            <a:r>
              <a:rPr lang="en-US" altLang="en-US" sz="2800" u="sng" smtClean="0"/>
              <a:t>susceptible</a:t>
            </a:r>
            <a:r>
              <a:rPr lang="en-US" altLang="en-US" sz="2800" smtClean="0"/>
              <a:t> to that drug</a:t>
            </a:r>
          </a:p>
          <a:p>
            <a:pPr eaLnBrk="1" hangingPunct="1">
              <a:lnSpc>
                <a:spcPct val="90000"/>
              </a:lnSpc>
            </a:pPr>
            <a:endParaRPr lang="en-US" altLang="en-US" sz="2800" smtClean="0"/>
          </a:p>
          <a:p>
            <a:pPr eaLnBrk="1" hangingPunct="1">
              <a:lnSpc>
                <a:spcPct val="90000"/>
              </a:lnSpc>
            </a:pPr>
            <a:r>
              <a:rPr lang="en-US" altLang="en-US" sz="2800" smtClean="0"/>
              <a:t>Tubercle bacilli that grow in presence of a particular drug are </a:t>
            </a:r>
            <a:r>
              <a:rPr lang="en-US" altLang="en-US" sz="2800" u="sng" smtClean="0"/>
              <a:t>resistant</a:t>
            </a:r>
            <a:r>
              <a:rPr lang="en-US" altLang="en-US" sz="2800" smtClean="0"/>
              <a:t> to that drug</a:t>
            </a:r>
          </a:p>
        </p:txBody>
      </p:sp>
      <p:sp>
        <p:nvSpPr>
          <p:cNvPr id="251909" name="Rectangle 3"/>
          <p:cNvSpPr>
            <a:spLocks noGrp="1" noChangeArrowheads="1"/>
          </p:cNvSpPr>
          <p:nvPr>
            <p:ph type="title"/>
          </p:nvPr>
        </p:nvSpPr>
        <p:spPr>
          <a:xfrm>
            <a:off x="152400" y="152400"/>
            <a:ext cx="8716963" cy="1143000"/>
          </a:xfrm>
          <a:noFill/>
        </p:spPr>
        <p:txBody>
          <a:bodyPr/>
          <a:lstStyle/>
          <a:p>
            <a:pPr eaLnBrk="1" hangingPunct="1"/>
            <a:r>
              <a:rPr lang="en-US" altLang="en-US" smtClean="0"/>
              <a:t>5.  Bacteriologic Examination (21)</a:t>
            </a:r>
            <a:br>
              <a:rPr lang="en-US" altLang="en-US" smtClean="0"/>
            </a:br>
            <a:r>
              <a:rPr lang="en-US" altLang="en-US" sz="3200" smtClean="0"/>
              <a:t>Drug Susceptibility Testing</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25395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2E000B50-86E8-46F8-9BF4-4BF93C02D075}" type="slidenum">
              <a:rPr lang="en-US" altLang="en-US" sz="2000" smtClean="0"/>
              <a:pPr>
                <a:spcBef>
                  <a:spcPct val="0"/>
                </a:spcBef>
                <a:buClrTx/>
                <a:buFontTx/>
                <a:buNone/>
              </a:pPr>
              <a:t>122</a:t>
            </a:fld>
            <a:endParaRPr lang="en-US" altLang="en-US" sz="2000" smtClean="0"/>
          </a:p>
        </p:txBody>
      </p:sp>
      <p:sp>
        <p:nvSpPr>
          <p:cNvPr id="253956" name="Rectangle 2"/>
          <p:cNvSpPr>
            <a:spLocks noGrp="1" noChangeArrowheads="1"/>
          </p:cNvSpPr>
          <p:nvPr>
            <p:ph type="title"/>
          </p:nvPr>
        </p:nvSpPr>
        <p:spPr>
          <a:xfrm>
            <a:off x="152400" y="152400"/>
            <a:ext cx="8716963" cy="1143000"/>
          </a:xfrm>
          <a:noFill/>
        </p:spPr>
        <p:txBody>
          <a:bodyPr/>
          <a:lstStyle/>
          <a:p>
            <a:pPr eaLnBrk="1" hangingPunct="1"/>
            <a:r>
              <a:rPr lang="en-US" altLang="en-US" smtClean="0">
                <a:solidFill>
                  <a:srgbClr val="532B64"/>
                </a:solidFill>
              </a:rPr>
              <a:t>5.  Bacteriologic Examination (22)</a:t>
            </a:r>
            <a:br>
              <a:rPr lang="en-US" altLang="en-US" smtClean="0">
                <a:solidFill>
                  <a:srgbClr val="532B64"/>
                </a:solidFill>
              </a:rPr>
            </a:br>
            <a:r>
              <a:rPr lang="en-US" altLang="en-US" sz="3200" smtClean="0">
                <a:solidFill>
                  <a:srgbClr val="532B64"/>
                </a:solidFill>
              </a:rPr>
              <a:t>Drug Susceptibility Testing</a:t>
            </a:r>
          </a:p>
        </p:txBody>
      </p:sp>
      <p:sp>
        <p:nvSpPr>
          <p:cNvPr id="253957" name="Rectangle 3"/>
          <p:cNvSpPr>
            <a:spLocks noGrp="1" noChangeArrowheads="1"/>
          </p:cNvSpPr>
          <p:nvPr>
            <p:ph type="body" sz="half" idx="1"/>
          </p:nvPr>
        </p:nvSpPr>
        <p:spPr>
          <a:xfrm>
            <a:off x="304800" y="1600200"/>
            <a:ext cx="4038600" cy="4525963"/>
          </a:xfrm>
        </p:spPr>
        <p:txBody>
          <a:bodyPr/>
          <a:lstStyle/>
          <a:p>
            <a:pPr eaLnBrk="1" hangingPunct="1">
              <a:buClrTx/>
            </a:pPr>
            <a:r>
              <a:rPr lang="en-US" altLang="en-US" sz="2800" smtClean="0"/>
              <a:t>Tests should be repeated if:</a:t>
            </a:r>
          </a:p>
          <a:p>
            <a:pPr eaLnBrk="1" hangingPunct="1">
              <a:buClrTx/>
            </a:pPr>
            <a:endParaRPr lang="en-US" altLang="en-US" sz="2000" smtClean="0"/>
          </a:p>
          <a:p>
            <a:pPr lvl="1" eaLnBrk="1" hangingPunct="1">
              <a:buClrTx/>
            </a:pPr>
            <a:r>
              <a:rPr lang="en-US" altLang="en-US" smtClean="0"/>
              <a:t>Patient has positive culture after 3 months of treatment; or </a:t>
            </a:r>
          </a:p>
          <a:p>
            <a:pPr lvl="1" eaLnBrk="1" hangingPunct="1">
              <a:buClrTx/>
              <a:buFontTx/>
              <a:buNone/>
            </a:pPr>
            <a:endParaRPr lang="en-US" altLang="en-US" sz="2000" smtClean="0"/>
          </a:p>
          <a:p>
            <a:pPr lvl="1" eaLnBrk="1" hangingPunct="1">
              <a:buClrTx/>
            </a:pPr>
            <a:r>
              <a:rPr lang="en-US" altLang="en-US" smtClean="0"/>
              <a:t>Patient does not get better</a:t>
            </a:r>
          </a:p>
          <a:p>
            <a:pPr lvl="1" eaLnBrk="1" hangingPunct="1">
              <a:buFontTx/>
              <a:buNone/>
            </a:pPr>
            <a:endParaRPr lang="en-US" altLang="en-US" sz="2400" smtClean="0"/>
          </a:p>
        </p:txBody>
      </p:sp>
      <p:pic>
        <p:nvPicPr>
          <p:cNvPr id="2539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62200"/>
            <a:ext cx="411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9" name="Text Box 5"/>
          <p:cNvSpPr txBox="1">
            <a:spLocks noChangeArrowheads="1"/>
          </p:cNvSpPr>
          <p:nvPr/>
        </p:nvSpPr>
        <p:spPr bwMode="auto">
          <a:xfrm>
            <a:off x="4572000" y="4876800"/>
            <a:ext cx="411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200" dirty="0"/>
              <a:t>Drug susceptibility testing on solid media</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3"/>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2560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32D9D820-2620-47C8-8439-A143AEBD00A0}" type="slidenum">
              <a:rPr lang="en-US" altLang="en-US" sz="2000" smtClean="0"/>
              <a:pPr>
                <a:spcBef>
                  <a:spcPct val="0"/>
                </a:spcBef>
                <a:buClrTx/>
                <a:buFontTx/>
                <a:buNone/>
              </a:pPr>
              <a:t>123</a:t>
            </a:fld>
            <a:endParaRPr lang="en-US" altLang="en-US" sz="2000" smtClean="0"/>
          </a:p>
        </p:txBody>
      </p:sp>
      <p:sp>
        <p:nvSpPr>
          <p:cNvPr id="256004" name="Rectangle 21"/>
          <p:cNvSpPr>
            <a:spLocks noGrp="1" noChangeArrowheads="1"/>
          </p:cNvSpPr>
          <p:nvPr>
            <p:ph type="title"/>
          </p:nvPr>
        </p:nvSpPr>
        <p:spPr>
          <a:xfrm>
            <a:off x="152400" y="152400"/>
            <a:ext cx="8716963" cy="1143000"/>
          </a:xfrm>
        </p:spPr>
        <p:txBody>
          <a:bodyPr/>
          <a:lstStyle/>
          <a:p>
            <a:pPr eaLnBrk="1" hangingPunct="1"/>
            <a:r>
              <a:rPr lang="en-US" altLang="en-US" smtClean="0">
                <a:solidFill>
                  <a:srgbClr val="532B64"/>
                </a:solidFill>
              </a:rPr>
              <a:t>5.  Bacteriologic Examination (23)</a:t>
            </a:r>
            <a:r>
              <a:rPr lang="en-US" altLang="en-US" sz="3600" smtClean="0">
                <a:solidFill>
                  <a:srgbClr val="532B64"/>
                </a:solidFill>
              </a:rPr>
              <a:t/>
            </a:r>
            <a:br>
              <a:rPr lang="en-US" altLang="en-US" sz="3600" smtClean="0">
                <a:solidFill>
                  <a:srgbClr val="532B64"/>
                </a:solidFill>
              </a:rPr>
            </a:br>
            <a:r>
              <a:rPr lang="en-US" altLang="en-US" sz="3200" smtClean="0">
                <a:solidFill>
                  <a:srgbClr val="532B64"/>
                </a:solidFill>
              </a:rPr>
              <a:t>Types of</a:t>
            </a:r>
            <a:r>
              <a:rPr lang="en-US" altLang="en-US" sz="3600" smtClean="0">
                <a:solidFill>
                  <a:srgbClr val="532B64"/>
                </a:solidFill>
              </a:rPr>
              <a:t> </a:t>
            </a:r>
            <a:r>
              <a:rPr lang="en-US" altLang="en-US" sz="3200" smtClean="0">
                <a:solidFill>
                  <a:srgbClr val="532B64"/>
                </a:solidFill>
              </a:rPr>
              <a:t>Drug-Resistant TB</a:t>
            </a:r>
          </a:p>
        </p:txBody>
      </p:sp>
      <p:graphicFrame>
        <p:nvGraphicFramePr>
          <p:cNvPr id="512026" name="Group 26"/>
          <p:cNvGraphicFramePr>
            <a:graphicFrameLocks noGrp="1"/>
          </p:cNvGraphicFramePr>
          <p:nvPr>
            <p:ph idx="1"/>
          </p:nvPr>
        </p:nvGraphicFramePr>
        <p:xfrm>
          <a:off x="457200" y="1447800"/>
          <a:ext cx="8229600" cy="4895850"/>
        </p:xfrm>
        <a:graphic>
          <a:graphicData uri="http://schemas.openxmlformats.org/drawingml/2006/table">
            <a:tbl>
              <a:tblPr/>
              <a:tblGrid>
                <a:gridCol w="2438400"/>
                <a:gridCol w="5791200"/>
              </a:tblGrid>
              <a:tr h="838309">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Mono-resistant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tx1"/>
                          </a:solidFill>
                          <a:effectLst/>
                          <a:latin typeface="Arial" charset="0"/>
                        </a:rPr>
                        <a:t>Resistant to any one TB treatment drug</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309">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Poly-resistant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tx1"/>
                          </a:solidFill>
                          <a:effectLst/>
                          <a:latin typeface="Arial" charset="0"/>
                        </a:rPr>
                        <a:t>Resistant to at least any two TB drugs (but not both isoniazid and rifampin)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8743">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Multidrug- resistant </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(MDR TB)</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tx1"/>
                          </a:solidFill>
                          <a:effectLst/>
                          <a:latin typeface="Arial" charset="0"/>
                        </a:rPr>
                        <a:t>Resistant to at least isoniazid and rifampin, the two best first-line TB treatment drugs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489">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Extensively drug-resistant </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(XDR TB)</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endParaRPr kumimoji="0" lang="en-US" sz="2400" b="1" i="0" u="none" strike="noStrike" cap="none" normalizeH="0" baseline="0" dirty="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tx1"/>
                          </a:solidFill>
                          <a:effectLst/>
                          <a:latin typeface="Arial" charset="0"/>
                        </a:rPr>
                        <a:t>Resistant to isoniazid and rifampin, PLUS resistant to any fluoroquinolone AND at least 1 of the 3 injectable second-line drugs (e.g., amikacin, kanamycin, or capreomycin)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1"/>
          <p:cNvSpPr>
            <a:spLocks noGrp="1"/>
          </p:cNvSpPr>
          <p:nvPr>
            <p:ph type="title"/>
          </p:nvPr>
        </p:nvSpPr>
        <p:spPr>
          <a:xfrm>
            <a:off x="228600" y="152400"/>
            <a:ext cx="8686800" cy="1143000"/>
          </a:xfrm>
        </p:spPr>
        <p:txBody>
          <a:bodyPr/>
          <a:lstStyle/>
          <a:p>
            <a:r>
              <a:rPr lang="en-US" altLang="en-US" smtClean="0">
                <a:solidFill>
                  <a:srgbClr val="532B64"/>
                </a:solidFill>
              </a:rPr>
              <a:t>5.  Bacteriologic Examination (24)</a:t>
            </a:r>
            <a:r>
              <a:rPr lang="en-US" altLang="en-US" sz="3600" smtClean="0">
                <a:solidFill>
                  <a:srgbClr val="532B64"/>
                </a:solidFill>
              </a:rPr>
              <a:t/>
            </a:r>
            <a:br>
              <a:rPr lang="en-US" altLang="en-US" sz="3600" smtClean="0">
                <a:solidFill>
                  <a:srgbClr val="532B64"/>
                </a:solidFill>
              </a:rPr>
            </a:br>
            <a:r>
              <a:rPr lang="en-US" altLang="en-US" sz="3200" smtClean="0">
                <a:solidFill>
                  <a:srgbClr val="532B64"/>
                </a:solidFill>
              </a:rPr>
              <a:t>Growth-Based Drug Susceptibility Testing</a:t>
            </a:r>
            <a:endParaRPr lang="en-US" altLang="en-US" smtClean="0">
              <a:solidFill>
                <a:srgbClr val="532B64"/>
              </a:solidFill>
            </a:endParaRPr>
          </a:p>
        </p:txBody>
      </p:sp>
      <p:sp>
        <p:nvSpPr>
          <p:cNvPr id="4" name="Footer Placeholder 3"/>
          <p:cNvSpPr>
            <a:spLocks noGrp="1"/>
          </p:cNvSpPr>
          <p:nvPr>
            <p:ph type="ftr" sz="quarter" idx="10"/>
          </p:nvPr>
        </p:nvSpPr>
        <p:spPr/>
        <p:txBody>
          <a:bodyPr/>
          <a:lstStyle/>
          <a:p>
            <a:pPr>
              <a:defRPr/>
            </a:pPr>
            <a:r>
              <a:rPr lang="en-US" smtClean="0"/>
              <a:t>Module 3 – Targeted Testing and the Diagnosis of </a:t>
            </a:r>
          </a:p>
          <a:p>
            <a:pPr>
              <a:defRPr/>
            </a:pPr>
            <a:r>
              <a:rPr lang="en-US" smtClean="0"/>
              <a:t>Latent Tuberculosis Infection and Tuberculosis Disease</a:t>
            </a:r>
            <a:endParaRPr lang="en-US"/>
          </a:p>
        </p:txBody>
      </p:sp>
      <p:sp>
        <p:nvSpPr>
          <p:cNvPr id="25805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3D19A932-1B5B-4923-A587-DA7EF3BA072C}" type="slidenum">
              <a:rPr lang="en-US" altLang="en-US" sz="2000" smtClean="0"/>
              <a:pPr>
                <a:spcBef>
                  <a:spcPct val="0"/>
                </a:spcBef>
                <a:buClrTx/>
                <a:buFontTx/>
                <a:buNone/>
              </a:pPr>
              <a:t>124</a:t>
            </a:fld>
            <a:endParaRPr lang="en-US" altLang="en-US" sz="2000" smtClean="0"/>
          </a:p>
        </p:txBody>
      </p:sp>
      <p:sp>
        <p:nvSpPr>
          <p:cNvPr id="7" name="Rectangle 2"/>
          <p:cNvSpPr txBox="1">
            <a:spLocks noChangeArrowheads="1"/>
          </p:cNvSpPr>
          <p:nvPr/>
        </p:nvSpPr>
        <p:spPr bwMode="auto">
          <a:xfrm>
            <a:off x="361950" y="1524000"/>
            <a:ext cx="86391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7030A0"/>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8080"/>
              </a:buClr>
              <a:buChar char="–"/>
              <a:defRPr sz="2800" b="1">
                <a:solidFill>
                  <a:schemeClr val="tx1"/>
                </a:solidFill>
                <a:latin typeface="+mn-lt"/>
              </a:defRPr>
            </a:lvl2pPr>
            <a:lvl3pPr marL="1143000" indent="-228600" algn="l" rtl="0" eaLnBrk="0" fontAlgn="base" hangingPunct="0">
              <a:spcBef>
                <a:spcPct val="20000"/>
              </a:spcBef>
              <a:spcAft>
                <a:spcPct val="0"/>
              </a:spcAft>
              <a:buClr>
                <a:srgbClr val="008080"/>
              </a:buClr>
              <a:buChar char="•"/>
              <a:defRPr sz="2400" b="1">
                <a:solidFill>
                  <a:schemeClr val="tx1"/>
                </a:solidFill>
                <a:latin typeface="+mn-lt"/>
              </a:defRPr>
            </a:lvl3pPr>
            <a:lvl4pPr marL="1600200" indent="-228600" algn="l" rtl="0" eaLnBrk="0" fontAlgn="base" hangingPunct="0">
              <a:spcBef>
                <a:spcPct val="20000"/>
              </a:spcBef>
              <a:spcAft>
                <a:spcPct val="0"/>
              </a:spcAft>
              <a:buClr>
                <a:srgbClr val="008080"/>
              </a:buClr>
              <a:buChar char="–"/>
              <a:defRPr sz="2000" b="1">
                <a:solidFill>
                  <a:schemeClr val="tx1"/>
                </a:solidFill>
                <a:latin typeface="+mn-lt"/>
              </a:defRPr>
            </a:lvl4pPr>
            <a:lvl5pPr marL="2057400" indent="-228600" algn="l" rtl="0" eaLnBrk="0" fontAlgn="base" hangingPunct="0">
              <a:spcBef>
                <a:spcPct val="20000"/>
              </a:spcBef>
              <a:spcAft>
                <a:spcPct val="0"/>
              </a:spcAft>
              <a:buClr>
                <a:srgbClr val="008080"/>
              </a:buClr>
              <a:buChar char="»"/>
              <a:defRPr sz="2000" b="1">
                <a:solidFill>
                  <a:schemeClr val="tx1"/>
                </a:solidFill>
                <a:latin typeface="+mn-lt"/>
              </a:defRPr>
            </a:lvl5pPr>
            <a:lvl6pPr marL="2514600" indent="-228600" algn="l" rtl="0" fontAlgn="base">
              <a:spcBef>
                <a:spcPct val="20000"/>
              </a:spcBef>
              <a:spcAft>
                <a:spcPct val="0"/>
              </a:spcAft>
              <a:buClr>
                <a:srgbClr val="008080"/>
              </a:buClr>
              <a:buChar char="»"/>
              <a:defRPr sz="2000" b="1">
                <a:solidFill>
                  <a:schemeClr val="tx1"/>
                </a:solidFill>
                <a:latin typeface="+mn-lt"/>
              </a:defRPr>
            </a:lvl6pPr>
            <a:lvl7pPr marL="2971800" indent="-228600" algn="l" rtl="0" fontAlgn="base">
              <a:spcBef>
                <a:spcPct val="20000"/>
              </a:spcBef>
              <a:spcAft>
                <a:spcPct val="0"/>
              </a:spcAft>
              <a:buClr>
                <a:srgbClr val="008080"/>
              </a:buClr>
              <a:buChar char="»"/>
              <a:defRPr sz="2000" b="1">
                <a:solidFill>
                  <a:schemeClr val="tx1"/>
                </a:solidFill>
                <a:latin typeface="+mn-lt"/>
              </a:defRPr>
            </a:lvl7pPr>
            <a:lvl8pPr marL="3429000" indent="-228600" algn="l" rtl="0" fontAlgn="base">
              <a:spcBef>
                <a:spcPct val="20000"/>
              </a:spcBef>
              <a:spcAft>
                <a:spcPct val="0"/>
              </a:spcAft>
              <a:buClr>
                <a:srgbClr val="008080"/>
              </a:buClr>
              <a:buChar char="»"/>
              <a:defRPr sz="2000" b="1">
                <a:solidFill>
                  <a:schemeClr val="tx1"/>
                </a:solidFill>
                <a:latin typeface="+mn-lt"/>
              </a:defRPr>
            </a:lvl8pPr>
            <a:lvl9pPr marL="3886200" indent="-228600" algn="l" rtl="0" fontAlgn="base">
              <a:spcBef>
                <a:spcPct val="20000"/>
              </a:spcBef>
              <a:spcAft>
                <a:spcPct val="0"/>
              </a:spcAft>
              <a:buClr>
                <a:srgbClr val="008080"/>
              </a:buClr>
              <a:buChar char="»"/>
              <a:defRPr sz="2000" b="1">
                <a:solidFill>
                  <a:schemeClr val="tx1"/>
                </a:solidFill>
                <a:latin typeface="+mn-lt"/>
              </a:defRPr>
            </a:lvl9pPr>
          </a:lstStyle>
          <a:p>
            <a:pPr eaLnBrk="1" hangingPunct="1">
              <a:lnSpc>
                <a:spcPct val="90000"/>
              </a:lnSpc>
              <a:buClrTx/>
              <a:defRPr/>
            </a:pPr>
            <a:r>
              <a:rPr lang="en-US" altLang="en-US" sz="2600" kern="0" dirty="0" smtClean="0"/>
              <a:t>Growth-based susceptibility testing can be done using a liquid or solid medium method</a:t>
            </a:r>
          </a:p>
          <a:p>
            <a:pPr eaLnBrk="1" hangingPunct="1">
              <a:lnSpc>
                <a:spcPct val="90000"/>
              </a:lnSpc>
              <a:buClrTx/>
              <a:defRPr/>
            </a:pPr>
            <a:endParaRPr lang="en-US" altLang="en-US" sz="1400" kern="0" dirty="0"/>
          </a:p>
          <a:p>
            <a:pPr eaLnBrk="1" hangingPunct="1">
              <a:lnSpc>
                <a:spcPct val="90000"/>
              </a:lnSpc>
              <a:buClrTx/>
              <a:defRPr/>
            </a:pPr>
            <a:r>
              <a:rPr lang="en-US" altLang="en-US" sz="2600" kern="0" dirty="0" smtClean="0"/>
              <a:t>Organisms that grow in media containing a specific drug are considered resistant to that drug</a:t>
            </a:r>
          </a:p>
          <a:p>
            <a:pPr eaLnBrk="1" hangingPunct="1">
              <a:lnSpc>
                <a:spcPct val="90000"/>
              </a:lnSpc>
              <a:buClrTx/>
              <a:defRPr/>
            </a:pPr>
            <a:endParaRPr lang="en-US" altLang="en-US" sz="1400" kern="0" dirty="0"/>
          </a:p>
          <a:p>
            <a:pPr eaLnBrk="1" hangingPunct="1">
              <a:lnSpc>
                <a:spcPct val="90000"/>
              </a:lnSpc>
              <a:buClrTx/>
              <a:defRPr/>
            </a:pPr>
            <a:r>
              <a:rPr lang="en-US" altLang="en-US" sz="2600" kern="0" dirty="0" smtClean="0"/>
              <a:t>Liquid medium methods are faster than solid media methods for determining susceptibility to first-line TB medications</a:t>
            </a:r>
          </a:p>
          <a:p>
            <a:pPr eaLnBrk="1" hangingPunct="1">
              <a:lnSpc>
                <a:spcPct val="90000"/>
              </a:lnSpc>
              <a:buClrTx/>
              <a:defRPr/>
            </a:pPr>
            <a:endParaRPr lang="en-US" altLang="en-US" sz="1400" kern="0" dirty="0"/>
          </a:p>
          <a:p>
            <a:pPr eaLnBrk="1" hangingPunct="1">
              <a:lnSpc>
                <a:spcPct val="90000"/>
              </a:lnSpc>
              <a:buClrTx/>
              <a:defRPr/>
            </a:pPr>
            <a:r>
              <a:rPr lang="en-US" altLang="en-US" sz="2600" kern="0" dirty="0" smtClean="0"/>
              <a:t>Results can be obtained within 7 to 14 days for liquid medium method and up to 21 days for solid medium method</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p:cNvSpPr>
            <a:spLocks noGrp="1"/>
          </p:cNvSpPr>
          <p:nvPr>
            <p:ph type="title"/>
          </p:nvPr>
        </p:nvSpPr>
        <p:spPr>
          <a:xfrm>
            <a:off x="304800" y="152400"/>
            <a:ext cx="8534400" cy="1143000"/>
          </a:xfrm>
        </p:spPr>
        <p:txBody>
          <a:bodyPr/>
          <a:lstStyle/>
          <a:p>
            <a:r>
              <a:rPr lang="en-US" altLang="en-US" smtClean="0">
                <a:solidFill>
                  <a:srgbClr val="532B64"/>
                </a:solidFill>
              </a:rPr>
              <a:t>5.  Bacteriologic Examination (25)</a:t>
            </a:r>
            <a:r>
              <a:rPr lang="en-US" altLang="en-US" sz="3600" smtClean="0">
                <a:solidFill>
                  <a:srgbClr val="532B64"/>
                </a:solidFill>
              </a:rPr>
              <a:t/>
            </a:r>
            <a:br>
              <a:rPr lang="en-US" altLang="en-US" sz="3600" smtClean="0">
                <a:solidFill>
                  <a:srgbClr val="532B64"/>
                </a:solidFill>
              </a:rPr>
            </a:br>
            <a:r>
              <a:rPr lang="en-US" altLang="en-US" sz="3200" smtClean="0">
                <a:solidFill>
                  <a:srgbClr val="532B64"/>
                </a:solidFill>
              </a:rPr>
              <a:t>Molecular Detection of Drug Resistance</a:t>
            </a:r>
            <a:endParaRPr lang="en-US" altLang="en-US" smtClean="0">
              <a:solidFill>
                <a:srgbClr val="532B64"/>
              </a:solidFill>
            </a:endParaRPr>
          </a:p>
        </p:txBody>
      </p:sp>
      <p:sp>
        <p:nvSpPr>
          <p:cNvPr id="4" name="Footer Placeholder 3"/>
          <p:cNvSpPr>
            <a:spLocks noGrp="1"/>
          </p:cNvSpPr>
          <p:nvPr>
            <p:ph type="ftr" sz="quarter" idx="10"/>
          </p:nvPr>
        </p:nvSpPr>
        <p:spPr/>
        <p:txBody>
          <a:bodyPr/>
          <a:lstStyle/>
          <a:p>
            <a:pPr>
              <a:defRPr/>
            </a:pPr>
            <a:r>
              <a:rPr lang="en-US" smtClean="0"/>
              <a:t>Module 3 – Targeted Testing and the Diagnosis of </a:t>
            </a:r>
          </a:p>
          <a:p>
            <a:pPr>
              <a:defRPr/>
            </a:pPr>
            <a:r>
              <a:rPr lang="en-US" smtClean="0"/>
              <a:t>Latent Tuberculosis Infection and Tuberculosis Disease</a:t>
            </a:r>
            <a:endParaRPr lang="en-US"/>
          </a:p>
        </p:txBody>
      </p:sp>
      <p:sp>
        <p:nvSpPr>
          <p:cNvPr id="26010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3D0C842F-5C56-4AD8-BB44-7174BFF6B7B5}" type="slidenum">
              <a:rPr lang="en-US" altLang="en-US" sz="2000" smtClean="0"/>
              <a:pPr>
                <a:spcBef>
                  <a:spcPct val="0"/>
                </a:spcBef>
                <a:buClrTx/>
                <a:buFontTx/>
                <a:buNone/>
              </a:pPr>
              <a:t>125</a:t>
            </a:fld>
            <a:endParaRPr lang="en-US" altLang="en-US" sz="2000" smtClean="0"/>
          </a:p>
        </p:txBody>
      </p:sp>
      <p:sp>
        <p:nvSpPr>
          <p:cNvPr id="7" name="Rectangle 2"/>
          <p:cNvSpPr txBox="1">
            <a:spLocks noChangeArrowheads="1"/>
          </p:cNvSpPr>
          <p:nvPr/>
        </p:nvSpPr>
        <p:spPr bwMode="auto">
          <a:xfrm>
            <a:off x="76200" y="1343025"/>
            <a:ext cx="90678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7030A0"/>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8080"/>
              </a:buClr>
              <a:buChar char="–"/>
              <a:defRPr sz="2800" b="1">
                <a:solidFill>
                  <a:schemeClr val="tx1"/>
                </a:solidFill>
                <a:latin typeface="+mn-lt"/>
              </a:defRPr>
            </a:lvl2pPr>
            <a:lvl3pPr marL="1143000" indent="-228600" algn="l" rtl="0" eaLnBrk="0" fontAlgn="base" hangingPunct="0">
              <a:spcBef>
                <a:spcPct val="20000"/>
              </a:spcBef>
              <a:spcAft>
                <a:spcPct val="0"/>
              </a:spcAft>
              <a:buClr>
                <a:srgbClr val="008080"/>
              </a:buClr>
              <a:buChar char="•"/>
              <a:defRPr sz="2400" b="1">
                <a:solidFill>
                  <a:schemeClr val="tx1"/>
                </a:solidFill>
                <a:latin typeface="+mn-lt"/>
              </a:defRPr>
            </a:lvl3pPr>
            <a:lvl4pPr marL="1600200" indent="-228600" algn="l" rtl="0" eaLnBrk="0" fontAlgn="base" hangingPunct="0">
              <a:spcBef>
                <a:spcPct val="20000"/>
              </a:spcBef>
              <a:spcAft>
                <a:spcPct val="0"/>
              </a:spcAft>
              <a:buClr>
                <a:srgbClr val="008080"/>
              </a:buClr>
              <a:buChar char="–"/>
              <a:defRPr sz="2000" b="1">
                <a:solidFill>
                  <a:schemeClr val="tx1"/>
                </a:solidFill>
                <a:latin typeface="+mn-lt"/>
              </a:defRPr>
            </a:lvl4pPr>
            <a:lvl5pPr marL="2057400" indent="-228600" algn="l" rtl="0" eaLnBrk="0" fontAlgn="base" hangingPunct="0">
              <a:spcBef>
                <a:spcPct val="20000"/>
              </a:spcBef>
              <a:spcAft>
                <a:spcPct val="0"/>
              </a:spcAft>
              <a:buClr>
                <a:srgbClr val="008080"/>
              </a:buClr>
              <a:buChar char="»"/>
              <a:defRPr sz="2000" b="1">
                <a:solidFill>
                  <a:schemeClr val="tx1"/>
                </a:solidFill>
                <a:latin typeface="+mn-lt"/>
              </a:defRPr>
            </a:lvl5pPr>
            <a:lvl6pPr marL="2514600" indent="-228600" algn="l" rtl="0" fontAlgn="base">
              <a:spcBef>
                <a:spcPct val="20000"/>
              </a:spcBef>
              <a:spcAft>
                <a:spcPct val="0"/>
              </a:spcAft>
              <a:buClr>
                <a:srgbClr val="008080"/>
              </a:buClr>
              <a:buChar char="»"/>
              <a:defRPr sz="2000" b="1">
                <a:solidFill>
                  <a:schemeClr val="tx1"/>
                </a:solidFill>
                <a:latin typeface="+mn-lt"/>
              </a:defRPr>
            </a:lvl6pPr>
            <a:lvl7pPr marL="2971800" indent="-228600" algn="l" rtl="0" fontAlgn="base">
              <a:spcBef>
                <a:spcPct val="20000"/>
              </a:spcBef>
              <a:spcAft>
                <a:spcPct val="0"/>
              </a:spcAft>
              <a:buClr>
                <a:srgbClr val="008080"/>
              </a:buClr>
              <a:buChar char="»"/>
              <a:defRPr sz="2000" b="1">
                <a:solidFill>
                  <a:schemeClr val="tx1"/>
                </a:solidFill>
                <a:latin typeface="+mn-lt"/>
              </a:defRPr>
            </a:lvl7pPr>
            <a:lvl8pPr marL="3429000" indent="-228600" algn="l" rtl="0" fontAlgn="base">
              <a:spcBef>
                <a:spcPct val="20000"/>
              </a:spcBef>
              <a:spcAft>
                <a:spcPct val="0"/>
              </a:spcAft>
              <a:buClr>
                <a:srgbClr val="008080"/>
              </a:buClr>
              <a:buChar char="»"/>
              <a:defRPr sz="2000" b="1">
                <a:solidFill>
                  <a:schemeClr val="tx1"/>
                </a:solidFill>
                <a:latin typeface="+mn-lt"/>
              </a:defRPr>
            </a:lvl8pPr>
            <a:lvl9pPr marL="3886200" indent="-228600" algn="l" rtl="0" fontAlgn="base">
              <a:spcBef>
                <a:spcPct val="20000"/>
              </a:spcBef>
              <a:spcAft>
                <a:spcPct val="0"/>
              </a:spcAft>
              <a:buClr>
                <a:srgbClr val="008080"/>
              </a:buClr>
              <a:buChar char="»"/>
              <a:defRPr sz="2000" b="1">
                <a:solidFill>
                  <a:schemeClr val="tx1"/>
                </a:solidFill>
                <a:latin typeface="+mn-lt"/>
              </a:defRPr>
            </a:lvl9pPr>
          </a:lstStyle>
          <a:p>
            <a:pPr eaLnBrk="1" hangingPunct="1">
              <a:lnSpc>
                <a:spcPct val="90000"/>
              </a:lnSpc>
              <a:buClrTx/>
              <a:defRPr/>
            </a:pPr>
            <a:r>
              <a:rPr lang="en-US" altLang="en-US" sz="2800" kern="0" dirty="0" smtClean="0"/>
              <a:t>Molecular tests provide preliminary guidance on effective therapy for TB patients</a:t>
            </a:r>
          </a:p>
          <a:p>
            <a:pPr eaLnBrk="1" hangingPunct="1">
              <a:lnSpc>
                <a:spcPct val="90000"/>
              </a:lnSpc>
              <a:buClrTx/>
              <a:defRPr/>
            </a:pPr>
            <a:endParaRPr lang="en-US" altLang="en-US" sz="1200" kern="0" dirty="0" smtClean="0"/>
          </a:p>
          <a:p>
            <a:pPr eaLnBrk="1" hangingPunct="1">
              <a:lnSpc>
                <a:spcPct val="90000"/>
              </a:lnSpc>
              <a:buClrTx/>
              <a:defRPr/>
            </a:pPr>
            <a:r>
              <a:rPr lang="en-US" altLang="en-US" sz="2800" kern="0" dirty="0" smtClean="0"/>
              <a:t>These tests should be considered for patients with the following characteristics:</a:t>
            </a:r>
          </a:p>
          <a:p>
            <a:pPr eaLnBrk="1" hangingPunct="1">
              <a:lnSpc>
                <a:spcPct val="90000"/>
              </a:lnSpc>
              <a:buClrTx/>
              <a:defRPr/>
            </a:pPr>
            <a:endParaRPr lang="en-US" altLang="en-US" sz="1200" kern="0" dirty="0" smtClean="0"/>
          </a:p>
          <a:p>
            <a:pPr lvl="1" eaLnBrk="1" hangingPunct="1">
              <a:lnSpc>
                <a:spcPct val="90000"/>
              </a:lnSpc>
              <a:buClrTx/>
              <a:defRPr/>
            </a:pPr>
            <a:r>
              <a:rPr lang="en-US" altLang="en-US" sz="2400" kern="0" dirty="0" smtClean="0"/>
              <a:t>High risk of rifampin resistance, including MDR TB;</a:t>
            </a:r>
          </a:p>
          <a:p>
            <a:pPr lvl="1" eaLnBrk="1" hangingPunct="1">
              <a:lnSpc>
                <a:spcPct val="90000"/>
              </a:lnSpc>
              <a:buClrTx/>
              <a:defRPr/>
            </a:pPr>
            <a:endParaRPr lang="en-US" altLang="en-US" sz="1200" kern="0" dirty="0"/>
          </a:p>
          <a:p>
            <a:pPr lvl="1" eaLnBrk="1" hangingPunct="1">
              <a:lnSpc>
                <a:spcPct val="90000"/>
              </a:lnSpc>
              <a:buClrTx/>
              <a:defRPr/>
            </a:pPr>
            <a:r>
              <a:rPr lang="en-US" altLang="en-US" sz="2400" kern="0" dirty="0" smtClean="0"/>
              <a:t>First-line drug susceptibility results are available and show resistance to rifampin;</a:t>
            </a:r>
          </a:p>
          <a:p>
            <a:pPr lvl="1" eaLnBrk="1" hangingPunct="1">
              <a:lnSpc>
                <a:spcPct val="90000"/>
              </a:lnSpc>
              <a:buClrTx/>
              <a:defRPr/>
            </a:pPr>
            <a:endParaRPr lang="en-US" altLang="en-US" sz="1200" kern="0" dirty="0"/>
          </a:p>
          <a:p>
            <a:pPr lvl="1" eaLnBrk="1" hangingPunct="1">
              <a:lnSpc>
                <a:spcPct val="90000"/>
              </a:lnSpc>
              <a:buClrTx/>
              <a:defRPr/>
            </a:pPr>
            <a:r>
              <a:rPr lang="en-US" altLang="en-US" sz="2400" kern="0" dirty="0" smtClean="0"/>
              <a:t>Infectiousness poses a risk to vulnerable contacts; and</a:t>
            </a:r>
          </a:p>
          <a:p>
            <a:pPr lvl="1" eaLnBrk="1" hangingPunct="1">
              <a:lnSpc>
                <a:spcPct val="90000"/>
              </a:lnSpc>
              <a:buClrTx/>
              <a:defRPr/>
            </a:pPr>
            <a:endParaRPr lang="en-US" altLang="en-US" sz="1200" kern="0" dirty="0"/>
          </a:p>
          <a:p>
            <a:pPr lvl="1" eaLnBrk="1" hangingPunct="1">
              <a:lnSpc>
                <a:spcPct val="90000"/>
              </a:lnSpc>
              <a:buClrTx/>
              <a:defRPr/>
            </a:pPr>
            <a:r>
              <a:rPr lang="en-US" altLang="en-US" sz="2400" kern="0" dirty="0" smtClean="0"/>
              <a:t>Contraindications to essential first-line medications</a:t>
            </a:r>
            <a:endParaRPr lang="en-US" altLang="en-US" sz="2400" kern="0" dirty="0"/>
          </a:p>
          <a:p>
            <a:pPr eaLnBrk="1" hangingPunct="1">
              <a:lnSpc>
                <a:spcPct val="90000"/>
              </a:lnSpc>
              <a:defRPr/>
            </a:pPr>
            <a:endParaRPr lang="en-US" altLang="en-US" sz="2800" kern="0"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621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19C3A60B-3662-4398-B5C2-4F4967D238F1}" type="slidenum">
              <a:rPr lang="en-US" altLang="en-US" sz="2000" smtClean="0"/>
              <a:pPr>
                <a:spcBef>
                  <a:spcPct val="0"/>
                </a:spcBef>
                <a:buClrTx/>
                <a:buFontTx/>
                <a:buNone/>
              </a:pPr>
              <a:t>126</a:t>
            </a:fld>
            <a:endParaRPr lang="en-US" altLang="en-US" sz="2000" smtClean="0"/>
          </a:p>
        </p:txBody>
      </p:sp>
      <p:sp>
        <p:nvSpPr>
          <p:cNvPr id="486402" name="Rectangle 2"/>
          <p:cNvSpPr>
            <a:spLocks noGrp="1" noChangeArrowheads="1"/>
          </p:cNvSpPr>
          <p:nvPr>
            <p:ph type="body" idx="1"/>
          </p:nvPr>
        </p:nvSpPr>
        <p:spPr>
          <a:xfrm>
            <a:off x="457200" y="1524000"/>
            <a:ext cx="8229600" cy="4754563"/>
          </a:xfrm>
        </p:spPr>
        <p:txBody>
          <a:bodyPr/>
          <a:lstStyle/>
          <a:p>
            <a:pPr eaLnBrk="1" hangingPunct="1">
              <a:buFontTx/>
              <a:buNone/>
            </a:pPr>
            <a:r>
              <a:rPr lang="en-US" altLang="en-US" sz="2800" smtClean="0"/>
              <a:t>Why is it necessary to culture a specimen?</a:t>
            </a:r>
            <a:r>
              <a:rPr lang="en-US" altLang="en-US" sz="2400" smtClean="0"/>
              <a:t> </a:t>
            </a:r>
          </a:p>
          <a:p>
            <a:pPr eaLnBrk="1" hangingPunct="1">
              <a:buFontTx/>
              <a:buNone/>
            </a:pPr>
            <a:r>
              <a:rPr lang="en-US" altLang="en-US" sz="2400" smtClean="0"/>
              <a:t>	</a:t>
            </a:r>
            <a:endParaRPr lang="en-US" altLang="en-US" sz="2400" i="1" smtClean="0"/>
          </a:p>
          <a:p>
            <a:pPr lvl="2" eaLnBrk="1" hangingPunct="1">
              <a:buFontTx/>
              <a:buNone/>
            </a:pPr>
            <a:r>
              <a:rPr lang="en-US" altLang="en-US" smtClean="0">
                <a:solidFill>
                  <a:srgbClr val="008080"/>
                </a:solidFill>
              </a:rPr>
              <a:t>	</a:t>
            </a:r>
            <a:r>
              <a:rPr lang="en-US" altLang="en-US" sz="2800" smtClean="0">
                <a:solidFill>
                  <a:srgbClr val="532B64"/>
                </a:solidFill>
              </a:rPr>
              <a:t>It is necessary to culture a specimen to determine whether the specimen contains </a:t>
            </a:r>
            <a:r>
              <a:rPr lang="en-US" altLang="en-US" sz="2800" i="1" smtClean="0">
                <a:solidFill>
                  <a:srgbClr val="532B64"/>
                </a:solidFill>
              </a:rPr>
              <a:t>M. tuberculosis</a:t>
            </a:r>
            <a:r>
              <a:rPr lang="en-US" altLang="en-US" sz="2800" smtClean="0">
                <a:solidFill>
                  <a:srgbClr val="532B64"/>
                </a:solidFill>
              </a:rPr>
              <a:t> and to confirm diagnosis of TB disease. Additionally, culture is needed for genotyping and for performing drug susceptibility testing.</a:t>
            </a:r>
          </a:p>
          <a:p>
            <a:pPr lvl="2" eaLnBrk="1" hangingPunct="1">
              <a:buFontTx/>
              <a:buNone/>
            </a:pPr>
            <a:endParaRPr lang="en-US" altLang="en-US" smtClean="0">
              <a:solidFill>
                <a:srgbClr val="7030A0"/>
              </a:solidFill>
            </a:endParaRPr>
          </a:p>
          <a:p>
            <a:pPr lvl="2" eaLnBrk="1" hangingPunct="1"/>
            <a:endParaRPr lang="en-US" altLang="en-US" i="1" smtClean="0">
              <a:solidFill>
                <a:srgbClr val="008080"/>
              </a:solidFill>
            </a:endParaRPr>
          </a:p>
        </p:txBody>
      </p:sp>
      <p:sp>
        <p:nvSpPr>
          <p:cNvPr id="262149" name="Rectangle 3"/>
          <p:cNvSpPr>
            <a:spLocks noChangeArrowheads="1"/>
          </p:cNvSpPr>
          <p:nvPr/>
        </p:nvSpPr>
        <p:spPr bwMode="auto">
          <a:xfrm>
            <a:off x="381000" y="152400"/>
            <a:ext cx="83058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262150" name="Rectangle 4"/>
          <p:cNvSpPr>
            <a:spLocks noGrp="1" noChangeArrowheads="1"/>
          </p:cNvSpPr>
          <p:nvPr>
            <p:ph type="title"/>
          </p:nvPr>
        </p:nvSpPr>
        <p:spPr>
          <a:xfrm>
            <a:off x="304800" y="533400"/>
            <a:ext cx="8229600" cy="838200"/>
          </a:xfrm>
          <a:noFill/>
        </p:spPr>
        <p:txBody>
          <a:bodyPr/>
          <a:lstStyle/>
          <a:p>
            <a:pPr eaLnBrk="1" hangingPunct="1"/>
            <a:r>
              <a:rPr lang="en-US" altLang="en-US" smtClean="0"/>
              <a:t>Culture Specimen</a:t>
            </a:r>
            <a:br>
              <a:rPr lang="en-US" altLang="en-US" smtClean="0"/>
            </a:br>
            <a:r>
              <a:rPr lang="en-US" altLang="en-US" smtClean="0"/>
              <a:t>Study Question 3.32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64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2"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641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34B24469-F6D0-48F9-93E7-0A56DAA2CFDC}" type="slidenum">
              <a:rPr lang="en-US" altLang="en-US" sz="2000" smtClean="0"/>
              <a:pPr>
                <a:spcBef>
                  <a:spcPct val="0"/>
                </a:spcBef>
                <a:buClrTx/>
                <a:buFontTx/>
                <a:buNone/>
              </a:pPr>
              <a:t>127</a:t>
            </a:fld>
            <a:endParaRPr lang="en-US" altLang="en-US" sz="2000" smtClean="0"/>
          </a:p>
        </p:txBody>
      </p:sp>
      <p:sp>
        <p:nvSpPr>
          <p:cNvPr id="264196" name="Rectangle 2"/>
          <p:cNvSpPr>
            <a:spLocks noGrp="1" noChangeArrowheads="1"/>
          </p:cNvSpPr>
          <p:nvPr>
            <p:ph type="title"/>
          </p:nvPr>
        </p:nvSpPr>
        <p:spPr>
          <a:xfrm>
            <a:off x="457200" y="228600"/>
            <a:ext cx="8229600" cy="1143000"/>
          </a:xfrm>
        </p:spPr>
        <p:txBody>
          <a:bodyPr/>
          <a:lstStyle/>
          <a:p>
            <a:pPr eaLnBrk="1" hangingPunct="1"/>
            <a:r>
              <a:rPr lang="en-US" altLang="en-US" smtClean="0"/>
              <a:t>Culture Specimen</a:t>
            </a:r>
            <a:br>
              <a:rPr lang="en-US" altLang="en-US" smtClean="0"/>
            </a:br>
            <a:r>
              <a:rPr lang="en-US" altLang="en-US" smtClean="0"/>
              <a:t>Study Question 3.33</a:t>
            </a:r>
          </a:p>
        </p:txBody>
      </p:sp>
      <p:sp>
        <p:nvSpPr>
          <p:cNvPr id="487427" name="Rectangle 3"/>
          <p:cNvSpPr>
            <a:spLocks noGrp="1" noChangeArrowheads="1"/>
          </p:cNvSpPr>
          <p:nvPr>
            <p:ph type="body" idx="1"/>
          </p:nvPr>
        </p:nvSpPr>
        <p:spPr/>
        <p:txBody>
          <a:bodyPr/>
          <a:lstStyle/>
          <a:p>
            <a:pPr eaLnBrk="1" hangingPunct="1">
              <a:buFontTx/>
              <a:buNone/>
            </a:pPr>
            <a:r>
              <a:rPr lang="en-US" altLang="en-US" sz="2400" smtClean="0"/>
              <a:t>	</a:t>
            </a:r>
            <a:r>
              <a:rPr lang="en-US" altLang="en-US" sz="2800" smtClean="0"/>
              <a:t>What does a positive culture for                    </a:t>
            </a:r>
            <a:r>
              <a:rPr lang="en-US" altLang="en-US" sz="2800" i="1" smtClean="0"/>
              <a:t>M. tuberculosis</a:t>
            </a:r>
            <a:r>
              <a:rPr lang="en-US" altLang="en-US" sz="2800" smtClean="0"/>
              <a:t> mean? How is this important for the TB diagnosis?</a:t>
            </a:r>
            <a:r>
              <a:rPr lang="en-US" altLang="en-US" sz="2400" smtClean="0"/>
              <a:t> </a:t>
            </a:r>
            <a:endParaRPr lang="en-US" altLang="en-US" sz="1800" i="1" smtClean="0"/>
          </a:p>
          <a:p>
            <a:pPr lvl="2" eaLnBrk="1" hangingPunct="1">
              <a:buFontTx/>
              <a:buNone/>
            </a:pPr>
            <a:r>
              <a:rPr lang="en-US" altLang="en-US" smtClean="0">
                <a:solidFill>
                  <a:srgbClr val="008080"/>
                </a:solidFill>
              </a:rPr>
              <a:t>	</a:t>
            </a:r>
          </a:p>
          <a:p>
            <a:pPr lvl="2" eaLnBrk="1" hangingPunct="1">
              <a:buFontTx/>
              <a:buNone/>
            </a:pPr>
            <a:r>
              <a:rPr lang="en-US" altLang="en-US" sz="2800" smtClean="0">
                <a:solidFill>
                  <a:srgbClr val="532B64"/>
                </a:solidFill>
              </a:rPr>
              <a:t>	It means that </a:t>
            </a:r>
            <a:r>
              <a:rPr lang="en-US" altLang="en-US" sz="2800" i="1" smtClean="0">
                <a:solidFill>
                  <a:srgbClr val="532B64"/>
                </a:solidFill>
              </a:rPr>
              <a:t>M. tuberculosis</a:t>
            </a:r>
            <a:r>
              <a:rPr lang="en-US" altLang="en-US" sz="2800" smtClean="0">
                <a:solidFill>
                  <a:srgbClr val="532B64"/>
                </a:solidFill>
              </a:rPr>
              <a:t> has been identified in a patient’s culture.  A positive culture for </a:t>
            </a:r>
            <a:r>
              <a:rPr lang="en-US" altLang="en-US" sz="2800" i="1" smtClean="0">
                <a:solidFill>
                  <a:srgbClr val="532B64"/>
                </a:solidFill>
              </a:rPr>
              <a:t>M. tuberculosis</a:t>
            </a:r>
            <a:r>
              <a:rPr lang="en-US" altLang="en-US" sz="2800" smtClean="0">
                <a:solidFill>
                  <a:srgbClr val="532B64"/>
                </a:solidFill>
              </a:rPr>
              <a:t> confirms the diagnosis of TB disease.</a:t>
            </a:r>
          </a:p>
          <a:p>
            <a:pPr eaLnBrk="1" hangingPunct="1"/>
            <a:endParaRPr lang="en-US" altLang="en-US" sz="2800" smtClean="0"/>
          </a:p>
        </p:txBody>
      </p:sp>
      <p:sp>
        <p:nvSpPr>
          <p:cNvPr id="264198" name="Rectangle 4"/>
          <p:cNvSpPr>
            <a:spLocks noChangeArrowheads="1"/>
          </p:cNvSpPr>
          <p:nvPr/>
        </p:nvSpPr>
        <p:spPr bwMode="auto">
          <a:xfrm>
            <a:off x="381000" y="152400"/>
            <a:ext cx="83058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74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662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19350A1C-76DD-438F-B0AE-891A1B6994E6}" type="slidenum">
              <a:rPr lang="en-US" altLang="en-US" sz="2000" smtClean="0"/>
              <a:pPr>
                <a:spcBef>
                  <a:spcPct val="0"/>
                </a:spcBef>
                <a:buClrTx/>
                <a:buFontTx/>
                <a:buNone/>
              </a:pPr>
              <a:t>128</a:t>
            </a:fld>
            <a:endParaRPr lang="en-US" altLang="en-US" sz="2000" smtClean="0"/>
          </a:p>
        </p:txBody>
      </p:sp>
      <p:sp>
        <p:nvSpPr>
          <p:cNvPr id="488450" name="Rectangle 2"/>
          <p:cNvSpPr>
            <a:spLocks noGrp="1" noChangeArrowheads="1"/>
          </p:cNvSpPr>
          <p:nvPr>
            <p:ph type="body" idx="1"/>
          </p:nvPr>
        </p:nvSpPr>
        <p:spPr>
          <a:xfrm>
            <a:off x="381000" y="1570038"/>
            <a:ext cx="8229600" cy="4754562"/>
          </a:xfrm>
        </p:spPr>
        <p:txBody>
          <a:bodyPr/>
          <a:lstStyle/>
          <a:p>
            <a:pPr eaLnBrk="1" hangingPunct="1">
              <a:buFontTx/>
              <a:buNone/>
            </a:pPr>
            <a:r>
              <a:rPr lang="en-US" altLang="en-US" sz="2400" smtClean="0"/>
              <a:t>	</a:t>
            </a:r>
            <a:r>
              <a:rPr lang="en-US" altLang="en-US" sz="2800" smtClean="0"/>
              <a:t>Why are drug susceptibility tests done?</a:t>
            </a:r>
            <a:endParaRPr lang="en-US" altLang="en-US" sz="1800" i="1" smtClean="0"/>
          </a:p>
          <a:p>
            <a:pPr eaLnBrk="1" hangingPunct="1"/>
            <a:endParaRPr lang="en-US" altLang="en-US" sz="2400" i="1" smtClean="0"/>
          </a:p>
          <a:p>
            <a:pPr lvl="2" eaLnBrk="1" hangingPunct="1">
              <a:buFontTx/>
              <a:buNone/>
            </a:pPr>
            <a:r>
              <a:rPr lang="en-US" altLang="en-US" smtClean="0">
                <a:solidFill>
                  <a:srgbClr val="7030A0"/>
                </a:solidFill>
              </a:rPr>
              <a:t>	</a:t>
            </a:r>
            <a:r>
              <a:rPr lang="en-US" altLang="en-US" sz="2800" smtClean="0">
                <a:solidFill>
                  <a:srgbClr val="532B64"/>
                </a:solidFill>
              </a:rPr>
              <a:t>To determine which drugs will kill the tubercle bacilli that are causing disease in a particular patient.  Test results can help clinicians choose the appropriate drugs for each patient</a:t>
            </a:r>
            <a:r>
              <a:rPr lang="en-US" altLang="en-US" smtClean="0">
                <a:solidFill>
                  <a:srgbClr val="532B64"/>
                </a:solidFill>
              </a:rPr>
              <a:t>.</a:t>
            </a:r>
          </a:p>
          <a:p>
            <a:pPr lvl="2" eaLnBrk="1" hangingPunct="1">
              <a:buFontTx/>
              <a:buNone/>
            </a:pPr>
            <a:endParaRPr lang="en-US" altLang="en-US" smtClean="0">
              <a:solidFill>
                <a:srgbClr val="008080"/>
              </a:solidFill>
            </a:endParaRPr>
          </a:p>
        </p:txBody>
      </p:sp>
      <p:sp>
        <p:nvSpPr>
          <p:cNvPr id="266245" name="Rectangle 3"/>
          <p:cNvSpPr>
            <a:spLocks noChangeArrowheads="1"/>
          </p:cNvSpPr>
          <p:nvPr/>
        </p:nvSpPr>
        <p:spPr bwMode="auto">
          <a:xfrm>
            <a:off x="304800" y="152400"/>
            <a:ext cx="83820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266246" name="Rectangle 4"/>
          <p:cNvSpPr>
            <a:spLocks noGrp="1" noChangeArrowheads="1"/>
          </p:cNvSpPr>
          <p:nvPr>
            <p:ph type="title"/>
          </p:nvPr>
        </p:nvSpPr>
        <p:spPr>
          <a:xfrm>
            <a:off x="381000" y="533400"/>
            <a:ext cx="8229600" cy="838200"/>
          </a:xfrm>
          <a:noFill/>
        </p:spPr>
        <p:txBody>
          <a:bodyPr/>
          <a:lstStyle/>
          <a:p>
            <a:pPr eaLnBrk="1" hangingPunct="1"/>
            <a:r>
              <a:rPr lang="en-US" altLang="en-US" smtClean="0"/>
              <a:t>Drug Susceptibility</a:t>
            </a:r>
            <a:br>
              <a:rPr lang="en-US" altLang="en-US" smtClean="0"/>
            </a:br>
            <a:r>
              <a:rPr lang="en-US" altLang="en-US" smtClean="0"/>
              <a:t>Study Question 3.34</a:t>
            </a:r>
            <a:r>
              <a:rPr lang="en-US" altLang="en-US" sz="36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0"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682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2A0DC102-AB9E-41CE-A3AB-5A3CB7FCB972}" type="slidenum">
              <a:rPr lang="en-US" altLang="en-US" sz="2000" smtClean="0"/>
              <a:pPr>
                <a:spcBef>
                  <a:spcPct val="0"/>
                </a:spcBef>
                <a:buClrTx/>
                <a:buFontTx/>
                <a:buNone/>
              </a:pPr>
              <a:t>129</a:t>
            </a:fld>
            <a:endParaRPr lang="en-US" altLang="en-US" sz="2000" smtClean="0"/>
          </a:p>
        </p:txBody>
      </p:sp>
      <p:sp>
        <p:nvSpPr>
          <p:cNvPr id="268292" name="Rectangle 2"/>
          <p:cNvSpPr>
            <a:spLocks noGrp="1" noChangeArrowheads="1"/>
          </p:cNvSpPr>
          <p:nvPr>
            <p:ph type="title"/>
          </p:nvPr>
        </p:nvSpPr>
        <p:spPr>
          <a:xfrm>
            <a:off x="381000" y="228600"/>
            <a:ext cx="8229600" cy="1143000"/>
          </a:xfrm>
        </p:spPr>
        <p:txBody>
          <a:bodyPr/>
          <a:lstStyle/>
          <a:p>
            <a:pPr eaLnBrk="1" hangingPunct="1"/>
            <a:r>
              <a:rPr lang="en-US" altLang="en-US" smtClean="0"/>
              <a:t>Drug Susceptibility</a:t>
            </a:r>
            <a:br>
              <a:rPr lang="en-US" altLang="en-US" smtClean="0"/>
            </a:br>
            <a:r>
              <a:rPr lang="en-US" altLang="en-US" smtClean="0"/>
              <a:t>Study Question 3.35</a:t>
            </a:r>
          </a:p>
        </p:txBody>
      </p:sp>
      <p:sp>
        <p:nvSpPr>
          <p:cNvPr id="119813" name="Rectangle 3"/>
          <p:cNvSpPr>
            <a:spLocks noGrp="1" noChangeArrowheads="1"/>
          </p:cNvSpPr>
          <p:nvPr>
            <p:ph type="body" idx="1"/>
          </p:nvPr>
        </p:nvSpPr>
        <p:spPr/>
        <p:txBody>
          <a:bodyPr/>
          <a:lstStyle/>
          <a:p>
            <a:pPr eaLnBrk="1" hangingPunct="1">
              <a:lnSpc>
                <a:spcPct val="90000"/>
              </a:lnSpc>
              <a:buFontTx/>
              <a:buNone/>
            </a:pPr>
            <a:r>
              <a:rPr lang="en-US" altLang="en-US" sz="2400" smtClean="0"/>
              <a:t>	</a:t>
            </a:r>
            <a:r>
              <a:rPr lang="en-US" altLang="en-US" sz="2800" smtClean="0"/>
              <a:t>How often should drug susceptibility tests be done?</a:t>
            </a:r>
            <a:r>
              <a:rPr lang="en-US" altLang="en-US" sz="2400" smtClean="0"/>
              <a:t> </a:t>
            </a:r>
            <a:endParaRPr lang="en-US" altLang="en-US" sz="1800" i="1" smtClean="0"/>
          </a:p>
          <a:p>
            <a:pPr eaLnBrk="1" hangingPunct="1">
              <a:lnSpc>
                <a:spcPct val="90000"/>
              </a:lnSpc>
              <a:buFontTx/>
              <a:buNone/>
            </a:pPr>
            <a:endParaRPr lang="en-US" altLang="en-US" sz="1800" i="1" smtClean="0"/>
          </a:p>
          <a:p>
            <a:pPr lvl="2" eaLnBrk="1" hangingPunct="1">
              <a:lnSpc>
                <a:spcPct val="90000"/>
              </a:lnSpc>
            </a:pPr>
            <a:r>
              <a:rPr lang="en-US" altLang="en-US" sz="2800" smtClean="0">
                <a:solidFill>
                  <a:srgbClr val="532B64"/>
                </a:solidFill>
              </a:rPr>
              <a:t>Should be done when the patient is first found to have a positive culture for </a:t>
            </a:r>
            <a:r>
              <a:rPr lang="en-US" altLang="en-US" sz="2800" i="1" smtClean="0">
                <a:solidFill>
                  <a:srgbClr val="532B64"/>
                </a:solidFill>
              </a:rPr>
              <a:t>M. tuberculosis</a:t>
            </a:r>
          </a:p>
          <a:p>
            <a:pPr lvl="2" eaLnBrk="1" hangingPunct="1">
              <a:lnSpc>
                <a:spcPct val="90000"/>
              </a:lnSpc>
              <a:buFontTx/>
              <a:buNone/>
            </a:pPr>
            <a:endParaRPr lang="en-US" altLang="en-US" sz="2000" i="1" smtClean="0">
              <a:solidFill>
                <a:srgbClr val="532B64"/>
              </a:solidFill>
            </a:endParaRPr>
          </a:p>
          <a:p>
            <a:pPr lvl="2" eaLnBrk="1" hangingPunct="1">
              <a:lnSpc>
                <a:spcPct val="90000"/>
              </a:lnSpc>
            </a:pPr>
            <a:r>
              <a:rPr lang="en-US" altLang="en-US" sz="2800" smtClean="0">
                <a:solidFill>
                  <a:srgbClr val="532B64"/>
                </a:solidFill>
              </a:rPr>
              <a:t>Tests should be repeated if a patient has a positive culture for </a:t>
            </a:r>
            <a:r>
              <a:rPr lang="en-US" altLang="en-US" sz="2800" i="1" smtClean="0">
                <a:solidFill>
                  <a:srgbClr val="532B64"/>
                </a:solidFill>
              </a:rPr>
              <a:t>M. tuberculosis</a:t>
            </a:r>
            <a:r>
              <a:rPr lang="en-US" altLang="en-US" sz="2800" smtClean="0">
                <a:solidFill>
                  <a:srgbClr val="532B64"/>
                </a:solidFill>
              </a:rPr>
              <a:t> after 3 months of treatment or if a patient is not getting better</a:t>
            </a:r>
            <a:r>
              <a:rPr lang="en-US" altLang="en-US" smtClean="0">
                <a:solidFill>
                  <a:srgbClr val="532B64"/>
                </a:solidFill>
              </a:rPr>
              <a:t> </a:t>
            </a:r>
          </a:p>
          <a:p>
            <a:pPr eaLnBrk="1" hangingPunct="1">
              <a:lnSpc>
                <a:spcPct val="90000"/>
              </a:lnSpc>
            </a:pPr>
            <a:endParaRPr lang="en-US" altLang="en-US" sz="2400" smtClean="0">
              <a:solidFill>
                <a:srgbClr val="7030A0"/>
              </a:solidFill>
            </a:endParaRPr>
          </a:p>
        </p:txBody>
      </p:sp>
      <p:sp>
        <p:nvSpPr>
          <p:cNvPr id="268294" name="Rectangle 4"/>
          <p:cNvSpPr>
            <a:spLocks noChangeArrowheads="1"/>
          </p:cNvSpPr>
          <p:nvPr/>
        </p:nvSpPr>
        <p:spPr bwMode="auto">
          <a:xfrm>
            <a:off x="304800" y="152400"/>
            <a:ext cx="83820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8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2EE22DBF-59D7-407F-9B12-6D922379DCD3}" type="slidenum">
              <a:rPr lang="en-US" altLang="en-US" sz="2000" smtClean="0"/>
              <a:pPr>
                <a:spcBef>
                  <a:spcPct val="0"/>
                </a:spcBef>
                <a:buClrTx/>
                <a:buFontTx/>
                <a:buNone/>
              </a:pPr>
              <a:t>13</a:t>
            </a:fld>
            <a:endParaRPr lang="en-US" altLang="en-US" sz="2000" smtClean="0"/>
          </a:p>
        </p:txBody>
      </p:sp>
      <p:sp>
        <p:nvSpPr>
          <p:cNvPr id="30723" name="Rectangle 2"/>
          <p:cNvSpPr>
            <a:spLocks noGrp="1" noChangeArrowheads="1"/>
          </p:cNvSpPr>
          <p:nvPr>
            <p:ph type="ctrTitle"/>
          </p:nvPr>
        </p:nvSpPr>
        <p:spPr>
          <a:xfrm>
            <a:off x="685800" y="1654175"/>
            <a:ext cx="7772400" cy="1470025"/>
          </a:xfrm>
        </p:spPr>
        <p:txBody>
          <a:bodyPr/>
          <a:lstStyle/>
          <a:p>
            <a:pPr eaLnBrk="1" hangingPunct="1"/>
            <a:r>
              <a:rPr lang="en-US" altLang="en-US" smtClean="0">
                <a:solidFill>
                  <a:srgbClr val="532B64"/>
                </a:solidFill>
              </a:rPr>
              <a:t>Diagnosis of Latent TB Infection (LTBI)</a:t>
            </a:r>
          </a:p>
        </p:txBody>
      </p:sp>
      <p:sp>
        <p:nvSpPr>
          <p:cNvPr id="30724"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6B492287-15AD-42F6-808C-0D14135F4DB3}" type="slidenum">
              <a:rPr lang="en-US" altLang="en-US" sz="2000" smtClean="0"/>
              <a:pPr>
                <a:spcBef>
                  <a:spcPct val="0"/>
                </a:spcBef>
                <a:buClrTx/>
                <a:buFontTx/>
                <a:buNone/>
              </a:pPr>
              <a:t>130</a:t>
            </a:fld>
            <a:endParaRPr lang="en-US" altLang="en-US" sz="2000" smtClean="0"/>
          </a:p>
        </p:txBody>
      </p:sp>
      <p:sp>
        <p:nvSpPr>
          <p:cNvPr id="270339" name="Rectangle 2"/>
          <p:cNvSpPr>
            <a:spLocks noGrp="1" noChangeArrowheads="1"/>
          </p:cNvSpPr>
          <p:nvPr>
            <p:ph type="ctrTitle"/>
          </p:nvPr>
        </p:nvSpPr>
        <p:spPr/>
        <p:txBody>
          <a:bodyPr/>
          <a:lstStyle/>
          <a:p>
            <a:pPr eaLnBrk="1" hangingPunct="1"/>
            <a:r>
              <a:rPr lang="en-US" altLang="en-US" smtClean="0">
                <a:solidFill>
                  <a:srgbClr val="532B64"/>
                </a:solidFill>
              </a:rPr>
              <a:t>Reporting TB Cases</a:t>
            </a:r>
          </a:p>
        </p:txBody>
      </p:sp>
      <p:sp>
        <p:nvSpPr>
          <p:cNvPr id="270340"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27238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52B9AFA2-CF58-4EB7-914E-3749C559C615}" type="slidenum">
              <a:rPr lang="en-US" altLang="en-US" sz="2000" smtClean="0"/>
              <a:pPr>
                <a:spcBef>
                  <a:spcPct val="0"/>
                </a:spcBef>
                <a:buClrTx/>
                <a:buFontTx/>
                <a:buNone/>
              </a:pPr>
              <a:t>131</a:t>
            </a:fld>
            <a:endParaRPr lang="en-US" altLang="en-US" sz="2000" smtClean="0"/>
          </a:p>
        </p:txBody>
      </p:sp>
      <p:sp>
        <p:nvSpPr>
          <p:cNvPr id="272388" name="Rectangle 2"/>
          <p:cNvSpPr>
            <a:spLocks noGrp="1" noChangeArrowheads="1"/>
          </p:cNvSpPr>
          <p:nvPr>
            <p:ph type="title"/>
          </p:nvPr>
        </p:nvSpPr>
        <p:spPr>
          <a:xfrm>
            <a:off x="228600" y="0"/>
            <a:ext cx="8763000" cy="762000"/>
          </a:xfrm>
        </p:spPr>
        <p:txBody>
          <a:bodyPr/>
          <a:lstStyle/>
          <a:p>
            <a:pPr eaLnBrk="1" hangingPunct="1"/>
            <a:r>
              <a:rPr lang="en-US" altLang="en-US" smtClean="0">
                <a:solidFill>
                  <a:srgbClr val="532B64"/>
                </a:solidFill>
              </a:rPr>
              <a:t>Reporting TB Cases </a:t>
            </a:r>
          </a:p>
        </p:txBody>
      </p:sp>
      <p:sp>
        <p:nvSpPr>
          <p:cNvPr id="272389" name="Rectangle 3"/>
          <p:cNvSpPr>
            <a:spLocks noGrp="1" noChangeArrowheads="1"/>
          </p:cNvSpPr>
          <p:nvPr>
            <p:ph type="body" sz="half" idx="1"/>
          </p:nvPr>
        </p:nvSpPr>
        <p:spPr>
          <a:xfrm>
            <a:off x="76200" y="1066800"/>
            <a:ext cx="4419600" cy="5257800"/>
          </a:xfrm>
        </p:spPr>
        <p:txBody>
          <a:bodyPr/>
          <a:lstStyle/>
          <a:p>
            <a:pPr eaLnBrk="1" hangingPunct="1">
              <a:buClrTx/>
            </a:pPr>
            <a:r>
              <a:rPr lang="en-US" altLang="en-US" sz="2800" smtClean="0"/>
              <a:t>TB programs report TB cases to CDC using a standard case report form called the </a:t>
            </a:r>
            <a:r>
              <a:rPr lang="en-US" altLang="en-US" sz="2800" i="1" smtClean="0"/>
              <a:t>Report of Verified of Case of Tuberculosis</a:t>
            </a:r>
            <a:r>
              <a:rPr lang="en-US" altLang="en-US" sz="2800" smtClean="0"/>
              <a:t> (RVCT)</a:t>
            </a:r>
          </a:p>
          <a:p>
            <a:pPr eaLnBrk="1" hangingPunct="1">
              <a:buClrTx/>
            </a:pPr>
            <a:endParaRPr lang="en-US" altLang="en-US" sz="2000" smtClean="0"/>
          </a:p>
          <a:p>
            <a:pPr lvl="1" eaLnBrk="1" hangingPunct="1">
              <a:buClrTx/>
            </a:pPr>
            <a:r>
              <a:rPr lang="en-US" altLang="en-US" smtClean="0"/>
              <a:t>All cases that meet criteria are called verified TB cases</a:t>
            </a:r>
          </a:p>
        </p:txBody>
      </p:sp>
      <p:pic>
        <p:nvPicPr>
          <p:cNvPr id="272390"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1093788"/>
            <a:ext cx="3890963" cy="5019675"/>
          </a:xfrm>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744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2EC2A578-15C0-4D27-8D96-4624FEBEABC6}" type="slidenum">
              <a:rPr lang="en-US" altLang="en-US" sz="2000" smtClean="0"/>
              <a:pPr>
                <a:spcBef>
                  <a:spcPct val="0"/>
                </a:spcBef>
                <a:buClrTx/>
                <a:buFontTx/>
                <a:buNone/>
              </a:pPr>
              <a:t>132</a:t>
            </a:fld>
            <a:endParaRPr lang="en-US" altLang="en-US" sz="2000" smtClean="0"/>
          </a:p>
        </p:txBody>
      </p:sp>
      <p:sp>
        <p:nvSpPr>
          <p:cNvPr id="274436" name="Rectangle 2"/>
          <p:cNvSpPr>
            <a:spLocks noGrp="1" noChangeArrowheads="1"/>
          </p:cNvSpPr>
          <p:nvPr>
            <p:ph type="title"/>
          </p:nvPr>
        </p:nvSpPr>
        <p:spPr>
          <a:xfrm>
            <a:off x="152400" y="152400"/>
            <a:ext cx="8763000" cy="838200"/>
          </a:xfrm>
        </p:spPr>
        <p:txBody>
          <a:bodyPr/>
          <a:lstStyle/>
          <a:p>
            <a:pPr eaLnBrk="1" hangingPunct="1"/>
            <a:r>
              <a:rPr lang="en-US" altLang="en-US" smtClean="0"/>
              <a:t>Criteria for Reporting TB Cases (1)</a:t>
            </a:r>
          </a:p>
        </p:txBody>
      </p:sp>
      <p:sp>
        <p:nvSpPr>
          <p:cNvPr id="274437" name="Rectangle 3"/>
          <p:cNvSpPr>
            <a:spLocks noGrp="1" noChangeArrowheads="1"/>
          </p:cNvSpPr>
          <p:nvPr>
            <p:ph type="body" idx="1"/>
          </p:nvPr>
        </p:nvSpPr>
        <p:spPr>
          <a:xfrm>
            <a:off x="228600" y="1219200"/>
            <a:ext cx="8686800" cy="4953000"/>
          </a:xfrm>
        </p:spPr>
        <p:txBody>
          <a:bodyPr/>
          <a:lstStyle/>
          <a:p>
            <a:pPr marL="609600" indent="-609600" eaLnBrk="1" hangingPunct="1">
              <a:buFontTx/>
              <a:buNone/>
            </a:pPr>
            <a:r>
              <a:rPr lang="en-US" altLang="en-US" sz="2800" smtClean="0"/>
              <a:t>	Cases that meet one of these four sets of criteria are counted as verified TB cases:</a:t>
            </a:r>
          </a:p>
          <a:p>
            <a:pPr marL="609600" indent="-609600" eaLnBrk="1" hangingPunct="1"/>
            <a:endParaRPr lang="en-US" altLang="en-US" sz="2000" smtClean="0"/>
          </a:p>
          <a:p>
            <a:pPr marL="990600" lvl="1" indent="-533400" eaLnBrk="1" hangingPunct="1">
              <a:buFontTx/>
              <a:buAutoNum type="arabicPeriod"/>
            </a:pPr>
            <a:r>
              <a:rPr lang="en-US" altLang="en-US" smtClean="0"/>
              <a:t>Patient has positive culture for </a:t>
            </a:r>
            <a:r>
              <a:rPr lang="en-US" altLang="en-US" i="1" smtClean="0"/>
              <a:t>M. tuberculosis</a:t>
            </a:r>
          </a:p>
          <a:p>
            <a:pPr marL="990600" lvl="1" indent="-533400" eaLnBrk="1" hangingPunct="1">
              <a:buFontTx/>
              <a:buAutoNum type="arabicPeriod"/>
            </a:pPr>
            <a:endParaRPr lang="en-US" altLang="en-US" sz="2000" i="1" smtClean="0"/>
          </a:p>
          <a:p>
            <a:pPr marL="990600" lvl="1" indent="-533400" eaLnBrk="1" hangingPunct="1">
              <a:buFontTx/>
              <a:buAutoNum type="arabicPeriod"/>
            </a:pPr>
            <a:r>
              <a:rPr lang="en-US" altLang="en-US" smtClean="0"/>
              <a:t>Patient has positive NAA test for </a:t>
            </a:r>
            <a:r>
              <a:rPr lang="en-US" altLang="en-US" i="1" smtClean="0"/>
              <a:t>M. tuberculosis</a:t>
            </a:r>
          </a:p>
          <a:p>
            <a:pPr marL="609600" indent="-609600" eaLnBrk="1" hangingPunct="1">
              <a:buFontTx/>
              <a:buAutoNum type="arabicPeriod"/>
            </a:pPr>
            <a:endParaRPr lang="en-US" altLang="en-US" sz="2000" i="1" smtClean="0"/>
          </a:p>
          <a:p>
            <a:pPr marL="1371600" lvl="2" indent="-457200" eaLnBrk="1" hangingPunct="1"/>
            <a:r>
              <a:rPr lang="en-US" altLang="en-US" sz="2800" smtClean="0"/>
              <a:t>NAA test must be accompanied by culture for mycobacteria species</a:t>
            </a:r>
            <a:endParaRPr lang="en-US" altLang="en-US" sz="200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764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C710446A-A2D4-48F6-A4E3-5E882AC4FBF4}" type="slidenum">
              <a:rPr lang="en-US" altLang="en-US" sz="2000" smtClean="0"/>
              <a:pPr>
                <a:spcBef>
                  <a:spcPct val="0"/>
                </a:spcBef>
                <a:buClrTx/>
                <a:buFontTx/>
                <a:buNone/>
              </a:pPr>
              <a:t>133</a:t>
            </a:fld>
            <a:endParaRPr lang="en-US" altLang="en-US" sz="2000" smtClean="0"/>
          </a:p>
        </p:txBody>
      </p:sp>
      <p:sp>
        <p:nvSpPr>
          <p:cNvPr id="276484" name="Rectangle 2"/>
          <p:cNvSpPr>
            <a:spLocks noGrp="1" noChangeArrowheads="1"/>
          </p:cNvSpPr>
          <p:nvPr>
            <p:ph type="title"/>
          </p:nvPr>
        </p:nvSpPr>
        <p:spPr>
          <a:xfrm>
            <a:off x="228600" y="152400"/>
            <a:ext cx="8686800" cy="762000"/>
          </a:xfrm>
        </p:spPr>
        <p:txBody>
          <a:bodyPr/>
          <a:lstStyle/>
          <a:p>
            <a:pPr eaLnBrk="1" hangingPunct="1"/>
            <a:r>
              <a:rPr lang="en-US" altLang="en-US" smtClean="0"/>
              <a:t>Criteria for Reporting TB Cases (2)</a:t>
            </a:r>
          </a:p>
        </p:txBody>
      </p:sp>
      <p:sp>
        <p:nvSpPr>
          <p:cNvPr id="276485" name="Rectangle 3"/>
          <p:cNvSpPr>
            <a:spLocks noGrp="1" noChangeArrowheads="1"/>
          </p:cNvSpPr>
          <p:nvPr>
            <p:ph type="body" idx="1"/>
          </p:nvPr>
        </p:nvSpPr>
        <p:spPr>
          <a:xfrm>
            <a:off x="76200" y="1219200"/>
            <a:ext cx="8915400" cy="5334000"/>
          </a:xfrm>
        </p:spPr>
        <p:txBody>
          <a:bodyPr/>
          <a:lstStyle/>
          <a:p>
            <a:pPr marL="990600" lvl="1" indent="-533400" eaLnBrk="1" hangingPunct="1">
              <a:buFontTx/>
              <a:buAutoNum type="arabicPeriod" startAt="3"/>
            </a:pPr>
            <a:r>
              <a:rPr lang="en-US" altLang="en-US" smtClean="0"/>
              <a:t>Patient has positive AFB smear, but culture has not been obtained or is falsely negative or contaminated</a:t>
            </a:r>
          </a:p>
          <a:p>
            <a:pPr marL="990600" lvl="1" indent="-533400" eaLnBrk="1" hangingPunct="1">
              <a:buFontTx/>
              <a:buAutoNum type="arabicPeriod" startAt="3"/>
            </a:pPr>
            <a:endParaRPr lang="en-US" altLang="en-US" sz="1600" smtClean="0"/>
          </a:p>
          <a:p>
            <a:pPr marL="990600" lvl="1" indent="-533400" eaLnBrk="1" hangingPunct="1">
              <a:buFontTx/>
              <a:buAutoNum type="arabicPeriod" startAt="3"/>
            </a:pPr>
            <a:r>
              <a:rPr lang="en-US" altLang="en-US" smtClean="0"/>
              <a:t>In the absence of laboratory confirmation, patient meets all of the following criteria:</a:t>
            </a:r>
          </a:p>
          <a:p>
            <a:pPr marL="609600" indent="-609600" eaLnBrk="1" hangingPunct="1">
              <a:buFontTx/>
              <a:buAutoNum type="arabicPeriod" startAt="4"/>
            </a:pPr>
            <a:endParaRPr lang="en-US" altLang="en-US" sz="1600" smtClean="0"/>
          </a:p>
          <a:p>
            <a:pPr marL="1371600" lvl="2" indent="-457200" eaLnBrk="1" hangingPunct="1"/>
            <a:r>
              <a:rPr lang="en-US" altLang="en-US" sz="2800" smtClean="0"/>
              <a:t>Positive TST or IGRA,</a:t>
            </a:r>
          </a:p>
          <a:p>
            <a:pPr marL="1371600" lvl="2" indent="-457200" eaLnBrk="1" hangingPunct="1"/>
            <a:r>
              <a:rPr lang="en-US" altLang="en-US" sz="2800" smtClean="0"/>
              <a:t>Other signs and symptoms of TB disease,</a:t>
            </a:r>
          </a:p>
          <a:p>
            <a:pPr marL="1371600" lvl="2" indent="-457200" eaLnBrk="1" hangingPunct="1"/>
            <a:r>
              <a:rPr lang="en-US" altLang="en-US" sz="2800" smtClean="0"/>
              <a:t>Treatment with 2 or more TB drugs, and</a:t>
            </a:r>
          </a:p>
          <a:p>
            <a:pPr marL="1371600" lvl="2" indent="-457200" eaLnBrk="1" hangingPunct="1"/>
            <a:r>
              <a:rPr lang="en-US" altLang="en-US" sz="2800" smtClean="0"/>
              <a:t>A completed diagnostic evaluation.</a:t>
            </a:r>
            <a:endParaRPr lang="en-US" altLang="en-US" sz="200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785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B676DC22-4D9A-4887-AF3D-1BCC097DB643}" type="slidenum">
              <a:rPr lang="en-US" altLang="en-US" sz="2000" smtClean="0"/>
              <a:pPr>
                <a:spcBef>
                  <a:spcPct val="0"/>
                </a:spcBef>
                <a:buClrTx/>
                <a:buFontTx/>
                <a:buNone/>
              </a:pPr>
              <a:t>134</a:t>
            </a:fld>
            <a:endParaRPr lang="en-US" altLang="en-US" sz="2000" smtClean="0"/>
          </a:p>
        </p:txBody>
      </p:sp>
      <p:sp>
        <p:nvSpPr>
          <p:cNvPr id="278532" name="Rectangle 2"/>
          <p:cNvSpPr>
            <a:spLocks noGrp="1" noChangeArrowheads="1"/>
          </p:cNvSpPr>
          <p:nvPr>
            <p:ph type="title"/>
          </p:nvPr>
        </p:nvSpPr>
        <p:spPr>
          <a:xfrm>
            <a:off x="228600" y="152400"/>
            <a:ext cx="8686800" cy="838200"/>
          </a:xfrm>
        </p:spPr>
        <p:txBody>
          <a:bodyPr/>
          <a:lstStyle/>
          <a:p>
            <a:pPr eaLnBrk="1" hangingPunct="1"/>
            <a:r>
              <a:rPr lang="en-US" altLang="en-US" smtClean="0"/>
              <a:t>Criteria for Reporting TB Cases (3)</a:t>
            </a:r>
          </a:p>
        </p:txBody>
      </p:sp>
      <p:sp>
        <p:nvSpPr>
          <p:cNvPr id="278533" name="Rectangle 3"/>
          <p:cNvSpPr>
            <a:spLocks noGrp="1" noChangeArrowheads="1"/>
          </p:cNvSpPr>
          <p:nvPr>
            <p:ph type="body" idx="1"/>
          </p:nvPr>
        </p:nvSpPr>
        <p:spPr/>
        <p:txBody>
          <a:bodyPr/>
          <a:lstStyle/>
          <a:p>
            <a:pPr eaLnBrk="1" hangingPunct="1"/>
            <a:r>
              <a:rPr lang="en-US" altLang="en-US" sz="2800" smtClean="0"/>
              <a:t>Cases that do not meet any of these sets of criteria may be counted as a verified TB case if health care provider has reported the case and decided to treat the patient for TB disease</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FFDBDFDA-3637-481B-A68D-8CE4288EFFED}" type="slidenum">
              <a:rPr lang="en-US" altLang="en-US" sz="2000" smtClean="0"/>
              <a:pPr>
                <a:spcBef>
                  <a:spcPct val="0"/>
                </a:spcBef>
                <a:buClrTx/>
                <a:buFontTx/>
                <a:buNone/>
              </a:pPr>
              <a:t>135</a:t>
            </a:fld>
            <a:endParaRPr lang="en-US" altLang="en-US" sz="2000" smtClean="0"/>
          </a:p>
        </p:txBody>
      </p:sp>
      <p:sp>
        <p:nvSpPr>
          <p:cNvPr id="280579" name="Rectangle 2"/>
          <p:cNvSpPr>
            <a:spLocks noGrp="1" noChangeArrowheads="1"/>
          </p:cNvSpPr>
          <p:nvPr>
            <p:ph type="ctrTitle"/>
          </p:nvPr>
        </p:nvSpPr>
        <p:spPr/>
        <p:txBody>
          <a:bodyPr/>
          <a:lstStyle/>
          <a:p>
            <a:pPr eaLnBrk="1" hangingPunct="1"/>
            <a:r>
              <a:rPr lang="en-US" altLang="en-US" smtClean="0">
                <a:solidFill>
                  <a:srgbClr val="532B64"/>
                </a:solidFill>
              </a:rPr>
              <a:t>Case Studies</a:t>
            </a:r>
          </a:p>
        </p:txBody>
      </p:sp>
      <p:sp>
        <p:nvSpPr>
          <p:cNvPr id="280580"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826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3BA797BE-DD4A-4005-AF6D-EFE9C9C0C329}" type="slidenum">
              <a:rPr lang="en-US" altLang="en-US" sz="2000" smtClean="0"/>
              <a:pPr>
                <a:spcBef>
                  <a:spcPct val="0"/>
                </a:spcBef>
                <a:buClrTx/>
                <a:buFontTx/>
                <a:buNone/>
              </a:pPr>
              <a:t>136</a:t>
            </a:fld>
            <a:endParaRPr lang="en-US" altLang="en-US" sz="2000" smtClean="0"/>
          </a:p>
        </p:txBody>
      </p:sp>
      <p:sp>
        <p:nvSpPr>
          <p:cNvPr id="282628" name="Rectangle 2"/>
          <p:cNvSpPr>
            <a:spLocks noGrp="1" noChangeArrowheads="1"/>
          </p:cNvSpPr>
          <p:nvPr>
            <p:ph type="title"/>
          </p:nvPr>
        </p:nvSpPr>
        <p:spPr>
          <a:xfrm>
            <a:off x="427038" y="228600"/>
            <a:ext cx="8229600" cy="762000"/>
          </a:xfrm>
        </p:spPr>
        <p:txBody>
          <a:bodyPr/>
          <a:lstStyle/>
          <a:p>
            <a:pPr eaLnBrk="1" hangingPunct="1"/>
            <a:r>
              <a:rPr lang="en-US" altLang="en-US" smtClean="0"/>
              <a:t>Module 3: Case Study 3.1</a:t>
            </a:r>
          </a:p>
        </p:txBody>
      </p:sp>
      <p:sp>
        <p:nvSpPr>
          <p:cNvPr id="282629" name="Rectangle 3"/>
          <p:cNvSpPr>
            <a:spLocks noChangeArrowheads="1"/>
          </p:cNvSpPr>
          <p:nvPr/>
        </p:nvSpPr>
        <p:spPr bwMode="auto">
          <a:xfrm>
            <a:off x="228600" y="228600"/>
            <a:ext cx="8610600" cy="60960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282630" name="Rectangle 4"/>
          <p:cNvSpPr>
            <a:spLocks noGrp="1" noChangeArrowheads="1"/>
          </p:cNvSpPr>
          <p:nvPr>
            <p:ph type="body" idx="1"/>
          </p:nvPr>
        </p:nvSpPr>
        <p:spPr>
          <a:xfrm>
            <a:off x="304800" y="990600"/>
            <a:ext cx="8610600" cy="4983163"/>
          </a:xfrm>
        </p:spPr>
        <p:txBody>
          <a:bodyPr/>
          <a:lstStyle/>
          <a:p>
            <a:pPr marL="609600" indent="-609600" eaLnBrk="1" hangingPunct="1">
              <a:lnSpc>
                <a:spcPct val="80000"/>
              </a:lnSpc>
              <a:buFontTx/>
              <a:buNone/>
            </a:pPr>
            <a:r>
              <a:rPr lang="en-US" altLang="en-US" sz="2000" smtClean="0"/>
              <a:t>	</a:t>
            </a:r>
            <a:r>
              <a:rPr lang="en-US" altLang="en-US" sz="2400" smtClean="0"/>
              <a:t>Which of the following patients have a positive TST reaction? Circle the best answer(s).</a:t>
            </a:r>
            <a:r>
              <a:rPr lang="en-US" altLang="en-US" sz="1400" smtClean="0"/>
              <a:t> </a:t>
            </a:r>
            <a:endParaRPr lang="en-US" altLang="en-US" sz="1800" i="1" smtClean="0"/>
          </a:p>
          <a:p>
            <a:pPr marL="609600" indent="-609600" eaLnBrk="1" hangingPunct="1">
              <a:lnSpc>
                <a:spcPct val="80000"/>
              </a:lnSpc>
            </a:pPr>
            <a:endParaRPr lang="en-US" altLang="en-US" sz="1800" smtClean="0"/>
          </a:p>
          <a:p>
            <a:pPr marL="1371600" lvl="2" indent="-457200" eaLnBrk="1" hangingPunct="1">
              <a:lnSpc>
                <a:spcPct val="80000"/>
              </a:lnSpc>
              <a:buClr>
                <a:srgbClr val="532B64"/>
              </a:buClr>
              <a:buFontTx/>
              <a:buAutoNum type="alphaLcPeriod"/>
            </a:pPr>
            <a:r>
              <a:rPr lang="en-US" altLang="en-US" sz="1800" smtClean="0">
                <a:solidFill>
                  <a:srgbClr val="532B64"/>
                </a:solidFill>
              </a:rPr>
              <a:t>Mr. West, 36 yrs. old, HIV infected, 8 mm induration</a:t>
            </a:r>
          </a:p>
          <a:p>
            <a:pPr marL="1371600" lvl="2" indent="-457200" eaLnBrk="1" hangingPunct="1">
              <a:lnSpc>
                <a:spcPct val="80000"/>
              </a:lnSpc>
              <a:buClr>
                <a:srgbClr val="532B64"/>
              </a:buClr>
              <a:buFontTx/>
              <a:buAutoNum type="alphaLcPeriod"/>
            </a:pPr>
            <a:endParaRPr lang="en-US" altLang="en-US" sz="1800" smtClean="0">
              <a:solidFill>
                <a:srgbClr val="532B64"/>
              </a:solidFill>
            </a:endParaRPr>
          </a:p>
          <a:p>
            <a:pPr marL="1371600" lvl="2" indent="-457200" eaLnBrk="1" hangingPunct="1">
              <a:lnSpc>
                <a:spcPct val="80000"/>
              </a:lnSpc>
              <a:buClr>
                <a:srgbClr val="532B64"/>
              </a:buClr>
              <a:buFontTx/>
              <a:buAutoNum type="alphaLcPeriod"/>
            </a:pPr>
            <a:r>
              <a:rPr lang="en-US" altLang="en-US" sz="1800" smtClean="0">
                <a:solidFill>
                  <a:srgbClr val="532B64"/>
                </a:solidFill>
              </a:rPr>
              <a:t>Ms. Hernandez, 26 yrs. old, native of Mexico, 7 mm induration</a:t>
            </a:r>
          </a:p>
          <a:p>
            <a:pPr marL="1371600" lvl="2" indent="-457200" eaLnBrk="1" hangingPunct="1">
              <a:lnSpc>
                <a:spcPct val="80000"/>
              </a:lnSpc>
              <a:buClr>
                <a:srgbClr val="532B64"/>
              </a:buClr>
              <a:buFontTx/>
              <a:buAutoNum type="alphaLcPeriod"/>
            </a:pPr>
            <a:endParaRPr lang="en-US" altLang="en-US" sz="1800" smtClean="0">
              <a:solidFill>
                <a:srgbClr val="532B64"/>
              </a:solidFill>
            </a:endParaRPr>
          </a:p>
          <a:p>
            <a:pPr marL="1371600" lvl="2" indent="-457200" eaLnBrk="1" hangingPunct="1">
              <a:lnSpc>
                <a:spcPct val="80000"/>
              </a:lnSpc>
              <a:buClr>
                <a:srgbClr val="532B64"/>
              </a:buClr>
              <a:buFontTx/>
              <a:buAutoNum type="alphaLcPeriod"/>
            </a:pPr>
            <a:r>
              <a:rPr lang="en-US" altLang="en-US" sz="1800" smtClean="0">
                <a:solidFill>
                  <a:srgbClr val="532B64"/>
                </a:solidFill>
              </a:rPr>
              <a:t>Ms. Jones, 56 yrs. old, diabetic, 12 mm induration</a:t>
            </a:r>
          </a:p>
          <a:p>
            <a:pPr marL="1371600" lvl="2" indent="-457200" eaLnBrk="1" hangingPunct="1">
              <a:lnSpc>
                <a:spcPct val="80000"/>
              </a:lnSpc>
              <a:buClr>
                <a:srgbClr val="532B64"/>
              </a:buClr>
              <a:buFontTx/>
              <a:buAutoNum type="alphaLcPeriod"/>
            </a:pPr>
            <a:endParaRPr lang="en-US" altLang="en-US" sz="1800" smtClean="0">
              <a:solidFill>
                <a:srgbClr val="532B64"/>
              </a:solidFill>
            </a:endParaRPr>
          </a:p>
          <a:p>
            <a:pPr marL="1371600" lvl="2" indent="-457200" eaLnBrk="1" hangingPunct="1">
              <a:lnSpc>
                <a:spcPct val="80000"/>
              </a:lnSpc>
              <a:buClr>
                <a:srgbClr val="532B64"/>
              </a:buClr>
              <a:buFontTx/>
              <a:buAutoNum type="alphaLcPeriod"/>
            </a:pPr>
            <a:r>
              <a:rPr lang="en-US" altLang="en-US" sz="1800" smtClean="0">
                <a:solidFill>
                  <a:srgbClr val="532B64"/>
                </a:solidFill>
              </a:rPr>
              <a:t>Mr. Sung, 79 yrs. old, nursing home resident, 11 mm induration</a:t>
            </a:r>
          </a:p>
          <a:p>
            <a:pPr marL="1371600" lvl="2" indent="-457200" eaLnBrk="1" hangingPunct="1">
              <a:lnSpc>
                <a:spcPct val="80000"/>
              </a:lnSpc>
              <a:buClr>
                <a:srgbClr val="532B64"/>
              </a:buClr>
              <a:buFontTx/>
              <a:buAutoNum type="alphaLcPeriod"/>
            </a:pPr>
            <a:endParaRPr lang="en-US" altLang="en-US" sz="1800" smtClean="0">
              <a:solidFill>
                <a:srgbClr val="532B64"/>
              </a:solidFill>
            </a:endParaRPr>
          </a:p>
          <a:p>
            <a:pPr marL="1371600" lvl="2" indent="-457200" eaLnBrk="1" hangingPunct="1">
              <a:lnSpc>
                <a:spcPct val="80000"/>
              </a:lnSpc>
              <a:buClr>
                <a:srgbClr val="532B64"/>
              </a:buClr>
              <a:buFontTx/>
              <a:buAutoNum type="alphaLcPeriod"/>
            </a:pPr>
            <a:r>
              <a:rPr lang="en-US" altLang="en-US" sz="1800" smtClean="0">
                <a:solidFill>
                  <a:srgbClr val="532B64"/>
                </a:solidFill>
              </a:rPr>
              <a:t>Mr. Williams, 21 yrs. old, no known risk factors, 13 mm induration</a:t>
            </a:r>
          </a:p>
          <a:p>
            <a:pPr marL="1371600" lvl="2" indent="-457200" eaLnBrk="1" hangingPunct="1">
              <a:lnSpc>
                <a:spcPct val="80000"/>
              </a:lnSpc>
              <a:buClr>
                <a:srgbClr val="532B64"/>
              </a:buClr>
              <a:buFontTx/>
              <a:buAutoNum type="alphaLcPeriod"/>
            </a:pPr>
            <a:endParaRPr lang="en-US" altLang="en-US" sz="1800" smtClean="0">
              <a:solidFill>
                <a:srgbClr val="532B64"/>
              </a:solidFill>
            </a:endParaRPr>
          </a:p>
          <a:p>
            <a:pPr marL="1371600" lvl="2" indent="-457200" eaLnBrk="1" hangingPunct="1">
              <a:lnSpc>
                <a:spcPct val="80000"/>
              </a:lnSpc>
              <a:buClr>
                <a:srgbClr val="532B64"/>
              </a:buClr>
              <a:buFontTx/>
              <a:buAutoNum type="alphaLcPeriod"/>
            </a:pPr>
            <a:r>
              <a:rPr lang="en-US" altLang="en-US" sz="1800" smtClean="0">
                <a:solidFill>
                  <a:srgbClr val="532B64"/>
                </a:solidFill>
              </a:rPr>
              <a:t>Ms. Marcos, 42 yrs. old, chest x-rays findings suggestive of previous TB, 6 mm induration</a:t>
            </a:r>
          </a:p>
          <a:p>
            <a:pPr marL="1371600" lvl="2" indent="-457200" eaLnBrk="1" hangingPunct="1">
              <a:lnSpc>
                <a:spcPct val="80000"/>
              </a:lnSpc>
              <a:buClr>
                <a:srgbClr val="532B64"/>
              </a:buClr>
              <a:buFontTx/>
              <a:buAutoNum type="alphaLcPeriod"/>
            </a:pPr>
            <a:endParaRPr lang="en-US" altLang="en-US" sz="1800" smtClean="0">
              <a:solidFill>
                <a:srgbClr val="532B64"/>
              </a:solidFill>
            </a:endParaRPr>
          </a:p>
          <a:p>
            <a:pPr marL="1371600" lvl="2" indent="-457200" eaLnBrk="1" hangingPunct="1">
              <a:lnSpc>
                <a:spcPct val="80000"/>
              </a:lnSpc>
              <a:buClr>
                <a:srgbClr val="532B64"/>
              </a:buClr>
              <a:buFontTx/>
              <a:buAutoNum type="alphaLcPeriod"/>
            </a:pPr>
            <a:r>
              <a:rPr lang="en-US" altLang="en-US" sz="1800" smtClean="0">
                <a:solidFill>
                  <a:srgbClr val="532B64"/>
                </a:solidFill>
              </a:rPr>
              <a:t>Ms. Rayle, 50 yrs. old, husband has pulmonary TB, 9 mm of induration</a:t>
            </a:r>
          </a:p>
        </p:txBody>
      </p:sp>
      <p:sp>
        <p:nvSpPr>
          <p:cNvPr id="490501" name="Rectangle 5"/>
          <p:cNvSpPr>
            <a:spLocks noChangeArrowheads="1"/>
          </p:cNvSpPr>
          <p:nvPr/>
        </p:nvSpPr>
        <p:spPr bwMode="auto">
          <a:xfrm>
            <a:off x="1143000" y="1828800"/>
            <a:ext cx="7315200" cy="381000"/>
          </a:xfrm>
          <a:prstGeom prst="rect">
            <a:avLst/>
          </a:prstGeom>
          <a:noFill/>
          <a:ln w="9525" algn="ctr">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490506" name="Rectangle 10"/>
          <p:cNvSpPr>
            <a:spLocks noChangeArrowheads="1"/>
          </p:cNvSpPr>
          <p:nvPr/>
        </p:nvSpPr>
        <p:spPr bwMode="auto">
          <a:xfrm>
            <a:off x="1143000" y="2971800"/>
            <a:ext cx="7315200" cy="381000"/>
          </a:xfrm>
          <a:prstGeom prst="rect">
            <a:avLst/>
          </a:prstGeom>
          <a:noFill/>
          <a:ln w="9525" algn="ctr">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490507" name="Rectangle 11"/>
          <p:cNvSpPr>
            <a:spLocks noChangeArrowheads="1"/>
          </p:cNvSpPr>
          <p:nvPr/>
        </p:nvSpPr>
        <p:spPr bwMode="auto">
          <a:xfrm>
            <a:off x="1143000" y="3505200"/>
            <a:ext cx="7543800" cy="381000"/>
          </a:xfrm>
          <a:prstGeom prst="rect">
            <a:avLst/>
          </a:prstGeom>
          <a:noFill/>
          <a:ln w="9525" algn="ctr">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490508" name="Rectangle 12"/>
          <p:cNvSpPr>
            <a:spLocks noChangeArrowheads="1"/>
          </p:cNvSpPr>
          <p:nvPr/>
        </p:nvSpPr>
        <p:spPr bwMode="auto">
          <a:xfrm>
            <a:off x="1143000" y="4800600"/>
            <a:ext cx="7315200" cy="609600"/>
          </a:xfrm>
          <a:prstGeom prst="rect">
            <a:avLst/>
          </a:prstGeom>
          <a:noFill/>
          <a:ln w="9525" algn="ctr">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490509" name="Rectangle 13"/>
          <p:cNvSpPr>
            <a:spLocks noChangeArrowheads="1"/>
          </p:cNvSpPr>
          <p:nvPr/>
        </p:nvSpPr>
        <p:spPr bwMode="auto">
          <a:xfrm>
            <a:off x="1143000" y="5562600"/>
            <a:ext cx="7315200" cy="609600"/>
          </a:xfrm>
          <a:prstGeom prst="rect">
            <a:avLst/>
          </a:prstGeom>
          <a:noFill/>
          <a:ln w="9525" algn="ctr">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05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05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05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05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0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1" grpId="0" animBg="1"/>
      <p:bldP spid="490506" grpId="0" animBg="1"/>
      <p:bldP spid="490507" grpId="0" animBg="1"/>
      <p:bldP spid="490508" grpId="0" animBg="1"/>
      <p:bldP spid="490509"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846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599F4E02-8C62-4467-BA6E-4AC4BCD8331F}" type="slidenum">
              <a:rPr lang="en-US" altLang="en-US" sz="2000" smtClean="0"/>
              <a:pPr>
                <a:spcBef>
                  <a:spcPct val="0"/>
                </a:spcBef>
                <a:buClrTx/>
                <a:buFontTx/>
                <a:buNone/>
              </a:pPr>
              <a:t>137</a:t>
            </a:fld>
            <a:endParaRPr lang="en-US" altLang="en-US" sz="2000" smtClean="0"/>
          </a:p>
        </p:txBody>
      </p:sp>
      <p:sp>
        <p:nvSpPr>
          <p:cNvPr id="284676" name="Rectangle 2"/>
          <p:cNvSpPr>
            <a:spLocks noGrp="1" noChangeArrowheads="1"/>
          </p:cNvSpPr>
          <p:nvPr>
            <p:ph type="title"/>
          </p:nvPr>
        </p:nvSpPr>
        <p:spPr>
          <a:xfrm>
            <a:off x="427038" y="228600"/>
            <a:ext cx="8229600" cy="762000"/>
          </a:xfrm>
        </p:spPr>
        <p:txBody>
          <a:bodyPr/>
          <a:lstStyle/>
          <a:p>
            <a:pPr eaLnBrk="1" hangingPunct="1"/>
            <a:r>
              <a:rPr lang="en-US" altLang="en-US" smtClean="0"/>
              <a:t>Module 3: Case Study 3.2 (1)</a:t>
            </a:r>
          </a:p>
        </p:txBody>
      </p:sp>
      <p:sp>
        <p:nvSpPr>
          <p:cNvPr id="284677" name="Rectangle 3"/>
          <p:cNvSpPr>
            <a:spLocks noChangeArrowheads="1"/>
          </p:cNvSpPr>
          <p:nvPr/>
        </p:nvSpPr>
        <p:spPr bwMode="auto">
          <a:xfrm>
            <a:off x="228600" y="228600"/>
            <a:ext cx="8686800" cy="6096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284678" name="Rectangle 4"/>
          <p:cNvSpPr>
            <a:spLocks noGrp="1" noChangeArrowheads="1"/>
          </p:cNvSpPr>
          <p:nvPr>
            <p:ph type="body" idx="1"/>
          </p:nvPr>
        </p:nvSpPr>
        <p:spPr>
          <a:xfrm>
            <a:off x="457200" y="1143000"/>
            <a:ext cx="8229600" cy="4983163"/>
          </a:xfrm>
        </p:spPr>
        <p:txBody>
          <a:bodyPr/>
          <a:lstStyle/>
          <a:p>
            <a:pPr eaLnBrk="1" hangingPunct="1">
              <a:buFontTx/>
              <a:buNone/>
            </a:pPr>
            <a:endParaRPr lang="en-US" altLang="en-US" sz="2800" smtClean="0"/>
          </a:p>
          <a:p>
            <a:pPr eaLnBrk="1" hangingPunct="1">
              <a:buFontTx/>
              <a:buNone/>
            </a:pPr>
            <a:r>
              <a:rPr lang="en-US" altLang="en-US" sz="2800" smtClean="0"/>
              <a:t>	A 30 year-old man who recently immigrated to the United States from India is given a TST and found to have 14 mm of induration.  He reports that he was vaccinated with BCG as a child.  He also says that his wife was treated for pulmonary TB disease last year. </a:t>
            </a:r>
            <a:endParaRPr lang="en-US" altLang="en-US" sz="1800" smtClean="0"/>
          </a:p>
          <a:p>
            <a:pPr eaLnBrk="1" hangingPunct="1"/>
            <a:endParaRPr lang="en-US" altLang="en-US" sz="1800" smtClean="0"/>
          </a:p>
          <a:p>
            <a:pPr eaLnBrk="1" hangingPunct="1"/>
            <a:endParaRPr lang="en-US" altLang="en-US" sz="2800" smtClean="0">
              <a:solidFill>
                <a:srgbClr val="008080"/>
              </a:solidFill>
            </a:endParaRPr>
          </a:p>
          <a:p>
            <a:pPr lvl="2" eaLnBrk="1" hangingPunct="1"/>
            <a:endParaRPr lang="en-US" altLang="en-US" smtClean="0">
              <a:solidFill>
                <a:srgbClr val="008080"/>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867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CE6D6DC8-B6A6-4A1C-A16D-6323B7BB1CB9}" type="slidenum">
              <a:rPr lang="en-US" altLang="en-US" sz="2000" smtClean="0"/>
              <a:pPr>
                <a:spcBef>
                  <a:spcPct val="0"/>
                </a:spcBef>
                <a:buClrTx/>
                <a:buFontTx/>
                <a:buNone/>
              </a:pPr>
              <a:t>138</a:t>
            </a:fld>
            <a:endParaRPr lang="en-US" altLang="en-US" sz="2000" smtClean="0"/>
          </a:p>
        </p:txBody>
      </p:sp>
      <p:sp>
        <p:nvSpPr>
          <p:cNvPr id="492546" name="Rectangle 2"/>
          <p:cNvSpPr>
            <a:spLocks noGrp="1" noChangeArrowheads="1"/>
          </p:cNvSpPr>
          <p:nvPr>
            <p:ph type="body" idx="1"/>
          </p:nvPr>
        </p:nvSpPr>
        <p:spPr>
          <a:xfrm>
            <a:off x="228600" y="1341438"/>
            <a:ext cx="8686800" cy="5211762"/>
          </a:xfrm>
        </p:spPr>
        <p:txBody>
          <a:bodyPr/>
          <a:lstStyle/>
          <a:p>
            <a:pPr eaLnBrk="1" hangingPunct="1">
              <a:lnSpc>
                <a:spcPct val="80000"/>
              </a:lnSpc>
              <a:buFontTx/>
              <a:buNone/>
            </a:pPr>
            <a:r>
              <a:rPr lang="en-US" altLang="en-US" sz="2400" smtClean="0"/>
              <a:t>	</a:t>
            </a:r>
            <a:r>
              <a:rPr lang="en-US" altLang="en-US" sz="2800" smtClean="0"/>
              <a:t>How should this man’s results be interpreted?</a:t>
            </a:r>
          </a:p>
          <a:p>
            <a:pPr eaLnBrk="1" hangingPunct="1">
              <a:lnSpc>
                <a:spcPct val="80000"/>
              </a:lnSpc>
              <a:buFontTx/>
              <a:buNone/>
            </a:pPr>
            <a:endParaRPr lang="en-US" altLang="en-US" sz="2400" smtClean="0"/>
          </a:p>
          <a:p>
            <a:pPr lvl="2" eaLnBrk="1" hangingPunct="1">
              <a:lnSpc>
                <a:spcPct val="80000"/>
              </a:lnSpc>
            </a:pPr>
            <a:r>
              <a:rPr lang="en-US" altLang="en-US" sz="2800" smtClean="0">
                <a:solidFill>
                  <a:srgbClr val="532B64"/>
                </a:solidFill>
              </a:rPr>
              <a:t>Positive reaction to TST</a:t>
            </a:r>
            <a:endParaRPr lang="en-US" altLang="en-US" sz="1600" smtClean="0">
              <a:solidFill>
                <a:srgbClr val="532B64"/>
              </a:solidFill>
            </a:endParaRPr>
          </a:p>
          <a:p>
            <a:pPr lvl="2" eaLnBrk="1" hangingPunct="1">
              <a:lnSpc>
                <a:spcPct val="80000"/>
              </a:lnSpc>
            </a:pPr>
            <a:r>
              <a:rPr lang="en-US" altLang="en-US" sz="2800" smtClean="0">
                <a:solidFill>
                  <a:srgbClr val="532B64"/>
                </a:solidFill>
              </a:rPr>
              <a:t>Should be further evaluated for LTBI or TB disease</a:t>
            </a:r>
          </a:p>
          <a:p>
            <a:pPr lvl="3" eaLnBrk="1" hangingPunct="1">
              <a:lnSpc>
                <a:spcPct val="80000"/>
              </a:lnSpc>
              <a:buFontTx/>
              <a:buNone/>
            </a:pPr>
            <a:endParaRPr lang="en-US" altLang="en-US" sz="2400" smtClean="0"/>
          </a:p>
          <a:p>
            <a:pPr eaLnBrk="1" hangingPunct="1">
              <a:lnSpc>
                <a:spcPct val="80000"/>
              </a:lnSpc>
              <a:buFontTx/>
              <a:buNone/>
            </a:pPr>
            <a:r>
              <a:rPr lang="en-US" altLang="en-US" sz="2400" smtClean="0"/>
              <a:t>	</a:t>
            </a:r>
            <a:r>
              <a:rPr lang="en-US" altLang="en-US" sz="2800" smtClean="0"/>
              <a:t>What factors make it more likely that this man’s positive reaction is due to TB infection?</a:t>
            </a:r>
          </a:p>
          <a:p>
            <a:pPr eaLnBrk="1" hangingPunct="1">
              <a:lnSpc>
                <a:spcPct val="80000"/>
              </a:lnSpc>
              <a:buFontTx/>
              <a:buNone/>
            </a:pPr>
            <a:endParaRPr lang="en-US" altLang="en-US" sz="2400" smtClean="0">
              <a:solidFill>
                <a:srgbClr val="008080"/>
              </a:solidFill>
            </a:endParaRPr>
          </a:p>
          <a:p>
            <a:pPr lvl="2" eaLnBrk="1" hangingPunct="1">
              <a:lnSpc>
                <a:spcPct val="80000"/>
              </a:lnSpc>
            </a:pPr>
            <a:r>
              <a:rPr lang="en-US" altLang="en-US" sz="2800" smtClean="0">
                <a:solidFill>
                  <a:srgbClr val="532B64"/>
                </a:solidFill>
              </a:rPr>
              <a:t>From area of the world where TB is common</a:t>
            </a:r>
            <a:endParaRPr lang="en-US" altLang="en-US" sz="1600" smtClean="0">
              <a:solidFill>
                <a:srgbClr val="532B64"/>
              </a:solidFill>
            </a:endParaRPr>
          </a:p>
          <a:p>
            <a:pPr lvl="2" eaLnBrk="1" hangingPunct="1">
              <a:lnSpc>
                <a:spcPct val="80000"/>
              </a:lnSpc>
            </a:pPr>
            <a:r>
              <a:rPr lang="en-US" altLang="en-US" sz="2800" smtClean="0">
                <a:solidFill>
                  <a:srgbClr val="532B64"/>
                </a:solidFill>
              </a:rPr>
              <a:t>Wife had pulmonary TB</a:t>
            </a:r>
            <a:endParaRPr lang="en-US" altLang="en-US" sz="3200" smtClean="0">
              <a:solidFill>
                <a:srgbClr val="532B64"/>
              </a:solidFill>
            </a:endParaRPr>
          </a:p>
        </p:txBody>
      </p:sp>
      <p:sp>
        <p:nvSpPr>
          <p:cNvPr id="286725" name="Rectangle 3"/>
          <p:cNvSpPr>
            <a:spLocks noChangeArrowheads="1"/>
          </p:cNvSpPr>
          <p:nvPr/>
        </p:nvSpPr>
        <p:spPr bwMode="auto">
          <a:xfrm>
            <a:off x="152400" y="228600"/>
            <a:ext cx="8839200" cy="6096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286726" name="Rectangle 4"/>
          <p:cNvSpPr>
            <a:spLocks noGrp="1" noChangeArrowheads="1"/>
          </p:cNvSpPr>
          <p:nvPr>
            <p:ph type="title"/>
          </p:nvPr>
        </p:nvSpPr>
        <p:spPr>
          <a:xfrm>
            <a:off x="457200" y="228600"/>
            <a:ext cx="8229600" cy="762000"/>
          </a:xfrm>
          <a:noFill/>
        </p:spPr>
        <p:txBody>
          <a:bodyPr/>
          <a:lstStyle/>
          <a:p>
            <a:pPr eaLnBrk="1" hangingPunct="1"/>
            <a:r>
              <a:rPr lang="en-US" altLang="en-US" smtClean="0"/>
              <a:t>Module 3: Case Study 3.2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254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2546">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2546">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25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6"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887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A512E79B-ECF9-4703-95C6-9B6CACE73046}" type="slidenum">
              <a:rPr lang="en-US" altLang="en-US" sz="2000" smtClean="0"/>
              <a:pPr>
                <a:spcBef>
                  <a:spcPct val="0"/>
                </a:spcBef>
                <a:buClrTx/>
                <a:buFontTx/>
                <a:buNone/>
              </a:pPr>
              <a:t>139</a:t>
            </a:fld>
            <a:endParaRPr lang="en-US" altLang="en-US" sz="2000" smtClean="0"/>
          </a:p>
        </p:txBody>
      </p:sp>
      <p:sp>
        <p:nvSpPr>
          <p:cNvPr id="288772" name="Rectangle 2"/>
          <p:cNvSpPr>
            <a:spLocks noGrp="1" noChangeArrowheads="1"/>
          </p:cNvSpPr>
          <p:nvPr>
            <p:ph type="title"/>
          </p:nvPr>
        </p:nvSpPr>
        <p:spPr>
          <a:xfrm>
            <a:off x="427038" y="228600"/>
            <a:ext cx="8229600" cy="762000"/>
          </a:xfrm>
        </p:spPr>
        <p:txBody>
          <a:bodyPr/>
          <a:lstStyle/>
          <a:p>
            <a:pPr eaLnBrk="1" hangingPunct="1"/>
            <a:r>
              <a:rPr lang="en-US" altLang="en-US" smtClean="0"/>
              <a:t>Module 3: Case Study 3.3 (1)</a:t>
            </a:r>
          </a:p>
        </p:txBody>
      </p:sp>
      <p:sp>
        <p:nvSpPr>
          <p:cNvPr id="288773" name="Rectangle 3"/>
          <p:cNvSpPr>
            <a:spLocks noChangeArrowheads="1"/>
          </p:cNvSpPr>
          <p:nvPr/>
        </p:nvSpPr>
        <p:spPr bwMode="auto">
          <a:xfrm>
            <a:off x="228600" y="228600"/>
            <a:ext cx="8686800" cy="6096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288774" name="Rectangle 4"/>
          <p:cNvSpPr>
            <a:spLocks noGrp="1" noChangeArrowheads="1"/>
          </p:cNvSpPr>
          <p:nvPr>
            <p:ph type="body" idx="1"/>
          </p:nvPr>
        </p:nvSpPr>
        <p:spPr>
          <a:xfrm>
            <a:off x="457200" y="1143000"/>
            <a:ext cx="8229600" cy="4983163"/>
          </a:xfrm>
        </p:spPr>
        <p:txBody>
          <a:bodyPr/>
          <a:lstStyle/>
          <a:p>
            <a:pPr eaLnBrk="1" hangingPunct="1">
              <a:buFontTx/>
              <a:buNone/>
            </a:pPr>
            <a:endParaRPr lang="en-US" altLang="en-US" sz="2400" smtClean="0"/>
          </a:p>
          <a:p>
            <a:pPr eaLnBrk="1" hangingPunct="1">
              <a:buFontTx/>
              <a:buNone/>
            </a:pPr>
            <a:r>
              <a:rPr lang="en-US" altLang="en-US" sz="2800" smtClean="0"/>
              <a:t>	Mr. Bell comes to the TB clinic for a TST.  He believes that he has been exposed to TB, and he knows he is at high risk for TB because he is HIV infected.  He is given a TST, and his reaction is read 48 hours later as 0 mm of induration. </a:t>
            </a:r>
            <a:endParaRPr lang="en-US" altLang="en-US" sz="1800" smtClean="0"/>
          </a:p>
          <a:p>
            <a:pPr eaLnBrk="1" hangingPunct="1"/>
            <a:endParaRPr lang="en-US" altLang="en-US" sz="1800" smtClean="0"/>
          </a:p>
          <a:p>
            <a:pPr lvl="2" eaLnBrk="1" hangingPunct="1">
              <a:buFontTx/>
              <a:buNone/>
            </a:pPr>
            <a:endParaRPr lang="en-US" altLang="en-US" sz="2800" smtClean="0">
              <a:solidFill>
                <a:srgbClr val="008080"/>
              </a:solidFill>
            </a:endParaRPr>
          </a:p>
          <a:p>
            <a:pPr eaLnBrk="1" hangingPunct="1"/>
            <a:endParaRPr lang="en-US" altLang="en-US" sz="2800" smtClean="0">
              <a:solidFill>
                <a:srgbClr val="008080"/>
              </a:solidFill>
            </a:endParaRPr>
          </a:p>
          <a:p>
            <a:pPr lvl="2" eaLnBrk="1" hangingPunct="1"/>
            <a:endParaRPr lang="en-US" altLang="en-US" smtClean="0">
              <a:solidFill>
                <a:srgbClr val="00808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327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5E924370-AF8C-4C20-AF25-FCCE2674FFB3}" type="slidenum">
              <a:rPr lang="en-US" altLang="en-US" sz="2000" smtClean="0"/>
              <a:pPr>
                <a:spcBef>
                  <a:spcPct val="0"/>
                </a:spcBef>
                <a:buClrTx/>
                <a:buFontTx/>
                <a:buNone/>
              </a:pPr>
              <a:t>14</a:t>
            </a:fld>
            <a:endParaRPr lang="en-US" altLang="en-US" sz="2000" smtClean="0"/>
          </a:p>
        </p:txBody>
      </p:sp>
      <p:sp>
        <p:nvSpPr>
          <p:cNvPr id="32772" name="Rectangle 2"/>
          <p:cNvSpPr>
            <a:spLocks noGrp="1" noChangeArrowheads="1"/>
          </p:cNvSpPr>
          <p:nvPr>
            <p:ph type="title"/>
          </p:nvPr>
        </p:nvSpPr>
        <p:spPr>
          <a:xfrm>
            <a:off x="427038" y="-76200"/>
            <a:ext cx="8229600" cy="838200"/>
          </a:xfrm>
        </p:spPr>
        <p:txBody>
          <a:bodyPr/>
          <a:lstStyle/>
          <a:p>
            <a:pPr eaLnBrk="1" hangingPunct="1"/>
            <a:r>
              <a:rPr lang="en-US" altLang="en-US" smtClean="0"/>
              <a:t>Diagnosis of LTBI</a:t>
            </a:r>
          </a:p>
        </p:txBody>
      </p:sp>
      <p:sp>
        <p:nvSpPr>
          <p:cNvPr id="16389" name="Rectangle 3"/>
          <p:cNvSpPr>
            <a:spLocks noGrp="1" noChangeArrowheads="1"/>
          </p:cNvSpPr>
          <p:nvPr>
            <p:ph type="body" idx="1"/>
          </p:nvPr>
        </p:nvSpPr>
        <p:spPr>
          <a:xfrm>
            <a:off x="152400" y="990600"/>
            <a:ext cx="8991600" cy="5562600"/>
          </a:xfrm>
        </p:spPr>
        <p:txBody>
          <a:bodyPr/>
          <a:lstStyle/>
          <a:p>
            <a:pPr eaLnBrk="1" hangingPunct="1">
              <a:defRPr/>
            </a:pPr>
            <a:r>
              <a:rPr lang="en-US" altLang="en-US" sz="2800" dirty="0" smtClean="0"/>
              <a:t>Available testing methods for </a:t>
            </a:r>
            <a:r>
              <a:rPr lang="en-US" altLang="en-US" sz="2800" i="1" dirty="0" smtClean="0"/>
              <a:t>M. tuberculosis</a:t>
            </a:r>
            <a:r>
              <a:rPr lang="en-US" altLang="en-US" sz="2800" dirty="0" smtClean="0"/>
              <a:t> infection:</a:t>
            </a:r>
          </a:p>
          <a:p>
            <a:pPr eaLnBrk="1" hangingPunct="1">
              <a:buFontTx/>
              <a:buNone/>
              <a:defRPr/>
            </a:pPr>
            <a:endParaRPr lang="en-US" altLang="en-US" sz="1600" dirty="0" smtClean="0"/>
          </a:p>
          <a:p>
            <a:pPr lvl="1" eaLnBrk="1" hangingPunct="1">
              <a:defRPr/>
            </a:pPr>
            <a:r>
              <a:rPr lang="en-US" altLang="en-US" dirty="0" err="1" smtClean="0"/>
              <a:t>Mantoux</a:t>
            </a:r>
            <a:r>
              <a:rPr lang="en-US" altLang="en-US" dirty="0" smtClean="0"/>
              <a:t> tuberculin skin test (TST)</a:t>
            </a:r>
          </a:p>
          <a:p>
            <a:pPr lvl="1" eaLnBrk="1" hangingPunct="1">
              <a:defRPr/>
            </a:pPr>
            <a:endParaRPr lang="en-US" altLang="en-US" sz="1600" dirty="0" smtClean="0"/>
          </a:p>
          <a:p>
            <a:pPr lvl="1" eaLnBrk="1" hangingPunct="1">
              <a:defRPr/>
            </a:pPr>
            <a:r>
              <a:rPr lang="en-US" altLang="en-US" dirty="0" smtClean="0"/>
              <a:t>Blood tests known as interferon-gamma release assays (IGRAs):</a:t>
            </a:r>
          </a:p>
          <a:p>
            <a:pPr marL="914400" lvl="2" indent="0" eaLnBrk="1" hangingPunct="1">
              <a:buFontTx/>
              <a:buNone/>
              <a:defRPr/>
            </a:pPr>
            <a:endParaRPr lang="en-US" altLang="en-US" sz="1600" dirty="0" smtClean="0"/>
          </a:p>
          <a:p>
            <a:pPr lvl="2" eaLnBrk="1" hangingPunct="1">
              <a:defRPr/>
            </a:pPr>
            <a:r>
              <a:rPr lang="en-US" altLang="en-US" sz="2800" dirty="0" err="1" smtClean="0"/>
              <a:t>QuantiFERON</a:t>
            </a:r>
            <a:r>
              <a:rPr lang="en-US" altLang="en-US" sz="2800" dirty="0" smtClean="0"/>
              <a:t>®-TB Gold In-Tube (QFT-GIT)</a:t>
            </a:r>
          </a:p>
          <a:p>
            <a:pPr lvl="2" eaLnBrk="1" hangingPunct="1">
              <a:defRPr/>
            </a:pPr>
            <a:endParaRPr lang="en-US" altLang="en-US" sz="1600" dirty="0" smtClean="0"/>
          </a:p>
          <a:p>
            <a:pPr lvl="2" eaLnBrk="1" hangingPunct="1">
              <a:defRPr/>
            </a:pPr>
            <a:r>
              <a:rPr lang="en-US" altLang="en-US" sz="2800" dirty="0" smtClean="0"/>
              <a:t>T-SPOT®.</a:t>
            </a:r>
            <a:r>
              <a:rPr lang="en-US" altLang="en-US" sz="2800" i="1" dirty="0" smtClean="0"/>
              <a:t>TB</a:t>
            </a:r>
            <a:r>
              <a:rPr lang="en-US" altLang="en-US" sz="2800" dirty="0" smtClean="0"/>
              <a:t> test (T-Spot)</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908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E0554C24-884C-4110-88A5-FE41CD46FEAA}" type="slidenum">
              <a:rPr lang="en-US" altLang="en-US" sz="2000" smtClean="0"/>
              <a:pPr>
                <a:spcBef>
                  <a:spcPct val="0"/>
                </a:spcBef>
                <a:buClrTx/>
                <a:buFontTx/>
                <a:buNone/>
              </a:pPr>
              <a:t>140</a:t>
            </a:fld>
            <a:endParaRPr lang="en-US" altLang="en-US" sz="2000" smtClean="0"/>
          </a:p>
        </p:txBody>
      </p:sp>
      <p:sp>
        <p:nvSpPr>
          <p:cNvPr id="494594" name="Rectangle 2"/>
          <p:cNvSpPr>
            <a:spLocks noGrp="1" noChangeArrowheads="1"/>
          </p:cNvSpPr>
          <p:nvPr>
            <p:ph type="body" idx="1"/>
          </p:nvPr>
        </p:nvSpPr>
        <p:spPr/>
        <p:txBody>
          <a:bodyPr/>
          <a:lstStyle/>
          <a:p>
            <a:pPr eaLnBrk="1" hangingPunct="1">
              <a:buFontTx/>
              <a:buNone/>
            </a:pPr>
            <a:r>
              <a:rPr lang="en-US" altLang="en-US" sz="2400" smtClean="0"/>
              <a:t>	</a:t>
            </a:r>
            <a:r>
              <a:rPr lang="en-US" altLang="en-US" sz="2800" smtClean="0"/>
              <a:t>What are 3 ways to interpret this result?</a:t>
            </a:r>
          </a:p>
          <a:p>
            <a:pPr eaLnBrk="1" hangingPunct="1">
              <a:buFontTx/>
              <a:buNone/>
            </a:pPr>
            <a:endParaRPr lang="en-US" altLang="en-US" sz="2000" smtClean="0"/>
          </a:p>
          <a:p>
            <a:pPr lvl="2" eaLnBrk="1" hangingPunct="1"/>
            <a:r>
              <a:rPr lang="en-US" altLang="en-US" sz="2800" smtClean="0">
                <a:solidFill>
                  <a:srgbClr val="532B64"/>
                </a:solidFill>
              </a:rPr>
              <a:t>May not have TB infection</a:t>
            </a:r>
          </a:p>
          <a:p>
            <a:pPr lvl="2" eaLnBrk="1" hangingPunct="1"/>
            <a:endParaRPr lang="en-US" altLang="en-US" sz="2000" smtClean="0">
              <a:solidFill>
                <a:srgbClr val="532B64"/>
              </a:solidFill>
            </a:endParaRPr>
          </a:p>
          <a:p>
            <a:pPr lvl="2" eaLnBrk="1" hangingPunct="1"/>
            <a:r>
              <a:rPr lang="en-US" altLang="en-US" sz="2800" smtClean="0">
                <a:solidFill>
                  <a:srgbClr val="532B64"/>
                </a:solidFill>
              </a:rPr>
              <a:t>May be anergic</a:t>
            </a:r>
          </a:p>
          <a:p>
            <a:pPr lvl="2" eaLnBrk="1" hangingPunct="1"/>
            <a:endParaRPr lang="en-US" altLang="en-US" sz="2000" smtClean="0">
              <a:solidFill>
                <a:srgbClr val="532B64"/>
              </a:solidFill>
            </a:endParaRPr>
          </a:p>
          <a:p>
            <a:pPr lvl="2" eaLnBrk="1" hangingPunct="1"/>
            <a:r>
              <a:rPr lang="en-US" altLang="en-US" sz="2800" smtClean="0">
                <a:solidFill>
                  <a:srgbClr val="532B64"/>
                </a:solidFill>
              </a:rPr>
              <a:t>It may be less than 8 to 10 weeks since he was exposed to TB</a:t>
            </a:r>
          </a:p>
          <a:p>
            <a:pPr eaLnBrk="1" hangingPunct="1"/>
            <a:endParaRPr lang="en-US" altLang="en-US" sz="2000" smtClean="0"/>
          </a:p>
        </p:txBody>
      </p:sp>
      <p:sp>
        <p:nvSpPr>
          <p:cNvPr id="290821" name="Rectangle 3"/>
          <p:cNvSpPr>
            <a:spLocks noChangeArrowheads="1"/>
          </p:cNvSpPr>
          <p:nvPr/>
        </p:nvSpPr>
        <p:spPr bwMode="auto">
          <a:xfrm>
            <a:off x="152400" y="228600"/>
            <a:ext cx="8839200" cy="6096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290822" name="Rectangle 4"/>
          <p:cNvSpPr>
            <a:spLocks noGrp="1" noChangeArrowheads="1"/>
          </p:cNvSpPr>
          <p:nvPr>
            <p:ph type="title"/>
          </p:nvPr>
        </p:nvSpPr>
        <p:spPr>
          <a:xfrm>
            <a:off x="427038" y="228600"/>
            <a:ext cx="8229600" cy="762000"/>
          </a:xfrm>
          <a:noFill/>
        </p:spPr>
        <p:txBody>
          <a:bodyPr/>
          <a:lstStyle/>
          <a:p>
            <a:pPr eaLnBrk="1" hangingPunct="1"/>
            <a:r>
              <a:rPr lang="en-US" altLang="en-US" smtClean="0"/>
              <a:t>Module 3: Case Study 3.3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459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459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45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928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EE6EF590-FE93-43CE-A899-C27A1691E58A}" type="slidenum">
              <a:rPr lang="en-US" altLang="en-US" sz="2000" smtClean="0"/>
              <a:pPr>
                <a:spcBef>
                  <a:spcPct val="0"/>
                </a:spcBef>
                <a:buClrTx/>
                <a:buFontTx/>
                <a:buNone/>
              </a:pPr>
              <a:t>141</a:t>
            </a:fld>
            <a:endParaRPr lang="en-US" altLang="en-US" sz="2000" smtClean="0"/>
          </a:p>
        </p:txBody>
      </p:sp>
      <p:sp>
        <p:nvSpPr>
          <p:cNvPr id="292868" name="Rectangle 2"/>
          <p:cNvSpPr>
            <a:spLocks noGrp="1" noChangeArrowheads="1"/>
          </p:cNvSpPr>
          <p:nvPr>
            <p:ph type="title"/>
          </p:nvPr>
        </p:nvSpPr>
        <p:spPr>
          <a:xfrm>
            <a:off x="427038" y="228600"/>
            <a:ext cx="8229600" cy="762000"/>
          </a:xfrm>
        </p:spPr>
        <p:txBody>
          <a:bodyPr/>
          <a:lstStyle/>
          <a:p>
            <a:pPr eaLnBrk="1" hangingPunct="1"/>
            <a:r>
              <a:rPr lang="en-US" altLang="en-US" smtClean="0"/>
              <a:t>Module 3: Case Study 3.4 (1)</a:t>
            </a:r>
          </a:p>
        </p:txBody>
      </p:sp>
      <p:sp>
        <p:nvSpPr>
          <p:cNvPr id="292869" name="Rectangle 3"/>
          <p:cNvSpPr>
            <a:spLocks noChangeArrowheads="1"/>
          </p:cNvSpPr>
          <p:nvPr/>
        </p:nvSpPr>
        <p:spPr bwMode="auto">
          <a:xfrm>
            <a:off x="152400" y="228600"/>
            <a:ext cx="8839200" cy="6096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292870" name="Rectangle 4"/>
          <p:cNvSpPr>
            <a:spLocks noGrp="1" noChangeArrowheads="1"/>
          </p:cNvSpPr>
          <p:nvPr>
            <p:ph type="body" idx="1"/>
          </p:nvPr>
        </p:nvSpPr>
        <p:spPr>
          <a:xfrm>
            <a:off x="457200" y="1143000"/>
            <a:ext cx="8229600" cy="4983163"/>
          </a:xfrm>
        </p:spPr>
        <p:txBody>
          <a:bodyPr/>
          <a:lstStyle/>
          <a:p>
            <a:pPr eaLnBrk="1" hangingPunct="1">
              <a:buFontTx/>
              <a:buNone/>
            </a:pPr>
            <a:endParaRPr lang="en-US" altLang="en-US" sz="2400" smtClean="0"/>
          </a:p>
          <a:p>
            <a:pPr eaLnBrk="1" hangingPunct="1">
              <a:buFontTx/>
              <a:buNone/>
            </a:pPr>
            <a:r>
              <a:rPr lang="en-US" altLang="en-US" sz="2800" smtClean="0"/>
              <a:t>	Ms. Wilson is a 60-year-old nurse.  When she started a job at the local hospital, she was given a TST, her first test in 25 years.  Her reaction was read 48 hours later as 0 mm induration.  Six months later, she was retested as part of the TB testing program in the unit where she works.  Her skin test reaction was read 48 hours later as 11 mm of induration.</a:t>
            </a:r>
            <a:r>
              <a:rPr lang="en-US" altLang="en-US" sz="2400" smtClean="0"/>
              <a:t> </a:t>
            </a:r>
            <a:endParaRPr lang="en-US" altLang="en-US" sz="1800" smtClean="0"/>
          </a:p>
          <a:p>
            <a:pPr eaLnBrk="1" hangingPunct="1"/>
            <a:endParaRPr lang="en-US" altLang="en-US" sz="3600" smtClean="0">
              <a:solidFill>
                <a:srgbClr val="008080"/>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94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63913065-79D2-440C-ABCE-939D01971446}" type="slidenum">
              <a:rPr lang="en-US" altLang="en-US" sz="2000" smtClean="0"/>
              <a:pPr>
                <a:spcBef>
                  <a:spcPct val="0"/>
                </a:spcBef>
                <a:buClrTx/>
                <a:buFontTx/>
                <a:buNone/>
              </a:pPr>
              <a:t>142</a:t>
            </a:fld>
            <a:endParaRPr lang="en-US" altLang="en-US" sz="2000" smtClean="0"/>
          </a:p>
        </p:txBody>
      </p:sp>
      <p:sp>
        <p:nvSpPr>
          <p:cNvPr id="496642" name="Rectangle 2"/>
          <p:cNvSpPr>
            <a:spLocks noGrp="1" noChangeArrowheads="1"/>
          </p:cNvSpPr>
          <p:nvPr>
            <p:ph type="body" idx="1"/>
          </p:nvPr>
        </p:nvSpPr>
        <p:spPr/>
        <p:txBody>
          <a:bodyPr/>
          <a:lstStyle/>
          <a:p>
            <a:pPr eaLnBrk="1" hangingPunct="1">
              <a:buFontTx/>
              <a:buNone/>
            </a:pPr>
            <a:r>
              <a:rPr lang="en-US" altLang="en-US" sz="2400" smtClean="0"/>
              <a:t> 	</a:t>
            </a:r>
            <a:r>
              <a:rPr lang="en-US" altLang="en-US" sz="2800" smtClean="0"/>
              <a:t>What are 2 ways to interpret this result?</a:t>
            </a:r>
          </a:p>
          <a:p>
            <a:pPr lvl="1" eaLnBrk="1" hangingPunct="1"/>
            <a:endParaRPr lang="en-US" altLang="en-US" sz="2000" smtClean="0"/>
          </a:p>
          <a:p>
            <a:pPr lvl="2" eaLnBrk="1" hangingPunct="1"/>
            <a:r>
              <a:rPr lang="en-US" altLang="en-US" sz="2800" smtClean="0">
                <a:solidFill>
                  <a:srgbClr val="532B64"/>
                </a:solidFill>
              </a:rPr>
              <a:t>She was exposed to TB sometime in the 6 months between her first and second skin tests</a:t>
            </a:r>
          </a:p>
          <a:p>
            <a:pPr lvl="2" eaLnBrk="1" hangingPunct="1"/>
            <a:endParaRPr lang="en-US" altLang="en-US" sz="2000" smtClean="0">
              <a:solidFill>
                <a:srgbClr val="532B64"/>
              </a:solidFill>
            </a:endParaRPr>
          </a:p>
          <a:p>
            <a:pPr lvl="2" eaLnBrk="1" hangingPunct="1"/>
            <a:r>
              <a:rPr lang="en-US" altLang="en-US" sz="2800" smtClean="0">
                <a:solidFill>
                  <a:srgbClr val="532B64"/>
                </a:solidFill>
              </a:rPr>
              <a:t>She had a boosted reaction</a:t>
            </a:r>
          </a:p>
          <a:p>
            <a:pPr eaLnBrk="1" hangingPunct="1"/>
            <a:endParaRPr lang="en-US" altLang="en-US" sz="2800" smtClean="0"/>
          </a:p>
        </p:txBody>
      </p:sp>
      <p:sp>
        <p:nvSpPr>
          <p:cNvPr id="294917" name="Rectangle 3"/>
          <p:cNvSpPr>
            <a:spLocks noChangeArrowheads="1"/>
          </p:cNvSpPr>
          <p:nvPr/>
        </p:nvSpPr>
        <p:spPr bwMode="auto">
          <a:xfrm>
            <a:off x="152400" y="228600"/>
            <a:ext cx="8839200" cy="6096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294918" name="Rectangle 4"/>
          <p:cNvSpPr>
            <a:spLocks noGrp="1" noChangeArrowheads="1"/>
          </p:cNvSpPr>
          <p:nvPr>
            <p:ph type="title"/>
          </p:nvPr>
        </p:nvSpPr>
        <p:spPr>
          <a:xfrm>
            <a:off x="427038" y="228600"/>
            <a:ext cx="8229600" cy="762000"/>
          </a:xfrm>
          <a:noFill/>
        </p:spPr>
        <p:txBody>
          <a:bodyPr/>
          <a:lstStyle/>
          <a:p>
            <a:pPr eaLnBrk="1" hangingPunct="1"/>
            <a:r>
              <a:rPr lang="en-US" altLang="en-US" smtClean="0"/>
              <a:t> Module 3: Case Study 3.4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664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66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2"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969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4083D060-992A-4825-9BA5-598A29D94F6C}" type="slidenum">
              <a:rPr lang="en-US" altLang="en-US" sz="2000" smtClean="0"/>
              <a:pPr>
                <a:spcBef>
                  <a:spcPct val="0"/>
                </a:spcBef>
                <a:buClrTx/>
                <a:buFontTx/>
                <a:buNone/>
              </a:pPr>
              <a:t>143</a:t>
            </a:fld>
            <a:endParaRPr lang="en-US" altLang="en-US" sz="2000" smtClean="0"/>
          </a:p>
        </p:txBody>
      </p:sp>
      <p:sp>
        <p:nvSpPr>
          <p:cNvPr id="296964" name="Rectangle 2"/>
          <p:cNvSpPr>
            <a:spLocks noChangeArrowheads="1"/>
          </p:cNvSpPr>
          <p:nvPr/>
        </p:nvSpPr>
        <p:spPr bwMode="auto">
          <a:xfrm>
            <a:off x="152400" y="228600"/>
            <a:ext cx="8839200" cy="6096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296965" name="Rectangle 3"/>
          <p:cNvSpPr>
            <a:spLocks noGrp="1" noChangeArrowheads="1"/>
          </p:cNvSpPr>
          <p:nvPr>
            <p:ph type="title"/>
          </p:nvPr>
        </p:nvSpPr>
        <p:spPr>
          <a:xfrm>
            <a:off x="427038" y="228600"/>
            <a:ext cx="8229600" cy="762000"/>
          </a:xfrm>
          <a:noFill/>
        </p:spPr>
        <p:txBody>
          <a:bodyPr/>
          <a:lstStyle/>
          <a:p>
            <a:pPr eaLnBrk="1" hangingPunct="1"/>
            <a:r>
              <a:rPr lang="en-US" altLang="en-US" smtClean="0"/>
              <a:t>Module 3: Case Study 3.5 (1)</a:t>
            </a:r>
          </a:p>
        </p:txBody>
      </p:sp>
      <p:sp>
        <p:nvSpPr>
          <p:cNvPr id="296966" name="Rectangle 4"/>
          <p:cNvSpPr>
            <a:spLocks noGrp="1" noChangeArrowheads="1"/>
          </p:cNvSpPr>
          <p:nvPr>
            <p:ph type="body" idx="1"/>
          </p:nvPr>
        </p:nvSpPr>
        <p:spPr>
          <a:xfrm>
            <a:off x="457200" y="1371600"/>
            <a:ext cx="8229600" cy="4754563"/>
          </a:xfrm>
        </p:spPr>
        <p:txBody>
          <a:bodyPr/>
          <a:lstStyle/>
          <a:p>
            <a:pPr eaLnBrk="1" hangingPunct="1">
              <a:buFontTx/>
              <a:buNone/>
            </a:pPr>
            <a:endParaRPr lang="en-US" altLang="en-US" sz="2400" smtClean="0"/>
          </a:p>
          <a:p>
            <a:pPr eaLnBrk="1" hangingPunct="1">
              <a:buFontTx/>
              <a:buNone/>
            </a:pPr>
            <a:r>
              <a:rPr lang="en-US" altLang="en-US" sz="2800" smtClean="0"/>
              <a:t>	Mr. Lee has a cough and other symptoms of TB disease, and he is evaluated with a chest x-ray.  However, he is unable to cough up any sputum on his own for the bacteriologic examination.</a:t>
            </a:r>
            <a:r>
              <a:rPr lang="en-US" altLang="en-US" sz="2400" smtClean="0"/>
              <a:t> </a:t>
            </a:r>
            <a:endParaRPr lang="en-US" altLang="en-US" sz="1800" i="1" smtClean="0"/>
          </a:p>
          <a:p>
            <a:pPr lvl="2" eaLnBrk="1" hangingPunct="1"/>
            <a:endParaRPr lang="en-US" altLang="en-US" sz="1800" i="1"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990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74553D2A-82CE-4CB7-80E4-7B170B13F950}" type="slidenum">
              <a:rPr lang="en-US" altLang="en-US" sz="2000" smtClean="0"/>
              <a:pPr>
                <a:spcBef>
                  <a:spcPct val="0"/>
                </a:spcBef>
                <a:buClrTx/>
                <a:buFontTx/>
                <a:buNone/>
              </a:pPr>
              <a:t>144</a:t>
            </a:fld>
            <a:endParaRPr lang="en-US" altLang="en-US" sz="2000" smtClean="0"/>
          </a:p>
        </p:txBody>
      </p:sp>
      <p:sp>
        <p:nvSpPr>
          <p:cNvPr id="498690" name="Rectangle 2"/>
          <p:cNvSpPr>
            <a:spLocks noGrp="1" noChangeArrowheads="1"/>
          </p:cNvSpPr>
          <p:nvPr>
            <p:ph type="body" idx="1"/>
          </p:nvPr>
        </p:nvSpPr>
        <p:spPr/>
        <p:txBody>
          <a:bodyPr/>
          <a:lstStyle/>
          <a:p>
            <a:pPr eaLnBrk="1" hangingPunct="1">
              <a:buFontTx/>
              <a:buNone/>
            </a:pPr>
            <a:r>
              <a:rPr lang="en-US" altLang="en-US" sz="2400" smtClean="0"/>
              <a:t>	</a:t>
            </a:r>
            <a:r>
              <a:rPr lang="en-US" altLang="en-US" sz="2800" smtClean="0"/>
              <a:t>What should be done?</a:t>
            </a:r>
          </a:p>
          <a:p>
            <a:pPr eaLnBrk="1" hangingPunct="1">
              <a:buFontTx/>
              <a:buNone/>
            </a:pPr>
            <a:endParaRPr lang="en-US" altLang="en-US" sz="2000" smtClean="0"/>
          </a:p>
          <a:p>
            <a:pPr lvl="2" eaLnBrk="1" hangingPunct="1">
              <a:buFontTx/>
              <a:buNone/>
            </a:pPr>
            <a:r>
              <a:rPr lang="en-US" altLang="en-US" sz="2800" smtClean="0">
                <a:solidFill>
                  <a:srgbClr val="7030A0"/>
                </a:solidFill>
              </a:rPr>
              <a:t>	</a:t>
            </a:r>
            <a:r>
              <a:rPr lang="en-US" altLang="en-US" sz="2800" smtClean="0">
                <a:solidFill>
                  <a:srgbClr val="532B64"/>
                </a:solidFill>
              </a:rPr>
              <a:t>Since he is unable to cough up sputum, other techniques can be used to obtain sputum.  First, clinicians can try to obtain an induced sputum sample.  If they cannot obtain the sample, a bronchoscopy or gastric washing may be done.</a:t>
            </a:r>
          </a:p>
          <a:p>
            <a:pPr eaLnBrk="1" hangingPunct="1">
              <a:buFontTx/>
              <a:buNone/>
            </a:pPr>
            <a:endParaRPr lang="en-US" altLang="en-US" sz="2800" smtClean="0"/>
          </a:p>
        </p:txBody>
      </p:sp>
      <p:sp>
        <p:nvSpPr>
          <p:cNvPr id="299013" name="Rectangle 3"/>
          <p:cNvSpPr>
            <a:spLocks noChangeArrowheads="1"/>
          </p:cNvSpPr>
          <p:nvPr/>
        </p:nvSpPr>
        <p:spPr bwMode="auto">
          <a:xfrm>
            <a:off x="152400" y="228600"/>
            <a:ext cx="8839200" cy="6096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299014" name="Rectangle 4"/>
          <p:cNvSpPr>
            <a:spLocks noGrp="1" noChangeArrowheads="1"/>
          </p:cNvSpPr>
          <p:nvPr>
            <p:ph type="title"/>
          </p:nvPr>
        </p:nvSpPr>
        <p:spPr>
          <a:xfrm>
            <a:off x="427038" y="228600"/>
            <a:ext cx="8229600" cy="762000"/>
          </a:xfrm>
          <a:noFill/>
        </p:spPr>
        <p:txBody>
          <a:bodyPr/>
          <a:lstStyle/>
          <a:p>
            <a:pPr eaLnBrk="1" hangingPunct="1"/>
            <a:r>
              <a:rPr lang="en-US" altLang="en-US" smtClean="0"/>
              <a:t>Module 3: Case Study 3.5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86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0"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3010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0C6646E6-189A-465D-B281-DF5EBAD53A3D}" type="slidenum">
              <a:rPr lang="en-US" altLang="en-US" sz="2000" smtClean="0"/>
              <a:pPr>
                <a:spcBef>
                  <a:spcPct val="0"/>
                </a:spcBef>
                <a:buClrTx/>
                <a:buFontTx/>
                <a:buNone/>
              </a:pPr>
              <a:t>145</a:t>
            </a:fld>
            <a:endParaRPr lang="en-US" altLang="en-US" sz="2000" smtClean="0"/>
          </a:p>
        </p:txBody>
      </p:sp>
      <p:sp>
        <p:nvSpPr>
          <p:cNvPr id="301060" name="Rectangle 2"/>
          <p:cNvSpPr>
            <a:spLocks noChangeArrowheads="1"/>
          </p:cNvSpPr>
          <p:nvPr/>
        </p:nvSpPr>
        <p:spPr bwMode="auto">
          <a:xfrm>
            <a:off x="152400" y="228600"/>
            <a:ext cx="8839200" cy="6096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301061" name="Rectangle 3"/>
          <p:cNvSpPr>
            <a:spLocks noGrp="1" noChangeArrowheads="1"/>
          </p:cNvSpPr>
          <p:nvPr>
            <p:ph type="title"/>
          </p:nvPr>
        </p:nvSpPr>
        <p:spPr>
          <a:xfrm>
            <a:off x="427038" y="228600"/>
            <a:ext cx="8229600" cy="762000"/>
          </a:xfrm>
          <a:noFill/>
        </p:spPr>
        <p:txBody>
          <a:bodyPr/>
          <a:lstStyle/>
          <a:p>
            <a:pPr eaLnBrk="1" hangingPunct="1"/>
            <a:r>
              <a:rPr lang="en-US" altLang="en-US" smtClean="0"/>
              <a:t>Module 3: Case Study 3.6 (1)</a:t>
            </a:r>
          </a:p>
        </p:txBody>
      </p:sp>
      <p:sp>
        <p:nvSpPr>
          <p:cNvPr id="301062" name="Rectangle 4"/>
          <p:cNvSpPr>
            <a:spLocks noGrp="1" noChangeArrowheads="1"/>
          </p:cNvSpPr>
          <p:nvPr>
            <p:ph type="body" idx="1"/>
          </p:nvPr>
        </p:nvSpPr>
        <p:spPr>
          <a:xfrm>
            <a:off x="457200" y="1371600"/>
            <a:ext cx="8229600" cy="4754563"/>
          </a:xfrm>
        </p:spPr>
        <p:txBody>
          <a:bodyPr/>
          <a:lstStyle/>
          <a:p>
            <a:pPr eaLnBrk="1" hangingPunct="1">
              <a:buFontTx/>
              <a:buNone/>
            </a:pPr>
            <a:endParaRPr lang="en-US" altLang="en-US" sz="2400" smtClean="0"/>
          </a:p>
          <a:p>
            <a:pPr eaLnBrk="1" hangingPunct="1">
              <a:buFontTx/>
              <a:buNone/>
            </a:pPr>
            <a:r>
              <a:rPr lang="en-US" altLang="en-US" sz="2800" smtClean="0"/>
              <a:t>	Ms. Thompson gave three sputum specimens, which were sent to the laboratory for smear examination and culture. The smear results were reported as 4+, 3+, and 4+.</a:t>
            </a:r>
            <a:r>
              <a:rPr lang="en-US" altLang="en-US" smtClean="0"/>
              <a:t> </a:t>
            </a:r>
            <a:endParaRPr lang="en-US" altLang="en-US" sz="1800" i="1" smtClean="0"/>
          </a:p>
          <a:p>
            <a:pPr lvl="2" eaLnBrk="1" hangingPunct="1"/>
            <a:endParaRPr lang="en-US" altLang="en-US"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3031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EA26DB41-A5CC-4651-89E2-2A361C8DA42E}" type="slidenum">
              <a:rPr lang="en-US" altLang="en-US" sz="2000" smtClean="0"/>
              <a:pPr>
                <a:spcBef>
                  <a:spcPct val="0"/>
                </a:spcBef>
                <a:buClrTx/>
                <a:buFontTx/>
                <a:buNone/>
              </a:pPr>
              <a:t>146</a:t>
            </a:fld>
            <a:endParaRPr lang="en-US" altLang="en-US" sz="2000" smtClean="0"/>
          </a:p>
        </p:txBody>
      </p:sp>
      <p:sp>
        <p:nvSpPr>
          <p:cNvPr id="500738" name="Rectangle 2"/>
          <p:cNvSpPr>
            <a:spLocks noGrp="1" noChangeArrowheads="1"/>
          </p:cNvSpPr>
          <p:nvPr>
            <p:ph type="body" idx="1"/>
          </p:nvPr>
        </p:nvSpPr>
        <p:spPr>
          <a:xfrm>
            <a:off x="457200" y="1143000"/>
            <a:ext cx="8229600" cy="5029200"/>
          </a:xfrm>
        </p:spPr>
        <p:txBody>
          <a:bodyPr/>
          <a:lstStyle/>
          <a:p>
            <a:pPr eaLnBrk="1" hangingPunct="1">
              <a:lnSpc>
                <a:spcPct val="80000"/>
              </a:lnSpc>
              <a:buFontTx/>
              <a:buNone/>
            </a:pPr>
            <a:r>
              <a:rPr lang="en-US" altLang="en-US" sz="2800" smtClean="0"/>
              <a:t>	What do these results tell you about  Ms. Thompson’s diagnosis and her infectiousness?</a:t>
            </a:r>
          </a:p>
          <a:p>
            <a:pPr eaLnBrk="1" hangingPunct="1">
              <a:lnSpc>
                <a:spcPct val="80000"/>
              </a:lnSpc>
              <a:buFontTx/>
              <a:buNone/>
            </a:pPr>
            <a:endParaRPr lang="en-US" altLang="en-US" sz="1600" smtClean="0"/>
          </a:p>
          <a:p>
            <a:pPr lvl="2" eaLnBrk="1" hangingPunct="1">
              <a:lnSpc>
                <a:spcPct val="80000"/>
              </a:lnSpc>
              <a:buClr>
                <a:srgbClr val="532B64"/>
              </a:buClr>
            </a:pPr>
            <a:r>
              <a:rPr lang="en-US" altLang="en-US" smtClean="0">
                <a:solidFill>
                  <a:srgbClr val="532B64"/>
                </a:solidFill>
              </a:rPr>
              <a:t>Results show that Ms. Thompson’s sputum specimens contain many acid-fast bacilli </a:t>
            </a:r>
          </a:p>
          <a:p>
            <a:pPr lvl="2" eaLnBrk="1" hangingPunct="1">
              <a:lnSpc>
                <a:spcPct val="80000"/>
              </a:lnSpc>
              <a:buClr>
                <a:srgbClr val="532B64"/>
              </a:buClr>
            </a:pPr>
            <a:endParaRPr lang="en-US" altLang="en-US" sz="1600" smtClean="0">
              <a:solidFill>
                <a:srgbClr val="532B64"/>
              </a:solidFill>
            </a:endParaRPr>
          </a:p>
          <a:p>
            <a:pPr lvl="2" eaLnBrk="1" hangingPunct="1">
              <a:lnSpc>
                <a:spcPct val="80000"/>
              </a:lnSpc>
              <a:buClr>
                <a:srgbClr val="532B64"/>
              </a:buClr>
            </a:pPr>
            <a:r>
              <a:rPr lang="en-US" altLang="en-US" smtClean="0">
                <a:solidFill>
                  <a:srgbClr val="532B64"/>
                </a:solidFill>
              </a:rPr>
              <a:t>Clinicians should suspect that she has TB disease and should consider her infectious since her smears are positive</a:t>
            </a:r>
          </a:p>
          <a:p>
            <a:pPr lvl="2" eaLnBrk="1" hangingPunct="1">
              <a:lnSpc>
                <a:spcPct val="80000"/>
              </a:lnSpc>
              <a:buClr>
                <a:srgbClr val="532B64"/>
              </a:buClr>
            </a:pPr>
            <a:endParaRPr lang="en-US" altLang="en-US" sz="1600" smtClean="0">
              <a:solidFill>
                <a:srgbClr val="532B64"/>
              </a:solidFill>
            </a:endParaRPr>
          </a:p>
          <a:p>
            <a:pPr lvl="2" eaLnBrk="1" hangingPunct="1">
              <a:lnSpc>
                <a:spcPct val="80000"/>
              </a:lnSpc>
              <a:buClr>
                <a:srgbClr val="532B64"/>
              </a:buClr>
            </a:pPr>
            <a:r>
              <a:rPr lang="en-US" altLang="en-US" smtClean="0">
                <a:solidFill>
                  <a:srgbClr val="532B64"/>
                </a:solidFill>
              </a:rPr>
              <a:t>It is possible that the AFB are mycobacteria other than tubercle bacilli  </a:t>
            </a:r>
          </a:p>
          <a:p>
            <a:pPr lvl="2" eaLnBrk="1" hangingPunct="1">
              <a:lnSpc>
                <a:spcPct val="80000"/>
              </a:lnSpc>
              <a:buClr>
                <a:srgbClr val="532B64"/>
              </a:buClr>
            </a:pPr>
            <a:endParaRPr lang="en-US" altLang="en-US" sz="1600" smtClean="0">
              <a:solidFill>
                <a:srgbClr val="532B64"/>
              </a:solidFill>
            </a:endParaRPr>
          </a:p>
          <a:p>
            <a:pPr lvl="2" eaLnBrk="1" hangingPunct="1">
              <a:lnSpc>
                <a:spcPct val="80000"/>
              </a:lnSpc>
              <a:buClr>
                <a:srgbClr val="532B64"/>
              </a:buClr>
            </a:pPr>
            <a:r>
              <a:rPr lang="en-US" altLang="en-US" smtClean="0">
                <a:solidFill>
                  <a:srgbClr val="532B64"/>
                </a:solidFill>
              </a:rPr>
              <a:t>Diagnosis cannot be confirmed until culture results are available</a:t>
            </a:r>
            <a:endParaRPr lang="en-US" altLang="en-US" sz="1800" smtClean="0">
              <a:solidFill>
                <a:srgbClr val="532B64"/>
              </a:solidFill>
            </a:endParaRPr>
          </a:p>
        </p:txBody>
      </p:sp>
      <p:sp>
        <p:nvSpPr>
          <p:cNvPr id="303109" name="Rectangle 3"/>
          <p:cNvSpPr>
            <a:spLocks noChangeArrowheads="1"/>
          </p:cNvSpPr>
          <p:nvPr/>
        </p:nvSpPr>
        <p:spPr bwMode="auto">
          <a:xfrm>
            <a:off x="152400" y="228600"/>
            <a:ext cx="8839200" cy="6096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303110" name="Rectangle 4"/>
          <p:cNvSpPr>
            <a:spLocks noGrp="1" noChangeArrowheads="1"/>
          </p:cNvSpPr>
          <p:nvPr>
            <p:ph type="title"/>
          </p:nvPr>
        </p:nvSpPr>
        <p:spPr>
          <a:xfrm>
            <a:off x="427038" y="228600"/>
            <a:ext cx="8229600" cy="762000"/>
          </a:xfrm>
          <a:noFill/>
        </p:spPr>
        <p:txBody>
          <a:bodyPr/>
          <a:lstStyle/>
          <a:p>
            <a:pPr eaLnBrk="1" hangingPunct="1"/>
            <a:r>
              <a:rPr lang="en-US" altLang="en-US" smtClean="0"/>
              <a:t>Module 3: Case Study 3.6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0738">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0738">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0738">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07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8"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3051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4B674999-1688-404B-BF50-116D1B2B9E6A}" type="slidenum">
              <a:rPr lang="en-US" altLang="en-US" sz="2000" smtClean="0"/>
              <a:pPr>
                <a:spcBef>
                  <a:spcPct val="0"/>
                </a:spcBef>
                <a:buClrTx/>
                <a:buFontTx/>
                <a:buNone/>
              </a:pPr>
              <a:t>147</a:t>
            </a:fld>
            <a:endParaRPr lang="en-US" altLang="en-US" sz="2000" smtClean="0"/>
          </a:p>
        </p:txBody>
      </p:sp>
      <p:sp>
        <p:nvSpPr>
          <p:cNvPr id="305156" name="Rectangle 2"/>
          <p:cNvSpPr>
            <a:spLocks noChangeArrowheads="1"/>
          </p:cNvSpPr>
          <p:nvPr/>
        </p:nvSpPr>
        <p:spPr bwMode="auto">
          <a:xfrm>
            <a:off x="152400" y="228600"/>
            <a:ext cx="8839200" cy="6096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305157" name="Rectangle 3"/>
          <p:cNvSpPr>
            <a:spLocks noGrp="1" noChangeArrowheads="1"/>
          </p:cNvSpPr>
          <p:nvPr>
            <p:ph type="title"/>
          </p:nvPr>
        </p:nvSpPr>
        <p:spPr>
          <a:xfrm>
            <a:off x="427038" y="228600"/>
            <a:ext cx="8229600" cy="762000"/>
          </a:xfrm>
          <a:noFill/>
        </p:spPr>
        <p:txBody>
          <a:bodyPr/>
          <a:lstStyle/>
          <a:p>
            <a:pPr eaLnBrk="1" hangingPunct="1"/>
            <a:r>
              <a:rPr lang="en-US" altLang="en-US" smtClean="0"/>
              <a:t>Module 3: Case Study 3.7 (1)</a:t>
            </a:r>
          </a:p>
        </p:txBody>
      </p:sp>
      <p:sp>
        <p:nvSpPr>
          <p:cNvPr id="305158" name="Rectangle 4"/>
          <p:cNvSpPr>
            <a:spLocks noGrp="1" noChangeArrowheads="1"/>
          </p:cNvSpPr>
          <p:nvPr>
            <p:ph type="body" idx="1"/>
          </p:nvPr>
        </p:nvSpPr>
        <p:spPr>
          <a:xfrm>
            <a:off x="457200" y="1371600"/>
            <a:ext cx="8229600" cy="4754563"/>
          </a:xfrm>
        </p:spPr>
        <p:txBody>
          <a:bodyPr/>
          <a:lstStyle/>
          <a:p>
            <a:pPr algn="ctr" eaLnBrk="1" hangingPunct="1">
              <a:buFontTx/>
              <a:buNone/>
            </a:pPr>
            <a:endParaRPr lang="en-US" altLang="en-US" sz="2400" smtClean="0"/>
          </a:p>
          <a:p>
            <a:pPr eaLnBrk="1" hangingPunct="1">
              <a:buFontTx/>
              <a:buNone/>
            </a:pPr>
            <a:r>
              <a:rPr lang="en-US" altLang="en-US" sz="2800" smtClean="0"/>
              <a:t>	Mr. Sagoo has symptoms of TB disease and a cavity on his chest x-ray, but all of his sputum smears are negative for acid-fast bacilli.</a:t>
            </a:r>
            <a:r>
              <a:rPr lang="en-US" altLang="en-US" sz="2400" smtClean="0"/>
              <a:t> </a:t>
            </a:r>
            <a:endParaRPr lang="en-US" altLang="en-US" sz="1800" i="1" smtClean="0"/>
          </a:p>
          <a:p>
            <a:pPr lvl="2" eaLnBrk="1" hangingPunct="1"/>
            <a:endParaRPr lang="en-US" altLang="en-US"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3072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E88BAE4A-EA5A-4102-BADB-E6A578AE9EB7}" type="slidenum">
              <a:rPr lang="en-US" altLang="en-US" sz="2000" smtClean="0"/>
              <a:pPr>
                <a:spcBef>
                  <a:spcPct val="0"/>
                </a:spcBef>
                <a:buClrTx/>
                <a:buFontTx/>
                <a:buNone/>
              </a:pPr>
              <a:t>148</a:t>
            </a:fld>
            <a:endParaRPr lang="en-US" altLang="en-US" sz="2000" smtClean="0"/>
          </a:p>
        </p:txBody>
      </p:sp>
      <p:sp>
        <p:nvSpPr>
          <p:cNvPr id="502786" name="Rectangle 2"/>
          <p:cNvSpPr>
            <a:spLocks noGrp="1" noChangeArrowheads="1"/>
          </p:cNvSpPr>
          <p:nvPr>
            <p:ph type="body" idx="1"/>
          </p:nvPr>
        </p:nvSpPr>
        <p:spPr>
          <a:xfrm>
            <a:off x="457200" y="1219200"/>
            <a:ext cx="8229600" cy="4906963"/>
          </a:xfrm>
        </p:spPr>
        <p:txBody>
          <a:bodyPr/>
          <a:lstStyle/>
          <a:p>
            <a:pPr eaLnBrk="1" hangingPunct="1">
              <a:lnSpc>
                <a:spcPct val="80000"/>
              </a:lnSpc>
              <a:buFontTx/>
              <a:buNone/>
            </a:pPr>
            <a:r>
              <a:rPr lang="en-US" altLang="en-US" sz="2000" smtClean="0"/>
              <a:t>	</a:t>
            </a:r>
            <a:r>
              <a:rPr lang="en-US" altLang="en-US" sz="2800" smtClean="0"/>
              <a:t>Does this rule out the diagnosis of pulmonary TB disease?</a:t>
            </a:r>
          </a:p>
          <a:p>
            <a:pPr eaLnBrk="1" hangingPunct="1">
              <a:lnSpc>
                <a:spcPct val="80000"/>
              </a:lnSpc>
              <a:buFontTx/>
              <a:buNone/>
            </a:pPr>
            <a:endParaRPr lang="en-US" altLang="en-US" sz="1800" smtClean="0"/>
          </a:p>
          <a:p>
            <a:pPr eaLnBrk="1" hangingPunct="1">
              <a:lnSpc>
                <a:spcPct val="80000"/>
              </a:lnSpc>
              <a:buFontTx/>
              <a:buNone/>
            </a:pPr>
            <a:r>
              <a:rPr lang="en-US" altLang="en-US" sz="2800" smtClean="0">
                <a:solidFill>
                  <a:srgbClr val="008080"/>
                </a:solidFill>
              </a:rPr>
              <a:t>	</a:t>
            </a:r>
            <a:r>
              <a:rPr lang="en-US" altLang="en-US" sz="2400" smtClean="0">
                <a:solidFill>
                  <a:srgbClr val="008080"/>
                </a:solidFill>
              </a:rPr>
              <a:t>	  </a:t>
            </a:r>
            <a:r>
              <a:rPr lang="en-US" altLang="en-US" sz="2800" smtClean="0">
                <a:solidFill>
                  <a:srgbClr val="532B64"/>
                </a:solidFill>
              </a:rPr>
              <a:t>No</a:t>
            </a:r>
            <a:endParaRPr lang="en-US" altLang="en-US" sz="2800" i="1" smtClean="0">
              <a:solidFill>
                <a:srgbClr val="532B64"/>
              </a:solidFill>
            </a:endParaRPr>
          </a:p>
          <a:p>
            <a:pPr eaLnBrk="1" hangingPunct="1">
              <a:lnSpc>
                <a:spcPct val="80000"/>
              </a:lnSpc>
              <a:buFontTx/>
              <a:buNone/>
            </a:pPr>
            <a:endParaRPr lang="en-US" altLang="en-US" sz="1800" smtClean="0"/>
          </a:p>
          <a:p>
            <a:pPr eaLnBrk="1" hangingPunct="1">
              <a:lnSpc>
                <a:spcPct val="80000"/>
              </a:lnSpc>
              <a:buFontTx/>
              <a:buNone/>
            </a:pPr>
            <a:r>
              <a:rPr lang="en-US" altLang="en-US" sz="2000" smtClean="0"/>
              <a:t>	</a:t>
            </a:r>
            <a:r>
              <a:rPr lang="en-US" altLang="en-US" sz="2800" smtClean="0"/>
              <a:t>Why or why not?</a:t>
            </a:r>
            <a:endParaRPr lang="en-US" altLang="en-US" sz="2800" smtClean="0">
              <a:solidFill>
                <a:srgbClr val="008080"/>
              </a:solidFill>
            </a:endParaRPr>
          </a:p>
          <a:p>
            <a:pPr lvl="2" eaLnBrk="1" hangingPunct="1">
              <a:lnSpc>
                <a:spcPct val="80000"/>
              </a:lnSpc>
            </a:pPr>
            <a:endParaRPr lang="en-US" altLang="en-US" sz="2000" i="1" smtClean="0">
              <a:solidFill>
                <a:srgbClr val="008080"/>
              </a:solidFill>
            </a:endParaRPr>
          </a:p>
          <a:p>
            <a:pPr lvl="2" eaLnBrk="1" hangingPunct="1">
              <a:lnSpc>
                <a:spcPct val="80000"/>
              </a:lnSpc>
              <a:buFontTx/>
              <a:buNone/>
            </a:pPr>
            <a:r>
              <a:rPr lang="en-US" altLang="en-US" sz="2800" i="1" smtClean="0">
                <a:solidFill>
                  <a:srgbClr val="008080"/>
                </a:solidFill>
              </a:rPr>
              <a:t>	</a:t>
            </a:r>
            <a:r>
              <a:rPr lang="en-US" altLang="en-US" sz="2800" i="1" smtClean="0">
                <a:solidFill>
                  <a:srgbClr val="532B64"/>
                </a:solidFill>
              </a:rPr>
              <a:t>M. tuberculosis </a:t>
            </a:r>
            <a:r>
              <a:rPr lang="en-US" altLang="en-US" sz="2800" smtClean="0">
                <a:solidFill>
                  <a:srgbClr val="532B64"/>
                </a:solidFill>
              </a:rPr>
              <a:t>may grow in the cultures even though there were no acid fast bacilli on the smear.  Mr. Sagoo’s symptoms and his abnormal chest x-ray suggest that he has pulmonary TB disease.</a:t>
            </a:r>
          </a:p>
        </p:txBody>
      </p:sp>
      <p:sp>
        <p:nvSpPr>
          <p:cNvPr id="307205" name="Rectangle 3"/>
          <p:cNvSpPr>
            <a:spLocks noChangeArrowheads="1"/>
          </p:cNvSpPr>
          <p:nvPr/>
        </p:nvSpPr>
        <p:spPr bwMode="auto">
          <a:xfrm>
            <a:off x="152400" y="228600"/>
            <a:ext cx="8839200" cy="6096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307206" name="Rectangle 4"/>
          <p:cNvSpPr>
            <a:spLocks noGrp="1" noChangeArrowheads="1"/>
          </p:cNvSpPr>
          <p:nvPr>
            <p:ph type="title"/>
          </p:nvPr>
        </p:nvSpPr>
        <p:spPr>
          <a:xfrm>
            <a:off x="427038" y="228600"/>
            <a:ext cx="8229600" cy="762000"/>
          </a:xfrm>
          <a:noFill/>
        </p:spPr>
        <p:txBody>
          <a:bodyPr/>
          <a:lstStyle/>
          <a:p>
            <a:pPr eaLnBrk="1" hangingPunct="1"/>
            <a:r>
              <a:rPr lang="en-US" altLang="en-US" smtClean="0"/>
              <a:t>Module 3: Case Study 3.7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78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27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6"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3092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792A4444-5CDC-437D-93F6-3B957ADCD462}" type="slidenum">
              <a:rPr lang="en-US" altLang="en-US" sz="2000" smtClean="0"/>
              <a:pPr>
                <a:spcBef>
                  <a:spcPct val="0"/>
                </a:spcBef>
                <a:buClrTx/>
                <a:buFontTx/>
                <a:buNone/>
              </a:pPr>
              <a:t>149</a:t>
            </a:fld>
            <a:endParaRPr lang="en-US" altLang="en-US" sz="2000" smtClean="0"/>
          </a:p>
        </p:txBody>
      </p:sp>
      <p:sp>
        <p:nvSpPr>
          <p:cNvPr id="309252" name="Rectangle 2"/>
          <p:cNvSpPr>
            <a:spLocks noChangeArrowheads="1"/>
          </p:cNvSpPr>
          <p:nvPr/>
        </p:nvSpPr>
        <p:spPr bwMode="auto">
          <a:xfrm>
            <a:off x="152400" y="228600"/>
            <a:ext cx="8839200" cy="6096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309253" name="Rectangle 3"/>
          <p:cNvSpPr>
            <a:spLocks noGrp="1" noChangeArrowheads="1"/>
          </p:cNvSpPr>
          <p:nvPr>
            <p:ph type="title"/>
          </p:nvPr>
        </p:nvSpPr>
        <p:spPr>
          <a:xfrm>
            <a:off x="427038" y="228600"/>
            <a:ext cx="8229600" cy="762000"/>
          </a:xfrm>
          <a:noFill/>
        </p:spPr>
        <p:txBody>
          <a:bodyPr/>
          <a:lstStyle/>
          <a:p>
            <a:pPr eaLnBrk="1" hangingPunct="1"/>
            <a:r>
              <a:rPr lang="en-US" altLang="en-US" smtClean="0"/>
              <a:t>Module 3: Case Study 3.8 (1)</a:t>
            </a:r>
          </a:p>
        </p:txBody>
      </p:sp>
      <p:sp>
        <p:nvSpPr>
          <p:cNvPr id="309254" name="Rectangle 4"/>
          <p:cNvSpPr>
            <a:spLocks noGrp="1" noChangeArrowheads="1"/>
          </p:cNvSpPr>
          <p:nvPr>
            <p:ph type="body" idx="1"/>
          </p:nvPr>
        </p:nvSpPr>
        <p:spPr>
          <a:xfrm>
            <a:off x="457200" y="1219200"/>
            <a:ext cx="8229600" cy="5059363"/>
          </a:xfrm>
        </p:spPr>
        <p:txBody>
          <a:bodyPr/>
          <a:lstStyle/>
          <a:p>
            <a:pPr algn="ctr" eaLnBrk="1" hangingPunct="1">
              <a:buFontTx/>
              <a:buNone/>
            </a:pPr>
            <a:endParaRPr lang="en-US" altLang="en-US" sz="2400" smtClean="0"/>
          </a:p>
          <a:p>
            <a:pPr eaLnBrk="1" hangingPunct="1">
              <a:buFontTx/>
              <a:buNone/>
            </a:pPr>
            <a:r>
              <a:rPr lang="en-US" altLang="en-US" sz="2800" smtClean="0"/>
              <a:t>	In the public health clinic, you see a patient, Ms. Sanchez, who complains of weight loss, fever, and a cough of 4 weeks duration.  When questioned, she reports that she has been treated for TB disease in the past and that she occasionally injects heroin.</a:t>
            </a:r>
            <a:endParaRPr lang="en-US" altLang="en-US" sz="1800" i="1" smtClean="0"/>
          </a:p>
          <a:p>
            <a:pPr eaLnBrk="1" hangingPunct="1"/>
            <a:endParaRPr lang="en-US" altLang="en-US" sz="2400" smtClean="0">
              <a:solidFill>
                <a:srgbClr val="008080"/>
              </a:solidFill>
            </a:endParaRPr>
          </a:p>
          <a:p>
            <a:pPr eaLnBrk="1" hangingPunct="1"/>
            <a:endParaRPr lang="en-US" altLang="en-US" smtClean="0"/>
          </a:p>
          <a:p>
            <a:pPr lvl="2" eaLnBrk="1" hangingPunct="1"/>
            <a:endParaRPr lang="en-US" altLang="en-US" sz="32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BB94F303-C480-4F84-AF72-F6A3A38D059E}" type="slidenum">
              <a:rPr lang="en-US" altLang="en-US" sz="2000" smtClean="0"/>
              <a:pPr>
                <a:spcBef>
                  <a:spcPct val="0"/>
                </a:spcBef>
                <a:buClrTx/>
                <a:buFontTx/>
                <a:buNone/>
              </a:pPr>
              <a:t>15</a:t>
            </a:fld>
            <a:endParaRPr lang="en-US" altLang="en-US" sz="2000" smtClean="0"/>
          </a:p>
        </p:txBody>
      </p:sp>
      <p:sp>
        <p:nvSpPr>
          <p:cNvPr id="34819" name="Rectangle 2"/>
          <p:cNvSpPr>
            <a:spLocks noGrp="1" noChangeArrowheads="1"/>
          </p:cNvSpPr>
          <p:nvPr>
            <p:ph type="ctrTitle"/>
          </p:nvPr>
        </p:nvSpPr>
        <p:spPr>
          <a:xfrm>
            <a:off x="0" y="1447800"/>
            <a:ext cx="9067800" cy="3124200"/>
          </a:xfrm>
        </p:spPr>
        <p:txBody>
          <a:bodyPr/>
          <a:lstStyle/>
          <a:p>
            <a:pPr eaLnBrk="1" hangingPunct="1"/>
            <a:r>
              <a:rPr lang="en-US" altLang="en-US" smtClean="0">
                <a:solidFill>
                  <a:srgbClr val="532B64"/>
                </a:solidFill>
              </a:rPr>
              <a:t>Diagnosis of Latent TB Infection (LTBI)</a:t>
            </a:r>
            <a:br>
              <a:rPr lang="en-US" altLang="en-US" smtClean="0">
                <a:solidFill>
                  <a:srgbClr val="532B64"/>
                </a:solidFill>
              </a:rPr>
            </a:br>
            <a:r>
              <a:rPr lang="en-US" altLang="en-US" sz="1600" smtClean="0">
                <a:solidFill>
                  <a:srgbClr val="532B64"/>
                </a:solidFill>
              </a:rPr>
              <a:t/>
            </a:r>
            <a:br>
              <a:rPr lang="en-US" altLang="en-US" sz="1600" smtClean="0">
                <a:solidFill>
                  <a:srgbClr val="532B64"/>
                </a:solidFill>
              </a:rPr>
            </a:br>
            <a:r>
              <a:rPr lang="en-US" altLang="en-US" sz="4000" smtClean="0">
                <a:solidFill>
                  <a:srgbClr val="532B64"/>
                </a:solidFill>
              </a:rPr>
              <a:t>Mantoux Tuberculin Skin Test</a:t>
            </a:r>
            <a:br>
              <a:rPr lang="en-US" altLang="en-US" sz="4000" smtClean="0">
                <a:solidFill>
                  <a:srgbClr val="532B64"/>
                </a:solidFill>
              </a:rPr>
            </a:br>
            <a:r>
              <a:rPr lang="en-US" altLang="en-US" sz="4000" smtClean="0">
                <a:solidFill>
                  <a:srgbClr val="532B64"/>
                </a:solidFill>
              </a:rPr>
              <a:t>Administering the Test</a:t>
            </a:r>
          </a:p>
        </p:txBody>
      </p:sp>
      <p:sp>
        <p:nvSpPr>
          <p:cNvPr id="34820"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3112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1E270220-3600-42CC-A217-4103122208EC}" type="slidenum">
              <a:rPr lang="en-US" altLang="en-US" sz="2000" smtClean="0"/>
              <a:pPr>
                <a:spcBef>
                  <a:spcPct val="0"/>
                </a:spcBef>
                <a:buClrTx/>
                <a:buFontTx/>
                <a:buNone/>
              </a:pPr>
              <a:t>150</a:t>
            </a:fld>
            <a:endParaRPr lang="en-US" altLang="en-US" sz="2000" smtClean="0"/>
          </a:p>
        </p:txBody>
      </p:sp>
      <p:sp>
        <p:nvSpPr>
          <p:cNvPr id="504834" name="Rectangle 2"/>
          <p:cNvSpPr>
            <a:spLocks noGrp="1" noChangeArrowheads="1"/>
          </p:cNvSpPr>
          <p:nvPr>
            <p:ph type="body" idx="1"/>
          </p:nvPr>
        </p:nvSpPr>
        <p:spPr>
          <a:xfrm>
            <a:off x="152400" y="1066800"/>
            <a:ext cx="8839200" cy="5410200"/>
          </a:xfrm>
        </p:spPr>
        <p:txBody>
          <a:bodyPr/>
          <a:lstStyle/>
          <a:p>
            <a:pPr eaLnBrk="1" hangingPunct="1">
              <a:lnSpc>
                <a:spcPct val="90000"/>
              </a:lnSpc>
              <a:buFontTx/>
              <a:buNone/>
            </a:pPr>
            <a:r>
              <a:rPr lang="en-US" altLang="en-US" sz="2400" smtClean="0"/>
              <a:t>	</a:t>
            </a:r>
            <a:r>
              <a:rPr lang="en-US" altLang="en-US" sz="2800" smtClean="0"/>
              <a:t>What parts of Ms. Sanchez’s medical history lead you to suspect TB disease?</a:t>
            </a:r>
          </a:p>
          <a:p>
            <a:pPr eaLnBrk="1" hangingPunct="1">
              <a:lnSpc>
                <a:spcPct val="90000"/>
              </a:lnSpc>
              <a:buFontTx/>
              <a:buNone/>
            </a:pPr>
            <a:endParaRPr lang="en-US" altLang="en-US" sz="1000" smtClean="0"/>
          </a:p>
          <a:p>
            <a:pPr lvl="2" eaLnBrk="1" hangingPunct="1">
              <a:lnSpc>
                <a:spcPct val="90000"/>
              </a:lnSpc>
            </a:pPr>
            <a:r>
              <a:rPr lang="en-US" altLang="en-US" sz="2800" smtClean="0">
                <a:solidFill>
                  <a:srgbClr val="532B64"/>
                </a:solidFill>
              </a:rPr>
              <a:t>Symptoms of TB disease (weight loss, fever, persistent cough)</a:t>
            </a:r>
          </a:p>
          <a:p>
            <a:pPr lvl="2" eaLnBrk="1" hangingPunct="1">
              <a:lnSpc>
                <a:spcPct val="90000"/>
              </a:lnSpc>
            </a:pPr>
            <a:r>
              <a:rPr lang="en-US" altLang="en-US" sz="2800" smtClean="0">
                <a:solidFill>
                  <a:srgbClr val="532B64"/>
                </a:solidFill>
              </a:rPr>
              <a:t>Past treatment for TB disease</a:t>
            </a:r>
          </a:p>
          <a:p>
            <a:pPr lvl="2" eaLnBrk="1" hangingPunct="1">
              <a:lnSpc>
                <a:spcPct val="90000"/>
              </a:lnSpc>
            </a:pPr>
            <a:r>
              <a:rPr lang="en-US" altLang="en-US" sz="2800" smtClean="0">
                <a:solidFill>
                  <a:srgbClr val="532B64"/>
                </a:solidFill>
              </a:rPr>
              <a:t>History of injecting illegal drugs</a:t>
            </a:r>
          </a:p>
          <a:p>
            <a:pPr lvl="2" eaLnBrk="1" hangingPunct="1">
              <a:lnSpc>
                <a:spcPct val="90000"/>
              </a:lnSpc>
              <a:buFontTx/>
              <a:buNone/>
            </a:pPr>
            <a:endParaRPr lang="en-US" altLang="en-US" sz="1600" smtClean="0"/>
          </a:p>
          <a:p>
            <a:pPr eaLnBrk="1" hangingPunct="1">
              <a:lnSpc>
                <a:spcPct val="90000"/>
              </a:lnSpc>
              <a:buFontTx/>
              <a:buNone/>
            </a:pPr>
            <a:r>
              <a:rPr lang="en-US" altLang="en-US" sz="2800" smtClean="0"/>
              <a:t>	What diagnostic tests should be done?</a:t>
            </a:r>
          </a:p>
          <a:p>
            <a:pPr eaLnBrk="1" hangingPunct="1">
              <a:lnSpc>
                <a:spcPct val="90000"/>
              </a:lnSpc>
              <a:buFontTx/>
              <a:buNone/>
            </a:pPr>
            <a:endParaRPr lang="en-US" altLang="en-US" sz="1000" smtClean="0"/>
          </a:p>
          <a:p>
            <a:pPr lvl="2" eaLnBrk="1" hangingPunct="1">
              <a:lnSpc>
                <a:spcPct val="90000"/>
              </a:lnSpc>
            </a:pPr>
            <a:r>
              <a:rPr lang="en-US" altLang="en-US" sz="2800" smtClean="0">
                <a:solidFill>
                  <a:srgbClr val="532B64"/>
                </a:solidFill>
              </a:rPr>
              <a:t>Chest x-ray</a:t>
            </a:r>
          </a:p>
          <a:p>
            <a:pPr lvl="2" eaLnBrk="1" hangingPunct="1">
              <a:lnSpc>
                <a:spcPct val="90000"/>
              </a:lnSpc>
            </a:pPr>
            <a:r>
              <a:rPr lang="en-US" altLang="en-US" sz="2800" smtClean="0">
                <a:solidFill>
                  <a:srgbClr val="532B64"/>
                </a:solidFill>
              </a:rPr>
              <a:t>Sputum smear and culture</a:t>
            </a:r>
          </a:p>
          <a:p>
            <a:pPr lvl="2" eaLnBrk="1" hangingPunct="1">
              <a:lnSpc>
                <a:spcPct val="90000"/>
              </a:lnSpc>
            </a:pPr>
            <a:r>
              <a:rPr lang="en-US" altLang="en-US" sz="2800" smtClean="0">
                <a:solidFill>
                  <a:srgbClr val="532B64"/>
                </a:solidFill>
              </a:rPr>
              <a:t>Drug susceptibility testing</a:t>
            </a:r>
          </a:p>
        </p:txBody>
      </p:sp>
      <p:sp>
        <p:nvSpPr>
          <p:cNvPr id="311301" name="Rectangle 3"/>
          <p:cNvSpPr>
            <a:spLocks noChangeArrowheads="1"/>
          </p:cNvSpPr>
          <p:nvPr/>
        </p:nvSpPr>
        <p:spPr bwMode="auto">
          <a:xfrm>
            <a:off x="152400" y="228600"/>
            <a:ext cx="8839200" cy="6096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8080"/>
              </a:solidFill>
              <a:latin typeface="Times New Roman" panose="02020603050405020304" pitchFamily="18" charset="0"/>
            </a:endParaRPr>
          </a:p>
        </p:txBody>
      </p:sp>
      <p:sp>
        <p:nvSpPr>
          <p:cNvPr id="311302" name="Rectangle 4"/>
          <p:cNvSpPr>
            <a:spLocks noGrp="1" noChangeArrowheads="1"/>
          </p:cNvSpPr>
          <p:nvPr>
            <p:ph type="title"/>
          </p:nvPr>
        </p:nvSpPr>
        <p:spPr>
          <a:xfrm>
            <a:off x="427038" y="228600"/>
            <a:ext cx="8229600" cy="762000"/>
          </a:xfrm>
          <a:noFill/>
        </p:spPr>
        <p:txBody>
          <a:bodyPr/>
          <a:lstStyle/>
          <a:p>
            <a:pPr eaLnBrk="1" hangingPunct="1"/>
            <a:r>
              <a:rPr lang="en-US" altLang="en-US" smtClean="0"/>
              <a:t>Module 3: Case Study 3.8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83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4834">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483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4834">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4834">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483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3686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14033477-C9AB-4F59-B011-AA512F1E3D93}" type="slidenum">
              <a:rPr lang="en-US" altLang="en-US" sz="2000" smtClean="0"/>
              <a:pPr>
                <a:spcBef>
                  <a:spcPct val="0"/>
                </a:spcBef>
                <a:buClrTx/>
                <a:buFontTx/>
                <a:buNone/>
              </a:pPr>
              <a:t>16</a:t>
            </a:fld>
            <a:endParaRPr lang="en-US" altLang="en-US" sz="2000" smtClean="0"/>
          </a:p>
        </p:txBody>
      </p:sp>
      <p:sp>
        <p:nvSpPr>
          <p:cNvPr id="36868" name="Rectangle 2"/>
          <p:cNvSpPr>
            <a:spLocks noGrp="1" noChangeArrowheads="1"/>
          </p:cNvSpPr>
          <p:nvPr>
            <p:ph type="title"/>
          </p:nvPr>
        </p:nvSpPr>
        <p:spPr>
          <a:xfrm>
            <a:off x="427038" y="152400"/>
            <a:ext cx="8229600" cy="685800"/>
          </a:xfrm>
        </p:spPr>
        <p:txBody>
          <a:bodyPr/>
          <a:lstStyle/>
          <a:p>
            <a:pPr eaLnBrk="1" hangingPunct="1"/>
            <a:r>
              <a:rPr lang="en-US" altLang="en-US" smtClean="0">
                <a:solidFill>
                  <a:srgbClr val="532B64"/>
                </a:solidFill>
              </a:rPr>
              <a:t>Mantoux Tuberculin Skin Test (1)</a:t>
            </a:r>
          </a:p>
        </p:txBody>
      </p:sp>
      <p:sp>
        <p:nvSpPr>
          <p:cNvPr id="36869" name="Rectangle 3"/>
          <p:cNvSpPr>
            <a:spLocks noGrp="1" noChangeArrowheads="1"/>
          </p:cNvSpPr>
          <p:nvPr>
            <p:ph type="body" sz="half" idx="1"/>
          </p:nvPr>
        </p:nvSpPr>
        <p:spPr>
          <a:xfrm>
            <a:off x="152400" y="1219200"/>
            <a:ext cx="5181600" cy="5257800"/>
          </a:xfrm>
        </p:spPr>
        <p:txBody>
          <a:bodyPr/>
          <a:lstStyle/>
          <a:p>
            <a:pPr eaLnBrk="1" hangingPunct="1">
              <a:buClrTx/>
            </a:pPr>
            <a:r>
              <a:rPr lang="en-US" altLang="en-US" sz="2800" smtClean="0"/>
              <a:t>TST is administered by injection</a:t>
            </a:r>
          </a:p>
          <a:p>
            <a:pPr eaLnBrk="1" hangingPunct="1">
              <a:buClrTx/>
            </a:pPr>
            <a:endParaRPr lang="en-US" altLang="en-US" sz="2000" smtClean="0"/>
          </a:p>
          <a:p>
            <a:pPr eaLnBrk="1" hangingPunct="1">
              <a:buClrTx/>
            </a:pPr>
            <a:r>
              <a:rPr lang="en-US" altLang="en-US" sz="2800" smtClean="0"/>
              <a:t>Tuberculin is made from proteins derived from inactive tubercle bacilli</a:t>
            </a:r>
          </a:p>
          <a:p>
            <a:pPr eaLnBrk="1" hangingPunct="1">
              <a:buClrTx/>
            </a:pPr>
            <a:endParaRPr lang="en-US" altLang="en-US" sz="2400" smtClean="0"/>
          </a:p>
          <a:p>
            <a:pPr eaLnBrk="1" hangingPunct="1">
              <a:buClrTx/>
            </a:pPr>
            <a:r>
              <a:rPr lang="en-US" altLang="en-US" sz="2800" smtClean="0"/>
              <a:t>Most people who have TB infection will have a reaction at injection site</a:t>
            </a:r>
          </a:p>
        </p:txBody>
      </p:sp>
      <p:pic>
        <p:nvPicPr>
          <p:cNvPr id="36870" name="Picture 6" descr="TST - Fill Nee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66800"/>
            <a:ext cx="289560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6"/>
          <p:cNvSpPr txBox="1">
            <a:spLocks noChangeArrowheads="1"/>
          </p:cNvSpPr>
          <p:nvPr/>
        </p:nvSpPr>
        <p:spPr bwMode="auto">
          <a:xfrm>
            <a:off x="5334000" y="54864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200">
                <a:cs typeface="Arial" panose="020B0604020202020204" pitchFamily="34" charset="0"/>
              </a:rPr>
              <a:t>Syringe being filled with 0.1 ml of liquid tuberculin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3891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4C733FE2-67C5-431B-BC13-2D17F6186882}" type="slidenum">
              <a:rPr lang="en-US" altLang="en-US" sz="2000" smtClean="0"/>
              <a:pPr>
                <a:spcBef>
                  <a:spcPct val="0"/>
                </a:spcBef>
                <a:buClrTx/>
                <a:buFontTx/>
                <a:buNone/>
              </a:pPr>
              <a:t>17</a:t>
            </a:fld>
            <a:endParaRPr lang="en-US" altLang="en-US" sz="2000" smtClean="0"/>
          </a:p>
        </p:txBody>
      </p:sp>
      <p:sp>
        <p:nvSpPr>
          <p:cNvPr id="38916" name="Rectangle 4"/>
          <p:cNvSpPr>
            <a:spLocks noGrp="1" noChangeArrowheads="1"/>
          </p:cNvSpPr>
          <p:nvPr>
            <p:ph type="body" sz="half" idx="1"/>
          </p:nvPr>
        </p:nvSpPr>
        <p:spPr>
          <a:xfrm>
            <a:off x="-228600" y="1295400"/>
            <a:ext cx="9296400" cy="1066800"/>
          </a:xfrm>
        </p:spPr>
        <p:txBody>
          <a:bodyPr/>
          <a:lstStyle/>
          <a:p>
            <a:pPr algn="ctr" eaLnBrk="1" hangingPunct="1">
              <a:buFontTx/>
              <a:buNone/>
            </a:pPr>
            <a:r>
              <a:rPr lang="en-US" altLang="en-US" sz="2800" smtClean="0"/>
              <a:t>	0.1 ml of 5 tuberculin units of liquid tuberculin are injected between the layers of skin on forearm</a:t>
            </a:r>
          </a:p>
        </p:txBody>
      </p:sp>
      <p:pic>
        <p:nvPicPr>
          <p:cNvPr id="3891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90800"/>
            <a:ext cx="5029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11"/>
          <p:cNvSpPr>
            <a:spLocks noGrp="1" noChangeArrowheads="1"/>
          </p:cNvSpPr>
          <p:nvPr>
            <p:ph type="title"/>
          </p:nvPr>
        </p:nvSpPr>
        <p:spPr>
          <a:xfrm>
            <a:off x="381000" y="228600"/>
            <a:ext cx="8229600" cy="685800"/>
          </a:xfrm>
          <a:noFill/>
        </p:spPr>
        <p:txBody>
          <a:bodyPr/>
          <a:lstStyle/>
          <a:p>
            <a:pPr eaLnBrk="1" hangingPunct="1"/>
            <a:r>
              <a:rPr lang="en-US" altLang="en-US" smtClean="0">
                <a:solidFill>
                  <a:srgbClr val="532B64"/>
                </a:solidFill>
              </a:rPr>
              <a:t>Mantoux Tuberculin Skin Test (2)</a:t>
            </a:r>
          </a:p>
        </p:txBody>
      </p:sp>
      <p:sp>
        <p:nvSpPr>
          <p:cNvPr id="38919" name="Text Box 12"/>
          <p:cNvSpPr txBox="1">
            <a:spLocks noChangeArrowheads="1"/>
          </p:cNvSpPr>
          <p:nvPr/>
        </p:nvSpPr>
        <p:spPr bwMode="auto">
          <a:xfrm>
            <a:off x="2209800" y="5897563"/>
            <a:ext cx="4953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200"/>
              <a:t>HCW administering Mantoux TST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4096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18B9B52A-32E6-46F4-A746-60E6381E602E}" type="slidenum">
              <a:rPr lang="en-US" altLang="en-US" sz="2000" smtClean="0"/>
              <a:pPr>
                <a:spcBef>
                  <a:spcPct val="0"/>
                </a:spcBef>
                <a:buClrTx/>
                <a:buFontTx/>
                <a:buNone/>
              </a:pPr>
              <a:t>18</a:t>
            </a:fld>
            <a:endParaRPr lang="en-US" altLang="en-US" sz="2000" smtClean="0"/>
          </a:p>
        </p:txBody>
      </p:sp>
      <p:sp>
        <p:nvSpPr>
          <p:cNvPr id="40964" name="Rectangle 7"/>
          <p:cNvSpPr>
            <a:spLocks noGrp="1" noChangeArrowheads="1"/>
          </p:cNvSpPr>
          <p:nvPr>
            <p:ph type="title"/>
          </p:nvPr>
        </p:nvSpPr>
        <p:spPr>
          <a:xfrm>
            <a:off x="427038" y="152400"/>
            <a:ext cx="8229600" cy="685800"/>
          </a:xfrm>
          <a:noFill/>
        </p:spPr>
        <p:txBody>
          <a:bodyPr/>
          <a:lstStyle/>
          <a:p>
            <a:pPr eaLnBrk="1" hangingPunct="1"/>
            <a:r>
              <a:rPr lang="en-US" altLang="en-US" smtClean="0">
                <a:solidFill>
                  <a:srgbClr val="532B64"/>
                </a:solidFill>
              </a:rPr>
              <a:t>Mantoux Tuberculin Skin Test (3)</a:t>
            </a:r>
          </a:p>
        </p:txBody>
      </p:sp>
      <p:sp>
        <p:nvSpPr>
          <p:cNvPr id="40965" name="Rectangle 3"/>
          <p:cNvSpPr>
            <a:spLocks noGrp="1" noChangeArrowheads="1"/>
          </p:cNvSpPr>
          <p:nvPr>
            <p:ph type="body" sz="half" idx="1"/>
          </p:nvPr>
        </p:nvSpPr>
        <p:spPr>
          <a:xfrm>
            <a:off x="152400" y="1143000"/>
            <a:ext cx="4953000" cy="5105400"/>
          </a:xfrm>
        </p:spPr>
        <p:txBody>
          <a:bodyPr/>
          <a:lstStyle/>
          <a:p>
            <a:pPr eaLnBrk="1" hangingPunct="1">
              <a:lnSpc>
                <a:spcPct val="90000"/>
              </a:lnSpc>
              <a:buClrTx/>
            </a:pPr>
            <a:r>
              <a:rPr lang="en-US" altLang="en-US" sz="2800" smtClean="0"/>
              <a:t>Forearm should be examined within 48 to 72 hours by HCW</a:t>
            </a:r>
          </a:p>
          <a:p>
            <a:pPr eaLnBrk="1" hangingPunct="1">
              <a:lnSpc>
                <a:spcPct val="90000"/>
              </a:lnSpc>
              <a:buClrTx/>
            </a:pPr>
            <a:endParaRPr lang="en-US" altLang="en-US" sz="1800" smtClean="0"/>
          </a:p>
          <a:p>
            <a:pPr eaLnBrk="1" hangingPunct="1">
              <a:lnSpc>
                <a:spcPct val="90000"/>
              </a:lnSpc>
              <a:buClrTx/>
            </a:pPr>
            <a:r>
              <a:rPr lang="en-US" altLang="en-US" sz="2800" smtClean="0"/>
              <a:t>Reaction is an area of </a:t>
            </a:r>
            <a:r>
              <a:rPr lang="en-US" altLang="en-US" sz="2800" u="sng" smtClean="0"/>
              <a:t>induration</a:t>
            </a:r>
            <a:r>
              <a:rPr lang="en-US" altLang="en-US" sz="2800" smtClean="0"/>
              <a:t> (swelling) around injection site</a:t>
            </a:r>
          </a:p>
          <a:p>
            <a:pPr eaLnBrk="1" hangingPunct="1">
              <a:lnSpc>
                <a:spcPct val="90000"/>
              </a:lnSpc>
              <a:buClrTx/>
            </a:pPr>
            <a:endParaRPr lang="en-US" altLang="en-US" sz="1800" smtClean="0"/>
          </a:p>
          <a:p>
            <a:pPr lvl="1" eaLnBrk="1" hangingPunct="1">
              <a:lnSpc>
                <a:spcPct val="90000"/>
              </a:lnSpc>
              <a:buClrTx/>
            </a:pPr>
            <a:r>
              <a:rPr lang="en-US" altLang="en-US" smtClean="0"/>
              <a:t>Induration is measured in millimeters</a:t>
            </a:r>
          </a:p>
          <a:p>
            <a:pPr lvl="1" eaLnBrk="1" hangingPunct="1">
              <a:lnSpc>
                <a:spcPct val="90000"/>
              </a:lnSpc>
              <a:buClrTx/>
            </a:pPr>
            <a:endParaRPr lang="en-US" altLang="en-US" sz="1800" smtClean="0"/>
          </a:p>
          <a:p>
            <a:pPr lvl="1" eaLnBrk="1" hangingPunct="1">
              <a:lnSpc>
                <a:spcPct val="90000"/>
              </a:lnSpc>
              <a:buClrTx/>
            </a:pPr>
            <a:r>
              <a:rPr lang="en-US" altLang="en-US" smtClean="0"/>
              <a:t>Erythema (redness) is not measured</a:t>
            </a:r>
          </a:p>
        </p:txBody>
      </p:sp>
      <p:pic>
        <p:nvPicPr>
          <p:cNvPr id="40966" name="Picture 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24463" y="1219200"/>
            <a:ext cx="3462337" cy="4800600"/>
          </a:xfrm>
        </p:spPr>
      </p:pic>
      <p:sp>
        <p:nvSpPr>
          <p:cNvPr id="40967" name="Text Box 11"/>
          <p:cNvSpPr txBox="1">
            <a:spLocks noChangeArrowheads="1"/>
          </p:cNvSpPr>
          <p:nvPr/>
        </p:nvSpPr>
        <p:spPr bwMode="auto">
          <a:xfrm>
            <a:off x="5181600" y="6049963"/>
            <a:ext cx="3352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200"/>
              <a:t>Only the induration is measured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430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2060A3D4-0F15-410D-8984-9D3602F66DD5}" type="slidenum">
              <a:rPr lang="en-US" altLang="en-US" sz="2000" smtClean="0"/>
              <a:pPr>
                <a:spcBef>
                  <a:spcPct val="0"/>
                </a:spcBef>
                <a:buClrTx/>
                <a:buFontTx/>
                <a:buNone/>
              </a:pPr>
              <a:t>19</a:t>
            </a:fld>
            <a:endParaRPr lang="en-US" altLang="en-US" sz="2000" smtClean="0"/>
          </a:p>
        </p:txBody>
      </p:sp>
      <p:sp>
        <p:nvSpPr>
          <p:cNvPr id="43012" name="Rectangle 2"/>
          <p:cNvSpPr>
            <a:spLocks noGrp="1" noChangeArrowheads="1"/>
          </p:cNvSpPr>
          <p:nvPr>
            <p:ph type="title"/>
          </p:nvPr>
        </p:nvSpPr>
        <p:spPr>
          <a:xfrm>
            <a:off x="304800" y="228600"/>
            <a:ext cx="8229600" cy="1143000"/>
          </a:xfrm>
        </p:spPr>
        <p:txBody>
          <a:bodyPr/>
          <a:lstStyle/>
          <a:p>
            <a:pPr eaLnBrk="1" hangingPunct="1"/>
            <a:r>
              <a:rPr lang="en-US" altLang="en-US" smtClean="0"/>
              <a:t>Mantoux Tuberculin Skin Test Study Question 3.1</a:t>
            </a:r>
          </a:p>
        </p:txBody>
      </p:sp>
      <p:sp>
        <p:nvSpPr>
          <p:cNvPr id="155651" name="Rectangle 3"/>
          <p:cNvSpPr>
            <a:spLocks noGrp="1" noChangeArrowheads="1"/>
          </p:cNvSpPr>
          <p:nvPr>
            <p:ph type="body" idx="1"/>
          </p:nvPr>
        </p:nvSpPr>
        <p:spPr>
          <a:xfrm>
            <a:off x="381000" y="1676400"/>
            <a:ext cx="8458200" cy="4495800"/>
          </a:xfrm>
        </p:spPr>
        <p:txBody>
          <a:bodyPr/>
          <a:lstStyle/>
          <a:p>
            <a:pPr marL="914400" indent="-914400" eaLnBrk="1" hangingPunct="1">
              <a:buFontTx/>
              <a:buNone/>
            </a:pPr>
            <a:r>
              <a:rPr lang="en-US" altLang="en-US" sz="2800" smtClean="0"/>
              <a:t>   What is the TST used for? </a:t>
            </a:r>
          </a:p>
          <a:p>
            <a:pPr marL="914400" indent="-914400" eaLnBrk="1" hangingPunct="1">
              <a:buFontTx/>
              <a:buNone/>
            </a:pPr>
            <a:endParaRPr lang="en-US" altLang="en-US" sz="1800" i="1" smtClean="0"/>
          </a:p>
          <a:p>
            <a:pPr marL="914400" indent="-914400" eaLnBrk="1" hangingPunct="1">
              <a:buFontTx/>
              <a:buNone/>
            </a:pPr>
            <a:r>
              <a:rPr lang="en-US" altLang="en-US" sz="2800" smtClean="0">
                <a:solidFill>
                  <a:srgbClr val="7030A0"/>
                </a:solidFill>
              </a:rPr>
              <a:t>	</a:t>
            </a:r>
            <a:r>
              <a:rPr lang="en-US" altLang="en-US" sz="2800" smtClean="0">
                <a:solidFill>
                  <a:srgbClr val="532B64"/>
                </a:solidFill>
              </a:rPr>
              <a:t>The TST is used to determine whether a person has TB infection.</a:t>
            </a:r>
          </a:p>
          <a:p>
            <a:pPr marL="914400" indent="-914400" eaLnBrk="1" hangingPunct="1">
              <a:buFontTx/>
              <a:buNone/>
            </a:pPr>
            <a:endParaRPr lang="en-US" altLang="en-US" sz="2800" i="1" smtClean="0">
              <a:solidFill>
                <a:srgbClr val="008080"/>
              </a:solidFill>
            </a:endParaRPr>
          </a:p>
          <a:p>
            <a:pPr marL="914400" indent="-914400" eaLnBrk="1" hangingPunct="1">
              <a:buFontTx/>
              <a:buNone/>
            </a:pPr>
            <a:r>
              <a:rPr lang="en-US" altLang="en-US" sz="2400" smtClean="0"/>
              <a:t>   </a:t>
            </a:r>
            <a:endParaRPr lang="en-US" altLang="en-US" sz="2000" smtClean="0">
              <a:solidFill>
                <a:schemeClr val="hlink"/>
              </a:solidFill>
            </a:endParaRPr>
          </a:p>
        </p:txBody>
      </p:sp>
      <p:sp>
        <p:nvSpPr>
          <p:cNvPr id="43014" name="Rectangle 5"/>
          <p:cNvSpPr>
            <a:spLocks noChangeArrowheads="1"/>
          </p:cNvSpPr>
          <p:nvPr/>
        </p:nvSpPr>
        <p:spPr bwMode="auto">
          <a:xfrm>
            <a:off x="381000" y="152400"/>
            <a:ext cx="83058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81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EC7AAA33-1681-4629-9267-45B4C2AEBD55}" type="slidenum">
              <a:rPr lang="en-US" altLang="en-US" sz="2000" smtClean="0"/>
              <a:pPr>
                <a:spcBef>
                  <a:spcPct val="0"/>
                </a:spcBef>
                <a:buClrTx/>
                <a:buFontTx/>
                <a:buNone/>
              </a:pPr>
              <a:t>2</a:t>
            </a:fld>
            <a:endParaRPr lang="en-US" altLang="en-US" sz="2000" smtClean="0"/>
          </a:p>
        </p:txBody>
      </p:sp>
      <p:sp>
        <p:nvSpPr>
          <p:cNvPr id="8196" name="Rectangle 2"/>
          <p:cNvSpPr>
            <a:spLocks noGrp="1" noChangeArrowheads="1"/>
          </p:cNvSpPr>
          <p:nvPr>
            <p:ph type="title"/>
          </p:nvPr>
        </p:nvSpPr>
        <p:spPr>
          <a:xfrm>
            <a:off x="427038" y="76200"/>
            <a:ext cx="8229600" cy="685800"/>
          </a:xfrm>
        </p:spPr>
        <p:txBody>
          <a:bodyPr/>
          <a:lstStyle/>
          <a:p>
            <a:pPr eaLnBrk="1" hangingPunct="1"/>
            <a:r>
              <a:rPr lang="en-US" altLang="en-US" smtClean="0"/>
              <a:t>Module 3: Objectives</a:t>
            </a:r>
          </a:p>
        </p:txBody>
      </p:sp>
      <p:sp>
        <p:nvSpPr>
          <p:cNvPr id="8197" name="Rectangle 3"/>
          <p:cNvSpPr>
            <a:spLocks noGrp="1" noChangeArrowheads="1"/>
          </p:cNvSpPr>
          <p:nvPr>
            <p:ph type="body" idx="1"/>
          </p:nvPr>
        </p:nvSpPr>
        <p:spPr>
          <a:xfrm>
            <a:off x="152400" y="914400"/>
            <a:ext cx="8763000" cy="5410200"/>
          </a:xfrm>
        </p:spPr>
        <p:txBody>
          <a:bodyPr/>
          <a:lstStyle/>
          <a:p>
            <a:pPr marL="176213" indent="0" eaLnBrk="1" hangingPunct="1">
              <a:lnSpc>
                <a:spcPct val="80000"/>
              </a:lnSpc>
              <a:buFontTx/>
              <a:buNone/>
            </a:pPr>
            <a:r>
              <a:rPr lang="en-US" altLang="en-US" sz="2600" smtClean="0"/>
              <a:t>At completion of this module, learners will be able to:</a:t>
            </a:r>
          </a:p>
          <a:p>
            <a:pPr marL="176213" indent="0" eaLnBrk="1" hangingPunct="1">
              <a:lnSpc>
                <a:spcPct val="80000"/>
              </a:lnSpc>
              <a:buFontTx/>
              <a:buNone/>
            </a:pPr>
            <a:endParaRPr lang="en-US" altLang="en-US" sz="2600" smtClean="0"/>
          </a:p>
          <a:p>
            <a:pPr marL="574675" lvl="1" indent="-176213" eaLnBrk="1" hangingPunct="1">
              <a:lnSpc>
                <a:spcPct val="80000"/>
              </a:lnSpc>
              <a:buFontTx/>
              <a:buAutoNum type="arabicPeriod"/>
            </a:pPr>
            <a:r>
              <a:rPr lang="en-US" altLang="en-US" sz="2600" smtClean="0"/>
              <a:t>  	Identify high-risk groups for targeted testing</a:t>
            </a:r>
          </a:p>
          <a:p>
            <a:pPr marL="574675" lvl="1" indent="-176213" eaLnBrk="1" hangingPunct="1">
              <a:lnSpc>
                <a:spcPct val="80000"/>
              </a:lnSpc>
              <a:buFontTx/>
              <a:buAutoNum type="arabicPeriod"/>
            </a:pPr>
            <a:endParaRPr lang="en-US" altLang="en-US" sz="1600" smtClean="0"/>
          </a:p>
          <a:p>
            <a:pPr marL="574675" lvl="1" indent="-176213" eaLnBrk="1" hangingPunct="1">
              <a:lnSpc>
                <a:spcPct val="80000"/>
              </a:lnSpc>
              <a:buFontTx/>
              <a:buAutoNum type="arabicPeriod"/>
            </a:pPr>
            <a:r>
              <a:rPr lang="en-US" altLang="en-US" sz="2600" smtClean="0"/>
              <a:t>  	Describe how to place, read, and interpret a	Mantoux tuberculin skin test (TST)</a:t>
            </a:r>
          </a:p>
          <a:p>
            <a:pPr marL="574675" lvl="1" indent="-176213" eaLnBrk="1" hangingPunct="1">
              <a:lnSpc>
                <a:spcPct val="80000"/>
              </a:lnSpc>
              <a:buFontTx/>
              <a:buAutoNum type="arabicPeriod"/>
            </a:pPr>
            <a:endParaRPr lang="en-US" altLang="en-US" sz="1600" smtClean="0"/>
          </a:p>
          <a:p>
            <a:pPr marL="574675" lvl="1" indent="-176213" eaLnBrk="1" hangingPunct="1">
              <a:lnSpc>
                <a:spcPct val="80000"/>
              </a:lnSpc>
              <a:buFontTx/>
              <a:buAutoNum type="arabicPeriod"/>
            </a:pPr>
            <a:r>
              <a:rPr lang="en-US" altLang="en-US" sz="2600" smtClean="0"/>
              <a:t>   Describe how to interpret an interferon- </a:t>
            </a:r>
          </a:p>
          <a:p>
            <a:pPr marL="574675" lvl="1" indent="-176213" eaLnBrk="1" hangingPunct="1">
              <a:lnSpc>
                <a:spcPct val="80000"/>
              </a:lnSpc>
              <a:buFontTx/>
              <a:buNone/>
            </a:pPr>
            <a:r>
              <a:rPr lang="en-US" altLang="en-US" sz="2600" smtClean="0"/>
              <a:t>      gamma release assay (IGRA)</a:t>
            </a:r>
          </a:p>
          <a:p>
            <a:pPr marL="574675" lvl="1" indent="-176213" eaLnBrk="1" hangingPunct="1">
              <a:lnSpc>
                <a:spcPct val="80000"/>
              </a:lnSpc>
              <a:buFontTx/>
              <a:buAutoNum type="arabicPeriod" startAt="4"/>
            </a:pPr>
            <a:endParaRPr lang="en-US" altLang="en-US" sz="1600" smtClean="0"/>
          </a:p>
          <a:p>
            <a:pPr marL="574675" lvl="1" indent="-176213" eaLnBrk="1" hangingPunct="1">
              <a:lnSpc>
                <a:spcPct val="80000"/>
              </a:lnSpc>
              <a:buFontTx/>
              <a:buAutoNum type="arabicPeriod" startAt="4"/>
            </a:pPr>
            <a:r>
              <a:rPr lang="en-US" altLang="en-US" sz="2600" smtClean="0"/>
              <a:t>   Discuss considerations for using either the 	TST or IGRA for diagnosing latent      	tuberculosis infection (LTBI)</a:t>
            </a:r>
          </a:p>
          <a:p>
            <a:pPr marL="574675" lvl="1" indent="-176213" eaLnBrk="1" hangingPunct="1">
              <a:lnSpc>
                <a:spcPct val="80000"/>
              </a:lnSpc>
              <a:buFontTx/>
              <a:buAutoNum type="arabicPeriod" startAt="4"/>
            </a:pPr>
            <a:endParaRPr lang="en-US" altLang="en-US" sz="1600" i="1" smtClean="0"/>
          </a:p>
          <a:p>
            <a:pPr marL="574675" lvl="1" indent="-176213" eaLnBrk="1" hangingPunct="1">
              <a:lnSpc>
                <a:spcPct val="80000"/>
              </a:lnSpc>
              <a:buFontTx/>
              <a:buAutoNum type="arabicPeriod" startAt="4"/>
            </a:pPr>
            <a:r>
              <a:rPr lang="en-US" altLang="en-US" sz="2600" smtClean="0"/>
              <a:t> 	Describe the components of a medical 	evaluation for diagnosing TB disease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450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04D539F4-B9A7-4C0B-829A-FBB181D39287}" type="slidenum">
              <a:rPr lang="en-US" altLang="en-US" sz="2000" smtClean="0"/>
              <a:pPr>
                <a:spcBef>
                  <a:spcPct val="0"/>
                </a:spcBef>
                <a:buClrTx/>
                <a:buFontTx/>
                <a:buNone/>
              </a:pPr>
              <a:t>20</a:t>
            </a:fld>
            <a:endParaRPr lang="en-US" altLang="en-US" sz="2000" smtClean="0"/>
          </a:p>
        </p:txBody>
      </p:sp>
      <p:sp>
        <p:nvSpPr>
          <p:cNvPr id="45060" name="Rectangle 2"/>
          <p:cNvSpPr>
            <a:spLocks noGrp="1" noChangeArrowheads="1"/>
          </p:cNvSpPr>
          <p:nvPr>
            <p:ph type="title"/>
          </p:nvPr>
        </p:nvSpPr>
        <p:spPr>
          <a:xfrm>
            <a:off x="457200" y="228600"/>
            <a:ext cx="8229600" cy="1143000"/>
          </a:xfrm>
        </p:spPr>
        <p:txBody>
          <a:bodyPr/>
          <a:lstStyle/>
          <a:p>
            <a:pPr eaLnBrk="1" hangingPunct="1"/>
            <a:r>
              <a:rPr lang="en-US" altLang="en-US" smtClean="0"/>
              <a:t>Mantoux Tuberculin Skin Test Study Question 3.2</a:t>
            </a:r>
          </a:p>
        </p:txBody>
      </p:sp>
      <p:sp>
        <p:nvSpPr>
          <p:cNvPr id="381955" name="Rectangle 3"/>
          <p:cNvSpPr>
            <a:spLocks noGrp="1" noChangeArrowheads="1"/>
          </p:cNvSpPr>
          <p:nvPr>
            <p:ph type="body" idx="1"/>
          </p:nvPr>
        </p:nvSpPr>
        <p:spPr/>
        <p:txBody>
          <a:bodyPr/>
          <a:lstStyle/>
          <a:p>
            <a:pPr eaLnBrk="1" hangingPunct="1">
              <a:buFontTx/>
              <a:buNone/>
            </a:pPr>
            <a:r>
              <a:rPr lang="en-US" altLang="en-US" sz="2400" smtClean="0"/>
              <a:t>	</a:t>
            </a:r>
            <a:r>
              <a:rPr lang="en-US" altLang="en-US" sz="2800" smtClean="0"/>
              <a:t>How is the TST given? </a:t>
            </a:r>
            <a:endParaRPr lang="en-US" altLang="en-US" sz="1800" i="1" smtClean="0"/>
          </a:p>
          <a:p>
            <a:pPr eaLnBrk="1" hangingPunct="1">
              <a:buFontTx/>
              <a:buNone/>
            </a:pPr>
            <a:endParaRPr lang="en-US" altLang="en-US" sz="1800" i="1" smtClean="0"/>
          </a:p>
          <a:p>
            <a:pPr eaLnBrk="1" hangingPunct="1">
              <a:buFontTx/>
              <a:buNone/>
            </a:pPr>
            <a:r>
              <a:rPr lang="en-US" altLang="en-US" sz="2800" smtClean="0">
                <a:solidFill>
                  <a:srgbClr val="7030A0"/>
                </a:solidFill>
              </a:rPr>
              <a:t> 		</a:t>
            </a:r>
            <a:r>
              <a:rPr lang="en-US" altLang="en-US" sz="2800" smtClean="0">
                <a:solidFill>
                  <a:srgbClr val="532B64"/>
                </a:solidFill>
              </a:rPr>
              <a:t>The TST is given by a needle and syringe 	to inject 0.1 ml of 5 tuberculin units of 	liquid tuberculin between the layers of the 	skin, usually on the forearm.</a:t>
            </a:r>
          </a:p>
          <a:p>
            <a:pPr eaLnBrk="1" hangingPunct="1">
              <a:buFontTx/>
              <a:buNone/>
            </a:pPr>
            <a:endParaRPr lang="en-US" altLang="en-US" sz="2800" smtClean="0">
              <a:solidFill>
                <a:srgbClr val="008080"/>
              </a:solidFill>
            </a:endParaRPr>
          </a:p>
        </p:txBody>
      </p:sp>
      <p:sp>
        <p:nvSpPr>
          <p:cNvPr id="45062" name="Rectangle 4"/>
          <p:cNvSpPr>
            <a:spLocks noChangeArrowheads="1"/>
          </p:cNvSpPr>
          <p:nvPr/>
        </p:nvSpPr>
        <p:spPr bwMode="auto">
          <a:xfrm>
            <a:off x="381000" y="152400"/>
            <a:ext cx="83058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19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471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944F0601-8687-4930-80CF-93D762C69196}" type="slidenum">
              <a:rPr lang="en-US" altLang="en-US" sz="2000" smtClean="0"/>
              <a:pPr>
                <a:spcBef>
                  <a:spcPct val="0"/>
                </a:spcBef>
                <a:buClrTx/>
                <a:buFontTx/>
                <a:buNone/>
              </a:pPr>
              <a:t>21</a:t>
            </a:fld>
            <a:endParaRPr lang="en-US" altLang="en-US" sz="2000" smtClean="0"/>
          </a:p>
        </p:txBody>
      </p:sp>
      <p:sp>
        <p:nvSpPr>
          <p:cNvPr id="241667" name="Rectangle 3"/>
          <p:cNvSpPr>
            <a:spLocks noGrp="1" noChangeArrowheads="1"/>
          </p:cNvSpPr>
          <p:nvPr>
            <p:ph type="body" idx="1"/>
          </p:nvPr>
        </p:nvSpPr>
        <p:spPr>
          <a:xfrm>
            <a:off x="381000" y="1524000"/>
            <a:ext cx="8229600" cy="4830763"/>
          </a:xfrm>
        </p:spPr>
        <p:txBody>
          <a:bodyPr/>
          <a:lstStyle/>
          <a:p>
            <a:pPr eaLnBrk="1" hangingPunct="1">
              <a:buFontTx/>
              <a:buNone/>
            </a:pPr>
            <a:r>
              <a:rPr lang="en-US" altLang="en-US" sz="2800" smtClean="0"/>
              <a:t>	With the TST, when is the patient’s arm examined? </a:t>
            </a:r>
            <a:endParaRPr lang="en-US" altLang="en-US" sz="1800" i="1" smtClean="0"/>
          </a:p>
          <a:p>
            <a:pPr eaLnBrk="1" hangingPunct="1"/>
            <a:endParaRPr lang="en-US" altLang="en-US" sz="1800" i="1" smtClean="0"/>
          </a:p>
          <a:p>
            <a:pPr lvl="1" eaLnBrk="1" hangingPunct="1">
              <a:buFontTx/>
              <a:buNone/>
            </a:pPr>
            <a:r>
              <a:rPr lang="en-US" altLang="en-US" smtClean="0">
                <a:solidFill>
                  <a:srgbClr val="532B64"/>
                </a:solidFill>
              </a:rPr>
              <a:t>	The patient’s arm is examined by a health care worker 48 to 72 hours after the tuberculin is injected.</a:t>
            </a:r>
          </a:p>
          <a:p>
            <a:pPr lvl="1" eaLnBrk="1" hangingPunct="1">
              <a:buFontTx/>
              <a:buNone/>
            </a:pPr>
            <a:endParaRPr lang="en-US" altLang="en-US" smtClean="0">
              <a:solidFill>
                <a:srgbClr val="008080"/>
              </a:solidFill>
            </a:endParaRPr>
          </a:p>
        </p:txBody>
      </p:sp>
      <p:sp>
        <p:nvSpPr>
          <p:cNvPr id="47109" name="Rectangle 4"/>
          <p:cNvSpPr>
            <a:spLocks noGrp="1" noChangeArrowheads="1"/>
          </p:cNvSpPr>
          <p:nvPr>
            <p:ph type="title"/>
          </p:nvPr>
        </p:nvSpPr>
        <p:spPr>
          <a:xfrm>
            <a:off x="381000" y="533400"/>
            <a:ext cx="8229600" cy="838200"/>
          </a:xfrm>
          <a:noFill/>
        </p:spPr>
        <p:txBody>
          <a:bodyPr/>
          <a:lstStyle/>
          <a:p>
            <a:pPr eaLnBrk="1" hangingPunct="1"/>
            <a:r>
              <a:rPr lang="en-US" altLang="en-US" smtClean="0"/>
              <a:t>Mantoux Tuberculin Skin Test </a:t>
            </a:r>
            <a:br>
              <a:rPr lang="en-US" altLang="en-US" smtClean="0"/>
            </a:br>
            <a:r>
              <a:rPr lang="en-US" altLang="en-US" smtClean="0"/>
              <a:t>Study Question 3.3</a:t>
            </a:r>
          </a:p>
        </p:txBody>
      </p:sp>
      <p:sp>
        <p:nvSpPr>
          <p:cNvPr id="47110" name="Rectangle 5"/>
          <p:cNvSpPr>
            <a:spLocks noChangeArrowheads="1"/>
          </p:cNvSpPr>
          <p:nvPr/>
        </p:nvSpPr>
        <p:spPr bwMode="auto">
          <a:xfrm>
            <a:off x="381000" y="152400"/>
            <a:ext cx="83058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16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491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454AE870-ECA7-4496-B7FF-FCA5429F5F43}" type="slidenum">
              <a:rPr lang="en-US" altLang="en-US" sz="2000" smtClean="0"/>
              <a:pPr>
                <a:spcBef>
                  <a:spcPct val="0"/>
                </a:spcBef>
                <a:buClrTx/>
                <a:buFontTx/>
                <a:buNone/>
              </a:pPr>
              <a:t>22</a:t>
            </a:fld>
            <a:endParaRPr lang="en-US" altLang="en-US" sz="2000" smtClean="0"/>
          </a:p>
        </p:txBody>
      </p:sp>
      <p:sp>
        <p:nvSpPr>
          <p:cNvPr id="49156" name="Rectangle 2"/>
          <p:cNvSpPr>
            <a:spLocks noGrp="1" noChangeArrowheads="1"/>
          </p:cNvSpPr>
          <p:nvPr>
            <p:ph type="title"/>
          </p:nvPr>
        </p:nvSpPr>
        <p:spPr>
          <a:xfrm>
            <a:off x="457200" y="228600"/>
            <a:ext cx="8229600" cy="1143000"/>
          </a:xfrm>
        </p:spPr>
        <p:txBody>
          <a:bodyPr/>
          <a:lstStyle/>
          <a:p>
            <a:pPr eaLnBrk="1" hangingPunct="1"/>
            <a:r>
              <a:rPr lang="en-US" altLang="en-US" smtClean="0"/>
              <a:t>Mantoux Tuberculin Skin Test </a:t>
            </a:r>
            <a:br>
              <a:rPr lang="en-US" altLang="en-US" smtClean="0"/>
            </a:br>
            <a:r>
              <a:rPr lang="en-US" altLang="en-US" smtClean="0"/>
              <a:t>Study Question 3.4</a:t>
            </a:r>
          </a:p>
        </p:txBody>
      </p:sp>
      <p:sp>
        <p:nvSpPr>
          <p:cNvPr id="382979" name="Rectangle 3"/>
          <p:cNvSpPr>
            <a:spLocks noGrp="1" noChangeArrowheads="1"/>
          </p:cNvSpPr>
          <p:nvPr>
            <p:ph type="body" idx="1"/>
          </p:nvPr>
        </p:nvSpPr>
        <p:spPr/>
        <p:txBody>
          <a:bodyPr/>
          <a:lstStyle/>
          <a:p>
            <a:pPr eaLnBrk="1" hangingPunct="1">
              <a:buFontTx/>
              <a:buNone/>
            </a:pPr>
            <a:r>
              <a:rPr lang="en-US" altLang="en-US" sz="2800" smtClean="0"/>
              <a:t>How is the induration measured? </a:t>
            </a:r>
            <a:endParaRPr lang="en-US" altLang="en-US" sz="1800" i="1" smtClean="0"/>
          </a:p>
          <a:p>
            <a:pPr eaLnBrk="1" hangingPunct="1">
              <a:buFontTx/>
              <a:buNone/>
            </a:pPr>
            <a:endParaRPr lang="en-US" altLang="en-US" sz="1800" i="1" smtClean="0"/>
          </a:p>
          <a:p>
            <a:pPr lvl="1" eaLnBrk="1" hangingPunct="1">
              <a:buFontTx/>
              <a:buNone/>
            </a:pPr>
            <a:r>
              <a:rPr lang="en-US" altLang="en-US" i="1" smtClean="0">
                <a:solidFill>
                  <a:srgbClr val="7030A0"/>
                </a:solidFill>
              </a:rPr>
              <a:t>	</a:t>
            </a:r>
            <a:r>
              <a:rPr lang="en-US" altLang="en-US" smtClean="0">
                <a:solidFill>
                  <a:srgbClr val="532B64"/>
                </a:solidFill>
              </a:rPr>
              <a:t>The diameter of the indurated area is measured across the forearm; erythema (redness) around the indurated area is not measured.</a:t>
            </a:r>
            <a:endParaRPr lang="en-US" altLang="en-US" i="1" smtClean="0">
              <a:solidFill>
                <a:srgbClr val="532B64"/>
              </a:solidFill>
            </a:endParaRPr>
          </a:p>
          <a:p>
            <a:pPr eaLnBrk="1" hangingPunct="1"/>
            <a:endParaRPr lang="en-US" altLang="en-US" sz="2800" smtClean="0">
              <a:solidFill>
                <a:srgbClr val="008080"/>
              </a:solidFill>
            </a:endParaRPr>
          </a:p>
        </p:txBody>
      </p:sp>
      <p:sp>
        <p:nvSpPr>
          <p:cNvPr id="49158" name="Rectangle 4"/>
          <p:cNvSpPr>
            <a:spLocks noChangeArrowheads="1"/>
          </p:cNvSpPr>
          <p:nvPr/>
        </p:nvSpPr>
        <p:spPr bwMode="auto">
          <a:xfrm>
            <a:off x="381000" y="152400"/>
            <a:ext cx="83058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29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53491EC8-7F03-4494-B481-683E55473557}" type="slidenum">
              <a:rPr lang="en-US" altLang="en-US" sz="2000" smtClean="0"/>
              <a:pPr>
                <a:spcBef>
                  <a:spcPct val="0"/>
                </a:spcBef>
                <a:buClrTx/>
                <a:buFontTx/>
                <a:buNone/>
              </a:pPr>
              <a:t>23</a:t>
            </a:fld>
            <a:endParaRPr lang="en-US" altLang="en-US" sz="2000" smtClean="0"/>
          </a:p>
        </p:txBody>
      </p:sp>
      <p:sp>
        <p:nvSpPr>
          <p:cNvPr id="51203" name="Rectangle 2"/>
          <p:cNvSpPr>
            <a:spLocks noGrp="1" noChangeArrowheads="1"/>
          </p:cNvSpPr>
          <p:nvPr>
            <p:ph type="ctrTitle"/>
          </p:nvPr>
        </p:nvSpPr>
        <p:spPr>
          <a:xfrm>
            <a:off x="0" y="1447800"/>
            <a:ext cx="9144000" cy="3124200"/>
          </a:xfrm>
        </p:spPr>
        <p:txBody>
          <a:bodyPr/>
          <a:lstStyle/>
          <a:p>
            <a:pPr eaLnBrk="1" hangingPunct="1"/>
            <a:r>
              <a:rPr lang="en-US" altLang="en-US" smtClean="0">
                <a:solidFill>
                  <a:srgbClr val="532B64"/>
                </a:solidFill>
              </a:rPr>
              <a:t>Diagnosis of Latent TB Infection (LTBI)</a:t>
            </a:r>
            <a:br>
              <a:rPr lang="en-US" altLang="en-US" smtClean="0">
                <a:solidFill>
                  <a:srgbClr val="532B64"/>
                </a:solidFill>
              </a:rPr>
            </a:br>
            <a:r>
              <a:rPr lang="en-US" altLang="en-US" sz="1600" smtClean="0">
                <a:solidFill>
                  <a:srgbClr val="532B64"/>
                </a:solidFill>
              </a:rPr>
              <a:t/>
            </a:r>
            <a:br>
              <a:rPr lang="en-US" altLang="en-US" sz="1600" smtClean="0">
                <a:solidFill>
                  <a:srgbClr val="532B64"/>
                </a:solidFill>
              </a:rPr>
            </a:br>
            <a:r>
              <a:rPr lang="en-US" altLang="en-US" sz="4000" smtClean="0">
                <a:solidFill>
                  <a:srgbClr val="532B64"/>
                </a:solidFill>
              </a:rPr>
              <a:t>Mantoux Tuberculin Skin Test</a:t>
            </a:r>
            <a:br>
              <a:rPr lang="en-US" altLang="en-US" sz="4000" smtClean="0">
                <a:solidFill>
                  <a:srgbClr val="532B64"/>
                </a:solidFill>
              </a:rPr>
            </a:br>
            <a:r>
              <a:rPr lang="en-US" altLang="en-US" sz="4000" smtClean="0">
                <a:solidFill>
                  <a:srgbClr val="532B64"/>
                </a:solidFill>
              </a:rPr>
              <a:t>Interpreting the Reaction</a:t>
            </a:r>
          </a:p>
        </p:txBody>
      </p:sp>
      <p:sp>
        <p:nvSpPr>
          <p:cNvPr id="51204"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532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F0779AF7-DFBA-445E-B362-557E7FEDCB18}" type="slidenum">
              <a:rPr lang="en-US" altLang="en-US" sz="2000" smtClean="0"/>
              <a:pPr>
                <a:spcBef>
                  <a:spcPct val="0"/>
                </a:spcBef>
                <a:buClrTx/>
                <a:buFontTx/>
                <a:buNone/>
              </a:pPr>
              <a:t>24</a:t>
            </a:fld>
            <a:endParaRPr lang="en-US" altLang="en-US" sz="2000" smtClean="0"/>
          </a:p>
        </p:txBody>
      </p:sp>
      <p:sp>
        <p:nvSpPr>
          <p:cNvPr id="53252" name="Rectangle 3"/>
          <p:cNvSpPr>
            <a:spLocks noGrp="1" noChangeArrowheads="1"/>
          </p:cNvSpPr>
          <p:nvPr>
            <p:ph type="body" idx="1"/>
          </p:nvPr>
        </p:nvSpPr>
        <p:spPr>
          <a:xfrm>
            <a:off x="228600" y="1295400"/>
            <a:ext cx="8686800" cy="990600"/>
          </a:xfrm>
        </p:spPr>
        <p:txBody>
          <a:bodyPr/>
          <a:lstStyle/>
          <a:p>
            <a:pPr algn="ctr" eaLnBrk="1" hangingPunct="1">
              <a:buFontTx/>
              <a:buNone/>
            </a:pPr>
            <a:r>
              <a:rPr lang="en-US" altLang="en-US" sz="2800" smtClean="0"/>
              <a:t>Interpretation of TST reaction depends on size of induration and person’s risk factors for TB</a:t>
            </a:r>
          </a:p>
        </p:txBody>
      </p:sp>
      <p:pic>
        <p:nvPicPr>
          <p:cNvPr id="53253" name="Picture 5" descr="IMG_19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0"/>
            <a:ext cx="6018213"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7"/>
          <p:cNvSpPr>
            <a:spLocks noGrp="1" noChangeArrowheads="1"/>
          </p:cNvSpPr>
          <p:nvPr>
            <p:ph type="title"/>
          </p:nvPr>
        </p:nvSpPr>
        <p:spPr>
          <a:xfrm>
            <a:off x="427038" y="76200"/>
            <a:ext cx="8229600" cy="1143000"/>
          </a:xfrm>
          <a:noFill/>
        </p:spPr>
        <p:txBody>
          <a:bodyPr/>
          <a:lstStyle/>
          <a:p>
            <a:pPr eaLnBrk="1" hangingPunct="1"/>
            <a:r>
              <a:rPr lang="en-US" altLang="en-US" smtClean="0"/>
              <a:t>Mantoux Tuberculin Skin Test (4)</a:t>
            </a:r>
            <a:br>
              <a:rPr lang="en-US" altLang="en-US" smtClean="0"/>
            </a:br>
            <a:r>
              <a:rPr lang="en-US" altLang="en-US" sz="3200" smtClean="0"/>
              <a:t>Interpreting the Reaction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552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715BC720-3B7D-4691-9AFF-1F12C7F83901}" type="slidenum">
              <a:rPr lang="en-US" altLang="en-US" sz="2000" smtClean="0"/>
              <a:pPr>
                <a:spcBef>
                  <a:spcPct val="0"/>
                </a:spcBef>
                <a:buClrTx/>
                <a:buFontTx/>
                <a:buNone/>
              </a:pPr>
              <a:t>25</a:t>
            </a:fld>
            <a:endParaRPr lang="en-US" altLang="en-US" sz="2000" smtClean="0"/>
          </a:p>
        </p:txBody>
      </p:sp>
      <p:sp>
        <p:nvSpPr>
          <p:cNvPr id="55300" name="Rectangle 3"/>
          <p:cNvSpPr>
            <a:spLocks noGrp="1" noChangeArrowheads="1"/>
          </p:cNvSpPr>
          <p:nvPr>
            <p:ph type="body" idx="1"/>
          </p:nvPr>
        </p:nvSpPr>
        <p:spPr>
          <a:xfrm>
            <a:off x="304800" y="1295400"/>
            <a:ext cx="8686800" cy="5334000"/>
          </a:xfrm>
        </p:spPr>
        <p:txBody>
          <a:bodyPr/>
          <a:lstStyle/>
          <a:p>
            <a:pPr eaLnBrk="1" hangingPunct="1">
              <a:lnSpc>
                <a:spcPct val="80000"/>
              </a:lnSpc>
            </a:pPr>
            <a:r>
              <a:rPr lang="en-US" altLang="en-US" sz="2800" smtClean="0"/>
              <a:t>Induration of </a:t>
            </a:r>
            <a:r>
              <a:rPr lang="en-US" altLang="en-US" sz="2800" u="sng" smtClean="0"/>
              <a:t>&gt;</a:t>
            </a:r>
            <a:r>
              <a:rPr lang="en-US" altLang="en-US" sz="2800" smtClean="0"/>
              <a:t> 5 mm is considered positive for: </a:t>
            </a:r>
          </a:p>
          <a:p>
            <a:pPr eaLnBrk="1" hangingPunct="1">
              <a:lnSpc>
                <a:spcPct val="80000"/>
              </a:lnSpc>
            </a:pPr>
            <a:endParaRPr lang="en-US" altLang="en-US" sz="2400" smtClean="0"/>
          </a:p>
          <a:p>
            <a:pPr lvl="1" eaLnBrk="1" hangingPunct="1">
              <a:lnSpc>
                <a:spcPct val="80000"/>
              </a:lnSpc>
            </a:pPr>
            <a:r>
              <a:rPr lang="en-US" altLang="en-US" smtClean="0"/>
              <a:t>People living with HIV</a:t>
            </a:r>
          </a:p>
          <a:p>
            <a:pPr lvl="1" eaLnBrk="1" hangingPunct="1">
              <a:lnSpc>
                <a:spcPct val="80000"/>
              </a:lnSpc>
            </a:pPr>
            <a:endParaRPr lang="en-US" altLang="en-US" sz="2400" smtClean="0"/>
          </a:p>
          <a:p>
            <a:pPr lvl="1" eaLnBrk="1" hangingPunct="1">
              <a:lnSpc>
                <a:spcPct val="80000"/>
              </a:lnSpc>
            </a:pPr>
            <a:r>
              <a:rPr lang="en-US" altLang="en-US" smtClean="0"/>
              <a:t>Recent contacts of people with infectious TB</a:t>
            </a:r>
          </a:p>
          <a:p>
            <a:pPr lvl="1" eaLnBrk="1" hangingPunct="1">
              <a:lnSpc>
                <a:spcPct val="80000"/>
              </a:lnSpc>
            </a:pPr>
            <a:endParaRPr lang="en-US" altLang="en-US" sz="2400" smtClean="0"/>
          </a:p>
          <a:p>
            <a:pPr lvl="1" eaLnBrk="1" hangingPunct="1">
              <a:lnSpc>
                <a:spcPct val="80000"/>
              </a:lnSpc>
            </a:pPr>
            <a:r>
              <a:rPr lang="en-US" altLang="en-US" smtClean="0"/>
              <a:t>People with chest x-ray findings suggestive of previous TB disease</a:t>
            </a:r>
          </a:p>
          <a:p>
            <a:pPr lvl="1" eaLnBrk="1" hangingPunct="1">
              <a:lnSpc>
                <a:spcPct val="80000"/>
              </a:lnSpc>
            </a:pPr>
            <a:endParaRPr lang="en-US" altLang="en-US" sz="2400" smtClean="0"/>
          </a:p>
          <a:p>
            <a:pPr lvl="1" eaLnBrk="1" hangingPunct="1">
              <a:lnSpc>
                <a:spcPct val="80000"/>
              </a:lnSpc>
            </a:pPr>
            <a:r>
              <a:rPr lang="en-US" altLang="en-US" smtClean="0"/>
              <a:t>People with organ transplants</a:t>
            </a:r>
          </a:p>
          <a:p>
            <a:pPr lvl="1" eaLnBrk="1" hangingPunct="1">
              <a:lnSpc>
                <a:spcPct val="80000"/>
              </a:lnSpc>
            </a:pPr>
            <a:endParaRPr lang="en-US" altLang="en-US" sz="2400" smtClean="0"/>
          </a:p>
          <a:p>
            <a:pPr lvl="1" eaLnBrk="1" hangingPunct="1">
              <a:lnSpc>
                <a:spcPct val="80000"/>
              </a:lnSpc>
            </a:pPr>
            <a:r>
              <a:rPr lang="en-US" altLang="en-US" smtClean="0"/>
              <a:t>Other immunosuppressed patients</a:t>
            </a:r>
          </a:p>
        </p:txBody>
      </p:sp>
      <p:sp>
        <p:nvSpPr>
          <p:cNvPr id="55301" name="Rectangle 6"/>
          <p:cNvSpPr>
            <a:spLocks noGrp="1" noChangeArrowheads="1"/>
          </p:cNvSpPr>
          <p:nvPr>
            <p:ph type="title"/>
          </p:nvPr>
        </p:nvSpPr>
        <p:spPr>
          <a:xfrm>
            <a:off x="427038" y="76200"/>
            <a:ext cx="8229600" cy="1143000"/>
          </a:xfrm>
          <a:noFill/>
        </p:spPr>
        <p:txBody>
          <a:bodyPr/>
          <a:lstStyle/>
          <a:p>
            <a:pPr eaLnBrk="1" hangingPunct="1"/>
            <a:r>
              <a:rPr lang="en-US" altLang="en-US" smtClean="0"/>
              <a:t>Mantoux Tuberculin Skin Test (5)</a:t>
            </a:r>
            <a:br>
              <a:rPr lang="en-US" altLang="en-US" smtClean="0"/>
            </a:br>
            <a:r>
              <a:rPr lang="en-US" altLang="en-US" sz="3200" smtClean="0"/>
              <a:t>Interpreting the Reaction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5734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A3FE0931-F56B-4C56-9C7F-7A3AFBEF3588}" type="slidenum">
              <a:rPr lang="en-US" altLang="en-US" sz="2000" smtClean="0"/>
              <a:pPr>
                <a:spcBef>
                  <a:spcPct val="0"/>
                </a:spcBef>
                <a:buClrTx/>
                <a:buFontTx/>
                <a:buNone/>
              </a:pPr>
              <a:t>26</a:t>
            </a:fld>
            <a:endParaRPr lang="en-US" altLang="en-US" sz="2000" smtClean="0"/>
          </a:p>
        </p:txBody>
      </p:sp>
      <p:sp>
        <p:nvSpPr>
          <p:cNvPr id="57348" name="Rectangle 6"/>
          <p:cNvSpPr>
            <a:spLocks noGrp="1" noChangeArrowheads="1"/>
          </p:cNvSpPr>
          <p:nvPr>
            <p:ph type="title"/>
          </p:nvPr>
        </p:nvSpPr>
        <p:spPr>
          <a:noFill/>
        </p:spPr>
        <p:txBody>
          <a:bodyPr/>
          <a:lstStyle/>
          <a:p>
            <a:pPr eaLnBrk="1" hangingPunct="1"/>
            <a:r>
              <a:rPr lang="en-US" altLang="en-US" smtClean="0">
                <a:solidFill>
                  <a:srgbClr val="532B64"/>
                </a:solidFill>
              </a:rPr>
              <a:t>Mantoux Tuberculin Skin Test (6)</a:t>
            </a:r>
            <a:br>
              <a:rPr lang="en-US" altLang="en-US" smtClean="0">
                <a:solidFill>
                  <a:srgbClr val="532B64"/>
                </a:solidFill>
              </a:rPr>
            </a:br>
            <a:r>
              <a:rPr lang="en-US" altLang="en-US" sz="3200" smtClean="0">
                <a:solidFill>
                  <a:srgbClr val="532B64"/>
                </a:solidFill>
              </a:rPr>
              <a:t>Interpreting the Reaction</a:t>
            </a:r>
          </a:p>
        </p:txBody>
      </p:sp>
      <p:sp>
        <p:nvSpPr>
          <p:cNvPr id="57349" name="Rectangle 3"/>
          <p:cNvSpPr>
            <a:spLocks noGrp="1" noChangeArrowheads="1"/>
          </p:cNvSpPr>
          <p:nvPr>
            <p:ph type="body" sz="half" idx="1"/>
          </p:nvPr>
        </p:nvSpPr>
        <p:spPr>
          <a:xfrm>
            <a:off x="457200" y="1447800"/>
            <a:ext cx="8458200" cy="5029200"/>
          </a:xfrm>
        </p:spPr>
        <p:txBody>
          <a:bodyPr/>
          <a:lstStyle/>
          <a:p>
            <a:pPr eaLnBrk="1" hangingPunct="1">
              <a:lnSpc>
                <a:spcPct val="80000"/>
              </a:lnSpc>
              <a:buClrTx/>
            </a:pPr>
            <a:r>
              <a:rPr lang="en-US" altLang="en-US" sz="2800" smtClean="0"/>
              <a:t>Induration of </a:t>
            </a:r>
            <a:r>
              <a:rPr lang="en-US" altLang="en-US" sz="2800" u="sng" smtClean="0"/>
              <a:t>&gt;</a:t>
            </a:r>
            <a:r>
              <a:rPr lang="en-US" altLang="en-US" sz="2800" smtClean="0"/>
              <a:t> 10 mm is considered a positive reaction for: </a:t>
            </a:r>
          </a:p>
          <a:p>
            <a:pPr eaLnBrk="1" hangingPunct="1">
              <a:lnSpc>
                <a:spcPct val="80000"/>
              </a:lnSpc>
              <a:buClrTx/>
            </a:pPr>
            <a:endParaRPr lang="en-US" altLang="en-US" sz="2800" smtClean="0"/>
          </a:p>
          <a:p>
            <a:pPr lvl="1" eaLnBrk="1" hangingPunct="1">
              <a:lnSpc>
                <a:spcPct val="80000"/>
              </a:lnSpc>
              <a:buClrTx/>
            </a:pPr>
            <a:r>
              <a:rPr lang="en-US" altLang="en-US" smtClean="0"/>
              <a:t>People who have recently come to U.S. from areas where TB is common</a:t>
            </a:r>
          </a:p>
          <a:p>
            <a:pPr lvl="1" eaLnBrk="1" hangingPunct="1">
              <a:lnSpc>
                <a:spcPct val="80000"/>
              </a:lnSpc>
              <a:buClrTx/>
            </a:pPr>
            <a:endParaRPr lang="en-US" altLang="en-US" smtClean="0"/>
          </a:p>
          <a:p>
            <a:pPr lvl="1" eaLnBrk="1" hangingPunct="1">
              <a:lnSpc>
                <a:spcPct val="80000"/>
              </a:lnSpc>
              <a:buClrTx/>
            </a:pPr>
            <a:r>
              <a:rPr lang="en-US" altLang="en-US" smtClean="0"/>
              <a:t>People who abuse drugs</a:t>
            </a:r>
          </a:p>
          <a:p>
            <a:pPr lvl="1" eaLnBrk="1" hangingPunct="1">
              <a:lnSpc>
                <a:spcPct val="80000"/>
              </a:lnSpc>
              <a:buClrTx/>
            </a:pPr>
            <a:endParaRPr lang="en-US" altLang="en-US" smtClean="0"/>
          </a:p>
          <a:p>
            <a:pPr lvl="1" eaLnBrk="1" hangingPunct="1">
              <a:lnSpc>
                <a:spcPct val="80000"/>
              </a:lnSpc>
              <a:buClrTx/>
            </a:pPr>
            <a:r>
              <a:rPr lang="en-US" altLang="en-US" smtClean="0"/>
              <a:t>Mycobacteriology laboratory workers</a:t>
            </a:r>
          </a:p>
          <a:p>
            <a:pPr lvl="1" eaLnBrk="1" hangingPunct="1">
              <a:lnSpc>
                <a:spcPct val="80000"/>
              </a:lnSpc>
              <a:buClrTx/>
            </a:pPr>
            <a:endParaRPr lang="en-US" altLang="en-US" smtClean="0"/>
          </a:p>
          <a:p>
            <a:pPr lvl="1" eaLnBrk="1" hangingPunct="1">
              <a:lnSpc>
                <a:spcPct val="80000"/>
              </a:lnSpc>
              <a:buClrTx/>
            </a:pPr>
            <a:r>
              <a:rPr lang="en-US" altLang="en-US" smtClean="0"/>
              <a:t>People who live or work in high-risk congregate settings</a:t>
            </a:r>
          </a:p>
          <a:p>
            <a:pPr lvl="1" eaLnBrk="1" hangingPunct="1">
              <a:lnSpc>
                <a:spcPct val="80000"/>
              </a:lnSpc>
              <a:buClrTx/>
            </a:pPr>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593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E83E83E7-3D6A-4440-9BFA-4CB3D26E45FD}" type="slidenum">
              <a:rPr lang="en-US" altLang="en-US" sz="2000" smtClean="0"/>
              <a:pPr>
                <a:spcBef>
                  <a:spcPct val="0"/>
                </a:spcBef>
                <a:buClrTx/>
                <a:buFontTx/>
                <a:buNone/>
              </a:pPr>
              <a:t>27</a:t>
            </a:fld>
            <a:endParaRPr lang="en-US" altLang="en-US" sz="2000" smtClean="0"/>
          </a:p>
        </p:txBody>
      </p:sp>
      <p:sp>
        <p:nvSpPr>
          <p:cNvPr id="59396" name="Rectangle 3"/>
          <p:cNvSpPr>
            <a:spLocks noGrp="1" noChangeArrowheads="1"/>
          </p:cNvSpPr>
          <p:nvPr>
            <p:ph type="body" idx="1"/>
          </p:nvPr>
        </p:nvSpPr>
        <p:spPr>
          <a:xfrm>
            <a:off x="388938" y="1295400"/>
            <a:ext cx="8305800" cy="4800600"/>
          </a:xfrm>
        </p:spPr>
        <p:txBody>
          <a:bodyPr/>
          <a:lstStyle/>
          <a:p>
            <a:pPr eaLnBrk="1" hangingPunct="1"/>
            <a:r>
              <a:rPr lang="en-US" altLang="en-US" sz="2800" dirty="0" smtClean="0"/>
              <a:t>Induration of </a:t>
            </a:r>
            <a:r>
              <a:rPr lang="en-US" altLang="en-US" sz="2800" u="sng" dirty="0" smtClean="0"/>
              <a:t>&gt;</a:t>
            </a:r>
            <a:r>
              <a:rPr lang="en-US" altLang="en-US" sz="2800" dirty="0" smtClean="0"/>
              <a:t> 10 mm is considered a positive reaction for: </a:t>
            </a:r>
          </a:p>
          <a:p>
            <a:pPr eaLnBrk="1" hangingPunct="1"/>
            <a:endParaRPr lang="en-US" altLang="en-US" sz="800" dirty="0" smtClean="0"/>
          </a:p>
          <a:p>
            <a:pPr lvl="1" eaLnBrk="1" hangingPunct="1"/>
            <a:r>
              <a:rPr lang="en-US" altLang="en-US" sz="2700" dirty="0" smtClean="0"/>
              <a:t>People with certain medical conditions that increase risk for TB (e.g., silicosis, diabetes mellitus, severe kidney disease, certain types of cancer, and certain intestinal conditions)</a:t>
            </a:r>
          </a:p>
          <a:p>
            <a:pPr lvl="1" eaLnBrk="1" hangingPunct="1"/>
            <a:endParaRPr lang="en-US" altLang="en-US" sz="800" dirty="0" smtClean="0"/>
          </a:p>
          <a:p>
            <a:pPr lvl="1" eaLnBrk="1" hangingPunct="1"/>
            <a:r>
              <a:rPr lang="en-US" altLang="en-US" sz="2700" dirty="0" smtClean="0"/>
              <a:t>Children younger than 5 years of age</a:t>
            </a:r>
          </a:p>
          <a:p>
            <a:pPr lvl="1" eaLnBrk="1" hangingPunct="1"/>
            <a:endParaRPr lang="en-US" altLang="en-US" sz="1400" dirty="0" smtClean="0"/>
          </a:p>
          <a:p>
            <a:pPr lvl="1" eaLnBrk="1" hangingPunct="1"/>
            <a:r>
              <a:rPr lang="en-US" altLang="en-US" sz="2700" dirty="0" smtClean="0"/>
              <a:t>Infants, children, or adolescents exposed to adults in high-risk categories</a:t>
            </a:r>
          </a:p>
        </p:txBody>
      </p:sp>
      <p:sp>
        <p:nvSpPr>
          <p:cNvPr id="59397" name="Rectangle 4"/>
          <p:cNvSpPr>
            <a:spLocks noGrp="1" noChangeArrowheads="1"/>
          </p:cNvSpPr>
          <p:nvPr>
            <p:ph type="title"/>
          </p:nvPr>
        </p:nvSpPr>
        <p:spPr>
          <a:noFill/>
        </p:spPr>
        <p:txBody>
          <a:bodyPr/>
          <a:lstStyle/>
          <a:p>
            <a:pPr eaLnBrk="1" hangingPunct="1"/>
            <a:r>
              <a:rPr lang="en-US" altLang="en-US" smtClean="0"/>
              <a:t>Mantoux Tuberculin Skin Test (7)</a:t>
            </a:r>
            <a:br>
              <a:rPr lang="en-US" altLang="en-US" smtClean="0"/>
            </a:br>
            <a:r>
              <a:rPr lang="en-US" altLang="en-US" sz="3200" smtClean="0"/>
              <a:t>Interpreting the Reaction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614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8AA987C6-2406-4981-9F03-C40CCB6B86B7}" type="slidenum">
              <a:rPr lang="en-US" altLang="en-US" sz="2000" smtClean="0"/>
              <a:pPr>
                <a:spcBef>
                  <a:spcPct val="0"/>
                </a:spcBef>
                <a:buClrTx/>
                <a:buFontTx/>
                <a:buNone/>
              </a:pPr>
              <a:t>28</a:t>
            </a:fld>
            <a:endParaRPr lang="en-US" altLang="en-US" sz="2000" smtClean="0"/>
          </a:p>
        </p:txBody>
      </p:sp>
      <p:sp>
        <p:nvSpPr>
          <p:cNvPr id="61444" name="Rectangle 3"/>
          <p:cNvSpPr>
            <a:spLocks noGrp="1" noChangeArrowheads="1"/>
          </p:cNvSpPr>
          <p:nvPr>
            <p:ph type="body" idx="1"/>
          </p:nvPr>
        </p:nvSpPr>
        <p:spPr>
          <a:xfrm>
            <a:off x="457200" y="1447800"/>
            <a:ext cx="8229600" cy="4525963"/>
          </a:xfrm>
        </p:spPr>
        <p:txBody>
          <a:bodyPr/>
          <a:lstStyle/>
          <a:p>
            <a:pPr eaLnBrk="1" hangingPunct="1"/>
            <a:r>
              <a:rPr lang="en-US" altLang="en-US" sz="2800" smtClean="0"/>
              <a:t>Induration of </a:t>
            </a:r>
            <a:r>
              <a:rPr lang="en-US" altLang="en-US" sz="2800" u="sng" smtClean="0"/>
              <a:t>&gt;</a:t>
            </a:r>
            <a:r>
              <a:rPr lang="en-US" altLang="en-US" sz="2800" smtClean="0"/>
              <a:t> 15 mm is considered a positive reaction for people who have no known risk factors for TB</a:t>
            </a:r>
          </a:p>
          <a:p>
            <a:pPr eaLnBrk="1" hangingPunct="1"/>
            <a:endParaRPr lang="en-US" altLang="en-US" sz="2800" smtClean="0"/>
          </a:p>
        </p:txBody>
      </p:sp>
      <p:sp>
        <p:nvSpPr>
          <p:cNvPr id="61445" name="Rectangle 6"/>
          <p:cNvSpPr>
            <a:spLocks noGrp="1" noChangeArrowheads="1"/>
          </p:cNvSpPr>
          <p:nvPr>
            <p:ph type="title"/>
          </p:nvPr>
        </p:nvSpPr>
        <p:spPr>
          <a:xfrm>
            <a:off x="427038" y="76200"/>
            <a:ext cx="8229600" cy="1143000"/>
          </a:xfrm>
          <a:noFill/>
        </p:spPr>
        <p:txBody>
          <a:bodyPr/>
          <a:lstStyle/>
          <a:p>
            <a:pPr eaLnBrk="1" hangingPunct="1"/>
            <a:r>
              <a:rPr lang="en-US" altLang="en-US" smtClean="0"/>
              <a:t>Mantoux Tuberculin Skin Test (8)</a:t>
            </a:r>
            <a:br>
              <a:rPr lang="en-US" altLang="en-US" smtClean="0"/>
            </a:br>
            <a:r>
              <a:rPr lang="en-US" altLang="en-US" sz="3200" smtClean="0"/>
              <a:t>Interpreting the Reaction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27038" y="152400"/>
            <a:ext cx="8229600" cy="762000"/>
          </a:xfrm>
        </p:spPr>
        <p:txBody>
          <a:bodyPr/>
          <a:lstStyle/>
          <a:p>
            <a:r>
              <a:rPr lang="en-US" altLang="en-US" smtClean="0"/>
              <a:t>Occupational Exposure</a:t>
            </a:r>
          </a:p>
        </p:txBody>
      </p:sp>
      <p:sp>
        <p:nvSpPr>
          <p:cNvPr id="63491" name="Content Placeholder 2"/>
          <p:cNvSpPr>
            <a:spLocks noGrp="1"/>
          </p:cNvSpPr>
          <p:nvPr>
            <p:ph idx="1"/>
          </p:nvPr>
        </p:nvSpPr>
        <p:spPr>
          <a:xfrm>
            <a:off x="457200" y="1143000"/>
            <a:ext cx="8229600" cy="4525963"/>
          </a:xfrm>
        </p:spPr>
        <p:txBody>
          <a:bodyPr/>
          <a:lstStyle/>
          <a:p>
            <a:r>
              <a:rPr lang="en-US" altLang="en-US" smtClean="0"/>
              <a:t>For people who may be exposed to TB on the job (e.g., HCWs, staff of nursing homes or correctional facilities), interpretation of TST depends on:</a:t>
            </a:r>
          </a:p>
          <a:p>
            <a:endParaRPr lang="en-US" altLang="en-US" sz="1400" smtClean="0"/>
          </a:p>
          <a:p>
            <a:pPr lvl="1"/>
            <a:r>
              <a:rPr lang="en-US" altLang="en-US" smtClean="0"/>
              <a:t>The employee’s individual risk factors for TB</a:t>
            </a:r>
          </a:p>
          <a:p>
            <a:pPr lvl="1"/>
            <a:endParaRPr lang="en-US" altLang="en-US" sz="1400" smtClean="0"/>
          </a:p>
          <a:p>
            <a:pPr lvl="1"/>
            <a:r>
              <a:rPr lang="en-US" altLang="en-US" smtClean="0"/>
              <a:t>The risk of exposure to TB in the person’s job</a:t>
            </a:r>
          </a:p>
        </p:txBody>
      </p:sp>
      <p:sp>
        <p:nvSpPr>
          <p:cNvPr id="634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634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31F1E914-3F66-47B4-8E00-9121C5D6E7D9}" type="slidenum">
              <a:rPr lang="en-US" altLang="en-US" sz="2000" smtClean="0"/>
              <a:pPr>
                <a:spcBef>
                  <a:spcPct val="0"/>
                </a:spcBef>
                <a:buClrTx/>
                <a:buFontTx/>
                <a:buNone/>
              </a:pPr>
              <a:t>29</a:t>
            </a:fld>
            <a:endParaRPr lang="en-US" altLang="en-US"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02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07AB93EE-B393-429C-A42D-2AB9D5E87EF5}" type="slidenum">
              <a:rPr lang="en-US" altLang="en-US" sz="2000" smtClean="0"/>
              <a:pPr>
                <a:spcBef>
                  <a:spcPct val="0"/>
                </a:spcBef>
                <a:buClrTx/>
                <a:buFontTx/>
                <a:buNone/>
              </a:pPr>
              <a:t>3</a:t>
            </a:fld>
            <a:endParaRPr lang="en-US" altLang="en-US" sz="2000" smtClean="0"/>
          </a:p>
        </p:txBody>
      </p:sp>
      <p:sp>
        <p:nvSpPr>
          <p:cNvPr id="10244" name="Rectangle 2"/>
          <p:cNvSpPr>
            <a:spLocks noGrp="1" noChangeArrowheads="1"/>
          </p:cNvSpPr>
          <p:nvPr>
            <p:ph type="title"/>
          </p:nvPr>
        </p:nvSpPr>
        <p:spPr>
          <a:xfrm>
            <a:off x="427038" y="0"/>
            <a:ext cx="8229600" cy="762000"/>
          </a:xfrm>
        </p:spPr>
        <p:txBody>
          <a:bodyPr/>
          <a:lstStyle/>
          <a:p>
            <a:pPr eaLnBrk="1" hangingPunct="1"/>
            <a:r>
              <a:rPr lang="en-US" altLang="en-US" smtClean="0"/>
              <a:t>Module 3: Overview</a:t>
            </a:r>
          </a:p>
        </p:txBody>
      </p:sp>
      <p:sp>
        <p:nvSpPr>
          <p:cNvPr id="10245" name="Rectangle 3"/>
          <p:cNvSpPr>
            <a:spLocks noGrp="1" noChangeArrowheads="1"/>
          </p:cNvSpPr>
          <p:nvPr>
            <p:ph type="body" idx="1"/>
          </p:nvPr>
        </p:nvSpPr>
        <p:spPr>
          <a:xfrm>
            <a:off x="152400" y="762000"/>
            <a:ext cx="8915400" cy="5867400"/>
          </a:xfrm>
        </p:spPr>
        <p:txBody>
          <a:bodyPr/>
          <a:lstStyle/>
          <a:p>
            <a:pPr eaLnBrk="1" hangingPunct="1"/>
            <a:r>
              <a:rPr lang="en-US" altLang="en-US" sz="2800" dirty="0" smtClean="0"/>
              <a:t>Targeted Testing</a:t>
            </a:r>
          </a:p>
          <a:p>
            <a:pPr eaLnBrk="1" hangingPunct="1"/>
            <a:endParaRPr lang="en-US" altLang="en-US" sz="800" dirty="0" smtClean="0"/>
          </a:p>
          <a:p>
            <a:pPr eaLnBrk="1" hangingPunct="1"/>
            <a:r>
              <a:rPr lang="en-US" altLang="en-US" sz="2800" dirty="0" smtClean="0"/>
              <a:t>Diagnosis of latent tuberculosis infection (LTBI)</a:t>
            </a:r>
          </a:p>
          <a:p>
            <a:pPr eaLnBrk="1" hangingPunct="1"/>
            <a:endParaRPr lang="en-US" altLang="en-US" sz="800" dirty="0" smtClean="0"/>
          </a:p>
          <a:p>
            <a:pPr lvl="1" eaLnBrk="1" hangingPunct="1"/>
            <a:r>
              <a:rPr lang="en-US" altLang="en-US" dirty="0" smtClean="0"/>
              <a:t>TST</a:t>
            </a:r>
          </a:p>
          <a:p>
            <a:pPr lvl="1" eaLnBrk="1" hangingPunct="1"/>
            <a:endParaRPr lang="en-US" altLang="en-US" sz="800" dirty="0" smtClean="0"/>
          </a:p>
          <a:p>
            <a:pPr lvl="1" eaLnBrk="1" hangingPunct="1"/>
            <a:r>
              <a:rPr lang="en-US" altLang="en-US" dirty="0" smtClean="0"/>
              <a:t>IGRAs</a:t>
            </a:r>
          </a:p>
          <a:p>
            <a:pPr lvl="1" eaLnBrk="1" hangingPunct="1"/>
            <a:endParaRPr lang="en-US" altLang="en-US" sz="800" dirty="0" smtClean="0"/>
          </a:p>
          <a:p>
            <a:pPr lvl="1" eaLnBrk="1" hangingPunct="1"/>
            <a:r>
              <a:rPr lang="en-US" altLang="en-US" dirty="0" smtClean="0"/>
              <a:t>TB Testing Programs, the Booster Phenomenon, and Two-Step Testing</a:t>
            </a:r>
          </a:p>
          <a:p>
            <a:pPr eaLnBrk="1" hangingPunct="1"/>
            <a:endParaRPr lang="en-US" altLang="en-US" sz="800" dirty="0" smtClean="0"/>
          </a:p>
          <a:p>
            <a:pPr eaLnBrk="1" hangingPunct="1"/>
            <a:r>
              <a:rPr lang="en-US" altLang="en-US" sz="2800" dirty="0" smtClean="0"/>
              <a:t>Diagnosis of TB Disease</a:t>
            </a:r>
            <a:endParaRPr lang="en-US" altLang="en-US" sz="2000" dirty="0" smtClean="0"/>
          </a:p>
          <a:p>
            <a:pPr eaLnBrk="1" hangingPunct="1"/>
            <a:endParaRPr lang="en-US" altLang="en-US" sz="800" dirty="0" smtClean="0"/>
          </a:p>
          <a:p>
            <a:pPr eaLnBrk="1" hangingPunct="1"/>
            <a:r>
              <a:rPr lang="en-US" altLang="en-US" sz="2800" dirty="0" smtClean="0"/>
              <a:t>Reporting TB Cases</a:t>
            </a:r>
          </a:p>
          <a:p>
            <a:pPr eaLnBrk="1" hangingPunct="1"/>
            <a:endParaRPr lang="en-US" altLang="en-US" sz="800" dirty="0" smtClean="0"/>
          </a:p>
          <a:p>
            <a:pPr eaLnBrk="1" hangingPunct="1"/>
            <a:r>
              <a:rPr lang="en-US" altLang="en-US" sz="2800" dirty="0" smtClean="0"/>
              <a:t>Case Studies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655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6A0CD6AD-7AC7-452C-9C17-90FD5B65A8BF}" type="slidenum">
              <a:rPr lang="en-US" altLang="en-US" sz="2000" smtClean="0"/>
              <a:pPr>
                <a:spcBef>
                  <a:spcPct val="0"/>
                </a:spcBef>
                <a:buClrTx/>
                <a:buFontTx/>
                <a:buNone/>
              </a:pPr>
              <a:t>30</a:t>
            </a:fld>
            <a:endParaRPr lang="en-US" altLang="en-US" sz="2000" smtClean="0"/>
          </a:p>
        </p:txBody>
      </p:sp>
      <p:sp>
        <p:nvSpPr>
          <p:cNvPr id="65540" name="Rectangle 5"/>
          <p:cNvSpPr>
            <a:spLocks noGrp="1" noChangeArrowheads="1"/>
          </p:cNvSpPr>
          <p:nvPr>
            <p:ph type="title"/>
          </p:nvPr>
        </p:nvSpPr>
        <p:spPr>
          <a:xfrm>
            <a:off x="381000" y="533400"/>
            <a:ext cx="8229600" cy="838200"/>
          </a:xfrm>
          <a:noFill/>
        </p:spPr>
        <p:txBody>
          <a:bodyPr/>
          <a:lstStyle/>
          <a:p>
            <a:pPr eaLnBrk="1" hangingPunct="1"/>
            <a:r>
              <a:rPr lang="en-US" altLang="en-US" smtClean="0"/>
              <a:t>Mantoux Tuberculin Skin Test Study Question 3.5</a:t>
            </a:r>
          </a:p>
        </p:txBody>
      </p:sp>
      <p:sp>
        <p:nvSpPr>
          <p:cNvPr id="237574" name="Rectangle 6"/>
          <p:cNvSpPr>
            <a:spLocks noGrp="1" noChangeArrowheads="1"/>
          </p:cNvSpPr>
          <p:nvPr>
            <p:ph type="body" idx="1"/>
          </p:nvPr>
        </p:nvSpPr>
        <p:spPr>
          <a:xfrm>
            <a:off x="457200" y="1524000"/>
            <a:ext cx="8229600" cy="5181600"/>
          </a:xfrm>
        </p:spPr>
        <p:txBody>
          <a:bodyPr/>
          <a:lstStyle/>
          <a:p>
            <a:pPr eaLnBrk="1" hangingPunct="1">
              <a:buFontTx/>
              <a:buNone/>
            </a:pPr>
            <a:r>
              <a:rPr lang="en-US" altLang="en-US" sz="2800" smtClean="0"/>
              <a:t>	What two factors determine the interpretation of a skin test reaction as positive or negative? What additional factor is considered for people who may be exposed to TB on the job?</a:t>
            </a:r>
            <a:r>
              <a:rPr lang="en-US" altLang="en-US" sz="2400" smtClean="0"/>
              <a:t> </a:t>
            </a:r>
            <a:endParaRPr lang="en-US" altLang="en-US" sz="1800" i="1" smtClean="0"/>
          </a:p>
          <a:p>
            <a:pPr eaLnBrk="1" hangingPunct="1"/>
            <a:endParaRPr lang="en-US" altLang="en-US" sz="1400" i="1" smtClean="0"/>
          </a:p>
          <a:p>
            <a:pPr lvl="2" eaLnBrk="1" hangingPunct="1"/>
            <a:r>
              <a:rPr lang="en-US" altLang="en-US" sz="2800" smtClean="0">
                <a:solidFill>
                  <a:srgbClr val="532B64"/>
                </a:solidFill>
              </a:rPr>
              <a:t>Size of induration and risk factors for TB</a:t>
            </a:r>
          </a:p>
          <a:p>
            <a:pPr lvl="2" eaLnBrk="1" hangingPunct="1">
              <a:buFontTx/>
              <a:buNone/>
            </a:pPr>
            <a:endParaRPr lang="en-US" altLang="en-US" sz="2000" smtClean="0">
              <a:solidFill>
                <a:srgbClr val="532B64"/>
              </a:solidFill>
            </a:endParaRPr>
          </a:p>
          <a:p>
            <a:pPr lvl="2" eaLnBrk="1" hangingPunct="1"/>
            <a:r>
              <a:rPr lang="en-US" altLang="en-US" sz="2800" smtClean="0">
                <a:solidFill>
                  <a:srgbClr val="532B64"/>
                </a:solidFill>
              </a:rPr>
              <a:t>An additional factor is the risk of exposure to TB in the person’s job</a:t>
            </a:r>
          </a:p>
        </p:txBody>
      </p:sp>
      <p:sp>
        <p:nvSpPr>
          <p:cNvPr id="65542" name="Rectangle 7"/>
          <p:cNvSpPr>
            <a:spLocks noChangeArrowheads="1"/>
          </p:cNvSpPr>
          <p:nvPr/>
        </p:nvSpPr>
        <p:spPr bwMode="auto">
          <a:xfrm>
            <a:off x="381000" y="152400"/>
            <a:ext cx="8305800" cy="11430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57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75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675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CAF4425A-3239-4E5B-908A-FC6AF9C4D963}" type="slidenum">
              <a:rPr lang="en-US" altLang="en-US" sz="2000" smtClean="0"/>
              <a:pPr>
                <a:spcBef>
                  <a:spcPct val="0"/>
                </a:spcBef>
                <a:buClrTx/>
                <a:buFontTx/>
                <a:buNone/>
              </a:pPr>
              <a:t>31</a:t>
            </a:fld>
            <a:endParaRPr lang="en-US" altLang="en-US" sz="2000" smtClean="0"/>
          </a:p>
        </p:txBody>
      </p:sp>
      <p:sp>
        <p:nvSpPr>
          <p:cNvPr id="248835" name="Rectangle 3"/>
          <p:cNvSpPr>
            <a:spLocks noGrp="1" noChangeArrowheads="1"/>
          </p:cNvSpPr>
          <p:nvPr>
            <p:ph type="body" idx="1"/>
          </p:nvPr>
        </p:nvSpPr>
        <p:spPr>
          <a:xfrm>
            <a:off x="152400" y="1447800"/>
            <a:ext cx="8763000" cy="4800600"/>
          </a:xfrm>
        </p:spPr>
        <p:txBody>
          <a:bodyPr/>
          <a:lstStyle/>
          <a:p>
            <a:pPr eaLnBrk="1" hangingPunct="1">
              <a:lnSpc>
                <a:spcPct val="90000"/>
              </a:lnSpc>
              <a:buFontTx/>
              <a:buNone/>
            </a:pPr>
            <a:r>
              <a:rPr lang="en-US" altLang="en-US" sz="2000" smtClean="0"/>
              <a:t>	</a:t>
            </a:r>
            <a:r>
              <a:rPr lang="en-US" altLang="en-US" sz="2800" smtClean="0"/>
              <a:t>Name 5 groups of people for which </a:t>
            </a:r>
            <a:r>
              <a:rPr lang="en-US" altLang="en-US" sz="2800" u="sng" smtClean="0"/>
              <a:t>&gt;</a:t>
            </a:r>
            <a:r>
              <a:rPr lang="en-US" altLang="en-US" sz="2800" smtClean="0"/>
              <a:t> 5 mm of induration is considered a positive reaction? </a:t>
            </a:r>
          </a:p>
          <a:p>
            <a:pPr eaLnBrk="1" hangingPunct="1">
              <a:lnSpc>
                <a:spcPct val="90000"/>
              </a:lnSpc>
              <a:buFontTx/>
              <a:buNone/>
            </a:pPr>
            <a:endParaRPr lang="en-US" altLang="en-US" sz="1200" smtClean="0"/>
          </a:p>
          <a:p>
            <a:pPr lvl="2" eaLnBrk="1" hangingPunct="1">
              <a:lnSpc>
                <a:spcPct val="90000"/>
              </a:lnSpc>
            </a:pPr>
            <a:r>
              <a:rPr lang="en-US" altLang="en-US" smtClean="0">
                <a:solidFill>
                  <a:srgbClr val="532B64"/>
                </a:solidFill>
              </a:rPr>
              <a:t>People living with HIV</a:t>
            </a:r>
          </a:p>
          <a:p>
            <a:pPr lvl="2" eaLnBrk="1" hangingPunct="1">
              <a:lnSpc>
                <a:spcPct val="90000"/>
              </a:lnSpc>
            </a:pPr>
            <a:endParaRPr lang="en-US" altLang="en-US" sz="1800" smtClean="0">
              <a:solidFill>
                <a:srgbClr val="532B64"/>
              </a:solidFill>
            </a:endParaRPr>
          </a:p>
          <a:p>
            <a:pPr lvl="2" eaLnBrk="1" hangingPunct="1">
              <a:lnSpc>
                <a:spcPct val="90000"/>
              </a:lnSpc>
            </a:pPr>
            <a:r>
              <a:rPr lang="en-US" altLang="en-US" smtClean="0">
                <a:solidFill>
                  <a:srgbClr val="532B64"/>
                </a:solidFill>
              </a:rPr>
              <a:t>Recent contacts of people with infectious TB</a:t>
            </a:r>
          </a:p>
          <a:p>
            <a:pPr lvl="2" eaLnBrk="1" hangingPunct="1">
              <a:lnSpc>
                <a:spcPct val="90000"/>
              </a:lnSpc>
            </a:pPr>
            <a:endParaRPr lang="en-US" altLang="en-US" sz="1800" smtClean="0">
              <a:solidFill>
                <a:srgbClr val="532B64"/>
              </a:solidFill>
            </a:endParaRPr>
          </a:p>
          <a:p>
            <a:pPr lvl="2" eaLnBrk="1" hangingPunct="1">
              <a:lnSpc>
                <a:spcPct val="90000"/>
              </a:lnSpc>
            </a:pPr>
            <a:r>
              <a:rPr lang="en-US" altLang="en-US" smtClean="0">
                <a:solidFill>
                  <a:srgbClr val="532B64"/>
                </a:solidFill>
              </a:rPr>
              <a:t>People with chest x-ray findings suggestive of previous TB disease</a:t>
            </a:r>
          </a:p>
          <a:p>
            <a:pPr lvl="2" eaLnBrk="1" hangingPunct="1">
              <a:lnSpc>
                <a:spcPct val="90000"/>
              </a:lnSpc>
            </a:pPr>
            <a:endParaRPr lang="en-US" altLang="en-US" sz="1800" smtClean="0">
              <a:solidFill>
                <a:srgbClr val="532B64"/>
              </a:solidFill>
            </a:endParaRPr>
          </a:p>
          <a:p>
            <a:pPr lvl="2" eaLnBrk="1" hangingPunct="1">
              <a:lnSpc>
                <a:spcPct val="90000"/>
              </a:lnSpc>
            </a:pPr>
            <a:r>
              <a:rPr lang="en-US" altLang="en-US" smtClean="0">
                <a:solidFill>
                  <a:srgbClr val="532B64"/>
                </a:solidFill>
              </a:rPr>
              <a:t>Patients with organ transplants</a:t>
            </a:r>
          </a:p>
          <a:p>
            <a:pPr lvl="2" eaLnBrk="1" hangingPunct="1">
              <a:lnSpc>
                <a:spcPct val="90000"/>
              </a:lnSpc>
            </a:pPr>
            <a:endParaRPr lang="en-US" altLang="en-US" sz="1800" smtClean="0">
              <a:solidFill>
                <a:srgbClr val="532B64"/>
              </a:solidFill>
            </a:endParaRPr>
          </a:p>
          <a:p>
            <a:pPr lvl="2" eaLnBrk="1" hangingPunct="1">
              <a:lnSpc>
                <a:spcPct val="90000"/>
              </a:lnSpc>
            </a:pPr>
            <a:r>
              <a:rPr lang="en-US" altLang="en-US" smtClean="0">
                <a:solidFill>
                  <a:srgbClr val="532B64"/>
                </a:solidFill>
              </a:rPr>
              <a:t>Other immunosuppressed patients</a:t>
            </a:r>
          </a:p>
        </p:txBody>
      </p:sp>
      <p:sp>
        <p:nvSpPr>
          <p:cNvPr id="67589" name="Rectangle 4"/>
          <p:cNvSpPr>
            <a:spLocks noGrp="1" noChangeArrowheads="1"/>
          </p:cNvSpPr>
          <p:nvPr>
            <p:ph type="title"/>
          </p:nvPr>
        </p:nvSpPr>
        <p:spPr>
          <a:xfrm>
            <a:off x="457200" y="533400"/>
            <a:ext cx="8229600" cy="838200"/>
          </a:xfrm>
          <a:noFill/>
        </p:spPr>
        <p:txBody>
          <a:bodyPr/>
          <a:lstStyle/>
          <a:p>
            <a:pPr eaLnBrk="1" hangingPunct="1"/>
            <a:r>
              <a:rPr lang="en-US" altLang="en-US" smtClean="0"/>
              <a:t>Mantoux Tuberculin Skin Test Study Question 3.6</a:t>
            </a:r>
          </a:p>
        </p:txBody>
      </p:sp>
      <p:sp>
        <p:nvSpPr>
          <p:cNvPr id="67590" name="Rectangle 5"/>
          <p:cNvSpPr>
            <a:spLocks noChangeArrowheads="1"/>
          </p:cNvSpPr>
          <p:nvPr/>
        </p:nvSpPr>
        <p:spPr bwMode="auto">
          <a:xfrm>
            <a:off x="381000" y="152400"/>
            <a:ext cx="8305800" cy="12954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8835">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8835">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8835">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88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696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1B8BA37A-DACB-483D-A1BE-8464AE8D6C78}" type="slidenum">
              <a:rPr lang="en-US" altLang="en-US" sz="2000" smtClean="0"/>
              <a:pPr>
                <a:spcBef>
                  <a:spcPct val="0"/>
                </a:spcBef>
                <a:buClrTx/>
                <a:buFontTx/>
                <a:buNone/>
              </a:pPr>
              <a:t>32</a:t>
            </a:fld>
            <a:endParaRPr lang="en-US" altLang="en-US" sz="2000" smtClean="0"/>
          </a:p>
        </p:txBody>
      </p:sp>
      <p:sp>
        <p:nvSpPr>
          <p:cNvPr id="69636" name="Rectangle 4"/>
          <p:cNvSpPr>
            <a:spLocks noChangeArrowheads="1"/>
          </p:cNvSpPr>
          <p:nvPr/>
        </p:nvSpPr>
        <p:spPr bwMode="auto">
          <a:xfrm>
            <a:off x="381000" y="152400"/>
            <a:ext cx="8305800" cy="11430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69637" name="Rectangle 5"/>
          <p:cNvSpPr>
            <a:spLocks noGrp="1" noChangeArrowheads="1"/>
          </p:cNvSpPr>
          <p:nvPr>
            <p:ph type="title"/>
          </p:nvPr>
        </p:nvSpPr>
        <p:spPr>
          <a:xfrm>
            <a:off x="304800" y="228600"/>
            <a:ext cx="8229600" cy="1143000"/>
          </a:xfrm>
          <a:noFill/>
        </p:spPr>
        <p:txBody>
          <a:bodyPr/>
          <a:lstStyle/>
          <a:p>
            <a:pPr eaLnBrk="1" hangingPunct="1"/>
            <a:r>
              <a:rPr lang="en-US" altLang="en-US" smtClean="0"/>
              <a:t>Mantoux Tuberculin Skin Test Study Question 3.7</a:t>
            </a:r>
          </a:p>
        </p:txBody>
      </p:sp>
      <p:sp>
        <p:nvSpPr>
          <p:cNvPr id="69638" name="Rectangle 6"/>
          <p:cNvSpPr>
            <a:spLocks noGrp="1" noChangeArrowheads="1"/>
          </p:cNvSpPr>
          <p:nvPr>
            <p:ph type="body" idx="1"/>
          </p:nvPr>
        </p:nvSpPr>
        <p:spPr>
          <a:noFill/>
        </p:spPr>
        <p:txBody>
          <a:bodyPr/>
          <a:lstStyle/>
          <a:p>
            <a:pPr eaLnBrk="1" hangingPunct="1">
              <a:buFontTx/>
              <a:buNone/>
            </a:pPr>
            <a:endParaRPr lang="en-US" altLang="en-US" smtClean="0"/>
          </a:p>
          <a:p>
            <a:pPr eaLnBrk="1" hangingPunct="1"/>
            <a:endParaRPr lang="en-US" altLang="en-US" i="1" smtClean="0"/>
          </a:p>
        </p:txBody>
      </p:sp>
      <p:sp>
        <p:nvSpPr>
          <p:cNvPr id="249865" name="Rectangle 9"/>
          <p:cNvSpPr>
            <a:spLocks noChangeArrowheads="1"/>
          </p:cNvSpPr>
          <p:nvPr/>
        </p:nvSpPr>
        <p:spPr bwMode="auto">
          <a:xfrm>
            <a:off x="0" y="1371600"/>
            <a:ext cx="8991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eaLnBrk="1" hangingPunct="1">
              <a:buClr>
                <a:srgbClr val="008080"/>
              </a:buClr>
              <a:buFontTx/>
              <a:buNone/>
            </a:pPr>
            <a:r>
              <a:rPr lang="en-US" altLang="en-US" sz="2800"/>
              <a:t>	Name seven groups of people for which </a:t>
            </a:r>
            <a:r>
              <a:rPr lang="en-US" altLang="en-US" sz="2800" u="sng"/>
              <a:t>&gt;</a:t>
            </a:r>
            <a:r>
              <a:rPr lang="en-US" altLang="en-US" sz="2800"/>
              <a:t> 10 mm of induration is considered a positive reaction</a:t>
            </a:r>
            <a:r>
              <a:rPr lang="en-US" altLang="en-US" sz="2400"/>
              <a:t>.</a:t>
            </a:r>
            <a:endParaRPr lang="en-US" altLang="en-US" sz="1800" i="1"/>
          </a:p>
          <a:p>
            <a:pPr lvl="2" eaLnBrk="1" hangingPunct="1">
              <a:buClr>
                <a:srgbClr val="7030A0"/>
              </a:buClr>
            </a:pPr>
            <a:r>
              <a:rPr lang="en-US" altLang="en-US" sz="2000">
                <a:solidFill>
                  <a:srgbClr val="532B64"/>
                </a:solidFill>
              </a:rPr>
              <a:t>People who have recently come to the U.S. (within the last 5 years) from areas where TB is common</a:t>
            </a:r>
          </a:p>
          <a:p>
            <a:pPr lvl="2" eaLnBrk="1" hangingPunct="1"/>
            <a:endParaRPr lang="en-US" altLang="en-US" sz="800">
              <a:solidFill>
                <a:srgbClr val="532B64"/>
              </a:solidFill>
            </a:endParaRPr>
          </a:p>
          <a:p>
            <a:pPr lvl="2" eaLnBrk="1" hangingPunct="1">
              <a:buClr>
                <a:srgbClr val="7030A0"/>
              </a:buClr>
            </a:pPr>
            <a:r>
              <a:rPr lang="en-US" altLang="en-US" sz="2000">
                <a:solidFill>
                  <a:srgbClr val="532B64"/>
                </a:solidFill>
              </a:rPr>
              <a:t>People who abuse drugs</a:t>
            </a:r>
          </a:p>
          <a:p>
            <a:pPr lvl="2" eaLnBrk="1" hangingPunct="1"/>
            <a:endParaRPr lang="en-US" altLang="en-US" sz="800">
              <a:solidFill>
                <a:srgbClr val="532B64"/>
              </a:solidFill>
            </a:endParaRPr>
          </a:p>
          <a:p>
            <a:pPr lvl="2" eaLnBrk="1" hangingPunct="1">
              <a:buClr>
                <a:srgbClr val="7030A0"/>
              </a:buClr>
            </a:pPr>
            <a:r>
              <a:rPr lang="en-US" altLang="en-US" sz="2000">
                <a:solidFill>
                  <a:srgbClr val="532B64"/>
                </a:solidFill>
              </a:rPr>
              <a:t>Mycobacteriology lab workers</a:t>
            </a:r>
          </a:p>
          <a:p>
            <a:pPr lvl="2" eaLnBrk="1" hangingPunct="1"/>
            <a:endParaRPr lang="en-US" altLang="en-US" sz="800">
              <a:solidFill>
                <a:srgbClr val="532B64"/>
              </a:solidFill>
            </a:endParaRPr>
          </a:p>
          <a:p>
            <a:pPr lvl="2" eaLnBrk="1" hangingPunct="1">
              <a:buClr>
                <a:srgbClr val="7030A0"/>
              </a:buClr>
            </a:pPr>
            <a:r>
              <a:rPr lang="en-US" altLang="en-US" sz="2000">
                <a:solidFill>
                  <a:srgbClr val="532B64"/>
                </a:solidFill>
              </a:rPr>
              <a:t>People who live or work in high-risk congregate settings</a:t>
            </a:r>
            <a:endParaRPr lang="en-US" altLang="en-US" sz="800">
              <a:solidFill>
                <a:srgbClr val="532B64"/>
              </a:solidFill>
            </a:endParaRPr>
          </a:p>
          <a:p>
            <a:pPr lvl="2" eaLnBrk="1" hangingPunct="1"/>
            <a:endParaRPr lang="en-US" altLang="en-US" sz="800">
              <a:solidFill>
                <a:srgbClr val="532B64"/>
              </a:solidFill>
            </a:endParaRPr>
          </a:p>
          <a:p>
            <a:pPr lvl="2" eaLnBrk="1" hangingPunct="1">
              <a:buClr>
                <a:srgbClr val="7030A0"/>
              </a:buClr>
            </a:pPr>
            <a:r>
              <a:rPr lang="en-US" altLang="en-US" sz="2000">
                <a:solidFill>
                  <a:srgbClr val="532B64"/>
                </a:solidFill>
              </a:rPr>
              <a:t>People with certain medical conditions</a:t>
            </a:r>
          </a:p>
          <a:p>
            <a:pPr lvl="2" eaLnBrk="1" hangingPunct="1"/>
            <a:endParaRPr lang="en-US" altLang="en-US" sz="800">
              <a:solidFill>
                <a:srgbClr val="532B64"/>
              </a:solidFill>
            </a:endParaRPr>
          </a:p>
          <a:p>
            <a:pPr lvl="2" eaLnBrk="1" hangingPunct="1">
              <a:buClr>
                <a:srgbClr val="7030A0"/>
              </a:buClr>
            </a:pPr>
            <a:r>
              <a:rPr lang="en-US" altLang="en-US" sz="2000">
                <a:solidFill>
                  <a:srgbClr val="532B64"/>
                </a:solidFill>
              </a:rPr>
              <a:t>Children younger than 5 years of age</a:t>
            </a:r>
          </a:p>
          <a:p>
            <a:pPr lvl="2" eaLnBrk="1" hangingPunct="1"/>
            <a:endParaRPr lang="en-US" altLang="en-US" sz="800">
              <a:solidFill>
                <a:srgbClr val="532B64"/>
              </a:solidFill>
            </a:endParaRPr>
          </a:p>
          <a:p>
            <a:pPr lvl="2" eaLnBrk="1" hangingPunct="1">
              <a:buClr>
                <a:srgbClr val="7030A0"/>
              </a:buClr>
            </a:pPr>
            <a:r>
              <a:rPr lang="en-US" altLang="en-US" sz="2000">
                <a:solidFill>
                  <a:srgbClr val="532B64"/>
                </a:solidFill>
              </a:rPr>
              <a:t>Infants, children, and adolescents exposed to adults in high-risk categories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6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9865">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986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9865">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9865">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9865">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986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5"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716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155894B4-77ED-4B02-B296-794223C3905A}" type="slidenum">
              <a:rPr lang="en-US" altLang="en-US" sz="2000" smtClean="0"/>
              <a:pPr>
                <a:spcBef>
                  <a:spcPct val="0"/>
                </a:spcBef>
                <a:buClrTx/>
                <a:buFontTx/>
                <a:buNone/>
              </a:pPr>
              <a:t>33</a:t>
            </a:fld>
            <a:endParaRPr lang="en-US" altLang="en-US" sz="2000" smtClean="0"/>
          </a:p>
        </p:txBody>
      </p:sp>
      <p:sp>
        <p:nvSpPr>
          <p:cNvPr id="253955" name="Rectangle 3"/>
          <p:cNvSpPr>
            <a:spLocks noGrp="1" noChangeArrowheads="1"/>
          </p:cNvSpPr>
          <p:nvPr>
            <p:ph type="body" idx="1"/>
          </p:nvPr>
        </p:nvSpPr>
        <p:spPr>
          <a:xfrm>
            <a:off x="457200" y="1570038"/>
            <a:ext cx="8229600" cy="4525962"/>
          </a:xfrm>
        </p:spPr>
        <p:txBody>
          <a:bodyPr/>
          <a:lstStyle/>
          <a:p>
            <a:pPr eaLnBrk="1" hangingPunct="1">
              <a:buFontTx/>
              <a:buNone/>
            </a:pPr>
            <a:r>
              <a:rPr lang="en-US" altLang="en-US" sz="2400" smtClean="0"/>
              <a:t>	</a:t>
            </a:r>
            <a:r>
              <a:rPr lang="en-US" altLang="en-US" sz="2800" smtClean="0"/>
              <a:t>For which group of people is </a:t>
            </a:r>
            <a:r>
              <a:rPr lang="en-US" altLang="en-US" sz="2800" u="sng" smtClean="0"/>
              <a:t>&gt;</a:t>
            </a:r>
            <a:r>
              <a:rPr lang="en-US" altLang="en-US" sz="2800" smtClean="0"/>
              <a:t> 15 mm of induration considered a positive reaction?</a:t>
            </a:r>
            <a:r>
              <a:rPr lang="en-US" altLang="en-US" smtClean="0"/>
              <a:t> </a:t>
            </a:r>
            <a:endParaRPr lang="en-US" altLang="en-US" sz="1800" i="1" smtClean="0"/>
          </a:p>
          <a:p>
            <a:pPr eaLnBrk="1" hangingPunct="1"/>
            <a:endParaRPr lang="en-US" altLang="en-US" sz="1800" i="1" smtClean="0"/>
          </a:p>
          <a:p>
            <a:pPr lvl="2" eaLnBrk="1" hangingPunct="1">
              <a:buFontTx/>
              <a:buNone/>
            </a:pPr>
            <a:r>
              <a:rPr lang="en-US" altLang="en-US" sz="2800" smtClean="0">
                <a:solidFill>
                  <a:srgbClr val="532B64"/>
                </a:solidFill>
              </a:rPr>
              <a:t>People with no risk factors for TB.</a:t>
            </a:r>
          </a:p>
        </p:txBody>
      </p:sp>
      <p:sp>
        <p:nvSpPr>
          <p:cNvPr id="71685" name="Rectangle 4"/>
          <p:cNvSpPr>
            <a:spLocks noGrp="1" noChangeArrowheads="1"/>
          </p:cNvSpPr>
          <p:nvPr>
            <p:ph type="title"/>
          </p:nvPr>
        </p:nvSpPr>
        <p:spPr>
          <a:xfrm>
            <a:off x="304800" y="228600"/>
            <a:ext cx="8229600" cy="1143000"/>
          </a:xfrm>
          <a:noFill/>
        </p:spPr>
        <p:txBody>
          <a:bodyPr/>
          <a:lstStyle/>
          <a:p>
            <a:pPr eaLnBrk="1" hangingPunct="1"/>
            <a:r>
              <a:rPr lang="en-US" altLang="en-US" smtClean="0"/>
              <a:t>Mantoux Tuberculin Skin Test Study Question 3.8</a:t>
            </a:r>
          </a:p>
        </p:txBody>
      </p:sp>
      <p:sp>
        <p:nvSpPr>
          <p:cNvPr id="71686" name="Rectangle 5"/>
          <p:cNvSpPr>
            <a:spLocks noChangeArrowheads="1"/>
          </p:cNvSpPr>
          <p:nvPr/>
        </p:nvSpPr>
        <p:spPr bwMode="auto">
          <a:xfrm>
            <a:off x="381000" y="152400"/>
            <a:ext cx="8305800" cy="12192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7D6B791D-877D-4EE7-9516-24CD3DFCC982}" type="slidenum">
              <a:rPr lang="en-US" altLang="en-US" sz="2000" smtClean="0"/>
              <a:pPr>
                <a:spcBef>
                  <a:spcPct val="0"/>
                </a:spcBef>
                <a:buClrTx/>
                <a:buFontTx/>
                <a:buNone/>
              </a:pPr>
              <a:t>34</a:t>
            </a:fld>
            <a:endParaRPr lang="en-US" altLang="en-US" sz="2000" smtClean="0"/>
          </a:p>
        </p:txBody>
      </p:sp>
      <p:sp>
        <p:nvSpPr>
          <p:cNvPr id="17411" name="Rectangle 2"/>
          <p:cNvSpPr>
            <a:spLocks noGrp="1" noChangeArrowheads="1"/>
          </p:cNvSpPr>
          <p:nvPr>
            <p:ph type="ctrTitle"/>
          </p:nvPr>
        </p:nvSpPr>
        <p:spPr>
          <a:xfrm>
            <a:off x="-76200" y="533400"/>
            <a:ext cx="9372600" cy="4038600"/>
          </a:xfrm>
        </p:spPr>
        <p:txBody>
          <a:bodyPr/>
          <a:lstStyle/>
          <a:p>
            <a:pPr eaLnBrk="1" hangingPunct="1">
              <a:defRPr/>
            </a:pPr>
            <a:r>
              <a:rPr lang="en-US" dirty="0" smtClean="0">
                <a:solidFill>
                  <a:srgbClr val="532B64"/>
                </a:solidFill>
              </a:rPr>
              <a:t>Diagnosis of Latent TB Infection (LTBI)</a:t>
            </a:r>
            <a:r>
              <a:rPr lang="en-US" dirty="0" smtClean="0">
                <a:solidFill>
                  <a:schemeClr val="accent1">
                    <a:lumMod val="25000"/>
                  </a:schemeClr>
                </a:solidFill>
              </a:rPr>
              <a:t/>
            </a:r>
            <a:br>
              <a:rPr lang="en-US" dirty="0" smtClean="0">
                <a:solidFill>
                  <a:schemeClr val="accent1">
                    <a:lumMod val="25000"/>
                  </a:schemeClr>
                </a:solidFill>
              </a:rPr>
            </a:br>
            <a:r>
              <a:rPr lang="en-US" sz="1600" dirty="0" smtClean="0"/>
              <a:t/>
            </a:r>
            <a:br>
              <a:rPr lang="en-US" sz="1600" dirty="0" smtClean="0"/>
            </a:br>
            <a:r>
              <a:rPr lang="en-US" sz="4000" dirty="0" smtClean="0">
                <a:solidFill>
                  <a:srgbClr val="80439B"/>
                </a:solidFill>
              </a:rPr>
              <a:t>Mantoux Tuberculin Skin Test</a:t>
            </a:r>
            <a:br>
              <a:rPr lang="en-US" sz="4000" dirty="0" smtClean="0">
                <a:solidFill>
                  <a:srgbClr val="80439B"/>
                </a:solidFill>
              </a:rPr>
            </a:br>
            <a:r>
              <a:rPr lang="en-US" sz="4000" dirty="0" smtClean="0">
                <a:solidFill>
                  <a:srgbClr val="80439B"/>
                </a:solidFill>
              </a:rPr>
              <a:t>Factors that Affect the Reaction</a:t>
            </a:r>
          </a:p>
        </p:txBody>
      </p:sp>
      <p:sp>
        <p:nvSpPr>
          <p:cNvPr id="73732"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757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D23207B6-8133-4498-BFEB-78D731087F7B}" type="slidenum">
              <a:rPr lang="en-US" altLang="en-US" sz="2000" smtClean="0"/>
              <a:pPr>
                <a:spcBef>
                  <a:spcPct val="0"/>
                </a:spcBef>
                <a:buClrTx/>
                <a:buFontTx/>
                <a:buNone/>
              </a:pPr>
              <a:t>35</a:t>
            </a:fld>
            <a:endParaRPr lang="en-US" altLang="en-US" sz="2000" smtClean="0"/>
          </a:p>
        </p:txBody>
      </p:sp>
      <p:sp>
        <p:nvSpPr>
          <p:cNvPr id="75780" name="Rectangle 3"/>
          <p:cNvSpPr>
            <a:spLocks noGrp="1" noChangeArrowheads="1"/>
          </p:cNvSpPr>
          <p:nvPr>
            <p:ph type="body" idx="1"/>
          </p:nvPr>
        </p:nvSpPr>
        <p:spPr>
          <a:xfrm>
            <a:off x="457200" y="1295400"/>
            <a:ext cx="8229600" cy="5105400"/>
          </a:xfrm>
        </p:spPr>
        <p:txBody>
          <a:bodyPr/>
          <a:lstStyle/>
          <a:p>
            <a:pPr eaLnBrk="1" hangingPunct="1">
              <a:lnSpc>
                <a:spcPct val="90000"/>
              </a:lnSpc>
            </a:pPr>
            <a:r>
              <a:rPr lang="en-US" altLang="en-US" sz="2800" dirty="0" smtClean="0"/>
              <a:t>Factors that may cause people to have a positive reaction even if they do not have TB infection:</a:t>
            </a:r>
          </a:p>
          <a:p>
            <a:pPr eaLnBrk="1" hangingPunct="1">
              <a:lnSpc>
                <a:spcPct val="90000"/>
              </a:lnSpc>
            </a:pPr>
            <a:endParaRPr lang="en-US" altLang="en-US" sz="1600" dirty="0" smtClean="0"/>
          </a:p>
          <a:p>
            <a:pPr lvl="1" eaLnBrk="1" hangingPunct="1">
              <a:lnSpc>
                <a:spcPct val="90000"/>
              </a:lnSpc>
            </a:pPr>
            <a:r>
              <a:rPr lang="en-US" altLang="en-US" dirty="0" smtClean="0"/>
              <a:t>Infection with nontuberculous mycobacteria (NTM)</a:t>
            </a:r>
          </a:p>
          <a:p>
            <a:pPr lvl="1" eaLnBrk="1" hangingPunct="1">
              <a:lnSpc>
                <a:spcPct val="90000"/>
              </a:lnSpc>
            </a:pPr>
            <a:endParaRPr lang="en-US" altLang="en-US" sz="1600" dirty="0" smtClean="0"/>
          </a:p>
          <a:p>
            <a:pPr lvl="1" eaLnBrk="1" hangingPunct="1">
              <a:lnSpc>
                <a:spcPct val="90000"/>
              </a:lnSpc>
            </a:pPr>
            <a:r>
              <a:rPr lang="en-US" altLang="en-US" dirty="0" smtClean="0"/>
              <a:t>BCG vaccination</a:t>
            </a:r>
          </a:p>
          <a:p>
            <a:pPr lvl="1" eaLnBrk="1" hangingPunct="1">
              <a:lnSpc>
                <a:spcPct val="90000"/>
              </a:lnSpc>
            </a:pPr>
            <a:endParaRPr lang="en-US" altLang="en-US" sz="1600" dirty="0" smtClean="0"/>
          </a:p>
          <a:p>
            <a:pPr lvl="1" eaLnBrk="1" hangingPunct="1">
              <a:lnSpc>
                <a:spcPct val="90000"/>
              </a:lnSpc>
            </a:pPr>
            <a:r>
              <a:rPr lang="en-US" altLang="en-US" dirty="0" smtClean="0"/>
              <a:t>Administration of incorrect antigen</a:t>
            </a:r>
          </a:p>
          <a:p>
            <a:pPr lvl="1" eaLnBrk="1" hangingPunct="1">
              <a:lnSpc>
                <a:spcPct val="90000"/>
              </a:lnSpc>
              <a:buFontTx/>
              <a:buNone/>
            </a:pPr>
            <a:endParaRPr lang="en-US" altLang="en-US" sz="1600" dirty="0" smtClean="0"/>
          </a:p>
          <a:p>
            <a:pPr lvl="1" eaLnBrk="1" hangingPunct="1">
              <a:lnSpc>
                <a:spcPct val="90000"/>
              </a:lnSpc>
            </a:pPr>
            <a:r>
              <a:rPr lang="en-US" altLang="en-US" dirty="0" smtClean="0"/>
              <a:t>Incorrect measuring or interpretation of TST reaction</a:t>
            </a:r>
          </a:p>
        </p:txBody>
      </p:sp>
      <p:sp>
        <p:nvSpPr>
          <p:cNvPr id="75781" name="Rectangle 8"/>
          <p:cNvSpPr>
            <a:spLocks noGrp="1" noChangeArrowheads="1"/>
          </p:cNvSpPr>
          <p:nvPr>
            <p:ph type="title"/>
          </p:nvPr>
        </p:nvSpPr>
        <p:spPr>
          <a:xfrm>
            <a:off x="228600" y="76200"/>
            <a:ext cx="8686800" cy="1143000"/>
          </a:xfrm>
          <a:noFill/>
        </p:spPr>
        <p:txBody>
          <a:bodyPr/>
          <a:lstStyle/>
          <a:p>
            <a:pPr eaLnBrk="1" hangingPunct="1"/>
            <a:r>
              <a:rPr lang="en-US" altLang="en-US" smtClean="0"/>
              <a:t>Mantoux Tuberculin Skin Test (9)</a:t>
            </a:r>
            <a:br>
              <a:rPr lang="en-US" altLang="en-US" smtClean="0"/>
            </a:br>
            <a:r>
              <a:rPr lang="en-US" altLang="en-US" sz="3200" smtClean="0"/>
              <a:t>False-Positive Reaction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778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324AB455-141F-4D7C-AD83-B8133EC07F96}" type="slidenum">
              <a:rPr lang="en-US" altLang="en-US" sz="2000" smtClean="0"/>
              <a:pPr>
                <a:spcBef>
                  <a:spcPct val="0"/>
                </a:spcBef>
                <a:buClrTx/>
                <a:buFontTx/>
                <a:buNone/>
              </a:pPr>
              <a:t>36</a:t>
            </a:fld>
            <a:endParaRPr lang="en-US" altLang="en-US" sz="2000" smtClean="0"/>
          </a:p>
        </p:txBody>
      </p:sp>
      <p:sp>
        <p:nvSpPr>
          <p:cNvPr id="77828" name="Rectangle 3"/>
          <p:cNvSpPr>
            <a:spLocks noGrp="1" noChangeArrowheads="1"/>
          </p:cNvSpPr>
          <p:nvPr>
            <p:ph type="body" idx="1"/>
          </p:nvPr>
        </p:nvSpPr>
        <p:spPr>
          <a:xfrm>
            <a:off x="228600" y="1371600"/>
            <a:ext cx="8686800" cy="4648200"/>
          </a:xfrm>
        </p:spPr>
        <p:txBody>
          <a:bodyPr/>
          <a:lstStyle/>
          <a:p>
            <a:pPr eaLnBrk="1" hangingPunct="1"/>
            <a:r>
              <a:rPr lang="en-US" altLang="en-US" sz="2800" smtClean="0"/>
              <a:t>People who have been vaccinated with BCG may have a false-positive TST reaction</a:t>
            </a:r>
          </a:p>
          <a:p>
            <a:pPr eaLnBrk="1" hangingPunct="1"/>
            <a:endParaRPr lang="en-US" altLang="en-US" sz="2800" smtClean="0"/>
          </a:p>
          <a:p>
            <a:pPr lvl="1" eaLnBrk="1" hangingPunct="1"/>
            <a:r>
              <a:rPr lang="en-US" altLang="en-US" smtClean="0"/>
              <a:t>However, there is no reliable way to distinguish a positive TST reaction caused by BCG vaccination from a reaction caused by true TB infection</a:t>
            </a:r>
          </a:p>
          <a:p>
            <a:pPr lvl="1" eaLnBrk="1" hangingPunct="1"/>
            <a:endParaRPr lang="en-US" altLang="en-US" sz="2400" smtClean="0"/>
          </a:p>
          <a:p>
            <a:pPr eaLnBrk="1" hangingPunct="1"/>
            <a:r>
              <a:rPr lang="en-US" altLang="en-US" sz="2800" smtClean="0"/>
              <a:t>Individuals should always be further evaluated if they have a positive TST reaction</a:t>
            </a:r>
          </a:p>
        </p:txBody>
      </p:sp>
      <p:sp>
        <p:nvSpPr>
          <p:cNvPr id="77829" name="Rectangle 4"/>
          <p:cNvSpPr>
            <a:spLocks noGrp="1" noChangeArrowheads="1"/>
          </p:cNvSpPr>
          <p:nvPr>
            <p:ph type="title"/>
          </p:nvPr>
        </p:nvSpPr>
        <p:spPr>
          <a:xfrm>
            <a:off x="0" y="76200"/>
            <a:ext cx="9144000" cy="1143000"/>
          </a:xfrm>
          <a:noFill/>
        </p:spPr>
        <p:txBody>
          <a:bodyPr/>
          <a:lstStyle/>
          <a:p>
            <a:pPr eaLnBrk="1" hangingPunct="1"/>
            <a:r>
              <a:rPr lang="en-US" altLang="en-US" smtClean="0"/>
              <a:t>Mantoux Tuberculin Skin Test (10)</a:t>
            </a:r>
            <a:br>
              <a:rPr lang="en-US" altLang="en-US" smtClean="0"/>
            </a:br>
            <a:r>
              <a:rPr lang="en-US" altLang="en-US" sz="3200" smtClean="0"/>
              <a:t>BCG Vaccine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798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E29958F0-9233-4C43-BD84-B90F2AA083DF}" type="slidenum">
              <a:rPr lang="en-US" altLang="en-US" sz="2000" smtClean="0"/>
              <a:pPr>
                <a:spcBef>
                  <a:spcPct val="0"/>
                </a:spcBef>
                <a:buClrTx/>
                <a:buFontTx/>
                <a:buNone/>
              </a:pPr>
              <a:t>37</a:t>
            </a:fld>
            <a:endParaRPr lang="en-US" altLang="en-US" sz="2000" smtClean="0"/>
          </a:p>
        </p:txBody>
      </p:sp>
      <p:sp>
        <p:nvSpPr>
          <p:cNvPr id="79876" name="Rectangle 6"/>
          <p:cNvSpPr>
            <a:spLocks noGrp="1" noChangeArrowheads="1"/>
          </p:cNvSpPr>
          <p:nvPr>
            <p:ph type="body" idx="1"/>
          </p:nvPr>
        </p:nvSpPr>
        <p:spPr>
          <a:xfrm>
            <a:off x="152400" y="1066800"/>
            <a:ext cx="8763000" cy="5135563"/>
          </a:xfrm>
        </p:spPr>
        <p:txBody>
          <a:bodyPr/>
          <a:lstStyle/>
          <a:p>
            <a:pPr eaLnBrk="1" hangingPunct="1">
              <a:lnSpc>
                <a:spcPct val="80000"/>
              </a:lnSpc>
            </a:pPr>
            <a:r>
              <a:rPr lang="en-US" altLang="en-US" sz="2800" dirty="0" smtClean="0"/>
              <a:t>Factors that may cause false-negative reactions:</a:t>
            </a:r>
          </a:p>
          <a:p>
            <a:pPr eaLnBrk="1" hangingPunct="1">
              <a:lnSpc>
                <a:spcPct val="80000"/>
              </a:lnSpc>
            </a:pPr>
            <a:endParaRPr lang="en-US" altLang="en-US" sz="1600" dirty="0" smtClean="0"/>
          </a:p>
          <a:p>
            <a:pPr lvl="1" eaLnBrk="1" hangingPunct="1">
              <a:lnSpc>
                <a:spcPct val="80000"/>
              </a:lnSpc>
            </a:pPr>
            <a:r>
              <a:rPr lang="en-US" altLang="en-US" sz="2400" dirty="0" err="1" smtClean="0"/>
              <a:t>Anergy</a:t>
            </a:r>
            <a:endParaRPr lang="en-US" altLang="en-US" sz="2400" dirty="0" smtClean="0"/>
          </a:p>
          <a:p>
            <a:pPr lvl="1" eaLnBrk="1" hangingPunct="1">
              <a:lnSpc>
                <a:spcPct val="80000"/>
              </a:lnSpc>
            </a:pPr>
            <a:endParaRPr lang="en-US" altLang="en-US" sz="1600" dirty="0" smtClean="0"/>
          </a:p>
          <a:p>
            <a:pPr lvl="1" eaLnBrk="1" hangingPunct="1">
              <a:lnSpc>
                <a:spcPct val="80000"/>
              </a:lnSpc>
            </a:pPr>
            <a:r>
              <a:rPr lang="en-US" altLang="en-US" sz="2400" dirty="0" smtClean="0"/>
              <a:t>Recent TB infection (within past 8 to 10 weeks)</a:t>
            </a:r>
          </a:p>
          <a:p>
            <a:pPr lvl="1" eaLnBrk="1" hangingPunct="1">
              <a:lnSpc>
                <a:spcPct val="80000"/>
              </a:lnSpc>
            </a:pPr>
            <a:endParaRPr lang="en-US" altLang="en-US" sz="1600" dirty="0" smtClean="0"/>
          </a:p>
          <a:p>
            <a:pPr lvl="2" eaLnBrk="1" hangingPunct="1">
              <a:lnSpc>
                <a:spcPct val="80000"/>
              </a:lnSpc>
            </a:pPr>
            <a:r>
              <a:rPr lang="en-US" altLang="en-US" dirty="0" smtClean="0"/>
              <a:t>It can take 2 to 8 weeks after TB infection for body’s immune system to react to tuberculin</a:t>
            </a:r>
          </a:p>
          <a:p>
            <a:pPr lvl="2" eaLnBrk="1" hangingPunct="1">
              <a:lnSpc>
                <a:spcPct val="80000"/>
              </a:lnSpc>
            </a:pPr>
            <a:endParaRPr lang="en-US" altLang="en-US" sz="1600" dirty="0" smtClean="0"/>
          </a:p>
          <a:p>
            <a:pPr lvl="1" eaLnBrk="1" hangingPunct="1">
              <a:lnSpc>
                <a:spcPct val="80000"/>
              </a:lnSpc>
            </a:pPr>
            <a:r>
              <a:rPr lang="en-US" altLang="en-US" sz="2400" dirty="0" smtClean="0"/>
              <a:t>Very young age (younger than 6 months)</a:t>
            </a:r>
            <a:endParaRPr lang="en-US" altLang="en-US" sz="1600" dirty="0" smtClean="0"/>
          </a:p>
          <a:p>
            <a:pPr lvl="1" eaLnBrk="1" hangingPunct="1">
              <a:lnSpc>
                <a:spcPct val="80000"/>
              </a:lnSpc>
            </a:pPr>
            <a:endParaRPr lang="en-US" altLang="en-US" sz="1600" dirty="0" smtClean="0"/>
          </a:p>
          <a:p>
            <a:pPr lvl="1" eaLnBrk="1" hangingPunct="1">
              <a:lnSpc>
                <a:spcPct val="80000"/>
              </a:lnSpc>
            </a:pPr>
            <a:r>
              <a:rPr lang="en-US" altLang="en-US" sz="2400" dirty="0" smtClean="0"/>
              <a:t>Recent live-virus measles or smallpox vaccination</a:t>
            </a:r>
          </a:p>
          <a:p>
            <a:pPr lvl="1" eaLnBrk="1" hangingPunct="1">
              <a:lnSpc>
                <a:spcPct val="80000"/>
              </a:lnSpc>
            </a:pPr>
            <a:endParaRPr lang="en-US" altLang="en-US" sz="1600" dirty="0" smtClean="0"/>
          </a:p>
          <a:p>
            <a:pPr lvl="1" eaLnBrk="1" hangingPunct="1">
              <a:lnSpc>
                <a:spcPct val="80000"/>
              </a:lnSpc>
            </a:pPr>
            <a:r>
              <a:rPr lang="en-US" altLang="en-US" sz="2400" dirty="0" smtClean="0"/>
              <a:t>Incorrect method of giving the TST</a:t>
            </a:r>
            <a:endParaRPr lang="en-US" altLang="en-US" sz="1600" dirty="0" smtClean="0"/>
          </a:p>
          <a:p>
            <a:pPr lvl="1" eaLnBrk="1" hangingPunct="1">
              <a:lnSpc>
                <a:spcPct val="80000"/>
              </a:lnSpc>
            </a:pPr>
            <a:endParaRPr lang="en-US" altLang="en-US" sz="1600" dirty="0" smtClean="0"/>
          </a:p>
          <a:p>
            <a:pPr lvl="1" eaLnBrk="1" hangingPunct="1">
              <a:lnSpc>
                <a:spcPct val="80000"/>
              </a:lnSpc>
            </a:pPr>
            <a:r>
              <a:rPr lang="en-US" altLang="en-US" sz="2400" dirty="0" smtClean="0"/>
              <a:t>Incorrect measuring or interpretation of TST reaction</a:t>
            </a:r>
          </a:p>
        </p:txBody>
      </p:sp>
      <p:sp>
        <p:nvSpPr>
          <p:cNvPr id="79877" name="Rectangle 7"/>
          <p:cNvSpPr>
            <a:spLocks noGrp="1" noChangeArrowheads="1"/>
          </p:cNvSpPr>
          <p:nvPr>
            <p:ph type="title"/>
          </p:nvPr>
        </p:nvSpPr>
        <p:spPr>
          <a:xfrm>
            <a:off x="0" y="0"/>
            <a:ext cx="9144000" cy="1143000"/>
          </a:xfrm>
          <a:noFill/>
        </p:spPr>
        <p:txBody>
          <a:bodyPr/>
          <a:lstStyle/>
          <a:p>
            <a:pPr eaLnBrk="1" hangingPunct="1"/>
            <a:r>
              <a:rPr lang="en-US" altLang="en-US" smtClean="0"/>
              <a:t>Mantoux Tuberculin Skin Test (11)</a:t>
            </a:r>
            <a:br>
              <a:rPr lang="en-US" altLang="en-US" smtClean="0"/>
            </a:br>
            <a:r>
              <a:rPr lang="en-US" altLang="en-US" sz="3200" smtClean="0"/>
              <a:t>False-Negative Reaction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819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EAF8FB6A-E907-4DC8-B46F-37C2A06C4BB0}" type="slidenum">
              <a:rPr lang="en-US" altLang="en-US" sz="2000" smtClean="0"/>
              <a:pPr>
                <a:spcBef>
                  <a:spcPct val="0"/>
                </a:spcBef>
                <a:buClrTx/>
                <a:buFontTx/>
                <a:buNone/>
              </a:pPr>
              <a:t>38</a:t>
            </a:fld>
            <a:endParaRPr lang="en-US" altLang="en-US" sz="2000" smtClean="0"/>
          </a:p>
        </p:txBody>
      </p:sp>
      <p:sp>
        <p:nvSpPr>
          <p:cNvPr id="81924" name="Rectangle 3"/>
          <p:cNvSpPr>
            <a:spLocks noGrp="1" noChangeArrowheads="1"/>
          </p:cNvSpPr>
          <p:nvPr>
            <p:ph type="body" idx="1"/>
          </p:nvPr>
        </p:nvSpPr>
        <p:spPr>
          <a:xfrm>
            <a:off x="304800" y="1524000"/>
            <a:ext cx="8382000" cy="3429000"/>
          </a:xfrm>
        </p:spPr>
        <p:txBody>
          <a:bodyPr/>
          <a:lstStyle/>
          <a:p>
            <a:pPr eaLnBrk="1" hangingPunct="1"/>
            <a:r>
              <a:rPr lang="en-US" altLang="en-US" sz="2800" smtClean="0"/>
              <a:t>Inability to react to skin tests due to weakened immune system</a:t>
            </a:r>
          </a:p>
          <a:p>
            <a:pPr eaLnBrk="1" hangingPunct="1"/>
            <a:endParaRPr lang="en-US" altLang="en-US" sz="2800" smtClean="0"/>
          </a:p>
          <a:p>
            <a:pPr eaLnBrk="1" hangingPunct="1"/>
            <a:r>
              <a:rPr lang="en-US" altLang="en-US" sz="2800" smtClean="0"/>
              <a:t>Anergy testing is no longer routinely recommended</a:t>
            </a:r>
          </a:p>
          <a:p>
            <a:pPr eaLnBrk="1" hangingPunct="1">
              <a:buFontTx/>
              <a:buNone/>
            </a:pPr>
            <a:endParaRPr lang="en-US" altLang="en-US" sz="2800" smtClean="0"/>
          </a:p>
        </p:txBody>
      </p:sp>
      <p:sp>
        <p:nvSpPr>
          <p:cNvPr id="81925" name="Rectangle 5"/>
          <p:cNvSpPr>
            <a:spLocks noGrp="1" noChangeArrowheads="1"/>
          </p:cNvSpPr>
          <p:nvPr>
            <p:ph type="title"/>
          </p:nvPr>
        </p:nvSpPr>
        <p:spPr>
          <a:xfrm>
            <a:off x="304800" y="76200"/>
            <a:ext cx="8488363" cy="1143000"/>
          </a:xfrm>
          <a:noFill/>
        </p:spPr>
        <p:txBody>
          <a:bodyPr/>
          <a:lstStyle/>
          <a:p>
            <a:pPr eaLnBrk="1" hangingPunct="1"/>
            <a:r>
              <a:rPr lang="en-US" altLang="en-US" smtClean="0"/>
              <a:t>Mantoux Tuberculin Skin Test (12)</a:t>
            </a:r>
            <a:br>
              <a:rPr lang="en-US" altLang="en-US" smtClean="0"/>
            </a:br>
            <a:r>
              <a:rPr lang="en-US" altLang="en-US" sz="3200" smtClean="0"/>
              <a:t>Anergy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8397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1B78FB15-A005-4A23-99BA-BC60C8740315}" type="slidenum">
              <a:rPr lang="en-US" altLang="en-US" sz="2000" smtClean="0"/>
              <a:pPr>
                <a:spcBef>
                  <a:spcPct val="0"/>
                </a:spcBef>
                <a:buClrTx/>
                <a:buFontTx/>
                <a:buNone/>
              </a:pPr>
              <a:t>39</a:t>
            </a:fld>
            <a:endParaRPr lang="en-US" altLang="en-US" sz="2000" smtClean="0"/>
          </a:p>
        </p:txBody>
      </p:sp>
      <p:sp>
        <p:nvSpPr>
          <p:cNvPr id="83972" name="Rectangle 4"/>
          <p:cNvSpPr>
            <a:spLocks noGrp="1" noChangeArrowheads="1"/>
          </p:cNvSpPr>
          <p:nvPr>
            <p:ph type="title"/>
          </p:nvPr>
        </p:nvSpPr>
        <p:spPr>
          <a:xfrm>
            <a:off x="198438" y="0"/>
            <a:ext cx="8716962" cy="762000"/>
          </a:xfrm>
          <a:noFill/>
        </p:spPr>
        <p:txBody>
          <a:bodyPr/>
          <a:lstStyle/>
          <a:p>
            <a:pPr eaLnBrk="1" hangingPunct="1"/>
            <a:r>
              <a:rPr lang="en-US" altLang="en-US" smtClean="0">
                <a:solidFill>
                  <a:srgbClr val="532B64"/>
                </a:solidFill>
              </a:rPr>
              <a:t>Mantoux Tuberculin Skin Test (13)</a:t>
            </a:r>
            <a:endParaRPr lang="en-US" altLang="en-US" sz="3200" smtClean="0">
              <a:solidFill>
                <a:srgbClr val="532B64"/>
              </a:solidFill>
            </a:endParaRPr>
          </a:p>
        </p:txBody>
      </p:sp>
      <p:sp>
        <p:nvSpPr>
          <p:cNvPr id="83973" name="Rectangle 3"/>
          <p:cNvSpPr>
            <a:spLocks noGrp="1" noChangeArrowheads="1"/>
          </p:cNvSpPr>
          <p:nvPr>
            <p:ph type="body" sz="half" idx="1"/>
          </p:nvPr>
        </p:nvSpPr>
        <p:spPr>
          <a:xfrm>
            <a:off x="457200" y="914400"/>
            <a:ext cx="8229600" cy="1371600"/>
          </a:xfrm>
        </p:spPr>
        <p:txBody>
          <a:bodyPr/>
          <a:lstStyle/>
          <a:p>
            <a:pPr algn="ctr" eaLnBrk="1" hangingPunct="1">
              <a:buFontTx/>
              <a:buNone/>
            </a:pPr>
            <a:r>
              <a:rPr lang="en-US" altLang="en-US" sz="2800" smtClean="0"/>
              <a:t>Any patient with symptoms of TB disease</a:t>
            </a:r>
          </a:p>
          <a:p>
            <a:pPr algn="ctr" eaLnBrk="1" hangingPunct="1">
              <a:buFontTx/>
              <a:buNone/>
            </a:pPr>
            <a:r>
              <a:rPr lang="en-US" altLang="en-US" sz="2800" smtClean="0"/>
              <a:t>should be evaluated for TB disease, regardless of his or her skin test reaction.</a:t>
            </a:r>
          </a:p>
        </p:txBody>
      </p:sp>
      <p:pic>
        <p:nvPicPr>
          <p:cNvPr id="83974" name="Picture 7" descr="IMG_226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11325" y="2438400"/>
            <a:ext cx="5756275" cy="3836988"/>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50BC39D2-9CA8-4136-BFC9-789164CCAA63}" type="slidenum">
              <a:rPr lang="en-US" altLang="en-US" sz="2000" smtClean="0"/>
              <a:pPr>
                <a:spcBef>
                  <a:spcPct val="0"/>
                </a:spcBef>
                <a:buClrTx/>
                <a:buFontTx/>
                <a:buNone/>
              </a:pPr>
              <a:t>4</a:t>
            </a:fld>
            <a:endParaRPr lang="en-US" altLang="en-US" sz="2000" smtClean="0"/>
          </a:p>
        </p:txBody>
      </p:sp>
      <p:sp>
        <p:nvSpPr>
          <p:cNvPr id="12291" name="Rectangle 2"/>
          <p:cNvSpPr>
            <a:spLocks noGrp="1" noChangeArrowheads="1"/>
          </p:cNvSpPr>
          <p:nvPr>
            <p:ph type="ctrTitle"/>
          </p:nvPr>
        </p:nvSpPr>
        <p:spPr/>
        <p:txBody>
          <a:bodyPr/>
          <a:lstStyle/>
          <a:p>
            <a:pPr eaLnBrk="1" hangingPunct="1"/>
            <a:r>
              <a:rPr lang="en-US" altLang="en-US" smtClean="0">
                <a:solidFill>
                  <a:srgbClr val="532B64"/>
                </a:solidFill>
              </a:rPr>
              <a:t>Targeted Testing</a:t>
            </a:r>
          </a:p>
        </p:txBody>
      </p:sp>
      <p:sp>
        <p:nvSpPr>
          <p:cNvPr id="12292"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860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FB319036-AACF-492D-94A9-6AC2F2DBA942}" type="slidenum">
              <a:rPr lang="en-US" altLang="en-US" sz="2000" smtClean="0"/>
              <a:pPr>
                <a:spcBef>
                  <a:spcPct val="0"/>
                </a:spcBef>
                <a:buClrTx/>
                <a:buFontTx/>
                <a:buNone/>
              </a:pPr>
              <a:t>40</a:t>
            </a:fld>
            <a:endParaRPr lang="en-US" altLang="en-US" sz="2000" smtClean="0"/>
          </a:p>
        </p:txBody>
      </p:sp>
      <p:sp>
        <p:nvSpPr>
          <p:cNvPr id="371714" name="Rectangle 2"/>
          <p:cNvSpPr>
            <a:spLocks noGrp="1" noChangeArrowheads="1"/>
          </p:cNvSpPr>
          <p:nvPr>
            <p:ph type="body" idx="1"/>
          </p:nvPr>
        </p:nvSpPr>
        <p:spPr>
          <a:xfrm>
            <a:off x="152400" y="1524000"/>
            <a:ext cx="8715375" cy="4800600"/>
          </a:xfrm>
        </p:spPr>
        <p:txBody>
          <a:bodyPr/>
          <a:lstStyle/>
          <a:p>
            <a:pPr eaLnBrk="1" hangingPunct="1">
              <a:buFontTx/>
              <a:buNone/>
            </a:pPr>
            <a:r>
              <a:rPr lang="en-US" altLang="en-US" sz="2400" smtClean="0"/>
              <a:t>	</a:t>
            </a:r>
            <a:r>
              <a:rPr lang="en-US" altLang="en-US" sz="2800" smtClean="0"/>
              <a:t>Name four factors that may cause false-positive reactions to the TST.</a:t>
            </a:r>
            <a:r>
              <a:rPr lang="en-US" altLang="en-US" sz="2400" smtClean="0"/>
              <a:t> </a:t>
            </a:r>
            <a:endParaRPr lang="en-US" altLang="en-US" sz="1800" i="1" smtClean="0"/>
          </a:p>
          <a:p>
            <a:pPr eaLnBrk="1" hangingPunct="1"/>
            <a:endParaRPr lang="en-US" altLang="en-US" sz="1400" smtClean="0"/>
          </a:p>
          <a:p>
            <a:pPr lvl="2" eaLnBrk="1" hangingPunct="1"/>
            <a:r>
              <a:rPr lang="en-US" altLang="en-US" sz="2800" smtClean="0">
                <a:solidFill>
                  <a:srgbClr val="532B64"/>
                </a:solidFill>
              </a:rPr>
              <a:t>Infection with nontuberculous mycobacteria (NTM)</a:t>
            </a:r>
          </a:p>
          <a:p>
            <a:pPr lvl="2" eaLnBrk="1" hangingPunct="1"/>
            <a:endParaRPr lang="en-US" altLang="en-US" sz="1400" smtClean="0">
              <a:solidFill>
                <a:srgbClr val="532B64"/>
              </a:solidFill>
            </a:endParaRPr>
          </a:p>
          <a:p>
            <a:pPr lvl="2" eaLnBrk="1" hangingPunct="1"/>
            <a:r>
              <a:rPr lang="en-US" altLang="en-US" sz="2800" smtClean="0">
                <a:solidFill>
                  <a:srgbClr val="532B64"/>
                </a:solidFill>
              </a:rPr>
              <a:t>BCG vaccination</a:t>
            </a:r>
          </a:p>
          <a:p>
            <a:pPr lvl="2" eaLnBrk="1" hangingPunct="1"/>
            <a:endParaRPr lang="en-US" altLang="en-US" sz="1400" smtClean="0">
              <a:solidFill>
                <a:srgbClr val="532B64"/>
              </a:solidFill>
            </a:endParaRPr>
          </a:p>
          <a:p>
            <a:pPr lvl="2" eaLnBrk="1" hangingPunct="1"/>
            <a:r>
              <a:rPr lang="en-US" altLang="en-US" sz="2800" smtClean="0">
                <a:solidFill>
                  <a:srgbClr val="532B64"/>
                </a:solidFill>
              </a:rPr>
              <a:t>Administration of incorrect antigen</a:t>
            </a:r>
          </a:p>
          <a:p>
            <a:pPr lvl="2" eaLnBrk="1" hangingPunct="1"/>
            <a:endParaRPr lang="en-US" altLang="en-US" sz="1400" smtClean="0">
              <a:solidFill>
                <a:srgbClr val="532B64"/>
              </a:solidFill>
            </a:endParaRPr>
          </a:p>
          <a:p>
            <a:pPr lvl="2" eaLnBrk="1" hangingPunct="1"/>
            <a:r>
              <a:rPr lang="en-US" altLang="en-US" sz="2800" smtClean="0">
                <a:solidFill>
                  <a:srgbClr val="532B64"/>
                </a:solidFill>
              </a:rPr>
              <a:t>Incorrect measuring or interpretation of TST reaction</a:t>
            </a:r>
            <a:endParaRPr lang="en-US" altLang="en-US" smtClean="0">
              <a:solidFill>
                <a:srgbClr val="532B64"/>
              </a:solidFill>
            </a:endParaRPr>
          </a:p>
        </p:txBody>
      </p:sp>
      <p:sp>
        <p:nvSpPr>
          <p:cNvPr id="86021" name="Rectangle 3"/>
          <p:cNvSpPr>
            <a:spLocks noGrp="1" noChangeArrowheads="1"/>
          </p:cNvSpPr>
          <p:nvPr>
            <p:ph type="title"/>
          </p:nvPr>
        </p:nvSpPr>
        <p:spPr>
          <a:xfrm>
            <a:off x="304800" y="228600"/>
            <a:ext cx="8229600" cy="1143000"/>
          </a:xfrm>
          <a:noFill/>
        </p:spPr>
        <p:txBody>
          <a:bodyPr/>
          <a:lstStyle/>
          <a:p>
            <a:pPr eaLnBrk="1" hangingPunct="1"/>
            <a:r>
              <a:rPr lang="en-US" altLang="en-US" smtClean="0"/>
              <a:t>Mantoux Tuberculin Skin Test </a:t>
            </a:r>
            <a:br>
              <a:rPr lang="en-US" altLang="en-US" smtClean="0"/>
            </a:br>
            <a:r>
              <a:rPr lang="en-US" altLang="en-US" smtClean="0"/>
              <a:t>Study Question 3.9</a:t>
            </a:r>
          </a:p>
        </p:txBody>
      </p:sp>
      <p:sp>
        <p:nvSpPr>
          <p:cNvPr id="86022" name="Rectangle 4"/>
          <p:cNvSpPr>
            <a:spLocks noChangeArrowheads="1"/>
          </p:cNvSpPr>
          <p:nvPr/>
        </p:nvSpPr>
        <p:spPr bwMode="auto">
          <a:xfrm>
            <a:off x="381000" y="152400"/>
            <a:ext cx="8305800" cy="12192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71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1714">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1714">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17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880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5F26BF98-E9A7-477E-814F-D0BD5C77DEFA}" type="slidenum">
              <a:rPr lang="en-US" altLang="en-US" sz="2000" smtClean="0"/>
              <a:pPr>
                <a:spcBef>
                  <a:spcPct val="0"/>
                </a:spcBef>
                <a:buClrTx/>
                <a:buFontTx/>
                <a:buNone/>
              </a:pPr>
              <a:t>41</a:t>
            </a:fld>
            <a:endParaRPr lang="en-US" altLang="en-US" sz="2000" smtClean="0"/>
          </a:p>
        </p:txBody>
      </p:sp>
      <p:sp>
        <p:nvSpPr>
          <p:cNvPr id="372738" name="Rectangle 2"/>
          <p:cNvSpPr>
            <a:spLocks noGrp="1" noChangeArrowheads="1"/>
          </p:cNvSpPr>
          <p:nvPr>
            <p:ph type="body" idx="1"/>
          </p:nvPr>
        </p:nvSpPr>
        <p:spPr>
          <a:xfrm>
            <a:off x="457200" y="1493838"/>
            <a:ext cx="8229600" cy="4525962"/>
          </a:xfrm>
        </p:spPr>
        <p:txBody>
          <a:bodyPr/>
          <a:lstStyle/>
          <a:p>
            <a:pPr eaLnBrk="1" hangingPunct="1">
              <a:buFontTx/>
              <a:buNone/>
            </a:pPr>
            <a:r>
              <a:rPr lang="en-US" altLang="en-US" sz="2400" smtClean="0"/>
              <a:t>	</a:t>
            </a:r>
            <a:r>
              <a:rPr lang="en-US" altLang="en-US" sz="2800" smtClean="0"/>
              <a:t>Is there a reliable way to distinguish a positive TST reaction caused by vaccination with BCG from a reaction caused by true TB infection?</a:t>
            </a:r>
            <a:r>
              <a:rPr lang="en-US" altLang="en-US" sz="2400" smtClean="0"/>
              <a:t> </a:t>
            </a:r>
            <a:endParaRPr lang="en-US" altLang="en-US" sz="1800" i="1" smtClean="0"/>
          </a:p>
          <a:p>
            <a:pPr eaLnBrk="1" hangingPunct="1">
              <a:buFontTx/>
              <a:buNone/>
            </a:pPr>
            <a:endParaRPr lang="en-US" altLang="en-US" sz="1800" i="1" smtClean="0"/>
          </a:p>
          <a:p>
            <a:pPr eaLnBrk="1" hangingPunct="1">
              <a:buFontTx/>
              <a:buNone/>
            </a:pPr>
            <a:r>
              <a:rPr lang="en-US" altLang="en-US" sz="2800" smtClean="0">
                <a:solidFill>
                  <a:srgbClr val="7030A0"/>
                </a:solidFill>
              </a:rPr>
              <a:t>	</a:t>
            </a:r>
            <a:r>
              <a:rPr lang="en-US" altLang="en-US" sz="2400" smtClean="0">
                <a:solidFill>
                  <a:srgbClr val="7030A0"/>
                </a:solidFill>
              </a:rPr>
              <a:t>	</a:t>
            </a:r>
            <a:r>
              <a:rPr lang="en-US" altLang="en-US" sz="2800" smtClean="0">
                <a:solidFill>
                  <a:srgbClr val="532B64"/>
                </a:solidFill>
              </a:rPr>
              <a:t>No.  Individuals who have had the BCG 	vaccine should be further evaluated for 	LTBI or TB disease the same as if 	they were not vaccinated with BCG. </a:t>
            </a:r>
          </a:p>
        </p:txBody>
      </p:sp>
      <p:sp>
        <p:nvSpPr>
          <p:cNvPr id="88069" name="Rectangle 3"/>
          <p:cNvSpPr>
            <a:spLocks noGrp="1" noChangeArrowheads="1"/>
          </p:cNvSpPr>
          <p:nvPr>
            <p:ph type="title"/>
          </p:nvPr>
        </p:nvSpPr>
        <p:spPr>
          <a:xfrm>
            <a:off x="304800" y="228600"/>
            <a:ext cx="8229600" cy="1143000"/>
          </a:xfrm>
          <a:noFill/>
        </p:spPr>
        <p:txBody>
          <a:bodyPr/>
          <a:lstStyle/>
          <a:p>
            <a:pPr eaLnBrk="1" hangingPunct="1"/>
            <a:r>
              <a:rPr lang="en-US" altLang="en-US" smtClean="0"/>
              <a:t>Mantoux Tuberculin Skin Test Study Question 3.10</a:t>
            </a:r>
          </a:p>
        </p:txBody>
      </p:sp>
      <p:sp>
        <p:nvSpPr>
          <p:cNvPr id="88070" name="Rectangle 4"/>
          <p:cNvSpPr>
            <a:spLocks noChangeArrowheads="1"/>
          </p:cNvSpPr>
          <p:nvPr/>
        </p:nvSpPr>
        <p:spPr bwMode="auto">
          <a:xfrm>
            <a:off x="381000" y="152400"/>
            <a:ext cx="8305800" cy="11430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27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901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559730AF-E186-4DFE-A452-71D42ED6DB79}" type="slidenum">
              <a:rPr lang="en-US" altLang="en-US" sz="2000" smtClean="0"/>
              <a:pPr>
                <a:spcBef>
                  <a:spcPct val="0"/>
                </a:spcBef>
                <a:buClrTx/>
                <a:buFontTx/>
                <a:buNone/>
              </a:pPr>
              <a:t>42</a:t>
            </a:fld>
            <a:endParaRPr lang="en-US" altLang="en-US" sz="2000" smtClean="0"/>
          </a:p>
        </p:txBody>
      </p:sp>
      <p:sp>
        <p:nvSpPr>
          <p:cNvPr id="262149" name="Rectangle 5"/>
          <p:cNvSpPr>
            <a:spLocks noGrp="1" noChangeArrowheads="1"/>
          </p:cNvSpPr>
          <p:nvPr>
            <p:ph type="body" idx="1"/>
          </p:nvPr>
        </p:nvSpPr>
        <p:spPr>
          <a:xfrm>
            <a:off x="-153988" y="1447800"/>
            <a:ext cx="9297988" cy="4830763"/>
          </a:xfrm>
        </p:spPr>
        <p:txBody>
          <a:bodyPr/>
          <a:lstStyle/>
          <a:p>
            <a:pPr eaLnBrk="1" hangingPunct="1">
              <a:buFontTx/>
              <a:buNone/>
            </a:pPr>
            <a:r>
              <a:rPr lang="en-US" altLang="en-US" sz="2400" dirty="0" smtClean="0"/>
              <a:t>	</a:t>
            </a:r>
            <a:r>
              <a:rPr lang="en-US" altLang="en-US" sz="2800" dirty="0" smtClean="0"/>
              <a:t>Name 6 factors that may cause false-negative reactions to the TST.</a:t>
            </a:r>
            <a:r>
              <a:rPr lang="en-US" altLang="en-US" sz="2400" dirty="0" smtClean="0"/>
              <a:t> </a:t>
            </a:r>
            <a:endParaRPr lang="en-US" altLang="en-US" sz="1000" i="1" dirty="0" smtClean="0"/>
          </a:p>
          <a:p>
            <a:pPr lvl="2" eaLnBrk="1" hangingPunct="1"/>
            <a:r>
              <a:rPr lang="en-US" altLang="en-US" sz="2800" dirty="0" err="1" smtClean="0">
                <a:solidFill>
                  <a:srgbClr val="532B64"/>
                </a:solidFill>
              </a:rPr>
              <a:t>Anergy</a:t>
            </a:r>
            <a:endParaRPr lang="en-US" altLang="en-US" sz="2800" dirty="0" smtClean="0">
              <a:solidFill>
                <a:srgbClr val="532B64"/>
              </a:solidFill>
            </a:endParaRPr>
          </a:p>
          <a:p>
            <a:pPr lvl="2" eaLnBrk="1" hangingPunct="1"/>
            <a:r>
              <a:rPr lang="en-US" altLang="en-US" sz="2800" dirty="0" smtClean="0">
                <a:solidFill>
                  <a:srgbClr val="532B64"/>
                </a:solidFill>
              </a:rPr>
              <a:t>Recent TB infection (within past 8 to 10 weeks)</a:t>
            </a:r>
          </a:p>
          <a:p>
            <a:pPr lvl="2" eaLnBrk="1" hangingPunct="1"/>
            <a:r>
              <a:rPr lang="en-US" altLang="en-US" sz="2800" dirty="0" smtClean="0">
                <a:solidFill>
                  <a:srgbClr val="532B64"/>
                </a:solidFill>
              </a:rPr>
              <a:t>Very young age (younger than 6 months)</a:t>
            </a:r>
          </a:p>
          <a:p>
            <a:pPr lvl="2" eaLnBrk="1" hangingPunct="1"/>
            <a:r>
              <a:rPr lang="en-US" altLang="en-US" sz="2800" dirty="0" smtClean="0">
                <a:solidFill>
                  <a:srgbClr val="532B64"/>
                </a:solidFill>
              </a:rPr>
              <a:t>Recent live-virus measles or smallpox vaccination</a:t>
            </a:r>
          </a:p>
          <a:p>
            <a:pPr lvl="2" eaLnBrk="1" hangingPunct="1"/>
            <a:r>
              <a:rPr lang="en-US" altLang="en-US" sz="2800" dirty="0" smtClean="0">
                <a:solidFill>
                  <a:srgbClr val="532B64"/>
                </a:solidFill>
              </a:rPr>
              <a:t>Incorrect method of giving the TST</a:t>
            </a:r>
          </a:p>
          <a:p>
            <a:pPr lvl="2" eaLnBrk="1" hangingPunct="1"/>
            <a:r>
              <a:rPr lang="en-US" altLang="en-US" sz="2800" dirty="0" smtClean="0">
                <a:solidFill>
                  <a:srgbClr val="532B64"/>
                </a:solidFill>
              </a:rPr>
              <a:t>Incorrect measuring or interpretation of TST reaction</a:t>
            </a:r>
            <a:endParaRPr lang="en-US" altLang="en-US" sz="2800" i="1" dirty="0" smtClean="0">
              <a:solidFill>
                <a:srgbClr val="532B64"/>
              </a:solidFill>
            </a:endParaRPr>
          </a:p>
        </p:txBody>
      </p:sp>
      <p:sp>
        <p:nvSpPr>
          <p:cNvPr id="90117" name="Rectangle 6"/>
          <p:cNvSpPr>
            <a:spLocks noChangeArrowheads="1"/>
          </p:cNvSpPr>
          <p:nvPr/>
        </p:nvSpPr>
        <p:spPr bwMode="auto">
          <a:xfrm>
            <a:off x="381000" y="152400"/>
            <a:ext cx="83058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90118" name="Rectangle 7"/>
          <p:cNvSpPr>
            <a:spLocks noGrp="1" noChangeArrowheads="1"/>
          </p:cNvSpPr>
          <p:nvPr>
            <p:ph type="title"/>
          </p:nvPr>
        </p:nvSpPr>
        <p:spPr>
          <a:xfrm>
            <a:off x="304800" y="228600"/>
            <a:ext cx="8229600" cy="1143000"/>
          </a:xfrm>
          <a:noFill/>
        </p:spPr>
        <p:txBody>
          <a:bodyPr/>
          <a:lstStyle/>
          <a:p>
            <a:pPr eaLnBrk="1" hangingPunct="1"/>
            <a:r>
              <a:rPr lang="en-US" altLang="en-US" smtClean="0"/>
              <a:t>Mantoux Tuberculin Skin Test </a:t>
            </a:r>
            <a:br>
              <a:rPr lang="en-US" altLang="en-US" smtClean="0"/>
            </a:br>
            <a:r>
              <a:rPr lang="en-US" altLang="en-US" smtClean="0"/>
              <a:t>Study Question 3.11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14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214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214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214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214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21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921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75F9947D-0974-4630-BD8D-9CD3D375E0C0}" type="slidenum">
              <a:rPr lang="en-US" altLang="en-US" sz="2000" smtClean="0"/>
              <a:pPr>
                <a:spcBef>
                  <a:spcPct val="0"/>
                </a:spcBef>
                <a:buClrTx/>
                <a:buFontTx/>
                <a:buNone/>
              </a:pPr>
              <a:t>43</a:t>
            </a:fld>
            <a:endParaRPr lang="en-US" altLang="en-US" sz="2000" smtClean="0"/>
          </a:p>
        </p:txBody>
      </p:sp>
      <p:sp>
        <p:nvSpPr>
          <p:cNvPr id="92164" name="Rectangle 2"/>
          <p:cNvSpPr>
            <a:spLocks noGrp="1" noChangeArrowheads="1"/>
          </p:cNvSpPr>
          <p:nvPr>
            <p:ph type="title"/>
          </p:nvPr>
        </p:nvSpPr>
        <p:spPr>
          <a:xfrm>
            <a:off x="457200" y="228600"/>
            <a:ext cx="8229600" cy="1143000"/>
          </a:xfrm>
        </p:spPr>
        <p:txBody>
          <a:bodyPr/>
          <a:lstStyle/>
          <a:p>
            <a:pPr eaLnBrk="1" hangingPunct="1"/>
            <a:r>
              <a:rPr lang="en-US" altLang="en-US" smtClean="0"/>
              <a:t>Mantoux Tuberculin Skin Test </a:t>
            </a:r>
            <a:br>
              <a:rPr lang="en-US" altLang="en-US" smtClean="0"/>
            </a:br>
            <a:r>
              <a:rPr lang="en-US" altLang="en-US" smtClean="0"/>
              <a:t>Study Question 3.12</a:t>
            </a:r>
          </a:p>
        </p:txBody>
      </p:sp>
      <p:sp>
        <p:nvSpPr>
          <p:cNvPr id="384003" name="Rectangle 3"/>
          <p:cNvSpPr>
            <a:spLocks noGrp="1" noChangeArrowheads="1"/>
          </p:cNvSpPr>
          <p:nvPr>
            <p:ph type="body" idx="1"/>
          </p:nvPr>
        </p:nvSpPr>
        <p:spPr/>
        <p:txBody>
          <a:bodyPr/>
          <a:lstStyle/>
          <a:p>
            <a:pPr eaLnBrk="1" hangingPunct="1">
              <a:buFontTx/>
              <a:buNone/>
            </a:pPr>
            <a:r>
              <a:rPr lang="en-US" altLang="en-US" sz="2400" smtClean="0"/>
              <a:t>	</a:t>
            </a:r>
            <a:r>
              <a:rPr lang="en-US" altLang="en-US" sz="2800" smtClean="0"/>
              <a:t>What is anergy?</a:t>
            </a:r>
            <a:r>
              <a:rPr lang="en-US" altLang="en-US" sz="2400" smtClean="0"/>
              <a:t> </a:t>
            </a:r>
            <a:endParaRPr lang="en-US" altLang="en-US" sz="1800" i="1" smtClean="0"/>
          </a:p>
          <a:p>
            <a:pPr eaLnBrk="1" hangingPunct="1">
              <a:buFontTx/>
              <a:buNone/>
            </a:pPr>
            <a:r>
              <a:rPr lang="en-US" altLang="en-US" sz="2400" smtClean="0">
                <a:solidFill>
                  <a:srgbClr val="008080"/>
                </a:solidFill>
              </a:rPr>
              <a:t>		</a:t>
            </a:r>
          </a:p>
          <a:p>
            <a:pPr eaLnBrk="1" hangingPunct="1">
              <a:buFontTx/>
              <a:buNone/>
            </a:pPr>
            <a:r>
              <a:rPr lang="en-US" altLang="en-US" sz="2800" smtClean="0">
                <a:solidFill>
                  <a:srgbClr val="7030A0"/>
                </a:solidFill>
              </a:rPr>
              <a:t>		</a:t>
            </a:r>
            <a:r>
              <a:rPr lang="en-US" altLang="en-US" sz="2800" smtClean="0">
                <a:solidFill>
                  <a:srgbClr val="532B64"/>
                </a:solidFill>
              </a:rPr>
              <a:t>The inability to react to skin tests 	because of a weakened immune system.</a:t>
            </a:r>
          </a:p>
          <a:p>
            <a:pPr lvl="2" eaLnBrk="1" hangingPunct="1">
              <a:buFontTx/>
              <a:buNone/>
            </a:pPr>
            <a:endParaRPr lang="en-US" altLang="en-US" sz="2800" smtClean="0">
              <a:solidFill>
                <a:srgbClr val="008080"/>
              </a:solidFill>
            </a:endParaRPr>
          </a:p>
          <a:p>
            <a:pPr eaLnBrk="1" hangingPunct="1"/>
            <a:endParaRPr lang="en-US" altLang="en-US" smtClean="0"/>
          </a:p>
        </p:txBody>
      </p:sp>
      <p:sp>
        <p:nvSpPr>
          <p:cNvPr id="92166" name="Rectangle 4"/>
          <p:cNvSpPr>
            <a:spLocks noChangeArrowheads="1"/>
          </p:cNvSpPr>
          <p:nvPr/>
        </p:nvSpPr>
        <p:spPr bwMode="auto">
          <a:xfrm>
            <a:off x="381000" y="152400"/>
            <a:ext cx="83058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40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942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998457EE-4641-43A9-BED4-D94072D53711}" type="slidenum">
              <a:rPr lang="en-US" altLang="en-US" sz="2000" smtClean="0"/>
              <a:pPr>
                <a:spcBef>
                  <a:spcPct val="0"/>
                </a:spcBef>
                <a:buClrTx/>
                <a:buFontTx/>
                <a:buNone/>
              </a:pPr>
              <a:t>44</a:t>
            </a:fld>
            <a:endParaRPr lang="en-US" altLang="en-US" sz="2000" smtClean="0"/>
          </a:p>
        </p:txBody>
      </p:sp>
      <p:sp>
        <p:nvSpPr>
          <p:cNvPr id="264195" name="Rectangle 3"/>
          <p:cNvSpPr>
            <a:spLocks noGrp="1" noChangeArrowheads="1"/>
          </p:cNvSpPr>
          <p:nvPr>
            <p:ph type="body" idx="1"/>
          </p:nvPr>
        </p:nvSpPr>
        <p:spPr>
          <a:xfrm>
            <a:off x="457200" y="1447800"/>
            <a:ext cx="8229600" cy="4906963"/>
          </a:xfrm>
        </p:spPr>
        <p:txBody>
          <a:bodyPr/>
          <a:lstStyle/>
          <a:p>
            <a:pPr eaLnBrk="1" hangingPunct="1">
              <a:buFontTx/>
              <a:buNone/>
            </a:pPr>
            <a:r>
              <a:rPr lang="en-US" altLang="en-US" sz="2400" smtClean="0"/>
              <a:t>	</a:t>
            </a:r>
            <a:r>
              <a:rPr lang="en-US" altLang="en-US" sz="2800" smtClean="0"/>
              <a:t>After TB germs have been transmitted to someone, how long does it take before TB infection can be detected by the TST?</a:t>
            </a:r>
            <a:r>
              <a:rPr lang="en-US" altLang="en-US" sz="2400" smtClean="0"/>
              <a:t> </a:t>
            </a:r>
            <a:endParaRPr lang="en-US" altLang="en-US" sz="1800" i="1" smtClean="0"/>
          </a:p>
          <a:p>
            <a:pPr eaLnBrk="1" hangingPunct="1">
              <a:buFontTx/>
              <a:buNone/>
            </a:pPr>
            <a:r>
              <a:rPr lang="en-US" altLang="en-US" sz="2400" smtClean="0"/>
              <a:t>		</a:t>
            </a:r>
          </a:p>
          <a:p>
            <a:pPr eaLnBrk="1" hangingPunct="1">
              <a:buFontTx/>
              <a:buNone/>
            </a:pPr>
            <a:r>
              <a:rPr lang="en-US" altLang="en-US" sz="2400" smtClean="0">
                <a:solidFill>
                  <a:srgbClr val="7030A0"/>
                </a:solidFill>
              </a:rPr>
              <a:t>		</a:t>
            </a:r>
            <a:r>
              <a:rPr lang="en-US" altLang="en-US" sz="2800" smtClean="0">
                <a:solidFill>
                  <a:srgbClr val="532B64"/>
                </a:solidFill>
              </a:rPr>
              <a:t>2 to 8 weeks</a:t>
            </a:r>
          </a:p>
          <a:p>
            <a:pPr eaLnBrk="1" hangingPunct="1">
              <a:buFontTx/>
              <a:buNone/>
            </a:pPr>
            <a:endParaRPr lang="en-US" altLang="en-US" sz="2800" smtClean="0">
              <a:solidFill>
                <a:srgbClr val="008080"/>
              </a:solidFill>
            </a:endParaRPr>
          </a:p>
        </p:txBody>
      </p:sp>
      <p:sp>
        <p:nvSpPr>
          <p:cNvPr id="94213" name="Rectangle 4"/>
          <p:cNvSpPr>
            <a:spLocks noGrp="1" noChangeArrowheads="1"/>
          </p:cNvSpPr>
          <p:nvPr>
            <p:ph type="title"/>
          </p:nvPr>
        </p:nvSpPr>
        <p:spPr>
          <a:xfrm>
            <a:off x="381000" y="228600"/>
            <a:ext cx="8229600" cy="1143000"/>
          </a:xfrm>
          <a:noFill/>
        </p:spPr>
        <p:txBody>
          <a:bodyPr/>
          <a:lstStyle/>
          <a:p>
            <a:pPr eaLnBrk="1" hangingPunct="1"/>
            <a:r>
              <a:rPr lang="en-US" altLang="en-US" smtClean="0"/>
              <a:t>Mantoux Tuberculin Skin Test Study Question 3.13</a:t>
            </a:r>
          </a:p>
        </p:txBody>
      </p:sp>
      <p:sp>
        <p:nvSpPr>
          <p:cNvPr id="94214" name="Rectangle 5"/>
          <p:cNvSpPr>
            <a:spLocks noChangeArrowheads="1"/>
          </p:cNvSpPr>
          <p:nvPr/>
        </p:nvSpPr>
        <p:spPr bwMode="auto">
          <a:xfrm>
            <a:off x="381000" y="152400"/>
            <a:ext cx="83058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962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F5E3503B-1A79-4CFC-A5D3-AE26A57BAAE0}" type="slidenum">
              <a:rPr lang="en-US" altLang="en-US" sz="2000" smtClean="0"/>
              <a:pPr>
                <a:spcBef>
                  <a:spcPct val="0"/>
                </a:spcBef>
                <a:buClrTx/>
                <a:buFontTx/>
                <a:buNone/>
              </a:pPr>
              <a:t>45</a:t>
            </a:fld>
            <a:endParaRPr lang="en-US" altLang="en-US" sz="2000" smtClean="0"/>
          </a:p>
        </p:txBody>
      </p:sp>
      <p:sp>
        <p:nvSpPr>
          <p:cNvPr id="96260" name="Rectangle 2"/>
          <p:cNvSpPr>
            <a:spLocks noGrp="1" noChangeArrowheads="1"/>
          </p:cNvSpPr>
          <p:nvPr>
            <p:ph type="title"/>
          </p:nvPr>
        </p:nvSpPr>
        <p:spPr>
          <a:xfrm>
            <a:off x="457200" y="228600"/>
            <a:ext cx="8229600" cy="1143000"/>
          </a:xfrm>
        </p:spPr>
        <p:txBody>
          <a:bodyPr/>
          <a:lstStyle/>
          <a:p>
            <a:pPr eaLnBrk="1" hangingPunct="1"/>
            <a:r>
              <a:rPr lang="en-US" altLang="en-US" smtClean="0"/>
              <a:t>Mantoux Tuberculin Skin Test Study Question 3.14</a:t>
            </a:r>
          </a:p>
        </p:txBody>
      </p:sp>
      <p:sp>
        <p:nvSpPr>
          <p:cNvPr id="385027" name="Rectangle 3"/>
          <p:cNvSpPr>
            <a:spLocks noGrp="1" noChangeArrowheads="1"/>
          </p:cNvSpPr>
          <p:nvPr>
            <p:ph type="body" idx="1"/>
          </p:nvPr>
        </p:nvSpPr>
        <p:spPr/>
        <p:txBody>
          <a:bodyPr/>
          <a:lstStyle/>
          <a:p>
            <a:pPr eaLnBrk="1" hangingPunct="1">
              <a:buFontTx/>
              <a:buNone/>
            </a:pPr>
            <a:r>
              <a:rPr lang="en-US" altLang="en-US" sz="2400" dirty="0" smtClean="0"/>
              <a:t>	</a:t>
            </a:r>
            <a:r>
              <a:rPr lang="en-US" altLang="en-US" sz="2800" dirty="0" smtClean="0"/>
              <a:t>What should be done if a patient has a negative TST result, but has symptoms of TB disease?</a:t>
            </a:r>
            <a:r>
              <a:rPr lang="en-US" altLang="en-US" sz="2400" dirty="0" smtClean="0"/>
              <a:t> </a:t>
            </a:r>
            <a:r>
              <a:rPr lang="en-US" altLang="en-US" sz="2400" i="1" dirty="0" smtClean="0"/>
              <a:t/>
            </a:r>
            <a:br>
              <a:rPr lang="en-US" altLang="en-US" sz="2400" i="1" dirty="0" smtClean="0"/>
            </a:br>
            <a:endParaRPr lang="en-US" altLang="en-US" sz="2400" i="1" dirty="0" smtClean="0"/>
          </a:p>
          <a:p>
            <a:pPr eaLnBrk="1" hangingPunct="1">
              <a:buFontTx/>
              <a:buNone/>
            </a:pPr>
            <a:r>
              <a:rPr lang="en-US" altLang="en-US" sz="2400" dirty="0" smtClean="0">
                <a:solidFill>
                  <a:srgbClr val="008080"/>
                </a:solidFill>
              </a:rPr>
              <a:t>		</a:t>
            </a:r>
            <a:r>
              <a:rPr lang="en-US" altLang="en-US" sz="2800" dirty="0" smtClean="0">
                <a:solidFill>
                  <a:srgbClr val="532B64"/>
                </a:solidFill>
              </a:rPr>
              <a:t>Any patient with symptoms of TB disease 	should be evaluated for TB disease, 	regardless of his or her skin test reaction.</a:t>
            </a:r>
          </a:p>
          <a:p>
            <a:pPr eaLnBrk="1" hangingPunct="1"/>
            <a:endParaRPr lang="en-US" altLang="en-US" sz="2800" dirty="0" smtClean="0"/>
          </a:p>
        </p:txBody>
      </p:sp>
      <p:sp>
        <p:nvSpPr>
          <p:cNvPr id="96262" name="Rectangle 4"/>
          <p:cNvSpPr>
            <a:spLocks noChangeArrowheads="1"/>
          </p:cNvSpPr>
          <p:nvPr/>
        </p:nvSpPr>
        <p:spPr bwMode="auto">
          <a:xfrm>
            <a:off x="381000" y="152400"/>
            <a:ext cx="83058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5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A75F2CE9-8CEE-46F5-AC48-16E39A6E88B5}" type="slidenum">
              <a:rPr lang="en-US" altLang="en-US" sz="2000" smtClean="0"/>
              <a:pPr>
                <a:spcBef>
                  <a:spcPct val="0"/>
                </a:spcBef>
                <a:buClrTx/>
                <a:buFontTx/>
                <a:buNone/>
              </a:pPr>
              <a:t>46</a:t>
            </a:fld>
            <a:endParaRPr lang="en-US" altLang="en-US" sz="2000" smtClean="0"/>
          </a:p>
        </p:txBody>
      </p:sp>
      <p:sp>
        <p:nvSpPr>
          <p:cNvPr id="17411" name="Rectangle 2"/>
          <p:cNvSpPr>
            <a:spLocks noGrp="1" noChangeArrowheads="1"/>
          </p:cNvSpPr>
          <p:nvPr>
            <p:ph type="ctrTitle"/>
          </p:nvPr>
        </p:nvSpPr>
        <p:spPr>
          <a:xfrm>
            <a:off x="-76200" y="533400"/>
            <a:ext cx="9372600" cy="4038600"/>
          </a:xfrm>
        </p:spPr>
        <p:txBody>
          <a:bodyPr/>
          <a:lstStyle/>
          <a:p>
            <a:pPr eaLnBrk="1" hangingPunct="1">
              <a:defRPr/>
            </a:pPr>
            <a:r>
              <a:rPr lang="en-US" dirty="0" smtClean="0">
                <a:solidFill>
                  <a:srgbClr val="532B64"/>
                </a:solidFill>
              </a:rPr>
              <a:t>Diagnosis of Latent TB Infection (LTBI)</a:t>
            </a:r>
            <a:r>
              <a:rPr lang="en-US" dirty="0" smtClean="0">
                <a:solidFill>
                  <a:schemeClr val="accent1">
                    <a:lumMod val="25000"/>
                  </a:schemeClr>
                </a:solidFill>
              </a:rPr>
              <a:t/>
            </a:r>
            <a:br>
              <a:rPr lang="en-US" dirty="0" smtClean="0">
                <a:solidFill>
                  <a:schemeClr val="accent1">
                    <a:lumMod val="25000"/>
                  </a:schemeClr>
                </a:solidFill>
              </a:rPr>
            </a:br>
            <a:r>
              <a:rPr lang="en-US" sz="1600" dirty="0" smtClean="0"/>
              <a:t/>
            </a:r>
            <a:br>
              <a:rPr lang="en-US" sz="1600" dirty="0" smtClean="0"/>
            </a:br>
            <a:r>
              <a:rPr lang="en-US" sz="4000" dirty="0">
                <a:solidFill>
                  <a:srgbClr val="80439B"/>
                </a:solidFill>
              </a:rPr>
              <a:t>Interferon-Gamma </a:t>
            </a:r>
            <a:br>
              <a:rPr lang="en-US" sz="4000" dirty="0">
                <a:solidFill>
                  <a:srgbClr val="80439B"/>
                </a:solidFill>
              </a:rPr>
            </a:br>
            <a:r>
              <a:rPr lang="en-US" sz="4000" dirty="0">
                <a:solidFill>
                  <a:srgbClr val="80439B"/>
                </a:solidFill>
              </a:rPr>
              <a:t>Release Assays (IGRAs)</a:t>
            </a:r>
          </a:p>
        </p:txBody>
      </p:sp>
      <p:sp>
        <p:nvSpPr>
          <p:cNvPr id="98308"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dirty="0"/>
              <a:t>Module 3 – Targeted Testing and the Diagnosis of </a:t>
            </a:r>
          </a:p>
          <a:p>
            <a:pPr>
              <a:defRPr/>
            </a:pPr>
            <a:r>
              <a:rPr lang="en-US" dirty="0"/>
              <a:t>Latent Tuberculosis Infection and Tuberculosis Disease</a:t>
            </a:r>
          </a:p>
        </p:txBody>
      </p:sp>
      <p:sp>
        <p:nvSpPr>
          <p:cNvPr id="10035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994963FF-CFB2-40A6-A15C-C25BAF1FE910}" type="slidenum">
              <a:rPr lang="en-US" altLang="en-US" sz="2000" smtClean="0"/>
              <a:pPr>
                <a:spcBef>
                  <a:spcPct val="0"/>
                </a:spcBef>
                <a:buClrTx/>
                <a:buFontTx/>
                <a:buNone/>
              </a:pPr>
              <a:t>47</a:t>
            </a:fld>
            <a:endParaRPr lang="en-US" altLang="en-US" sz="2000" smtClean="0"/>
          </a:p>
        </p:txBody>
      </p:sp>
      <p:sp>
        <p:nvSpPr>
          <p:cNvPr id="100356" name="Rectangle 2"/>
          <p:cNvSpPr>
            <a:spLocks noGrp="1" noChangeArrowheads="1"/>
          </p:cNvSpPr>
          <p:nvPr>
            <p:ph type="title"/>
          </p:nvPr>
        </p:nvSpPr>
        <p:spPr>
          <a:xfrm>
            <a:off x="457200" y="76200"/>
            <a:ext cx="8229600" cy="609600"/>
          </a:xfrm>
        </p:spPr>
        <p:txBody>
          <a:bodyPr/>
          <a:lstStyle/>
          <a:p>
            <a:pPr eaLnBrk="1" hangingPunct="1"/>
            <a:r>
              <a:rPr lang="en-US" altLang="en-US" smtClean="0">
                <a:solidFill>
                  <a:srgbClr val="532B64"/>
                </a:solidFill>
              </a:rPr>
              <a:t>Types of IGRAs</a:t>
            </a:r>
          </a:p>
        </p:txBody>
      </p:sp>
      <p:sp>
        <p:nvSpPr>
          <p:cNvPr id="100357" name="Rectangle 3"/>
          <p:cNvSpPr>
            <a:spLocks noGrp="1" noChangeArrowheads="1"/>
          </p:cNvSpPr>
          <p:nvPr>
            <p:ph type="body" sz="half" idx="1"/>
          </p:nvPr>
        </p:nvSpPr>
        <p:spPr>
          <a:xfrm>
            <a:off x="228600" y="1219200"/>
            <a:ext cx="4800600" cy="4572000"/>
          </a:xfrm>
        </p:spPr>
        <p:txBody>
          <a:bodyPr/>
          <a:lstStyle/>
          <a:p>
            <a:pPr eaLnBrk="1" hangingPunct="1">
              <a:buClrTx/>
            </a:pPr>
            <a:r>
              <a:rPr lang="en-US" altLang="en-US" sz="2800" smtClean="0"/>
              <a:t>QuantiFERON</a:t>
            </a:r>
            <a:r>
              <a:rPr lang="en-US" altLang="en-US" sz="2800" smtClean="0">
                <a:cs typeface="Arial" panose="020B0604020202020204" pitchFamily="34" charset="0"/>
              </a:rPr>
              <a:t>®</a:t>
            </a:r>
            <a:r>
              <a:rPr lang="en-US" altLang="en-US" sz="2800" smtClean="0"/>
              <a:t>-TB Gold In-Tube (QFT-GIT)</a:t>
            </a:r>
          </a:p>
          <a:p>
            <a:pPr lvl="1" eaLnBrk="1" hangingPunct="1">
              <a:buClrTx/>
            </a:pPr>
            <a:r>
              <a:rPr lang="en-US" altLang="en-US" smtClean="0"/>
              <a:t>Approved in 2007</a:t>
            </a:r>
          </a:p>
          <a:p>
            <a:pPr lvl="1" eaLnBrk="1" hangingPunct="1">
              <a:buClrTx/>
            </a:pPr>
            <a:endParaRPr lang="en-US" altLang="en-US" sz="1600" smtClean="0"/>
          </a:p>
          <a:p>
            <a:pPr eaLnBrk="1" hangingPunct="1">
              <a:buClrTx/>
            </a:pPr>
            <a:r>
              <a:rPr lang="en-US" altLang="en-US" sz="2800" smtClean="0"/>
              <a:t>T-Spot</a:t>
            </a:r>
            <a:r>
              <a:rPr lang="en-US" altLang="en-US" sz="2800" baseline="30000" smtClean="0"/>
              <a:t>®</a:t>
            </a:r>
            <a:r>
              <a:rPr lang="en-US" altLang="en-US" sz="2800" smtClean="0"/>
              <a:t>.</a:t>
            </a:r>
            <a:r>
              <a:rPr lang="en-US" altLang="en-US" sz="2800" i="1" smtClean="0"/>
              <a:t>TB</a:t>
            </a:r>
            <a:r>
              <a:rPr lang="en-US" altLang="en-US" sz="2800" smtClean="0"/>
              <a:t> test (T-SPOT)</a:t>
            </a:r>
          </a:p>
          <a:p>
            <a:pPr lvl="1" eaLnBrk="1" hangingPunct="1">
              <a:buClrTx/>
            </a:pPr>
            <a:r>
              <a:rPr lang="en-US" altLang="en-US" smtClean="0"/>
              <a:t>Type of ELISpot assay</a:t>
            </a:r>
          </a:p>
          <a:p>
            <a:pPr lvl="1" eaLnBrk="1" hangingPunct="1">
              <a:buClrTx/>
            </a:pPr>
            <a:r>
              <a:rPr lang="en-US" altLang="en-US" smtClean="0"/>
              <a:t>Approved in 2008</a:t>
            </a:r>
          </a:p>
          <a:p>
            <a:pPr lvl="1" eaLnBrk="1" hangingPunct="1">
              <a:buClrTx/>
            </a:pPr>
            <a:endParaRPr lang="en-US" altLang="en-US" sz="1600" smtClean="0"/>
          </a:p>
          <a:p>
            <a:pPr eaLnBrk="1" hangingPunct="1">
              <a:buClrTx/>
            </a:pPr>
            <a:r>
              <a:rPr lang="en-US" altLang="en-US" sz="2800" smtClean="0"/>
              <a:t>CDC guidelines for IGRAs published in 2010</a:t>
            </a:r>
          </a:p>
        </p:txBody>
      </p:sp>
      <p:sp>
        <p:nvSpPr>
          <p:cNvPr id="100358" name="Text Box 5"/>
          <p:cNvSpPr txBox="1">
            <a:spLocks noChangeArrowheads="1"/>
          </p:cNvSpPr>
          <p:nvPr/>
        </p:nvSpPr>
        <p:spPr bwMode="auto">
          <a:xfrm>
            <a:off x="5562600" y="6072188"/>
            <a:ext cx="373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200">
                <a:cs typeface="Arial" panose="020B0604020202020204" pitchFamily="34" charset="0"/>
              </a:rPr>
              <a:t>T-Spot</a:t>
            </a:r>
            <a:r>
              <a:rPr lang="en-US" altLang="en-US" sz="1200" baseline="30000">
                <a:cs typeface="Arial" panose="020B0604020202020204" pitchFamily="34" charset="0"/>
              </a:rPr>
              <a:t>®</a:t>
            </a:r>
            <a:r>
              <a:rPr lang="en-US" altLang="en-US" sz="1200">
                <a:cs typeface="Arial" panose="020B0604020202020204" pitchFamily="34" charset="0"/>
              </a:rPr>
              <a:t>.</a:t>
            </a:r>
            <a:r>
              <a:rPr lang="en-US" altLang="en-US" sz="1200" i="1">
                <a:cs typeface="Arial" panose="020B0604020202020204" pitchFamily="34" charset="0"/>
              </a:rPr>
              <a:t>TB</a:t>
            </a:r>
            <a:r>
              <a:rPr lang="en-US" altLang="en-US" sz="1200">
                <a:cs typeface="Arial" panose="020B0604020202020204" pitchFamily="34" charset="0"/>
              </a:rPr>
              <a:t> testing m</a:t>
            </a:r>
            <a:r>
              <a:rPr lang="en-US" altLang="en-US" sz="1200"/>
              <a:t>aterials</a:t>
            </a:r>
          </a:p>
        </p:txBody>
      </p:sp>
      <p:pic>
        <p:nvPicPr>
          <p:cNvPr id="10035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7038" y="3776663"/>
            <a:ext cx="3408362"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0360"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038" y="1050925"/>
            <a:ext cx="3449637"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0361" name="Text Box 5"/>
          <p:cNvSpPr txBox="1">
            <a:spLocks noChangeArrowheads="1"/>
          </p:cNvSpPr>
          <p:nvPr/>
        </p:nvSpPr>
        <p:spPr bwMode="auto">
          <a:xfrm>
            <a:off x="5286375" y="3322638"/>
            <a:ext cx="3733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200">
                <a:cs typeface="Arial" panose="020B0604020202020204" pitchFamily="34" charset="0"/>
              </a:rPr>
              <a:t>QFT-GIT testing m</a:t>
            </a:r>
            <a:r>
              <a:rPr lang="en-US" altLang="en-US" sz="1200"/>
              <a:t>aterials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024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054719AD-59A4-4B02-94DB-5905A9A6F5DA}" type="slidenum">
              <a:rPr lang="en-US" altLang="en-US" sz="2000" smtClean="0"/>
              <a:pPr>
                <a:spcBef>
                  <a:spcPct val="0"/>
                </a:spcBef>
                <a:buClrTx/>
                <a:buFontTx/>
                <a:buNone/>
              </a:pPr>
              <a:t>48</a:t>
            </a:fld>
            <a:endParaRPr lang="en-US" altLang="en-US" sz="2000" smtClean="0"/>
          </a:p>
        </p:txBody>
      </p:sp>
      <p:sp>
        <p:nvSpPr>
          <p:cNvPr id="102404" name="Rectangle 2"/>
          <p:cNvSpPr>
            <a:spLocks noGrp="1" noChangeArrowheads="1"/>
          </p:cNvSpPr>
          <p:nvPr>
            <p:ph type="body" idx="1"/>
          </p:nvPr>
        </p:nvSpPr>
        <p:spPr>
          <a:xfrm>
            <a:off x="304800" y="1371600"/>
            <a:ext cx="8458200" cy="4724400"/>
          </a:xfrm>
        </p:spPr>
        <p:txBody>
          <a:bodyPr/>
          <a:lstStyle/>
          <a:p>
            <a:pPr eaLnBrk="1" hangingPunct="1"/>
            <a:r>
              <a:rPr lang="en-US" altLang="en-US" sz="2800" smtClean="0"/>
              <a:t>Blood tests that help diagnose </a:t>
            </a:r>
            <a:r>
              <a:rPr lang="en-US" altLang="en-US" sz="2800" i="1" smtClean="0"/>
              <a:t>M. tuberculosis</a:t>
            </a:r>
            <a:r>
              <a:rPr lang="en-US" altLang="en-US" sz="2800" smtClean="0"/>
              <a:t> infection</a:t>
            </a:r>
          </a:p>
          <a:p>
            <a:pPr eaLnBrk="1" hangingPunct="1"/>
            <a:endParaRPr lang="en-US" altLang="en-US" sz="2800" i="1" smtClean="0"/>
          </a:p>
          <a:p>
            <a:pPr eaLnBrk="1" hangingPunct="1"/>
            <a:r>
              <a:rPr lang="en-US" altLang="en-US" sz="2800" smtClean="0"/>
              <a:t>Measures a person’s immune reactivity to     </a:t>
            </a:r>
            <a:r>
              <a:rPr lang="en-US" altLang="en-US" sz="2800" i="1" smtClean="0"/>
              <a:t>M. tuberculosis</a:t>
            </a:r>
          </a:p>
          <a:p>
            <a:pPr eaLnBrk="1" hangingPunct="1">
              <a:buFontTx/>
              <a:buNone/>
            </a:pPr>
            <a:endParaRPr lang="en-US" altLang="en-US" sz="2800" smtClean="0"/>
          </a:p>
        </p:txBody>
      </p:sp>
      <p:sp>
        <p:nvSpPr>
          <p:cNvPr id="102405" name="Rectangle 3"/>
          <p:cNvSpPr>
            <a:spLocks noGrp="1" noChangeArrowheads="1"/>
          </p:cNvSpPr>
          <p:nvPr>
            <p:ph type="title"/>
          </p:nvPr>
        </p:nvSpPr>
        <p:spPr>
          <a:xfrm>
            <a:off x="-76200" y="76200"/>
            <a:ext cx="9372600" cy="838200"/>
          </a:xfrm>
          <a:noFill/>
        </p:spPr>
        <p:txBody>
          <a:bodyPr/>
          <a:lstStyle/>
          <a:p>
            <a:pPr eaLnBrk="1" hangingPunct="1"/>
            <a:r>
              <a:rPr lang="en-US" altLang="en-US" smtClean="0"/>
              <a:t>IGRAs (1)</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044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2CD6B949-3BAE-481A-B43C-90A03CEF0DE8}" type="slidenum">
              <a:rPr lang="en-US" altLang="en-US" sz="2000" smtClean="0"/>
              <a:pPr>
                <a:spcBef>
                  <a:spcPct val="0"/>
                </a:spcBef>
                <a:buClrTx/>
                <a:buFontTx/>
                <a:buNone/>
              </a:pPr>
              <a:t>49</a:t>
            </a:fld>
            <a:endParaRPr lang="en-US" altLang="en-US" sz="2000" smtClean="0"/>
          </a:p>
        </p:txBody>
      </p:sp>
      <p:sp>
        <p:nvSpPr>
          <p:cNvPr id="104452" name="Rectangle 2"/>
          <p:cNvSpPr>
            <a:spLocks noGrp="1" noChangeArrowheads="1"/>
          </p:cNvSpPr>
          <p:nvPr>
            <p:ph type="title"/>
          </p:nvPr>
        </p:nvSpPr>
        <p:spPr>
          <a:xfrm>
            <a:off x="457200" y="152400"/>
            <a:ext cx="8229600" cy="1066800"/>
          </a:xfrm>
        </p:spPr>
        <p:txBody>
          <a:bodyPr/>
          <a:lstStyle/>
          <a:p>
            <a:pPr eaLnBrk="1" hangingPunct="1"/>
            <a:r>
              <a:rPr lang="en-US" altLang="en-US" smtClean="0"/>
              <a:t>IGRAs (2)</a:t>
            </a:r>
            <a:r>
              <a:rPr lang="en-US" altLang="en-US" sz="3600" smtClean="0"/>
              <a:t/>
            </a:r>
            <a:br>
              <a:rPr lang="en-US" altLang="en-US" sz="3600" smtClean="0"/>
            </a:br>
            <a:r>
              <a:rPr lang="en-US" altLang="en-US" sz="3200" smtClean="0"/>
              <a:t>Conducting the Test</a:t>
            </a:r>
          </a:p>
        </p:txBody>
      </p:sp>
      <p:sp>
        <p:nvSpPr>
          <p:cNvPr id="104453" name="Rectangle 3"/>
          <p:cNvSpPr>
            <a:spLocks noGrp="1" noChangeArrowheads="1"/>
          </p:cNvSpPr>
          <p:nvPr>
            <p:ph type="body" idx="1"/>
          </p:nvPr>
        </p:nvSpPr>
        <p:spPr>
          <a:xfrm>
            <a:off x="304800" y="1524000"/>
            <a:ext cx="8610600" cy="4800600"/>
          </a:xfrm>
        </p:spPr>
        <p:txBody>
          <a:bodyPr/>
          <a:lstStyle/>
          <a:p>
            <a:pPr eaLnBrk="1" hangingPunct="1">
              <a:lnSpc>
                <a:spcPct val="80000"/>
              </a:lnSpc>
            </a:pPr>
            <a:r>
              <a:rPr lang="en-US" altLang="en-US" sz="2600" smtClean="0"/>
              <a:t>Confirm arrangements for testing in a qualified laboratory</a:t>
            </a:r>
          </a:p>
          <a:p>
            <a:pPr eaLnBrk="1" hangingPunct="1">
              <a:lnSpc>
                <a:spcPct val="80000"/>
              </a:lnSpc>
            </a:pPr>
            <a:endParaRPr lang="en-US" altLang="en-US" sz="1600" smtClean="0"/>
          </a:p>
          <a:p>
            <a:pPr eaLnBrk="1" hangingPunct="1">
              <a:lnSpc>
                <a:spcPct val="80000"/>
              </a:lnSpc>
            </a:pPr>
            <a:r>
              <a:rPr lang="en-US" altLang="en-US" sz="2600" smtClean="0"/>
              <a:t>Arrange for delivery of the blood sample to the laboratory in the time the laboratory specifies</a:t>
            </a:r>
          </a:p>
          <a:p>
            <a:pPr eaLnBrk="1" hangingPunct="1">
              <a:lnSpc>
                <a:spcPct val="80000"/>
              </a:lnSpc>
            </a:pPr>
            <a:endParaRPr lang="en-US" altLang="en-US" sz="1600" smtClean="0"/>
          </a:p>
          <a:p>
            <a:pPr eaLnBrk="1" hangingPunct="1">
              <a:lnSpc>
                <a:spcPct val="80000"/>
              </a:lnSpc>
            </a:pPr>
            <a:r>
              <a:rPr lang="en-US" altLang="en-US" sz="2600" smtClean="0"/>
              <a:t>Draw a blood sample from the patient according to the manufacturer’s instructions</a:t>
            </a:r>
          </a:p>
          <a:p>
            <a:pPr eaLnBrk="1" hangingPunct="1">
              <a:lnSpc>
                <a:spcPct val="80000"/>
              </a:lnSpc>
            </a:pPr>
            <a:endParaRPr lang="en-US" altLang="en-US" sz="1600" smtClean="0"/>
          </a:p>
          <a:p>
            <a:pPr eaLnBrk="1" hangingPunct="1">
              <a:lnSpc>
                <a:spcPct val="80000"/>
              </a:lnSpc>
            </a:pPr>
            <a:r>
              <a:rPr lang="en-US" altLang="en-US" sz="2600" smtClean="0"/>
              <a:t>Schedule follow-up appointment for patient to receive test results</a:t>
            </a:r>
          </a:p>
          <a:p>
            <a:pPr eaLnBrk="1" hangingPunct="1">
              <a:lnSpc>
                <a:spcPct val="80000"/>
              </a:lnSpc>
            </a:pPr>
            <a:endParaRPr lang="en-US" altLang="en-US" sz="1600" smtClean="0"/>
          </a:p>
          <a:p>
            <a:pPr eaLnBrk="1" hangingPunct="1">
              <a:lnSpc>
                <a:spcPct val="80000"/>
              </a:lnSpc>
            </a:pPr>
            <a:r>
              <a:rPr lang="en-US" altLang="en-US" sz="2600" smtClean="0"/>
              <a:t>Based on test results, provide follow-up evaluation and treatment as needed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43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D02BAFFA-E7CC-4DE2-AADE-05D09D976744}" type="slidenum">
              <a:rPr lang="en-US" altLang="en-US" sz="2000" smtClean="0"/>
              <a:pPr>
                <a:spcBef>
                  <a:spcPct val="0"/>
                </a:spcBef>
                <a:buClrTx/>
                <a:buFontTx/>
                <a:buNone/>
              </a:pPr>
              <a:t>5</a:t>
            </a:fld>
            <a:endParaRPr lang="en-US" altLang="en-US" sz="2000" smtClean="0"/>
          </a:p>
        </p:txBody>
      </p:sp>
      <p:sp>
        <p:nvSpPr>
          <p:cNvPr id="14340" name="Rectangle 2"/>
          <p:cNvSpPr>
            <a:spLocks noGrp="1" noChangeArrowheads="1"/>
          </p:cNvSpPr>
          <p:nvPr>
            <p:ph type="title"/>
          </p:nvPr>
        </p:nvSpPr>
        <p:spPr>
          <a:xfrm>
            <a:off x="427038" y="0"/>
            <a:ext cx="8229600" cy="838200"/>
          </a:xfrm>
        </p:spPr>
        <p:txBody>
          <a:bodyPr/>
          <a:lstStyle/>
          <a:p>
            <a:pPr eaLnBrk="1" hangingPunct="1"/>
            <a:r>
              <a:rPr lang="en-US" altLang="en-US" smtClean="0"/>
              <a:t>Targeted Testing (1)</a:t>
            </a:r>
          </a:p>
        </p:txBody>
      </p:sp>
      <p:sp>
        <p:nvSpPr>
          <p:cNvPr id="14341" name="Rectangle 3"/>
          <p:cNvSpPr>
            <a:spLocks noGrp="1" noChangeArrowheads="1"/>
          </p:cNvSpPr>
          <p:nvPr>
            <p:ph type="body" idx="1"/>
          </p:nvPr>
        </p:nvSpPr>
        <p:spPr>
          <a:xfrm>
            <a:off x="457200" y="1143000"/>
            <a:ext cx="8229600" cy="5105400"/>
          </a:xfrm>
        </p:spPr>
        <p:txBody>
          <a:bodyPr/>
          <a:lstStyle/>
          <a:p>
            <a:pPr eaLnBrk="1" hangingPunct="1">
              <a:lnSpc>
                <a:spcPct val="90000"/>
              </a:lnSpc>
            </a:pPr>
            <a:r>
              <a:rPr lang="en-US" altLang="en-US" sz="2800" smtClean="0"/>
              <a:t>Targeted testing is a TB control strategy used to identify and treat persons:</a:t>
            </a:r>
          </a:p>
          <a:p>
            <a:pPr eaLnBrk="1" hangingPunct="1">
              <a:lnSpc>
                <a:spcPct val="90000"/>
              </a:lnSpc>
            </a:pPr>
            <a:endParaRPr lang="en-US" altLang="en-US" sz="2800" smtClean="0"/>
          </a:p>
          <a:p>
            <a:pPr lvl="1" eaLnBrk="1" hangingPunct="1">
              <a:lnSpc>
                <a:spcPct val="90000"/>
              </a:lnSpc>
            </a:pPr>
            <a:r>
              <a:rPr lang="en-US" altLang="en-US" smtClean="0"/>
              <a:t>At high risk for latent TB infection (LTBI)</a:t>
            </a:r>
          </a:p>
          <a:p>
            <a:pPr lvl="1" eaLnBrk="1" hangingPunct="1">
              <a:lnSpc>
                <a:spcPct val="90000"/>
              </a:lnSpc>
            </a:pPr>
            <a:endParaRPr lang="en-US" altLang="en-US" i="1" smtClean="0"/>
          </a:p>
          <a:p>
            <a:pPr lvl="1" eaLnBrk="1" hangingPunct="1">
              <a:lnSpc>
                <a:spcPct val="90000"/>
              </a:lnSpc>
            </a:pPr>
            <a:r>
              <a:rPr lang="en-US" altLang="en-US" smtClean="0"/>
              <a:t>At high risk for developing TB disease once infected with </a:t>
            </a:r>
            <a:r>
              <a:rPr lang="en-US" altLang="en-US" i="1" smtClean="0"/>
              <a:t>M. tuberculosis</a:t>
            </a:r>
          </a:p>
          <a:p>
            <a:pPr eaLnBrk="1" hangingPunct="1">
              <a:lnSpc>
                <a:spcPct val="90000"/>
              </a:lnSpc>
              <a:buFontTx/>
              <a:buNone/>
            </a:pPr>
            <a:endParaRPr lang="en-US" altLang="en-US" sz="2800" smtClean="0"/>
          </a:p>
          <a:p>
            <a:pPr eaLnBrk="1" hangingPunct="1">
              <a:lnSpc>
                <a:spcPct val="90000"/>
              </a:lnSpc>
              <a:buFontTx/>
              <a:buNone/>
            </a:pPr>
            <a:endParaRPr lang="en-US" altLang="en-US" sz="2800" smtClean="0"/>
          </a:p>
          <a:p>
            <a:pPr eaLnBrk="1" hangingPunct="1">
              <a:lnSpc>
                <a:spcPct val="90000"/>
              </a:lnSpc>
            </a:pPr>
            <a:endParaRPr lang="en-US" altLang="en-US" sz="36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064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80972CDF-3835-45EB-AEA9-E64AF51195B7}" type="slidenum">
              <a:rPr lang="en-US" altLang="en-US" sz="2000" smtClean="0"/>
              <a:pPr>
                <a:spcBef>
                  <a:spcPct val="0"/>
                </a:spcBef>
                <a:buClrTx/>
                <a:buFontTx/>
                <a:buNone/>
              </a:pPr>
              <a:t>50</a:t>
            </a:fld>
            <a:endParaRPr lang="en-US" altLang="en-US" sz="2000" smtClean="0"/>
          </a:p>
        </p:txBody>
      </p:sp>
      <p:sp>
        <p:nvSpPr>
          <p:cNvPr id="106500" name="Rectangle 2"/>
          <p:cNvSpPr>
            <a:spLocks noGrp="1" noChangeArrowheads="1"/>
          </p:cNvSpPr>
          <p:nvPr>
            <p:ph type="body" idx="1"/>
          </p:nvPr>
        </p:nvSpPr>
        <p:spPr>
          <a:xfrm>
            <a:off x="228600" y="1722438"/>
            <a:ext cx="8686800" cy="3154362"/>
          </a:xfrm>
        </p:spPr>
        <p:txBody>
          <a:bodyPr/>
          <a:lstStyle/>
          <a:p>
            <a:pPr eaLnBrk="1" hangingPunct="1">
              <a:lnSpc>
                <a:spcPct val="80000"/>
              </a:lnSpc>
            </a:pPr>
            <a:r>
              <a:rPr lang="en-US" altLang="en-US" sz="2800" smtClean="0"/>
              <a:t>Blood samples are mixed with antigens (protein substances that can produce an immune response) and incubated</a:t>
            </a:r>
          </a:p>
          <a:p>
            <a:pPr eaLnBrk="1" hangingPunct="1">
              <a:lnSpc>
                <a:spcPct val="80000"/>
              </a:lnSpc>
              <a:buFontTx/>
              <a:buNone/>
            </a:pPr>
            <a:endParaRPr lang="en-US" altLang="en-US" sz="2800" smtClean="0"/>
          </a:p>
          <a:p>
            <a:pPr eaLnBrk="1" hangingPunct="1">
              <a:lnSpc>
                <a:spcPct val="80000"/>
              </a:lnSpc>
            </a:pPr>
            <a:r>
              <a:rPr lang="en-US" altLang="en-US" sz="2800" smtClean="0"/>
              <a:t>If the person is infected with </a:t>
            </a:r>
            <a:r>
              <a:rPr lang="en-US" altLang="en-US" sz="2800" i="1" smtClean="0"/>
              <a:t>M. tuberculosis,</a:t>
            </a:r>
            <a:r>
              <a:rPr lang="en-US" altLang="en-US" sz="2800" smtClean="0"/>
              <a:t> blood cells will recognize antigens and release interferon gamma (IFN-γ) in response</a:t>
            </a:r>
          </a:p>
          <a:p>
            <a:pPr eaLnBrk="1" hangingPunct="1">
              <a:lnSpc>
                <a:spcPct val="80000"/>
              </a:lnSpc>
            </a:pPr>
            <a:endParaRPr lang="en-US" altLang="en-US" sz="2800" smtClean="0"/>
          </a:p>
        </p:txBody>
      </p:sp>
      <p:sp>
        <p:nvSpPr>
          <p:cNvPr id="106501" name="Rectangle 3"/>
          <p:cNvSpPr>
            <a:spLocks noGrp="1" noChangeArrowheads="1"/>
          </p:cNvSpPr>
          <p:nvPr>
            <p:ph type="title"/>
          </p:nvPr>
        </p:nvSpPr>
        <p:spPr>
          <a:xfrm>
            <a:off x="427038" y="0"/>
            <a:ext cx="8229600" cy="1295400"/>
          </a:xfrm>
          <a:noFill/>
        </p:spPr>
        <p:txBody>
          <a:bodyPr/>
          <a:lstStyle/>
          <a:p>
            <a:pPr eaLnBrk="1" hangingPunct="1"/>
            <a:r>
              <a:rPr lang="en-US" altLang="en-US" smtClean="0"/>
              <a:t>IGRAs (3)</a:t>
            </a:r>
            <a:br>
              <a:rPr lang="en-US" altLang="en-US" smtClean="0"/>
            </a:br>
            <a:r>
              <a:rPr lang="en-US" altLang="en-US" sz="3200" smtClean="0"/>
              <a:t>How it Works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tLang="en-US" smtClean="0"/>
              <a:t>IGRAs (4)</a:t>
            </a:r>
            <a:r>
              <a:rPr lang="en-US" altLang="en-US" sz="3600" smtClean="0"/>
              <a:t/>
            </a:r>
            <a:br>
              <a:rPr lang="en-US" altLang="en-US" sz="3600" smtClean="0"/>
            </a:br>
            <a:r>
              <a:rPr lang="en-US" altLang="en-US" sz="3200" smtClean="0"/>
              <a:t>Interpreting Results</a:t>
            </a:r>
            <a:endParaRPr lang="en-US" altLang="en-US" smtClean="0"/>
          </a:p>
        </p:txBody>
      </p:sp>
      <p:sp>
        <p:nvSpPr>
          <p:cNvPr id="3" name="Content Placeholder 2"/>
          <p:cNvSpPr>
            <a:spLocks noGrp="1"/>
          </p:cNvSpPr>
          <p:nvPr>
            <p:ph idx="1"/>
          </p:nvPr>
        </p:nvSpPr>
        <p:spPr>
          <a:xfrm>
            <a:off x="228600" y="1524000"/>
            <a:ext cx="8791575" cy="3962400"/>
          </a:xfrm>
        </p:spPr>
        <p:txBody>
          <a:bodyPr/>
          <a:lstStyle/>
          <a:p>
            <a:pPr>
              <a:defRPr/>
            </a:pPr>
            <a:r>
              <a:rPr lang="en-US" sz="2800" dirty="0" smtClean="0"/>
              <a:t>QFT-GIT Results</a:t>
            </a:r>
          </a:p>
          <a:p>
            <a:pPr lvl="1">
              <a:defRPr/>
            </a:pPr>
            <a:r>
              <a:rPr lang="en-US" dirty="0" smtClean="0"/>
              <a:t>Based on amount of </a:t>
            </a:r>
            <a:r>
              <a:rPr lang="en-US" altLang="en-US" dirty="0" smtClean="0"/>
              <a:t>IFN-γ released in response to </a:t>
            </a:r>
            <a:r>
              <a:rPr lang="en-US" altLang="en-US" i="1" dirty="0" smtClean="0"/>
              <a:t>M. tuberculosis </a:t>
            </a:r>
            <a:r>
              <a:rPr lang="en-US" altLang="en-US" dirty="0" smtClean="0"/>
              <a:t>antigens and control substances</a:t>
            </a:r>
            <a:r>
              <a:rPr lang="en-US" dirty="0" smtClean="0"/>
              <a:t> </a:t>
            </a:r>
          </a:p>
          <a:p>
            <a:pPr>
              <a:defRPr/>
            </a:pPr>
            <a:endParaRPr lang="en-US" sz="2800" dirty="0" smtClean="0"/>
          </a:p>
          <a:p>
            <a:pPr>
              <a:defRPr/>
            </a:pPr>
            <a:r>
              <a:rPr lang="en-US" sz="2800" dirty="0" smtClean="0"/>
              <a:t>T-Spot Results</a:t>
            </a:r>
          </a:p>
          <a:p>
            <a:pPr lvl="1">
              <a:defRPr/>
            </a:pPr>
            <a:r>
              <a:rPr lang="en-US" dirty="0" smtClean="0"/>
              <a:t>Based on number of IFN-</a:t>
            </a:r>
            <a:r>
              <a:rPr lang="en-US" altLang="en-US" dirty="0" smtClean="0"/>
              <a:t>γ producing cells (spots) produced</a:t>
            </a:r>
          </a:p>
          <a:p>
            <a:pPr marL="457200" lvl="1" indent="0">
              <a:buFontTx/>
              <a:buNone/>
              <a:defRPr/>
            </a:pPr>
            <a:endParaRPr lang="en-US" dirty="0" smtClean="0"/>
          </a:p>
        </p:txBody>
      </p:sp>
      <p:sp>
        <p:nvSpPr>
          <p:cNvPr id="10854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085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707F4FE9-50CB-4E69-9B48-256C92F4DB4B}" type="slidenum">
              <a:rPr lang="en-US" altLang="en-US" sz="2000" smtClean="0"/>
              <a:pPr>
                <a:spcBef>
                  <a:spcPct val="0"/>
                </a:spcBef>
                <a:buClrTx/>
                <a:buFontTx/>
                <a:buNone/>
              </a:pPr>
              <a:t>51</a:t>
            </a:fld>
            <a:endParaRPr lang="en-US" altLang="en-US" sz="20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11059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39E17301-FC19-435B-B6C2-6FEEB00DCA06}" type="slidenum">
              <a:rPr lang="en-US" altLang="en-US" sz="2000" smtClean="0"/>
              <a:pPr>
                <a:spcBef>
                  <a:spcPct val="0"/>
                </a:spcBef>
                <a:buClrTx/>
                <a:buFontTx/>
                <a:buNone/>
              </a:pPr>
              <a:t>52</a:t>
            </a:fld>
            <a:endParaRPr lang="en-US" altLang="en-US" sz="2000" smtClean="0"/>
          </a:p>
        </p:txBody>
      </p:sp>
      <p:sp>
        <p:nvSpPr>
          <p:cNvPr id="110596" name="Rectangle 3"/>
          <p:cNvSpPr>
            <a:spLocks noGrp="1" noChangeArrowheads="1"/>
          </p:cNvSpPr>
          <p:nvPr>
            <p:ph type="title"/>
          </p:nvPr>
        </p:nvSpPr>
        <p:spPr>
          <a:xfrm>
            <a:off x="427038" y="76200"/>
            <a:ext cx="8229600" cy="1143000"/>
          </a:xfrm>
          <a:noFill/>
        </p:spPr>
        <p:txBody>
          <a:bodyPr/>
          <a:lstStyle/>
          <a:p>
            <a:pPr eaLnBrk="1" hangingPunct="1"/>
            <a:r>
              <a:rPr lang="en-US" altLang="en-US" smtClean="0">
                <a:solidFill>
                  <a:srgbClr val="532B64"/>
                </a:solidFill>
              </a:rPr>
              <a:t>IGRAs (5)</a:t>
            </a:r>
            <a:r>
              <a:rPr lang="en-US" altLang="en-US" sz="3600" smtClean="0">
                <a:solidFill>
                  <a:srgbClr val="532B64"/>
                </a:solidFill>
              </a:rPr>
              <a:t/>
            </a:r>
            <a:br>
              <a:rPr lang="en-US" altLang="en-US" sz="3600" smtClean="0">
                <a:solidFill>
                  <a:srgbClr val="532B64"/>
                </a:solidFill>
              </a:rPr>
            </a:br>
            <a:r>
              <a:rPr lang="en-US" altLang="en-US" sz="3200" smtClean="0">
                <a:solidFill>
                  <a:srgbClr val="532B64"/>
                </a:solidFill>
              </a:rPr>
              <a:t>Interpreting Results</a:t>
            </a:r>
          </a:p>
        </p:txBody>
      </p:sp>
      <p:sp>
        <p:nvSpPr>
          <p:cNvPr id="110597" name="Rectangle 2"/>
          <p:cNvSpPr>
            <a:spLocks noGrp="1" noChangeArrowheads="1"/>
          </p:cNvSpPr>
          <p:nvPr>
            <p:ph type="body" sz="half" idx="1"/>
          </p:nvPr>
        </p:nvSpPr>
        <p:spPr>
          <a:xfrm>
            <a:off x="114300" y="1219200"/>
            <a:ext cx="4829175" cy="3611563"/>
          </a:xfrm>
        </p:spPr>
        <p:txBody>
          <a:bodyPr/>
          <a:lstStyle/>
          <a:p>
            <a:pPr eaLnBrk="1" hangingPunct="1">
              <a:buClrTx/>
            </a:pPr>
            <a:r>
              <a:rPr lang="en-US" altLang="en-US" sz="2600" smtClean="0"/>
              <a:t>Qualitative test interpretation and quantitative assay measurements should be reported</a:t>
            </a:r>
          </a:p>
          <a:p>
            <a:pPr eaLnBrk="1" hangingPunct="1">
              <a:buClrTx/>
            </a:pPr>
            <a:endParaRPr lang="en-US" altLang="en-US" sz="1600" smtClean="0"/>
          </a:p>
          <a:p>
            <a:pPr eaLnBrk="1" hangingPunct="1">
              <a:buClrTx/>
            </a:pPr>
            <a:r>
              <a:rPr lang="en-US" altLang="en-US" sz="2600" smtClean="0"/>
              <a:t>Laboratories use software provided by manufacturer to calculate results</a:t>
            </a:r>
          </a:p>
        </p:txBody>
      </p:sp>
      <p:sp>
        <p:nvSpPr>
          <p:cNvPr id="110598" name="Text Box 6"/>
          <p:cNvSpPr txBox="1">
            <a:spLocks noChangeArrowheads="1"/>
          </p:cNvSpPr>
          <p:nvPr/>
        </p:nvSpPr>
        <p:spPr bwMode="auto">
          <a:xfrm>
            <a:off x="4981575" y="4552950"/>
            <a:ext cx="3933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200"/>
              <a:t>QFT-GIT Results</a:t>
            </a:r>
          </a:p>
        </p:txBody>
      </p:sp>
      <p:pic>
        <p:nvPicPr>
          <p:cNvPr id="110599"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81575" y="1803400"/>
            <a:ext cx="4038600" cy="2701925"/>
          </a:xfrm>
          <a:ln w="12700">
            <a:solidFill>
              <a:schemeClr val="tx1"/>
            </a:solidFill>
            <a:miter lim="800000"/>
            <a:headEnd/>
            <a:tailEnd/>
          </a:ln>
        </p:spPr>
      </p:pic>
      <p:sp>
        <p:nvSpPr>
          <p:cNvPr id="2" name="Rectangle 1"/>
          <p:cNvSpPr/>
          <p:nvPr/>
        </p:nvSpPr>
        <p:spPr>
          <a:xfrm>
            <a:off x="114300" y="5051425"/>
            <a:ext cx="6210300" cy="892175"/>
          </a:xfrm>
          <a:prstGeom prst="rect">
            <a:avLst/>
          </a:prstGeom>
        </p:spPr>
        <p:txBody>
          <a:bodyPr>
            <a:spAutoFit/>
          </a:bodyPr>
          <a:lstStyle/>
          <a:p>
            <a:pPr marL="342900" indent="-342900" eaLnBrk="1" hangingPunct="1">
              <a:buFont typeface="Arial" panose="020B0604020202020204" pitchFamily="34" charset="0"/>
              <a:buChar char="•"/>
              <a:defRPr/>
            </a:pPr>
            <a:r>
              <a:rPr lang="en-US" altLang="en-US" sz="2600" b="1" dirty="0">
                <a:solidFill>
                  <a:schemeClr val="tx1"/>
                </a:solidFill>
                <a:latin typeface="+mn-lt"/>
              </a:rPr>
              <a:t>Results are sent to requesting health care provider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1126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FC567423-92BA-4599-92B3-492B55EF0620}" type="slidenum">
              <a:rPr lang="en-US" altLang="en-US" sz="2000" smtClean="0"/>
              <a:pPr>
                <a:spcBef>
                  <a:spcPct val="0"/>
                </a:spcBef>
                <a:buClrTx/>
                <a:buFontTx/>
                <a:buNone/>
              </a:pPr>
              <a:t>53</a:t>
            </a:fld>
            <a:endParaRPr lang="en-US" altLang="en-US" sz="2000" smtClean="0"/>
          </a:p>
        </p:txBody>
      </p:sp>
      <p:sp>
        <p:nvSpPr>
          <p:cNvPr id="112644" name="Rectangle 2"/>
          <p:cNvSpPr>
            <a:spLocks noGrp="1" noChangeArrowheads="1"/>
          </p:cNvSpPr>
          <p:nvPr>
            <p:ph type="title"/>
          </p:nvPr>
        </p:nvSpPr>
        <p:spPr>
          <a:xfrm>
            <a:off x="427038" y="76200"/>
            <a:ext cx="8229600" cy="1143000"/>
          </a:xfrm>
          <a:noFill/>
        </p:spPr>
        <p:txBody>
          <a:bodyPr/>
          <a:lstStyle/>
          <a:p>
            <a:pPr eaLnBrk="1" hangingPunct="1"/>
            <a:r>
              <a:rPr lang="en-US" altLang="en-US" smtClean="0">
                <a:solidFill>
                  <a:srgbClr val="532B64"/>
                </a:solidFill>
              </a:rPr>
              <a:t>IGRAs (6)</a:t>
            </a:r>
            <a:br>
              <a:rPr lang="en-US" altLang="en-US" smtClean="0">
                <a:solidFill>
                  <a:srgbClr val="532B64"/>
                </a:solidFill>
              </a:rPr>
            </a:br>
            <a:r>
              <a:rPr lang="en-US" altLang="en-US" sz="3200" smtClean="0">
                <a:solidFill>
                  <a:srgbClr val="532B64"/>
                </a:solidFill>
              </a:rPr>
              <a:t>Report of Results</a:t>
            </a:r>
          </a:p>
        </p:txBody>
      </p:sp>
      <p:graphicFrame>
        <p:nvGraphicFramePr>
          <p:cNvPr id="6" name="Table 5"/>
          <p:cNvGraphicFramePr>
            <a:graphicFrameLocks noGrp="1"/>
          </p:cNvGraphicFramePr>
          <p:nvPr>
            <p:extLst>
              <p:ext uri="{D42A27DB-BD31-4B8C-83A1-F6EECF244321}">
                <p14:modId xmlns:p14="http://schemas.microsoft.com/office/powerpoint/2010/main" val="42807152"/>
              </p:ext>
            </p:extLst>
          </p:nvPr>
        </p:nvGraphicFramePr>
        <p:xfrm>
          <a:off x="246063" y="1219200"/>
          <a:ext cx="8591550" cy="5010151"/>
        </p:xfrm>
        <a:graphic>
          <a:graphicData uri="http://schemas.openxmlformats.org/drawingml/2006/table">
            <a:tbl>
              <a:tblPr firstRow="1" firstCol="1" bandRow="1" bandCol="1"/>
              <a:tblGrid>
                <a:gridCol w="2349454"/>
                <a:gridCol w="6242096"/>
              </a:tblGrid>
              <a:tr h="437621">
                <a:tc>
                  <a:txBody>
                    <a:bodyPr/>
                    <a:lstStyle/>
                    <a:p>
                      <a:pPr marL="0" marR="0" algn="ctr">
                        <a:spcBef>
                          <a:spcPts val="200"/>
                        </a:spcBef>
                        <a:spcAft>
                          <a:spcPts val="200"/>
                        </a:spcAft>
                      </a:pPr>
                      <a:r>
                        <a:rPr lang="en-US" sz="2000" b="1" dirty="0">
                          <a:solidFill>
                            <a:srgbClr val="532B64"/>
                          </a:solidFill>
                          <a:effectLst/>
                          <a:latin typeface="+mn-lt"/>
                          <a:ea typeface="Times New Roman" panose="02020603050405020304" pitchFamily="18" charset="0"/>
                        </a:rPr>
                        <a:t>IGRA Result</a:t>
                      </a:r>
                    </a:p>
                  </a:txBody>
                  <a:tcPr marL="68567" marR="6856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US" sz="2000" b="1" dirty="0">
                          <a:solidFill>
                            <a:srgbClr val="532B64"/>
                          </a:solidFill>
                          <a:effectLst/>
                          <a:latin typeface="+mn-lt"/>
                          <a:ea typeface="Times New Roman" panose="02020603050405020304" pitchFamily="18" charset="0"/>
                        </a:rPr>
                        <a:t>Interpretation</a:t>
                      </a:r>
                    </a:p>
                  </a:txBody>
                  <a:tcPr marL="68567" marR="6856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37621">
                <a:tc>
                  <a:txBody>
                    <a:bodyPr/>
                    <a:lstStyle/>
                    <a:p>
                      <a:pPr marL="0" marR="0">
                        <a:spcBef>
                          <a:spcPts val="200"/>
                        </a:spcBef>
                        <a:spcAft>
                          <a:spcPts val="200"/>
                        </a:spcAft>
                      </a:pPr>
                      <a:r>
                        <a:rPr lang="en-US" sz="2400" b="1" dirty="0">
                          <a:effectLst/>
                          <a:latin typeface="+mn-lt"/>
                          <a:ea typeface="Times New Roman" panose="02020603050405020304" pitchFamily="18" charset="0"/>
                        </a:rPr>
                        <a:t>Positive </a:t>
                      </a:r>
                      <a:endParaRPr lang="en-US" sz="2400" dirty="0">
                        <a:effectLst/>
                        <a:latin typeface="+mn-lt"/>
                        <a:ea typeface="Times New Roman" panose="02020603050405020304" pitchFamily="18" charset="0"/>
                      </a:endParaRPr>
                    </a:p>
                  </a:txBody>
                  <a:tcPr marL="68567" marR="68567"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000" b="1" i="1" dirty="0">
                          <a:effectLst/>
                          <a:latin typeface="+mn-lt"/>
                          <a:ea typeface="Times New Roman" panose="02020603050405020304" pitchFamily="18" charset="0"/>
                        </a:rPr>
                        <a:t>M. tuberculosis</a:t>
                      </a:r>
                      <a:r>
                        <a:rPr lang="en-US" sz="2000" b="1" dirty="0">
                          <a:effectLst/>
                          <a:latin typeface="+mn-lt"/>
                          <a:ea typeface="Times New Roman" panose="02020603050405020304" pitchFamily="18" charset="0"/>
                        </a:rPr>
                        <a:t> infection likely</a:t>
                      </a:r>
                    </a:p>
                  </a:txBody>
                  <a:tcPr marL="68567" marR="6856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6509">
                <a:tc>
                  <a:txBody>
                    <a:bodyPr/>
                    <a:lstStyle/>
                    <a:p>
                      <a:pPr marL="0" marR="0">
                        <a:spcBef>
                          <a:spcPts val="200"/>
                        </a:spcBef>
                        <a:spcAft>
                          <a:spcPts val="200"/>
                        </a:spcAft>
                      </a:pPr>
                      <a:r>
                        <a:rPr lang="en-US" sz="2400" b="1" dirty="0">
                          <a:effectLst/>
                          <a:latin typeface="+mn-lt"/>
                          <a:ea typeface="Times New Roman" panose="02020603050405020304" pitchFamily="18" charset="0"/>
                        </a:rPr>
                        <a:t>Negative</a:t>
                      </a:r>
                      <a:endParaRPr lang="en-US" sz="2400" dirty="0">
                        <a:effectLst/>
                        <a:latin typeface="+mn-lt"/>
                        <a:ea typeface="Times New Roman" panose="02020603050405020304" pitchFamily="18" charset="0"/>
                      </a:endParaRPr>
                    </a:p>
                  </a:txBody>
                  <a:tcPr marL="68567" marR="68567"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000" b="1" i="1" dirty="0">
                          <a:effectLst/>
                          <a:latin typeface="+mn-lt"/>
                          <a:ea typeface="Times New Roman" panose="02020603050405020304" pitchFamily="18" charset="0"/>
                        </a:rPr>
                        <a:t>M. tuberculosis</a:t>
                      </a:r>
                      <a:r>
                        <a:rPr lang="en-US" sz="2000" b="1" dirty="0">
                          <a:effectLst/>
                          <a:latin typeface="+mn-lt"/>
                          <a:ea typeface="Times New Roman" panose="02020603050405020304" pitchFamily="18" charset="0"/>
                        </a:rPr>
                        <a:t> infection unlikely, but cannot be excluded especially if</a:t>
                      </a:r>
                    </a:p>
                    <a:p>
                      <a:pPr marL="342900" marR="0" lvl="0" indent="-342900">
                        <a:spcBef>
                          <a:spcPts val="200"/>
                        </a:spcBef>
                        <a:spcAft>
                          <a:spcPts val="200"/>
                        </a:spcAft>
                        <a:buFont typeface="+mj-lt"/>
                        <a:buAutoNum type="arabicPeriod"/>
                        <a:tabLst>
                          <a:tab pos="228600" algn="l"/>
                        </a:tabLst>
                      </a:pPr>
                      <a:r>
                        <a:rPr lang="en-US" sz="2000" b="1" dirty="0">
                          <a:effectLst/>
                          <a:latin typeface="+mn-lt"/>
                          <a:ea typeface="Times New Roman" panose="02020603050405020304" pitchFamily="18" charset="0"/>
                        </a:rPr>
                        <a:t>Patient has signs and symptoms of TB </a:t>
                      </a:r>
                    </a:p>
                    <a:p>
                      <a:pPr marL="342900" marR="0" lvl="0" indent="-342900">
                        <a:spcBef>
                          <a:spcPts val="200"/>
                        </a:spcBef>
                        <a:spcAft>
                          <a:spcPts val="200"/>
                        </a:spcAft>
                        <a:buFont typeface="+mj-lt"/>
                        <a:buAutoNum type="arabicPeriod"/>
                        <a:tabLst>
                          <a:tab pos="228600" algn="l"/>
                        </a:tabLst>
                      </a:pPr>
                      <a:r>
                        <a:rPr lang="en-US" sz="2000" b="1" dirty="0">
                          <a:effectLst/>
                          <a:latin typeface="+mn-lt"/>
                          <a:ea typeface="Times New Roman" panose="02020603050405020304" pitchFamily="18" charset="0"/>
                        </a:rPr>
                        <a:t>Patient has a high risk for developing TB disease once infected with </a:t>
                      </a:r>
                      <a:r>
                        <a:rPr lang="en-US" sz="2000" b="1" i="1" dirty="0">
                          <a:effectLst/>
                          <a:latin typeface="+mn-lt"/>
                          <a:ea typeface="Times New Roman" panose="02020603050405020304" pitchFamily="18" charset="0"/>
                        </a:rPr>
                        <a:t>M. tuberculosis </a:t>
                      </a:r>
                      <a:endParaRPr lang="en-US" sz="2000" b="1" dirty="0">
                        <a:effectLst/>
                        <a:latin typeface="+mn-lt"/>
                        <a:ea typeface="Times New Roman" panose="02020603050405020304" pitchFamily="18" charset="0"/>
                      </a:endParaRPr>
                    </a:p>
                  </a:txBody>
                  <a:tcPr marL="68567" marR="6856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200">
                <a:tc>
                  <a:txBody>
                    <a:bodyPr/>
                    <a:lstStyle/>
                    <a:p>
                      <a:pPr marL="0" marR="0">
                        <a:spcBef>
                          <a:spcPts val="200"/>
                        </a:spcBef>
                        <a:spcAft>
                          <a:spcPts val="200"/>
                        </a:spcAft>
                      </a:pPr>
                      <a:r>
                        <a:rPr lang="en-US" sz="2400" b="1" dirty="0">
                          <a:effectLst/>
                          <a:latin typeface="+mn-lt"/>
                          <a:ea typeface="Times New Roman" panose="02020603050405020304" pitchFamily="18" charset="0"/>
                        </a:rPr>
                        <a:t>Indeterminate</a:t>
                      </a:r>
                      <a:endParaRPr lang="en-US" sz="2400" dirty="0">
                        <a:effectLst/>
                        <a:latin typeface="+mn-lt"/>
                        <a:ea typeface="Times New Roman" panose="02020603050405020304" pitchFamily="18" charset="0"/>
                      </a:endParaRPr>
                    </a:p>
                  </a:txBody>
                  <a:tcPr marL="68567" marR="68567"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rgbClr val="000000"/>
                          </a:solidFill>
                          <a:effectLst/>
                          <a:latin typeface="+mn-lt"/>
                          <a:ea typeface="Times New Roman" panose="02020603050405020304" pitchFamily="18" charset="0"/>
                          <a:cs typeface="Adobe Garamond Pro"/>
                        </a:rPr>
                        <a:t>The test did not provide useful information about the likelihood of </a:t>
                      </a:r>
                      <a:r>
                        <a:rPr lang="en-US" sz="2000" b="1" i="1" dirty="0">
                          <a:solidFill>
                            <a:srgbClr val="000000"/>
                          </a:solidFill>
                          <a:effectLst/>
                          <a:latin typeface="+mn-lt"/>
                          <a:ea typeface="Times New Roman" panose="02020603050405020304" pitchFamily="18" charset="0"/>
                          <a:cs typeface="Adobe Garamond Pro"/>
                        </a:rPr>
                        <a:t>M. tuberculosis</a:t>
                      </a:r>
                      <a:r>
                        <a:rPr lang="en-US" sz="2000" b="1" dirty="0">
                          <a:solidFill>
                            <a:srgbClr val="000000"/>
                          </a:solidFill>
                          <a:effectLst/>
                          <a:latin typeface="+mn-lt"/>
                          <a:ea typeface="Times New Roman" panose="02020603050405020304" pitchFamily="18" charset="0"/>
                          <a:cs typeface="Adobe Garamond Pro"/>
                        </a:rPr>
                        <a:t> infection. Repeating an IGRA or performing a TST may be useful. </a:t>
                      </a:r>
                    </a:p>
                  </a:txBody>
                  <a:tcPr marL="68567" marR="6856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200">
                <a:tc>
                  <a:txBody>
                    <a:bodyPr/>
                    <a:lstStyle/>
                    <a:p>
                      <a:pPr marL="0" marR="0">
                        <a:spcBef>
                          <a:spcPts val="200"/>
                        </a:spcBef>
                        <a:spcAft>
                          <a:spcPts val="200"/>
                        </a:spcAft>
                      </a:pPr>
                      <a:r>
                        <a:rPr lang="en-US" sz="2400" b="1" dirty="0">
                          <a:effectLst/>
                          <a:latin typeface="+mn-lt"/>
                          <a:ea typeface="Times New Roman" panose="02020603050405020304" pitchFamily="18" charset="0"/>
                        </a:rPr>
                        <a:t>Borderline </a:t>
                      </a:r>
                      <a:endParaRPr lang="en-US" sz="2400" dirty="0">
                        <a:effectLst/>
                        <a:latin typeface="+mn-lt"/>
                        <a:ea typeface="Times New Roman" panose="02020603050405020304" pitchFamily="18" charset="0"/>
                      </a:endParaRPr>
                    </a:p>
                    <a:p>
                      <a:pPr marL="0" marR="0">
                        <a:spcBef>
                          <a:spcPts val="200"/>
                        </a:spcBef>
                        <a:spcAft>
                          <a:spcPts val="200"/>
                        </a:spcAft>
                      </a:pPr>
                      <a:r>
                        <a:rPr lang="en-US" sz="2400" b="1" dirty="0">
                          <a:effectLst/>
                          <a:latin typeface="+mn-lt"/>
                          <a:ea typeface="Times New Roman" panose="02020603050405020304" pitchFamily="18" charset="0"/>
                        </a:rPr>
                        <a:t>(T-Spot only)</a:t>
                      </a:r>
                      <a:endParaRPr lang="en-US" sz="2400" dirty="0">
                        <a:effectLst/>
                        <a:latin typeface="+mn-lt"/>
                        <a:ea typeface="Times New Roman" panose="02020603050405020304" pitchFamily="18" charset="0"/>
                      </a:endParaRPr>
                    </a:p>
                  </a:txBody>
                  <a:tcPr marL="68567" marR="68567"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2000" b="1" dirty="0">
                          <a:effectLst/>
                          <a:latin typeface="+mn-lt"/>
                          <a:ea typeface="Times New Roman" panose="02020603050405020304" pitchFamily="18" charset="0"/>
                        </a:rPr>
                        <a:t>The test did not provide useful information about the likelihood of </a:t>
                      </a:r>
                      <a:r>
                        <a:rPr lang="en-US" sz="2000" b="1" i="1" dirty="0">
                          <a:effectLst/>
                          <a:latin typeface="+mn-lt"/>
                          <a:ea typeface="Times New Roman" panose="02020603050405020304" pitchFamily="18" charset="0"/>
                        </a:rPr>
                        <a:t>M. tuberculosis</a:t>
                      </a:r>
                      <a:r>
                        <a:rPr lang="en-US" sz="2000" b="1" dirty="0">
                          <a:effectLst/>
                          <a:latin typeface="+mn-lt"/>
                          <a:ea typeface="Times New Roman" panose="02020603050405020304" pitchFamily="18" charset="0"/>
                        </a:rPr>
                        <a:t> infection. Repeating an IGRA or performing a TST </a:t>
                      </a:r>
                      <a:r>
                        <a:rPr lang="en-US" sz="2000" b="1" dirty="0" smtClean="0">
                          <a:effectLst/>
                          <a:latin typeface="+mn-lt"/>
                          <a:ea typeface="Times New Roman" panose="02020603050405020304" pitchFamily="18" charset="0"/>
                        </a:rPr>
                        <a:t>may </a:t>
                      </a:r>
                      <a:r>
                        <a:rPr lang="en-US" sz="2000" b="1" dirty="0">
                          <a:effectLst/>
                          <a:latin typeface="+mn-lt"/>
                          <a:ea typeface="Times New Roman" panose="02020603050405020304" pitchFamily="18" charset="0"/>
                        </a:rPr>
                        <a:t>be useful.</a:t>
                      </a:r>
                    </a:p>
                  </a:txBody>
                  <a:tcPr marL="68567" marR="6856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0" y="0"/>
            <a:ext cx="9144000" cy="838200"/>
          </a:xfrm>
        </p:spPr>
        <p:txBody>
          <a:bodyPr/>
          <a:lstStyle/>
          <a:p>
            <a:r>
              <a:rPr lang="en-US" altLang="en-US" smtClean="0"/>
              <a:t>IGRA Recommendations (1)</a:t>
            </a:r>
          </a:p>
        </p:txBody>
      </p:sp>
      <p:sp>
        <p:nvSpPr>
          <p:cNvPr id="114691" name="Content Placeholder 2"/>
          <p:cNvSpPr>
            <a:spLocks noGrp="1"/>
          </p:cNvSpPr>
          <p:nvPr>
            <p:ph idx="1"/>
          </p:nvPr>
        </p:nvSpPr>
        <p:spPr>
          <a:xfrm>
            <a:off x="304800" y="1038225"/>
            <a:ext cx="8305800" cy="5133975"/>
          </a:xfrm>
        </p:spPr>
        <p:txBody>
          <a:bodyPr/>
          <a:lstStyle/>
          <a:p>
            <a:r>
              <a:rPr lang="en-US" altLang="en-US" sz="2800" smtClean="0"/>
              <a:t>IGRAs are the preferred method of testing in</a:t>
            </a:r>
          </a:p>
          <a:p>
            <a:pPr lvl="1"/>
            <a:endParaRPr lang="en-US" altLang="en-US" smtClean="0"/>
          </a:p>
          <a:p>
            <a:pPr lvl="1"/>
            <a:r>
              <a:rPr lang="en-US" altLang="en-US" smtClean="0"/>
              <a:t>Groups of people who might be less likely to return for TST reading and interpretation </a:t>
            </a:r>
          </a:p>
          <a:p>
            <a:pPr lvl="1"/>
            <a:endParaRPr lang="en-US" altLang="en-US" smtClean="0"/>
          </a:p>
          <a:p>
            <a:pPr lvl="1"/>
            <a:r>
              <a:rPr lang="en-US" altLang="en-US" smtClean="0"/>
              <a:t>Persons who have received the BCG vaccine</a:t>
            </a:r>
          </a:p>
          <a:p>
            <a:endParaRPr lang="en-US" altLang="en-US" sz="2800" smtClean="0"/>
          </a:p>
          <a:p>
            <a:r>
              <a:rPr lang="en-US" altLang="en-US" sz="2800" smtClean="0"/>
              <a:t>TST is the preferred method of testing for children younger than 5 years of age</a:t>
            </a:r>
          </a:p>
        </p:txBody>
      </p:sp>
      <p:sp>
        <p:nvSpPr>
          <p:cNvPr id="1146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146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0D4FAC57-06CC-4696-9156-242C0439D7D2}" type="slidenum">
              <a:rPr lang="en-US" altLang="en-US" sz="2000" smtClean="0"/>
              <a:pPr>
                <a:spcBef>
                  <a:spcPct val="0"/>
                </a:spcBef>
                <a:buClrTx/>
                <a:buFontTx/>
                <a:buNone/>
              </a:pPr>
              <a:t>54</a:t>
            </a:fld>
            <a:endParaRPr lang="en-US" altLang="en-US" sz="20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p:cNvSpPr>
            <a:spLocks noGrp="1"/>
          </p:cNvSpPr>
          <p:nvPr>
            <p:ph idx="1"/>
          </p:nvPr>
        </p:nvSpPr>
        <p:spPr>
          <a:xfrm>
            <a:off x="152400" y="885825"/>
            <a:ext cx="8867775" cy="5240338"/>
          </a:xfrm>
        </p:spPr>
        <p:txBody>
          <a:bodyPr/>
          <a:lstStyle/>
          <a:p>
            <a:r>
              <a:rPr lang="en-US" altLang="en-US" sz="2600" smtClean="0"/>
              <a:t>Routine testing using both TST and IGRAs is NOT recommended</a:t>
            </a:r>
          </a:p>
          <a:p>
            <a:endParaRPr lang="en-US" altLang="en-US" sz="1600" smtClean="0"/>
          </a:p>
          <a:p>
            <a:r>
              <a:rPr lang="en-US" altLang="en-US" sz="2600" smtClean="0"/>
              <a:t>Certain situations where results from both tests may be useful:</a:t>
            </a:r>
          </a:p>
          <a:p>
            <a:endParaRPr lang="en-US" altLang="en-US" sz="1600" smtClean="0"/>
          </a:p>
          <a:p>
            <a:pPr lvl="1"/>
            <a:r>
              <a:rPr lang="en-US" altLang="en-US" sz="2600" smtClean="0"/>
              <a:t>When the initial test is </a:t>
            </a:r>
            <a:r>
              <a:rPr lang="en-US" altLang="en-US" sz="2600" u="sng" smtClean="0"/>
              <a:t>negative</a:t>
            </a:r>
            <a:r>
              <a:rPr lang="en-US" altLang="en-US" sz="2600" smtClean="0"/>
              <a:t> and: </a:t>
            </a:r>
          </a:p>
          <a:p>
            <a:pPr lvl="1"/>
            <a:endParaRPr lang="en-US" altLang="en-US" sz="1600" smtClean="0"/>
          </a:p>
          <a:p>
            <a:pPr lvl="2"/>
            <a:r>
              <a:rPr lang="en-US" altLang="en-US" sz="2600" smtClean="0"/>
              <a:t>Risk for infection, progression to disease, or a poor outcome is high </a:t>
            </a:r>
          </a:p>
          <a:p>
            <a:pPr lvl="2"/>
            <a:endParaRPr lang="en-US" altLang="en-US" sz="1600" smtClean="0"/>
          </a:p>
          <a:p>
            <a:pPr lvl="2"/>
            <a:r>
              <a:rPr lang="en-US" altLang="en-US" sz="2600" smtClean="0"/>
              <a:t>There is clinical suspicion for TB disease and confirmation of </a:t>
            </a:r>
            <a:r>
              <a:rPr lang="en-US" altLang="en-US" sz="2600" i="1" smtClean="0"/>
              <a:t>M. tuberculosis </a:t>
            </a:r>
            <a:r>
              <a:rPr lang="en-US" altLang="en-US" sz="2600" smtClean="0"/>
              <a:t>infection is desired</a:t>
            </a:r>
          </a:p>
        </p:txBody>
      </p:sp>
      <p:sp>
        <p:nvSpPr>
          <p:cNvPr id="11673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1674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FBB490BC-C178-4AF4-9F4A-F9C5CF04E6E7}" type="slidenum">
              <a:rPr lang="en-US" altLang="en-US" sz="2000" smtClean="0"/>
              <a:pPr>
                <a:spcBef>
                  <a:spcPct val="0"/>
                </a:spcBef>
                <a:buClrTx/>
                <a:buFontTx/>
                <a:buNone/>
              </a:pPr>
              <a:t>55</a:t>
            </a:fld>
            <a:endParaRPr lang="en-US" altLang="en-US" sz="2000" smtClean="0"/>
          </a:p>
        </p:txBody>
      </p:sp>
      <p:sp>
        <p:nvSpPr>
          <p:cNvPr id="116741" name="Title 1"/>
          <p:cNvSpPr>
            <a:spLocks noGrp="1"/>
          </p:cNvSpPr>
          <p:nvPr>
            <p:ph type="title"/>
          </p:nvPr>
        </p:nvSpPr>
        <p:spPr>
          <a:xfrm>
            <a:off x="0" y="0"/>
            <a:ext cx="9144000" cy="838200"/>
          </a:xfrm>
        </p:spPr>
        <p:txBody>
          <a:bodyPr/>
          <a:lstStyle/>
          <a:p>
            <a:r>
              <a:rPr lang="en-US" altLang="en-US" smtClean="0"/>
              <a:t>IGRA Recommendations (2)</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p:cNvSpPr>
            <a:spLocks noGrp="1"/>
          </p:cNvSpPr>
          <p:nvPr>
            <p:ph idx="1"/>
          </p:nvPr>
        </p:nvSpPr>
        <p:spPr>
          <a:xfrm>
            <a:off x="228600" y="1084263"/>
            <a:ext cx="8686800" cy="4783137"/>
          </a:xfrm>
        </p:spPr>
        <p:txBody>
          <a:bodyPr/>
          <a:lstStyle/>
          <a:p>
            <a:r>
              <a:rPr lang="en-US" altLang="en-US" sz="2800" smtClean="0"/>
              <a:t>Certain situations where results from both tests may be useful</a:t>
            </a:r>
          </a:p>
          <a:p>
            <a:pPr lvl="1"/>
            <a:endParaRPr lang="en-US" altLang="en-US" sz="1600" smtClean="0"/>
          </a:p>
          <a:p>
            <a:pPr lvl="1"/>
            <a:r>
              <a:rPr lang="en-US" altLang="en-US" smtClean="0"/>
              <a:t>When the initial test is </a:t>
            </a:r>
            <a:r>
              <a:rPr lang="en-US" altLang="en-US" u="sng" smtClean="0"/>
              <a:t>positive</a:t>
            </a:r>
            <a:r>
              <a:rPr lang="en-US" altLang="en-US" smtClean="0"/>
              <a:t> and:</a:t>
            </a:r>
          </a:p>
          <a:p>
            <a:pPr lvl="2"/>
            <a:endParaRPr lang="en-US" altLang="en-US" sz="1600" smtClean="0"/>
          </a:p>
          <a:p>
            <a:pPr lvl="2"/>
            <a:r>
              <a:rPr lang="en-US" altLang="en-US" sz="2800" smtClean="0"/>
              <a:t>Additional evidence of infection is required to encourage the patient’s acceptance and adherence to treatment</a:t>
            </a:r>
          </a:p>
          <a:p>
            <a:pPr lvl="2"/>
            <a:endParaRPr lang="en-US" altLang="en-US" sz="1600" smtClean="0"/>
          </a:p>
          <a:p>
            <a:pPr lvl="2"/>
            <a:r>
              <a:rPr lang="en-US" altLang="en-US" sz="2800" smtClean="0"/>
              <a:t>Person has a low risk of both infection and progression from infection to TB disease </a:t>
            </a:r>
          </a:p>
          <a:p>
            <a:endParaRPr lang="en-US" altLang="en-US" sz="2800" smtClean="0"/>
          </a:p>
        </p:txBody>
      </p:sp>
      <p:sp>
        <p:nvSpPr>
          <p:cNvPr id="11878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1878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FEB5290A-4B4B-4EEA-8987-64DA9C3A668C}" type="slidenum">
              <a:rPr lang="en-US" altLang="en-US" sz="2000" smtClean="0"/>
              <a:pPr>
                <a:spcBef>
                  <a:spcPct val="0"/>
                </a:spcBef>
                <a:buClrTx/>
                <a:buFontTx/>
                <a:buNone/>
              </a:pPr>
              <a:t>56</a:t>
            </a:fld>
            <a:endParaRPr lang="en-US" altLang="en-US" sz="2000" smtClean="0"/>
          </a:p>
        </p:txBody>
      </p:sp>
      <p:sp>
        <p:nvSpPr>
          <p:cNvPr id="118789" name="Title 1"/>
          <p:cNvSpPr>
            <a:spLocks noGrp="1"/>
          </p:cNvSpPr>
          <p:nvPr>
            <p:ph type="title"/>
          </p:nvPr>
        </p:nvSpPr>
        <p:spPr>
          <a:xfrm>
            <a:off x="0" y="0"/>
            <a:ext cx="9144000" cy="838200"/>
          </a:xfrm>
        </p:spPr>
        <p:txBody>
          <a:bodyPr/>
          <a:lstStyle/>
          <a:p>
            <a:r>
              <a:rPr lang="en-US" altLang="en-US" smtClean="0"/>
              <a:t>IGRA Recommendations (3)</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208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D3AB4E80-9FBA-4038-85D7-A7B97ACF6C6C}" type="slidenum">
              <a:rPr lang="en-US" altLang="en-US" sz="2000" smtClean="0"/>
              <a:pPr>
                <a:spcBef>
                  <a:spcPct val="0"/>
                </a:spcBef>
                <a:buClrTx/>
                <a:buFontTx/>
                <a:buNone/>
              </a:pPr>
              <a:t>57</a:t>
            </a:fld>
            <a:endParaRPr lang="en-US" altLang="en-US" sz="2000" smtClean="0"/>
          </a:p>
        </p:txBody>
      </p:sp>
      <p:sp>
        <p:nvSpPr>
          <p:cNvPr id="58372" name="Rectangle 2"/>
          <p:cNvSpPr>
            <a:spLocks noGrp="1" noChangeArrowheads="1"/>
          </p:cNvSpPr>
          <p:nvPr>
            <p:ph type="body" idx="1"/>
          </p:nvPr>
        </p:nvSpPr>
        <p:spPr>
          <a:xfrm>
            <a:off x="304800" y="1371600"/>
            <a:ext cx="8686800" cy="5029200"/>
          </a:xfrm>
        </p:spPr>
        <p:txBody>
          <a:bodyPr/>
          <a:lstStyle/>
          <a:p>
            <a:pPr eaLnBrk="1" hangingPunct="1">
              <a:defRPr/>
            </a:pPr>
            <a:r>
              <a:rPr lang="en-US" altLang="en-US" sz="2800" dirty="0" smtClean="0"/>
              <a:t>Requires single patient visit to conduct test</a:t>
            </a:r>
          </a:p>
          <a:p>
            <a:pPr eaLnBrk="1" hangingPunct="1">
              <a:defRPr/>
            </a:pPr>
            <a:endParaRPr lang="en-US" altLang="en-US" sz="2800" dirty="0" smtClean="0"/>
          </a:p>
          <a:p>
            <a:pPr eaLnBrk="1" hangingPunct="1">
              <a:defRPr/>
            </a:pPr>
            <a:r>
              <a:rPr lang="en-US" altLang="en-US" sz="2800" dirty="0" smtClean="0"/>
              <a:t>Results can be available in 24 hours</a:t>
            </a:r>
          </a:p>
          <a:p>
            <a:pPr eaLnBrk="1" hangingPunct="1">
              <a:defRPr/>
            </a:pPr>
            <a:endParaRPr lang="en-US" altLang="en-US" sz="2800" dirty="0" smtClean="0"/>
          </a:p>
          <a:p>
            <a:pPr eaLnBrk="1" hangingPunct="1">
              <a:defRPr/>
            </a:pPr>
            <a:r>
              <a:rPr lang="en-US" altLang="en-US" sz="2800" dirty="0" smtClean="0"/>
              <a:t>Does not cause booster phenomenon which can happen with repeat TSTs</a:t>
            </a:r>
          </a:p>
          <a:p>
            <a:pPr marL="0" indent="0" eaLnBrk="1" hangingPunct="1">
              <a:buFontTx/>
              <a:buNone/>
              <a:defRPr/>
            </a:pPr>
            <a:endParaRPr lang="en-US" altLang="en-US" sz="2800" dirty="0" smtClean="0"/>
          </a:p>
          <a:p>
            <a:pPr eaLnBrk="1" hangingPunct="1">
              <a:defRPr/>
            </a:pPr>
            <a:r>
              <a:rPr lang="en-US" altLang="en-US" sz="2800" dirty="0" smtClean="0"/>
              <a:t>BCG vaccination does not affect IGRA results</a:t>
            </a:r>
          </a:p>
        </p:txBody>
      </p:sp>
      <p:sp>
        <p:nvSpPr>
          <p:cNvPr id="120837" name="Rectangle 3"/>
          <p:cNvSpPr>
            <a:spLocks noGrp="1" noChangeArrowheads="1"/>
          </p:cNvSpPr>
          <p:nvPr>
            <p:ph type="title"/>
          </p:nvPr>
        </p:nvSpPr>
        <p:spPr>
          <a:xfrm>
            <a:off x="0" y="228600"/>
            <a:ext cx="9144000" cy="685800"/>
          </a:xfrm>
          <a:noFill/>
        </p:spPr>
        <p:txBody>
          <a:bodyPr/>
          <a:lstStyle/>
          <a:p>
            <a:pPr eaLnBrk="1" hangingPunct="1"/>
            <a:r>
              <a:rPr lang="en-US" altLang="en-US" smtClean="0"/>
              <a:t>IGRA Advantages</a:t>
            </a:r>
            <a:r>
              <a:rPr lang="en-US" altLang="en-US" sz="3200" smtClean="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228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0E8339B7-964C-42E4-878D-B591CCBC7E59}" type="slidenum">
              <a:rPr lang="en-US" altLang="en-US" sz="2000" smtClean="0"/>
              <a:pPr>
                <a:spcBef>
                  <a:spcPct val="0"/>
                </a:spcBef>
                <a:buClrTx/>
                <a:buFontTx/>
                <a:buNone/>
              </a:pPr>
              <a:t>58</a:t>
            </a:fld>
            <a:endParaRPr lang="en-US" altLang="en-US" sz="2000" smtClean="0"/>
          </a:p>
        </p:txBody>
      </p:sp>
      <p:sp>
        <p:nvSpPr>
          <p:cNvPr id="122884" name="Rectangle 2"/>
          <p:cNvSpPr>
            <a:spLocks noGrp="1" noChangeArrowheads="1"/>
          </p:cNvSpPr>
          <p:nvPr>
            <p:ph type="body" idx="1"/>
          </p:nvPr>
        </p:nvSpPr>
        <p:spPr>
          <a:xfrm>
            <a:off x="381000" y="1343025"/>
            <a:ext cx="8458200" cy="4752975"/>
          </a:xfrm>
        </p:spPr>
        <p:txBody>
          <a:bodyPr/>
          <a:lstStyle/>
          <a:p>
            <a:pPr eaLnBrk="1" hangingPunct="1"/>
            <a:r>
              <a:rPr lang="en-US" altLang="en-US" sz="2800" smtClean="0"/>
              <a:t>Blood samples must be processed within 8 to 30 hours after collection</a:t>
            </a:r>
          </a:p>
          <a:p>
            <a:pPr eaLnBrk="1" hangingPunct="1"/>
            <a:endParaRPr lang="en-US" altLang="en-US" sz="1800" smtClean="0"/>
          </a:p>
          <a:p>
            <a:pPr eaLnBrk="1" hangingPunct="1"/>
            <a:r>
              <a:rPr lang="en-US" altLang="en-US" sz="2800" smtClean="0"/>
              <a:t>Errors in collecting or transporting blood specimens or in running and interpreting test can decrease accuracy </a:t>
            </a:r>
          </a:p>
          <a:p>
            <a:pPr eaLnBrk="1" hangingPunct="1"/>
            <a:endParaRPr lang="en-US" altLang="en-US" sz="1800" smtClean="0"/>
          </a:p>
          <a:p>
            <a:pPr eaLnBrk="1" hangingPunct="1"/>
            <a:r>
              <a:rPr lang="en-US" altLang="en-US" sz="2800" smtClean="0"/>
              <a:t>Limited data on its use in certain populations (e.g., children younger than 5, persons recently infected, immunocompromised persons, and serial testing)</a:t>
            </a:r>
          </a:p>
          <a:p>
            <a:pPr eaLnBrk="1" hangingPunct="1"/>
            <a:endParaRPr lang="en-US" altLang="en-US" sz="1800" smtClean="0"/>
          </a:p>
        </p:txBody>
      </p:sp>
      <p:sp>
        <p:nvSpPr>
          <p:cNvPr id="122885" name="Rectangle 3"/>
          <p:cNvSpPr>
            <a:spLocks noGrp="1" noChangeArrowheads="1"/>
          </p:cNvSpPr>
          <p:nvPr>
            <p:ph type="title"/>
          </p:nvPr>
        </p:nvSpPr>
        <p:spPr>
          <a:xfrm>
            <a:off x="427038" y="76200"/>
            <a:ext cx="8183562" cy="1219200"/>
          </a:xfrm>
          <a:noFill/>
        </p:spPr>
        <p:txBody>
          <a:bodyPr/>
          <a:lstStyle/>
          <a:p>
            <a:pPr eaLnBrk="1" hangingPunct="1"/>
            <a:r>
              <a:rPr lang="en-US" altLang="en-US" smtClean="0"/>
              <a:t>IGRA Disadvantages and Limitations (1)</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ltLang="en-US" smtClean="0"/>
              <a:t>IGRA Disadvantages and Limitations (2)</a:t>
            </a:r>
          </a:p>
        </p:txBody>
      </p:sp>
      <p:sp>
        <p:nvSpPr>
          <p:cNvPr id="124931" name="Content Placeholder 2"/>
          <p:cNvSpPr>
            <a:spLocks noGrp="1"/>
          </p:cNvSpPr>
          <p:nvPr>
            <p:ph idx="1"/>
          </p:nvPr>
        </p:nvSpPr>
        <p:spPr/>
        <p:txBody>
          <a:bodyPr/>
          <a:lstStyle/>
          <a:p>
            <a:pPr eaLnBrk="1" hangingPunct="1"/>
            <a:r>
              <a:rPr lang="en-US" altLang="en-US" smtClean="0"/>
              <a:t>Limited data on its use to predict who will progress to TB disease</a:t>
            </a:r>
          </a:p>
          <a:p>
            <a:pPr eaLnBrk="1" hangingPunct="1"/>
            <a:endParaRPr lang="en-US" altLang="en-US" sz="2400" smtClean="0"/>
          </a:p>
          <a:p>
            <a:pPr eaLnBrk="1" hangingPunct="1"/>
            <a:r>
              <a:rPr lang="en-US" altLang="en-US" smtClean="0"/>
              <a:t>Tests may be expensive</a:t>
            </a:r>
          </a:p>
          <a:p>
            <a:endParaRPr lang="en-US" altLang="en-US" smtClean="0"/>
          </a:p>
        </p:txBody>
      </p:sp>
      <p:sp>
        <p:nvSpPr>
          <p:cNvPr id="12493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249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EFF4B4D8-68F7-4045-8BE3-D12FBAD8744B}" type="slidenum">
              <a:rPr lang="en-US" altLang="en-US" sz="2000" smtClean="0"/>
              <a:pPr>
                <a:spcBef>
                  <a:spcPct val="0"/>
                </a:spcBef>
                <a:buClrTx/>
                <a:buFontTx/>
                <a:buNone/>
              </a:pPr>
              <a:t>59</a:t>
            </a:fld>
            <a:endParaRPr lang="en-US" altLang="en-US" sz="2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63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856B6BF5-44CA-49B2-A47A-1DF4C826E8B1}" type="slidenum">
              <a:rPr lang="en-US" altLang="en-US" sz="2000" smtClean="0"/>
              <a:pPr>
                <a:spcBef>
                  <a:spcPct val="0"/>
                </a:spcBef>
                <a:buClrTx/>
                <a:buFontTx/>
                <a:buNone/>
              </a:pPr>
              <a:t>6</a:t>
            </a:fld>
            <a:endParaRPr lang="en-US" altLang="en-US" sz="2000" smtClean="0"/>
          </a:p>
        </p:txBody>
      </p:sp>
      <p:sp>
        <p:nvSpPr>
          <p:cNvPr id="16388" name="Rectangle 3"/>
          <p:cNvSpPr>
            <a:spLocks noGrp="1" noChangeArrowheads="1"/>
          </p:cNvSpPr>
          <p:nvPr>
            <p:ph type="body" idx="1"/>
          </p:nvPr>
        </p:nvSpPr>
        <p:spPr>
          <a:xfrm>
            <a:off x="457200" y="1143000"/>
            <a:ext cx="8229600" cy="4525963"/>
          </a:xfrm>
        </p:spPr>
        <p:txBody>
          <a:bodyPr/>
          <a:lstStyle/>
          <a:p>
            <a:pPr eaLnBrk="1" hangingPunct="1"/>
            <a:r>
              <a:rPr lang="en-US" altLang="en-US" sz="2800" smtClean="0"/>
              <a:t>Identifying persons with LTBI is an important goal of TB elimination because LTBI treatment can:</a:t>
            </a:r>
          </a:p>
          <a:p>
            <a:pPr eaLnBrk="1" hangingPunct="1"/>
            <a:endParaRPr lang="en-US" altLang="en-US" sz="2800" smtClean="0"/>
          </a:p>
          <a:p>
            <a:pPr lvl="1" eaLnBrk="1" hangingPunct="1"/>
            <a:r>
              <a:rPr lang="en-US" altLang="en-US" smtClean="0"/>
              <a:t>Prevent the development of TB disease</a:t>
            </a:r>
          </a:p>
          <a:p>
            <a:pPr lvl="1" eaLnBrk="1" hangingPunct="1"/>
            <a:endParaRPr lang="en-US" altLang="en-US" smtClean="0"/>
          </a:p>
          <a:p>
            <a:pPr lvl="1" eaLnBrk="1" hangingPunct="1"/>
            <a:r>
              <a:rPr lang="en-US" altLang="en-US" smtClean="0"/>
              <a:t>Stop the further spread of TB to others</a:t>
            </a:r>
          </a:p>
          <a:p>
            <a:pPr eaLnBrk="1" hangingPunct="1">
              <a:buFontTx/>
              <a:buNone/>
            </a:pPr>
            <a:r>
              <a:rPr lang="en-US" altLang="en-US" smtClean="0"/>
              <a:t> </a:t>
            </a:r>
          </a:p>
          <a:p>
            <a:pPr eaLnBrk="1" hangingPunct="1"/>
            <a:endParaRPr lang="en-US" altLang="en-US" smtClean="0"/>
          </a:p>
        </p:txBody>
      </p:sp>
      <p:sp>
        <p:nvSpPr>
          <p:cNvPr id="16389" name="Rectangle 4"/>
          <p:cNvSpPr>
            <a:spLocks noGrp="1" noChangeArrowheads="1"/>
          </p:cNvSpPr>
          <p:nvPr>
            <p:ph type="title"/>
          </p:nvPr>
        </p:nvSpPr>
        <p:spPr>
          <a:xfrm>
            <a:off x="427038" y="228600"/>
            <a:ext cx="8229600" cy="609600"/>
          </a:xfrm>
          <a:noFill/>
        </p:spPr>
        <p:txBody>
          <a:bodyPr/>
          <a:lstStyle/>
          <a:p>
            <a:pPr eaLnBrk="1" hangingPunct="1"/>
            <a:r>
              <a:rPr lang="en-US" altLang="en-US" smtClean="0"/>
              <a:t>Targeted Testing (2)</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269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E56D7232-2037-4A4B-AE0F-68BED37B09D3}" type="slidenum">
              <a:rPr lang="en-US" altLang="en-US" sz="2000" smtClean="0"/>
              <a:pPr>
                <a:spcBef>
                  <a:spcPct val="0"/>
                </a:spcBef>
                <a:buClrTx/>
                <a:buFontTx/>
                <a:buNone/>
              </a:pPr>
              <a:t>60</a:t>
            </a:fld>
            <a:endParaRPr lang="en-US" altLang="en-US" sz="2000" smtClean="0"/>
          </a:p>
        </p:txBody>
      </p:sp>
      <p:sp>
        <p:nvSpPr>
          <p:cNvPr id="433154" name="Rectangle 2"/>
          <p:cNvSpPr>
            <a:spLocks noGrp="1" noChangeArrowheads="1"/>
          </p:cNvSpPr>
          <p:nvPr>
            <p:ph type="body" idx="1"/>
          </p:nvPr>
        </p:nvSpPr>
        <p:spPr>
          <a:xfrm>
            <a:off x="228600" y="1371600"/>
            <a:ext cx="8686800" cy="4905375"/>
          </a:xfrm>
        </p:spPr>
        <p:txBody>
          <a:bodyPr/>
          <a:lstStyle/>
          <a:p>
            <a:pPr eaLnBrk="1" hangingPunct="1">
              <a:lnSpc>
                <a:spcPct val="80000"/>
              </a:lnSpc>
              <a:buFontTx/>
              <a:buNone/>
            </a:pPr>
            <a:r>
              <a:rPr lang="en-US" altLang="en-US" sz="2800" dirty="0" smtClean="0"/>
              <a:t>What are the steps for conducting an IGRA?</a:t>
            </a:r>
            <a:r>
              <a:rPr lang="en-US" altLang="en-US" sz="1800" dirty="0" smtClean="0"/>
              <a:t> </a:t>
            </a:r>
            <a:endParaRPr lang="en-US" altLang="en-US" sz="1200" i="1" dirty="0" smtClean="0"/>
          </a:p>
          <a:p>
            <a:pPr eaLnBrk="1" hangingPunct="1">
              <a:lnSpc>
                <a:spcPct val="80000"/>
              </a:lnSpc>
              <a:buFontTx/>
              <a:buNone/>
            </a:pPr>
            <a:r>
              <a:rPr lang="en-US" altLang="en-US" sz="1200" dirty="0" smtClean="0">
                <a:solidFill>
                  <a:srgbClr val="008080"/>
                </a:solidFill>
              </a:rPr>
              <a:t>   </a:t>
            </a:r>
            <a:r>
              <a:rPr lang="en-US" altLang="en-US" sz="1600" dirty="0" smtClean="0">
                <a:solidFill>
                  <a:srgbClr val="008080"/>
                </a:solidFill>
              </a:rPr>
              <a:t>	</a:t>
            </a:r>
            <a:endParaRPr lang="en-US" altLang="en-US" sz="1600" dirty="0" smtClean="0">
              <a:solidFill>
                <a:srgbClr val="532B64"/>
              </a:solidFill>
            </a:endParaRPr>
          </a:p>
          <a:p>
            <a:pPr eaLnBrk="1" hangingPunct="1">
              <a:lnSpc>
                <a:spcPct val="80000"/>
              </a:lnSpc>
            </a:pPr>
            <a:r>
              <a:rPr lang="en-US" altLang="en-US" sz="2400" dirty="0" smtClean="0">
                <a:solidFill>
                  <a:srgbClr val="532B64"/>
                </a:solidFill>
              </a:rPr>
              <a:t>Confirm arrangements for testing in a qualified laboratory</a:t>
            </a:r>
          </a:p>
          <a:p>
            <a:pPr eaLnBrk="1" hangingPunct="1">
              <a:lnSpc>
                <a:spcPct val="80000"/>
              </a:lnSpc>
            </a:pPr>
            <a:endParaRPr lang="en-US" altLang="en-US" sz="1600" dirty="0" smtClean="0">
              <a:solidFill>
                <a:srgbClr val="532B64"/>
              </a:solidFill>
            </a:endParaRPr>
          </a:p>
          <a:p>
            <a:pPr eaLnBrk="1" hangingPunct="1">
              <a:lnSpc>
                <a:spcPct val="80000"/>
              </a:lnSpc>
            </a:pPr>
            <a:r>
              <a:rPr lang="en-US" altLang="en-US" sz="2400" dirty="0" smtClean="0">
                <a:solidFill>
                  <a:srgbClr val="532B64"/>
                </a:solidFill>
              </a:rPr>
              <a:t>Arrange for delivery of the blood sample to the laboratory </a:t>
            </a:r>
          </a:p>
          <a:p>
            <a:pPr eaLnBrk="1" hangingPunct="1">
              <a:lnSpc>
                <a:spcPct val="80000"/>
              </a:lnSpc>
            </a:pPr>
            <a:endParaRPr lang="en-US" altLang="en-US" sz="1600" dirty="0" smtClean="0">
              <a:solidFill>
                <a:srgbClr val="532B64"/>
              </a:solidFill>
            </a:endParaRPr>
          </a:p>
          <a:p>
            <a:pPr eaLnBrk="1" hangingPunct="1">
              <a:lnSpc>
                <a:spcPct val="80000"/>
              </a:lnSpc>
            </a:pPr>
            <a:r>
              <a:rPr lang="en-US" altLang="en-US" sz="2400" dirty="0" smtClean="0">
                <a:solidFill>
                  <a:srgbClr val="532B64"/>
                </a:solidFill>
              </a:rPr>
              <a:t>Draw a blood sample from the patient according to the manufacturer’s instructions</a:t>
            </a:r>
          </a:p>
          <a:p>
            <a:pPr eaLnBrk="1" hangingPunct="1">
              <a:lnSpc>
                <a:spcPct val="80000"/>
              </a:lnSpc>
            </a:pPr>
            <a:endParaRPr lang="en-US" altLang="en-US" sz="1600" dirty="0" smtClean="0">
              <a:solidFill>
                <a:srgbClr val="532B64"/>
              </a:solidFill>
            </a:endParaRPr>
          </a:p>
          <a:p>
            <a:pPr eaLnBrk="1" hangingPunct="1">
              <a:lnSpc>
                <a:spcPct val="80000"/>
              </a:lnSpc>
            </a:pPr>
            <a:r>
              <a:rPr lang="en-US" altLang="en-US" sz="2400" dirty="0" smtClean="0">
                <a:solidFill>
                  <a:srgbClr val="532B64"/>
                </a:solidFill>
              </a:rPr>
              <a:t>Schedule follow-up appointment for patient to receive test results</a:t>
            </a:r>
          </a:p>
          <a:p>
            <a:pPr eaLnBrk="1" hangingPunct="1">
              <a:lnSpc>
                <a:spcPct val="80000"/>
              </a:lnSpc>
            </a:pPr>
            <a:endParaRPr lang="en-US" altLang="en-US" sz="1600" dirty="0" smtClean="0">
              <a:solidFill>
                <a:srgbClr val="532B64"/>
              </a:solidFill>
            </a:endParaRPr>
          </a:p>
          <a:p>
            <a:pPr eaLnBrk="1" hangingPunct="1">
              <a:lnSpc>
                <a:spcPct val="80000"/>
              </a:lnSpc>
            </a:pPr>
            <a:r>
              <a:rPr lang="en-US" altLang="en-US" sz="2400" dirty="0" smtClean="0">
                <a:solidFill>
                  <a:srgbClr val="532B64"/>
                </a:solidFill>
              </a:rPr>
              <a:t>Based on test results, provide follow-up evaluation and treatment as needed </a:t>
            </a:r>
          </a:p>
          <a:p>
            <a:pPr eaLnBrk="1" hangingPunct="1">
              <a:lnSpc>
                <a:spcPct val="80000"/>
              </a:lnSpc>
              <a:buFontTx/>
              <a:buNone/>
            </a:pPr>
            <a:endParaRPr lang="en-US" altLang="en-US" sz="1200" i="1" dirty="0" smtClean="0">
              <a:solidFill>
                <a:srgbClr val="008080"/>
              </a:solidFill>
            </a:endParaRPr>
          </a:p>
        </p:txBody>
      </p:sp>
      <p:sp>
        <p:nvSpPr>
          <p:cNvPr id="126981" name="Rectangle 3"/>
          <p:cNvSpPr>
            <a:spLocks noChangeArrowheads="1"/>
          </p:cNvSpPr>
          <p:nvPr/>
        </p:nvSpPr>
        <p:spPr bwMode="auto">
          <a:xfrm>
            <a:off x="3810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4000">
                <a:solidFill>
                  <a:srgbClr val="532B64"/>
                </a:solidFill>
              </a:rPr>
              <a:t>IGRAs</a:t>
            </a:r>
          </a:p>
          <a:p>
            <a:pPr algn="ctr" eaLnBrk="1" hangingPunct="1">
              <a:spcBef>
                <a:spcPct val="0"/>
              </a:spcBef>
              <a:buClrTx/>
              <a:buFontTx/>
              <a:buNone/>
            </a:pPr>
            <a:r>
              <a:rPr lang="en-US" altLang="en-US" sz="4000">
                <a:solidFill>
                  <a:srgbClr val="532B64"/>
                </a:solidFill>
              </a:rPr>
              <a:t>Study Question 3.15</a:t>
            </a:r>
          </a:p>
        </p:txBody>
      </p:sp>
      <p:sp>
        <p:nvSpPr>
          <p:cNvPr id="119814" name="Rectangle 4"/>
          <p:cNvSpPr>
            <a:spLocks noChangeArrowheads="1"/>
          </p:cNvSpPr>
          <p:nvPr/>
        </p:nvSpPr>
        <p:spPr bwMode="auto">
          <a:xfrm>
            <a:off x="381000" y="152400"/>
            <a:ext cx="8305800" cy="11430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defRPr/>
            </a:pPr>
            <a:endParaRPr lang="en-US" altLang="en-US" sz="4000" b="0" smtClean="0">
              <a:ln>
                <a:solidFill>
                  <a:srgbClr val="532B64"/>
                </a:solidFill>
              </a:ln>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315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315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315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315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315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290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6400BF65-D6E9-49DC-8744-1DE90EC19914}" type="slidenum">
              <a:rPr lang="en-US" altLang="en-US" sz="2000" smtClean="0"/>
              <a:pPr>
                <a:spcBef>
                  <a:spcPct val="0"/>
                </a:spcBef>
                <a:buClrTx/>
                <a:buFontTx/>
                <a:buNone/>
              </a:pPr>
              <a:t>61</a:t>
            </a:fld>
            <a:endParaRPr lang="en-US" altLang="en-US" sz="2000" smtClean="0"/>
          </a:p>
        </p:txBody>
      </p:sp>
      <p:sp>
        <p:nvSpPr>
          <p:cNvPr id="434178" name="Rectangle 2"/>
          <p:cNvSpPr>
            <a:spLocks noGrp="1" noChangeArrowheads="1"/>
          </p:cNvSpPr>
          <p:nvPr>
            <p:ph type="body" idx="1"/>
          </p:nvPr>
        </p:nvSpPr>
        <p:spPr>
          <a:xfrm>
            <a:off x="419100" y="1419225"/>
            <a:ext cx="8229600" cy="5029200"/>
          </a:xfrm>
        </p:spPr>
        <p:txBody>
          <a:bodyPr/>
          <a:lstStyle/>
          <a:p>
            <a:pPr eaLnBrk="1" hangingPunct="1">
              <a:buFontTx/>
              <a:buNone/>
            </a:pPr>
            <a:r>
              <a:rPr lang="en-US" altLang="en-US" sz="2800" dirty="0" smtClean="0"/>
              <a:t>How are IGRA results interpreted?</a:t>
            </a:r>
            <a:endParaRPr lang="en-US" altLang="en-US" sz="2000" i="1" dirty="0" smtClean="0"/>
          </a:p>
          <a:p>
            <a:pPr eaLnBrk="1" hangingPunct="1"/>
            <a:endParaRPr lang="en-US" altLang="en-US" sz="1600" dirty="0" smtClean="0">
              <a:solidFill>
                <a:srgbClr val="532B64"/>
              </a:solidFill>
            </a:endParaRPr>
          </a:p>
          <a:p>
            <a:pPr eaLnBrk="1" hangingPunct="1"/>
            <a:r>
              <a:rPr lang="en-US" altLang="en-US" sz="2400" dirty="0" smtClean="0">
                <a:solidFill>
                  <a:srgbClr val="532B64"/>
                </a:solidFill>
              </a:rPr>
              <a:t>QFT-GIT results are based on the amount of IFN-γ that is released in response to the antigens and control substances</a:t>
            </a:r>
          </a:p>
          <a:p>
            <a:pPr eaLnBrk="1" hangingPunct="1"/>
            <a:endParaRPr lang="en-US" altLang="en-US" sz="2000" dirty="0" smtClean="0">
              <a:solidFill>
                <a:srgbClr val="532B64"/>
              </a:solidFill>
            </a:endParaRPr>
          </a:p>
          <a:p>
            <a:pPr eaLnBrk="1" hangingPunct="1"/>
            <a:r>
              <a:rPr lang="en-US" altLang="en-US" sz="2400" dirty="0" smtClean="0">
                <a:solidFill>
                  <a:srgbClr val="532B64"/>
                </a:solidFill>
              </a:rPr>
              <a:t>T-Spot results are based on the number of IFN-γ producing cells (spots) produced</a:t>
            </a:r>
          </a:p>
          <a:p>
            <a:pPr eaLnBrk="1" hangingPunct="1"/>
            <a:endParaRPr lang="en-US" altLang="en-US" sz="2000" dirty="0" smtClean="0">
              <a:solidFill>
                <a:srgbClr val="532B64"/>
              </a:solidFill>
            </a:endParaRPr>
          </a:p>
          <a:p>
            <a:pPr eaLnBrk="1" hangingPunct="1"/>
            <a:r>
              <a:rPr lang="en-US" altLang="en-US" sz="2400" dirty="0" smtClean="0">
                <a:solidFill>
                  <a:srgbClr val="532B64"/>
                </a:solidFill>
              </a:rPr>
              <a:t>Both the standard qualitative test interpretation and the quantitative assay measurements should be reported</a:t>
            </a:r>
            <a:endParaRPr lang="en-US" altLang="en-US" sz="2400" i="1" dirty="0" smtClean="0">
              <a:solidFill>
                <a:srgbClr val="532B64"/>
              </a:solidFill>
            </a:endParaRPr>
          </a:p>
        </p:txBody>
      </p:sp>
      <p:sp>
        <p:nvSpPr>
          <p:cNvPr id="129029" name="Rectangle 3"/>
          <p:cNvSpPr>
            <a:spLocks noChangeArrowheads="1"/>
          </p:cNvSpPr>
          <p:nvPr/>
        </p:nvSpPr>
        <p:spPr bwMode="auto">
          <a:xfrm>
            <a:off x="381000" y="152400"/>
            <a:ext cx="8305800" cy="12192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29030" name="Rectangle 4"/>
          <p:cNvSpPr>
            <a:spLocks noGrp="1" noChangeArrowheads="1"/>
          </p:cNvSpPr>
          <p:nvPr>
            <p:ph type="title"/>
          </p:nvPr>
        </p:nvSpPr>
        <p:spPr>
          <a:xfrm>
            <a:off x="457200" y="0"/>
            <a:ext cx="8229600" cy="1371600"/>
          </a:xfrm>
          <a:noFill/>
        </p:spPr>
        <p:txBody>
          <a:bodyPr/>
          <a:lstStyle/>
          <a:p>
            <a:pPr eaLnBrk="1" hangingPunct="1"/>
            <a:r>
              <a:rPr lang="en-US" altLang="en-US" smtClean="0"/>
              <a:t>IGRAs</a:t>
            </a:r>
            <a:br>
              <a:rPr lang="en-US" altLang="en-US" smtClean="0"/>
            </a:br>
            <a:r>
              <a:rPr lang="en-US" altLang="en-US" smtClean="0"/>
              <a:t>Study Question 3.16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178">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4178">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41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8"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310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E04F1418-7808-4BC9-B399-DA0B27A3E835}" type="slidenum">
              <a:rPr lang="en-US" altLang="en-US" sz="2000" smtClean="0"/>
              <a:pPr>
                <a:spcBef>
                  <a:spcPct val="0"/>
                </a:spcBef>
                <a:buClrTx/>
                <a:buFontTx/>
                <a:buNone/>
              </a:pPr>
              <a:t>62</a:t>
            </a:fld>
            <a:endParaRPr lang="en-US" altLang="en-US" sz="2000" smtClean="0"/>
          </a:p>
        </p:txBody>
      </p:sp>
      <p:sp>
        <p:nvSpPr>
          <p:cNvPr id="131076" name="Rectangle 2"/>
          <p:cNvSpPr>
            <a:spLocks noGrp="1" noChangeArrowheads="1"/>
          </p:cNvSpPr>
          <p:nvPr>
            <p:ph type="title"/>
          </p:nvPr>
        </p:nvSpPr>
        <p:spPr>
          <a:xfrm>
            <a:off x="457200" y="0"/>
            <a:ext cx="8229600" cy="1447800"/>
          </a:xfrm>
        </p:spPr>
        <p:txBody>
          <a:bodyPr/>
          <a:lstStyle/>
          <a:p>
            <a:pPr eaLnBrk="1" hangingPunct="1"/>
            <a:r>
              <a:rPr lang="en-US" altLang="en-US" smtClean="0"/>
              <a:t>IGRAs</a:t>
            </a:r>
            <a:br>
              <a:rPr lang="en-US" altLang="en-US" smtClean="0"/>
            </a:br>
            <a:r>
              <a:rPr lang="en-US" altLang="en-US" smtClean="0"/>
              <a:t>Study Question 3.17</a:t>
            </a:r>
          </a:p>
        </p:txBody>
      </p:sp>
      <p:sp>
        <p:nvSpPr>
          <p:cNvPr id="435203" name="Rectangle 3"/>
          <p:cNvSpPr>
            <a:spLocks noGrp="1" noChangeArrowheads="1"/>
          </p:cNvSpPr>
          <p:nvPr>
            <p:ph type="body" idx="1"/>
          </p:nvPr>
        </p:nvSpPr>
        <p:spPr>
          <a:xfrm>
            <a:off x="457200" y="1600200"/>
            <a:ext cx="8458200" cy="4525963"/>
          </a:xfrm>
        </p:spPr>
        <p:txBody>
          <a:bodyPr/>
          <a:lstStyle/>
          <a:p>
            <a:pPr eaLnBrk="1" hangingPunct="1">
              <a:buFontTx/>
              <a:buNone/>
            </a:pPr>
            <a:r>
              <a:rPr lang="en-US" altLang="en-US" sz="2800" dirty="0" smtClean="0"/>
              <a:t>How should negative IGRA results be</a:t>
            </a:r>
          </a:p>
          <a:p>
            <a:pPr eaLnBrk="1" hangingPunct="1">
              <a:buFontTx/>
              <a:buNone/>
            </a:pPr>
            <a:r>
              <a:rPr lang="en-US" altLang="en-US" sz="2800" dirty="0" smtClean="0"/>
              <a:t>interpreted? </a:t>
            </a:r>
            <a:endParaRPr lang="en-US" altLang="en-US" sz="1800" i="1" dirty="0" smtClean="0"/>
          </a:p>
          <a:p>
            <a:pPr eaLnBrk="1" hangingPunct="1"/>
            <a:endParaRPr lang="en-US" altLang="en-US" sz="1800" i="1" dirty="0" smtClean="0"/>
          </a:p>
          <a:p>
            <a:pPr eaLnBrk="1" hangingPunct="1"/>
            <a:r>
              <a:rPr lang="en-US" altLang="en-US" sz="2800" dirty="0" smtClean="0">
                <a:solidFill>
                  <a:srgbClr val="532B64"/>
                </a:solidFill>
              </a:rPr>
              <a:t>If the result is negative, the patient is unlikely to have </a:t>
            </a:r>
            <a:r>
              <a:rPr lang="en-US" altLang="en-US" sz="2800" i="1" dirty="0" smtClean="0">
                <a:solidFill>
                  <a:srgbClr val="532B64"/>
                </a:solidFill>
              </a:rPr>
              <a:t>M. tuberculosis </a:t>
            </a:r>
            <a:r>
              <a:rPr lang="en-US" altLang="en-US" sz="2800" dirty="0" smtClean="0">
                <a:solidFill>
                  <a:srgbClr val="532B64"/>
                </a:solidFill>
              </a:rPr>
              <a:t>infection</a:t>
            </a:r>
          </a:p>
          <a:p>
            <a:pPr eaLnBrk="1" hangingPunct="1"/>
            <a:endParaRPr lang="en-US" altLang="en-US" sz="2800" dirty="0" smtClean="0">
              <a:solidFill>
                <a:srgbClr val="532B64"/>
              </a:solidFill>
            </a:endParaRPr>
          </a:p>
          <a:p>
            <a:pPr eaLnBrk="1" hangingPunct="1"/>
            <a:r>
              <a:rPr lang="en-US" altLang="en-US" sz="2800" dirty="0" smtClean="0">
                <a:solidFill>
                  <a:srgbClr val="532B64"/>
                </a:solidFill>
              </a:rPr>
              <a:t>Patient may not require further evaluation unless they have signs and symptoms of TB disease</a:t>
            </a:r>
          </a:p>
        </p:txBody>
      </p:sp>
      <p:sp>
        <p:nvSpPr>
          <p:cNvPr id="131078" name="Rectangle 4"/>
          <p:cNvSpPr>
            <a:spLocks noChangeArrowheads="1"/>
          </p:cNvSpPr>
          <p:nvPr/>
        </p:nvSpPr>
        <p:spPr bwMode="auto">
          <a:xfrm>
            <a:off x="381000" y="152400"/>
            <a:ext cx="8305800" cy="12192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520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52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331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E39A7C26-74D9-438E-BF47-EC2DC79746E0}" type="slidenum">
              <a:rPr lang="en-US" altLang="en-US" sz="2000" smtClean="0"/>
              <a:pPr>
                <a:spcBef>
                  <a:spcPct val="0"/>
                </a:spcBef>
                <a:buClrTx/>
                <a:buFontTx/>
                <a:buNone/>
              </a:pPr>
              <a:t>63</a:t>
            </a:fld>
            <a:endParaRPr lang="en-US" altLang="en-US" sz="2000" smtClean="0"/>
          </a:p>
        </p:txBody>
      </p:sp>
      <p:sp>
        <p:nvSpPr>
          <p:cNvPr id="436226" name="Rectangle 2"/>
          <p:cNvSpPr>
            <a:spLocks noGrp="1" noChangeArrowheads="1"/>
          </p:cNvSpPr>
          <p:nvPr>
            <p:ph type="body" idx="1"/>
          </p:nvPr>
        </p:nvSpPr>
        <p:spPr>
          <a:xfrm>
            <a:off x="419100" y="1457325"/>
            <a:ext cx="8229600" cy="4724400"/>
          </a:xfrm>
        </p:spPr>
        <p:txBody>
          <a:bodyPr/>
          <a:lstStyle/>
          <a:p>
            <a:pPr eaLnBrk="1" hangingPunct="1">
              <a:buFontTx/>
              <a:buNone/>
            </a:pPr>
            <a:r>
              <a:rPr lang="en-US" altLang="en-US" sz="2800" dirty="0" smtClean="0"/>
              <a:t>What are 5 advantages for using an IGRA as</a:t>
            </a:r>
          </a:p>
          <a:p>
            <a:pPr eaLnBrk="1" hangingPunct="1">
              <a:buFontTx/>
              <a:buNone/>
            </a:pPr>
            <a:r>
              <a:rPr lang="en-US" altLang="en-US" sz="2800" dirty="0" smtClean="0"/>
              <a:t>compared to the TST?</a:t>
            </a:r>
            <a:r>
              <a:rPr lang="en-US" altLang="en-US" sz="2000" dirty="0" smtClean="0"/>
              <a:t> </a:t>
            </a:r>
            <a:endParaRPr lang="en-US" altLang="en-US" sz="1800" i="1" dirty="0" smtClean="0"/>
          </a:p>
          <a:p>
            <a:pPr eaLnBrk="1" hangingPunct="1">
              <a:buFontTx/>
              <a:buNone/>
            </a:pPr>
            <a:endParaRPr lang="en-US" altLang="en-US" sz="900" i="1" dirty="0" smtClean="0"/>
          </a:p>
          <a:p>
            <a:pPr eaLnBrk="1" hangingPunct="1"/>
            <a:r>
              <a:rPr lang="en-US" altLang="en-US" sz="2400" dirty="0" smtClean="0">
                <a:solidFill>
                  <a:srgbClr val="532B64"/>
                </a:solidFill>
              </a:rPr>
              <a:t>Requires a single patient visit</a:t>
            </a:r>
          </a:p>
          <a:p>
            <a:pPr eaLnBrk="1" hangingPunct="1"/>
            <a:endParaRPr lang="en-US" altLang="en-US" sz="1000" dirty="0" smtClean="0">
              <a:solidFill>
                <a:srgbClr val="532B64"/>
              </a:solidFill>
            </a:endParaRPr>
          </a:p>
          <a:p>
            <a:pPr eaLnBrk="1" hangingPunct="1"/>
            <a:r>
              <a:rPr lang="en-US" altLang="en-US" sz="2400" dirty="0" smtClean="0">
                <a:solidFill>
                  <a:srgbClr val="532B64"/>
                </a:solidFill>
              </a:rPr>
              <a:t>Results can be available in 24 hours</a:t>
            </a:r>
          </a:p>
          <a:p>
            <a:pPr eaLnBrk="1" hangingPunct="1"/>
            <a:endParaRPr lang="en-US" altLang="en-US" sz="1000" dirty="0" smtClean="0">
              <a:solidFill>
                <a:srgbClr val="532B64"/>
              </a:solidFill>
            </a:endParaRPr>
          </a:p>
          <a:p>
            <a:pPr eaLnBrk="1" hangingPunct="1"/>
            <a:r>
              <a:rPr lang="en-US" altLang="en-US" sz="2400" dirty="0" smtClean="0">
                <a:solidFill>
                  <a:srgbClr val="532B64"/>
                </a:solidFill>
              </a:rPr>
              <a:t>Does not cause the booster phenomenon </a:t>
            </a:r>
          </a:p>
          <a:p>
            <a:pPr eaLnBrk="1" hangingPunct="1"/>
            <a:endParaRPr lang="en-US" altLang="en-US" sz="1000" dirty="0" smtClean="0">
              <a:solidFill>
                <a:srgbClr val="532B64"/>
              </a:solidFill>
            </a:endParaRPr>
          </a:p>
          <a:p>
            <a:pPr eaLnBrk="1" hangingPunct="1"/>
            <a:r>
              <a:rPr lang="en-US" altLang="en-US" sz="2400" dirty="0" smtClean="0">
                <a:solidFill>
                  <a:srgbClr val="532B64"/>
                </a:solidFill>
              </a:rPr>
              <a:t>Laboratory test not affected by health care worker perception or bias</a:t>
            </a:r>
          </a:p>
          <a:p>
            <a:pPr eaLnBrk="1" hangingPunct="1"/>
            <a:endParaRPr lang="en-US" altLang="en-US" sz="1000" dirty="0" smtClean="0">
              <a:solidFill>
                <a:srgbClr val="532B64"/>
              </a:solidFill>
            </a:endParaRPr>
          </a:p>
          <a:p>
            <a:pPr eaLnBrk="1" hangingPunct="1"/>
            <a:r>
              <a:rPr lang="en-US" altLang="en-US" sz="2400" dirty="0" smtClean="0">
                <a:solidFill>
                  <a:srgbClr val="532B64"/>
                </a:solidFill>
              </a:rPr>
              <a:t>BCG vaccine does not affect IGRA results</a:t>
            </a:r>
          </a:p>
        </p:txBody>
      </p:sp>
      <p:sp>
        <p:nvSpPr>
          <p:cNvPr id="133125" name="Rectangle 3"/>
          <p:cNvSpPr>
            <a:spLocks noChangeArrowheads="1"/>
          </p:cNvSpPr>
          <p:nvPr/>
        </p:nvSpPr>
        <p:spPr bwMode="auto">
          <a:xfrm>
            <a:off x="381000" y="152400"/>
            <a:ext cx="83058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33126" name="Rectangle 4"/>
          <p:cNvSpPr>
            <a:spLocks noGrp="1" noChangeArrowheads="1"/>
          </p:cNvSpPr>
          <p:nvPr>
            <p:ph type="title"/>
          </p:nvPr>
        </p:nvSpPr>
        <p:spPr>
          <a:xfrm>
            <a:off x="457200" y="0"/>
            <a:ext cx="8229600" cy="1371600"/>
          </a:xfrm>
          <a:noFill/>
        </p:spPr>
        <p:txBody>
          <a:bodyPr/>
          <a:lstStyle/>
          <a:p>
            <a:pPr eaLnBrk="1" hangingPunct="1"/>
            <a:r>
              <a:rPr lang="en-US" altLang="en-US" sz="3600" smtClean="0"/>
              <a:t/>
            </a:r>
            <a:br>
              <a:rPr lang="en-US" altLang="en-US" sz="3600" smtClean="0"/>
            </a:br>
            <a:r>
              <a:rPr lang="en-US" altLang="en-US" sz="3600" smtClean="0"/>
              <a:t> </a:t>
            </a:r>
            <a:r>
              <a:rPr lang="en-US" altLang="en-US" smtClean="0"/>
              <a:t>IGRAs</a:t>
            </a:r>
            <a:br>
              <a:rPr lang="en-US" altLang="en-US" smtClean="0"/>
            </a:br>
            <a:r>
              <a:rPr lang="en-US" altLang="en-US" smtClean="0"/>
              <a:t>Study Question 3.18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6226">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6226">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6226">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6226">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622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CD85C19E-AE3B-47E1-8B70-E274090D8A15}" type="slidenum">
              <a:rPr lang="en-US" altLang="en-US" sz="2000" smtClean="0"/>
              <a:pPr>
                <a:spcBef>
                  <a:spcPct val="0"/>
                </a:spcBef>
                <a:buClrTx/>
                <a:buFontTx/>
                <a:buNone/>
              </a:pPr>
              <a:t>64</a:t>
            </a:fld>
            <a:endParaRPr lang="en-US" altLang="en-US" sz="2000" smtClean="0"/>
          </a:p>
        </p:txBody>
      </p:sp>
      <p:sp>
        <p:nvSpPr>
          <p:cNvPr id="17411" name="Rectangle 2"/>
          <p:cNvSpPr>
            <a:spLocks noGrp="1" noChangeArrowheads="1"/>
          </p:cNvSpPr>
          <p:nvPr>
            <p:ph type="ctrTitle"/>
          </p:nvPr>
        </p:nvSpPr>
        <p:spPr>
          <a:xfrm>
            <a:off x="-76200" y="533400"/>
            <a:ext cx="9372600" cy="4038600"/>
          </a:xfrm>
        </p:spPr>
        <p:txBody>
          <a:bodyPr/>
          <a:lstStyle/>
          <a:p>
            <a:pPr eaLnBrk="1" hangingPunct="1">
              <a:defRPr/>
            </a:pPr>
            <a:r>
              <a:rPr lang="en-US" dirty="0" smtClean="0">
                <a:solidFill>
                  <a:srgbClr val="532B64"/>
                </a:solidFill>
              </a:rPr>
              <a:t>Diagnosis of Latent TB Infection (LTBI)</a:t>
            </a:r>
            <a:r>
              <a:rPr lang="en-US" dirty="0" smtClean="0">
                <a:solidFill>
                  <a:schemeClr val="accent1">
                    <a:lumMod val="25000"/>
                  </a:schemeClr>
                </a:solidFill>
              </a:rPr>
              <a:t/>
            </a:r>
            <a:br>
              <a:rPr lang="en-US" dirty="0" smtClean="0">
                <a:solidFill>
                  <a:schemeClr val="accent1">
                    <a:lumMod val="25000"/>
                  </a:schemeClr>
                </a:solidFill>
              </a:rPr>
            </a:br>
            <a:r>
              <a:rPr lang="en-US" sz="1600" dirty="0" smtClean="0"/>
              <a:t/>
            </a:r>
            <a:br>
              <a:rPr lang="en-US" sz="1600" dirty="0" smtClean="0"/>
            </a:br>
            <a:r>
              <a:rPr lang="en-US" sz="4000" dirty="0">
                <a:solidFill>
                  <a:srgbClr val="80439B"/>
                </a:solidFill>
              </a:rPr>
              <a:t>TB Testing Programs, the Booster Phenomenon, and Two-Step Testing</a:t>
            </a:r>
          </a:p>
        </p:txBody>
      </p:sp>
      <p:sp>
        <p:nvSpPr>
          <p:cNvPr id="135172"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372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B3AFC824-A6B3-403C-8C5A-61E22117259E}" type="slidenum">
              <a:rPr lang="en-US" altLang="en-US" sz="2000" smtClean="0"/>
              <a:pPr>
                <a:spcBef>
                  <a:spcPct val="0"/>
                </a:spcBef>
                <a:buClrTx/>
                <a:buFontTx/>
                <a:buNone/>
              </a:pPr>
              <a:t>65</a:t>
            </a:fld>
            <a:endParaRPr lang="en-US" altLang="en-US" sz="2000" smtClean="0"/>
          </a:p>
        </p:txBody>
      </p:sp>
      <p:sp>
        <p:nvSpPr>
          <p:cNvPr id="137220" name="Rectangle 3"/>
          <p:cNvSpPr>
            <a:spLocks noGrp="1" noChangeArrowheads="1"/>
          </p:cNvSpPr>
          <p:nvPr>
            <p:ph type="body" idx="1"/>
          </p:nvPr>
        </p:nvSpPr>
        <p:spPr>
          <a:xfrm>
            <a:off x="228600" y="1066800"/>
            <a:ext cx="8686800" cy="5257800"/>
          </a:xfrm>
        </p:spPr>
        <p:txBody>
          <a:bodyPr/>
          <a:lstStyle/>
          <a:p>
            <a:pPr eaLnBrk="1" hangingPunct="1"/>
            <a:r>
              <a:rPr lang="en-US" altLang="en-US" sz="2800" smtClean="0"/>
              <a:t>Many residential facilities, health care settings, and other settings have TB testing programs</a:t>
            </a:r>
          </a:p>
          <a:p>
            <a:pPr eaLnBrk="1" hangingPunct="1"/>
            <a:endParaRPr lang="en-US" altLang="en-US" sz="1400" smtClean="0"/>
          </a:p>
          <a:p>
            <a:pPr lvl="1" eaLnBrk="1" hangingPunct="1"/>
            <a:r>
              <a:rPr lang="en-US" altLang="en-US" smtClean="0"/>
              <a:t>Employees and residents are periodically given TSTs or IGRAs</a:t>
            </a:r>
          </a:p>
          <a:p>
            <a:pPr eaLnBrk="1" hangingPunct="1"/>
            <a:endParaRPr lang="en-US" altLang="en-US" sz="1400" smtClean="0"/>
          </a:p>
          <a:p>
            <a:pPr eaLnBrk="1" hangingPunct="1"/>
            <a:r>
              <a:rPr lang="en-US" altLang="en-US" sz="2800" smtClean="0"/>
              <a:t>Testing programs: </a:t>
            </a:r>
          </a:p>
          <a:p>
            <a:pPr eaLnBrk="1" hangingPunct="1"/>
            <a:endParaRPr lang="en-US" altLang="en-US" sz="1400" smtClean="0"/>
          </a:p>
          <a:p>
            <a:pPr lvl="1" eaLnBrk="1" hangingPunct="1"/>
            <a:r>
              <a:rPr lang="en-US" altLang="en-US" smtClean="0"/>
              <a:t>Identify people who have LTBI or TB disease so they can be given treatment as needed</a:t>
            </a:r>
          </a:p>
          <a:p>
            <a:pPr lvl="1" eaLnBrk="1" hangingPunct="1"/>
            <a:endParaRPr lang="en-US" altLang="en-US" sz="1400" smtClean="0"/>
          </a:p>
          <a:p>
            <a:pPr lvl="1" eaLnBrk="1" hangingPunct="1"/>
            <a:r>
              <a:rPr lang="en-US" altLang="en-US" smtClean="0"/>
              <a:t>Determine whether TB is being transmitted in facility</a:t>
            </a:r>
            <a:endParaRPr lang="en-US" altLang="en-US" sz="2400" smtClean="0"/>
          </a:p>
        </p:txBody>
      </p:sp>
      <p:sp>
        <p:nvSpPr>
          <p:cNvPr id="137221" name="Rectangle 4"/>
          <p:cNvSpPr>
            <a:spLocks noGrp="1" noChangeArrowheads="1"/>
          </p:cNvSpPr>
          <p:nvPr>
            <p:ph type="title"/>
          </p:nvPr>
        </p:nvSpPr>
        <p:spPr>
          <a:xfrm>
            <a:off x="304800" y="0"/>
            <a:ext cx="8229600" cy="762000"/>
          </a:xfrm>
          <a:noFill/>
        </p:spPr>
        <p:txBody>
          <a:bodyPr/>
          <a:lstStyle/>
          <a:p>
            <a:pPr eaLnBrk="1" hangingPunct="1"/>
            <a:r>
              <a:rPr lang="en-US" altLang="en-US" smtClean="0"/>
              <a:t>TB Testing Programs (1)</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392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DD7B03F9-0BEA-423C-8296-282A27119667}" type="slidenum">
              <a:rPr lang="en-US" altLang="en-US" sz="2000" smtClean="0"/>
              <a:pPr>
                <a:spcBef>
                  <a:spcPct val="0"/>
                </a:spcBef>
                <a:buClrTx/>
                <a:buFontTx/>
                <a:buNone/>
              </a:pPr>
              <a:t>66</a:t>
            </a:fld>
            <a:endParaRPr lang="en-US" altLang="en-US" sz="2000" smtClean="0"/>
          </a:p>
        </p:txBody>
      </p:sp>
      <p:sp>
        <p:nvSpPr>
          <p:cNvPr id="139268" name="Rectangle 3"/>
          <p:cNvSpPr>
            <a:spLocks noGrp="1" noChangeArrowheads="1"/>
          </p:cNvSpPr>
          <p:nvPr>
            <p:ph type="body" idx="1"/>
          </p:nvPr>
        </p:nvSpPr>
        <p:spPr>
          <a:xfrm>
            <a:off x="381000" y="1600200"/>
            <a:ext cx="8458200" cy="3352800"/>
          </a:xfrm>
        </p:spPr>
        <p:txBody>
          <a:bodyPr/>
          <a:lstStyle/>
          <a:p>
            <a:pPr eaLnBrk="1" hangingPunct="1"/>
            <a:r>
              <a:rPr lang="en-US" altLang="en-US" sz="2800" smtClean="0"/>
              <a:t>Employees or residents are given TSTs or IGRAs when they first enter facility</a:t>
            </a:r>
          </a:p>
          <a:p>
            <a:pPr eaLnBrk="1" hangingPunct="1"/>
            <a:endParaRPr lang="en-US" altLang="en-US" sz="2800" u="sng" smtClean="0"/>
          </a:p>
          <a:p>
            <a:pPr lvl="1" eaLnBrk="1" hangingPunct="1"/>
            <a:r>
              <a:rPr lang="en-US" altLang="en-US" smtClean="0"/>
              <a:t>If person is negative, they may be retested at regular intervals thereafter</a:t>
            </a:r>
          </a:p>
          <a:p>
            <a:pPr eaLnBrk="1" hangingPunct="1"/>
            <a:endParaRPr lang="en-US" altLang="en-US" sz="2400" smtClean="0"/>
          </a:p>
        </p:txBody>
      </p:sp>
      <p:sp>
        <p:nvSpPr>
          <p:cNvPr id="139269" name="Rectangle 4"/>
          <p:cNvSpPr>
            <a:spLocks noGrp="1" noChangeArrowheads="1"/>
          </p:cNvSpPr>
          <p:nvPr>
            <p:ph type="title"/>
          </p:nvPr>
        </p:nvSpPr>
        <p:spPr>
          <a:xfrm>
            <a:off x="0" y="76200"/>
            <a:ext cx="9144000" cy="1143000"/>
          </a:xfrm>
          <a:noFill/>
        </p:spPr>
        <p:txBody>
          <a:bodyPr/>
          <a:lstStyle/>
          <a:p>
            <a:pPr eaLnBrk="1" hangingPunct="1"/>
            <a:r>
              <a:rPr lang="en-US" altLang="en-US" smtClean="0"/>
              <a:t>TB Testing Programs (2)</a:t>
            </a:r>
            <a:br>
              <a:rPr lang="en-US" altLang="en-US" smtClean="0"/>
            </a:br>
            <a:r>
              <a:rPr lang="en-US" altLang="en-US" sz="3200" smtClean="0"/>
              <a:t>Baseline Test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413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A05FBADD-90C3-47A8-8AFD-9EC31B49D458}" type="slidenum">
              <a:rPr lang="en-US" altLang="en-US" sz="2000" smtClean="0"/>
              <a:pPr>
                <a:spcBef>
                  <a:spcPct val="0"/>
                </a:spcBef>
                <a:buClrTx/>
                <a:buFontTx/>
                <a:buNone/>
              </a:pPr>
              <a:t>67</a:t>
            </a:fld>
            <a:endParaRPr lang="en-US" altLang="en-US" sz="2000" smtClean="0"/>
          </a:p>
        </p:txBody>
      </p:sp>
      <p:sp>
        <p:nvSpPr>
          <p:cNvPr id="141316" name="Rectangle 2"/>
          <p:cNvSpPr>
            <a:spLocks noGrp="1" noChangeArrowheads="1"/>
          </p:cNvSpPr>
          <p:nvPr>
            <p:ph type="title"/>
          </p:nvPr>
        </p:nvSpPr>
        <p:spPr>
          <a:xfrm>
            <a:off x="427038" y="152400"/>
            <a:ext cx="8229600" cy="1066800"/>
          </a:xfrm>
        </p:spPr>
        <p:txBody>
          <a:bodyPr/>
          <a:lstStyle/>
          <a:p>
            <a:pPr eaLnBrk="1" hangingPunct="1"/>
            <a:r>
              <a:rPr lang="en-US" altLang="en-US" smtClean="0"/>
              <a:t>TB Testing Programs (3)</a:t>
            </a:r>
            <a:br>
              <a:rPr lang="en-US" altLang="en-US" smtClean="0"/>
            </a:br>
            <a:r>
              <a:rPr lang="en-US" altLang="en-US" sz="3200" smtClean="0"/>
              <a:t>Conversion</a:t>
            </a:r>
          </a:p>
        </p:txBody>
      </p:sp>
      <p:sp>
        <p:nvSpPr>
          <p:cNvPr id="141317" name="Rectangle 3"/>
          <p:cNvSpPr>
            <a:spLocks noGrp="1" noChangeArrowheads="1"/>
          </p:cNvSpPr>
          <p:nvPr>
            <p:ph type="body" idx="1"/>
          </p:nvPr>
        </p:nvSpPr>
        <p:spPr>
          <a:xfrm>
            <a:off x="457200" y="1524000"/>
            <a:ext cx="8229600" cy="4525963"/>
          </a:xfrm>
        </p:spPr>
        <p:txBody>
          <a:bodyPr/>
          <a:lstStyle/>
          <a:p>
            <a:pPr eaLnBrk="1" hangingPunct="1"/>
            <a:r>
              <a:rPr lang="en-US" altLang="en-US" sz="2800" smtClean="0"/>
              <a:t>Persons whose TST or IGRA result converts from negative to positive may have been infected with </a:t>
            </a:r>
            <a:r>
              <a:rPr lang="en-US" altLang="en-US" sz="2800" i="1" smtClean="0"/>
              <a:t>M. tuberculosis</a:t>
            </a:r>
          </a:p>
          <a:p>
            <a:pPr eaLnBrk="1" hangingPunct="1"/>
            <a:endParaRPr lang="en-US" altLang="en-US" sz="2800" u="sng" smtClean="0"/>
          </a:p>
          <a:p>
            <a:pPr lvl="1" eaLnBrk="1" hangingPunct="1"/>
            <a:r>
              <a:rPr lang="en-US" altLang="en-US" smtClean="0"/>
              <a:t>TST or IGRA conversions may indicate that TB is being transmitted in facility</a:t>
            </a:r>
          </a:p>
          <a:p>
            <a:pPr eaLnBrk="1" hangingPunct="1"/>
            <a:endParaRPr lang="en-US" alt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433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5BD23EEE-B700-4DCC-A68B-37727F5FDDFF}" type="slidenum">
              <a:rPr lang="en-US" altLang="en-US" sz="2000" smtClean="0"/>
              <a:pPr>
                <a:spcBef>
                  <a:spcPct val="0"/>
                </a:spcBef>
                <a:buClrTx/>
                <a:buFontTx/>
                <a:buNone/>
              </a:pPr>
              <a:t>68</a:t>
            </a:fld>
            <a:endParaRPr lang="en-US" altLang="en-US" sz="2000" smtClean="0"/>
          </a:p>
        </p:txBody>
      </p:sp>
      <p:sp>
        <p:nvSpPr>
          <p:cNvPr id="143364" name="Rectangle 3"/>
          <p:cNvSpPr>
            <a:spLocks noGrp="1" noChangeArrowheads="1"/>
          </p:cNvSpPr>
          <p:nvPr>
            <p:ph type="body" idx="1"/>
          </p:nvPr>
        </p:nvSpPr>
        <p:spPr>
          <a:xfrm>
            <a:off x="76200" y="990600"/>
            <a:ext cx="8915400" cy="5334000"/>
          </a:xfrm>
        </p:spPr>
        <p:txBody>
          <a:bodyPr/>
          <a:lstStyle/>
          <a:p>
            <a:pPr eaLnBrk="1" hangingPunct="1"/>
            <a:r>
              <a:rPr lang="en-US" altLang="en-US" sz="2600" dirty="0" smtClean="0"/>
              <a:t>Phenomenon in which people who are skin tested many years after they became infected with TB have:</a:t>
            </a:r>
          </a:p>
          <a:p>
            <a:pPr eaLnBrk="1" hangingPunct="1"/>
            <a:endParaRPr lang="en-US" altLang="en-US" sz="1600" dirty="0" smtClean="0"/>
          </a:p>
          <a:p>
            <a:pPr lvl="1" eaLnBrk="1" hangingPunct="1"/>
            <a:r>
              <a:rPr lang="en-US" altLang="en-US" sz="2600" dirty="0" smtClean="0"/>
              <a:t>Negative reaction to initial TST</a:t>
            </a:r>
          </a:p>
          <a:p>
            <a:pPr lvl="1" eaLnBrk="1" hangingPunct="1"/>
            <a:endParaRPr lang="en-US" altLang="en-US" sz="1600" dirty="0" smtClean="0"/>
          </a:p>
          <a:p>
            <a:pPr lvl="1" eaLnBrk="1" hangingPunct="1"/>
            <a:r>
              <a:rPr lang="en-US" altLang="en-US" sz="2600" dirty="0" smtClean="0"/>
              <a:t>Positive reaction to subsequent TST given up to one year later</a:t>
            </a:r>
          </a:p>
          <a:p>
            <a:pPr eaLnBrk="1" hangingPunct="1"/>
            <a:endParaRPr lang="en-US" altLang="en-US" sz="1600" dirty="0" smtClean="0"/>
          </a:p>
          <a:p>
            <a:pPr eaLnBrk="1" hangingPunct="1"/>
            <a:r>
              <a:rPr lang="en-US" altLang="en-US" sz="2600" dirty="0" smtClean="0"/>
              <a:t>Occurs mainly in older adults</a:t>
            </a:r>
          </a:p>
          <a:p>
            <a:pPr eaLnBrk="1" hangingPunct="1"/>
            <a:endParaRPr lang="en-US" altLang="en-US" sz="1600" dirty="0" smtClean="0"/>
          </a:p>
          <a:p>
            <a:pPr eaLnBrk="1" hangingPunct="1"/>
            <a:r>
              <a:rPr lang="en-US" altLang="en-US" sz="2600" dirty="0" smtClean="0"/>
              <a:t>May affect accuracy of baseline skin test </a:t>
            </a:r>
            <a:endParaRPr lang="en-US" altLang="en-US" sz="2600" dirty="0" smtClean="0"/>
          </a:p>
          <a:p>
            <a:pPr eaLnBrk="1" hangingPunct="1"/>
            <a:endParaRPr lang="en-US" altLang="en-US" sz="1600" dirty="0" smtClean="0"/>
          </a:p>
          <a:p>
            <a:pPr eaLnBrk="1" hangingPunct="1"/>
            <a:r>
              <a:rPr lang="en-US" altLang="en-US" sz="2600" dirty="0" smtClean="0"/>
              <a:t>TST can boost subsequent IGRA results</a:t>
            </a:r>
            <a:endParaRPr lang="en-US" altLang="en-US" sz="2600" dirty="0" smtClean="0"/>
          </a:p>
        </p:txBody>
      </p:sp>
      <p:sp>
        <p:nvSpPr>
          <p:cNvPr id="143365" name="Rectangle 4"/>
          <p:cNvSpPr>
            <a:spLocks noGrp="1" noChangeArrowheads="1"/>
          </p:cNvSpPr>
          <p:nvPr>
            <p:ph type="title"/>
          </p:nvPr>
        </p:nvSpPr>
        <p:spPr>
          <a:xfrm>
            <a:off x="381000" y="228600"/>
            <a:ext cx="8229600" cy="685800"/>
          </a:xfrm>
          <a:noFill/>
        </p:spPr>
        <p:txBody>
          <a:bodyPr/>
          <a:lstStyle/>
          <a:p>
            <a:pPr eaLnBrk="1" hangingPunct="1"/>
            <a:r>
              <a:rPr lang="en-US" altLang="en-US" dirty="0" smtClean="0"/>
              <a:t>Booster Phenomenon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1"/>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14541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6675AE6D-33CA-45DB-9F76-BF49CD8A894F}" type="slidenum">
              <a:rPr lang="en-US" altLang="en-US" sz="2000" smtClean="0"/>
              <a:pPr>
                <a:spcBef>
                  <a:spcPct val="0"/>
                </a:spcBef>
                <a:buClrTx/>
                <a:buFontTx/>
                <a:buNone/>
              </a:pPr>
              <a:t>69</a:t>
            </a:fld>
            <a:endParaRPr lang="en-US" altLang="en-US" sz="2000" smtClean="0"/>
          </a:p>
        </p:txBody>
      </p:sp>
      <p:sp>
        <p:nvSpPr>
          <p:cNvPr id="145412" name="AutoShape 49"/>
          <p:cNvSpPr>
            <a:spLocks noChangeAspect="1" noChangeArrowheads="1"/>
          </p:cNvSpPr>
          <p:nvPr/>
        </p:nvSpPr>
        <p:spPr bwMode="auto">
          <a:xfrm>
            <a:off x="-311150" y="19050"/>
            <a:ext cx="945515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5413" name="Rectangle 73"/>
          <p:cNvSpPr>
            <a:spLocks noChangeArrowheads="1"/>
          </p:cNvSpPr>
          <p:nvPr/>
        </p:nvSpPr>
        <p:spPr bwMode="auto">
          <a:xfrm>
            <a:off x="5746750" y="992188"/>
            <a:ext cx="24241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5414" name="Rectangle 80"/>
          <p:cNvSpPr>
            <a:spLocks noChangeArrowheads="1"/>
          </p:cNvSpPr>
          <p:nvPr/>
        </p:nvSpPr>
        <p:spPr bwMode="auto">
          <a:xfrm>
            <a:off x="609600" y="806450"/>
            <a:ext cx="3711575" cy="27622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800">
                <a:solidFill>
                  <a:srgbClr val="000000"/>
                </a:solidFill>
              </a:rPr>
              <a:t>Person is skin tested years later</a:t>
            </a:r>
            <a:endParaRPr lang="en-US" altLang="en-US" sz="1800">
              <a:solidFill>
                <a:srgbClr val="009999"/>
              </a:solidFill>
            </a:endParaRPr>
          </a:p>
        </p:txBody>
      </p:sp>
      <p:sp>
        <p:nvSpPr>
          <p:cNvPr id="145415" name="Rectangle 81"/>
          <p:cNvSpPr>
            <a:spLocks noChangeArrowheads="1"/>
          </p:cNvSpPr>
          <p:nvPr/>
        </p:nvSpPr>
        <p:spPr bwMode="auto">
          <a:xfrm>
            <a:off x="2516188" y="3244850"/>
            <a:ext cx="3581400" cy="1387475"/>
          </a:xfrm>
          <a:prstGeom prst="rect">
            <a:avLst/>
          </a:prstGeom>
          <a:solidFill>
            <a:srgbClr val="FFFFFF"/>
          </a:solidFill>
          <a:ln w="12700">
            <a:solidFill>
              <a:srgbClr val="7030A0"/>
            </a:solidFill>
            <a:miter lim="800000"/>
            <a:headEnd/>
            <a:tailEnd/>
          </a:ln>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5416" name="Rectangle 82"/>
          <p:cNvSpPr>
            <a:spLocks noChangeArrowheads="1"/>
          </p:cNvSpPr>
          <p:nvPr/>
        </p:nvSpPr>
        <p:spPr bwMode="auto">
          <a:xfrm>
            <a:off x="3141663" y="4941888"/>
            <a:ext cx="233203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5417" name="Rectangle 83"/>
          <p:cNvSpPr>
            <a:spLocks noChangeArrowheads="1"/>
          </p:cNvSpPr>
          <p:nvPr/>
        </p:nvSpPr>
        <p:spPr bwMode="auto">
          <a:xfrm>
            <a:off x="2630488" y="3268663"/>
            <a:ext cx="3352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800">
                <a:solidFill>
                  <a:srgbClr val="000000"/>
                </a:solidFill>
              </a:rPr>
              <a:t>Person is skin tested again, up to 1 year later. For this example, we assume that the person was NOT exposed to TB during this time</a:t>
            </a:r>
            <a:endParaRPr lang="en-US" altLang="en-US" sz="1800">
              <a:solidFill>
                <a:srgbClr val="009999"/>
              </a:solidFill>
              <a:latin typeface="Times New Roman" panose="02020603050405020304" pitchFamily="18" charset="0"/>
            </a:endParaRPr>
          </a:p>
        </p:txBody>
      </p:sp>
      <p:sp>
        <p:nvSpPr>
          <p:cNvPr id="145418" name="Rectangle 84"/>
          <p:cNvSpPr>
            <a:spLocks noChangeArrowheads="1"/>
          </p:cNvSpPr>
          <p:nvPr/>
        </p:nvSpPr>
        <p:spPr bwMode="auto">
          <a:xfrm>
            <a:off x="4132263" y="4864100"/>
            <a:ext cx="4267200" cy="1408113"/>
          </a:xfrm>
          <a:prstGeom prst="rect">
            <a:avLst/>
          </a:prstGeom>
          <a:solidFill>
            <a:srgbClr val="FFFFFF"/>
          </a:solidFill>
          <a:ln w="12700">
            <a:solidFill>
              <a:srgbClr val="7030A0"/>
            </a:solidFill>
            <a:miter lim="800000"/>
            <a:headEnd/>
            <a:tailEnd/>
          </a:ln>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5419" name="Rectangle 85"/>
          <p:cNvSpPr>
            <a:spLocks noChangeArrowheads="1"/>
          </p:cNvSpPr>
          <p:nvPr/>
        </p:nvSpPr>
        <p:spPr bwMode="auto">
          <a:xfrm>
            <a:off x="3173413" y="5559425"/>
            <a:ext cx="2268537"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5420" name="Rectangle 86"/>
          <p:cNvSpPr>
            <a:spLocks noChangeArrowheads="1"/>
          </p:cNvSpPr>
          <p:nvPr/>
        </p:nvSpPr>
        <p:spPr bwMode="auto">
          <a:xfrm>
            <a:off x="4237038" y="4860925"/>
            <a:ext cx="41910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800">
                <a:solidFill>
                  <a:srgbClr val="000000"/>
                </a:solidFill>
              </a:rPr>
              <a:t>Person has a positive reaction.  This is a boosted reaction due to TB infection that occurred a long time ago, not during the time between the two skin tests</a:t>
            </a:r>
            <a:endParaRPr lang="en-US" altLang="en-US" sz="1800">
              <a:solidFill>
                <a:srgbClr val="009999"/>
              </a:solidFill>
            </a:endParaRPr>
          </a:p>
        </p:txBody>
      </p:sp>
      <p:sp>
        <p:nvSpPr>
          <p:cNvPr id="145421" name="Rectangle 91"/>
          <p:cNvSpPr>
            <a:spLocks noChangeArrowheads="1"/>
          </p:cNvSpPr>
          <p:nvPr/>
        </p:nvSpPr>
        <p:spPr bwMode="auto">
          <a:xfrm>
            <a:off x="625475" y="4664075"/>
            <a:ext cx="2243138"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7030A0"/>
                </a:solidFill>
              </a:rPr>
              <a:t>Occurs mainly in previously infected, older adults whose ability to react to tuberculin has decreased over time</a:t>
            </a:r>
          </a:p>
        </p:txBody>
      </p:sp>
      <p:sp>
        <p:nvSpPr>
          <p:cNvPr id="145422" name="Text Box 93"/>
          <p:cNvSpPr txBox="1">
            <a:spLocks noChangeArrowheads="1"/>
          </p:cNvSpPr>
          <p:nvPr/>
        </p:nvSpPr>
        <p:spPr bwMode="auto">
          <a:xfrm>
            <a:off x="5486400" y="152400"/>
            <a:ext cx="3429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200"/>
              <a:t>Figure 3.6 </a:t>
            </a:r>
          </a:p>
          <a:p>
            <a:pPr algn="ctr" eaLnBrk="1" hangingPunct="1">
              <a:spcBef>
                <a:spcPct val="50000"/>
              </a:spcBef>
              <a:buClrTx/>
              <a:buFontTx/>
              <a:buNone/>
            </a:pPr>
            <a:r>
              <a:rPr lang="en-US" altLang="en-US" sz="1200"/>
              <a:t>The booster phenomenon with the TST</a:t>
            </a:r>
          </a:p>
        </p:txBody>
      </p:sp>
      <p:sp>
        <p:nvSpPr>
          <p:cNvPr id="145423" name="Text Box 95"/>
          <p:cNvSpPr txBox="1">
            <a:spLocks noChangeArrowheads="1"/>
          </p:cNvSpPr>
          <p:nvPr/>
        </p:nvSpPr>
        <p:spPr bwMode="auto">
          <a:xfrm>
            <a:off x="179388" y="195263"/>
            <a:ext cx="5230812" cy="369887"/>
          </a:xfrm>
          <a:prstGeom prst="rect">
            <a:avLst/>
          </a:prstGeom>
          <a:noFill/>
          <a:ln w="9525"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800"/>
              <a:t>Person becomes infected with </a:t>
            </a:r>
            <a:r>
              <a:rPr lang="en-US" altLang="en-US" sz="1800" i="1"/>
              <a:t>M. tuberculosis</a:t>
            </a:r>
          </a:p>
        </p:txBody>
      </p:sp>
      <p:sp>
        <p:nvSpPr>
          <p:cNvPr id="145424" name="Text Box 97"/>
          <p:cNvSpPr txBox="1">
            <a:spLocks noChangeArrowheads="1"/>
          </p:cNvSpPr>
          <p:nvPr/>
        </p:nvSpPr>
        <p:spPr bwMode="auto">
          <a:xfrm>
            <a:off x="5564188" y="887413"/>
            <a:ext cx="2209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eaLnBrk="1" hangingPunct="1">
              <a:spcBef>
                <a:spcPct val="50000"/>
              </a:spcBef>
              <a:buClrTx/>
              <a:buFontTx/>
              <a:buNone/>
            </a:pPr>
            <a:r>
              <a:rPr lang="en-US" altLang="en-US" sz="1800">
                <a:solidFill>
                  <a:srgbClr val="7030A0"/>
                </a:solidFill>
              </a:rPr>
              <a:t>As years pass, person’s ability to react to tuberculin lessens</a:t>
            </a:r>
          </a:p>
        </p:txBody>
      </p:sp>
      <p:sp>
        <p:nvSpPr>
          <p:cNvPr id="145425" name="Text Box 98"/>
          <p:cNvSpPr txBox="1">
            <a:spLocks noChangeArrowheads="1"/>
          </p:cNvSpPr>
          <p:nvPr/>
        </p:nvSpPr>
        <p:spPr bwMode="auto">
          <a:xfrm>
            <a:off x="442913" y="1358900"/>
            <a:ext cx="4572000" cy="1616075"/>
          </a:xfrm>
          <a:prstGeom prst="rect">
            <a:avLst/>
          </a:prstGeom>
          <a:noFill/>
          <a:ln w="9525"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800"/>
              <a:t>Person has negative reaction due to lessened ability to react to tuberculin</a:t>
            </a:r>
          </a:p>
          <a:p>
            <a:pPr algn="ctr" eaLnBrk="1" hangingPunct="1">
              <a:spcBef>
                <a:spcPct val="50000"/>
              </a:spcBef>
              <a:buClrTx/>
              <a:buFontTx/>
              <a:buNone/>
            </a:pPr>
            <a:r>
              <a:rPr lang="en-US" altLang="en-US" sz="1800"/>
              <a:t>However, this skin test “jogs the memory” of the immune system to recognize and react to tuberculin</a:t>
            </a:r>
          </a:p>
        </p:txBody>
      </p:sp>
      <p:grpSp>
        <p:nvGrpSpPr>
          <p:cNvPr id="145426" name="Group 99"/>
          <p:cNvGrpSpPr>
            <a:grpSpLocks/>
          </p:cNvGrpSpPr>
          <p:nvPr/>
        </p:nvGrpSpPr>
        <p:grpSpPr bwMode="auto">
          <a:xfrm>
            <a:off x="2362200" y="558800"/>
            <a:ext cx="111125" cy="212725"/>
            <a:chOff x="2648" y="7294"/>
            <a:chExt cx="168" cy="440"/>
          </a:xfrm>
        </p:grpSpPr>
        <p:sp>
          <p:nvSpPr>
            <p:cNvPr id="145436" name="Line 100"/>
            <p:cNvSpPr>
              <a:spLocks noChangeShapeType="1"/>
            </p:cNvSpPr>
            <p:nvPr/>
          </p:nvSpPr>
          <p:spPr bwMode="auto">
            <a:xfrm>
              <a:off x="2731" y="7294"/>
              <a:ext cx="0" cy="27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37" name="Freeform 101"/>
            <p:cNvSpPr>
              <a:spLocks/>
            </p:cNvSpPr>
            <p:nvPr/>
          </p:nvSpPr>
          <p:spPr bwMode="auto">
            <a:xfrm>
              <a:off x="2648" y="7566"/>
              <a:ext cx="168" cy="168"/>
            </a:xfrm>
            <a:custGeom>
              <a:avLst/>
              <a:gdLst>
                <a:gd name="T0" fmla="*/ 0 w 168"/>
                <a:gd name="T1" fmla="*/ 0 h 168"/>
                <a:gd name="T2" fmla="*/ 83 w 168"/>
                <a:gd name="T3" fmla="*/ 168 h 168"/>
                <a:gd name="T4" fmla="*/ 168 w 168"/>
                <a:gd name="T5" fmla="*/ 0 h 168"/>
                <a:gd name="T6" fmla="*/ 0 w 168"/>
                <a:gd name="T7" fmla="*/ 0 h 168"/>
                <a:gd name="T8" fmla="*/ 0 60000 65536"/>
                <a:gd name="T9" fmla="*/ 0 60000 65536"/>
                <a:gd name="T10" fmla="*/ 0 60000 65536"/>
                <a:gd name="T11" fmla="*/ 0 60000 65536"/>
                <a:gd name="T12" fmla="*/ 0 w 168"/>
                <a:gd name="T13" fmla="*/ 0 h 168"/>
                <a:gd name="T14" fmla="*/ 168 w 168"/>
                <a:gd name="T15" fmla="*/ 168 h 168"/>
              </a:gdLst>
              <a:ahLst/>
              <a:cxnLst>
                <a:cxn ang="T8">
                  <a:pos x="T0" y="T1"/>
                </a:cxn>
                <a:cxn ang="T9">
                  <a:pos x="T2" y="T3"/>
                </a:cxn>
                <a:cxn ang="T10">
                  <a:pos x="T4" y="T5"/>
                </a:cxn>
                <a:cxn ang="T11">
                  <a:pos x="T6" y="T7"/>
                </a:cxn>
              </a:cxnLst>
              <a:rect l="T12" t="T13" r="T14" b="T15"/>
              <a:pathLst>
                <a:path w="168" h="168">
                  <a:moveTo>
                    <a:pt x="0" y="0"/>
                  </a:moveTo>
                  <a:lnTo>
                    <a:pt x="83" y="168"/>
                  </a:lnTo>
                  <a:lnTo>
                    <a:pt x="16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5427" name="Group 108"/>
          <p:cNvGrpSpPr>
            <a:grpSpLocks/>
          </p:cNvGrpSpPr>
          <p:nvPr/>
        </p:nvGrpSpPr>
        <p:grpSpPr bwMode="auto">
          <a:xfrm>
            <a:off x="2362200" y="1139825"/>
            <a:ext cx="150813" cy="214313"/>
            <a:chOff x="2648" y="7294"/>
            <a:chExt cx="168" cy="440"/>
          </a:xfrm>
        </p:grpSpPr>
        <p:sp>
          <p:nvSpPr>
            <p:cNvPr id="145434" name="Line 109"/>
            <p:cNvSpPr>
              <a:spLocks noChangeShapeType="1"/>
            </p:cNvSpPr>
            <p:nvPr/>
          </p:nvSpPr>
          <p:spPr bwMode="auto">
            <a:xfrm>
              <a:off x="2731" y="7294"/>
              <a:ext cx="0" cy="27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35" name="Freeform 110"/>
            <p:cNvSpPr>
              <a:spLocks/>
            </p:cNvSpPr>
            <p:nvPr/>
          </p:nvSpPr>
          <p:spPr bwMode="auto">
            <a:xfrm>
              <a:off x="2648" y="7566"/>
              <a:ext cx="168" cy="168"/>
            </a:xfrm>
            <a:custGeom>
              <a:avLst/>
              <a:gdLst>
                <a:gd name="T0" fmla="*/ 0 w 168"/>
                <a:gd name="T1" fmla="*/ 0 h 168"/>
                <a:gd name="T2" fmla="*/ 83 w 168"/>
                <a:gd name="T3" fmla="*/ 168 h 168"/>
                <a:gd name="T4" fmla="*/ 168 w 168"/>
                <a:gd name="T5" fmla="*/ 0 h 168"/>
                <a:gd name="T6" fmla="*/ 0 w 168"/>
                <a:gd name="T7" fmla="*/ 0 h 168"/>
                <a:gd name="T8" fmla="*/ 0 60000 65536"/>
                <a:gd name="T9" fmla="*/ 0 60000 65536"/>
                <a:gd name="T10" fmla="*/ 0 60000 65536"/>
                <a:gd name="T11" fmla="*/ 0 60000 65536"/>
                <a:gd name="T12" fmla="*/ 0 w 168"/>
                <a:gd name="T13" fmla="*/ 0 h 168"/>
                <a:gd name="T14" fmla="*/ 168 w 168"/>
                <a:gd name="T15" fmla="*/ 168 h 168"/>
              </a:gdLst>
              <a:ahLst/>
              <a:cxnLst>
                <a:cxn ang="T8">
                  <a:pos x="T0" y="T1"/>
                </a:cxn>
                <a:cxn ang="T9">
                  <a:pos x="T2" y="T3"/>
                </a:cxn>
                <a:cxn ang="T10">
                  <a:pos x="T4" y="T5"/>
                </a:cxn>
                <a:cxn ang="T11">
                  <a:pos x="T6" y="T7"/>
                </a:cxn>
              </a:cxnLst>
              <a:rect l="T12" t="T13" r="T14" b="T15"/>
              <a:pathLst>
                <a:path w="168" h="168">
                  <a:moveTo>
                    <a:pt x="0" y="0"/>
                  </a:moveTo>
                  <a:lnTo>
                    <a:pt x="83" y="168"/>
                  </a:lnTo>
                  <a:lnTo>
                    <a:pt x="16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5428" name="Group 111"/>
          <p:cNvGrpSpPr>
            <a:grpSpLocks/>
          </p:cNvGrpSpPr>
          <p:nvPr/>
        </p:nvGrpSpPr>
        <p:grpSpPr bwMode="auto">
          <a:xfrm>
            <a:off x="3429000" y="2987675"/>
            <a:ext cx="111125" cy="212725"/>
            <a:chOff x="2648" y="7294"/>
            <a:chExt cx="168" cy="440"/>
          </a:xfrm>
        </p:grpSpPr>
        <p:sp>
          <p:nvSpPr>
            <p:cNvPr id="145432" name="Line 112"/>
            <p:cNvSpPr>
              <a:spLocks noChangeShapeType="1"/>
            </p:cNvSpPr>
            <p:nvPr/>
          </p:nvSpPr>
          <p:spPr bwMode="auto">
            <a:xfrm>
              <a:off x="2731" y="7294"/>
              <a:ext cx="0" cy="27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33" name="Freeform 113"/>
            <p:cNvSpPr>
              <a:spLocks/>
            </p:cNvSpPr>
            <p:nvPr/>
          </p:nvSpPr>
          <p:spPr bwMode="auto">
            <a:xfrm>
              <a:off x="2648" y="7566"/>
              <a:ext cx="168" cy="168"/>
            </a:xfrm>
            <a:custGeom>
              <a:avLst/>
              <a:gdLst>
                <a:gd name="T0" fmla="*/ 0 w 168"/>
                <a:gd name="T1" fmla="*/ 0 h 168"/>
                <a:gd name="T2" fmla="*/ 83 w 168"/>
                <a:gd name="T3" fmla="*/ 168 h 168"/>
                <a:gd name="T4" fmla="*/ 168 w 168"/>
                <a:gd name="T5" fmla="*/ 0 h 168"/>
                <a:gd name="T6" fmla="*/ 0 w 168"/>
                <a:gd name="T7" fmla="*/ 0 h 168"/>
                <a:gd name="T8" fmla="*/ 0 60000 65536"/>
                <a:gd name="T9" fmla="*/ 0 60000 65536"/>
                <a:gd name="T10" fmla="*/ 0 60000 65536"/>
                <a:gd name="T11" fmla="*/ 0 60000 65536"/>
                <a:gd name="T12" fmla="*/ 0 w 168"/>
                <a:gd name="T13" fmla="*/ 0 h 168"/>
                <a:gd name="T14" fmla="*/ 168 w 168"/>
                <a:gd name="T15" fmla="*/ 168 h 168"/>
              </a:gdLst>
              <a:ahLst/>
              <a:cxnLst>
                <a:cxn ang="T8">
                  <a:pos x="T0" y="T1"/>
                </a:cxn>
                <a:cxn ang="T9">
                  <a:pos x="T2" y="T3"/>
                </a:cxn>
                <a:cxn ang="T10">
                  <a:pos x="T4" y="T5"/>
                </a:cxn>
                <a:cxn ang="T11">
                  <a:pos x="T6" y="T7"/>
                </a:cxn>
              </a:cxnLst>
              <a:rect l="T12" t="T13" r="T14" b="T15"/>
              <a:pathLst>
                <a:path w="168" h="168">
                  <a:moveTo>
                    <a:pt x="0" y="0"/>
                  </a:moveTo>
                  <a:lnTo>
                    <a:pt x="83" y="168"/>
                  </a:lnTo>
                  <a:lnTo>
                    <a:pt x="16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5429" name="Group 114"/>
          <p:cNvGrpSpPr>
            <a:grpSpLocks/>
          </p:cNvGrpSpPr>
          <p:nvPr/>
        </p:nvGrpSpPr>
        <p:grpSpPr bwMode="auto">
          <a:xfrm>
            <a:off x="5146675" y="4654550"/>
            <a:ext cx="111125" cy="212725"/>
            <a:chOff x="2648" y="7294"/>
            <a:chExt cx="168" cy="440"/>
          </a:xfrm>
        </p:grpSpPr>
        <p:sp>
          <p:nvSpPr>
            <p:cNvPr id="145430" name="Line 115"/>
            <p:cNvSpPr>
              <a:spLocks noChangeShapeType="1"/>
            </p:cNvSpPr>
            <p:nvPr/>
          </p:nvSpPr>
          <p:spPr bwMode="auto">
            <a:xfrm>
              <a:off x="2731" y="7294"/>
              <a:ext cx="0" cy="27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31" name="Freeform 116"/>
            <p:cNvSpPr>
              <a:spLocks/>
            </p:cNvSpPr>
            <p:nvPr/>
          </p:nvSpPr>
          <p:spPr bwMode="auto">
            <a:xfrm>
              <a:off x="2648" y="7566"/>
              <a:ext cx="168" cy="168"/>
            </a:xfrm>
            <a:custGeom>
              <a:avLst/>
              <a:gdLst>
                <a:gd name="T0" fmla="*/ 0 w 168"/>
                <a:gd name="T1" fmla="*/ 0 h 168"/>
                <a:gd name="T2" fmla="*/ 83 w 168"/>
                <a:gd name="T3" fmla="*/ 168 h 168"/>
                <a:gd name="T4" fmla="*/ 168 w 168"/>
                <a:gd name="T5" fmla="*/ 0 h 168"/>
                <a:gd name="T6" fmla="*/ 0 w 168"/>
                <a:gd name="T7" fmla="*/ 0 h 168"/>
                <a:gd name="T8" fmla="*/ 0 60000 65536"/>
                <a:gd name="T9" fmla="*/ 0 60000 65536"/>
                <a:gd name="T10" fmla="*/ 0 60000 65536"/>
                <a:gd name="T11" fmla="*/ 0 60000 65536"/>
                <a:gd name="T12" fmla="*/ 0 w 168"/>
                <a:gd name="T13" fmla="*/ 0 h 168"/>
                <a:gd name="T14" fmla="*/ 168 w 168"/>
                <a:gd name="T15" fmla="*/ 168 h 168"/>
              </a:gdLst>
              <a:ahLst/>
              <a:cxnLst>
                <a:cxn ang="T8">
                  <a:pos x="T0" y="T1"/>
                </a:cxn>
                <a:cxn ang="T9">
                  <a:pos x="T2" y="T3"/>
                </a:cxn>
                <a:cxn ang="T10">
                  <a:pos x="T4" y="T5"/>
                </a:cxn>
                <a:cxn ang="T11">
                  <a:pos x="T6" y="T7"/>
                </a:cxn>
              </a:cxnLst>
              <a:rect l="T12" t="T13" r="T14" b="T15"/>
              <a:pathLst>
                <a:path w="168" h="168">
                  <a:moveTo>
                    <a:pt x="0" y="0"/>
                  </a:moveTo>
                  <a:lnTo>
                    <a:pt x="83" y="168"/>
                  </a:lnTo>
                  <a:lnTo>
                    <a:pt x="16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84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954FD659-A0CF-488A-A771-55F20F0794C6}" type="slidenum">
              <a:rPr lang="en-US" altLang="en-US" sz="2000" smtClean="0"/>
              <a:pPr>
                <a:spcBef>
                  <a:spcPct val="0"/>
                </a:spcBef>
                <a:buClrTx/>
                <a:buFontTx/>
                <a:buNone/>
              </a:pPr>
              <a:t>7</a:t>
            </a:fld>
            <a:endParaRPr lang="en-US" altLang="en-US" sz="2000" smtClean="0"/>
          </a:p>
        </p:txBody>
      </p:sp>
      <p:sp>
        <p:nvSpPr>
          <p:cNvPr id="18436" name="Rectangle 2"/>
          <p:cNvSpPr>
            <a:spLocks noGrp="1" noChangeArrowheads="1"/>
          </p:cNvSpPr>
          <p:nvPr>
            <p:ph type="title"/>
          </p:nvPr>
        </p:nvSpPr>
        <p:spPr>
          <a:xfrm>
            <a:off x="381000" y="533400"/>
            <a:ext cx="8229600" cy="685800"/>
          </a:xfrm>
        </p:spPr>
        <p:txBody>
          <a:bodyPr/>
          <a:lstStyle/>
          <a:p>
            <a:pPr eaLnBrk="1" hangingPunct="1"/>
            <a:r>
              <a:rPr lang="en-US" altLang="en-US" smtClean="0"/>
              <a:t>Targeted Testing (3)</a:t>
            </a:r>
            <a:br>
              <a:rPr lang="en-US" altLang="en-US" smtClean="0"/>
            </a:br>
            <a:r>
              <a:rPr lang="en-US" altLang="en-US" sz="3200" smtClean="0"/>
              <a:t>A Decision to Test is a Decision to Treat</a:t>
            </a:r>
            <a:endParaRPr lang="en-US" altLang="en-US" smtClean="0"/>
          </a:p>
        </p:txBody>
      </p:sp>
      <p:sp>
        <p:nvSpPr>
          <p:cNvPr id="18437" name="Rectangle 3"/>
          <p:cNvSpPr>
            <a:spLocks noGrp="1" noChangeArrowheads="1"/>
          </p:cNvSpPr>
          <p:nvPr>
            <p:ph type="body" idx="1"/>
          </p:nvPr>
        </p:nvSpPr>
        <p:spPr>
          <a:xfrm>
            <a:off x="228600" y="1676400"/>
            <a:ext cx="8686800" cy="4114800"/>
          </a:xfrm>
        </p:spPr>
        <p:txBody>
          <a:bodyPr/>
          <a:lstStyle/>
          <a:p>
            <a:pPr eaLnBrk="1" hangingPunct="1"/>
            <a:r>
              <a:rPr lang="en-US" altLang="en-US" sz="2800" smtClean="0"/>
              <a:t>TB testing activities should be done only when there is a plan for follow-up care</a:t>
            </a:r>
          </a:p>
          <a:p>
            <a:pPr eaLnBrk="1" hangingPunct="1"/>
            <a:endParaRPr lang="en-US" altLang="en-US" sz="2400" smtClean="0"/>
          </a:p>
          <a:p>
            <a:pPr eaLnBrk="1" hangingPunct="1"/>
            <a:r>
              <a:rPr lang="en-US" altLang="en-US" sz="2800" smtClean="0"/>
              <a:t>Health care workers (HCWs) should identify and test persons who are at high risk</a:t>
            </a:r>
          </a:p>
          <a:p>
            <a:pPr eaLnBrk="1" hangingPunct="1"/>
            <a:endParaRPr lang="en-US" altLang="en-US" sz="2400" smtClean="0"/>
          </a:p>
          <a:p>
            <a:pPr lvl="1" eaLnBrk="1" hangingPunct="1"/>
            <a:r>
              <a:rPr lang="en-US" altLang="en-US" smtClean="0"/>
              <a:t>People who are not at high risk generally should not be tested</a:t>
            </a:r>
          </a:p>
          <a:p>
            <a:pPr lvl="1" eaLnBrk="1" hangingPunct="1">
              <a:buFontTx/>
              <a:buNone/>
            </a:pPr>
            <a:endParaRPr lang="en-US" altLang="en-US" sz="32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474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CC0B6773-F600-4663-A18C-2F959386E3FF}" type="slidenum">
              <a:rPr lang="en-US" altLang="en-US" sz="2000" smtClean="0"/>
              <a:pPr>
                <a:spcBef>
                  <a:spcPct val="0"/>
                </a:spcBef>
                <a:buClrTx/>
                <a:buFontTx/>
                <a:buNone/>
              </a:pPr>
              <a:t>70</a:t>
            </a:fld>
            <a:endParaRPr lang="en-US" altLang="en-US" sz="2000" smtClean="0"/>
          </a:p>
        </p:txBody>
      </p:sp>
      <p:sp>
        <p:nvSpPr>
          <p:cNvPr id="147460" name="Rectangle 3"/>
          <p:cNvSpPr>
            <a:spLocks noGrp="1" noChangeArrowheads="1"/>
          </p:cNvSpPr>
          <p:nvPr>
            <p:ph type="body" idx="1"/>
          </p:nvPr>
        </p:nvSpPr>
        <p:spPr>
          <a:xfrm>
            <a:off x="152400" y="1066800"/>
            <a:ext cx="8915400" cy="5181600"/>
          </a:xfrm>
        </p:spPr>
        <p:txBody>
          <a:bodyPr/>
          <a:lstStyle/>
          <a:p>
            <a:pPr eaLnBrk="1" hangingPunct="1"/>
            <a:r>
              <a:rPr lang="en-US" altLang="en-US" sz="2400" smtClean="0"/>
              <a:t>Only conducted when TST is used</a:t>
            </a:r>
          </a:p>
          <a:p>
            <a:pPr eaLnBrk="1" hangingPunct="1"/>
            <a:endParaRPr lang="en-US" altLang="en-US" sz="2400" smtClean="0"/>
          </a:p>
          <a:p>
            <a:pPr eaLnBrk="1" hangingPunct="1"/>
            <a:r>
              <a:rPr lang="en-US" altLang="en-US" sz="2400" smtClean="0"/>
              <a:t>Distinguishes between boosted reactions and reactions caused by recent infections</a:t>
            </a:r>
          </a:p>
          <a:p>
            <a:pPr eaLnBrk="1" hangingPunct="1"/>
            <a:endParaRPr lang="en-US" altLang="en-US" sz="2400" smtClean="0"/>
          </a:p>
          <a:p>
            <a:pPr eaLnBrk="1" hangingPunct="1"/>
            <a:r>
              <a:rPr lang="en-US" altLang="en-US" sz="2400" smtClean="0"/>
              <a:t>Should be used for initial skin testing of persons who will be retested periodically</a:t>
            </a:r>
          </a:p>
          <a:p>
            <a:pPr eaLnBrk="1" hangingPunct="1"/>
            <a:endParaRPr lang="en-US" altLang="en-US" sz="2400" smtClean="0"/>
          </a:p>
          <a:p>
            <a:pPr eaLnBrk="1" hangingPunct="1"/>
            <a:r>
              <a:rPr lang="en-US" altLang="en-US" sz="2400" smtClean="0"/>
              <a:t>If person’s initial skin test is negative, they should be given a second test 1 to 3 weeks later</a:t>
            </a:r>
          </a:p>
          <a:p>
            <a:pPr lvl="1" eaLnBrk="1" hangingPunct="1"/>
            <a:r>
              <a:rPr lang="en-US" altLang="en-US" sz="2400" smtClean="0"/>
              <a:t>Second test positive: probably boosted reaction</a:t>
            </a:r>
          </a:p>
          <a:p>
            <a:pPr lvl="1" eaLnBrk="1" hangingPunct="1"/>
            <a:r>
              <a:rPr lang="en-US" altLang="en-US" sz="2400" smtClean="0"/>
              <a:t>Second test negative: considered uninfected</a:t>
            </a:r>
          </a:p>
        </p:txBody>
      </p:sp>
      <p:sp>
        <p:nvSpPr>
          <p:cNvPr id="147461" name="Rectangle 4"/>
          <p:cNvSpPr>
            <a:spLocks noGrp="1" noChangeArrowheads="1"/>
          </p:cNvSpPr>
          <p:nvPr>
            <p:ph type="title"/>
          </p:nvPr>
        </p:nvSpPr>
        <p:spPr>
          <a:xfrm>
            <a:off x="304800" y="152400"/>
            <a:ext cx="8229600" cy="685800"/>
          </a:xfrm>
          <a:noFill/>
        </p:spPr>
        <p:txBody>
          <a:bodyPr/>
          <a:lstStyle/>
          <a:p>
            <a:pPr eaLnBrk="1" hangingPunct="1"/>
            <a:r>
              <a:rPr lang="en-US" altLang="en-US" smtClean="0"/>
              <a:t>Two-Step Testing</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506" name="Group 106"/>
          <p:cNvGrpSpPr>
            <a:grpSpLocks/>
          </p:cNvGrpSpPr>
          <p:nvPr/>
        </p:nvGrpSpPr>
        <p:grpSpPr bwMode="auto">
          <a:xfrm>
            <a:off x="1905000" y="4800600"/>
            <a:ext cx="134938" cy="165100"/>
            <a:chOff x="2739" y="2345"/>
            <a:chExt cx="81" cy="153"/>
          </a:xfrm>
        </p:grpSpPr>
        <p:sp>
          <p:nvSpPr>
            <p:cNvPr id="149596" name="Line 107"/>
            <p:cNvSpPr>
              <a:spLocks noChangeShapeType="1"/>
            </p:cNvSpPr>
            <p:nvPr/>
          </p:nvSpPr>
          <p:spPr bwMode="auto">
            <a:xfrm>
              <a:off x="2779" y="2345"/>
              <a:ext cx="0" cy="9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97" name="Freeform 108"/>
            <p:cNvSpPr>
              <a:spLocks/>
            </p:cNvSpPr>
            <p:nvPr/>
          </p:nvSpPr>
          <p:spPr bwMode="auto">
            <a:xfrm>
              <a:off x="2739" y="2434"/>
              <a:ext cx="81" cy="64"/>
            </a:xfrm>
            <a:custGeom>
              <a:avLst/>
              <a:gdLst>
                <a:gd name="T0" fmla="*/ 0 w 81"/>
                <a:gd name="T1" fmla="*/ 0 h 128"/>
                <a:gd name="T2" fmla="*/ 40 w 81"/>
                <a:gd name="T3" fmla="*/ 1 h 128"/>
                <a:gd name="T4" fmla="*/ 81 w 81"/>
                <a:gd name="T5" fmla="*/ 0 h 128"/>
                <a:gd name="T6" fmla="*/ 0 w 81"/>
                <a:gd name="T7" fmla="*/ 0 h 128"/>
                <a:gd name="T8" fmla="*/ 0 60000 65536"/>
                <a:gd name="T9" fmla="*/ 0 60000 65536"/>
                <a:gd name="T10" fmla="*/ 0 60000 65536"/>
                <a:gd name="T11" fmla="*/ 0 60000 65536"/>
                <a:gd name="T12" fmla="*/ 0 w 81"/>
                <a:gd name="T13" fmla="*/ 0 h 128"/>
                <a:gd name="T14" fmla="*/ 81 w 81"/>
                <a:gd name="T15" fmla="*/ 128 h 128"/>
              </a:gdLst>
              <a:ahLst/>
              <a:cxnLst>
                <a:cxn ang="T8">
                  <a:pos x="T0" y="T1"/>
                </a:cxn>
                <a:cxn ang="T9">
                  <a:pos x="T2" y="T3"/>
                </a:cxn>
                <a:cxn ang="T10">
                  <a:pos x="T4" y="T5"/>
                </a:cxn>
                <a:cxn ang="T11">
                  <a:pos x="T6" y="T7"/>
                </a:cxn>
              </a:cxnLst>
              <a:rect l="T12" t="T13" r="T14" b="T15"/>
              <a:pathLst>
                <a:path w="81" h="128">
                  <a:moveTo>
                    <a:pt x="0" y="0"/>
                  </a:moveTo>
                  <a:lnTo>
                    <a:pt x="40" y="128"/>
                  </a:lnTo>
                  <a:lnTo>
                    <a:pt x="8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5" name="Footer Placeholder 1"/>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149508"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C611E9CE-C8F3-4308-9C2D-369FFB633B92}" type="slidenum">
              <a:rPr lang="en-US" altLang="en-US" sz="2000" smtClean="0"/>
              <a:pPr>
                <a:spcBef>
                  <a:spcPct val="0"/>
                </a:spcBef>
                <a:buClrTx/>
                <a:buFontTx/>
                <a:buNone/>
              </a:pPr>
              <a:t>71</a:t>
            </a:fld>
            <a:endParaRPr lang="en-US" altLang="en-US" sz="2000" smtClean="0"/>
          </a:p>
        </p:txBody>
      </p:sp>
      <p:sp>
        <p:nvSpPr>
          <p:cNvPr id="149509" name="AutoShape 6"/>
          <p:cNvSpPr>
            <a:spLocks noChangeAspect="1" noChangeArrowheads="1" noTextEdit="1"/>
          </p:cNvSpPr>
          <p:nvPr/>
        </p:nvSpPr>
        <p:spPr bwMode="auto">
          <a:xfrm>
            <a:off x="1295400" y="304800"/>
            <a:ext cx="63595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49510" name="Group 13"/>
          <p:cNvGrpSpPr>
            <a:grpSpLocks/>
          </p:cNvGrpSpPr>
          <p:nvPr/>
        </p:nvGrpSpPr>
        <p:grpSpPr bwMode="auto">
          <a:xfrm>
            <a:off x="3886200" y="3135313"/>
            <a:ext cx="685800" cy="293687"/>
            <a:chOff x="2245" y="1949"/>
            <a:chExt cx="432" cy="242"/>
          </a:xfrm>
        </p:grpSpPr>
        <p:sp>
          <p:nvSpPr>
            <p:cNvPr id="149594" name="Line 11"/>
            <p:cNvSpPr>
              <a:spLocks noChangeShapeType="1"/>
            </p:cNvSpPr>
            <p:nvPr/>
          </p:nvSpPr>
          <p:spPr bwMode="auto">
            <a:xfrm>
              <a:off x="2245" y="1949"/>
              <a:ext cx="368" cy="20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95" name="Freeform 12"/>
            <p:cNvSpPr>
              <a:spLocks/>
            </p:cNvSpPr>
            <p:nvPr/>
          </p:nvSpPr>
          <p:spPr bwMode="auto">
            <a:xfrm>
              <a:off x="2586" y="2126"/>
              <a:ext cx="91" cy="65"/>
            </a:xfrm>
            <a:custGeom>
              <a:avLst/>
              <a:gdLst>
                <a:gd name="T0" fmla="*/ 0 w 91"/>
                <a:gd name="T1" fmla="*/ 1 h 130"/>
                <a:gd name="T2" fmla="*/ 91 w 91"/>
                <a:gd name="T3" fmla="*/ 1 h 130"/>
                <a:gd name="T4" fmla="*/ 48 w 91"/>
                <a:gd name="T5" fmla="*/ 0 h 130"/>
                <a:gd name="T6" fmla="*/ 0 w 91"/>
                <a:gd name="T7" fmla="*/ 1 h 130"/>
                <a:gd name="T8" fmla="*/ 0 60000 65536"/>
                <a:gd name="T9" fmla="*/ 0 60000 65536"/>
                <a:gd name="T10" fmla="*/ 0 60000 65536"/>
                <a:gd name="T11" fmla="*/ 0 60000 65536"/>
                <a:gd name="T12" fmla="*/ 0 w 91"/>
                <a:gd name="T13" fmla="*/ 0 h 130"/>
                <a:gd name="T14" fmla="*/ 91 w 91"/>
                <a:gd name="T15" fmla="*/ 130 h 130"/>
              </a:gdLst>
              <a:ahLst/>
              <a:cxnLst>
                <a:cxn ang="T8">
                  <a:pos x="T0" y="T1"/>
                </a:cxn>
                <a:cxn ang="T9">
                  <a:pos x="T2" y="T3"/>
                </a:cxn>
                <a:cxn ang="T10">
                  <a:pos x="T4" y="T5"/>
                </a:cxn>
                <a:cxn ang="T11">
                  <a:pos x="T6" y="T7"/>
                </a:cxn>
              </a:cxnLst>
              <a:rect l="T12" t="T13" r="T14" b="T15"/>
              <a:pathLst>
                <a:path w="91" h="130">
                  <a:moveTo>
                    <a:pt x="0" y="107"/>
                  </a:moveTo>
                  <a:lnTo>
                    <a:pt x="91" y="130"/>
                  </a:lnTo>
                  <a:lnTo>
                    <a:pt x="48" y="0"/>
                  </a:lnTo>
                  <a:lnTo>
                    <a:pt x="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9511" name="Group 16"/>
          <p:cNvGrpSpPr>
            <a:grpSpLocks/>
          </p:cNvGrpSpPr>
          <p:nvPr/>
        </p:nvGrpSpPr>
        <p:grpSpPr bwMode="auto">
          <a:xfrm>
            <a:off x="1981200" y="3140075"/>
            <a:ext cx="609600" cy="395288"/>
            <a:chOff x="1479" y="1949"/>
            <a:chExt cx="432" cy="242"/>
          </a:xfrm>
        </p:grpSpPr>
        <p:sp>
          <p:nvSpPr>
            <p:cNvPr id="149592" name="Line 14"/>
            <p:cNvSpPr>
              <a:spLocks noChangeShapeType="1"/>
            </p:cNvSpPr>
            <p:nvPr/>
          </p:nvSpPr>
          <p:spPr bwMode="auto">
            <a:xfrm flipH="1">
              <a:off x="1543" y="1949"/>
              <a:ext cx="368" cy="20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93" name="Freeform 15"/>
            <p:cNvSpPr>
              <a:spLocks/>
            </p:cNvSpPr>
            <p:nvPr/>
          </p:nvSpPr>
          <p:spPr bwMode="auto">
            <a:xfrm>
              <a:off x="1479" y="2126"/>
              <a:ext cx="92" cy="65"/>
            </a:xfrm>
            <a:custGeom>
              <a:avLst/>
              <a:gdLst>
                <a:gd name="T0" fmla="*/ 44 w 92"/>
                <a:gd name="T1" fmla="*/ 0 h 130"/>
                <a:gd name="T2" fmla="*/ 0 w 92"/>
                <a:gd name="T3" fmla="*/ 1 h 130"/>
                <a:gd name="T4" fmla="*/ 92 w 92"/>
                <a:gd name="T5" fmla="*/ 1 h 130"/>
                <a:gd name="T6" fmla="*/ 44 w 92"/>
                <a:gd name="T7" fmla="*/ 0 h 130"/>
                <a:gd name="T8" fmla="*/ 0 60000 65536"/>
                <a:gd name="T9" fmla="*/ 0 60000 65536"/>
                <a:gd name="T10" fmla="*/ 0 60000 65536"/>
                <a:gd name="T11" fmla="*/ 0 60000 65536"/>
                <a:gd name="T12" fmla="*/ 0 w 92"/>
                <a:gd name="T13" fmla="*/ 0 h 130"/>
                <a:gd name="T14" fmla="*/ 92 w 92"/>
                <a:gd name="T15" fmla="*/ 130 h 130"/>
              </a:gdLst>
              <a:ahLst/>
              <a:cxnLst>
                <a:cxn ang="T8">
                  <a:pos x="T0" y="T1"/>
                </a:cxn>
                <a:cxn ang="T9">
                  <a:pos x="T2" y="T3"/>
                </a:cxn>
                <a:cxn ang="T10">
                  <a:pos x="T4" y="T5"/>
                </a:cxn>
                <a:cxn ang="T11">
                  <a:pos x="T6" y="T7"/>
                </a:cxn>
              </a:cxnLst>
              <a:rect l="T12" t="T13" r="T14" b="T15"/>
              <a:pathLst>
                <a:path w="92" h="130">
                  <a:moveTo>
                    <a:pt x="44" y="0"/>
                  </a:moveTo>
                  <a:lnTo>
                    <a:pt x="0" y="130"/>
                  </a:lnTo>
                  <a:lnTo>
                    <a:pt x="92" y="107"/>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9512" name="Group 19"/>
          <p:cNvGrpSpPr>
            <a:grpSpLocks/>
          </p:cNvGrpSpPr>
          <p:nvPr/>
        </p:nvGrpSpPr>
        <p:grpSpPr bwMode="auto">
          <a:xfrm>
            <a:off x="3124200" y="2373313"/>
            <a:ext cx="134938" cy="268287"/>
            <a:chOff x="2016" y="1474"/>
            <a:chExt cx="81" cy="168"/>
          </a:xfrm>
        </p:grpSpPr>
        <p:sp>
          <p:nvSpPr>
            <p:cNvPr id="149590" name="Line 17"/>
            <p:cNvSpPr>
              <a:spLocks noChangeShapeType="1"/>
            </p:cNvSpPr>
            <p:nvPr/>
          </p:nvSpPr>
          <p:spPr bwMode="auto">
            <a:xfrm>
              <a:off x="2056" y="1474"/>
              <a:ext cx="0" cy="10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91" name="Freeform 18"/>
            <p:cNvSpPr>
              <a:spLocks/>
            </p:cNvSpPr>
            <p:nvPr/>
          </p:nvSpPr>
          <p:spPr bwMode="auto">
            <a:xfrm>
              <a:off x="2016" y="1578"/>
              <a:ext cx="81" cy="64"/>
            </a:xfrm>
            <a:custGeom>
              <a:avLst/>
              <a:gdLst>
                <a:gd name="T0" fmla="*/ 0 w 81"/>
                <a:gd name="T1" fmla="*/ 0 h 128"/>
                <a:gd name="T2" fmla="*/ 40 w 81"/>
                <a:gd name="T3" fmla="*/ 1 h 128"/>
                <a:gd name="T4" fmla="*/ 81 w 81"/>
                <a:gd name="T5" fmla="*/ 0 h 128"/>
                <a:gd name="T6" fmla="*/ 0 w 81"/>
                <a:gd name="T7" fmla="*/ 0 h 128"/>
                <a:gd name="T8" fmla="*/ 0 60000 65536"/>
                <a:gd name="T9" fmla="*/ 0 60000 65536"/>
                <a:gd name="T10" fmla="*/ 0 60000 65536"/>
                <a:gd name="T11" fmla="*/ 0 60000 65536"/>
                <a:gd name="T12" fmla="*/ 0 w 81"/>
                <a:gd name="T13" fmla="*/ 0 h 128"/>
                <a:gd name="T14" fmla="*/ 81 w 81"/>
                <a:gd name="T15" fmla="*/ 128 h 128"/>
              </a:gdLst>
              <a:ahLst/>
              <a:cxnLst>
                <a:cxn ang="T8">
                  <a:pos x="T0" y="T1"/>
                </a:cxn>
                <a:cxn ang="T9">
                  <a:pos x="T2" y="T3"/>
                </a:cxn>
                <a:cxn ang="T10">
                  <a:pos x="T4" y="T5"/>
                </a:cxn>
                <a:cxn ang="T11">
                  <a:pos x="T6" y="T7"/>
                </a:cxn>
              </a:cxnLst>
              <a:rect l="T12" t="T13" r="T14" b="T15"/>
              <a:pathLst>
                <a:path w="81" h="128">
                  <a:moveTo>
                    <a:pt x="0" y="0"/>
                  </a:moveTo>
                  <a:lnTo>
                    <a:pt x="40" y="128"/>
                  </a:lnTo>
                  <a:lnTo>
                    <a:pt x="8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9513" name="Freeform 20"/>
          <p:cNvSpPr>
            <a:spLocks/>
          </p:cNvSpPr>
          <p:nvPr/>
        </p:nvSpPr>
        <p:spPr bwMode="auto">
          <a:xfrm>
            <a:off x="4191000" y="792163"/>
            <a:ext cx="1371600" cy="731837"/>
          </a:xfrm>
          <a:custGeom>
            <a:avLst/>
            <a:gdLst>
              <a:gd name="T0" fmla="*/ 2147483646 w 669"/>
              <a:gd name="T1" fmla="*/ 0 h 864"/>
              <a:gd name="T2" fmla="*/ 0 w 669"/>
              <a:gd name="T3" fmla="*/ 2147483646 h 864"/>
              <a:gd name="T4" fmla="*/ 2147483646 w 669"/>
              <a:gd name="T5" fmla="*/ 2147483646 h 864"/>
              <a:gd name="T6" fmla="*/ 2147483646 w 669"/>
              <a:gd name="T7" fmla="*/ 2147483646 h 864"/>
              <a:gd name="T8" fmla="*/ 2147483646 w 669"/>
              <a:gd name="T9" fmla="*/ 0 h 864"/>
              <a:gd name="T10" fmla="*/ 0 60000 65536"/>
              <a:gd name="T11" fmla="*/ 0 60000 65536"/>
              <a:gd name="T12" fmla="*/ 0 60000 65536"/>
              <a:gd name="T13" fmla="*/ 0 60000 65536"/>
              <a:gd name="T14" fmla="*/ 0 60000 65536"/>
              <a:gd name="T15" fmla="*/ 0 w 669"/>
              <a:gd name="T16" fmla="*/ 0 h 864"/>
              <a:gd name="T17" fmla="*/ 669 w 669"/>
              <a:gd name="T18" fmla="*/ 864 h 864"/>
            </a:gdLst>
            <a:ahLst/>
            <a:cxnLst>
              <a:cxn ang="T10">
                <a:pos x="T0" y="T1"/>
              </a:cxn>
              <a:cxn ang="T11">
                <a:pos x="T2" y="T3"/>
              </a:cxn>
              <a:cxn ang="T12">
                <a:pos x="T4" y="T5"/>
              </a:cxn>
              <a:cxn ang="T13">
                <a:pos x="T6" y="T7"/>
              </a:cxn>
              <a:cxn ang="T14">
                <a:pos x="T8" y="T9"/>
              </a:cxn>
            </a:cxnLst>
            <a:rect l="T15" t="T16" r="T17" b="T18"/>
            <a:pathLst>
              <a:path w="669" h="864">
                <a:moveTo>
                  <a:pt x="334" y="0"/>
                </a:moveTo>
                <a:lnTo>
                  <a:pt x="0" y="432"/>
                </a:lnTo>
                <a:lnTo>
                  <a:pt x="334" y="864"/>
                </a:lnTo>
                <a:lnTo>
                  <a:pt x="669" y="432"/>
                </a:lnTo>
                <a:lnTo>
                  <a:pt x="334" y="0"/>
                </a:lnTo>
                <a:close/>
              </a:path>
            </a:pathLst>
          </a:custGeom>
          <a:solidFill>
            <a:srgbClr val="FFFFFF"/>
          </a:solidFill>
          <a:ln w="15875">
            <a:solidFill>
              <a:srgbClr val="7030A0"/>
            </a:solidFill>
            <a:prstDash val="solid"/>
            <a:round/>
            <a:headEnd/>
            <a:tailEnd/>
          </a:ln>
        </p:spPr>
        <p:txBody>
          <a:bodyPr/>
          <a:lstStyle/>
          <a:p>
            <a:endParaRPr lang="en-US"/>
          </a:p>
        </p:txBody>
      </p:sp>
      <p:sp>
        <p:nvSpPr>
          <p:cNvPr id="149514" name="Rectangle 21"/>
          <p:cNvSpPr>
            <a:spLocks noChangeArrowheads="1"/>
          </p:cNvSpPr>
          <p:nvPr/>
        </p:nvSpPr>
        <p:spPr bwMode="auto">
          <a:xfrm>
            <a:off x="3886200" y="166688"/>
            <a:ext cx="2105025" cy="342900"/>
          </a:xfrm>
          <a:prstGeom prst="rect">
            <a:avLst/>
          </a:prstGeom>
          <a:solidFill>
            <a:srgbClr val="FFFFFF"/>
          </a:solidFill>
          <a:ln w="15875">
            <a:solidFill>
              <a:srgbClr val="7030A0"/>
            </a:solidFill>
            <a:miter lim="800000"/>
            <a:headEnd/>
            <a:tailEnd/>
          </a:ln>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15" name="Rectangle 25"/>
          <p:cNvSpPr>
            <a:spLocks noChangeArrowheads="1"/>
          </p:cNvSpPr>
          <p:nvPr/>
        </p:nvSpPr>
        <p:spPr bwMode="auto">
          <a:xfrm>
            <a:off x="4114800" y="238125"/>
            <a:ext cx="16811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16" name="Rectangle 26"/>
          <p:cNvSpPr>
            <a:spLocks noChangeArrowheads="1"/>
          </p:cNvSpPr>
          <p:nvPr/>
        </p:nvSpPr>
        <p:spPr bwMode="auto">
          <a:xfrm>
            <a:off x="4076700" y="238125"/>
            <a:ext cx="1717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000000"/>
                </a:solidFill>
              </a:rPr>
              <a:t>Baseline skin test</a:t>
            </a:r>
            <a:endParaRPr lang="en-US" altLang="en-US" sz="1600">
              <a:solidFill>
                <a:srgbClr val="009999"/>
              </a:solidFill>
            </a:endParaRPr>
          </a:p>
        </p:txBody>
      </p:sp>
      <p:sp>
        <p:nvSpPr>
          <p:cNvPr id="149517" name="Rectangle 27"/>
          <p:cNvSpPr>
            <a:spLocks noChangeArrowheads="1"/>
          </p:cNvSpPr>
          <p:nvPr/>
        </p:nvSpPr>
        <p:spPr bwMode="auto">
          <a:xfrm>
            <a:off x="4343400" y="923925"/>
            <a:ext cx="9906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18" name="Rectangle 28"/>
          <p:cNvSpPr>
            <a:spLocks noChangeArrowheads="1"/>
          </p:cNvSpPr>
          <p:nvPr/>
        </p:nvSpPr>
        <p:spPr bwMode="auto">
          <a:xfrm>
            <a:off x="4419600" y="1000125"/>
            <a:ext cx="965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000000"/>
                </a:solidFill>
              </a:rPr>
              <a:t>Reaction</a:t>
            </a:r>
            <a:endParaRPr lang="en-US" altLang="en-US" sz="1600">
              <a:solidFill>
                <a:srgbClr val="009999"/>
              </a:solidFill>
            </a:endParaRPr>
          </a:p>
        </p:txBody>
      </p:sp>
      <p:grpSp>
        <p:nvGrpSpPr>
          <p:cNvPr id="149519" name="Group 31"/>
          <p:cNvGrpSpPr>
            <a:grpSpLocks/>
          </p:cNvGrpSpPr>
          <p:nvPr/>
        </p:nvGrpSpPr>
        <p:grpSpPr bwMode="auto">
          <a:xfrm>
            <a:off x="3505200" y="1154113"/>
            <a:ext cx="685800" cy="293687"/>
            <a:chOff x="2216" y="707"/>
            <a:chExt cx="432" cy="241"/>
          </a:xfrm>
        </p:grpSpPr>
        <p:sp>
          <p:nvSpPr>
            <p:cNvPr id="149588" name="Line 29"/>
            <p:cNvSpPr>
              <a:spLocks noChangeShapeType="1"/>
            </p:cNvSpPr>
            <p:nvPr/>
          </p:nvSpPr>
          <p:spPr bwMode="auto">
            <a:xfrm flipH="1">
              <a:off x="2280" y="707"/>
              <a:ext cx="368" cy="20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89" name="Freeform 30"/>
            <p:cNvSpPr>
              <a:spLocks/>
            </p:cNvSpPr>
            <p:nvPr/>
          </p:nvSpPr>
          <p:spPr bwMode="auto">
            <a:xfrm>
              <a:off x="2216" y="884"/>
              <a:ext cx="92" cy="64"/>
            </a:xfrm>
            <a:custGeom>
              <a:avLst/>
              <a:gdLst>
                <a:gd name="T0" fmla="*/ 44 w 92"/>
                <a:gd name="T1" fmla="*/ 0 h 128"/>
                <a:gd name="T2" fmla="*/ 0 w 92"/>
                <a:gd name="T3" fmla="*/ 1 h 128"/>
                <a:gd name="T4" fmla="*/ 92 w 92"/>
                <a:gd name="T5" fmla="*/ 1 h 128"/>
                <a:gd name="T6" fmla="*/ 44 w 92"/>
                <a:gd name="T7" fmla="*/ 0 h 128"/>
                <a:gd name="T8" fmla="*/ 0 60000 65536"/>
                <a:gd name="T9" fmla="*/ 0 60000 65536"/>
                <a:gd name="T10" fmla="*/ 0 60000 65536"/>
                <a:gd name="T11" fmla="*/ 0 60000 65536"/>
                <a:gd name="T12" fmla="*/ 0 w 92"/>
                <a:gd name="T13" fmla="*/ 0 h 128"/>
                <a:gd name="T14" fmla="*/ 92 w 92"/>
                <a:gd name="T15" fmla="*/ 128 h 128"/>
              </a:gdLst>
              <a:ahLst/>
              <a:cxnLst>
                <a:cxn ang="T8">
                  <a:pos x="T0" y="T1"/>
                </a:cxn>
                <a:cxn ang="T9">
                  <a:pos x="T2" y="T3"/>
                </a:cxn>
                <a:cxn ang="T10">
                  <a:pos x="T4" y="T5"/>
                </a:cxn>
                <a:cxn ang="T11">
                  <a:pos x="T6" y="T7"/>
                </a:cxn>
              </a:cxnLst>
              <a:rect l="T12" t="T13" r="T14" b="T15"/>
              <a:pathLst>
                <a:path w="92" h="128">
                  <a:moveTo>
                    <a:pt x="44" y="0"/>
                  </a:moveTo>
                  <a:lnTo>
                    <a:pt x="0" y="128"/>
                  </a:lnTo>
                  <a:lnTo>
                    <a:pt x="92" y="107"/>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9520" name="Group 34"/>
          <p:cNvGrpSpPr>
            <a:grpSpLocks/>
          </p:cNvGrpSpPr>
          <p:nvPr/>
        </p:nvGrpSpPr>
        <p:grpSpPr bwMode="auto">
          <a:xfrm>
            <a:off x="5562600" y="1154113"/>
            <a:ext cx="762000" cy="293687"/>
            <a:chOff x="3448" y="707"/>
            <a:chExt cx="432" cy="241"/>
          </a:xfrm>
        </p:grpSpPr>
        <p:sp>
          <p:nvSpPr>
            <p:cNvPr id="149586" name="Line 32"/>
            <p:cNvSpPr>
              <a:spLocks noChangeShapeType="1"/>
            </p:cNvSpPr>
            <p:nvPr/>
          </p:nvSpPr>
          <p:spPr bwMode="auto">
            <a:xfrm>
              <a:off x="3448" y="707"/>
              <a:ext cx="367" cy="20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87" name="Freeform 33"/>
            <p:cNvSpPr>
              <a:spLocks/>
            </p:cNvSpPr>
            <p:nvPr/>
          </p:nvSpPr>
          <p:spPr bwMode="auto">
            <a:xfrm>
              <a:off x="3789" y="884"/>
              <a:ext cx="91" cy="64"/>
            </a:xfrm>
            <a:custGeom>
              <a:avLst/>
              <a:gdLst>
                <a:gd name="T0" fmla="*/ 0 w 91"/>
                <a:gd name="T1" fmla="*/ 1 h 128"/>
                <a:gd name="T2" fmla="*/ 91 w 91"/>
                <a:gd name="T3" fmla="*/ 1 h 128"/>
                <a:gd name="T4" fmla="*/ 48 w 91"/>
                <a:gd name="T5" fmla="*/ 0 h 128"/>
                <a:gd name="T6" fmla="*/ 0 w 91"/>
                <a:gd name="T7" fmla="*/ 1 h 128"/>
                <a:gd name="T8" fmla="*/ 0 60000 65536"/>
                <a:gd name="T9" fmla="*/ 0 60000 65536"/>
                <a:gd name="T10" fmla="*/ 0 60000 65536"/>
                <a:gd name="T11" fmla="*/ 0 60000 65536"/>
                <a:gd name="T12" fmla="*/ 0 w 91"/>
                <a:gd name="T13" fmla="*/ 0 h 128"/>
                <a:gd name="T14" fmla="*/ 91 w 91"/>
                <a:gd name="T15" fmla="*/ 128 h 128"/>
              </a:gdLst>
              <a:ahLst/>
              <a:cxnLst>
                <a:cxn ang="T8">
                  <a:pos x="T0" y="T1"/>
                </a:cxn>
                <a:cxn ang="T9">
                  <a:pos x="T2" y="T3"/>
                </a:cxn>
                <a:cxn ang="T10">
                  <a:pos x="T4" y="T5"/>
                </a:cxn>
                <a:cxn ang="T11">
                  <a:pos x="T6" y="T7"/>
                </a:cxn>
              </a:cxnLst>
              <a:rect l="T12" t="T13" r="T14" b="T15"/>
              <a:pathLst>
                <a:path w="91" h="128">
                  <a:moveTo>
                    <a:pt x="0" y="107"/>
                  </a:moveTo>
                  <a:lnTo>
                    <a:pt x="91" y="128"/>
                  </a:lnTo>
                  <a:lnTo>
                    <a:pt x="48" y="0"/>
                  </a:lnTo>
                  <a:lnTo>
                    <a:pt x="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9521" name="Rectangle 35"/>
          <p:cNvSpPr>
            <a:spLocks noChangeArrowheads="1"/>
          </p:cNvSpPr>
          <p:nvPr/>
        </p:nvSpPr>
        <p:spPr bwMode="auto">
          <a:xfrm>
            <a:off x="2860675" y="1444625"/>
            <a:ext cx="9810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22" name="Rectangle 36"/>
          <p:cNvSpPr>
            <a:spLocks noChangeArrowheads="1"/>
          </p:cNvSpPr>
          <p:nvPr/>
        </p:nvSpPr>
        <p:spPr bwMode="auto">
          <a:xfrm>
            <a:off x="2667000" y="1457325"/>
            <a:ext cx="846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000000"/>
                </a:solidFill>
              </a:rPr>
              <a:t>Negative</a:t>
            </a:r>
            <a:endParaRPr lang="en-US" altLang="en-US" sz="1600">
              <a:solidFill>
                <a:srgbClr val="009999"/>
              </a:solidFill>
            </a:endParaRPr>
          </a:p>
        </p:txBody>
      </p:sp>
      <p:sp>
        <p:nvSpPr>
          <p:cNvPr id="149523" name="Rectangle 37"/>
          <p:cNvSpPr>
            <a:spLocks noChangeArrowheads="1"/>
          </p:cNvSpPr>
          <p:nvPr/>
        </p:nvSpPr>
        <p:spPr bwMode="auto">
          <a:xfrm>
            <a:off x="6096000" y="1457325"/>
            <a:ext cx="901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24" name="Rectangle 38"/>
          <p:cNvSpPr>
            <a:spLocks noChangeArrowheads="1"/>
          </p:cNvSpPr>
          <p:nvPr/>
        </p:nvSpPr>
        <p:spPr bwMode="auto">
          <a:xfrm>
            <a:off x="6324600" y="1457325"/>
            <a:ext cx="779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000000"/>
                </a:solidFill>
              </a:rPr>
              <a:t>Positive</a:t>
            </a:r>
            <a:endParaRPr lang="en-US" altLang="en-US" sz="1600">
              <a:solidFill>
                <a:srgbClr val="009999"/>
              </a:solidFill>
            </a:endParaRPr>
          </a:p>
        </p:txBody>
      </p:sp>
      <p:sp>
        <p:nvSpPr>
          <p:cNvPr id="149525" name="Rectangle 39"/>
          <p:cNvSpPr>
            <a:spLocks noChangeArrowheads="1"/>
          </p:cNvSpPr>
          <p:nvPr/>
        </p:nvSpPr>
        <p:spPr bwMode="auto">
          <a:xfrm>
            <a:off x="1981200" y="1997075"/>
            <a:ext cx="2667000" cy="390525"/>
          </a:xfrm>
          <a:prstGeom prst="rect">
            <a:avLst/>
          </a:prstGeom>
          <a:solidFill>
            <a:srgbClr val="FFFFFF"/>
          </a:solidFill>
          <a:ln w="15875">
            <a:solidFill>
              <a:srgbClr val="7030A0"/>
            </a:solidFill>
            <a:miter lim="800000"/>
            <a:headEnd/>
            <a:tailEnd/>
          </a:ln>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26" name="Rectangle 40"/>
          <p:cNvSpPr>
            <a:spLocks noChangeArrowheads="1"/>
          </p:cNvSpPr>
          <p:nvPr/>
        </p:nvSpPr>
        <p:spPr bwMode="auto">
          <a:xfrm>
            <a:off x="2330450" y="2036763"/>
            <a:ext cx="20653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27" name="Rectangle 41"/>
          <p:cNvSpPr>
            <a:spLocks noChangeArrowheads="1"/>
          </p:cNvSpPr>
          <p:nvPr/>
        </p:nvSpPr>
        <p:spPr bwMode="auto">
          <a:xfrm>
            <a:off x="2944813" y="2082800"/>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28" name="Rectangle 43"/>
          <p:cNvSpPr>
            <a:spLocks noChangeArrowheads="1"/>
          </p:cNvSpPr>
          <p:nvPr/>
        </p:nvSpPr>
        <p:spPr bwMode="auto">
          <a:xfrm>
            <a:off x="3873500" y="2082800"/>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grpSp>
        <p:nvGrpSpPr>
          <p:cNvPr id="149529" name="Group 46"/>
          <p:cNvGrpSpPr>
            <a:grpSpLocks/>
          </p:cNvGrpSpPr>
          <p:nvPr/>
        </p:nvGrpSpPr>
        <p:grpSpPr bwMode="auto">
          <a:xfrm>
            <a:off x="3124200" y="1687513"/>
            <a:ext cx="134938" cy="268287"/>
            <a:chOff x="2016" y="1092"/>
            <a:chExt cx="81" cy="168"/>
          </a:xfrm>
        </p:grpSpPr>
        <p:sp>
          <p:nvSpPr>
            <p:cNvPr id="149584" name="Line 44"/>
            <p:cNvSpPr>
              <a:spLocks noChangeShapeType="1"/>
            </p:cNvSpPr>
            <p:nvPr/>
          </p:nvSpPr>
          <p:spPr bwMode="auto">
            <a:xfrm>
              <a:off x="2056" y="1092"/>
              <a:ext cx="0" cy="10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85" name="Freeform 45"/>
            <p:cNvSpPr>
              <a:spLocks/>
            </p:cNvSpPr>
            <p:nvPr/>
          </p:nvSpPr>
          <p:spPr bwMode="auto">
            <a:xfrm>
              <a:off x="2016" y="1196"/>
              <a:ext cx="81" cy="64"/>
            </a:xfrm>
            <a:custGeom>
              <a:avLst/>
              <a:gdLst>
                <a:gd name="T0" fmla="*/ 0 w 81"/>
                <a:gd name="T1" fmla="*/ 0 h 128"/>
                <a:gd name="T2" fmla="*/ 40 w 81"/>
                <a:gd name="T3" fmla="*/ 1 h 128"/>
                <a:gd name="T4" fmla="*/ 81 w 81"/>
                <a:gd name="T5" fmla="*/ 0 h 128"/>
                <a:gd name="T6" fmla="*/ 0 w 81"/>
                <a:gd name="T7" fmla="*/ 0 h 128"/>
                <a:gd name="T8" fmla="*/ 0 60000 65536"/>
                <a:gd name="T9" fmla="*/ 0 60000 65536"/>
                <a:gd name="T10" fmla="*/ 0 60000 65536"/>
                <a:gd name="T11" fmla="*/ 0 60000 65536"/>
                <a:gd name="T12" fmla="*/ 0 w 81"/>
                <a:gd name="T13" fmla="*/ 0 h 128"/>
                <a:gd name="T14" fmla="*/ 81 w 81"/>
                <a:gd name="T15" fmla="*/ 128 h 128"/>
              </a:gdLst>
              <a:ahLst/>
              <a:cxnLst>
                <a:cxn ang="T8">
                  <a:pos x="T0" y="T1"/>
                </a:cxn>
                <a:cxn ang="T9">
                  <a:pos x="T2" y="T3"/>
                </a:cxn>
                <a:cxn ang="T10">
                  <a:pos x="T4" y="T5"/>
                </a:cxn>
                <a:cxn ang="T11">
                  <a:pos x="T6" y="T7"/>
                </a:cxn>
              </a:cxnLst>
              <a:rect l="T12" t="T13" r="T14" b="T15"/>
              <a:pathLst>
                <a:path w="81" h="128">
                  <a:moveTo>
                    <a:pt x="0" y="0"/>
                  </a:moveTo>
                  <a:lnTo>
                    <a:pt x="40" y="128"/>
                  </a:lnTo>
                  <a:lnTo>
                    <a:pt x="8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9530" name="Group 49"/>
          <p:cNvGrpSpPr>
            <a:grpSpLocks/>
          </p:cNvGrpSpPr>
          <p:nvPr/>
        </p:nvGrpSpPr>
        <p:grpSpPr bwMode="auto">
          <a:xfrm>
            <a:off x="6705600" y="1687513"/>
            <a:ext cx="136525" cy="268287"/>
            <a:chOff x="4038" y="1092"/>
            <a:chExt cx="82" cy="168"/>
          </a:xfrm>
        </p:grpSpPr>
        <p:sp>
          <p:nvSpPr>
            <p:cNvPr id="149582" name="Line 47"/>
            <p:cNvSpPr>
              <a:spLocks noChangeShapeType="1"/>
            </p:cNvSpPr>
            <p:nvPr/>
          </p:nvSpPr>
          <p:spPr bwMode="auto">
            <a:xfrm>
              <a:off x="4078" y="1092"/>
              <a:ext cx="0" cy="10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83" name="Freeform 48"/>
            <p:cNvSpPr>
              <a:spLocks/>
            </p:cNvSpPr>
            <p:nvPr/>
          </p:nvSpPr>
          <p:spPr bwMode="auto">
            <a:xfrm>
              <a:off x="4038" y="1196"/>
              <a:ext cx="82" cy="64"/>
            </a:xfrm>
            <a:custGeom>
              <a:avLst/>
              <a:gdLst>
                <a:gd name="T0" fmla="*/ 0 w 82"/>
                <a:gd name="T1" fmla="*/ 0 h 128"/>
                <a:gd name="T2" fmla="*/ 40 w 82"/>
                <a:gd name="T3" fmla="*/ 1 h 128"/>
                <a:gd name="T4" fmla="*/ 82 w 82"/>
                <a:gd name="T5" fmla="*/ 0 h 128"/>
                <a:gd name="T6" fmla="*/ 0 w 82"/>
                <a:gd name="T7" fmla="*/ 0 h 128"/>
                <a:gd name="T8" fmla="*/ 0 60000 65536"/>
                <a:gd name="T9" fmla="*/ 0 60000 65536"/>
                <a:gd name="T10" fmla="*/ 0 60000 65536"/>
                <a:gd name="T11" fmla="*/ 0 60000 65536"/>
                <a:gd name="T12" fmla="*/ 0 w 82"/>
                <a:gd name="T13" fmla="*/ 0 h 128"/>
                <a:gd name="T14" fmla="*/ 82 w 82"/>
                <a:gd name="T15" fmla="*/ 128 h 128"/>
              </a:gdLst>
              <a:ahLst/>
              <a:cxnLst>
                <a:cxn ang="T8">
                  <a:pos x="T0" y="T1"/>
                </a:cxn>
                <a:cxn ang="T9">
                  <a:pos x="T2" y="T3"/>
                </a:cxn>
                <a:cxn ang="T10">
                  <a:pos x="T4" y="T5"/>
                </a:cxn>
                <a:cxn ang="T11">
                  <a:pos x="T6" y="T7"/>
                </a:cxn>
              </a:cxnLst>
              <a:rect l="T12" t="T13" r="T14" b="T15"/>
              <a:pathLst>
                <a:path w="82" h="128">
                  <a:moveTo>
                    <a:pt x="0" y="0"/>
                  </a:moveTo>
                  <a:lnTo>
                    <a:pt x="40" y="128"/>
                  </a:lnTo>
                  <a:lnTo>
                    <a:pt x="8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9531" name="Rectangle 50"/>
          <p:cNvSpPr>
            <a:spLocks noChangeArrowheads="1"/>
          </p:cNvSpPr>
          <p:nvPr/>
        </p:nvSpPr>
        <p:spPr bwMode="auto">
          <a:xfrm>
            <a:off x="5181600" y="1995488"/>
            <a:ext cx="3429000" cy="366712"/>
          </a:xfrm>
          <a:prstGeom prst="rect">
            <a:avLst/>
          </a:prstGeom>
          <a:solidFill>
            <a:srgbClr val="FFFFFF"/>
          </a:solidFill>
          <a:ln w="15875">
            <a:solidFill>
              <a:srgbClr val="7030A0"/>
            </a:solidFill>
            <a:miter lim="800000"/>
            <a:headEnd/>
            <a:tailEnd/>
          </a:ln>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32" name="Rectangle 51"/>
          <p:cNvSpPr>
            <a:spLocks noChangeArrowheads="1"/>
          </p:cNvSpPr>
          <p:nvPr/>
        </p:nvSpPr>
        <p:spPr bwMode="auto">
          <a:xfrm>
            <a:off x="5029200" y="1995488"/>
            <a:ext cx="3021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33" name="Rectangle 52"/>
          <p:cNvSpPr>
            <a:spLocks noChangeArrowheads="1"/>
          </p:cNvSpPr>
          <p:nvPr/>
        </p:nvSpPr>
        <p:spPr bwMode="auto">
          <a:xfrm>
            <a:off x="6737350" y="2001838"/>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34" name="Rectangle 53"/>
          <p:cNvSpPr>
            <a:spLocks noChangeArrowheads="1"/>
          </p:cNvSpPr>
          <p:nvPr/>
        </p:nvSpPr>
        <p:spPr bwMode="auto">
          <a:xfrm>
            <a:off x="6726238" y="2162175"/>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35" name="Freeform 54"/>
          <p:cNvSpPr>
            <a:spLocks/>
          </p:cNvSpPr>
          <p:nvPr/>
        </p:nvSpPr>
        <p:spPr bwMode="auto">
          <a:xfrm>
            <a:off x="2590800" y="2701925"/>
            <a:ext cx="1295400" cy="879475"/>
          </a:xfrm>
          <a:custGeom>
            <a:avLst/>
            <a:gdLst>
              <a:gd name="T0" fmla="*/ 2147483646 w 670"/>
              <a:gd name="T1" fmla="*/ 0 h 864"/>
              <a:gd name="T2" fmla="*/ 0 w 670"/>
              <a:gd name="T3" fmla="*/ 2147483646 h 864"/>
              <a:gd name="T4" fmla="*/ 2147483646 w 670"/>
              <a:gd name="T5" fmla="*/ 2147483646 h 864"/>
              <a:gd name="T6" fmla="*/ 2147483646 w 670"/>
              <a:gd name="T7" fmla="*/ 2147483646 h 864"/>
              <a:gd name="T8" fmla="*/ 2147483646 w 670"/>
              <a:gd name="T9" fmla="*/ 0 h 864"/>
              <a:gd name="T10" fmla="*/ 0 60000 65536"/>
              <a:gd name="T11" fmla="*/ 0 60000 65536"/>
              <a:gd name="T12" fmla="*/ 0 60000 65536"/>
              <a:gd name="T13" fmla="*/ 0 60000 65536"/>
              <a:gd name="T14" fmla="*/ 0 60000 65536"/>
              <a:gd name="T15" fmla="*/ 0 w 670"/>
              <a:gd name="T16" fmla="*/ 0 h 864"/>
              <a:gd name="T17" fmla="*/ 670 w 670"/>
              <a:gd name="T18" fmla="*/ 864 h 864"/>
            </a:gdLst>
            <a:ahLst/>
            <a:cxnLst>
              <a:cxn ang="T10">
                <a:pos x="T0" y="T1"/>
              </a:cxn>
              <a:cxn ang="T11">
                <a:pos x="T2" y="T3"/>
              </a:cxn>
              <a:cxn ang="T12">
                <a:pos x="T4" y="T5"/>
              </a:cxn>
              <a:cxn ang="T13">
                <a:pos x="T6" y="T7"/>
              </a:cxn>
              <a:cxn ang="T14">
                <a:pos x="T8" y="T9"/>
              </a:cxn>
            </a:cxnLst>
            <a:rect l="T15" t="T16" r="T17" b="T18"/>
            <a:pathLst>
              <a:path w="670" h="864">
                <a:moveTo>
                  <a:pt x="335" y="0"/>
                </a:moveTo>
                <a:lnTo>
                  <a:pt x="0" y="432"/>
                </a:lnTo>
                <a:lnTo>
                  <a:pt x="335" y="864"/>
                </a:lnTo>
                <a:lnTo>
                  <a:pt x="670" y="432"/>
                </a:lnTo>
                <a:lnTo>
                  <a:pt x="335" y="0"/>
                </a:lnTo>
                <a:close/>
              </a:path>
            </a:pathLst>
          </a:custGeom>
          <a:solidFill>
            <a:srgbClr val="FFFFFF"/>
          </a:solidFill>
          <a:ln w="15875">
            <a:solidFill>
              <a:srgbClr val="7030A0"/>
            </a:solidFill>
            <a:prstDash val="solid"/>
            <a:round/>
            <a:headEnd/>
            <a:tailEnd/>
          </a:ln>
        </p:spPr>
        <p:txBody>
          <a:bodyPr/>
          <a:lstStyle/>
          <a:p>
            <a:endParaRPr lang="en-US"/>
          </a:p>
        </p:txBody>
      </p:sp>
      <p:sp>
        <p:nvSpPr>
          <p:cNvPr id="149536" name="Rectangle 55"/>
          <p:cNvSpPr>
            <a:spLocks noChangeArrowheads="1"/>
          </p:cNvSpPr>
          <p:nvPr/>
        </p:nvSpPr>
        <p:spPr bwMode="auto">
          <a:xfrm>
            <a:off x="2895600" y="2752725"/>
            <a:ext cx="9683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37" name="Rectangle 56"/>
          <p:cNvSpPr>
            <a:spLocks noChangeArrowheads="1"/>
          </p:cNvSpPr>
          <p:nvPr/>
        </p:nvSpPr>
        <p:spPr bwMode="auto">
          <a:xfrm>
            <a:off x="2819400" y="2981325"/>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000000"/>
                </a:solidFill>
              </a:rPr>
              <a:t>Reaction</a:t>
            </a:r>
            <a:endParaRPr lang="en-US" altLang="en-US" sz="1600">
              <a:solidFill>
                <a:srgbClr val="009999"/>
              </a:solidFill>
            </a:endParaRPr>
          </a:p>
        </p:txBody>
      </p:sp>
      <p:sp>
        <p:nvSpPr>
          <p:cNvPr id="149538" name="Rectangle 57"/>
          <p:cNvSpPr>
            <a:spLocks noChangeArrowheads="1"/>
          </p:cNvSpPr>
          <p:nvPr/>
        </p:nvSpPr>
        <p:spPr bwMode="auto">
          <a:xfrm>
            <a:off x="1974850" y="3435350"/>
            <a:ext cx="9826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39" name="Rectangle 58"/>
          <p:cNvSpPr>
            <a:spLocks noChangeArrowheads="1"/>
          </p:cNvSpPr>
          <p:nvPr/>
        </p:nvSpPr>
        <p:spPr bwMode="auto">
          <a:xfrm>
            <a:off x="1600200" y="3514725"/>
            <a:ext cx="846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000000"/>
                </a:solidFill>
              </a:rPr>
              <a:t>Negative</a:t>
            </a:r>
            <a:endParaRPr lang="en-US" altLang="en-US" sz="1600">
              <a:solidFill>
                <a:srgbClr val="009999"/>
              </a:solidFill>
            </a:endParaRPr>
          </a:p>
        </p:txBody>
      </p:sp>
      <p:sp>
        <p:nvSpPr>
          <p:cNvPr id="149540" name="Rectangle 59"/>
          <p:cNvSpPr>
            <a:spLocks noChangeArrowheads="1"/>
          </p:cNvSpPr>
          <p:nvPr/>
        </p:nvSpPr>
        <p:spPr bwMode="auto">
          <a:xfrm>
            <a:off x="4046538" y="3446463"/>
            <a:ext cx="9017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41" name="Rectangle 60"/>
          <p:cNvSpPr>
            <a:spLocks noChangeArrowheads="1"/>
          </p:cNvSpPr>
          <p:nvPr/>
        </p:nvSpPr>
        <p:spPr bwMode="auto">
          <a:xfrm>
            <a:off x="4419600" y="3438525"/>
            <a:ext cx="779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000000"/>
                </a:solidFill>
              </a:rPr>
              <a:t>Positive</a:t>
            </a:r>
            <a:endParaRPr lang="en-US" altLang="en-US" sz="1600">
              <a:solidFill>
                <a:srgbClr val="009999"/>
              </a:solidFill>
            </a:endParaRPr>
          </a:p>
        </p:txBody>
      </p:sp>
      <p:grpSp>
        <p:nvGrpSpPr>
          <p:cNvPr id="149542" name="Group 63"/>
          <p:cNvGrpSpPr>
            <a:grpSpLocks/>
          </p:cNvGrpSpPr>
          <p:nvPr/>
        </p:nvGrpSpPr>
        <p:grpSpPr bwMode="auto">
          <a:xfrm>
            <a:off x="1981200" y="3743325"/>
            <a:ext cx="136525" cy="244475"/>
            <a:chOff x="1458" y="2338"/>
            <a:chExt cx="82" cy="153"/>
          </a:xfrm>
        </p:grpSpPr>
        <p:sp>
          <p:nvSpPr>
            <p:cNvPr id="149580" name="Line 61"/>
            <p:cNvSpPr>
              <a:spLocks noChangeShapeType="1"/>
            </p:cNvSpPr>
            <p:nvPr/>
          </p:nvSpPr>
          <p:spPr bwMode="auto">
            <a:xfrm>
              <a:off x="1498" y="2338"/>
              <a:ext cx="0" cy="9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81" name="Freeform 62"/>
            <p:cNvSpPr>
              <a:spLocks/>
            </p:cNvSpPr>
            <p:nvPr/>
          </p:nvSpPr>
          <p:spPr bwMode="auto">
            <a:xfrm>
              <a:off x="1458" y="2427"/>
              <a:ext cx="82" cy="64"/>
            </a:xfrm>
            <a:custGeom>
              <a:avLst/>
              <a:gdLst>
                <a:gd name="T0" fmla="*/ 0 w 82"/>
                <a:gd name="T1" fmla="*/ 0 h 128"/>
                <a:gd name="T2" fmla="*/ 40 w 82"/>
                <a:gd name="T3" fmla="*/ 1 h 128"/>
                <a:gd name="T4" fmla="*/ 82 w 82"/>
                <a:gd name="T5" fmla="*/ 0 h 128"/>
                <a:gd name="T6" fmla="*/ 0 w 82"/>
                <a:gd name="T7" fmla="*/ 0 h 128"/>
                <a:gd name="T8" fmla="*/ 0 60000 65536"/>
                <a:gd name="T9" fmla="*/ 0 60000 65536"/>
                <a:gd name="T10" fmla="*/ 0 60000 65536"/>
                <a:gd name="T11" fmla="*/ 0 60000 65536"/>
                <a:gd name="T12" fmla="*/ 0 w 82"/>
                <a:gd name="T13" fmla="*/ 0 h 128"/>
                <a:gd name="T14" fmla="*/ 82 w 82"/>
                <a:gd name="T15" fmla="*/ 128 h 128"/>
              </a:gdLst>
              <a:ahLst/>
              <a:cxnLst>
                <a:cxn ang="T8">
                  <a:pos x="T0" y="T1"/>
                </a:cxn>
                <a:cxn ang="T9">
                  <a:pos x="T2" y="T3"/>
                </a:cxn>
                <a:cxn ang="T10">
                  <a:pos x="T4" y="T5"/>
                </a:cxn>
                <a:cxn ang="T11">
                  <a:pos x="T6" y="T7"/>
                </a:cxn>
              </a:cxnLst>
              <a:rect l="T12" t="T13" r="T14" b="T15"/>
              <a:pathLst>
                <a:path w="82" h="128">
                  <a:moveTo>
                    <a:pt x="0" y="0"/>
                  </a:moveTo>
                  <a:lnTo>
                    <a:pt x="40" y="128"/>
                  </a:lnTo>
                  <a:lnTo>
                    <a:pt x="8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9543" name="Group 66"/>
          <p:cNvGrpSpPr>
            <a:grpSpLocks/>
          </p:cNvGrpSpPr>
          <p:nvPr/>
        </p:nvGrpSpPr>
        <p:grpSpPr bwMode="auto">
          <a:xfrm>
            <a:off x="4724400" y="3667125"/>
            <a:ext cx="134938" cy="244475"/>
            <a:chOff x="2739" y="2345"/>
            <a:chExt cx="81" cy="153"/>
          </a:xfrm>
        </p:grpSpPr>
        <p:sp>
          <p:nvSpPr>
            <p:cNvPr id="149578" name="Line 64"/>
            <p:cNvSpPr>
              <a:spLocks noChangeShapeType="1"/>
            </p:cNvSpPr>
            <p:nvPr/>
          </p:nvSpPr>
          <p:spPr bwMode="auto">
            <a:xfrm>
              <a:off x="2779" y="2345"/>
              <a:ext cx="0" cy="9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79" name="Freeform 65"/>
            <p:cNvSpPr>
              <a:spLocks/>
            </p:cNvSpPr>
            <p:nvPr/>
          </p:nvSpPr>
          <p:spPr bwMode="auto">
            <a:xfrm>
              <a:off x="2739" y="2434"/>
              <a:ext cx="81" cy="64"/>
            </a:xfrm>
            <a:custGeom>
              <a:avLst/>
              <a:gdLst>
                <a:gd name="T0" fmla="*/ 0 w 81"/>
                <a:gd name="T1" fmla="*/ 0 h 128"/>
                <a:gd name="T2" fmla="*/ 40 w 81"/>
                <a:gd name="T3" fmla="*/ 1 h 128"/>
                <a:gd name="T4" fmla="*/ 81 w 81"/>
                <a:gd name="T5" fmla="*/ 0 h 128"/>
                <a:gd name="T6" fmla="*/ 0 w 81"/>
                <a:gd name="T7" fmla="*/ 0 h 128"/>
                <a:gd name="T8" fmla="*/ 0 60000 65536"/>
                <a:gd name="T9" fmla="*/ 0 60000 65536"/>
                <a:gd name="T10" fmla="*/ 0 60000 65536"/>
                <a:gd name="T11" fmla="*/ 0 60000 65536"/>
                <a:gd name="T12" fmla="*/ 0 w 81"/>
                <a:gd name="T13" fmla="*/ 0 h 128"/>
                <a:gd name="T14" fmla="*/ 81 w 81"/>
                <a:gd name="T15" fmla="*/ 128 h 128"/>
              </a:gdLst>
              <a:ahLst/>
              <a:cxnLst>
                <a:cxn ang="T8">
                  <a:pos x="T0" y="T1"/>
                </a:cxn>
                <a:cxn ang="T9">
                  <a:pos x="T2" y="T3"/>
                </a:cxn>
                <a:cxn ang="T10">
                  <a:pos x="T4" y="T5"/>
                </a:cxn>
                <a:cxn ang="T11">
                  <a:pos x="T6" y="T7"/>
                </a:cxn>
              </a:cxnLst>
              <a:rect l="T12" t="T13" r="T14" b="T15"/>
              <a:pathLst>
                <a:path w="81" h="128">
                  <a:moveTo>
                    <a:pt x="0" y="0"/>
                  </a:moveTo>
                  <a:lnTo>
                    <a:pt x="40" y="128"/>
                  </a:lnTo>
                  <a:lnTo>
                    <a:pt x="8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9544" name="Rectangle 68"/>
          <p:cNvSpPr>
            <a:spLocks noChangeArrowheads="1"/>
          </p:cNvSpPr>
          <p:nvPr/>
        </p:nvSpPr>
        <p:spPr bwMode="auto">
          <a:xfrm>
            <a:off x="3657600" y="3886200"/>
            <a:ext cx="2667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45" name="Rectangle 69"/>
          <p:cNvSpPr>
            <a:spLocks noChangeArrowheads="1"/>
          </p:cNvSpPr>
          <p:nvPr/>
        </p:nvSpPr>
        <p:spPr bwMode="auto">
          <a:xfrm>
            <a:off x="4467225" y="3967163"/>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46" name="Rectangle 70"/>
          <p:cNvSpPr>
            <a:spLocks noChangeArrowheads="1"/>
          </p:cNvSpPr>
          <p:nvPr/>
        </p:nvSpPr>
        <p:spPr bwMode="auto">
          <a:xfrm>
            <a:off x="4371975" y="4129088"/>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47" name="Rectangle 71"/>
          <p:cNvSpPr>
            <a:spLocks noChangeArrowheads="1"/>
          </p:cNvSpPr>
          <p:nvPr/>
        </p:nvSpPr>
        <p:spPr bwMode="auto">
          <a:xfrm>
            <a:off x="4535488" y="4289425"/>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48" name="Rectangle 72"/>
          <p:cNvSpPr>
            <a:spLocks noChangeArrowheads="1"/>
          </p:cNvSpPr>
          <p:nvPr/>
        </p:nvSpPr>
        <p:spPr bwMode="auto">
          <a:xfrm>
            <a:off x="4700588" y="4449763"/>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49" name="Rectangle 73"/>
          <p:cNvSpPr>
            <a:spLocks noChangeArrowheads="1"/>
          </p:cNvSpPr>
          <p:nvPr/>
        </p:nvSpPr>
        <p:spPr bwMode="auto">
          <a:xfrm>
            <a:off x="4681538" y="4611688"/>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50" name="Rectangle 74"/>
          <p:cNvSpPr>
            <a:spLocks noChangeArrowheads="1"/>
          </p:cNvSpPr>
          <p:nvPr/>
        </p:nvSpPr>
        <p:spPr bwMode="auto">
          <a:xfrm>
            <a:off x="4216400" y="4772025"/>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51" name="Rectangle 76"/>
          <p:cNvSpPr>
            <a:spLocks noChangeArrowheads="1"/>
          </p:cNvSpPr>
          <p:nvPr/>
        </p:nvSpPr>
        <p:spPr bwMode="auto">
          <a:xfrm>
            <a:off x="1219200" y="3992563"/>
            <a:ext cx="1676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52" name="Rectangle 77"/>
          <p:cNvSpPr>
            <a:spLocks noChangeArrowheads="1"/>
          </p:cNvSpPr>
          <p:nvPr/>
        </p:nvSpPr>
        <p:spPr bwMode="auto">
          <a:xfrm>
            <a:off x="2582863" y="3967163"/>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53" name="Rectangle 78"/>
          <p:cNvSpPr>
            <a:spLocks noChangeArrowheads="1"/>
          </p:cNvSpPr>
          <p:nvPr/>
        </p:nvSpPr>
        <p:spPr bwMode="auto">
          <a:xfrm>
            <a:off x="2560638" y="4129088"/>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grpSp>
        <p:nvGrpSpPr>
          <p:cNvPr id="149554" name="Group 82"/>
          <p:cNvGrpSpPr>
            <a:grpSpLocks/>
          </p:cNvGrpSpPr>
          <p:nvPr/>
        </p:nvGrpSpPr>
        <p:grpSpPr bwMode="auto">
          <a:xfrm>
            <a:off x="4716463" y="5267325"/>
            <a:ext cx="134937" cy="244475"/>
            <a:chOff x="2739" y="3194"/>
            <a:chExt cx="81" cy="153"/>
          </a:xfrm>
        </p:grpSpPr>
        <p:sp>
          <p:nvSpPr>
            <p:cNvPr id="149576" name="Line 80"/>
            <p:cNvSpPr>
              <a:spLocks noChangeShapeType="1"/>
            </p:cNvSpPr>
            <p:nvPr/>
          </p:nvSpPr>
          <p:spPr bwMode="auto">
            <a:xfrm>
              <a:off x="2779" y="3194"/>
              <a:ext cx="0" cy="9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77" name="Freeform 81"/>
            <p:cNvSpPr>
              <a:spLocks/>
            </p:cNvSpPr>
            <p:nvPr/>
          </p:nvSpPr>
          <p:spPr bwMode="auto">
            <a:xfrm>
              <a:off x="2739" y="3283"/>
              <a:ext cx="81" cy="64"/>
            </a:xfrm>
            <a:custGeom>
              <a:avLst/>
              <a:gdLst>
                <a:gd name="T0" fmla="*/ 0 w 81"/>
                <a:gd name="T1" fmla="*/ 0 h 128"/>
                <a:gd name="T2" fmla="*/ 40 w 81"/>
                <a:gd name="T3" fmla="*/ 1 h 128"/>
                <a:gd name="T4" fmla="*/ 81 w 81"/>
                <a:gd name="T5" fmla="*/ 0 h 128"/>
                <a:gd name="T6" fmla="*/ 0 w 81"/>
                <a:gd name="T7" fmla="*/ 0 h 128"/>
                <a:gd name="T8" fmla="*/ 0 60000 65536"/>
                <a:gd name="T9" fmla="*/ 0 60000 65536"/>
                <a:gd name="T10" fmla="*/ 0 60000 65536"/>
                <a:gd name="T11" fmla="*/ 0 60000 65536"/>
                <a:gd name="T12" fmla="*/ 0 w 81"/>
                <a:gd name="T13" fmla="*/ 0 h 128"/>
                <a:gd name="T14" fmla="*/ 81 w 81"/>
                <a:gd name="T15" fmla="*/ 128 h 128"/>
              </a:gdLst>
              <a:ahLst/>
              <a:cxnLst>
                <a:cxn ang="T8">
                  <a:pos x="T0" y="T1"/>
                </a:cxn>
                <a:cxn ang="T9">
                  <a:pos x="T2" y="T3"/>
                </a:cxn>
                <a:cxn ang="T10">
                  <a:pos x="T4" y="T5"/>
                </a:cxn>
                <a:cxn ang="T11">
                  <a:pos x="T6" y="T7"/>
                </a:cxn>
              </a:cxnLst>
              <a:rect l="T12" t="T13" r="T14" b="T15"/>
              <a:pathLst>
                <a:path w="81" h="128">
                  <a:moveTo>
                    <a:pt x="0" y="0"/>
                  </a:moveTo>
                  <a:lnTo>
                    <a:pt x="40" y="128"/>
                  </a:lnTo>
                  <a:lnTo>
                    <a:pt x="8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9555" name="Rectangle 84"/>
          <p:cNvSpPr>
            <a:spLocks noChangeArrowheads="1"/>
          </p:cNvSpPr>
          <p:nvPr/>
        </p:nvSpPr>
        <p:spPr bwMode="auto">
          <a:xfrm>
            <a:off x="1447800" y="5319713"/>
            <a:ext cx="174625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56" name="Rectangle 85"/>
          <p:cNvSpPr>
            <a:spLocks noChangeArrowheads="1"/>
          </p:cNvSpPr>
          <p:nvPr/>
        </p:nvSpPr>
        <p:spPr bwMode="auto">
          <a:xfrm>
            <a:off x="2614613" y="5314950"/>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57" name="Rectangle 86"/>
          <p:cNvSpPr>
            <a:spLocks noChangeArrowheads="1"/>
          </p:cNvSpPr>
          <p:nvPr/>
        </p:nvSpPr>
        <p:spPr bwMode="auto">
          <a:xfrm>
            <a:off x="2362200" y="5475288"/>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58" name="Rectangle 87"/>
          <p:cNvSpPr>
            <a:spLocks noChangeArrowheads="1"/>
          </p:cNvSpPr>
          <p:nvPr/>
        </p:nvSpPr>
        <p:spPr bwMode="auto">
          <a:xfrm>
            <a:off x="2595563" y="5637213"/>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59" name="Rectangle 88"/>
          <p:cNvSpPr>
            <a:spLocks noChangeArrowheads="1"/>
          </p:cNvSpPr>
          <p:nvPr/>
        </p:nvSpPr>
        <p:spPr bwMode="auto">
          <a:xfrm>
            <a:off x="2584450" y="5797550"/>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60" name="Rectangle 89"/>
          <p:cNvSpPr>
            <a:spLocks noChangeArrowheads="1"/>
          </p:cNvSpPr>
          <p:nvPr/>
        </p:nvSpPr>
        <p:spPr bwMode="auto">
          <a:xfrm>
            <a:off x="2513013" y="5957888"/>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61" name="Rectangle 90"/>
          <p:cNvSpPr>
            <a:spLocks noChangeArrowheads="1"/>
          </p:cNvSpPr>
          <p:nvPr/>
        </p:nvSpPr>
        <p:spPr bwMode="auto">
          <a:xfrm>
            <a:off x="2409825" y="6119813"/>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62" name="Rectangle 91"/>
          <p:cNvSpPr>
            <a:spLocks noChangeArrowheads="1"/>
          </p:cNvSpPr>
          <p:nvPr/>
        </p:nvSpPr>
        <p:spPr bwMode="auto">
          <a:xfrm>
            <a:off x="3949700" y="5541963"/>
            <a:ext cx="1752600" cy="733425"/>
          </a:xfrm>
          <a:prstGeom prst="rect">
            <a:avLst/>
          </a:prstGeom>
          <a:solidFill>
            <a:srgbClr val="FFFFFF"/>
          </a:solidFill>
          <a:ln w="15875">
            <a:solidFill>
              <a:srgbClr val="7030A0"/>
            </a:solidFill>
            <a:miter lim="800000"/>
            <a:headEnd/>
            <a:tailEnd/>
          </a:ln>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63" name="Rectangle 92"/>
          <p:cNvSpPr>
            <a:spLocks noChangeArrowheads="1"/>
          </p:cNvSpPr>
          <p:nvPr/>
        </p:nvSpPr>
        <p:spPr bwMode="auto">
          <a:xfrm>
            <a:off x="3657600" y="5510213"/>
            <a:ext cx="1746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64" name="Rectangle 94"/>
          <p:cNvSpPr>
            <a:spLocks noChangeArrowheads="1"/>
          </p:cNvSpPr>
          <p:nvPr/>
        </p:nvSpPr>
        <p:spPr bwMode="auto">
          <a:xfrm>
            <a:off x="4654550" y="5475288"/>
            <a:ext cx="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49565" name="Text Box 95"/>
          <p:cNvSpPr txBox="1">
            <a:spLocks noChangeArrowheads="1"/>
          </p:cNvSpPr>
          <p:nvPr/>
        </p:nvSpPr>
        <p:spPr bwMode="auto">
          <a:xfrm>
            <a:off x="2133600" y="198120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eaLnBrk="1" hangingPunct="1">
              <a:spcBef>
                <a:spcPct val="50000"/>
              </a:spcBef>
              <a:buClrTx/>
              <a:buFontTx/>
              <a:buNone/>
            </a:pPr>
            <a:r>
              <a:rPr lang="en-US" altLang="en-US" sz="1600"/>
              <a:t>Retest 1-3 weeks later</a:t>
            </a:r>
          </a:p>
        </p:txBody>
      </p:sp>
      <p:sp>
        <p:nvSpPr>
          <p:cNvPr id="149566" name="Text Box 96"/>
          <p:cNvSpPr txBox="1">
            <a:spLocks noChangeArrowheads="1"/>
          </p:cNvSpPr>
          <p:nvPr/>
        </p:nvSpPr>
        <p:spPr bwMode="auto">
          <a:xfrm>
            <a:off x="5181600" y="1981200"/>
            <a:ext cx="342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600"/>
              <a:t>Person probably has TB infection</a:t>
            </a:r>
          </a:p>
        </p:txBody>
      </p:sp>
      <p:sp>
        <p:nvSpPr>
          <p:cNvPr id="149567" name="Text Box 97"/>
          <p:cNvSpPr txBox="1">
            <a:spLocks noChangeArrowheads="1"/>
          </p:cNvSpPr>
          <p:nvPr/>
        </p:nvSpPr>
        <p:spPr bwMode="auto">
          <a:xfrm>
            <a:off x="1195388" y="3978275"/>
            <a:ext cx="1981200" cy="825500"/>
          </a:xfrm>
          <a:prstGeom prst="rect">
            <a:avLst/>
          </a:prstGeom>
          <a:noFill/>
          <a:ln w="9525"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600"/>
              <a:t>Person probably does NOT have TB infection</a:t>
            </a:r>
          </a:p>
        </p:txBody>
      </p:sp>
      <p:sp>
        <p:nvSpPr>
          <p:cNvPr id="149568" name="Text Box 98"/>
          <p:cNvSpPr txBox="1">
            <a:spLocks noChangeArrowheads="1"/>
          </p:cNvSpPr>
          <p:nvPr/>
        </p:nvSpPr>
        <p:spPr bwMode="auto">
          <a:xfrm>
            <a:off x="3505200" y="39624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endParaRPr lang="en-US" altLang="en-US" sz="1200" b="0">
              <a:solidFill>
                <a:srgbClr val="009999"/>
              </a:solidFill>
            </a:endParaRPr>
          </a:p>
        </p:txBody>
      </p:sp>
      <p:sp>
        <p:nvSpPr>
          <p:cNvPr id="149569" name="Text Box 99"/>
          <p:cNvSpPr txBox="1">
            <a:spLocks noChangeArrowheads="1"/>
          </p:cNvSpPr>
          <p:nvPr/>
        </p:nvSpPr>
        <p:spPr bwMode="auto">
          <a:xfrm>
            <a:off x="3619500" y="3914775"/>
            <a:ext cx="2438400" cy="1323975"/>
          </a:xfrm>
          <a:prstGeom prst="rect">
            <a:avLst/>
          </a:prstGeom>
          <a:noFill/>
          <a:ln w="9525"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600"/>
              <a:t>Reaction is considered a boosted reaction (due to TB infection that occurred a long time ago)</a:t>
            </a:r>
          </a:p>
        </p:txBody>
      </p:sp>
      <p:sp>
        <p:nvSpPr>
          <p:cNvPr id="149570" name="Text Box 100"/>
          <p:cNvSpPr txBox="1">
            <a:spLocks noChangeArrowheads="1"/>
          </p:cNvSpPr>
          <p:nvPr/>
        </p:nvSpPr>
        <p:spPr bwMode="auto">
          <a:xfrm>
            <a:off x="838200" y="4953000"/>
            <a:ext cx="2362200" cy="1314450"/>
          </a:xfrm>
          <a:prstGeom prst="rect">
            <a:avLst/>
          </a:prstGeom>
          <a:noFill/>
          <a:ln w="9525"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600"/>
              <a:t>Repeat at regular intervals; a positive reaction will probably be due to a recent TB infection</a:t>
            </a:r>
          </a:p>
        </p:txBody>
      </p:sp>
      <p:grpSp>
        <p:nvGrpSpPr>
          <p:cNvPr id="149571" name="Group 101"/>
          <p:cNvGrpSpPr>
            <a:grpSpLocks/>
          </p:cNvGrpSpPr>
          <p:nvPr/>
        </p:nvGrpSpPr>
        <p:grpSpPr bwMode="auto">
          <a:xfrm>
            <a:off x="4808538" y="533400"/>
            <a:ext cx="136525" cy="254000"/>
            <a:chOff x="2739" y="2345"/>
            <a:chExt cx="81" cy="153"/>
          </a:xfrm>
        </p:grpSpPr>
        <p:sp>
          <p:nvSpPr>
            <p:cNvPr id="149574" name="Line 102"/>
            <p:cNvSpPr>
              <a:spLocks noChangeShapeType="1"/>
            </p:cNvSpPr>
            <p:nvPr/>
          </p:nvSpPr>
          <p:spPr bwMode="auto">
            <a:xfrm>
              <a:off x="2779" y="2345"/>
              <a:ext cx="0" cy="9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75" name="Freeform 103"/>
            <p:cNvSpPr>
              <a:spLocks/>
            </p:cNvSpPr>
            <p:nvPr/>
          </p:nvSpPr>
          <p:spPr bwMode="auto">
            <a:xfrm>
              <a:off x="2739" y="2434"/>
              <a:ext cx="81" cy="64"/>
            </a:xfrm>
            <a:custGeom>
              <a:avLst/>
              <a:gdLst>
                <a:gd name="T0" fmla="*/ 0 w 81"/>
                <a:gd name="T1" fmla="*/ 0 h 128"/>
                <a:gd name="T2" fmla="*/ 40 w 81"/>
                <a:gd name="T3" fmla="*/ 1 h 128"/>
                <a:gd name="T4" fmla="*/ 81 w 81"/>
                <a:gd name="T5" fmla="*/ 0 h 128"/>
                <a:gd name="T6" fmla="*/ 0 w 81"/>
                <a:gd name="T7" fmla="*/ 0 h 128"/>
                <a:gd name="T8" fmla="*/ 0 60000 65536"/>
                <a:gd name="T9" fmla="*/ 0 60000 65536"/>
                <a:gd name="T10" fmla="*/ 0 60000 65536"/>
                <a:gd name="T11" fmla="*/ 0 60000 65536"/>
                <a:gd name="T12" fmla="*/ 0 w 81"/>
                <a:gd name="T13" fmla="*/ 0 h 128"/>
                <a:gd name="T14" fmla="*/ 81 w 81"/>
                <a:gd name="T15" fmla="*/ 128 h 128"/>
              </a:gdLst>
              <a:ahLst/>
              <a:cxnLst>
                <a:cxn ang="T8">
                  <a:pos x="T0" y="T1"/>
                </a:cxn>
                <a:cxn ang="T9">
                  <a:pos x="T2" y="T3"/>
                </a:cxn>
                <a:cxn ang="T10">
                  <a:pos x="T4" y="T5"/>
                </a:cxn>
                <a:cxn ang="T11">
                  <a:pos x="T6" y="T7"/>
                </a:cxn>
              </a:cxnLst>
              <a:rect l="T12" t="T13" r="T14" b="T15"/>
              <a:pathLst>
                <a:path w="81" h="128">
                  <a:moveTo>
                    <a:pt x="0" y="0"/>
                  </a:moveTo>
                  <a:lnTo>
                    <a:pt x="40" y="128"/>
                  </a:lnTo>
                  <a:lnTo>
                    <a:pt x="8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9572" name="Text Box 104"/>
          <p:cNvSpPr txBox="1">
            <a:spLocks noChangeArrowheads="1"/>
          </p:cNvSpPr>
          <p:nvPr/>
        </p:nvSpPr>
        <p:spPr bwMode="auto">
          <a:xfrm>
            <a:off x="4008438" y="5618163"/>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600"/>
              <a:t>Retesting not necessary</a:t>
            </a:r>
          </a:p>
        </p:txBody>
      </p:sp>
      <p:sp>
        <p:nvSpPr>
          <p:cNvPr id="149573" name="Text Box 110"/>
          <p:cNvSpPr txBox="1">
            <a:spLocks noChangeArrowheads="1"/>
          </p:cNvSpPr>
          <p:nvPr/>
        </p:nvSpPr>
        <p:spPr bwMode="auto">
          <a:xfrm>
            <a:off x="0" y="152400"/>
            <a:ext cx="297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200"/>
              <a:t>Figure 3.7 </a:t>
            </a:r>
          </a:p>
          <a:p>
            <a:pPr algn="ctr" eaLnBrk="1" hangingPunct="1">
              <a:spcBef>
                <a:spcPct val="50000"/>
              </a:spcBef>
              <a:buClrTx/>
              <a:buFontTx/>
              <a:buNone/>
            </a:pPr>
            <a:r>
              <a:rPr lang="en-US" altLang="en-US" sz="1200"/>
              <a:t>Two-step testing with the TST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515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5DBB09DA-0981-4A27-9A21-AC7F48494056}" type="slidenum">
              <a:rPr lang="en-US" altLang="en-US" sz="2000" smtClean="0"/>
              <a:pPr>
                <a:spcBef>
                  <a:spcPct val="0"/>
                </a:spcBef>
                <a:buClrTx/>
                <a:buFontTx/>
                <a:buNone/>
              </a:pPr>
              <a:t>72</a:t>
            </a:fld>
            <a:endParaRPr lang="en-US" altLang="en-US" sz="2000" smtClean="0"/>
          </a:p>
        </p:txBody>
      </p:sp>
      <p:sp>
        <p:nvSpPr>
          <p:cNvPr id="272387" name="Rectangle 3"/>
          <p:cNvSpPr>
            <a:spLocks noGrp="1" noChangeArrowheads="1"/>
          </p:cNvSpPr>
          <p:nvPr>
            <p:ph type="body" idx="1"/>
          </p:nvPr>
        </p:nvSpPr>
        <p:spPr>
          <a:xfrm>
            <a:off x="457200" y="1447800"/>
            <a:ext cx="8229600" cy="4754563"/>
          </a:xfrm>
        </p:spPr>
        <p:txBody>
          <a:bodyPr/>
          <a:lstStyle/>
          <a:p>
            <a:pPr eaLnBrk="1" hangingPunct="1">
              <a:buFontTx/>
              <a:buNone/>
            </a:pPr>
            <a:r>
              <a:rPr lang="en-US" altLang="en-US" sz="2800" dirty="0" smtClean="0"/>
              <a:t>What is the booster phenomenon?</a:t>
            </a:r>
            <a:r>
              <a:rPr lang="en-US" altLang="en-US" sz="2400" dirty="0" smtClean="0"/>
              <a:t> </a:t>
            </a:r>
            <a:endParaRPr lang="en-US" altLang="en-US" sz="1800" i="1" dirty="0" smtClean="0"/>
          </a:p>
          <a:p>
            <a:pPr eaLnBrk="1" hangingPunct="1"/>
            <a:endParaRPr lang="en-US" altLang="en-US" sz="2000" dirty="0" smtClean="0">
              <a:solidFill>
                <a:srgbClr val="008080"/>
              </a:solidFill>
            </a:endParaRPr>
          </a:p>
          <a:p>
            <a:pPr eaLnBrk="1" hangingPunct="1"/>
            <a:r>
              <a:rPr lang="en-US" altLang="en-US" sz="2800" dirty="0" smtClean="0">
                <a:solidFill>
                  <a:srgbClr val="532B64"/>
                </a:solidFill>
              </a:rPr>
              <a:t>Phenomenon in which people who are skin tested many years after becoming infected with </a:t>
            </a:r>
            <a:r>
              <a:rPr lang="en-US" altLang="en-US" sz="2800" i="1" dirty="0" smtClean="0">
                <a:solidFill>
                  <a:srgbClr val="532B64"/>
                </a:solidFill>
              </a:rPr>
              <a:t>M. tuberculosis</a:t>
            </a:r>
            <a:r>
              <a:rPr lang="en-US" altLang="en-US" sz="2800" dirty="0" smtClean="0">
                <a:solidFill>
                  <a:srgbClr val="532B64"/>
                </a:solidFill>
              </a:rPr>
              <a:t> have a negative reaction to an initial skin test, followed by a positive reaction to a skin test given up to a year later</a:t>
            </a:r>
          </a:p>
          <a:p>
            <a:pPr eaLnBrk="1" hangingPunct="1">
              <a:buFontTx/>
              <a:buNone/>
            </a:pPr>
            <a:endParaRPr lang="en-US" altLang="en-US" sz="1600" dirty="0" smtClean="0">
              <a:solidFill>
                <a:srgbClr val="532B64"/>
              </a:solidFill>
            </a:endParaRPr>
          </a:p>
          <a:p>
            <a:pPr eaLnBrk="1" hangingPunct="1"/>
            <a:r>
              <a:rPr lang="en-US" altLang="en-US" sz="2800" dirty="0" smtClean="0">
                <a:solidFill>
                  <a:srgbClr val="532B64"/>
                </a:solidFill>
              </a:rPr>
              <a:t>Occurs because the ability to react to tuberculin lessens over time in some people</a:t>
            </a:r>
          </a:p>
        </p:txBody>
      </p:sp>
      <p:sp>
        <p:nvSpPr>
          <p:cNvPr id="151557" name="Rectangle 4"/>
          <p:cNvSpPr>
            <a:spLocks noChangeArrowheads="1"/>
          </p:cNvSpPr>
          <p:nvPr/>
        </p:nvSpPr>
        <p:spPr bwMode="auto">
          <a:xfrm>
            <a:off x="381000" y="152400"/>
            <a:ext cx="83058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51558" name="Rectangle 5"/>
          <p:cNvSpPr>
            <a:spLocks noGrp="1" noChangeArrowheads="1"/>
          </p:cNvSpPr>
          <p:nvPr>
            <p:ph type="title"/>
          </p:nvPr>
        </p:nvSpPr>
        <p:spPr>
          <a:xfrm>
            <a:off x="457200" y="533400"/>
            <a:ext cx="8229600" cy="838200"/>
          </a:xfrm>
          <a:noFill/>
        </p:spPr>
        <p:txBody>
          <a:bodyPr/>
          <a:lstStyle/>
          <a:p>
            <a:pPr eaLnBrk="1" hangingPunct="1"/>
            <a:r>
              <a:rPr lang="en-US" altLang="en-US" smtClean="0"/>
              <a:t>Booster Phenomenon</a:t>
            </a:r>
            <a:br>
              <a:rPr lang="en-US" altLang="en-US" smtClean="0"/>
            </a:br>
            <a:r>
              <a:rPr lang="en-US" altLang="en-US" smtClean="0"/>
              <a:t>Study Question 3.19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38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2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536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231DDD46-E299-4994-9C15-0333F4BB088B}" type="slidenum">
              <a:rPr lang="en-US" altLang="en-US" sz="2000" smtClean="0"/>
              <a:pPr>
                <a:spcBef>
                  <a:spcPct val="0"/>
                </a:spcBef>
                <a:buClrTx/>
                <a:buFontTx/>
                <a:buNone/>
              </a:pPr>
              <a:t>73</a:t>
            </a:fld>
            <a:endParaRPr lang="en-US" altLang="en-US" sz="2000" smtClean="0"/>
          </a:p>
        </p:txBody>
      </p:sp>
      <p:sp>
        <p:nvSpPr>
          <p:cNvPr id="273411" name="Rectangle 3"/>
          <p:cNvSpPr>
            <a:spLocks noGrp="1" noChangeArrowheads="1"/>
          </p:cNvSpPr>
          <p:nvPr>
            <p:ph type="body" idx="1"/>
          </p:nvPr>
        </p:nvSpPr>
        <p:spPr>
          <a:xfrm>
            <a:off x="381000" y="1524000"/>
            <a:ext cx="8229600" cy="4830763"/>
          </a:xfrm>
        </p:spPr>
        <p:txBody>
          <a:bodyPr/>
          <a:lstStyle/>
          <a:p>
            <a:pPr lvl="1" eaLnBrk="1" hangingPunct="1">
              <a:buFontTx/>
              <a:buNone/>
            </a:pPr>
            <a:r>
              <a:rPr lang="en-US" altLang="en-US" smtClean="0"/>
              <a:t>What is the purpose of two-step testing?</a:t>
            </a:r>
            <a:r>
              <a:rPr lang="en-US" altLang="en-US" sz="2400" smtClean="0"/>
              <a:t> </a:t>
            </a:r>
          </a:p>
          <a:p>
            <a:pPr lvl="1" eaLnBrk="1" hangingPunct="1">
              <a:buFontTx/>
              <a:buNone/>
            </a:pPr>
            <a:endParaRPr lang="en-US" altLang="en-US" sz="1800" i="1" smtClean="0"/>
          </a:p>
          <a:p>
            <a:pPr lvl="2" eaLnBrk="1" hangingPunct="1">
              <a:buFontTx/>
              <a:buNone/>
            </a:pPr>
            <a:r>
              <a:rPr lang="en-US" altLang="en-US" sz="2800" smtClean="0">
                <a:solidFill>
                  <a:srgbClr val="532B64"/>
                </a:solidFill>
              </a:rPr>
              <a:t>To distinguish between boosted</a:t>
            </a:r>
          </a:p>
          <a:p>
            <a:pPr lvl="2" eaLnBrk="1" hangingPunct="1">
              <a:buFontTx/>
              <a:buNone/>
            </a:pPr>
            <a:r>
              <a:rPr lang="en-US" altLang="en-US" sz="2800" smtClean="0">
                <a:solidFill>
                  <a:srgbClr val="532B64"/>
                </a:solidFill>
              </a:rPr>
              <a:t>reactions and reactions caused by recent</a:t>
            </a:r>
          </a:p>
          <a:p>
            <a:pPr lvl="2" eaLnBrk="1" hangingPunct="1">
              <a:buFontTx/>
              <a:buNone/>
            </a:pPr>
            <a:r>
              <a:rPr lang="en-US" altLang="en-US" sz="2800" smtClean="0">
                <a:solidFill>
                  <a:srgbClr val="532B64"/>
                </a:solidFill>
              </a:rPr>
              <a:t>infection.</a:t>
            </a:r>
          </a:p>
          <a:p>
            <a:pPr lvl="2" eaLnBrk="1" hangingPunct="1">
              <a:buFontTx/>
              <a:buNone/>
            </a:pPr>
            <a:endParaRPr lang="en-US" altLang="en-US" sz="2800" smtClean="0">
              <a:solidFill>
                <a:srgbClr val="008080"/>
              </a:solidFill>
            </a:endParaRPr>
          </a:p>
        </p:txBody>
      </p:sp>
      <p:sp>
        <p:nvSpPr>
          <p:cNvPr id="153605" name="Rectangle 4"/>
          <p:cNvSpPr>
            <a:spLocks noChangeArrowheads="1"/>
          </p:cNvSpPr>
          <p:nvPr/>
        </p:nvSpPr>
        <p:spPr bwMode="auto">
          <a:xfrm>
            <a:off x="381000" y="152400"/>
            <a:ext cx="8305800" cy="12192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53606" name="Rectangle 5"/>
          <p:cNvSpPr>
            <a:spLocks noGrp="1" noChangeArrowheads="1"/>
          </p:cNvSpPr>
          <p:nvPr>
            <p:ph type="title"/>
          </p:nvPr>
        </p:nvSpPr>
        <p:spPr>
          <a:xfrm>
            <a:off x="304800" y="533400"/>
            <a:ext cx="8229600" cy="838200"/>
          </a:xfrm>
          <a:noFill/>
        </p:spPr>
        <p:txBody>
          <a:bodyPr/>
          <a:lstStyle/>
          <a:p>
            <a:pPr eaLnBrk="1" hangingPunct="1"/>
            <a:r>
              <a:rPr lang="en-US" altLang="en-US" smtClean="0"/>
              <a:t>Two-Step Testing</a:t>
            </a:r>
            <a:br>
              <a:rPr lang="en-US" altLang="en-US" smtClean="0"/>
            </a:br>
            <a:r>
              <a:rPr lang="en-US" altLang="en-US" smtClean="0"/>
              <a:t>Study Question 3.20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1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341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3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556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88C77CF1-565D-4CDE-BC1B-D51B27FF1877}" type="slidenum">
              <a:rPr lang="en-US" altLang="en-US" sz="2000" smtClean="0"/>
              <a:pPr>
                <a:spcBef>
                  <a:spcPct val="0"/>
                </a:spcBef>
                <a:buClrTx/>
                <a:buFontTx/>
                <a:buNone/>
              </a:pPr>
              <a:t>74</a:t>
            </a:fld>
            <a:endParaRPr lang="en-US" altLang="en-US" sz="2000" smtClean="0"/>
          </a:p>
        </p:txBody>
      </p:sp>
      <p:sp>
        <p:nvSpPr>
          <p:cNvPr id="155652" name="Rectangle 2"/>
          <p:cNvSpPr>
            <a:spLocks noGrp="1" noChangeArrowheads="1"/>
          </p:cNvSpPr>
          <p:nvPr>
            <p:ph type="title"/>
          </p:nvPr>
        </p:nvSpPr>
        <p:spPr>
          <a:xfrm>
            <a:off x="457200" y="304800"/>
            <a:ext cx="8229600" cy="1143000"/>
          </a:xfrm>
        </p:spPr>
        <p:txBody>
          <a:bodyPr/>
          <a:lstStyle/>
          <a:p>
            <a:pPr eaLnBrk="1" hangingPunct="1"/>
            <a:r>
              <a:rPr lang="en-US" altLang="en-US" smtClean="0"/>
              <a:t>Two-Step Testing</a:t>
            </a:r>
            <a:br>
              <a:rPr lang="en-US" altLang="en-US" smtClean="0"/>
            </a:br>
            <a:r>
              <a:rPr lang="en-US" altLang="en-US" smtClean="0"/>
              <a:t>Study Question 3.21</a:t>
            </a:r>
          </a:p>
        </p:txBody>
      </p:sp>
      <p:sp>
        <p:nvSpPr>
          <p:cNvPr id="391171" name="Rectangle 3"/>
          <p:cNvSpPr>
            <a:spLocks noGrp="1" noChangeArrowheads="1"/>
          </p:cNvSpPr>
          <p:nvPr>
            <p:ph type="body" idx="1"/>
          </p:nvPr>
        </p:nvSpPr>
        <p:spPr/>
        <p:txBody>
          <a:bodyPr/>
          <a:lstStyle/>
          <a:p>
            <a:pPr eaLnBrk="1" hangingPunct="1">
              <a:buFontTx/>
              <a:buNone/>
            </a:pPr>
            <a:r>
              <a:rPr lang="en-US" altLang="en-US" sz="2400" smtClean="0"/>
              <a:t>	</a:t>
            </a:r>
            <a:r>
              <a:rPr lang="en-US" altLang="en-US" sz="2800" smtClean="0"/>
              <a:t>In what type of situation is two-step testing used?</a:t>
            </a:r>
            <a:r>
              <a:rPr lang="en-US" altLang="en-US" sz="2400" smtClean="0"/>
              <a:t> </a:t>
            </a:r>
            <a:endParaRPr lang="en-US" altLang="en-US" sz="1800" i="1" smtClean="0"/>
          </a:p>
          <a:p>
            <a:pPr eaLnBrk="1" hangingPunct="1">
              <a:buFontTx/>
              <a:buNone/>
            </a:pPr>
            <a:endParaRPr lang="en-US" altLang="en-US" sz="1600" i="1" smtClean="0"/>
          </a:p>
          <a:p>
            <a:pPr eaLnBrk="1" hangingPunct="1">
              <a:buFontTx/>
              <a:buNone/>
            </a:pPr>
            <a:r>
              <a:rPr lang="en-US" altLang="en-US" sz="2400" i="1" smtClean="0"/>
              <a:t>		</a:t>
            </a:r>
            <a:r>
              <a:rPr lang="en-US" altLang="en-US" sz="2800" smtClean="0">
                <a:solidFill>
                  <a:srgbClr val="532B64"/>
                </a:solidFill>
              </a:rPr>
              <a:t>It is used in many programs for skin 	testing employees when they start their 	job.</a:t>
            </a:r>
          </a:p>
          <a:p>
            <a:pPr eaLnBrk="1" hangingPunct="1">
              <a:buFontTx/>
              <a:buNone/>
            </a:pPr>
            <a:endParaRPr lang="en-US" altLang="en-US" sz="2800" smtClean="0"/>
          </a:p>
        </p:txBody>
      </p:sp>
      <p:sp>
        <p:nvSpPr>
          <p:cNvPr id="155654" name="Rectangle 4"/>
          <p:cNvSpPr>
            <a:spLocks noChangeArrowheads="1"/>
          </p:cNvSpPr>
          <p:nvPr/>
        </p:nvSpPr>
        <p:spPr bwMode="auto">
          <a:xfrm>
            <a:off x="381000" y="152400"/>
            <a:ext cx="8305800" cy="12192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1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576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9073B576-7DDB-41EB-B3B5-3976D76F8571}" type="slidenum">
              <a:rPr lang="en-US" altLang="en-US" sz="2000" smtClean="0"/>
              <a:pPr>
                <a:spcBef>
                  <a:spcPct val="0"/>
                </a:spcBef>
                <a:buClrTx/>
                <a:buFontTx/>
                <a:buNone/>
              </a:pPr>
              <a:t>75</a:t>
            </a:fld>
            <a:endParaRPr lang="en-US" altLang="en-US" sz="2000" smtClean="0"/>
          </a:p>
        </p:txBody>
      </p:sp>
      <p:sp>
        <p:nvSpPr>
          <p:cNvPr id="274435" name="Rectangle 3"/>
          <p:cNvSpPr>
            <a:spLocks noGrp="1" noChangeArrowheads="1"/>
          </p:cNvSpPr>
          <p:nvPr>
            <p:ph type="body" idx="1"/>
          </p:nvPr>
        </p:nvSpPr>
        <p:spPr>
          <a:xfrm>
            <a:off x="457200" y="1600200"/>
            <a:ext cx="8229600" cy="4800600"/>
          </a:xfrm>
        </p:spPr>
        <p:txBody>
          <a:bodyPr/>
          <a:lstStyle/>
          <a:p>
            <a:pPr eaLnBrk="1" hangingPunct="1">
              <a:lnSpc>
                <a:spcPct val="90000"/>
              </a:lnSpc>
              <a:buFontTx/>
              <a:buNone/>
            </a:pPr>
            <a:r>
              <a:rPr lang="en-US" altLang="en-US" sz="2800" smtClean="0"/>
              <a:t>How is two-step testing done?</a:t>
            </a:r>
            <a:r>
              <a:rPr lang="en-US" altLang="en-US" sz="2400" smtClean="0"/>
              <a:t> </a:t>
            </a:r>
            <a:endParaRPr lang="en-US" altLang="en-US" sz="1800" i="1" smtClean="0"/>
          </a:p>
          <a:p>
            <a:pPr eaLnBrk="1" hangingPunct="1">
              <a:lnSpc>
                <a:spcPct val="90000"/>
              </a:lnSpc>
              <a:buFontTx/>
              <a:buNone/>
            </a:pPr>
            <a:endParaRPr lang="en-US" altLang="en-US" sz="1800" i="1" smtClean="0"/>
          </a:p>
          <a:p>
            <a:pPr eaLnBrk="1" hangingPunct="1">
              <a:lnSpc>
                <a:spcPct val="90000"/>
              </a:lnSpc>
              <a:buFontTx/>
              <a:buNone/>
            </a:pPr>
            <a:r>
              <a:rPr lang="en-US" altLang="en-US" smtClean="0">
                <a:solidFill>
                  <a:srgbClr val="008080"/>
                </a:solidFill>
              </a:rPr>
              <a:t>	</a:t>
            </a:r>
            <a:r>
              <a:rPr lang="en-US" altLang="en-US" sz="2800" smtClean="0">
                <a:solidFill>
                  <a:srgbClr val="532B64"/>
                </a:solidFill>
              </a:rPr>
              <a:t>If a person has a negative reaction to an initial skin test, he or she is given a second test 1 to 3 weeks later.</a:t>
            </a:r>
          </a:p>
          <a:p>
            <a:pPr lvl="2" eaLnBrk="1" hangingPunct="1">
              <a:lnSpc>
                <a:spcPct val="90000"/>
              </a:lnSpc>
              <a:buFontTx/>
              <a:buNone/>
            </a:pPr>
            <a:endParaRPr lang="en-US" altLang="en-US" sz="2000" smtClean="0">
              <a:solidFill>
                <a:srgbClr val="532B64"/>
              </a:solidFill>
            </a:endParaRPr>
          </a:p>
          <a:p>
            <a:pPr lvl="2" eaLnBrk="1" hangingPunct="1">
              <a:lnSpc>
                <a:spcPct val="90000"/>
              </a:lnSpc>
              <a:buFont typeface="Arial" panose="020B0604020202020204" pitchFamily="34" charset="0"/>
              <a:buChar char="–"/>
            </a:pPr>
            <a:r>
              <a:rPr lang="en-US" altLang="en-US" sz="2800" smtClean="0">
                <a:solidFill>
                  <a:srgbClr val="532B64"/>
                </a:solidFill>
              </a:rPr>
              <a:t>If reaction to second test is positive, it is considered a boosted reaction</a:t>
            </a:r>
          </a:p>
          <a:p>
            <a:pPr lvl="2" eaLnBrk="1" hangingPunct="1">
              <a:lnSpc>
                <a:spcPct val="90000"/>
              </a:lnSpc>
              <a:buFont typeface="Arial" panose="020B0604020202020204" pitchFamily="34" charset="0"/>
              <a:buChar char="–"/>
            </a:pPr>
            <a:endParaRPr lang="en-US" altLang="en-US" sz="2000" smtClean="0">
              <a:solidFill>
                <a:srgbClr val="532B64"/>
              </a:solidFill>
            </a:endParaRPr>
          </a:p>
          <a:p>
            <a:pPr lvl="2" eaLnBrk="1" hangingPunct="1">
              <a:lnSpc>
                <a:spcPct val="90000"/>
              </a:lnSpc>
              <a:buFont typeface="Arial" panose="020B0604020202020204" pitchFamily="34" charset="0"/>
              <a:buChar char="–"/>
            </a:pPr>
            <a:r>
              <a:rPr lang="en-US" altLang="en-US" sz="2800" smtClean="0">
                <a:solidFill>
                  <a:srgbClr val="532B64"/>
                </a:solidFill>
              </a:rPr>
              <a:t>If reaction to second test is negative, person is considered to be uninfected</a:t>
            </a:r>
          </a:p>
        </p:txBody>
      </p:sp>
      <p:sp>
        <p:nvSpPr>
          <p:cNvPr id="157701" name="Rectangle 4"/>
          <p:cNvSpPr>
            <a:spLocks noGrp="1" noChangeArrowheads="1"/>
          </p:cNvSpPr>
          <p:nvPr>
            <p:ph type="title"/>
          </p:nvPr>
        </p:nvSpPr>
        <p:spPr>
          <a:xfrm>
            <a:off x="381000" y="533400"/>
            <a:ext cx="8229600" cy="838200"/>
          </a:xfrm>
          <a:noFill/>
        </p:spPr>
        <p:txBody>
          <a:bodyPr/>
          <a:lstStyle/>
          <a:p>
            <a:pPr eaLnBrk="1" hangingPunct="1"/>
            <a:r>
              <a:rPr lang="en-US" altLang="en-US" smtClean="0"/>
              <a:t>Two-Step Testing</a:t>
            </a:r>
            <a:br>
              <a:rPr lang="en-US" altLang="en-US" smtClean="0"/>
            </a:br>
            <a:r>
              <a:rPr lang="en-US" altLang="en-US" smtClean="0"/>
              <a:t>Study Question 3.22</a:t>
            </a:r>
          </a:p>
        </p:txBody>
      </p:sp>
      <p:sp>
        <p:nvSpPr>
          <p:cNvPr id="157702" name="Rectangle 5"/>
          <p:cNvSpPr>
            <a:spLocks noChangeArrowheads="1"/>
          </p:cNvSpPr>
          <p:nvPr/>
        </p:nvSpPr>
        <p:spPr bwMode="auto">
          <a:xfrm>
            <a:off x="381000" y="152400"/>
            <a:ext cx="8305800" cy="12192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44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443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4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15283457-9C03-483B-BFBF-36AB1D9257C9}" type="slidenum">
              <a:rPr lang="en-US" altLang="en-US" sz="2000" smtClean="0"/>
              <a:pPr>
                <a:spcBef>
                  <a:spcPct val="0"/>
                </a:spcBef>
                <a:buClrTx/>
                <a:buFontTx/>
                <a:buNone/>
              </a:pPr>
              <a:t>76</a:t>
            </a:fld>
            <a:endParaRPr lang="en-US" altLang="en-US" sz="2000" smtClean="0"/>
          </a:p>
        </p:txBody>
      </p:sp>
      <p:sp>
        <p:nvSpPr>
          <p:cNvPr id="159747" name="Rectangle 2"/>
          <p:cNvSpPr>
            <a:spLocks noGrp="1" noChangeArrowheads="1"/>
          </p:cNvSpPr>
          <p:nvPr>
            <p:ph type="ctrTitle"/>
          </p:nvPr>
        </p:nvSpPr>
        <p:spPr/>
        <p:txBody>
          <a:bodyPr/>
          <a:lstStyle/>
          <a:p>
            <a:pPr eaLnBrk="1" hangingPunct="1"/>
            <a:r>
              <a:rPr lang="en-US" altLang="en-US" smtClean="0">
                <a:solidFill>
                  <a:srgbClr val="532B64"/>
                </a:solidFill>
              </a:rPr>
              <a:t>Diagnosis of TB Disease</a:t>
            </a:r>
          </a:p>
        </p:txBody>
      </p:sp>
      <p:sp>
        <p:nvSpPr>
          <p:cNvPr id="159748"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617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1601AD14-3378-4B31-A499-7156F56B0757}" type="slidenum">
              <a:rPr lang="en-US" altLang="en-US" sz="2000" smtClean="0"/>
              <a:pPr>
                <a:spcBef>
                  <a:spcPct val="0"/>
                </a:spcBef>
                <a:buClrTx/>
                <a:buFontTx/>
                <a:buNone/>
              </a:pPr>
              <a:t>77</a:t>
            </a:fld>
            <a:endParaRPr lang="en-US" altLang="en-US" sz="2000" smtClean="0"/>
          </a:p>
        </p:txBody>
      </p:sp>
      <p:sp>
        <p:nvSpPr>
          <p:cNvPr id="155652" name="Rectangle 3"/>
          <p:cNvSpPr>
            <a:spLocks noGrp="1" noChangeArrowheads="1"/>
          </p:cNvSpPr>
          <p:nvPr>
            <p:ph type="body" idx="1"/>
          </p:nvPr>
        </p:nvSpPr>
        <p:spPr>
          <a:xfrm>
            <a:off x="152400" y="1143000"/>
            <a:ext cx="8686800" cy="5181600"/>
          </a:xfrm>
        </p:spPr>
        <p:txBody>
          <a:bodyPr/>
          <a:lstStyle/>
          <a:p>
            <a:pPr eaLnBrk="1" hangingPunct="1">
              <a:defRPr/>
            </a:pPr>
            <a:r>
              <a:rPr lang="en-US" altLang="en-US" sz="2800" dirty="0"/>
              <a:t>Anyone with TB symptoms or positive TST or IGRA result should be medically evaluated for TB disease</a:t>
            </a:r>
          </a:p>
          <a:p>
            <a:pPr marL="609600" indent="-609600" eaLnBrk="1" hangingPunct="1">
              <a:defRPr/>
            </a:pPr>
            <a:endParaRPr lang="en-US" altLang="en-US" sz="2000" dirty="0" smtClean="0"/>
          </a:p>
          <a:p>
            <a:pPr eaLnBrk="1" hangingPunct="1">
              <a:defRPr/>
            </a:pPr>
            <a:r>
              <a:rPr lang="en-US" altLang="en-US" sz="2800" dirty="0"/>
              <a:t>Components of medical evaluation:</a:t>
            </a:r>
          </a:p>
          <a:p>
            <a:pPr marL="609600" indent="-609600" eaLnBrk="1" hangingPunct="1">
              <a:defRPr/>
            </a:pPr>
            <a:endParaRPr lang="en-US" altLang="en-US" sz="1400" dirty="0" smtClean="0"/>
          </a:p>
          <a:p>
            <a:pPr marL="1371600" lvl="2" indent="-457200" eaLnBrk="1" hangingPunct="1">
              <a:buFontTx/>
              <a:buAutoNum type="arabicPeriod"/>
              <a:defRPr/>
            </a:pPr>
            <a:r>
              <a:rPr lang="en-US" altLang="en-US" sz="2800" dirty="0" smtClean="0"/>
              <a:t>Medical history</a:t>
            </a:r>
          </a:p>
          <a:p>
            <a:pPr marL="1371600" lvl="2" indent="-457200" eaLnBrk="1" hangingPunct="1">
              <a:buFontTx/>
              <a:buAutoNum type="arabicPeriod"/>
              <a:defRPr/>
            </a:pPr>
            <a:r>
              <a:rPr lang="en-US" altLang="en-US" sz="2800" dirty="0" smtClean="0"/>
              <a:t>Physical examination</a:t>
            </a:r>
          </a:p>
          <a:p>
            <a:pPr marL="1371600" lvl="2" indent="-457200" eaLnBrk="1" hangingPunct="1">
              <a:buFontTx/>
              <a:buAutoNum type="arabicPeriod"/>
              <a:defRPr/>
            </a:pPr>
            <a:r>
              <a:rPr lang="en-US" altLang="en-US" sz="2800" dirty="0" smtClean="0"/>
              <a:t>Test for TB infection</a:t>
            </a:r>
          </a:p>
          <a:p>
            <a:pPr marL="1371600" lvl="2" indent="-457200" eaLnBrk="1" hangingPunct="1">
              <a:buFontTx/>
              <a:buAutoNum type="arabicPeriod"/>
              <a:defRPr/>
            </a:pPr>
            <a:r>
              <a:rPr lang="en-US" altLang="en-US" sz="2800" dirty="0" smtClean="0"/>
              <a:t>Chest x-ray</a:t>
            </a:r>
          </a:p>
          <a:p>
            <a:pPr marL="1371600" lvl="2" indent="-457200" eaLnBrk="1" hangingPunct="1">
              <a:buFontTx/>
              <a:buAutoNum type="arabicPeriod"/>
              <a:defRPr/>
            </a:pPr>
            <a:r>
              <a:rPr lang="en-US" altLang="en-US" sz="2800" dirty="0" smtClean="0"/>
              <a:t>Bacteriological examination</a:t>
            </a:r>
          </a:p>
        </p:txBody>
      </p:sp>
      <p:sp>
        <p:nvSpPr>
          <p:cNvPr id="161797" name="Rectangle 4"/>
          <p:cNvSpPr>
            <a:spLocks noGrp="1" noChangeArrowheads="1"/>
          </p:cNvSpPr>
          <p:nvPr>
            <p:ph type="title"/>
          </p:nvPr>
        </p:nvSpPr>
        <p:spPr>
          <a:xfrm>
            <a:off x="427038" y="76200"/>
            <a:ext cx="8229600" cy="838200"/>
          </a:xfrm>
          <a:noFill/>
        </p:spPr>
        <p:txBody>
          <a:bodyPr/>
          <a:lstStyle/>
          <a:p>
            <a:pPr eaLnBrk="1" hangingPunct="1"/>
            <a:r>
              <a:rPr lang="en-US" altLang="en-US" smtClean="0"/>
              <a:t>Medical Evaluation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808750EE-AF9E-43BC-A7F2-F9EAACFBB2C7}" type="slidenum">
              <a:rPr lang="en-US" altLang="en-US" sz="2000" smtClean="0"/>
              <a:pPr>
                <a:spcBef>
                  <a:spcPct val="0"/>
                </a:spcBef>
                <a:buClrTx/>
                <a:buFontTx/>
                <a:buNone/>
              </a:pPr>
              <a:t>78</a:t>
            </a:fld>
            <a:endParaRPr lang="en-US" altLang="en-US" sz="2000" smtClean="0"/>
          </a:p>
        </p:txBody>
      </p:sp>
      <p:sp>
        <p:nvSpPr>
          <p:cNvPr id="4" name="TextBox 3"/>
          <p:cNvSpPr txBox="1"/>
          <p:nvPr/>
        </p:nvSpPr>
        <p:spPr>
          <a:xfrm>
            <a:off x="2667000" y="3886200"/>
            <a:ext cx="6324600" cy="1938338"/>
          </a:xfrm>
          <a:prstGeom prst="rect">
            <a:avLst/>
          </a:prstGeom>
          <a:noFill/>
        </p:spPr>
        <p:txBody>
          <a:bodyPr>
            <a:spAutoFit/>
          </a:bodyPr>
          <a:lstStyle/>
          <a:p>
            <a:pPr marL="685800" indent="-685800" eaLnBrk="1" hangingPunct="1">
              <a:buClr>
                <a:srgbClr val="80439B"/>
              </a:buClr>
              <a:buFont typeface="+mj-lt"/>
              <a:buAutoNum type="arabicPeriod"/>
              <a:defRPr/>
            </a:pPr>
            <a:r>
              <a:rPr lang="en-US" b="1" dirty="0">
                <a:solidFill>
                  <a:srgbClr val="80439B"/>
                </a:solidFill>
                <a:latin typeface="+mj-lt"/>
              </a:rPr>
              <a:t>Medical History</a:t>
            </a:r>
          </a:p>
          <a:p>
            <a:pPr marL="685800" indent="-685800" eaLnBrk="1" hangingPunct="1">
              <a:buClr>
                <a:srgbClr val="80439B"/>
              </a:buClr>
              <a:buFont typeface="+mj-lt"/>
              <a:buAutoNum type="arabicPeriod"/>
              <a:defRPr/>
            </a:pPr>
            <a:r>
              <a:rPr lang="en-US" b="1" dirty="0">
                <a:solidFill>
                  <a:srgbClr val="80439B"/>
                </a:solidFill>
                <a:latin typeface="+mj-lt"/>
              </a:rPr>
              <a:t>Physical Examination</a:t>
            </a:r>
          </a:p>
          <a:p>
            <a:pPr marL="685800" indent="-685800" eaLnBrk="1" hangingPunct="1">
              <a:buClr>
                <a:srgbClr val="80439B"/>
              </a:buClr>
              <a:buFont typeface="+mj-lt"/>
              <a:buAutoNum type="arabicPeriod"/>
              <a:defRPr/>
            </a:pPr>
            <a:r>
              <a:rPr lang="en-US" b="1" dirty="0">
                <a:solidFill>
                  <a:srgbClr val="80439B"/>
                </a:solidFill>
                <a:latin typeface="+mj-lt"/>
              </a:rPr>
              <a:t>Test for TB Infection</a:t>
            </a:r>
          </a:p>
        </p:txBody>
      </p:sp>
      <p:sp>
        <p:nvSpPr>
          <p:cNvPr id="6" name="Rectangle 2"/>
          <p:cNvSpPr>
            <a:spLocks noGrp="1" noChangeArrowheads="1"/>
          </p:cNvSpPr>
          <p:nvPr>
            <p:ph type="ctrTitle"/>
          </p:nvPr>
        </p:nvSpPr>
        <p:spPr>
          <a:xfrm>
            <a:off x="685800" y="2133600"/>
            <a:ext cx="7772400" cy="1828800"/>
          </a:xfrm>
        </p:spPr>
        <p:txBody>
          <a:bodyPr/>
          <a:lstStyle/>
          <a:p>
            <a:pPr eaLnBrk="1" hangingPunct="1">
              <a:defRPr/>
            </a:pPr>
            <a:r>
              <a:rPr lang="en-US" dirty="0" smtClean="0">
                <a:solidFill>
                  <a:srgbClr val="532B64"/>
                </a:solidFill>
              </a:rPr>
              <a:t>Diagnosis of TB Disease</a:t>
            </a:r>
            <a:r>
              <a:rPr lang="en-US" dirty="0" smtClean="0">
                <a:solidFill>
                  <a:schemeClr val="accent1">
                    <a:lumMod val="25000"/>
                  </a:schemeClr>
                </a:solidFill>
              </a:rPr>
              <a:t/>
            </a:r>
            <a:br>
              <a:rPr lang="en-US" dirty="0" smtClean="0">
                <a:solidFill>
                  <a:schemeClr val="accent1">
                    <a:lumMod val="25000"/>
                  </a:schemeClr>
                </a:solidFill>
              </a:rPr>
            </a:br>
            <a:r>
              <a:rPr lang="en-US" sz="1600" dirty="0" smtClean="0"/>
              <a:t/>
            </a:r>
            <a:br>
              <a:rPr lang="en-US" sz="1600" dirty="0" smtClean="0"/>
            </a:br>
            <a:r>
              <a:rPr lang="en-US" sz="1600" dirty="0" smtClean="0"/>
              <a:t> </a:t>
            </a:r>
            <a:r>
              <a:rPr lang="en-US" sz="4000" dirty="0">
                <a:solidFill>
                  <a:srgbClr val="80439B"/>
                </a:solidFill>
              </a:rPr>
              <a:t>Medical Evaluation</a:t>
            </a:r>
          </a:p>
        </p:txBody>
      </p:sp>
      <p:sp>
        <p:nvSpPr>
          <p:cNvPr id="163845"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658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2E3FA565-8A5A-4C07-B08C-739B986692AE}" type="slidenum">
              <a:rPr lang="en-US" altLang="en-US" sz="2000" smtClean="0"/>
              <a:pPr>
                <a:spcBef>
                  <a:spcPct val="0"/>
                </a:spcBef>
                <a:buClrTx/>
                <a:buFontTx/>
                <a:buNone/>
              </a:pPr>
              <a:t>79</a:t>
            </a:fld>
            <a:endParaRPr lang="en-US" altLang="en-US" sz="2000" smtClean="0"/>
          </a:p>
        </p:txBody>
      </p:sp>
      <p:sp>
        <p:nvSpPr>
          <p:cNvPr id="165892" name="Rectangle 2"/>
          <p:cNvSpPr>
            <a:spLocks noGrp="1" noChangeArrowheads="1"/>
          </p:cNvSpPr>
          <p:nvPr>
            <p:ph type="title"/>
          </p:nvPr>
        </p:nvSpPr>
        <p:spPr>
          <a:xfrm>
            <a:off x="457200" y="228600"/>
            <a:ext cx="8229600" cy="609600"/>
          </a:xfrm>
          <a:noFill/>
        </p:spPr>
        <p:txBody>
          <a:bodyPr/>
          <a:lstStyle/>
          <a:p>
            <a:pPr eaLnBrk="1" hangingPunct="1"/>
            <a:r>
              <a:rPr lang="en-US" altLang="en-US" smtClean="0"/>
              <a:t>1.  Medical History (1)</a:t>
            </a:r>
          </a:p>
        </p:txBody>
      </p:sp>
      <p:sp>
        <p:nvSpPr>
          <p:cNvPr id="165893" name="Rectangle 3"/>
          <p:cNvSpPr>
            <a:spLocks noGrp="1" noChangeArrowheads="1"/>
          </p:cNvSpPr>
          <p:nvPr>
            <p:ph type="body" idx="1"/>
          </p:nvPr>
        </p:nvSpPr>
        <p:spPr>
          <a:xfrm>
            <a:off x="228600" y="1219200"/>
            <a:ext cx="8534400" cy="5181600"/>
          </a:xfrm>
        </p:spPr>
        <p:txBody>
          <a:bodyPr/>
          <a:lstStyle/>
          <a:p>
            <a:pPr eaLnBrk="1" hangingPunct="1"/>
            <a:r>
              <a:rPr lang="en-US" altLang="en-US" sz="2800" smtClean="0"/>
              <a:t>Clinicians should ask patients if they have:</a:t>
            </a:r>
          </a:p>
          <a:p>
            <a:pPr eaLnBrk="1" hangingPunct="1"/>
            <a:endParaRPr lang="en-US" altLang="en-US" sz="2400" smtClean="0"/>
          </a:p>
          <a:p>
            <a:pPr lvl="1" eaLnBrk="1" hangingPunct="1"/>
            <a:r>
              <a:rPr lang="en-US" altLang="en-US" smtClean="0"/>
              <a:t>Symptoms of TB disease</a:t>
            </a:r>
          </a:p>
          <a:p>
            <a:pPr lvl="1" eaLnBrk="1" hangingPunct="1"/>
            <a:endParaRPr lang="en-US" altLang="en-US" sz="2400" smtClean="0"/>
          </a:p>
          <a:p>
            <a:pPr lvl="1" eaLnBrk="1" hangingPunct="1"/>
            <a:r>
              <a:rPr lang="en-US" altLang="en-US" smtClean="0"/>
              <a:t>Been exposed to a person with infectious TB or have risk factors for exposure to TB </a:t>
            </a:r>
          </a:p>
          <a:p>
            <a:pPr lvl="1" eaLnBrk="1" hangingPunct="1"/>
            <a:endParaRPr lang="en-US" altLang="en-US" sz="2400" smtClean="0"/>
          </a:p>
          <a:p>
            <a:pPr lvl="1" eaLnBrk="1" hangingPunct="1"/>
            <a:r>
              <a:rPr lang="en-US" altLang="en-US" smtClean="0"/>
              <a:t>Any risk factors for developing TB disease</a:t>
            </a:r>
            <a:endParaRPr lang="en-US" altLang="en-US" sz="2400" smtClean="0"/>
          </a:p>
          <a:p>
            <a:pPr lvl="1" eaLnBrk="1" hangingPunct="1"/>
            <a:endParaRPr lang="en-US" altLang="en-US" sz="2400" smtClean="0"/>
          </a:p>
          <a:p>
            <a:pPr lvl="1" eaLnBrk="1" hangingPunct="1"/>
            <a:r>
              <a:rPr lang="en-US" altLang="en-US" smtClean="0"/>
              <a:t>Had LTBI or TB disease before</a:t>
            </a:r>
          </a:p>
          <a:p>
            <a:pPr lvl="1"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04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48363C2B-743B-4D88-90B0-D37F895F55BE}" type="slidenum">
              <a:rPr lang="en-US" altLang="en-US" sz="2000" smtClean="0"/>
              <a:pPr>
                <a:spcBef>
                  <a:spcPct val="0"/>
                </a:spcBef>
                <a:buClrTx/>
                <a:buFontTx/>
                <a:buNone/>
              </a:pPr>
              <a:t>8</a:t>
            </a:fld>
            <a:endParaRPr lang="en-US" altLang="en-US" sz="2000" smtClean="0"/>
          </a:p>
        </p:txBody>
      </p:sp>
      <p:sp>
        <p:nvSpPr>
          <p:cNvPr id="20484" name="Rectangle 2"/>
          <p:cNvSpPr>
            <a:spLocks noGrp="1" noChangeArrowheads="1"/>
          </p:cNvSpPr>
          <p:nvPr>
            <p:ph type="title"/>
          </p:nvPr>
        </p:nvSpPr>
        <p:spPr>
          <a:xfrm>
            <a:off x="381000" y="0"/>
            <a:ext cx="8229600" cy="1219200"/>
          </a:xfrm>
        </p:spPr>
        <p:txBody>
          <a:bodyPr/>
          <a:lstStyle/>
          <a:p>
            <a:pPr eaLnBrk="1" hangingPunct="1"/>
            <a:r>
              <a:rPr lang="en-US" altLang="en-US" smtClean="0"/>
              <a:t>Targeted Testing (4)</a:t>
            </a:r>
            <a:br>
              <a:rPr lang="en-US" altLang="en-US" smtClean="0"/>
            </a:br>
            <a:r>
              <a:rPr lang="en-US" altLang="en-US" sz="3200" smtClean="0"/>
              <a:t>High-Risk Groups </a:t>
            </a:r>
          </a:p>
        </p:txBody>
      </p:sp>
      <p:sp>
        <p:nvSpPr>
          <p:cNvPr id="20485" name="Rectangle 3"/>
          <p:cNvSpPr>
            <a:spLocks noGrp="1" noChangeArrowheads="1"/>
          </p:cNvSpPr>
          <p:nvPr>
            <p:ph type="body" idx="1"/>
          </p:nvPr>
        </p:nvSpPr>
        <p:spPr>
          <a:xfrm>
            <a:off x="228600" y="1570038"/>
            <a:ext cx="8686800" cy="4525962"/>
          </a:xfrm>
        </p:spPr>
        <p:txBody>
          <a:bodyPr/>
          <a:lstStyle/>
          <a:p>
            <a:pPr eaLnBrk="1" hangingPunct="1">
              <a:lnSpc>
                <a:spcPct val="90000"/>
              </a:lnSpc>
            </a:pPr>
            <a:r>
              <a:rPr lang="en-US" altLang="en-US" sz="2800" smtClean="0"/>
              <a:t>High-risk groups can be divided into two categories:</a:t>
            </a:r>
          </a:p>
          <a:p>
            <a:pPr eaLnBrk="1" hangingPunct="1">
              <a:lnSpc>
                <a:spcPct val="90000"/>
              </a:lnSpc>
            </a:pPr>
            <a:endParaRPr lang="en-US" altLang="en-US" sz="2800" smtClean="0"/>
          </a:p>
          <a:p>
            <a:pPr lvl="1" eaLnBrk="1" hangingPunct="1">
              <a:lnSpc>
                <a:spcPct val="90000"/>
              </a:lnSpc>
            </a:pPr>
            <a:r>
              <a:rPr lang="en-US" altLang="en-US" smtClean="0"/>
              <a:t>People who are at high risk for exposure to or infection with </a:t>
            </a:r>
            <a:r>
              <a:rPr lang="en-US" altLang="en-US" i="1" smtClean="0"/>
              <a:t>M. tuberculosis</a:t>
            </a:r>
          </a:p>
          <a:p>
            <a:pPr lvl="1" eaLnBrk="1" hangingPunct="1">
              <a:lnSpc>
                <a:spcPct val="90000"/>
              </a:lnSpc>
              <a:buFontTx/>
              <a:buNone/>
            </a:pPr>
            <a:endParaRPr lang="en-US" altLang="en-US" i="1" smtClean="0"/>
          </a:p>
          <a:p>
            <a:pPr lvl="1" eaLnBrk="1" hangingPunct="1">
              <a:lnSpc>
                <a:spcPct val="90000"/>
              </a:lnSpc>
            </a:pPr>
            <a:r>
              <a:rPr lang="en-US" altLang="en-US" smtClean="0"/>
              <a:t>People who are at high risk for developing TB disease once infected with </a:t>
            </a:r>
            <a:r>
              <a:rPr lang="en-US" altLang="en-US" i="1" smtClean="0"/>
              <a:t>M. tuberculosis</a:t>
            </a:r>
          </a:p>
          <a:p>
            <a:pPr lvl="1" eaLnBrk="1" hangingPunct="1">
              <a:lnSpc>
                <a:spcPct val="90000"/>
              </a:lnSpc>
            </a:pPr>
            <a:endParaRPr lang="en-US" altLang="en-US" i="1" smtClean="0"/>
          </a:p>
          <a:p>
            <a:pPr lvl="1" eaLnBrk="1" hangingPunct="1">
              <a:lnSpc>
                <a:spcPct val="90000"/>
              </a:lnSpc>
              <a:buFontTx/>
              <a:buNone/>
            </a:pPr>
            <a:endParaRPr lang="en-US" altLang="en-US" sz="2000" smtClean="0"/>
          </a:p>
          <a:p>
            <a:pPr lvl="1" eaLnBrk="1" hangingPunct="1">
              <a:lnSpc>
                <a:spcPct val="90000"/>
              </a:lnSpc>
              <a:buFontTx/>
              <a:buNone/>
            </a:pPr>
            <a:endParaRPr lang="en-US" altLang="en-US" sz="2000" i="1"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16793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026F2570-3A80-4B9D-BF14-73B66C597E4C}" type="slidenum">
              <a:rPr lang="en-US" altLang="en-US" sz="2000" smtClean="0"/>
              <a:pPr>
                <a:spcBef>
                  <a:spcPct val="0"/>
                </a:spcBef>
                <a:buClrTx/>
                <a:buFontTx/>
                <a:buNone/>
              </a:pPr>
              <a:t>80</a:t>
            </a:fld>
            <a:endParaRPr lang="en-US" altLang="en-US" sz="2000" smtClean="0"/>
          </a:p>
        </p:txBody>
      </p:sp>
      <p:sp>
        <p:nvSpPr>
          <p:cNvPr id="167940" name="Rectangle 2"/>
          <p:cNvSpPr>
            <a:spLocks noGrp="1" noChangeArrowheads="1"/>
          </p:cNvSpPr>
          <p:nvPr>
            <p:ph type="title"/>
          </p:nvPr>
        </p:nvSpPr>
        <p:spPr>
          <a:xfrm>
            <a:off x="427038" y="228600"/>
            <a:ext cx="8229600" cy="1143000"/>
          </a:xfrm>
          <a:noFill/>
        </p:spPr>
        <p:txBody>
          <a:bodyPr/>
          <a:lstStyle/>
          <a:p>
            <a:pPr eaLnBrk="1" hangingPunct="1"/>
            <a:r>
              <a:rPr lang="en-US" altLang="en-US" smtClean="0"/>
              <a:t>1.  Medical History (2)</a:t>
            </a:r>
            <a:br>
              <a:rPr lang="en-US" altLang="en-US" smtClean="0"/>
            </a:br>
            <a:r>
              <a:rPr lang="en-US" altLang="en-US" sz="3200" smtClean="0"/>
              <a:t>General</a:t>
            </a:r>
            <a:r>
              <a:rPr lang="en-US" altLang="en-US" smtClean="0"/>
              <a:t> </a:t>
            </a:r>
            <a:r>
              <a:rPr lang="en-US" altLang="en-US" sz="3200" smtClean="0"/>
              <a:t>Symptoms of TB Disease</a:t>
            </a:r>
          </a:p>
        </p:txBody>
      </p:sp>
      <p:sp>
        <p:nvSpPr>
          <p:cNvPr id="167941" name="Rectangle 47"/>
          <p:cNvSpPr>
            <a:spLocks noGrp="1" noChangeArrowheads="1"/>
          </p:cNvSpPr>
          <p:nvPr>
            <p:ph type="body" sz="half" idx="1"/>
          </p:nvPr>
        </p:nvSpPr>
        <p:spPr>
          <a:xfrm>
            <a:off x="914400" y="1752600"/>
            <a:ext cx="3276600" cy="3886200"/>
          </a:xfrm>
        </p:spPr>
        <p:txBody>
          <a:bodyPr/>
          <a:lstStyle/>
          <a:p>
            <a:pPr eaLnBrk="1" hangingPunct="1"/>
            <a:r>
              <a:rPr lang="en-US" altLang="en-US" smtClean="0"/>
              <a:t>Fever </a:t>
            </a:r>
          </a:p>
          <a:p>
            <a:pPr eaLnBrk="1" hangingPunct="1"/>
            <a:endParaRPr lang="en-US" altLang="en-US" smtClean="0"/>
          </a:p>
          <a:p>
            <a:pPr eaLnBrk="1" hangingPunct="1"/>
            <a:r>
              <a:rPr lang="en-US" altLang="en-US" smtClean="0"/>
              <a:t>Chills</a:t>
            </a:r>
          </a:p>
          <a:p>
            <a:pPr eaLnBrk="1" hangingPunct="1"/>
            <a:endParaRPr lang="en-US" altLang="en-US" smtClean="0"/>
          </a:p>
          <a:p>
            <a:pPr eaLnBrk="1" hangingPunct="1"/>
            <a:r>
              <a:rPr lang="en-US" altLang="en-US" smtClean="0"/>
              <a:t>Night sweats</a:t>
            </a:r>
          </a:p>
          <a:p>
            <a:pPr eaLnBrk="1" hangingPunct="1"/>
            <a:endParaRPr lang="en-US" altLang="en-US" smtClean="0"/>
          </a:p>
          <a:p>
            <a:pPr eaLnBrk="1" hangingPunct="1"/>
            <a:r>
              <a:rPr lang="en-US" altLang="en-US" smtClean="0"/>
              <a:t>Weight loss</a:t>
            </a:r>
          </a:p>
          <a:p>
            <a:pPr eaLnBrk="1" hangingPunct="1"/>
            <a:endParaRPr lang="en-US" altLang="en-US" smtClean="0"/>
          </a:p>
        </p:txBody>
      </p:sp>
      <p:sp>
        <p:nvSpPr>
          <p:cNvPr id="167942" name="Rectangle 48"/>
          <p:cNvSpPr>
            <a:spLocks noGrp="1" noChangeArrowheads="1"/>
          </p:cNvSpPr>
          <p:nvPr>
            <p:ph type="body" sz="half" idx="2"/>
          </p:nvPr>
        </p:nvSpPr>
        <p:spPr>
          <a:xfrm>
            <a:off x="4876800" y="1752600"/>
            <a:ext cx="3429000" cy="3352800"/>
          </a:xfrm>
        </p:spPr>
        <p:txBody>
          <a:bodyPr/>
          <a:lstStyle/>
          <a:p>
            <a:pPr eaLnBrk="1" hangingPunct="1"/>
            <a:r>
              <a:rPr lang="en-US" altLang="en-US" smtClean="0"/>
              <a:t>Appetite loss</a:t>
            </a:r>
          </a:p>
          <a:p>
            <a:pPr eaLnBrk="1" hangingPunct="1"/>
            <a:endParaRPr lang="en-US" altLang="en-US" smtClean="0"/>
          </a:p>
          <a:p>
            <a:pPr eaLnBrk="1" hangingPunct="1"/>
            <a:r>
              <a:rPr lang="en-US" altLang="en-US" smtClean="0"/>
              <a:t>Fatigue</a:t>
            </a:r>
          </a:p>
          <a:p>
            <a:pPr eaLnBrk="1" hangingPunct="1"/>
            <a:endParaRPr lang="en-US" altLang="en-US" smtClean="0"/>
          </a:p>
          <a:p>
            <a:pPr eaLnBrk="1" hangingPunct="1"/>
            <a:r>
              <a:rPr lang="en-US" altLang="en-US" smtClean="0"/>
              <a:t>Malaise</a:t>
            </a:r>
          </a:p>
          <a:p>
            <a:pPr eaLnBrk="1" hangingPunct="1"/>
            <a:endParaRPr lang="en-US" alt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699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A8257F11-00D6-4550-A3A7-FA3B6469C3FF}" type="slidenum">
              <a:rPr lang="en-US" altLang="en-US" sz="2000" smtClean="0"/>
              <a:pPr>
                <a:spcBef>
                  <a:spcPct val="0"/>
                </a:spcBef>
                <a:buClrTx/>
                <a:buFontTx/>
                <a:buNone/>
              </a:pPr>
              <a:t>81</a:t>
            </a:fld>
            <a:endParaRPr lang="en-US" altLang="en-US" sz="2000" smtClean="0"/>
          </a:p>
        </p:txBody>
      </p:sp>
      <p:sp>
        <p:nvSpPr>
          <p:cNvPr id="169988" name="Rectangle 3"/>
          <p:cNvSpPr>
            <a:spLocks noGrp="1" noChangeArrowheads="1"/>
          </p:cNvSpPr>
          <p:nvPr>
            <p:ph type="body" idx="1"/>
          </p:nvPr>
        </p:nvSpPr>
        <p:spPr/>
        <p:txBody>
          <a:bodyPr/>
          <a:lstStyle/>
          <a:p>
            <a:pPr eaLnBrk="1" hangingPunct="1"/>
            <a:r>
              <a:rPr lang="en-US" altLang="en-US" sz="2800" smtClean="0"/>
              <a:t>Cough lasting 3 or more weeks</a:t>
            </a:r>
          </a:p>
          <a:p>
            <a:pPr eaLnBrk="1" hangingPunct="1"/>
            <a:endParaRPr lang="en-US" altLang="en-US" sz="2800" smtClean="0"/>
          </a:p>
          <a:p>
            <a:pPr eaLnBrk="1" hangingPunct="1"/>
            <a:r>
              <a:rPr lang="en-US" altLang="en-US" sz="2800" smtClean="0"/>
              <a:t>Chest pain </a:t>
            </a:r>
          </a:p>
          <a:p>
            <a:pPr eaLnBrk="1" hangingPunct="1"/>
            <a:endParaRPr lang="en-US" altLang="en-US" sz="2800" smtClean="0"/>
          </a:p>
          <a:p>
            <a:pPr eaLnBrk="1" hangingPunct="1"/>
            <a:r>
              <a:rPr lang="en-US" altLang="en-US" sz="2800" smtClean="0"/>
              <a:t>Coughing up sputum or blood</a:t>
            </a:r>
          </a:p>
          <a:p>
            <a:pPr eaLnBrk="1" hangingPunct="1"/>
            <a:endParaRPr lang="en-US" altLang="en-US" sz="2800" smtClean="0"/>
          </a:p>
        </p:txBody>
      </p:sp>
      <p:sp>
        <p:nvSpPr>
          <p:cNvPr id="169989" name="Rectangle 4"/>
          <p:cNvSpPr>
            <a:spLocks noGrp="1" noChangeArrowheads="1"/>
          </p:cNvSpPr>
          <p:nvPr>
            <p:ph type="title"/>
          </p:nvPr>
        </p:nvSpPr>
        <p:spPr>
          <a:noFill/>
        </p:spPr>
        <p:txBody>
          <a:bodyPr/>
          <a:lstStyle/>
          <a:p>
            <a:pPr eaLnBrk="1" hangingPunct="1"/>
            <a:r>
              <a:rPr lang="en-US" altLang="en-US" smtClean="0"/>
              <a:t>1.  Medical History (3)</a:t>
            </a:r>
            <a:br>
              <a:rPr lang="en-US" altLang="en-US" smtClean="0"/>
            </a:br>
            <a:r>
              <a:rPr lang="en-US" altLang="en-US" sz="3200" smtClean="0"/>
              <a:t>Symptoms of Pulmonary TB Disease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720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817E9A22-7172-4E8F-A548-FEA7103F315D}" type="slidenum">
              <a:rPr lang="en-US" altLang="en-US" sz="2000" smtClean="0"/>
              <a:pPr>
                <a:spcBef>
                  <a:spcPct val="0"/>
                </a:spcBef>
                <a:buClrTx/>
                <a:buFontTx/>
                <a:buNone/>
              </a:pPr>
              <a:t>82</a:t>
            </a:fld>
            <a:endParaRPr lang="en-US" altLang="en-US" sz="2000" smtClean="0"/>
          </a:p>
        </p:txBody>
      </p:sp>
      <p:sp>
        <p:nvSpPr>
          <p:cNvPr id="172036" name="Rectangle 2"/>
          <p:cNvSpPr>
            <a:spLocks noGrp="1" noChangeArrowheads="1"/>
          </p:cNvSpPr>
          <p:nvPr>
            <p:ph type="body" idx="1"/>
          </p:nvPr>
        </p:nvSpPr>
        <p:spPr/>
        <p:txBody>
          <a:bodyPr/>
          <a:lstStyle/>
          <a:p>
            <a:pPr eaLnBrk="1" hangingPunct="1"/>
            <a:r>
              <a:rPr lang="en-US" altLang="en-US" sz="2800" smtClean="0"/>
              <a:t>Symptoms of extrapulmonary TB disease depend on part of body that is affected</a:t>
            </a:r>
          </a:p>
          <a:p>
            <a:pPr eaLnBrk="1" hangingPunct="1"/>
            <a:endParaRPr lang="en-US" altLang="en-US" sz="2000" smtClean="0"/>
          </a:p>
          <a:p>
            <a:pPr eaLnBrk="1" hangingPunct="1"/>
            <a:r>
              <a:rPr lang="en-US" altLang="en-US" sz="2800" smtClean="0"/>
              <a:t>For example:</a:t>
            </a:r>
          </a:p>
          <a:p>
            <a:pPr eaLnBrk="1" hangingPunct="1"/>
            <a:endParaRPr lang="en-US" altLang="en-US" sz="2000" smtClean="0"/>
          </a:p>
          <a:p>
            <a:pPr lvl="1" eaLnBrk="1" hangingPunct="1"/>
            <a:r>
              <a:rPr lang="en-US" altLang="en-US" smtClean="0"/>
              <a:t>TB disease in spine may cause back pain</a:t>
            </a:r>
          </a:p>
          <a:p>
            <a:pPr lvl="1" eaLnBrk="1" hangingPunct="1"/>
            <a:endParaRPr lang="en-US" altLang="en-US" sz="2000" smtClean="0"/>
          </a:p>
          <a:p>
            <a:pPr lvl="1" eaLnBrk="1" hangingPunct="1"/>
            <a:r>
              <a:rPr lang="en-US" altLang="en-US" smtClean="0"/>
              <a:t>TB disease in kidneys may cause blood in urine</a:t>
            </a:r>
          </a:p>
          <a:p>
            <a:pPr eaLnBrk="1" hangingPunct="1"/>
            <a:endParaRPr lang="en-US" altLang="en-US" sz="2800" smtClean="0"/>
          </a:p>
        </p:txBody>
      </p:sp>
      <p:sp>
        <p:nvSpPr>
          <p:cNvPr id="172037" name="Rectangle 3"/>
          <p:cNvSpPr>
            <a:spLocks noGrp="1" noChangeArrowheads="1"/>
          </p:cNvSpPr>
          <p:nvPr>
            <p:ph type="title"/>
          </p:nvPr>
        </p:nvSpPr>
        <p:spPr>
          <a:xfrm>
            <a:off x="228600" y="152400"/>
            <a:ext cx="8716963" cy="1143000"/>
          </a:xfrm>
          <a:noFill/>
        </p:spPr>
        <p:txBody>
          <a:bodyPr/>
          <a:lstStyle/>
          <a:p>
            <a:pPr eaLnBrk="1" hangingPunct="1"/>
            <a:r>
              <a:rPr lang="en-US" altLang="en-US" smtClean="0"/>
              <a:t>1.  Medical History (4)</a:t>
            </a:r>
            <a:br>
              <a:rPr lang="en-US" altLang="en-US" smtClean="0"/>
            </a:br>
            <a:r>
              <a:rPr lang="en-US" altLang="en-US" sz="3200" smtClean="0"/>
              <a:t>Symptoms of Extrapulmonary TB Disease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740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3CD3CFD1-BF0B-4BA5-BA96-C282062B63FC}" type="slidenum">
              <a:rPr lang="en-US" altLang="en-US" sz="2000" smtClean="0"/>
              <a:pPr>
                <a:spcBef>
                  <a:spcPct val="0"/>
                </a:spcBef>
                <a:buClrTx/>
                <a:buFontTx/>
                <a:buNone/>
              </a:pPr>
              <a:t>83</a:t>
            </a:fld>
            <a:endParaRPr lang="en-US" altLang="en-US" sz="2000" smtClean="0"/>
          </a:p>
        </p:txBody>
      </p:sp>
      <p:sp>
        <p:nvSpPr>
          <p:cNvPr id="174084" name="Rectangle 2"/>
          <p:cNvSpPr>
            <a:spLocks noGrp="1" noChangeArrowheads="1"/>
          </p:cNvSpPr>
          <p:nvPr>
            <p:ph type="body" idx="1"/>
          </p:nvPr>
        </p:nvSpPr>
        <p:spPr>
          <a:xfrm>
            <a:off x="0" y="1143000"/>
            <a:ext cx="9144000" cy="914400"/>
          </a:xfrm>
        </p:spPr>
        <p:txBody>
          <a:bodyPr/>
          <a:lstStyle/>
          <a:p>
            <a:pPr algn="ctr" eaLnBrk="1" hangingPunct="1">
              <a:lnSpc>
                <a:spcPct val="90000"/>
              </a:lnSpc>
              <a:buFontTx/>
              <a:buNone/>
            </a:pPr>
            <a:r>
              <a:rPr lang="en-US" altLang="en-US" sz="2800" smtClean="0"/>
              <a:t>A physical examination cannot confirm or rule out TB disease, but can provide valuable information</a:t>
            </a:r>
          </a:p>
        </p:txBody>
      </p:sp>
      <p:sp>
        <p:nvSpPr>
          <p:cNvPr id="174085" name="Rectangle 3"/>
          <p:cNvSpPr>
            <a:spLocks noGrp="1" noChangeArrowheads="1"/>
          </p:cNvSpPr>
          <p:nvPr>
            <p:ph type="title"/>
          </p:nvPr>
        </p:nvSpPr>
        <p:spPr>
          <a:xfrm>
            <a:off x="0" y="228600"/>
            <a:ext cx="9144000" cy="609600"/>
          </a:xfrm>
          <a:noFill/>
        </p:spPr>
        <p:txBody>
          <a:bodyPr/>
          <a:lstStyle/>
          <a:p>
            <a:pPr eaLnBrk="1" hangingPunct="1"/>
            <a:r>
              <a:rPr lang="en-US" altLang="en-US" smtClean="0"/>
              <a:t>2.  Physical Examination</a:t>
            </a:r>
          </a:p>
        </p:txBody>
      </p:sp>
      <p:pic>
        <p:nvPicPr>
          <p:cNvPr id="174086" name="Picture 4" descr="IMG_19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76463"/>
            <a:ext cx="66294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761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51952EE6-EA56-482E-B11D-34995E0A9ABA}" type="slidenum">
              <a:rPr lang="en-US" altLang="en-US" sz="2000" smtClean="0"/>
              <a:pPr>
                <a:spcBef>
                  <a:spcPct val="0"/>
                </a:spcBef>
                <a:buClrTx/>
                <a:buFontTx/>
                <a:buNone/>
              </a:pPr>
              <a:t>84</a:t>
            </a:fld>
            <a:endParaRPr lang="en-US" altLang="en-US" sz="2000" smtClean="0"/>
          </a:p>
        </p:txBody>
      </p:sp>
      <p:sp>
        <p:nvSpPr>
          <p:cNvPr id="176132" name="Rectangle 2"/>
          <p:cNvSpPr>
            <a:spLocks noGrp="1" noChangeArrowheads="1"/>
          </p:cNvSpPr>
          <p:nvPr>
            <p:ph type="title"/>
          </p:nvPr>
        </p:nvSpPr>
        <p:spPr>
          <a:xfrm>
            <a:off x="0" y="0"/>
            <a:ext cx="9144000" cy="914400"/>
          </a:xfrm>
        </p:spPr>
        <p:txBody>
          <a:bodyPr/>
          <a:lstStyle/>
          <a:p>
            <a:pPr eaLnBrk="1" hangingPunct="1"/>
            <a:r>
              <a:rPr lang="en-US" altLang="en-US" smtClean="0"/>
              <a:t>3.  Test for TB Infection (1)</a:t>
            </a:r>
          </a:p>
        </p:txBody>
      </p:sp>
      <p:sp>
        <p:nvSpPr>
          <p:cNvPr id="176133" name="Rectangle 3"/>
          <p:cNvSpPr>
            <a:spLocks noGrp="1" noChangeArrowheads="1"/>
          </p:cNvSpPr>
          <p:nvPr>
            <p:ph type="body" idx="1"/>
          </p:nvPr>
        </p:nvSpPr>
        <p:spPr>
          <a:xfrm>
            <a:off x="76200" y="1219200"/>
            <a:ext cx="4572000" cy="4648200"/>
          </a:xfrm>
        </p:spPr>
        <p:txBody>
          <a:bodyPr/>
          <a:lstStyle/>
          <a:p>
            <a:pPr eaLnBrk="1" hangingPunct="1"/>
            <a:r>
              <a:rPr lang="en-US" altLang="en-US" sz="2800" smtClean="0"/>
              <a:t>Types of tests available for diagnosing TB infection in U.S.:</a:t>
            </a:r>
          </a:p>
          <a:p>
            <a:pPr eaLnBrk="1" hangingPunct="1"/>
            <a:endParaRPr lang="en-US" altLang="en-US" sz="2000" smtClean="0"/>
          </a:p>
          <a:p>
            <a:pPr lvl="1" eaLnBrk="1" hangingPunct="1"/>
            <a:r>
              <a:rPr lang="en-US" altLang="en-US" smtClean="0"/>
              <a:t>Mantoux TST</a:t>
            </a:r>
          </a:p>
          <a:p>
            <a:pPr lvl="1" eaLnBrk="1" hangingPunct="1"/>
            <a:endParaRPr lang="en-US" altLang="en-US" sz="2000" smtClean="0"/>
          </a:p>
          <a:p>
            <a:pPr lvl="1" eaLnBrk="1" hangingPunct="1"/>
            <a:r>
              <a:rPr lang="en-US" altLang="en-US" smtClean="0"/>
              <a:t>IGRAs</a:t>
            </a:r>
          </a:p>
          <a:p>
            <a:pPr lvl="2" eaLnBrk="1" hangingPunct="1"/>
            <a:r>
              <a:rPr lang="en-US" altLang="en-US" sz="2800" smtClean="0"/>
              <a:t>QFT-GIT</a:t>
            </a:r>
          </a:p>
          <a:p>
            <a:pPr lvl="2" eaLnBrk="1" hangingPunct="1"/>
            <a:r>
              <a:rPr lang="en-US" altLang="en-US" sz="2800" smtClean="0"/>
              <a:t>T-SPOT</a:t>
            </a:r>
          </a:p>
        </p:txBody>
      </p:sp>
      <p:pic>
        <p:nvPicPr>
          <p:cNvPr id="1761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9088" y="1943100"/>
            <a:ext cx="478631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781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1AFCCD66-438F-47D3-9855-0887369AD1F9}" type="slidenum">
              <a:rPr lang="en-US" altLang="en-US" sz="2000" smtClean="0"/>
              <a:pPr>
                <a:spcBef>
                  <a:spcPct val="0"/>
                </a:spcBef>
                <a:buClrTx/>
                <a:buFontTx/>
                <a:buNone/>
              </a:pPr>
              <a:t>85</a:t>
            </a:fld>
            <a:endParaRPr lang="en-US" altLang="en-US" sz="2000" smtClean="0"/>
          </a:p>
        </p:txBody>
      </p:sp>
      <p:sp>
        <p:nvSpPr>
          <p:cNvPr id="178180" name="Rectangle 2"/>
          <p:cNvSpPr>
            <a:spLocks noGrp="1" noChangeArrowheads="1"/>
          </p:cNvSpPr>
          <p:nvPr>
            <p:ph type="title"/>
          </p:nvPr>
        </p:nvSpPr>
        <p:spPr>
          <a:xfrm>
            <a:off x="0" y="76200"/>
            <a:ext cx="9144000" cy="838200"/>
          </a:xfrm>
        </p:spPr>
        <p:txBody>
          <a:bodyPr/>
          <a:lstStyle/>
          <a:p>
            <a:pPr eaLnBrk="1" hangingPunct="1"/>
            <a:r>
              <a:rPr lang="en-US" altLang="en-US" smtClean="0"/>
              <a:t>3.  Test for TB Infection (2)</a:t>
            </a:r>
          </a:p>
        </p:txBody>
      </p:sp>
      <p:sp>
        <p:nvSpPr>
          <p:cNvPr id="178181" name="Rectangle 3"/>
          <p:cNvSpPr>
            <a:spLocks noGrp="1" noChangeArrowheads="1"/>
          </p:cNvSpPr>
          <p:nvPr>
            <p:ph type="body" idx="1"/>
          </p:nvPr>
        </p:nvSpPr>
        <p:spPr>
          <a:xfrm>
            <a:off x="457200" y="1371600"/>
            <a:ext cx="8229600" cy="4754563"/>
          </a:xfrm>
        </p:spPr>
        <p:txBody>
          <a:bodyPr/>
          <a:lstStyle/>
          <a:p>
            <a:pPr eaLnBrk="1" hangingPunct="1">
              <a:lnSpc>
                <a:spcPct val="90000"/>
              </a:lnSpc>
            </a:pPr>
            <a:r>
              <a:rPr lang="en-US" altLang="en-US" sz="2800" smtClean="0"/>
              <a:t>Patients with symptoms of TB disease should always be evaluated for TB disease, regardless of their TST or IGRA test result</a:t>
            </a:r>
          </a:p>
          <a:p>
            <a:pPr eaLnBrk="1" hangingPunct="1">
              <a:lnSpc>
                <a:spcPct val="90000"/>
              </a:lnSpc>
            </a:pPr>
            <a:endParaRPr lang="en-US" altLang="en-US" sz="2800" smtClean="0"/>
          </a:p>
          <a:p>
            <a:pPr lvl="1" eaLnBrk="1" hangingPunct="1">
              <a:lnSpc>
                <a:spcPct val="90000"/>
              </a:lnSpc>
            </a:pPr>
            <a:r>
              <a:rPr lang="en-US" altLang="en-US" smtClean="0"/>
              <a:t>Clinicians should not wait for TST or IGRA results before starting other diagnostic tests</a:t>
            </a:r>
          </a:p>
          <a:p>
            <a:pPr lvl="1" eaLnBrk="1" hangingPunct="1">
              <a:lnSpc>
                <a:spcPct val="90000"/>
              </a:lnSpc>
            </a:pPr>
            <a:endParaRPr lang="en-US" altLang="en-US" smtClean="0"/>
          </a:p>
          <a:p>
            <a:pPr lvl="1" eaLnBrk="1" hangingPunct="1">
              <a:lnSpc>
                <a:spcPct val="90000"/>
              </a:lnSpc>
            </a:pPr>
            <a:r>
              <a:rPr lang="en-US" altLang="en-US" smtClean="0"/>
              <a:t>TST or IGRA should be given at the same time as other steps in the diagnosis of TB disease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802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4A7CD7A0-D75A-4340-ACC0-96A0C52F57FE}" type="slidenum">
              <a:rPr lang="en-US" altLang="en-US" sz="2000" smtClean="0"/>
              <a:pPr>
                <a:spcBef>
                  <a:spcPct val="0"/>
                </a:spcBef>
                <a:buClrTx/>
                <a:buFontTx/>
                <a:buNone/>
              </a:pPr>
              <a:t>86</a:t>
            </a:fld>
            <a:endParaRPr lang="en-US" altLang="en-US" sz="2000" smtClean="0"/>
          </a:p>
        </p:txBody>
      </p:sp>
      <p:sp>
        <p:nvSpPr>
          <p:cNvPr id="446466" name="Rectangle 2"/>
          <p:cNvSpPr>
            <a:spLocks noGrp="1" noChangeArrowheads="1"/>
          </p:cNvSpPr>
          <p:nvPr>
            <p:ph type="body" idx="1"/>
          </p:nvPr>
        </p:nvSpPr>
        <p:spPr>
          <a:xfrm>
            <a:off x="152400" y="1447800"/>
            <a:ext cx="8763000" cy="5029200"/>
          </a:xfrm>
        </p:spPr>
        <p:txBody>
          <a:bodyPr/>
          <a:lstStyle/>
          <a:p>
            <a:pPr eaLnBrk="1" hangingPunct="1">
              <a:lnSpc>
                <a:spcPct val="90000"/>
              </a:lnSpc>
              <a:buFontTx/>
              <a:buNone/>
            </a:pPr>
            <a:r>
              <a:rPr lang="en-US" altLang="en-US" sz="2000" smtClean="0"/>
              <a:t>	</a:t>
            </a:r>
            <a:r>
              <a:rPr lang="en-US" altLang="en-US" sz="2800" smtClean="0"/>
              <a:t>What are the 5 components for conducting a medical evaluation for diagnosing TB disease?</a:t>
            </a:r>
            <a:r>
              <a:rPr lang="en-US" altLang="en-US" sz="1200" smtClean="0"/>
              <a:t> </a:t>
            </a:r>
            <a:endParaRPr lang="en-US" altLang="en-US" sz="1600" i="1" smtClean="0"/>
          </a:p>
          <a:p>
            <a:pPr eaLnBrk="1" hangingPunct="1">
              <a:lnSpc>
                <a:spcPct val="90000"/>
              </a:lnSpc>
            </a:pPr>
            <a:endParaRPr lang="en-US" altLang="en-US" sz="1400" smtClean="0"/>
          </a:p>
          <a:p>
            <a:pPr lvl="2" eaLnBrk="1" hangingPunct="1">
              <a:lnSpc>
                <a:spcPct val="90000"/>
              </a:lnSpc>
            </a:pPr>
            <a:r>
              <a:rPr lang="en-US" altLang="en-US" sz="2800" smtClean="0">
                <a:solidFill>
                  <a:srgbClr val="532B64"/>
                </a:solidFill>
              </a:rPr>
              <a:t>Medical history</a:t>
            </a:r>
          </a:p>
          <a:p>
            <a:pPr lvl="2" eaLnBrk="1" hangingPunct="1">
              <a:lnSpc>
                <a:spcPct val="90000"/>
              </a:lnSpc>
            </a:pPr>
            <a:endParaRPr lang="en-US" altLang="en-US" sz="1800" smtClean="0">
              <a:solidFill>
                <a:srgbClr val="532B64"/>
              </a:solidFill>
            </a:endParaRPr>
          </a:p>
          <a:p>
            <a:pPr lvl="2" eaLnBrk="1" hangingPunct="1">
              <a:lnSpc>
                <a:spcPct val="90000"/>
              </a:lnSpc>
            </a:pPr>
            <a:r>
              <a:rPr lang="en-US" altLang="en-US" sz="2800" smtClean="0">
                <a:solidFill>
                  <a:srgbClr val="532B64"/>
                </a:solidFill>
              </a:rPr>
              <a:t>Physical examination</a:t>
            </a:r>
          </a:p>
          <a:p>
            <a:pPr lvl="2" eaLnBrk="1" hangingPunct="1">
              <a:lnSpc>
                <a:spcPct val="90000"/>
              </a:lnSpc>
            </a:pPr>
            <a:endParaRPr lang="en-US" altLang="en-US" sz="1800" smtClean="0">
              <a:solidFill>
                <a:srgbClr val="532B64"/>
              </a:solidFill>
            </a:endParaRPr>
          </a:p>
          <a:p>
            <a:pPr lvl="2" eaLnBrk="1" hangingPunct="1">
              <a:lnSpc>
                <a:spcPct val="90000"/>
              </a:lnSpc>
            </a:pPr>
            <a:r>
              <a:rPr lang="en-US" altLang="en-US" sz="2800" smtClean="0">
                <a:solidFill>
                  <a:srgbClr val="532B64"/>
                </a:solidFill>
              </a:rPr>
              <a:t>Test for TB infection</a:t>
            </a:r>
          </a:p>
          <a:p>
            <a:pPr lvl="2" eaLnBrk="1" hangingPunct="1">
              <a:lnSpc>
                <a:spcPct val="90000"/>
              </a:lnSpc>
            </a:pPr>
            <a:endParaRPr lang="en-US" altLang="en-US" sz="1800" smtClean="0">
              <a:solidFill>
                <a:srgbClr val="532B64"/>
              </a:solidFill>
            </a:endParaRPr>
          </a:p>
          <a:p>
            <a:pPr lvl="2" eaLnBrk="1" hangingPunct="1">
              <a:lnSpc>
                <a:spcPct val="90000"/>
              </a:lnSpc>
            </a:pPr>
            <a:r>
              <a:rPr lang="en-US" altLang="en-US" sz="2800" smtClean="0">
                <a:solidFill>
                  <a:srgbClr val="532B64"/>
                </a:solidFill>
              </a:rPr>
              <a:t>Chest x-ray</a:t>
            </a:r>
          </a:p>
          <a:p>
            <a:pPr lvl="2" eaLnBrk="1" hangingPunct="1">
              <a:lnSpc>
                <a:spcPct val="90000"/>
              </a:lnSpc>
            </a:pPr>
            <a:endParaRPr lang="en-US" altLang="en-US" sz="1800" smtClean="0">
              <a:solidFill>
                <a:srgbClr val="532B64"/>
              </a:solidFill>
            </a:endParaRPr>
          </a:p>
          <a:p>
            <a:pPr lvl="2" eaLnBrk="1" hangingPunct="1">
              <a:lnSpc>
                <a:spcPct val="90000"/>
              </a:lnSpc>
            </a:pPr>
            <a:r>
              <a:rPr lang="en-US" altLang="en-US" sz="2800" smtClean="0">
                <a:solidFill>
                  <a:srgbClr val="532B64"/>
                </a:solidFill>
              </a:rPr>
              <a:t>Bacteriologic examinations</a:t>
            </a:r>
          </a:p>
        </p:txBody>
      </p:sp>
      <p:sp>
        <p:nvSpPr>
          <p:cNvPr id="180229" name="Rectangle 3"/>
          <p:cNvSpPr>
            <a:spLocks noChangeArrowheads="1"/>
          </p:cNvSpPr>
          <p:nvPr/>
        </p:nvSpPr>
        <p:spPr bwMode="auto">
          <a:xfrm>
            <a:off x="381000" y="152400"/>
            <a:ext cx="8305800" cy="12192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
        <p:nvSpPr>
          <p:cNvPr id="180230" name="Rectangle 4"/>
          <p:cNvSpPr>
            <a:spLocks noGrp="1" noChangeArrowheads="1"/>
          </p:cNvSpPr>
          <p:nvPr>
            <p:ph type="title"/>
          </p:nvPr>
        </p:nvSpPr>
        <p:spPr>
          <a:xfrm>
            <a:off x="457200" y="533400"/>
            <a:ext cx="8229600" cy="838200"/>
          </a:xfrm>
          <a:noFill/>
        </p:spPr>
        <p:txBody>
          <a:bodyPr/>
          <a:lstStyle/>
          <a:p>
            <a:pPr eaLnBrk="1" hangingPunct="1"/>
            <a:r>
              <a:rPr lang="en-US" altLang="en-US" smtClean="0"/>
              <a:t>Diagnosis of TB Disease</a:t>
            </a:r>
            <a:br>
              <a:rPr lang="en-US" altLang="en-US" smtClean="0"/>
            </a:br>
            <a:r>
              <a:rPr lang="en-US" altLang="en-US" smtClean="0"/>
              <a:t>Study Question 3.23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646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6466">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6466">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6466">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646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822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7B527274-8067-4631-B91A-C58E8C28843E}" type="slidenum">
              <a:rPr lang="en-US" altLang="en-US" sz="2000" smtClean="0"/>
              <a:pPr>
                <a:spcBef>
                  <a:spcPct val="0"/>
                </a:spcBef>
                <a:buClrTx/>
                <a:buFontTx/>
                <a:buNone/>
              </a:pPr>
              <a:t>87</a:t>
            </a:fld>
            <a:endParaRPr lang="en-US" altLang="en-US" sz="2000" smtClean="0"/>
          </a:p>
        </p:txBody>
      </p:sp>
      <p:sp>
        <p:nvSpPr>
          <p:cNvPr id="447490" name="Rectangle 2"/>
          <p:cNvSpPr>
            <a:spLocks noGrp="1" noChangeArrowheads="1"/>
          </p:cNvSpPr>
          <p:nvPr>
            <p:ph type="body" idx="1"/>
          </p:nvPr>
        </p:nvSpPr>
        <p:spPr>
          <a:xfrm>
            <a:off x="228600" y="1447800"/>
            <a:ext cx="8763000" cy="5029200"/>
          </a:xfrm>
        </p:spPr>
        <p:txBody>
          <a:bodyPr/>
          <a:lstStyle/>
          <a:p>
            <a:pPr eaLnBrk="1" hangingPunct="1">
              <a:lnSpc>
                <a:spcPct val="90000"/>
              </a:lnSpc>
              <a:buFontTx/>
              <a:buNone/>
            </a:pPr>
            <a:r>
              <a:rPr lang="en-US" altLang="en-US" sz="2400" smtClean="0"/>
              <a:t>	</a:t>
            </a:r>
            <a:r>
              <a:rPr lang="en-US" altLang="en-US" sz="2800" smtClean="0"/>
              <a:t>What parts of a patient’s medical history should lead a clinician to suspect TB?</a:t>
            </a:r>
            <a:r>
              <a:rPr lang="en-US" altLang="en-US" sz="1800" smtClean="0"/>
              <a:t> </a:t>
            </a:r>
            <a:endParaRPr lang="en-US" altLang="en-US" sz="1800" i="1" smtClean="0"/>
          </a:p>
          <a:p>
            <a:pPr eaLnBrk="1" hangingPunct="1">
              <a:lnSpc>
                <a:spcPct val="90000"/>
              </a:lnSpc>
              <a:buFontTx/>
              <a:buNone/>
            </a:pPr>
            <a:endParaRPr lang="en-US" altLang="en-US" sz="1600" smtClean="0"/>
          </a:p>
          <a:p>
            <a:pPr lvl="2" eaLnBrk="1" hangingPunct="1">
              <a:lnSpc>
                <a:spcPct val="90000"/>
              </a:lnSpc>
            </a:pPr>
            <a:r>
              <a:rPr lang="en-US" altLang="en-US" sz="2800" smtClean="0">
                <a:solidFill>
                  <a:srgbClr val="532B64"/>
                </a:solidFill>
              </a:rPr>
              <a:t>Symptoms of TB disease</a:t>
            </a:r>
          </a:p>
          <a:p>
            <a:pPr lvl="2" eaLnBrk="1" hangingPunct="1">
              <a:lnSpc>
                <a:spcPct val="90000"/>
              </a:lnSpc>
            </a:pPr>
            <a:endParaRPr lang="en-US" altLang="en-US" sz="1800" smtClean="0">
              <a:solidFill>
                <a:srgbClr val="532B64"/>
              </a:solidFill>
            </a:endParaRPr>
          </a:p>
          <a:p>
            <a:pPr lvl="2" eaLnBrk="1" hangingPunct="1">
              <a:lnSpc>
                <a:spcPct val="90000"/>
              </a:lnSpc>
            </a:pPr>
            <a:r>
              <a:rPr lang="en-US" altLang="en-US" sz="2800" smtClean="0">
                <a:solidFill>
                  <a:srgbClr val="532B64"/>
                </a:solidFill>
              </a:rPr>
              <a:t>Exposure to a person who has infectious TB or has other risk factors for exposure to TB</a:t>
            </a:r>
          </a:p>
          <a:p>
            <a:pPr lvl="2" eaLnBrk="1" hangingPunct="1">
              <a:lnSpc>
                <a:spcPct val="90000"/>
              </a:lnSpc>
            </a:pPr>
            <a:endParaRPr lang="en-US" altLang="en-US" sz="1800" smtClean="0">
              <a:solidFill>
                <a:srgbClr val="532B64"/>
              </a:solidFill>
            </a:endParaRPr>
          </a:p>
          <a:p>
            <a:pPr lvl="2" eaLnBrk="1" hangingPunct="1">
              <a:lnSpc>
                <a:spcPct val="90000"/>
              </a:lnSpc>
            </a:pPr>
            <a:r>
              <a:rPr lang="en-US" altLang="en-US" sz="2800" smtClean="0">
                <a:solidFill>
                  <a:srgbClr val="532B64"/>
                </a:solidFill>
              </a:rPr>
              <a:t>Risk factors for developing TB disease</a:t>
            </a:r>
          </a:p>
          <a:p>
            <a:pPr lvl="2" eaLnBrk="1" hangingPunct="1">
              <a:lnSpc>
                <a:spcPct val="90000"/>
              </a:lnSpc>
            </a:pPr>
            <a:endParaRPr lang="en-US" altLang="en-US" sz="1800" smtClean="0">
              <a:solidFill>
                <a:srgbClr val="532B64"/>
              </a:solidFill>
            </a:endParaRPr>
          </a:p>
          <a:p>
            <a:pPr lvl="2" eaLnBrk="1" hangingPunct="1">
              <a:lnSpc>
                <a:spcPct val="90000"/>
              </a:lnSpc>
            </a:pPr>
            <a:r>
              <a:rPr lang="en-US" altLang="en-US" sz="2800" smtClean="0">
                <a:solidFill>
                  <a:srgbClr val="532B64"/>
                </a:solidFill>
              </a:rPr>
              <a:t>TB infection or TB disease in the past</a:t>
            </a:r>
          </a:p>
        </p:txBody>
      </p:sp>
      <p:sp>
        <p:nvSpPr>
          <p:cNvPr id="182277" name="Rectangle 3"/>
          <p:cNvSpPr>
            <a:spLocks noGrp="1" noChangeArrowheads="1"/>
          </p:cNvSpPr>
          <p:nvPr>
            <p:ph type="title"/>
          </p:nvPr>
        </p:nvSpPr>
        <p:spPr>
          <a:xfrm>
            <a:off x="457200" y="533400"/>
            <a:ext cx="8229600" cy="838200"/>
          </a:xfrm>
          <a:noFill/>
        </p:spPr>
        <p:txBody>
          <a:bodyPr/>
          <a:lstStyle/>
          <a:p>
            <a:pPr eaLnBrk="1" hangingPunct="1"/>
            <a:r>
              <a:rPr lang="en-US" altLang="en-US" smtClean="0"/>
              <a:t>Diagnosis of TB Disease</a:t>
            </a:r>
            <a:br>
              <a:rPr lang="en-US" altLang="en-US" smtClean="0"/>
            </a:br>
            <a:r>
              <a:rPr lang="en-US" altLang="en-US" smtClean="0"/>
              <a:t>Study Question 3.24</a:t>
            </a:r>
            <a:endParaRPr lang="en-US" altLang="en-US" sz="3600" smtClean="0"/>
          </a:p>
        </p:txBody>
      </p:sp>
      <p:sp>
        <p:nvSpPr>
          <p:cNvPr id="182278" name="Rectangle 4"/>
          <p:cNvSpPr>
            <a:spLocks noChangeArrowheads="1"/>
          </p:cNvSpPr>
          <p:nvPr/>
        </p:nvSpPr>
        <p:spPr bwMode="auto">
          <a:xfrm>
            <a:off x="381000" y="152400"/>
            <a:ext cx="83058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490">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7490">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7490">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749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843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803B3973-7326-41DE-9A61-A2FF5B8E8872}" type="slidenum">
              <a:rPr lang="en-US" altLang="en-US" sz="2000" smtClean="0"/>
              <a:pPr>
                <a:spcBef>
                  <a:spcPct val="0"/>
                </a:spcBef>
                <a:buClrTx/>
                <a:buFontTx/>
                <a:buNone/>
              </a:pPr>
              <a:t>88</a:t>
            </a:fld>
            <a:endParaRPr lang="en-US" altLang="en-US" sz="2000" smtClean="0"/>
          </a:p>
        </p:txBody>
      </p:sp>
      <p:sp>
        <p:nvSpPr>
          <p:cNvPr id="448514" name="Rectangle 2"/>
          <p:cNvSpPr>
            <a:spLocks noGrp="1" noChangeArrowheads="1"/>
          </p:cNvSpPr>
          <p:nvPr>
            <p:ph type="body" idx="1"/>
          </p:nvPr>
        </p:nvSpPr>
        <p:spPr>
          <a:xfrm>
            <a:off x="152400" y="1371600"/>
            <a:ext cx="8915400" cy="4953000"/>
          </a:xfrm>
        </p:spPr>
        <p:txBody>
          <a:bodyPr/>
          <a:lstStyle/>
          <a:p>
            <a:pPr eaLnBrk="1" hangingPunct="1">
              <a:lnSpc>
                <a:spcPct val="90000"/>
              </a:lnSpc>
              <a:buFontTx/>
              <a:buNone/>
            </a:pPr>
            <a:r>
              <a:rPr lang="en-US" altLang="en-US" sz="2000" smtClean="0"/>
              <a:t>	</a:t>
            </a:r>
            <a:r>
              <a:rPr lang="en-US" altLang="en-US" sz="2800" smtClean="0"/>
              <a:t>What are the symptoms of pulmonary TB disease? What are the symptoms of extrapulmonary TB disease?</a:t>
            </a:r>
            <a:r>
              <a:rPr lang="en-US" altLang="en-US" sz="2000" smtClean="0"/>
              <a:t> </a:t>
            </a:r>
            <a:endParaRPr lang="en-US" altLang="en-US" sz="1800" i="1" smtClean="0"/>
          </a:p>
          <a:p>
            <a:pPr eaLnBrk="1" hangingPunct="1">
              <a:lnSpc>
                <a:spcPct val="90000"/>
              </a:lnSpc>
            </a:pPr>
            <a:endParaRPr lang="en-US" altLang="en-US" sz="1200" i="1" smtClean="0"/>
          </a:p>
          <a:p>
            <a:pPr lvl="2" eaLnBrk="1" hangingPunct="1">
              <a:lnSpc>
                <a:spcPct val="90000"/>
              </a:lnSpc>
            </a:pPr>
            <a:r>
              <a:rPr lang="en-US" altLang="en-US" smtClean="0">
                <a:solidFill>
                  <a:srgbClr val="532B64"/>
                </a:solidFill>
              </a:rPr>
              <a:t>General symptoms of TB disease: Weight loss, fatigue, malaise, fever, and night sweats</a:t>
            </a:r>
          </a:p>
          <a:p>
            <a:pPr lvl="2" eaLnBrk="1" hangingPunct="1">
              <a:lnSpc>
                <a:spcPct val="90000"/>
              </a:lnSpc>
            </a:pPr>
            <a:endParaRPr lang="en-US" altLang="en-US" sz="1200" smtClean="0">
              <a:solidFill>
                <a:srgbClr val="532B64"/>
              </a:solidFill>
            </a:endParaRPr>
          </a:p>
          <a:p>
            <a:pPr lvl="2" eaLnBrk="1" hangingPunct="1">
              <a:lnSpc>
                <a:spcPct val="90000"/>
              </a:lnSpc>
            </a:pPr>
            <a:r>
              <a:rPr lang="en-US" altLang="en-US" smtClean="0">
                <a:solidFill>
                  <a:srgbClr val="532B64"/>
                </a:solidFill>
              </a:rPr>
              <a:t>Pulmonary: Coughing, pain in chest, coughing up sputum or blood</a:t>
            </a:r>
          </a:p>
          <a:p>
            <a:pPr lvl="2" eaLnBrk="1" hangingPunct="1">
              <a:lnSpc>
                <a:spcPct val="90000"/>
              </a:lnSpc>
            </a:pPr>
            <a:endParaRPr lang="en-US" altLang="en-US" sz="1200" smtClean="0">
              <a:solidFill>
                <a:srgbClr val="532B64"/>
              </a:solidFill>
            </a:endParaRPr>
          </a:p>
          <a:p>
            <a:pPr lvl="2" eaLnBrk="1" hangingPunct="1">
              <a:lnSpc>
                <a:spcPct val="90000"/>
              </a:lnSpc>
            </a:pPr>
            <a:r>
              <a:rPr lang="en-US" altLang="en-US" smtClean="0">
                <a:solidFill>
                  <a:srgbClr val="532B64"/>
                </a:solidFill>
              </a:rPr>
              <a:t>Extrapulmonary: Depends on the part of the body that is affected by the disease. For example, TB of the spine may cause pain in the back; TB of the kidney may cause blood in the urine.</a:t>
            </a:r>
          </a:p>
        </p:txBody>
      </p:sp>
      <p:sp>
        <p:nvSpPr>
          <p:cNvPr id="184325" name="Rectangle 3"/>
          <p:cNvSpPr>
            <a:spLocks noGrp="1" noChangeArrowheads="1"/>
          </p:cNvSpPr>
          <p:nvPr>
            <p:ph type="title"/>
          </p:nvPr>
        </p:nvSpPr>
        <p:spPr>
          <a:xfrm>
            <a:off x="381000" y="533400"/>
            <a:ext cx="8229600" cy="838200"/>
          </a:xfrm>
          <a:noFill/>
        </p:spPr>
        <p:txBody>
          <a:bodyPr/>
          <a:lstStyle/>
          <a:p>
            <a:pPr eaLnBrk="1" hangingPunct="1"/>
            <a:r>
              <a:rPr lang="en-US" altLang="en-US" smtClean="0"/>
              <a:t>Diagnosis of TB Disease </a:t>
            </a:r>
            <a:br>
              <a:rPr lang="en-US" altLang="en-US" smtClean="0"/>
            </a:br>
            <a:r>
              <a:rPr lang="en-US" altLang="en-US" smtClean="0"/>
              <a:t>Study Question 3.25</a:t>
            </a:r>
          </a:p>
        </p:txBody>
      </p:sp>
      <p:sp>
        <p:nvSpPr>
          <p:cNvPr id="177158" name="Rectangle 4"/>
          <p:cNvSpPr>
            <a:spLocks noChangeArrowheads="1"/>
          </p:cNvSpPr>
          <p:nvPr/>
        </p:nvSpPr>
        <p:spPr bwMode="auto">
          <a:xfrm>
            <a:off x="381000" y="152400"/>
            <a:ext cx="8305800" cy="11430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defRPr/>
            </a:pPr>
            <a:endParaRPr lang="en-US" altLang="en-US" sz="4000" b="0" smtClean="0">
              <a:ln>
                <a:solidFill>
                  <a:srgbClr val="532B64"/>
                </a:solidFill>
              </a:ln>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851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8514">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85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863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9BBCC0EF-B5E2-4FE1-AD95-06D1A245FF98}" type="slidenum">
              <a:rPr lang="en-US" altLang="en-US" sz="2000" smtClean="0"/>
              <a:pPr>
                <a:spcBef>
                  <a:spcPct val="0"/>
                </a:spcBef>
                <a:buClrTx/>
                <a:buFontTx/>
                <a:buNone/>
              </a:pPr>
              <a:t>89</a:t>
            </a:fld>
            <a:endParaRPr lang="en-US" altLang="en-US" sz="2000" smtClean="0"/>
          </a:p>
        </p:txBody>
      </p:sp>
      <p:sp>
        <p:nvSpPr>
          <p:cNvPr id="449538" name="Rectangle 2"/>
          <p:cNvSpPr>
            <a:spLocks noGrp="1" noChangeArrowheads="1"/>
          </p:cNvSpPr>
          <p:nvPr>
            <p:ph type="body" idx="1"/>
          </p:nvPr>
        </p:nvSpPr>
        <p:spPr>
          <a:xfrm>
            <a:off x="457200" y="1524000"/>
            <a:ext cx="8229600" cy="4754563"/>
          </a:xfrm>
        </p:spPr>
        <p:txBody>
          <a:bodyPr/>
          <a:lstStyle/>
          <a:p>
            <a:pPr eaLnBrk="1" hangingPunct="1">
              <a:buFontTx/>
              <a:buNone/>
            </a:pPr>
            <a:r>
              <a:rPr lang="en-US" altLang="en-US" sz="2400" smtClean="0"/>
              <a:t>	</a:t>
            </a:r>
            <a:r>
              <a:rPr lang="en-US" altLang="en-US" sz="2800" smtClean="0"/>
              <a:t>For patients with symptoms of TB disease, should clinicians wait for TST or IGRA results before starting other diagnostic tests?</a:t>
            </a:r>
            <a:r>
              <a:rPr lang="en-US" altLang="en-US" sz="2400" smtClean="0"/>
              <a:t>  </a:t>
            </a:r>
            <a:endParaRPr lang="en-US" altLang="en-US" sz="1800" i="1" smtClean="0"/>
          </a:p>
          <a:p>
            <a:pPr eaLnBrk="1" hangingPunct="1"/>
            <a:endParaRPr lang="en-US" altLang="en-US" sz="1800" i="1" smtClean="0"/>
          </a:p>
          <a:p>
            <a:pPr lvl="2" eaLnBrk="1" hangingPunct="1">
              <a:buFontTx/>
              <a:buNone/>
            </a:pPr>
            <a:r>
              <a:rPr lang="en-US" altLang="en-US" smtClean="0">
                <a:solidFill>
                  <a:srgbClr val="008080"/>
                </a:solidFill>
              </a:rPr>
              <a:t>	</a:t>
            </a:r>
            <a:r>
              <a:rPr lang="en-US" altLang="en-US" sz="2800" smtClean="0">
                <a:solidFill>
                  <a:srgbClr val="532B64"/>
                </a:solidFill>
              </a:rPr>
              <a:t>No, clinicians should not wait for TST or IGRA results before starting other diagnostic tests.</a:t>
            </a:r>
          </a:p>
        </p:txBody>
      </p:sp>
      <p:sp>
        <p:nvSpPr>
          <p:cNvPr id="179205" name="Rectangle 3"/>
          <p:cNvSpPr>
            <a:spLocks noChangeArrowheads="1"/>
          </p:cNvSpPr>
          <p:nvPr/>
        </p:nvSpPr>
        <p:spPr bwMode="auto">
          <a:xfrm>
            <a:off x="381000" y="152400"/>
            <a:ext cx="8305800" cy="11430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defRPr/>
            </a:pPr>
            <a:endParaRPr lang="en-US" altLang="en-US" sz="4000" b="0" smtClean="0">
              <a:ln>
                <a:solidFill>
                  <a:srgbClr val="532B64"/>
                </a:solidFill>
              </a:ln>
              <a:solidFill>
                <a:srgbClr val="009999"/>
              </a:solidFill>
              <a:latin typeface="Times New Roman" panose="02020603050405020304" pitchFamily="18" charset="0"/>
            </a:endParaRPr>
          </a:p>
        </p:txBody>
      </p:sp>
      <p:sp>
        <p:nvSpPr>
          <p:cNvPr id="186374" name="Rectangle 4"/>
          <p:cNvSpPr>
            <a:spLocks noGrp="1" noChangeArrowheads="1"/>
          </p:cNvSpPr>
          <p:nvPr>
            <p:ph type="title"/>
          </p:nvPr>
        </p:nvSpPr>
        <p:spPr>
          <a:xfrm>
            <a:off x="457200" y="533400"/>
            <a:ext cx="8229600" cy="838200"/>
          </a:xfrm>
          <a:noFill/>
        </p:spPr>
        <p:txBody>
          <a:bodyPr/>
          <a:lstStyle/>
          <a:p>
            <a:pPr eaLnBrk="1" hangingPunct="1"/>
            <a:r>
              <a:rPr lang="en-US" altLang="en-US" smtClean="0"/>
              <a:t>Diagnosis of TB Disease </a:t>
            </a:r>
            <a:br>
              <a:rPr lang="en-US" altLang="en-US" smtClean="0"/>
            </a:br>
            <a:r>
              <a:rPr lang="en-US" altLang="en-US" smtClean="0"/>
              <a:t>Study Question 3.26</a:t>
            </a:r>
            <a:endParaRPr lang="en-US" altLang="en-US" sz="3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95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25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B8622DD4-1B5D-4C54-9AEE-EB0FBF9813C8}" type="slidenum">
              <a:rPr lang="en-US" altLang="en-US" sz="2000" smtClean="0"/>
              <a:pPr>
                <a:spcBef>
                  <a:spcPct val="0"/>
                </a:spcBef>
                <a:buClrTx/>
                <a:buFontTx/>
                <a:buNone/>
              </a:pPr>
              <a:t>9</a:t>
            </a:fld>
            <a:endParaRPr lang="en-US" altLang="en-US" sz="2000" smtClean="0"/>
          </a:p>
        </p:txBody>
      </p:sp>
      <p:sp>
        <p:nvSpPr>
          <p:cNvPr id="22532" name="Rectangle 4"/>
          <p:cNvSpPr>
            <a:spLocks noGrp="1" noChangeArrowheads="1"/>
          </p:cNvSpPr>
          <p:nvPr>
            <p:ph type="title"/>
          </p:nvPr>
        </p:nvSpPr>
        <p:spPr>
          <a:noFill/>
        </p:spPr>
        <p:txBody>
          <a:bodyPr/>
          <a:lstStyle/>
          <a:p>
            <a:pPr eaLnBrk="1" hangingPunct="1"/>
            <a:r>
              <a:rPr lang="en-US" altLang="en-US" smtClean="0"/>
              <a:t>Targeted Testing (5)</a:t>
            </a:r>
            <a:br>
              <a:rPr lang="en-US" altLang="en-US" smtClean="0"/>
            </a:br>
            <a:r>
              <a:rPr lang="en-US" altLang="en-US" sz="3200" smtClean="0"/>
              <a:t>High-Risk Groups for TB Infection</a:t>
            </a:r>
          </a:p>
        </p:txBody>
      </p:sp>
      <p:sp>
        <p:nvSpPr>
          <p:cNvPr id="22533" name="Rectangle 3"/>
          <p:cNvSpPr>
            <a:spLocks noGrp="1" noChangeArrowheads="1"/>
          </p:cNvSpPr>
          <p:nvPr>
            <p:ph type="body" idx="1"/>
          </p:nvPr>
        </p:nvSpPr>
        <p:spPr>
          <a:xfrm>
            <a:off x="350838" y="1546225"/>
            <a:ext cx="8382000" cy="4525963"/>
          </a:xfrm>
        </p:spPr>
        <p:txBody>
          <a:bodyPr/>
          <a:lstStyle/>
          <a:p>
            <a:pPr eaLnBrk="1" hangingPunct="1"/>
            <a:r>
              <a:rPr lang="en-US" altLang="en-US" sz="2800" smtClean="0"/>
              <a:t>Contacts of people known or suspected to have TB disease</a:t>
            </a:r>
          </a:p>
          <a:p>
            <a:pPr eaLnBrk="1" hangingPunct="1"/>
            <a:endParaRPr lang="en-US" altLang="en-US" sz="1800" smtClean="0"/>
          </a:p>
          <a:p>
            <a:pPr eaLnBrk="1" hangingPunct="1"/>
            <a:r>
              <a:rPr lang="en-US" altLang="en-US" sz="2800" smtClean="0"/>
              <a:t>People who have come to U.S. within 5 years from areas of the world where TB is common</a:t>
            </a:r>
          </a:p>
          <a:p>
            <a:pPr eaLnBrk="1" hangingPunct="1"/>
            <a:endParaRPr lang="en-US" altLang="en-US" sz="1800" smtClean="0"/>
          </a:p>
          <a:p>
            <a:pPr eaLnBrk="1" hangingPunct="1"/>
            <a:r>
              <a:rPr lang="en-US" altLang="en-US" sz="2800" smtClean="0"/>
              <a:t>People who visit areas with a high prevalence of TB disease</a:t>
            </a:r>
          </a:p>
          <a:p>
            <a:pPr eaLnBrk="1" hangingPunct="1"/>
            <a:endParaRPr lang="en-US" altLang="en-US" sz="1800" smtClean="0"/>
          </a:p>
          <a:p>
            <a:pPr eaLnBrk="1" hangingPunct="1"/>
            <a:r>
              <a:rPr lang="en-US" altLang="en-US" sz="2800" smtClean="0"/>
              <a:t>People who live or work in high-risk congregate settings</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2C1CBB2D-0CA5-49DC-8706-E291D363A21D}" type="slidenum">
              <a:rPr lang="en-US" altLang="en-US" sz="2000" smtClean="0"/>
              <a:pPr>
                <a:spcBef>
                  <a:spcPct val="0"/>
                </a:spcBef>
                <a:buClrTx/>
                <a:buFontTx/>
                <a:buNone/>
              </a:pPr>
              <a:t>90</a:t>
            </a:fld>
            <a:endParaRPr lang="en-US" altLang="en-US" sz="2000" smtClean="0"/>
          </a:p>
        </p:txBody>
      </p:sp>
      <p:sp>
        <p:nvSpPr>
          <p:cNvPr id="74755" name="Rectangle 2"/>
          <p:cNvSpPr>
            <a:spLocks noGrp="1" noChangeArrowheads="1"/>
          </p:cNvSpPr>
          <p:nvPr>
            <p:ph type="ctrTitle"/>
          </p:nvPr>
        </p:nvSpPr>
        <p:spPr>
          <a:xfrm>
            <a:off x="685800" y="2133600"/>
            <a:ext cx="7772400" cy="1828800"/>
          </a:xfrm>
        </p:spPr>
        <p:txBody>
          <a:bodyPr/>
          <a:lstStyle/>
          <a:p>
            <a:pPr eaLnBrk="1" hangingPunct="1">
              <a:defRPr/>
            </a:pPr>
            <a:r>
              <a:rPr lang="en-US" dirty="0" smtClean="0">
                <a:solidFill>
                  <a:srgbClr val="532B64"/>
                </a:solidFill>
              </a:rPr>
              <a:t>Diagnosis of TB Disease</a:t>
            </a:r>
            <a:r>
              <a:rPr lang="en-US" dirty="0" smtClean="0">
                <a:solidFill>
                  <a:schemeClr val="accent1">
                    <a:lumMod val="25000"/>
                  </a:schemeClr>
                </a:solidFill>
              </a:rPr>
              <a:t/>
            </a:r>
            <a:br>
              <a:rPr lang="en-US" dirty="0" smtClean="0">
                <a:solidFill>
                  <a:schemeClr val="accent1">
                    <a:lumMod val="25000"/>
                  </a:schemeClr>
                </a:solidFill>
              </a:rPr>
            </a:br>
            <a:r>
              <a:rPr lang="en-US" sz="1600" dirty="0" smtClean="0"/>
              <a:t/>
            </a:r>
            <a:br>
              <a:rPr lang="en-US" sz="1600" dirty="0" smtClean="0"/>
            </a:br>
            <a:r>
              <a:rPr lang="en-US" sz="4000" dirty="0" smtClean="0">
                <a:solidFill>
                  <a:srgbClr val="80439B"/>
                </a:solidFill>
              </a:rPr>
              <a:t>Medical Evaluation</a:t>
            </a:r>
          </a:p>
        </p:txBody>
      </p:sp>
      <p:sp>
        <p:nvSpPr>
          <p:cNvPr id="4" name="TextBox 3"/>
          <p:cNvSpPr txBox="1"/>
          <p:nvPr/>
        </p:nvSpPr>
        <p:spPr>
          <a:xfrm>
            <a:off x="2630488" y="3810000"/>
            <a:ext cx="6324600" cy="708025"/>
          </a:xfrm>
          <a:prstGeom prst="rect">
            <a:avLst/>
          </a:prstGeom>
          <a:noFill/>
        </p:spPr>
        <p:txBody>
          <a:bodyPr>
            <a:spAutoFit/>
          </a:bodyPr>
          <a:lstStyle/>
          <a:p>
            <a:pPr marL="742950" indent="-742950" eaLnBrk="1" hangingPunct="1">
              <a:buFont typeface="+mj-lt"/>
              <a:buAutoNum type="arabicPeriod" startAt="4"/>
              <a:defRPr/>
            </a:pPr>
            <a:r>
              <a:rPr lang="en-US" b="1" dirty="0">
                <a:solidFill>
                  <a:srgbClr val="80439B"/>
                </a:solidFill>
                <a:latin typeface="+mj-lt"/>
              </a:rPr>
              <a:t>Chest X-Ray</a:t>
            </a:r>
          </a:p>
        </p:txBody>
      </p:sp>
      <p:sp>
        <p:nvSpPr>
          <p:cNvPr id="188421"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19046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038447AD-52E8-4A60-882D-DBAA0055B799}" type="slidenum">
              <a:rPr lang="en-US" altLang="en-US" sz="2000" smtClean="0"/>
              <a:pPr>
                <a:spcBef>
                  <a:spcPct val="0"/>
                </a:spcBef>
                <a:buClrTx/>
                <a:buFontTx/>
                <a:buNone/>
              </a:pPr>
              <a:t>91</a:t>
            </a:fld>
            <a:endParaRPr lang="en-US" altLang="en-US" sz="2000" smtClean="0"/>
          </a:p>
        </p:txBody>
      </p:sp>
      <p:sp>
        <p:nvSpPr>
          <p:cNvPr id="190468" name="Rectangle 2"/>
          <p:cNvSpPr>
            <a:spLocks noGrp="1" noChangeArrowheads="1"/>
          </p:cNvSpPr>
          <p:nvPr>
            <p:ph type="body" sz="half" idx="1"/>
          </p:nvPr>
        </p:nvSpPr>
        <p:spPr>
          <a:xfrm>
            <a:off x="152400" y="1295400"/>
            <a:ext cx="4800600" cy="5029200"/>
          </a:xfrm>
        </p:spPr>
        <p:txBody>
          <a:bodyPr/>
          <a:lstStyle/>
          <a:p>
            <a:pPr eaLnBrk="1" hangingPunct="1">
              <a:lnSpc>
                <a:spcPct val="90000"/>
              </a:lnSpc>
              <a:buClrTx/>
            </a:pPr>
            <a:r>
              <a:rPr lang="en-US" altLang="en-US" sz="2800" dirty="0" smtClean="0"/>
              <a:t>When a person has TB disease in the lungs, the chest x-ray usually appears abnormal.  It may show:</a:t>
            </a:r>
          </a:p>
          <a:p>
            <a:pPr eaLnBrk="1" hangingPunct="1">
              <a:lnSpc>
                <a:spcPct val="90000"/>
              </a:lnSpc>
              <a:buClrTx/>
            </a:pPr>
            <a:endParaRPr lang="en-US" altLang="en-US" sz="1600" dirty="0" smtClean="0"/>
          </a:p>
          <a:p>
            <a:pPr lvl="1" eaLnBrk="1" hangingPunct="1">
              <a:lnSpc>
                <a:spcPct val="90000"/>
              </a:lnSpc>
              <a:buClrTx/>
            </a:pPr>
            <a:r>
              <a:rPr lang="en-US" altLang="en-US" u="sng" dirty="0" smtClean="0"/>
              <a:t>Infiltrates</a:t>
            </a:r>
            <a:r>
              <a:rPr lang="en-US" altLang="en-US" dirty="0" smtClean="0"/>
              <a:t> (collections of fluid and cells in lung tissue)</a:t>
            </a:r>
          </a:p>
          <a:p>
            <a:pPr lvl="1" eaLnBrk="1" hangingPunct="1">
              <a:lnSpc>
                <a:spcPct val="90000"/>
              </a:lnSpc>
              <a:buClrTx/>
              <a:buFontTx/>
              <a:buNone/>
            </a:pPr>
            <a:endParaRPr lang="en-US" altLang="en-US" sz="2000" dirty="0" smtClean="0"/>
          </a:p>
          <a:p>
            <a:pPr lvl="1" eaLnBrk="1" hangingPunct="1">
              <a:lnSpc>
                <a:spcPct val="90000"/>
              </a:lnSpc>
              <a:buClrTx/>
            </a:pPr>
            <a:r>
              <a:rPr lang="en-US" altLang="en-US" u="sng" dirty="0" smtClean="0"/>
              <a:t>Cavities</a:t>
            </a:r>
            <a:r>
              <a:rPr lang="en-US" altLang="en-US" dirty="0" smtClean="0"/>
              <a:t> (hollow spaces within the lung)</a:t>
            </a:r>
          </a:p>
        </p:txBody>
      </p:sp>
      <p:sp>
        <p:nvSpPr>
          <p:cNvPr id="190469" name="Rectangle 4"/>
          <p:cNvSpPr>
            <a:spLocks noGrp="1" noChangeArrowheads="1"/>
          </p:cNvSpPr>
          <p:nvPr>
            <p:ph type="title"/>
          </p:nvPr>
        </p:nvSpPr>
        <p:spPr>
          <a:xfrm>
            <a:off x="427038" y="152400"/>
            <a:ext cx="8229600" cy="762000"/>
          </a:xfrm>
          <a:noFill/>
        </p:spPr>
        <p:txBody>
          <a:bodyPr/>
          <a:lstStyle/>
          <a:p>
            <a:pPr eaLnBrk="1" hangingPunct="1"/>
            <a:r>
              <a:rPr lang="en-US" altLang="en-US" smtClean="0">
                <a:solidFill>
                  <a:srgbClr val="532B64"/>
                </a:solidFill>
              </a:rPr>
              <a:t> 4.  Chest X-Ray (1)</a:t>
            </a:r>
          </a:p>
        </p:txBody>
      </p:sp>
      <p:sp>
        <p:nvSpPr>
          <p:cNvPr id="190470" name="Text Box 5"/>
          <p:cNvSpPr txBox="1">
            <a:spLocks noChangeArrowheads="1"/>
          </p:cNvSpPr>
          <p:nvPr/>
        </p:nvSpPr>
        <p:spPr bwMode="auto">
          <a:xfrm>
            <a:off x="5257800" y="5410200"/>
            <a:ext cx="3352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200"/>
              <a:t>Abnormal chest x-ray with cavity</a:t>
            </a:r>
          </a:p>
        </p:txBody>
      </p:sp>
      <p:pic>
        <p:nvPicPr>
          <p:cNvPr id="1904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1588" y="1704975"/>
            <a:ext cx="3906837"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925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CC8C81C7-7472-499B-B3E8-E3D6AD19A03D}" type="slidenum">
              <a:rPr lang="en-US" altLang="en-US" sz="2000" smtClean="0"/>
              <a:pPr>
                <a:spcBef>
                  <a:spcPct val="0"/>
                </a:spcBef>
                <a:buClrTx/>
                <a:buFontTx/>
                <a:buNone/>
              </a:pPr>
              <a:t>92</a:t>
            </a:fld>
            <a:endParaRPr lang="en-US" altLang="en-US" sz="2000" smtClean="0"/>
          </a:p>
        </p:txBody>
      </p:sp>
      <p:sp>
        <p:nvSpPr>
          <p:cNvPr id="192516" name="Rectangle 2"/>
          <p:cNvSpPr>
            <a:spLocks noGrp="1" noChangeArrowheads="1"/>
          </p:cNvSpPr>
          <p:nvPr>
            <p:ph type="body" idx="1"/>
          </p:nvPr>
        </p:nvSpPr>
        <p:spPr>
          <a:xfrm>
            <a:off x="381000" y="1295400"/>
            <a:ext cx="8458200" cy="5029200"/>
          </a:xfrm>
        </p:spPr>
        <p:txBody>
          <a:bodyPr/>
          <a:lstStyle/>
          <a:p>
            <a:pPr eaLnBrk="1" hangingPunct="1"/>
            <a:r>
              <a:rPr lang="en-US" altLang="en-US" sz="2800" smtClean="0"/>
              <a:t>Chest x-rays can:</a:t>
            </a:r>
          </a:p>
          <a:p>
            <a:pPr eaLnBrk="1" hangingPunct="1"/>
            <a:endParaRPr lang="en-US" altLang="en-US" sz="2800" smtClean="0"/>
          </a:p>
          <a:p>
            <a:pPr lvl="1" eaLnBrk="1" hangingPunct="1"/>
            <a:r>
              <a:rPr lang="en-US" altLang="en-US" smtClean="0"/>
              <a:t>Help rule out possibility of pulmonary TB disease in persons who have a positive TST or IGRA result</a:t>
            </a:r>
          </a:p>
          <a:p>
            <a:pPr lvl="1" eaLnBrk="1" hangingPunct="1"/>
            <a:endParaRPr lang="en-US" altLang="en-US" smtClean="0"/>
          </a:p>
          <a:p>
            <a:pPr lvl="1" eaLnBrk="1" hangingPunct="1"/>
            <a:r>
              <a:rPr lang="en-US" altLang="en-US" smtClean="0"/>
              <a:t>Check for lung abnormalities </a:t>
            </a:r>
          </a:p>
          <a:p>
            <a:pPr lvl="1" eaLnBrk="1" hangingPunct="1">
              <a:buFontTx/>
              <a:buNone/>
            </a:pPr>
            <a:endParaRPr lang="en-US" altLang="en-US" smtClean="0"/>
          </a:p>
        </p:txBody>
      </p:sp>
      <p:sp>
        <p:nvSpPr>
          <p:cNvPr id="192517" name="Rectangle 3"/>
          <p:cNvSpPr>
            <a:spLocks noGrp="1" noChangeArrowheads="1"/>
          </p:cNvSpPr>
          <p:nvPr>
            <p:ph type="title"/>
          </p:nvPr>
        </p:nvSpPr>
        <p:spPr>
          <a:xfrm>
            <a:off x="427038" y="152400"/>
            <a:ext cx="8229600" cy="762000"/>
          </a:xfrm>
          <a:noFill/>
        </p:spPr>
        <p:txBody>
          <a:bodyPr/>
          <a:lstStyle/>
          <a:p>
            <a:pPr eaLnBrk="1" hangingPunct="1"/>
            <a:r>
              <a:rPr lang="en-US" altLang="en-US" smtClean="0"/>
              <a:t> 4.  Chest X-Ray (2)</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945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96D08894-9041-4FC2-B6C9-97629BE6EE5B}" type="slidenum">
              <a:rPr lang="en-US" altLang="en-US" sz="2000" smtClean="0"/>
              <a:pPr>
                <a:spcBef>
                  <a:spcPct val="0"/>
                </a:spcBef>
                <a:buClrTx/>
                <a:buFontTx/>
                <a:buNone/>
              </a:pPr>
              <a:t>93</a:t>
            </a:fld>
            <a:endParaRPr lang="en-US" altLang="en-US" sz="2000" smtClean="0"/>
          </a:p>
        </p:txBody>
      </p:sp>
      <p:sp>
        <p:nvSpPr>
          <p:cNvPr id="194564" name="Rectangle 2"/>
          <p:cNvSpPr>
            <a:spLocks noGrp="1" noChangeArrowheads="1"/>
          </p:cNvSpPr>
          <p:nvPr>
            <p:ph type="title"/>
          </p:nvPr>
        </p:nvSpPr>
        <p:spPr>
          <a:xfrm>
            <a:off x="427038" y="152400"/>
            <a:ext cx="8229600" cy="838200"/>
          </a:xfrm>
        </p:spPr>
        <p:txBody>
          <a:bodyPr/>
          <a:lstStyle/>
          <a:p>
            <a:pPr eaLnBrk="1" hangingPunct="1"/>
            <a:r>
              <a:rPr lang="en-US" altLang="en-US" smtClean="0"/>
              <a:t>4.  Chest X-Ray (3)</a:t>
            </a:r>
          </a:p>
        </p:txBody>
      </p:sp>
      <p:sp>
        <p:nvSpPr>
          <p:cNvPr id="194565" name="Rectangle 3"/>
          <p:cNvSpPr>
            <a:spLocks noGrp="1" noChangeArrowheads="1"/>
          </p:cNvSpPr>
          <p:nvPr>
            <p:ph type="body" idx="1"/>
          </p:nvPr>
        </p:nvSpPr>
        <p:spPr>
          <a:xfrm>
            <a:off x="457200" y="1371600"/>
            <a:ext cx="8229600" cy="4525963"/>
          </a:xfrm>
        </p:spPr>
        <p:txBody>
          <a:bodyPr/>
          <a:lstStyle/>
          <a:p>
            <a:pPr eaLnBrk="1" hangingPunct="1"/>
            <a:r>
              <a:rPr lang="en-US" altLang="en-US" sz="2800" smtClean="0"/>
              <a:t>Chest x-rays </a:t>
            </a:r>
            <a:r>
              <a:rPr lang="en-US" altLang="en-US" sz="2800" u="sng" smtClean="0"/>
              <a:t>cannot confirm</a:t>
            </a:r>
            <a:r>
              <a:rPr lang="en-US" altLang="en-US" sz="2800" smtClean="0"/>
              <a:t> TB disease</a:t>
            </a:r>
          </a:p>
          <a:p>
            <a:pPr eaLnBrk="1" hangingPunct="1"/>
            <a:endParaRPr lang="en-US" altLang="en-US" sz="2000" smtClean="0"/>
          </a:p>
          <a:p>
            <a:pPr lvl="1" eaLnBrk="1" hangingPunct="1"/>
            <a:r>
              <a:rPr lang="en-US" altLang="en-US" smtClean="0"/>
              <a:t>Other diseases can cause lung abnormalities</a:t>
            </a:r>
          </a:p>
          <a:p>
            <a:pPr lvl="1" eaLnBrk="1" hangingPunct="1"/>
            <a:endParaRPr lang="en-US" altLang="en-US" sz="1800" smtClean="0"/>
          </a:p>
          <a:p>
            <a:pPr lvl="1" eaLnBrk="1" hangingPunct="1"/>
            <a:r>
              <a:rPr lang="en-US" altLang="en-US" smtClean="0"/>
              <a:t>Only bacteriologic culture can confirm patient has TB disease</a:t>
            </a:r>
          </a:p>
          <a:p>
            <a:pPr lvl="1" eaLnBrk="1" hangingPunct="1"/>
            <a:endParaRPr lang="en-US" altLang="en-US" sz="1800" smtClean="0"/>
          </a:p>
          <a:p>
            <a:pPr lvl="1" eaLnBrk="1" hangingPunct="1"/>
            <a:r>
              <a:rPr lang="en-US" altLang="en-US" smtClean="0"/>
              <a:t>Chest x-ray may appear unusual or even appear normal for persons living with HIV</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966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14AE61FE-2092-495C-985F-78B3DBD2EF99}" type="slidenum">
              <a:rPr lang="en-US" altLang="en-US" sz="2000" smtClean="0"/>
              <a:pPr>
                <a:spcBef>
                  <a:spcPct val="0"/>
                </a:spcBef>
                <a:buClrTx/>
                <a:buFontTx/>
                <a:buNone/>
              </a:pPr>
              <a:t>94</a:t>
            </a:fld>
            <a:endParaRPr lang="en-US" altLang="en-US" sz="2000" smtClean="0"/>
          </a:p>
        </p:txBody>
      </p:sp>
      <p:sp>
        <p:nvSpPr>
          <p:cNvPr id="454658" name="Rectangle 2"/>
          <p:cNvSpPr>
            <a:spLocks noGrp="1" noChangeArrowheads="1"/>
          </p:cNvSpPr>
          <p:nvPr>
            <p:ph type="body" idx="1"/>
          </p:nvPr>
        </p:nvSpPr>
        <p:spPr>
          <a:xfrm>
            <a:off x="457200" y="1371600"/>
            <a:ext cx="8229600" cy="4953000"/>
          </a:xfrm>
        </p:spPr>
        <p:txBody>
          <a:bodyPr/>
          <a:lstStyle/>
          <a:p>
            <a:pPr eaLnBrk="1" hangingPunct="1">
              <a:buFontTx/>
              <a:buNone/>
            </a:pPr>
            <a:r>
              <a:rPr lang="en-US" altLang="en-US" sz="2800" smtClean="0"/>
              <a:t>Name 2 purposes of the chest x-ray. </a:t>
            </a:r>
            <a:endParaRPr lang="en-US" altLang="en-US" sz="1800" i="1" smtClean="0"/>
          </a:p>
          <a:p>
            <a:pPr eaLnBrk="1" hangingPunct="1">
              <a:buFontTx/>
              <a:buNone/>
            </a:pPr>
            <a:endParaRPr lang="en-US" altLang="en-US" sz="2000" i="1" smtClean="0"/>
          </a:p>
          <a:p>
            <a:pPr lvl="1" eaLnBrk="1" hangingPunct="1">
              <a:buFont typeface="Arial" panose="020B0604020202020204" pitchFamily="34" charset="0"/>
              <a:buChar char="•"/>
            </a:pPr>
            <a:r>
              <a:rPr lang="en-US" altLang="en-US" smtClean="0">
                <a:solidFill>
                  <a:srgbClr val="532B64"/>
                </a:solidFill>
              </a:rPr>
              <a:t>Help rule out possibility of pulmonary TB disease in a person who has positive TST or IGRA result and no symptoms of TB</a:t>
            </a:r>
          </a:p>
          <a:p>
            <a:pPr lvl="1" eaLnBrk="1" hangingPunct="1">
              <a:buFont typeface="Arial" panose="020B0604020202020204" pitchFamily="34" charset="0"/>
              <a:buChar char="•"/>
            </a:pPr>
            <a:endParaRPr lang="en-US" altLang="en-US" smtClean="0">
              <a:solidFill>
                <a:srgbClr val="532B64"/>
              </a:solidFill>
            </a:endParaRPr>
          </a:p>
          <a:p>
            <a:pPr lvl="1" eaLnBrk="1" hangingPunct="1">
              <a:buFont typeface="Arial" panose="020B0604020202020204" pitchFamily="34" charset="0"/>
              <a:buChar char="•"/>
            </a:pPr>
            <a:r>
              <a:rPr lang="en-US" altLang="en-US" smtClean="0">
                <a:solidFill>
                  <a:srgbClr val="532B64"/>
                </a:solidFill>
              </a:rPr>
              <a:t>Check for lung abnormalities in people who have symptoms of TB disease</a:t>
            </a:r>
          </a:p>
          <a:p>
            <a:pPr lvl="2" eaLnBrk="1" hangingPunct="1"/>
            <a:endParaRPr lang="en-US" altLang="en-US" sz="2800" smtClean="0">
              <a:solidFill>
                <a:srgbClr val="008080"/>
              </a:solidFill>
            </a:endParaRPr>
          </a:p>
        </p:txBody>
      </p:sp>
      <p:sp>
        <p:nvSpPr>
          <p:cNvPr id="196613" name="Rectangle 3"/>
          <p:cNvSpPr>
            <a:spLocks noGrp="1" noChangeArrowheads="1"/>
          </p:cNvSpPr>
          <p:nvPr>
            <p:ph type="title"/>
          </p:nvPr>
        </p:nvSpPr>
        <p:spPr>
          <a:xfrm>
            <a:off x="381000" y="533400"/>
            <a:ext cx="8229600" cy="838200"/>
          </a:xfrm>
          <a:noFill/>
        </p:spPr>
        <p:txBody>
          <a:bodyPr/>
          <a:lstStyle/>
          <a:p>
            <a:pPr eaLnBrk="1" hangingPunct="1"/>
            <a:r>
              <a:rPr lang="en-US" altLang="en-US" smtClean="0"/>
              <a:t>Chest X-Ray</a:t>
            </a:r>
            <a:br>
              <a:rPr lang="en-US" altLang="en-US" smtClean="0"/>
            </a:br>
            <a:r>
              <a:rPr lang="en-US" altLang="en-US" smtClean="0"/>
              <a:t>Study Question 3.27</a:t>
            </a:r>
          </a:p>
        </p:txBody>
      </p:sp>
      <p:sp>
        <p:nvSpPr>
          <p:cNvPr id="196614" name="Rectangle 4"/>
          <p:cNvSpPr>
            <a:spLocks noChangeArrowheads="1"/>
          </p:cNvSpPr>
          <p:nvPr/>
        </p:nvSpPr>
        <p:spPr bwMode="auto">
          <a:xfrm>
            <a:off x="381000" y="152400"/>
            <a:ext cx="83058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4658">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46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8"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1986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51C3DAF6-C958-4A60-A1B5-6241CE62BE65}" type="slidenum">
              <a:rPr lang="en-US" altLang="en-US" sz="2000" smtClean="0"/>
              <a:pPr>
                <a:spcBef>
                  <a:spcPct val="0"/>
                </a:spcBef>
                <a:buClrTx/>
                <a:buFontTx/>
                <a:buNone/>
              </a:pPr>
              <a:t>95</a:t>
            </a:fld>
            <a:endParaRPr lang="en-US" altLang="en-US" sz="2000" smtClean="0"/>
          </a:p>
        </p:txBody>
      </p:sp>
      <p:sp>
        <p:nvSpPr>
          <p:cNvPr id="198660" name="Rectangle 2"/>
          <p:cNvSpPr>
            <a:spLocks noGrp="1" noChangeArrowheads="1"/>
          </p:cNvSpPr>
          <p:nvPr>
            <p:ph type="title"/>
          </p:nvPr>
        </p:nvSpPr>
        <p:spPr>
          <a:xfrm>
            <a:off x="457200" y="228600"/>
            <a:ext cx="8229600" cy="1143000"/>
          </a:xfrm>
        </p:spPr>
        <p:txBody>
          <a:bodyPr/>
          <a:lstStyle/>
          <a:p>
            <a:pPr eaLnBrk="1" hangingPunct="1"/>
            <a:r>
              <a:rPr lang="en-US" altLang="en-US" smtClean="0"/>
              <a:t>Chest X-Ray</a:t>
            </a:r>
            <a:br>
              <a:rPr lang="en-US" altLang="en-US" smtClean="0"/>
            </a:br>
            <a:r>
              <a:rPr lang="en-US" altLang="en-US" smtClean="0"/>
              <a:t>Study Question 3.28</a:t>
            </a:r>
          </a:p>
        </p:txBody>
      </p:sp>
      <p:sp>
        <p:nvSpPr>
          <p:cNvPr id="455683" name="Rectangle 3"/>
          <p:cNvSpPr>
            <a:spLocks noGrp="1" noChangeArrowheads="1"/>
          </p:cNvSpPr>
          <p:nvPr>
            <p:ph type="body" idx="1"/>
          </p:nvPr>
        </p:nvSpPr>
        <p:spPr/>
        <p:txBody>
          <a:bodyPr/>
          <a:lstStyle/>
          <a:p>
            <a:pPr eaLnBrk="1" hangingPunct="1">
              <a:buFontTx/>
              <a:buNone/>
            </a:pPr>
            <a:r>
              <a:rPr lang="en-US" altLang="en-US" sz="2400" smtClean="0"/>
              <a:t>	</a:t>
            </a:r>
            <a:r>
              <a:rPr lang="en-US" altLang="en-US" sz="2800" smtClean="0"/>
              <a:t>Can the results of a chest x-ray confirm that a person has TB disease? Why or why not?</a:t>
            </a:r>
            <a:r>
              <a:rPr lang="en-US" altLang="en-US" sz="2400" smtClean="0"/>
              <a:t> </a:t>
            </a:r>
            <a:endParaRPr lang="en-US" altLang="en-US" sz="1800" i="1" smtClean="0"/>
          </a:p>
          <a:p>
            <a:pPr eaLnBrk="1" hangingPunct="1">
              <a:buFontTx/>
              <a:buNone/>
            </a:pPr>
            <a:endParaRPr lang="en-US" altLang="en-US" sz="1800" i="1" smtClean="0"/>
          </a:p>
          <a:p>
            <a:pPr lvl="2" eaLnBrk="1" hangingPunct="1">
              <a:buFontTx/>
              <a:buNone/>
            </a:pPr>
            <a:r>
              <a:rPr lang="en-US" altLang="en-US" sz="2800" smtClean="0">
                <a:solidFill>
                  <a:srgbClr val="7030A0"/>
                </a:solidFill>
              </a:rPr>
              <a:t>	</a:t>
            </a:r>
            <a:r>
              <a:rPr lang="en-US" altLang="en-US" sz="2800" smtClean="0">
                <a:solidFill>
                  <a:srgbClr val="532B64"/>
                </a:solidFill>
              </a:rPr>
              <a:t>No.  A variety of illnesses may produce abnormalities on chest x-ray.  Only bacteriologic culture can prove whether or not a patient has TB disease.</a:t>
            </a:r>
          </a:p>
          <a:p>
            <a:pPr eaLnBrk="1" hangingPunct="1">
              <a:buFontTx/>
              <a:buNone/>
            </a:pPr>
            <a:endParaRPr lang="en-US" altLang="en-US" sz="2800" smtClean="0"/>
          </a:p>
        </p:txBody>
      </p:sp>
      <p:sp>
        <p:nvSpPr>
          <p:cNvPr id="198662" name="Rectangle 4"/>
          <p:cNvSpPr>
            <a:spLocks noChangeArrowheads="1"/>
          </p:cNvSpPr>
          <p:nvPr/>
        </p:nvSpPr>
        <p:spPr bwMode="auto">
          <a:xfrm>
            <a:off x="381000" y="152400"/>
            <a:ext cx="8305800" cy="11430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4000" b="0">
              <a:solidFill>
                <a:srgbClr val="0099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5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6BC68A18-DD48-4C91-9DB2-D2B046C3AB41}" type="slidenum">
              <a:rPr lang="en-US" altLang="en-US" sz="2000" smtClean="0"/>
              <a:pPr>
                <a:spcBef>
                  <a:spcPct val="0"/>
                </a:spcBef>
                <a:buClrTx/>
                <a:buFontTx/>
                <a:buNone/>
              </a:pPr>
              <a:t>96</a:t>
            </a:fld>
            <a:endParaRPr lang="en-US" altLang="en-US" sz="2000" smtClean="0"/>
          </a:p>
        </p:txBody>
      </p:sp>
      <p:sp>
        <p:nvSpPr>
          <p:cNvPr id="74755" name="Rectangle 2"/>
          <p:cNvSpPr>
            <a:spLocks noGrp="1" noChangeArrowheads="1"/>
          </p:cNvSpPr>
          <p:nvPr>
            <p:ph type="ctrTitle"/>
          </p:nvPr>
        </p:nvSpPr>
        <p:spPr>
          <a:xfrm>
            <a:off x="685800" y="2133600"/>
            <a:ext cx="7772400" cy="1828800"/>
          </a:xfrm>
        </p:spPr>
        <p:txBody>
          <a:bodyPr/>
          <a:lstStyle/>
          <a:p>
            <a:pPr eaLnBrk="1" hangingPunct="1">
              <a:defRPr/>
            </a:pPr>
            <a:r>
              <a:rPr lang="en-US" dirty="0" smtClean="0">
                <a:solidFill>
                  <a:srgbClr val="532B64"/>
                </a:solidFill>
              </a:rPr>
              <a:t>Diagnosis of TB Disease</a:t>
            </a:r>
            <a:r>
              <a:rPr lang="en-US" dirty="0" smtClean="0">
                <a:solidFill>
                  <a:schemeClr val="accent1">
                    <a:lumMod val="25000"/>
                  </a:schemeClr>
                </a:solidFill>
              </a:rPr>
              <a:t/>
            </a:r>
            <a:br>
              <a:rPr lang="en-US" dirty="0" smtClean="0">
                <a:solidFill>
                  <a:schemeClr val="accent1">
                    <a:lumMod val="25000"/>
                  </a:schemeClr>
                </a:solidFill>
              </a:rPr>
            </a:br>
            <a:r>
              <a:rPr lang="en-US" sz="1600" dirty="0" smtClean="0"/>
              <a:t/>
            </a:r>
            <a:br>
              <a:rPr lang="en-US" sz="1600" dirty="0" smtClean="0"/>
            </a:br>
            <a:r>
              <a:rPr lang="en-US" sz="4000" dirty="0" smtClean="0">
                <a:solidFill>
                  <a:srgbClr val="80439B"/>
                </a:solidFill>
              </a:rPr>
              <a:t>Medical Evaluation</a:t>
            </a:r>
          </a:p>
        </p:txBody>
      </p:sp>
      <p:sp>
        <p:nvSpPr>
          <p:cNvPr id="4" name="TextBox 3"/>
          <p:cNvSpPr txBox="1"/>
          <p:nvPr/>
        </p:nvSpPr>
        <p:spPr>
          <a:xfrm>
            <a:off x="2667000" y="3857625"/>
            <a:ext cx="7086600" cy="1323975"/>
          </a:xfrm>
          <a:prstGeom prst="rect">
            <a:avLst/>
          </a:prstGeom>
          <a:noFill/>
        </p:spPr>
        <p:txBody>
          <a:bodyPr>
            <a:spAutoFit/>
          </a:bodyPr>
          <a:lstStyle/>
          <a:p>
            <a:pPr marL="742950" indent="-742950" eaLnBrk="1" hangingPunct="1">
              <a:buFont typeface="+mj-lt"/>
              <a:buAutoNum type="arabicPeriod" startAt="5"/>
              <a:defRPr/>
            </a:pPr>
            <a:r>
              <a:rPr lang="en-US" b="1" dirty="0">
                <a:solidFill>
                  <a:srgbClr val="80439B"/>
                </a:solidFill>
                <a:latin typeface="+mj-lt"/>
              </a:rPr>
              <a:t>Bacteriologic Examination</a:t>
            </a:r>
          </a:p>
        </p:txBody>
      </p:sp>
      <p:sp>
        <p:nvSpPr>
          <p:cNvPr id="200709"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027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3CF0F999-FF18-4DC4-890B-8EB08ADB2DCF}" type="slidenum">
              <a:rPr lang="en-US" altLang="en-US" sz="2000" smtClean="0"/>
              <a:pPr>
                <a:spcBef>
                  <a:spcPct val="0"/>
                </a:spcBef>
                <a:buClrTx/>
                <a:buFontTx/>
                <a:buNone/>
              </a:pPr>
              <a:t>97</a:t>
            </a:fld>
            <a:endParaRPr lang="en-US" altLang="en-US" sz="2000" smtClean="0"/>
          </a:p>
        </p:txBody>
      </p:sp>
      <p:sp>
        <p:nvSpPr>
          <p:cNvPr id="202756" name="Rectangle 2"/>
          <p:cNvSpPr>
            <a:spLocks noGrp="1" noChangeArrowheads="1"/>
          </p:cNvSpPr>
          <p:nvPr>
            <p:ph type="title"/>
          </p:nvPr>
        </p:nvSpPr>
        <p:spPr>
          <a:xfrm>
            <a:off x="427038" y="152400"/>
            <a:ext cx="8229600" cy="838200"/>
          </a:xfrm>
        </p:spPr>
        <p:txBody>
          <a:bodyPr/>
          <a:lstStyle/>
          <a:p>
            <a:pPr eaLnBrk="1" hangingPunct="1"/>
            <a:r>
              <a:rPr lang="en-US" altLang="en-US" smtClean="0"/>
              <a:t>5.  Bacteriologic Examination (1)</a:t>
            </a:r>
          </a:p>
        </p:txBody>
      </p:sp>
      <p:sp>
        <p:nvSpPr>
          <p:cNvPr id="202757" name="Rectangle 3"/>
          <p:cNvSpPr>
            <a:spLocks noGrp="1" noChangeArrowheads="1"/>
          </p:cNvSpPr>
          <p:nvPr>
            <p:ph type="body" idx="1"/>
          </p:nvPr>
        </p:nvSpPr>
        <p:spPr/>
        <p:txBody>
          <a:bodyPr/>
          <a:lstStyle/>
          <a:p>
            <a:pPr eaLnBrk="1" hangingPunct="1"/>
            <a:r>
              <a:rPr lang="en-US" altLang="en-US" sz="2800" dirty="0" smtClean="0"/>
              <a:t>TB bacteriologic examination is done in a laboratory that specifically deals with </a:t>
            </a:r>
            <a:r>
              <a:rPr lang="en-US" altLang="en-US" sz="2800" i="1" dirty="0" smtClean="0"/>
              <a:t>M. tuberculosis </a:t>
            </a:r>
            <a:r>
              <a:rPr lang="en-US" altLang="en-US" sz="2800" dirty="0" smtClean="0"/>
              <a:t>and other mycobacteria</a:t>
            </a:r>
          </a:p>
          <a:p>
            <a:pPr eaLnBrk="1" hangingPunct="1">
              <a:buFontTx/>
              <a:buNone/>
            </a:pPr>
            <a:endParaRPr lang="en-US" altLang="en-US" sz="2800" dirty="0" smtClean="0"/>
          </a:p>
          <a:p>
            <a:pPr lvl="1" eaLnBrk="1" hangingPunct="1"/>
            <a:r>
              <a:rPr lang="en-US" altLang="en-US" dirty="0" smtClean="0"/>
              <a:t>Clinical specimens (e.g., sputum, urine) are examined and cultured in laboratory</a:t>
            </a:r>
            <a:endParaRPr lang="en-US" altLang="en-US" sz="2400"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smtClean="0"/>
              <a:t>Module 3 – Targeted Testing and the Diagnosis of </a:t>
            </a:r>
          </a:p>
          <a:p>
            <a:pPr>
              <a:spcBef>
                <a:spcPct val="0"/>
              </a:spcBef>
              <a:buClrTx/>
              <a:buFontTx/>
              <a:buNone/>
            </a:pPr>
            <a:r>
              <a:rPr lang="en-US" altLang="en-US" sz="1400" smtClean="0"/>
              <a:t>Latent Tuberculosis Infection and Tuberculosis Disease</a:t>
            </a:r>
          </a:p>
        </p:txBody>
      </p:sp>
      <p:sp>
        <p:nvSpPr>
          <p:cNvPr id="2048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A289AA82-DEE3-43D7-AD20-5FB0C4E453BE}" type="slidenum">
              <a:rPr lang="en-US" altLang="en-US" sz="2000" smtClean="0"/>
              <a:pPr>
                <a:spcBef>
                  <a:spcPct val="0"/>
                </a:spcBef>
                <a:buClrTx/>
                <a:buFontTx/>
                <a:buNone/>
              </a:pPr>
              <a:t>98</a:t>
            </a:fld>
            <a:endParaRPr lang="en-US" altLang="en-US" sz="2000" smtClean="0"/>
          </a:p>
        </p:txBody>
      </p:sp>
      <p:sp>
        <p:nvSpPr>
          <p:cNvPr id="204804" name="Rectangle 2"/>
          <p:cNvSpPr>
            <a:spLocks noGrp="1" noChangeArrowheads="1"/>
          </p:cNvSpPr>
          <p:nvPr>
            <p:ph type="body" idx="1"/>
          </p:nvPr>
        </p:nvSpPr>
        <p:spPr>
          <a:xfrm>
            <a:off x="457200" y="1295400"/>
            <a:ext cx="8229600" cy="5029200"/>
          </a:xfrm>
        </p:spPr>
        <p:txBody>
          <a:bodyPr/>
          <a:lstStyle/>
          <a:p>
            <a:pPr eaLnBrk="1" hangingPunct="1">
              <a:lnSpc>
                <a:spcPct val="80000"/>
              </a:lnSpc>
            </a:pPr>
            <a:r>
              <a:rPr lang="en-US" altLang="en-US" sz="2800" smtClean="0"/>
              <a:t>Bacteriologic examination has 5 parts</a:t>
            </a:r>
          </a:p>
          <a:p>
            <a:pPr eaLnBrk="1" hangingPunct="1">
              <a:lnSpc>
                <a:spcPct val="80000"/>
              </a:lnSpc>
            </a:pPr>
            <a:endParaRPr lang="en-US" altLang="en-US" sz="2000" smtClean="0"/>
          </a:p>
          <a:p>
            <a:pPr lvl="1" eaLnBrk="1" hangingPunct="1">
              <a:lnSpc>
                <a:spcPct val="80000"/>
              </a:lnSpc>
            </a:pPr>
            <a:r>
              <a:rPr lang="en-US" altLang="en-US" smtClean="0"/>
              <a:t>Specimen collection</a:t>
            </a:r>
          </a:p>
          <a:p>
            <a:pPr lvl="1" eaLnBrk="1" hangingPunct="1">
              <a:lnSpc>
                <a:spcPct val="80000"/>
              </a:lnSpc>
            </a:pPr>
            <a:endParaRPr lang="en-US" altLang="en-US" sz="2000" smtClean="0"/>
          </a:p>
          <a:p>
            <a:pPr lvl="1" eaLnBrk="1" hangingPunct="1">
              <a:lnSpc>
                <a:spcPct val="80000"/>
              </a:lnSpc>
            </a:pPr>
            <a:r>
              <a:rPr lang="en-US" altLang="en-US" smtClean="0"/>
              <a:t>Examination of acid-fast bacilli (AFB) smears</a:t>
            </a:r>
          </a:p>
          <a:p>
            <a:pPr lvl="1" eaLnBrk="1" hangingPunct="1">
              <a:lnSpc>
                <a:spcPct val="80000"/>
              </a:lnSpc>
            </a:pPr>
            <a:endParaRPr lang="en-US" altLang="en-US" sz="2000" smtClean="0"/>
          </a:p>
          <a:p>
            <a:pPr lvl="1" eaLnBrk="1" hangingPunct="1">
              <a:lnSpc>
                <a:spcPct val="80000"/>
              </a:lnSpc>
            </a:pPr>
            <a:r>
              <a:rPr lang="en-US" altLang="en-US" smtClean="0"/>
              <a:t>Direct identification of specimen (nucleic acid amplification)</a:t>
            </a:r>
          </a:p>
          <a:p>
            <a:pPr lvl="1" eaLnBrk="1" hangingPunct="1">
              <a:lnSpc>
                <a:spcPct val="80000"/>
              </a:lnSpc>
            </a:pPr>
            <a:endParaRPr lang="en-US" altLang="en-US" sz="2000" smtClean="0"/>
          </a:p>
          <a:p>
            <a:pPr lvl="1" eaLnBrk="1" hangingPunct="1">
              <a:lnSpc>
                <a:spcPct val="80000"/>
              </a:lnSpc>
            </a:pPr>
            <a:r>
              <a:rPr lang="en-US" altLang="en-US" smtClean="0"/>
              <a:t>Specimen culturing and identification</a:t>
            </a:r>
          </a:p>
          <a:p>
            <a:pPr lvl="1" eaLnBrk="1" hangingPunct="1">
              <a:lnSpc>
                <a:spcPct val="80000"/>
              </a:lnSpc>
            </a:pPr>
            <a:endParaRPr lang="en-US" altLang="en-US" sz="2000" smtClean="0"/>
          </a:p>
          <a:p>
            <a:pPr lvl="1" eaLnBrk="1" hangingPunct="1">
              <a:lnSpc>
                <a:spcPct val="80000"/>
              </a:lnSpc>
            </a:pPr>
            <a:r>
              <a:rPr lang="en-US" altLang="en-US" smtClean="0"/>
              <a:t>Drug susceptibility testing</a:t>
            </a:r>
          </a:p>
        </p:txBody>
      </p:sp>
      <p:sp>
        <p:nvSpPr>
          <p:cNvPr id="204805" name="Rectangle 3"/>
          <p:cNvSpPr>
            <a:spLocks noGrp="1" noChangeArrowheads="1"/>
          </p:cNvSpPr>
          <p:nvPr>
            <p:ph type="title"/>
          </p:nvPr>
        </p:nvSpPr>
        <p:spPr>
          <a:xfrm>
            <a:off x="457200" y="304800"/>
            <a:ext cx="8229600" cy="685800"/>
          </a:xfrm>
          <a:noFill/>
        </p:spPr>
        <p:txBody>
          <a:bodyPr/>
          <a:lstStyle/>
          <a:p>
            <a:pPr eaLnBrk="1" hangingPunct="1"/>
            <a:r>
              <a:rPr lang="en-US" altLang="en-US" smtClean="0"/>
              <a:t>5.  Bacteriologic Examination (2)</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a:t>Module 3 – Targeted Testing and the Diagnosis of </a:t>
            </a:r>
          </a:p>
          <a:p>
            <a:pPr>
              <a:defRPr/>
            </a:pPr>
            <a:r>
              <a:rPr lang="en-US"/>
              <a:t>Latent Tuberculosis Infection and Tuberculosis Disease</a:t>
            </a:r>
          </a:p>
        </p:txBody>
      </p:sp>
      <p:sp>
        <p:nvSpPr>
          <p:cNvPr id="20685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8B0AE614-F57B-43B1-A211-0528C27E3C56}" type="slidenum">
              <a:rPr lang="en-US" altLang="en-US" sz="2000" smtClean="0"/>
              <a:pPr>
                <a:spcBef>
                  <a:spcPct val="0"/>
                </a:spcBef>
                <a:buClrTx/>
                <a:buFontTx/>
                <a:buNone/>
              </a:pPr>
              <a:t>99</a:t>
            </a:fld>
            <a:endParaRPr lang="en-US" altLang="en-US" sz="2000" smtClean="0"/>
          </a:p>
        </p:txBody>
      </p:sp>
      <p:sp>
        <p:nvSpPr>
          <p:cNvPr id="206852" name="Rectangle 2"/>
          <p:cNvSpPr>
            <a:spLocks noGrp="1" noChangeArrowheads="1"/>
          </p:cNvSpPr>
          <p:nvPr>
            <p:ph type="title"/>
          </p:nvPr>
        </p:nvSpPr>
        <p:spPr>
          <a:noFill/>
        </p:spPr>
        <p:txBody>
          <a:bodyPr/>
          <a:lstStyle/>
          <a:p>
            <a:pPr eaLnBrk="1" hangingPunct="1"/>
            <a:r>
              <a:rPr lang="en-US" altLang="en-US" smtClean="0"/>
              <a:t>5.  </a:t>
            </a:r>
            <a:r>
              <a:rPr lang="en-US" altLang="en-US" smtClean="0">
                <a:solidFill>
                  <a:srgbClr val="532B64"/>
                </a:solidFill>
              </a:rPr>
              <a:t>Bacteriologic Examination (3)</a:t>
            </a:r>
            <a:r>
              <a:rPr lang="en-US" altLang="en-US" sz="3200" smtClean="0">
                <a:solidFill>
                  <a:srgbClr val="532B64"/>
                </a:solidFill>
              </a:rPr>
              <a:t> </a:t>
            </a:r>
            <a:br>
              <a:rPr lang="en-US" altLang="en-US" sz="3200" smtClean="0">
                <a:solidFill>
                  <a:srgbClr val="532B64"/>
                </a:solidFill>
              </a:rPr>
            </a:br>
            <a:r>
              <a:rPr lang="en-US" altLang="en-US" sz="3200" smtClean="0">
                <a:solidFill>
                  <a:srgbClr val="532B64"/>
                </a:solidFill>
              </a:rPr>
              <a:t>Specimen Collection</a:t>
            </a:r>
          </a:p>
        </p:txBody>
      </p:sp>
      <p:sp>
        <p:nvSpPr>
          <p:cNvPr id="206853" name="Rectangle 3"/>
          <p:cNvSpPr>
            <a:spLocks noGrp="1" noChangeArrowheads="1"/>
          </p:cNvSpPr>
          <p:nvPr>
            <p:ph type="body" sz="half" idx="1"/>
          </p:nvPr>
        </p:nvSpPr>
        <p:spPr>
          <a:xfrm>
            <a:off x="152400" y="1295400"/>
            <a:ext cx="4419600" cy="4678363"/>
          </a:xfrm>
        </p:spPr>
        <p:txBody>
          <a:bodyPr/>
          <a:lstStyle/>
          <a:p>
            <a:pPr eaLnBrk="1" hangingPunct="1">
              <a:buClrTx/>
            </a:pPr>
            <a:r>
              <a:rPr lang="en-US" altLang="en-US" sz="2600" smtClean="0"/>
              <a:t>For pulmonary TB, specimens can be collected by:</a:t>
            </a:r>
          </a:p>
          <a:p>
            <a:pPr eaLnBrk="1" hangingPunct="1">
              <a:buClrTx/>
            </a:pPr>
            <a:endParaRPr lang="en-US" altLang="en-US" sz="1200" smtClean="0"/>
          </a:p>
          <a:p>
            <a:pPr lvl="1" eaLnBrk="1" hangingPunct="1">
              <a:buClrTx/>
            </a:pPr>
            <a:r>
              <a:rPr lang="en-US" altLang="en-US" sz="2600" smtClean="0"/>
              <a:t>Coughing up sputum sample</a:t>
            </a:r>
          </a:p>
          <a:p>
            <a:pPr lvl="1" eaLnBrk="1" hangingPunct="1">
              <a:buClrTx/>
              <a:buFontTx/>
              <a:buNone/>
            </a:pPr>
            <a:endParaRPr lang="en-US" altLang="en-US" sz="1600" smtClean="0"/>
          </a:p>
          <a:p>
            <a:pPr lvl="1" eaLnBrk="1" hangingPunct="1">
              <a:buClrTx/>
            </a:pPr>
            <a:r>
              <a:rPr lang="en-US" altLang="en-US" sz="2600" smtClean="0"/>
              <a:t>Inducing sputum sample</a:t>
            </a:r>
          </a:p>
          <a:p>
            <a:pPr lvl="1" eaLnBrk="1" hangingPunct="1">
              <a:buClrTx/>
            </a:pPr>
            <a:endParaRPr lang="en-US" altLang="en-US" sz="1600" smtClean="0"/>
          </a:p>
          <a:p>
            <a:pPr lvl="1" eaLnBrk="1" hangingPunct="1">
              <a:buClrTx/>
            </a:pPr>
            <a:r>
              <a:rPr lang="en-US" altLang="en-US" sz="2600" smtClean="0"/>
              <a:t>Bronchoscopy</a:t>
            </a:r>
          </a:p>
          <a:p>
            <a:pPr lvl="1" eaLnBrk="1" hangingPunct="1">
              <a:buClrTx/>
            </a:pPr>
            <a:endParaRPr lang="en-US" altLang="en-US" sz="1600" smtClean="0"/>
          </a:p>
          <a:p>
            <a:pPr lvl="1" eaLnBrk="1" hangingPunct="1">
              <a:buClrTx/>
            </a:pPr>
            <a:r>
              <a:rPr lang="en-US" altLang="en-US" sz="2600" smtClean="0"/>
              <a:t>Gastric washing</a:t>
            </a:r>
          </a:p>
        </p:txBody>
      </p:sp>
      <p:sp>
        <p:nvSpPr>
          <p:cNvPr id="206854" name="Text Box 8"/>
          <p:cNvSpPr txBox="1">
            <a:spLocks noChangeArrowheads="1"/>
          </p:cNvSpPr>
          <p:nvPr/>
        </p:nvSpPr>
        <p:spPr bwMode="auto">
          <a:xfrm>
            <a:off x="4391025" y="5486400"/>
            <a:ext cx="467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rgbClr val="7030A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lgn="ctr" eaLnBrk="1" hangingPunct="1">
              <a:spcBef>
                <a:spcPct val="50000"/>
              </a:spcBef>
              <a:buClrTx/>
              <a:buFontTx/>
              <a:buNone/>
            </a:pPr>
            <a:r>
              <a:rPr lang="en-US" altLang="en-US" sz="1200"/>
              <a:t> TB patient coughing up sputum in a sputum collection booth</a:t>
            </a:r>
          </a:p>
        </p:txBody>
      </p:sp>
      <p:pic>
        <p:nvPicPr>
          <p:cNvPr id="2068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41838" y="1606550"/>
            <a:ext cx="4379912" cy="3860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9999"/>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9999"/>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15574</TotalTime>
  <Words>7792</Words>
  <Application>Microsoft Office PowerPoint</Application>
  <PresentationFormat>On-screen Show (4:3)</PresentationFormat>
  <Paragraphs>2311</Paragraphs>
  <Slides>150</Slides>
  <Notes>150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150</vt:i4>
      </vt:variant>
    </vt:vector>
  </HeadingPairs>
  <TitlesOfParts>
    <vt:vector size="154" baseType="lpstr">
      <vt:lpstr>Adobe Garamond Pro</vt:lpstr>
      <vt:lpstr>Arial</vt:lpstr>
      <vt:lpstr>Times New Roman</vt:lpstr>
      <vt:lpstr>Default Design</vt:lpstr>
      <vt:lpstr>PowerPoint Presentation</vt:lpstr>
      <vt:lpstr>Module 3: Objectives</vt:lpstr>
      <vt:lpstr>Module 3: Overview</vt:lpstr>
      <vt:lpstr>Targeted Testing</vt:lpstr>
      <vt:lpstr>Targeted Testing (1)</vt:lpstr>
      <vt:lpstr>Targeted Testing (2)</vt:lpstr>
      <vt:lpstr>Targeted Testing (3) A Decision to Test is a Decision to Treat</vt:lpstr>
      <vt:lpstr>Targeted Testing (4) High-Risk Groups </vt:lpstr>
      <vt:lpstr>Targeted Testing (5) High-Risk Groups for TB Infection</vt:lpstr>
      <vt:lpstr>Targeted Testing (6) High-Risk Groups for TB Infection</vt:lpstr>
      <vt:lpstr>Targeted Testing (7) High-Risk Groups for TB Disease after Infection with M. tuberculosis</vt:lpstr>
      <vt:lpstr>Targeted Testing (8) High-Risk Groups for TB Disease after Infection with M. tuberculosis</vt:lpstr>
      <vt:lpstr>Diagnosis of Latent TB Infection (LTBI)</vt:lpstr>
      <vt:lpstr>Diagnosis of LTBI</vt:lpstr>
      <vt:lpstr>Diagnosis of Latent TB Infection (LTBI)  Mantoux Tuberculin Skin Test Administering the Test</vt:lpstr>
      <vt:lpstr>Mantoux Tuberculin Skin Test (1)</vt:lpstr>
      <vt:lpstr>Mantoux Tuberculin Skin Test (2)</vt:lpstr>
      <vt:lpstr>Mantoux Tuberculin Skin Test (3)</vt:lpstr>
      <vt:lpstr>Mantoux Tuberculin Skin Test Study Question 3.1</vt:lpstr>
      <vt:lpstr>Mantoux Tuberculin Skin Test Study Question 3.2</vt:lpstr>
      <vt:lpstr>Mantoux Tuberculin Skin Test  Study Question 3.3</vt:lpstr>
      <vt:lpstr>Mantoux Tuberculin Skin Test  Study Question 3.4</vt:lpstr>
      <vt:lpstr>Diagnosis of Latent TB Infection (LTBI)  Mantoux Tuberculin Skin Test Interpreting the Reaction</vt:lpstr>
      <vt:lpstr>Mantoux Tuberculin Skin Test (4) Interpreting the Reaction</vt:lpstr>
      <vt:lpstr>Mantoux Tuberculin Skin Test (5) Interpreting the Reaction</vt:lpstr>
      <vt:lpstr>Mantoux Tuberculin Skin Test (6) Interpreting the Reaction</vt:lpstr>
      <vt:lpstr>Mantoux Tuberculin Skin Test (7) Interpreting the Reaction</vt:lpstr>
      <vt:lpstr>Mantoux Tuberculin Skin Test (8) Interpreting the Reaction</vt:lpstr>
      <vt:lpstr>Occupational Exposure</vt:lpstr>
      <vt:lpstr>Mantoux Tuberculin Skin Test Study Question 3.5</vt:lpstr>
      <vt:lpstr>Mantoux Tuberculin Skin Test Study Question 3.6</vt:lpstr>
      <vt:lpstr>Mantoux Tuberculin Skin Test Study Question 3.7</vt:lpstr>
      <vt:lpstr>Mantoux Tuberculin Skin Test Study Question 3.8</vt:lpstr>
      <vt:lpstr>Diagnosis of Latent TB Infection (LTBI)  Mantoux Tuberculin Skin Test Factors that Affect the Reaction</vt:lpstr>
      <vt:lpstr>Mantoux Tuberculin Skin Test (9) False-Positive Reaction</vt:lpstr>
      <vt:lpstr>Mantoux Tuberculin Skin Test (10) BCG Vaccine</vt:lpstr>
      <vt:lpstr>Mantoux Tuberculin Skin Test (11) False-Negative Reaction</vt:lpstr>
      <vt:lpstr>Mantoux Tuberculin Skin Test (12) Anergy</vt:lpstr>
      <vt:lpstr>Mantoux Tuberculin Skin Test (13)</vt:lpstr>
      <vt:lpstr>Mantoux Tuberculin Skin Test  Study Question 3.9</vt:lpstr>
      <vt:lpstr>Mantoux Tuberculin Skin Test Study Question 3.10</vt:lpstr>
      <vt:lpstr>Mantoux Tuberculin Skin Test  Study Question 3.11</vt:lpstr>
      <vt:lpstr>Mantoux Tuberculin Skin Test  Study Question 3.12</vt:lpstr>
      <vt:lpstr>Mantoux Tuberculin Skin Test Study Question 3.13</vt:lpstr>
      <vt:lpstr>Mantoux Tuberculin Skin Test Study Question 3.14</vt:lpstr>
      <vt:lpstr>Diagnosis of Latent TB Infection (LTBI)  Interferon-Gamma  Release Assays (IGRAs)</vt:lpstr>
      <vt:lpstr>Types of IGRAs</vt:lpstr>
      <vt:lpstr>IGRAs (1)</vt:lpstr>
      <vt:lpstr>IGRAs (2) Conducting the Test</vt:lpstr>
      <vt:lpstr>IGRAs (3) How it Works</vt:lpstr>
      <vt:lpstr>IGRAs (4) Interpreting Results</vt:lpstr>
      <vt:lpstr>IGRAs (5) Interpreting Results</vt:lpstr>
      <vt:lpstr>IGRAs (6) Report of Results</vt:lpstr>
      <vt:lpstr>IGRA Recommendations (1)</vt:lpstr>
      <vt:lpstr>IGRA Recommendations (2)</vt:lpstr>
      <vt:lpstr>IGRA Recommendations (3)</vt:lpstr>
      <vt:lpstr>IGRA Advantages </vt:lpstr>
      <vt:lpstr>IGRA Disadvantages and Limitations (1)</vt:lpstr>
      <vt:lpstr>IGRA Disadvantages and Limitations (2)</vt:lpstr>
      <vt:lpstr>PowerPoint Presentation</vt:lpstr>
      <vt:lpstr>IGRAs Study Question 3.16</vt:lpstr>
      <vt:lpstr>IGRAs Study Question 3.17</vt:lpstr>
      <vt:lpstr>  IGRAs Study Question 3.18</vt:lpstr>
      <vt:lpstr>Diagnosis of Latent TB Infection (LTBI)  TB Testing Programs, the Booster Phenomenon, and Two-Step Testing</vt:lpstr>
      <vt:lpstr>TB Testing Programs (1)</vt:lpstr>
      <vt:lpstr>TB Testing Programs (2) Baseline Test</vt:lpstr>
      <vt:lpstr>TB Testing Programs (3) Conversion</vt:lpstr>
      <vt:lpstr>Booster Phenomenon</vt:lpstr>
      <vt:lpstr>PowerPoint Presentation</vt:lpstr>
      <vt:lpstr>Two-Step Testing</vt:lpstr>
      <vt:lpstr>PowerPoint Presentation</vt:lpstr>
      <vt:lpstr>Booster Phenomenon Study Question 3.19</vt:lpstr>
      <vt:lpstr>Two-Step Testing Study Question 3.20</vt:lpstr>
      <vt:lpstr>Two-Step Testing Study Question 3.21</vt:lpstr>
      <vt:lpstr>Two-Step Testing Study Question 3.22</vt:lpstr>
      <vt:lpstr>Diagnosis of TB Disease</vt:lpstr>
      <vt:lpstr>Medical Evaluation</vt:lpstr>
      <vt:lpstr>Diagnosis of TB Disease   Medical Evaluation</vt:lpstr>
      <vt:lpstr>1.  Medical History (1)</vt:lpstr>
      <vt:lpstr>1.  Medical History (2) General Symptoms of TB Disease</vt:lpstr>
      <vt:lpstr>1.  Medical History (3) Symptoms of Pulmonary TB Disease</vt:lpstr>
      <vt:lpstr>1.  Medical History (4) Symptoms of Extrapulmonary TB Disease</vt:lpstr>
      <vt:lpstr>2.  Physical Examination</vt:lpstr>
      <vt:lpstr>3.  Test for TB Infection (1)</vt:lpstr>
      <vt:lpstr>3.  Test for TB Infection (2)</vt:lpstr>
      <vt:lpstr>Diagnosis of TB Disease Study Question 3.23</vt:lpstr>
      <vt:lpstr>Diagnosis of TB Disease Study Question 3.24</vt:lpstr>
      <vt:lpstr>Diagnosis of TB Disease  Study Question 3.25</vt:lpstr>
      <vt:lpstr>Diagnosis of TB Disease  Study Question 3.26</vt:lpstr>
      <vt:lpstr>Diagnosis of TB Disease  Medical Evaluation</vt:lpstr>
      <vt:lpstr> 4.  Chest X-Ray (1)</vt:lpstr>
      <vt:lpstr> 4.  Chest X-Ray (2)</vt:lpstr>
      <vt:lpstr>4.  Chest X-Ray (3)</vt:lpstr>
      <vt:lpstr>Chest X-Ray Study Question 3.27</vt:lpstr>
      <vt:lpstr>Chest X-Ray Study Question 3.28</vt:lpstr>
      <vt:lpstr>Diagnosis of TB Disease  Medical Evaluation</vt:lpstr>
      <vt:lpstr>5.  Bacteriologic Examination (1)</vt:lpstr>
      <vt:lpstr>5.  Bacteriologic Examination (2)</vt:lpstr>
      <vt:lpstr>5.  Bacteriologic Examination (3)  Specimen Collection</vt:lpstr>
      <vt:lpstr>5.  Bacteriologic Examination (4)  Sputum Sample Specimen Collection</vt:lpstr>
      <vt:lpstr>5.  Bacteriologic Examination (5)  Induced Sputum Collection</vt:lpstr>
      <vt:lpstr>5.  Bacteriologic Examination (6) Bronchoscopy</vt:lpstr>
      <vt:lpstr>5.  Bacteriologic Examination (7) Gastric Washing</vt:lpstr>
      <vt:lpstr>5.  Bacteriologic Examination (8)  Extrapulmonary TB</vt:lpstr>
      <vt:lpstr>5.  Bacteriologic Examination (9) Examination of AFB Smears</vt:lpstr>
      <vt:lpstr>5.  Bacteriologic Examination (10) Examination of AFB Smears</vt:lpstr>
      <vt:lpstr>5.  Bacteriologic Examination (11) Examination of AFB Smears</vt:lpstr>
      <vt:lpstr>Bacteriologic Examination Study Questions 3.29</vt:lpstr>
      <vt:lpstr>Bacteriologic Examination Study Question 3.30</vt:lpstr>
      <vt:lpstr>Bacteriologic Examination Study Question 3.31</vt:lpstr>
      <vt:lpstr>Diagnosis of TB Disease  Medical Evaluation</vt:lpstr>
      <vt:lpstr>5.  Bacteriologic Examination (12) Nucleic Acid Amplification Tests (NAA)</vt:lpstr>
      <vt:lpstr>5.  Bacteriologic Examination (13)  Nucleic Acid Amplification Tests (NAA)</vt:lpstr>
      <vt:lpstr>5.  Bacteriologic Examination (14) Xpert MTB/RIF Assay</vt:lpstr>
      <vt:lpstr>5.  Bacteriologic Examination (15) Xpert MTB/RIF Assay</vt:lpstr>
      <vt:lpstr>5.  Bacteriologic Examination (16) Culturing and Identifying Specimen</vt:lpstr>
      <vt:lpstr>5.  Bacteriologic Examination (17) Culturing and Identifying Specimen</vt:lpstr>
      <vt:lpstr>5.  Bacteriologic Examination (18) Culturing and Identifying Specimen</vt:lpstr>
      <vt:lpstr>5.  Bacteriologic Examination (19) Culturing and Identifying Specimen</vt:lpstr>
      <vt:lpstr>5.  Bacteriologic Examination (20) Culturing and Identifying Specimen</vt:lpstr>
      <vt:lpstr>5.  Bacteriologic Examination (21) Drug Susceptibility Testing</vt:lpstr>
      <vt:lpstr>5.  Bacteriologic Examination (22) Drug Susceptibility Testing</vt:lpstr>
      <vt:lpstr>5.  Bacteriologic Examination (23) Types of Drug-Resistant TB</vt:lpstr>
      <vt:lpstr>5.  Bacteriologic Examination (24) Growth-Based Drug Susceptibility Testing</vt:lpstr>
      <vt:lpstr>5.  Bacteriologic Examination (25) Molecular Detection of Drug Resistance</vt:lpstr>
      <vt:lpstr>Culture Specimen Study Question 3.32</vt:lpstr>
      <vt:lpstr>Culture Specimen Study Question 3.33</vt:lpstr>
      <vt:lpstr>Drug Susceptibility Study Question 3.34 </vt:lpstr>
      <vt:lpstr>Drug Susceptibility Study Question 3.35</vt:lpstr>
      <vt:lpstr>Reporting TB Cases</vt:lpstr>
      <vt:lpstr>Reporting TB Cases </vt:lpstr>
      <vt:lpstr>Criteria for Reporting TB Cases (1)</vt:lpstr>
      <vt:lpstr>Criteria for Reporting TB Cases (2)</vt:lpstr>
      <vt:lpstr>Criteria for Reporting TB Cases (3)</vt:lpstr>
      <vt:lpstr>Case Studies</vt:lpstr>
      <vt:lpstr>Module 3: Case Study 3.1</vt:lpstr>
      <vt:lpstr>Module 3: Case Study 3.2 (1)</vt:lpstr>
      <vt:lpstr>Module 3: Case Study 3.2 (2)</vt:lpstr>
      <vt:lpstr>Module 3: Case Study 3.3 (1)</vt:lpstr>
      <vt:lpstr>Module 3: Case Study 3.3 (2)</vt:lpstr>
      <vt:lpstr>Module 3: Case Study 3.4 (1)</vt:lpstr>
      <vt:lpstr> Module 3: Case Study 3.4 (2)</vt:lpstr>
      <vt:lpstr>Module 3: Case Study 3.5 (1)</vt:lpstr>
      <vt:lpstr>Module 3: Case Study 3.5 (2)</vt:lpstr>
      <vt:lpstr>Module 3: Case Study 3.6 (1)</vt:lpstr>
      <vt:lpstr>Module 3: Case Study 3.6 (2)</vt:lpstr>
      <vt:lpstr>Module 3: Case Study 3.7 (1)</vt:lpstr>
      <vt:lpstr>Module 3: Case Study 3.7 (2)</vt:lpstr>
      <vt:lpstr>Module 3: Case Study 3.8 (1)</vt:lpstr>
      <vt:lpstr>Module 3: Case Study 3.8 (2)</vt:lpstr>
    </vt:vector>
  </TitlesOfParts>
  <Company>ITSO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fpg3</dc:creator>
  <cp:lastModifiedBy>Segerlind, Sarah (CDC/OID/NCHHSTP)</cp:lastModifiedBy>
  <cp:revision>1146</cp:revision>
  <cp:lastPrinted>2017-02-07T13:57:24Z</cp:lastPrinted>
  <dcterms:created xsi:type="dcterms:W3CDTF">2007-03-05T15:39:00Z</dcterms:created>
  <dcterms:modified xsi:type="dcterms:W3CDTF">2017-02-07T14:16:10Z</dcterms:modified>
</cp:coreProperties>
</file>