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1.xml" ContentType="application/vnd.openxmlformats-officedocument.drawingml.chart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2.xml" ContentType="application/vnd.openxmlformats-officedocument.drawingml.chart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6.xml" ContentType="application/vnd.openxmlformats-officedocument.presentationml.notesSlid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ppt/notesSlides/notesSlide39.xml" ContentType="application/vnd.openxmlformats-officedocument.presentationml.notesSlide+xml"/>
  <Override PartName="/ppt/charts/chart6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7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4"/>
  </p:notesMasterIdLst>
  <p:handoutMasterIdLst>
    <p:handoutMasterId r:id="rId65"/>
  </p:handoutMasterIdLst>
  <p:sldIdLst>
    <p:sldId id="256" r:id="rId2"/>
    <p:sldId id="291" r:id="rId3"/>
    <p:sldId id="292" r:id="rId4"/>
    <p:sldId id="293" r:id="rId5"/>
    <p:sldId id="344" r:id="rId6"/>
    <p:sldId id="345" r:id="rId7"/>
    <p:sldId id="389" r:id="rId8"/>
    <p:sldId id="441" r:id="rId9"/>
    <p:sldId id="435" r:id="rId10"/>
    <p:sldId id="436" r:id="rId11"/>
    <p:sldId id="439" r:id="rId12"/>
    <p:sldId id="348" r:id="rId13"/>
    <p:sldId id="437" r:id="rId14"/>
    <p:sldId id="443" r:id="rId15"/>
    <p:sldId id="461" r:id="rId16"/>
    <p:sldId id="462" r:id="rId17"/>
    <p:sldId id="476" r:id="rId18"/>
    <p:sldId id="464" r:id="rId19"/>
    <p:sldId id="314" r:id="rId20"/>
    <p:sldId id="429" r:id="rId21"/>
    <p:sldId id="388" r:id="rId22"/>
    <p:sldId id="385" r:id="rId23"/>
    <p:sldId id="430" r:id="rId24"/>
    <p:sldId id="454" r:id="rId25"/>
    <p:sldId id="477" r:id="rId26"/>
    <p:sldId id="479" r:id="rId27"/>
    <p:sldId id="463" r:id="rId28"/>
    <p:sldId id="457" r:id="rId29"/>
    <p:sldId id="458" r:id="rId30"/>
    <p:sldId id="459" r:id="rId31"/>
    <p:sldId id="471" r:id="rId32"/>
    <p:sldId id="390" r:id="rId33"/>
    <p:sldId id="352" r:id="rId34"/>
    <p:sldId id="391" r:id="rId35"/>
    <p:sldId id="467" r:id="rId36"/>
    <p:sldId id="470" r:id="rId37"/>
    <p:sldId id="392" r:id="rId38"/>
    <p:sldId id="453" r:id="rId39"/>
    <p:sldId id="475" r:id="rId40"/>
    <p:sldId id="424" r:id="rId41"/>
    <p:sldId id="395" r:id="rId42"/>
    <p:sldId id="440" r:id="rId43"/>
    <p:sldId id="397" r:id="rId44"/>
    <p:sldId id="446" r:id="rId45"/>
    <p:sldId id="432" r:id="rId46"/>
    <p:sldId id="399" r:id="rId47"/>
    <p:sldId id="465" r:id="rId48"/>
    <p:sldId id="466" r:id="rId49"/>
    <p:sldId id="406" r:id="rId50"/>
    <p:sldId id="468" r:id="rId51"/>
    <p:sldId id="469" r:id="rId52"/>
    <p:sldId id="472" r:id="rId53"/>
    <p:sldId id="473" r:id="rId54"/>
    <p:sldId id="474" r:id="rId55"/>
    <p:sldId id="427" r:id="rId56"/>
    <p:sldId id="412" r:id="rId57"/>
    <p:sldId id="425" r:id="rId58"/>
    <p:sldId id="422" r:id="rId59"/>
    <p:sldId id="428" r:id="rId60"/>
    <p:sldId id="450" r:id="rId61"/>
    <p:sldId id="413" r:id="rId62"/>
    <p:sldId id="423" r:id="rId63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000" b="1" kern="1200">
        <a:solidFill>
          <a:srgbClr val="009999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000" b="1" kern="1200">
        <a:solidFill>
          <a:srgbClr val="009999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000" b="1" kern="1200">
        <a:solidFill>
          <a:srgbClr val="009999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000" b="1" kern="1200">
        <a:solidFill>
          <a:srgbClr val="009999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000" b="1" kern="1200">
        <a:solidFill>
          <a:srgbClr val="009999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4000" b="1" kern="1200">
        <a:solidFill>
          <a:srgbClr val="009999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4000" b="1" kern="1200">
        <a:solidFill>
          <a:srgbClr val="009999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4000" b="1" kern="1200">
        <a:solidFill>
          <a:srgbClr val="009999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4000" b="1" kern="1200">
        <a:solidFill>
          <a:srgbClr val="009999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  <a:srgbClr val="000099"/>
    <a:srgbClr val="660066"/>
    <a:srgbClr val="FDFBA3"/>
    <a:srgbClr val="7030A0"/>
    <a:srgbClr val="532B64"/>
    <a:srgbClr val="FCF98C"/>
    <a:srgbClr val="6ACCCE"/>
    <a:srgbClr val="3070F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20" autoAdjust="0"/>
    <p:restoredTop sz="82598" autoAdjust="0"/>
  </p:normalViewPr>
  <p:slideViewPr>
    <p:cSldViewPr>
      <p:cViewPr varScale="1">
        <p:scale>
          <a:sx n="58" d="100"/>
          <a:sy n="58" d="100"/>
        </p:scale>
        <p:origin x="3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394"/>
    </p:cViewPr>
  </p:sorterViewPr>
  <p:notesViewPr>
    <p:cSldViewPr>
      <p:cViewPr varScale="1">
        <p:scale>
          <a:sx n="81" d="100"/>
          <a:sy n="81" d="100"/>
        </p:scale>
        <p:origin x="3138" y="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cdc\project\NCHSTP_DTBE_Store1\Share\Sandy\Annual%20Report\2011\slideset\data\slide%20fuel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No. of Cases</c:v>
                </c:pt>
              </c:strCache>
            </c:strRef>
          </c:tx>
          <c:spPr>
            <a:ln>
              <a:solidFill>
                <a:srgbClr val="532B64"/>
              </a:solidFill>
            </a:ln>
          </c:spPr>
          <c:marker>
            <c:symbol val="none"/>
          </c:marker>
          <c:cat>
            <c:numRef>
              <c:f>Sheet1!$A$2:$A$34</c:f>
              <c:numCache>
                <c:formatCode>General</c:formatCode>
                <c:ptCount val="33"/>
                <c:pt idx="0">
                  <c:v>1982</c:v>
                </c:pt>
                <c:pt idx="1">
                  <c:v>1983</c:v>
                </c:pt>
                <c:pt idx="2">
                  <c:v>1984</c:v>
                </c:pt>
                <c:pt idx="3">
                  <c:v>1985</c:v>
                </c:pt>
                <c:pt idx="4">
                  <c:v>1986</c:v>
                </c:pt>
                <c:pt idx="5">
                  <c:v>1987</c:v>
                </c:pt>
                <c:pt idx="6">
                  <c:v>1988</c:v>
                </c:pt>
                <c:pt idx="7">
                  <c:v>1989</c:v>
                </c:pt>
                <c:pt idx="8">
                  <c:v>1990</c:v>
                </c:pt>
                <c:pt idx="9">
                  <c:v>1991</c:v>
                </c:pt>
                <c:pt idx="10">
                  <c:v>1992</c:v>
                </c:pt>
                <c:pt idx="11">
                  <c:v>1993</c:v>
                </c:pt>
                <c:pt idx="12">
                  <c:v>1994</c:v>
                </c:pt>
                <c:pt idx="13">
                  <c:v>1995</c:v>
                </c:pt>
                <c:pt idx="14">
                  <c:v>1996</c:v>
                </c:pt>
                <c:pt idx="15">
                  <c:v>1997</c:v>
                </c:pt>
                <c:pt idx="16">
                  <c:v>1998</c:v>
                </c:pt>
                <c:pt idx="17">
                  <c:v>1999</c:v>
                </c:pt>
                <c:pt idx="18">
                  <c:v>2000</c:v>
                </c:pt>
                <c:pt idx="19">
                  <c:v>2001</c:v>
                </c:pt>
                <c:pt idx="20">
                  <c:v>2002</c:v>
                </c:pt>
                <c:pt idx="21">
                  <c:v>2003</c:v>
                </c:pt>
                <c:pt idx="22">
                  <c:v>2004</c:v>
                </c:pt>
                <c:pt idx="23">
                  <c:v>2005</c:v>
                </c:pt>
                <c:pt idx="24">
                  <c:v>2006</c:v>
                </c:pt>
                <c:pt idx="25">
                  <c:v>2007</c:v>
                </c:pt>
                <c:pt idx="26">
                  <c:v>2008</c:v>
                </c:pt>
                <c:pt idx="27">
                  <c:v>2009</c:v>
                </c:pt>
                <c:pt idx="28">
                  <c:v>2010</c:v>
                </c:pt>
                <c:pt idx="29">
                  <c:v>2011</c:v>
                </c:pt>
                <c:pt idx="30">
                  <c:v>2012</c:v>
                </c:pt>
                <c:pt idx="31">
                  <c:v>2013</c:v>
                </c:pt>
                <c:pt idx="32">
                  <c:v>2014</c:v>
                </c:pt>
              </c:numCache>
            </c:numRef>
          </c:cat>
          <c:val>
            <c:numRef>
              <c:f>Sheet1!$B$2:$B$34</c:f>
              <c:numCache>
                <c:formatCode>#,##0</c:formatCode>
                <c:ptCount val="33"/>
                <c:pt idx="0">
                  <c:v>25520</c:v>
                </c:pt>
                <c:pt idx="1">
                  <c:v>23846</c:v>
                </c:pt>
                <c:pt idx="2">
                  <c:v>22255</c:v>
                </c:pt>
                <c:pt idx="3">
                  <c:v>22201</c:v>
                </c:pt>
                <c:pt idx="4">
                  <c:v>22768</c:v>
                </c:pt>
                <c:pt idx="5">
                  <c:v>22517</c:v>
                </c:pt>
                <c:pt idx="6">
                  <c:v>22436</c:v>
                </c:pt>
                <c:pt idx="7">
                  <c:v>23495</c:v>
                </c:pt>
                <c:pt idx="8">
                  <c:v>25701</c:v>
                </c:pt>
                <c:pt idx="9">
                  <c:v>26283</c:v>
                </c:pt>
                <c:pt idx="10">
                  <c:v>26673</c:v>
                </c:pt>
                <c:pt idx="11">
                  <c:v>25103</c:v>
                </c:pt>
                <c:pt idx="12">
                  <c:v>24205</c:v>
                </c:pt>
                <c:pt idx="13">
                  <c:v>22727</c:v>
                </c:pt>
                <c:pt idx="14">
                  <c:v>21210</c:v>
                </c:pt>
                <c:pt idx="15">
                  <c:v>19751</c:v>
                </c:pt>
                <c:pt idx="16">
                  <c:v>18287</c:v>
                </c:pt>
                <c:pt idx="17">
                  <c:v>17499</c:v>
                </c:pt>
                <c:pt idx="18">
                  <c:v>16309</c:v>
                </c:pt>
                <c:pt idx="19">
                  <c:v>15945</c:v>
                </c:pt>
                <c:pt idx="20">
                  <c:v>15055</c:v>
                </c:pt>
                <c:pt idx="21">
                  <c:v>14835</c:v>
                </c:pt>
                <c:pt idx="22">
                  <c:v>14498</c:v>
                </c:pt>
                <c:pt idx="23">
                  <c:v>14061</c:v>
                </c:pt>
                <c:pt idx="24">
                  <c:v>13727</c:v>
                </c:pt>
                <c:pt idx="25">
                  <c:v>13282</c:v>
                </c:pt>
                <c:pt idx="26" formatCode="General">
                  <c:v>12895</c:v>
                </c:pt>
                <c:pt idx="27" formatCode="General">
                  <c:v>11520</c:v>
                </c:pt>
                <c:pt idx="28" formatCode="General">
                  <c:v>11163</c:v>
                </c:pt>
                <c:pt idx="29" formatCode="General">
                  <c:v>10517</c:v>
                </c:pt>
                <c:pt idx="30" formatCode="General">
                  <c:v>9945</c:v>
                </c:pt>
                <c:pt idx="31" formatCode="General">
                  <c:v>9582</c:v>
                </c:pt>
                <c:pt idx="32" formatCode="General">
                  <c:v>9421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1794120"/>
        <c:axId val="64455016"/>
      </c:lineChart>
      <c:catAx>
        <c:axId val="61794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4320000"/>
          <a:lstStyle/>
          <a:p>
            <a:pPr>
              <a:defRPr sz="1411">
                <a:solidFill>
                  <a:schemeClr val="tx1"/>
                </a:solidFill>
                <a:latin typeface="+mn-lt"/>
              </a:defRPr>
            </a:pPr>
            <a:endParaRPr lang="en-US"/>
          </a:p>
        </c:txPr>
        <c:crossAx val="64455016"/>
        <c:crosses val="autoZero"/>
        <c:auto val="1"/>
        <c:lblAlgn val="ctr"/>
        <c:lblOffset val="100"/>
        <c:tickLblSkip val="1"/>
        <c:noMultiLvlLbl val="0"/>
      </c:catAx>
      <c:valAx>
        <c:axId val="64455016"/>
        <c:scaling>
          <c:orientation val="minMax"/>
        </c:scaling>
        <c:delete val="0"/>
        <c:axPos val="l"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baseline="0">
                <a:solidFill>
                  <a:schemeClr val="tx1"/>
                </a:solidFill>
                <a:latin typeface="+mn-lt"/>
              </a:defRPr>
            </a:pPr>
            <a:endParaRPr lang="en-US"/>
          </a:p>
        </c:txPr>
        <c:crossAx val="61794120"/>
        <c:crosses val="autoZero"/>
        <c:crossBetween val="between"/>
      </c:valAx>
      <c:spPr>
        <a:noFill/>
        <a:ln w="25636">
          <a:noFill/>
        </a:ln>
      </c:spPr>
    </c:plotArea>
    <c:plotVisOnly val="1"/>
    <c:dispBlanksAs val="gap"/>
    <c:showDLblsOverMax val="0"/>
  </c:chart>
  <c:txPr>
    <a:bodyPr/>
    <a:lstStyle/>
    <a:p>
      <a:pPr>
        <a:defRPr sz="1814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No. of Cases</c:v>
                </c:pt>
              </c:strCache>
            </c:strRef>
          </c:tx>
          <c:spPr>
            <a:ln>
              <a:solidFill>
                <a:srgbClr val="532B64"/>
              </a:solidFill>
            </a:ln>
          </c:spPr>
          <c:marker>
            <c:symbol val="none"/>
          </c:marker>
          <c:cat>
            <c:numRef>
              <c:f>Sheet1!$A$2:$A$34</c:f>
              <c:numCache>
                <c:formatCode>General</c:formatCode>
                <c:ptCount val="33"/>
                <c:pt idx="0">
                  <c:v>1982</c:v>
                </c:pt>
                <c:pt idx="1">
                  <c:v>1983</c:v>
                </c:pt>
                <c:pt idx="2">
                  <c:v>1984</c:v>
                </c:pt>
                <c:pt idx="3">
                  <c:v>1985</c:v>
                </c:pt>
                <c:pt idx="4">
                  <c:v>1986</c:v>
                </c:pt>
                <c:pt idx="5">
                  <c:v>1987</c:v>
                </c:pt>
                <c:pt idx="6">
                  <c:v>1988</c:v>
                </c:pt>
                <c:pt idx="7">
                  <c:v>1989</c:v>
                </c:pt>
                <c:pt idx="8">
                  <c:v>1990</c:v>
                </c:pt>
                <c:pt idx="9">
                  <c:v>1991</c:v>
                </c:pt>
                <c:pt idx="10">
                  <c:v>1992</c:v>
                </c:pt>
                <c:pt idx="11">
                  <c:v>1993</c:v>
                </c:pt>
                <c:pt idx="12">
                  <c:v>1994</c:v>
                </c:pt>
                <c:pt idx="13">
                  <c:v>1995</c:v>
                </c:pt>
                <c:pt idx="14">
                  <c:v>1996</c:v>
                </c:pt>
                <c:pt idx="15">
                  <c:v>1997</c:v>
                </c:pt>
                <c:pt idx="16">
                  <c:v>1998</c:v>
                </c:pt>
                <c:pt idx="17">
                  <c:v>1999</c:v>
                </c:pt>
                <c:pt idx="18">
                  <c:v>2000</c:v>
                </c:pt>
                <c:pt idx="19">
                  <c:v>2001</c:v>
                </c:pt>
                <c:pt idx="20">
                  <c:v>2002</c:v>
                </c:pt>
                <c:pt idx="21">
                  <c:v>2003</c:v>
                </c:pt>
                <c:pt idx="22">
                  <c:v>2004</c:v>
                </c:pt>
                <c:pt idx="23">
                  <c:v>2005</c:v>
                </c:pt>
                <c:pt idx="24">
                  <c:v>2006</c:v>
                </c:pt>
                <c:pt idx="25">
                  <c:v>2007</c:v>
                </c:pt>
                <c:pt idx="26">
                  <c:v>2008</c:v>
                </c:pt>
                <c:pt idx="27">
                  <c:v>2009</c:v>
                </c:pt>
                <c:pt idx="28">
                  <c:v>2010</c:v>
                </c:pt>
                <c:pt idx="29">
                  <c:v>2011</c:v>
                </c:pt>
                <c:pt idx="30">
                  <c:v>2012</c:v>
                </c:pt>
                <c:pt idx="31">
                  <c:v>2013</c:v>
                </c:pt>
                <c:pt idx="32">
                  <c:v>2014</c:v>
                </c:pt>
              </c:numCache>
            </c:numRef>
          </c:cat>
          <c:val>
            <c:numRef>
              <c:f>Sheet1!$B$2:$B$34</c:f>
              <c:numCache>
                <c:formatCode>#,##0</c:formatCode>
                <c:ptCount val="33"/>
                <c:pt idx="0">
                  <c:v>25520</c:v>
                </c:pt>
                <c:pt idx="1">
                  <c:v>23846</c:v>
                </c:pt>
                <c:pt idx="2">
                  <c:v>22255</c:v>
                </c:pt>
                <c:pt idx="3">
                  <c:v>22201</c:v>
                </c:pt>
                <c:pt idx="4">
                  <c:v>22768</c:v>
                </c:pt>
                <c:pt idx="5">
                  <c:v>22517</c:v>
                </c:pt>
                <c:pt idx="6">
                  <c:v>22436</c:v>
                </c:pt>
                <c:pt idx="7">
                  <c:v>23495</c:v>
                </c:pt>
                <c:pt idx="8">
                  <c:v>25701</c:v>
                </c:pt>
                <c:pt idx="9">
                  <c:v>26283</c:v>
                </c:pt>
                <c:pt idx="10">
                  <c:v>26673</c:v>
                </c:pt>
                <c:pt idx="11">
                  <c:v>25103</c:v>
                </c:pt>
                <c:pt idx="12">
                  <c:v>24205</c:v>
                </c:pt>
                <c:pt idx="13">
                  <c:v>22727</c:v>
                </c:pt>
                <c:pt idx="14">
                  <c:v>21210</c:v>
                </c:pt>
                <c:pt idx="15">
                  <c:v>19751</c:v>
                </c:pt>
                <c:pt idx="16">
                  <c:v>18287</c:v>
                </c:pt>
                <c:pt idx="17">
                  <c:v>17499</c:v>
                </c:pt>
                <c:pt idx="18">
                  <c:v>16309</c:v>
                </c:pt>
                <c:pt idx="19">
                  <c:v>15945</c:v>
                </c:pt>
                <c:pt idx="20">
                  <c:v>15055</c:v>
                </c:pt>
                <c:pt idx="21">
                  <c:v>14835</c:v>
                </c:pt>
                <c:pt idx="22">
                  <c:v>14498</c:v>
                </c:pt>
                <c:pt idx="23">
                  <c:v>14061</c:v>
                </c:pt>
                <c:pt idx="24">
                  <c:v>13727</c:v>
                </c:pt>
                <c:pt idx="25">
                  <c:v>13282</c:v>
                </c:pt>
                <c:pt idx="26" formatCode="General">
                  <c:v>12895</c:v>
                </c:pt>
                <c:pt idx="27" formatCode="General">
                  <c:v>11520</c:v>
                </c:pt>
                <c:pt idx="28" formatCode="General">
                  <c:v>11163</c:v>
                </c:pt>
                <c:pt idx="29" formatCode="General">
                  <c:v>10517</c:v>
                </c:pt>
                <c:pt idx="30" formatCode="General">
                  <c:v>9945</c:v>
                </c:pt>
                <c:pt idx="31" formatCode="General">
                  <c:v>9582</c:v>
                </c:pt>
                <c:pt idx="32" formatCode="General">
                  <c:v>9421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4455408"/>
        <c:axId val="64455800"/>
      </c:lineChart>
      <c:catAx>
        <c:axId val="644554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4320000"/>
          <a:lstStyle/>
          <a:p>
            <a:pPr>
              <a:defRPr sz="1411">
                <a:solidFill>
                  <a:schemeClr val="tx1"/>
                </a:solidFill>
                <a:latin typeface="+mn-lt"/>
              </a:defRPr>
            </a:pPr>
            <a:endParaRPr lang="en-US"/>
          </a:p>
        </c:txPr>
        <c:crossAx val="64455800"/>
        <c:crosses val="autoZero"/>
        <c:auto val="1"/>
        <c:lblAlgn val="ctr"/>
        <c:lblOffset val="100"/>
        <c:tickLblSkip val="1"/>
        <c:noMultiLvlLbl val="0"/>
      </c:catAx>
      <c:valAx>
        <c:axId val="64455800"/>
        <c:scaling>
          <c:orientation val="minMax"/>
        </c:scaling>
        <c:delete val="0"/>
        <c:axPos val="l"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baseline="0">
                <a:solidFill>
                  <a:schemeClr val="tx1"/>
                </a:solidFill>
                <a:latin typeface="+mn-lt"/>
              </a:defRPr>
            </a:pPr>
            <a:endParaRPr lang="en-US"/>
          </a:p>
        </c:txPr>
        <c:crossAx val="64455408"/>
        <c:crosses val="autoZero"/>
        <c:crossBetween val="between"/>
      </c:valAx>
      <c:spPr>
        <a:noFill/>
        <a:ln w="25636">
          <a:noFill/>
        </a:ln>
      </c:spPr>
    </c:plotArea>
    <c:plotVisOnly val="1"/>
    <c:dispBlanksAs val="gap"/>
    <c:showDLblsOverMax val="0"/>
  </c:chart>
  <c:txPr>
    <a:bodyPr/>
    <a:lstStyle/>
    <a:p>
      <a:pPr>
        <a:defRPr sz="1814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solidFill>
                  <a:schemeClr val="tx1"/>
                </a:solidFill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solidFill>
                  <a:schemeClr val="tx1"/>
                </a:solidFill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2"/>
            <c:bubble3D val="0"/>
            <c:spPr>
              <a:solidFill>
                <a:srgbClr val="92D050"/>
              </a:solidFill>
              <a:ln>
                <a:solidFill>
                  <a:schemeClr val="tx1"/>
                </a:solidFill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3"/>
            <c:bubble3D val="0"/>
            <c:spPr>
              <a:solidFill>
                <a:srgbClr val="660066"/>
              </a:solidFill>
              <a:ln>
                <a:solidFill>
                  <a:schemeClr val="tx1"/>
                </a:solidFill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solidFill>
                  <a:schemeClr val="tx1"/>
                </a:solidFill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5"/>
            <c:bubble3D val="0"/>
            <c:spPr>
              <a:solidFill>
                <a:srgbClr val="FDFBA3"/>
              </a:solidFill>
              <a:ln>
                <a:solidFill>
                  <a:schemeClr val="tx1"/>
                </a:solidFill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hade val="51000"/>
                      <a:satMod val="130000"/>
                    </a:schemeClr>
                  </a:gs>
                  <a:gs pos="80000">
                    <a:schemeClr val="accent1">
                      <a:lumMod val="60000"/>
                      <a:shade val="93000"/>
                      <a:satMod val="130000"/>
                    </a:schemeClr>
                  </a:gs>
                  <a:gs pos="100000">
                    <a:schemeClr val="accent1">
                      <a:lumMod val="60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solidFill>
                  <a:schemeClr val="tx1"/>
                </a:solidFill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</c:dPt>
          <c:dLbls>
            <c:dLbl>
              <c:idx val="0"/>
              <c:layout>
                <c:manualLayout>
                  <c:x val="3.3018867924528184E-2"/>
                  <c:y val="3.8808038808038799E-2"/>
                </c:manualLayout>
              </c:layout>
              <c:tx>
                <c:rich>
                  <a:bodyPr/>
                  <a:lstStyle/>
                  <a:p>
                    <a:fld id="{A7976FF3-3DB6-47E3-8197-0D9677243CA8}" type="CATEGORYNAME">
                      <a:rPr lang="en-US"/>
                      <a:pPr/>
                      <a:t>[CATEGORY NAME]</a:t>
                    </a:fld>
                    <a:r>
                      <a:rPr lang="en-US" baseline="0"/>
                      <a:t>
</a:t>
                    </a:r>
                    <a:r>
                      <a:rPr lang="en-US" baseline="0" smtClean="0"/>
                      <a:t>21%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6.1320754716981132E-2"/>
                  <c:y val="5.544005544005544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8.0188679245283015E-2"/>
                  <c:y val="-3.738544030219685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5723270440251716E-3"/>
                  <c:y val="-2.772002772002772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2578616352201259E-2"/>
                  <c:y val="2.772002772002771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3.1446540880503146E-3"/>
                  <c:y val="-8.3160083160083165E-3"/>
                </c:manualLayout>
              </c:layout>
              <c:tx>
                <c:rich>
                  <a:bodyPr/>
                  <a:lstStyle/>
                  <a:p>
                    <a:fld id="{48CDC0D7-74FA-44AD-8AF3-8CA63F80E0DB}" type="CATEGORYNAME">
                      <a:rPr lang="en-US" smtClean="0"/>
                      <a:pPr/>
                      <a:t>[CATEGORY NAME]</a:t>
                    </a:fld>
                    <a:r>
                      <a:rPr lang="en-US" baseline="0" dirty="0" smtClean="0"/>
                      <a:t>
13%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6"/>
              <c:layout>
                <c:manualLayout>
                  <c:x val="3.2232766305155251E-2"/>
                  <c:y val="2.9498197889862125E-3"/>
                </c:manualLayout>
              </c:layout>
              <c:tx>
                <c:rich>
                  <a:bodyPr/>
                  <a:lstStyle/>
                  <a:p>
                    <a:fld id="{E87C0AA0-DC90-4002-A3F4-9ADF436344DC}" type="CATEGORYNAME">
                      <a:rPr lang="en-US" smtClean="0"/>
                      <a:pPr/>
                      <a:t>[CATEGORY NAME]</a:t>
                    </a:fld>
                    <a:r>
                      <a:rPr lang="en-US" baseline="0" dirty="0" smtClean="0"/>
                      <a:t> </a:t>
                    </a:r>
                    <a:fld id="{B5E9EA7E-ACE1-4E84-9631-6C0963F23FBF}" type="PERCENTAGE">
                      <a:rPr lang="en-US" baseline="0" smtClean="0"/>
                      <a:pPr/>
                      <a:t>[PERCENTAGE]</a:t>
                    </a:fld>
                    <a:endParaRPr lang="en-US" baseline="0" dirty="0" smtClean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7"/>
                <c:pt idx="0">
                  <c:v>Black or African American</c:v>
                </c:pt>
                <c:pt idx="1">
                  <c:v>American Indian or Alaska Native</c:v>
                </c:pt>
                <c:pt idx="2">
                  <c:v>Asian</c:v>
                </c:pt>
                <c:pt idx="3">
                  <c:v>Hispanic or Latino</c:v>
                </c:pt>
                <c:pt idx="4">
                  <c:v>Native Hawaiian or Other Pacific Islander</c:v>
                </c:pt>
                <c:pt idx="5">
                  <c:v>White</c:v>
                </c:pt>
                <c:pt idx="6">
                  <c:v>Multiple Race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21.335314722428617</c:v>
                </c:pt>
                <c:pt idx="1">
                  <c:v>1.2525209638042671</c:v>
                </c:pt>
                <c:pt idx="2">
                  <c:v>31.68453455047235</c:v>
                </c:pt>
                <c:pt idx="3">
                  <c:v>29.275023882814988</c:v>
                </c:pt>
                <c:pt idx="4">
                  <c:v>0.97654176838976747</c:v>
                </c:pt>
                <c:pt idx="5">
                  <c:v>13.257615964334995</c:v>
                </c:pt>
                <c:pt idx="6">
                  <c:v>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801071741032368"/>
          <c:y val="0.18022426933983587"/>
          <c:w val="0.50397868669194124"/>
          <c:h val="0.8197757306601641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Percent</c:v>
                </c:pt>
              </c:strCache>
            </c:strRef>
          </c:tx>
          <c:dPt>
            <c:idx val="0"/>
            <c:bubble3D val="0"/>
            <c:spPr>
              <a:solidFill>
                <a:srgbClr val="FDFBA3"/>
              </a:solidFill>
              <a:ln w="19050">
                <a:solidFill>
                  <a:schemeClr val="tx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660066"/>
              </a:solidFill>
              <a:ln w="19050">
                <a:solidFill>
                  <a:schemeClr val="tx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1">
                  <a:lumMod val="75000"/>
                </a:schemeClr>
              </a:solidFill>
              <a:ln w="19050">
                <a:solidFill>
                  <a:schemeClr val="tx1"/>
                </a:solidFill>
              </a:ln>
              <a:effectLst/>
            </c:spPr>
          </c:dPt>
          <c:dPt>
            <c:idx val="3"/>
            <c:bubble3D val="0"/>
            <c:spPr>
              <a:solidFill>
                <a:srgbClr val="92D050"/>
              </a:solidFill>
              <a:ln w="19050">
                <a:solidFill>
                  <a:schemeClr val="tx1"/>
                </a:solidFill>
              </a:ln>
              <a:effectLst/>
            </c:spPr>
          </c:dPt>
          <c:dPt>
            <c:idx val="4"/>
            <c:bubble3D val="0"/>
            <c:spPr>
              <a:solidFill>
                <a:srgbClr val="008080"/>
              </a:solidFill>
              <a:ln w="19050">
                <a:solidFill>
                  <a:schemeClr val="tx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tx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16980460775736367"/>
                  <c:y val="-8.5846973225680787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White</a:t>
                    </a:r>
                  </a:p>
                  <a:p>
                    <a:fld id="{E613CCEB-D23D-4F79-9CEB-4497EB94D59B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-7.6507667444347241E-2"/>
                  <c:y val="-3.383059030752124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Hispanic or Latino</a:t>
                    </a:r>
                  </a:p>
                  <a:p>
                    <a:fld id="{6BB25DEC-6DC6-4C8B-BB31-5B8BAFFA4D64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-4.2959682123067951E-2"/>
                  <c:y val="0.11430925197500155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Black or African American </a:t>
                    </a:r>
                  </a:p>
                  <a:p>
                    <a:fld id="{D7633EDE-B752-444F-ACF6-E20255A0F14F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-7.9258408671138328E-2"/>
                  <c:y val="6.484571279032558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Asian</a:t>
                    </a:r>
                  </a:p>
                  <a:p>
                    <a:fld id="{296C1226-F321-495F-856D-A284A5866697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-8.1819164965490424E-2"/>
                  <c:y val="-9.0995645103939087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smtClean="0"/>
                      <a:t>Two or More Races</a:t>
                    </a:r>
                  </a:p>
                  <a:p>
                    <a:pPr>
                      <a:defRPr sz="1400"/>
                    </a:pPr>
                    <a:r>
                      <a:rPr lang="en-US" dirty="0" smtClean="0"/>
                      <a:t>2%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654320987654322"/>
                      <c:h val="0.10342013411569795"/>
                    </c:manualLayout>
                  </c15:layout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mtClean="0"/>
                      <a:t>American Indian or Alaska</a:t>
                    </a:r>
                    <a:r>
                      <a:rPr lang="en-US" baseline="0" smtClean="0"/>
                      <a:t> Native </a:t>
                    </a:r>
                  </a:p>
                  <a:p>
                    <a:fld id="{DBEA6E81-8C31-4221-A5D0-DEC02E876EA3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6"/>
              <c:layout>
                <c:manualLayout>
                  <c:x val="0.24258262856031873"/>
                  <c:y val="6.728732451101056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400" dirty="0" smtClean="0"/>
                      <a:t>Native Hawaiian</a:t>
                    </a:r>
                    <a:r>
                      <a:rPr lang="en-US" sz="1400" baseline="0" dirty="0" smtClean="0"/>
                      <a:t> or Other Pacific Islander 0.2%</a:t>
                    </a:r>
                    <a:endParaRPr lang="en-US" sz="140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587962962962963"/>
                      <c:h val="0.14438655617317833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7"/>
                <c:pt idx="0">
                  <c:v>White</c:v>
                </c:pt>
                <c:pt idx="1">
                  <c:v>Hispanic or Latino</c:v>
                </c:pt>
                <c:pt idx="2">
                  <c:v>Black or African American</c:v>
                </c:pt>
                <c:pt idx="3">
                  <c:v>Asian</c:v>
                </c:pt>
                <c:pt idx="4">
                  <c:v>Two or More Races</c:v>
                </c:pt>
                <c:pt idx="5">
                  <c:v>American Indian or Alaska Native</c:v>
                </c:pt>
                <c:pt idx="6">
                  <c:v>Native Hawaiian or Other Pacific Islander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0.628</c:v>
                </c:pt>
                <c:pt idx="1">
                  <c:v>0.16900000000000001</c:v>
                </c:pt>
                <c:pt idx="2">
                  <c:v>0.122</c:v>
                </c:pt>
                <c:pt idx="3">
                  <c:v>4.9000000000000002E-2</c:v>
                </c:pt>
                <c:pt idx="4">
                  <c:v>2.1000000000000001E-2</c:v>
                </c:pt>
                <c:pt idx="5">
                  <c:v>7.0000000000000001E-3</c:v>
                </c:pt>
                <c:pt idx="6">
                  <c:v>2E-3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8306568903657686"/>
          <c:y val="5.1200453756839723E-2"/>
          <c:w val="0.43998482987791665"/>
          <c:h val="0.81285332977445612"/>
        </c:manualLayout>
      </c:layout>
      <c:pieChart>
        <c:varyColors val="1"/>
        <c:ser>
          <c:idx val="0"/>
          <c:order val="0"/>
          <c:spPr>
            <a:ln>
              <a:solidFill>
                <a:srgbClr val="000000"/>
              </a:solidFill>
            </a:ln>
          </c:spPr>
          <c:dPt>
            <c:idx val="0"/>
            <c:bubble3D val="0"/>
            <c:spPr>
              <a:solidFill>
                <a:schemeClr val="accent1">
                  <a:lumMod val="90000"/>
                </a:schemeClr>
              </a:solidFill>
              <a:ln>
                <a:solidFill>
                  <a:srgbClr val="000000"/>
                </a:solidFill>
              </a:ln>
            </c:spPr>
          </c:dPt>
          <c:dPt>
            <c:idx val="1"/>
            <c:bubble3D val="0"/>
            <c:spPr>
              <a:solidFill>
                <a:srgbClr val="008080"/>
              </a:solidFill>
              <a:ln>
                <a:solidFill>
                  <a:srgbClr val="000000"/>
                </a:solidFill>
              </a:ln>
            </c:spPr>
          </c:dPt>
          <c:dPt>
            <c:idx val="2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rgbClr val="000000"/>
                </a:solidFill>
              </a:ln>
            </c:spPr>
          </c:dPt>
          <c:dPt>
            <c:idx val="3"/>
            <c:bubble3D val="0"/>
            <c:spPr>
              <a:solidFill>
                <a:srgbClr val="7030A0"/>
              </a:solidFill>
              <a:ln>
                <a:solidFill>
                  <a:srgbClr val="000000"/>
                </a:solidFill>
              </a:ln>
            </c:spPr>
          </c:dPt>
          <c:dPt>
            <c:idx val="4"/>
            <c:bubble3D val="0"/>
            <c:spPr>
              <a:solidFill>
                <a:srgbClr val="002060"/>
              </a:solidFill>
              <a:ln>
                <a:solidFill>
                  <a:srgbClr val="000000"/>
                </a:solidFill>
              </a:ln>
            </c:spPr>
          </c:dPt>
          <c:dPt>
            <c:idx val="5"/>
            <c:bubble3D val="0"/>
            <c:spPr>
              <a:solidFill>
                <a:srgbClr val="9AF89C"/>
              </a:solidFill>
              <a:ln>
                <a:solidFill>
                  <a:srgbClr val="000000"/>
                </a:solidFill>
              </a:ln>
            </c:spPr>
          </c:dPt>
          <c:dPt>
            <c:idx val="6"/>
            <c:bubble3D val="0"/>
            <c:spPr>
              <a:solidFill>
                <a:srgbClr val="086E0A"/>
              </a:solidFill>
              <a:ln>
                <a:solidFill>
                  <a:srgbClr val="000000"/>
                </a:solidFill>
              </a:ln>
            </c:spPr>
          </c:dPt>
          <c:dPt>
            <c:idx val="7"/>
            <c:bubble3D val="0"/>
            <c:spPr>
              <a:solidFill>
                <a:srgbClr val="532B64"/>
              </a:solidFill>
              <a:ln>
                <a:solidFill>
                  <a:srgbClr val="000000"/>
                </a:solidFill>
              </a:ln>
            </c:spPr>
          </c:dPt>
          <c:dLbls>
            <c:dLbl>
              <c:idx val="0"/>
              <c:layout>
                <c:manualLayout>
                  <c:x val="1.2345679012345687E-2"/>
                  <c:y val="5.1515151515151486E-2"/>
                </c:manualLayout>
              </c:layout>
              <c:tx>
                <c:rich>
                  <a:bodyPr/>
                  <a:lstStyle/>
                  <a:p>
                    <a:r>
                      <a:rPr lang="en-US" sz="1800" dirty="0">
                        <a:solidFill>
                          <a:schemeClr val="tx1"/>
                        </a:solidFill>
                      </a:rPr>
                      <a:t>M</a:t>
                    </a:r>
                    <a:r>
                      <a:rPr lang="en-US" sz="1600" dirty="0">
                        <a:solidFill>
                          <a:schemeClr val="tx1"/>
                        </a:solidFill>
                      </a:rPr>
                      <a:t>exico
(</a:t>
                    </a:r>
                    <a:r>
                      <a:rPr lang="en-US" sz="1600" dirty="0" smtClean="0">
                        <a:solidFill>
                          <a:schemeClr val="tx1"/>
                        </a:solidFill>
                      </a:rPr>
                      <a:t>21%)</a:t>
                    </a:r>
                    <a:endParaRPr lang="en-US" sz="1600" dirty="0">
                      <a:solidFill>
                        <a:schemeClr val="tx1"/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7.7160493827160568E-3"/>
                  <c:y val="-3.0303030303030311E-2"/>
                </c:manualLayout>
              </c:layout>
              <c:tx>
                <c:rich>
                  <a:bodyPr/>
                  <a:lstStyle/>
                  <a:p>
                    <a:r>
                      <a:rPr lang="en-US" sz="1800" dirty="0">
                        <a:solidFill>
                          <a:schemeClr val="tx1"/>
                        </a:solidFill>
                      </a:rPr>
                      <a:t>P</a:t>
                    </a:r>
                    <a:r>
                      <a:rPr lang="en-US" sz="1600" dirty="0">
                        <a:solidFill>
                          <a:schemeClr val="tx1"/>
                        </a:solidFill>
                      </a:rPr>
                      <a:t>hilippines
(</a:t>
                    </a:r>
                    <a:r>
                      <a:rPr lang="en-US" sz="1600" dirty="0" smtClean="0">
                        <a:solidFill>
                          <a:schemeClr val="tx1"/>
                        </a:solidFill>
                      </a:rPr>
                      <a:t>12%)</a:t>
                    </a:r>
                    <a:endParaRPr lang="en-US" sz="1600" dirty="0">
                      <a:solidFill>
                        <a:schemeClr val="tx1"/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5021551205181925E-3"/>
                  <c:y val="-3.8763290181947699E-2"/>
                </c:manualLayout>
              </c:layout>
              <c:tx>
                <c:rich>
                  <a:bodyPr/>
                  <a:lstStyle/>
                  <a:p>
                    <a:r>
                      <a:rPr lang="en-US" sz="1800" dirty="0">
                        <a:solidFill>
                          <a:schemeClr val="tx1"/>
                        </a:solidFill>
                      </a:rPr>
                      <a:t>I</a:t>
                    </a:r>
                    <a:r>
                      <a:rPr lang="en-US" sz="1600" dirty="0">
                        <a:solidFill>
                          <a:schemeClr val="tx1"/>
                        </a:solidFill>
                      </a:rPr>
                      <a:t>ndia
</a:t>
                    </a:r>
                    <a:r>
                      <a:rPr lang="en-US" sz="1600" dirty="0" smtClean="0">
                        <a:solidFill>
                          <a:schemeClr val="tx1"/>
                        </a:solidFill>
                      </a:rPr>
                      <a:t>(8%)</a:t>
                    </a:r>
                    <a:endParaRPr lang="en-US" sz="1600" dirty="0">
                      <a:solidFill>
                        <a:schemeClr val="tx1"/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2147415059356112E-2"/>
                  <c:y val="-3.0303839138751724E-3"/>
                </c:manualLayout>
              </c:layout>
              <c:tx>
                <c:rich>
                  <a:bodyPr/>
                  <a:lstStyle/>
                  <a:p>
                    <a:r>
                      <a:rPr lang="en-US" sz="1800" dirty="0">
                        <a:solidFill>
                          <a:schemeClr val="tx1"/>
                        </a:solidFill>
                      </a:rPr>
                      <a:t>V</a:t>
                    </a:r>
                    <a:r>
                      <a:rPr lang="en-US" sz="1600" dirty="0">
                        <a:solidFill>
                          <a:schemeClr val="tx1"/>
                        </a:solidFill>
                      </a:rPr>
                      <a:t>ietnam
</a:t>
                    </a:r>
                    <a:r>
                      <a:rPr lang="en-US" sz="1600" dirty="0" smtClean="0">
                        <a:solidFill>
                          <a:schemeClr val="tx1"/>
                        </a:solidFill>
                      </a:rPr>
                      <a:t>(8%)</a:t>
                    </a:r>
                    <a:endParaRPr lang="en-US" sz="1600" dirty="0">
                      <a:solidFill>
                        <a:schemeClr val="tx1"/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2108887765176086E-2"/>
                  <c:y val="-2.2599092486320565E-2"/>
                </c:manualLayout>
              </c:layout>
              <c:tx>
                <c:rich>
                  <a:bodyPr/>
                  <a:lstStyle/>
                  <a:p>
                    <a:r>
                      <a:rPr lang="en-US" sz="1800" dirty="0">
                        <a:solidFill>
                          <a:schemeClr val="tx1"/>
                        </a:solidFill>
                      </a:rPr>
                      <a:t>C</a:t>
                    </a:r>
                    <a:r>
                      <a:rPr lang="en-US" sz="1600" dirty="0">
                        <a:solidFill>
                          <a:schemeClr val="tx1"/>
                        </a:solidFill>
                      </a:rPr>
                      <a:t>hina
</a:t>
                    </a:r>
                    <a:r>
                      <a:rPr lang="en-US" sz="1600" dirty="0" smtClean="0">
                        <a:solidFill>
                          <a:schemeClr val="tx1"/>
                        </a:solidFill>
                      </a:rPr>
                      <a:t>(7%)</a:t>
                    </a:r>
                    <a:endParaRPr lang="en-US" sz="1600" dirty="0">
                      <a:solidFill>
                        <a:schemeClr val="tx1"/>
                      </a:solidFill>
                    </a:endParaRP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6.4389944376219031E-3"/>
                  <c:y val="2.5218203656746194E-2"/>
                </c:manualLayout>
              </c:layout>
              <c:tx>
                <c:rich>
                  <a:bodyPr/>
                  <a:lstStyle/>
                  <a:p>
                    <a:r>
                      <a:rPr lang="en-US" sz="1800" dirty="0">
                        <a:solidFill>
                          <a:schemeClr val="tx1"/>
                        </a:solidFill>
                      </a:rPr>
                      <a:t>G</a:t>
                    </a:r>
                    <a:r>
                      <a:rPr lang="en-US" sz="1600" dirty="0">
                        <a:solidFill>
                          <a:schemeClr val="tx1"/>
                        </a:solidFill>
                      </a:rPr>
                      <a:t>uatemala
(3%)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4.9159021406727829E-2"/>
                  <c:y val="-5.5532719427020774E-2"/>
                </c:manualLayout>
              </c:layout>
              <c:tx>
                <c:rich>
                  <a:bodyPr/>
                  <a:lstStyle/>
                  <a:p>
                    <a:r>
                      <a:rPr lang="en-US" sz="1800" dirty="0">
                        <a:solidFill>
                          <a:schemeClr val="tx1"/>
                        </a:solidFill>
                      </a:rPr>
                      <a:t>H</a:t>
                    </a:r>
                    <a:r>
                      <a:rPr lang="en-US" sz="1600" dirty="0">
                        <a:solidFill>
                          <a:schemeClr val="tx1"/>
                        </a:solidFill>
                      </a:rPr>
                      <a:t>aiti
(3%)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1.0451371330877247E-2"/>
                  <c:y val="0.2042684283108679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Other Countries
</a:t>
                    </a:r>
                    <a:r>
                      <a:rPr lang="en-US" dirty="0" smtClean="0"/>
                      <a:t>38%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'[1]slide 17'!$A$2:$A$9</c:f>
              <c:strCache>
                <c:ptCount val="8"/>
                <c:pt idx="0">
                  <c:v>Mexico</c:v>
                </c:pt>
                <c:pt idx="1">
                  <c:v>Philippines</c:v>
                </c:pt>
                <c:pt idx="2">
                  <c:v>Vietnam</c:v>
                </c:pt>
                <c:pt idx="3">
                  <c:v>India</c:v>
                </c:pt>
                <c:pt idx="4">
                  <c:v>China</c:v>
                </c:pt>
                <c:pt idx="5">
                  <c:v>Guatemala</c:v>
                </c:pt>
                <c:pt idx="6">
                  <c:v>Haiti</c:v>
                </c:pt>
                <c:pt idx="7">
                  <c:v>Other Countries</c:v>
                </c:pt>
              </c:strCache>
            </c:strRef>
          </c:cat>
          <c:val>
            <c:numRef>
              <c:f>'[1]slide 17'!$B$2:$B$9</c:f>
              <c:numCache>
                <c:formatCode>0</c:formatCode>
                <c:ptCount val="8"/>
                <c:pt idx="0">
                  <c:v>22</c:v>
                </c:pt>
                <c:pt idx="1">
                  <c:v>11.6</c:v>
                </c:pt>
                <c:pt idx="2">
                  <c:v>8.4</c:v>
                </c:pt>
                <c:pt idx="3">
                  <c:v>7.7</c:v>
                </c:pt>
                <c:pt idx="4">
                  <c:v>5.8</c:v>
                </c:pt>
                <c:pt idx="5">
                  <c:v>2.5</c:v>
                </c:pt>
                <c:pt idx="6">
                  <c:v>2.9</c:v>
                </c:pt>
                <c:pt idx="7">
                  <c:v>38.299999999999997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tx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tx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tx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tx1"/>
                </a:solidFill>
              </a:ln>
              <a:effectLst/>
            </c:spPr>
          </c:dPt>
          <c:cat>
            <c:strRef>
              <c:f>Sheet1!$A$2:$A$5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27</c:v>
                </c:pt>
                <c:pt idx="1">
                  <c:v>73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tx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tx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tx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tx1"/>
                </a:solidFill>
              </a:ln>
              <a:effectLst/>
            </c:spPr>
          </c:dPt>
          <c:cat>
            <c:strRef>
              <c:f>Sheet1!$A$2:$A$5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65</c:v>
                </c:pt>
                <c:pt idx="1">
                  <c:v>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0.31193</cdr:x>
      <cdr:y>0.77966</cdr:y>
    </cdr:from>
    <cdr:to>
      <cdr:x>0.36697</cdr:x>
      <cdr:y>0.81356</cdr:y>
    </cdr:to>
    <cdr:cxnSp macro="">
      <cdr:nvCxnSpPr>
        <cdr:cNvPr id="3" name="Straight Connector 2"/>
        <cdr:cNvCxnSpPr/>
      </cdr:nvCxnSpPr>
      <cdr:spPr bwMode="auto">
        <a:xfrm xmlns:a="http://schemas.openxmlformats.org/drawingml/2006/main" flipH="1">
          <a:off x="2590800" y="3505200"/>
          <a:ext cx="457200" cy="152400"/>
        </a:xfrm>
        <a:prstGeom xmlns:a="http://schemas.openxmlformats.org/drawingml/2006/main" prst="line">
          <a:avLst/>
        </a:prstGeom>
        <a:ln xmlns:a="http://schemas.openxmlformats.org/drawingml/2006/main">
          <a:headEnd type="none" w="med" len="med"/>
          <a:tailEnd type="none" w="med" len="med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0.36697</cdr:x>
      <cdr:y>0.83051</cdr:y>
    </cdr:from>
    <cdr:to>
      <cdr:x>0.40367</cdr:x>
      <cdr:y>0.88136</cdr:y>
    </cdr:to>
    <cdr:cxnSp macro="">
      <cdr:nvCxnSpPr>
        <cdr:cNvPr id="6" name="Straight Connector 5"/>
        <cdr:cNvCxnSpPr/>
      </cdr:nvCxnSpPr>
      <cdr:spPr bwMode="auto">
        <a:xfrm xmlns:a="http://schemas.openxmlformats.org/drawingml/2006/main" flipH="1">
          <a:off x="3048000" y="3733800"/>
          <a:ext cx="304800" cy="228600"/>
        </a:xfrm>
        <a:prstGeom xmlns:a="http://schemas.openxmlformats.org/drawingml/2006/main" prst="line">
          <a:avLst/>
        </a:prstGeom>
        <a:ln xmlns:a="http://schemas.openxmlformats.org/drawingml/2006/main">
          <a:headEnd type="none" w="med" len="med"/>
          <a:tailEnd type="none" w="med" len="med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52400" y="8458200"/>
            <a:ext cx="66294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ctr" defTabSz="931863" eaLnBrk="1" hangingPunct="1">
              <a:defRPr sz="1200" b="1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Module 2 - Epidemiology of Tuberculosis </a:t>
            </a:r>
          </a:p>
        </p:txBody>
      </p:sp>
      <p:sp>
        <p:nvSpPr>
          <p:cNvPr id="1136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25788" y="8831263"/>
            <a:ext cx="684212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ctr" defTabSz="931863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8F25A18-A506-4104-8AA3-2E0693A681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20034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1" hangingPunct="1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275F5E2-B833-40D9-A1E5-E91B58ED60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885235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FADA622-DA60-442A-97F4-DAA6964A4DEC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61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</a:rPr>
              <a:t>Introduce Module 2</a:t>
            </a:r>
          </a:p>
          <a:p>
            <a:r>
              <a:rPr lang="en-US" altLang="en-US" dirty="0" smtClean="0">
                <a:latin typeface="Arial" panose="020B0604020202020204" pitchFamily="34" charset="0"/>
              </a:rPr>
              <a:t> </a:t>
            </a:r>
          </a:p>
          <a:p>
            <a:r>
              <a:rPr lang="en-US" altLang="en-US" dirty="0" smtClean="0">
                <a:latin typeface="Arial" panose="020B0604020202020204" pitchFamily="34" charset="0"/>
              </a:rPr>
              <a:t>Ask participants if they know what epidemiology is</a:t>
            </a:r>
          </a:p>
          <a:p>
            <a:pPr eaLnBrk="1" hangingPunct="1"/>
            <a:endParaRPr lang="en-US" alt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20618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66C37A5-2845-4BB1-8BC0-01BAA1EE52DB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 smtClean="0"/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</a:rPr>
              <a:t>Review slide content</a:t>
            </a:r>
          </a:p>
          <a:p>
            <a:r>
              <a:rPr lang="en-US" altLang="en-US" dirty="0" smtClean="0">
                <a:latin typeface="Arial" panose="020B0604020202020204" pitchFamily="34" charset="0"/>
              </a:rPr>
              <a:t> </a:t>
            </a:r>
          </a:p>
          <a:p>
            <a:r>
              <a:rPr lang="en-US" altLang="en-US" dirty="0" smtClean="0">
                <a:latin typeface="Arial" panose="020B0604020202020204" pitchFamily="34" charset="0"/>
              </a:rPr>
              <a:t>Call attention to the increase in TB cases on the graph (1980s)</a:t>
            </a:r>
          </a:p>
          <a:p>
            <a:r>
              <a:rPr lang="en-US" altLang="en-US" dirty="0" smtClean="0">
                <a:latin typeface="Arial" panose="020B0604020202020204" pitchFamily="34" charset="0"/>
              </a:rPr>
              <a:t> </a:t>
            </a:r>
          </a:p>
          <a:p>
            <a:r>
              <a:rPr lang="en-US" altLang="en-US" dirty="0" smtClean="0">
                <a:latin typeface="Arial" panose="020B0604020202020204" pitchFamily="34" charset="0"/>
              </a:rPr>
              <a:t>Ask participants why they think there was 20% increase in TB cases in the 1980s</a:t>
            </a:r>
          </a:p>
          <a:p>
            <a:r>
              <a:rPr lang="en-US" altLang="en-US" b="1" i="1" dirty="0" smtClean="0">
                <a:latin typeface="Arial" panose="020B0604020202020204" pitchFamily="34" charset="0"/>
              </a:rPr>
              <a:t> </a:t>
            </a:r>
            <a:r>
              <a:rPr lang="en-US" altLang="en-US" i="1" dirty="0" smtClean="0">
                <a:latin typeface="Arial" panose="020B0604020202020204" pitchFamily="34" charset="0"/>
              </a:rPr>
              <a:t> </a:t>
            </a:r>
            <a:endParaRPr lang="en-US" altLang="en-US" dirty="0" smtClean="0">
              <a:latin typeface="Arial" panose="020B0604020202020204" pitchFamily="34" charset="0"/>
            </a:endParaRPr>
          </a:p>
          <a:p>
            <a:r>
              <a:rPr lang="en-US" altLang="en-US" i="1" dirty="0" smtClean="0">
                <a:latin typeface="Arial" panose="020B0604020202020204" pitchFamily="34" charset="0"/>
              </a:rPr>
              <a:t>U.S. TB Resurgence - Module 2, p. 4</a:t>
            </a:r>
            <a:endParaRPr lang="en-US" alt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86168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</a:rPr>
              <a:t>Explain that there were several contributing factors to the TB resurgence in the U.S. </a:t>
            </a:r>
          </a:p>
          <a:p>
            <a:r>
              <a:rPr lang="en-US" altLang="en-US" dirty="0" smtClean="0">
                <a:latin typeface="Arial" panose="020B0604020202020204" pitchFamily="34" charset="0"/>
              </a:rPr>
              <a:t> </a:t>
            </a:r>
          </a:p>
          <a:p>
            <a:r>
              <a:rPr lang="en-US" altLang="en-US" dirty="0" smtClean="0">
                <a:latin typeface="Arial" panose="020B0604020202020204" pitchFamily="34" charset="0"/>
              </a:rPr>
              <a:t>Review slide content</a:t>
            </a:r>
          </a:p>
          <a:p>
            <a:r>
              <a:rPr lang="en-US" altLang="en-US" dirty="0" smtClean="0">
                <a:latin typeface="Arial" panose="020B0604020202020204" pitchFamily="34" charset="0"/>
              </a:rPr>
              <a:t> </a:t>
            </a:r>
          </a:p>
          <a:p>
            <a:r>
              <a:rPr lang="en-US" altLang="en-US" dirty="0" smtClean="0">
                <a:latin typeface="Arial" panose="020B0604020202020204" pitchFamily="34" charset="0"/>
              </a:rPr>
              <a:t> </a:t>
            </a:r>
            <a:r>
              <a:rPr lang="en-US" altLang="en-US" i="1" dirty="0" smtClean="0">
                <a:latin typeface="Arial" panose="020B0604020202020204" pitchFamily="34" charset="0"/>
              </a:rPr>
              <a:t>U.S. TB Resurgence - Module 2, p. 4</a:t>
            </a:r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2662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CB4A81C-939F-4947-A5F0-B466BC192A4A}" type="slidenum">
              <a:rPr lang="en-US" altLang="en-US" smtClean="0"/>
              <a:pPr>
                <a:spcBef>
                  <a:spcPct val="0"/>
                </a:spcBef>
              </a:pPr>
              <a:t>11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08453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</a:rPr>
              <a:t>Review slide content</a:t>
            </a:r>
          </a:p>
          <a:p>
            <a:r>
              <a:rPr lang="en-US" altLang="en-US" dirty="0" smtClean="0">
                <a:latin typeface="Arial" panose="020B0604020202020204" pitchFamily="34" charset="0"/>
              </a:rPr>
              <a:t> </a:t>
            </a:r>
          </a:p>
          <a:p>
            <a:r>
              <a:rPr lang="en-US" altLang="en-US" dirty="0" smtClean="0">
                <a:latin typeface="Arial" panose="020B0604020202020204" pitchFamily="34" charset="0"/>
              </a:rPr>
              <a:t>Stress that prevention and control efforts must be maintained in order to prevent another resurgence</a:t>
            </a:r>
          </a:p>
          <a:p>
            <a:r>
              <a:rPr lang="en-US" altLang="en-US" b="1" i="1" dirty="0" smtClean="0">
                <a:latin typeface="Arial" panose="020B0604020202020204" pitchFamily="34" charset="0"/>
              </a:rPr>
              <a:t> </a:t>
            </a:r>
            <a:r>
              <a:rPr lang="en-US" altLang="en-US" i="1" dirty="0" smtClean="0">
                <a:latin typeface="Arial" panose="020B0604020202020204" pitchFamily="34" charset="0"/>
              </a:rPr>
              <a:t> </a:t>
            </a:r>
            <a:endParaRPr lang="en-US" altLang="en-US" dirty="0" smtClean="0">
              <a:latin typeface="Arial" panose="020B0604020202020204" pitchFamily="34" charset="0"/>
            </a:endParaRPr>
          </a:p>
          <a:p>
            <a:r>
              <a:rPr lang="en-US" altLang="en-US" i="1" dirty="0" smtClean="0">
                <a:latin typeface="Arial" panose="020B0604020202020204" pitchFamily="34" charset="0"/>
              </a:rPr>
              <a:t>U.S. TB Control and Prevention - Module 2, p. 5</a:t>
            </a:r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2867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9413E5C-3AFB-49B7-A9C6-1A597CB8837E}" type="slidenum">
              <a:rPr lang="en-US" altLang="en-US" smtClean="0"/>
              <a:pPr>
                <a:spcBef>
                  <a:spcPct val="0"/>
                </a:spcBef>
              </a:pPr>
              <a:t>12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545668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D1DC929-A5D9-4A0B-B0B1-AEF15860B631}" type="slidenum">
              <a:rPr lang="en-US" altLang="en-US" smtClean="0"/>
              <a:pPr>
                <a:spcBef>
                  <a:spcPct val="0"/>
                </a:spcBef>
              </a:pPr>
              <a:t>13</a:t>
            </a:fld>
            <a:endParaRPr lang="en-US" altLang="en-US" smtClean="0"/>
          </a:p>
        </p:txBody>
      </p:sp>
      <p:sp>
        <p:nvSpPr>
          <p:cNvPr id="307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</a:rPr>
              <a:t>Call attention to the decrease in TB cases on the graph (after 1993)</a:t>
            </a:r>
          </a:p>
          <a:p>
            <a:r>
              <a:rPr lang="en-US" altLang="en-US" dirty="0" smtClean="0">
                <a:latin typeface="Arial" panose="020B0604020202020204" pitchFamily="34" charset="0"/>
              </a:rPr>
              <a:t> </a:t>
            </a:r>
          </a:p>
          <a:p>
            <a:r>
              <a:rPr lang="en-US" altLang="en-US" dirty="0" smtClean="0">
                <a:latin typeface="Arial" panose="020B0604020202020204" pitchFamily="34" charset="0"/>
              </a:rPr>
              <a:t>State that there were 9,421 TB cases in the U.S. in 2014</a:t>
            </a:r>
          </a:p>
          <a:p>
            <a:r>
              <a:rPr lang="en-US" altLang="en-US" dirty="0" smtClean="0">
                <a:latin typeface="Arial" panose="020B0604020202020204" pitchFamily="34" charset="0"/>
              </a:rPr>
              <a:t> </a:t>
            </a:r>
          </a:p>
          <a:p>
            <a:r>
              <a:rPr lang="en-US" altLang="en-US" i="1" dirty="0" smtClean="0">
                <a:latin typeface="Arial" panose="020B0604020202020204" pitchFamily="34" charset="0"/>
              </a:rPr>
              <a:t>U.S. TB Control and Prevention - Module 2, p. 5</a:t>
            </a:r>
            <a:endParaRPr lang="en-US" alt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69612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</a:rPr>
              <a:t>Explain that there remain several areas of ongoing challenges in TB control </a:t>
            </a:r>
          </a:p>
          <a:p>
            <a:r>
              <a:rPr lang="en-US" altLang="en-US" dirty="0" smtClean="0">
                <a:latin typeface="Arial" panose="020B0604020202020204" pitchFamily="34" charset="0"/>
              </a:rPr>
              <a:t> </a:t>
            </a:r>
          </a:p>
          <a:p>
            <a:r>
              <a:rPr lang="en-US" altLang="en-US" dirty="0" smtClean="0">
                <a:latin typeface="Arial" panose="020B0604020202020204" pitchFamily="34" charset="0"/>
              </a:rPr>
              <a:t>Review slide content</a:t>
            </a:r>
          </a:p>
          <a:p>
            <a:r>
              <a:rPr lang="en-US" altLang="en-US" dirty="0" smtClean="0">
                <a:latin typeface="Arial" panose="020B0604020202020204" pitchFamily="34" charset="0"/>
              </a:rPr>
              <a:t>  </a:t>
            </a:r>
          </a:p>
          <a:p>
            <a:r>
              <a:rPr lang="en-US" altLang="en-US" i="1" dirty="0" smtClean="0">
                <a:latin typeface="Arial" panose="020B0604020202020204" pitchFamily="34" charset="0"/>
              </a:rPr>
              <a:t>Continuing Challenges in TB Control - Module 2, p. 5</a:t>
            </a:r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3277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207600C-0C7B-4AB4-89F4-6BF104225D45}" type="slidenum">
              <a:rPr lang="en-US" altLang="en-US" smtClean="0"/>
              <a:pPr>
                <a:spcBef>
                  <a:spcPct val="0"/>
                </a:spcBef>
              </a:pPr>
              <a:t>14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993409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A9C84FE-F231-40F4-AD46-3241376C1BC5}" type="slidenum">
              <a:rPr lang="en-US" altLang="en-US" smtClean="0"/>
              <a:pPr>
                <a:spcBef>
                  <a:spcPct val="0"/>
                </a:spcBef>
              </a:pPr>
              <a:t>15</a:t>
            </a:fld>
            <a:endParaRPr lang="en-US" altLang="en-US" smtClean="0"/>
          </a:p>
        </p:txBody>
      </p:sp>
      <p:sp>
        <p:nvSpPr>
          <p:cNvPr id="348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</a:rPr>
              <a:t>Review slide content</a:t>
            </a:r>
          </a:p>
          <a:p>
            <a:r>
              <a:rPr lang="en-US" altLang="en-US" dirty="0" smtClean="0">
                <a:latin typeface="Arial" panose="020B0604020202020204" pitchFamily="34" charset="0"/>
              </a:rPr>
              <a:t>  </a:t>
            </a:r>
          </a:p>
          <a:p>
            <a:r>
              <a:rPr lang="en-US" altLang="en-US" i="1" dirty="0" smtClean="0">
                <a:latin typeface="Arial" panose="020B0604020202020204" pitchFamily="34" charset="0"/>
              </a:rPr>
              <a:t>TB Case Rate - Module 2, p. 5</a:t>
            </a:r>
            <a:endParaRPr lang="en-US" alt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87277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</a:rPr>
              <a:t>Use the example on slide to demonstrate how to calculate a case rate</a:t>
            </a:r>
          </a:p>
          <a:p>
            <a:r>
              <a:rPr lang="en-US" altLang="en-US" dirty="0" smtClean="0">
                <a:latin typeface="Arial" panose="020B0604020202020204" pitchFamily="34" charset="0"/>
              </a:rPr>
              <a:t>  </a:t>
            </a:r>
          </a:p>
          <a:p>
            <a:r>
              <a:rPr lang="en-US" altLang="en-US" i="1" dirty="0" smtClean="0">
                <a:latin typeface="Arial" panose="020B0604020202020204" pitchFamily="34" charset="0"/>
              </a:rPr>
              <a:t>TB Case Rate - Module 2, p. 5</a:t>
            </a:r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3686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243C8C8-31B6-448D-A1BD-F3B171B5E99F}" type="slidenum">
              <a:rPr lang="en-US" altLang="en-US" smtClean="0"/>
              <a:pPr>
                <a:spcBef>
                  <a:spcPct val="0"/>
                </a:spcBef>
              </a:pPr>
              <a:t>16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895557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Explain that this map shows TB case rates by state 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Ask which states had higher rates and which had lower rates 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Point out the case rates for your area 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Note: Slide reflects 2014 surveillance data</a:t>
            </a:r>
            <a:endParaRPr lang="en-US" sz="1200" b="0" i="0" u="none" strike="noStrike" kern="1200" baseline="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endParaRPr lang="en-US" dirty="0"/>
          </a:p>
          <a:p>
            <a:r>
              <a:rPr lang="en-US" i="1" dirty="0" smtClean="0"/>
              <a:t>TB Case Rates by State</a:t>
            </a:r>
            <a:r>
              <a:rPr lang="en-US" i="1" baseline="0" dirty="0" smtClean="0"/>
              <a:t> – Module 2, p. 6</a:t>
            </a:r>
            <a:endParaRPr lang="en-US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275F5E2-B833-40D9-A1E5-E91B58ED607A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200280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</a:rPr>
              <a:t>Review slide content</a:t>
            </a:r>
          </a:p>
          <a:p>
            <a:r>
              <a:rPr lang="en-US" altLang="en-US" dirty="0" smtClean="0">
                <a:latin typeface="Arial" panose="020B0604020202020204" pitchFamily="34" charset="0"/>
              </a:rPr>
              <a:t> </a:t>
            </a:r>
          </a:p>
          <a:p>
            <a:r>
              <a:rPr lang="en-US" altLang="en-US" dirty="0" smtClean="0">
                <a:latin typeface="Arial" panose="020B0604020202020204" pitchFamily="34" charset="0"/>
              </a:rPr>
              <a:t>Ask which groups have higher TB case rates</a:t>
            </a:r>
          </a:p>
          <a:p>
            <a:r>
              <a:rPr lang="en-US" altLang="en-US" dirty="0" smtClean="0">
                <a:latin typeface="Arial" panose="020B0604020202020204" pitchFamily="34" charset="0"/>
              </a:rPr>
              <a:t> </a:t>
            </a:r>
          </a:p>
          <a:p>
            <a:r>
              <a:rPr lang="en-US" altLang="en-US" i="1" dirty="0" smtClean="0">
                <a:latin typeface="Arial" panose="020B0604020202020204" pitchFamily="34" charset="0"/>
              </a:rPr>
              <a:t>TB Case Rate - Module 2, p. 5</a:t>
            </a:r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3891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CC446FA-85C4-456D-B4AB-3BE963CBF95B}" type="slidenum">
              <a:rPr lang="en-US" altLang="en-US" smtClean="0"/>
              <a:pPr>
                <a:spcBef>
                  <a:spcPct val="0"/>
                </a:spcBef>
              </a:pPr>
              <a:t>18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1336713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06EC726-80F9-41FD-ACFA-70CA0FE671D8}" type="slidenum">
              <a:rPr lang="en-US" altLang="en-US" smtClean="0"/>
              <a:pPr>
                <a:spcBef>
                  <a:spcPct val="0"/>
                </a:spcBef>
              </a:pPr>
              <a:t>19</a:t>
            </a:fld>
            <a:endParaRPr lang="en-US" altLang="en-US" smtClean="0"/>
          </a:p>
        </p:txBody>
      </p:sp>
      <p:sp>
        <p:nvSpPr>
          <p:cNvPr id="409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</a:rPr>
              <a:t>Introduce study questions </a:t>
            </a:r>
          </a:p>
          <a:p>
            <a:r>
              <a:rPr lang="en-US" altLang="en-US" dirty="0" smtClean="0">
                <a:latin typeface="Arial" panose="020B0604020202020204" pitchFamily="34" charset="0"/>
              </a:rPr>
              <a:t> </a:t>
            </a:r>
          </a:p>
          <a:p>
            <a:r>
              <a:rPr lang="en-US" altLang="en-US" dirty="0" smtClean="0">
                <a:latin typeface="Arial" panose="020B0604020202020204" pitchFamily="34" charset="0"/>
              </a:rPr>
              <a:t>Ask participants to turn to p. 7 (if participants have print-based modules)</a:t>
            </a:r>
          </a:p>
          <a:p>
            <a:r>
              <a:rPr lang="en-US" altLang="en-US" dirty="0" smtClean="0">
                <a:latin typeface="Arial" panose="020B0604020202020204" pitchFamily="34" charset="0"/>
              </a:rPr>
              <a:t> </a:t>
            </a:r>
          </a:p>
          <a:p>
            <a:r>
              <a:rPr lang="en-US" altLang="en-US" dirty="0" smtClean="0">
                <a:latin typeface="Arial" panose="020B0604020202020204" pitchFamily="34" charset="0"/>
              </a:rPr>
              <a:t>Ask for a volunteer to read question </a:t>
            </a:r>
          </a:p>
          <a:p>
            <a:r>
              <a:rPr lang="en-US" altLang="en-US" dirty="0" smtClean="0">
                <a:latin typeface="Arial" panose="020B0604020202020204" pitchFamily="34" charset="0"/>
              </a:rPr>
              <a:t> </a:t>
            </a:r>
          </a:p>
          <a:p>
            <a:r>
              <a:rPr lang="en-US" altLang="en-US" dirty="0" smtClean="0">
                <a:latin typeface="Arial" panose="020B0604020202020204" pitchFamily="34" charset="0"/>
              </a:rPr>
              <a:t>Ask participants for answers</a:t>
            </a:r>
          </a:p>
          <a:p>
            <a:r>
              <a:rPr lang="en-US" altLang="en-US" dirty="0" smtClean="0">
                <a:latin typeface="Arial" panose="020B0604020202020204" pitchFamily="34" charset="0"/>
              </a:rPr>
              <a:t> </a:t>
            </a:r>
          </a:p>
          <a:p>
            <a:r>
              <a:rPr lang="en-US" altLang="en-US" i="1" dirty="0" smtClean="0">
                <a:latin typeface="Arial" panose="020B0604020202020204" pitchFamily="34" charset="0"/>
              </a:rPr>
              <a:t>Answers - Module 2, p. 22</a:t>
            </a:r>
            <a:endParaRPr lang="en-US" alt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95949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</a:rPr>
              <a:t>State objectives of presentation </a:t>
            </a:r>
          </a:p>
          <a:p>
            <a:r>
              <a:rPr lang="en-US" altLang="en-US" dirty="0" smtClean="0">
                <a:latin typeface="Arial" panose="020B0604020202020204" pitchFamily="34" charset="0"/>
              </a:rPr>
              <a:t> </a:t>
            </a:r>
            <a:r>
              <a:rPr lang="en-US" altLang="en-US" i="1" dirty="0" smtClean="0">
                <a:latin typeface="Arial" panose="020B0604020202020204" pitchFamily="34" charset="0"/>
              </a:rPr>
              <a:t> </a:t>
            </a:r>
            <a:endParaRPr lang="en-US" altLang="en-US" dirty="0" smtClean="0">
              <a:latin typeface="Arial" panose="020B0604020202020204" pitchFamily="34" charset="0"/>
            </a:endParaRPr>
          </a:p>
          <a:p>
            <a:r>
              <a:rPr lang="en-US" altLang="en-US" i="1" dirty="0" smtClean="0">
                <a:latin typeface="Arial" panose="020B0604020202020204" pitchFamily="34" charset="0"/>
              </a:rPr>
              <a:t>Background and Objectives - Module 2, p. 1</a:t>
            </a:r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819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6B5C3F6-39F5-404D-8F8E-8C1847DD91E2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0109262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</a:rPr>
              <a:t>Ask for a volunteer to read question </a:t>
            </a:r>
          </a:p>
          <a:p>
            <a:r>
              <a:rPr lang="en-US" altLang="en-US" dirty="0" smtClean="0">
                <a:latin typeface="Arial" panose="020B0604020202020204" pitchFamily="34" charset="0"/>
              </a:rPr>
              <a:t> </a:t>
            </a:r>
          </a:p>
          <a:p>
            <a:r>
              <a:rPr lang="en-US" altLang="en-US" dirty="0" smtClean="0">
                <a:latin typeface="Arial" panose="020B0604020202020204" pitchFamily="34" charset="0"/>
              </a:rPr>
              <a:t>Ask participants for answers</a:t>
            </a:r>
          </a:p>
          <a:p>
            <a:r>
              <a:rPr lang="en-US" altLang="en-US" dirty="0" smtClean="0">
                <a:latin typeface="Arial" panose="020B0604020202020204" pitchFamily="34" charset="0"/>
              </a:rPr>
              <a:t> </a:t>
            </a:r>
            <a:r>
              <a:rPr lang="en-US" altLang="en-US" i="1" dirty="0" smtClean="0">
                <a:latin typeface="Arial" panose="020B0604020202020204" pitchFamily="34" charset="0"/>
              </a:rPr>
              <a:t> </a:t>
            </a:r>
            <a:endParaRPr lang="en-US" altLang="en-US" dirty="0" smtClean="0">
              <a:latin typeface="Arial" panose="020B0604020202020204" pitchFamily="34" charset="0"/>
            </a:endParaRPr>
          </a:p>
          <a:p>
            <a:r>
              <a:rPr lang="en-US" altLang="en-US" i="1" dirty="0" smtClean="0">
                <a:latin typeface="Arial" panose="020B0604020202020204" pitchFamily="34" charset="0"/>
              </a:rPr>
              <a:t>Answers - Module 2, p. 22</a:t>
            </a:r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4301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4141105-C4C0-49DC-BA82-C40B427DE6D0}" type="slidenum">
              <a:rPr lang="en-US" altLang="en-US" smtClean="0"/>
              <a:pPr>
                <a:spcBef>
                  <a:spcPct val="0"/>
                </a:spcBef>
              </a:pPr>
              <a:t>20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2083048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</a:rPr>
              <a:t>Ask for a volunteer to read question </a:t>
            </a:r>
          </a:p>
          <a:p>
            <a:r>
              <a:rPr lang="en-US" altLang="en-US" dirty="0" smtClean="0">
                <a:latin typeface="Arial" panose="020B0604020202020204" pitchFamily="34" charset="0"/>
              </a:rPr>
              <a:t> </a:t>
            </a:r>
          </a:p>
          <a:p>
            <a:r>
              <a:rPr lang="en-US" altLang="en-US" dirty="0" smtClean="0">
                <a:latin typeface="Arial" panose="020B0604020202020204" pitchFamily="34" charset="0"/>
              </a:rPr>
              <a:t>Ask participants for answers</a:t>
            </a:r>
          </a:p>
          <a:p>
            <a:r>
              <a:rPr lang="en-US" altLang="en-US" dirty="0" smtClean="0">
                <a:latin typeface="Arial" panose="020B0604020202020204" pitchFamily="34" charset="0"/>
              </a:rPr>
              <a:t> </a:t>
            </a:r>
          </a:p>
          <a:p>
            <a:r>
              <a:rPr lang="en-US" altLang="en-US" i="1" dirty="0" smtClean="0">
                <a:latin typeface="Arial" panose="020B0604020202020204" pitchFamily="34" charset="0"/>
              </a:rPr>
              <a:t>Answers - Module 2, p. 22</a:t>
            </a:r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45061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08DEDCC-2365-4944-8EC5-E79159053160}" type="slidenum">
              <a:rPr lang="en-US" altLang="en-US" smtClean="0"/>
              <a:pPr>
                <a:spcBef>
                  <a:spcPct val="0"/>
                </a:spcBef>
              </a:pPr>
              <a:t>21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6649924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D701456-CE05-474D-8276-E827AFDB474C}" type="slidenum">
              <a:rPr lang="en-US" altLang="en-US" smtClean="0"/>
              <a:pPr>
                <a:spcBef>
                  <a:spcPct val="0"/>
                </a:spcBef>
              </a:pPr>
              <a:t>22</a:t>
            </a:fld>
            <a:endParaRPr lang="en-US" altLang="en-US" smtClean="0"/>
          </a:p>
        </p:txBody>
      </p:sp>
      <p:sp>
        <p:nvSpPr>
          <p:cNvPr id="471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</a:rPr>
              <a:t>Ask for a volunteer to read question  </a:t>
            </a:r>
          </a:p>
          <a:p>
            <a:r>
              <a:rPr lang="en-US" altLang="en-US" dirty="0" smtClean="0">
                <a:latin typeface="Arial" panose="020B0604020202020204" pitchFamily="34" charset="0"/>
              </a:rPr>
              <a:t> </a:t>
            </a:r>
          </a:p>
          <a:p>
            <a:r>
              <a:rPr lang="en-US" altLang="en-US" dirty="0" smtClean="0">
                <a:latin typeface="Arial" panose="020B0604020202020204" pitchFamily="34" charset="0"/>
              </a:rPr>
              <a:t>Ask participants for answers</a:t>
            </a:r>
          </a:p>
          <a:p>
            <a:r>
              <a:rPr lang="en-US" altLang="en-US" dirty="0" smtClean="0">
                <a:latin typeface="Arial" panose="020B0604020202020204" pitchFamily="34" charset="0"/>
              </a:rPr>
              <a:t> </a:t>
            </a:r>
          </a:p>
          <a:p>
            <a:r>
              <a:rPr lang="en-US" altLang="en-US" i="1" dirty="0" smtClean="0">
                <a:latin typeface="Arial" panose="020B0604020202020204" pitchFamily="34" charset="0"/>
              </a:rPr>
              <a:t>Answers - Module 2, p. 22</a:t>
            </a:r>
            <a:endParaRPr lang="en-US" alt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47796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</a:rPr>
              <a:t>Ask for a volunteer to read question </a:t>
            </a:r>
          </a:p>
          <a:p>
            <a:r>
              <a:rPr lang="en-US" altLang="en-US" dirty="0" smtClean="0">
                <a:latin typeface="Arial" panose="020B0604020202020204" pitchFamily="34" charset="0"/>
              </a:rPr>
              <a:t> </a:t>
            </a:r>
          </a:p>
          <a:p>
            <a:r>
              <a:rPr lang="en-US" altLang="en-US" dirty="0" smtClean="0">
                <a:latin typeface="Arial" panose="020B0604020202020204" pitchFamily="34" charset="0"/>
              </a:rPr>
              <a:t>Ask participants for answers</a:t>
            </a:r>
          </a:p>
          <a:p>
            <a:r>
              <a:rPr lang="en-US" altLang="en-US" dirty="0" smtClean="0">
                <a:latin typeface="Arial" panose="020B0604020202020204" pitchFamily="34" charset="0"/>
              </a:rPr>
              <a:t> </a:t>
            </a:r>
            <a:r>
              <a:rPr lang="en-US" altLang="en-US" i="1" dirty="0" smtClean="0">
                <a:latin typeface="Arial" panose="020B0604020202020204" pitchFamily="34" charset="0"/>
              </a:rPr>
              <a:t> </a:t>
            </a:r>
            <a:endParaRPr lang="en-US" altLang="en-US" dirty="0" smtClean="0">
              <a:latin typeface="Arial" panose="020B0604020202020204" pitchFamily="34" charset="0"/>
            </a:endParaRPr>
          </a:p>
          <a:p>
            <a:r>
              <a:rPr lang="en-US" altLang="en-US" i="1" dirty="0" smtClean="0">
                <a:latin typeface="Arial" panose="020B0604020202020204" pitchFamily="34" charset="0"/>
              </a:rPr>
              <a:t>Answers - Module 2, p. 22</a:t>
            </a:r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4915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AB9B769-F2B6-4C7D-897A-72F37F111CBC}" type="slidenum">
              <a:rPr lang="en-US" altLang="en-US" smtClean="0"/>
              <a:pPr>
                <a:spcBef>
                  <a:spcPct val="0"/>
                </a:spcBef>
              </a:pPr>
              <a:t>23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8826911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48485DD-D09A-4BCE-B410-6ECEE583E1EC}" type="slidenum">
              <a:rPr lang="en-US" altLang="en-US" smtClean="0"/>
              <a:pPr>
                <a:spcBef>
                  <a:spcPct val="0"/>
                </a:spcBef>
              </a:pPr>
              <a:t>24</a:t>
            </a:fld>
            <a:endParaRPr lang="en-US" altLang="en-US" smtClean="0"/>
          </a:p>
        </p:txBody>
      </p:sp>
      <p:sp>
        <p:nvSpPr>
          <p:cNvPr id="512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 smtClean="0">
                <a:latin typeface="Arial" panose="020B0604020202020204" pitchFamily="34" charset="0"/>
              </a:rPr>
              <a:t>Review slide content</a:t>
            </a:r>
          </a:p>
          <a:p>
            <a:pPr eaLnBrk="1" hangingPunct="1"/>
            <a:endParaRPr lang="en-US" altLang="en-US" dirty="0" smtClean="0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i="1" dirty="0" smtClean="0">
                <a:latin typeface="Arial" panose="020B0604020202020204" pitchFamily="34" charset="0"/>
              </a:rPr>
              <a:t>Race and Ethnicity – Module 2, p. 8</a:t>
            </a:r>
          </a:p>
        </p:txBody>
      </p:sp>
    </p:spTree>
    <p:extLst>
      <p:ext uri="{BB962C8B-B14F-4D97-AF65-F5344CB8AC3E}">
        <p14:creationId xmlns:p14="http://schemas.microsoft.com/office/powerpoint/2010/main" val="348599078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Explain that this pie chart shows the reported TB cases in the U.S. in 2014 by race and ethnicity 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	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Ask participants which groups made up the greatest percentage of TB cases, and which groups made up the least 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	</a:t>
            </a:r>
          </a:p>
          <a:p>
            <a:r>
              <a:rPr lang="en-US" altLang="en-US" i="1" dirty="0" smtClean="0">
                <a:latin typeface="Arial" panose="020B0604020202020204" pitchFamily="34" charset="0"/>
              </a:rPr>
              <a:t>Reported TB cases by race and ethnicity – Module 2, p. 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75F5E2-B833-40D9-A1E5-E91B58ED607A}" type="slidenum">
              <a:rPr lang="en-US" altLang="en-US" smtClean="0"/>
              <a:pPr>
                <a:defRPr/>
              </a:pPr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175942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i="0" dirty="0" smtClean="0">
                <a:latin typeface="Arial" panose="020B0604020202020204" pitchFamily="34" charset="0"/>
              </a:rPr>
              <a:t>Explain that this pie chart</a:t>
            </a:r>
            <a:r>
              <a:rPr lang="en-US" altLang="en-US" i="0" baseline="0" dirty="0" smtClean="0">
                <a:latin typeface="Arial" panose="020B0604020202020204" pitchFamily="34" charset="0"/>
              </a:rPr>
              <a:t> shows the U.S. population broken down by race and ethnicity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en-US" i="0" baseline="0" dirty="0" smtClean="0">
              <a:latin typeface="Arial" panose="020B0604020202020204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i="0" baseline="0" dirty="0" smtClean="0">
                <a:latin typeface="Arial" panose="020B0604020202020204" pitchFamily="34" charset="0"/>
              </a:rPr>
              <a:t>Ask participants what they notice when comparing this pie chart to the one on the previous slide (e.g., even though non-Hispanic whites make up more than 60% of the U.S. population, they only account for 13% of the TB cases)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en-US" i="0" baseline="0" dirty="0" smtClean="0">
              <a:latin typeface="Arial" panose="020B0604020202020204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i="0" baseline="0" dirty="0" smtClean="0">
                <a:latin typeface="Arial" panose="020B0604020202020204" pitchFamily="34" charset="0"/>
              </a:rPr>
              <a:t>Explain that this means that the percentage of TB cases that occur in minorities is higher than expected based on their percentages in the U.S. population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en-US" i="0" baseline="0" dirty="0" smtClean="0">
              <a:latin typeface="Arial" panose="020B0604020202020204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i="1" baseline="0" dirty="0" smtClean="0">
                <a:latin typeface="Arial" panose="020B0604020202020204" pitchFamily="34" charset="0"/>
              </a:rPr>
              <a:t>Reported TB Cases by Race and Ethnicity – Module 2, p. 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75F5E2-B833-40D9-A1E5-E91B58ED607A}" type="slidenum">
              <a:rPr lang="en-US" altLang="en-US" smtClean="0"/>
              <a:pPr>
                <a:defRPr/>
              </a:pPr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626276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</a:rPr>
              <a:t>Review slide content</a:t>
            </a:r>
          </a:p>
          <a:p>
            <a:endParaRPr lang="en-US" altLang="en-US" dirty="0" smtClean="0">
              <a:latin typeface="Arial" panose="020B0604020202020204" pitchFamily="34" charset="0"/>
            </a:endParaRPr>
          </a:p>
          <a:p>
            <a:r>
              <a:rPr lang="en-US" altLang="en-US" i="1" dirty="0" smtClean="0">
                <a:latin typeface="Arial" panose="020B0604020202020204" pitchFamily="34" charset="0"/>
              </a:rPr>
              <a:t>Reported TB cases by race and ethnicity – Module 2, p. 9</a:t>
            </a:r>
          </a:p>
          <a:p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5734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9927E9D-F447-495D-A44A-C00AD9FB0D50}" type="slidenum">
              <a:rPr lang="en-US" altLang="en-US" smtClean="0"/>
              <a:pPr>
                <a:spcBef>
                  <a:spcPct val="0"/>
                </a:spcBef>
              </a:pPr>
              <a:t>27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243498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36F7574-9D41-40BE-A556-086D3994FE1E}" type="slidenum">
              <a:rPr lang="en-US" altLang="en-US" smtClean="0"/>
              <a:pPr>
                <a:spcBef>
                  <a:spcPct val="0"/>
                </a:spcBef>
              </a:pPr>
              <a:t>28</a:t>
            </a:fld>
            <a:endParaRPr lang="en-US" altLang="en-US" smtClean="0"/>
          </a:p>
        </p:txBody>
      </p:sp>
      <p:sp>
        <p:nvSpPr>
          <p:cNvPr id="593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</a:rPr>
              <a:t>Ask for a volunteer to read the definition of relative risk </a:t>
            </a:r>
          </a:p>
          <a:p>
            <a:r>
              <a:rPr lang="en-US" altLang="en-US" dirty="0" smtClean="0">
                <a:latin typeface="Arial" panose="020B0604020202020204" pitchFamily="34" charset="0"/>
              </a:rPr>
              <a:t> </a:t>
            </a:r>
          </a:p>
          <a:p>
            <a:r>
              <a:rPr lang="en-US" altLang="en-US" i="1" dirty="0" smtClean="0">
                <a:latin typeface="Arial" panose="020B0604020202020204" pitchFamily="34" charset="0"/>
              </a:rPr>
              <a:t>Relative Risk for TB - Module 2, p. 10</a:t>
            </a:r>
            <a:endParaRPr lang="en-US" alt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45026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</a:rPr>
              <a:t>Use the example on slide to demonstrate how to calculate relative risk</a:t>
            </a:r>
          </a:p>
          <a:p>
            <a:r>
              <a:rPr lang="en-US" altLang="en-US" dirty="0" smtClean="0">
                <a:latin typeface="Arial" panose="020B0604020202020204" pitchFamily="34" charset="0"/>
              </a:rPr>
              <a:t> </a:t>
            </a:r>
            <a:r>
              <a:rPr lang="en-US" altLang="en-US" i="1" dirty="0" smtClean="0">
                <a:latin typeface="Arial" panose="020B0604020202020204" pitchFamily="34" charset="0"/>
              </a:rPr>
              <a:t> </a:t>
            </a:r>
            <a:endParaRPr lang="en-US" altLang="en-US" dirty="0" smtClean="0">
              <a:latin typeface="Arial" panose="020B0604020202020204" pitchFamily="34" charset="0"/>
            </a:endParaRPr>
          </a:p>
          <a:p>
            <a:r>
              <a:rPr lang="en-US" altLang="en-US" i="1" dirty="0" smtClean="0">
                <a:latin typeface="Arial" panose="020B0604020202020204" pitchFamily="34" charset="0"/>
              </a:rPr>
              <a:t>Note: Slide reflects 2014 surveillance data</a:t>
            </a:r>
            <a:endParaRPr lang="en-US" altLang="en-US" dirty="0" smtClean="0">
              <a:latin typeface="Arial" panose="020B0604020202020204" pitchFamily="34" charset="0"/>
            </a:endParaRPr>
          </a:p>
          <a:p>
            <a:r>
              <a:rPr lang="en-US" altLang="en-US" i="1" dirty="0" smtClean="0">
                <a:latin typeface="Arial" panose="020B0604020202020204" pitchFamily="34" charset="0"/>
              </a:rPr>
              <a:t> </a:t>
            </a:r>
            <a:endParaRPr lang="en-US" altLang="en-US" dirty="0" smtClean="0">
              <a:latin typeface="Arial" panose="020B0604020202020204" pitchFamily="34" charset="0"/>
            </a:endParaRPr>
          </a:p>
          <a:p>
            <a:r>
              <a:rPr lang="en-US" altLang="en-US" i="1" dirty="0" smtClean="0">
                <a:latin typeface="Arial" panose="020B0604020202020204" pitchFamily="34" charset="0"/>
              </a:rPr>
              <a:t>Relative Risk for TB – Module 2, p. 10</a:t>
            </a:r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6144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ACA687D-0A22-4C09-8573-8E20D07E2D42}" type="slidenum">
              <a:rPr lang="en-US" altLang="en-US" smtClean="0"/>
              <a:pPr>
                <a:spcBef>
                  <a:spcPct val="0"/>
                </a:spcBef>
              </a:pPr>
              <a:t>29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865451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Review slide content </a:t>
            </a:r>
          </a:p>
        </p:txBody>
      </p:sp>
      <p:sp>
        <p:nvSpPr>
          <p:cNvPr id="1024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220C628-D8BC-43B5-B16F-8A26BAC312DC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9307737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B5A92E6-9A50-49D3-8BC3-4A542806DB25}" type="slidenum">
              <a:rPr lang="en-US" altLang="en-US" smtClean="0"/>
              <a:pPr>
                <a:spcBef>
                  <a:spcPct val="0"/>
                </a:spcBef>
              </a:pPr>
              <a:t>30</a:t>
            </a:fld>
            <a:endParaRPr lang="en-US" altLang="en-US" smtClean="0"/>
          </a:p>
        </p:txBody>
      </p:sp>
      <p:sp>
        <p:nvSpPr>
          <p:cNvPr id="634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</a:rPr>
              <a:t>Explain that in this table all case rates are compared to the case rate for non-Hispanic whites because non-Hispanic whites have the lowest case rate</a:t>
            </a:r>
          </a:p>
          <a:p>
            <a:endParaRPr lang="en-US" altLang="en-US" i="0" dirty="0" smtClean="0">
              <a:latin typeface="Arial" panose="020B0604020202020204" pitchFamily="34" charset="0"/>
            </a:endParaRPr>
          </a:p>
          <a:p>
            <a:r>
              <a:rPr lang="en-US" altLang="en-US" i="1" dirty="0" smtClean="0">
                <a:latin typeface="Arial" panose="020B0604020202020204" pitchFamily="34" charset="0"/>
              </a:rPr>
              <a:t>Relative Risk for TB – Module 2, p. 10</a:t>
            </a:r>
            <a:endParaRPr lang="en-US" altLang="en-US" dirty="0" smtClean="0">
              <a:latin typeface="Arial" panose="020B0604020202020204" pitchFamily="34" charset="0"/>
            </a:endParaRPr>
          </a:p>
          <a:p>
            <a:pPr eaLnBrk="1" hangingPunct="1"/>
            <a:endParaRPr lang="en-US" altLang="en-US" dirty="0" smtClean="0">
              <a:latin typeface="Arial" panose="020B0604020202020204" pitchFamily="34" charset="0"/>
            </a:endParaRPr>
          </a:p>
          <a:p>
            <a:pPr eaLnBrk="1" hangingPunct="1"/>
            <a:endParaRPr lang="en-US" altLang="en-US" dirty="0" smtClean="0">
              <a:latin typeface="Arial" panose="020B0604020202020204" pitchFamily="34" charset="0"/>
            </a:endParaRPr>
          </a:p>
          <a:p>
            <a:pPr eaLnBrk="1" hangingPunct="1"/>
            <a:endParaRPr lang="en-US" altLang="en-US" dirty="0" smtClean="0">
              <a:latin typeface="Arial" panose="020B0604020202020204" pitchFamily="34" charset="0"/>
            </a:endParaRPr>
          </a:p>
          <a:p>
            <a:pPr eaLnBrk="1" hangingPunct="1"/>
            <a:endParaRPr lang="en-US" alt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277012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</a:rPr>
              <a:t>Introduce study questions </a:t>
            </a:r>
          </a:p>
          <a:p>
            <a:r>
              <a:rPr lang="en-US" altLang="en-US" dirty="0" smtClean="0">
                <a:latin typeface="Arial" panose="020B0604020202020204" pitchFamily="34" charset="0"/>
              </a:rPr>
              <a:t> </a:t>
            </a:r>
          </a:p>
          <a:p>
            <a:r>
              <a:rPr lang="en-US" altLang="en-US" dirty="0" smtClean="0">
                <a:latin typeface="Arial" panose="020B0604020202020204" pitchFamily="34" charset="0"/>
              </a:rPr>
              <a:t>Ask participants to turn to p. 10 (if participants have print-based modules)</a:t>
            </a:r>
          </a:p>
          <a:p>
            <a:r>
              <a:rPr lang="en-US" altLang="en-US" dirty="0" smtClean="0">
                <a:latin typeface="Arial" panose="020B0604020202020204" pitchFamily="34" charset="0"/>
              </a:rPr>
              <a:t> </a:t>
            </a:r>
          </a:p>
          <a:p>
            <a:r>
              <a:rPr lang="en-US" altLang="en-US" dirty="0" smtClean="0">
                <a:latin typeface="Arial" panose="020B0604020202020204" pitchFamily="34" charset="0"/>
              </a:rPr>
              <a:t>Ask for a volunteer to read question</a:t>
            </a:r>
          </a:p>
          <a:p>
            <a:r>
              <a:rPr lang="en-US" altLang="en-US" dirty="0" smtClean="0">
                <a:latin typeface="Arial" panose="020B0604020202020204" pitchFamily="34" charset="0"/>
              </a:rPr>
              <a:t> </a:t>
            </a:r>
          </a:p>
          <a:p>
            <a:r>
              <a:rPr lang="en-US" altLang="en-US" dirty="0" smtClean="0">
                <a:latin typeface="Arial" panose="020B0604020202020204" pitchFamily="34" charset="0"/>
              </a:rPr>
              <a:t>Ask participants for answers</a:t>
            </a:r>
          </a:p>
          <a:p>
            <a:r>
              <a:rPr lang="en-US" altLang="en-US" b="1" i="1" dirty="0" smtClean="0">
                <a:latin typeface="Arial" panose="020B0604020202020204" pitchFamily="34" charset="0"/>
              </a:rPr>
              <a:t> </a:t>
            </a:r>
            <a:endParaRPr lang="en-US" altLang="en-US" dirty="0" smtClean="0">
              <a:latin typeface="Arial" panose="020B0604020202020204" pitchFamily="34" charset="0"/>
            </a:endParaRPr>
          </a:p>
          <a:p>
            <a:r>
              <a:rPr lang="en-US" altLang="en-US" i="1" dirty="0" smtClean="0">
                <a:latin typeface="Arial" panose="020B0604020202020204" pitchFamily="34" charset="0"/>
              </a:rPr>
              <a:t>Answers - Module 2, p. 22</a:t>
            </a:r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65541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D2A0F5C-ABA7-4C5F-A72E-F862BF48328B}" type="slidenum">
              <a:rPr lang="en-US" altLang="en-US" smtClean="0"/>
              <a:pPr>
                <a:spcBef>
                  <a:spcPct val="0"/>
                </a:spcBef>
              </a:pPr>
              <a:t>31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033662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</a:rPr>
              <a:t>Introduce section </a:t>
            </a:r>
          </a:p>
          <a:p>
            <a:r>
              <a:rPr lang="en-US" altLang="en-US" dirty="0" smtClean="0">
                <a:latin typeface="Arial" panose="020B0604020202020204" pitchFamily="34" charset="0"/>
              </a:rPr>
              <a:t> </a:t>
            </a:r>
          </a:p>
          <a:p>
            <a:r>
              <a:rPr lang="en-US" altLang="en-US" dirty="0" smtClean="0">
                <a:latin typeface="Arial" panose="020B0604020202020204" pitchFamily="34" charset="0"/>
              </a:rPr>
              <a:t>Ask participants who they think should be  considered at high risk for TB infection</a:t>
            </a:r>
          </a:p>
          <a:p>
            <a:r>
              <a:rPr lang="en-US" altLang="en-US" dirty="0" smtClean="0">
                <a:latin typeface="Arial" panose="020B0604020202020204" pitchFamily="34" charset="0"/>
              </a:rPr>
              <a:t> </a:t>
            </a:r>
          </a:p>
          <a:p>
            <a:r>
              <a:rPr lang="en-US" altLang="en-US" sz="1200" i="1" dirty="0" smtClean="0"/>
              <a:t>People at High Risk for TB Infection and TB Disease </a:t>
            </a:r>
            <a:r>
              <a:rPr lang="en-US" altLang="en-US" i="1" dirty="0" smtClean="0">
                <a:latin typeface="Arial" panose="020B0604020202020204" pitchFamily="34" charset="0"/>
              </a:rPr>
              <a:t>- Module 2, pp. 11-15</a:t>
            </a:r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6758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61D998F-FE31-4FC0-AB88-0E0CAC7D4C40}" type="slidenum">
              <a:rPr lang="en-US" altLang="en-US" smtClean="0"/>
              <a:pPr>
                <a:spcBef>
                  <a:spcPct val="0"/>
                </a:spcBef>
              </a:pPr>
              <a:t>32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5655235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</a:rPr>
              <a:t>Review slide content</a:t>
            </a:r>
          </a:p>
          <a:p>
            <a:r>
              <a:rPr lang="en-US" altLang="en-US" dirty="0" smtClean="0">
                <a:latin typeface="Arial" panose="020B0604020202020204" pitchFamily="34" charset="0"/>
              </a:rPr>
              <a:t> </a:t>
            </a:r>
          </a:p>
          <a:p>
            <a:r>
              <a:rPr lang="en-US" altLang="en-US" i="1" dirty="0" smtClean="0">
                <a:latin typeface="Arial" panose="020B0604020202020204" pitchFamily="34" charset="0"/>
              </a:rPr>
              <a:t>High-Risk Groups - Module 2, p. 11</a:t>
            </a:r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6963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49F14E2-5CB1-452A-B573-E0766D717272}" type="slidenum">
              <a:rPr lang="en-US" altLang="en-US" smtClean="0"/>
              <a:pPr>
                <a:spcBef>
                  <a:spcPct val="0"/>
                </a:spcBef>
              </a:pPr>
              <a:t>33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5062271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</a:rPr>
              <a:t>Review slide content</a:t>
            </a:r>
          </a:p>
          <a:p>
            <a:r>
              <a:rPr lang="en-US" altLang="en-US" dirty="0" smtClean="0">
                <a:latin typeface="Arial" panose="020B0604020202020204" pitchFamily="34" charset="0"/>
              </a:rPr>
              <a:t> </a:t>
            </a:r>
          </a:p>
          <a:p>
            <a:r>
              <a:rPr lang="en-US" altLang="en-US" i="1" dirty="0" smtClean="0">
                <a:latin typeface="Arial" panose="020B0604020202020204" pitchFamily="34" charset="0"/>
              </a:rPr>
              <a:t>People at High Risk for TB Infection - Module 2, p.</a:t>
            </a:r>
            <a:r>
              <a:rPr lang="en-US" altLang="en-US" i="1" baseline="0" dirty="0" smtClean="0">
                <a:latin typeface="Arial" panose="020B0604020202020204" pitchFamily="34" charset="0"/>
              </a:rPr>
              <a:t> 11</a:t>
            </a:r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7168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BF2EF83-C0FE-4041-8602-028564FE877A}" type="slidenum">
              <a:rPr lang="en-US" altLang="en-US" smtClean="0"/>
              <a:pPr>
                <a:spcBef>
                  <a:spcPct val="0"/>
                </a:spcBef>
              </a:pPr>
              <a:t>34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9698599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</a:rPr>
              <a:t>Explain that anyone who has LTBI can develop TB disease, but that some people are at higher risk than others</a:t>
            </a:r>
          </a:p>
          <a:p>
            <a:r>
              <a:rPr lang="en-US" altLang="en-US" dirty="0" smtClean="0">
                <a:latin typeface="Arial" panose="020B0604020202020204" pitchFamily="34" charset="0"/>
              </a:rPr>
              <a:t> </a:t>
            </a:r>
          </a:p>
          <a:p>
            <a:r>
              <a:rPr lang="en-US" altLang="en-US" dirty="0" smtClean="0">
                <a:latin typeface="Arial" panose="020B0604020202020204" pitchFamily="34" charset="0"/>
              </a:rPr>
              <a:t>Review slide content</a:t>
            </a:r>
          </a:p>
          <a:p>
            <a:r>
              <a:rPr lang="en-US" altLang="en-US" dirty="0" smtClean="0">
                <a:latin typeface="Arial" panose="020B0604020202020204" pitchFamily="34" charset="0"/>
              </a:rPr>
              <a:t> </a:t>
            </a:r>
          </a:p>
          <a:p>
            <a:r>
              <a:rPr lang="en-US" altLang="en-US" i="1" dirty="0" smtClean="0">
                <a:latin typeface="Arial" panose="020B0604020202020204" pitchFamily="34" charset="0"/>
              </a:rPr>
              <a:t>People at High</a:t>
            </a:r>
            <a:r>
              <a:rPr lang="en-US" altLang="en-US" i="1" baseline="0" dirty="0" smtClean="0">
                <a:latin typeface="Arial" panose="020B0604020202020204" pitchFamily="34" charset="0"/>
              </a:rPr>
              <a:t> Risk for Developing </a:t>
            </a:r>
            <a:r>
              <a:rPr lang="en-US" altLang="en-US" i="1" dirty="0" smtClean="0">
                <a:latin typeface="Arial" panose="020B0604020202020204" pitchFamily="34" charset="0"/>
              </a:rPr>
              <a:t>TB Disease – Module 2, p. 11</a:t>
            </a:r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7373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55BA247-21DA-4FD0-85E5-275CB5373240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35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177839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</a:rPr>
              <a:t>Review slide content</a:t>
            </a:r>
          </a:p>
          <a:p>
            <a:r>
              <a:rPr lang="en-US" altLang="en-US" dirty="0" smtClean="0">
                <a:latin typeface="Arial" panose="020B0604020202020204" pitchFamily="34" charset="0"/>
              </a:rPr>
              <a:t> </a:t>
            </a:r>
          </a:p>
          <a:p>
            <a:r>
              <a:rPr lang="en-US" altLang="en-US" i="1" dirty="0" smtClean="0">
                <a:latin typeface="Arial" panose="020B0604020202020204" pitchFamily="34" charset="0"/>
              </a:rPr>
              <a:t>People at High</a:t>
            </a:r>
            <a:r>
              <a:rPr lang="en-US" altLang="en-US" i="1" baseline="0" dirty="0" smtClean="0">
                <a:latin typeface="Arial" panose="020B0604020202020204" pitchFamily="34" charset="0"/>
              </a:rPr>
              <a:t> Risk for Developing </a:t>
            </a:r>
            <a:r>
              <a:rPr lang="en-US" altLang="en-US" i="1" dirty="0" smtClean="0">
                <a:latin typeface="Arial" panose="020B0604020202020204" pitchFamily="34" charset="0"/>
              </a:rPr>
              <a:t>TB Disease – Module 2, p. 11</a:t>
            </a:r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75781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 sz="4000" b="1">
                <a:solidFill>
                  <a:srgbClr val="009999"/>
                </a:solidFill>
                <a:latin typeface="Arial" panose="020B0604020202020204" pitchFamily="34" charset="0"/>
              </a:defRPr>
            </a:lvl1pPr>
            <a:lvl2pPr marL="742950" indent="-285750" defTabSz="931863">
              <a:defRPr sz="4000" b="1">
                <a:solidFill>
                  <a:srgbClr val="009999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defRPr sz="4000" b="1">
                <a:solidFill>
                  <a:srgbClr val="009999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defRPr sz="4000" b="1">
                <a:solidFill>
                  <a:srgbClr val="009999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defRPr sz="4000" b="1">
                <a:solidFill>
                  <a:srgbClr val="009999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9999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9999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9999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9999"/>
                </a:solidFill>
                <a:latin typeface="Arial" panose="020B0604020202020204" pitchFamily="34" charset="0"/>
              </a:defRPr>
            </a:lvl9pPr>
          </a:lstStyle>
          <a:p>
            <a:fld id="{A45C412B-17FB-4A9B-9F11-7CB3B0313671}" type="slidenum">
              <a:rPr lang="en-US" altLang="en-US" sz="1200" b="0" smtClean="0">
                <a:solidFill>
                  <a:schemeClr val="tx1"/>
                </a:solidFill>
              </a:rPr>
              <a:pPr/>
              <a:t>36</a:t>
            </a:fld>
            <a:endParaRPr lang="en-US" altLang="en-US" sz="1200" b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552692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A4939F0-7EB3-4FFF-9D29-95374F952B16}" type="slidenum">
              <a:rPr lang="en-US" altLang="en-US" smtClean="0"/>
              <a:pPr>
                <a:spcBef>
                  <a:spcPct val="0"/>
                </a:spcBef>
              </a:pPr>
              <a:t>37</a:t>
            </a:fld>
            <a:endParaRPr lang="en-US" altLang="en-US" smtClean="0"/>
          </a:p>
        </p:txBody>
      </p:sp>
      <p:sp>
        <p:nvSpPr>
          <p:cNvPr id="778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</a:rPr>
              <a:t>Review slide content</a:t>
            </a:r>
          </a:p>
          <a:p>
            <a:endParaRPr lang="en-US" altLang="en-US" i="0" dirty="0" smtClean="0">
              <a:latin typeface="Arial" panose="020B0604020202020204" pitchFamily="34" charset="0"/>
            </a:endParaRPr>
          </a:p>
          <a:p>
            <a:r>
              <a:rPr lang="en-US" altLang="en-US" i="1" dirty="0" smtClean="0">
                <a:latin typeface="Arial" panose="020B0604020202020204" pitchFamily="34" charset="0"/>
              </a:rPr>
              <a:t>Contacts – Module 2, p. 12</a:t>
            </a:r>
            <a:endParaRPr lang="en-US" alt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61770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</a:rPr>
              <a:t>Review slide content</a:t>
            </a:r>
          </a:p>
          <a:p>
            <a:r>
              <a:rPr lang="en-US" altLang="en-US" dirty="0" smtClean="0">
                <a:latin typeface="Arial" panose="020B0604020202020204" pitchFamily="34" charset="0"/>
              </a:rPr>
              <a:t> </a:t>
            </a:r>
          </a:p>
          <a:p>
            <a:r>
              <a:rPr lang="en-US" altLang="en-US" dirty="0" smtClean="0">
                <a:latin typeface="Arial" panose="020B0604020202020204" pitchFamily="34" charset="0"/>
              </a:rPr>
              <a:t>Explain that the pie chart shows the overall distribution of the countries of birth of foreign-born persons reported with TB in 2014 in the U.S.  The top 7 countries are highlighted.</a:t>
            </a:r>
          </a:p>
          <a:p>
            <a:r>
              <a:rPr lang="en-US" altLang="en-US" i="1" dirty="0" smtClean="0">
                <a:latin typeface="Arial" panose="020B0604020202020204" pitchFamily="34" charset="0"/>
              </a:rPr>
              <a:t> </a:t>
            </a:r>
            <a:endParaRPr lang="en-US" altLang="en-US" dirty="0" smtClean="0">
              <a:latin typeface="Arial" panose="020B0604020202020204" pitchFamily="34" charset="0"/>
            </a:endParaRPr>
          </a:p>
          <a:p>
            <a:r>
              <a:rPr lang="en-US" altLang="en-US" dirty="0" smtClean="0">
                <a:latin typeface="Arial" panose="020B0604020202020204" pitchFamily="34" charset="0"/>
              </a:rPr>
              <a:t>Ask which of these foreign-born groups live in the participants’ areas</a:t>
            </a:r>
          </a:p>
          <a:p>
            <a:r>
              <a:rPr lang="en-US" altLang="en-US" i="1" dirty="0" smtClean="0">
                <a:latin typeface="Arial" panose="020B0604020202020204" pitchFamily="34" charset="0"/>
              </a:rPr>
              <a:t> </a:t>
            </a:r>
            <a:endParaRPr lang="en-US" altLang="en-US" dirty="0" smtClean="0">
              <a:latin typeface="Arial" panose="020B0604020202020204" pitchFamily="34" charset="0"/>
            </a:endParaRPr>
          </a:p>
          <a:p>
            <a:r>
              <a:rPr lang="en-US" altLang="en-US" i="1" dirty="0" smtClean="0">
                <a:latin typeface="Arial" panose="020B0604020202020204" pitchFamily="34" charset="0"/>
              </a:rPr>
              <a:t>Foreign-Born/Immigrants – Module 2, p. 12</a:t>
            </a:r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7987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B8CBF57-3595-4152-B400-FB4AD6D19FD4}" type="slidenum">
              <a:rPr lang="en-US" altLang="en-US" smtClean="0"/>
              <a:pPr>
                <a:spcBef>
                  <a:spcPct val="0"/>
                </a:spcBef>
              </a:pPr>
              <a:t>38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9511477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A5056FA-9CD5-4674-81E0-4253CF03B171}" type="slidenum">
              <a:rPr lang="en-US" altLang="en-US" smtClean="0"/>
              <a:pPr>
                <a:spcBef>
                  <a:spcPct val="0"/>
                </a:spcBef>
              </a:pPr>
              <a:t>39</a:t>
            </a:fld>
            <a:endParaRPr lang="en-US" altLang="en-US" smtClean="0"/>
          </a:p>
        </p:txBody>
      </p:sp>
      <p:sp>
        <p:nvSpPr>
          <p:cNvPr id="819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</a:rPr>
              <a:t>Explain that the two pie charts show the percentage of TB cases by foreign-born and U.S. born persons in 1992 and 2014</a:t>
            </a:r>
          </a:p>
          <a:p>
            <a:r>
              <a:rPr lang="en-US" altLang="en-US" dirty="0" smtClean="0">
                <a:latin typeface="Arial" panose="020B0604020202020204" pitchFamily="34" charset="0"/>
              </a:rPr>
              <a:t> </a:t>
            </a:r>
          </a:p>
          <a:p>
            <a:r>
              <a:rPr lang="en-US" altLang="en-US" dirty="0" smtClean="0">
                <a:latin typeface="Arial" panose="020B0604020202020204" pitchFamily="34" charset="0"/>
              </a:rPr>
              <a:t>Explain that the percentage of TB cases in the U.S. that are among foreign-born persons has increased over the years (27% in 1992 vs. 66% in 2014)</a:t>
            </a:r>
          </a:p>
          <a:p>
            <a:r>
              <a:rPr lang="en-US" altLang="en-US" dirty="0" smtClean="0">
                <a:latin typeface="Arial" panose="020B0604020202020204" pitchFamily="34" charset="0"/>
              </a:rPr>
              <a:t>  </a:t>
            </a:r>
          </a:p>
          <a:p>
            <a:r>
              <a:rPr lang="en-US" altLang="en-US" i="1" dirty="0" smtClean="0">
                <a:latin typeface="Arial" panose="020B0604020202020204" pitchFamily="34" charset="0"/>
              </a:rPr>
              <a:t>Foreign-Born/Immigrants – Module 2, p. 12</a:t>
            </a:r>
            <a:endParaRPr lang="en-US" altLang="en-US" dirty="0" smtClean="0">
              <a:latin typeface="Arial" panose="020B0604020202020204" pitchFamily="34" charset="0"/>
            </a:endParaRPr>
          </a:p>
          <a:p>
            <a:pPr eaLnBrk="1" hangingPunct="1"/>
            <a:endParaRPr lang="en-US" alt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02074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</a:rPr>
              <a:t>Introduce section</a:t>
            </a:r>
          </a:p>
          <a:p>
            <a:r>
              <a:rPr lang="en-US" altLang="en-US" i="1" dirty="0" smtClean="0">
                <a:latin typeface="Arial" panose="020B0604020202020204" pitchFamily="34" charset="0"/>
              </a:rPr>
              <a:t> </a:t>
            </a:r>
            <a:endParaRPr lang="en-US" altLang="en-US" dirty="0" smtClean="0">
              <a:latin typeface="Arial" panose="020B0604020202020204" pitchFamily="34" charset="0"/>
            </a:endParaRPr>
          </a:p>
          <a:p>
            <a:r>
              <a:rPr lang="en-US" altLang="en-US" i="1" dirty="0" smtClean="0">
                <a:latin typeface="Arial" panose="020B0604020202020204" pitchFamily="34" charset="0"/>
              </a:rPr>
              <a:t>Epidemiology of TB - Module 2, pp. 3-5</a:t>
            </a:r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1229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B5E6703-97F7-42B1-8B61-59E717CFBC09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42357183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</a:rPr>
              <a:t>Review slide content </a:t>
            </a:r>
          </a:p>
          <a:p>
            <a:r>
              <a:rPr lang="en-US" altLang="en-US" dirty="0" smtClean="0">
                <a:latin typeface="Arial" panose="020B0604020202020204" pitchFamily="34" charset="0"/>
              </a:rPr>
              <a:t> </a:t>
            </a:r>
          </a:p>
          <a:p>
            <a:r>
              <a:rPr lang="en-US" altLang="en-US" i="1" dirty="0" smtClean="0">
                <a:latin typeface="Arial" panose="020B0604020202020204" pitchFamily="34" charset="0"/>
              </a:rPr>
              <a:t>Foreign-Born Persons/Immigrants – Module 2, p.</a:t>
            </a:r>
            <a:r>
              <a:rPr lang="en-US" altLang="en-US" i="1" baseline="0" dirty="0" smtClean="0">
                <a:latin typeface="Arial" panose="020B0604020202020204" pitchFamily="34" charset="0"/>
              </a:rPr>
              <a:t> 12</a:t>
            </a:r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8397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F91C83D-DA2E-47D0-9DA0-86DF734AFDA1}" type="slidenum">
              <a:rPr lang="en-US" altLang="en-US" smtClean="0"/>
              <a:pPr>
                <a:spcBef>
                  <a:spcPct val="0"/>
                </a:spcBef>
              </a:pPr>
              <a:t>40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85810062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0EA4535-ED4C-46EC-A4B2-02979B3809B1}" type="slidenum">
              <a:rPr lang="en-US" altLang="en-US" smtClean="0"/>
              <a:pPr>
                <a:spcBef>
                  <a:spcPct val="0"/>
                </a:spcBef>
              </a:pPr>
              <a:t>41</a:t>
            </a:fld>
            <a:endParaRPr lang="en-US" altLang="en-US" smtClean="0"/>
          </a:p>
        </p:txBody>
      </p:sp>
      <p:sp>
        <p:nvSpPr>
          <p:cNvPr id="860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</a:rPr>
              <a:t>Review slide content</a:t>
            </a:r>
          </a:p>
          <a:p>
            <a:endParaRPr lang="en-US" altLang="en-US" dirty="0">
              <a:latin typeface="Arial" panose="020B0604020202020204" pitchFamily="34" charset="0"/>
            </a:endParaRPr>
          </a:p>
          <a:p>
            <a:r>
              <a:rPr lang="en-US" altLang="en-US" dirty="0" smtClean="0">
                <a:latin typeface="Arial" panose="020B0604020202020204" pitchFamily="34" charset="0"/>
              </a:rPr>
              <a:t>Explain that health departments are notified of immigrants who are suspected of having TB.  This notification system allows health departments to assist patients to receive a medical evaluation.</a:t>
            </a:r>
          </a:p>
          <a:p>
            <a:r>
              <a:rPr lang="en-US" altLang="en-US" i="1" dirty="0" smtClean="0">
                <a:latin typeface="Arial" panose="020B0604020202020204" pitchFamily="34" charset="0"/>
              </a:rPr>
              <a:t>  </a:t>
            </a:r>
            <a:endParaRPr lang="en-US" altLang="en-US" dirty="0" smtClean="0">
              <a:latin typeface="Arial" panose="020B0604020202020204" pitchFamily="34" charset="0"/>
            </a:endParaRPr>
          </a:p>
          <a:p>
            <a:r>
              <a:rPr lang="en-US" altLang="en-US" i="1" dirty="0" smtClean="0">
                <a:latin typeface="Arial" panose="020B0604020202020204" pitchFamily="34" charset="0"/>
              </a:rPr>
              <a:t>Foreign-Born/Immigrants – Module 2, p. 12</a:t>
            </a:r>
            <a:endParaRPr lang="en-US" alt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0023935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</a:rPr>
              <a:t>Review slide content</a:t>
            </a:r>
          </a:p>
          <a:p>
            <a:r>
              <a:rPr lang="en-US" altLang="en-US" i="1" dirty="0" smtClean="0">
                <a:latin typeface="Arial" panose="020B0604020202020204" pitchFamily="34" charset="0"/>
              </a:rPr>
              <a:t> </a:t>
            </a:r>
            <a:endParaRPr lang="en-US" altLang="en-US" i="0" dirty="0" smtClean="0">
              <a:latin typeface="Arial" panose="020B0604020202020204" pitchFamily="34" charset="0"/>
            </a:endParaRPr>
          </a:p>
          <a:p>
            <a:r>
              <a:rPr lang="en-US" altLang="en-US" i="1" dirty="0" smtClean="0">
                <a:latin typeface="Arial" panose="020B0604020202020204" pitchFamily="34" charset="0"/>
              </a:rPr>
              <a:t>Foreign-Born Persons/Immigrants – Module 2, p. 12</a:t>
            </a:r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8806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8CAE59-BB66-43DC-B6C6-094022330E32}" type="slidenum">
              <a:rPr lang="en-US" altLang="en-US" smtClean="0"/>
              <a:pPr>
                <a:spcBef>
                  <a:spcPct val="0"/>
                </a:spcBef>
              </a:pPr>
              <a:t>42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10378086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</a:rPr>
              <a:t>Review slide content </a:t>
            </a:r>
          </a:p>
          <a:p>
            <a:r>
              <a:rPr lang="en-US" altLang="en-US" dirty="0" smtClean="0">
                <a:latin typeface="Arial" panose="020B0604020202020204" pitchFamily="34" charset="0"/>
              </a:rPr>
              <a:t> </a:t>
            </a:r>
          </a:p>
          <a:p>
            <a:r>
              <a:rPr lang="en-US" altLang="en-US" i="1" dirty="0" smtClean="0">
                <a:latin typeface="Arial" panose="020B0604020202020204" pitchFamily="34" charset="0"/>
              </a:rPr>
              <a:t>Congregate Settings – Module 2, p. 13</a:t>
            </a:r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9011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36E1C87-A42B-45EF-AA20-7ABE4CD6B0BE}" type="slidenum">
              <a:rPr lang="en-US" altLang="en-US" smtClean="0"/>
              <a:pPr>
                <a:spcBef>
                  <a:spcPct val="0"/>
                </a:spcBef>
              </a:pPr>
              <a:t>43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80868093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</a:rPr>
              <a:t>Review slide content </a:t>
            </a:r>
          </a:p>
          <a:p>
            <a:r>
              <a:rPr lang="en-US" altLang="en-US" dirty="0" smtClean="0">
                <a:latin typeface="Arial" panose="020B0604020202020204" pitchFamily="34" charset="0"/>
              </a:rPr>
              <a:t> </a:t>
            </a:r>
          </a:p>
          <a:p>
            <a:r>
              <a:rPr lang="en-US" altLang="en-US" i="1" dirty="0" smtClean="0">
                <a:latin typeface="Arial" panose="020B0604020202020204" pitchFamily="34" charset="0"/>
              </a:rPr>
              <a:t>Congregate Settings – Module 2, p. 13</a:t>
            </a:r>
            <a:endParaRPr lang="en-US" altLang="en-US" dirty="0" smtClean="0">
              <a:latin typeface="Arial" panose="020B0604020202020204" pitchFamily="34" charset="0"/>
            </a:endParaRPr>
          </a:p>
          <a:p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9216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580EFEC-AFE8-47E0-B2E8-ACAC971681A7}" type="slidenum">
              <a:rPr lang="en-US" altLang="en-US" smtClean="0"/>
              <a:pPr>
                <a:spcBef>
                  <a:spcPct val="0"/>
                </a:spcBef>
              </a:pPr>
              <a:t>44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62916142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</a:rPr>
              <a:t>Before showing slide, ask why groups in correctional settings are at higher risk for TB infection </a:t>
            </a:r>
          </a:p>
          <a:p>
            <a:r>
              <a:rPr lang="en-US" altLang="en-US" dirty="0" smtClean="0">
                <a:latin typeface="Arial" panose="020B0604020202020204" pitchFamily="34" charset="0"/>
              </a:rPr>
              <a:t> </a:t>
            </a:r>
          </a:p>
          <a:p>
            <a:r>
              <a:rPr lang="en-US" altLang="en-US" dirty="0" smtClean="0">
                <a:latin typeface="Arial" panose="020B0604020202020204" pitchFamily="34" charset="0"/>
              </a:rPr>
              <a:t>Review slide content </a:t>
            </a:r>
          </a:p>
          <a:p>
            <a:r>
              <a:rPr lang="en-US" altLang="en-US" dirty="0" smtClean="0">
                <a:latin typeface="Arial" panose="020B0604020202020204" pitchFamily="34" charset="0"/>
              </a:rPr>
              <a:t> </a:t>
            </a:r>
          </a:p>
          <a:p>
            <a:r>
              <a:rPr lang="en-US" altLang="en-US" dirty="0" smtClean="0">
                <a:latin typeface="Arial" panose="020B0604020202020204" pitchFamily="34" charset="0"/>
              </a:rPr>
              <a:t>Explain that being infected with HIV puts individuals at a higher risk of developing TB disease</a:t>
            </a:r>
          </a:p>
          <a:p>
            <a:r>
              <a:rPr lang="en-US" altLang="en-US" dirty="0" smtClean="0">
                <a:latin typeface="Arial" panose="020B0604020202020204" pitchFamily="34" charset="0"/>
              </a:rPr>
              <a:t> </a:t>
            </a:r>
          </a:p>
          <a:p>
            <a:r>
              <a:rPr lang="en-US" altLang="en-US" i="1" dirty="0" smtClean="0">
                <a:latin typeface="Arial" panose="020B0604020202020204" pitchFamily="34" charset="0"/>
              </a:rPr>
              <a:t>Correctional Facilities – Module 2, p. 13</a:t>
            </a:r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9421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E7B408A-DD5F-4AF7-BA66-0A6D4279782E}" type="slidenum">
              <a:rPr lang="en-US" altLang="en-US" smtClean="0"/>
              <a:pPr>
                <a:spcBef>
                  <a:spcPct val="0"/>
                </a:spcBef>
              </a:pPr>
              <a:t>45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3332727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</a:rPr>
              <a:t>Before showing slide, ask participants which factors can increase the risk for health care workers </a:t>
            </a:r>
          </a:p>
          <a:p>
            <a:r>
              <a:rPr lang="en-US" altLang="en-US" dirty="0" smtClean="0">
                <a:latin typeface="Arial" panose="020B0604020202020204" pitchFamily="34" charset="0"/>
              </a:rPr>
              <a:t> </a:t>
            </a:r>
          </a:p>
          <a:p>
            <a:r>
              <a:rPr lang="en-US" altLang="en-US" dirty="0" smtClean="0">
                <a:latin typeface="Arial" panose="020B0604020202020204" pitchFamily="34" charset="0"/>
              </a:rPr>
              <a:t>Review slide content</a:t>
            </a:r>
          </a:p>
          <a:p>
            <a:r>
              <a:rPr lang="en-US" altLang="en-US" dirty="0" smtClean="0">
                <a:latin typeface="Arial" panose="020B0604020202020204" pitchFamily="34" charset="0"/>
              </a:rPr>
              <a:t> </a:t>
            </a:r>
          </a:p>
          <a:p>
            <a:r>
              <a:rPr lang="en-US" altLang="en-US" dirty="0" smtClean="0">
                <a:latin typeface="Arial" panose="020B0604020202020204" pitchFamily="34" charset="0"/>
              </a:rPr>
              <a:t>Explain that facilities with a high risk of TB transmission should ensure appropriate TB prevention and control measures are taken </a:t>
            </a:r>
          </a:p>
          <a:p>
            <a:r>
              <a:rPr lang="en-US" altLang="en-US" dirty="0" smtClean="0">
                <a:latin typeface="Arial" panose="020B0604020202020204" pitchFamily="34" charset="0"/>
              </a:rPr>
              <a:t> </a:t>
            </a:r>
          </a:p>
          <a:p>
            <a:r>
              <a:rPr lang="en-US" altLang="en-US" dirty="0" smtClean="0">
                <a:latin typeface="Arial" panose="020B0604020202020204" pitchFamily="34" charset="0"/>
              </a:rPr>
              <a:t>Note that infection control procedures are discussed more in Module 5</a:t>
            </a:r>
          </a:p>
          <a:p>
            <a:r>
              <a:rPr lang="en-US" altLang="en-US" i="1" dirty="0" smtClean="0">
                <a:latin typeface="Arial" panose="020B0604020202020204" pitchFamily="34" charset="0"/>
              </a:rPr>
              <a:t> </a:t>
            </a:r>
            <a:endParaRPr lang="en-US" altLang="en-US" dirty="0" smtClean="0">
              <a:latin typeface="Arial" panose="020B0604020202020204" pitchFamily="34" charset="0"/>
            </a:endParaRPr>
          </a:p>
          <a:p>
            <a:r>
              <a:rPr lang="en-US" altLang="en-US" i="1" dirty="0" smtClean="0">
                <a:latin typeface="Arial" panose="020B0604020202020204" pitchFamily="34" charset="0"/>
              </a:rPr>
              <a:t>Health Care Workers – Module 2, p. 13</a:t>
            </a:r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96261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DB3A59B-5181-450F-9F51-777F6401CB4C}" type="slidenum">
              <a:rPr lang="en-US" altLang="en-US" smtClean="0"/>
              <a:pPr>
                <a:spcBef>
                  <a:spcPct val="0"/>
                </a:spcBef>
              </a:pPr>
              <a:t>46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73727344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 smtClean="0">
                <a:latin typeface="Arial" panose="020B0604020202020204" pitchFamily="34" charset="0"/>
              </a:rPr>
              <a:t>Review slide content</a:t>
            </a:r>
          </a:p>
          <a:p>
            <a:pPr eaLnBrk="1" hangingPunct="1"/>
            <a:endParaRPr lang="en-US" altLang="en-US" i="0" dirty="0" smtClean="0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i="1" dirty="0" smtClean="0">
                <a:latin typeface="Arial" panose="020B0604020202020204" pitchFamily="34" charset="0"/>
              </a:rPr>
              <a:t>Populations Defined Locally – Module 2, p. 14</a:t>
            </a:r>
          </a:p>
        </p:txBody>
      </p:sp>
      <p:sp>
        <p:nvSpPr>
          <p:cNvPr id="9830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A717F4C-B069-4C0D-97E8-62BD4DD9F3DA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47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3596597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 smtClean="0">
                <a:latin typeface="Arial" panose="020B0604020202020204" pitchFamily="34" charset="0"/>
              </a:rPr>
              <a:t>Review slide content</a:t>
            </a:r>
          </a:p>
          <a:p>
            <a:pPr eaLnBrk="1" hangingPunct="1"/>
            <a:endParaRPr lang="en-US" altLang="en-US" dirty="0" smtClean="0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i="1" dirty="0" smtClean="0">
                <a:latin typeface="Arial" panose="020B0604020202020204" pitchFamily="34" charset="0"/>
              </a:rPr>
              <a:t>Populations Defined Locally – Module 2, p. 14</a:t>
            </a:r>
          </a:p>
          <a:p>
            <a:pPr eaLnBrk="1" hangingPunct="1"/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10035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25808ED-417E-4B27-91D6-C9D7897D0E6A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48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858263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</a:rPr>
              <a:t>Review slide content</a:t>
            </a:r>
          </a:p>
          <a:p>
            <a:r>
              <a:rPr lang="en-US" altLang="en-US" dirty="0" smtClean="0">
                <a:latin typeface="Arial" panose="020B0604020202020204" pitchFamily="34" charset="0"/>
              </a:rPr>
              <a:t> </a:t>
            </a:r>
          </a:p>
          <a:p>
            <a:r>
              <a:rPr lang="en-US" altLang="en-US" dirty="0" smtClean="0">
                <a:latin typeface="Arial" panose="020B0604020202020204" pitchFamily="34" charset="0"/>
              </a:rPr>
              <a:t>Note that the number of reported TB cases in children have been decreasing since 1993</a:t>
            </a:r>
          </a:p>
          <a:p>
            <a:r>
              <a:rPr lang="en-US" altLang="en-US" dirty="0" smtClean="0">
                <a:latin typeface="Arial" panose="020B0604020202020204" pitchFamily="34" charset="0"/>
              </a:rPr>
              <a:t> </a:t>
            </a:r>
          </a:p>
          <a:p>
            <a:r>
              <a:rPr lang="en-US" altLang="en-US" i="1" dirty="0" smtClean="0">
                <a:latin typeface="Arial" panose="020B0604020202020204" pitchFamily="34" charset="0"/>
              </a:rPr>
              <a:t>Children and Adolescents – Module 2, p. 14-15</a:t>
            </a:r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10240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D135C02-79EB-447A-BA72-062DEB00311C}" type="slidenum">
              <a:rPr lang="en-US" altLang="en-US" smtClean="0"/>
              <a:pPr>
                <a:spcBef>
                  <a:spcPct val="0"/>
                </a:spcBef>
              </a:pPr>
              <a:t>49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751357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</a:rPr>
              <a:t>Ask for a volunteer to read the definition of epidemiology </a:t>
            </a:r>
          </a:p>
          <a:p>
            <a:r>
              <a:rPr lang="en-US" altLang="en-US" dirty="0" smtClean="0">
                <a:latin typeface="Arial" panose="020B0604020202020204" pitchFamily="34" charset="0"/>
              </a:rPr>
              <a:t> </a:t>
            </a:r>
          </a:p>
          <a:p>
            <a:r>
              <a:rPr lang="en-US" altLang="en-US" i="1" dirty="0" smtClean="0">
                <a:latin typeface="Arial" panose="020B0604020202020204" pitchFamily="34" charset="0"/>
              </a:rPr>
              <a:t>Epidemiology definition</a:t>
            </a:r>
            <a:r>
              <a:rPr lang="en-US" altLang="en-US" i="1" baseline="0" dirty="0" smtClean="0">
                <a:latin typeface="Arial" panose="020B0604020202020204" pitchFamily="34" charset="0"/>
              </a:rPr>
              <a:t> </a:t>
            </a:r>
            <a:r>
              <a:rPr lang="en-US" altLang="en-US" i="1" dirty="0" smtClean="0">
                <a:latin typeface="Arial" panose="020B0604020202020204" pitchFamily="34" charset="0"/>
              </a:rPr>
              <a:t>- Module 2, p. 1</a:t>
            </a:r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14341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3D7012A-C0FD-4E45-8CB2-080CBD7BEAB8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0143481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CE209C5-FCA0-4643-B62F-5B74639B3A8F}" type="slidenum">
              <a:rPr lang="en-US" altLang="en-US" smtClean="0"/>
              <a:pPr>
                <a:spcBef>
                  <a:spcPct val="0"/>
                </a:spcBef>
              </a:pPr>
              <a:t>50</a:t>
            </a:fld>
            <a:endParaRPr lang="en-US" altLang="en-US" smtClean="0"/>
          </a:p>
        </p:txBody>
      </p:sp>
      <p:sp>
        <p:nvSpPr>
          <p:cNvPr id="1044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</a:rPr>
              <a:t>Review slide content</a:t>
            </a:r>
          </a:p>
          <a:p>
            <a:r>
              <a:rPr lang="en-US" altLang="en-US" dirty="0" smtClean="0">
                <a:latin typeface="Arial" panose="020B0604020202020204" pitchFamily="34" charset="0"/>
              </a:rPr>
              <a:t> </a:t>
            </a:r>
          </a:p>
          <a:p>
            <a:r>
              <a:rPr lang="en-US" altLang="en-US" i="1" dirty="0" smtClean="0">
                <a:latin typeface="Arial" panose="020B0604020202020204" pitchFamily="34" charset="0"/>
              </a:rPr>
              <a:t>Infants and Children – Module 2, p. 14-15</a:t>
            </a:r>
            <a:endParaRPr lang="en-US" alt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39016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64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</a:rPr>
              <a:t>Review slide content</a:t>
            </a:r>
          </a:p>
          <a:p>
            <a:r>
              <a:rPr lang="en-US" altLang="en-US" dirty="0" smtClean="0">
                <a:latin typeface="Arial" panose="020B0604020202020204" pitchFamily="34" charset="0"/>
              </a:rPr>
              <a:t> </a:t>
            </a:r>
          </a:p>
          <a:p>
            <a:r>
              <a:rPr lang="en-US" altLang="en-US" dirty="0" smtClean="0">
                <a:latin typeface="Arial" panose="020B0604020202020204" pitchFamily="34" charset="0"/>
              </a:rPr>
              <a:t>Explain that because HIV weakens the immune system, people with TB infection and HIV infection are at a </a:t>
            </a:r>
            <a:r>
              <a:rPr lang="en-US" altLang="en-US" b="1" dirty="0" smtClean="0">
                <a:latin typeface="Arial" panose="020B0604020202020204" pitchFamily="34" charset="0"/>
              </a:rPr>
              <a:t>very high risk</a:t>
            </a:r>
            <a:r>
              <a:rPr lang="en-US" altLang="en-US" dirty="0" smtClean="0">
                <a:latin typeface="Arial" panose="020B0604020202020204" pitchFamily="34" charset="0"/>
              </a:rPr>
              <a:t> of developing TB disease</a:t>
            </a:r>
          </a:p>
          <a:p>
            <a:r>
              <a:rPr lang="en-US" altLang="en-US" b="1" dirty="0" smtClean="0">
                <a:latin typeface="Arial" panose="020B0604020202020204" pitchFamily="34" charset="0"/>
              </a:rPr>
              <a:t> </a:t>
            </a:r>
            <a:endParaRPr lang="en-US" altLang="en-US" dirty="0" smtClean="0">
              <a:latin typeface="Arial" panose="020B0604020202020204" pitchFamily="34" charset="0"/>
            </a:endParaRPr>
          </a:p>
          <a:p>
            <a:r>
              <a:rPr lang="en-US" altLang="en-US" dirty="0" smtClean="0">
                <a:latin typeface="Arial" panose="020B0604020202020204" pitchFamily="34" charset="0"/>
              </a:rPr>
              <a:t>Explain that the risk of developing TB disease is only 10% over a lifetime for people infected only with </a:t>
            </a:r>
            <a:r>
              <a:rPr lang="en-US" altLang="en-US" i="1" dirty="0" smtClean="0">
                <a:latin typeface="Arial" panose="020B0604020202020204" pitchFamily="34" charset="0"/>
              </a:rPr>
              <a:t>M. tuberculosis </a:t>
            </a:r>
            <a:endParaRPr lang="en-US" altLang="en-US" dirty="0" smtClean="0">
              <a:latin typeface="Arial" panose="020B0604020202020204" pitchFamily="34" charset="0"/>
            </a:endParaRPr>
          </a:p>
          <a:p>
            <a:r>
              <a:rPr lang="en-US" altLang="en-US" dirty="0" smtClean="0">
                <a:latin typeface="Arial" panose="020B0604020202020204" pitchFamily="34" charset="0"/>
              </a:rPr>
              <a:t> </a:t>
            </a:r>
          </a:p>
          <a:p>
            <a:r>
              <a:rPr lang="en-US" altLang="en-US" i="1" dirty="0" smtClean="0">
                <a:latin typeface="Arial" panose="020B0604020202020204" pitchFamily="34" charset="0"/>
              </a:rPr>
              <a:t>People Living With HIV – Module 2, p. 15</a:t>
            </a:r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106501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ECB4021-4E8D-479F-AFF9-88FFA10554E4}" type="slidenum">
              <a:rPr lang="en-US" altLang="en-US" smtClean="0"/>
              <a:pPr>
                <a:spcBef>
                  <a:spcPct val="0"/>
                </a:spcBef>
              </a:pPr>
              <a:t>51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025229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85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Introduce study questions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Ask participants to turn to p. 16 (if participants have print-based modules) 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	</a:t>
            </a:r>
          </a:p>
          <a:p>
            <a:r>
              <a:rPr lang="en-US" altLang="en-US" dirty="0" smtClean="0">
                <a:latin typeface="Arial" panose="020B0604020202020204" pitchFamily="34" charset="0"/>
              </a:rPr>
              <a:t>Ask for a volunteer to read question </a:t>
            </a:r>
          </a:p>
          <a:p>
            <a:r>
              <a:rPr lang="en-US" altLang="en-US" dirty="0" smtClean="0">
                <a:latin typeface="Arial" panose="020B0604020202020204" pitchFamily="34" charset="0"/>
              </a:rPr>
              <a:t> </a:t>
            </a:r>
          </a:p>
          <a:p>
            <a:r>
              <a:rPr lang="en-US" altLang="en-US" dirty="0" smtClean="0">
                <a:latin typeface="Arial" panose="020B0604020202020204" pitchFamily="34" charset="0"/>
              </a:rPr>
              <a:t>Ask participants for answers</a:t>
            </a:r>
          </a:p>
          <a:p>
            <a:r>
              <a:rPr lang="en-US" altLang="en-US" dirty="0" smtClean="0">
                <a:latin typeface="Arial" panose="020B0604020202020204" pitchFamily="34" charset="0"/>
              </a:rPr>
              <a:t> </a:t>
            </a:r>
          </a:p>
          <a:p>
            <a:r>
              <a:rPr lang="en-US" altLang="en-US" i="1" dirty="0" smtClean="0">
                <a:latin typeface="Arial" panose="020B0604020202020204" pitchFamily="34" charset="0"/>
              </a:rPr>
              <a:t>Answers - Module 2, p. 23</a:t>
            </a:r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10854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EAD2F66-84CC-470B-B847-2E9C1E13D1E6}" type="slidenum">
              <a:rPr lang="en-US" altLang="en-US" smtClean="0"/>
              <a:pPr>
                <a:spcBef>
                  <a:spcPct val="0"/>
                </a:spcBef>
              </a:pPr>
              <a:t>52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39944212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05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</a:rPr>
              <a:t>Ask for a volunteer to read question </a:t>
            </a:r>
          </a:p>
          <a:p>
            <a:r>
              <a:rPr lang="en-US" altLang="en-US" dirty="0" smtClean="0">
                <a:latin typeface="Arial" panose="020B0604020202020204" pitchFamily="34" charset="0"/>
              </a:rPr>
              <a:t> </a:t>
            </a:r>
          </a:p>
          <a:p>
            <a:r>
              <a:rPr lang="en-US" altLang="en-US" dirty="0" smtClean="0">
                <a:latin typeface="Arial" panose="020B0604020202020204" pitchFamily="34" charset="0"/>
              </a:rPr>
              <a:t>Ask participants for answers</a:t>
            </a:r>
          </a:p>
          <a:p>
            <a:r>
              <a:rPr lang="en-US" altLang="en-US" dirty="0" smtClean="0">
                <a:latin typeface="Arial" panose="020B0604020202020204" pitchFamily="34" charset="0"/>
              </a:rPr>
              <a:t> </a:t>
            </a:r>
          </a:p>
          <a:p>
            <a:r>
              <a:rPr lang="en-US" altLang="en-US" i="1" dirty="0" smtClean="0">
                <a:latin typeface="Arial" panose="020B0604020202020204" pitchFamily="34" charset="0"/>
              </a:rPr>
              <a:t>Answers - Module 2, p. 23</a:t>
            </a:r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11059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648DDE9-5D5A-457B-A3D4-6907CDAB09EF}" type="slidenum">
              <a:rPr lang="en-US" altLang="en-US" smtClean="0"/>
              <a:pPr>
                <a:spcBef>
                  <a:spcPct val="0"/>
                </a:spcBef>
              </a:pPr>
              <a:t>53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17893829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</a:rPr>
              <a:t>Ask for a volunteer to read question </a:t>
            </a:r>
          </a:p>
          <a:p>
            <a:r>
              <a:rPr lang="en-US" altLang="en-US" dirty="0" smtClean="0">
                <a:latin typeface="Arial" panose="020B0604020202020204" pitchFamily="34" charset="0"/>
              </a:rPr>
              <a:t> </a:t>
            </a:r>
          </a:p>
          <a:p>
            <a:r>
              <a:rPr lang="en-US" altLang="en-US" dirty="0" smtClean="0">
                <a:latin typeface="Arial" panose="020B0604020202020204" pitchFamily="34" charset="0"/>
              </a:rPr>
              <a:t>Ask participants for answers</a:t>
            </a:r>
          </a:p>
          <a:p>
            <a:r>
              <a:rPr lang="en-US" altLang="en-US" dirty="0" smtClean="0">
                <a:latin typeface="Arial" panose="020B0604020202020204" pitchFamily="34" charset="0"/>
              </a:rPr>
              <a:t> </a:t>
            </a:r>
            <a:r>
              <a:rPr lang="en-US" altLang="en-US" i="1" dirty="0" smtClean="0">
                <a:latin typeface="Arial" panose="020B0604020202020204" pitchFamily="34" charset="0"/>
              </a:rPr>
              <a:t> </a:t>
            </a:r>
            <a:endParaRPr lang="en-US" altLang="en-US" dirty="0" smtClean="0">
              <a:latin typeface="Arial" panose="020B0604020202020204" pitchFamily="34" charset="0"/>
            </a:endParaRPr>
          </a:p>
          <a:p>
            <a:r>
              <a:rPr lang="en-US" altLang="en-US" i="1" dirty="0" smtClean="0">
                <a:latin typeface="Arial" panose="020B0604020202020204" pitchFamily="34" charset="0"/>
              </a:rPr>
              <a:t>Answers - Module 2, p. 23</a:t>
            </a:r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11264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85DCE1B-71C6-4A7F-9D07-6B1A6DAE58A0}" type="slidenum">
              <a:rPr lang="en-US" altLang="en-US" smtClean="0"/>
              <a:pPr>
                <a:spcBef>
                  <a:spcPct val="0"/>
                </a:spcBef>
              </a:pPr>
              <a:t>54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29768197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46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</a:rPr>
              <a:t>Ask for a volunteer to read question </a:t>
            </a:r>
          </a:p>
          <a:p>
            <a:r>
              <a:rPr lang="en-US" altLang="en-US" dirty="0" smtClean="0">
                <a:latin typeface="Arial" panose="020B0604020202020204" pitchFamily="34" charset="0"/>
              </a:rPr>
              <a:t> </a:t>
            </a:r>
          </a:p>
          <a:p>
            <a:r>
              <a:rPr lang="en-US" altLang="en-US" dirty="0" smtClean="0">
                <a:latin typeface="Arial" panose="020B0604020202020204" pitchFamily="34" charset="0"/>
              </a:rPr>
              <a:t>Ask participants for answers</a:t>
            </a:r>
          </a:p>
          <a:p>
            <a:r>
              <a:rPr lang="en-US" altLang="en-US" dirty="0" smtClean="0">
                <a:latin typeface="Arial" panose="020B0604020202020204" pitchFamily="34" charset="0"/>
              </a:rPr>
              <a:t> </a:t>
            </a:r>
            <a:r>
              <a:rPr lang="en-US" altLang="en-US" i="1" dirty="0" smtClean="0">
                <a:latin typeface="Arial" panose="020B0604020202020204" pitchFamily="34" charset="0"/>
              </a:rPr>
              <a:t> </a:t>
            </a:r>
            <a:endParaRPr lang="en-US" altLang="en-US" dirty="0" smtClean="0">
              <a:latin typeface="Arial" panose="020B0604020202020204" pitchFamily="34" charset="0"/>
            </a:endParaRPr>
          </a:p>
          <a:p>
            <a:r>
              <a:rPr lang="en-US" altLang="en-US" i="1" dirty="0" smtClean="0">
                <a:latin typeface="Arial" panose="020B0604020202020204" pitchFamily="34" charset="0"/>
              </a:rPr>
              <a:t>Answers - Module 2, p. 24</a:t>
            </a:r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11469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CEC1BE9-334D-4E6D-A69F-B1B2895C34F2}" type="slidenum">
              <a:rPr lang="en-US" altLang="en-US" smtClean="0"/>
              <a:pPr>
                <a:spcBef>
                  <a:spcPct val="0"/>
                </a:spcBef>
              </a:pPr>
              <a:t>55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91274687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67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</a:rPr>
              <a:t>Ask for a volunteer to read question </a:t>
            </a:r>
          </a:p>
          <a:p>
            <a:r>
              <a:rPr lang="en-US" altLang="en-US" dirty="0" smtClean="0">
                <a:latin typeface="Arial" panose="020B0604020202020204" pitchFamily="34" charset="0"/>
              </a:rPr>
              <a:t> </a:t>
            </a:r>
          </a:p>
          <a:p>
            <a:r>
              <a:rPr lang="en-US" altLang="en-US" dirty="0" smtClean="0">
                <a:latin typeface="Arial" panose="020B0604020202020204" pitchFamily="34" charset="0"/>
              </a:rPr>
              <a:t>Ask participants for answers</a:t>
            </a:r>
          </a:p>
          <a:p>
            <a:r>
              <a:rPr lang="en-US" altLang="en-US" dirty="0" smtClean="0">
                <a:latin typeface="Arial" panose="020B0604020202020204" pitchFamily="34" charset="0"/>
              </a:rPr>
              <a:t> </a:t>
            </a:r>
            <a:r>
              <a:rPr lang="en-US" altLang="en-US" i="1" dirty="0" smtClean="0">
                <a:latin typeface="Arial" panose="020B0604020202020204" pitchFamily="34" charset="0"/>
              </a:rPr>
              <a:t> </a:t>
            </a:r>
            <a:endParaRPr lang="en-US" altLang="en-US" dirty="0" smtClean="0">
              <a:latin typeface="Arial" panose="020B0604020202020204" pitchFamily="34" charset="0"/>
            </a:endParaRPr>
          </a:p>
          <a:p>
            <a:r>
              <a:rPr lang="en-US" altLang="en-US" i="1" dirty="0" smtClean="0">
                <a:latin typeface="Arial" panose="020B0604020202020204" pitchFamily="34" charset="0"/>
              </a:rPr>
              <a:t>Answers - Module 2, p. 24</a:t>
            </a:r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116741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8717D14-22C3-4025-857A-5352B524606C}" type="slidenum">
              <a:rPr lang="en-US" altLang="en-US" smtClean="0"/>
              <a:pPr>
                <a:spcBef>
                  <a:spcPct val="0"/>
                </a:spcBef>
              </a:pPr>
              <a:t>56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91795523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F7973BD-2010-40F3-8A6F-163E049B0338}" type="slidenum">
              <a:rPr lang="en-US" altLang="en-US" smtClean="0"/>
              <a:pPr>
                <a:spcBef>
                  <a:spcPct val="0"/>
                </a:spcBef>
              </a:pPr>
              <a:t>57</a:t>
            </a:fld>
            <a:endParaRPr lang="en-US" altLang="en-US" smtClean="0"/>
          </a:p>
        </p:txBody>
      </p:sp>
      <p:sp>
        <p:nvSpPr>
          <p:cNvPr id="1187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</a:rPr>
              <a:t>Ask for a volunteer to read question </a:t>
            </a:r>
          </a:p>
          <a:p>
            <a:r>
              <a:rPr lang="en-US" altLang="en-US" dirty="0" smtClean="0">
                <a:latin typeface="Arial" panose="020B0604020202020204" pitchFamily="34" charset="0"/>
              </a:rPr>
              <a:t> </a:t>
            </a:r>
          </a:p>
          <a:p>
            <a:r>
              <a:rPr lang="en-US" altLang="en-US" dirty="0" smtClean="0">
                <a:latin typeface="Arial" panose="020B0604020202020204" pitchFamily="34" charset="0"/>
              </a:rPr>
              <a:t>Ask participants for answers</a:t>
            </a:r>
          </a:p>
          <a:p>
            <a:r>
              <a:rPr lang="en-US" altLang="en-US" b="1" i="1" dirty="0" smtClean="0">
                <a:latin typeface="Arial" panose="020B0604020202020204" pitchFamily="34" charset="0"/>
              </a:rPr>
              <a:t> </a:t>
            </a:r>
          </a:p>
          <a:p>
            <a:r>
              <a:rPr lang="en-US" altLang="en-US" i="1" dirty="0" smtClean="0">
                <a:latin typeface="Arial" panose="020B0604020202020204" pitchFamily="34" charset="0"/>
              </a:rPr>
              <a:t>Answers - Module 2, p. 24</a:t>
            </a:r>
            <a:endParaRPr lang="en-US" altLang="en-US" sz="90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0709136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37BB28A-1E72-45E3-904C-EDD3EF662D5B}" type="slidenum">
              <a:rPr lang="en-US" altLang="en-US" smtClean="0"/>
              <a:pPr>
                <a:spcBef>
                  <a:spcPct val="0"/>
                </a:spcBef>
              </a:pPr>
              <a:t>58</a:t>
            </a:fld>
            <a:endParaRPr lang="en-US" altLang="en-US" smtClean="0"/>
          </a:p>
        </p:txBody>
      </p:sp>
      <p:sp>
        <p:nvSpPr>
          <p:cNvPr id="1208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</a:rPr>
              <a:t>Ask for a volunteer to read question </a:t>
            </a:r>
          </a:p>
          <a:p>
            <a:r>
              <a:rPr lang="en-US" altLang="en-US" dirty="0" smtClean="0">
                <a:latin typeface="Arial" panose="020B0604020202020204" pitchFamily="34" charset="0"/>
              </a:rPr>
              <a:t> </a:t>
            </a:r>
          </a:p>
          <a:p>
            <a:r>
              <a:rPr lang="en-US" altLang="en-US" dirty="0" smtClean="0">
                <a:latin typeface="Arial" panose="020B0604020202020204" pitchFamily="34" charset="0"/>
              </a:rPr>
              <a:t>Ask participants for answers</a:t>
            </a:r>
          </a:p>
          <a:p>
            <a:r>
              <a:rPr lang="en-US" altLang="en-US" dirty="0" smtClean="0">
                <a:latin typeface="Arial" panose="020B0604020202020204" pitchFamily="34" charset="0"/>
              </a:rPr>
              <a:t> </a:t>
            </a:r>
          </a:p>
          <a:p>
            <a:r>
              <a:rPr lang="en-US" altLang="en-US" i="1" dirty="0" smtClean="0">
                <a:latin typeface="Arial" panose="020B0604020202020204" pitchFamily="34" charset="0"/>
              </a:rPr>
              <a:t>Answers - Module 2, p. 25</a:t>
            </a:r>
            <a:endParaRPr lang="en-US" alt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3480044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8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</a:rPr>
              <a:t>Ask for a volunteer to read question </a:t>
            </a:r>
          </a:p>
          <a:p>
            <a:r>
              <a:rPr lang="en-US" altLang="en-US" dirty="0" smtClean="0">
                <a:latin typeface="Arial" panose="020B0604020202020204" pitchFamily="34" charset="0"/>
              </a:rPr>
              <a:t> </a:t>
            </a:r>
          </a:p>
          <a:p>
            <a:r>
              <a:rPr lang="en-US" altLang="en-US" dirty="0" smtClean="0">
                <a:latin typeface="Arial" panose="020B0604020202020204" pitchFamily="34" charset="0"/>
              </a:rPr>
              <a:t>Ask participants for answers</a:t>
            </a:r>
          </a:p>
          <a:p>
            <a:r>
              <a:rPr lang="en-US" altLang="en-US" dirty="0" smtClean="0">
                <a:latin typeface="Arial" panose="020B0604020202020204" pitchFamily="34" charset="0"/>
              </a:rPr>
              <a:t> </a:t>
            </a:r>
            <a:r>
              <a:rPr lang="en-US" altLang="en-US" i="1" dirty="0" smtClean="0">
                <a:latin typeface="Arial" panose="020B0604020202020204" pitchFamily="34" charset="0"/>
              </a:rPr>
              <a:t> </a:t>
            </a:r>
            <a:endParaRPr lang="en-US" altLang="en-US" dirty="0" smtClean="0">
              <a:latin typeface="Arial" panose="020B0604020202020204" pitchFamily="34" charset="0"/>
            </a:endParaRPr>
          </a:p>
          <a:p>
            <a:r>
              <a:rPr lang="en-US" altLang="en-US" i="1" dirty="0" smtClean="0">
                <a:latin typeface="Arial" panose="020B0604020202020204" pitchFamily="34" charset="0"/>
              </a:rPr>
              <a:t>Answers - Module 2, p. 25</a:t>
            </a:r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12288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B8193B4-92E1-4796-849C-B62178A989F0}" type="slidenum">
              <a:rPr lang="en-US" altLang="en-US" smtClean="0"/>
              <a:pPr>
                <a:spcBef>
                  <a:spcPct val="0"/>
                </a:spcBef>
              </a:pPr>
              <a:t>59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905652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</a:rPr>
              <a:t>Review slide content </a:t>
            </a:r>
          </a:p>
          <a:p>
            <a:r>
              <a:rPr lang="en-US" altLang="en-US" dirty="0" smtClean="0">
                <a:latin typeface="Arial" panose="020B0604020202020204" pitchFamily="34" charset="0"/>
              </a:rPr>
              <a:t> </a:t>
            </a:r>
          </a:p>
          <a:p>
            <a:r>
              <a:rPr lang="en-US" altLang="en-US" i="1" dirty="0" smtClean="0">
                <a:latin typeface="Arial" panose="020B0604020202020204" pitchFamily="34" charset="0"/>
              </a:rPr>
              <a:t>Epidemiology - Module 2, p. 1</a:t>
            </a:r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1638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A33D2B2-25DC-4D58-9AF5-714C31E86193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47471758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49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Introduce case studies</a:t>
            </a:r>
          </a:p>
        </p:txBody>
      </p:sp>
      <p:sp>
        <p:nvSpPr>
          <p:cNvPr id="12493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216667B-D7B9-4757-86F2-1802D15E75DD}" type="slidenum">
              <a:rPr lang="en-US" altLang="en-US" smtClean="0"/>
              <a:pPr>
                <a:spcBef>
                  <a:spcPct val="0"/>
                </a:spcBef>
              </a:pPr>
              <a:t>60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20070519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69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</a:rPr>
              <a:t>Ask participants to turn to p.</a:t>
            </a:r>
            <a:r>
              <a:rPr lang="en-US" altLang="en-US" baseline="0" dirty="0" smtClean="0">
                <a:latin typeface="Arial" panose="020B0604020202020204" pitchFamily="34" charset="0"/>
              </a:rPr>
              <a:t> </a:t>
            </a:r>
            <a:r>
              <a:rPr lang="en-US" altLang="en-US" dirty="0" smtClean="0">
                <a:latin typeface="Arial" panose="020B0604020202020204" pitchFamily="34" charset="0"/>
              </a:rPr>
              <a:t>18 (if participants have print-based modules)</a:t>
            </a:r>
          </a:p>
          <a:p>
            <a:r>
              <a:rPr lang="en-US" altLang="en-US" dirty="0" smtClean="0">
                <a:latin typeface="Arial" panose="020B0604020202020204" pitchFamily="34" charset="0"/>
              </a:rPr>
              <a:t> </a:t>
            </a:r>
          </a:p>
          <a:p>
            <a:r>
              <a:rPr lang="en-US" altLang="en-US" dirty="0" smtClean="0">
                <a:latin typeface="Arial" panose="020B0604020202020204" pitchFamily="34" charset="0"/>
              </a:rPr>
              <a:t>Read case study </a:t>
            </a:r>
          </a:p>
          <a:p>
            <a:r>
              <a:rPr lang="en-US" altLang="en-US" dirty="0" smtClean="0">
                <a:latin typeface="Arial" panose="020B0604020202020204" pitchFamily="34" charset="0"/>
              </a:rPr>
              <a:t> </a:t>
            </a:r>
          </a:p>
          <a:p>
            <a:r>
              <a:rPr lang="en-US" altLang="en-US" dirty="0" smtClean="0">
                <a:latin typeface="Arial" panose="020B0604020202020204" pitchFamily="34" charset="0"/>
              </a:rPr>
              <a:t>Ask participants which factors would be considered risk factors for each person</a:t>
            </a:r>
          </a:p>
          <a:p>
            <a:r>
              <a:rPr lang="en-US" altLang="en-US" dirty="0" smtClean="0">
                <a:latin typeface="Arial" panose="020B0604020202020204" pitchFamily="34" charset="0"/>
              </a:rPr>
              <a:t> </a:t>
            </a:r>
          </a:p>
          <a:p>
            <a:r>
              <a:rPr lang="en-US" altLang="en-US" i="1" dirty="0" smtClean="0">
                <a:latin typeface="Arial" panose="020B0604020202020204" pitchFamily="34" charset="0"/>
              </a:rPr>
              <a:t>Answers – Module 2, p. 26</a:t>
            </a:r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126981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645C5DD-A8F5-4B37-B9DB-C587CE190082}" type="slidenum">
              <a:rPr lang="en-US" altLang="en-US" smtClean="0"/>
              <a:pPr>
                <a:spcBef>
                  <a:spcPct val="0"/>
                </a:spcBef>
              </a:pPr>
              <a:t>61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72461164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</a:rPr>
              <a:t>Ask participants to turn to p. 20 (if participants have print-based modules)</a:t>
            </a:r>
          </a:p>
          <a:p>
            <a:r>
              <a:rPr lang="en-US" altLang="en-US" dirty="0" smtClean="0">
                <a:latin typeface="Arial" panose="020B0604020202020204" pitchFamily="34" charset="0"/>
              </a:rPr>
              <a:t> </a:t>
            </a:r>
          </a:p>
          <a:p>
            <a:r>
              <a:rPr lang="en-US" altLang="en-US" dirty="0" smtClean="0">
                <a:latin typeface="Arial" panose="020B0604020202020204" pitchFamily="34" charset="0"/>
              </a:rPr>
              <a:t>Read case study </a:t>
            </a:r>
          </a:p>
          <a:p>
            <a:r>
              <a:rPr lang="en-US" altLang="en-US" dirty="0" smtClean="0">
                <a:latin typeface="Arial" panose="020B0604020202020204" pitchFamily="34" charset="0"/>
              </a:rPr>
              <a:t> </a:t>
            </a:r>
          </a:p>
          <a:p>
            <a:r>
              <a:rPr lang="en-US" altLang="en-US" dirty="0" smtClean="0">
                <a:latin typeface="Arial" panose="020B0604020202020204" pitchFamily="34" charset="0"/>
              </a:rPr>
              <a:t>Ask participants which factors would be considered risk factors for each person</a:t>
            </a:r>
          </a:p>
          <a:p>
            <a:r>
              <a:rPr lang="en-US" altLang="en-US" dirty="0" smtClean="0">
                <a:latin typeface="Arial" panose="020B0604020202020204" pitchFamily="34" charset="0"/>
              </a:rPr>
              <a:t> </a:t>
            </a:r>
          </a:p>
          <a:p>
            <a:r>
              <a:rPr lang="en-US" altLang="en-US" dirty="0" smtClean="0">
                <a:latin typeface="Arial" panose="020B0604020202020204" pitchFamily="34" charset="0"/>
              </a:rPr>
              <a:t>Ask if there are any questions about Module 2  before moving on to Module 3</a:t>
            </a:r>
          </a:p>
          <a:p>
            <a:r>
              <a:rPr lang="en-US" altLang="en-US" dirty="0" smtClean="0">
                <a:latin typeface="Arial" panose="020B0604020202020204" pitchFamily="34" charset="0"/>
              </a:rPr>
              <a:t> </a:t>
            </a:r>
          </a:p>
          <a:p>
            <a:r>
              <a:rPr lang="en-US" altLang="en-US" i="1" dirty="0" smtClean="0">
                <a:latin typeface="Arial" panose="020B0604020202020204" pitchFamily="34" charset="0"/>
              </a:rPr>
              <a:t>Answers – Module 2, p. 27</a:t>
            </a:r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12902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722C284-DDF7-4014-B60B-A64D68381342}" type="slidenum">
              <a:rPr lang="en-US" altLang="en-US" smtClean="0"/>
              <a:pPr>
                <a:spcBef>
                  <a:spcPct val="0"/>
                </a:spcBef>
              </a:pPr>
              <a:t>62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682153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</a:rPr>
              <a:t>Before showing slide, ask how many people in the world are infected with TB  </a:t>
            </a:r>
          </a:p>
          <a:p>
            <a:r>
              <a:rPr lang="en-US" altLang="en-US" dirty="0" smtClean="0">
                <a:latin typeface="Arial" panose="020B0604020202020204" pitchFamily="34" charset="0"/>
              </a:rPr>
              <a:t> </a:t>
            </a:r>
          </a:p>
          <a:p>
            <a:r>
              <a:rPr lang="en-US" altLang="en-US" dirty="0" smtClean="0">
                <a:latin typeface="Arial" panose="020B0604020202020204" pitchFamily="34" charset="0"/>
              </a:rPr>
              <a:t>State that 1/3 of the world’s population is infected with TB</a:t>
            </a:r>
          </a:p>
          <a:p>
            <a:r>
              <a:rPr lang="en-US" altLang="en-US" dirty="0" smtClean="0">
                <a:latin typeface="Arial" panose="020B0604020202020204" pitchFamily="34" charset="0"/>
              </a:rPr>
              <a:t> </a:t>
            </a:r>
          </a:p>
          <a:p>
            <a:r>
              <a:rPr lang="en-US" altLang="en-US" dirty="0" smtClean="0">
                <a:latin typeface="Arial" panose="020B0604020202020204" pitchFamily="34" charset="0"/>
              </a:rPr>
              <a:t>Review slide content</a:t>
            </a:r>
          </a:p>
          <a:p>
            <a:r>
              <a:rPr lang="en-US" altLang="en-US" dirty="0" smtClean="0">
                <a:latin typeface="Arial" panose="020B0604020202020204" pitchFamily="34" charset="0"/>
              </a:rPr>
              <a:t> </a:t>
            </a:r>
          </a:p>
          <a:p>
            <a:r>
              <a:rPr lang="en-US" altLang="en-US" i="1" dirty="0" smtClean="0">
                <a:latin typeface="Arial" panose="020B0604020202020204" pitchFamily="34" charset="0"/>
              </a:rPr>
              <a:t>Global Epidemiology of TB - Module 2, p.</a:t>
            </a:r>
            <a:r>
              <a:rPr lang="en-US" altLang="en-US" i="1" baseline="0" dirty="0" smtClean="0">
                <a:latin typeface="Arial" panose="020B0604020202020204" pitchFamily="34" charset="0"/>
              </a:rPr>
              <a:t> </a:t>
            </a:r>
            <a:r>
              <a:rPr lang="en-US" altLang="en-US" i="1" dirty="0" smtClean="0">
                <a:latin typeface="Arial" panose="020B0604020202020204" pitchFamily="34" charset="0"/>
              </a:rPr>
              <a:t>3</a:t>
            </a:r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1843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BF6D59D-E713-4700-B424-2774BB039312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1580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</a:rPr>
              <a:t>Review slide content</a:t>
            </a:r>
          </a:p>
          <a:p>
            <a:r>
              <a:rPr lang="en-US" altLang="en-US" dirty="0" smtClean="0">
                <a:latin typeface="Arial" panose="020B0604020202020204" pitchFamily="34" charset="0"/>
              </a:rPr>
              <a:t>   </a:t>
            </a:r>
          </a:p>
          <a:p>
            <a:r>
              <a:rPr lang="en-US" altLang="en-US" i="1" dirty="0" smtClean="0">
                <a:latin typeface="Arial" panose="020B0604020202020204" pitchFamily="34" charset="0"/>
              </a:rPr>
              <a:t>TB Reporting in the U.S. - Module 2, p. 3 </a:t>
            </a:r>
            <a:endParaRPr lang="en-US" altLang="en-US" dirty="0" smtClean="0">
              <a:latin typeface="Arial" panose="020B0604020202020204" pitchFamily="34" charset="0"/>
            </a:endParaRPr>
          </a:p>
          <a:p>
            <a:endParaRPr lang="en-US" altLang="en-US" dirty="0" smtClean="0">
              <a:latin typeface="Arial" panose="020B0604020202020204" pitchFamily="34" charset="0"/>
            </a:endParaRPr>
          </a:p>
        </p:txBody>
      </p:sp>
      <p:sp>
        <p:nvSpPr>
          <p:cNvPr id="2048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0BAE316-C02E-43BD-BDA7-BDBE47DFF146}" type="slidenum">
              <a:rPr lang="en-US" altLang="en-US" smtClean="0"/>
              <a:pPr>
                <a:spcBef>
                  <a:spcPct val="0"/>
                </a:spcBef>
              </a:pPr>
              <a:t>8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723503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35ABFFB-331B-430F-887D-D880C37FF1B8}" type="slidenum">
              <a:rPr lang="en-US" altLang="en-US" smtClean="0"/>
              <a:pPr>
                <a:spcBef>
                  <a:spcPct val="0"/>
                </a:spcBef>
              </a:pPr>
              <a:t>9</a:t>
            </a:fld>
            <a:endParaRPr lang="en-US" altLang="en-US" smtClean="0"/>
          </a:p>
        </p:txBody>
      </p:sp>
      <p:sp>
        <p:nvSpPr>
          <p:cNvPr id="225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>
                <a:latin typeface="Arial" panose="020B0604020202020204" pitchFamily="34" charset="0"/>
              </a:rPr>
              <a:t>Review slide content</a:t>
            </a:r>
          </a:p>
          <a:p>
            <a:r>
              <a:rPr lang="en-US" altLang="en-US" dirty="0" smtClean="0">
                <a:latin typeface="Arial" panose="020B0604020202020204" pitchFamily="34" charset="0"/>
              </a:rPr>
              <a:t> </a:t>
            </a:r>
          </a:p>
          <a:p>
            <a:r>
              <a:rPr lang="en-US" altLang="en-US" dirty="0" smtClean="0">
                <a:latin typeface="Arial" panose="020B0604020202020204" pitchFamily="34" charset="0"/>
              </a:rPr>
              <a:t>Emphasize that from 1953-1984 TB cases were declining</a:t>
            </a:r>
          </a:p>
          <a:p>
            <a:r>
              <a:rPr lang="en-US" altLang="en-US" dirty="0" smtClean="0">
                <a:latin typeface="Arial" panose="020B0604020202020204" pitchFamily="34" charset="0"/>
              </a:rPr>
              <a:t> </a:t>
            </a:r>
          </a:p>
          <a:p>
            <a:r>
              <a:rPr lang="en-US" altLang="en-US" dirty="0" smtClean="0">
                <a:latin typeface="Arial" panose="020B0604020202020204" pitchFamily="34" charset="0"/>
              </a:rPr>
              <a:t>Explain that one of the main reasons for this decline was that TB treatment drugs were discovered in the 1940s and 1950s</a:t>
            </a:r>
          </a:p>
          <a:p>
            <a:r>
              <a:rPr lang="en-US" altLang="en-US" dirty="0" smtClean="0">
                <a:latin typeface="Arial" panose="020B0604020202020204" pitchFamily="34" charset="0"/>
              </a:rPr>
              <a:t> </a:t>
            </a:r>
          </a:p>
          <a:p>
            <a:r>
              <a:rPr lang="en-US" altLang="en-US" i="1" dirty="0" smtClean="0">
                <a:latin typeface="Arial" panose="020B0604020202020204" pitchFamily="34" charset="0"/>
              </a:rPr>
              <a:t>U.S. Epidemiology of TB - Module 2, p. 4</a:t>
            </a:r>
            <a:endParaRPr lang="en-US" altLang="en-US" dirty="0" smtClean="0">
              <a:latin typeface="Arial" panose="020B0604020202020204" pitchFamily="34" charset="0"/>
            </a:endParaRPr>
          </a:p>
          <a:p>
            <a:pPr eaLnBrk="1" hangingPunct="1"/>
            <a:endParaRPr lang="en-US" alt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8242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 userDrawn="1"/>
        </p:nvSpPr>
        <p:spPr bwMode="auto">
          <a:xfrm>
            <a:off x="685800" y="3124200"/>
            <a:ext cx="7696200" cy="0"/>
          </a:xfrm>
          <a:prstGeom prst="line">
            <a:avLst/>
          </a:prstGeom>
          <a:noFill/>
          <a:ln w="38100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b"/>
          <a:lstStyle/>
          <a:p>
            <a:endParaRPr lang="en-US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77975"/>
            <a:ext cx="7772400" cy="1470025"/>
          </a:xfrm>
        </p:spPr>
        <p:txBody>
          <a:bodyPr/>
          <a:lstStyle>
            <a:lvl1pPr>
              <a:defRPr sz="4800">
                <a:solidFill>
                  <a:srgbClr val="7030A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858000" y="63055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6CE339-9AE9-45B0-B96D-7897BEC24C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404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Module 2 – Epidemiology of Tuberculosis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6747C0-3938-4967-9B54-B38AF97742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95483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3050" y="152400"/>
            <a:ext cx="2063750" cy="5973763"/>
          </a:xfrm>
        </p:spPr>
        <p:txBody>
          <a:bodyPr vert="eaVert"/>
          <a:lstStyle>
            <a:lvl1pPr>
              <a:defRPr>
                <a:solidFill>
                  <a:srgbClr val="7030A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7038" y="152400"/>
            <a:ext cx="6043612" cy="5973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Module 2 – Epidemiology of Tuberculosis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E989F-E5AD-4C23-AC66-E1E22148FF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1191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7038" y="152400"/>
            <a:ext cx="8229600" cy="1143000"/>
          </a:xfrm>
        </p:spPr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>
            <a:lvl1pPr>
              <a:buClrTx/>
              <a:defRPr/>
            </a:lvl1pPr>
            <a:lvl2pPr>
              <a:buClrTx/>
              <a:defRPr/>
            </a:lvl2pPr>
            <a:lvl3pPr>
              <a:buClrTx/>
              <a:defRPr/>
            </a:lvl3pPr>
            <a:lvl4pPr>
              <a:buClrTx/>
              <a:defRPr/>
            </a:lvl4pPr>
            <a:lvl5pPr>
              <a:buClrTx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>
            <a:lvl1pPr>
              <a:buClrTx/>
              <a:defRPr/>
            </a:lvl1pPr>
            <a:lvl2pPr>
              <a:buClrTx/>
              <a:defRPr/>
            </a:lvl2pPr>
            <a:lvl3pPr>
              <a:buClrTx/>
              <a:defRPr/>
            </a:lvl3pPr>
            <a:lvl4pPr>
              <a:buClrTx/>
              <a:defRPr/>
            </a:lvl4pPr>
            <a:lvl5pPr>
              <a:buClrTx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Module 2 – Epidemiology of Tuberculosis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BA4B2-CF6F-49AC-A2C8-C7C5485FED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6106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7038" y="152400"/>
            <a:ext cx="8229600" cy="1143000"/>
          </a:xfrm>
        </p:spPr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buClrTx/>
              <a:defRPr/>
            </a:lvl1pPr>
            <a:lvl2pPr>
              <a:buClrTx/>
              <a:defRPr/>
            </a:lvl2pPr>
            <a:lvl3pPr>
              <a:buClrTx/>
              <a:defRPr/>
            </a:lvl3pPr>
            <a:lvl4pPr>
              <a:buClrTx/>
              <a:defRPr/>
            </a:lvl4pPr>
            <a:lvl5pPr>
              <a:buClrTx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buClrTx/>
              <a:defRPr/>
            </a:lvl1pPr>
            <a:lvl2pPr>
              <a:buClrTx/>
              <a:defRPr/>
            </a:lvl2pPr>
            <a:lvl3pPr>
              <a:buClrTx/>
              <a:defRPr/>
            </a:lvl3pPr>
            <a:lvl4pPr>
              <a:buClrTx/>
              <a:defRPr/>
            </a:lvl4pPr>
            <a:lvl5pPr>
              <a:buClrTx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Module 2 – Epidemiology of Tuberculosis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9C124D-7A57-4D3F-9516-4A7B0EDF08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44549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32B6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Tx/>
              <a:defRPr/>
            </a:lvl1pPr>
            <a:lvl2pPr>
              <a:buClrTx/>
              <a:defRPr/>
            </a:lvl2pPr>
            <a:lvl3pPr>
              <a:buClrTx/>
              <a:defRPr/>
            </a:lvl3pPr>
            <a:lvl4pPr>
              <a:buClrTx/>
              <a:defRPr/>
            </a:lvl4pPr>
            <a:lvl5pPr>
              <a:buClrTx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Module 2 – Epidemiology of Tuberculosis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79F31B-4957-4038-A1B8-21A2E6CDFE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22857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7030A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Module 2 – Epidemiology of Tuberculosis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D836F5-0D4F-451E-9922-B6693835D4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999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buClrTx/>
              <a:defRPr sz="2800"/>
            </a:lvl1pPr>
            <a:lvl2pPr>
              <a:buClrTx/>
              <a:defRPr sz="2400"/>
            </a:lvl2pPr>
            <a:lvl3pPr>
              <a:buClrTx/>
              <a:defRPr sz="2000"/>
            </a:lvl3pPr>
            <a:lvl4pPr>
              <a:buClrTx/>
              <a:defRPr sz="1800"/>
            </a:lvl4pPr>
            <a:lvl5pPr>
              <a:buClrTx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buClrTx/>
              <a:defRPr sz="2800"/>
            </a:lvl1pPr>
            <a:lvl2pPr>
              <a:buClrTx/>
              <a:defRPr sz="2400"/>
            </a:lvl2pPr>
            <a:lvl3pPr>
              <a:buClrTx/>
              <a:defRPr sz="2000"/>
            </a:lvl3pPr>
            <a:lvl4pPr>
              <a:buClrTx/>
              <a:defRPr sz="1800"/>
            </a:lvl4pPr>
            <a:lvl5pPr>
              <a:buClrTx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Module 2 – Epidemiology of Tuberculosis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2101C-732F-4C09-B993-7A803CEA81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95898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buClr>
                <a:srgbClr val="7030A0"/>
              </a:buClr>
              <a:defRPr sz="2400"/>
            </a:lvl1pPr>
            <a:lvl2pPr>
              <a:buClr>
                <a:srgbClr val="7030A0"/>
              </a:buCl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buClr>
                <a:srgbClr val="7030A0"/>
              </a:buClr>
              <a:defRPr sz="2400"/>
            </a:lvl1pPr>
            <a:lvl2pPr>
              <a:buClr>
                <a:srgbClr val="7030A0"/>
              </a:buCl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Module 2 – Epidemiology of Tuberculosis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DA5EF-536B-429B-815B-3A86257B8F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24987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Module 2 – Epidemiology of Tuberculosis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08D1C-8C0E-413B-84B9-FA9C0FB45F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86696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Module 2 – Epidemiology of Tuberculosis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06BB33-292F-4C19-8ADC-3CE072D170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7015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>
                <a:solidFill>
                  <a:srgbClr val="7030A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Module 2 – Epidemiology of Tuberculosis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1837A-B9E8-46A4-B682-0DDDC0A83C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6248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Module 2 – Epidemiology of Tuberculosis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2AB59-D61F-4735-B312-298C8D2723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7367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7038" y="1524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00200" y="6381750"/>
            <a:ext cx="5867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Module 2 – Epidemiology of Tuberculosis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86575" y="6372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78EBC06-EFA2-4B81-ABC6-E8A40179BD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3" r:id="rId1"/>
    <p:sldLayoutId id="2147483971" r:id="rId2"/>
    <p:sldLayoutId id="2147483972" r:id="rId3"/>
    <p:sldLayoutId id="2147483973" r:id="rId4"/>
    <p:sldLayoutId id="2147483974" r:id="rId5"/>
    <p:sldLayoutId id="2147483975" r:id="rId6"/>
    <p:sldLayoutId id="2147483976" r:id="rId7"/>
    <p:sldLayoutId id="2147483977" r:id="rId8"/>
    <p:sldLayoutId id="2147483978" r:id="rId9"/>
    <p:sldLayoutId id="2147483979" r:id="rId10"/>
    <p:sldLayoutId id="2147483980" r:id="rId11"/>
    <p:sldLayoutId id="2147483981" r:id="rId12"/>
    <p:sldLayoutId id="2147483982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030A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030A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030A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030A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7030A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00808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00808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00808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008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7030A0"/>
        </a:buClr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7030A0"/>
        </a:buClr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7030A0"/>
        </a:buClr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8080"/>
        </a:buClr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8080"/>
        </a:buClr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8080"/>
        </a:buClr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8080"/>
        </a:buClr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8080"/>
        </a:buClr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8080"/>
        </a:buClr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13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820738" y="2546350"/>
            <a:ext cx="15621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4000">
              <a:solidFill>
                <a:srgbClr val="009999"/>
              </a:solidFill>
            </a:endParaRPr>
          </a:p>
        </p:txBody>
      </p:sp>
      <p:sp>
        <p:nvSpPr>
          <p:cNvPr id="5127" name="Text Box 30"/>
          <p:cNvSpPr txBox="1">
            <a:spLocks noChangeArrowheads="1"/>
          </p:cNvSpPr>
          <p:nvPr/>
        </p:nvSpPr>
        <p:spPr bwMode="auto">
          <a:xfrm>
            <a:off x="2667000" y="1339850"/>
            <a:ext cx="5265738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>
            <a:lvl1pPr>
              <a:spcBef>
                <a:spcPct val="20000"/>
              </a:spcBef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4800" i="1" dirty="0">
                <a:solidFill>
                  <a:srgbClr val="532B64"/>
                </a:solidFill>
                <a:latin typeface="Times New Roman" panose="02020603050405020304" pitchFamily="18" charset="0"/>
              </a:rPr>
              <a:t>Self-Study Modules </a:t>
            </a:r>
            <a:br>
              <a:rPr lang="en-US" altLang="en-US" sz="4800" i="1" dirty="0">
                <a:solidFill>
                  <a:srgbClr val="532B64"/>
                </a:solidFill>
                <a:latin typeface="Times New Roman" panose="02020603050405020304" pitchFamily="18" charset="0"/>
              </a:rPr>
            </a:br>
            <a:r>
              <a:rPr lang="en-US" altLang="en-US" sz="4800" i="1" dirty="0">
                <a:solidFill>
                  <a:srgbClr val="532B64"/>
                </a:solidFill>
                <a:latin typeface="Times New Roman" panose="02020603050405020304" pitchFamily="18" charset="0"/>
              </a:rPr>
              <a:t>on Tuberculosis</a:t>
            </a:r>
          </a:p>
        </p:txBody>
      </p:sp>
      <p:sp>
        <p:nvSpPr>
          <p:cNvPr id="5128" name="Text Box 31"/>
          <p:cNvSpPr txBox="1">
            <a:spLocks noChangeArrowheads="1"/>
          </p:cNvSpPr>
          <p:nvPr/>
        </p:nvSpPr>
        <p:spPr bwMode="auto">
          <a:xfrm>
            <a:off x="3527425" y="3932238"/>
            <a:ext cx="3827463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>
            <a:lvl1pPr>
              <a:spcBef>
                <a:spcPct val="20000"/>
              </a:spcBef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4400" dirty="0">
                <a:solidFill>
                  <a:srgbClr val="532B64"/>
                </a:solidFill>
                <a:latin typeface="Times New Roman" panose="02020603050405020304" pitchFamily="18" charset="0"/>
              </a:rPr>
              <a:t>Epidemiology </a:t>
            </a:r>
            <a:br>
              <a:rPr lang="en-US" altLang="en-US" sz="4400" dirty="0">
                <a:solidFill>
                  <a:srgbClr val="532B64"/>
                </a:solidFill>
                <a:latin typeface="Times New Roman" panose="02020603050405020304" pitchFamily="18" charset="0"/>
              </a:rPr>
            </a:br>
            <a:r>
              <a:rPr lang="en-US" altLang="en-US" sz="4400" dirty="0">
                <a:solidFill>
                  <a:srgbClr val="532B64"/>
                </a:solidFill>
                <a:latin typeface="Times New Roman" panose="02020603050405020304" pitchFamily="18" charset="0"/>
              </a:rPr>
              <a:t>of Tuberculosis</a:t>
            </a:r>
          </a:p>
        </p:txBody>
      </p:sp>
      <p:sp>
        <p:nvSpPr>
          <p:cNvPr id="13" name="Line 7"/>
          <p:cNvSpPr>
            <a:spLocks noChangeShapeType="1"/>
          </p:cNvSpPr>
          <p:nvPr/>
        </p:nvSpPr>
        <p:spPr bwMode="auto">
          <a:xfrm>
            <a:off x="685800" y="3124200"/>
            <a:ext cx="7696200" cy="0"/>
          </a:xfrm>
          <a:prstGeom prst="line">
            <a:avLst/>
          </a:prstGeom>
          <a:noFill/>
          <a:ln w="38100">
            <a:solidFill>
              <a:srgbClr val="532B6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b"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3352800"/>
            <a:ext cx="2756506" cy="26609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5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2954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532B64"/>
                </a:solidFill>
              </a:rPr>
              <a:t>U.S. TB Resurgence (1)</a:t>
            </a:r>
            <a:br>
              <a:rPr lang="en-US" altLang="en-US" dirty="0" smtClean="0">
                <a:solidFill>
                  <a:srgbClr val="532B64"/>
                </a:solidFill>
              </a:rPr>
            </a:br>
            <a:r>
              <a:rPr lang="en-US" altLang="en-US" sz="3200" dirty="0" smtClean="0">
                <a:solidFill>
                  <a:srgbClr val="532B64"/>
                </a:solidFill>
              </a:rPr>
              <a:t>1986 - 1992</a:t>
            </a:r>
          </a:p>
        </p:txBody>
      </p:sp>
      <p:sp>
        <p:nvSpPr>
          <p:cNvPr id="23555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 smtClean="0"/>
              <a:t>Module 2 – Epidemiology of Tuberculosis</a:t>
            </a: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12CC0C8-1638-4CE1-9B3C-1F381521989C}" type="slidenum">
              <a:rPr lang="en-US" altLang="en-US" sz="2000" smtClean="0"/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en-US" altLang="en-US" sz="2000" smtClean="0"/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2514600" y="5611812"/>
            <a:ext cx="3962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spcBef>
                <a:spcPct val="20000"/>
              </a:spcBef>
              <a:buClr>
                <a:srgbClr val="00808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808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8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400" i="1" dirty="0"/>
              <a:t>Reported TB Cases, U.S., </a:t>
            </a:r>
            <a:r>
              <a:rPr lang="en-US" altLang="en-US" sz="1400" i="1" dirty="0" smtClean="0"/>
              <a:t>1982-2014</a:t>
            </a:r>
            <a:endParaRPr lang="en-US" altLang="en-US" sz="1400" dirty="0"/>
          </a:p>
        </p:txBody>
      </p:sp>
      <p:sp>
        <p:nvSpPr>
          <p:cNvPr id="8" name="Rectangle 18"/>
          <p:cNvSpPr>
            <a:spLocks noChangeArrowheads="1"/>
          </p:cNvSpPr>
          <p:nvPr/>
        </p:nvSpPr>
        <p:spPr bwMode="auto">
          <a:xfrm rot="16200000">
            <a:off x="-318293" y="2832894"/>
            <a:ext cx="16748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0350" tIns="30175" rIns="60350" bIns="30175">
            <a:spAutoFit/>
          </a:bodyPr>
          <a:lstStyle>
            <a:lvl1pPr>
              <a:spcBef>
                <a:spcPct val="20000"/>
              </a:spcBef>
              <a:buClr>
                <a:srgbClr val="00808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808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8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dirty="0" smtClean="0"/>
              <a:t>No. of Cases</a:t>
            </a:r>
            <a:endParaRPr lang="en-US" altLang="en-US" sz="1400" dirty="0"/>
          </a:p>
        </p:txBody>
      </p:sp>
      <p:graphicFrame>
        <p:nvGraphicFramePr>
          <p:cNvPr id="2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787826"/>
              </p:ext>
            </p:extLst>
          </p:nvPr>
        </p:nvGraphicFramePr>
        <p:xfrm>
          <a:off x="682624" y="1727200"/>
          <a:ext cx="7343775" cy="3833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8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2192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532B64"/>
                </a:solidFill>
              </a:rPr>
              <a:t>U.S. TB Resurgence (2)</a:t>
            </a:r>
            <a:br>
              <a:rPr lang="en-US" altLang="en-US" dirty="0" smtClean="0">
                <a:solidFill>
                  <a:srgbClr val="532B64"/>
                </a:solidFill>
              </a:rPr>
            </a:br>
            <a:r>
              <a:rPr lang="en-US" altLang="en-US" sz="3200" dirty="0" smtClean="0">
                <a:solidFill>
                  <a:srgbClr val="532B64"/>
                </a:solidFill>
              </a:rPr>
              <a:t>1986 - 1992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371600"/>
            <a:ext cx="8991600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Contributing factors: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4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/>
              <a:t>Inadequate funding for TB control and other public health efforts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24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/>
              <a:t>HIV epidemic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24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/>
              <a:t>Increased immigration from countries where TB is common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24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/>
              <a:t>Spread of TB in certain settings (e.g., homeless shelters and correctional facilities)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24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/>
              <a:t>Spread of multidrug-resistant TB (MDR TB)</a:t>
            </a:r>
          </a:p>
        </p:txBody>
      </p:sp>
      <p:sp>
        <p:nvSpPr>
          <p:cNvPr id="2560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 smtClean="0"/>
              <a:t>Module 2 – Epidemiology of Tuberculosis</a:t>
            </a:r>
          </a:p>
        </p:txBody>
      </p:sp>
      <p:sp>
        <p:nvSpPr>
          <p:cNvPr id="256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765E2A2-1DBD-43E1-97C9-E69166357745}" type="slidenum">
              <a:rPr lang="en-US" altLang="en-US" sz="2000" smtClean="0"/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en-US" alt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1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763000" cy="12954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532B64"/>
                </a:solidFill>
              </a:rPr>
              <a:t>U.S. TB Control and Prevention (1) </a:t>
            </a:r>
            <a:br>
              <a:rPr lang="en-US" altLang="en-US" dirty="0" smtClean="0">
                <a:solidFill>
                  <a:srgbClr val="532B64"/>
                </a:solidFill>
              </a:rPr>
            </a:br>
            <a:r>
              <a:rPr lang="en-US" altLang="en-US" sz="3200" dirty="0" smtClean="0">
                <a:solidFill>
                  <a:srgbClr val="532B64"/>
                </a:solidFill>
              </a:rPr>
              <a:t>1993 - 2014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371600"/>
            <a:ext cx="8382000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sz="2400" dirty="0" smtClean="0"/>
              <a:t>1993-2014: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altLang="en-US" sz="2000" dirty="0" smtClean="0"/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400" dirty="0" smtClean="0"/>
              <a:t>Number of TB cases reported annually in U.S. steadily declined</a:t>
            </a:r>
            <a:r>
              <a:rPr lang="en-US" altLang="en-US" dirty="0" smtClean="0"/>
              <a:t> </a:t>
            </a:r>
          </a:p>
          <a:p>
            <a:pPr lvl="1"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400" dirty="0" smtClean="0"/>
              <a:t>Increased federal funds and other resources allowed TB programs to improve control efforts to: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2000" dirty="0" smtClean="0"/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400" dirty="0" smtClean="0"/>
              <a:t>Promptly identify persons with TB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en-US" altLang="en-US" sz="2000" dirty="0" smtClean="0"/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400" dirty="0" smtClean="0"/>
              <a:t>Start appropriate initial treatment for TB cases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en-US" altLang="en-US" sz="2000" dirty="0" smtClean="0"/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400" dirty="0" smtClean="0"/>
              <a:t>Ensure patients complete treatment</a:t>
            </a:r>
          </a:p>
          <a:p>
            <a:pPr marL="457200" lvl="1" indent="0"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2400" dirty="0" smtClean="0"/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400" dirty="0" smtClean="0"/>
              <a:t>Conduct contact investigations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en-US" altLang="en-US" sz="2400" dirty="0" smtClean="0"/>
          </a:p>
        </p:txBody>
      </p:sp>
      <p:sp>
        <p:nvSpPr>
          <p:cNvPr id="2765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 smtClean="0"/>
              <a:t>Module 2 – Epidemiology of Tuberculosis</a:t>
            </a:r>
          </a:p>
        </p:txBody>
      </p:sp>
      <p:sp>
        <p:nvSpPr>
          <p:cNvPr id="2765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7D916A8-6EA1-4149-94C0-180F4E744E99}" type="slidenum">
              <a:rPr lang="en-US" altLang="en-US" sz="2000" smtClean="0"/>
              <a:pPr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en-US" alt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42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534400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532B64"/>
                </a:solidFill>
              </a:rPr>
              <a:t>U.S. TB Control and Prevention (2)</a:t>
            </a:r>
            <a:br>
              <a:rPr lang="en-US" altLang="en-US" dirty="0" smtClean="0">
                <a:solidFill>
                  <a:srgbClr val="532B64"/>
                </a:solidFill>
              </a:rPr>
            </a:br>
            <a:r>
              <a:rPr lang="en-US" altLang="en-US" sz="3200" dirty="0" smtClean="0">
                <a:solidFill>
                  <a:srgbClr val="532B64"/>
                </a:solidFill>
              </a:rPr>
              <a:t>1993 - 2014</a:t>
            </a:r>
          </a:p>
        </p:txBody>
      </p:sp>
      <p:sp>
        <p:nvSpPr>
          <p:cNvPr id="29699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 smtClean="0"/>
              <a:t>Module 2 – Epidemiology of Tuberculosis</a:t>
            </a:r>
          </a:p>
        </p:txBody>
      </p:sp>
      <p:sp>
        <p:nvSpPr>
          <p:cNvPr id="2970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802ACBB-F2EB-4E06-8312-42B313AA7CFA}" type="slidenum">
              <a:rPr lang="en-US" altLang="en-US" sz="2000" smtClean="0"/>
              <a:pPr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en-US" altLang="en-US" sz="2000" smtClean="0"/>
          </a:p>
        </p:txBody>
      </p:sp>
      <p:sp>
        <p:nvSpPr>
          <p:cNvPr id="29701" name="Text Box 18"/>
          <p:cNvSpPr txBox="1">
            <a:spLocks noChangeArrowheads="1"/>
          </p:cNvSpPr>
          <p:nvPr/>
        </p:nvSpPr>
        <p:spPr bwMode="auto">
          <a:xfrm>
            <a:off x="2552700" y="5561012"/>
            <a:ext cx="3962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spcBef>
                <a:spcPct val="20000"/>
              </a:spcBef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1400" i="1" dirty="0"/>
              <a:t>Reported TB Cases, U.S., </a:t>
            </a:r>
            <a:r>
              <a:rPr lang="en-US" altLang="en-US" sz="1400" i="1" dirty="0" smtClean="0"/>
              <a:t>1982-2014</a:t>
            </a:r>
            <a:endParaRPr lang="en-US" altLang="en-US" sz="1400" dirty="0"/>
          </a:p>
        </p:txBody>
      </p:sp>
      <p:sp>
        <p:nvSpPr>
          <p:cNvPr id="7" name="Rectangle 18"/>
          <p:cNvSpPr>
            <a:spLocks noChangeArrowheads="1"/>
          </p:cNvSpPr>
          <p:nvPr/>
        </p:nvSpPr>
        <p:spPr bwMode="auto">
          <a:xfrm rot="16200000">
            <a:off x="-318293" y="2832894"/>
            <a:ext cx="16748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0350" tIns="30175" rIns="60350" bIns="30175">
            <a:spAutoFit/>
          </a:bodyPr>
          <a:lstStyle>
            <a:lvl1pPr>
              <a:spcBef>
                <a:spcPct val="20000"/>
              </a:spcBef>
              <a:buClr>
                <a:srgbClr val="00808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808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808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dirty="0" smtClean="0"/>
              <a:t>No. of Cases</a:t>
            </a:r>
            <a:endParaRPr lang="en-US" altLang="en-US" sz="1400" dirty="0"/>
          </a:p>
        </p:txBody>
      </p:sp>
      <p:graphicFrame>
        <p:nvGraphicFramePr>
          <p:cNvPr id="2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060190"/>
              </p:ext>
            </p:extLst>
          </p:nvPr>
        </p:nvGraphicFramePr>
        <p:xfrm>
          <a:off x="682624" y="1727200"/>
          <a:ext cx="7343775" cy="3833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534400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532B64"/>
                </a:solidFill>
              </a:rPr>
              <a:t>Continuing Challenges in TB Control</a:t>
            </a:r>
            <a:r>
              <a:rPr lang="en-US" altLang="en-US" sz="3600" dirty="0" smtClean="0">
                <a:solidFill>
                  <a:srgbClr val="532B64"/>
                </a:solidFill>
              </a:rPr>
              <a:t> </a:t>
            </a:r>
          </a:p>
        </p:txBody>
      </p:sp>
      <p:sp>
        <p:nvSpPr>
          <p:cNvPr id="31747" name="Rectangle 2"/>
          <p:cNvSpPr>
            <a:spLocks noGrp="1" noChangeArrowheads="1"/>
          </p:cNvSpPr>
          <p:nvPr>
            <p:ph idx="1"/>
          </p:nvPr>
        </p:nvSpPr>
        <p:spPr>
          <a:xfrm>
            <a:off x="228599" y="1524000"/>
            <a:ext cx="8791575" cy="4876800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TB is reported in almost every state and is increasing in some areas</a:t>
            </a:r>
          </a:p>
          <a:p>
            <a:pPr eaLnBrk="1" hangingPunct="1"/>
            <a:endParaRPr lang="en-US" altLang="en-US" sz="2000" dirty="0" smtClean="0"/>
          </a:p>
          <a:p>
            <a:pPr eaLnBrk="1" hangingPunct="1"/>
            <a:r>
              <a:rPr lang="en-US" altLang="en-US" sz="2800" dirty="0" smtClean="0"/>
              <a:t>More than half of all TB cases in the U.S. are among foreign-born persons</a:t>
            </a:r>
          </a:p>
          <a:p>
            <a:pPr eaLnBrk="1" hangingPunct="1">
              <a:buFontTx/>
              <a:buNone/>
            </a:pPr>
            <a:endParaRPr lang="en-US" altLang="en-US" sz="2000" dirty="0" smtClean="0"/>
          </a:p>
          <a:p>
            <a:pPr eaLnBrk="1" hangingPunct="1"/>
            <a:r>
              <a:rPr lang="en-US" altLang="en-US" sz="2800" dirty="0" smtClean="0"/>
              <a:t>TB affects racial/ethnic minorities disproportionately</a:t>
            </a:r>
          </a:p>
          <a:p>
            <a:pPr eaLnBrk="1" hangingPunct="1"/>
            <a:endParaRPr lang="en-US" altLang="en-US" sz="2000" dirty="0" smtClean="0"/>
          </a:p>
          <a:p>
            <a:pPr eaLnBrk="1" hangingPunct="1"/>
            <a:r>
              <a:rPr lang="en-US" altLang="en-US" sz="2800" dirty="0" smtClean="0"/>
              <a:t>MDR TB and extensively drug-resistant TB (XDR TB) remain serious public health concerns</a:t>
            </a:r>
          </a:p>
        </p:txBody>
      </p:sp>
      <p:sp>
        <p:nvSpPr>
          <p:cNvPr id="3174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 smtClean="0"/>
              <a:t>Module 2 – Epidemiology of Tuberculosis</a:t>
            </a:r>
          </a:p>
        </p:txBody>
      </p:sp>
      <p:sp>
        <p:nvSpPr>
          <p:cNvPr id="317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1265D4-95F0-4DC6-845B-07C42068780B}" type="slidenum">
              <a:rPr lang="en-US" altLang="en-US" sz="2000" smtClean="0"/>
              <a:pPr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en-US" alt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5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868363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532B64"/>
                </a:solidFill>
              </a:rPr>
              <a:t>TB Case Rates (1)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95400"/>
            <a:ext cx="8229600" cy="5257800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A case rate is the number of TB cases that occur during a certain time period, divided by size of the population at that time</a:t>
            </a:r>
          </a:p>
          <a:p>
            <a:pPr eaLnBrk="1" hangingPunct="1"/>
            <a:endParaRPr lang="en-US" altLang="en-US" sz="2800" dirty="0" smtClean="0"/>
          </a:p>
          <a:p>
            <a:pPr eaLnBrk="1" hangingPunct="1"/>
            <a:r>
              <a:rPr lang="en-US" altLang="en-US" sz="2800" dirty="0" smtClean="0"/>
              <a:t>Often expressed in terms of a population size of 100,000 persons</a:t>
            </a:r>
          </a:p>
          <a:p>
            <a:pPr eaLnBrk="1" hangingPunct="1">
              <a:buFontTx/>
              <a:buNone/>
            </a:pPr>
            <a:endParaRPr lang="en-US" altLang="en-US" sz="2000" dirty="0" smtClean="0"/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 smtClean="0"/>
              <a:t>Module 2 – Epidemiology of Tuberculosis</a:t>
            </a:r>
          </a:p>
        </p:txBody>
      </p:sp>
      <p:sp>
        <p:nvSpPr>
          <p:cNvPr id="3379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EF80E69-C4AA-4F45-B604-AE02788072F7}" type="slidenum">
              <a:rPr lang="en-US" altLang="en-US" sz="2000" smtClean="0"/>
              <a:pPr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en-US" alt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27038" y="152400"/>
            <a:ext cx="8229600" cy="8382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532B64"/>
                </a:solidFill>
              </a:rPr>
              <a:t>TB Case Rates (2)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50863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 i="1" dirty="0" smtClean="0">
                <a:solidFill>
                  <a:srgbClr val="532B64"/>
                </a:solidFill>
              </a:rPr>
              <a:t>Example:</a:t>
            </a:r>
            <a:endParaRPr lang="en-US" altLang="en-US" sz="2800" dirty="0" smtClean="0">
              <a:solidFill>
                <a:srgbClr val="532B64"/>
              </a:solidFill>
            </a:endParaRPr>
          </a:p>
          <a:p>
            <a:pPr eaLnBrk="1" hangingPunct="1">
              <a:buClr>
                <a:srgbClr val="532B64"/>
              </a:buClr>
            </a:pPr>
            <a:r>
              <a:rPr lang="en-US" altLang="en-US" sz="2800" dirty="0" smtClean="0"/>
              <a:t>In the U.S. in 2014, there were 9,421</a:t>
            </a:r>
            <a:r>
              <a:rPr lang="en-US" altLang="en-US" sz="2800" dirty="0" smtClean="0">
                <a:solidFill>
                  <a:srgbClr val="FF0000"/>
                </a:solidFill>
              </a:rPr>
              <a:t> </a:t>
            </a:r>
            <a:r>
              <a:rPr lang="en-US" altLang="en-US" sz="2800" dirty="0" smtClean="0"/>
              <a:t>new TB cases in a population size of</a:t>
            </a:r>
            <a:r>
              <a:rPr lang="en-US" alt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318,857,056</a:t>
            </a:r>
          </a:p>
          <a:p>
            <a:pPr eaLnBrk="1" hangingPunct="1">
              <a:buClr>
                <a:srgbClr val="532B64"/>
              </a:buClr>
            </a:pPr>
            <a:endParaRPr lang="en-US" altLang="en-US" sz="2800" dirty="0" smtClean="0">
              <a:solidFill>
                <a:srgbClr val="FF0000"/>
              </a:solidFill>
            </a:endParaRPr>
          </a:p>
          <a:p>
            <a:pPr eaLnBrk="1" hangingPunct="1">
              <a:buClr>
                <a:srgbClr val="532B64"/>
              </a:buClr>
              <a:buFontTx/>
              <a:buNone/>
            </a:pPr>
            <a:r>
              <a:rPr lang="en-US" altLang="en-US" sz="2800" dirty="0" smtClean="0"/>
              <a:t>                     </a:t>
            </a:r>
            <a:r>
              <a:rPr lang="en-US" altLang="en-US" sz="2800" u="sng" dirty="0" smtClean="0"/>
              <a:t>     9,421      </a:t>
            </a:r>
            <a:r>
              <a:rPr lang="en-US" altLang="en-US" sz="2800" dirty="0" smtClean="0"/>
              <a:t> x  100,000 =  2.96</a:t>
            </a:r>
            <a:endParaRPr lang="en-US" altLang="en-US" sz="2800" dirty="0" smtClean="0">
              <a:cs typeface="Arial" panose="020B0604020202020204" pitchFamily="34" charset="0"/>
            </a:endParaRPr>
          </a:p>
          <a:p>
            <a:pPr eaLnBrk="1" hangingPunct="1">
              <a:buClr>
                <a:srgbClr val="532B64"/>
              </a:buClr>
              <a:buFontTx/>
              <a:buNone/>
            </a:pPr>
            <a:r>
              <a:rPr lang="en-US" altLang="en-US" sz="2800" dirty="0" smtClean="0">
                <a:solidFill>
                  <a:srgbClr val="FF0000"/>
                </a:solidFill>
                <a:cs typeface="Arial" panose="020B0604020202020204" pitchFamily="34" charset="0"/>
              </a:rPr>
              <a:t>                      </a:t>
            </a:r>
            <a:r>
              <a:rPr lang="en-US" sz="2800" dirty="0" smtClean="0"/>
              <a:t>318,857,056</a:t>
            </a:r>
          </a:p>
          <a:p>
            <a:pPr eaLnBrk="1" hangingPunct="1">
              <a:buClr>
                <a:srgbClr val="532B64"/>
              </a:buClr>
              <a:buFontTx/>
              <a:buNone/>
            </a:pPr>
            <a:endParaRPr lang="en-US" altLang="en-US" dirty="0" smtClean="0">
              <a:solidFill>
                <a:srgbClr val="FF0000"/>
              </a:solidFill>
            </a:endParaRPr>
          </a:p>
          <a:p>
            <a:pPr eaLnBrk="1" hangingPunct="1">
              <a:buClr>
                <a:srgbClr val="532B64"/>
              </a:buClr>
            </a:pPr>
            <a:r>
              <a:rPr lang="en-US" altLang="en-US" sz="2800" dirty="0" smtClean="0"/>
              <a:t>In 2014, the U.S. TB case rate was 2.96 TB cases per 100,000 persons (rounded to 3.0)</a:t>
            </a:r>
          </a:p>
          <a:p>
            <a:pPr eaLnBrk="1" hangingPunct="1"/>
            <a:endParaRPr lang="en-US" altLang="en-US" sz="2800" dirty="0" smtClean="0"/>
          </a:p>
        </p:txBody>
      </p:sp>
      <p:sp>
        <p:nvSpPr>
          <p:cNvPr id="3584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 smtClean="0"/>
              <a:t>Module 2 – Epidemiology of Tuberculosis</a:t>
            </a:r>
          </a:p>
        </p:txBody>
      </p:sp>
      <p:sp>
        <p:nvSpPr>
          <p:cNvPr id="3584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D6B5575-9013-47BC-8D66-EE986C490B27}" type="slidenum">
              <a:rPr lang="en-US" altLang="en-US" sz="2000" smtClean="0"/>
              <a:pPr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en-US" altLang="en-US" sz="2000" smtClean="0"/>
          </a:p>
        </p:txBody>
      </p:sp>
      <p:sp>
        <p:nvSpPr>
          <p:cNvPr id="35846" name="Line 5"/>
          <p:cNvSpPr>
            <a:spLocks noChangeShapeType="1"/>
          </p:cNvSpPr>
          <p:nvPr/>
        </p:nvSpPr>
        <p:spPr bwMode="auto">
          <a:xfrm>
            <a:off x="2667000" y="3886200"/>
            <a:ext cx="20574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7038" y="152400"/>
            <a:ext cx="8229600" cy="665700"/>
          </a:xfrm>
        </p:spPr>
        <p:txBody>
          <a:bodyPr/>
          <a:lstStyle/>
          <a:p>
            <a:r>
              <a:rPr lang="en-US" dirty="0" smtClean="0">
                <a:solidFill>
                  <a:srgbClr val="532B64"/>
                </a:solidFill>
              </a:rPr>
              <a:t>TB Case Rates by State, 2014</a:t>
            </a:r>
            <a:endParaRPr lang="en-US" dirty="0">
              <a:solidFill>
                <a:srgbClr val="532B64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2 – Epidemiology of Tuberculosis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008D1C-8C0E-413B-84B9-FA9C0FB45F57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  <p:sp>
        <p:nvSpPr>
          <p:cNvPr id="5" name="Text Placeholder 3"/>
          <p:cNvSpPr txBox="1">
            <a:spLocks/>
          </p:cNvSpPr>
          <p:nvPr/>
        </p:nvSpPr>
        <p:spPr bwMode="auto">
          <a:xfrm>
            <a:off x="457200" y="6172200"/>
            <a:ext cx="6705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Tx/>
              <a:buNone/>
            </a:pPr>
            <a:r>
              <a:rPr lang="en-US" sz="1100" kern="0" dirty="0" smtClean="0">
                <a:solidFill>
                  <a:schemeClr val="tx2"/>
                </a:solidFill>
              </a:rPr>
              <a:t>*Cases per 100,000</a:t>
            </a:r>
            <a:endParaRPr lang="en-US" sz="1100" kern="0" dirty="0">
              <a:solidFill>
                <a:schemeClr val="tx2"/>
              </a:solidFill>
            </a:endParaRPr>
          </a:p>
        </p:txBody>
      </p:sp>
      <p:sp>
        <p:nvSpPr>
          <p:cNvPr id="67" name="Text Box 66"/>
          <p:cNvSpPr txBox="1">
            <a:spLocks noChangeArrowheads="1"/>
          </p:cNvSpPr>
          <p:nvPr/>
        </p:nvSpPr>
        <p:spPr bwMode="auto">
          <a:xfrm>
            <a:off x="4676775" y="5311715"/>
            <a:ext cx="363753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sng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25000"/>
                  </a:schemeClr>
                </a:solidFill>
                <a:effectLst/>
                <a:uLnTx/>
                <a:uFillTx/>
              </a:rPr>
              <a:t>&lt;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25000"/>
                  </a:schemeClr>
                </a:solidFill>
                <a:effectLst/>
                <a:uLnTx/>
                <a:uFillTx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25000"/>
                  </a:schemeClr>
                </a:solidFill>
                <a:effectLst/>
                <a:uLnTx/>
                <a:uFillTx/>
              </a:rPr>
              <a:t>3.0* (2014 national average)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accent6">
                  <a:lumMod val="25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68" name="Rectangle 70"/>
          <p:cNvSpPr>
            <a:spLocks noChangeArrowheads="1"/>
          </p:cNvSpPr>
          <p:nvPr/>
        </p:nvSpPr>
        <p:spPr bwMode="auto">
          <a:xfrm>
            <a:off x="4079875" y="5772090"/>
            <a:ext cx="447675" cy="230188"/>
          </a:xfrm>
          <a:prstGeom prst="rect">
            <a:avLst/>
          </a:prstGeom>
          <a:solidFill>
            <a:srgbClr val="532B64"/>
          </a:solidFill>
          <a:ln w="17526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9" name="Rectangle 71"/>
          <p:cNvSpPr>
            <a:spLocks noChangeArrowheads="1"/>
          </p:cNvSpPr>
          <p:nvPr/>
        </p:nvSpPr>
        <p:spPr bwMode="auto">
          <a:xfrm>
            <a:off x="4079875" y="5387915"/>
            <a:ext cx="447675" cy="230188"/>
          </a:xfrm>
          <a:prstGeom prst="rect">
            <a:avLst/>
          </a:prstGeom>
          <a:solidFill>
            <a:schemeClr val="bg1"/>
          </a:solidFill>
          <a:ln w="17526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6" name="Group 4"/>
          <p:cNvGrpSpPr>
            <a:grpSpLocks/>
          </p:cNvGrpSpPr>
          <p:nvPr/>
        </p:nvGrpSpPr>
        <p:grpSpPr bwMode="auto">
          <a:xfrm>
            <a:off x="1723713" y="4622547"/>
            <a:ext cx="944995" cy="667455"/>
            <a:chOff x="1547" y="3474"/>
            <a:chExt cx="767" cy="591"/>
          </a:xfrm>
          <a:solidFill>
            <a:srgbClr val="532B64"/>
          </a:solidFill>
        </p:grpSpPr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1547" y="3474"/>
              <a:ext cx="767" cy="591"/>
              <a:chOff x="1547" y="3474"/>
              <a:chExt cx="767" cy="591"/>
            </a:xfrm>
            <a:grpFill/>
          </p:grpSpPr>
          <p:sp>
            <p:nvSpPr>
              <p:cNvPr id="9" name="Freeform 6"/>
              <p:cNvSpPr>
                <a:spLocks/>
              </p:cNvSpPr>
              <p:nvPr/>
            </p:nvSpPr>
            <p:spPr bwMode="auto">
              <a:xfrm>
                <a:off x="1547" y="3549"/>
                <a:ext cx="59" cy="85"/>
              </a:xfrm>
              <a:custGeom>
                <a:avLst/>
                <a:gdLst/>
                <a:ahLst/>
                <a:cxnLst>
                  <a:cxn ang="0">
                    <a:pos x="0" y="85"/>
                  </a:cxn>
                  <a:cxn ang="0">
                    <a:pos x="0" y="60"/>
                  </a:cxn>
                  <a:cxn ang="0">
                    <a:pos x="33" y="0"/>
                  </a:cxn>
                  <a:cxn ang="0">
                    <a:pos x="59" y="17"/>
                  </a:cxn>
                  <a:cxn ang="0">
                    <a:pos x="31" y="85"/>
                  </a:cxn>
                  <a:cxn ang="0">
                    <a:pos x="0" y="85"/>
                  </a:cxn>
                </a:cxnLst>
                <a:rect l="0" t="0" r="r" b="b"/>
                <a:pathLst>
                  <a:path w="59" h="85">
                    <a:moveTo>
                      <a:pt x="0" y="85"/>
                    </a:moveTo>
                    <a:lnTo>
                      <a:pt x="0" y="60"/>
                    </a:lnTo>
                    <a:lnTo>
                      <a:pt x="33" y="0"/>
                    </a:lnTo>
                    <a:lnTo>
                      <a:pt x="59" y="17"/>
                    </a:lnTo>
                    <a:lnTo>
                      <a:pt x="31" y="85"/>
                    </a:lnTo>
                    <a:lnTo>
                      <a:pt x="0" y="85"/>
                    </a:lnTo>
                    <a:close/>
                  </a:path>
                </a:pathLst>
              </a:custGeom>
              <a:grpFill/>
              <a:ln w="17526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" name="Freeform 7"/>
              <p:cNvSpPr>
                <a:spLocks/>
              </p:cNvSpPr>
              <p:nvPr/>
            </p:nvSpPr>
            <p:spPr bwMode="auto">
              <a:xfrm>
                <a:off x="1631" y="3474"/>
                <a:ext cx="110" cy="108"/>
              </a:xfrm>
              <a:custGeom>
                <a:avLst/>
                <a:gdLst/>
                <a:ahLst/>
                <a:cxnLst>
                  <a:cxn ang="0">
                    <a:pos x="24" y="12"/>
                  </a:cxn>
                  <a:cxn ang="0">
                    <a:pos x="0" y="64"/>
                  </a:cxn>
                  <a:cxn ang="0">
                    <a:pos x="42" y="99"/>
                  </a:cxn>
                  <a:cxn ang="0">
                    <a:pos x="92" y="108"/>
                  </a:cxn>
                  <a:cxn ang="0">
                    <a:pos x="110" y="65"/>
                  </a:cxn>
                  <a:cxn ang="0">
                    <a:pos x="98" y="0"/>
                  </a:cxn>
                  <a:cxn ang="0">
                    <a:pos x="24" y="12"/>
                  </a:cxn>
                </a:cxnLst>
                <a:rect l="0" t="0" r="r" b="b"/>
                <a:pathLst>
                  <a:path w="110" h="108">
                    <a:moveTo>
                      <a:pt x="24" y="12"/>
                    </a:moveTo>
                    <a:lnTo>
                      <a:pt x="0" y="64"/>
                    </a:lnTo>
                    <a:lnTo>
                      <a:pt x="42" y="99"/>
                    </a:lnTo>
                    <a:lnTo>
                      <a:pt x="92" y="108"/>
                    </a:lnTo>
                    <a:lnTo>
                      <a:pt x="110" y="65"/>
                    </a:lnTo>
                    <a:lnTo>
                      <a:pt x="98" y="0"/>
                    </a:lnTo>
                    <a:lnTo>
                      <a:pt x="24" y="12"/>
                    </a:lnTo>
                    <a:close/>
                  </a:path>
                </a:pathLst>
              </a:custGeom>
              <a:grpFill/>
              <a:ln w="17526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" name="Freeform 8"/>
              <p:cNvSpPr>
                <a:spLocks/>
              </p:cNvSpPr>
              <p:nvPr/>
            </p:nvSpPr>
            <p:spPr bwMode="auto">
              <a:xfrm>
                <a:off x="1735" y="3549"/>
                <a:ext cx="163" cy="121"/>
              </a:xfrm>
              <a:custGeom>
                <a:avLst/>
                <a:gdLst/>
                <a:ahLst/>
                <a:cxnLst>
                  <a:cxn ang="0">
                    <a:pos x="0" y="42"/>
                  </a:cxn>
                  <a:cxn ang="0">
                    <a:pos x="111" y="0"/>
                  </a:cxn>
                  <a:cxn ang="0">
                    <a:pos x="133" y="52"/>
                  </a:cxn>
                  <a:cxn ang="0">
                    <a:pos x="154" y="64"/>
                  </a:cxn>
                  <a:cxn ang="0">
                    <a:pos x="163" y="106"/>
                  </a:cxn>
                  <a:cxn ang="0">
                    <a:pos x="107" y="113"/>
                  </a:cxn>
                  <a:cxn ang="0">
                    <a:pos x="67" y="121"/>
                  </a:cxn>
                  <a:cxn ang="0">
                    <a:pos x="0" y="42"/>
                  </a:cxn>
                </a:cxnLst>
                <a:rect l="0" t="0" r="r" b="b"/>
                <a:pathLst>
                  <a:path w="163" h="121">
                    <a:moveTo>
                      <a:pt x="0" y="42"/>
                    </a:moveTo>
                    <a:lnTo>
                      <a:pt x="111" y="0"/>
                    </a:lnTo>
                    <a:lnTo>
                      <a:pt x="133" y="52"/>
                    </a:lnTo>
                    <a:lnTo>
                      <a:pt x="154" y="64"/>
                    </a:lnTo>
                    <a:lnTo>
                      <a:pt x="163" y="106"/>
                    </a:lnTo>
                    <a:lnTo>
                      <a:pt x="107" y="113"/>
                    </a:lnTo>
                    <a:lnTo>
                      <a:pt x="67" y="121"/>
                    </a:lnTo>
                    <a:lnTo>
                      <a:pt x="0" y="42"/>
                    </a:lnTo>
                    <a:close/>
                  </a:path>
                </a:pathLst>
              </a:custGeom>
              <a:grpFill/>
              <a:ln w="17526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2" name="Freeform 9"/>
              <p:cNvSpPr>
                <a:spLocks/>
              </p:cNvSpPr>
              <p:nvPr/>
            </p:nvSpPr>
            <p:spPr bwMode="auto">
              <a:xfrm>
                <a:off x="1903" y="3641"/>
                <a:ext cx="131" cy="63"/>
              </a:xfrm>
              <a:custGeom>
                <a:avLst/>
                <a:gdLst/>
                <a:ahLst/>
                <a:cxnLst>
                  <a:cxn ang="0">
                    <a:pos x="20" y="2"/>
                  </a:cxn>
                  <a:cxn ang="0">
                    <a:pos x="0" y="60"/>
                  </a:cxn>
                  <a:cxn ang="0">
                    <a:pos x="35" y="63"/>
                  </a:cxn>
                  <a:cxn ang="0">
                    <a:pos x="56" y="50"/>
                  </a:cxn>
                  <a:cxn ang="0">
                    <a:pos x="96" y="52"/>
                  </a:cxn>
                  <a:cxn ang="0">
                    <a:pos x="131" y="26"/>
                  </a:cxn>
                  <a:cxn ang="0">
                    <a:pos x="108" y="17"/>
                  </a:cxn>
                  <a:cxn ang="0">
                    <a:pos x="91" y="0"/>
                  </a:cxn>
                  <a:cxn ang="0">
                    <a:pos x="20" y="2"/>
                  </a:cxn>
                </a:cxnLst>
                <a:rect l="0" t="0" r="r" b="b"/>
                <a:pathLst>
                  <a:path w="131" h="63">
                    <a:moveTo>
                      <a:pt x="20" y="2"/>
                    </a:moveTo>
                    <a:lnTo>
                      <a:pt x="0" y="60"/>
                    </a:lnTo>
                    <a:lnTo>
                      <a:pt x="35" y="63"/>
                    </a:lnTo>
                    <a:lnTo>
                      <a:pt x="56" y="50"/>
                    </a:lnTo>
                    <a:lnTo>
                      <a:pt x="96" y="52"/>
                    </a:lnTo>
                    <a:lnTo>
                      <a:pt x="131" y="26"/>
                    </a:lnTo>
                    <a:lnTo>
                      <a:pt x="108" y="17"/>
                    </a:lnTo>
                    <a:lnTo>
                      <a:pt x="91" y="0"/>
                    </a:lnTo>
                    <a:lnTo>
                      <a:pt x="20" y="2"/>
                    </a:lnTo>
                    <a:close/>
                  </a:path>
                </a:pathLst>
              </a:custGeom>
              <a:grpFill/>
              <a:ln w="17526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3" name="Freeform 10"/>
              <p:cNvSpPr>
                <a:spLocks/>
              </p:cNvSpPr>
              <p:nvPr/>
            </p:nvSpPr>
            <p:spPr bwMode="auto">
              <a:xfrm>
                <a:off x="1942" y="3731"/>
                <a:ext cx="53" cy="47"/>
              </a:xfrm>
              <a:custGeom>
                <a:avLst/>
                <a:gdLst/>
                <a:ahLst/>
                <a:cxnLst>
                  <a:cxn ang="0">
                    <a:pos x="46" y="0"/>
                  </a:cxn>
                  <a:cxn ang="0">
                    <a:pos x="0" y="4"/>
                  </a:cxn>
                  <a:cxn ang="0">
                    <a:pos x="8" y="47"/>
                  </a:cxn>
                  <a:cxn ang="0">
                    <a:pos x="53" y="36"/>
                  </a:cxn>
                  <a:cxn ang="0">
                    <a:pos x="46" y="0"/>
                  </a:cxn>
                </a:cxnLst>
                <a:rect l="0" t="0" r="r" b="b"/>
                <a:pathLst>
                  <a:path w="53" h="47">
                    <a:moveTo>
                      <a:pt x="46" y="0"/>
                    </a:moveTo>
                    <a:lnTo>
                      <a:pt x="0" y="4"/>
                    </a:lnTo>
                    <a:lnTo>
                      <a:pt x="8" y="47"/>
                    </a:lnTo>
                    <a:lnTo>
                      <a:pt x="53" y="36"/>
                    </a:lnTo>
                    <a:lnTo>
                      <a:pt x="46" y="0"/>
                    </a:lnTo>
                    <a:close/>
                  </a:path>
                </a:pathLst>
              </a:custGeom>
              <a:grpFill/>
              <a:ln w="17526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4" name="Freeform 11"/>
              <p:cNvSpPr>
                <a:spLocks/>
              </p:cNvSpPr>
              <p:nvPr/>
            </p:nvSpPr>
            <p:spPr bwMode="auto">
              <a:xfrm>
                <a:off x="2000" y="3782"/>
                <a:ext cx="36" cy="45"/>
              </a:xfrm>
              <a:custGeom>
                <a:avLst/>
                <a:gdLst/>
                <a:ahLst/>
                <a:cxnLst>
                  <a:cxn ang="0">
                    <a:pos x="0" y="17"/>
                  </a:cxn>
                  <a:cxn ang="0">
                    <a:pos x="36" y="0"/>
                  </a:cxn>
                  <a:cxn ang="0">
                    <a:pos x="36" y="40"/>
                  </a:cxn>
                  <a:cxn ang="0">
                    <a:pos x="12" y="45"/>
                  </a:cxn>
                  <a:cxn ang="0">
                    <a:pos x="0" y="17"/>
                  </a:cxn>
                </a:cxnLst>
                <a:rect l="0" t="0" r="r" b="b"/>
                <a:pathLst>
                  <a:path w="36" h="45">
                    <a:moveTo>
                      <a:pt x="0" y="17"/>
                    </a:moveTo>
                    <a:lnTo>
                      <a:pt x="36" y="0"/>
                    </a:lnTo>
                    <a:lnTo>
                      <a:pt x="36" y="40"/>
                    </a:lnTo>
                    <a:lnTo>
                      <a:pt x="12" y="45"/>
                    </a:lnTo>
                    <a:lnTo>
                      <a:pt x="0" y="17"/>
                    </a:lnTo>
                    <a:close/>
                  </a:path>
                </a:pathLst>
              </a:custGeom>
              <a:grpFill/>
              <a:ln w="17526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5" name="Freeform 12"/>
              <p:cNvSpPr>
                <a:spLocks/>
              </p:cNvSpPr>
              <p:nvPr/>
            </p:nvSpPr>
            <p:spPr bwMode="auto">
              <a:xfrm>
                <a:off x="2092" y="3803"/>
                <a:ext cx="222" cy="262"/>
              </a:xfrm>
              <a:custGeom>
                <a:avLst/>
                <a:gdLst/>
                <a:ahLst/>
                <a:cxnLst>
                  <a:cxn ang="0">
                    <a:pos x="37" y="0"/>
                  </a:cxn>
                  <a:cxn ang="0">
                    <a:pos x="0" y="100"/>
                  </a:cxn>
                  <a:cxn ang="0">
                    <a:pos x="27" y="149"/>
                  </a:cxn>
                  <a:cxn ang="0">
                    <a:pos x="27" y="238"/>
                  </a:cxn>
                  <a:cxn ang="0">
                    <a:pos x="80" y="262"/>
                  </a:cxn>
                  <a:cxn ang="0">
                    <a:pos x="104" y="210"/>
                  </a:cxn>
                  <a:cxn ang="0">
                    <a:pos x="172" y="198"/>
                  </a:cxn>
                  <a:cxn ang="0">
                    <a:pos x="222" y="141"/>
                  </a:cxn>
                  <a:cxn ang="0">
                    <a:pos x="169" y="52"/>
                  </a:cxn>
                  <a:cxn ang="0">
                    <a:pos x="37" y="0"/>
                  </a:cxn>
                </a:cxnLst>
                <a:rect l="0" t="0" r="r" b="b"/>
                <a:pathLst>
                  <a:path w="222" h="262">
                    <a:moveTo>
                      <a:pt x="37" y="0"/>
                    </a:moveTo>
                    <a:lnTo>
                      <a:pt x="0" y="100"/>
                    </a:lnTo>
                    <a:lnTo>
                      <a:pt x="27" y="149"/>
                    </a:lnTo>
                    <a:lnTo>
                      <a:pt x="27" y="238"/>
                    </a:lnTo>
                    <a:lnTo>
                      <a:pt x="80" y="262"/>
                    </a:lnTo>
                    <a:lnTo>
                      <a:pt x="104" y="210"/>
                    </a:lnTo>
                    <a:lnTo>
                      <a:pt x="172" y="198"/>
                    </a:lnTo>
                    <a:lnTo>
                      <a:pt x="222" y="141"/>
                    </a:lnTo>
                    <a:lnTo>
                      <a:pt x="169" y="52"/>
                    </a:lnTo>
                    <a:lnTo>
                      <a:pt x="37" y="0"/>
                    </a:lnTo>
                    <a:close/>
                  </a:path>
                </a:pathLst>
              </a:custGeom>
              <a:grpFill/>
              <a:ln w="17526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8" name="Freeform 13"/>
            <p:cNvSpPr>
              <a:spLocks/>
            </p:cNvSpPr>
            <p:nvPr/>
          </p:nvSpPr>
          <p:spPr bwMode="auto">
            <a:xfrm>
              <a:off x="2014" y="3681"/>
              <a:ext cx="122" cy="102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0" y="30"/>
                </a:cxn>
                <a:cxn ang="0">
                  <a:pos x="10" y="54"/>
                </a:cxn>
                <a:cxn ang="0">
                  <a:pos x="33" y="62"/>
                </a:cxn>
                <a:cxn ang="0">
                  <a:pos x="57" y="102"/>
                </a:cxn>
                <a:cxn ang="0">
                  <a:pos x="121" y="86"/>
                </a:cxn>
                <a:cxn ang="0">
                  <a:pos x="122" y="43"/>
                </a:cxn>
                <a:cxn ang="0">
                  <a:pos x="75" y="8"/>
                </a:cxn>
                <a:cxn ang="0">
                  <a:pos x="25" y="0"/>
                </a:cxn>
              </a:cxnLst>
              <a:rect l="0" t="0" r="r" b="b"/>
              <a:pathLst>
                <a:path w="122" h="102">
                  <a:moveTo>
                    <a:pt x="25" y="0"/>
                  </a:moveTo>
                  <a:lnTo>
                    <a:pt x="0" y="30"/>
                  </a:lnTo>
                  <a:lnTo>
                    <a:pt x="10" y="54"/>
                  </a:lnTo>
                  <a:lnTo>
                    <a:pt x="33" y="62"/>
                  </a:lnTo>
                  <a:lnTo>
                    <a:pt x="57" y="102"/>
                  </a:lnTo>
                  <a:lnTo>
                    <a:pt x="121" y="86"/>
                  </a:lnTo>
                  <a:lnTo>
                    <a:pt x="122" y="43"/>
                  </a:lnTo>
                  <a:lnTo>
                    <a:pt x="75" y="8"/>
                  </a:lnTo>
                  <a:lnTo>
                    <a:pt x="25" y="0"/>
                  </a:lnTo>
                  <a:close/>
                </a:path>
              </a:pathLst>
            </a:custGeom>
            <a:grpFill/>
            <a:ln w="17526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16" name="Freeform 15"/>
          <p:cNvSpPr>
            <a:spLocks/>
          </p:cNvSpPr>
          <p:nvPr/>
        </p:nvSpPr>
        <p:spPr bwMode="auto">
          <a:xfrm>
            <a:off x="7359511" y="914400"/>
            <a:ext cx="466517" cy="779602"/>
          </a:xfrm>
          <a:custGeom>
            <a:avLst/>
            <a:gdLst/>
            <a:ahLst/>
            <a:cxnLst>
              <a:cxn ang="0">
                <a:pos x="65" y="13"/>
              </a:cxn>
              <a:cxn ang="0">
                <a:pos x="24" y="92"/>
              </a:cxn>
              <a:cxn ang="0">
                <a:pos x="44" y="121"/>
              </a:cxn>
              <a:cxn ang="0">
                <a:pos x="24" y="157"/>
              </a:cxn>
              <a:cxn ang="0">
                <a:pos x="36" y="169"/>
              </a:cxn>
              <a:cxn ang="0">
                <a:pos x="28" y="193"/>
              </a:cxn>
              <a:cxn ang="0">
                <a:pos x="28" y="233"/>
              </a:cxn>
              <a:cxn ang="0">
                <a:pos x="0" y="248"/>
              </a:cxn>
              <a:cxn ang="0">
                <a:pos x="11" y="260"/>
              </a:cxn>
              <a:cxn ang="0">
                <a:pos x="69" y="409"/>
              </a:cxn>
              <a:cxn ang="0">
                <a:pos x="116" y="427"/>
              </a:cxn>
              <a:cxn ang="0">
                <a:pos x="113" y="397"/>
              </a:cxn>
              <a:cxn ang="0">
                <a:pos x="135" y="373"/>
              </a:cxn>
              <a:cxn ang="0">
                <a:pos x="128" y="348"/>
              </a:cxn>
              <a:cxn ang="0">
                <a:pos x="185" y="317"/>
              </a:cxn>
              <a:cxn ang="0">
                <a:pos x="187" y="276"/>
              </a:cxn>
              <a:cxn ang="0">
                <a:pos x="221" y="273"/>
              </a:cxn>
              <a:cxn ang="0">
                <a:pos x="247" y="241"/>
              </a:cxn>
              <a:cxn ang="0">
                <a:pos x="279" y="220"/>
              </a:cxn>
              <a:cxn ang="0">
                <a:pos x="279" y="193"/>
              </a:cxn>
              <a:cxn ang="0">
                <a:pos x="235" y="185"/>
              </a:cxn>
              <a:cxn ang="0">
                <a:pos x="227" y="156"/>
              </a:cxn>
              <a:cxn ang="0">
                <a:pos x="183" y="152"/>
              </a:cxn>
              <a:cxn ang="0">
                <a:pos x="147" y="25"/>
              </a:cxn>
              <a:cxn ang="0">
                <a:pos x="132" y="0"/>
              </a:cxn>
              <a:cxn ang="0">
                <a:pos x="88" y="11"/>
              </a:cxn>
              <a:cxn ang="0">
                <a:pos x="80" y="23"/>
              </a:cxn>
              <a:cxn ang="0">
                <a:pos x="65" y="13"/>
              </a:cxn>
            </a:cxnLst>
            <a:rect l="0" t="0" r="r" b="b"/>
            <a:pathLst>
              <a:path w="279" h="427">
                <a:moveTo>
                  <a:pt x="65" y="13"/>
                </a:moveTo>
                <a:lnTo>
                  <a:pt x="24" y="92"/>
                </a:lnTo>
                <a:lnTo>
                  <a:pt x="44" y="121"/>
                </a:lnTo>
                <a:lnTo>
                  <a:pt x="24" y="157"/>
                </a:lnTo>
                <a:lnTo>
                  <a:pt x="36" y="169"/>
                </a:lnTo>
                <a:lnTo>
                  <a:pt x="28" y="193"/>
                </a:lnTo>
                <a:lnTo>
                  <a:pt x="28" y="233"/>
                </a:lnTo>
                <a:lnTo>
                  <a:pt x="0" y="248"/>
                </a:lnTo>
                <a:lnTo>
                  <a:pt x="11" y="260"/>
                </a:lnTo>
                <a:lnTo>
                  <a:pt x="69" y="409"/>
                </a:lnTo>
                <a:lnTo>
                  <a:pt x="116" y="427"/>
                </a:lnTo>
                <a:lnTo>
                  <a:pt x="113" y="397"/>
                </a:lnTo>
                <a:lnTo>
                  <a:pt x="135" y="373"/>
                </a:lnTo>
                <a:lnTo>
                  <a:pt x="128" y="348"/>
                </a:lnTo>
                <a:lnTo>
                  <a:pt x="185" y="317"/>
                </a:lnTo>
                <a:lnTo>
                  <a:pt x="187" y="276"/>
                </a:lnTo>
                <a:lnTo>
                  <a:pt x="221" y="273"/>
                </a:lnTo>
                <a:lnTo>
                  <a:pt x="247" y="241"/>
                </a:lnTo>
                <a:lnTo>
                  <a:pt x="279" y="220"/>
                </a:lnTo>
                <a:lnTo>
                  <a:pt x="279" y="193"/>
                </a:lnTo>
                <a:lnTo>
                  <a:pt x="235" y="185"/>
                </a:lnTo>
                <a:lnTo>
                  <a:pt x="227" y="156"/>
                </a:lnTo>
                <a:lnTo>
                  <a:pt x="183" y="152"/>
                </a:lnTo>
                <a:lnTo>
                  <a:pt x="147" y="25"/>
                </a:lnTo>
                <a:lnTo>
                  <a:pt x="132" y="0"/>
                </a:lnTo>
                <a:lnTo>
                  <a:pt x="88" y="11"/>
                </a:lnTo>
                <a:lnTo>
                  <a:pt x="80" y="23"/>
                </a:lnTo>
                <a:lnTo>
                  <a:pt x="65" y="13"/>
                </a:lnTo>
                <a:close/>
              </a:path>
            </a:pathLst>
          </a:custGeom>
          <a:solidFill>
            <a:srgbClr val="FFFFFF"/>
          </a:solidFill>
          <a:ln w="1752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6664008" y="2453706"/>
            <a:ext cx="599807" cy="269513"/>
          </a:xfrm>
          <a:custGeom>
            <a:avLst/>
            <a:gdLst/>
            <a:ahLst/>
            <a:cxnLst>
              <a:cxn ang="0">
                <a:pos x="0" y="51"/>
              </a:cxn>
              <a:cxn ang="0">
                <a:pos x="267" y="0"/>
              </a:cxn>
              <a:cxn ang="0">
                <a:pos x="311" y="101"/>
              </a:cxn>
              <a:cxn ang="0">
                <a:pos x="357" y="91"/>
              </a:cxn>
              <a:cxn ang="0">
                <a:pos x="359" y="141"/>
              </a:cxn>
              <a:cxn ang="0">
                <a:pos x="322" y="148"/>
              </a:cxn>
              <a:cxn ang="0">
                <a:pos x="288" y="115"/>
              </a:cxn>
              <a:cxn ang="0">
                <a:pos x="267" y="75"/>
              </a:cxn>
              <a:cxn ang="0">
                <a:pos x="263" y="19"/>
              </a:cxn>
              <a:cxn ang="0">
                <a:pos x="247" y="47"/>
              </a:cxn>
              <a:cxn ang="0">
                <a:pos x="266" y="131"/>
              </a:cxn>
              <a:cxn ang="0">
                <a:pos x="187" y="143"/>
              </a:cxn>
              <a:cxn ang="0">
                <a:pos x="185" y="81"/>
              </a:cxn>
              <a:cxn ang="0">
                <a:pos x="137" y="55"/>
              </a:cxn>
              <a:cxn ang="0">
                <a:pos x="96" y="48"/>
              </a:cxn>
              <a:cxn ang="0">
                <a:pos x="11" y="91"/>
              </a:cxn>
              <a:cxn ang="0">
                <a:pos x="0" y="51"/>
              </a:cxn>
            </a:cxnLst>
            <a:rect l="0" t="0" r="r" b="b"/>
            <a:pathLst>
              <a:path w="359" h="148">
                <a:moveTo>
                  <a:pt x="0" y="51"/>
                </a:moveTo>
                <a:lnTo>
                  <a:pt x="267" y="0"/>
                </a:lnTo>
                <a:lnTo>
                  <a:pt x="311" y="101"/>
                </a:lnTo>
                <a:lnTo>
                  <a:pt x="357" y="91"/>
                </a:lnTo>
                <a:lnTo>
                  <a:pt x="359" y="141"/>
                </a:lnTo>
                <a:lnTo>
                  <a:pt x="322" y="148"/>
                </a:lnTo>
                <a:lnTo>
                  <a:pt x="288" y="115"/>
                </a:lnTo>
                <a:lnTo>
                  <a:pt x="267" y="75"/>
                </a:lnTo>
                <a:lnTo>
                  <a:pt x="263" y="19"/>
                </a:lnTo>
                <a:lnTo>
                  <a:pt x="247" y="47"/>
                </a:lnTo>
                <a:lnTo>
                  <a:pt x="266" y="131"/>
                </a:lnTo>
                <a:lnTo>
                  <a:pt x="187" y="143"/>
                </a:lnTo>
                <a:lnTo>
                  <a:pt x="185" y="81"/>
                </a:lnTo>
                <a:lnTo>
                  <a:pt x="137" y="55"/>
                </a:lnTo>
                <a:lnTo>
                  <a:pt x="96" y="48"/>
                </a:lnTo>
                <a:lnTo>
                  <a:pt x="11" y="91"/>
                </a:lnTo>
                <a:lnTo>
                  <a:pt x="0" y="51"/>
                </a:lnTo>
                <a:close/>
              </a:path>
            </a:pathLst>
          </a:custGeom>
          <a:solidFill>
            <a:srgbClr val="532B64"/>
          </a:solidFill>
          <a:ln w="1752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1761308" y="972282"/>
            <a:ext cx="791200" cy="633087"/>
          </a:xfrm>
          <a:custGeom>
            <a:avLst/>
            <a:gdLst/>
            <a:ahLst/>
            <a:cxnLst>
              <a:cxn ang="0">
                <a:pos x="120" y="0"/>
              </a:cxn>
              <a:cxn ang="0">
                <a:pos x="217" y="27"/>
              </a:cxn>
              <a:cxn ang="0">
                <a:pos x="291" y="44"/>
              </a:cxn>
              <a:cxn ang="0">
                <a:pos x="327" y="52"/>
              </a:cxn>
              <a:cxn ang="0">
                <a:pos x="364" y="57"/>
              </a:cxn>
              <a:cxn ang="0">
                <a:pos x="413" y="67"/>
              </a:cxn>
              <a:cxn ang="0">
                <a:pos x="473" y="77"/>
              </a:cxn>
              <a:cxn ang="0">
                <a:pos x="435" y="347"/>
              </a:cxn>
              <a:cxn ang="0">
                <a:pos x="251" y="309"/>
              </a:cxn>
              <a:cxn ang="0">
                <a:pos x="226" y="326"/>
              </a:cxn>
              <a:cxn ang="0">
                <a:pos x="193" y="300"/>
              </a:cxn>
              <a:cxn ang="0">
                <a:pos x="164" y="326"/>
              </a:cxn>
              <a:cxn ang="0">
                <a:pos x="137" y="304"/>
              </a:cxn>
              <a:cxn ang="0">
                <a:pos x="61" y="300"/>
              </a:cxn>
              <a:cxn ang="0">
                <a:pos x="72" y="256"/>
              </a:cxn>
              <a:cxn ang="0">
                <a:pos x="17" y="252"/>
              </a:cxn>
              <a:cxn ang="0">
                <a:pos x="12" y="226"/>
              </a:cxn>
              <a:cxn ang="0">
                <a:pos x="23" y="200"/>
              </a:cxn>
              <a:cxn ang="0">
                <a:pos x="9" y="176"/>
              </a:cxn>
              <a:cxn ang="0">
                <a:pos x="11" y="108"/>
              </a:cxn>
              <a:cxn ang="0">
                <a:pos x="0" y="56"/>
              </a:cxn>
              <a:cxn ang="0">
                <a:pos x="7" y="36"/>
              </a:cxn>
              <a:cxn ang="0">
                <a:pos x="31" y="44"/>
              </a:cxn>
              <a:cxn ang="0">
                <a:pos x="56" y="75"/>
              </a:cxn>
              <a:cxn ang="0">
                <a:pos x="102" y="81"/>
              </a:cxn>
              <a:cxn ang="0">
                <a:pos x="114" y="106"/>
              </a:cxn>
              <a:cxn ang="0">
                <a:pos x="92" y="106"/>
              </a:cxn>
              <a:cxn ang="0">
                <a:pos x="89" y="128"/>
              </a:cxn>
              <a:cxn ang="0">
                <a:pos x="102" y="130"/>
              </a:cxn>
              <a:cxn ang="0">
                <a:pos x="108" y="152"/>
              </a:cxn>
              <a:cxn ang="0">
                <a:pos x="80" y="168"/>
              </a:cxn>
              <a:cxn ang="0">
                <a:pos x="80" y="182"/>
              </a:cxn>
              <a:cxn ang="0">
                <a:pos x="112" y="182"/>
              </a:cxn>
              <a:cxn ang="0">
                <a:pos x="120" y="145"/>
              </a:cxn>
              <a:cxn ang="0">
                <a:pos x="144" y="122"/>
              </a:cxn>
              <a:cxn ang="0">
                <a:pos x="114" y="64"/>
              </a:cxn>
              <a:cxn ang="0">
                <a:pos x="133" y="45"/>
              </a:cxn>
              <a:cxn ang="0">
                <a:pos x="120" y="0"/>
              </a:cxn>
            </a:cxnLst>
            <a:rect l="0" t="0" r="r" b="b"/>
            <a:pathLst>
              <a:path w="473" h="347">
                <a:moveTo>
                  <a:pt x="120" y="0"/>
                </a:moveTo>
                <a:lnTo>
                  <a:pt x="217" y="27"/>
                </a:lnTo>
                <a:lnTo>
                  <a:pt x="291" y="44"/>
                </a:lnTo>
                <a:lnTo>
                  <a:pt x="327" y="52"/>
                </a:lnTo>
                <a:lnTo>
                  <a:pt x="364" y="57"/>
                </a:lnTo>
                <a:lnTo>
                  <a:pt x="413" y="67"/>
                </a:lnTo>
                <a:lnTo>
                  <a:pt x="473" y="77"/>
                </a:lnTo>
                <a:lnTo>
                  <a:pt x="435" y="347"/>
                </a:lnTo>
                <a:lnTo>
                  <a:pt x="251" y="309"/>
                </a:lnTo>
                <a:lnTo>
                  <a:pt x="226" y="326"/>
                </a:lnTo>
                <a:lnTo>
                  <a:pt x="193" y="300"/>
                </a:lnTo>
                <a:lnTo>
                  <a:pt x="164" y="326"/>
                </a:lnTo>
                <a:lnTo>
                  <a:pt x="137" y="304"/>
                </a:lnTo>
                <a:lnTo>
                  <a:pt x="61" y="300"/>
                </a:lnTo>
                <a:lnTo>
                  <a:pt x="72" y="256"/>
                </a:lnTo>
                <a:lnTo>
                  <a:pt x="17" y="252"/>
                </a:lnTo>
                <a:lnTo>
                  <a:pt x="12" y="226"/>
                </a:lnTo>
                <a:lnTo>
                  <a:pt x="23" y="200"/>
                </a:lnTo>
                <a:lnTo>
                  <a:pt x="9" y="176"/>
                </a:lnTo>
                <a:lnTo>
                  <a:pt x="11" y="108"/>
                </a:lnTo>
                <a:lnTo>
                  <a:pt x="0" y="56"/>
                </a:lnTo>
                <a:lnTo>
                  <a:pt x="7" y="36"/>
                </a:lnTo>
                <a:lnTo>
                  <a:pt x="31" y="44"/>
                </a:lnTo>
                <a:lnTo>
                  <a:pt x="56" y="75"/>
                </a:lnTo>
                <a:lnTo>
                  <a:pt x="102" y="81"/>
                </a:lnTo>
                <a:lnTo>
                  <a:pt x="114" y="106"/>
                </a:lnTo>
                <a:lnTo>
                  <a:pt x="92" y="106"/>
                </a:lnTo>
                <a:lnTo>
                  <a:pt x="89" y="128"/>
                </a:lnTo>
                <a:lnTo>
                  <a:pt x="102" y="130"/>
                </a:lnTo>
                <a:lnTo>
                  <a:pt x="108" y="152"/>
                </a:lnTo>
                <a:lnTo>
                  <a:pt x="80" y="168"/>
                </a:lnTo>
                <a:lnTo>
                  <a:pt x="80" y="182"/>
                </a:lnTo>
                <a:lnTo>
                  <a:pt x="112" y="182"/>
                </a:lnTo>
                <a:lnTo>
                  <a:pt x="120" y="145"/>
                </a:lnTo>
                <a:lnTo>
                  <a:pt x="144" y="122"/>
                </a:lnTo>
                <a:lnTo>
                  <a:pt x="114" y="64"/>
                </a:lnTo>
                <a:lnTo>
                  <a:pt x="133" y="45"/>
                </a:lnTo>
                <a:lnTo>
                  <a:pt x="120" y="0"/>
                </a:lnTo>
                <a:close/>
              </a:path>
            </a:pathLst>
          </a:custGeom>
          <a:solidFill>
            <a:schemeClr val="bg1"/>
          </a:solidFill>
          <a:ln w="1752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1575043" y="1431722"/>
            <a:ext cx="987717" cy="823013"/>
          </a:xfrm>
          <a:custGeom>
            <a:avLst/>
            <a:gdLst/>
            <a:ahLst/>
            <a:cxnLst>
              <a:cxn ang="0">
                <a:pos x="129" y="0"/>
              </a:cxn>
              <a:cxn ang="0">
                <a:pos x="112" y="9"/>
              </a:cxn>
              <a:cxn ang="0">
                <a:pos x="101" y="49"/>
              </a:cxn>
              <a:cxn ang="0">
                <a:pos x="91" y="82"/>
              </a:cxn>
              <a:cxn ang="0">
                <a:pos x="83" y="109"/>
              </a:cxn>
              <a:cxn ang="0">
                <a:pos x="72" y="138"/>
              </a:cxn>
              <a:cxn ang="0">
                <a:pos x="60" y="167"/>
              </a:cxn>
              <a:cxn ang="0">
                <a:pos x="44" y="199"/>
              </a:cxn>
              <a:cxn ang="0">
                <a:pos x="23" y="237"/>
              </a:cxn>
              <a:cxn ang="0">
                <a:pos x="0" y="273"/>
              </a:cxn>
              <a:cxn ang="0">
                <a:pos x="0" y="351"/>
              </a:cxn>
              <a:cxn ang="0">
                <a:pos x="331" y="419"/>
              </a:cxn>
              <a:cxn ang="0">
                <a:pos x="484" y="451"/>
              </a:cxn>
              <a:cxn ang="0">
                <a:pos x="516" y="294"/>
              </a:cxn>
              <a:cxn ang="0">
                <a:pos x="536" y="281"/>
              </a:cxn>
              <a:cxn ang="0">
                <a:pos x="517" y="246"/>
              </a:cxn>
              <a:cxn ang="0">
                <a:pos x="527" y="210"/>
              </a:cxn>
              <a:cxn ang="0">
                <a:pos x="591" y="150"/>
              </a:cxn>
              <a:cxn ang="0">
                <a:pos x="547" y="95"/>
              </a:cxn>
              <a:cxn ang="0">
                <a:pos x="363" y="57"/>
              </a:cxn>
              <a:cxn ang="0">
                <a:pos x="338" y="73"/>
              </a:cxn>
              <a:cxn ang="0">
                <a:pos x="305" y="46"/>
              </a:cxn>
              <a:cxn ang="0">
                <a:pos x="276" y="74"/>
              </a:cxn>
              <a:cxn ang="0">
                <a:pos x="248" y="46"/>
              </a:cxn>
              <a:cxn ang="0">
                <a:pos x="174" y="48"/>
              </a:cxn>
              <a:cxn ang="0">
                <a:pos x="184" y="4"/>
              </a:cxn>
              <a:cxn ang="0">
                <a:pos x="129" y="0"/>
              </a:cxn>
            </a:cxnLst>
            <a:rect l="0" t="0" r="r" b="b"/>
            <a:pathLst>
              <a:path w="591" h="451">
                <a:moveTo>
                  <a:pt x="129" y="0"/>
                </a:moveTo>
                <a:lnTo>
                  <a:pt x="112" y="9"/>
                </a:lnTo>
                <a:lnTo>
                  <a:pt x="101" y="49"/>
                </a:lnTo>
                <a:lnTo>
                  <a:pt x="91" y="82"/>
                </a:lnTo>
                <a:lnTo>
                  <a:pt x="83" y="109"/>
                </a:lnTo>
                <a:lnTo>
                  <a:pt x="72" y="138"/>
                </a:lnTo>
                <a:lnTo>
                  <a:pt x="60" y="167"/>
                </a:lnTo>
                <a:lnTo>
                  <a:pt x="44" y="199"/>
                </a:lnTo>
                <a:lnTo>
                  <a:pt x="23" y="237"/>
                </a:lnTo>
                <a:lnTo>
                  <a:pt x="0" y="273"/>
                </a:lnTo>
                <a:lnTo>
                  <a:pt x="0" y="351"/>
                </a:lnTo>
                <a:lnTo>
                  <a:pt x="331" y="419"/>
                </a:lnTo>
                <a:lnTo>
                  <a:pt x="484" y="451"/>
                </a:lnTo>
                <a:lnTo>
                  <a:pt x="516" y="294"/>
                </a:lnTo>
                <a:lnTo>
                  <a:pt x="536" y="281"/>
                </a:lnTo>
                <a:lnTo>
                  <a:pt x="517" y="246"/>
                </a:lnTo>
                <a:lnTo>
                  <a:pt x="527" y="210"/>
                </a:lnTo>
                <a:lnTo>
                  <a:pt x="591" y="150"/>
                </a:lnTo>
                <a:lnTo>
                  <a:pt x="547" y="95"/>
                </a:lnTo>
                <a:lnTo>
                  <a:pt x="363" y="57"/>
                </a:lnTo>
                <a:lnTo>
                  <a:pt x="338" y="73"/>
                </a:lnTo>
                <a:lnTo>
                  <a:pt x="305" y="46"/>
                </a:lnTo>
                <a:lnTo>
                  <a:pt x="276" y="74"/>
                </a:lnTo>
                <a:lnTo>
                  <a:pt x="248" y="46"/>
                </a:lnTo>
                <a:lnTo>
                  <a:pt x="174" y="48"/>
                </a:lnTo>
                <a:lnTo>
                  <a:pt x="184" y="4"/>
                </a:lnTo>
                <a:lnTo>
                  <a:pt x="129" y="0"/>
                </a:lnTo>
                <a:close/>
              </a:path>
            </a:pathLst>
          </a:custGeom>
          <a:solidFill>
            <a:srgbClr val="FFFFFF"/>
          </a:solidFill>
          <a:ln w="1752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1496436" y="2066618"/>
            <a:ext cx="1038983" cy="1756363"/>
          </a:xfrm>
          <a:custGeom>
            <a:avLst/>
            <a:gdLst/>
            <a:ahLst/>
            <a:cxnLst>
              <a:cxn ang="0">
                <a:pos x="47" y="0"/>
              </a:cxn>
              <a:cxn ang="0">
                <a:pos x="333" y="58"/>
              </a:cxn>
              <a:cxn ang="0">
                <a:pos x="271" y="341"/>
              </a:cxn>
              <a:cxn ang="0">
                <a:pos x="592" y="773"/>
              </a:cxn>
              <a:cxn ang="0">
                <a:pos x="622" y="827"/>
              </a:cxn>
              <a:cxn ang="0">
                <a:pos x="591" y="854"/>
              </a:cxn>
              <a:cxn ang="0">
                <a:pos x="571" y="902"/>
              </a:cxn>
              <a:cxn ang="0">
                <a:pos x="552" y="930"/>
              </a:cxn>
              <a:cxn ang="0">
                <a:pos x="572" y="955"/>
              </a:cxn>
              <a:cxn ang="0">
                <a:pos x="539" y="963"/>
              </a:cxn>
              <a:cxn ang="0">
                <a:pos x="350" y="957"/>
              </a:cxn>
              <a:cxn ang="0">
                <a:pos x="338" y="901"/>
              </a:cxn>
              <a:cxn ang="0">
                <a:pos x="305" y="859"/>
              </a:cxn>
              <a:cxn ang="0">
                <a:pos x="281" y="845"/>
              </a:cxn>
              <a:cxn ang="0">
                <a:pos x="275" y="815"/>
              </a:cxn>
              <a:cxn ang="0">
                <a:pos x="255" y="799"/>
              </a:cxn>
              <a:cxn ang="0">
                <a:pos x="235" y="779"/>
              </a:cxn>
              <a:cxn ang="0">
                <a:pos x="228" y="757"/>
              </a:cxn>
              <a:cxn ang="0">
                <a:pos x="210" y="742"/>
              </a:cxn>
              <a:cxn ang="0">
                <a:pos x="180" y="750"/>
              </a:cxn>
              <a:cxn ang="0">
                <a:pos x="147" y="738"/>
              </a:cxn>
              <a:cxn ang="0">
                <a:pos x="147" y="726"/>
              </a:cxn>
              <a:cxn ang="0">
                <a:pos x="146" y="700"/>
              </a:cxn>
              <a:cxn ang="0">
                <a:pos x="132" y="670"/>
              </a:cxn>
              <a:cxn ang="0">
                <a:pos x="131" y="646"/>
              </a:cxn>
              <a:cxn ang="0">
                <a:pos x="116" y="625"/>
              </a:cxn>
              <a:cxn ang="0">
                <a:pos x="120" y="605"/>
              </a:cxn>
              <a:cxn ang="0">
                <a:pos x="79" y="556"/>
              </a:cxn>
              <a:cxn ang="0">
                <a:pos x="79" y="528"/>
              </a:cxn>
              <a:cxn ang="0">
                <a:pos x="101" y="517"/>
              </a:cxn>
              <a:cxn ang="0">
                <a:pos x="101" y="500"/>
              </a:cxn>
              <a:cxn ang="0">
                <a:pos x="79" y="494"/>
              </a:cxn>
              <a:cxn ang="0">
                <a:pos x="70" y="468"/>
              </a:cxn>
              <a:cxn ang="0">
                <a:pos x="59" y="421"/>
              </a:cxn>
              <a:cxn ang="0">
                <a:pos x="90" y="447"/>
              </a:cxn>
              <a:cxn ang="0">
                <a:pos x="78" y="413"/>
              </a:cxn>
              <a:cxn ang="0">
                <a:pos x="101" y="413"/>
              </a:cxn>
              <a:cxn ang="0">
                <a:pos x="101" y="389"/>
              </a:cxn>
              <a:cxn ang="0">
                <a:pos x="78" y="373"/>
              </a:cxn>
              <a:cxn ang="0">
                <a:pos x="67" y="396"/>
              </a:cxn>
              <a:cxn ang="0">
                <a:pos x="47" y="388"/>
              </a:cxn>
              <a:cxn ang="0">
                <a:pos x="7" y="280"/>
              </a:cxn>
              <a:cxn ang="0">
                <a:pos x="18" y="203"/>
              </a:cxn>
              <a:cxn ang="0">
                <a:pos x="0" y="159"/>
              </a:cxn>
              <a:cxn ang="0">
                <a:pos x="9" y="126"/>
              </a:cxn>
              <a:cxn ang="0">
                <a:pos x="29" y="119"/>
              </a:cxn>
              <a:cxn ang="0">
                <a:pos x="47" y="66"/>
              </a:cxn>
              <a:cxn ang="0">
                <a:pos x="47" y="0"/>
              </a:cxn>
            </a:cxnLst>
            <a:rect l="0" t="0" r="r" b="b"/>
            <a:pathLst>
              <a:path w="622" h="963">
                <a:moveTo>
                  <a:pt x="47" y="0"/>
                </a:moveTo>
                <a:lnTo>
                  <a:pt x="333" y="58"/>
                </a:lnTo>
                <a:lnTo>
                  <a:pt x="271" y="341"/>
                </a:lnTo>
                <a:lnTo>
                  <a:pt x="592" y="773"/>
                </a:lnTo>
                <a:lnTo>
                  <a:pt x="622" y="827"/>
                </a:lnTo>
                <a:lnTo>
                  <a:pt x="591" y="854"/>
                </a:lnTo>
                <a:lnTo>
                  <a:pt x="571" y="902"/>
                </a:lnTo>
                <a:lnTo>
                  <a:pt x="552" y="930"/>
                </a:lnTo>
                <a:lnTo>
                  <a:pt x="572" y="955"/>
                </a:lnTo>
                <a:lnTo>
                  <a:pt x="539" y="963"/>
                </a:lnTo>
                <a:lnTo>
                  <a:pt x="350" y="957"/>
                </a:lnTo>
                <a:lnTo>
                  <a:pt x="338" y="901"/>
                </a:lnTo>
                <a:lnTo>
                  <a:pt x="305" y="859"/>
                </a:lnTo>
                <a:lnTo>
                  <a:pt x="281" y="845"/>
                </a:lnTo>
                <a:lnTo>
                  <a:pt x="275" y="815"/>
                </a:lnTo>
                <a:lnTo>
                  <a:pt x="255" y="799"/>
                </a:lnTo>
                <a:lnTo>
                  <a:pt x="235" y="779"/>
                </a:lnTo>
                <a:lnTo>
                  <a:pt x="228" y="757"/>
                </a:lnTo>
                <a:lnTo>
                  <a:pt x="210" y="742"/>
                </a:lnTo>
                <a:lnTo>
                  <a:pt x="180" y="750"/>
                </a:lnTo>
                <a:lnTo>
                  <a:pt x="147" y="738"/>
                </a:lnTo>
                <a:lnTo>
                  <a:pt x="147" y="726"/>
                </a:lnTo>
                <a:lnTo>
                  <a:pt x="146" y="700"/>
                </a:lnTo>
                <a:lnTo>
                  <a:pt x="132" y="670"/>
                </a:lnTo>
                <a:lnTo>
                  <a:pt x="131" y="646"/>
                </a:lnTo>
                <a:lnTo>
                  <a:pt x="116" y="625"/>
                </a:lnTo>
                <a:lnTo>
                  <a:pt x="120" y="605"/>
                </a:lnTo>
                <a:lnTo>
                  <a:pt x="79" y="556"/>
                </a:lnTo>
                <a:lnTo>
                  <a:pt x="79" y="528"/>
                </a:lnTo>
                <a:lnTo>
                  <a:pt x="101" y="517"/>
                </a:lnTo>
                <a:lnTo>
                  <a:pt x="101" y="500"/>
                </a:lnTo>
                <a:lnTo>
                  <a:pt x="79" y="494"/>
                </a:lnTo>
                <a:lnTo>
                  <a:pt x="70" y="468"/>
                </a:lnTo>
                <a:lnTo>
                  <a:pt x="59" y="421"/>
                </a:lnTo>
                <a:lnTo>
                  <a:pt x="90" y="447"/>
                </a:lnTo>
                <a:lnTo>
                  <a:pt x="78" y="413"/>
                </a:lnTo>
                <a:lnTo>
                  <a:pt x="101" y="413"/>
                </a:lnTo>
                <a:lnTo>
                  <a:pt x="101" y="389"/>
                </a:lnTo>
                <a:lnTo>
                  <a:pt x="78" y="373"/>
                </a:lnTo>
                <a:lnTo>
                  <a:pt x="67" y="396"/>
                </a:lnTo>
                <a:lnTo>
                  <a:pt x="47" y="388"/>
                </a:lnTo>
                <a:lnTo>
                  <a:pt x="7" y="280"/>
                </a:lnTo>
                <a:lnTo>
                  <a:pt x="18" y="203"/>
                </a:lnTo>
                <a:lnTo>
                  <a:pt x="0" y="159"/>
                </a:lnTo>
                <a:lnTo>
                  <a:pt x="9" y="126"/>
                </a:lnTo>
                <a:lnTo>
                  <a:pt x="29" y="119"/>
                </a:lnTo>
                <a:lnTo>
                  <a:pt x="47" y="66"/>
                </a:lnTo>
                <a:lnTo>
                  <a:pt x="47" y="0"/>
                </a:lnTo>
                <a:close/>
              </a:path>
            </a:pathLst>
          </a:custGeom>
          <a:solidFill>
            <a:srgbClr val="532B64"/>
          </a:solidFill>
          <a:ln w="1752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1949282" y="2176956"/>
            <a:ext cx="786072" cy="1300541"/>
          </a:xfrm>
          <a:custGeom>
            <a:avLst/>
            <a:gdLst/>
            <a:ahLst/>
            <a:cxnLst>
              <a:cxn ang="0">
                <a:pos x="59" y="0"/>
              </a:cxn>
              <a:cxn ang="0">
                <a:pos x="0" y="283"/>
              </a:cxn>
              <a:cxn ang="0">
                <a:pos x="320" y="713"/>
              </a:cxn>
              <a:cxn ang="0">
                <a:pos x="340" y="694"/>
              </a:cxn>
              <a:cxn ang="0">
                <a:pos x="339" y="609"/>
              </a:cxn>
              <a:cxn ang="0">
                <a:pos x="378" y="616"/>
              </a:cxn>
              <a:cxn ang="0">
                <a:pos x="420" y="355"/>
              </a:cxn>
              <a:cxn ang="0">
                <a:pos x="448" y="178"/>
              </a:cxn>
              <a:cxn ang="0">
                <a:pos x="456" y="124"/>
              </a:cxn>
              <a:cxn ang="0">
                <a:pos x="470" y="76"/>
              </a:cxn>
              <a:cxn ang="0">
                <a:pos x="259" y="43"/>
              </a:cxn>
              <a:cxn ang="0">
                <a:pos x="59" y="0"/>
              </a:cxn>
            </a:cxnLst>
            <a:rect l="0" t="0" r="r" b="b"/>
            <a:pathLst>
              <a:path w="470" h="713">
                <a:moveTo>
                  <a:pt x="59" y="0"/>
                </a:moveTo>
                <a:lnTo>
                  <a:pt x="0" y="283"/>
                </a:lnTo>
                <a:lnTo>
                  <a:pt x="320" y="713"/>
                </a:lnTo>
                <a:lnTo>
                  <a:pt x="340" y="694"/>
                </a:lnTo>
                <a:lnTo>
                  <a:pt x="339" y="609"/>
                </a:lnTo>
                <a:lnTo>
                  <a:pt x="378" y="616"/>
                </a:lnTo>
                <a:lnTo>
                  <a:pt x="420" y="355"/>
                </a:lnTo>
                <a:lnTo>
                  <a:pt x="448" y="178"/>
                </a:lnTo>
                <a:lnTo>
                  <a:pt x="456" y="124"/>
                </a:lnTo>
                <a:lnTo>
                  <a:pt x="470" y="76"/>
                </a:lnTo>
                <a:lnTo>
                  <a:pt x="259" y="43"/>
                </a:lnTo>
                <a:lnTo>
                  <a:pt x="59" y="0"/>
                </a:lnTo>
                <a:close/>
              </a:path>
            </a:pathLst>
          </a:custGeom>
          <a:noFill/>
          <a:ln w="1752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2381622" y="1111562"/>
            <a:ext cx="709174" cy="1255320"/>
          </a:xfrm>
          <a:custGeom>
            <a:avLst/>
            <a:gdLst/>
            <a:ahLst/>
            <a:cxnLst>
              <a:cxn ang="0">
                <a:pos x="102" y="0"/>
              </a:cxn>
              <a:cxn ang="0">
                <a:pos x="64" y="269"/>
              </a:cxn>
              <a:cxn ang="0">
                <a:pos x="104" y="326"/>
              </a:cxn>
              <a:cxn ang="0">
                <a:pos x="41" y="386"/>
              </a:cxn>
              <a:cxn ang="0">
                <a:pos x="33" y="427"/>
              </a:cxn>
              <a:cxn ang="0">
                <a:pos x="50" y="457"/>
              </a:cxn>
              <a:cxn ang="0">
                <a:pos x="33" y="471"/>
              </a:cxn>
              <a:cxn ang="0">
                <a:pos x="0" y="627"/>
              </a:cxn>
              <a:cxn ang="0">
                <a:pos x="202" y="663"/>
              </a:cxn>
              <a:cxn ang="0">
                <a:pos x="393" y="688"/>
              </a:cxn>
              <a:cxn ang="0">
                <a:pos x="413" y="546"/>
              </a:cxn>
              <a:cxn ang="0">
                <a:pos x="424" y="467"/>
              </a:cxn>
              <a:cxn ang="0">
                <a:pos x="405" y="439"/>
              </a:cxn>
              <a:cxn ang="0">
                <a:pos x="361" y="447"/>
              </a:cxn>
              <a:cxn ang="0">
                <a:pos x="304" y="454"/>
              </a:cxn>
              <a:cxn ang="0">
                <a:pos x="294" y="390"/>
              </a:cxn>
              <a:cxn ang="0">
                <a:pos x="224" y="338"/>
              </a:cxn>
              <a:cxn ang="0">
                <a:pos x="234" y="305"/>
              </a:cxn>
              <a:cxn ang="0">
                <a:pos x="240" y="246"/>
              </a:cxn>
              <a:cxn ang="0">
                <a:pos x="151" y="120"/>
              </a:cxn>
              <a:cxn ang="0">
                <a:pos x="163" y="8"/>
              </a:cxn>
              <a:cxn ang="0">
                <a:pos x="102" y="0"/>
              </a:cxn>
            </a:cxnLst>
            <a:rect l="0" t="0" r="r" b="b"/>
            <a:pathLst>
              <a:path w="424" h="688">
                <a:moveTo>
                  <a:pt x="102" y="0"/>
                </a:moveTo>
                <a:lnTo>
                  <a:pt x="64" y="269"/>
                </a:lnTo>
                <a:lnTo>
                  <a:pt x="104" y="326"/>
                </a:lnTo>
                <a:lnTo>
                  <a:pt x="41" y="386"/>
                </a:lnTo>
                <a:lnTo>
                  <a:pt x="33" y="427"/>
                </a:lnTo>
                <a:lnTo>
                  <a:pt x="50" y="457"/>
                </a:lnTo>
                <a:lnTo>
                  <a:pt x="33" y="471"/>
                </a:lnTo>
                <a:lnTo>
                  <a:pt x="0" y="627"/>
                </a:lnTo>
                <a:lnTo>
                  <a:pt x="202" y="663"/>
                </a:lnTo>
                <a:lnTo>
                  <a:pt x="393" y="688"/>
                </a:lnTo>
                <a:lnTo>
                  <a:pt x="413" y="546"/>
                </a:lnTo>
                <a:lnTo>
                  <a:pt x="424" y="467"/>
                </a:lnTo>
                <a:lnTo>
                  <a:pt x="405" y="439"/>
                </a:lnTo>
                <a:lnTo>
                  <a:pt x="361" y="447"/>
                </a:lnTo>
                <a:lnTo>
                  <a:pt x="304" y="454"/>
                </a:lnTo>
                <a:lnTo>
                  <a:pt x="294" y="390"/>
                </a:lnTo>
                <a:lnTo>
                  <a:pt x="224" y="338"/>
                </a:lnTo>
                <a:lnTo>
                  <a:pt x="234" y="305"/>
                </a:lnTo>
                <a:lnTo>
                  <a:pt x="240" y="246"/>
                </a:lnTo>
                <a:lnTo>
                  <a:pt x="151" y="120"/>
                </a:lnTo>
                <a:lnTo>
                  <a:pt x="163" y="8"/>
                </a:lnTo>
                <a:lnTo>
                  <a:pt x="102" y="0"/>
                </a:lnTo>
                <a:close/>
              </a:path>
            </a:pathLst>
          </a:custGeom>
          <a:solidFill>
            <a:srgbClr val="FFFFFF"/>
          </a:solidFill>
          <a:ln w="1752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2600355" y="2318044"/>
            <a:ext cx="657908" cy="927925"/>
          </a:xfrm>
          <a:custGeom>
            <a:avLst/>
            <a:gdLst/>
            <a:ahLst/>
            <a:cxnLst>
              <a:cxn ang="0">
                <a:pos x="73" y="0"/>
              </a:cxn>
              <a:cxn ang="0">
                <a:pos x="266" y="26"/>
              </a:cxn>
              <a:cxn ang="0">
                <a:pos x="253" y="123"/>
              </a:cxn>
              <a:cxn ang="0">
                <a:pos x="394" y="137"/>
              </a:cxn>
              <a:cxn ang="0">
                <a:pos x="355" y="508"/>
              </a:cxn>
              <a:cxn ang="0">
                <a:pos x="0" y="470"/>
              </a:cxn>
              <a:cxn ang="0">
                <a:pos x="36" y="233"/>
              </a:cxn>
              <a:cxn ang="0">
                <a:pos x="73" y="0"/>
              </a:cxn>
            </a:cxnLst>
            <a:rect l="0" t="0" r="r" b="b"/>
            <a:pathLst>
              <a:path w="394" h="508">
                <a:moveTo>
                  <a:pt x="73" y="0"/>
                </a:moveTo>
                <a:lnTo>
                  <a:pt x="266" y="26"/>
                </a:lnTo>
                <a:lnTo>
                  <a:pt x="253" y="123"/>
                </a:lnTo>
                <a:lnTo>
                  <a:pt x="394" y="137"/>
                </a:lnTo>
                <a:lnTo>
                  <a:pt x="355" y="508"/>
                </a:lnTo>
                <a:lnTo>
                  <a:pt x="0" y="470"/>
                </a:lnTo>
                <a:lnTo>
                  <a:pt x="36" y="233"/>
                </a:lnTo>
                <a:lnTo>
                  <a:pt x="73" y="0"/>
                </a:lnTo>
                <a:close/>
              </a:path>
            </a:pathLst>
          </a:custGeom>
          <a:solidFill>
            <a:srgbClr val="FFFFFF"/>
          </a:solidFill>
          <a:ln w="1752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2631115" y="1124223"/>
            <a:ext cx="1232083" cy="839292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157" y="18"/>
              </a:cxn>
              <a:cxn ang="0">
                <a:pos x="244" y="30"/>
              </a:cxn>
              <a:cxn ang="0">
                <a:pos x="360" y="42"/>
              </a:cxn>
              <a:cxn ang="0">
                <a:pos x="466" y="53"/>
              </a:cxn>
              <a:cxn ang="0">
                <a:pos x="651" y="66"/>
              </a:cxn>
              <a:cxn ang="0">
                <a:pos x="737" y="73"/>
              </a:cxn>
              <a:cxn ang="0">
                <a:pos x="735" y="448"/>
              </a:cxn>
              <a:cxn ang="0">
                <a:pos x="283" y="410"/>
              </a:cxn>
              <a:cxn ang="0">
                <a:pos x="274" y="460"/>
              </a:cxn>
              <a:cxn ang="0">
                <a:pos x="256" y="436"/>
              </a:cxn>
              <a:cxn ang="0">
                <a:pos x="215" y="440"/>
              </a:cxn>
              <a:cxn ang="0">
                <a:pos x="155" y="450"/>
              </a:cxn>
              <a:cxn ang="0">
                <a:pos x="145" y="384"/>
              </a:cxn>
              <a:cxn ang="0">
                <a:pos x="74" y="332"/>
              </a:cxn>
              <a:cxn ang="0">
                <a:pos x="85" y="283"/>
              </a:cxn>
              <a:cxn ang="0">
                <a:pos x="91" y="243"/>
              </a:cxn>
              <a:cxn ang="0">
                <a:pos x="0" y="114"/>
              </a:cxn>
              <a:cxn ang="0">
                <a:pos x="12" y="0"/>
              </a:cxn>
            </a:cxnLst>
            <a:rect l="0" t="0" r="r" b="b"/>
            <a:pathLst>
              <a:path w="737" h="460">
                <a:moveTo>
                  <a:pt x="12" y="0"/>
                </a:moveTo>
                <a:lnTo>
                  <a:pt x="157" y="18"/>
                </a:lnTo>
                <a:lnTo>
                  <a:pt x="244" y="30"/>
                </a:lnTo>
                <a:lnTo>
                  <a:pt x="360" y="42"/>
                </a:lnTo>
                <a:lnTo>
                  <a:pt x="466" y="53"/>
                </a:lnTo>
                <a:lnTo>
                  <a:pt x="651" y="66"/>
                </a:lnTo>
                <a:lnTo>
                  <a:pt x="737" y="73"/>
                </a:lnTo>
                <a:lnTo>
                  <a:pt x="735" y="448"/>
                </a:lnTo>
                <a:lnTo>
                  <a:pt x="283" y="410"/>
                </a:lnTo>
                <a:lnTo>
                  <a:pt x="274" y="460"/>
                </a:lnTo>
                <a:lnTo>
                  <a:pt x="256" y="436"/>
                </a:lnTo>
                <a:lnTo>
                  <a:pt x="215" y="440"/>
                </a:lnTo>
                <a:lnTo>
                  <a:pt x="155" y="450"/>
                </a:lnTo>
                <a:lnTo>
                  <a:pt x="145" y="384"/>
                </a:lnTo>
                <a:lnTo>
                  <a:pt x="74" y="332"/>
                </a:lnTo>
                <a:lnTo>
                  <a:pt x="85" y="283"/>
                </a:lnTo>
                <a:lnTo>
                  <a:pt x="91" y="243"/>
                </a:lnTo>
                <a:lnTo>
                  <a:pt x="0" y="114"/>
                </a:lnTo>
                <a:lnTo>
                  <a:pt x="12" y="0"/>
                </a:lnTo>
                <a:close/>
              </a:path>
            </a:pathLst>
          </a:custGeom>
          <a:solidFill>
            <a:srgbClr val="FFFFFF"/>
          </a:solidFill>
          <a:ln w="1752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015606" y="1864031"/>
            <a:ext cx="845883" cy="756086"/>
          </a:xfrm>
          <a:custGeom>
            <a:avLst/>
            <a:gdLst/>
            <a:ahLst/>
            <a:cxnLst>
              <a:cxn ang="0">
                <a:pos x="49" y="0"/>
              </a:cxn>
              <a:cxn ang="0">
                <a:pos x="30" y="154"/>
              </a:cxn>
              <a:cxn ang="0">
                <a:pos x="0" y="375"/>
              </a:cxn>
              <a:cxn ang="0">
                <a:pos x="146" y="387"/>
              </a:cxn>
              <a:cxn ang="0">
                <a:pos x="487" y="414"/>
              </a:cxn>
              <a:cxn ang="0">
                <a:pos x="505" y="42"/>
              </a:cxn>
              <a:cxn ang="0">
                <a:pos x="49" y="0"/>
              </a:cxn>
            </a:cxnLst>
            <a:rect l="0" t="0" r="r" b="b"/>
            <a:pathLst>
              <a:path w="505" h="414">
                <a:moveTo>
                  <a:pt x="49" y="0"/>
                </a:moveTo>
                <a:lnTo>
                  <a:pt x="30" y="154"/>
                </a:lnTo>
                <a:lnTo>
                  <a:pt x="0" y="375"/>
                </a:lnTo>
                <a:lnTo>
                  <a:pt x="146" y="387"/>
                </a:lnTo>
                <a:lnTo>
                  <a:pt x="487" y="414"/>
                </a:lnTo>
                <a:lnTo>
                  <a:pt x="505" y="42"/>
                </a:lnTo>
                <a:lnTo>
                  <a:pt x="49" y="0"/>
                </a:lnTo>
                <a:close/>
              </a:path>
            </a:pathLst>
          </a:custGeom>
          <a:solidFill>
            <a:srgbClr val="FFFFFF"/>
          </a:solidFill>
          <a:ln w="1752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186491" y="2569470"/>
            <a:ext cx="880060" cy="716292"/>
          </a:xfrm>
          <a:custGeom>
            <a:avLst/>
            <a:gdLst/>
            <a:ahLst/>
            <a:cxnLst>
              <a:cxn ang="0">
                <a:pos x="44" y="0"/>
              </a:cxn>
              <a:cxn ang="0">
                <a:pos x="17" y="235"/>
              </a:cxn>
              <a:cxn ang="0">
                <a:pos x="0" y="371"/>
              </a:cxn>
              <a:cxn ang="0">
                <a:pos x="263" y="385"/>
              </a:cxn>
              <a:cxn ang="0">
                <a:pos x="514" y="393"/>
              </a:cxn>
              <a:cxn ang="0">
                <a:pos x="522" y="209"/>
              </a:cxn>
              <a:cxn ang="0">
                <a:pos x="526" y="29"/>
              </a:cxn>
              <a:cxn ang="0">
                <a:pos x="383" y="26"/>
              </a:cxn>
              <a:cxn ang="0">
                <a:pos x="44" y="0"/>
              </a:cxn>
            </a:cxnLst>
            <a:rect l="0" t="0" r="r" b="b"/>
            <a:pathLst>
              <a:path w="526" h="393">
                <a:moveTo>
                  <a:pt x="44" y="0"/>
                </a:moveTo>
                <a:lnTo>
                  <a:pt x="17" y="235"/>
                </a:lnTo>
                <a:lnTo>
                  <a:pt x="0" y="371"/>
                </a:lnTo>
                <a:lnTo>
                  <a:pt x="263" y="385"/>
                </a:lnTo>
                <a:lnTo>
                  <a:pt x="514" y="393"/>
                </a:lnTo>
                <a:lnTo>
                  <a:pt x="522" y="209"/>
                </a:lnTo>
                <a:lnTo>
                  <a:pt x="526" y="29"/>
                </a:lnTo>
                <a:lnTo>
                  <a:pt x="383" y="26"/>
                </a:lnTo>
                <a:lnTo>
                  <a:pt x="44" y="0"/>
                </a:lnTo>
                <a:close/>
              </a:path>
            </a:pathLst>
          </a:custGeom>
          <a:solidFill>
            <a:schemeClr val="bg1"/>
          </a:solidFill>
          <a:ln w="1752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2395293" y="3169998"/>
            <a:ext cx="798034" cy="969527"/>
          </a:xfrm>
          <a:custGeom>
            <a:avLst/>
            <a:gdLst/>
            <a:ahLst/>
            <a:cxnLst>
              <a:cxn ang="0">
                <a:pos x="121" y="0"/>
              </a:cxn>
              <a:cxn ang="0">
                <a:pos x="111" y="69"/>
              </a:cxn>
              <a:cxn ang="0">
                <a:pos x="70" y="61"/>
              </a:cxn>
              <a:cxn ang="0">
                <a:pos x="73" y="150"/>
              </a:cxn>
              <a:cxn ang="0">
                <a:pos x="53" y="168"/>
              </a:cxn>
              <a:cxn ang="0">
                <a:pos x="82" y="222"/>
              </a:cxn>
              <a:cxn ang="0">
                <a:pos x="53" y="246"/>
              </a:cxn>
              <a:cxn ang="0">
                <a:pos x="37" y="286"/>
              </a:cxn>
              <a:cxn ang="0">
                <a:pos x="14" y="325"/>
              </a:cxn>
              <a:cxn ang="0">
                <a:pos x="30" y="348"/>
              </a:cxn>
              <a:cxn ang="0">
                <a:pos x="2" y="357"/>
              </a:cxn>
              <a:cxn ang="0">
                <a:pos x="0" y="393"/>
              </a:cxn>
              <a:cxn ang="0">
                <a:pos x="268" y="529"/>
              </a:cxn>
              <a:cxn ang="0">
                <a:pos x="420" y="531"/>
              </a:cxn>
              <a:cxn ang="0">
                <a:pos x="477" y="41"/>
              </a:cxn>
              <a:cxn ang="0">
                <a:pos x="121" y="0"/>
              </a:cxn>
            </a:cxnLst>
            <a:rect l="0" t="0" r="r" b="b"/>
            <a:pathLst>
              <a:path w="477" h="531">
                <a:moveTo>
                  <a:pt x="121" y="0"/>
                </a:moveTo>
                <a:lnTo>
                  <a:pt x="111" y="69"/>
                </a:lnTo>
                <a:lnTo>
                  <a:pt x="70" y="61"/>
                </a:lnTo>
                <a:lnTo>
                  <a:pt x="73" y="150"/>
                </a:lnTo>
                <a:lnTo>
                  <a:pt x="53" y="168"/>
                </a:lnTo>
                <a:lnTo>
                  <a:pt x="82" y="222"/>
                </a:lnTo>
                <a:lnTo>
                  <a:pt x="53" y="246"/>
                </a:lnTo>
                <a:lnTo>
                  <a:pt x="37" y="286"/>
                </a:lnTo>
                <a:lnTo>
                  <a:pt x="14" y="325"/>
                </a:lnTo>
                <a:lnTo>
                  <a:pt x="30" y="348"/>
                </a:lnTo>
                <a:lnTo>
                  <a:pt x="2" y="357"/>
                </a:lnTo>
                <a:lnTo>
                  <a:pt x="0" y="393"/>
                </a:lnTo>
                <a:lnTo>
                  <a:pt x="268" y="529"/>
                </a:lnTo>
                <a:lnTo>
                  <a:pt x="420" y="531"/>
                </a:lnTo>
                <a:lnTo>
                  <a:pt x="477" y="41"/>
                </a:lnTo>
                <a:lnTo>
                  <a:pt x="121" y="0"/>
                </a:lnTo>
                <a:close/>
              </a:path>
            </a:pathLst>
          </a:custGeom>
          <a:solidFill>
            <a:schemeClr val="bg1"/>
          </a:solidFill>
          <a:ln w="1752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8" name="Freeform 27"/>
          <p:cNvSpPr>
            <a:spLocks/>
          </p:cNvSpPr>
          <p:nvPr/>
        </p:nvSpPr>
        <p:spPr bwMode="auto">
          <a:xfrm>
            <a:off x="3090796" y="3238733"/>
            <a:ext cx="847591" cy="918880"/>
          </a:xfrm>
          <a:custGeom>
            <a:avLst/>
            <a:gdLst/>
            <a:ahLst/>
            <a:cxnLst>
              <a:cxn ang="0">
                <a:pos x="61" y="0"/>
              </a:cxn>
              <a:cxn ang="0">
                <a:pos x="506" y="20"/>
              </a:cxn>
              <a:cxn ang="0">
                <a:pos x="485" y="465"/>
              </a:cxn>
              <a:cxn ang="0">
                <a:pos x="340" y="457"/>
              </a:cxn>
              <a:cxn ang="0">
                <a:pos x="205" y="453"/>
              </a:cxn>
              <a:cxn ang="0">
                <a:pos x="205" y="470"/>
              </a:cxn>
              <a:cxn ang="0">
                <a:pos x="92" y="470"/>
              </a:cxn>
              <a:cxn ang="0">
                <a:pos x="85" y="504"/>
              </a:cxn>
              <a:cxn ang="0">
                <a:pos x="0" y="493"/>
              </a:cxn>
              <a:cxn ang="0">
                <a:pos x="48" y="116"/>
              </a:cxn>
              <a:cxn ang="0">
                <a:pos x="61" y="0"/>
              </a:cxn>
            </a:cxnLst>
            <a:rect l="0" t="0" r="r" b="b"/>
            <a:pathLst>
              <a:path w="506" h="504">
                <a:moveTo>
                  <a:pt x="61" y="0"/>
                </a:moveTo>
                <a:lnTo>
                  <a:pt x="506" y="20"/>
                </a:lnTo>
                <a:lnTo>
                  <a:pt x="485" y="465"/>
                </a:lnTo>
                <a:lnTo>
                  <a:pt x="340" y="457"/>
                </a:lnTo>
                <a:lnTo>
                  <a:pt x="205" y="453"/>
                </a:lnTo>
                <a:lnTo>
                  <a:pt x="205" y="470"/>
                </a:lnTo>
                <a:lnTo>
                  <a:pt x="92" y="470"/>
                </a:lnTo>
                <a:lnTo>
                  <a:pt x="85" y="504"/>
                </a:lnTo>
                <a:lnTo>
                  <a:pt x="0" y="493"/>
                </a:lnTo>
                <a:lnTo>
                  <a:pt x="48" y="116"/>
                </a:lnTo>
                <a:lnTo>
                  <a:pt x="61" y="0"/>
                </a:lnTo>
                <a:close/>
              </a:path>
            </a:pathLst>
          </a:custGeom>
          <a:solidFill>
            <a:srgbClr val="FFFFFF"/>
          </a:solidFill>
          <a:ln w="1752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9" name="Freeform 28"/>
          <p:cNvSpPr>
            <a:spLocks/>
          </p:cNvSpPr>
          <p:nvPr/>
        </p:nvSpPr>
        <p:spPr bwMode="auto">
          <a:xfrm>
            <a:off x="3427440" y="3374394"/>
            <a:ext cx="1717397" cy="1738276"/>
          </a:xfrm>
          <a:custGeom>
            <a:avLst/>
            <a:gdLst/>
            <a:ahLst/>
            <a:cxnLst>
              <a:cxn ang="0">
                <a:pos x="297" y="0"/>
              </a:cxn>
              <a:cxn ang="0">
                <a:pos x="525" y="8"/>
              </a:cxn>
              <a:cxn ang="0">
                <a:pos x="525" y="181"/>
              </a:cxn>
              <a:cxn ang="0">
                <a:pos x="640" y="229"/>
              </a:cxn>
              <a:cxn ang="0">
                <a:pos x="672" y="213"/>
              </a:cxn>
              <a:cxn ang="0">
                <a:pos x="748" y="250"/>
              </a:cxn>
              <a:cxn ang="0">
                <a:pos x="793" y="248"/>
              </a:cxn>
              <a:cxn ang="0">
                <a:pos x="881" y="210"/>
              </a:cxn>
              <a:cxn ang="0">
                <a:pos x="931" y="246"/>
              </a:cxn>
              <a:cxn ang="0">
                <a:pos x="975" y="256"/>
              </a:cxn>
              <a:cxn ang="0">
                <a:pos x="975" y="397"/>
              </a:cxn>
              <a:cxn ang="0">
                <a:pos x="1027" y="485"/>
              </a:cxn>
              <a:cxn ang="0">
                <a:pos x="1015" y="604"/>
              </a:cxn>
              <a:cxn ang="0">
                <a:pos x="959" y="652"/>
              </a:cxn>
              <a:cxn ang="0">
                <a:pos x="947" y="608"/>
              </a:cxn>
              <a:cxn ang="0">
                <a:pos x="931" y="628"/>
              </a:cxn>
              <a:cxn ang="0">
                <a:pos x="943" y="656"/>
              </a:cxn>
              <a:cxn ang="0">
                <a:pos x="844" y="728"/>
              </a:cxn>
              <a:cxn ang="0">
                <a:pos x="820" y="732"/>
              </a:cxn>
              <a:cxn ang="0">
                <a:pos x="768" y="768"/>
              </a:cxn>
              <a:cxn ang="0">
                <a:pos x="768" y="788"/>
              </a:cxn>
              <a:cxn ang="0">
                <a:pos x="752" y="792"/>
              </a:cxn>
              <a:cxn ang="0">
                <a:pos x="764" y="816"/>
              </a:cxn>
              <a:cxn ang="0">
                <a:pos x="736" y="852"/>
              </a:cxn>
              <a:cxn ang="0">
                <a:pos x="752" y="904"/>
              </a:cxn>
              <a:cxn ang="0">
                <a:pos x="768" y="921"/>
              </a:cxn>
              <a:cxn ang="0">
                <a:pos x="764" y="953"/>
              </a:cxn>
              <a:cxn ang="0">
                <a:pos x="724" y="953"/>
              </a:cxn>
              <a:cxn ang="0">
                <a:pos x="688" y="937"/>
              </a:cxn>
              <a:cxn ang="0">
                <a:pos x="664" y="941"/>
              </a:cxn>
              <a:cxn ang="0">
                <a:pos x="584" y="913"/>
              </a:cxn>
              <a:cxn ang="0">
                <a:pos x="549" y="804"/>
              </a:cxn>
              <a:cxn ang="0">
                <a:pos x="493" y="752"/>
              </a:cxn>
              <a:cxn ang="0">
                <a:pos x="444" y="656"/>
              </a:cxn>
              <a:cxn ang="0">
                <a:pos x="421" y="647"/>
              </a:cxn>
              <a:cxn ang="0">
                <a:pos x="394" y="623"/>
              </a:cxn>
              <a:cxn ang="0">
                <a:pos x="369" y="623"/>
              </a:cxn>
              <a:cxn ang="0">
                <a:pos x="331" y="615"/>
              </a:cxn>
              <a:cxn ang="0">
                <a:pos x="301" y="623"/>
              </a:cxn>
              <a:cxn ang="0">
                <a:pos x="281" y="671"/>
              </a:cxn>
              <a:cxn ang="0">
                <a:pos x="251" y="679"/>
              </a:cxn>
              <a:cxn ang="0">
                <a:pos x="186" y="642"/>
              </a:cxn>
              <a:cxn ang="0">
                <a:pos x="147" y="596"/>
              </a:cxn>
              <a:cxn ang="0">
                <a:pos x="140" y="542"/>
              </a:cxn>
              <a:cxn ang="0">
                <a:pos x="113" y="505"/>
              </a:cxn>
              <a:cxn ang="0">
                <a:pos x="47" y="453"/>
              </a:cxn>
              <a:cxn ang="0">
                <a:pos x="0" y="398"/>
              </a:cxn>
              <a:cxn ang="0">
                <a:pos x="0" y="375"/>
              </a:cxn>
              <a:cxn ang="0">
                <a:pos x="155" y="377"/>
              </a:cxn>
              <a:cxn ang="0">
                <a:pos x="281" y="387"/>
              </a:cxn>
              <a:cxn ang="0">
                <a:pos x="297" y="0"/>
              </a:cxn>
            </a:cxnLst>
            <a:rect l="0" t="0" r="r" b="b"/>
            <a:pathLst>
              <a:path w="1027" h="953">
                <a:moveTo>
                  <a:pt x="297" y="0"/>
                </a:moveTo>
                <a:lnTo>
                  <a:pt x="525" y="8"/>
                </a:lnTo>
                <a:lnTo>
                  <a:pt x="525" y="181"/>
                </a:lnTo>
                <a:lnTo>
                  <a:pt x="640" y="229"/>
                </a:lnTo>
                <a:lnTo>
                  <a:pt x="672" y="213"/>
                </a:lnTo>
                <a:lnTo>
                  <a:pt x="748" y="250"/>
                </a:lnTo>
                <a:lnTo>
                  <a:pt x="793" y="248"/>
                </a:lnTo>
                <a:lnTo>
                  <a:pt x="881" y="210"/>
                </a:lnTo>
                <a:lnTo>
                  <a:pt x="931" y="246"/>
                </a:lnTo>
                <a:lnTo>
                  <a:pt x="975" y="256"/>
                </a:lnTo>
                <a:lnTo>
                  <a:pt x="975" y="397"/>
                </a:lnTo>
                <a:lnTo>
                  <a:pt x="1027" y="485"/>
                </a:lnTo>
                <a:lnTo>
                  <a:pt x="1015" y="604"/>
                </a:lnTo>
                <a:lnTo>
                  <a:pt x="959" y="652"/>
                </a:lnTo>
                <a:lnTo>
                  <a:pt x="947" y="608"/>
                </a:lnTo>
                <a:lnTo>
                  <a:pt x="931" y="628"/>
                </a:lnTo>
                <a:lnTo>
                  <a:pt x="943" y="656"/>
                </a:lnTo>
                <a:lnTo>
                  <a:pt x="844" y="728"/>
                </a:lnTo>
                <a:lnTo>
                  <a:pt x="820" y="732"/>
                </a:lnTo>
                <a:lnTo>
                  <a:pt x="768" y="768"/>
                </a:lnTo>
                <a:lnTo>
                  <a:pt x="768" y="788"/>
                </a:lnTo>
                <a:lnTo>
                  <a:pt x="752" y="792"/>
                </a:lnTo>
                <a:lnTo>
                  <a:pt x="764" y="816"/>
                </a:lnTo>
                <a:lnTo>
                  <a:pt x="736" y="852"/>
                </a:lnTo>
                <a:lnTo>
                  <a:pt x="752" y="904"/>
                </a:lnTo>
                <a:lnTo>
                  <a:pt x="768" y="921"/>
                </a:lnTo>
                <a:lnTo>
                  <a:pt x="764" y="953"/>
                </a:lnTo>
                <a:lnTo>
                  <a:pt x="724" y="953"/>
                </a:lnTo>
                <a:lnTo>
                  <a:pt x="688" y="937"/>
                </a:lnTo>
                <a:lnTo>
                  <a:pt x="664" y="941"/>
                </a:lnTo>
                <a:lnTo>
                  <a:pt x="584" y="913"/>
                </a:lnTo>
                <a:lnTo>
                  <a:pt x="549" y="804"/>
                </a:lnTo>
                <a:lnTo>
                  <a:pt x="493" y="752"/>
                </a:lnTo>
                <a:lnTo>
                  <a:pt x="444" y="656"/>
                </a:lnTo>
                <a:lnTo>
                  <a:pt x="421" y="647"/>
                </a:lnTo>
                <a:lnTo>
                  <a:pt x="394" y="623"/>
                </a:lnTo>
                <a:lnTo>
                  <a:pt x="369" y="623"/>
                </a:lnTo>
                <a:lnTo>
                  <a:pt x="331" y="615"/>
                </a:lnTo>
                <a:lnTo>
                  <a:pt x="301" y="623"/>
                </a:lnTo>
                <a:lnTo>
                  <a:pt x="281" y="671"/>
                </a:lnTo>
                <a:lnTo>
                  <a:pt x="251" y="679"/>
                </a:lnTo>
                <a:lnTo>
                  <a:pt x="186" y="642"/>
                </a:lnTo>
                <a:lnTo>
                  <a:pt x="147" y="596"/>
                </a:lnTo>
                <a:lnTo>
                  <a:pt x="140" y="542"/>
                </a:lnTo>
                <a:lnTo>
                  <a:pt x="113" y="505"/>
                </a:lnTo>
                <a:lnTo>
                  <a:pt x="47" y="453"/>
                </a:lnTo>
                <a:lnTo>
                  <a:pt x="0" y="398"/>
                </a:lnTo>
                <a:lnTo>
                  <a:pt x="0" y="375"/>
                </a:lnTo>
                <a:lnTo>
                  <a:pt x="155" y="377"/>
                </a:lnTo>
                <a:lnTo>
                  <a:pt x="281" y="387"/>
                </a:lnTo>
                <a:lnTo>
                  <a:pt x="297" y="0"/>
                </a:lnTo>
                <a:close/>
              </a:path>
            </a:pathLst>
          </a:custGeom>
          <a:solidFill>
            <a:srgbClr val="532B64"/>
          </a:solidFill>
          <a:ln w="1752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0" name="Freeform 29"/>
          <p:cNvSpPr>
            <a:spLocks/>
          </p:cNvSpPr>
          <p:nvPr/>
        </p:nvSpPr>
        <p:spPr bwMode="auto">
          <a:xfrm>
            <a:off x="3861489" y="1258076"/>
            <a:ext cx="828793" cy="528175"/>
          </a:xfrm>
          <a:custGeom>
            <a:avLst/>
            <a:gdLst/>
            <a:ahLst/>
            <a:cxnLst>
              <a:cxn ang="0">
                <a:pos x="1" y="0"/>
              </a:cxn>
              <a:cxn ang="0">
                <a:pos x="415" y="9"/>
              </a:cxn>
              <a:cxn ang="0">
                <a:pos x="445" y="94"/>
              </a:cxn>
              <a:cxn ang="0">
                <a:pos x="475" y="160"/>
              </a:cxn>
              <a:cxn ang="0">
                <a:pos x="495" y="266"/>
              </a:cxn>
              <a:cxn ang="0">
                <a:pos x="483" y="290"/>
              </a:cxn>
              <a:cxn ang="0">
                <a:pos x="330" y="286"/>
              </a:cxn>
              <a:cxn ang="0">
                <a:pos x="0" y="281"/>
              </a:cxn>
              <a:cxn ang="0">
                <a:pos x="1" y="0"/>
              </a:cxn>
            </a:cxnLst>
            <a:rect l="0" t="0" r="r" b="b"/>
            <a:pathLst>
              <a:path w="495" h="290">
                <a:moveTo>
                  <a:pt x="1" y="0"/>
                </a:moveTo>
                <a:lnTo>
                  <a:pt x="415" y="9"/>
                </a:lnTo>
                <a:lnTo>
                  <a:pt x="445" y="94"/>
                </a:lnTo>
                <a:lnTo>
                  <a:pt x="475" y="160"/>
                </a:lnTo>
                <a:lnTo>
                  <a:pt x="495" y="266"/>
                </a:lnTo>
                <a:lnTo>
                  <a:pt x="483" y="290"/>
                </a:lnTo>
                <a:lnTo>
                  <a:pt x="330" y="286"/>
                </a:lnTo>
                <a:lnTo>
                  <a:pt x="0" y="281"/>
                </a:lnTo>
                <a:lnTo>
                  <a:pt x="1" y="0"/>
                </a:lnTo>
                <a:close/>
              </a:path>
            </a:pathLst>
          </a:custGeom>
          <a:solidFill>
            <a:schemeClr val="bg1"/>
          </a:solidFill>
          <a:ln w="1752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1" name="Freeform 30"/>
          <p:cNvSpPr>
            <a:spLocks/>
          </p:cNvSpPr>
          <p:nvPr/>
        </p:nvSpPr>
        <p:spPr bwMode="auto">
          <a:xfrm>
            <a:off x="3840983" y="1766354"/>
            <a:ext cx="869806" cy="620424"/>
          </a:xfrm>
          <a:custGeom>
            <a:avLst/>
            <a:gdLst/>
            <a:ahLst/>
            <a:cxnLst>
              <a:cxn ang="0">
                <a:pos x="9" y="0"/>
              </a:cxn>
              <a:cxn ang="0">
                <a:pos x="8" y="132"/>
              </a:cxn>
              <a:cxn ang="0">
                <a:pos x="0" y="287"/>
              </a:cxn>
              <a:cxn ang="0">
                <a:pos x="377" y="292"/>
              </a:cxn>
              <a:cxn ang="0">
                <a:pos x="417" y="313"/>
              </a:cxn>
              <a:cxn ang="0">
                <a:pos x="445" y="284"/>
              </a:cxn>
              <a:cxn ang="0">
                <a:pos x="520" y="340"/>
              </a:cxn>
              <a:cxn ang="0">
                <a:pos x="509" y="281"/>
              </a:cxn>
              <a:cxn ang="0">
                <a:pos x="516" y="236"/>
              </a:cxn>
              <a:cxn ang="0">
                <a:pos x="520" y="82"/>
              </a:cxn>
              <a:cxn ang="0">
                <a:pos x="486" y="48"/>
              </a:cxn>
              <a:cxn ang="0">
                <a:pos x="500" y="6"/>
              </a:cxn>
              <a:cxn ang="0">
                <a:pos x="252" y="4"/>
              </a:cxn>
              <a:cxn ang="0">
                <a:pos x="9" y="0"/>
              </a:cxn>
            </a:cxnLst>
            <a:rect l="0" t="0" r="r" b="b"/>
            <a:pathLst>
              <a:path w="520" h="340">
                <a:moveTo>
                  <a:pt x="9" y="0"/>
                </a:moveTo>
                <a:lnTo>
                  <a:pt x="8" y="132"/>
                </a:lnTo>
                <a:lnTo>
                  <a:pt x="0" y="287"/>
                </a:lnTo>
                <a:lnTo>
                  <a:pt x="377" y="292"/>
                </a:lnTo>
                <a:lnTo>
                  <a:pt x="417" y="313"/>
                </a:lnTo>
                <a:lnTo>
                  <a:pt x="445" y="284"/>
                </a:lnTo>
                <a:lnTo>
                  <a:pt x="520" y="340"/>
                </a:lnTo>
                <a:lnTo>
                  <a:pt x="509" y="281"/>
                </a:lnTo>
                <a:lnTo>
                  <a:pt x="516" y="236"/>
                </a:lnTo>
                <a:lnTo>
                  <a:pt x="520" y="82"/>
                </a:lnTo>
                <a:lnTo>
                  <a:pt x="486" y="48"/>
                </a:lnTo>
                <a:lnTo>
                  <a:pt x="500" y="6"/>
                </a:lnTo>
                <a:lnTo>
                  <a:pt x="252" y="4"/>
                </a:lnTo>
                <a:lnTo>
                  <a:pt x="9" y="0"/>
                </a:lnTo>
                <a:close/>
              </a:path>
            </a:pathLst>
          </a:custGeom>
          <a:solidFill>
            <a:srgbClr val="FFFFFF"/>
          </a:solidFill>
          <a:ln w="1752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2" name="Freeform 31"/>
          <p:cNvSpPr>
            <a:spLocks/>
          </p:cNvSpPr>
          <p:nvPr/>
        </p:nvSpPr>
        <p:spPr bwMode="auto">
          <a:xfrm>
            <a:off x="3827312" y="2281867"/>
            <a:ext cx="1035565" cy="510087"/>
          </a:xfrm>
          <a:custGeom>
            <a:avLst/>
            <a:gdLst/>
            <a:ahLst/>
            <a:cxnLst>
              <a:cxn ang="0">
                <a:pos x="6" y="0"/>
              </a:cxn>
              <a:cxn ang="0">
                <a:pos x="0" y="185"/>
              </a:cxn>
              <a:cxn ang="0">
                <a:pos x="139" y="189"/>
              </a:cxn>
              <a:cxn ang="0">
                <a:pos x="138" y="279"/>
              </a:cxn>
              <a:cxn ang="0">
                <a:pos x="327" y="277"/>
              </a:cxn>
              <a:cxn ang="0">
                <a:pos x="496" y="274"/>
              </a:cxn>
              <a:cxn ang="0">
                <a:pos x="619" y="277"/>
              </a:cxn>
              <a:cxn ang="0">
                <a:pos x="581" y="198"/>
              </a:cxn>
              <a:cxn ang="0">
                <a:pos x="554" y="125"/>
              </a:cxn>
              <a:cxn ang="0">
                <a:pos x="525" y="49"/>
              </a:cxn>
              <a:cxn ang="0">
                <a:pos x="454" y="1"/>
              </a:cxn>
              <a:cxn ang="0">
                <a:pos x="423" y="29"/>
              </a:cxn>
              <a:cxn ang="0">
                <a:pos x="384" y="9"/>
              </a:cxn>
              <a:cxn ang="0">
                <a:pos x="215" y="4"/>
              </a:cxn>
              <a:cxn ang="0">
                <a:pos x="6" y="0"/>
              </a:cxn>
            </a:cxnLst>
            <a:rect l="0" t="0" r="r" b="b"/>
            <a:pathLst>
              <a:path w="619" h="279">
                <a:moveTo>
                  <a:pt x="6" y="0"/>
                </a:moveTo>
                <a:lnTo>
                  <a:pt x="0" y="185"/>
                </a:lnTo>
                <a:lnTo>
                  <a:pt x="139" y="189"/>
                </a:lnTo>
                <a:lnTo>
                  <a:pt x="138" y="279"/>
                </a:lnTo>
                <a:lnTo>
                  <a:pt x="327" y="277"/>
                </a:lnTo>
                <a:lnTo>
                  <a:pt x="496" y="274"/>
                </a:lnTo>
                <a:lnTo>
                  <a:pt x="619" y="277"/>
                </a:lnTo>
                <a:lnTo>
                  <a:pt x="581" y="198"/>
                </a:lnTo>
                <a:lnTo>
                  <a:pt x="554" y="125"/>
                </a:lnTo>
                <a:lnTo>
                  <a:pt x="525" y="49"/>
                </a:lnTo>
                <a:lnTo>
                  <a:pt x="454" y="1"/>
                </a:lnTo>
                <a:lnTo>
                  <a:pt x="423" y="29"/>
                </a:lnTo>
                <a:lnTo>
                  <a:pt x="384" y="9"/>
                </a:lnTo>
                <a:lnTo>
                  <a:pt x="215" y="4"/>
                </a:lnTo>
                <a:lnTo>
                  <a:pt x="6" y="0"/>
                </a:lnTo>
                <a:close/>
              </a:path>
            </a:pathLst>
          </a:custGeom>
          <a:solidFill>
            <a:srgbClr val="FFFFFF"/>
          </a:solidFill>
          <a:ln w="1752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3" name="Freeform 32"/>
          <p:cNvSpPr>
            <a:spLocks/>
          </p:cNvSpPr>
          <p:nvPr/>
        </p:nvSpPr>
        <p:spPr bwMode="auto">
          <a:xfrm>
            <a:off x="4046045" y="2779293"/>
            <a:ext cx="912528" cy="508278"/>
          </a:xfrm>
          <a:custGeom>
            <a:avLst/>
            <a:gdLst/>
            <a:ahLst/>
            <a:cxnLst>
              <a:cxn ang="0">
                <a:pos x="6" y="2"/>
              </a:cxn>
              <a:cxn ang="0">
                <a:pos x="4" y="162"/>
              </a:cxn>
              <a:cxn ang="0">
                <a:pos x="0" y="275"/>
              </a:cxn>
              <a:cxn ang="0">
                <a:pos x="545" y="278"/>
              </a:cxn>
              <a:cxn ang="0">
                <a:pos x="535" y="133"/>
              </a:cxn>
              <a:cxn ang="0">
                <a:pos x="535" y="78"/>
              </a:cxn>
              <a:cxn ang="0">
                <a:pos x="491" y="45"/>
              </a:cxn>
              <a:cxn ang="0">
                <a:pos x="504" y="16"/>
              </a:cxn>
              <a:cxn ang="0">
                <a:pos x="486" y="0"/>
              </a:cxn>
              <a:cxn ang="0">
                <a:pos x="238" y="2"/>
              </a:cxn>
              <a:cxn ang="0">
                <a:pos x="6" y="2"/>
              </a:cxn>
            </a:cxnLst>
            <a:rect l="0" t="0" r="r" b="b"/>
            <a:pathLst>
              <a:path w="545" h="278">
                <a:moveTo>
                  <a:pt x="6" y="2"/>
                </a:moveTo>
                <a:lnTo>
                  <a:pt x="4" y="162"/>
                </a:lnTo>
                <a:lnTo>
                  <a:pt x="0" y="275"/>
                </a:lnTo>
                <a:lnTo>
                  <a:pt x="545" y="278"/>
                </a:lnTo>
                <a:lnTo>
                  <a:pt x="535" y="133"/>
                </a:lnTo>
                <a:lnTo>
                  <a:pt x="535" y="78"/>
                </a:lnTo>
                <a:lnTo>
                  <a:pt x="491" y="45"/>
                </a:lnTo>
                <a:lnTo>
                  <a:pt x="504" y="16"/>
                </a:lnTo>
                <a:lnTo>
                  <a:pt x="486" y="0"/>
                </a:lnTo>
                <a:lnTo>
                  <a:pt x="238" y="2"/>
                </a:lnTo>
                <a:lnTo>
                  <a:pt x="6" y="2"/>
                </a:lnTo>
                <a:close/>
              </a:path>
            </a:pathLst>
          </a:custGeom>
          <a:solidFill>
            <a:srgbClr val="FFFFFF"/>
          </a:solidFill>
          <a:ln w="1752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4" name="Freeform 33"/>
          <p:cNvSpPr>
            <a:spLocks/>
          </p:cNvSpPr>
          <p:nvPr/>
        </p:nvSpPr>
        <p:spPr bwMode="auto">
          <a:xfrm>
            <a:off x="3924716" y="3274909"/>
            <a:ext cx="1062907" cy="558924"/>
          </a:xfrm>
          <a:custGeom>
            <a:avLst/>
            <a:gdLst/>
            <a:ahLst/>
            <a:cxnLst>
              <a:cxn ang="0">
                <a:pos x="4" y="0"/>
              </a:cxn>
              <a:cxn ang="0">
                <a:pos x="0" y="55"/>
              </a:cxn>
              <a:cxn ang="0">
                <a:pos x="226" y="63"/>
              </a:cxn>
              <a:cxn ang="0">
                <a:pos x="228" y="237"/>
              </a:cxn>
              <a:cxn ang="0">
                <a:pos x="343" y="285"/>
              </a:cxn>
              <a:cxn ang="0">
                <a:pos x="375" y="268"/>
              </a:cxn>
              <a:cxn ang="0">
                <a:pos x="448" y="307"/>
              </a:cxn>
              <a:cxn ang="0">
                <a:pos x="496" y="305"/>
              </a:cxn>
              <a:cxn ang="0">
                <a:pos x="584" y="268"/>
              </a:cxn>
              <a:cxn ang="0">
                <a:pos x="636" y="304"/>
              </a:cxn>
              <a:cxn ang="0">
                <a:pos x="636" y="115"/>
              </a:cxn>
              <a:cxn ang="0">
                <a:pos x="620" y="4"/>
              </a:cxn>
              <a:cxn ang="0">
                <a:pos x="4" y="0"/>
              </a:cxn>
            </a:cxnLst>
            <a:rect l="0" t="0" r="r" b="b"/>
            <a:pathLst>
              <a:path w="636" h="307">
                <a:moveTo>
                  <a:pt x="4" y="0"/>
                </a:moveTo>
                <a:lnTo>
                  <a:pt x="0" y="55"/>
                </a:lnTo>
                <a:lnTo>
                  <a:pt x="226" y="63"/>
                </a:lnTo>
                <a:lnTo>
                  <a:pt x="228" y="237"/>
                </a:lnTo>
                <a:lnTo>
                  <a:pt x="343" y="285"/>
                </a:lnTo>
                <a:lnTo>
                  <a:pt x="375" y="268"/>
                </a:lnTo>
                <a:lnTo>
                  <a:pt x="448" y="307"/>
                </a:lnTo>
                <a:lnTo>
                  <a:pt x="496" y="305"/>
                </a:lnTo>
                <a:lnTo>
                  <a:pt x="584" y="268"/>
                </a:lnTo>
                <a:lnTo>
                  <a:pt x="636" y="304"/>
                </a:lnTo>
                <a:lnTo>
                  <a:pt x="636" y="115"/>
                </a:lnTo>
                <a:lnTo>
                  <a:pt x="620" y="4"/>
                </a:lnTo>
                <a:lnTo>
                  <a:pt x="4" y="0"/>
                </a:lnTo>
                <a:close/>
              </a:path>
            </a:pathLst>
          </a:custGeom>
          <a:solidFill>
            <a:srgbClr val="FFFFFF"/>
          </a:solidFill>
          <a:ln w="1752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5" name="Freeform 34"/>
          <p:cNvSpPr>
            <a:spLocks/>
          </p:cNvSpPr>
          <p:nvPr/>
        </p:nvSpPr>
        <p:spPr bwMode="auto">
          <a:xfrm>
            <a:off x="4967116" y="3302041"/>
            <a:ext cx="598099" cy="609573"/>
          </a:xfrm>
          <a:custGeom>
            <a:avLst/>
            <a:gdLst/>
            <a:ahLst/>
            <a:cxnLst>
              <a:cxn ang="0">
                <a:pos x="0" y="31"/>
              </a:cxn>
              <a:cxn ang="0">
                <a:pos x="141" y="13"/>
              </a:cxn>
              <a:cxn ang="0">
                <a:pos x="315" y="0"/>
              </a:cxn>
              <a:cxn ang="0">
                <a:pos x="305" y="44"/>
              </a:cxn>
              <a:cxn ang="0">
                <a:pos x="344" y="35"/>
              </a:cxn>
              <a:cxn ang="0">
                <a:pos x="357" y="64"/>
              </a:cxn>
              <a:cxn ang="0">
                <a:pos x="317" y="90"/>
              </a:cxn>
              <a:cxn ang="0">
                <a:pos x="327" y="137"/>
              </a:cxn>
              <a:cxn ang="0">
                <a:pos x="285" y="214"/>
              </a:cxn>
              <a:cxn ang="0">
                <a:pos x="255" y="262"/>
              </a:cxn>
              <a:cxn ang="0">
                <a:pos x="272" y="323"/>
              </a:cxn>
              <a:cxn ang="0">
                <a:pos x="52" y="334"/>
              </a:cxn>
              <a:cxn ang="0">
                <a:pos x="50" y="297"/>
              </a:cxn>
              <a:cxn ang="0">
                <a:pos x="6" y="289"/>
              </a:cxn>
              <a:cxn ang="0">
                <a:pos x="6" y="90"/>
              </a:cxn>
              <a:cxn ang="0">
                <a:pos x="0" y="31"/>
              </a:cxn>
            </a:cxnLst>
            <a:rect l="0" t="0" r="r" b="b"/>
            <a:pathLst>
              <a:path w="357" h="334">
                <a:moveTo>
                  <a:pt x="0" y="31"/>
                </a:moveTo>
                <a:lnTo>
                  <a:pt x="141" y="13"/>
                </a:lnTo>
                <a:lnTo>
                  <a:pt x="315" y="0"/>
                </a:lnTo>
                <a:lnTo>
                  <a:pt x="305" y="44"/>
                </a:lnTo>
                <a:lnTo>
                  <a:pt x="344" y="35"/>
                </a:lnTo>
                <a:lnTo>
                  <a:pt x="357" y="64"/>
                </a:lnTo>
                <a:lnTo>
                  <a:pt x="317" y="90"/>
                </a:lnTo>
                <a:lnTo>
                  <a:pt x="327" y="137"/>
                </a:lnTo>
                <a:lnTo>
                  <a:pt x="285" y="214"/>
                </a:lnTo>
                <a:lnTo>
                  <a:pt x="255" y="262"/>
                </a:lnTo>
                <a:lnTo>
                  <a:pt x="272" y="323"/>
                </a:lnTo>
                <a:lnTo>
                  <a:pt x="52" y="334"/>
                </a:lnTo>
                <a:lnTo>
                  <a:pt x="50" y="297"/>
                </a:lnTo>
                <a:lnTo>
                  <a:pt x="6" y="289"/>
                </a:lnTo>
                <a:lnTo>
                  <a:pt x="6" y="90"/>
                </a:lnTo>
                <a:lnTo>
                  <a:pt x="0" y="31"/>
                </a:lnTo>
                <a:close/>
              </a:path>
            </a:pathLst>
          </a:custGeom>
          <a:solidFill>
            <a:srgbClr val="532B64"/>
          </a:solidFill>
          <a:ln w="1752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6" name="Freeform 35"/>
          <p:cNvSpPr>
            <a:spLocks/>
          </p:cNvSpPr>
          <p:nvPr/>
        </p:nvSpPr>
        <p:spPr bwMode="auto">
          <a:xfrm>
            <a:off x="5054268" y="3889908"/>
            <a:ext cx="729680" cy="636704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218" y="0"/>
              </a:cxn>
              <a:cxn ang="0">
                <a:pos x="256" y="72"/>
              </a:cxn>
              <a:cxn ang="0">
                <a:pos x="223" y="157"/>
              </a:cxn>
              <a:cxn ang="0">
                <a:pos x="212" y="196"/>
              </a:cxn>
              <a:cxn ang="0">
                <a:pos x="358" y="180"/>
              </a:cxn>
              <a:cxn ang="0">
                <a:pos x="368" y="236"/>
              </a:cxn>
              <a:cxn ang="0">
                <a:pos x="324" y="231"/>
              </a:cxn>
              <a:cxn ang="0">
                <a:pos x="304" y="254"/>
              </a:cxn>
              <a:cxn ang="0">
                <a:pos x="327" y="270"/>
              </a:cxn>
              <a:cxn ang="0">
                <a:pos x="366" y="252"/>
              </a:cxn>
              <a:cxn ang="0">
                <a:pos x="368" y="278"/>
              </a:cxn>
              <a:cxn ang="0">
                <a:pos x="392" y="256"/>
              </a:cxn>
              <a:cxn ang="0">
                <a:pos x="408" y="256"/>
              </a:cxn>
              <a:cxn ang="0">
                <a:pos x="389" y="302"/>
              </a:cxn>
              <a:cxn ang="0">
                <a:pos x="425" y="310"/>
              </a:cxn>
              <a:cxn ang="0">
                <a:pos x="436" y="336"/>
              </a:cxn>
              <a:cxn ang="0">
                <a:pos x="420" y="344"/>
              </a:cxn>
              <a:cxn ang="0">
                <a:pos x="397" y="328"/>
              </a:cxn>
              <a:cxn ang="0">
                <a:pos x="354" y="316"/>
              </a:cxn>
              <a:cxn ang="0">
                <a:pos x="364" y="346"/>
              </a:cxn>
              <a:cxn ang="0">
                <a:pos x="342" y="350"/>
              </a:cxn>
              <a:cxn ang="0">
                <a:pos x="325" y="322"/>
              </a:cxn>
              <a:cxn ang="0">
                <a:pos x="315" y="340"/>
              </a:cxn>
              <a:cxn ang="0">
                <a:pos x="251" y="340"/>
              </a:cxn>
              <a:cxn ang="0">
                <a:pos x="251" y="322"/>
              </a:cxn>
              <a:cxn ang="0">
                <a:pos x="227" y="302"/>
              </a:cxn>
              <a:cxn ang="0">
                <a:pos x="179" y="300"/>
              </a:cxn>
              <a:cxn ang="0">
                <a:pos x="219" y="322"/>
              </a:cxn>
              <a:cxn ang="0">
                <a:pos x="163" y="334"/>
              </a:cxn>
              <a:cxn ang="0">
                <a:pos x="75" y="318"/>
              </a:cxn>
              <a:cxn ang="0">
                <a:pos x="42" y="322"/>
              </a:cxn>
              <a:cxn ang="0">
                <a:pos x="54" y="205"/>
              </a:cxn>
              <a:cxn ang="0">
                <a:pos x="1" y="112"/>
              </a:cxn>
              <a:cxn ang="0">
                <a:pos x="0" y="8"/>
              </a:cxn>
            </a:cxnLst>
            <a:rect l="0" t="0" r="r" b="b"/>
            <a:pathLst>
              <a:path w="436" h="350">
                <a:moveTo>
                  <a:pt x="0" y="8"/>
                </a:moveTo>
                <a:lnTo>
                  <a:pt x="218" y="0"/>
                </a:lnTo>
                <a:lnTo>
                  <a:pt x="256" y="72"/>
                </a:lnTo>
                <a:lnTo>
                  <a:pt x="223" y="157"/>
                </a:lnTo>
                <a:lnTo>
                  <a:pt x="212" y="196"/>
                </a:lnTo>
                <a:lnTo>
                  <a:pt x="358" y="180"/>
                </a:lnTo>
                <a:lnTo>
                  <a:pt x="368" y="236"/>
                </a:lnTo>
                <a:lnTo>
                  <a:pt x="324" y="231"/>
                </a:lnTo>
                <a:lnTo>
                  <a:pt x="304" y="254"/>
                </a:lnTo>
                <a:lnTo>
                  <a:pt x="327" y="270"/>
                </a:lnTo>
                <a:lnTo>
                  <a:pt x="366" y="252"/>
                </a:lnTo>
                <a:lnTo>
                  <a:pt x="368" y="278"/>
                </a:lnTo>
                <a:lnTo>
                  <a:pt x="392" y="256"/>
                </a:lnTo>
                <a:lnTo>
                  <a:pt x="408" y="256"/>
                </a:lnTo>
                <a:lnTo>
                  <a:pt x="389" y="302"/>
                </a:lnTo>
                <a:lnTo>
                  <a:pt x="425" y="310"/>
                </a:lnTo>
                <a:lnTo>
                  <a:pt x="436" y="336"/>
                </a:lnTo>
                <a:lnTo>
                  <a:pt x="420" y="344"/>
                </a:lnTo>
                <a:lnTo>
                  <a:pt x="397" y="328"/>
                </a:lnTo>
                <a:lnTo>
                  <a:pt x="354" y="316"/>
                </a:lnTo>
                <a:lnTo>
                  <a:pt x="364" y="346"/>
                </a:lnTo>
                <a:lnTo>
                  <a:pt x="342" y="350"/>
                </a:lnTo>
                <a:lnTo>
                  <a:pt x="325" y="322"/>
                </a:lnTo>
                <a:lnTo>
                  <a:pt x="315" y="340"/>
                </a:lnTo>
                <a:lnTo>
                  <a:pt x="251" y="340"/>
                </a:lnTo>
                <a:lnTo>
                  <a:pt x="251" y="322"/>
                </a:lnTo>
                <a:lnTo>
                  <a:pt x="227" y="302"/>
                </a:lnTo>
                <a:lnTo>
                  <a:pt x="179" y="300"/>
                </a:lnTo>
                <a:lnTo>
                  <a:pt x="219" y="322"/>
                </a:lnTo>
                <a:lnTo>
                  <a:pt x="163" y="334"/>
                </a:lnTo>
                <a:lnTo>
                  <a:pt x="75" y="318"/>
                </a:lnTo>
                <a:lnTo>
                  <a:pt x="42" y="322"/>
                </a:lnTo>
                <a:lnTo>
                  <a:pt x="54" y="205"/>
                </a:lnTo>
                <a:lnTo>
                  <a:pt x="1" y="112"/>
                </a:lnTo>
                <a:lnTo>
                  <a:pt x="0" y="8"/>
                </a:lnTo>
                <a:close/>
              </a:path>
            </a:pathLst>
          </a:custGeom>
          <a:solidFill>
            <a:schemeClr val="bg1"/>
          </a:solidFill>
          <a:ln w="1752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7" name="Freeform 36"/>
          <p:cNvSpPr>
            <a:spLocks/>
          </p:cNvSpPr>
          <p:nvPr/>
        </p:nvSpPr>
        <p:spPr bwMode="auto">
          <a:xfrm>
            <a:off x="4553574" y="1192958"/>
            <a:ext cx="813414" cy="1002086"/>
          </a:xfrm>
          <a:custGeom>
            <a:avLst/>
            <a:gdLst/>
            <a:ahLst/>
            <a:cxnLst>
              <a:cxn ang="0">
                <a:pos x="0" y="43"/>
              </a:cxn>
              <a:cxn ang="0">
                <a:pos x="128" y="43"/>
              </a:cxn>
              <a:cxn ang="0">
                <a:pos x="127" y="0"/>
              </a:cxn>
              <a:cxn ang="0">
                <a:pos x="155" y="12"/>
              </a:cxn>
              <a:cxn ang="0">
                <a:pos x="160" y="45"/>
              </a:cxn>
              <a:cxn ang="0">
                <a:pos x="221" y="81"/>
              </a:cxn>
              <a:cxn ang="0">
                <a:pos x="240" y="65"/>
              </a:cxn>
              <a:cxn ang="0">
                <a:pos x="276" y="65"/>
              </a:cxn>
              <a:cxn ang="0">
                <a:pos x="304" y="97"/>
              </a:cxn>
              <a:cxn ang="0">
                <a:pos x="322" y="85"/>
              </a:cxn>
              <a:cxn ang="0">
                <a:pos x="375" y="99"/>
              </a:cxn>
              <a:cxn ang="0">
                <a:pos x="394" y="75"/>
              </a:cxn>
              <a:cxn ang="0">
                <a:pos x="427" y="93"/>
              </a:cxn>
              <a:cxn ang="0">
                <a:pos x="487" y="91"/>
              </a:cxn>
              <a:cxn ang="0">
                <a:pos x="390" y="159"/>
              </a:cxn>
              <a:cxn ang="0">
                <a:pos x="342" y="218"/>
              </a:cxn>
              <a:cxn ang="0">
                <a:pos x="351" y="305"/>
              </a:cxn>
              <a:cxn ang="0">
                <a:pos x="318" y="341"/>
              </a:cxn>
              <a:cxn ang="0">
                <a:pos x="331" y="366"/>
              </a:cxn>
              <a:cxn ang="0">
                <a:pos x="331" y="430"/>
              </a:cxn>
              <a:cxn ang="0">
                <a:pos x="365" y="430"/>
              </a:cxn>
              <a:cxn ang="0">
                <a:pos x="414" y="477"/>
              </a:cxn>
              <a:cxn ang="0">
                <a:pos x="434" y="533"/>
              </a:cxn>
              <a:cxn ang="0">
                <a:pos x="90" y="549"/>
              </a:cxn>
              <a:cxn ang="0">
                <a:pos x="91" y="397"/>
              </a:cxn>
              <a:cxn ang="0">
                <a:pos x="60" y="364"/>
              </a:cxn>
              <a:cxn ang="0">
                <a:pos x="71" y="324"/>
              </a:cxn>
              <a:cxn ang="0">
                <a:pos x="82" y="301"/>
              </a:cxn>
              <a:cxn ang="0">
                <a:pos x="60" y="196"/>
              </a:cxn>
              <a:cxn ang="0">
                <a:pos x="31" y="127"/>
              </a:cxn>
              <a:cxn ang="0">
                <a:pos x="0" y="43"/>
              </a:cxn>
            </a:cxnLst>
            <a:rect l="0" t="0" r="r" b="b"/>
            <a:pathLst>
              <a:path w="487" h="549">
                <a:moveTo>
                  <a:pt x="0" y="43"/>
                </a:moveTo>
                <a:lnTo>
                  <a:pt x="128" y="43"/>
                </a:lnTo>
                <a:lnTo>
                  <a:pt x="127" y="0"/>
                </a:lnTo>
                <a:lnTo>
                  <a:pt x="155" y="12"/>
                </a:lnTo>
                <a:lnTo>
                  <a:pt x="160" y="45"/>
                </a:lnTo>
                <a:lnTo>
                  <a:pt x="221" y="81"/>
                </a:lnTo>
                <a:lnTo>
                  <a:pt x="240" y="65"/>
                </a:lnTo>
                <a:lnTo>
                  <a:pt x="276" y="65"/>
                </a:lnTo>
                <a:lnTo>
                  <a:pt x="304" y="97"/>
                </a:lnTo>
                <a:lnTo>
                  <a:pt x="322" y="85"/>
                </a:lnTo>
                <a:lnTo>
                  <a:pt x="375" y="99"/>
                </a:lnTo>
                <a:lnTo>
                  <a:pt x="394" y="75"/>
                </a:lnTo>
                <a:lnTo>
                  <a:pt x="427" y="93"/>
                </a:lnTo>
                <a:lnTo>
                  <a:pt x="487" y="91"/>
                </a:lnTo>
                <a:lnTo>
                  <a:pt x="390" y="159"/>
                </a:lnTo>
                <a:lnTo>
                  <a:pt x="342" y="218"/>
                </a:lnTo>
                <a:lnTo>
                  <a:pt x="351" y="305"/>
                </a:lnTo>
                <a:lnTo>
                  <a:pt x="318" y="341"/>
                </a:lnTo>
                <a:lnTo>
                  <a:pt x="331" y="366"/>
                </a:lnTo>
                <a:lnTo>
                  <a:pt x="331" y="430"/>
                </a:lnTo>
                <a:lnTo>
                  <a:pt x="365" y="430"/>
                </a:lnTo>
                <a:lnTo>
                  <a:pt x="414" y="477"/>
                </a:lnTo>
                <a:lnTo>
                  <a:pt x="434" y="533"/>
                </a:lnTo>
                <a:lnTo>
                  <a:pt x="90" y="549"/>
                </a:lnTo>
                <a:lnTo>
                  <a:pt x="91" y="397"/>
                </a:lnTo>
                <a:lnTo>
                  <a:pt x="60" y="364"/>
                </a:lnTo>
                <a:lnTo>
                  <a:pt x="71" y="324"/>
                </a:lnTo>
                <a:lnTo>
                  <a:pt x="82" y="301"/>
                </a:lnTo>
                <a:lnTo>
                  <a:pt x="60" y="196"/>
                </a:lnTo>
                <a:lnTo>
                  <a:pt x="31" y="127"/>
                </a:lnTo>
                <a:lnTo>
                  <a:pt x="0" y="43"/>
                </a:lnTo>
                <a:close/>
              </a:path>
            </a:pathLst>
          </a:custGeom>
          <a:solidFill>
            <a:srgbClr val="FFFFFF"/>
          </a:solidFill>
          <a:ln w="1752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8" name="Freeform 37"/>
          <p:cNvSpPr>
            <a:spLocks/>
          </p:cNvSpPr>
          <p:nvPr/>
        </p:nvSpPr>
        <p:spPr bwMode="auto">
          <a:xfrm>
            <a:off x="5079901" y="1538443"/>
            <a:ext cx="618605" cy="788645"/>
          </a:xfrm>
          <a:custGeom>
            <a:avLst/>
            <a:gdLst/>
            <a:ahLst/>
            <a:cxnLst>
              <a:cxn ang="0">
                <a:pos x="27" y="29"/>
              </a:cxn>
              <a:cxn ang="0">
                <a:pos x="55" y="26"/>
              </a:cxn>
              <a:cxn ang="0">
                <a:pos x="80" y="26"/>
              </a:cxn>
              <a:cxn ang="0">
                <a:pos x="96" y="0"/>
              </a:cxn>
              <a:cxn ang="0">
                <a:pos x="108" y="32"/>
              </a:cxn>
              <a:cxn ang="0">
                <a:pos x="148" y="32"/>
              </a:cxn>
              <a:cxn ang="0">
                <a:pos x="169" y="61"/>
              </a:cxn>
              <a:cxn ang="0">
                <a:pos x="211" y="53"/>
              </a:cxn>
              <a:cxn ang="0">
                <a:pos x="238" y="72"/>
              </a:cxn>
              <a:cxn ang="0">
                <a:pos x="290" y="85"/>
              </a:cxn>
              <a:cxn ang="0">
                <a:pos x="300" y="108"/>
              </a:cxn>
              <a:cxn ang="0">
                <a:pos x="326" y="109"/>
              </a:cxn>
              <a:cxn ang="0">
                <a:pos x="318" y="132"/>
              </a:cxn>
              <a:cxn ang="0">
                <a:pos x="327" y="157"/>
              </a:cxn>
              <a:cxn ang="0">
                <a:pos x="310" y="189"/>
              </a:cxn>
              <a:cxn ang="0">
                <a:pos x="322" y="196"/>
              </a:cxn>
              <a:cxn ang="0">
                <a:pos x="351" y="161"/>
              </a:cxn>
              <a:cxn ang="0">
                <a:pos x="350" y="149"/>
              </a:cxn>
              <a:cxn ang="0">
                <a:pos x="362" y="144"/>
              </a:cxn>
              <a:cxn ang="0">
                <a:pos x="370" y="161"/>
              </a:cxn>
              <a:cxn ang="0">
                <a:pos x="347" y="185"/>
              </a:cxn>
              <a:cxn ang="0">
                <a:pos x="338" y="240"/>
              </a:cxn>
              <a:cxn ang="0">
                <a:pos x="338" y="332"/>
              </a:cxn>
              <a:cxn ang="0">
                <a:pos x="351" y="348"/>
              </a:cxn>
              <a:cxn ang="0">
                <a:pos x="346" y="405"/>
              </a:cxn>
              <a:cxn ang="0">
                <a:pos x="171" y="433"/>
              </a:cxn>
              <a:cxn ang="0">
                <a:pos x="127" y="406"/>
              </a:cxn>
              <a:cxn ang="0">
                <a:pos x="136" y="372"/>
              </a:cxn>
              <a:cxn ang="0">
                <a:pos x="115" y="334"/>
              </a:cxn>
              <a:cxn ang="0">
                <a:pos x="96" y="288"/>
              </a:cxn>
              <a:cxn ang="0">
                <a:pos x="47" y="241"/>
              </a:cxn>
              <a:cxn ang="0">
                <a:pos x="16" y="241"/>
              </a:cxn>
              <a:cxn ang="0">
                <a:pos x="16" y="177"/>
              </a:cxn>
              <a:cxn ang="0">
                <a:pos x="0" y="153"/>
              </a:cxn>
              <a:cxn ang="0">
                <a:pos x="35" y="116"/>
              </a:cxn>
              <a:cxn ang="0">
                <a:pos x="27" y="29"/>
              </a:cxn>
            </a:cxnLst>
            <a:rect l="0" t="0" r="r" b="b"/>
            <a:pathLst>
              <a:path w="370" h="433">
                <a:moveTo>
                  <a:pt x="27" y="29"/>
                </a:moveTo>
                <a:lnTo>
                  <a:pt x="55" y="26"/>
                </a:lnTo>
                <a:lnTo>
                  <a:pt x="80" y="26"/>
                </a:lnTo>
                <a:lnTo>
                  <a:pt x="96" y="0"/>
                </a:lnTo>
                <a:lnTo>
                  <a:pt x="108" y="32"/>
                </a:lnTo>
                <a:lnTo>
                  <a:pt x="148" y="32"/>
                </a:lnTo>
                <a:lnTo>
                  <a:pt x="169" y="61"/>
                </a:lnTo>
                <a:lnTo>
                  <a:pt x="211" y="53"/>
                </a:lnTo>
                <a:lnTo>
                  <a:pt x="238" y="72"/>
                </a:lnTo>
                <a:lnTo>
                  <a:pt x="290" y="85"/>
                </a:lnTo>
                <a:lnTo>
                  <a:pt x="300" y="108"/>
                </a:lnTo>
                <a:lnTo>
                  <a:pt x="326" y="109"/>
                </a:lnTo>
                <a:lnTo>
                  <a:pt x="318" y="132"/>
                </a:lnTo>
                <a:lnTo>
                  <a:pt x="327" y="157"/>
                </a:lnTo>
                <a:lnTo>
                  <a:pt x="310" y="189"/>
                </a:lnTo>
                <a:lnTo>
                  <a:pt x="322" y="196"/>
                </a:lnTo>
                <a:lnTo>
                  <a:pt x="351" y="161"/>
                </a:lnTo>
                <a:lnTo>
                  <a:pt x="350" y="149"/>
                </a:lnTo>
                <a:lnTo>
                  <a:pt x="362" y="144"/>
                </a:lnTo>
                <a:lnTo>
                  <a:pt x="370" y="161"/>
                </a:lnTo>
                <a:lnTo>
                  <a:pt x="347" y="185"/>
                </a:lnTo>
                <a:lnTo>
                  <a:pt x="338" y="240"/>
                </a:lnTo>
                <a:lnTo>
                  <a:pt x="338" y="332"/>
                </a:lnTo>
                <a:lnTo>
                  <a:pt x="351" y="348"/>
                </a:lnTo>
                <a:lnTo>
                  <a:pt x="346" y="405"/>
                </a:lnTo>
                <a:lnTo>
                  <a:pt x="171" y="433"/>
                </a:lnTo>
                <a:lnTo>
                  <a:pt x="127" y="406"/>
                </a:lnTo>
                <a:lnTo>
                  <a:pt x="136" y="372"/>
                </a:lnTo>
                <a:lnTo>
                  <a:pt x="115" y="334"/>
                </a:lnTo>
                <a:lnTo>
                  <a:pt x="96" y="288"/>
                </a:lnTo>
                <a:lnTo>
                  <a:pt x="47" y="241"/>
                </a:lnTo>
                <a:lnTo>
                  <a:pt x="16" y="241"/>
                </a:lnTo>
                <a:lnTo>
                  <a:pt x="16" y="177"/>
                </a:lnTo>
                <a:lnTo>
                  <a:pt x="0" y="153"/>
                </a:lnTo>
                <a:lnTo>
                  <a:pt x="35" y="116"/>
                </a:lnTo>
                <a:lnTo>
                  <a:pt x="27" y="29"/>
                </a:lnTo>
                <a:close/>
              </a:path>
            </a:pathLst>
          </a:custGeom>
          <a:solidFill>
            <a:srgbClr val="FFFFFF"/>
          </a:solidFill>
          <a:ln w="1752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9" name="Freeform 38"/>
          <p:cNvSpPr>
            <a:spLocks/>
          </p:cNvSpPr>
          <p:nvPr/>
        </p:nvSpPr>
        <p:spPr bwMode="auto">
          <a:xfrm>
            <a:off x="4690282" y="2162485"/>
            <a:ext cx="717718" cy="510087"/>
          </a:xfrm>
          <a:custGeom>
            <a:avLst/>
            <a:gdLst/>
            <a:ahLst/>
            <a:cxnLst>
              <a:cxn ang="0">
                <a:pos x="6" y="15"/>
              </a:cxn>
              <a:cxn ang="0">
                <a:pos x="0" y="64"/>
              </a:cxn>
              <a:cxn ang="0">
                <a:pos x="9" y="116"/>
              </a:cxn>
              <a:cxn ang="0">
                <a:pos x="49" y="223"/>
              </a:cxn>
              <a:cxn ang="0">
                <a:pos x="71" y="280"/>
              </a:cxn>
              <a:cxn ang="0">
                <a:pos x="324" y="267"/>
              </a:cxn>
              <a:cxn ang="0">
                <a:pos x="365" y="280"/>
              </a:cxn>
              <a:cxn ang="0">
                <a:pos x="390" y="225"/>
              </a:cxn>
              <a:cxn ang="0">
                <a:pos x="381" y="187"/>
              </a:cxn>
              <a:cxn ang="0">
                <a:pos x="424" y="179"/>
              </a:cxn>
              <a:cxn ang="0">
                <a:pos x="429" y="118"/>
              </a:cxn>
              <a:cxn ang="0">
                <a:pos x="404" y="91"/>
              </a:cxn>
              <a:cxn ang="0">
                <a:pos x="360" y="64"/>
              </a:cxn>
              <a:cxn ang="0">
                <a:pos x="369" y="27"/>
              </a:cxn>
              <a:cxn ang="0">
                <a:pos x="350" y="0"/>
              </a:cxn>
              <a:cxn ang="0">
                <a:pos x="256" y="4"/>
              </a:cxn>
              <a:cxn ang="0">
                <a:pos x="160" y="8"/>
              </a:cxn>
              <a:cxn ang="0">
                <a:pos x="6" y="15"/>
              </a:cxn>
            </a:cxnLst>
            <a:rect l="0" t="0" r="r" b="b"/>
            <a:pathLst>
              <a:path w="429" h="280">
                <a:moveTo>
                  <a:pt x="6" y="15"/>
                </a:moveTo>
                <a:lnTo>
                  <a:pt x="0" y="64"/>
                </a:lnTo>
                <a:lnTo>
                  <a:pt x="9" y="116"/>
                </a:lnTo>
                <a:lnTo>
                  <a:pt x="49" y="223"/>
                </a:lnTo>
                <a:lnTo>
                  <a:pt x="71" y="280"/>
                </a:lnTo>
                <a:lnTo>
                  <a:pt x="324" y="267"/>
                </a:lnTo>
                <a:lnTo>
                  <a:pt x="365" y="280"/>
                </a:lnTo>
                <a:lnTo>
                  <a:pt x="390" y="225"/>
                </a:lnTo>
                <a:lnTo>
                  <a:pt x="381" y="187"/>
                </a:lnTo>
                <a:lnTo>
                  <a:pt x="424" y="179"/>
                </a:lnTo>
                <a:lnTo>
                  <a:pt x="429" y="118"/>
                </a:lnTo>
                <a:lnTo>
                  <a:pt x="404" y="91"/>
                </a:lnTo>
                <a:lnTo>
                  <a:pt x="360" y="64"/>
                </a:lnTo>
                <a:lnTo>
                  <a:pt x="369" y="27"/>
                </a:lnTo>
                <a:lnTo>
                  <a:pt x="350" y="0"/>
                </a:lnTo>
                <a:lnTo>
                  <a:pt x="256" y="4"/>
                </a:lnTo>
                <a:lnTo>
                  <a:pt x="160" y="8"/>
                </a:lnTo>
                <a:lnTo>
                  <a:pt x="6" y="15"/>
                </a:lnTo>
                <a:close/>
              </a:path>
            </a:pathLst>
          </a:custGeom>
          <a:solidFill>
            <a:srgbClr val="FFFFFF"/>
          </a:solidFill>
          <a:ln w="1752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0" name="Freeform 39"/>
          <p:cNvSpPr>
            <a:spLocks/>
          </p:cNvSpPr>
          <p:nvPr/>
        </p:nvSpPr>
        <p:spPr bwMode="auto">
          <a:xfrm>
            <a:off x="5322558" y="1426296"/>
            <a:ext cx="664744" cy="314734"/>
          </a:xfrm>
          <a:custGeom>
            <a:avLst/>
            <a:gdLst/>
            <a:ahLst/>
            <a:cxnLst>
              <a:cxn ang="0">
                <a:pos x="0" y="94"/>
              </a:cxn>
              <a:cxn ang="0">
                <a:pos x="89" y="0"/>
              </a:cxn>
              <a:cxn ang="0">
                <a:pos x="73" y="39"/>
              </a:cxn>
              <a:cxn ang="0">
                <a:pos x="85" y="51"/>
              </a:cxn>
              <a:cxn ang="0">
                <a:pos x="113" y="35"/>
              </a:cxn>
              <a:cxn ang="0">
                <a:pos x="175" y="59"/>
              </a:cxn>
              <a:cxn ang="0">
                <a:pos x="201" y="39"/>
              </a:cxn>
              <a:cxn ang="0">
                <a:pos x="283" y="28"/>
              </a:cxn>
              <a:cxn ang="0">
                <a:pos x="299" y="52"/>
              </a:cxn>
              <a:cxn ang="0">
                <a:pos x="331" y="47"/>
              </a:cxn>
              <a:cxn ang="0">
                <a:pos x="394" y="72"/>
              </a:cxn>
              <a:cxn ang="0">
                <a:pos x="398" y="90"/>
              </a:cxn>
              <a:cxn ang="0">
                <a:pos x="330" y="106"/>
              </a:cxn>
              <a:cxn ang="0">
                <a:pos x="310" y="94"/>
              </a:cxn>
              <a:cxn ang="0">
                <a:pos x="276" y="98"/>
              </a:cxn>
              <a:cxn ang="0">
                <a:pos x="236" y="122"/>
              </a:cxn>
              <a:cxn ang="0">
                <a:pos x="217" y="124"/>
              </a:cxn>
              <a:cxn ang="0">
                <a:pos x="202" y="106"/>
              </a:cxn>
              <a:cxn ang="0">
                <a:pos x="180" y="170"/>
              </a:cxn>
              <a:cxn ang="0">
                <a:pos x="155" y="172"/>
              </a:cxn>
              <a:cxn ang="0">
                <a:pos x="144" y="146"/>
              </a:cxn>
              <a:cxn ang="0">
                <a:pos x="91" y="134"/>
              </a:cxn>
              <a:cxn ang="0">
                <a:pos x="66" y="116"/>
              </a:cxn>
              <a:cxn ang="0">
                <a:pos x="22" y="122"/>
              </a:cxn>
              <a:cxn ang="0">
                <a:pos x="0" y="94"/>
              </a:cxn>
            </a:cxnLst>
            <a:rect l="0" t="0" r="r" b="b"/>
            <a:pathLst>
              <a:path w="398" h="172">
                <a:moveTo>
                  <a:pt x="0" y="94"/>
                </a:moveTo>
                <a:lnTo>
                  <a:pt x="89" y="0"/>
                </a:lnTo>
                <a:lnTo>
                  <a:pt x="73" y="39"/>
                </a:lnTo>
                <a:lnTo>
                  <a:pt x="85" y="51"/>
                </a:lnTo>
                <a:lnTo>
                  <a:pt x="113" y="35"/>
                </a:lnTo>
                <a:lnTo>
                  <a:pt x="175" y="59"/>
                </a:lnTo>
                <a:lnTo>
                  <a:pt x="201" y="39"/>
                </a:lnTo>
                <a:lnTo>
                  <a:pt x="283" y="28"/>
                </a:lnTo>
                <a:lnTo>
                  <a:pt x="299" y="52"/>
                </a:lnTo>
                <a:lnTo>
                  <a:pt x="331" y="47"/>
                </a:lnTo>
                <a:lnTo>
                  <a:pt x="394" y="72"/>
                </a:lnTo>
                <a:lnTo>
                  <a:pt x="398" y="90"/>
                </a:lnTo>
                <a:lnTo>
                  <a:pt x="330" y="106"/>
                </a:lnTo>
                <a:lnTo>
                  <a:pt x="310" y="94"/>
                </a:lnTo>
                <a:lnTo>
                  <a:pt x="276" y="98"/>
                </a:lnTo>
                <a:lnTo>
                  <a:pt x="236" y="122"/>
                </a:lnTo>
                <a:lnTo>
                  <a:pt x="217" y="124"/>
                </a:lnTo>
                <a:lnTo>
                  <a:pt x="202" y="106"/>
                </a:lnTo>
                <a:lnTo>
                  <a:pt x="180" y="170"/>
                </a:lnTo>
                <a:lnTo>
                  <a:pt x="155" y="172"/>
                </a:lnTo>
                <a:lnTo>
                  <a:pt x="144" y="146"/>
                </a:lnTo>
                <a:lnTo>
                  <a:pt x="91" y="134"/>
                </a:lnTo>
                <a:lnTo>
                  <a:pt x="66" y="116"/>
                </a:lnTo>
                <a:lnTo>
                  <a:pt x="22" y="122"/>
                </a:lnTo>
                <a:lnTo>
                  <a:pt x="0" y="94"/>
                </a:lnTo>
                <a:close/>
              </a:path>
            </a:pathLst>
          </a:custGeom>
          <a:solidFill>
            <a:srgbClr val="FFFFFF"/>
          </a:solidFill>
          <a:ln w="1752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1" name="Freeform 40"/>
          <p:cNvSpPr>
            <a:spLocks/>
          </p:cNvSpPr>
          <p:nvPr/>
        </p:nvSpPr>
        <p:spPr bwMode="auto">
          <a:xfrm>
            <a:off x="5783948" y="1646972"/>
            <a:ext cx="475061" cy="705439"/>
          </a:xfrm>
          <a:custGeom>
            <a:avLst/>
            <a:gdLst/>
            <a:ahLst/>
            <a:cxnLst>
              <a:cxn ang="0">
                <a:pos x="71" y="16"/>
              </a:cxn>
              <a:cxn ang="0">
                <a:pos x="82" y="40"/>
              </a:cxn>
              <a:cxn ang="0">
                <a:pos x="62" y="55"/>
              </a:cxn>
              <a:cxn ang="0">
                <a:pos x="61" y="116"/>
              </a:cxn>
              <a:cxn ang="0">
                <a:pos x="50" y="76"/>
              </a:cxn>
              <a:cxn ang="0">
                <a:pos x="9" y="115"/>
              </a:cxn>
              <a:cxn ang="0">
                <a:pos x="0" y="225"/>
              </a:cxn>
              <a:cxn ang="0">
                <a:pos x="26" y="280"/>
              </a:cxn>
              <a:cxn ang="0">
                <a:pos x="29" y="308"/>
              </a:cxn>
              <a:cxn ang="0">
                <a:pos x="30" y="330"/>
              </a:cxn>
              <a:cxn ang="0">
                <a:pos x="29" y="350"/>
              </a:cxn>
              <a:cxn ang="0">
                <a:pos x="23" y="386"/>
              </a:cxn>
              <a:cxn ang="0">
                <a:pos x="135" y="380"/>
              </a:cxn>
              <a:cxn ang="0">
                <a:pos x="283" y="366"/>
              </a:cxn>
              <a:cxn ang="0">
                <a:pos x="256" y="358"/>
              </a:cxn>
              <a:cxn ang="0">
                <a:pos x="241" y="338"/>
              </a:cxn>
              <a:cxn ang="0">
                <a:pos x="264" y="321"/>
              </a:cxn>
              <a:cxn ang="0">
                <a:pos x="264" y="300"/>
              </a:cxn>
              <a:cxn ang="0">
                <a:pos x="253" y="281"/>
              </a:cxn>
              <a:cxn ang="0">
                <a:pos x="264" y="268"/>
              </a:cxn>
              <a:cxn ang="0">
                <a:pos x="284" y="269"/>
              </a:cxn>
              <a:cxn ang="0">
                <a:pos x="280" y="216"/>
              </a:cxn>
              <a:cxn ang="0">
                <a:pos x="275" y="184"/>
              </a:cxn>
              <a:cxn ang="0">
                <a:pos x="263" y="164"/>
              </a:cxn>
              <a:cxn ang="0">
                <a:pos x="251" y="152"/>
              </a:cxn>
              <a:cxn ang="0">
                <a:pos x="232" y="148"/>
              </a:cxn>
              <a:cxn ang="0">
                <a:pos x="215" y="148"/>
              </a:cxn>
              <a:cxn ang="0">
                <a:pos x="196" y="173"/>
              </a:cxn>
              <a:cxn ang="0">
                <a:pos x="184" y="181"/>
              </a:cxn>
              <a:cxn ang="0">
                <a:pos x="176" y="184"/>
              </a:cxn>
              <a:cxn ang="0">
                <a:pos x="167" y="180"/>
              </a:cxn>
              <a:cxn ang="0">
                <a:pos x="164" y="168"/>
              </a:cxn>
              <a:cxn ang="0">
                <a:pos x="167" y="160"/>
              </a:cxn>
              <a:cxn ang="0">
                <a:pos x="175" y="152"/>
              </a:cxn>
              <a:cxn ang="0">
                <a:pos x="183" y="148"/>
              </a:cxn>
              <a:cxn ang="0">
                <a:pos x="191" y="147"/>
              </a:cxn>
              <a:cxn ang="0">
                <a:pos x="191" y="132"/>
              </a:cxn>
              <a:cxn ang="0">
                <a:pos x="212" y="116"/>
              </a:cxn>
              <a:cxn ang="0">
                <a:pos x="191" y="65"/>
              </a:cxn>
              <a:cxn ang="0">
                <a:pos x="191" y="41"/>
              </a:cxn>
              <a:cxn ang="0">
                <a:pos x="155" y="32"/>
              </a:cxn>
              <a:cxn ang="0">
                <a:pos x="103" y="0"/>
              </a:cxn>
              <a:cxn ang="0">
                <a:pos x="71" y="16"/>
              </a:cxn>
            </a:cxnLst>
            <a:rect l="0" t="0" r="r" b="b"/>
            <a:pathLst>
              <a:path w="284" h="386">
                <a:moveTo>
                  <a:pt x="71" y="16"/>
                </a:moveTo>
                <a:lnTo>
                  <a:pt x="82" y="40"/>
                </a:lnTo>
                <a:lnTo>
                  <a:pt x="62" y="55"/>
                </a:lnTo>
                <a:lnTo>
                  <a:pt x="61" y="116"/>
                </a:lnTo>
                <a:lnTo>
                  <a:pt x="50" y="76"/>
                </a:lnTo>
                <a:lnTo>
                  <a:pt x="9" y="115"/>
                </a:lnTo>
                <a:lnTo>
                  <a:pt x="0" y="225"/>
                </a:lnTo>
                <a:lnTo>
                  <a:pt x="26" y="280"/>
                </a:lnTo>
                <a:lnTo>
                  <a:pt x="29" y="308"/>
                </a:lnTo>
                <a:lnTo>
                  <a:pt x="30" y="330"/>
                </a:lnTo>
                <a:lnTo>
                  <a:pt x="29" y="350"/>
                </a:lnTo>
                <a:lnTo>
                  <a:pt x="23" y="386"/>
                </a:lnTo>
                <a:lnTo>
                  <a:pt x="135" y="380"/>
                </a:lnTo>
                <a:lnTo>
                  <a:pt x="283" y="366"/>
                </a:lnTo>
                <a:lnTo>
                  <a:pt x="256" y="358"/>
                </a:lnTo>
                <a:lnTo>
                  <a:pt x="241" y="338"/>
                </a:lnTo>
                <a:lnTo>
                  <a:pt x="264" y="321"/>
                </a:lnTo>
                <a:lnTo>
                  <a:pt x="264" y="300"/>
                </a:lnTo>
                <a:lnTo>
                  <a:pt x="253" y="281"/>
                </a:lnTo>
                <a:lnTo>
                  <a:pt x="264" y="268"/>
                </a:lnTo>
                <a:lnTo>
                  <a:pt x="284" y="269"/>
                </a:lnTo>
                <a:lnTo>
                  <a:pt x="280" y="216"/>
                </a:lnTo>
                <a:lnTo>
                  <a:pt x="275" y="184"/>
                </a:lnTo>
                <a:lnTo>
                  <a:pt x="263" y="164"/>
                </a:lnTo>
                <a:lnTo>
                  <a:pt x="251" y="152"/>
                </a:lnTo>
                <a:lnTo>
                  <a:pt x="232" y="148"/>
                </a:lnTo>
                <a:lnTo>
                  <a:pt x="215" y="148"/>
                </a:lnTo>
                <a:lnTo>
                  <a:pt x="196" y="173"/>
                </a:lnTo>
                <a:lnTo>
                  <a:pt x="184" y="181"/>
                </a:lnTo>
                <a:lnTo>
                  <a:pt x="176" y="184"/>
                </a:lnTo>
                <a:lnTo>
                  <a:pt x="167" y="180"/>
                </a:lnTo>
                <a:lnTo>
                  <a:pt x="164" y="168"/>
                </a:lnTo>
                <a:lnTo>
                  <a:pt x="167" y="160"/>
                </a:lnTo>
                <a:lnTo>
                  <a:pt x="175" y="152"/>
                </a:lnTo>
                <a:lnTo>
                  <a:pt x="183" y="148"/>
                </a:lnTo>
                <a:lnTo>
                  <a:pt x="191" y="147"/>
                </a:lnTo>
                <a:lnTo>
                  <a:pt x="191" y="132"/>
                </a:lnTo>
                <a:lnTo>
                  <a:pt x="212" y="116"/>
                </a:lnTo>
                <a:lnTo>
                  <a:pt x="191" y="65"/>
                </a:lnTo>
                <a:lnTo>
                  <a:pt x="191" y="41"/>
                </a:lnTo>
                <a:lnTo>
                  <a:pt x="155" y="32"/>
                </a:lnTo>
                <a:lnTo>
                  <a:pt x="103" y="0"/>
                </a:lnTo>
                <a:lnTo>
                  <a:pt x="71" y="16"/>
                </a:lnTo>
                <a:close/>
              </a:path>
            </a:pathLst>
          </a:custGeom>
          <a:solidFill>
            <a:srgbClr val="FFFFFF"/>
          </a:solidFill>
          <a:ln w="1752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2" name="Freeform 41"/>
          <p:cNvSpPr>
            <a:spLocks/>
          </p:cNvSpPr>
          <p:nvPr/>
        </p:nvSpPr>
        <p:spPr bwMode="auto">
          <a:xfrm>
            <a:off x="5266166" y="2271014"/>
            <a:ext cx="514364" cy="929733"/>
          </a:xfrm>
          <a:custGeom>
            <a:avLst/>
            <a:gdLst/>
            <a:ahLst/>
            <a:cxnLst>
              <a:cxn ang="0">
                <a:pos x="57" y="30"/>
              </a:cxn>
              <a:cxn ang="0">
                <a:pos x="234" y="0"/>
              </a:cxn>
              <a:cxn ang="0">
                <a:pos x="262" y="63"/>
              </a:cxn>
              <a:cxn ang="0">
                <a:pos x="298" y="324"/>
              </a:cxn>
              <a:cxn ang="0">
                <a:pos x="308" y="359"/>
              </a:cxn>
              <a:cxn ang="0">
                <a:pos x="280" y="428"/>
              </a:cxn>
              <a:cxn ang="0">
                <a:pos x="280" y="476"/>
              </a:cxn>
              <a:cxn ang="0">
                <a:pos x="248" y="470"/>
              </a:cxn>
              <a:cxn ang="0">
                <a:pos x="250" y="510"/>
              </a:cxn>
              <a:cxn ang="0">
                <a:pos x="216" y="494"/>
              </a:cxn>
              <a:cxn ang="0">
                <a:pos x="199" y="500"/>
              </a:cxn>
              <a:cxn ang="0">
                <a:pos x="174" y="496"/>
              </a:cxn>
              <a:cxn ang="0">
                <a:pos x="155" y="434"/>
              </a:cxn>
              <a:cxn ang="0">
                <a:pos x="119" y="416"/>
              </a:cxn>
              <a:cxn ang="0">
                <a:pos x="119" y="351"/>
              </a:cxn>
              <a:cxn ang="0">
                <a:pos x="84" y="359"/>
              </a:cxn>
              <a:cxn ang="0">
                <a:pos x="64" y="311"/>
              </a:cxn>
              <a:cxn ang="0">
                <a:pos x="0" y="255"/>
              </a:cxn>
              <a:cxn ang="0">
                <a:pos x="46" y="167"/>
              </a:cxn>
              <a:cxn ang="0">
                <a:pos x="33" y="126"/>
              </a:cxn>
              <a:cxn ang="0">
                <a:pos x="80" y="118"/>
              </a:cxn>
              <a:cxn ang="0">
                <a:pos x="84" y="60"/>
              </a:cxn>
              <a:cxn ang="0">
                <a:pos x="57" y="30"/>
              </a:cxn>
            </a:cxnLst>
            <a:rect l="0" t="0" r="r" b="b"/>
            <a:pathLst>
              <a:path w="308" h="510">
                <a:moveTo>
                  <a:pt x="57" y="30"/>
                </a:moveTo>
                <a:lnTo>
                  <a:pt x="234" y="0"/>
                </a:lnTo>
                <a:lnTo>
                  <a:pt x="262" y="63"/>
                </a:lnTo>
                <a:lnTo>
                  <a:pt x="298" y="324"/>
                </a:lnTo>
                <a:lnTo>
                  <a:pt x="308" y="359"/>
                </a:lnTo>
                <a:lnTo>
                  <a:pt x="280" y="428"/>
                </a:lnTo>
                <a:lnTo>
                  <a:pt x="280" y="476"/>
                </a:lnTo>
                <a:lnTo>
                  <a:pt x="248" y="470"/>
                </a:lnTo>
                <a:lnTo>
                  <a:pt x="250" y="510"/>
                </a:lnTo>
                <a:lnTo>
                  <a:pt x="216" y="494"/>
                </a:lnTo>
                <a:lnTo>
                  <a:pt x="199" y="500"/>
                </a:lnTo>
                <a:lnTo>
                  <a:pt x="174" y="496"/>
                </a:lnTo>
                <a:lnTo>
                  <a:pt x="155" y="434"/>
                </a:lnTo>
                <a:lnTo>
                  <a:pt x="119" y="416"/>
                </a:lnTo>
                <a:lnTo>
                  <a:pt x="119" y="351"/>
                </a:lnTo>
                <a:lnTo>
                  <a:pt x="84" y="359"/>
                </a:lnTo>
                <a:lnTo>
                  <a:pt x="64" y="311"/>
                </a:lnTo>
                <a:lnTo>
                  <a:pt x="0" y="255"/>
                </a:lnTo>
                <a:lnTo>
                  <a:pt x="46" y="167"/>
                </a:lnTo>
                <a:lnTo>
                  <a:pt x="33" y="126"/>
                </a:lnTo>
                <a:lnTo>
                  <a:pt x="80" y="118"/>
                </a:lnTo>
                <a:lnTo>
                  <a:pt x="84" y="60"/>
                </a:lnTo>
                <a:lnTo>
                  <a:pt x="57" y="30"/>
                </a:lnTo>
                <a:close/>
              </a:path>
            </a:pathLst>
          </a:custGeom>
          <a:solidFill>
            <a:srgbClr val="FFFFFF"/>
          </a:solidFill>
          <a:ln w="1752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3" name="Freeform 42"/>
          <p:cNvSpPr>
            <a:spLocks/>
          </p:cNvSpPr>
          <p:nvPr/>
        </p:nvSpPr>
        <p:spPr bwMode="auto">
          <a:xfrm>
            <a:off x="4806484" y="2649058"/>
            <a:ext cx="818541" cy="734380"/>
          </a:xfrm>
          <a:custGeom>
            <a:avLst/>
            <a:gdLst/>
            <a:ahLst/>
            <a:cxnLst>
              <a:cxn ang="0">
                <a:pos x="0" y="13"/>
              </a:cxn>
              <a:cxn ang="0">
                <a:pos x="214" y="0"/>
              </a:cxn>
              <a:cxn ang="0">
                <a:pos x="259" y="0"/>
              </a:cxn>
              <a:cxn ang="0">
                <a:pos x="294" y="12"/>
              </a:cxn>
              <a:cxn ang="0">
                <a:pos x="275" y="46"/>
              </a:cxn>
              <a:cxn ang="0">
                <a:pos x="338" y="104"/>
              </a:cxn>
              <a:cxn ang="0">
                <a:pos x="358" y="152"/>
              </a:cxn>
              <a:cxn ang="0">
                <a:pos x="395" y="140"/>
              </a:cxn>
              <a:cxn ang="0">
                <a:pos x="393" y="207"/>
              </a:cxn>
              <a:cxn ang="0">
                <a:pos x="431" y="227"/>
              </a:cxn>
              <a:cxn ang="0">
                <a:pos x="448" y="287"/>
              </a:cxn>
              <a:cxn ang="0">
                <a:pos x="475" y="293"/>
              </a:cxn>
              <a:cxn ang="0">
                <a:pos x="489" y="318"/>
              </a:cxn>
              <a:cxn ang="0">
                <a:pos x="456" y="353"/>
              </a:cxn>
              <a:cxn ang="0">
                <a:pos x="445" y="393"/>
              </a:cxn>
              <a:cxn ang="0">
                <a:pos x="399" y="403"/>
              </a:cxn>
              <a:cxn ang="0">
                <a:pos x="411" y="359"/>
              </a:cxn>
              <a:cxn ang="0">
                <a:pos x="227" y="375"/>
              </a:cxn>
              <a:cxn ang="0">
                <a:pos x="96" y="391"/>
              </a:cxn>
              <a:cxn ang="0">
                <a:pos x="88" y="349"/>
              </a:cxn>
              <a:cxn ang="0">
                <a:pos x="78" y="219"/>
              </a:cxn>
              <a:cxn ang="0">
                <a:pos x="77" y="149"/>
              </a:cxn>
              <a:cxn ang="0">
                <a:pos x="33" y="117"/>
              </a:cxn>
              <a:cxn ang="0">
                <a:pos x="49" y="88"/>
              </a:cxn>
              <a:cxn ang="0">
                <a:pos x="28" y="72"/>
              </a:cxn>
              <a:cxn ang="0">
                <a:pos x="0" y="13"/>
              </a:cxn>
            </a:cxnLst>
            <a:rect l="0" t="0" r="r" b="b"/>
            <a:pathLst>
              <a:path w="489" h="403">
                <a:moveTo>
                  <a:pt x="0" y="13"/>
                </a:moveTo>
                <a:lnTo>
                  <a:pt x="214" y="0"/>
                </a:lnTo>
                <a:lnTo>
                  <a:pt x="259" y="0"/>
                </a:lnTo>
                <a:lnTo>
                  <a:pt x="294" y="12"/>
                </a:lnTo>
                <a:lnTo>
                  <a:pt x="275" y="46"/>
                </a:lnTo>
                <a:lnTo>
                  <a:pt x="338" y="104"/>
                </a:lnTo>
                <a:lnTo>
                  <a:pt x="358" y="152"/>
                </a:lnTo>
                <a:lnTo>
                  <a:pt x="395" y="140"/>
                </a:lnTo>
                <a:lnTo>
                  <a:pt x="393" y="207"/>
                </a:lnTo>
                <a:lnTo>
                  <a:pt x="431" y="227"/>
                </a:lnTo>
                <a:lnTo>
                  <a:pt x="448" y="287"/>
                </a:lnTo>
                <a:lnTo>
                  <a:pt x="475" y="293"/>
                </a:lnTo>
                <a:lnTo>
                  <a:pt x="489" y="318"/>
                </a:lnTo>
                <a:lnTo>
                  <a:pt x="456" y="353"/>
                </a:lnTo>
                <a:lnTo>
                  <a:pt x="445" y="393"/>
                </a:lnTo>
                <a:lnTo>
                  <a:pt x="399" y="403"/>
                </a:lnTo>
                <a:lnTo>
                  <a:pt x="411" y="359"/>
                </a:lnTo>
                <a:lnTo>
                  <a:pt x="227" y="375"/>
                </a:lnTo>
                <a:lnTo>
                  <a:pt x="96" y="391"/>
                </a:lnTo>
                <a:lnTo>
                  <a:pt x="88" y="349"/>
                </a:lnTo>
                <a:lnTo>
                  <a:pt x="78" y="219"/>
                </a:lnTo>
                <a:lnTo>
                  <a:pt x="77" y="149"/>
                </a:lnTo>
                <a:lnTo>
                  <a:pt x="33" y="117"/>
                </a:lnTo>
                <a:lnTo>
                  <a:pt x="49" y="88"/>
                </a:lnTo>
                <a:lnTo>
                  <a:pt x="28" y="72"/>
                </a:lnTo>
                <a:lnTo>
                  <a:pt x="0" y="13"/>
                </a:lnTo>
                <a:close/>
              </a:path>
            </a:pathLst>
          </a:custGeom>
          <a:solidFill>
            <a:srgbClr val="FFFFFF"/>
          </a:solidFill>
          <a:ln w="1752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4" name="Freeform 43"/>
          <p:cNvSpPr>
            <a:spLocks/>
          </p:cNvSpPr>
          <p:nvPr/>
        </p:nvSpPr>
        <p:spPr bwMode="auto">
          <a:xfrm>
            <a:off x="5703633" y="2336132"/>
            <a:ext cx="399872" cy="719910"/>
          </a:xfrm>
          <a:custGeom>
            <a:avLst/>
            <a:gdLst/>
            <a:ahLst/>
            <a:cxnLst>
              <a:cxn ang="0">
                <a:pos x="0" y="28"/>
              </a:cxn>
              <a:cxn ang="0">
                <a:pos x="28" y="43"/>
              </a:cxn>
              <a:cxn ang="0">
                <a:pos x="54" y="40"/>
              </a:cxn>
              <a:cxn ang="0">
                <a:pos x="63" y="32"/>
              </a:cxn>
              <a:cxn ang="0">
                <a:pos x="70" y="8"/>
              </a:cxn>
              <a:cxn ang="0">
                <a:pos x="186" y="0"/>
              </a:cxn>
              <a:cxn ang="0">
                <a:pos x="239" y="279"/>
              </a:cxn>
              <a:cxn ang="0">
                <a:pos x="235" y="276"/>
              </a:cxn>
              <a:cxn ang="0">
                <a:pos x="195" y="292"/>
              </a:cxn>
              <a:cxn ang="0">
                <a:pos x="167" y="366"/>
              </a:cxn>
              <a:cxn ang="0">
                <a:pos x="126" y="356"/>
              </a:cxn>
              <a:cxn ang="0">
                <a:pos x="78" y="384"/>
              </a:cxn>
              <a:cxn ang="0">
                <a:pos x="16" y="394"/>
              </a:cxn>
              <a:cxn ang="0">
                <a:pos x="44" y="321"/>
              </a:cxn>
              <a:cxn ang="0">
                <a:pos x="32" y="280"/>
              </a:cxn>
              <a:cxn ang="0">
                <a:pos x="0" y="28"/>
              </a:cxn>
            </a:cxnLst>
            <a:rect l="0" t="0" r="r" b="b"/>
            <a:pathLst>
              <a:path w="239" h="394">
                <a:moveTo>
                  <a:pt x="0" y="28"/>
                </a:moveTo>
                <a:lnTo>
                  <a:pt x="28" y="43"/>
                </a:lnTo>
                <a:lnTo>
                  <a:pt x="54" y="40"/>
                </a:lnTo>
                <a:lnTo>
                  <a:pt x="63" y="32"/>
                </a:lnTo>
                <a:lnTo>
                  <a:pt x="70" y="8"/>
                </a:lnTo>
                <a:lnTo>
                  <a:pt x="186" y="0"/>
                </a:lnTo>
                <a:lnTo>
                  <a:pt x="239" y="279"/>
                </a:lnTo>
                <a:lnTo>
                  <a:pt x="235" y="276"/>
                </a:lnTo>
                <a:lnTo>
                  <a:pt x="195" y="292"/>
                </a:lnTo>
                <a:lnTo>
                  <a:pt x="167" y="366"/>
                </a:lnTo>
                <a:lnTo>
                  <a:pt x="126" y="356"/>
                </a:lnTo>
                <a:lnTo>
                  <a:pt x="78" y="384"/>
                </a:lnTo>
                <a:lnTo>
                  <a:pt x="16" y="394"/>
                </a:lnTo>
                <a:lnTo>
                  <a:pt x="44" y="321"/>
                </a:lnTo>
                <a:lnTo>
                  <a:pt x="32" y="280"/>
                </a:lnTo>
                <a:lnTo>
                  <a:pt x="0" y="28"/>
                </a:lnTo>
                <a:close/>
              </a:path>
            </a:pathLst>
          </a:custGeom>
          <a:solidFill>
            <a:srgbClr val="FFFFFF"/>
          </a:solidFill>
          <a:ln w="1752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5" name="Freeform 44"/>
          <p:cNvSpPr>
            <a:spLocks/>
          </p:cNvSpPr>
          <p:nvPr/>
        </p:nvSpPr>
        <p:spPr bwMode="auto">
          <a:xfrm>
            <a:off x="6014644" y="2191426"/>
            <a:ext cx="512656" cy="649367"/>
          </a:xfrm>
          <a:custGeom>
            <a:avLst/>
            <a:gdLst/>
            <a:ahLst/>
            <a:cxnLst>
              <a:cxn ang="0">
                <a:pos x="0" y="80"/>
              </a:cxn>
              <a:cxn ang="0">
                <a:pos x="138" y="67"/>
              </a:cxn>
              <a:cxn ang="0">
                <a:pos x="167" y="72"/>
              </a:cxn>
              <a:cxn ang="0">
                <a:pos x="232" y="42"/>
              </a:cxn>
              <a:cxn ang="0">
                <a:pos x="247" y="14"/>
              </a:cxn>
              <a:cxn ang="0">
                <a:pos x="286" y="0"/>
              </a:cxn>
              <a:cxn ang="0">
                <a:pos x="307" y="135"/>
              </a:cxn>
              <a:cxn ang="0">
                <a:pos x="291" y="150"/>
              </a:cxn>
              <a:cxn ang="0">
                <a:pos x="295" y="243"/>
              </a:cxn>
              <a:cxn ang="0">
                <a:pos x="264" y="251"/>
              </a:cxn>
              <a:cxn ang="0">
                <a:pos x="247" y="303"/>
              </a:cxn>
              <a:cxn ang="0">
                <a:pos x="223" y="296"/>
              </a:cxn>
              <a:cxn ang="0">
                <a:pos x="215" y="356"/>
              </a:cxn>
              <a:cxn ang="0">
                <a:pos x="181" y="331"/>
              </a:cxn>
              <a:cxn ang="0">
                <a:pos x="113" y="347"/>
              </a:cxn>
              <a:cxn ang="0">
                <a:pos x="83" y="324"/>
              </a:cxn>
              <a:cxn ang="0">
                <a:pos x="45" y="323"/>
              </a:cxn>
              <a:cxn ang="0">
                <a:pos x="25" y="223"/>
              </a:cxn>
              <a:cxn ang="0">
                <a:pos x="0" y="80"/>
              </a:cxn>
            </a:cxnLst>
            <a:rect l="0" t="0" r="r" b="b"/>
            <a:pathLst>
              <a:path w="307" h="356">
                <a:moveTo>
                  <a:pt x="0" y="80"/>
                </a:moveTo>
                <a:lnTo>
                  <a:pt x="138" y="67"/>
                </a:lnTo>
                <a:lnTo>
                  <a:pt x="167" y="72"/>
                </a:lnTo>
                <a:lnTo>
                  <a:pt x="232" y="42"/>
                </a:lnTo>
                <a:lnTo>
                  <a:pt x="247" y="14"/>
                </a:lnTo>
                <a:lnTo>
                  <a:pt x="286" y="0"/>
                </a:lnTo>
                <a:lnTo>
                  <a:pt x="307" y="135"/>
                </a:lnTo>
                <a:lnTo>
                  <a:pt x="291" y="150"/>
                </a:lnTo>
                <a:lnTo>
                  <a:pt x="295" y="243"/>
                </a:lnTo>
                <a:lnTo>
                  <a:pt x="264" y="251"/>
                </a:lnTo>
                <a:lnTo>
                  <a:pt x="247" y="303"/>
                </a:lnTo>
                <a:lnTo>
                  <a:pt x="223" y="296"/>
                </a:lnTo>
                <a:lnTo>
                  <a:pt x="215" y="356"/>
                </a:lnTo>
                <a:lnTo>
                  <a:pt x="181" y="331"/>
                </a:lnTo>
                <a:lnTo>
                  <a:pt x="113" y="347"/>
                </a:lnTo>
                <a:lnTo>
                  <a:pt x="83" y="324"/>
                </a:lnTo>
                <a:lnTo>
                  <a:pt x="45" y="323"/>
                </a:lnTo>
                <a:lnTo>
                  <a:pt x="25" y="223"/>
                </a:lnTo>
                <a:lnTo>
                  <a:pt x="0" y="80"/>
                </a:lnTo>
                <a:close/>
              </a:path>
            </a:pathLst>
          </a:custGeom>
          <a:solidFill>
            <a:srgbClr val="FFFFFF"/>
          </a:solidFill>
          <a:ln w="1752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6" name="Freeform 45"/>
          <p:cNvSpPr>
            <a:spLocks/>
          </p:cNvSpPr>
          <p:nvPr/>
        </p:nvSpPr>
        <p:spPr bwMode="auto">
          <a:xfrm>
            <a:off x="5556671" y="2775675"/>
            <a:ext cx="903983" cy="549881"/>
          </a:xfrm>
          <a:custGeom>
            <a:avLst/>
            <a:gdLst/>
            <a:ahLst/>
            <a:cxnLst>
              <a:cxn ang="0">
                <a:pos x="0" y="301"/>
              </a:cxn>
              <a:cxn ang="0">
                <a:pos x="132" y="283"/>
              </a:cxn>
              <a:cxn ang="0">
                <a:pos x="132" y="269"/>
              </a:cxn>
              <a:cxn ang="0">
                <a:pos x="449" y="225"/>
              </a:cxn>
              <a:cxn ang="0">
                <a:pos x="455" y="203"/>
              </a:cxn>
              <a:cxn ang="0">
                <a:pos x="501" y="185"/>
              </a:cxn>
              <a:cxn ang="0">
                <a:pos x="506" y="161"/>
              </a:cxn>
              <a:cxn ang="0">
                <a:pos x="526" y="153"/>
              </a:cxn>
              <a:cxn ang="0">
                <a:pos x="541" y="117"/>
              </a:cxn>
              <a:cxn ang="0">
                <a:pos x="497" y="82"/>
              </a:cxn>
              <a:cxn ang="0">
                <a:pos x="489" y="34"/>
              </a:cxn>
              <a:cxn ang="0">
                <a:pos x="455" y="10"/>
              </a:cxn>
              <a:cxn ang="0">
                <a:pos x="384" y="23"/>
              </a:cxn>
              <a:cxn ang="0">
                <a:pos x="351" y="2"/>
              </a:cxn>
              <a:cxn ang="0">
                <a:pos x="319" y="0"/>
              </a:cxn>
              <a:cxn ang="0">
                <a:pos x="326" y="34"/>
              </a:cxn>
              <a:cxn ang="0">
                <a:pos x="282" y="51"/>
              </a:cxn>
              <a:cxn ang="0">
                <a:pos x="252" y="125"/>
              </a:cxn>
              <a:cxn ang="0">
                <a:pos x="213" y="113"/>
              </a:cxn>
              <a:cxn ang="0">
                <a:pos x="165" y="141"/>
              </a:cxn>
              <a:cxn ang="0">
                <a:pos x="104" y="152"/>
              </a:cxn>
              <a:cxn ang="0">
                <a:pos x="104" y="195"/>
              </a:cxn>
              <a:cxn ang="0">
                <a:pos x="73" y="193"/>
              </a:cxn>
              <a:cxn ang="0">
                <a:pos x="74" y="231"/>
              </a:cxn>
              <a:cxn ang="0">
                <a:pos x="42" y="216"/>
              </a:cxn>
              <a:cxn ang="0">
                <a:pos x="24" y="223"/>
              </a:cxn>
              <a:cxn ang="0">
                <a:pos x="40" y="248"/>
              </a:cxn>
              <a:cxn ang="0">
                <a:pos x="7" y="281"/>
              </a:cxn>
              <a:cxn ang="0">
                <a:pos x="0" y="301"/>
              </a:cxn>
            </a:cxnLst>
            <a:rect l="0" t="0" r="r" b="b"/>
            <a:pathLst>
              <a:path w="541" h="301">
                <a:moveTo>
                  <a:pt x="0" y="301"/>
                </a:moveTo>
                <a:lnTo>
                  <a:pt x="132" y="283"/>
                </a:lnTo>
                <a:lnTo>
                  <a:pt x="132" y="269"/>
                </a:lnTo>
                <a:lnTo>
                  <a:pt x="449" y="225"/>
                </a:lnTo>
                <a:lnTo>
                  <a:pt x="455" y="203"/>
                </a:lnTo>
                <a:lnTo>
                  <a:pt x="501" y="185"/>
                </a:lnTo>
                <a:lnTo>
                  <a:pt x="506" y="161"/>
                </a:lnTo>
                <a:lnTo>
                  <a:pt x="526" y="153"/>
                </a:lnTo>
                <a:lnTo>
                  <a:pt x="541" y="117"/>
                </a:lnTo>
                <a:lnTo>
                  <a:pt x="497" y="82"/>
                </a:lnTo>
                <a:lnTo>
                  <a:pt x="489" y="34"/>
                </a:lnTo>
                <a:lnTo>
                  <a:pt x="455" y="10"/>
                </a:lnTo>
                <a:lnTo>
                  <a:pt x="384" y="23"/>
                </a:lnTo>
                <a:lnTo>
                  <a:pt x="351" y="2"/>
                </a:lnTo>
                <a:lnTo>
                  <a:pt x="319" y="0"/>
                </a:lnTo>
                <a:lnTo>
                  <a:pt x="326" y="34"/>
                </a:lnTo>
                <a:lnTo>
                  <a:pt x="282" y="51"/>
                </a:lnTo>
                <a:lnTo>
                  <a:pt x="252" y="125"/>
                </a:lnTo>
                <a:lnTo>
                  <a:pt x="213" y="113"/>
                </a:lnTo>
                <a:lnTo>
                  <a:pt x="165" y="141"/>
                </a:lnTo>
                <a:lnTo>
                  <a:pt x="104" y="152"/>
                </a:lnTo>
                <a:lnTo>
                  <a:pt x="104" y="195"/>
                </a:lnTo>
                <a:lnTo>
                  <a:pt x="73" y="193"/>
                </a:lnTo>
                <a:lnTo>
                  <a:pt x="74" y="231"/>
                </a:lnTo>
                <a:lnTo>
                  <a:pt x="42" y="216"/>
                </a:lnTo>
                <a:lnTo>
                  <a:pt x="24" y="223"/>
                </a:lnTo>
                <a:lnTo>
                  <a:pt x="40" y="248"/>
                </a:lnTo>
                <a:lnTo>
                  <a:pt x="7" y="281"/>
                </a:lnTo>
                <a:lnTo>
                  <a:pt x="0" y="301"/>
                </a:lnTo>
                <a:close/>
              </a:path>
            </a:pathLst>
          </a:custGeom>
          <a:solidFill>
            <a:srgbClr val="FFFFFF"/>
          </a:solidFill>
          <a:ln w="1752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7" name="Freeform 46"/>
          <p:cNvSpPr>
            <a:spLocks/>
          </p:cNvSpPr>
          <p:nvPr/>
        </p:nvSpPr>
        <p:spPr bwMode="auto">
          <a:xfrm>
            <a:off x="5496861" y="3132012"/>
            <a:ext cx="1040692" cy="414220"/>
          </a:xfrm>
          <a:custGeom>
            <a:avLst/>
            <a:gdLst/>
            <a:ahLst/>
            <a:cxnLst>
              <a:cxn ang="0">
                <a:pos x="37" y="104"/>
              </a:cxn>
              <a:cxn ang="0">
                <a:pos x="37" y="108"/>
              </a:cxn>
              <a:cxn ang="0">
                <a:pos x="27" y="129"/>
              </a:cxn>
              <a:cxn ang="0">
                <a:pos x="39" y="158"/>
              </a:cxn>
              <a:cxn ang="0">
                <a:pos x="0" y="183"/>
              </a:cxn>
              <a:cxn ang="0">
                <a:pos x="8" y="227"/>
              </a:cxn>
              <a:cxn ang="0">
                <a:pos x="172" y="214"/>
              </a:cxn>
              <a:cxn ang="0">
                <a:pos x="366" y="191"/>
              </a:cxn>
              <a:cxn ang="0">
                <a:pos x="463" y="174"/>
              </a:cxn>
              <a:cxn ang="0">
                <a:pos x="483" y="116"/>
              </a:cxn>
              <a:cxn ang="0">
                <a:pos x="517" y="113"/>
              </a:cxn>
              <a:cxn ang="0">
                <a:pos x="623" y="0"/>
              </a:cxn>
              <a:cxn ang="0">
                <a:pos x="485" y="28"/>
              </a:cxn>
              <a:cxn ang="0">
                <a:pos x="164" y="74"/>
              </a:cxn>
              <a:cxn ang="0">
                <a:pos x="166" y="88"/>
              </a:cxn>
              <a:cxn ang="0">
                <a:pos x="37" y="104"/>
              </a:cxn>
            </a:cxnLst>
            <a:rect l="0" t="0" r="r" b="b"/>
            <a:pathLst>
              <a:path w="623" h="227">
                <a:moveTo>
                  <a:pt x="37" y="104"/>
                </a:moveTo>
                <a:lnTo>
                  <a:pt x="37" y="108"/>
                </a:lnTo>
                <a:lnTo>
                  <a:pt x="27" y="129"/>
                </a:lnTo>
                <a:lnTo>
                  <a:pt x="39" y="158"/>
                </a:lnTo>
                <a:lnTo>
                  <a:pt x="0" y="183"/>
                </a:lnTo>
                <a:lnTo>
                  <a:pt x="8" y="227"/>
                </a:lnTo>
                <a:lnTo>
                  <a:pt x="172" y="214"/>
                </a:lnTo>
                <a:lnTo>
                  <a:pt x="366" y="191"/>
                </a:lnTo>
                <a:lnTo>
                  <a:pt x="463" y="174"/>
                </a:lnTo>
                <a:lnTo>
                  <a:pt x="483" y="116"/>
                </a:lnTo>
                <a:lnTo>
                  <a:pt x="517" y="113"/>
                </a:lnTo>
                <a:lnTo>
                  <a:pt x="623" y="0"/>
                </a:lnTo>
                <a:lnTo>
                  <a:pt x="485" y="28"/>
                </a:lnTo>
                <a:lnTo>
                  <a:pt x="164" y="74"/>
                </a:lnTo>
                <a:lnTo>
                  <a:pt x="166" y="88"/>
                </a:lnTo>
                <a:lnTo>
                  <a:pt x="37" y="104"/>
                </a:lnTo>
                <a:close/>
              </a:path>
            </a:pathLst>
          </a:custGeom>
          <a:solidFill>
            <a:srgbClr val="FFFFFF"/>
          </a:solidFill>
          <a:ln w="1752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8" name="Freeform 47"/>
          <p:cNvSpPr>
            <a:spLocks/>
          </p:cNvSpPr>
          <p:nvPr/>
        </p:nvSpPr>
        <p:spPr bwMode="auto">
          <a:xfrm>
            <a:off x="5394330" y="3515482"/>
            <a:ext cx="427213" cy="813969"/>
          </a:xfrm>
          <a:custGeom>
            <a:avLst/>
            <a:gdLst/>
            <a:ahLst/>
            <a:cxnLst>
              <a:cxn ang="0">
                <a:pos x="72" y="15"/>
              </a:cxn>
              <a:cxn ang="0">
                <a:pos x="33" y="91"/>
              </a:cxn>
              <a:cxn ang="0">
                <a:pos x="0" y="140"/>
              </a:cxn>
              <a:cxn ang="0">
                <a:pos x="11" y="199"/>
              </a:cxn>
              <a:cxn ang="0">
                <a:pos x="50" y="278"/>
              </a:cxn>
              <a:cxn ang="0">
                <a:pos x="20" y="360"/>
              </a:cxn>
              <a:cxn ang="0">
                <a:pos x="7" y="402"/>
              </a:cxn>
              <a:cxn ang="0">
                <a:pos x="155" y="385"/>
              </a:cxn>
              <a:cxn ang="0">
                <a:pos x="162" y="440"/>
              </a:cxn>
              <a:cxn ang="0">
                <a:pos x="193" y="446"/>
              </a:cxn>
              <a:cxn ang="0">
                <a:pos x="201" y="418"/>
              </a:cxn>
              <a:cxn ang="0">
                <a:pos x="255" y="410"/>
              </a:cxn>
              <a:cxn ang="0">
                <a:pos x="243" y="320"/>
              </a:cxn>
              <a:cxn ang="0">
                <a:pos x="240" y="0"/>
              </a:cxn>
              <a:cxn ang="0">
                <a:pos x="72" y="15"/>
              </a:cxn>
            </a:cxnLst>
            <a:rect l="0" t="0" r="r" b="b"/>
            <a:pathLst>
              <a:path w="255" h="446">
                <a:moveTo>
                  <a:pt x="72" y="15"/>
                </a:moveTo>
                <a:lnTo>
                  <a:pt x="33" y="91"/>
                </a:lnTo>
                <a:lnTo>
                  <a:pt x="0" y="140"/>
                </a:lnTo>
                <a:lnTo>
                  <a:pt x="11" y="199"/>
                </a:lnTo>
                <a:lnTo>
                  <a:pt x="50" y="278"/>
                </a:lnTo>
                <a:lnTo>
                  <a:pt x="20" y="360"/>
                </a:lnTo>
                <a:lnTo>
                  <a:pt x="7" y="402"/>
                </a:lnTo>
                <a:lnTo>
                  <a:pt x="155" y="385"/>
                </a:lnTo>
                <a:lnTo>
                  <a:pt x="162" y="440"/>
                </a:lnTo>
                <a:lnTo>
                  <a:pt x="193" y="446"/>
                </a:lnTo>
                <a:lnTo>
                  <a:pt x="201" y="418"/>
                </a:lnTo>
                <a:lnTo>
                  <a:pt x="255" y="410"/>
                </a:lnTo>
                <a:lnTo>
                  <a:pt x="243" y="320"/>
                </a:lnTo>
                <a:lnTo>
                  <a:pt x="240" y="0"/>
                </a:lnTo>
                <a:lnTo>
                  <a:pt x="72" y="15"/>
                </a:lnTo>
                <a:close/>
              </a:path>
            </a:pathLst>
          </a:custGeom>
          <a:solidFill>
            <a:schemeClr val="bg1"/>
          </a:solidFill>
          <a:ln w="1752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9" name="Freeform 48"/>
          <p:cNvSpPr>
            <a:spLocks/>
          </p:cNvSpPr>
          <p:nvPr/>
        </p:nvSpPr>
        <p:spPr bwMode="auto">
          <a:xfrm>
            <a:off x="5794201" y="3477497"/>
            <a:ext cx="483606" cy="819394"/>
          </a:xfrm>
          <a:custGeom>
            <a:avLst/>
            <a:gdLst/>
            <a:ahLst/>
            <a:cxnLst>
              <a:cxn ang="0">
                <a:pos x="0" y="22"/>
              </a:cxn>
              <a:cxn ang="0">
                <a:pos x="188" y="0"/>
              </a:cxn>
              <a:cxn ang="0">
                <a:pos x="247" y="208"/>
              </a:cxn>
              <a:cxn ang="0">
                <a:pos x="289" y="241"/>
              </a:cxn>
              <a:cxn ang="0">
                <a:pos x="255" y="302"/>
              </a:cxn>
              <a:cxn ang="0">
                <a:pos x="287" y="361"/>
              </a:cxn>
              <a:cxn ang="0">
                <a:pos x="96" y="382"/>
              </a:cxn>
              <a:cxn ang="0">
                <a:pos x="104" y="433"/>
              </a:cxn>
              <a:cxn ang="0">
                <a:pos x="76" y="450"/>
              </a:cxn>
              <a:cxn ang="0">
                <a:pos x="53" y="386"/>
              </a:cxn>
              <a:cxn ang="0">
                <a:pos x="40" y="438"/>
              </a:cxn>
              <a:cxn ang="0">
                <a:pos x="16" y="433"/>
              </a:cxn>
              <a:cxn ang="0">
                <a:pos x="8" y="381"/>
              </a:cxn>
              <a:cxn ang="0">
                <a:pos x="1" y="335"/>
              </a:cxn>
              <a:cxn ang="0">
                <a:pos x="0" y="22"/>
              </a:cxn>
            </a:cxnLst>
            <a:rect l="0" t="0" r="r" b="b"/>
            <a:pathLst>
              <a:path w="289" h="450">
                <a:moveTo>
                  <a:pt x="0" y="22"/>
                </a:moveTo>
                <a:lnTo>
                  <a:pt x="188" y="0"/>
                </a:lnTo>
                <a:lnTo>
                  <a:pt x="247" y="208"/>
                </a:lnTo>
                <a:lnTo>
                  <a:pt x="289" y="241"/>
                </a:lnTo>
                <a:lnTo>
                  <a:pt x="255" y="302"/>
                </a:lnTo>
                <a:lnTo>
                  <a:pt x="287" y="361"/>
                </a:lnTo>
                <a:lnTo>
                  <a:pt x="96" y="382"/>
                </a:lnTo>
                <a:lnTo>
                  <a:pt x="104" y="433"/>
                </a:lnTo>
                <a:lnTo>
                  <a:pt x="76" y="450"/>
                </a:lnTo>
                <a:lnTo>
                  <a:pt x="53" y="386"/>
                </a:lnTo>
                <a:lnTo>
                  <a:pt x="40" y="438"/>
                </a:lnTo>
                <a:lnTo>
                  <a:pt x="16" y="433"/>
                </a:lnTo>
                <a:lnTo>
                  <a:pt x="8" y="381"/>
                </a:lnTo>
                <a:lnTo>
                  <a:pt x="1" y="335"/>
                </a:lnTo>
                <a:lnTo>
                  <a:pt x="0" y="22"/>
                </a:lnTo>
                <a:close/>
              </a:path>
            </a:pathLst>
          </a:custGeom>
          <a:solidFill>
            <a:schemeClr val="bg1"/>
          </a:solidFill>
          <a:ln w="1752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0" name="Freeform 49"/>
          <p:cNvSpPr>
            <a:spLocks/>
          </p:cNvSpPr>
          <p:nvPr/>
        </p:nvSpPr>
        <p:spPr bwMode="auto">
          <a:xfrm>
            <a:off x="6108630" y="3434085"/>
            <a:ext cx="664744" cy="756086"/>
          </a:xfrm>
          <a:custGeom>
            <a:avLst/>
            <a:gdLst/>
            <a:ahLst/>
            <a:cxnLst>
              <a:cxn ang="0">
                <a:pos x="0" y="25"/>
              </a:cxn>
              <a:cxn ang="0">
                <a:pos x="4" y="25"/>
              </a:cxn>
              <a:cxn ang="0">
                <a:pos x="97" y="8"/>
              </a:cxn>
              <a:cxn ang="0">
                <a:pos x="179" y="0"/>
              </a:cxn>
              <a:cxn ang="0">
                <a:pos x="167" y="21"/>
              </a:cxn>
              <a:cxn ang="0">
                <a:pos x="192" y="21"/>
              </a:cxn>
              <a:cxn ang="0">
                <a:pos x="335" y="149"/>
              </a:cxn>
              <a:cxn ang="0">
                <a:pos x="390" y="232"/>
              </a:cxn>
              <a:cxn ang="0">
                <a:pos x="398" y="288"/>
              </a:cxn>
              <a:cxn ang="0">
                <a:pos x="380" y="301"/>
              </a:cxn>
              <a:cxn ang="0">
                <a:pos x="390" y="357"/>
              </a:cxn>
              <a:cxn ang="0">
                <a:pos x="350" y="360"/>
              </a:cxn>
              <a:cxn ang="0">
                <a:pos x="350" y="408"/>
              </a:cxn>
              <a:cxn ang="0">
                <a:pos x="319" y="384"/>
              </a:cxn>
              <a:cxn ang="0">
                <a:pos x="114" y="414"/>
              </a:cxn>
              <a:cxn ang="0">
                <a:pos x="67" y="325"/>
              </a:cxn>
              <a:cxn ang="0">
                <a:pos x="101" y="264"/>
              </a:cxn>
              <a:cxn ang="0">
                <a:pos x="57" y="233"/>
              </a:cxn>
              <a:cxn ang="0">
                <a:pos x="0" y="25"/>
              </a:cxn>
            </a:cxnLst>
            <a:rect l="0" t="0" r="r" b="b"/>
            <a:pathLst>
              <a:path w="398" h="414">
                <a:moveTo>
                  <a:pt x="0" y="25"/>
                </a:moveTo>
                <a:lnTo>
                  <a:pt x="4" y="25"/>
                </a:lnTo>
                <a:lnTo>
                  <a:pt x="97" y="8"/>
                </a:lnTo>
                <a:lnTo>
                  <a:pt x="179" y="0"/>
                </a:lnTo>
                <a:lnTo>
                  <a:pt x="167" y="21"/>
                </a:lnTo>
                <a:lnTo>
                  <a:pt x="192" y="21"/>
                </a:lnTo>
                <a:lnTo>
                  <a:pt x="335" y="149"/>
                </a:lnTo>
                <a:lnTo>
                  <a:pt x="390" y="232"/>
                </a:lnTo>
                <a:lnTo>
                  <a:pt x="398" y="288"/>
                </a:lnTo>
                <a:lnTo>
                  <a:pt x="380" y="301"/>
                </a:lnTo>
                <a:lnTo>
                  <a:pt x="390" y="357"/>
                </a:lnTo>
                <a:lnTo>
                  <a:pt x="350" y="360"/>
                </a:lnTo>
                <a:lnTo>
                  <a:pt x="350" y="408"/>
                </a:lnTo>
                <a:lnTo>
                  <a:pt x="319" y="384"/>
                </a:lnTo>
                <a:lnTo>
                  <a:pt x="114" y="414"/>
                </a:lnTo>
                <a:lnTo>
                  <a:pt x="67" y="325"/>
                </a:lnTo>
                <a:lnTo>
                  <a:pt x="101" y="264"/>
                </a:lnTo>
                <a:lnTo>
                  <a:pt x="57" y="233"/>
                </a:lnTo>
                <a:lnTo>
                  <a:pt x="0" y="25"/>
                </a:lnTo>
                <a:close/>
              </a:path>
            </a:pathLst>
          </a:custGeom>
          <a:solidFill>
            <a:srgbClr val="532B64"/>
          </a:solidFill>
          <a:ln w="1752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1" name="Freeform 50"/>
          <p:cNvSpPr>
            <a:spLocks/>
          </p:cNvSpPr>
          <p:nvPr/>
        </p:nvSpPr>
        <p:spPr bwMode="auto">
          <a:xfrm>
            <a:off x="6387174" y="3332792"/>
            <a:ext cx="608352" cy="526366"/>
          </a:xfrm>
          <a:custGeom>
            <a:avLst/>
            <a:gdLst/>
            <a:ahLst/>
            <a:cxnLst>
              <a:cxn ang="0">
                <a:pos x="13" y="52"/>
              </a:cxn>
              <a:cxn ang="0">
                <a:pos x="43" y="24"/>
              </a:cxn>
              <a:cxn ang="0">
                <a:pos x="152" y="0"/>
              </a:cxn>
              <a:cxn ang="0">
                <a:pos x="185" y="16"/>
              </a:cxn>
              <a:cxn ang="0">
                <a:pos x="255" y="4"/>
              </a:cxn>
              <a:cxn ang="0">
                <a:pos x="312" y="46"/>
              </a:cxn>
              <a:cxn ang="0">
                <a:pos x="364" y="77"/>
              </a:cxn>
              <a:cxn ang="0">
                <a:pos x="335" y="164"/>
              </a:cxn>
              <a:cxn ang="0">
                <a:pos x="291" y="208"/>
              </a:cxn>
              <a:cxn ang="0">
                <a:pos x="243" y="221"/>
              </a:cxn>
              <a:cxn ang="0">
                <a:pos x="253" y="256"/>
              </a:cxn>
              <a:cxn ang="0">
                <a:pos x="223" y="289"/>
              </a:cxn>
              <a:cxn ang="0">
                <a:pos x="168" y="208"/>
              </a:cxn>
              <a:cxn ang="0">
                <a:pos x="24" y="77"/>
              </a:cxn>
              <a:cxn ang="0">
                <a:pos x="0" y="77"/>
              </a:cxn>
              <a:cxn ang="0">
                <a:pos x="13" y="52"/>
              </a:cxn>
            </a:cxnLst>
            <a:rect l="0" t="0" r="r" b="b"/>
            <a:pathLst>
              <a:path w="364" h="289">
                <a:moveTo>
                  <a:pt x="13" y="52"/>
                </a:moveTo>
                <a:lnTo>
                  <a:pt x="43" y="24"/>
                </a:lnTo>
                <a:lnTo>
                  <a:pt x="152" y="0"/>
                </a:lnTo>
                <a:lnTo>
                  <a:pt x="185" y="16"/>
                </a:lnTo>
                <a:lnTo>
                  <a:pt x="255" y="4"/>
                </a:lnTo>
                <a:lnTo>
                  <a:pt x="312" y="46"/>
                </a:lnTo>
                <a:lnTo>
                  <a:pt x="364" y="77"/>
                </a:lnTo>
                <a:lnTo>
                  <a:pt x="335" y="164"/>
                </a:lnTo>
                <a:lnTo>
                  <a:pt x="291" y="208"/>
                </a:lnTo>
                <a:lnTo>
                  <a:pt x="243" y="221"/>
                </a:lnTo>
                <a:lnTo>
                  <a:pt x="253" y="256"/>
                </a:lnTo>
                <a:lnTo>
                  <a:pt x="223" y="289"/>
                </a:lnTo>
                <a:lnTo>
                  <a:pt x="168" y="208"/>
                </a:lnTo>
                <a:lnTo>
                  <a:pt x="24" y="77"/>
                </a:lnTo>
                <a:lnTo>
                  <a:pt x="0" y="77"/>
                </a:lnTo>
                <a:lnTo>
                  <a:pt x="13" y="52"/>
                </a:lnTo>
                <a:close/>
              </a:path>
            </a:pathLst>
          </a:custGeom>
          <a:solidFill>
            <a:schemeClr val="bg1"/>
          </a:solidFill>
          <a:ln w="1752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2" name="Freeform 51"/>
          <p:cNvSpPr>
            <a:spLocks/>
          </p:cNvSpPr>
          <p:nvPr/>
        </p:nvSpPr>
        <p:spPr bwMode="auto">
          <a:xfrm>
            <a:off x="5954834" y="4085260"/>
            <a:ext cx="1139806" cy="844718"/>
          </a:xfrm>
          <a:custGeom>
            <a:avLst/>
            <a:gdLst/>
            <a:ahLst/>
            <a:cxnLst>
              <a:cxn ang="0">
                <a:pos x="0" y="45"/>
              </a:cxn>
              <a:cxn ang="0">
                <a:pos x="187" y="27"/>
              </a:cxn>
              <a:cxn ang="0">
                <a:pos x="207" y="57"/>
              </a:cxn>
              <a:cxn ang="0">
                <a:pos x="408" y="27"/>
              </a:cxn>
              <a:cxn ang="0">
                <a:pos x="442" y="52"/>
              </a:cxn>
              <a:cxn ang="0">
                <a:pos x="442" y="4"/>
              </a:cxn>
              <a:cxn ang="0">
                <a:pos x="440" y="0"/>
              </a:cxn>
              <a:cxn ang="0">
                <a:pos x="480" y="3"/>
              </a:cxn>
              <a:cxn ang="0">
                <a:pos x="522" y="75"/>
              </a:cxn>
              <a:cxn ang="0">
                <a:pos x="590" y="172"/>
              </a:cxn>
              <a:cxn ang="0">
                <a:pos x="623" y="256"/>
              </a:cxn>
              <a:cxn ang="0">
                <a:pos x="674" y="314"/>
              </a:cxn>
              <a:cxn ang="0">
                <a:pos x="682" y="399"/>
              </a:cxn>
              <a:cxn ang="0">
                <a:pos x="666" y="450"/>
              </a:cxn>
              <a:cxn ang="0">
                <a:pos x="594" y="463"/>
              </a:cxn>
              <a:cxn ang="0">
                <a:pos x="582" y="442"/>
              </a:cxn>
              <a:cxn ang="0">
                <a:pos x="532" y="411"/>
              </a:cxn>
              <a:cxn ang="0">
                <a:pos x="516" y="380"/>
              </a:cxn>
              <a:cxn ang="0">
                <a:pos x="502" y="368"/>
              </a:cxn>
              <a:cxn ang="0">
                <a:pos x="494" y="338"/>
              </a:cxn>
              <a:cxn ang="0">
                <a:pos x="482" y="346"/>
              </a:cxn>
              <a:cxn ang="0">
                <a:pos x="442" y="308"/>
              </a:cxn>
              <a:cxn ang="0">
                <a:pos x="452" y="272"/>
              </a:cxn>
              <a:cxn ang="0">
                <a:pos x="442" y="252"/>
              </a:cxn>
              <a:cxn ang="0">
                <a:pos x="431" y="258"/>
              </a:cxn>
              <a:cxn ang="0">
                <a:pos x="432" y="280"/>
              </a:cxn>
              <a:cxn ang="0">
                <a:pos x="419" y="252"/>
              </a:cxn>
              <a:cxn ang="0">
                <a:pos x="420" y="186"/>
              </a:cxn>
              <a:cxn ang="0">
                <a:pos x="395" y="148"/>
              </a:cxn>
              <a:cxn ang="0">
                <a:pos x="331" y="116"/>
              </a:cxn>
              <a:cxn ang="0">
                <a:pos x="299" y="80"/>
              </a:cxn>
              <a:cxn ang="0">
                <a:pos x="263" y="76"/>
              </a:cxn>
              <a:cxn ang="0">
                <a:pos x="248" y="99"/>
              </a:cxn>
              <a:cxn ang="0">
                <a:pos x="195" y="115"/>
              </a:cxn>
              <a:cxn ang="0">
                <a:pos x="165" y="99"/>
              </a:cxn>
              <a:cxn ang="0">
                <a:pos x="149" y="75"/>
              </a:cxn>
              <a:cxn ang="0">
                <a:pos x="49" y="96"/>
              </a:cxn>
              <a:cxn ang="0">
                <a:pos x="28" y="79"/>
              </a:cxn>
              <a:cxn ang="0">
                <a:pos x="5" y="97"/>
              </a:cxn>
              <a:cxn ang="0">
                <a:pos x="0" y="45"/>
              </a:cxn>
            </a:cxnLst>
            <a:rect l="0" t="0" r="r" b="b"/>
            <a:pathLst>
              <a:path w="682" h="463">
                <a:moveTo>
                  <a:pt x="0" y="45"/>
                </a:moveTo>
                <a:lnTo>
                  <a:pt x="187" y="27"/>
                </a:lnTo>
                <a:lnTo>
                  <a:pt x="207" y="57"/>
                </a:lnTo>
                <a:lnTo>
                  <a:pt x="408" y="27"/>
                </a:lnTo>
                <a:lnTo>
                  <a:pt x="442" y="52"/>
                </a:lnTo>
                <a:lnTo>
                  <a:pt x="442" y="4"/>
                </a:lnTo>
                <a:lnTo>
                  <a:pt x="440" y="0"/>
                </a:lnTo>
                <a:lnTo>
                  <a:pt x="480" y="3"/>
                </a:lnTo>
                <a:lnTo>
                  <a:pt x="522" y="75"/>
                </a:lnTo>
                <a:lnTo>
                  <a:pt x="590" y="172"/>
                </a:lnTo>
                <a:lnTo>
                  <a:pt x="623" y="256"/>
                </a:lnTo>
                <a:lnTo>
                  <a:pt x="674" y="314"/>
                </a:lnTo>
                <a:lnTo>
                  <a:pt x="682" y="399"/>
                </a:lnTo>
                <a:lnTo>
                  <a:pt x="666" y="450"/>
                </a:lnTo>
                <a:lnTo>
                  <a:pt x="594" y="463"/>
                </a:lnTo>
                <a:lnTo>
                  <a:pt x="582" y="442"/>
                </a:lnTo>
                <a:lnTo>
                  <a:pt x="532" y="411"/>
                </a:lnTo>
                <a:lnTo>
                  <a:pt x="516" y="380"/>
                </a:lnTo>
                <a:lnTo>
                  <a:pt x="502" y="368"/>
                </a:lnTo>
                <a:lnTo>
                  <a:pt x="494" y="338"/>
                </a:lnTo>
                <a:lnTo>
                  <a:pt x="482" y="346"/>
                </a:lnTo>
                <a:lnTo>
                  <a:pt x="442" y="308"/>
                </a:lnTo>
                <a:lnTo>
                  <a:pt x="452" y="272"/>
                </a:lnTo>
                <a:lnTo>
                  <a:pt x="442" y="252"/>
                </a:lnTo>
                <a:lnTo>
                  <a:pt x="431" y="258"/>
                </a:lnTo>
                <a:lnTo>
                  <a:pt x="432" y="280"/>
                </a:lnTo>
                <a:lnTo>
                  <a:pt x="419" y="252"/>
                </a:lnTo>
                <a:lnTo>
                  <a:pt x="420" y="186"/>
                </a:lnTo>
                <a:lnTo>
                  <a:pt x="395" y="148"/>
                </a:lnTo>
                <a:lnTo>
                  <a:pt x="331" y="116"/>
                </a:lnTo>
                <a:lnTo>
                  <a:pt x="299" y="80"/>
                </a:lnTo>
                <a:lnTo>
                  <a:pt x="263" y="76"/>
                </a:lnTo>
                <a:lnTo>
                  <a:pt x="248" y="99"/>
                </a:lnTo>
                <a:lnTo>
                  <a:pt x="195" y="115"/>
                </a:lnTo>
                <a:lnTo>
                  <a:pt x="165" y="99"/>
                </a:lnTo>
                <a:lnTo>
                  <a:pt x="149" y="75"/>
                </a:lnTo>
                <a:lnTo>
                  <a:pt x="49" y="96"/>
                </a:lnTo>
                <a:lnTo>
                  <a:pt x="28" y="79"/>
                </a:lnTo>
                <a:lnTo>
                  <a:pt x="5" y="97"/>
                </a:lnTo>
                <a:lnTo>
                  <a:pt x="0" y="45"/>
                </a:lnTo>
                <a:close/>
              </a:path>
            </a:pathLst>
          </a:custGeom>
          <a:noFill/>
          <a:ln w="1752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3" name="Freeform 52"/>
          <p:cNvSpPr>
            <a:spLocks/>
          </p:cNvSpPr>
          <p:nvPr/>
        </p:nvSpPr>
        <p:spPr bwMode="auto">
          <a:xfrm>
            <a:off x="6267554" y="2971028"/>
            <a:ext cx="1049236" cy="502852"/>
          </a:xfrm>
          <a:custGeom>
            <a:avLst/>
            <a:gdLst/>
            <a:ahLst/>
            <a:cxnLst>
              <a:cxn ang="0">
                <a:pos x="22" y="204"/>
              </a:cxn>
              <a:cxn ang="0">
                <a:pos x="0" y="262"/>
              </a:cxn>
              <a:cxn ang="0">
                <a:pos x="81" y="254"/>
              </a:cxn>
              <a:cxn ang="0">
                <a:pos x="113" y="228"/>
              </a:cxn>
              <a:cxn ang="0">
                <a:pos x="224" y="198"/>
              </a:cxn>
              <a:cxn ang="0">
                <a:pos x="254" y="214"/>
              </a:cxn>
              <a:cxn ang="0">
                <a:pos x="327" y="204"/>
              </a:cxn>
              <a:cxn ang="0">
                <a:pos x="327" y="208"/>
              </a:cxn>
              <a:cxn ang="0">
                <a:pos x="436" y="275"/>
              </a:cxn>
              <a:cxn ang="0">
                <a:pos x="500" y="255"/>
              </a:cxn>
              <a:cxn ang="0">
                <a:pos x="536" y="180"/>
              </a:cxn>
              <a:cxn ang="0">
                <a:pos x="598" y="158"/>
              </a:cxn>
              <a:cxn ang="0">
                <a:pos x="628" y="102"/>
              </a:cxn>
              <a:cxn ang="0">
                <a:pos x="626" y="34"/>
              </a:cxn>
              <a:cxn ang="0">
                <a:pos x="618" y="90"/>
              </a:cxn>
              <a:cxn ang="0">
                <a:pos x="584" y="138"/>
              </a:cxn>
              <a:cxn ang="0">
                <a:pos x="571" y="134"/>
              </a:cxn>
              <a:cxn ang="0">
                <a:pos x="524" y="148"/>
              </a:cxn>
              <a:cxn ang="0">
                <a:pos x="524" y="132"/>
              </a:cxn>
              <a:cxn ang="0">
                <a:pos x="571" y="116"/>
              </a:cxn>
              <a:cxn ang="0">
                <a:pos x="528" y="110"/>
              </a:cxn>
              <a:cxn ang="0">
                <a:pos x="576" y="96"/>
              </a:cxn>
              <a:cxn ang="0">
                <a:pos x="594" y="104"/>
              </a:cxn>
              <a:cxn ang="0">
                <a:pos x="604" y="50"/>
              </a:cxn>
              <a:cxn ang="0">
                <a:pos x="592" y="38"/>
              </a:cxn>
              <a:cxn ang="0">
                <a:pos x="535" y="60"/>
              </a:cxn>
              <a:cxn ang="0">
                <a:pos x="536" y="28"/>
              </a:cxn>
              <a:cxn ang="0">
                <a:pos x="560" y="36"/>
              </a:cxn>
              <a:cxn ang="0">
                <a:pos x="592" y="12"/>
              </a:cxn>
              <a:cxn ang="0">
                <a:pos x="574" y="0"/>
              </a:cxn>
              <a:cxn ang="0">
                <a:pos x="387" y="42"/>
              </a:cxn>
              <a:cxn ang="0">
                <a:pos x="157" y="89"/>
              </a:cxn>
              <a:cxn ang="0">
                <a:pos x="52" y="202"/>
              </a:cxn>
              <a:cxn ang="0">
                <a:pos x="22" y="204"/>
              </a:cxn>
            </a:cxnLst>
            <a:rect l="0" t="0" r="r" b="b"/>
            <a:pathLst>
              <a:path w="628" h="275">
                <a:moveTo>
                  <a:pt x="22" y="204"/>
                </a:moveTo>
                <a:lnTo>
                  <a:pt x="0" y="262"/>
                </a:lnTo>
                <a:lnTo>
                  <a:pt x="81" y="254"/>
                </a:lnTo>
                <a:lnTo>
                  <a:pt x="113" y="228"/>
                </a:lnTo>
                <a:lnTo>
                  <a:pt x="224" y="198"/>
                </a:lnTo>
                <a:lnTo>
                  <a:pt x="254" y="214"/>
                </a:lnTo>
                <a:lnTo>
                  <a:pt x="327" y="204"/>
                </a:lnTo>
                <a:lnTo>
                  <a:pt x="327" y="208"/>
                </a:lnTo>
                <a:lnTo>
                  <a:pt x="436" y="275"/>
                </a:lnTo>
                <a:lnTo>
                  <a:pt x="500" y="255"/>
                </a:lnTo>
                <a:lnTo>
                  <a:pt x="536" y="180"/>
                </a:lnTo>
                <a:lnTo>
                  <a:pt x="598" y="158"/>
                </a:lnTo>
                <a:lnTo>
                  <a:pt x="628" y="102"/>
                </a:lnTo>
                <a:lnTo>
                  <a:pt x="626" y="34"/>
                </a:lnTo>
                <a:lnTo>
                  <a:pt x="618" y="90"/>
                </a:lnTo>
                <a:lnTo>
                  <a:pt x="584" y="138"/>
                </a:lnTo>
                <a:lnTo>
                  <a:pt x="571" y="134"/>
                </a:lnTo>
                <a:lnTo>
                  <a:pt x="524" y="148"/>
                </a:lnTo>
                <a:lnTo>
                  <a:pt x="524" y="132"/>
                </a:lnTo>
                <a:lnTo>
                  <a:pt x="571" y="116"/>
                </a:lnTo>
                <a:lnTo>
                  <a:pt x="528" y="110"/>
                </a:lnTo>
                <a:lnTo>
                  <a:pt x="576" y="96"/>
                </a:lnTo>
                <a:lnTo>
                  <a:pt x="594" y="104"/>
                </a:lnTo>
                <a:lnTo>
                  <a:pt x="604" y="50"/>
                </a:lnTo>
                <a:lnTo>
                  <a:pt x="592" y="38"/>
                </a:lnTo>
                <a:lnTo>
                  <a:pt x="535" y="60"/>
                </a:lnTo>
                <a:lnTo>
                  <a:pt x="536" y="28"/>
                </a:lnTo>
                <a:lnTo>
                  <a:pt x="560" y="36"/>
                </a:lnTo>
                <a:lnTo>
                  <a:pt x="592" y="12"/>
                </a:lnTo>
                <a:lnTo>
                  <a:pt x="574" y="0"/>
                </a:lnTo>
                <a:lnTo>
                  <a:pt x="387" y="42"/>
                </a:lnTo>
                <a:lnTo>
                  <a:pt x="157" y="89"/>
                </a:lnTo>
                <a:lnTo>
                  <a:pt x="52" y="202"/>
                </a:lnTo>
                <a:lnTo>
                  <a:pt x="22" y="204"/>
                </a:lnTo>
                <a:close/>
              </a:path>
            </a:pathLst>
          </a:custGeom>
          <a:solidFill>
            <a:srgbClr val="FFFFFF"/>
          </a:solidFill>
          <a:ln w="1752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4" name="Freeform 53"/>
          <p:cNvSpPr>
            <a:spLocks/>
          </p:cNvSpPr>
          <p:nvPr/>
        </p:nvSpPr>
        <p:spPr bwMode="auto">
          <a:xfrm>
            <a:off x="6310275" y="2554999"/>
            <a:ext cx="917655" cy="624042"/>
          </a:xfrm>
          <a:custGeom>
            <a:avLst/>
            <a:gdLst/>
            <a:ahLst/>
            <a:cxnLst>
              <a:cxn ang="0">
                <a:pos x="90" y="240"/>
              </a:cxn>
              <a:cxn ang="0">
                <a:pos x="74" y="274"/>
              </a:cxn>
              <a:cxn ang="0">
                <a:pos x="51" y="284"/>
              </a:cxn>
              <a:cxn ang="0">
                <a:pos x="50" y="306"/>
              </a:cxn>
              <a:cxn ang="0">
                <a:pos x="2" y="324"/>
              </a:cxn>
              <a:cxn ang="0">
                <a:pos x="0" y="342"/>
              </a:cxn>
              <a:cxn ang="0">
                <a:pos x="130" y="320"/>
              </a:cxn>
              <a:cxn ang="0">
                <a:pos x="366" y="270"/>
              </a:cxn>
              <a:cxn ang="0">
                <a:pos x="548" y="226"/>
              </a:cxn>
              <a:cxn ang="0">
                <a:pos x="548" y="192"/>
              </a:cxn>
              <a:cxn ang="0">
                <a:pos x="529" y="181"/>
              </a:cxn>
              <a:cxn ang="0">
                <a:pos x="513" y="199"/>
              </a:cxn>
              <a:cxn ang="0">
                <a:pos x="503" y="152"/>
              </a:cxn>
              <a:cxn ang="0">
                <a:pos x="513" y="111"/>
              </a:cxn>
              <a:cxn ang="0">
                <a:pos x="445" y="80"/>
              </a:cxn>
              <a:cxn ang="0">
                <a:pos x="398" y="88"/>
              </a:cxn>
              <a:cxn ang="0">
                <a:pos x="397" y="24"/>
              </a:cxn>
              <a:cxn ang="0">
                <a:pos x="349" y="0"/>
              </a:cxn>
              <a:cxn ang="0">
                <a:pos x="313" y="15"/>
              </a:cxn>
              <a:cxn ang="0">
                <a:pos x="289" y="75"/>
              </a:cxn>
              <a:cxn ang="0">
                <a:pos x="247" y="99"/>
              </a:cxn>
              <a:cxn ang="0">
                <a:pos x="229" y="193"/>
              </a:cxn>
              <a:cxn ang="0">
                <a:pos x="160" y="240"/>
              </a:cxn>
              <a:cxn ang="0">
                <a:pos x="105" y="258"/>
              </a:cxn>
              <a:cxn ang="0">
                <a:pos x="90" y="240"/>
              </a:cxn>
            </a:cxnLst>
            <a:rect l="0" t="0" r="r" b="b"/>
            <a:pathLst>
              <a:path w="548" h="342">
                <a:moveTo>
                  <a:pt x="90" y="240"/>
                </a:moveTo>
                <a:lnTo>
                  <a:pt x="74" y="274"/>
                </a:lnTo>
                <a:lnTo>
                  <a:pt x="51" y="284"/>
                </a:lnTo>
                <a:lnTo>
                  <a:pt x="50" y="306"/>
                </a:lnTo>
                <a:lnTo>
                  <a:pt x="2" y="324"/>
                </a:lnTo>
                <a:lnTo>
                  <a:pt x="0" y="342"/>
                </a:lnTo>
                <a:lnTo>
                  <a:pt x="130" y="320"/>
                </a:lnTo>
                <a:lnTo>
                  <a:pt x="366" y="270"/>
                </a:lnTo>
                <a:lnTo>
                  <a:pt x="548" y="226"/>
                </a:lnTo>
                <a:lnTo>
                  <a:pt x="548" y="192"/>
                </a:lnTo>
                <a:lnTo>
                  <a:pt x="529" y="181"/>
                </a:lnTo>
                <a:lnTo>
                  <a:pt x="513" y="199"/>
                </a:lnTo>
                <a:lnTo>
                  <a:pt x="503" y="152"/>
                </a:lnTo>
                <a:lnTo>
                  <a:pt x="513" y="111"/>
                </a:lnTo>
                <a:lnTo>
                  <a:pt x="445" y="80"/>
                </a:lnTo>
                <a:lnTo>
                  <a:pt x="398" y="88"/>
                </a:lnTo>
                <a:lnTo>
                  <a:pt x="397" y="24"/>
                </a:lnTo>
                <a:lnTo>
                  <a:pt x="349" y="0"/>
                </a:lnTo>
                <a:lnTo>
                  <a:pt x="313" y="15"/>
                </a:lnTo>
                <a:lnTo>
                  <a:pt x="289" y="75"/>
                </a:lnTo>
                <a:lnTo>
                  <a:pt x="247" y="99"/>
                </a:lnTo>
                <a:lnTo>
                  <a:pt x="229" y="193"/>
                </a:lnTo>
                <a:lnTo>
                  <a:pt x="160" y="240"/>
                </a:lnTo>
                <a:lnTo>
                  <a:pt x="105" y="258"/>
                </a:lnTo>
                <a:lnTo>
                  <a:pt x="90" y="240"/>
                </a:lnTo>
                <a:close/>
              </a:path>
            </a:pathLst>
          </a:custGeom>
          <a:solidFill>
            <a:srgbClr val="FFFFFF"/>
          </a:solidFill>
          <a:ln w="1752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5" name="Freeform 54"/>
          <p:cNvSpPr>
            <a:spLocks/>
          </p:cNvSpPr>
          <p:nvPr/>
        </p:nvSpPr>
        <p:spPr bwMode="auto">
          <a:xfrm>
            <a:off x="6373503" y="2432000"/>
            <a:ext cx="521200" cy="595101"/>
          </a:xfrm>
          <a:custGeom>
            <a:avLst/>
            <a:gdLst/>
            <a:ahLst/>
            <a:cxnLst>
              <a:cxn ang="0">
                <a:pos x="32" y="171"/>
              </a:cxn>
              <a:cxn ang="0">
                <a:pos x="8" y="164"/>
              </a:cxn>
              <a:cxn ang="0">
                <a:pos x="0" y="216"/>
              </a:cxn>
              <a:cxn ang="0">
                <a:pos x="8" y="271"/>
              </a:cxn>
              <a:cxn ang="0">
                <a:pos x="53" y="308"/>
              </a:cxn>
              <a:cxn ang="0">
                <a:pos x="64" y="326"/>
              </a:cxn>
              <a:cxn ang="0">
                <a:pos x="121" y="308"/>
              </a:cxn>
              <a:cxn ang="0">
                <a:pos x="189" y="264"/>
              </a:cxn>
              <a:cxn ang="0">
                <a:pos x="209" y="168"/>
              </a:cxn>
              <a:cxn ang="0">
                <a:pos x="253" y="143"/>
              </a:cxn>
              <a:cxn ang="0">
                <a:pos x="277" y="84"/>
              </a:cxn>
              <a:cxn ang="0">
                <a:pos x="311" y="68"/>
              </a:cxn>
              <a:cxn ang="0">
                <a:pos x="266" y="60"/>
              </a:cxn>
              <a:cxn ang="0">
                <a:pos x="188" y="103"/>
              </a:cxn>
              <a:cxn ang="0">
                <a:pos x="176" y="61"/>
              </a:cxn>
              <a:cxn ang="0">
                <a:pos x="108" y="65"/>
              </a:cxn>
              <a:cxn ang="0">
                <a:pos x="92" y="0"/>
              </a:cxn>
              <a:cxn ang="0">
                <a:pos x="75" y="18"/>
              </a:cxn>
              <a:cxn ang="0">
                <a:pos x="80" y="111"/>
              </a:cxn>
              <a:cxn ang="0">
                <a:pos x="49" y="119"/>
              </a:cxn>
              <a:cxn ang="0">
                <a:pos x="32" y="171"/>
              </a:cxn>
            </a:cxnLst>
            <a:rect l="0" t="0" r="r" b="b"/>
            <a:pathLst>
              <a:path w="311" h="326">
                <a:moveTo>
                  <a:pt x="32" y="171"/>
                </a:moveTo>
                <a:lnTo>
                  <a:pt x="8" y="164"/>
                </a:lnTo>
                <a:lnTo>
                  <a:pt x="0" y="216"/>
                </a:lnTo>
                <a:lnTo>
                  <a:pt x="8" y="271"/>
                </a:lnTo>
                <a:lnTo>
                  <a:pt x="53" y="308"/>
                </a:lnTo>
                <a:lnTo>
                  <a:pt x="64" y="326"/>
                </a:lnTo>
                <a:lnTo>
                  <a:pt x="121" y="308"/>
                </a:lnTo>
                <a:lnTo>
                  <a:pt x="189" y="264"/>
                </a:lnTo>
                <a:lnTo>
                  <a:pt x="209" y="168"/>
                </a:lnTo>
                <a:lnTo>
                  <a:pt x="253" y="143"/>
                </a:lnTo>
                <a:lnTo>
                  <a:pt x="277" y="84"/>
                </a:lnTo>
                <a:lnTo>
                  <a:pt x="311" y="68"/>
                </a:lnTo>
                <a:lnTo>
                  <a:pt x="266" y="60"/>
                </a:lnTo>
                <a:lnTo>
                  <a:pt x="188" y="103"/>
                </a:lnTo>
                <a:lnTo>
                  <a:pt x="176" y="61"/>
                </a:lnTo>
                <a:lnTo>
                  <a:pt x="108" y="65"/>
                </a:lnTo>
                <a:lnTo>
                  <a:pt x="92" y="0"/>
                </a:lnTo>
                <a:lnTo>
                  <a:pt x="75" y="18"/>
                </a:lnTo>
                <a:lnTo>
                  <a:pt x="80" y="111"/>
                </a:lnTo>
                <a:lnTo>
                  <a:pt x="49" y="119"/>
                </a:lnTo>
                <a:lnTo>
                  <a:pt x="32" y="171"/>
                </a:lnTo>
                <a:close/>
              </a:path>
            </a:pathLst>
          </a:custGeom>
          <a:solidFill>
            <a:srgbClr val="FFFFFF"/>
          </a:solidFill>
          <a:ln w="1752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6" name="Freeform 55"/>
          <p:cNvSpPr>
            <a:spLocks/>
          </p:cNvSpPr>
          <p:nvPr/>
        </p:nvSpPr>
        <p:spPr bwMode="auto">
          <a:xfrm>
            <a:off x="7115145" y="2442853"/>
            <a:ext cx="145252" cy="198970"/>
          </a:xfrm>
          <a:custGeom>
            <a:avLst/>
            <a:gdLst/>
            <a:ahLst/>
            <a:cxnLst>
              <a:cxn ang="0">
                <a:pos x="0" y="6"/>
              </a:cxn>
              <a:cxn ang="0">
                <a:pos x="18" y="0"/>
              </a:cxn>
              <a:cxn ang="0">
                <a:pos x="58" y="24"/>
              </a:cxn>
              <a:cxn ang="0">
                <a:pos x="58" y="47"/>
              </a:cxn>
              <a:cxn ang="0">
                <a:pos x="86" y="65"/>
              </a:cxn>
              <a:cxn ang="0">
                <a:pos x="87" y="97"/>
              </a:cxn>
              <a:cxn ang="0">
                <a:pos x="42" y="109"/>
              </a:cxn>
              <a:cxn ang="0">
                <a:pos x="0" y="6"/>
              </a:cxn>
            </a:cxnLst>
            <a:rect l="0" t="0" r="r" b="b"/>
            <a:pathLst>
              <a:path w="87" h="109">
                <a:moveTo>
                  <a:pt x="0" y="6"/>
                </a:moveTo>
                <a:lnTo>
                  <a:pt x="18" y="0"/>
                </a:lnTo>
                <a:lnTo>
                  <a:pt x="58" y="24"/>
                </a:lnTo>
                <a:lnTo>
                  <a:pt x="58" y="47"/>
                </a:lnTo>
                <a:lnTo>
                  <a:pt x="86" y="65"/>
                </a:lnTo>
                <a:lnTo>
                  <a:pt x="87" y="97"/>
                </a:lnTo>
                <a:lnTo>
                  <a:pt x="42" y="109"/>
                </a:lnTo>
                <a:lnTo>
                  <a:pt x="0" y="6"/>
                </a:lnTo>
                <a:close/>
              </a:path>
            </a:pathLst>
          </a:custGeom>
          <a:solidFill>
            <a:srgbClr val="FFFFFF"/>
          </a:solidFill>
          <a:ln w="1752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7" name="Freeform 56"/>
          <p:cNvSpPr>
            <a:spLocks/>
          </p:cNvSpPr>
          <p:nvPr/>
        </p:nvSpPr>
        <p:spPr bwMode="auto">
          <a:xfrm>
            <a:off x="6489705" y="2050338"/>
            <a:ext cx="705756" cy="504661"/>
          </a:xfrm>
          <a:custGeom>
            <a:avLst/>
            <a:gdLst/>
            <a:ahLst/>
            <a:cxnLst>
              <a:cxn ang="0">
                <a:pos x="39" y="40"/>
              </a:cxn>
              <a:cxn ang="0">
                <a:pos x="0" y="77"/>
              </a:cxn>
              <a:cxn ang="0">
                <a:pos x="21" y="212"/>
              </a:cxn>
              <a:cxn ang="0">
                <a:pos x="39" y="277"/>
              </a:cxn>
              <a:cxn ang="0">
                <a:pos x="111" y="272"/>
              </a:cxn>
              <a:cxn ang="0">
                <a:pos x="376" y="221"/>
              </a:cxn>
              <a:cxn ang="0">
                <a:pos x="395" y="213"/>
              </a:cxn>
              <a:cxn ang="0">
                <a:pos x="422" y="151"/>
              </a:cxn>
              <a:cxn ang="0">
                <a:pos x="382" y="116"/>
              </a:cxn>
              <a:cxn ang="0">
                <a:pos x="403" y="36"/>
              </a:cxn>
              <a:cxn ang="0">
                <a:pos x="372" y="28"/>
              </a:cxn>
              <a:cxn ang="0">
                <a:pos x="372" y="8"/>
              </a:cxn>
              <a:cxn ang="0">
                <a:pos x="359" y="0"/>
              </a:cxn>
              <a:cxn ang="0">
                <a:pos x="51" y="57"/>
              </a:cxn>
              <a:cxn ang="0">
                <a:pos x="39" y="40"/>
              </a:cxn>
            </a:cxnLst>
            <a:rect l="0" t="0" r="r" b="b"/>
            <a:pathLst>
              <a:path w="422" h="277">
                <a:moveTo>
                  <a:pt x="39" y="40"/>
                </a:moveTo>
                <a:lnTo>
                  <a:pt x="0" y="77"/>
                </a:lnTo>
                <a:lnTo>
                  <a:pt x="21" y="212"/>
                </a:lnTo>
                <a:lnTo>
                  <a:pt x="39" y="277"/>
                </a:lnTo>
                <a:lnTo>
                  <a:pt x="111" y="272"/>
                </a:lnTo>
                <a:lnTo>
                  <a:pt x="376" y="221"/>
                </a:lnTo>
                <a:lnTo>
                  <a:pt x="395" y="213"/>
                </a:lnTo>
                <a:lnTo>
                  <a:pt x="422" y="151"/>
                </a:lnTo>
                <a:lnTo>
                  <a:pt x="382" y="116"/>
                </a:lnTo>
                <a:lnTo>
                  <a:pt x="403" y="36"/>
                </a:lnTo>
                <a:lnTo>
                  <a:pt x="372" y="28"/>
                </a:lnTo>
                <a:lnTo>
                  <a:pt x="372" y="8"/>
                </a:lnTo>
                <a:lnTo>
                  <a:pt x="359" y="0"/>
                </a:lnTo>
                <a:lnTo>
                  <a:pt x="51" y="57"/>
                </a:lnTo>
                <a:lnTo>
                  <a:pt x="39" y="40"/>
                </a:lnTo>
                <a:close/>
              </a:path>
            </a:pathLst>
          </a:custGeom>
          <a:solidFill>
            <a:srgbClr val="FFFFFF"/>
          </a:solidFill>
          <a:ln w="1752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8" name="Freeform 57"/>
          <p:cNvSpPr>
            <a:spLocks/>
          </p:cNvSpPr>
          <p:nvPr/>
        </p:nvSpPr>
        <p:spPr bwMode="auto">
          <a:xfrm>
            <a:off x="7128816" y="2108221"/>
            <a:ext cx="184556" cy="403367"/>
          </a:xfrm>
          <a:custGeom>
            <a:avLst/>
            <a:gdLst/>
            <a:ahLst/>
            <a:cxnLst>
              <a:cxn ang="0">
                <a:pos x="20" y="1"/>
              </a:cxn>
              <a:cxn ang="0">
                <a:pos x="46" y="0"/>
              </a:cxn>
              <a:cxn ang="0">
                <a:pos x="99" y="33"/>
              </a:cxn>
              <a:cxn ang="0">
                <a:pos x="91" y="60"/>
              </a:cxn>
              <a:cxn ang="0">
                <a:pos x="110" y="77"/>
              </a:cxn>
              <a:cxn ang="0">
                <a:pos x="111" y="181"/>
              </a:cxn>
              <a:cxn ang="0">
                <a:pos x="93" y="221"/>
              </a:cxn>
              <a:cxn ang="0">
                <a:pos x="71" y="207"/>
              </a:cxn>
              <a:cxn ang="0">
                <a:pos x="49" y="205"/>
              </a:cxn>
              <a:cxn ang="0">
                <a:pos x="10" y="184"/>
              </a:cxn>
              <a:cxn ang="0">
                <a:pos x="40" y="119"/>
              </a:cxn>
              <a:cxn ang="0">
                <a:pos x="0" y="84"/>
              </a:cxn>
              <a:cxn ang="0">
                <a:pos x="20" y="1"/>
              </a:cxn>
            </a:cxnLst>
            <a:rect l="0" t="0" r="r" b="b"/>
            <a:pathLst>
              <a:path w="111" h="221">
                <a:moveTo>
                  <a:pt x="20" y="1"/>
                </a:moveTo>
                <a:lnTo>
                  <a:pt x="46" y="0"/>
                </a:lnTo>
                <a:lnTo>
                  <a:pt x="99" y="33"/>
                </a:lnTo>
                <a:lnTo>
                  <a:pt x="91" y="60"/>
                </a:lnTo>
                <a:lnTo>
                  <a:pt x="110" y="77"/>
                </a:lnTo>
                <a:lnTo>
                  <a:pt x="111" y="181"/>
                </a:lnTo>
                <a:lnTo>
                  <a:pt x="93" y="221"/>
                </a:lnTo>
                <a:lnTo>
                  <a:pt x="71" y="207"/>
                </a:lnTo>
                <a:lnTo>
                  <a:pt x="49" y="205"/>
                </a:lnTo>
                <a:lnTo>
                  <a:pt x="10" y="184"/>
                </a:lnTo>
                <a:lnTo>
                  <a:pt x="40" y="119"/>
                </a:lnTo>
                <a:lnTo>
                  <a:pt x="0" y="84"/>
                </a:lnTo>
                <a:lnTo>
                  <a:pt x="20" y="1"/>
                </a:lnTo>
                <a:close/>
              </a:path>
            </a:pathLst>
          </a:custGeom>
          <a:solidFill>
            <a:srgbClr val="532B64"/>
          </a:solidFill>
          <a:ln w="1752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9" name="Freeform 58"/>
          <p:cNvSpPr>
            <a:spLocks/>
          </p:cNvSpPr>
          <p:nvPr/>
        </p:nvSpPr>
        <p:spPr bwMode="auto">
          <a:xfrm>
            <a:off x="6549514" y="1480561"/>
            <a:ext cx="780946" cy="694586"/>
          </a:xfrm>
          <a:custGeom>
            <a:avLst/>
            <a:gdLst/>
            <a:ahLst/>
            <a:cxnLst>
              <a:cxn ang="0">
                <a:pos x="36" y="256"/>
              </a:cxn>
              <a:cxn ang="0">
                <a:pos x="80" y="233"/>
              </a:cxn>
              <a:cxn ang="0">
                <a:pos x="140" y="228"/>
              </a:cxn>
              <a:cxn ang="0">
                <a:pos x="154" y="208"/>
              </a:cxn>
              <a:cxn ang="0">
                <a:pos x="176" y="205"/>
              </a:cxn>
              <a:cxn ang="0">
                <a:pos x="188" y="184"/>
              </a:cxn>
              <a:cxn ang="0">
                <a:pos x="207" y="176"/>
              </a:cxn>
              <a:cxn ang="0">
                <a:pos x="198" y="136"/>
              </a:cxn>
              <a:cxn ang="0">
                <a:pos x="186" y="125"/>
              </a:cxn>
              <a:cxn ang="0">
                <a:pos x="211" y="93"/>
              </a:cxn>
              <a:cxn ang="0">
                <a:pos x="227" y="93"/>
              </a:cxn>
              <a:cxn ang="0">
                <a:pos x="282" y="26"/>
              </a:cxn>
              <a:cxn ang="0">
                <a:pos x="366" y="0"/>
              </a:cxn>
              <a:cxn ang="0">
                <a:pos x="375" y="64"/>
              </a:cxn>
              <a:cxn ang="0">
                <a:pos x="379" y="61"/>
              </a:cxn>
              <a:cxn ang="0">
                <a:pos x="399" y="84"/>
              </a:cxn>
              <a:cxn ang="0">
                <a:pos x="400" y="149"/>
              </a:cxn>
              <a:cxn ang="0">
                <a:pos x="425" y="203"/>
              </a:cxn>
              <a:cxn ang="0">
                <a:pos x="435" y="272"/>
              </a:cxn>
              <a:cxn ang="0">
                <a:pos x="437" y="332"/>
              </a:cxn>
              <a:cxn ang="0">
                <a:pos x="467" y="352"/>
              </a:cxn>
              <a:cxn ang="0">
                <a:pos x="445" y="381"/>
              </a:cxn>
              <a:cxn ang="0">
                <a:pos x="391" y="346"/>
              </a:cxn>
              <a:cxn ang="0">
                <a:pos x="363" y="349"/>
              </a:cxn>
              <a:cxn ang="0">
                <a:pos x="335" y="341"/>
              </a:cxn>
              <a:cxn ang="0">
                <a:pos x="336" y="321"/>
              </a:cxn>
              <a:cxn ang="0">
                <a:pos x="319" y="314"/>
              </a:cxn>
              <a:cxn ang="0">
                <a:pos x="13" y="373"/>
              </a:cxn>
              <a:cxn ang="0">
                <a:pos x="0" y="356"/>
              </a:cxn>
              <a:cxn ang="0">
                <a:pos x="47" y="288"/>
              </a:cxn>
              <a:cxn ang="0">
                <a:pos x="36" y="256"/>
              </a:cxn>
            </a:cxnLst>
            <a:rect l="0" t="0" r="r" b="b"/>
            <a:pathLst>
              <a:path w="467" h="381">
                <a:moveTo>
                  <a:pt x="36" y="256"/>
                </a:moveTo>
                <a:lnTo>
                  <a:pt x="80" y="233"/>
                </a:lnTo>
                <a:lnTo>
                  <a:pt x="140" y="228"/>
                </a:lnTo>
                <a:lnTo>
                  <a:pt x="154" y="208"/>
                </a:lnTo>
                <a:lnTo>
                  <a:pt x="176" y="205"/>
                </a:lnTo>
                <a:lnTo>
                  <a:pt x="188" y="184"/>
                </a:lnTo>
                <a:lnTo>
                  <a:pt x="207" y="176"/>
                </a:lnTo>
                <a:lnTo>
                  <a:pt x="198" y="136"/>
                </a:lnTo>
                <a:lnTo>
                  <a:pt x="186" y="125"/>
                </a:lnTo>
                <a:lnTo>
                  <a:pt x="211" y="93"/>
                </a:lnTo>
                <a:lnTo>
                  <a:pt x="227" y="93"/>
                </a:lnTo>
                <a:lnTo>
                  <a:pt x="282" y="26"/>
                </a:lnTo>
                <a:lnTo>
                  <a:pt x="366" y="0"/>
                </a:lnTo>
                <a:lnTo>
                  <a:pt x="375" y="64"/>
                </a:lnTo>
                <a:lnTo>
                  <a:pt x="379" y="61"/>
                </a:lnTo>
                <a:lnTo>
                  <a:pt x="399" y="84"/>
                </a:lnTo>
                <a:lnTo>
                  <a:pt x="400" y="149"/>
                </a:lnTo>
                <a:lnTo>
                  <a:pt x="425" y="203"/>
                </a:lnTo>
                <a:lnTo>
                  <a:pt x="435" y="272"/>
                </a:lnTo>
                <a:lnTo>
                  <a:pt x="437" y="332"/>
                </a:lnTo>
                <a:lnTo>
                  <a:pt x="467" y="352"/>
                </a:lnTo>
                <a:lnTo>
                  <a:pt x="445" y="381"/>
                </a:lnTo>
                <a:lnTo>
                  <a:pt x="391" y="346"/>
                </a:lnTo>
                <a:lnTo>
                  <a:pt x="363" y="349"/>
                </a:lnTo>
                <a:lnTo>
                  <a:pt x="335" y="341"/>
                </a:lnTo>
                <a:lnTo>
                  <a:pt x="336" y="321"/>
                </a:lnTo>
                <a:lnTo>
                  <a:pt x="319" y="314"/>
                </a:lnTo>
                <a:lnTo>
                  <a:pt x="13" y="373"/>
                </a:lnTo>
                <a:lnTo>
                  <a:pt x="0" y="356"/>
                </a:lnTo>
                <a:lnTo>
                  <a:pt x="47" y="288"/>
                </a:lnTo>
                <a:lnTo>
                  <a:pt x="36" y="256"/>
                </a:lnTo>
                <a:close/>
              </a:path>
            </a:pathLst>
          </a:custGeom>
          <a:solidFill>
            <a:srgbClr val="532B64"/>
          </a:solidFill>
          <a:ln w="1752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0" name="Freeform 59"/>
          <p:cNvSpPr>
            <a:spLocks/>
          </p:cNvSpPr>
          <p:nvPr/>
        </p:nvSpPr>
        <p:spPr bwMode="auto">
          <a:xfrm>
            <a:off x="7156158" y="1440767"/>
            <a:ext cx="208480" cy="417837"/>
          </a:xfrm>
          <a:custGeom>
            <a:avLst/>
            <a:gdLst/>
            <a:ahLst/>
            <a:cxnLst>
              <a:cxn ang="0">
                <a:pos x="0" y="24"/>
              </a:cxn>
              <a:cxn ang="0">
                <a:pos x="90" y="0"/>
              </a:cxn>
              <a:cxn ang="0">
                <a:pos x="124" y="63"/>
              </a:cxn>
              <a:cxn ang="0">
                <a:pos x="106" y="79"/>
              </a:cxn>
              <a:cxn ang="0">
                <a:pos x="113" y="217"/>
              </a:cxn>
              <a:cxn ang="0">
                <a:pos x="61" y="229"/>
              </a:cxn>
              <a:cxn ang="0">
                <a:pos x="36" y="172"/>
              </a:cxn>
              <a:cxn ang="0">
                <a:pos x="35" y="104"/>
              </a:cxn>
              <a:cxn ang="0">
                <a:pos x="12" y="84"/>
              </a:cxn>
              <a:cxn ang="0">
                <a:pos x="0" y="24"/>
              </a:cxn>
            </a:cxnLst>
            <a:rect l="0" t="0" r="r" b="b"/>
            <a:pathLst>
              <a:path w="124" h="229">
                <a:moveTo>
                  <a:pt x="0" y="24"/>
                </a:moveTo>
                <a:lnTo>
                  <a:pt x="90" y="0"/>
                </a:lnTo>
                <a:lnTo>
                  <a:pt x="124" y="63"/>
                </a:lnTo>
                <a:lnTo>
                  <a:pt x="106" y="79"/>
                </a:lnTo>
                <a:lnTo>
                  <a:pt x="113" y="217"/>
                </a:lnTo>
                <a:lnTo>
                  <a:pt x="61" y="229"/>
                </a:lnTo>
                <a:lnTo>
                  <a:pt x="36" y="172"/>
                </a:lnTo>
                <a:lnTo>
                  <a:pt x="35" y="104"/>
                </a:lnTo>
                <a:lnTo>
                  <a:pt x="12" y="84"/>
                </a:lnTo>
                <a:lnTo>
                  <a:pt x="0" y="24"/>
                </a:lnTo>
                <a:close/>
              </a:path>
            </a:pathLst>
          </a:custGeom>
          <a:solidFill>
            <a:srgbClr val="FFFFFF"/>
          </a:solidFill>
          <a:ln w="1752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1" name="Freeform 60"/>
          <p:cNvSpPr>
            <a:spLocks/>
          </p:cNvSpPr>
          <p:nvPr/>
        </p:nvSpPr>
        <p:spPr bwMode="auto">
          <a:xfrm>
            <a:off x="7256980" y="1766354"/>
            <a:ext cx="440884" cy="218867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134" y="15"/>
              </a:cxn>
              <a:cxn ang="0">
                <a:pos x="150" y="16"/>
              </a:cxn>
              <a:cxn ang="0">
                <a:pos x="166" y="0"/>
              </a:cxn>
              <a:cxn ang="0">
                <a:pos x="179" y="8"/>
              </a:cxn>
              <a:cxn ang="0">
                <a:pos x="163" y="43"/>
              </a:cxn>
              <a:cxn ang="0">
                <a:pos x="191" y="40"/>
              </a:cxn>
              <a:cxn ang="0">
                <a:pos x="207" y="67"/>
              </a:cxn>
              <a:cxn ang="0">
                <a:pos x="226" y="70"/>
              </a:cxn>
              <a:cxn ang="0">
                <a:pos x="239" y="66"/>
              </a:cxn>
              <a:cxn ang="0">
                <a:pos x="239" y="51"/>
              </a:cxn>
              <a:cxn ang="0">
                <a:pos x="216" y="32"/>
              </a:cxn>
              <a:cxn ang="0">
                <a:pos x="234" y="31"/>
              </a:cxn>
              <a:cxn ang="0">
                <a:pos x="263" y="71"/>
              </a:cxn>
              <a:cxn ang="0">
                <a:pos x="235" y="95"/>
              </a:cxn>
              <a:cxn ang="0">
                <a:pos x="203" y="83"/>
              </a:cxn>
              <a:cxn ang="0">
                <a:pos x="183" y="112"/>
              </a:cxn>
              <a:cxn ang="0">
                <a:pos x="143" y="83"/>
              </a:cxn>
              <a:cxn ang="0">
                <a:pos x="10" y="120"/>
              </a:cxn>
              <a:cxn ang="0">
                <a:pos x="0" y="48"/>
              </a:cxn>
            </a:cxnLst>
            <a:rect l="0" t="0" r="r" b="b"/>
            <a:pathLst>
              <a:path w="263" h="120">
                <a:moveTo>
                  <a:pt x="0" y="48"/>
                </a:moveTo>
                <a:lnTo>
                  <a:pt x="134" y="15"/>
                </a:lnTo>
                <a:lnTo>
                  <a:pt x="150" y="16"/>
                </a:lnTo>
                <a:lnTo>
                  <a:pt x="166" y="0"/>
                </a:lnTo>
                <a:lnTo>
                  <a:pt x="179" y="8"/>
                </a:lnTo>
                <a:lnTo>
                  <a:pt x="163" y="43"/>
                </a:lnTo>
                <a:lnTo>
                  <a:pt x="191" y="40"/>
                </a:lnTo>
                <a:lnTo>
                  <a:pt x="207" y="67"/>
                </a:lnTo>
                <a:lnTo>
                  <a:pt x="226" y="70"/>
                </a:lnTo>
                <a:lnTo>
                  <a:pt x="239" y="66"/>
                </a:lnTo>
                <a:lnTo>
                  <a:pt x="239" y="51"/>
                </a:lnTo>
                <a:lnTo>
                  <a:pt x="216" y="32"/>
                </a:lnTo>
                <a:lnTo>
                  <a:pt x="234" y="31"/>
                </a:lnTo>
                <a:lnTo>
                  <a:pt x="263" y="71"/>
                </a:lnTo>
                <a:lnTo>
                  <a:pt x="235" y="95"/>
                </a:lnTo>
                <a:lnTo>
                  <a:pt x="203" y="83"/>
                </a:lnTo>
                <a:lnTo>
                  <a:pt x="183" y="112"/>
                </a:lnTo>
                <a:lnTo>
                  <a:pt x="143" y="83"/>
                </a:lnTo>
                <a:lnTo>
                  <a:pt x="10" y="120"/>
                </a:lnTo>
                <a:lnTo>
                  <a:pt x="0" y="48"/>
                </a:lnTo>
                <a:close/>
              </a:path>
            </a:pathLst>
          </a:custGeom>
          <a:solidFill>
            <a:schemeClr val="bg1"/>
          </a:solidFill>
          <a:ln w="1752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2" name="Freeform 61"/>
          <p:cNvSpPr>
            <a:spLocks/>
          </p:cNvSpPr>
          <p:nvPr/>
        </p:nvSpPr>
        <p:spPr bwMode="auto">
          <a:xfrm>
            <a:off x="7272360" y="1932766"/>
            <a:ext cx="228986" cy="191735"/>
          </a:xfrm>
          <a:custGeom>
            <a:avLst/>
            <a:gdLst/>
            <a:ahLst/>
            <a:cxnLst>
              <a:cxn ang="0">
                <a:pos x="0" y="27"/>
              </a:cxn>
              <a:cxn ang="0">
                <a:pos x="105" y="0"/>
              </a:cxn>
              <a:cxn ang="0">
                <a:pos x="137" y="48"/>
              </a:cxn>
              <a:cxn ang="0">
                <a:pos x="118" y="69"/>
              </a:cxn>
              <a:cxn ang="0">
                <a:pos x="85" y="61"/>
              </a:cxn>
              <a:cxn ang="0">
                <a:pos x="33" y="105"/>
              </a:cxn>
              <a:cxn ang="0">
                <a:pos x="5" y="82"/>
              </a:cxn>
              <a:cxn ang="0">
                <a:pos x="0" y="27"/>
              </a:cxn>
            </a:cxnLst>
            <a:rect l="0" t="0" r="r" b="b"/>
            <a:pathLst>
              <a:path w="137" h="105">
                <a:moveTo>
                  <a:pt x="0" y="27"/>
                </a:moveTo>
                <a:lnTo>
                  <a:pt x="105" y="0"/>
                </a:lnTo>
                <a:lnTo>
                  <a:pt x="137" y="48"/>
                </a:lnTo>
                <a:lnTo>
                  <a:pt x="118" y="69"/>
                </a:lnTo>
                <a:lnTo>
                  <a:pt x="85" y="61"/>
                </a:lnTo>
                <a:lnTo>
                  <a:pt x="33" y="105"/>
                </a:lnTo>
                <a:lnTo>
                  <a:pt x="5" y="82"/>
                </a:lnTo>
                <a:lnTo>
                  <a:pt x="0" y="27"/>
                </a:lnTo>
                <a:close/>
              </a:path>
            </a:pathLst>
          </a:custGeom>
          <a:solidFill>
            <a:srgbClr val="FFFFFF"/>
          </a:solidFill>
          <a:ln w="1752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3" name="Freeform 62"/>
          <p:cNvSpPr>
            <a:spLocks/>
          </p:cNvSpPr>
          <p:nvPr/>
        </p:nvSpPr>
        <p:spPr bwMode="auto">
          <a:xfrm>
            <a:off x="7309955" y="2063001"/>
            <a:ext cx="227277" cy="148323"/>
          </a:xfrm>
          <a:custGeom>
            <a:avLst/>
            <a:gdLst/>
            <a:ahLst/>
            <a:cxnLst>
              <a:cxn ang="0">
                <a:pos x="0" y="60"/>
              </a:cxn>
              <a:cxn ang="0">
                <a:pos x="56" y="33"/>
              </a:cxn>
              <a:cxn ang="0">
                <a:pos x="110" y="0"/>
              </a:cxn>
              <a:cxn ang="0">
                <a:pos x="119" y="1"/>
              </a:cxn>
              <a:cxn ang="0">
                <a:pos x="135" y="2"/>
              </a:cxn>
              <a:cxn ang="0">
                <a:pos x="82" y="45"/>
              </a:cxn>
              <a:cxn ang="0">
                <a:pos x="16" y="81"/>
              </a:cxn>
              <a:cxn ang="0">
                <a:pos x="0" y="60"/>
              </a:cxn>
            </a:cxnLst>
            <a:rect l="0" t="0" r="r" b="b"/>
            <a:pathLst>
              <a:path w="135" h="81">
                <a:moveTo>
                  <a:pt x="0" y="60"/>
                </a:moveTo>
                <a:lnTo>
                  <a:pt x="56" y="33"/>
                </a:lnTo>
                <a:lnTo>
                  <a:pt x="110" y="0"/>
                </a:lnTo>
                <a:lnTo>
                  <a:pt x="119" y="1"/>
                </a:lnTo>
                <a:lnTo>
                  <a:pt x="135" y="2"/>
                </a:lnTo>
                <a:lnTo>
                  <a:pt x="82" y="45"/>
                </a:lnTo>
                <a:lnTo>
                  <a:pt x="16" y="81"/>
                </a:lnTo>
                <a:lnTo>
                  <a:pt x="0" y="60"/>
                </a:lnTo>
                <a:close/>
              </a:path>
            </a:pathLst>
          </a:custGeom>
          <a:solidFill>
            <a:srgbClr val="532B64"/>
          </a:solidFill>
          <a:ln w="1752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4" name="Freeform 63"/>
          <p:cNvSpPr>
            <a:spLocks/>
          </p:cNvSpPr>
          <p:nvPr/>
        </p:nvSpPr>
        <p:spPr bwMode="auto">
          <a:xfrm>
            <a:off x="7308245" y="1361179"/>
            <a:ext cx="240949" cy="470293"/>
          </a:xfrm>
          <a:custGeom>
            <a:avLst/>
            <a:gdLst/>
            <a:ahLst/>
            <a:cxnLst>
              <a:cxn ang="0">
                <a:pos x="31" y="0"/>
              </a:cxn>
              <a:cxn ang="0">
                <a:pos x="0" y="45"/>
              </a:cxn>
              <a:cxn ang="0">
                <a:pos x="34" y="105"/>
              </a:cxn>
              <a:cxn ang="0">
                <a:pos x="14" y="121"/>
              </a:cxn>
              <a:cxn ang="0">
                <a:pos x="22" y="258"/>
              </a:cxn>
              <a:cxn ang="0">
                <a:pos x="103" y="238"/>
              </a:cxn>
              <a:cxn ang="0">
                <a:pos x="124" y="238"/>
              </a:cxn>
              <a:cxn ang="0">
                <a:pos x="136" y="224"/>
              </a:cxn>
              <a:cxn ang="0">
                <a:pos x="136" y="198"/>
              </a:cxn>
              <a:cxn ang="0">
                <a:pos x="145" y="182"/>
              </a:cxn>
              <a:cxn ang="0">
                <a:pos x="100" y="162"/>
              </a:cxn>
              <a:cxn ang="0">
                <a:pos x="42" y="12"/>
              </a:cxn>
              <a:cxn ang="0">
                <a:pos x="31" y="0"/>
              </a:cxn>
            </a:cxnLst>
            <a:rect l="0" t="0" r="r" b="b"/>
            <a:pathLst>
              <a:path w="145" h="258">
                <a:moveTo>
                  <a:pt x="31" y="0"/>
                </a:moveTo>
                <a:lnTo>
                  <a:pt x="0" y="45"/>
                </a:lnTo>
                <a:lnTo>
                  <a:pt x="34" y="105"/>
                </a:lnTo>
                <a:lnTo>
                  <a:pt x="14" y="121"/>
                </a:lnTo>
                <a:lnTo>
                  <a:pt x="22" y="258"/>
                </a:lnTo>
                <a:lnTo>
                  <a:pt x="103" y="238"/>
                </a:lnTo>
                <a:lnTo>
                  <a:pt x="124" y="238"/>
                </a:lnTo>
                <a:lnTo>
                  <a:pt x="136" y="224"/>
                </a:lnTo>
                <a:lnTo>
                  <a:pt x="136" y="198"/>
                </a:lnTo>
                <a:lnTo>
                  <a:pt x="145" y="182"/>
                </a:lnTo>
                <a:lnTo>
                  <a:pt x="100" y="162"/>
                </a:lnTo>
                <a:lnTo>
                  <a:pt x="42" y="12"/>
                </a:lnTo>
                <a:lnTo>
                  <a:pt x="31" y="0"/>
                </a:lnTo>
                <a:close/>
              </a:path>
            </a:pathLst>
          </a:custGeom>
          <a:solidFill>
            <a:srgbClr val="FFFFFF"/>
          </a:solidFill>
          <a:ln w="1752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5" name="Freeform 64"/>
          <p:cNvSpPr>
            <a:spLocks/>
          </p:cNvSpPr>
          <p:nvPr/>
        </p:nvSpPr>
        <p:spPr bwMode="auto">
          <a:xfrm>
            <a:off x="7448371" y="1916486"/>
            <a:ext cx="114494" cy="103103"/>
          </a:xfrm>
          <a:custGeom>
            <a:avLst/>
            <a:gdLst/>
            <a:ahLst/>
            <a:cxnLst>
              <a:cxn ang="0">
                <a:pos x="0" y="9"/>
              </a:cxn>
              <a:cxn ang="0">
                <a:pos x="29" y="0"/>
              </a:cxn>
              <a:cxn ang="0">
                <a:pos x="69" y="29"/>
              </a:cxn>
              <a:cxn ang="0">
                <a:pos x="61" y="37"/>
              </a:cxn>
              <a:cxn ang="0">
                <a:pos x="41" y="37"/>
              </a:cxn>
              <a:cxn ang="0">
                <a:pos x="32" y="57"/>
              </a:cxn>
              <a:cxn ang="0">
                <a:pos x="0" y="9"/>
              </a:cxn>
            </a:cxnLst>
            <a:rect l="0" t="0" r="r" b="b"/>
            <a:pathLst>
              <a:path w="69" h="57">
                <a:moveTo>
                  <a:pt x="0" y="9"/>
                </a:moveTo>
                <a:lnTo>
                  <a:pt x="29" y="0"/>
                </a:lnTo>
                <a:lnTo>
                  <a:pt x="69" y="29"/>
                </a:lnTo>
                <a:lnTo>
                  <a:pt x="61" y="37"/>
                </a:lnTo>
                <a:lnTo>
                  <a:pt x="41" y="37"/>
                </a:lnTo>
                <a:lnTo>
                  <a:pt x="32" y="57"/>
                </a:lnTo>
                <a:lnTo>
                  <a:pt x="0" y="9"/>
                </a:lnTo>
                <a:close/>
              </a:path>
            </a:pathLst>
          </a:custGeom>
          <a:solidFill>
            <a:srgbClr val="FFFFFF"/>
          </a:solidFill>
          <a:ln w="1752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6" name="Freeform 65"/>
          <p:cNvSpPr>
            <a:spLocks/>
          </p:cNvSpPr>
          <p:nvPr/>
        </p:nvSpPr>
        <p:spPr bwMode="auto">
          <a:xfrm>
            <a:off x="7202296" y="2710558"/>
            <a:ext cx="61519" cy="117573"/>
          </a:xfrm>
          <a:custGeom>
            <a:avLst/>
            <a:gdLst/>
            <a:ahLst/>
            <a:cxnLst>
              <a:cxn ang="0">
                <a:pos x="0" y="6"/>
              </a:cxn>
              <a:cxn ang="0">
                <a:pos x="37" y="0"/>
              </a:cxn>
              <a:cxn ang="0">
                <a:pos x="15" y="64"/>
              </a:cxn>
              <a:cxn ang="0">
                <a:pos x="1" y="63"/>
              </a:cxn>
              <a:cxn ang="0">
                <a:pos x="0" y="6"/>
              </a:cxn>
            </a:cxnLst>
            <a:rect l="0" t="0" r="r" b="b"/>
            <a:pathLst>
              <a:path w="37" h="64">
                <a:moveTo>
                  <a:pt x="0" y="6"/>
                </a:moveTo>
                <a:lnTo>
                  <a:pt x="37" y="0"/>
                </a:lnTo>
                <a:lnTo>
                  <a:pt x="15" y="64"/>
                </a:lnTo>
                <a:lnTo>
                  <a:pt x="1" y="63"/>
                </a:lnTo>
                <a:lnTo>
                  <a:pt x="0" y="6"/>
                </a:lnTo>
                <a:close/>
              </a:path>
            </a:pathLst>
          </a:custGeom>
          <a:solidFill>
            <a:srgbClr val="FFFFFF"/>
          </a:solidFill>
          <a:ln w="1752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0" name="Oval 72"/>
          <p:cNvSpPr>
            <a:spLocks noChangeArrowheads="1"/>
          </p:cNvSpPr>
          <p:nvPr/>
        </p:nvSpPr>
        <p:spPr bwMode="auto">
          <a:xfrm>
            <a:off x="7516725" y="2403059"/>
            <a:ext cx="160632" cy="175455"/>
          </a:xfrm>
          <a:prstGeom prst="ellipse">
            <a:avLst/>
          </a:prstGeom>
          <a:solidFill>
            <a:srgbClr val="532B64"/>
          </a:solidFill>
          <a:ln w="17526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1" name="Text Box 73"/>
          <p:cNvSpPr txBox="1">
            <a:spLocks noChangeArrowheads="1"/>
          </p:cNvSpPr>
          <p:nvPr/>
        </p:nvSpPr>
        <p:spPr bwMode="auto">
          <a:xfrm>
            <a:off x="7677358" y="2314426"/>
            <a:ext cx="628442" cy="420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accent6">
                    <a:lumMod val="25000"/>
                  </a:schemeClr>
                </a:solidFill>
                <a:effectLst/>
                <a:uLnTx/>
                <a:uFillTx/>
              </a:rPr>
              <a:t>D.C.</a:t>
            </a:r>
          </a:p>
        </p:txBody>
      </p:sp>
      <p:sp>
        <p:nvSpPr>
          <p:cNvPr id="72" name="Freeform 14"/>
          <p:cNvSpPr>
            <a:spLocks/>
          </p:cNvSpPr>
          <p:nvPr/>
        </p:nvSpPr>
        <p:spPr bwMode="auto">
          <a:xfrm>
            <a:off x="247264" y="3059728"/>
            <a:ext cx="1349994" cy="1231806"/>
          </a:xfrm>
          <a:custGeom>
            <a:avLst/>
            <a:gdLst/>
            <a:ahLst/>
            <a:cxnLst>
              <a:cxn ang="0">
                <a:pos x="224" y="204"/>
              </a:cxn>
              <a:cxn ang="0">
                <a:pos x="505" y="0"/>
              </a:cxn>
              <a:cxn ang="0">
                <a:pos x="640" y="36"/>
              </a:cxn>
              <a:cxn ang="0">
                <a:pos x="705" y="102"/>
              </a:cxn>
              <a:cxn ang="0">
                <a:pos x="969" y="127"/>
              </a:cxn>
              <a:cxn ang="0">
                <a:pos x="977" y="805"/>
              </a:cxn>
              <a:cxn ang="0">
                <a:pos x="1064" y="825"/>
              </a:cxn>
              <a:cxn ang="0">
                <a:pos x="1104" y="906"/>
              </a:cxn>
              <a:cxn ang="0">
                <a:pos x="1165" y="878"/>
              </a:cxn>
              <a:cxn ang="0">
                <a:pos x="1292" y="1062"/>
              </a:cxn>
              <a:cxn ang="0">
                <a:pos x="1401" y="1147"/>
              </a:cxn>
              <a:cxn ang="0">
                <a:pos x="1397" y="1220"/>
              </a:cxn>
              <a:cxn ang="0">
                <a:pos x="1259" y="1229"/>
              </a:cxn>
              <a:cxn ang="0">
                <a:pos x="1198" y="1004"/>
              </a:cxn>
              <a:cxn ang="0">
                <a:pos x="762" y="783"/>
              </a:cxn>
              <a:cxn ang="0">
                <a:pos x="774" y="853"/>
              </a:cxn>
              <a:cxn ang="0">
                <a:pos x="676" y="943"/>
              </a:cxn>
              <a:cxn ang="0">
                <a:pos x="660" y="910"/>
              </a:cxn>
              <a:cxn ang="0">
                <a:pos x="632" y="910"/>
              </a:cxn>
              <a:cxn ang="0">
                <a:pos x="553" y="1098"/>
              </a:cxn>
              <a:cxn ang="0">
                <a:pos x="310" y="1283"/>
              </a:cxn>
              <a:cxn ang="0">
                <a:pos x="69" y="1371"/>
              </a:cxn>
              <a:cxn ang="0">
                <a:pos x="0" y="1359"/>
              </a:cxn>
              <a:cxn ang="0">
                <a:pos x="277" y="1200"/>
              </a:cxn>
              <a:cxn ang="0">
                <a:pos x="310" y="1200"/>
              </a:cxn>
              <a:cxn ang="0">
                <a:pos x="411" y="1078"/>
              </a:cxn>
              <a:cxn ang="0">
                <a:pos x="456" y="1074"/>
              </a:cxn>
              <a:cxn ang="0">
                <a:pos x="525" y="980"/>
              </a:cxn>
              <a:cxn ang="0">
                <a:pos x="501" y="939"/>
              </a:cxn>
              <a:cxn ang="0">
                <a:pos x="354" y="959"/>
              </a:cxn>
              <a:cxn ang="0">
                <a:pos x="253" y="726"/>
              </a:cxn>
              <a:cxn ang="0">
                <a:pos x="310" y="621"/>
              </a:cxn>
              <a:cxn ang="0">
                <a:pos x="403" y="584"/>
              </a:cxn>
              <a:cxn ang="0">
                <a:pos x="370" y="490"/>
              </a:cxn>
              <a:cxn ang="0">
                <a:pos x="273" y="534"/>
              </a:cxn>
              <a:cxn ang="0">
                <a:pos x="200" y="400"/>
              </a:cxn>
              <a:cxn ang="0">
                <a:pos x="281" y="368"/>
              </a:cxn>
              <a:cxn ang="0">
                <a:pos x="354" y="404"/>
              </a:cxn>
              <a:cxn ang="0">
                <a:pos x="387" y="384"/>
              </a:cxn>
              <a:cxn ang="0">
                <a:pos x="326" y="269"/>
              </a:cxn>
              <a:cxn ang="0">
                <a:pos x="220" y="261"/>
              </a:cxn>
              <a:cxn ang="0">
                <a:pos x="224" y="204"/>
              </a:cxn>
            </a:cxnLst>
            <a:rect l="0" t="0" r="r" b="b"/>
            <a:pathLst>
              <a:path w="1401" h="1371">
                <a:moveTo>
                  <a:pt x="224" y="204"/>
                </a:moveTo>
                <a:lnTo>
                  <a:pt x="505" y="0"/>
                </a:lnTo>
                <a:lnTo>
                  <a:pt x="640" y="36"/>
                </a:lnTo>
                <a:lnTo>
                  <a:pt x="705" y="102"/>
                </a:lnTo>
                <a:lnTo>
                  <a:pt x="969" y="127"/>
                </a:lnTo>
                <a:lnTo>
                  <a:pt x="977" y="805"/>
                </a:lnTo>
                <a:lnTo>
                  <a:pt x="1064" y="825"/>
                </a:lnTo>
                <a:lnTo>
                  <a:pt x="1104" y="906"/>
                </a:lnTo>
                <a:lnTo>
                  <a:pt x="1165" y="878"/>
                </a:lnTo>
                <a:lnTo>
                  <a:pt x="1292" y="1062"/>
                </a:lnTo>
                <a:lnTo>
                  <a:pt x="1401" y="1147"/>
                </a:lnTo>
                <a:lnTo>
                  <a:pt x="1397" y="1220"/>
                </a:lnTo>
                <a:lnTo>
                  <a:pt x="1259" y="1229"/>
                </a:lnTo>
                <a:lnTo>
                  <a:pt x="1198" y="1004"/>
                </a:lnTo>
                <a:lnTo>
                  <a:pt x="762" y="783"/>
                </a:lnTo>
                <a:lnTo>
                  <a:pt x="774" y="853"/>
                </a:lnTo>
                <a:lnTo>
                  <a:pt x="676" y="943"/>
                </a:lnTo>
                <a:lnTo>
                  <a:pt x="660" y="910"/>
                </a:lnTo>
                <a:lnTo>
                  <a:pt x="632" y="910"/>
                </a:lnTo>
                <a:lnTo>
                  <a:pt x="553" y="1098"/>
                </a:lnTo>
                <a:lnTo>
                  <a:pt x="310" y="1283"/>
                </a:lnTo>
                <a:lnTo>
                  <a:pt x="69" y="1371"/>
                </a:lnTo>
                <a:lnTo>
                  <a:pt x="0" y="1359"/>
                </a:lnTo>
                <a:lnTo>
                  <a:pt x="277" y="1200"/>
                </a:lnTo>
                <a:lnTo>
                  <a:pt x="310" y="1200"/>
                </a:lnTo>
                <a:lnTo>
                  <a:pt x="411" y="1078"/>
                </a:lnTo>
                <a:lnTo>
                  <a:pt x="456" y="1074"/>
                </a:lnTo>
                <a:lnTo>
                  <a:pt x="525" y="980"/>
                </a:lnTo>
                <a:lnTo>
                  <a:pt x="501" y="939"/>
                </a:lnTo>
                <a:lnTo>
                  <a:pt x="354" y="959"/>
                </a:lnTo>
                <a:lnTo>
                  <a:pt x="253" y="726"/>
                </a:lnTo>
                <a:lnTo>
                  <a:pt x="310" y="621"/>
                </a:lnTo>
                <a:lnTo>
                  <a:pt x="403" y="584"/>
                </a:lnTo>
                <a:lnTo>
                  <a:pt x="370" y="490"/>
                </a:lnTo>
                <a:lnTo>
                  <a:pt x="273" y="534"/>
                </a:lnTo>
                <a:lnTo>
                  <a:pt x="200" y="400"/>
                </a:lnTo>
                <a:lnTo>
                  <a:pt x="281" y="368"/>
                </a:lnTo>
                <a:lnTo>
                  <a:pt x="354" y="404"/>
                </a:lnTo>
                <a:lnTo>
                  <a:pt x="387" y="384"/>
                </a:lnTo>
                <a:lnTo>
                  <a:pt x="326" y="269"/>
                </a:lnTo>
                <a:lnTo>
                  <a:pt x="220" y="261"/>
                </a:lnTo>
                <a:lnTo>
                  <a:pt x="224" y="204"/>
                </a:lnTo>
                <a:close/>
              </a:path>
            </a:pathLst>
          </a:custGeom>
          <a:solidFill>
            <a:srgbClr val="532B64"/>
          </a:solidFill>
          <a:ln w="17526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238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5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29600" cy="6858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532B64"/>
                </a:solidFill>
              </a:rPr>
              <a:t>TB Case Rates (3)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Health departments, CDC, and others can compare the occurrence of TB in different places, time periods, and groups of people using case rates</a:t>
            </a:r>
          </a:p>
          <a:p>
            <a:pPr eaLnBrk="1" hangingPunct="1"/>
            <a:endParaRPr lang="en-US" altLang="en-US" sz="2000" dirty="0" smtClean="0"/>
          </a:p>
          <a:p>
            <a:pPr eaLnBrk="1" hangingPunct="1"/>
            <a:r>
              <a:rPr lang="en-US" altLang="en-US" sz="2800" dirty="0" smtClean="0"/>
              <a:t>Comparisons have shown that rates of TB are higher in certain groups than in others</a:t>
            </a:r>
          </a:p>
          <a:p>
            <a:pPr eaLnBrk="1" hangingPunct="1"/>
            <a:endParaRPr lang="en-US" altLang="en-US" sz="2000" dirty="0" smtClean="0"/>
          </a:p>
        </p:txBody>
      </p:sp>
      <p:sp>
        <p:nvSpPr>
          <p:cNvPr id="3789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 smtClean="0"/>
              <a:t>Module 2 – Epidemiology of Tuberculosis</a:t>
            </a:r>
          </a:p>
        </p:txBody>
      </p:sp>
      <p:sp>
        <p:nvSpPr>
          <p:cNvPr id="3789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842A4A8-1844-4BE8-A3E0-B4F971DF114D}" type="slidenum">
              <a:rPr lang="en-US" altLang="en-US" sz="2000" smtClean="0"/>
              <a:pPr>
                <a:spcBef>
                  <a:spcPct val="0"/>
                </a:spcBef>
                <a:buClrTx/>
                <a:buFontTx/>
                <a:buNone/>
              </a:pPr>
              <a:t>18</a:t>
            </a:fld>
            <a:endParaRPr lang="en-US" alt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5"/>
          <p:cNvSpPr>
            <a:spLocks noGrp="1" noChangeArrowheads="1"/>
          </p:cNvSpPr>
          <p:nvPr>
            <p:ph type="title"/>
          </p:nvPr>
        </p:nvSpPr>
        <p:spPr>
          <a:xfrm>
            <a:off x="389021" y="183482"/>
            <a:ext cx="8305800" cy="1249363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532B64"/>
                </a:solidFill>
              </a:rPr>
              <a:t>Epidemiology of TB</a:t>
            </a:r>
            <a:br>
              <a:rPr lang="en-US" altLang="en-US" dirty="0" smtClean="0">
                <a:solidFill>
                  <a:srgbClr val="532B64"/>
                </a:solidFill>
              </a:rPr>
            </a:br>
            <a:r>
              <a:rPr lang="en-US" altLang="en-US" dirty="0" smtClean="0">
                <a:solidFill>
                  <a:srgbClr val="532B64"/>
                </a:solidFill>
              </a:rPr>
              <a:t>Study Question 2.1</a:t>
            </a:r>
          </a:p>
        </p:txBody>
      </p:sp>
      <p:sp>
        <p:nvSpPr>
          <p:cNvPr id="155655" name="Rectangle 7"/>
          <p:cNvSpPr>
            <a:spLocks noGrp="1" noChangeArrowheads="1"/>
          </p:cNvSpPr>
          <p:nvPr>
            <p:ph idx="1"/>
          </p:nvPr>
        </p:nvSpPr>
        <p:spPr>
          <a:xfrm>
            <a:off x="465221" y="1752600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 dirty="0" smtClean="0"/>
              <a:t>	</a:t>
            </a:r>
            <a:r>
              <a:rPr lang="en-US" altLang="en-US" sz="2800" dirty="0" smtClean="0"/>
              <a:t>What happened to the number of TB cases in the United States between 1953 and 1984?</a:t>
            </a:r>
            <a:r>
              <a:rPr lang="en-US" altLang="en-US" sz="2400" dirty="0" smtClean="0"/>
              <a:t> </a:t>
            </a:r>
          </a:p>
          <a:p>
            <a:pPr eaLnBrk="1" hangingPunct="1">
              <a:buFontTx/>
              <a:buNone/>
            </a:pPr>
            <a:r>
              <a:rPr lang="en-US" altLang="en-US" sz="2400" dirty="0" smtClean="0"/>
              <a:t>	</a:t>
            </a:r>
          </a:p>
          <a:p>
            <a:pPr eaLnBrk="1" hangingPunct="1">
              <a:buFontTx/>
              <a:buNone/>
            </a:pPr>
            <a:r>
              <a:rPr lang="en-US" altLang="en-US" sz="2400" dirty="0" smtClean="0">
                <a:solidFill>
                  <a:srgbClr val="008080"/>
                </a:solidFill>
              </a:rPr>
              <a:t>		</a:t>
            </a:r>
            <a:r>
              <a:rPr lang="en-US" altLang="en-US" sz="2800" dirty="0" smtClean="0">
                <a:solidFill>
                  <a:srgbClr val="532B64"/>
                </a:solidFill>
              </a:rPr>
              <a:t>From 1953 - 1984, the number of TB cases 	reported in the U.S. decreased by an 	average of 6% each year.</a:t>
            </a:r>
          </a:p>
          <a:p>
            <a:pPr lvl="1" eaLnBrk="1" hangingPunct="1"/>
            <a:endParaRPr lang="en-US" altLang="en-US" dirty="0" smtClean="0"/>
          </a:p>
        </p:txBody>
      </p:sp>
      <p:sp>
        <p:nvSpPr>
          <p:cNvPr id="3994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 smtClean="0"/>
              <a:t>Module 2 – Epidemiology of Tuberculosis</a:t>
            </a:r>
          </a:p>
        </p:txBody>
      </p:sp>
      <p:sp>
        <p:nvSpPr>
          <p:cNvPr id="3994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A219696-4497-498B-ADDF-16E339A991B8}" type="slidenum">
              <a:rPr lang="en-US" altLang="en-US" sz="2000" smtClean="0"/>
              <a:pPr>
                <a:spcBef>
                  <a:spcPct val="0"/>
                </a:spcBef>
                <a:buClrTx/>
                <a:buFontTx/>
                <a:buNone/>
              </a:pPr>
              <a:t>19</a:t>
            </a:fld>
            <a:endParaRPr lang="en-US" altLang="en-US" sz="2000" smtClean="0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381000" y="152400"/>
            <a:ext cx="8305800" cy="1219200"/>
          </a:xfrm>
          <a:prstGeom prst="rect">
            <a:avLst/>
          </a:prstGeom>
          <a:noFill/>
          <a:ln w="25400" algn="ctr">
            <a:solidFill>
              <a:srgbClr val="532B64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4000">
              <a:solidFill>
                <a:srgbClr val="0099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532B64"/>
                </a:solidFill>
              </a:rPr>
              <a:t>Module 2: Objectives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990600"/>
            <a:ext cx="8686800" cy="548640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 smtClean="0"/>
              <a:t>     At completion of this module, learners will be able to: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US" altLang="en-US" sz="1600" dirty="0" smtClean="0"/>
          </a:p>
          <a:p>
            <a:pPr marL="990600" lvl="1" indent="-533400" eaLnBrk="1" hangingPunct="1">
              <a:lnSpc>
                <a:spcPct val="80000"/>
              </a:lnSpc>
              <a:buClrTx/>
              <a:buFontTx/>
              <a:buAutoNum type="arabicPeriod"/>
            </a:pPr>
            <a:r>
              <a:rPr lang="en-US" altLang="en-US" sz="2400" dirty="0" smtClean="0"/>
              <a:t>Describe how the number of TB cases reported in the U.S has changed over the last 60 years</a:t>
            </a:r>
          </a:p>
          <a:p>
            <a:pPr marL="990600" lvl="1" indent="-533400" eaLnBrk="1" hangingPunct="1">
              <a:lnSpc>
                <a:spcPct val="80000"/>
              </a:lnSpc>
              <a:buClrTx/>
              <a:buFontTx/>
              <a:buAutoNum type="arabicPeriod"/>
            </a:pPr>
            <a:endParaRPr lang="en-US" altLang="en-US" sz="1600" dirty="0" smtClean="0"/>
          </a:p>
          <a:p>
            <a:pPr marL="990600" lvl="1" indent="-533400" eaLnBrk="1" hangingPunct="1">
              <a:lnSpc>
                <a:spcPct val="80000"/>
              </a:lnSpc>
              <a:buClrTx/>
              <a:buFontTx/>
              <a:buAutoNum type="arabicPeriod"/>
            </a:pPr>
            <a:r>
              <a:rPr lang="en-US" altLang="en-US" sz="2400" dirty="0" smtClean="0"/>
              <a:t>List 5 factors that contributed to the increase of TB cases between 1985 and 1992</a:t>
            </a:r>
          </a:p>
          <a:p>
            <a:pPr marL="990600" lvl="1" indent="-533400" eaLnBrk="1" hangingPunct="1">
              <a:lnSpc>
                <a:spcPct val="80000"/>
              </a:lnSpc>
              <a:buClrTx/>
              <a:buFontTx/>
              <a:buAutoNum type="arabicPeriod"/>
            </a:pPr>
            <a:endParaRPr lang="en-US" altLang="en-US" sz="1600" dirty="0" smtClean="0"/>
          </a:p>
          <a:p>
            <a:pPr marL="990600" lvl="1" indent="-533400" eaLnBrk="1" hangingPunct="1">
              <a:lnSpc>
                <a:spcPct val="80000"/>
              </a:lnSpc>
              <a:buClrTx/>
              <a:buFontTx/>
              <a:buAutoNum type="arabicPeriod"/>
            </a:pPr>
            <a:r>
              <a:rPr lang="en-US" altLang="en-US" sz="2400" dirty="0" smtClean="0"/>
              <a:t>List 3 improvements TB programs made with increased funds that have contributed to a decrease in TB cases since 1993</a:t>
            </a:r>
          </a:p>
          <a:p>
            <a:pPr marL="990600" lvl="1" indent="-533400" eaLnBrk="1" hangingPunct="1">
              <a:lnSpc>
                <a:spcPct val="80000"/>
              </a:lnSpc>
              <a:buClrTx/>
              <a:buFontTx/>
              <a:buAutoNum type="arabicPeriod"/>
            </a:pPr>
            <a:endParaRPr lang="en-US" altLang="en-US" sz="1600" dirty="0" smtClean="0"/>
          </a:p>
          <a:p>
            <a:pPr marL="990600" lvl="1" indent="-533400" eaLnBrk="1" hangingPunct="1">
              <a:lnSpc>
                <a:spcPct val="80000"/>
              </a:lnSpc>
              <a:buClrTx/>
              <a:buFontTx/>
              <a:buAutoNum type="arabicPeriod"/>
            </a:pPr>
            <a:r>
              <a:rPr lang="en-US" altLang="en-US" sz="2400" dirty="0" smtClean="0"/>
              <a:t>List groups of people who are more likely to be exposed to or infected with </a:t>
            </a:r>
            <a:r>
              <a:rPr lang="en-US" altLang="en-US" sz="2400" i="1" dirty="0" smtClean="0"/>
              <a:t>M. tuberculosis</a:t>
            </a:r>
          </a:p>
          <a:p>
            <a:pPr marL="990600" lvl="1" indent="-533400" eaLnBrk="1" hangingPunct="1">
              <a:lnSpc>
                <a:spcPct val="80000"/>
              </a:lnSpc>
              <a:buClrTx/>
              <a:buFontTx/>
              <a:buAutoNum type="arabicPeriod"/>
            </a:pPr>
            <a:endParaRPr lang="en-US" altLang="en-US" sz="1600" dirty="0" smtClean="0"/>
          </a:p>
          <a:p>
            <a:pPr marL="990600" lvl="1" indent="-533400" eaLnBrk="1" hangingPunct="1">
              <a:lnSpc>
                <a:spcPct val="80000"/>
              </a:lnSpc>
              <a:buClrTx/>
              <a:buFontTx/>
              <a:buAutoNum type="arabicPeriod"/>
            </a:pPr>
            <a:r>
              <a:rPr lang="en-US" altLang="en-US" sz="2400" dirty="0" smtClean="0"/>
              <a:t>List groups of people who are more likely to develop TB disease once infected with </a:t>
            </a:r>
            <a:r>
              <a:rPr lang="en-US" altLang="en-US" sz="2400" i="1" dirty="0" smtClean="0"/>
              <a:t>M. tuberculosis</a:t>
            </a:r>
            <a:endParaRPr lang="en-US" altLang="en-US" sz="2400" dirty="0" smtClean="0"/>
          </a:p>
        </p:txBody>
      </p:sp>
      <p:sp>
        <p:nvSpPr>
          <p:cNvPr id="717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 smtClean="0"/>
              <a:t>Module 2 – Epidemiology of Tuberculosis</a:t>
            </a:r>
          </a:p>
        </p:txBody>
      </p:sp>
      <p:sp>
        <p:nvSpPr>
          <p:cNvPr id="717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08566F1-396B-490E-9ED8-34F635AE9C92}" type="slidenum">
              <a:rPr lang="en-US" altLang="en-US" sz="2000" smtClean="0"/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 dirty="0" smtClean="0"/>
              <a:t>	</a:t>
            </a:r>
            <a:r>
              <a:rPr lang="en-US" altLang="en-US" sz="2800" dirty="0" smtClean="0"/>
              <a:t>What happened to the number of TB cases in the United States between 1985 and 1992?</a:t>
            </a:r>
            <a:r>
              <a:rPr lang="en-US" altLang="en-US" sz="2400" dirty="0" smtClean="0"/>
              <a:t> </a:t>
            </a:r>
          </a:p>
          <a:p>
            <a:pPr eaLnBrk="1" hangingPunct="1">
              <a:buFontTx/>
              <a:buNone/>
            </a:pPr>
            <a:endParaRPr lang="en-US" altLang="en-US" sz="1800" i="1" dirty="0" smtClean="0"/>
          </a:p>
          <a:p>
            <a:pPr eaLnBrk="1" hangingPunct="1">
              <a:buFontTx/>
              <a:buNone/>
            </a:pPr>
            <a:endParaRPr lang="en-US" altLang="en-US" sz="1800" i="1" dirty="0" smtClean="0"/>
          </a:p>
          <a:p>
            <a:pPr eaLnBrk="1" hangingPunct="1">
              <a:buFontTx/>
              <a:buNone/>
            </a:pPr>
            <a:r>
              <a:rPr lang="en-US" altLang="en-US" sz="2400" dirty="0" smtClean="0">
                <a:solidFill>
                  <a:srgbClr val="008080"/>
                </a:solidFill>
              </a:rPr>
              <a:t>		</a:t>
            </a:r>
            <a:r>
              <a:rPr lang="en-US" altLang="en-US" sz="2800" dirty="0" smtClean="0">
                <a:solidFill>
                  <a:srgbClr val="532B64"/>
                </a:solidFill>
              </a:rPr>
              <a:t>From 1985 - 1992, the number of new TB 	cases increased by 20%.</a:t>
            </a:r>
          </a:p>
          <a:p>
            <a:pPr eaLnBrk="1" hangingPunct="1"/>
            <a:endParaRPr lang="en-US" altLang="en-US" dirty="0" smtClean="0">
              <a:solidFill>
                <a:srgbClr val="008080"/>
              </a:solidFill>
            </a:endParaRPr>
          </a:p>
        </p:txBody>
      </p:sp>
      <p:sp>
        <p:nvSpPr>
          <p:cNvPr id="4198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 smtClean="0"/>
              <a:t>Module 2 – Epidemiology of Tuberculosis</a:t>
            </a:r>
          </a:p>
        </p:txBody>
      </p:sp>
      <p:sp>
        <p:nvSpPr>
          <p:cNvPr id="4198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F01811A-AA55-4DF5-8F97-4165F9A99CA7}" type="slidenum">
              <a:rPr lang="en-US" altLang="en-US" sz="2000" smtClean="0"/>
              <a:pPr>
                <a:spcBef>
                  <a:spcPct val="0"/>
                </a:spcBef>
                <a:buClrTx/>
                <a:buFontTx/>
                <a:buNone/>
              </a:pPr>
              <a:t>20</a:t>
            </a:fld>
            <a:endParaRPr lang="en-US" altLang="en-US" sz="2000" smtClean="0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381000" y="152400"/>
            <a:ext cx="8305800" cy="1219200"/>
          </a:xfrm>
          <a:prstGeom prst="rect">
            <a:avLst/>
          </a:prstGeom>
          <a:noFill/>
          <a:ln w="25400" algn="ctr">
            <a:solidFill>
              <a:srgbClr val="532B64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4000">
              <a:solidFill>
                <a:srgbClr val="009999"/>
              </a:solidFill>
            </a:endParaRPr>
          </a:p>
        </p:txBody>
      </p:sp>
      <p:sp>
        <p:nvSpPr>
          <p:cNvPr id="12" name="Rectangle 5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305800" cy="1249363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532B64"/>
                </a:solidFill>
              </a:rPr>
              <a:t>Epidemiology of TB</a:t>
            </a:r>
            <a:br>
              <a:rPr lang="en-US" altLang="en-US" dirty="0" smtClean="0">
                <a:solidFill>
                  <a:srgbClr val="532B64"/>
                </a:solidFill>
              </a:rPr>
            </a:br>
            <a:r>
              <a:rPr lang="en-US" altLang="en-US" dirty="0" smtClean="0">
                <a:solidFill>
                  <a:srgbClr val="532B64"/>
                </a:solidFill>
              </a:rPr>
              <a:t>Study Question 2.2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94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524000"/>
            <a:ext cx="8153400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dirty="0" smtClean="0"/>
              <a:t>	</a:t>
            </a:r>
            <a:r>
              <a:rPr lang="en-US" altLang="en-US" sz="2800" dirty="0" smtClean="0"/>
              <a:t>Name 5 factors that may have contributed to the increase in the number of TB cases between 1985 and 1992.</a:t>
            </a:r>
            <a:r>
              <a:rPr lang="en-US" altLang="en-US" sz="1800" dirty="0" smtClean="0"/>
              <a:t> </a:t>
            </a:r>
            <a:endParaRPr lang="en-US" altLang="en-US" sz="1600" i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1400" i="1" dirty="0" smtClean="0">
              <a:solidFill>
                <a:srgbClr val="7030A0"/>
              </a:solidFill>
            </a:endParaRPr>
          </a:p>
          <a:p>
            <a:pPr lvl="2" eaLnBrk="1" hangingPunct="1">
              <a:lnSpc>
                <a:spcPct val="80000"/>
              </a:lnSpc>
            </a:pPr>
            <a:r>
              <a:rPr lang="en-US" altLang="en-US" sz="2000" dirty="0" smtClean="0">
                <a:solidFill>
                  <a:srgbClr val="532B64"/>
                </a:solidFill>
              </a:rPr>
              <a:t>Inadequate funding for TB control and other public health efforts</a:t>
            </a:r>
          </a:p>
          <a:p>
            <a:pPr lvl="2" eaLnBrk="1" hangingPunct="1">
              <a:lnSpc>
                <a:spcPct val="80000"/>
              </a:lnSpc>
            </a:pPr>
            <a:endParaRPr lang="en-US" altLang="en-US" sz="2000" dirty="0" smtClean="0">
              <a:solidFill>
                <a:srgbClr val="532B64"/>
              </a:solidFill>
            </a:endParaRPr>
          </a:p>
          <a:p>
            <a:pPr lvl="2" eaLnBrk="1" hangingPunct="1">
              <a:lnSpc>
                <a:spcPct val="80000"/>
              </a:lnSpc>
            </a:pPr>
            <a:r>
              <a:rPr lang="en-US" altLang="en-US" sz="2000" dirty="0" smtClean="0">
                <a:solidFill>
                  <a:srgbClr val="532B64"/>
                </a:solidFill>
              </a:rPr>
              <a:t>HIV epidemic</a:t>
            </a:r>
          </a:p>
          <a:p>
            <a:pPr lvl="2" eaLnBrk="1" hangingPunct="1">
              <a:lnSpc>
                <a:spcPct val="80000"/>
              </a:lnSpc>
            </a:pPr>
            <a:endParaRPr lang="en-US" altLang="en-US" sz="2000" dirty="0" smtClean="0">
              <a:solidFill>
                <a:srgbClr val="532B64"/>
              </a:solidFill>
            </a:endParaRPr>
          </a:p>
          <a:p>
            <a:pPr lvl="2" eaLnBrk="1" hangingPunct="1">
              <a:lnSpc>
                <a:spcPct val="80000"/>
              </a:lnSpc>
            </a:pPr>
            <a:r>
              <a:rPr lang="en-US" altLang="en-US" sz="2000" dirty="0" smtClean="0">
                <a:solidFill>
                  <a:srgbClr val="532B64"/>
                </a:solidFill>
              </a:rPr>
              <a:t>Increased immigration from countries where TB is common</a:t>
            </a:r>
          </a:p>
          <a:p>
            <a:pPr lvl="2" eaLnBrk="1" hangingPunct="1">
              <a:lnSpc>
                <a:spcPct val="80000"/>
              </a:lnSpc>
            </a:pPr>
            <a:endParaRPr lang="en-US" altLang="en-US" sz="2000" dirty="0" smtClean="0">
              <a:solidFill>
                <a:srgbClr val="532B64"/>
              </a:solidFill>
            </a:endParaRPr>
          </a:p>
          <a:p>
            <a:pPr lvl="2" eaLnBrk="1" hangingPunct="1">
              <a:lnSpc>
                <a:spcPct val="80000"/>
              </a:lnSpc>
            </a:pPr>
            <a:r>
              <a:rPr lang="en-US" altLang="en-US" sz="2000" dirty="0" smtClean="0">
                <a:solidFill>
                  <a:srgbClr val="532B64"/>
                </a:solidFill>
              </a:rPr>
              <a:t>Spread of TB in certain settings (e.g., correctional facilities and homeless shelters)</a:t>
            </a:r>
          </a:p>
          <a:p>
            <a:pPr lvl="2" eaLnBrk="1" hangingPunct="1">
              <a:lnSpc>
                <a:spcPct val="80000"/>
              </a:lnSpc>
            </a:pPr>
            <a:endParaRPr lang="en-US" altLang="en-US" sz="2000" dirty="0" smtClean="0">
              <a:solidFill>
                <a:srgbClr val="532B64"/>
              </a:solidFill>
            </a:endParaRPr>
          </a:p>
          <a:p>
            <a:pPr lvl="2" eaLnBrk="1" hangingPunct="1">
              <a:lnSpc>
                <a:spcPct val="80000"/>
              </a:lnSpc>
            </a:pPr>
            <a:r>
              <a:rPr lang="en-US" altLang="en-US" sz="2000" dirty="0" smtClean="0">
                <a:solidFill>
                  <a:srgbClr val="532B64"/>
                </a:solidFill>
              </a:rPr>
              <a:t>Spread of MDR TB</a:t>
            </a:r>
            <a:endParaRPr lang="en-US" altLang="en-US" sz="1600" dirty="0" smtClean="0">
              <a:solidFill>
                <a:srgbClr val="532B64"/>
              </a:solidFill>
            </a:endParaRPr>
          </a:p>
        </p:txBody>
      </p:sp>
      <p:sp>
        <p:nvSpPr>
          <p:cNvPr id="4403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 smtClean="0"/>
              <a:t>Module 2 – Epidemiology of Tuberculosis</a:t>
            </a:r>
          </a:p>
        </p:txBody>
      </p:sp>
      <p:sp>
        <p:nvSpPr>
          <p:cNvPr id="440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F4D4877-8F90-4A56-890D-7161707BB928}" type="slidenum">
              <a:rPr lang="en-US" altLang="en-US" sz="2000" smtClean="0"/>
              <a:pPr>
                <a:spcBef>
                  <a:spcPct val="0"/>
                </a:spcBef>
                <a:buClrTx/>
                <a:buFontTx/>
                <a:buNone/>
              </a:pPr>
              <a:t>21</a:t>
            </a:fld>
            <a:endParaRPr lang="en-US" altLang="en-US" sz="2000" smtClean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305800" cy="1249363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532B64"/>
                </a:solidFill>
              </a:rPr>
              <a:t>Epidemiology of TB</a:t>
            </a:r>
            <a:br>
              <a:rPr lang="en-US" altLang="en-US" dirty="0" smtClean="0">
                <a:solidFill>
                  <a:srgbClr val="532B64"/>
                </a:solidFill>
              </a:rPr>
            </a:br>
            <a:r>
              <a:rPr lang="en-US" altLang="en-US" dirty="0" smtClean="0">
                <a:solidFill>
                  <a:srgbClr val="532B64"/>
                </a:solidFill>
              </a:rPr>
              <a:t>Study Question 2.3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81000" y="152400"/>
            <a:ext cx="8305800" cy="1219200"/>
          </a:xfrm>
          <a:prstGeom prst="rect">
            <a:avLst/>
          </a:prstGeom>
          <a:noFill/>
          <a:ln w="25400" algn="ctr">
            <a:solidFill>
              <a:srgbClr val="532B64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4000">
              <a:solidFill>
                <a:srgbClr val="0099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931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5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229600" cy="868363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532B64"/>
                </a:solidFill>
              </a:rPr>
              <a:t>Epidemiology of TB</a:t>
            </a:r>
            <a:br>
              <a:rPr lang="en-US" altLang="en-US" dirty="0" smtClean="0">
                <a:solidFill>
                  <a:srgbClr val="532B64"/>
                </a:solidFill>
              </a:rPr>
            </a:br>
            <a:r>
              <a:rPr lang="en-US" altLang="en-US" dirty="0" smtClean="0">
                <a:solidFill>
                  <a:srgbClr val="532B64"/>
                </a:solidFill>
              </a:rPr>
              <a:t>Study Question 2.4</a:t>
            </a:r>
          </a:p>
        </p:txBody>
      </p:sp>
      <p:sp>
        <p:nvSpPr>
          <p:cNvPr id="265223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 dirty="0" smtClean="0"/>
              <a:t>	</a:t>
            </a:r>
            <a:r>
              <a:rPr lang="en-US" altLang="en-US" sz="2800" dirty="0" smtClean="0"/>
              <a:t>What happened to the number of TB cases in the United States from 1993 to 2014?</a:t>
            </a:r>
            <a:r>
              <a:rPr lang="en-US" altLang="en-US" sz="2400" dirty="0" smtClean="0"/>
              <a:t> </a:t>
            </a:r>
          </a:p>
          <a:p>
            <a:pPr eaLnBrk="1" hangingPunct="1">
              <a:buFontTx/>
              <a:buNone/>
            </a:pPr>
            <a:r>
              <a:rPr lang="en-US" altLang="en-US" sz="2400" dirty="0" smtClean="0"/>
              <a:t>	</a:t>
            </a:r>
            <a:endParaRPr lang="en-US" altLang="en-US" sz="1800" i="1" dirty="0" smtClean="0"/>
          </a:p>
          <a:p>
            <a:pPr eaLnBrk="1" hangingPunct="1"/>
            <a:endParaRPr lang="en-US" altLang="en-US" sz="1800" i="1" dirty="0" smtClean="0"/>
          </a:p>
          <a:p>
            <a:pPr lvl="1" eaLnBrk="1" hangingPunct="1">
              <a:buFontTx/>
              <a:buNone/>
            </a:pPr>
            <a:r>
              <a:rPr lang="en-US" altLang="en-US" dirty="0" smtClean="0">
                <a:solidFill>
                  <a:srgbClr val="532B64"/>
                </a:solidFill>
              </a:rPr>
              <a:t>	From 1993 to 2014, there was a steady decline in the number of TB cases reported annually in the United States</a:t>
            </a:r>
            <a:r>
              <a:rPr lang="en-US" altLang="en-US" sz="2400" dirty="0" smtClean="0">
                <a:solidFill>
                  <a:srgbClr val="532B64"/>
                </a:solidFill>
              </a:rPr>
              <a:t>.</a:t>
            </a:r>
          </a:p>
          <a:p>
            <a:pPr lvl="1" eaLnBrk="1" hangingPunct="1"/>
            <a:endParaRPr lang="en-US" altLang="en-US" sz="2400" dirty="0" smtClean="0">
              <a:solidFill>
                <a:srgbClr val="008080"/>
              </a:solidFill>
            </a:endParaRPr>
          </a:p>
          <a:p>
            <a:pPr lvl="1" eaLnBrk="1" hangingPunct="1"/>
            <a:endParaRPr lang="en-US" altLang="en-US" sz="2000" dirty="0" smtClean="0"/>
          </a:p>
        </p:txBody>
      </p:sp>
      <p:sp>
        <p:nvSpPr>
          <p:cNvPr id="4608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 smtClean="0"/>
              <a:t>Module 2 – Epidemiology of Tuberculosis</a:t>
            </a:r>
          </a:p>
        </p:txBody>
      </p:sp>
      <p:sp>
        <p:nvSpPr>
          <p:cNvPr id="4608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3830B07-79CE-42BD-8747-56DCF9285139}" type="slidenum">
              <a:rPr lang="en-US" altLang="en-US" sz="2000" smtClean="0"/>
              <a:pPr>
                <a:spcBef>
                  <a:spcPct val="0"/>
                </a:spcBef>
                <a:buClrTx/>
                <a:buFontTx/>
                <a:buNone/>
              </a:pPr>
              <a:t>22</a:t>
            </a:fld>
            <a:endParaRPr lang="en-US" altLang="en-US" sz="2000" smtClean="0"/>
          </a:p>
        </p:txBody>
      </p:sp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381000" y="152400"/>
            <a:ext cx="8305800" cy="1219200"/>
          </a:xfrm>
          <a:prstGeom prst="rect">
            <a:avLst/>
          </a:prstGeom>
          <a:noFill/>
          <a:ln w="25400" algn="ctr">
            <a:solidFill>
              <a:srgbClr val="532B64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4000">
              <a:solidFill>
                <a:srgbClr val="0099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522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29600" cy="12192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532B64"/>
                </a:solidFill>
              </a:rPr>
              <a:t>Epidemiology of TB</a:t>
            </a:r>
            <a:br>
              <a:rPr lang="en-US" altLang="en-US" dirty="0" smtClean="0">
                <a:solidFill>
                  <a:srgbClr val="532B64"/>
                </a:solidFill>
              </a:rPr>
            </a:br>
            <a:r>
              <a:rPr lang="en-US" altLang="en-US" dirty="0" smtClean="0">
                <a:solidFill>
                  <a:srgbClr val="532B64"/>
                </a:solidFill>
              </a:rPr>
              <a:t>Study Question 2.5</a:t>
            </a:r>
          </a:p>
        </p:txBody>
      </p:sp>
      <p:sp>
        <p:nvSpPr>
          <p:cNvPr id="3399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en-US" sz="2400" dirty="0" smtClean="0"/>
              <a:t>	</a:t>
            </a:r>
            <a:r>
              <a:rPr lang="en-US" altLang="en-US" sz="2800" dirty="0" smtClean="0"/>
              <a:t>Name 3 improvements TB programs were able to make with increased federal, state, and other funds that contributed to the decrease in TB cases since 1993.</a:t>
            </a:r>
            <a:r>
              <a:rPr lang="en-US" altLang="en-US" sz="2400" dirty="0" smtClean="0"/>
              <a:t> </a:t>
            </a:r>
            <a:endParaRPr lang="en-US" altLang="en-US" sz="1800" i="1" dirty="0" smtClean="0"/>
          </a:p>
          <a:p>
            <a:pPr lvl="1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altLang="en-US" dirty="0" smtClean="0">
                <a:solidFill>
                  <a:srgbClr val="532B64"/>
                </a:solidFill>
              </a:rPr>
              <a:t>Promptly identify persons with TB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  <a:defRPr/>
            </a:pPr>
            <a:endParaRPr lang="en-US" altLang="en-US" sz="1600" dirty="0" smtClean="0">
              <a:solidFill>
                <a:srgbClr val="532B64"/>
              </a:solidFill>
            </a:endParaRPr>
          </a:p>
          <a:p>
            <a:pPr lvl="1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altLang="en-US" dirty="0" smtClean="0">
                <a:solidFill>
                  <a:srgbClr val="532B64"/>
                </a:solidFill>
              </a:rPr>
              <a:t>Start appropriate initial treatment for TB cases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  <a:defRPr/>
            </a:pPr>
            <a:endParaRPr lang="en-US" altLang="en-US" sz="1600" dirty="0" smtClean="0">
              <a:solidFill>
                <a:srgbClr val="532B64"/>
              </a:solidFill>
            </a:endParaRPr>
          </a:p>
          <a:p>
            <a:pPr lvl="1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altLang="en-US" dirty="0" smtClean="0">
                <a:solidFill>
                  <a:srgbClr val="532B64"/>
                </a:solidFill>
              </a:rPr>
              <a:t>Ensure patients complete treatment</a:t>
            </a:r>
          </a:p>
          <a:p>
            <a:pPr marL="457200" lvl="1" indent="0" eaLnBrk="1" hangingPunct="1">
              <a:lnSpc>
                <a:spcPct val="90000"/>
              </a:lnSpc>
              <a:buFontTx/>
              <a:buNone/>
              <a:defRPr/>
            </a:pPr>
            <a:endParaRPr lang="en-US" altLang="en-US" sz="1600" dirty="0" smtClean="0">
              <a:solidFill>
                <a:srgbClr val="532B64"/>
              </a:solidFill>
            </a:endParaRPr>
          </a:p>
          <a:p>
            <a:pPr lvl="1" eaLnBrk="1" hangingPunct="1">
              <a:lnSpc>
                <a:spcPct val="90000"/>
              </a:lnSpc>
              <a:buFontTx/>
              <a:buChar char="•"/>
              <a:defRPr/>
            </a:pPr>
            <a:r>
              <a:rPr lang="en-US" altLang="en-US" dirty="0" smtClean="0">
                <a:solidFill>
                  <a:srgbClr val="532B64"/>
                </a:solidFill>
              </a:rPr>
              <a:t>Conduct contact investigations</a:t>
            </a:r>
          </a:p>
        </p:txBody>
      </p:sp>
      <p:sp>
        <p:nvSpPr>
          <p:cNvPr id="4813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 smtClean="0"/>
              <a:t>Module 2 – Epidemiology of Tuberculosis</a:t>
            </a:r>
          </a:p>
        </p:txBody>
      </p:sp>
      <p:sp>
        <p:nvSpPr>
          <p:cNvPr id="481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C0AC5CB-3550-4F12-998E-8A4240E99F34}" type="slidenum">
              <a:rPr lang="en-US" altLang="en-US" sz="2000" smtClean="0"/>
              <a:pPr>
                <a:spcBef>
                  <a:spcPct val="0"/>
                </a:spcBef>
                <a:buClrTx/>
                <a:buFontTx/>
                <a:buNone/>
              </a:pPr>
              <a:t>23</a:t>
            </a:fld>
            <a:endParaRPr lang="en-US" altLang="en-US" sz="2000" smtClean="0"/>
          </a:p>
        </p:txBody>
      </p:sp>
      <p:sp>
        <p:nvSpPr>
          <p:cNvPr id="48134" name="Rectangle 4"/>
          <p:cNvSpPr>
            <a:spLocks noChangeArrowheads="1"/>
          </p:cNvSpPr>
          <p:nvPr/>
        </p:nvSpPr>
        <p:spPr bwMode="auto">
          <a:xfrm>
            <a:off x="381000" y="152400"/>
            <a:ext cx="8305800" cy="1143000"/>
          </a:xfrm>
          <a:prstGeom prst="rect">
            <a:avLst/>
          </a:prstGeom>
          <a:noFill/>
          <a:ln w="25400" algn="ctr">
            <a:solidFill>
              <a:srgbClr val="532B64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4000">
              <a:solidFill>
                <a:srgbClr val="0099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9971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532B64"/>
                </a:solidFill>
              </a:rPr>
              <a:t>Race and Ethnicity (1)</a:t>
            </a:r>
          </a:p>
        </p:txBody>
      </p:sp>
      <p:sp>
        <p:nvSpPr>
          <p:cNvPr id="50179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TB affects certain racial and ethnic minorities disproportionately 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In 2014, about 85% of TB cases in the U.S. were among racial and ethnic minorities 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Percentage of TB cases in racial and ethnic minorities is higher than expected based on percentage of these minorities in the U.S. population</a:t>
            </a:r>
          </a:p>
        </p:txBody>
      </p:sp>
      <p:sp>
        <p:nvSpPr>
          <p:cNvPr id="5018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 smtClean="0"/>
              <a:t>Module 2 – Epidemiology of Tuberculosis</a:t>
            </a:r>
          </a:p>
        </p:txBody>
      </p:sp>
      <p:sp>
        <p:nvSpPr>
          <p:cNvPr id="501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F77DEED-306C-40CF-811E-67E3191E9EE5}" type="slidenum">
              <a:rPr lang="en-US" altLang="en-US" sz="2000" smtClean="0"/>
              <a:pPr>
                <a:spcBef>
                  <a:spcPct val="0"/>
                </a:spcBef>
                <a:buClrTx/>
                <a:buFontTx/>
                <a:buNone/>
              </a:pPr>
              <a:t>24</a:t>
            </a:fld>
            <a:endParaRPr lang="en-US" alt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2 – Epidemiology of Tuberculosis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008D1C-8C0E-413B-84B9-FA9C0FB45F57}" type="slidenum">
              <a:rPr lang="en-US" altLang="en-US" smtClean="0"/>
              <a:pPr>
                <a:defRPr/>
              </a:pPr>
              <a:t>25</a:t>
            </a:fld>
            <a:endParaRPr lang="en-US" altLang="en-US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971010545"/>
              </p:ext>
            </p:extLst>
          </p:nvPr>
        </p:nvGraphicFramePr>
        <p:xfrm>
          <a:off x="685800" y="956261"/>
          <a:ext cx="8077200" cy="47333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532B64"/>
                </a:solidFill>
              </a:rPr>
              <a:t>Race and Ethnicity (2)</a:t>
            </a:r>
          </a:p>
        </p:txBody>
      </p: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685800" y="5426075"/>
            <a:ext cx="815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spcBef>
                <a:spcPct val="20000"/>
              </a:spcBef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dirty="0"/>
              <a:t>Reported TB cases by race and ethnicity, U.S, </a:t>
            </a:r>
            <a:r>
              <a:rPr lang="en-US" altLang="en-US" sz="2400" dirty="0" smtClean="0"/>
              <a:t>2014*</a:t>
            </a:r>
            <a:endParaRPr lang="en-US" altLang="en-US" sz="2400" dirty="0"/>
          </a:p>
        </p:txBody>
      </p:sp>
      <p:sp>
        <p:nvSpPr>
          <p:cNvPr id="9" name="Text Placeholder 3"/>
          <p:cNvSpPr txBox="1">
            <a:spLocks/>
          </p:cNvSpPr>
          <p:nvPr/>
        </p:nvSpPr>
        <p:spPr>
          <a:xfrm>
            <a:off x="47624" y="5925135"/>
            <a:ext cx="6657975" cy="6096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7030A0"/>
              </a:buClr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yriad Web Pro"/>
                <a:ea typeface="+mn-ea"/>
                <a:cs typeface="+mn-cs"/>
              </a:rPr>
              <a:t>*All races are non-Hispanic. Multiple Race indicates two or more races reported for a person.</a:t>
            </a:r>
            <a:r>
              <a:rPr lang="en-US" sz="1100" kern="0" dirty="0">
                <a:latin typeface="Myriad Web Pro"/>
              </a:rPr>
              <a:t> </a:t>
            </a:r>
            <a:r>
              <a:rPr kumimoji="0" lang="en-US" sz="11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yriad Web Pro"/>
                <a:ea typeface="+mn-ea"/>
                <a:cs typeface="+mn-cs"/>
              </a:rPr>
              <a:t>Does not include persons of Hispanic or Latino origin.</a:t>
            </a:r>
          </a:p>
        </p:txBody>
      </p:sp>
    </p:spTree>
    <p:extLst>
      <p:ext uri="{BB962C8B-B14F-4D97-AF65-F5344CB8AC3E}">
        <p14:creationId xmlns:p14="http://schemas.microsoft.com/office/powerpoint/2010/main" val="308274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0933428"/>
              </p:ext>
            </p:extLst>
          </p:nvPr>
        </p:nvGraphicFramePr>
        <p:xfrm>
          <a:off x="533400" y="923925"/>
          <a:ext cx="8229600" cy="5059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2 – Epidemiology of Tuberculosis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79F31B-4957-4038-A1B8-21A2E6CDFE99}" type="slidenum">
              <a:rPr lang="en-US" altLang="en-US" smtClean="0"/>
              <a:pPr>
                <a:defRPr/>
              </a:pPr>
              <a:t>26</a:t>
            </a:fld>
            <a:endParaRPr lang="en-US" altLang="en-US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532B64"/>
                </a:solidFill>
              </a:rPr>
              <a:t>Race and Ethnicity (3)</a:t>
            </a:r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0" y="5983288"/>
            <a:ext cx="91440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b">
            <a:spAutoFit/>
          </a:bodyPr>
          <a:lstStyle>
            <a:lvl1pPr>
              <a:spcBef>
                <a:spcPct val="20000"/>
              </a:spcBef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200" dirty="0" smtClean="0"/>
              <a:t>Racial and ethnic groups by percentage of U.S. population, 2014</a:t>
            </a:r>
            <a:endParaRPr lang="en-US" altLang="en-US" sz="2200" dirty="0"/>
          </a:p>
        </p:txBody>
      </p:sp>
    </p:spTree>
    <p:extLst>
      <p:ext uri="{BB962C8B-B14F-4D97-AF65-F5344CB8AC3E}">
        <p14:creationId xmlns:p14="http://schemas.microsoft.com/office/powerpoint/2010/main" val="4080416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48006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Disparities may exist due to racial and ethnic minorities having other risk factors for TB, such as:</a:t>
            </a:r>
          </a:p>
          <a:p>
            <a:pPr eaLnBrk="1" hangingPunct="1"/>
            <a:endParaRPr lang="en-US" altLang="en-US" sz="1600" smtClean="0"/>
          </a:p>
          <a:p>
            <a:pPr lvl="1" eaLnBrk="1" hangingPunct="1"/>
            <a:r>
              <a:rPr lang="en-US" altLang="en-US" smtClean="0"/>
              <a:t>Birth in a country where TB is common</a:t>
            </a:r>
          </a:p>
          <a:p>
            <a:pPr eaLnBrk="1" hangingPunct="1"/>
            <a:endParaRPr lang="en-US" altLang="en-US" sz="2000" smtClean="0"/>
          </a:p>
          <a:p>
            <a:pPr lvl="1" eaLnBrk="1" hangingPunct="1"/>
            <a:r>
              <a:rPr lang="en-US" altLang="en-US" smtClean="0"/>
              <a:t>HIV infection</a:t>
            </a:r>
          </a:p>
          <a:p>
            <a:pPr eaLnBrk="1" hangingPunct="1"/>
            <a:endParaRPr lang="en-US" altLang="en-US" sz="2000" smtClean="0"/>
          </a:p>
          <a:p>
            <a:pPr lvl="1" eaLnBrk="1" hangingPunct="1"/>
            <a:r>
              <a:rPr lang="en-US" altLang="en-US" smtClean="0"/>
              <a:t>Low socioeconomic status</a:t>
            </a:r>
          </a:p>
          <a:p>
            <a:pPr lvl="1" eaLnBrk="1" hangingPunct="1"/>
            <a:endParaRPr lang="en-US" altLang="en-US" sz="2000" smtClean="0"/>
          </a:p>
          <a:p>
            <a:pPr lvl="1" eaLnBrk="1" hangingPunct="1"/>
            <a:r>
              <a:rPr lang="en-US" altLang="en-US" smtClean="0"/>
              <a:t>Exposure to TB in high-risk settings</a:t>
            </a:r>
          </a:p>
        </p:txBody>
      </p:sp>
      <p:sp>
        <p:nvSpPr>
          <p:cNvPr id="5632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 smtClean="0"/>
              <a:t>Module 2 – Epidemiology of Tuberculosis</a:t>
            </a:r>
          </a:p>
        </p:txBody>
      </p:sp>
      <p:sp>
        <p:nvSpPr>
          <p:cNvPr id="563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97B3150-1CE1-4D5B-9AE4-8ECF861E265B}" type="slidenum">
              <a:rPr lang="en-US" altLang="en-US" sz="2000" smtClean="0"/>
              <a:pPr>
                <a:spcBef>
                  <a:spcPct val="0"/>
                </a:spcBef>
                <a:buClrTx/>
                <a:buFontTx/>
                <a:buNone/>
              </a:pPr>
              <a:t>27</a:t>
            </a:fld>
            <a:endParaRPr lang="en-US" altLang="en-US" sz="2000" smtClean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532B64"/>
                </a:solidFill>
              </a:rPr>
              <a:t>Race and Ethnicity (4)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3"/>
          <p:cNvSpPr>
            <a:spLocks noGrp="1" noChangeArrowheads="1"/>
          </p:cNvSpPr>
          <p:nvPr>
            <p:ph type="title"/>
          </p:nvPr>
        </p:nvSpPr>
        <p:spPr>
          <a:xfrm>
            <a:off x="-228600" y="304800"/>
            <a:ext cx="9677400" cy="685800"/>
          </a:xfrm>
        </p:spPr>
        <p:txBody>
          <a:bodyPr/>
          <a:lstStyle/>
          <a:p>
            <a:pPr eaLnBrk="1" hangingPunct="1"/>
            <a:r>
              <a:rPr lang="en-US" altLang="en-US" smtClean="0"/>
              <a:t>Relative Risk for TB (1)</a:t>
            </a:r>
            <a:endParaRPr lang="en-US" altLang="en-US" sz="3200" smtClean="0"/>
          </a:p>
        </p:txBody>
      </p:sp>
      <p:sp>
        <p:nvSpPr>
          <p:cNvPr id="58371" name="Rectangle 2"/>
          <p:cNvSpPr>
            <a:spLocks noGrp="1" noChangeArrowheads="1"/>
          </p:cNvSpPr>
          <p:nvPr>
            <p:ph idx="1"/>
          </p:nvPr>
        </p:nvSpPr>
        <p:spPr>
          <a:xfrm>
            <a:off x="381000" y="1524000"/>
            <a:ext cx="8229600" cy="3886200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en-US" altLang="en-US" sz="2800" dirty="0" smtClean="0"/>
          </a:p>
          <a:p>
            <a:pPr algn="ctr" eaLnBrk="1" hangingPunct="1">
              <a:buFontTx/>
              <a:buNone/>
            </a:pPr>
            <a:endParaRPr lang="en-US" altLang="en-US" sz="2800" dirty="0" smtClean="0"/>
          </a:p>
          <a:p>
            <a:pPr algn="ctr" eaLnBrk="1" hangingPunct="1">
              <a:buFontTx/>
              <a:buNone/>
            </a:pPr>
            <a:r>
              <a:rPr lang="en-US" altLang="en-US" sz="2800" dirty="0"/>
              <a:t>R</a:t>
            </a:r>
            <a:r>
              <a:rPr lang="en-US" altLang="en-US" sz="2800" dirty="0" smtClean="0"/>
              <a:t>elative </a:t>
            </a:r>
            <a:r>
              <a:rPr lang="en-US" altLang="en-US" sz="2800" dirty="0"/>
              <a:t>risk is a comparison of case rates between two groups.</a:t>
            </a:r>
            <a:endParaRPr lang="en-US" altLang="en-US" sz="2800" i="1" dirty="0" smtClean="0">
              <a:solidFill>
                <a:srgbClr val="008080"/>
              </a:solidFill>
            </a:endParaRPr>
          </a:p>
        </p:txBody>
      </p:sp>
      <p:sp>
        <p:nvSpPr>
          <p:cNvPr id="5837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 smtClean="0"/>
              <a:t>Module 2 – Epidemiology of Tuberculosis</a:t>
            </a:r>
          </a:p>
        </p:txBody>
      </p:sp>
      <p:sp>
        <p:nvSpPr>
          <p:cNvPr id="5837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7E7EEF3-C143-4812-B66B-8952D010B1A0}" type="slidenum">
              <a:rPr lang="en-US" altLang="en-US" sz="2000" smtClean="0"/>
              <a:pPr>
                <a:spcBef>
                  <a:spcPct val="0"/>
                </a:spcBef>
                <a:buClrTx/>
                <a:buFontTx/>
                <a:buNone/>
              </a:pPr>
              <a:t>28</a:t>
            </a:fld>
            <a:endParaRPr lang="en-US" alt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427038" y="152400"/>
            <a:ext cx="8229600" cy="838200"/>
          </a:xfrm>
        </p:spPr>
        <p:txBody>
          <a:bodyPr/>
          <a:lstStyle/>
          <a:p>
            <a:pPr eaLnBrk="1" hangingPunct="1"/>
            <a:r>
              <a:rPr lang="en-US" altLang="en-US" smtClean="0"/>
              <a:t>Relative Risk for TB (2)</a:t>
            </a:r>
            <a:endParaRPr lang="en-US" altLang="en-US" sz="3200" smtClean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i="1" dirty="0" smtClean="0">
                <a:solidFill>
                  <a:srgbClr val="532B64"/>
                </a:solidFill>
              </a:rPr>
              <a:t>Example: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000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The case rate for Asians is 17.8 compared to 0.6 for non-Hispanic whites. Therefore, the relative risk for Asians is about 29 times higher than non-Hispanic whites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800" u="sng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dirty="0" smtClean="0"/>
              <a:t>		17.8 (TB case rate for Asians)           =  29.6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dirty="0" smtClean="0"/>
              <a:t>0.6 (TB case rate for non-Hispanic whites)</a:t>
            </a:r>
          </a:p>
          <a:p>
            <a:pPr eaLnBrk="1" hangingPunct="1">
              <a:lnSpc>
                <a:spcPct val="80000"/>
              </a:lnSpc>
            </a:pPr>
            <a:endParaRPr lang="en-US" altLang="en-US" sz="2800" dirty="0" smtClean="0"/>
          </a:p>
        </p:txBody>
      </p:sp>
      <p:sp>
        <p:nvSpPr>
          <p:cNvPr id="6042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 smtClean="0"/>
              <a:t>Module 2 – Epidemiology of Tuberculosis</a:t>
            </a:r>
          </a:p>
        </p:txBody>
      </p:sp>
      <p:sp>
        <p:nvSpPr>
          <p:cNvPr id="6042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4F81D7C-D32F-4D7F-BD41-927AE527720C}" type="slidenum">
              <a:rPr lang="en-US" altLang="en-US" sz="2000" smtClean="0"/>
              <a:pPr>
                <a:spcBef>
                  <a:spcPct val="0"/>
                </a:spcBef>
                <a:buClrTx/>
                <a:buFontTx/>
                <a:buNone/>
              </a:pPr>
              <a:t>29</a:t>
            </a:fld>
            <a:endParaRPr lang="en-US" altLang="en-US" sz="2000" smtClean="0"/>
          </a:p>
        </p:txBody>
      </p:sp>
      <p:sp>
        <p:nvSpPr>
          <p:cNvPr id="60422" name="Line 4"/>
          <p:cNvSpPr>
            <a:spLocks noChangeShapeType="1"/>
          </p:cNvSpPr>
          <p:nvPr/>
        </p:nvSpPr>
        <p:spPr bwMode="auto">
          <a:xfrm>
            <a:off x="685800" y="4572000"/>
            <a:ext cx="67056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b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29600" cy="6858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532B64"/>
                </a:solidFill>
              </a:rPr>
              <a:t>Module 2: Overview</a:t>
            </a:r>
          </a:p>
        </p:txBody>
      </p:sp>
      <p:sp>
        <p:nvSpPr>
          <p:cNvPr id="9219" name="Rectangle 4"/>
          <p:cNvSpPr>
            <a:spLocks noGrp="1" noChangeArrowheads="1"/>
          </p:cNvSpPr>
          <p:nvPr>
            <p:ph idx="1"/>
          </p:nvPr>
        </p:nvSpPr>
        <p:spPr>
          <a:xfrm>
            <a:off x="533400" y="1447800"/>
            <a:ext cx="8153400" cy="4800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Introduction to TB Epidemiology</a:t>
            </a:r>
          </a:p>
          <a:p>
            <a:pPr eaLnBrk="1" hangingPunct="1">
              <a:lnSpc>
                <a:spcPct val="80000"/>
              </a:lnSpc>
            </a:pPr>
            <a:endParaRPr lang="en-US" altLang="en-US" sz="2800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People at High Risk for TB Infection and TB Disease</a:t>
            </a:r>
            <a:endParaRPr lang="en-US" altLang="en-US" sz="2800" i="1" dirty="0" smtClean="0"/>
          </a:p>
          <a:p>
            <a:pPr eaLnBrk="1" hangingPunct="1">
              <a:lnSpc>
                <a:spcPct val="80000"/>
              </a:lnSpc>
            </a:pPr>
            <a:endParaRPr lang="en-US" altLang="en-US" sz="2800" i="1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Case Studies </a:t>
            </a:r>
          </a:p>
        </p:txBody>
      </p:sp>
      <p:sp>
        <p:nvSpPr>
          <p:cNvPr id="922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 smtClean="0"/>
              <a:t>Module 2 – Epidemiology of Tuberculosis</a:t>
            </a:r>
          </a:p>
        </p:txBody>
      </p:sp>
      <p:sp>
        <p:nvSpPr>
          <p:cNvPr id="922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B5E3573-91EB-4F38-9D9B-A0EB98FF13FE}" type="slidenum">
              <a:rPr lang="en-US" altLang="en-US" sz="2000" smtClean="0"/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Relative Risk for TB (3)</a:t>
            </a:r>
            <a:br>
              <a:rPr lang="en-US" altLang="en-US" dirty="0" smtClean="0"/>
            </a:br>
            <a:r>
              <a:rPr lang="en-US" altLang="en-US" sz="3200" dirty="0" smtClean="0"/>
              <a:t>Race and Ethnicity, 2014</a:t>
            </a:r>
            <a:endParaRPr lang="en-US" altLang="en-US" sz="3600" dirty="0" smtClean="0"/>
          </a:p>
        </p:txBody>
      </p:sp>
      <p:graphicFrame>
        <p:nvGraphicFramePr>
          <p:cNvPr id="286873" name="Group 15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957958"/>
              </p:ext>
            </p:extLst>
          </p:nvPr>
        </p:nvGraphicFramePr>
        <p:xfrm>
          <a:off x="457200" y="1466850"/>
          <a:ext cx="8229600" cy="4781508"/>
        </p:xfrm>
        <a:graphic>
          <a:graphicData uri="http://schemas.openxmlformats.org/drawingml/2006/table">
            <a:tbl>
              <a:tblPr/>
              <a:tblGrid>
                <a:gridCol w="3124200"/>
                <a:gridCol w="2514600"/>
                <a:gridCol w="2590800"/>
              </a:tblGrid>
              <a:tr h="4572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8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Race/Ethnicity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32B6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8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TB Case Rate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32B6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8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Relative Risk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32B64"/>
                    </a:solidFill>
                  </a:tcPr>
                </a:tc>
              </a:tr>
              <a:tr h="4699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8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Asians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8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17.8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8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29.6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8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Native Hawaiians or Other Pacific Islanders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8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16.9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8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28.1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8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Blacks or African Americans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8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5.1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8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8.5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8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American Indians or Alaska Natives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8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5.0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8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8.3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8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Hispanics or Latinos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8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5.0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8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8.3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8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Multiple Race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8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2.8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8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4.6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8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8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Non- Hispanic Whites</a:t>
                      </a:r>
                    </a:p>
                  </a:txBody>
                  <a:tcPr marT="45723" marB="45723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8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0.6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8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23" marB="4572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250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 smtClean="0"/>
              <a:t>Module 2 – Epidemiology of Tuberculosis</a:t>
            </a:r>
          </a:p>
        </p:txBody>
      </p:sp>
      <p:sp>
        <p:nvSpPr>
          <p:cNvPr id="62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24A7D45-D822-42ED-936A-90D33F8C94D9}" type="slidenum">
              <a:rPr lang="en-US" altLang="en-US" sz="2000" smtClean="0"/>
              <a:pPr>
                <a:spcBef>
                  <a:spcPct val="0"/>
                </a:spcBef>
                <a:buClrTx/>
                <a:buFontTx/>
                <a:buNone/>
              </a:pPr>
              <a:t>30</a:t>
            </a:fld>
            <a:endParaRPr lang="en-US" alt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Race and Ethnicity </a:t>
            </a:r>
            <a:br>
              <a:rPr lang="en-US" altLang="en-US" dirty="0" smtClean="0"/>
            </a:br>
            <a:r>
              <a:rPr lang="en-US" altLang="en-US" dirty="0" smtClean="0"/>
              <a:t>Study Question 2.6</a:t>
            </a:r>
          </a:p>
        </p:txBody>
      </p:sp>
      <p:sp>
        <p:nvSpPr>
          <p:cNvPr id="291845" name="Rectangle 5"/>
          <p:cNvSpPr>
            <a:spLocks noGrp="1" noChangeArrowheads="1"/>
          </p:cNvSpPr>
          <p:nvPr>
            <p:ph idx="1"/>
          </p:nvPr>
        </p:nvSpPr>
        <p:spPr>
          <a:xfrm>
            <a:off x="0" y="1371600"/>
            <a:ext cx="9144000" cy="3581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 dirty="0" smtClean="0"/>
              <a:t>	</a:t>
            </a:r>
            <a:r>
              <a:rPr lang="en-US" altLang="en-US" sz="2800" dirty="0" smtClean="0"/>
              <a:t>Which racial and ethnic groups are disproportionally affected by TB?</a:t>
            </a:r>
          </a:p>
          <a:p>
            <a:pPr eaLnBrk="1" hangingPunct="1">
              <a:buFontTx/>
              <a:buNone/>
            </a:pPr>
            <a:r>
              <a:rPr lang="en-US" altLang="en-US" sz="2800" dirty="0" smtClean="0">
                <a:solidFill>
                  <a:srgbClr val="008080"/>
                </a:solidFill>
              </a:rPr>
              <a:t>	</a:t>
            </a:r>
          </a:p>
          <a:p>
            <a:pPr lvl="1" eaLnBrk="1" hangingPunct="1">
              <a:buFontTx/>
              <a:buNone/>
            </a:pPr>
            <a:r>
              <a:rPr lang="en-US" altLang="en-US" dirty="0" smtClean="0">
                <a:solidFill>
                  <a:srgbClr val="7030A0"/>
                </a:solidFill>
              </a:rPr>
              <a:t>	</a:t>
            </a:r>
            <a:r>
              <a:rPr lang="en-US" altLang="en-US" dirty="0" smtClean="0">
                <a:solidFill>
                  <a:srgbClr val="532B64"/>
                </a:solidFill>
              </a:rPr>
              <a:t>Asians, Native Hawaiians or Other Pacific Islanders, non-Hispanic blacks, Hispanics, and American Indians or Alaska Natives are disproportionately affected by TB. </a:t>
            </a:r>
          </a:p>
          <a:p>
            <a:pPr eaLnBrk="1" hangingPunct="1">
              <a:buFontTx/>
              <a:buNone/>
            </a:pPr>
            <a:endParaRPr lang="en-US" altLang="en-US" sz="1800" i="1" dirty="0" smtClean="0"/>
          </a:p>
          <a:p>
            <a:pPr eaLnBrk="1" hangingPunct="1">
              <a:buFontTx/>
              <a:buNone/>
            </a:pPr>
            <a:endParaRPr lang="en-US" altLang="en-US" sz="800" dirty="0" smtClean="0"/>
          </a:p>
        </p:txBody>
      </p:sp>
      <p:sp>
        <p:nvSpPr>
          <p:cNvPr id="6451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 smtClean="0"/>
              <a:t>Module 2 – Epidemiology of Tuberculosis</a:t>
            </a:r>
          </a:p>
        </p:txBody>
      </p:sp>
      <p:sp>
        <p:nvSpPr>
          <p:cNvPr id="6451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275C57E-501E-422B-87A9-99EC21821795}" type="slidenum">
              <a:rPr lang="en-US" altLang="en-US" sz="2000" smtClean="0"/>
              <a:pPr>
                <a:spcBef>
                  <a:spcPct val="0"/>
                </a:spcBef>
                <a:buClrTx/>
                <a:buFontTx/>
                <a:buNone/>
              </a:pPr>
              <a:t>31</a:t>
            </a:fld>
            <a:endParaRPr lang="en-US" altLang="en-US" sz="2000" smtClean="0"/>
          </a:p>
        </p:txBody>
      </p:sp>
      <p:sp>
        <p:nvSpPr>
          <p:cNvPr id="64518" name="Rectangle 4"/>
          <p:cNvSpPr>
            <a:spLocks noChangeArrowheads="1"/>
          </p:cNvSpPr>
          <p:nvPr/>
        </p:nvSpPr>
        <p:spPr bwMode="auto">
          <a:xfrm>
            <a:off x="228600" y="76200"/>
            <a:ext cx="8458200" cy="1219200"/>
          </a:xfrm>
          <a:prstGeom prst="rect">
            <a:avLst/>
          </a:prstGeom>
          <a:noFill/>
          <a:ln w="25400" algn="ctr">
            <a:solidFill>
              <a:srgbClr val="532B64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4000">
              <a:solidFill>
                <a:srgbClr val="0099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044575"/>
            <a:ext cx="8077200" cy="2155825"/>
          </a:xfrm>
        </p:spPr>
        <p:txBody>
          <a:bodyPr/>
          <a:lstStyle/>
          <a:p>
            <a:pPr eaLnBrk="1" hangingPunct="1"/>
            <a:r>
              <a:rPr lang="en-US" altLang="en-US" sz="4400" dirty="0" smtClean="0">
                <a:solidFill>
                  <a:srgbClr val="532B64"/>
                </a:solidFill>
              </a:rPr>
              <a:t>People at High Risk for TB Infection and TB Disease</a:t>
            </a:r>
            <a:endParaRPr lang="en-US" altLang="en-US" sz="4400" i="1" dirty="0" smtClean="0">
              <a:solidFill>
                <a:srgbClr val="532B64"/>
              </a:solidFill>
            </a:endParaRPr>
          </a:p>
        </p:txBody>
      </p:sp>
      <p:sp>
        <p:nvSpPr>
          <p:cNvPr id="66563" name="Rectangle 6"/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A88AA14-7D33-40A8-AA45-E2681F407EBE}" type="slidenum">
              <a:rPr lang="en-US" altLang="en-US" sz="2000" smtClean="0"/>
              <a:pPr>
                <a:spcBef>
                  <a:spcPct val="0"/>
                </a:spcBef>
                <a:buClrTx/>
                <a:buFontTx/>
                <a:buNone/>
              </a:pPr>
              <a:t>32</a:t>
            </a:fld>
            <a:endParaRPr lang="en-US" altLang="en-US" sz="2000" smtClean="0"/>
          </a:p>
        </p:txBody>
      </p:sp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685800" y="3124200"/>
            <a:ext cx="7696200" cy="0"/>
          </a:xfrm>
          <a:prstGeom prst="line">
            <a:avLst/>
          </a:prstGeom>
          <a:noFill/>
          <a:ln w="38100">
            <a:solidFill>
              <a:srgbClr val="532B6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b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5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229600" cy="868363"/>
          </a:xfrm>
        </p:spPr>
        <p:txBody>
          <a:bodyPr/>
          <a:lstStyle/>
          <a:p>
            <a:pPr eaLnBrk="1" hangingPunct="1"/>
            <a:r>
              <a:rPr lang="en-US" altLang="en-US" smtClean="0"/>
              <a:t>High-Risk Groups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371600"/>
            <a:ext cx="8686800" cy="48768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High-risk groups can be divided into two categories:</a:t>
            </a:r>
          </a:p>
          <a:p>
            <a:pPr eaLnBrk="1" hangingPunct="1">
              <a:buFontTx/>
              <a:buNone/>
            </a:pPr>
            <a:endParaRPr lang="en-US" altLang="en-US" sz="2800" smtClean="0"/>
          </a:p>
          <a:p>
            <a:pPr lvl="1" eaLnBrk="1" hangingPunct="1"/>
            <a:r>
              <a:rPr lang="en-US" altLang="en-US" smtClean="0"/>
              <a:t>High risk for </a:t>
            </a:r>
            <a:r>
              <a:rPr lang="en-US" altLang="en-US" u="sng" smtClean="0"/>
              <a:t>exposure to or infection</a:t>
            </a:r>
            <a:r>
              <a:rPr lang="en-US" altLang="en-US" smtClean="0"/>
              <a:t> with </a:t>
            </a:r>
            <a:r>
              <a:rPr lang="en-US" altLang="en-US" i="1" smtClean="0"/>
              <a:t>M. tuberculosis</a:t>
            </a:r>
          </a:p>
          <a:p>
            <a:pPr lvl="1" eaLnBrk="1" hangingPunct="1"/>
            <a:endParaRPr lang="en-US" altLang="en-US" smtClean="0"/>
          </a:p>
          <a:p>
            <a:pPr lvl="1" eaLnBrk="1" hangingPunct="1"/>
            <a:r>
              <a:rPr lang="en-US" altLang="en-US" smtClean="0"/>
              <a:t>High risk for </a:t>
            </a:r>
            <a:r>
              <a:rPr lang="en-US" altLang="en-US" u="sng" smtClean="0"/>
              <a:t>developing TB disease</a:t>
            </a:r>
            <a:r>
              <a:rPr lang="en-US" altLang="en-US" smtClean="0"/>
              <a:t> after infection with </a:t>
            </a:r>
            <a:r>
              <a:rPr lang="en-US" altLang="en-US" i="1" smtClean="0"/>
              <a:t>M. tuberculosis</a:t>
            </a:r>
            <a:r>
              <a:rPr lang="en-US" altLang="en-US" smtClean="0"/>
              <a:t> </a:t>
            </a:r>
          </a:p>
        </p:txBody>
      </p:sp>
      <p:sp>
        <p:nvSpPr>
          <p:cNvPr id="6861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 smtClean="0"/>
              <a:t>Module 2 – Epidemiology of Tuberculosis</a:t>
            </a:r>
          </a:p>
        </p:txBody>
      </p:sp>
      <p:sp>
        <p:nvSpPr>
          <p:cNvPr id="6861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0C5ADD8-5903-4672-8C89-DE968F57808A}" type="slidenum">
              <a:rPr lang="en-US" altLang="en-US" sz="2000" smtClean="0"/>
              <a:pPr>
                <a:spcBef>
                  <a:spcPct val="0"/>
                </a:spcBef>
                <a:buClrTx/>
                <a:buFontTx/>
                <a:buNone/>
              </a:pPr>
              <a:t>33</a:t>
            </a:fld>
            <a:endParaRPr lang="en-US" alt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180975" y="447675"/>
            <a:ext cx="8839200" cy="838200"/>
          </a:xfrm>
        </p:spPr>
        <p:txBody>
          <a:bodyPr/>
          <a:lstStyle/>
          <a:p>
            <a:pPr eaLnBrk="1" hangingPunct="1"/>
            <a:r>
              <a:rPr lang="en-US" altLang="en-US" sz="3800" dirty="0" smtClean="0">
                <a:solidFill>
                  <a:srgbClr val="532B64"/>
                </a:solidFill>
              </a:rPr>
              <a:t>People at High Risk for Exposure to or Infection with </a:t>
            </a:r>
            <a:r>
              <a:rPr lang="en-US" altLang="en-US" sz="3800" i="1" dirty="0" smtClean="0">
                <a:solidFill>
                  <a:srgbClr val="532B64"/>
                </a:solidFill>
              </a:rPr>
              <a:t>M. tuberculosis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80975" y="1371600"/>
            <a:ext cx="4467225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200" dirty="0" smtClean="0"/>
              <a:t>Contacts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16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200" dirty="0"/>
              <a:t>People who have come to the </a:t>
            </a:r>
            <a:r>
              <a:rPr lang="en-US" altLang="en-US" sz="2200" dirty="0" smtClean="0"/>
              <a:t>U.S. within </a:t>
            </a:r>
            <a:r>
              <a:rPr lang="en-US" altLang="en-US" sz="2200" dirty="0"/>
              <a:t>the last 5 years from areas of the </a:t>
            </a:r>
            <a:r>
              <a:rPr lang="en-US" altLang="en-US" sz="2200" dirty="0" smtClean="0"/>
              <a:t>world where </a:t>
            </a:r>
            <a:r>
              <a:rPr lang="en-US" altLang="en-US" sz="2200" dirty="0"/>
              <a:t>TB is common</a:t>
            </a:r>
            <a:endParaRPr lang="en-US" altLang="en-US" sz="2200" dirty="0" smtClean="0"/>
          </a:p>
          <a:p>
            <a:pPr eaLnBrk="1" hangingPunct="1">
              <a:lnSpc>
                <a:spcPct val="90000"/>
              </a:lnSpc>
            </a:pPr>
            <a:endParaRPr lang="en-US" altLang="en-US" sz="16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200" dirty="0" smtClean="0"/>
              <a:t>Persons who visit areas with a high prevalence of TB disease</a:t>
            </a:r>
          </a:p>
          <a:p>
            <a:pPr eaLnBrk="1" hangingPunct="1">
              <a:lnSpc>
                <a:spcPct val="90000"/>
              </a:lnSpc>
            </a:pPr>
            <a:endParaRPr lang="en-US" altLang="en-US" sz="16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200" dirty="0" smtClean="0"/>
              <a:t>People who live or work in high-risk congregate settings</a:t>
            </a:r>
          </a:p>
          <a:p>
            <a:pPr eaLnBrk="1" hangingPunct="1">
              <a:lnSpc>
                <a:spcPct val="90000"/>
              </a:lnSpc>
            </a:pPr>
            <a:endParaRPr lang="en-US" altLang="en-US" sz="16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200" dirty="0" smtClean="0"/>
              <a:t>Health care workers who serve patients at increased risk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 smtClean="0"/>
          </a:p>
        </p:txBody>
      </p:sp>
      <p:sp>
        <p:nvSpPr>
          <p:cNvPr id="70660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48200" y="1371600"/>
            <a:ext cx="41910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300" dirty="0" smtClean="0"/>
              <a:t>Populations defined locally as having an increased incidence of LTBI or TB disease, possibly medically underserved, low-income populations, or persons who abuse drugs or alcohol</a:t>
            </a:r>
          </a:p>
          <a:p>
            <a:pPr eaLnBrk="1" hangingPunct="1">
              <a:lnSpc>
                <a:spcPct val="90000"/>
              </a:lnSpc>
            </a:pPr>
            <a:endParaRPr lang="en-US" altLang="en-US" sz="16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300" dirty="0" smtClean="0"/>
              <a:t>Infants, children, and adolescents exposed to adults who are at increased risk for LTBI or TB disease</a:t>
            </a:r>
          </a:p>
        </p:txBody>
      </p:sp>
      <p:sp>
        <p:nvSpPr>
          <p:cNvPr id="70661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 smtClean="0"/>
              <a:t>Module 2 – Epidemiology of Tuberculosis</a:t>
            </a:r>
          </a:p>
        </p:txBody>
      </p:sp>
      <p:sp>
        <p:nvSpPr>
          <p:cNvPr id="7066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706919E-1DBB-4A4F-B636-570CBD40125F}" type="slidenum">
              <a:rPr lang="en-US" altLang="en-US" sz="2000" smtClean="0"/>
              <a:pPr>
                <a:spcBef>
                  <a:spcPct val="0"/>
                </a:spcBef>
                <a:buClrTx/>
                <a:buFontTx/>
                <a:buNone/>
              </a:pPr>
              <a:t>34</a:t>
            </a:fld>
            <a:endParaRPr lang="en-US" alt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-76200" y="0"/>
            <a:ext cx="9296400" cy="1066800"/>
          </a:xfrm>
        </p:spPr>
        <p:txBody>
          <a:bodyPr/>
          <a:lstStyle/>
          <a:p>
            <a:pPr eaLnBrk="1" hangingPunct="1"/>
            <a:r>
              <a:rPr lang="en-US" altLang="en-US" sz="3000" dirty="0" smtClean="0"/>
              <a:t>People at High Risk for Developing </a:t>
            </a:r>
            <a:br>
              <a:rPr lang="en-US" altLang="en-US" sz="3000" dirty="0" smtClean="0"/>
            </a:br>
            <a:r>
              <a:rPr lang="en-US" altLang="en-US" sz="3000" dirty="0" smtClean="0"/>
              <a:t>TB Disease after Infection with </a:t>
            </a:r>
            <a:r>
              <a:rPr lang="en-US" altLang="en-US" sz="3000" i="1" dirty="0" smtClean="0"/>
              <a:t>M. tuberculosis </a:t>
            </a:r>
            <a:r>
              <a:rPr lang="en-US" altLang="en-US" sz="3000" dirty="0" smtClean="0"/>
              <a:t>(1)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447800"/>
            <a:ext cx="8763000" cy="4914900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People living with HIV</a:t>
            </a:r>
          </a:p>
          <a:p>
            <a:pPr eaLnBrk="1" hangingPunct="1"/>
            <a:endParaRPr lang="en-US" altLang="en-US" sz="1600" dirty="0" smtClean="0"/>
          </a:p>
          <a:p>
            <a:pPr eaLnBrk="1" hangingPunct="1"/>
            <a:r>
              <a:rPr lang="en-US" altLang="en-US" sz="2400" dirty="0" smtClean="0"/>
              <a:t>Children younger than 5 years of age</a:t>
            </a:r>
          </a:p>
          <a:p>
            <a:pPr eaLnBrk="1" hangingPunct="1"/>
            <a:endParaRPr lang="en-US" altLang="en-US" sz="1600" dirty="0" smtClean="0"/>
          </a:p>
          <a:p>
            <a:pPr eaLnBrk="1" hangingPunct="1"/>
            <a:r>
              <a:rPr lang="en-US" altLang="en-US" sz="2400" dirty="0" smtClean="0"/>
              <a:t>People infected with </a:t>
            </a:r>
            <a:r>
              <a:rPr lang="en-US" altLang="en-US" sz="2400" i="1" dirty="0" smtClean="0"/>
              <a:t>M. tuberculosis</a:t>
            </a:r>
            <a:r>
              <a:rPr lang="en-US" altLang="en-US" sz="2400" dirty="0" smtClean="0"/>
              <a:t> within past 2 years</a:t>
            </a:r>
          </a:p>
          <a:p>
            <a:pPr eaLnBrk="1" hangingPunct="1"/>
            <a:endParaRPr lang="en-US" altLang="en-US" sz="1600" dirty="0" smtClean="0"/>
          </a:p>
          <a:p>
            <a:pPr eaLnBrk="1" hangingPunct="1"/>
            <a:r>
              <a:rPr lang="en-US" altLang="en-US" sz="2400" dirty="0"/>
              <a:t>People with a history of untreated or inadequately treated TB </a:t>
            </a:r>
            <a:r>
              <a:rPr lang="en-US" altLang="en-US" sz="2400" dirty="0" smtClean="0"/>
              <a:t>disease</a:t>
            </a:r>
          </a:p>
          <a:p>
            <a:pPr eaLnBrk="1" hangingPunct="1"/>
            <a:endParaRPr lang="en-US" altLang="en-US" sz="1600" dirty="0"/>
          </a:p>
          <a:p>
            <a:pPr eaLnBrk="1" hangingPunct="1"/>
            <a:r>
              <a:rPr lang="en-US" altLang="en-US" sz="2400" dirty="0" smtClean="0"/>
              <a:t>People </a:t>
            </a:r>
            <a:r>
              <a:rPr lang="en-US" altLang="en-US" sz="2400" dirty="0"/>
              <a:t>who are receiving immunosuppressive </a:t>
            </a:r>
            <a:r>
              <a:rPr lang="en-US" altLang="en-US" sz="2400" dirty="0" smtClean="0"/>
              <a:t>therapy</a:t>
            </a:r>
          </a:p>
          <a:p>
            <a:pPr eaLnBrk="1" hangingPunct="1"/>
            <a:endParaRPr lang="en-US" altLang="en-US" sz="1600" dirty="0" smtClean="0"/>
          </a:p>
          <a:p>
            <a:pPr eaLnBrk="1" hangingPunct="1"/>
            <a:r>
              <a:rPr lang="en-US" altLang="en-US" sz="2400" dirty="0"/>
              <a:t>People with silicosis, diabetes mellitus, chronic renal failure, leukemia, or cancer of the head, neck, or lung</a:t>
            </a:r>
          </a:p>
          <a:p>
            <a:pPr eaLnBrk="1" hangingPunct="1"/>
            <a:endParaRPr lang="en-US" altLang="en-US" sz="2400" dirty="0" smtClean="0"/>
          </a:p>
          <a:p>
            <a:pPr eaLnBrk="1" hangingPunct="1"/>
            <a:endParaRPr lang="en-US" altLang="en-US" sz="2400" dirty="0"/>
          </a:p>
          <a:p>
            <a:pPr eaLnBrk="1" hangingPunct="1"/>
            <a:endParaRPr lang="en-US" altLang="en-US" sz="2400" dirty="0" smtClean="0"/>
          </a:p>
          <a:p>
            <a:pPr eaLnBrk="1" hangingPunct="1"/>
            <a:endParaRPr lang="en-US" altLang="en-US" sz="2400" dirty="0" smtClean="0"/>
          </a:p>
        </p:txBody>
      </p:sp>
      <p:sp>
        <p:nvSpPr>
          <p:cNvPr id="7270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 smtClean="0">
                <a:solidFill>
                  <a:srgbClr val="000000"/>
                </a:solidFill>
              </a:rPr>
              <a:t>Module 2 – Epidemiology of Tuberculosis</a:t>
            </a:r>
          </a:p>
        </p:txBody>
      </p:sp>
      <p:sp>
        <p:nvSpPr>
          <p:cNvPr id="727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0DABE10-DB43-464F-83E9-36D43163468C}" type="slidenum">
              <a:rPr lang="en-US" altLang="en-US" sz="2000" smtClean="0">
                <a:solidFill>
                  <a:srgbClr val="000000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35</a:t>
            </a:fld>
            <a:endParaRPr lang="en-US" altLang="en-US" sz="20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00600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Persons who have had a gastrectomy or jejunoileal bypass</a:t>
            </a:r>
          </a:p>
          <a:p>
            <a:pPr eaLnBrk="1" hangingPunct="1"/>
            <a:endParaRPr lang="en-US" altLang="en-US" sz="1600" dirty="0" smtClean="0"/>
          </a:p>
          <a:p>
            <a:pPr eaLnBrk="1" hangingPunct="1"/>
            <a:r>
              <a:rPr lang="en-US" altLang="en-US" sz="2400" dirty="0" smtClean="0"/>
              <a:t>Low body weight</a:t>
            </a:r>
          </a:p>
          <a:p>
            <a:pPr eaLnBrk="1" hangingPunct="1"/>
            <a:endParaRPr lang="en-US" altLang="en-US" sz="1600" dirty="0" smtClean="0"/>
          </a:p>
          <a:p>
            <a:pPr eaLnBrk="1" hangingPunct="1"/>
            <a:r>
              <a:rPr lang="en-US" altLang="en-US" sz="2400" dirty="0" smtClean="0"/>
              <a:t>Cigarette smokers and persons who abuse drugs or alcohol</a:t>
            </a:r>
          </a:p>
          <a:p>
            <a:pPr eaLnBrk="1" hangingPunct="1"/>
            <a:endParaRPr lang="en-US" altLang="en-US" sz="1600" dirty="0" smtClean="0"/>
          </a:p>
          <a:p>
            <a:pPr eaLnBrk="1" hangingPunct="1"/>
            <a:r>
              <a:rPr lang="en-US" altLang="en-US" sz="2400" dirty="0" smtClean="0"/>
              <a:t>Populations defined locally as having an increased risk</a:t>
            </a:r>
          </a:p>
          <a:p>
            <a:endParaRPr lang="en-US" altLang="en-US" sz="2400" dirty="0" smtClean="0"/>
          </a:p>
        </p:txBody>
      </p:sp>
      <p:sp>
        <p:nvSpPr>
          <p:cNvPr id="74756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 smtClean="0"/>
              <a:t>Module 2 – Epidemiology of Tuberculosis</a:t>
            </a:r>
          </a:p>
        </p:txBody>
      </p:sp>
      <p:sp>
        <p:nvSpPr>
          <p:cNvPr id="7475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B9017A6-2566-4667-8BB2-71079779AD4F}" type="slidenum">
              <a:rPr lang="en-US" altLang="en-US" sz="2000" smtClean="0"/>
              <a:pPr>
                <a:spcBef>
                  <a:spcPct val="0"/>
                </a:spcBef>
                <a:buClrTx/>
                <a:buFontTx/>
                <a:buNone/>
              </a:pPr>
              <a:t>36</a:t>
            </a:fld>
            <a:endParaRPr lang="en-US" altLang="en-US" sz="2000" smtClean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-76200" y="0"/>
            <a:ext cx="9296400" cy="1066800"/>
          </a:xfrm>
        </p:spPr>
        <p:txBody>
          <a:bodyPr/>
          <a:lstStyle/>
          <a:p>
            <a:pPr eaLnBrk="1" hangingPunct="1"/>
            <a:r>
              <a:rPr lang="en-US" altLang="en-US" sz="3000" dirty="0" smtClean="0"/>
              <a:t>People at High Risk for Developing </a:t>
            </a:r>
            <a:br>
              <a:rPr lang="en-US" altLang="en-US" sz="3000" dirty="0" smtClean="0"/>
            </a:br>
            <a:r>
              <a:rPr lang="en-US" altLang="en-US" sz="3000" dirty="0" smtClean="0"/>
              <a:t>TB Disease after Infection with </a:t>
            </a:r>
            <a:r>
              <a:rPr lang="en-US" altLang="en-US" sz="3000" i="1" dirty="0" smtClean="0"/>
              <a:t>M. tuberculosis </a:t>
            </a:r>
            <a:r>
              <a:rPr lang="en-US" altLang="en-US" sz="3000" dirty="0" smtClean="0"/>
              <a:t>(2)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3"/>
          <p:cNvSpPr>
            <a:spLocks noGrp="1" noChangeArrowheads="1"/>
          </p:cNvSpPr>
          <p:nvPr>
            <p:ph type="title"/>
          </p:nvPr>
        </p:nvSpPr>
        <p:spPr>
          <a:xfrm>
            <a:off x="-76200" y="152400"/>
            <a:ext cx="9372600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532B64"/>
                </a:solidFill>
              </a:rPr>
              <a:t>High-Risk Groups for TB Infection (1)</a:t>
            </a:r>
            <a:br>
              <a:rPr lang="en-US" altLang="en-US" dirty="0" smtClean="0">
                <a:solidFill>
                  <a:srgbClr val="532B64"/>
                </a:solidFill>
              </a:rPr>
            </a:br>
            <a:r>
              <a:rPr lang="en-US" altLang="en-US" sz="3200" dirty="0" smtClean="0">
                <a:solidFill>
                  <a:srgbClr val="532B64"/>
                </a:solidFill>
              </a:rPr>
              <a:t>Contacts</a:t>
            </a:r>
          </a:p>
        </p:txBody>
      </p:sp>
      <p:sp>
        <p:nvSpPr>
          <p:cNvPr id="76803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76200" y="1447800"/>
            <a:ext cx="4038600" cy="3581400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Contacts are persons who have spent time with someone who has infectious TB disease</a:t>
            </a:r>
          </a:p>
          <a:p>
            <a:pPr eaLnBrk="1" hangingPunct="1"/>
            <a:endParaRPr lang="en-US" altLang="en-US" sz="1200" dirty="0" smtClean="0"/>
          </a:p>
          <a:p>
            <a:pPr eaLnBrk="1" hangingPunct="1"/>
            <a:r>
              <a:rPr lang="en-US" altLang="en-US" sz="2400" dirty="0" smtClean="0"/>
              <a:t>May include: </a:t>
            </a:r>
          </a:p>
          <a:p>
            <a:pPr lvl="1" eaLnBrk="1" hangingPunct="1"/>
            <a:r>
              <a:rPr lang="en-US" altLang="en-US" sz="2400" dirty="0" smtClean="0"/>
              <a:t>Family members</a:t>
            </a:r>
          </a:p>
          <a:p>
            <a:pPr lvl="1" eaLnBrk="1" hangingPunct="1"/>
            <a:r>
              <a:rPr lang="en-US" altLang="en-US" sz="2400" dirty="0" smtClean="0"/>
              <a:t>Coworkers</a:t>
            </a:r>
          </a:p>
          <a:p>
            <a:pPr lvl="1" eaLnBrk="1" hangingPunct="1"/>
            <a:r>
              <a:rPr lang="en-US" altLang="en-US" sz="2400" dirty="0" smtClean="0"/>
              <a:t>Friends</a:t>
            </a:r>
          </a:p>
        </p:txBody>
      </p:sp>
      <p:pic>
        <p:nvPicPr>
          <p:cNvPr id="76804" name="Picture 10" descr="IMG_1825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67200" y="2109788"/>
            <a:ext cx="4648200" cy="3098800"/>
          </a:xfrm>
        </p:spPr>
      </p:pic>
      <p:sp>
        <p:nvSpPr>
          <p:cNvPr id="76805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 smtClean="0"/>
              <a:t>Module 2 – Epidemiology of Tuberculosis</a:t>
            </a:r>
          </a:p>
        </p:txBody>
      </p:sp>
      <p:sp>
        <p:nvSpPr>
          <p:cNvPr id="7680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034AEAB-BAE0-453F-B789-BA6C3AE49A68}" type="slidenum">
              <a:rPr lang="en-US" altLang="en-US" sz="2000" smtClean="0"/>
              <a:pPr>
                <a:spcBef>
                  <a:spcPct val="0"/>
                </a:spcBef>
                <a:buClrTx/>
                <a:buFontTx/>
                <a:buNone/>
              </a:pPr>
              <a:t>37</a:t>
            </a:fld>
            <a:endParaRPr lang="en-US" alt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6"/>
          <p:cNvSpPr>
            <a:spLocks noGrp="1" noChangeArrowheads="1"/>
          </p:cNvSpPr>
          <p:nvPr>
            <p:ph type="title"/>
          </p:nvPr>
        </p:nvSpPr>
        <p:spPr>
          <a:xfrm>
            <a:off x="-152400" y="152400"/>
            <a:ext cx="9448800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532B64"/>
                </a:solidFill>
              </a:rPr>
              <a:t>High-Risk Groups for TB Infection (2)</a:t>
            </a:r>
            <a:br>
              <a:rPr lang="en-US" altLang="en-US" dirty="0" smtClean="0">
                <a:solidFill>
                  <a:srgbClr val="532B64"/>
                </a:solidFill>
              </a:rPr>
            </a:br>
            <a:r>
              <a:rPr lang="en-US" altLang="en-US" sz="3200" dirty="0" smtClean="0">
                <a:solidFill>
                  <a:srgbClr val="532B64"/>
                </a:solidFill>
              </a:rPr>
              <a:t>Foreign-Born Persons/Immigrants</a:t>
            </a:r>
          </a:p>
        </p:txBody>
      </p:sp>
      <p:sp>
        <p:nvSpPr>
          <p:cNvPr id="78851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-152400" y="1524000"/>
            <a:ext cx="3810000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smtClean="0"/>
              <a:t>	In the U.S., LTBI and TB disease often occur among people born in areas of the world where TB is common: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 smtClean="0"/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Asia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Africa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Russia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Eastern Europe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Latin America</a:t>
            </a:r>
          </a:p>
          <a:p>
            <a:pPr eaLnBrk="1" hangingPunct="1">
              <a:lnSpc>
                <a:spcPct val="80000"/>
              </a:lnSpc>
            </a:pPr>
            <a:endParaRPr lang="en-US" altLang="en-US" sz="2800" smtClean="0"/>
          </a:p>
        </p:txBody>
      </p:sp>
      <p:sp>
        <p:nvSpPr>
          <p:cNvPr id="7885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 smtClean="0"/>
              <a:t>Module 2 – Epidemiology of Tuberculosis</a:t>
            </a:r>
          </a:p>
        </p:txBody>
      </p:sp>
      <p:sp>
        <p:nvSpPr>
          <p:cNvPr id="788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3D86BE5-6269-4F05-9E2D-09DEA5880626}" type="slidenum">
              <a:rPr lang="en-US" altLang="en-US" sz="2000" smtClean="0"/>
              <a:pPr>
                <a:spcBef>
                  <a:spcPct val="0"/>
                </a:spcBef>
                <a:buClrTx/>
                <a:buFontTx/>
                <a:buNone/>
              </a:pPr>
              <a:t>38</a:t>
            </a:fld>
            <a:endParaRPr lang="en-US" altLang="en-US" sz="2000" smtClean="0"/>
          </a:p>
        </p:txBody>
      </p:sp>
      <p:graphicFrame>
        <p:nvGraphicFramePr>
          <p:cNvPr id="8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5749846"/>
              </p:ext>
            </p:extLst>
          </p:nvPr>
        </p:nvGraphicFramePr>
        <p:xfrm>
          <a:off x="2057400" y="1524000"/>
          <a:ext cx="83058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9"/>
          <p:cNvSpPr txBox="1">
            <a:spLocks noChangeArrowheads="1"/>
          </p:cNvSpPr>
          <p:nvPr/>
        </p:nvSpPr>
        <p:spPr bwMode="auto">
          <a:xfrm>
            <a:off x="304800" y="5562600"/>
            <a:ext cx="84582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spcBef>
                <a:spcPct val="20000"/>
              </a:spcBef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800" dirty="0">
                <a:solidFill>
                  <a:srgbClr val="532B64"/>
                </a:solidFill>
              </a:rPr>
              <a:t>Cases of TB in foreign-born and U.S.-born,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800" dirty="0">
                <a:solidFill>
                  <a:srgbClr val="532B64"/>
                </a:solidFill>
              </a:rPr>
              <a:t>1992 and </a:t>
            </a:r>
            <a:r>
              <a:rPr lang="en-US" altLang="en-US" sz="2800" dirty="0" smtClean="0">
                <a:solidFill>
                  <a:srgbClr val="532B64"/>
                </a:solidFill>
              </a:rPr>
              <a:t>2014</a:t>
            </a:r>
            <a:endParaRPr lang="en-US" altLang="en-US" sz="2800" dirty="0">
              <a:solidFill>
                <a:srgbClr val="532B64"/>
              </a:solidFill>
            </a:endParaRPr>
          </a:p>
        </p:txBody>
      </p:sp>
      <p:sp>
        <p:nvSpPr>
          <p:cNvPr id="80899" name="Rectangle 8"/>
          <p:cNvSpPr>
            <a:spLocks noGrp="1" noChangeArrowheads="1"/>
          </p:cNvSpPr>
          <p:nvPr>
            <p:ph type="title"/>
          </p:nvPr>
        </p:nvSpPr>
        <p:spPr>
          <a:xfrm>
            <a:off x="-76200" y="76200"/>
            <a:ext cx="9372600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532B64"/>
                </a:solidFill>
              </a:rPr>
              <a:t>High-Risk Groups for TB Infection (3)</a:t>
            </a:r>
            <a:br>
              <a:rPr lang="en-US" altLang="en-US" dirty="0" smtClean="0">
                <a:solidFill>
                  <a:srgbClr val="532B64"/>
                </a:solidFill>
              </a:rPr>
            </a:br>
            <a:r>
              <a:rPr lang="en-US" altLang="en-US" sz="3200" dirty="0" smtClean="0">
                <a:solidFill>
                  <a:srgbClr val="532B64"/>
                </a:solidFill>
              </a:rPr>
              <a:t>Foreign-Born Persons/Immigrants</a:t>
            </a:r>
          </a:p>
        </p:txBody>
      </p:sp>
      <p:sp>
        <p:nvSpPr>
          <p:cNvPr id="80902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 smtClean="0"/>
              <a:t>Module 2 – Epidemiology of Tuberculosis</a:t>
            </a:r>
          </a:p>
        </p:txBody>
      </p:sp>
      <p:sp>
        <p:nvSpPr>
          <p:cNvPr id="8090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958D939-6CB1-4387-BB8F-5C0A108AC8E7}" type="slidenum">
              <a:rPr lang="en-US" altLang="en-US" sz="2000" smtClean="0"/>
              <a:pPr>
                <a:spcBef>
                  <a:spcPct val="0"/>
                </a:spcBef>
                <a:buClrTx/>
                <a:buFontTx/>
                <a:buNone/>
              </a:pPr>
              <a:t>39</a:t>
            </a:fld>
            <a:endParaRPr lang="en-US" altLang="en-US" sz="2000" smtClean="0"/>
          </a:p>
        </p:txBody>
      </p:sp>
      <p:sp>
        <p:nvSpPr>
          <p:cNvPr id="80904" name="Text Box 7"/>
          <p:cNvSpPr txBox="1">
            <a:spLocks noChangeArrowheads="1"/>
          </p:cNvSpPr>
          <p:nvPr/>
        </p:nvSpPr>
        <p:spPr bwMode="auto">
          <a:xfrm rot="10800000" flipV="1">
            <a:off x="1524000" y="51816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spcBef>
                <a:spcPct val="20000"/>
              </a:spcBef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/>
              <a:t>1992</a:t>
            </a:r>
          </a:p>
        </p:txBody>
      </p:sp>
      <p:sp>
        <p:nvSpPr>
          <p:cNvPr id="80907" name="Text Box 39"/>
          <p:cNvSpPr txBox="1">
            <a:spLocks noChangeArrowheads="1"/>
          </p:cNvSpPr>
          <p:nvPr/>
        </p:nvSpPr>
        <p:spPr bwMode="auto">
          <a:xfrm>
            <a:off x="5715000" y="5181600"/>
            <a:ext cx="200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 anchorCtr="1">
            <a:spAutoFit/>
          </a:bodyPr>
          <a:lstStyle>
            <a:lvl1pPr>
              <a:spcBef>
                <a:spcPct val="20000"/>
              </a:spcBef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dirty="0" smtClean="0"/>
              <a:t>2014</a:t>
            </a:r>
            <a:endParaRPr lang="en-US" altLang="en-US" sz="2400" dirty="0"/>
          </a:p>
        </p:txBody>
      </p:sp>
      <p:sp>
        <p:nvSpPr>
          <p:cNvPr id="80908" name="TextBox 20"/>
          <p:cNvSpPr txBox="1">
            <a:spLocks noChangeArrowheads="1"/>
          </p:cNvSpPr>
          <p:nvPr/>
        </p:nvSpPr>
        <p:spPr bwMode="auto">
          <a:xfrm>
            <a:off x="685800" y="3657600"/>
            <a:ext cx="1905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chemeClr val="bg1"/>
                </a:solidFill>
              </a:rPr>
              <a:t>U.S.-born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chemeClr val="bg1"/>
                </a:solidFill>
              </a:rPr>
              <a:t>73%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981200" y="2514600"/>
            <a:ext cx="22098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Foreign-born</a:t>
            </a:r>
          </a:p>
          <a:p>
            <a:pPr algn="ctr" eaLnBrk="1" hangingPunct="1">
              <a:defRPr/>
            </a:pP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27%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019800" y="3962400"/>
            <a:ext cx="22098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Foreign-born</a:t>
            </a: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65%</a:t>
            </a:r>
            <a:endParaRPr lang="en-US" sz="2000" dirty="0">
              <a:solidFill>
                <a:schemeClr val="accent2">
                  <a:lumMod val="75000"/>
                </a:schemeClr>
              </a:solidFill>
              <a:latin typeface="Arial" charset="0"/>
            </a:endParaRPr>
          </a:p>
        </p:txBody>
      </p:sp>
      <p:sp>
        <p:nvSpPr>
          <p:cNvPr id="80911" name="TextBox 23"/>
          <p:cNvSpPr txBox="1">
            <a:spLocks noChangeArrowheads="1"/>
          </p:cNvSpPr>
          <p:nvPr/>
        </p:nvSpPr>
        <p:spPr bwMode="auto">
          <a:xfrm>
            <a:off x="4876800" y="2895600"/>
            <a:ext cx="1905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chemeClr val="bg1"/>
                </a:solidFill>
              </a:rPr>
              <a:t>U.S.-born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chemeClr val="bg1"/>
                </a:solidFill>
              </a:rPr>
              <a:t>35%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071450510"/>
              </p:ext>
            </p:extLst>
          </p:nvPr>
        </p:nvGraphicFramePr>
        <p:xfrm>
          <a:off x="327991" y="1036637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ontent Placeholder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28533416"/>
              </p:ext>
            </p:extLst>
          </p:nvPr>
        </p:nvGraphicFramePr>
        <p:xfrm>
          <a:off x="4724400" y="98663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0" name="TextBox 20"/>
          <p:cNvSpPr txBox="1">
            <a:spLocks noChangeArrowheads="1"/>
          </p:cNvSpPr>
          <p:nvPr/>
        </p:nvSpPr>
        <p:spPr bwMode="auto">
          <a:xfrm>
            <a:off x="838200" y="3810000"/>
            <a:ext cx="1905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chemeClr val="bg1"/>
                </a:solidFill>
              </a:rPr>
              <a:t>U.S.-born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chemeClr val="bg1"/>
                </a:solidFill>
              </a:rPr>
              <a:t>73%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133600" y="2416175"/>
            <a:ext cx="22098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Foreign-born</a:t>
            </a:r>
          </a:p>
          <a:p>
            <a:pPr algn="ctr" eaLnBrk="1" hangingPunct="1">
              <a:defRPr/>
            </a:pP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27%</a:t>
            </a:r>
          </a:p>
        </p:txBody>
      </p:sp>
      <p:sp>
        <p:nvSpPr>
          <p:cNvPr id="26" name="TextBox 23"/>
          <p:cNvSpPr txBox="1">
            <a:spLocks noChangeArrowheads="1"/>
          </p:cNvSpPr>
          <p:nvPr/>
        </p:nvSpPr>
        <p:spPr bwMode="auto">
          <a:xfrm>
            <a:off x="4893365" y="2684532"/>
            <a:ext cx="1905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chemeClr val="bg1"/>
                </a:solidFill>
              </a:rPr>
              <a:t>U.S.-born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 dirty="0" smtClean="0">
                <a:solidFill>
                  <a:schemeClr val="bg1"/>
                </a:solidFill>
              </a:rPr>
              <a:t>34%</a:t>
            </a:r>
            <a:endParaRPr lang="en-US" altLang="en-US" sz="2000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019800" y="3875087"/>
            <a:ext cx="22098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Foreign-born</a:t>
            </a:r>
          </a:p>
          <a:p>
            <a:pPr algn="ctr" eaLnBrk="1" hangingPunct="1">
              <a:defRPr/>
            </a:pP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latin typeface="Arial" charset="0"/>
              </a:rPr>
              <a:t>66%</a:t>
            </a:r>
            <a:endParaRPr lang="en-US" sz="2000" dirty="0">
              <a:solidFill>
                <a:schemeClr val="accent2">
                  <a:lumMod val="75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396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5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532B64"/>
                </a:solidFill>
              </a:rPr>
              <a:t>Introduction to TB Epidemiology</a:t>
            </a:r>
          </a:p>
        </p:txBody>
      </p:sp>
      <p:sp>
        <p:nvSpPr>
          <p:cNvPr id="11267" name="Rectangle 6"/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023D7EA-F5FC-4963-A1E6-E71BB64771F7}" type="slidenum">
              <a:rPr lang="en-US" altLang="en-US" sz="2000" smtClean="0"/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 sz="2000" smtClean="0"/>
          </a:p>
        </p:txBody>
      </p:sp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685800" y="3124200"/>
            <a:ext cx="7696200" cy="0"/>
          </a:xfrm>
          <a:prstGeom prst="line">
            <a:avLst/>
          </a:prstGeom>
          <a:noFill/>
          <a:ln w="38100">
            <a:solidFill>
              <a:srgbClr val="532B6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b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4"/>
          <p:cNvSpPr>
            <a:spLocks noGrp="1" noChangeArrowheads="1"/>
          </p:cNvSpPr>
          <p:nvPr>
            <p:ph type="title"/>
          </p:nvPr>
        </p:nvSpPr>
        <p:spPr>
          <a:xfrm>
            <a:off x="-76200" y="76200"/>
            <a:ext cx="9296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High-Risk Groups for TB Infection (4)</a:t>
            </a:r>
            <a:br>
              <a:rPr lang="en-US" altLang="en-US" smtClean="0"/>
            </a:br>
            <a:r>
              <a:rPr lang="en-US" altLang="en-US" sz="3200" smtClean="0"/>
              <a:t>Foreign-Born Persons/Immigrants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845820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To address high rates of TB in foreign-born persons, CDC and other public health organizations are working to: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 smtClean="0"/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Improve the overseas and domestic screening process for immigrants and refugees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2000" smtClean="0"/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Strengthen the notification system that alerts health departments about the arrival of immigrants and refugees with suspected TB disease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2000" smtClean="0"/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/>
              <a:t>Test recent arrivals from countries where TB is common for TB infection and ensure completion of treatment</a:t>
            </a:r>
          </a:p>
        </p:txBody>
      </p:sp>
      <p:sp>
        <p:nvSpPr>
          <p:cNvPr id="8294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 smtClean="0"/>
              <a:t>Module 2 – Epidemiology of Tuberculosis</a:t>
            </a:r>
          </a:p>
        </p:txBody>
      </p:sp>
      <p:sp>
        <p:nvSpPr>
          <p:cNvPr id="829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60E6404-32A3-45DC-B597-5DED8C3E2D23}" type="slidenum">
              <a:rPr lang="en-US" altLang="en-US" sz="2000" smtClean="0"/>
              <a:pPr>
                <a:spcBef>
                  <a:spcPct val="0"/>
                </a:spcBef>
                <a:buClrTx/>
                <a:buFontTx/>
                <a:buNone/>
              </a:pPr>
              <a:t>40</a:t>
            </a:fld>
            <a:endParaRPr lang="en-US" alt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-76200" y="76200"/>
            <a:ext cx="9372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High-Risk Groups for TB Infection (5)</a:t>
            </a:r>
            <a:br>
              <a:rPr lang="en-US" altLang="en-US" smtClean="0"/>
            </a:br>
            <a:r>
              <a:rPr lang="en-US" altLang="en-US" sz="3200" smtClean="0"/>
              <a:t>Foreign-Born Persons/Immigrants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76400"/>
            <a:ext cx="8610600" cy="3886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Individuals applying for immigration and refugee status from overseas: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Must be screened for TB by panel physicians before entering the U.S. 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Must have completed treatment before entering the U.S. if diagnosed with TB disease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mtClean="0"/>
          </a:p>
        </p:txBody>
      </p:sp>
      <p:sp>
        <p:nvSpPr>
          <p:cNvPr id="8499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 smtClean="0"/>
              <a:t>Module 2 – Epidemiology of Tuberculosis</a:t>
            </a:r>
          </a:p>
        </p:txBody>
      </p:sp>
      <p:sp>
        <p:nvSpPr>
          <p:cNvPr id="8499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E6EB565-1195-48DC-8637-7CE53BE411A4}" type="slidenum">
              <a:rPr lang="en-US" altLang="en-US" sz="2000" smtClean="0"/>
              <a:pPr>
                <a:spcBef>
                  <a:spcPct val="0"/>
                </a:spcBef>
                <a:buClrTx/>
                <a:buFontTx/>
                <a:buNone/>
              </a:pPr>
              <a:t>41</a:t>
            </a:fld>
            <a:endParaRPr lang="en-US" alt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4"/>
          <p:cNvSpPr>
            <a:spLocks noGrp="1" noChangeArrowheads="1"/>
          </p:cNvSpPr>
          <p:nvPr>
            <p:ph type="title"/>
          </p:nvPr>
        </p:nvSpPr>
        <p:spPr>
          <a:xfrm>
            <a:off x="-76200" y="76200"/>
            <a:ext cx="9372600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532B64"/>
                </a:solidFill>
              </a:rPr>
              <a:t>High-Risk Groups for TB Infection (6)</a:t>
            </a:r>
            <a:br>
              <a:rPr lang="en-US" altLang="en-US" dirty="0" smtClean="0">
                <a:solidFill>
                  <a:srgbClr val="532B64"/>
                </a:solidFill>
              </a:rPr>
            </a:br>
            <a:r>
              <a:rPr lang="en-US" altLang="en-US" sz="3200" dirty="0" smtClean="0">
                <a:solidFill>
                  <a:srgbClr val="532B64"/>
                </a:solidFill>
              </a:rPr>
              <a:t>Foreign-Born Persons/Immigrants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447800"/>
            <a:ext cx="8686800" cy="2057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Immigrants living in the U.S. who apply for permanent residence or citizenship: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Must be tested for TB infection and evaluated for TB disease by U.S.- based civil surgeons</a:t>
            </a:r>
          </a:p>
        </p:txBody>
      </p:sp>
      <p:sp>
        <p:nvSpPr>
          <p:cNvPr id="87044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 smtClean="0"/>
              <a:t>Module 2 – Epidemiology of Tuberculosis</a:t>
            </a:r>
          </a:p>
        </p:txBody>
      </p:sp>
      <p:sp>
        <p:nvSpPr>
          <p:cNvPr id="8704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679B50C-D844-4D38-9340-C205A051C0D6}" type="slidenum">
              <a:rPr lang="en-US" altLang="en-US" sz="2000" smtClean="0"/>
              <a:pPr>
                <a:spcBef>
                  <a:spcPct val="0"/>
                </a:spcBef>
                <a:buClrTx/>
                <a:buFontTx/>
                <a:buNone/>
              </a:pPr>
              <a:t>42</a:t>
            </a:fld>
            <a:endParaRPr lang="en-US" altLang="en-US" sz="2000" smtClean="0"/>
          </a:p>
        </p:txBody>
      </p:sp>
      <p:pic>
        <p:nvPicPr>
          <p:cNvPr id="87046" name="Picture 7" descr="Patient with x-ra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657600"/>
            <a:ext cx="45720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3"/>
          <p:cNvSpPr>
            <a:spLocks noGrp="1" noChangeArrowheads="1"/>
          </p:cNvSpPr>
          <p:nvPr>
            <p:ph type="title"/>
          </p:nvPr>
        </p:nvSpPr>
        <p:spPr>
          <a:xfrm>
            <a:off x="-76200" y="76200"/>
            <a:ext cx="9372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High-Risk Groups for TB Infection (7)</a:t>
            </a:r>
            <a:r>
              <a:rPr lang="en-US" altLang="en-US" sz="3600" smtClean="0"/>
              <a:t/>
            </a:r>
            <a:br>
              <a:rPr lang="en-US" altLang="en-US" sz="3600" smtClean="0"/>
            </a:br>
            <a:r>
              <a:rPr lang="en-US" altLang="en-US" sz="3200" smtClean="0"/>
              <a:t>Congregate Settings</a:t>
            </a:r>
          </a:p>
        </p:txBody>
      </p:sp>
      <p:sp>
        <p:nvSpPr>
          <p:cNvPr id="89091" name="Rectangle 2"/>
          <p:cNvSpPr>
            <a:spLocks noGrp="1" noChangeArrowheads="1"/>
          </p:cNvSpPr>
          <p:nvPr>
            <p:ph idx="1"/>
          </p:nvPr>
        </p:nvSpPr>
        <p:spPr>
          <a:xfrm>
            <a:off x="228600" y="1676400"/>
            <a:ext cx="8534400" cy="46482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In certain congregate settings, the risk of being exposed to TB is higher than other places. This may include:</a:t>
            </a:r>
          </a:p>
          <a:p>
            <a:pPr eaLnBrk="1" hangingPunct="1"/>
            <a:endParaRPr lang="en-US" altLang="en-US" sz="2000" smtClean="0"/>
          </a:p>
          <a:p>
            <a:pPr lvl="1" eaLnBrk="1" hangingPunct="1"/>
            <a:r>
              <a:rPr lang="en-US" altLang="en-US" smtClean="0"/>
              <a:t>Correctional facilities</a:t>
            </a:r>
          </a:p>
          <a:p>
            <a:pPr lvl="1" eaLnBrk="1" hangingPunct="1"/>
            <a:r>
              <a:rPr lang="en-US" altLang="en-US" smtClean="0"/>
              <a:t>Homeless shelters</a:t>
            </a:r>
          </a:p>
          <a:p>
            <a:pPr lvl="1" eaLnBrk="1" hangingPunct="1"/>
            <a:r>
              <a:rPr lang="en-US" altLang="en-US" smtClean="0"/>
              <a:t>Nursing homes</a:t>
            </a:r>
          </a:p>
          <a:p>
            <a:pPr lvl="1" eaLnBrk="1" hangingPunct="1"/>
            <a:r>
              <a:rPr lang="en-US" altLang="en-US" smtClean="0"/>
              <a:t>Health care facilities </a:t>
            </a:r>
          </a:p>
        </p:txBody>
      </p:sp>
      <p:sp>
        <p:nvSpPr>
          <p:cNvPr id="8909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 smtClean="0"/>
              <a:t>Module 2 – Epidemiology of Tuberculosis</a:t>
            </a:r>
          </a:p>
        </p:txBody>
      </p:sp>
      <p:sp>
        <p:nvSpPr>
          <p:cNvPr id="8909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A8FD02F-42AC-4804-8508-E70560B53714}" type="slidenum">
              <a:rPr lang="en-US" altLang="en-US" sz="2000" smtClean="0"/>
              <a:pPr>
                <a:spcBef>
                  <a:spcPct val="0"/>
                </a:spcBef>
                <a:buClrTx/>
                <a:buFontTx/>
                <a:buNone/>
              </a:pPr>
              <a:t>43</a:t>
            </a:fld>
            <a:endParaRPr lang="en-US" alt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High-Risk Groups for TB Infection</a:t>
            </a:r>
            <a:r>
              <a:rPr lang="en-US" altLang="en-US" sz="3600" smtClean="0"/>
              <a:t> </a:t>
            </a:r>
            <a:r>
              <a:rPr lang="en-US" altLang="en-US" smtClean="0"/>
              <a:t>(8)</a:t>
            </a:r>
            <a:r>
              <a:rPr lang="en-US" altLang="en-US" sz="3600" smtClean="0"/>
              <a:t/>
            </a:r>
            <a:br>
              <a:rPr lang="en-US" altLang="en-US" sz="3600" smtClean="0"/>
            </a:br>
            <a:r>
              <a:rPr lang="en-US" altLang="en-US" sz="3200" smtClean="0"/>
              <a:t>Congregate Settings</a:t>
            </a:r>
          </a:p>
        </p:txBody>
      </p:sp>
      <p:sp>
        <p:nvSpPr>
          <p:cNvPr id="91139" name="Rectangle 2"/>
          <p:cNvSpPr>
            <a:spLocks noGrp="1" noChangeArrowheads="1"/>
          </p:cNvSpPr>
          <p:nvPr>
            <p:ph idx="1"/>
          </p:nvPr>
        </p:nvSpPr>
        <p:spPr>
          <a:xfrm>
            <a:off x="228600" y="1676400"/>
            <a:ext cx="8610600" cy="45720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Risk of exposure to TB is higher than in other settings</a:t>
            </a:r>
          </a:p>
          <a:p>
            <a:pPr eaLnBrk="1" hangingPunct="1"/>
            <a:endParaRPr lang="en-US" altLang="en-US" sz="2000" u="sng" smtClean="0"/>
          </a:p>
          <a:p>
            <a:pPr eaLnBrk="1" hangingPunct="1"/>
            <a:r>
              <a:rPr lang="en-US" altLang="en-US" sz="2800" smtClean="0"/>
              <a:t>Risk is higher if facility is crowded</a:t>
            </a:r>
          </a:p>
          <a:p>
            <a:pPr lvl="1" eaLnBrk="1" hangingPunct="1"/>
            <a:endParaRPr lang="en-US" altLang="en-US" smtClean="0"/>
          </a:p>
        </p:txBody>
      </p:sp>
      <p:sp>
        <p:nvSpPr>
          <p:cNvPr id="9114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 smtClean="0"/>
              <a:t>Module 2 – Epidemiology of Tuberculosis</a:t>
            </a:r>
          </a:p>
        </p:txBody>
      </p:sp>
      <p:sp>
        <p:nvSpPr>
          <p:cNvPr id="9114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3E46DE9-E716-429A-8DA1-CA0E6BDA95C7}" type="slidenum">
              <a:rPr lang="en-US" altLang="en-US" sz="2000" smtClean="0"/>
              <a:pPr>
                <a:spcBef>
                  <a:spcPct val="0"/>
                </a:spcBef>
                <a:buClrTx/>
                <a:buFontTx/>
                <a:buNone/>
              </a:pPr>
              <a:t>44</a:t>
            </a:fld>
            <a:endParaRPr lang="en-US" alt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High-Risk Groups for TB Infection </a:t>
            </a:r>
            <a:r>
              <a:rPr lang="en-US" altLang="en-US" sz="3600" smtClean="0"/>
              <a:t>(9)</a:t>
            </a:r>
            <a:r>
              <a:rPr lang="en-US" altLang="en-US" smtClean="0"/>
              <a:t> </a:t>
            </a:r>
            <a:br>
              <a:rPr lang="en-US" altLang="en-US" smtClean="0"/>
            </a:br>
            <a:r>
              <a:rPr lang="en-US" altLang="en-US" sz="3200" smtClean="0"/>
              <a:t>Correctional Facilities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219200"/>
            <a:ext cx="8534400" cy="4953000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Higher risk in correctional facilities may be due to:</a:t>
            </a:r>
          </a:p>
          <a:p>
            <a:pPr eaLnBrk="1" hangingPunct="1">
              <a:buFontTx/>
              <a:buNone/>
            </a:pPr>
            <a:endParaRPr lang="en-US" altLang="en-US" sz="10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Incarcerated </a:t>
            </a:r>
            <a:r>
              <a:rPr lang="en-US" altLang="en-US" sz="2400" smtClean="0"/>
              <a:t>population includes </a:t>
            </a:r>
            <a:r>
              <a:rPr lang="en-US" altLang="en-US" sz="2400" dirty="0" smtClean="0"/>
              <a:t>a high proportion of people at greater risk for TB than overall population (risk factors may include HIV-infection and a history of homelessness or drug use)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Physical structure of correctional facilities (e.g., close living quarters, overcrowding, potential for inadequate ventilation)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20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 smtClean="0"/>
              <a:t>Movement of inmates into and out of facilities can lead to interruption of therapy</a:t>
            </a:r>
          </a:p>
        </p:txBody>
      </p:sp>
      <p:sp>
        <p:nvSpPr>
          <p:cNvPr id="9318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 smtClean="0"/>
              <a:t>Module 2 – Epidemiology of Tuberculosis</a:t>
            </a:r>
          </a:p>
        </p:txBody>
      </p:sp>
      <p:sp>
        <p:nvSpPr>
          <p:cNvPr id="9318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9994670-38D2-423B-9311-1288EBD7C106}" type="slidenum">
              <a:rPr lang="en-US" altLang="en-US" sz="2000" smtClean="0"/>
              <a:pPr>
                <a:spcBef>
                  <a:spcPct val="0"/>
                </a:spcBef>
                <a:buClrTx/>
                <a:buFontTx/>
                <a:buNone/>
              </a:pPr>
              <a:t>45</a:t>
            </a:fld>
            <a:endParaRPr lang="en-US" alt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 sz="3800" dirty="0" smtClean="0">
                <a:solidFill>
                  <a:srgbClr val="532B64"/>
                </a:solidFill>
              </a:rPr>
              <a:t>High-Risk Groups for TB Infection (10) </a:t>
            </a:r>
            <a:r>
              <a:rPr lang="en-US" altLang="en-US" sz="3600" dirty="0" smtClean="0">
                <a:solidFill>
                  <a:srgbClr val="532B64"/>
                </a:solidFill>
              </a:rPr>
              <a:t/>
            </a:r>
            <a:br>
              <a:rPr lang="en-US" altLang="en-US" sz="3600" dirty="0" smtClean="0">
                <a:solidFill>
                  <a:srgbClr val="532B64"/>
                </a:solidFill>
              </a:rPr>
            </a:br>
            <a:r>
              <a:rPr lang="en-US" altLang="en-US" sz="3200" dirty="0" smtClean="0">
                <a:solidFill>
                  <a:srgbClr val="532B64"/>
                </a:solidFill>
              </a:rPr>
              <a:t>Health Care Workers</a:t>
            </a:r>
          </a:p>
        </p:txBody>
      </p:sp>
      <p:sp>
        <p:nvSpPr>
          <p:cNvPr id="95235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600200"/>
            <a:ext cx="3810000" cy="4648200"/>
          </a:xfrm>
        </p:spPr>
        <p:txBody>
          <a:bodyPr/>
          <a:lstStyle/>
          <a:p>
            <a:pPr eaLnBrk="1" hangingPunct="1">
              <a:buClr>
                <a:srgbClr val="532B64"/>
              </a:buClr>
            </a:pPr>
            <a:r>
              <a:rPr lang="en-US" altLang="en-US" sz="2400" dirty="0" smtClean="0"/>
              <a:t>Might be exposed to TB at work</a:t>
            </a:r>
          </a:p>
          <a:p>
            <a:pPr eaLnBrk="1" hangingPunct="1"/>
            <a:endParaRPr lang="en-US" altLang="en-US" sz="2400" dirty="0" smtClean="0"/>
          </a:p>
          <a:p>
            <a:pPr eaLnBrk="1" hangingPunct="1"/>
            <a:r>
              <a:rPr lang="en-US" altLang="en-US" sz="2400" dirty="0" smtClean="0"/>
              <a:t>Risk depends on:</a:t>
            </a:r>
          </a:p>
          <a:p>
            <a:pPr eaLnBrk="1" hangingPunct="1"/>
            <a:endParaRPr lang="en-US" altLang="en-US" sz="1600" dirty="0" smtClean="0"/>
          </a:p>
          <a:p>
            <a:pPr lvl="1" eaLnBrk="1" hangingPunct="1"/>
            <a:r>
              <a:rPr lang="en-US" altLang="en-US" sz="2400" dirty="0" smtClean="0"/>
              <a:t>Number of persons with TB in facility</a:t>
            </a:r>
          </a:p>
          <a:p>
            <a:pPr lvl="1" eaLnBrk="1" hangingPunct="1"/>
            <a:endParaRPr lang="en-US" altLang="en-US" sz="1600" dirty="0" smtClean="0"/>
          </a:p>
          <a:p>
            <a:pPr lvl="1" eaLnBrk="1" hangingPunct="1"/>
            <a:r>
              <a:rPr lang="en-US" altLang="en-US" sz="2400" dirty="0" smtClean="0"/>
              <a:t>Job duties</a:t>
            </a:r>
          </a:p>
          <a:p>
            <a:pPr lvl="1" eaLnBrk="1" hangingPunct="1"/>
            <a:endParaRPr lang="en-US" altLang="en-US" sz="1600" dirty="0" smtClean="0"/>
          </a:p>
          <a:p>
            <a:pPr lvl="1" eaLnBrk="1" hangingPunct="1"/>
            <a:r>
              <a:rPr lang="en-US" altLang="en-US" sz="2400" dirty="0" smtClean="0"/>
              <a:t>Infection control procedures</a:t>
            </a:r>
          </a:p>
        </p:txBody>
      </p:sp>
      <p:pic>
        <p:nvPicPr>
          <p:cNvPr id="95236" name="Picture 7" descr="IMG_2626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91000" y="1905000"/>
            <a:ext cx="4572000" cy="3200400"/>
          </a:xfrm>
        </p:spPr>
      </p:pic>
      <p:sp>
        <p:nvSpPr>
          <p:cNvPr id="95237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 smtClean="0"/>
              <a:t>Module 2 – Epidemiology of Tuberculosis</a:t>
            </a:r>
          </a:p>
        </p:txBody>
      </p:sp>
      <p:sp>
        <p:nvSpPr>
          <p:cNvPr id="9523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0B80BB0-C2AA-4AFD-BEC6-60021F537505}" type="slidenum">
              <a:rPr lang="en-US" altLang="en-US" sz="2000" smtClean="0"/>
              <a:pPr>
                <a:spcBef>
                  <a:spcPct val="0"/>
                </a:spcBef>
                <a:buClrTx/>
                <a:buFontTx/>
                <a:buNone/>
              </a:pPr>
              <a:t>46</a:t>
            </a:fld>
            <a:endParaRPr lang="en-US" alt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 sz="3800" dirty="0" smtClean="0">
                <a:solidFill>
                  <a:srgbClr val="532B64"/>
                </a:solidFill>
              </a:rPr>
              <a:t>High-Risk Groups for TB Infection (11) </a:t>
            </a:r>
            <a:r>
              <a:rPr lang="en-US" altLang="en-US" sz="3600" dirty="0" smtClean="0">
                <a:solidFill>
                  <a:srgbClr val="532B64"/>
                </a:solidFill>
              </a:rPr>
              <a:t/>
            </a:r>
            <a:br>
              <a:rPr lang="en-US" altLang="en-US" sz="3600" dirty="0" smtClean="0">
                <a:solidFill>
                  <a:srgbClr val="532B64"/>
                </a:solidFill>
              </a:rPr>
            </a:br>
            <a:r>
              <a:rPr lang="en-US" altLang="en-US" sz="3200" dirty="0" smtClean="0">
                <a:solidFill>
                  <a:srgbClr val="532B64"/>
                </a:solidFill>
              </a:rPr>
              <a:t>Populations Defined Locally</a:t>
            </a:r>
          </a:p>
        </p:txBody>
      </p:sp>
      <p:sp>
        <p:nvSpPr>
          <p:cNvPr id="74757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76200" y="1524000"/>
            <a:ext cx="4384675" cy="46482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400" dirty="0" smtClean="0"/>
              <a:t>Populations that may have an increased risk include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2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400" dirty="0" smtClean="0"/>
              <a:t>Persons experiencing homelssness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altLang="en-US" sz="2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400" dirty="0" smtClean="0"/>
              <a:t>Medically underserved populations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altLang="en-US" sz="2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400" dirty="0" smtClean="0"/>
              <a:t>Low-income groups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altLang="en-US" sz="2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400" dirty="0" smtClean="0"/>
              <a:t>Persons who abuse drugs or alcohol</a:t>
            </a:r>
          </a:p>
          <a:p>
            <a:pPr marL="457200" lvl="1" indent="0"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1200" dirty="0" smtClean="0"/>
          </a:p>
        </p:txBody>
      </p:sp>
      <p:pic>
        <p:nvPicPr>
          <p:cNvPr id="97284" name="Picture 7" descr="parks01 copy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95800" y="2224088"/>
            <a:ext cx="4495800" cy="3033712"/>
          </a:xfrm>
        </p:spPr>
      </p:pic>
      <p:sp>
        <p:nvSpPr>
          <p:cNvPr id="97285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 smtClean="0">
                <a:solidFill>
                  <a:srgbClr val="000000"/>
                </a:solidFill>
              </a:rPr>
              <a:t>Module 2 – Epidemiology of Tuberculosis</a:t>
            </a:r>
          </a:p>
        </p:txBody>
      </p:sp>
      <p:sp>
        <p:nvSpPr>
          <p:cNvPr id="9728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AA25711-9FDA-44B1-B432-8BF028DA6E39}" type="slidenum">
              <a:rPr lang="en-US" altLang="en-US" sz="2000" smtClean="0">
                <a:solidFill>
                  <a:srgbClr val="000000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47</a:t>
            </a:fld>
            <a:endParaRPr lang="en-US" altLang="en-US" sz="20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3"/>
          <p:cNvSpPr>
            <a:spLocks noGrp="1" noChangeArrowheads="1"/>
          </p:cNvSpPr>
          <p:nvPr>
            <p:ph type="title"/>
          </p:nvPr>
        </p:nvSpPr>
        <p:spPr>
          <a:xfrm>
            <a:off x="-76200" y="0"/>
            <a:ext cx="9296400" cy="1143000"/>
          </a:xfrm>
        </p:spPr>
        <p:txBody>
          <a:bodyPr/>
          <a:lstStyle/>
          <a:p>
            <a:pPr eaLnBrk="1" hangingPunct="1"/>
            <a:r>
              <a:rPr lang="en-US" altLang="en-US" sz="3800" dirty="0" smtClean="0">
                <a:solidFill>
                  <a:srgbClr val="532B64"/>
                </a:solidFill>
              </a:rPr>
              <a:t>High-Risk Groups for TB Infection (12) </a:t>
            </a:r>
            <a:r>
              <a:rPr lang="en-US" altLang="en-US" sz="3600" dirty="0" smtClean="0">
                <a:solidFill>
                  <a:srgbClr val="532B64"/>
                </a:solidFill>
              </a:rPr>
              <a:t/>
            </a:r>
            <a:br>
              <a:rPr lang="en-US" altLang="en-US" sz="3600" dirty="0" smtClean="0">
                <a:solidFill>
                  <a:srgbClr val="532B64"/>
                </a:solidFill>
              </a:rPr>
            </a:br>
            <a:r>
              <a:rPr lang="en-US" altLang="en-US" sz="3200" dirty="0" smtClean="0">
                <a:solidFill>
                  <a:srgbClr val="532B64"/>
                </a:solidFill>
              </a:rPr>
              <a:t>Populations Defined Locally</a:t>
            </a:r>
          </a:p>
        </p:txBody>
      </p:sp>
      <p:sp>
        <p:nvSpPr>
          <p:cNvPr id="99331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76200" y="1447800"/>
            <a:ext cx="8915400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Low-income is linked to higher risk of TB exposure</a:t>
            </a:r>
          </a:p>
          <a:p>
            <a:pPr eaLnBrk="1" hangingPunct="1">
              <a:lnSpc>
                <a:spcPct val="80000"/>
              </a:lnSpc>
            </a:pPr>
            <a:endParaRPr lang="en-US" altLang="en-US" sz="1600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Possible reasons include factors associated with low-income:</a:t>
            </a:r>
          </a:p>
          <a:p>
            <a:pPr eaLnBrk="1" hangingPunct="1">
              <a:lnSpc>
                <a:spcPct val="80000"/>
              </a:lnSpc>
            </a:pPr>
            <a:endParaRPr lang="en-US" altLang="en-US" sz="16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altLang="en-US" dirty="0" smtClean="0"/>
              <a:t>Inadequate living conditions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dirty="0" smtClean="0"/>
              <a:t>Crowding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dirty="0" smtClean="0"/>
              <a:t>Malnutrition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dirty="0" smtClean="0"/>
              <a:t>Poor access to health care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1600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TB rates are 10 times higher for people experiencing homelessness</a:t>
            </a:r>
            <a:endParaRPr lang="en-US" altLang="en-US" sz="24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400" dirty="0" smtClean="0"/>
          </a:p>
        </p:txBody>
      </p:sp>
      <p:sp>
        <p:nvSpPr>
          <p:cNvPr id="99332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 smtClean="0">
                <a:solidFill>
                  <a:srgbClr val="000000"/>
                </a:solidFill>
              </a:rPr>
              <a:t>Module 2 – Epidemiology of Tuberculosis</a:t>
            </a:r>
          </a:p>
        </p:txBody>
      </p:sp>
      <p:sp>
        <p:nvSpPr>
          <p:cNvPr id="9933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FDD63C5-2491-4782-8D0D-D23A8C11D97C}" type="slidenum">
              <a:rPr lang="en-US" altLang="en-US" sz="2000" smtClean="0">
                <a:solidFill>
                  <a:srgbClr val="000000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48</a:t>
            </a:fld>
            <a:endParaRPr lang="en-US" altLang="en-US" sz="20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6"/>
          <p:cNvSpPr>
            <a:spLocks noGrp="1" noChangeArrowheads="1"/>
          </p:cNvSpPr>
          <p:nvPr>
            <p:ph type="title"/>
          </p:nvPr>
        </p:nvSpPr>
        <p:spPr>
          <a:xfrm>
            <a:off x="-228600" y="152400"/>
            <a:ext cx="9601200" cy="1143000"/>
          </a:xfrm>
        </p:spPr>
        <p:txBody>
          <a:bodyPr/>
          <a:lstStyle/>
          <a:p>
            <a:pPr eaLnBrk="1" hangingPunct="1"/>
            <a:r>
              <a:rPr lang="en-US" altLang="en-US" sz="3800" dirty="0" smtClean="0">
                <a:solidFill>
                  <a:srgbClr val="532B64"/>
                </a:solidFill>
              </a:rPr>
              <a:t>High-Risk Groups for TB Infection (13)</a:t>
            </a:r>
            <a:r>
              <a:rPr lang="en-US" altLang="en-US" dirty="0" smtClean="0">
                <a:solidFill>
                  <a:srgbClr val="532B64"/>
                </a:solidFill>
              </a:rPr>
              <a:t/>
            </a:r>
            <a:br>
              <a:rPr lang="en-US" altLang="en-US" dirty="0" smtClean="0">
                <a:solidFill>
                  <a:srgbClr val="532B64"/>
                </a:solidFill>
              </a:rPr>
            </a:br>
            <a:r>
              <a:rPr lang="en-US" altLang="en-US" sz="3200" dirty="0" smtClean="0">
                <a:solidFill>
                  <a:srgbClr val="532B64"/>
                </a:solidFill>
              </a:rPr>
              <a:t>Children and Adolescents</a:t>
            </a:r>
          </a:p>
        </p:txBody>
      </p:sp>
      <p:sp>
        <p:nvSpPr>
          <p:cNvPr id="101379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524000"/>
            <a:ext cx="5029200" cy="4876800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High risk if exposed to adults in high-risk groups</a:t>
            </a:r>
          </a:p>
          <a:p>
            <a:pPr eaLnBrk="1" hangingPunct="1">
              <a:buFontTx/>
              <a:buNone/>
            </a:pPr>
            <a:endParaRPr lang="en-US" alt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 smtClean="0"/>
              <a:t>If a child has TB infection or disease, it suggests that:</a:t>
            </a:r>
          </a:p>
          <a:p>
            <a:pPr eaLnBrk="1" hangingPunct="1">
              <a:lnSpc>
                <a:spcPct val="80000"/>
              </a:lnSpc>
            </a:pPr>
            <a:endParaRPr lang="en-US" altLang="en-US" sz="16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/>
              <a:t>TB was transmitted relatively recently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16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/>
              <a:t>Person who transmitted TB to child may still be infectious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16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dirty="0" smtClean="0"/>
              <a:t>Others may have been exposed</a:t>
            </a:r>
          </a:p>
        </p:txBody>
      </p:sp>
      <p:pic>
        <p:nvPicPr>
          <p:cNvPr id="101380" name="Picture 8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86400" y="1600200"/>
            <a:ext cx="3208338" cy="4465638"/>
          </a:xfrm>
        </p:spPr>
      </p:pic>
      <p:sp>
        <p:nvSpPr>
          <p:cNvPr id="101381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 smtClean="0"/>
              <a:t>Module 2 – Epidemiology of Tuberculosis</a:t>
            </a:r>
          </a:p>
        </p:txBody>
      </p:sp>
      <p:sp>
        <p:nvSpPr>
          <p:cNvPr id="10138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7784D5D-65CC-4920-932A-8A26566FF8D8}" type="slidenum">
              <a:rPr lang="en-US" altLang="en-US" sz="2000" smtClean="0"/>
              <a:pPr>
                <a:spcBef>
                  <a:spcPct val="0"/>
                </a:spcBef>
                <a:buClrTx/>
                <a:buFontTx/>
                <a:buNone/>
              </a:pPr>
              <a:t>49</a:t>
            </a:fld>
            <a:endParaRPr lang="en-US" alt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5"/>
          <p:cNvSpPr>
            <a:spLocks noGrp="1" noChangeArrowheads="1"/>
          </p:cNvSpPr>
          <p:nvPr>
            <p:ph type="title"/>
          </p:nvPr>
        </p:nvSpPr>
        <p:spPr>
          <a:xfrm>
            <a:off x="381000" y="198438"/>
            <a:ext cx="8229600" cy="868362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532B64"/>
                </a:solidFill>
              </a:rPr>
              <a:t>Epidemiology (1)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143000"/>
            <a:ext cx="8153400" cy="4525963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en-US" altLang="en-US" dirty="0" smtClean="0"/>
          </a:p>
          <a:p>
            <a:pPr algn="ctr" eaLnBrk="1" hangingPunct="1">
              <a:buFontTx/>
              <a:buNone/>
            </a:pPr>
            <a:endParaRPr lang="en-US" altLang="en-US" dirty="0" smtClean="0"/>
          </a:p>
          <a:p>
            <a:pPr algn="ctr" eaLnBrk="1" hangingPunct="1">
              <a:buFontTx/>
              <a:buNone/>
            </a:pPr>
            <a:r>
              <a:rPr lang="en-US" altLang="en-US" sz="2800" dirty="0" smtClean="0"/>
              <a:t>Epidemiology is the study of the distribution and causes of disease and other health problems in groups of people.</a:t>
            </a:r>
          </a:p>
          <a:p>
            <a:pPr eaLnBrk="1" hangingPunct="1">
              <a:buFontTx/>
              <a:buNone/>
            </a:pPr>
            <a:endParaRPr lang="en-US" altLang="en-US" dirty="0" smtClean="0"/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 smtClean="0"/>
              <a:t>Module 2 – Epidemiology of Tuberculosis</a:t>
            </a:r>
          </a:p>
        </p:txBody>
      </p:sp>
      <p:sp>
        <p:nvSpPr>
          <p:cNvPr id="1331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1E57102-7D3E-4128-8445-8A428AA01C91}" type="slidenum">
              <a:rPr lang="en-US" altLang="en-US" sz="2000" smtClean="0"/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532B64"/>
                </a:solidFill>
              </a:rPr>
              <a:t>High-Risk Groups for TB Disease (1)</a:t>
            </a:r>
            <a:br>
              <a:rPr lang="en-US" altLang="en-US" dirty="0" smtClean="0">
                <a:solidFill>
                  <a:srgbClr val="532B64"/>
                </a:solidFill>
              </a:rPr>
            </a:br>
            <a:r>
              <a:rPr lang="en-US" altLang="en-US" sz="3200" dirty="0" smtClean="0">
                <a:solidFill>
                  <a:srgbClr val="532B64"/>
                </a:solidFill>
              </a:rPr>
              <a:t>Infants and Children Younger than 5 Years</a:t>
            </a:r>
          </a:p>
        </p:txBody>
      </p:sp>
      <p:sp>
        <p:nvSpPr>
          <p:cNvPr id="103427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600200"/>
            <a:ext cx="8686800" cy="914400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None/>
            </a:pPr>
            <a:r>
              <a:rPr lang="en-US" altLang="en-US" sz="2800" dirty="0" smtClean="0"/>
              <a:t>High risk for rapidly developing TB disease due to underdeveloped immune system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</a:pPr>
            <a:endParaRPr lang="en-US" altLang="en-US" sz="2000" dirty="0" smtClean="0"/>
          </a:p>
        </p:txBody>
      </p:sp>
      <p:pic>
        <p:nvPicPr>
          <p:cNvPr id="103428" name="Picture 8" descr="IMG_2147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52600" y="2743200"/>
            <a:ext cx="5410200" cy="3135313"/>
          </a:xfrm>
        </p:spPr>
      </p:pic>
      <p:sp>
        <p:nvSpPr>
          <p:cNvPr id="103429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 smtClean="0"/>
              <a:t>Module 2 – Epidemiology of Tuberculosis</a:t>
            </a:r>
          </a:p>
        </p:txBody>
      </p:sp>
      <p:sp>
        <p:nvSpPr>
          <p:cNvPr id="10343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63B506C-6FFD-48C2-B466-BC6D3DE1C697}" type="slidenum">
              <a:rPr lang="en-US" altLang="en-US" sz="2000" smtClean="0"/>
              <a:pPr>
                <a:spcBef>
                  <a:spcPct val="0"/>
                </a:spcBef>
                <a:buClrTx/>
                <a:buFontTx/>
                <a:buNone/>
              </a:pPr>
              <a:t>50</a:t>
            </a:fld>
            <a:endParaRPr lang="en-US" alt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High-Risk Groups for TB Disease (2)</a:t>
            </a:r>
            <a:br>
              <a:rPr lang="en-US" altLang="en-US" smtClean="0"/>
            </a:br>
            <a:r>
              <a:rPr lang="en-US" altLang="en-US" sz="3200" smtClean="0"/>
              <a:t>People Living with HIV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153400" cy="3962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HIV is the strongest known risk factor for developing TB disease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TB is the leading cause of death for people with HIV/AIDS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Risk of developing TB disease is 7% - 10% </a:t>
            </a:r>
            <a:r>
              <a:rPr lang="en-US" altLang="en-US" sz="2800" u="sng" dirty="0" smtClean="0"/>
              <a:t>each year</a:t>
            </a:r>
            <a:r>
              <a:rPr lang="en-US" altLang="en-US" sz="2800" dirty="0" smtClean="0"/>
              <a:t> for people who are infected with both TB and HIV</a:t>
            </a:r>
            <a:r>
              <a:rPr lang="en-US" altLang="en-US" sz="2400" dirty="0" smtClean="0"/>
              <a:t> (if the HIV is not treated)</a:t>
            </a:r>
          </a:p>
        </p:txBody>
      </p:sp>
      <p:sp>
        <p:nvSpPr>
          <p:cNvPr id="10547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 smtClean="0"/>
              <a:t>Module 2 – Epidemiology of Tuberculosis</a:t>
            </a:r>
          </a:p>
        </p:txBody>
      </p:sp>
      <p:sp>
        <p:nvSpPr>
          <p:cNvPr id="1054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76FA6F8-1B84-4410-ABD0-277A632F0098}" type="slidenum">
              <a:rPr lang="en-US" altLang="en-US" sz="2000" smtClean="0"/>
              <a:pPr>
                <a:spcBef>
                  <a:spcPct val="0"/>
                </a:spcBef>
                <a:buClrTx/>
                <a:buFontTx/>
                <a:buNone/>
              </a:pPr>
              <a:t>51</a:t>
            </a:fld>
            <a:endParaRPr lang="en-US" alt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High-Risk Groups for TB Infection </a:t>
            </a:r>
            <a:br>
              <a:rPr lang="en-US" altLang="en-US" dirty="0" smtClean="0"/>
            </a:br>
            <a:r>
              <a:rPr lang="en-US" altLang="en-US" dirty="0" smtClean="0"/>
              <a:t>Study Question 2.7</a:t>
            </a:r>
          </a:p>
        </p:txBody>
      </p:sp>
      <p:sp>
        <p:nvSpPr>
          <p:cNvPr id="291845" name="Rectangle 5"/>
          <p:cNvSpPr>
            <a:spLocks noGrp="1" noChangeArrowheads="1"/>
          </p:cNvSpPr>
          <p:nvPr>
            <p:ph idx="1"/>
          </p:nvPr>
        </p:nvSpPr>
        <p:spPr>
          <a:xfrm>
            <a:off x="76200" y="1371600"/>
            <a:ext cx="8915400" cy="4953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 dirty="0" smtClean="0"/>
              <a:t>	</a:t>
            </a:r>
            <a:r>
              <a:rPr lang="en-US" altLang="en-US" sz="2800" dirty="0" smtClean="0"/>
              <a:t>Name 7 groups of people who are more likely to be exposed or infected with </a:t>
            </a:r>
            <a:r>
              <a:rPr lang="en-US" altLang="en-US" sz="2800" i="1" dirty="0" smtClean="0"/>
              <a:t>M. tuberculosis.</a:t>
            </a:r>
            <a:endParaRPr lang="en-US" altLang="en-US" sz="800" dirty="0" smtClean="0"/>
          </a:p>
          <a:p>
            <a:pPr lvl="1" eaLnBrk="1" hangingPunct="1">
              <a:buFontTx/>
              <a:buChar char="•"/>
            </a:pPr>
            <a:r>
              <a:rPr lang="en-US" altLang="en-US" sz="1800" dirty="0" smtClean="0">
                <a:solidFill>
                  <a:srgbClr val="532B64"/>
                </a:solidFill>
              </a:rPr>
              <a:t>Contacts of people known or suspected to have TB</a:t>
            </a:r>
          </a:p>
          <a:p>
            <a:pPr lvl="1" eaLnBrk="1" hangingPunct="1">
              <a:buFontTx/>
              <a:buChar char="•"/>
            </a:pPr>
            <a:endParaRPr lang="en-US" altLang="en-US" sz="800" dirty="0" smtClean="0">
              <a:solidFill>
                <a:srgbClr val="532B64"/>
              </a:solidFill>
            </a:endParaRPr>
          </a:p>
          <a:p>
            <a:pPr lvl="1" eaLnBrk="1" hangingPunct="1">
              <a:buFontTx/>
              <a:buChar char="•"/>
            </a:pPr>
            <a:r>
              <a:rPr lang="en-US" altLang="en-US" sz="1800" dirty="0" smtClean="0">
                <a:solidFill>
                  <a:srgbClr val="532B64"/>
                </a:solidFill>
              </a:rPr>
              <a:t>People who have come to the U.S. within last 5 years from countries where TB is common</a:t>
            </a:r>
          </a:p>
          <a:p>
            <a:pPr lvl="1" eaLnBrk="1" hangingPunct="1">
              <a:buFontTx/>
              <a:buChar char="•"/>
            </a:pPr>
            <a:endParaRPr lang="en-US" altLang="en-US" sz="800" dirty="0" smtClean="0">
              <a:solidFill>
                <a:srgbClr val="532B64"/>
              </a:solidFill>
            </a:endParaRP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en-US" altLang="en-US" sz="1800" dirty="0" smtClean="0">
                <a:solidFill>
                  <a:srgbClr val="532B64"/>
                </a:solidFill>
              </a:rPr>
              <a:t>Persons who visit areas with a high prevalence of TB disease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endParaRPr lang="en-US" altLang="en-US" sz="800" dirty="0" smtClean="0">
              <a:solidFill>
                <a:srgbClr val="532B64"/>
              </a:solidFill>
            </a:endParaRP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en-US" altLang="en-US" sz="1800" dirty="0" smtClean="0">
                <a:solidFill>
                  <a:srgbClr val="532B64"/>
                </a:solidFill>
              </a:rPr>
              <a:t>People who live or work in high-risk congregate settings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endParaRPr lang="en-US" altLang="en-US" sz="800" dirty="0" smtClean="0">
              <a:solidFill>
                <a:srgbClr val="532B64"/>
              </a:solidFill>
            </a:endParaRP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en-US" altLang="en-US" sz="1800" dirty="0" smtClean="0">
                <a:solidFill>
                  <a:srgbClr val="532B64"/>
                </a:solidFill>
              </a:rPr>
              <a:t>Health care workers who serve high-risk groups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endParaRPr lang="en-US" altLang="en-US" sz="800" dirty="0" smtClean="0">
              <a:solidFill>
                <a:srgbClr val="532B64"/>
              </a:solidFill>
            </a:endParaRP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en-US" altLang="en-US" sz="1800" dirty="0" smtClean="0">
                <a:solidFill>
                  <a:srgbClr val="532B64"/>
                </a:solidFill>
              </a:rPr>
              <a:t>Populations defined locally as having an increased incidence of LTBI or TB disease, possibly medically underserved, low-income populations, or persons who abuse drugs or alcohol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endParaRPr lang="en-US" altLang="en-US" sz="800" dirty="0" smtClean="0">
              <a:solidFill>
                <a:srgbClr val="532B64"/>
              </a:solidFill>
            </a:endParaRP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en-US" altLang="en-US" sz="1800" dirty="0" smtClean="0">
                <a:solidFill>
                  <a:srgbClr val="532B64"/>
                </a:solidFill>
              </a:rPr>
              <a:t>Infants, children, and adolescents exposed to adults who are at increased risk for LTBI or TB disease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endParaRPr lang="en-US" altLang="en-US" sz="1800" dirty="0" smtClean="0">
              <a:solidFill>
                <a:srgbClr val="008080"/>
              </a:solidFill>
            </a:endParaRPr>
          </a:p>
        </p:txBody>
      </p:sp>
      <p:sp>
        <p:nvSpPr>
          <p:cNvPr id="10752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 smtClean="0"/>
              <a:t>Module 2 – Epidemiology of Tuberculosis</a:t>
            </a:r>
          </a:p>
        </p:txBody>
      </p:sp>
      <p:sp>
        <p:nvSpPr>
          <p:cNvPr id="1075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8E1E4F8-3DF2-407D-A30B-308CE20E1E3C}" type="slidenum">
              <a:rPr lang="en-US" altLang="en-US" sz="2000" smtClean="0"/>
              <a:pPr>
                <a:spcBef>
                  <a:spcPct val="0"/>
                </a:spcBef>
                <a:buClrTx/>
                <a:buFontTx/>
                <a:buNone/>
              </a:pPr>
              <a:t>52</a:t>
            </a:fld>
            <a:endParaRPr lang="en-US" altLang="en-US" sz="2000" smtClean="0"/>
          </a:p>
        </p:txBody>
      </p:sp>
      <p:sp>
        <p:nvSpPr>
          <p:cNvPr id="107526" name="Rectangle 4"/>
          <p:cNvSpPr>
            <a:spLocks noChangeArrowheads="1"/>
          </p:cNvSpPr>
          <p:nvPr/>
        </p:nvSpPr>
        <p:spPr bwMode="auto">
          <a:xfrm>
            <a:off x="228600" y="76200"/>
            <a:ext cx="8458200" cy="1219200"/>
          </a:xfrm>
          <a:prstGeom prst="rect">
            <a:avLst/>
          </a:prstGeom>
          <a:noFill/>
          <a:ln w="25400" algn="ctr">
            <a:solidFill>
              <a:srgbClr val="532B64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4000">
              <a:solidFill>
                <a:srgbClr val="0099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400" dirty="0" smtClean="0"/>
              <a:t>	</a:t>
            </a:r>
            <a:r>
              <a:rPr lang="en-US" altLang="en-US" sz="2800" dirty="0" smtClean="0"/>
              <a:t>What are public health agencies doing to address the high rate of TB in foreign born persons?</a:t>
            </a:r>
            <a:r>
              <a:rPr lang="en-US" altLang="en-US" sz="2400" dirty="0" smtClean="0"/>
              <a:t> </a:t>
            </a:r>
            <a:endParaRPr lang="en-US" altLang="en-US" sz="1800" i="1" dirty="0" smtClean="0"/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solidFill>
                  <a:srgbClr val="532B64"/>
                </a:solidFill>
              </a:rPr>
              <a:t>Improve the overseas and domestic screening process for immigrants and refugees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en-US" sz="1600" dirty="0" smtClean="0">
              <a:solidFill>
                <a:srgbClr val="532B64"/>
              </a:solidFill>
            </a:endParaRP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solidFill>
                  <a:srgbClr val="532B64"/>
                </a:solidFill>
              </a:rPr>
              <a:t>Strengthen the notification system that alerts health departments about the arrival of immigrants and refugees with suspected TB disease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en-US" sz="1600" dirty="0" smtClean="0">
              <a:solidFill>
                <a:srgbClr val="532B64"/>
              </a:solidFill>
            </a:endParaRP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solidFill>
                  <a:srgbClr val="532B64"/>
                </a:solidFill>
              </a:rPr>
              <a:t>Test recent arrivals from countries where TB is common for TB infection and ensure completion of treatment</a:t>
            </a:r>
            <a:r>
              <a:rPr lang="en-US" altLang="en-US" sz="1800" dirty="0" smtClean="0">
                <a:solidFill>
                  <a:srgbClr val="532B64"/>
                </a:solidFill>
              </a:rPr>
              <a:t>	</a:t>
            </a:r>
          </a:p>
        </p:txBody>
      </p:sp>
      <p:sp>
        <p:nvSpPr>
          <p:cNvPr id="10957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 smtClean="0"/>
              <a:t>Module 2 – Epidemiology of Tuberculosis</a:t>
            </a:r>
          </a:p>
        </p:txBody>
      </p:sp>
      <p:sp>
        <p:nvSpPr>
          <p:cNvPr id="10957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3E0FA59-B298-4806-8849-5BFE9E7A66D9}" type="slidenum">
              <a:rPr lang="en-US" altLang="en-US" sz="2000" smtClean="0"/>
              <a:pPr>
                <a:spcBef>
                  <a:spcPct val="0"/>
                </a:spcBef>
                <a:buClrTx/>
                <a:buFontTx/>
                <a:buNone/>
              </a:pPr>
              <a:t>53</a:t>
            </a:fld>
            <a:endParaRPr lang="en-US" altLang="en-US" sz="2000" smtClean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High-Risk Groups for TB Infection </a:t>
            </a:r>
            <a:br>
              <a:rPr lang="en-US" altLang="en-US" dirty="0" smtClean="0"/>
            </a:br>
            <a:r>
              <a:rPr lang="en-US" altLang="en-US" dirty="0" smtClean="0"/>
              <a:t>Study Question 2.8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28600" y="76200"/>
            <a:ext cx="8458200" cy="1219200"/>
          </a:xfrm>
          <a:prstGeom prst="rect">
            <a:avLst/>
          </a:prstGeom>
          <a:noFill/>
          <a:ln w="25400" algn="ctr">
            <a:solidFill>
              <a:srgbClr val="532B64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4000">
              <a:solidFill>
                <a:srgbClr val="0099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524000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 dirty="0" smtClean="0"/>
              <a:t>	</a:t>
            </a:r>
            <a:r>
              <a:rPr lang="en-US" altLang="en-US" sz="2800" dirty="0" smtClean="0"/>
              <a:t>Why is the risk of being exposed to TB higher in certain settings, such as nursing homes or correctional facilities?</a:t>
            </a:r>
            <a:r>
              <a:rPr lang="en-US" altLang="en-US" sz="2400" dirty="0" smtClean="0"/>
              <a:t> </a:t>
            </a:r>
          </a:p>
          <a:p>
            <a:pPr eaLnBrk="1" hangingPunct="1">
              <a:buFontTx/>
              <a:buNone/>
            </a:pPr>
            <a:endParaRPr lang="en-US" altLang="en-US" sz="1800" i="1" dirty="0" smtClean="0"/>
          </a:p>
          <a:p>
            <a:pPr lvl="2" eaLnBrk="1" hangingPunct="1"/>
            <a:r>
              <a:rPr lang="en-US" altLang="en-US" sz="2800" dirty="0" smtClean="0">
                <a:solidFill>
                  <a:srgbClr val="532B64"/>
                </a:solidFill>
              </a:rPr>
              <a:t>Many people in these facilities are at risk for TB disease</a:t>
            </a:r>
          </a:p>
          <a:p>
            <a:pPr lvl="2" eaLnBrk="1" hangingPunct="1">
              <a:buFontTx/>
              <a:buNone/>
            </a:pPr>
            <a:endParaRPr lang="en-US" altLang="en-US" sz="2800" dirty="0" smtClean="0">
              <a:solidFill>
                <a:srgbClr val="532B64"/>
              </a:solidFill>
            </a:endParaRPr>
          </a:p>
          <a:p>
            <a:pPr lvl="2" eaLnBrk="1" hangingPunct="1"/>
            <a:r>
              <a:rPr lang="en-US" altLang="en-US" sz="2800" dirty="0" smtClean="0">
                <a:solidFill>
                  <a:srgbClr val="532B64"/>
                </a:solidFill>
              </a:rPr>
              <a:t>Risk of exposure is higher if facility is crowded</a:t>
            </a:r>
          </a:p>
          <a:p>
            <a:pPr eaLnBrk="1" hangingPunct="1"/>
            <a:endParaRPr lang="en-US" altLang="en-US" sz="2400" dirty="0" smtClean="0">
              <a:solidFill>
                <a:schemeClr val="hlink"/>
              </a:solidFill>
            </a:endParaRPr>
          </a:p>
        </p:txBody>
      </p:sp>
      <p:sp>
        <p:nvSpPr>
          <p:cNvPr id="11162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 smtClean="0"/>
              <a:t>Module 2 – Epidemiology of Tuberculosis</a:t>
            </a:r>
          </a:p>
        </p:txBody>
      </p:sp>
      <p:sp>
        <p:nvSpPr>
          <p:cNvPr id="11162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482F161-9429-4936-ADD6-9ED969F19158}" type="slidenum">
              <a:rPr lang="en-US" altLang="en-US" sz="2000" smtClean="0"/>
              <a:pPr>
                <a:spcBef>
                  <a:spcPct val="0"/>
                </a:spcBef>
                <a:buClrTx/>
                <a:buFontTx/>
                <a:buNone/>
              </a:pPr>
              <a:t>54</a:t>
            </a:fld>
            <a:endParaRPr lang="en-US" altLang="en-US" sz="2000" smtClean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High-Risk Groups for TB Infection </a:t>
            </a:r>
            <a:br>
              <a:rPr lang="en-US" altLang="en-US" dirty="0" smtClean="0"/>
            </a:br>
            <a:r>
              <a:rPr lang="en-US" altLang="en-US" dirty="0" smtClean="0"/>
              <a:t>Study Question 2.9</a:t>
            </a: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228600" y="76200"/>
            <a:ext cx="8458200" cy="1219200"/>
          </a:xfrm>
          <a:prstGeom prst="rect">
            <a:avLst/>
          </a:prstGeom>
          <a:noFill/>
          <a:ln w="25400" algn="ctr">
            <a:solidFill>
              <a:srgbClr val="532B64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4000">
              <a:solidFill>
                <a:srgbClr val="0099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ChangeArrowheads="1"/>
          </p:cNvSpPr>
          <p:nvPr>
            <p:ph idx="1"/>
          </p:nvPr>
        </p:nvSpPr>
        <p:spPr>
          <a:xfrm>
            <a:off x="381000" y="1295400"/>
            <a:ext cx="8229600" cy="50593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 smtClean="0"/>
              <a:t>	What are some reasons why rates of TB disease are higher in correctional facilities?</a:t>
            </a:r>
            <a:r>
              <a:rPr lang="en-US" altLang="en-US" sz="2000" dirty="0" smtClean="0"/>
              <a:t> 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solidFill>
                  <a:srgbClr val="532B64"/>
                </a:solidFill>
              </a:rPr>
              <a:t>The incarcerated population contains a higher proportion of people at greater risk for TB than the general population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en-US" sz="800" dirty="0" smtClean="0">
              <a:solidFill>
                <a:srgbClr val="532B64"/>
              </a:solidFill>
            </a:endParaRP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solidFill>
                  <a:srgbClr val="532B64"/>
                </a:solidFill>
              </a:rPr>
              <a:t>An increasing number of inmates are infected with HIV, which means that they are more likely to develop TB disease if they become infected with </a:t>
            </a:r>
            <a:r>
              <a:rPr lang="en-US" altLang="en-US" sz="2200" i="1" dirty="0" smtClean="0">
                <a:solidFill>
                  <a:srgbClr val="532B64"/>
                </a:solidFill>
              </a:rPr>
              <a:t>M. tuberculosis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en-US" sz="800" dirty="0" smtClean="0">
              <a:solidFill>
                <a:srgbClr val="532B64"/>
              </a:solidFill>
            </a:endParaRP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solidFill>
                  <a:srgbClr val="532B64"/>
                </a:solidFill>
              </a:rPr>
              <a:t>Some correctional facilities are crowded and may have inadequate ventilation, which promotes the spread of TB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en-US" sz="800" dirty="0" smtClean="0">
              <a:solidFill>
                <a:srgbClr val="532B64"/>
              </a:solidFill>
            </a:endParaRP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solidFill>
                  <a:srgbClr val="532B64"/>
                </a:solidFill>
              </a:rPr>
              <a:t>Therapy can be interrupted when inmates are moved into and out of facilities</a:t>
            </a:r>
          </a:p>
        </p:txBody>
      </p:sp>
      <p:sp>
        <p:nvSpPr>
          <p:cNvPr id="11366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 smtClean="0"/>
              <a:t>Module 2 – Epidemiology of Tuberculosis</a:t>
            </a:r>
          </a:p>
        </p:txBody>
      </p:sp>
      <p:sp>
        <p:nvSpPr>
          <p:cNvPr id="1136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28FAE63-B528-488B-B370-AD1E9DBDF792}" type="slidenum">
              <a:rPr lang="en-US" altLang="en-US" sz="2000" smtClean="0"/>
              <a:pPr>
                <a:spcBef>
                  <a:spcPct val="0"/>
                </a:spcBef>
                <a:buClrTx/>
                <a:buFontTx/>
                <a:buNone/>
              </a:pPr>
              <a:t>55</a:t>
            </a:fld>
            <a:endParaRPr lang="en-US" altLang="en-US" sz="2000" smtClean="0"/>
          </a:p>
        </p:txBody>
      </p:sp>
      <p:sp>
        <p:nvSpPr>
          <p:cNvPr id="113669" name="Rectangle 3"/>
          <p:cNvSpPr>
            <a:spLocks noChangeArrowheads="1"/>
          </p:cNvSpPr>
          <p:nvPr/>
        </p:nvSpPr>
        <p:spPr bwMode="auto">
          <a:xfrm>
            <a:off x="304800" y="228600"/>
            <a:ext cx="8534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4000" dirty="0">
                <a:solidFill>
                  <a:srgbClr val="532B64"/>
                </a:solidFill>
              </a:rPr>
              <a:t>High-Risk Groups for TB Infection</a:t>
            </a:r>
            <a:br>
              <a:rPr lang="en-US" altLang="en-US" sz="4000" dirty="0">
                <a:solidFill>
                  <a:srgbClr val="532B64"/>
                </a:solidFill>
              </a:rPr>
            </a:br>
            <a:r>
              <a:rPr lang="en-US" altLang="en-US" sz="4000" dirty="0">
                <a:solidFill>
                  <a:srgbClr val="532B64"/>
                </a:solidFill>
              </a:rPr>
              <a:t>Study Question 2.10</a:t>
            </a:r>
          </a:p>
        </p:txBody>
      </p:sp>
      <p:sp>
        <p:nvSpPr>
          <p:cNvPr id="113670" name="Rectangle 4"/>
          <p:cNvSpPr>
            <a:spLocks noChangeArrowheads="1"/>
          </p:cNvSpPr>
          <p:nvPr/>
        </p:nvSpPr>
        <p:spPr bwMode="auto">
          <a:xfrm>
            <a:off x="381000" y="152400"/>
            <a:ext cx="8305800" cy="1143000"/>
          </a:xfrm>
          <a:prstGeom prst="rect">
            <a:avLst/>
          </a:prstGeom>
          <a:noFill/>
          <a:ln w="25400" algn="ctr">
            <a:solidFill>
              <a:srgbClr val="532B64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4000">
              <a:solidFill>
                <a:srgbClr val="0099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800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 dirty="0" smtClean="0"/>
              <a:t>	</a:t>
            </a:r>
            <a:r>
              <a:rPr lang="en-US" altLang="en-US" sz="2800" dirty="0" smtClean="0"/>
              <a:t>When a child has TB infection or disease, what does it tell us about the spread of TB in the child’s home or community? Name 3 things.</a:t>
            </a:r>
            <a:r>
              <a:rPr lang="en-US" altLang="en-US" sz="2400" dirty="0" smtClean="0"/>
              <a:t> </a:t>
            </a:r>
          </a:p>
          <a:p>
            <a:pPr eaLnBrk="1" hangingPunct="1">
              <a:buFontTx/>
              <a:buNone/>
            </a:pPr>
            <a:endParaRPr lang="en-US" altLang="en-US" sz="1600" dirty="0" smtClean="0"/>
          </a:p>
          <a:p>
            <a:pPr lvl="2" eaLnBrk="1" hangingPunct="1"/>
            <a:r>
              <a:rPr lang="en-US" altLang="en-US" dirty="0" smtClean="0">
                <a:solidFill>
                  <a:srgbClr val="532B64"/>
                </a:solidFill>
              </a:rPr>
              <a:t>TB was transmitted relatively recently</a:t>
            </a:r>
          </a:p>
          <a:p>
            <a:pPr lvl="2" eaLnBrk="1" hangingPunct="1"/>
            <a:endParaRPr lang="en-US" altLang="en-US" sz="1600" dirty="0" smtClean="0">
              <a:solidFill>
                <a:srgbClr val="532B64"/>
              </a:solidFill>
            </a:endParaRPr>
          </a:p>
          <a:p>
            <a:pPr lvl="2" eaLnBrk="1" hangingPunct="1"/>
            <a:r>
              <a:rPr lang="en-US" altLang="en-US" dirty="0" smtClean="0">
                <a:solidFill>
                  <a:srgbClr val="532B64"/>
                </a:solidFill>
              </a:rPr>
              <a:t>The person who transmitted TB to the child may still be infectious</a:t>
            </a:r>
          </a:p>
          <a:p>
            <a:pPr lvl="2" eaLnBrk="1" hangingPunct="1"/>
            <a:endParaRPr lang="en-US" altLang="en-US" sz="1600" dirty="0" smtClean="0">
              <a:solidFill>
                <a:srgbClr val="532B64"/>
              </a:solidFill>
            </a:endParaRPr>
          </a:p>
          <a:p>
            <a:pPr lvl="2" eaLnBrk="1" hangingPunct="1"/>
            <a:r>
              <a:rPr lang="en-US" altLang="en-US" dirty="0" smtClean="0">
                <a:solidFill>
                  <a:srgbClr val="532B64"/>
                </a:solidFill>
              </a:rPr>
              <a:t>Other adults and children in the home or community have probably been exposed to TB</a:t>
            </a:r>
            <a:r>
              <a:rPr lang="en-US" altLang="en-US" sz="2800" dirty="0" smtClean="0">
                <a:solidFill>
                  <a:srgbClr val="532B64"/>
                </a:solidFill>
              </a:rPr>
              <a:t> </a:t>
            </a:r>
          </a:p>
        </p:txBody>
      </p:sp>
      <p:sp>
        <p:nvSpPr>
          <p:cNvPr id="11571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 smtClean="0"/>
              <a:t>Module 2 – Epidemiology of Tuberculosis</a:t>
            </a:r>
          </a:p>
        </p:txBody>
      </p:sp>
      <p:sp>
        <p:nvSpPr>
          <p:cNvPr id="1157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8232C0D-0E2B-4B7E-9416-52E9C5E455F1}" type="slidenum">
              <a:rPr lang="en-US" altLang="en-US" sz="2000" smtClean="0"/>
              <a:pPr>
                <a:spcBef>
                  <a:spcPct val="0"/>
                </a:spcBef>
                <a:buClrTx/>
                <a:buFontTx/>
                <a:buNone/>
              </a:pPr>
              <a:t>56</a:t>
            </a:fld>
            <a:endParaRPr lang="en-US" altLang="en-US" sz="2000" smtClean="0"/>
          </a:p>
        </p:txBody>
      </p:sp>
      <p:sp>
        <p:nvSpPr>
          <p:cNvPr id="115717" name="Rectangle 3"/>
          <p:cNvSpPr>
            <a:spLocks noChangeArrowheads="1"/>
          </p:cNvSpPr>
          <p:nvPr/>
        </p:nvSpPr>
        <p:spPr bwMode="auto">
          <a:xfrm>
            <a:off x="228600" y="228600"/>
            <a:ext cx="8610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4000" dirty="0">
                <a:solidFill>
                  <a:srgbClr val="532B64"/>
                </a:solidFill>
              </a:rPr>
              <a:t>High-Risk Groups for TB Infection</a:t>
            </a:r>
            <a:br>
              <a:rPr lang="en-US" altLang="en-US" sz="4000" dirty="0">
                <a:solidFill>
                  <a:srgbClr val="532B64"/>
                </a:solidFill>
              </a:rPr>
            </a:br>
            <a:r>
              <a:rPr lang="en-US" altLang="en-US" sz="4000" dirty="0">
                <a:solidFill>
                  <a:srgbClr val="532B64"/>
                </a:solidFill>
              </a:rPr>
              <a:t>Study Question 2.11</a:t>
            </a:r>
          </a:p>
        </p:txBody>
      </p:sp>
      <p:sp>
        <p:nvSpPr>
          <p:cNvPr id="115718" name="Rectangle 4"/>
          <p:cNvSpPr>
            <a:spLocks noChangeArrowheads="1"/>
          </p:cNvSpPr>
          <p:nvPr/>
        </p:nvSpPr>
        <p:spPr bwMode="auto">
          <a:xfrm>
            <a:off x="381000" y="152400"/>
            <a:ext cx="8305800" cy="1219200"/>
          </a:xfrm>
          <a:prstGeom prst="rect">
            <a:avLst/>
          </a:prstGeom>
          <a:noFill/>
          <a:ln w="25400" algn="ctr">
            <a:solidFill>
              <a:srgbClr val="532B64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4000">
              <a:solidFill>
                <a:srgbClr val="0099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4" name="Rectangle 6"/>
          <p:cNvSpPr>
            <a:spLocks noGrp="1" noChangeArrowheads="1"/>
          </p:cNvSpPr>
          <p:nvPr>
            <p:ph idx="1"/>
          </p:nvPr>
        </p:nvSpPr>
        <p:spPr>
          <a:xfrm>
            <a:off x="481013" y="1441450"/>
            <a:ext cx="7924800" cy="67945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2400" dirty="0" smtClean="0"/>
              <a:t>Name 8 groups of people who are more likely to develop TB disease once infected.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2400" i="1" dirty="0" smtClean="0"/>
          </a:p>
        </p:txBody>
      </p:sp>
      <p:sp>
        <p:nvSpPr>
          <p:cNvPr id="11776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 smtClean="0"/>
              <a:t>Module 2 – Epidemiology of Tuberculosis</a:t>
            </a:r>
          </a:p>
        </p:txBody>
      </p:sp>
      <p:sp>
        <p:nvSpPr>
          <p:cNvPr id="1177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79B6D5D-0FCA-4C65-B18A-6BADFF4B13DC}" type="slidenum">
              <a:rPr lang="en-US" altLang="en-US" sz="2000" smtClean="0"/>
              <a:pPr>
                <a:spcBef>
                  <a:spcPct val="0"/>
                </a:spcBef>
                <a:buClrTx/>
                <a:buFontTx/>
                <a:buNone/>
              </a:pPr>
              <a:t>57</a:t>
            </a:fld>
            <a:endParaRPr lang="en-US" altLang="en-US" sz="2000" smtClean="0"/>
          </a:p>
        </p:txBody>
      </p:sp>
      <p:sp>
        <p:nvSpPr>
          <p:cNvPr id="117765" name="Rectangle 4"/>
          <p:cNvSpPr>
            <a:spLocks noChangeArrowheads="1"/>
          </p:cNvSpPr>
          <p:nvPr/>
        </p:nvSpPr>
        <p:spPr bwMode="auto">
          <a:xfrm>
            <a:off x="457200" y="200025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4000" dirty="0">
                <a:solidFill>
                  <a:srgbClr val="532B64"/>
                </a:solidFill>
              </a:rPr>
              <a:t>High-Risk Groups for TB Disease</a:t>
            </a:r>
            <a:br>
              <a:rPr lang="en-US" altLang="en-US" sz="4000" dirty="0">
                <a:solidFill>
                  <a:srgbClr val="532B64"/>
                </a:solidFill>
              </a:rPr>
            </a:br>
            <a:r>
              <a:rPr lang="en-US" altLang="en-US" sz="4000" dirty="0">
                <a:solidFill>
                  <a:srgbClr val="532B64"/>
                </a:solidFill>
              </a:rPr>
              <a:t>Study Question 2.12</a:t>
            </a:r>
          </a:p>
        </p:txBody>
      </p:sp>
      <p:sp>
        <p:nvSpPr>
          <p:cNvPr id="117766" name="Rectangle 5"/>
          <p:cNvSpPr>
            <a:spLocks noChangeArrowheads="1"/>
          </p:cNvSpPr>
          <p:nvPr/>
        </p:nvSpPr>
        <p:spPr bwMode="auto">
          <a:xfrm>
            <a:off x="381000" y="87313"/>
            <a:ext cx="8305800" cy="1219200"/>
          </a:xfrm>
          <a:prstGeom prst="rect">
            <a:avLst/>
          </a:prstGeom>
          <a:noFill/>
          <a:ln w="25400" algn="ctr">
            <a:solidFill>
              <a:srgbClr val="532B64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4000">
              <a:solidFill>
                <a:srgbClr val="009999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687888" y="2198688"/>
            <a:ext cx="4191000" cy="42783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rgbClr val="7030A0"/>
              </a:buClr>
              <a:buFontTx/>
              <a:buChar char="•"/>
              <a:defRPr/>
            </a:pPr>
            <a:r>
              <a:rPr lang="en-US" altLang="en-US" sz="2000" kern="0" dirty="0">
                <a:solidFill>
                  <a:srgbClr val="532B64"/>
                </a:solidFill>
                <a:latin typeface="Arial"/>
              </a:rPr>
              <a:t>People with silicosis, diabetes mellitus, chronic renal failure, </a:t>
            </a:r>
            <a:r>
              <a:rPr lang="en-US" sz="2000" kern="0" dirty="0">
                <a:solidFill>
                  <a:srgbClr val="532B64"/>
                </a:solidFill>
                <a:latin typeface="Arial"/>
              </a:rPr>
              <a:t>leukemia, or cancer of the head, neck, or lung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rgbClr val="008080"/>
              </a:buClr>
              <a:buFontTx/>
              <a:buChar char="•"/>
              <a:defRPr/>
            </a:pPr>
            <a:endParaRPr lang="en-US" altLang="en-US" sz="800" kern="0" dirty="0">
              <a:solidFill>
                <a:srgbClr val="532B64"/>
              </a:solidFill>
              <a:latin typeface="Arial"/>
            </a:endParaRP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rgbClr val="7030A0"/>
              </a:buClr>
              <a:buFontTx/>
              <a:buChar char="•"/>
              <a:defRPr/>
            </a:pPr>
            <a:r>
              <a:rPr lang="en-US" altLang="en-US" sz="2000" kern="0" dirty="0">
                <a:solidFill>
                  <a:srgbClr val="532B64"/>
                </a:solidFill>
                <a:latin typeface="Arial"/>
              </a:rPr>
              <a:t>Persons who have had a gastrectomy or jejunoileal bypass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rgbClr val="008080"/>
              </a:buClr>
              <a:buFontTx/>
              <a:buChar char="•"/>
              <a:defRPr/>
            </a:pPr>
            <a:endParaRPr lang="en-US" altLang="en-US" sz="800" kern="0" dirty="0">
              <a:solidFill>
                <a:srgbClr val="532B64"/>
              </a:solidFill>
              <a:latin typeface="Arial"/>
            </a:endParaRP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rgbClr val="7030A0"/>
              </a:buClr>
              <a:buFontTx/>
              <a:buChar char="•"/>
              <a:defRPr/>
            </a:pPr>
            <a:r>
              <a:rPr lang="en-US" altLang="en-US" sz="2000" kern="0" dirty="0">
                <a:solidFill>
                  <a:srgbClr val="532B64"/>
                </a:solidFill>
                <a:latin typeface="Arial"/>
              </a:rPr>
              <a:t>Low body weight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rgbClr val="008080"/>
              </a:buClr>
              <a:buFontTx/>
              <a:buChar char="•"/>
              <a:defRPr/>
            </a:pPr>
            <a:endParaRPr lang="en-US" altLang="en-US" sz="800" kern="0" dirty="0">
              <a:solidFill>
                <a:srgbClr val="532B64"/>
              </a:solidFill>
              <a:latin typeface="Arial"/>
            </a:endParaRP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rgbClr val="7030A0"/>
              </a:buClr>
              <a:buFontTx/>
              <a:buChar char="•"/>
              <a:defRPr/>
            </a:pPr>
            <a:r>
              <a:rPr lang="en-US" altLang="en-US" sz="2000" kern="0" dirty="0">
                <a:solidFill>
                  <a:srgbClr val="532B64"/>
                </a:solidFill>
                <a:latin typeface="Arial"/>
              </a:rPr>
              <a:t>Cigarette smokers and person who abuse drugs or alcohol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rgbClr val="008080"/>
              </a:buClr>
              <a:buFontTx/>
              <a:buChar char="•"/>
              <a:defRPr/>
            </a:pPr>
            <a:endParaRPr lang="en-US" altLang="en-US" sz="800" kern="0" dirty="0">
              <a:solidFill>
                <a:srgbClr val="532B64"/>
              </a:solidFill>
              <a:latin typeface="Arial"/>
            </a:endParaRP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rgbClr val="7030A0"/>
              </a:buClr>
              <a:buFontTx/>
              <a:buChar char="•"/>
              <a:defRPr/>
            </a:pPr>
            <a:r>
              <a:rPr lang="en-US" altLang="en-US" sz="2000" kern="0" dirty="0">
                <a:solidFill>
                  <a:srgbClr val="532B64"/>
                </a:solidFill>
                <a:latin typeface="Arial"/>
              </a:rPr>
              <a:t>Populations defined locally as having an increased incidence of disease due to </a:t>
            </a:r>
            <a:r>
              <a:rPr lang="en-US" altLang="en-US" sz="2000" i="1" kern="0" dirty="0">
                <a:solidFill>
                  <a:srgbClr val="532B64"/>
                </a:solidFill>
                <a:latin typeface="Arial"/>
              </a:rPr>
              <a:t>M. tuberculosis</a:t>
            </a:r>
          </a:p>
        </p:txBody>
      </p:sp>
      <p:sp>
        <p:nvSpPr>
          <p:cNvPr id="3" name="Rectangle 2"/>
          <p:cNvSpPr/>
          <p:nvPr/>
        </p:nvSpPr>
        <p:spPr>
          <a:xfrm>
            <a:off x="460375" y="2198688"/>
            <a:ext cx="3730625" cy="3786187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rgbClr val="7030A0"/>
              </a:buClr>
              <a:buFontTx/>
              <a:buChar char="•"/>
              <a:defRPr/>
            </a:pPr>
            <a:r>
              <a:rPr lang="en-US" altLang="en-US" sz="2000" kern="0" dirty="0">
                <a:solidFill>
                  <a:srgbClr val="532B64"/>
                </a:solidFill>
                <a:latin typeface="Arial"/>
              </a:rPr>
              <a:t>People living with HIV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008080"/>
              </a:buClr>
              <a:defRPr/>
            </a:pPr>
            <a:endParaRPr lang="en-US" altLang="en-US" sz="800" kern="0" dirty="0">
              <a:solidFill>
                <a:srgbClr val="532B64"/>
              </a:solidFill>
              <a:latin typeface="Arial"/>
            </a:endParaRP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rgbClr val="7030A0"/>
              </a:buClr>
              <a:buFontTx/>
              <a:buChar char="•"/>
              <a:defRPr/>
            </a:pPr>
            <a:r>
              <a:rPr lang="en-US" altLang="en-US" sz="2000" kern="0" dirty="0">
                <a:solidFill>
                  <a:srgbClr val="532B64"/>
                </a:solidFill>
                <a:latin typeface="Arial"/>
              </a:rPr>
              <a:t>Children younger than 5 years of age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rgbClr val="008080"/>
              </a:buClr>
              <a:buFontTx/>
              <a:buChar char="•"/>
              <a:defRPr/>
            </a:pPr>
            <a:endParaRPr lang="en-US" altLang="en-US" sz="800" kern="0" dirty="0">
              <a:solidFill>
                <a:srgbClr val="532B64"/>
              </a:solidFill>
              <a:latin typeface="Arial"/>
            </a:endParaRP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rgbClr val="7030A0"/>
              </a:buClr>
              <a:buFontTx/>
              <a:buChar char="•"/>
              <a:defRPr/>
            </a:pPr>
            <a:r>
              <a:rPr lang="en-US" altLang="en-US" sz="2000" kern="0" dirty="0">
                <a:solidFill>
                  <a:srgbClr val="532B64"/>
                </a:solidFill>
                <a:latin typeface="Arial"/>
              </a:rPr>
              <a:t>People infected with </a:t>
            </a:r>
            <a:r>
              <a:rPr lang="en-US" altLang="en-US" sz="2000" i="1" kern="0" dirty="0">
                <a:solidFill>
                  <a:srgbClr val="532B64"/>
                </a:solidFill>
                <a:latin typeface="Arial"/>
              </a:rPr>
              <a:t>M. tuberculosis </a:t>
            </a:r>
            <a:r>
              <a:rPr lang="en-US" altLang="en-US" sz="2000" kern="0" dirty="0">
                <a:solidFill>
                  <a:srgbClr val="532B64"/>
                </a:solidFill>
                <a:latin typeface="Arial"/>
              </a:rPr>
              <a:t>within the past 2 years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rgbClr val="008080"/>
              </a:buClr>
              <a:buFontTx/>
              <a:buChar char="•"/>
              <a:defRPr/>
            </a:pPr>
            <a:endParaRPr lang="en-US" altLang="en-US" sz="800" kern="0" dirty="0">
              <a:solidFill>
                <a:srgbClr val="532B64"/>
              </a:solidFill>
              <a:latin typeface="Arial"/>
            </a:endParaRP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rgbClr val="7030A0"/>
              </a:buClr>
              <a:buFontTx/>
              <a:buChar char="•"/>
              <a:defRPr/>
            </a:pPr>
            <a:r>
              <a:rPr lang="en-US" altLang="en-US" sz="2000" kern="0" dirty="0">
                <a:solidFill>
                  <a:srgbClr val="532B64"/>
                </a:solidFill>
                <a:latin typeface="Arial"/>
              </a:rPr>
              <a:t>People with a history of untreated or inadequately treated TB disease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rgbClr val="008080"/>
              </a:buClr>
              <a:buFontTx/>
              <a:buChar char="•"/>
              <a:defRPr/>
            </a:pPr>
            <a:endParaRPr lang="en-US" altLang="en-US" sz="800" kern="0" dirty="0">
              <a:solidFill>
                <a:srgbClr val="532B64"/>
              </a:solidFill>
              <a:latin typeface="Arial"/>
            </a:endParaRP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rgbClr val="7030A0"/>
              </a:buClr>
              <a:buFontTx/>
              <a:buChar char="•"/>
              <a:defRPr/>
            </a:pPr>
            <a:r>
              <a:rPr lang="en-US" altLang="en-US" sz="2000" kern="0" dirty="0">
                <a:solidFill>
                  <a:srgbClr val="532B64"/>
                </a:solidFill>
                <a:latin typeface="Arial"/>
              </a:rPr>
              <a:t>People receiving immunosuppressive therapy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0593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 dirty="0" smtClean="0"/>
              <a:t>	What is the strongest known risk factor for the development of TB disease?</a:t>
            </a:r>
            <a:r>
              <a:rPr lang="en-US" altLang="en-US" sz="2400" dirty="0" smtClean="0"/>
              <a:t> </a:t>
            </a:r>
          </a:p>
          <a:p>
            <a:pPr eaLnBrk="1" hangingPunct="1">
              <a:buFontTx/>
              <a:buNone/>
            </a:pPr>
            <a:endParaRPr lang="en-US" altLang="en-US" sz="1800" i="1" dirty="0" smtClean="0"/>
          </a:p>
          <a:p>
            <a:pPr lvl="2" eaLnBrk="1" hangingPunct="1">
              <a:buFontTx/>
              <a:buNone/>
            </a:pPr>
            <a:r>
              <a:rPr lang="en-US" altLang="en-US" dirty="0" smtClean="0">
                <a:solidFill>
                  <a:srgbClr val="008080"/>
                </a:solidFill>
              </a:rPr>
              <a:t>	</a:t>
            </a:r>
            <a:r>
              <a:rPr lang="en-US" altLang="en-US" sz="2800" dirty="0" smtClean="0">
                <a:solidFill>
                  <a:srgbClr val="532B64"/>
                </a:solidFill>
              </a:rPr>
              <a:t>HIV infection is the strongest known risk factor for developing TB disease.  HIV infection weakens the body’s immune system, making it more likely for a person who has TB infection to develop TB disease.</a:t>
            </a:r>
          </a:p>
          <a:p>
            <a:pPr eaLnBrk="1" hangingPunct="1">
              <a:buFontTx/>
              <a:buNone/>
            </a:pPr>
            <a:endParaRPr lang="en-US" altLang="en-US" sz="2800" dirty="0" smtClean="0">
              <a:solidFill>
                <a:srgbClr val="009999"/>
              </a:solidFill>
            </a:endParaRPr>
          </a:p>
        </p:txBody>
      </p:sp>
      <p:sp>
        <p:nvSpPr>
          <p:cNvPr id="11981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 smtClean="0"/>
              <a:t>Module 2 – Epidemiology of Tuberculosis</a:t>
            </a:r>
          </a:p>
        </p:txBody>
      </p:sp>
      <p:sp>
        <p:nvSpPr>
          <p:cNvPr id="1198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0CAD7F3-6597-48C6-810A-D9D6B3851929}" type="slidenum">
              <a:rPr lang="en-US" altLang="en-US" sz="2000" smtClean="0"/>
              <a:pPr>
                <a:spcBef>
                  <a:spcPct val="0"/>
                </a:spcBef>
                <a:buClrTx/>
                <a:buFontTx/>
                <a:buNone/>
              </a:pPr>
              <a:t>58</a:t>
            </a:fld>
            <a:endParaRPr lang="en-US" altLang="en-US" sz="2000" smtClean="0"/>
          </a:p>
        </p:txBody>
      </p:sp>
      <p:sp>
        <p:nvSpPr>
          <p:cNvPr id="119813" name="Rectangle 3"/>
          <p:cNvSpPr>
            <a:spLocks noChangeArrowheads="1"/>
          </p:cNvSpPr>
          <p:nvPr/>
        </p:nvSpPr>
        <p:spPr bwMode="auto">
          <a:xfrm>
            <a:off x="381000" y="2286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4000" dirty="0">
                <a:solidFill>
                  <a:srgbClr val="532B64"/>
                </a:solidFill>
              </a:rPr>
              <a:t>High-Risk Groups for TB Disease</a:t>
            </a:r>
            <a:br>
              <a:rPr lang="en-US" altLang="en-US" sz="4000" dirty="0">
                <a:solidFill>
                  <a:srgbClr val="532B64"/>
                </a:solidFill>
              </a:rPr>
            </a:br>
            <a:r>
              <a:rPr lang="en-US" altLang="en-US" sz="4000" dirty="0">
                <a:solidFill>
                  <a:srgbClr val="532B64"/>
                </a:solidFill>
              </a:rPr>
              <a:t>Study Question 2.13</a:t>
            </a:r>
          </a:p>
        </p:txBody>
      </p:sp>
      <p:sp>
        <p:nvSpPr>
          <p:cNvPr id="119814" name="Rectangle 4"/>
          <p:cNvSpPr>
            <a:spLocks noChangeArrowheads="1"/>
          </p:cNvSpPr>
          <p:nvPr/>
        </p:nvSpPr>
        <p:spPr bwMode="auto">
          <a:xfrm>
            <a:off x="381000" y="152400"/>
            <a:ext cx="8305800" cy="1219200"/>
          </a:xfrm>
          <a:prstGeom prst="rect">
            <a:avLst/>
          </a:prstGeom>
          <a:noFill/>
          <a:ln w="25400" algn="ctr">
            <a:solidFill>
              <a:srgbClr val="532B64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4000">
              <a:solidFill>
                <a:srgbClr val="0099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33400"/>
            <a:ext cx="9144000" cy="838200"/>
          </a:xfrm>
        </p:spPr>
        <p:txBody>
          <a:bodyPr/>
          <a:lstStyle/>
          <a:p>
            <a:pPr eaLnBrk="1" hangingPunct="1"/>
            <a:r>
              <a:rPr lang="en-US" altLang="en-US" smtClean="0"/>
              <a:t>High-Risk Groups for TB Disease</a:t>
            </a:r>
            <a:br>
              <a:rPr lang="en-US" altLang="en-US" smtClean="0"/>
            </a:br>
            <a:r>
              <a:rPr lang="en-US" altLang="en-US" smtClean="0"/>
              <a:t>Study Question 2.14</a:t>
            </a:r>
          </a:p>
        </p:txBody>
      </p:sp>
      <p:sp>
        <p:nvSpPr>
          <p:cNvPr id="3379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 smtClean="0"/>
              <a:t>	If a person is infected with both </a:t>
            </a:r>
            <a:r>
              <a:rPr lang="en-US" altLang="en-US" sz="2800" i="1" dirty="0" smtClean="0"/>
              <a:t>M. tuberculosis</a:t>
            </a:r>
            <a:r>
              <a:rPr lang="en-US" altLang="en-US" sz="2800" dirty="0" smtClean="0"/>
              <a:t> and HIV, what are his or her chances of developing TB disease? How does this compare to the risk for people who are infected only with </a:t>
            </a:r>
            <a:r>
              <a:rPr lang="en-US" altLang="en-US" sz="2800" i="1" dirty="0" smtClean="0"/>
              <a:t>M. tuberculosis</a:t>
            </a:r>
            <a:r>
              <a:rPr lang="en-US" altLang="en-US" sz="2800" dirty="0" smtClean="0"/>
              <a:t>? </a:t>
            </a:r>
            <a:endParaRPr lang="en-US" altLang="en-US" sz="1800" i="1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1800" i="1" dirty="0" smtClean="0"/>
          </a:p>
          <a:p>
            <a:pPr lvl="2" eaLnBrk="1" hangingPunct="1">
              <a:lnSpc>
                <a:spcPct val="90000"/>
              </a:lnSpc>
            </a:pPr>
            <a:r>
              <a:rPr lang="en-US" altLang="en-US" sz="2800" dirty="0" smtClean="0">
                <a:solidFill>
                  <a:srgbClr val="532B64"/>
                </a:solidFill>
              </a:rPr>
              <a:t>Risk is 7% to 10% </a:t>
            </a:r>
            <a:r>
              <a:rPr lang="en-US" altLang="en-US" sz="2800" u="sng" dirty="0" smtClean="0">
                <a:solidFill>
                  <a:srgbClr val="532B64"/>
                </a:solidFill>
              </a:rPr>
              <a:t>each year</a:t>
            </a:r>
            <a:r>
              <a:rPr lang="en-US" altLang="en-US" sz="2800" dirty="0" smtClean="0">
                <a:solidFill>
                  <a:srgbClr val="532B64"/>
                </a:solidFill>
              </a:rPr>
              <a:t> if person is infected with both </a:t>
            </a:r>
            <a:r>
              <a:rPr lang="en-US" altLang="en-US" sz="2800" i="1" dirty="0" smtClean="0">
                <a:solidFill>
                  <a:srgbClr val="532B64"/>
                </a:solidFill>
              </a:rPr>
              <a:t>M. tuberculosis </a:t>
            </a:r>
            <a:r>
              <a:rPr lang="en-US" altLang="en-US" sz="2800" dirty="0" smtClean="0">
                <a:solidFill>
                  <a:srgbClr val="532B64"/>
                </a:solidFill>
              </a:rPr>
              <a:t>and HIV and the HIV is not treated</a:t>
            </a:r>
          </a:p>
          <a:p>
            <a:pPr lvl="2" eaLnBrk="1" hangingPunct="1">
              <a:lnSpc>
                <a:spcPct val="90000"/>
              </a:lnSpc>
            </a:pPr>
            <a:endParaRPr lang="en-US" altLang="en-US" sz="1600" dirty="0" smtClean="0">
              <a:solidFill>
                <a:srgbClr val="532B64"/>
              </a:solidFill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altLang="en-US" sz="2800" dirty="0" smtClean="0">
                <a:solidFill>
                  <a:srgbClr val="532B64"/>
                </a:solidFill>
              </a:rPr>
              <a:t>Risk is 10% </a:t>
            </a:r>
            <a:r>
              <a:rPr lang="en-US" altLang="en-US" sz="2800" u="sng" dirty="0" smtClean="0">
                <a:solidFill>
                  <a:srgbClr val="532B64"/>
                </a:solidFill>
              </a:rPr>
              <a:t>over a lifetime</a:t>
            </a:r>
            <a:r>
              <a:rPr lang="en-US" altLang="en-US" sz="2800" dirty="0" smtClean="0">
                <a:solidFill>
                  <a:srgbClr val="532B64"/>
                </a:solidFill>
              </a:rPr>
              <a:t> if person is only infected with </a:t>
            </a:r>
            <a:r>
              <a:rPr lang="en-US" altLang="en-US" sz="2800" i="1" dirty="0" smtClean="0">
                <a:solidFill>
                  <a:srgbClr val="532B64"/>
                </a:solidFill>
              </a:rPr>
              <a:t>M. tuberculosis </a:t>
            </a:r>
          </a:p>
        </p:txBody>
      </p:sp>
      <p:sp>
        <p:nvSpPr>
          <p:cNvPr id="12186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 smtClean="0"/>
              <a:t>Module 2 – Epidemiology of Tuberculosis</a:t>
            </a:r>
          </a:p>
        </p:txBody>
      </p:sp>
      <p:sp>
        <p:nvSpPr>
          <p:cNvPr id="12186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A0984A2-04C3-43C7-AC6B-BD093E001FE7}" type="slidenum">
              <a:rPr lang="en-US" altLang="en-US" sz="2000" smtClean="0"/>
              <a:pPr>
                <a:spcBef>
                  <a:spcPct val="0"/>
                </a:spcBef>
                <a:buClrTx/>
                <a:buFontTx/>
                <a:buNone/>
              </a:pPr>
              <a:t>59</a:t>
            </a:fld>
            <a:endParaRPr lang="en-US" altLang="en-US" sz="2000" smtClean="0"/>
          </a:p>
        </p:txBody>
      </p:sp>
      <p:sp>
        <p:nvSpPr>
          <p:cNvPr id="121862" name="Rectangle 4"/>
          <p:cNvSpPr>
            <a:spLocks noChangeArrowheads="1"/>
          </p:cNvSpPr>
          <p:nvPr/>
        </p:nvSpPr>
        <p:spPr bwMode="auto">
          <a:xfrm>
            <a:off x="381000" y="152400"/>
            <a:ext cx="8305800" cy="1143000"/>
          </a:xfrm>
          <a:prstGeom prst="rect">
            <a:avLst/>
          </a:prstGeom>
          <a:noFill/>
          <a:ln w="25400" algn="ctr">
            <a:solidFill>
              <a:srgbClr val="7030A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4000">
              <a:solidFill>
                <a:srgbClr val="0099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2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5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29600" cy="868363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532B64"/>
                </a:solidFill>
              </a:rPr>
              <a:t>Epidemiology (2)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Epidemiologists: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Determine frequency and pattern of health problems in communities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80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Try to figure out why health problems are occurring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smtClean="0"/>
          </a:p>
          <a:p>
            <a:pPr eaLnBrk="1" hangingPunct="1">
              <a:lnSpc>
                <a:spcPct val="90000"/>
              </a:lnSpc>
            </a:pPr>
            <a:endParaRPr lang="en-US" altLang="en-US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3600" smtClean="0"/>
          </a:p>
        </p:txBody>
      </p:sp>
      <p:sp>
        <p:nvSpPr>
          <p:cNvPr id="1536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 smtClean="0"/>
              <a:t>Module 2 – Epidemiology of Tuberculosis</a:t>
            </a:r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711EFEB-4F28-4DEF-BCD7-E9E8B82ED069}" type="slidenum">
              <a:rPr lang="en-US" altLang="en-US" sz="2000" smtClean="0"/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532B64"/>
                </a:solidFill>
              </a:rPr>
              <a:t>Case Studies</a:t>
            </a:r>
          </a:p>
        </p:txBody>
      </p:sp>
      <p:sp>
        <p:nvSpPr>
          <p:cNvPr id="123907" name="Rectangle 6"/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B351D1D-FBDA-495D-A9DD-2FEE06B1EEBD}" type="slidenum">
              <a:rPr lang="en-US" altLang="en-US" sz="2000" smtClean="0"/>
              <a:pPr>
                <a:spcBef>
                  <a:spcPct val="0"/>
                </a:spcBef>
                <a:buClrTx/>
                <a:buFontTx/>
                <a:buNone/>
              </a:pPr>
              <a:t>60</a:t>
            </a:fld>
            <a:endParaRPr lang="en-US" altLang="en-US" sz="2000" smtClean="0"/>
          </a:p>
        </p:txBody>
      </p:sp>
      <p:sp>
        <p:nvSpPr>
          <p:cNvPr id="5" name="Line 7"/>
          <p:cNvSpPr>
            <a:spLocks noChangeShapeType="1"/>
          </p:cNvSpPr>
          <p:nvPr/>
        </p:nvSpPr>
        <p:spPr bwMode="auto">
          <a:xfrm>
            <a:off x="685800" y="3124200"/>
            <a:ext cx="7696200" cy="0"/>
          </a:xfrm>
          <a:prstGeom prst="line">
            <a:avLst/>
          </a:prstGeom>
          <a:noFill/>
          <a:ln w="38100">
            <a:solidFill>
              <a:srgbClr val="532B6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anchor="b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427038" y="76200"/>
            <a:ext cx="8229600" cy="8382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532B64"/>
                </a:solidFill>
              </a:rPr>
              <a:t>Module 2: Case Study 2.1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762000"/>
            <a:ext cx="8686800" cy="1524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 dirty="0" smtClean="0"/>
              <a:t>	</a:t>
            </a:r>
            <a:r>
              <a:rPr lang="en-US" altLang="en-US" sz="2000" dirty="0" smtClean="0"/>
              <a:t>For each of the following people, choose the factor(s) known to increase the risk of being exposed to or infected with TB </a:t>
            </a:r>
            <a:endParaRPr lang="en-US" altLang="en-US" sz="1800" i="1" dirty="0" smtClean="0"/>
          </a:p>
        </p:txBody>
      </p:sp>
      <p:graphicFrame>
        <p:nvGraphicFramePr>
          <p:cNvPr id="298027" name="Group 4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46861410"/>
              </p:ext>
            </p:extLst>
          </p:nvPr>
        </p:nvGraphicFramePr>
        <p:xfrm>
          <a:off x="585788" y="1554810"/>
          <a:ext cx="8153400" cy="4845990"/>
        </p:xfrm>
        <a:graphic>
          <a:graphicData uri="http://schemas.openxmlformats.org/drawingml/2006/table">
            <a:tbl>
              <a:tblPr/>
              <a:tblGrid>
                <a:gridCol w="2209800"/>
                <a:gridCol w="5943600"/>
              </a:tblGrid>
              <a:tr h="4571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8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Person</a:t>
                      </a:r>
                    </a:p>
                  </a:txBody>
                  <a:tcPr marT="45687" marB="4568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32B64"/>
                    </a:solidFill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8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Factors</a:t>
                      </a:r>
                    </a:p>
                  </a:txBody>
                  <a:tcPr marT="45687" marB="456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32B64"/>
                    </a:solidFill>
                  </a:tcPr>
                </a:tc>
              </a:tr>
              <a:tr h="11276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8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a)  Mr.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Petrov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87" marB="4568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8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_</a:t>
                      </a:r>
                      <a:r>
                        <a:rPr kumimoji="0" lang="en-US" sz="20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__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Works at a nursing home</a:t>
                      </a:r>
                    </a:p>
                    <a:p>
                      <a:pPr marL="231775" marR="0" lvl="0" indent="-2317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8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  Rides the subway every day</a:t>
                      </a:r>
                    </a:p>
                    <a:p>
                      <a:pPr marL="231775" marR="0" lvl="0" indent="-2317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8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  Emigrated from Russia</a:t>
                      </a:r>
                    </a:p>
                    <a:p>
                      <a:pPr marL="231775" marR="0" lvl="0" indent="-2317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80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687" marB="456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66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8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b)  Ms. Montoya</a:t>
                      </a:r>
                    </a:p>
                  </a:txBody>
                  <a:tcPr marT="45687" marB="4568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66738" marR="0" lvl="0" indent="-5667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8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  Was born in Latin America</a:t>
                      </a:r>
                    </a:p>
                    <a:p>
                      <a:pPr marL="566738" marR="0" lvl="0" indent="-5667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8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  Has a father who had pulmonary TB                   disease </a:t>
                      </a:r>
                    </a:p>
                  </a:txBody>
                  <a:tcPr marT="45687" marB="456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66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8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c)  Ms. Parker</a:t>
                      </a:r>
                    </a:p>
                  </a:txBody>
                  <a:tcPr marT="45687" marB="4568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66738" marR="0" lvl="0" indent="-5667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8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  Volunteers in the emergency room of an                                            inner-city hospital</a:t>
                      </a:r>
                    </a:p>
                    <a:p>
                      <a:pPr marL="566738" marR="0" lvl="0" indent="-5667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8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  Works in a day care center </a:t>
                      </a:r>
                    </a:p>
                  </a:txBody>
                  <a:tcPr marT="45687" marB="456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18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8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d)  Mr. Dudley</a:t>
                      </a:r>
                    </a:p>
                  </a:txBody>
                  <a:tcPr marT="45687" marB="4568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8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  Was released from prison last year</a:t>
                      </a:r>
                    </a:p>
                    <a:p>
                      <a:pPr marL="231775" marR="0" lvl="0" indent="-2317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8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  Sleeps in a homeless shelter </a:t>
                      </a:r>
                    </a:p>
                  </a:txBody>
                  <a:tcPr marT="45687" marB="4568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5976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 dirty="0" smtClean="0"/>
              <a:t>Module 2 – Epidemiology of Tuberculosis</a:t>
            </a:r>
          </a:p>
        </p:txBody>
      </p:sp>
      <p:sp>
        <p:nvSpPr>
          <p:cNvPr id="12597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F4834FC-14F6-4DA6-B48B-8CE4D0017066}" type="slidenum">
              <a:rPr lang="en-US" altLang="en-US" sz="2000" smtClean="0"/>
              <a:pPr>
                <a:spcBef>
                  <a:spcPct val="0"/>
                </a:spcBef>
                <a:buClrTx/>
                <a:buFontTx/>
                <a:buNone/>
              </a:pPr>
              <a:t>61</a:t>
            </a:fld>
            <a:endParaRPr lang="en-US" altLang="en-US" sz="2000" smtClean="0"/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2971800" y="2833687"/>
            <a:ext cx="171450" cy="214313"/>
            <a:chOff x="1569" y="1743"/>
            <a:chExt cx="108" cy="135"/>
          </a:xfrm>
        </p:grpSpPr>
        <p:sp>
          <p:nvSpPr>
            <p:cNvPr id="125998" name="Line 25"/>
            <p:cNvSpPr>
              <a:spLocks noChangeShapeType="1"/>
            </p:cNvSpPr>
            <p:nvPr/>
          </p:nvSpPr>
          <p:spPr bwMode="auto">
            <a:xfrm>
              <a:off x="1569" y="1824"/>
              <a:ext cx="67" cy="48"/>
            </a:xfrm>
            <a:prstGeom prst="line">
              <a:avLst/>
            </a:prstGeom>
            <a:noFill/>
            <a:ln w="53975">
              <a:solidFill>
                <a:srgbClr val="532B6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b"/>
            <a:lstStyle/>
            <a:p>
              <a:endParaRPr lang="en-US"/>
            </a:p>
          </p:txBody>
        </p:sp>
        <p:sp>
          <p:nvSpPr>
            <p:cNvPr id="125999" name="Line 26"/>
            <p:cNvSpPr>
              <a:spLocks noChangeShapeType="1"/>
            </p:cNvSpPr>
            <p:nvPr/>
          </p:nvSpPr>
          <p:spPr bwMode="auto">
            <a:xfrm flipV="1">
              <a:off x="1620" y="1743"/>
              <a:ext cx="57" cy="135"/>
            </a:xfrm>
            <a:prstGeom prst="line">
              <a:avLst/>
            </a:prstGeom>
            <a:noFill/>
            <a:ln w="53975">
              <a:solidFill>
                <a:srgbClr val="532B6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b"/>
            <a:lstStyle/>
            <a:p>
              <a:endParaRPr lang="en-US"/>
            </a:p>
          </p:txBody>
        </p:sp>
      </p:grpSp>
      <p:grpSp>
        <p:nvGrpSpPr>
          <p:cNvPr id="4" name="Group 30"/>
          <p:cNvGrpSpPr>
            <a:grpSpLocks/>
          </p:cNvGrpSpPr>
          <p:nvPr/>
        </p:nvGrpSpPr>
        <p:grpSpPr bwMode="auto">
          <a:xfrm>
            <a:off x="2971800" y="3962400"/>
            <a:ext cx="171450" cy="214313"/>
            <a:chOff x="1569" y="1743"/>
            <a:chExt cx="108" cy="135"/>
          </a:xfrm>
        </p:grpSpPr>
        <p:sp>
          <p:nvSpPr>
            <p:cNvPr id="125994" name="Line 31"/>
            <p:cNvSpPr>
              <a:spLocks noChangeShapeType="1"/>
            </p:cNvSpPr>
            <p:nvPr/>
          </p:nvSpPr>
          <p:spPr bwMode="auto">
            <a:xfrm>
              <a:off x="1569" y="1824"/>
              <a:ext cx="67" cy="48"/>
            </a:xfrm>
            <a:prstGeom prst="line">
              <a:avLst/>
            </a:prstGeom>
            <a:noFill/>
            <a:ln w="53975">
              <a:solidFill>
                <a:srgbClr val="532B6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b"/>
            <a:lstStyle/>
            <a:p>
              <a:endParaRPr lang="en-US"/>
            </a:p>
          </p:txBody>
        </p:sp>
        <p:sp>
          <p:nvSpPr>
            <p:cNvPr id="125995" name="Line 32"/>
            <p:cNvSpPr>
              <a:spLocks noChangeShapeType="1"/>
            </p:cNvSpPr>
            <p:nvPr/>
          </p:nvSpPr>
          <p:spPr bwMode="auto">
            <a:xfrm flipV="1">
              <a:off x="1620" y="1743"/>
              <a:ext cx="57" cy="135"/>
            </a:xfrm>
            <a:prstGeom prst="line">
              <a:avLst/>
            </a:prstGeom>
            <a:noFill/>
            <a:ln w="53975">
              <a:solidFill>
                <a:srgbClr val="532B6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b"/>
            <a:lstStyle/>
            <a:p>
              <a:endParaRPr lang="en-US"/>
            </a:p>
          </p:txBody>
        </p:sp>
      </p:grpSp>
      <p:grpSp>
        <p:nvGrpSpPr>
          <p:cNvPr id="5" name="Group 33"/>
          <p:cNvGrpSpPr>
            <a:grpSpLocks/>
          </p:cNvGrpSpPr>
          <p:nvPr/>
        </p:nvGrpSpPr>
        <p:grpSpPr bwMode="auto">
          <a:xfrm>
            <a:off x="2971800" y="6034087"/>
            <a:ext cx="171450" cy="214313"/>
            <a:chOff x="1569" y="1743"/>
            <a:chExt cx="108" cy="135"/>
          </a:xfrm>
        </p:grpSpPr>
        <p:sp>
          <p:nvSpPr>
            <p:cNvPr id="125992" name="Line 34"/>
            <p:cNvSpPr>
              <a:spLocks noChangeShapeType="1"/>
            </p:cNvSpPr>
            <p:nvPr/>
          </p:nvSpPr>
          <p:spPr bwMode="auto">
            <a:xfrm>
              <a:off x="1569" y="1824"/>
              <a:ext cx="67" cy="48"/>
            </a:xfrm>
            <a:prstGeom prst="line">
              <a:avLst/>
            </a:prstGeom>
            <a:noFill/>
            <a:ln w="53975">
              <a:solidFill>
                <a:srgbClr val="532B6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b"/>
            <a:lstStyle/>
            <a:p>
              <a:endParaRPr lang="en-US"/>
            </a:p>
          </p:txBody>
        </p:sp>
        <p:sp>
          <p:nvSpPr>
            <p:cNvPr id="125993" name="Line 35"/>
            <p:cNvSpPr>
              <a:spLocks noChangeShapeType="1"/>
            </p:cNvSpPr>
            <p:nvPr/>
          </p:nvSpPr>
          <p:spPr bwMode="auto">
            <a:xfrm flipV="1">
              <a:off x="1620" y="1743"/>
              <a:ext cx="57" cy="135"/>
            </a:xfrm>
            <a:prstGeom prst="line">
              <a:avLst/>
            </a:prstGeom>
            <a:noFill/>
            <a:ln w="53975">
              <a:solidFill>
                <a:srgbClr val="532B6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b"/>
            <a:lstStyle/>
            <a:p>
              <a:endParaRPr lang="en-US"/>
            </a:p>
          </p:txBody>
        </p:sp>
      </p:grpSp>
      <p:grpSp>
        <p:nvGrpSpPr>
          <p:cNvPr id="6" name="Group 36"/>
          <p:cNvGrpSpPr>
            <a:grpSpLocks/>
          </p:cNvGrpSpPr>
          <p:nvPr/>
        </p:nvGrpSpPr>
        <p:grpSpPr bwMode="auto">
          <a:xfrm>
            <a:off x="2971800" y="4648200"/>
            <a:ext cx="171450" cy="214313"/>
            <a:chOff x="1569" y="1743"/>
            <a:chExt cx="108" cy="135"/>
          </a:xfrm>
        </p:grpSpPr>
        <p:sp>
          <p:nvSpPr>
            <p:cNvPr id="125990" name="Line 37"/>
            <p:cNvSpPr>
              <a:spLocks noChangeShapeType="1"/>
            </p:cNvSpPr>
            <p:nvPr/>
          </p:nvSpPr>
          <p:spPr bwMode="auto">
            <a:xfrm>
              <a:off x="1569" y="1824"/>
              <a:ext cx="67" cy="48"/>
            </a:xfrm>
            <a:prstGeom prst="line">
              <a:avLst/>
            </a:prstGeom>
            <a:noFill/>
            <a:ln w="53975">
              <a:solidFill>
                <a:srgbClr val="532B6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b"/>
            <a:lstStyle/>
            <a:p>
              <a:endParaRPr lang="en-US"/>
            </a:p>
          </p:txBody>
        </p:sp>
        <p:sp>
          <p:nvSpPr>
            <p:cNvPr id="125991" name="Line 38"/>
            <p:cNvSpPr>
              <a:spLocks noChangeShapeType="1"/>
            </p:cNvSpPr>
            <p:nvPr/>
          </p:nvSpPr>
          <p:spPr bwMode="auto">
            <a:xfrm flipV="1">
              <a:off x="1620" y="1743"/>
              <a:ext cx="57" cy="135"/>
            </a:xfrm>
            <a:prstGeom prst="line">
              <a:avLst/>
            </a:prstGeom>
            <a:noFill/>
            <a:ln w="53975">
              <a:solidFill>
                <a:srgbClr val="532B6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b"/>
            <a:lstStyle/>
            <a:p>
              <a:endParaRPr lang="en-US"/>
            </a:p>
          </p:txBody>
        </p:sp>
      </p:grpSp>
      <p:grpSp>
        <p:nvGrpSpPr>
          <p:cNvPr id="7" name="Group 39"/>
          <p:cNvGrpSpPr>
            <a:grpSpLocks/>
          </p:cNvGrpSpPr>
          <p:nvPr/>
        </p:nvGrpSpPr>
        <p:grpSpPr bwMode="auto">
          <a:xfrm>
            <a:off x="2971800" y="3581400"/>
            <a:ext cx="171450" cy="214313"/>
            <a:chOff x="1569" y="1743"/>
            <a:chExt cx="108" cy="135"/>
          </a:xfrm>
        </p:grpSpPr>
        <p:sp>
          <p:nvSpPr>
            <p:cNvPr id="125988" name="Line 40"/>
            <p:cNvSpPr>
              <a:spLocks noChangeShapeType="1"/>
            </p:cNvSpPr>
            <p:nvPr/>
          </p:nvSpPr>
          <p:spPr bwMode="auto">
            <a:xfrm>
              <a:off x="1569" y="1824"/>
              <a:ext cx="67" cy="48"/>
            </a:xfrm>
            <a:prstGeom prst="line">
              <a:avLst/>
            </a:prstGeom>
            <a:noFill/>
            <a:ln w="53975">
              <a:solidFill>
                <a:srgbClr val="532B6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b"/>
            <a:lstStyle/>
            <a:p>
              <a:endParaRPr lang="en-US"/>
            </a:p>
          </p:txBody>
        </p:sp>
        <p:sp>
          <p:nvSpPr>
            <p:cNvPr id="125989" name="Line 41"/>
            <p:cNvSpPr>
              <a:spLocks noChangeShapeType="1"/>
            </p:cNvSpPr>
            <p:nvPr/>
          </p:nvSpPr>
          <p:spPr bwMode="auto">
            <a:xfrm flipV="1">
              <a:off x="1620" y="1743"/>
              <a:ext cx="57" cy="135"/>
            </a:xfrm>
            <a:prstGeom prst="line">
              <a:avLst/>
            </a:prstGeom>
            <a:noFill/>
            <a:ln w="53975">
              <a:solidFill>
                <a:srgbClr val="532B6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b"/>
            <a:lstStyle/>
            <a:p>
              <a:endParaRPr lang="en-US"/>
            </a:p>
          </p:txBody>
        </p:sp>
      </p:grpSp>
      <p:sp>
        <p:nvSpPr>
          <p:cNvPr id="125984" name="Rectangle 42"/>
          <p:cNvSpPr>
            <a:spLocks noChangeArrowheads="1"/>
          </p:cNvSpPr>
          <p:nvPr/>
        </p:nvSpPr>
        <p:spPr bwMode="auto">
          <a:xfrm>
            <a:off x="228600" y="76200"/>
            <a:ext cx="8686800" cy="6324600"/>
          </a:xfrm>
          <a:prstGeom prst="rect">
            <a:avLst/>
          </a:prstGeom>
          <a:noFill/>
          <a:ln w="25400" algn="ctr">
            <a:solidFill>
              <a:srgbClr val="532B64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4000">
              <a:solidFill>
                <a:srgbClr val="009999"/>
              </a:solidFill>
            </a:endParaRPr>
          </a:p>
        </p:txBody>
      </p:sp>
      <p:grpSp>
        <p:nvGrpSpPr>
          <p:cNvPr id="8" name="Group 44"/>
          <p:cNvGrpSpPr>
            <a:grpSpLocks/>
          </p:cNvGrpSpPr>
          <p:nvPr/>
        </p:nvGrpSpPr>
        <p:grpSpPr bwMode="auto">
          <a:xfrm>
            <a:off x="2971800" y="2057400"/>
            <a:ext cx="171450" cy="214313"/>
            <a:chOff x="1569" y="1743"/>
            <a:chExt cx="108" cy="135"/>
          </a:xfrm>
        </p:grpSpPr>
        <p:sp>
          <p:nvSpPr>
            <p:cNvPr id="125986" name="Line 45"/>
            <p:cNvSpPr>
              <a:spLocks noChangeShapeType="1"/>
            </p:cNvSpPr>
            <p:nvPr/>
          </p:nvSpPr>
          <p:spPr bwMode="auto">
            <a:xfrm>
              <a:off x="1569" y="1824"/>
              <a:ext cx="67" cy="48"/>
            </a:xfrm>
            <a:prstGeom prst="line">
              <a:avLst/>
            </a:prstGeom>
            <a:noFill/>
            <a:ln w="53975">
              <a:solidFill>
                <a:srgbClr val="532B6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b"/>
            <a:lstStyle/>
            <a:p>
              <a:endParaRPr lang="en-US"/>
            </a:p>
          </p:txBody>
        </p:sp>
        <p:sp>
          <p:nvSpPr>
            <p:cNvPr id="125987" name="Line 46"/>
            <p:cNvSpPr>
              <a:spLocks noChangeShapeType="1"/>
            </p:cNvSpPr>
            <p:nvPr/>
          </p:nvSpPr>
          <p:spPr bwMode="auto">
            <a:xfrm flipV="1">
              <a:off x="1620" y="1743"/>
              <a:ext cx="57" cy="135"/>
            </a:xfrm>
            <a:prstGeom prst="line">
              <a:avLst/>
            </a:prstGeom>
            <a:noFill/>
            <a:ln w="53975">
              <a:solidFill>
                <a:srgbClr val="532B6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b"/>
            <a:lstStyle/>
            <a:p>
              <a:endParaRPr lang="en-US"/>
            </a:p>
          </p:txBody>
        </p:sp>
      </p:grpSp>
      <p:grpSp>
        <p:nvGrpSpPr>
          <p:cNvPr id="29" name="Group 33"/>
          <p:cNvGrpSpPr>
            <a:grpSpLocks/>
          </p:cNvGrpSpPr>
          <p:nvPr/>
        </p:nvGrpSpPr>
        <p:grpSpPr bwMode="auto">
          <a:xfrm>
            <a:off x="3031961" y="5707855"/>
            <a:ext cx="171450" cy="214313"/>
            <a:chOff x="1569" y="1743"/>
            <a:chExt cx="108" cy="135"/>
          </a:xfrm>
        </p:grpSpPr>
        <p:sp>
          <p:nvSpPr>
            <p:cNvPr id="30" name="Line 34"/>
            <p:cNvSpPr>
              <a:spLocks noChangeShapeType="1"/>
            </p:cNvSpPr>
            <p:nvPr/>
          </p:nvSpPr>
          <p:spPr bwMode="auto">
            <a:xfrm>
              <a:off x="1569" y="1824"/>
              <a:ext cx="67" cy="48"/>
            </a:xfrm>
            <a:prstGeom prst="line">
              <a:avLst/>
            </a:prstGeom>
            <a:noFill/>
            <a:ln w="53975">
              <a:solidFill>
                <a:srgbClr val="532B6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b"/>
            <a:lstStyle/>
            <a:p>
              <a:endParaRPr lang="en-US"/>
            </a:p>
          </p:txBody>
        </p:sp>
        <p:sp>
          <p:nvSpPr>
            <p:cNvPr id="31" name="Line 35"/>
            <p:cNvSpPr>
              <a:spLocks noChangeShapeType="1"/>
            </p:cNvSpPr>
            <p:nvPr/>
          </p:nvSpPr>
          <p:spPr bwMode="auto">
            <a:xfrm flipV="1">
              <a:off x="1620" y="1743"/>
              <a:ext cx="57" cy="135"/>
            </a:xfrm>
            <a:prstGeom prst="line">
              <a:avLst/>
            </a:prstGeom>
            <a:noFill/>
            <a:ln w="53975">
              <a:solidFill>
                <a:srgbClr val="532B6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b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427038" y="76200"/>
            <a:ext cx="8229600" cy="8382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532B64"/>
                </a:solidFill>
              </a:rPr>
              <a:t>Module 2: Case Study 2.2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990600"/>
            <a:ext cx="8458200" cy="6858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/>
              <a:t>For each of the following people, indicate the factor(s) known to increase the risk of developing TB disease once infected </a:t>
            </a:r>
            <a:endParaRPr lang="en-US" altLang="en-US" sz="1800" i="1" smtClean="0"/>
          </a:p>
        </p:txBody>
      </p:sp>
      <p:graphicFrame>
        <p:nvGraphicFramePr>
          <p:cNvPr id="308268" name="Group 4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31648390"/>
              </p:ext>
            </p:extLst>
          </p:nvPr>
        </p:nvGraphicFramePr>
        <p:xfrm>
          <a:off x="381000" y="1905000"/>
          <a:ext cx="8458200" cy="4211639"/>
        </p:xfrm>
        <a:graphic>
          <a:graphicData uri="http://schemas.openxmlformats.org/drawingml/2006/table">
            <a:tbl>
              <a:tblPr/>
              <a:tblGrid>
                <a:gridCol w="2057400"/>
                <a:gridCol w="6400800"/>
              </a:tblGrid>
              <a:tr h="509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8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Person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32B64"/>
                    </a:solidFill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8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Factors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32B64"/>
                    </a:solidFill>
                  </a:tcPr>
                </a:tc>
              </a:tr>
              <a:tr h="776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8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a)  Mr. Sims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8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  Injects heroin</a:t>
                      </a:r>
                    </a:p>
                    <a:p>
                      <a:pPr marL="231775" marR="0" lvl="0" indent="-2317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8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  Has HIV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6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8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b)  Mr. Allen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1775" marR="0" lvl="0" indent="-2317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8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  Has diabetes</a:t>
                      </a:r>
                    </a:p>
                    <a:p>
                      <a:pPr marL="231775" marR="0" lvl="0" indent="-2317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8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  Has high blood pressure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82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8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c)  Ms. Li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66738" marR="0" lvl="0" indent="-5667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8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  Has chest x-ray findings suggestive of    previous TB disease</a:t>
                      </a:r>
                    </a:p>
                    <a:p>
                      <a:pPr marL="566738" marR="0" lvl="0" indent="-5667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8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  Has heart problems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6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8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d)  Mr. Vinson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23888" marR="0" lvl="0" indent="-6238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8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  Is overweight</a:t>
                      </a:r>
                    </a:p>
                    <a:p>
                      <a:pPr marL="623888" marR="0" lvl="0" indent="-6238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808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___  Became infected with </a:t>
                      </a: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M. tuberculosis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6 months ago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8024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 smtClean="0"/>
              <a:t>Module 2 – Epidemiology of Tuberculosis</a:t>
            </a:r>
          </a:p>
        </p:txBody>
      </p:sp>
      <p:sp>
        <p:nvSpPr>
          <p:cNvPr id="12802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F13C5CF-7873-4FCB-8876-30628949647F}" type="slidenum">
              <a:rPr lang="en-US" altLang="en-US" sz="2000" smtClean="0"/>
              <a:pPr>
                <a:spcBef>
                  <a:spcPct val="0"/>
                </a:spcBef>
                <a:buClrTx/>
                <a:buFontTx/>
                <a:buNone/>
              </a:pPr>
              <a:t>62</a:t>
            </a:fld>
            <a:endParaRPr lang="en-US" altLang="en-US" sz="2000" smtClean="0"/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2667000" y="2514600"/>
            <a:ext cx="171450" cy="214313"/>
            <a:chOff x="1569" y="1743"/>
            <a:chExt cx="108" cy="135"/>
          </a:xfrm>
        </p:grpSpPr>
        <p:sp>
          <p:nvSpPr>
            <p:cNvPr id="128041" name="Line 25"/>
            <p:cNvSpPr>
              <a:spLocks noChangeShapeType="1"/>
            </p:cNvSpPr>
            <p:nvPr/>
          </p:nvSpPr>
          <p:spPr bwMode="auto">
            <a:xfrm>
              <a:off x="1569" y="1824"/>
              <a:ext cx="67" cy="48"/>
            </a:xfrm>
            <a:prstGeom prst="line">
              <a:avLst/>
            </a:prstGeom>
            <a:noFill/>
            <a:ln w="53975">
              <a:solidFill>
                <a:srgbClr val="532B6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b"/>
            <a:lstStyle/>
            <a:p>
              <a:endParaRPr lang="en-US"/>
            </a:p>
          </p:txBody>
        </p:sp>
        <p:sp>
          <p:nvSpPr>
            <p:cNvPr id="128042" name="Line 26"/>
            <p:cNvSpPr>
              <a:spLocks noChangeShapeType="1"/>
            </p:cNvSpPr>
            <p:nvPr/>
          </p:nvSpPr>
          <p:spPr bwMode="auto">
            <a:xfrm flipV="1">
              <a:off x="1620" y="1743"/>
              <a:ext cx="57" cy="135"/>
            </a:xfrm>
            <a:prstGeom prst="line">
              <a:avLst/>
            </a:prstGeom>
            <a:noFill/>
            <a:ln w="53975">
              <a:solidFill>
                <a:srgbClr val="532B6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b"/>
            <a:lstStyle/>
            <a:p>
              <a:endParaRPr lang="en-US"/>
            </a:p>
          </p:txBody>
        </p:sp>
      </p:grp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2667000" y="2819400"/>
            <a:ext cx="171450" cy="214313"/>
            <a:chOff x="1569" y="1743"/>
            <a:chExt cx="108" cy="135"/>
          </a:xfrm>
        </p:grpSpPr>
        <p:sp>
          <p:nvSpPr>
            <p:cNvPr id="128039" name="Line 28"/>
            <p:cNvSpPr>
              <a:spLocks noChangeShapeType="1"/>
            </p:cNvSpPr>
            <p:nvPr/>
          </p:nvSpPr>
          <p:spPr bwMode="auto">
            <a:xfrm>
              <a:off x="1569" y="1824"/>
              <a:ext cx="67" cy="48"/>
            </a:xfrm>
            <a:prstGeom prst="line">
              <a:avLst/>
            </a:prstGeom>
            <a:noFill/>
            <a:ln w="53975">
              <a:solidFill>
                <a:srgbClr val="532B6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b"/>
            <a:lstStyle/>
            <a:p>
              <a:endParaRPr lang="en-US"/>
            </a:p>
          </p:txBody>
        </p:sp>
        <p:sp>
          <p:nvSpPr>
            <p:cNvPr id="128040" name="Line 29"/>
            <p:cNvSpPr>
              <a:spLocks noChangeShapeType="1"/>
            </p:cNvSpPr>
            <p:nvPr/>
          </p:nvSpPr>
          <p:spPr bwMode="auto">
            <a:xfrm flipV="1">
              <a:off x="1620" y="1743"/>
              <a:ext cx="57" cy="135"/>
            </a:xfrm>
            <a:prstGeom prst="line">
              <a:avLst/>
            </a:prstGeom>
            <a:noFill/>
            <a:ln w="53975">
              <a:solidFill>
                <a:srgbClr val="532B6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b"/>
            <a:lstStyle/>
            <a:p>
              <a:endParaRPr lang="en-US"/>
            </a:p>
          </p:txBody>
        </p:sp>
      </p:grpSp>
      <p:grpSp>
        <p:nvGrpSpPr>
          <p:cNvPr id="4" name="Group 30"/>
          <p:cNvGrpSpPr>
            <a:grpSpLocks/>
          </p:cNvGrpSpPr>
          <p:nvPr/>
        </p:nvGrpSpPr>
        <p:grpSpPr bwMode="auto">
          <a:xfrm>
            <a:off x="2667000" y="3276600"/>
            <a:ext cx="171450" cy="214313"/>
            <a:chOff x="1569" y="1743"/>
            <a:chExt cx="108" cy="135"/>
          </a:xfrm>
        </p:grpSpPr>
        <p:sp>
          <p:nvSpPr>
            <p:cNvPr id="128037" name="Line 31"/>
            <p:cNvSpPr>
              <a:spLocks noChangeShapeType="1"/>
            </p:cNvSpPr>
            <p:nvPr/>
          </p:nvSpPr>
          <p:spPr bwMode="auto">
            <a:xfrm>
              <a:off x="1569" y="1824"/>
              <a:ext cx="67" cy="48"/>
            </a:xfrm>
            <a:prstGeom prst="line">
              <a:avLst/>
            </a:prstGeom>
            <a:noFill/>
            <a:ln w="53975">
              <a:solidFill>
                <a:srgbClr val="532B6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b"/>
            <a:lstStyle/>
            <a:p>
              <a:endParaRPr lang="en-US"/>
            </a:p>
          </p:txBody>
        </p:sp>
        <p:sp>
          <p:nvSpPr>
            <p:cNvPr id="128038" name="Line 32"/>
            <p:cNvSpPr>
              <a:spLocks noChangeShapeType="1"/>
            </p:cNvSpPr>
            <p:nvPr/>
          </p:nvSpPr>
          <p:spPr bwMode="auto">
            <a:xfrm flipV="1">
              <a:off x="1620" y="1743"/>
              <a:ext cx="57" cy="135"/>
            </a:xfrm>
            <a:prstGeom prst="line">
              <a:avLst/>
            </a:prstGeom>
            <a:noFill/>
            <a:ln w="53975">
              <a:solidFill>
                <a:srgbClr val="532B6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b"/>
            <a:lstStyle/>
            <a:p>
              <a:endParaRPr lang="en-US"/>
            </a:p>
          </p:txBody>
        </p:sp>
      </p:grpSp>
      <p:grpSp>
        <p:nvGrpSpPr>
          <p:cNvPr id="5" name="Group 33"/>
          <p:cNvGrpSpPr>
            <a:grpSpLocks/>
          </p:cNvGrpSpPr>
          <p:nvPr/>
        </p:nvGrpSpPr>
        <p:grpSpPr bwMode="auto">
          <a:xfrm>
            <a:off x="2667000" y="4038600"/>
            <a:ext cx="171450" cy="214313"/>
            <a:chOff x="1569" y="1743"/>
            <a:chExt cx="108" cy="135"/>
          </a:xfrm>
        </p:grpSpPr>
        <p:sp>
          <p:nvSpPr>
            <p:cNvPr id="128035" name="Line 34"/>
            <p:cNvSpPr>
              <a:spLocks noChangeShapeType="1"/>
            </p:cNvSpPr>
            <p:nvPr/>
          </p:nvSpPr>
          <p:spPr bwMode="auto">
            <a:xfrm>
              <a:off x="1569" y="1824"/>
              <a:ext cx="67" cy="48"/>
            </a:xfrm>
            <a:prstGeom prst="line">
              <a:avLst/>
            </a:prstGeom>
            <a:noFill/>
            <a:ln w="53975">
              <a:solidFill>
                <a:srgbClr val="532B6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b"/>
            <a:lstStyle/>
            <a:p>
              <a:endParaRPr lang="en-US"/>
            </a:p>
          </p:txBody>
        </p:sp>
        <p:sp>
          <p:nvSpPr>
            <p:cNvPr id="128036" name="Line 35"/>
            <p:cNvSpPr>
              <a:spLocks noChangeShapeType="1"/>
            </p:cNvSpPr>
            <p:nvPr/>
          </p:nvSpPr>
          <p:spPr bwMode="auto">
            <a:xfrm flipV="1">
              <a:off x="1620" y="1743"/>
              <a:ext cx="57" cy="135"/>
            </a:xfrm>
            <a:prstGeom prst="line">
              <a:avLst/>
            </a:prstGeom>
            <a:noFill/>
            <a:ln w="53975">
              <a:solidFill>
                <a:srgbClr val="532B6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b"/>
            <a:lstStyle/>
            <a:p>
              <a:endParaRPr lang="en-US"/>
            </a:p>
          </p:txBody>
        </p:sp>
      </p:grpSp>
      <p:grpSp>
        <p:nvGrpSpPr>
          <p:cNvPr id="6" name="Group 36"/>
          <p:cNvGrpSpPr>
            <a:grpSpLocks/>
          </p:cNvGrpSpPr>
          <p:nvPr/>
        </p:nvGrpSpPr>
        <p:grpSpPr bwMode="auto">
          <a:xfrm>
            <a:off x="2667000" y="5486400"/>
            <a:ext cx="171450" cy="214313"/>
            <a:chOff x="1569" y="1743"/>
            <a:chExt cx="108" cy="135"/>
          </a:xfrm>
        </p:grpSpPr>
        <p:sp>
          <p:nvSpPr>
            <p:cNvPr id="128033" name="Line 37"/>
            <p:cNvSpPr>
              <a:spLocks noChangeShapeType="1"/>
            </p:cNvSpPr>
            <p:nvPr/>
          </p:nvSpPr>
          <p:spPr bwMode="auto">
            <a:xfrm>
              <a:off x="1569" y="1824"/>
              <a:ext cx="67" cy="48"/>
            </a:xfrm>
            <a:prstGeom prst="line">
              <a:avLst/>
            </a:prstGeom>
            <a:noFill/>
            <a:ln w="53975">
              <a:solidFill>
                <a:srgbClr val="532B6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b"/>
            <a:lstStyle/>
            <a:p>
              <a:endParaRPr lang="en-US"/>
            </a:p>
          </p:txBody>
        </p:sp>
        <p:sp>
          <p:nvSpPr>
            <p:cNvPr id="128034" name="Line 38"/>
            <p:cNvSpPr>
              <a:spLocks noChangeShapeType="1"/>
            </p:cNvSpPr>
            <p:nvPr/>
          </p:nvSpPr>
          <p:spPr bwMode="auto">
            <a:xfrm flipV="1">
              <a:off x="1620" y="1743"/>
              <a:ext cx="57" cy="135"/>
            </a:xfrm>
            <a:prstGeom prst="line">
              <a:avLst/>
            </a:prstGeom>
            <a:noFill/>
            <a:ln w="53975">
              <a:solidFill>
                <a:srgbClr val="532B6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b"/>
            <a:lstStyle/>
            <a:p>
              <a:endParaRPr lang="en-US"/>
            </a:p>
          </p:txBody>
        </p:sp>
      </p:grpSp>
      <p:sp>
        <p:nvSpPr>
          <p:cNvPr id="128031" name="Rectangle 39"/>
          <p:cNvSpPr>
            <a:spLocks noChangeArrowheads="1"/>
          </p:cNvSpPr>
          <p:nvPr/>
        </p:nvSpPr>
        <p:spPr bwMode="auto">
          <a:xfrm>
            <a:off x="152400" y="228600"/>
            <a:ext cx="87630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4000">
              <a:solidFill>
                <a:srgbClr val="009999"/>
              </a:solidFill>
            </a:endParaRPr>
          </a:p>
        </p:txBody>
      </p:sp>
      <p:sp>
        <p:nvSpPr>
          <p:cNvPr id="128032" name="Rectangle 41"/>
          <p:cNvSpPr>
            <a:spLocks noChangeArrowheads="1"/>
          </p:cNvSpPr>
          <p:nvPr/>
        </p:nvSpPr>
        <p:spPr bwMode="auto">
          <a:xfrm>
            <a:off x="152400" y="228600"/>
            <a:ext cx="8839200" cy="6096000"/>
          </a:xfrm>
          <a:prstGeom prst="rect">
            <a:avLst/>
          </a:prstGeom>
          <a:noFill/>
          <a:ln w="25400" algn="ctr">
            <a:solidFill>
              <a:srgbClr val="532B64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en-US" altLang="en-US" sz="4000">
              <a:solidFill>
                <a:srgbClr val="0099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5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29600" cy="868363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532B64"/>
                </a:solidFill>
              </a:rPr>
              <a:t>Global Epidemiology of TB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TB is one of the leading causes of death due to infectious disease in the world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40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Almost 2 billion people are infected with </a:t>
            </a:r>
            <a:r>
              <a:rPr lang="en-US" altLang="en-US" sz="2800" i="1" smtClean="0"/>
              <a:t>M. tuberculosis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40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Each year about:</a:t>
            </a:r>
          </a:p>
          <a:p>
            <a:pPr eaLnBrk="1" hangingPunct="1">
              <a:lnSpc>
                <a:spcPct val="80000"/>
              </a:lnSpc>
            </a:pPr>
            <a:endParaRPr lang="en-US" altLang="en-US" sz="1600" smtClean="0"/>
          </a:p>
          <a:p>
            <a:pPr lvl="1" eaLnBrk="1" hangingPunct="1">
              <a:lnSpc>
                <a:spcPct val="80000"/>
              </a:lnSpc>
            </a:pPr>
            <a:r>
              <a:rPr lang="en-US" altLang="en-US" smtClean="0"/>
              <a:t>9 million people develop TB disease</a:t>
            </a:r>
          </a:p>
          <a:p>
            <a:pPr lvl="1" eaLnBrk="1" hangingPunct="1">
              <a:lnSpc>
                <a:spcPct val="80000"/>
              </a:lnSpc>
            </a:pPr>
            <a:endParaRPr lang="en-US" altLang="en-US" sz="1600" smtClean="0"/>
          </a:p>
          <a:p>
            <a:pPr lvl="1" eaLnBrk="1" hangingPunct="1">
              <a:lnSpc>
                <a:spcPct val="80000"/>
              </a:lnSpc>
            </a:pPr>
            <a:r>
              <a:rPr lang="en-US" altLang="en-US" smtClean="0"/>
              <a:t>1.5 million people die of TB</a:t>
            </a:r>
            <a:endParaRPr lang="en-US" altLang="en-US" sz="2000" smtClean="0"/>
          </a:p>
        </p:txBody>
      </p:sp>
      <p:sp>
        <p:nvSpPr>
          <p:cNvPr id="1741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 smtClean="0"/>
              <a:t>Module 2 – Epidemiology of Tuberculosis</a:t>
            </a:r>
          </a:p>
        </p:txBody>
      </p:sp>
      <p:sp>
        <p:nvSpPr>
          <p:cNvPr id="1741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F4352A1-6553-4DFE-9A98-ACDB4946EC98}" type="slidenum">
              <a:rPr lang="en-US" altLang="en-US" sz="2000" smtClean="0"/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alt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229600" cy="868363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532B64"/>
                </a:solidFill>
              </a:rPr>
              <a:t>TB Reporting in U.S.</a:t>
            </a:r>
          </a:p>
        </p:txBody>
      </p:sp>
      <p:sp>
        <p:nvSpPr>
          <p:cNvPr id="19459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</a:pPr>
            <a:r>
              <a:rPr lang="en-US" altLang="en-US" sz="2800" dirty="0" smtClean="0"/>
              <a:t>The Report of Verified Case of Tuberculosis (RVCT) is the national TB surveillance data collection form and is used for reporting all  verified TB cases to CDC</a:t>
            </a:r>
          </a:p>
          <a:p>
            <a:pPr marL="533400" indent="-533400" eaLnBrk="1" hangingPunct="1">
              <a:lnSpc>
                <a:spcPct val="80000"/>
              </a:lnSpc>
            </a:pPr>
            <a:endParaRPr lang="en-US" altLang="en-US" sz="2000" dirty="0" smtClean="0"/>
          </a:p>
          <a:p>
            <a:pPr marL="914400" lvl="1" indent="-457200" eaLnBrk="1" hangingPunct="1">
              <a:lnSpc>
                <a:spcPct val="80000"/>
              </a:lnSpc>
            </a:pPr>
            <a:r>
              <a:rPr lang="en-US" altLang="en-US" dirty="0" smtClean="0"/>
              <a:t>The 50 states, District of Columbia, New York City, Puerto Rico, and 7 other jurisdictions in the Pacific and Caribbean report TB cases to CDC</a:t>
            </a:r>
          </a:p>
          <a:p>
            <a:pPr marL="914400" lvl="1" indent="-457200" eaLnBrk="1" hangingPunct="1">
              <a:lnSpc>
                <a:spcPct val="80000"/>
              </a:lnSpc>
            </a:pPr>
            <a:endParaRPr lang="en-US" altLang="en-US" sz="2000" dirty="0" smtClean="0"/>
          </a:p>
          <a:p>
            <a:pPr marL="533400" indent="-533400" eaLnBrk="1" hangingPunct="1">
              <a:lnSpc>
                <a:spcPct val="80000"/>
              </a:lnSpc>
            </a:pPr>
            <a:r>
              <a:rPr lang="en-US" altLang="en-US" sz="2800" dirty="0" smtClean="0"/>
              <a:t>Health care providers are required by law to report TB cases to state or local health departments</a:t>
            </a:r>
          </a:p>
          <a:p>
            <a:pPr marL="914400" lvl="1" indent="-457200" eaLnBrk="1" hangingPunct="1">
              <a:lnSpc>
                <a:spcPct val="80000"/>
              </a:lnSpc>
              <a:buFontTx/>
              <a:buNone/>
            </a:pPr>
            <a:endParaRPr lang="en-US" altLang="en-US" sz="3200" dirty="0" smtClean="0"/>
          </a:p>
        </p:txBody>
      </p:sp>
      <p:sp>
        <p:nvSpPr>
          <p:cNvPr id="1946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 smtClean="0"/>
              <a:t>Module 2 – Epidemiology of Tuberculosis</a:t>
            </a:r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FF357AD-9545-4BA2-A242-53EAE27A2FD5}" type="slidenum">
              <a:rPr lang="en-US" altLang="en-US" sz="2000" smtClean="0"/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US" alt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532B64"/>
                </a:solidFill>
              </a:rPr>
              <a:t>U.S. Epidemiology of TB</a:t>
            </a:r>
            <a:br>
              <a:rPr lang="en-US" altLang="en-US" dirty="0" smtClean="0">
                <a:solidFill>
                  <a:srgbClr val="532B64"/>
                </a:solidFill>
              </a:rPr>
            </a:br>
            <a:r>
              <a:rPr lang="en-US" altLang="en-US" sz="3200" dirty="0" smtClean="0">
                <a:solidFill>
                  <a:srgbClr val="532B64"/>
                </a:solidFill>
              </a:rPr>
              <a:t>1953 - 1986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3820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1953: 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mtClean="0"/>
              <a:t>More than 84,000 cases of TB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1953-1984: 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mtClean="0"/>
              <a:t>TB cases declined about 6% each year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1985: 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mtClean="0"/>
              <a:t>TB cases reached a low of 22,201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1986: 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mtClean="0"/>
              <a:t>Significant increase in TB cases began</a:t>
            </a:r>
          </a:p>
          <a:p>
            <a:pPr eaLnBrk="1" hangingPunct="1">
              <a:lnSpc>
                <a:spcPct val="80000"/>
              </a:lnSpc>
            </a:pPr>
            <a:endParaRPr lang="en-US" altLang="en-US" sz="2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800" smtClean="0"/>
          </a:p>
        </p:txBody>
      </p:sp>
      <p:sp>
        <p:nvSpPr>
          <p:cNvPr id="2150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 smtClean="0"/>
              <a:t>Module 2 – Epidemiology of Tuberculosis</a:t>
            </a:r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7030A0"/>
              </a:buClr>
              <a:buChar char="•"/>
              <a:defRPr sz="32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7030A0"/>
              </a:buClr>
              <a:buChar char="–"/>
              <a:defRPr sz="28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7030A0"/>
              </a:buClr>
              <a:buChar char="•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008080"/>
              </a:buClr>
              <a:buChar char="–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A881FE0-4800-4583-91AC-82A77AF74029}" type="slidenum">
              <a:rPr lang="en-US" altLang="en-US" sz="2000" smtClean="0"/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en-US" alt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1" i="0" u="none" strike="noStrike" cap="none" normalizeH="0" baseline="0" smtClean="0">
            <a:ln>
              <a:noFill/>
            </a:ln>
            <a:solidFill>
              <a:srgbClr val="009999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1" i="0" u="none" strike="noStrike" cap="none" normalizeH="0" baseline="0" smtClean="0">
            <a:ln>
              <a:noFill/>
            </a:ln>
            <a:solidFill>
              <a:srgbClr val="009999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14507</TotalTime>
  <Words>3380</Words>
  <Application>Microsoft Office PowerPoint</Application>
  <PresentationFormat>On-screen Show (4:3)</PresentationFormat>
  <Paragraphs>996</Paragraphs>
  <Slides>62</Slides>
  <Notes>62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66" baseType="lpstr">
      <vt:lpstr>Arial</vt:lpstr>
      <vt:lpstr>Myriad Web Pro</vt:lpstr>
      <vt:lpstr>Times New Roman</vt:lpstr>
      <vt:lpstr>Default Design</vt:lpstr>
      <vt:lpstr>PowerPoint Presentation</vt:lpstr>
      <vt:lpstr>Module 2: Objectives</vt:lpstr>
      <vt:lpstr>Module 2: Overview</vt:lpstr>
      <vt:lpstr>Introduction to TB Epidemiology</vt:lpstr>
      <vt:lpstr>Epidemiology (1)</vt:lpstr>
      <vt:lpstr>Epidemiology (2)</vt:lpstr>
      <vt:lpstr>Global Epidemiology of TB</vt:lpstr>
      <vt:lpstr>TB Reporting in U.S.</vt:lpstr>
      <vt:lpstr>U.S. Epidemiology of TB 1953 - 1986</vt:lpstr>
      <vt:lpstr>U.S. TB Resurgence (1) 1986 - 1992</vt:lpstr>
      <vt:lpstr>U.S. TB Resurgence (2) 1986 - 1992</vt:lpstr>
      <vt:lpstr>U.S. TB Control and Prevention (1)  1993 - 2014</vt:lpstr>
      <vt:lpstr>U.S. TB Control and Prevention (2) 1993 - 2014</vt:lpstr>
      <vt:lpstr>Continuing Challenges in TB Control </vt:lpstr>
      <vt:lpstr>TB Case Rates (1)</vt:lpstr>
      <vt:lpstr>TB Case Rates (2)</vt:lpstr>
      <vt:lpstr>TB Case Rates by State, 2014</vt:lpstr>
      <vt:lpstr>TB Case Rates (3)</vt:lpstr>
      <vt:lpstr>Epidemiology of TB Study Question 2.1</vt:lpstr>
      <vt:lpstr>Epidemiology of TB Study Question 2.2</vt:lpstr>
      <vt:lpstr>Epidemiology of TB Study Question 2.3</vt:lpstr>
      <vt:lpstr>Epidemiology of TB Study Question 2.4</vt:lpstr>
      <vt:lpstr>Epidemiology of TB Study Question 2.5</vt:lpstr>
      <vt:lpstr>Race and Ethnicity (1)</vt:lpstr>
      <vt:lpstr>Race and Ethnicity (2)</vt:lpstr>
      <vt:lpstr>Race and Ethnicity (3)</vt:lpstr>
      <vt:lpstr>Race and Ethnicity (4)</vt:lpstr>
      <vt:lpstr>Relative Risk for TB (1)</vt:lpstr>
      <vt:lpstr>Relative Risk for TB (2)</vt:lpstr>
      <vt:lpstr>Relative Risk for TB (3) Race and Ethnicity, 2014</vt:lpstr>
      <vt:lpstr>Race and Ethnicity  Study Question 2.6</vt:lpstr>
      <vt:lpstr>People at High Risk for TB Infection and TB Disease</vt:lpstr>
      <vt:lpstr>High-Risk Groups</vt:lpstr>
      <vt:lpstr>People at High Risk for Exposure to or Infection with M. tuberculosis</vt:lpstr>
      <vt:lpstr>People at High Risk for Developing  TB Disease after Infection with M. tuberculosis (1)</vt:lpstr>
      <vt:lpstr>People at High Risk for Developing  TB Disease after Infection with M. tuberculosis (2)</vt:lpstr>
      <vt:lpstr>High-Risk Groups for TB Infection (1) Contacts</vt:lpstr>
      <vt:lpstr>High-Risk Groups for TB Infection (2) Foreign-Born Persons/Immigrants</vt:lpstr>
      <vt:lpstr>High-Risk Groups for TB Infection (3) Foreign-Born Persons/Immigrants</vt:lpstr>
      <vt:lpstr>High-Risk Groups for TB Infection (4) Foreign-Born Persons/Immigrants</vt:lpstr>
      <vt:lpstr>High-Risk Groups for TB Infection (5) Foreign-Born Persons/Immigrants</vt:lpstr>
      <vt:lpstr>High-Risk Groups for TB Infection (6) Foreign-Born Persons/Immigrants</vt:lpstr>
      <vt:lpstr>High-Risk Groups for TB Infection (7) Congregate Settings</vt:lpstr>
      <vt:lpstr>High-Risk Groups for TB Infection (8) Congregate Settings</vt:lpstr>
      <vt:lpstr>High-Risk Groups for TB Infection (9)  Correctional Facilities</vt:lpstr>
      <vt:lpstr>High-Risk Groups for TB Infection (10)  Health Care Workers</vt:lpstr>
      <vt:lpstr>High-Risk Groups for TB Infection (11)  Populations Defined Locally</vt:lpstr>
      <vt:lpstr>High-Risk Groups for TB Infection (12)  Populations Defined Locally</vt:lpstr>
      <vt:lpstr>High-Risk Groups for TB Infection (13) Children and Adolescents</vt:lpstr>
      <vt:lpstr>High-Risk Groups for TB Disease (1) Infants and Children Younger than 5 Years</vt:lpstr>
      <vt:lpstr>High-Risk Groups for TB Disease (2) People Living with HIV</vt:lpstr>
      <vt:lpstr>High-Risk Groups for TB Infection  Study Question 2.7</vt:lpstr>
      <vt:lpstr>High-Risk Groups for TB Infection  Study Question 2.8</vt:lpstr>
      <vt:lpstr>High-Risk Groups for TB Infection  Study Question 2.9</vt:lpstr>
      <vt:lpstr>PowerPoint Presentation</vt:lpstr>
      <vt:lpstr>PowerPoint Presentation</vt:lpstr>
      <vt:lpstr>PowerPoint Presentation</vt:lpstr>
      <vt:lpstr>PowerPoint Presentation</vt:lpstr>
      <vt:lpstr>High-Risk Groups for TB Disease Study Question 2.14</vt:lpstr>
      <vt:lpstr>Case Studies</vt:lpstr>
      <vt:lpstr>Module 2: Case Study 2.1</vt:lpstr>
      <vt:lpstr>Module 2: Case Study 2.2</vt:lpstr>
    </vt:vector>
  </TitlesOfParts>
  <Company>ITSO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fpg3</dc:creator>
  <cp:lastModifiedBy>Segerlind, Sarah (CDC/OID/NCHHSTP)</cp:lastModifiedBy>
  <cp:revision>1037</cp:revision>
  <cp:lastPrinted>2016-05-24T17:42:52Z</cp:lastPrinted>
  <dcterms:created xsi:type="dcterms:W3CDTF">2007-03-05T15:39:00Z</dcterms:created>
  <dcterms:modified xsi:type="dcterms:W3CDTF">2016-10-03T13:09:12Z</dcterms:modified>
</cp:coreProperties>
</file>