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8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0.xml" ContentType="application/vnd.openxmlformats-officedocument.presentationml.tags+xml"/>
  <Override PartName="/ppt/tags/tag24.xml" ContentType="application/vnd.openxmlformats-officedocument.presentationml.tags+xml"/>
  <Override PartName="/ppt/tags/tag21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31"/>
  </p:notesMasterIdLst>
  <p:handoutMasterIdLst>
    <p:handoutMasterId r:id="rId32"/>
  </p:handoutMasterIdLst>
  <p:sldIdLst>
    <p:sldId id="465" r:id="rId3"/>
    <p:sldId id="466" r:id="rId4"/>
    <p:sldId id="637" r:id="rId5"/>
    <p:sldId id="664" r:id="rId6"/>
    <p:sldId id="657" r:id="rId7"/>
    <p:sldId id="668" r:id="rId8"/>
    <p:sldId id="674" r:id="rId9"/>
    <p:sldId id="601" r:id="rId10"/>
    <p:sldId id="667" r:id="rId11"/>
    <p:sldId id="658" r:id="rId12"/>
    <p:sldId id="525" r:id="rId13"/>
    <p:sldId id="528" r:id="rId14"/>
    <p:sldId id="526" r:id="rId15"/>
    <p:sldId id="617" r:id="rId16"/>
    <p:sldId id="619" r:id="rId17"/>
    <p:sldId id="620" r:id="rId18"/>
    <p:sldId id="625" r:id="rId19"/>
    <p:sldId id="629" r:id="rId20"/>
    <p:sldId id="630" r:id="rId21"/>
    <p:sldId id="661" r:id="rId22"/>
    <p:sldId id="631" r:id="rId23"/>
    <p:sldId id="640" r:id="rId24"/>
    <p:sldId id="662" r:id="rId25"/>
    <p:sldId id="632" r:id="rId26"/>
    <p:sldId id="537" r:id="rId27"/>
    <p:sldId id="670" r:id="rId28"/>
    <p:sldId id="572" r:id="rId29"/>
    <p:sldId id="675" r:id="rId30"/>
  </p:sldIdLst>
  <p:sldSz cx="9144000" cy="6858000" type="screen4x3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n1" initials="t" lastIdx="23" clrIdx="0"/>
  <p:cmAuthor id="7" name="TGardner" initials="TGardner" lastIdx="5" clrIdx="7"/>
  <p:cmAuthor id="1" name="hgj6" initials="h" lastIdx="4" clrIdx="1"/>
  <p:cmAuthor id="8" name="France, Anne (CDC/OID/NCHHSTP)" initials="FA(" lastIdx="3" clrIdx="8"/>
  <p:cmAuthor id="2" name="jvg0" initials="jvg0" lastIdx="2" clrIdx="2"/>
  <p:cmAuthor id="9" name="Anne Marie France" initials="AM France" lastIdx="27" clrIdx="9"/>
  <p:cmAuthor id="3" name="trn1" initials="trn1" lastIdx="3" clrIdx="3"/>
  <p:cmAuthor id="10" name="TNavin" initials="Tom Navin" lastIdx="1" clrIdx="10"/>
  <p:cmAuthor id="4" name="Juliana Grant" initials="jvg0" lastIdx="2" clrIdx="4"/>
  <p:cmAuthor id="5" name="Lambert, Lauren A. (CDC/OID/NCHHSTP)" initials="LLA(" lastIdx="22" clrIdx="5"/>
  <p:cmAuthor id="6" name="CDC User" initials="CU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A01A"/>
    <a:srgbClr val="660066"/>
    <a:srgbClr val="BF311A"/>
    <a:srgbClr val="D2A8D4"/>
    <a:srgbClr val="757575"/>
    <a:srgbClr val="9A4E9E"/>
    <a:srgbClr val="FFFFCC"/>
    <a:srgbClr val="FFFF99"/>
    <a:srgbClr val="009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275" autoAdjust="0"/>
  </p:normalViewPr>
  <p:slideViewPr>
    <p:cSldViewPr>
      <p:cViewPr varScale="1">
        <p:scale>
          <a:sx n="86" d="100"/>
          <a:sy n="86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0DE3-DC02-48DB-8C2E-F5F463CFDD48}" type="datetimeFigureOut">
              <a:rPr lang="en-US" smtClean="0"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4A152-2FE7-476C-B136-ABF8F2BFA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8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8AC7721-7F1D-4677-9A2C-EEA002A2DA99}" type="datetimeFigureOut">
              <a:rPr lang="en-US" smtClean="0"/>
              <a:pPr/>
              <a:t>8/28/2015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7251E77-BC53-4DFF-AB3F-09CB155545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09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0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9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1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1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2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65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8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92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28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9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46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81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8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4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85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05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94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94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6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575810"/>
          </a:xfrm>
        </p:spPr>
        <p:txBody>
          <a:bodyPr/>
          <a:lstStyle/>
          <a:p>
            <a:pPr marL="0" indent="0">
              <a:buSzPct val="100000"/>
              <a:buFont typeface="+mj-lt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00000"/>
              <a:buFont typeface="+mj-lt"/>
              <a:buNone/>
            </a:pPr>
            <a:endParaRPr lang="en-US" sz="11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4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4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A1BA6-D094-4E68-84B9-27327BF8DBA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2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A1BA6-D094-4E68-84B9-27327BF8DBA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033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928359" cy="4183380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51E77-BC53-4DFF-AB3F-09CB155545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5" y="304800"/>
            <a:ext cx="75644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50" y="1981200"/>
            <a:ext cx="76263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61238" y="6248400"/>
            <a:ext cx="17827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73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3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20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for HIV/AIDS, Viral Hepatitis, STD , and TB Prevention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Division of Tuberculosis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444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821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206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04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6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40401977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287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809838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National Center for HIV/AIDS, Viral Hepatitis, STD , and TB Prevention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Division of Tuberculosis Elimination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23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1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343401"/>
            <a:ext cx="64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9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image" Target="../media/image17.png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hyperlink" Target="mailto:tbgenotyping@cdc.gov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hyperlink" Target="https://ajtv-nifm-web2.cdc.gov/TBGIMS/" TargetMode="External"/><Relationship Id="rId5" Type="http://schemas.openxmlformats.org/officeDocument/2006/relationships/hyperlink" Target="http://www.cdc.gov/tb/publications/factsheets/statistics/Genotyping_BestPractices.pdf" TargetMode="External"/><Relationship Id="rId4" Type="http://schemas.openxmlformats.org/officeDocument/2006/relationships/hyperlink" Target="http://www.cdc.gov/tb/programs/genotyping/default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gif"/><Relationship Id="rId4" Type="http://schemas.openxmlformats.org/officeDocument/2006/relationships/hyperlink" Target="mailto:TBGenotyping@cdc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57200" y="19812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/>
              <a:t>Introduction to </a:t>
            </a:r>
            <a:br>
              <a:rPr lang="en-US" sz="4400" dirty="0"/>
            </a:br>
            <a:r>
              <a:rPr lang="en-US" sz="4400" dirty="0"/>
              <a:t>Tuberculosis Genotyping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National Center for HIV/AIDS, Viral Hepatitis, STD, and TB Prevention</a:t>
            </a:r>
          </a:p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</p:spPr>
        <p:txBody>
          <a:bodyPr/>
          <a:lstStyle/>
          <a:p>
            <a:r>
              <a:rPr lang="en-US" dirty="0" smtClean="0"/>
              <a:t>Division of Tuberculosis Elimination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 relapse from new infection</a:t>
            </a:r>
          </a:p>
          <a:p>
            <a:endParaRPr lang="en-US" dirty="0" smtClean="0"/>
          </a:p>
          <a:p>
            <a:r>
              <a:rPr lang="en-US" dirty="0" smtClean="0"/>
              <a:t>Detect false-positive culture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10</a:t>
            </a:fld>
            <a:endParaRPr lang="en-US" sz="2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 smtClean="0"/>
              <a:t>How Can </a:t>
            </a:r>
            <a:r>
              <a:rPr lang="en-US" sz="3200" dirty="0"/>
              <a:t>G</a:t>
            </a:r>
            <a:r>
              <a:rPr lang="en-US" sz="3200" dirty="0" smtClean="0"/>
              <a:t>enotyping be Useful in </a:t>
            </a:r>
            <a:br>
              <a:rPr lang="en-US" sz="3200" dirty="0" smtClean="0"/>
            </a:br>
            <a:r>
              <a:rPr lang="en-US" sz="3200" dirty="0" smtClean="0"/>
              <a:t>TB Control? (2)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676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3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(1)</a:t>
            </a:r>
            <a:endParaRPr lang="en-US" sz="3200" dirty="0"/>
          </a:p>
        </p:txBody>
      </p:sp>
      <p:sp>
        <p:nvSpPr>
          <p:cNvPr id="65" name="Content Placeholder 9"/>
          <p:cNvSpPr>
            <a:spLocks noGrp="1"/>
          </p:cNvSpPr>
          <p:nvPr>
            <p:ph idx="1"/>
          </p:nvPr>
        </p:nvSpPr>
        <p:spPr>
          <a:xfrm>
            <a:off x="458272" y="5029200"/>
            <a:ext cx="8229600" cy="1295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Persons diagnosed with TB spent most of their time together at the same house</a:t>
            </a:r>
          </a:p>
          <a:p>
            <a:pPr lvl="1"/>
            <a:r>
              <a:rPr lang="en-US" sz="2400" i="1" dirty="0" smtClean="0"/>
              <a:t>Likely related by transmission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2286000"/>
            <a:ext cx="3276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209800" y="1295400"/>
            <a:ext cx="4191000" cy="9906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47089" y="2590800"/>
            <a:ext cx="838200" cy="1676400"/>
            <a:chOff x="1428621" y="2133600"/>
            <a:chExt cx="1218111" cy="1905000"/>
          </a:xfrm>
          <a:solidFill>
            <a:srgbClr val="FFFF00"/>
          </a:solidFill>
        </p:grpSpPr>
        <p:sp>
          <p:nvSpPr>
            <p:cNvPr id="16" name="Isosceles Triangle 15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  <a:grpFill/>
          </p:grpSpPr>
          <p:sp>
            <p:nvSpPr>
              <p:cNvPr id="18" name="Oval 17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4267200" y="3048000"/>
            <a:ext cx="685800" cy="1295400"/>
            <a:chOff x="6934200" y="2286000"/>
            <a:chExt cx="1397397" cy="1905000"/>
          </a:xfrm>
          <a:solidFill>
            <a:srgbClr val="FFFF00"/>
          </a:solidFill>
        </p:grpSpPr>
        <p:sp>
          <p:nvSpPr>
            <p:cNvPr id="39" name="Rectangle 38"/>
            <p:cNvSpPr/>
            <p:nvPr/>
          </p:nvSpPr>
          <p:spPr>
            <a:xfrm>
              <a:off x="7481248" y="3429000"/>
              <a:ext cx="76200" cy="76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92266" y="3429000"/>
              <a:ext cx="76201" cy="76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rot="1755629">
              <a:off x="7721997" y="2846375"/>
              <a:ext cx="609600" cy="76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19877100">
              <a:off x="6934200" y="2844012"/>
              <a:ext cx="609600" cy="76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481249" y="2734235"/>
              <a:ext cx="304801" cy="838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429756" y="2286000"/>
              <a:ext cx="381000" cy="381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19200" y="2743200"/>
            <a:ext cx="838200" cy="1676400"/>
            <a:chOff x="1428621" y="2133600"/>
            <a:chExt cx="1218111" cy="1905000"/>
          </a:xfrm>
          <a:solidFill>
            <a:srgbClr val="FFFF00"/>
          </a:solidFill>
        </p:grpSpPr>
        <p:sp>
          <p:nvSpPr>
            <p:cNvPr id="54" name="Isosceles Triangle 53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67" name="Straight Connector 66"/>
          <p:cNvCxnSpPr>
            <a:endCxn id="5" idx="1"/>
          </p:cNvCxnSpPr>
          <p:nvPr/>
        </p:nvCxnSpPr>
        <p:spPr>
          <a:xfrm flipV="1">
            <a:off x="1905000" y="3352800"/>
            <a:ext cx="762000" cy="30480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914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11</a:t>
            </a:fld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12</a:t>
            </a:fld>
            <a:endParaRPr lang="en-US" sz="2000" b="1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31982"/>
              </p:ext>
            </p:extLst>
          </p:nvPr>
        </p:nvGraphicFramePr>
        <p:xfrm>
          <a:off x="1985116" y="2055268"/>
          <a:ext cx="4703417" cy="14173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86479"/>
                <a:gridCol w="3116938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Mother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Son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Neighbor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 flipH="1">
            <a:off x="6562828" y="3100289"/>
            <a:ext cx="190735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6588028" y="2539342"/>
            <a:ext cx="163689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6527321" y="1985214"/>
            <a:ext cx="163689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04800" y="304800"/>
            <a:ext cx="8458200" cy="73152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66599" y="1333668"/>
            <a:ext cx="8334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2400" b="1" dirty="0">
                <a:solidFill>
                  <a:schemeClr val="bg2"/>
                </a:solidFill>
              </a:rPr>
              <a:t>Genotype results for TB cases linked to </a:t>
            </a:r>
            <a:r>
              <a:rPr lang="en-US" sz="2400" b="1" dirty="0" smtClean="0">
                <a:solidFill>
                  <a:schemeClr val="bg2"/>
                </a:solidFill>
              </a:rPr>
              <a:t>household: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874837"/>
            <a:ext cx="8229600" cy="4191000"/>
          </a:xfrm>
        </p:spPr>
        <p:txBody>
          <a:bodyPr/>
          <a:lstStyle/>
          <a:p>
            <a:r>
              <a:rPr lang="en-US" dirty="0" smtClean="0"/>
              <a:t>All cases had matching genotypes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spent time together in the same house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cases were likely transmission-related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13</a:t>
            </a:fld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610600" cy="11430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(3)</a:t>
            </a:r>
          </a:p>
          <a:p>
            <a:pPr>
              <a:lnSpc>
                <a:spcPct val="100000"/>
              </a:lnSpc>
            </a:pPr>
            <a:r>
              <a:rPr lang="en-US" dirty="0"/>
              <a:t>Interpretation of </a:t>
            </a:r>
            <a:r>
              <a:rPr lang="en-US" dirty="0" smtClean="0"/>
              <a:t>Genotyping Results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>
          <a:xfrm flipV="1">
            <a:off x="5246683" y="3183698"/>
            <a:ext cx="849317" cy="58717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381000" y="1424173"/>
            <a:ext cx="4114800" cy="46718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dirty="0"/>
              <a:t>Contact investigation did not find any other cases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Two other family members were diagnosed and treated for TB infection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Neighbor with TB did not identify any other contacts aside from this family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5908414" y="2360797"/>
            <a:ext cx="2497466" cy="20588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>
            <a:off x="5608607" y="1479790"/>
            <a:ext cx="3001993" cy="88241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6600" y="2645665"/>
            <a:ext cx="1295264" cy="1316735"/>
            <a:chOff x="7086600" y="2645665"/>
            <a:chExt cx="1295264" cy="1316735"/>
          </a:xfrm>
        </p:grpSpPr>
        <p:grpSp>
          <p:nvGrpSpPr>
            <p:cNvPr id="6" name="Group 5"/>
            <p:cNvGrpSpPr/>
            <p:nvPr/>
          </p:nvGrpSpPr>
          <p:grpSpPr>
            <a:xfrm>
              <a:off x="7086600" y="2645665"/>
              <a:ext cx="1295264" cy="1316735"/>
              <a:chOff x="7086600" y="2645665"/>
              <a:chExt cx="1295264" cy="1316735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7086600" y="2645665"/>
                <a:ext cx="899971" cy="1316735"/>
                <a:chOff x="6934200" y="2286001"/>
                <a:chExt cx="1397397" cy="1904999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7481248" y="3429000"/>
                  <a:ext cx="76200" cy="7620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710144" y="3429000"/>
                  <a:ext cx="76201" cy="7620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1755629">
                  <a:off x="7721997" y="2846375"/>
                  <a:ext cx="609600" cy="762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19877100">
                  <a:off x="6934200" y="2844012"/>
                  <a:ext cx="609600" cy="762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7481248" y="2702256"/>
                  <a:ext cx="304800" cy="8382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429756" y="2286001"/>
                  <a:ext cx="381002" cy="381000"/>
                </a:xfrm>
                <a:prstGeom prst="ellipse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85" name="Group 10"/>
              <p:cNvGrpSpPr/>
              <p:nvPr/>
            </p:nvGrpSpPr>
            <p:grpSpPr>
              <a:xfrm>
                <a:off x="7924800" y="3048000"/>
                <a:ext cx="457064" cy="914400"/>
                <a:chOff x="1428621" y="2133600"/>
                <a:chExt cx="1218111" cy="19050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834779" y="3276600"/>
                  <a:ext cx="76200" cy="7620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084696" y="3276600"/>
                  <a:ext cx="76200" cy="7620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 rot="1755629">
                  <a:off x="2037132" y="2693975"/>
                  <a:ext cx="609600" cy="762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 rot="19877100">
                  <a:off x="1428621" y="2691612"/>
                  <a:ext cx="609600" cy="76200"/>
                </a:xfrm>
                <a:prstGeom prst="rect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828800" y="2133600"/>
                  <a:ext cx="381000" cy="381000"/>
                </a:xfrm>
                <a:prstGeom prst="ellipse">
                  <a:avLst/>
                </a:prstGeom>
                <a:solidFill>
                  <a:srgbClr val="D2A8D4"/>
                </a:solidFill>
                <a:ln w="12700">
                  <a:solidFill>
                    <a:srgbClr val="D2A8D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4" name="Isosceles Triangle 83"/>
            <p:cNvSpPr/>
            <p:nvPr/>
          </p:nvSpPr>
          <p:spPr>
            <a:xfrm>
              <a:off x="8016454" y="3230880"/>
              <a:ext cx="259966" cy="410154"/>
            </a:xfrm>
            <a:prstGeom prst="triangle">
              <a:avLst/>
            </a:prstGeom>
            <a:solidFill>
              <a:srgbClr val="D2A8D4"/>
            </a:solidFill>
            <a:ln w="12700">
              <a:solidFill>
                <a:srgbClr val="D2A8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8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14</a:t>
            </a:fld>
            <a:endParaRPr lang="en-US" sz="20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4495800" y="2819400"/>
            <a:ext cx="852854" cy="1408130"/>
            <a:chOff x="1428621" y="2133600"/>
            <a:chExt cx="1218111" cy="1905000"/>
          </a:xfrm>
          <a:solidFill>
            <a:srgbClr val="FFFF00"/>
          </a:solidFill>
        </p:grpSpPr>
        <p:sp>
          <p:nvSpPr>
            <p:cNvPr id="42" name="Isosceles Triangle 41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  <a:grpFill/>
          </p:grpSpPr>
          <p:sp>
            <p:nvSpPr>
              <p:cNvPr id="44" name="Oval 43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5943600" y="2667000"/>
            <a:ext cx="754380" cy="1508760"/>
            <a:chOff x="1428621" y="2133600"/>
            <a:chExt cx="1218111" cy="1905000"/>
          </a:xfrm>
          <a:solidFill>
            <a:srgbClr val="FFFF00"/>
          </a:solidFill>
        </p:grpSpPr>
        <p:sp>
          <p:nvSpPr>
            <p:cNvPr id="58" name="Isosceles Triangle 57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676173" y="3173550"/>
            <a:ext cx="512337" cy="981455"/>
            <a:chOff x="6934200" y="2286000"/>
            <a:chExt cx="1397397" cy="1905000"/>
          </a:xfrm>
          <a:solidFill>
            <a:srgbClr val="FFFF00"/>
          </a:solidFill>
        </p:grpSpPr>
        <p:sp>
          <p:nvSpPr>
            <p:cNvPr id="70" name="Rectangle 69"/>
            <p:cNvSpPr/>
            <p:nvPr/>
          </p:nvSpPr>
          <p:spPr>
            <a:xfrm>
              <a:off x="7481248" y="3429000"/>
              <a:ext cx="76200" cy="76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92266" y="3429000"/>
              <a:ext cx="76201" cy="7620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 rot="1755629">
              <a:off x="7721997" y="2846375"/>
              <a:ext cx="609600" cy="76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 rot="19877100">
              <a:off x="6934200" y="2844012"/>
              <a:ext cx="609600" cy="76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81249" y="2734235"/>
              <a:ext cx="304801" cy="8382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7429756" y="2286000"/>
              <a:ext cx="381000" cy="381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381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93" name="Title 1"/>
          <p:cNvSpPr txBox="1">
            <a:spLocks/>
          </p:cNvSpPr>
          <p:nvPr/>
        </p:nvSpPr>
        <p:spPr>
          <a:xfrm>
            <a:off x="381000" y="304800"/>
            <a:ext cx="8382000" cy="11430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(4)</a:t>
            </a:r>
          </a:p>
          <a:p>
            <a:pPr>
              <a:lnSpc>
                <a:spcPct val="100000"/>
              </a:lnSpc>
            </a:pPr>
            <a:r>
              <a:rPr lang="en-US" dirty="0"/>
              <a:t>Back to the </a:t>
            </a:r>
            <a:r>
              <a:rPr lang="en-US" dirty="0" smtClean="0"/>
              <a:t>Household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470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5403"/>
              </p:ext>
            </p:extLst>
          </p:nvPr>
        </p:nvGraphicFramePr>
        <p:xfrm>
          <a:off x="1951342" y="2075117"/>
          <a:ext cx="5638800" cy="23622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981200"/>
                <a:gridCol w="36576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Mother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Son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Genotype 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Neighbor 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Genotype 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Patient A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Genotype 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Patient B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Genotype 1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4E9E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15</a:t>
            </a:fld>
            <a:endParaRPr lang="en-US" sz="2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304800"/>
            <a:ext cx="8534400" cy="14478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(5)</a:t>
            </a:r>
          </a:p>
          <a:p>
            <a:pPr>
              <a:lnSpc>
                <a:spcPct val="100000"/>
              </a:lnSpc>
            </a:pPr>
            <a:r>
              <a:rPr lang="en-US" dirty="0"/>
              <a:t>Review of </a:t>
            </a:r>
            <a:r>
              <a:rPr lang="en-US" dirty="0" smtClean="0"/>
              <a:t>Genotype Data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County A – 2013 </a:t>
            </a:r>
          </a:p>
        </p:txBody>
      </p:sp>
      <p:pic>
        <p:nvPicPr>
          <p:cNvPr id="13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 flipH="1">
            <a:off x="7540320" y="3079562"/>
            <a:ext cx="190735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565521" y="2574086"/>
            <a:ext cx="163689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565521" y="2061414"/>
            <a:ext cx="163689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 flipH="1">
            <a:off x="7499011" y="3550400"/>
            <a:ext cx="190735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 flipH="1">
            <a:off x="7439876" y="4007598"/>
            <a:ext cx="190735" cy="5461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220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cases with matching genotypes within 6 months</a:t>
            </a:r>
          </a:p>
          <a:p>
            <a:endParaRPr lang="en-US" dirty="0" smtClean="0"/>
          </a:p>
          <a:p>
            <a:r>
              <a:rPr lang="en-US" dirty="0" smtClean="0"/>
              <a:t>Cases may all be related by transmission, but</a:t>
            </a:r>
          </a:p>
          <a:p>
            <a:pPr lvl="1"/>
            <a:r>
              <a:rPr lang="en-US" sz="2400" i="1" dirty="0" smtClean="0"/>
              <a:t>When?</a:t>
            </a:r>
          </a:p>
          <a:p>
            <a:pPr lvl="1"/>
            <a:r>
              <a:rPr lang="en-US" sz="2400" i="1" dirty="0" smtClean="0"/>
              <a:t>Where?</a:t>
            </a:r>
          </a:p>
          <a:p>
            <a:endParaRPr lang="en-US" dirty="0"/>
          </a:p>
          <a:p>
            <a:r>
              <a:rPr lang="en-US" dirty="0" smtClean="0"/>
              <a:t>More information is needed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16</a:t>
            </a:fld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458200" cy="11430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</a:t>
            </a:r>
            <a:r>
              <a:rPr lang="en-US" sz="3200" dirty="0"/>
              <a:t>S</a:t>
            </a:r>
            <a:r>
              <a:rPr lang="en-US" sz="3200" dirty="0" smtClean="0"/>
              <a:t>cenario 1: A Household (6)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 the </a:t>
            </a:r>
            <a:r>
              <a:rPr lang="en-US" dirty="0" smtClean="0"/>
              <a:t>Genotype Results Indicate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2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/>
            <a:r>
              <a:rPr lang="en-US" dirty="0" smtClean="0"/>
              <a:t>Investigate to understand relationship of Patient A and Patient B to the other patients in the cluster</a:t>
            </a:r>
          </a:p>
          <a:p>
            <a:pPr lvl="1"/>
            <a:r>
              <a:rPr lang="en-US" sz="2400" i="1" dirty="0" smtClean="0"/>
              <a:t>Identify likely locations of transmission</a:t>
            </a:r>
          </a:p>
          <a:p>
            <a:pPr lvl="1"/>
            <a:r>
              <a:rPr lang="en-US" sz="2400" i="1" dirty="0" smtClean="0"/>
              <a:t>Determine if there are missed contacts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dirty="0"/>
          </a:p>
          <a:p>
            <a:pPr>
              <a:spcBef>
                <a:spcPts val="576"/>
              </a:spcBef>
            </a:pPr>
            <a:r>
              <a:rPr lang="en-US" dirty="0" smtClean="0"/>
              <a:t>Review</a:t>
            </a:r>
          </a:p>
          <a:p>
            <a:pPr lvl="1">
              <a:spcBef>
                <a:spcPts val="576"/>
              </a:spcBef>
            </a:pPr>
            <a:r>
              <a:rPr lang="en-US" sz="2400" i="1" dirty="0" smtClean="0"/>
              <a:t>Public </a:t>
            </a:r>
            <a:r>
              <a:rPr lang="en-US" sz="2400" i="1" dirty="0"/>
              <a:t>health </a:t>
            </a:r>
            <a:r>
              <a:rPr lang="en-US" sz="2400" i="1" dirty="0" smtClean="0"/>
              <a:t>records</a:t>
            </a:r>
          </a:p>
          <a:p>
            <a:pPr lvl="1">
              <a:spcBef>
                <a:spcPts val="576"/>
              </a:spcBef>
            </a:pPr>
            <a:r>
              <a:rPr lang="en-US" sz="2400" i="1" dirty="0" smtClean="0"/>
              <a:t>Contact </a:t>
            </a:r>
            <a:r>
              <a:rPr lang="en-US" sz="2400" i="1" dirty="0"/>
              <a:t>investigation </a:t>
            </a:r>
            <a:r>
              <a:rPr lang="en-US" sz="2400" i="1" dirty="0" smtClean="0"/>
              <a:t>logs</a:t>
            </a:r>
          </a:p>
          <a:p>
            <a:pPr lvl="1">
              <a:spcBef>
                <a:spcPts val="576"/>
              </a:spcBef>
            </a:pPr>
            <a:r>
              <a:rPr lang="en-US" sz="2400" i="1" dirty="0"/>
              <a:t>E</a:t>
            </a:r>
            <a:r>
              <a:rPr lang="en-US" sz="2400" i="1" dirty="0" smtClean="0"/>
              <a:t>stimated </a:t>
            </a:r>
            <a:r>
              <a:rPr lang="en-US" sz="2400" i="1" dirty="0"/>
              <a:t>infectious </a:t>
            </a:r>
            <a:r>
              <a:rPr lang="en-US" sz="2400" i="1" dirty="0" smtClean="0"/>
              <a:t>periods</a:t>
            </a:r>
          </a:p>
          <a:p>
            <a:pPr lvl="1">
              <a:spcBef>
                <a:spcPts val="576"/>
              </a:spcBef>
            </a:pPr>
            <a:r>
              <a:rPr lang="en-US" sz="2400" i="1" dirty="0" smtClean="0"/>
              <a:t>Re-interview TB </a:t>
            </a:r>
            <a:r>
              <a:rPr lang="en-US" sz="2400" i="1" dirty="0"/>
              <a:t>patients and </a:t>
            </a:r>
            <a:r>
              <a:rPr lang="en-US" sz="2400" i="1" dirty="0" smtClean="0"/>
              <a:t>contacts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17</a:t>
            </a:fld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8382000" cy="11430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smtClean="0"/>
              <a:t>Case Scenario 1: A Household (7)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Next Steps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66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73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Case Scenario 2: A Workplace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8301"/>
            <a:ext cx="8229600" cy="2298699"/>
          </a:xfrm>
        </p:spPr>
        <p:txBody>
          <a:bodyPr/>
          <a:lstStyle/>
          <a:p>
            <a:r>
              <a:rPr lang="en-US" dirty="0" smtClean="0"/>
              <a:t>Within one month</a:t>
            </a:r>
          </a:p>
          <a:p>
            <a:pPr lvl="1"/>
            <a:r>
              <a:rPr lang="en-US" sz="2400" i="1" dirty="0" smtClean="0"/>
              <a:t>Three women diagnosed with TB</a:t>
            </a:r>
          </a:p>
          <a:p>
            <a:pPr lvl="1"/>
            <a:r>
              <a:rPr lang="en-US" sz="2400" i="1" dirty="0" smtClean="0"/>
              <a:t>All work at the same casino</a:t>
            </a:r>
          </a:p>
          <a:p>
            <a:pPr lvl="1"/>
            <a:r>
              <a:rPr lang="en-US" sz="2400" i="1" dirty="0" smtClean="0"/>
              <a:t>All work on the same evening shift</a:t>
            </a:r>
          </a:p>
          <a:p>
            <a:pPr marL="342900" lvl="1" indent="-342900">
              <a:buSzPct val="70000"/>
              <a:buFont typeface="Wingdings" pitchFamily="2" charset="2"/>
              <a:buChar char="q"/>
            </a:pPr>
            <a:r>
              <a:rPr lang="en-US" sz="2400" b="1" dirty="0"/>
              <a:t>One woman’s boyfriend also diagnosed with </a:t>
            </a:r>
            <a:r>
              <a:rPr lang="en-US" sz="2400" b="1" dirty="0" smtClean="0"/>
              <a:t>TB</a:t>
            </a:r>
            <a:endParaRPr lang="en-US" sz="2400" b="1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2829720"/>
            <a:ext cx="8229600" cy="12954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18</a:t>
            </a:fld>
            <a:endParaRPr lang="en-US" sz="2000" b="1" dirty="0"/>
          </a:p>
        </p:txBody>
      </p:sp>
      <p:grpSp>
        <p:nvGrpSpPr>
          <p:cNvPr id="4103" name="Group 4102"/>
          <p:cNvGrpSpPr/>
          <p:nvPr/>
        </p:nvGrpSpPr>
        <p:grpSpPr>
          <a:xfrm>
            <a:off x="6096000" y="1981200"/>
            <a:ext cx="2057400" cy="1991519"/>
            <a:chOff x="6096000" y="2275681"/>
            <a:chExt cx="2057400" cy="1991519"/>
          </a:xfrm>
        </p:grpSpPr>
        <p:grpSp>
          <p:nvGrpSpPr>
            <p:cNvPr id="40" name="Group 39"/>
            <p:cNvGrpSpPr/>
            <p:nvPr/>
          </p:nvGrpSpPr>
          <p:grpSpPr>
            <a:xfrm>
              <a:off x="6756003" y="2362200"/>
              <a:ext cx="1397397" cy="1905000"/>
              <a:chOff x="6934200" y="2286000"/>
              <a:chExt cx="1397397" cy="1905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481248" y="34290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725088" y="34290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755629">
                <a:off x="7721997" y="28463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9877100">
                <a:off x="6934200" y="28440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481248" y="2702256"/>
                <a:ext cx="320040" cy="838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29757" y="22860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>
              <a:off x="6096000" y="2971800"/>
              <a:ext cx="762000" cy="0"/>
            </a:xfrm>
            <a:prstGeom prst="line">
              <a:avLst/>
            </a:prstGeom>
            <a:ln w="381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7636274" y="2504281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60" name="AutoShape 20"/>
            <p:cNvSpPr>
              <a:spLocks noChangeArrowheads="1"/>
            </p:cNvSpPr>
            <p:nvPr/>
          </p:nvSpPr>
          <p:spPr bwMode="auto">
            <a:xfrm>
              <a:off x="7898212" y="2504281"/>
              <a:ext cx="119063" cy="119063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61" name="AutoShape 21"/>
            <p:cNvSpPr>
              <a:spLocks noChangeArrowheads="1"/>
            </p:cNvSpPr>
            <p:nvPr/>
          </p:nvSpPr>
          <p:spPr bwMode="auto">
            <a:xfrm>
              <a:off x="7788674" y="2275681"/>
              <a:ext cx="173038" cy="173038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71602" y="1981200"/>
            <a:ext cx="4886323" cy="1991519"/>
            <a:chOff x="1371602" y="1818481"/>
            <a:chExt cx="4886323" cy="1991519"/>
          </a:xfrm>
        </p:grpSpPr>
        <p:grpSp>
          <p:nvGrpSpPr>
            <p:cNvPr id="12" name="Group 11"/>
            <p:cNvGrpSpPr/>
            <p:nvPr/>
          </p:nvGrpSpPr>
          <p:grpSpPr>
            <a:xfrm>
              <a:off x="1371602" y="1905000"/>
              <a:ext cx="1218111" cy="1905000"/>
              <a:chOff x="1428621" y="2133600"/>
              <a:chExt cx="1218111" cy="1905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428621" y="21336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9" name="Rectangle 8"/>
                <p:cNvSpPr/>
                <p:nvPr/>
              </p:nvSpPr>
              <p:spPr>
                <a:xfrm rot="1755629">
                  <a:off x="2037132" y="2693975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9322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846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9877100">
                  <a:off x="1428621" y="2691612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1828800" y="21336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Isosceles Triangle 5"/>
              <p:cNvSpPr/>
              <p:nvPr/>
            </p:nvSpPr>
            <p:spPr>
              <a:xfrm>
                <a:off x="1649104" y="2438400"/>
                <a:ext cx="762000" cy="914400"/>
              </a:xfrm>
              <a:prstGeom prst="triangl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0402" y="1905000"/>
              <a:ext cx="1218111" cy="1905000"/>
              <a:chOff x="1428621" y="2133600"/>
              <a:chExt cx="1218111" cy="1905000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1649104" y="2438400"/>
                <a:ext cx="762000" cy="914400"/>
              </a:xfrm>
              <a:prstGeom prst="triangl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0"/>
              <p:cNvGrpSpPr/>
              <p:nvPr/>
            </p:nvGrpSpPr>
            <p:grpSpPr>
              <a:xfrm>
                <a:off x="1428621" y="21336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828800" y="21336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9322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0846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1755629">
                  <a:off x="2037132" y="2693975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9877100">
                  <a:off x="1428621" y="2691612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953002" y="1905000"/>
              <a:ext cx="1218111" cy="1905000"/>
              <a:chOff x="1428621" y="2133600"/>
              <a:chExt cx="1218111" cy="1905000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1649104" y="2438400"/>
                <a:ext cx="762000" cy="914400"/>
              </a:xfrm>
              <a:prstGeom prst="triangl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10"/>
              <p:cNvGrpSpPr/>
              <p:nvPr/>
            </p:nvGrpSpPr>
            <p:grpSpPr>
              <a:xfrm>
                <a:off x="1428621" y="21336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28800" y="21336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19322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084696" y="32766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rot="1755629">
                  <a:off x="2037132" y="2693975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 rot="19877100">
                  <a:off x="1428621" y="2691612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2305965" y="2047081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0" name="AutoShape 20"/>
            <p:cNvSpPr>
              <a:spLocks noChangeArrowheads="1"/>
            </p:cNvSpPr>
            <p:nvPr/>
          </p:nvSpPr>
          <p:spPr bwMode="auto">
            <a:xfrm>
              <a:off x="2567903" y="2047081"/>
              <a:ext cx="119063" cy="119063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auto">
            <a:xfrm>
              <a:off x="2458365" y="1818481"/>
              <a:ext cx="173038" cy="173038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2" name="AutoShape 19"/>
            <p:cNvSpPr>
              <a:spLocks noChangeArrowheads="1"/>
            </p:cNvSpPr>
            <p:nvPr/>
          </p:nvSpPr>
          <p:spPr bwMode="auto">
            <a:xfrm>
              <a:off x="4068585" y="2077574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4330523" y="2077574"/>
              <a:ext cx="119063" cy="119063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4" name="AutoShape 21"/>
            <p:cNvSpPr>
              <a:spLocks noChangeArrowheads="1"/>
            </p:cNvSpPr>
            <p:nvPr/>
          </p:nvSpPr>
          <p:spPr bwMode="auto">
            <a:xfrm>
              <a:off x="4220985" y="1848974"/>
              <a:ext cx="173038" cy="173038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auto">
            <a:xfrm>
              <a:off x="5876924" y="2077574"/>
              <a:ext cx="228600" cy="228600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auto">
            <a:xfrm>
              <a:off x="6138862" y="2077574"/>
              <a:ext cx="119063" cy="119063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  <p:sp>
          <p:nvSpPr>
            <p:cNvPr id="58" name="AutoShape 21"/>
            <p:cNvSpPr>
              <a:spLocks noChangeArrowheads="1"/>
            </p:cNvSpPr>
            <p:nvPr/>
          </p:nvSpPr>
          <p:spPr bwMode="auto">
            <a:xfrm>
              <a:off x="6029324" y="1848974"/>
              <a:ext cx="173038" cy="173038"/>
            </a:xfrm>
            <a:prstGeom prst="sun">
              <a:avLst>
                <a:gd name="adj" fmla="val 25000"/>
              </a:avLst>
            </a:prstGeom>
            <a:solidFill>
              <a:srgbClr val="660066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600" dirty="0">
                <a:solidFill>
                  <a:srgbClr val="FFFF99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1048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13796" cy="2057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Case S</a:t>
            </a:r>
            <a:r>
              <a:rPr lang="en-US" sz="3200" dirty="0" smtClean="0"/>
              <a:t>cenario 2</a:t>
            </a:r>
            <a:r>
              <a:rPr lang="en-US" sz="3200" dirty="0"/>
              <a:t>: A W</a:t>
            </a:r>
            <a:r>
              <a:rPr lang="en-US" sz="3200" dirty="0" smtClean="0"/>
              <a:t>orkplace (2)</a:t>
            </a:r>
            <a:br>
              <a:rPr lang="en-US" sz="3200" dirty="0" smtClean="0"/>
            </a:br>
            <a:r>
              <a:rPr lang="en-US" dirty="0" smtClean="0"/>
              <a:t>QUESTION: 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Are these TB cases related </a:t>
            </a:r>
            <a:br>
              <a:rPr lang="en-US" dirty="0" smtClean="0"/>
            </a:br>
            <a:r>
              <a:rPr lang="en-US" dirty="0" smtClean="0"/>
              <a:t>by transmission?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2264" y="2298529"/>
            <a:ext cx="8229600" cy="419100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/>
              <a:t>Yes</a:t>
            </a:r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/>
              <a:t>No</a:t>
            </a:r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/>
              <a:t>Maybe</a:t>
            </a:r>
          </a:p>
        </p:txBody>
      </p:sp>
      <p:sp>
        <p:nvSpPr>
          <p:cNvPr id="47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19</a:t>
            </a:fld>
            <a:endParaRPr lang="en-US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223150" y="2819400"/>
            <a:ext cx="4930250" cy="1447800"/>
            <a:chOff x="1371602" y="2275681"/>
            <a:chExt cx="6781798" cy="1991519"/>
          </a:xfrm>
        </p:grpSpPr>
        <p:grpSp>
          <p:nvGrpSpPr>
            <p:cNvPr id="80" name="Group 79"/>
            <p:cNvGrpSpPr/>
            <p:nvPr/>
          </p:nvGrpSpPr>
          <p:grpSpPr>
            <a:xfrm>
              <a:off x="6096000" y="2275681"/>
              <a:ext cx="2057400" cy="1991519"/>
              <a:chOff x="6096000" y="2275681"/>
              <a:chExt cx="2057400" cy="199151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756003" y="2362200"/>
                <a:ext cx="1397397" cy="1905000"/>
                <a:chOff x="6934200" y="2286000"/>
                <a:chExt cx="1397397" cy="1905000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7481248" y="34290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712949" y="34290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 rot="1755629">
                  <a:off x="7721997" y="2846375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 rot="19877100">
                  <a:off x="6934200" y="2844012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481248" y="2702256"/>
                  <a:ext cx="320040" cy="838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7429757" y="22860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82" name="Straight Connector 81"/>
              <p:cNvCxnSpPr/>
              <p:nvPr/>
            </p:nvCxnSpPr>
            <p:spPr>
              <a:xfrm>
                <a:off x="6096000" y="29718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AutoShape 19"/>
              <p:cNvSpPr>
                <a:spLocks noChangeArrowheads="1"/>
              </p:cNvSpPr>
              <p:nvPr/>
            </p:nvSpPr>
            <p:spPr bwMode="auto">
              <a:xfrm>
                <a:off x="7636274" y="2504281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98" name="AutoShape 20"/>
              <p:cNvSpPr>
                <a:spLocks noChangeArrowheads="1"/>
              </p:cNvSpPr>
              <p:nvPr/>
            </p:nvSpPr>
            <p:spPr bwMode="auto">
              <a:xfrm>
                <a:off x="7898212" y="2504281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99" name="AutoShape 21"/>
              <p:cNvSpPr>
                <a:spLocks noChangeArrowheads="1"/>
              </p:cNvSpPr>
              <p:nvPr/>
            </p:nvSpPr>
            <p:spPr bwMode="auto">
              <a:xfrm>
                <a:off x="7788674" y="2275681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371602" y="2275681"/>
              <a:ext cx="4886323" cy="1991519"/>
              <a:chOff x="1371602" y="1818481"/>
              <a:chExt cx="4886323" cy="1991519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371602" y="1905000"/>
                <a:ext cx="1218111" cy="1905000"/>
                <a:chOff x="1428621" y="2133600"/>
                <a:chExt cx="1218111" cy="190500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35" name="Rectangle 134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34" name="Isosceles Triangle 133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3200402" y="19050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126" name="Isosceles Triangle 125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7" name="Group 10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28" name="Oval 127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09" name="Group 108"/>
              <p:cNvGrpSpPr/>
              <p:nvPr/>
            </p:nvGrpSpPr>
            <p:grpSpPr>
              <a:xfrm>
                <a:off x="4953002" y="19050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119" name="Isosceles Triangle 118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0" name="Group 10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10" name="AutoShape 19"/>
              <p:cNvSpPr>
                <a:spLocks noChangeArrowheads="1"/>
              </p:cNvSpPr>
              <p:nvPr/>
            </p:nvSpPr>
            <p:spPr bwMode="auto">
              <a:xfrm>
                <a:off x="2305965" y="2047081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1" name="AutoShape 20"/>
              <p:cNvSpPr>
                <a:spLocks noChangeArrowheads="1"/>
              </p:cNvSpPr>
              <p:nvPr/>
            </p:nvSpPr>
            <p:spPr bwMode="auto">
              <a:xfrm>
                <a:off x="2567903" y="2047081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2" name="AutoShape 21"/>
              <p:cNvSpPr>
                <a:spLocks noChangeArrowheads="1"/>
              </p:cNvSpPr>
              <p:nvPr/>
            </p:nvSpPr>
            <p:spPr bwMode="auto">
              <a:xfrm>
                <a:off x="2458365" y="1818481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3" name="AutoShape 19"/>
              <p:cNvSpPr>
                <a:spLocks noChangeArrowheads="1"/>
              </p:cNvSpPr>
              <p:nvPr/>
            </p:nvSpPr>
            <p:spPr bwMode="auto">
              <a:xfrm>
                <a:off x="4068585" y="2077574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4" name="AutoShape 20"/>
              <p:cNvSpPr>
                <a:spLocks noChangeArrowheads="1"/>
              </p:cNvSpPr>
              <p:nvPr/>
            </p:nvSpPr>
            <p:spPr bwMode="auto">
              <a:xfrm>
                <a:off x="4330523" y="2077574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5" name="AutoShape 21"/>
              <p:cNvSpPr>
                <a:spLocks noChangeArrowheads="1"/>
              </p:cNvSpPr>
              <p:nvPr/>
            </p:nvSpPr>
            <p:spPr bwMode="auto">
              <a:xfrm>
                <a:off x="4220985" y="1848974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6" name="AutoShape 19"/>
              <p:cNvSpPr>
                <a:spLocks noChangeArrowheads="1"/>
              </p:cNvSpPr>
              <p:nvPr/>
            </p:nvSpPr>
            <p:spPr bwMode="auto">
              <a:xfrm>
                <a:off x="5876924" y="2077574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7" name="AutoShape 20"/>
              <p:cNvSpPr>
                <a:spLocks noChangeArrowheads="1"/>
              </p:cNvSpPr>
              <p:nvPr/>
            </p:nvSpPr>
            <p:spPr bwMode="auto">
              <a:xfrm>
                <a:off x="6138862" y="2077574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18" name="AutoShape 21"/>
              <p:cNvSpPr>
                <a:spLocks noChangeArrowheads="1"/>
              </p:cNvSpPr>
              <p:nvPr/>
            </p:nvSpPr>
            <p:spPr bwMode="auto">
              <a:xfrm>
                <a:off x="6029324" y="1848974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6639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31838"/>
          </a:xfrm>
        </p:spPr>
        <p:txBody>
          <a:bodyPr/>
          <a:lstStyle/>
          <a:p>
            <a:r>
              <a:rPr lang="en-US" sz="32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4582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end of the </a:t>
            </a:r>
            <a:r>
              <a:rPr lang="en-US" dirty="0" smtClean="0"/>
              <a:t>presentation, participants </a:t>
            </a:r>
            <a:r>
              <a:rPr lang="en-US" dirty="0"/>
              <a:t>will be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able </a:t>
            </a:r>
            <a:r>
              <a:rPr lang="en-US" dirty="0"/>
              <a:t>to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Explain the basics of tuberculosis </a:t>
            </a:r>
            <a:r>
              <a:rPr lang="en-US" dirty="0"/>
              <a:t>(TB) </a:t>
            </a:r>
            <a:r>
              <a:rPr lang="en-US" dirty="0" smtClean="0"/>
              <a:t>genotyping</a:t>
            </a:r>
            <a:br>
              <a:rPr lang="en-US" dirty="0" smtClean="0"/>
            </a:br>
            <a:endParaRPr lang="en-US" dirty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/>
              <a:t>Describe how TB genotyping can be useful in TB </a:t>
            </a:r>
            <a:r>
              <a:rPr lang="en-US" dirty="0" smtClean="0"/>
              <a:t>control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/>
            </a:pPr>
            <a:endParaRPr lang="en-US" dirty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Explain </a:t>
            </a:r>
            <a:r>
              <a:rPr lang="en-US" dirty="0"/>
              <a:t>how genotyping results are obtained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2971800" y="6070600"/>
            <a:ext cx="5791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</a:t>
            </a:fld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16816"/>
            <a:ext cx="8229600" cy="2026584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>
                <a:solidFill>
                  <a:srgbClr val="757575"/>
                </a:solidFill>
              </a:rPr>
              <a:t>Yes</a:t>
            </a:r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>
                <a:solidFill>
                  <a:srgbClr val="757575"/>
                </a:solidFill>
              </a:rPr>
              <a:t>No</a:t>
            </a:r>
          </a:p>
          <a:p>
            <a:pPr marL="457200" indent="-457200">
              <a:buSzPct val="100000"/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Maybe!</a:t>
            </a:r>
          </a:p>
        </p:txBody>
      </p:sp>
      <p:sp>
        <p:nvSpPr>
          <p:cNvPr id="45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20</a:t>
            </a:fld>
            <a:endParaRPr lang="en-US" sz="2000" b="1" dirty="0"/>
          </a:p>
        </p:txBody>
      </p:sp>
      <p:sp>
        <p:nvSpPr>
          <p:cNvPr id="9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13796" cy="2057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Case </a:t>
            </a:r>
            <a:r>
              <a:rPr lang="en-US" sz="3200" dirty="0" smtClean="0"/>
              <a:t>Scenario 2</a:t>
            </a:r>
            <a:r>
              <a:rPr lang="en-US" sz="3200" dirty="0"/>
              <a:t>: A </a:t>
            </a:r>
            <a:r>
              <a:rPr lang="en-US" sz="3200" dirty="0" smtClean="0"/>
              <a:t>Workplace (3)</a:t>
            </a:r>
            <a:br>
              <a:rPr lang="en-US" sz="3200" dirty="0" smtClean="0"/>
            </a:br>
            <a:r>
              <a:rPr lang="en-US" dirty="0" smtClean="0"/>
              <a:t>ANSWER: 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Are these TB </a:t>
            </a:r>
            <a:r>
              <a:rPr lang="en-US" dirty="0"/>
              <a:t>c</a:t>
            </a:r>
            <a:r>
              <a:rPr lang="en-US" dirty="0" smtClean="0"/>
              <a:t>ases related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</a:t>
            </a:r>
            <a:r>
              <a:rPr lang="en-US" dirty="0" smtClean="0"/>
              <a:t>ransmission?</a:t>
            </a: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57200" y="3601995"/>
            <a:ext cx="1752600" cy="582658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3223150" y="2819400"/>
            <a:ext cx="4930250" cy="1447800"/>
            <a:chOff x="1371602" y="2275681"/>
            <a:chExt cx="6781798" cy="1991519"/>
          </a:xfrm>
        </p:grpSpPr>
        <p:grpSp>
          <p:nvGrpSpPr>
            <p:cNvPr id="147" name="Group 146"/>
            <p:cNvGrpSpPr/>
            <p:nvPr/>
          </p:nvGrpSpPr>
          <p:grpSpPr>
            <a:xfrm>
              <a:off x="6096000" y="2275681"/>
              <a:ext cx="2057400" cy="1991519"/>
              <a:chOff x="6096000" y="2275681"/>
              <a:chExt cx="2057400" cy="1991519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6756003" y="2362200"/>
                <a:ext cx="1397397" cy="1905000"/>
                <a:chOff x="6934200" y="2286000"/>
                <a:chExt cx="1397397" cy="1905000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7481248" y="34290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7712949" y="3429000"/>
                  <a:ext cx="76200" cy="7620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 rot="1755629">
                  <a:off x="7721997" y="2846375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 rot="19877100">
                  <a:off x="6934200" y="2844012"/>
                  <a:ext cx="609600" cy="76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481248" y="2702256"/>
                  <a:ext cx="320040" cy="838200"/>
                </a:xfrm>
                <a:prstGeom prst="rect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7429757" y="2286000"/>
                  <a:ext cx="381000" cy="381000"/>
                </a:xfrm>
                <a:prstGeom prst="ellips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83" name="Straight Connector 182"/>
              <p:cNvCxnSpPr/>
              <p:nvPr/>
            </p:nvCxnSpPr>
            <p:spPr>
              <a:xfrm>
                <a:off x="6096000" y="2971800"/>
                <a:ext cx="762000" cy="0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AutoShape 19"/>
              <p:cNvSpPr>
                <a:spLocks noChangeArrowheads="1"/>
              </p:cNvSpPr>
              <p:nvPr/>
            </p:nvSpPr>
            <p:spPr bwMode="auto">
              <a:xfrm>
                <a:off x="7636274" y="2504281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85" name="AutoShape 20"/>
              <p:cNvSpPr>
                <a:spLocks noChangeArrowheads="1"/>
              </p:cNvSpPr>
              <p:nvPr/>
            </p:nvSpPr>
            <p:spPr bwMode="auto">
              <a:xfrm>
                <a:off x="7898212" y="2504281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86" name="AutoShape 21"/>
              <p:cNvSpPr>
                <a:spLocks noChangeArrowheads="1"/>
              </p:cNvSpPr>
              <p:nvPr/>
            </p:nvSpPr>
            <p:spPr bwMode="auto">
              <a:xfrm>
                <a:off x="7788674" y="2275681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371602" y="2275681"/>
              <a:ext cx="4886323" cy="1991519"/>
              <a:chOff x="1371602" y="1818481"/>
              <a:chExt cx="4886323" cy="1991519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1371602" y="1905000"/>
                <a:ext cx="1218111" cy="1905000"/>
                <a:chOff x="1428621" y="2133600"/>
                <a:chExt cx="1218111" cy="1905000"/>
              </a:xfrm>
            </p:grpSpPr>
            <p:grpSp>
              <p:nvGrpSpPr>
                <p:cNvPr id="175" name="Group 174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77" name="Rectangle 176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6" name="Isosceles Triangle 175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3200402" y="19050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168" name="Isosceles Triangle 167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9" name="Group 10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70" name="Oval 169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4953002" y="1905000"/>
                <a:ext cx="1218111" cy="1905000"/>
                <a:chOff x="1428621" y="2133600"/>
                <a:chExt cx="1218111" cy="1905000"/>
              </a:xfrm>
            </p:grpSpPr>
            <p:sp>
              <p:nvSpPr>
                <p:cNvPr id="161" name="Isosceles Triangle 160"/>
                <p:cNvSpPr/>
                <p:nvPr/>
              </p:nvSpPr>
              <p:spPr>
                <a:xfrm>
                  <a:off x="1649104" y="2438400"/>
                  <a:ext cx="762000" cy="914400"/>
                </a:xfrm>
                <a:prstGeom prst="triangle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2" name="Group 10"/>
                <p:cNvGrpSpPr/>
                <p:nvPr/>
              </p:nvGrpSpPr>
              <p:grpSpPr>
                <a:xfrm>
                  <a:off x="1428621" y="2133600"/>
                  <a:ext cx="1218111" cy="1905000"/>
                  <a:chOff x="1428621" y="2133600"/>
                  <a:chExt cx="1218111" cy="1905000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1828800" y="2133600"/>
                    <a:ext cx="381000" cy="381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19322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2084696" y="3276600"/>
                    <a:ext cx="76200" cy="762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 rot="1755629">
                    <a:off x="2037132" y="2693975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 rot="19877100">
                    <a:off x="1428621" y="2691612"/>
                    <a:ext cx="609600" cy="762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</a:schemeClr>
                  </a:solidFill>
                  <a:ln>
                    <a:solidFill>
                      <a:schemeClr val="tx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52" name="AutoShape 19"/>
              <p:cNvSpPr>
                <a:spLocks noChangeArrowheads="1"/>
              </p:cNvSpPr>
              <p:nvPr/>
            </p:nvSpPr>
            <p:spPr bwMode="auto">
              <a:xfrm>
                <a:off x="2305965" y="2047081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3" name="AutoShape 20"/>
              <p:cNvSpPr>
                <a:spLocks noChangeArrowheads="1"/>
              </p:cNvSpPr>
              <p:nvPr/>
            </p:nvSpPr>
            <p:spPr bwMode="auto">
              <a:xfrm>
                <a:off x="2567903" y="2047081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4" name="AutoShape 21"/>
              <p:cNvSpPr>
                <a:spLocks noChangeArrowheads="1"/>
              </p:cNvSpPr>
              <p:nvPr/>
            </p:nvSpPr>
            <p:spPr bwMode="auto">
              <a:xfrm>
                <a:off x="2458365" y="1818481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5" name="AutoShape 19"/>
              <p:cNvSpPr>
                <a:spLocks noChangeArrowheads="1"/>
              </p:cNvSpPr>
              <p:nvPr/>
            </p:nvSpPr>
            <p:spPr bwMode="auto">
              <a:xfrm>
                <a:off x="4068585" y="2077574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6" name="AutoShape 20"/>
              <p:cNvSpPr>
                <a:spLocks noChangeArrowheads="1"/>
              </p:cNvSpPr>
              <p:nvPr/>
            </p:nvSpPr>
            <p:spPr bwMode="auto">
              <a:xfrm>
                <a:off x="4330523" y="2077574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7" name="AutoShape 21"/>
              <p:cNvSpPr>
                <a:spLocks noChangeArrowheads="1"/>
              </p:cNvSpPr>
              <p:nvPr/>
            </p:nvSpPr>
            <p:spPr bwMode="auto">
              <a:xfrm>
                <a:off x="4220985" y="1848974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8" name="AutoShape 19"/>
              <p:cNvSpPr>
                <a:spLocks noChangeArrowheads="1"/>
              </p:cNvSpPr>
              <p:nvPr/>
            </p:nvSpPr>
            <p:spPr bwMode="auto">
              <a:xfrm>
                <a:off x="5876924" y="2077574"/>
                <a:ext cx="228600" cy="228600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59" name="AutoShape 20"/>
              <p:cNvSpPr>
                <a:spLocks noChangeArrowheads="1"/>
              </p:cNvSpPr>
              <p:nvPr/>
            </p:nvSpPr>
            <p:spPr bwMode="auto">
              <a:xfrm>
                <a:off x="6138862" y="2077574"/>
                <a:ext cx="119063" cy="119063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  <p:sp>
            <p:nvSpPr>
              <p:cNvPr id="160" name="AutoShape 21"/>
              <p:cNvSpPr>
                <a:spLocks noChangeArrowheads="1"/>
              </p:cNvSpPr>
              <p:nvPr/>
            </p:nvSpPr>
            <p:spPr bwMode="auto">
              <a:xfrm>
                <a:off x="6029324" y="1848974"/>
                <a:ext cx="173038" cy="173038"/>
              </a:xfrm>
              <a:prstGeom prst="sun">
                <a:avLst>
                  <a:gd name="adj" fmla="val 25000"/>
                </a:avLst>
              </a:prstGeom>
              <a:solidFill>
                <a:srgbClr val="660066"/>
              </a:solidFill>
              <a:ln w="9525">
                <a:solidFill>
                  <a:srgbClr val="66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600" dirty="0">
                  <a:solidFill>
                    <a:srgbClr val="FFFF99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3114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350467"/>
              </p:ext>
            </p:extLst>
          </p:nvPr>
        </p:nvGraphicFramePr>
        <p:xfrm>
          <a:off x="2142331" y="2177943"/>
          <a:ext cx="5096669" cy="1874520"/>
        </p:xfrm>
        <a:graphic>
          <a:graphicData uri="http://schemas.openxmlformats.org/drawingml/2006/table">
            <a:tbl>
              <a:tblPr firstRow="1" bandRow="1"/>
              <a:tblGrid>
                <a:gridCol w="2208557"/>
                <a:gridCol w="2888112"/>
              </a:tblGrid>
              <a:tr h="47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Employee</a:t>
                      </a:r>
                      <a:r>
                        <a:rPr lang="en-US" sz="2400" b="1" baseline="0" dirty="0" smtClean="0">
                          <a:solidFill>
                            <a:schemeClr val="bg2"/>
                          </a:solidFill>
                        </a:rPr>
                        <a:t> 1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258D"/>
                    </a:solidFill>
                  </a:tcPr>
                </a:tc>
              </a:tr>
              <a:tr h="47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Employee 2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3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6D7">
                        <a:lumMod val="7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Employee</a:t>
                      </a:r>
                      <a:r>
                        <a:rPr lang="en-US" sz="2400" b="1" baseline="0" dirty="0" smtClean="0">
                          <a:solidFill>
                            <a:schemeClr val="bg2"/>
                          </a:solidFill>
                        </a:rPr>
                        <a:t> 3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4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7A08">
                        <a:lumMod val="60000"/>
                        <a:lumOff val="40000"/>
                      </a:srgbClr>
                    </a:solidFill>
                  </a:tcPr>
                </a:tc>
              </a:tr>
              <a:tr h="472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2"/>
                          </a:solidFill>
                        </a:rPr>
                        <a:t>Boyfriend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yriad Web Pro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Genotype 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105059" marR="1050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Case S</a:t>
            </a:r>
            <a:r>
              <a:rPr lang="en-US" sz="3200" dirty="0" smtClean="0"/>
              <a:t>cenario 2</a:t>
            </a:r>
            <a:r>
              <a:rPr lang="en-US" sz="3200" dirty="0"/>
              <a:t>: A </a:t>
            </a:r>
            <a:r>
              <a:rPr lang="en-US" sz="3200" dirty="0" smtClean="0"/>
              <a:t>Workplace (4) </a:t>
            </a:r>
            <a:br>
              <a:rPr lang="en-US" sz="3200" dirty="0" smtClean="0"/>
            </a:br>
            <a:r>
              <a:rPr lang="en-US" dirty="0" smtClean="0"/>
              <a:t>Genotype Results for TB Cases Linked to Casino 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207026" y="2499468"/>
            <a:ext cx="251211" cy="847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055020" y="3490068"/>
            <a:ext cx="251211" cy="847836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224911" y="1886704"/>
            <a:ext cx="277528" cy="925890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16931">
            <a:off x="7172163" y="3032868"/>
            <a:ext cx="251211" cy="8478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21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346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Case </a:t>
            </a:r>
            <a:r>
              <a:rPr lang="en-US" sz="3200" dirty="0" smtClean="0"/>
              <a:t>Scenario 2</a:t>
            </a:r>
            <a:r>
              <a:rPr lang="en-US" sz="3200" dirty="0"/>
              <a:t>: A W</a:t>
            </a:r>
            <a:r>
              <a:rPr lang="en-US" sz="3200" dirty="0" smtClean="0"/>
              <a:t>orkplace (5) </a:t>
            </a:r>
            <a:r>
              <a:rPr lang="en-US" dirty="0"/>
              <a:t>QUESTION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How to interpret the genotype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 smtClean="0"/>
              <a:t>The genotype data are wrong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 smtClean="0"/>
              <a:t>The genotype data could be wrong, since cases are linked epidemiologically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 smtClean="0"/>
              <a:t>These </a:t>
            </a:r>
            <a:r>
              <a:rPr lang="en-US" dirty="0"/>
              <a:t>cases are not related by </a:t>
            </a:r>
            <a:r>
              <a:rPr lang="en-US" dirty="0" smtClean="0"/>
              <a:t>transmission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 smtClean="0"/>
              <a:t>I don’t know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22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373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00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>
                <a:solidFill>
                  <a:srgbClr val="757575"/>
                </a:solidFill>
              </a:rPr>
              <a:t>The genotype data are wrong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>
              <a:solidFill>
                <a:srgbClr val="757575"/>
              </a:solidFill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>
                <a:solidFill>
                  <a:srgbClr val="757575"/>
                </a:solidFill>
              </a:rPr>
              <a:t>The genotype data could be wrong, since cases are linked epidemiologically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 smtClean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>
                <a:solidFill>
                  <a:srgbClr val="7030A0"/>
                </a:solidFill>
              </a:rPr>
              <a:t>These cases are not related by transmission</a:t>
            </a: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endParaRPr lang="en-US" dirty="0"/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lphaLcPeriod"/>
            </a:pPr>
            <a:r>
              <a:rPr lang="en-US" dirty="0">
                <a:solidFill>
                  <a:srgbClr val="757575"/>
                </a:solidFill>
              </a:rPr>
              <a:t>I don’t know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23</a:t>
            </a:fld>
            <a:endParaRPr lang="en-US" sz="2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Case </a:t>
            </a:r>
            <a:r>
              <a:rPr lang="en-US" sz="3200" dirty="0" smtClean="0"/>
              <a:t>Scenario 2</a:t>
            </a:r>
            <a:r>
              <a:rPr lang="en-US" sz="3200" dirty="0"/>
              <a:t>: A </a:t>
            </a:r>
            <a:r>
              <a:rPr lang="en-US" sz="3200" dirty="0" smtClean="0"/>
              <a:t>Workplace (6) </a:t>
            </a:r>
            <a:br>
              <a:rPr lang="en-US" sz="3200" dirty="0" smtClean="0"/>
            </a:br>
            <a:r>
              <a:rPr lang="en-US" dirty="0" smtClean="0"/>
              <a:t>ANSWER: 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interpret the genotype results</a:t>
            </a:r>
            <a:r>
              <a:rPr lang="en-US" dirty="0"/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3810000"/>
            <a:ext cx="7315200" cy="8382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686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r>
              <a:rPr lang="en-US" sz="3200" dirty="0"/>
              <a:t>Case </a:t>
            </a:r>
            <a:r>
              <a:rPr lang="en-US" sz="3200" dirty="0" smtClean="0"/>
              <a:t>Scenario 2</a:t>
            </a:r>
            <a:r>
              <a:rPr lang="en-US" sz="3200" dirty="0"/>
              <a:t>: A </a:t>
            </a:r>
            <a:r>
              <a:rPr lang="en-US" sz="3200" dirty="0" smtClean="0"/>
              <a:t>Workplace (7) </a:t>
            </a:r>
            <a:r>
              <a:rPr lang="en-US" dirty="0"/>
              <a:t>Interpretation </a:t>
            </a:r>
            <a:r>
              <a:rPr lang="en-US" dirty="0" smtClean="0"/>
              <a:t>of Genotype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 dirty="0" smtClean="0"/>
              <a:t>Genotype results from all cases were different</a:t>
            </a:r>
          </a:p>
          <a:p>
            <a:pPr lvl="1"/>
            <a:r>
              <a:rPr lang="en-US" sz="2400" i="1" dirty="0" smtClean="0"/>
              <a:t>These cases are not related by transmission</a:t>
            </a:r>
          </a:p>
          <a:p>
            <a:pPr lvl="1"/>
            <a:r>
              <a:rPr lang="en-US" sz="2400" i="1" dirty="0" smtClean="0"/>
              <a:t>This was a coincidence</a:t>
            </a:r>
          </a:p>
          <a:p>
            <a:endParaRPr lang="en-US" dirty="0" smtClean="0"/>
          </a:p>
          <a:p>
            <a:r>
              <a:rPr lang="en-US" dirty="0" smtClean="0"/>
              <a:t>Four contact investigations are needed</a:t>
            </a:r>
          </a:p>
          <a:p>
            <a:pPr lvl="1"/>
            <a:r>
              <a:rPr lang="en-US" sz="2400" i="1" dirty="0" smtClean="0"/>
              <a:t>Three in same work site</a:t>
            </a:r>
          </a:p>
          <a:p>
            <a:pPr lvl="1"/>
            <a:endParaRPr lang="en-US" sz="2400" dirty="0"/>
          </a:p>
          <a:p>
            <a:r>
              <a:rPr lang="en-US" dirty="0" smtClean="0"/>
              <a:t>Not an outbreak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24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174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How are Genotyping Results Obtained?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5002" y="1600201"/>
            <a:ext cx="1066799" cy="1828799"/>
            <a:chOff x="6934200" y="2286001"/>
            <a:chExt cx="1397397" cy="1904999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7481248" y="3429000"/>
              <a:ext cx="762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710144" y="3429000"/>
              <a:ext cx="76201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755629">
              <a:off x="7721997" y="2846375"/>
              <a:ext cx="6096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9877100">
              <a:off x="6934200" y="2844012"/>
              <a:ext cx="6096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81248" y="2702256"/>
              <a:ext cx="3048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429756" y="2286001"/>
              <a:ext cx="381001" cy="381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2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1707562" y="4529077"/>
            <a:ext cx="372306" cy="1253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684817" y="2107294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Specimen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02540" y="4721428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TB isolated </a:t>
            </a:r>
          </a:p>
          <a:p>
            <a:r>
              <a:rPr lang="en-US" sz="2400" b="1" dirty="0" smtClean="0"/>
              <a:t>from culture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58058" y="5939135"/>
            <a:ext cx="360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TB genotype test result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8212" y="3352800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with suspected TB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992383" y="1642711"/>
            <a:ext cx="460573" cy="1862487"/>
            <a:chOff x="7476879" y="2250909"/>
            <a:chExt cx="603303" cy="1940091"/>
          </a:xfrm>
          <a:solidFill>
            <a:srgbClr val="FFFF00"/>
          </a:solidFill>
        </p:grpSpPr>
        <p:sp>
          <p:nvSpPr>
            <p:cNvPr id="26" name="Rectangle 25"/>
            <p:cNvSpPr/>
            <p:nvPr/>
          </p:nvSpPr>
          <p:spPr>
            <a:xfrm>
              <a:off x="7481248" y="3429000"/>
              <a:ext cx="76200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10144" y="3429000"/>
              <a:ext cx="76201" cy="76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rot="1755629">
              <a:off x="7730920" y="2794183"/>
              <a:ext cx="349262" cy="10120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81248" y="2702256"/>
              <a:ext cx="304800" cy="838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7476879" y="2250909"/>
              <a:ext cx="335359" cy="43196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Can 3"/>
          <p:cNvSpPr/>
          <p:nvPr/>
        </p:nvSpPr>
        <p:spPr>
          <a:xfrm>
            <a:off x="6492987" y="2212835"/>
            <a:ext cx="136413" cy="359367"/>
          </a:xfrm>
          <a:prstGeom prst="ca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25</a:t>
            </a:fld>
            <a:endParaRPr lang="en-US" sz="2000" b="1" dirty="0"/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auto">
          <a:xfrm>
            <a:off x="1568277" y="1704181"/>
            <a:ext cx="228600" cy="228600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auto">
          <a:xfrm>
            <a:off x="1830215" y="1704181"/>
            <a:ext cx="119063" cy="119063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720677" y="1475581"/>
            <a:ext cx="173038" cy="173038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6340587" y="1770762"/>
            <a:ext cx="228600" cy="228600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714604" y="2289791"/>
            <a:ext cx="1543196" cy="377100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rgbClr val="00C6D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6168538" y="3394115"/>
            <a:ext cx="990600" cy="377100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rgbClr val="00C6D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51" name="Right Arrow 50"/>
          <p:cNvSpPr/>
          <p:nvPr/>
        </p:nvSpPr>
        <p:spPr>
          <a:xfrm rot="10800000">
            <a:off x="3086100" y="5045934"/>
            <a:ext cx="1904999" cy="377100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rgbClr val="00C6D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C000"/>
              </a:solidFill>
              <a:latin typeface="Myriad Web Pro"/>
            </a:endParaRPr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>
            <a:off x="6492987" y="2028593"/>
            <a:ext cx="119063" cy="119063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248" y="4493326"/>
            <a:ext cx="1378426" cy="10590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497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1" grpId="0"/>
      <p:bldP spid="32" grpId="0"/>
      <p:bldP spid="4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49" grpId="0" animBg="1"/>
      <p:bldP spid="51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55638"/>
          </a:xfrm>
        </p:spPr>
        <p:txBody>
          <a:bodyPr/>
          <a:lstStyle/>
          <a:p>
            <a:r>
              <a:rPr lang="en-US" sz="3200" dirty="0" smtClean="0"/>
              <a:t>Take Home Points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895599"/>
          </a:xfrm>
        </p:spPr>
        <p:txBody>
          <a:bodyPr/>
          <a:lstStyle/>
          <a:p>
            <a:r>
              <a:rPr lang="en-US" dirty="0" smtClean="0"/>
              <a:t>TB genotyping can be useful in TB control</a:t>
            </a:r>
          </a:p>
          <a:p>
            <a:pPr lvl="1"/>
            <a:r>
              <a:rPr lang="en-US" i="1" dirty="0" smtClean="0"/>
              <a:t>Find additional contacts</a:t>
            </a:r>
          </a:p>
          <a:p>
            <a:pPr lvl="1"/>
            <a:r>
              <a:rPr lang="en-US" i="1" dirty="0" smtClean="0"/>
              <a:t>Detect and prevent outbreaks</a:t>
            </a:r>
          </a:p>
          <a:p>
            <a:pPr lvl="1"/>
            <a:r>
              <a:rPr lang="en-US" i="1" dirty="0" smtClean="0"/>
              <a:t>Refute outbreaks</a:t>
            </a:r>
          </a:p>
          <a:p>
            <a:endParaRPr lang="en-US" dirty="0" smtClean="0"/>
          </a:p>
          <a:p>
            <a:r>
              <a:rPr lang="en-US" dirty="0" smtClean="0"/>
              <a:t>Interpreting genotyping results can be as simple as, “Do the pictures match?”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87900"/>
            <a:ext cx="1066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64100"/>
            <a:ext cx="1066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26</a:t>
            </a:fld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5142474" y="4980178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6858000" y="4980178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042172" y="6109900"/>
            <a:ext cx="3177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Unauthorized use of </a:t>
            </a:r>
            <a:r>
              <a:rPr 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image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prohibited.</a:t>
            </a:r>
            <a:endParaRPr lang="en-US" sz="1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09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638"/>
          </a:xfrm>
        </p:spPr>
        <p:txBody>
          <a:bodyPr/>
          <a:lstStyle/>
          <a:p>
            <a:r>
              <a:rPr lang="en-US" sz="3200" dirty="0" smtClean="0"/>
              <a:t>CDC Resources on Genotyping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CDC </a:t>
            </a:r>
            <a:r>
              <a:rPr lang="en-US" dirty="0"/>
              <a:t>TB genotyping </a:t>
            </a:r>
            <a:r>
              <a:rPr lang="en-US" dirty="0" smtClean="0"/>
              <a:t>website</a:t>
            </a:r>
            <a:endParaRPr lang="en-US" dirty="0"/>
          </a:p>
          <a:p>
            <a:pPr lvl="1"/>
            <a:r>
              <a:rPr lang="en-US" i="1" dirty="0" smtClean="0">
                <a:hlinkClick r:id="rId4"/>
              </a:rPr>
              <a:t>www.cdc.gov/tb/programs/genotyping/default.htm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TB genotyping best practices</a:t>
            </a:r>
          </a:p>
          <a:p>
            <a:pPr lvl="1"/>
            <a:r>
              <a:rPr lang="en-US" i="1" dirty="0" smtClean="0">
                <a:hlinkClick r:id="rId5"/>
              </a:rPr>
              <a:t>www.cdc.gov/tb/publications/factsheets/statistics/Genotyping_BestPractices.pdf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TB Genotyping Information Management System </a:t>
            </a:r>
            <a:br>
              <a:rPr lang="en-US" dirty="0" smtClean="0"/>
            </a:br>
            <a:r>
              <a:rPr lang="en-US" dirty="0" smtClean="0"/>
              <a:t>(TB GIMS) </a:t>
            </a:r>
          </a:p>
          <a:p>
            <a:pPr lvl="1"/>
            <a:r>
              <a:rPr lang="en-US" i="1" u="sng" dirty="0">
                <a:hlinkClick r:id="rId6"/>
              </a:rPr>
              <a:t>https://ajtv-nifm-web2.cdc.gov/TBGIMS</a:t>
            </a:r>
            <a:r>
              <a:rPr lang="en-US" i="1" u="sng" dirty="0" smtClean="0">
                <a:hlinkClick r:id="rId6"/>
              </a:rPr>
              <a:t>/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 smtClean="0"/>
          </a:p>
          <a:p>
            <a:r>
              <a:rPr lang="en-US" dirty="0" smtClean="0"/>
              <a:t>Email CDC</a:t>
            </a:r>
          </a:p>
          <a:p>
            <a:pPr lvl="1"/>
            <a:r>
              <a:rPr lang="en-US" b="0" i="1" dirty="0" smtClean="0">
                <a:hlinkClick r:id="rId7"/>
              </a:rPr>
              <a:t>tbgenotyping@cdc.gov</a:t>
            </a:r>
            <a:endParaRPr lang="en-US" b="0" i="1" dirty="0"/>
          </a:p>
          <a:p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27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5169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057400"/>
          </a:xfrm>
        </p:spPr>
        <p:txBody>
          <a:bodyPr/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For more information please contact the Centers for Disease Control and Prevention</a:t>
            </a:r>
            <a:endParaRPr lang="en-US" sz="1200" b="0" i="1" dirty="0" smtClean="0">
              <a:solidFill>
                <a:schemeClr val="tx1"/>
              </a:solidFill>
            </a:endParaRPr>
          </a:p>
          <a:p>
            <a:pPr lvl="0"/>
            <a:r>
              <a:rPr lang="en-US" sz="1200" b="0" i="1" dirty="0" smtClean="0">
                <a:solidFill>
                  <a:schemeClr val="tx1"/>
                </a:solidFill>
              </a:rPr>
              <a:t>1600 Clifton Road NE, Atlanta,  GA  30329</a:t>
            </a:r>
          </a:p>
          <a:p>
            <a:pPr lvl="0"/>
            <a:r>
              <a:rPr lang="en-US" sz="1200" b="0" i="1" dirty="0" smtClean="0">
                <a:solidFill>
                  <a:schemeClr val="tx1"/>
                </a:solidFill>
              </a:rPr>
              <a:t>Telephone: 1-800-CDC-INFO (232-4636)/TTY: 1-888-232-6348</a:t>
            </a:r>
          </a:p>
          <a:p>
            <a:pPr lvl="0"/>
            <a:r>
              <a:rPr lang="en-US" sz="1200" b="0" i="1" dirty="0" smtClean="0">
                <a:solidFill>
                  <a:schemeClr val="tx1"/>
                </a:solidFill>
              </a:rPr>
              <a:t>Web:  </a:t>
            </a:r>
            <a:r>
              <a:rPr lang="en-US" sz="1200" b="0" i="1" dirty="0" smtClean="0">
                <a:solidFill>
                  <a:schemeClr val="tx1"/>
                </a:solidFill>
                <a:hlinkClick r:id="rId3"/>
              </a:rPr>
              <a:t>http://www.cdc.gov</a:t>
            </a:r>
            <a:endParaRPr lang="en-US" sz="1200" b="0" i="1" dirty="0" smtClean="0">
              <a:solidFill>
                <a:schemeClr val="tx1"/>
              </a:solidFill>
            </a:endParaRPr>
          </a:p>
          <a:p>
            <a:pPr lvl="0"/>
            <a:endParaRPr lang="en-US" sz="1200" b="0" i="1" dirty="0">
              <a:solidFill>
                <a:schemeClr val="tx1"/>
              </a:solidFill>
            </a:endParaRPr>
          </a:p>
          <a:p>
            <a:pPr lvl="0"/>
            <a:r>
              <a:rPr lang="en-US" sz="1200" b="0" i="1" dirty="0" smtClean="0">
                <a:solidFill>
                  <a:schemeClr val="tx1"/>
                </a:solidFill>
              </a:rPr>
              <a:t>Or  </a:t>
            </a:r>
            <a:r>
              <a:rPr lang="en-US" sz="1200" u="sng" dirty="0" smtClean="0">
                <a:hlinkClick r:id="rId4"/>
              </a:rPr>
              <a:t>TBGenotyping@cdc.gov</a:t>
            </a:r>
            <a:endParaRPr lang="en-US" sz="1200" b="0" i="1" dirty="0" smtClean="0">
              <a:solidFill>
                <a:schemeClr val="tx1"/>
              </a:solidFill>
            </a:endParaRPr>
          </a:p>
          <a:p>
            <a:pPr lvl="0" algn="l"/>
            <a:endParaRPr lang="en-US" sz="1200" b="0" i="1" dirty="0" smtClean="0">
              <a:solidFill>
                <a:schemeClr val="tx1"/>
              </a:solidFill>
            </a:endParaRPr>
          </a:p>
          <a:p>
            <a:pPr lvl="0" algn="l"/>
            <a:r>
              <a:rPr lang="en-US" sz="900" b="0" i="1" dirty="0" smtClean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Tuberculosis Elimination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23843" y="2100687"/>
            <a:ext cx="39901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6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QUESTION:</a:t>
            </a:r>
            <a:br>
              <a:rPr lang="en-US" sz="3200" dirty="0" smtClean="0"/>
            </a:br>
            <a:r>
              <a:rPr lang="en-US" sz="3200" dirty="0" smtClean="0"/>
              <a:t>What is TB Genotyping?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0399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/>
              <a:t>Laboratory method to detect TB infection</a:t>
            </a: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dirty="0" smtClean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/>
              <a:t>A blood test to detect drug-resistant TB</a:t>
            </a:r>
            <a:endParaRPr lang="en-US" i="1" dirty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i="1" dirty="0" smtClean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/>
              <a:t>Laboratory approach to analyze </a:t>
            </a:r>
            <a:r>
              <a:rPr lang="en-US" dirty="0" smtClean="0"/>
              <a:t>genetic </a:t>
            </a:r>
            <a:r>
              <a:rPr lang="en-US" dirty="0"/>
              <a:t>material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DNA) of </a:t>
            </a:r>
            <a:r>
              <a:rPr lang="en-US" i="1" dirty="0" smtClean="0"/>
              <a:t>Mycobacterium </a:t>
            </a:r>
            <a:r>
              <a:rPr lang="en-US" i="1" dirty="0"/>
              <a:t>tuberculosis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(</a:t>
            </a:r>
            <a:r>
              <a:rPr lang="en-US" i="1" dirty="0"/>
              <a:t>M. </a:t>
            </a:r>
            <a:r>
              <a:rPr lang="en-US" i="1" dirty="0" smtClean="0"/>
              <a:t>tuberculosis)</a:t>
            </a: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i="1" dirty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/>
              <a:t>Tool to help understand transmission of </a:t>
            </a:r>
            <a:br>
              <a:rPr lang="en-US" dirty="0" smtClean="0"/>
            </a:br>
            <a:r>
              <a:rPr lang="en-US" i="1" dirty="0" smtClean="0"/>
              <a:t>M. tuberculosis</a:t>
            </a:r>
            <a:br>
              <a:rPr lang="en-US" i="1" dirty="0" smtClean="0"/>
            </a:br>
            <a:endParaRPr lang="en-US" i="1" dirty="0" smtClean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/>
              <a:t>Both c and d</a:t>
            </a:r>
            <a:endParaRPr lang="en-US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70600"/>
            <a:ext cx="3657600" cy="406400"/>
          </a:xfrm>
        </p:spPr>
        <p:txBody>
          <a:bodyPr/>
          <a:lstStyle/>
          <a:p>
            <a:r>
              <a:rPr lang="en-US" sz="1800" b="1" dirty="0" smtClean="0"/>
              <a:t>  DNA = deoxyribonucleic acid</a:t>
            </a:r>
            <a:endParaRPr lang="en-US" sz="18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477000" y="6070600"/>
            <a:ext cx="22860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3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898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ANSWER:</a:t>
            </a:r>
            <a:br>
              <a:rPr lang="en-US" sz="3200" dirty="0" smtClean="0"/>
            </a:br>
            <a:r>
              <a:rPr lang="en-US" sz="3200" dirty="0" smtClean="0"/>
              <a:t>TB Genotyping 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>
                <a:solidFill>
                  <a:srgbClr val="757575"/>
                </a:solidFill>
              </a:rPr>
              <a:t>Laboratory method to detect TB infection</a:t>
            </a: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dirty="0">
              <a:solidFill>
                <a:srgbClr val="757575"/>
              </a:solidFill>
            </a:endParaRP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>
                <a:solidFill>
                  <a:srgbClr val="757575"/>
                </a:solidFill>
              </a:rPr>
              <a:t>A blood test to detect drug-resistant TB</a:t>
            </a: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i="1" dirty="0" smtClean="0"/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Laboratory approach to analyze genetic material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(DNA) of </a:t>
            </a:r>
            <a:r>
              <a:rPr lang="en-US" i="1" dirty="0" smtClean="0">
                <a:solidFill>
                  <a:srgbClr val="7030A0"/>
                </a:solidFill>
              </a:rPr>
              <a:t>M. tuberculosis</a:t>
            </a: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endParaRPr lang="en-US" i="1" u="sng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Tool to help understand transmission of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i="1" dirty="0" smtClean="0">
                <a:solidFill>
                  <a:srgbClr val="7030A0"/>
                </a:solidFill>
              </a:rPr>
              <a:t>M. tuberculosis</a:t>
            </a:r>
            <a:r>
              <a:rPr lang="en-US" i="1" u="sng" dirty="0" smtClean="0">
                <a:solidFill>
                  <a:srgbClr val="7030A0"/>
                </a:solidFill>
              </a:rPr>
              <a:t/>
            </a:r>
            <a:br>
              <a:rPr lang="en-US" i="1" u="sng" dirty="0" smtClean="0">
                <a:solidFill>
                  <a:srgbClr val="7030A0"/>
                </a:solidFill>
              </a:rPr>
            </a:br>
            <a:endParaRPr lang="en-US" i="1" u="sng" dirty="0" smtClean="0">
              <a:solidFill>
                <a:srgbClr val="7030A0"/>
              </a:solidFill>
            </a:endParaRPr>
          </a:p>
          <a:p>
            <a:pPr marL="457200" indent="-457200">
              <a:spcBef>
                <a:spcPts val="0"/>
              </a:spcBef>
              <a:buSzPct val="90000"/>
              <a:buFont typeface="+mj-lt"/>
              <a:buAutoNum type="alphaLcPeriod"/>
            </a:pPr>
            <a:r>
              <a:rPr lang="en-US" dirty="0" smtClean="0">
                <a:solidFill>
                  <a:srgbClr val="7030A0"/>
                </a:solidFill>
              </a:rPr>
              <a:t>Both c and d</a:t>
            </a:r>
            <a:endParaRPr lang="en-US" i="1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4</a:t>
            </a:fld>
            <a:endParaRPr lang="en-US" sz="20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2192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70600"/>
            <a:ext cx="3657600" cy="406400"/>
          </a:xfrm>
        </p:spPr>
        <p:txBody>
          <a:bodyPr/>
          <a:lstStyle/>
          <a:p>
            <a:r>
              <a:rPr lang="en-US" sz="1800" b="1" dirty="0" smtClean="0"/>
              <a:t>  DNA = deoxyribonucleic acid</a:t>
            </a:r>
            <a:endParaRPr lang="en-US" sz="1800" b="1" dirty="0"/>
          </a:p>
        </p:txBody>
      </p:sp>
      <p:sp>
        <p:nvSpPr>
          <p:cNvPr id="8" name="Oval 7"/>
          <p:cNvSpPr/>
          <p:nvPr/>
        </p:nvSpPr>
        <p:spPr>
          <a:xfrm>
            <a:off x="304800" y="5105400"/>
            <a:ext cx="3048000" cy="8382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9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1520"/>
          </a:xfrm>
        </p:spPr>
        <p:txBody>
          <a:bodyPr/>
          <a:lstStyle/>
          <a:p>
            <a:pPr algn="ctr"/>
            <a:r>
              <a:rPr lang="en-US" sz="3200" dirty="0" smtClean="0"/>
              <a:t>TB Genotyping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600199"/>
            <a:ext cx="4953000" cy="3768805"/>
          </a:xfrm>
        </p:spPr>
        <p:txBody>
          <a:bodyPr/>
          <a:lstStyle/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Only for culture-confirmed </a:t>
            </a:r>
            <a:r>
              <a:rPr lang="en-US" sz="2400" b="1" dirty="0" smtClean="0">
                <a:solidFill>
                  <a:schemeClr val="bg2"/>
                </a:solidFill>
              </a:rPr>
              <a:t>TB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2"/>
                </a:solidFill>
              </a:rPr>
              <a:t>The technique requires material from a culture</a:t>
            </a:r>
            <a:endParaRPr lang="en-US" sz="4100" b="1" dirty="0" smtClean="0">
              <a:solidFill>
                <a:schemeClr val="bg2"/>
              </a:solidFill>
            </a:endParaRPr>
          </a:p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Matching </a:t>
            </a:r>
            <a:r>
              <a:rPr lang="en-US" sz="2400" b="1" dirty="0">
                <a:solidFill>
                  <a:schemeClr val="bg2"/>
                </a:solidFill>
              </a:rPr>
              <a:t>genotypes may indicate that TB cases are related</a:t>
            </a:r>
          </a:p>
          <a:p>
            <a:pPr marL="457200" lvl="1" indent="-457200"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eriod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spcBef>
                <a:spcPts val="4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5</a:t>
            </a:fld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19800" y="2273622"/>
            <a:ext cx="2438400" cy="1917378"/>
            <a:chOff x="1524000" y="4528778"/>
            <a:chExt cx="2438400" cy="191737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528778"/>
              <a:ext cx="1219200" cy="158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64099"/>
              <a:ext cx="1219200" cy="158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eft-Right Arrow 4"/>
            <p:cNvSpPr/>
            <p:nvPr/>
          </p:nvSpPr>
          <p:spPr>
            <a:xfrm rot="19989284">
              <a:off x="2236086" y="4965711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Left-Right Arrow 12"/>
            <p:cNvSpPr/>
            <p:nvPr/>
          </p:nvSpPr>
          <p:spPr>
            <a:xfrm rot="19989284">
              <a:off x="2438016" y="5318425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Left-Right Arrow 13"/>
            <p:cNvSpPr/>
            <p:nvPr/>
          </p:nvSpPr>
          <p:spPr>
            <a:xfrm rot="19989284">
              <a:off x="2701254" y="5671140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2952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200" dirty="0" smtClean="0"/>
              <a:t>Genotypes and </a:t>
            </a:r>
            <a:r>
              <a:rPr lang="en-US" sz="3200" i="1" dirty="0" smtClean="0"/>
              <a:t>M. tuberculosis </a:t>
            </a:r>
            <a:r>
              <a:rPr lang="en-US" sz="3200" dirty="0" smtClean="0"/>
              <a:t>Transmission</a:t>
            </a:r>
            <a:endParaRPr lang="en-US" sz="3200" dirty="0"/>
          </a:p>
        </p:txBody>
      </p: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457200" y="4648199"/>
            <a:ext cx="8229600" cy="167640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Genotyping helps us understand transmission relationships between TB cases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We expect genotypes from transmission-related TB cases to match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19399" y="2743200"/>
            <a:ext cx="1218111" cy="1905000"/>
            <a:chOff x="1428621" y="2133600"/>
            <a:chExt cx="1218111" cy="1905000"/>
          </a:xfrm>
        </p:grpSpPr>
        <p:sp>
          <p:nvSpPr>
            <p:cNvPr id="22" name="Isosceles Triangle 21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954088" y="2743200"/>
            <a:ext cx="1218111" cy="1905000"/>
            <a:chOff x="1428621" y="2133600"/>
            <a:chExt cx="1218111" cy="1905000"/>
          </a:xfrm>
        </p:grpSpPr>
        <p:sp>
          <p:nvSpPr>
            <p:cNvPr id="30" name="Isosceles Triangle 29"/>
            <p:cNvSpPr/>
            <p:nvPr/>
          </p:nvSpPr>
          <p:spPr>
            <a:xfrm>
              <a:off x="1649104" y="2438400"/>
              <a:ext cx="762000" cy="914400"/>
            </a:xfrm>
            <a:prstGeom prst="triangle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10"/>
            <p:cNvGrpSpPr/>
            <p:nvPr/>
          </p:nvGrpSpPr>
          <p:grpSpPr>
            <a:xfrm>
              <a:off x="1428621" y="2133600"/>
              <a:ext cx="1218111" cy="1905000"/>
              <a:chOff x="1428621" y="2133600"/>
              <a:chExt cx="1218111" cy="1905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828800" y="2133600"/>
                <a:ext cx="381000" cy="3810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322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84696" y="3276600"/>
                <a:ext cx="76200" cy="76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755629">
                <a:off x="2037132" y="2693975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9877100">
                <a:off x="1428621" y="2691612"/>
                <a:ext cx="609600" cy="762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3809998" y="2819400"/>
            <a:ext cx="228600" cy="228600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solidFill>
                <a:srgbClr val="FFFF99"/>
              </a:solidFill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4071936" y="2819400"/>
            <a:ext cx="119063" cy="119063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39" name="AutoShape 21"/>
          <p:cNvSpPr>
            <a:spLocks noChangeArrowheads="1"/>
          </p:cNvSpPr>
          <p:nvPr/>
        </p:nvSpPr>
        <p:spPr bwMode="auto">
          <a:xfrm>
            <a:off x="3962398" y="2590800"/>
            <a:ext cx="173038" cy="173038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962399" y="3124200"/>
            <a:ext cx="1219200" cy="1588"/>
          </a:xfrm>
          <a:prstGeom prst="straightConnector1">
            <a:avLst/>
          </a:prstGeom>
          <a:ln w="381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5867399" y="2819400"/>
            <a:ext cx="228600" cy="228600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auto">
          <a:xfrm>
            <a:off x="6129337" y="2819400"/>
            <a:ext cx="119063" cy="119063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4" name="AutoShape 21"/>
          <p:cNvSpPr>
            <a:spLocks noChangeArrowheads="1"/>
          </p:cNvSpPr>
          <p:nvPr/>
        </p:nvSpPr>
        <p:spPr bwMode="auto">
          <a:xfrm>
            <a:off x="6019799" y="2590800"/>
            <a:ext cx="173038" cy="173038"/>
          </a:xfrm>
          <a:prstGeom prst="sun">
            <a:avLst>
              <a:gd name="adj" fmla="val 25000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FFFF99"/>
              </a:solidFill>
            </a:endParaRPr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6</a:t>
            </a:fld>
            <a:endParaRPr lang="en-US" sz="2000" b="1" dirty="0"/>
          </a:p>
        </p:txBody>
      </p:sp>
      <p:pic>
        <p:nvPicPr>
          <p:cNvPr id="47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4262825" y="1614885"/>
            <a:ext cx="329894" cy="1111375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6041802" y="1654608"/>
            <a:ext cx="329894" cy="1111375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6859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Matching Game –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Do the </a:t>
            </a:r>
            <a:r>
              <a:rPr lang="en-US" sz="3200" dirty="0" smtClean="0"/>
              <a:t>Pictures </a:t>
            </a:r>
            <a:r>
              <a:rPr lang="en-US" sz="3200" dirty="0"/>
              <a:t>M</a:t>
            </a:r>
            <a:r>
              <a:rPr lang="en-US" sz="3200" dirty="0" smtClean="0"/>
              <a:t>atch</a:t>
            </a:r>
            <a:r>
              <a:rPr lang="en-US" sz="32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43200" y="3428999"/>
            <a:ext cx="3429000" cy="2895601"/>
            <a:chOff x="2743200" y="3428999"/>
            <a:chExt cx="3429000" cy="2895601"/>
          </a:xfrm>
        </p:grpSpPr>
        <p:sp>
          <p:nvSpPr>
            <p:cNvPr id="203810" name="Line 34"/>
            <p:cNvSpPr>
              <a:spLocks noChangeShapeType="1"/>
            </p:cNvSpPr>
            <p:nvPr/>
          </p:nvSpPr>
          <p:spPr bwMode="auto">
            <a:xfrm>
              <a:off x="4463315" y="3428999"/>
              <a:ext cx="0" cy="1545336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743200" y="3428999"/>
              <a:ext cx="3429000" cy="2895601"/>
              <a:chOff x="2743200" y="3428999"/>
              <a:chExt cx="3429000" cy="2895601"/>
            </a:xfrm>
          </p:grpSpPr>
          <p:sp>
            <p:nvSpPr>
              <p:cNvPr id="203808" name="Line 32"/>
              <p:cNvSpPr>
                <a:spLocks noChangeShapeType="1"/>
              </p:cNvSpPr>
              <p:nvPr/>
            </p:nvSpPr>
            <p:spPr bwMode="auto">
              <a:xfrm>
                <a:off x="2743200" y="3429000"/>
                <a:ext cx="0" cy="2895600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809" name="Line 33"/>
              <p:cNvSpPr>
                <a:spLocks noChangeShapeType="1"/>
              </p:cNvSpPr>
              <p:nvPr/>
            </p:nvSpPr>
            <p:spPr bwMode="auto">
              <a:xfrm flipV="1">
                <a:off x="2743200" y="3428999"/>
                <a:ext cx="1737360" cy="8965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813" name="Line 37"/>
              <p:cNvSpPr>
                <a:spLocks noChangeShapeType="1"/>
              </p:cNvSpPr>
              <p:nvPr/>
            </p:nvSpPr>
            <p:spPr bwMode="auto">
              <a:xfrm>
                <a:off x="4480560" y="4961965"/>
                <a:ext cx="1691640" cy="0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814" name="Line 38"/>
              <p:cNvSpPr>
                <a:spLocks noChangeShapeType="1"/>
              </p:cNvSpPr>
              <p:nvPr/>
            </p:nvSpPr>
            <p:spPr bwMode="auto">
              <a:xfrm>
                <a:off x="2743200" y="6321571"/>
                <a:ext cx="3429000" cy="3029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816" name="Line 40"/>
              <p:cNvSpPr>
                <a:spLocks noChangeShapeType="1"/>
              </p:cNvSpPr>
              <p:nvPr/>
            </p:nvSpPr>
            <p:spPr bwMode="auto">
              <a:xfrm>
                <a:off x="6172200" y="4961965"/>
                <a:ext cx="0" cy="1362635"/>
              </a:xfrm>
              <a:prstGeom prst="line">
                <a:avLst/>
              </a:prstGeom>
              <a:noFill/>
              <a:ln w="38100">
                <a:solidFill>
                  <a:srgbClr val="6600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75853" y="1828800"/>
            <a:ext cx="6994569" cy="4495800"/>
            <a:chOff x="975853" y="1828800"/>
            <a:chExt cx="6994569" cy="44958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975853" y="1828800"/>
              <a:ext cx="52599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6245795" y="1828800"/>
              <a:ext cx="2605" cy="1447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6233160" y="3269330"/>
              <a:ext cx="1729740" cy="727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7962900" y="3276600"/>
              <a:ext cx="7522" cy="30449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235765" y="6324600"/>
              <a:ext cx="172713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6233160" y="4876800"/>
              <a:ext cx="2605" cy="14447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975853" y="3352800"/>
              <a:ext cx="35708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3784678" y="4114800"/>
              <a:ext cx="15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572000" y="4876800"/>
              <a:ext cx="16637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975853" y="1828800"/>
              <a:ext cx="0" cy="1524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7</a:t>
            </a:fld>
            <a:endParaRPr lang="en-US" sz="20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22182" r="18125" b="21438"/>
          <a:stretch/>
        </p:blipFill>
        <p:spPr>
          <a:xfrm>
            <a:off x="2845720" y="3564546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8612" r="6285" b="6230"/>
          <a:stretch/>
        </p:blipFill>
        <p:spPr>
          <a:xfrm>
            <a:off x="6360475" y="2000586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7398"/>
          <a:stretch/>
        </p:blipFill>
        <p:spPr>
          <a:xfrm>
            <a:off x="1085593" y="3554686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8050" r="5560" b="10846"/>
          <a:stretch/>
        </p:blipFill>
        <p:spPr>
          <a:xfrm>
            <a:off x="1095608" y="5105400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1074127" y="2048256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2849257" y="2023781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4648200" y="2017795"/>
            <a:ext cx="1541306" cy="11517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4622371" y="3558401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6344901" y="3569166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6976"/>
          <a:stretch/>
        </p:blipFill>
        <p:spPr>
          <a:xfrm>
            <a:off x="6362702" y="5092043"/>
            <a:ext cx="1541799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975853" y="6459430"/>
            <a:ext cx="77109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Unauthorized use of these images is </a:t>
            </a:r>
            <a:r>
              <a:rPr lang="en-US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prohibited.</a:t>
            </a:r>
            <a:endParaRPr lang="en-US" sz="1200" i="1" dirty="0"/>
          </a:p>
        </p:txBody>
      </p:sp>
      <p:pic>
        <p:nvPicPr>
          <p:cNvPr id="55" name="Picture 5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22182" r="18125" b="21438"/>
          <a:stretch/>
        </p:blipFill>
        <p:spPr>
          <a:xfrm>
            <a:off x="2856291" y="5112871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6" name="Picture 5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22182" r="18125" b="21438"/>
          <a:stretch/>
        </p:blipFill>
        <p:spPr>
          <a:xfrm>
            <a:off x="4588764" y="5112871"/>
            <a:ext cx="1545336" cy="11521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057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315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Genotype Clusters</a:t>
            </a:r>
            <a:endParaRPr lang="en-US" sz="3200" dirty="0"/>
          </a:p>
        </p:txBody>
      </p:sp>
      <p:grpSp>
        <p:nvGrpSpPr>
          <p:cNvPr id="203821" name="Group 45"/>
          <p:cNvGrpSpPr>
            <a:grpSpLocks/>
          </p:cNvGrpSpPr>
          <p:nvPr/>
        </p:nvGrpSpPr>
        <p:grpSpPr bwMode="auto">
          <a:xfrm>
            <a:off x="2819400" y="3581400"/>
            <a:ext cx="3352800" cy="2895600"/>
            <a:chOff x="1776" y="2112"/>
            <a:chExt cx="2112" cy="1632"/>
          </a:xfrm>
        </p:grpSpPr>
        <p:sp>
          <p:nvSpPr>
            <p:cNvPr id="203808" name="Line 32"/>
            <p:cNvSpPr>
              <a:spLocks noChangeShapeType="1"/>
            </p:cNvSpPr>
            <p:nvPr/>
          </p:nvSpPr>
          <p:spPr bwMode="auto">
            <a:xfrm>
              <a:off x="1776" y="2112"/>
              <a:ext cx="0" cy="1632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809" name="Line 33"/>
            <p:cNvSpPr>
              <a:spLocks noChangeShapeType="1"/>
            </p:cNvSpPr>
            <p:nvPr/>
          </p:nvSpPr>
          <p:spPr bwMode="auto">
            <a:xfrm>
              <a:off x="1776" y="2112"/>
              <a:ext cx="1008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810" name="Line 34"/>
            <p:cNvSpPr>
              <a:spLocks noChangeShapeType="1"/>
            </p:cNvSpPr>
            <p:nvPr/>
          </p:nvSpPr>
          <p:spPr bwMode="auto">
            <a:xfrm>
              <a:off x="2784" y="2112"/>
              <a:ext cx="0" cy="864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813" name="Line 37"/>
            <p:cNvSpPr>
              <a:spLocks noChangeShapeType="1"/>
            </p:cNvSpPr>
            <p:nvPr/>
          </p:nvSpPr>
          <p:spPr bwMode="auto">
            <a:xfrm>
              <a:off x="2784" y="2976"/>
              <a:ext cx="1104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814" name="Line 38"/>
            <p:cNvSpPr>
              <a:spLocks noChangeShapeType="1"/>
            </p:cNvSpPr>
            <p:nvPr/>
          </p:nvSpPr>
          <p:spPr bwMode="auto">
            <a:xfrm>
              <a:off x="1776" y="3744"/>
              <a:ext cx="2112" cy="0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816" name="Line 40"/>
            <p:cNvSpPr>
              <a:spLocks noChangeShapeType="1"/>
            </p:cNvSpPr>
            <p:nvPr/>
          </p:nvSpPr>
          <p:spPr bwMode="auto">
            <a:xfrm>
              <a:off x="3888" y="2976"/>
              <a:ext cx="0" cy="768"/>
            </a:xfrm>
            <a:prstGeom prst="line">
              <a:avLst/>
            </a:prstGeom>
            <a:noFill/>
            <a:ln w="38100">
              <a:solidFill>
                <a:srgbClr val="6600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19200" y="1828800"/>
            <a:ext cx="6781800" cy="4648200"/>
            <a:chOff x="1219200" y="1828800"/>
            <a:chExt cx="6781800" cy="46482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1219200" y="1828800"/>
              <a:ext cx="5029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 flipH="1" flipV="1">
              <a:off x="5562600" y="2514600"/>
              <a:ext cx="1371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248400" y="32004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 flipH="1" flipV="1">
              <a:off x="6362700" y="4838700"/>
              <a:ext cx="3276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324600" y="6477000"/>
              <a:ext cx="167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 flipH="1" flipV="1">
              <a:off x="5524500" y="5676900"/>
              <a:ext cx="1600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219200" y="3352800"/>
              <a:ext cx="335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3810000" y="4114800"/>
              <a:ext cx="15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572000" y="48768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 flipH="1" flipV="1">
              <a:off x="457200" y="2590800"/>
              <a:ext cx="1524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4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1934103" y="2035114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3568853" y="2035907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5283353" y="2104443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5363105" y="3550231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2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6959752" y="3512558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6997854" y="5239994"/>
            <a:ext cx="329894" cy="1111375"/>
          </a:xfrm>
          <a:prstGeom prst="rect">
            <a:avLst/>
          </a:prstGeom>
          <a:solidFill>
            <a:srgbClr val="00928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3454553" y="3792195"/>
            <a:ext cx="329894" cy="1111375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3454554" y="5203446"/>
            <a:ext cx="329894" cy="1111375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5233531" y="5243169"/>
            <a:ext cx="329894" cy="1111375"/>
          </a:xfrm>
          <a:prstGeom prst="rect">
            <a:avLst/>
          </a:prstGeom>
          <a:solidFill>
            <a:srgbClr val="9A4E9E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6963304" y="1912354"/>
            <a:ext cx="329894" cy="1111375"/>
          </a:xfrm>
          <a:prstGeom prst="rect">
            <a:avLst/>
          </a:prstGeom>
          <a:solidFill>
            <a:srgbClr val="F6A01A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1745298" y="3719973"/>
            <a:ext cx="329894" cy="111137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" name="Picture 113" descr="MCj03519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83069">
            <a:off x="1745299" y="5139637"/>
            <a:ext cx="329894" cy="1111375"/>
          </a:xfrm>
          <a:prstGeom prst="rect">
            <a:avLst/>
          </a:prstGeom>
          <a:solidFill>
            <a:srgbClr val="BF311A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8</a:t>
            </a:fld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597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61405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3200" dirty="0" smtClean="0"/>
              <a:t>How Can Genotyping be Useful in </a:t>
            </a:r>
            <a:br>
              <a:rPr lang="en-US" sz="3200" dirty="0" smtClean="0"/>
            </a:br>
            <a:r>
              <a:rPr lang="en-US" sz="3200" dirty="0" smtClean="0"/>
              <a:t>TB Control?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870605" cy="4114799"/>
          </a:xfrm>
        </p:spPr>
        <p:txBody>
          <a:bodyPr/>
          <a:lstStyle/>
          <a:p>
            <a:r>
              <a:rPr lang="en-US" dirty="0" smtClean="0"/>
              <a:t>Assist </a:t>
            </a:r>
            <a:r>
              <a:rPr lang="en-US" dirty="0"/>
              <a:t>with contact investigations</a:t>
            </a:r>
          </a:p>
          <a:p>
            <a:pPr lvl="1"/>
            <a:r>
              <a:rPr lang="en-US" sz="2400" dirty="0"/>
              <a:t>Confirm or refute patient </a:t>
            </a:r>
            <a:r>
              <a:rPr lang="en-US" sz="2400" dirty="0" smtClean="0"/>
              <a:t>connections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dirty="0" smtClean="0"/>
              <a:t>Find </a:t>
            </a:r>
            <a:r>
              <a:rPr lang="en-US" dirty="0"/>
              <a:t>previously </a:t>
            </a:r>
            <a:r>
              <a:rPr lang="en-US" dirty="0" smtClean="0"/>
              <a:t>unidentified contacts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Detect and prevent outbreaks</a:t>
            </a:r>
          </a:p>
          <a:p>
            <a:endParaRPr lang="en-US" dirty="0"/>
          </a:p>
          <a:p>
            <a:r>
              <a:rPr lang="en-US" dirty="0" smtClean="0"/>
              <a:t>Refute outbreaks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504112" y="6070600"/>
            <a:ext cx="1258888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F6088F-1397-49F2-A460-E323E005AA35}" type="slidenum">
              <a:rPr lang="en-US" sz="2000" b="1" smtClean="0"/>
              <a:pPr algn="r"/>
              <a:t>9</a:t>
            </a:fld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327805" y="2161231"/>
            <a:ext cx="2438400" cy="1917378"/>
            <a:chOff x="1524000" y="4528778"/>
            <a:chExt cx="2438400" cy="19173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528778"/>
              <a:ext cx="1219200" cy="158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64099"/>
              <a:ext cx="1219200" cy="1582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Left-Right Arrow 9"/>
            <p:cNvSpPr/>
            <p:nvPr/>
          </p:nvSpPr>
          <p:spPr>
            <a:xfrm rot="19989284">
              <a:off x="2236086" y="4965711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eft-Right Arrow 10"/>
            <p:cNvSpPr/>
            <p:nvPr/>
          </p:nvSpPr>
          <p:spPr>
            <a:xfrm rot="19989284">
              <a:off x="2438016" y="5318425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Left-Right Arrow 11"/>
            <p:cNvSpPr/>
            <p:nvPr/>
          </p:nvSpPr>
          <p:spPr>
            <a:xfrm rot="19989284">
              <a:off x="2701254" y="5671140"/>
              <a:ext cx="487751" cy="202156"/>
            </a:xfrm>
            <a:prstGeom prst="leftRightArrow">
              <a:avLst/>
            </a:prstGeom>
            <a:solidFill>
              <a:srgbClr val="7030A0"/>
            </a:solidFill>
            <a:ln w="127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3231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SAVECSVWITHSESSION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GRIDFONTSIZE" val="12"/>
  <p:tag name="RESETCHARTS" val="Tru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SHOWBARVISIBLE" val="True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COLORS" val="0"/>
  <p:tag name="INCLUDEPPT" val="True"/>
  <p:tag name="ZEROBASED" val="False"/>
  <p:tag name="FIBNUMRESULTS" val="5"/>
  <p:tag name="PRRESPONSE3" val="8"/>
  <p:tag name="PRRESPONSE9" val="2"/>
  <p:tag name="CSVFORMAT" val="0"/>
  <p:tag name="COUNTDOWNSECONDS" val="10"/>
  <p:tag name="CHARTVALUEFORMAT" val="0%"/>
  <p:tag name="RACERSMAXDISPLAYED" val="5"/>
  <p:tag name="BUBBLEVALUEFORMAT" val="0.0"/>
  <p:tag name="CUSTOMCELLBACKCOLOR3" val="-268652"/>
  <p:tag name="GRIDOPACITY" val="90"/>
  <p:tag name="CHARTLABELS" val="1"/>
  <p:tag name="INCORRECTPOINTVALUE" val="0"/>
  <p:tag name="FIBDISPLAYRESULTS" val="True"/>
  <p:tag name="PRRESPONSE5" val="6"/>
  <p:tag name="SHOWFLASHWARNING" val="True"/>
  <p:tag name="USESECONDARYMONITOR" val="True"/>
  <p:tag name="INPUTSOURCE" val="1"/>
  <p:tag name="AUTOUPDATEALIASES" val="True"/>
  <p:tag name="MAXRESPONDERS" val="5"/>
  <p:tag name="CUSTOMCELLBACKCOLOR4" val="-8355712"/>
  <p:tag name="GRIDPOSITION" val="1"/>
  <p:tag name="CORRECTPOINTVALUE" val="1"/>
  <p:tag name="FIBINCLUDEOTHER" val="True"/>
  <p:tag name="PRRESPONSE7" val="4"/>
  <p:tag name="NUMRESPONSES" val="1"/>
  <p:tag name="PARTICIPANTSINLEADERBOARD" val="5"/>
  <p:tag name="CUSTOMCELLBACKCOLOR1" val="-657956"/>
  <p:tag name="POLLINGCYCLE" val="2"/>
  <p:tag name="AUTOADJUSTPARTRANGE" val="True"/>
  <p:tag name="PRRESPONSE6" val="5"/>
  <p:tag name="ANSWERNOWSTYLE" val="-1"/>
  <p:tag name="REVIEWONLY" val="False"/>
  <p:tag name="CUSTOMGRIDBACKCOLOR" val="-722948"/>
  <p:tag name="INCLUDENONRESPONDERS" val="False"/>
  <p:tag name="PRRESPONSE1" val="10"/>
  <p:tag name="TPVERSION" val="2008"/>
  <p:tag name="RACEENDPOINTS" val="100"/>
  <p:tag name="DISPLAYDEVICEID" val="True"/>
  <p:tag name="CHARTSCALE" val="True"/>
  <p:tag name="COUNTDOWNSTYLE" val="-1"/>
  <p:tag name="BUBBLEGROUPING" val="3"/>
  <p:tag name="REALTIMEBACKUP" val="False"/>
  <p:tag name="RESPCOUNTERSTYLE" val="-1"/>
  <p:tag name="GRIDSIZE" val="{Width=800, Height=600}"/>
  <p:tag name="ARTICULATE_PROJECT_OPEN" val="0"/>
  <p:tag name="MULTIRESPDIVISOR" val="1"/>
  <p:tag name="TEAMSINLEADERBOARD" val="5"/>
  <p:tag name="BACKUPMAINTENANCE" val="7"/>
  <p:tag name="DISPLAYDEVICENUMBER" val="True"/>
  <p:tag name="PRRESPONSE10" val="1"/>
  <p:tag name="PRRESPONSE2" val="9"/>
  <p:tag name="DELIMITERS" val="3.1"/>
  <p:tag name="TASKPANEKEY" val="68b2f7f2-c7a7-4ec9-b575-56325436b2d2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HHSTP_PPT_light(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77BA09-2FDC-4F31-8D46-74182C80D1B1}"/>
</file>

<file path=customXml/itemProps2.xml><?xml version="1.0" encoding="utf-8"?>
<ds:datastoreItem xmlns:ds="http://schemas.openxmlformats.org/officeDocument/2006/customXml" ds:itemID="{4D07EC01-BB42-4008-871F-2E92A0C11567}"/>
</file>

<file path=customXml/itemProps3.xml><?xml version="1.0" encoding="utf-8"?>
<ds:datastoreItem xmlns:ds="http://schemas.openxmlformats.org/officeDocument/2006/customXml" ds:itemID="{FF55643E-EF00-4C97-B636-A8B1E3E89C2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12784</TotalTime>
  <Words>784</Words>
  <Application>Microsoft Office PowerPoint</Application>
  <PresentationFormat>On-screen Show (4:3)</PresentationFormat>
  <Paragraphs>244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Myriad Web Pro</vt:lpstr>
      <vt:lpstr>Times New Roman</vt:lpstr>
      <vt:lpstr>Wingdings</vt:lpstr>
      <vt:lpstr>NCHHSTP_PPT_dark(</vt:lpstr>
      <vt:lpstr>NCHHSTP_PPT_light(</vt:lpstr>
      <vt:lpstr>Introduction to  Tuberculosis Genotyping </vt:lpstr>
      <vt:lpstr>Objectives</vt:lpstr>
      <vt:lpstr>QUESTION: What is TB Genotyping?</vt:lpstr>
      <vt:lpstr>ANSWER: TB Genotyping Is</vt:lpstr>
      <vt:lpstr>TB Genotyping</vt:lpstr>
      <vt:lpstr>Genotypes and M. tuberculosis Transmission</vt:lpstr>
      <vt:lpstr>Matching Game – Do the Pictures Match?</vt:lpstr>
      <vt:lpstr>Genotype Clusters</vt:lpstr>
      <vt:lpstr>How Can Genotyping be Useful in  TB Control? (1)</vt:lpstr>
      <vt:lpstr>How Can Genotyping be Useful in  TB Control? (2)</vt:lpstr>
      <vt:lpstr>Case Scenario 1: A Household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Scenario 2: A Workplace (1)</vt:lpstr>
      <vt:lpstr>Case Scenario 2: A Workplace (2) QUESTION:   Are these TB cases related  by transmission?</vt:lpstr>
      <vt:lpstr>Case Scenario 2: A Workplace (3) ANSWER:   Are these TB cases related  by transmission?</vt:lpstr>
      <vt:lpstr>Case Scenario 2: A Workplace (4)  Genotype Results for TB Cases Linked to Casino </vt:lpstr>
      <vt:lpstr>Case Scenario 2: A Workplace (5) QUESTION:   How to interpret the genotype results?</vt:lpstr>
      <vt:lpstr>Case Scenario 2: A Workplace (6)  ANSWER:   How to interpret the genotype results?</vt:lpstr>
      <vt:lpstr>Case Scenario 2: A Workplace (7) Interpretation of Genotype Results</vt:lpstr>
      <vt:lpstr>How are Genotyping Results Obtained?</vt:lpstr>
      <vt:lpstr>Take Home Points</vt:lpstr>
      <vt:lpstr>CDC Resources on Genotyping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Aberration Detection</dc:title>
  <dc:creator>Anne Marie</dc:creator>
  <cp:lastModifiedBy>Sessions, Maria Fraire (CDC/OID/NCHHSTP)</cp:lastModifiedBy>
  <cp:revision>819</cp:revision>
  <cp:lastPrinted>2015-08-13T15:51:55Z</cp:lastPrinted>
  <dcterms:created xsi:type="dcterms:W3CDTF">2010-09-06T20:07:12Z</dcterms:created>
  <dcterms:modified xsi:type="dcterms:W3CDTF">2015-08-28T14:13:12Z</dcterms:modified>
</cp:coreProperties>
</file>