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52" r:id="rId4"/>
  </p:sldMasterIdLst>
  <p:notesMasterIdLst>
    <p:notesMasterId r:id="rId59"/>
  </p:notesMasterIdLst>
  <p:handoutMasterIdLst>
    <p:handoutMasterId r:id="rId60"/>
  </p:handoutMasterIdLst>
  <p:sldIdLst>
    <p:sldId id="264" r:id="rId5"/>
    <p:sldId id="265" r:id="rId6"/>
    <p:sldId id="269" r:id="rId7"/>
    <p:sldId id="270" r:id="rId8"/>
    <p:sldId id="272" r:id="rId9"/>
    <p:sldId id="273" r:id="rId10"/>
    <p:sldId id="274" r:id="rId11"/>
    <p:sldId id="364" r:id="rId12"/>
    <p:sldId id="277" r:id="rId13"/>
    <p:sldId id="278" r:id="rId14"/>
    <p:sldId id="279" r:id="rId15"/>
    <p:sldId id="289" r:id="rId16"/>
    <p:sldId id="290" r:id="rId17"/>
    <p:sldId id="355" r:id="rId18"/>
    <p:sldId id="408" r:id="rId19"/>
    <p:sldId id="291" r:id="rId20"/>
    <p:sldId id="292" r:id="rId21"/>
    <p:sldId id="377" r:id="rId22"/>
    <p:sldId id="381" r:id="rId23"/>
    <p:sldId id="380" r:id="rId24"/>
    <p:sldId id="382" r:id="rId25"/>
    <p:sldId id="379" r:id="rId26"/>
    <p:sldId id="300" r:id="rId27"/>
    <p:sldId id="293" r:id="rId28"/>
    <p:sldId id="310" r:id="rId29"/>
    <p:sldId id="361" r:id="rId30"/>
    <p:sldId id="386" r:id="rId31"/>
    <p:sldId id="354" r:id="rId32"/>
    <p:sldId id="369" r:id="rId33"/>
    <p:sldId id="372" r:id="rId34"/>
    <p:sldId id="370" r:id="rId35"/>
    <p:sldId id="376" r:id="rId36"/>
    <p:sldId id="314" r:id="rId37"/>
    <p:sldId id="316" r:id="rId38"/>
    <p:sldId id="318" r:id="rId39"/>
    <p:sldId id="324" r:id="rId40"/>
    <p:sldId id="346" r:id="rId41"/>
    <p:sldId id="395" r:id="rId42"/>
    <p:sldId id="347" r:id="rId43"/>
    <p:sldId id="407" r:id="rId44"/>
    <p:sldId id="399" r:id="rId45"/>
    <p:sldId id="396" r:id="rId46"/>
    <p:sldId id="397" r:id="rId47"/>
    <p:sldId id="410" r:id="rId48"/>
    <p:sldId id="411" r:id="rId49"/>
    <p:sldId id="348" r:id="rId50"/>
    <p:sldId id="349" r:id="rId51"/>
    <p:sldId id="402" r:id="rId52"/>
    <p:sldId id="409" r:id="rId53"/>
    <p:sldId id="404" r:id="rId54"/>
    <p:sldId id="405" r:id="rId55"/>
    <p:sldId id="350" r:id="rId56"/>
    <p:sldId id="351" r:id="rId57"/>
    <p:sldId id="406" r:id="rId58"/>
  </p:sldIdLst>
  <p:sldSz cx="9144000" cy="6858000" type="screen4x3"/>
  <p:notesSz cx="7010400" cy="9296400"/>
  <p:embeddedFontLst>
    <p:embeddedFont>
      <p:font typeface="Calibri" panose="020F0502020204030204" pitchFamily="34" charset="0"/>
      <p:regular r:id="rId61"/>
      <p:bold r:id="rId62"/>
      <p:italic r:id="rId63"/>
      <p:boldItalic r:id="rId64"/>
    </p:embeddedFont>
    <p:embeddedFont>
      <p:font typeface="Myriad Web Pro" panose="020B0503030403020204" pitchFamily="34" charset="0"/>
      <p:regular r:id="rId65"/>
      <p:bold r:id="rId66"/>
      <p:italic r:id="rId6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urt, Danielle (CDC/OID/NCHHSTP) (CTR)" initials="BD((" lastIdx="19" clrIdx="0"/>
  <p:cmAuthor id="2" name="Fraire, Maria (CDC/OID/NCHHSTP)" initials="FM("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94" autoAdjust="0"/>
    <p:restoredTop sz="79619" autoAdjust="0"/>
  </p:normalViewPr>
  <p:slideViewPr>
    <p:cSldViewPr>
      <p:cViewPr varScale="1">
        <p:scale>
          <a:sx n="83" d="100"/>
          <a:sy n="83" d="100"/>
        </p:scale>
        <p:origin x="108" y="1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4366"/>
    </p:cViewPr>
  </p:sorterViewPr>
  <p:notesViewPr>
    <p:cSldViewPr>
      <p:cViewPr varScale="1">
        <p:scale>
          <a:sx n="64" d="100"/>
          <a:sy n="64" d="100"/>
        </p:scale>
        <p:origin x="2582"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font" Target="fonts/font3.fntdata"/><Relationship Id="rId68"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font" Target="fonts/font6.fntdata"/><Relationship Id="rId5" Type="http://schemas.openxmlformats.org/officeDocument/2006/relationships/slide" Target="slides/slide1.xml"/><Relationship Id="rId61" Type="http://schemas.openxmlformats.org/officeDocument/2006/relationships/font" Target="fonts/font1.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font" Target="fonts/font4.fntdata"/><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67" Type="http://schemas.openxmlformats.org/officeDocument/2006/relationships/font" Target="fonts/font7.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font" Target="fonts/font2.fntdata"/><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handoutMaster" Target="handoutMasters/handoutMaster1.xml"/><Relationship Id="rId65"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45" cy="464205"/>
          </a:xfrm>
          <a:prstGeom prst="rect">
            <a:avLst/>
          </a:prstGeom>
        </p:spPr>
        <p:txBody>
          <a:bodyPr vert="horz" lIns="88139" tIns="44070" rIns="88139" bIns="44070" rtlCol="0"/>
          <a:lstStyle>
            <a:lvl1pPr algn="l">
              <a:defRPr sz="1200"/>
            </a:lvl1pPr>
          </a:lstStyle>
          <a:p>
            <a:endParaRPr lang="en-US"/>
          </a:p>
        </p:txBody>
      </p:sp>
      <p:sp>
        <p:nvSpPr>
          <p:cNvPr id="3" name="Date Placeholder 2"/>
          <p:cNvSpPr>
            <a:spLocks noGrp="1"/>
          </p:cNvSpPr>
          <p:nvPr>
            <p:ph type="dt" sz="quarter" idx="1"/>
          </p:nvPr>
        </p:nvSpPr>
        <p:spPr>
          <a:xfrm>
            <a:off x="3970734" y="1"/>
            <a:ext cx="3038145" cy="464205"/>
          </a:xfrm>
          <a:prstGeom prst="rect">
            <a:avLst/>
          </a:prstGeom>
        </p:spPr>
        <p:txBody>
          <a:bodyPr vert="horz" lIns="88139" tIns="44070" rIns="88139" bIns="44070" rtlCol="0"/>
          <a:lstStyle>
            <a:lvl1pPr algn="r">
              <a:defRPr sz="1200"/>
            </a:lvl1pPr>
          </a:lstStyle>
          <a:p>
            <a:fld id="{0511AFBB-4247-4897-A75C-6E585EFEAB78}" type="datetimeFigureOut">
              <a:rPr lang="en-US" smtClean="0"/>
              <a:t>12/16/2020</a:t>
            </a:fld>
            <a:endParaRPr lang="en-US"/>
          </a:p>
        </p:txBody>
      </p:sp>
      <p:sp>
        <p:nvSpPr>
          <p:cNvPr id="4" name="Footer Placeholder 3"/>
          <p:cNvSpPr>
            <a:spLocks noGrp="1"/>
          </p:cNvSpPr>
          <p:nvPr>
            <p:ph type="ftr" sz="quarter" idx="2"/>
          </p:nvPr>
        </p:nvSpPr>
        <p:spPr>
          <a:xfrm>
            <a:off x="0" y="8830659"/>
            <a:ext cx="3038145" cy="464205"/>
          </a:xfrm>
          <a:prstGeom prst="rect">
            <a:avLst/>
          </a:prstGeom>
        </p:spPr>
        <p:txBody>
          <a:bodyPr vert="horz" lIns="88139" tIns="44070" rIns="88139" bIns="44070" rtlCol="0" anchor="b"/>
          <a:lstStyle>
            <a:lvl1pPr algn="l">
              <a:defRPr sz="1200"/>
            </a:lvl1pPr>
          </a:lstStyle>
          <a:p>
            <a:endParaRPr lang="en-US"/>
          </a:p>
        </p:txBody>
      </p:sp>
      <p:sp>
        <p:nvSpPr>
          <p:cNvPr id="5" name="Slide Number Placeholder 4"/>
          <p:cNvSpPr>
            <a:spLocks noGrp="1"/>
          </p:cNvSpPr>
          <p:nvPr>
            <p:ph type="sldNum" sz="quarter" idx="3"/>
          </p:nvPr>
        </p:nvSpPr>
        <p:spPr>
          <a:xfrm>
            <a:off x="3970734" y="8830659"/>
            <a:ext cx="3038145" cy="464205"/>
          </a:xfrm>
          <a:prstGeom prst="rect">
            <a:avLst/>
          </a:prstGeom>
        </p:spPr>
        <p:txBody>
          <a:bodyPr vert="horz" lIns="88139" tIns="44070" rIns="88139" bIns="44070" rtlCol="0" anchor="b"/>
          <a:lstStyle>
            <a:lvl1pPr algn="r">
              <a:defRPr sz="1200"/>
            </a:lvl1pPr>
          </a:lstStyle>
          <a:p>
            <a:fld id="{C6FFD5F0-A694-4641-8034-AA56AD034C17}" type="slidenum">
              <a:rPr lang="en-US" smtClean="0"/>
              <a:t>‹#›</a:t>
            </a:fld>
            <a:endParaRPr lang="en-US"/>
          </a:p>
        </p:txBody>
      </p:sp>
    </p:spTree>
    <p:extLst>
      <p:ext uri="{BB962C8B-B14F-4D97-AF65-F5344CB8AC3E}">
        <p14:creationId xmlns:p14="http://schemas.microsoft.com/office/powerpoint/2010/main" val="37830849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45" cy="464205"/>
          </a:xfrm>
          <a:prstGeom prst="rect">
            <a:avLst/>
          </a:prstGeom>
        </p:spPr>
        <p:txBody>
          <a:bodyPr vert="horz" lIns="88139" tIns="44070" rIns="88139" bIns="44070" rtlCol="0"/>
          <a:lstStyle>
            <a:lvl1pPr algn="l">
              <a:defRPr sz="1200"/>
            </a:lvl1pPr>
          </a:lstStyle>
          <a:p>
            <a:endParaRPr lang="en-US"/>
          </a:p>
        </p:txBody>
      </p:sp>
      <p:sp>
        <p:nvSpPr>
          <p:cNvPr id="3" name="Date Placeholder 2"/>
          <p:cNvSpPr>
            <a:spLocks noGrp="1"/>
          </p:cNvSpPr>
          <p:nvPr>
            <p:ph type="dt" idx="1"/>
          </p:nvPr>
        </p:nvSpPr>
        <p:spPr>
          <a:xfrm>
            <a:off x="3970734" y="1"/>
            <a:ext cx="3038145" cy="464205"/>
          </a:xfrm>
          <a:prstGeom prst="rect">
            <a:avLst/>
          </a:prstGeom>
        </p:spPr>
        <p:txBody>
          <a:bodyPr vert="horz" lIns="88139" tIns="44070" rIns="88139" bIns="44070" rtlCol="0"/>
          <a:lstStyle>
            <a:lvl1pPr algn="r">
              <a:defRPr sz="1200"/>
            </a:lvl1pPr>
          </a:lstStyle>
          <a:p>
            <a:fld id="{4ED17E44-FBCD-4649-B15C-C5791F1D21A6}" type="datetimeFigureOut">
              <a:rPr lang="en-US" smtClean="0"/>
              <a:t>12/16/2020</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88139" tIns="44070" rIns="88139" bIns="44070" rtlCol="0" anchor="ctr"/>
          <a:lstStyle/>
          <a:p>
            <a:endParaRPr lang="en-US"/>
          </a:p>
        </p:txBody>
      </p:sp>
      <p:sp>
        <p:nvSpPr>
          <p:cNvPr id="5" name="Notes Placeholder 4"/>
          <p:cNvSpPr>
            <a:spLocks noGrp="1"/>
          </p:cNvSpPr>
          <p:nvPr>
            <p:ph type="body" sz="quarter" idx="3"/>
          </p:nvPr>
        </p:nvSpPr>
        <p:spPr>
          <a:xfrm>
            <a:off x="701345" y="4416099"/>
            <a:ext cx="5607711" cy="4182457"/>
          </a:xfrm>
          <a:prstGeom prst="rect">
            <a:avLst/>
          </a:prstGeom>
        </p:spPr>
        <p:txBody>
          <a:bodyPr vert="horz" lIns="88139" tIns="44070" rIns="88139" bIns="4407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0659"/>
            <a:ext cx="3038145" cy="464205"/>
          </a:xfrm>
          <a:prstGeom prst="rect">
            <a:avLst/>
          </a:prstGeom>
        </p:spPr>
        <p:txBody>
          <a:bodyPr vert="horz" lIns="88139" tIns="44070" rIns="88139" bIns="44070" rtlCol="0" anchor="b"/>
          <a:lstStyle>
            <a:lvl1pPr algn="l">
              <a:defRPr sz="1200"/>
            </a:lvl1pPr>
          </a:lstStyle>
          <a:p>
            <a:endParaRPr lang="en-US"/>
          </a:p>
        </p:txBody>
      </p:sp>
      <p:sp>
        <p:nvSpPr>
          <p:cNvPr id="7" name="Slide Number Placeholder 6"/>
          <p:cNvSpPr>
            <a:spLocks noGrp="1"/>
          </p:cNvSpPr>
          <p:nvPr>
            <p:ph type="sldNum" sz="quarter" idx="5"/>
          </p:nvPr>
        </p:nvSpPr>
        <p:spPr>
          <a:xfrm>
            <a:off x="3970734" y="8830659"/>
            <a:ext cx="3038145" cy="464205"/>
          </a:xfrm>
          <a:prstGeom prst="rect">
            <a:avLst/>
          </a:prstGeom>
        </p:spPr>
        <p:txBody>
          <a:bodyPr vert="horz" lIns="88139" tIns="44070" rIns="88139" bIns="44070" rtlCol="0" anchor="b"/>
          <a:lstStyle>
            <a:lvl1pPr algn="r">
              <a:defRPr sz="1200"/>
            </a:lvl1pPr>
          </a:lstStyle>
          <a:p>
            <a:fld id="{75FBBCE7-46FD-4E92-A27C-474D751DDDF7}" type="slidenum">
              <a:rPr lang="en-US" smtClean="0"/>
              <a:t>‹#›</a:t>
            </a:fld>
            <a:endParaRPr lang="en-US"/>
          </a:p>
        </p:txBody>
      </p:sp>
    </p:spTree>
    <p:extLst>
      <p:ext uri="{BB962C8B-B14F-4D97-AF65-F5344CB8AC3E}">
        <p14:creationId xmlns:p14="http://schemas.microsoft.com/office/powerpoint/2010/main" val="2238381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a:t>Facilitator Tips:</a:t>
            </a:r>
          </a:p>
          <a:p>
            <a:pPr marL="285750" indent="-285750">
              <a:buFont typeface="Arial" panose="020B0604020202020204" pitchFamily="34" charset="0"/>
              <a:buChar char="•"/>
            </a:pPr>
            <a:r>
              <a:rPr lang="en-US" sz="1300" dirty="0"/>
              <a:t>Introduce yourself to participants. </a:t>
            </a:r>
          </a:p>
          <a:p>
            <a:pPr marL="285750" indent="-285750">
              <a:buFont typeface="Arial" panose="020B0604020202020204" pitchFamily="34" charset="0"/>
              <a:buChar char="•"/>
            </a:pPr>
            <a:r>
              <a:rPr lang="en-US" sz="1300" dirty="0"/>
              <a:t>Ask participants to introduce themselves.</a:t>
            </a:r>
          </a:p>
          <a:p>
            <a:pPr marL="285750" indent="-285750">
              <a:buFont typeface="Arial" panose="020B0604020202020204" pitchFamily="34" charset="0"/>
              <a:buChar char="•"/>
            </a:pPr>
            <a:r>
              <a:rPr lang="en-US" sz="1300" dirty="0"/>
              <a:t>Take care of any presentation</a:t>
            </a:r>
            <a:r>
              <a:rPr lang="en-US" sz="1300" baseline="0" dirty="0"/>
              <a:t>/room </a:t>
            </a:r>
            <a:r>
              <a:rPr lang="en-US" sz="1300" dirty="0"/>
              <a:t>details.</a:t>
            </a:r>
          </a:p>
          <a:p>
            <a:pPr marL="275434" indent="-275434">
              <a:buFontTx/>
              <a:buChar char="-"/>
            </a:pPr>
            <a:endParaRPr lang="en-US" sz="1300" dirty="0"/>
          </a:p>
        </p:txBody>
      </p:sp>
      <p:sp>
        <p:nvSpPr>
          <p:cNvPr id="4" name="Slide Number Placeholder 3"/>
          <p:cNvSpPr>
            <a:spLocks noGrp="1"/>
          </p:cNvSpPr>
          <p:nvPr>
            <p:ph type="sldNum" sz="quarter" idx="10"/>
          </p:nvPr>
        </p:nvSpPr>
        <p:spPr/>
        <p:txBody>
          <a:bodyPr/>
          <a:lstStyle/>
          <a:p>
            <a:fld id="{31D57FDF-C24D-42DC-9D9A-EDC27BE9D03B}" type="slidenum">
              <a:rPr lang="en-US" smtClean="0"/>
              <a:pPr/>
              <a:t>1</a:t>
            </a:fld>
            <a:endParaRPr lang="en-US" dirty="0"/>
          </a:p>
        </p:txBody>
      </p:sp>
    </p:spTree>
    <p:extLst>
      <p:ext uri="{BB962C8B-B14F-4D97-AF65-F5344CB8AC3E}">
        <p14:creationId xmlns:p14="http://schemas.microsoft.com/office/powerpoint/2010/main" val="1804363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865D1B-0DC6-42CE-8930-912C113E9AA7}" type="slidenum">
              <a:rPr lang="en-US" smtClean="0"/>
              <a:pPr/>
              <a:t>10</a:t>
            </a:fld>
            <a:endParaRPr lang="en-US" dirty="0"/>
          </a:p>
        </p:txBody>
      </p:sp>
    </p:spTree>
    <p:extLst>
      <p:ext uri="{BB962C8B-B14F-4D97-AF65-F5344CB8AC3E}">
        <p14:creationId xmlns:p14="http://schemas.microsoft.com/office/powerpoint/2010/main" val="1102174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Facilitator</a:t>
            </a:r>
            <a:r>
              <a:rPr lang="en-US" baseline="0" dirty="0"/>
              <a:t> Tip: </a:t>
            </a:r>
            <a:endParaRPr lang="en-US" dirty="0"/>
          </a:p>
          <a:p>
            <a:pPr marL="171450" indent="-171450">
              <a:buFont typeface="Arial" panose="020B0604020202020204" pitchFamily="34" charset="0"/>
              <a:buChar char="•"/>
            </a:pPr>
            <a:r>
              <a:rPr lang="en-US" baseline="0" dirty="0"/>
              <a:t>You may wish to include local data regarding groups in your jurisdiction/area that are at risk.</a:t>
            </a:r>
            <a:endParaRPr lang="en-US" dirty="0"/>
          </a:p>
        </p:txBody>
      </p:sp>
      <p:sp>
        <p:nvSpPr>
          <p:cNvPr id="4" name="Slide Number Placeholder 3"/>
          <p:cNvSpPr>
            <a:spLocks noGrp="1"/>
          </p:cNvSpPr>
          <p:nvPr>
            <p:ph type="sldNum" sz="quarter" idx="10"/>
          </p:nvPr>
        </p:nvSpPr>
        <p:spPr/>
        <p:txBody>
          <a:bodyPr/>
          <a:lstStyle/>
          <a:p>
            <a:fld id="{C2865D1B-0DC6-42CE-8930-912C113E9AA7}" type="slidenum">
              <a:rPr lang="en-US" smtClean="0"/>
              <a:pPr/>
              <a:t>11</a:t>
            </a:fld>
            <a:endParaRPr lang="en-US" dirty="0"/>
          </a:p>
        </p:txBody>
      </p:sp>
    </p:spTree>
    <p:extLst>
      <p:ext uri="{BB962C8B-B14F-4D97-AF65-F5344CB8AC3E}">
        <p14:creationId xmlns:p14="http://schemas.microsoft.com/office/powerpoint/2010/main" val="18001635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Facilitator</a:t>
            </a:r>
            <a:r>
              <a:rPr lang="en-US" baseline="0" dirty="0"/>
              <a:t> Tips: </a:t>
            </a:r>
            <a:endParaRPr lang="en-US" dirty="0"/>
          </a:p>
          <a:p>
            <a:pPr marL="171450" indent="-171450">
              <a:buFont typeface="Arial" panose="020B0604020202020204" pitchFamily="34" charset="0"/>
              <a:buChar char="•"/>
            </a:pPr>
            <a:r>
              <a:rPr lang="en-US" dirty="0"/>
              <a:t>Introduce</a:t>
            </a:r>
            <a:r>
              <a:rPr lang="en-US" baseline="0" dirty="0"/>
              <a:t> this section</a:t>
            </a:r>
            <a:endParaRPr lang="en-US" dirty="0"/>
          </a:p>
          <a:p>
            <a:pPr marL="171450" indent="-171450">
              <a:buFont typeface="Arial" panose="020B0604020202020204" pitchFamily="34" charset="0"/>
              <a:buChar char="•"/>
            </a:pPr>
            <a:r>
              <a:rPr lang="en-US" dirty="0"/>
              <a:t>Ask participants</a:t>
            </a:r>
            <a:r>
              <a:rPr lang="en-US" baseline="0" dirty="0"/>
              <a:t> if they have any questions.</a:t>
            </a:r>
            <a:endParaRPr lang="en-US" dirty="0"/>
          </a:p>
        </p:txBody>
      </p:sp>
      <p:sp>
        <p:nvSpPr>
          <p:cNvPr id="4" name="Slide Number Placeholder 3"/>
          <p:cNvSpPr>
            <a:spLocks noGrp="1"/>
          </p:cNvSpPr>
          <p:nvPr>
            <p:ph type="sldNum" sz="quarter" idx="10"/>
          </p:nvPr>
        </p:nvSpPr>
        <p:spPr/>
        <p:txBody>
          <a:bodyPr/>
          <a:lstStyle/>
          <a:p>
            <a:fld id="{31D57FDF-C24D-42DC-9D9A-EDC27BE9D03B}" type="slidenum">
              <a:rPr lang="en-US" smtClean="0"/>
              <a:pPr/>
              <a:t>12</a:t>
            </a:fld>
            <a:endParaRPr lang="en-US" dirty="0"/>
          </a:p>
        </p:txBody>
      </p:sp>
    </p:spTree>
    <p:extLst>
      <p:ext uri="{BB962C8B-B14F-4D97-AF65-F5344CB8AC3E}">
        <p14:creationId xmlns:p14="http://schemas.microsoft.com/office/powerpoint/2010/main" val="13732812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03">
              <a:defRPr/>
            </a:pPr>
            <a:r>
              <a:rPr lang="en-US" dirty="0"/>
              <a:t>Facilitator</a:t>
            </a:r>
            <a:r>
              <a:rPr lang="en-US" baseline="0" dirty="0"/>
              <a:t> Tip: </a:t>
            </a:r>
            <a:endParaRPr lang="en-US" dirty="0"/>
          </a:p>
          <a:p>
            <a:pPr marL="171450" indent="-171450">
              <a:buFont typeface="Arial" panose="020B0604020202020204" pitchFamily="34" charset="0"/>
              <a:buChar char="•"/>
            </a:pPr>
            <a:r>
              <a:rPr lang="en-US" dirty="0"/>
              <a:t>Discuss</a:t>
            </a:r>
            <a:r>
              <a:rPr lang="en-US" baseline="0" dirty="0"/>
              <a:t> the importance of TB testing for inmates and staff.</a:t>
            </a:r>
            <a:endParaRPr lang="en-US" dirty="0"/>
          </a:p>
          <a:p>
            <a:endParaRPr lang="en-US" dirty="0"/>
          </a:p>
        </p:txBody>
      </p:sp>
      <p:sp>
        <p:nvSpPr>
          <p:cNvPr id="4" name="Slide Number Placeholder 3"/>
          <p:cNvSpPr>
            <a:spLocks noGrp="1"/>
          </p:cNvSpPr>
          <p:nvPr>
            <p:ph type="sldNum" sz="quarter" idx="10"/>
          </p:nvPr>
        </p:nvSpPr>
        <p:spPr/>
        <p:txBody>
          <a:bodyPr/>
          <a:lstStyle/>
          <a:p>
            <a:fld id="{31D57FDF-C24D-42DC-9D9A-EDC27BE9D03B}" type="slidenum">
              <a:rPr lang="en-US" smtClean="0"/>
              <a:pPr/>
              <a:t>13</a:t>
            </a:fld>
            <a:endParaRPr lang="en-US" dirty="0"/>
          </a:p>
        </p:txBody>
      </p:sp>
    </p:spTree>
    <p:extLst>
      <p:ext uri="{BB962C8B-B14F-4D97-AF65-F5344CB8AC3E}">
        <p14:creationId xmlns:p14="http://schemas.microsoft.com/office/powerpoint/2010/main" val="16494062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2903">
              <a:defRPr/>
            </a:pPr>
            <a:r>
              <a:rPr lang="en-US" dirty="0"/>
              <a:t>Facilitator</a:t>
            </a:r>
            <a:r>
              <a:rPr lang="en-US" baseline="0" dirty="0"/>
              <a:t> Tips: </a:t>
            </a:r>
            <a:endParaRPr lang="en-US" dirty="0"/>
          </a:p>
          <a:p>
            <a:pPr marL="171450" indent="-171450">
              <a:buFont typeface="Arial" panose="020B0604020202020204" pitchFamily="34" charset="0"/>
              <a:buChar char="•"/>
            </a:pPr>
            <a:r>
              <a:rPr lang="en-US" u="none" dirty="0"/>
              <a:t>Discuss</a:t>
            </a:r>
            <a:r>
              <a:rPr lang="en-US" u="none" baseline="0" dirty="0"/>
              <a:t> TB testing.</a:t>
            </a:r>
          </a:p>
          <a:p>
            <a:pPr marL="171450" indent="-171450">
              <a:buFont typeface="Arial" panose="020B0604020202020204" pitchFamily="34" charset="0"/>
              <a:buChar char="•"/>
            </a:pPr>
            <a:r>
              <a:rPr lang="en-US" u="none" dirty="0"/>
              <a:t>TSPOT and </a:t>
            </a:r>
            <a:r>
              <a:rPr lang="en-US" u="none" dirty="0" err="1"/>
              <a:t>QuantiFERON</a:t>
            </a:r>
            <a:r>
              <a:rPr lang="en-US" u="none" dirty="0"/>
              <a:t> are the TB blood tests that are currently approved in the U.S.</a:t>
            </a:r>
            <a:br>
              <a:rPr lang="en-US" u="sng" dirty="0"/>
            </a:br>
            <a:endParaRPr lang="en-US" u="sng" dirty="0"/>
          </a:p>
        </p:txBody>
      </p:sp>
      <p:sp>
        <p:nvSpPr>
          <p:cNvPr id="4" name="Slide Number Placeholder 3"/>
          <p:cNvSpPr>
            <a:spLocks noGrp="1"/>
          </p:cNvSpPr>
          <p:nvPr>
            <p:ph type="sldNum" sz="quarter" idx="10"/>
          </p:nvPr>
        </p:nvSpPr>
        <p:spPr/>
        <p:txBody>
          <a:bodyPr/>
          <a:lstStyle/>
          <a:p>
            <a:fld id="{31D57FDF-C24D-42DC-9D9A-EDC27BE9D03B}" type="slidenum">
              <a:rPr lang="en-US" smtClean="0"/>
              <a:pPr/>
              <a:t>14</a:t>
            </a:fld>
            <a:endParaRPr lang="en-US" dirty="0"/>
          </a:p>
        </p:txBody>
      </p:sp>
    </p:spTree>
    <p:extLst>
      <p:ext uri="{BB962C8B-B14F-4D97-AF65-F5344CB8AC3E}">
        <p14:creationId xmlns:p14="http://schemas.microsoft.com/office/powerpoint/2010/main" val="31639977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2903">
              <a:defRPr/>
            </a:pPr>
            <a:r>
              <a:rPr lang="en-US" dirty="0"/>
              <a:t>Facilitator</a:t>
            </a:r>
            <a:r>
              <a:rPr lang="en-US" baseline="0" dirty="0"/>
              <a:t> Tip: </a:t>
            </a:r>
            <a:endParaRPr lang="en-US" dirty="0"/>
          </a:p>
          <a:p>
            <a:pPr marL="171450" indent="-171450">
              <a:buFont typeface="Arial" panose="020B0604020202020204" pitchFamily="34" charset="0"/>
              <a:buChar char="•"/>
            </a:pPr>
            <a:r>
              <a:rPr lang="en-US" dirty="0"/>
              <a:t>This might be a good time</a:t>
            </a:r>
            <a:r>
              <a:rPr lang="en-US" baseline="0" dirty="0"/>
              <a:t> to pause for questions.</a:t>
            </a:r>
          </a:p>
          <a:p>
            <a:endParaRPr lang="en-US" u="sng" dirty="0"/>
          </a:p>
          <a:p>
            <a:endParaRPr lang="en-US" dirty="0"/>
          </a:p>
        </p:txBody>
      </p:sp>
      <p:sp>
        <p:nvSpPr>
          <p:cNvPr id="4" name="Slide Number Placeholder 3"/>
          <p:cNvSpPr>
            <a:spLocks noGrp="1"/>
          </p:cNvSpPr>
          <p:nvPr>
            <p:ph type="sldNum" sz="quarter" idx="10"/>
          </p:nvPr>
        </p:nvSpPr>
        <p:spPr/>
        <p:txBody>
          <a:bodyPr/>
          <a:lstStyle/>
          <a:p>
            <a:fld id="{31D57FDF-C24D-42DC-9D9A-EDC27BE9D03B}" type="slidenum">
              <a:rPr lang="en-US" smtClean="0"/>
              <a:pPr/>
              <a:t>15</a:t>
            </a:fld>
            <a:endParaRPr lang="en-US" dirty="0"/>
          </a:p>
        </p:txBody>
      </p:sp>
    </p:spTree>
    <p:extLst>
      <p:ext uri="{BB962C8B-B14F-4D97-AF65-F5344CB8AC3E}">
        <p14:creationId xmlns:p14="http://schemas.microsoft.com/office/powerpoint/2010/main" val="31929468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D57FDF-C24D-42DC-9D9A-EDC27BE9D03B}" type="slidenum">
              <a:rPr lang="en-US" smtClean="0"/>
              <a:pPr/>
              <a:t>16</a:t>
            </a:fld>
            <a:endParaRPr lang="en-US" dirty="0"/>
          </a:p>
        </p:txBody>
      </p:sp>
    </p:spTree>
    <p:extLst>
      <p:ext uri="{BB962C8B-B14F-4D97-AF65-F5344CB8AC3E}">
        <p14:creationId xmlns:p14="http://schemas.microsoft.com/office/powerpoint/2010/main" val="23855042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03">
              <a:defRPr/>
            </a:pPr>
            <a:r>
              <a:rPr lang="en-US" dirty="0"/>
              <a:t>Facilitator</a:t>
            </a:r>
            <a:r>
              <a:rPr lang="en-US" baseline="0" dirty="0"/>
              <a:t> Tips: </a:t>
            </a:r>
          </a:p>
          <a:p>
            <a:pPr marL="171450" indent="-171450" defTabSz="922903">
              <a:buFont typeface="Arial" panose="020B0604020202020204" pitchFamily="34" charset="0"/>
              <a:buChar char="•"/>
              <a:defRPr/>
            </a:pPr>
            <a:r>
              <a:rPr lang="en-US" baseline="0" dirty="0"/>
              <a:t>This is a reminder of the symptoms of TB disease.</a:t>
            </a:r>
          </a:p>
          <a:p>
            <a:pPr marL="171450" indent="-171450" defTabSz="922903">
              <a:buFont typeface="Arial" panose="020B0604020202020204" pitchFamily="34" charset="0"/>
              <a:buChar char="•"/>
              <a:defRPr/>
            </a:pPr>
            <a:r>
              <a:rPr lang="en-US" baseline="0" dirty="0"/>
              <a:t>You may wish to delete this if the audience is already knowledgeable about with TB prior to presentation.</a:t>
            </a:r>
            <a:endParaRPr lang="en-US" dirty="0"/>
          </a:p>
          <a:p>
            <a:endParaRPr lang="en-US" dirty="0"/>
          </a:p>
        </p:txBody>
      </p:sp>
      <p:sp>
        <p:nvSpPr>
          <p:cNvPr id="4" name="Slide Number Placeholder 3"/>
          <p:cNvSpPr>
            <a:spLocks noGrp="1"/>
          </p:cNvSpPr>
          <p:nvPr>
            <p:ph type="sldNum" sz="quarter" idx="10"/>
          </p:nvPr>
        </p:nvSpPr>
        <p:spPr/>
        <p:txBody>
          <a:bodyPr/>
          <a:lstStyle/>
          <a:p>
            <a:fld id="{31D57FDF-C24D-42DC-9D9A-EDC27BE9D03B}" type="slidenum">
              <a:rPr lang="en-US" smtClean="0"/>
              <a:pPr/>
              <a:t>17</a:t>
            </a:fld>
            <a:endParaRPr lang="en-US" dirty="0"/>
          </a:p>
        </p:txBody>
      </p:sp>
    </p:spTree>
    <p:extLst>
      <p:ext uri="{BB962C8B-B14F-4D97-AF65-F5344CB8AC3E}">
        <p14:creationId xmlns:p14="http://schemas.microsoft.com/office/powerpoint/2010/main" val="24456492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03">
              <a:defRPr/>
            </a:pPr>
            <a:r>
              <a:rPr lang="en-US" dirty="0"/>
              <a:t>Facilitator</a:t>
            </a:r>
            <a:r>
              <a:rPr lang="en-US" baseline="0" dirty="0"/>
              <a:t> Tips: </a:t>
            </a:r>
            <a:endParaRPr lang="en-US" dirty="0"/>
          </a:p>
          <a:p>
            <a:pPr marL="171450" indent="-171450">
              <a:buFont typeface="Arial" panose="020B0604020202020204" pitchFamily="34" charset="0"/>
              <a:buChar char="•"/>
            </a:pPr>
            <a:r>
              <a:rPr lang="en-US" dirty="0"/>
              <a:t>Emphasize</a:t>
            </a:r>
            <a:r>
              <a:rPr lang="en-US" baseline="0" dirty="0"/>
              <a:t> importance of collaboration between correctional facilities and local health department to ensure effective TB testing.</a:t>
            </a:r>
          </a:p>
          <a:p>
            <a:pPr marL="171450" indent="-171450">
              <a:buFont typeface="Arial" panose="020B0604020202020204" pitchFamily="34" charset="0"/>
              <a:buChar char="•"/>
            </a:pPr>
            <a:r>
              <a:rPr lang="en-US" baseline="0" dirty="0"/>
              <a:t>Correction staff should learn to screen inmates to get accurate information regarding TB from them.</a:t>
            </a:r>
          </a:p>
        </p:txBody>
      </p:sp>
      <p:sp>
        <p:nvSpPr>
          <p:cNvPr id="4" name="Slide Number Placeholder 3"/>
          <p:cNvSpPr>
            <a:spLocks noGrp="1"/>
          </p:cNvSpPr>
          <p:nvPr>
            <p:ph type="sldNum" sz="quarter" idx="10"/>
          </p:nvPr>
        </p:nvSpPr>
        <p:spPr/>
        <p:txBody>
          <a:bodyPr/>
          <a:lstStyle/>
          <a:p>
            <a:fld id="{31D57FDF-C24D-42DC-9D9A-EDC27BE9D03B}" type="slidenum">
              <a:rPr lang="en-US" smtClean="0"/>
              <a:pPr/>
              <a:t>18</a:t>
            </a:fld>
            <a:endParaRPr lang="en-US" dirty="0"/>
          </a:p>
        </p:txBody>
      </p:sp>
    </p:spTree>
    <p:extLst>
      <p:ext uri="{BB962C8B-B14F-4D97-AF65-F5344CB8AC3E}">
        <p14:creationId xmlns:p14="http://schemas.microsoft.com/office/powerpoint/2010/main" val="13533184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2903">
              <a:defRPr/>
            </a:pPr>
            <a:r>
              <a:rPr lang="en-US" dirty="0"/>
              <a:t>Facilitator</a:t>
            </a:r>
            <a:r>
              <a:rPr lang="en-US" baseline="0" dirty="0"/>
              <a:t> Tips: </a:t>
            </a:r>
          </a:p>
          <a:p>
            <a:pPr marL="171450" indent="-171450">
              <a:buFont typeface="Arial" panose="020B0604020202020204" pitchFamily="34" charset="0"/>
              <a:buChar char="•"/>
            </a:pPr>
            <a:r>
              <a:rPr lang="en-US" u="none" dirty="0"/>
              <a:t>Discuss the testing  process for those in holding and</a:t>
            </a:r>
            <a:r>
              <a:rPr lang="en-US" u="none" baseline="0" dirty="0"/>
              <a:t> booking facilities.  Explain an Airborne Infection Isolation (AII) room.</a:t>
            </a:r>
            <a:endParaRPr lang="en-US" u="none" dirty="0"/>
          </a:p>
          <a:p>
            <a:pPr marL="171450" indent="-171450">
              <a:buFont typeface="Arial" panose="020B0604020202020204" pitchFamily="34" charset="0"/>
              <a:buChar char="•"/>
            </a:pPr>
            <a:r>
              <a:rPr lang="en-US" u="none" dirty="0"/>
              <a:t>Note: if no</a:t>
            </a:r>
            <a:r>
              <a:rPr lang="en-US" u="none" baseline="0" dirty="0"/>
              <a:t> negative AII room is available, place inmate outside in open air or in segregation until able to transfer to negative AII room.</a:t>
            </a:r>
            <a:endParaRPr lang="en-US" u="none" dirty="0"/>
          </a:p>
        </p:txBody>
      </p:sp>
      <p:sp>
        <p:nvSpPr>
          <p:cNvPr id="4" name="Slide Number Placeholder 3"/>
          <p:cNvSpPr>
            <a:spLocks noGrp="1"/>
          </p:cNvSpPr>
          <p:nvPr>
            <p:ph type="sldNum" sz="quarter" idx="10"/>
          </p:nvPr>
        </p:nvSpPr>
        <p:spPr/>
        <p:txBody>
          <a:bodyPr/>
          <a:lstStyle/>
          <a:p>
            <a:fld id="{31D57FDF-C24D-42DC-9D9A-EDC27BE9D03B}" type="slidenum">
              <a:rPr lang="en-US" smtClean="0"/>
              <a:pPr/>
              <a:t>19</a:t>
            </a:fld>
            <a:endParaRPr lang="en-US"/>
          </a:p>
        </p:txBody>
      </p:sp>
    </p:spTree>
    <p:extLst>
      <p:ext uri="{BB962C8B-B14F-4D97-AF65-F5344CB8AC3E}">
        <p14:creationId xmlns:p14="http://schemas.microsoft.com/office/powerpoint/2010/main" val="3708238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Tip:</a:t>
            </a:r>
          </a:p>
          <a:p>
            <a:r>
              <a:rPr lang="en-US" dirty="0"/>
              <a:t>Revise</a:t>
            </a:r>
            <a:r>
              <a:rPr lang="en-US" baseline="0" dirty="0"/>
              <a:t> to reflect topics to be covered. For example, if the presentation needs to be shortened.</a:t>
            </a:r>
            <a:endParaRPr lang="en-US" dirty="0"/>
          </a:p>
        </p:txBody>
      </p:sp>
      <p:sp>
        <p:nvSpPr>
          <p:cNvPr id="4" name="Slide Number Placeholder 3"/>
          <p:cNvSpPr>
            <a:spLocks noGrp="1"/>
          </p:cNvSpPr>
          <p:nvPr>
            <p:ph type="sldNum" sz="quarter" idx="10"/>
          </p:nvPr>
        </p:nvSpPr>
        <p:spPr/>
        <p:txBody>
          <a:bodyPr/>
          <a:lstStyle/>
          <a:p>
            <a:fld id="{31D57FDF-C24D-42DC-9D9A-EDC27BE9D03B}" type="slidenum">
              <a:rPr lang="en-US" smtClean="0"/>
              <a:pPr/>
              <a:t>2</a:t>
            </a:fld>
            <a:endParaRPr lang="en-US" dirty="0"/>
          </a:p>
        </p:txBody>
      </p:sp>
    </p:spTree>
    <p:extLst>
      <p:ext uri="{BB962C8B-B14F-4D97-AF65-F5344CB8AC3E}">
        <p14:creationId xmlns:p14="http://schemas.microsoft.com/office/powerpoint/2010/main" val="13348563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03">
              <a:defRPr/>
            </a:pPr>
            <a:r>
              <a:rPr lang="en-US" dirty="0"/>
              <a:t>Facilitator</a:t>
            </a:r>
            <a:r>
              <a:rPr lang="en-US" baseline="0" dirty="0"/>
              <a:t> Tip: </a:t>
            </a:r>
            <a:endParaRPr lang="en-US" dirty="0"/>
          </a:p>
          <a:p>
            <a:pPr marL="171450" indent="-171450">
              <a:buFont typeface="Arial" panose="020B0604020202020204" pitchFamily="34" charset="0"/>
              <a:buChar char="•"/>
            </a:pPr>
            <a:r>
              <a:rPr lang="en-US" dirty="0"/>
              <a:t>Identify those groups that should be</a:t>
            </a:r>
            <a:r>
              <a:rPr lang="en-US" baseline="0" dirty="0"/>
              <a:t> tested annually in correctional facilities.</a:t>
            </a:r>
            <a:endParaRPr lang="en-US" dirty="0"/>
          </a:p>
        </p:txBody>
      </p:sp>
      <p:sp>
        <p:nvSpPr>
          <p:cNvPr id="4" name="Slide Number Placeholder 3"/>
          <p:cNvSpPr>
            <a:spLocks noGrp="1"/>
          </p:cNvSpPr>
          <p:nvPr>
            <p:ph type="sldNum" sz="quarter" idx="10"/>
          </p:nvPr>
        </p:nvSpPr>
        <p:spPr/>
        <p:txBody>
          <a:bodyPr/>
          <a:lstStyle/>
          <a:p>
            <a:fld id="{31D57FDF-C24D-42DC-9D9A-EDC27BE9D03B}" type="slidenum">
              <a:rPr lang="en-US" smtClean="0"/>
              <a:pPr/>
              <a:t>20</a:t>
            </a:fld>
            <a:endParaRPr lang="en-US"/>
          </a:p>
        </p:txBody>
      </p:sp>
    </p:spTree>
    <p:extLst>
      <p:ext uri="{BB962C8B-B14F-4D97-AF65-F5344CB8AC3E}">
        <p14:creationId xmlns:p14="http://schemas.microsoft.com/office/powerpoint/2010/main" val="12462374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03">
              <a:defRPr/>
            </a:pPr>
            <a:r>
              <a:rPr lang="en-US" dirty="0"/>
              <a:t>Facilitator</a:t>
            </a:r>
            <a:r>
              <a:rPr lang="en-US" baseline="0" dirty="0"/>
              <a:t> Tips: </a:t>
            </a:r>
            <a:endParaRPr lang="en-US" dirty="0"/>
          </a:p>
          <a:p>
            <a:pPr marL="171450" indent="-171450">
              <a:buFont typeface="Arial" panose="020B0604020202020204" pitchFamily="34" charset="0"/>
              <a:buChar char="•"/>
            </a:pPr>
            <a:r>
              <a:rPr lang="en-US" dirty="0"/>
              <a:t>Identify those groups that should be</a:t>
            </a:r>
            <a:r>
              <a:rPr lang="en-US" baseline="0" dirty="0"/>
              <a:t> tested annually in correctional facilities.</a:t>
            </a:r>
            <a:endParaRPr lang="en-US" dirty="0"/>
          </a:p>
          <a:p>
            <a:pPr marL="171450" indent="-171450">
              <a:buFont typeface="Arial" panose="020B0604020202020204" pitchFamily="34" charset="0"/>
              <a:buChar char="•"/>
            </a:pPr>
            <a:r>
              <a:rPr lang="en-US" u="none" dirty="0"/>
              <a:t>Correctional</a:t>
            </a:r>
            <a:r>
              <a:rPr lang="en-US" u="none" baseline="0" dirty="0"/>
              <a:t> facilities may include multiple employers (e.g., contractors, security, transportation). </a:t>
            </a:r>
          </a:p>
        </p:txBody>
      </p:sp>
      <p:sp>
        <p:nvSpPr>
          <p:cNvPr id="4" name="Slide Number Placeholder 3"/>
          <p:cNvSpPr>
            <a:spLocks noGrp="1"/>
          </p:cNvSpPr>
          <p:nvPr>
            <p:ph type="sldNum" sz="quarter" idx="10"/>
          </p:nvPr>
        </p:nvSpPr>
        <p:spPr/>
        <p:txBody>
          <a:bodyPr/>
          <a:lstStyle/>
          <a:p>
            <a:fld id="{31D57FDF-C24D-42DC-9D9A-EDC27BE9D03B}" type="slidenum">
              <a:rPr lang="en-US" smtClean="0"/>
              <a:pPr/>
              <a:t>21</a:t>
            </a:fld>
            <a:endParaRPr lang="en-US"/>
          </a:p>
        </p:txBody>
      </p:sp>
    </p:spTree>
    <p:extLst>
      <p:ext uri="{BB962C8B-B14F-4D97-AF65-F5344CB8AC3E}">
        <p14:creationId xmlns:p14="http://schemas.microsoft.com/office/powerpoint/2010/main" val="12462374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03">
              <a:defRPr/>
            </a:pPr>
            <a:r>
              <a:rPr lang="en-US" dirty="0"/>
              <a:t>Facilitator</a:t>
            </a:r>
            <a:r>
              <a:rPr lang="en-US" baseline="0" dirty="0"/>
              <a:t> Tips: </a:t>
            </a:r>
            <a:endParaRPr lang="en-US" dirty="0"/>
          </a:p>
          <a:p>
            <a:pPr marL="171450" indent="-171450">
              <a:buFont typeface="Arial" panose="020B0604020202020204" pitchFamily="34" charset="0"/>
              <a:buChar char="•"/>
            </a:pPr>
            <a:r>
              <a:rPr lang="en-US" u="none" dirty="0"/>
              <a:t>Remember:</a:t>
            </a:r>
            <a:r>
              <a:rPr lang="en-US" u="none" baseline="0" dirty="0"/>
              <a:t> </a:t>
            </a:r>
            <a:r>
              <a:rPr lang="en-US" u="none" dirty="0"/>
              <a:t>testing </a:t>
            </a:r>
            <a:r>
              <a:rPr lang="en-US" u="none" baseline="0" dirty="0"/>
              <a:t>of non-employees should follow the same procedures as testing for employees.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none" baseline="0" dirty="0"/>
              <a:t>You may wish to ask the group to make of list of who has access to the facility to start thinking about who may need to be included in annual testing/screening.</a:t>
            </a:r>
            <a:endParaRPr lang="en-US" u="none" dirty="0"/>
          </a:p>
          <a:p>
            <a:pPr marL="171450" indent="-171450">
              <a:buFont typeface="Arial" panose="020B0604020202020204" pitchFamily="34" charset="0"/>
              <a:buChar char="•"/>
            </a:pPr>
            <a:r>
              <a:rPr lang="en-US" u="none" baseline="0" dirty="0"/>
              <a:t>Other people that may be considered for testing are attorneys, contract security, and transportation drivers who have contact with the inmates.</a:t>
            </a:r>
            <a:endParaRPr lang="en-US" u="none" dirty="0"/>
          </a:p>
        </p:txBody>
      </p:sp>
      <p:sp>
        <p:nvSpPr>
          <p:cNvPr id="4" name="Slide Number Placeholder 3"/>
          <p:cNvSpPr>
            <a:spLocks noGrp="1"/>
          </p:cNvSpPr>
          <p:nvPr>
            <p:ph type="sldNum" sz="quarter" idx="10"/>
          </p:nvPr>
        </p:nvSpPr>
        <p:spPr/>
        <p:txBody>
          <a:bodyPr/>
          <a:lstStyle/>
          <a:p>
            <a:fld id="{31D57FDF-C24D-42DC-9D9A-EDC27BE9D03B}" type="slidenum">
              <a:rPr lang="en-US" smtClean="0"/>
              <a:pPr/>
              <a:t>22</a:t>
            </a:fld>
            <a:endParaRPr lang="en-US"/>
          </a:p>
        </p:txBody>
      </p:sp>
    </p:spTree>
    <p:extLst>
      <p:ext uri="{BB962C8B-B14F-4D97-AF65-F5344CB8AC3E}">
        <p14:creationId xmlns:p14="http://schemas.microsoft.com/office/powerpoint/2010/main" val="14050177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03">
              <a:defRPr/>
            </a:pPr>
            <a:r>
              <a:rPr lang="en-US" dirty="0"/>
              <a:t>Facilitator</a:t>
            </a:r>
            <a:r>
              <a:rPr lang="en-US" baseline="0" dirty="0"/>
              <a:t> Tips: </a:t>
            </a:r>
            <a:endParaRPr lang="en-US" dirty="0"/>
          </a:p>
          <a:p>
            <a:pPr marL="171450" indent="-171450">
              <a:buFont typeface="Arial" panose="020B0604020202020204" pitchFamily="34" charset="0"/>
              <a:buChar char="•"/>
            </a:pPr>
            <a:r>
              <a:rPr lang="en-US" dirty="0"/>
              <a:t>Discuss</a:t>
            </a:r>
            <a:r>
              <a:rPr lang="en-US" baseline="0" dirty="0"/>
              <a:t> types of TB testing.</a:t>
            </a:r>
          </a:p>
          <a:p>
            <a:pPr marL="171450" indent="-171450">
              <a:buFont typeface="Arial" panose="020B0604020202020204" pitchFamily="34" charset="0"/>
              <a:buChar char="•"/>
            </a:pPr>
            <a:r>
              <a:rPr lang="en-US" baseline="0" dirty="0"/>
              <a:t>Ask participants how often a TB risk assessment is done in their facilities.</a:t>
            </a:r>
          </a:p>
          <a:p>
            <a:pPr marL="171450" indent="-171450">
              <a:buFont typeface="Arial" panose="020B0604020202020204" pitchFamily="34" charset="0"/>
              <a:buChar char="•"/>
            </a:pPr>
            <a:r>
              <a:rPr lang="en-US" baseline="0" dirty="0"/>
              <a:t>This is an opportunity for public health/TB program to assist the correctional facility with determining their risk classification.  </a:t>
            </a:r>
          </a:p>
        </p:txBody>
      </p:sp>
      <p:sp>
        <p:nvSpPr>
          <p:cNvPr id="4" name="Slide Number Placeholder 3"/>
          <p:cNvSpPr>
            <a:spLocks noGrp="1"/>
          </p:cNvSpPr>
          <p:nvPr>
            <p:ph type="sldNum" sz="quarter" idx="10"/>
          </p:nvPr>
        </p:nvSpPr>
        <p:spPr/>
        <p:txBody>
          <a:bodyPr/>
          <a:lstStyle/>
          <a:p>
            <a:fld id="{31D57FDF-C24D-42DC-9D9A-EDC27BE9D03B}" type="slidenum">
              <a:rPr lang="en-US" smtClean="0"/>
              <a:pPr/>
              <a:t>23</a:t>
            </a:fld>
            <a:endParaRPr lang="en-US" dirty="0"/>
          </a:p>
        </p:txBody>
      </p:sp>
    </p:spTree>
    <p:extLst>
      <p:ext uri="{BB962C8B-B14F-4D97-AF65-F5344CB8AC3E}">
        <p14:creationId xmlns:p14="http://schemas.microsoft.com/office/powerpoint/2010/main" val="8937156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03">
              <a:defRPr/>
            </a:pPr>
            <a:r>
              <a:rPr lang="en-US" dirty="0"/>
              <a:t>Facilitator</a:t>
            </a:r>
            <a:r>
              <a:rPr lang="en-US" baseline="0" dirty="0"/>
              <a:t> Tip: </a:t>
            </a:r>
            <a:endParaRPr lang="en-US"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Ask participants</a:t>
            </a:r>
            <a:r>
              <a:rPr lang="en-US" baseline="0" dirty="0"/>
              <a:t> if they have any questions.</a:t>
            </a:r>
            <a:endParaRPr lang="en-US" dirty="0"/>
          </a:p>
          <a:p>
            <a:endParaRPr lang="en-US" u="sng" dirty="0"/>
          </a:p>
        </p:txBody>
      </p:sp>
      <p:sp>
        <p:nvSpPr>
          <p:cNvPr id="4" name="Slide Number Placeholder 3"/>
          <p:cNvSpPr>
            <a:spLocks noGrp="1"/>
          </p:cNvSpPr>
          <p:nvPr>
            <p:ph type="sldNum" sz="quarter" idx="10"/>
          </p:nvPr>
        </p:nvSpPr>
        <p:spPr/>
        <p:txBody>
          <a:bodyPr/>
          <a:lstStyle/>
          <a:p>
            <a:fld id="{31D57FDF-C24D-42DC-9D9A-EDC27BE9D03B}" type="slidenum">
              <a:rPr lang="en-US" smtClean="0"/>
              <a:pPr/>
              <a:t>24</a:t>
            </a:fld>
            <a:endParaRPr lang="en-US" dirty="0"/>
          </a:p>
        </p:txBody>
      </p:sp>
    </p:spTree>
    <p:extLst>
      <p:ext uri="{BB962C8B-B14F-4D97-AF65-F5344CB8AC3E}">
        <p14:creationId xmlns:p14="http://schemas.microsoft.com/office/powerpoint/2010/main" val="5352714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D57FDF-C24D-42DC-9D9A-EDC27BE9D03B}" type="slidenum">
              <a:rPr lang="en-US" smtClean="0"/>
              <a:pPr/>
              <a:t>25</a:t>
            </a:fld>
            <a:endParaRPr lang="en-US"/>
          </a:p>
        </p:txBody>
      </p:sp>
    </p:spTree>
    <p:extLst>
      <p:ext uri="{BB962C8B-B14F-4D97-AF65-F5344CB8AC3E}">
        <p14:creationId xmlns:p14="http://schemas.microsoft.com/office/powerpoint/2010/main" val="36525477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03">
              <a:defRPr/>
            </a:pPr>
            <a:r>
              <a:rPr lang="en-US" dirty="0"/>
              <a:t>Facilitator</a:t>
            </a:r>
            <a:r>
              <a:rPr lang="en-US" baseline="0" dirty="0"/>
              <a:t> Tip: </a:t>
            </a:r>
            <a:endParaRPr lang="en-US" dirty="0"/>
          </a:p>
          <a:p>
            <a:pPr marL="171450" indent="-171450">
              <a:buFont typeface="Arial" panose="020B0604020202020204" pitchFamily="34" charset="0"/>
              <a:buChar char="•"/>
            </a:pPr>
            <a:r>
              <a:rPr lang="en-US" dirty="0"/>
              <a:t>Discuss</a:t>
            </a:r>
            <a:r>
              <a:rPr lang="en-US" baseline="0" dirty="0"/>
              <a:t> treatment adherence-This is essential to ensure completion of therapy and a determinant of treatment outcome.  </a:t>
            </a:r>
            <a:endParaRPr lang="en-US" dirty="0"/>
          </a:p>
          <a:p>
            <a:endParaRPr lang="en-US" dirty="0"/>
          </a:p>
        </p:txBody>
      </p:sp>
      <p:sp>
        <p:nvSpPr>
          <p:cNvPr id="4" name="Slide Number Placeholder 3"/>
          <p:cNvSpPr>
            <a:spLocks noGrp="1"/>
          </p:cNvSpPr>
          <p:nvPr>
            <p:ph type="sldNum" sz="quarter" idx="10"/>
          </p:nvPr>
        </p:nvSpPr>
        <p:spPr/>
        <p:txBody>
          <a:bodyPr/>
          <a:lstStyle/>
          <a:p>
            <a:fld id="{31D57FDF-C24D-42DC-9D9A-EDC27BE9D03B}" type="slidenum">
              <a:rPr lang="en-US" smtClean="0"/>
              <a:pPr/>
              <a:t>26</a:t>
            </a:fld>
            <a:endParaRPr lang="en-US"/>
          </a:p>
        </p:txBody>
      </p:sp>
    </p:spTree>
    <p:extLst>
      <p:ext uri="{BB962C8B-B14F-4D97-AF65-F5344CB8AC3E}">
        <p14:creationId xmlns:p14="http://schemas.microsoft.com/office/powerpoint/2010/main" val="28554036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Facilitator Tip:</a:t>
            </a:r>
          </a:p>
          <a:p>
            <a:pPr marL="171450" indent="-171450">
              <a:buFont typeface="Arial" panose="020B0604020202020204" pitchFamily="34" charset="0"/>
              <a:buChar char="•"/>
            </a:pPr>
            <a:r>
              <a:rPr lang="en-US" dirty="0"/>
              <a:t>Treatment for LTBI should be considered for all persons with a positive skin test, and especially for those who are</a:t>
            </a:r>
            <a:r>
              <a:rPr lang="en-US" baseline="0" dirty="0"/>
              <a:t> </a:t>
            </a:r>
            <a:r>
              <a:rPr lang="en-US" dirty="0"/>
              <a:t>more likely to develop TB disease once infected.</a:t>
            </a:r>
          </a:p>
        </p:txBody>
      </p:sp>
      <p:sp>
        <p:nvSpPr>
          <p:cNvPr id="4" name="Slide Number Placeholder 3"/>
          <p:cNvSpPr>
            <a:spLocks noGrp="1"/>
          </p:cNvSpPr>
          <p:nvPr>
            <p:ph type="sldNum" sz="quarter" idx="10"/>
          </p:nvPr>
        </p:nvSpPr>
        <p:spPr/>
        <p:txBody>
          <a:bodyPr/>
          <a:lstStyle/>
          <a:p>
            <a:fld id="{C2865D1B-0DC6-42CE-8930-912C113E9AA7}" type="slidenum">
              <a:rPr lang="en-US" smtClean="0"/>
              <a:pPr/>
              <a:t>27</a:t>
            </a:fld>
            <a:endParaRPr lang="en-US"/>
          </a:p>
        </p:txBody>
      </p:sp>
    </p:spTree>
    <p:extLst>
      <p:ext uri="{BB962C8B-B14F-4D97-AF65-F5344CB8AC3E}">
        <p14:creationId xmlns:p14="http://schemas.microsoft.com/office/powerpoint/2010/main" val="34199032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03">
              <a:defRPr/>
            </a:pPr>
            <a:r>
              <a:rPr lang="en-US" dirty="0"/>
              <a:t>Facilitator</a:t>
            </a:r>
            <a:r>
              <a:rPr lang="en-US" baseline="0" dirty="0"/>
              <a:t> Tips: </a:t>
            </a:r>
            <a:endParaRPr lang="en-US" dirty="0"/>
          </a:p>
          <a:p>
            <a:pPr marL="171450" indent="-171450">
              <a:buFont typeface="Arial" panose="020B0604020202020204" pitchFamily="34" charset="0"/>
              <a:buChar char="•"/>
            </a:pPr>
            <a:r>
              <a:rPr lang="en-US" u="none" baseline="0" dirty="0"/>
              <a:t>For treatment outcome to be successful, patients must take all medication as instructed.</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none" dirty="0"/>
              <a:t>It is important to emphasize</a:t>
            </a:r>
            <a:r>
              <a:rPr lang="en-US" u="none" baseline="0" dirty="0"/>
              <a:t> why adherence is so important (prevent MDR TB, completion of treatment in the shortest time period).  </a:t>
            </a:r>
            <a:endParaRPr lang="en-US" u="none" dirty="0"/>
          </a:p>
          <a:p>
            <a:pPr marL="171450" indent="-171450">
              <a:buFont typeface="Arial" panose="020B0604020202020204" pitchFamily="34" charset="0"/>
              <a:buChar char="•"/>
            </a:pPr>
            <a:r>
              <a:rPr lang="en-US" u="none" baseline="0" dirty="0"/>
              <a:t>In detention settings, DOT should be implemented during pill line.</a:t>
            </a:r>
            <a:endParaRPr lang="en-US" u="none" dirty="0"/>
          </a:p>
        </p:txBody>
      </p:sp>
      <p:sp>
        <p:nvSpPr>
          <p:cNvPr id="4" name="Slide Number Placeholder 3"/>
          <p:cNvSpPr>
            <a:spLocks noGrp="1"/>
          </p:cNvSpPr>
          <p:nvPr>
            <p:ph type="sldNum" sz="quarter" idx="10"/>
          </p:nvPr>
        </p:nvSpPr>
        <p:spPr/>
        <p:txBody>
          <a:bodyPr/>
          <a:lstStyle/>
          <a:p>
            <a:fld id="{31D57FDF-C24D-42DC-9D9A-EDC27BE9D03B}" type="slidenum">
              <a:rPr lang="en-US" smtClean="0"/>
              <a:pPr/>
              <a:t>28</a:t>
            </a:fld>
            <a:endParaRPr lang="en-US"/>
          </a:p>
        </p:txBody>
      </p:sp>
    </p:spTree>
    <p:extLst>
      <p:ext uri="{BB962C8B-B14F-4D97-AF65-F5344CB8AC3E}">
        <p14:creationId xmlns:p14="http://schemas.microsoft.com/office/powerpoint/2010/main" val="28554036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D57FDF-C24D-42DC-9D9A-EDC27BE9D03B}" type="slidenum">
              <a:rPr lang="en-US" smtClean="0"/>
              <a:pPr/>
              <a:t>29</a:t>
            </a:fld>
            <a:endParaRPr lang="en-US" dirty="0"/>
          </a:p>
        </p:txBody>
      </p:sp>
    </p:spTree>
    <p:extLst>
      <p:ext uri="{BB962C8B-B14F-4D97-AF65-F5344CB8AC3E}">
        <p14:creationId xmlns:p14="http://schemas.microsoft.com/office/powerpoint/2010/main" val="1146504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Tip:</a:t>
            </a:r>
          </a:p>
          <a:p>
            <a:pPr marL="171450" indent="-171450">
              <a:buFont typeface="Arial" panose="020B0604020202020204" pitchFamily="34" charset="0"/>
              <a:buChar char="•"/>
            </a:pPr>
            <a:r>
              <a:rPr lang="en-US" dirty="0"/>
              <a:t>Introduce</a:t>
            </a:r>
            <a:r>
              <a:rPr lang="en-US" baseline="0" dirty="0"/>
              <a:t> this section and explain why it is important for staff in correctional environments to understand TB.  You might want to discuss local epidemiology or a recent outbreak that may be pertinent to the correctional facility.</a:t>
            </a:r>
            <a:endParaRPr lang="en-US" dirty="0"/>
          </a:p>
        </p:txBody>
      </p:sp>
      <p:sp>
        <p:nvSpPr>
          <p:cNvPr id="4" name="Slide Number Placeholder 3"/>
          <p:cNvSpPr>
            <a:spLocks noGrp="1"/>
          </p:cNvSpPr>
          <p:nvPr>
            <p:ph type="sldNum" sz="quarter" idx="10"/>
          </p:nvPr>
        </p:nvSpPr>
        <p:spPr/>
        <p:txBody>
          <a:bodyPr/>
          <a:lstStyle/>
          <a:p>
            <a:fld id="{31D57FDF-C24D-42DC-9D9A-EDC27BE9D03B}" type="slidenum">
              <a:rPr lang="en-US" smtClean="0"/>
              <a:pPr/>
              <a:t>3</a:t>
            </a:fld>
            <a:endParaRPr lang="en-US" dirty="0"/>
          </a:p>
        </p:txBody>
      </p:sp>
    </p:spTree>
    <p:extLst>
      <p:ext uri="{BB962C8B-B14F-4D97-AF65-F5344CB8AC3E}">
        <p14:creationId xmlns:p14="http://schemas.microsoft.com/office/powerpoint/2010/main" val="33539411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03">
              <a:defRPr/>
            </a:pPr>
            <a:r>
              <a:rPr lang="en-US" dirty="0"/>
              <a:t>Facilitator</a:t>
            </a:r>
            <a:r>
              <a:rPr lang="en-US" baseline="0" dirty="0"/>
              <a:t> Tip: </a:t>
            </a:r>
            <a:endParaRPr lang="en-US" dirty="0"/>
          </a:p>
          <a:p>
            <a:pPr marL="171450" indent="-171450">
              <a:buFont typeface="Arial" panose="020B0604020202020204" pitchFamily="34" charset="0"/>
              <a:buChar char="•"/>
            </a:pPr>
            <a:r>
              <a:rPr lang="en-US" dirty="0"/>
              <a:t>Discuss</a:t>
            </a:r>
            <a:r>
              <a:rPr lang="en-US" baseline="0" dirty="0"/>
              <a:t> and explain factors for TB in correctional settings. Emphasize the fact that overcrowding, inadequate ventilation, high risk populations are key factors.</a:t>
            </a:r>
            <a:endParaRPr lang="en-US" dirty="0"/>
          </a:p>
          <a:p>
            <a:endParaRPr lang="en-US" dirty="0"/>
          </a:p>
        </p:txBody>
      </p:sp>
      <p:sp>
        <p:nvSpPr>
          <p:cNvPr id="4" name="Slide Number Placeholder 3"/>
          <p:cNvSpPr>
            <a:spLocks noGrp="1"/>
          </p:cNvSpPr>
          <p:nvPr>
            <p:ph type="sldNum" sz="quarter" idx="10"/>
          </p:nvPr>
        </p:nvSpPr>
        <p:spPr/>
        <p:txBody>
          <a:bodyPr/>
          <a:lstStyle/>
          <a:p>
            <a:fld id="{31D57FDF-C24D-42DC-9D9A-EDC27BE9D03B}" type="slidenum">
              <a:rPr lang="en-US" smtClean="0"/>
              <a:pPr/>
              <a:t>30</a:t>
            </a:fld>
            <a:endParaRPr lang="en-US" dirty="0"/>
          </a:p>
        </p:txBody>
      </p:sp>
    </p:spTree>
    <p:extLst>
      <p:ext uri="{BB962C8B-B14F-4D97-AF65-F5344CB8AC3E}">
        <p14:creationId xmlns:p14="http://schemas.microsoft.com/office/powerpoint/2010/main" val="34345062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2903">
              <a:defRPr/>
            </a:pPr>
            <a:r>
              <a:rPr lang="en-US" dirty="0"/>
              <a:t>Facilitator</a:t>
            </a:r>
            <a:r>
              <a:rPr lang="en-US" baseline="0" dirty="0"/>
              <a:t> Tips: </a:t>
            </a:r>
            <a:endParaRPr lang="en-US" dirty="0"/>
          </a:p>
          <a:p>
            <a:pPr marL="171450" indent="-171450">
              <a:buFont typeface="Arial" panose="020B0604020202020204" pitchFamily="34" charset="0"/>
              <a:buChar char="•"/>
            </a:pPr>
            <a:r>
              <a:rPr lang="en-US" dirty="0"/>
              <a:t>Discuss</a:t>
            </a:r>
            <a:r>
              <a:rPr lang="en-US" baseline="0" dirty="0"/>
              <a:t> and explain that all people in correctional facilities inmates and staff may be at risk for TB.</a:t>
            </a:r>
          </a:p>
          <a:p>
            <a:pPr marL="171450" indent="-171450">
              <a:buFont typeface="Arial" panose="020B0604020202020204" pitchFamily="34" charset="0"/>
              <a:buChar char="•"/>
            </a:pPr>
            <a:r>
              <a:rPr lang="en-US" baseline="0" dirty="0"/>
              <a:t>TB disease should be considered contagious until determined noncontagious by a medical provider with expertise in the management of TB </a:t>
            </a:r>
            <a:r>
              <a:rPr lang="en-US" baseline="0"/>
              <a:t>disease.</a:t>
            </a:r>
            <a:endParaRPr lang="en-US" baseline="0" dirty="0"/>
          </a:p>
        </p:txBody>
      </p:sp>
      <p:sp>
        <p:nvSpPr>
          <p:cNvPr id="4" name="Slide Number Placeholder 3"/>
          <p:cNvSpPr>
            <a:spLocks noGrp="1"/>
          </p:cNvSpPr>
          <p:nvPr>
            <p:ph type="sldNum" sz="quarter" idx="10"/>
          </p:nvPr>
        </p:nvSpPr>
        <p:spPr/>
        <p:txBody>
          <a:bodyPr/>
          <a:lstStyle/>
          <a:p>
            <a:fld id="{31D57FDF-C24D-42DC-9D9A-EDC27BE9D03B}" type="slidenum">
              <a:rPr lang="en-US" smtClean="0"/>
              <a:pPr/>
              <a:t>31</a:t>
            </a:fld>
            <a:endParaRPr lang="en-US" dirty="0"/>
          </a:p>
        </p:txBody>
      </p:sp>
    </p:spTree>
    <p:extLst>
      <p:ext uri="{BB962C8B-B14F-4D97-AF65-F5344CB8AC3E}">
        <p14:creationId xmlns:p14="http://schemas.microsoft.com/office/powerpoint/2010/main" val="15346609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03">
              <a:defRPr/>
            </a:pPr>
            <a:r>
              <a:rPr lang="en-US" dirty="0"/>
              <a:t>Facilitator</a:t>
            </a:r>
            <a:r>
              <a:rPr lang="en-US" baseline="0" dirty="0"/>
              <a:t> Tips: </a:t>
            </a:r>
            <a:endParaRPr lang="en-US" dirty="0"/>
          </a:p>
          <a:p>
            <a:pPr marL="171450" indent="-171450">
              <a:buFont typeface="Arial" panose="020B0604020202020204" pitchFamily="34" charset="0"/>
              <a:buChar char="•"/>
            </a:pPr>
            <a:r>
              <a:rPr lang="en-US" dirty="0"/>
              <a:t>Discuss</a:t>
            </a:r>
            <a:r>
              <a:rPr lang="en-US" baseline="0" dirty="0"/>
              <a:t> and explain these statistics.</a:t>
            </a:r>
          </a:p>
          <a:p>
            <a:pPr marL="171450" indent="-171450">
              <a:buFont typeface="Arial" panose="020B0604020202020204" pitchFamily="34" charset="0"/>
              <a:buChar char="•"/>
            </a:pPr>
            <a:r>
              <a:rPr lang="en-US" sz="1300" dirty="0"/>
              <a:t>Approximately 4-6% of TB cases reported in the United States occur among people incarcerated at the time of diagnosis.</a:t>
            </a:r>
          </a:p>
          <a:p>
            <a:endParaRPr lang="en-US" dirty="0"/>
          </a:p>
        </p:txBody>
      </p:sp>
      <p:sp>
        <p:nvSpPr>
          <p:cNvPr id="4" name="Slide Number Placeholder 3"/>
          <p:cNvSpPr>
            <a:spLocks noGrp="1"/>
          </p:cNvSpPr>
          <p:nvPr>
            <p:ph type="sldNum" sz="quarter" idx="10"/>
          </p:nvPr>
        </p:nvSpPr>
        <p:spPr/>
        <p:txBody>
          <a:bodyPr/>
          <a:lstStyle/>
          <a:p>
            <a:fld id="{31D57FDF-C24D-42DC-9D9A-EDC27BE9D03B}" type="slidenum">
              <a:rPr lang="en-US" smtClean="0"/>
              <a:pPr/>
              <a:t>32</a:t>
            </a:fld>
            <a:endParaRPr lang="en-US" dirty="0"/>
          </a:p>
        </p:txBody>
      </p:sp>
    </p:spTree>
    <p:extLst>
      <p:ext uri="{BB962C8B-B14F-4D97-AF65-F5344CB8AC3E}">
        <p14:creationId xmlns:p14="http://schemas.microsoft.com/office/powerpoint/2010/main" val="27581647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03">
              <a:defRPr/>
            </a:pPr>
            <a:r>
              <a:rPr lang="en-US" dirty="0"/>
              <a:t>Facilitator</a:t>
            </a:r>
            <a:r>
              <a:rPr lang="en-US" baseline="0" dirty="0"/>
              <a:t> Tip: </a:t>
            </a:r>
            <a:endParaRPr lang="en-US" dirty="0"/>
          </a:p>
          <a:p>
            <a:pPr marL="171450" indent="-171450">
              <a:buFont typeface="Arial" panose="020B0604020202020204" pitchFamily="34" charset="0"/>
              <a:buChar char="•"/>
            </a:pPr>
            <a:r>
              <a:rPr lang="en-US" b="0" dirty="0"/>
              <a:t>All</a:t>
            </a:r>
            <a:r>
              <a:rPr lang="en-US" b="0" baseline="0" dirty="0"/>
              <a:t> states require that suspected and confirmed cases of TB be reported to l</a:t>
            </a:r>
            <a:r>
              <a:rPr lang="en-US" b="0" dirty="0"/>
              <a:t>ocal and state</a:t>
            </a:r>
            <a:r>
              <a:rPr lang="en-US" b="0" baseline="0" dirty="0"/>
              <a:t> health departments.</a:t>
            </a:r>
            <a:endParaRPr lang="en-US" b="0" dirty="0"/>
          </a:p>
          <a:p>
            <a:endParaRPr lang="en-US" b="1" dirty="0"/>
          </a:p>
          <a:p>
            <a:r>
              <a:rPr lang="en-US" sz="1200" b="0" i="0" u="none" strike="noStrike" kern="1200" baseline="0" dirty="0">
                <a:solidFill>
                  <a:schemeClr val="tx1"/>
                </a:solidFill>
                <a:latin typeface="+mn-lt"/>
                <a:ea typeface="+mn-ea"/>
                <a:cs typeface="+mn-cs"/>
              </a:rPr>
              <a:t>Correctional facility medical staff should report any suspected or confirmed TB cases among inmates or employees to the appropriate health agency in accordance with state and local laws and regulations, even if the inmate or detainee has already been released or transferred from the facility.</a:t>
            </a:r>
            <a:endParaRPr lang="en-US" b="1" dirty="0">
              <a:solidFill>
                <a:srgbClr val="FF0000"/>
              </a:solidFill>
            </a:endParaRPr>
          </a:p>
        </p:txBody>
      </p:sp>
      <p:sp>
        <p:nvSpPr>
          <p:cNvPr id="4" name="Slide Number Placeholder 3"/>
          <p:cNvSpPr>
            <a:spLocks noGrp="1"/>
          </p:cNvSpPr>
          <p:nvPr>
            <p:ph type="sldNum" sz="quarter" idx="10"/>
          </p:nvPr>
        </p:nvSpPr>
        <p:spPr/>
        <p:txBody>
          <a:bodyPr/>
          <a:lstStyle/>
          <a:p>
            <a:fld id="{31D57FDF-C24D-42DC-9D9A-EDC27BE9D03B}" type="slidenum">
              <a:rPr lang="en-US" smtClean="0"/>
              <a:pPr/>
              <a:t>33</a:t>
            </a:fld>
            <a:endParaRPr lang="en-US"/>
          </a:p>
        </p:txBody>
      </p:sp>
    </p:spTree>
    <p:extLst>
      <p:ext uri="{BB962C8B-B14F-4D97-AF65-F5344CB8AC3E}">
        <p14:creationId xmlns:p14="http://schemas.microsoft.com/office/powerpoint/2010/main" val="23466025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03">
              <a:defRPr/>
            </a:pPr>
            <a:r>
              <a:rPr lang="en-US" dirty="0"/>
              <a:t>Facilitator</a:t>
            </a:r>
            <a:r>
              <a:rPr lang="en-US" baseline="0" dirty="0"/>
              <a:t> Tips: </a:t>
            </a:r>
            <a:endParaRPr lang="en-US" dirty="0"/>
          </a:p>
          <a:p>
            <a:pPr marL="171450" indent="-171450">
              <a:buFont typeface="Arial" panose="020B0604020202020204" pitchFamily="34" charset="0"/>
              <a:buChar char="•"/>
            </a:pPr>
            <a:r>
              <a:rPr lang="en-US" dirty="0"/>
              <a:t>Explain the purpose of</a:t>
            </a:r>
            <a:r>
              <a:rPr lang="en-US" baseline="0" dirty="0"/>
              <a:t> TB isolation in the correctional setting.  </a:t>
            </a:r>
          </a:p>
          <a:p>
            <a:pPr marL="171450" indent="-171450">
              <a:buFont typeface="Arial" panose="020B0604020202020204" pitchFamily="34" charset="0"/>
              <a:buChar char="•"/>
            </a:pPr>
            <a:r>
              <a:rPr lang="en-US" baseline="0" dirty="0"/>
              <a:t>Discuss how the correctional definition for isolation might be different from a medical definition of isolation.</a:t>
            </a:r>
            <a:endParaRPr lang="en-US" dirty="0"/>
          </a:p>
        </p:txBody>
      </p:sp>
      <p:sp>
        <p:nvSpPr>
          <p:cNvPr id="4" name="Slide Number Placeholder 3"/>
          <p:cNvSpPr>
            <a:spLocks noGrp="1"/>
          </p:cNvSpPr>
          <p:nvPr>
            <p:ph type="sldNum" sz="quarter" idx="10"/>
          </p:nvPr>
        </p:nvSpPr>
        <p:spPr/>
        <p:txBody>
          <a:bodyPr/>
          <a:lstStyle/>
          <a:p>
            <a:fld id="{31D57FDF-C24D-42DC-9D9A-EDC27BE9D03B}" type="slidenum">
              <a:rPr lang="en-US" smtClean="0"/>
              <a:pPr/>
              <a:t>34</a:t>
            </a:fld>
            <a:endParaRPr lang="en-US"/>
          </a:p>
        </p:txBody>
      </p:sp>
    </p:spTree>
    <p:extLst>
      <p:ext uri="{BB962C8B-B14F-4D97-AF65-F5344CB8AC3E}">
        <p14:creationId xmlns:p14="http://schemas.microsoft.com/office/powerpoint/2010/main" val="24774198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03">
              <a:defRPr/>
            </a:pPr>
            <a:r>
              <a:rPr lang="en-US" dirty="0"/>
              <a:t>Facilitator</a:t>
            </a:r>
            <a:r>
              <a:rPr lang="en-US" baseline="0" dirty="0"/>
              <a:t> Tips: </a:t>
            </a:r>
            <a:endParaRPr lang="en-US" dirty="0"/>
          </a:p>
          <a:p>
            <a:pPr marL="173736" indent="-173736" defTabSz="922903">
              <a:buFont typeface="Arial" panose="020B0604020202020204" pitchFamily="34" charset="0"/>
              <a:buChar char="•"/>
              <a:defRPr/>
            </a:pPr>
            <a:r>
              <a:rPr lang="en-US" sz="1300" dirty="0"/>
              <a:t>Airborne Infection Isolation Rooms (AII) is the new terminology for Negative Pressure AFB Isolation Rooms.</a:t>
            </a:r>
            <a:endParaRPr lang="en-US" baseline="0" dirty="0"/>
          </a:p>
          <a:p>
            <a:pPr marL="171450" indent="-171450">
              <a:buFont typeface="Arial" panose="020B0604020202020204" pitchFamily="34" charset="0"/>
              <a:buChar char="•"/>
            </a:pPr>
            <a:r>
              <a:rPr lang="en-US" dirty="0"/>
              <a:t>More discussion</a:t>
            </a:r>
            <a:r>
              <a:rPr lang="en-US" baseline="0" dirty="0"/>
              <a:t> about AII rooms-very important to isolate inmates known or suspected to have TB disease.  A written plan is needed to </a:t>
            </a:r>
            <a:r>
              <a:rPr lang="en-US" u="sng" baseline="0" dirty="0"/>
              <a:t>transfer</a:t>
            </a:r>
            <a:r>
              <a:rPr lang="en-US" baseline="0" dirty="0"/>
              <a:t> TB patients to facility that can isolate, evaluate, and treat TB patients.</a:t>
            </a:r>
            <a:endParaRPr lang="en-US" dirty="0"/>
          </a:p>
          <a:p>
            <a:endParaRPr lang="en-US" dirty="0"/>
          </a:p>
        </p:txBody>
      </p:sp>
      <p:sp>
        <p:nvSpPr>
          <p:cNvPr id="4" name="Slide Number Placeholder 3"/>
          <p:cNvSpPr>
            <a:spLocks noGrp="1"/>
          </p:cNvSpPr>
          <p:nvPr>
            <p:ph type="sldNum" sz="quarter" idx="10"/>
          </p:nvPr>
        </p:nvSpPr>
        <p:spPr/>
        <p:txBody>
          <a:bodyPr/>
          <a:lstStyle/>
          <a:p>
            <a:fld id="{31D57FDF-C24D-42DC-9D9A-EDC27BE9D03B}" type="slidenum">
              <a:rPr lang="en-US" smtClean="0"/>
              <a:pPr/>
              <a:t>35</a:t>
            </a:fld>
            <a:endParaRPr lang="en-US"/>
          </a:p>
        </p:txBody>
      </p:sp>
    </p:spTree>
    <p:extLst>
      <p:ext uri="{BB962C8B-B14F-4D97-AF65-F5344CB8AC3E}">
        <p14:creationId xmlns:p14="http://schemas.microsoft.com/office/powerpoint/2010/main" val="1118265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03">
              <a:defRPr/>
            </a:pPr>
            <a:r>
              <a:rPr lang="en-US" dirty="0"/>
              <a:t>Facilitator</a:t>
            </a:r>
            <a:r>
              <a:rPr lang="en-US" baseline="0" dirty="0"/>
              <a:t> Tips: </a:t>
            </a:r>
            <a:endParaRPr lang="en-US" dirty="0"/>
          </a:p>
          <a:p>
            <a:pPr marL="171450" indent="-171450">
              <a:buFont typeface="Arial" panose="020B0604020202020204" pitchFamily="34" charset="0"/>
              <a:buChar char="•"/>
            </a:pPr>
            <a:r>
              <a:rPr lang="en-US" u="none" dirty="0"/>
              <a:t>Explain the</a:t>
            </a:r>
            <a:r>
              <a:rPr lang="en-US" u="none" baseline="0" dirty="0"/>
              <a:t> importance of implementing a respiratory protection program.</a:t>
            </a:r>
            <a:endParaRPr lang="en-US" u="none" dirty="0"/>
          </a:p>
          <a:p>
            <a:pPr marL="171450" indent="-171450">
              <a:buFont typeface="Arial" panose="020B0604020202020204" pitchFamily="34" charset="0"/>
              <a:buChar char="•"/>
            </a:pPr>
            <a:r>
              <a:rPr lang="en-US" u="none" dirty="0"/>
              <a:t>Respiratory protection is needed whenever inmates</a:t>
            </a:r>
            <a:r>
              <a:rPr lang="en-US" u="none" baseline="0" dirty="0"/>
              <a:t> or staff share air (or share air space) with a person with infectious TB.</a:t>
            </a:r>
          </a:p>
        </p:txBody>
      </p:sp>
      <p:sp>
        <p:nvSpPr>
          <p:cNvPr id="4" name="Slide Number Placeholder 3"/>
          <p:cNvSpPr>
            <a:spLocks noGrp="1"/>
          </p:cNvSpPr>
          <p:nvPr>
            <p:ph type="sldNum" sz="quarter" idx="10"/>
          </p:nvPr>
        </p:nvSpPr>
        <p:spPr/>
        <p:txBody>
          <a:bodyPr/>
          <a:lstStyle/>
          <a:p>
            <a:fld id="{31D57FDF-C24D-42DC-9D9A-EDC27BE9D03B}" type="slidenum">
              <a:rPr lang="en-US" smtClean="0"/>
              <a:pPr/>
              <a:t>36</a:t>
            </a:fld>
            <a:endParaRPr lang="en-US"/>
          </a:p>
        </p:txBody>
      </p:sp>
    </p:spTree>
    <p:extLst>
      <p:ext uri="{BB962C8B-B14F-4D97-AF65-F5344CB8AC3E}">
        <p14:creationId xmlns:p14="http://schemas.microsoft.com/office/powerpoint/2010/main" val="31047023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D57FDF-C24D-42DC-9D9A-EDC27BE9D03B}" type="slidenum">
              <a:rPr lang="en-US" smtClean="0"/>
              <a:pPr/>
              <a:t>37</a:t>
            </a:fld>
            <a:endParaRPr lang="en-US"/>
          </a:p>
        </p:txBody>
      </p:sp>
    </p:spTree>
    <p:extLst>
      <p:ext uri="{BB962C8B-B14F-4D97-AF65-F5344CB8AC3E}">
        <p14:creationId xmlns:p14="http://schemas.microsoft.com/office/powerpoint/2010/main" val="40678728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03">
              <a:defRPr/>
            </a:pPr>
            <a:r>
              <a:rPr lang="en-US" dirty="0"/>
              <a:t>Facilitator</a:t>
            </a:r>
            <a:r>
              <a:rPr lang="en-US" baseline="0" dirty="0"/>
              <a:t> Tips: </a:t>
            </a:r>
            <a:endParaRPr lang="en-US" dirty="0"/>
          </a:p>
          <a:p>
            <a:pPr marL="171450" indent="-171450">
              <a:buFont typeface="Arial" panose="020B0604020202020204" pitchFamily="34" charset="0"/>
              <a:buChar char="•"/>
            </a:pPr>
            <a:r>
              <a:rPr lang="en-US" u="none" dirty="0"/>
              <a:t>Discuss the components</a:t>
            </a:r>
            <a:r>
              <a:rPr lang="en-US" u="none" baseline="0" dirty="0"/>
              <a:t> of planning for discharge/release and involve participants in discussion</a:t>
            </a:r>
            <a:endParaRPr lang="en-US" u="none" dirty="0"/>
          </a:p>
          <a:p>
            <a:pPr marL="171450" indent="-171450">
              <a:buFont typeface="Arial" panose="020B0604020202020204" pitchFamily="34" charset="0"/>
              <a:buChar char="•"/>
            </a:pPr>
            <a:r>
              <a:rPr lang="en-US" u="none" dirty="0"/>
              <a:t>Health department may need to include</a:t>
            </a:r>
            <a:r>
              <a:rPr lang="en-US" u="none" baseline="0" dirty="0"/>
              <a:t> law enforcement agencies that have legal custody for the detainee or inmate (which is often different from the “facility” which provides shelter and care).</a:t>
            </a:r>
            <a:endParaRPr lang="en-US" u="none" dirty="0"/>
          </a:p>
        </p:txBody>
      </p:sp>
      <p:sp>
        <p:nvSpPr>
          <p:cNvPr id="4" name="Slide Number Placeholder 3"/>
          <p:cNvSpPr>
            <a:spLocks noGrp="1"/>
          </p:cNvSpPr>
          <p:nvPr>
            <p:ph type="sldNum" sz="quarter" idx="10"/>
          </p:nvPr>
        </p:nvSpPr>
        <p:spPr/>
        <p:txBody>
          <a:bodyPr/>
          <a:lstStyle/>
          <a:p>
            <a:fld id="{31D57FDF-C24D-42DC-9D9A-EDC27BE9D03B}" type="slidenum">
              <a:rPr lang="en-US" smtClean="0"/>
              <a:pPr/>
              <a:t>38</a:t>
            </a:fld>
            <a:endParaRPr lang="en-US"/>
          </a:p>
        </p:txBody>
      </p:sp>
    </p:spTree>
    <p:extLst>
      <p:ext uri="{BB962C8B-B14F-4D97-AF65-F5344CB8AC3E}">
        <p14:creationId xmlns:p14="http://schemas.microsoft.com/office/powerpoint/2010/main" val="32020479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03">
              <a:defRPr/>
            </a:pPr>
            <a:r>
              <a:rPr lang="en-US" dirty="0"/>
              <a:t>Facilitator</a:t>
            </a:r>
            <a:r>
              <a:rPr lang="en-US" baseline="0" dirty="0"/>
              <a:t> Tips: </a:t>
            </a:r>
            <a:endParaRPr lang="en-US" dirty="0"/>
          </a:p>
          <a:p>
            <a:pPr marL="171450" indent="-171450">
              <a:buFont typeface="Arial" panose="020B0604020202020204" pitchFamily="34" charset="0"/>
              <a:buChar char="•"/>
            </a:pPr>
            <a:r>
              <a:rPr lang="en-US" baseline="0" dirty="0"/>
              <a:t>Discuss the importance of a productive relationship between public health and correctional organizations.  </a:t>
            </a:r>
          </a:p>
          <a:p>
            <a:pPr marL="171450" indent="-171450">
              <a:buFont typeface="Arial" panose="020B0604020202020204" pitchFamily="34" charset="0"/>
              <a:buChar char="•"/>
            </a:pPr>
            <a:r>
              <a:rPr lang="en-US" baseline="0" dirty="0"/>
              <a:t>Liaisons can help build this relationship.</a:t>
            </a:r>
            <a:endParaRPr lang="en-US" dirty="0"/>
          </a:p>
          <a:p>
            <a:endParaRPr lang="en-US" dirty="0"/>
          </a:p>
        </p:txBody>
      </p:sp>
      <p:sp>
        <p:nvSpPr>
          <p:cNvPr id="4" name="Slide Number Placeholder 3"/>
          <p:cNvSpPr>
            <a:spLocks noGrp="1"/>
          </p:cNvSpPr>
          <p:nvPr>
            <p:ph type="sldNum" sz="quarter" idx="10"/>
          </p:nvPr>
        </p:nvSpPr>
        <p:spPr/>
        <p:txBody>
          <a:bodyPr/>
          <a:lstStyle/>
          <a:p>
            <a:fld id="{31D57FDF-C24D-42DC-9D9A-EDC27BE9D03B}" type="slidenum">
              <a:rPr lang="en-US" smtClean="0"/>
              <a:pPr/>
              <a:t>39</a:t>
            </a:fld>
            <a:endParaRPr lang="en-US"/>
          </a:p>
        </p:txBody>
      </p:sp>
    </p:spTree>
    <p:extLst>
      <p:ext uri="{BB962C8B-B14F-4D97-AF65-F5344CB8AC3E}">
        <p14:creationId xmlns:p14="http://schemas.microsoft.com/office/powerpoint/2010/main" val="2536312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a:t>
            </a:r>
            <a:r>
              <a:rPr lang="en-US" baseline="0" dirty="0"/>
              <a:t> Tip: </a:t>
            </a:r>
          </a:p>
          <a:p>
            <a:pPr marL="171450" indent="-171450" defTabSz="881390">
              <a:buFont typeface="Arial" panose="020B0604020202020204" pitchFamily="34" charset="0"/>
              <a:buChar char="•"/>
              <a:defRPr/>
            </a:pPr>
            <a:r>
              <a:rPr lang="en-US" dirty="0"/>
              <a:t>Emphasize that TB is spread through the air from person to person.</a:t>
            </a:r>
          </a:p>
          <a:p>
            <a:endParaRPr lang="en-US" baseline="0" dirty="0"/>
          </a:p>
        </p:txBody>
      </p:sp>
      <p:sp>
        <p:nvSpPr>
          <p:cNvPr id="4" name="Slide Number Placeholder 3"/>
          <p:cNvSpPr>
            <a:spLocks noGrp="1"/>
          </p:cNvSpPr>
          <p:nvPr>
            <p:ph type="sldNum" sz="quarter" idx="10"/>
          </p:nvPr>
        </p:nvSpPr>
        <p:spPr/>
        <p:txBody>
          <a:bodyPr/>
          <a:lstStyle/>
          <a:p>
            <a:fld id="{31D57FDF-C24D-42DC-9D9A-EDC27BE9D03B}" type="slidenum">
              <a:rPr lang="en-US" smtClean="0"/>
              <a:pPr/>
              <a:t>4</a:t>
            </a:fld>
            <a:endParaRPr lang="en-US" dirty="0"/>
          </a:p>
        </p:txBody>
      </p:sp>
    </p:spTree>
    <p:extLst>
      <p:ext uri="{BB962C8B-B14F-4D97-AF65-F5344CB8AC3E}">
        <p14:creationId xmlns:p14="http://schemas.microsoft.com/office/powerpoint/2010/main" val="8914012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03">
              <a:defRPr/>
            </a:pPr>
            <a:r>
              <a:rPr lang="en-US" dirty="0"/>
              <a:t>Facilitator</a:t>
            </a:r>
            <a:r>
              <a:rPr lang="en-US" baseline="0" dirty="0"/>
              <a:t> Tips: </a:t>
            </a:r>
            <a:endParaRPr lang="en-US" dirty="0"/>
          </a:p>
          <a:p>
            <a:pPr marL="171450" indent="-171450">
              <a:buFont typeface="Arial" panose="020B0604020202020204" pitchFamily="34" charset="0"/>
              <a:buChar char="•"/>
            </a:pPr>
            <a:r>
              <a:rPr lang="en-US" u="none" dirty="0"/>
              <a:t>Discuss the components</a:t>
            </a:r>
            <a:r>
              <a:rPr lang="en-US" u="none" baseline="0" dirty="0"/>
              <a:t> of discharge planning and involve participants in discussion.</a:t>
            </a:r>
            <a:endParaRPr lang="en-US" u="none" dirty="0"/>
          </a:p>
          <a:p>
            <a:pPr marL="171450" indent="-171450">
              <a:buFont typeface="Arial" panose="020B0604020202020204" pitchFamily="34" charset="0"/>
              <a:buChar char="•"/>
            </a:pPr>
            <a:r>
              <a:rPr lang="en-US" u="none" dirty="0"/>
              <a:t>Discuss the components of planning for </a:t>
            </a:r>
            <a:r>
              <a:rPr lang="en-US" u="none" dirty="0" err="1"/>
              <a:t>dishcharge</a:t>
            </a:r>
            <a:r>
              <a:rPr lang="en-US" u="none" dirty="0"/>
              <a:t>/release from the correctional facility and involve participants in the discussion.</a:t>
            </a:r>
          </a:p>
          <a:p>
            <a:pPr marL="171450" indent="-171450">
              <a:buFont typeface="Arial" panose="020B0604020202020204" pitchFamily="34" charset="0"/>
              <a:buChar char="•"/>
            </a:pPr>
            <a:r>
              <a:rPr lang="en-US" u="none" dirty="0"/>
              <a:t>Include</a:t>
            </a:r>
            <a:r>
              <a:rPr lang="en-US" u="none" baseline="0" dirty="0"/>
              <a:t> law enforcement agency POCs. </a:t>
            </a:r>
          </a:p>
          <a:p>
            <a:pPr marL="171450" indent="-171450">
              <a:buFont typeface="Arial" panose="020B0604020202020204" pitchFamily="34" charset="0"/>
              <a:buChar char="•"/>
            </a:pPr>
            <a:r>
              <a:rPr lang="en-US" u="none" baseline="0" dirty="0"/>
              <a:t>It is the law enforcement agency, not the facility, that controls and has authority for custody actions, transfer, release, court, transport.</a:t>
            </a:r>
            <a:endParaRPr lang="en-US" u="none" dirty="0"/>
          </a:p>
        </p:txBody>
      </p:sp>
      <p:sp>
        <p:nvSpPr>
          <p:cNvPr id="4" name="Slide Number Placeholder 3"/>
          <p:cNvSpPr>
            <a:spLocks noGrp="1"/>
          </p:cNvSpPr>
          <p:nvPr>
            <p:ph type="sldNum" sz="quarter" idx="10"/>
          </p:nvPr>
        </p:nvSpPr>
        <p:spPr/>
        <p:txBody>
          <a:bodyPr/>
          <a:lstStyle/>
          <a:p>
            <a:fld id="{31D57FDF-C24D-42DC-9D9A-EDC27BE9D03B}" type="slidenum">
              <a:rPr lang="en-US" smtClean="0"/>
              <a:pPr/>
              <a:t>40</a:t>
            </a:fld>
            <a:endParaRPr lang="en-US"/>
          </a:p>
        </p:txBody>
      </p:sp>
    </p:spTree>
    <p:extLst>
      <p:ext uri="{BB962C8B-B14F-4D97-AF65-F5344CB8AC3E}">
        <p14:creationId xmlns:p14="http://schemas.microsoft.com/office/powerpoint/2010/main" val="32020479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03">
              <a:defRPr/>
            </a:pPr>
            <a:r>
              <a:rPr lang="en-US" dirty="0"/>
              <a:t>Facilitator</a:t>
            </a:r>
            <a:r>
              <a:rPr lang="en-US" baseline="0" dirty="0"/>
              <a:t> Tip: </a:t>
            </a:r>
            <a:endParaRPr lang="en-US" dirty="0"/>
          </a:p>
          <a:p>
            <a:pPr marL="171450" indent="-171450">
              <a:buFont typeface="Arial" panose="020B0604020202020204" pitchFamily="34" charset="0"/>
              <a:buChar char="•"/>
            </a:pPr>
            <a:r>
              <a:rPr lang="en-US" dirty="0"/>
              <a:t>It is important</a:t>
            </a:r>
            <a:r>
              <a:rPr lang="en-US" baseline="0" dirty="0"/>
              <a:t> that correctional and public health staff collaborate to make dischar</a:t>
            </a:r>
            <a:r>
              <a:rPr lang="en-US" u="none" baseline="0" dirty="0"/>
              <a:t>ge/release</a:t>
            </a:r>
            <a:r>
              <a:rPr lang="en-US" baseline="0" dirty="0"/>
              <a:t> planning successful.</a:t>
            </a:r>
            <a:endParaRPr lang="en-US" dirty="0"/>
          </a:p>
        </p:txBody>
      </p:sp>
      <p:sp>
        <p:nvSpPr>
          <p:cNvPr id="4" name="Slide Number Placeholder 3"/>
          <p:cNvSpPr>
            <a:spLocks noGrp="1"/>
          </p:cNvSpPr>
          <p:nvPr>
            <p:ph type="sldNum" sz="quarter" idx="10"/>
          </p:nvPr>
        </p:nvSpPr>
        <p:spPr/>
        <p:txBody>
          <a:bodyPr/>
          <a:lstStyle/>
          <a:p>
            <a:fld id="{31D57FDF-C24D-42DC-9D9A-EDC27BE9D03B}" type="slidenum">
              <a:rPr lang="en-US" smtClean="0"/>
              <a:pPr/>
              <a:t>41</a:t>
            </a:fld>
            <a:endParaRPr lang="en-US"/>
          </a:p>
        </p:txBody>
      </p:sp>
    </p:spTree>
    <p:extLst>
      <p:ext uri="{BB962C8B-B14F-4D97-AF65-F5344CB8AC3E}">
        <p14:creationId xmlns:p14="http://schemas.microsoft.com/office/powerpoint/2010/main" val="11162811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03">
              <a:defRPr/>
            </a:pPr>
            <a:r>
              <a:rPr lang="en-US" dirty="0"/>
              <a:t>Facilitator</a:t>
            </a:r>
            <a:r>
              <a:rPr lang="en-US" baseline="0" dirty="0"/>
              <a:t> Tip: </a:t>
            </a:r>
            <a:endParaRPr lang="en-US" dirty="0"/>
          </a:p>
          <a:p>
            <a:pPr marL="171450" indent="-171450">
              <a:buFont typeface="Arial" panose="020B0604020202020204" pitchFamily="34" charset="0"/>
              <a:buChar char="•"/>
            </a:pPr>
            <a:r>
              <a:rPr lang="en-US" baseline="0" dirty="0"/>
              <a:t>Discuss overall purpose and goal of contact investigation.</a:t>
            </a:r>
          </a:p>
          <a:p>
            <a:endParaRPr lang="en-US" dirty="0"/>
          </a:p>
        </p:txBody>
      </p:sp>
      <p:sp>
        <p:nvSpPr>
          <p:cNvPr id="4" name="Slide Number Placeholder 3"/>
          <p:cNvSpPr>
            <a:spLocks noGrp="1"/>
          </p:cNvSpPr>
          <p:nvPr>
            <p:ph type="sldNum" sz="quarter" idx="10"/>
          </p:nvPr>
        </p:nvSpPr>
        <p:spPr/>
        <p:txBody>
          <a:bodyPr/>
          <a:lstStyle/>
          <a:p>
            <a:fld id="{31D57FDF-C24D-42DC-9D9A-EDC27BE9D03B}" type="slidenum">
              <a:rPr lang="en-US" smtClean="0"/>
              <a:pPr/>
              <a:t>42</a:t>
            </a:fld>
            <a:endParaRPr lang="en-US"/>
          </a:p>
        </p:txBody>
      </p:sp>
    </p:spTree>
    <p:extLst>
      <p:ext uri="{BB962C8B-B14F-4D97-AF65-F5344CB8AC3E}">
        <p14:creationId xmlns:p14="http://schemas.microsoft.com/office/powerpoint/2010/main" val="40805594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D57FDF-C24D-42DC-9D9A-EDC27BE9D03B}" type="slidenum">
              <a:rPr lang="en-US" smtClean="0"/>
              <a:pPr/>
              <a:t>43</a:t>
            </a:fld>
            <a:endParaRPr lang="en-US"/>
          </a:p>
        </p:txBody>
      </p:sp>
    </p:spTree>
    <p:extLst>
      <p:ext uri="{BB962C8B-B14F-4D97-AF65-F5344CB8AC3E}">
        <p14:creationId xmlns:p14="http://schemas.microsoft.com/office/powerpoint/2010/main" val="16422822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D57FDF-C24D-42DC-9D9A-EDC27BE9D03B}" type="slidenum">
              <a:rPr lang="en-US" smtClean="0"/>
              <a:pPr/>
              <a:t>44</a:t>
            </a:fld>
            <a:endParaRPr lang="en-US"/>
          </a:p>
        </p:txBody>
      </p:sp>
    </p:spTree>
    <p:extLst>
      <p:ext uri="{BB962C8B-B14F-4D97-AF65-F5344CB8AC3E}">
        <p14:creationId xmlns:p14="http://schemas.microsoft.com/office/powerpoint/2010/main" val="16422822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Tip:</a:t>
            </a:r>
          </a:p>
          <a:p>
            <a:pPr marL="171450" indent="-171450">
              <a:buFont typeface="Arial" panose="020B0604020202020204" pitchFamily="34" charset="0"/>
              <a:buChar char="•"/>
            </a:pPr>
            <a:r>
              <a:rPr lang="en-US" dirty="0"/>
              <a:t>Determining roles and opportunities</a:t>
            </a:r>
            <a:r>
              <a:rPr lang="en-US" baseline="0" dirty="0"/>
              <a:t> for collaboration is best when done prior to a TB incident.</a:t>
            </a:r>
            <a:endParaRPr lang="en-US" dirty="0"/>
          </a:p>
        </p:txBody>
      </p:sp>
      <p:sp>
        <p:nvSpPr>
          <p:cNvPr id="4" name="Slide Number Placeholder 3"/>
          <p:cNvSpPr>
            <a:spLocks noGrp="1"/>
          </p:cNvSpPr>
          <p:nvPr>
            <p:ph type="sldNum" sz="quarter" idx="10"/>
          </p:nvPr>
        </p:nvSpPr>
        <p:spPr/>
        <p:txBody>
          <a:bodyPr/>
          <a:lstStyle/>
          <a:p>
            <a:fld id="{75FBBCE7-46FD-4E92-A27C-474D751DDDF7}" type="slidenum">
              <a:rPr lang="en-US" smtClean="0"/>
              <a:t>45</a:t>
            </a:fld>
            <a:endParaRPr lang="en-US"/>
          </a:p>
        </p:txBody>
      </p:sp>
    </p:spTree>
    <p:extLst>
      <p:ext uri="{BB962C8B-B14F-4D97-AF65-F5344CB8AC3E}">
        <p14:creationId xmlns:p14="http://schemas.microsoft.com/office/powerpoint/2010/main" val="2042275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03">
              <a:defRPr/>
            </a:pPr>
            <a:r>
              <a:rPr lang="en-US" dirty="0"/>
              <a:t>Facilitator</a:t>
            </a:r>
            <a:r>
              <a:rPr lang="en-US" baseline="0" dirty="0"/>
              <a:t> Tips: </a:t>
            </a:r>
            <a:endParaRPr lang="en-US" dirty="0"/>
          </a:p>
          <a:p>
            <a:pPr marL="171450" indent="-171450">
              <a:buFont typeface="Arial" panose="020B0604020202020204" pitchFamily="34" charset="0"/>
              <a:buChar char="•"/>
            </a:pPr>
            <a:r>
              <a:rPr lang="en-US" baseline="0" dirty="0"/>
              <a:t>Discuss roles that require collaboration between correctional facilities and health departments.  Ask correctional staff “how would this work for you?”  </a:t>
            </a:r>
          </a:p>
          <a:p>
            <a:pPr marL="171450" indent="-171450">
              <a:buFont typeface="Arial" panose="020B0604020202020204" pitchFamily="34" charset="0"/>
              <a:buChar char="•"/>
            </a:pPr>
            <a:r>
              <a:rPr lang="en-US" baseline="0" dirty="0"/>
              <a:t>Start the dialogue for collaboration.</a:t>
            </a:r>
            <a:endParaRPr lang="en-US" dirty="0"/>
          </a:p>
          <a:p>
            <a:endParaRPr lang="en-US" dirty="0"/>
          </a:p>
        </p:txBody>
      </p:sp>
      <p:sp>
        <p:nvSpPr>
          <p:cNvPr id="4" name="Slide Number Placeholder 3"/>
          <p:cNvSpPr>
            <a:spLocks noGrp="1"/>
          </p:cNvSpPr>
          <p:nvPr>
            <p:ph type="sldNum" sz="quarter" idx="10"/>
          </p:nvPr>
        </p:nvSpPr>
        <p:spPr/>
        <p:txBody>
          <a:bodyPr/>
          <a:lstStyle/>
          <a:p>
            <a:fld id="{31D57FDF-C24D-42DC-9D9A-EDC27BE9D03B}" type="slidenum">
              <a:rPr lang="en-US" smtClean="0"/>
              <a:pPr/>
              <a:t>46</a:t>
            </a:fld>
            <a:endParaRPr lang="en-US"/>
          </a:p>
        </p:txBody>
      </p:sp>
    </p:spTree>
    <p:extLst>
      <p:ext uri="{BB962C8B-B14F-4D97-AF65-F5344CB8AC3E}">
        <p14:creationId xmlns:p14="http://schemas.microsoft.com/office/powerpoint/2010/main" val="7865874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03">
              <a:defRPr/>
            </a:pPr>
            <a:r>
              <a:rPr lang="en-US" dirty="0"/>
              <a:t>Facilitator</a:t>
            </a:r>
            <a:r>
              <a:rPr lang="en-US" baseline="0" dirty="0"/>
              <a:t> Tip: </a:t>
            </a:r>
            <a:endParaRPr lang="en-US" dirty="0"/>
          </a:p>
          <a:p>
            <a:pPr marL="171450" indent="-171450">
              <a:buFont typeface="Arial" panose="020B0604020202020204" pitchFamily="34" charset="0"/>
              <a:buChar char="•"/>
            </a:pPr>
            <a:r>
              <a:rPr lang="en-US" baseline="0" dirty="0"/>
              <a:t>Discuss roles that require collaboration between correctional facilities and health departments.</a:t>
            </a:r>
            <a:endParaRPr lang="en-US" dirty="0"/>
          </a:p>
          <a:p>
            <a:endParaRPr lang="en-US" dirty="0"/>
          </a:p>
        </p:txBody>
      </p:sp>
      <p:sp>
        <p:nvSpPr>
          <p:cNvPr id="4" name="Slide Number Placeholder 3"/>
          <p:cNvSpPr>
            <a:spLocks noGrp="1"/>
          </p:cNvSpPr>
          <p:nvPr>
            <p:ph type="sldNum" sz="quarter" idx="10"/>
          </p:nvPr>
        </p:nvSpPr>
        <p:spPr/>
        <p:txBody>
          <a:bodyPr/>
          <a:lstStyle/>
          <a:p>
            <a:fld id="{31D57FDF-C24D-42DC-9D9A-EDC27BE9D03B}" type="slidenum">
              <a:rPr lang="en-US" smtClean="0"/>
              <a:pPr/>
              <a:t>47</a:t>
            </a:fld>
            <a:endParaRPr lang="en-US"/>
          </a:p>
        </p:txBody>
      </p:sp>
    </p:spTree>
    <p:extLst>
      <p:ext uri="{BB962C8B-B14F-4D97-AF65-F5344CB8AC3E}">
        <p14:creationId xmlns:p14="http://schemas.microsoft.com/office/powerpoint/2010/main" val="8437429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22903">
              <a:buFont typeface="Arial" panose="020B0604020202020204" pitchFamily="34" charset="0"/>
              <a:buNone/>
              <a:defRPr/>
            </a:pPr>
            <a:r>
              <a:rPr lang="en-US" dirty="0"/>
              <a:t>Facilitator</a:t>
            </a:r>
            <a:r>
              <a:rPr lang="en-US" baseline="0" dirty="0"/>
              <a:t> Tips: </a:t>
            </a:r>
            <a:endParaRPr lang="en-US" dirty="0"/>
          </a:p>
          <a:p>
            <a:pPr marL="171450" indent="-171450">
              <a:buFont typeface="Arial" panose="020B0604020202020204" pitchFamily="34" charset="0"/>
              <a:buChar char="•"/>
            </a:pPr>
            <a:r>
              <a:rPr lang="en-US" dirty="0"/>
              <a:t>Discuss</a:t>
            </a:r>
            <a:r>
              <a:rPr lang="en-US" baseline="0" dirty="0"/>
              <a:t> the </a:t>
            </a:r>
            <a:r>
              <a:rPr lang="en-US" u="none" baseline="0" dirty="0"/>
              <a:t>importance of having a plan for community-based case management after inmates are released.</a:t>
            </a:r>
            <a:endParaRPr lang="en-US" u="none" dirty="0"/>
          </a:p>
          <a:p>
            <a:pPr marL="171450" indent="-171450">
              <a:buFont typeface="Arial" panose="020B0604020202020204" pitchFamily="34" charset="0"/>
              <a:buChar char="•"/>
            </a:pPr>
            <a:r>
              <a:rPr lang="en-US" u="none" dirty="0"/>
              <a:t>Note: May</a:t>
            </a:r>
            <a:r>
              <a:rPr lang="en-US" u="none" baseline="0" dirty="0"/>
              <a:t> delete depending on audience.</a:t>
            </a:r>
            <a:endParaRPr lang="en-US" u="none" dirty="0"/>
          </a:p>
        </p:txBody>
      </p:sp>
      <p:sp>
        <p:nvSpPr>
          <p:cNvPr id="4" name="Slide Number Placeholder 3"/>
          <p:cNvSpPr>
            <a:spLocks noGrp="1"/>
          </p:cNvSpPr>
          <p:nvPr>
            <p:ph type="sldNum" sz="quarter" idx="10"/>
          </p:nvPr>
        </p:nvSpPr>
        <p:spPr/>
        <p:txBody>
          <a:bodyPr/>
          <a:lstStyle/>
          <a:p>
            <a:fld id="{31D57FDF-C24D-42DC-9D9A-EDC27BE9D03B}" type="slidenum">
              <a:rPr lang="en-US" smtClean="0"/>
              <a:pPr/>
              <a:t>48</a:t>
            </a:fld>
            <a:endParaRPr lang="en-US"/>
          </a:p>
        </p:txBody>
      </p:sp>
    </p:spTree>
    <p:extLst>
      <p:ext uri="{BB962C8B-B14F-4D97-AF65-F5344CB8AC3E}">
        <p14:creationId xmlns:p14="http://schemas.microsoft.com/office/powerpoint/2010/main" val="425121982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03">
              <a:defRPr/>
            </a:pPr>
            <a:r>
              <a:rPr lang="en-US" dirty="0"/>
              <a:t>Facilitator</a:t>
            </a:r>
            <a:r>
              <a:rPr lang="en-US" baseline="0" dirty="0"/>
              <a:t> Tips: </a:t>
            </a:r>
            <a:endParaRPr lang="en-US" dirty="0"/>
          </a:p>
          <a:p>
            <a:pPr marL="171450" indent="-171450">
              <a:buFont typeface="Arial" panose="020B0604020202020204" pitchFamily="34" charset="0"/>
              <a:buChar char="•"/>
            </a:pPr>
            <a:r>
              <a:rPr lang="en-US" u="none" dirty="0"/>
              <a:t>Discuss</a:t>
            </a:r>
            <a:r>
              <a:rPr lang="en-US" u="none" baseline="0" dirty="0"/>
              <a:t> the importance of having a plan for community-based case management after inmates are released.</a:t>
            </a:r>
            <a:endParaRPr lang="en-US" u="none"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none" dirty="0"/>
              <a:t>Note: May</a:t>
            </a:r>
            <a:r>
              <a:rPr lang="en-US" u="none" baseline="0" dirty="0"/>
              <a:t> delete depending on audience.</a:t>
            </a:r>
            <a:endParaRPr lang="en-US" u="none" dirty="0"/>
          </a:p>
          <a:p>
            <a:endParaRPr lang="en-US" dirty="0"/>
          </a:p>
        </p:txBody>
      </p:sp>
      <p:sp>
        <p:nvSpPr>
          <p:cNvPr id="4" name="Slide Number Placeholder 3"/>
          <p:cNvSpPr>
            <a:spLocks noGrp="1"/>
          </p:cNvSpPr>
          <p:nvPr>
            <p:ph type="sldNum" sz="quarter" idx="10"/>
          </p:nvPr>
        </p:nvSpPr>
        <p:spPr/>
        <p:txBody>
          <a:bodyPr/>
          <a:lstStyle/>
          <a:p>
            <a:fld id="{31D57FDF-C24D-42DC-9D9A-EDC27BE9D03B}" type="slidenum">
              <a:rPr lang="en-US" smtClean="0"/>
              <a:pPr/>
              <a:t>49</a:t>
            </a:fld>
            <a:endParaRPr lang="en-US"/>
          </a:p>
        </p:txBody>
      </p:sp>
    </p:spTree>
    <p:extLst>
      <p:ext uri="{BB962C8B-B14F-4D97-AF65-F5344CB8AC3E}">
        <p14:creationId xmlns:p14="http://schemas.microsoft.com/office/powerpoint/2010/main" val="4251219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Facilitator</a:t>
            </a:r>
            <a:r>
              <a:rPr lang="en-US" baseline="0" dirty="0"/>
              <a:t> Tips: </a:t>
            </a:r>
          </a:p>
          <a:p>
            <a:pPr marL="171450" indent="-171450" defTabSz="922903">
              <a:buFont typeface="Arial" panose="020B0604020202020204" pitchFamily="34" charset="0"/>
              <a:buChar char="•"/>
              <a:defRPr/>
            </a:pPr>
            <a:r>
              <a:rPr lang="en-US" dirty="0"/>
              <a:t>Emphasize that not everyone who is exposed to someone with TB disease will become infected. </a:t>
            </a:r>
          </a:p>
          <a:p>
            <a:pPr marL="171450" indent="-171450">
              <a:buFont typeface="Arial" panose="020B0604020202020204" pitchFamily="34" charset="0"/>
              <a:buChar char="•"/>
            </a:pPr>
            <a:r>
              <a:rPr lang="en-US" u="none" dirty="0"/>
              <a:t>Risk of</a:t>
            </a:r>
            <a:r>
              <a:rPr lang="en-US" u="none" baseline="0" dirty="0"/>
              <a:t> developing TB disease is increased by certain co-morbid conditions (including HIV and diabetes) and by recent exposure to TB.</a:t>
            </a:r>
            <a:endParaRPr lang="en-US" u="none" dirty="0"/>
          </a:p>
        </p:txBody>
      </p:sp>
      <p:sp>
        <p:nvSpPr>
          <p:cNvPr id="4" name="Slide Number Placeholder 3"/>
          <p:cNvSpPr>
            <a:spLocks noGrp="1"/>
          </p:cNvSpPr>
          <p:nvPr>
            <p:ph type="sldNum" sz="quarter" idx="10"/>
          </p:nvPr>
        </p:nvSpPr>
        <p:spPr/>
        <p:txBody>
          <a:bodyPr/>
          <a:lstStyle/>
          <a:p>
            <a:fld id="{C2865D1B-0DC6-42CE-8930-912C113E9AA7}" type="slidenum">
              <a:rPr lang="en-US" smtClean="0"/>
              <a:pPr/>
              <a:t>5</a:t>
            </a:fld>
            <a:endParaRPr lang="en-US"/>
          </a:p>
        </p:txBody>
      </p:sp>
    </p:spTree>
    <p:extLst>
      <p:ext uri="{BB962C8B-B14F-4D97-AF65-F5344CB8AC3E}">
        <p14:creationId xmlns:p14="http://schemas.microsoft.com/office/powerpoint/2010/main" val="37946678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03">
              <a:defRPr/>
            </a:pPr>
            <a:r>
              <a:rPr lang="en-US" dirty="0"/>
              <a:t>Facilitator</a:t>
            </a:r>
            <a:r>
              <a:rPr lang="en-US" baseline="0" dirty="0"/>
              <a:t> Tips: </a:t>
            </a:r>
            <a:endParaRPr lang="en-US" dirty="0"/>
          </a:p>
          <a:p>
            <a:pPr marL="171450" indent="-171450">
              <a:buFont typeface="Arial" panose="020B0604020202020204" pitchFamily="34" charset="0"/>
              <a:buChar char="•"/>
            </a:pPr>
            <a:r>
              <a:rPr lang="en-US" u="none" dirty="0"/>
              <a:t>Discuss</a:t>
            </a:r>
            <a:r>
              <a:rPr lang="en-US" u="none" baseline="0" dirty="0"/>
              <a:t> the process of discharge planning if ICE is involved.</a:t>
            </a:r>
            <a:endParaRPr lang="en-US" u="none"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none" dirty="0"/>
              <a:t>Note: May</a:t>
            </a:r>
            <a:r>
              <a:rPr lang="en-US" u="none" baseline="0" dirty="0"/>
              <a:t> delete depending on audience.</a:t>
            </a:r>
            <a:endParaRPr lang="en-US" u="none" dirty="0"/>
          </a:p>
          <a:p>
            <a:endParaRPr lang="en-US" dirty="0"/>
          </a:p>
        </p:txBody>
      </p:sp>
      <p:sp>
        <p:nvSpPr>
          <p:cNvPr id="4" name="Slide Number Placeholder 3"/>
          <p:cNvSpPr>
            <a:spLocks noGrp="1"/>
          </p:cNvSpPr>
          <p:nvPr>
            <p:ph type="sldNum" sz="quarter" idx="10"/>
          </p:nvPr>
        </p:nvSpPr>
        <p:spPr/>
        <p:txBody>
          <a:bodyPr/>
          <a:lstStyle/>
          <a:p>
            <a:fld id="{31D57FDF-C24D-42DC-9D9A-EDC27BE9D03B}" type="slidenum">
              <a:rPr lang="en-US" smtClean="0"/>
              <a:pPr/>
              <a:t>50</a:t>
            </a:fld>
            <a:endParaRPr lang="en-US"/>
          </a:p>
        </p:txBody>
      </p:sp>
    </p:spTree>
    <p:extLst>
      <p:ext uri="{BB962C8B-B14F-4D97-AF65-F5344CB8AC3E}">
        <p14:creationId xmlns:p14="http://schemas.microsoft.com/office/powerpoint/2010/main" val="196895913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03">
              <a:defRPr/>
            </a:pPr>
            <a:r>
              <a:rPr lang="en-US" dirty="0"/>
              <a:t>Facilitator</a:t>
            </a:r>
            <a:r>
              <a:rPr lang="en-US" baseline="0" dirty="0"/>
              <a:t> Tips: </a:t>
            </a:r>
            <a:endParaRPr lang="en-US" dirty="0"/>
          </a:p>
          <a:p>
            <a:pPr marL="171450" indent="-171450">
              <a:buFont typeface="Arial" panose="020B0604020202020204" pitchFamily="34" charset="0"/>
              <a:buChar char="•"/>
            </a:pPr>
            <a:r>
              <a:rPr lang="en-US" u="none" dirty="0"/>
              <a:t>Discuss</a:t>
            </a:r>
            <a:r>
              <a:rPr lang="en-US" u="none" baseline="0" dirty="0"/>
              <a:t> the process of discharge planning if ICE is involved.</a:t>
            </a:r>
            <a:endParaRPr lang="en-US" u="none" dirty="0"/>
          </a:p>
          <a:p>
            <a:pPr marL="171450" indent="-171450">
              <a:buFont typeface="Arial" panose="020B0604020202020204" pitchFamily="34" charset="0"/>
              <a:buChar char="•"/>
            </a:pPr>
            <a:r>
              <a:rPr lang="en-US" u="none" dirty="0"/>
              <a:t>There are organizations that can assist in continuity of care for ICE detainees:</a:t>
            </a:r>
          </a:p>
          <a:p>
            <a:pPr marL="628650" lvl="1" indent="-171450">
              <a:buFont typeface="Courier New" panose="02070309020205020404" pitchFamily="49" charset="0"/>
              <a:buChar char="o"/>
            </a:pPr>
            <a:r>
              <a:rPr lang="en-US" u="none" dirty="0"/>
              <a:t>CureTB.org (For Mexico</a:t>
            </a:r>
            <a:r>
              <a:rPr lang="en-US" u="none" baseline="0" dirty="0"/>
              <a:t> and other parts of Latin America)</a:t>
            </a:r>
          </a:p>
          <a:p>
            <a:pPr marL="628650" lvl="1" indent="-171450">
              <a:buFont typeface="Courier New" panose="02070309020205020404" pitchFamily="49" charset="0"/>
              <a:buChar char="o"/>
            </a:pPr>
            <a:r>
              <a:rPr lang="en-US" u="none" baseline="0" dirty="0" err="1"/>
              <a:t>TBNet</a:t>
            </a:r>
            <a:r>
              <a:rPr lang="en-US" u="none" baseline="0" dirty="0"/>
              <a:t> website (For Asia, Africa, Europe, etc.)</a:t>
            </a:r>
          </a:p>
          <a:p>
            <a:pPr marL="171450" indent="-171450">
              <a:buFont typeface="Arial" panose="020B0604020202020204" pitchFamily="34" charset="0"/>
              <a:buChar char="•"/>
            </a:pPr>
            <a:r>
              <a:rPr lang="en-US" u="none" baseline="0" dirty="0"/>
              <a:t>Health departments should verify which law enforcement agency has legal custody of TB patients identified in correctional facilities.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none" dirty="0"/>
              <a:t>Note: May</a:t>
            </a:r>
            <a:r>
              <a:rPr lang="en-US" u="none" baseline="0" dirty="0"/>
              <a:t> delete depending on audience.</a:t>
            </a:r>
            <a:endParaRPr lang="en-US" u="none" dirty="0"/>
          </a:p>
          <a:p>
            <a:endParaRPr lang="en-US" u="sng" dirty="0"/>
          </a:p>
        </p:txBody>
      </p:sp>
      <p:sp>
        <p:nvSpPr>
          <p:cNvPr id="4" name="Slide Number Placeholder 3"/>
          <p:cNvSpPr>
            <a:spLocks noGrp="1"/>
          </p:cNvSpPr>
          <p:nvPr>
            <p:ph type="sldNum" sz="quarter" idx="10"/>
          </p:nvPr>
        </p:nvSpPr>
        <p:spPr/>
        <p:txBody>
          <a:bodyPr/>
          <a:lstStyle/>
          <a:p>
            <a:fld id="{31D57FDF-C24D-42DC-9D9A-EDC27BE9D03B}" type="slidenum">
              <a:rPr lang="en-US" smtClean="0"/>
              <a:pPr/>
              <a:t>51</a:t>
            </a:fld>
            <a:endParaRPr lang="en-US"/>
          </a:p>
        </p:txBody>
      </p:sp>
    </p:spTree>
    <p:extLst>
      <p:ext uri="{BB962C8B-B14F-4D97-AF65-F5344CB8AC3E}">
        <p14:creationId xmlns:p14="http://schemas.microsoft.com/office/powerpoint/2010/main" val="31501484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Facilitator</a:t>
            </a:r>
            <a:r>
              <a:rPr lang="en-US" baseline="0" dirty="0"/>
              <a:t> Tips: </a:t>
            </a:r>
            <a:endParaRPr lang="en-US" dirty="0"/>
          </a:p>
          <a:p>
            <a:pPr marL="171450" indent="-171450">
              <a:buFont typeface="Arial" panose="020B0604020202020204" pitchFamily="34" charset="0"/>
              <a:buChar char="•"/>
            </a:pPr>
            <a:r>
              <a:rPr lang="en-US" dirty="0"/>
              <a:t>Conclusion</a:t>
            </a:r>
          </a:p>
          <a:p>
            <a:pPr marL="171450" indent="-171450">
              <a:buFont typeface="Arial" panose="020B0604020202020204" pitchFamily="34" charset="0"/>
              <a:buChar char="•"/>
            </a:pPr>
            <a:r>
              <a:rPr lang="en-US" dirty="0"/>
              <a:t>Ask participants</a:t>
            </a:r>
            <a:r>
              <a:rPr lang="en-US" baseline="0" dirty="0"/>
              <a:t> if they have any questions.</a:t>
            </a:r>
            <a:endParaRPr lang="en-US" dirty="0"/>
          </a:p>
          <a:p>
            <a:endParaRPr lang="en-US" dirty="0"/>
          </a:p>
        </p:txBody>
      </p:sp>
      <p:sp>
        <p:nvSpPr>
          <p:cNvPr id="4" name="Slide Number Placeholder 3"/>
          <p:cNvSpPr>
            <a:spLocks noGrp="1"/>
          </p:cNvSpPr>
          <p:nvPr>
            <p:ph type="sldNum" sz="quarter" idx="10"/>
          </p:nvPr>
        </p:nvSpPr>
        <p:spPr/>
        <p:txBody>
          <a:bodyPr/>
          <a:lstStyle/>
          <a:p>
            <a:fld id="{31D57FDF-C24D-42DC-9D9A-EDC27BE9D03B}" type="slidenum">
              <a:rPr lang="en-US" smtClean="0"/>
              <a:pPr/>
              <a:t>52</a:t>
            </a:fld>
            <a:endParaRPr lang="en-US"/>
          </a:p>
        </p:txBody>
      </p:sp>
    </p:spTree>
    <p:extLst>
      <p:ext uri="{BB962C8B-B14F-4D97-AF65-F5344CB8AC3E}">
        <p14:creationId xmlns:p14="http://schemas.microsoft.com/office/powerpoint/2010/main" val="238250236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FBBCE7-46FD-4E92-A27C-474D751DDDF7}" type="slidenum">
              <a:rPr lang="en-US" smtClean="0"/>
              <a:t>53</a:t>
            </a:fld>
            <a:endParaRPr lang="en-US"/>
          </a:p>
        </p:txBody>
      </p:sp>
    </p:spTree>
    <p:extLst>
      <p:ext uri="{BB962C8B-B14F-4D97-AF65-F5344CB8AC3E}">
        <p14:creationId xmlns:p14="http://schemas.microsoft.com/office/powerpoint/2010/main" val="61913791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D57FDF-C24D-42DC-9D9A-EDC27BE9D03B}" type="slidenum">
              <a:rPr lang="en-US" smtClean="0"/>
              <a:pPr/>
              <a:t>54</a:t>
            </a:fld>
            <a:endParaRPr lang="en-US" dirty="0"/>
          </a:p>
        </p:txBody>
      </p:sp>
    </p:spTree>
    <p:extLst>
      <p:ext uri="{BB962C8B-B14F-4D97-AF65-F5344CB8AC3E}">
        <p14:creationId xmlns:p14="http://schemas.microsoft.com/office/powerpoint/2010/main" val="1334856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03">
              <a:defRPr/>
            </a:pPr>
            <a:r>
              <a:rPr lang="en-US" dirty="0"/>
              <a:t>Facilitator</a:t>
            </a:r>
            <a:r>
              <a:rPr lang="en-US" baseline="0" dirty="0"/>
              <a:t> Tips: </a:t>
            </a:r>
          </a:p>
          <a:p>
            <a:pPr marL="171450" indent="-171450">
              <a:buFont typeface="Arial" panose="020B0604020202020204" pitchFamily="34" charset="0"/>
              <a:buChar char="•"/>
            </a:pPr>
            <a:r>
              <a:rPr lang="en-US" u="none" baseline="0" dirty="0"/>
              <a:t>Emphasize that those with latent TB infection are not sick, do not have symptoms and are not infectious.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none" baseline="0" dirty="0"/>
              <a:t>Identify opportunities for treating latent TB infection to prevent TB disease, especially among high risk groups.</a:t>
            </a:r>
            <a:endParaRPr lang="en-US" u="none" dirty="0"/>
          </a:p>
          <a:p>
            <a:pPr marL="171450" indent="-171450">
              <a:buFont typeface="Arial" panose="020B0604020202020204" pitchFamily="34" charset="0"/>
              <a:buChar char="•"/>
            </a:pPr>
            <a:r>
              <a:rPr lang="en-US" u="none" baseline="0" dirty="0"/>
              <a:t>Some people with latent TB infection may develop TB disease.  Explain importance of treating LTBI to prevent developing to TB disease.</a:t>
            </a:r>
          </a:p>
          <a:p>
            <a:pPr marL="171450" indent="-171450">
              <a:buFont typeface="Arial" panose="020B0604020202020204" pitchFamily="34" charset="0"/>
              <a:buChar char="•"/>
            </a:pPr>
            <a:r>
              <a:rPr lang="en-US" u="none" baseline="0" dirty="0"/>
              <a:t>TB disease can develop weeks, months, or years later.</a:t>
            </a:r>
          </a:p>
        </p:txBody>
      </p:sp>
      <p:sp>
        <p:nvSpPr>
          <p:cNvPr id="4" name="Slide Number Placeholder 3"/>
          <p:cNvSpPr>
            <a:spLocks noGrp="1"/>
          </p:cNvSpPr>
          <p:nvPr>
            <p:ph type="sldNum" sz="quarter" idx="10"/>
          </p:nvPr>
        </p:nvSpPr>
        <p:spPr/>
        <p:txBody>
          <a:bodyPr/>
          <a:lstStyle/>
          <a:p>
            <a:fld id="{31D57FDF-C24D-42DC-9D9A-EDC27BE9D03B}" type="slidenum">
              <a:rPr lang="en-US" smtClean="0"/>
              <a:pPr/>
              <a:t>6</a:t>
            </a:fld>
            <a:endParaRPr lang="en-US" dirty="0"/>
          </a:p>
        </p:txBody>
      </p:sp>
    </p:spTree>
    <p:extLst>
      <p:ext uri="{BB962C8B-B14F-4D97-AF65-F5344CB8AC3E}">
        <p14:creationId xmlns:p14="http://schemas.microsoft.com/office/powerpoint/2010/main" val="2483107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03">
              <a:defRPr/>
            </a:pPr>
            <a:r>
              <a:rPr lang="en-US" dirty="0"/>
              <a:t>Facilitator</a:t>
            </a:r>
            <a:r>
              <a:rPr lang="en-US" baseline="0" dirty="0"/>
              <a:t> Tips: </a:t>
            </a:r>
            <a:endParaRPr lang="en-US" dirty="0"/>
          </a:p>
          <a:p>
            <a:pPr marL="171450" indent="-171450" defTabSz="922903">
              <a:buFont typeface="Arial" panose="020B0604020202020204" pitchFamily="34" charset="0"/>
              <a:buChar char="•"/>
              <a:defRPr/>
            </a:pPr>
            <a:r>
              <a:rPr lang="en-US" u="none" baseline="0" dirty="0"/>
              <a:t>Emphasize that those with TB disease are sick, may have symptoms, and may be able to spread bacteria to others.</a:t>
            </a:r>
          </a:p>
          <a:p>
            <a:pPr marL="171450" indent="-171450" defTabSz="922903">
              <a:buFont typeface="Arial" panose="020B0604020202020204" pitchFamily="34" charset="0"/>
              <a:buChar char="•"/>
              <a:defRPr/>
            </a:pPr>
            <a:r>
              <a:rPr lang="en-US" u="none" baseline="0" dirty="0"/>
              <a:t>Those with TB disease will need supervised, uninterrupted treatment.</a:t>
            </a:r>
          </a:p>
          <a:p>
            <a:endParaRPr lang="en-US" dirty="0"/>
          </a:p>
        </p:txBody>
      </p:sp>
      <p:sp>
        <p:nvSpPr>
          <p:cNvPr id="4" name="Slide Number Placeholder 3"/>
          <p:cNvSpPr>
            <a:spLocks noGrp="1"/>
          </p:cNvSpPr>
          <p:nvPr>
            <p:ph type="sldNum" sz="quarter" idx="10"/>
          </p:nvPr>
        </p:nvSpPr>
        <p:spPr/>
        <p:txBody>
          <a:bodyPr/>
          <a:lstStyle/>
          <a:p>
            <a:fld id="{31D57FDF-C24D-42DC-9D9A-EDC27BE9D03B}" type="slidenum">
              <a:rPr lang="en-US" smtClean="0"/>
              <a:pPr/>
              <a:t>7</a:t>
            </a:fld>
            <a:endParaRPr lang="en-US" dirty="0"/>
          </a:p>
        </p:txBody>
      </p:sp>
    </p:spTree>
    <p:extLst>
      <p:ext uri="{BB962C8B-B14F-4D97-AF65-F5344CB8AC3E}">
        <p14:creationId xmlns:p14="http://schemas.microsoft.com/office/powerpoint/2010/main" val="1102094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03">
              <a:defRPr/>
            </a:pPr>
            <a:r>
              <a:rPr lang="en-US" dirty="0"/>
              <a:t>Facilitator</a:t>
            </a:r>
            <a:r>
              <a:rPr lang="en-US" baseline="0" dirty="0"/>
              <a:t> Tip: </a:t>
            </a:r>
            <a:endParaRPr lang="en-US" dirty="0"/>
          </a:p>
          <a:p>
            <a:pPr marL="171450" indent="-171450" defTabSz="922903">
              <a:buFont typeface="Arial" panose="020B0604020202020204" pitchFamily="34" charset="0"/>
              <a:buChar char="•"/>
              <a:defRPr/>
            </a:pPr>
            <a:r>
              <a:rPr lang="en-US" baseline="0" dirty="0"/>
              <a:t>Discuss the symptoms of TB disease.</a:t>
            </a:r>
          </a:p>
          <a:p>
            <a:endParaRPr lang="en-US" dirty="0"/>
          </a:p>
        </p:txBody>
      </p:sp>
      <p:sp>
        <p:nvSpPr>
          <p:cNvPr id="4" name="Slide Number Placeholder 3"/>
          <p:cNvSpPr>
            <a:spLocks noGrp="1"/>
          </p:cNvSpPr>
          <p:nvPr>
            <p:ph type="sldNum" sz="quarter" idx="10"/>
          </p:nvPr>
        </p:nvSpPr>
        <p:spPr/>
        <p:txBody>
          <a:bodyPr/>
          <a:lstStyle/>
          <a:p>
            <a:fld id="{31D57FDF-C24D-42DC-9D9A-EDC27BE9D03B}" type="slidenum">
              <a:rPr lang="en-US" smtClean="0"/>
              <a:pPr/>
              <a:t>8</a:t>
            </a:fld>
            <a:endParaRPr lang="en-US" dirty="0"/>
          </a:p>
        </p:txBody>
      </p:sp>
    </p:spTree>
    <p:extLst>
      <p:ext uri="{BB962C8B-B14F-4D97-AF65-F5344CB8AC3E}">
        <p14:creationId xmlns:p14="http://schemas.microsoft.com/office/powerpoint/2010/main" val="1102094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03">
              <a:defRPr/>
            </a:pPr>
            <a:r>
              <a:rPr lang="en-US" dirty="0"/>
              <a:t>Facilitator</a:t>
            </a:r>
            <a:r>
              <a:rPr lang="en-US" baseline="0" dirty="0"/>
              <a:t> Tip: </a:t>
            </a:r>
            <a:endParaRPr lang="en-US" dirty="0"/>
          </a:p>
          <a:p>
            <a:pPr marL="171450" indent="-171450">
              <a:buFont typeface="Arial" panose="020B0604020202020204" pitchFamily="34" charset="0"/>
              <a:buChar char="•"/>
            </a:pPr>
            <a:r>
              <a:rPr lang="en-US" dirty="0"/>
              <a:t>Discuss</a:t>
            </a:r>
            <a:r>
              <a:rPr lang="en-US" baseline="0" dirty="0"/>
              <a:t> and explain TB risk factors in the correctional population.  </a:t>
            </a:r>
            <a:endParaRPr lang="en-US" dirty="0"/>
          </a:p>
          <a:p>
            <a:endParaRPr lang="en-US" dirty="0"/>
          </a:p>
        </p:txBody>
      </p:sp>
      <p:sp>
        <p:nvSpPr>
          <p:cNvPr id="4" name="Slide Number Placeholder 3"/>
          <p:cNvSpPr>
            <a:spLocks noGrp="1"/>
          </p:cNvSpPr>
          <p:nvPr>
            <p:ph type="sldNum" sz="quarter" idx="10"/>
          </p:nvPr>
        </p:nvSpPr>
        <p:spPr/>
        <p:txBody>
          <a:bodyPr/>
          <a:lstStyle/>
          <a:p>
            <a:fld id="{C2865D1B-0DC6-42CE-8930-912C113E9AA7}" type="slidenum">
              <a:rPr lang="en-US" smtClean="0"/>
              <a:pPr/>
              <a:t>9</a:t>
            </a:fld>
            <a:endParaRPr lang="en-US" dirty="0"/>
          </a:p>
        </p:txBody>
      </p:sp>
    </p:spTree>
    <p:extLst>
      <p:ext uri="{BB962C8B-B14F-4D97-AF65-F5344CB8AC3E}">
        <p14:creationId xmlns:p14="http://schemas.microsoft.com/office/powerpoint/2010/main" val="1362029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a:t>Title of Presentation – Myriad Pro</a:t>
            </a:r>
            <a:br>
              <a:rPr lang="en-US" dirty="0"/>
            </a:br>
            <a:r>
              <a:rPr lang="en-US" dirty="0"/>
              <a:t> Bold, Shadow 28pt</a:t>
            </a:r>
          </a:p>
        </p:txBody>
      </p:sp>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2" name="Footer Placeholder 1"/>
          <p:cNvSpPr>
            <a:spLocks noGrp="1"/>
          </p:cNvSpPr>
          <p:nvPr>
            <p:ph type="ftr" sz="quarter" idx="11"/>
          </p:nvPr>
        </p:nvSpPr>
        <p:spPr/>
        <p:txBody>
          <a:bodyPr/>
          <a:lstStyle/>
          <a:p>
            <a:r>
              <a:rPr lang="en-US"/>
              <a:t>DRAFT NOT FOR DISTRIBUTION</a:t>
            </a:r>
          </a:p>
        </p:txBody>
      </p:sp>
      <p:sp>
        <p:nvSpPr>
          <p:cNvPr id="3" name="Slide Number Placeholder 2"/>
          <p:cNvSpPr>
            <a:spLocks noGrp="1"/>
          </p:cNvSpPr>
          <p:nvPr>
            <p:ph type="sldNum" sz="quarter" idx="12"/>
          </p:nvPr>
        </p:nvSpPr>
        <p:spPr/>
        <p:txBody>
          <a:bodyPr/>
          <a:lstStyle/>
          <a:p>
            <a:fld id="{270F4CCD-B53F-45A7-8CE3-CD99F918EACF}" type="slidenum">
              <a:rPr lang="en-US" smtClean="0"/>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fld id="{13CFA21E-58D7-41A9-BDF9-77FE171197E5}" type="datetime1">
              <a:rPr lang="en-US" smtClean="0"/>
              <a:t>3/2/2015</a:t>
            </a:fld>
            <a:r>
              <a:rPr lang="en-US" dirty="0"/>
              <a:t>								</a:t>
            </a:r>
            <a:fld id="{9B191384-8354-40D3-AF6C-98852CFA807C}" type="slidenum">
              <a:rPr lang="en-US" smtClean="0"/>
              <a:t>‹#›</a:t>
            </a:fld>
            <a:endParaRPr lang="en-US" dirty="0"/>
          </a:p>
        </p:txBody>
      </p:sp>
      <p:sp>
        <p:nvSpPr>
          <p:cNvPr id="4" name="Footer Placeholder 3"/>
          <p:cNvSpPr>
            <a:spLocks noGrp="1"/>
          </p:cNvSpPr>
          <p:nvPr>
            <p:ph type="ftr" sz="quarter" idx="12"/>
          </p:nvPr>
        </p:nvSpPr>
        <p:spPr/>
        <p:txBody>
          <a:bodyPr/>
          <a:lstStyle/>
          <a:p>
            <a:r>
              <a:rPr lang="en-US"/>
              <a:t>DRAFT NOT FOR DISTRIBUTION</a:t>
            </a:r>
          </a:p>
        </p:txBody>
      </p:sp>
      <p:sp>
        <p:nvSpPr>
          <p:cNvPr id="5" name="Slide Number Placeholder 4"/>
          <p:cNvSpPr>
            <a:spLocks noGrp="1"/>
          </p:cNvSpPr>
          <p:nvPr>
            <p:ph type="sldNum" sz="quarter" idx="13"/>
          </p:nvPr>
        </p:nvSpPr>
        <p:spPr/>
        <p:txBody>
          <a:bodyPr/>
          <a:lstStyle/>
          <a:p>
            <a:fld id="{270F4CCD-B53F-45A7-8CE3-CD99F918EACF}" type="slidenum">
              <a:rPr lang="en-US" smtClean="0"/>
              <a:t>‹#›</a:t>
            </a:fld>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a:t>
            </a:r>
            <a:fld id="{B504B6E5-8764-4E47-A376-953BAD4CBC42}" type="slidenum">
              <a:rPr lang="en-US" smtClean="0"/>
              <a:t>‹#›</a:t>
            </a:fld>
            <a:endParaRPr lang="en-US" dirty="0"/>
          </a:p>
        </p:txBody>
      </p:sp>
      <p:sp>
        <p:nvSpPr>
          <p:cNvPr id="4" name="Footer Placeholder 3"/>
          <p:cNvSpPr>
            <a:spLocks noGrp="1"/>
          </p:cNvSpPr>
          <p:nvPr>
            <p:ph type="ftr" sz="quarter" idx="12"/>
          </p:nvPr>
        </p:nvSpPr>
        <p:spPr/>
        <p:txBody>
          <a:bodyPr/>
          <a:lstStyle/>
          <a:p>
            <a:r>
              <a:rPr lang="en-US"/>
              <a:t>DRAFT NOT FOR DISTRIBUTION</a:t>
            </a:r>
          </a:p>
        </p:txBody>
      </p:sp>
      <p:sp>
        <p:nvSpPr>
          <p:cNvPr id="5" name="Slide Number Placeholder 4"/>
          <p:cNvSpPr>
            <a:spLocks noGrp="1"/>
          </p:cNvSpPr>
          <p:nvPr>
            <p:ph type="sldNum" sz="quarter" idx="13"/>
          </p:nvPr>
        </p:nvSpPr>
        <p:spPr/>
        <p:txBody>
          <a:bodyPr/>
          <a:lstStyle/>
          <a:p>
            <a:fld id="{270F4CCD-B53F-45A7-8CE3-CD99F918EACF}" type="slidenum">
              <a:rPr lang="en-US" smtClean="0"/>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a:t>Title of Presentation – Myriad Pro</a:t>
            </a:r>
            <a:br>
              <a:rPr lang="en-US" dirty="0"/>
            </a:br>
            <a:r>
              <a:rPr lang="en-US" dirty="0"/>
              <a:t> Bold, Shadow 28pt</a:t>
            </a:r>
          </a:p>
        </p:txBody>
      </p:sp>
      <p:sp>
        <p:nvSpPr>
          <p:cNvPr id="2" name="Footer Placeholder 1"/>
          <p:cNvSpPr>
            <a:spLocks noGrp="1"/>
          </p:cNvSpPr>
          <p:nvPr>
            <p:ph type="ftr" sz="quarter" idx="11"/>
          </p:nvPr>
        </p:nvSpPr>
        <p:spPr/>
        <p:txBody>
          <a:bodyPr/>
          <a:lstStyle/>
          <a:p>
            <a:r>
              <a:rPr lang="en-US"/>
              <a:t>DRAFT NOT FOR DISTRIBUTION</a:t>
            </a:r>
          </a:p>
        </p:txBody>
      </p:sp>
      <p:sp>
        <p:nvSpPr>
          <p:cNvPr id="3" name="Slide Number Placeholder 2"/>
          <p:cNvSpPr>
            <a:spLocks noGrp="1"/>
          </p:cNvSpPr>
          <p:nvPr>
            <p:ph type="sldNum" sz="quarter" idx="12"/>
          </p:nvPr>
        </p:nvSpPr>
        <p:spPr/>
        <p:txBody>
          <a:bodyPr/>
          <a:lstStyle/>
          <a:p>
            <a:fld id="{270F4CCD-B53F-45A7-8CE3-CD99F918EACF}" type="slidenum">
              <a:rPr lang="en-US" smtClean="0"/>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1905000" y="5791200"/>
            <a:ext cx="6781800" cy="609600"/>
          </a:xfrm>
          <a:prstGeom prst="rect">
            <a:avLst/>
          </a:prstGeom>
        </p:spPr>
        <p:txBody>
          <a:bodyPr anchor="b"/>
          <a:lstStyle>
            <a:lvl1pPr>
              <a:buNone/>
              <a:defRPr sz="1100">
                <a:solidFill>
                  <a:schemeClr val="tx1"/>
                </a:solidFill>
              </a:defRPr>
            </a:lvl1pPr>
          </a:lstStyle>
          <a:p>
            <a:r>
              <a:rPr lang="en-US" dirty="0"/>
              <a:t>								</a:t>
            </a:r>
            <a:fld id="{18E0E121-25B5-4C78-9DA3-7EDF6EA95733}" type="slidenum">
              <a:rPr lang="en-US" smtClean="0"/>
              <a:t>‹#›</a:t>
            </a:fld>
            <a:endParaRPr lang="en-US" dirty="0"/>
          </a:p>
        </p:txBody>
      </p:sp>
      <p:sp>
        <p:nvSpPr>
          <p:cNvPr id="4" name="Footer Placeholder 3"/>
          <p:cNvSpPr>
            <a:spLocks noGrp="1"/>
          </p:cNvSpPr>
          <p:nvPr>
            <p:ph type="ftr" sz="quarter" idx="12"/>
          </p:nvPr>
        </p:nvSpPr>
        <p:spPr/>
        <p:txBody>
          <a:bodyPr/>
          <a:lstStyle/>
          <a:p>
            <a:r>
              <a:rPr lang="en-US"/>
              <a:t>DRAFT NOT FOR DISTRIBUTION</a:t>
            </a:r>
          </a:p>
        </p:txBody>
      </p:sp>
      <p:sp>
        <p:nvSpPr>
          <p:cNvPr id="5" name="Slide Number Placeholder 4"/>
          <p:cNvSpPr>
            <a:spLocks noGrp="1"/>
          </p:cNvSpPr>
          <p:nvPr>
            <p:ph type="sldNum" sz="quarter" idx="13"/>
          </p:nvPr>
        </p:nvSpPr>
        <p:spPr/>
        <p:txBody>
          <a:bodyPr/>
          <a:lstStyle/>
          <a:p>
            <a:fld id="{270F4CCD-B53F-45A7-8CE3-CD99F918EACF}" type="slidenum">
              <a:rPr lang="en-US" smtClean="0"/>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dirty="0"/>
              <a:t>Section Header</a:t>
            </a:r>
            <a:br>
              <a:rPr lang="en-US" dirty="0"/>
            </a:br>
            <a:r>
              <a:rPr lang="en-US" dirty="0"/>
              <a:t>Myriad Pro, bold, shadow, 36pt </a:t>
            </a:r>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 – Myriad Pro, 20pt</a:t>
            </a:r>
          </a:p>
        </p:txBody>
      </p:sp>
      <p:sp>
        <p:nvSpPr>
          <p:cNvPr id="4" name="Footer Placeholder 3"/>
          <p:cNvSpPr>
            <a:spLocks noGrp="1"/>
          </p:cNvSpPr>
          <p:nvPr>
            <p:ph type="ftr" sz="quarter" idx="10"/>
          </p:nvPr>
        </p:nvSpPr>
        <p:spPr/>
        <p:txBody>
          <a:bodyPr/>
          <a:lstStyle/>
          <a:p>
            <a:r>
              <a:rPr lang="en-US"/>
              <a:t>DRAFT NOT FOR DISTRIBUTION</a:t>
            </a:r>
          </a:p>
        </p:txBody>
      </p:sp>
      <p:sp>
        <p:nvSpPr>
          <p:cNvPr id="5" name="Slide Number Placeholder 4"/>
          <p:cNvSpPr>
            <a:spLocks noGrp="1"/>
          </p:cNvSpPr>
          <p:nvPr>
            <p:ph type="sldNum" sz="quarter" idx="11"/>
          </p:nvPr>
        </p:nvSpPr>
        <p:spPr/>
        <p:txBody>
          <a:bodyPr/>
          <a:lstStyle/>
          <a:p>
            <a:fld id="{270F4CCD-B53F-45A7-8CE3-CD99F918EACF}" type="slidenum">
              <a:rPr lang="en-US" smtClean="0"/>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effectLst/>
              </a:defRPr>
            </a:lvl1pPr>
          </a:lstStyle>
          <a:p>
            <a:r>
              <a:rPr lang="en-US" dirty="0"/>
              <a:t>Header – Myriad Pro, bold, shadow, 20pt</a:t>
            </a:r>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Paragraph of type</a:t>
            </a:r>
          </a:p>
          <a:p>
            <a:pPr lvl="0"/>
            <a:r>
              <a:rPr lang="en-US" dirty="0"/>
              <a:t>Myriad Pro, 14pt</a:t>
            </a:r>
          </a:p>
        </p:txBody>
      </p:sp>
      <p:sp>
        <p:nvSpPr>
          <p:cNvPr id="7"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
        <p:nvSpPr>
          <p:cNvPr id="5" name="Footer Placeholder 4"/>
          <p:cNvSpPr>
            <a:spLocks noGrp="1"/>
          </p:cNvSpPr>
          <p:nvPr>
            <p:ph type="ftr" sz="quarter" idx="12"/>
          </p:nvPr>
        </p:nvSpPr>
        <p:spPr/>
        <p:txBody>
          <a:bodyPr/>
          <a:lstStyle/>
          <a:p>
            <a:r>
              <a:rPr lang="en-US"/>
              <a:t>DRAFT NOT FOR DISTRIBUTION</a:t>
            </a:r>
          </a:p>
        </p:txBody>
      </p:sp>
      <p:sp>
        <p:nvSpPr>
          <p:cNvPr id="6" name="Slide Number Placeholder 5"/>
          <p:cNvSpPr>
            <a:spLocks noGrp="1"/>
          </p:cNvSpPr>
          <p:nvPr>
            <p:ph type="sldNum" sz="quarter" idx="13"/>
          </p:nvPr>
        </p:nvSpPr>
        <p:spPr/>
        <p:txBody>
          <a:bodyPr/>
          <a:lstStyle/>
          <a:p>
            <a:fld id="{270F4CCD-B53F-45A7-8CE3-CD99F918EACF}" type="slidenum">
              <a:rPr lang="en-US" smtClean="0"/>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effectLst/>
              </a:defRPr>
            </a:lvl1pPr>
          </a:lstStyle>
          <a:p>
            <a:r>
              <a:rPr lang="en-US" dirty="0"/>
              <a:t>Photo Title – Myriad Pro, Bold, Shadow, 20pt</a:t>
            </a:r>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Caption or credits for photo – Myriad Pro, 14pt</a:t>
            </a:r>
          </a:p>
        </p:txBody>
      </p:sp>
      <p:sp>
        <p:nvSpPr>
          <p:cNvPr id="5" name="Footer Placeholder 4"/>
          <p:cNvSpPr>
            <a:spLocks noGrp="1"/>
          </p:cNvSpPr>
          <p:nvPr>
            <p:ph type="ftr" sz="quarter" idx="10"/>
          </p:nvPr>
        </p:nvSpPr>
        <p:spPr/>
        <p:txBody>
          <a:bodyPr/>
          <a:lstStyle/>
          <a:p>
            <a:r>
              <a:rPr lang="en-US"/>
              <a:t>DRAFT NOT FOR DISTRIBUTION</a:t>
            </a:r>
          </a:p>
        </p:txBody>
      </p:sp>
      <p:sp>
        <p:nvSpPr>
          <p:cNvPr id="6" name="Slide Number Placeholder 5"/>
          <p:cNvSpPr>
            <a:spLocks noGrp="1"/>
          </p:cNvSpPr>
          <p:nvPr>
            <p:ph type="sldNum" sz="quarter" idx="11"/>
          </p:nvPr>
        </p:nvSpPr>
        <p:spPr/>
        <p:txBody>
          <a:bodyPr/>
          <a:lstStyle/>
          <a:p>
            <a:fld id="{270F4CCD-B53F-45A7-8CE3-CD99F918EACF}" type="slidenum">
              <a:rPr lang="en-US" smtClean="0"/>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20574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Closing– Myriad Pro, Bold, 28pt</a:t>
            </a:r>
          </a:p>
        </p:txBody>
      </p:sp>
      <p:sp>
        <p:nvSpPr>
          <p:cNvPr id="11"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a:t>Place Descriptor Here</a:t>
            </a:r>
          </a:p>
        </p:txBody>
      </p:sp>
      <p:sp>
        <p:nvSpPr>
          <p:cNvPr id="12"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a:t>Place Descriptor Here</a:t>
            </a:r>
          </a:p>
        </p:txBody>
      </p:sp>
      <p:sp>
        <p:nvSpPr>
          <p:cNvPr id="2" name="Footer Placeholder 1"/>
          <p:cNvSpPr>
            <a:spLocks noGrp="1"/>
          </p:cNvSpPr>
          <p:nvPr>
            <p:ph type="ftr" sz="quarter" idx="13"/>
          </p:nvPr>
        </p:nvSpPr>
        <p:spPr/>
        <p:txBody>
          <a:bodyPr/>
          <a:lstStyle/>
          <a:p>
            <a:r>
              <a:rPr lang="en-US"/>
              <a:t>DRAFT NOT FOR DISTRIBUTION</a:t>
            </a:r>
          </a:p>
        </p:txBody>
      </p:sp>
      <p:sp>
        <p:nvSpPr>
          <p:cNvPr id="3" name="Slide Number Placeholder 2"/>
          <p:cNvSpPr>
            <a:spLocks noGrp="1"/>
          </p:cNvSpPr>
          <p:nvPr>
            <p:ph type="sldNum" sz="quarter" idx="14"/>
          </p:nvPr>
        </p:nvSpPr>
        <p:spPr/>
        <p:txBody>
          <a:bodyPr/>
          <a:lstStyle/>
          <a:p>
            <a:fld id="{270F4CCD-B53F-45A7-8CE3-CD99F918EACF}" type="slidenum">
              <a:rPr lang="en-US" smtClean="0"/>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DRAFT NOT FOR DISTRIBUTION</a:t>
            </a:r>
          </a:p>
        </p:txBody>
      </p:sp>
      <p:sp>
        <p:nvSpPr>
          <p:cNvPr id="4"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0F4CCD-B53F-45A7-8CE3-CD99F918EAC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86" r:id="rId3"/>
    <p:sldLayoutId id="2147483684" r:id="rId4"/>
    <p:sldLayoutId id="2147483685" r:id="rId5"/>
    <p:sldLayoutId id="2147483655" r:id="rId6"/>
    <p:sldLayoutId id="2147483660" r:id="rId7"/>
    <p:sldLayoutId id="2147483661" r:id="rId8"/>
    <p:sldLayoutId id="2147483666" r:id="rId9"/>
  </p:sldLayoutIdLst>
  <p:transition>
    <p:fade/>
  </p:transition>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tbcontrollers.org/ntca-2/committees/corrections/"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www.cdc.gov/tb/publications/faqs/default.htm"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hyperlink" Target="http://www.cdc.gov/tb/topic/populations/correctional/default.htm" TargetMode="External"/><Relationship Id="rId4" Type="http://schemas.openxmlformats.org/officeDocument/2006/relationships/hyperlink" Target="http://www.cdc.gov/tb/publications/factsheets/general.htm"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www.cdc.gov/mmwr/preview/mmwrhtml/rr5509a1.htm"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dirty="0">
              <a:solidFill>
                <a:schemeClr val="tx1"/>
              </a:solidFill>
            </a:endParaRPr>
          </a:p>
          <a:p>
            <a:endParaRPr lang="en-US" dirty="0"/>
          </a:p>
        </p:txBody>
      </p:sp>
      <p:sp>
        <p:nvSpPr>
          <p:cNvPr id="4" name="Title 3"/>
          <p:cNvSpPr>
            <a:spLocks noGrp="1"/>
          </p:cNvSpPr>
          <p:nvPr>
            <p:ph type="title"/>
          </p:nvPr>
        </p:nvSpPr>
        <p:spPr>
          <a:xfrm>
            <a:off x="457200" y="914400"/>
            <a:ext cx="8229600" cy="1066800"/>
          </a:xfrm>
        </p:spPr>
        <p:txBody>
          <a:bodyPr/>
          <a:lstStyle/>
          <a:p>
            <a:r>
              <a:rPr lang="en-US" sz="3200" dirty="0"/>
              <a:t>Tuberculosis (TB) in Correctional Settings: What Corrections Staff Need to Know</a:t>
            </a:r>
            <a:br>
              <a:rPr lang="en-US" sz="3200" dirty="0"/>
            </a:br>
            <a:br>
              <a:rPr lang="en-US" sz="3200" dirty="0"/>
            </a:br>
            <a:br>
              <a:rPr lang="en-US" sz="3200" dirty="0"/>
            </a:br>
            <a:br>
              <a:rPr lang="en-US" sz="3200" dirty="0"/>
            </a:br>
            <a:br>
              <a:rPr lang="en-US" sz="3200" dirty="0"/>
            </a:br>
            <a:br>
              <a:rPr lang="en-US" sz="3200" dirty="0"/>
            </a:br>
            <a:br>
              <a:rPr lang="en-US" sz="1800" dirty="0"/>
            </a:br>
            <a:endParaRPr lang="en-US" sz="1800" dirty="0"/>
          </a:p>
        </p:txBody>
      </p:sp>
      <p:sp>
        <p:nvSpPr>
          <p:cNvPr id="3" name="Slide Number Placeholder 2"/>
          <p:cNvSpPr>
            <a:spLocks noGrp="1"/>
          </p:cNvSpPr>
          <p:nvPr>
            <p:ph type="sldNum" sz="quarter" idx="12"/>
          </p:nvPr>
        </p:nvSpPr>
        <p:spPr/>
        <p:txBody>
          <a:bodyPr/>
          <a:lstStyle/>
          <a:p>
            <a:fld id="{270F4CCD-B53F-45A7-8CE3-CD99F918EACF}" type="slidenum">
              <a:rPr lang="en-US" smtClean="0"/>
              <a:t>1</a:t>
            </a:fld>
            <a:endParaRPr lang="en-US"/>
          </a:p>
        </p:txBody>
      </p:sp>
      <p:pic>
        <p:nvPicPr>
          <p:cNvPr id="6" name="Picture 2" descr="\\cdc\project\NCHSTP_DTBE_Store1\WG\CEB_Projects\Core Curriculum\Publication 2013\Final Chapters - Master Word Documents with changes highlighted\Chapter 2 - Figures\Tifs\Fig 2.2 - Transmission.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6904" y="1977300"/>
            <a:ext cx="6787896" cy="396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674749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8153400" cy="685800"/>
          </a:xfrm>
        </p:spPr>
        <p:txBody>
          <a:bodyPr/>
          <a:lstStyle/>
          <a:p>
            <a:r>
              <a:rPr lang="en-US" sz="3200" dirty="0"/>
              <a:t>Persons at Risk for Exposure to TB</a:t>
            </a:r>
            <a:r>
              <a:rPr lang="en-US" sz="3200" dirty="0">
                <a:solidFill>
                  <a:srgbClr val="FF0000"/>
                </a:solidFill>
              </a:rPr>
              <a:t> </a:t>
            </a:r>
            <a:r>
              <a:rPr lang="en-US" sz="3200" dirty="0"/>
              <a:t>in Congregate Settings</a:t>
            </a:r>
          </a:p>
        </p:txBody>
      </p:sp>
      <p:sp>
        <p:nvSpPr>
          <p:cNvPr id="5" name="Content Placeholder 4"/>
          <p:cNvSpPr>
            <a:spLocks noGrp="1"/>
          </p:cNvSpPr>
          <p:nvPr>
            <p:ph idx="1"/>
          </p:nvPr>
        </p:nvSpPr>
        <p:spPr>
          <a:xfrm>
            <a:off x="381000" y="1600200"/>
            <a:ext cx="8305800" cy="4191001"/>
          </a:xfrm>
        </p:spPr>
        <p:txBody>
          <a:bodyPr/>
          <a:lstStyle/>
          <a:p>
            <a:r>
              <a:rPr lang="en-US" sz="2800" dirty="0"/>
              <a:t>Workers or residents in these facilities or institutions where there is a higher risk for exposure to TB bacteria:</a:t>
            </a:r>
          </a:p>
          <a:p>
            <a:pPr lvl="1"/>
            <a:r>
              <a:rPr lang="en-US" sz="2400" dirty="0"/>
              <a:t>Correctional and detention facilities</a:t>
            </a:r>
          </a:p>
          <a:p>
            <a:pPr lvl="1"/>
            <a:r>
              <a:rPr lang="en-US" sz="2400" dirty="0"/>
              <a:t>Homeless shelters</a:t>
            </a:r>
          </a:p>
          <a:p>
            <a:pPr lvl="1"/>
            <a:r>
              <a:rPr lang="en-US" sz="2400" dirty="0"/>
              <a:t>Hospitals</a:t>
            </a:r>
          </a:p>
          <a:p>
            <a:pPr lvl="1"/>
            <a:r>
              <a:rPr lang="en-US" sz="2400" dirty="0"/>
              <a:t>Nursing homes</a:t>
            </a:r>
          </a:p>
          <a:p>
            <a:pPr lvl="1"/>
            <a:r>
              <a:rPr lang="en-US" sz="2400" dirty="0"/>
              <a:t>Residential facilities for patients with HIV/AIDS</a:t>
            </a:r>
          </a:p>
          <a:p>
            <a:pPr marL="0" indent="0">
              <a:buNone/>
            </a:pPr>
            <a:endParaRPr lang="en-US" dirty="0"/>
          </a:p>
          <a:p>
            <a:pPr>
              <a:buNone/>
            </a:pPr>
            <a:r>
              <a:rPr lang="en-US" dirty="0"/>
              <a:t>      </a:t>
            </a:r>
          </a:p>
        </p:txBody>
      </p:sp>
      <p:sp>
        <p:nvSpPr>
          <p:cNvPr id="2" name="Slide Number Placeholder 1"/>
          <p:cNvSpPr>
            <a:spLocks noGrp="1"/>
          </p:cNvSpPr>
          <p:nvPr>
            <p:ph type="sldNum" sz="quarter" idx="13"/>
          </p:nvPr>
        </p:nvSpPr>
        <p:spPr/>
        <p:txBody>
          <a:bodyPr/>
          <a:lstStyle/>
          <a:p>
            <a:fld id="{270F4CCD-B53F-45A7-8CE3-CD99F918EACF}" type="slidenum">
              <a:rPr lang="en-US" smtClean="0"/>
              <a:t>10</a:t>
            </a:fld>
            <a:endParaRPr lang="en-US" dirty="0"/>
          </a:p>
        </p:txBody>
      </p:sp>
    </p:spTree>
    <p:extLst>
      <p:ext uri="{BB962C8B-B14F-4D97-AF65-F5344CB8AC3E}">
        <p14:creationId xmlns:p14="http://schemas.microsoft.com/office/powerpoint/2010/main" val="128765399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8229600" cy="960438"/>
          </a:xfrm>
        </p:spPr>
        <p:txBody>
          <a:bodyPr/>
          <a:lstStyle/>
          <a:p>
            <a:r>
              <a:rPr lang="en-US" sz="3200" dirty="0"/>
              <a:t>Progression from Latent TB </a:t>
            </a:r>
            <a:br>
              <a:rPr lang="en-US" sz="3200" dirty="0"/>
            </a:br>
            <a:r>
              <a:rPr lang="en-US" sz="3200" dirty="0"/>
              <a:t>Infection to TB Disease</a:t>
            </a:r>
            <a:endParaRPr lang="en-US" sz="3200" dirty="0">
              <a:solidFill>
                <a:schemeClr val="tx2"/>
              </a:solidFill>
            </a:endParaRPr>
          </a:p>
        </p:txBody>
      </p:sp>
      <p:sp>
        <p:nvSpPr>
          <p:cNvPr id="5" name="Content Placeholder 4"/>
          <p:cNvSpPr>
            <a:spLocks noGrp="1"/>
          </p:cNvSpPr>
          <p:nvPr>
            <p:ph idx="1"/>
          </p:nvPr>
        </p:nvSpPr>
        <p:spPr>
          <a:xfrm>
            <a:off x="457200" y="1600200"/>
            <a:ext cx="8229600" cy="4267200"/>
          </a:xfrm>
        </p:spPr>
        <p:txBody>
          <a:bodyPr/>
          <a:lstStyle/>
          <a:p>
            <a:pPr marL="0" indent="0">
              <a:buNone/>
            </a:pPr>
            <a:r>
              <a:rPr lang="en-US" sz="2800" dirty="0"/>
              <a:t>Progression from latent TB infection to TB disease is more likely in persons who:</a:t>
            </a:r>
          </a:p>
          <a:p>
            <a:r>
              <a:rPr lang="en-US" sz="2800" dirty="0"/>
              <a:t>Are living with HIV/AIDS</a:t>
            </a:r>
          </a:p>
          <a:p>
            <a:r>
              <a:rPr lang="en-US" sz="2800" dirty="0"/>
              <a:t>Have a weakened immune system from other diseases (e.g., cancer, diabetes)</a:t>
            </a:r>
          </a:p>
          <a:p>
            <a:r>
              <a:rPr lang="en-US" sz="2800" dirty="0"/>
              <a:t>Became infected with TB bacteria in the last 2 years</a:t>
            </a:r>
            <a:endParaRPr lang="en-US" dirty="0"/>
          </a:p>
          <a:p>
            <a:r>
              <a:rPr lang="en-US" sz="2800" dirty="0"/>
              <a:t>Were not treated correctly for TB in the past</a:t>
            </a:r>
          </a:p>
          <a:p>
            <a:r>
              <a:rPr lang="en-US" sz="2800" dirty="0"/>
              <a:t>Have low body weight (10% or below ideal) </a:t>
            </a:r>
          </a:p>
          <a:p>
            <a:r>
              <a:rPr lang="en-US" sz="2800" dirty="0"/>
              <a:t>Inject illicit drugs</a:t>
            </a:r>
          </a:p>
        </p:txBody>
      </p:sp>
      <p:sp>
        <p:nvSpPr>
          <p:cNvPr id="2" name="Slide Number Placeholder 1"/>
          <p:cNvSpPr>
            <a:spLocks noGrp="1"/>
          </p:cNvSpPr>
          <p:nvPr>
            <p:ph type="sldNum" sz="quarter" idx="13"/>
          </p:nvPr>
        </p:nvSpPr>
        <p:spPr/>
        <p:txBody>
          <a:bodyPr/>
          <a:lstStyle/>
          <a:p>
            <a:fld id="{270F4CCD-B53F-45A7-8CE3-CD99F918EACF}" type="slidenum">
              <a:rPr lang="en-US" smtClean="0"/>
              <a:t>11</a:t>
            </a:fld>
            <a:endParaRPr lang="en-US" dirty="0"/>
          </a:p>
        </p:txBody>
      </p:sp>
    </p:spTree>
    <p:extLst>
      <p:ext uri="{BB962C8B-B14F-4D97-AF65-F5344CB8AC3E}">
        <p14:creationId xmlns:p14="http://schemas.microsoft.com/office/powerpoint/2010/main" val="2878638755"/>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title"/>
          </p:nvPr>
        </p:nvSpPr>
        <p:spPr>
          <a:xfrm>
            <a:off x="1135856" y="3962400"/>
            <a:ext cx="6858000" cy="990600"/>
          </a:xfrm>
        </p:spPr>
        <p:txBody>
          <a:bodyPr/>
          <a:lstStyle/>
          <a:p>
            <a:br>
              <a:rPr lang="en-US" sz="3200" dirty="0"/>
            </a:br>
            <a:br>
              <a:rPr lang="en-US" sz="3200" dirty="0"/>
            </a:br>
            <a:br>
              <a:rPr lang="en-US" sz="3200" dirty="0"/>
            </a:br>
            <a:br>
              <a:rPr lang="en-US" sz="3200" dirty="0"/>
            </a:br>
            <a:br>
              <a:rPr lang="en-US" sz="1800" dirty="0"/>
            </a:br>
            <a:r>
              <a:rPr lang="en-US" sz="3200" dirty="0"/>
              <a:t>TB Testing in Correctional Facilities</a:t>
            </a:r>
          </a:p>
        </p:txBody>
      </p:sp>
      <p:pic>
        <p:nvPicPr>
          <p:cNvPr id="4" name="Picture 6" descr="IMG_2030"/>
          <p:cNvPicPr>
            <a:picLocks noChangeAspect="1" noChangeArrowheads="1"/>
          </p:cNvPicPr>
          <p:nvPr/>
        </p:nvPicPr>
        <p:blipFill>
          <a:blip r:embed="rId3" cstate="print"/>
          <a:srcRect/>
          <a:stretch>
            <a:fillRect/>
          </a:stretch>
        </p:blipFill>
        <p:spPr bwMode="auto">
          <a:xfrm>
            <a:off x="2240280" y="1142998"/>
            <a:ext cx="4693920" cy="3200400"/>
          </a:xfrm>
          <a:prstGeom prst="rect">
            <a:avLst/>
          </a:prstGeom>
          <a:noFill/>
          <a:ln w="38100">
            <a:solidFill>
              <a:schemeClr val="accent1"/>
            </a:solidFill>
            <a:miter lim="800000"/>
            <a:headEnd/>
            <a:tailEnd/>
          </a:ln>
        </p:spPr>
      </p:pic>
      <p:sp>
        <p:nvSpPr>
          <p:cNvPr id="2" name="Slide Number Placeholder 1"/>
          <p:cNvSpPr>
            <a:spLocks noGrp="1"/>
          </p:cNvSpPr>
          <p:nvPr>
            <p:ph type="sldNum" sz="quarter" idx="13"/>
          </p:nvPr>
        </p:nvSpPr>
        <p:spPr/>
        <p:txBody>
          <a:bodyPr/>
          <a:lstStyle/>
          <a:p>
            <a:fld id="{270F4CCD-B53F-45A7-8CE3-CD99F918EACF}" type="slidenum">
              <a:rPr lang="en-US" smtClean="0"/>
              <a:t>12</a:t>
            </a:fld>
            <a:endParaRPr lang="en-US" dirty="0"/>
          </a:p>
        </p:txBody>
      </p:sp>
    </p:spTree>
    <p:extLst>
      <p:ext uri="{BB962C8B-B14F-4D97-AF65-F5344CB8AC3E}">
        <p14:creationId xmlns:p14="http://schemas.microsoft.com/office/powerpoint/2010/main" val="4112686206"/>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09600"/>
          </a:xfrm>
          <a:noFill/>
        </p:spPr>
        <p:txBody>
          <a:bodyPr/>
          <a:lstStyle/>
          <a:p>
            <a:br>
              <a:rPr lang="en-US" sz="3200" dirty="0"/>
            </a:br>
            <a:r>
              <a:rPr lang="en-US" sz="3200" dirty="0"/>
              <a:t>Testing for TB</a:t>
            </a:r>
          </a:p>
        </p:txBody>
      </p:sp>
      <p:sp>
        <p:nvSpPr>
          <p:cNvPr id="3" name="Content Placeholder 2"/>
          <p:cNvSpPr>
            <a:spLocks noGrp="1"/>
          </p:cNvSpPr>
          <p:nvPr>
            <p:ph idx="1"/>
          </p:nvPr>
        </p:nvSpPr>
        <p:spPr>
          <a:xfrm>
            <a:off x="457200" y="1447800"/>
            <a:ext cx="8229600" cy="4876800"/>
          </a:xfrm>
        </p:spPr>
        <p:txBody>
          <a:bodyPr/>
          <a:lstStyle/>
          <a:p>
            <a:r>
              <a:rPr lang="en-US" sz="2800" dirty="0"/>
              <a:t>TB testing helps find persons with latent TB infection who are at high risk for developing TB disease</a:t>
            </a:r>
            <a:r>
              <a:rPr lang="en-US" sz="2800" dirty="0">
                <a:solidFill>
                  <a:schemeClr val="tx1"/>
                </a:solidFill>
              </a:rPr>
              <a:t>.</a:t>
            </a:r>
          </a:p>
          <a:p>
            <a:r>
              <a:rPr lang="en-US" sz="2800" dirty="0"/>
              <a:t>Treating latent TB infection can prevent the progression to TB disease.</a:t>
            </a:r>
          </a:p>
          <a:p>
            <a:r>
              <a:rPr lang="en-US" sz="2800" dirty="0"/>
              <a:t>Treating persons before they become ill with TB disease prevents the transmission of TB germs.</a:t>
            </a:r>
          </a:p>
          <a:p>
            <a:r>
              <a:rPr lang="en-US" sz="2800" dirty="0"/>
              <a:t>The health department is available to assist by providing TB consultation to correctional medical staff.</a:t>
            </a:r>
          </a:p>
          <a:p>
            <a:pPr marL="0" indent="0">
              <a:spcBef>
                <a:spcPct val="35000"/>
              </a:spcBef>
              <a:buNone/>
            </a:pPr>
            <a:endParaRPr lang="en-US" sz="2800" dirty="0"/>
          </a:p>
          <a:p>
            <a:pPr>
              <a:spcBef>
                <a:spcPct val="35000"/>
              </a:spcBef>
            </a:pPr>
            <a:endParaRPr lang="en-US" sz="2800" dirty="0"/>
          </a:p>
          <a:p>
            <a:pPr>
              <a:spcBef>
                <a:spcPct val="35000"/>
              </a:spcBef>
            </a:pPr>
            <a:endParaRPr lang="en-US" sz="2800" dirty="0"/>
          </a:p>
          <a:p>
            <a:pPr marL="0" indent="0">
              <a:spcBef>
                <a:spcPct val="35000"/>
              </a:spcBef>
              <a:buNone/>
            </a:pPr>
            <a:r>
              <a:rPr lang="en-US" sz="2800" dirty="0"/>
              <a:t>		</a:t>
            </a:r>
          </a:p>
          <a:p>
            <a:pPr>
              <a:spcBef>
                <a:spcPct val="45000"/>
              </a:spcBef>
              <a:buNone/>
            </a:pPr>
            <a:r>
              <a:rPr lang="en-US" sz="2800" baseline="30000" dirty="0">
                <a:cs typeface="Arial" pitchFamily="34" charset="0"/>
              </a:rPr>
              <a:t>	</a:t>
            </a:r>
            <a:endParaRPr lang="el-GR" sz="2800" baseline="30000" dirty="0">
              <a:cs typeface="Arial" pitchFamily="34" charset="0"/>
            </a:endParaRPr>
          </a:p>
          <a:p>
            <a:endParaRPr lang="en-US" dirty="0"/>
          </a:p>
        </p:txBody>
      </p:sp>
      <p:sp>
        <p:nvSpPr>
          <p:cNvPr id="4" name="Slide Number Placeholder 3"/>
          <p:cNvSpPr>
            <a:spLocks noGrp="1"/>
          </p:cNvSpPr>
          <p:nvPr>
            <p:ph type="sldNum" sz="quarter" idx="13"/>
          </p:nvPr>
        </p:nvSpPr>
        <p:spPr/>
        <p:txBody>
          <a:bodyPr/>
          <a:lstStyle/>
          <a:p>
            <a:fld id="{270F4CCD-B53F-45A7-8CE3-CD99F918EACF}" type="slidenum">
              <a:rPr lang="en-US" smtClean="0"/>
              <a:t>13</a:t>
            </a:fld>
            <a:endParaRPr lang="en-US" dirty="0"/>
          </a:p>
        </p:txBody>
      </p:sp>
    </p:spTree>
    <p:extLst>
      <p:ext uri="{BB962C8B-B14F-4D97-AF65-F5344CB8AC3E}">
        <p14:creationId xmlns:p14="http://schemas.microsoft.com/office/powerpoint/2010/main" val="194283701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05800" cy="1066800"/>
          </a:xfrm>
        </p:spPr>
        <p:txBody>
          <a:bodyPr/>
          <a:lstStyle/>
          <a:p>
            <a:br>
              <a:rPr lang="en-US" sz="4000" dirty="0"/>
            </a:br>
            <a:br>
              <a:rPr lang="en-US" sz="4000" dirty="0"/>
            </a:br>
            <a:r>
              <a:rPr lang="en-US" sz="3200" dirty="0"/>
              <a:t>Types of TB Tests</a:t>
            </a:r>
            <a:br>
              <a:rPr lang="en-US" sz="4000" dirty="0"/>
            </a:br>
            <a:endParaRPr lang="en-US" sz="3200" dirty="0"/>
          </a:p>
        </p:txBody>
      </p:sp>
      <p:sp>
        <p:nvSpPr>
          <p:cNvPr id="3" name="Content Placeholder 2"/>
          <p:cNvSpPr>
            <a:spLocks noGrp="1"/>
          </p:cNvSpPr>
          <p:nvPr>
            <p:ph idx="1"/>
          </p:nvPr>
        </p:nvSpPr>
        <p:spPr>
          <a:xfrm>
            <a:off x="457200" y="1143000"/>
            <a:ext cx="8153400" cy="5105400"/>
          </a:xfrm>
        </p:spPr>
        <p:txBody>
          <a:bodyPr/>
          <a:lstStyle/>
          <a:p>
            <a:pPr marL="0" indent="0">
              <a:buNone/>
            </a:pPr>
            <a:r>
              <a:rPr lang="en-US" altLang="en-US" sz="2800" dirty="0"/>
              <a:t>There are 2 tests that can be used to detect TB infection:</a:t>
            </a:r>
          </a:p>
          <a:p>
            <a:pPr>
              <a:spcBef>
                <a:spcPct val="35000"/>
              </a:spcBef>
              <a:defRPr/>
            </a:pPr>
            <a:r>
              <a:rPr lang="en-US" altLang="en-US" sz="2800" dirty="0"/>
              <a:t>The </a:t>
            </a:r>
            <a:r>
              <a:rPr lang="en-US" altLang="en-US" sz="2800" dirty="0" err="1"/>
              <a:t>Mantoux</a:t>
            </a:r>
            <a:r>
              <a:rPr lang="en-US" altLang="en-US" sz="2800" dirty="0"/>
              <a:t> tuberculin skin test (TST)</a:t>
            </a:r>
            <a:endParaRPr lang="en-US" altLang="en-US" sz="2800" b="1" dirty="0"/>
          </a:p>
          <a:p>
            <a:pPr>
              <a:spcBef>
                <a:spcPct val="35000"/>
              </a:spcBef>
              <a:defRPr/>
            </a:pPr>
            <a:r>
              <a:rPr lang="en-US" altLang="en-US" sz="2800" dirty="0"/>
              <a:t>TB blood test (IGRA)</a:t>
            </a:r>
            <a:endParaRPr lang="en-US" sz="3200" dirty="0"/>
          </a:p>
        </p:txBody>
      </p:sp>
      <p:pic>
        <p:nvPicPr>
          <p:cNvPr id="4" name="Picture 2" descr="Nurse reading a patient's skin t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0" y="3429000"/>
            <a:ext cx="3422650" cy="2200275"/>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789244" y="5867400"/>
            <a:ext cx="1411156" cy="369332"/>
          </a:xfrm>
          <a:prstGeom prst="rect">
            <a:avLst/>
          </a:prstGeom>
          <a:noFill/>
        </p:spPr>
        <p:txBody>
          <a:bodyPr wrap="none" rtlCol="0">
            <a:spAutoFit/>
          </a:bodyPr>
          <a:lstStyle/>
          <a:p>
            <a:r>
              <a:rPr lang="en-US" dirty="0"/>
              <a:t>TST Reading</a:t>
            </a:r>
          </a:p>
        </p:txBody>
      </p:sp>
      <p:sp>
        <p:nvSpPr>
          <p:cNvPr id="7" name="TextBox 6"/>
          <p:cNvSpPr txBox="1"/>
          <p:nvPr/>
        </p:nvSpPr>
        <p:spPr>
          <a:xfrm>
            <a:off x="5751644" y="5867400"/>
            <a:ext cx="1204882" cy="369332"/>
          </a:xfrm>
          <a:prstGeom prst="rect">
            <a:avLst/>
          </a:prstGeom>
          <a:noFill/>
        </p:spPr>
        <p:txBody>
          <a:bodyPr wrap="none" rtlCol="0">
            <a:spAutoFit/>
          </a:bodyPr>
          <a:lstStyle/>
          <a:p>
            <a:r>
              <a:rPr lang="en-US" dirty="0"/>
              <a:t>Blood Test</a:t>
            </a:r>
          </a:p>
        </p:txBody>
      </p:sp>
      <p:sp>
        <p:nvSpPr>
          <p:cNvPr id="8" name="Slide Number Placeholder 7"/>
          <p:cNvSpPr>
            <a:spLocks noGrp="1"/>
          </p:cNvSpPr>
          <p:nvPr>
            <p:ph type="sldNum" sz="quarter" idx="13"/>
          </p:nvPr>
        </p:nvSpPr>
        <p:spPr/>
        <p:txBody>
          <a:bodyPr/>
          <a:lstStyle/>
          <a:p>
            <a:fld id="{270F4CCD-B53F-45A7-8CE3-CD99F918EACF}" type="slidenum">
              <a:rPr lang="en-US" smtClean="0"/>
              <a:t>14</a:t>
            </a:fld>
            <a:endParaRPr lang="en-US"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0663" y="3428999"/>
            <a:ext cx="1832454" cy="1485175"/>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63117" y="4191000"/>
            <a:ext cx="1905000" cy="1419696"/>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5351360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05800" cy="1066800"/>
          </a:xfrm>
        </p:spPr>
        <p:txBody>
          <a:bodyPr/>
          <a:lstStyle/>
          <a:p>
            <a:br>
              <a:rPr lang="en-US" sz="4000" dirty="0"/>
            </a:br>
            <a:br>
              <a:rPr lang="en-US" sz="4000" dirty="0"/>
            </a:br>
            <a:r>
              <a:rPr lang="en-US" sz="3200" dirty="0"/>
              <a:t>TB Test Results</a:t>
            </a:r>
            <a:br>
              <a:rPr lang="en-US" sz="4000" dirty="0"/>
            </a:br>
            <a:endParaRPr lang="en-US" sz="3200" dirty="0"/>
          </a:p>
        </p:txBody>
      </p:sp>
      <p:sp>
        <p:nvSpPr>
          <p:cNvPr id="3" name="Content Placeholder 2"/>
          <p:cNvSpPr>
            <a:spLocks noGrp="1"/>
          </p:cNvSpPr>
          <p:nvPr>
            <p:ph idx="1"/>
          </p:nvPr>
        </p:nvSpPr>
        <p:spPr>
          <a:xfrm>
            <a:off x="457200" y="1143000"/>
            <a:ext cx="8153400" cy="5105400"/>
          </a:xfrm>
        </p:spPr>
        <p:txBody>
          <a:bodyPr/>
          <a:lstStyle/>
          <a:p>
            <a:r>
              <a:rPr lang="en-US" sz="2800" dirty="0"/>
              <a:t>A positive TST or TB blood test result only shows that someone has been infected with TB bacteria.  These tests cannot identify if a person has TB disease.</a:t>
            </a:r>
          </a:p>
          <a:p>
            <a:r>
              <a:rPr lang="en-US" sz="2800" dirty="0"/>
              <a:t>Persons with positive test results for TB infection, or symptoms consistent with TB disease, should be evaluated for TB disease by a health care provider and get a chest x-ray.</a:t>
            </a:r>
          </a:p>
          <a:p>
            <a:endParaRPr lang="en-US" sz="2400" dirty="0"/>
          </a:p>
          <a:p>
            <a:pPr lvl="1">
              <a:spcBef>
                <a:spcPct val="35000"/>
              </a:spcBef>
              <a:defRPr/>
            </a:pPr>
            <a:endParaRPr lang="en-US" altLang="en-US" dirty="0"/>
          </a:p>
        </p:txBody>
      </p:sp>
      <p:sp>
        <p:nvSpPr>
          <p:cNvPr id="4" name="Slide Number Placeholder 3"/>
          <p:cNvSpPr>
            <a:spLocks noGrp="1"/>
          </p:cNvSpPr>
          <p:nvPr>
            <p:ph type="sldNum" sz="quarter" idx="13"/>
          </p:nvPr>
        </p:nvSpPr>
        <p:spPr/>
        <p:txBody>
          <a:bodyPr/>
          <a:lstStyle/>
          <a:p>
            <a:fld id="{270F4CCD-B53F-45A7-8CE3-CD99F918EACF}" type="slidenum">
              <a:rPr lang="en-US" smtClean="0"/>
              <a:t>15</a:t>
            </a:fld>
            <a:endParaRPr lang="en-US" dirty="0"/>
          </a:p>
        </p:txBody>
      </p:sp>
    </p:spTree>
    <p:extLst>
      <p:ext uri="{BB962C8B-B14F-4D97-AF65-F5344CB8AC3E}">
        <p14:creationId xmlns:p14="http://schemas.microsoft.com/office/powerpoint/2010/main" val="329883223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05800" cy="1066800"/>
          </a:xfrm>
        </p:spPr>
        <p:txBody>
          <a:bodyPr/>
          <a:lstStyle/>
          <a:p>
            <a:br>
              <a:rPr lang="en-US" sz="4000" dirty="0"/>
            </a:br>
            <a:br>
              <a:rPr lang="en-US" sz="4000" dirty="0"/>
            </a:br>
            <a:r>
              <a:rPr lang="en-US" sz="3200" dirty="0"/>
              <a:t>TB Testing and Evaluation for TB Disease</a:t>
            </a:r>
            <a:br>
              <a:rPr lang="en-US" sz="4000" dirty="0"/>
            </a:br>
            <a:endParaRPr lang="en-US" sz="3200" dirty="0"/>
          </a:p>
        </p:txBody>
      </p:sp>
      <p:sp>
        <p:nvSpPr>
          <p:cNvPr id="3" name="Content Placeholder 2"/>
          <p:cNvSpPr>
            <a:spLocks noGrp="1"/>
          </p:cNvSpPr>
          <p:nvPr>
            <p:ph idx="1"/>
          </p:nvPr>
        </p:nvSpPr>
        <p:spPr>
          <a:xfrm>
            <a:off x="457200" y="1143000"/>
            <a:ext cx="8153400" cy="5105400"/>
          </a:xfrm>
        </p:spPr>
        <p:txBody>
          <a:bodyPr/>
          <a:lstStyle/>
          <a:p>
            <a:r>
              <a:rPr lang="en-US" altLang="en-US" sz="2800" dirty="0"/>
              <a:t>Initial TB testing should be performed by</a:t>
            </a:r>
          </a:p>
          <a:p>
            <a:pPr lvl="1">
              <a:spcBef>
                <a:spcPct val="35000"/>
              </a:spcBef>
              <a:defRPr/>
            </a:pPr>
            <a:r>
              <a:rPr lang="en-US" altLang="en-US" sz="2400" dirty="0"/>
              <a:t>Health-care professionals whenever possible  </a:t>
            </a:r>
            <a:r>
              <a:rPr lang="en-US" altLang="en-US" sz="2400" b="1" dirty="0"/>
              <a:t>or</a:t>
            </a:r>
          </a:p>
          <a:p>
            <a:pPr lvl="1">
              <a:spcBef>
                <a:spcPct val="35000"/>
              </a:spcBef>
              <a:defRPr/>
            </a:pPr>
            <a:r>
              <a:rPr lang="en-US" altLang="en-US" sz="2400" dirty="0"/>
              <a:t>Adequately trained correctional staff</a:t>
            </a:r>
            <a:endParaRPr lang="en-US" sz="2800" dirty="0"/>
          </a:p>
          <a:p>
            <a:r>
              <a:rPr lang="en-US" sz="2800" dirty="0"/>
              <a:t>At intake, all incoming inmates should be screened for symptoms of TB disease.  Inmates should be asked if they have</a:t>
            </a:r>
          </a:p>
          <a:p>
            <a:pPr lvl="1"/>
            <a:r>
              <a:rPr lang="en-US" sz="2400" dirty="0"/>
              <a:t>Symptoms of TB disease</a:t>
            </a:r>
            <a:endParaRPr lang="en-US" sz="2200" dirty="0"/>
          </a:p>
          <a:p>
            <a:pPr lvl="1"/>
            <a:r>
              <a:rPr lang="en-US" sz="2400" dirty="0"/>
              <a:t>A history of TB</a:t>
            </a:r>
          </a:p>
          <a:p>
            <a:pPr lvl="1"/>
            <a:r>
              <a:rPr lang="en-US" sz="2400" dirty="0"/>
              <a:t>Ever been treated for latent TB infection or TB disease</a:t>
            </a:r>
          </a:p>
          <a:p>
            <a:pPr lvl="1">
              <a:spcBef>
                <a:spcPct val="35000"/>
              </a:spcBef>
              <a:defRPr/>
            </a:pPr>
            <a:endParaRPr lang="en-US" altLang="en-US" dirty="0"/>
          </a:p>
        </p:txBody>
      </p:sp>
      <p:sp>
        <p:nvSpPr>
          <p:cNvPr id="4" name="Slide Number Placeholder 3"/>
          <p:cNvSpPr>
            <a:spLocks noGrp="1"/>
          </p:cNvSpPr>
          <p:nvPr>
            <p:ph type="sldNum" sz="quarter" idx="13"/>
          </p:nvPr>
        </p:nvSpPr>
        <p:spPr/>
        <p:txBody>
          <a:bodyPr/>
          <a:lstStyle/>
          <a:p>
            <a:fld id="{270F4CCD-B53F-45A7-8CE3-CD99F918EACF}" type="slidenum">
              <a:rPr lang="en-US" smtClean="0"/>
              <a:t>16</a:t>
            </a:fld>
            <a:endParaRPr lang="en-US" dirty="0"/>
          </a:p>
        </p:txBody>
      </p:sp>
    </p:spTree>
    <p:extLst>
      <p:ext uri="{BB962C8B-B14F-4D97-AF65-F5344CB8AC3E}">
        <p14:creationId xmlns:p14="http://schemas.microsoft.com/office/powerpoint/2010/main" val="375833989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14400"/>
          </a:xfrm>
        </p:spPr>
        <p:txBody>
          <a:bodyPr/>
          <a:lstStyle/>
          <a:p>
            <a:r>
              <a:rPr lang="en-US" sz="3200" dirty="0"/>
              <a:t>Think TB</a:t>
            </a:r>
            <a:br>
              <a:rPr lang="en-US" sz="4000" dirty="0"/>
            </a:br>
            <a:endParaRPr lang="en-US" sz="3200" dirty="0"/>
          </a:p>
        </p:txBody>
      </p:sp>
      <p:sp>
        <p:nvSpPr>
          <p:cNvPr id="3" name="Content Placeholder 2"/>
          <p:cNvSpPr>
            <a:spLocks noGrp="1"/>
          </p:cNvSpPr>
          <p:nvPr>
            <p:ph idx="1"/>
          </p:nvPr>
        </p:nvSpPr>
        <p:spPr>
          <a:xfrm>
            <a:off x="381000" y="1524000"/>
            <a:ext cx="8153400" cy="4876800"/>
          </a:xfrm>
        </p:spPr>
        <p:txBody>
          <a:bodyPr/>
          <a:lstStyle/>
          <a:p>
            <a:pPr marL="0" indent="0">
              <a:buNone/>
            </a:pPr>
            <a:r>
              <a:rPr lang="en-US" sz="2800" dirty="0"/>
              <a:t>Think TB when these symptoms are present:</a:t>
            </a:r>
            <a:endParaRPr lang="en-US" sz="2800" dirty="0">
              <a:solidFill>
                <a:srgbClr val="FF0000"/>
              </a:solidFill>
            </a:endParaRPr>
          </a:p>
          <a:p>
            <a:r>
              <a:rPr lang="en-US" sz="2800" dirty="0"/>
              <a:t>A bad cough that lasts 3 weeks or longer</a:t>
            </a:r>
          </a:p>
          <a:p>
            <a:r>
              <a:rPr lang="en-US" sz="2800" dirty="0"/>
              <a:t>Pain in the chest</a:t>
            </a:r>
          </a:p>
          <a:p>
            <a:r>
              <a:rPr lang="en-US" sz="2800" dirty="0"/>
              <a:t>Coughing up blood</a:t>
            </a:r>
          </a:p>
          <a:p>
            <a:r>
              <a:rPr lang="en-US" sz="2800" dirty="0"/>
              <a:t>Tiredness</a:t>
            </a:r>
          </a:p>
          <a:p>
            <a:r>
              <a:rPr lang="en-US" sz="2800" dirty="0"/>
              <a:t>Weight loss (unexplained)</a:t>
            </a:r>
          </a:p>
          <a:p>
            <a:r>
              <a:rPr lang="en-US" sz="2800" dirty="0"/>
              <a:t>No appetite</a:t>
            </a:r>
          </a:p>
          <a:p>
            <a:r>
              <a:rPr lang="en-US" sz="2800" dirty="0"/>
              <a:t>Chills, fever, and sweating at night</a:t>
            </a:r>
            <a:endParaRPr lang="en-US" dirty="0"/>
          </a:p>
          <a:p>
            <a:endParaRPr lang="en-US" sz="2800" dirty="0"/>
          </a:p>
        </p:txBody>
      </p:sp>
      <p:sp>
        <p:nvSpPr>
          <p:cNvPr id="4" name="Slide Number Placeholder 3"/>
          <p:cNvSpPr>
            <a:spLocks noGrp="1"/>
          </p:cNvSpPr>
          <p:nvPr>
            <p:ph type="sldNum" sz="quarter" idx="13"/>
          </p:nvPr>
        </p:nvSpPr>
        <p:spPr/>
        <p:txBody>
          <a:bodyPr/>
          <a:lstStyle/>
          <a:p>
            <a:fld id="{270F4CCD-B53F-45A7-8CE3-CD99F918EACF}" type="slidenum">
              <a:rPr lang="en-US" smtClean="0"/>
              <a:t>17</a:t>
            </a:fld>
            <a:endParaRPr lang="en-US" dirty="0"/>
          </a:p>
        </p:txBody>
      </p:sp>
    </p:spTree>
    <p:extLst>
      <p:ext uri="{BB962C8B-B14F-4D97-AF65-F5344CB8AC3E}">
        <p14:creationId xmlns:p14="http://schemas.microsoft.com/office/powerpoint/2010/main" val="294532405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81000"/>
            <a:ext cx="8763000" cy="990600"/>
          </a:xfrm>
        </p:spPr>
        <p:txBody>
          <a:bodyPr/>
          <a:lstStyle/>
          <a:p>
            <a:r>
              <a:rPr lang="en-US" sz="3200" dirty="0"/>
              <a:t>TB Testing of Inmates in Correctional Facilities  and in Other Short-Term Detention Facilities</a:t>
            </a:r>
          </a:p>
        </p:txBody>
      </p:sp>
      <p:sp>
        <p:nvSpPr>
          <p:cNvPr id="5" name="Content Placeholder 4"/>
          <p:cNvSpPr>
            <a:spLocks noGrp="1"/>
          </p:cNvSpPr>
          <p:nvPr>
            <p:ph idx="1"/>
          </p:nvPr>
        </p:nvSpPr>
        <p:spPr>
          <a:xfrm>
            <a:off x="533400" y="1600200"/>
            <a:ext cx="8229600" cy="4495800"/>
          </a:xfrm>
        </p:spPr>
        <p:txBody>
          <a:bodyPr/>
          <a:lstStyle/>
          <a:p>
            <a:r>
              <a:rPr lang="en-US" sz="2800" dirty="0"/>
              <a:t>Primary purpose of TB testing in correctional settings is to detect TB infection or TB disease</a:t>
            </a:r>
            <a:endParaRPr lang="en-US" sz="2800" dirty="0">
              <a:sym typeface="Symbol" pitchFamily="18" charset="2"/>
            </a:endParaRPr>
          </a:p>
          <a:p>
            <a:r>
              <a:rPr lang="en-US" sz="2800" dirty="0">
                <a:sym typeface="Symbol" pitchFamily="18" charset="2"/>
              </a:rPr>
              <a:t>All inmates should be screened upon intake for symptoms of TB disease</a:t>
            </a:r>
          </a:p>
          <a:p>
            <a:r>
              <a:rPr lang="en-US" sz="2800" dirty="0">
                <a:sym typeface="Symbol" pitchFamily="18" charset="2"/>
              </a:rPr>
              <a:t>Inmates with TB symptoms should be evaluated immediately for TB disease</a:t>
            </a:r>
          </a:p>
          <a:p>
            <a:r>
              <a:rPr lang="en-US" sz="2800" dirty="0">
                <a:sym typeface="Symbol" pitchFamily="18" charset="2"/>
              </a:rPr>
              <a:t>Inmates with TB risk factors but no TB symptoms should be tested within seven days of arrival (or per state and local guidelines)</a:t>
            </a:r>
          </a:p>
        </p:txBody>
      </p:sp>
      <p:sp>
        <p:nvSpPr>
          <p:cNvPr id="2" name="Slide Number Placeholder 1"/>
          <p:cNvSpPr>
            <a:spLocks noGrp="1"/>
          </p:cNvSpPr>
          <p:nvPr>
            <p:ph type="sldNum" sz="quarter" idx="13"/>
          </p:nvPr>
        </p:nvSpPr>
        <p:spPr/>
        <p:txBody>
          <a:bodyPr/>
          <a:lstStyle/>
          <a:p>
            <a:fld id="{270F4CCD-B53F-45A7-8CE3-CD99F918EACF}" type="slidenum">
              <a:rPr lang="en-US" smtClean="0"/>
              <a:t>18</a:t>
            </a:fld>
            <a:endParaRPr lang="en-US" dirty="0"/>
          </a:p>
        </p:txBody>
      </p:sp>
    </p:spTree>
    <p:extLst>
      <p:ext uri="{BB962C8B-B14F-4D97-AF65-F5344CB8AC3E}">
        <p14:creationId xmlns:p14="http://schemas.microsoft.com/office/powerpoint/2010/main" val="6114628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60438"/>
          </a:xfrm>
        </p:spPr>
        <p:txBody>
          <a:bodyPr/>
          <a:lstStyle/>
          <a:p>
            <a:r>
              <a:rPr lang="en-US" sz="3200" dirty="0"/>
              <a:t>TB Testing of Inmates in Holding or </a:t>
            </a:r>
            <a:br>
              <a:rPr lang="en-US" sz="3200" dirty="0"/>
            </a:br>
            <a:r>
              <a:rPr lang="en-US" sz="3200" dirty="0"/>
              <a:t>Booking Facilities</a:t>
            </a:r>
          </a:p>
        </p:txBody>
      </p:sp>
      <p:sp>
        <p:nvSpPr>
          <p:cNvPr id="3" name="Content Placeholder 2"/>
          <p:cNvSpPr>
            <a:spLocks noGrp="1"/>
          </p:cNvSpPr>
          <p:nvPr>
            <p:ph idx="1"/>
          </p:nvPr>
        </p:nvSpPr>
        <p:spPr>
          <a:xfrm>
            <a:off x="457200" y="1524000"/>
            <a:ext cx="8229600" cy="4800599"/>
          </a:xfrm>
        </p:spPr>
        <p:txBody>
          <a:bodyPr/>
          <a:lstStyle/>
          <a:p>
            <a:pPr>
              <a:spcBef>
                <a:spcPct val="45000"/>
              </a:spcBef>
            </a:pPr>
            <a:r>
              <a:rPr lang="en-US" sz="2800" dirty="0"/>
              <a:t>Provide TB symptom screening for all persons at the time of entry</a:t>
            </a:r>
          </a:p>
          <a:p>
            <a:pPr>
              <a:spcBef>
                <a:spcPct val="45000"/>
              </a:spcBef>
            </a:pPr>
            <a:r>
              <a:rPr lang="en-US" sz="2800" dirty="0"/>
              <a:t>Those with TB symptoms should be</a:t>
            </a:r>
          </a:p>
          <a:p>
            <a:pPr lvl="1">
              <a:spcBef>
                <a:spcPct val="45000"/>
              </a:spcBef>
            </a:pPr>
            <a:r>
              <a:rPr lang="en-US" sz="2800" dirty="0"/>
              <a:t>Immediately isolated and transferred to a facility or hospital that has a medical isolation room </a:t>
            </a:r>
          </a:p>
          <a:p>
            <a:pPr lvl="1">
              <a:spcBef>
                <a:spcPct val="45000"/>
              </a:spcBef>
            </a:pPr>
            <a:r>
              <a:rPr lang="en-US" sz="2800" dirty="0"/>
              <a:t>Evaluated for TB disease</a:t>
            </a:r>
            <a:endParaRPr lang="en-US" sz="2800" dirty="0">
              <a:sym typeface="Symbol" pitchFamily="18" charset="2"/>
            </a:endParaRPr>
          </a:p>
          <a:p>
            <a:pPr marL="0" indent="0">
              <a:buNone/>
            </a:pPr>
            <a:endParaRPr lang="en-US" dirty="0"/>
          </a:p>
        </p:txBody>
      </p:sp>
      <p:sp>
        <p:nvSpPr>
          <p:cNvPr id="4" name="Slide Number Placeholder 3"/>
          <p:cNvSpPr>
            <a:spLocks noGrp="1"/>
          </p:cNvSpPr>
          <p:nvPr>
            <p:ph type="sldNum" sz="quarter" idx="13"/>
          </p:nvPr>
        </p:nvSpPr>
        <p:spPr/>
        <p:txBody>
          <a:bodyPr/>
          <a:lstStyle/>
          <a:p>
            <a:fld id="{270F4CCD-B53F-45A7-8CE3-CD99F918EACF}" type="slidenum">
              <a:rPr lang="en-US" smtClean="0"/>
              <a:t>19</a:t>
            </a:fld>
            <a:endParaRPr lang="en-US" dirty="0"/>
          </a:p>
        </p:txBody>
      </p:sp>
    </p:spTree>
    <p:extLst>
      <p:ext uri="{BB962C8B-B14F-4D97-AF65-F5344CB8AC3E}">
        <p14:creationId xmlns:p14="http://schemas.microsoft.com/office/powerpoint/2010/main" val="369581980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lstStyle/>
          <a:p>
            <a:r>
              <a:rPr lang="en-US" altLang="en-US" sz="3200" dirty="0"/>
              <a:t>Topics for Today</a:t>
            </a:r>
            <a:endParaRPr lang="en-US" sz="3200" dirty="0"/>
          </a:p>
        </p:txBody>
      </p:sp>
      <p:sp>
        <p:nvSpPr>
          <p:cNvPr id="3" name="Content Placeholder 2"/>
          <p:cNvSpPr>
            <a:spLocks noGrp="1"/>
          </p:cNvSpPr>
          <p:nvPr>
            <p:ph idx="1"/>
          </p:nvPr>
        </p:nvSpPr>
        <p:spPr>
          <a:xfrm>
            <a:off x="381000" y="1447800"/>
            <a:ext cx="8458200" cy="4572000"/>
          </a:xfrm>
        </p:spPr>
        <p:txBody>
          <a:bodyPr/>
          <a:lstStyle/>
          <a:p>
            <a:r>
              <a:rPr lang="en-US" altLang="en-US" sz="2800" dirty="0"/>
              <a:t>Basic TB information</a:t>
            </a:r>
          </a:p>
          <a:p>
            <a:r>
              <a:rPr lang="en-US" altLang="en-US" sz="2800" dirty="0"/>
              <a:t>TB testing </a:t>
            </a:r>
          </a:p>
          <a:p>
            <a:r>
              <a:rPr lang="en-US" altLang="en-US" sz="2800" dirty="0"/>
              <a:t>TB treatment</a:t>
            </a:r>
          </a:p>
          <a:p>
            <a:r>
              <a:rPr lang="en-US" altLang="en-US" sz="2800" dirty="0"/>
              <a:t>TB in correctional settings</a:t>
            </a:r>
          </a:p>
          <a:p>
            <a:r>
              <a:rPr lang="en-US" altLang="en-US" sz="2800" dirty="0"/>
              <a:t>Collaboration between correctional facilities and TB control programs</a:t>
            </a:r>
          </a:p>
          <a:p>
            <a:pPr lvl="1"/>
            <a:r>
              <a:rPr lang="en-US" altLang="en-US" dirty="0"/>
              <a:t>Discharge/</a:t>
            </a:r>
            <a:r>
              <a:rPr lang="en-US" altLang="en-US" dirty="0">
                <a:solidFill>
                  <a:schemeClr val="tx1"/>
                </a:solidFill>
              </a:rPr>
              <a:t>r</a:t>
            </a:r>
            <a:r>
              <a:rPr lang="en-US" altLang="en-US" dirty="0"/>
              <a:t>elease planning</a:t>
            </a:r>
          </a:p>
          <a:p>
            <a:pPr lvl="1"/>
            <a:r>
              <a:rPr lang="en-US" altLang="en-US" dirty="0"/>
              <a:t>Contact investigations</a:t>
            </a:r>
          </a:p>
          <a:p>
            <a:endParaRPr lang="en-US" altLang="en-US" sz="3200" dirty="0"/>
          </a:p>
          <a:p>
            <a:endParaRPr lang="en-US" dirty="0"/>
          </a:p>
        </p:txBody>
      </p:sp>
      <p:sp>
        <p:nvSpPr>
          <p:cNvPr id="4" name="Slide Number Placeholder 3"/>
          <p:cNvSpPr>
            <a:spLocks noGrp="1"/>
          </p:cNvSpPr>
          <p:nvPr>
            <p:ph type="sldNum" sz="quarter" idx="13"/>
          </p:nvPr>
        </p:nvSpPr>
        <p:spPr/>
        <p:txBody>
          <a:bodyPr/>
          <a:lstStyle/>
          <a:p>
            <a:fld id="{270F4CCD-B53F-45A7-8CE3-CD99F918EACF}" type="slidenum">
              <a:rPr lang="en-US" smtClean="0"/>
              <a:t>2</a:t>
            </a:fld>
            <a:endParaRPr lang="en-US" dirty="0"/>
          </a:p>
        </p:txBody>
      </p:sp>
    </p:spTree>
    <p:extLst>
      <p:ext uri="{BB962C8B-B14F-4D97-AF65-F5344CB8AC3E}">
        <p14:creationId xmlns:p14="http://schemas.microsoft.com/office/powerpoint/2010/main" val="2389341693"/>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8229600" cy="960438"/>
          </a:xfrm>
        </p:spPr>
        <p:txBody>
          <a:bodyPr/>
          <a:lstStyle/>
          <a:p>
            <a:r>
              <a:rPr lang="en-US" sz="3200" dirty="0"/>
              <a:t>Periodic TB Testing of Inmates </a:t>
            </a:r>
          </a:p>
        </p:txBody>
      </p:sp>
      <p:sp>
        <p:nvSpPr>
          <p:cNvPr id="5" name="Content Placeholder 4"/>
          <p:cNvSpPr>
            <a:spLocks noGrp="1"/>
          </p:cNvSpPr>
          <p:nvPr>
            <p:ph idx="1"/>
          </p:nvPr>
        </p:nvSpPr>
        <p:spPr>
          <a:xfrm>
            <a:off x="457200" y="1524000"/>
            <a:ext cx="8305800" cy="4267199"/>
          </a:xfrm>
        </p:spPr>
        <p:txBody>
          <a:bodyPr/>
          <a:lstStyle/>
          <a:p>
            <a:r>
              <a:rPr lang="en-US" sz="2800" dirty="0"/>
              <a:t>Long-term inmates with an initial negative TST or TB blood test result should have follow-up testing at least annually.</a:t>
            </a:r>
          </a:p>
          <a:p>
            <a:r>
              <a:rPr lang="en-US" sz="2800" dirty="0">
                <a:sym typeface="Symbol" pitchFamily="18" charset="2"/>
              </a:rPr>
              <a:t>Inmates with a history of a positive TB test result should be examined for symptoms of TB disease at least annually.</a:t>
            </a:r>
          </a:p>
          <a:p>
            <a:pPr marL="628650" lvl="1" indent="-228600">
              <a:buNone/>
            </a:pPr>
            <a:endParaRPr lang="en-US" dirty="0">
              <a:sym typeface="Symbol" pitchFamily="18" charset="2"/>
            </a:endParaRPr>
          </a:p>
          <a:p>
            <a:pPr marL="228600" indent="-228600">
              <a:buNone/>
            </a:pPr>
            <a:endParaRPr lang="en-US" dirty="0">
              <a:sym typeface="Symbol" pitchFamily="18" charset="2"/>
            </a:endParaRPr>
          </a:p>
          <a:p>
            <a:pPr>
              <a:buNone/>
            </a:pPr>
            <a:endParaRPr lang="en-US" dirty="0">
              <a:solidFill>
                <a:schemeClr val="tx2"/>
              </a:solidFill>
            </a:endParaRPr>
          </a:p>
        </p:txBody>
      </p:sp>
      <p:sp>
        <p:nvSpPr>
          <p:cNvPr id="2" name="Slide Number Placeholder 1"/>
          <p:cNvSpPr>
            <a:spLocks noGrp="1"/>
          </p:cNvSpPr>
          <p:nvPr>
            <p:ph type="sldNum" sz="quarter" idx="13"/>
          </p:nvPr>
        </p:nvSpPr>
        <p:spPr/>
        <p:txBody>
          <a:bodyPr/>
          <a:lstStyle/>
          <a:p>
            <a:fld id="{270F4CCD-B53F-45A7-8CE3-CD99F918EACF}" type="slidenum">
              <a:rPr lang="en-US" smtClean="0"/>
              <a:t>20</a:t>
            </a:fld>
            <a:endParaRPr lang="en-US" dirty="0"/>
          </a:p>
        </p:txBody>
      </p:sp>
    </p:spTree>
    <p:extLst>
      <p:ext uri="{BB962C8B-B14F-4D97-AF65-F5344CB8AC3E}">
        <p14:creationId xmlns:p14="http://schemas.microsoft.com/office/powerpoint/2010/main" val="2395813557"/>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8229600" cy="685800"/>
          </a:xfrm>
        </p:spPr>
        <p:txBody>
          <a:bodyPr/>
          <a:lstStyle/>
          <a:p>
            <a:r>
              <a:rPr lang="en-US" sz="3200" dirty="0"/>
              <a:t>TB Testing of Correctional Employees</a:t>
            </a:r>
          </a:p>
        </p:txBody>
      </p:sp>
      <p:sp>
        <p:nvSpPr>
          <p:cNvPr id="5" name="Content Placeholder 4"/>
          <p:cNvSpPr>
            <a:spLocks noGrp="1"/>
          </p:cNvSpPr>
          <p:nvPr>
            <p:ph idx="1"/>
          </p:nvPr>
        </p:nvSpPr>
        <p:spPr>
          <a:xfrm>
            <a:off x="457200" y="1524000"/>
            <a:ext cx="8305800" cy="4267199"/>
          </a:xfrm>
        </p:spPr>
        <p:txBody>
          <a:bodyPr/>
          <a:lstStyle/>
          <a:p>
            <a:r>
              <a:rPr lang="en-US" sz="2800" dirty="0">
                <a:sym typeface="Symbol" pitchFamily="18" charset="2"/>
              </a:rPr>
              <a:t>New employees should be tested for TB infection upon hire.</a:t>
            </a:r>
          </a:p>
          <a:p>
            <a:r>
              <a:rPr lang="en-US" sz="2800" dirty="0"/>
              <a:t>All employees with an initial negative TST or TB blood test result should have follow-up testing at least annually.</a:t>
            </a:r>
          </a:p>
          <a:p>
            <a:r>
              <a:rPr lang="en-US" sz="2800" dirty="0">
                <a:sym typeface="Symbol" pitchFamily="18" charset="2"/>
              </a:rPr>
              <a:t>Employees with a history of a positive test result should be examined for symptoms of TB disease at least annually.</a:t>
            </a:r>
          </a:p>
          <a:p>
            <a:endParaRPr lang="en-US" sz="2800" dirty="0">
              <a:sym typeface="Symbol" pitchFamily="18" charset="2"/>
            </a:endParaRPr>
          </a:p>
        </p:txBody>
      </p:sp>
      <p:sp>
        <p:nvSpPr>
          <p:cNvPr id="2" name="Slide Number Placeholder 1"/>
          <p:cNvSpPr>
            <a:spLocks noGrp="1"/>
          </p:cNvSpPr>
          <p:nvPr>
            <p:ph type="sldNum" sz="quarter" idx="13"/>
          </p:nvPr>
        </p:nvSpPr>
        <p:spPr/>
        <p:txBody>
          <a:bodyPr/>
          <a:lstStyle/>
          <a:p>
            <a:fld id="{270F4CCD-B53F-45A7-8CE3-CD99F918EACF}" type="slidenum">
              <a:rPr lang="en-US" smtClean="0"/>
              <a:t>21</a:t>
            </a:fld>
            <a:endParaRPr lang="en-US" dirty="0"/>
          </a:p>
        </p:txBody>
      </p:sp>
    </p:spTree>
    <p:extLst>
      <p:ext uri="{BB962C8B-B14F-4D97-AF65-F5344CB8AC3E}">
        <p14:creationId xmlns:p14="http://schemas.microsoft.com/office/powerpoint/2010/main" val="2130086148"/>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8229600" cy="960438"/>
          </a:xfrm>
        </p:spPr>
        <p:txBody>
          <a:bodyPr/>
          <a:lstStyle/>
          <a:p>
            <a:r>
              <a:rPr lang="en-US" sz="3200" dirty="0"/>
              <a:t>Other Persons Who Need to be Tested in Correctional Settings</a:t>
            </a:r>
          </a:p>
        </p:txBody>
      </p:sp>
      <p:sp>
        <p:nvSpPr>
          <p:cNvPr id="5" name="Content Placeholder 4"/>
          <p:cNvSpPr>
            <a:spLocks noGrp="1"/>
          </p:cNvSpPr>
          <p:nvPr>
            <p:ph idx="1"/>
          </p:nvPr>
        </p:nvSpPr>
        <p:spPr>
          <a:xfrm>
            <a:off x="457200" y="1752601"/>
            <a:ext cx="8229600" cy="3962400"/>
          </a:xfrm>
        </p:spPr>
        <p:txBody>
          <a:bodyPr/>
          <a:lstStyle/>
          <a:p>
            <a:r>
              <a:rPr lang="en-US" sz="2800" dirty="0">
                <a:sym typeface="Symbol" pitchFamily="18" charset="2"/>
              </a:rPr>
              <a:t>People who are neither inmates nor employees who visit high-risk facilities on a regular basis should be considered for TB testing (e.g., food handlers, service workers, volunteers, and those providing religious ministries)</a:t>
            </a:r>
          </a:p>
          <a:p>
            <a:r>
              <a:rPr lang="en-US" sz="2800" dirty="0"/>
              <a:t>TB testing should follow the same procedures used for employees</a:t>
            </a:r>
            <a:endParaRPr lang="en-US" dirty="0"/>
          </a:p>
          <a:p>
            <a:pPr marL="228600" indent="-228600"/>
            <a:endParaRPr lang="en-US" dirty="0">
              <a:sym typeface="Symbol" pitchFamily="18" charset="2"/>
            </a:endParaRPr>
          </a:p>
          <a:p>
            <a:pPr marL="628650" lvl="1" indent="-228600">
              <a:buNone/>
            </a:pPr>
            <a:endParaRPr lang="en-US" dirty="0">
              <a:sym typeface="Symbol" pitchFamily="18" charset="2"/>
            </a:endParaRPr>
          </a:p>
          <a:p>
            <a:pPr>
              <a:buNone/>
            </a:pPr>
            <a:endParaRPr lang="en-US" dirty="0">
              <a:solidFill>
                <a:schemeClr val="tx2"/>
              </a:solidFill>
            </a:endParaRPr>
          </a:p>
        </p:txBody>
      </p:sp>
      <p:sp>
        <p:nvSpPr>
          <p:cNvPr id="2" name="Slide Number Placeholder 1"/>
          <p:cNvSpPr>
            <a:spLocks noGrp="1"/>
          </p:cNvSpPr>
          <p:nvPr>
            <p:ph type="sldNum" sz="quarter" idx="13"/>
          </p:nvPr>
        </p:nvSpPr>
        <p:spPr/>
        <p:txBody>
          <a:bodyPr/>
          <a:lstStyle/>
          <a:p>
            <a:fld id="{270F4CCD-B53F-45A7-8CE3-CD99F918EACF}" type="slidenum">
              <a:rPr lang="en-US" smtClean="0"/>
              <a:t>22</a:t>
            </a:fld>
            <a:endParaRPr lang="en-US" dirty="0"/>
          </a:p>
        </p:txBody>
      </p:sp>
    </p:spTree>
    <p:extLst>
      <p:ext uri="{BB962C8B-B14F-4D97-AF65-F5344CB8AC3E}">
        <p14:creationId xmlns:p14="http://schemas.microsoft.com/office/powerpoint/2010/main" val="3791220740"/>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lstStyle/>
          <a:p>
            <a:r>
              <a:rPr lang="en-US" sz="3200" dirty="0"/>
              <a:t>Determining Frequency of TB Testing</a:t>
            </a:r>
          </a:p>
        </p:txBody>
      </p:sp>
      <p:sp>
        <p:nvSpPr>
          <p:cNvPr id="3" name="Content Placeholder 2"/>
          <p:cNvSpPr>
            <a:spLocks noGrp="1"/>
          </p:cNvSpPr>
          <p:nvPr>
            <p:ph idx="1"/>
          </p:nvPr>
        </p:nvSpPr>
        <p:spPr>
          <a:xfrm>
            <a:off x="457200" y="1676399"/>
            <a:ext cx="8229600" cy="4114801"/>
          </a:xfrm>
        </p:spPr>
        <p:txBody>
          <a:bodyPr/>
          <a:lstStyle/>
          <a:p>
            <a:r>
              <a:rPr lang="en-US" sz="2800" dirty="0"/>
              <a:t>Frequency of testing is determined by an assessment of the risk for TB transmission within the facility.</a:t>
            </a:r>
          </a:p>
          <a:p>
            <a:r>
              <a:rPr lang="en-US" sz="2800" dirty="0"/>
              <a:t>Risk assessments for facilities should be </a:t>
            </a:r>
          </a:p>
          <a:p>
            <a:pPr lvl="1">
              <a:spcBef>
                <a:spcPct val="35000"/>
              </a:spcBef>
            </a:pPr>
            <a:r>
              <a:rPr lang="en-US" altLang="en-US" sz="2800" dirty="0"/>
              <a:t>Performed at least annually </a:t>
            </a:r>
          </a:p>
          <a:p>
            <a:pPr lvl="1">
              <a:spcBef>
                <a:spcPct val="35000"/>
              </a:spcBef>
            </a:pPr>
            <a:r>
              <a:rPr lang="en-US" sz="2800" dirty="0"/>
              <a:t>Done in collaboration with the local or state TB </a:t>
            </a:r>
            <a:r>
              <a:rPr lang="en-US" sz="2800" dirty="0">
                <a:solidFill>
                  <a:schemeClr val="tx1"/>
                </a:solidFill>
              </a:rPr>
              <a:t>c</a:t>
            </a:r>
            <a:r>
              <a:rPr lang="en-US" sz="2800" dirty="0"/>
              <a:t>ontrol </a:t>
            </a:r>
            <a:r>
              <a:rPr lang="en-US" sz="2800" dirty="0">
                <a:solidFill>
                  <a:schemeClr val="tx1"/>
                </a:solidFill>
              </a:rPr>
              <a:t>p</a:t>
            </a:r>
            <a:r>
              <a:rPr lang="en-US" sz="2800" dirty="0"/>
              <a:t>rogram (health department)</a:t>
            </a:r>
          </a:p>
          <a:p>
            <a:pPr lvl="1">
              <a:spcBef>
                <a:spcPct val="35000"/>
              </a:spcBef>
            </a:pPr>
            <a:endParaRPr lang="en-US" altLang="en-US" dirty="0"/>
          </a:p>
        </p:txBody>
      </p:sp>
      <p:sp>
        <p:nvSpPr>
          <p:cNvPr id="4" name="Slide Number Placeholder 3"/>
          <p:cNvSpPr>
            <a:spLocks noGrp="1"/>
          </p:cNvSpPr>
          <p:nvPr>
            <p:ph type="sldNum" sz="quarter" idx="13"/>
          </p:nvPr>
        </p:nvSpPr>
        <p:spPr/>
        <p:txBody>
          <a:bodyPr/>
          <a:lstStyle/>
          <a:p>
            <a:fld id="{270F4CCD-B53F-45A7-8CE3-CD99F918EACF}" type="slidenum">
              <a:rPr lang="en-US" smtClean="0"/>
              <a:t>23</a:t>
            </a:fld>
            <a:endParaRPr lang="en-US" dirty="0"/>
          </a:p>
        </p:txBody>
      </p:sp>
    </p:spTree>
    <p:extLst>
      <p:ext uri="{BB962C8B-B14F-4D97-AF65-F5344CB8AC3E}">
        <p14:creationId xmlns:p14="http://schemas.microsoft.com/office/powerpoint/2010/main" val="3018409154"/>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153400" cy="990600"/>
          </a:xfrm>
        </p:spPr>
        <p:txBody>
          <a:bodyPr/>
          <a:lstStyle/>
          <a:p>
            <a:r>
              <a:rPr lang="en-US" sz="3200" dirty="0"/>
              <a:t>What to do if an Inmate has TB Symptoms?</a:t>
            </a:r>
            <a:br>
              <a:rPr lang="en-US" sz="4000" dirty="0"/>
            </a:br>
            <a:endParaRPr lang="en-US" sz="3200" dirty="0"/>
          </a:p>
        </p:txBody>
      </p:sp>
      <p:sp>
        <p:nvSpPr>
          <p:cNvPr id="3" name="Content Placeholder 2"/>
          <p:cNvSpPr>
            <a:spLocks noGrp="1"/>
          </p:cNvSpPr>
          <p:nvPr>
            <p:ph idx="1"/>
          </p:nvPr>
        </p:nvSpPr>
        <p:spPr>
          <a:xfrm>
            <a:off x="457200" y="1600200"/>
            <a:ext cx="8229600" cy="4343400"/>
          </a:xfrm>
        </p:spPr>
        <p:txBody>
          <a:bodyPr/>
          <a:lstStyle/>
          <a:p>
            <a:pPr marL="0" indent="0">
              <a:buNone/>
            </a:pPr>
            <a:r>
              <a:rPr lang="en-US" altLang="en-US" sz="2800" dirty="0"/>
              <a:t>Inmates with symptoms of TB disease should immediately be separated from other inmates and receive a complete medical evaluation including</a:t>
            </a:r>
            <a:endParaRPr lang="en-US" sz="2800" dirty="0"/>
          </a:p>
          <a:p>
            <a:r>
              <a:rPr lang="en-US" sz="2800" dirty="0"/>
              <a:t>Test for TB infection (TB skin test or TB blood test)</a:t>
            </a:r>
          </a:p>
          <a:p>
            <a:r>
              <a:rPr lang="en-US" altLang="en-US" sz="2800" dirty="0"/>
              <a:t>Chest X-ray</a:t>
            </a:r>
          </a:p>
          <a:p>
            <a:r>
              <a:rPr lang="en-US" altLang="en-US" sz="2800" dirty="0"/>
              <a:t>Appropriate laboratory tests</a:t>
            </a:r>
          </a:p>
        </p:txBody>
      </p:sp>
      <p:sp>
        <p:nvSpPr>
          <p:cNvPr id="4" name="Slide Number Placeholder 3"/>
          <p:cNvSpPr>
            <a:spLocks noGrp="1"/>
          </p:cNvSpPr>
          <p:nvPr>
            <p:ph type="sldNum" sz="quarter" idx="13"/>
          </p:nvPr>
        </p:nvSpPr>
        <p:spPr/>
        <p:txBody>
          <a:bodyPr/>
          <a:lstStyle/>
          <a:p>
            <a:fld id="{270F4CCD-B53F-45A7-8CE3-CD99F918EACF}" type="slidenum">
              <a:rPr lang="en-US" smtClean="0"/>
              <a:t>24</a:t>
            </a:fld>
            <a:endParaRPr lang="en-US" dirty="0"/>
          </a:p>
        </p:txBody>
      </p:sp>
    </p:spTree>
    <p:extLst>
      <p:ext uri="{BB962C8B-B14F-4D97-AF65-F5344CB8AC3E}">
        <p14:creationId xmlns:p14="http://schemas.microsoft.com/office/powerpoint/2010/main" val="3662065486"/>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title"/>
          </p:nvPr>
        </p:nvSpPr>
        <p:spPr>
          <a:xfrm>
            <a:off x="1066800" y="3810000"/>
            <a:ext cx="6858000" cy="1295400"/>
          </a:xfrm>
        </p:spPr>
        <p:txBody>
          <a:bodyPr/>
          <a:lstStyle/>
          <a:p>
            <a:br>
              <a:rPr lang="en-US" sz="3200" dirty="0"/>
            </a:br>
            <a:br>
              <a:rPr lang="en-US" sz="3200" dirty="0"/>
            </a:br>
            <a:br>
              <a:rPr lang="en-US" sz="3200" dirty="0"/>
            </a:br>
            <a:br>
              <a:rPr lang="en-US" sz="3200" dirty="0"/>
            </a:br>
            <a:r>
              <a:rPr lang="en-US" sz="3200" dirty="0"/>
              <a:t>TB Treatment</a:t>
            </a:r>
          </a:p>
        </p:txBody>
      </p:sp>
      <p:pic>
        <p:nvPicPr>
          <p:cNvPr id="6" name="Picture 2" descr="IMG_1948"/>
          <p:cNvPicPr>
            <a:picLocks noChangeAspect="1" noChangeArrowheads="1"/>
          </p:cNvPicPr>
          <p:nvPr/>
        </p:nvPicPr>
        <p:blipFill>
          <a:blip r:embed="rId3" cstate="print"/>
          <a:srcRect/>
          <a:stretch>
            <a:fillRect/>
          </a:stretch>
        </p:blipFill>
        <p:spPr>
          <a:xfrm>
            <a:off x="2206567" y="1066800"/>
            <a:ext cx="4803833" cy="3200400"/>
          </a:xfrm>
          <a:prstGeom prst="rect">
            <a:avLst/>
          </a:prstGeom>
          <a:noFill/>
          <a:ln w="38100">
            <a:solidFill>
              <a:schemeClr val="accent1"/>
            </a:solidFill>
          </a:ln>
        </p:spPr>
      </p:pic>
      <p:sp>
        <p:nvSpPr>
          <p:cNvPr id="2" name="Slide Number Placeholder 1"/>
          <p:cNvSpPr>
            <a:spLocks noGrp="1"/>
          </p:cNvSpPr>
          <p:nvPr>
            <p:ph type="sldNum" sz="quarter" idx="13"/>
          </p:nvPr>
        </p:nvSpPr>
        <p:spPr/>
        <p:txBody>
          <a:bodyPr/>
          <a:lstStyle/>
          <a:p>
            <a:fld id="{270F4CCD-B53F-45A7-8CE3-CD99F918EACF}" type="slidenum">
              <a:rPr lang="en-US" smtClean="0"/>
              <a:t>25</a:t>
            </a:fld>
            <a:endParaRPr lang="en-US" dirty="0"/>
          </a:p>
        </p:txBody>
      </p:sp>
    </p:spTree>
    <p:extLst>
      <p:ext uri="{BB962C8B-B14F-4D97-AF65-F5344CB8AC3E}">
        <p14:creationId xmlns:p14="http://schemas.microsoft.com/office/powerpoint/2010/main" val="3516391957"/>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8229600" cy="914400"/>
          </a:xfrm>
        </p:spPr>
        <p:txBody>
          <a:bodyPr/>
          <a:lstStyle/>
          <a:p>
            <a:r>
              <a:rPr lang="en-US" sz="3200" dirty="0"/>
              <a:t>Importance of Treating Latent TB Infection and TB Disease</a:t>
            </a:r>
          </a:p>
        </p:txBody>
      </p:sp>
      <p:sp>
        <p:nvSpPr>
          <p:cNvPr id="5" name="Content Placeholder 4"/>
          <p:cNvSpPr>
            <a:spLocks noGrp="1"/>
          </p:cNvSpPr>
          <p:nvPr>
            <p:ph idx="1"/>
          </p:nvPr>
        </p:nvSpPr>
        <p:spPr>
          <a:xfrm>
            <a:off x="457200" y="1447800"/>
            <a:ext cx="8229600" cy="4953000"/>
          </a:xfrm>
        </p:spPr>
        <p:txBody>
          <a:bodyPr/>
          <a:lstStyle/>
          <a:p>
            <a:r>
              <a:rPr lang="en-US" sz="2800" dirty="0">
                <a:sym typeface="Symbol" pitchFamily="18" charset="2"/>
              </a:rPr>
              <a:t>Latent TB infection is treated to prevent progression to TB disease.</a:t>
            </a:r>
          </a:p>
          <a:p>
            <a:pPr marL="0" indent="0">
              <a:buNone/>
            </a:pPr>
            <a:endParaRPr lang="en-US" sz="2800" dirty="0">
              <a:sym typeface="Symbol" pitchFamily="18" charset="2"/>
            </a:endParaRPr>
          </a:p>
          <a:p>
            <a:r>
              <a:rPr lang="en-US" sz="2800" dirty="0">
                <a:sym typeface="Symbol" pitchFamily="18" charset="2"/>
              </a:rPr>
              <a:t>TB disease is treated to cure the patient and to prevent the transmission of TB bacteria to others.</a:t>
            </a:r>
          </a:p>
          <a:p>
            <a:pPr marL="628650" lvl="1" indent="-228600">
              <a:buNone/>
            </a:pPr>
            <a:endParaRPr lang="en-US" dirty="0">
              <a:sym typeface="Symbol" pitchFamily="18" charset="2"/>
            </a:endParaRPr>
          </a:p>
          <a:p>
            <a:pPr marL="228600" indent="-228600">
              <a:buNone/>
            </a:pPr>
            <a:endParaRPr lang="en-US" dirty="0">
              <a:sym typeface="Symbol" pitchFamily="18" charset="2"/>
            </a:endParaRPr>
          </a:p>
          <a:p>
            <a:pPr>
              <a:buNone/>
            </a:pPr>
            <a:endParaRPr lang="en-US" dirty="0">
              <a:solidFill>
                <a:schemeClr val="tx2"/>
              </a:solidFill>
            </a:endParaRPr>
          </a:p>
        </p:txBody>
      </p:sp>
      <p:sp>
        <p:nvSpPr>
          <p:cNvPr id="2" name="Slide Number Placeholder 1"/>
          <p:cNvSpPr>
            <a:spLocks noGrp="1"/>
          </p:cNvSpPr>
          <p:nvPr>
            <p:ph type="sldNum" sz="quarter" idx="13"/>
          </p:nvPr>
        </p:nvSpPr>
        <p:spPr/>
        <p:txBody>
          <a:bodyPr/>
          <a:lstStyle/>
          <a:p>
            <a:fld id="{270F4CCD-B53F-45A7-8CE3-CD99F918EACF}" type="slidenum">
              <a:rPr lang="en-US" smtClean="0"/>
              <a:t>26</a:t>
            </a:fld>
            <a:endParaRPr lang="en-US" dirty="0"/>
          </a:p>
        </p:txBody>
      </p:sp>
    </p:spTree>
    <p:extLst>
      <p:ext uri="{BB962C8B-B14F-4D97-AF65-F5344CB8AC3E}">
        <p14:creationId xmlns:p14="http://schemas.microsoft.com/office/powerpoint/2010/main" val="3908287587"/>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81000"/>
            <a:ext cx="8229600" cy="609600"/>
          </a:xfrm>
        </p:spPr>
        <p:txBody>
          <a:bodyPr/>
          <a:lstStyle/>
          <a:p>
            <a:r>
              <a:rPr lang="en-US" sz="3200" dirty="0"/>
              <a:t>Treatment of LTBI and TB Disease</a:t>
            </a:r>
          </a:p>
        </p:txBody>
      </p:sp>
      <p:sp>
        <p:nvSpPr>
          <p:cNvPr id="5" name="Content Placeholder 4"/>
          <p:cNvSpPr>
            <a:spLocks noGrp="1"/>
          </p:cNvSpPr>
          <p:nvPr>
            <p:ph idx="1"/>
          </p:nvPr>
        </p:nvSpPr>
        <p:spPr>
          <a:xfrm>
            <a:off x="457200" y="1143000"/>
            <a:ext cx="8382000" cy="5486400"/>
          </a:xfrm>
        </p:spPr>
        <p:txBody>
          <a:bodyPr/>
          <a:lstStyle/>
          <a:p>
            <a:r>
              <a:rPr lang="en-US" sz="2800" dirty="0"/>
              <a:t>Latent TB Infection</a:t>
            </a:r>
          </a:p>
          <a:p>
            <a:pPr lvl="1"/>
            <a:r>
              <a:rPr lang="en-US" sz="2800" dirty="0"/>
              <a:t>Depending on drugs used, treatment could last from 3 months (with 2 drugs) to 9 months (with a single drug).</a:t>
            </a:r>
          </a:p>
          <a:p>
            <a:r>
              <a:rPr lang="en-US" sz="2800" dirty="0"/>
              <a:t>TB Disease</a:t>
            </a:r>
          </a:p>
          <a:p>
            <a:pPr lvl="1"/>
            <a:r>
              <a:rPr lang="en-US" sz="2800" dirty="0"/>
              <a:t>Minimum of 6 months of treatment with multiple drugs.</a:t>
            </a:r>
          </a:p>
          <a:p>
            <a:pPr marL="0" indent="0">
              <a:buNone/>
            </a:pPr>
            <a:endParaRPr lang="en-US" sz="2800" dirty="0"/>
          </a:p>
          <a:p>
            <a:pPr>
              <a:buNone/>
            </a:pPr>
            <a:r>
              <a:rPr lang="en-US" dirty="0"/>
              <a:t>      </a:t>
            </a:r>
          </a:p>
          <a:p>
            <a:pPr lvl="1"/>
            <a:endParaRPr lang="en-US" sz="2400" dirty="0"/>
          </a:p>
          <a:p>
            <a:pPr>
              <a:buNone/>
            </a:pPr>
            <a:r>
              <a:rPr lang="en-US" dirty="0"/>
              <a:t>      </a:t>
            </a:r>
          </a:p>
        </p:txBody>
      </p:sp>
      <p:sp>
        <p:nvSpPr>
          <p:cNvPr id="2" name="Slide Number Placeholder 1"/>
          <p:cNvSpPr>
            <a:spLocks noGrp="1"/>
          </p:cNvSpPr>
          <p:nvPr>
            <p:ph type="sldNum" sz="quarter" idx="13"/>
          </p:nvPr>
        </p:nvSpPr>
        <p:spPr/>
        <p:txBody>
          <a:bodyPr/>
          <a:lstStyle/>
          <a:p>
            <a:fld id="{270F4CCD-B53F-45A7-8CE3-CD99F918EACF}" type="slidenum">
              <a:rPr lang="en-US" smtClean="0"/>
              <a:t>27</a:t>
            </a:fld>
            <a:endParaRPr lang="en-US" dirty="0"/>
          </a:p>
        </p:txBody>
      </p:sp>
    </p:spTree>
    <p:extLst>
      <p:ext uri="{BB962C8B-B14F-4D97-AF65-F5344CB8AC3E}">
        <p14:creationId xmlns:p14="http://schemas.microsoft.com/office/powerpoint/2010/main" val="2587281101"/>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229600" cy="609600"/>
          </a:xfrm>
        </p:spPr>
        <p:txBody>
          <a:bodyPr/>
          <a:lstStyle/>
          <a:p>
            <a:r>
              <a:rPr lang="en-US" sz="3200" dirty="0"/>
              <a:t>Adherence to Treatment</a:t>
            </a:r>
          </a:p>
        </p:txBody>
      </p:sp>
      <p:sp>
        <p:nvSpPr>
          <p:cNvPr id="5" name="Content Placeholder 4"/>
          <p:cNvSpPr>
            <a:spLocks noGrp="1"/>
          </p:cNvSpPr>
          <p:nvPr>
            <p:ph idx="1"/>
          </p:nvPr>
        </p:nvSpPr>
        <p:spPr>
          <a:xfrm>
            <a:off x="457200" y="914400"/>
            <a:ext cx="8229600" cy="5486400"/>
          </a:xfrm>
        </p:spPr>
        <p:txBody>
          <a:bodyPr/>
          <a:lstStyle/>
          <a:p>
            <a:r>
              <a:rPr lang="en-US" sz="2800" dirty="0">
                <a:sym typeface="Symbol" pitchFamily="18" charset="2"/>
              </a:rPr>
              <a:t>Directly Observed Therapy (DOT) should be used throughout the entire course of therapy.</a:t>
            </a:r>
          </a:p>
          <a:p>
            <a:pPr lvl="1"/>
            <a:r>
              <a:rPr lang="en-US" sz="2800" dirty="0">
                <a:sym typeface="Symbol" pitchFamily="18" charset="2"/>
              </a:rPr>
              <a:t>DOT is when a person is appointed to watch a patient take each dose of medications.</a:t>
            </a:r>
          </a:p>
          <a:p>
            <a:pPr lvl="1"/>
            <a:r>
              <a:rPr lang="en-US" sz="2800" dirty="0">
                <a:sym typeface="Symbol" pitchFamily="18" charset="2"/>
              </a:rPr>
              <a:t>DOT should be coordinated with the local health department upon an inmate’s release.</a:t>
            </a:r>
          </a:p>
          <a:p>
            <a:pPr lvl="1"/>
            <a:r>
              <a:rPr lang="en-US" sz="2800" dirty="0">
                <a:sym typeface="Symbol" pitchFamily="18" charset="2"/>
              </a:rPr>
              <a:t>DOT should be used for all TB disease treatment and for the short course 12-dose latent TB infection treatment.</a:t>
            </a:r>
          </a:p>
          <a:p>
            <a:r>
              <a:rPr lang="en-US" sz="2800" dirty="0">
                <a:sym typeface="Symbol" pitchFamily="18" charset="2"/>
              </a:rPr>
              <a:t>Local health department may also be involved in monitoring therapy for correctional facility staff.</a:t>
            </a:r>
          </a:p>
          <a:p>
            <a:pPr marL="628650" lvl="1" indent="-228600">
              <a:buNone/>
            </a:pPr>
            <a:endParaRPr lang="en-US" dirty="0">
              <a:sym typeface="Symbol" pitchFamily="18" charset="2"/>
            </a:endParaRPr>
          </a:p>
          <a:p>
            <a:pPr marL="228600" indent="-228600">
              <a:buNone/>
            </a:pPr>
            <a:endParaRPr lang="en-US" dirty="0">
              <a:sym typeface="Symbol" pitchFamily="18" charset="2"/>
            </a:endParaRPr>
          </a:p>
          <a:p>
            <a:pPr>
              <a:buNone/>
            </a:pPr>
            <a:endParaRPr lang="en-US" dirty="0">
              <a:solidFill>
                <a:schemeClr val="tx2"/>
              </a:solidFill>
            </a:endParaRPr>
          </a:p>
        </p:txBody>
      </p:sp>
      <p:sp>
        <p:nvSpPr>
          <p:cNvPr id="2" name="Slide Number Placeholder 1"/>
          <p:cNvSpPr>
            <a:spLocks noGrp="1"/>
          </p:cNvSpPr>
          <p:nvPr>
            <p:ph type="sldNum" sz="quarter" idx="13"/>
          </p:nvPr>
        </p:nvSpPr>
        <p:spPr/>
        <p:txBody>
          <a:bodyPr/>
          <a:lstStyle/>
          <a:p>
            <a:fld id="{270F4CCD-B53F-45A7-8CE3-CD99F918EACF}" type="slidenum">
              <a:rPr lang="en-US" smtClean="0"/>
              <a:t>28</a:t>
            </a:fld>
            <a:endParaRPr lang="en-US" dirty="0"/>
          </a:p>
        </p:txBody>
      </p:sp>
    </p:spTree>
    <p:extLst>
      <p:ext uri="{BB962C8B-B14F-4D97-AF65-F5344CB8AC3E}">
        <p14:creationId xmlns:p14="http://schemas.microsoft.com/office/powerpoint/2010/main" val="6485041"/>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title"/>
          </p:nvPr>
        </p:nvSpPr>
        <p:spPr>
          <a:xfrm>
            <a:off x="1066800" y="4114800"/>
            <a:ext cx="6781800" cy="990600"/>
          </a:xfrm>
        </p:spPr>
        <p:txBody>
          <a:bodyPr/>
          <a:lstStyle/>
          <a:p>
            <a:br>
              <a:rPr lang="en-US" sz="3200" dirty="0"/>
            </a:br>
            <a:br>
              <a:rPr lang="en-US" sz="3200" dirty="0"/>
            </a:br>
            <a:br>
              <a:rPr lang="en-US" sz="3200" dirty="0"/>
            </a:br>
            <a:br>
              <a:rPr lang="en-US" sz="3200" dirty="0"/>
            </a:br>
            <a:br>
              <a:rPr lang="en-US" sz="1800" dirty="0"/>
            </a:br>
            <a:r>
              <a:rPr lang="en-US" sz="3200" dirty="0"/>
              <a:t>Environmental Control: </a:t>
            </a:r>
            <a:br>
              <a:rPr lang="en-US" sz="3200" dirty="0"/>
            </a:br>
            <a:r>
              <a:rPr lang="en-US" sz="3200" dirty="0"/>
              <a:t>TB in Correctional Settings</a:t>
            </a:r>
          </a:p>
        </p:txBody>
      </p:sp>
      <p:sp>
        <p:nvSpPr>
          <p:cNvPr id="2" name="Slide Number Placeholder 1"/>
          <p:cNvSpPr>
            <a:spLocks noGrp="1"/>
          </p:cNvSpPr>
          <p:nvPr>
            <p:ph type="sldNum" sz="quarter" idx="13"/>
          </p:nvPr>
        </p:nvSpPr>
        <p:spPr/>
        <p:txBody>
          <a:bodyPr/>
          <a:lstStyle/>
          <a:p>
            <a:fld id="{270F4CCD-B53F-45A7-8CE3-CD99F918EACF}" type="slidenum">
              <a:rPr lang="en-US" smtClean="0"/>
              <a:t>29</a:t>
            </a:fld>
            <a:endParaRPr lang="en-US" dirty="0"/>
          </a:p>
        </p:txBody>
      </p:sp>
      <p:pic>
        <p:nvPicPr>
          <p:cNvPr id="4" name="Picture 2" descr="\\cdc\project\NCHSTP_DTBE_Store1\WG\CEB_Projects\Core Curriculum\Publication 2013\Final Chapters - Master Word Documents with changes highlighted\Chapter 2 - Figures\Tifs\Fig 2.2 - Transmission.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838200"/>
            <a:ext cx="5477140" cy="320040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33280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title"/>
          </p:nvPr>
        </p:nvSpPr>
        <p:spPr>
          <a:xfrm>
            <a:off x="1066800" y="4343400"/>
            <a:ext cx="6858000" cy="838200"/>
          </a:xfrm>
        </p:spPr>
        <p:txBody>
          <a:bodyPr/>
          <a:lstStyle/>
          <a:p>
            <a:br>
              <a:rPr lang="en-US" sz="3200" dirty="0"/>
            </a:br>
            <a:br>
              <a:rPr lang="en-US" sz="3200" dirty="0"/>
            </a:br>
            <a:br>
              <a:rPr lang="en-US" sz="3200" dirty="0"/>
            </a:br>
            <a:br>
              <a:rPr lang="en-US" sz="3200" dirty="0"/>
            </a:br>
            <a:br>
              <a:rPr lang="en-US" sz="1800" dirty="0"/>
            </a:br>
            <a:br>
              <a:rPr lang="en-US" sz="1800" dirty="0"/>
            </a:br>
            <a:br>
              <a:rPr lang="en-US" sz="1800" dirty="0"/>
            </a:br>
            <a:r>
              <a:rPr lang="en-US" altLang="en-US" sz="3200" dirty="0"/>
              <a:t>TB Basics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083526"/>
            <a:ext cx="4572000" cy="345687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3"/>
          </p:nvPr>
        </p:nvSpPr>
        <p:spPr/>
        <p:txBody>
          <a:bodyPr/>
          <a:lstStyle/>
          <a:p>
            <a:fld id="{270F4CCD-B53F-45A7-8CE3-CD99F918EACF}" type="slidenum">
              <a:rPr lang="en-US" smtClean="0"/>
              <a:t>3</a:t>
            </a:fld>
            <a:endParaRPr lang="en-US" dirty="0"/>
          </a:p>
        </p:txBody>
      </p:sp>
    </p:spTree>
    <p:extLst>
      <p:ext uri="{BB962C8B-B14F-4D97-AF65-F5344CB8AC3E}">
        <p14:creationId xmlns:p14="http://schemas.microsoft.com/office/powerpoint/2010/main" val="3993956906"/>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609600"/>
          </a:xfrm>
        </p:spPr>
        <p:txBody>
          <a:bodyPr/>
          <a:lstStyle/>
          <a:p>
            <a:r>
              <a:rPr lang="en-US" sz="3200" dirty="0"/>
              <a:t>Correctional Facilities - The Environment</a:t>
            </a:r>
          </a:p>
        </p:txBody>
      </p:sp>
      <p:sp>
        <p:nvSpPr>
          <p:cNvPr id="3" name="Content Placeholder 2"/>
          <p:cNvSpPr>
            <a:spLocks noGrp="1"/>
          </p:cNvSpPr>
          <p:nvPr>
            <p:ph idx="1"/>
          </p:nvPr>
        </p:nvSpPr>
        <p:spPr/>
        <p:txBody>
          <a:bodyPr/>
          <a:lstStyle/>
          <a:p>
            <a:r>
              <a:rPr lang="en-US" sz="2800" dirty="0"/>
              <a:t>Inmates are from populations at higher risk for TB than non-inmates.</a:t>
            </a:r>
          </a:p>
          <a:p>
            <a:r>
              <a:rPr lang="en-US" sz="2800" dirty="0"/>
              <a:t>Correctional facilities have close living quarters, are typically overcrowded, and may have poor air circulation.</a:t>
            </a:r>
          </a:p>
          <a:p>
            <a:r>
              <a:rPr lang="en-US" sz="2800" dirty="0"/>
              <a:t>Interruption of TB treatment caused by frequent movement, transfers, and inmates returning to the community can affect treatment success and transmission of TB germs.</a:t>
            </a:r>
          </a:p>
          <a:p>
            <a:pPr marL="0" indent="0">
              <a:buNone/>
            </a:pPr>
            <a:r>
              <a:rPr lang="en-US" sz="2800" dirty="0"/>
              <a:t> </a:t>
            </a:r>
          </a:p>
          <a:p>
            <a:endParaRPr lang="en-US" dirty="0"/>
          </a:p>
        </p:txBody>
      </p:sp>
      <p:sp>
        <p:nvSpPr>
          <p:cNvPr id="4" name="Slide Number Placeholder 3"/>
          <p:cNvSpPr>
            <a:spLocks noGrp="1"/>
          </p:cNvSpPr>
          <p:nvPr>
            <p:ph type="sldNum" sz="quarter" idx="13"/>
          </p:nvPr>
        </p:nvSpPr>
        <p:spPr/>
        <p:txBody>
          <a:bodyPr/>
          <a:lstStyle/>
          <a:p>
            <a:fld id="{270F4CCD-B53F-45A7-8CE3-CD99F918EACF}" type="slidenum">
              <a:rPr lang="en-US" smtClean="0"/>
              <a:t>30</a:t>
            </a:fld>
            <a:endParaRPr lang="en-US" dirty="0"/>
          </a:p>
        </p:txBody>
      </p:sp>
    </p:spTree>
    <p:extLst>
      <p:ext uri="{BB962C8B-B14F-4D97-AF65-F5344CB8AC3E}">
        <p14:creationId xmlns:p14="http://schemas.microsoft.com/office/powerpoint/2010/main" val="1621243168"/>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374" y="152400"/>
            <a:ext cx="8229600" cy="762000"/>
          </a:xfrm>
        </p:spPr>
        <p:txBody>
          <a:bodyPr/>
          <a:lstStyle/>
          <a:p>
            <a:r>
              <a:rPr lang="en-US" sz="3200" dirty="0"/>
              <a:t>Correctional Facilities- TB Transmission</a:t>
            </a:r>
          </a:p>
        </p:txBody>
      </p:sp>
      <p:sp>
        <p:nvSpPr>
          <p:cNvPr id="3" name="Content Placeholder 2"/>
          <p:cNvSpPr>
            <a:spLocks noGrp="1"/>
          </p:cNvSpPr>
          <p:nvPr>
            <p:ph idx="1"/>
          </p:nvPr>
        </p:nvSpPr>
        <p:spPr>
          <a:xfrm>
            <a:off x="304800" y="890830"/>
            <a:ext cx="8153400" cy="4800600"/>
          </a:xfrm>
        </p:spPr>
        <p:txBody>
          <a:bodyPr/>
          <a:lstStyle/>
          <a:p>
            <a:pPr>
              <a:lnSpc>
                <a:spcPct val="90000"/>
              </a:lnSpc>
            </a:pPr>
            <a:r>
              <a:rPr lang="en-US" sz="2800" dirty="0"/>
              <a:t>Transmission of TB germs can occur in correctional facilities</a:t>
            </a:r>
            <a:endParaRPr lang="en-US" sz="2400" dirty="0"/>
          </a:p>
          <a:p>
            <a:pPr lvl="1">
              <a:lnSpc>
                <a:spcPct val="90000"/>
              </a:lnSpc>
            </a:pPr>
            <a:r>
              <a:rPr lang="en-US" sz="2800" dirty="0"/>
              <a:t>Inmates with undiagnosed TB disease place other inmates and correctional staff at risk for TB; when released, they can spread TB bacteria to members of the community.</a:t>
            </a:r>
          </a:p>
          <a:p>
            <a:pPr lvl="1">
              <a:lnSpc>
                <a:spcPct val="90000"/>
              </a:lnSpc>
            </a:pPr>
            <a:r>
              <a:rPr lang="en-US" sz="2800" dirty="0"/>
              <a:t>Immediate isolation of patients diagnosed with TB disease can help interrupt the spread of TB germs.</a:t>
            </a:r>
            <a:endParaRPr lang="en-US" sz="2800" strike="sngStrike" dirty="0"/>
          </a:p>
          <a:p>
            <a:r>
              <a:rPr lang="en-US" sz="2800" dirty="0"/>
              <a:t>If inmates are co-infected with HIV and TB, they are at higher risk for developing TB disease.</a:t>
            </a:r>
            <a:endParaRPr lang="en-US" dirty="0"/>
          </a:p>
        </p:txBody>
      </p:sp>
      <p:sp>
        <p:nvSpPr>
          <p:cNvPr id="4" name="Slide Number Placeholder 3"/>
          <p:cNvSpPr>
            <a:spLocks noGrp="1"/>
          </p:cNvSpPr>
          <p:nvPr>
            <p:ph type="sldNum" sz="quarter" idx="13"/>
          </p:nvPr>
        </p:nvSpPr>
        <p:spPr/>
        <p:txBody>
          <a:bodyPr/>
          <a:lstStyle/>
          <a:p>
            <a:fld id="{270F4CCD-B53F-45A7-8CE3-CD99F918EACF}" type="slidenum">
              <a:rPr lang="en-US" smtClean="0"/>
              <a:t>31</a:t>
            </a:fld>
            <a:endParaRPr lang="en-US" dirty="0"/>
          </a:p>
        </p:txBody>
      </p:sp>
    </p:spTree>
    <p:extLst>
      <p:ext uri="{BB962C8B-B14F-4D97-AF65-F5344CB8AC3E}">
        <p14:creationId xmlns:p14="http://schemas.microsoft.com/office/powerpoint/2010/main" val="2160820006"/>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153400" cy="1295400"/>
          </a:xfrm>
        </p:spPr>
        <p:txBody>
          <a:bodyPr/>
          <a:lstStyle/>
          <a:p>
            <a:br>
              <a:rPr lang="en-US" sz="3200" dirty="0"/>
            </a:br>
            <a:r>
              <a:rPr lang="en-US" sz="3200" dirty="0"/>
              <a:t>TB in Correctional Population in the United States, 2019</a:t>
            </a:r>
          </a:p>
        </p:txBody>
      </p:sp>
      <p:sp>
        <p:nvSpPr>
          <p:cNvPr id="3" name="Content Placeholder 2"/>
          <p:cNvSpPr>
            <a:spLocks noGrp="1"/>
          </p:cNvSpPr>
          <p:nvPr>
            <p:ph idx="1"/>
          </p:nvPr>
        </p:nvSpPr>
        <p:spPr>
          <a:xfrm>
            <a:off x="457200" y="2133600"/>
            <a:ext cx="8229600" cy="3657600"/>
          </a:xfrm>
        </p:spPr>
        <p:txBody>
          <a:bodyPr/>
          <a:lstStyle/>
          <a:p>
            <a:r>
              <a:rPr lang="en-US" sz="2800"/>
              <a:t>In </a:t>
            </a:r>
            <a:r>
              <a:rPr lang="en-US" sz="2800" dirty="0"/>
              <a:t>2019, approximately 3% of TB cases reported in the United States occurred among people who were incarcerated at the time of diagnosis</a:t>
            </a:r>
          </a:p>
          <a:p>
            <a:endParaRPr lang="en-US" dirty="0"/>
          </a:p>
        </p:txBody>
      </p:sp>
      <p:sp>
        <p:nvSpPr>
          <p:cNvPr id="4" name="Slide Number Placeholder 3"/>
          <p:cNvSpPr>
            <a:spLocks noGrp="1"/>
          </p:cNvSpPr>
          <p:nvPr>
            <p:ph type="sldNum" sz="quarter" idx="13"/>
          </p:nvPr>
        </p:nvSpPr>
        <p:spPr/>
        <p:txBody>
          <a:bodyPr/>
          <a:lstStyle/>
          <a:p>
            <a:fld id="{270F4CCD-B53F-45A7-8CE3-CD99F918EACF}" type="slidenum">
              <a:rPr lang="en-US" smtClean="0"/>
              <a:t>32</a:t>
            </a:fld>
            <a:endParaRPr lang="en-US" dirty="0"/>
          </a:p>
        </p:txBody>
      </p:sp>
    </p:spTree>
    <p:extLst>
      <p:ext uri="{BB962C8B-B14F-4D97-AF65-F5344CB8AC3E}">
        <p14:creationId xmlns:p14="http://schemas.microsoft.com/office/powerpoint/2010/main" val="2232767398"/>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Working with the Health Department to Report a TB Case</a:t>
            </a:r>
          </a:p>
        </p:txBody>
      </p:sp>
      <p:sp>
        <p:nvSpPr>
          <p:cNvPr id="3" name="Content Placeholder 2"/>
          <p:cNvSpPr>
            <a:spLocks noGrp="1"/>
          </p:cNvSpPr>
          <p:nvPr>
            <p:ph idx="1"/>
          </p:nvPr>
        </p:nvSpPr>
        <p:spPr>
          <a:xfrm>
            <a:off x="457200" y="1447800"/>
            <a:ext cx="8229600" cy="4724400"/>
          </a:xfrm>
        </p:spPr>
        <p:txBody>
          <a:bodyPr/>
          <a:lstStyle/>
          <a:p>
            <a:pPr>
              <a:spcBef>
                <a:spcPct val="45000"/>
              </a:spcBef>
            </a:pPr>
            <a:r>
              <a:rPr lang="en-US" sz="2800" dirty="0"/>
              <a:t>All states require reporting of suspected and confirmed patients with TB disease to their local or state health department.</a:t>
            </a:r>
          </a:p>
          <a:p>
            <a:pPr>
              <a:spcBef>
                <a:spcPct val="45000"/>
              </a:spcBef>
            </a:pPr>
            <a:r>
              <a:rPr lang="en-US" sz="2800" dirty="0"/>
              <a:t>Non-medical correctional staff should report any persons with suspected TB disease to medical staff.</a:t>
            </a:r>
          </a:p>
          <a:p>
            <a:pPr>
              <a:spcBef>
                <a:spcPct val="45000"/>
              </a:spcBef>
            </a:pPr>
            <a:r>
              <a:rPr lang="en-US" sz="2800" dirty="0"/>
              <a:t>Correctional facility medical staff should report any suspected or confirmed TB cases among inmates or employees to the appropriate health agency according to state and local laws and regulations.</a:t>
            </a:r>
          </a:p>
          <a:p>
            <a:pPr>
              <a:spcBef>
                <a:spcPct val="45000"/>
              </a:spcBef>
            </a:pPr>
            <a:endParaRPr lang="en-US" dirty="0">
              <a:sym typeface="Symbol" pitchFamily="18" charset="2"/>
            </a:endParaRPr>
          </a:p>
          <a:p>
            <a:endParaRPr lang="en-US" dirty="0"/>
          </a:p>
        </p:txBody>
      </p:sp>
      <p:sp>
        <p:nvSpPr>
          <p:cNvPr id="4" name="Slide Number Placeholder 3"/>
          <p:cNvSpPr>
            <a:spLocks noGrp="1"/>
          </p:cNvSpPr>
          <p:nvPr>
            <p:ph type="sldNum" sz="quarter" idx="13"/>
          </p:nvPr>
        </p:nvSpPr>
        <p:spPr/>
        <p:txBody>
          <a:bodyPr/>
          <a:lstStyle/>
          <a:p>
            <a:fld id="{270F4CCD-B53F-45A7-8CE3-CD99F918EACF}" type="slidenum">
              <a:rPr lang="en-US" smtClean="0"/>
              <a:t>33</a:t>
            </a:fld>
            <a:endParaRPr lang="en-US" dirty="0"/>
          </a:p>
        </p:txBody>
      </p:sp>
    </p:spTree>
    <p:extLst>
      <p:ext uri="{BB962C8B-B14F-4D97-AF65-F5344CB8AC3E}">
        <p14:creationId xmlns:p14="http://schemas.microsoft.com/office/powerpoint/2010/main" val="385024914"/>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TB Patient Isolation</a:t>
            </a:r>
          </a:p>
        </p:txBody>
      </p:sp>
      <p:sp>
        <p:nvSpPr>
          <p:cNvPr id="3" name="Content Placeholder 2"/>
          <p:cNvSpPr>
            <a:spLocks noGrp="1"/>
          </p:cNvSpPr>
          <p:nvPr>
            <p:ph idx="1"/>
          </p:nvPr>
        </p:nvSpPr>
        <p:spPr>
          <a:xfrm>
            <a:off x="457200" y="1524000"/>
            <a:ext cx="8229600" cy="4495800"/>
          </a:xfrm>
        </p:spPr>
        <p:txBody>
          <a:bodyPr/>
          <a:lstStyle/>
          <a:p>
            <a:pPr>
              <a:spcBef>
                <a:spcPct val="45000"/>
              </a:spcBef>
            </a:pPr>
            <a:r>
              <a:rPr lang="en-US" sz="2800" dirty="0"/>
              <a:t>Since TB germs can be transmitted from person to person, it is important to practice appropriate isolation procedures to protect inmates and staff from exposure to TB bacteria. </a:t>
            </a:r>
          </a:p>
          <a:p>
            <a:pPr>
              <a:spcBef>
                <a:spcPct val="45000"/>
              </a:spcBef>
            </a:pPr>
            <a:r>
              <a:rPr lang="en-US" sz="2800" dirty="0"/>
              <a:t>Environmental control measures should be implemented to reduce the amount of TB bacteria in the air by</a:t>
            </a:r>
          </a:p>
          <a:p>
            <a:pPr lvl="1">
              <a:spcBef>
                <a:spcPct val="45000"/>
              </a:spcBef>
            </a:pPr>
            <a:r>
              <a:rPr lang="en-US" sz="2400" dirty="0"/>
              <a:t>Removing contaminated air using ventilation</a:t>
            </a:r>
          </a:p>
          <a:p>
            <a:pPr lvl="1">
              <a:spcBef>
                <a:spcPct val="45000"/>
              </a:spcBef>
            </a:pPr>
            <a:r>
              <a:rPr lang="en-US" sz="2400" dirty="0"/>
              <a:t>Cleaning the air using HEPA filtration and/or Ultraviolet Germ Irradiation (UVGI)</a:t>
            </a:r>
          </a:p>
          <a:p>
            <a:pPr>
              <a:spcBef>
                <a:spcPct val="45000"/>
              </a:spcBef>
              <a:buNone/>
            </a:pPr>
            <a:endParaRPr lang="en-US" dirty="0">
              <a:sym typeface="Symbol" pitchFamily="18" charset="2"/>
            </a:endParaRPr>
          </a:p>
          <a:p>
            <a:endParaRPr lang="en-US" dirty="0"/>
          </a:p>
        </p:txBody>
      </p:sp>
      <p:sp>
        <p:nvSpPr>
          <p:cNvPr id="4" name="Slide Number Placeholder 3"/>
          <p:cNvSpPr>
            <a:spLocks noGrp="1"/>
          </p:cNvSpPr>
          <p:nvPr>
            <p:ph type="sldNum" sz="quarter" idx="13"/>
          </p:nvPr>
        </p:nvSpPr>
        <p:spPr/>
        <p:txBody>
          <a:bodyPr/>
          <a:lstStyle/>
          <a:p>
            <a:fld id="{270F4CCD-B53F-45A7-8CE3-CD99F918EACF}" type="slidenum">
              <a:rPr lang="en-US" smtClean="0"/>
              <a:t>34</a:t>
            </a:fld>
            <a:endParaRPr lang="en-US" dirty="0"/>
          </a:p>
        </p:txBody>
      </p:sp>
    </p:spTree>
    <p:extLst>
      <p:ext uri="{BB962C8B-B14F-4D97-AF65-F5344CB8AC3E}">
        <p14:creationId xmlns:p14="http://schemas.microsoft.com/office/powerpoint/2010/main" val="3814882858"/>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Isolation Rooms</a:t>
            </a:r>
          </a:p>
        </p:txBody>
      </p:sp>
      <p:sp>
        <p:nvSpPr>
          <p:cNvPr id="3" name="Content Placeholder 2"/>
          <p:cNvSpPr>
            <a:spLocks noGrp="1"/>
          </p:cNvSpPr>
          <p:nvPr>
            <p:ph idx="1"/>
          </p:nvPr>
        </p:nvSpPr>
        <p:spPr>
          <a:xfrm>
            <a:off x="457200" y="1524000"/>
            <a:ext cx="8229600" cy="4495800"/>
          </a:xfrm>
        </p:spPr>
        <p:txBody>
          <a:bodyPr/>
          <a:lstStyle/>
          <a:p>
            <a:pPr>
              <a:spcBef>
                <a:spcPct val="45000"/>
              </a:spcBef>
            </a:pPr>
            <a:r>
              <a:rPr lang="en-US" sz="2800" dirty="0"/>
              <a:t>Inmates known or suspected to have TB disease should be placed in an airborne infection isolation (AII) room.</a:t>
            </a:r>
          </a:p>
          <a:p>
            <a:pPr>
              <a:spcBef>
                <a:spcPct val="45000"/>
              </a:spcBef>
            </a:pPr>
            <a:r>
              <a:rPr lang="en-US" sz="2800" dirty="0"/>
              <a:t>Infectious inmates should remain in isolation until treatment or further evaluation shows that they are no longer infectious.</a:t>
            </a:r>
          </a:p>
          <a:p>
            <a:pPr>
              <a:spcBef>
                <a:spcPct val="45000"/>
              </a:spcBef>
            </a:pPr>
            <a:r>
              <a:rPr lang="en-US" sz="2800" dirty="0">
                <a:sym typeface="Symbol" pitchFamily="18" charset="2"/>
              </a:rPr>
              <a:t>Facilities without an on-site AII room should have a written plan for</a:t>
            </a:r>
            <a:r>
              <a:rPr lang="en-US" sz="2800" dirty="0">
                <a:solidFill>
                  <a:schemeClr val="tx1"/>
                </a:solidFill>
                <a:sym typeface="Symbol" pitchFamily="18" charset="2"/>
              </a:rPr>
              <a:t> </a:t>
            </a:r>
            <a:r>
              <a:rPr lang="en-US" sz="2800" dirty="0">
                <a:sym typeface="Symbol" pitchFamily="18" charset="2"/>
              </a:rPr>
              <a:t>the transfer of patients with suspected or confirmed TB to a facility that can isolate,  evaluate, and treat TB patients.</a:t>
            </a:r>
            <a:endParaRPr lang="en-US" dirty="0">
              <a:sym typeface="Symbol" pitchFamily="18" charset="2"/>
            </a:endParaRPr>
          </a:p>
          <a:p>
            <a:endParaRPr lang="en-US" dirty="0"/>
          </a:p>
        </p:txBody>
      </p:sp>
      <p:sp>
        <p:nvSpPr>
          <p:cNvPr id="4" name="Slide Number Placeholder 3"/>
          <p:cNvSpPr>
            <a:spLocks noGrp="1"/>
          </p:cNvSpPr>
          <p:nvPr>
            <p:ph type="sldNum" sz="quarter" idx="13"/>
          </p:nvPr>
        </p:nvSpPr>
        <p:spPr/>
        <p:txBody>
          <a:bodyPr/>
          <a:lstStyle/>
          <a:p>
            <a:fld id="{270F4CCD-B53F-45A7-8CE3-CD99F918EACF}" type="slidenum">
              <a:rPr lang="en-US" smtClean="0"/>
              <a:t>35</a:t>
            </a:fld>
            <a:endParaRPr lang="en-US" dirty="0"/>
          </a:p>
        </p:txBody>
      </p:sp>
    </p:spTree>
    <p:extLst>
      <p:ext uri="{BB962C8B-B14F-4D97-AF65-F5344CB8AC3E}">
        <p14:creationId xmlns:p14="http://schemas.microsoft.com/office/powerpoint/2010/main" val="1783010514"/>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3134" y="317500"/>
            <a:ext cx="8229600" cy="960438"/>
          </a:xfrm>
        </p:spPr>
        <p:txBody>
          <a:bodyPr/>
          <a:lstStyle/>
          <a:p>
            <a:r>
              <a:rPr lang="en-US" sz="3200" dirty="0"/>
              <a:t>Implementing a Respiratory </a:t>
            </a:r>
            <a:br>
              <a:rPr lang="en-US" sz="3200" dirty="0"/>
            </a:br>
            <a:r>
              <a:rPr lang="en-US" sz="3200" dirty="0"/>
              <a:t>Protection Program</a:t>
            </a:r>
          </a:p>
        </p:txBody>
      </p:sp>
      <p:sp>
        <p:nvSpPr>
          <p:cNvPr id="5" name="Content Placeholder 4"/>
          <p:cNvSpPr>
            <a:spLocks noGrp="1"/>
          </p:cNvSpPr>
          <p:nvPr>
            <p:ph idx="1"/>
          </p:nvPr>
        </p:nvSpPr>
        <p:spPr>
          <a:xfrm>
            <a:off x="228600" y="1187450"/>
            <a:ext cx="6553200" cy="5029200"/>
          </a:xfrm>
        </p:spPr>
        <p:txBody>
          <a:bodyPr/>
          <a:lstStyle/>
          <a:p>
            <a:r>
              <a:rPr lang="en-US" dirty="0">
                <a:sym typeface="Symbol" pitchFamily="18" charset="2"/>
              </a:rPr>
              <a:t>All facilities (i.e., employers) should develop, implement, and maintain a respiratory protection program for health-care workers and other staff (including officers and guards). </a:t>
            </a:r>
          </a:p>
          <a:p>
            <a:r>
              <a:rPr lang="en-US" dirty="0">
                <a:sym typeface="Symbol" pitchFamily="18" charset="2"/>
              </a:rPr>
              <a:t>Respiratory protection is needed for inmates and staff who enter AII rooms, transport infectious persons in an enclosed vehicle, or perform cough-inducing procedures.</a:t>
            </a:r>
          </a:p>
          <a:p>
            <a:r>
              <a:rPr lang="en-US" dirty="0"/>
              <a:t>Respiratory protection programs are required for facilities covered by the U.S. Occupational Safety and Health Administration (OSHA).</a:t>
            </a:r>
          </a:p>
        </p:txBody>
      </p:sp>
      <p:pic>
        <p:nvPicPr>
          <p:cNvPr id="7" name="Picture 12" descr="3M N-95 Particulate Respirator"/>
          <p:cNvPicPr>
            <a:picLocks noChangeAspect="1" noChangeArrowheads="1"/>
          </p:cNvPicPr>
          <p:nvPr/>
        </p:nvPicPr>
        <p:blipFill>
          <a:blip r:embed="rId3" cstate="print">
            <a:lum bright="30000" contrast="20000"/>
          </a:blip>
          <a:srcRect/>
          <a:stretch>
            <a:fillRect/>
          </a:stretch>
        </p:blipFill>
        <p:spPr bwMode="auto">
          <a:xfrm>
            <a:off x="6781800" y="4419600"/>
            <a:ext cx="2209800" cy="1657350"/>
          </a:xfrm>
          <a:prstGeom prst="rect">
            <a:avLst/>
          </a:prstGeom>
          <a:noFill/>
          <a:ln w="19050">
            <a:solidFill>
              <a:schemeClr val="accent1"/>
            </a:solidFill>
            <a:miter lim="800000"/>
            <a:headEnd/>
            <a:tailEnd/>
          </a:ln>
          <a:effectLst/>
        </p:spPr>
      </p:pic>
      <p:sp>
        <p:nvSpPr>
          <p:cNvPr id="2" name="Slide Number Placeholder 1"/>
          <p:cNvSpPr>
            <a:spLocks noGrp="1"/>
          </p:cNvSpPr>
          <p:nvPr>
            <p:ph type="sldNum" sz="quarter" idx="13"/>
          </p:nvPr>
        </p:nvSpPr>
        <p:spPr/>
        <p:txBody>
          <a:bodyPr/>
          <a:lstStyle/>
          <a:p>
            <a:fld id="{270F4CCD-B53F-45A7-8CE3-CD99F918EACF}" type="slidenum">
              <a:rPr lang="en-US" smtClean="0"/>
              <a:t>36</a:t>
            </a:fld>
            <a:endParaRPr lang="en-US"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8911" y="1569370"/>
            <a:ext cx="2206752" cy="1655064"/>
          </a:xfrm>
          <a:prstGeom prst="rect">
            <a:avLst/>
          </a:prstGeom>
          <a:ln w="28575">
            <a:solidFill>
              <a:schemeClr val="accent1"/>
            </a:solidFill>
          </a:ln>
          <a:effectLst/>
        </p:spPr>
      </p:pic>
    </p:spTree>
    <p:extLst>
      <p:ext uri="{BB962C8B-B14F-4D97-AF65-F5344CB8AC3E}">
        <p14:creationId xmlns:p14="http://schemas.microsoft.com/office/powerpoint/2010/main" val="220267870"/>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title"/>
          </p:nvPr>
        </p:nvSpPr>
        <p:spPr>
          <a:xfrm>
            <a:off x="1066800" y="4343400"/>
            <a:ext cx="7086600" cy="1447800"/>
          </a:xfrm>
        </p:spPr>
        <p:txBody>
          <a:bodyPr/>
          <a:lstStyle/>
          <a:p>
            <a:br>
              <a:rPr lang="en-US" sz="3200" dirty="0"/>
            </a:br>
            <a:br>
              <a:rPr lang="en-US" sz="3200" dirty="0"/>
            </a:br>
            <a:br>
              <a:rPr lang="en-US" sz="3200" dirty="0"/>
            </a:br>
            <a:br>
              <a:rPr lang="en-US" sz="3200" dirty="0"/>
            </a:br>
            <a:br>
              <a:rPr lang="en-US" sz="1800" dirty="0"/>
            </a:br>
            <a:r>
              <a:rPr lang="en-US" altLang="en-US" sz="3200" dirty="0"/>
              <a:t>Collaboration Between Correctional Facilities and Public Health </a:t>
            </a:r>
            <a:br>
              <a:rPr lang="en-US" altLang="en-US" sz="3200" dirty="0"/>
            </a:br>
            <a:r>
              <a:rPr lang="en-US" altLang="en-US" sz="3200" dirty="0"/>
              <a:t>TB Control Programs</a:t>
            </a:r>
          </a:p>
        </p:txBody>
      </p:sp>
      <p:sp>
        <p:nvSpPr>
          <p:cNvPr id="2" name="Slide Number Placeholder 1"/>
          <p:cNvSpPr>
            <a:spLocks noGrp="1"/>
          </p:cNvSpPr>
          <p:nvPr>
            <p:ph type="sldNum" sz="quarter" idx="13"/>
          </p:nvPr>
        </p:nvSpPr>
        <p:spPr/>
        <p:txBody>
          <a:bodyPr/>
          <a:lstStyle/>
          <a:p>
            <a:fld id="{270F4CCD-B53F-45A7-8CE3-CD99F918EACF}" type="slidenum">
              <a:rPr lang="en-US" smtClean="0"/>
              <a:t>37</a:t>
            </a:fld>
            <a:endParaRPr lang="en-US" dirty="0"/>
          </a:p>
        </p:txBody>
      </p:sp>
      <p:pic>
        <p:nvPicPr>
          <p:cNvPr id="6146" name="Picture 2" descr="\\cdc\project\NCHSTP_DTBE_Store1\WG\CEB_Projects\Corrections\Corrections Slide Set\Photos\Mycobacterium tbuerculosis cul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066800"/>
            <a:ext cx="4807468" cy="320040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2882230"/>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8229600" cy="609600"/>
          </a:xfrm>
        </p:spPr>
        <p:txBody>
          <a:bodyPr/>
          <a:lstStyle/>
          <a:p>
            <a:r>
              <a:rPr lang="en-US" sz="3200" dirty="0"/>
              <a:t>Collaboration</a:t>
            </a:r>
          </a:p>
        </p:txBody>
      </p:sp>
      <p:sp>
        <p:nvSpPr>
          <p:cNvPr id="5" name="Content Placeholder 4"/>
          <p:cNvSpPr>
            <a:spLocks noGrp="1"/>
          </p:cNvSpPr>
          <p:nvPr>
            <p:ph idx="1"/>
          </p:nvPr>
        </p:nvSpPr>
        <p:spPr>
          <a:xfrm>
            <a:off x="381000" y="1219200"/>
            <a:ext cx="8229600" cy="5105400"/>
          </a:xfrm>
        </p:spPr>
        <p:txBody>
          <a:bodyPr/>
          <a:lstStyle/>
          <a:p>
            <a:pPr marL="0" indent="0">
              <a:spcBef>
                <a:spcPct val="45000"/>
              </a:spcBef>
              <a:buNone/>
            </a:pPr>
            <a:r>
              <a:rPr lang="en-US" sz="2800" dirty="0">
                <a:sym typeface="Symbol" pitchFamily="18" charset="2"/>
              </a:rPr>
              <a:t>Correctional facilities and public health programs should work together to:</a:t>
            </a:r>
          </a:p>
          <a:p>
            <a:pPr>
              <a:spcBef>
                <a:spcPct val="45000"/>
              </a:spcBef>
            </a:pPr>
            <a:r>
              <a:rPr lang="en-US" sz="2800" dirty="0">
                <a:sym typeface="Symbol" pitchFamily="18" charset="2"/>
              </a:rPr>
              <a:t>Ensure that TB-control efforts are undertaken in the most cost-effective manner.</a:t>
            </a:r>
          </a:p>
          <a:p>
            <a:pPr>
              <a:spcBef>
                <a:spcPct val="45000"/>
              </a:spcBef>
            </a:pPr>
            <a:r>
              <a:rPr lang="en-US" sz="2800" dirty="0">
                <a:sym typeface="Symbol" pitchFamily="18" charset="2"/>
              </a:rPr>
              <a:t>Maximize the effectiveness of TB treatment begun in a correctional facility by linking released detainees to the public healthcare system.</a:t>
            </a:r>
          </a:p>
          <a:p>
            <a:r>
              <a:rPr lang="en-US" sz="2800" dirty="0">
                <a:sym typeface="Symbol" pitchFamily="18" charset="2"/>
              </a:rPr>
              <a:t>Facilities should ensure transition plans are in place for all inmates with active TB disease prior to release.</a:t>
            </a:r>
          </a:p>
          <a:p>
            <a:pPr marL="628650" lvl="1" indent="-228600">
              <a:buNone/>
            </a:pPr>
            <a:endParaRPr lang="en-US" dirty="0">
              <a:sym typeface="Symbol" pitchFamily="18" charset="2"/>
            </a:endParaRPr>
          </a:p>
          <a:p>
            <a:pPr marL="228600" indent="-228600">
              <a:buNone/>
            </a:pPr>
            <a:endParaRPr lang="en-US" dirty="0">
              <a:sym typeface="Symbol" pitchFamily="18" charset="2"/>
            </a:endParaRPr>
          </a:p>
          <a:p>
            <a:pPr>
              <a:buNone/>
            </a:pPr>
            <a:endParaRPr lang="en-US" dirty="0">
              <a:solidFill>
                <a:schemeClr val="tx2"/>
              </a:solidFill>
            </a:endParaRPr>
          </a:p>
        </p:txBody>
      </p:sp>
      <p:sp>
        <p:nvSpPr>
          <p:cNvPr id="2" name="Slide Number Placeholder 1"/>
          <p:cNvSpPr>
            <a:spLocks noGrp="1"/>
          </p:cNvSpPr>
          <p:nvPr>
            <p:ph type="sldNum" sz="quarter" idx="13"/>
          </p:nvPr>
        </p:nvSpPr>
        <p:spPr/>
        <p:txBody>
          <a:bodyPr/>
          <a:lstStyle/>
          <a:p>
            <a:fld id="{270F4CCD-B53F-45A7-8CE3-CD99F918EACF}" type="slidenum">
              <a:rPr lang="en-US" smtClean="0"/>
              <a:t>38</a:t>
            </a:fld>
            <a:endParaRPr lang="en-US" dirty="0"/>
          </a:p>
        </p:txBody>
      </p:sp>
    </p:spTree>
    <p:extLst>
      <p:ext uri="{BB962C8B-B14F-4D97-AF65-F5344CB8AC3E}">
        <p14:creationId xmlns:p14="http://schemas.microsoft.com/office/powerpoint/2010/main" val="2714368706"/>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8229600" cy="609600"/>
          </a:xfrm>
        </p:spPr>
        <p:txBody>
          <a:bodyPr/>
          <a:lstStyle/>
          <a:p>
            <a:r>
              <a:rPr lang="en-US" sz="3200" dirty="0"/>
              <a:t>Points of Contact for TB-Associated Efforts</a:t>
            </a:r>
          </a:p>
        </p:txBody>
      </p:sp>
      <p:sp>
        <p:nvSpPr>
          <p:cNvPr id="5" name="Content Placeholder 4"/>
          <p:cNvSpPr>
            <a:spLocks noGrp="1"/>
          </p:cNvSpPr>
          <p:nvPr>
            <p:ph idx="1"/>
          </p:nvPr>
        </p:nvSpPr>
        <p:spPr>
          <a:xfrm>
            <a:off x="457200" y="1219200"/>
            <a:ext cx="8458200" cy="5029200"/>
          </a:xfrm>
        </p:spPr>
        <p:txBody>
          <a:bodyPr/>
          <a:lstStyle/>
          <a:p>
            <a:r>
              <a:rPr lang="en-US" sz="2800" dirty="0">
                <a:sym typeface="Symbol" pitchFamily="18" charset="2"/>
              </a:rPr>
              <a:t>Correctional facilities should designate points of contact (POC) with the health department</a:t>
            </a:r>
          </a:p>
          <a:p>
            <a:pPr lvl="1"/>
            <a:r>
              <a:rPr lang="en-US" dirty="0">
                <a:sym typeface="Symbol" pitchFamily="18" charset="2"/>
              </a:rPr>
              <a:t>State TB control offices have a designated correctional liaison.  A list of liaisons can be found at </a:t>
            </a:r>
            <a:r>
              <a:rPr lang="en-US" dirty="0">
                <a:solidFill>
                  <a:schemeClr val="tx1"/>
                </a:solidFill>
                <a:sym typeface="Symbol" pitchFamily="18" charset="2"/>
              </a:rPr>
              <a:t>the </a:t>
            </a:r>
            <a:r>
              <a:rPr lang="en-US" dirty="0">
                <a:sym typeface="Symbol" pitchFamily="18" charset="2"/>
              </a:rPr>
              <a:t>National TB Controllers Association Corrections website: </a:t>
            </a:r>
            <a:r>
              <a:rPr lang="en-US" dirty="0">
                <a:sym typeface="Symbol" pitchFamily="18" charset="2"/>
                <a:hlinkClick r:id="rId3"/>
              </a:rPr>
              <a:t>http://www.tbcontrollers.org/ntca-2/committees/corrections/</a:t>
            </a:r>
            <a:endParaRPr lang="en-US" dirty="0">
              <a:sym typeface="Symbol" pitchFamily="18" charset="2"/>
            </a:endParaRPr>
          </a:p>
          <a:p>
            <a:r>
              <a:rPr lang="en-US" sz="2800" dirty="0">
                <a:sym typeface="Symbol" pitchFamily="18" charset="2"/>
              </a:rPr>
              <a:t>Correctional staff POCs should be either responsible for, or familiar with, TB control</a:t>
            </a:r>
          </a:p>
          <a:p>
            <a:r>
              <a:rPr lang="en-US" sz="2800" dirty="0">
                <a:sym typeface="Symbol" pitchFamily="18" charset="2"/>
              </a:rPr>
              <a:t>POCs should hold regular meetings with correctional facility and public health department staff to discuss TB control efforts</a:t>
            </a:r>
            <a:endParaRPr lang="en-US" sz="2000" dirty="0">
              <a:sym typeface="Symbol" pitchFamily="18" charset="2"/>
            </a:endParaRPr>
          </a:p>
        </p:txBody>
      </p:sp>
      <p:sp>
        <p:nvSpPr>
          <p:cNvPr id="2" name="Slide Number Placeholder 1"/>
          <p:cNvSpPr>
            <a:spLocks noGrp="1"/>
          </p:cNvSpPr>
          <p:nvPr>
            <p:ph type="sldNum" sz="quarter" idx="13"/>
          </p:nvPr>
        </p:nvSpPr>
        <p:spPr/>
        <p:txBody>
          <a:bodyPr/>
          <a:lstStyle/>
          <a:p>
            <a:fld id="{270F4CCD-B53F-45A7-8CE3-CD99F918EACF}" type="slidenum">
              <a:rPr lang="en-US" smtClean="0"/>
              <a:t>39</a:t>
            </a:fld>
            <a:endParaRPr lang="en-US" dirty="0"/>
          </a:p>
        </p:txBody>
      </p:sp>
    </p:spTree>
    <p:extLst>
      <p:ext uri="{BB962C8B-B14F-4D97-AF65-F5344CB8AC3E}">
        <p14:creationId xmlns:p14="http://schemas.microsoft.com/office/powerpoint/2010/main" val="270223041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lstStyle/>
          <a:p>
            <a:r>
              <a:rPr lang="en-US" altLang="en-US" sz="3200" dirty="0"/>
              <a:t>Tuberculosis (TB)</a:t>
            </a:r>
          </a:p>
        </p:txBody>
      </p:sp>
      <p:sp>
        <p:nvSpPr>
          <p:cNvPr id="3" name="Content Placeholder 2"/>
          <p:cNvSpPr>
            <a:spLocks noGrp="1"/>
          </p:cNvSpPr>
          <p:nvPr>
            <p:ph idx="1"/>
          </p:nvPr>
        </p:nvSpPr>
        <p:spPr>
          <a:xfrm>
            <a:off x="381000" y="1600200"/>
            <a:ext cx="8001000" cy="4724400"/>
          </a:xfrm>
        </p:spPr>
        <p:txBody>
          <a:bodyPr/>
          <a:lstStyle/>
          <a:p>
            <a:r>
              <a:rPr lang="en-US" sz="2800" dirty="0"/>
              <a:t>TB is a disease caused by a bacteria.</a:t>
            </a:r>
            <a:endParaRPr lang="en-US" sz="2800" i="1" dirty="0"/>
          </a:p>
          <a:p>
            <a:r>
              <a:rPr lang="en-US" sz="2800" dirty="0"/>
              <a:t>TB is spread through the air from person to person when a person with TB disease of the lungs (or throat) coughs, sneezes, speaks, or sings.</a:t>
            </a:r>
          </a:p>
          <a:p>
            <a:r>
              <a:rPr lang="en-US" sz="2800" dirty="0"/>
              <a:t>The bacteria usually attack the lungs, but can attack any part of the body such as the kidney, spine, and brain.</a:t>
            </a:r>
          </a:p>
          <a:p>
            <a:endParaRPr lang="en-US" sz="2800" dirty="0"/>
          </a:p>
          <a:p>
            <a:pPr>
              <a:buNone/>
            </a:pPr>
            <a:endParaRPr lang="en-US" altLang="en-US" dirty="0"/>
          </a:p>
          <a:p>
            <a:endParaRPr lang="en-US" dirty="0"/>
          </a:p>
        </p:txBody>
      </p:sp>
      <p:sp>
        <p:nvSpPr>
          <p:cNvPr id="4" name="Slide Number Placeholder 3"/>
          <p:cNvSpPr>
            <a:spLocks noGrp="1"/>
          </p:cNvSpPr>
          <p:nvPr>
            <p:ph type="sldNum" sz="quarter" idx="13"/>
          </p:nvPr>
        </p:nvSpPr>
        <p:spPr/>
        <p:txBody>
          <a:bodyPr/>
          <a:lstStyle/>
          <a:p>
            <a:fld id="{270F4CCD-B53F-45A7-8CE3-CD99F918EACF}" type="slidenum">
              <a:rPr lang="en-US" smtClean="0"/>
              <a:t>4</a:t>
            </a:fld>
            <a:endParaRPr lang="en-US" dirty="0"/>
          </a:p>
        </p:txBody>
      </p:sp>
    </p:spTree>
    <p:extLst>
      <p:ext uri="{BB962C8B-B14F-4D97-AF65-F5344CB8AC3E}">
        <p14:creationId xmlns:p14="http://schemas.microsoft.com/office/powerpoint/2010/main" val="1708286277"/>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593725"/>
            <a:ext cx="8839200" cy="609600"/>
          </a:xfrm>
        </p:spPr>
        <p:txBody>
          <a:bodyPr/>
          <a:lstStyle/>
          <a:p>
            <a:r>
              <a:rPr lang="en-US" sz="3200" dirty="0"/>
              <a:t>Public Health &amp; Correctional </a:t>
            </a:r>
            <a:br>
              <a:rPr lang="en-US" sz="3200" dirty="0"/>
            </a:br>
            <a:r>
              <a:rPr lang="en-US" sz="3200" dirty="0"/>
              <a:t>Point of Contact (POC) Collaboration</a:t>
            </a:r>
          </a:p>
        </p:txBody>
      </p:sp>
      <p:sp>
        <p:nvSpPr>
          <p:cNvPr id="5" name="Content Placeholder 4"/>
          <p:cNvSpPr>
            <a:spLocks noGrp="1"/>
          </p:cNvSpPr>
          <p:nvPr>
            <p:ph idx="1"/>
          </p:nvPr>
        </p:nvSpPr>
        <p:spPr>
          <a:xfrm>
            <a:off x="381000" y="1219200"/>
            <a:ext cx="8229600" cy="5105400"/>
          </a:xfrm>
        </p:spPr>
        <p:txBody>
          <a:bodyPr/>
          <a:lstStyle/>
          <a:p>
            <a:pPr marL="0" indent="0">
              <a:buNone/>
            </a:pPr>
            <a:r>
              <a:rPr lang="en-US" sz="2800" dirty="0">
                <a:sym typeface="Symbol" pitchFamily="18" charset="2"/>
              </a:rPr>
              <a:t>Public health and correctional facility POCs should collaborate on:</a:t>
            </a:r>
          </a:p>
          <a:p>
            <a:r>
              <a:rPr lang="en-US" sz="2800" dirty="0">
                <a:sym typeface="Symbol" pitchFamily="18" charset="2"/>
              </a:rPr>
              <a:t>Planning for inmate release (if receiving treatment for TB)</a:t>
            </a:r>
          </a:p>
          <a:p>
            <a:r>
              <a:rPr lang="en-US" sz="2800" dirty="0">
                <a:sym typeface="Symbol" pitchFamily="18" charset="2"/>
              </a:rPr>
              <a:t>Contact investigations</a:t>
            </a:r>
          </a:p>
          <a:p>
            <a:r>
              <a:rPr lang="en-US" sz="2800" dirty="0">
                <a:sym typeface="Symbol" pitchFamily="18" charset="2"/>
              </a:rPr>
              <a:t>Implementation of TB control in correctional facility</a:t>
            </a:r>
          </a:p>
          <a:p>
            <a:r>
              <a:rPr lang="en-US" sz="2800" dirty="0">
                <a:sym typeface="Symbol" pitchFamily="18" charset="2"/>
              </a:rPr>
              <a:t>Implementation of facility TB risk assessment and infection control measures</a:t>
            </a:r>
          </a:p>
          <a:p>
            <a:endParaRPr lang="en-US" dirty="0">
              <a:sym typeface="Symbol" pitchFamily="18" charset="2"/>
            </a:endParaRPr>
          </a:p>
          <a:p>
            <a:pPr marL="628650" lvl="1" indent="-228600">
              <a:buNone/>
            </a:pPr>
            <a:endParaRPr lang="en-US" dirty="0">
              <a:sym typeface="Symbol" pitchFamily="18" charset="2"/>
            </a:endParaRPr>
          </a:p>
          <a:p>
            <a:pPr marL="228600" indent="-228600">
              <a:buNone/>
            </a:pPr>
            <a:endParaRPr lang="en-US" dirty="0">
              <a:sym typeface="Symbol" pitchFamily="18" charset="2"/>
            </a:endParaRPr>
          </a:p>
          <a:p>
            <a:pPr>
              <a:buNone/>
            </a:pPr>
            <a:endParaRPr lang="en-US" dirty="0">
              <a:solidFill>
                <a:schemeClr val="tx2"/>
              </a:solidFill>
            </a:endParaRPr>
          </a:p>
        </p:txBody>
      </p:sp>
      <p:sp>
        <p:nvSpPr>
          <p:cNvPr id="2" name="Slide Number Placeholder 1"/>
          <p:cNvSpPr>
            <a:spLocks noGrp="1"/>
          </p:cNvSpPr>
          <p:nvPr>
            <p:ph type="sldNum" sz="quarter" idx="13"/>
          </p:nvPr>
        </p:nvSpPr>
        <p:spPr/>
        <p:txBody>
          <a:bodyPr/>
          <a:lstStyle/>
          <a:p>
            <a:fld id="{270F4CCD-B53F-45A7-8CE3-CD99F918EACF}" type="slidenum">
              <a:rPr lang="en-US" smtClean="0"/>
              <a:t>40</a:t>
            </a:fld>
            <a:endParaRPr lang="en-US" dirty="0"/>
          </a:p>
        </p:txBody>
      </p:sp>
    </p:spTree>
    <p:extLst>
      <p:ext uri="{BB962C8B-B14F-4D97-AF65-F5344CB8AC3E}">
        <p14:creationId xmlns:p14="http://schemas.microsoft.com/office/powerpoint/2010/main" val="925021969"/>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81000"/>
            <a:ext cx="8229600" cy="762000"/>
          </a:xfrm>
        </p:spPr>
        <p:txBody>
          <a:bodyPr/>
          <a:lstStyle/>
          <a:p>
            <a:r>
              <a:rPr lang="en-US" sz="3200" dirty="0"/>
              <a:t>Collaboration:  Planning for Release</a:t>
            </a:r>
          </a:p>
        </p:txBody>
      </p:sp>
      <p:sp>
        <p:nvSpPr>
          <p:cNvPr id="5" name="Content Placeholder 4"/>
          <p:cNvSpPr>
            <a:spLocks noGrp="1"/>
          </p:cNvSpPr>
          <p:nvPr>
            <p:ph idx="1"/>
          </p:nvPr>
        </p:nvSpPr>
        <p:spPr>
          <a:xfrm>
            <a:off x="304800" y="1295400"/>
            <a:ext cx="8610600" cy="5029200"/>
          </a:xfrm>
        </p:spPr>
        <p:txBody>
          <a:bodyPr/>
          <a:lstStyle/>
          <a:p>
            <a:pPr marL="0" indent="0">
              <a:buNone/>
            </a:pPr>
            <a:r>
              <a:rPr lang="en-US" sz="2800" dirty="0">
                <a:sym typeface="Symbol" pitchFamily="18" charset="2"/>
              </a:rPr>
              <a:t>Collaboration and communication can reduce the disruption of TB treatment due to:</a:t>
            </a:r>
          </a:p>
          <a:p>
            <a:r>
              <a:rPr lang="en-US" dirty="0">
                <a:sym typeface="Symbol" pitchFamily="18" charset="2"/>
              </a:rPr>
              <a:t>Short length of stay in a facility</a:t>
            </a:r>
          </a:p>
          <a:p>
            <a:r>
              <a:rPr lang="en-US" dirty="0">
                <a:sym typeface="Symbol" pitchFamily="18" charset="2"/>
              </a:rPr>
              <a:t>Unanticipated release or transfer</a:t>
            </a:r>
          </a:p>
          <a:p>
            <a:r>
              <a:rPr lang="en-US" dirty="0">
                <a:sym typeface="Symbol" pitchFamily="18" charset="2"/>
              </a:rPr>
              <a:t>Limited channels of communication</a:t>
            </a:r>
          </a:p>
          <a:p>
            <a:r>
              <a:rPr lang="en-US" dirty="0">
                <a:sym typeface="Symbol" pitchFamily="18" charset="2"/>
              </a:rPr>
              <a:t>Limited resources - including staff, equipment, and medications</a:t>
            </a:r>
          </a:p>
          <a:p>
            <a:r>
              <a:rPr lang="en-US" dirty="0">
                <a:sym typeface="Symbol" pitchFamily="18" charset="2"/>
              </a:rPr>
              <a:t>Loss to follow up without treatment completion</a:t>
            </a:r>
          </a:p>
          <a:p>
            <a:pPr lvl="1"/>
            <a:r>
              <a:rPr lang="en-US" sz="2400" dirty="0">
                <a:sym typeface="Symbol" pitchFamily="18" charset="2"/>
              </a:rPr>
              <a:t>Due to transfer to other facilities or other cells </a:t>
            </a:r>
          </a:p>
          <a:p>
            <a:pPr lvl="1"/>
            <a:r>
              <a:rPr lang="en-US" sz="2400" dirty="0">
                <a:sym typeface="Symbol" pitchFamily="18" charset="2"/>
              </a:rPr>
              <a:t>Due to release</a:t>
            </a:r>
          </a:p>
          <a:p>
            <a:pPr marL="628650" lvl="1" indent="-228600">
              <a:buNone/>
            </a:pPr>
            <a:endParaRPr lang="en-US" dirty="0">
              <a:sym typeface="Symbol" pitchFamily="18" charset="2"/>
            </a:endParaRPr>
          </a:p>
          <a:p>
            <a:pPr marL="228600" indent="-228600">
              <a:buNone/>
            </a:pPr>
            <a:endParaRPr lang="en-US" dirty="0">
              <a:sym typeface="Symbol" pitchFamily="18" charset="2"/>
            </a:endParaRPr>
          </a:p>
          <a:p>
            <a:pPr>
              <a:buNone/>
            </a:pPr>
            <a:endParaRPr lang="en-US" dirty="0">
              <a:solidFill>
                <a:schemeClr val="tx2"/>
              </a:solidFill>
            </a:endParaRPr>
          </a:p>
        </p:txBody>
      </p:sp>
      <p:sp>
        <p:nvSpPr>
          <p:cNvPr id="2" name="Slide Number Placeholder 1"/>
          <p:cNvSpPr>
            <a:spLocks noGrp="1"/>
          </p:cNvSpPr>
          <p:nvPr>
            <p:ph type="sldNum" sz="quarter" idx="13"/>
          </p:nvPr>
        </p:nvSpPr>
        <p:spPr/>
        <p:txBody>
          <a:bodyPr/>
          <a:lstStyle/>
          <a:p>
            <a:fld id="{270F4CCD-B53F-45A7-8CE3-CD99F918EACF}" type="slidenum">
              <a:rPr lang="en-US" smtClean="0"/>
              <a:t>41</a:t>
            </a:fld>
            <a:endParaRPr lang="en-US" dirty="0"/>
          </a:p>
        </p:txBody>
      </p:sp>
    </p:spTree>
    <p:extLst>
      <p:ext uri="{BB962C8B-B14F-4D97-AF65-F5344CB8AC3E}">
        <p14:creationId xmlns:p14="http://schemas.microsoft.com/office/powerpoint/2010/main" val="2783565212"/>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8229600" cy="960438"/>
          </a:xfrm>
        </p:spPr>
        <p:txBody>
          <a:bodyPr/>
          <a:lstStyle/>
          <a:p>
            <a:r>
              <a:rPr lang="en-US" sz="3200" dirty="0"/>
              <a:t>TB Contact Investigations (1)</a:t>
            </a:r>
          </a:p>
        </p:txBody>
      </p:sp>
      <p:sp>
        <p:nvSpPr>
          <p:cNvPr id="5" name="Content Placeholder 4"/>
          <p:cNvSpPr>
            <a:spLocks noGrp="1"/>
          </p:cNvSpPr>
          <p:nvPr>
            <p:ph idx="1"/>
          </p:nvPr>
        </p:nvSpPr>
        <p:spPr>
          <a:xfrm>
            <a:off x="457200" y="1524000"/>
            <a:ext cx="8229600" cy="4343399"/>
          </a:xfrm>
        </p:spPr>
        <p:txBody>
          <a:bodyPr/>
          <a:lstStyle/>
          <a:p>
            <a:r>
              <a:rPr lang="en-US" sz="2800" dirty="0">
                <a:sym typeface="Symbol" pitchFamily="18" charset="2"/>
              </a:rPr>
              <a:t>The overall goal is to interrupt the spread</a:t>
            </a:r>
            <a:r>
              <a:rPr lang="en-US" sz="2800" dirty="0">
                <a:solidFill>
                  <a:srgbClr val="FF0000"/>
                </a:solidFill>
                <a:sym typeface="Symbol" pitchFamily="18" charset="2"/>
              </a:rPr>
              <a:t> </a:t>
            </a:r>
            <a:r>
              <a:rPr lang="en-US" sz="2800" dirty="0">
                <a:sym typeface="Symbol" pitchFamily="18" charset="2"/>
              </a:rPr>
              <a:t>of TB bacteria and prevent future cases of TB disease</a:t>
            </a:r>
          </a:p>
          <a:p>
            <a:r>
              <a:rPr lang="en-US" sz="2800" dirty="0">
                <a:sym typeface="Symbol" pitchFamily="18" charset="2"/>
              </a:rPr>
              <a:t>Ongoing transmission is prevented by</a:t>
            </a:r>
          </a:p>
          <a:p>
            <a:pPr lvl="1"/>
            <a:r>
              <a:rPr lang="en-US" sz="2400" dirty="0">
                <a:sym typeface="Symbol" pitchFamily="18" charset="2"/>
              </a:rPr>
              <a:t>Identifying,  isolating, and treating persons with TB disease</a:t>
            </a:r>
          </a:p>
          <a:p>
            <a:pPr lvl="1"/>
            <a:r>
              <a:rPr lang="en-US" sz="2400" dirty="0">
                <a:sym typeface="Symbol" pitchFamily="18" charset="2"/>
              </a:rPr>
              <a:t>Identifying infected contacts of the TB patient and providing them with a complete course of treatment for </a:t>
            </a:r>
            <a:r>
              <a:rPr lang="en-US" sz="2400" dirty="0"/>
              <a:t>latent TB infection</a:t>
            </a:r>
          </a:p>
          <a:p>
            <a:pPr marL="228600" indent="-228600"/>
            <a:endParaRPr lang="en-US" dirty="0">
              <a:sym typeface="Symbol" pitchFamily="18" charset="2"/>
            </a:endParaRPr>
          </a:p>
          <a:p>
            <a:pPr marL="628650" lvl="1" indent="-228600">
              <a:buNone/>
            </a:pPr>
            <a:endParaRPr lang="en-US" dirty="0">
              <a:sym typeface="Symbol" pitchFamily="18" charset="2"/>
            </a:endParaRPr>
          </a:p>
          <a:p>
            <a:pPr marL="228600" indent="-228600">
              <a:buNone/>
            </a:pPr>
            <a:endParaRPr lang="en-US" dirty="0">
              <a:sym typeface="Symbol" pitchFamily="18" charset="2"/>
            </a:endParaRPr>
          </a:p>
          <a:p>
            <a:pPr>
              <a:buNone/>
            </a:pPr>
            <a:endParaRPr lang="en-US" dirty="0">
              <a:solidFill>
                <a:schemeClr val="tx2"/>
              </a:solidFill>
            </a:endParaRPr>
          </a:p>
        </p:txBody>
      </p:sp>
      <p:sp>
        <p:nvSpPr>
          <p:cNvPr id="2" name="Slide Number Placeholder 1"/>
          <p:cNvSpPr>
            <a:spLocks noGrp="1"/>
          </p:cNvSpPr>
          <p:nvPr>
            <p:ph type="sldNum" sz="quarter" idx="13"/>
          </p:nvPr>
        </p:nvSpPr>
        <p:spPr/>
        <p:txBody>
          <a:bodyPr/>
          <a:lstStyle/>
          <a:p>
            <a:fld id="{270F4CCD-B53F-45A7-8CE3-CD99F918EACF}" type="slidenum">
              <a:rPr lang="en-US" smtClean="0"/>
              <a:t>42</a:t>
            </a:fld>
            <a:endParaRPr lang="en-US" dirty="0"/>
          </a:p>
        </p:txBody>
      </p:sp>
    </p:spTree>
    <p:extLst>
      <p:ext uri="{BB962C8B-B14F-4D97-AF65-F5344CB8AC3E}">
        <p14:creationId xmlns:p14="http://schemas.microsoft.com/office/powerpoint/2010/main" val="3020090794"/>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8229600" cy="609600"/>
          </a:xfrm>
        </p:spPr>
        <p:txBody>
          <a:bodyPr/>
          <a:lstStyle/>
          <a:p>
            <a:r>
              <a:rPr lang="en-US" sz="3200" dirty="0"/>
              <a:t>TB Contact Investigations (2)</a:t>
            </a:r>
          </a:p>
        </p:txBody>
      </p:sp>
      <p:sp>
        <p:nvSpPr>
          <p:cNvPr id="5" name="Content Placeholder 4"/>
          <p:cNvSpPr>
            <a:spLocks noGrp="1"/>
          </p:cNvSpPr>
          <p:nvPr>
            <p:ph idx="1"/>
          </p:nvPr>
        </p:nvSpPr>
        <p:spPr>
          <a:xfrm>
            <a:off x="457200" y="1143000"/>
            <a:ext cx="8534400" cy="5181600"/>
          </a:xfrm>
        </p:spPr>
        <p:txBody>
          <a:bodyPr/>
          <a:lstStyle/>
          <a:p>
            <a:r>
              <a:rPr lang="en-US" sz="2800" dirty="0">
                <a:sym typeface="Symbol" pitchFamily="18" charset="2"/>
              </a:rPr>
              <a:t>A multidisciplinary team should be formed to address the complicated nature of a contact investigation in correctional facilities including:</a:t>
            </a:r>
          </a:p>
          <a:p>
            <a:pPr lvl="1"/>
            <a:r>
              <a:rPr lang="en-US" sz="2800" dirty="0">
                <a:sym typeface="Symbol" pitchFamily="18" charset="2"/>
              </a:rPr>
              <a:t>Correctional healthcare workers </a:t>
            </a:r>
          </a:p>
          <a:p>
            <a:pPr lvl="1"/>
            <a:r>
              <a:rPr lang="en-US" sz="2800" dirty="0">
                <a:sym typeface="Symbol" pitchFamily="18" charset="2"/>
              </a:rPr>
              <a:t>Public health staff</a:t>
            </a:r>
          </a:p>
          <a:p>
            <a:pPr lvl="1"/>
            <a:r>
              <a:rPr lang="en-US" sz="2800" dirty="0">
                <a:sym typeface="Symbol" pitchFamily="18" charset="2"/>
              </a:rPr>
              <a:t>Administrative staff to track inmate movements</a:t>
            </a:r>
          </a:p>
        </p:txBody>
      </p:sp>
      <p:sp>
        <p:nvSpPr>
          <p:cNvPr id="2" name="Slide Number Placeholder 1"/>
          <p:cNvSpPr>
            <a:spLocks noGrp="1"/>
          </p:cNvSpPr>
          <p:nvPr>
            <p:ph type="sldNum" sz="quarter" idx="13"/>
          </p:nvPr>
        </p:nvSpPr>
        <p:spPr/>
        <p:txBody>
          <a:bodyPr/>
          <a:lstStyle/>
          <a:p>
            <a:fld id="{270F4CCD-B53F-45A7-8CE3-CD99F918EACF}" type="slidenum">
              <a:rPr lang="en-US" smtClean="0"/>
              <a:t>43</a:t>
            </a:fld>
            <a:endParaRPr lang="en-US" dirty="0"/>
          </a:p>
        </p:txBody>
      </p:sp>
    </p:spTree>
    <p:extLst>
      <p:ext uri="{BB962C8B-B14F-4D97-AF65-F5344CB8AC3E}">
        <p14:creationId xmlns:p14="http://schemas.microsoft.com/office/powerpoint/2010/main" val="2892605605"/>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8229600" cy="609600"/>
          </a:xfrm>
        </p:spPr>
        <p:txBody>
          <a:bodyPr/>
          <a:lstStyle/>
          <a:p>
            <a:r>
              <a:rPr lang="en-US" sz="3200" dirty="0"/>
              <a:t>TB Contact Investigations (3)</a:t>
            </a:r>
          </a:p>
        </p:txBody>
      </p:sp>
      <p:sp>
        <p:nvSpPr>
          <p:cNvPr id="5" name="Content Placeholder 4"/>
          <p:cNvSpPr>
            <a:spLocks noGrp="1"/>
          </p:cNvSpPr>
          <p:nvPr>
            <p:ph idx="1"/>
          </p:nvPr>
        </p:nvSpPr>
        <p:spPr>
          <a:xfrm>
            <a:off x="457200" y="1143000"/>
            <a:ext cx="8534400" cy="5181600"/>
          </a:xfrm>
        </p:spPr>
        <p:txBody>
          <a:bodyPr/>
          <a:lstStyle/>
          <a:p>
            <a:r>
              <a:rPr lang="en-US" sz="2800" dirty="0">
                <a:sym typeface="Symbol" pitchFamily="18" charset="2"/>
              </a:rPr>
              <a:t>Two correctional data systems are critical in a contact investigation</a:t>
            </a:r>
          </a:p>
          <a:p>
            <a:pPr marL="914400" lvl="1" indent="-457200">
              <a:buFont typeface="+mj-lt"/>
              <a:buAutoNum type="arabicPeriod"/>
            </a:pPr>
            <a:r>
              <a:rPr lang="en-US" sz="2800" dirty="0">
                <a:sym typeface="Symbol" pitchFamily="18" charset="2"/>
              </a:rPr>
              <a:t>Inmate medical record system containing TB testing results and other relevant information</a:t>
            </a:r>
          </a:p>
          <a:p>
            <a:pPr marL="914400" lvl="1" indent="-457200">
              <a:buFont typeface="+mj-lt"/>
              <a:buAutoNum type="arabicPeriod"/>
            </a:pPr>
            <a:r>
              <a:rPr lang="en-US" sz="2800" dirty="0">
                <a:sym typeface="Symbol" pitchFamily="18" charset="2"/>
              </a:rPr>
              <a:t>An inmate tracking system</a:t>
            </a:r>
          </a:p>
          <a:p>
            <a:r>
              <a:rPr lang="en-US" sz="2800" dirty="0">
                <a:sym typeface="Symbol" pitchFamily="18" charset="2"/>
              </a:rPr>
              <a:t>Health departments can assist correctional facilities in planning, implementing, and evaluating a contact investigation.</a:t>
            </a:r>
          </a:p>
        </p:txBody>
      </p:sp>
      <p:sp>
        <p:nvSpPr>
          <p:cNvPr id="2" name="Slide Number Placeholder 1"/>
          <p:cNvSpPr>
            <a:spLocks noGrp="1"/>
          </p:cNvSpPr>
          <p:nvPr>
            <p:ph type="sldNum" sz="quarter" idx="13"/>
          </p:nvPr>
        </p:nvSpPr>
        <p:spPr/>
        <p:txBody>
          <a:bodyPr/>
          <a:lstStyle/>
          <a:p>
            <a:fld id="{270F4CCD-B53F-45A7-8CE3-CD99F918EACF}" type="slidenum">
              <a:rPr lang="en-US" smtClean="0"/>
              <a:t>44</a:t>
            </a:fld>
            <a:endParaRPr lang="en-US" dirty="0"/>
          </a:p>
        </p:txBody>
      </p:sp>
    </p:spTree>
    <p:extLst>
      <p:ext uri="{BB962C8B-B14F-4D97-AF65-F5344CB8AC3E}">
        <p14:creationId xmlns:p14="http://schemas.microsoft.com/office/powerpoint/2010/main" val="2956482163"/>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Collaboration Among TB Control Programs and Correctional Facilities is Key to TB Reduction.</a:t>
            </a:r>
            <a:br>
              <a:rPr lang="en-US" dirty="0">
                <a:solidFill>
                  <a:srgbClr val="FF0000"/>
                </a:solidFill>
              </a:rPr>
            </a:br>
            <a:br>
              <a:rPr lang="en-US" dirty="0">
                <a:solidFill>
                  <a:srgbClr val="FF0000"/>
                </a:solidFill>
              </a:rPr>
            </a:br>
            <a:endParaRPr lang="en-US" dirty="0">
              <a:solidFill>
                <a:srgbClr val="FF0000"/>
              </a:solidFill>
            </a:endParaRPr>
          </a:p>
        </p:txBody>
      </p:sp>
      <p:sp>
        <p:nvSpPr>
          <p:cNvPr id="6" name="Slide Number Placeholder 5"/>
          <p:cNvSpPr>
            <a:spLocks noGrp="1"/>
          </p:cNvSpPr>
          <p:nvPr>
            <p:ph type="sldNum" sz="quarter" idx="12"/>
          </p:nvPr>
        </p:nvSpPr>
        <p:spPr/>
        <p:txBody>
          <a:bodyPr/>
          <a:lstStyle/>
          <a:p>
            <a:fld id="{270F4CCD-B53F-45A7-8CE3-CD99F918EACF}" type="slidenum">
              <a:rPr lang="en-US" smtClean="0"/>
              <a:t>45</a:t>
            </a:fld>
            <a:endParaRPr lang="en-US" dirty="0"/>
          </a:p>
        </p:txBody>
      </p:sp>
    </p:spTree>
    <p:extLst>
      <p:ext uri="{BB962C8B-B14F-4D97-AF65-F5344CB8AC3E}">
        <p14:creationId xmlns:p14="http://schemas.microsoft.com/office/powerpoint/2010/main" val="2079075242"/>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229600" cy="762000"/>
          </a:xfrm>
        </p:spPr>
        <p:txBody>
          <a:bodyPr/>
          <a:lstStyle/>
          <a:p>
            <a:r>
              <a:rPr lang="en-US" sz="3200" dirty="0"/>
              <a:t>Collaboration Opportunities</a:t>
            </a:r>
          </a:p>
        </p:txBody>
      </p:sp>
      <p:sp>
        <p:nvSpPr>
          <p:cNvPr id="5" name="Content Placeholder 4"/>
          <p:cNvSpPr>
            <a:spLocks noGrp="1"/>
          </p:cNvSpPr>
          <p:nvPr>
            <p:ph idx="1"/>
          </p:nvPr>
        </p:nvSpPr>
        <p:spPr>
          <a:xfrm>
            <a:off x="304800" y="1219200"/>
            <a:ext cx="8382000" cy="4876800"/>
          </a:xfrm>
        </p:spPr>
        <p:txBody>
          <a:bodyPr/>
          <a:lstStyle/>
          <a:p>
            <a:r>
              <a:rPr lang="en-US" dirty="0">
                <a:sym typeface="Symbol" pitchFamily="18" charset="2"/>
              </a:rPr>
              <a:t>Testing and treating inmates for latent TB infection and TB disease</a:t>
            </a:r>
          </a:p>
          <a:p>
            <a:r>
              <a:rPr lang="en-US" dirty="0">
                <a:sym typeface="Symbol" pitchFamily="18" charset="2"/>
              </a:rPr>
              <a:t>Follow-up of inmates with TB symptoms or abnormal chest X-rays </a:t>
            </a:r>
          </a:p>
          <a:p>
            <a:r>
              <a:rPr lang="en-US" dirty="0">
                <a:sym typeface="Symbol" pitchFamily="18" charset="2"/>
              </a:rPr>
              <a:t>Medical consultation regarding persons with confirmed and suspected TB disease</a:t>
            </a:r>
          </a:p>
          <a:p>
            <a:r>
              <a:rPr lang="en-US" dirty="0">
                <a:sym typeface="Symbol" pitchFamily="18" charset="2"/>
              </a:rPr>
              <a:t>Contact investigations for reported TB cases</a:t>
            </a:r>
          </a:p>
          <a:p>
            <a:r>
              <a:rPr lang="en-US" dirty="0">
                <a:sym typeface="Symbol" pitchFamily="18" charset="2"/>
              </a:rPr>
              <a:t>Evaluation of screening effectiveness and case management</a:t>
            </a:r>
          </a:p>
          <a:p>
            <a:r>
              <a:rPr lang="en-US" dirty="0">
                <a:sym typeface="Symbol" pitchFamily="18" charset="2"/>
              </a:rPr>
              <a:t>Facility risk assessment</a:t>
            </a:r>
          </a:p>
          <a:p>
            <a:r>
              <a:rPr lang="en-US" dirty="0">
                <a:sym typeface="Symbol" pitchFamily="18" charset="2"/>
              </a:rPr>
              <a:t>Release planning</a:t>
            </a:r>
          </a:p>
          <a:p>
            <a:pPr marL="0" indent="0">
              <a:buNone/>
            </a:pPr>
            <a:endParaRPr lang="en-US" sz="2800" dirty="0">
              <a:sym typeface="Symbol" pitchFamily="18" charset="2"/>
            </a:endParaRPr>
          </a:p>
          <a:p>
            <a:endParaRPr lang="en-US" sz="2800" dirty="0">
              <a:sym typeface="Symbol" pitchFamily="18" charset="2"/>
            </a:endParaRPr>
          </a:p>
          <a:p>
            <a:endParaRPr lang="en-US" sz="2000" dirty="0">
              <a:sym typeface="Symbol" pitchFamily="18" charset="2"/>
            </a:endParaRPr>
          </a:p>
        </p:txBody>
      </p:sp>
      <p:sp>
        <p:nvSpPr>
          <p:cNvPr id="2" name="Slide Number Placeholder 1"/>
          <p:cNvSpPr>
            <a:spLocks noGrp="1"/>
          </p:cNvSpPr>
          <p:nvPr>
            <p:ph type="sldNum" sz="quarter" idx="13"/>
          </p:nvPr>
        </p:nvSpPr>
        <p:spPr/>
        <p:txBody>
          <a:bodyPr/>
          <a:lstStyle/>
          <a:p>
            <a:fld id="{270F4CCD-B53F-45A7-8CE3-CD99F918EACF}" type="slidenum">
              <a:rPr lang="en-US" smtClean="0"/>
              <a:t>46</a:t>
            </a:fld>
            <a:endParaRPr lang="en-US" dirty="0"/>
          </a:p>
        </p:txBody>
      </p:sp>
    </p:spTree>
    <p:extLst>
      <p:ext uri="{BB962C8B-B14F-4D97-AF65-F5344CB8AC3E}">
        <p14:creationId xmlns:p14="http://schemas.microsoft.com/office/powerpoint/2010/main" val="3235128087"/>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09600"/>
            <a:ext cx="8229600" cy="609600"/>
          </a:xfrm>
        </p:spPr>
        <p:txBody>
          <a:bodyPr/>
          <a:lstStyle/>
          <a:p>
            <a:r>
              <a:rPr lang="en-US" sz="3200" dirty="0"/>
              <a:t>Correctional</a:t>
            </a:r>
            <a:r>
              <a:rPr lang="en-US" sz="3200" dirty="0">
                <a:solidFill>
                  <a:srgbClr val="FF0000"/>
                </a:solidFill>
              </a:rPr>
              <a:t> </a:t>
            </a:r>
            <a:r>
              <a:rPr lang="en-US" sz="3200" dirty="0"/>
              <a:t>Facilities Can Assist With:</a:t>
            </a:r>
          </a:p>
        </p:txBody>
      </p:sp>
      <p:sp>
        <p:nvSpPr>
          <p:cNvPr id="5" name="Content Placeholder 4"/>
          <p:cNvSpPr>
            <a:spLocks noGrp="1"/>
          </p:cNvSpPr>
          <p:nvPr>
            <p:ph idx="1"/>
          </p:nvPr>
        </p:nvSpPr>
        <p:spPr>
          <a:xfrm>
            <a:off x="457200" y="1447800"/>
            <a:ext cx="8229600" cy="4876800"/>
          </a:xfrm>
        </p:spPr>
        <p:txBody>
          <a:bodyPr/>
          <a:lstStyle/>
          <a:p>
            <a:r>
              <a:rPr lang="en-US" sz="2800" dirty="0">
                <a:sym typeface="Symbol" pitchFamily="18" charset="2"/>
              </a:rPr>
              <a:t>Reporting TB disease promptly according to state and local regulations</a:t>
            </a:r>
          </a:p>
          <a:p>
            <a:r>
              <a:rPr lang="en-US" sz="2800" dirty="0">
                <a:sym typeface="Symbol" pitchFamily="18" charset="2"/>
              </a:rPr>
              <a:t>Continuity of treatment and release planning for persons with TB disease and latent TB infection</a:t>
            </a:r>
          </a:p>
          <a:p>
            <a:endParaRPr lang="en-US" sz="2000" dirty="0">
              <a:sym typeface="Symbol" pitchFamily="18" charset="2"/>
            </a:endParaRPr>
          </a:p>
        </p:txBody>
      </p:sp>
      <p:sp>
        <p:nvSpPr>
          <p:cNvPr id="2" name="Slide Number Placeholder 1"/>
          <p:cNvSpPr>
            <a:spLocks noGrp="1"/>
          </p:cNvSpPr>
          <p:nvPr>
            <p:ph type="sldNum" sz="quarter" idx="13"/>
          </p:nvPr>
        </p:nvSpPr>
        <p:spPr/>
        <p:txBody>
          <a:bodyPr/>
          <a:lstStyle/>
          <a:p>
            <a:fld id="{270F4CCD-B53F-45A7-8CE3-CD99F918EACF}" type="slidenum">
              <a:rPr lang="en-US" smtClean="0"/>
              <a:t>47</a:t>
            </a:fld>
            <a:endParaRPr lang="en-US" dirty="0"/>
          </a:p>
        </p:txBody>
      </p:sp>
    </p:spTree>
    <p:extLst>
      <p:ext uri="{BB962C8B-B14F-4D97-AF65-F5344CB8AC3E}">
        <p14:creationId xmlns:p14="http://schemas.microsoft.com/office/powerpoint/2010/main" val="1498681728"/>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8229600" cy="838200"/>
          </a:xfrm>
        </p:spPr>
        <p:txBody>
          <a:bodyPr/>
          <a:lstStyle/>
          <a:p>
            <a:r>
              <a:rPr lang="en-US" sz="3200" dirty="0"/>
              <a:t>Community-Based Case Management </a:t>
            </a:r>
            <a:br>
              <a:rPr lang="en-US" sz="3200" dirty="0"/>
            </a:br>
            <a:r>
              <a:rPr lang="en-US" sz="3200" dirty="0"/>
              <a:t>After Release (1)</a:t>
            </a:r>
          </a:p>
        </p:txBody>
      </p:sp>
      <p:sp>
        <p:nvSpPr>
          <p:cNvPr id="5" name="Content Placeholder 4"/>
          <p:cNvSpPr>
            <a:spLocks noGrp="1"/>
          </p:cNvSpPr>
          <p:nvPr>
            <p:ph idx="1"/>
          </p:nvPr>
        </p:nvSpPr>
        <p:spPr>
          <a:xfrm>
            <a:off x="457200" y="1371599"/>
            <a:ext cx="8229600" cy="5029201"/>
          </a:xfrm>
        </p:spPr>
        <p:txBody>
          <a:bodyPr/>
          <a:lstStyle/>
          <a:p>
            <a:r>
              <a:rPr lang="en-US" sz="2800" dirty="0">
                <a:sym typeface="Symbol" pitchFamily="18" charset="2"/>
              </a:rPr>
              <a:t>Case management strategies (for example directly observed therapy) begun in the correctional facility should be continued after release for former inmates with</a:t>
            </a:r>
          </a:p>
          <a:p>
            <a:pPr lvl="1"/>
            <a:r>
              <a:rPr lang="en-US" sz="2800" dirty="0">
                <a:sym typeface="Symbol" pitchFamily="18" charset="2"/>
              </a:rPr>
              <a:t>Confirmed or suspected TB disease</a:t>
            </a:r>
          </a:p>
          <a:p>
            <a:pPr lvl="1"/>
            <a:r>
              <a:rPr lang="en-US" sz="2800" dirty="0">
                <a:sym typeface="Symbol" pitchFamily="18" charset="2"/>
              </a:rPr>
              <a:t>Latent TB infection who are at high risk for progression to TB disease</a:t>
            </a:r>
          </a:p>
        </p:txBody>
      </p:sp>
      <p:sp>
        <p:nvSpPr>
          <p:cNvPr id="2" name="Slide Number Placeholder 1"/>
          <p:cNvSpPr>
            <a:spLocks noGrp="1"/>
          </p:cNvSpPr>
          <p:nvPr>
            <p:ph type="sldNum" sz="quarter" idx="13"/>
          </p:nvPr>
        </p:nvSpPr>
        <p:spPr/>
        <p:txBody>
          <a:bodyPr/>
          <a:lstStyle/>
          <a:p>
            <a:fld id="{270F4CCD-B53F-45A7-8CE3-CD99F918EACF}" type="slidenum">
              <a:rPr lang="en-US" smtClean="0"/>
              <a:t>48</a:t>
            </a:fld>
            <a:endParaRPr lang="en-US" dirty="0"/>
          </a:p>
        </p:txBody>
      </p:sp>
    </p:spTree>
    <p:extLst>
      <p:ext uri="{BB962C8B-B14F-4D97-AF65-F5344CB8AC3E}">
        <p14:creationId xmlns:p14="http://schemas.microsoft.com/office/powerpoint/2010/main" val="756398290"/>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8229600" cy="838200"/>
          </a:xfrm>
        </p:spPr>
        <p:txBody>
          <a:bodyPr/>
          <a:lstStyle/>
          <a:p>
            <a:r>
              <a:rPr lang="en-US" sz="3200" dirty="0"/>
              <a:t>Community-Based Case Management </a:t>
            </a:r>
            <a:br>
              <a:rPr lang="en-US" sz="3200" dirty="0"/>
            </a:br>
            <a:r>
              <a:rPr lang="en-US" sz="3200" dirty="0"/>
              <a:t>After Release (2)</a:t>
            </a:r>
          </a:p>
        </p:txBody>
      </p:sp>
      <p:sp>
        <p:nvSpPr>
          <p:cNvPr id="5" name="Content Placeholder 4"/>
          <p:cNvSpPr>
            <a:spLocks noGrp="1"/>
          </p:cNvSpPr>
          <p:nvPr>
            <p:ph idx="1"/>
          </p:nvPr>
        </p:nvSpPr>
        <p:spPr>
          <a:xfrm>
            <a:off x="457200" y="1371599"/>
            <a:ext cx="5029200" cy="5029201"/>
          </a:xfrm>
        </p:spPr>
        <p:txBody>
          <a:bodyPr/>
          <a:lstStyle/>
          <a:p>
            <a:r>
              <a:rPr lang="en-US" sz="2800" dirty="0">
                <a:sym typeface="Symbol" pitchFamily="18" charset="2"/>
              </a:rPr>
              <a:t>Providing incentives and enablers (for example meal coupons, bus passes, and gift cards) combined with education and counseling can help improve short-and long-term adherence to TB treatment</a:t>
            </a:r>
          </a:p>
          <a:p>
            <a:r>
              <a:rPr lang="en-US" sz="2800" dirty="0">
                <a:sym typeface="Symbol" pitchFamily="18" charset="2"/>
              </a:rPr>
              <a:t>Curing TB is essential to reducing the spread of TB in the community</a:t>
            </a:r>
          </a:p>
          <a:p>
            <a:pPr>
              <a:buNone/>
            </a:pPr>
            <a:endParaRPr lang="en-US" dirty="0">
              <a:solidFill>
                <a:schemeClr val="tx2"/>
              </a:solidFill>
            </a:endParaRPr>
          </a:p>
        </p:txBody>
      </p:sp>
      <p:pic>
        <p:nvPicPr>
          <p:cNvPr id="6" name="Picture 2" descr="H:\WG\CEB_Projects\Core Curriculum\Images from Interactive 2004\pt clinician interaction\nick nurse.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057400"/>
            <a:ext cx="3233057" cy="205740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3"/>
          </p:nvPr>
        </p:nvSpPr>
        <p:spPr/>
        <p:txBody>
          <a:bodyPr/>
          <a:lstStyle/>
          <a:p>
            <a:fld id="{270F4CCD-B53F-45A7-8CE3-CD99F918EACF}" type="slidenum">
              <a:rPr lang="en-US" smtClean="0"/>
              <a:t>49</a:t>
            </a:fld>
            <a:endParaRPr lang="en-US" dirty="0"/>
          </a:p>
        </p:txBody>
      </p:sp>
    </p:spTree>
    <p:extLst>
      <p:ext uri="{BB962C8B-B14F-4D97-AF65-F5344CB8AC3E}">
        <p14:creationId xmlns:p14="http://schemas.microsoft.com/office/powerpoint/2010/main" val="251220984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8229600" cy="884238"/>
          </a:xfrm>
        </p:spPr>
        <p:txBody>
          <a:bodyPr/>
          <a:lstStyle/>
          <a:p>
            <a:r>
              <a:rPr lang="en-US" sz="3200" dirty="0"/>
              <a:t>Latent TB Infection and TB Disease</a:t>
            </a:r>
          </a:p>
        </p:txBody>
      </p:sp>
      <p:sp>
        <p:nvSpPr>
          <p:cNvPr id="5" name="Content Placeholder 4"/>
          <p:cNvSpPr>
            <a:spLocks noGrp="1"/>
          </p:cNvSpPr>
          <p:nvPr>
            <p:ph idx="1"/>
          </p:nvPr>
        </p:nvSpPr>
        <p:spPr>
          <a:xfrm>
            <a:off x="457200" y="1600200"/>
            <a:ext cx="8229600" cy="4191001"/>
          </a:xfrm>
        </p:spPr>
        <p:txBody>
          <a:bodyPr/>
          <a:lstStyle/>
          <a:p>
            <a:r>
              <a:rPr lang="en-US" sz="2800" dirty="0"/>
              <a:t>People who are infected with TB bacteria, but are not sick have latent TB infection.  </a:t>
            </a:r>
          </a:p>
          <a:p>
            <a:r>
              <a:rPr lang="en-US" sz="2800" dirty="0"/>
              <a:t>Some people with latent TB infection go on to develop TB disease.</a:t>
            </a:r>
          </a:p>
          <a:p>
            <a:r>
              <a:rPr lang="en-US" sz="2800" dirty="0"/>
              <a:t>As a result, two TB-related conditions exist: latent TB infection and TB disease.</a:t>
            </a:r>
          </a:p>
        </p:txBody>
      </p:sp>
      <p:sp>
        <p:nvSpPr>
          <p:cNvPr id="2" name="Slide Number Placeholder 1"/>
          <p:cNvSpPr>
            <a:spLocks noGrp="1"/>
          </p:cNvSpPr>
          <p:nvPr>
            <p:ph type="sldNum" sz="quarter" idx="13"/>
          </p:nvPr>
        </p:nvSpPr>
        <p:spPr/>
        <p:txBody>
          <a:bodyPr/>
          <a:lstStyle/>
          <a:p>
            <a:fld id="{270F4CCD-B53F-45A7-8CE3-CD99F918EACF}" type="slidenum">
              <a:rPr lang="en-US" smtClean="0"/>
              <a:t>5</a:t>
            </a:fld>
            <a:endParaRPr lang="en-US" dirty="0"/>
          </a:p>
        </p:txBody>
      </p:sp>
    </p:spTree>
    <p:extLst>
      <p:ext uri="{BB962C8B-B14F-4D97-AF65-F5344CB8AC3E}">
        <p14:creationId xmlns:p14="http://schemas.microsoft.com/office/powerpoint/2010/main" val="2475235806"/>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8229600" cy="960438"/>
          </a:xfrm>
        </p:spPr>
        <p:txBody>
          <a:bodyPr/>
          <a:lstStyle/>
          <a:p>
            <a:r>
              <a:rPr lang="en-US" sz="3200" dirty="0"/>
              <a:t>Release Planning for U.S. Immigration and Customs Enforcement Detainees (1)</a:t>
            </a:r>
          </a:p>
        </p:txBody>
      </p:sp>
      <p:sp>
        <p:nvSpPr>
          <p:cNvPr id="5" name="Content Placeholder 4"/>
          <p:cNvSpPr>
            <a:spLocks noGrp="1"/>
          </p:cNvSpPr>
          <p:nvPr>
            <p:ph idx="1"/>
          </p:nvPr>
        </p:nvSpPr>
        <p:spPr>
          <a:xfrm>
            <a:off x="457200" y="1524000"/>
            <a:ext cx="8229600" cy="4343399"/>
          </a:xfrm>
        </p:spPr>
        <p:txBody>
          <a:bodyPr/>
          <a:lstStyle/>
          <a:p>
            <a:r>
              <a:rPr lang="en-US" sz="2800" dirty="0">
                <a:sym typeface="Symbol" pitchFamily="18" charset="2"/>
              </a:rPr>
              <a:t>Persons with TB disease detained by U.S. Immigration and Customs Enforcement (ICE) are a potential public health threat because they are</a:t>
            </a:r>
          </a:p>
          <a:p>
            <a:pPr lvl="1"/>
            <a:r>
              <a:rPr lang="en-US" sz="2400" dirty="0">
                <a:sym typeface="Symbol" pitchFamily="18" charset="2"/>
              </a:rPr>
              <a:t>Typically highly mobile</a:t>
            </a:r>
          </a:p>
          <a:p>
            <a:pPr lvl="1"/>
            <a:r>
              <a:rPr lang="en-US" sz="2400" dirty="0">
                <a:sym typeface="Symbol" pitchFamily="18" charset="2"/>
              </a:rPr>
              <a:t>Likely to be transported from the U.S.</a:t>
            </a:r>
          </a:p>
          <a:p>
            <a:pPr lvl="1"/>
            <a:r>
              <a:rPr lang="en-US" sz="2400" dirty="0">
                <a:sym typeface="Symbol" pitchFamily="18" charset="2"/>
              </a:rPr>
              <a:t>May re-enter the U.S. before completion of TB therapy</a:t>
            </a:r>
          </a:p>
          <a:p>
            <a:pPr lvl="1"/>
            <a:r>
              <a:rPr lang="en-US" sz="2400" dirty="0">
                <a:sym typeface="Symbol" pitchFamily="18" charset="2"/>
              </a:rPr>
              <a:t>At high risk for not completing treatment upon release without close coordination of release planning for transnational continuity of care</a:t>
            </a:r>
          </a:p>
          <a:p>
            <a:pPr marL="228600" indent="-228600">
              <a:buNone/>
            </a:pPr>
            <a:endParaRPr lang="en-US" dirty="0">
              <a:sym typeface="Symbol" pitchFamily="18" charset="2"/>
            </a:endParaRPr>
          </a:p>
          <a:p>
            <a:pPr>
              <a:buNone/>
            </a:pPr>
            <a:endParaRPr lang="en-US" dirty="0">
              <a:solidFill>
                <a:schemeClr val="tx2"/>
              </a:solidFill>
            </a:endParaRPr>
          </a:p>
        </p:txBody>
      </p:sp>
      <p:sp>
        <p:nvSpPr>
          <p:cNvPr id="2" name="Slide Number Placeholder 1"/>
          <p:cNvSpPr>
            <a:spLocks noGrp="1"/>
          </p:cNvSpPr>
          <p:nvPr>
            <p:ph type="sldNum" sz="quarter" idx="13"/>
          </p:nvPr>
        </p:nvSpPr>
        <p:spPr/>
        <p:txBody>
          <a:bodyPr/>
          <a:lstStyle/>
          <a:p>
            <a:fld id="{270F4CCD-B53F-45A7-8CE3-CD99F918EACF}" type="slidenum">
              <a:rPr lang="en-US" smtClean="0"/>
              <a:t>50</a:t>
            </a:fld>
            <a:endParaRPr lang="en-US" dirty="0"/>
          </a:p>
        </p:txBody>
      </p:sp>
    </p:spTree>
    <p:extLst>
      <p:ext uri="{BB962C8B-B14F-4D97-AF65-F5344CB8AC3E}">
        <p14:creationId xmlns:p14="http://schemas.microsoft.com/office/powerpoint/2010/main" val="147238642"/>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8229600" cy="960438"/>
          </a:xfrm>
        </p:spPr>
        <p:txBody>
          <a:bodyPr/>
          <a:lstStyle/>
          <a:p>
            <a:r>
              <a:rPr lang="en-US" sz="3200" dirty="0"/>
              <a:t>Release Planning for U.S. Immigration and Customs Enforcement Detainees (2)</a:t>
            </a:r>
          </a:p>
        </p:txBody>
      </p:sp>
      <p:sp>
        <p:nvSpPr>
          <p:cNvPr id="5" name="Content Placeholder 4"/>
          <p:cNvSpPr>
            <a:spLocks noGrp="1"/>
          </p:cNvSpPr>
          <p:nvPr>
            <p:ph idx="1"/>
          </p:nvPr>
        </p:nvSpPr>
        <p:spPr>
          <a:xfrm>
            <a:off x="457200" y="1524000"/>
            <a:ext cx="8229600" cy="4343399"/>
          </a:xfrm>
        </p:spPr>
        <p:txBody>
          <a:bodyPr/>
          <a:lstStyle/>
          <a:p>
            <a:r>
              <a:rPr lang="en-US" sz="2800" dirty="0">
                <a:sym typeface="Symbol" pitchFamily="18" charset="2"/>
              </a:rPr>
              <a:t>Ensuring treatment of detainees is important to the national strategy to eliminate TB in the United States</a:t>
            </a:r>
          </a:p>
          <a:p>
            <a:r>
              <a:rPr lang="en-US" sz="2800" dirty="0">
                <a:sym typeface="Symbol" pitchFamily="18" charset="2"/>
              </a:rPr>
              <a:t>Detention facility staff should notify their local ICE Field Medical Coordinator of any ICE detainee with suspected or confirmed TB disease</a:t>
            </a:r>
          </a:p>
          <a:p>
            <a:r>
              <a:rPr lang="en-US" sz="2800" dirty="0">
                <a:sym typeface="Symbol" pitchFamily="18" charset="2"/>
              </a:rPr>
              <a:t>There </a:t>
            </a:r>
            <a:r>
              <a:rPr lang="en-US" sz="2800">
                <a:sym typeface="Symbol" pitchFamily="18" charset="2"/>
              </a:rPr>
              <a:t>are organizations that </a:t>
            </a:r>
            <a:r>
              <a:rPr lang="en-US" sz="2800" dirty="0">
                <a:sym typeface="Symbol" pitchFamily="18" charset="2"/>
              </a:rPr>
              <a:t>can assist in continuity of care for detainees who may be removed to their country of nationality (ANY country)</a:t>
            </a:r>
            <a:endParaRPr lang="en-US" sz="2800" dirty="0"/>
          </a:p>
        </p:txBody>
      </p:sp>
      <p:sp>
        <p:nvSpPr>
          <p:cNvPr id="2" name="Slide Number Placeholder 1"/>
          <p:cNvSpPr>
            <a:spLocks noGrp="1"/>
          </p:cNvSpPr>
          <p:nvPr>
            <p:ph type="sldNum" sz="quarter" idx="13"/>
          </p:nvPr>
        </p:nvSpPr>
        <p:spPr/>
        <p:txBody>
          <a:bodyPr/>
          <a:lstStyle/>
          <a:p>
            <a:fld id="{270F4CCD-B53F-45A7-8CE3-CD99F918EACF}" type="slidenum">
              <a:rPr lang="en-US" smtClean="0"/>
              <a:t>51</a:t>
            </a:fld>
            <a:endParaRPr lang="en-US" dirty="0"/>
          </a:p>
        </p:txBody>
      </p:sp>
    </p:spTree>
    <p:extLst>
      <p:ext uri="{BB962C8B-B14F-4D97-AF65-F5344CB8AC3E}">
        <p14:creationId xmlns:p14="http://schemas.microsoft.com/office/powerpoint/2010/main" val="3568572506"/>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title"/>
          </p:nvPr>
        </p:nvSpPr>
        <p:spPr>
          <a:xfrm>
            <a:off x="1066800" y="3886200"/>
            <a:ext cx="6781800" cy="838200"/>
          </a:xfrm>
        </p:spPr>
        <p:txBody>
          <a:bodyPr/>
          <a:lstStyle/>
          <a:p>
            <a:br>
              <a:rPr lang="en-US" sz="3200" dirty="0"/>
            </a:br>
            <a:br>
              <a:rPr lang="en-US" sz="3200" dirty="0"/>
            </a:br>
            <a:br>
              <a:rPr lang="en-US" sz="3200" dirty="0"/>
            </a:br>
            <a:br>
              <a:rPr lang="en-US" sz="3200" dirty="0"/>
            </a:br>
            <a:br>
              <a:rPr lang="en-US" sz="1800" dirty="0"/>
            </a:br>
            <a:r>
              <a:rPr lang="en-US" sz="3200" dirty="0"/>
              <a:t>Resources</a:t>
            </a:r>
          </a:p>
        </p:txBody>
      </p:sp>
      <p:sp>
        <p:nvSpPr>
          <p:cNvPr id="2" name="Slide Number Placeholder 1"/>
          <p:cNvSpPr>
            <a:spLocks noGrp="1"/>
          </p:cNvSpPr>
          <p:nvPr>
            <p:ph type="sldNum" sz="quarter" idx="13"/>
          </p:nvPr>
        </p:nvSpPr>
        <p:spPr/>
        <p:txBody>
          <a:bodyPr/>
          <a:lstStyle/>
          <a:p>
            <a:fld id="{270F4CCD-B53F-45A7-8CE3-CD99F918EACF}" type="slidenum">
              <a:rPr lang="en-US" smtClean="0"/>
              <a:t>52</a:t>
            </a:fld>
            <a:endParaRPr lang="en-US" dirty="0"/>
          </a:p>
        </p:txBody>
      </p:sp>
      <p:pic>
        <p:nvPicPr>
          <p:cNvPr id="5122" name="Picture 2" descr="\\cdc\project\NCHSTP_DTBE_Store1\WG\CEB_Projects\Core Curriculum\Publication 2013\Final Chapters - Master Word Documents with changes highlighted\Chapter 2 - Figures\Jpgs\Fig 2.1 - M. tuberculosi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25566" y="909828"/>
            <a:ext cx="4708634" cy="320040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4106610"/>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2654" y="152400"/>
            <a:ext cx="8229600" cy="914400"/>
          </a:xfrm>
        </p:spPr>
        <p:txBody>
          <a:bodyPr/>
          <a:lstStyle/>
          <a:p>
            <a:r>
              <a:rPr lang="en-US" sz="3200" dirty="0"/>
              <a:t>CDC Resources</a:t>
            </a:r>
          </a:p>
        </p:txBody>
      </p:sp>
      <p:sp>
        <p:nvSpPr>
          <p:cNvPr id="6" name="Rectangle 3"/>
          <p:cNvSpPr>
            <a:spLocks noGrp="1" noChangeArrowheads="1"/>
          </p:cNvSpPr>
          <p:nvPr>
            <p:ph type="body" idx="1"/>
          </p:nvPr>
        </p:nvSpPr>
        <p:spPr>
          <a:xfrm>
            <a:off x="392654" y="1066800"/>
            <a:ext cx="8598946" cy="4297363"/>
          </a:xfrm>
        </p:spPr>
        <p:txBody>
          <a:bodyPr/>
          <a:lstStyle/>
          <a:p>
            <a:pPr>
              <a:lnSpc>
                <a:spcPct val="90000"/>
              </a:lnSpc>
            </a:pPr>
            <a:r>
              <a:rPr lang="en-US" sz="2800" dirty="0"/>
              <a:t>Questions and Answers about Tuberculosis </a:t>
            </a:r>
            <a:r>
              <a:rPr lang="en-US" sz="2000" dirty="0">
                <a:hlinkClick r:id="rId3"/>
              </a:rPr>
              <a:t>http://www.cdc.gov/tb/publications/faqs/default.htm</a:t>
            </a:r>
            <a:r>
              <a:rPr lang="en-US" sz="2000" dirty="0"/>
              <a:t>    </a:t>
            </a:r>
          </a:p>
          <a:p>
            <a:pPr>
              <a:lnSpc>
                <a:spcPct val="90000"/>
              </a:lnSpc>
            </a:pPr>
            <a:endParaRPr lang="en-US" sz="2800" dirty="0"/>
          </a:p>
          <a:p>
            <a:pPr>
              <a:lnSpc>
                <a:spcPct val="90000"/>
              </a:lnSpc>
            </a:pPr>
            <a:r>
              <a:rPr lang="en-US" sz="2800" dirty="0"/>
              <a:t>Tuberculosis Fact Series </a:t>
            </a:r>
            <a:r>
              <a:rPr lang="en-US" sz="2000" dirty="0">
                <a:hlinkClick r:id="rId4"/>
              </a:rPr>
              <a:t>http://www.cdc.gov/tb/publications/factsheets/general.htm</a:t>
            </a:r>
            <a:r>
              <a:rPr lang="en-US" sz="2000" dirty="0"/>
              <a:t> </a:t>
            </a:r>
            <a:endParaRPr lang="en-US" sz="2800" dirty="0"/>
          </a:p>
          <a:p>
            <a:pPr marL="0" indent="0">
              <a:lnSpc>
                <a:spcPct val="90000"/>
              </a:lnSpc>
              <a:buNone/>
            </a:pPr>
            <a:endParaRPr lang="en-US" sz="2000" dirty="0"/>
          </a:p>
          <a:p>
            <a:pPr>
              <a:lnSpc>
                <a:spcPct val="90000"/>
              </a:lnSpc>
            </a:pPr>
            <a:r>
              <a:rPr lang="en-US" sz="2800" dirty="0"/>
              <a:t>Correctional Facilities  Website </a:t>
            </a:r>
            <a:r>
              <a:rPr lang="en-US" sz="2000" dirty="0">
                <a:hlinkClick r:id="rId5"/>
              </a:rPr>
              <a:t>http://www.cdc.gov/tb/topic/populations/correctional/default.htm</a:t>
            </a:r>
            <a:endParaRPr lang="en-US" sz="2000" dirty="0"/>
          </a:p>
          <a:p>
            <a:pPr marL="0" indent="0">
              <a:lnSpc>
                <a:spcPct val="90000"/>
              </a:lnSpc>
              <a:buNone/>
            </a:pPr>
            <a:endParaRPr lang="en-US" sz="2000" dirty="0"/>
          </a:p>
          <a:p>
            <a:pPr>
              <a:lnSpc>
                <a:spcPct val="90000"/>
              </a:lnSpc>
            </a:pPr>
            <a:r>
              <a:rPr lang="en-US" sz="2800" dirty="0"/>
              <a:t>Tuberculosis Case Management for Undocumented and Deportable Inmates/Prisoners/Detainees in Federal Custody </a:t>
            </a:r>
            <a:r>
              <a:rPr lang="en-US" sz="2000" dirty="0">
                <a:solidFill>
                  <a:schemeClr val="accent6">
                    <a:lumMod val="25000"/>
                  </a:schemeClr>
                </a:solidFill>
              </a:rPr>
              <a:t>http://tbcontrollers.org/docs/corrections/Federal_TBCaseMgmt_for_Undoc-Deport_Corrections_v3_08-12-2014.pdf</a:t>
            </a:r>
          </a:p>
          <a:p>
            <a:pPr eaLnBrk="1" hangingPunct="1">
              <a:lnSpc>
                <a:spcPct val="90000"/>
              </a:lnSpc>
            </a:pPr>
            <a:endParaRPr lang="en-US" sz="2800" dirty="0"/>
          </a:p>
          <a:p>
            <a:pPr marL="0" indent="0" eaLnBrk="1" hangingPunct="1">
              <a:lnSpc>
                <a:spcPct val="90000"/>
              </a:lnSpc>
              <a:buNone/>
            </a:pPr>
            <a:endParaRPr lang="en-US" sz="2800" dirty="0"/>
          </a:p>
          <a:p>
            <a:pPr marL="0" indent="0" eaLnBrk="1" hangingPunct="1">
              <a:lnSpc>
                <a:spcPct val="90000"/>
              </a:lnSpc>
              <a:buNone/>
            </a:pPr>
            <a:endParaRPr lang="en-US" sz="2800" dirty="0"/>
          </a:p>
          <a:p>
            <a:pPr marL="0" indent="0" algn="ctr" eaLnBrk="1" hangingPunct="1">
              <a:lnSpc>
                <a:spcPct val="90000"/>
              </a:lnSpc>
              <a:buFontTx/>
              <a:buNone/>
            </a:pPr>
            <a:endParaRPr lang="en-US" sz="2800" dirty="0"/>
          </a:p>
          <a:p>
            <a:pPr marL="0" indent="0" algn="ctr" eaLnBrk="1" hangingPunct="1">
              <a:lnSpc>
                <a:spcPct val="90000"/>
              </a:lnSpc>
              <a:buFontTx/>
              <a:buNone/>
            </a:pPr>
            <a:br>
              <a:rPr lang="en-US" dirty="0"/>
            </a:br>
            <a:endParaRPr lang="en-US" dirty="0"/>
          </a:p>
        </p:txBody>
      </p:sp>
      <p:sp>
        <p:nvSpPr>
          <p:cNvPr id="2" name="Slide Number Placeholder 1"/>
          <p:cNvSpPr>
            <a:spLocks noGrp="1"/>
          </p:cNvSpPr>
          <p:nvPr>
            <p:ph type="sldNum" sz="quarter" idx="13"/>
          </p:nvPr>
        </p:nvSpPr>
        <p:spPr/>
        <p:txBody>
          <a:bodyPr/>
          <a:lstStyle/>
          <a:p>
            <a:fld id="{270F4CCD-B53F-45A7-8CE3-CD99F918EACF}" type="slidenum">
              <a:rPr lang="en-US" smtClean="0"/>
              <a:t>53</a:t>
            </a:fld>
            <a:endParaRPr lang="en-US" dirty="0"/>
          </a:p>
        </p:txBody>
      </p:sp>
    </p:spTree>
    <p:extLst>
      <p:ext uri="{BB962C8B-B14F-4D97-AF65-F5344CB8AC3E}">
        <p14:creationId xmlns:p14="http://schemas.microsoft.com/office/powerpoint/2010/main" val="2448294984"/>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p>
            <a:r>
              <a:rPr lang="en-US" sz="3200" dirty="0"/>
              <a:t>Disclaimer</a:t>
            </a:r>
          </a:p>
        </p:txBody>
      </p:sp>
      <p:sp>
        <p:nvSpPr>
          <p:cNvPr id="3" name="Content Placeholder 2"/>
          <p:cNvSpPr>
            <a:spLocks noGrp="1"/>
          </p:cNvSpPr>
          <p:nvPr>
            <p:ph idx="1"/>
          </p:nvPr>
        </p:nvSpPr>
        <p:spPr>
          <a:xfrm>
            <a:off x="378311" y="990600"/>
            <a:ext cx="8305800" cy="4572000"/>
          </a:xfrm>
        </p:spPr>
        <p:txBody>
          <a:bodyPr/>
          <a:lstStyle/>
          <a:p>
            <a:pPr marL="0" indent="0">
              <a:buNone/>
            </a:pPr>
            <a:r>
              <a:rPr lang="en-US" altLang="en-US" sz="2800" dirty="0"/>
              <a:t>This presentation is designed to provide an overview of  CDC recommendations for TB prevention and control in correctional facilities.  TB programs may adapt this presentation to reflect their own regulations and policies.</a:t>
            </a:r>
          </a:p>
          <a:p>
            <a:pPr marL="0" indent="0">
              <a:buNone/>
            </a:pPr>
            <a:endParaRPr lang="en-US" altLang="en-US" sz="2800" dirty="0"/>
          </a:p>
          <a:p>
            <a:pPr marL="0" indent="0">
              <a:buNone/>
            </a:pPr>
            <a:r>
              <a:rPr lang="en-US" altLang="en-US" sz="2800" dirty="0"/>
              <a:t>This slide set was developed using the CDC Guidelines </a:t>
            </a:r>
            <a:r>
              <a:rPr lang="en-US" altLang="en-US" sz="2800" i="1" dirty="0"/>
              <a:t>Prevention and Control of Tuberculosis in Correction and Detention Facilities: Recommendations from CDC, 2006.  </a:t>
            </a:r>
            <a:r>
              <a:rPr lang="en-US" altLang="en-US" sz="2800" dirty="0"/>
              <a:t>For more detailed information, please visit this link:</a:t>
            </a:r>
            <a:r>
              <a:rPr lang="en-US" altLang="en-US" sz="2800" i="1" dirty="0"/>
              <a:t> </a:t>
            </a:r>
          </a:p>
          <a:p>
            <a:pPr marL="0" indent="0">
              <a:buNone/>
            </a:pPr>
            <a:r>
              <a:rPr lang="en-US" altLang="en-US" sz="2000" i="1" dirty="0">
                <a:hlinkClick r:id="rId3"/>
              </a:rPr>
              <a:t>http://www.cdc.gov/mmwr/preview/mmwrhtml/rr5509a1.htm</a:t>
            </a:r>
            <a:endParaRPr lang="en-US" altLang="en-US" sz="2000" i="1" dirty="0"/>
          </a:p>
          <a:p>
            <a:pPr marL="0" indent="0">
              <a:buNone/>
            </a:pPr>
            <a:r>
              <a:rPr lang="en-US" altLang="en-US" sz="2800" i="1" dirty="0"/>
              <a:t> </a:t>
            </a:r>
            <a:endParaRPr lang="en-US" altLang="en-US" sz="3200" dirty="0"/>
          </a:p>
          <a:p>
            <a:endParaRPr lang="en-US" dirty="0"/>
          </a:p>
        </p:txBody>
      </p:sp>
      <p:sp>
        <p:nvSpPr>
          <p:cNvPr id="4" name="Slide Number Placeholder 3"/>
          <p:cNvSpPr>
            <a:spLocks noGrp="1"/>
          </p:cNvSpPr>
          <p:nvPr>
            <p:ph type="sldNum" sz="quarter" idx="13"/>
          </p:nvPr>
        </p:nvSpPr>
        <p:spPr/>
        <p:txBody>
          <a:bodyPr/>
          <a:lstStyle/>
          <a:p>
            <a:fld id="{270F4CCD-B53F-45A7-8CE3-CD99F918EACF}" type="slidenum">
              <a:rPr lang="en-US" smtClean="0"/>
              <a:t>54</a:t>
            </a:fld>
            <a:endParaRPr lang="en-US" dirty="0"/>
          </a:p>
        </p:txBody>
      </p:sp>
    </p:spTree>
    <p:extLst>
      <p:ext uri="{BB962C8B-B14F-4D97-AF65-F5344CB8AC3E}">
        <p14:creationId xmlns:p14="http://schemas.microsoft.com/office/powerpoint/2010/main" val="142290080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lstStyle/>
          <a:p>
            <a:r>
              <a:rPr lang="en-US" sz="3200" dirty="0"/>
              <a:t>Latent TB Infection </a:t>
            </a:r>
          </a:p>
        </p:txBody>
      </p:sp>
      <p:sp>
        <p:nvSpPr>
          <p:cNvPr id="3" name="Content Placeholder 2"/>
          <p:cNvSpPr>
            <a:spLocks noGrp="1"/>
          </p:cNvSpPr>
          <p:nvPr>
            <p:ph idx="1"/>
          </p:nvPr>
        </p:nvSpPr>
        <p:spPr>
          <a:xfrm>
            <a:off x="381000" y="1447800"/>
            <a:ext cx="8305800" cy="5029200"/>
          </a:xfrm>
        </p:spPr>
        <p:txBody>
          <a:bodyPr/>
          <a:lstStyle/>
          <a:p>
            <a:pPr marL="0" indent="0">
              <a:buNone/>
            </a:pPr>
            <a:r>
              <a:rPr lang="en-US" sz="2800" dirty="0"/>
              <a:t>People with latent TB infection:</a:t>
            </a:r>
          </a:p>
          <a:p>
            <a:r>
              <a:rPr lang="en-US" sz="2800" dirty="0"/>
              <a:t>Do not have any symptoms </a:t>
            </a:r>
          </a:p>
          <a:p>
            <a:r>
              <a:rPr lang="en-US" sz="2800" dirty="0"/>
              <a:t>Cannot spread TB germs to others</a:t>
            </a:r>
          </a:p>
          <a:p>
            <a:r>
              <a:rPr lang="en-US" sz="2800" dirty="0"/>
              <a:t>May develop TB disease later</a:t>
            </a:r>
          </a:p>
          <a:p>
            <a:r>
              <a:rPr lang="en-US" sz="2800" dirty="0"/>
              <a:t>Usually have a TB skin test or TB blood test result that is positive for TB infection</a:t>
            </a:r>
          </a:p>
          <a:p>
            <a:r>
              <a:rPr lang="en-US" sz="2800" dirty="0"/>
              <a:t>Should consider treatment for latent TB infection to prevent TB disease</a:t>
            </a:r>
          </a:p>
          <a:p>
            <a:pPr>
              <a:buNone/>
            </a:pPr>
            <a:endParaRPr lang="en-US" altLang="en-US" dirty="0"/>
          </a:p>
          <a:p>
            <a:endParaRPr lang="en-US" dirty="0"/>
          </a:p>
        </p:txBody>
      </p:sp>
      <p:sp>
        <p:nvSpPr>
          <p:cNvPr id="4" name="Slide Number Placeholder 3"/>
          <p:cNvSpPr>
            <a:spLocks noGrp="1"/>
          </p:cNvSpPr>
          <p:nvPr>
            <p:ph type="sldNum" sz="quarter" idx="13"/>
          </p:nvPr>
        </p:nvSpPr>
        <p:spPr/>
        <p:txBody>
          <a:bodyPr/>
          <a:lstStyle/>
          <a:p>
            <a:fld id="{270F4CCD-B53F-45A7-8CE3-CD99F918EACF}" type="slidenum">
              <a:rPr lang="en-US" smtClean="0"/>
              <a:t>6</a:t>
            </a:fld>
            <a:endParaRPr lang="en-US" dirty="0"/>
          </a:p>
        </p:txBody>
      </p:sp>
    </p:spTree>
    <p:extLst>
      <p:ext uri="{BB962C8B-B14F-4D97-AF65-F5344CB8AC3E}">
        <p14:creationId xmlns:p14="http://schemas.microsoft.com/office/powerpoint/2010/main" val="358944223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lstStyle/>
          <a:p>
            <a:r>
              <a:rPr lang="en-US" sz="3200" dirty="0"/>
              <a:t>TB Disease</a:t>
            </a:r>
          </a:p>
        </p:txBody>
      </p:sp>
      <p:sp>
        <p:nvSpPr>
          <p:cNvPr id="3" name="Content Placeholder 2"/>
          <p:cNvSpPr>
            <a:spLocks noGrp="1"/>
          </p:cNvSpPr>
          <p:nvPr>
            <p:ph idx="1"/>
          </p:nvPr>
        </p:nvSpPr>
        <p:spPr>
          <a:xfrm>
            <a:off x="381000" y="990600"/>
            <a:ext cx="8305800" cy="5410200"/>
          </a:xfrm>
        </p:spPr>
        <p:txBody>
          <a:bodyPr/>
          <a:lstStyle/>
          <a:p>
            <a:pPr marL="0" indent="0">
              <a:buNone/>
            </a:pPr>
            <a:r>
              <a:rPr lang="en-US" sz="2800" dirty="0"/>
              <a:t>People with TB disease:</a:t>
            </a:r>
          </a:p>
          <a:p>
            <a:r>
              <a:rPr lang="en-US" sz="2800" dirty="0"/>
              <a:t>Are sick and may have symptoms</a:t>
            </a:r>
          </a:p>
          <a:p>
            <a:r>
              <a:rPr lang="en-US" sz="2800" dirty="0"/>
              <a:t>May be able to spread TB germs to other people </a:t>
            </a:r>
          </a:p>
          <a:p>
            <a:r>
              <a:rPr lang="en-US" sz="2800" dirty="0"/>
              <a:t>Usually have a TB skin or TB blood test result that is positive for TB infection</a:t>
            </a:r>
          </a:p>
          <a:p>
            <a:r>
              <a:rPr lang="en-US" sz="2800" dirty="0"/>
              <a:t>May have an abnormal chest x-ray</a:t>
            </a:r>
          </a:p>
          <a:p>
            <a:r>
              <a:rPr lang="en-US" sz="2800" dirty="0"/>
              <a:t>Need treatment </a:t>
            </a:r>
          </a:p>
          <a:p>
            <a:r>
              <a:rPr lang="en-US" sz="2800" dirty="0"/>
              <a:t>Should seek medical evaluation if they have symptoms of TB disease</a:t>
            </a:r>
          </a:p>
          <a:p>
            <a:endParaRPr lang="en-US" sz="2800" dirty="0"/>
          </a:p>
        </p:txBody>
      </p:sp>
      <p:sp>
        <p:nvSpPr>
          <p:cNvPr id="4" name="Slide Number Placeholder 3"/>
          <p:cNvSpPr>
            <a:spLocks noGrp="1"/>
          </p:cNvSpPr>
          <p:nvPr>
            <p:ph type="sldNum" sz="quarter" idx="13"/>
          </p:nvPr>
        </p:nvSpPr>
        <p:spPr/>
        <p:txBody>
          <a:bodyPr/>
          <a:lstStyle/>
          <a:p>
            <a:fld id="{270F4CCD-B53F-45A7-8CE3-CD99F918EACF}" type="slidenum">
              <a:rPr lang="en-US" smtClean="0"/>
              <a:t>7</a:t>
            </a:fld>
            <a:endParaRPr lang="en-US" dirty="0"/>
          </a:p>
        </p:txBody>
      </p:sp>
    </p:spTree>
    <p:extLst>
      <p:ext uri="{BB962C8B-B14F-4D97-AF65-F5344CB8AC3E}">
        <p14:creationId xmlns:p14="http://schemas.microsoft.com/office/powerpoint/2010/main" val="2577302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lstStyle/>
          <a:p>
            <a:r>
              <a:rPr lang="en-US" sz="3200" dirty="0"/>
              <a:t>Symptoms of TB Disease</a:t>
            </a:r>
          </a:p>
        </p:txBody>
      </p:sp>
      <p:sp>
        <p:nvSpPr>
          <p:cNvPr id="3" name="Content Placeholder 2"/>
          <p:cNvSpPr>
            <a:spLocks noGrp="1"/>
          </p:cNvSpPr>
          <p:nvPr>
            <p:ph idx="1"/>
          </p:nvPr>
        </p:nvSpPr>
        <p:spPr>
          <a:xfrm>
            <a:off x="381000" y="990600"/>
            <a:ext cx="6324600" cy="5410200"/>
          </a:xfrm>
        </p:spPr>
        <p:txBody>
          <a:bodyPr/>
          <a:lstStyle/>
          <a:p>
            <a:pPr marL="0" indent="0">
              <a:buNone/>
            </a:pPr>
            <a:r>
              <a:rPr lang="en-US" sz="2800" dirty="0"/>
              <a:t>Symptoms of TB disease may include:</a:t>
            </a:r>
          </a:p>
          <a:p>
            <a:r>
              <a:rPr lang="en-US" sz="2800" dirty="0"/>
              <a:t>A bad cough that lasts 3 weeks or longer</a:t>
            </a:r>
          </a:p>
          <a:p>
            <a:r>
              <a:rPr lang="en-US" sz="2800" dirty="0"/>
              <a:t>Pain in the chest</a:t>
            </a:r>
          </a:p>
          <a:p>
            <a:r>
              <a:rPr lang="en-US" sz="2800" dirty="0"/>
              <a:t>Coughing up blood</a:t>
            </a:r>
          </a:p>
          <a:p>
            <a:r>
              <a:rPr lang="en-US" sz="2800" dirty="0"/>
              <a:t>Tiredness</a:t>
            </a:r>
          </a:p>
          <a:p>
            <a:r>
              <a:rPr lang="en-US" sz="2800" dirty="0"/>
              <a:t>Weight loss (unexplained)</a:t>
            </a:r>
          </a:p>
          <a:p>
            <a:r>
              <a:rPr lang="en-US" sz="2800" dirty="0"/>
              <a:t>No appetite</a:t>
            </a:r>
          </a:p>
          <a:p>
            <a:r>
              <a:rPr lang="en-US" sz="2800" dirty="0"/>
              <a:t>Chills, fever, and sweating at night</a:t>
            </a:r>
          </a:p>
          <a:p>
            <a:pPr marL="457200" lvl="1" indent="0">
              <a:buNone/>
            </a:pPr>
            <a:endParaRPr lang="en-US" dirty="0"/>
          </a:p>
          <a:p>
            <a:pPr>
              <a:buNone/>
            </a:pPr>
            <a:endParaRPr lang="en-US" altLang="en-US" dirty="0"/>
          </a:p>
          <a:p>
            <a:endParaRPr lang="en-US" dirty="0"/>
          </a:p>
        </p:txBody>
      </p:sp>
      <p:pic>
        <p:nvPicPr>
          <p:cNvPr id="4" name="Picture 4" descr="IMG_3263"/>
          <p:cNvPicPr>
            <a:picLocks noChangeAspect="1" noChangeArrowheads="1"/>
          </p:cNvPicPr>
          <p:nvPr/>
        </p:nvPicPr>
        <p:blipFill>
          <a:blip r:embed="rId3" cstate="print"/>
          <a:srcRect/>
          <a:stretch>
            <a:fillRect/>
          </a:stretch>
        </p:blipFill>
        <p:spPr>
          <a:xfrm>
            <a:off x="6705600" y="1752600"/>
            <a:ext cx="2234016" cy="3352800"/>
          </a:xfrm>
          <a:prstGeom prst="rect">
            <a:avLst/>
          </a:prstGeom>
          <a:noFill/>
          <a:ln w="38100">
            <a:solidFill>
              <a:schemeClr val="accent1"/>
            </a:solidFill>
          </a:ln>
        </p:spPr>
      </p:pic>
      <p:sp>
        <p:nvSpPr>
          <p:cNvPr id="5" name="Slide Number Placeholder 4"/>
          <p:cNvSpPr>
            <a:spLocks noGrp="1"/>
          </p:cNvSpPr>
          <p:nvPr>
            <p:ph type="sldNum" sz="quarter" idx="13"/>
          </p:nvPr>
        </p:nvSpPr>
        <p:spPr/>
        <p:txBody>
          <a:bodyPr/>
          <a:lstStyle/>
          <a:p>
            <a:fld id="{270F4CCD-B53F-45A7-8CE3-CD99F918EACF}" type="slidenum">
              <a:rPr lang="en-US" smtClean="0"/>
              <a:t>8</a:t>
            </a:fld>
            <a:endParaRPr lang="en-US" dirty="0"/>
          </a:p>
        </p:txBody>
      </p:sp>
    </p:spTree>
    <p:extLst>
      <p:ext uri="{BB962C8B-B14F-4D97-AF65-F5344CB8AC3E}">
        <p14:creationId xmlns:p14="http://schemas.microsoft.com/office/powerpoint/2010/main" val="52015278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8153400" cy="609600"/>
          </a:xfrm>
        </p:spPr>
        <p:txBody>
          <a:bodyPr/>
          <a:lstStyle/>
          <a:p>
            <a:r>
              <a:rPr lang="en-US" sz="3200" dirty="0"/>
              <a:t>Persons at Risk for Exposure to TB</a:t>
            </a:r>
          </a:p>
        </p:txBody>
      </p:sp>
      <p:sp>
        <p:nvSpPr>
          <p:cNvPr id="5" name="Content Placeholder 4"/>
          <p:cNvSpPr>
            <a:spLocks noGrp="1"/>
          </p:cNvSpPr>
          <p:nvPr>
            <p:ph idx="1"/>
          </p:nvPr>
        </p:nvSpPr>
        <p:spPr>
          <a:xfrm>
            <a:off x="457200" y="1219200"/>
            <a:ext cx="8229600" cy="5029200"/>
          </a:xfrm>
        </p:spPr>
        <p:txBody>
          <a:bodyPr/>
          <a:lstStyle/>
          <a:p>
            <a:pPr marL="0" indent="0">
              <a:buNone/>
            </a:pPr>
            <a:r>
              <a:rPr lang="en-US" sz="2800" dirty="0"/>
              <a:t>Includes:</a:t>
            </a:r>
          </a:p>
          <a:p>
            <a:r>
              <a:rPr lang="en-US" sz="2800" dirty="0"/>
              <a:t>Contacts of persons known or suspected to have TB disease</a:t>
            </a:r>
          </a:p>
          <a:p>
            <a:r>
              <a:rPr lang="en-US" sz="2800" dirty="0"/>
              <a:t>Persons from an area of the world where TB disease is very common (such as most countries in Latin America and the Caribbean, Africa, Asia, Eastern Europe, and Russia)</a:t>
            </a:r>
          </a:p>
          <a:p>
            <a:r>
              <a:rPr lang="en-US" sz="3200" dirty="0"/>
              <a:t>Homeless persons, and</a:t>
            </a:r>
          </a:p>
          <a:p>
            <a:r>
              <a:rPr lang="en-US" sz="3200" dirty="0"/>
              <a:t>Injection drug users</a:t>
            </a:r>
          </a:p>
        </p:txBody>
      </p:sp>
      <p:sp>
        <p:nvSpPr>
          <p:cNvPr id="2" name="Slide Number Placeholder 1"/>
          <p:cNvSpPr>
            <a:spLocks noGrp="1"/>
          </p:cNvSpPr>
          <p:nvPr>
            <p:ph type="sldNum" sz="quarter" idx="13"/>
          </p:nvPr>
        </p:nvSpPr>
        <p:spPr/>
        <p:txBody>
          <a:bodyPr/>
          <a:lstStyle/>
          <a:p>
            <a:fld id="{270F4CCD-B53F-45A7-8CE3-CD99F918EACF}" type="slidenum">
              <a:rPr lang="en-US" smtClean="0"/>
              <a:t>9</a:t>
            </a:fld>
            <a:endParaRPr lang="en-US" dirty="0"/>
          </a:p>
        </p:txBody>
      </p:sp>
    </p:spTree>
    <p:extLst>
      <p:ext uri="{BB962C8B-B14F-4D97-AF65-F5344CB8AC3E}">
        <p14:creationId xmlns:p14="http://schemas.microsoft.com/office/powerpoint/2010/main" val="3373556"/>
      </p:ext>
    </p:extLst>
  </p:cSld>
  <p:clrMapOvr>
    <a:masterClrMapping/>
  </p:clrMapOvr>
  <p:transition>
    <p:fade/>
  </p:transition>
</p:sld>
</file>

<file path=ppt/theme/theme1.xml><?xml version="1.0" encoding="utf-8"?>
<a:theme xmlns:a="http://schemas.openxmlformats.org/drawingml/2006/main" name="NCHHSTP_PPT_light(">
  <a:themeElements>
    <a:clrScheme name="CDC Light Branding Colors">
      <a:dk1>
        <a:srgbClr val="0039A6"/>
      </a:dk1>
      <a:lt1>
        <a:srgbClr val="FFFFFF"/>
      </a:lt1>
      <a:dk2>
        <a:srgbClr val="3077FF"/>
      </a:dk2>
      <a:lt2>
        <a:srgbClr val="4B4B4B"/>
      </a:lt2>
      <a:accent1>
        <a:srgbClr val="0039A6"/>
      </a:accent1>
      <a:accent2>
        <a:srgbClr val="007D57"/>
      </a:accent2>
      <a:accent3>
        <a:srgbClr val="9A3B26"/>
      </a:accent3>
      <a:accent4>
        <a:srgbClr val="7F7F7F"/>
      </a:accent4>
      <a:accent5>
        <a:srgbClr val="4983F2"/>
      </a:accent5>
      <a:accent6>
        <a:srgbClr val="AFCAFF"/>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38CF450-07AC-498A-B02E-53666F4B3243}">
  <ds:schemaRefs>
    <ds:schemaRef ds:uri="http://schemas.microsoft.com/sharepoint/v3/contenttype/forms"/>
  </ds:schemaRefs>
</ds:datastoreItem>
</file>

<file path=customXml/itemProps2.xml><?xml version="1.0" encoding="utf-8"?>
<ds:datastoreItem xmlns:ds="http://schemas.openxmlformats.org/officeDocument/2006/customXml" ds:itemID="{7A801E7D-6F6A-4B3B-A626-B2D3972971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55BD9883-7F81-4CCD-ACC6-A4A0CFEFEC0F}">
  <ds:schemaRefs>
    <ds:schemaRef ds:uri="http://purl.org/dc/elements/1.1/"/>
    <ds:schemaRef ds:uri="http://www.w3.org/XML/1998/namespace"/>
    <ds:schemaRef ds:uri="http://purl.org/dc/dcmitype/"/>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6034</TotalTime>
  <Words>4478</Words>
  <Application>Microsoft Office PowerPoint</Application>
  <PresentationFormat>On-screen Show (4:3)</PresentationFormat>
  <Paragraphs>524</Paragraphs>
  <Slides>54</Slides>
  <Notes>54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54</vt:i4>
      </vt:variant>
    </vt:vector>
  </HeadingPairs>
  <TitlesOfParts>
    <vt:vector size="60" baseType="lpstr">
      <vt:lpstr>Courier New</vt:lpstr>
      <vt:lpstr>Arial</vt:lpstr>
      <vt:lpstr>Wingdings</vt:lpstr>
      <vt:lpstr>Myriad Web Pro</vt:lpstr>
      <vt:lpstr>Calibri</vt:lpstr>
      <vt:lpstr>NCHHSTP_PPT_light(</vt:lpstr>
      <vt:lpstr>Tuberculosis (TB) in Correctional Settings: What Corrections Staff Need to Know       </vt:lpstr>
      <vt:lpstr>Topics for Today</vt:lpstr>
      <vt:lpstr>       TB Basics</vt:lpstr>
      <vt:lpstr>Tuberculosis (TB)</vt:lpstr>
      <vt:lpstr>Latent TB Infection and TB Disease</vt:lpstr>
      <vt:lpstr>Latent TB Infection </vt:lpstr>
      <vt:lpstr>TB Disease</vt:lpstr>
      <vt:lpstr>Symptoms of TB Disease</vt:lpstr>
      <vt:lpstr>Persons at Risk for Exposure to TB</vt:lpstr>
      <vt:lpstr>Persons at Risk for Exposure to TB in Congregate Settings</vt:lpstr>
      <vt:lpstr>Progression from Latent TB  Infection to TB Disease</vt:lpstr>
      <vt:lpstr>     TB Testing in Correctional Facilities</vt:lpstr>
      <vt:lpstr> Testing for TB</vt:lpstr>
      <vt:lpstr>  Types of TB Tests </vt:lpstr>
      <vt:lpstr>  TB Test Results </vt:lpstr>
      <vt:lpstr>  TB Testing and Evaluation for TB Disease </vt:lpstr>
      <vt:lpstr>Think TB </vt:lpstr>
      <vt:lpstr>TB Testing of Inmates in Correctional Facilities  and in Other Short-Term Detention Facilities</vt:lpstr>
      <vt:lpstr>TB Testing of Inmates in Holding or  Booking Facilities</vt:lpstr>
      <vt:lpstr>Periodic TB Testing of Inmates </vt:lpstr>
      <vt:lpstr>TB Testing of Correctional Employees</vt:lpstr>
      <vt:lpstr>Other Persons Who Need to be Tested in Correctional Settings</vt:lpstr>
      <vt:lpstr>Determining Frequency of TB Testing</vt:lpstr>
      <vt:lpstr>What to do if an Inmate has TB Symptoms? </vt:lpstr>
      <vt:lpstr>    TB Treatment</vt:lpstr>
      <vt:lpstr>Importance of Treating Latent TB Infection and TB Disease</vt:lpstr>
      <vt:lpstr>Treatment of LTBI and TB Disease</vt:lpstr>
      <vt:lpstr>Adherence to Treatment</vt:lpstr>
      <vt:lpstr>     Environmental Control:  TB in Correctional Settings</vt:lpstr>
      <vt:lpstr>Correctional Facilities - The Environment</vt:lpstr>
      <vt:lpstr>Correctional Facilities- TB Transmission</vt:lpstr>
      <vt:lpstr> TB in Correctional Population in the United States, 2019</vt:lpstr>
      <vt:lpstr>Working with the Health Department to Report a TB Case</vt:lpstr>
      <vt:lpstr>TB Patient Isolation</vt:lpstr>
      <vt:lpstr>Isolation Rooms</vt:lpstr>
      <vt:lpstr>Implementing a Respiratory  Protection Program</vt:lpstr>
      <vt:lpstr>     Collaboration Between Correctional Facilities and Public Health  TB Control Programs</vt:lpstr>
      <vt:lpstr>Collaboration</vt:lpstr>
      <vt:lpstr>Points of Contact for TB-Associated Efforts</vt:lpstr>
      <vt:lpstr>Public Health &amp; Correctional  Point of Contact (POC) Collaboration</vt:lpstr>
      <vt:lpstr>Collaboration:  Planning for Release</vt:lpstr>
      <vt:lpstr>TB Contact Investigations (1)</vt:lpstr>
      <vt:lpstr>TB Contact Investigations (2)</vt:lpstr>
      <vt:lpstr>TB Contact Investigations (3)</vt:lpstr>
      <vt:lpstr>Collaboration Among TB Control Programs and Correctional Facilities is Key to TB Reduction.  </vt:lpstr>
      <vt:lpstr>Collaboration Opportunities</vt:lpstr>
      <vt:lpstr>Correctional Facilities Can Assist With:</vt:lpstr>
      <vt:lpstr>Community-Based Case Management  After Release (1)</vt:lpstr>
      <vt:lpstr>Community-Based Case Management  After Release (2)</vt:lpstr>
      <vt:lpstr>Release Planning for U.S. Immigration and Customs Enforcement Detainees (1)</vt:lpstr>
      <vt:lpstr>Release Planning for U.S. Immigration and Customs Enforcement Detainees (2)</vt:lpstr>
      <vt:lpstr>     Resources</vt:lpstr>
      <vt:lpstr>CDC Resources</vt:lpstr>
      <vt:lpstr>Disclaimer</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 Myriad Pro, Bold, Shadow, 28pt</dc:title>
  <dc:creator>Centers for Disease Control &amp; Prevention</dc:creator>
  <cp:lastModifiedBy>Rossetti, Annie E. (CDC/DDID/NCHHSTP/DTE)</cp:lastModifiedBy>
  <cp:revision>229</cp:revision>
  <cp:lastPrinted>2015-07-07T15:22:46Z</cp:lastPrinted>
  <dcterms:created xsi:type="dcterms:W3CDTF">2010-12-06T17:58:46Z</dcterms:created>
  <dcterms:modified xsi:type="dcterms:W3CDTF">2020-12-16T21:07:40Z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MSIP_Label_7b94a7b8-f06c-4dfe-bdcc-9b548fd58c31_Enabled">
    <vt:lpwstr>true</vt:lpwstr>
  </property>
  <property fmtid="{D5CDD505-2E9C-101B-9397-08002B2CF9AE}" pid="4" name="MSIP_Label_7b94a7b8-f06c-4dfe-bdcc-9b548fd58c31_SetDate">
    <vt:lpwstr>2020-12-16T21:07:13Z</vt:lpwstr>
  </property>
  <property fmtid="{D5CDD505-2E9C-101B-9397-08002B2CF9AE}" pid="5" name="MSIP_Label_7b94a7b8-f06c-4dfe-bdcc-9b548fd58c31_Method">
    <vt:lpwstr>Privileged</vt:lpwstr>
  </property>
  <property fmtid="{D5CDD505-2E9C-101B-9397-08002B2CF9AE}" pid="6" name="MSIP_Label_7b94a7b8-f06c-4dfe-bdcc-9b548fd58c31_Name">
    <vt:lpwstr>7b94a7b8-f06c-4dfe-bdcc-9b548fd58c31</vt:lpwstr>
  </property>
  <property fmtid="{D5CDD505-2E9C-101B-9397-08002B2CF9AE}" pid="7" name="MSIP_Label_7b94a7b8-f06c-4dfe-bdcc-9b548fd58c31_SiteId">
    <vt:lpwstr>9ce70869-60db-44fd-abe8-d2767077fc8f</vt:lpwstr>
  </property>
  <property fmtid="{D5CDD505-2E9C-101B-9397-08002B2CF9AE}" pid="8" name="MSIP_Label_7b94a7b8-f06c-4dfe-bdcc-9b548fd58c31_ActionId">
    <vt:lpwstr>384c081e-24cb-4a7b-9da8-65fb5c99c43c</vt:lpwstr>
  </property>
  <property fmtid="{D5CDD505-2E9C-101B-9397-08002B2CF9AE}" pid="9" name="MSIP_Label_7b94a7b8-f06c-4dfe-bdcc-9b548fd58c31_ContentBits">
    <vt:lpwstr>0</vt:lpwstr>
  </property>
</Properties>
</file>