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4"/>
    <p:sldMasterId id="2147483687" r:id="rId5"/>
  </p:sldMasterIdLst>
  <p:notesMasterIdLst>
    <p:notesMasterId r:id="rId27"/>
  </p:notesMasterIdLst>
  <p:handoutMasterIdLst>
    <p:handoutMasterId r:id="rId28"/>
  </p:handoutMasterIdLst>
  <p:sldIdLst>
    <p:sldId id="256" r:id="rId6"/>
    <p:sldId id="276" r:id="rId7"/>
    <p:sldId id="350" r:id="rId8"/>
    <p:sldId id="264" r:id="rId9"/>
    <p:sldId id="361" r:id="rId10"/>
    <p:sldId id="363" r:id="rId11"/>
    <p:sldId id="322" r:id="rId12"/>
    <p:sldId id="336" r:id="rId13"/>
    <p:sldId id="331" r:id="rId14"/>
    <p:sldId id="291" r:id="rId15"/>
    <p:sldId id="298" r:id="rId16"/>
    <p:sldId id="290" r:id="rId17"/>
    <p:sldId id="300" r:id="rId18"/>
    <p:sldId id="354" r:id="rId19"/>
    <p:sldId id="362" r:id="rId20"/>
    <p:sldId id="364" r:id="rId21"/>
    <p:sldId id="360" r:id="rId22"/>
    <p:sldId id="355" r:id="rId23"/>
    <p:sldId id="346" r:id="rId24"/>
    <p:sldId id="347" r:id="rId25"/>
    <p:sldId id="351" r:id="rId26"/>
  </p:sldIdLst>
  <p:sldSz cx="12192000" cy="6858000"/>
  <p:notesSz cx="7010400" cy="9296400"/>
  <p:embeddedFontLst>
    <p:embeddedFont>
      <p:font typeface="Calibri" panose="020F0502020204030204" pitchFamily="34" charset="0"/>
      <p:regular r:id="rId29"/>
      <p:bold r:id="rId30"/>
      <p:italic r:id="rId31"/>
      <p:boldItalic r:id="rId32"/>
    </p:embeddedFont>
    <p:embeddedFont>
      <p:font typeface="Myriad Web Pro" panose="020B0604020202020204" charset="0"/>
      <p:regular r:id="rId33"/>
      <p:bold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BBB8F1-8AE8-4176-BDAD-A68CC35B82AC}">
          <p14:sldIdLst>
            <p14:sldId id="256"/>
            <p14:sldId id="276"/>
            <p14:sldId id="350"/>
            <p14:sldId id="264"/>
            <p14:sldId id="361"/>
            <p14:sldId id="363"/>
            <p14:sldId id="322"/>
            <p14:sldId id="336"/>
            <p14:sldId id="331"/>
            <p14:sldId id="291"/>
            <p14:sldId id="298"/>
            <p14:sldId id="290"/>
            <p14:sldId id="300"/>
            <p14:sldId id="354"/>
            <p14:sldId id="362"/>
            <p14:sldId id="364"/>
            <p14:sldId id="360"/>
            <p14:sldId id="355"/>
            <p14:sldId id="346"/>
            <p14:sldId id="347"/>
            <p14:sldId id="3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strong, Lori (CDC/OID/NCHHSTP)" initials="lra" lastIdx="20" clrIdx="0"/>
  <p:cmAuthor id="1" name="Miramontes, Roque (CDC/OID/NCHHSTP)" initials="roque" lastIdx="30" clrIdx="1"/>
  <p:cmAuthor id="2" name="CDC User" initials="CU" lastIdx="15" clrIdx="2"/>
  <p:cmAuthor id="3" name="Tom Navin" initials="Tom Navin" lastIdx="4" clrIdx="3"/>
  <p:cmAuthor id="4" name="CDC User" initials="LRA" lastIdx="4" clrIdx="4"/>
  <p:cmAuthor id="5" name="Philip LoBue, MD" initials="PL" lastIdx="2" clrIdx="5"/>
  <p:cmAuthor id="6" name="Iqbal, Shareen (CDC/OID/NCHHSTP) (CTR)" initials="IS((" lastIdx="37" clrIdx="6">
    <p:extLst>
      <p:ext uri="{19B8F6BF-5375-455C-9EA6-DF929625EA0E}">
        <p15:presenceInfo xmlns:p15="http://schemas.microsoft.com/office/powerpoint/2012/main" userId="S-1-5-21-1207783550-2075000910-922709458-517051" providerId="AD"/>
      </p:ext>
    </p:extLst>
  </p:cmAuthor>
  <p:cmAuthor id="7" name="Armstrong, Lori (CDC/OID/NCHHSTP)" initials="AL(" lastIdx="48" clrIdx="7">
    <p:extLst>
      <p:ext uri="{19B8F6BF-5375-455C-9EA6-DF929625EA0E}">
        <p15:presenceInfo xmlns:p15="http://schemas.microsoft.com/office/powerpoint/2012/main" userId="S-1-5-21-1207783550-2075000910-922709458-177482" providerId="AD"/>
      </p:ext>
    </p:extLst>
  </p:cmAuthor>
  <p:cmAuthor id="8" name="Yelk Woodruff, Rachel (CDC/OID/NCHHSTP)" initials="YWR(" lastIdx="25" clrIdx="8">
    <p:extLst>
      <p:ext uri="{19B8F6BF-5375-455C-9EA6-DF929625EA0E}">
        <p15:presenceInfo xmlns:p15="http://schemas.microsoft.com/office/powerpoint/2012/main" userId="S-1-5-21-1207783550-2075000910-922709458-276373" providerId="AD"/>
      </p:ext>
    </p:extLst>
  </p:cmAuthor>
  <p:cmAuthor id="9" name="Pratt, Robert (CDC/OID/NCHHSTP)" initials="PR(" lastIdx="18" clrIdx="9">
    <p:extLst>
      <p:ext uri="{19B8F6BF-5375-455C-9EA6-DF929625EA0E}">
        <p15:presenceInfo xmlns:p15="http://schemas.microsoft.com/office/powerpoint/2012/main" userId="S-1-5-21-1207783550-2075000910-922709458-177281" providerId="AD"/>
      </p:ext>
    </p:extLst>
  </p:cmAuthor>
  <p:cmAuthor id="10" name="Vonnahme, Laura A. (CDC/OID/NCHHSTP)" initials="VLA(" lastIdx="58" clrIdx="10">
    <p:extLst>
      <p:ext uri="{19B8F6BF-5375-455C-9EA6-DF929625EA0E}">
        <p15:presenceInfo xmlns:p15="http://schemas.microsoft.com/office/powerpoint/2012/main" userId="S-1-5-21-1207783550-2075000910-922709458-307322" providerId="AD"/>
      </p:ext>
    </p:extLst>
  </p:cmAuthor>
  <p:cmAuthor id="11" name="Langer, Adam J. (CDC/OID/NCHHSTP)" initials="LAJ(" lastIdx="48" clrIdx="11">
    <p:extLst>
      <p:ext uri="{19B8F6BF-5375-455C-9EA6-DF929625EA0E}">
        <p15:presenceInfo xmlns:p15="http://schemas.microsoft.com/office/powerpoint/2012/main" userId="S-1-5-21-1207783550-2075000910-922709458-133875" providerId="AD"/>
      </p:ext>
    </p:extLst>
  </p:cmAuthor>
  <p:cmAuthor id="12" name="Navin, Thomas R. (CDC/OID/NCHHSTP)" initials="NTR(" lastIdx="5" clrIdx="12">
    <p:extLst>
      <p:ext uri="{19B8F6BF-5375-455C-9EA6-DF929625EA0E}">
        <p15:presenceInfo xmlns:p15="http://schemas.microsoft.com/office/powerpoint/2012/main" userId="S-1-5-21-1207783550-2075000910-922709458-177098" providerId="AD"/>
      </p:ext>
    </p:extLst>
  </p:cmAuthor>
  <p:cmAuthor id="13" name="Winston, Carla (CDC/OID/NCHHSTP)" initials="ctw3" lastIdx="5" clrIdx="13">
    <p:extLst>
      <p:ext uri="{19B8F6BF-5375-455C-9EA6-DF929625EA0E}">
        <p15:presenceInfo xmlns:p15="http://schemas.microsoft.com/office/powerpoint/2012/main" userId="Winston, Carla (CDC/OID/NCHHS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94B56B"/>
    <a:srgbClr val="0039A6"/>
    <a:srgbClr val="64C35D"/>
    <a:srgbClr val="46DA7E"/>
    <a:srgbClr val="5D93FF"/>
    <a:srgbClr val="848CBE"/>
    <a:srgbClr val="FFFF99"/>
    <a:srgbClr val="FFFF00"/>
    <a:srgbClr val="2592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7" autoAdjust="0"/>
    <p:restoredTop sz="65904" autoAdjust="0"/>
  </p:normalViewPr>
  <p:slideViewPr>
    <p:cSldViewPr>
      <p:cViewPr varScale="1">
        <p:scale>
          <a:sx n="72" d="100"/>
          <a:sy n="72" d="100"/>
        </p:scale>
        <p:origin x="72"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568"/>
    </p:cViewPr>
  </p:sorterViewPr>
  <p:notesViewPr>
    <p:cSldViewPr>
      <p:cViewPr varScale="1">
        <p:scale>
          <a:sx n="88" d="100"/>
          <a:sy n="88" d="100"/>
        </p:scale>
        <p:origin x="-382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c.gov\private\M103\lra0\Corrections%20Task%20Force\Corrections%20Documents%20for%20Clearance\Corrections%20Data%20connected%20to%20Slide%20Set.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1"/>
          <c:tx>
            <c:strRef>
              <c:f>Sheet1!$B$1</c:f>
              <c:strCache>
                <c:ptCount val="1"/>
                <c:pt idx="0">
                  <c:v>Number of TB cases among residents of correctional facilities</c:v>
                </c:pt>
              </c:strCache>
            </c:strRef>
          </c:tx>
          <c:spPr>
            <a:solidFill>
              <a:schemeClr val="accent1"/>
            </a:solidFill>
            <a:ln w="6350">
              <a:solidFill>
                <a:srgbClr val="060606"/>
              </a:solidFill>
            </a:ln>
            <a:effectLst/>
          </c:spPr>
          <c:invertIfNegative val="0"/>
          <c:cat>
            <c:numRef>
              <c:f>Sheet1!$A$2:$A$27</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Sheet1!$B$2:$B$27</c:f>
              <c:numCache>
                <c:formatCode>General</c:formatCode>
                <c:ptCount val="25"/>
                <c:pt idx="0">
                  <c:v>950</c:v>
                </c:pt>
                <c:pt idx="1">
                  <c:v>1117</c:v>
                </c:pt>
                <c:pt idx="2">
                  <c:v>937</c:v>
                </c:pt>
                <c:pt idx="3">
                  <c:v>782</c:v>
                </c:pt>
                <c:pt idx="4">
                  <c:v>747</c:v>
                </c:pt>
                <c:pt idx="5">
                  <c:v>657</c:v>
                </c:pt>
                <c:pt idx="6">
                  <c:v>576</c:v>
                </c:pt>
                <c:pt idx="7">
                  <c:v>587</c:v>
                </c:pt>
                <c:pt idx="8">
                  <c:v>522</c:v>
                </c:pt>
                <c:pt idx="9">
                  <c:v>460</c:v>
                </c:pt>
                <c:pt idx="10">
                  <c:v>476</c:v>
                </c:pt>
                <c:pt idx="11">
                  <c:v>495</c:v>
                </c:pt>
                <c:pt idx="12">
                  <c:v>537</c:v>
                </c:pt>
                <c:pt idx="13">
                  <c:v>508</c:v>
                </c:pt>
                <c:pt idx="14">
                  <c:v>481</c:v>
                </c:pt>
                <c:pt idx="15">
                  <c:v>497</c:v>
                </c:pt>
                <c:pt idx="16">
                  <c:v>464</c:v>
                </c:pt>
                <c:pt idx="17">
                  <c:v>491</c:v>
                </c:pt>
                <c:pt idx="18">
                  <c:v>423</c:v>
                </c:pt>
                <c:pt idx="19">
                  <c:v>391</c:v>
                </c:pt>
                <c:pt idx="20">
                  <c:v>364</c:v>
                </c:pt>
                <c:pt idx="21">
                  <c:v>377</c:v>
                </c:pt>
                <c:pt idx="22">
                  <c:v>334</c:v>
                </c:pt>
                <c:pt idx="23">
                  <c:v>329</c:v>
                </c:pt>
                <c:pt idx="24">
                  <c:v>268</c:v>
                </c:pt>
              </c:numCache>
            </c:numRef>
          </c:val>
          <c:extLst>
            <c:ext xmlns:c16="http://schemas.microsoft.com/office/drawing/2014/chart" uri="{C3380CC4-5D6E-409C-BE32-E72D297353CC}">
              <c16:uniqueId val="{00000000-05E5-4A96-9401-54A4575AFFB9}"/>
            </c:ext>
          </c:extLst>
        </c:ser>
        <c:dLbls>
          <c:showLegendKey val="0"/>
          <c:showVal val="0"/>
          <c:showCatName val="0"/>
          <c:showSerName val="0"/>
          <c:showPercent val="0"/>
          <c:showBubbleSize val="0"/>
        </c:dLbls>
        <c:gapWidth val="0"/>
        <c:axId val="661322440"/>
        <c:axId val="661327688"/>
        <c:extLst>
          <c:ext xmlns:c15="http://schemas.microsoft.com/office/drawing/2012/chart" uri="{02D57815-91ED-43cb-92C2-25804820EDAC}">
            <c15:filteredBarSeries>
              <c15:ser>
                <c:idx val="1"/>
                <c:order val="0"/>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numRef>
                    <c:extLst>
                      <c:ext uri="{02D57815-91ED-43cb-92C2-25804820EDAC}">
                        <c15:formulaRef>
                          <c15:sqref>Sheet1!$A$2:$A$27</c15:sqref>
                        </c15:formulaRef>
                      </c:ext>
                    </c:extLst>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extLst>
                      <c:ext uri="{02D57815-91ED-43cb-92C2-25804820EDAC}">
                        <c15:formulaRef>
                          <c15:sqref>Sheet1!$C$1:$C$26</c15:sqref>
                        </c15:formulaRef>
                      </c:ext>
                    </c:extLst>
                    <c:numCache>
                      <c:formatCode>General</c:formatCode>
                      <c:ptCount val="25"/>
                      <c:pt idx="0">
                        <c:v>0</c:v>
                      </c:pt>
                      <c:pt idx="1">
                        <c:v>23425</c:v>
                      </c:pt>
                      <c:pt idx="2">
                        <c:v>22541</c:v>
                      </c:pt>
                      <c:pt idx="3">
                        <c:v>21185</c:v>
                      </c:pt>
                      <c:pt idx="4">
                        <c:v>19849</c:v>
                      </c:pt>
                      <c:pt idx="5">
                        <c:v>18499</c:v>
                      </c:pt>
                      <c:pt idx="6">
                        <c:v>17209</c:v>
                      </c:pt>
                      <c:pt idx="7">
                        <c:v>16459</c:v>
                      </c:pt>
                      <c:pt idx="8">
                        <c:v>15344</c:v>
                      </c:pt>
                      <c:pt idx="9">
                        <c:v>15015</c:v>
                      </c:pt>
                      <c:pt idx="10">
                        <c:v>14110</c:v>
                      </c:pt>
                      <c:pt idx="11">
                        <c:v>13924</c:v>
                      </c:pt>
                      <c:pt idx="12">
                        <c:v>13546</c:v>
                      </c:pt>
                      <c:pt idx="13">
                        <c:v>13214</c:v>
                      </c:pt>
                      <c:pt idx="14">
                        <c:v>12923</c:v>
                      </c:pt>
                      <c:pt idx="15">
                        <c:v>12502</c:v>
                      </c:pt>
                      <c:pt idx="16">
                        <c:v>12105</c:v>
                      </c:pt>
                      <c:pt idx="17">
                        <c:v>10867</c:v>
                      </c:pt>
                      <c:pt idx="18">
                        <c:v>10464</c:v>
                      </c:pt>
                      <c:pt idx="19">
                        <c:v>9926</c:v>
                      </c:pt>
                      <c:pt idx="20">
                        <c:v>9447</c:v>
                      </c:pt>
                      <c:pt idx="21">
                        <c:v>9078</c:v>
                      </c:pt>
                      <c:pt idx="22">
                        <c:v>8940</c:v>
                      </c:pt>
                      <c:pt idx="23">
                        <c:v>9107</c:v>
                      </c:pt>
                      <c:pt idx="24">
                        <c:v>8862</c:v>
                      </c:pt>
                    </c:numCache>
                  </c:numRef>
                </c:val>
                <c:extLst>
                  <c:ext xmlns:c16="http://schemas.microsoft.com/office/drawing/2014/chart" uri="{C3380CC4-5D6E-409C-BE32-E72D297353CC}">
                    <c16:uniqueId val="{00000001-05E5-4A96-9401-54A4575AFFB9}"/>
                  </c:ext>
                </c:extLst>
              </c15:ser>
            </c15:filteredBarSeries>
          </c:ext>
        </c:extLst>
      </c:barChart>
      <c:lineChart>
        <c:grouping val="standard"/>
        <c:varyColors val="0"/>
        <c:ser>
          <c:idx val="2"/>
          <c:order val="2"/>
          <c:tx>
            <c:strRef>
              <c:f>Sheet1!$D$1</c:f>
              <c:strCache>
                <c:ptCount val="1"/>
                <c:pt idx="0">
                  <c:v>Percentage of TB cases among resident in correctional facilities</c:v>
                </c:pt>
              </c:strCache>
            </c:strRef>
          </c:tx>
          <c:spPr>
            <a:ln w="28575" cap="rnd">
              <a:solidFill>
                <a:schemeClr val="accent3"/>
              </a:solidFill>
              <a:round/>
            </a:ln>
            <a:effectLst/>
          </c:spPr>
          <c:marker>
            <c:symbol val="none"/>
          </c:marker>
          <c:cat>
            <c:numRef>
              <c:f>Sheet1!$A$2:$A$27</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Sheet1!$D$2:$D$26</c:f>
              <c:numCache>
                <c:formatCode>0.0</c:formatCode>
                <c:ptCount val="25"/>
                <c:pt idx="0">
                  <c:v>4.0554962646744928</c:v>
                </c:pt>
                <c:pt idx="1">
                  <c:v>4.9554145778803074</c:v>
                </c:pt>
                <c:pt idx="2">
                  <c:v>4.4229407599716781</c:v>
                </c:pt>
                <c:pt idx="3">
                  <c:v>3.9397450753186556</c:v>
                </c:pt>
                <c:pt idx="4">
                  <c:v>4.0380561111411435</c:v>
                </c:pt>
                <c:pt idx="5">
                  <c:v>3.8177697716311227</c:v>
                </c:pt>
                <c:pt idx="6">
                  <c:v>3.4996050792879276</c:v>
                </c:pt>
                <c:pt idx="7">
                  <c:v>3.8255995828988532</c:v>
                </c:pt>
                <c:pt idx="8">
                  <c:v>3.4765234765234765</c:v>
                </c:pt>
                <c:pt idx="9">
                  <c:v>3.2600992204110559</c:v>
                </c:pt>
                <c:pt idx="10">
                  <c:v>3.4185578856650389</c:v>
                </c:pt>
                <c:pt idx="11">
                  <c:v>3.6542152664993353</c:v>
                </c:pt>
                <c:pt idx="12">
                  <c:v>4.063871651278947</c:v>
                </c:pt>
                <c:pt idx="13">
                  <c:v>3.9309757796177363</c:v>
                </c:pt>
                <c:pt idx="14">
                  <c:v>3.847384418493041</c:v>
                </c:pt>
                <c:pt idx="15">
                  <c:v>4.1057414291615038</c:v>
                </c:pt>
                <c:pt idx="16">
                  <c:v>4.2698076746112079</c:v>
                </c:pt>
                <c:pt idx="17">
                  <c:v>4.6922782874617734</c:v>
                </c:pt>
                <c:pt idx="18">
                  <c:v>4.2615353616764047</c:v>
                </c:pt>
                <c:pt idx="19">
                  <c:v>4.1388800677463751</c:v>
                </c:pt>
                <c:pt idx="20">
                  <c:v>4.0096937651465083</c:v>
                </c:pt>
                <c:pt idx="21">
                  <c:v>4.2170022371364659</c:v>
                </c:pt>
                <c:pt idx="22">
                  <c:v>3.6675085099374107</c:v>
                </c:pt>
                <c:pt idx="23">
                  <c:v>3.7124802527646126</c:v>
                </c:pt>
                <c:pt idx="24">
                  <c:v>3.0918320258421779</c:v>
                </c:pt>
              </c:numCache>
            </c:numRef>
          </c:val>
          <c:smooth val="0"/>
          <c:extLst>
            <c:ext xmlns:c16="http://schemas.microsoft.com/office/drawing/2014/chart" uri="{C3380CC4-5D6E-409C-BE32-E72D297353CC}">
              <c16:uniqueId val="{00000002-05E5-4A96-9401-54A4575AFFB9}"/>
            </c:ext>
          </c:extLst>
        </c:ser>
        <c:dLbls>
          <c:showLegendKey val="0"/>
          <c:showVal val="0"/>
          <c:showCatName val="0"/>
          <c:showSerName val="0"/>
          <c:showPercent val="0"/>
          <c:showBubbleSize val="0"/>
        </c:dLbls>
        <c:marker val="1"/>
        <c:smooth val="0"/>
        <c:axId val="661442160"/>
        <c:axId val="661437568"/>
      </c:lineChart>
      <c:catAx>
        <c:axId val="66132244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Year </a:t>
                </a:r>
              </a:p>
            </c:rich>
          </c:tx>
          <c:layout>
            <c:manualLayout>
              <c:xMode val="edge"/>
              <c:yMode val="edge"/>
              <c:x val="0.47777160667416574"/>
              <c:y val="0.9128378378378377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661327688"/>
        <c:crosses val="autoZero"/>
        <c:auto val="1"/>
        <c:lblAlgn val="ctr"/>
        <c:lblOffset val="100"/>
        <c:noMultiLvlLbl val="0"/>
      </c:catAx>
      <c:valAx>
        <c:axId val="66132768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i="0" baseline="0" dirty="0" smtClean="0">
                    <a:effectLst/>
                  </a:rPr>
                  <a:t>TB Cases (Count)</a:t>
                </a:r>
                <a:endParaRPr lang="en-US" sz="1600" dirty="0">
                  <a:effectLst/>
                </a:endParaRP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661322440"/>
        <c:crosses val="autoZero"/>
        <c:crossBetween val="between"/>
      </c:valAx>
      <c:valAx>
        <c:axId val="661437568"/>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Percentage of TB Cases</a:t>
                </a:r>
              </a:p>
            </c:rich>
          </c:tx>
          <c:layout>
            <c:manualLayout>
              <c:xMode val="edge"/>
              <c:yMode val="edge"/>
              <c:x val="0.95498511904761907"/>
              <c:y val="0.1980157480314960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661442160"/>
        <c:crosses val="max"/>
        <c:crossBetween val="between"/>
      </c:valAx>
      <c:catAx>
        <c:axId val="661442160"/>
        <c:scaling>
          <c:orientation val="minMax"/>
        </c:scaling>
        <c:delete val="1"/>
        <c:axPos val="b"/>
        <c:numFmt formatCode="General" sourceLinked="1"/>
        <c:majorTickMark val="out"/>
        <c:minorTickMark val="none"/>
        <c:tickLblPos val="nextTo"/>
        <c:crossAx val="661437568"/>
        <c:crosses val="autoZero"/>
        <c:auto val="1"/>
        <c:lblAlgn val="ctr"/>
        <c:lblOffset val="100"/>
        <c:noMultiLvlLbl val="0"/>
      </c:catAx>
      <c:spPr>
        <a:noFill/>
        <a:ln>
          <a:noFill/>
        </a:ln>
        <a:effectLst/>
      </c:spPr>
    </c:plotArea>
    <c:legend>
      <c:legendPos val="tr"/>
      <c:layout>
        <c:manualLayout>
          <c:xMode val="edge"/>
          <c:yMode val="edge"/>
          <c:x val="0.30716699475065617"/>
          <c:y val="2.7027027027027029E-2"/>
          <c:w val="0.29714193277923595"/>
          <c:h val="0.17595573526282191"/>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Hispanic </c:v>
                </c:pt>
              </c:strCache>
            </c:strRef>
          </c:tx>
          <c:spPr>
            <a:solidFill>
              <a:schemeClr val="accent1"/>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Sheet1!$B$2:$B$26</c:f>
              <c:numCache>
                <c:formatCode>General</c:formatCode>
                <c:ptCount val="25"/>
                <c:pt idx="0">
                  <c:v>256</c:v>
                </c:pt>
                <c:pt idx="1">
                  <c:v>289</c:v>
                </c:pt>
                <c:pt idx="2">
                  <c:v>247</c:v>
                </c:pt>
                <c:pt idx="3">
                  <c:v>214</c:v>
                </c:pt>
                <c:pt idx="4">
                  <c:v>214</c:v>
                </c:pt>
                <c:pt idx="5">
                  <c:v>225</c:v>
                </c:pt>
                <c:pt idx="6">
                  <c:v>165</c:v>
                </c:pt>
                <c:pt idx="7">
                  <c:v>181</c:v>
                </c:pt>
                <c:pt idx="8">
                  <c:v>178</c:v>
                </c:pt>
                <c:pt idx="9">
                  <c:v>162</c:v>
                </c:pt>
                <c:pt idx="10">
                  <c:v>202</c:v>
                </c:pt>
                <c:pt idx="11">
                  <c:v>208</c:v>
                </c:pt>
                <c:pt idx="12">
                  <c:v>232</c:v>
                </c:pt>
                <c:pt idx="13">
                  <c:v>233</c:v>
                </c:pt>
                <c:pt idx="14">
                  <c:v>248</c:v>
                </c:pt>
                <c:pt idx="15">
                  <c:v>283</c:v>
                </c:pt>
                <c:pt idx="16">
                  <c:v>255</c:v>
                </c:pt>
                <c:pt idx="17">
                  <c:v>271</c:v>
                </c:pt>
                <c:pt idx="18">
                  <c:v>229</c:v>
                </c:pt>
                <c:pt idx="19">
                  <c:v>223</c:v>
                </c:pt>
                <c:pt idx="20">
                  <c:v>218</c:v>
                </c:pt>
                <c:pt idx="21">
                  <c:v>233</c:v>
                </c:pt>
                <c:pt idx="22">
                  <c:v>196</c:v>
                </c:pt>
                <c:pt idx="23">
                  <c:v>190</c:v>
                </c:pt>
                <c:pt idx="24">
                  <c:v>150</c:v>
                </c:pt>
              </c:numCache>
            </c:numRef>
          </c:val>
          <c:extLst>
            <c:ext xmlns:c16="http://schemas.microsoft.com/office/drawing/2014/chart" uri="{C3380CC4-5D6E-409C-BE32-E72D297353CC}">
              <c16:uniqueId val="{00000000-E483-454F-973F-67A392591770}"/>
            </c:ext>
          </c:extLst>
        </c:ser>
        <c:ser>
          <c:idx val="1"/>
          <c:order val="1"/>
          <c:tx>
            <c:strRef>
              <c:f>Sheet1!$C$1</c:f>
              <c:strCache>
                <c:ptCount val="1"/>
                <c:pt idx="0">
                  <c:v>Black</c:v>
                </c:pt>
              </c:strCache>
            </c:strRef>
          </c:tx>
          <c:spPr>
            <a:solidFill>
              <a:schemeClr val="accent2"/>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Sheet1!$C$2:$C$26</c:f>
              <c:numCache>
                <c:formatCode>General</c:formatCode>
                <c:ptCount val="25"/>
                <c:pt idx="0">
                  <c:v>482</c:v>
                </c:pt>
                <c:pt idx="1">
                  <c:v>580</c:v>
                </c:pt>
                <c:pt idx="2">
                  <c:v>481</c:v>
                </c:pt>
                <c:pt idx="3">
                  <c:v>397</c:v>
                </c:pt>
                <c:pt idx="4">
                  <c:v>368</c:v>
                </c:pt>
                <c:pt idx="5">
                  <c:v>287</c:v>
                </c:pt>
                <c:pt idx="6">
                  <c:v>270</c:v>
                </c:pt>
                <c:pt idx="7">
                  <c:v>288</c:v>
                </c:pt>
                <c:pt idx="8">
                  <c:v>210</c:v>
                </c:pt>
                <c:pt idx="9">
                  <c:v>206</c:v>
                </c:pt>
                <c:pt idx="10">
                  <c:v>162</c:v>
                </c:pt>
                <c:pt idx="11">
                  <c:v>188</c:v>
                </c:pt>
                <c:pt idx="12">
                  <c:v>201</c:v>
                </c:pt>
                <c:pt idx="13">
                  <c:v>161</c:v>
                </c:pt>
                <c:pt idx="14">
                  <c:v>163</c:v>
                </c:pt>
                <c:pt idx="15">
                  <c:v>122</c:v>
                </c:pt>
                <c:pt idx="16">
                  <c:v>132</c:v>
                </c:pt>
                <c:pt idx="17">
                  <c:v>132</c:v>
                </c:pt>
                <c:pt idx="18">
                  <c:v>109</c:v>
                </c:pt>
                <c:pt idx="19">
                  <c:v>85</c:v>
                </c:pt>
                <c:pt idx="20">
                  <c:v>76</c:v>
                </c:pt>
                <c:pt idx="21">
                  <c:v>87</c:v>
                </c:pt>
                <c:pt idx="22">
                  <c:v>84</c:v>
                </c:pt>
                <c:pt idx="23">
                  <c:v>78</c:v>
                </c:pt>
                <c:pt idx="24">
                  <c:v>78</c:v>
                </c:pt>
              </c:numCache>
            </c:numRef>
          </c:val>
          <c:extLst>
            <c:ext xmlns:c16="http://schemas.microsoft.com/office/drawing/2014/chart" uri="{C3380CC4-5D6E-409C-BE32-E72D297353CC}">
              <c16:uniqueId val="{00000001-E483-454F-973F-67A392591770}"/>
            </c:ext>
          </c:extLst>
        </c:ser>
        <c:ser>
          <c:idx val="2"/>
          <c:order val="2"/>
          <c:tx>
            <c:strRef>
              <c:f>Sheet1!$D$1</c:f>
              <c:strCache>
                <c:ptCount val="1"/>
                <c:pt idx="0">
                  <c:v>White</c:v>
                </c:pt>
              </c:strCache>
            </c:strRef>
          </c:tx>
          <c:spPr>
            <a:solidFill>
              <a:schemeClr val="accent3"/>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Sheet1!$D$2:$D$26</c:f>
              <c:numCache>
                <c:formatCode>General</c:formatCode>
                <c:ptCount val="25"/>
                <c:pt idx="0">
                  <c:v>177</c:v>
                </c:pt>
                <c:pt idx="1">
                  <c:v>212</c:v>
                </c:pt>
                <c:pt idx="2">
                  <c:v>175</c:v>
                </c:pt>
                <c:pt idx="3">
                  <c:v>153</c:v>
                </c:pt>
                <c:pt idx="4">
                  <c:v>125</c:v>
                </c:pt>
                <c:pt idx="5">
                  <c:v>117</c:v>
                </c:pt>
                <c:pt idx="6">
                  <c:v>118</c:v>
                </c:pt>
                <c:pt idx="7">
                  <c:v>101</c:v>
                </c:pt>
                <c:pt idx="8">
                  <c:v>99</c:v>
                </c:pt>
                <c:pt idx="9">
                  <c:v>67</c:v>
                </c:pt>
                <c:pt idx="10">
                  <c:v>82</c:v>
                </c:pt>
                <c:pt idx="11">
                  <c:v>72</c:v>
                </c:pt>
                <c:pt idx="12">
                  <c:v>89</c:v>
                </c:pt>
                <c:pt idx="13">
                  <c:v>83</c:v>
                </c:pt>
                <c:pt idx="14">
                  <c:v>51</c:v>
                </c:pt>
                <c:pt idx="15">
                  <c:v>64</c:v>
                </c:pt>
                <c:pt idx="16">
                  <c:v>59</c:v>
                </c:pt>
                <c:pt idx="17">
                  <c:v>65</c:v>
                </c:pt>
                <c:pt idx="18">
                  <c:v>55</c:v>
                </c:pt>
                <c:pt idx="19">
                  <c:v>57</c:v>
                </c:pt>
                <c:pt idx="20">
                  <c:v>36</c:v>
                </c:pt>
                <c:pt idx="21">
                  <c:v>30</c:v>
                </c:pt>
                <c:pt idx="22">
                  <c:v>24</c:v>
                </c:pt>
                <c:pt idx="23">
                  <c:v>34</c:v>
                </c:pt>
                <c:pt idx="24">
                  <c:v>25</c:v>
                </c:pt>
              </c:numCache>
            </c:numRef>
          </c:val>
          <c:extLst>
            <c:ext xmlns:c16="http://schemas.microsoft.com/office/drawing/2014/chart" uri="{C3380CC4-5D6E-409C-BE32-E72D297353CC}">
              <c16:uniqueId val="{00000002-E483-454F-973F-67A392591770}"/>
            </c:ext>
          </c:extLst>
        </c:ser>
        <c:ser>
          <c:idx val="3"/>
          <c:order val="3"/>
          <c:tx>
            <c:strRef>
              <c:f>Sheet1!$E$1</c:f>
              <c:strCache>
                <c:ptCount val="1"/>
                <c:pt idx="0">
                  <c:v>Asian</c:v>
                </c:pt>
              </c:strCache>
            </c:strRef>
          </c:tx>
          <c:spPr>
            <a:solidFill>
              <a:schemeClr val="accent4"/>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Sheet1!$E$2:$E$26</c:f>
              <c:numCache>
                <c:formatCode>General</c:formatCode>
                <c:ptCount val="25"/>
                <c:pt idx="0">
                  <c:v>15</c:v>
                </c:pt>
                <c:pt idx="1">
                  <c:v>19</c:v>
                </c:pt>
                <c:pt idx="2">
                  <c:v>21</c:v>
                </c:pt>
                <c:pt idx="3">
                  <c:v>11</c:v>
                </c:pt>
                <c:pt idx="4">
                  <c:v>25</c:v>
                </c:pt>
                <c:pt idx="5">
                  <c:v>16</c:v>
                </c:pt>
                <c:pt idx="6">
                  <c:v>17</c:v>
                </c:pt>
                <c:pt idx="7">
                  <c:v>12</c:v>
                </c:pt>
                <c:pt idx="8">
                  <c:v>27</c:v>
                </c:pt>
                <c:pt idx="9">
                  <c:v>21</c:v>
                </c:pt>
                <c:pt idx="10">
                  <c:v>19</c:v>
                </c:pt>
                <c:pt idx="11">
                  <c:v>16</c:v>
                </c:pt>
                <c:pt idx="12">
                  <c:v>5</c:v>
                </c:pt>
                <c:pt idx="13">
                  <c:v>21</c:v>
                </c:pt>
                <c:pt idx="14">
                  <c:v>13</c:v>
                </c:pt>
                <c:pt idx="15">
                  <c:v>13</c:v>
                </c:pt>
                <c:pt idx="16">
                  <c:v>12</c:v>
                </c:pt>
                <c:pt idx="17">
                  <c:v>17</c:v>
                </c:pt>
                <c:pt idx="18">
                  <c:v>23</c:v>
                </c:pt>
                <c:pt idx="19">
                  <c:v>12</c:v>
                </c:pt>
                <c:pt idx="20">
                  <c:v>25</c:v>
                </c:pt>
                <c:pt idx="21">
                  <c:v>22</c:v>
                </c:pt>
                <c:pt idx="22">
                  <c:v>24</c:v>
                </c:pt>
                <c:pt idx="23">
                  <c:v>21</c:v>
                </c:pt>
                <c:pt idx="24">
                  <c:v>11</c:v>
                </c:pt>
              </c:numCache>
            </c:numRef>
          </c:val>
          <c:extLst>
            <c:ext xmlns:c16="http://schemas.microsoft.com/office/drawing/2014/chart" uri="{C3380CC4-5D6E-409C-BE32-E72D297353CC}">
              <c16:uniqueId val="{00000003-E483-454F-973F-67A392591770}"/>
            </c:ext>
          </c:extLst>
        </c:ser>
        <c:ser>
          <c:idx val="4"/>
          <c:order val="4"/>
          <c:tx>
            <c:strRef>
              <c:f>Sheet1!$F$1</c:f>
              <c:strCache>
                <c:ptCount val="1"/>
                <c:pt idx="0">
                  <c:v>Other**</c:v>
                </c:pt>
              </c:strCache>
            </c:strRef>
          </c:tx>
          <c:spPr>
            <a:solidFill>
              <a:schemeClr val="accent5"/>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Sheet1!$F$2:$F$26</c:f>
              <c:numCache>
                <c:formatCode>General</c:formatCode>
                <c:ptCount val="25"/>
                <c:pt idx="0">
                  <c:v>10</c:v>
                </c:pt>
                <c:pt idx="1">
                  <c:v>10</c:v>
                </c:pt>
                <c:pt idx="2">
                  <c:v>9</c:v>
                </c:pt>
                <c:pt idx="3">
                  <c:v>6</c:v>
                </c:pt>
                <c:pt idx="4">
                  <c:v>15</c:v>
                </c:pt>
                <c:pt idx="5">
                  <c:v>11</c:v>
                </c:pt>
                <c:pt idx="6">
                  <c:v>5</c:v>
                </c:pt>
                <c:pt idx="7">
                  <c:v>5</c:v>
                </c:pt>
                <c:pt idx="8">
                  <c:v>6</c:v>
                </c:pt>
                <c:pt idx="9">
                  <c:v>3</c:v>
                </c:pt>
                <c:pt idx="10">
                  <c:v>11</c:v>
                </c:pt>
                <c:pt idx="11">
                  <c:v>9</c:v>
                </c:pt>
                <c:pt idx="12">
                  <c:v>9</c:v>
                </c:pt>
                <c:pt idx="13">
                  <c:v>8</c:v>
                </c:pt>
                <c:pt idx="14">
                  <c:v>4</c:v>
                </c:pt>
                <c:pt idx="15">
                  <c:v>14</c:v>
                </c:pt>
                <c:pt idx="16">
                  <c:v>4</c:v>
                </c:pt>
                <c:pt idx="17">
                  <c:v>5</c:v>
                </c:pt>
                <c:pt idx="18">
                  <c:v>6</c:v>
                </c:pt>
                <c:pt idx="19">
                  <c:v>12</c:v>
                </c:pt>
                <c:pt idx="20">
                  <c:v>8</c:v>
                </c:pt>
                <c:pt idx="21">
                  <c:v>5</c:v>
                </c:pt>
                <c:pt idx="22">
                  <c:v>6</c:v>
                </c:pt>
                <c:pt idx="23">
                  <c:v>5</c:v>
                </c:pt>
                <c:pt idx="24">
                  <c:v>3</c:v>
                </c:pt>
              </c:numCache>
            </c:numRef>
          </c:val>
          <c:extLst>
            <c:ext xmlns:c16="http://schemas.microsoft.com/office/drawing/2014/chart" uri="{C3380CC4-5D6E-409C-BE32-E72D297353CC}">
              <c16:uniqueId val="{00000004-E483-454F-973F-67A392591770}"/>
            </c:ext>
          </c:extLst>
        </c:ser>
        <c:dLbls>
          <c:showLegendKey val="0"/>
          <c:showVal val="0"/>
          <c:showCatName val="0"/>
          <c:showSerName val="0"/>
          <c:showPercent val="0"/>
          <c:showBubbleSize val="0"/>
        </c:dLbls>
        <c:axId val="484065528"/>
        <c:axId val="484065856"/>
      </c:areaChart>
      <c:catAx>
        <c:axId val="48406552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Year</a:t>
                </a:r>
                <a:endParaRPr lang="en-US" sz="1600" b="1" dirty="0">
                  <a:solidFill>
                    <a:schemeClr val="accent4">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84065856"/>
        <c:crosses val="autoZero"/>
        <c:auto val="1"/>
        <c:lblAlgn val="ctr"/>
        <c:lblOffset val="100"/>
        <c:noMultiLvlLbl val="0"/>
      </c:catAx>
      <c:valAx>
        <c:axId val="48406585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i="0" baseline="0" dirty="0" smtClean="0">
                    <a:effectLst/>
                  </a:rPr>
                  <a:t>TB Cases (Count)</a:t>
                </a:r>
                <a:endParaRPr lang="en-US" sz="1600" dirty="0">
                  <a:effectLst/>
                </a:endParaRPr>
              </a:p>
            </c:rich>
          </c:tx>
          <c:layout>
            <c:manualLayout>
              <c:xMode val="edge"/>
              <c:yMode val="edge"/>
              <c:x val="1.7799352750809062E-2"/>
              <c:y val="0.2331805275207211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8406552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7252843394577"/>
          <c:y val="4.0158679403653225E-2"/>
          <c:w val="0.85325216292407902"/>
          <c:h val="0.80723989767776494"/>
        </c:manualLayout>
      </c:layout>
      <c:barChart>
        <c:barDir val="col"/>
        <c:grouping val="clustered"/>
        <c:varyColors val="0"/>
        <c:ser>
          <c:idx val="1"/>
          <c:order val="0"/>
          <c:tx>
            <c:strRef>
              <c:f>Sheet1!$C$1</c:f>
              <c:strCache>
                <c:ptCount val="1"/>
                <c:pt idx="0">
                  <c:v>TB Cases in Correctional Facilities</c:v>
                </c:pt>
              </c:strCache>
            </c:strRef>
          </c:tx>
          <c:spPr>
            <a:solidFill>
              <a:schemeClr val="accent3"/>
            </a:solidFill>
            <a:ln w="3175">
              <a:solidFill>
                <a:srgbClr val="060606"/>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Positive</c:v>
                </c:pt>
                <c:pt idx="1">
                  <c:v>Negative</c:v>
                </c:pt>
                <c:pt idx="2">
                  <c:v>Indeterminate</c:v>
                </c:pt>
                <c:pt idx="3">
                  <c:v>Refused</c:v>
                </c:pt>
                <c:pt idx="4">
                  <c:v>Not Offered</c:v>
                </c:pt>
                <c:pt idx="5">
                  <c:v>Unknown</c:v>
                </c:pt>
              </c:strCache>
            </c:strRef>
          </c:cat>
          <c:val>
            <c:numRef>
              <c:f>Sheet1!$C$2:$C$7</c:f>
              <c:numCache>
                <c:formatCode>0.0%</c:formatCode>
                <c:ptCount val="6"/>
                <c:pt idx="0">
                  <c:v>7.9610345985891839E-2</c:v>
                </c:pt>
                <c:pt idx="1">
                  <c:v>0.82902250587840109</c:v>
                </c:pt>
                <c:pt idx="2">
                  <c:v>3.3590863285186428E-4</c:v>
                </c:pt>
                <c:pt idx="3">
                  <c:v>1.0413167618407793E-2</c:v>
                </c:pt>
                <c:pt idx="4">
                  <c:v>4.1652670473631172E-2</c:v>
                </c:pt>
                <c:pt idx="5">
                  <c:v>3.896540141081626E-2</c:v>
                </c:pt>
              </c:numCache>
            </c:numRef>
          </c:val>
          <c:extLst>
            <c:ext xmlns:c16="http://schemas.microsoft.com/office/drawing/2014/chart" uri="{C3380CC4-5D6E-409C-BE32-E72D297353CC}">
              <c16:uniqueId val="{00000001-64C3-4876-B9DB-D00D8169847D}"/>
            </c:ext>
          </c:extLst>
        </c:ser>
        <c:ser>
          <c:idx val="0"/>
          <c:order val="1"/>
          <c:tx>
            <c:strRef>
              <c:f>Sheet1!$B$1</c:f>
              <c:strCache>
                <c:ptCount val="1"/>
                <c:pt idx="0">
                  <c:v>TB Cases Not in Correctional Facilities</c:v>
                </c:pt>
              </c:strCache>
            </c:strRef>
          </c:tx>
          <c:spPr>
            <a:solidFill>
              <a:schemeClr val="accent1"/>
            </a:solidFill>
            <a:ln w="3175">
              <a:solidFill>
                <a:srgbClr val="060606"/>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Positive</c:v>
                </c:pt>
                <c:pt idx="1">
                  <c:v>Negative</c:v>
                </c:pt>
                <c:pt idx="2">
                  <c:v>Indeterminate</c:v>
                </c:pt>
                <c:pt idx="3">
                  <c:v>Refused</c:v>
                </c:pt>
                <c:pt idx="4">
                  <c:v>Not Offered</c:v>
                </c:pt>
                <c:pt idx="5">
                  <c:v>Unknown</c:v>
                </c:pt>
              </c:strCache>
            </c:strRef>
          </c:cat>
          <c:val>
            <c:numRef>
              <c:f>Sheet1!$B$2:$B$7</c:f>
              <c:numCache>
                <c:formatCode>0.0%</c:formatCode>
                <c:ptCount val="6"/>
                <c:pt idx="0">
                  <c:v>5.725539846662446E-2</c:v>
                </c:pt>
                <c:pt idx="1">
                  <c:v>0.80016881198565093</c:v>
                </c:pt>
                <c:pt idx="2">
                  <c:v>1.8287965112189633E-4</c:v>
                </c:pt>
                <c:pt idx="3">
                  <c:v>3.402968277414363E-2</c:v>
                </c:pt>
                <c:pt idx="4">
                  <c:v>5.8479285362594079E-2</c:v>
                </c:pt>
                <c:pt idx="5">
                  <c:v>4.988394175986495E-2</c:v>
                </c:pt>
              </c:numCache>
            </c:numRef>
          </c:val>
          <c:extLst>
            <c:ext xmlns:c16="http://schemas.microsoft.com/office/drawing/2014/chart" uri="{C3380CC4-5D6E-409C-BE32-E72D297353CC}">
              <c16:uniqueId val="{00000000-64C3-4876-B9DB-D00D8169847D}"/>
            </c:ext>
          </c:extLst>
        </c:ser>
        <c:dLbls>
          <c:showLegendKey val="0"/>
          <c:showVal val="0"/>
          <c:showCatName val="0"/>
          <c:showSerName val="0"/>
          <c:showPercent val="0"/>
          <c:showBubbleSize val="0"/>
        </c:dLbls>
        <c:gapWidth val="219"/>
        <c:overlap val="-27"/>
        <c:axId val="440435144"/>
        <c:axId val="440435472"/>
      </c:barChart>
      <c:catAx>
        <c:axId val="44043514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HIV Status</a:t>
                </a:r>
                <a:endParaRPr lang="en-US" sz="1600" b="1" dirty="0">
                  <a:solidFill>
                    <a:schemeClr val="accent4">
                      <a:lumMod val="75000"/>
                    </a:schemeClr>
                  </a:solidFill>
                </a:endParaRPr>
              </a:p>
            </c:rich>
          </c:tx>
          <c:layout>
            <c:manualLayout>
              <c:xMode val="edge"/>
              <c:yMode val="edge"/>
              <c:x val="0.45365169631573832"/>
              <c:y val="0.9352030456852792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40435472"/>
        <c:crosses val="autoZero"/>
        <c:auto val="1"/>
        <c:lblAlgn val="ctr"/>
        <c:lblOffset val="100"/>
        <c:noMultiLvlLbl val="0"/>
      </c:catAx>
      <c:valAx>
        <c:axId val="44043547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7F7F7F">
                        <a:lumMod val="75000"/>
                      </a:srgbClr>
                    </a:solidFill>
                    <a:latin typeface="+mn-lt"/>
                    <a:ea typeface="+mn-ea"/>
                    <a:cs typeface="+mn-cs"/>
                  </a:defRPr>
                </a:pPr>
                <a:r>
                  <a:rPr lang="en-US" sz="1600" b="1" i="0" baseline="0" dirty="0" smtClean="0">
                    <a:effectLst/>
                  </a:rPr>
                  <a:t>Percentage of TB Cases</a:t>
                </a:r>
                <a:endParaRPr lang="en-US" sz="1600" dirty="0" smtClean="0">
                  <a:effectLst/>
                </a:endParaRPr>
              </a:p>
            </c:rich>
          </c:tx>
          <c:layout>
            <c:manualLayout>
              <c:xMode val="edge"/>
              <c:yMode val="edge"/>
              <c:x val="2.9320987654320986E-2"/>
              <c:y val="0.24620888125024987"/>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7F7F7F">
                      <a:lumMod val="75000"/>
                    </a:srgb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40435144"/>
        <c:crosses val="autoZero"/>
        <c:crossBetween val="between"/>
      </c:valAx>
      <c:spPr>
        <a:noFill/>
        <a:ln>
          <a:noFill/>
        </a:ln>
        <a:effectLst/>
      </c:spPr>
    </c:plotArea>
    <c:legend>
      <c:legendPos val="tr"/>
      <c:layout>
        <c:manualLayout>
          <c:xMode val="edge"/>
          <c:yMode val="edge"/>
          <c:x val="0.58426257323895114"/>
          <c:y val="5.5837563451776651E-2"/>
          <c:w val="0.41405392507754712"/>
          <c:h val="0.12178824093688796"/>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315541720075688"/>
          <c:y val="0.24917507381889764"/>
          <c:w val="0.28981603650894988"/>
          <c:h val="0.4863164604424447"/>
        </c:manualLayout>
      </c:layout>
      <c:overlay val="0"/>
      <c:txPr>
        <a:bodyPr/>
        <a:lstStyle/>
        <a:p>
          <a:pPr rtl="0">
            <a:defRPr/>
          </a:pPr>
          <a:endParaRPr lang="en-US"/>
        </a:p>
      </c:txPr>
    </c:legend>
    <c:plotVisOnly val="1"/>
    <c:dispBlanksAs val="gap"/>
    <c:showDLblsOverMax val="0"/>
  </c:chart>
  <c:txPr>
    <a:bodyPr/>
    <a:lstStyle/>
    <a:p>
      <a:pPr>
        <a:defRPr b="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Both Directly Observed and Self Administered</c:v>
                </c:pt>
              </c:strCache>
            </c:strRef>
          </c:tx>
          <c:spPr>
            <a:solidFill>
              <a:schemeClr val="accent1"/>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Sheet1!$B$2:$B$24</c:f>
              <c:numCache>
                <c:formatCode>General</c:formatCode>
                <c:ptCount val="23"/>
                <c:pt idx="0">
                  <c:v>152</c:v>
                </c:pt>
                <c:pt idx="1">
                  <c:v>221</c:v>
                </c:pt>
                <c:pt idx="2">
                  <c:v>198</c:v>
                </c:pt>
                <c:pt idx="3">
                  <c:v>153</c:v>
                </c:pt>
                <c:pt idx="4">
                  <c:v>154</c:v>
                </c:pt>
                <c:pt idx="5">
                  <c:v>126</c:v>
                </c:pt>
                <c:pt idx="6">
                  <c:v>140</c:v>
                </c:pt>
                <c:pt idx="7">
                  <c:v>78</c:v>
                </c:pt>
                <c:pt idx="8">
                  <c:v>78</c:v>
                </c:pt>
                <c:pt idx="9">
                  <c:v>75</c:v>
                </c:pt>
                <c:pt idx="10">
                  <c:v>66</c:v>
                </c:pt>
                <c:pt idx="11">
                  <c:v>66</c:v>
                </c:pt>
                <c:pt idx="12">
                  <c:v>69</c:v>
                </c:pt>
                <c:pt idx="13">
                  <c:v>91</c:v>
                </c:pt>
                <c:pt idx="14">
                  <c:v>64</c:v>
                </c:pt>
                <c:pt idx="15">
                  <c:v>68</c:v>
                </c:pt>
                <c:pt idx="16">
                  <c:v>61</c:v>
                </c:pt>
                <c:pt idx="17">
                  <c:v>60</c:v>
                </c:pt>
                <c:pt idx="18">
                  <c:v>56</c:v>
                </c:pt>
                <c:pt idx="19">
                  <c:v>57</c:v>
                </c:pt>
                <c:pt idx="20">
                  <c:v>64</c:v>
                </c:pt>
                <c:pt idx="21">
                  <c:v>67</c:v>
                </c:pt>
                <c:pt idx="22">
                  <c:v>42</c:v>
                </c:pt>
              </c:numCache>
            </c:numRef>
          </c:val>
          <c:extLst>
            <c:ext xmlns:c16="http://schemas.microsoft.com/office/drawing/2014/chart" uri="{C3380CC4-5D6E-409C-BE32-E72D297353CC}">
              <c16:uniqueId val="{00000000-74D4-4D92-82C6-E27299298A94}"/>
            </c:ext>
          </c:extLst>
        </c:ser>
        <c:ser>
          <c:idx val="1"/>
          <c:order val="1"/>
          <c:tx>
            <c:strRef>
              <c:f>Sheet1!$C$1</c:f>
              <c:strCache>
                <c:ptCount val="1"/>
                <c:pt idx="0">
                  <c:v>Totally Directly Observed</c:v>
                </c:pt>
              </c:strCache>
            </c:strRef>
          </c:tx>
          <c:spPr>
            <a:solidFill>
              <a:schemeClr val="accent2"/>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Sheet1!$C$2:$C$24</c:f>
              <c:numCache>
                <c:formatCode>General</c:formatCode>
                <c:ptCount val="23"/>
                <c:pt idx="0">
                  <c:v>485</c:v>
                </c:pt>
                <c:pt idx="1">
                  <c:v>613</c:v>
                </c:pt>
                <c:pt idx="2">
                  <c:v>582</c:v>
                </c:pt>
                <c:pt idx="3">
                  <c:v>517</c:v>
                </c:pt>
                <c:pt idx="4">
                  <c:v>482</c:v>
                </c:pt>
                <c:pt idx="5">
                  <c:v>444</c:v>
                </c:pt>
                <c:pt idx="6">
                  <c:v>379</c:v>
                </c:pt>
                <c:pt idx="7">
                  <c:v>446</c:v>
                </c:pt>
                <c:pt idx="8">
                  <c:v>392</c:v>
                </c:pt>
                <c:pt idx="9">
                  <c:v>345</c:v>
                </c:pt>
                <c:pt idx="10">
                  <c:v>370</c:v>
                </c:pt>
                <c:pt idx="11">
                  <c:v>376</c:v>
                </c:pt>
                <c:pt idx="12">
                  <c:v>424</c:v>
                </c:pt>
                <c:pt idx="13">
                  <c:v>367</c:v>
                </c:pt>
                <c:pt idx="14">
                  <c:v>375</c:v>
                </c:pt>
                <c:pt idx="15">
                  <c:v>379</c:v>
                </c:pt>
                <c:pt idx="16">
                  <c:v>370</c:v>
                </c:pt>
                <c:pt idx="17">
                  <c:v>377</c:v>
                </c:pt>
                <c:pt idx="18">
                  <c:v>325</c:v>
                </c:pt>
                <c:pt idx="19">
                  <c:v>298</c:v>
                </c:pt>
                <c:pt idx="20">
                  <c:v>271</c:v>
                </c:pt>
                <c:pt idx="21">
                  <c:v>295</c:v>
                </c:pt>
                <c:pt idx="22">
                  <c:v>277</c:v>
                </c:pt>
              </c:numCache>
            </c:numRef>
          </c:val>
          <c:extLst>
            <c:ext xmlns:c16="http://schemas.microsoft.com/office/drawing/2014/chart" uri="{C3380CC4-5D6E-409C-BE32-E72D297353CC}">
              <c16:uniqueId val="{00000001-74D4-4D92-82C6-E27299298A94}"/>
            </c:ext>
          </c:extLst>
        </c:ser>
        <c:ser>
          <c:idx val="2"/>
          <c:order val="2"/>
          <c:tx>
            <c:strRef>
              <c:f>Sheet1!$D$1</c:f>
              <c:strCache>
                <c:ptCount val="1"/>
                <c:pt idx="0">
                  <c:v>Totally Self Administered</c:v>
                </c:pt>
              </c:strCache>
            </c:strRef>
          </c:tx>
          <c:spPr>
            <a:solidFill>
              <a:schemeClr val="accent3"/>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Sheet1!$D$2:$D$24</c:f>
              <c:numCache>
                <c:formatCode>General</c:formatCode>
                <c:ptCount val="23"/>
                <c:pt idx="0">
                  <c:v>258</c:v>
                </c:pt>
                <c:pt idx="1">
                  <c:v>209</c:v>
                </c:pt>
                <c:pt idx="2">
                  <c:v>98</c:v>
                </c:pt>
                <c:pt idx="3">
                  <c:v>68</c:v>
                </c:pt>
                <c:pt idx="4">
                  <c:v>65</c:v>
                </c:pt>
                <c:pt idx="5">
                  <c:v>50</c:v>
                </c:pt>
                <c:pt idx="6">
                  <c:v>37</c:v>
                </c:pt>
                <c:pt idx="7">
                  <c:v>34</c:v>
                </c:pt>
                <c:pt idx="8">
                  <c:v>20</c:v>
                </c:pt>
                <c:pt idx="9">
                  <c:v>16</c:v>
                </c:pt>
                <c:pt idx="10">
                  <c:v>12</c:v>
                </c:pt>
                <c:pt idx="11">
                  <c:v>25</c:v>
                </c:pt>
                <c:pt idx="12">
                  <c:v>11</c:v>
                </c:pt>
                <c:pt idx="13">
                  <c:v>11</c:v>
                </c:pt>
                <c:pt idx="14">
                  <c:v>8</c:v>
                </c:pt>
                <c:pt idx="15">
                  <c:v>17</c:v>
                </c:pt>
                <c:pt idx="16">
                  <c:v>10</c:v>
                </c:pt>
                <c:pt idx="17">
                  <c:v>12</c:v>
                </c:pt>
                <c:pt idx="18">
                  <c:v>5</c:v>
                </c:pt>
                <c:pt idx="19">
                  <c:v>8</c:v>
                </c:pt>
                <c:pt idx="20">
                  <c:v>9</c:v>
                </c:pt>
                <c:pt idx="21">
                  <c:v>7</c:v>
                </c:pt>
                <c:pt idx="22">
                  <c:v>4</c:v>
                </c:pt>
              </c:numCache>
            </c:numRef>
          </c:val>
          <c:extLst>
            <c:ext xmlns:c16="http://schemas.microsoft.com/office/drawing/2014/chart" uri="{C3380CC4-5D6E-409C-BE32-E72D297353CC}">
              <c16:uniqueId val="{00000002-74D4-4D92-82C6-E27299298A94}"/>
            </c:ext>
          </c:extLst>
        </c:ser>
        <c:ser>
          <c:idx val="3"/>
          <c:order val="3"/>
          <c:tx>
            <c:strRef>
              <c:f>Sheet1!$E$1</c:f>
              <c:strCache>
                <c:ptCount val="1"/>
                <c:pt idx="0">
                  <c:v>Unknown</c:v>
                </c:pt>
              </c:strCache>
            </c:strRef>
          </c:tx>
          <c:spPr>
            <a:solidFill>
              <a:schemeClr val="accent4"/>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Sheet1!$E$2:$E$24</c:f>
              <c:numCache>
                <c:formatCode>General</c:formatCode>
                <c:ptCount val="23"/>
                <c:pt idx="0">
                  <c:v>31</c:v>
                </c:pt>
                <c:pt idx="1">
                  <c:v>53</c:v>
                </c:pt>
                <c:pt idx="2">
                  <c:v>39</c:v>
                </c:pt>
                <c:pt idx="3">
                  <c:v>28</c:v>
                </c:pt>
                <c:pt idx="4">
                  <c:v>36</c:v>
                </c:pt>
                <c:pt idx="5">
                  <c:v>30</c:v>
                </c:pt>
                <c:pt idx="6">
                  <c:v>17</c:v>
                </c:pt>
                <c:pt idx="7">
                  <c:v>19</c:v>
                </c:pt>
                <c:pt idx="8">
                  <c:v>27</c:v>
                </c:pt>
                <c:pt idx="9">
                  <c:v>19</c:v>
                </c:pt>
                <c:pt idx="10">
                  <c:v>22</c:v>
                </c:pt>
                <c:pt idx="11">
                  <c:v>22</c:v>
                </c:pt>
                <c:pt idx="12">
                  <c:v>27</c:v>
                </c:pt>
                <c:pt idx="13">
                  <c:v>31</c:v>
                </c:pt>
                <c:pt idx="14">
                  <c:v>34</c:v>
                </c:pt>
                <c:pt idx="15">
                  <c:v>31</c:v>
                </c:pt>
                <c:pt idx="16">
                  <c:v>21</c:v>
                </c:pt>
                <c:pt idx="17">
                  <c:v>37</c:v>
                </c:pt>
                <c:pt idx="18">
                  <c:v>31</c:v>
                </c:pt>
                <c:pt idx="19">
                  <c:v>24</c:v>
                </c:pt>
                <c:pt idx="20">
                  <c:v>18</c:v>
                </c:pt>
                <c:pt idx="21">
                  <c:v>7</c:v>
                </c:pt>
                <c:pt idx="22">
                  <c:v>9</c:v>
                </c:pt>
              </c:numCache>
            </c:numRef>
          </c:val>
          <c:extLst>
            <c:ext xmlns:c16="http://schemas.microsoft.com/office/drawing/2014/chart" uri="{C3380CC4-5D6E-409C-BE32-E72D297353CC}">
              <c16:uniqueId val="{00000003-74D4-4D92-82C6-E27299298A94}"/>
            </c:ext>
          </c:extLst>
        </c:ser>
        <c:dLbls>
          <c:showLegendKey val="0"/>
          <c:showVal val="0"/>
          <c:showCatName val="0"/>
          <c:showSerName val="0"/>
          <c:showPercent val="0"/>
          <c:showBubbleSize val="0"/>
        </c:dLbls>
        <c:axId val="527328416"/>
        <c:axId val="527319888"/>
        <c:extLst>
          <c:ext xmlns:c15="http://schemas.microsoft.com/office/drawing/2012/chart" uri="{02D57815-91ED-43cb-92C2-25804820EDAC}">
            <c15:filteredAreaSeries>
              <c15:ser>
                <c:idx val="4"/>
                <c:order val="4"/>
                <c:tx>
                  <c:strRef>
                    <c:extLst>
                      <c:ext uri="{02D57815-91ED-43cb-92C2-25804820EDAC}">
                        <c15:formulaRef>
                          <c15:sqref>Sheet1!$F$1</c15:sqref>
                        </c15:formulaRef>
                      </c:ext>
                    </c:extLst>
                    <c:strCache>
                      <c:ptCount val="1"/>
                      <c:pt idx="0">
                        <c:v>Total</c:v>
                      </c:pt>
                    </c:strCache>
                  </c:strRef>
                </c:tx>
                <c:spPr>
                  <a:solidFill>
                    <a:schemeClr val="accent5"/>
                  </a:solidFill>
                  <a:ln>
                    <a:noFill/>
                  </a:ln>
                  <a:effectLst/>
                </c:spPr>
                <c:cat>
                  <c:numRef>
                    <c:extLst>
                      <c:ext uri="{02D57815-91ED-43cb-92C2-25804820EDAC}">
                        <c15:formulaRef>
                          <c15:sqref>Sheet1!$A$2:$A$24</c15:sqref>
                        </c15:formulaRef>
                      </c:ext>
                    </c:extLst>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extLst>
                      <c:ext uri="{02D57815-91ED-43cb-92C2-25804820EDAC}">
                        <c15:formulaRef>
                          <c15:sqref>Sheet1!$F$2:$F$24</c15:sqref>
                        </c15:formulaRef>
                      </c:ext>
                    </c:extLst>
                    <c:numCache>
                      <c:formatCode>General</c:formatCode>
                      <c:ptCount val="23"/>
                      <c:pt idx="0">
                        <c:v>926</c:v>
                      </c:pt>
                      <c:pt idx="1">
                        <c:v>1096</c:v>
                      </c:pt>
                      <c:pt idx="2">
                        <c:v>917</c:v>
                      </c:pt>
                      <c:pt idx="3">
                        <c:v>766</c:v>
                      </c:pt>
                      <c:pt idx="4">
                        <c:v>737</c:v>
                      </c:pt>
                      <c:pt idx="5">
                        <c:v>650</c:v>
                      </c:pt>
                      <c:pt idx="6">
                        <c:v>573</c:v>
                      </c:pt>
                      <c:pt idx="7">
                        <c:v>577</c:v>
                      </c:pt>
                      <c:pt idx="8">
                        <c:v>517</c:v>
                      </c:pt>
                      <c:pt idx="9">
                        <c:v>455</c:v>
                      </c:pt>
                      <c:pt idx="10">
                        <c:v>470</c:v>
                      </c:pt>
                      <c:pt idx="11">
                        <c:v>489</c:v>
                      </c:pt>
                      <c:pt idx="12">
                        <c:v>531</c:v>
                      </c:pt>
                      <c:pt idx="13">
                        <c:v>500</c:v>
                      </c:pt>
                      <c:pt idx="14">
                        <c:v>481</c:v>
                      </c:pt>
                      <c:pt idx="15">
                        <c:v>495</c:v>
                      </c:pt>
                      <c:pt idx="16">
                        <c:v>462</c:v>
                      </c:pt>
                      <c:pt idx="17">
                        <c:v>486</c:v>
                      </c:pt>
                      <c:pt idx="18">
                        <c:v>417</c:v>
                      </c:pt>
                      <c:pt idx="19">
                        <c:v>387</c:v>
                      </c:pt>
                      <c:pt idx="20">
                        <c:v>362</c:v>
                      </c:pt>
                      <c:pt idx="21">
                        <c:v>376</c:v>
                      </c:pt>
                      <c:pt idx="22">
                        <c:v>332</c:v>
                      </c:pt>
                    </c:numCache>
                  </c:numRef>
                </c:val>
                <c:extLst>
                  <c:ext xmlns:c16="http://schemas.microsoft.com/office/drawing/2014/chart" uri="{C3380CC4-5D6E-409C-BE32-E72D297353CC}">
                    <c16:uniqueId val="{00000004-74D4-4D92-82C6-E27299298A94}"/>
                  </c:ext>
                </c:extLst>
              </c15:ser>
            </c15:filteredAreaSeries>
          </c:ext>
        </c:extLst>
      </c:areaChart>
      <c:catAx>
        <c:axId val="52732841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Year</a:t>
                </a:r>
                <a:endParaRPr lang="en-US" sz="1600" b="1" dirty="0">
                  <a:solidFill>
                    <a:schemeClr val="accent4">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527319888"/>
        <c:crosses val="autoZero"/>
        <c:auto val="1"/>
        <c:lblAlgn val="ctr"/>
        <c:lblOffset val="100"/>
        <c:noMultiLvlLbl val="0"/>
      </c:catAx>
      <c:valAx>
        <c:axId val="52731988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4">
                        <a:lumMod val="75000"/>
                      </a:schemeClr>
                    </a:solidFill>
                    <a:latin typeface="+mn-lt"/>
                    <a:ea typeface="+mn-ea"/>
                    <a:cs typeface="+mn-cs"/>
                  </a:defRPr>
                </a:pPr>
                <a:r>
                  <a:rPr lang="en-US" sz="1600" b="1" i="0" baseline="0" dirty="0" smtClean="0">
                    <a:solidFill>
                      <a:schemeClr val="accent4">
                        <a:lumMod val="75000"/>
                      </a:schemeClr>
                    </a:solidFill>
                    <a:effectLst/>
                  </a:rPr>
                  <a:t>TB Cases (Count)</a:t>
                </a:r>
                <a:endParaRPr lang="en-US" sz="1600" dirty="0">
                  <a:solidFill>
                    <a:schemeClr val="accent4">
                      <a:lumMod val="75000"/>
                    </a:schemeClr>
                  </a:solidFill>
                  <a:effectLst/>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527328416"/>
        <c:crosses val="autoZero"/>
        <c:crossBetween val="midCat"/>
      </c:valAx>
      <c:spPr>
        <a:noFill/>
        <a:ln>
          <a:noFill/>
        </a:ln>
        <a:effectLst/>
      </c:spPr>
    </c:plotArea>
    <c:legend>
      <c:legendPos val="tr"/>
      <c:layout>
        <c:manualLayout>
          <c:xMode val="edge"/>
          <c:yMode val="edge"/>
          <c:x val="0.63030262395674652"/>
          <c:y val="5.1156891044837373E-2"/>
          <c:w val="0.33434086287773546"/>
          <c:h val="0.19281006954701946"/>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54445022558234"/>
          <c:y val="0.11287788648557577"/>
          <c:w val="0.51145800524934382"/>
          <c:h val="0.8524300087489064"/>
        </c:manualLayout>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72395455745682613"/>
          <c:y val="0.34780037911927675"/>
          <c:w val="0.27314233024219076"/>
          <c:h val="0.285502058594445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Completed Therapy</c:v>
                </c:pt>
              </c:strCache>
            </c:strRef>
          </c:tx>
          <c:spPr>
            <a:solidFill>
              <a:schemeClr val="accent1"/>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Sheet1!$B$2:$B$24</c:f>
              <c:numCache>
                <c:formatCode>General</c:formatCode>
                <c:ptCount val="23"/>
                <c:pt idx="0">
                  <c:v>606</c:v>
                </c:pt>
                <c:pt idx="1">
                  <c:v>718</c:v>
                </c:pt>
                <c:pt idx="2">
                  <c:v>647</c:v>
                </c:pt>
                <c:pt idx="3">
                  <c:v>577</c:v>
                </c:pt>
                <c:pt idx="4">
                  <c:v>546</c:v>
                </c:pt>
                <c:pt idx="5">
                  <c:v>466</c:v>
                </c:pt>
                <c:pt idx="6">
                  <c:v>456</c:v>
                </c:pt>
                <c:pt idx="7">
                  <c:v>439</c:v>
                </c:pt>
                <c:pt idx="8">
                  <c:v>370</c:v>
                </c:pt>
                <c:pt idx="9">
                  <c:v>329</c:v>
                </c:pt>
                <c:pt idx="10">
                  <c:v>316</c:v>
                </c:pt>
                <c:pt idx="11">
                  <c:v>327</c:v>
                </c:pt>
                <c:pt idx="12">
                  <c:v>387</c:v>
                </c:pt>
                <c:pt idx="13">
                  <c:v>359</c:v>
                </c:pt>
                <c:pt idx="14">
                  <c:v>351</c:v>
                </c:pt>
                <c:pt idx="15">
                  <c:v>320</c:v>
                </c:pt>
                <c:pt idx="16">
                  <c:v>314</c:v>
                </c:pt>
                <c:pt idx="17">
                  <c:v>336</c:v>
                </c:pt>
                <c:pt idx="18">
                  <c:v>307</c:v>
                </c:pt>
                <c:pt idx="19">
                  <c:v>280</c:v>
                </c:pt>
                <c:pt idx="20">
                  <c:v>265</c:v>
                </c:pt>
                <c:pt idx="21">
                  <c:v>295</c:v>
                </c:pt>
                <c:pt idx="22">
                  <c:v>246</c:v>
                </c:pt>
              </c:numCache>
            </c:numRef>
          </c:val>
          <c:extLst>
            <c:ext xmlns:c16="http://schemas.microsoft.com/office/drawing/2014/chart" uri="{C3380CC4-5D6E-409C-BE32-E72D297353CC}">
              <c16:uniqueId val="{00000000-7219-4145-B1EF-4A046DA3F6FC}"/>
            </c:ext>
          </c:extLst>
        </c:ser>
        <c:ser>
          <c:idx val="1"/>
          <c:order val="1"/>
          <c:tx>
            <c:strRef>
              <c:f>Sheet1!$C$1</c:f>
              <c:strCache>
                <c:ptCount val="1"/>
                <c:pt idx="0">
                  <c:v>Died</c:v>
                </c:pt>
              </c:strCache>
            </c:strRef>
          </c:tx>
          <c:spPr>
            <a:solidFill>
              <a:schemeClr val="accent2"/>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Sheet1!$C$2:$C$24</c:f>
              <c:numCache>
                <c:formatCode>General</c:formatCode>
                <c:ptCount val="23"/>
                <c:pt idx="0">
                  <c:v>96</c:v>
                </c:pt>
                <c:pt idx="1">
                  <c:v>118</c:v>
                </c:pt>
                <c:pt idx="2">
                  <c:v>77</c:v>
                </c:pt>
                <c:pt idx="3">
                  <c:v>51</c:v>
                </c:pt>
                <c:pt idx="4">
                  <c:v>29</c:v>
                </c:pt>
                <c:pt idx="5">
                  <c:v>25</c:v>
                </c:pt>
                <c:pt idx="6">
                  <c:v>20</c:v>
                </c:pt>
                <c:pt idx="7">
                  <c:v>19</c:v>
                </c:pt>
                <c:pt idx="8">
                  <c:v>20</c:v>
                </c:pt>
                <c:pt idx="9">
                  <c:v>15</c:v>
                </c:pt>
                <c:pt idx="10">
                  <c:v>18</c:v>
                </c:pt>
                <c:pt idx="11">
                  <c:v>24</c:v>
                </c:pt>
                <c:pt idx="12">
                  <c:v>15</c:v>
                </c:pt>
                <c:pt idx="13">
                  <c:v>22</c:v>
                </c:pt>
                <c:pt idx="14">
                  <c:v>9</c:v>
                </c:pt>
                <c:pt idx="15">
                  <c:v>11</c:v>
                </c:pt>
                <c:pt idx="16">
                  <c:v>10</c:v>
                </c:pt>
                <c:pt idx="17">
                  <c:v>10</c:v>
                </c:pt>
                <c:pt idx="18">
                  <c:v>11</c:v>
                </c:pt>
                <c:pt idx="19">
                  <c:v>9</c:v>
                </c:pt>
                <c:pt idx="20">
                  <c:v>7</c:v>
                </c:pt>
                <c:pt idx="21">
                  <c:v>13</c:v>
                </c:pt>
                <c:pt idx="22">
                  <c:v>7</c:v>
                </c:pt>
              </c:numCache>
            </c:numRef>
          </c:val>
          <c:extLst>
            <c:ext xmlns:c16="http://schemas.microsoft.com/office/drawing/2014/chart" uri="{C3380CC4-5D6E-409C-BE32-E72D297353CC}">
              <c16:uniqueId val="{00000001-7219-4145-B1EF-4A046DA3F6FC}"/>
            </c:ext>
          </c:extLst>
        </c:ser>
        <c:ser>
          <c:idx val="2"/>
          <c:order val="2"/>
          <c:tx>
            <c:strRef>
              <c:f>Sheet1!$D$1</c:f>
              <c:strCache>
                <c:ptCount val="1"/>
                <c:pt idx="0">
                  <c:v>Lost**</c:v>
                </c:pt>
              </c:strCache>
            </c:strRef>
          </c:tx>
          <c:spPr>
            <a:solidFill>
              <a:schemeClr val="accent3"/>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Sheet1!$D$2:$D$24</c:f>
              <c:numCache>
                <c:formatCode>General</c:formatCode>
                <c:ptCount val="23"/>
                <c:pt idx="0">
                  <c:v>195</c:v>
                </c:pt>
                <c:pt idx="1">
                  <c:v>223</c:v>
                </c:pt>
                <c:pt idx="2">
                  <c:v>169</c:v>
                </c:pt>
                <c:pt idx="3">
                  <c:v>110</c:v>
                </c:pt>
                <c:pt idx="4">
                  <c:v>129</c:v>
                </c:pt>
                <c:pt idx="5">
                  <c:v>126</c:v>
                </c:pt>
                <c:pt idx="6">
                  <c:v>81</c:v>
                </c:pt>
                <c:pt idx="7">
                  <c:v>101</c:v>
                </c:pt>
                <c:pt idx="8">
                  <c:v>109</c:v>
                </c:pt>
                <c:pt idx="9">
                  <c:v>89</c:v>
                </c:pt>
                <c:pt idx="10">
                  <c:v>106</c:v>
                </c:pt>
                <c:pt idx="11">
                  <c:v>109</c:v>
                </c:pt>
                <c:pt idx="12">
                  <c:v>91</c:v>
                </c:pt>
                <c:pt idx="13">
                  <c:v>78</c:v>
                </c:pt>
                <c:pt idx="14">
                  <c:v>75</c:v>
                </c:pt>
                <c:pt idx="15">
                  <c:v>94</c:v>
                </c:pt>
                <c:pt idx="16">
                  <c:v>42</c:v>
                </c:pt>
                <c:pt idx="17">
                  <c:v>21</c:v>
                </c:pt>
                <c:pt idx="18">
                  <c:v>21</c:v>
                </c:pt>
                <c:pt idx="19">
                  <c:v>19</c:v>
                </c:pt>
                <c:pt idx="20">
                  <c:v>23</c:v>
                </c:pt>
                <c:pt idx="21">
                  <c:v>12</c:v>
                </c:pt>
                <c:pt idx="22">
                  <c:v>21</c:v>
                </c:pt>
              </c:numCache>
            </c:numRef>
          </c:val>
          <c:extLst>
            <c:ext xmlns:c16="http://schemas.microsoft.com/office/drawing/2014/chart" uri="{C3380CC4-5D6E-409C-BE32-E72D297353CC}">
              <c16:uniqueId val="{00000002-7219-4145-B1EF-4A046DA3F6FC}"/>
            </c:ext>
          </c:extLst>
        </c:ser>
        <c:ser>
          <c:idx val="3"/>
          <c:order val="3"/>
          <c:tx>
            <c:strRef>
              <c:f>Sheet1!$E$1</c:f>
              <c:strCache>
                <c:ptCount val="1"/>
                <c:pt idx="0">
                  <c:v>Refused</c:v>
                </c:pt>
              </c:strCache>
            </c:strRef>
          </c:tx>
          <c:spPr>
            <a:solidFill>
              <a:schemeClr val="accent4"/>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Sheet1!$E$2:$E$24</c:f>
              <c:numCache>
                <c:formatCode>General</c:formatCode>
                <c:ptCount val="23"/>
                <c:pt idx="0">
                  <c:v>9</c:v>
                </c:pt>
                <c:pt idx="1">
                  <c:v>9</c:v>
                </c:pt>
                <c:pt idx="2">
                  <c:v>4</c:v>
                </c:pt>
                <c:pt idx="3">
                  <c:v>5</c:v>
                </c:pt>
                <c:pt idx="4">
                  <c:v>2</c:v>
                </c:pt>
                <c:pt idx="5">
                  <c:v>7</c:v>
                </c:pt>
                <c:pt idx="6">
                  <c:v>2</c:v>
                </c:pt>
                <c:pt idx="7">
                  <c:v>3</c:v>
                </c:pt>
                <c:pt idx="8">
                  <c:v>2</c:v>
                </c:pt>
                <c:pt idx="9">
                  <c:v>1</c:v>
                </c:pt>
                <c:pt idx="10">
                  <c:v>2</c:v>
                </c:pt>
                <c:pt idx="11">
                  <c:v>8</c:v>
                </c:pt>
                <c:pt idx="12">
                  <c:v>7</c:v>
                </c:pt>
                <c:pt idx="13">
                  <c:v>7</c:v>
                </c:pt>
                <c:pt idx="14">
                  <c:v>7</c:v>
                </c:pt>
                <c:pt idx="15">
                  <c:v>5</c:v>
                </c:pt>
                <c:pt idx="16">
                  <c:v>4</c:v>
                </c:pt>
                <c:pt idx="17">
                  <c:v>4</c:v>
                </c:pt>
                <c:pt idx="18">
                  <c:v>2</c:v>
                </c:pt>
                <c:pt idx="19">
                  <c:v>2</c:v>
                </c:pt>
                <c:pt idx="20">
                  <c:v>2</c:v>
                </c:pt>
                <c:pt idx="21">
                  <c:v>2</c:v>
                </c:pt>
                <c:pt idx="22">
                  <c:v>4</c:v>
                </c:pt>
              </c:numCache>
            </c:numRef>
          </c:val>
          <c:extLst>
            <c:ext xmlns:c16="http://schemas.microsoft.com/office/drawing/2014/chart" uri="{C3380CC4-5D6E-409C-BE32-E72D297353CC}">
              <c16:uniqueId val="{00000003-7219-4145-B1EF-4A046DA3F6FC}"/>
            </c:ext>
          </c:extLst>
        </c:ser>
        <c:ser>
          <c:idx val="4"/>
          <c:order val="4"/>
          <c:tx>
            <c:strRef>
              <c:f>Sheet1!$F$1</c:f>
              <c:strCache>
                <c:ptCount val="1"/>
                <c:pt idx="0">
                  <c:v>Other</c:v>
                </c:pt>
              </c:strCache>
            </c:strRef>
          </c:tx>
          <c:spPr>
            <a:solidFill>
              <a:schemeClr val="accent5"/>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Sheet1!$F$2:$F$24</c:f>
              <c:numCache>
                <c:formatCode>General</c:formatCode>
                <c:ptCount val="23"/>
                <c:pt idx="0">
                  <c:v>7</c:v>
                </c:pt>
                <c:pt idx="1">
                  <c:v>10</c:v>
                </c:pt>
                <c:pt idx="2">
                  <c:v>5</c:v>
                </c:pt>
                <c:pt idx="3">
                  <c:v>6</c:v>
                </c:pt>
                <c:pt idx="4">
                  <c:v>7</c:v>
                </c:pt>
                <c:pt idx="5">
                  <c:v>4</c:v>
                </c:pt>
                <c:pt idx="6">
                  <c:v>4</c:v>
                </c:pt>
                <c:pt idx="7">
                  <c:v>5</c:v>
                </c:pt>
                <c:pt idx="8">
                  <c:v>2</c:v>
                </c:pt>
                <c:pt idx="9">
                  <c:v>7</c:v>
                </c:pt>
                <c:pt idx="10">
                  <c:v>6</c:v>
                </c:pt>
                <c:pt idx="11">
                  <c:v>5</c:v>
                </c:pt>
                <c:pt idx="12">
                  <c:v>7</c:v>
                </c:pt>
                <c:pt idx="13">
                  <c:v>20</c:v>
                </c:pt>
                <c:pt idx="14">
                  <c:v>21</c:v>
                </c:pt>
                <c:pt idx="15">
                  <c:v>44</c:v>
                </c:pt>
                <c:pt idx="16">
                  <c:v>67</c:v>
                </c:pt>
                <c:pt idx="17">
                  <c:v>87</c:v>
                </c:pt>
                <c:pt idx="18">
                  <c:v>61</c:v>
                </c:pt>
                <c:pt idx="19">
                  <c:v>66</c:v>
                </c:pt>
                <c:pt idx="20">
                  <c:v>50</c:v>
                </c:pt>
                <c:pt idx="21">
                  <c:v>49</c:v>
                </c:pt>
                <c:pt idx="22">
                  <c:v>44</c:v>
                </c:pt>
              </c:numCache>
            </c:numRef>
          </c:val>
          <c:extLst>
            <c:ext xmlns:c16="http://schemas.microsoft.com/office/drawing/2014/chart" uri="{C3380CC4-5D6E-409C-BE32-E72D297353CC}">
              <c16:uniqueId val="{00000004-7219-4145-B1EF-4A046DA3F6FC}"/>
            </c:ext>
          </c:extLst>
        </c:ser>
        <c:ser>
          <c:idx val="5"/>
          <c:order val="5"/>
          <c:tx>
            <c:strRef>
              <c:f>Sheet1!$G$1</c:f>
              <c:strCache>
                <c:ptCount val="1"/>
                <c:pt idx="0">
                  <c:v>Unknown</c:v>
                </c:pt>
              </c:strCache>
            </c:strRef>
          </c:tx>
          <c:spPr>
            <a:solidFill>
              <a:schemeClr val="accent6"/>
            </a:solidFill>
            <a:ln>
              <a:noFill/>
            </a:ln>
            <a:effectLst/>
          </c:spPr>
          <c:cat>
            <c:numRef>
              <c:f>Sheet1!$A$2:$A$24</c:f>
              <c:numCache>
                <c:formatCode>General</c:formatCode>
                <c:ptCount val="23"/>
                <c:pt idx="1">
                  <c:v>1994</c:v>
                </c:pt>
                <c:pt idx="3">
                  <c:v>1996</c:v>
                </c:pt>
                <c:pt idx="5">
                  <c:v>1998</c:v>
                </c:pt>
                <c:pt idx="7">
                  <c:v>2000</c:v>
                </c:pt>
                <c:pt idx="9">
                  <c:v>2002</c:v>
                </c:pt>
                <c:pt idx="11">
                  <c:v>2004</c:v>
                </c:pt>
                <c:pt idx="13">
                  <c:v>2006</c:v>
                </c:pt>
                <c:pt idx="15">
                  <c:v>2008</c:v>
                </c:pt>
                <c:pt idx="17">
                  <c:v>2010</c:v>
                </c:pt>
                <c:pt idx="19">
                  <c:v>2012</c:v>
                </c:pt>
                <c:pt idx="21">
                  <c:v>2014</c:v>
                </c:pt>
              </c:numCache>
            </c:numRef>
          </c:cat>
          <c:val>
            <c:numRef>
              <c:f>Sheet1!$G$2:$G$24</c:f>
              <c:numCache>
                <c:formatCode>General</c:formatCode>
                <c:ptCount val="23"/>
                <c:pt idx="0">
                  <c:v>13</c:v>
                </c:pt>
                <c:pt idx="1">
                  <c:v>18</c:v>
                </c:pt>
                <c:pt idx="2">
                  <c:v>15</c:v>
                </c:pt>
                <c:pt idx="3">
                  <c:v>17</c:v>
                </c:pt>
                <c:pt idx="4">
                  <c:v>24</c:v>
                </c:pt>
                <c:pt idx="5">
                  <c:v>22</c:v>
                </c:pt>
                <c:pt idx="6">
                  <c:v>10</c:v>
                </c:pt>
                <c:pt idx="7">
                  <c:v>10</c:v>
                </c:pt>
                <c:pt idx="8">
                  <c:v>14</c:v>
                </c:pt>
                <c:pt idx="9">
                  <c:v>14</c:v>
                </c:pt>
                <c:pt idx="10">
                  <c:v>22</c:v>
                </c:pt>
                <c:pt idx="11">
                  <c:v>16</c:v>
                </c:pt>
                <c:pt idx="12">
                  <c:v>24</c:v>
                </c:pt>
                <c:pt idx="13">
                  <c:v>14</c:v>
                </c:pt>
                <c:pt idx="14">
                  <c:v>18</c:v>
                </c:pt>
                <c:pt idx="15">
                  <c:v>21</c:v>
                </c:pt>
                <c:pt idx="16">
                  <c:v>24</c:v>
                </c:pt>
                <c:pt idx="17">
                  <c:v>27</c:v>
                </c:pt>
                <c:pt idx="18">
                  <c:v>15</c:v>
                </c:pt>
                <c:pt idx="19">
                  <c:v>9</c:v>
                </c:pt>
                <c:pt idx="20">
                  <c:v>13</c:v>
                </c:pt>
                <c:pt idx="21">
                  <c:v>5</c:v>
                </c:pt>
                <c:pt idx="22">
                  <c:v>10</c:v>
                </c:pt>
              </c:numCache>
            </c:numRef>
          </c:val>
          <c:extLst>
            <c:ext xmlns:c16="http://schemas.microsoft.com/office/drawing/2014/chart" uri="{C3380CC4-5D6E-409C-BE32-E72D297353CC}">
              <c16:uniqueId val="{00000005-7219-4145-B1EF-4A046DA3F6FC}"/>
            </c:ext>
          </c:extLst>
        </c:ser>
        <c:dLbls>
          <c:showLegendKey val="0"/>
          <c:showVal val="0"/>
          <c:showCatName val="0"/>
          <c:showSerName val="0"/>
          <c:showPercent val="0"/>
          <c:showBubbleSize val="0"/>
        </c:dLbls>
        <c:axId val="412204760"/>
        <c:axId val="412202792"/>
      </c:areaChart>
      <c:catAx>
        <c:axId val="4122047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Year</a:t>
                </a:r>
                <a:endParaRPr lang="en-US" sz="1600" b="1" dirty="0">
                  <a:solidFill>
                    <a:schemeClr val="accent4">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412202792"/>
        <c:crosses val="autoZero"/>
        <c:auto val="1"/>
        <c:lblAlgn val="ctr"/>
        <c:lblOffset val="100"/>
        <c:noMultiLvlLbl val="0"/>
      </c:catAx>
      <c:valAx>
        <c:axId val="41220279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4">
                        <a:lumMod val="75000"/>
                      </a:schemeClr>
                    </a:solidFill>
                    <a:latin typeface="+mn-lt"/>
                    <a:ea typeface="+mn-ea"/>
                    <a:cs typeface="+mn-cs"/>
                  </a:defRPr>
                </a:pPr>
                <a:r>
                  <a:rPr lang="en-US" sz="1600" b="1" i="0" baseline="0" dirty="0" smtClean="0">
                    <a:solidFill>
                      <a:schemeClr val="accent4">
                        <a:lumMod val="75000"/>
                      </a:schemeClr>
                    </a:solidFill>
                    <a:effectLst/>
                  </a:rPr>
                  <a:t>TB Cases (Count)</a:t>
                </a:r>
                <a:endParaRPr lang="en-US" sz="1600" dirty="0">
                  <a:solidFill>
                    <a:schemeClr val="accent4">
                      <a:lumMod val="75000"/>
                    </a:schemeClr>
                  </a:solidFill>
                  <a:effectLst/>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412204760"/>
        <c:crosses val="autoZero"/>
        <c:crossBetween val="midCat"/>
      </c:valAx>
      <c:spPr>
        <a:noFill/>
        <a:ln>
          <a:noFill/>
        </a:ln>
        <a:effectLst/>
      </c:spPr>
    </c:plotArea>
    <c:legend>
      <c:legendPos val="tr"/>
      <c:layout>
        <c:manualLayout>
          <c:xMode val="edge"/>
          <c:yMode val="edge"/>
          <c:x val="0.81042577613765576"/>
          <c:y val="1.6141694420354295E-2"/>
          <c:w val="0.15767923215743998"/>
          <c:h val="0.31066533861334794"/>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TB Cases in Correctional Facilities</c:v>
                </c:pt>
              </c:strCache>
            </c:strRef>
          </c:tx>
          <c:spPr>
            <a:solidFill>
              <a:schemeClr val="accent1"/>
            </a:solidFill>
            <a:ln w="3175">
              <a:solidFill>
                <a:srgbClr val="060606"/>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Completed Therapy</c:v>
                </c:pt>
                <c:pt idx="1">
                  <c:v>Died</c:v>
                </c:pt>
                <c:pt idx="2">
                  <c:v>Lost**</c:v>
                </c:pt>
                <c:pt idx="3">
                  <c:v>Other</c:v>
                </c:pt>
                <c:pt idx="4">
                  <c:v>Refused</c:v>
                </c:pt>
                <c:pt idx="5">
                  <c:v>Unknown</c:v>
                </c:pt>
              </c:strCache>
            </c:strRef>
          </c:cat>
          <c:val>
            <c:numRef>
              <c:f>Sheet1!$B$2:$B$7</c:f>
              <c:numCache>
                <c:formatCode>0.0%</c:formatCode>
                <c:ptCount val="6"/>
                <c:pt idx="0">
                  <c:v>0.73262711864406782</c:v>
                </c:pt>
                <c:pt idx="1">
                  <c:v>2.4152542372881357E-2</c:v>
                </c:pt>
                <c:pt idx="2">
                  <c:v>4.957627118644068E-2</c:v>
                </c:pt>
                <c:pt idx="3">
                  <c:v>0.15127118644067797</c:v>
                </c:pt>
                <c:pt idx="4">
                  <c:v>6.7796610169491523E-3</c:v>
                </c:pt>
                <c:pt idx="5">
                  <c:v>3.347457627118644E-2</c:v>
                </c:pt>
              </c:numCache>
            </c:numRef>
          </c:val>
          <c:extLst>
            <c:ext xmlns:c16="http://schemas.microsoft.com/office/drawing/2014/chart" uri="{C3380CC4-5D6E-409C-BE32-E72D297353CC}">
              <c16:uniqueId val="{00000000-C010-4CA4-A8E6-44FC34608437}"/>
            </c:ext>
          </c:extLst>
        </c:ser>
        <c:ser>
          <c:idx val="1"/>
          <c:order val="1"/>
          <c:tx>
            <c:strRef>
              <c:f>Sheet1!$C$1</c:f>
              <c:strCache>
                <c:ptCount val="1"/>
                <c:pt idx="0">
                  <c:v>TB Cases Not in Correctional Facilities</c:v>
                </c:pt>
              </c:strCache>
            </c:strRef>
          </c:tx>
          <c:spPr>
            <a:solidFill>
              <a:schemeClr val="accent3"/>
            </a:solidFill>
            <a:ln w="3175">
              <a:solidFill>
                <a:srgbClr val="060606"/>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Completed Therapy</c:v>
                </c:pt>
                <c:pt idx="1">
                  <c:v>Died</c:v>
                </c:pt>
                <c:pt idx="2">
                  <c:v>Lost**</c:v>
                </c:pt>
                <c:pt idx="3">
                  <c:v>Other</c:v>
                </c:pt>
                <c:pt idx="4">
                  <c:v>Refused</c:v>
                </c:pt>
                <c:pt idx="5">
                  <c:v>Unknown</c:v>
                </c:pt>
              </c:strCache>
            </c:strRef>
          </c:cat>
          <c:val>
            <c:numRef>
              <c:f>Sheet1!$C$2:$C$7</c:f>
              <c:numCache>
                <c:formatCode>0.0%</c:formatCode>
                <c:ptCount val="6"/>
                <c:pt idx="0">
                  <c:v>0.87651153577694352</c:v>
                </c:pt>
                <c:pt idx="1">
                  <c:v>6.7724348695504533E-2</c:v>
                </c:pt>
                <c:pt idx="2">
                  <c:v>1.0903808787187082E-2</c:v>
                </c:pt>
                <c:pt idx="3">
                  <c:v>2.2694259465373803E-2</c:v>
                </c:pt>
                <c:pt idx="4">
                  <c:v>7.3006470599332185E-3</c:v>
                </c:pt>
                <c:pt idx="5">
                  <c:v>1.1903639004697316E-2</c:v>
                </c:pt>
              </c:numCache>
            </c:numRef>
          </c:val>
          <c:extLst>
            <c:ext xmlns:c16="http://schemas.microsoft.com/office/drawing/2014/chart" uri="{C3380CC4-5D6E-409C-BE32-E72D297353CC}">
              <c16:uniqueId val="{00000001-C010-4CA4-A8E6-44FC34608437}"/>
            </c:ext>
          </c:extLst>
        </c:ser>
        <c:dLbls>
          <c:showLegendKey val="0"/>
          <c:showVal val="0"/>
          <c:showCatName val="0"/>
          <c:showSerName val="0"/>
          <c:showPercent val="0"/>
          <c:showBubbleSize val="0"/>
        </c:dLbls>
        <c:gapWidth val="219"/>
        <c:overlap val="-27"/>
        <c:axId val="603181968"/>
        <c:axId val="603180984"/>
      </c:barChart>
      <c:catAx>
        <c:axId val="60318196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Treatment</a:t>
                </a:r>
                <a:r>
                  <a:rPr lang="en-US" sz="1600" b="1" baseline="0" dirty="0" smtClean="0">
                    <a:solidFill>
                      <a:schemeClr val="accent4">
                        <a:lumMod val="75000"/>
                      </a:schemeClr>
                    </a:solidFill>
                  </a:rPr>
                  <a:t> Status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603180984"/>
        <c:crosses val="autoZero"/>
        <c:auto val="1"/>
        <c:lblAlgn val="ctr"/>
        <c:lblOffset val="100"/>
        <c:noMultiLvlLbl val="0"/>
      </c:catAx>
      <c:valAx>
        <c:axId val="60318098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7F7F7F">
                        <a:lumMod val="75000"/>
                      </a:srgbClr>
                    </a:solidFill>
                    <a:latin typeface="+mn-lt"/>
                    <a:ea typeface="+mn-ea"/>
                    <a:cs typeface="+mn-cs"/>
                  </a:defRPr>
                </a:pPr>
                <a:r>
                  <a:rPr lang="en-US" sz="1600" b="1" i="0" baseline="0" dirty="0" smtClean="0">
                    <a:effectLst/>
                  </a:rPr>
                  <a:t>Percentage of TB Cases</a:t>
                </a:r>
                <a:endParaRPr lang="en-US" sz="1600" dirty="0" smtClean="0">
                  <a:effectLst/>
                </a:endParaRPr>
              </a:p>
            </c:rich>
          </c:tx>
          <c:layout>
            <c:manualLayout>
              <c:xMode val="edge"/>
              <c:yMode val="edge"/>
              <c:x val="1.3905724010144569E-2"/>
              <c:y val="0.25150670891391741"/>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7F7F7F">
                      <a:lumMod val="75000"/>
                    </a:srgb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603181968"/>
        <c:crosses val="autoZero"/>
        <c:crossBetween val="between"/>
      </c:valAx>
      <c:spPr>
        <a:noFill/>
        <a:ln>
          <a:noFill/>
        </a:ln>
        <a:effectLst/>
      </c:spPr>
    </c:plotArea>
    <c:legend>
      <c:legendPos val="tr"/>
      <c:layout>
        <c:manualLayout>
          <c:xMode val="edge"/>
          <c:yMode val="edge"/>
          <c:x val="0.61148685802921376"/>
          <c:y val="1.7690984500441577E-2"/>
          <c:w val="0.38851314197078629"/>
          <c:h val="0.1326367457164992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83436367974665"/>
          <c:y val="9.955534733522127E-2"/>
          <c:w val="0.6783900566148241"/>
          <c:h val="0.6885315630299611"/>
        </c:manualLayout>
      </c:layout>
      <c:pieChart>
        <c:varyColors val="1"/>
        <c:ser>
          <c:idx val="0"/>
          <c:order val="0"/>
          <c:tx>
            <c:strRef>
              <c:f>Sheet1!$B$1</c:f>
              <c:strCache>
                <c:ptCount val="1"/>
                <c:pt idx="0">
                  <c:v>Column1</c:v>
                </c:pt>
              </c:strCache>
            </c:strRef>
          </c:tx>
          <c:spPr>
            <a:ln w="6350">
              <a:solidFill>
                <a:srgbClr val="060606"/>
              </a:solidFill>
            </a:ln>
          </c:spPr>
          <c:dPt>
            <c:idx val="0"/>
            <c:bubble3D val="0"/>
            <c:spPr>
              <a:solidFill>
                <a:schemeClr val="accent1"/>
              </a:solidFill>
              <a:ln w="6350">
                <a:solidFill>
                  <a:srgbClr val="060606"/>
                </a:solidFill>
              </a:ln>
              <a:effectLst/>
            </c:spPr>
            <c:extLst>
              <c:ext xmlns:c16="http://schemas.microsoft.com/office/drawing/2014/chart" uri="{C3380CC4-5D6E-409C-BE32-E72D297353CC}">
                <c16:uniqueId val="{00000001-A0C3-487F-A2E4-0B8BFAA0D0A5}"/>
              </c:ext>
            </c:extLst>
          </c:dPt>
          <c:dPt>
            <c:idx val="1"/>
            <c:bubble3D val="0"/>
            <c:spPr>
              <a:solidFill>
                <a:schemeClr val="accent2"/>
              </a:solidFill>
              <a:ln w="6350">
                <a:solidFill>
                  <a:srgbClr val="060606"/>
                </a:solidFill>
              </a:ln>
              <a:effectLst/>
            </c:spPr>
            <c:extLst>
              <c:ext xmlns:c16="http://schemas.microsoft.com/office/drawing/2014/chart" uri="{C3380CC4-5D6E-409C-BE32-E72D297353CC}">
                <c16:uniqueId val="{00000003-A0C3-487F-A2E4-0B8BFAA0D0A5}"/>
              </c:ext>
            </c:extLst>
          </c:dPt>
          <c:dPt>
            <c:idx val="2"/>
            <c:bubble3D val="0"/>
            <c:spPr>
              <a:solidFill>
                <a:schemeClr val="accent3"/>
              </a:solidFill>
              <a:ln w="6350">
                <a:solidFill>
                  <a:srgbClr val="060606"/>
                </a:solidFill>
              </a:ln>
              <a:effectLst/>
            </c:spPr>
            <c:extLst>
              <c:ext xmlns:c16="http://schemas.microsoft.com/office/drawing/2014/chart" uri="{C3380CC4-5D6E-409C-BE32-E72D297353CC}">
                <c16:uniqueId val="{00000005-A0C3-487F-A2E4-0B8BFAA0D0A5}"/>
              </c:ext>
            </c:extLst>
          </c:dPt>
          <c:dLbls>
            <c:dLbl>
              <c:idx val="0"/>
              <c:layout>
                <c:manualLayout>
                  <c:x val="0.16153846153846155"/>
                  <c:y val="-0.12619443258151455"/>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0C3-487F-A2E4-0B8BFAA0D0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No History of Excess Alcohol Use</c:v>
                </c:pt>
                <c:pt idx="1">
                  <c:v>History of Excess Alcohol Use</c:v>
                </c:pt>
                <c:pt idx="2">
                  <c:v>Unknown History of Alcohol Use</c:v>
                </c:pt>
              </c:strCache>
            </c:strRef>
          </c:cat>
          <c:val>
            <c:numRef>
              <c:f>Sheet1!$B$2:$B$4</c:f>
              <c:numCache>
                <c:formatCode>General</c:formatCode>
                <c:ptCount val="3"/>
                <c:pt idx="0">
                  <c:v>61697</c:v>
                </c:pt>
                <c:pt idx="1">
                  <c:v>7445</c:v>
                </c:pt>
                <c:pt idx="2">
                  <c:v>672</c:v>
                </c:pt>
              </c:numCache>
            </c:numRef>
          </c:val>
          <c:extLst>
            <c:ext xmlns:c16="http://schemas.microsoft.com/office/drawing/2014/chart" uri="{C3380CC4-5D6E-409C-BE32-E72D297353CC}">
              <c16:uniqueId val="{00000006-A0C3-487F-A2E4-0B8BFAA0D0A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83436367974665"/>
          <c:y val="9.955534733522127E-2"/>
          <c:w val="0.6783900566148241"/>
          <c:h val="0.6885315630299611"/>
        </c:manualLayout>
      </c:layout>
      <c:pieChart>
        <c:varyColors val="1"/>
        <c:ser>
          <c:idx val="0"/>
          <c:order val="0"/>
          <c:tx>
            <c:strRef>
              <c:f>Sheet1!$B$1</c:f>
              <c:strCache>
                <c:ptCount val="1"/>
                <c:pt idx="0">
                  <c:v>Column1</c:v>
                </c:pt>
              </c:strCache>
            </c:strRef>
          </c:tx>
          <c:spPr>
            <a:ln w="6350">
              <a:solidFill>
                <a:srgbClr val="060606"/>
              </a:solidFill>
            </a:ln>
          </c:spPr>
          <c:dPt>
            <c:idx val="0"/>
            <c:bubble3D val="0"/>
            <c:spPr>
              <a:solidFill>
                <a:schemeClr val="accent1"/>
              </a:solidFill>
              <a:ln w="6350">
                <a:solidFill>
                  <a:srgbClr val="060606"/>
                </a:solidFill>
              </a:ln>
              <a:effectLst/>
            </c:spPr>
            <c:extLst>
              <c:ext xmlns:c16="http://schemas.microsoft.com/office/drawing/2014/chart" uri="{C3380CC4-5D6E-409C-BE32-E72D297353CC}">
                <c16:uniqueId val="{00000003-C60D-48B2-A1BC-DD289D3EE163}"/>
              </c:ext>
            </c:extLst>
          </c:dPt>
          <c:dPt>
            <c:idx val="1"/>
            <c:bubble3D val="0"/>
            <c:spPr>
              <a:solidFill>
                <a:schemeClr val="accent2"/>
              </a:solidFill>
              <a:ln w="6350">
                <a:solidFill>
                  <a:srgbClr val="060606"/>
                </a:solidFill>
              </a:ln>
              <a:effectLst/>
            </c:spPr>
            <c:extLst>
              <c:ext xmlns:c16="http://schemas.microsoft.com/office/drawing/2014/chart" uri="{C3380CC4-5D6E-409C-BE32-E72D297353CC}">
                <c16:uniqueId val="{00000002-C60D-48B2-A1BC-DD289D3EE163}"/>
              </c:ext>
            </c:extLst>
          </c:dPt>
          <c:dPt>
            <c:idx val="2"/>
            <c:bubble3D val="0"/>
            <c:spPr>
              <a:solidFill>
                <a:schemeClr val="accent3"/>
              </a:solidFill>
              <a:ln w="6350">
                <a:solidFill>
                  <a:srgbClr val="060606"/>
                </a:solidFill>
              </a:ln>
              <a:effectLst/>
            </c:spPr>
            <c:extLst>
              <c:ext xmlns:c16="http://schemas.microsoft.com/office/drawing/2014/chart" uri="{C3380CC4-5D6E-409C-BE32-E72D297353CC}">
                <c16:uniqueId val="{00000001-C60D-48B2-A1BC-DD289D3EE16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No History of Excess Alcohol Use</c:v>
                </c:pt>
                <c:pt idx="1">
                  <c:v>History of Excess Alcohol Use</c:v>
                </c:pt>
                <c:pt idx="2">
                  <c:v>Unknown History of Alcohol Use</c:v>
                </c:pt>
              </c:strCache>
            </c:strRef>
          </c:cat>
          <c:val>
            <c:numRef>
              <c:f>Sheet1!$B$2:$B$4</c:f>
              <c:numCache>
                <c:formatCode>General</c:formatCode>
                <c:ptCount val="3"/>
                <c:pt idx="0">
                  <c:v>2096</c:v>
                </c:pt>
                <c:pt idx="1">
                  <c:v>663</c:v>
                </c:pt>
                <c:pt idx="2">
                  <c:v>218</c:v>
                </c:pt>
              </c:numCache>
            </c:numRef>
          </c:val>
          <c:extLst>
            <c:ext xmlns:c16="http://schemas.microsoft.com/office/drawing/2014/chart" uri="{C3380CC4-5D6E-409C-BE32-E72D297353CC}">
              <c16:uniqueId val="{00000000-C60D-48B2-A1BC-DD289D3EE16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30642778299919"/>
          <c:y val="6.1520805219043573E-2"/>
          <c:w val="0.59702755308826017"/>
          <c:h val="0.73409829986341046"/>
        </c:manualLayout>
      </c:layout>
      <c:pieChart>
        <c:varyColors val="1"/>
        <c:ser>
          <c:idx val="0"/>
          <c:order val="0"/>
          <c:tx>
            <c:strRef>
              <c:f>Sheet1!$B$1</c:f>
              <c:strCache>
                <c:ptCount val="1"/>
                <c:pt idx="0">
                  <c:v>Column1</c:v>
                </c:pt>
              </c:strCache>
            </c:strRef>
          </c:tx>
          <c:spPr>
            <a:ln w="6350">
              <a:solidFill>
                <a:srgbClr val="060606"/>
              </a:solidFill>
            </a:ln>
          </c:spPr>
          <c:dPt>
            <c:idx val="0"/>
            <c:bubble3D val="0"/>
            <c:spPr>
              <a:solidFill>
                <a:schemeClr val="accent1"/>
              </a:solidFill>
              <a:ln w="6350">
                <a:solidFill>
                  <a:srgbClr val="060606"/>
                </a:solidFill>
              </a:ln>
              <a:effectLst/>
            </c:spPr>
            <c:extLst>
              <c:ext xmlns:c16="http://schemas.microsoft.com/office/drawing/2014/chart" uri="{C3380CC4-5D6E-409C-BE32-E72D297353CC}">
                <c16:uniqueId val="{00000001-8192-4F27-9BE7-65F5013FFB7D}"/>
              </c:ext>
            </c:extLst>
          </c:dPt>
          <c:dPt>
            <c:idx val="1"/>
            <c:bubble3D val="0"/>
            <c:spPr>
              <a:solidFill>
                <a:schemeClr val="accent2"/>
              </a:solidFill>
              <a:ln w="6350">
                <a:solidFill>
                  <a:srgbClr val="060606"/>
                </a:solidFill>
              </a:ln>
              <a:effectLst/>
            </c:spPr>
            <c:extLst>
              <c:ext xmlns:c16="http://schemas.microsoft.com/office/drawing/2014/chart" uri="{C3380CC4-5D6E-409C-BE32-E72D297353CC}">
                <c16:uniqueId val="{00000003-8192-4F27-9BE7-65F5013FFB7D}"/>
              </c:ext>
            </c:extLst>
          </c:dPt>
          <c:dPt>
            <c:idx val="2"/>
            <c:bubble3D val="0"/>
            <c:spPr>
              <a:solidFill>
                <a:schemeClr val="accent3"/>
              </a:solidFill>
              <a:ln w="6350">
                <a:solidFill>
                  <a:srgbClr val="060606"/>
                </a:solidFill>
              </a:ln>
              <a:effectLst/>
            </c:spPr>
            <c:extLst>
              <c:ext xmlns:c16="http://schemas.microsoft.com/office/drawing/2014/chart" uri="{C3380CC4-5D6E-409C-BE32-E72D297353CC}">
                <c16:uniqueId val="{00000005-8192-4F27-9BE7-65F5013FFB7D}"/>
              </c:ext>
            </c:extLst>
          </c:dPt>
          <c:dLbls>
            <c:dLbl>
              <c:idx val="0"/>
              <c:layout>
                <c:manualLayout>
                  <c:x val="0.21596244131455408"/>
                  <c:y val="-6.9402801712496368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192-4F27-9BE7-65F5013FFB7D}"/>
                </c:ext>
              </c:extLst>
            </c:dLbl>
            <c:dLbl>
              <c:idx val="2"/>
              <c:layout>
                <c:manualLayout>
                  <c:x val="2.8169014084506956E-2"/>
                  <c:y val="2.6693385274037026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5.8321503826106243E-2"/>
                      <c:h val="5.062411026427923E-2"/>
                    </c:manualLayout>
                  </c15:layout>
                </c:ext>
                <c:ext xmlns:c16="http://schemas.microsoft.com/office/drawing/2014/chart" uri="{C3380CC4-5D6E-409C-BE32-E72D297353CC}">
                  <c16:uniqueId val="{00000005-8192-4F27-9BE7-65F5013FFB7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No History of Injection Drug Use</c:v>
                </c:pt>
                <c:pt idx="1">
                  <c:v>History of Injection Drug Use</c:v>
                </c:pt>
                <c:pt idx="2">
                  <c:v>Unknown Injection Drug Use</c:v>
                </c:pt>
              </c:strCache>
            </c:strRef>
          </c:cat>
          <c:val>
            <c:numRef>
              <c:f>Sheet1!$B$2:$B$4</c:f>
              <c:numCache>
                <c:formatCode>General</c:formatCode>
                <c:ptCount val="3"/>
                <c:pt idx="0">
                  <c:v>68359</c:v>
                </c:pt>
                <c:pt idx="1">
                  <c:v>836</c:v>
                </c:pt>
                <c:pt idx="2">
                  <c:v>619</c:v>
                </c:pt>
              </c:numCache>
            </c:numRef>
          </c:val>
          <c:extLst>
            <c:ext xmlns:c16="http://schemas.microsoft.com/office/drawing/2014/chart" uri="{C3380CC4-5D6E-409C-BE32-E72D297353CC}">
              <c16:uniqueId val="{00000006-8192-4F27-9BE7-65F5013FFB7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Federal Prison</c:v>
                </c:pt>
              </c:strCache>
            </c:strRef>
          </c:tx>
          <c:spPr>
            <a:solidFill>
              <a:schemeClr val="accent1"/>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Sheet1!$B$2:$B$26</c:f>
              <c:numCache>
                <c:formatCode>General</c:formatCode>
                <c:ptCount val="25"/>
                <c:pt idx="0">
                  <c:v>28</c:v>
                </c:pt>
                <c:pt idx="1">
                  <c:v>31</c:v>
                </c:pt>
                <c:pt idx="2">
                  <c:v>24</c:v>
                </c:pt>
                <c:pt idx="3">
                  <c:v>28</c:v>
                </c:pt>
                <c:pt idx="4">
                  <c:v>30</c:v>
                </c:pt>
                <c:pt idx="5">
                  <c:v>32</c:v>
                </c:pt>
                <c:pt idx="6">
                  <c:v>33</c:v>
                </c:pt>
                <c:pt idx="7">
                  <c:v>40</c:v>
                </c:pt>
                <c:pt idx="8">
                  <c:v>38</c:v>
                </c:pt>
                <c:pt idx="9">
                  <c:v>41</c:v>
                </c:pt>
                <c:pt idx="10">
                  <c:v>63</c:v>
                </c:pt>
                <c:pt idx="11">
                  <c:v>58</c:v>
                </c:pt>
                <c:pt idx="12">
                  <c:v>35</c:v>
                </c:pt>
                <c:pt idx="13">
                  <c:v>42</c:v>
                </c:pt>
                <c:pt idx="14">
                  <c:v>64</c:v>
                </c:pt>
                <c:pt idx="15">
                  <c:v>51</c:v>
                </c:pt>
                <c:pt idx="16">
                  <c:v>42</c:v>
                </c:pt>
                <c:pt idx="17">
                  <c:v>55</c:v>
                </c:pt>
                <c:pt idx="18">
                  <c:v>45</c:v>
                </c:pt>
                <c:pt idx="19">
                  <c:v>66</c:v>
                </c:pt>
                <c:pt idx="20">
                  <c:v>58</c:v>
                </c:pt>
                <c:pt idx="21">
                  <c:v>64</c:v>
                </c:pt>
                <c:pt idx="22">
                  <c:v>46</c:v>
                </c:pt>
                <c:pt idx="23">
                  <c:v>41</c:v>
                </c:pt>
                <c:pt idx="24">
                  <c:v>37</c:v>
                </c:pt>
              </c:numCache>
            </c:numRef>
          </c:val>
          <c:extLst>
            <c:ext xmlns:c16="http://schemas.microsoft.com/office/drawing/2014/chart" uri="{C3380CC4-5D6E-409C-BE32-E72D297353CC}">
              <c16:uniqueId val="{00000000-D72E-419B-9929-7C48AAFAD40D}"/>
            </c:ext>
          </c:extLst>
        </c:ser>
        <c:ser>
          <c:idx val="1"/>
          <c:order val="1"/>
          <c:tx>
            <c:strRef>
              <c:f>Sheet1!$C$1</c:f>
              <c:strCache>
                <c:ptCount val="1"/>
                <c:pt idx="0">
                  <c:v>State Prison</c:v>
                </c:pt>
              </c:strCache>
            </c:strRef>
          </c:tx>
          <c:spPr>
            <a:solidFill>
              <a:schemeClr val="accent2"/>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Sheet1!$C$2:$C$26</c:f>
              <c:numCache>
                <c:formatCode>General</c:formatCode>
                <c:ptCount val="25"/>
                <c:pt idx="0">
                  <c:v>457</c:v>
                </c:pt>
                <c:pt idx="1">
                  <c:v>470</c:v>
                </c:pt>
                <c:pt idx="2">
                  <c:v>331</c:v>
                </c:pt>
                <c:pt idx="3">
                  <c:v>295</c:v>
                </c:pt>
                <c:pt idx="4">
                  <c:v>220</c:v>
                </c:pt>
                <c:pt idx="5">
                  <c:v>187</c:v>
                </c:pt>
                <c:pt idx="6">
                  <c:v>163</c:v>
                </c:pt>
                <c:pt idx="7">
                  <c:v>174</c:v>
                </c:pt>
                <c:pt idx="8">
                  <c:v>141</c:v>
                </c:pt>
                <c:pt idx="9">
                  <c:v>122</c:v>
                </c:pt>
                <c:pt idx="10">
                  <c:v>83</c:v>
                </c:pt>
                <c:pt idx="11">
                  <c:v>130</c:v>
                </c:pt>
                <c:pt idx="12">
                  <c:v>134</c:v>
                </c:pt>
                <c:pt idx="13">
                  <c:v>109</c:v>
                </c:pt>
                <c:pt idx="14">
                  <c:v>103</c:v>
                </c:pt>
                <c:pt idx="15">
                  <c:v>107</c:v>
                </c:pt>
                <c:pt idx="16">
                  <c:v>99</c:v>
                </c:pt>
                <c:pt idx="17">
                  <c:v>116</c:v>
                </c:pt>
                <c:pt idx="18">
                  <c:v>107</c:v>
                </c:pt>
                <c:pt idx="19">
                  <c:v>78</c:v>
                </c:pt>
                <c:pt idx="20">
                  <c:v>47</c:v>
                </c:pt>
                <c:pt idx="21">
                  <c:v>74</c:v>
                </c:pt>
                <c:pt idx="22">
                  <c:v>66</c:v>
                </c:pt>
                <c:pt idx="23">
                  <c:v>59</c:v>
                </c:pt>
                <c:pt idx="24">
                  <c:v>42</c:v>
                </c:pt>
              </c:numCache>
            </c:numRef>
          </c:val>
          <c:extLst>
            <c:ext xmlns:c16="http://schemas.microsoft.com/office/drawing/2014/chart" uri="{C3380CC4-5D6E-409C-BE32-E72D297353CC}">
              <c16:uniqueId val="{00000001-D72E-419B-9929-7C48AAFAD40D}"/>
            </c:ext>
          </c:extLst>
        </c:ser>
        <c:ser>
          <c:idx val="2"/>
          <c:order val="2"/>
          <c:tx>
            <c:strRef>
              <c:f>Sheet1!$D$1</c:f>
              <c:strCache>
                <c:ptCount val="1"/>
                <c:pt idx="0">
                  <c:v>Local Jail</c:v>
                </c:pt>
              </c:strCache>
            </c:strRef>
          </c:tx>
          <c:spPr>
            <a:solidFill>
              <a:schemeClr val="accent3"/>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Sheet1!$D$2:$D$26</c:f>
              <c:numCache>
                <c:formatCode>General</c:formatCode>
                <c:ptCount val="25"/>
                <c:pt idx="0">
                  <c:v>410</c:v>
                </c:pt>
                <c:pt idx="1">
                  <c:v>571</c:v>
                </c:pt>
                <c:pt idx="2">
                  <c:v>540</c:v>
                </c:pt>
                <c:pt idx="3">
                  <c:v>409</c:v>
                </c:pt>
                <c:pt idx="4">
                  <c:v>446</c:v>
                </c:pt>
                <c:pt idx="5">
                  <c:v>383</c:v>
                </c:pt>
                <c:pt idx="6">
                  <c:v>343</c:v>
                </c:pt>
                <c:pt idx="7">
                  <c:v>327</c:v>
                </c:pt>
                <c:pt idx="8">
                  <c:v>283</c:v>
                </c:pt>
                <c:pt idx="9">
                  <c:v>242</c:v>
                </c:pt>
                <c:pt idx="10">
                  <c:v>255</c:v>
                </c:pt>
                <c:pt idx="11">
                  <c:v>242</c:v>
                </c:pt>
                <c:pt idx="12">
                  <c:v>277</c:v>
                </c:pt>
                <c:pt idx="13">
                  <c:v>249</c:v>
                </c:pt>
                <c:pt idx="14">
                  <c:v>216</c:v>
                </c:pt>
                <c:pt idx="15">
                  <c:v>216</c:v>
                </c:pt>
                <c:pt idx="16">
                  <c:v>219</c:v>
                </c:pt>
                <c:pt idx="17">
                  <c:v>203</c:v>
                </c:pt>
                <c:pt idx="18">
                  <c:v>199</c:v>
                </c:pt>
                <c:pt idx="19">
                  <c:v>180</c:v>
                </c:pt>
                <c:pt idx="20">
                  <c:v>180</c:v>
                </c:pt>
                <c:pt idx="21">
                  <c:v>116</c:v>
                </c:pt>
                <c:pt idx="22">
                  <c:v>93</c:v>
                </c:pt>
                <c:pt idx="23">
                  <c:v>102</c:v>
                </c:pt>
                <c:pt idx="24">
                  <c:v>87</c:v>
                </c:pt>
              </c:numCache>
            </c:numRef>
          </c:val>
          <c:extLst>
            <c:ext xmlns:c16="http://schemas.microsoft.com/office/drawing/2014/chart" uri="{C3380CC4-5D6E-409C-BE32-E72D297353CC}">
              <c16:uniqueId val="{00000002-D72E-419B-9929-7C48AAFAD40D}"/>
            </c:ext>
          </c:extLst>
        </c:ser>
        <c:ser>
          <c:idx val="3"/>
          <c:order val="3"/>
          <c:tx>
            <c:strRef>
              <c:f>Sheet1!$E$1</c:f>
              <c:strCache>
                <c:ptCount val="1"/>
                <c:pt idx="0">
                  <c:v>Juvenile Correction Facility</c:v>
                </c:pt>
              </c:strCache>
            </c:strRef>
          </c:tx>
          <c:spPr>
            <a:solidFill>
              <a:schemeClr val="accent4"/>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Sheet1!$E$2:$E$26</c:f>
              <c:numCache>
                <c:formatCode>General</c:formatCode>
                <c:ptCount val="25"/>
                <c:pt idx="0">
                  <c:v>10</c:v>
                </c:pt>
                <c:pt idx="1">
                  <c:v>4</c:v>
                </c:pt>
                <c:pt idx="2">
                  <c:v>8</c:v>
                </c:pt>
                <c:pt idx="3">
                  <c:v>4</c:v>
                </c:pt>
                <c:pt idx="4">
                  <c:v>9</c:v>
                </c:pt>
                <c:pt idx="5">
                  <c:v>8</c:v>
                </c:pt>
                <c:pt idx="6">
                  <c:v>4</c:v>
                </c:pt>
                <c:pt idx="7">
                  <c:v>5</c:v>
                </c:pt>
                <c:pt idx="8">
                  <c:v>8</c:v>
                </c:pt>
                <c:pt idx="9">
                  <c:v>5</c:v>
                </c:pt>
                <c:pt idx="10">
                  <c:v>7</c:v>
                </c:pt>
                <c:pt idx="11">
                  <c:v>4</c:v>
                </c:pt>
                <c:pt idx="12">
                  <c:v>2</c:v>
                </c:pt>
                <c:pt idx="13">
                  <c:v>0</c:v>
                </c:pt>
                <c:pt idx="14">
                  <c:v>4</c:v>
                </c:pt>
                <c:pt idx="15">
                  <c:v>3</c:v>
                </c:pt>
                <c:pt idx="16">
                  <c:v>4</c:v>
                </c:pt>
                <c:pt idx="17">
                  <c:v>5</c:v>
                </c:pt>
                <c:pt idx="18">
                  <c:v>0</c:v>
                </c:pt>
                <c:pt idx="19">
                  <c:v>4</c:v>
                </c:pt>
                <c:pt idx="20">
                  <c:v>6</c:v>
                </c:pt>
                <c:pt idx="21">
                  <c:v>0</c:v>
                </c:pt>
                <c:pt idx="22">
                  <c:v>1</c:v>
                </c:pt>
                <c:pt idx="23">
                  <c:v>1</c:v>
                </c:pt>
                <c:pt idx="24">
                  <c:v>2</c:v>
                </c:pt>
              </c:numCache>
            </c:numRef>
          </c:val>
          <c:extLst>
            <c:ext xmlns:c16="http://schemas.microsoft.com/office/drawing/2014/chart" uri="{C3380CC4-5D6E-409C-BE32-E72D297353CC}">
              <c16:uniqueId val="{00000003-D72E-419B-9929-7C48AAFAD40D}"/>
            </c:ext>
          </c:extLst>
        </c:ser>
        <c:ser>
          <c:idx val="4"/>
          <c:order val="4"/>
          <c:tx>
            <c:strRef>
              <c:f>Sheet1!$F$1</c:f>
              <c:strCache>
                <c:ptCount val="1"/>
                <c:pt idx="0">
                  <c:v>Other**</c:v>
                </c:pt>
              </c:strCache>
            </c:strRef>
          </c:tx>
          <c:spPr>
            <a:solidFill>
              <a:schemeClr val="accent5"/>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Sheet1!$F$2:$F$26</c:f>
              <c:numCache>
                <c:formatCode>General</c:formatCode>
                <c:ptCount val="25"/>
                <c:pt idx="0">
                  <c:v>31</c:v>
                </c:pt>
                <c:pt idx="1">
                  <c:v>30</c:v>
                </c:pt>
                <c:pt idx="2">
                  <c:v>21</c:v>
                </c:pt>
                <c:pt idx="3">
                  <c:v>40</c:v>
                </c:pt>
                <c:pt idx="4">
                  <c:v>30</c:v>
                </c:pt>
                <c:pt idx="5">
                  <c:v>39</c:v>
                </c:pt>
                <c:pt idx="6">
                  <c:v>20</c:v>
                </c:pt>
                <c:pt idx="7">
                  <c:v>30</c:v>
                </c:pt>
                <c:pt idx="8">
                  <c:v>44</c:v>
                </c:pt>
                <c:pt idx="9">
                  <c:v>39</c:v>
                </c:pt>
                <c:pt idx="10">
                  <c:v>58</c:v>
                </c:pt>
                <c:pt idx="11">
                  <c:v>50</c:v>
                </c:pt>
                <c:pt idx="12">
                  <c:v>71</c:v>
                </c:pt>
                <c:pt idx="13">
                  <c:v>99</c:v>
                </c:pt>
                <c:pt idx="14">
                  <c:v>89</c:v>
                </c:pt>
                <c:pt idx="15">
                  <c:v>115</c:v>
                </c:pt>
                <c:pt idx="16">
                  <c:v>88</c:v>
                </c:pt>
                <c:pt idx="17">
                  <c:v>94</c:v>
                </c:pt>
                <c:pt idx="18">
                  <c:v>63</c:v>
                </c:pt>
                <c:pt idx="19">
                  <c:v>62</c:v>
                </c:pt>
                <c:pt idx="20">
                  <c:v>66</c:v>
                </c:pt>
                <c:pt idx="21">
                  <c:v>117</c:v>
                </c:pt>
                <c:pt idx="22">
                  <c:v>125</c:v>
                </c:pt>
                <c:pt idx="23">
                  <c:v>120</c:v>
                </c:pt>
                <c:pt idx="24">
                  <c:v>97</c:v>
                </c:pt>
              </c:numCache>
            </c:numRef>
          </c:val>
          <c:extLst>
            <c:ext xmlns:c16="http://schemas.microsoft.com/office/drawing/2014/chart" uri="{C3380CC4-5D6E-409C-BE32-E72D297353CC}">
              <c16:uniqueId val="{00000004-D72E-419B-9929-7C48AAFAD40D}"/>
            </c:ext>
          </c:extLst>
        </c:ser>
        <c:ser>
          <c:idx val="5"/>
          <c:order val="5"/>
          <c:tx>
            <c:strRef>
              <c:f>Sheet1!$G$1</c:f>
              <c:strCache>
                <c:ptCount val="1"/>
                <c:pt idx="0">
                  <c:v>Unknown</c:v>
                </c:pt>
              </c:strCache>
            </c:strRef>
          </c:tx>
          <c:spPr>
            <a:solidFill>
              <a:schemeClr val="accent6"/>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Sheet1!$G$2:$G$26</c:f>
              <c:numCache>
                <c:formatCode>General</c:formatCode>
                <c:ptCount val="25"/>
                <c:pt idx="0">
                  <c:v>14</c:v>
                </c:pt>
                <c:pt idx="1">
                  <c:v>11</c:v>
                </c:pt>
                <c:pt idx="2">
                  <c:v>13</c:v>
                </c:pt>
                <c:pt idx="3">
                  <c:v>6</c:v>
                </c:pt>
                <c:pt idx="4">
                  <c:v>12</c:v>
                </c:pt>
                <c:pt idx="5">
                  <c:v>8</c:v>
                </c:pt>
                <c:pt idx="6">
                  <c:v>13</c:v>
                </c:pt>
                <c:pt idx="7">
                  <c:v>11</c:v>
                </c:pt>
                <c:pt idx="8">
                  <c:v>8</c:v>
                </c:pt>
                <c:pt idx="9">
                  <c:v>11</c:v>
                </c:pt>
                <c:pt idx="10">
                  <c:v>10</c:v>
                </c:pt>
                <c:pt idx="11">
                  <c:v>11</c:v>
                </c:pt>
                <c:pt idx="12">
                  <c:v>18</c:v>
                </c:pt>
                <c:pt idx="13">
                  <c:v>9</c:v>
                </c:pt>
                <c:pt idx="14">
                  <c:v>5</c:v>
                </c:pt>
                <c:pt idx="15">
                  <c:v>5</c:v>
                </c:pt>
                <c:pt idx="16">
                  <c:v>12</c:v>
                </c:pt>
                <c:pt idx="17">
                  <c:v>18</c:v>
                </c:pt>
                <c:pt idx="18">
                  <c:v>9</c:v>
                </c:pt>
                <c:pt idx="19">
                  <c:v>1</c:v>
                </c:pt>
                <c:pt idx="20">
                  <c:v>7</c:v>
                </c:pt>
                <c:pt idx="21">
                  <c:v>6</c:v>
                </c:pt>
                <c:pt idx="22">
                  <c:v>3</c:v>
                </c:pt>
                <c:pt idx="23">
                  <c:v>6</c:v>
                </c:pt>
                <c:pt idx="24">
                  <c:v>3</c:v>
                </c:pt>
              </c:numCache>
            </c:numRef>
          </c:val>
          <c:extLst>
            <c:ext xmlns:c16="http://schemas.microsoft.com/office/drawing/2014/chart" uri="{C3380CC4-5D6E-409C-BE32-E72D297353CC}">
              <c16:uniqueId val="{00000005-D72E-419B-9929-7C48AAFAD40D}"/>
            </c:ext>
          </c:extLst>
        </c:ser>
        <c:dLbls>
          <c:showLegendKey val="0"/>
          <c:showVal val="0"/>
          <c:showCatName val="0"/>
          <c:showSerName val="0"/>
          <c:showPercent val="0"/>
          <c:showBubbleSize val="0"/>
        </c:dLbls>
        <c:axId val="556363864"/>
        <c:axId val="556364848"/>
      </c:areaChart>
      <c:catAx>
        <c:axId val="55636386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smtClean="0">
                    <a:solidFill>
                      <a:schemeClr val="accent4">
                        <a:lumMod val="75000"/>
                      </a:schemeClr>
                    </a:solidFill>
                  </a:rPr>
                  <a:t>Year</a:t>
                </a:r>
                <a:endParaRPr lang="en-US" sz="1600" b="1" dirty="0">
                  <a:solidFill>
                    <a:schemeClr val="accent4">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556364848"/>
        <c:crosses val="autoZero"/>
        <c:auto val="1"/>
        <c:lblAlgn val="ctr"/>
        <c:lblOffset val="100"/>
        <c:noMultiLvlLbl val="0"/>
      </c:catAx>
      <c:valAx>
        <c:axId val="55636484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i="0" baseline="0" dirty="0" smtClean="0">
                    <a:solidFill>
                      <a:schemeClr val="accent4">
                        <a:lumMod val="75000"/>
                      </a:schemeClr>
                    </a:solidFill>
                    <a:effectLst/>
                  </a:rPr>
                  <a:t>TB Cases (Count)</a:t>
                </a:r>
                <a:endParaRPr lang="en-US" sz="1600" dirty="0">
                  <a:solidFill>
                    <a:schemeClr val="accent4">
                      <a:lumMod val="75000"/>
                    </a:schemeClr>
                  </a:solidFill>
                  <a:effectLst/>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55636386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30642778299919"/>
          <c:y val="6.1520805219043573E-2"/>
          <c:w val="0.59702755308826017"/>
          <c:h val="0.73409829986341046"/>
        </c:manualLayout>
      </c:layout>
      <c:pieChart>
        <c:varyColors val="1"/>
        <c:ser>
          <c:idx val="0"/>
          <c:order val="0"/>
          <c:tx>
            <c:strRef>
              <c:f>Sheet1!$B$1</c:f>
              <c:strCache>
                <c:ptCount val="1"/>
                <c:pt idx="0">
                  <c:v>Column1</c:v>
                </c:pt>
              </c:strCache>
            </c:strRef>
          </c:tx>
          <c:spPr>
            <a:ln w="6350">
              <a:solidFill>
                <a:srgbClr val="060606"/>
              </a:solidFill>
            </a:ln>
          </c:spPr>
          <c:dPt>
            <c:idx val="0"/>
            <c:bubble3D val="0"/>
            <c:spPr>
              <a:solidFill>
                <a:schemeClr val="accent1"/>
              </a:solidFill>
              <a:ln w="6350">
                <a:solidFill>
                  <a:srgbClr val="060606"/>
                </a:solidFill>
              </a:ln>
              <a:effectLst/>
            </c:spPr>
            <c:extLst>
              <c:ext xmlns:c16="http://schemas.microsoft.com/office/drawing/2014/chart" uri="{C3380CC4-5D6E-409C-BE32-E72D297353CC}">
                <c16:uniqueId val="{00000001-E5CA-4963-B4F1-3D78E4B82BBB}"/>
              </c:ext>
            </c:extLst>
          </c:dPt>
          <c:dPt>
            <c:idx val="1"/>
            <c:bubble3D val="0"/>
            <c:spPr>
              <a:solidFill>
                <a:schemeClr val="accent2"/>
              </a:solidFill>
              <a:ln w="6350">
                <a:solidFill>
                  <a:srgbClr val="060606"/>
                </a:solidFill>
              </a:ln>
              <a:effectLst/>
            </c:spPr>
            <c:extLst>
              <c:ext xmlns:c16="http://schemas.microsoft.com/office/drawing/2014/chart" uri="{C3380CC4-5D6E-409C-BE32-E72D297353CC}">
                <c16:uniqueId val="{00000003-E5CA-4963-B4F1-3D78E4B82BBB}"/>
              </c:ext>
            </c:extLst>
          </c:dPt>
          <c:dPt>
            <c:idx val="2"/>
            <c:bubble3D val="0"/>
            <c:spPr>
              <a:solidFill>
                <a:schemeClr val="accent3"/>
              </a:solidFill>
              <a:ln w="6350">
                <a:solidFill>
                  <a:srgbClr val="060606"/>
                </a:solidFill>
              </a:ln>
              <a:effectLst/>
            </c:spPr>
            <c:extLst>
              <c:ext xmlns:c16="http://schemas.microsoft.com/office/drawing/2014/chart" uri="{C3380CC4-5D6E-409C-BE32-E72D297353CC}">
                <c16:uniqueId val="{00000005-E5CA-4963-B4F1-3D78E4B82BB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No History of Injection Drug Use</c:v>
                </c:pt>
                <c:pt idx="1">
                  <c:v>History of Injection Drug Use</c:v>
                </c:pt>
                <c:pt idx="2">
                  <c:v>Unknown Injection Drug Use</c:v>
                </c:pt>
              </c:strCache>
            </c:strRef>
          </c:cat>
          <c:val>
            <c:numRef>
              <c:f>Sheet1!$B$2:$B$4</c:f>
              <c:numCache>
                <c:formatCode>General</c:formatCode>
                <c:ptCount val="3"/>
                <c:pt idx="0">
                  <c:v>2537</c:v>
                </c:pt>
                <c:pt idx="1">
                  <c:v>221</c:v>
                </c:pt>
                <c:pt idx="2">
                  <c:v>219</c:v>
                </c:pt>
              </c:numCache>
            </c:numRef>
          </c:val>
          <c:extLst>
            <c:ext xmlns:c16="http://schemas.microsoft.com/office/drawing/2014/chart" uri="{C3380CC4-5D6E-409C-BE32-E72D297353CC}">
              <c16:uniqueId val="{00000006-E5CA-4963-B4F1-3D78E4B82BB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0324438611839"/>
          <c:y val="0.12498282390301996"/>
          <c:w val="0.65972222222222221"/>
          <c:h val="0.75892849654367256"/>
        </c:manualLayout>
      </c:layout>
      <c:pieChart>
        <c:varyColors val="1"/>
        <c:ser>
          <c:idx val="0"/>
          <c:order val="0"/>
          <c:tx>
            <c:strRef>
              <c:f>Sheet1!$B$1</c:f>
              <c:strCache>
                <c:ptCount val="1"/>
                <c:pt idx="0">
                  <c:v>Column1</c:v>
                </c:pt>
              </c:strCache>
            </c:strRef>
          </c:tx>
          <c:spPr>
            <a:ln w="6350">
              <a:solidFill>
                <a:srgbClr val="060606"/>
              </a:solidFill>
            </a:ln>
          </c:spPr>
          <c:dPt>
            <c:idx val="0"/>
            <c:bubble3D val="0"/>
            <c:spPr>
              <a:solidFill>
                <a:schemeClr val="accent1"/>
              </a:solidFill>
              <a:ln w="6350">
                <a:solidFill>
                  <a:srgbClr val="060606"/>
                </a:solidFill>
              </a:ln>
              <a:effectLst/>
            </c:spPr>
            <c:extLst>
              <c:ext xmlns:c16="http://schemas.microsoft.com/office/drawing/2014/chart" uri="{C3380CC4-5D6E-409C-BE32-E72D297353CC}">
                <c16:uniqueId val="{00000001-C0E5-4252-AD04-7E3A36240B48}"/>
              </c:ext>
            </c:extLst>
          </c:dPt>
          <c:dPt>
            <c:idx val="1"/>
            <c:bubble3D val="0"/>
            <c:spPr>
              <a:solidFill>
                <a:schemeClr val="accent2"/>
              </a:solidFill>
              <a:ln w="6350">
                <a:solidFill>
                  <a:srgbClr val="060606"/>
                </a:solidFill>
              </a:ln>
              <a:effectLst/>
            </c:spPr>
            <c:extLst>
              <c:ext xmlns:c16="http://schemas.microsoft.com/office/drawing/2014/chart" uri="{C3380CC4-5D6E-409C-BE32-E72D297353CC}">
                <c16:uniqueId val="{00000003-C0E5-4252-AD04-7E3A36240B48}"/>
              </c:ext>
            </c:extLst>
          </c:dPt>
          <c:dPt>
            <c:idx val="2"/>
            <c:bubble3D val="0"/>
            <c:spPr>
              <a:solidFill>
                <a:schemeClr val="accent3"/>
              </a:solidFill>
              <a:ln w="6350">
                <a:solidFill>
                  <a:srgbClr val="060606"/>
                </a:solidFill>
              </a:ln>
              <a:effectLst/>
            </c:spPr>
            <c:extLst>
              <c:ext xmlns:c16="http://schemas.microsoft.com/office/drawing/2014/chart" uri="{C3380CC4-5D6E-409C-BE32-E72D297353CC}">
                <c16:uniqueId val="{00000005-C0E5-4252-AD04-7E3A36240B48}"/>
              </c:ext>
            </c:extLst>
          </c:dPt>
          <c:dLbls>
            <c:dLbl>
              <c:idx val="0"/>
              <c:layout>
                <c:manualLayout>
                  <c:x val="0.20370370370370369"/>
                  <c:y val="-0.17269134172035788"/>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0E5-4252-AD04-7E3A36240B4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No History of Non-Injection Drug Use</c:v>
                </c:pt>
                <c:pt idx="1">
                  <c:v>History of Non-Injection Drug Use</c:v>
                </c:pt>
                <c:pt idx="2">
                  <c:v>Unknown Non-Injection Drug Use</c:v>
                </c:pt>
              </c:strCache>
            </c:strRef>
          </c:cat>
          <c:val>
            <c:numRef>
              <c:f>Sheet1!$B$2:$B$4</c:f>
              <c:numCache>
                <c:formatCode>General</c:formatCode>
                <c:ptCount val="3"/>
                <c:pt idx="0">
                  <c:v>64697</c:v>
                </c:pt>
                <c:pt idx="1">
                  <c:v>4468</c:v>
                </c:pt>
                <c:pt idx="2">
                  <c:v>649</c:v>
                </c:pt>
              </c:numCache>
            </c:numRef>
          </c:val>
          <c:extLst>
            <c:ext xmlns:c16="http://schemas.microsoft.com/office/drawing/2014/chart" uri="{C3380CC4-5D6E-409C-BE32-E72D297353CC}">
              <c16:uniqueId val="{00000006-C0E5-4252-AD04-7E3A36240B4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0324438611839"/>
          <c:y val="0.12498282390301996"/>
          <c:w val="0.58911690726159227"/>
          <c:h val="0.77104715983694161"/>
        </c:manualLayout>
      </c:layout>
      <c:pieChart>
        <c:varyColors val="1"/>
        <c:ser>
          <c:idx val="0"/>
          <c:order val="0"/>
          <c:tx>
            <c:strRef>
              <c:f>Sheet1!$B$1</c:f>
              <c:strCache>
                <c:ptCount val="1"/>
                <c:pt idx="0">
                  <c:v>Column1</c:v>
                </c:pt>
              </c:strCache>
            </c:strRef>
          </c:tx>
          <c:spPr>
            <a:ln w="6350">
              <a:solidFill>
                <a:srgbClr val="060606"/>
              </a:solidFill>
            </a:ln>
          </c:spPr>
          <c:dPt>
            <c:idx val="0"/>
            <c:bubble3D val="0"/>
            <c:spPr>
              <a:solidFill>
                <a:schemeClr val="accent1"/>
              </a:solidFill>
              <a:ln w="6350">
                <a:solidFill>
                  <a:srgbClr val="060606"/>
                </a:solidFill>
              </a:ln>
              <a:effectLst/>
            </c:spPr>
            <c:extLst>
              <c:ext xmlns:c16="http://schemas.microsoft.com/office/drawing/2014/chart" uri="{C3380CC4-5D6E-409C-BE32-E72D297353CC}">
                <c16:uniqueId val="{00000001-4AC7-4371-8DE5-EB9090FE7D29}"/>
              </c:ext>
            </c:extLst>
          </c:dPt>
          <c:dPt>
            <c:idx val="1"/>
            <c:bubble3D val="0"/>
            <c:spPr>
              <a:solidFill>
                <a:schemeClr val="accent2"/>
              </a:solidFill>
              <a:ln w="6350">
                <a:solidFill>
                  <a:srgbClr val="060606"/>
                </a:solidFill>
              </a:ln>
              <a:effectLst/>
            </c:spPr>
            <c:extLst>
              <c:ext xmlns:c16="http://schemas.microsoft.com/office/drawing/2014/chart" uri="{C3380CC4-5D6E-409C-BE32-E72D297353CC}">
                <c16:uniqueId val="{00000003-4AC7-4371-8DE5-EB9090FE7D29}"/>
              </c:ext>
            </c:extLst>
          </c:dPt>
          <c:dPt>
            <c:idx val="2"/>
            <c:bubble3D val="0"/>
            <c:spPr>
              <a:solidFill>
                <a:schemeClr val="accent3"/>
              </a:solidFill>
              <a:ln w="6350">
                <a:solidFill>
                  <a:srgbClr val="060606"/>
                </a:solidFill>
              </a:ln>
              <a:effectLst/>
            </c:spPr>
            <c:extLst>
              <c:ext xmlns:c16="http://schemas.microsoft.com/office/drawing/2014/chart" uri="{C3380CC4-5D6E-409C-BE32-E72D297353CC}">
                <c16:uniqueId val="{00000005-4AC7-4371-8DE5-EB9090FE7D2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No History of Non-Injection Drug Use</c:v>
                </c:pt>
                <c:pt idx="1">
                  <c:v>History of Non-Injection Drug Use</c:v>
                </c:pt>
                <c:pt idx="2">
                  <c:v>Unknown Non-Injection Drug Use</c:v>
                </c:pt>
              </c:strCache>
            </c:strRef>
          </c:cat>
          <c:val>
            <c:numRef>
              <c:f>Sheet1!$B$2:$B$4</c:f>
              <c:numCache>
                <c:formatCode>General</c:formatCode>
                <c:ptCount val="3"/>
                <c:pt idx="0">
                  <c:v>1972</c:v>
                </c:pt>
                <c:pt idx="1">
                  <c:v>785</c:v>
                </c:pt>
                <c:pt idx="2">
                  <c:v>220</c:v>
                </c:pt>
              </c:numCache>
            </c:numRef>
          </c:val>
          <c:extLst>
            <c:ext xmlns:c16="http://schemas.microsoft.com/office/drawing/2014/chart" uri="{C3380CC4-5D6E-409C-BE32-E72D297353CC}">
              <c16:uniqueId val="{00000006-4AC7-4371-8DE5-EB9090FE7D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Sheet1!$C$1</c:f>
              <c:strCache>
                <c:ptCount val="1"/>
                <c:pt idx="0">
                  <c:v>Non-U.S.-born</c:v>
                </c:pt>
              </c:strCache>
            </c:strRef>
          </c:tx>
          <c:spPr>
            <a:solidFill>
              <a:schemeClr val="accent2"/>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Sheet1!$C$2:$C$26</c:f>
              <c:numCache>
                <c:formatCode>General</c:formatCode>
                <c:ptCount val="25"/>
                <c:pt idx="0">
                  <c:v>148</c:v>
                </c:pt>
                <c:pt idx="1">
                  <c:v>160</c:v>
                </c:pt>
                <c:pt idx="2">
                  <c:v>156</c:v>
                </c:pt>
                <c:pt idx="3">
                  <c:v>141</c:v>
                </c:pt>
                <c:pt idx="4">
                  <c:v>162</c:v>
                </c:pt>
                <c:pt idx="5">
                  <c:v>160</c:v>
                </c:pt>
                <c:pt idx="6">
                  <c:v>141</c:v>
                </c:pt>
                <c:pt idx="7">
                  <c:v>160</c:v>
                </c:pt>
                <c:pt idx="8">
                  <c:v>172</c:v>
                </c:pt>
                <c:pt idx="9">
                  <c:v>154</c:v>
                </c:pt>
                <c:pt idx="10">
                  <c:v>190</c:v>
                </c:pt>
                <c:pt idx="11">
                  <c:v>190</c:v>
                </c:pt>
                <c:pt idx="12">
                  <c:v>192</c:v>
                </c:pt>
                <c:pt idx="13">
                  <c:v>213</c:v>
                </c:pt>
                <c:pt idx="14">
                  <c:v>220</c:v>
                </c:pt>
                <c:pt idx="15">
                  <c:v>262</c:v>
                </c:pt>
                <c:pt idx="16">
                  <c:v>242</c:v>
                </c:pt>
                <c:pt idx="17">
                  <c:v>274</c:v>
                </c:pt>
                <c:pt idx="18">
                  <c:v>232</c:v>
                </c:pt>
                <c:pt idx="19">
                  <c:v>209</c:v>
                </c:pt>
                <c:pt idx="20">
                  <c:v>206</c:v>
                </c:pt>
                <c:pt idx="21">
                  <c:v>227</c:v>
                </c:pt>
                <c:pt idx="22">
                  <c:v>200</c:v>
                </c:pt>
                <c:pt idx="23">
                  <c:v>207</c:v>
                </c:pt>
                <c:pt idx="24">
                  <c:v>160</c:v>
                </c:pt>
              </c:numCache>
            </c:numRef>
          </c:val>
          <c:extLst>
            <c:ext xmlns:c16="http://schemas.microsoft.com/office/drawing/2014/chart" uri="{C3380CC4-5D6E-409C-BE32-E72D297353CC}">
              <c16:uniqueId val="{00000001-5183-41BC-AE2F-D092B8E54283}"/>
            </c:ext>
          </c:extLst>
        </c:ser>
        <c:ser>
          <c:idx val="0"/>
          <c:order val="1"/>
          <c:tx>
            <c:strRef>
              <c:f>Sheet1!$B$1</c:f>
              <c:strCache>
                <c:ptCount val="1"/>
                <c:pt idx="0">
                  <c:v>U.S.-born</c:v>
                </c:pt>
              </c:strCache>
            </c:strRef>
          </c:tx>
          <c:spPr>
            <a:solidFill>
              <a:schemeClr val="accent1"/>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Sheet1!$B$2:$B$26</c:f>
              <c:numCache>
                <c:formatCode>General</c:formatCode>
                <c:ptCount val="25"/>
                <c:pt idx="0">
                  <c:v>794</c:v>
                </c:pt>
                <c:pt idx="1">
                  <c:v>945</c:v>
                </c:pt>
                <c:pt idx="2">
                  <c:v>777</c:v>
                </c:pt>
                <c:pt idx="3">
                  <c:v>639</c:v>
                </c:pt>
                <c:pt idx="4">
                  <c:v>582</c:v>
                </c:pt>
                <c:pt idx="5">
                  <c:v>496</c:v>
                </c:pt>
                <c:pt idx="6">
                  <c:v>434</c:v>
                </c:pt>
                <c:pt idx="7">
                  <c:v>422</c:v>
                </c:pt>
                <c:pt idx="8">
                  <c:v>347</c:v>
                </c:pt>
                <c:pt idx="9">
                  <c:v>301</c:v>
                </c:pt>
                <c:pt idx="10">
                  <c:v>286</c:v>
                </c:pt>
                <c:pt idx="11">
                  <c:v>298</c:v>
                </c:pt>
                <c:pt idx="12">
                  <c:v>344</c:v>
                </c:pt>
                <c:pt idx="13">
                  <c:v>292</c:v>
                </c:pt>
                <c:pt idx="14">
                  <c:v>260</c:v>
                </c:pt>
                <c:pt idx="15">
                  <c:v>235</c:v>
                </c:pt>
                <c:pt idx="16">
                  <c:v>218</c:v>
                </c:pt>
                <c:pt idx="17">
                  <c:v>215</c:v>
                </c:pt>
                <c:pt idx="18">
                  <c:v>190</c:v>
                </c:pt>
                <c:pt idx="19">
                  <c:v>181</c:v>
                </c:pt>
                <c:pt idx="20">
                  <c:v>157</c:v>
                </c:pt>
                <c:pt idx="21">
                  <c:v>150</c:v>
                </c:pt>
                <c:pt idx="22">
                  <c:v>134</c:v>
                </c:pt>
                <c:pt idx="23">
                  <c:v>122</c:v>
                </c:pt>
                <c:pt idx="24">
                  <c:v>108</c:v>
                </c:pt>
              </c:numCache>
            </c:numRef>
          </c:val>
          <c:extLst>
            <c:ext xmlns:c16="http://schemas.microsoft.com/office/drawing/2014/chart" uri="{C3380CC4-5D6E-409C-BE32-E72D297353CC}">
              <c16:uniqueId val="{00000000-5183-41BC-AE2F-D092B8E54283}"/>
            </c:ext>
          </c:extLst>
        </c:ser>
        <c:dLbls>
          <c:showLegendKey val="0"/>
          <c:showVal val="0"/>
          <c:showCatName val="0"/>
          <c:showSerName val="0"/>
          <c:showPercent val="0"/>
          <c:showBubbleSize val="0"/>
        </c:dLbls>
        <c:axId val="414709584"/>
        <c:axId val="414710896"/>
        <c:extLst>
          <c:ext xmlns:c15="http://schemas.microsoft.com/office/drawing/2012/chart" uri="{02D57815-91ED-43cb-92C2-25804820EDAC}">
            <c15:filteredAreaSeries>
              <c15:ser>
                <c:idx val="2"/>
                <c:order val="2"/>
                <c:tx>
                  <c:strRef>
                    <c:extLst>
                      <c:ext uri="{02D57815-91ED-43cb-92C2-25804820EDAC}">
                        <c15:formulaRef>
                          <c15:sqref>Sheet1!$D$1</c15:sqref>
                        </c15:formulaRef>
                      </c:ext>
                    </c:extLst>
                    <c:strCache>
                      <c:ptCount val="1"/>
                      <c:pt idx="0">
                        <c:v>Unknown</c:v>
                      </c:pt>
                    </c:strCache>
                  </c:strRef>
                </c:tx>
                <c:spPr>
                  <a:solidFill>
                    <a:schemeClr val="accent3"/>
                  </a:solidFill>
                  <a:ln>
                    <a:noFill/>
                  </a:ln>
                  <a:effectLst/>
                </c:spPr>
                <c:cat>
                  <c:numRef>
                    <c:extLst>
                      <c:ext uri="{02D57815-91ED-43cb-92C2-25804820EDAC}">
                        <c15:formulaRef>
                          <c15:sqref>Sheet1!$A$2:$A$26</c15:sqref>
                        </c15:formulaRef>
                      </c:ext>
                    </c:extLst>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extLst>
                      <c:ext uri="{02D57815-91ED-43cb-92C2-25804820EDAC}">
                        <c15:formulaRef>
                          <c15:sqref>Sheet1!$D$2:$D$26</c15:sqref>
                        </c15:formulaRef>
                      </c:ext>
                    </c:extLst>
                    <c:numCache>
                      <c:formatCode>General</c:formatCode>
                      <c:ptCount val="25"/>
                      <c:pt idx="0">
                        <c:v>8</c:v>
                      </c:pt>
                      <c:pt idx="1">
                        <c:v>12</c:v>
                      </c:pt>
                      <c:pt idx="2">
                        <c:v>4</c:v>
                      </c:pt>
                      <c:pt idx="3">
                        <c:v>2</c:v>
                      </c:pt>
                      <c:pt idx="4">
                        <c:v>3</c:v>
                      </c:pt>
                      <c:pt idx="5">
                        <c:v>1</c:v>
                      </c:pt>
                      <c:pt idx="6">
                        <c:v>1</c:v>
                      </c:pt>
                      <c:pt idx="7">
                        <c:v>5</c:v>
                      </c:pt>
                      <c:pt idx="8">
                        <c:v>3</c:v>
                      </c:pt>
                      <c:pt idx="9">
                        <c:v>5</c:v>
                      </c:pt>
                      <c:pt idx="10">
                        <c:v>0</c:v>
                      </c:pt>
                      <c:pt idx="11">
                        <c:v>7</c:v>
                      </c:pt>
                      <c:pt idx="12">
                        <c:v>1</c:v>
                      </c:pt>
                      <c:pt idx="13">
                        <c:v>3</c:v>
                      </c:pt>
                      <c:pt idx="14">
                        <c:v>1</c:v>
                      </c:pt>
                      <c:pt idx="15">
                        <c:v>0</c:v>
                      </c:pt>
                      <c:pt idx="16">
                        <c:v>4</c:v>
                      </c:pt>
                      <c:pt idx="17">
                        <c:v>2</c:v>
                      </c:pt>
                      <c:pt idx="18">
                        <c:v>1</c:v>
                      </c:pt>
                      <c:pt idx="19">
                        <c:v>1</c:v>
                      </c:pt>
                      <c:pt idx="20">
                        <c:v>1</c:v>
                      </c:pt>
                      <c:pt idx="21">
                        <c:v>0</c:v>
                      </c:pt>
                      <c:pt idx="22">
                        <c:v>0</c:v>
                      </c:pt>
                      <c:pt idx="23">
                        <c:v>0</c:v>
                      </c:pt>
                      <c:pt idx="24">
                        <c:v>0</c:v>
                      </c:pt>
                    </c:numCache>
                  </c:numRef>
                </c:val>
                <c:extLst>
                  <c:ext xmlns:c16="http://schemas.microsoft.com/office/drawing/2014/chart" uri="{C3380CC4-5D6E-409C-BE32-E72D297353CC}">
                    <c16:uniqueId val="{00000002-5183-41BC-AE2F-D092B8E54283}"/>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Column1</c:v>
                      </c:pt>
                    </c:strCache>
                  </c:strRef>
                </c:tx>
                <c:spPr>
                  <a:solidFill>
                    <a:schemeClr val="accent4"/>
                  </a:solidFill>
                  <a:ln>
                    <a:noFill/>
                  </a:ln>
                  <a:effectLst/>
                </c:spPr>
                <c:cat>
                  <c:numRef>
                    <c:extLst xmlns:c15="http://schemas.microsoft.com/office/drawing/2012/chart">
                      <c:ext xmlns:c15="http://schemas.microsoft.com/office/drawing/2012/chart" uri="{02D57815-91ED-43cb-92C2-25804820EDAC}">
                        <c15:formulaRef>
                          <c15:sqref>Sheet1!$A$2:$A$26</c15:sqref>
                        </c15:formulaRef>
                      </c:ext>
                    </c:extLst>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extLst xmlns:c15="http://schemas.microsoft.com/office/drawing/2012/chart">
                      <c:ext xmlns:c15="http://schemas.microsoft.com/office/drawing/2012/chart" uri="{02D57815-91ED-43cb-92C2-25804820EDAC}">
                        <c15:formulaRef>
                          <c15:sqref>Sheet1!$E$2:$E$26</c15:sqref>
                        </c15:formulaRef>
                      </c:ext>
                    </c:extLst>
                    <c:numCache>
                      <c:formatCode>General</c:formatCode>
                      <c:ptCount val="25"/>
                      <c:pt idx="0">
                        <c:v>950</c:v>
                      </c:pt>
                      <c:pt idx="1">
                        <c:v>1117</c:v>
                      </c:pt>
                      <c:pt idx="2">
                        <c:v>937</c:v>
                      </c:pt>
                      <c:pt idx="3">
                        <c:v>782</c:v>
                      </c:pt>
                      <c:pt idx="4">
                        <c:v>747</c:v>
                      </c:pt>
                      <c:pt idx="5">
                        <c:v>657</c:v>
                      </c:pt>
                      <c:pt idx="6">
                        <c:v>576</c:v>
                      </c:pt>
                      <c:pt idx="7">
                        <c:v>587</c:v>
                      </c:pt>
                      <c:pt idx="8">
                        <c:v>522</c:v>
                      </c:pt>
                      <c:pt idx="9">
                        <c:v>460</c:v>
                      </c:pt>
                      <c:pt idx="10">
                        <c:v>476</c:v>
                      </c:pt>
                      <c:pt idx="11">
                        <c:v>495</c:v>
                      </c:pt>
                      <c:pt idx="12">
                        <c:v>537</c:v>
                      </c:pt>
                      <c:pt idx="13">
                        <c:v>508</c:v>
                      </c:pt>
                      <c:pt idx="14">
                        <c:v>481</c:v>
                      </c:pt>
                      <c:pt idx="15">
                        <c:v>497</c:v>
                      </c:pt>
                      <c:pt idx="16">
                        <c:v>464</c:v>
                      </c:pt>
                      <c:pt idx="17">
                        <c:v>491</c:v>
                      </c:pt>
                      <c:pt idx="18">
                        <c:v>423</c:v>
                      </c:pt>
                      <c:pt idx="19">
                        <c:v>391</c:v>
                      </c:pt>
                      <c:pt idx="20">
                        <c:v>364</c:v>
                      </c:pt>
                      <c:pt idx="21">
                        <c:v>377</c:v>
                      </c:pt>
                      <c:pt idx="22">
                        <c:v>334</c:v>
                      </c:pt>
                      <c:pt idx="23">
                        <c:v>329</c:v>
                      </c:pt>
                      <c:pt idx="24">
                        <c:v>268</c:v>
                      </c:pt>
                    </c:numCache>
                  </c:numRef>
                </c:val>
                <c:extLst xmlns:c15="http://schemas.microsoft.com/office/drawing/2012/chart">
                  <c:ext xmlns:c16="http://schemas.microsoft.com/office/drawing/2014/chart" uri="{C3380CC4-5D6E-409C-BE32-E72D297353CC}">
                    <c16:uniqueId val="{00000003-5183-41BC-AE2F-D092B8E54283}"/>
                  </c:ext>
                </c:extLst>
              </c15:ser>
            </c15:filteredAreaSeries>
          </c:ext>
        </c:extLst>
      </c:areaChart>
      <c:catAx>
        <c:axId val="4147095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t>Year</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14710896"/>
        <c:crosses val="autoZero"/>
        <c:auto val="1"/>
        <c:lblAlgn val="ctr"/>
        <c:lblOffset val="100"/>
        <c:noMultiLvlLbl val="0"/>
      </c:catAx>
      <c:valAx>
        <c:axId val="41471089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i="0" baseline="0" dirty="0" smtClean="0">
                    <a:effectLst/>
                  </a:rPr>
                  <a:t>TB Cases (Count)</a:t>
                </a:r>
                <a:endParaRPr lang="en-US" sz="1600" dirty="0">
                  <a:effectLst/>
                </a:endParaRP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147095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4">
              <a:lumMod val="7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9792989585979"/>
          <c:y val="3.6819311273533717E-2"/>
          <c:w val="0.8651624325261229"/>
          <c:h val="0.75375521212243701"/>
        </c:manualLayout>
      </c:layout>
      <c:barChart>
        <c:barDir val="col"/>
        <c:grouping val="stacked"/>
        <c:varyColors val="0"/>
        <c:ser>
          <c:idx val="3"/>
          <c:order val="3"/>
          <c:tx>
            <c:strRef>
              <c:f>Sheet1!$F$1</c:f>
              <c:strCache>
                <c:ptCount val="1"/>
                <c:pt idx="0">
                  <c:v>% non-US-born</c:v>
                </c:pt>
              </c:strCache>
            </c:strRef>
          </c:tx>
          <c:spPr>
            <a:solidFill>
              <a:schemeClr val="accent3"/>
            </a:solidFill>
            <a:ln>
              <a:noFill/>
            </a:ln>
            <a:effectLst/>
          </c:spPr>
          <c:invertIfNegative val="0"/>
          <c:dLbls>
            <c:delete val="1"/>
          </c:dLbls>
          <c:cat>
            <c:strRef>
              <c:f>Sheet1!$B$2:$B$15</c:f>
              <c:strCache>
                <c:ptCount val="14"/>
                <c:pt idx="0">
                  <c:v>CF 
cases</c:v>
                </c:pt>
                <c:pt idx="1">
                  <c:v>All 
cases</c:v>
                </c:pt>
                <c:pt idx="3">
                  <c:v>CF 
cases</c:v>
                </c:pt>
                <c:pt idx="4">
                  <c:v>All 
cases</c:v>
                </c:pt>
                <c:pt idx="6">
                  <c:v>CF 
cases</c:v>
                </c:pt>
                <c:pt idx="7">
                  <c:v>All 
cases</c:v>
                </c:pt>
                <c:pt idx="9">
                  <c:v>CF 
cases</c:v>
                </c:pt>
                <c:pt idx="10">
                  <c:v>All 
cases</c:v>
                </c:pt>
                <c:pt idx="12">
                  <c:v>CF 
cases**</c:v>
                </c:pt>
                <c:pt idx="13">
                  <c:v>All 
cases***</c:v>
                </c:pt>
              </c:strCache>
            </c:strRef>
          </c:cat>
          <c:val>
            <c:numRef>
              <c:f>Sheet1!$F$2:$F$15</c:f>
              <c:numCache>
                <c:formatCode>0%</c:formatCode>
                <c:ptCount val="14"/>
                <c:pt idx="0">
                  <c:v>0.47240915208613726</c:v>
                </c:pt>
                <c:pt idx="1">
                  <c:v>0.22413885754204954</c:v>
                </c:pt>
                <c:pt idx="3">
                  <c:v>3.9703903095558546E-2</c:v>
                </c:pt>
                <c:pt idx="4">
                  <c:v>8.9593744962115099E-2</c:v>
                </c:pt>
                <c:pt idx="6">
                  <c:v>1.1776581426648721E-2</c:v>
                </c:pt>
                <c:pt idx="7">
                  <c:v>3.1382664302219358E-2</c:v>
                </c:pt>
                <c:pt idx="9">
                  <c:v>4.9125168236877521E-2</c:v>
                </c:pt>
                <c:pt idx="10">
                  <c:v>0.32036917620506206</c:v>
                </c:pt>
                <c:pt idx="12">
                  <c:v>4.0376850605652759E-3</c:v>
                </c:pt>
                <c:pt idx="13">
                  <c:v>1.080122521360632E-2</c:v>
                </c:pt>
              </c:numCache>
            </c:numRef>
          </c:val>
          <c:extLst>
            <c:ext xmlns:c16="http://schemas.microsoft.com/office/drawing/2014/chart" uri="{C3380CC4-5D6E-409C-BE32-E72D297353CC}">
              <c16:uniqueId val="{00000008-ABA4-4741-9133-C2DFFC768883}"/>
            </c:ext>
          </c:extLst>
        </c:ser>
        <c:ser>
          <c:idx val="4"/>
          <c:order val="4"/>
          <c:tx>
            <c:strRef>
              <c:f>Sheet1!$G$1</c:f>
              <c:strCache>
                <c:ptCount val="1"/>
                <c:pt idx="0">
                  <c:v>% US-born</c:v>
                </c:pt>
              </c:strCache>
            </c:strRef>
          </c:tx>
          <c:spPr>
            <a:solidFill>
              <a:schemeClr val="accent5"/>
            </a:solidFill>
            <a:ln>
              <a:noFill/>
            </a:ln>
            <a:effectLst/>
          </c:spPr>
          <c:invertIfNegative val="0"/>
          <c:dLbls>
            <c:delete val="1"/>
          </c:dLbls>
          <c:cat>
            <c:strRef>
              <c:f>Sheet1!$B$2:$B$15</c:f>
              <c:strCache>
                <c:ptCount val="14"/>
                <c:pt idx="0">
                  <c:v>CF 
cases</c:v>
                </c:pt>
                <c:pt idx="1">
                  <c:v>All 
cases</c:v>
                </c:pt>
                <c:pt idx="3">
                  <c:v>CF 
cases</c:v>
                </c:pt>
                <c:pt idx="4">
                  <c:v>All 
cases</c:v>
                </c:pt>
                <c:pt idx="6">
                  <c:v>CF 
cases</c:v>
                </c:pt>
                <c:pt idx="7">
                  <c:v>All 
cases</c:v>
                </c:pt>
                <c:pt idx="9">
                  <c:v>CF 
cases</c:v>
                </c:pt>
                <c:pt idx="10">
                  <c:v>All 
cases</c:v>
                </c:pt>
                <c:pt idx="12">
                  <c:v>CF 
cases**</c:v>
                </c:pt>
                <c:pt idx="13">
                  <c:v>All 
cases***</c:v>
                </c:pt>
              </c:strCache>
            </c:strRef>
          </c:cat>
          <c:val>
            <c:numRef>
              <c:f>Sheet1!$G$2:$G$15</c:f>
              <c:numCache>
                <c:formatCode>0%</c:formatCode>
                <c:ptCount val="14"/>
                <c:pt idx="0">
                  <c:v>0.10161507402422611</c:v>
                </c:pt>
                <c:pt idx="1">
                  <c:v>5.3629963995915957E-2</c:v>
                </c:pt>
                <c:pt idx="3">
                  <c:v>0.20558546433378197</c:v>
                </c:pt>
                <c:pt idx="4">
                  <c:v>0.12896985329679186</c:v>
                </c:pt>
                <c:pt idx="6">
                  <c:v>9.7913862718707945E-2</c:v>
                </c:pt>
                <c:pt idx="7">
                  <c:v>0.11442044172174755</c:v>
                </c:pt>
                <c:pt idx="9">
                  <c:v>3.028263795423957E-3</c:v>
                </c:pt>
                <c:pt idx="10">
                  <c:v>9.5921328389488962E-3</c:v>
                </c:pt>
                <c:pt idx="12">
                  <c:v>1.4804845222072678E-2</c:v>
                </c:pt>
                <c:pt idx="13">
                  <c:v>1.7101939921543338E-2</c:v>
                </c:pt>
              </c:numCache>
            </c:numRef>
          </c:val>
          <c:extLst>
            <c:ext xmlns:c16="http://schemas.microsoft.com/office/drawing/2014/chart" uri="{C3380CC4-5D6E-409C-BE32-E72D297353CC}">
              <c16:uniqueId val="{00000009-ABA4-4741-9133-C2DFFC768883}"/>
            </c:ext>
          </c:extLst>
        </c:ser>
        <c:dLbls>
          <c:dLblPos val="ctr"/>
          <c:showLegendKey val="0"/>
          <c:showVal val="1"/>
          <c:showCatName val="0"/>
          <c:showSerName val="0"/>
          <c:showPercent val="0"/>
          <c:showBubbleSize val="0"/>
        </c:dLbls>
        <c:gapWidth val="150"/>
        <c:overlap val="100"/>
        <c:axId val="564409688"/>
        <c:axId val="564410344"/>
        <c:extLst>
          <c:ext xmlns:c15="http://schemas.microsoft.com/office/drawing/2012/chart" uri="{02D57815-91ED-43cb-92C2-25804820EDAC}">
            <c15:filteredBarSeries>
              <c15:ser>
                <c:idx val="0"/>
                <c:order val="0"/>
                <c:tx>
                  <c:strRef>
                    <c:extLst>
                      <c:ext uri="{02D57815-91ED-43cb-92C2-25804820EDAC}">
                        <c15:formulaRef>
                          <c15:sqref>Sheet1!$C$1</c15:sqref>
                        </c15:formulaRef>
                      </c:ext>
                    </c:extLst>
                    <c:strCache>
                      <c:ptCount val="1"/>
                      <c:pt idx="0">
                        <c:v>U.S.-born</c:v>
                      </c:pt>
                    </c:strCache>
                  </c:strRef>
                </c:tx>
                <c:spPr>
                  <a:solidFill>
                    <a:schemeClr val="accent1"/>
                  </a:solidFill>
                  <a:ln w="3175">
                    <a:solidFill>
                      <a:srgbClr val="060606"/>
                    </a:solidFill>
                  </a:ln>
                  <a:effectLst/>
                </c:spPr>
                <c:invertIfNegative val="0"/>
                <c:dLbls>
                  <c:delete val="1"/>
                </c:dLbls>
                <c:cat>
                  <c:strRef>
                    <c:extLst>
                      <c:ext uri="{02D57815-91ED-43cb-92C2-25804820EDAC}">
                        <c15:formulaRef>
                          <c15:sqref>Sheet1!$B$2:$B$15</c15:sqref>
                        </c15:formulaRef>
                      </c:ext>
                    </c:extLst>
                    <c:strCache>
                      <c:ptCount val="14"/>
                      <c:pt idx="0">
                        <c:v>CF 
cases</c:v>
                      </c:pt>
                      <c:pt idx="1">
                        <c:v>All 
cases</c:v>
                      </c:pt>
                      <c:pt idx="3">
                        <c:v>CF 
cases</c:v>
                      </c:pt>
                      <c:pt idx="4">
                        <c:v>All 
cases</c:v>
                      </c:pt>
                      <c:pt idx="6">
                        <c:v>CF 
cases</c:v>
                      </c:pt>
                      <c:pt idx="7">
                        <c:v>All 
cases</c:v>
                      </c:pt>
                      <c:pt idx="9">
                        <c:v>CF 
cases</c:v>
                      </c:pt>
                      <c:pt idx="10">
                        <c:v>All 
cases</c:v>
                      </c:pt>
                      <c:pt idx="12">
                        <c:v>CF 
cases**</c:v>
                      </c:pt>
                      <c:pt idx="13">
                        <c:v>All 
cases***</c:v>
                      </c:pt>
                    </c:strCache>
                  </c:strRef>
                </c:cat>
                <c:val>
                  <c:numRef>
                    <c:extLst>
                      <c:ext uri="{02D57815-91ED-43cb-92C2-25804820EDAC}">
                        <c15:formulaRef>
                          <c15:sqref>Sheet1!$C$2:$C$15</c15:sqref>
                        </c15:formulaRef>
                      </c:ext>
                    </c:extLst>
                    <c:numCache>
                      <c:formatCode>General</c:formatCode>
                      <c:ptCount val="14"/>
                      <c:pt idx="0">
                        <c:v>302</c:v>
                      </c:pt>
                      <c:pt idx="1">
                        <c:v>3992</c:v>
                      </c:pt>
                      <c:pt idx="3">
                        <c:v>611</c:v>
                      </c:pt>
                      <c:pt idx="4">
                        <c:v>9600</c:v>
                      </c:pt>
                      <c:pt idx="6">
                        <c:v>291</c:v>
                      </c:pt>
                      <c:pt idx="7">
                        <c:v>8517</c:v>
                      </c:pt>
                      <c:pt idx="9">
                        <c:v>9</c:v>
                      </c:pt>
                      <c:pt idx="10">
                        <c:v>714</c:v>
                      </c:pt>
                      <c:pt idx="12">
                        <c:v>44</c:v>
                      </c:pt>
                      <c:pt idx="13">
                        <c:v>1273</c:v>
                      </c:pt>
                    </c:numCache>
                  </c:numRef>
                </c:val>
                <c:extLst>
                  <c:ext xmlns:c16="http://schemas.microsoft.com/office/drawing/2014/chart" uri="{C3380CC4-5D6E-409C-BE32-E72D297353CC}">
                    <c16:uniqueId val="{00000000-B185-4100-AE6E-C041C0E7FFA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Non-U.S.-born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Sheet1!$B$2:$B$15</c15:sqref>
                        </c15:formulaRef>
                      </c:ext>
                    </c:extLst>
                    <c:strCache>
                      <c:ptCount val="14"/>
                      <c:pt idx="0">
                        <c:v>CF 
cases</c:v>
                      </c:pt>
                      <c:pt idx="1">
                        <c:v>All 
cases</c:v>
                      </c:pt>
                      <c:pt idx="3">
                        <c:v>CF 
cases</c:v>
                      </c:pt>
                      <c:pt idx="4">
                        <c:v>All 
cases</c:v>
                      </c:pt>
                      <c:pt idx="6">
                        <c:v>CF 
cases</c:v>
                      </c:pt>
                      <c:pt idx="7">
                        <c:v>All 
cases</c:v>
                      </c:pt>
                      <c:pt idx="9">
                        <c:v>CF 
cases</c:v>
                      </c:pt>
                      <c:pt idx="10">
                        <c:v>All 
cases</c:v>
                      </c:pt>
                      <c:pt idx="12">
                        <c:v>CF 
cases**</c:v>
                      </c:pt>
                      <c:pt idx="13">
                        <c:v>All 
cases***</c:v>
                      </c:pt>
                    </c:strCache>
                  </c:strRef>
                </c:cat>
                <c:val>
                  <c:numRef>
                    <c:extLst xmlns:c15="http://schemas.microsoft.com/office/drawing/2012/chart">
                      <c:ext xmlns:c15="http://schemas.microsoft.com/office/drawing/2012/chart" uri="{02D57815-91ED-43cb-92C2-25804820EDAC}">
                        <c15:formulaRef>
                          <c15:sqref>Sheet1!$D$2:$D$15</c15:sqref>
                        </c15:formulaRef>
                      </c:ext>
                    </c:extLst>
                    <c:numCache>
                      <c:formatCode>General</c:formatCode>
                      <c:ptCount val="14"/>
                      <c:pt idx="0">
                        <c:v>1404</c:v>
                      </c:pt>
                      <c:pt idx="1">
                        <c:v>16684</c:v>
                      </c:pt>
                      <c:pt idx="3">
                        <c:v>118</c:v>
                      </c:pt>
                      <c:pt idx="4">
                        <c:v>6669</c:v>
                      </c:pt>
                      <c:pt idx="6">
                        <c:v>35</c:v>
                      </c:pt>
                      <c:pt idx="7">
                        <c:v>2336</c:v>
                      </c:pt>
                      <c:pt idx="9">
                        <c:v>146</c:v>
                      </c:pt>
                      <c:pt idx="10">
                        <c:v>23847</c:v>
                      </c:pt>
                      <c:pt idx="12">
                        <c:v>12</c:v>
                      </c:pt>
                      <c:pt idx="13">
                        <c:v>804</c:v>
                      </c:pt>
                    </c:numCache>
                  </c:numRef>
                </c:val>
                <c:extLst xmlns:c15="http://schemas.microsoft.com/office/drawing/2012/chart">
                  <c:ext xmlns:c16="http://schemas.microsoft.com/office/drawing/2014/chart" uri="{C3380CC4-5D6E-409C-BE32-E72D297353CC}">
                    <c16:uniqueId val="{00000006-ABA4-4741-9133-C2DFFC76888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Sheet1!$B$2:$B$15</c15:sqref>
                        </c15:formulaRef>
                      </c:ext>
                    </c:extLst>
                    <c:strCache>
                      <c:ptCount val="14"/>
                      <c:pt idx="0">
                        <c:v>CF 
cases</c:v>
                      </c:pt>
                      <c:pt idx="1">
                        <c:v>All 
cases</c:v>
                      </c:pt>
                      <c:pt idx="3">
                        <c:v>CF 
cases</c:v>
                      </c:pt>
                      <c:pt idx="4">
                        <c:v>All 
cases</c:v>
                      </c:pt>
                      <c:pt idx="6">
                        <c:v>CF 
cases</c:v>
                      </c:pt>
                      <c:pt idx="7">
                        <c:v>All 
cases</c:v>
                      </c:pt>
                      <c:pt idx="9">
                        <c:v>CF 
cases</c:v>
                      </c:pt>
                      <c:pt idx="10">
                        <c:v>All 
cases</c:v>
                      </c:pt>
                      <c:pt idx="12">
                        <c:v>CF 
cases**</c:v>
                      </c:pt>
                      <c:pt idx="13">
                        <c:v>All 
cases***</c:v>
                      </c:pt>
                    </c:strCache>
                  </c:strRef>
                </c:cat>
                <c:val>
                  <c:numRef>
                    <c:extLst xmlns:c15="http://schemas.microsoft.com/office/drawing/2012/chart">
                      <c:ext xmlns:c15="http://schemas.microsoft.com/office/drawing/2012/chart" uri="{02D57815-91ED-43cb-92C2-25804820EDAC}">
                        <c15:formulaRef>
                          <c15:sqref>Sheet1!$E$2:$E$15</c15:sqref>
                        </c15:formulaRef>
                      </c:ext>
                    </c:extLst>
                    <c:numCache>
                      <c:formatCode>General</c:formatCode>
                      <c:ptCount val="14"/>
                      <c:pt idx="0">
                        <c:v>1706</c:v>
                      </c:pt>
                      <c:pt idx="1">
                        <c:v>20676</c:v>
                      </c:pt>
                      <c:pt idx="3">
                        <c:v>729</c:v>
                      </c:pt>
                      <c:pt idx="4">
                        <c:v>16269</c:v>
                      </c:pt>
                      <c:pt idx="6">
                        <c:v>326</c:v>
                      </c:pt>
                      <c:pt idx="7">
                        <c:v>10853</c:v>
                      </c:pt>
                      <c:pt idx="9">
                        <c:v>155</c:v>
                      </c:pt>
                      <c:pt idx="10">
                        <c:v>24561</c:v>
                      </c:pt>
                      <c:pt idx="12">
                        <c:v>56</c:v>
                      </c:pt>
                      <c:pt idx="13">
                        <c:v>2077</c:v>
                      </c:pt>
                    </c:numCache>
                  </c:numRef>
                </c:val>
                <c:extLst xmlns:c15="http://schemas.microsoft.com/office/drawing/2012/chart">
                  <c:ext xmlns:c16="http://schemas.microsoft.com/office/drawing/2014/chart" uri="{C3380CC4-5D6E-409C-BE32-E72D297353CC}">
                    <c16:uniqueId val="{00000007-ABA4-4741-9133-C2DFFC76888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Column2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Sheet1!$B$2:$B$15</c15:sqref>
                        </c15:formulaRef>
                      </c:ext>
                    </c:extLst>
                    <c:strCache>
                      <c:ptCount val="14"/>
                      <c:pt idx="0">
                        <c:v>CF 
cases</c:v>
                      </c:pt>
                      <c:pt idx="1">
                        <c:v>All 
cases</c:v>
                      </c:pt>
                      <c:pt idx="3">
                        <c:v>CF 
cases</c:v>
                      </c:pt>
                      <c:pt idx="4">
                        <c:v>All 
cases</c:v>
                      </c:pt>
                      <c:pt idx="6">
                        <c:v>CF 
cases</c:v>
                      </c:pt>
                      <c:pt idx="7">
                        <c:v>All 
cases</c:v>
                      </c:pt>
                      <c:pt idx="9">
                        <c:v>CF 
cases</c:v>
                      </c:pt>
                      <c:pt idx="10">
                        <c:v>All 
cases</c:v>
                      </c:pt>
                      <c:pt idx="12">
                        <c:v>CF 
cases**</c:v>
                      </c:pt>
                      <c:pt idx="13">
                        <c:v>All 
cases***</c:v>
                      </c:pt>
                    </c:strCache>
                  </c:strRef>
                </c:cat>
                <c:val>
                  <c:numRef>
                    <c:extLst xmlns:c15="http://schemas.microsoft.com/office/drawing/2012/chart">
                      <c:ext xmlns:c15="http://schemas.microsoft.com/office/drawing/2012/chart" uri="{02D57815-91ED-43cb-92C2-25804820EDAC}">
                        <c15:formulaRef>
                          <c15:sqref>Sheet1!$H$2:$H$15</c15:sqref>
                        </c15:formulaRef>
                      </c:ext>
                    </c:extLst>
                    <c:numCache>
                      <c:formatCode>General</c:formatCode>
                      <c:ptCount val="14"/>
                    </c:numCache>
                  </c:numRef>
                </c:val>
                <c:extLst xmlns:c15="http://schemas.microsoft.com/office/drawing/2012/chart">
                  <c:ext xmlns:c16="http://schemas.microsoft.com/office/drawing/2014/chart" uri="{C3380CC4-5D6E-409C-BE32-E72D297353CC}">
                    <c16:uniqueId val="{00000000-704E-4A7F-B9B7-8536BD4DBEA8}"/>
                  </c:ext>
                </c:extLst>
              </c15:ser>
            </c15:filteredBarSeries>
          </c:ext>
        </c:extLst>
      </c:barChart>
      <c:catAx>
        <c:axId val="56440968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Race/Ethnicity</a:t>
                </a:r>
                <a:endParaRPr lang="en-US" sz="1600" b="1" dirty="0">
                  <a:solidFill>
                    <a:schemeClr val="accent4">
                      <a:lumMod val="75000"/>
                    </a:schemeClr>
                  </a:solidFill>
                </a:endParaRPr>
              </a:p>
            </c:rich>
          </c:tx>
          <c:layout>
            <c:manualLayout>
              <c:xMode val="edge"/>
              <c:yMode val="edge"/>
              <c:x val="0.4729794259588519"/>
              <c:y val="0.9107080270975581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564410344"/>
        <c:crosses val="autoZero"/>
        <c:auto val="1"/>
        <c:lblAlgn val="ctr"/>
        <c:lblOffset val="100"/>
        <c:noMultiLvlLbl val="0"/>
      </c:catAx>
      <c:valAx>
        <c:axId val="56441034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baseline="0" dirty="0" smtClean="0">
                    <a:solidFill>
                      <a:schemeClr val="accent4">
                        <a:lumMod val="75000"/>
                      </a:schemeClr>
                    </a:solidFill>
                  </a:rPr>
                  <a:t>Percentage of TB Cases</a:t>
                </a:r>
                <a:endParaRPr lang="en-US" sz="1600" b="1" dirty="0">
                  <a:solidFill>
                    <a:schemeClr val="accent4">
                      <a:lumMod val="75000"/>
                    </a:schemeClr>
                  </a:solidFill>
                </a:endParaRPr>
              </a:p>
            </c:rich>
          </c:tx>
          <c:layout>
            <c:manualLayout>
              <c:xMode val="edge"/>
              <c:yMode val="edge"/>
              <c:x val="1.2468567437134875E-2"/>
              <c:y val="0.2255343601724466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5644096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overlay val="0"/>
      <c:txPr>
        <a:bodyPr/>
        <a:lstStyle/>
        <a:p>
          <a:pPr rtl="0">
            <a:defRPr sz="1400" baseline="0">
              <a:latin typeface="Arial"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In ICE Custody</c:v>
                </c:pt>
              </c:strCache>
            </c:strRef>
          </c:tx>
          <c:spPr>
            <a:solidFill>
              <a:schemeClr val="accent1"/>
            </a:solidFill>
            <a:ln>
              <a:noFill/>
            </a:ln>
            <a:effectLst/>
          </c:spP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155</c:v>
                </c:pt>
                <c:pt idx="1">
                  <c:v>148</c:v>
                </c:pt>
                <c:pt idx="2">
                  <c:v>127</c:v>
                </c:pt>
                <c:pt idx="3">
                  <c:v>133</c:v>
                </c:pt>
                <c:pt idx="4">
                  <c:v>156</c:v>
                </c:pt>
                <c:pt idx="5">
                  <c:v>124</c:v>
                </c:pt>
                <c:pt idx="6">
                  <c:v>123</c:v>
                </c:pt>
                <c:pt idx="7">
                  <c:v>112</c:v>
                </c:pt>
              </c:numCache>
            </c:numRef>
          </c:val>
          <c:extLst>
            <c:ext xmlns:c16="http://schemas.microsoft.com/office/drawing/2014/chart" uri="{C3380CC4-5D6E-409C-BE32-E72D297353CC}">
              <c16:uniqueId val="{00000000-0EC2-4FED-99DB-2431398B422A}"/>
            </c:ext>
          </c:extLst>
        </c:ser>
        <c:ser>
          <c:idx val="1"/>
          <c:order val="1"/>
          <c:tx>
            <c:strRef>
              <c:f>Sheet1!$C$1</c:f>
              <c:strCache>
                <c:ptCount val="1"/>
                <c:pt idx="0">
                  <c:v>Not in ICE Custody</c:v>
                </c:pt>
              </c:strCache>
            </c:strRef>
          </c:tx>
          <c:spPr>
            <a:solidFill>
              <a:schemeClr val="accent2"/>
            </a:solidFill>
            <a:ln>
              <a:noFill/>
            </a:ln>
            <a:effectLst/>
          </c:spP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301</c:v>
                </c:pt>
                <c:pt idx="1">
                  <c:v>258</c:v>
                </c:pt>
                <c:pt idx="2">
                  <c:v>254</c:v>
                </c:pt>
                <c:pt idx="3">
                  <c:v>224</c:v>
                </c:pt>
                <c:pt idx="4">
                  <c:v>216</c:v>
                </c:pt>
                <c:pt idx="5">
                  <c:v>209</c:v>
                </c:pt>
                <c:pt idx="6">
                  <c:v>199</c:v>
                </c:pt>
                <c:pt idx="7">
                  <c:v>149</c:v>
                </c:pt>
              </c:numCache>
            </c:numRef>
          </c:val>
          <c:extLst>
            <c:ext xmlns:c16="http://schemas.microsoft.com/office/drawing/2014/chart" uri="{C3380CC4-5D6E-409C-BE32-E72D297353CC}">
              <c16:uniqueId val="{00000001-0EC2-4FED-99DB-2431398B422A}"/>
            </c:ext>
          </c:extLst>
        </c:ser>
        <c:dLbls>
          <c:showLegendKey val="0"/>
          <c:showVal val="0"/>
          <c:showCatName val="0"/>
          <c:showSerName val="0"/>
          <c:showPercent val="0"/>
          <c:showBubbleSize val="0"/>
        </c:dLbls>
        <c:axId val="350658528"/>
        <c:axId val="350657216"/>
      </c:areaChart>
      <c:catAx>
        <c:axId val="35065852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Year</a:t>
                </a:r>
                <a:endParaRPr lang="en-US" sz="1600" b="1" dirty="0">
                  <a:solidFill>
                    <a:schemeClr val="accent4">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350657216"/>
        <c:crosses val="autoZero"/>
        <c:auto val="1"/>
        <c:lblAlgn val="ctr"/>
        <c:lblOffset val="100"/>
        <c:noMultiLvlLbl val="0"/>
      </c:catAx>
      <c:valAx>
        <c:axId val="35065721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accent4">
                        <a:lumMod val="75000"/>
                      </a:schemeClr>
                    </a:solidFill>
                    <a:latin typeface="+mn-lt"/>
                    <a:ea typeface="+mn-ea"/>
                    <a:cs typeface="+mn-cs"/>
                  </a:defRPr>
                </a:pPr>
                <a:r>
                  <a:rPr lang="en-US" sz="1600" b="1" i="0" baseline="0" dirty="0" smtClean="0">
                    <a:effectLst/>
                  </a:rPr>
                  <a:t>TB Cases (Count)</a:t>
                </a:r>
                <a:endParaRPr lang="en-US" sz="1600" dirty="0">
                  <a:effectLst/>
                </a:endParaRPr>
              </a:p>
            </c:rich>
          </c:tx>
          <c:layout>
            <c:manualLayout>
              <c:xMode val="edge"/>
              <c:yMode val="edge"/>
              <c:x val="8.4507042253521118E-3"/>
              <c:y val="0.2483348417167860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35065852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Age 15-24</c:v>
                </c:pt>
              </c:strCache>
            </c:strRef>
          </c:tx>
          <c:spPr>
            <a:solidFill>
              <a:schemeClr val="accent1"/>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Sheet1!$B$2:$B$26</c:f>
              <c:numCache>
                <c:formatCode>General</c:formatCode>
                <c:ptCount val="25"/>
                <c:pt idx="0">
                  <c:v>104</c:v>
                </c:pt>
                <c:pt idx="1">
                  <c:v>110</c:v>
                </c:pt>
                <c:pt idx="2">
                  <c:v>82</c:v>
                </c:pt>
                <c:pt idx="3">
                  <c:v>73</c:v>
                </c:pt>
                <c:pt idx="4">
                  <c:v>89</c:v>
                </c:pt>
                <c:pt idx="5">
                  <c:v>78</c:v>
                </c:pt>
                <c:pt idx="6">
                  <c:v>63</c:v>
                </c:pt>
                <c:pt idx="7">
                  <c:v>72</c:v>
                </c:pt>
                <c:pt idx="8">
                  <c:v>64</c:v>
                </c:pt>
                <c:pt idx="9">
                  <c:v>59</c:v>
                </c:pt>
                <c:pt idx="10">
                  <c:v>71</c:v>
                </c:pt>
                <c:pt idx="11">
                  <c:v>74</c:v>
                </c:pt>
                <c:pt idx="12">
                  <c:v>80</c:v>
                </c:pt>
                <c:pt idx="13">
                  <c:v>74</c:v>
                </c:pt>
                <c:pt idx="14">
                  <c:v>87</c:v>
                </c:pt>
                <c:pt idx="15">
                  <c:v>74</c:v>
                </c:pt>
                <c:pt idx="16">
                  <c:v>89</c:v>
                </c:pt>
                <c:pt idx="17">
                  <c:v>81</c:v>
                </c:pt>
                <c:pt idx="18">
                  <c:v>43</c:v>
                </c:pt>
                <c:pt idx="19">
                  <c:v>61</c:v>
                </c:pt>
                <c:pt idx="20">
                  <c:v>66</c:v>
                </c:pt>
                <c:pt idx="21">
                  <c:v>70</c:v>
                </c:pt>
                <c:pt idx="22">
                  <c:v>54</c:v>
                </c:pt>
                <c:pt idx="23">
                  <c:v>64</c:v>
                </c:pt>
                <c:pt idx="24">
                  <c:v>53</c:v>
                </c:pt>
              </c:numCache>
            </c:numRef>
          </c:val>
          <c:extLst>
            <c:ext xmlns:c16="http://schemas.microsoft.com/office/drawing/2014/chart" uri="{C3380CC4-5D6E-409C-BE32-E72D297353CC}">
              <c16:uniqueId val="{00000000-B7FE-4D02-BDFC-5C29E8434AB3}"/>
            </c:ext>
          </c:extLst>
        </c:ser>
        <c:ser>
          <c:idx val="1"/>
          <c:order val="1"/>
          <c:tx>
            <c:strRef>
              <c:f>Sheet1!$C$1</c:f>
              <c:strCache>
                <c:ptCount val="1"/>
                <c:pt idx="0">
                  <c:v>Age 25-44</c:v>
                </c:pt>
              </c:strCache>
            </c:strRef>
          </c:tx>
          <c:spPr>
            <a:solidFill>
              <a:schemeClr val="accent2"/>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Sheet1!$C$2:$C$26</c:f>
              <c:numCache>
                <c:formatCode>General</c:formatCode>
                <c:ptCount val="25"/>
                <c:pt idx="0">
                  <c:v>677</c:v>
                </c:pt>
                <c:pt idx="1">
                  <c:v>804</c:v>
                </c:pt>
                <c:pt idx="2">
                  <c:v>665</c:v>
                </c:pt>
                <c:pt idx="3">
                  <c:v>548</c:v>
                </c:pt>
                <c:pt idx="4">
                  <c:v>501</c:v>
                </c:pt>
                <c:pt idx="5">
                  <c:v>423</c:v>
                </c:pt>
                <c:pt idx="6">
                  <c:v>378</c:v>
                </c:pt>
                <c:pt idx="7">
                  <c:v>356</c:v>
                </c:pt>
                <c:pt idx="8">
                  <c:v>313</c:v>
                </c:pt>
                <c:pt idx="9">
                  <c:v>276</c:v>
                </c:pt>
                <c:pt idx="10">
                  <c:v>276</c:v>
                </c:pt>
                <c:pt idx="11">
                  <c:v>270</c:v>
                </c:pt>
                <c:pt idx="12">
                  <c:v>291</c:v>
                </c:pt>
                <c:pt idx="13">
                  <c:v>287</c:v>
                </c:pt>
                <c:pt idx="14">
                  <c:v>253</c:v>
                </c:pt>
                <c:pt idx="15">
                  <c:v>280</c:v>
                </c:pt>
                <c:pt idx="16">
                  <c:v>245</c:v>
                </c:pt>
                <c:pt idx="17">
                  <c:v>278</c:v>
                </c:pt>
                <c:pt idx="18">
                  <c:v>229</c:v>
                </c:pt>
                <c:pt idx="19">
                  <c:v>200</c:v>
                </c:pt>
                <c:pt idx="20">
                  <c:v>197</c:v>
                </c:pt>
                <c:pt idx="21">
                  <c:v>204</c:v>
                </c:pt>
                <c:pt idx="22">
                  <c:v>195</c:v>
                </c:pt>
                <c:pt idx="23">
                  <c:v>162</c:v>
                </c:pt>
                <c:pt idx="24">
                  <c:v>139</c:v>
                </c:pt>
              </c:numCache>
            </c:numRef>
          </c:val>
          <c:extLst>
            <c:ext xmlns:c16="http://schemas.microsoft.com/office/drawing/2014/chart" uri="{C3380CC4-5D6E-409C-BE32-E72D297353CC}">
              <c16:uniqueId val="{00000001-B7FE-4D02-BDFC-5C29E8434AB3}"/>
            </c:ext>
          </c:extLst>
        </c:ser>
        <c:ser>
          <c:idx val="2"/>
          <c:order val="2"/>
          <c:tx>
            <c:strRef>
              <c:f>Sheet1!$D$1</c:f>
              <c:strCache>
                <c:ptCount val="1"/>
                <c:pt idx="0">
                  <c:v>Age 45-65</c:v>
                </c:pt>
              </c:strCache>
            </c:strRef>
          </c:tx>
          <c:spPr>
            <a:solidFill>
              <a:schemeClr val="accent3"/>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Sheet1!$D$2:$D$26</c:f>
              <c:numCache>
                <c:formatCode>General</c:formatCode>
                <c:ptCount val="25"/>
                <c:pt idx="0">
                  <c:v>158</c:v>
                </c:pt>
                <c:pt idx="1">
                  <c:v>190</c:v>
                </c:pt>
                <c:pt idx="2">
                  <c:v>179</c:v>
                </c:pt>
                <c:pt idx="3">
                  <c:v>146</c:v>
                </c:pt>
                <c:pt idx="4">
                  <c:v>151</c:v>
                </c:pt>
                <c:pt idx="5">
                  <c:v>150</c:v>
                </c:pt>
                <c:pt idx="6">
                  <c:v>124</c:v>
                </c:pt>
                <c:pt idx="7">
                  <c:v>146</c:v>
                </c:pt>
                <c:pt idx="8">
                  <c:v>135</c:v>
                </c:pt>
                <c:pt idx="9">
                  <c:v>118</c:v>
                </c:pt>
                <c:pt idx="10">
                  <c:v>122</c:v>
                </c:pt>
                <c:pt idx="11">
                  <c:v>141</c:v>
                </c:pt>
                <c:pt idx="12">
                  <c:v>158</c:v>
                </c:pt>
                <c:pt idx="13">
                  <c:v>141</c:v>
                </c:pt>
                <c:pt idx="14">
                  <c:v>134</c:v>
                </c:pt>
                <c:pt idx="15">
                  <c:v>135</c:v>
                </c:pt>
                <c:pt idx="16">
                  <c:v>125</c:v>
                </c:pt>
                <c:pt idx="17">
                  <c:v>125</c:v>
                </c:pt>
                <c:pt idx="18">
                  <c:v>142</c:v>
                </c:pt>
                <c:pt idx="19">
                  <c:v>118</c:v>
                </c:pt>
                <c:pt idx="20">
                  <c:v>94</c:v>
                </c:pt>
                <c:pt idx="21">
                  <c:v>95</c:v>
                </c:pt>
                <c:pt idx="22">
                  <c:v>81</c:v>
                </c:pt>
                <c:pt idx="23">
                  <c:v>93</c:v>
                </c:pt>
                <c:pt idx="24">
                  <c:v>70</c:v>
                </c:pt>
              </c:numCache>
            </c:numRef>
          </c:val>
          <c:extLst>
            <c:ext xmlns:c16="http://schemas.microsoft.com/office/drawing/2014/chart" uri="{C3380CC4-5D6E-409C-BE32-E72D297353CC}">
              <c16:uniqueId val="{00000002-B7FE-4D02-BDFC-5C29E8434AB3}"/>
            </c:ext>
          </c:extLst>
        </c:ser>
        <c:ser>
          <c:idx val="3"/>
          <c:order val="3"/>
          <c:tx>
            <c:strRef>
              <c:f>Sheet1!$E$1</c:f>
              <c:strCache>
                <c:ptCount val="1"/>
                <c:pt idx="0">
                  <c:v>Age 65+</c:v>
                </c:pt>
              </c:strCache>
            </c:strRef>
          </c:tx>
          <c:spPr>
            <a:solidFill>
              <a:schemeClr val="accent4"/>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Sheet1!$E$2:$E$26</c:f>
              <c:numCache>
                <c:formatCode>General</c:formatCode>
                <c:ptCount val="25"/>
                <c:pt idx="0">
                  <c:v>11</c:v>
                </c:pt>
                <c:pt idx="1">
                  <c:v>13</c:v>
                </c:pt>
                <c:pt idx="2">
                  <c:v>11</c:v>
                </c:pt>
                <c:pt idx="3">
                  <c:v>15</c:v>
                </c:pt>
                <c:pt idx="4">
                  <c:v>6</c:v>
                </c:pt>
                <c:pt idx="5">
                  <c:v>6</c:v>
                </c:pt>
                <c:pt idx="6">
                  <c:v>11</c:v>
                </c:pt>
                <c:pt idx="7">
                  <c:v>13</c:v>
                </c:pt>
                <c:pt idx="8">
                  <c:v>10</c:v>
                </c:pt>
                <c:pt idx="9">
                  <c:v>7</c:v>
                </c:pt>
                <c:pt idx="10">
                  <c:v>7</c:v>
                </c:pt>
                <c:pt idx="11">
                  <c:v>10</c:v>
                </c:pt>
                <c:pt idx="12">
                  <c:v>8</c:v>
                </c:pt>
                <c:pt idx="13">
                  <c:v>6</c:v>
                </c:pt>
                <c:pt idx="14">
                  <c:v>7</c:v>
                </c:pt>
                <c:pt idx="15">
                  <c:v>8</c:v>
                </c:pt>
                <c:pt idx="16">
                  <c:v>5</c:v>
                </c:pt>
                <c:pt idx="17">
                  <c:v>7</c:v>
                </c:pt>
                <c:pt idx="18">
                  <c:v>9</c:v>
                </c:pt>
                <c:pt idx="19">
                  <c:v>12</c:v>
                </c:pt>
                <c:pt idx="20">
                  <c:v>7</c:v>
                </c:pt>
                <c:pt idx="21">
                  <c:v>8</c:v>
                </c:pt>
                <c:pt idx="22">
                  <c:v>4</c:v>
                </c:pt>
                <c:pt idx="23">
                  <c:v>10</c:v>
                </c:pt>
                <c:pt idx="24">
                  <c:v>6</c:v>
                </c:pt>
              </c:numCache>
            </c:numRef>
          </c:val>
          <c:extLst>
            <c:ext xmlns:c16="http://schemas.microsoft.com/office/drawing/2014/chart" uri="{C3380CC4-5D6E-409C-BE32-E72D297353CC}">
              <c16:uniqueId val="{00000003-B7FE-4D02-BDFC-5C29E8434AB3}"/>
            </c:ext>
          </c:extLst>
        </c:ser>
        <c:dLbls>
          <c:showLegendKey val="0"/>
          <c:showVal val="0"/>
          <c:showCatName val="0"/>
          <c:showSerName val="0"/>
          <c:showPercent val="0"/>
          <c:showBubbleSize val="0"/>
        </c:dLbls>
        <c:axId val="402121008"/>
        <c:axId val="402121336"/>
      </c:areaChart>
      <c:catAx>
        <c:axId val="40212100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Year</a:t>
                </a:r>
                <a:endParaRPr lang="en-US" sz="1600" b="1" dirty="0">
                  <a:solidFill>
                    <a:schemeClr val="accent4">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02121336"/>
        <c:crosses val="autoZero"/>
        <c:auto val="1"/>
        <c:lblAlgn val="ctr"/>
        <c:lblOffset val="100"/>
        <c:noMultiLvlLbl val="0"/>
      </c:catAx>
      <c:valAx>
        <c:axId val="40212133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i="0" baseline="0" dirty="0" smtClean="0">
                    <a:effectLst/>
                  </a:rPr>
                  <a:t>TB Cases (Count)</a:t>
                </a:r>
                <a:endParaRPr lang="en-US" sz="1600" dirty="0">
                  <a:effectLst/>
                </a:endParaRP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021210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78093145333577"/>
          <c:y val="0.13233229226234988"/>
          <c:w val="0.56443813709332846"/>
          <c:h val="0.81354770597809356"/>
        </c:manualLayout>
      </c:layout>
      <c:pieChart>
        <c:varyColors val="1"/>
        <c:ser>
          <c:idx val="0"/>
          <c:order val="0"/>
          <c:tx>
            <c:strRef>
              <c:f>Sheet1!$B$1</c:f>
              <c:strCache>
                <c:ptCount val="1"/>
                <c:pt idx="0">
                  <c:v>Sales</c:v>
                </c:pt>
              </c:strCache>
            </c:strRef>
          </c:tx>
          <c:spPr>
            <a:ln w="6350">
              <a:solidFill>
                <a:srgbClr val="060606"/>
              </a:solidFill>
            </a:ln>
          </c:spPr>
          <c:dPt>
            <c:idx val="0"/>
            <c:bubble3D val="0"/>
            <c:spPr>
              <a:solidFill>
                <a:schemeClr val="accent1"/>
              </a:solidFill>
              <a:ln w="6350">
                <a:solidFill>
                  <a:srgbClr val="060606"/>
                </a:solidFill>
              </a:ln>
              <a:effectLst/>
            </c:spPr>
            <c:extLst>
              <c:ext xmlns:c16="http://schemas.microsoft.com/office/drawing/2014/chart" uri="{C3380CC4-5D6E-409C-BE32-E72D297353CC}">
                <c16:uniqueId val="{00000001-630B-4BC8-A397-575C5FFB8188}"/>
              </c:ext>
            </c:extLst>
          </c:dPt>
          <c:dPt>
            <c:idx val="1"/>
            <c:bubble3D val="0"/>
            <c:spPr>
              <a:solidFill>
                <a:schemeClr val="accent2"/>
              </a:solidFill>
              <a:ln w="6350">
                <a:solidFill>
                  <a:srgbClr val="060606"/>
                </a:solidFill>
              </a:ln>
              <a:effectLst/>
            </c:spPr>
            <c:extLst>
              <c:ext xmlns:c16="http://schemas.microsoft.com/office/drawing/2014/chart" uri="{C3380CC4-5D6E-409C-BE32-E72D297353CC}">
                <c16:uniqueId val="{00000003-630B-4BC8-A397-575C5FFB8188}"/>
              </c:ext>
            </c:extLst>
          </c:dPt>
          <c:dPt>
            <c:idx val="2"/>
            <c:bubble3D val="0"/>
            <c:spPr>
              <a:solidFill>
                <a:schemeClr val="accent3"/>
              </a:solidFill>
              <a:ln w="6350">
                <a:solidFill>
                  <a:srgbClr val="060606"/>
                </a:solidFill>
              </a:ln>
              <a:effectLst/>
            </c:spPr>
            <c:extLst>
              <c:ext xmlns:c16="http://schemas.microsoft.com/office/drawing/2014/chart" uri="{C3380CC4-5D6E-409C-BE32-E72D297353CC}">
                <c16:uniqueId val="{00000005-630B-4BC8-A397-575C5FFB8188}"/>
              </c:ext>
            </c:extLst>
          </c:dPt>
          <c:dPt>
            <c:idx val="3"/>
            <c:bubble3D val="0"/>
            <c:spPr>
              <a:solidFill>
                <a:schemeClr val="accent4"/>
              </a:solidFill>
              <a:ln w="6350">
                <a:solidFill>
                  <a:srgbClr val="060606"/>
                </a:solidFill>
              </a:ln>
              <a:effectLst/>
            </c:spPr>
            <c:extLst>
              <c:ext xmlns:c16="http://schemas.microsoft.com/office/drawing/2014/chart" uri="{C3380CC4-5D6E-409C-BE32-E72D297353CC}">
                <c16:uniqueId val="{00000001-D404-4875-948B-1030D81A478E}"/>
              </c:ext>
            </c:extLst>
          </c:dPt>
          <c:dPt>
            <c:idx val="4"/>
            <c:bubble3D val="0"/>
            <c:spPr>
              <a:solidFill>
                <a:schemeClr val="accent5"/>
              </a:solidFill>
              <a:ln w="6350">
                <a:solidFill>
                  <a:srgbClr val="060606"/>
                </a:solidFill>
              </a:ln>
              <a:effectLst/>
            </c:spPr>
            <c:extLst>
              <c:ext xmlns:c16="http://schemas.microsoft.com/office/drawing/2014/chart" uri="{C3380CC4-5D6E-409C-BE32-E72D297353CC}">
                <c16:uniqueId val="{00000002-D404-4875-948B-1030D81A478E}"/>
              </c:ext>
            </c:extLst>
          </c:dPt>
          <c:dLbls>
            <c:dLbl>
              <c:idx val="3"/>
              <c:layout>
                <c:manualLayout>
                  <c:x val="-9.6899224806201549E-3"/>
                  <c:y val="8.3798882681564244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404-4875-948B-1030D81A478E}"/>
                </c:ext>
              </c:extLst>
            </c:dLbl>
            <c:dLbl>
              <c:idx val="4"/>
              <c:layout>
                <c:manualLayout>
                  <c:x val="3.1835205992509365E-2"/>
                  <c:y val="-2.6428815649854401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404-4875-948B-1030D81A478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Sheet1!$A$2:$A$6</c:f>
              <c:strCache>
                <c:ptCount val="5"/>
                <c:pt idx="0">
                  <c:v>Juvenile Correction Facility</c:v>
                </c:pt>
                <c:pt idx="1">
                  <c:v>Local Jail</c:v>
                </c:pt>
                <c:pt idx="2">
                  <c:v>State Prison</c:v>
                </c:pt>
                <c:pt idx="3">
                  <c:v>Other*</c:v>
                </c:pt>
                <c:pt idx="4">
                  <c:v>Unknown</c:v>
                </c:pt>
              </c:strCache>
            </c:strRef>
          </c:cat>
          <c:val>
            <c:numRef>
              <c:f>Sheet1!$B$2:$B$6</c:f>
              <c:numCache>
                <c:formatCode>General</c:formatCode>
                <c:ptCount val="5"/>
                <c:pt idx="0">
                  <c:v>13</c:v>
                </c:pt>
                <c:pt idx="1">
                  <c:v>2</c:v>
                </c:pt>
                <c:pt idx="2">
                  <c:v>2</c:v>
                </c:pt>
                <c:pt idx="3">
                  <c:v>1</c:v>
                </c:pt>
                <c:pt idx="4">
                  <c:v>1</c:v>
                </c:pt>
              </c:numCache>
            </c:numRef>
          </c:val>
          <c:extLst>
            <c:ext xmlns:c16="http://schemas.microsoft.com/office/drawing/2014/chart" uri="{C3380CC4-5D6E-409C-BE32-E72D297353CC}">
              <c16:uniqueId val="{00000000-D404-4875-948B-1030D81A478E}"/>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Female</c:v>
                </c:pt>
              </c:strCache>
            </c:strRef>
          </c:tx>
          <c:spPr>
            <a:solidFill>
              <a:schemeClr val="accent1"/>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Sheet1!$B$2:$B$26</c:f>
              <c:numCache>
                <c:formatCode>General</c:formatCode>
                <c:ptCount val="25"/>
                <c:pt idx="0">
                  <c:v>108</c:v>
                </c:pt>
                <c:pt idx="1">
                  <c:v>106</c:v>
                </c:pt>
                <c:pt idx="2">
                  <c:v>100</c:v>
                </c:pt>
                <c:pt idx="3">
                  <c:v>78</c:v>
                </c:pt>
                <c:pt idx="4">
                  <c:v>104</c:v>
                </c:pt>
                <c:pt idx="5">
                  <c:v>73</c:v>
                </c:pt>
                <c:pt idx="6">
                  <c:v>69</c:v>
                </c:pt>
                <c:pt idx="7">
                  <c:v>52</c:v>
                </c:pt>
                <c:pt idx="8">
                  <c:v>40</c:v>
                </c:pt>
                <c:pt idx="9">
                  <c:v>48</c:v>
                </c:pt>
                <c:pt idx="10">
                  <c:v>49</c:v>
                </c:pt>
                <c:pt idx="11">
                  <c:v>41</c:v>
                </c:pt>
                <c:pt idx="12">
                  <c:v>62</c:v>
                </c:pt>
                <c:pt idx="13">
                  <c:v>56</c:v>
                </c:pt>
                <c:pt idx="14">
                  <c:v>45</c:v>
                </c:pt>
                <c:pt idx="15">
                  <c:v>40</c:v>
                </c:pt>
                <c:pt idx="16">
                  <c:v>32</c:v>
                </c:pt>
                <c:pt idx="17">
                  <c:v>36</c:v>
                </c:pt>
                <c:pt idx="18">
                  <c:v>34</c:v>
                </c:pt>
                <c:pt idx="19">
                  <c:v>26</c:v>
                </c:pt>
                <c:pt idx="20">
                  <c:v>28</c:v>
                </c:pt>
                <c:pt idx="21">
                  <c:v>15</c:v>
                </c:pt>
                <c:pt idx="22">
                  <c:v>35</c:v>
                </c:pt>
                <c:pt idx="23">
                  <c:v>32</c:v>
                </c:pt>
                <c:pt idx="24">
                  <c:v>19</c:v>
                </c:pt>
              </c:numCache>
            </c:numRef>
          </c:val>
          <c:extLst>
            <c:ext xmlns:c16="http://schemas.microsoft.com/office/drawing/2014/chart" uri="{C3380CC4-5D6E-409C-BE32-E72D297353CC}">
              <c16:uniqueId val="{00000000-7AD0-4EA6-91A0-EF03738487EA}"/>
            </c:ext>
          </c:extLst>
        </c:ser>
        <c:ser>
          <c:idx val="1"/>
          <c:order val="1"/>
          <c:tx>
            <c:strRef>
              <c:f>Sheet1!$C$1</c:f>
              <c:strCache>
                <c:ptCount val="1"/>
                <c:pt idx="0">
                  <c:v>Male</c:v>
                </c:pt>
              </c:strCache>
            </c:strRef>
          </c:tx>
          <c:spPr>
            <a:solidFill>
              <a:schemeClr val="accent2"/>
            </a:solidFill>
            <a:ln>
              <a:noFill/>
            </a:ln>
            <a:effectLst/>
          </c:spPr>
          <c:cat>
            <c:numRef>
              <c:f>Sheet1!$A$2:$A$26</c:f>
              <c:numCache>
                <c:formatCode>General</c:formatCode>
                <c:ptCount val="25"/>
                <c:pt idx="1">
                  <c:v>1994</c:v>
                </c:pt>
                <c:pt idx="3">
                  <c:v>1996</c:v>
                </c:pt>
                <c:pt idx="5">
                  <c:v>1998</c:v>
                </c:pt>
                <c:pt idx="7">
                  <c:v>2000</c:v>
                </c:pt>
                <c:pt idx="9">
                  <c:v>2002</c:v>
                </c:pt>
                <c:pt idx="11">
                  <c:v>2004</c:v>
                </c:pt>
                <c:pt idx="13">
                  <c:v>2006</c:v>
                </c:pt>
                <c:pt idx="15">
                  <c:v>2008</c:v>
                </c:pt>
                <c:pt idx="17">
                  <c:v>2010</c:v>
                </c:pt>
                <c:pt idx="19">
                  <c:v>2012</c:v>
                </c:pt>
                <c:pt idx="21">
                  <c:v>2014</c:v>
                </c:pt>
                <c:pt idx="23">
                  <c:v>2016</c:v>
                </c:pt>
              </c:numCache>
            </c:numRef>
          </c:cat>
          <c:val>
            <c:numRef>
              <c:f>Sheet1!$C$2:$C$26</c:f>
              <c:numCache>
                <c:formatCode>General</c:formatCode>
                <c:ptCount val="25"/>
                <c:pt idx="0">
                  <c:v>842</c:v>
                </c:pt>
                <c:pt idx="1">
                  <c:v>1011</c:v>
                </c:pt>
                <c:pt idx="2">
                  <c:v>837</c:v>
                </c:pt>
                <c:pt idx="3">
                  <c:v>704</c:v>
                </c:pt>
                <c:pt idx="4">
                  <c:v>643</c:v>
                </c:pt>
                <c:pt idx="5">
                  <c:v>584</c:v>
                </c:pt>
                <c:pt idx="6">
                  <c:v>507</c:v>
                </c:pt>
                <c:pt idx="7">
                  <c:v>535</c:v>
                </c:pt>
                <c:pt idx="8">
                  <c:v>482</c:v>
                </c:pt>
                <c:pt idx="9">
                  <c:v>412</c:v>
                </c:pt>
                <c:pt idx="10">
                  <c:v>427</c:v>
                </c:pt>
                <c:pt idx="11">
                  <c:v>454</c:v>
                </c:pt>
                <c:pt idx="12">
                  <c:v>475</c:v>
                </c:pt>
                <c:pt idx="13">
                  <c:v>452</c:v>
                </c:pt>
                <c:pt idx="14">
                  <c:v>436</c:v>
                </c:pt>
                <c:pt idx="15">
                  <c:v>457</c:v>
                </c:pt>
                <c:pt idx="16">
                  <c:v>432</c:v>
                </c:pt>
                <c:pt idx="17">
                  <c:v>455</c:v>
                </c:pt>
                <c:pt idx="18">
                  <c:v>389</c:v>
                </c:pt>
                <c:pt idx="19">
                  <c:v>365</c:v>
                </c:pt>
                <c:pt idx="20">
                  <c:v>336</c:v>
                </c:pt>
                <c:pt idx="21">
                  <c:v>362</c:v>
                </c:pt>
                <c:pt idx="22">
                  <c:v>299</c:v>
                </c:pt>
                <c:pt idx="23">
                  <c:v>297</c:v>
                </c:pt>
                <c:pt idx="24">
                  <c:v>249</c:v>
                </c:pt>
              </c:numCache>
            </c:numRef>
          </c:val>
          <c:extLst>
            <c:ext xmlns:c16="http://schemas.microsoft.com/office/drawing/2014/chart" uri="{C3380CC4-5D6E-409C-BE32-E72D297353CC}">
              <c16:uniqueId val="{00000001-7AD0-4EA6-91A0-EF03738487EA}"/>
            </c:ext>
          </c:extLst>
        </c:ser>
        <c:dLbls>
          <c:showLegendKey val="0"/>
          <c:showVal val="0"/>
          <c:showCatName val="0"/>
          <c:showSerName val="0"/>
          <c:showPercent val="0"/>
          <c:showBubbleSize val="0"/>
        </c:dLbls>
        <c:axId val="498122592"/>
        <c:axId val="498124888"/>
      </c:areaChart>
      <c:catAx>
        <c:axId val="4981225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r>
                  <a:rPr lang="en-US" sz="1600" b="1" dirty="0" smtClean="0">
                    <a:solidFill>
                      <a:schemeClr val="accent4">
                        <a:lumMod val="75000"/>
                      </a:schemeClr>
                    </a:solidFill>
                  </a:rPr>
                  <a:t>Year</a:t>
                </a:r>
                <a:endParaRPr lang="en-US" sz="1600" b="1" dirty="0">
                  <a:solidFill>
                    <a:schemeClr val="accent4">
                      <a:lumMod val="75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98124888"/>
        <c:crosses val="autoZero"/>
        <c:auto val="1"/>
        <c:lblAlgn val="ctr"/>
        <c:lblOffset val="100"/>
        <c:noMultiLvlLbl val="0"/>
      </c:catAx>
      <c:valAx>
        <c:axId val="49812488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accent4">
                        <a:lumMod val="75000"/>
                      </a:schemeClr>
                    </a:solidFill>
                    <a:latin typeface="+mn-lt"/>
                    <a:ea typeface="+mn-ea"/>
                    <a:cs typeface="+mn-cs"/>
                  </a:defRPr>
                </a:pPr>
                <a:r>
                  <a:rPr lang="en-US" sz="1600" b="1" i="0" baseline="0" dirty="0" smtClean="0">
                    <a:effectLst/>
                  </a:rPr>
                  <a:t>TB Cases (Count)</a:t>
                </a:r>
                <a:endParaRPr lang="en-US" sz="1600" dirty="0">
                  <a:effectLst/>
                </a:endParaRPr>
              </a:p>
            </c:rich>
          </c:tx>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accent4">
                      <a:lumMod val="7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accent4">
                    <a:lumMod val="75000"/>
                  </a:schemeClr>
                </a:solidFill>
                <a:latin typeface="+mn-lt"/>
                <a:ea typeface="+mn-ea"/>
                <a:cs typeface="+mn-cs"/>
              </a:defRPr>
            </a:pPr>
            <a:endParaRPr lang="en-US"/>
          </a:p>
        </c:txPr>
        <c:crossAx val="4981225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0.1371</cdr:x>
      <cdr:y>0.08032</cdr:y>
    </cdr:from>
    <cdr:to>
      <cdr:x>0.22737</cdr:x>
      <cdr:y>0.1448</cdr:y>
    </cdr:to>
    <cdr:sp macro="" textlink="">
      <cdr:nvSpPr>
        <cdr:cNvPr id="2" name="TextBox 9"/>
        <cdr:cNvSpPr txBox="1"/>
      </cdr:nvSpPr>
      <cdr:spPr>
        <a:xfrm xmlns:a="http://schemas.openxmlformats.org/drawingml/2006/main">
          <a:off x="1295400" y="383378"/>
          <a:ext cx="852943" cy="307790"/>
        </a:xfrm>
        <a:prstGeom xmlns:a="http://schemas.openxmlformats.org/drawingml/2006/main" prst="rect">
          <a:avLst/>
        </a:prstGeom>
        <a:noFill xmlns:a="http://schemas.openxmlformats.org/drawingml/2006/main"/>
        <a:ln xmlns:a="http://schemas.openxmlformats.org/drawingml/2006/main">
          <a:solidFill>
            <a:schemeClr val="accent4">
              <a:lumMod val="75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solidFill>
                <a:schemeClr val="accent4">
                  <a:lumMod val="75000"/>
                </a:schemeClr>
              </a:solidFill>
              <a:latin typeface="Calibri" panose="020F0502020204030204" pitchFamily="34" charset="0"/>
            </a:rPr>
            <a:t>Hispanic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05/07/2013</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CECC75C-2827-44BF-829F-1A1B83319D42}" type="slidenum">
              <a:rPr lang="en-US" smtClean="0"/>
              <a:t>‹#›</a:t>
            </a:fld>
            <a:endParaRPr lang="en-US"/>
          </a:p>
        </p:txBody>
      </p:sp>
    </p:spTree>
    <p:extLst>
      <p:ext uri="{BB962C8B-B14F-4D97-AF65-F5344CB8AC3E}">
        <p14:creationId xmlns:p14="http://schemas.microsoft.com/office/powerpoint/2010/main" val="4708474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r>
              <a:rPr lang="en-US" dirty="0" smtClean="0"/>
              <a:t>05/07/2013</a:t>
            </a:r>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dirty="0" smtClean="0"/>
              <a:t>Click to edit Master text styles</a:t>
            </a:r>
          </a:p>
          <a:p>
            <a:pPr lvl="1"/>
            <a:r>
              <a:rPr lang="en-US"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0B57A21-B70E-4281-97EF-1DA5274E58DE}" type="slidenum">
              <a:rPr lang="en-US" smtClean="0"/>
              <a:t>‹#›</a:t>
            </a:fld>
            <a:endParaRPr lang="en-US"/>
          </a:p>
        </p:txBody>
      </p:sp>
    </p:spTree>
    <p:extLst>
      <p:ext uri="{BB962C8B-B14F-4D97-AF65-F5344CB8AC3E}">
        <p14:creationId xmlns:p14="http://schemas.microsoft.com/office/powerpoint/2010/main" val="34999796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dc.gov/t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set was prepared by the Division of Tuberculosis Elimination, National Center for HIV/AIDS, Viral Hepatitis, STD, and TB Prevention (NCHHSTP), Centers for Disease Control and Prevention (CDC), U.S. Department of Health and Human Services (HHS). It provides trends on TB cases in correctional facilities for the recent past and highlights data collected through the National Tuberculosis Surveillance System for 2017. Since 1953, through the cooperation of state and local health departments, CDC has collected information on newly reported cases of tuberculosis (TB) disease in the United States. Each individual TB case report (Report of Verified Case of Tuberculosis, or RVCT) is submitted electronically to CDC. The data for this slide set are based on TB case reports for 1993–2017 received by CDC as of June 1, 2018. All case counts for years 1993–2016 have been updated and data from 2017 has been added.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4397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proportion of age groups reported in correctional facilities over the 24 years of data collection has remained relatively stable.  One exception is the 25 to 44 age group.  In the early years, 1993 to 1996, proportions for this age group ranged from 70% to 72% of all TB cases reported among persons in correctional facilities.  By 2017, the 25 to 44 age group still reported more TB cases (139 out of 268) than other age groups but the percentage had dropped to 52%.</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6021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Very few TB cases reported in correctional facilities are under age 15.  From 1993 to 2017, only 19 TB cases among persons under 15 years of age were reported as residents of correctional facilities.  Of these, 13 (68%) were in a juvenile correctional facility. From 2010-2017 there were only 4 cases, with all being among residents of a juvenile correction facility.</a:t>
            </a:r>
            <a:endParaRPr lang="en-US" b="0" dirty="0"/>
          </a:p>
        </p:txBody>
      </p:sp>
    </p:spTree>
    <p:extLst>
      <p:ext uri="{BB962C8B-B14F-4D97-AF65-F5344CB8AC3E}">
        <p14:creationId xmlns:p14="http://schemas.microsoft.com/office/powerpoint/2010/main" val="287361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90% of TB cases among persons reported to reside in a correctional facility were male.  From 1993 to 2017, the number of males ranged from 1,011 in 1994 to 249 in 2017.</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6021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overall number of TB cases reported in the United States has dropped from 1993 to 2017 so has the number of TB cases among persons in correctional facilities.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42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higher percentage of TB patients in correctional facilities were HIV positive (8.0%) than those who were not in correctional facilities (5.7%). For the other categories for HIV status (refused testing, testing not offered and unknown status) there were fewer among the TB patients residing in correctional facilities than for TB cases not residing in correctional facilities. </a:t>
            </a:r>
            <a:endParaRPr lang="en-US" b="0" baseline="0" dirty="0" smtClean="0"/>
          </a:p>
        </p:txBody>
      </p:sp>
    </p:spTree>
    <p:extLst>
      <p:ext uri="{BB962C8B-B14F-4D97-AF65-F5344CB8AC3E}">
        <p14:creationId xmlns:p14="http://schemas.microsoft.com/office/powerpoint/2010/main" val="148854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American Thoracic Society and CDC strongly recommend directly observed therapy (DOT) for all TB patients. DOT means that the ingestion of each dose of medication is observed by a trained health worker. The majority (78%) of TB patients residing in a correctional facility at the time of diagnosis were completely on DOT (Totally Directly Observed), compared to 60% for all TB patients not in a correctional facility. Some TB patients in correctional facilities may continue therapy using DOT or self-administered therapy or a combination of both after they are released from a corrections facility. </a:t>
            </a:r>
            <a:endParaRPr lang="en-US" baseline="0" dirty="0" smtClean="0"/>
          </a:p>
        </p:txBody>
      </p:sp>
    </p:spTree>
    <p:extLst>
      <p:ext uri="{BB962C8B-B14F-4D97-AF65-F5344CB8AC3E}">
        <p14:creationId xmlns:p14="http://schemas.microsoft.com/office/powerpoint/2010/main" val="197610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1993, most TB cases among persons in correctional facilities completed treatment for TB (71%) either during their stay in the correctional facility or after they were released.  Most TB patients completed treatment within a year, but for some, treatment can take years.  The data shown here are based on TB patients having ever completed treatment.  Five percent died during treatment from any cause and a total of 24% were reported as lost, other outcome, refused treatment or had an unknown treatment outcome.  It is likely that those who were lost during treatment were released from a correctional facility before treatment was completed.</a:t>
            </a:r>
            <a:endParaRPr lang="en-US" b="0" dirty="0"/>
          </a:p>
        </p:txBody>
      </p:sp>
    </p:spTree>
    <p:extLst>
      <p:ext uri="{BB962C8B-B14F-4D97-AF65-F5344CB8AC3E}">
        <p14:creationId xmlns:p14="http://schemas.microsoft.com/office/powerpoint/2010/main" val="237638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lower percentage of TB patients who were residents in correctional facilities at the time of diagnosis completed therapy than TB patients not in a correctional facilities. This may be attributed to patients not reporting to their local health department after discharge from a correctional facility.  A higher percentage of TB patients who were living in a correctional facility at the time of diagnosis were reported as being lost during treatment.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3311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TB cases among persons in correctional facilities, 71% reported not having a history of excess alcohol use in the year prior to their TB diagnosis in comparison to 88% among persons not in a correctional facility.  Among those in a correctional facility, 22% reported excess alcohol use; among those not in a correctional facility, 11% reported excess alcohol use.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36786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majority (85%) of TB cases among persons in correctional facilities did not report a history of injection drug use in the year prior to their TB diagnosis. Eight percent reported a history of injection drug use.</a:t>
            </a:r>
            <a:endParaRPr lang="en-US" dirty="0"/>
          </a:p>
        </p:txBody>
      </p:sp>
    </p:spTree>
    <p:extLst>
      <p:ext uri="{BB962C8B-B14F-4D97-AF65-F5344CB8AC3E}">
        <p14:creationId xmlns:p14="http://schemas.microsoft.com/office/powerpoint/2010/main" val="265133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Tuberculosis (TB) is a reportable condition in all United States jurisdictions.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TB cases are reported to the Centers for Disease Control and Prevention (CDC) in a standard format by public health authorities throughout the United States.  Data are collected by CDC into the National TB Surveillance System (NTSS).  This slide set presents summarized data for TB cases among persons residing in a correctional facility at the time of diagnosis for the years 1993 through 2017.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Reports of TB are counted according to a set of criteria (the “case definition”) that is specific to the United States.  Only incident (or new) cases that are diagnosed each year in the United States are included.  Cases are verified by three levels of certainty, depending on the types of information that are available to healthcare practitioners and public health authorities.  Standardized data are collected for each case such as demographic, clinical, and laboratory information.  Information on TB cases among persons residing in correctional facilities at the time of their TB diagnosis was first collected in 1993.  In 2009, the NTSS began gathering information on Immigrations and Customs Enforcement (ICE) custody.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77190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majority (66%) of TB cases among persons in correctional facilities did not report a history of non-injection drug use in the year prior to their TB diagnosis. Twenty-six percent did report a history of non-injection drug use.</a:t>
            </a:r>
            <a:endParaRPr lang="en-US" dirty="0"/>
          </a:p>
        </p:txBody>
      </p:sp>
    </p:spTree>
    <p:extLst>
      <p:ext uri="{BB962C8B-B14F-4D97-AF65-F5344CB8AC3E}">
        <p14:creationId xmlns:p14="http://schemas.microsoft.com/office/powerpoint/2010/main" val="1989941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more information, please contact Division of Tuberculosis Elimination at </a:t>
            </a:r>
            <a:r>
              <a:rPr lang="en-US" sz="1200" u="sng" kern="1200" dirty="0" smtClean="0">
                <a:solidFill>
                  <a:schemeClr val="tx1"/>
                </a:solidFill>
                <a:effectLst/>
                <a:latin typeface="+mn-lt"/>
                <a:ea typeface="+mn-ea"/>
                <a:cs typeface="+mn-cs"/>
                <a:hlinkClick r:id="rId3"/>
              </a:rPr>
              <a:t>https://www.cdc.gov/tb/</a:t>
            </a:r>
            <a:r>
              <a:rPr lang="en-US" sz="1200" kern="1200" dirty="0" smtClean="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418336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be classified as a TB case occurring in a resident of a correctional facilities, the patient must have been an inmate of a correctional facility when the TB diagnostic evaluation was performed or initiated.  There are six types of correctional facilities to select from for TB-reporting purposes.  The definitions of these facilities are as follows: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Federal prison:  Confinement facility administered by a federal agency; includes privately operated federal correctional facilities.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 prison:  Confinement facility administered by a state agency; includes privately operated state correctional facilities.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Local jail:  Confinement facility usually administered by a local law enforcement agency, intended for adults but sometimes also containing juveniles; holds persons detained pending adjudication and/or persons committed after adjudication, typically for sentences of 1 year or less.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Juvenile correction facility:  Public or private residential facility; includes juvenile detention centers, reception and diagnostic centers, ranches, camps, farms, boot camps, residential treatment centers, and halfway houses or group homes designated specifically for juveniles.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correctional facility:  Includes ICE detention centers, Indian reservation facilities (e.g. tribal jails), military stockades and jails, federal park police facilities, police lockups (temporary holding facilities for persons who have NOT been formally charged in court), or other correctional facilities that are NOT included in the other specific choices.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Unknown:  Inmate when the TB diagnostic evaluation was performed, but the type of correctional facility is NOT known.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1238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following slides (results) are for persons ≥ 15 years old living in the United States unless otherwise noted.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2017, 8,668 total TB patients ≥ 15 years old were reported in the United States.  Among those, over 99% had information on whether or not they were a resident of a correctional facility at the time of diagnosis.  There were 268 patients who were residing in a correctional facility at diagnosis of their TB disease, 3.1% of all the TB cases reported that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Between 1993 and 2017, 4.0% (n=13,770) of TB cases among persons ≥ 15 years old reported in the United States were residents of correctional facilities at the time of diagnosis.</a:t>
            </a:r>
          </a:p>
          <a:p>
            <a:endParaRPr lang="en-US" dirty="0"/>
          </a:p>
        </p:txBody>
      </p:sp>
    </p:spTree>
    <p:extLst>
      <p:ext uri="{BB962C8B-B14F-4D97-AF65-F5344CB8AC3E}">
        <p14:creationId xmlns:p14="http://schemas.microsoft.com/office/powerpoint/2010/main" val="107719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1993 to 2017 there were a total of 13,770 TB cases reported among persons in correctional facilities at the time of their diagnosis.  The percentage of confirmed TB cases among persons in correctional facilities has always been under 10% of total TB cases reported.  The highest reported proportion occurred in 1994, with 5% (1,117) of all TB cases reported as residents of correctional facilities.  In 2017, this percentage dropped to 3.1% (268).</a:t>
            </a:r>
            <a:endParaRPr lang="en-US" dirty="0"/>
          </a:p>
        </p:txBody>
      </p:sp>
    </p:spTree>
    <p:extLst>
      <p:ext uri="{BB962C8B-B14F-4D97-AF65-F5344CB8AC3E}">
        <p14:creationId xmlns:p14="http://schemas.microsoft.com/office/powerpoint/2010/main" val="17813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Persons in correctional facilities at the time of diagnosis can reside in federal or state prisons, local jails, juvenile correction centers or other facilities.  Other facilities include Immigration and Customs Enforcement (ICE) detention centers, tribal jails operated by Indian reservations, police lockups (temporary holding facilities for person who have not been formally charged in court), military stockades and jails, or federal park facilities.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1993, 49% of all TB cases reported among residents of correctional facilities were from local jails.  About 8% in federal prisons, 28% resided in state prisons, about 12% resided in other facilities (e.g. ICE), less than 1% were in facilities housing juveniles and 2% had missing data on type of facility.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6035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as the proportion of TB cases among non-U.S.-born persons has risen over the years, the proportion of TB cases among non-U.S.-born persons in correctional facilities has surpassed those among U.S.-born persons. The number of cases among U.S.-born persons has dropped sharply over the years from a high of 945 reported in 1994, to 108 reported in 2017. The number of cases among non-U.S.-born persons gradually rose from 148 in 1993 to 274 in 2010; from 2011 to 2016 the number of cases was between 200 and 232 each year, and in 2017, there were 160 cases among non-U.S.-born persons.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overall number TB cases among non-U.S.-born persons exceeded the overall number of TB cases among U.S.-born persons in 2001 and subsequent years.  For persons in correctional facilities this cross-over occurred in 2008. </a:t>
            </a:r>
          </a:p>
          <a:p>
            <a:endParaRPr lang="en-US" baseline="0" dirty="0" smtClean="0"/>
          </a:p>
        </p:txBody>
      </p:sp>
    </p:spTree>
    <p:extLst>
      <p:ext uri="{BB962C8B-B14F-4D97-AF65-F5344CB8AC3E}">
        <p14:creationId xmlns:p14="http://schemas.microsoft.com/office/powerpoint/2010/main" val="3611112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2010 to 2017, the largest number of cases reported among residents in a correctional facility at the time of TB diagnosis were among Hispanics (1710), followed by Blacks (729), Whites (326), Asians (155) and persons of other race/ethnicities or unknown race (57).  Among correctional facility residents with TB, the highest proportion of non-U.S.-born persons were among Asians (94%) followed by Hispanics (83%).</a:t>
            </a:r>
            <a:endParaRPr lang="en-US" strike="sngStrike" dirty="0"/>
          </a:p>
        </p:txBody>
      </p:sp>
    </p:spTree>
    <p:extLst>
      <p:ext uri="{BB962C8B-B14F-4D97-AF65-F5344CB8AC3E}">
        <p14:creationId xmlns:p14="http://schemas.microsoft.com/office/powerpoint/2010/main" val="359233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2010, 97% of all TB cases among persons in correctional facilities had information reported on whether or not they were in Immigrations and Customs Enforcement (ICE) custody. As the number of TB cases has decreased, so has the number of TB cases among persons in ICE custody. In 2017, among persons in correctional facilities, 42% (n=112) were in ICE custody.</a:t>
            </a:r>
            <a:endParaRPr lang="en-US" dirty="0"/>
          </a:p>
        </p:txBody>
      </p:sp>
    </p:spTree>
    <p:extLst>
      <p:ext uri="{BB962C8B-B14F-4D97-AF65-F5344CB8AC3E}">
        <p14:creationId xmlns:p14="http://schemas.microsoft.com/office/powerpoint/2010/main" val="1917867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2"/>
            <a:ext cx="12192000" cy="1210615"/>
          </a:xfrm>
          <a:prstGeom prst="rect">
            <a:avLst/>
          </a:prstGeom>
        </p:spPr>
      </p:pic>
      <p:sp>
        <p:nvSpPr>
          <p:cNvPr id="7" name="Title 1"/>
          <p:cNvSpPr>
            <a:spLocks noGrp="1"/>
          </p:cNvSpPr>
          <p:nvPr>
            <p:ph type="title"/>
          </p:nvPr>
        </p:nvSpPr>
        <p:spPr>
          <a:xfrm>
            <a:off x="609601" y="1386072"/>
            <a:ext cx="11211969"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369332"/>
          </a:xfrm>
          <a:prstGeom prst="rect">
            <a:avLst/>
          </a:prstGeom>
          <a:noFill/>
        </p:spPr>
        <p:txBody>
          <a:bodyPr wrap="square" rtlCol="0">
            <a:spAutoFit/>
          </a:bodyPr>
          <a:lstStyle/>
          <a:p>
            <a:r>
              <a:rPr lang="en-US" sz="1800"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77465299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0599273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20137329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472039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9"/>
            <a:ext cx="12198571" cy="1178193"/>
          </a:xfrm>
          <a:prstGeom prst="rect">
            <a:avLst/>
          </a:prstGeom>
        </p:spPr>
      </p:pic>
      <p:sp>
        <p:nvSpPr>
          <p:cNvPr id="3" name="TextBox 2"/>
          <p:cNvSpPr txBox="1"/>
          <p:nvPr userDrawn="1"/>
        </p:nvSpPr>
        <p:spPr>
          <a:xfrm>
            <a:off x="169626" y="3662434"/>
            <a:ext cx="8852455"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2041317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smtClean="0"/>
              <a:t>National Center for HIV/AIDS, Viral Hepatitis, STD , and TB Prevention</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smtClean="0"/>
              <a:t>Division of Tuberculosis Elimination</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4798704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1" y="1371601"/>
            <a:ext cx="8408977" cy="1180971"/>
          </a:xfrm>
        </p:spPr>
        <p:txBody>
          <a:bodyPr/>
          <a:lstStyle/>
          <a:p>
            <a:pPr algn="ctr"/>
            <a:r>
              <a:rPr lang="en-US" dirty="0" smtClean="0"/>
              <a:t>Epidemiology of Tuberculosis in Correctional Facilities, United States, 1993–2017</a:t>
            </a:r>
            <a:endParaRPr lang="en-US" dirty="0"/>
          </a:p>
        </p:txBody>
      </p:sp>
      <p:sp>
        <p:nvSpPr>
          <p:cNvPr id="3" name="Text Placeholder 2"/>
          <p:cNvSpPr>
            <a:spLocks noGrp="1"/>
          </p:cNvSpPr>
          <p:nvPr>
            <p:ph type="body" sz="quarter" idx="10"/>
          </p:nvPr>
        </p:nvSpPr>
        <p:spPr>
          <a:xfrm>
            <a:off x="2680488" y="3867085"/>
            <a:ext cx="7010400" cy="1295400"/>
          </a:xfrm>
        </p:spPr>
        <p:txBody>
          <a:bodyPr/>
          <a:lstStyle/>
          <a:p>
            <a:pPr algn="ctr"/>
            <a:r>
              <a:rPr lang="en-US" dirty="0"/>
              <a:t>Surveillance, </a:t>
            </a:r>
            <a:r>
              <a:rPr lang="en-US" dirty="0" smtClean="0"/>
              <a:t>Epidemiology and Outbreak </a:t>
            </a:r>
            <a:r>
              <a:rPr lang="en-US" dirty="0"/>
              <a:t>Investigations Branch</a:t>
            </a:r>
          </a:p>
          <a:p>
            <a:pPr algn="ctr"/>
            <a:r>
              <a:rPr lang="en-US" dirty="0"/>
              <a:t>Division of Tuberculosis Elimination</a:t>
            </a:r>
          </a:p>
          <a:p>
            <a:pPr algn="ctr"/>
            <a:r>
              <a:rPr lang="en-US" dirty="0"/>
              <a:t>Centers for Disease Control and </a:t>
            </a:r>
            <a:r>
              <a:rPr lang="en-US" dirty="0" smtClean="0"/>
              <a:t>Prevention</a:t>
            </a:r>
            <a:endParaRPr lang="en-US" dirty="0"/>
          </a:p>
        </p:txBody>
      </p:sp>
      <p:pic>
        <p:nvPicPr>
          <p:cNvPr id="9" name="Picture 8" descr="Logos of the United States Department of Health and Human Services and Centers for Disease Control and Prevention&#10;"/>
          <p:cNvPicPr>
            <a:picLocks noChangeAspect="1"/>
          </p:cNvPicPr>
          <p:nvPr/>
        </p:nvPicPr>
        <p:blipFill>
          <a:blip r:embed="rId3" cstate="print"/>
          <a:stretch>
            <a:fillRect/>
          </a:stretch>
        </p:blipFill>
        <p:spPr>
          <a:xfrm>
            <a:off x="10287000" y="6477000"/>
            <a:ext cx="190500" cy="1905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28800" y="6457891"/>
            <a:ext cx="5560368" cy="246221"/>
          </a:xfrm>
          <a:prstGeom prst="rect">
            <a:avLst/>
          </a:prstGeom>
          <a:noFill/>
        </p:spPr>
        <p:txBody>
          <a:bodyPr wrap="square" rtlCol="0">
            <a:spAutoFit/>
          </a:bodyPr>
          <a:lstStyle/>
          <a:p>
            <a:r>
              <a:rPr lang="en-US" sz="1000" dirty="0">
                <a:solidFill>
                  <a:schemeClr val="accent4">
                    <a:lumMod val="75000"/>
                  </a:schemeClr>
                </a:solidFill>
              </a:rPr>
              <a:t>NOTE:  For any year depicted, missing/unknown data accounted for &lt;0.1% of outcomes. </a:t>
            </a:r>
          </a:p>
        </p:txBody>
      </p:sp>
      <p:graphicFrame>
        <p:nvGraphicFramePr>
          <p:cNvPr id="6" name="Chart 5" descr="The proportion of age groups reported in correctional facilities over the 24 years of data collection has remained relatively stable.  One exception is the 25 to 44 age group.  In the early years, 1993 to 1996, proportions for this age group ranged from 70% to 72% of all TB cases reported among persons in correctional facilities.  By 2017, the 25 to 44 age group still reported more TB cases (139 out of 268) than other age groups but the percentage had dropped to 52%.&#10;"/>
          <p:cNvGraphicFramePr/>
          <p:nvPr>
            <p:extLst>
              <p:ext uri="{D42A27DB-BD31-4B8C-83A1-F6EECF244321}">
                <p14:modId xmlns:p14="http://schemas.microsoft.com/office/powerpoint/2010/main" val="3824642459"/>
              </p:ext>
            </p:extLst>
          </p:nvPr>
        </p:nvGraphicFramePr>
        <p:xfrm>
          <a:off x="609600" y="1432155"/>
          <a:ext cx="10972800" cy="486124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lstStyle/>
          <a:p>
            <a:pPr algn="ctr"/>
            <a:r>
              <a:rPr lang="en-US" dirty="0"/>
              <a:t>TB </a:t>
            </a:r>
            <a:r>
              <a:rPr lang="en-US" dirty="0" smtClean="0"/>
              <a:t>Cases among Persons</a:t>
            </a:r>
            <a:r>
              <a:rPr lang="en-US" dirty="0" smtClean="0">
                <a:solidFill>
                  <a:schemeClr val="tx2">
                    <a:lumMod val="50000"/>
                  </a:schemeClr>
                </a:solidFill>
              </a:rPr>
              <a:t> </a:t>
            </a:r>
            <a:r>
              <a:rPr lang="en-US" dirty="0"/>
              <a:t>Age </a:t>
            </a:r>
            <a:r>
              <a:rPr lang="en-US" dirty="0" smtClean="0"/>
              <a:t>≥15 Years </a:t>
            </a:r>
            <a:r>
              <a:rPr lang="en-US" dirty="0"/>
              <a:t>in Correctional </a:t>
            </a:r>
            <a:r>
              <a:rPr lang="en-US" dirty="0" smtClean="0"/>
              <a:t>Facilities</a:t>
            </a:r>
            <a:br>
              <a:rPr lang="en-US" dirty="0" smtClean="0"/>
            </a:br>
            <a:r>
              <a:rPr lang="en-US" dirty="0" smtClean="0"/>
              <a:t>by </a:t>
            </a:r>
            <a:r>
              <a:rPr lang="en-US" dirty="0"/>
              <a:t>Age Group, </a:t>
            </a:r>
            <a:r>
              <a:rPr lang="en-US" dirty="0" smtClean="0"/>
              <a:t>1993–2017 </a:t>
            </a:r>
            <a:endParaRPr lang="en-US" dirty="0"/>
          </a:p>
        </p:txBody>
      </p:sp>
    </p:spTree>
    <p:extLst>
      <p:ext uri="{BB962C8B-B14F-4D97-AF65-F5344CB8AC3E}">
        <p14:creationId xmlns:p14="http://schemas.microsoft.com/office/powerpoint/2010/main" val="37739663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Very few TB cases reported in correctional facilities are under age 15.  From 1993 to 2017, only 19 TB cases among persons under 15 years of age were reported as residents of correctional facilities.  Of these, 13 (68%) were in a juvenile correctional facility. From 2010-2017 there were only 4 cases, with all being among residents of a juvenile correction facility.&#10;"/>
          <p:cNvGraphicFramePr/>
          <p:nvPr>
            <p:extLst>
              <p:ext uri="{D42A27DB-BD31-4B8C-83A1-F6EECF244321}">
                <p14:modId xmlns:p14="http://schemas.microsoft.com/office/powerpoint/2010/main" val="2309073469"/>
              </p:ext>
            </p:extLst>
          </p:nvPr>
        </p:nvGraphicFramePr>
        <p:xfrm>
          <a:off x="609600" y="1417640"/>
          <a:ext cx="10972800" cy="480536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840120" y="6223001"/>
            <a:ext cx="8827881" cy="430887"/>
          </a:xfrm>
          <a:prstGeom prst="rect">
            <a:avLst/>
          </a:prstGeom>
        </p:spPr>
        <p:txBody>
          <a:bodyPr wrap="square">
            <a:spAutoFit/>
          </a:bodyPr>
          <a:lstStyle/>
          <a:p>
            <a:pPr lvl="0">
              <a:lnSpc>
                <a:spcPct val="110000"/>
              </a:lnSpc>
            </a:pPr>
            <a:r>
              <a:rPr lang="en-US" sz="1000" dirty="0">
                <a:solidFill>
                  <a:schemeClr val="accent4">
                    <a:lumMod val="75000"/>
                  </a:schemeClr>
                </a:solidFill>
                <a:latin typeface="Calibri" panose="020F0502020204030204" pitchFamily="34" charset="0"/>
                <a:cs typeface="Calibri" panose="020F0502020204030204" pitchFamily="34" charset="0"/>
              </a:rPr>
              <a:t>*Includes Immigration and Customs Enforcement (ICE) detention centers, tribal jails operated by Indian reservations, police lockups (temporary holding facilities for person who have not been formally charged in court), military stockades and jails, or federal park facilities</a:t>
            </a:r>
          </a:p>
        </p:txBody>
      </p:sp>
      <p:sp>
        <p:nvSpPr>
          <p:cNvPr id="6" name="Title 5"/>
          <p:cNvSpPr>
            <a:spLocks noGrp="1"/>
          </p:cNvSpPr>
          <p:nvPr>
            <p:ph type="title"/>
          </p:nvPr>
        </p:nvSpPr>
        <p:spPr>
          <a:xfrm>
            <a:off x="609600" y="152400"/>
            <a:ext cx="10972800" cy="1143000"/>
          </a:xfrm>
        </p:spPr>
        <p:txBody>
          <a:bodyPr/>
          <a:lstStyle/>
          <a:p>
            <a:pPr algn="ctr"/>
            <a:r>
              <a:rPr lang="en-US" dirty="0"/>
              <a:t>TB </a:t>
            </a:r>
            <a:r>
              <a:rPr lang="en-US" dirty="0" smtClean="0"/>
              <a:t>Cases among Persons</a:t>
            </a:r>
            <a:r>
              <a:rPr lang="en-US" dirty="0" smtClean="0">
                <a:solidFill>
                  <a:schemeClr val="tx2">
                    <a:lumMod val="50000"/>
                  </a:schemeClr>
                </a:solidFill>
              </a:rPr>
              <a:t> </a:t>
            </a:r>
            <a:r>
              <a:rPr lang="en-US" dirty="0"/>
              <a:t>Age </a:t>
            </a:r>
            <a:r>
              <a:rPr lang="en-US" dirty="0" smtClean="0"/>
              <a:t>&lt;15 Years </a:t>
            </a:r>
            <a:r>
              <a:rPr lang="en-US" dirty="0"/>
              <a:t>in Correctional </a:t>
            </a:r>
            <a:r>
              <a:rPr lang="en-US" dirty="0" smtClean="0"/>
              <a:t>Facilities</a:t>
            </a:r>
            <a:br>
              <a:rPr lang="en-US" dirty="0" smtClean="0"/>
            </a:br>
            <a:r>
              <a:rPr lang="en-US" dirty="0" smtClean="0"/>
              <a:t>by </a:t>
            </a:r>
            <a:r>
              <a:rPr lang="en-US" dirty="0"/>
              <a:t>Correctional Facility Type, </a:t>
            </a:r>
            <a:r>
              <a:rPr lang="en-US" dirty="0" smtClean="0"/>
              <a:t>1993–2017</a:t>
            </a:r>
            <a:endParaRPr lang="en-US" dirty="0"/>
          </a:p>
        </p:txBody>
      </p:sp>
    </p:spTree>
    <p:extLst>
      <p:ext uri="{BB962C8B-B14F-4D97-AF65-F5344CB8AC3E}">
        <p14:creationId xmlns:p14="http://schemas.microsoft.com/office/powerpoint/2010/main" val="26614718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6285270"/>
            <a:ext cx="2269596" cy="295466"/>
          </a:xfrm>
          <a:prstGeom prst="rect">
            <a:avLst/>
          </a:prstGeom>
        </p:spPr>
        <p:txBody>
          <a:bodyPr wrap="none">
            <a:spAutoFit/>
          </a:bodyPr>
          <a:lstStyle/>
          <a:p>
            <a:pPr lvl="0">
              <a:lnSpc>
                <a:spcPct val="110000"/>
              </a:lnSpc>
            </a:pPr>
            <a:r>
              <a:rPr lang="en-US" sz="1200" dirty="0">
                <a:solidFill>
                  <a:schemeClr val="accent4">
                    <a:lumMod val="75000"/>
                  </a:schemeClr>
                </a:solidFill>
                <a:cs typeface="Arial" charset="0"/>
              </a:rPr>
              <a:t>*Persons aged 15 years or older</a:t>
            </a:r>
          </a:p>
        </p:txBody>
      </p:sp>
      <p:graphicFrame>
        <p:nvGraphicFramePr>
          <p:cNvPr id="9" name="Chart 8" descr="Over 90% of TB cases among persons reported to reside in a correctional facility were male.  From 1993 to 2017, the number of males ranged from 1,011 in 1994 to 249 in 2017.&#10;"/>
          <p:cNvGraphicFramePr/>
          <p:nvPr>
            <p:extLst>
              <p:ext uri="{D42A27DB-BD31-4B8C-83A1-F6EECF244321}">
                <p14:modId xmlns:p14="http://schemas.microsoft.com/office/powerpoint/2010/main" val="3670882327"/>
              </p:ext>
            </p:extLst>
          </p:nvPr>
        </p:nvGraphicFramePr>
        <p:xfrm>
          <a:off x="609600" y="1406167"/>
          <a:ext cx="10972800" cy="487910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609600" y="381001"/>
            <a:ext cx="10972800" cy="884239"/>
          </a:xfrm>
        </p:spPr>
        <p:txBody>
          <a:bodyPr/>
          <a:lstStyle/>
          <a:p>
            <a:pPr algn="ctr"/>
            <a:r>
              <a:rPr lang="en-US" dirty="0" smtClean="0"/>
              <a:t>TB Cases among Persons</a:t>
            </a:r>
            <a:r>
              <a:rPr lang="en-US" dirty="0" smtClean="0">
                <a:solidFill>
                  <a:schemeClr val="tx2">
                    <a:lumMod val="50000"/>
                  </a:schemeClr>
                </a:solidFill>
              </a:rPr>
              <a:t> </a:t>
            </a:r>
            <a:r>
              <a:rPr lang="en-US" dirty="0"/>
              <a:t>in Correctional Facilities by Sex, </a:t>
            </a:r>
            <a:r>
              <a:rPr lang="en-US" dirty="0" smtClean="0"/>
              <a:t>1993–2017</a:t>
            </a:r>
            <a:r>
              <a:rPr lang="en-US" baseline="30000" dirty="0" smtClean="0"/>
              <a:t>*</a:t>
            </a:r>
            <a:endParaRPr lang="en-US" dirty="0"/>
          </a:p>
        </p:txBody>
      </p:sp>
    </p:spTree>
    <p:extLst>
      <p:ext uri="{BB962C8B-B14F-4D97-AF65-F5344CB8AC3E}">
        <p14:creationId xmlns:p14="http://schemas.microsoft.com/office/powerpoint/2010/main" val="27292369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80123" y="6172200"/>
            <a:ext cx="8631755" cy="553998"/>
          </a:xfrm>
          <a:prstGeom prst="rect">
            <a:avLst/>
          </a:prstGeom>
        </p:spPr>
        <p:txBody>
          <a:bodyPr wrap="square">
            <a:spAutoFit/>
          </a:bodyPr>
          <a:lstStyle/>
          <a:p>
            <a:r>
              <a:rPr lang="en-US" sz="1000" dirty="0" smtClean="0">
                <a:solidFill>
                  <a:schemeClr val="accent4">
                    <a:lumMod val="75000"/>
                  </a:schemeClr>
                </a:solidFill>
                <a:cs typeface="Arial" charset="0"/>
              </a:rPr>
              <a:t>*</a:t>
            </a:r>
            <a:r>
              <a:rPr lang="en-US" sz="1000" dirty="0">
                <a:solidFill>
                  <a:schemeClr val="accent4">
                    <a:lumMod val="75000"/>
                  </a:schemeClr>
                </a:solidFill>
                <a:cs typeface="Arial" charset="0"/>
              </a:rPr>
              <a:t>Persons aged 15 years or older</a:t>
            </a:r>
          </a:p>
          <a:p>
            <a:r>
              <a:rPr lang="en-US" sz="1000" dirty="0" smtClean="0">
                <a:solidFill>
                  <a:schemeClr val="accent4">
                    <a:lumMod val="75000"/>
                  </a:schemeClr>
                </a:solidFill>
              </a:rPr>
              <a:t>**</a:t>
            </a:r>
            <a:r>
              <a:rPr lang="en-US" sz="1000" dirty="0">
                <a:solidFill>
                  <a:schemeClr val="accent4">
                    <a:lumMod val="75000"/>
                  </a:schemeClr>
                </a:solidFill>
              </a:rPr>
              <a:t>Other includes Native American, Native Hawaiian/Pacific Islander, or Multiple Races. Individually each race/ethnicity within “Other” comprised &lt;3% of total incarcerated cases, and as a total group, &lt;4% of total incarcerated cases. </a:t>
            </a:r>
          </a:p>
        </p:txBody>
      </p:sp>
      <p:graphicFrame>
        <p:nvGraphicFramePr>
          <p:cNvPr id="6" name="Chart 5" descr="As the overall number of TB cases reported in the United States has dropped from 1993 to 2017 so has the number of TB cases among persons in correctional facilities.  &#10;"/>
          <p:cNvGraphicFramePr/>
          <p:nvPr>
            <p:extLst>
              <p:ext uri="{D42A27DB-BD31-4B8C-83A1-F6EECF244321}">
                <p14:modId xmlns:p14="http://schemas.microsoft.com/office/powerpoint/2010/main" val="1390334323"/>
              </p:ext>
            </p:extLst>
          </p:nvPr>
        </p:nvGraphicFramePr>
        <p:xfrm>
          <a:off x="609600" y="1417639"/>
          <a:ext cx="10972800" cy="478472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609600" y="76200"/>
            <a:ext cx="10972800" cy="1143000"/>
          </a:xfrm>
        </p:spPr>
        <p:txBody>
          <a:bodyPr/>
          <a:lstStyle/>
          <a:p>
            <a:pPr algn="ctr"/>
            <a:r>
              <a:rPr lang="en-US" dirty="0"/>
              <a:t>TB </a:t>
            </a:r>
            <a:r>
              <a:rPr lang="en-US" dirty="0" smtClean="0"/>
              <a:t>Cases among Persons</a:t>
            </a:r>
            <a:r>
              <a:rPr lang="en-US" dirty="0" smtClean="0">
                <a:solidFill>
                  <a:schemeClr val="tx2">
                    <a:lumMod val="50000"/>
                  </a:schemeClr>
                </a:solidFill>
              </a:rPr>
              <a:t> </a:t>
            </a:r>
            <a:r>
              <a:rPr lang="en-US" dirty="0"/>
              <a:t>in Correctional </a:t>
            </a:r>
            <a:r>
              <a:rPr lang="en-US" dirty="0" smtClean="0"/>
              <a:t>Facilities</a:t>
            </a:r>
            <a:br>
              <a:rPr lang="en-US" dirty="0" smtClean="0"/>
            </a:br>
            <a:r>
              <a:rPr lang="en-US" dirty="0" smtClean="0"/>
              <a:t>by </a:t>
            </a:r>
            <a:r>
              <a:rPr lang="en-US" dirty="0"/>
              <a:t>Race/Ethnicity, </a:t>
            </a:r>
            <a:r>
              <a:rPr lang="en-US" dirty="0" smtClean="0"/>
              <a:t>1993–2017</a:t>
            </a:r>
            <a:r>
              <a:rPr lang="en-US" baseline="30000" dirty="0" smtClean="0"/>
              <a:t>* </a:t>
            </a:r>
            <a:endParaRPr lang="en-US" dirty="0"/>
          </a:p>
        </p:txBody>
      </p:sp>
    </p:spTree>
    <p:extLst>
      <p:ext uri="{BB962C8B-B14F-4D97-AF65-F5344CB8AC3E}">
        <p14:creationId xmlns:p14="http://schemas.microsoft.com/office/powerpoint/2010/main" val="1722316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6247921"/>
            <a:ext cx="5260286" cy="498598"/>
          </a:xfrm>
          <a:prstGeom prst="rect">
            <a:avLst/>
          </a:prstGeom>
        </p:spPr>
        <p:txBody>
          <a:bodyPr wrap="none">
            <a:spAutoFit/>
          </a:bodyPr>
          <a:lstStyle/>
          <a:p>
            <a:pPr lvl="0">
              <a:lnSpc>
                <a:spcPct val="110000"/>
              </a:lnSpc>
            </a:pPr>
            <a:r>
              <a:rPr lang="en-US" sz="1200" dirty="0" smtClean="0">
                <a:solidFill>
                  <a:schemeClr val="accent4">
                    <a:lumMod val="75000"/>
                  </a:schemeClr>
                </a:solidFill>
                <a:cs typeface="Arial" charset="0"/>
              </a:rPr>
              <a:t>Note: Prior to 2010 several states were not reporting HIV status of TB patients</a:t>
            </a:r>
          </a:p>
          <a:p>
            <a:pPr lvl="0">
              <a:lnSpc>
                <a:spcPct val="110000"/>
              </a:lnSpc>
            </a:pPr>
            <a:r>
              <a:rPr lang="en-US" sz="1200" dirty="0" smtClean="0">
                <a:solidFill>
                  <a:schemeClr val="accent4">
                    <a:lumMod val="75000"/>
                  </a:schemeClr>
                </a:solidFill>
                <a:cs typeface="Arial" charset="0"/>
              </a:rPr>
              <a:t>*</a:t>
            </a:r>
            <a:r>
              <a:rPr lang="en-US" sz="1200" dirty="0">
                <a:solidFill>
                  <a:schemeClr val="accent4">
                    <a:lumMod val="75000"/>
                  </a:schemeClr>
                </a:solidFill>
                <a:cs typeface="Arial" charset="0"/>
              </a:rPr>
              <a:t>Persons aged 15 years or older</a:t>
            </a:r>
          </a:p>
        </p:txBody>
      </p:sp>
      <p:graphicFrame>
        <p:nvGraphicFramePr>
          <p:cNvPr id="7" name="Chart 6" descr="A higher percentage of TB patients in correctional facilities were HIV positive (8.0%) than those who were not in correctional facilities (5.7%). For the other categories for HIV status (refused testing, testing not offered and unknown status) there were fewer among the TB patients residing in correctional facilities than for TB cases not residing in correctional facilities. &#10;"/>
          <p:cNvGraphicFramePr/>
          <p:nvPr>
            <p:extLst>
              <p:ext uri="{D42A27DB-BD31-4B8C-83A1-F6EECF244321}">
                <p14:modId xmlns:p14="http://schemas.microsoft.com/office/powerpoint/2010/main" val="2652765813"/>
              </p:ext>
            </p:extLst>
          </p:nvPr>
        </p:nvGraphicFramePr>
        <p:xfrm>
          <a:off x="609600" y="1244121"/>
          <a:ext cx="109728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609600" y="152400"/>
            <a:ext cx="10972800" cy="1143000"/>
          </a:xfrm>
        </p:spPr>
        <p:txBody>
          <a:bodyPr/>
          <a:lstStyle/>
          <a:p>
            <a:pPr algn="ctr"/>
            <a:r>
              <a:rPr lang="en-US" dirty="0" smtClean="0"/>
              <a:t>Percentage </a:t>
            </a:r>
            <a:r>
              <a:rPr lang="en-US" dirty="0"/>
              <a:t>of TB Cases by HIV Status </a:t>
            </a:r>
            <a:r>
              <a:rPr lang="en-US" dirty="0" smtClean="0"/>
              <a:t>and</a:t>
            </a:r>
            <a:br>
              <a:rPr lang="en-US" dirty="0" smtClean="0"/>
            </a:br>
            <a:r>
              <a:rPr lang="en-US" dirty="0" smtClean="0"/>
              <a:t>Correctional </a:t>
            </a:r>
            <a:r>
              <a:rPr lang="en-US" dirty="0"/>
              <a:t>Facility Status, </a:t>
            </a:r>
            <a:r>
              <a:rPr lang="en-US" dirty="0" smtClean="0"/>
              <a:t>2010–2017</a:t>
            </a:r>
            <a:r>
              <a:rPr lang="en-US" baseline="30000" dirty="0" smtClean="0"/>
              <a:t>*</a:t>
            </a:r>
            <a:endParaRPr lang="en-US" dirty="0"/>
          </a:p>
        </p:txBody>
      </p:sp>
    </p:spTree>
    <p:extLst>
      <p:ext uri="{BB962C8B-B14F-4D97-AF65-F5344CB8AC3E}">
        <p14:creationId xmlns:p14="http://schemas.microsoft.com/office/powerpoint/2010/main" val="32480365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99870" y="6477000"/>
            <a:ext cx="4231608" cy="295466"/>
          </a:xfrm>
          <a:prstGeom prst="rect">
            <a:avLst/>
          </a:prstGeom>
        </p:spPr>
        <p:txBody>
          <a:bodyPr wrap="none">
            <a:spAutoFit/>
          </a:bodyPr>
          <a:lstStyle/>
          <a:p>
            <a:pPr lvl="0">
              <a:lnSpc>
                <a:spcPct val="110000"/>
              </a:lnSpc>
            </a:pPr>
            <a:r>
              <a:rPr lang="en-US" sz="1200" dirty="0">
                <a:solidFill>
                  <a:schemeClr val="accent4">
                    <a:lumMod val="75000"/>
                  </a:schemeClr>
                </a:solidFill>
                <a:cs typeface="Arial" charset="0"/>
              </a:rPr>
              <a:t>*Persons aged 15 years or older and alive at time of diagnosis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451435091"/>
              </p:ext>
            </p:extLst>
          </p:nvPr>
        </p:nvGraphicFramePr>
        <p:xfrm>
          <a:off x="6076812" y="1363121"/>
          <a:ext cx="4591188" cy="4381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The American Thoracic Society and CDC strongly recommend directly observed therapy (DOT) for all TB patients. DOT means that the ingestion of each dose of medication is observed by a trained health worker. The majority (78%) of TB patients residing in a correctional facility at the time of diagnosis were completely on DOT (Totally Directly Observed), compared to 60% for all TB patients not in a correctional facility. Some TB patients in correctional facilities may continue therapy using DOT or self-administered therapy or a combination of both after they are released from a corrections facility. &#10;"/>
          <p:cNvGraphicFramePr/>
          <p:nvPr>
            <p:extLst>
              <p:ext uri="{D42A27DB-BD31-4B8C-83A1-F6EECF244321}">
                <p14:modId xmlns:p14="http://schemas.microsoft.com/office/powerpoint/2010/main" val="813805633"/>
              </p:ext>
            </p:extLst>
          </p:nvPr>
        </p:nvGraphicFramePr>
        <p:xfrm>
          <a:off x="609600" y="1258385"/>
          <a:ext cx="10972800" cy="5070814"/>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09600" y="90943"/>
            <a:ext cx="10972799" cy="1019641"/>
          </a:xfrm>
        </p:spPr>
        <p:txBody>
          <a:bodyPr>
            <a:normAutofit/>
          </a:bodyPr>
          <a:lstStyle/>
          <a:p>
            <a:pPr algn="ctr"/>
            <a:r>
              <a:rPr lang="en-US" dirty="0"/>
              <a:t>Treatment of TB Cases among </a:t>
            </a:r>
            <a:r>
              <a:rPr lang="en-US" dirty="0" smtClean="0"/>
              <a:t>Persons</a:t>
            </a:r>
            <a:r>
              <a:rPr lang="en-US" dirty="0" smtClean="0">
                <a:solidFill>
                  <a:schemeClr val="tx2">
                    <a:lumMod val="50000"/>
                  </a:schemeClr>
                </a:solidFill>
              </a:rPr>
              <a:t> </a:t>
            </a:r>
            <a:r>
              <a:rPr lang="en-US" dirty="0"/>
              <a:t>in Correctional Facilities </a:t>
            </a:r>
            <a:r>
              <a:rPr lang="en-US" dirty="0" smtClean="0"/>
              <a:t/>
            </a:r>
            <a:br>
              <a:rPr lang="en-US" dirty="0" smtClean="0"/>
            </a:br>
            <a:r>
              <a:rPr lang="en-US" dirty="0" smtClean="0"/>
              <a:t>by </a:t>
            </a:r>
            <a:r>
              <a:rPr lang="en-US" dirty="0"/>
              <a:t>Use of </a:t>
            </a:r>
            <a:r>
              <a:rPr lang="en-US" dirty="0" smtClean="0"/>
              <a:t>Directly </a:t>
            </a:r>
            <a:r>
              <a:rPr lang="en-US" dirty="0"/>
              <a:t>Observed Therapy (DOT), </a:t>
            </a:r>
            <a:r>
              <a:rPr lang="en-US" dirty="0" smtClean="0"/>
              <a:t>1993–2015</a:t>
            </a:r>
            <a:r>
              <a:rPr lang="en-US" baseline="30000" dirty="0" smtClean="0"/>
              <a:t>*</a:t>
            </a:r>
            <a:endParaRPr lang="en-US" dirty="0"/>
          </a:p>
        </p:txBody>
      </p:sp>
    </p:spTree>
    <p:extLst>
      <p:ext uri="{BB962C8B-B14F-4D97-AF65-F5344CB8AC3E}">
        <p14:creationId xmlns:p14="http://schemas.microsoft.com/office/powerpoint/2010/main" val="20733488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51464" y="6096000"/>
            <a:ext cx="8443337" cy="650947"/>
          </a:xfrm>
          <a:prstGeom prst="rect">
            <a:avLst/>
          </a:prstGeom>
        </p:spPr>
        <p:txBody>
          <a:bodyPr wrap="none">
            <a:spAutoFit/>
          </a:bodyPr>
          <a:lstStyle/>
          <a:p>
            <a:pPr lvl="0">
              <a:lnSpc>
                <a:spcPct val="110000"/>
              </a:lnSpc>
            </a:pPr>
            <a:r>
              <a:rPr lang="en-US" sz="1100" dirty="0">
                <a:solidFill>
                  <a:schemeClr val="accent4">
                    <a:lumMod val="75000"/>
                  </a:schemeClr>
                </a:solidFill>
                <a:cs typeface="Arial" charset="0"/>
              </a:rPr>
              <a:t>*2015 is the most recent year that treatment completion data are available. Persons aged 15 years or older and alive at time of diagnosis</a:t>
            </a:r>
            <a:r>
              <a:rPr lang="en-US" sz="1100" dirty="0" smtClean="0">
                <a:solidFill>
                  <a:schemeClr val="accent4">
                    <a:lumMod val="75000"/>
                  </a:schemeClr>
                </a:solidFill>
                <a:cs typeface="Arial" charset="0"/>
              </a:rPr>
              <a:t>.</a:t>
            </a:r>
          </a:p>
          <a:p>
            <a:pPr lvl="0">
              <a:lnSpc>
                <a:spcPct val="110000"/>
              </a:lnSpc>
            </a:pPr>
            <a:r>
              <a:rPr lang="en-US" sz="1100" dirty="0" smtClean="0">
                <a:solidFill>
                  <a:schemeClr val="accent4">
                    <a:lumMod val="75000"/>
                  </a:schemeClr>
                </a:solidFill>
                <a:cs typeface="Arial" charset="0"/>
              </a:rPr>
              <a:t>**Includes </a:t>
            </a:r>
            <a:r>
              <a:rPr lang="en-US" sz="1100" dirty="0">
                <a:solidFill>
                  <a:schemeClr val="accent4">
                    <a:lumMod val="75000"/>
                  </a:schemeClr>
                </a:solidFill>
                <a:cs typeface="Arial" charset="0"/>
              </a:rPr>
              <a:t>individuals </a:t>
            </a:r>
            <a:r>
              <a:rPr lang="en-US" sz="1100" dirty="0" smtClean="0">
                <a:solidFill>
                  <a:schemeClr val="accent4">
                    <a:lumMod val="75000"/>
                  </a:schemeClr>
                </a:solidFill>
                <a:cs typeface="Arial" charset="0"/>
              </a:rPr>
              <a:t>who </a:t>
            </a:r>
            <a:r>
              <a:rPr lang="en-US" sz="1100" dirty="0">
                <a:solidFill>
                  <a:schemeClr val="accent4">
                    <a:lumMod val="75000"/>
                  </a:schemeClr>
                </a:solidFill>
                <a:cs typeface="Arial" charset="0"/>
              </a:rPr>
              <a:t>“moved”; moved has not been a valid reason for stopping therapy since 2010</a:t>
            </a:r>
          </a:p>
          <a:p>
            <a:pPr lvl="0">
              <a:lnSpc>
                <a:spcPct val="110000"/>
              </a:lnSpc>
            </a:pPr>
            <a:r>
              <a:rPr lang="en-US" sz="1100" dirty="0" smtClean="0">
                <a:solidFill>
                  <a:schemeClr val="accent4">
                    <a:lumMod val="75000"/>
                  </a:schemeClr>
                </a:solidFill>
              </a:rPr>
              <a:t>NOTE</a:t>
            </a:r>
            <a:r>
              <a:rPr lang="en-US" sz="1100" dirty="0">
                <a:solidFill>
                  <a:schemeClr val="accent4">
                    <a:lumMod val="75000"/>
                  </a:schemeClr>
                </a:solidFill>
              </a:rPr>
              <a:t>:  Data for  “Adverse Treatment Event” accounted for &lt;0.2% of outcome and is not shown.</a:t>
            </a:r>
            <a:endParaRPr lang="en-US" sz="1100" dirty="0">
              <a:solidFill>
                <a:schemeClr val="accent4">
                  <a:lumMod val="75000"/>
                </a:schemeClr>
              </a:solidFill>
              <a:cs typeface="Arial" charset="0"/>
            </a:endParaRPr>
          </a:p>
        </p:txBody>
      </p:sp>
      <p:graphicFrame>
        <p:nvGraphicFramePr>
          <p:cNvPr id="8" name="Chart 7" descr="Since 1993, most TB cases among persons in correctional facilities completed treatment for TB (71%) either during their stay in the correctional facility or after they were released.  Most TB patients completed treatment within a year, but for some, treatment can take years.  The data shown here are based on TB patients having ever completed treatment.  Five percent died during treatment from any cause and a total of 24% were reported as lost, other outcome, refused treatment or had an unknown treatment outcome.  It is likely that those who were lost during treatment were released from a correctional facility before treatment was completed.&#10;"/>
          <p:cNvGraphicFramePr>
            <a:graphicFrameLocks/>
          </p:cNvGraphicFramePr>
          <p:nvPr>
            <p:extLst>
              <p:ext uri="{D42A27DB-BD31-4B8C-83A1-F6EECF244321}">
                <p14:modId xmlns:p14="http://schemas.microsoft.com/office/powerpoint/2010/main" val="1615418627"/>
              </p:ext>
            </p:extLst>
          </p:nvPr>
        </p:nvGraphicFramePr>
        <p:xfrm>
          <a:off x="1951464" y="1122218"/>
          <a:ext cx="8335537" cy="4973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Since 1993, most TB cases among persons in correctional facilities completed treatment for TB (71%) either during their stay in the correctional facility or after they were released.  Most TB patients completed treatment within a year, but for some, treatment can take years.  The data shown here are based on TB patients having ever completed treatment.  Five percent died during treatment from any cause and a total of 24% were reported as lost, other outcome, refused treatment or had an unknown treatment outcome.  It is likely that those who were lost during treatment were released from a correctional facility before treatment was completed.&#10;"/>
          <p:cNvGraphicFramePr/>
          <p:nvPr>
            <p:extLst>
              <p:ext uri="{D42A27DB-BD31-4B8C-83A1-F6EECF244321}">
                <p14:modId xmlns:p14="http://schemas.microsoft.com/office/powerpoint/2010/main" val="3212074998"/>
              </p:ext>
            </p:extLst>
          </p:nvPr>
        </p:nvGraphicFramePr>
        <p:xfrm>
          <a:off x="609600" y="1277195"/>
          <a:ext cx="10972800" cy="4720694"/>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09600" y="85579"/>
            <a:ext cx="10972800" cy="1036639"/>
          </a:xfrm>
        </p:spPr>
        <p:txBody>
          <a:bodyPr>
            <a:normAutofit/>
          </a:bodyPr>
          <a:lstStyle/>
          <a:p>
            <a:pPr algn="ctr"/>
            <a:r>
              <a:rPr lang="en-US" dirty="0" smtClean="0"/>
              <a:t>TB Cases among Persons in </a:t>
            </a:r>
            <a:r>
              <a:rPr lang="en-US" dirty="0"/>
              <a:t>Correctional Facilities at </a:t>
            </a:r>
            <a:r>
              <a:rPr lang="en-US" dirty="0" smtClean="0"/>
              <a:t>the</a:t>
            </a:r>
            <a:br>
              <a:rPr lang="en-US" dirty="0" smtClean="0"/>
            </a:br>
            <a:r>
              <a:rPr lang="en-US" dirty="0" smtClean="0"/>
              <a:t>Time </a:t>
            </a:r>
            <a:r>
              <a:rPr lang="en-US" dirty="0"/>
              <a:t>of Diagnosis by Treatment Completion, </a:t>
            </a:r>
            <a:r>
              <a:rPr lang="en-US" dirty="0" smtClean="0"/>
              <a:t>1993–2015</a:t>
            </a:r>
            <a:r>
              <a:rPr lang="en-US" baseline="30000" dirty="0" smtClean="0"/>
              <a:t>*</a:t>
            </a:r>
            <a:endParaRPr lang="en-US" dirty="0"/>
          </a:p>
        </p:txBody>
      </p:sp>
    </p:spTree>
    <p:extLst>
      <p:ext uri="{BB962C8B-B14F-4D97-AF65-F5344CB8AC3E}">
        <p14:creationId xmlns:p14="http://schemas.microsoft.com/office/powerpoint/2010/main" val="25974915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72734" y="6096001"/>
            <a:ext cx="9281708" cy="650947"/>
          </a:xfrm>
          <a:prstGeom prst="rect">
            <a:avLst/>
          </a:prstGeom>
        </p:spPr>
        <p:txBody>
          <a:bodyPr wrap="none">
            <a:spAutoFit/>
          </a:bodyPr>
          <a:lstStyle/>
          <a:p>
            <a:pPr lvl="0">
              <a:lnSpc>
                <a:spcPct val="110000"/>
              </a:lnSpc>
            </a:pPr>
            <a:r>
              <a:rPr lang="en-US" sz="1100" dirty="0">
                <a:solidFill>
                  <a:schemeClr val="accent4">
                    <a:lumMod val="75000"/>
                  </a:schemeClr>
                </a:solidFill>
                <a:cs typeface="Arial" charset="0"/>
              </a:rPr>
              <a:t>*2015 is the most recent year that treatment completion data are available. Persons aged 15 years or older and alive at time of diagnosis.</a:t>
            </a:r>
          </a:p>
          <a:p>
            <a:pPr lvl="0">
              <a:lnSpc>
                <a:spcPct val="110000"/>
              </a:lnSpc>
            </a:pPr>
            <a:r>
              <a:rPr lang="en-US" sz="1100" dirty="0">
                <a:solidFill>
                  <a:schemeClr val="accent4">
                    <a:lumMod val="75000"/>
                  </a:schemeClr>
                </a:solidFill>
                <a:cs typeface="Arial" charset="0"/>
              </a:rPr>
              <a:t>**</a:t>
            </a:r>
            <a:r>
              <a:rPr lang="en-US" sz="1100" dirty="0" smtClean="0">
                <a:solidFill>
                  <a:schemeClr val="accent4">
                    <a:lumMod val="75000"/>
                  </a:schemeClr>
                </a:solidFill>
                <a:cs typeface="Arial" charset="0"/>
              </a:rPr>
              <a:t>Includes 7 </a:t>
            </a:r>
            <a:r>
              <a:rPr lang="en-US" sz="1100" dirty="0">
                <a:solidFill>
                  <a:schemeClr val="accent4">
                    <a:lumMod val="75000"/>
                  </a:schemeClr>
                </a:solidFill>
                <a:cs typeface="Arial" charset="0"/>
              </a:rPr>
              <a:t>individuals among </a:t>
            </a:r>
            <a:r>
              <a:rPr lang="en-US" sz="1100" dirty="0" smtClean="0">
                <a:solidFill>
                  <a:schemeClr val="accent4">
                    <a:lumMod val="75000"/>
                  </a:schemeClr>
                </a:solidFill>
                <a:cs typeface="Arial" charset="0"/>
              </a:rPr>
              <a:t>TB cases not in correctional facilities </a:t>
            </a:r>
            <a:r>
              <a:rPr lang="en-US" sz="1100" dirty="0">
                <a:solidFill>
                  <a:schemeClr val="accent4">
                    <a:lumMod val="75000"/>
                  </a:schemeClr>
                </a:solidFill>
                <a:cs typeface="Arial" charset="0"/>
              </a:rPr>
              <a:t>who “moved”; moved has not been a valid reason for stopping therapy since 2010</a:t>
            </a:r>
          </a:p>
          <a:p>
            <a:pPr>
              <a:lnSpc>
                <a:spcPct val="110000"/>
              </a:lnSpc>
            </a:pPr>
            <a:r>
              <a:rPr lang="en-US" sz="1100" dirty="0">
                <a:solidFill>
                  <a:schemeClr val="accent4">
                    <a:lumMod val="75000"/>
                  </a:schemeClr>
                </a:solidFill>
              </a:rPr>
              <a:t>NOTE:  Data for  </a:t>
            </a:r>
            <a:r>
              <a:rPr lang="en-US" sz="1100" dirty="0" smtClean="0">
                <a:solidFill>
                  <a:schemeClr val="accent4">
                    <a:lumMod val="75000"/>
                  </a:schemeClr>
                </a:solidFill>
              </a:rPr>
              <a:t>Adverse </a:t>
            </a:r>
            <a:r>
              <a:rPr lang="en-US" sz="1100" dirty="0">
                <a:solidFill>
                  <a:schemeClr val="accent4">
                    <a:lumMod val="75000"/>
                  </a:schemeClr>
                </a:solidFill>
              </a:rPr>
              <a:t>Treatment Event accounted for &lt;0.3% of outcomes and is not shown. </a:t>
            </a:r>
          </a:p>
        </p:txBody>
      </p:sp>
      <p:graphicFrame>
        <p:nvGraphicFramePr>
          <p:cNvPr id="5" name="Chart 4" descr="A lower percentage of TB patients who were residents in correctional facilities at the time of diagnosis completed therapy than TB patients not in a correctional facilities. This may be attributed to patients not reporting to their local health department after discharge from a correctional facility.  A higher percentage of TB patients who were living in a correctional facility at the time of diagnosis were reported as being lost during treatment.&#10;"/>
          <p:cNvGraphicFramePr/>
          <p:nvPr>
            <p:extLst>
              <p:ext uri="{D42A27DB-BD31-4B8C-83A1-F6EECF244321}">
                <p14:modId xmlns:p14="http://schemas.microsoft.com/office/powerpoint/2010/main" val="2719421379"/>
              </p:ext>
            </p:extLst>
          </p:nvPr>
        </p:nvGraphicFramePr>
        <p:xfrm>
          <a:off x="609600" y="1371600"/>
          <a:ext cx="10972800" cy="483155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09600" y="228601"/>
            <a:ext cx="10972800" cy="960439"/>
          </a:xfrm>
        </p:spPr>
        <p:txBody>
          <a:bodyPr/>
          <a:lstStyle/>
          <a:p>
            <a:pPr algn="ctr"/>
            <a:r>
              <a:rPr lang="en-US" dirty="0" smtClean="0"/>
              <a:t>Percentage </a:t>
            </a:r>
            <a:r>
              <a:rPr lang="en-US" dirty="0"/>
              <a:t>of TB Cases by Treatment Completion </a:t>
            </a:r>
            <a:r>
              <a:rPr lang="en-US" dirty="0" smtClean="0"/>
              <a:t>Status</a:t>
            </a:r>
            <a:br>
              <a:rPr lang="en-US" dirty="0" smtClean="0"/>
            </a:br>
            <a:r>
              <a:rPr lang="en-US" dirty="0" smtClean="0"/>
              <a:t>and </a:t>
            </a:r>
            <a:r>
              <a:rPr lang="en-US" dirty="0"/>
              <a:t>Correctional Facility </a:t>
            </a:r>
            <a:r>
              <a:rPr lang="en-US" dirty="0" smtClean="0"/>
              <a:t>Status at Diagnosis, 2010–2015</a:t>
            </a:r>
            <a:r>
              <a:rPr lang="en-US" baseline="30000" dirty="0" smtClean="0"/>
              <a:t>*</a:t>
            </a:r>
            <a:endParaRPr lang="en-US" dirty="0"/>
          </a:p>
        </p:txBody>
      </p:sp>
    </p:spTree>
    <p:extLst>
      <p:ext uri="{BB962C8B-B14F-4D97-AF65-F5344CB8AC3E}">
        <p14:creationId xmlns:p14="http://schemas.microsoft.com/office/powerpoint/2010/main" val="15303571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6495352"/>
            <a:ext cx="2269596" cy="295466"/>
          </a:xfrm>
          <a:prstGeom prst="rect">
            <a:avLst/>
          </a:prstGeom>
        </p:spPr>
        <p:txBody>
          <a:bodyPr wrap="none">
            <a:spAutoFit/>
          </a:bodyPr>
          <a:lstStyle/>
          <a:p>
            <a:pPr lvl="0">
              <a:lnSpc>
                <a:spcPct val="110000"/>
              </a:lnSpc>
            </a:pPr>
            <a:r>
              <a:rPr lang="en-US" sz="1200" dirty="0">
                <a:solidFill>
                  <a:schemeClr val="accent4">
                    <a:lumMod val="75000"/>
                  </a:schemeClr>
                </a:solidFill>
                <a:cs typeface="Arial" charset="0"/>
              </a:rPr>
              <a:t>*Persons aged 15 years or older</a:t>
            </a:r>
          </a:p>
        </p:txBody>
      </p:sp>
      <p:sp>
        <p:nvSpPr>
          <p:cNvPr id="9" name="TextBox 8"/>
          <p:cNvSpPr txBox="1"/>
          <p:nvPr/>
        </p:nvSpPr>
        <p:spPr>
          <a:xfrm>
            <a:off x="7153275" y="1413200"/>
            <a:ext cx="3752850" cy="369332"/>
          </a:xfrm>
          <a:prstGeom prst="rect">
            <a:avLst/>
          </a:prstGeom>
          <a:noFill/>
          <a:ln>
            <a:solidFill>
              <a:schemeClr val="accent6"/>
            </a:solidFill>
          </a:ln>
        </p:spPr>
        <p:txBody>
          <a:bodyPr wrap="square" rtlCol="0">
            <a:spAutoFit/>
          </a:bodyPr>
          <a:lstStyle/>
          <a:p>
            <a:pPr algn="ctr"/>
            <a:r>
              <a:rPr lang="en-US" b="1" dirty="0">
                <a:solidFill>
                  <a:srgbClr val="000000"/>
                </a:solidFill>
                <a:latin typeface="Calibri" panose="020F0502020204030204" pitchFamily="34" charset="0"/>
              </a:rPr>
              <a:t>TB cases </a:t>
            </a:r>
            <a:r>
              <a:rPr lang="en-US" b="1" dirty="0" smtClean="0">
                <a:solidFill>
                  <a:srgbClr val="000000"/>
                </a:solidFill>
                <a:latin typeface="Calibri" panose="020F0502020204030204" pitchFamily="34" charset="0"/>
              </a:rPr>
              <a:t>NOT </a:t>
            </a:r>
            <a:r>
              <a:rPr lang="en-US" b="1" dirty="0">
                <a:solidFill>
                  <a:srgbClr val="000000"/>
                </a:solidFill>
                <a:latin typeface="Calibri" panose="020F0502020204030204" pitchFamily="34" charset="0"/>
              </a:rPr>
              <a:t>in correctional </a:t>
            </a:r>
            <a:r>
              <a:rPr lang="en-US" b="1" dirty="0" smtClean="0">
                <a:solidFill>
                  <a:srgbClr val="000000"/>
                </a:solidFill>
                <a:latin typeface="Calibri" panose="020F0502020204030204" pitchFamily="34" charset="0"/>
              </a:rPr>
              <a:t>facilities</a:t>
            </a:r>
            <a:endParaRPr lang="en-US" b="1" dirty="0">
              <a:solidFill>
                <a:srgbClr val="000000"/>
              </a:solidFill>
              <a:latin typeface="Calibri" panose="020F0502020204030204" pitchFamily="34" charset="0"/>
            </a:endParaRPr>
          </a:p>
        </p:txBody>
      </p:sp>
      <p:sp>
        <p:nvSpPr>
          <p:cNvPr id="15" name="TextBox 14"/>
          <p:cNvSpPr txBox="1"/>
          <p:nvPr/>
        </p:nvSpPr>
        <p:spPr>
          <a:xfrm>
            <a:off x="7126667" y="5942778"/>
            <a:ext cx="2057400" cy="461665"/>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Unknown History </a:t>
            </a:r>
            <a:r>
              <a:rPr lang="en-US" sz="1200" dirty="0">
                <a:solidFill>
                  <a:schemeClr val="accent4">
                    <a:lumMod val="50000"/>
                  </a:schemeClr>
                </a:solidFill>
                <a:latin typeface="Calibri" panose="020F0502020204030204" pitchFamily="34" charset="0"/>
              </a:rPr>
              <a:t>of Excess Alcohol Use  </a:t>
            </a:r>
          </a:p>
        </p:txBody>
      </p:sp>
      <p:sp>
        <p:nvSpPr>
          <p:cNvPr id="13" name="Rectangle 12"/>
          <p:cNvSpPr/>
          <p:nvPr/>
        </p:nvSpPr>
        <p:spPr>
          <a:xfrm flipH="1">
            <a:off x="6983324" y="5997382"/>
            <a:ext cx="143343" cy="167789"/>
          </a:xfrm>
          <a:prstGeom prst="rect">
            <a:avLst/>
          </a:prstGeom>
          <a:solidFill>
            <a:schemeClr val="accent3"/>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50282" y="5945815"/>
            <a:ext cx="1476385" cy="461665"/>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History </a:t>
            </a:r>
            <a:r>
              <a:rPr lang="en-US" sz="1200" dirty="0">
                <a:solidFill>
                  <a:schemeClr val="accent4">
                    <a:lumMod val="50000"/>
                  </a:schemeClr>
                </a:solidFill>
                <a:latin typeface="Calibri" panose="020F0502020204030204" pitchFamily="34" charset="0"/>
              </a:rPr>
              <a:t>of Excess Alcohol Use  </a:t>
            </a:r>
          </a:p>
        </p:txBody>
      </p:sp>
      <p:sp>
        <p:nvSpPr>
          <p:cNvPr id="12" name="Rectangle 11"/>
          <p:cNvSpPr/>
          <p:nvPr/>
        </p:nvSpPr>
        <p:spPr>
          <a:xfrm>
            <a:off x="5507435" y="5997385"/>
            <a:ext cx="142847" cy="167788"/>
          </a:xfrm>
          <a:prstGeom prst="rect">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76647" y="5942777"/>
            <a:ext cx="1590677" cy="461665"/>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No History of Excess Alcohol Use  </a:t>
            </a:r>
            <a:endParaRPr lang="en-US" sz="1200" dirty="0">
              <a:solidFill>
                <a:schemeClr val="accent4">
                  <a:lumMod val="50000"/>
                </a:schemeClr>
              </a:solidFill>
              <a:latin typeface="Calibri" panose="020F0502020204030204" pitchFamily="34" charset="0"/>
            </a:endParaRPr>
          </a:p>
        </p:txBody>
      </p:sp>
      <p:sp>
        <p:nvSpPr>
          <p:cNvPr id="11" name="Rectangle 10"/>
          <p:cNvSpPr/>
          <p:nvPr/>
        </p:nvSpPr>
        <p:spPr>
          <a:xfrm>
            <a:off x="3733800" y="5997385"/>
            <a:ext cx="142847" cy="167788"/>
          </a:xfrm>
          <a:prstGeom prst="rect">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descr="In TB cases among persons in correctional facilities, 71% reported not having a history of excess alcohol use in the year prior to their TB diagnosis in comparison to 88% among persons not in a correctional facility.  Among those in a correctional facility, 22% reported excess alcohol use; among those not in a correctional facility, 11% reported excess alcohol use.&#10;"/>
          <p:cNvGraphicFramePr/>
          <p:nvPr>
            <p:extLst>
              <p:ext uri="{D42A27DB-BD31-4B8C-83A1-F6EECF244321}">
                <p14:modId xmlns:p14="http://schemas.microsoft.com/office/powerpoint/2010/main" val="2191579927"/>
              </p:ext>
            </p:extLst>
          </p:nvPr>
        </p:nvGraphicFramePr>
        <p:xfrm>
          <a:off x="6553200" y="1662767"/>
          <a:ext cx="4953000" cy="48306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In TB cases among persons in correctional facilities, 71% reported not having a history of excess alcohol use in the year prior to their TB diagnosis in comparison to 88% among persons not in a correctional facility.  Among those in a correctional facility, 22% reported excess alcohol use; among those not in a correctional facility, 11% reported excess alcohol use.&#10;"/>
          <p:cNvGraphicFramePr/>
          <p:nvPr>
            <p:extLst>
              <p:ext uri="{D42A27DB-BD31-4B8C-83A1-F6EECF244321}">
                <p14:modId xmlns:p14="http://schemas.microsoft.com/office/powerpoint/2010/main" val="1318800832"/>
              </p:ext>
            </p:extLst>
          </p:nvPr>
        </p:nvGraphicFramePr>
        <p:xfrm>
          <a:off x="394600" y="1647406"/>
          <a:ext cx="4953000" cy="483064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190625" y="1413200"/>
            <a:ext cx="3295650" cy="369332"/>
          </a:xfrm>
          <a:prstGeom prst="rect">
            <a:avLst/>
          </a:prstGeom>
          <a:noFill/>
          <a:ln>
            <a:solidFill>
              <a:schemeClr val="accent6"/>
            </a:solidFill>
          </a:ln>
        </p:spPr>
        <p:txBody>
          <a:bodyPr wrap="square" rtlCol="0">
            <a:spAutoFit/>
          </a:bodyPr>
          <a:lstStyle/>
          <a:p>
            <a:pPr algn="ctr"/>
            <a:r>
              <a:rPr lang="en-US" b="1" dirty="0">
                <a:solidFill>
                  <a:srgbClr val="000000"/>
                </a:solidFill>
                <a:latin typeface="Calibri" panose="020F0502020204030204" pitchFamily="34" charset="0"/>
              </a:rPr>
              <a:t>TB cases in correctional facilities</a:t>
            </a:r>
          </a:p>
        </p:txBody>
      </p:sp>
      <p:sp>
        <p:nvSpPr>
          <p:cNvPr id="3" name="Title 2"/>
          <p:cNvSpPr>
            <a:spLocks noGrp="1"/>
          </p:cNvSpPr>
          <p:nvPr>
            <p:ph type="title"/>
          </p:nvPr>
        </p:nvSpPr>
        <p:spPr>
          <a:xfrm>
            <a:off x="609600" y="286871"/>
            <a:ext cx="10896600" cy="826381"/>
          </a:xfrm>
        </p:spPr>
        <p:txBody>
          <a:bodyPr/>
          <a:lstStyle/>
          <a:p>
            <a:pPr algn="ctr"/>
            <a:r>
              <a:rPr lang="en-US" dirty="0" smtClean="0"/>
              <a:t>TB Cases by Correctional Facility Residence</a:t>
            </a:r>
            <a:br>
              <a:rPr lang="en-US" dirty="0" smtClean="0"/>
            </a:br>
            <a:r>
              <a:rPr lang="en-US" dirty="0" smtClean="0"/>
              <a:t>and Excess </a:t>
            </a:r>
            <a:r>
              <a:rPr lang="en-US" dirty="0"/>
              <a:t>Alcohol Use, </a:t>
            </a:r>
            <a:r>
              <a:rPr lang="en-US" dirty="0" smtClean="0"/>
              <a:t>2010–2017</a:t>
            </a:r>
            <a:r>
              <a:rPr lang="en-US" baseline="30000" dirty="0" smtClean="0"/>
              <a:t>*</a:t>
            </a:r>
            <a:endParaRPr lang="en-US" dirty="0"/>
          </a:p>
        </p:txBody>
      </p:sp>
    </p:spTree>
    <p:extLst>
      <p:ext uri="{BB962C8B-B14F-4D97-AF65-F5344CB8AC3E}">
        <p14:creationId xmlns:p14="http://schemas.microsoft.com/office/powerpoint/2010/main" val="22070559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6231913"/>
            <a:ext cx="2514600" cy="49859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nSpc>
                <a:spcPct val="110000"/>
              </a:lnSpc>
            </a:pPr>
            <a:r>
              <a:rPr lang="en-US" sz="1200" dirty="0">
                <a:solidFill>
                  <a:schemeClr val="accent4">
                    <a:lumMod val="75000"/>
                  </a:schemeClr>
                </a:solidFill>
                <a:cs typeface="Arial" charset="0"/>
              </a:rPr>
              <a:t>*Persons aged 15 years or </a:t>
            </a:r>
            <a:r>
              <a:rPr lang="en-US" sz="1200" dirty="0" smtClean="0">
                <a:solidFill>
                  <a:schemeClr val="accent4">
                    <a:lumMod val="75000"/>
                  </a:schemeClr>
                </a:solidFill>
                <a:cs typeface="Arial" charset="0"/>
              </a:rPr>
              <a:t>older</a:t>
            </a:r>
          </a:p>
          <a:p>
            <a:pPr lvl="0">
              <a:lnSpc>
                <a:spcPct val="110000"/>
              </a:lnSpc>
            </a:pPr>
            <a:r>
              <a:rPr lang="en-US" sz="1200" dirty="0" smtClean="0">
                <a:solidFill>
                  <a:schemeClr val="accent4">
                    <a:lumMod val="75000"/>
                  </a:schemeClr>
                </a:solidFill>
                <a:cs typeface="Arial" charset="0"/>
              </a:rPr>
              <a:t>IDU = Injection Drug Use</a:t>
            </a:r>
            <a:endParaRPr lang="en-US" sz="1200" dirty="0">
              <a:solidFill>
                <a:schemeClr val="accent4">
                  <a:lumMod val="75000"/>
                </a:schemeClr>
              </a:solidFill>
              <a:cs typeface="Arial" charset="0"/>
            </a:endParaRPr>
          </a:p>
        </p:txBody>
      </p:sp>
      <p:sp>
        <p:nvSpPr>
          <p:cNvPr id="19" name="TextBox 18"/>
          <p:cNvSpPr txBox="1"/>
          <p:nvPr/>
        </p:nvSpPr>
        <p:spPr>
          <a:xfrm>
            <a:off x="7126667" y="5942778"/>
            <a:ext cx="2057400" cy="276999"/>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Unknown History of IDU</a:t>
            </a:r>
            <a:endParaRPr lang="en-US" sz="1200" dirty="0">
              <a:solidFill>
                <a:schemeClr val="accent4">
                  <a:lumMod val="50000"/>
                </a:schemeClr>
              </a:solidFill>
              <a:latin typeface="Calibri" panose="020F0502020204030204" pitchFamily="34" charset="0"/>
            </a:endParaRPr>
          </a:p>
        </p:txBody>
      </p:sp>
      <p:sp>
        <p:nvSpPr>
          <p:cNvPr id="17" name="Rectangle 16"/>
          <p:cNvSpPr/>
          <p:nvPr/>
        </p:nvSpPr>
        <p:spPr>
          <a:xfrm flipH="1">
            <a:off x="6983324" y="5997382"/>
            <a:ext cx="143343" cy="167789"/>
          </a:xfrm>
          <a:prstGeom prst="rect">
            <a:avLst/>
          </a:prstGeom>
          <a:solidFill>
            <a:schemeClr val="accent3"/>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50282" y="5945815"/>
            <a:ext cx="1476385" cy="276999"/>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History of IDU</a:t>
            </a:r>
            <a:endParaRPr lang="en-US" sz="1200" dirty="0">
              <a:solidFill>
                <a:schemeClr val="accent4">
                  <a:lumMod val="50000"/>
                </a:schemeClr>
              </a:solidFill>
              <a:latin typeface="Calibri" panose="020F0502020204030204" pitchFamily="34" charset="0"/>
            </a:endParaRPr>
          </a:p>
        </p:txBody>
      </p:sp>
      <p:sp>
        <p:nvSpPr>
          <p:cNvPr id="16" name="Rectangle 15"/>
          <p:cNvSpPr/>
          <p:nvPr/>
        </p:nvSpPr>
        <p:spPr>
          <a:xfrm>
            <a:off x="5507435" y="5997385"/>
            <a:ext cx="142847" cy="167788"/>
          </a:xfrm>
          <a:prstGeom prst="rect">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76647" y="5942777"/>
            <a:ext cx="1590677" cy="277000"/>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No History of IDU </a:t>
            </a:r>
            <a:endParaRPr lang="en-US" sz="1200" dirty="0">
              <a:solidFill>
                <a:schemeClr val="accent4">
                  <a:lumMod val="50000"/>
                </a:schemeClr>
              </a:solidFill>
              <a:latin typeface="Calibri" panose="020F0502020204030204" pitchFamily="34" charset="0"/>
            </a:endParaRPr>
          </a:p>
        </p:txBody>
      </p:sp>
      <p:sp>
        <p:nvSpPr>
          <p:cNvPr id="15" name="Rectangle 14"/>
          <p:cNvSpPr/>
          <p:nvPr/>
        </p:nvSpPr>
        <p:spPr>
          <a:xfrm>
            <a:off x="3733800" y="5997385"/>
            <a:ext cx="142847" cy="167788"/>
          </a:xfrm>
          <a:prstGeom prst="rect">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descr="The majority (85%) of TB cases among persons in correctional facilities did not report a history of injection drug use in the year prior to their TB diagnosis. Eight percent reported a history of injection drug use.&#10;"/>
          <p:cNvGraphicFramePr/>
          <p:nvPr>
            <p:extLst>
              <p:ext uri="{D42A27DB-BD31-4B8C-83A1-F6EECF244321}">
                <p14:modId xmlns:p14="http://schemas.microsoft.com/office/powerpoint/2010/main" val="2080092421"/>
              </p:ext>
            </p:extLst>
          </p:nvPr>
        </p:nvGraphicFramePr>
        <p:xfrm>
          <a:off x="6324600" y="1723479"/>
          <a:ext cx="5410200" cy="47577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153275" y="1413200"/>
            <a:ext cx="3752850" cy="369332"/>
          </a:xfrm>
          <a:prstGeom prst="rect">
            <a:avLst/>
          </a:prstGeom>
          <a:noFill/>
          <a:ln>
            <a:solidFill>
              <a:schemeClr val="accent6"/>
            </a:solidFill>
          </a:ln>
        </p:spPr>
        <p:txBody>
          <a:bodyPr wrap="square" rtlCol="0">
            <a:spAutoFit/>
          </a:bodyPr>
          <a:lstStyle/>
          <a:p>
            <a:pPr algn="ctr"/>
            <a:r>
              <a:rPr lang="en-US" b="1" dirty="0">
                <a:solidFill>
                  <a:srgbClr val="000000"/>
                </a:solidFill>
                <a:latin typeface="Calibri" panose="020F0502020204030204" pitchFamily="34" charset="0"/>
              </a:rPr>
              <a:t>TB cases NOT in correctional facilities</a:t>
            </a:r>
          </a:p>
        </p:txBody>
      </p:sp>
      <p:graphicFrame>
        <p:nvGraphicFramePr>
          <p:cNvPr id="12" name="Chart 11" descr="The majority (85%) of TB cases among persons in correctional facilities did not report a history of injection drug use in the year prior to their TB diagnosis. Eight percent reported a history of injection drug use.&#10;"/>
          <p:cNvGraphicFramePr/>
          <p:nvPr>
            <p:extLst>
              <p:ext uri="{D42A27DB-BD31-4B8C-83A1-F6EECF244321}">
                <p14:modId xmlns:p14="http://schemas.microsoft.com/office/powerpoint/2010/main" val="383525837"/>
              </p:ext>
            </p:extLst>
          </p:nvPr>
        </p:nvGraphicFramePr>
        <p:xfrm>
          <a:off x="171450" y="1723479"/>
          <a:ext cx="5334000" cy="47577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190625" y="1413200"/>
            <a:ext cx="3295650" cy="369332"/>
          </a:xfrm>
          <a:prstGeom prst="rect">
            <a:avLst/>
          </a:prstGeom>
          <a:noFill/>
          <a:ln>
            <a:solidFill>
              <a:schemeClr val="accent6"/>
            </a:solidFill>
          </a:ln>
        </p:spPr>
        <p:txBody>
          <a:bodyPr wrap="square" rtlCol="0">
            <a:spAutoFit/>
          </a:bodyPr>
          <a:lstStyle/>
          <a:p>
            <a:pPr algn="ctr"/>
            <a:r>
              <a:rPr lang="en-US" b="1" dirty="0">
                <a:solidFill>
                  <a:srgbClr val="000000"/>
                </a:solidFill>
                <a:latin typeface="Calibri" panose="020F0502020204030204" pitchFamily="34" charset="0"/>
              </a:rPr>
              <a:t>TB cases in correctional facilities</a:t>
            </a:r>
          </a:p>
        </p:txBody>
      </p:sp>
      <p:sp>
        <p:nvSpPr>
          <p:cNvPr id="3" name="Title 2"/>
          <p:cNvSpPr>
            <a:spLocks noGrp="1"/>
          </p:cNvSpPr>
          <p:nvPr>
            <p:ph type="title"/>
          </p:nvPr>
        </p:nvSpPr>
        <p:spPr>
          <a:xfrm>
            <a:off x="609600" y="31376"/>
            <a:ext cx="10972800" cy="1143000"/>
          </a:xfrm>
        </p:spPr>
        <p:txBody>
          <a:bodyPr/>
          <a:lstStyle/>
          <a:p>
            <a:pPr algn="ctr"/>
            <a:r>
              <a:rPr lang="en-US" dirty="0" smtClean="0"/>
              <a:t>TB Cases </a:t>
            </a:r>
            <a:r>
              <a:rPr lang="en-US" dirty="0"/>
              <a:t>by Correctional Facility Residence </a:t>
            </a:r>
            <a:r>
              <a:rPr lang="en-US" dirty="0" smtClean="0"/>
              <a:t>and</a:t>
            </a:r>
            <a:br>
              <a:rPr lang="en-US" dirty="0" smtClean="0"/>
            </a:br>
            <a:r>
              <a:rPr lang="en-US" dirty="0" smtClean="0"/>
              <a:t>History </a:t>
            </a:r>
            <a:r>
              <a:rPr lang="en-US" dirty="0"/>
              <a:t>of Injection Drug Use, </a:t>
            </a:r>
            <a:r>
              <a:rPr lang="en-US" dirty="0" smtClean="0"/>
              <a:t>2010–2017</a:t>
            </a:r>
            <a:r>
              <a:rPr lang="en-US" baseline="30000" dirty="0" smtClean="0"/>
              <a:t>*</a:t>
            </a:r>
            <a:endParaRPr lang="en-US" dirty="0"/>
          </a:p>
        </p:txBody>
      </p:sp>
    </p:spTree>
    <p:extLst>
      <p:ext uri="{BB962C8B-B14F-4D97-AF65-F5344CB8AC3E}">
        <p14:creationId xmlns:p14="http://schemas.microsoft.com/office/powerpoint/2010/main" val="24657653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Database of all confirmed cases of tuberculosis (TB) disease reported to the Centers for Disease Control and Prevention (CDC) </a:t>
            </a:r>
          </a:p>
          <a:p>
            <a:endParaRPr lang="en-US" dirty="0" smtClean="0"/>
          </a:p>
          <a:p>
            <a:r>
              <a:rPr lang="en-US" dirty="0" smtClean="0"/>
              <a:t>A confirmed case is one that is laboratory confirmed, meets the clinical case definition, or is confirmed by the provider (in absence of adequate laboratory or clinical information)</a:t>
            </a:r>
          </a:p>
          <a:p>
            <a:endParaRPr lang="en-US" dirty="0" smtClean="0"/>
          </a:p>
          <a:p>
            <a:r>
              <a:rPr lang="en-US" dirty="0" smtClean="0"/>
              <a:t>Since 1993, CDC has collected demographic, risk factor, clinical, and laboratory information on TB cases among persons residing in correctional facilities at the time of diagnosis</a:t>
            </a:r>
            <a:endParaRPr lang="en-US" dirty="0"/>
          </a:p>
        </p:txBody>
      </p:sp>
      <p:sp>
        <p:nvSpPr>
          <p:cNvPr id="4" name="Title 3"/>
          <p:cNvSpPr>
            <a:spLocks noGrp="1"/>
          </p:cNvSpPr>
          <p:nvPr>
            <p:ph type="title"/>
          </p:nvPr>
        </p:nvSpPr>
        <p:spPr/>
        <p:txBody>
          <a:bodyPr/>
          <a:lstStyle/>
          <a:p>
            <a:pPr algn="ctr"/>
            <a:r>
              <a:rPr lang="en-US" dirty="0" smtClean="0"/>
              <a:t>The National Tuberculosis Surveillance System</a:t>
            </a:r>
            <a:endParaRPr lang="en-US" dirty="0"/>
          </a:p>
        </p:txBody>
      </p:sp>
    </p:spTree>
    <p:extLst>
      <p:ext uri="{BB962C8B-B14F-4D97-AF65-F5344CB8AC3E}">
        <p14:creationId xmlns:p14="http://schemas.microsoft.com/office/powerpoint/2010/main" val="10354372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9540" y="6241773"/>
            <a:ext cx="2514600" cy="498598"/>
          </a:xfrm>
          <a:prstGeom prst="rect">
            <a:avLst/>
          </a:prstGeom>
        </p:spPr>
        <p:txBody>
          <a:bodyPr wrap="square">
            <a:spAutoFit/>
          </a:bodyPr>
          <a:lstStyle/>
          <a:p>
            <a:pPr lvl="0">
              <a:lnSpc>
                <a:spcPct val="110000"/>
              </a:lnSpc>
            </a:pPr>
            <a:r>
              <a:rPr lang="en-US" sz="1200" dirty="0">
                <a:solidFill>
                  <a:schemeClr val="accent4">
                    <a:lumMod val="75000"/>
                  </a:schemeClr>
                </a:solidFill>
                <a:cs typeface="Arial" charset="0"/>
              </a:rPr>
              <a:t>*Persons aged 15 years or </a:t>
            </a:r>
            <a:r>
              <a:rPr lang="en-US" sz="1200" dirty="0" smtClean="0">
                <a:solidFill>
                  <a:schemeClr val="accent4">
                    <a:lumMod val="75000"/>
                  </a:schemeClr>
                </a:solidFill>
                <a:cs typeface="Arial" charset="0"/>
              </a:rPr>
              <a:t>older</a:t>
            </a:r>
          </a:p>
          <a:p>
            <a:pPr lvl="0">
              <a:lnSpc>
                <a:spcPct val="110000"/>
              </a:lnSpc>
            </a:pPr>
            <a:r>
              <a:rPr lang="en-US" sz="1200" dirty="0" smtClean="0">
                <a:solidFill>
                  <a:schemeClr val="accent4">
                    <a:lumMod val="75000"/>
                  </a:schemeClr>
                </a:solidFill>
                <a:cs typeface="Arial" charset="0"/>
              </a:rPr>
              <a:t>IDU = Injection Drug Use</a:t>
            </a:r>
            <a:endParaRPr lang="en-US" sz="1200" dirty="0">
              <a:solidFill>
                <a:schemeClr val="accent4">
                  <a:lumMod val="75000"/>
                </a:schemeClr>
              </a:solidFill>
              <a:cs typeface="Arial" charset="0"/>
            </a:endParaRPr>
          </a:p>
        </p:txBody>
      </p:sp>
      <p:sp>
        <p:nvSpPr>
          <p:cNvPr id="17" name="TextBox 16"/>
          <p:cNvSpPr txBox="1"/>
          <p:nvPr/>
        </p:nvSpPr>
        <p:spPr>
          <a:xfrm>
            <a:off x="7395378" y="5925274"/>
            <a:ext cx="2057400" cy="276999"/>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Unknown History of Non IDU</a:t>
            </a:r>
            <a:endParaRPr lang="en-US" sz="1200" dirty="0">
              <a:solidFill>
                <a:schemeClr val="accent4">
                  <a:lumMod val="50000"/>
                </a:schemeClr>
              </a:solidFill>
              <a:latin typeface="Calibri" panose="020F0502020204030204" pitchFamily="34" charset="0"/>
            </a:endParaRPr>
          </a:p>
        </p:txBody>
      </p:sp>
      <p:sp>
        <p:nvSpPr>
          <p:cNvPr id="15" name="Rectangle 14"/>
          <p:cNvSpPr/>
          <p:nvPr/>
        </p:nvSpPr>
        <p:spPr>
          <a:xfrm flipH="1">
            <a:off x="7252035" y="5979880"/>
            <a:ext cx="143343" cy="167789"/>
          </a:xfrm>
          <a:prstGeom prst="rect">
            <a:avLst/>
          </a:prstGeom>
          <a:solidFill>
            <a:schemeClr val="accent3"/>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36035" y="5928311"/>
            <a:ext cx="1476385" cy="276999"/>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History of Non IDU</a:t>
            </a:r>
            <a:endParaRPr lang="en-US" sz="1200" dirty="0">
              <a:solidFill>
                <a:schemeClr val="accent4">
                  <a:lumMod val="50000"/>
                </a:schemeClr>
              </a:solidFill>
              <a:latin typeface="Calibri" panose="020F0502020204030204" pitchFamily="34" charset="0"/>
            </a:endParaRPr>
          </a:p>
        </p:txBody>
      </p:sp>
      <p:sp>
        <p:nvSpPr>
          <p:cNvPr id="14" name="Rectangle 13"/>
          <p:cNvSpPr/>
          <p:nvPr/>
        </p:nvSpPr>
        <p:spPr>
          <a:xfrm>
            <a:off x="5593188" y="5979881"/>
            <a:ext cx="142847" cy="167788"/>
          </a:xfrm>
          <a:prstGeom prst="rect">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62400" y="5925273"/>
            <a:ext cx="1590677" cy="277000"/>
          </a:xfrm>
          <a:prstGeom prst="rect">
            <a:avLst/>
          </a:prstGeom>
          <a:noFill/>
        </p:spPr>
        <p:txBody>
          <a:bodyPr wrap="square" rtlCol="0">
            <a:spAutoFit/>
          </a:bodyPr>
          <a:lstStyle/>
          <a:p>
            <a:r>
              <a:rPr lang="en-US" sz="1200" dirty="0" smtClean="0">
                <a:solidFill>
                  <a:schemeClr val="accent4">
                    <a:lumMod val="50000"/>
                  </a:schemeClr>
                </a:solidFill>
                <a:latin typeface="Calibri" panose="020F0502020204030204" pitchFamily="34" charset="0"/>
              </a:rPr>
              <a:t>No History of Non IDU </a:t>
            </a:r>
            <a:endParaRPr lang="en-US" sz="1200" dirty="0">
              <a:solidFill>
                <a:schemeClr val="accent4">
                  <a:lumMod val="50000"/>
                </a:schemeClr>
              </a:solidFill>
              <a:latin typeface="Calibri" panose="020F0502020204030204" pitchFamily="34" charset="0"/>
            </a:endParaRPr>
          </a:p>
        </p:txBody>
      </p:sp>
      <p:sp>
        <p:nvSpPr>
          <p:cNvPr id="13" name="Rectangle 12"/>
          <p:cNvSpPr/>
          <p:nvPr/>
        </p:nvSpPr>
        <p:spPr>
          <a:xfrm>
            <a:off x="3819553" y="5979881"/>
            <a:ext cx="142847" cy="167788"/>
          </a:xfrm>
          <a:prstGeom prst="rect">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43750" y="1364069"/>
            <a:ext cx="3771900" cy="369332"/>
          </a:xfrm>
          <a:prstGeom prst="rect">
            <a:avLst/>
          </a:prstGeom>
          <a:noFill/>
          <a:ln>
            <a:solidFill>
              <a:schemeClr val="accent6"/>
            </a:solidFill>
          </a:ln>
        </p:spPr>
        <p:txBody>
          <a:bodyPr wrap="square" rtlCol="0">
            <a:spAutoFit/>
          </a:bodyPr>
          <a:lstStyle/>
          <a:p>
            <a:pPr algn="ctr"/>
            <a:r>
              <a:rPr lang="en-US" b="1" dirty="0">
                <a:solidFill>
                  <a:srgbClr val="000000"/>
                </a:solidFill>
                <a:latin typeface="Calibri" panose="020F0502020204030204" pitchFamily="34" charset="0"/>
              </a:rPr>
              <a:t>TB cases NOT in correctional facilities</a:t>
            </a:r>
          </a:p>
        </p:txBody>
      </p:sp>
      <p:graphicFrame>
        <p:nvGraphicFramePr>
          <p:cNvPr id="5" name="Chart 4" descr="The majority (85%) of TB cases among persons in correctional facilities did not report a history of injection drug use in the year prior to their TB diagnosis. Eight percent reported a history of injection drug use.&#10;"/>
          <p:cNvGraphicFramePr/>
          <p:nvPr>
            <p:extLst>
              <p:ext uri="{D42A27DB-BD31-4B8C-83A1-F6EECF244321}">
                <p14:modId xmlns:p14="http://schemas.microsoft.com/office/powerpoint/2010/main" val="2812544765"/>
              </p:ext>
            </p:extLst>
          </p:nvPr>
        </p:nvGraphicFramePr>
        <p:xfrm>
          <a:off x="6286500" y="1733401"/>
          <a:ext cx="5486400" cy="41918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53767" y="1364069"/>
            <a:ext cx="3272622" cy="369332"/>
          </a:xfrm>
          <a:prstGeom prst="rect">
            <a:avLst/>
          </a:prstGeom>
          <a:noFill/>
          <a:ln>
            <a:solidFill>
              <a:schemeClr val="accent6"/>
            </a:solidFill>
          </a:ln>
        </p:spPr>
        <p:txBody>
          <a:bodyPr wrap="square" rtlCol="0">
            <a:spAutoFit/>
          </a:bodyPr>
          <a:lstStyle/>
          <a:p>
            <a:pPr algn="ctr"/>
            <a:r>
              <a:rPr lang="en-US" b="1" dirty="0">
                <a:solidFill>
                  <a:srgbClr val="000000"/>
                </a:solidFill>
                <a:latin typeface="Calibri" panose="020F0502020204030204" pitchFamily="34" charset="0"/>
              </a:rPr>
              <a:t>TB cases in correctional facilities</a:t>
            </a:r>
          </a:p>
        </p:txBody>
      </p:sp>
      <p:graphicFrame>
        <p:nvGraphicFramePr>
          <p:cNvPr id="20" name="Chart 19" descr="The majority (85%) of TB cases among persons in correctional facilities did not report a history of injection drug use in the year prior to their TB diagnosis. Eight percent reported a history of injection drug use.&#10;"/>
          <p:cNvGraphicFramePr/>
          <p:nvPr>
            <p:extLst>
              <p:ext uri="{D42A27DB-BD31-4B8C-83A1-F6EECF244321}">
                <p14:modId xmlns:p14="http://schemas.microsoft.com/office/powerpoint/2010/main" val="3831726789"/>
              </p:ext>
            </p:extLst>
          </p:nvPr>
        </p:nvGraphicFramePr>
        <p:xfrm>
          <a:off x="346878" y="1733401"/>
          <a:ext cx="5486400" cy="4191872"/>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1"/>
          <p:cNvSpPr>
            <a:spLocks noGrp="1"/>
          </p:cNvSpPr>
          <p:nvPr>
            <p:ph type="title"/>
          </p:nvPr>
        </p:nvSpPr>
        <p:spPr>
          <a:xfrm>
            <a:off x="619540" y="31376"/>
            <a:ext cx="10962860" cy="1143000"/>
          </a:xfrm>
        </p:spPr>
        <p:txBody>
          <a:bodyPr/>
          <a:lstStyle/>
          <a:p>
            <a:pPr algn="ctr"/>
            <a:r>
              <a:rPr lang="en-US" dirty="0"/>
              <a:t>TB </a:t>
            </a:r>
            <a:r>
              <a:rPr lang="en-US" dirty="0" smtClean="0"/>
              <a:t>Cases </a:t>
            </a:r>
            <a:r>
              <a:rPr lang="en-US" dirty="0"/>
              <a:t>by Correctional Facility Residence </a:t>
            </a:r>
            <a:r>
              <a:rPr lang="en-US" dirty="0" smtClean="0"/>
              <a:t>and</a:t>
            </a:r>
            <a:br>
              <a:rPr lang="en-US" dirty="0" smtClean="0"/>
            </a:br>
            <a:r>
              <a:rPr lang="en-US" dirty="0" smtClean="0"/>
              <a:t>History </a:t>
            </a:r>
            <a:r>
              <a:rPr lang="en-US" dirty="0"/>
              <a:t>of </a:t>
            </a:r>
            <a:r>
              <a:rPr lang="en-US" dirty="0" smtClean="0"/>
              <a:t>Noninjection </a:t>
            </a:r>
            <a:r>
              <a:rPr lang="en-US" dirty="0"/>
              <a:t>Drug Use, </a:t>
            </a:r>
            <a:r>
              <a:rPr lang="en-US" dirty="0" smtClean="0"/>
              <a:t>2010–2017</a:t>
            </a:r>
            <a:r>
              <a:rPr lang="en-US" baseline="30000" dirty="0" smtClean="0"/>
              <a:t>*</a:t>
            </a:r>
            <a:endParaRPr lang="en-US" dirty="0"/>
          </a:p>
        </p:txBody>
      </p:sp>
    </p:spTree>
    <p:extLst>
      <p:ext uri="{BB962C8B-B14F-4D97-AF65-F5344CB8AC3E}">
        <p14:creationId xmlns:p14="http://schemas.microsoft.com/office/powerpoint/2010/main" val="3472642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7113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Surveillance Reporting for</a:t>
            </a:r>
            <a:br>
              <a:rPr lang="en-US" dirty="0"/>
            </a:br>
            <a:r>
              <a:rPr lang="en-US" dirty="0"/>
              <a:t>Residence in a Correctional Facility</a:t>
            </a:r>
          </a:p>
        </p:txBody>
      </p:sp>
      <p:sp>
        <p:nvSpPr>
          <p:cNvPr id="3" name="Text Placeholder 2"/>
          <p:cNvSpPr>
            <a:spLocks noGrp="1"/>
          </p:cNvSpPr>
          <p:nvPr>
            <p:ph type="body" sz="quarter" idx="10"/>
          </p:nvPr>
        </p:nvSpPr>
        <p:spPr/>
        <p:txBody>
          <a:bodyPr>
            <a:normAutofit fontScale="92500" lnSpcReduction="20000"/>
          </a:bodyPr>
          <a:lstStyle/>
          <a:p>
            <a:r>
              <a:rPr lang="en-US" dirty="0"/>
              <a:t>Resident of a correctional facility at the time of TB diagnosis (Yes, No, or Unknown)</a:t>
            </a:r>
          </a:p>
          <a:p>
            <a:r>
              <a:rPr lang="en-US" dirty="0"/>
              <a:t>Types of correctional facilities:</a:t>
            </a:r>
          </a:p>
          <a:p>
            <a:pPr lvl="1"/>
            <a:r>
              <a:rPr lang="en-US" dirty="0"/>
              <a:t>Federal Prison</a:t>
            </a:r>
          </a:p>
          <a:p>
            <a:pPr lvl="1"/>
            <a:r>
              <a:rPr lang="en-US" dirty="0"/>
              <a:t>State Prison</a:t>
            </a:r>
          </a:p>
          <a:p>
            <a:pPr lvl="1"/>
            <a:r>
              <a:rPr lang="en-US" dirty="0"/>
              <a:t>Local Jail</a:t>
            </a:r>
          </a:p>
          <a:p>
            <a:pPr lvl="1"/>
            <a:r>
              <a:rPr lang="en-US" dirty="0"/>
              <a:t>Juvenile Correctional Facility</a:t>
            </a:r>
          </a:p>
          <a:p>
            <a:pPr lvl="1"/>
            <a:r>
              <a:rPr lang="en-US" dirty="0"/>
              <a:t>Other Correctional Facility</a:t>
            </a:r>
          </a:p>
          <a:p>
            <a:pPr lvl="1"/>
            <a:r>
              <a:rPr lang="en-US" dirty="0"/>
              <a:t>Unknown</a:t>
            </a:r>
          </a:p>
          <a:p>
            <a:endParaRPr lang="en-US" dirty="0"/>
          </a:p>
          <a:p>
            <a:r>
              <a:rPr lang="en-US" dirty="0"/>
              <a:t>A separate question about  “Immigration and Customs Enforcement” (ICE) custody was added in 2009</a:t>
            </a:r>
          </a:p>
          <a:p>
            <a:pPr lvl="1"/>
            <a:r>
              <a:rPr lang="en-US" dirty="0"/>
              <a:t>Persons in ICE custody can be housed in stand-alone ICE detention centers or other correctional </a:t>
            </a:r>
            <a:r>
              <a:rPr lang="en-US" dirty="0" smtClean="0"/>
              <a:t>facilities</a:t>
            </a:r>
            <a:endParaRPr lang="en-US" dirty="0"/>
          </a:p>
          <a:p>
            <a:pPr lvl="1"/>
            <a:r>
              <a:rPr lang="en-US" dirty="0"/>
              <a:t>Questions pertaining to TB patients diagnosed in ICE facilities were </a:t>
            </a:r>
            <a:r>
              <a:rPr lang="en-US" dirty="0" smtClean="0"/>
              <a:t>93% </a:t>
            </a:r>
            <a:r>
              <a:rPr lang="en-US" dirty="0"/>
              <a:t>complete in </a:t>
            </a:r>
            <a:r>
              <a:rPr lang="en-US" dirty="0" smtClean="0"/>
              <a:t>2010; 97% </a:t>
            </a:r>
            <a:r>
              <a:rPr lang="en-US" dirty="0"/>
              <a:t>complete in </a:t>
            </a:r>
            <a:r>
              <a:rPr lang="en-US" dirty="0" smtClean="0"/>
              <a:t>2017</a:t>
            </a:r>
            <a:endParaRPr lang="en-US" dirty="0"/>
          </a:p>
        </p:txBody>
      </p:sp>
    </p:spTree>
    <p:extLst>
      <p:ext uri="{BB962C8B-B14F-4D97-AF65-F5344CB8AC3E}">
        <p14:creationId xmlns:p14="http://schemas.microsoft.com/office/powerpoint/2010/main" val="37842157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TB in Correctional Facilities</a:t>
            </a:r>
            <a:endParaRPr lang="en-US" dirty="0"/>
          </a:p>
        </p:txBody>
      </p:sp>
      <p:sp>
        <p:nvSpPr>
          <p:cNvPr id="7" name="Text Placeholder 6"/>
          <p:cNvSpPr>
            <a:spLocks noGrp="1"/>
          </p:cNvSpPr>
          <p:nvPr>
            <p:ph type="body" sz="quarter" idx="10"/>
          </p:nvPr>
        </p:nvSpPr>
        <p:spPr/>
        <p:txBody>
          <a:bodyPr>
            <a:normAutofit lnSpcReduction="10000"/>
          </a:bodyPr>
          <a:lstStyle/>
          <a:p>
            <a:r>
              <a:rPr lang="en-US" dirty="0"/>
              <a:t>In </a:t>
            </a:r>
            <a:r>
              <a:rPr lang="en-US" dirty="0" smtClean="0"/>
              <a:t>2017,  </a:t>
            </a:r>
            <a:r>
              <a:rPr lang="en-US" dirty="0"/>
              <a:t>a total of </a:t>
            </a:r>
            <a:r>
              <a:rPr lang="en-US" dirty="0" smtClean="0"/>
              <a:t>8,668 </a:t>
            </a:r>
            <a:r>
              <a:rPr lang="en-US" dirty="0"/>
              <a:t>TB patients ≥ 15 years old were reported in the United States</a:t>
            </a:r>
          </a:p>
          <a:p>
            <a:pPr lvl="1"/>
            <a:r>
              <a:rPr lang="en-US" dirty="0" smtClean="0"/>
              <a:t>8,630 </a:t>
            </a:r>
            <a:r>
              <a:rPr lang="en-US" dirty="0"/>
              <a:t>of those (</a:t>
            </a:r>
            <a:r>
              <a:rPr lang="en-US" dirty="0" smtClean="0"/>
              <a:t>99.6%) </a:t>
            </a:r>
            <a:r>
              <a:rPr lang="en-US" dirty="0"/>
              <a:t>had information on residence in correctional facilities</a:t>
            </a:r>
          </a:p>
          <a:p>
            <a:pPr lvl="1"/>
            <a:r>
              <a:rPr lang="en-US" dirty="0" smtClean="0"/>
              <a:t>268 (3.1%) </a:t>
            </a:r>
            <a:r>
              <a:rPr lang="en-US" dirty="0"/>
              <a:t>patients were reported as residents of correctional facilities at the time of TB diagnosis </a:t>
            </a:r>
          </a:p>
          <a:p>
            <a:endParaRPr lang="en-US" dirty="0"/>
          </a:p>
          <a:p>
            <a:r>
              <a:rPr lang="en-US" dirty="0"/>
              <a:t>Between 1993 and </a:t>
            </a:r>
            <a:r>
              <a:rPr lang="en-US" dirty="0" smtClean="0"/>
              <a:t>2017, 4.0</a:t>
            </a:r>
            <a:r>
              <a:rPr lang="en-US" dirty="0"/>
              <a:t>% (</a:t>
            </a:r>
            <a:r>
              <a:rPr lang="en-US" dirty="0" smtClean="0"/>
              <a:t>n=13,770) </a:t>
            </a:r>
            <a:r>
              <a:rPr lang="en-US" dirty="0"/>
              <a:t>of TB cases reported in the United States for persons ≥ 15 years were residents of correctional facilities at the time of </a:t>
            </a:r>
            <a:r>
              <a:rPr lang="en-US" dirty="0" smtClean="0"/>
              <a:t>diagnosis</a:t>
            </a:r>
            <a:endParaRPr lang="en-US" dirty="0"/>
          </a:p>
          <a:p>
            <a:endParaRPr lang="en-US" dirty="0"/>
          </a:p>
          <a:p>
            <a:r>
              <a:rPr lang="en-US" dirty="0"/>
              <a:t>The following slides are for persons ≥ 15 years old living in the United States unless otherwise </a:t>
            </a:r>
            <a:r>
              <a:rPr lang="en-US" dirty="0" smtClean="0"/>
              <a:t>noted</a:t>
            </a:r>
            <a:endParaRPr lang="en-US" dirty="0"/>
          </a:p>
          <a:p>
            <a:endParaRPr lang="en-US" dirty="0"/>
          </a:p>
        </p:txBody>
      </p:sp>
    </p:spTree>
    <p:extLst>
      <p:ext uri="{BB962C8B-B14F-4D97-AF65-F5344CB8AC3E}">
        <p14:creationId xmlns:p14="http://schemas.microsoft.com/office/powerpoint/2010/main" val="1264846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1" y="6172200"/>
            <a:ext cx="2175339" cy="295466"/>
          </a:xfrm>
          <a:prstGeom prst="rect">
            <a:avLst/>
          </a:prstGeom>
        </p:spPr>
        <p:txBody>
          <a:bodyPr wrap="none">
            <a:spAutoFit/>
          </a:bodyPr>
          <a:lstStyle/>
          <a:p>
            <a:pPr lvl="0">
              <a:lnSpc>
                <a:spcPct val="110000"/>
              </a:lnSpc>
            </a:pPr>
            <a:r>
              <a:rPr lang="en-US" sz="1200" dirty="0">
                <a:solidFill>
                  <a:schemeClr val="accent4">
                    <a:lumMod val="75000"/>
                  </a:schemeClr>
                </a:solidFill>
                <a:latin typeface="Calibri" panose="020F0502020204030204" pitchFamily="34" charset="0"/>
                <a:cs typeface="Calibri" panose="020F0502020204030204" pitchFamily="34" charset="0"/>
              </a:rPr>
              <a:t>*Persons aged 15 years or older</a:t>
            </a:r>
          </a:p>
        </p:txBody>
      </p:sp>
      <p:graphicFrame>
        <p:nvGraphicFramePr>
          <p:cNvPr id="7" name="Chart 6" descr="From 1993 to 2017 there were a total of 13,770 TB cases reported among persons in correctional facilities at the time of their diagnosis.  The percentage of confirmed TB cases among persons in correctional facilities has always been under 10% of total TB cases reported.  The highest reported proportion occurred in 1994, with 5% (1,117) of all TB cases reported as residents of correctional facilities.  In 2017, this percentage dropped to 3.1% (268).&#10;"/>
          <p:cNvGraphicFramePr/>
          <p:nvPr>
            <p:extLst>
              <p:ext uri="{D42A27DB-BD31-4B8C-83A1-F6EECF244321}">
                <p14:modId xmlns:p14="http://schemas.microsoft.com/office/powerpoint/2010/main" val="511334611"/>
              </p:ext>
            </p:extLst>
          </p:nvPr>
        </p:nvGraphicFramePr>
        <p:xfrm>
          <a:off x="609600" y="1592178"/>
          <a:ext cx="109728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2"/>
          <p:cNvSpPr>
            <a:spLocks noGrp="1"/>
          </p:cNvSpPr>
          <p:nvPr>
            <p:ph type="title"/>
          </p:nvPr>
        </p:nvSpPr>
        <p:spPr>
          <a:xfrm>
            <a:off x="609600" y="304801"/>
            <a:ext cx="10972800" cy="960439"/>
          </a:xfrm>
        </p:spPr>
        <p:txBody>
          <a:bodyPr>
            <a:noAutofit/>
          </a:bodyPr>
          <a:lstStyle/>
          <a:p>
            <a:pPr algn="ctr"/>
            <a:r>
              <a:rPr lang="en-US" dirty="0"/>
              <a:t>TB Cases among Residents of Correctional </a:t>
            </a:r>
            <a:r>
              <a:rPr lang="en-US" dirty="0" smtClean="0"/>
              <a:t>Facilities and </a:t>
            </a:r>
            <a:r>
              <a:rPr lang="en-US" dirty="0"/>
              <a:t/>
            </a:r>
            <a:br>
              <a:rPr lang="en-US" dirty="0"/>
            </a:br>
            <a:r>
              <a:rPr lang="en-US" dirty="0"/>
              <a:t>Percentage of all Reported TB Cases per </a:t>
            </a:r>
            <a:r>
              <a:rPr lang="en-US" dirty="0" smtClean="0"/>
              <a:t>year, 1993–2017</a:t>
            </a:r>
            <a:r>
              <a:rPr lang="en-US" baseline="30000" dirty="0" smtClean="0"/>
              <a:t>*</a:t>
            </a:r>
            <a:endParaRPr lang="en-US" dirty="0"/>
          </a:p>
        </p:txBody>
      </p:sp>
    </p:spTree>
    <p:extLst>
      <p:ext uri="{BB962C8B-B14F-4D97-AF65-F5344CB8AC3E}">
        <p14:creationId xmlns:p14="http://schemas.microsoft.com/office/powerpoint/2010/main" val="10632387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080069"/>
            <a:ext cx="11353800" cy="701731"/>
          </a:xfrm>
          <a:prstGeom prst="rect">
            <a:avLst/>
          </a:prstGeom>
        </p:spPr>
        <p:txBody>
          <a:bodyPr wrap="square">
            <a:spAutoFit/>
          </a:bodyPr>
          <a:lstStyle/>
          <a:p>
            <a:pPr lvl="0">
              <a:lnSpc>
                <a:spcPct val="110000"/>
              </a:lnSpc>
            </a:pPr>
            <a:r>
              <a:rPr lang="en-US" sz="1200" dirty="0">
                <a:solidFill>
                  <a:schemeClr val="accent4">
                    <a:lumMod val="75000"/>
                  </a:schemeClr>
                </a:solidFill>
                <a:latin typeface="Calibri" panose="020F0502020204030204" pitchFamily="34" charset="0"/>
                <a:cs typeface="Calibri" panose="020F0502020204030204" pitchFamily="34" charset="0"/>
              </a:rPr>
              <a:t>*Persons aged 15 years or older</a:t>
            </a:r>
          </a:p>
          <a:p>
            <a:pPr lvl="0">
              <a:lnSpc>
                <a:spcPct val="110000"/>
              </a:lnSpc>
            </a:pPr>
            <a:r>
              <a:rPr lang="en-US" sz="1200" dirty="0">
                <a:solidFill>
                  <a:schemeClr val="accent4">
                    <a:lumMod val="75000"/>
                  </a:schemeClr>
                </a:solidFill>
                <a:latin typeface="Calibri" panose="020F0502020204030204" pitchFamily="34" charset="0"/>
                <a:cs typeface="Calibri" panose="020F0502020204030204" pitchFamily="34" charset="0"/>
              </a:rPr>
              <a:t>**Includes Immigration and Customs Enforcement (ICE) detention centers, tribal jails operated by Indian reservations, police lockups (temporary holding facilities for person who have not been formally charged in court), military stockades and jails, or federal park facilities</a:t>
            </a:r>
          </a:p>
        </p:txBody>
      </p:sp>
      <p:graphicFrame>
        <p:nvGraphicFramePr>
          <p:cNvPr id="4" name="Chart 3" descr="Persons in correctional facilities at the time of diagnosis can reside in federal or state prisons, local jails, juvenile correction centers or other facilities.  Other facilities include Immigration and Customs Enforcement (ICE) detention centers, tribal jails operated by Indian reservations, police lockups (temporary holding facilities for person who have not been formally charged in court), military stockades and jails, or federal park facilities. &#10;&#10;Since 1993, 49% of all TB cases reported among residents of correctional facilities were from local jails.  About 8% in federal prisons, 28% resided in state prisons, about 12% resided in other facilities (e.g. ICE), less than 1% were in facilities housing juveniles and 2% had missing data on type of facility.&#10;"/>
          <p:cNvGraphicFramePr/>
          <p:nvPr>
            <p:extLst>
              <p:ext uri="{D42A27DB-BD31-4B8C-83A1-F6EECF244321}">
                <p14:modId xmlns:p14="http://schemas.microsoft.com/office/powerpoint/2010/main" val="2240683298"/>
              </p:ext>
            </p:extLst>
          </p:nvPr>
        </p:nvGraphicFramePr>
        <p:xfrm>
          <a:off x="609600" y="1036638"/>
          <a:ext cx="10972800" cy="510169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a:xfrm>
            <a:off x="609600" y="76199"/>
            <a:ext cx="10972800" cy="960439"/>
          </a:xfrm>
        </p:spPr>
        <p:txBody>
          <a:bodyPr/>
          <a:lstStyle/>
          <a:p>
            <a:pPr algn="ctr"/>
            <a:r>
              <a:rPr lang="en-US" dirty="0" smtClean="0"/>
              <a:t>TB </a:t>
            </a:r>
            <a:r>
              <a:rPr lang="en-US" dirty="0"/>
              <a:t>Cases among Residents of Correctional Facilities </a:t>
            </a:r>
            <a:r>
              <a:rPr lang="en-US" dirty="0" smtClean="0"/>
              <a:t>by</a:t>
            </a:r>
            <a:br>
              <a:rPr lang="en-US" dirty="0" smtClean="0"/>
            </a:br>
            <a:r>
              <a:rPr lang="en-US" dirty="0" smtClean="0"/>
              <a:t>Type </a:t>
            </a:r>
            <a:r>
              <a:rPr lang="en-US" dirty="0"/>
              <a:t>of Facility, </a:t>
            </a:r>
            <a:r>
              <a:rPr lang="en-US" dirty="0" smtClean="0"/>
              <a:t>2010–2017</a:t>
            </a:r>
            <a:r>
              <a:rPr lang="en-US" baseline="30000" dirty="0" smtClean="0"/>
              <a:t>*</a:t>
            </a:r>
            <a:endParaRPr lang="en-US" dirty="0"/>
          </a:p>
        </p:txBody>
      </p:sp>
    </p:spTree>
    <p:extLst>
      <p:ext uri="{BB962C8B-B14F-4D97-AF65-F5344CB8AC3E}">
        <p14:creationId xmlns:p14="http://schemas.microsoft.com/office/powerpoint/2010/main" val="391765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13861" y="6204466"/>
            <a:ext cx="2175339" cy="295466"/>
          </a:xfrm>
          <a:prstGeom prst="rect">
            <a:avLst/>
          </a:prstGeom>
        </p:spPr>
        <p:txBody>
          <a:bodyPr wrap="none">
            <a:spAutoFit/>
          </a:bodyPr>
          <a:lstStyle/>
          <a:p>
            <a:pPr lvl="0">
              <a:lnSpc>
                <a:spcPct val="110000"/>
              </a:lnSpc>
            </a:pPr>
            <a:r>
              <a:rPr lang="en-US" sz="1200" dirty="0">
                <a:solidFill>
                  <a:schemeClr val="accent4">
                    <a:lumMod val="75000"/>
                  </a:schemeClr>
                </a:solidFill>
                <a:latin typeface="Calibri" panose="020F0502020204030204" pitchFamily="34" charset="0"/>
                <a:cs typeface="Calibri" panose="020F0502020204030204" pitchFamily="34" charset="0"/>
              </a:rPr>
              <a:t>*Persons aged 15 years or older</a:t>
            </a:r>
          </a:p>
        </p:txBody>
      </p:sp>
      <p:graphicFrame>
        <p:nvGraphicFramePr>
          <p:cNvPr id="7" name="Chart 6" descr="Just as the proportion of TB cases among non-U.S.-born persons has risen over the years, the proportion of TB cases among non-U.S.-born persons in correctional facilities has surpassed those among U.S.-born persons. The number of cases among U.S.-born persons has dropped sharply over the years from a high of 945 reported in 1994, to 108 reported in 2017. The number of cases among non-U.S.-born persons gradually rose from 148 in 1993 to 274 in 2010; from 2011 to 2016 the number of cases was between 200 and 232 each year, and in 2017, there were 160 cases among non-U.S.-born persons. &#10;&#10;The overall number TB cases among non-U.S.-born persons exceeded the overall number of TB cases among U.S.-born persons in 2001 and subsequent years.  For persons in correctional facilities this cross-over occurred in 2008. &#10;&#10;"/>
          <p:cNvGraphicFramePr/>
          <p:nvPr>
            <p:extLst>
              <p:ext uri="{D42A27DB-BD31-4B8C-83A1-F6EECF244321}">
                <p14:modId xmlns:p14="http://schemas.microsoft.com/office/powerpoint/2010/main" val="3339043918"/>
              </p:ext>
            </p:extLst>
          </p:nvPr>
        </p:nvGraphicFramePr>
        <p:xfrm>
          <a:off x="609600" y="1429657"/>
          <a:ext cx="10972800" cy="480746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609600" y="152400"/>
            <a:ext cx="10972800" cy="1143000"/>
          </a:xfrm>
        </p:spPr>
        <p:txBody>
          <a:bodyPr>
            <a:normAutofit/>
          </a:bodyPr>
          <a:lstStyle/>
          <a:p>
            <a:pPr algn="ctr"/>
            <a:r>
              <a:rPr lang="en-US" dirty="0" smtClean="0"/>
              <a:t>TB Cases among U.S.-born and Non-U.S.–born Persons</a:t>
            </a:r>
            <a:br>
              <a:rPr lang="en-US" dirty="0" smtClean="0"/>
            </a:br>
            <a:r>
              <a:rPr lang="en-US" dirty="0" smtClean="0"/>
              <a:t>in </a:t>
            </a:r>
            <a:r>
              <a:rPr lang="en-US" dirty="0"/>
              <a:t>Correctional Facilities, </a:t>
            </a:r>
            <a:r>
              <a:rPr lang="en-US" dirty="0" smtClean="0"/>
              <a:t>1993–2017</a:t>
            </a:r>
            <a:r>
              <a:rPr lang="en-US" baseline="30000" dirty="0" smtClean="0"/>
              <a:t>*</a:t>
            </a:r>
            <a:endParaRPr lang="en-US" dirty="0"/>
          </a:p>
        </p:txBody>
      </p:sp>
    </p:spTree>
    <p:extLst>
      <p:ext uri="{BB962C8B-B14F-4D97-AF65-F5344CB8AC3E}">
        <p14:creationId xmlns:p14="http://schemas.microsoft.com/office/powerpoint/2010/main" val="27739209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64662" y="5826485"/>
            <a:ext cx="10515600" cy="1107996"/>
          </a:xfrm>
          <a:prstGeom prst="rect">
            <a:avLst/>
          </a:prstGeom>
        </p:spPr>
        <p:txBody>
          <a:bodyPr wrap="square">
            <a:spAutoFit/>
          </a:bodyPr>
          <a:lstStyle/>
          <a:p>
            <a:pPr>
              <a:lnSpc>
                <a:spcPct val="110000"/>
              </a:lnSpc>
            </a:pPr>
            <a:r>
              <a:rPr lang="en-US" sz="1000" dirty="0">
                <a:solidFill>
                  <a:schemeClr val="accent4">
                    <a:lumMod val="75000"/>
                  </a:schemeClr>
                </a:solidFill>
                <a:latin typeface="Calibri" panose="020F0502020204030204" pitchFamily="34" charset="0"/>
                <a:cs typeface="Calibri" panose="020F0502020204030204" pitchFamily="34" charset="0"/>
              </a:rPr>
              <a:t>Note</a:t>
            </a:r>
            <a:r>
              <a:rPr lang="en-US" sz="1000" dirty="0" smtClean="0">
                <a:solidFill>
                  <a:schemeClr val="accent4">
                    <a:lumMod val="75000"/>
                  </a:schemeClr>
                </a:solidFill>
                <a:latin typeface="Calibri" panose="020F0502020204030204" pitchFamily="34" charset="0"/>
                <a:cs typeface="Calibri" panose="020F0502020204030204" pitchFamily="34" charset="0"/>
              </a:rPr>
              <a:t>: </a:t>
            </a:r>
            <a:r>
              <a:rPr lang="en-US" sz="1000" dirty="0">
                <a:solidFill>
                  <a:schemeClr val="accent4">
                    <a:lumMod val="75000"/>
                  </a:schemeClr>
                </a:solidFill>
                <a:latin typeface="Calibri" panose="020F0502020204030204" pitchFamily="34" charset="0"/>
                <a:cs typeface="Calibri" panose="020F0502020204030204" pitchFamily="34" charset="0"/>
              </a:rPr>
              <a:t>Persons identified as white, black, Asian, or of other race are all non-Hispanic.  Persons identified as Hispanic might be of any race</a:t>
            </a:r>
            <a:r>
              <a:rPr lang="en-US" sz="1000" dirty="0" smtClean="0">
                <a:solidFill>
                  <a:schemeClr val="accent4">
                    <a:lumMod val="75000"/>
                  </a:schemeClr>
                </a:solidFill>
                <a:latin typeface="Calibri" panose="020F0502020204030204" pitchFamily="34" charset="0"/>
                <a:cs typeface="Calibri" panose="020F0502020204030204" pitchFamily="34" charset="0"/>
              </a:rPr>
              <a:t>.</a:t>
            </a:r>
          </a:p>
          <a:p>
            <a:pPr>
              <a:lnSpc>
                <a:spcPct val="110000"/>
              </a:lnSpc>
            </a:pPr>
            <a:r>
              <a:rPr lang="en-US" sz="1000" dirty="0" smtClean="0">
                <a:solidFill>
                  <a:schemeClr val="accent4">
                    <a:lumMod val="75000"/>
                  </a:schemeClr>
                </a:solidFill>
                <a:latin typeface="Calibri" panose="020F0502020204030204" pitchFamily="34" charset="0"/>
                <a:cs typeface="Calibri" panose="020F0502020204030204" pitchFamily="34" charset="0"/>
              </a:rPr>
              <a:t>CF=correctional facility</a:t>
            </a:r>
          </a:p>
          <a:p>
            <a:pPr>
              <a:lnSpc>
                <a:spcPct val="110000"/>
              </a:lnSpc>
            </a:pPr>
            <a:r>
              <a:rPr lang="en-US" sz="1000" dirty="0" smtClean="0">
                <a:solidFill>
                  <a:schemeClr val="accent4">
                    <a:lumMod val="75000"/>
                  </a:schemeClr>
                </a:solidFill>
                <a:latin typeface="Calibri" panose="020F0502020204030204" pitchFamily="34" charset="0"/>
                <a:cs typeface="Calibri" panose="020F0502020204030204" pitchFamily="34" charset="0"/>
              </a:rPr>
              <a:t>*Persons </a:t>
            </a:r>
            <a:r>
              <a:rPr lang="en-US" sz="1000" dirty="0">
                <a:solidFill>
                  <a:schemeClr val="accent4">
                    <a:lumMod val="75000"/>
                  </a:schemeClr>
                </a:solidFill>
                <a:latin typeface="Calibri" panose="020F0502020204030204" pitchFamily="34" charset="0"/>
                <a:cs typeface="Calibri" panose="020F0502020204030204" pitchFamily="34" charset="0"/>
              </a:rPr>
              <a:t>aged 15 years or </a:t>
            </a:r>
            <a:r>
              <a:rPr lang="en-US" sz="1000" dirty="0" smtClean="0">
                <a:solidFill>
                  <a:schemeClr val="accent4">
                    <a:lumMod val="75000"/>
                  </a:schemeClr>
                </a:solidFill>
                <a:latin typeface="Calibri" panose="020F0502020204030204" pitchFamily="34" charset="0"/>
                <a:cs typeface="Calibri" panose="020F0502020204030204" pitchFamily="34" charset="0"/>
              </a:rPr>
              <a:t>older</a:t>
            </a:r>
          </a:p>
          <a:p>
            <a:pPr>
              <a:lnSpc>
                <a:spcPct val="110000"/>
              </a:lnSpc>
            </a:pPr>
            <a:r>
              <a:rPr lang="en-US" sz="1000" dirty="0" smtClean="0">
                <a:solidFill>
                  <a:schemeClr val="accent4">
                    <a:lumMod val="75000"/>
                  </a:schemeClr>
                </a:solidFill>
                <a:latin typeface="Calibri" panose="020F0502020204030204" pitchFamily="34" charset="0"/>
                <a:cs typeface="Calibri" panose="020F0502020204030204" pitchFamily="34" charset="0"/>
              </a:rPr>
              <a:t>**</a:t>
            </a:r>
            <a:r>
              <a:rPr lang="en-US" sz="1000" dirty="0">
                <a:solidFill>
                  <a:schemeClr val="accent4">
                    <a:lumMod val="75000"/>
                  </a:schemeClr>
                </a:solidFill>
                <a:latin typeface="Calibri" panose="020F0502020204030204" pitchFamily="34" charset="0"/>
                <a:cs typeface="Calibri" panose="020F0502020204030204" pitchFamily="34" charset="0"/>
              </a:rPr>
              <a:t>Persons included in this category are American Indian/Alaska Native, Native Hawaiian or other Pacific Islander, multiple race, or unknown race and comprise &lt;2% of all incarcerated TB cases.</a:t>
            </a:r>
          </a:p>
          <a:p>
            <a:pPr>
              <a:lnSpc>
                <a:spcPct val="110000"/>
              </a:lnSpc>
            </a:pPr>
            <a:r>
              <a:rPr lang="en-US" sz="1000" dirty="0" smtClean="0">
                <a:solidFill>
                  <a:schemeClr val="accent4">
                    <a:lumMod val="75000"/>
                  </a:schemeClr>
                </a:solidFill>
                <a:latin typeface="Calibri" panose="020F0502020204030204" pitchFamily="34" charset="0"/>
                <a:cs typeface="Calibri" panose="020F0502020204030204" pitchFamily="34" charset="0"/>
              </a:rPr>
              <a:t>***</a:t>
            </a:r>
            <a:r>
              <a:rPr lang="en-US" sz="1000" dirty="0">
                <a:solidFill>
                  <a:schemeClr val="accent4">
                    <a:lumMod val="75000"/>
                  </a:schemeClr>
                </a:solidFill>
                <a:latin typeface="Calibri" panose="020F0502020204030204" pitchFamily="34" charset="0"/>
                <a:cs typeface="Calibri" panose="020F0502020204030204" pitchFamily="34" charset="0"/>
              </a:rPr>
              <a:t>Persons included in this category are American Indian/Alaska Native, Native Hawaiian or other Pacific Islander, multiple race, or unknown race and comprise </a:t>
            </a:r>
            <a:r>
              <a:rPr lang="en-US" sz="1000" dirty="0" smtClean="0">
                <a:solidFill>
                  <a:schemeClr val="accent4">
                    <a:lumMod val="75000"/>
                  </a:schemeClr>
                </a:solidFill>
                <a:latin typeface="Calibri" panose="020F0502020204030204" pitchFamily="34" charset="0"/>
                <a:cs typeface="Calibri" panose="020F0502020204030204" pitchFamily="34" charset="0"/>
              </a:rPr>
              <a:t>&lt;3% </a:t>
            </a:r>
            <a:r>
              <a:rPr lang="en-US" sz="1000" dirty="0">
                <a:solidFill>
                  <a:schemeClr val="accent4">
                    <a:lumMod val="75000"/>
                  </a:schemeClr>
                </a:solidFill>
                <a:latin typeface="Calibri" panose="020F0502020204030204" pitchFamily="34" charset="0"/>
                <a:cs typeface="Calibri" panose="020F0502020204030204" pitchFamily="34" charset="0"/>
              </a:rPr>
              <a:t>of </a:t>
            </a:r>
            <a:r>
              <a:rPr lang="en-US" sz="1000" dirty="0" smtClean="0">
                <a:solidFill>
                  <a:schemeClr val="accent4">
                    <a:lumMod val="75000"/>
                  </a:schemeClr>
                </a:solidFill>
                <a:latin typeface="Calibri" panose="020F0502020204030204" pitchFamily="34" charset="0"/>
                <a:cs typeface="Calibri" panose="020F0502020204030204" pitchFamily="34" charset="0"/>
              </a:rPr>
              <a:t>all </a:t>
            </a:r>
            <a:r>
              <a:rPr lang="en-US" sz="1000" dirty="0">
                <a:solidFill>
                  <a:schemeClr val="accent4">
                    <a:lumMod val="75000"/>
                  </a:schemeClr>
                </a:solidFill>
                <a:latin typeface="Calibri" panose="020F0502020204030204" pitchFamily="34" charset="0"/>
                <a:cs typeface="Calibri" panose="020F0502020204030204" pitchFamily="34" charset="0"/>
              </a:rPr>
              <a:t>TB cases.</a:t>
            </a:r>
          </a:p>
          <a:p>
            <a:pPr>
              <a:lnSpc>
                <a:spcPct val="110000"/>
              </a:lnSpc>
            </a:pPr>
            <a:endParaRPr lang="en-US" sz="1000" dirty="0">
              <a:solidFill>
                <a:schemeClr val="accent4">
                  <a:lumMod val="7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10185400" y="4408420"/>
            <a:ext cx="852925" cy="307777"/>
          </a:xfrm>
          <a:prstGeom prst="rect">
            <a:avLst/>
          </a:prstGeom>
          <a:noFill/>
          <a:ln>
            <a:solidFill>
              <a:schemeClr val="accent4">
                <a:lumMod val="75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4">
                    <a:lumMod val="75000"/>
                  </a:schemeClr>
                </a:solidFill>
                <a:latin typeface="Calibri" panose="020F0502020204030204" pitchFamily="34" charset="0"/>
              </a:rPr>
              <a:t>Other</a:t>
            </a:r>
          </a:p>
        </p:txBody>
      </p:sp>
      <p:sp>
        <p:nvSpPr>
          <p:cNvPr id="17" name="TextBox 16"/>
          <p:cNvSpPr txBox="1"/>
          <p:nvPr/>
        </p:nvSpPr>
        <p:spPr>
          <a:xfrm>
            <a:off x="8153400" y="2809553"/>
            <a:ext cx="852925" cy="307777"/>
          </a:xfrm>
          <a:prstGeom prst="rect">
            <a:avLst/>
          </a:prstGeom>
          <a:noFill/>
          <a:ln>
            <a:solidFill>
              <a:schemeClr val="accent4">
                <a:lumMod val="75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4">
                    <a:lumMod val="75000"/>
                  </a:schemeClr>
                </a:solidFill>
                <a:latin typeface="Calibri" panose="020F0502020204030204" pitchFamily="34" charset="0"/>
              </a:rPr>
              <a:t>Asian</a:t>
            </a:r>
          </a:p>
        </p:txBody>
      </p:sp>
      <p:sp>
        <p:nvSpPr>
          <p:cNvPr id="10" name="TextBox 9"/>
          <p:cNvSpPr txBox="1"/>
          <p:nvPr/>
        </p:nvSpPr>
        <p:spPr>
          <a:xfrm>
            <a:off x="6172200" y="3735281"/>
            <a:ext cx="852925" cy="307777"/>
          </a:xfrm>
          <a:prstGeom prst="rect">
            <a:avLst/>
          </a:prstGeom>
          <a:noFill/>
          <a:ln>
            <a:solidFill>
              <a:schemeClr val="accent4">
                <a:lumMod val="75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4">
                    <a:lumMod val="75000"/>
                  </a:schemeClr>
                </a:solidFill>
                <a:latin typeface="Calibri" panose="020F0502020204030204" pitchFamily="34" charset="0"/>
              </a:rPr>
              <a:t>White</a:t>
            </a:r>
          </a:p>
        </p:txBody>
      </p:sp>
      <p:sp>
        <p:nvSpPr>
          <p:cNvPr id="18" name="TextBox 17"/>
          <p:cNvSpPr txBox="1"/>
          <p:nvPr/>
        </p:nvSpPr>
        <p:spPr>
          <a:xfrm>
            <a:off x="4191000" y="3298132"/>
            <a:ext cx="852925" cy="307777"/>
          </a:xfrm>
          <a:prstGeom prst="rect">
            <a:avLst/>
          </a:prstGeom>
          <a:noFill/>
          <a:ln>
            <a:solidFill>
              <a:schemeClr val="accent4">
                <a:lumMod val="75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accent4">
                    <a:lumMod val="75000"/>
                  </a:schemeClr>
                </a:solidFill>
                <a:latin typeface="Calibri" panose="020F0502020204030204" pitchFamily="34" charset="0"/>
              </a:rPr>
              <a:t>Black</a:t>
            </a:r>
          </a:p>
        </p:txBody>
      </p:sp>
      <p:graphicFrame>
        <p:nvGraphicFramePr>
          <p:cNvPr id="4" name="Chart 3" descr="From 2010 to 2017, the largest number of cases reported among residents in a correctional facility at the time of TB diagnosis were among Hispanics (1710), followed by Blacks (729), Whites (326), Asians (155) and persons of other race/ethnicities or unknown race (57).  Among correctional facility residents with TB, the highest proportion of non-U.S.-born persons were among Asians (94%) followed by Hispanics (83%).&#10;"/>
          <p:cNvGraphicFramePr/>
          <p:nvPr>
            <p:extLst>
              <p:ext uri="{D42A27DB-BD31-4B8C-83A1-F6EECF244321}">
                <p14:modId xmlns:p14="http://schemas.microsoft.com/office/powerpoint/2010/main" val="3677452884"/>
              </p:ext>
            </p:extLst>
          </p:nvPr>
        </p:nvGraphicFramePr>
        <p:xfrm>
          <a:off x="609600" y="1219200"/>
          <a:ext cx="10972800" cy="477341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txBox="1">
            <a:spLocks noGrp="1"/>
          </p:cNvSpPr>
          <p:nvPr>
            <p:ph type="title"/>
          </p:nvPr>
        </p:nvSpPr>
        <p:spPr>
          <a:xfrm>
            <a:off x="609600" y="457200"/>
            <a:ext cx="10972800" cy="861774"/>
          </a:xfrm>
          <a:prstGeom prst="rect">
            <a:avLst/>
          </a:prstGeom>
          <a:noFill/>
        </p:spPr>
        <p:txBody>
          <a:bodyPr wrap="square" rtlCol="0">
            <a:spAutoFit/>
          </a:bodyPr>
          <a:lstStyle/>
          <a:p>
            <a:pPr algn="ctr"/>
            <a:r>
              <a:rPr lang="en-US" b="1" dirty="0"/>
              <a:t>TB Cases </a:t>
            </a:r>
            <a:r>
              <a:rPr lang="en-US" b="1" dirty="0" smtClean="0"/>
              <a:t>by Correctional Facility Residence Status, Race/Ethnicity</a:t>
            </a:r>
            <a:br>
              <a:rPr lang="en-US" b="1" dirty="0" smtClean="0"/>
            </a:br>
            <a:r>
              <a:rPr lang="en-US" b="1" dirty="0" smtClean="0"/>
              <a:t>and Percentage of Non-U.S.–born Persons, 2010–2017</a:t>
            </a:r>
            <a:r>
              <a:rPr lang="en-US" b="1" baseline="30000" dirty="0" smtClean="0"/>
              <a:t>*</a:t>
            </a:r>
            <a:endParaRPr lang="en-US" b="1" baseline="30000" dirty="0"/>
          </a:p>
        </p:txBody>
      </p:sp>
    </p:spTree>
    <p:extLst>
      <p:ext uri="{BB962C8B-B14F-4D97-AF65-F5344CB8AC3E}">
        <p14:creationId xmlns:p14="http://schemas.microsoft.com/office/powerpoint/2010/main" val="10077031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Since 2010, 97% of all TB cases among persons in correctional facilities had information reported on whether or not they were in Immigrations and Customs Enforcement (ICE) custody. As the number of TB cases has decreased, so has the number of TB cases among persons in ICE custody. In 2017, among persons in correctional facilities, 42% (n=112) were in ICE custody.&#10;"/>
          <p:cNvGraphicFramePr>
            <a:graphicFrameLocks/>
          </p:cNvGraphicFramePr>
          <p:nvPr>
            <p:extLst>
              <p:ext uri="{D42A27DB-BD31-4B8C-83A1-F6EECF244321}">
                <p14:modId xmlns:p14="http://schemas.microsoft.com/office/powerpoint/2010/main" val="1743238270"/>
              </p:ext>
            </p:extLst>
          </p:nvPr>
        </p:nvGraphicFramePr>
        <p:xfrm>
          <a:off x="3276600" y="1905000"/>
          <a:ext cx="6324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905000" y="6330228"/>
            <a:ext cx="2175339" cy="295466"/>
          </a:xfrm>
          <a:prstGeom prst="rect">
            <a:avLst/>
          </a:prstGeom>
        </p:spPr>
        <p:txBody>
          <a:bodyPr wrap="none">
            <a:spAutoFit/>
          </a:bodyPr>
          <a:lstStyle/>
          <a:p>
            <a:pPr lvl="0">
              <a:lnSpc>
                <a:spcPct val="110000"/>
              </a:lnSpc>
            </a:pPr>
            <a:r>
              <a:rPr lang="en-US" sz="1200" dirty="0">
                <a:solidFill>
                  <a:schemeClr val="accent4">
                    <a:lumMod val="75000"/>
                  </a:schemeClr>
                </a:solidFill>
                <a:latin typeface="Calibri" panose="020F0502020204030204" pitchFamily="34" charset="0"/>
                <a:cs typeface="Calibri" panose="020F0502020204030204" pitchFamily="34" charset="0"/>
              </a:rPr>
              <a:t>*Persons aged 15 years or older</a:t>
            </a:r>
          </a:p>
        </p:txBody>
      </p:sp>
      <p:graphicFrame>
        <p:nvGraphicFramePr>
          <p:cNvPr id="11" name="Chart 10" descr="Since 2010, 97% of all TB cases among persons in correctional facilities had information reported on whether or not they were in Immigrations and Customs Enforcement (ICE) custody. As the number of TB cases has decreased, so has the number of TB cases among persons in ICE custody. In 2017, among persons in correctional facilities, 42% (n=112) were in ICE custody.&#10;"/>
          <p:cNvGraphicFramePr/>
          <p:nvPr>
            <p:extLst>
              <p:ext uri="{D42A27DB-BD31-4B8C-83A1-F6EECF244321}">
                <p14:modId xmlns:p14="http://schemas.microsoft.com/office/powerpoint/2010/main" val="138950506"/>
              </p:ext>
            </p:extLst>
          </p:nvPr>
        </p:nvGraphicFramePr>
        <p:xfrm>
          <a:off x="609600" y="1500677"/>
          <a:ext cx="10972800" cy="484293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pPr algn="ctr"/>
            <a:r>
              <a:rPr lang="en-US" dirty="0"/>
              <a:t>TB Cases among </a:t>
            </a:r>
            <a:r>
              <a:rPr lang="en-US" dirty="0" smtClean="0"/>
              <a:t>Persons </a:t>
            </a:r>
            <a:r>
              <a:rPr lang="en-US" dirty="0"/>
              <a:t>in Correctional Facilities </a:t>
            </a:r>
            <a:r>
              <a:rPr lang="en-US" dirty="0" smtClean="0"/>
              <a:t>by</a:t>
            </a:r>
            <a:br>
              <a:rPr lang="en-US" dirty="0" smtClean="0"/>
            </a:br>
            <a:r>
              <a:rPr lang="en-US" dirty="0" smtClean="0"/>
              <a:t>Immigration </a:t>
            </a:r>
            <a:r>
              <a:rPr lang="en-US" dirty="0"/>
              <a:t>and Customs Enforcement (ICE) Status, 2017</a:t>
            </a:r>
            <a:r>
              <a:rPr lang="en-US" baseline="30000" dirty="0"/>
              <a:t>*</a:t>
            </a:r>
          </a:p>
        </p:txBody>
      </p:sp>
    </p:spTree>
    <p:extLst>
      <p:ext uri="{BB962C8B-B14F-4D97-AF65-F5344CB8AC3E}">
        <p14:creationId xmlns:p14="http://schemas.microsoft.com/office/powerpoint/2010/main" val="6501425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400" b="1" dirty="0" smtClean="0">
            <a:solidFill>
              <a:srgbClr val="FF0000"/>
            </a:solidFill>
          </a:defRPr>
        </a:defPPr>
      </a:lstStyle>
    </a:txDef>
  </a:objectDefaults>
  <a:extraClrScheme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65A96-BB25-4973-8B20-9B3AC5387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818C992-CB95-4A70-B976-02483D1740A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E8D4C73-2967-402C-AE62-DA791B0056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21874</TotalTime>
  <Words>3201</Words>
  <Application>Microsoft Office PowerPoint</Application>
  <PresentationFormat>Widescreen</PresentationFormat>
  <Paragraphs>170</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Wingdings</vt:lpstr>
      <vt:lpstr>Arial</vt:lpstr>
      <vt:lpstr>Myriad Web Pro</vt:lpstr>
      <vt:lpstr>Courier New</vt:lpstr>
      <vt:lpstr>NCHHSTP_PPT_light(</vt:lpstr>
      <vt:lpstr>NCEH_ATSDR_combined</vt:lpstr>
      <vt:lpstr>Epidemiology of Tuberculosis in Correctional Facilities, United States, 1993–2017</vt:lpstr>
      <vt:lpstr>The National Tuberculosis Surveillance System</vt:lpstr>
      <vt:lpstr>Surveillance Reporting for Residence in a Correctional Facility</vt:lpstr>
      <vt:lpstr>TB in Correctional Facilities</vt:lpstr>
      <vt:lpstr>TB Cases among Residents of Correctional Facilities and  Percentage of all Reported TB Cases per year, 1993–2017*</vt:lpstr>
      <vt:lpstr>TB Cases among Residents of Correctional Facilities by Type of Facility, 2010–2017*</vt:lpstr>
      <vt:lpstr>TB Cases among U.S.-born and Non-U.S.–born Persons in Correctional Facilities, 1993–2017*</vt:lpstr>
      <vt:lpstr>TB Cases by Correctional Facility Residence Status, Race/Ethnicity and Percentage of Non-U.S.–born Persons, 2010–2017*</vt:lpstr>
      <vt:lpstr>TB Cases among Persons in Correctional Facilities by Immigration and Customs Enforcement (ICE) Status, 2017*</vt:lpstr>
      <vt:lpstr>TB Cases among Persons Age ≥15 Years in Correctional Facilities by Age Group, 1993–2017 </vt:lpstr>
      <vt:lpstr>TB Cases among Persons Age &lt;15 Years in Correctional Facilities by Correctional Facility Type, 1993–2017</vt:lpstr>
      <vt:lpstr>TB Cases among Persons in Correctional Facilities by Sex, 1993–2017*</vt:lpstr>
      <vt:lpstr>TB Cases among Persons in Correctional Facilities by Race/Ethnicity, 1993–2017* </vt:lpstr>
      <vt:lpstr>Percentage of TB Cases by HIV Status and Correctional Facility Status, 2010–2017*</vt:lpstr>
      <vt:lpstr>Treatment of TB Cases among Persons in Correctional Facilities  by Use of Directly Observed Therapy (DOT), 1993–2015*</vt:lpstr>
      <vt:lpstr>TB Cases among Persons in Correctional Facilities at the Time of Diagnosis by Treatment Completion, 1993–2015*</vt:lpstr>
      <vt:lpstr>Percentage of TB Cases by Treatment Completion Status and Correctional Facility Status at Diagnosis, 2010–2015*</vt:lpstr>
      <vt:lpstr>TB Cases by Correctional Facility Residence and Excess Alcohol Use, 2010–2017*</vt:lpstr>
      <vt:lpstr>TB Cases by Correctional Facility Residence and History of Injection Drug Use, 2010–2017*</vt:lpstr>
      <vt:lpstr>TB Cases by Correctional Facility Residence and History of Noninjection Drug Use, 2010–2017*</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Centers for Disease Control &amp; Prevention</dc:creator>
  <cp:lastModifiedBy>Yadav, Chitvan (CDC/OID/NCHHSTP)</cp:lastModifiedBy>
  <cp:revision>1108</cp:revision>
  <cp:lastPrinted>2015-08-05T17:35:20Z</cp:lastPrinted>
  <dcterms:created xsi:type="dcterms:W3CDTF">2010-12-06T17:58:46Z</dcterms:created>
  <dcterms:modified xsi:type="dcterms:W3CDTF">2018-11-20T15:59:23Z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