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 id="2147483749" r:id="rId2"/>
  </p:sldMasterIdLst>
  <p:notesMasterIdLst>
    <p:notesMasterId r:id="rId48"/>
  </p:notesMasterIdLst>
  <p:handoutMasterIdLst>
    <p:handoutMasterId r:id="rId49"/>
  </p:handoutMasterIdLst>
  <p:sldIdLst>
    <p:sldId id="308" r:id="rId3"/>
    <p:sldId id="309" r:id="rId4"/>
    <p:sldId id="363" r:id="rId5"/>
    <p:sldId id="316" r:id="rId6"/>
    <p:sldId id="364" r:id="rId7"/>
    <p:sldId id="279" r:id="rId8"/>
    <p:sldId id="317" r:id="rId9"/>
    <p:sldId id="281" r:id="rId10"/>
    <p:sldId id="336" r:id="rId11"/>
    <p:sldId id="318" r:id="rId12"/>
    <p:sldId id="280" r:id="rId13"/>
    <p:sldId id="367" r:id="rId14"/>
    <p:sldId id="369" r:id="rId15"/>
    <p:sldId id="368" r:id="rId16"/>
    <p:sldId id="371" r:id="rId17"/>
    <p:sldId id="370" r:id="rId18"/>
    <p:sldId id="354" r:id="rId19"/>
    <p:sldId id="355" r:id="rId20"/>
    <p:sldId id="357" r:id="rId21"/>
    <p:sldId id="358" r:id="rId22"/>
    <p:sldId id="365" r:id="rId23"/>
    <p:sldId id="361" r:id="rId24"/>
    <p:sldId id="373" r:id="rId25"/>
    <p:sldId id="288" r:id="rId26"/>
    <p:sldId id="289" r:id="rId27"/>
    <p:sldId id="290" r:id="rId28"/>
    <p:sldId id="335" r:id="rId29"/>
    <p:sldId id="298" r:id="rId30"/>
    <p:sldId id="300" r:id="rId31"/>
    <p:sldId id="301" r:id="rId32"/>
    <p:sldId id="342" r:id="rId33"/>
    <p:sldId id="343" r:id="rId34"/>
    <p:sldId id="344" r:id="rId35"/>
    <p:sldId id="345" r:id="rId36"/>
    <p:sldId id="346" r:id="rId37"/>
    <p:sldId id="347" r:id="rId38"/>
    <p:sldId id="366" r:id="rId39"/>
    <p:sldId id="349" r:id="rId40"/>
    <p:sldId id="350" r:id="rId41"/>
    <p:sldId id="351" r:id="rId42"/>
    <p:sldId id="352" r:id="rId43"/>
    <p:sldId id="353" r:id="rId44"/>
    <p:sldId id="322" r:id="rId45"/>
    <p:sldId id="328" r:id="rId46"/>
    <p:sldId id="374"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FF"/>
    <a:srgbClr val="FF5050"/>
    <a:srgbClr val="CCFFFF"/>
    <a:srgbClr val="00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798" autoAdjust="0"/>
    <p:restoredTop sz="74109" autoAdjust="0"/>
  </p:normalViewPr>
  <p:slideViewPr>
    <p:cSldViewPr>
      <p:cViewPr varScale="1">
        <p:scale>
          <a:sx n="76" d="100"/>
          <a:sy n="76" d="100"/>
        </p:scale>
        <p:origin x="-85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49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1096CD06-092B-40FF-9E8A-1C1EB5E13AA3}" type="datetimeFigureOut">
              <a:rPr lang="en-US" smtClean="0"/>
              <a:pPr/>
              <a:t>7/12/2013</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3577DC4D-8C40-4694-9F89-020BF3BDD2AD}" type="slidenum">
              <a:rPr lang="en-US" smtClean="0"/>
              <a:pPr/>
              <a:t>‹#›</a:t>
            </a:fld>
            <a:endParaRPr lang="en-US" dirty="0"/>
          </a:p>
        </p:txBody>
      </p:sp>
    </p:spTree>
    <p:extLst>
      <p:ext uri="{BB962C8B-B14F-4D97-AF65-F5344CB8AC3E}">
        <p14:creationId xmlns:p14="http://schemas.microsoft.com/office/powerpoint/2010/main" val="501714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53E16C09-DA61-4758-A495-DCF20663C5F0}" type="datetimeFigureOut">
              <a:rPr lang="en-US" smtClean="0"/>
              <a:pPr/>
              <a:t>7/12/2013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0AB07B3C-DCE1-4FF8-9696-71283E0F4BC2}" type="slidenum">
              <a:rPr lang="en-US" smtClean="0"/>
              <a:pPr/>
              <a:t>‹#›</a:t>
            </a:fld>
            <a:endParaRPr lang="en-US" dirty="0"/>
          </a:p>
        </p:txBody>
      </p:sp>
    </p:spTree>
    <p:extLst>
      <p:ext uri="{BB962C8B-B14F-4D97-AF65-F5344CB8AC3E}">
        <p14:creationId xmlns:p14="http://schemas.microsoft.com/office/powerpoint/2010/main" val="421713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pPr>
              <a:buFont typeface="Arial" pitchFamily="34" charset="0"/>
              <a:buChar char="•"/>
            </a:pPr>
            <a:r>
              <a:rPr lang="en-US" sz="1200" kern="1200" baseline="0" dirty="0" smtClean="0">
                <a:solidFill>
                  <a:schemeClr val="tx1"/>
                </a:solidFill>
                <a:latin typeface="+mn-lt"/>
                <a:ea typeface="+mn-ea"/>
                <a:cs typeface="+mn-cs"/>
              </a:rPr>
              <a:t> Explain that because proxy interviews have the potential to jeopardize case confidentiality, it is important for interviewer to discuss the importance of maintaining confidentiality</a:t>
            </a: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a:t>
            </a:r>
            <a:r>
              <a:rPr lang="en-US" baseline="0" dirty="0" smtClean="0"/>
              <a:t> slide content </a:t>
            </a:r>
          </a:p>
          <a:p>
            <a:pPr>
              <a:buFont typeface="Arial" pitchFamily="34" charset="0"/>
              <a:buChar char="•"/>
            </a:pPr>
            <a:r>
              <a:rPr lang="en-US" baseline="0" dirty="0" smtClean="0"/>
              <a:t> </a:t>
            </a:r>
            <a:r>
              <a:rPr lang="en-US" dirty="0" smtClean="0"/>
              <a:t>Note</a:t>
            </a:r>
            <a:r>
              <a:rPr lang="en-US" baseline="0" dirty="0" smtClean="0"/>
              <a:t> that </a:t>
            </a:r>
            <a:r>
              <a:rPr lang="en-US" dirty="0" smtClean="0"/>
              <a:t>a</a:t>
            </a:r>
            <a:r>
              <a:rPr lang="en-US" sz="1200" dirty="0" smtClean="0"/>
              <a:t>n interpreter should be used when necessary (for</a:t>
            </a:r>
            <a:r>
              <a:rPr lang="en-US" sz="1200" baseline="0" dirty="0" smtClean="0"/>
              <a:t> example, </a:t>
            </a:r>
            <a:r>
              <a:rPr lang="en-US" sz="1200" dirty="0" smtClean="0"/>
              <a:t>the interviewer and the</a:t>
            </a:r>
            <a:r>
              <a:rPr lang="en-US" sz="1200" baseline="0" dirty="0" smtClean="0"/>
              <a:t> case do not speak the same language)</a:t>
            </a: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smtClean="0"/>
              <a:t>Ask participants if they know what a source case investigation is</a:t>
            </a: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Review</a:t>
            </a:r>
            <a:r>
              <a:rPr lang="en-US" baseline="0" dirty="0" smtClean="0"/>
              <a:t> the slide content</a:t>
            </a:r>
          </a:p>
        </p:txBody>
      </p:sp>
      <p:sp>
        <p:nvSpPr>
          <p:cNvPr id="4" name="Slide Number Placeholder 3"/>
          <p:cNvSpPr>
            <a:spLocks noGrp="1"/>
          </p:cNvSpPr>
          <p:nvPr>
            <p:ph type="sldNum" sz="quarter" idx="10"/>
          </p:nvPr>
        </p:nvSpPr>
        <p:spPr/>
        <p:txBody>
          <a:bodyPr/>
          <a:lstStyle/>
          <a:p>
            <a:fld id="{0AB07B3C-DCE1-4FF8-9696-71283E0F4BC2}"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Review</a:t>
            </a:r>
            <a:r>
              <a:rPr lang="en-US" baseline="0" dirty="0" smtClean="0"/>
              <a:t> the slide content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Ask participants if they have ever conducted a source case investigation</a:t>
            </a:r>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AB07B3C-DCE1-4FF8-9696-71283E0F4BC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Review</a:t>
            </a:r>
            <a:r>
              <a:rPr lang="en-US" baseline="0" dirty="0" smtClean="0"/>
              <a:t> the slide content</a:t>
            </a:r>
          </a:p>
          <a:p>
            <a:pPr>
              <a:buFont typeface="Arial" pitchFamily="34" charset="0"/>
              <a:buChar char="•"/>
            </a:pPr>
            <a:r>
              <a:rPr lang="en-US" baseline="0" dirty="0" smtClean="0"/>
              <a:t>Note that source case investigations for children with LTBI are generally not very productive </a:t>
            </a:r>
          </a:p>
        </p:txBody>
      </p:sp>
      <p:sp>
        <p:nvSpPr>
          <p:cNvPr id="4" name="Slide Number Placeholder 3"/>
          <p:cNvSpPr>
            <a:spLocks noGrp="1"/>
          </p:cNvSpPr>
          <p:nvPr>
            <p:ph type="sldNum" sz="quarter" idx="10"/>
          </p:nvPr>
        </p:nvSpPr>
        <p:spPr/>
        <p:txBody>
          <a:bodyPr/>
          <a:lstStyle/>
          <a:p>
            <a:fld id="{0AB07B3C-DCE1-4FF8-9696-71283E0F4BC2}"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smtClean="0"/>
              <a:t>Review slide content</a:t>
            </a:r>
          </a:p>
          <a:p>
            <a:pPr marL="171450" indent="-171450">
              <a:buFont typeface="Arial" pitchFamily="34" charset="0"/>
              <a:buChar char="•"/>
            </a:pPr>
            <a:r>
              <a:rPr lang="en-US" dirty="0" smtClean="0"/>
              <a:t>Explain that source case work in the opposite direction as a contact investigation, but that the same principles still apply</a:t>
            </a:r>
          </a:p>
          <a:p>
            <a:pPr marL="171450" indent="-171450">
              <a:buFont typeface="Arial" pitchFamily="34" charset="0"/>
              <a:buChar char="•"/>
            </a:pPr>
            <a:r>
              <a:rPr lang="en-US" dirty="0" smtClean="0"/>
              <a:t>Mention to participants to</a:t>
            </a:r>
            <a:r>
              <a:rPr lang="en-US" baseline="0" dirty="0" smtClean="0"/>
              <a:t> remember child care providers and frequent visitors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07B3C-DCE1-4FF8-9696-71283E0F4BC2}"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pPr>
              <a:buFont typeface="Arial" pitchFamily="34" charset="0"/>
              <a:buChar char="•"/>
            </a:pPr>
            <a:r>
              <a:rPr lang="en-US" dirty="0" smtClean="0"/>
              <a:t> Explain that social network in this context is not the same</a:t>
            </a:r>
            <a:r>
              <a:rPr lang="en-US" baseline="0" dirty="0" smtClean="0"/>
              <a:t> </a:t>
            </a:r>
            <a:r>
              <a:rPr lang="en-US" dirty="0" smtClean="0"/>
              <a:t>thing as social network sites such as Facebook or MySpace</a:t>
            </a: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pPr>
              <a:buFont typeface="Arial" pitchFamily="34" charset="0"/>
              <a:buChar char="•"/>
            </a:pPr>
            <a:r>
              <a:rPr lang="en-US" dirty="0" smtClean="0"/>
              <a:t> Note that sometimes contacts</a:t>
            </a:r>
            <a:r>
              <a:rPr lang="en-US" baseline="0" dirty="0" smtClean="0"/>
              <a:t> and the case may not even know each other (e.g., they might just both go to the same bar at the same time everyday). It is important to look outside the case’s circle of friends.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Explain that the</a:t>
            </a:r>
            <a:r>
              <a:rPr lang="en-US" baseline="0" dirty="0" smtClean="0"/>
              <a:t> c</a:t>
            </a:r>
            <a:r>
              <a:rPr lang="en-US" dirty="0" smtClean="0"/>
              <a:t>ase may be unclear or withholding information, so talking to contacts can help</a:t>
            </a:r>
            <a:r>
              <a:rPr lang="en-US" baseline="0" dirty="0" smtClean="0"/>
              <a:t> provide more information related to potential TB transmission</a:t>
            </a: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a:t>
            </a:r>
            <a:r>
              <a:rPr lang="en-US" baseline="0" dirty="0" smtClean="0"/>
              <a:t> slide content</a:t>
            </a:r>
          </a:p>
          <a:p>
            <a:pPr>
              <a:buFont typeface="Arial" pitchFamily="34" charset="0"/>
              <a:buChar char="•"/>
            </a:pPr>
            <a:r>
              <a:rPr lang="en-US" baseline="0" dirty="0" smtClean="0"/>
              <a:t> Explain to the participants that sometimes a</a:t>
            </a:r>
            <a:r>
              <a:rPr lang="en-US" dirty="0" smtClean="0"/>
              <a:t>ctual names may not all be the same, as some cases may identify contacts by nicknames, a first name, or by physical description. Sort cases by first name and look for persons who may be mentioned several times (e.g., Dave, David, Davey or Rich, Richie, Ricco, Richard, Dick).</a:t>
            </a:r>
          </a:p>
          <a:p>
            <a:pPr>
              <a:buFont typeface="Arial" pitchFamily="34" charset="0"/>
              <a:buChar char="•"/>
            </a:pPr>
            <a:r>
              <a:rPr lang="en-US" baseline="0" dirty="0" smtClean="0"/>
              <a:t> Explain to the participants that f</a:t>
            </a:r>
            <a:r>
              <a:rPr lang="en-US" dirty="0" smtClean="0"/>
              <a:t>urther details can be noted and more field visits conducted to common exposure sites. The field visits should be conducted per health department guidelines on congregate-setting investigations. However, if the congregate setting is social in nature, it may take the interviewer several visits to determine the pattern of social mixing, who frequents the setting, and who are the appropriate individuals from whom to gain additional information. Again, this process should be completed while only revealing the name of the case per health department standards of practice.</a:t>
            </a:r>
          </a:p>
          <a:p>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 </a:t>
            </a: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i="1" dirty="0" smtClean="0"/>
              <a:t>Ask participants </a:t>
            </a:r>
            <a:r>
              <a:rPr lang="en-US" dirty="0" smtClean="0"/>
              <a:t>if they can define a congregate setting</a:t>
            </a: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Read</a:t>
            </a:r>
            <a:r>
              <a:rPr lang="en-US" baseline="0" dirty="0" smtClean="0"/>
              <a:t> definition of congregate setting</a:t>
            </a:r>
          </a:p>
          <a:p>
            <a:pPr>
              <a:buFont typeface="Arial" pitchFamily="34" charset="0"/>
              <a:buChar char="•"/>
            </a:pPr>
            <a:r>
              <a:rPr lang="en-US" dirty="0" smtClean="0"/>
              <a:t> </a:t>
            </a:r>
            <a:r>
              <a:rPr lang="en-US" i="1" dirty="0" smtClean="0"/>
              <a:t>Ask  the participants </a:t>
            </a:r>
            <a:r>
              <a:rPr lang="en-US" dirty="0" smtClean="0"/>
              <a:t>for examples of congregate</a:t>
            </a:r>
            <a:r>
              <a:rPr lang="en-US" baseline="0" dirty="0" smtClean="0"/>
              <a:t> settings </a:t>
            </a:r>
          </a:p>
        </p:txBody>
      </p:sp>
      <p:sp>
        <p:nvSpPr>
          <p:cNvPr id="4" name="Slide Number Placeholder 3"/>
          <p:cNvSpPr>
            <a:spLocks noGrp="1"/>
          </p:cNvSpPr>
          <p:nvPr>
            <p:ph type="sldNum" sz="quarter" idx="10"/>
          </p:nvPr>
        </p:nvSpPr>
        <p:spPr/>
        <p:txBody>
          <a:bodyPr/>
          <a:lstStyle/>
          <a:p>
            <a:fld id="{0AB07B3C-DCE1-4FF8-9696-71283E0F4BC2}"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Cover any settings that were not mentioned by the participants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Examples of additional congregate settings: day care, adult care facilities</a:t>
            </a:r>
            <a:endParaRPr lang="en-US" dirty="0" smtClean="0"/>
          </a:p>
          <a:p>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Explain that</a:t>
            </a:r>
            <a:r>
              <a:rPr lang="en-US" baseline="0" dirty="0" smtClean="0"/>
              <a:t> sometimes based on the age of the case, you can identify of a list of potential congregate settings that may be applicable to the case</a:t>
            </a:r>
          </a:p>
          <a:p>
            <a:pPr>
              <a:buFont typeface="Arial" pitchFamily="34" charset="0"/>
              <a:buChar char="•"/>
            </a:pPr>
            <a:r>
              <a:rPr lang="en-US" baseline="0" dirty="0" smtClean="0"/>
              <a:t> Review slide content</a:t>
            </a:r>
          </a:p>
          <a:p>
            <a:pPr>
              <a:buFont typeface="Arial" pitchFamily="34" charset="0"/>
              <a:buChar char="•"/>
            </a:pPr>
            <a:r>
              <a:rPr lang="en-US" baseline="0" dirty="0" smtClean="0"/>
              <a:t> Ask participants if they agree with this list and if they can think of other age-specific examples</a:t>
            </a:r>
          </a:p>
          <a:p>
            <a:pPr>
              <a:buFont typeface="Arial" pitchFamily="34" charset="0"/>
              <a:buChar char="•"/>
            </a:pPr>
            <a:r>
              <a:rPr lang="en-US" baseline="0" dirty="0" smtClean="0"/>
              <a:t> Additional examples: senior centers, bars, etc.</a:t>
            </a: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 Animated slide**</a:t>
            </a:r>
          </a:p>
          <a:p>
            <a:pPr>
              <a:buFont typeface="Arial" pitchFamily="34" charset="0"/>
              <a:buChar char="•"/>
            </a:pPr>
            <a:r>
              <a:rPr lang="en-US" baseline="0" dirty="0" smtClean="0"/>
              <a:t> </a:t>
            </a:r>
            <a:r>
              <a:rPr lang="en-US" i="1" baseline="0" dirty="0" smtClean="0"/>
              <a:t>Ask participants </a:t>
            </a:r>
            <a:r>
              <a:rPr lang="en-US" baseline="0" dirty="0" smtClean="0"/>
              <a:t>to name some challenges they have encountered while conducting CIs  in congregate settings</a:t>
            </a:r>
          </a:p>
          <a:p>
            <a:pPr>
              <a:buFont typeface="Arial" pitchFamily="34" charset="0"/>
              <a:buChar char="•"/>
            </a:pPr>
            <a:r>
              <a:rPr lang="en-US" i="1" dirty="0" smtClean="0"/>
              <a:t> Click </a:t>
            </a:r>
            <a:r>
              <a:rPr lang="en-US" i="0" dirty="0" smtClean="0"/>
              <a:t>to display slide content</a:t>
            </a:r>
          </a:p>
          <a:p>
            <a:pPr>
              <a:buFont typeface="Arial" pitchFamily="34" charset="0"/>
              <a:buChar char="•"/>
            </a:pPr>
            <a:r>
              <a:rPr lang="en-US" i="0" dirty="0" smtClean="0"/>
              <a:t> </a:t>
            </a:r>
            <a:r>
              <a:rPr lang="en-US" dirty="0" smtClean="0"/>
              <a:t>Review slide content</a:t>
            </a:r>
          </a:p>
        </p:txBody>
      </p:sp>
      <p:sp>
        <p:nvSpPr>
          <p:cNvPr id="4" name="Slide Number Placeholder 3"/>
          <p:cNvSpPr>
            <a:spLocks noGrp="1"/>
          </p:cNvSpPr>
          <p:nvPr>
            <p:ph type="sldNum" sz="quarter" idx="10"/>
          </p:nvPr>
        </p:nvSpPr>
        <p:spPr/>
        <p:txBody>
          <a:bodyPr/>
          <a:lstStyle/>
          <a:p>
            <a:fld id="{0AB07B3C-DCE1-4FF8-9696-71283E0F4BC2}"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t>
            </a:r>
            <a:r>
              <a:rPr lang="en-US" sz="1200" dirty="0" smtClean="0"/>
              <a:t>Review</a:t>
            </a:r>
            <a:r>
              <a:rPr lang="en-US" sz="1200" baseline="0" dirty="0" smtClean="0"/>
              <a:t> slide content</a:t>
            </a:r>
          </a:p>
          <a:p>
            <a:pPr marL="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Explain that the initial notification should occur by telephone because mail is too slow, impersonal, and unreliable. Also, unscheduled visits or emails are generally inappropriate ways to notify management</a:t>
            </a:r>
          </a:p>
          <a:p>
            <a:pPr marL="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 Explain</a:t>
            </a:r>
            <a:r>
              <a:rPr lang="en-US" sz="1200" baseline="0" dirty="0" smtClean="0"/>
              <a:t> that an i</a:t>
            </a:r>
            <a:r>
              <a:rPr lang="en-US" sz="1200" dirty="0" smtClean="0"/>
              <a:t>n-person meeting should be scheduled after initial</a:t>
            </a:r>
            <a:r>
              <a:rPr lang="en-US" sz="1200" baseline="0" dirty="0" smtClean="0"/>
              <a:t> telephone notification because:</a:t>
            </a:r>
            <a:endParaRPr lang="en-US" sz="1200" dirty="0" smtClean="0"/>
          </a:p>
          <a:p>
            <a:pPr lvl="1"/>
            <a:r>
              <a:rPr lang="en-US" sz="1200" dirty="0" smtClean="0"/>
              <a:t>- Providing case information over the telephone risks violating medical privacy</a:t>
            </a:r>
          </a:p>
          <a:p>
            <a:pPr lvl="1"/>
            <a:r>
              <a:rPr lang="en-US" sz="1200" dirty="0" smtClean="0"/>
              <a:t>- The telephone is an inappropriate means to provide TB education</a:t>
            </a:r>
          </a:p>
          <a:p>
            <a:pPr lvl="1"/>
            <a:r>
              <a:rPr lang="en-US" sz="1200" dirty="0" smtClean="0"/>
              <a:t>- In a very brief period of time on the telephone, health care worker must project a sense of professionalism, sensitivity, and expertise</a:t>
            </a:r>
          </a:p>
          <a:p>
            <a:pPr>
              <a:buFont typeface="Arial" pitchFamily="34" charset="0"/>
              <a:buChar char="•"/>
            </a:pPr>
            <a:r>
              <a:rPr lang="en-US" sz="1200" dirty="0" smtClean="0"/>
              <a:t> Stress that it is important</a:t>
            </a:r>
            <a:r>
              <a:rPr lang="en-US" sz="1200" baseline="0" dirty="0" smtClean="0"/>
              <a:t> to start building trust and rapport early on. If the management of the congregate setting does not trust you or the health department, it will not be easy to work with them in the future</a:t>
            </a:r>
            <a:endParaRPr lang="en-US" sz="1200" dirty="0" smtClean="0"/>
          </a:p>
          <a:p>
            <a:pPr lvl="1"/>
            <a:endParaRPr lang="en-US" sz="1200" dirty="0" smtClean="0"/>
          </a:p>
          <a:p>
            <a:endParaRPr lang="en-US" sz="1200" dirty="0" smtClean="0"/>
          </a:p>
          <a:p>
            <a:pPr lvl="1"/>
            <a:endParaRPr lang="en-US" sz="1200" dirty="0" smtClean="0"/>
          </a:p>
          <a:p>
            <a:pPr marL="0" marR="0" lvl="2"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pPr>
              <a:buFont typeface="Arial" pitchFamily="34" charset="0"/>
              <a:buChar char="•"/>
            </a:pPr>
            <a:r>
              <a:rPr lang="en-US" baseline="0" dirty="0" smtClean="0"/>
              <a:t> </a:t>
            </a:r>
            <a:r>
              <a:rPr lang="en-US" dirty="0" smtClean="0"/>
              <a:t>Explain that the</a:t>
            </a:r>
            <a:r>
              <a:rPr lang="en-US" baseline="0" dirty="0" smtClean="0"/>
              <a:t> site tour should include looking at factors such as: </a:t>
            </a:r>
          </a:p>
          <a:p>
            <a:pPr lvl="1">
              <a:buFont typeface="Courier New" pitchFamily="49" charset="0"/>
              <a:buChar char="o"/>
            </a:pPr>
            <a:r>
              <a:rPr lang="en-US" baseline="0" dirty="0" smtClean="0"/>
              <a:t> Volume of shared air space</a:t>
            </a:r>
          </a:p>
          <a:p>
            <a:pPr lvl="1">
              <a:buFont typeface="Courier New" pitchFamily="49" charset="0"/>
              <a:buChar char="o"/>
            </a:pPr>
            <a:r>
              <a:rPr lang="en-US" baseline="0" dirty="0" smtClean="0"/>
              <a:t> Adequacy of ventilation</a:t>
            </a:r>
          </a:p>
          <a:p>
            <a:pPr lvl="1">
              <a:buFont typeface="Courier New" pitchFamily="49" charset="0"/>
              <a:buChar char="o"/>
            </a:pPr>
            <a:r>
              <a:rPr lang="en-US" baseline="0" dirty="0" smtClean="0"/>
              <a:t> Re-circulated air</a:t>
            </a:r>
          </a:p>
          <a:p>
            <a:pPr lvl="1">
              <a:buFont typeface="Courier New" pitchFamily="49" charset="0"/>
              <a:buChar char="o"/>
            </a:pPr>
            <a:r>
              <a:rPr lang="en-US" baseline="0" dirty="0" smtClean="0"/>
              <a:t> Upper room ultraviolet light (if applicable)</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endParaRPr lang="en-US" dirty="0"/>
          </a:p>
          <a:p>
            <a:pPr>
              <a:buFont typeface="Arial" pitchFamily="34" charset="0"/>
              <a:buChar char="•"/>
            </a:pPr>
            <a:r>
              <a:rPr lang="en-US" dirty="0" smtClean="0"/>
              <a:t>Explain</a:t>
            </a:r>
            <a:r>
              <a:rPr lang="en-US" baseline="0" dirty="0" smtClean="0"/>
              <a:t> that it can be difficult to track results if contacts seek evaluation with their own providers</a:t>
            </a:r>
            <a:endParaRPr lang="en-US" dirty="0" smtClean="0"/>
          </a:p>
        </p:txBody>
      </p:sp>
      <p:sp>
        <p:nvSpPr>
          <p:cNvPr id="4" name="Slide Number Placeholder 3"/>
          <p:cNvSpPr>
            <a:spLocks noGrp="1"/>
          </p:cNvSpPr>
          <p:nvPr>
            <p:ph type="sldNum" sz="quarter" idx="10"/>
          </p:nvPr>
        </p:nvSpPr>
        <p:spPr/>
        <p:txBody>
          <a:bodyPr/>
          <a:lstStyle/>
          <a:p>
            <a:fld id="{0AB07B3C-DCE1-4FF8-9696-71283E0F4BC2}"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pPr>
              <a:buFont typeface="Arial" pitchFamily="34" charset="0"/>
              <a:buChar char="•"/>
            </a:pPr>
            <a:r>
              <a:rPr lang="en-US" dirty="0" smtClean="0"/>
              <a:t> Explain that when</a:t>
            </a:r>
            <a:r>
              <a:rPr lang="en-US" baseline="0" dirty="0" smtClean="0"/>
              <a:t> conducting a site visit at a correctional facility, investigators should assess the size and ventilation of cells, review work assignments, and identify activities of prison staff and prisoners</a:t>
            </a: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Review slide content</a:t>
            </a:r>
          </a:p>
          <a:p>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Review slide content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Mention that during a CI involving hospital employees, </a:t>
            </a:r>
            <a:r>
              <a:rPr lang="en-US" baseline="0" dirty="0" smtClean="0"/>
              <a:t>shifts and work areas should be identified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Explain that visitors and roommates might also be considered contacts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Note that sometimes hospitals have their own protocols for TB</a:t>
            </a:r>
            <a:endParaRPr lang="en-US" dirty="0" smtClean="0"/>
          </a:p>
          <a:p>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Review slide content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Mention that information needs to be collected on potential exposure:</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Number and duration</a:t>
            </a:r>
            <a:r>
              <a:rPr lang="en-US" baseline="0" dirty="0" smtClean="0"/>
              <a:t> </a:t>
            </a:r>
            <a:r>
              <a:rPr lang="en-US" dirty="0" smtClean="0"/>
              <a:t>of classes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Transportation</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Social</a:t>
            </a:r>
            <a:r>
              <a:rPr lang="en-US" baseline="0" dirty="0" smtClean="0"/>
              <a:t> clubs and teams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Cafeteria</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Explain that with schools, sometimes parents can become very concerned and demand that everyone should be tested (even if they wouldn’t normally be considered ‘true contacts’)</a:t>
            </a:r>
            <a:endParaRPr lang="en-US" dirty="0" smtClean="0"/>
          </a:p>
          <a:p>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Review slide content</a:t>
            </a:r>
          </a:p>
          <a:p>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solidFill>
                  <a:prstClr val="black"/>
                </a:solidFill>
              </a:rPr>
              <a:pPr/>
              <a:t>37</a:t>
            </a:fld>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pPr>
              <a:buFont typeface="Arial" pitchFamily="34" charset="0"/>
              <a:buChar char="•"/>
            </a:pPr>
            <a:r>
              <a:rPr lang="en-US" dirty="0" smtClean="0"/>
              <a:t> </a:t>
            </a:r>
            <a:r>
              <a:rPr lang="en-US" i="1" dirty="0" smtClean="0"/>
              <a:t>Ask participants  </a:t>
            </a:r>
            <a:r>
              <a:rPr lang="en-US" dirty="0" smtClean="0"/>
              <a:t>if they have ever had TB contact</a:t>
            </a:r>
            <a:r>
              <a:rPr lang="en-US" baseline="0" dirty="0" smtClean="0"/>
              <a:t> investigations that generated a lot of media interest</a:t>
            </a: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pPr>
              <a:buFont typeface="Arial" pitchFamily="34" charset="0"/>
              <a:buChar char="•"/>
            </a:pPr>
            <a:r>
              <a:rPr lang="en-US" dirty="0" smtClean="0"/>
              <a:t>Mention that</a:t>
            </a:r>
            <a:r>
              <a:rPr lang="en-US" baseline="0" dirty="0" smtClean="0"/>
              <a:t> media coverage may result in an influx of worried-well</a:t>
            </a:r>
          </a:p>
          <a:p>
            <a:pPr>
              <a:buFont typeface="Arial" pitchFamily="34" charset="0"/>
              <a:buChar char="•"/>
            </a:pPr>
            <a:r>
              <a:rPr lang="en-US" baseline="0" dirty="0" smtClean="0"/>
              <a:t>Emphasize that each agency has their own policy for speaking to the media; most government employees are not allowed to speak to the media unless they are granted permission</a:t>
            </a: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smtClean="0"/>
              <a:t>Ask participants if they know what a proxy interview is</a:t>
            </a: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pPr>
              <a:buFont typeface="Arial" pitchFamily="34" charset="0"/>
              <a:buChar char="•"/>
            </a:pPr>
            <a:r>
              <a:rPr lang="en-US" dirty="0" smtClean="0"/>
              <a:t>Mention that participants</a:t>
            </a:r>
            <a:r>
              <a:rPr lang="en-US" baseline="0" dirty="0" smtClean="0"/>
              <a:t> should be prepared to provide timely and accurate information to a spokesperson</a:t>
            </a: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Review</a:t>
            </a:r>
            <a:r>
              <a:rPr lang="en-US" baseline="0" dirty="0" smtClean="0"/>
              <a:t> the slide content</a:t>
            </a:r>
          </a:p>
        </p:txBody>
      </p:sp>
      <p:sp>
        <p:nvSpPr>
          <p:cNvPr id="4" name="Slide Number Placeholder 3"/>
          <p:cNvSpPr>
            <a:spLocks noGrp="1"/>
          </p:cNvSpPr>
          <p:nvPr>
            <p:ph type="sldNum" sz="quarter" idx="10"/>
          </p:nvPr>
        </p:nvSpPr>
        <p:spPr/>
        <p:txBody>
          <a:bodyPr/>
          <a:lstStyle/>
          <a:p>
            <a:fld id="{0AB07B3C-DCE1-4FF8-9696-71283E0F4BC2}"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Review slide content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Remind participants that there may be a designated staff member at the health department who deals with media inquiries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Inform participants that a good resource is the CDC Crisis Emergency Risk Communication by Leaders for Leaders: http://emergency.cdc.gov/cerc/pdf/leaders.pdf</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07B3C-DCE1-4FF8-9696-71283E0F4BC2}"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1450" indent="-171450">
              <a:buFont typeface="Arial" pitchFamily="34" charset="0"/>
              <a:buChar char="•"/>
            </a:pPr>
            <a:r>
              <a:rPr lang="en-US" sz="2000" dirty="0" smtClean="0"/>
              <a:t>Review slide content</a:t>
            </a:r>
          </a:p>
          <a:p>
            <a:pPr marL="171450" indent="-171450">
              <a:buFont typeface="Arial" pitchFamily="34" charset="0"/>
              <a:buChar char="•"/>
            </a:pPr>
            <a:r>
              <a:rPr lang="en-US" sz="2000" b="1" i="1" u="sng" dirty="0" smtClean="0"/>
              <a:t>Note to facilitator</a:t>
            </a:r>
            <a:r>
              <a:rPr lang="en-US" sz="2000" dirty="0" smtClean="0"/>
              <a:t>: </a:t>
            </a:r>
            <a:r>
              <a:rPr lang="en-US" sz="2000" i="1" dirty="0" smtClean="0"/>
              <a:t>Answer to review questions: </a:t>
            </a:r>
          </a:p>
          <a:p>
            <a:pPr marL="685800" lvl="1" indent="-228600">
              <a:buFont typeface="+mj-lt"/>
              <a:buAutoNum type="arabicPeriod"/>
            </a:pPr>
            <a:r>
              <a:rPr lang="en-US" sz="2000" i="0" dirty="0" smtClean="0"/>
              <a:t>A proxy interview is </a:t>
            </a:r>
            <a:r>
              <a:rPr lang="en-US" sz="2000" dirty="0" smtClean="0"/>
              <a:t>when a person is interviewed in place of the case.</a:t>
            </a:r>
          </a:p>
          <a:p>
            <a:pPr marL="685800" lvl="1" indent="-228600">
              <a:buFont typeface="+mj-lt"/>
              <a:buAutoNum type="arabicPeriod"/>
            </a:pPr>
            <a:r>
              <a:rPr lang="en-US" sz="2000" i="0" dirty="0" smtClean="0"/>
              <a:t>An appropriate</a:t>
            </a:r>
            <a:r>
              <a:rPr lang="en-US" sz="2000" i="0" baseline="0" dirty="0" smtClean="0"/>
              <a:t> proxy is </a:t>
            </a:r>
            <a:r>
              <a:rPr lang="en-US" sz="2000" dirty="0" smtClean="0"/>
              <a:t>someone who</a:t>
            </a:r>
            <a:r>
              <a:rPr lang="en-US" sz="2000" baseline="0" dirty="0" smtClean="0"/>
              <a:t> K</a:t>
            </a:r>
            <a:r>
              <a:rPr lang="en-US" sz="2000" dirty="0" smtClean="0"/>
              <a:t>nows the case’s practices, habits, and behaviors</a:t>
            </a:r>
            <a:r>
              <a:rPr lang="en-US" sz="2000" baseline="0" dirty="0" smtClean="0"/>
              <a:t> and i</a:t>
            </a:r>
            <a:r>
              <a:rPr lang="en-US" sz="2000" dirty="0" smtClean="0"/>
              <a:t>s able to identify persons whom the case has been in contact. Examples include: </a:t>
            </a:r>
          </a:p>
          <a:p>
            <a:pPr marL="1143000" lvl="2" indent="-228600">
              <a:buFont typeface="Arial" pitchFamily="34" charset="0"/>
              <a:buChar char="•"/>
            </a:pPr>
            <a:r>
              <a:rPr lang="en-US" sz="2000" dirty="0" smtClean="0"/>
              <a:t>Family member</a:t>
            </a:r>
          </a:p>
          <a:p>
            <a:pPr marL="1143000" lvl="2" indent="-228600">
              <a:buFont typeface="Arial" pitchFamily="34" charset="0"/>
              <a:buChar char="•"/>
            </a:pPr>
            <a:r>
              <a:rPr lang="en-US" sz="2000" dirty="0" smtClean="0"/>
              <a:t>Close friend</a:t>
            </a:r>
          </a:p>
          <a:p>
            <a:pPr marL="1143000" lvl="2" indent="-228600">
              <a:buFont typeface="Arial" pitchFamily="34" charset="0"/>
              <a:buChar char="•"/>
            </a:pPr>
            <a:r>
              <a:rPr lang="en-US" sz="2000" dirty="0" smtClean="0"/>
              <a:t>Someone else who knows the case well</a:t>
            </a:r>
          </a:p>
          <a:p>
            <a:pPr marL="685800" lvl="1" indent="-228600" algn="l" defTabSz="914400" rtl="0" eaLnBrk="1" latinLnBrk="0" hangingPunct="1">
              <a:buFont typeface="+mj-lt"/>
              <a:buAutoNum type="arabicPeriod"/>
            </a:pPr>
            <a:r>
              <a:rPr lang="en-US" sz="2000" i="0" kern="1200" dirty="0" smtClean="0">
                <a:solidFill>
                  <a:schemeClr val="tx1"/>
                </a:solidFill>
              </a:rPr>
              <a:t>Items to discuss with congregate settings management may include: </a:t>
            </a:r>
          </a:p>
          <a:p>
            <a:pPr marL="1143000" lvl="2" indent="-228600" algn="l" defTabSz="914400" rtl="0" eaLnBrk="1" latinLnBrk="0" hangingPunct="1">
              <a:buFont typeface="Arial" pitchFamily="34" charset="0"/>
              <a:buChar char="•"/>
            </a:pPr>
            <a:r>
              <a:rPr lang="en-US" sz="2000" kern="1200" dirty="0" smtClean="0">
                <a:solidFill>
                  <a:schemeClr val="tx1"/>
                </a:solidFill>
              </a:rPr>
              <a:t>Describe purpose of meeting</a:t>
            </a:r>
          </a:p>
          <a:p>
            <a:pPr marL="1143000" lvl="2" indent="-228600" algn="l" defTabSz="914400" rtl="0" eaLnBrk="1" latinLnBrk="0" hangingPunct="1">
              <a:buFont typeface="Arial" pitchFamily="34" charset="0"/>
              <a:buChar char="•"/>
            </a:pPr>
            <a:r>
              <a:rPr lang="en-US" sz="2000" kern="1200" dirty="0" smtClean="0">
                <a:solidFill>
                  <a:schemeClr val="tx1"/>
                </a:solidFill>
              </a:rPr>
              <a:t>Provide basic TB education</a:t>
            </a:r>
          </a:p>
          <a:p>
            <a:pPr marL="1143000" lvl="2" indent="-228600" algn="l" defTabSz="914400" rtl="0" eaLnBrk="1" latinLnBrk="0" hangingPunct="1">
              <a:buFont typeface="Arial" pitchFamily="34" charset="0"/>
              <a:buChar char="•"/>
            </a:pPr>
            <a:r>
              <a:rPr lang="en-US" sz="2000" kern="1200" dirty="0" smtClean="0">
                <a:solidFill>
                  <a:schemeClr val="tx1"/>
                </a:solidFill>
              </a:rPr>
              <a:t>Discuss potential media interest </a:t>
            </a:r>
          </a:p>
          <a:p>
            <a:pPr marL="1143000" lvl="2" indent="-228600" algn="l" defTabSz="914400" rtl="0" eaLnBrk="1" latinLnBrk="0" hangingPunct="1">
              <a:buFont typeface="Arial" pitchFamily="34" charset="0"/>
              <a:buChar char="•"/>
            </a:pPr>
            <a:r>
              <a:rPr lang="en-US" sz="2000" kern="1200" dirty="0" smtClean="0">
                <a:solidFill>
                  <a:schemeClr val="tx1"/>
                </a:solidFill>
              </a:rPr>
              <a:t>Discuss confidentiality issues </a:t>
            </a:r>
          </a:p>
          <a:p>
            <a:pPr marL="1143000" lvl="2" indent="-228600" algn="l" defTabSz="914400" rtl="0" eaLnBrk="1" latinLnBrk="0" hangingPunct="1">
              <a:buFont typeface="Arial" pitchFamily="34" charset="0"/>
              <a:buChar char="•"/>
            </a:pPr>
            <a:r>
              <a:rPr lang="en-US" sz="2000" dirty="0" smtClean="0"/>
              <a:t>Discuss case information </a:t>
            </a:r>
            <a:endParaRPr lang="en-US" sz="2000" kern="1200" dirty="0" smtClean="0">
              <a:solidFill>
                <a:schemeClr val="tx1"/>
              </a:solidFill>
            </a:endParaRPr>
          </a:p>
          <a:p>
            <a:pPr marL="1143000" lvl="2" indent="-228600" algn="l" defTabSz="914400" rtl="0" eaLnBrk="1" latinLnBrk="0" hangingPunct="1">
              <a:buFont typeface="Arial" pitchFamily="34" charset="0"/>
              <a:buChar char="•"/>
            </a:pPr>
            <a:r>
              <a:rPr lang="en-US" sz="2000" kern="1200" dirty="0" smtClean="0">
                <a:solidFill>
                  <a:schemeClr val="tx1"/>
                </a:solidFill>
              </a:rPr>
              <a:t>Explain infectious period</a:t>
            </a:r>
          </a:p>
          <a:p>
            <a:pPr marL="1143000" lvl="2" indent="-228600" algn="l" defTabSz="914400" rtl="0" eaLnBrk="1" latinLnBrk="0" hangingPunct="1">
              <a:buFont typeface="Arial" pitchFamily="34" charset="0"/>
              <a:buChar char="•"/>
            </a:pPr>
            <a:r>
              <a:rPr lang="en-US" sz="2000" kern="1200" dirty="0" smtClean="0">
                <a:solidFill>
                  <a:schemeClr val="tx1"/>
                </a:solidFill>
              </a:rPr>
              <a:t>Conduct site</a:t>
            </a:r>
            <a:r>
              <a:rPr lang="en-US" sz="2000" kern="1200" baseline="0" dirty="0" smtClean="0">
                <a:solidFill>
                  <a:schemeClr val="tx1"/>
                </a:solidFill>
              </a:rPr>
              <a:t> </a:t>
            </a:r>
            <a:r>
              <a:rPr lang="en-US" sz="2000" kern="1200" dirty="0" smtClean="0">
                <a:solidFill>
                  <a:schemeClr val="tx1"/>
                </a:solidFill>
              </a:rPr>
              <a:t>tour</a:t>
            </a:r>
          </a:p>
          <a:p>
            <a:pPr marL="1143000" lvl="2" indent="-228600" algn="l" defTabSz="914400" rtl="0" eaLnBrk="1" latinLnBrk="0" hangingPunct="1">
              <a:buFont typeface="Arial" pitchFamily="34" charset="0"/>
              <a:buChar char="•"/>
            </a:pPr>
            <a:r>
              <a:rPr lang="en-US" sz="2000" kern="1200" dirty="0" smtClean="0">
                <a:solidFill>
                  <a:schemeClr val="tx1"/>
                </a:solidFill>
              </a:rPr>
              <a:t>Determine total number of individuals in setting</a:t>
            </a:r>
          </a:p>
          <a:p>
            <a:pPr marL="1143000" lvl="2" indent="-228600" algn="l" defTabSz="914400" rtl="0" eaLnBrk="1" latinLnBrk="0" hangingPunct="1">
              <a:buFont typeface="Arial" pitchFamily="34" charset="0"/>
              <a:buChar char="•"/>
            </a:pPr>
            <a:r>
              <a:rPr lang="en-US" sz="2000" kern="1200" dirty="0" smtClean="0">
                <a:solidFill>
                  <a:schemeClr val="tx1"/>
                </a:solidFill>
              </a:rPr>
              <a:t>Explain process of identifying and testing contacts </a:t>
            </a:r>
          </a:p>
          <a:p>
            <a:pPr marL="1143000" lvl="2" indent="-228600" algn="l" defTabSz="914400" rtl="0" eaLnBrk="1" latinLnBrk="0" hangingPunct="1">
              <a:buFont typeface="Arial" pitchFamily="34" charset="0"/>
              <a:buChar char="•"/>
            </a:pPr>
            <a:endParaRPr lang="en-US" sz="2800" kern="1200" dirty="0" smtClean="0">
              <a:solidFill>
                <a:schemeClr val="tx1"/>
              </a:solidFill>
              <a:latin typeface="+mn-lt"/>
              <a:ea typeface="+mn-ea"/>
              <a:cs typeface="+mn-cs"/>
            </a:endParaRPr>
          </a:p>
          <a:p>
            <a:pPr marL="685800" lvl="1" indent="-228600" algn="l" defTabSz="914400" rtl="0" eaLnBrk="1" latinLnBrk="0" hangingPunct="1">
              <a:buFont typeface="+mj-lt"/>
              <a:buAutoNum type="arabicPeriod"/>
            </a:pPr>
            <a:endParaRPr lang="en-US" sz="1200" i="0" kern="1200" dirty="0" smtClean="0">
              <a:solidFill>
                <a:schemeClr val="tx1"/>
              </a:solidFill>
              <a:latin typeface="+mn-lt"/>
              <a:ea typeface="+mn-ea"/>
              <a:cs typeface="+mn-cs"/>
            </a:endParaRPr>
          </a:p>
          <a:p>
            <a:pPr marL="1143000" lvl="2" indent="-228600">
              <a:buFont typeface="Arial" pitchFamily="34" charset="0"/>
              <a:buChar char="•"/>
            </a:pPr>
            <a:endParaRPr lang="en-US" sz="2800" dirty="0" smtClean="0"/>
          </a:p>
          <a:p>
            <a:pPr marL="685800" lvl="1" indent="-228600">
              <a:buFont typeface="+mj-lt"/>
              <a:buAutoNum type="arabicPeriod"/>
            </a:pPr>
            <a:endParaRPr lang="en-US" i="0"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 Inform</a:t>
            </a:r>
            <a:r>
              <a:rPr lang="en-US" sz="1200" baseline="0" dirty="0" smtClean="0"/>
              <a:t> participants that they</a:t>
            </a:r>
            <a:r>
              <a:rPr lang="en-US" sz="1200" dirty="0" smtClean="0"/>
              <a:t> will be broken into different groups and will conduct role plays regarding the following</a:t>
            </a:r>
            <a:r>
              <a:rPr lang="en-US" sz="1200" baseline="0" dirty="0" smtClean="0"/>
              <a:t> situations: </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1) School </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2) Homeless shelter director</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3) Proxy interview</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smtClean="0"/>
              <a:t> Refer </a:t>
            </a:r>
            <a:r>
              <a:rPr lang="en-US" sz="1200" baseline="0" dirty="0" smtClean="0"/>
              <a:t>parti</a:t>
            </a:r>
            <a:r>
              <a:rPr lang="en-US" dirty="0" smtClean="0"/>
              <a:t>cipants</a:t>
            </a:r>
            <a:r>
              <a:rPr lang="en-US" baseline="0" dirty="0" smtClean="0"/>
              <a:t> to </a:t>
            </a:r>
            <a:r>
              <a:rPr lang="en-US" baseline="0" smtClean="0"/>
              <a:t>Appendix V for further instructions</a:t>
            </a: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solidFill>
                  <a:prstClr val="black"/>
                </a:solidFill>
              </a:rPr>
              <a:pPr/>
              <a:t>45</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Read the definition of a proxy interview</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a:t>
            </a:r>
            <a:r>
              <a:rPr lang="en-US" i="1" baseline="0" dirty="0" smtClean="0"/>
              <a:t>Ask participants </a:t>
            </a:r>
            <a:r>
              <a:rPr lang="en-US" i="0" baseline="0" dirty="0" smtClean="0"/>
              <a:t>to</a:t>
            </a:r>
            <a:r>
              <a:rPr lang="en-US" i="1" baseline="0" dirty="0" smtClean="0"/>
              <a:t> </a:t>
            </a:r>
            <a:r>
              <a:rPr lang="en-US" baseline="0" dirty="0" smtClean="0"/>
              <a:t>share any experiences they have had interviewing a proxy</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a:t>
            </a:r>
            <a:r>
              <a:rPr lang="en-US" baseline="0" dirty="0" smtClean="0"/>
              <a:t> slide content</a:t>
            </a:r>
          </a:p>
          <a:p>
            <a:pPr>
              <a:buFont typeface="Arial" pitchFamily="34" charset="0"/>
              <a:buChar char="•"/>
            </a:pPr>
            <a:r>
              <a:rPr lang="en-US" baseline="0" dirty="0" smtClean="0"/>
              <a:t> Stress that a contact investigation will occur even if it is not possible to interview the case</a:t>
            </a:r>
          </a:p>
          <a:p>
            <a:pPr>
              <a:buFont typeface="Arial" pitchFamily="34" charset="0"/>
              <a:buChar char="•"/>
            </a:pPr>
            <a:r>
              <a:rPr lang="en-US" baseline="0" dirty="0" smtClean="0"/>
              <a:t> </a:t>
            </a:r>
            <a:r>
              <a:rPr lang="en-US" i="1" baseline="0" dirty="0" smtClean="0"/>
              <a:t>Ask participants </a:t>
            </a:r>
            <a:r>
              <a:rPr lang="en-US" baseline="0" dirty="0" smtClean="0"/>
              <a:t>if they can think of other circumstances a proxy would be appropriate to use</a:t>
            </a:r>
          </a:p>
          <a:p>
            <a:pPr>
              <a:buFont typeface="Arial" pitchFamily="34" charset="0"/>
              <a:buChar char="•"/>
            </a:pPr>
            <a:endParaRPr lang="en-US" baseline="0"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Review</a:t>
            </a:r>
            <a:r>
              <a:rPr lang="en-US" baseline="0" dirty="0" smtClean="0"/>
              <a:t> slide content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a:t>
            </a:r>
            <a:r>
              <a:rPr lang="en-US" baseline="0" dirty="0" smtClean="0"/>
              <a:t> content </a:t>
            </a:r>
          </a:p>
          <a:p>
            <a:pPr>
              <a:buFont typeface="Arial" pitchFamily="34" charset="0"/>
              <a:buChar char="•"/>
            </a:pPr>
            <a:r>
              <a:rPr lang="en-US" baseline="0" dirty="0" smtClean="0"/>
              <a:t> Ask participants if they can think of other appropriate proxies</a:t>
            </a:r>
          </a:p>
          <a:p>
            <a:pPr>
              <a:buFont typeface="Arial" pitchFamily="34" charset="0"/>
              <a:buChar char="•"/>
            </a:pPr>
            <a:r>
              <a:rPr lang="en-US" baseline="0" dirty="0" smtClean="0"/>
              <a:t> Note that f</a:t>
            </a:r>
            <a:r>
              <a:rPr lang="en-US" dirty="0" smtClean="0"/>
              <a:t>amily members who visit the case in the hospital or at home regularly or are designated as next of kin or emergency contacts are the best choice</a:t>
            </a:r>
          </a:p>
          <a:p>
            <a:pPr>
              <a:buFont typeface="Arial" pitchFamily="34" charset="0"/>
              <a:buChar char="•"/>
            </a:pPr>
            <a:r>
              <a:rPr lang="en-US" dirty="0" smtClean="0"/>
              <a:t> Provide an example</a:t>
            </a:r>
            <a:r>
              <a:rPr lang="en-US" baseline="0" dirty="0" smtClean="0"/>
              <a:t> of a c</a:t>
            </a:r>
            <a:r>
              <a:rPr lang="en-US" dirty="0" smtClean="0"/>
              <a:t>ongregate setting proxy interview: In a correctional setting, if a</a:t>
            </a:r>
            <a:r>
              <a:rPr lang="en-US" baseline="0" dirty="0" smtClean="0"/>
              <a:t> </a:t>
            </a:r>
            <a:r>
              <a:rPr lang="en-US" dirty="0" smtClean="0"/>
              <a:t>case has been released and cannot be located, a worker within the setting may be able to provide information on contacts based on records of the inmate’s locations during incarceration and his or her documented routine</a:t>
            </a: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Review slide content</a:t>
            </a:r>
            <a:r>
              <a:rPr lang="en-US" baseline="0" dirty="0" smtClean="0"/>
              <a:t> </a:t>
            </a:r>
          </a:p>
          <a:p>
            <a:pPr>
              <a:buFont typeface="Arial" pitchFamily="34" charset="0"/>
              <a:buChar char="•"/>
            </a:pPr>
            <a:r>
              <a:rPr lang="en-US" i="1" dirty="0" smtClean="0"/>
              <a:t>Ask</a:t>
            </a:r>
            <a:r>
              <a:rPr lang="en-US" i="1" baseline="0" dirty="0" smtClean="0"/>
              <a:t> participants </a:t>
            </a:r>
            <a:r>
              <a:rPr lang="en-US" baseline="0" dirty="0" smtClean="0"/>
              <a:t>for examples of other information they may need to collect from a proxy</a:t>
            </a:r>
          </a:p>
          <a:p>
            <a:pPr>
              <a:buFont typeface="Arial" pitchFamily="34" charset="0"/>
              <a:buChar char="•"/>
            </a:pPr>
            <a:r>
              <a:rPr lang="en-US" baseline="0" dirty="0" smtClean="0"/>
              <a:t>Emphasize that needed information relates to the case’s infectious period (i.e., you want to know where the case spent time while infectious)</a:t>
            </a: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698500" y="3657600"/>
            <a:ext cx="7696200" cy="0"/>
          </a:xfrm>
          <a:prstGeom prst="line">
            <a:avLst/>
          </a:prstGeom>
          <a:noFill/>
          <a:ln w="50800">
            <a:solidFill>
              <a:schemeClr val="accent2"/>
            </a:solidFill>
            <a:round/>
            <a:headEnd/>
            <a:tailEnd/>
          </a:ln>
          <a:effectLst/>
        </p:spPr>
        <p:txBody>
          <a:bodyPr/>
          <a:lstStyle/>
          <a:p>
            <a:pPr fontAlgn="base">
              <a:spcBef>
                <a:spcPct val="0"/>
              </a:spcBef>
              <a:spcAft>
                <a:spcPct val="0"/>
              </a:spcAft>
              <a:defRPr/>
            </a:pPr>
            <a:endParaRPr lang="en-US" dirty="0">
              <a:solidFill>
                <a:srgbClr val="000000"/>
              </a:solidFill>
            </a:endParaRPr>
          </a:p>
        </p:txBody>
      </p:sp>
      <p:sp>
        <p:nvSpPr>
          <p:cNvPr id="5" name="Line 8"/>
          <p:cNvSpPr>
            <a:spLocks noChangeShapeType="1"/>
          </p:cNvSpPr>
          <p:nvPr/>
        </p:nvSpPr>
        <p:spPr bwMode="auto">
          <a:xfrm>
            <a:off x="1063625" y="3810000"/>
            <a:ext cx="6965950" cy="0"/>
          </a:xfrm>
          <a:prstGeom prst="line">
            <a:avLst/>
          </a:prstGeom>
          <a:noFill/>
          <a:ln w="50800">
            <a:solidFill>
              <a:srgbClr val="33CCCC"/>
            </a:solidFill>
            <a:round/>
            <a:headEnd/>
            <a:tailEnd/>
          </a:ln>
          <a:effectLst/>
        </p:spPr>
        <p:txBody>
          <a:bodyPr/>
          <a:lstStyle/>
          <a:p>
            <a:pPr fontAlgn="base">
              <a:spcBef>
                <a:spcPct val="0"/>
              </a:spcBef>
              <a:spcAft>
                <a:spcPct val="0"/>
              </a:spcAft>
              <a:defRPr/>
            </a:pPr>
            <a:endParaRPr lang="en-US" dirty="0">
              <a:solidFill>
                <a:srgbClr val="000000"/>
              </a:solidFill>
            </a:endParaRPr>
          </a:p>
        </p:txBody>
      </p:sp>
      <p:sp>
        <p:nvSpPr>
          <p:cNvPr id="108546" name="Rectangle 2"/>
          <p:cNvSpPr>
            <a:spLocks noGrp="1" noChangeArrowheads="1"/>
          </p:cNvSpPr>
          <p:nvPr>
            <p:ph type="ctrTitle"/>
          </p:nvPr>
        </p:nvSpPr>
        <p:spPr>
          <a:xfrm>
            <a:off x="685800" y="2043113"/>
            <a:ext cx="7772400" cy="1470025"/>
          </a:xfrm>
        </p:spPr>
        <p:txBody>
          <a:bodyPr/>
          <a:lstStyle>
            <a:lvl1pPr>
              <a:defRPr sz="4400"/>
            </a:lvl1pPr>
          </a:lstStyle>
          <a:p>
            <a:r>
              <a:rPr lang="en-US"/>
              <a:t>Click to edit Master title style</a:t>
            </a:r>
          </a:p>
        </p:txBody>
      </p:sp>
      <p:sp>
        <p:nvSpPr>
          <p:cNvPr id="1085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9"/>
          <p:cNvSpPr>
            <a:spLocks noGrp="1" noChangeArrowheads="1"/>
          </p:cNvSpPr>
          <p:nvPr>
            <p:ph type="sldNum" sz="quarter" idx="12"/>
          </p:nvPr>
        </p:nvSpPr>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3F853280-A496-4A0A-B286-A4AD878F609F}"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5EC7C113-6AC9-4BD5-BBDB-5285D524465C}"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7475"/>
            <a:ext cx="2057400" cy="6008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7475"/>
            <a:ext cx="6019800" cy="6008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36983EFC-85CF-44A8-9138-F824B4DFDE96}"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153400" y="0"/>
            <a:ext cx="990600" cy="476250"/>
          </a:xfrm>
        </p:spPr>
        <p:txBody>
          <a:bodyPr/>
          <a:lstStyle>
            <a:lvl1pPr>
              <a:defRPr/>
            </a:lvl1pPr>
          </a:lstStyle>
          <a:p>
            <a:fld id="{BF0D3752-C03D-4D8B-8340-58C108B610A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698500" y="3657600"/>
            <a:ext cx="7696200" cy="0"/>
          </a:xfrm>
          <a:prstGeom prst="line">
            <a:avLst/>
          </a:prstGeom>
          <a:noFill/>
          <a:ln w="50800">
            <a:solidFill>
              <a:schemeClr val="accent2"/>
            </a:solidFill>
            <a:round/>
            <a:headEnd/>
            <a:tailEnd/>
          </a:ln>
          <a:effectLst/>
        </p:spPr>
        <p:txBody>
          <a:bodyPr/>
          <a:lstStyle/>
          <a:p>
            <a:pPr fontAlgn="base">
              <a:spcBef>
                <a:spcPct val="0"/>
              </a:spcBef>
              <a:spcAft>
                <a:spcPct val="0"/>
              </a:spcAft>
              <a:defRPr/>
            </a:pPr>
            <a:endParaRPr lang="en-US" dirty="0">
              <a:solidFill>
                <a:srgbClr val="000000"/>
              </a:solidFill>
            </a:endParaRPr>
          </a:p>
        </p:txBody>
      </p:sp>
      <p:sp>
        <p:nvSpPr>
          <p:cNvPr id="5" name="Line 8"/>
          <p:cNvSpPr>
            <a:spLocks noChangeShapeType="1"/>
          </p:cNvSpPr>
          <p:nvPr/>
        </p:nvSpPr>
        <p:spPr bwMode="auto">
          <a:xfrm>
            <a:off x="1063625" y="3810000"/>
            <a:ext cx="6965950" cy="0"/>
          </a:xfrm>
          <a:prstGeom prst="line">
            <a:avLst/>
          </a:prstGeom>
          <a:noFill/>
          <a:ln w="50800">
            <a:solidFill>
              <a:srgbClr val="33CCCC"/>
            </a:solidFill>
            <a:round/>
            <a:headEnd/>
            <a:tailEnd/>
          </a:ln>
          <a:effectLst/>
        </p:spPr>
        <p:txBody>
          <a:bodyPr/>
          <a:lstStyle/>
          <a:p>
            <a:pPr fontAlgn="base">
              <a:spcBef>
                <a:spcPct val="0"/>
              </a:spcBef>
              <a:spcAft>
                <a:spcPct val="0"/>
              </a:spcAft>
              <a:defRPr/>
            </a:pPr>
            <a:endParaRPr lang="en-US" dirty="0">
              <a:solidFill>
                <a:srgbClr val="000000"/>
              </a:solidFill>
            </a:endParaRPr>
          </a:p>
        </p:txBody>
      </p:sp>
      <p:sp>
        <p:nvSpPr>
          <p:cNvPr id="108546" name="Rectangle 2"/>
          <p:cNvSpPr>
            <a:spLocks noGrp="1" noChangeArrowheads="1"/>
          </p:cNvSpPr>
          <p:nvPr>
            <p:ph type="ctrTitle"/>
          </p:nvPr>
        </p:nvSpPr>
        <p:spPr>
          <a:xfrm>
            <a:off x="685800" y="2043113"/>
            <a:ext cx="7772400" cy="1470025"/>
          </a:xfrm>
        </p:spPr>
        <p:txBody>
          <a:bodyPr/>
          <a:lstStyle>
            <a:lvl1pPr>
              <a:defRPr sz="4400"/>
            </a:lvl1pPr>
          </a:lstStyle>
          <a:p>
            <a:r>
              <a:rPr lang="en-US"/>
              <a:t>Click to edit Master title style</a:t>
            </a:r>
          </a:p>
        </p:txBody>
      </p:sp>
      <p:sp>
        <p:nvSpPr>
          <p:cNvPr id="1085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9"/>
          <p:cNvSpPr>
            <a:spLocks noGrp="1" noChangeArrowheads="1"/>
          </p:cNvSpPr>
          <p:nvPr>
            <p:ph type="sldNum" sz="quarter" idx="12"/>
          </p:nvPr>
        </p:nvSpPr>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3F853280-A496-4A0A-B286-A4AD878F609F}"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42B940A8-1F4E-424F-8215-AF7160E4C023}" type="slidenum">
              <a:rPr lang="en-US" sz="2000" smtClean="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6762B29-ABE8-4CD5-B411-002642EC0E24}" type="slidenum">
              <a:rPr lang="en-US" sz="2000" smtClean="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B6375564-58F4-438A-A659-C469E392A5FF}" type="slidenum">
              <a:rPr lang="en-US" sz="2000" smtClean="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9B35F4C8-5E76-473C-B057-866EBB6E8FBC}" type="slidenum">
              <a:rPr lang="en-US" sz="2000" smtClean="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2A1F3306-BD67-4277-83A7-7C4084A32F9C}" type="slidenum">
              <a:rPr lang="en-US" sz="2000" smtClean="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2DB4E2A7-2BBA-4A36-84D9-AE9A85673D94}" type="slidenum">
              <a:rPr lang="en-US" sz="2000" smtClean="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42B940A8-1F4E-424F-8215-AF7160E4C023}"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D74A9900-2DE0-4E4F-BC47-DEC928E4CE32}"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75A07EE7-153F-49ED-99A5-F6E1694F4C88}"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5EC7C113-6AC9-4BD5-BBDB-5285D524465C}"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7475"/>
            <a:ext cx="2057400" cy="6008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7475"/>
            <a:ext cx="6019800" cy="6008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36983EFC-85CF-44A8-9138-F824B4DFDE96}"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3276600" y="6308725"/>
            <a:ext cx="5486400" cy="476250"/>
          </a:xfrm>
        </p:spPr>
        <p:txBody>
          <a:bodyPr/>
          <a:lstStyle>
            <a:lvl1pPr>
              <a:defRPr/>
            </a:lvl1pPr>
          </a:lstStyle>
          <a:p>
            <a:fld id="{68510758-89AD-47A4-988B-995088DCA419}" type="slidenum">
              <a:rPr lang="en-US" sz="2000" smtClean="0">
                <a:solidFill>
                  <a:srgbClr val="000000"/>
                </a:solidFill>
              </a:rPr>
              <a:pPr/>
              <a:t>‹#›</a:t>
            </a:fld>
            <a:endParaRPr lang="en-US" sz="2000"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D6762B29-ABE8-4CD5-B411-002642EC0E24}"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B6375564-58F4-438A-A659-C469E392A5FF}"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9B35F4C8-5E76-473C-B057-866EBB6E8FBC}"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2A1F3306-BD67-4277-83A7-7C4084A32F9C}"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2DB4E2A7-2BBA-4A36-84D9-AE9A85673D94}"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D74A9900-2DE0-4E4F-BC47-DEC928E4CE32}"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75A07EE7-153F-49ED-99A5-F6E1694F4C88}"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17475"/>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dirty="0">
              <a:solidFill>
                <a:srgbClr val="000000"/>
              </a:solidFill>
            </a:endParaRPr>
          </a:p>
        </p:txBody>
      </p:sp>
      <p:sp>
        <p:nvSpPr>
          <p:cNvPr id="1024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dirty="0">
              <a:solidFill>
                <a:srgbClr val="000000"/>
              </a:solidFill>
            </a:endParaRPr>
          </a:p>
        </p:txBody>
      </p:sp>
      <p:sp>
        <p:nvSpPr>
          <p:cNvPr id="102411" name="Line 11"/>
          <p:cNvSpPr>
            <a:spLocks noChangeShapeType="1"/>
          </p:cNvSpPr>
          <p:nvPr/>
        </p:nvSpPr>
        <p:spPr bwMode="auto">
          <a:xfrm>
            <a:off x="533400" y="1260475"/>
            <a:ext cx="8153400" cy="0"/>
          </a:xfrm>
          <a:prstGeom prst="line">
            <a:avLst/>
          </a:prstGeom>
          <a:noFill/>
          <a:ln w="50800">
            <a:solidFill>
              <a:schemeClr val="accent2"/>
            </a:solidFill>
            <a:round/>
            <a:headEnd/>
            <a:tailEnd/>
          </a:ln>
          <a:effectLst/>
        </p:spPr>
        <p:txBody>
          <a:bodyPr/>
          <a:lstStyle/>
          <a:p>
            <a:pPr fontAlgn="base">
              <a:spcBef>
                <a:spcPct val="0"/>
              </a:spcBef>
              <a:spcAft>
                <a:spcPct val="0"/>
              </a:spcAft>
              <a:defRPr/>
            </a:pPr>
            <a:endParaRPr lang="en-US" dirty="0">
              <a:solidFill>
                <a:srgbClr val="000000"/>
              </a:solidFill>
            </a:endParaRPr>
          </a:p>
        </p:txBody>
      </p:sp>
      <p:sp>
        <p:nvSpPr>
          <p:cNvPr id="102412" name="Line 12"/>
          <p:cNvSpPr>
            <a:spLocks noChangeShapeType="1"/>
          </p:cNvSpPr>
          <p:nvPr/>
        </p:nvSpPr>
        <p:spPr bwMode="auto">
          <a:xfrm>
            <a:off x="828675" y="1412875"/>
            <a:ext cx="7670800" cy="0"/>
          </a:xfrm>
          <a:prstGeom prst="line">
            <a:avLst/>
          </a:prstGeom>
          <a:noFill/>
          <a:ln w="50800">
            <a:solidFill>
              <a:srgbClr val="33CCCC"/>
            </a:solidFill>
            <a:round/>
            <a:headEnd/>
            <a:tailEnd/>
          </a:ln>
          <a:effectLst/>
        </p:spPr>
        <p:txBody>
          <a:bodyPr/>
          <a:lstStyle/>
          <a:p>
            <a:pPr fontAlgn="base">
              <a:spcBef>
                <a:spcPct val="0"/>
              </a:spcBef>
              <a:spcAft>
                <a:spcPct val="0"/>
              </a:spcAft>
              <a:defRPr/>
            </a:pPr>
            <a:endParaRPr lang="en-US" dirty="0">
              <a:solidFill>
                <a:srgbClr val="000000"/>
              </a:solidFill>
            </a:endParaRPr>
          </a:p>
        </p:txBody>
      </p:sp>
      <p:sp>
        <p:nvSpPr>
          <p:cNvPr id="102413" name="Rectangle 13"/>
          <p:cNvSpPr>
            <a:spLocks noGrp="1" noChangeArrowheads="1"/>
          </p:cNvSpPr>
          <p:nvPr>
            <p:ph type="sldNum" sz="quarter" idx="4"/>
          </p:nvPr>
        </p:nvSpPr>
        <p:spPr bwMode="auto">
          <a:xfrm>
            <a:off x="3657600" y="6305550"/>
            <a:ext cx="518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latin typeface="Arial" charset="0"/>
              </a:defRPr>
            </a:lvl1pPr>
          </a:lstStyle>
          <a:p>
            <a:pPr fontAlgn="base">
              <a:spcBef>
                <a:spcPct val="0"/>
              </a:spcBef>
              <a:spcAft>
                <a:spcPct val="0"/>
              </a:spcAft>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20F45DD7-F980-4D0B-960C-473019106BB9}" type="slidenum">
              <a:rPr lang="en-US" sz="2000">
                <a:solidFill>
                  <a:srgbClr val="000000"/>
                </a:solidFill>
              </a:rPr>
              <a:pPr fontAlgn="base">
                <a:spcBef>
                  <a:spcPct val="0"/>
                </a:spcBef>
                <a:spcAft>
                  <a:spcPct val="0"/>
                </a:spcAft>
                <a:defRPr/>
              </a:pPr>
              <a:t>‹#›</a:t>
            </a:fld>
            <a:endParaRPr lang="en-US" sz="20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63" r:id="rId12"/>
  </p:sldLayoutIdLst>
  <p:hf hdr="0" ft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charset="0"/>
        </a:defRPr>
      </a:lvl2pPr>
      <a:lvl3pPr algn="ctr" rtl="0" eaLnBrk="0" fontAlgn="base" hangingPunct="0">
        <a:spcBef>
          <a:spcPct val="0"/>
        </a:spcBef>
        <a:spcAft>
          <a:spcPct val="0"/>
        </a:spcAft>
        <a:defRPr sz="3600" b="1">
          <a:solidFill>
            <a:schemeClr val="accent2"/>
          </a:solidFill>
          <a:latin typeface="Arial" charset="0"/>
        </a:defRPr>
      </a:lvl3pPr>
      <a:lvl4pPr algn="ctr" rtl="0" eaLnBrk="0" fontAlgn="base" hangingPunct="0">
        <a:spcBef>
          <a:spcPct val="0"/>
        </a:spcBef>
        <a:spcAft>
          <a:spcPct val="0"/>
        </a:spcAft>
        <a:defRPr sz="3600" b="1">
          <a:solidFill>
            <a:schemeClr val="accent2"/>
          </a:solidFill>
          <a:latin typeface="Arial" charset="0"/>
        </a:defRPr>
      </a:lvl4pPr>
      <a:lvl5pPr algn="ctr" rtl="0" eaLnBrk="0" fontAlgn="base" hangingPunct="0">
        <a:spcBef>
          <a:spcPct val="0"/>
        </a:spcBef>
        <a:spcAft>
          <a:spcPct val="0"/>
        </a:spcAft>
        <a:defRPr sz="3600" b="1">
          <a:solidFill>
            <a:schemeClr val="accent2"/>
          </a:solidFill>
          <a:latin typeface="Arial" charset="0"/>
        </a:defRPr>
      </a:lvl5pPr>
      <a:lvl6pPr marL="457200" algn="ctr" rtl="0" fontAlgn="base">
        <a:spcBef>
          <a:spcPct val="0"/>
        </a:spcBef>
        <a:spcAft>
          <a:spcPct val="0"/>
        </a:spcAft>
        <a:defRPr sz="3600" b="1">
          <a:solidFill>
            <a:schemeClr val="accent2"/>
          </a:solidFill>
          <a:latin typeface="Arial" charset="0"/>
        </a:defRPr>
      </a:lvl6pPr>
      <a:lvl7pPr marL="914400" algn="ctr" rtl="0" fontAlgn="base">
        <a:spcBef>
          <a:spcPct val="0"/>
        </a:spcBef>
        <a:spcAft>
          <a:spcPct val="0"/>
        </a:spcAft>
        <a:defRPr sz="3600" b="1">
          <a:solidFill>
            <a:schemeClr val="accent2"/>
          </a:solidFill>
          <a:latin typeface="Arial" charset="0"/>
        </a:defRPr>
      </a:lvl7pPr>
      <a:lvl8pPr marL="1371600" algn="ctr" rtl="0" fontAlgn="base">
        <a:spcBef>
          <a:spcPct val="0"/>
        </a:spcBef>
        <a:spcAft>
          <a:spcPct val="0"/>
        </a:spcAft>
        <a:defRPr sz="3600" b="1">
          <a:solidFill>
            <a:schemeClr val="accent2"/>
          </a:solidFill>
          <a:latin typeface="Arial" charset="0"/>
        </a:defRPr>
      </a:lvl8pPr>
      <a:lvl9pPr marL="1828800" algn="ctr" rtl="0" fontAlgn="base">
        <a:spcBef>
          <a:spcPct val="0"/>
        </a:spcBef>
        <a:spcAft>
          <a:spcPct val="0"/>
        </a:spcAft>
        <a:defRPr sz="3600" b="1">
          <a:solidFill>
            <a:schemeClr val="accent2"/>
          </a:solidFill>
          <a:latin typeface="Arial" charset="0"/>
        </a:defRPr>
      </a:lvl9pPr>
    </p:titleStyle>
    <p:bodyStyle>
      <a:lvl1pPr marL="342900" indent="-342900" algn="l" rtl="0" eaLnBrk="0" fontAlgn="base" hangingPunct="0">
        <a:spcBef>
          <a:spcPct val="20000"/>
        </a:spcBef>
        <a:spcAft>
          <a:spcPct val="0"/>
        </a:spcAft>
        <a:buClr>
          <a:srgbClr val="0099CC"/>
        </a:buClr>
        <a:buSzPct val="120000"/>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99CC"/>
        </a:buClr>
        <a:buSzPct val="120000"/>
        <a:buChar char="–"/>
        <a:defRPr sz="2800" b="1">
          <a:solidFill>
            <a:schemeClr val="tx1"/>
          </a:solidFill>
          <a:latin typeface="+mn-lt"/>
        </a:defRPr>
      </a:lvl2pPr>
      <a:lvl3pPr marL="1143000" indent="-228600" algn="l" rtl="0" eaLnBrk="0" fontAlgn="base" hangingPunct="0">
        <a:spcBef>
          <a:spcPct val="20000"/>
        </a:spcBef>
        <a:spcAft>
          <a:spcPct val="0"/>
        </a:spcAft>
        <a:buClr>
          <a:srgbClr val="0099CC"/>
        </a:buClr>
        <a:buSzPct val="120000"/>
        <a:buChar char="•"/>
        <a:defRPr sz="2400" b="1">
          <a:solidFill>
            <a:schemeClr val="tx1"/>
          </a:solidFill>
          <a:latin typeface="+mn-lt"/>
        </a:defRPr>
      </a:lvl3pPr>
      <a:lvl4pPr marL="1600200" indent="-228600" algn="l" rtl="0" eaLnBrk="0" fontAlgn="base" hangingPunct="0">
        <a:spcBef>
          <a:spcPct val="20000"/>
        </a:spcBef>
        <a:spcAft>
          <a:spcPct val="0"/>
        </a:spcAft>
        <a:buClr>
          <a:srgbClr val="0099CC"/>
        </a:buClr>
        <a:buSzPct val="120000"/>
        <a:buChar char="–"/>
        <a:defRPr sz="2000" b="1">
          <a:solidFill>
            <a:schemeClr val="tx1"/>
          </a:solidFill>
          <a:latin typeface="+mn-lt"/>
        </a:defRPr>
      </a:lvl4pPr>
      <a:lvl5pPr marL="2057400" indent="-228600" algn="l" rtl="0" eaLnBrk="0" fontAlgn="base" hangingPunct="0">
        <a:spcBef>
          <a:spcPct val="20000"/>
        </a:spcBef>
        <a:spcAft>
          <a:spcPct val="0"/>
        </a:spcAft>
        <a:buClr>
          <a:srgbClr val="0099CC"/>
        </a:buClr>
        <a:buSzPct val="120000"/>
        <a:buChar char="»"/>
        <a:defRPr sz="2000" b="1">
          <a:solidFill>
            <a:schemeClr val="tx1"/>
          </a:solidFill>
          <a:latin typeface="+mn-lt"/>
        </a:defRPr>
      </a:lvl5pPr>
      <a:lvl6pPr marL="2514600" indent="-228600" algn="l" rtl="0" fontAlgn="base">
        <a:spcBef>
          <a:spcPct val="20000"/>
        </a:spcBef>
        <a:spcAft>
          <a:spcPct val="0"/>
        </a:spcAft>
        <a:buClr>
          <a:srgbClr val="0099CC"/>
        </a:buClr>
        <a:buSzPct val="120000"/>
        <a:buChar char="»"/>
        <a:defRPr sz="2000" b="1">
          <a:solidFill>
            <a:schemeClr val="tx1"/>
          </a:solidFill>
          <a:latin typeface="+mn-lt"/>
        </a:defRPr>
      </a:lvl6pPr>
      <a:lvl7pPr marL="2971800" indent="-228600" algn="l" rtl="0" fontAlgn="base">
        <a:spcBef>
          <a:spcPct val="20000"/>
        </a:spcBef>
        <a:spcAft>
          <a:spcPct val="0"/>
        </a:spcAft>
        <a:buClr>
          <a:srgbClr val="0099CC"/>
        </a:buClr>
        <a:buSzPct val="120000"/>
        <a:buChar char="»"/>
        <a:defRPr sz="2000" b="1">
          <a:solidFill>
            <a:schemeClr val="tx1"/>
          </a:solidFill>
          <a:latin typeface="+mn-lt"/>
        </a:defRPr>
      </a:lvl7pPr>
      <a:lvl8pPr marL="3429000" indent="-228600" algn="l" rtl="0" fontAlgn="base">
        <a:spcBef>
          <a:spcPct val="20000"/>
        </a:spcBef>
        <a:spcAft>
          <a:spcPct val="0"/>
        </a:spcAft>
        <a:buClr>
          <a:srgbClr val="0099CC"/>
        </a:buClr>
        <a:buSzPct val="120000"/>
        <a:buChar char="»"/>
        <a:defRPr sz="2000" b="1">
          <a:solidFill>
            <a:schemeClr val="tx1"/>
          </a:solidFill>
          <a:latin typeface="+mn-lt"/>
        </a:defRPr>
      </a:lvl8pPr>
      <a:lvl9pPr marL="3886200" indent="-228600" algn="l" rtl="0" fontAlgn="base">
        <a:spcBef>
          <a:spcPct val="20000"/>
        </a:spcBef>
        <a:spcAft>
          <a:spcPct val="0"/>
        </a:spcAft>
        <a:buClr>
          <a:srgbClr val="0099CC"/>
        </a:buClr>
        <a:buSzPct val="12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17475"/>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dirty="0">
              <a:solidFill>
                <a:srgbClr val="000000"/>
              </a:solidFill>
            </a:endParaRPr>
          </a:p>
        </p:txBody>
      </p:sp>
      <p:sp>
        <p:nvSpPr>
          <p:cNvPr id="1024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dirty="0">
              <a:solidFill>
                <a:srgbClr val="000000"/>
              </a:solidFill>
            </a:endParaRPr>
          </a:p>
        </p:txBody>
      </p:sp>
      <p:sp>
        <p:nvSpPr>
          <p:cNvPr id="102411" name="Line 11"/>
          <p:cNvSpPr>
            <a:spLocks noChangeShapeType="1"/>
          </p:cNvSpPr>
          <p:nvPr/>
        </p:nvSpPr>
        <p:spPr bwMode="auto">
          <a:xfrm>
            <a:off x="533400" y="1260475"/>
            <a:ext cx="8153400" cy="0"/>
          </a:xfrm>
          <a:prstGeom prst="line">
            <a:avLst/>
          </a:prstGeom>
          <a:noFill/>
          <a:ln w="50800">
            <a:solidFill>
              <a:schemeClr val="accent2"/>
            </a:solidFill>
            <a:round/>
            <a:headEnd/>
            <a:tailEnd/>
          </a:ln>
          <a:effectLst/>
        </p:spPr>
        <p:txBody>
          <a:bodyPr/>
          <a:lstStyle/>
          <a:p>
            <a:pPr fontAlgn="base">
              <a:spcBef>
                <a:spcPct val="0"/>
              </a:spcBef>
              <a:spcAft>
                <a:spcPct val="0"/>
              </a:spcAft>
              <a:defRPr/>
            </a:pPr>
            <a:endParaRPr lang="en-US" dirty="0">
              <a:solidFill>
                <a:srgbClr val="000000"/>
              </a:solidFill>
            </a:endParaRPr>
          </a:p>
        </p:txBody>
      </p:sp>
      <p:sp>
        <p:nvSpPr>
          <p:cNvPr id="102412" name="Line 12"/>
          <p:cNvSpPr>
            <a:spLocks noChangeShapeType="1"/>
          </p:cNvSpPr>
          <p:nvPr/>
        </p:nvSpPr>
        <p:spPr bwMode="auto">
          <a:xfrm>
            <a:off x="828675" y="1412875"/>
            <a:ext cx="7670800" cy="0"/>
          </a:xfrm>
          <a:prstGeom prst="line">
            <a:avLst/>
          </a:prstGeom>
          <a:noFill/>
          <a:ln w="50800">
            <a:solidFill>
              <a:srgbClr val="33CCCC"/>
            </a:solidFill>
            <a:round/>
            <a:headEnd/>
            <a:tailEnd/>
          </a:ln>
          <a:effectLst/>
        </p:spPr>
        <p:txBody>
          <a:bodyPr/>
          <a:lstStyle/>
          <a:p>
            <a:pPr fontAlgn="base">
              <a:spcBef>
                <a:spcPct val="0"/>
              </a:spcBef>
              <a:spcAft>
                <a:spcPct val="0"/>
              </a:spcAft>
              <a:defRPr/>
            </a:pPr>
            <a:endParaRPr lang="en-US" dirty="0">
              <a:solidFill>
                <a:srgbClr val="000000"/>
              </a:solidFill>
            </a:endParaRPr>
          </a:p>
        </p:txBody>
      </p:sp>
      <p:sp>
        <p:nvSpPr>
          <p:cNvPr id="102413" name="Rectangle 13"/>
          <p:cNvSpPr>
            <a:spLocks noGrp="1" noChangeArrowheads="1"/>
          </p:cNvSpPr>
          <p:nvPr>
            <p:ph type="sldNum" sz="quarter" idx="4"/>
          </p:nvPr>
        </p:nvSpPr>
        <p:spPr bwMode="auto">
          <a:xfrm>
            <a:off x="3657600" y="6305550"/>
            <a:ext cx="518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latin typeface="Arial" charset="0"/>
              </a:defRPr>
            </a:lvl1pPr>
          </a:lstStyle>
          <a:p>
            <a:pPr fontAlgn="base">
              <a:spcBef>
                <a:spcPct val="0"/>
              </a:spcBef>
              <a:spcAft>
                <a:spcPct val="0"/>
              </a:spcAft>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20F45DD7-F980-4D0B-960C-473019106BB9}" type="slidenum">
              <a:rPr lang="en-US" sz="2000">
                <a:solidFill>
                  <a:srgbClr val="000000"/>
                </a:solidFill>
              </a:rPr>
              <a:pPr fontAlgn="base">
                <a:spcBef>
                  <a:spcPct val="0"/>
                </a:spcBef>
                <a:spcAft>
                  <a:spcPct val="0"/>
                </a:spcAft>
                <a:defRPr/>
              </a:pPr>
              <a:t>‹#›</a:t>
            </a:fld>
            <a:endParaRPr lang="en-US" sz="20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hf hdr="0" ftr="0" dt="0"/>
  <p:txStyles>
    <p:title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charset="0"/>
        </a:defRPr>
      </a:lvl2pPr>
      <a:lvl3pPr algn="ctr" rtl="0" eaLnBrk="0" fontAlgn="base" hangingPunct="0">
        <a:spcBef>
          <a:spcPct val="0"/>
        </a:spcBef>
        <a:spcAft>
          <a:spcPct val="0"/>
        </a:spcAft>
        <a:defRPr sz="3600" b="1">
          <a:solidFill>
            <a:schemeClr val="accent2"/>
          </a:solidFill>
          <a:latin typeface="Arial" charset="0"/>
        </a:defRPr>
      </a:lvl3pPr>
      <a:lvl4pPr algn="ctr" rtl="0" eaLnBrk="0" fontAlgn="base" hangingPunct="0">
        <a:spcBef>
          <a:spcPct val="0"/>
        </a:spcBef>
        <a:spcAft>
          <a:spcPct val="0"/>
        </a:spcAft>
        <a:defRPr sz="3600" b="1">
          <a:solidFill>
            <a:schemeClr val="accent2"/>
          </a:solidFill>
          <a:latin typeface="Arial" charset="0"/>
        </a:defRPr>
      </a:lvl4pPr>
      <a:lvl5pPr algn="ctr" rtl="0" eaLnBrk="0" fontAlgn="base" hangingPunct="0">
        <a:spcBef>
          <a:spcPct val="0"/>
        </a:spcBef>
        <a:spcAft>
          <a:spcPct val="0"/>
        </a:spcAft>
        <a:defRPr sz="3600" b="1">
          <a:solidFill>
            <a:schemeClr val="accent2"/>
          </a:solidFill>
          <a:latin typeface="Arial" charset="0"/>
        </a:defRPr>
      </a:lvl5pPr>
      <a:lvl6pPr marL="457200" algn="ctr" rtl="0" fontAlgn="base">
        <a:spcBef>
          <a:spcPct val="0"/>
        </a:spcBef>
        <a:spcAft>
          <a:spcPct val="0"/>
        </a:spcAft>
        <a:defRPr sz="3600" b="1">
          <a:solidFill>
            <a:schemeClr val="accent2"/>
          </a:solidFill>
          <a:latin typeface="Arial" charset="0"/>
        </a:defRPr>
      </a:lvl6pPr>
      <a:lvl7pPr marL="914400" algn="ctr" rtl="0" fontAlgn="base">
        <a:spcBef>
          <a:spcPct val="0"/>
        </a:spcBef>
        <a:spcAft>
          <a:spcPct val="0"/>
        </a:spcAft>
        <a:defRPr sz="3600" b="1">
          <a:solidFill>
            <a:schemeClr val="accent2"/>
          </a:solidFill>
          <a:latin typeface="Arial" charset="0"/>
        </a:defRPr>
      </a:lvl7pPr>
      <a:lvl8pPr marL="1371600" algn="ctr" rtl="0" fontAlgn="base">
        <a:spcBef>
          <a:spcPct val="0"/>
        </a:spcBef>
        <a:spcAft>
          <a:spcPct val="0"/>
        </a:spcAft>
        <a:defRPr sz="3600" b="1">
          <a:solidFill>
            <a:schemeClr val="accent2"/>
          </a:solidFill>
          <a:latin typeface="Arial" charset="0"/>
        </a:defRPr>
      </a:lvl8pPr>
      <a:lvl9pPr marL="1828800" algn="ctr" rtl="0" fontAlgn="base">
        <a:spcBef>
          <a:spcPct val="0"/>
        </a:spcBef>
        <a:spcAft>
          <a:spcPct val="0"/>
        </a:spcAft>
        <a:defRPr sz="3600" b="1">
          <a:solidFill>
            <a:schemeClr val="accent2"/>
          </a:solidFill>
          <a:latin typeface="Arial" charset="0"/>
        </a:defRPr>
      </a:lvl9pPr>
    </p:titleStyle>
    <p:bodyStyle>
      <a:lvl1pPr marL="342900" indent="-342900" algn="l" rtl="0" eaLnBrk="0" fontAlgn="base" hangingPunct="0">
        <a:spcBef>
          <a:spcPct val="20000"/>
        </a:spcBef>
        <a:spcAft>
          <a:spcPct val="0"/>
        </a:spcAft>
        <a:buClr>
          <a:srgbClr val="0099CC"/>
        </a:buClr>
        <a:buSzPct val="120000"/>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99CC"/>
        </a:buClr>
        <a:buSzPct val="120000"/>
        <a:buChar char="–"/>
        <a:defRPr sz="2800" b="1">
          <a:solidFill>
            <a:schemeClr val="tx1"/>
          </a:solidFill>
          <a:latin typeface="+mn-lt"/>
        </a:defRPr>
      </a:lvl2pPr>
      <a:lvl3pPr marL="1143000" indent="-228600" algn="l" rtl="0" eaLnBrk="0" fontAlgn="base" hangingPunct="0">
        <a:spcBef>
          <a:spcPct val="20000"/>
        </a:spcBef>
        <a:spcAft>
          <a:spcPct val="0"/>
        </a:spcAft>
        <a:buClr>
          <a:srgbClr val="0099CC"/>
        </a:buClr>
        <a:buSzPct val="120000"/>
        <a:buChar char="•"/>
        <a:defRPr sz="2400" b="1">
          <a:solidFill>
            <a:schemeClr val="tx1"/>
          </a:solidFill>
          <a:latin typeface="+mn-lt"/>
        </a:defRPr>
      </a:lvl3pPr>
      <a:lvl4pPr marL="1600200" indent="-228600" algn="l" rtl="0" eaLnBrk="0" fontAlgn="base" hangingPunct="0">
        <a:spcBef>
          <a:spcPct val="20000"/>
        </a:spcBef>
        <a:spcAft>
          <a:spcPct val="0"/>
        </a:spcAft>
        <a:buClr>
          <a:srgbClr val="0099CC"/>
        </a:buClr>
        <a:buSzPct val="120000"/>
        <a:buChar char="–"/>
        <a:defRPr sz="2000" b="1">
          <a:solidFill>
            <a:schemeClr val="tx1"/>
          </a:solidFill>
          <a:latin typeface="+mn-lt"/>
        </a:defRPr>
      </a:lvl4pPr>
      <a:lvl5pPr marL="2057400" indent="-228600" algn="l" rtl="0" eaLnBrk="0" fontAlgn="base" hangingPunct="0">
        <a:spcBef>
          <a:spcPct val="20000"/>
        </a:spcBef>
        <a:spcAft>
          <a:spcPct val="0"/>
        </a:spcAft>
        <a:buClr>
          <a:srgbClr val="0099CC"/>
        </a:buClr>
        <a:buSzPct val="120000"/>
        <a:buChar char="»"/>
        <a:defRPr sz="2000" b="1">
          <a:solidFill>
            <a:schemeClr val="tx1"/>
          </a:solidFill>
          <a:latin typeface="+mn-lt"/>
        </a:defRPr>
      </a:lvl5pPr>
      <a:lvl6pPr marL="2514600" indent="-228600" algn="l" rtl="0" fontAlgn="base">
        <a:spcBef>
          <a:spcPct val="20000"/>
        </a:spcBef>
        <a:spcAft>
          <a:spcPct val="0"/>
        </a:spcAft>
        <a:buClr>
          <a:srgbClr val="0099CC"/>
        </a:buClr>
        <a:buSzPct val="120000"/>
        <a:buChar char="»"/>
        <a:defRPr sz="2000" b="1">
          <a:solidFill>
            <a:schemeClr val="tx1"/>
          </a:solidFill>
          <a:latin typeface="+mn-lt"/>
        </a:defRPr>
      </a:lvl6pPr>
      <a:lvl7pPr marL="2971800" indent="-228600" algn="l" rtl="0" fontAlgn="base">
        <a:spcBef>
          <a:spcPct val="20000"/>
        </a:spcBef>
        <a:spcAft>
          <a:spcPct val="0"/>
        </a:spcAft>
        <a:buClr>
          <a:srgbClr val="0099CC"/>
        </a:buClr>
        <a:buSzPct val="120000"/>
        <a:buChar char="»"/>
        <a:defRPr sz="2000" b="1">
          <a:solidFill>
            <a:schemeClr val="tx1"/>
          </a:solidFill>
          <a:latin typeface="+mn-lt"/>
        </a:defRPr>
      </a:lvl7pPr>
      <a:lvl8pPr marL="3429000" indent="-228600" algn="l" rtl="0" fontAlgn="base">
        <a:spcBef>
          <a:spcPct val="20000"/>
        </a:spcBef>
        <a:spcAft>
          <a:spcPct val="0"/>
        </a:spcAft>
        <a:buClr>
          <a:srgbClr val="0099CC"/>
        </a:buClr>
        <a:buSzPct val="120000"/>
        <a:buChar char="»"/>
        <a:defRPr sz="2000" b="1">
          <a:solidFill>
            <a:schemeClr val="tx1"/>
          </a:solidFill>
          <a:latin typeface="+mn-lt"/>
        </a:defRPr>
      </a:lvl8pPr>
      <a:lvl9pPr marL="3886200" indent="-228600" algn="l" rtl="0" fontAlgn="base">
        <a:spcBef>
          <a:spcPct val="20000"/>
        </a:spcBef>
        <a:spcAft>
          <a:spcPct val="0"/>
        </a:spcAft>
        <a:buClr>
          <a:srgbClr val="0099CC"/>
        </a:buClr>
        <a:buSzPct val="12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FF"/>
            </a:gs>
            <a:gs pos="100000">
              <a:srgbClr val="5E7676"/>
            </a:gs>
          </a:gsLst>
          <a:lin ang="2700000" scaled="1"/>
        </a:gradFill>
        <a:effectLst/>
      </p:bgPr>
    </p:bg>
    <p:spTree>
      <p:nvGrpSpPr>
        <p:cNvPr id="1" name=""/>
        <p:cNvGrpSpPr/>
        <p:nvPr/>
      </p:nvGrpSpPr>
      <p:grpSpPr>
        <a:xfrm>
          <a:off x="0" y="0"/>
          <a:ext cx="0" cy="0"/>
          <a:chOff x="0" y="0"/>
          <a:chExt cx="0" cy="0"/>
        </a:xfrm>
      </p:grpSpPr>
      <p:sp>
        <p:nvSpPr>
          <p:cNvPr id="4098" name="Rectangle 9"/>
          <p:cNvSpPr>
            <a:spLocks noGrp="1" noChangeArrowheads="1"/>
          </p:cNvSpPr>
          <p:nvPr>
            <p:ph type="sldNum" sz="quarter" idx="12"/>
          </p:nvPr>
        </p:nvSpPr>
        <p:spPr>
          <a:noFill/>
        </p:spPr>
        <p:txBody>
          <a:bodyPr/>
          <a:lstStyle/>
          <a:p>
            <a:r>
              <a:rPr lang="en-US" dirty="0" smtClean="0">
                <a:solidFill>
                  <a:srgbClr val="000000"/>
                </a:solidFill>
              </a:rPr>
              <a:t> </a:t>
            </a:r>
            <a:r>
              <a:rPr lang="en-US" sz="2000" dirty="0" smtClean="0">
                <a:solidFill>
                  <a:srgbClr val="000000"/>
                </a:solidFill>
              </a:rPr>
              <a:t> </a:t>
            </a:r>
            <a:fld id="{97BA974B-15D7-4D53-B964-BA40E557386C}" type="slidenum">
              <a:rPr lang="en-US" sz="2000" smtClean="0">
                <a:solidFill>
                  <a:srgbClr val="000000"/>
                </a:solidFill>
              </a:rPr>
              <a:pPr/>
              <a:t>1</a:t>
            </a:fld>
            <a:endParaRPr lang="en-US" sz="2000" dirty="0" smtClean="0">
              <a:solidFill>
                <a:srgbClr val="000000"/>
              </a:solidFill>
            </a:endParaRPr>
          </a:p>
        </p:txBody>
      </p:sp>
      <p:sp>
        <p:nvSpPr>
          <p:cNvPr id="4099" name="Rectangle 2"/>
          <p:cNvSpPr>
            <a:spLocks noGrp="1" noChangeArrowheads="1"/>
          </p:cNvSpPr>
          <p:nvPr>
            <p:ph type="ctrTitle"/>
          </p:nvPr>
        </p:nvSpPr>
        <p:spPr/>
        <p:txBody>
          <a:bodyPr/>
          <a:lstStyle/>
          <a:p>
            <a:pPr eaLnBrk="1" hangingPunct="1"/>
            <a:r>
              <a:rPr lang="en-US" sz="4000" dirty="0" smtClean="0"/>
              <a:t>Special Circumstances</a:t>
            </a:r>
          </a:p>
        </p:txBody>
      </p:sp>
      <p:sp>
        <p:nvSpPr>
          <p:cNvPr id="4" name="TextBox 3"/>
          <p:cNvSpPr txBox="1"/>
          <p:nvPr/>
        </p:nvSpPr>
        <p:spPr>
          <a:xfrm>
            <a:off x="3276600" y="3886200"/>
            <a:ext cx="2819400" cy="461665"/>
          </a:xfrm>
          <a:prstGeom prst="rect">
            <a:avLst/>
          </a:prstGeom>
          <a:noFill/>
        </p:spPr>
        <p:txBody>
          <a:bodyPr wrap="square" rtlCol="0">
            <a:spAutoFit/>
          </a:bodyPr>
          <a:lstStyle/>
          <a:p>
            <a:pPr algn="ctr" fontAlgn="base">
              <a:spcBef>
                <a:spcPct val="0"/>
              </a:spcBef>
              <a:spcAft>
                <a:spcPct val="0"/>
              </a:spcAft>
            </a:pPr>
            <a:endParaRPr lang="en-US" sz="2400" b="1"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Confidentiality</a:t>
            </a:r>
            <a:endParaRPr lang="en-US" dirty="0"/>
          </a:p>
        </p:txBody>
      </p:sp>
      <p:sp>
        <p:nvSpPr>
          <p:cNvPr id="3" name="Content Placeholder 2"/>
          <p:cNvSpPr>
            <a:spLocks noGrp="1"/>
          </p:cNvSpPr>
          <p:nvPr>
            <p:ph idx="1"/>
          </p:nvPr>
        </p:nvSpPr>
        <p:spPr/>
        <p:txBody>
          <a:bodyPr/>
          <a:lstStyle/>
          <a:p>
            <a:pPr>
              <a:buNone/>
            </a:pPr>
            <a:r>
              <a:rPr lang="en-US" sz="2800" dirty="0" smtClean="0"/>
              <a:t>Proxies should be educated about</a:t>
            </a:r>
          </a:p>
          <a:p>
            <a:pPr>
              <a:buNone/>
            </a:pPr>
            <a:endParaRPr lang="en-US" sz="1600" dirty="0" smtClean="0"/>
          </a:p>
          <a:p>
            <a:r>
              <a:rPr lang="en-US" sz="2800" dirty="0" smtClean="0"/>
              <a:t>His or her responsibility to keep the case’s information confidential</a:t>
            </a:r>
          </a:p>
          <a:p>
            <a:endParaRPr lang="en-US" sz="1600" dirty="0" smtClean="0"/>
          </a:p>
          <a:p>
            <a:r>
              <a:rPr lang="en-US" sz="2800" dirty="0" smtClean="0"/>
              <a:t>The health department’s confidentiality policy</a:t>
            </a:r>
            <a:endParaRPr lang="en-US" dirty="0"/>
          </a:p>
        </p:txBody>
      </p:sp>
      <p:sp>
        <p:nvSpPr>
          <p:cNvPr id="4" name="Slide Number Placeholder 3"/>
          <p:cNvSpPr>
            <a:spLocks noGrp="1"/>
          </p:cNvSpPr>
          <p:nvPr>
            <p:ph type="sldNum" sz="quarter" idx="12"/>
          </p:nvPr>
        </p:nvSpPr>
        <p:spPr/>
        <p:txBody>
          <a:bodyPr/>
          <a:lstStyle/>
          <a:p>
            <a:pPr>
              <a:defRPr/>
            </a:pPr>
            <a:fld id="{42B940A8-1F4E-424F-8215-AF7160E4C023}" type="slidenum">
              <a:rPr lang="en-US" sz="2000" smtClean="0">
                <a:solidFill>
                  <a:srgbClr val="000000"/>
                </a:solidFill>
              </a:rPr>
              <a:pPr>
                <a:defRPr/>
              </a:pPr>
              <a:t>10</a:t>
            </a:fld>
            <a:endParaRPr lang="en-US" sz="2000"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When NOT to Use a Proxy Interview</a:t>
            </a:r>
          </a:p>
        </p:txBody>
      </p:sp>
      <p:sp>
        <p:nvSpPr>
          <p:cNvPr id="3" name="Content Placeholder 2"/>
          <p:cNvSpPr>
            <a:spLocks noGrp="1"/>
          </p:cNvSpPr>
          <p:nvPr>
            <p:ph idx="1"/>
          </p:nvPr>
        </p:nvSpPr>
        <p:spPr>
          <a:xfrm>
            <a:off x="152400" y="1600200"/>
            <a:ext cx="4419600" cy="4525963"/>
          </a:xfrm>
        </p:spPr>
        <p:txBody>
          <a:bodyPr/>
          <a:lstStyle/>
          <a:p>
            <a:r>
              <a:rPr lang="en-US" sz="2800" dirty="0" smtClean="0"/>
              <a:t>Proxies should not be used simply because the case</a:t>
            </a:r>
          </a:p>
          <a:p>
            <a:endParaRPr lang="en-US" sz="1600" dirty="0" smtClean="0"/>
          </a:p>
          <a:p>
            <a:pPr lvl="1"/>
            <a:r>
              <a:rPr lang="en-US" dirty="0" smtClean="0"/>
              <a:t>Is unwilling to be interviewed</a:t>
            </a:r>
          </a:p>
          <a:p>
            <a:pPr lvl="1"/>
            <a:endParaRPr lang="en-US" sz="1600" dirty="0" smtClean="0"/>
          </a:p>
          <a:p>
            <a:pPr lvl="1"/>
            <a:r>
              <a:rPr lang="en-US" dirty="0" smtClean="0"/>
              <a:t>Speaks a different language than the interviewer</a:t>
            </a:r>
            <a:endParaRPr lang="en-US" sz="2800" dirty="0" smtClean="0"/>
          </a:p>
          <a:p>
            <a:endParaRPr lang="en-US" sz="2800" dirty="0"/>
          </a:p>
        </p:txBody>
      </p:sp>
      <p:sp>
        <p:nvSpPr>
          <p:cNvPr id="5" name="Slide Number Placeholder 3"/>
          <p:cNvSpPr txBox="1">
            <a:spLocks/>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B8ACA-3CD4-4142-9644-27D47F59039A}" type="slidenum">
              <a:rPr kumimoji="0" lang="en-US" sz="2000" b="1"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2000" b="1" i="0" u="none" strike="noStrike" kern="1200" cap="none" spc="0" normalizeH="0" baseline="0" noProof="0" dirty="0" smtClean="0">
              <a:ln>
                <a:noFill/>
              </a:ln>
              <a:solidFill>
                <a:srgbClr val="000000"/>
              </a:solidFill>
              <a:effectLst/>
              <a:uLnTx/>
              <a:uFillTx/>
              <a:latin typeface="+mn-lt"/>
              <a:ea typeface="+mn-ea"/>
              <a:cs typeface="+mn-cs"/>
            </a:endParaRPr>
          </a:p>
        </p:txBody>
      </p:sp>
      <p:pic>
        <p:nvPicPr>
          <p:cNvPr id="1026" name="Picture 2" descr="D:\Selects\LoRes\IMG_2406.jpg"/>
          <p:cNvPicPr>
            <a:picLocks noChangeAspect="1" noChangeArrowheads="1"/>
          </p:cNvPicPr>
          <p:nvPr/>
        </p:nvPicPr>
        <p:blipFill>
          <a:blip r:embed="rId3" cstate="print"/>
          <a:srcRect/>
          <a:stretch>
            <a:fillRect/>
          </a:stretch>
        </p:blipFill>
        <p:spPr bwMode="auto">
          <a:xfrm>
            <a:off x="4572000" y="2514600"/>
            <a:ext cx="4230821" cy="2819400"/>
          </a:xfrm>
          <a:prstGeom prst="rect">
            <a:avLst/>
          </a:prstGeom>
          <a:noFill/>
          <a:ln>
            <a:solidFill>
              <a:schemeClr val="accent1">
                <a:lumMod val="75000"/>
              </a:schemeClr>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Source Case Investigations</a:t>
            </a:r>
            <a:endParaRPr lang="en-US" dirty="0"/>
          </a:p>
        </p:txBody>
      </p:sp>
      <p:sp>
        <p:nvSpPr>
          <p:cNvPr id="4" name="Slide Number Placeholder 3"/>
          <p:cNvSpPr>
            <a:spLocks noGrp="1"/>
          </p:cNvSpPr>
          <p:nvPr>
            <p:ph type="sldNum" sz="quarter" idx="12"/>
          </p:nvPr>
        </p:nvSpPr>
        <p:spPr/>
        <p:txBody>
          <a:bodyPr/>
          <a:lstStyle/>
          <a:p>
            <a:pPr>
              <a:defRPr/>
            </a:pPr>
            <a:fld id="{3F853280-A496-4A0A-B286-A4AD878F609F}" type="slidenum">
              <a:rPr lang="en-US" sz="2000" smtClean="0">
                <a:solidFill>
                  <a:srgbClr val="000000"/>
                </a:solidFill>
              </a:rPr>
              <a:pPr>
                <a:defRPr/>
              </a:pPr>
              <a:t>12</a:t>
            </a:fld>
            <a:endParaRPr lang="en-US" sz="2000" dirty="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Source Case?</a:t>
            </a:r>
            <a:endParaRPr lang="en-US" dirty="0"/>
          </a:p>
        </p:txBody>
      </p:sp>
      <p:sp>
        <p:nvSpPr>
          <p:cNvPr id="3" name="Content Placeholder 2"/>
          <p:cNvSpPr>
            <a:spLocks noGrp="1"/>
          </p:cNvSpPr>
          <p:nvPr>
            <p:ph idx="1"/>
          </p:nvPr>
        </p:nvSpPr>
        <p:spPr/>
        <p:txBody>
          <a:bodyPr/>
          <a:lstStyle/>
          <a:p>
            <a:pPr>
              <a:buNone/>
            </a:pPr>
            <a:r>
              <a:rPr lang="en-US" dirty="0" smtClean="0"/>
              <a:t>	A source case is a person with TB disease who is responsible for transmitting </a:t>
            </a:r>
            <a:r>
              <a:rPr lang="en-US" i="1" dirty="0" smtClean="0"/>
              <a:t>M. tuberculosis </a:t>
            </a:r>
            <a:r>
              <a:rPr lang="en-US" dirty="0" smtClean="0"/>
              <a:t>to another person or persons.</a:t>
            </a:r>
          </a:p>
          <a:p>
            <a:pPr>
              <a:buNone/>
            </a:pPr>
            <a:endParaRPr lang="en-US" dirty="0"/>
          </a:p>
        </p:txBody>
      </p:sp>
      <p:sp>
        <p:nvSpPr>
          <p:cNvPr id="4" name="Slide Number Placeholder 3"/>
          <p:cNvSpPr>
            <a:spLocks noGrp="1"/>
          </p:cNvSpPr>
          <p:nvPr>
            <p:ph type="sldNum" sz="quarter" idx="12"/>
          </p:nvPr>
        </p:nvSpPr>
        <p:spPr/>
        <p:txBody>
          <a:bodyPr/>
          <a:lstStyle/>
          <a:p>
            <a:pPr>
              <a:defRPr/>
            </a:pPr>
            <a:fld id="{42B940A8-1F4E-424F-8215-AF7160E4C023}" type="slidenum">
              <a:rPr lang="en-US" sz="2000" smtClean="0">
                <a:solidFill>
                  <a:srgbClr val="000000"/>
                </a:solidFill>
              </a:rPr>
              <a:pPr>
                <a:defRPr/>
              </a:pPr>
              <a:t>13</a:t>
            </a:fld>
            <a:endParaRPr lang="en-US" sz="2000"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475"/>
            <a:ext cx="8686800" cy="1143000"/>
          </a:xfrm>
        </p:spPr>
        <p:txBody>
          <a:bodyPr/>
          <a:lstStyle/>
          <a:p>
            <a:r>
              <a:rPr lang="en-US" dirty="0" smtClean="0"/>
              <a:t>What is a Source Case Investigation?</a:t>
            </a:r>
            <a:endParaRPr lang="en-US" dirty="0"/>
          </a:p>
        </p:txBody>
      </p:sp>
      <p:sp>
        <p:nvSpPr>
          <p:cNvPr id="3" name="Content Placeholder 2"/>
          <p:cNvSpPr>
            <a:spLocks noGrp="1"/>
          </p:cNvSpPr>
          <p:nvPr>
            <p:ph idx="1"/>
          </p:nvPr>
        </p:nvSpPr>
        <p:spPr/>
        <p:txBody>
          <a:bodyPr/>
          <a:lstStyle/>
          <a:p>
            <a:pPr>
              <a:buNone/>
            </a:pPr>
            <a:r>
              <a:rPr lang="en-US" dirty="0" smtClean="0"/>
              <a:t>	A source case investigation is a method of identifying source cases of TB disease.</a:t>
            </a:r>
          </a:p>
        </p:txBody>
      </p:sp>
      <p:sp>
        <p:nvSpPr>
          <p:cNvPr id="4" name="Slide Number Placeholder 3"/>
          <p:cNvSpPr>
            <a:spLocks noGrp="1"/>
          </p:cNvSpPr>
          <p:nvPr>
            <p:ph type="sldNum" sz="quarter" idx="12"/>
          </p:nvPr>
        </p:nvSpPr>
        <p:spPr/>
        <p:txBody>
          <a:bodyPr/>
          <a:lstStyle/>
          <a:p>
            <a:pPr>
              <a:defRPr/>
            </a:pPr>
            <a:fld id="{42B940A8-1F4E-424F-8215-AF7160E4C023}" type="slidenum">
              <a:rPr lang="en-US" sz="2000" smtClean="0">
                <a:solidFill>
                  <a:srgbClr val="000000"/>
                </a:solidFill>
              </a:rPr>
              <a:pPr>
                <a:defRPr/>
              </a:pPr>
              <a:t>14</a:t>
            </a:fld>
            <a:endParaRPr lang="en-US" sz="2000"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685800" y="152400"/>
            <a:ext cx="7772400" cy="1143000"/>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When to Conduct a Source Case Investigation</a:t>
            </a:r>
            <a:endParaRPr lang="en-US" dirty="0"/>
          </a:p>
        </p:txBody>
      </p:sp>
      <p:sp>
        <p:nvSpPr>
          <p:cNvPr id="161795" name="Rectangle 3"/>
          <p:cNvSpPr>
            <a:spLocks noGrp="1" noChangeArrowheads="1"/>
          </p:cNvSpPr>
          <p:nvPr>
            <p:ph type="body" sz="half" idx="1"/>
          </p:nvPr>
        </p:nvSpPr>
        <p:spPr>
          <a:xfrm>
            <a:off x="76200" y="1524000"/>
            <a:ext cx="5867400" cy="5260975"/>
          </a:xfrm>
        </p:spPr>
        <p:txBody>
          <a:bodyPr/>
          <a:lstStyle/>
          <a:p>
            <a:r>
              <a:rPr lang="en-US" sz="2800" dirty="0"/>
              <a:t>Source-case investigations </a:t>
            </a:r>
            <a:r>
              <a:rPr lang="en-US" sz="2800" dirty="0" smtClean="0"/>
              <a:t>should be considered for</a:t>
            </a:r>
          </a:p>
          <a:p>
            <a:pPr lvl="1"/>
            <a:endParaRPr lang="en-US" sz="1000" dirty="0" smtClean="0"/>
          </a:p>
          <a:p>
            <a:pPr lvl="1"/>
            <a:r>
              <a:rPr lang="en-US" dirty="0" smtClean="0"/>
              <a:t>Children younger than 5 </a:t>
            </a:r>
            <a:r>
              <a:rPr lang="en-US" dirty="0"/>
              <a:t>years of </a:t>
            </a:r>
            <a:r>
              <a:rPr lang="en-US" dirty="0" smtClean="0"/>
              <a:t>age who have TB disease</a:t>
            </a:r>
          </a:p>
          <a:p>
            <a:pPr lvl="1"/>
            <a:endParaRPr lang="en-US" sz="1000" dirty="0" smtClean="0"/>
          </a:p>
          <a:p>
            <a:pPr lvl="1"/>
            <a:r>
              <a:rPr lang="en-US" dirty="0" smtClean="0"/>
              <a:t>Children younger than 2 years of age who have LTBI</a:t>
            </a:r>
          </a:p>
          <a:p>
            <a:pPr lvl="1"/>
            <a:endParaRPr lang="en-US" sz="1000" dirty="0" smtClean="0"/>
          </a:p>
          <a:p>
            <a:pPr lvl="1"/>
            <a:r>
              <a:rPr lang="en-US" dirty="0" smtClean="0"/>
              <a:t>Health care workers whose serial testing indicates recent transmission</a:t>
            </a:r>
          </a:p>
          <a:p>
            <a:pPr lvl="1"/>
            <a:endParaRPr lang="en-US" dirty="0" smtClean="0"/>
          </a:p>
          <a:p>
            <a:endParaRPr lang="en-US" sz="2800" dirty="0"/>
          </a:p>
        </p:txBody>
      </p:sp>
      <p:pic>
        <p:nvPicPr>
          <p:cNvPr id="161799" name="Picture 7" descr="IMG_2651"/>
          <p:cNvPicPr>
            <a:picLocks noGrp="1" noChangeAspect="1" noChangeArrowheads="1"/>
          </p:cNvPicPr>
          <p:nvPr>
            <p:ph sz="half" idx="2"/>
          </p:nvPr>
        </p:nvPicPr>
        <p:blipFill>
          <a:blip r:embed="rId3" cstate="print"/>
          <a:srcRect/>
          <a:stretch>
            <a:fillRect/>
          </a:stretch>
        </p:blipFill>
        <p:spPr>
          <a:xfrm>
            <a:off x="6086475" y="1752600"/>
            <a:ext cx="2752725" cy="4130991"/>
          </a:xfrm>
          <a:noFill/>
          <a:ln w="25400">
            <a:solidFill>
              <a:schemeClr val="accent1">
                <a:lumMod val="75000"/>
              </a:schemeClr>
            </a:solidFill>
          </a:ln>
        </p:spPr>
      </p:pic>
      <p:sp>
        <p:nvSpPr>
          <p:cNvPr id="6" name="Slide Number Placeholder 3"/>
          <p:cNvSpPr txBox="1">
            <a:spLocks/>
          </p:cNvSpPr>
          <p:nvPr/>
        </p:nvSpPr>
        <p:spPr bwMode="auto">
          <a:xfrm>
            <a:off x="6781800" y="6308725"/>
            <a:ext cx="1981200" cy="476250"/>
          </a:xfrm>
          <a:prstGeom prst="rect">
            <a:avLst/>
          </a:prstGeom>
          <a:noFill/>
          <a:ln w="9525">
            <a:noFill/>
            <a:miter lim="800000"/>
            <a:headEnd/>
            <a:tailEnd/>
          </a:ln>
        </p:spPr>
        <p:txBody>
          <a:bodyPr/>
          <a:lstStyle/>
          <a:p>
            <a:pPr algn="r" fontAlgn="base">
              <a:spcBef>
                <a:spcPct val="0"/>
              </a:spcBef>
              <a:spcAft>
                <a:spcPct val="0"/>
              </a:spcAft>
            </a:pPr>
            <a:fld id="{54FB33A0-2C2F-4A2F-A42E-D556ACA1ABB6}" type="slidenum">
              <a:rPr lang="en-US" sz="2000" b="1">
                <a:solidFill>
                  <a:srgbClr val="000000"/>
                </a:solidFill>
              </a:rPr>
              <a:pPr algn="r" fontAlgn="base">
                <a:spcBef>
                  <a:spcPct val="0"/>
                </a:spcBef>
                <a:spcAft>
                  <a:spcPct val="0"/>
                </a:spcAft>
              </a:pPr>
              <a:t>15</a:t>
            </a:fld>
            <a:endParaRPr lang="en-US" sz="2000" b="1" dirty="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dirty="0"/>
              <a:t>Procedures for </a:t>
            </a:r>
            <a:r>
              <a:rPr lang="en-US" dirty="0" smtClean="0"/>
              <a:t>a</a:t>
            </a:r>
            <a:r>
              <a:rPr lang="en-US" dirty="0"/>
              <a:t/>
            </a:r>
            <a:br>
              <a:rPr lang="en-US" dirty="0"/>
            </a:br>
            <a:r>
              <a:rPr lang="en-US" dirty="0" smtClean="0"/>
              <a:t>Source Case </a:t>
            </a:r>
            <a:r>
              <a:rPr lang="en-US" dirty="0"/>
              <a:t>Investigation</a:t>
            </a:r>
          </a:p>
        </p:txBody>
      </p:sp>
      <p:sp>
        <p:nvSpPr>
          <p:cNvPr id="163843" name="Rectangle 3"/>
          <p:cNvSpPr>
            <a:spLocks noGrp="1" noChangeArrowheads="1"/>
          </p:cNvSpPr>
          <p:nvPr>
            <p:ph type="body" idx="1"/>
          </p:nvPr>
        </p:nvSpPr>
        <p:spPr>
          <a:xfrm>
            <a:off x="304800" y="1600199"/>
            <a:ext cx="8382000" cy="5184775"/>
          </a:xfrm>
        </p:spPr>
        <p:txBody>
          <a:bodyPr/>
          <a:lstStyle/>
          <a:p>
            <a:r>
              <a:rPr lang="en-US" sz="2800" dirty="0" smtClean="0"/>
              <a:t>Use the same procedures as a standard </a:t>
            </a:r>
            <a:r>
              <a:rPr lang="en-US" sz="2800" dirty="0"/>
              <a:t>contact </a:t>
            </a:r>
            <a:r>
              <a:rPr lang="en-US" sz="2800" dirty="0" smtClean="0"/>
              <a:t>investigation, but in the opposite direction.</a:t>
            </a:r>
            <a:endParaRPr lang="en-US" sz="2800" dirty="0"/>
          </a:p>
          <a:p>
            <a:endParaRPr lang="en-US" sz="1600" dirty="0" smtClean="0"/>
          </a:p>
          <a:p>
            <a:r>
              <a:rPr lang="en-US" sz="2800" dirty="0" smtClean="0"/>
              <a:t>The case </a:t>
            </a:r>
            <a:r>
              <a:rPr lang="en-US" sz="2800" dirty="0"/>
              <a:t>or guardians </a:t>
            </a:r>
            <a:r>
              <a:rPr lang="en-US" sz="2800" dirty="0" smtClean="0"/>
              <a:t>are the best informants.</a:t>
            </a:r>
            <a:endParaRPr lang="en-US" sz="2800" dirty="0"/>
          </a:p>
          <a:p>
            <a:endParaRPr lang="en-US" sz="1600" dirty="0" smtClean="0"/>
          </a:p>
          <a:p>
            <a:r>
              <a:rPr lang="en-US" sz="2800" dirty="0" smtClean="0"/>
              <a:t>Focus </a:t>
            </a:r>
            <a:r>
              <a:rPr lang="en-US" sz="2800" dirty="0"/>
              <a:t>on </a:t>
            </a:r>
            <a:r>
              <a:rPr lang="en-US" sz="2800" dirty="0" smtClean="0"/>
              <a:t>associates </a:t>
            </a:r>
            <a:r>
              <a:rPr lang="en-US" sz="2800" dirty="0"/>
              <a:t>who have symptoms of TB </a:t>
            </a:r>
            <a:r>
              <a:rPr lang="en-US" sz="2800" dirty="0" smtClean="0"/>
              <a:t>disease.</a:t>
            </a:r>
            <a:endParaRPr lang="en-US" sz="2800" dirty="0"/>
          </a:p>
          <a:p>
            <a:endParaRPr lang="en-US" sz="1600" dirty="0" smtClean="0"/>
          </a:p>
          <a:p>
            <a:r>
              <a:rPr lang="en-US" sz="2800" dirty="0" smtClean="0"/>
              <a:t>Begin </a:t>
            </a:r>
            <a:r>
              <a:rPr lang="en-US" sz="2800" dirty="0"/>
              <a:t>with </a:t>
            </a:r>
            <a:r>
              <a:rPr lang="en-US" sz="2800" dirty="0" smtClean="0"/>
              <a:t>the closest associates such as household members.</a:t>
            </a:r>
            <a:endParaRPr lang="en-US" sz="2800" dirty="0"/>
          </a:p>
        </p:txBody>
      </p:sp>
      <p:sp>
        <p:nvSpPr>
          <p:cNvPr id="5" name="Slide Number Placeholder 3"/>
          <p:cNvSpPr txBox="1">
            <a:spLocks/>
          </p:cNvSpPr>
          <p:nvPr/>
        </p:nvSpPr>
        <p:spPr bwMode="auto">
          <a:xfrm>
            <a:off x="7620000" y="6308725"/>
            <a:ext cx="1143000" cy="476250"/>
          </a:xfrm>
          <a:prstGeom prst="rect">
            <a:avLst/>
          </a:prstGeom>
          <a:noFill/>
          <a:ln w="9525">
            <a:noFill/>
            <a:miter lim="800000"/>
            <a:headEnd/>
            <a:tailEnd/>
          </a:ln>
        </p:spPr>
        <p:txBody>
          <a:bodyPr/>
          <a:lstStyle/>
          <a:p>
            <a:pPr algn="r" fontAlgn="base">
              <a:spcBef>
                <a:spcPct val="0"/>
              </a:spcBef>
              <a:spcAft>
                <a:spcPct val="0"/>
              </a:spcAft>
            </a:pPr>
            <a:fld id="{54FB33A0-2C2F-4A2F-A42E-D556ACA1ABB6}" type="slidenum">
              <a:rPr lang="en-US" sz="2000" b="1">
                <a:solidFill>
                  <a:srgbClr val="000000"/>
                </a:solidFill>
              </a:rPr>
              <a:pPr algn="r" fontAlgn="base">
                <a:spcBef>
                  <a:spcPct val="0"/>
                </a:spcBef>
                <a:spcAft>
                  <a:spcPct val="0"/>
                </a:spcAft>
              </a:pPr>
              <a:t>16</a:t>
            </a:fld>
            <a:endParaRPr lang="en-US" sz="2000" b="1" dirty="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Social Networks</a:t>
            </a:r>
            <a:endParaRPr lang="en-US" dirty="0"/>
          </a:p>
        </p:txBody>
      </p:sp>
      <p:sp>
        <p:nvSpPr>
          <p:cNvPr id="4" name="Slide Number Placeholder 3"/>
          <p:cNvSpPr>
            <a:spLocks noGrp="1"/>
          </p:cNvSpPr>
          <p:nvPr>
            <p:ph type="sldNum" sz="quarter" idx="12"/>
          </p:nvPr>
        </p:nvSpPr>
        <p:spPr/>
        <p:txBody>
          <a:bodyPr/>
          <a:lstStyle/>
          <a:p>
            <a:pPr>
              <a:defRPr/>
            </a:pPr>
            <a:fld id="{3F853280-A496-4A0A-B286-A4AD878F609F}" type="slidenum">
              <a:rPr lang="en-US" sz="2000" smtClean="0">
                <a:solidFill>
                  <a:srgbClr val="000000"/>
                </a:solidFill>
              </a:rPr>
              <a:pPr>
                <a:defRPr/>
              </a:pPr>
              <a:t>17</a:t>
            </a:fld>
            <a:endParaRPr lang="en-US" sz="2000" dirty="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r>
              <a:rPr lang="en-US" dirty="0" smtClean="0"/>
              <a:t>What is a Social Network? </a:t>
            </a:r>
          </a:p>
        </p:txBody>
      </p:sp>
      <p:sp>
        <p:nvSpPr>
          <p:cNvPr id="146435" name="Content Placeholder 2"/>
          <p:cNvSpPr>
            <a:spLocks noGrp="1"/>
          </p:cNvSpPr>
          <p:nvPr>
            <p:ph idx="1"/>
          </p:nvPr>
        </p:nvSpPr>
        <p:spPr>
          <a:xfrm>
            <a:off x="228600" y="1600200"/>
            <a:ext cx="5943600" cy="4708525"/>
          </a:xfrm>
        </p:spPr>
        <p:txBody>
          <a:bodyPr/>
          <a:lstStyle/>
          <a:p>
            <a:r>
              <a:rPr lang="en-US" sz="2600" dirty="0" smtClean="0"/>
              <a:t>A social network is a group of people connected by common behavior/activities</a:t>
            </a:r>
            <a:br>
              <a:rPr lang="en-US" sz="2600" dirty="0" smtClean="0"/>
            </a:br>
            <a:endParaRPr lang="en-US" sz="1000" dirty="0" smtClean="0"/>
          </a:p>
          <a:p>
            <a:pPr lvl="1"/>
            <a:r>
              <a:rPr lang="en-US" sz="2600" dirty="0" smtClean="0"/>
              <a:t>Drug use</a:t>
            </a:r>
          </a:p>
          <a:p>
            <a:pPr lvl="1"/>
            <a:r>
              <a:rPr lang="en-US" sz="2600" dirty="0" smtClean="0"/>
              <a:t>Gathering places</a:t>
            </a:r>
            <a:br>
              <a:rPr lang="en-US" sz="2600" dirty="0" smtClean="0"/>
            </a:br>
            <a:r>
              <a:rPr lang="en-US" sz="2600" dirty="0" smtClean="0"/>
              <a:t>(e.g., church, work, bars)</a:t>
            </a:r>
          </a:p>
          <a:p>
            <a:pPr lvl="1"/>
            <a:r>
              <a:rPr lang="en-US" sz="2600" dirty="0" smtClean="0"/>
              <a:t>Other connections that promote disease transmission</a:t>
            </a:r>
            <a:br>
              <a:rPr lang="en-US" sz="2600" dirty="0" smtClean="0"/>
            </a:br>
            <a:endParaRPr lang="en-US" sz="1000" dirty="0" smtClean="0"/>
          </a:p>
          <a:p>
            <a:r>
              <a:rPr lang="en-US" sz="2600" dirty="0" smtClean="0"/>
              <a:t>Focuses on groups and places rather than individuals</a:t>
            </a:r>
          </a:p>
        </p:txBody>
      </p:sp>
      <p:sp>
        <p:nvSpPr>
          <p:cNvPr id="146436" name="Slide Number Placeholder 3"/>
          <p:cNvSpPr txBox="1">
            <a:spLocks/>
          </p:cNvSpPr>
          <p:nvPr/>
        </p:nvSpPr>
        <p:spPr bwMode="auto">
          <a:xfrm>
            <a:off x="4419600" y="6308725"/>
            <a:ext cx="4343400" cy="476250"/>
          </a:xfrm>
          <a:prstGeom prst="rect">
            <a:avLst/>
          </a:prstGeom>
          <a:noFill/>
          <a:ln w="9525">
            <a:noFill/>
            <a:miter lim="800000"/>
            <a:headEnd/>
            <a:tailEnd/>
          </a:ln>
        </p:spPr>
        <p:txBody>
          <a:bodyPr/>
          <a:lstStyle/>
          <a:p>
            <a:pPr algn="r" fontAlgn="base">
              <a:spcBef>
                <a:spcPct val="0"/>
              </a:spcBef>
              <a:spcAft>
                <a:spcPct val="0"/>
              </a:spcAft>
            </a:pPr>
            <a:fld id="{54FB33A0-2C2F-4A2F-A42E-D556ACA1ABB6}" type="slidenum">
              <a:rPr lang="en-US" sz="2000" b="1">
                <a:solidFill>
                  <a:srgbClr val="000000"/>
                </a:solidFill>
              </a:rPr>
              <a:pPr algn="r" fontAlgn="base">
                <a:spcBef>
                  <a:spcPct val="0"/>
                </a:spcBef>
                <a:spcAft>
                  <a:spcPct val="0"/>
                </a:spcAft>
              </a:pPr>
              <a:t>18</a:t>
            </a:fld>
            <a:endParaRPr lang="en-US" sz="2000" b="1" dirty="0">
              <a:solidFill>
                <a:srgbClr val="000000"/>
              </a:solidFill>
            </a:endParaRPr>
          </a:p>
        </p:txBody>
      </p:sp>
      <p:sp>
        <p:nvSpPr>
          <p:cNvPr id="134" name="Oval 4"/>
          <p:cNvSpPr>
            <a:spLocks noChangeArrowheads="1"/>
          </p:cNvSpPr>
          <p:nvPr/>
        </p:nvSpPr>
        <p:spPr bwMode="auto">
          <a:xfrm>
            <a:off x="6400800" y="2438400"/>
            <a:ext cx="228600" cy="22860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5" name="Oval 7"/>
          <p:cNvSpPr>
            <a:spLocks noChangeArrowheads="1"/>
          </p:cNvSpPr>
          <p:nvPr/>
        </p:nvSpPr>
        <p:spPr bwMode="auto">
          <a:xfrm>
            <a:off x="7315200" y="3581400"/>
            <a:ext cx="228600" cy="22860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6" name="Oval 10"/>
          <p:cNvSpPr>
            <a:spLocks noChangeArrowheads="1"/>
          </p:cNvSpPr>
          <p:nvPr/>
        </p:nvSpPr>
        <p:spPr bwMode="auto">
          <a:xfrm>
            <a:off x="5486400" y="27432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137" name="Oval 11"/>
          <p:cNvSpPr>
            <a:spLocks noChangeArrowheads="1"/>
          </p:cNvSpPr>
          <p:nvPr/>
        </p:nvSpPr>
        <p:spPr bwMode="auto">
          <a:xfrm>
            <a:off x="6629400" y="32004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138" name="Oval 12"/>
          <p:cNvSpPr>
            <a:spLocks noChangeArrowheads="1"/>
          </p:cNvSpPr>
          <p:nvPr/>
        </p:nvSpPr>
        <p:spPr bwMode="auto">
          <a:xfrm>
            <a:off x="5791200" y="22098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139" name="Oval 15"/>
          <p:cNvSpPr>
            <a:spLocks noChangeArrowheads="1"/>
          </p:cNvSpPr>
          <p:nvPr/>
        </p:nvSpPr>
        <p:spPr bwMode="auto">
          <a:xfrm>
            <a:off x="6781800" y="38862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140" name="Oval 16"/>
          <p:cNvSpPr>
            <a:spLocks noChangeArrowheads="1"/>
          </p:cNvSpPr>
          <p:nvPr/>
        </p:nvSpPr>
        <p:spPr bwMode="auto">
          <a:xfrm>
            <a:off x="7391400" y="20574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141" name="Oval 20"/>
          <p:cNvSpPr>
            <a:spLocks noChangeArrowheads="1"/>
          </p:cNvSpPr>
          <p:nvPr/>
        </p:nvSpPr>
        <p:spPr bwMode="auto">
          <a:xfrm>
            <a:off x="8001000" y="44196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142" name="Oval 22"/>
          <p:cNvSpPr>
            <a:spLocks noChangeArrowheads="1"/>
          </p:cNvSpPr>
          <p:nvPr/>
        </p:nvSpPr>
        <p:spPr bwMode="auto">
          <a:xfrm>
            <a:off x="7162800" y="43434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143" name="Oval 23"/>
          <p:cNvSpPr>
            <a:spLocks noChangeArrowheads="1"/>
          </p:cNvSpPr>
          <p:nvPr/>
        </p:nvSpPr>
        <p:spPr bwMode="auto">
          <a:xfrm>
            <a:off x="8153400" y="34290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144" name="Oval 26"/>
          <p:cNvSpPr>
            <a:spLocks noChangeArrowheads="1"/>
          </p:cNvSpPr>
          <p:nvPr/>
        </p:nvSpPr>
        <p:spPr bwMode="auto">
          <a:xfrm>
            <a:off x="7391400" y="30480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145" name="Oval 28"/>
          <p:cNvSpPr>
            <a:spLocks noChangeArrowheads="1"/>
          </p:cNvSpPr>
          <p:nvPr/>
        </p:nvSpPr>
        <p:spPr bwMode="auto">
          <a:xfrm>
            <a:off x="8001000" y="2667000"/>
            <a:ext cx="228600" cy="228600"/>
          </a:xfrm>
          <a:prstGeom prst="ellipse">
            <a:avLst/>
          </a:prstGeom>
          <a:solidFill>
            <a:srgbClr val="FF00FF"/>
          </a:solidFill>
          <a:ln w="9525">
            <a:solidFill>
              <a:schemeClr val="tx1"/>
            </a:solidFill>
            <a:round/>
            <a:headEnd/>
            <a:tailEnd/>
          </a:ln>
        </p:spPr>
        <p:txBody>
          <a:bodyPr wrap="none" anchor="ctr"/>
          <a:lstStyle/>
          <a:p>
            <a:endParaRPr lang="en-US"/>
          </a:p>
        </p:txBody>
      </p:sp>
      <p:sp>
        <p:nvSpPr>
          <p:cNvPr id="146" name="Line 29"/>
          <p:cNvSpPr>
            <a:spLocks noChangeShapeType="1"/>
          </p:cNvSpPr>
          <p:nvPr/>
        </p:nvSpPr>
        <p:spPr bwMode="auto">
          <a:xfrm>
            <a:off x="8153400" y="2971800"/>
            <a:ext cx="76200" cy="457200"/>
          </a:xfrm>
          <a:prstGeom prst="line">
            <a:avLst/>
          </a:prstGeom>
          <a:noFill/>
          <a:ln w="28575">
            <a:solidFill>
              <a:schemeClr val="tx1"/>
            </a:solidFill>
            <a:round/>
            <a:headEnd/>
            <a:tailEnd type="triangle" w="med" len="med"/>
          </a:ln>
        </p:spPr>
        <p:txBody>
          <a:bodyPr/>
          <a:lstStyle/>
          <a:p>
            <a:endParaRPr lang="en-US"/>
          </a:p>
        </p:txBody>
      </p:sp>
      <p:sp>
        <p:nvSpPr>
          <p:cNvPr id="147" name="Line 30"/>
          <p:cNvSpPr>
            <a:spLocks noChangeShapeType="1"/>
          </p:cNvSpPr>
          <p:nvPr/>
        </p:nvSpPr>
        <p:spPr bwMode="auto">
          <a:xfrm flipV="1">
            <a:off x="7543800" y="2971800"/>
            <a:ext cx="457200" cy="609600"/>
          </a:xfrm>
          <a:prstGeom prst="line">
            <a:avLst/>
          </a:prstGeom>
          <a:noFill/>
          <a:ln w="28575">
            <a:solidFill>
              <a:schemeClr val="tx1"/>
            </a:solidFill>
            <a:round/>
            <a:headEnd/>
            <a:tailEnd type="triangle" w="med" len="med"/>
          </a:ln>
        </p:spPr>
        <p:txBody>
          <a:bodyPr/>
          <a:lstStyle/>
          <a:p>
            <a:endParaRPr lang="en-US"/>
          </a:p>
        </p:txBody>
      </p:sp>
      <p:sp>
        <p:nvSpPr>
          <p:cNvPr id="148" name="Line 33"/>
          <p:cNvSpPr>
            <a:spLocks noChangeShapeType="1"/>
          </p:cNvSpPr>
          <p:nvPr/>
        </p:nvSpPr>
        <p:spPr bwMode="auto">
          <a:xfrm flipH="1" flipV="1">
            <a:off x="7467600" y="3276600"/>
            <a:ext cx="0" cy="228600"/>
          </a:xfrm>
          <a:prstGeom prst="line">
            <a:avLst/>
          </a:prstGeom>
          <a:noFill/>
          <a:ln w="28575">
            <a:solidFill>
              <a:schemeClr val="tx1"/>
            </a:solidFill>
            <a:round/>
            <a:headEnd/>
            <a:tailEnd type="triangle" w="med" len="med"/>
          </a:ln>
        </p:spPr>
        <p:txBody>
          <a:bodyPr/>
          <a:lstStyle/>
          <a:p>
            <a:endParaRPr lang="en-US"/>
          </a:p>
        </p:txBody>
      </p:sp>
      <p:sp>
        <p:nvSpPr>
          <p:cNvPr id="149" name="Line 35"/>
          <p:cNvSpPr>
            <a:spLocks noChangeShapeType="1"/>
          </p:cNvSpPr>
          <p:nvPr/>
        </p:nvSpPr>
        <p:spPr bwMode="auto">
          <a:xfrm flipH="1">
            <a:off x="5715000" y="2590800"/>
            <a:ext cx="609600" cy="228600"/>
          </a:xfrm>
          <a:prstGeom prst="line">
            <a:avLst/>
          </a:prstGeom>
          <a:noFill/>
          <a:ln w="28575">
            <a:solidFill>
              <a:schemeClr val="tx1"/>
            </a:solidFill>
            <a:round/>
            <a:headEnd/>
            <a:tailEnd type="triangle" w="med" len="med"/>
          </a:ln>
        </p:spPr>
        <p:txBody>
          <a:bodyPr/>
          <a:lstStyle/>
          <a:p>
            <a:endParaRPr lang="en-US"/>
          </a:p>
        </p:txBody>
      </p:sp>
      <p:sp>
        <p:nvSpPr>
          <p:cNvPr id="150" name="Line 40"/>
          <p:cNvSpPr>
            <a:spLocks noChangeShapeType="1"/>
          </p:cNvSpPr>
          <p:nvPr/>
        </p:nvSpPr>
        <p:spPr bwMode="auto">
          <a:xfrm>
            <a:off x="6629400" y="2743200"/>
            <a:ext cx="685800" cy="762000"/>
          </a:xfrm>
          <a:prstGeom prst="line">
            <a:avLst/>
          </a:prstGeom>
          <a:noFill/>
          <a:ln w="28575">
            <a:solidFill>
              <a:schemeClr val="tx1"/>
            </a:solidFill>
            <a:round/>
            <a:headEnd/>
            <a:tailEnd type="triangle" w="med" len="med"/>
          </a:ln>
        </p:spPr>
        <p:txBody>
          <a:bodyPr/>
          <a:lstStyle/>
          <a:p>
            <a:endParaRPr lang="en-US"/>
          </a:p>
        </p:txBody>
      </p:sp>
      <p:sp>
        <p:nvSpPr>
          <p:cNvPr id="151" name="Line 41"/>
          <p:cNvSpPr>
            <a:spLocks noChangeShapeType="1"/>
          </p:cNvSpPr>
          <p:nvPr/>
        </p:nvSpPr>
        <p:spPr bwMode="auto">
          <a:xfrm>
            <a:off x="6705600" y="2667000"/>
            <a:ext cx="609600" cy="381000"/>
          </a:xfrm>
          <a:prstGeom prst="line">
            <a:avLst/>
          </a:prstGeom>
          <a:noFill/>
          <a:ln w="28575">
            <a:solidFill>
              <a:schemeClr val="tx1"/>
            </a:solidFill>
            <a:round/>
            <a:headEnd/>
            <a:tailEnd type="triangle" w="med" len="med"/>
          </a:ln>
        </p:spPr>
        <p:txBody>
          <a:bodyPr/>
          <a:lstStyle/>
          <a:p>
            <a:endParaRPr lang="en-US"/>
          </a:p>
        </p:txBody>
      </p:sp>
      <p:sp>
        <p:nvSpPr>
          <p:cNvPr id="152" name="Line 42"/>
          <p:cNvSpPr>
            <a:spLocks noChangeShapeType="1"/>
          </p:cNvSpPr>
          <p:nvPr/>
        </p:nvSpPr>
        <p:spPr bwMode="auto">
          <a:xfrm>
            <a:off x="7620000" y="3962400"/>
            <a:ext cx="381000" cy="381000"/>
          </a:xfrm>
          <a:prstGeom prst="line">
            <a:avLst/>
          </a:prstGeom>
          <a:noFill/>
          <a:ln w="28575">
            <a:solidFill>
              <a:schemeClr val="tx1"/>
            </a:solidFill>
            <a:round/>
            <a:headEnd/>
            <a:tailEnd type="triangle" w="med" len="med"/>
          </a:ln>
        </p:spPr>
        <p:txBody>
          <a:bodyPr/>
          <a:lstStyle/>
          <a:p>
            <a:endParaRPr lang="en-US"/>
          </a:p>
        </p:txBody>
      </p:sp>
      <p:sp>
        <p:nvSpPr>
          <p:cNvPr id="153" name="Line 46"/>
          <p:cNvSpPr>
            <a:spLocks noChangeShapeType="1"/>
          </p:cNvSpPr>
          <p:nvPr/>
        </p:nvSpPr>
        <p:spPr bwMode="auto">
          <a:xfrm flipH="1" flipV="1">
            <a:off x="7467600" y="2286000"/>
            <a:ext cx="381000" cy="381000"/>
          </a:xfrm>
          <a:prstGeom prst="line">
            <a:avLst/>
          </a:prstGeom>
          <a:noFill/>
          <a:ln w="28575">
            <a:solidFill>
              <a:schemeClr val="tx1"/>
            </a:solidFill>
            <a:round/>
            <a:headEnd/>
            <a:tailEnd type="triangle" w="med" len="med"/>
          </a:ln>
        </p:spPr>
        <p:txBody>
          <a:bodyPr/>
          <a:lstStyle/>
          <a:p>
            <a:endParaRPr lang="en-US"/>
          </a:p>
        </p:txBody>
      </p:sp>
      <p:sp>
        <p:nvSpPr>
          <p:cNvPr id="154" name="Line 47"/>
          <p:cNvSpPr>
            <a:spLocks noChangeShapeType="1"/>
          </p:cNvSpPr>
          <p:nvPr/>
        </p:nvSpPr>
        <p:spPr bwMode="auto">
          <a:xfrm flipH="1" flipV="1">
            <a:off x="6705600" y="2590800"/>
            <a:ext cx="1219200" cy="228600"/>
          </a:xfrm>
          <a:prstGeom prst="line">
            <a:avLst/>
          </a:prstGeom>
          <a:noFill/>
          <a:ln w="28575">
            <a:solidFill>
              <a:schemeClr val="tx1"/>
            </a:solidFill>
            <a:round/>
            <a:headEnd/>
            <a:tailEnd type="triangle" w="med" len="med"/>
          </a:ln>
        </p:spPr>
        <p:txBody>
          <a:bodyPr/>
          <a:lstStyle/>
          <a:p>
            <a:endParaRPr lang="en-US"/>
          </a:p>
        </p:txBody>
      </p:sp>
      <p:sp>
        <p:nvSpPr>
          <p:cNvPr id="155" name="Line 48"/>
          <p:cNvSpPr>
            <a:spLocks noChangeShapeType="1"/>
          </p:cNvSpPr>
          <p:nvPr/>
        </p:nvSpPr>
        <p:spPr bwMode="auto">
          <a:xfrm flipV="1">
            <a:off x="6705600" y="2209800"/>
            <a:ext cx="609600" cy="304800"/>
          </a:xfrm>
          <a:prstGeom prst="line">
            <a:avLst/>
          </a:prstGeom>
          <a:noFill/>
          <a:ln w="28575">
            <a:solidFill>
              <a:schemeClr val="tx1"/>
            </a:solidFill>
            <a:round/>
            <a:headEnd/>
            <a:tailEnd type="triangle" w="med" len="med"/>
          </a:ln>
        </p:spPr>
        <p:txBody>
          <a:bodyPr/>
          <a:lstStyle/>
          <a:p>
            <a:endParaRPr lang="en-US"/>
          </a:p>
        </p:txBody>
      </p:sp>
      <p:sp>
        <p:nvSpPr>
          <p:cNvPr id="156" name="Line 49"/>
          <p:cNvSpPr>
            <a:spLocks noChangeShapeType="1"/>
          </p:cNvSpPr>
          <p:nvPr/>
        </p:nvSpPr>
        <p:spPr bwMode="auto">
          <a:xfrm flipV="1">
            <a:off x="7620000" y="3505200"/>
            <a:ext cx="457200" cy="152400"/>
          </a:xfrm>
          <a:prstGeom prst="line">
            <a:avLst/>
          </a:prstGeom>
          <a:noFill/>
          <a:ln w="28575">
            <a:solidFill>
              <a:schemeClr val="tx1"/>
            </a:solidFill>
            <a:round/>
            <a:headEnd/>
            <a:tailEnd type="triangle" w="med" len="med"/>
          </a:ln>
        </p:spPr>
        <p:txBody>
          <a:bodyPr/>
          <a:lstStyle/>
          <a:p>
            <a:endParaRPr lang="en-US"/>
          </a:p>
        </p:txBody>
      </p:sp>
      <p:sp>
        <p:nvSpPr>
          <p:cNvPr id="157" name="Line 50"/>
          <p:cNvSpPr>
            <a:spLocks noChangeShapeType="1"/>
          </p:cNvSpPr>
          <p:nvPr/>
        </p:nvSpPr>
        <p:spPr bwMode="auto">
          <a:xfrm>
            <a:off x="6553200" y="2743200"/>
            <a:ext cx="76200" cy="457200"/>
          </a:xfrm>
          <a:prstGeom prst="line">
            <a:avLst/>
          </a:prstGeom>
          <a:noFill/>
          <a:ln w="28575">
            <a:solidFill>
              <a:schemeClr val="tx1"/>
            </a:solidFill>
            <a:round/>
            <a:headEnd/>
            <a:tailEnd type="triangle" w="med" len="med"/>
          </a:ln>
        </p:spPr>
        <p:txBody>
          <a:bodyPr/>
          <a:lstStyle/>
          <a:p>
            <a:endParaRPr lang="en-US"/>
          </a:p>
        </p:txBody>
      </p:sp>
      <p:sp>
        <p:nvSpPr>
          <p:cNvPr id="158" name="Line 53"/>
          <p:cNvSpPr>
            <a:spLocks noChangeShapeType="1"/>
          </p:cNvSpPr>
          <p:nvPr/>
        </p:nvSpPr>
        <p:spPr bwMode="auto">
          <a:xfrm flipH="1">
            <a:off x="6934200" y="3810000"/>
            <a:ext cx="304800" cy="76200"/>
          </a:xfrm>
          <a:prstGeom prst="line">
            <a:avLst/>
          </a:prstGeom>
          <a:noFill/>
          <a:ln w="28575">
            <a:solidFill>
              <a:schemeClr val="tx1"/>
            </a:solidFill>
            <a:round/>
            <a:headEnd/>
            <a:tailEnd type="triangle" w="med" len="med"/>
          </a:ln>
        </p:spPr>
        <p:txBody>
          <a:bodyPr/>
          <a:lstStyle/>
          <a:p>
            <a:endParaRPr lang="en-US"/>
          </a:p>
        </p:txBody>
      </p:sp>
      <p:sp>
        <p:nvSpPr>
          <p:cNvPr id="159" name="Line 54"/>
          <p:cNvSpPr>
            <a:spLocks noChangeShapeType="1"/>
          </p:cNvSpPr>
          <p:nvPr/>
        </p:nvSpPr>
        <p:spPr bwMode="auto">
          <a:xfrm flipH="1" flipV="1">
            <a:off x="6781800" y="3352800"/>
            <a:ext cx="457200" cy="228600"/>
          </a:xfrm>
          <a:prstGeom prst="line">
            <a:avLst/>
          </a:prstGeom>
          <a:noFill/>
          <a:ln w="28575">
            <a:solidFill>
              <a:schemeClr val="tx1"/>
            </a:solidFill>
            <a:round/>
            <a:headEnd/>
            <a:tailEnd type="triangle" w="med" len="med"/>
          </a:ln>
        </p:spPr>
        <p:txBody>
          <a:bodyPr/>
          <a:lstStyle/>
          <a:p>
            <a:endParaRPr lang="en-US"/>
          </a:p>
        </p:txBody>
      </p:sp>
      <p:sp>
        <p:nvSpPr>
          <p:cNvPr id="160" name="Line 61"/>
          <p:cNvSpPr>
            <a:spLocks noChangeShapeType="1"/>
          </p:cNvSpPr>
          <p:nvPr/>
        </p:nvSpPr>
        <p:spPr bwMode="auto">
          <a:xfrm flipH="1">
            <a:off x="6096000" y="2743200"/>
            <a:ext cx="381000" cy="838200"/>
          </a:xfrm>
          <a:prstGeom prst="line">
            <a:avLst/>
          </a:prstGeom>
          <a:noFill/>
          <a:ln w="28575">
            <a:solidFill>
              <a:schemeClr val="tx1"/>
            </a:solidFill>
            <a:round/>
            <a:headEnd/>
            <a:tailEnd type="triangle" w="med" len="med"/>
          </a:ln>
        </p:spPr>
        <p:txBody>
          <a:bodyPr/>
          <a:lstStyle/>
          <a:p>
            <a:endParaRPr lang="en-US"/>
          </a:p>
        </p:txBody>
      </p:sp>
      <p:sp>
        <p:nvSpPr>
          <p:cNvPr id="161" name="Line 63"/>
          <p:cNvSpPr>
            <a:spLocks noChangeShapeType="1"/>
          </p:cNvSpPr>
          <p:nvPr/>
        </p:nvSpPr>
        <p:spPr bwMode="auto">
          <a:xfrm flipH="1">
            <a:off x="7315200" y="3886200"/>
            <a:ext cx="76200" cy="381000"/>
          </a:xfrm>
          <a:prstGeom prst="line">
            <a:avLst/>
          </a:prstGeom>
          <a:noFill/>
          <a:ln w="28575">
            <a:solidFill>
              <a:schemeClr val="tx1"/>
            </a:solidFill>
            <a:round/>
            <a:headEnd/>
            <a:tailEnd type="triangle" w="med" len="med"/>
          </a:ln>
        </p:spPr>
        <p:txBody>
          <a:bodyPr/>
          <a:lstStyle/>
          <a:p>
            <a:endParaRPr lang="en-US"/>
          </a:p>
        </p:txBody>
      </p:sp>
      <p:sp>
        <p:nvSpPr>
          <p:cNvPr id="162" name="Oval 64"/>
          <p:cNvSpPr>
            <a:spLocks noChangeArrowheads="1"/>
          </p:cNvSpPr>
          <p:nvPr/>
        </p:nvSpPr>
        <p:spPr bwMode="auto">
          <a:xfrm>
            <a:off x="8839200" y="22860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163" name="Oval 65"/>
          <p:cNvSpPr>
            <a:spLocks noChangeArrowheads="1"/>
          </p:cNvSpPr>
          <p:nvPr/>
        </p:nvSpPr>
        <p:spPr bwMode="auto">
          <a:xfrm>
            <a:off x="8534400" y="19812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164" name="Oval 66"/>
          <p:cNvSpPr>
            <a:spLocks noChangeArrowheads="1"/>
          </p:cNvSpPr>
          <p:nvPr/>
        </p:nvSpPr>
        <p:spPr bwMode="auto">
          <a:xfrm>
            <a:off x="8686800" y="32766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165" name="Line 67"/>
          <p:cNvSpPr>
            <a:spLocks noChangeShapeType="1"/>
          </p:cNvSpPr>
          <p:nvPr/>
        </p:nvSpPr>
        <p:spPr bwMode="auto">
          <a:xfrm>
            <a:off x="8382000" y="3048000"/>
            <a:ext cx="304800" cy="228600"/>
          </a:xfrm>
          <a:prstGeom prst="line">
            <a:avLst/>
          </a:prstGeom>
          <a:noFill/>
          <a:ln w="28575">
            <a:solidFill>
              <a:schemeClr val="tx1"/>
            </a:solidFill>
            <a:round/>
            <a:headEnd/>
            <a:tailEnd type="triangle" w="med" len="med"/>
          </a:ln>
        </p:spPr>
        <p:txBody>
          <a:bodyPr/>
          <a:lstStyle/>
          <a:p>
            <a:endParaRPr lang="en-US"/>
          </a:p>
        </p:txBody>
      </p:sp>
      <p:sp>
        <p:nvSpPr>
          <p:cNvPr id="166" name="Line 68"/>
          <p:cNvSpPr>
            <a:spLocks noChangeShapeType="1"/>
          </p:cNvSpPr>
          <p:nvPr/>
        </p:nvSpPr>
        <p:spPr bwMode="auto">
          <a:xfrm flipV="1">
            <a:off x="8382000" y="2438400"/>
            <a:ext cx="457200" cy="304800"/>
          </a:xfrm>
          <a:prstGeom prst="line">
            <a:avLst/>
          </a:prstGeom>
          <a:noFill/>
          <a:ln w="28575">
            <a:solidFill>
              <a:schemeClr val="tx1"/>
            </a:solidFill>
            <a:round/>
            <a:headEnd/>
            <a:tailEnd type="triangle" w="med" len="med"/>
          </a:ln>
        </p:spPr>
        <p:txBody>
          <a:bodyPr/>
          <a:lstStyle/>
          <a:p>
            <a:endParaRPr lang="en-US"/>
          </a:p>
        </p:txBody>
      </p:sp>
      <p:sp>
        <p:nvSpPr>
          <p:cNvPr id="167" name="Line 69"/>
          <p:cNvSpPr>
            <a:spLocks noChangeShapeType="1"/>
          </p:cNvSpPr>
          <p:nvPr/>
        </p:nvSpPr>
        <p:spPr bwMode="auto">
          <a:xfrm flipV="1">
            <a:off x="8305800" y="2133600"/>
            <a:ext cx="228600" cy="533400"/>
          </a:xfrm>
          <a:prstGeom prst="line">
            <a:avLst/>
          </a:prstGeom>
          <a:noFill/>
          <a:ln w="28575">
            <a:solidFill>
              <a:schemeClr val="tx1"/>
            </a:solidFill>
            <a:round/>
            <a:headEnd/>
            <a:tailEnd type="triangle" w="med" len="med"/>
          </a:ln>
        </p:spPr>
        <p:txBody>
          <a:bodyPr/>
          <a:lstStyle/>
          <a:p>
            <a:endParaRPr lang="en-US"/>
          </a:p>
        </p:txBody>
      </p:sp>
      <p:sp>
        <p:nvSpPr>
          <p:cNvPr id="168" name="Oval 70"/>
          <p:cNvSpPr>
            <a:spLocks noChangeArrowheads="1"/>
          </p:cNvSpPr>
          <p:nvPr/>
        </p:nvSpPr>
        <p:spPr bwMode="auto">
          <a:xfrm>
            <a:off x="8077200" y="18288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169" name="Line 71"/>
          <p:cNvSpPr>
            <a:spLocks noChangeShapeType="1"/>
          </p:cNvSpPr>
          <p:nvPr/>
        </p:nvSpPr>
        <p:spPr bwMode="auto">
          <a:xfrm flipV="1">
            <a:off x="8077200" y="2057400"/>
            <a:ext cx="76200" cy="533400"/>
          </a:xfrm>
          <a:prstGeom prst="line">
            <a:avLst/>
          </a:prstGeom>
          <a:noFill/>
          <a:ln w="28575">
            <a:solidFill>
              <a:schemeClr val="tx1"/>
            </a:solidFill>
            <a:round/>
            <a:headEnd/>
            <a:tailEnd type="triangle" w="med" len="med"/>
          </a:ln>
        </p:spPr>
        <p:txBody>
          <a:bodyPr/>
          <a:lstStyle/>
          <a:p>
            <a:endParaRPr lang="en-US"/>
          </a:p>
        </p:txBody>
      </p:sp>
      <p:sp>
        <p:nvSpPr>
          <p:cNvPr id="170" name="Line 73"/>
          <p:cNvSpPr>
            <a:spLocks noChangeShapeType="1"/>
          </p:cNvSpPr>
          <p:nvPr/>
        </p:nvSpPr>
        <p:spPr bwMode="auto">
          <a:xfrm flipH="1" flipV="1">
            <a:off x="6400800" y="2057400"/>
            <a:ext cx="76200" cy="304800"/>
          </a:xfrm>
          <a:prstGeom prst="line">
            <a:avLst/>
          </a:prstGeom>
          <a:noFill/>
          <a:ln w="28575">
            <a:solidFill>
              <a:schemeClr val="tx1"/>
            </a:solidFill>
            <a:round/>
            <a:headEnd/>
            <a:tailEnd type="triangle" w="med" len="med"/>
          </a:ln>
        </p:spPr>
        <p:txBody>
          <a:bodyPr/>
          <a:lstStyle/>
          <a:p>
            <a:endParaRPr lang="en-US"/>
          </a:p>
        </p:txBody>
      </p:sp>
      <p:sp>
        <p:nvSpPr>
          <p:cNvPr id="171" name="Oval 74"/>
          <p:cNvSpPr>
            <a:spLocks noChangeArrowheads="1"/>
          </p:cNvSpPr>
          <p:nvPr/>
        </p:nvSpPr>
        <p:spPr bwMode="auto">
          <a:xfrm>
            <a:off x="6781800" y="19050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172" name="Line 75"/>
          <p:cNvSpPr>
            <a:spLocks noChangeShapeType="1"/>
          </p:cNvSpPr>
          <p:nvPr/>
        </p:nvSpPr>
        <p:spPr bwMode="auto">
          <a:xfrm flipV="1">
            <a:off x="6629400" y="2057400"/>
            <a:ext cx="152400" cy="304800"/>
          </a:xfrm>
          <a:prstGeom prst="line">
            <a:avLst/>
          </a:prstGeom>
          <a:noFill/>
          <a:ln w="28575">
            <a:solidFill>
              <a:schemeClr val="tx1"/>
            </a:solidFill>
            <a:round/>
            <a:headEnd/>
            <a:tailEnd type="triangle" w="med" len="med"/>
          </a:ln>
        </p:spPr>
        <p:txBody>
          <a:bodyPr/>
          <a:lstStyle/>
          <a:p>
            <a:endParaRPr lang="en-US"/>
          </a:p>
        </p:txBody>
      </p:sp>
      <p:sp>
        <p:nvSpPr>
          <p:cNvPr id="173" name="Line 76"/>
          <p:cNvSpPr>
            <a:spLocks noChangeShapeType="1"/>
          </p:cNvSpPr>
          <p:nvPr/>
        </p:nvSpPr>
        <p:spPr bwMode="auto">
          <a:xfrm flipH="1" flipV="1">
            <a:off x="6019800" y="2286000"/>
            <a:ext cx="304800" cy="152400"/>
          </a:xfrm>
          <a:prstGeom prst="line">
            <a:avLst/>
          </a:prstGeom>
          <a:noFill/>
          <a:ln w="28575">
            <a:solidFill>
              <a:schemeClr val="tx1"/>
            </a:solidFill>
            <a:round/>
            <a:headEnd/>
            <a:tailEnd type="triangle" w="med" len="med"/>
          </a:ln>
        </p:spPr>
        <p:txBody>
          <a:bodyPr/>
          <a:lstStyle/>
          <a:p>
            <a:endParaRPr lang="en-US"/>
          </a:p>
        </p:txBody>
      </p:sp>
      <p:sp>
        <p:nvSpPr>
          <p:cNvPr id="174" name="Line 77"/>
          <p:cNvSpPr>
            <a:spLocks noChangeShapeType="1"/>
          </p:cNvSpPr>
          <p:nvPr/>
        </p:nvSpPr>
        <p:spPr bwMode="auto">
          <a:xfrm flipH="1" flipV="1">
            <a:off x="6248400" y="3657600"/>
            <a:ext cx="914400" cy="0"/>
          </a:xfrm>
          <a:prstGeom prst="line">
            <a:avLst/>
          </a:prstGeom>
          <a:noFill/>
          <a:ln w="28575">
            <a:solidFill>
              <a:schemeClr val="tx1"/>
            </a:solidFill>
            <a:round/>
            <a:headEnd/>
            <a:tailEnd type="triangle" w="med" len="med"/>
          </a:ln>
        </p:spPr>
        <p:txBody>
          <a:bodyPr/>
          <a:lstStyle/>
          <a:p>
            <a:endParaRPr lang="en-US"/>
          </a:p>
        </p:txBody>
      </p:sp>
      <p:sp>
        <p:nvSpPr>
          <p:cNvPr id="175" name="Oval 78"/>
          <p:cNvSpPr>
            <a:spLocks noChangeArrowheads="1"/>
          </p:cNvSpPr>
          <p:nvPr/>
        </p:nvSpPr>
        <p:spPr bwMode="auto">
          <a:xfrm>
            <a:off x="5867400" y="35814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176" name="Oval 12"/>
          <p:cNvSpPr>
            <a:spLocks noChangeArrowheads="1"/>
          </p:cNvSpPr>
          <p:nvPr/>
        </p:nvSpPr>
        <p:spPr bwMode="auto">
          <a:xfrm>
            <a:off x="6324600" y="19050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177" name="Oval 35"/>
          <p:cNvSpPr>
            <a:spLocks noChangeArrowheads="1"/>
          </p:cNvSpPr>
          <p:nvPr/>
        </p:nvSpPr>
        <p:spPr bwMode="auto">
          <a:xfrm>
            <a:off x="6273800" y="5594350"/>
            <a:ext cx="203200" cy="228600"/>
          </a:xfrm>
          <a:prstGeom prst="ellipse">
            <a:avLst/>
          </a:prstGeom>
          <a:solidFill>
            <a:schemeClr val="tx2"/>
          </a:solidFill>
          <a:ln w="9525">
            <a:solidFill>
              <a:schemeClr val="tx1"/>
            </a:solidFill>
            <a:round/>
            <a:headEnd/>
            <a:tailEnd/>
          </a:ln>
        </p:spPr>
        <p:txBody>
          <a:bodyPr wrap="none" anchor="ctr"/>
          <a:lstStyle/>
          <a:p>
            <a:endParaRPr lang="en-US"/>
          </a:p>
        </p:txBody>
      </p:sp>
      <p:sp>
        <p:nvSpPr>
          <p:cNvPr id="178" name="Oval 75"/>
          <p:cNvSpPr>
            <a:spLocks noChangeArrowheads="1"/>
          </p:cNvSpPr>
          <p:nvPr/>
        </p:nvSpPr>
        <p:spPr bwMode="auto">
          <a:xfrm>
            <a:off x="6248400" y="4908550"/>
            <a:ext cx="203200" cy="228600"/>
          </a:xfrm>
          <a:prstGeom prst="ellipse">
            <a:avLst/>
          </a:prstGeom>
          <a:solidFill>
            <a:srgbClr val="FF99FF"/>
          </a:solidFill>
          <a:ln w="9525">
            <a:solidFill>
              <a:schemeClr val="tx1"/>
            </a:solidFill>
            <a:round/>
            <a:headEnd/>
            <a:tailEnd/>
          </a:ln>
        </p:spPr>
        <p:txBody>
          <a:bodyPr wrap="none" anchor="ctr"/>
          <a:lstStyle/>
          <a:p>
            <a:endParaRPr lang="en-US"/>
          </a:p>
        </p:txBody>
      </p:sp>
      <p:sp>
        <p:nvSpPr>
          <p:cNvPr id="179" name="Text Box 76"/>
          <p:cNvSpPr txBox="1">
            <a:spLocks noChangeArrowheads="1"/>
          </p:cNvSpPr>
          <p:nvPr/>
        </p:nvSpPr>
        <p:spPr bwMode="auto">
          <a:xfrm>
            <a:off x="6578600" y="4756150"/>
            <a:ext cx="2370138" cy="1187450"/>
          </a:xfrm>
          <a:prstGeom prst="rect">
            <a:avLst/>
          </a:prstGeom>
          <a:noFill/>
          <a:ln w="9525">
            <a:noFill/>
            <a:miter lim="800000"/>
            <a:headEnd/>
            <a:tailEnd/>
          </a:ln>
        </p:spPr>
        <p:txBody>
          <a:bodyPr>
            <a:spAutoFit/>
          </a:bodyPr>
          <a:lstStyle/>
          <a:p>
            <a:pPr>
              <a:spcBef>
                <a:spcPct val="50000"/>
              </a:spcBef>
            </a:pPr>
            <a:r>
              <a:rPr lang="en-US" sz="2400" b="1" dirty="0"/>
              <a:t>Case</a:t>
            </a:r>
            <a:br>
              <a:rPr lang="en-US" sz="2400" b="1" dirty="0"/>
            </a:br>
            <a:r>
              <a:rPr lang="en-US" sz="2400" b="1" dirty="0"/>
              <a:t/>
            </a:r>
            <a:br>
              <a:rPr lang="en-US" sz="2400" b="1" dirty="0"/>
            </a:br>
            <a:r>
              <a:rPr lang="en-US" sz="2400" b="1" dirty="0"/>
              <a:t>Contact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Title 1"/>
          <p:cNvSpPr>
            <a:spLocks noGrp="1"/>
          </p:cNvSpPr>
          <p:nvPr>
            <p:ph type="title"/>
          </p:nvPr>
        </p:nvSpPr>
        <p:spPr>
          <a:xfrm>
            <a:off x="152400" y="117475"/>
            <a:ext cx="8686800" cy="1143000"/>
          </a:xfrm>
        </p:spPr>
        <p:txBody>
          <a:bodyPr/>
          <a:lstStyle/>
          <a:p>
            <a:r>
              <a:rPr lang="en-US" dirty="0" smtClean="0"/>
              <a:t>Why Use a Social Network Strategy</a:t>
            </a:r>
            <a:br>
              <a:rPr lang="en-US" dirty="0" smtClean="0"/>
            </a:br>
            <a:r>
              <a:rPr lang="en-US" dirty="0" smtClean="0"/>
              <a:t> for a TB Contact Investigation? </a:t>
            </a:r>
          </a:p>
        </p:txBody>
      </p:sp>
      <p:sp>
        <p:nvSpPr>
          <p:cNvPr id="148482" name="Content Placeholder 2"/>
          <p:cNvSpPr>
            <a:spLocks noGrp="1"/>
          </p:cNvSpPr>
          <p:nvPr>
            <p:ph idx="1"/>
          </p:nvPr>
        </p:nvSpPr>
        <p:spPr>
          <a:xfrm>
            <a:off x="76200" y="1570037"/>
            <a:ext cx="8915400" cy="4976813"/>
          </a:xfrm>
        </p:spPr>
        <p:txBody>
          <a:bodyPr/>
          <a:lstStyle/>
          <a:p>
            <a:r>
              <a:rPr lang="en-US" sz="2600" dirty="0" smtClean="0"/>
              <a:t>Complements the traditional CI approach by interviewing contacts for more information related to potential TB transmission</a:t>
            </a:r>
            <a:br>
              <a:rPr lang="en-US" sz="2600" dirty="0" smtClean="0"/>
            </a:br>
            <a:endParaRPr lang="en-US" sz="1000" dirty="0" smtClean="0"/>
          </a:p>
          <a:p>
            <a:r>
              <a:rPr lang="en-US" sz="2600" dirty="0" smtClean="0"/>
              <a:t>Helps narrow or expand CI activities by</a:t>
            </a:r>
            <a:br>
              <a:rPr lang="en-US" sz="2600" dirty="0" smtClean="0"/>
            </a:br>
            <a:endParaRPr lang="en-US" sz="1000" dirty="0" smtClean="0"/>
          </a:p>
          <a:p>
            <a:pPr lvl="1"/>
            <a:r>
              <a:rPr lang="en-US" sz="2600" dirty="0" smtClean="0"/>
              <a:t>Identifying groups of contacts that might be infected because of common activities and/or locations</a:t>
            </a:r>
            <a:br>
              <a:rPr lang="en-US" sz="2600" dirty="0" smtClean="0"/>
            </a:br>
            <a:endParaRPr lang="en-US" sz="1000" dirty="0" smtClean="0"/>
          </a:p>
          <a:p>
            <a:pPr lvl="1"/>
            <a:r>
              <a:rPr lang="en-US" sz="2600" dirty="0" smtClean="0"/>
              <a:t>Identifying possible places of transmission (exposure settings)</a:t>
            </a:r>
            <a:br>
              <a:rPr lang="en-US" sz="2600" dirty="0" smtClean="0"/>
            </a:br>
            <a:endParaRPr lang="en-US" sz="1050" dirty="0" smtClean="0"/>
          </a:p>
          <a:p>
            <a:r>
              <a:rPr lang="en-US" sz="2600" dirty="0" smtClean="0"/>
              <a:t>Helps to detect and stop outbreaks</a:t>
            </a:r>
            <a:r>
              <a:rPr lang="en-US" sz="2800" dirty="0" smtClean="0"/>
              <a:t/>
            </a:r>
            <a:br>
              <a:rPr lang="en-US" sz="2800" dirty="0" smtClean="0"/>
            </a:br>
            <a:endParaRPr lang="en-US" sz="2800" dirty="0" smtClean="0"/>
          </a:p>
          <a:p>
            <a:pPr>
              <a:buNone/>
            </a:pPr>
            <a:r>
              <a:rPr lang="en-US" sz="2800" dirty="0" smtClean="0"/>
              <a:t/>
            </a:r>
            <a:br>
              <a:rPr lang="en-US" sz="2800" dirty="0" smtClean="0"/>
            </a:br>
            <a:endParaRPr lang="en-US" sz="1000" dirty="0" smtClean="0"/>
          </a:p>
          <a:p>
            <a:pPr>
              <a:buNone/>
            </a:pPr>
            <a:r>
              <a:rPr lang="en-US" sz="2800" dirty="0" smtClean="0"/>
              <a:t/>
            </a:r>
            <a:br>
              <a:rPr lang="en-US" sz="2800" dirty="0" smtClean="0"/>
            </a:br>
            <a:endParaRPr lang="en-US" sz="1400" dirty="0" smtClean="0"/>
          </a:p>
        </p:txBody>
      </p:sp>
      <p:sp>
        <p:nvSpPr>
          <p:cNvPr id="148484" name="Slide Number Placeholder 3"/>
          <p:cNvSpPr txBox="1">
            <a:spLocks/>
          </p:cNvSpPr>
          <p:nvPr/>
        </p:nvSpPr>
        <p:spPr bwMode="auto">
          <a:xfrm>
            <a:off x="4419600" y="6308725"/>
            <a:ext cx="4343400" cy="476250"/>
          </a:xfrm>
          <a:prstGeom prst="rect">
            <a:avLst/>
          </a:prstGeom>
          <a:noFill/>
          <a:ln w="9525">
            <a:noFill/>
            <a:miter lim="800000"/>
            <a:headEnd/>
            <a:tailEnd/>
          </a:ln>
        </p:spPr>
        <p:txBody>
          <a:bodyPr/>
          <a:lstStyle/>
          <a:p>
            <a:pPr algn="r" fontAlgn="base">
              <a:spcBef>
                <a:spcPct val="0"/>
              </a:spcBef>
              <a:spcAft>
                <a:spcPct val="0"/>
              </a:spcAft>
            </a:pPr>
            <a:fld id="{938B4051-C2E1-4E4F-BDA9-FBD459456170}" type="slidenum">
              <a:rPr lang="en-US" sz="2000" b="1">
                <a:solidFill>
                  <a:srgbClr val="000000"/>
                </a:solidFill>
              </a:rPr>
              <a:pPr algn="r" fontAlgn="base">
                <a:spcBef>
                  <a:spcPct val="0"/>
                </a:spcBef>
                <a:spcAft>
                  <a:spcPct val="0"/>
                </a:spcAft>
              </a:pPr>
              <a:t>19</a:t>
            </a:fld>
            <a:endParaRPr lang="en-US" sz="2000" b="1"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F0B872D-278C-4294-AE35-1D9DA080A32F}" type="slidenum">
              <a:rPr lang="en-US" sz="2000" smtClean="0">
                <a:solidFill>
                  <a:srgbClr val="000000"/>
                </a:solidFill>
              </a:rPr>
              <a:pPr/>
              <a:t>2</a:t>
            </a:fld>
            <a:endParaRPr lang="en-US" sz="2000" dirty="0">
              <a:solidFill>
                <a:srgbClr val="000000"/>
              </a:solidFill>
            </a:endParaRPr>
          </a:p>
        </p:txBody>
      </p:sp>
      <p:sp>
        <p:nvSpPr>
          <p:cNvPr id="34818" name="Rectangle 2"/>
          <p:cNvSpPr>
            <a:spLocks noGrp="1" noChangeArrowheads="1"/>
          </p:cNvSpPr>
          <p:nvPr>
            <p:ph type="title"/>
          </p:nvPr>
        </p:nvSpPr>
        <p:spPr>
          <a:xfrm>
            <a:off x="457200" y="0"/>
            <a:ext cx="8229600" cy="1143000"/>
          </a:xfrm>
        </p:spPr>
        <p:txBody>
          <a:bodyPr/>
          <a:lstStyle/>
          <a:p>
            <a:r>
              <a:rPr lang="en-US" dirty="0" smtClean="0"/>
              <a:t> </a:t>
            </a:r>
            <a:r>
              <a:rPr lang="en-US" sz="3600" dirty="0" smtClean="0"/>
              <a:t>Learning Objectives</a:t>
            </a:r>
            <a:endParaRPr lang="en-US" dirty="0"/>
          </a:p>
        </p:txBody>
      </p:sp>
      <p:sp>
        <p:nvSpPr>
          <p:cNvPr id="5" name="Content Placeholder 4"/>
          <p:cNvSpPr>
            <a:spLocks noGrp="1"/>
          </p:cNvSpPr>
          <p:nvPr>
            <p:ph idx="1"/>
          </p:nvPr>
        </p:nvSpPr>
        <p:spPr>
          <a:xfrm>
            <a:off x="76200" y="1570037"/>
            <a:ext cx="8839200" cy="4678363"/>
          </a:xfrm>
        </p:spPr>
        <p:txBody>
          <a:bodyPr/>
          <a:lstStyle/>
          <a:p>
            <a:pPr marL="114300" indent="0">
              <a:buSzPct val="100000"/>
              <a:buNone/>
            </a:pPr>
            <a:r>
              <a:rPr lang="en-US" sz="2800" dirty="0" smtClean="0"/>
              <a:t>After completing this session, participants will be able to:</a:t>
            </a:r>
          </a:p>
          <a:p>
            <a:pPr marL="114300" indent="0">
              <a:buSzPct val="100000"/>
              <a:buNone/>
            </a:pPr>
            <a:endParaRPr lang="en-US" sz="1600" dirty="0" smtClean="0"/>
          </a:p>
          <a:p>
            <a:pPr lvl="2" indent="-457200">
              <a:buSzPct val="100000"/>
              <a:buFont typeface="+mj-lt"/>
              <a:buAutoNum type="arabicPeriod"/>
            </a:pPr>
            <a:r>
              <a:rPr lang="en-US" sz="2800" dirty="0"/>
              <a:t>Decide when to use a proxy for an interview</a:t>
            </a:r>
          </a:p>
          <a:p>
            <a:pPr lvl="2" indent="-457200">
              <a:buSzPct val="100000"/>
              <a:buFont typeface="+mj-lt"/>
              <a:buAutoNum type="arabicPeriod"/>
            </a:pPr>
            <a:endParaRPr lang="en-US" sz="1600" dirty="0" smtClean="0"/>
          </a:p>
          <a:p>
            <a:pPr lvl="2" indent="-457200">
              <a:buSzPct val="100000"/>
              <a:buFont typeface="+mj-lt"/>
              <a:buAutoNum type="arabicPeriod"/>
            </a:pPr>
            <a:r>
              <a:rPr lang="en-US" sz="2800" dirty="0" smtClean="0"/>
              <a:t>Explain how to work with the management of congregate settings</a:t>
            </a:r>
          </a:p>
          <a:p>
            <a:pPr lvl="2" indent="-457200">
              <a:buSzPct val="100000"/>
              <a:buFont typeface="+mj-lt"/>
              <a:buAutoNum type="arabicPeriod"/>
            </a:pPr>
            <a:endParaRPr lang="en-US" sz="1600" dirty="0" smtClean="0"/>
          </a:p>
          <a:p>
            <a:pPr lvl="2" indent="-457200">
              <a:buSzPct val="100000"/>
              <a:buFont typeface="+mj-lt"/>
              <a:buAutoNum type="arabicPeriod"/>
            </a:pPr>
            <a:r>
              <a:rPr lang="en-US" sz="2800" dirty="0" smtClean="0"/>
              <a:t>List </a:t>
            </a:r>
            <a:r>
              <a:rPr lang="en-US" sz="2800" dirty="0"/>
              <a:t>two strategies for working with the media during a contact investigation</a:t>
            </a:r>
          </a:p>
          <a:p>
            <a:pPr marL="914400" lvl="1" indent="-457200">
              <a:buFont typeface="+mj-lt"/>
              <a:buAutoNum type="arabicPeriod"/>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Title 1"/>
          <p:cNvSpPr>
            <a:spLocks noGrp="1"/>
          </p:cNvSpPr>
          <p:nvPr>
            <p:ph type="title"/>
          </p:nvPr>
        </p:nvSpPr>
        <p:spPr>
          <a:xfrm>
            <a:off x="0" y="0"/>
            <a:ext cx="9144000" cy="1143000"/>
          </a:xfrm>
        </p:spPr>
        <p:txBody>
          <a:bodyPr/>
          <a:lstStyle/>
          <a:p>
            <a:pPr>
              <a:tabLst>
                <a:tab pos="974725" algn="l"/>
              </a:tabLst>
            </a:pPr>
            <a:r>
              <a:rPr lang="en-US" dirty="0" smtClean="0"/>
              <a:t>When to Use Social Network Strategies?</a:t>
            </a:r>
          </a:p>
        </p:txBody>
      </p:sp>
      <p:sp>
        <p:nvSpPr>
          <p:cNvPr id="149506" name="Content Placeholder 2"/>
          <p:cNvSpPr>
            <a:spLocks noGrp="1"/>
          </p:cNvSpPr>
          <p:nvPr>
            <p:ph idx="1"/>
          </p:nvPr>
        </p:nvSpPr>
        <p:spPr>
          <a:xfrm>
            <a:off x="152400" y="1676400"/>
            <a:ext cx="8763000" cy="4267200"/>
          </a:xfrm>
        </p:spPr>
        <p:txBody>
          <a:bodyPr>
            <a:normAutofit lnSpcReduction="10000"/>
          </a:bodyPr>
          <a:lstStyle/>
          <a:p>
            <a:r>
              <a:rPr lang="en-US" sz="2800" dirty="0" smtClean="0"/>
              <a:t>There are gaps in information provided by case</a:t>
            </a:r>
          </a:p>
          <a:p>
            <a:pPr lvl="1"/>
            <a:endParaRPr lang="en-US" sz="1700" dirty="0" smtClean="0"/>
          </a:p>
          <a:p>
            <a:r>
              <a:rPr lang="en-US" sz="2800" dirty="0" smtClean="0"/>
              <a:t>Epidemiology indicates transmission is ongoing</a:t>
            </a:r>
          </a:p>
          <a:p>
            <a:endParaRPr lang="en-US" sz="1600" dirty="0" smtClean="0"/>
          </a:p>
          <a:p>
            <a:r>
              <a:rPr lang="en-US" sz="2800" dirty="0" smtClean="0"/>
              <a:t>There is insufficient </a:t>
            </a:r>
            <a:r>
              <a:rPr lang="en-US" sz="2800" dirty="0"/>
              <a:t>locating information for contacts</a:t>
            </a:r>
          </a:p>
          <a:p>
            <a:pPr lvl="1"/>
            <a:r>
              <a:rPr lang="en-US" dirty="0"/>
              <a:t>Homeless populations, drug partners, full name of contact not known, etc.</a:t>
            </a:r>
          </a:p>
          <a:p>
            <a:endParaRPr lang="en-US" sz="1600" dirty="0" smtClean="0"/>
          </a:p>
          <a:p>
            <a:r>
              <a:rPr lang="en-US" sz="2800" dirty="0" smtClean="0"/>
              <a:t>There are gaps in exposure dates</a:t>
            </a:r>
          </a:p>
          <a:p>
            <a:endParaRPr lang="en-US" sz="1600" dirty="0" smtClean="0"/>
          </a:p>
          <a:p>
            <a:endParaRPr lang="en-US" sz="2800" dirty="0" smtClean="0"/>
          </a:p>
        </p:txBody>
      </p:sp>
      <p:sp>
        <p:nvSpPr>
          <p:cNvPr id="149508" name="Slide Number Placeholder 3"/>
          <p:cNvSpPr txBox="1">
            <a:spLocks/>
          </p:cNvSpPr>
          <p:nvPr/>
        </p:nvSpPr>
        <p:spPr bwMode="auto">
          <a:xfrm>
            <a:off x="4419600" y="6308725"/>
            <a:ext cx="4343400" cy="476250"/>
          </a:xfrm>
          <a:prstGeom prst="rect">
            <a:avLst/>
          </a:prstGeom>
          <a:noFill/>
          <a:ln w="9525">
            <a:noFill/>
            <a:miter lim="800000"/>
            <a:headEnd/>
            <a:tailEnd/>
          </a:ln>
        </p:spPr>
        <p:txBody>
          <a:bodyPr/>
          <a:lstStyle/>
          <a:p>
            <a:pPr algn="r" fontAlgn="base">
              <a:spcBef>
                <a:spcPct val="0"/>
              </a:spcBef>
              <a:spcAft>
                <a:spcPct val="0"/>
              </a:spcAft>
            </a:pPr>
            <a:fld id="{517A27C6-1BEC-4ED5-802A-AE748DC5C655}" type="slidenum">
              <a:rPr lang="en-US" sz="2000" b="1">
                <a:solidFill>
                  <a:srgbClr val="000000"/>
                </a:solidFill>
              </a:rPr>
              <a:pPr algn="r" fontAlgn="base">
                <a:spcBef>
                  <a:spcPct val="0"/>
                </a:spcBef>
                <a:spcAft>
                  <a:spcPct val="0"/>
                </a:spcAft>
              </a:pPr>
              <a:t>20</a:t>
            </a:fld>
            <a:endParaRPr lang="en-US" sz="2000" b="1" dirty="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the Social Networking Strategy Implemented for CI?</a:t>
            </a:r>
            <a:endParaRPr lang="en-US" dirty="0"/>
          </a:p>
        </p:txBody>
      </p:sp>
      <p:sp>
        <p:nvSpPr>
          <p:cNvPr id="3" name="Content Placeholder 2"/>
          <p:cNvSpPr>
            <a:spLocks noGrp="1"/>
          </p:cNvSpPr>
          <p:nvPr>
            <p:ph idx="1"/>
          </p:nvPr>
        </p:nvSpPr>
        <p:spPr>
          <a:xfrm>
            <a:off x="76200" y="1600200"/>
            <a:ext cx="9067800" cy="5257800"/>
          </a:xfrm>
        </p:spPr>
        <p:txBody>
          <a:bodyPr/>
          <a:lstStyle/>
          <a:p>
            <a:r>
              <a:rPr lang="en-US" sz="2800" dirty="0" smtClean="0"/>
              <a:t>Interview the case and contacts to increase an understanding of who is part of the “social network”</a:t>
            </a:r>
          </a:p>
          <a:p>
            <a:endParaRPr lang="en-US" sz="1600" dirty="0"/>
          </a:p>
          <a:p>
            <a:r>
              <a:rPr lang="en-US" sz="2800" dirty="0" smtClean="0"/>
              <a:t>Use the information from various interviews to identify commonly named</a:t>
            </a:r>
          </a:p>
          <a:p>
            <a:pPr lvl="1"/>
            <a:r>
              <a:rPr lang="en-US" dirty="0" smtClean="0"/>
              <a:t>Locations of exposure</a:t>
            </a:r>
          </a:p>
          <a:p>
            <a:pPr lvl="1"/>
            <a:r>
              <a:rPr lang="en-US" dirty="0" smtClean="0"/>
              <a:t>Contacts</a:t>
            </a:r>
            <a:endParaRPr lang="en-US" dirty="0"/>
          </a:p>
          <a:p>
            <a:pPr lvl="1"/>
            <a:endParaRPr lang="en-US" sz="1600" dirty="0" smtClean="0"/>
          </a:p>
          <a:p>
            <a:r>
              <a:rPr lang="en-US" sz="2800" dirty="0"/>
              <a:t>C</a:t>
            </a:r>
            <a:r>
              <a:rPr lang="en-US" sz="2800" dirty="0" smtClean="0"/>
              <a:t>onduct a field visit at commonly named sites and assess commonly named contacts</a:t>
            </a:r>
            <a:br>
              <a:rPr lang="en-US" sz="2800" dirty="0" smtClean="0"/>
            </a:br>
            <a:endParaRPr lang="en-US" sz="2800" dirty="0" smtClean="0"/>
          </a:p>
          <a:p>
            <a:endParaRPr lang="en-US" sz="2800" dirty="0"/>
          </a:p>
        </p:txBody>
      </p:sp>
      <p:sp>
        <p:nvSpPr>
          <p:cNvPr id="4" name="Slide Number Placeholder 3"/>
          <p:cNvSpPr>
            <a:spLocks noGrp="1"/>
          </p:cNvSpPr>
          <p:nvPr>
            <p:ph type="sldNum" sz="quarter" idx="12"/>
          </p:nvPr>
        </p:nvSpPr>
        <p:spPr>
          <a:xfrm>
            <a:off x="7924800" y="6305550"/>
            <a:ext cx="914400" cy="476250"/>
          </a:xfrm>
        </p:spPr>
        <p:txBody>
          <a:bodyPr/>
          <a:lstStyle/>
          <a:p>
            <a:pPr>
              <a:defRPr/>
            </a:pPr>
            <a:fld id="{42B940A8-1F4E-424F-8215-AF7160E4C023}" type="slidenum">
              <a:rPr lang="en-US" sz="2000" smtClean="0">
                <a:solidFill>
                  <a:srgbClr val="000000"/>
                </a:solidFill>
              </a:rPr>
              <a:pPr>
                <a:defRPr/>
              </a:pPr>
              <a:t>21</a:t>
            </a:fld>
            <a:endParaRPr lang="en-US" sz="2000" dirty="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4800600"/>
          </a:xfrm>
        </p:spPr>
        <p:txBody>
          <a:bodyPr/>
          <a:lstStyle/>
          <a:p>
            <a:r>
              <a:rPr lang="en-US" sz="2800" dirty="0" smtClean="0"/>
              <a:t>What kind of activities are you involved in?</a:t>
            </a:r>
            <a:br>
              <a:rPr lang="en-US" sz="2800" dirty="0" smtClean="0"/>
            </a:br>
            <a:endParaRPr lang="en-US" sz="2800" dirty="0" smtClean="0"/>
          </a:p>
          <a:p>
            <a:r>
              <a:rPr lang="en-US" sz="2800" dirty="0" smtClean="0"/>
              <a:t>Who do you know who has been coughing or may have TB?</a:t>
            </a:r>
            <a:br>
              <a:rPr lang="en-US" sz="2800" dirty="0" smtClean="0"/>
            </a:br>
            <a:endParaRPr lang="en-US" sz="2800" dirty="0" smtClean="0"/>
          </a:p>
          <a:p>
            <a:r>
              <a:rPr lang="en-US" sz="2800" dirty="0" smtClean="0"/>
              <a:t>Where do you like to spend your time/hangout?</a:t>
            </a:r>
            <a:br>
              <a:rPr lang="en-US" sz="2800" dirty="0" smtClean="0"/>
            </a:br>
            <a:endParaRPr lang="en-US" sz="2800" dirty="0" smtClean="0"/>
          </a:p>
          <a:p>
            <a:r>
              <a:rPr lang="en-US" sz="2800" dirty="0" smtClean="0"/>
              <a:t>Who are your closest friends?</a:t>
            </a:r>
          </a:p>
        </p:txBody>
      </p:sp>
      <p:sp>
        <p:nvSpPr>
          <p:cNvPr id="4" name="Slide Number Placeholder 3"/>
          <p:cNvSpPr>
            <a:spLocks noGrp="1"/>
          </p:cNvSpPr>
          <p:nvPr>
            <p:ph type="sldNum" sz="quarter" idx="12"/>
          </p:nvPr>
        </p:nvSpPr>
        <p:spPr/>
        <p:txBody>
          <a:bodyPr/>
          <a:lstStyle/>
          <a:p>
            <a:pPr>
              <a:defRPr/>
            </a:pPr>
            <a:fld id="{42B940A8-1F4E-424F-8215-AF7160E4C023}" type="slidenum">
              <a:rPr lang="en-US" sz="2000" smtClean="0">
                <a:solidFill>
                  <a:srgbClr val="000000"/>
                </a:solidFill>
              </a:rPr>
              <a:pPr>
                <a:defRPr/>
              </a:pPr>
              <a:t>22</a:t>
            </a:fld>
            <a:endParaRPr lang="en-US" sz="2000" dirty="0">
              <a:solidFill>
                <a:srgbClr val="000000"/>
              </a:solidFill>
            </a:endParaRPr>
          </a:p>
        </p:txBody>
      </p:sp>
      <p:sp>
        <p:nvSpPr>
          <p:cNvPr id="5" name="Title 1"/>
          <p:cNvSpPr>
            <a:spLocks noGrp="1"/>
          </p:cNvSpPr>
          <p:nvPr>
            <p:ph type="title"/>
          </p:nvPr>
        </p:nvSpPr>
        <p:spPr>
          <a:xfrm>
            <a:off x="457200" y="117475"/>
            <a:ext cx="8229600" cy="1143000"/>
          </a:xfrm>
        </p:spPr>
        <p:txBody>
          <a:bodyPr/>
          <a:lstStyle/>
          <a:p>
            <a:r>
              <a:rPr lang="en-US" dirty="0" smtClean="0"/>
              <a:t>What Types of Questions to ask in Social Network Interview?</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FF"/>
            </a:gs>
            <a:gs pos="100000">
              <a:srgbClr val="5E7676"/>
            </a:gs>
          </a:gsLst>
          <a:lin ang="2700000" scaled="1"/>
        </a:gradFill>
        <a:effectLst/>
      </p:bgPr>
    </p:bg>
    <p:spTree>
      <p:nvGrpSpPr>
        <p:cNvPr id="1" name=""/>
        <p:cNvGrpSpPr/>
        <p:nvPr/>
      </p:nvGrpSpPr>
      <p:grpSpPr>
        <a:xfrm>
          <a:off x="0" y="0"/>
          <a:ext cx="0" cy="0"/>
          <a:chOff x="0" y="0"/>
          <a:chExt cx="0" cy="0"/>
        </a:xfrm>
      </p:grpSpPr>
      <p:sp>
        <p:nvSpPr>
          <p:cNvPr id="4098" name="Rectangle 9"/>
          <p:cNvSpPr>
            <a:spLocks noGrp="1" noChangeArrowheads="1"/>
          </p:cNvSpPr>
          <p:nvPr>
            <p:ph type="sldNum" sz="quarter" idx="12"/>
          </p:nvPr>
        </p:nvSpPr>
        <p:spPr>
          <a:noFill/>
        </p:spPr>
        <p:txBody>
          <a:bodyPr/>
          <a:lstStyle/>
          <a:p>
            <a:r>
              <a:rPr lang="en-US" dirty="0" smtClean="0">
                <a:solidFill>
                  <a:srgbClr val="000000"/>
                </a:solidFill>
              </a:rPr>
              <a:t> </a:t>
            </a:r>
            <a:r>
              <a:rPr lang="en-US" sz="2000" dirty="0" smtClean="0">
                <a:solidFill>
                  <a:srgbClr val="000000"/>
                </a:solidFill>
              </a:rPr>
              <a:t> </a:t>
            </a:r>
            <a:fld id="{97BA974B-15D7-4D53-B964-BA40E557386C}" type="slidenum">
              <a:rPr lang="en-US" sz="2000" smtClean="0">
                <a:solidFill>
                  <a:srgbClr val="000000"/>
                </a:solidFill>
              </a:rPr>
              <a:pPr/>
              <a:t>23</a:t>
            </a:fld>
            <a:endParaRPr lang="en-US" sz="2000" dirty="0" smtClean="0">
              <a:solidFill>
                <a:srgbClr val="000000"/>
              </a:solidFill>
            </a:endParaRPr>
          </a:p>
        </p:txBody>
      </p:sp>
      <p:sp>
        <p:nvSpPr>
          <p:cNvPr id="4099" name="Rectangle 2"/>
          <p:cNvSpPr>
            <a:spLocks noGrp="1" noChangeArrowheads="1"/>
          </p:cNvSpPr>
          <p:nvPr>
            <p:ph type="ctrTitle"/>
          </p:nvPr>
        </p:nvSpPr>
        <p:spPr/>
        <p:txBody>
          <a:bodyPr/>
          <a:lstStyle/>
          <a:p>
            <a:pPr eaLnBrk="1" hangingPunct="1"/>
            <a:r>
              <a:rPr lang="en-US" sz="4000" dirty="0" smtClean="0"/>
              <a:t>Congregate Settings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dirty="0" smtClean="0"/>
              <a:t>What is a Congregate Setting?</a:t>
            </a:r>
            <a:endParaRPr lang="en-US" dirty="0"/>
          </a:p>
        </p:txBody>
      </p:sp>
      <p:sp>
        <p:nvSpPr>
          <p:cNvPr id="4099" name="Rectangle 3"/>
          <p:cNvSpPr>
            <a:spLocks noGrp="1" noChangeArrowheads="1"/>
          </p:cNvSpPr>
          <p:nvPr>
            <p:ph idx="1"/>
          </p:nvPr>
        </p:nvSpPr>
        <p:spPr>
          <a:xfrm>
            <a:off x="457200" y="1600200"/>
            <a:ext cx="8382000" cy="2819399"/>
          </a:xfrm>
        </p:spPr>
        <p:txBody>
          <a:bodyPr/>
          <a:lstStyle/>
          <a:p>
            <a:pPr>
              <a:buFontTx/>
              <a:buNone/>
            </a:pPr>
            <a:r>
              <a:rPr lang="en-US" sz="2800" dirty="0"/>
              <a:t>   </a:t>
            </a:r>
            <a:r>
              <a:rPr lang="en-US" sz="2800" dirty="0" smtClean="0"/>
              <a:t>	A </a:t>
            </a:r>
            <a:r>
              <a:rPr lang="en-US" sz="2800" dirty="0"/>
              <a:t>congregate setting </a:t>
            </a:r>
            <a:r>
              <a:rPr lang="en-US" sz="2800" dirty="0" smtClean="0"/>
              <a:t>is a setting in which a group of usually unrelated persons reside, meet, or gather either for a limited or extended period of time in close physical proximity.</a:t>
            </a:r>
          </a:p>
        </p:txBody>
      </p:sp>
      <p:sp>
        <p:nvSpPr>
          <p:cNvPr id="4" name="Rectangle 10"/>
          <p:cNvSpPr txBox="1">
            <a:spLocks noChangeArrowheads="1"/>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D8231-4035-4452-BF6E-DC9FE2E569EB}" type="slidenum">
              <a:rPr kumimoji="0" lang="en-US" sz="2000" b="1"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2000" b="1"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Examples of Congregate Settings (1)</a:t>
            </a:r>
            <a:endParaRPr lang="en-US" dirty="0"/>
          </a:p>
        </p:txBody>
      </p:sp>
      <p:sp>
        <p:nvSpPr>
          <p:cNvPr id="5123" name="Rectangle 3"/>
          <p:cNvSpPr>
            <a:spLocks noGrp="1" noChangeArrowheads="1"/>
          </p:cNvSpPr>
          <p:nvPr>
            <p:ph idx="1"/>
          </p:nvPr>
        </p:nvSpPr>
        <p:spPr>
          <a:xfrm>
            <a:off x="-76200" y="1600200"/>
            <a:ext cx="5105400" cy="4525963"/>
          </a:xfrm>
        </p:spPr>
        <p:txBody>
          <a:bodyPr/>
          <a:lstStyle/>
          <a:p>
            <a:pPr lvl="1">
              <a:buFont typeface="Arial" pitchFamily="34" charset="0"/>
              <a:buChar char="•"/>
            </a:pPr>
            <a:r>
              <a:rPr lang="en-US" dirty="0" smtClean="0"/>
              <a:t>Schools</a:t>
            </a:r>
          </a:p>
          <a:p>
            <a:pPr lvl="1">
              <a:buFont typeface="Arial" pitchFamily="34" charset="0"/>
              <a:buChar char="•"/>
            </a:pPr>
            <a:r>
              <a:rPr lang="en-US" dirty="0" smtClean="0"/>
              <a:t>Nursing homes</a:t>
            </a:r>
            <a:endParaRPr lang="en-US" dirty="0"/>
          </a:p>
          <a:p>
            <a:pPr lvl="1">
              <a:buFont typeface="Arial" pitchFamily="34" charset="0"/>
              <a:buChar char="•"/>
            </a:pPr>
            <a:r>
              <a:rPr lang="en-US" dirty="0" smtClean="0"/>
              <a:t>Correctional </a:t>
            </a:r>
            <a:r>
              <a:rPr lang="en-US" dirty="0"/>
              <a:t>facilities</a:t>
            </a:r>
          </a:p>
          <a:p>
            <a:pPr lvl="1">
              <a:buFont typeface="Arial" pitchFamily="34" charset="0"/>
              <a:buChar char="•"/>
            </a:pPr>
            <a:r>
              <a:rPr lang="en-US" dirty="0" smtClean="0"/>
              <a:t>Places of </a:t>
            </a:r>
            <a:r>
              <a:rPr lang="en-US" dirty="0"/>
              <a:t>worship</a:t>
            </a:r>
          </a:p>
          <a:p>
            <a:pPr lvl="1">
              <a:buFont typeface="Arial" pitchFamily="34" charset="0"/>
              <a:buChar char="•"/>
            </a:pPr>
            <a:r>
              <a:rPr lang="en-US" dirty="0" smtClean="0"/>
              <a:t>Hospitals</a:t>
            </a:r>
            <a:endParaRPr lang="en-US" dirty="0"/>
          </a:p>
          <a:p>
            <a:pPr lvl="1">
              <a:buFont typeface="Arial" pitchFamily="34" charset="0"/>
              <a:buChar char="•"/>
            </a:pPr>
            <a:r>
              <a:rPr lang="en-US" dirty="0"/>
              <a:t>Shelters</a:t>
            </a:r>
          </a:p>
          <a:p>
            <a:pPr lvl="1">
              <a:buFont typeface="Arial" pitchFamily="34" charset="0"/>
              <a:buChar char="•"/>
            </a:pPr>
            <a:r>
              <a:rPr lang="en-US" dirty="0"/>
              <a:t>Social settings</a:t>
            </a:r>
          </a:p>
          <a:p>
            <a:pPr lvl="1">
              <a:buFont typeface="Arial" pitchFamily="34" charset="0"/>
              <a:buChar char="•"/>
            </a:pPr>
            <a:r>
              <a:rPr lang="en-US" dirty="0"/>
              <a:t>Workplace settings </a:t>
            </a:r>
          </a:p>
        </p:txBody>
      </p:sp>
      <p:sp>
        <p:nvSpPr>
          <p:cNvPr id="4" name="Rectangle 10"/>
          <p:cNvSpPr txBox="1">
            <a:spLocks noChangeArrowheads="1"/>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D8231-4035-4452-BF6E-DC9FE2E569EB}" type="slidenum">
              <a:rPr kumimoji="0" lang="en-US" sz="2000" b="1"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2000" b="1" i="0" u="none" strike="noStrike" kern="1200" cap="none" spc="0" normalizeH="0" baseline="0" noProof="0" dirty="0" smtClean="0">
              <a:ln>
                <a:noFill/>
              </a:ln>
              <a:solidFill>
                <a:srgbClr val="000000"/>
              </a:solidFill>
              <a:effectLst/>
              <a:uLnTx/>
              <a:uFillTx/>
              <a:latin typeface="+mn-lt"/>
              <a:ea typeface="+mn-ea"/>
              <a:cs typeface="+mn-cs"/>
            </a:endParaRPr>
          </a:p>
        </p:txBody>
      </p:sp>
      <p:pic>
        <p:nvPicPr>
          <p:cNvPr id="3080" name="Picture 8" descr="C:\Documents and Settings\htz7\Local Settings\Temporary Internet Files\Content.IE5\BN280VMC\MP900400654[1].jpg"/>
          <p:cNvPicPr>
            <a:picLocks noChangeAspect="1" noChangeArrowheads="1"/>
          </p:cNvPicPr>
          <p:nvPr/>
        </p:nvPicPr>
        <p:blipFill>
          <a:blip r:embed="rId3" cstate="print"/>
          <a:srcRect/>
          <a:stretch>
            <a:fillRect/>
          </a:stretch>
        </p:blipFill>
        <p:spPr bwMode="auto">
          <a:xfrm>
            <a:off x="5105221" y="1676400"/>
            <a:ext cx="3087307" cy="2057400"/>
          </a:xfrm>
          <a:prstGeom prst="rect">
            <a:avLst/>
          </a:prstGeom>
          <a:noFill/>
          <a:ln>
            <a:solidFill>
              <a:schemeClr val="accent1">
                <a:lumMod val="50000"/>
              </a:schemeClr>
            </a:solidFill>
          </a:ln>
        </p:spPr>
      </p:pic>
      <p:pic>
        <p:nvPicPr>
          <p:cNvPr id="6" name="Picture 2" descr="P1010041"/>
          <p:cNvPicPr>
            <a:picLocks noChangeAspect="1" noChangeArrowheads="1"/>
          </p:cNvPicPr>
          <p:nvPr/>
        </p:nvPicPr>
        <p:blipFill>
          <a:blip r:embed="rId4" cstate="print"/>
          <a:srcRect/>
          <a:stretch>
            <a:fillRect/>
          </a:stretch>
        </p:blipFill>
        <p:spPr bwMode="auto">
          <a:xfrm>
            <a:off x="5105400" y="3886201"/>
            <a:ext cx="3090672" cy="2319305"/>
          </a:xfrm>
          <a:prstGeom prst="rect">
            <a:avLst/>
          </a:prstGeom>
          <a:noFill/>
          <a:ln>
            <a:solidFill>
              <a:schemeClr val="accent1">
                <a:lumMod val="50000"/>
              </a:schemeClr>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457200" y="1976735"/>
            <a:ext cx="8305800" cy="4419600"/>
          </a:xfrm>
          <a:prstGeom prst="rect">
            <a:avLst/>
          </a:prstGeom>
          <a:solidFill>
            <a:schemeClr val="hlink">
              <a:alpha val="38000"/>
            </a:schemeClr>
          </a:solidFill>
          <a:ln w="9525">
            <a:noFill/>
            <a:miter lim="800000"/>
            <a:headEnd/>
            <a:tailEnd/>
          </a:ln>
          <a:effectLst/>
        </p:spPr>
        <p:txBody>
          <a:bodyPr wrap="none" anchor="ctr"/>
          <a:lstStyle/>
          <a:p>
            <a:endParaRPr lang="en-US" sz="2400" dirty="0"/>
          </a:p>
        </p:txBody>
      </p:sp>
      <p:sp>
        <p:nvSpPr>
          <p:cNvPr id="53253" name="Text Box 5"/>
          <p:cNvSpPr txBox="1">
            <a:spLocks noChangeArrowheads="1"/>
          </p:cNvSpPr>
          <p:nvPr/>
        </p:nvSpPr>
        <p:spPr bwMode="auto">
          <a:xfrm>
            <a:off x="3657600" y="1521539"/>
            <a:ext cx="1828800" cy="461665"/>
          </a:xfrm>
          <a:prstGeom prst="rect">
            <a:avLst/>
          </a:prstGeom>
          <a:noFill/>
          <a:ln w="3175">
            <a:noFill/>
            <a:miter lim="800000"/>
            <a:headEnd/>
            <a:tailEnd/>
          </a:ln>
          <a:effectLst/>
        </p:spPr>
        <p:txBody>
          <a:bodyPr>
            <a:spAutoFit/>
          </a:bodyPr>
          <a:lstStyle/>
          <a:p>
            <a:pPr algn="ctr">
              <a:spcBef>
                <a:spcPct val="50000"/>
              </a:spcBef>
            </a:pPr>
            <a:r>
              <a:rPr lang="en-US" sz="2400" b="1" dirty="0">
                <a:solidFill>
                  <a:srgbClr val="0000CC"/>
                </a:solidFill>
              </a:rPr>
              <a:t>Adults</a:t>
            </a:r>
          </a:p>
        </p:txBody>
      </p:sp>
      <p:sp>
        <p:nvSpPr>
          <p:cNvPr id="53254" name="Text Box 6"/>
          <p:cNvSpPr txBox="1">
            <a:spLocks noChangeArrowheads="1"/>
          </p:cNvSpPr>
          <p:nvPr/>
        </p:nvSpPr>
        <p:spPr bwMode="auto">
          <a:xfrm>
            <a:off x="6400800" y="1519535"/>
            <a:ext cx="1828800" cy="461665"/>
          </a:xfrm>
          <a:prstGeom prst="rect">
            <a:avLst/>
          </a:prstGeom>
          <a:noFill/>
          <a:ln w="3175">
            <a:noFill/>
            <a:miter lim="800000"/>
            <a:headEnd/>
            <a:tailEnd/>
          </a:ln>
          <a:effectLst/>
        </p:spPr>
        <p:txBody>
          <a:bodyPr>
            <a:spAutoFit/>
          </a:bodyPr>
          <a:lstStyle/>
          <a:p>
            <a:pPr algn="ctr">
              <a:spcBef>
                <a:spcPct val="50000"/>
              </a:spcBef>
            </a:pPr>
            <a:r>
              <a:rPr lang="en-US" sz="2400" b="1" dirty="0" smtClean="0">
                <a:solidFill>
                  <a:srgbClr val="0000CC"/>
                </a:solidFill>
              </a:rPr>
              <a:t>Elderly</a:t>
            </a:r>
            <a:endParaRPr lang="en-US" sz="2400" b="1" dirty="0">
              <a:solidFill>
                <a:srgbClr val="0000CC"/>
              </a:solidFill>
            </a:endParaRPr>
          </a:p>
        </p:txBody>
      </p:sp>
      <p:sp>
        <p:nvSpPr>
          <p:cNvPr id="53256" name="Rectangle 8"/>
          <p:cNvSpPr>
            <a:spLocks noChangeArrowheads="1"/>
          </p:cNvSpPr>
          <p:nvPr/>
        </p:nvSpPr>
        <p:spPr bwMode="auto">
          <a:xfrm>
            <a:off x="3657600" y="1595735"/>
            <a:ext cx="1828800" cy="685800"/>
          </a:xfrm>
          <a:prstGeom prst="rect">
            <a:avLst/>
          </a:prstGeom>
          <a:noFill/>
          <a:ln w="9525">
            <a:solidFill>
              <a:schemeClr val="bg1"/>
            </a:solidFill>
            <a:miter lim="800000"/>
            <a:headEnd/>
            <a:tailEnd/>
          </a:ln>
          <a:effectLst/>
        </p:spPr>
        <p:txBody>
          <a:bodyPr wrap="none" anchor="ctr"/>
          <a:lstStyle/>
          <a:p>
            <a:endParaRPr lang="en-US" dirty="0"/>
          </a:p>
        </p:txBody>
      </p:sp>
      <p:sp>
        <p:nvSpPr>
          <p:cNvPr id="53259" name="Text Box 11"/>
          <p:cNvSpPr txBox="1">
            <a:spLocks noChangeArrowheads="1"/>
          </p:cNvSpPr>
          <p:nvPr/>
        </p:nvSpPr>
        <p:spPr bwMode="auto">
          <a:xfrm>
            <a:off x="533400" y="1519535"/>
            <a:ext cx="2286000" cy="461665"/>
          </a:xfrm>
          <a:prstGeom prst="rect">
            <a:avLst/>
          </a:prstGeom>
          <a:noFill/>
          <a:ln w="3175">
            <a:solidFill>
              <a:schemeClr val="bg1"/>
            </a:solidFill>
            <a:miter lim="800000"/>
            <a:headEnd/>
            <a:tailEnd/>
          </a:ln>
          <a:effectLst/>
        </p:spPr>
        <p:txBody>
          <a:bodyPr wrap="square">
            <a:spAutoFit/>
          </a:bodyPr>
          <a:lstStyle/>
          <a:p>
            <a:pPr algn="ctr">
              <a:spcBef>
                <a:spcPct val="50000"/>
              </a:spcBef>
            </a:pPr>
            <a:r>
              <a:rPr lang="en-US" sz="2400" b="1" dirty="0" smtClean="0">
                <a:solidFill>
                  <a:srgbClr val="0000CC"/>
                </a:solidFill>
              </a:rPr>
              <a:t>Adolescents</a:t>
            </a:r>
            <a:endParaRPr lang="en-US" sz="2400" b="1" dirty="0">
              <a:solidFill>
                <a:srgbClr val="0000CC"/>
              </a:solidFill>
            </a:endParaRPr>
          </a:p>
        </p:txBody>
      </p:sp>
      <p:sp>
        <p:nvSpPr>
          <p:cNvPr id="53260" name="Text Box 12"/>
          <p:cNvSpPr txBox="1">
            <a:spLocks noChangeArrowheads="1"/>
          </p:cNvSpPr>
          <p:nvPr/>
        </p:nvSpPr>
        <p:spPr bwMode="auto">
          <a:xfrm>
            <a:off x="457200" y="3810000"/>
            <a:ext cx="2819400" cy="830997"/>
          </a:xfrm>
          <a:prstGeom prst="rect">
            <a:avLst/>
          </a:prstGeom>
          <a:solidFill>
            <a:srgbClr val="99FF99"/>
          </a:solidFill>
          <a:ln w="3175">
            <a:solidFill>
              <a:schemeClr val="bg1"/>
            </a:solidFill>
            <a:miter lim="800000"/>
            <a:headEnd/>
            <a:tailEnd/>
          </a:ln>
          <a:effectLst/>
        </p:spPr>
        <p:txBody>
          <a:bodyPr wrap="square">
            <a:spAutoFit/>
          </a:bodyPr>
          <a:lstStyle/>
          <a:p>
            <a:pPr algn="ctr">
              <a:spcBef>
                <a:spcPct val="50000"/>
              </a:spcBef>
            </a:pPr>
            <a:r>
              <a:rPr lang="en-US" sz="2400" b="0" dirty="0">
                <a:solidFill>
                  <a:srgbClr val="000000"/>
                </a:solidFill>
              </a:rPr>
              <a:t>Juvenile </a:t>
            </a:r>
            <a:r>
              <a:rPr lang="en-US" sz="2400" b="0" dirty="0" smtClean="0">
                <a:solidFill>
                  <a:srgbClr val="000000"/>
                </a:solidFill>
              </a:rPr>
              <a:t>Detention Center</a:t>
            </a:r>
            <a:endParaRPr lang="en-US" sz="2400" b="0" dirty="0">
              <a:solidFill>
                <a:srgbClr val="000000"/>
              </a:solidFill>
            </a:endParaRPr>
          </a:p>
        </p:txBody>
      </p:sp>
      <p:grpSp>
        <p:nvGrpSpPr>
          <p:cNvPr id="2" name="Group 14"/>
          <p:cNvGrpSpPr>
            <a:grpSpLocks/>
          </p:cNvGrpSpPr>
          <p:nvPr/>
        </p:nvGrpSpPr>
        <p:grpSpPr bwMode="auto">
          <a:xfrm>
            <a:off x="3277721" y="5481178"/>
            <a:ext cx="5485279" cy="462422"/>
            <a:chOff x="2086" y="2583"/>
            <a:chExt cx="2670" cy="132"/>
          </a:xfrm>
        </p:grpSpPr>
        <p:sp>
          <p:nvSpPr>
            <p:cNvPr id="53263" name="Text Box 15"/>
            <p:cNvSpPr txBox="1">
              <a:spLocks noChangeArrowheads="1"/>
            </p:cNvSpPr>
            <p:nvPr/>
          </p:nvSpPr>
          <p:spPr bwMode="auto">
            <a:xfrm>
              <a:off x="2086" y="2583"/>
              <a:ext cx="1298" cy="132"/>
            </a:xfrm>
            <a:prstGeom prst="rect">
              <a:avLst/>
            </a:prstGeom>
            <a:solidFill>
              <a:srgbClr val="FFCCFF"/>
            </a:solidFill>
            <a:ln w="3175">
              <a:solidFill>
                <a:schemeClr val="bg1"/>
              </a:solidFill>
              <a:miter lim="800000"/>
              <a:headEnd/>
              <a:tailEnd/>
            </a:ln>
            <a:effectLst/>
          </p:spPr>
          <p:txBody>
            <a:bodyPr wrap="square">
              <a:spAutoFit/>
            </a:bodyPr>
            <a:lstStyle/>
            <a:p>
              <a:pPr algn="ctr">
                <a:spcBef>
                  <a:spcPct val="50000"/>
                </a:spcBef>
              </a:pPr>
              <a:r>
                <a:rPr lang="en-US" sz="2400" b="0" dirty="0">
                  <a:solidFill>
                    <a:srgbClr val="000000"/>
                  </a:solidFill>
                </a:rPr>
                <a:t>Shelters</a:t>
              </a:r>
            </a:p>
          </p:txBody>
        </p:sp>
        <p:sp>
          <p:nvSpPr>
            <p:cNvPr id="53264" name="Text Box 16"/>
            <p:cNvSpPr txBox="1">
              <a:spLocks noChangeArrowheads="1"/>
            </p:cNvSpPr>
            <p:nvPr/>
          </p:nvSpPr>
          <p:spPr bwMode="auto">
            <a:xfrm>
              <a:off x="3384" y="2583"/>
              <a:ext cx="1372" cy="132"/>
            </a:xfrm>
            <a:prstGeom prst="rect">
              <a:avLst/>
            </a:prstGeom>
            <a:solidFill>
              <a:srgbClr val="FFCCFF"/>
            </a:solidFill>
            <a:ln w="3175">
              <a:solidFill>
                <a:schemeClr val="bg1"/>
              </a:solidFill>
              <a:miter lim="800000"/>
              <a:headEnd/>
              <a:tailEnd/>
            </a:ln>
            <a:effectLst/>
          </p:spPr>
          <p:txBody>
            <a:bodyPr wrap="square">
              <a:spAutoFit/>
            </a:bodyPr>
            <a:lstStyle/>
            <a:p>
              <a:pPr algn="ctr">
                <a:spcBef>
                  <a:spcPct val="50000"/>
                </a:spcBef>
              </a:pPr>
              <a:r>
                <a:rPr lang="en-US" sz="2400" b="0" dirty="0">
                  <a:solidFill>
                    <a:srgbClr val="000000"/>
                  </a:solidFill>
                </a:rPr>
                <a:t>Shelters</a:t>
              </a:r>
            </a:p>
          </p:txBody>
        </p:sp>
      </p:grpSp>
      <p:grpSp>
        <p:nvGrpSpPr>
          <p:cNvPr id="3" name="Group 17"/>
          <p:cNvGrpSpPr>
            <a:grpSpLocks/>
          </p:cNvGrpSpPr>
          <p:nvPr/>
        </p:nvGrpSpPr>
        <p:grpSpPr bwMode="auto">
          <a:xfrm>
            <a:off x="3302000" y="3809742"/>
            <a:ext cx="5486400" cy="830263"/>
            <a:chOff x="5664" y="2353"/>
            <a:chExt cx="3456" cy="523"/>
          </a:xfrm>
        </p:grpSpPr>
        <p:sp>
          <p:nvSpPr>
            <p:cNvPr id="53266" name="Text Box 18"/>
            <p:cNvSpPr txBox="1">
              <a:spLocks noChangeArrowheads="1"/>
            </p:cNvSpPr>
            <p:nvPr/>
          </p:nvSpPr>
          <p:spPr bwMode="auto">
            <a:xfrm>
              <a:off x="7344" y="2353"/>
              <a:ext cx="1776" cy="523"/>
            </a:xfrm>
            <a:prstGeom prst="rect">
              <a:avLst/>
            </a:prstGeom>
            <a:solidFill>
              <a:srgbClr val="CC6600"/>
            </a:solidFill>
            <a:ln w="3175">
              <a:solidFill>
                <a:schemeClr val="bg1"/>
              </a:solidFill>
              <a:miter lim="800000"/>
              <a:headEnd/>
              <a:tailEnd/>
            </a:ln>
            <a:effectLst/>
          </p:spPr>
          <p:txBody>
            <a:bodyPr wrap="square">
              <a:spAutoFit/>
            </a:bodyPr>
            <a:lstStyle/>
            <a:p>
              <a:pPr algn="ctr">
                <a:spcBef>
                  <a:spcPct val="50000"/>
                </a:spcBef>
              </a:pPr>
              <a:r>
                <a:rPr lang="en-US" sz="2400" b="0" dirty="0" smtClean="0">
                  <a:solidFill>
                    <a:srgbClr val="000000"/>
                  </a:solidFill>
                </a:rPr>
                <a:t>Correctional Facilities</a:t>
              </a:r>
              <a:endParaRPr lang="en-US" sz="2400" b="0" dirty="0">
                <a:solidFill>
                  <a:srgbClr val="000000"/>
                </a:solidFill>
              </a:endParaRPr>
            </a:p>
          </p:txBody>
        </p:sp>
        <p:sp>
          <p:nvSpPr>
            <p:cNvPr id="53267" name="Text Box 19"/>
            <p:cNvSpPr txBox="1">
              <a:spLocks noChangeArrowheads="1"/>
            </p:cNvSpPr>
            <p:nvPr/>
          </p:nvSpPr>
          <p:spPr bwMode="auto">
            <a:xfrm>
              <a:off x="5664" y="2353"/>
              <a:ext cx="1680" cy="523"/>
            </a:xfrm>
            <a:prstGeom prst="rect">
              <a:avLst/>
            </a:prstGeom>
            <a:solidFill>
              <a:srgbClr val="CC6600"/>
            </a:solidFill>
            <a:ln w="3175">
              <a:solidFill>
                <a:schemeClr val="bg1"/>
              </a:solidFill>
              <a:miter lim="800000"/>
              <a:headEnd/>
              <a:tailEnd/>
            </a:ln>
            <a:effectLst/>
          </p:spPr>
          <p:txBody>
            <a:bodyPr wrap="square">
              <a:spAutoFit/>
            </a:bodyPr>
            <a:lstStyle/>
            <a:p>
              <a:pPr algn="ctr">
                <a:spcBef>
                  <a:spcPct val="50000"/>
                </a:spcBef>
              </a:pPr>
              <a:r>
                <a:rPr lang="en-US" sz="2400" dirty="0" smtClean="0">
                  <a:solidFill>
                    <a:srgbClr val="000000"/>
                  </a:solidFill>
                </a:rPr>
                <a:t>Correctional Facilities</a:t>
              </a:r>
              <a:endParaRPr lang="en-US" sz="2400" b="0" dirty="0">
                <a:solidFill>
                  <a:srgbClr val="000000"/>
                </a:solidFill>
              </a:endParaRPr>
            </a:p>
          </p:txBody>
        </p:sp>
      </p:grpSp>
      <p:grpSp>
        <p:nvGrpSpPr>
          <p:cNvPr id="4" name="Group 20"/>
          <p:cNvGrpSpPr>
            <a:grpSpLocks/>
          </p:cNvGrpSpPr>
          <p:nvPr/>
        </p:nvGrpSpPr>
        <p:grpSpPr bwMode="auto">
          <a:xfrm>
            <a:off x="457200" y="3352800"/>
            <a:ext cx="5562601" cy="461963"/>
            <a:chOff x="1152" y="1824"/>
            <a:chExt cx="3504" cy="291"/>
          </a:xfrm>
        </p:grpSpPr>
        <p:sp>
          <p:nvSpPr>
            <p:cNvPr id="53269" name="Text Box 21"/>
            <p:cNvSpPr txBox="1">
              <a:spLocks noChangeArrowheads="1"/>
            </p:cNvSpPr>
            <p:nvPr/>
          </p:nvSpPr>
          <p:spPr bwMode="auto">
            <a:xfrm>
              <a:off x="1152" y="1824"/>
              <a:ext cx="1776" cy="291"/>
            </a:xfrm>
            <a:prstGeom prst="rect">
              <a:avLst/>
            </a:prstGeom>
            <a:solidFill>
              <a:srgbClr val="33CC33"/>
            </a:solidFill>
            <a:ln w="3175">
              <a:solidFill>
                <a:schemeClr val="bg1"/>
              </a:solidFill>
              <a:miter lim="800000"/>
              <a:headEnd/>
              <a:tailEnd/>
            </a:ln>
            <a:effectLst/>
          </p:spPr>
          <p:txBody>
            <a:bodyPr wrap="square">
              <a:spAutoFit/>
            </a:bodyPr>
            <a:lstStyle/>
            <a:p>
              <a:pPr algn="ctr">
                <a:spcBef>
                  <a:spcPct val="50000"/>
                </a:spcBef>
              </a:pPr>
              <a:r>
                <a:rPr lang="en-US" sz="2400" b="0" dirty="0">
                  <a:solidFill>
                    <a:srgbClr val="000000"/>
                  </a:solidFill>
                </a:rPr>
                <a:t>School</a:t>
              </a:r>
            </a:p>
          </p:txBody>
        </p:sp>
        <p:sp>
          <p:nvSpPr>
            <p:cNvPr id="53270" name="Text Box 22"/>
            <p:cNvSpPr txBox="1">
              <a:spLocks noChangeArrowheads="1"/>
            </p:cNvSpPr>
            <p:nvPr/>
          </p:nvSpPr>
          <p:spPr bwMode="auto">
            <a:xfrm>
              <a:off x="2928" y="1827"/>
              <a:ext cx="1728" cy="288"/>
            </a:xfrm>
            <a:prstGeom prst="rect">
              <a:avLst/>
            </a:prstGeom>
            <a:solidFill>
              <a:srgbClr val="33CC33"/>
            </a:solidFill>
            <a:ln w="3175">
              <a:solidFill>
                <a:schemeClr val="bg1"/>
              </a:solidFill>
              <a:miter lim="800000"/>
              <a:headEnd/>
              <a:tailEnd/>
            </a:ln>
            <a:effectLst/>
          </p:spPr>
          <p:txBody>
            <a:bodyPr wrap="square">
              <a:spAutoFit/>
            </a:bodyPr>
            <a:lstStyle/>
            <a:p>
              <a:pPr algn="ctr">
                <a:spcBef>
                  <a:spcPct val="50000"/>
                </a:spcBef>
              </a:pPr>
              <a:r>
                <a:rPr lang="en-US" sz="2400" b="0" dirty="0">
                  <a:solidFill>
                    <a:srgbClr val="000000"/>
                  </a:solidFill>
                </a:rPr>
                <a:t>School</a:t>
              </a:r>
            </a:p>
          </p:txBody>
        </p:sp>
      </p:grpSp>
      <p:sp>
        <p:nvSpPr>
          <p:cNvPr id="53274" name="Text Box 26"/>
          <p:cNvSpPr txBox="1">
            <a:spLocks noChangeArrowheads="1"/>
          </p:cNvSpPr>
          <p:nvPr/>
        </p:nvSpPr>
        <p:spPr bwMode="auto">
          <a:xfrm>
            <a:off x="3276600" y="4655403"/>
            <a:ext cx="2667000" cy="830997"/>
          </a:xfrm>
          <a:prstGeom prst="rect">
            <a:avLst/>
          </a:prstGeom>
          <a:solidFill>
            <a:srgbClr val="CC99FF"/>
          </a:solidFill>
          <a:ln w="3175">
            <a:solidFill>
              <a:schemeClr val="bg1"/>
            </a:solidFill>
            <a:miter lim="800000"/>
            <a:headEnd/>
            <a:tailEnd/>
          </a:ln>
          <a:effectLst/>
        </p:spPr>
        <p:txBody>
          <a:bodyPr wrap="square">
            <a:spAutoFit/>
          </a:bodyPr>
          <a:lstStyle/>
          <a:p>
            <a:pPr algn="ctr">
              <a:spcBef>
                <a:spcPct val="50000"/>
              </a:spcBef>
            </a:pPr>
            <a:r>
              <a:rPr lang="en-US" sz="2400" b="0" dirty="0">
                <a:solidFill>
                  <a:srgbClr val="000000"/>
                </a:solidFill>
              </a:rPr>
              <a:t>Drug</a:t>
            </a:r>
            <a:r>
              <a:rPr lang="en-US" sz="2400" b="0" dirty="0"/>
              <a:t> </a:t>
            </a:r>
            <a:r>
              <a:rPr lang="en-US" sz="2400" dirty="0" smtClean="0">
                <a:solidFill>
                  <a:srgbClr val="000000"/>
                </a:solidFill>
              </a:rPr>
              <a:t>Treatment </a:t>
            </a:r>
            <a:r>
              <a:rPr lang="en-US" sz="2400" b="0" dirty="0" smtClean="0">
                <a:solidFill>
                  <a:srgbClr val="000000"/>
                </a:solidFill>
              </a:rPr>
              <a:t>Center</a:t>
            </a:r>
            <a:endParaRPr lang="en-US" sz="2400" b="0" dirty="0">
              <a:solidFill>
                <a:srgbClr val="000000"/>
              </a:solidFill>
            </a:endParaRPr>
          </a:p>
        </p:txBody>
      </p:sp>
      <p:grpSp>
        <p:nvGrpSpPr>
          <p:cNvPr id="6" name="Group 44"/>
          <p:cNvGrpSpPr>
            <a:grpSpLocks/>
          </p:cNvGrpSpPr>
          <p:nvPr/>
        </p:nvGrpSpPr>
        <p:grpSpPr bwMode="auto">
          <a:xfrm>
            <a:off x="457200" y="1976735"/>
            <a:ext cx="8305800" cy="461963"/>
            <a:chOff x="1200" y="912"/>
            <a:chExt cx="5232" cy="291"/>
          </a:xfrm>
          <a:solidFill>
            <a:srgbClr val="00CC66"/>
          </a:solidFill>
        </p:grpSpPr>
        <p:sp>
          <p:nvSpPr>
            <p:cNvPr id="53280" name="Text Box 32"/>
            <p:cNvSpPr txBox="1">
              <a:spLocks noChangeArrowheads="1"/>
            </p:cNvSpPr>
            <p:nvPr/>
          </p:nvSpPr>
          <p:spPr bwMode="auto">
            <a:xfrm>
              <a:off x="4656" y="912"/>
              <a:ext cx="1776" cy="291"/>
            </a:xfrm>
            <a:prstGeom prst="rect">
              <a:avLst/>
            </a:prstGeom>
            <a:grpFill/>
            <a:ln w="3175">
              <a:solidFill>
                <a:schemeClr val="bg1"/>
              </a:solidFill>
              <a:miter lim="800000"/>
              <a:headEnd/>
              <a:tailEnd/>
            </a:ln>
            <a:effectLst/>
          </p:spPr>
          <p:txBody>
            <a:bodyPr wrap="square">
              <a:spAutoFit/>
            </a:bodyPr>
            <a:lstStyle/>
            <a:p>
              <a:pPr algn="ctr">
                <a:spcBef>
                  <a:spcPct val="50000"/>
                </a:spcBef>
              </a:pPr>
              <a:r>
                <a:rPr lang="en-US" sz="2400" b="0" dirty="0">
                  <a:solidFill>
                    <a:srgbClr val="000000"/>
                  </a:solidFill>
                </a:rPr>
                <a:t>House of Worship</a:t>
              </a:r>
            </a:p>
          </p:txBody>
        </p:sp>
        <p:sp>
          <p:nvSpPr>
            <p:cNvPr id="53285" name="Text Box 37"/>
            <p:cNvSpPr txBox="1">
              <a:spLocks noChangeArrowheads="1"/>
            </p:cNvSpPr>
            <p:nvPr/>
          </p:nvSpPr>
          <p:spPr bwMode="auto">
            <a:xfrm>
              <a:off x="1200" y="912"/>
              <a:ext cx="1776" cy="291"/>
            </a:xfrm>
            <a:prstGeom prst="rect">
              <a:avLst/>
            </a:prstGeom>
            <a:grpFill/>
            <a:ln w="3175">
              <a:solidFill>
                <a:schemeClr val="bg1"/>
              </a:solidFill>
              <a:miter lim="800000"/>
              <a:headEnd/>
              <a:tailEnd/>
            </a:ln>
            <a:effectLst/>
          </p:spPr>
          <p:txBody>
            <a:bodyPr wrap="square">
              <a:spAutoFit/>
            </a:bodyPr>
            <a:lstStyle/>
            <a:p>
              <a:pPr algn="ctr">
                <a:spcBef>
                  <a:spcPct val="50000"/>
                </a:spcBef>
              </a:pPr>
              <a:r>
                <a:rPr lang="en-US" sz="2400" b="0" dirty="0">
                  <a:solidFill>
                    <a:srgbClr val="000000"/>
                  </a:solidFill>
                </a:rPr>
                <a:t>House of Worship</a:t>
              </a:r>
            </a:p>
          </p:txBody>
        </p:sp>
        <p:sp>
          <p:nvSpPr>
            <p:cNvPr id="53279" name="Text Box 31"/>
            <p:cNvSpPr txBox="1">
              <a:spLocks noChangeArrowheads="1"/>
            </p:cNvSpPr>
            <p:nvPr/>
          </p:nvSpPr>
          <p:spPr bwMode="auto">
            <a:xfrm>
              <a:off x="2928" y="912"/>
              <a:ext cx="1728" cy="291"/>
            </a:xfrm>
            <a:prstGeom prst="rect">
              <a:avLst/>
            </a:prstGeom>
            <a:grpFill/>
            <a:ln w="3175">
              <a:solidFill>
                <a:schemeClr val="bg1"/>
              </a:solidFill>
              <a:miter lim="800000"/>
              <a:headEnd/>
              <a:tailEnd/>
            </a:ln>
            <a:effectLst/>
          </p:spPr>
          <p:txBody>
            <a:bodyPr wrap="square">
              <a:spAutoFit/>
            </a:bodyPr>
            <a:lstStyle/>
            <a:p>
              <a:pPr algn="ctr">
                <a:spcBef>
                  <a:spcPct val="50000"/>
                </a:spcBef>
              </a:pPr>
              <a:r>
                <a:rPr lang="en-US" sz="2400" b="0" dirty="0">
                  <a:solidFill>
                    <a:srgbClr val="000000"/>
                  </a:solidFill>
                </a:rPr>
                <a:t>House of Worship</a:t>
              </a:r>
            </a:p>
          </p:txBody>
        </p:sp>
      </p:grpSp>
      <p:grpSp>
        <p:nvGrpSpPr>
          <p:cNvPr id="7" name="Group 46"/>
          <p:cNvGrpSpPr>
            <a:grpSpLocks/>
          </p:cNvGrpSpPr>
          <p:nvPr/>
        </p:nvGrpSpPr>
        <p:grpSpPr bwMode="auto">
          <a:xfrm>
            <a:off x="456186" y="2438400"/>
            <a:ext cx="8306814" cy="461963"/>
            <a:chOff x="1152" y="1824"/>
            <a:chExt cx="3425" cy="291"/>
          </a:xfrm>
        </p:grpSpPr>
        <p:sp>
          <p:nvSpPr>
            <p:cNvPr id="53287" name="Text Box 39"/>
            <p:cNvSpPr txBox="1">
              <a:spLocks noChangeArrowheads="1"/>
            </p:cNvSpPr>
            <p:nvPr/>
          </p:nvSpPr>
          <p:spPr bwMode="auto">
            <a:xfrm>
              <a:off x="1152" y="1824"/>
              <a:ext cx="1152" cy="288"/>
            </a:xfrm>
            <a:prstGeom prst="rect">
              <a:avLst/>
            </a:prstGeom>
            <a:solidFill>
              <a:srgbClr val="FFFFCC"/>
            </a:solidFill>
            <a:ln w="3175">
              <a:solidFill>
                <a:schemeClr val="bg1"/>
              </a:solidFill>
              <a:miter lim="800000"/>
              <a:headEnd/>
              <a:tailEnd/>
            </a:ln>
            <a:effectLst/>
          </p:spPr>
          <p:txBody>
            <a:bodyPr wrap="square">
              <a:spAutoFit/>
            </a:bodyPr>
            <a:lstStyle/>
            <a:p>
              <a:pPr algn="ctr">
                <a:spcBef>
                  <a:spcPct val="50000"/>
                </a:spcBef>
              </a:pPr>
              <a:r>
                <a:rPr lang="en-US" sz="2400" b="0" dirty="0" smtClean="0">
                  <a:solidFill>
                    <a:srgbClr val="000000"/>
                  </a:solidFill>
                </a:rPr>
                <a:t>Hospital </a:t>
              </a:r>
              <a:endParaRPr lang="en-US" sz="2400" b="0" dirty="0">
                <a:solidFill>
                  <a:srgbClr val="000000"/>
                </a:solidFill>
              </a:endParaRPr>
            </a:p>
          </p:txBody>
        </p:sp>
        <p:sp>
          <p:nvSpPr>
            <p:cNvPr id="53288" name="Text Box 40"/>
            <p:cNvSpPr txBox="1">
              <a:spLocks noChangeArrowheads="1"/>
            </p:cNvSpPr>
            <p:nvPr/>
          </p:nvSpPr>
          <p:spPr bwMode="auto">
            <a:xfrm>
              <a:off x="2304" y="1824"/>
              <a:ext cx="1152" cy="288"/>
            </a:xfrm>
            <a:prstGeom prst="rect">
              <a:avLst/>
            </a:prstGeom>
            <a:solidFill>
              <a:srgbClr val="FFFFCC"/>
            </a:solidFill>
            <a:ln w="3175">
              <a:solidFill>
                <a:schemeClr val="bg1"/>
              </a:solidFill>
              <a:miter lim="800000"/>
              <a:headEnd/>
              <a:tailEnd/>
            </a:ln>
            <a:effectLst/>
          </p:spPr>
          <p:txBody>
            <a:bodyPr wrap="square">
              <a:spAutoFit/>
            </a:bodyPr>
            <a:lstStyle/>
            <a:p>
              <a:pPr algn="ctr">
                <a:spcBef>
                  <a:spcPct val="50000"/>
                </a:spcBef>
              </a:pPr>
              <a:r>
                <a:rPr lang="en-US" sz="2400" b="0" dirty="0" smtClean="0">
                  <a:solidFill>
                    <a:srgbClr val="000000"/>
                  </a:solidFill>
                </a:rPr>
                <a:t>Hospital</a:t>
              </a:r>
              <a:endParaRPr lang="en-US" sz="2400" b="0" dirty="0">
                <a:solidFill>
                  <a:srgbClr val="000000"/>
                </a:solidFill>
              </a:endParaRPr>
            </a:p>
          </p:txBody>
        </p:sp>
        <p:sp>
          <p:nvSpPr>
            <p:cNvPr id="53283" name="Text Box 35"/>
            <p:cNvSpPr txBox="1">
              <a:spLocks noChangeArrowheads="1"/>
            </p:cNvSpPr>
            <p:nvPr/>
          </p:nvSpPr>
          <p:spPr bwMode="auto">
            <a:xfrm>
              <a:off x="3456" y="1824"/>
              <a:ext cx="1121" cy="291"/>
            </a:xfrm>
            <a:prstGeom prst="rect">
              <a:avLst/>
            </a:prstGeom>
            <a:solidFill>
              <a:srgbClr val="FFFFCC"/>
            </a:solidFill>
            <a:ln w="3175">
              <a:solidFill>
                <a:schemeClr val="bg1"/>
              </a:solidFill>
              <a:miter lim="800000"/>
              <a:headEnd/>
              <a:tailEnd/>
            </a:ln>
            <a:effectLst/>
          </p:spPr>
          <p:txBody>
            <a:bodyPr wrap="square">
              <a:spAutoFit/>
            </a:bodyPr>
            <a:lstStyle/>
            <a:p>
              <a:pPr algn="ctr">
                <a:spcBef>
                  <a:spcPct val="50000"/>
                </a:spcBef>
              </a:pPr>
              <a:r>
                <a:rPr lang="en-US" sz="2400" b="0" dirty="0" smtClean="0">
                  <a:solidFill>
                    <a:srgbClr val="000000"/>
                  </a:solidFill>
                </a:rPr>
                <a:t>Hospital</a:t>
              </a:r>
              <a:endParaRPr lang="en-US" sz="2400" b="0" dirty="0">
                <a:solidFill>
                  <a:srgbClr val="000000"/>
                </a:solidFill>
              </a:endParaRPr>
            </a:p>
          </p:txBody>
        </p:sp>
      </p:grpSp>
      <p:sp>
        <p:nvSpPr>
          <p:cNvPr id="53258" name="Text Box 10"/>
          <p:cNvSpPr txBox="1">
            <a:spLocks noChangeArrowheads="1"/>
          </p:cNvSpPr>
          <p:nvPr/>
        </p:nvSpPr>
        <p:spPr bwMode="auto">
          <a:xfrm>
            <a:off x="5943600" y="5939135"/>
            <a:ext cx="2819400" cy="461665"/>
          </a:xfrm>
          <a:prstGeom prst="rect">
            <a:avLst/>
          </a:prstGeom>
          <a:solidFill>
            <a:srgbClr val="6699FF"/>
          </a:solidFill>
          <a:ln w="3175">
            <a:solidFill>
              <a:schemeClr val="bg1"/>
            </a:solidFill>
            <a:miter lim="800000"/>
            <a:headEnd/>
            <a:tailEnd/>
          </a:ln>
          <a:effectLst/>
        </p:spPr>
        <p:txBody>
          <a:bodyPr wrap="square">
            <a:spAutoFit/>
          </a:bodyPr>
          <a:lstStyle/>
          <a:p>
            <a:pPr algn="ctr">
              <a:spcBef>
                <a:spcPct val="50000"/>
              </a:spcBef>
            </a:pPr>
            <a:r>
              <a:rPr lang="en-US" sz="2400" b="0" dirty="0">
                <a:solidFill>
                  <a:srgbClr val="000000"/>
                </a:solidFill>
              </a:rPr>
              <a:t>Long Term Care</a:t>
            </a:r>
          </a:p>
        </p:txBody>
      </p:sp>
      <p:grpSp>
        <p:nvGrpSpPr>
          <p:cNvPr id="8" name="Group 48"/>
          <p:cNvGrpSpPr>
            <a:grpSpLocks/>
          </p:cNvGrpSpPr>
          <p:nvPr/>
        </p:nvGrpSpPr>
        <p:grpSpPr bwMode="auto">
          <a:xfrm>
            <a:off x="457200" y="2895600"/>
            <a:ext cx="8305800" cy="461963"/>
            <a:chOff x="1152" y="2256"/>
            <a:chExt cx="3456" cy="291"/>
          </a:xfrm>
          <a:solidFill>
            <a:srgbClr val="FF5050"/>
          </a:solidFill>
        </p:grpSpPr>
        <p:sp>
          <p:nvSpPr>
            <p:cNvPr id="53272" name="Text Box 24"/>
            <p:cNvSpPr txBox="1">
              <a:spLocks noChangeArrowheads="1"/>
            </p:cNvSpPr>
            <p:nvPr/>
          </p:nvSpPr>
          <p:spPr bwMode="auto">
            <a:xfrm>
              <a:off x="3456" y="2256"/>
              <a:ext cx="1152" cy="291"/>
            </a:xfrm>
            <a:prstGeom prst="rect">
              <a:avLst/>
            </a:prstGeom>
            <a:grpFill/>
            <a:ln w="3175">
              <a:solidFill>
                <a:schemeClr val="bg1"/>
              </a:solidFill>
              <a:miter lim="800000"/>
              <a:headEnd/>
              <a:tailEnd/>
            </a:ln>
            <a:effectLst/>
          </p:spPr>
          <p:txBody>
            <a:bodyPr>
              <a:spAutoFit/>
            </a:bodyPr>
            <a:lstStyle/>
            <a:p>
              <a:pPr algn="ctr">
                <a:spcBef>
                  <a:spcPct val="50000"/>
                </a:spcBef>
              </a:pPr>
              <a:r>
                <a:rPr lang="en-US" sz="2400" b="0" dirty="0">
                  <a:solidFill>
                    <a:srgbClr val="000000"/>
                  </a:solidFill>
                </a:rPr>
                <a:t>Work</a:t>
              </a:r>
            </a:p>
          </p:txBody>
        </p:sp>
        <p:sp>
          <p:nvSpPr>
            <p:cNvPr id="53273" name="Text Box 25"/>
            <p:cNvSpPr txBox="1">
              <a:spLocks noChangeArrowheads="1"/>
            </p:cNvSpPr>
            <p:nvPr/>
          </p:nvSpPr>
          <p:spPr bwMode="auto">
            <a:xfrm>
              <a:off x="2304" y="2256"/>
              <a:ext cx="1152" cy="291"/>
            </a:xfrm>
            <a:prstGeom prst="rect">
              <a:avLst/>
            </a:prstGeom>
            <a:grpFill/>
            <a:ln w="3175">
              <a:solidFill>
                <a:schemeClr val="bg1"/>
              </a:solidFill>
              <a:miter lim="800000"/>
              <a:headEnd/>
              <a:tailEnd/>
            </a:ln>
            <a:effectLst/>
          </p:spPr>
          <p:txBody>
            <a:bodyPr>
              <a:spAutoFit/>
            </a:bodyPr>
            <a:lstStyle/>
            <a:p>
              <a:pPr algn="ctr">
                <a:spcBef>
                  <a:spcPct val="50000"/>
                </a:spcBef>
              </a:pPr>
              <a:r>
                <a:rPr lang="en-US" sz="2400" b="0" dirty="0">
                  <a:solidFill>
                    <a:srgbClr val="000000"/>
                  </a:solidFill>
                </a:rPr>
                <a:t>Work</a:t>
              </a:r>
            </a:p>
          </p:txBody>
        </p:sp>
        <p:sp>
          <p:nvSpPr>
            <p:cNvPr id="53295" name="Text Box 47"/>
            <p:cNvSpPr txBox="1">
              <a:spLocks noChangeArrowheads="1"/>
            </p:cNvSpPr>
            <p:nvPr/>
          </p:nvSpPr>
          <p:spPr bwMode="auto">
            <a:xfrm>
              <a:off x="1152" y="2256"/>
              <a:ext cx="1152" cy="291"/>
            </a:xfrm>
            <a:prstGeom prst="rect">
              <a:avLst/>
            </a:prstGeom>
            <a:grpFill/>
            <a:ln w="3175">
              <a:solidFill>
                <a:schemeClr val="bg1"/>
              </a:solidFill>
              <a:miter lim="800000"/>
              <a:headEnd/>
              <a:tailEnd/>
            </a:ln>
            <a:effectLst/>
          </p:spPr>
          <p:txBody>
            <a:bodyPr>
              <a:spAutoFit/>
            </a:bodyPr>
            <a:lstStyle/>
            <a:p>
              <a:pPr algn="ctr">
                <a:spcBef>
                  <a:spcPct val="50000"/>
                </a:spcBef>
              </a:pPr>
              <a:r>
                <a:rPr lang="en-US" sz="2400" b="0" dirty="0">
                  <a:solidFill>
                    <a:srgbClr val="000000"/>
                  </a:solidFill>
                </a:rPr>
                <a:t>Work</a:t>
              </a:r>
            </a:p>
          </p:txBody>
        </p:sp>
      </p:grpSp>
      <p:sp>
        <p:nvSpPr>
          <p:cNvPr id="41" name="Rectangle 2"/>
          <p:cNvSpPr txBox="1">
            <a:spLocks noChangeArrowheads="1"/>
          </p:cNvSpPr>
          <p:nvPr/>
        </p:nvSpPr>
        <p:spPr>
          <a:xfrm>
            <a:off x="304800" y="457201"/>
            <a:ext cx="8515350" cy="762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accent2"/>
                </a:solidFill>
                <a:effectLst/>
                <a:uLnTx/>
                <a:uFillTx/>
                <a:latin typeface="+mj-lt"/>
                <a:ea typeface="+mj-ea"/>
                <a:cs typeface="+mj-cs"/>
              </a:rPr>
              <a:t>Examples of Congregate Settings (2)</a:t>
            </a:r>
            <a:endParaRPr kumimoji="0" lang="en-US" sz="3600" b="1" i="0" u="none" strike="noStrike" kern="0" cap="none" spc="0" normalizeH="0" baseline="0" noProof="0" dirty="0">
              <a:ln>
                <a:noFill/>
              </a:ln>
              <a:solidFill>
                <a:schemeClr val="accent2"/>
              </a:solidFill>
              <a:effectLst/>
              <a:uLnTx/>
              <a:uFillTx/>
              <a:latin typeface="+mj-lt"/>
              <a:ea typeface="+mj-ea"/>
              <a:cs typeface="+mj-cs"/>
            </a:endParaRPr>
          </a:p>
        </p:txBody>
      </p:sp>
      <p:sp>
        <p:nvSpPr>
          <p:cNvPr id="38" name="Rectangle 10"/>
          <p:cNvSpPr>
            <a:spLocks noGrp="1" noChangeArrowheads="1"/>
          </p:cNvSpPr>
          <p:nvPr>
            <p:ph type="sldNum" sz="quarter" idx="12"/>
          </p:nvPr>
        </p:nvSpPr>
        <p:spPr>
          <a:xfrm>
            <a:off x="3733800" y="6381750"/>
            <a:ext cx="5181600" cy="476250"/>
          </a:xfrm>
          <a:noFill/>
        </p:spPr>
        <p:txBody>
          <a:bodyPr/>
          <a:lstStyle/>
          <a:p>
            <a:fld id="{4BFD8231-4035-4452-BF6E-DC9FE2E569EB}" type="slidenum">
              <a:rPr lang="en-US" sz="2000" smtClean="0">
                <a:solidFill>
                  <a:srgbClr val="000000"/>
                </a:solidFill>
              </a:rPr>
              <a:pPr/>
              <a:t>26</a:t>
            </a:fld>
            <a:endParaRPr lang="en-US" sz="2000" dirty="0" smtClean="0">
              <a:solidFill>
                <a:srgbClr val="000000"/>
              </a:solidFill>
            </a:endParaRPr>
          </a:p>
        </p:txBody>
      </p:sp>
      <p:sp>
        <p:nvSpPr>
          <p:cNvPr id="37" name="Text Box 15"/>
          <p:cNvSpPr txBox="1">
            <a:spLocks noChangeArrowheads="1"/>
          </p:cNvSpPr>
          <p:nvPr/>
        </p:nvSpPr>
        <p:spPr bwMode="auto">
          <a:xfrm>
            <a:off x="456186" y="5486400"/>
            <a:ext cx="2794000" cy="457200"/>
          </a:xfrm>
          <a:prstGeom prst="rect">
            <a:avLst/>
          </a:prstGeom>
          <a:solidFill>
            <a:srgbClr val="FFCCFF"/>
          </a:solidFill>
          <a:ln w="3175">
            <a:solidFill>
              <a:schemeClr val="bg1"/>
            </a:solidFill>
            <a:miter lim="800000"/>
            <a:headEnd/>
            <a:tailEnd/>
          </a:ln>
          <a:effectLst/>
        </p:spPr>
        <p:txBody>
          <a:bodyPr wrap="square">
            <a:spAutoFit/>
          </a:bodyPr>
          <a:lstStyle/>
          <a:p>
            <a:pPr algn="ctr">
              <a:spcBef>
                <a:spcPct val="50000"/>
              </a:spcBef>
            </a:pPr>
            <a:r>
              <a:rPr lang="en-US" sz="2400" b="0" dirty="0">
                <a:solidFill>
                  <a:srgbClr val="000000"/>
                </a:solidFill>
              </a:rPr>
              <a:t>Shelters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610600" cy="4953000"/>
          </a:xfrm>
        </p:spPr>
        <p:txBody>
          <a:bodyPr/>
          <a:lstStyle/>
          <a:p>
            <a:pPr marL="0" lvl="0" indent="0">
              <a:buNone/>
            </a:pPr>
            <a:endParaRPr lang="en-US" sz="1000" dirty="0" smtClean="0">
              <a:solidFill>
                <a:srgbClr val="000000"/>
              </a:solidFill>
            </a:endParaRPr>
          </a:p>
          <a:p>
            <a:r>
              <a:rPr lang="en-US" sz="2800" dirty="0" smtClean="0"/>
              <a:t>Collaboration with officials and administrators unfamiliar with TB</a:t>
            </a:r>
            <a:endParaRPr lang="en-US" sz="1000" dirty="0" smtClean="0"/>
          </a:p>
          <a:p>
            <a:r>
              <a:rPr lang="en-US" sz="2800" dirty="0" smtClean="0"/>
              <a:t>Legal implications</a:t>
            </a:r>
            <a:endParaRPr lang="en-US" sz="1000" dirty="0" smtClean="0"/>
          </a:p>
          <a:p>
            <a:r>
              <a:rPr lang="en-US" sz="2800" dirty="0" smtClean="0"/>
              <a:t>Media coverage</a:t>
            </a:r>
          </a:p>
          <a:p>
            <a:r>
              <a:rPr lang="en-US" sz="2800" dirty="0" smtClean="0"/>
              <a:t>Substantial number of contacts</a:t>
            </a:r>
          </a:p>
          <a:p>
            <a:r>
              <a:rPr lang="en-US" sz="2800" dirty="0" smtClean="0"/>
              <a:t>Incomplete information regarding contact names and location</a:t>
            </a:r>
          </a:p>
          <a:p>
            <a:r>
              <a:rPr lang="en-US" sz="2800" dirty="0" smtClean="0"/>
              <a:t>Incomplete data for determining priorities</a:t>
            </a:r>
          </a:p>
          <a:p>
            <a:r>
              <a:rPr lang="en-US" sz="2800" dirty="0" smtClean="0"/>
              <a:t>Difficulty in maintaining confidentiality</a:t>
            </a:r>
          </a:p>
          <a:p>
            <a:endParaRPr lang="en-US" sz="2800" dirty="0" smtClean="0"/>
          </a:p>
          <a:p>
            <a:endParaRPr lang="en-US" sz="3600" dirty="0"/>
          </a:p>
        </p:txBody>
      </p:sp>
      <p:sp>
        <p:nvSpPr>
          <p:cNvPr id="4" name="Slide Number Placeholder 3"/>
          <p:cNvSpPr>
            <a:spLocks noGrp="1"/>
          </p:cNvSpPr>
          <p:nvPr>
            <p:ph type="sldNum" sz="quarter" idx="12"/>
          </p:nvPr>
        </p:nvSpPr>
        <p:spPr/>
        <p:txBody>
          <a:bodyPr/>
          <a:lstStyle/>
          <a:p>
            <a:pPr>
              <a:defRPr/>
            </a:pPr>
            <a:fld id="{42B940A8-1F4E-424F-8215-AF7160E4C023}" type="slidenum">
              <a:rPr lang="en-US" sz="2000" smtClean="0">
                <a:solidFill>
                  <a:srgbClr val="000000"/>
                </a:solidFill>
              </a:rPr>
              <a:pPr>
                <a:defRPr/>
              </a:pPr>
              <a:t>27</a:t>
            </a:fld>
            <a:endParaRPr lang="en-US" sz="2000" dirty="0">
              <a:solidFill>
                <a:srgbClr val="000000"/>
              </a:solidFill>
            </a:endParaRPr>
          </a:p>
        </p:txBody>
      </p:sp>
      <p:sp>
        <p:nvSpPr>
          <p:cNvPr id="5" name="Title 1"/>
          <p:cNvSpPr>
            <a:spLocks noGrp="1"/>
          </p:cNvSpPr>
          <p:nvPr>
            <p:ph type="title"/>
          </p:nvPr>
        </p:nvSpPr>
        <p:spPr>
          <a:xfrm>
            <a:off x="0" y="117475"/>
            <a:ext cx="9144000" cy="1143000"/>
          </a:xfrm>
        </p:spPr>
        <p:txBody>
          <a:bodyPr/>
          <a:lstStyle/>
          <a:p>
            <a:r>
              <a:rPr lang="en-US" sz="3400" dirty="0" smtClean="0"/>
              <a:t>What Are Some Challenges for Contact Investigations in Congregate Settings? </a:t>
            </a:r>
            <a:endParaRPr lang="en-US"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117475"/>
            <a:ext cx="8915400" cy="1143000"/>
          </a:xfrm>
        </p:spPr>
        <p:txBody>
          <a:bodyPr>
            <a:noAutofit/>
          </a:bodyPr>
          <a:lstStyle/>
          <a:p>
            <a:r>
              <a:rPr lang="en-US" dirty="0" smtClean="0"/>
              <a:t>Working with Congregate </a:t>
            </a:r>
            <a:br>
              <a:rPr lang="en-US" dirty="0" smtClean="0"/>
            </a:br>
            <a:r>
              <a:rPr lang="en-US" dirty="0" smtClean="0"/>
              <a:t>Setting Management</a:t>
            </a:r>
            <a:endParaRPr lang="en-US" dirty="0"/>
          </a:p>
        </p:txBody>
      </p:sp>
      <p:sp>
        <p:nvSpPr>
          <p:cNvPr id="13315" name="Rectangle 3"/>
          <p:cNvSpPr>
            <a:spLocks noGrp="1" noChangeArrowheads="1"/>
          </p:cNvSpPr>
          <p:nvPr>
            <p:ph idx="1"/>
          </p:nvPr>
        </p:nvSpPr>
        <p:spPr>
          <a:xfrm>
            <a:off x="381000" y="1600200"/>
            <a:ext cx="8382000" cy="4953000"/>
          </a:xfrm>
        </p:spPr>
        <p:txBody>
          <a:bodyPr/>
          <a:lstStyle/>
          <a:p>
            <a:pPr marL="0" lvl="1" indent="0">
              <a:buNone/>
            </a:pPr>
            <a:r>
              <a:rPr lang="en-US" dirty="0" smtClean="0"/>
              <a:t>When a CI is needed in a congregate setting, it is important to communicate effectively and immediately begin to build trust and rapport with the management.</a:t>
            </a:r>
          </a:p>
          <a:p>
            <a:r>
              <a:rPr lang="en-US" sz="2800" dirty="0" smtClean="0"/>
              <a:t>Initial notification of the need for a CI </a:t>
            </a:r>
            <a:r>
              <a:rPr lang="en-US" sz="2800" dirty="0"/>
              <a:t>can </a:t>
            </a:r>
            <a:r>
              <a:rPr lang="en-US" sz="2800" dirty="0" smtClean="0"/>
              <a:t>occur by telephone</a:t>
            </a:r>
          </a:p>
          <a:p>
            <a:pPr lvl="1"/>
            <a:r>
              <a:rPr lang="en-US" dirty="0" smtClean="0"/>
              <a:t>Do not provide specific case information and risk violating medical privacy</a:t>
            </a:r>
          </a:p>
          <a:p>
            <a:r>
              <a:rPr lang="en-US" sz="2800" dirty="0" smtClean="0"/>
              <a:t>An in-person meeting to discuss CI process should be scheduled </a:t>
            </a:r>
          </a:p>
        </p:txBody>
      </p:sp>
      <p:sp>
        <p:nvSpPr>
          <p:cNvPr id="4" name="Rectangle 10"/>
          <p:cNvSpPr txBox="1">
            <a:spLocks noChangeArrowheads="1"/>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D8231-4035-4452-BF6E-DC9FE2E569EB}" type="slidenum">
              <a:rPr kumimoji="0" lang="en-US" sz="2000" b="1"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2000" b="1"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228600" y="1524000"/>
            <a:ext cx="8915400" cy="5022850"/>
          </a:xfrm>
        </p:spPr>
        <p:txBody>
          <a:bodyPr/>
          <a:lstStyle/>
          <a:p>
            <a:pPr marL="0" indent="0">
              <a:buNone/>
            </a:pPr>
            <a:r>
              <a:rPr lang="en-US" sz="2700" dirty="0" smtClean="0"/>
              <a:t>Agenda items to discuss:</a:t>
            </a:r>
          </a:p>
          <a:p>
            <a:pPr marL="0" indent="0">
              <a:buNone/>
            </a:pPr>
            <a:endParaRPr lang="en-US" sz="1000" dirty="0"/>
          </a:p>
          <a:p>
            <a:pPr>
              <a:buFont typeface="Arial" pitchFamily="34" charset="0"/>
              <a:buChar char="•"/>
            </a:pPr>
            <a:r>
              <a:rPr lang="en-US" sz="2700" dirty="0" smtClean="0"/>
              <a:t>Provide basic TB education</a:t>
            </a:r>
          </a:p>
          <a:p>
            <a:pPr>
              <a:buFont typeface="Arial" pitchFamily="34" charset="0"/>
              <a:buChar char="•"/>
            </a:pPr>
            <a:endParaRPr lang="en-US" sz="1000" dirty="0" smtClean="0"/>
          </a:p>
          <a:p>
            <a:pPr>
              <a:buFont typeface="Arial" pitchFamily="34" charset="0"/>
              <a:buChar char="•"/>
            </a:pPr>
            <a:r>
              <a:rPr lang="en-US" sz="2700" dirty="0" smtClean="0"/>
              <a:t>Discuss potential media interest </a:t>
            </a:r>
          </a:p>
          <a:p>
            <a:pPr>
              <a:buFont typeface="Arial" pitchFamily="34" charset="0"/>
              <a:buChar char="•"/>
            </a:pPr>
            <a:endParaRPr lang="en-US" sz="1050" dirty="0" smtClean="0"/>
          </a:p>
          <a:p>
            <a:pPr>
              <a:buFont typeface="Arial" pitchFamily="34" charset="0"/>
              <a:buChar char="•"/>
            </a:pPr>
            <a:r>
              <a:rPr lang="en-US" sz="2700" dirty="0" smtClean="0"/>
              <a:t>Discuss confidentiality </a:t>
            </a:r>
            <a:r>
              <a:rPr lang="en-US" sz="2700" dirty="0"/>
              <a:t>issues </a:t>
            </a:r>
            <a:endParaRPr lang="en-US" sz="2700" dirty="0" smtClean="0"/>
          </a:p>
          <a:p>
            <a:pPr lvl="1">
              <a:buFont typeface="Arial" pitchFamily="34" charset="0"/>
              <a:buChar char="–"/>
            </a:pPr>
            <a:endParaRPr lang="en-US" sz="1000" dirty="0" smtClean="0">
              <a:ea typeface="+mn-ea"/>
              <a:cs typeface="+mn-cs"/>
            </a:endParaRPr>
          </a:p>
          <a:p>
            <a:pPr lvl="1">
              <a:buFont typeface="Arial" pitchFamily="34" charset="0"/>
              <a:buChar char="–"/>
            </a:pPr>
            <a:r>
              <a:rPr lang="en-US" sz="2700" dirty="0" smtClean="0">
                <a:ea typeface="+mn-ea"/>
                <a:cs typeface="+mn-cs"/>
              </a:rPr>
              <a:t>In some situations, the case’s identity may be released to management. If so, obtain signed confidentiality agreement </a:t>
            </a:r>
            <a:endParaRPr lang="en-US" sz="2700" dirty="0">
              <a:ea typeface="+mn-ea"/>
              <a:cs typeface="+mn-cs"/>
            </a:endParaRPr>
          </a:p>
          <a:p>
            <a:pPr>
              <a:buFont typeface="Arial" pitchFamily="34" charset="0"/>
              <a:buChar char="•"/>
            </a:pPr>
            <a:endParaRPr lang="en-US" sz="1000" dirty="0" smtClean="0"/>
          </a:p>
          <a:p>
            <a:pPr>
              <a:buFont typeface="Arial" pitchFamily="34" charset="0"/>
              <a:buChar char="•"/>
            </a:pPr>
            <a:r>
              <a:rPr lang="en-US" sz="2700" dirty="0" smtClean="0"/>
              <a:t>Discuss case information (e.g., medical status, infectiousness)</a:t>
            </a:r>
          </a:p>
        </p:txBody>
      </p:sp>
      <p:sp>
        <p:nvSpPr>
          <p:cNvPr id="4" name="Rectangle 10"/>
          <p:cNvSpPr txBox="1">
            <a:spLocks noChangeArrowheads="1"/>
          </p:cNvSpPr>
          <p:nvPr/>
        </p:nvSpPr>
        <p:spPr bwMode="auto">
          <a:xfrm>
            <a:off x="4419600" y="6400800"/>
            <a:ext cx="4343400" cy="695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D8231-4035-4452-BF6E-DC9FE2E569EB}" type="slidenum">
              <a:rPr kumimoji="0" lang="en-US" sz="2000" b="1"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20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7" name="Rectangle 2"/>
          <p:cNvSpPr>
            <a:spLocks noGrp="1" noChangeArrowheads="1"/>
          </p:cNvSpPr>
          <p:nvPr>
            <p:ph type="title"/>
          </p:nvPr>
        </p:nvSpPr>
        <p:spPr>
          <a:xfrm>
            <a:off x="457200" y="117475"/>
            <a:ext cx="8229600" cy="1143000"/>
          </a:xfrm>
        </p:spPr>
        <p:txBody>
          <a:bodyPr>
            <a:noAutofit/>
          </a:bodyPr>
          <a:lstStyle/>
          <a:p>
            <a:r>
              <a:rPr lang="en-US" dirty="0" smtClean="0"/>
              <a:t>What Should Occur at the</a:t>
            </a:r>
            <a:br>
              <a:rPr lang="en-US" dirty="0" smtClean="0"/>
            </a:br>
            <a:r>
              <a:rPr lang="en-US" dirty="0" smtClean="0"/>
              <a:t> Initial Meeting? (1)</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FF"/>
            </a:gs>
            <a:gs pos="100000">
              <a:srgbClr val="5E7676"/>
            </a:gs>
          </a:gsLst>
          <a:lin ang="2700000" scaled="1"/>
        </a:gradFill>
        <a:effectLst/>
      </p:bgPr>
    </p:bg>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pPr eaLnBrk="1" hangingPunct="1"/>
            <a:r>
              <a:rPr lang="en-US" sz="4000" dirty="0" smtClean="0"/>
              <a:t>Conducting Interviews with Persons Other than the Case</a:t>
            </a:r>
          </a:p>
        </p:txBody>
      </p:sp>
      <p:sp>
        <p:nvSpPr>
          <p:cNvPr id="2" name="Subtitle 1"/>
          <p:cNvSpPr>
            <a:spLocks noGrp="1"/>
          </p:cNvSpPr>
          <p:nvPr>
            <p:ph type="subTitle" idx="1"/>
          </p:nvPr>
        </p:nvSpPr>
        <p:spPr/>
        <p:txBody>
          <a:bodyPr/>
          <a:lstStyle/>
          <a:p>
            <a:endParaRPr lang="en-US"/>
          </a:p>
        </p:txBody>
      </p:sp>
      <p:sp>
        <p:nvSpPr>
          <p:cNvPr id="4098" name="Rectangle 9"/>
          <p:cNvSpPr>
            <a:spLocks noGrp="1" noChangeArrowheads="1"/>
          </p:cNvSpPr>
          <p:nvPr>
            <p:ph type="sldNum" sz="quarter" idx="12"/>
          </p:nvPr>
        </p:nvSpPr>
        <p:spPr>
          <a:noFill/>
        </p:spPr>
        <p:txBody>
          <a:bodyPr/>
          <a:lstStyle/>
          <a:p>
            <a:r>
              <a:rPr lang="en-US" dirty="0" smtClean="0">
                <a:solidFill>
                  <a:srgbClr val="000000"/>
                </a:solidFill>
              </a:rPr>
              <a:t> </a:t>
            </a:r>
            <a:r>
              <a:rPr lang="en-US" sz="2000" dirty="0" smtClean="0">
                <a:solidFill>
                  <a:srgbClr val="000000"/>
                </a:solidFill>
              </a:rPr>
              <a:t> </a:t>
            </a:r>
            <a:fld id="{97BA974B-15D7-4D53-B964-BA40E557386C}" type="slidenum">
              <a:rPr lang="en-US" sz="2000" smtClean="0">
                <a:solidFill>
                  <a:srgbClr val="000000"/>
                </a:solidFill>
              </a:rPr>
              <a:pPr/>
              <a:t>3</a:t>
            </a:fld>
            <a:endParaRPr lang="en-US" sz="2000" dirty="0" smtClean="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228600" y="1524000"/>
            <a:ext cx="8686800" cy="4953000"/>
          </a:xfrm>
        </p:spPr>
        <p:txBody>
          <a:bodyPr/>
          <a:lstStyle/>
          <a:p>
            <a:pPr lvl="0">
              <a:buNone/>
            </a:pPr>
            <a:r>
              <a:rPr lang="en-US" sz="2400" dirty="0"/>
              <a:t>Agenda items </a:t>
            </a:r>
            <a:r>
              <a:rPr lang="en-US" sz="2400" dirty="0" smtClean="0"/>
              <a:t>to discuss (continued)</a:t>
            </a:r>
          </a:p>
          <a:p>
            <a:r>
              <a:rPr lang="en-US" sz="2600" dirty="0" smtClean="0"/>
              <a:t>Explain infectious period</a:t>
            </a:r>
          </a:p>
          <a:p>
            <a:pPr>
              <a:buFont typeface="Arial" pitchFamily="34" charset="0"/>
              <a:buChar char="•"/>
            </a:pPr>
            <a:r>
              <a:rPr lang="en-US" sz="2600" dirty="0" smtClean="0"/>
              <a:t>Conduct site tour</a:t>
            </a:r>
          </a:p>
          <a:p>
            <a:pPr>
              <a:buFont typeface="Arial" pitchFamily="34" charset="0"/>
              <a:buChar char="•"/>
            </a:pPr>
            <a:r>
              <a:rPr lang="en-US" sz="2600" dirty="0" smtClean="0"/>
              <a:t>Determine total number of individuals in setting</a:t>
            </a:r>
          </a:p>
          <a:p>
            <a:r>
              <a:rPr lang="en-US" sz="2600" dirty="0" smtClean="0"/>
              <a:t>Explain process of identifying and testing contacts </a:t>
            </a:r>
          </a:p>
          <a:p>
            <a:pPr marL="800100" lvl="3" indent="-342900"/>
            <a:r>
              <a:rPr lang="en-US" sz="2600" dirty="0" smtClean="0">
                <a:ea typeface="+mn-ea"/>
                <a:cs typeface="+mn-cs"/>
              </a:rPr>
              <a:t>Provision of TB education </a:t>
            </a:r>
          </a:p>
          <a:p>
            <a:pPr marL="800100" lvl="3" indent="-342900"/>
            <a:r>
              <a:rPr lang="en-US" sz="2600" dirty="0" smtClean="0">
                <a:ea typeface="+mn-ea"/>
                <a:cs typeface="+mn-cs"/>
              </a:rPr>
              <a:t>Explanation of testing</a:t>
            </a:r>
          </a:p>
          <a:p>
            <a:pPr marL="800100" lvl="3" indent="-342900"/>
            <a:r>
              <a:rPr lang="en-US" sz="2600" dirty="0" smtClean="0">
                <a:ea typeface="+mn-ea"/>
                <a:cs typeface="+mn-cs"/>
              </a:rPr>
              <a:t>Who will be administering tests</a:t>
            </a:r>
          </a:p>
          <a:p>
            <a:pPr marL="800100" lvl="3" indent="-342900"/>
            <a:r>
              <a:rPr lang="en-US" sz="2600" dirty="0" smtClean="0">
                <a:ea typeface="+mn-ea"/>
                <a:cs typeface="+mn-cs"/>
              </a:rPr>
              <a:t>Where testing will take place</a:t>
            </a:r>
          </a:p>
          <a:p>
            <a:pPr marL="800100" lvl="3" indent="-342900"/>
            <a:r>
              <a:rPr lang="en-US" sz="2600" dirty="0" smtClean="0">
                <a:ea typeface="+mn-ea"/>
                <a:cs typeface="+mn-cs"/>
              </a:rPr>
              <a:t>Follow-up testing</a:t>
            </a:r>
          </a:p>
          <a:p>
            <a:pPr lvl="1">
              <a:lnSpc>
                <a:spcPct val="80000"/>
              </a:lnSpc>
              <a:buFont typeface="Arial" pitchFamily="34" charset="0"/>
              <a:buChar char="–"/>
            </a:pPr>
            <a:endParaRPr lang="en-US" dirty="0" smtClean="0"/>
          </a:p>
          <a:p>
            <a:pPr lvl="1">
              <a:lnSpc>
                <a:spcPct val="80000"/>
              </a:lnSpc>
              <a:buFont typeface="Arial" pitchFamily="34" charset="0"/>
              <a:buChar char="–"/>
            </a:pPr>
            <a:endParaRPr lang="en-US" dirty="0" smtClean="0"/>
          </a:p>
        </p:txBody>
      </p:sp>
      <p:sp>
        <p:nvSpPr>
          <p:cNvPr id="4" name="Rectangle 10"/>
          <p:cNvSpPr txBox="1">
            <a:spLocks noChangeArrowheads="1"/>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D8231-4035-4452-BF6E-DC9FE2E569EB}" type="slidenum">
              <a:rPr kumimoji="0" lang="en-US" sz="2000" b="1"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20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7" name="Rectangle 2"/>
          <p:cNvSpPr>
            <a:spLocks noGrp="1" noChangeArrowheads="1"/>
          </p:cNvSpPr>
          <p:nvPr>
            <p:ph type="title"/>
          </p:nvPr>
        </p:nvSpPr>
        <p:spPr>
          <a:xfrm>
            <a:off x="457200" y="117475"/>
            <a:ext cx="8229600" cy="1143000"/>
          </a:xfrm>
        </p:spPr>
        <p:txBody>
          <a:bodyPr>
            <a:noAutofit/>
          </a:bodyPr>
          <a:lstStyle/>
          <a:p>
            <a:r>
              <a:rPr lang="en-US" dirty="0" smtClean="0"/>
              <a:t>What Should Occur at the</a:t>
            </a:r>
            <a:br>
              <a:rPr lang="en-US" dirty="0" smtClean="0"/>
            </a:br>
            <a:r>
              <a:rPr lang="en-US" dirty="0" smtClean="0"/>
              <a:t> Initial Meeting? (2)</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a:xfrm>
            <a:off x="685800" y="76200"/>
            <a:ext cx="7772400" cy="1143000"/>
          </a:xfrm>
        </p:spPr>
        <p:txBody>
          <a:bodyPr/>
          <a:lstStyle/>
          <a:p>
            <a:r>
              <a:rPr lang="en-US" dirty="0" smtClean="0"/>
              <a:t>What are the Steps for </a:t>
            </a:r>
            <a:r>
              <a:rPr lang="en-US" sz="3600" b="1" dirty="0" smtClean="0"/>
              <a:t>Conducting the CI for a Congregate Setting?</a:t>
            </a:r>
            <a:endParaRPr lang="en-US" sz="3600" b="1" dirty="0"/>
          </a:p>
        </p:txBody>
      </p:sp>
      <p:sp>
        <p:nvSpPr>
          <p:cNvPr id="857091" name="Rectangle 3"/>
          <p:cNvSpPr>
            <a:spLocks noGrp="1" noChangeArrowheads="1"/>
          </p:cNvSpPr>
          <p:nvPr>
            <p:ph type="body" idx="1"/>
          </p:nvPr>
        </p:nvSpPr>
        <p:spPr>
          <a:xfrm>
            <a:off x="228600" y="1524000"/>
            <a:ext cx="8839200" cy="4857750"/>
          </a:xfrm>
        </p:spPr>
        <p:txBody>
          <a:bodyPr/>
          <a:lstStyle/>
          <a:p>
            <a:pPr>
              <a:spcBef>
                <a:spcPts val="642"/>
              </a:spcBef>
            </a:pPr>
            <a:r>
              <a:rPr lang="en-US" sz="2800" dirty="0" smtClean="0"/>
              <a:t>I</a:t>
            </a:r>
            <a:r>
              <a:rPr lang="en-US" sz="2800" b="1" dirty="0" smtClean="0"/>
              <a:t>dentify and prioritize contacts to be assessed </a:t>
            </a:r>
          </a:p>
          <a:p>
            <a:pPr lvl="1">
              <a:spcBef>
                <a:spcPts val="642"/>
              </a:spcBef>
            </a:pPr>
            <a:r>
              <a:rPr lang="en-US" dirty="0" smtClean="0"/>
              <a:t> Can be challenging to limit to high priority contacts</a:t>
            </a:r>
            <a:r>
              <a:rPr lang="en-US" dirty="0" smtClean="0">
                <a:solidFill>
                  <a:srgbClr val="FF0000"/>
                </a:solidFill>
              </a:rPr>
              <a:t> </a:t>
            </a:r>
            <a:endParaRPr lang="en-US" dirty="0">
              <a:solidFill>
                <a:srgbClr val="FF0000"/>
              </a:solidFill>
            </a:endParaRPr>
          </a:p>
          <a:p>
            <a:pPr>
              <a:spcBef>
                <a:spcPts val="642"/>
              </a:spcBef>
            </a:pPr>
            <a:endParaRPr lang="en-US" sz="2800" dirty="0">
              <a:solidFill>
                <a:srgbClr val="FF0000"/>
              </a:solidFill>
            </a:endParaRPr>
          </a:p>
          <a:p>
            <a:pPr>
              <a:spcBef>
                <a:spcPts val="642"/>
              </a:spcBef>
            </a:pPr>
            <a:r>
              <a:rPr lang="en-US" sz="2800" dirty="0" smtClean="0"/>
              <a:t>Assess contacts</a:t>
            </a:r>
          </a:p>
          <a:p>
            <a:pPr lvl="1">
              <a:spcBef>
                <a:spcPts val="642"/>
              </a:spcBef>
            </a:pPr>
            <a:r>
              <a:rPr lang="en-US" dirty="0" smtClean="0"/>
              <a:t>M</a:t>
            </a:r>
            <a:r>
              <a:rPr lang="en-US" b="1" dirty="0" smtClean="0"/>
              <a:t>ost convenient approach: on-site </a:t>
            </a:r>
            <a:endParaRPr lang="en-US" dirty="0" smtClean="0"/>
          </a:p>
          <a:p>
            <a:pPr lvl="1">
              <a:spcBef>
                <a:spcPts val="642"/>
              </a:spcBef>
            </a:pPr>
            <a:r>
              <a:rPr lang="en-US" b="1" dirty="0" smtClean="0"/>
              <a:t>Alternative approach</a:t>
            </a:r>
            <a:r>
              <a:rPr lang="en-US" dirty="0" smtClean="0"/>
              <a:t>: at the </a:t>
            </a:r>
            <a:r>
              <a:rPr lang="en-US" b="1" dirty="0" smtClean="0"/>
              <a:t>health dept. </a:t>
            </a:r>
            <a:r>
              <a:rPr lang="en-US" b="1" dirty="0"/>
              <a:t>with additional personnel and extended </a:t>
            </a:r>
            <a:r>
              <a:rPr lang="en-US" b="1" dirty="0" smtClean="0"/>
              <a:t>hours</a:t>
            </a:r>
            <a:endParaRPr lang="en-US" dirty="0"/>
          </a:p>
          <a:p>
            <a:pPr lvl="1">
              <a:spcBef>
                <a:spcPts val="642"/>
              </a:spcBef>
            </a:pPr>
            <a:r>
              <a:rPr lang="en-US" dirty="0" smtClean="0"/>
              <a:t>L</a:t>
            </a:r>
            <a:r>
              <a:rPr lang="en-US" b="1" dirty="0" smtClean="0"/>
              <a:t>ast resort: notify </a:t>
            </a:r>
            <a:r>
              <a:rPr lang="en-US" b="1" dirty="0"/>
              <a:t>contacts to seek TB evaluation with own healthcare </a:t>
            </a:r>
            <a:r>
              <a:rPr lang="en-US" b="1" dirty="0" smtClean="0"/>
              <a:t>provider</a:t>
            </a:r>
          </a:p>
        </p:txBody>
      </p:sp>
      <p:sp>
        <p:nvSpPr>
          <p:cNvPr id="4" name="Rectangle 10"/>
          <p:cNvSpPr txBox="1">
            <a:spLocks noChangeArrowheads="1"/>
          </p:cNvSpPr>
          <p:nvPr/>
        </p:nvSpPr>
        <p:spPr bwMode="auto">
          <a:xfrm>
            <a:off x="4419600" y="6381750"/>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D8231-4035-4452-BF6E-DC9FE2E569EB}" type="slidenum">
              <a:rPr kumimoji="0" lang="en-US" b="1"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b="1"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685800" y="76200"/>
            <a:ext cx="7772400" cy="1143000"/>
          </a:xfrm>
        </p:spPr>
        <p:txBody>
          <a:bodyPr/>
          <a:lstStyle/>
          <a:p>
            <a:r>
              <a:rPr lang="en-US" dirty="0" smtClean="0"/>
              <a:t>Working with Congregate Settings: </a:t>
            </a:r>
            <a:r>
              <a:rPr lang="en-US" b="1" dirty="0" smtClean="0"/>
              <a:t>Correctional </a:t>
            </a:r>
            <a:r>
              <a:rPr lang="en-US" b="1" dirty="0"/>
              <a:t>Facilities</a:t>
            </a:r>
          </a:p>
        </p:txBody>
      </p:sp>
      <p:sp>
        <p:nvSpPr>
          <p:cNvPr id="185347" name="Rectangle 3"/>
          <p:cNvSpPr>
            <a:spLocks noGrp="1" noChangeArrowheads="1"/>
          </p:cNvSpPr>
          <p:nvPr>
            <p:ph type="body" idx="1"/>
          </p:nvPr>
        </p:nvSpPr>
        <p:spPr>
          <a:xfrm>
            <a:off x="0" y="1524000"/>
            <a:ext cx="6172200" cy="4953000"/>
          </a:xfrm>
        </p:spPr>
        <p:txBody>
          <a:bodyPr/>
          <a:lstStyle/>
          <a:p>
            <a:r>
              <a:rPr lang="en-US" sz="2800" b="1" dirty="0"/>
              <a:t>Establish </a:t>
            </a:r>
            <a:r>
              <a:rPr lang="en-US" sz="2800" b="1" dirty="0" smtClean="0"/>
              <a:t>collaboration </a:t>
            </a:r>
            <a:r>
              <a:rPr lang="en-US" sz="2800" b="1" dirty="0"/>
              <a:t>between </a:t>
            </a:r>
            <a:r>
              <a:rPr lang="en-US" sz="2800" b="1" dirty="0" smtClean="0"/>
              <a:t>the correctional facility and the health department</a:t>
            </a:r>
            <a:endParaRPr lang="en-US" sz="2800" dirty="0"/>
          </a:p>
          <a:p>
            <a:endParaRPr lang="en-US" sz="1600" b="1" dirty="0"/>
          </a:p>
          <a:p>
            <a:r>
              <a:rPr lang="en-US" sz="2800" b="1" dirty="0" smtClean="0"/>
              <a:t>Identify priority </a:t>
            </a:r>
            <a:r>
              <a:rPr lang="en-US" sz="2800" b="1" dirty="0"/>
              <a:t>contacts who </a:t>
            </a:r>
            <a:r>
              <a:rPr lang="en-US" sz="2800" b="1" dirty="0" smtClean="0"/>
              <a:t>have been transferred</a:t>
            </a:r>
            <a:r>
              <a:rPr lang="en-US" sz="2800" b="1" dirty="0"/>
              <a:t>, released, or </a:t>
            </a:r>
            <a:r>
              <a:rPr lang="en-US" sz="2800" b="1" dirty="0" smtClean="0"/>
              <a:t>paroled</a:t>
            </a:r>
          </a:p>
          <a:p>
            <a:pPr>
              <a:buNone/>
            </a:pPr>
            <a:endParaRPr lang="en-US" sz="1600" dirty="0"/>
          </a:p>
          <a:p>
            <a:r>
              <a:rPr lang="en-US" sz="2800" b="1" dirty="0" smtClean="0"/>
              <a:t>Unless follow-up </a:t>
            </a:r>
            <a:r>
              <a:rPr lang="en-US" sz="2800" b="1" dirty="0"/>
              <a:t>supervision can be </a:t>
            </a:r>
            <a:r>
              <a:rPr lang="en-US" sz="2800" b="1" dirty="0" smtClean="0"/>
              <a:t>arranged, there is a possibility of low completion rate</a:t>
            </a:r>
            <a:endParaRPr lang="en-US" sz="2800" b="1" dirty="0"/>
          </a:p>
        </p:txBody>
      </p:sp>
      <p:sp>
        <p:nvSpPr>
          <p:cNvPr id="4" name="Rectangle 10"/>
          <p:cNvSpPr txBox="1">
            <a:spLocks noChangeArrowheads="1"/>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D8231-4035-4452-BF6E-DC9FE2E569EB}" type="slidenum">
              <a:rPr kumimoji="0" lang="en-US" sz="2000" b="1"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2000" b="1" i="0" u="none" strike="noStrike" kern="1200" cap="none" spc="0" normalizeH="0" baseline="0" noProof="0" dirty="0" smtClean="0">
              <a:ln>
                <a:noFill/>
              </a:ln>
              <a:solidFill>
                <a:srgbClr val="000000"/>
              </a:solidFill>
              <a:effectLst/>
              <a:uLnTx/>
              <a:uFillTx/>
              <a:latin typeface="+mn-lt"/>
              <a:ea typeface="+mn-ea"/>
              <a:cs typeface="+mn-cs"/>
            </a:endParaRPr>
          </a:p>
        </p:txBody>
      </p:sp>
      <p:pic>
        <p:nvPicPr>
          <p:cNvPr id="16387" name="Picture 3" descr="C:\Documents and Settings\htz7\Local Settings\Temporary Internet Files\Content.IE5\BXRXTAH5\MP900407481[1].jpg"/>
          <p:cNvPicPr>
            <a:picLocks noChangeAspect="1" noChangeArrowheads="1"/>
          </p:cNvPicPr>
          <p:nvPr/>
        </p:nvPicPr>
        <p:blipFill>
          <a:blip r:embed="rId3" cstate="print"/>
          <a:srcRect/>
          <a:stretch>
            <a:fillRect/>
          </a:stretch>
        </p:blipFill>
        <p:spPr bwMode="auto">
          <a:xfrm>
            <a:off x="6145411" y="1676400"/>
            <a:ext cx="2846189" cy="4267200"/>
          </a:xfrm>
          <a:prstGeom prst="rect">
            <a:avLst/>
          </a:prstGeom>
          <a:noFill/>
          <a:ln>
            <a:solidFill>
              <a:schemeClr val="accent1">
                <a:lumMod val="90000"/>
              </a:schemeClr>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685800" y="76200"/>
            <a:ext cx="7772400" cy="1143000"/>
          </a:xfrm>
        </p:spPr>
        <p:txBody>
          <a:bodyPr/>
          <a:lstStyle/>
          <a:p>
            <a:r>
              <a:rPr lang="en-US" dirty="0" smtClean="0"/>
              <a:t>Working with Congregate Settings: </a:t>
            </a:r>
            <a:r>
              <a:rPr lang="en-US" b="1" dirty="0" smtClean="0"/>
              <a:t>Workplaces</a:t>
            </a:r>
            <a:endParaRPr lang="en-US" b="1" dirty="0"/>
          </a:p>
        </p:txBody>
      </p:sp>
      <p:sp>
        <p:nvSpPr>
          <p:cNvPr id="186371" name="Rectangle 3"/>
          <p:cNvSpPr>
            <a:spLocks noGrp="1" noChangeArrowheads="1"/>
          </p:cNvSpPr>
          <p:nvPr>
            <p:ph type="body" idx="1"/>
          </p:nvPr>
        </p:nvSpPr>
        <p:spPr>
          <a:xfrm>
            <a:off x="76200" y="1524000"/>
            <a:ext cx="4648200" cy="5029200"/>
          </a:xfrm>
        </p:spPr>
        <p:txBody>
          <a:bodyPr/>
          <a:lstStyle/>
          <a:p>
            <a:pPr>
              <a:lnSpc>
                <a:spcPct val="90000"/>
              </a:lnSpc>
            </a:pPr>
            <a:r>
              <a:rPr lang="en-US" sz="2600" b="1" dirty="0"/>
              <a:t>Duration and proximity of exposure can be greater than </a:t>
            </a:r>
            <a:r>
              <a:rPr lang="en-US" sz="2600" dirty="0" smtClean="0"/>
              <a:t>in</a:t>
            </a:r>
            <a:r>
              <a:rPr lang="en-US" sz="2600" b="1" dirty="0" smtClean="0"/>
              <a:t> </a:t>
            </a:r>
            <a:r>
              <a:rPr lang="en-US" sz="2600" b="1" dirty="0"/>
              <a:t>other settings</a:t>
            </a:r>
          </a:p>
          <a:p>
            <a:pPr>
              <a:lnSpc>
                <a:spcPct val="90000"/>
              </a:lnSpc>
            </a:pPr>
            <a:endParaRPr lang="en-US" sz="1600" b="1" dirty="0"/>
          </a:p>
          <a:p>
            <a:pPr>
              <a:lnSpc>
                <a:spcPct val="90000"/>
              </a:lnSpc>
            </a:pPr>
            <a:r>
              <a:rPr lang="en-US" sz="2600" b="1" dirty="0"/>
              <a:t>Details to gather from </a:t>
            </a:r>
            <a:r>
              <a:rPr lang="en-US" sz="2600" b="1" dirty="0" smtClean="0"/>
              <a:t>the case during the initial </a:t>
            </a:r>
            <a:r>
              <a:rPr lang="en-US" sz="2600" b="1" dirty="0"/>
              <a:t>interview include</a:t>
            </a:r>
          </a:p>
          <a:p>
            <a:pPr lvl="1">
              <a:lnSpc>
                <a:spcPct val="90000"/>
              </a:lnSpc>
            </a:pPr>
            <a:r>
              <a:rPr lang="en-US" sz="2600" b="1" dirty="0"/>
              <a:t>Employment hours</a:t>
            </a:r>
          </a:p>
          <a:p>
            <a:pPr lvl="1">
              <a:lnSpc>
                <a:spcPct val="90000"/>
              </a:lnSpc>
            </a:pPr>
            <a:r>
              <a:rPr lang="en-US" sz="2600" b="1" dirty="0"/>
              <a:t>Working conditions</a:t>
            </a:r>
          </a:p>
          <a:p>
            <a:pPr lvl="1">
              <a:lnSpc>
                <a:spcPct val="90000"/>
              </a:lnSpc>
            </a:pPr>
            <a:r>
              <a:rPr lang="en-US" sz="2600" b="1" dirty="0"/>
              <a:t>Workplace contacts</a:t>
            </a:r>
          </a:p>
          <a:p>
            <a:pPr>
              <a:lnSpc>
                <a:spcPct val="90000"/>
              </a:lnSpc>
            </a:pPr>
            <a:endParaRPr lang="en-US" sz="1600" b="1" dirty="0"/>
          </a:p>
          <a:p>
            <a:pPr>
              <a:lnSpc>
                <a:spcPct val="90000"/>
              </a:lnSpc>
            </a:pPr>
            <a:r>
              <a:rPr lang="en-US" sz="2600" b="1" dirty="0"/>
              <a:t>Occasional customers are </a:t>
            </a:r>
            <a:r>
              <a:rPr lang="en-US" sz="2600" b="1" dirty="0" smtClean="0"/>
              <a:t>not a priority</a:t>
            </a:r>
            <a:endParaRPr lang="en-US" sz="2600" b="1" dirty="0"/>
          </a:p>
        </p:txBody>
      </p:sp>
      <p:sp>
        <p:nvSpPr>
          <p:cNvPr id="4" name="Rectangle 10"/>
          <p:cNvSpPr txBox="1">
            <a:spLocks noChangeArrowheads="1"/>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D8231-4035-4452-BF6E-DC9FE2E569EB}" type="slidenum">
              <a:rPr kumimoji="0" lang="en-US" sz="2000" b="1"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2000" b="1" i="0" u="none" strike="noStrike" kern="1200" cap="none" spc="0" normalizeH="0" baseline="0" noProof="0" dirty="0" smtClean="0">
              <a:ln>
                <a:noFill/>
              </a:ln>
              <a:solidFill>
                <a:srgbClr val="000000"/>
              </a:solidFill>
              <a:effectLst/>
              <a:uLnTx/>
              <a:uFillTx/>
              <a:latin typeface="+mn-lt"/>
              <a:ea typeface="+mn-ea"/>
              <a:cs typeface="+mn-cs"/>
            </a:endParaRPr>
          </a:p>
        </p:txBody>
      </p:sp>
      <p:pic>
        <p:nvPicPr>
          <p:cNvPr id="1026" name="Picture 2" descr="C:\Documents and Settings\htz7\Local Settings\Temporary Internet Files\Content.IE5\JGOJO3UK\MP900400428[1].jpg"/>
          <p:cNvPicPr>
            <a:picLocks noChangeAspect="1" noChangeArrowheads="1"/>
          </p:cNvPicPr>
          <p:nvPr/>
        </p:nvPicPr>
        <p:blipFill>
          <a:blip r:embed="rId3" cstate="print"/>
          <a:srcRect/>
          <a:stretch>
            <a:fillRect/>
          </a:stretch>
        </p:blipFill>
        <p:spPr bwMode="auto">
          <a:xfrm>
            <a:off x="4876800" y="1828800"/>
            <a:ext cx="3777556" cy="3733800"/>
          </a:xfrm>
          <a:prstGeom prst="rect">
            <a:avLst/>
          </a:prstGeom>
          <a:noFill/>
          <a:ln>
            <a:solidFill>
              <a:schemeClr val="accent1">
                <a:lumMod val="90000"/>
              </a:schemeClr>
            </a:solid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117475"/>
            <a:ext cx="9601200" cy="1143000"/>
          </a:xfrm>
        </p:spPr>
        <p:txBody>
          <a:bodyPr/>
          <a:lstStyle/>
          <a:p>
            <a:r>
              <a:rPr lang="en-US" sz="3400" dirty="0" smtClean="0"/>
              <a:t>Working with Congregate Settings:</a:t>
            </a:r>
            <a:r>
              <a:rPr lang="en-US" sz="3400" b="1" dirty="0" smtClean="0"/>
              <a:t> </a:t>
            </a:r>
            <a:r>
              <a:rPr lang="en-US" sz="3400" b="1" dirty="0"/>
              <a:t/>
            </a:r>
            <a:br>
              <a:rPr lang="en-US" sz="3400" b="1" dirty="0"/>
            </a:br>
            <a:r>
              <a:rPr lang="en-US" sz="3400" b="1" dirty="0" smtClean="0"/>
              <a:t>Health Care </a:t>
            </a:r>
            <a:r>
              <a:rPr lang="en-US" sz="3400" b="1" dirty="0"/>
              <a:t>Settings</a:t>
            </a:r>
          </a:p>
        </p:txBody>
      </p:sp>
      <p:sp>
        <p:nvSpPr>
          <p:cNvPr id="187395" name="Rectangle 3"/>
          <p:cNvSpPr>
            <a:spLocks noGrp="1" noChangeArrowheads="1"/>
          </p:cNvSpPr>
          <p:nvPr>
            <p:ph type="body" idx="1"/>
          </p:nvPr>
        </p:nvSpPr>
        <p:spPr>
          <a:xfrm>
            <a:off x="76200" y="1524000"/>
            <a:ext cx="4724400" cy="5334000"/>
          </a:xfrm>
        </p:spPr>
        <p:txBody>
          <a:bodyPr/>
          <a:lstStyle/>
          <a:p>
            <a:r>
              <a:rPr lang="en-US" sz="2600" b="1" dirty="0"/>
              <a:t>Majority of </a:t>
            </a:r>
            <a:r>
              <a:rPr lang="en-US" sz="2600" b="1" dirty="0" smtClean="0"/>
              <a:t>hospitals and other health care settings </a:t>
            </a:r>
            <a:r>
              <a:rPr lang="en-US" sz="2600" b="1" dirty="0"/>
              <a:t>test employees for TB infection on regular basis </a:t>
            </a:r>
            <a:br>
              <a:rPr lang="en-US" sz="2600" b="1" dirty="0"/>
            </a:br>
            <a:endParaRPr lang="en-US" sz="2600" b="1" dirty="0"/>
          </a:p>
          <a:p>
            <a:r>
              <a:rPr lang="en-US" sz="2600" b="1" dirty="0"/>
              <a:t>Plan </a:t>
            </a:r>
            <a:r>
              <a:rPr lang="en-US" sz="2600" dirty="0" smtClean="0"/>
              <a:t>CI </a:t>
            </a:r>
            <a:r>
              <a:rPr lang="en-US" sz="2600" b="1" dirty="0" smtClean="0"/>
              <a:t>jointly </a:t>
            </a:r>
            <a:r>
              <a:rPr lang="en-US" sz="2600" b="1" dirty="0"/>
              <a:t>with health </a:t>
            </a:r>
            <a:r>
              <a:rPr lang="en-US" sz="2600" b="1" dirty="0" smtClean="0"/>
              <a:t>care settings</a:t>
            </a:r>
            <a:endParaRPr lang="en-US" sz="2600" b="1" dirty="0"/>
          </a:p>
          <a:p>
            <a:pPr lvl="1"/>
            <a:r>
              <a:rPr lang="en-US" sz="2600" dirty="0" smtClean="0"/>
              <a:t>R</a:t>
            </a:r>
            <a:r>
              <a:rPr lang="en-US" sz="2600" b="1" dirty="0" smtClean="0"/>
              <a:t>esponsibilities should be divided between occupational health and TB program</a:t>
            </a:r>
            <a:endParaRPr lang="en-US" sz="2600" b="1" dirty="0"/>
          </a:p>
          <a:p>
            <a:pPr>
              <a:buNone/>
            </a:pPr>
            <a:endParaRPr lang="en-US" sz="2800" b="1" dirty="0"/>
          </a:p>
        </p:txBody>
      </p:sp>
      <p:sp>
        <p:nvSpPr>
          <p:cNvPr id="4" name="Rectangle 10"/>
          <p:cNvSpPr txBox="1">
            <a:spLocks noChangeArrowheads="1"/>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D8231-4035-4452-BF6E-DC9FE2E569EB}" type="slidenum">
              <a:rPr kumimoji="0" lang="en-US" sz="2000" b="1"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2000" b="1" i="0" u="none" strike="noStrike" kern="1200" cap="none" spc="0" normalizeH="0" baseline="0" noProof="0" dirty="0" smtClean="0">
              <a:ln>
                <a:noFill/>
              </a:ln>
              <a:solidFill>
                <a:srgbClr val="000000"/>
              </a:solidFill>
              <a:effectLst/>
              <a:uLnTx/>
              <a:uFillTx/>
              <a:latin typeface="+mn-lt"/>
              <a:ea typeface="+mn-ea"/>
              <a:cs typeface="+mn-cs"/>
            </a:endParaRPr>
          </a:p>
        </p:txBody>
      </p:sp>
      <p:pic>
        <p:nvPicPr>
          <p:cNvPr id="2052" name="Picture 4" descr="C:\Documents and Settings\htz7\Local Settings\Temporary Internet Files\Content.IE5\JGOJO3UK\MP900407553[1].jpg"/>
          <p:cNvPicPr>
            <a:picLocks noChangeAspect="1" noChangeArrowheads="1"/>
          </p:cNvPicPr>
          <p:nvPr/>
        </p:nvPicPr>
        <p:blipFill>
          <a:blip r:embed="rId3" cstate="print"/>
          <a:srcRect/>
          <a:stretch>
            <a:fillRect/>
          </a:stretch>
        </p:blipFill>
        <p:spPr bwMode="auto">
          <a:xfrm>
            <a:off x="4875193" y="1981200"/>
            <a:ext cx="4116407" cy="2743200"/>
          </a:xfrm>
          <a:prstGeom prst="rect">
            <a:avLst/>
          </a:prstGeom>
          <a:noFill/>
          <a:ln>
            <a:solidFill>
              <a:schemeClr val="accent1">
                <a:lumMod val="90000"/>
              </a:schemeClr>
            </a:solid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85800" y="0"/>
            <a:ext cx="7772400" cy="1143000"/>
          </a:xfrm>
        </p:spPr>
        <p:txBody>
          <a:bodyPr/>
          <a:lstStyle/>
          <a:p>
            <a:r>
              <a:rPr lang="en-US" dirty="0" smtClean="0"/>
              <a:t>Working with Congregate Settings: </a:t>
            </a:r>
            <a:r>
              <a:rPr lang="en-US" b="1" dirty="0" smtClean="0"/>
              <a:t>Schools</a:t>
            </a:r>
            <a:endParaRPr lang="en-US" b="1" dirty="0"/>
          </a:p>
        </p:txBody>
      </p:sp>
      <p:sp>
        <p:nvSpPr>
          <p:cNvPr id="188419" name="Rectangle 3"/>
          <p:cNvSpPr>
            <a:spLocks noGrp="1" noChangeArrowheads="1"/>
          </p:cNvSpPr>
          <p:nvPr>
            <p:ph type="body" idx="1"/>
          </p:nvPr>
        </p:nvSpPr>
        <p:spPr>
          <a:xfrm>
            <a:off x="76200" y="1524000"/>
            <a:ext cx="5562600" cy="5334000"/>
          </a:xfrm>
        </p:spPr>
        <p:txBody>
          <a:bodyPr/>
          <a:lstStyle/>
          <a:p>
            <a:r>
              <a:rPr lang="en-US" sz="2600" b="1" dirty="0"/>
              <a:t>Early </a:t>
            </a:r>
            <a:r>
              <a:rPr lang="en-US" sz="2600" b="1" dirty="0" smtClean="0"/>
              <a:t>collaboration with </a:t>
            </a:r>
            <a:r>
              <a:rPr lang="en-US" sz="2600" b="1" dirty="0"/>
              <a:t>school officials and community members is </a:t>
            </a:r>
            <a:r>
              <a:rPr lang="en-US" sz="2600" b="1" dirty="0" smtClean="0"/>
              <a:t>recommended</a:t>
            </a:r>
            <a:br>
              <a:rPr lang="en-US" sz="2600" b="1" dirty="0" smtClean="0"/>
            </a:br>
            <a:endParaRPr lang="en-US" sz="1600" b="1" dirty="0"/>
          </a:p>
          <a:p>
            <a:r>
              <a:rPr lang="en-US" sz="2600" b="1" dirty="0"/>
              <a:t>Issues of </a:t>
            </a:r>
            <a:r>
              <a:rPr lang="en-US" sz="2600" b="1" dirty="0" smtClean="0"/>
              <a:t>consent and </a:t>
            </a:r>
            <a:r>
              <a:rPr lang="en-US" sz="2600" b="1" dirty="0"/>
              <a:t>disclosure of information more complex for </a:t>
            </a:r>
            <a:r>
              <a:rPr lang="en-US" sz="2600" b="1" dirty="0" smtClean="0"/>
              <a:t>minors</a:t>
            </a:r>
            <a:br>
              <a:rPr lang="en-US" sz="2600" b="1" dirty="0" smtClean="0"/>
            </a:br>
            <a:endParaRPr lang="en-US" sz="1600" b="1" dirty="0" smtClean="0"/>
          </a:p>
          <a:p>
            <a:r>
              <a:rPr lang="en-US" sz="2600" dirty="0" smtClean="0"/>
              <a:t>Establish and focus on priority contacts rather than testing the whole school</a:t>
            </a:r>
          </a:p>
          <a:p>
            <a:pPr lvl="1"/>
            <a:r>
              <a:rPr lang="en-US" sz="2600" b="1" dirty="0" smtClean="0"/>
              <a:t>Be aware of possible political pressure</a:t>
            </a:r>
            <a:endParaRPr lang="en-US" sz="2600" b="1" dirty="0"/>
          </a:p>
          <a:p>
            <a:endParaRPr lang="en-US" sz="1000" b="1" dirty="0"/>
          </a:p>
        </p:txBody>
      </p:sp>
      <p:sp>
        <p:nvSpPr>
          <p:cNvPr id="4" name="Rectangle 10"/>
          <p:cNvSpPr txBox="1">
            <a:spLocks noChangeArrowheads="1"/>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D8231-4035-4452-BF6E-DC9FE2E569EB}" type="slidenum">
              <a:rPr kumimoji="0" lang="en-US" sz="2000" b="1"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2000" b="1" i="0" u="none" strike="noStrike" kern="1200" cap="none" spc="0" normalizeH="0" baseline="0" noProof="0" dirty="0" smtClean="0">
              <a:ln>
                <a:noFill/>
              </a:ln>
              <a:solidFill>
                <a:srgbClr val="000000"/>
              </a:solidFill>
              <a:effectLst/>
              <a:uLnTx/>
              <a:uFillTx/>
              <a:latin typeface="+mn-lt"/>
              <a:ea typeface="+mn-ea"/>
              <a:cs typeface="+mn-cs"/>
            </a:endParaRPr>
          </a:p>
        </p:txBody>
      </p:sp>
      <p:pic>
        <p:nvPicPr>
          <p:cNvPr id="10242" name="Picture 2" descr="academic,classes,desks,girls,globes,occupations,people,students,teachers,teens,women"/>
          <p:cNvPicPr>
            <a:picLocks noChangeAspect="1" noChangeArrowheads="1"/>
          </p:cNvPicPr>
          <p:nvPr/>
        </p:nvPicPr>
        <p:blipFill>
          <a:blip r:embed="rId3" cstate="print"/>
          <a:srcRect t="17231" b="18769"/>
          <a:stretch>
            <a:fillRect/>
          </a:stretch>
        </p:blipFill>
        <p:spPr bwMode="auto">
          <a:xfrm>
            <a:off x="5691187" y="2286000"/>
            <a:ext cx="3224213" cy="2063496"/>
          </a:xfrm>
          <a:prstGeom prst="rect">
            <a:avLst/>
          </a:prstGeom>
          <a:noFill/>
          <a:ln>
            <a:solidFill>
              <a:schemeClr val="accent1">
                <a:lumMod val="90000"/>
              </a:schemeClr>
            </a:solid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533400" y="76200"/>
            <a:ext cx="7924800" cy="1143000"/>
          </a:xfrm>
        </p:spPr>
        <p:txBody>
          <a:bodyPr/>
          <a:lstStyle/>
          <a:p>
            <a:r>
              <a:rPr lang="en-US" dirty="0" smtClean="0"/>
              <a:t>Working with Congregate Settings: Homeless </a:t>
            </a:r>
            <a:r>
              <a:rPr lang="en-US" sz="3600" b="1" dirty="0" smtClean="0"/>
              <a:t>Shelters</a:t>
            </a:r>
            <a:endParaRPr lang="en-US" sz="3600" b="1" dirty="0"/>
          </a:p>
        </p:txBody>
      </p:sp>
      <p:sp>
        <p:nvSpPr>
          <p:cNvPr id="189443" name="Rectangle 3"/>
          <p:cNvSpPr>
            <a:spLocks noGrp="1" noChangeArrowheads="1"/>
          </p:cNvSpPr>
          <p:nvPr>
            <p:ph type="body" idx="1"/>
          </p:nvPr>
        </p:nvSpPr>
        <p:spPr>
          <a:xfrm>
            <a:off x="76200" y="1524000"/>
            <a:ext cx="5486400" cy="4876800"/>
          </a:xfrm>
        </p:spPr>
        <p:txBody>
          <a:bodyPr/>
          <a:lstStyle/>
          <a:p>
            <a:r>
              <a:rPr lang="en-US" sz="2600" b="1" dirty="0"/>
              <a:t>Challenges include </a:t>
            </a:r>
          </a:p>
          <a:p>
            <a:pPr lvl="1"/>
            <a:r>
              <a:rPr lang="en-US" sz="2600" b="1" dirty="0" smtClean="0"/>
              <a:t>Locating cases </a:t>
            </a:r>
            <a:r>
              <a:rPr lang="en-US" sz="2600" b="1" dirty="0"/>
              <a:t>and contacts </a:t>
            </a:r>
          </a:p>
          <a:p>
            <a:pPr lvl="1"/>
            <a:r>
              <a:rPr lang="en-US" sz="2600" dirty="0"/>
              <a:t>Mental illness</a:t>
            </a:r>
          </a:p>
          <a:p>
            <a:pPr lvl="1"/>
            <a:r>
              <a:rPr lang="en-US" sz="2600" dirty="0" smtClean="0"/>
              <a:t>P</a:t>
            </a:r>
            <a:r>
              <a:rPr lang="en-US" sz="2600" b="1" dirty="0" smtClean="0"/>
              <a:t>eriodic </a:t>
            </a:r>
            <a:r>
              <a:rPr lang="en-US" sz="2600" b="1" dirty="0"/>
              <a:t>incarceration</a:t>
            </a:r>
          </a:p>
          <a:p>
            <a:pPr lvl="1"/>
            <a:r>
              <a:rPr lang="en-US" sz="2600" b="1" dirty="0"/>
              <a:t>Migration between jurisdictions</a:t>
            </a:r>
          </a:p>
          <a:p>
            <a:r>
              <a:rPr lang="en-US" sz="2600" b="1" dirty="0" smtClean="0"/>
              <a:t>Site </a:t>
            </a:r>
            <a:r>
              <a:rPr lang="en-US" sz="2600" b="1" dirty="0"/>
              <a:t>visits and interviews are crucial</a:t>
            </a:r>
          </a:p>
          <a:p>
            <a:r>
              <a:rPr lang="en-US" sz="2600" b="1" dirty="0"/>
              <a:t>Work with administrators to offer </a:t>
            </a:r>
            <a:r>
              <a:rPr lang="en-US" sz="2600" b="1" dirty="0" smtClean="0"/>
              <a:t>onsite treatment</a:t>
            </a:r>
            <a:endParaRPr lang="en-US" sz="2600" b="1" dirty="0"/>
          </a:p>
          <a:p>
            <a:pPr>
              <a:buFontTx/>
              <a:buNone/>
            </a:pPr>
            <a:endParaRPr lang="en-US" sz="2800" b="1" dirty="0"/>
          </a:p>
        </p:txBody>
      </p:sp>
      <p:sp>
        <p:nvSpPr>
          <p:cNvPr id="4" name="Rectangle 10"/>
          <p:cNvSpPr txBox="1">
            <a:spLocks noChangeArrowheads="1"/>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D8231-4035-4452-BF6E-DC9FE2E569EB}" type="slidenum">
              <a:rPr kumimoji="0" lang="en-US" sz="2000" b="1"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2000" b="1" i="0" u="none" strike="noStrike" kern="1200" cap="none" spc="0" normalizeH="0" baseline="0" noProof="0" dirty="0" smtClean="0">
              <a:ln>
                <a:noFill/>
              </a:ln>
              <a:solidFill>
                <a:srgbClr val="000000"/>
              </a:solidFill>
              <a:effectLst/>
              <a:uLnTx/>
              <a:uFillTx/>
              <a:latin typeface="+mn-lt"/>
              <a:ea typeface="+mn-ea"/>
              <a:cs typeface="+mn-cs"/>
            </a:endParaRPr>
          </a:p>
        </p:txBody>
      </p:sp>
      <p:pic>
        <p:nvPicPr>
          <p:cNvPr id="1026" name="Picture 2" descr="H:\WG\CEB_Projects\Self study Slideset\Images\Module 2\Homeless man.jpg"/>
          <p:cNvPicPr>
            <a:picLocks noChangeAspect="1" noChangeArrowheads="1"/>
          </p:cNvPicPr>
          <p:nvPr/>
        </p:nvPicPr>
        <p:blipFill>
          <a:blip r:embed="rId3" cstate="print"/>
          <a:srcRect/>
          <a:stretch>
            <a:fillRect/>
          </a:stretch>
        </p:blipFill>
        <p:spPr bwMode="auto">
          <a:xfrm>
            <a:off x="5181600" y="2514600"/>
            <a:ext cx="3732362" cy="2514600"/>
          </a:xfrm>
          <a:prstGeom prst="rect">
            <a:avLst/>
          </a:prstGeom>
          <a:noFill/>
          <a:ln>
            <a:solidFill>
              <a:schemeClr val="accent1">
                <a:lumMod val="90000"/>
              </a:schemeClr>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FF"/>
            </a:gs>
            <a:gs pos="100000">
              <a:srgbClr val="5E7676"/>
            </a:gs>
          </a:gsLst>
          <a:lin ang="2700000" scaled="1"/>
        </a:gradFill>
        <a:effectLst/>
      </p:bgPr>
    </p:bg>
    <p:spTree>
      <p:nvGrpSpPr>
        <p:cNvPr id="1" name=""/>
        <p:cNvGrpSpPr/>
        <p:nvPr/>
      </p:nvGrpSpPr>
      <p:grpSpPr>
        <a:xfrm>
          <a:off x="0" y="0"/>
          <a:ext cx="0" cy="0"/>
          <a:chOff x="0" y="0"/>
          <a:chExt cx="0" cy="0"/>
        </a:xfrm>
      </p:grpSpPr>
      <p:sp>
        <p:nvSpPr>
          <p:cNvPr id="4098" name="Rectangle 9"/>
          <p:cNvSpPr>
            <a:spLocks noGrp="1" noChangeArrowheads="1"/>
          </p:cNvSpPr>
          <p:nvPr>
            <p:ph type="sldNum" sz="quarter" idx="12"/>
          </p:nvPr>
        </p:nvSpPr>
        <p:spPr>
          <a:noFill/>
        </p:spPr>
        <p:txBody>
          <a:bodyPr/>
          <a:lstStyle/>
          <a:p>
            <a:r>
              <a:rPr lang="en-US" dirty="0" smtClean="0">
                <a:solidFill>
                  <a:srgbClr val="000000"/>
                </a:solidFill>
              </a:rPr>
              <a:t> </a:t>
            </a:r>
            <a:r>
              <a:rPr lang="en-US" sz="2000" dirty="0" smtClean="0">
                <a:solidFill>
                  <a:srgbClr val="000000"/>
                </a:solidFill>
              </a:rPr>
              <a:t> </a:t>
            </a:r>
            <a:fld id="{97BA974B-15D7-4D53-B964-BA40E557386C}" type="slidenum">
              <a:rPr lang="en-US" sz="2000" smtClean="0">
                <a:solidFill>
                  <a:srgbClr val="000000"/>
                </a:solidFill>
              </a:rPr>
              <a:pPr/>
              <a:t>37</a:t>
            </a:fld>
            <a:endParaRPr lang="en-US" sz="2000" dirty="0" smtClean="0">
              <a:solidFill>
                <a:srgbClr val="000000"/>
              </a:solidFill>
            </a:endParaRPr>
          </a:p>
        </p:txBody>
      </p:sp>
      <p:sp>
        <p:nvSpPr>
          <p:cNvPr id="4099" name="Rectangle 2"/>
          <p:cNvSpPr>
            <a:spLocks noGrp="1" noChangeArrowheads="1"/>
          </p:cNvSpPr>
          <p:nvPr>
            <p:ph type="ctrTitle"/>
          </p:nvPr>
        </p:nvSpPr>
        <p:spPr/>
        <p:txBody>
          <a:bodyPr/>
          <a:lstStyle/>
          <a:p>
            <a:pPr eaLnBrk="1" hangingPunct="1"/>
            <a:r>
              <a:rPr lang="en-US" sz="4000" dirty="0" smtClean="0"/>
              <a:t>Working with the Media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76200" y="117475"/>
            <a:ext cx="8915400" cy="1143000"/>
          </a:xfrm>
        </p:spPr>
        <p:txBody>
          <a:bodyPr/>
          <a:lstStyle/>
          <a:p>
            <a:r>
              <a:rPr lang="en-US" dirty="0"/>
              <a:t>Possible Situations for </a:t>
            </a:r>
            <a:r>
              <a:rPr lang="en-US" dirty="0" smtClean="0"/>
              <a:t>News </a:t>
            </a:r>
            <a:r>
              <a:rPr lang="en-US" dirty="0"/>
              <a:t>Coverage</a:t>
            </a:r>
          </a:p>
        </p:txBody>
      </p:sp>
      <p:sp>
        <p:nvSpPr>
          <p:cNvPr id="151555" name="Rectangle 3"/>
          <p:cNvSpPr>
            <a:spLocks noGrp="1" noChangeArrowheads="1"/>
          </p:cNvSpPr>
          <p:nvPr>
            <p:ph type="body" idx="1"/>
          </p:nvPr>
        </p:nvSpPr>
        <p:spPr>
          <a:xfrm>
            <a:off x="381000" y="1600200"/>
            <a:ext cx="8458200" cy="4648200"/>
          </a:xfrm>
        </p:spPr>
        <p:txBody>
          <a:bodyPr/>
          <a:lstStyle/>
          <a:p>
            <a:pPr>
              <a:lnSpc>
                <a:spcPct val="90000"/>
              </a:lnSpc>
            </a:pPr>
            <a:r>
              <a:rPr lang="en-US" sz="2800" dirty="0"/>
              <a:t>Certain </a:t>
            </a:r>
            <a:r>
              <a:rPr lang="en-US" sz="2800" dirty="0" smtClean="0"/>
              <a:t>CIs have potential </a:t>
            </a:r>
            <a:r>
              <a:rPr lang="en-US" sz="2800" dirty="0"/>
              <a:t>for sensational news </a:t>
            </a:r>
            <a:r>
              <a:rPr lang="en-US" sz="2800" dirty="0" smtClean="0"/>
              <a:t>coverage</a:t>
            </a:r>
          </a:p>
          <a:p>
            <a:pPr marL="0" indent="0">
              <a:lnSpc>
                <a:spcPct val="90000"/>
              </a:lnSpc>
              <a:buFontTx/>
              <a:buNone/>
            </a:pPr>
            <a:endParaRPr lang="en-US" sz="2000" dirty="0" smtClean="0"/>
          </a:p>
          <a:p>
            <a:pPr>
              <a:lnSpc>
                <a:spcPct val="90000"/>
              </a:lnSpc>
              <a:buFontTx/>
              <a:buChar char="•"/>
            </a:pPr>
            <a:r>
              <a:rPr lang="en-US" sz="2800" dirty="0" smtClean="0"/>
              <a:t>Examples include CIs that </a:t>
            </a:r>
            <a:endParaRPr lang="en-US" sz="2800" dirty="0"/>
          </a:p>
          <a:p>
            <a:pPr lvl="1">
              <a:lnSpc>
                <a:spcPct val="90000"/>
              </a:lnSpc>
            </a:pPr>
            <a:r>
              <a:rPr lang="en-US" dirty="0" smtClean="0"/>
              <a:t>Involve </a:t>
            </a:r>
            <a:r>
              <a:rPr lang="en-US" dirty="0"/>
              <a:t>numerous contacts (especially children)</a:t>
            </a:r>
          </a:p>
          <a:p>
            <a:pPr lvl="1">
              <a:lnSpc>
                <a:spcPct val="90000"/>
              </a:lnSpc>
            </a:pPr>
            <a:r>
              <a:rPr lang="en-US" dirty="0" smtClean="0"/>
              <a:t>Occur in </a:t>
            </a:r>
            <a:r>
              <a:rPr lang="en-US" dirty="0"/>
              <a:t>public settings</a:t>
            </a:r>
          </a:p>
          <a:p>
            <a:pPr lvl="1">
              <a:lnSpc>
                <a:spcPct val="90000"/>
              </a:lnSpc>
            </a:pPr>
            <a:r>
              <a:rPr lang="en-US" dirty="0" smtClean="0"/>
              <a:t>Occur </a:t>
            </a:r>
            <a:r>
              <a:rPr lang="en-US" dirty="0"/>
              <a:t>in workplaces</a:t>
            </a:r>
          </a:p>
          <a:p>
            <a:pPr lvl="1">
              <a:lnSpc>
                <a:spcPct val="90000"/>
              </a:lnSpc>
            </a:pPr>
            <a:r>
              <a:rPr lang="en-US" dirty="0" smtClean="0"/>
              <a:t>Are associated </a:t>
            </a:r>
            <a:r>
              <a:rPr lang="en-US" dirty="0"/>
              <a:t>with TB fatalities</a:t>
            </a:r>
          </a:p>
          <a:p>
            <a:pPr lvl="1">
              <a:lnSpc>
                <a:spcPct val="90000"/>
              </a:lnSpc>
            </a:pPr>
            <a:r>
              <a:rPr lang="en-US" dirty="0" smtClean="0"/>
              <a:t>Are associated </a:t>
            </a:r>
            <a:r>
              <a:rPr lang="en-US" dirty="0"/>
              <a:t>with drug-resistant TB </a:t>
            </a:r>
          </a:p>
        </p:txBody>
      </p:sp>
      <p:sp>
        <p:nvSpPr>
          <p:cNvPr id="5" name="Rectangle 10"/>
          <p:cNvSpPr txBox="1">
            <a:spLocks noChangeArrowheads="1"/>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D8231-4035-4452-BF6E-DC9FE2E569EB}" type="slidenum">
              <a:rPr kumimoji="0" lang="en-US" sz="2000" b="1"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2000" b="1"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Grp="1" noChangeArrowheads="1"/>
          </p:cNvSpPr>
          <p:nvPr>
            <p:ph type="title"/>
          </p:nvPr>
        </p:nvSpPr>
        <p:spPr/>
        <p:txBody>
          <a:bodyPr/>
          <a:lstStyle/>
          <a:p>
            <a:r>
              <a:rPr lang="en-US" sz="3600" dirty="0"/>
              <a:t>Reasons for Participating in News Media Coverage (1)</a:t>
            </a:r>
          </a:p>
        </p:txBody>
      </p:sp>
      <p:sp>
        <p:nvSpPr>
          <p:cNvPr id="152581" name="Rectangle 5"/>
          <p:cNvSpPr>
            <a:spLocks noGrp="1" noChangeArrowheads="1"/>
          </p:cNvSpPr>
          <p:nvPr>
            <p:ph type="body" idx="1"/>
          </p:nvPr>
        </p:nvSpPr>
        <p:spPr>
          <a:xfrm>
            <a:off x="304800" y="1676400"/>
            <a:ext cx="8534400" cy="4267200"/>
          </a:xfrm>
        </p:spPr>
        <p:txBody>
          <a:bodyPr/>
          <a:lstStyle/>
          <a:p>
            <a:pPr>
              <a:lnSpc>
                <a:spcPct val="90000"/>
              </a:lnSpc>
            </a:pPr>
            <a:r>
              <a:rPr lang="en-US" sz="2800" dirty="0"/>
              <a:t>Educates the public </a:t>
            </a:r>
            <a:r>
              <a:rPr lang="en-US" sz="2800" dirty="0" smtClean="0"/>
              <a:t>about TB</a:t>
            </a:r>
          </a:p>
          <a:p>
            <a:pPr>
              <a:lnSpc>
                <a:spcPct val="90000"/>
              </a:lnSpc>
            </a:pPr>
            <a:endParaRPr lang="en-US" sz="1600" dirty="0"/>
          </a:p>
          <a:p>
            <a:pPr>
              <a:lnSpc>
                <a:spcPct val="90000"/>
              </a:lnSpc>
            </a:pPr>
            <a:r>
              <a:rPr lang="en-US" sz="2800" dirty="0"/>
              <a:t>Reminds </a:t>
            </a:r>
            <a:r>
              <a:rPr lang="en-US" sz="2800" dirty="0" smtClean="0"/>
              <a:t>the public </a:t>
            </a:r>
            <a:r>
              <a:rPr lang="en-US" sz="2800" dirty="0"/>
              <a:t>of </a:t>
            </a:r>
            <a:r>
              <a:rPr lang="en-US" sz="2800" dirty="0" smtClean="0"/>
              <a:t>the continued </a:t>
            </a:r>
            <a:r>
              <a:rPr lang="en-US" sz="2800" dirty="0"/>
              <a:t>presence of </a:t>
            </a:r>
            <a:r>
              <a:rPr lang="en-US" sz="2800" dirty="0" smtClean="0"/>
              <a:t>TB and the importance of public health efforts</a:t>
            </a:r>
          </a:p>
          <a:p>
            <a:pPr>
              <a:lnSpc>
                <a:spcPct val="90000"/>
              </a:lnSpc>
            </a:pPr>
            <a:endParaRPr lang="en-US" sz="1600" dirty="0"/>
          </a:p>
          <a:p>
            <a:pPr>
              <a:lnSpc>
                <a:spcPct val="90000"/>
              </a:lnSpc>
            </a:pPr>
            <a:r>
              <a:rPr lang="en-US" sz="2800" dirty="0"/>
              <a:t>Provides </a:t>
            </a:r>
            <a:r>
              <a:rPr lang="en-US" sz="2800" dirty="0" smtClean="0"/>
              <a:t>another method </a:t>
            </a:r>
            <a:r>
              <a:rPr lang="en-US" sz="2800" dirty="0"/>
              <a:t>to alert exposed contacts </a:t>
            </a:r>
            <a:r>
              <a:rPr lang="en-US" sz="2800" dirty="0" smtClean="0"/>
              <a:t>for the </a:t>
            </a:r>
            <a:r>
              <a:rPr lang="en-US" sz="2800" dirty="0"/>
              <a:t>need </a:t>
            </a:r>
            <a:r>
              <a:rPr lang="en-US" sz="2800" dirty="0" smtClean="0"/>
              <a:t>to seek a </a:t>
            </a:r>
            <a:r>
              <a:rPr lang="en-US" sz="2800" dirty="0"/>
              <a:t>medical </a:t>
            </a:r>
            <a:r>
              <a:rPr lang="en-US" sz="2800" dirty="0" smtClean="0"/>
              <a:t>evaluation</a:t>
            </a:r>
          </a:p>
          <a:p>
            <a:pPr>
              <a:lnSpc>
                <a:spcPct val="90000"/>
              </a:lnSpc>
            </a:pPr>
            <a:endParaRPr lang="en-US" sz="1600" dirty="0"/>
          </a:p>
          <a:p>
            <a:pPr>
              <a:lnSpc>
                <a:spcPct val="90000"/>
              </a:lnSpc>
            </a:pPr>
            <a:r>
              <a:rPr lang="en-US" sz="2800" dirty="0"/>
              <a:t>Relieves </a:t>
            </a:r>
            <a:r>
              <a:rPr lang="en-US" sz="2800" dirty="0" smtClean="0"/>
              <a:t>public </a:t>
            </a:r>
            <a:r>
              <a:rPr lang="en-US" sz="2800" dirty="0"/>
              <a:t>fears regarding TB </a:t>
            </a:r>
          </a:p>
        </p:txBody>
      </p:sp>
      <p:sp>
        <p:nvSpPr>
          <p:cNvPr id="5" name="Rectangle 10"/>
          <p:cNvSpPr txBox="1">
            <a:spLocks noChangeArrowheads="1"/>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D8231-4035-4452-BF6E-DC9FE2E569EB}" type="slidenum">
              <a:rPr kumimoji="0" lang="en-US" sz="2000" b="1"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2000" b="1"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sldNum" sz="quarter" idx="12"/>
          </p:nvPr>
        </p:nvSpPr>
        <p:spPr>
          <a:noFill/>
        </p:spPr>
        <p:txBody>
          <a:bodyPr/>
          <a:lstStyle/>
          <a:p>
            <a:fld id="{97BA974B-15D7-4D53-B964-BA40E557386C}" type="slidenum">
              <a:rPr lang="en-US" sz="2000" smtClean="0"/>
              <a:pPr/>
              <a:t>4</a:t>
            </a:fld>
            <a:endParaRPr lang="en-US" sz="2000" dirty="0" smtClean="0"/>
          </a:p>
        </p:txBody>
      </p:sp>
      <p:sp>
        <p:nvSpPr>
          <p:cNvPr id="7" name="Rectangle 2"/>
          <p:cNvSpPr>
            <a:spLocks noGrp="1" noChangeArrowheads="1"/>
          </p:cNvSpPr>
          <p:nvPr>
            <p:ph type="ctrTitle"/>
          </p:nvPr>
        </p:nvSpPr>
        <p:spPr>
          <a:xfrm>
            <a:off x="685800" y="2043113"/>
            <a:ext cx="7772400" cy="1470025"/>
          </a:xfrm>
        </p:spPr>
        <p:txBody>
          <a:bodyPr/>
          <a:lstStyle/>
          <a:p>
            <a:pPr eaLnBrk="1" hangingPunct="1"/>
            <a:r>
              <a:rPr lang="en-US" sz="4000" dirty="0" smtClean="0"/>
              <a:t>Proxy Interviews</a:t>
            </a: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sz="3600" dirty="0"/>
              <a:t>Reasons for Participating in News Media Coverage (2)</a:t>
            </a:r>
          </a:p>
        </p:txBody>
      </p:sp>
      <p:sp>
        <p:nvSpPr>
          <p:cNvPr id="202755" name="Rectangle 3"/>
          <p:cNvSpPr>
            <a:spLocks noGrp="1" noChangeArrowheads="1"/>
          </p:cNvSpPr>
          <p:nvPr>
            <p:ph type="body" idx="1"/>
          </p:nvPr>
        </p:nvSpPr>
        <p:spPr/>
        <p:txBody>
          <a:bodyPr/>
          <a:lstStyle/>
          <a:p>
            <a:pPr>
              <a:lnSpc>
                <a:spcPct val="90000"/>
              </a:lnSpc>
            </a:pPr>
            <a:r>
              <a:rPr lang="en-US" sz="2800" dirty="0"/>
              <a:t>Illustrates </a:t>
            </a:r>
            <a:r>
              <a:rPr lang="en-US" sz="2800" dirty="0" smtClean="0"/>
              <a:t>health department </a:t>
            </a:r>
            <a:r>
              <a:rPr lang="en-US" sz="2800" dirty="0"/>
              <a:t>leadership in communicable disease </a:t>
            </a:r>
            <a:r>
              <a:rPr lang="en-US" sz="2800" dirty="0" smtClean="0"/>
              <a:t>control</a:t>
            </a:r>
          </a:p>
          <a:p>
            <a:pPr>
              <a:lnSpc>
                <a:spcPct val="90000"/>
              </a:lnSpc>
            </a:pPr>
            <a:endParaRPr lang="en-US" sz="1600" dirty="0"/>
          </a:p>
          <a:p>
            <a:pPr>
              <a:lnSpc>
                <a:spcPct val="90000"/>
              </a:lnSpc>
            </a:pPr>
            <a:r>
              <a:rPr lang="en-US" sz="2800" dirty="0" smtClean="0"/>
              <a:t>Guides public inquiries to </a:t>
            </a:r>
            <a:r>
              <a:rPr lang="en-US" sz="2800" dirty="0"/>
              <a:t>the health </a:t>
            </a:r>
            <a:r>
              <a:rPr lang="en-US" sz="2800" dirty="0" smtClean="0"/>
              <a:t>department</a:t>
            </a:r>
          </a:p>
          <a:p>
            <a:pPr>
              <a:lnSpc>
                <a:spcPct val="90000"/>
              </a:lnSpc>
            </a:pPr>
            <a:endParaRPr lang="en-US" sz="1600" dirty="0"/>
          </a:p>
          <a:p>
            <a:pPr>
              <a:lnSpc>
                <a:spcPct val="90000"/>
              </a:lnSpc>
            </a:pPr>
            <a:r>
              <a:rPr lang="en-US" sz="2800" dirty="0"/>
              <a:t>Validates the need for public resources to be directed to disease control</a:t>
            </a:r>
          </a:p>
        </p:txBody>
      </p:sp>
      <p:sp>
        <p:nvSpPr>
          <p:cNvPr id="5" name="Rectangle 10"/>
          <p:cNvSpPr txBox="1">
            <a:spLocks noChangeArrowheads="1"/>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D8231-4035-4452-BF6E-DC9FE2E569EB}" type="slidenum">
              <a:rPr kumimoji="0" lang="en-US" sz="2000" b="1"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2000" b="1" i="0" u="none" strike="noStrike" kern="1200" cap="none" spc="0" normalizeH="0" baseline="0" noProof="0" dirty="0" smtClean="0">
              <a:ln>
                <a:noFill/>
              </a:ln>
              <a:solidFill>
                <a:srgbClr val="000000"/>
              </a:solidFill>
              <a:effectLst/>
              <a:uLnTx/>
              <a:uFillTx/>
              <a:latin typeface="+mn-lt"/>
              <a:ea typeface="+mn-ea"/>
              <a:cs typeface="+mn-cs"/>
            </a:endParaRPr>
          </a:p>
        </p:txBody>
      </p:sp>
      <p:pic>
        <p:nvPicPr>
          <p:cNvPr id="6" name="Picture 5" descr="MCj02320940000[1]"/>
          <p:cNvPicPr>
            <a:picLocks noChangeAspect="1" noChangeArrowheads="1"/>
          </p:cNvPicPr>
          <p:nvPr/>
        </p:nvPicPr>
        <p:blipFill>
          <a:blip r:embed="rId3" cstate="print"/>
          <a:srcRect/>
          <a:stretch>
            <a:fillRect/>
          </a:stretch>
        </p:blipFill>
        <p:spPr bwMode="auto">
          <a:xfrm>
            <a:off x="5867400" y="4419600"/>
            <a:ext cx="2492375" cy="182403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152400" y="117475"/>
            <a:ext cx="9525000" cy="1143000"/>
          </a:xfrm>
        </p:spPr>
        <p:txBody>
          <a:bodyPr/>
          <a:lstStyle/>
          <a:p>
            <a:r>
              <a:rPr lang="en-US" dirty="0"/>
              <a:t>Potential Drawbacks </a:t>
            </a:r>
            <a:r>
              <a:rPr lang="en-US" dirty="0" smtClean="0"/>
              <a:t>to News </a:t>
            </a:r>
            <a:r>
              <a:rPr lang="en-US" dirty="0"/>
              <a:t>Coverage</a:t>
            </a:r>
          </a:p>
        </p:txBody>
      </p:sp>
      <p:sp>
        <p:nvSpPr>
          <p:cNvPr id="179203" name="Rectangle 3"/>
          <p:cNvSpPr>
            <a:spLocks noGrp="1" noChangeArrowheads="1"/>
          </p:cNvSpPr>
          <p:nvPr>
            <p:ph type="body" idx="1"/>
          </p:nvPr>
        </p:nvSpPr>
        <p:spPr>
          <a:xfrm>
            <a:off x="76200" y="1600200"/>
            <a:ext cx="8915400" cy="4495800"/>
          </a:xfrm>
        </p:spPr>
        <p:txBody>
          <a:bodyPr/>
          <a:lstStyle/>
          <a:p>
            <a:r>
              <a:rPr lang="en-US" sz="2800" dirty="0" smtClean="0"/>
              <a:t>May increase </a:t>
            </a:r>
            <a:r>
              <a:rPr lang="en-US" sz="2800" dirty="0"/>
              <a:t>public </a:t>
            </a:r>
            <a:r>
              <a:rPr lang="en-US" sz="2800" dirty="0" smtClean="0"/>
              <a:t>anxiety</a:t>
            </a:r>
          </a:p>
          <a:p>
            <a:endParaRPr lang="en-US" sz="1200" dirty="0"/>
          </a:p>
          <a:p>
            <a:r>
              <a:rPr lang="en-US" sz="2800" dirty="0"/>
              <a:t>P</a:t>
            </a:r>
            <a:r>
              <a:rPr lang="en-US" sz="2800" dirty="0" smtClean="0"/>
              <a:t>ersons may seek unnecessary </a:t>
            </a:r>
            <a:r>
              <a:rPr lang="en-US" sz="2800" dirty="0"/>
              <a:t>medical </a:t>
            </a:r>
            <a:r>
              <a:rPr lang="en-US" sz="2800" dirty="0" smtClean="0"/>
              <a:t>care</a:t>
            </a:r>
          </a:p>
          <a:p>
            <a:endParaRPr lang="en-US" sz="1200" dirty="0"/>
          </a:p>
          <a:p>
            <a:r>
              <a:rPr lang="en-US" sz="2800" dirty="0" smtClean="0"/>
              <a:t>Could contribute </a:t>
            </a:r>
            <a:r>
              <a:rPr lang="en-US" sz="2800" dirty="0"/>
              <a:t>to unfavorable views of </a:t>
            </a:r>
            <a:r>
              <a:rPr lang="en-US" sz="2800" dirty="0" smtClean="0"/>
              <a:t>the health department</a:t>
            </a:r>
          </a:p>
          <a:p>
            <a:endParaRPr lang="en-US" sz="1200" dirty="0"/>
          </a:p>
          <a:p>
            <a:r>
              <a:rPr lang="en-US" sz="2800" dirty="0" smtClean="0"/>
              <a:t>Could contribute </a:t>
            </a:r>
            <a:r>
              <a:rPr lang="en-US" sz="2800" dirty="0"/>
              <a:t>to </a:t>
            </a:r>
            <a:r>
              <a:rPr lang="en-US" sz="2800" dirty="0" smtClean="0"/>
              <a:t>the spread </a:t>
            </a:r>
            <a:r>
              <a:rPr lang="en-US" sz="2800" dirty="0"/>
              <a:t>of </a:t>
            </a:r>
            <a:r>
              <a:rPr lang="en-US" sz="2800" dirty="0" smtClean="0"/>
              <a:t>misinformation</a:t>
            </a:r>
          </a:p>
          <a:p>
            <a:pPr marL="0" indent="0">
              <a:buNone/>
            </a:pPr>
            <a:endParaRPr lang="en-US" sz="1200" dirty="0"/>
          </a:p>
          <a:p>
            <a:r>
              <a:rPr lang="en-US" sz="2800" dirty="0"/>
              <a:t>Unintended disclosure of confidential information</a:t>
            </a:r>
          </a:p>
        </p:txBody>
      </p:sp>
      <p:sp>
        <p:nvSpPr>
          <p:cNvPr id="5" name="Rectangle 10"/>
          <p:cNvSpPr txBox="1">
            <a:spLocks noChangeArrowheads="1"/>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D8231-4035-4452-BF6E-DC9FE2E569EB}" type="slidenum">
              <a:rPr kumimoji="0" lang="en-US" sz="2000" b="1"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2000" b="1"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dirty="0"/>
              <a:t>Strategy for News Coverage</a:t>
            </a:r>
          </a:p>
        </p:txBody>
      </p:sp>
      <p:sp>
        <p:nvSpPr>
          <p:cNvPr id="154627" name="Rectangle 3"/>
          <p:cNvSpPr>
            <a:spLocks noGrp="1" noChangeArrowheads="1"/>
          </p:cNvSpPr>
          <p:nvPr>
            <p:ph type="body" idx="1"/>
          </p:nvPr>
        </p:nvSpPr>
        <p:spPr>
          <a:xfrm>
            <a:off x="228600" y="1600201"/>
            <a:ext cx="8458200" cy="3657600"/>
          </a:xfrm>
        </p:spPr>
        <p:txBody>
          <a:bodyPr/>
          <a:lstStyle/>
          <a:p>
            <a:r>
              <a:rPr lang="en-US" sz="2800" dirty="0" smtClean="0"/>
              <a:t>Prepare media messages</a:t>
            </a:r>
            <a:endParaRPr lang="en-US" sz="2800" dirty="0"/>
          </a:p>
          <a:p>
            <a:endParaRPr lang="en-US" sz="1200" dirty="0" smtClean="0"/>
          </a:p>
          <a:p>
            <a:r>
              <a:rPr lang="en-US" sz="2800" dirty="0" smtClean="0"/>
              <a:t>Develop </a:t>
            </a:r>
            <a:r>
              <a:rPr lang="en-US" sz="2800" dirty="0"/>
              <a:t>communication objectives</a:t>
            </a:r>
          </a:p>
          <a:p>
            <a:endParaRPr lang="en-US" sz="1200" dirty="0" smtClean="0"/>
          </a:p>
          <a:p>
            <a:r>
              <a:rPr lang="en-US" sz="2800" dirty="0" smtClean="0"/>
              <a:t>Issue </a:t>
            </a:r>
            <a:r>
              <a:rPr lang="en-US" sz="2800" dirty="0"/>
              <a:t>news release in advance of any other media coverage</a:t>
            </a:r>
          </a:p>
          <a:p>
            <a:endParaRPr lang="en-US" sz="1200" dirty="0" smtClean="0"/>
          </a:p>
          <a:p>
            <a:r>
              <a:rPr lang="en-US" sz="2800" dirty="0" smtClean="0"/>
              <a:t>Collaborate </a:t>
            </a:r>
            <a:r>
              <a:rPr lang="en-US" sz="2800" dirty="0"/>
              <a:t>with partners outside </a:t>
            </a:r>
            <a:r>
              <a:rPr lang="en-US" sz="2800" dirty="0" smtClean="0"/>
              <a:t>the health </a:t>
            </a:r>
            <a:r>
              <a:rPr lang="en-US" sz="2800" dirty="0"/>
              <a:t>department </a:t>
            </a:r>
          </a:p>
        </p:txBody>
      </p:sp>
      <p:sp>
        <p:nvSpPr>
          <p:cNvPr id="5" name="Rectangle 10"/>
          <p:cNvSpPr txBox="1">
            <a:spLocks noChangeArrowheads="1"/>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D8231-4035-4452-BF6E-DC9FE2E569EB}" type="slidenum">
              <a:rPr kumimoji="0" lang="en-US" sz="2000" b="1"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2000" b="1" i="0" u="none" strike="noStrike" kern="1200" cap="none" spc="0" normalizeH="0" baseline="0" noProof="0" dirty="0" smtClean="0">
              <a:ln>
                <a:noFill/>
              </a:ln>
              <a:solidFill>
                <a:srgbClr val="000000"/>
              </a:solidFill>
              <a:effectLst/>
              <a:uLnTx/>
              <a:uFillTx/>
              <a:latin typeface="+mn-lt"/>
              <a:ea typeface="+mn-ea"/>
              <a:cs typeface="+mn-cs"/>
            </a:endParaRPr>
          </a:p>
        </p:txBody>
      </p:sp>
      <p:pic>
        <p:nvPicPr>
          <p:cNvPr id="6" name="Picture 5" descr="CrisisEmergencycover.jpg"/>
          <p:cNvPicPr>
            <a:picLocks noChangeAspect="1"/>
          </p:cNvPicPr>
          <p:nvPr/>
        </p:nvPicPr>
        <p:blipFill>
          <a:blip r:embed="rId3" cstate="print"/>
          <a:stretch>
            <a:fillRect/>
          </a:stretch>
        </p:blipFill>
        <p:spPr>
          <a:xfrm>
            <a:off x="3124200" y="4876800"/>
            <a:ext cx="5638800" cy="1261203"/>
          </a:xfrm>
          <a:prstGeom prst="rect">
            <a:avLst/>
          </a:prstGeom>
          <a:ln>
            <a:solidFill>
              <a:schemeClr val="accent1">
                <a:lumMod val="50000"/>
              </a:schemeClr>
            </a:solid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Review</a:t>
            </a:r>
            <a:endParaRPr lang="en-US" dirty="0"/>
          </a:p>
        </p:txBody>
      </p:sp>
      <p:sp>
        <p:nvSpPr>
          <p:cNvPr id="4" name="Slide Number Placeholder 3"/>
          <p:cNvSpPr>
            <a:spLocks noGrp="1"/>
          </p:cNvSpPr>
          <p:nvPr>
            <p:ph type="sldNum" sz="quarter" idx="12"/>
          </p:nvPr>
        </p:nvSpPr>
        <p:spPr/>
        <p:txBody>
          <a:bodyPr/>
          <a:lstStyle/>
          <a:p>
            <a:pPr>
              <a:defRPr/>
            </a:pPr>
            <a:fld id="{3F853280-A496-4A0A-B286-A4AD878F609F}" type="slidenum">
              <a:rPr lang="en-US" sz="2000" smtClean="0">
                <a:solidFill>
                  <a:srgbClr val="000000"/>
                </a:solidFill>
              </a:rPr>
              <a:pPr>
                <a:defRPr/>
              </a:pPr>
              <a:t>43</a:t>
            </a:fld>
            <a:endParaRPr lang="en-US" sz="2000" dirty="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00">
            <a:alpha val="3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457200" y="1600200"/>
            <a:ext cx="8229600" cy="4191000"/>
          </a:xfrm>
        </p:spPr>
        <p:txBody>
          <a:bodyPr/>
          <a:lstStyle/>
          <a:p>
            <a:pPr marL="514350" indent="-514350">
              <a:buSzPct val="100000"/>
              <a:buFont typeface="+mj-lt"/>
              <a:buAutoNum type="arabicPeriod"/>
            </a:pPr>
            <a:r>
              <a:rPr lang="en-US" sz="2800" dirty="0" smtClean="0"/>
              <a:t>What is a proxy interview? </a:t>
            </a:r>
          </a:p>
          <a:p>
            <a:pPr marL="514350" indent="-514350">
              <a:buSzPct val="100000"/>
              <a:buFont typeface="+mj-lt"/>
              <a:buAutoNum type="arabicPeriod"/>
            </a:pPr>
            <a:endParaRPr lang="en-US" sz="2800" dirty="0" smtClean="0"/>
          </a:p>
          <a:p>
            <a:pPr marL="514350" indent="-514350">
              <a:buSzPct val="100000"/>
              <a:buFont typeface="+mj-lt"/>
              <a:buAutoNum type="arabicPeriod"/>
            </a:pPr>
            <a:r>
              <a:rPr lang="en-US" sz="2800" dirty="0" smtClean="0"/>
              <a:t>Who is considered an appropriate proxy?</a:t>
            </a:r>
          </a:p>
          <a:p>
            <a:pPr marL="514350" indent="-514350">
              <a:buSzPct val="100000"/>
              <a:buFont typeface="+mj-lt"/>
              <a:buAutoNum type="arabicPeriod"/>
            </a:pPr>
            <a:endParaRPr lang="en-US" sz="2800" dirty="0" smtClean="0"/>
          </a:p>
          <a:p>
            <a:pPr marL="514350" indent="-514350">
              <a:buSzPct val="100000"/>
              <a:buFont typeface="+mj-lt"/>
              <a:buAutoNum type="arabicPeriod"/>
            </a:pPr>
            <a:r>
              <a:rPr lang="en-US" sz="2800" dirty="0" smtClean="0"/>
              <a:t>What should be discussed with the management of a congregate setting if one of their clients has been diagnosed with TB disease?</a:t>
            </a:r>
            <a:endParaRPr lang="en-US" sz="2800" dirty="0"/>
          </a:p>
        </p:txBody>
      </p:sp>
      <p:sp>
        <p:nvSpPr>
          <p:cNvPr id="4" name="Slide Number Placeholder 3"/>
          <p:cNvSpPr>
            <a:spLocks noGrp="1"/>
          </p:cNvSpPr>
          <p:nvPr>
            <p:ph type="sldNum" sz="quarter" idx="12"/>
          </p:nvPr>
        </p:nvSpPr>
        <p:spPr/>
        <p:txBody>
          <a:bodyPr/>
          <a:lstStyle/>
          <a:p>
            <a:pPr>
              <a:defRPr/>
            </a:pPr>
            <a:fld id="{42B940A8-1F4E-424F-8215-AF7160E4C023}" type="slidenum">
              <a:rPr lang="en-US" sz="2000" smtClean="0">
                <a:solidFill>
                  <a:srgbClr val="000000"/>
                </a:solidFill>
              </a:rPr>
              <a:pPr>
                <a:defRPr/>
              </a:pPr>
              <a:t>44</a:t>
            </a:fld>
            <a:endParaRPr lang="en-US" sz="2000" dirty="0">
              <a:solidFill>
                <a:srgbClr val="0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00">
            <a:alpha val="33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Role Plays</a:t>
            </a:r>
            <a:endParaRPr lang="en-US" dirty="0"/>
          </a:p>
        </p:txBody>
      </p:sp>
      <p:sp>
        <p:nvSpPr>
          <p:cNvPr id="4" name="Content Placeholder 3"/>
          <p:cNvSpPr>
            <a:spLocks noGrp="1"/>
          </p:cNvSpPr>
          <p:nvPr>
            <p:ph idx="1"/>
          </p:nvPr>
        </p:nvSpPr>
        <p:spPr>
          <a:xfrm>
            <a:off x="457200" y="1600200"/>
            <a:ext cx="8229600" cy="2666999"/>
          </a:xfrm>
        </p:spPr>
        <p:txBody>
          <a:bodyPr/>
          <a:lstStyle/>
          <a:p>
            <a:pPr marL="457200" lvl="1" indent="0" algn="ctr">
              <a:buSzPct val="100000"/>
              <a:buNone/>
            </a:pPr>
            <a:r>
              <a:rPr lang="en-US" sz="3200" dirty="0" smtClean="0"/>
              <a:t>Refer to Appendix V</a:t>
            </a:r>
          </a:p>
        </p:txBody>
      </p:sp>
      <p:sp>
        <p:nvSpPr>
          <p:cNvPr id="2" name="Slide Number Placeholder 1"/>
          <p:cNvSpPr>
            <a:spLocks noGrp="1"/>
          </p:cNvSpPr>
          <p:nvPr>
            <p:ph type="sldNum" sz="quarter" idx="12"/>
          </p:nvPr>
        </p:nvSpPr>
        <p:spPr/>
        <p:txBody>
          <a:bodyPr/>
          <a:lstStyle/>
          <a:p>
            <a:pPr>
              <a:defRPr/>
            </a:pPr>
            <a:fld id="{2DB4E2A7-2BBA-4A36-84D9-AE9A85673D94}" type="slidenum">
              <a:rPr lang="en-US" sz="2000" smtClean="0">
                <a:solidFill>
                  <a:srgbClr val="000000"/>
                </a:solidFill>
              </a:rPr>
              <a:pPr>
                <a:defRPr/>
              </a:pPr>
              <a:t>45</a:t>
            </a:fld>
            <a:endParaRPr lang="en-US" sz="2000" dirty="0">
              <a:solidFill>
                <a:srgbClr val="000000"/>
              </a:solidFill>
            </a:endParaRPr>
          </a:p>
        </p:txBody>
      </p:sp>
    </p:spTree>
    <p:extLst>
      <p:ext uri="{BB962C8B-B14F-4D97-AF65-F5344CB8AC3E}">
        <p14:creationId xmlns:p14="http://schemas.microsoft.com/office/powerpoint/2010/main" val="1064362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475"/>
            <a:ext cx="9144000" cy="1143000"/>
          </a:xfrm>
        </p:spPr>
        <p:txBody>
          <a:bodyPr/>
          <a:lstStyle/>
          <a:p>
            <a:r>
              <a:rPr lang="en-US" sz="3600" dirty="0" smtClean="0"/>
              <a:t>What is a Proxy Interview?</a:t>
            </a:r>
            <a:endParaRPr lang="en-US" sz="3600" dirty="0"/>
          </a:p>
        </p:txBody>
      </p:sp>
      <p:sp>
        <p:nvSpPr>
          <p:cNvPr id="3" name="Content Placeholder 2"/>
          <p:cNvSpPr>
            <a:spLocks noGrp="1"/>
          </p:cNvSpPr>
          <p:nvPr>
            <p:ph idx="1"/>
          </p:nvPr>
        </p:nvSpPr>
        <p:spPr/>
        <p:txBody>
          <a:bodyPr/>
          <a:lstStyle/>
          <a:p>
            <a:pPr>
              <a:buNone/>
            </a:pPr>
            <a:r>
              <a:rPr lang="en-US" dirty="0" smtClean="0"/>
              <a:t>	A proxy interview is when a person is interviewed in place of the case.</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42B940A8-1F4E-424F-8215-AF7160E4C023}" type="slidenum">
              <a:rPr lang="en-US" sz="2000" smtClean="0">
                <a:solidFill>
                  <a:srgbClr val="000000"/>
                </a:solidFill>
              </a:rPr>
              <a:pPr>
                <a:defRPr/>
              </a:pPr>
              <a:t>5</a:t>
            </a:fld>
            <a:endParaRPr lang="en-US" sz="200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Title 1"/>
          <p:cNvSpPr>
            <a:spLocks noGrp="1"/>
          </p:cNvSpPr>
          <p:nvPr>
            <p:ph type="title"/>
          </p:nvPr>
        </p:nvSpPr>
        <p:spPr>
          <a:xfrm>
            <a:off x="457200" y="76200"/>
            <a:ext cx="8229600" cy="1143000"/>
          </a:xfrm>
        </p:spPr>
        <p:txBody>
          <a:bodyPr/>
          <a:lstStyle/>
          <a:p>
            <a:r>
              <a:rPr lang="en-US" dirty="0" smtClean="0"/>
              <a:t>When to Use Proxy?</a:t>
            </a:r>
          </a:p>
        </p:txBody>
      </p:sp>
      <p:sp>
        <p:nvSpPr>
          <p:cNvPr id="143362" name="Content Placeholder 2"/>
          <p:cNvSpPr>
            <a:spLocks noGrp="1"/>
          </p:cNvSpPr>
          <p:nvPr>
            <p:ph sz="half" idx="1"/>
          </p:nvPr>
        </p:nvSpPr>
        <p:spPr>
          <a:xfrm>
            <a:off x="152400" y="1600200"/>
            <a:ext cx="6096000" cy="4572000"/>
          </a:xfrm>
        </p:spPr>
        <p:txBody>
          <a:bodyPr/>
          <a:lstStyle/>
          <a:p>
            <a:pPr marL="0" indent="0">
              <a:buNone/>
            </a:pPr>
            <a:r>
              <a:rPr lang="en-US" u="sng" dirty="0" smtClean="0"/>
              <a:t>Proxies</a:t>
            </a:r>
            <a:r>
              <a:rPr lang="en-US" dirty="0" smtClean="0"/>
              <a:t> are used when a case cannot be interviewed because they are</a:t>
            </a:r>
          </a:p>
          <a:p>
            <a:r>
              <a:rPr lang="en-US" dirty="0" smtClean="0"/>
              <a:t>A child</a:t>
            </a:r>
          </a:p>
          <a:p>
            <a:r>
              <a:rPr lang="en-US" dirty="0" smtClean="0"/>
              <a:t>Physically or mentally unable to communicate </a:t>
            </a:r>
          </a:p>
          <a:p>
            <a:r>
              <a:rPr lang="en-US" dirty="0" smtClean="0"/>
              <a:t>Deceased</a:t>
            </a:r>
          </a:p>
          <a:p>
            <a:r>
              <a:rPr lang="en-US" dirty="0" smtClean="0"/>
              <a:t>Unable to be located</a:t>
            </a:r>
            <a:r>
              <a:rPr lang="en-US" sz="3000" dirty="0" smtClean="0"/>
              <a:t/>
            </a:r>
            <a:br>
              <a:rPr lang="en-US" sz="3000" dirty="0" smtClean="0"/>
            </a:br>
            <a:endParaRPr lang="en-US" sz="1400" dirty="0" smtClean="0"/>
          </a:p>
        </p:txBody>
      </p:sp>
      <p:sp>
        <p:nvSpPr>
          <p:cNvPr id="143363" name="Slide Number Placeholder 3"/>
          <p:cNvSpPr>
            <a:spLocks noGrp="1"/>
          </p:cNvSpPr>
          <p:nvPr>
            <p:ph type="sldNum" sz="quarter" idx="12"/>
          </p:nvPr>
        </p:nvSpPr>
        <p:spPr>
          <a:xfrm>
            <a:off x="8153400" y="6305550"/>
            <a:ext cx="685800" cy="552450"/>
          </a:xfrm>
          <a:noFill/>
        </p:spPr>
        <p:txBody>
          <a:bodyPr/>
          <a:lstStyle/>
          <a:p>
            <a:fld id="{EE47EE60-7B78-4090-A7D0-D662F3C9FED6}" type="slidenum">
              <a:rPr lang="en-US" sz="2000" smtClean="0">
                <a:solidFill>
                  <a:srgbClr val="000000"/>
                </a:solidFill>
              </a:rPr>
              <a:pPr/>
              <a:t>6</a:t>
            </a:fld>
            <a:endParaRPr lang="en-US" sz="2000" dirty="0" smtClean="0">
              <a:solidFill>
                <a:srgbClr val="000000"/>
              </a:solidFill>
            </a:endParaRPr>
          </a:p>
        </p:txBody>
      </p:sp>
      <p:pic>
        <p:nvPicPr>
          <p:cNvPr id="1026" name="Picture 2" descr="D:\Selects\LoRes\IMG_2137.jpg"/>
          <p:cNvPicPr>
            <a:picLocks noGrp="1" noChangeAspect="1" noChangeArrowheads="1"/>
          </p:cNvPicPr>
          <p:nvPr>
            <p:ph sz="half" idx="2"/>
          </p:nvPr>
        </p:nvPicPr>
        <p:blipFill>
          <a:blip r:embed="rId3" cstate="print"/>
          <a:srcRect/>
          <a:stretch>
            <a:fillRect/>
          </a:stretch>
        </p:blipFill>
        <p:spPr bwMode="auto">
          <a:xfrm>
            <a:off x="6172200" y="2133600"/>
            <a:ext cx="2413000" cy="3619500"/>
          </a:xfrm>
          <a:prstGeom prst="rect">
            <a:avLst/>
          </a:prstGeom>
          <a:noFill/>
          <a:ln>
            <a:solidFill>
              <a:schemeClr val="accent1">
                <a:lumMod val="50000"/>
              </a:schemeClr>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an Appropriate Proxy? (1)</a:t>
            </a:r>
            <a:endParaRPr lang="en-US" dirty="0"/>
          </a:p>
        </p:txBody>
      </p:sp>
      <p:sp>
        <p:nvSpPr>
          <p:cNvPr id="3" name="Content Placeholder 2"/>
          <p:cNvSpPr>
            <a:spLocks noGrp="1"/>
          </p:cNvSpPr>
          <p:nvPr>
            <p:ph idx="1"/>
          </p:nvPr>
        </p:nvSpPr>
        <p:spPr/>
        <p:txBody>
          <a:bodyPr/>
          <a:lstStyle/>
          <a:p>
            <a:pPr marL="0" indent="0">
              <a:buNone/>
            </a:pPr>
            <a:r>
              <a:rPr lang="en-US" sz="2800" dirty="0" smtClean="0"/>
              <a:t>An appropriate proxy is someone who </a:t>
            </a:r>
            <a:br>
              <a:rPr lang="en-US" sz="2800" dirty="0" smtClean="0"/>
            </a:br>
            <a:endParaRPr lang="en-US" sz="1400" dirty="0" smtClean="0"/>
          </a:p>
          <a:p>
            <a:r>
              <a:rPr lang="en-US" sz="2800" dirty="0" smtClean="0"/>
              <a:t>Knows the case’s practices, habits, and behaviors </a:t>
            </a:r>
            <a:br>
              <a:rPr lang="en-US" sz="2800" dirty="0" smtClean="0"/>
            </a:br>
            <a:endParaRPr lang="en-US" sz="1400" dirty="0" smtClean="0"/>
          </a:p>
          <a:p>
            <a:r>
              <a:rPr lang="en-US" sz="2800" dirty="0" smtClean="0"/>
              <a:t>Is able to identify persons whom the case has been in contact with </a:t>
            </a:r>
            <a:endParaRPr lang="en-US" sz="2800" dirty="0"/>
          </a:p>
        </p:txBody>
      </p:sp>
      <p:sp>
        <p:nvSpPr>
          <p:cNvPr id="4" name="Slide Number Placeholder 3"/>
          <p:cNvSpPr>
            <a:spLocks noGrp="1"/>
          </p:cNvSpPr>
          <p:nvPr>
            <p:ph type="sldNum" sz="quarter" idx="12"/>
          </p:nvPr>
        </p:nvSpPr>
        <p:spPr/>
        <p:txBody>
          <a:bodyPr/>
          <a:lstStyle/>
          <a:p>
            <a:pPr>
              <a:defRPr/>
            </a:pPr>
            <a:fld id="{42B940A8-1F4E-424F-8215-AF7160E4C023}" type="slidenum">
              <a:rPr lang="en-US" sz="2000" smtClean="0">
                <a:solidFill>
                  <a:srgbClr val="000000"/>
                </a:solidFill>
              </a:rPr>
              <a:pPr>
                <a:defRPr/>
              </a:pPr>
              <a:t>7</a:t>
            </a:fld>
            <a:endParaRPr lang="en-US" sz="2000"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Content Placeholder 2"/>
          <p:cNvSpPr>
            <a:spLocks noGrp="1"/>
          </p:cNvSpPr>
          <p:nvPr>
            <p:ph idx="1"/>
          </p:nvPr>
        </p:nvSpPr>
        <p:spPr/>
        <p:txBody>
          <a:bodyPr/>
          <a:lstStyle/>
          <a:p>
            <a:pPr>
              <a:buNone/>
            </a:pPr>
            <a:r>
              <a:rPr lang="en-US" sz="2800" dirty="0" smtClean="0"/>
              <a:t>An appropriate proxy can be:</a:t>
            </a:r>
            <a:br>
              <a:rPr lang="en-US" sz="2800" dirty="0" smtClean="0"/>
            </a:br>
            <a:endParaRPr lang="en-US" sz="1400" dirty="0" smtClean="0"/>
          </a:p>
          <a:p>
            <a:r>
              <a:rPr lang="en-US" sz="2800" dirty="0" smtClean="0"/>
              <a:t>A family member</a:t>
            </a:r>
          </a:p>
          <a:p>
            <a:endParaRPr lang="en-US" sz="1000" dirty="0" smtClean="0"/>
          </a:p>
          <a:p>
            <a:r>
              <a:rPr lang="en-US" sz="2800" dirty="0" smtClean="0"/>
              <a:t>A close friend</a:t>
            </a:r>
          </a:p>
          <a:p>
            <a:endParaRPr lang="en-US" sz="1000" dirty="0" smtClean="0"/>
          </a:p>
          <a:p>
            <a:r>
              <a:rPr lang="en-US" sz="2800" dirty="0" smtClean="0"/>
              <a:t>Someone else who knows the case well</a:t>
            </a:r>
          </a:p>
          <a:p>
            <a:pPr lvl="1"/>
            <a:r>
              <a:rPr lang="en-US" dirty="0" smtClean="0"/>
              <a:t>In congregate settings, the proxy may not have personal knowledge of the case, but may have access to documentation about the case.</a:t>
            </a:r>
          </a:p>
        </p:txBody>
      </p:sp>
      <p:sp>
        <p:nvSpPr>
          <p:cNvPr id="144388" name="Slide Number Placeholder 3"/>
          <p:cNvSpPr>
            <a:spLocks noGrp="1"/>
          </p:cNvSpPr>
          <p:nvPr>
            <p:ph type="sldNum" sz="quarter" idx="12"/>
          </p:nvPr>
        </p:nvSpPr>
        <p:spPr>
          <a:noFill/>
        </p:spPr>
        <p:txBody>
          <a:bodyPr/>
          <a:lstStyle/>
          <a:p>
            <a:fld id="{6FA429E1-4525-4FC8-9C46-F7CF0EF75C34}" type="slidenum">
              <a:rPr lang="en-US" sz="2000" smtClean="0">
                <a:solidFill>
                  <a:srgbClr val="000000"/>
                </a:solidFill>
              </a:rPr>
              <a:pPr/>
              <a:t>8</a:t>
            </a:fld>
            <a:endParaRPr lang="en-US" sz="2000" dirty="0" smtClean="0">
              <a:solidFill>
                <a:srgbClr val="000000"/>
              </a:solidFill>
            </a:endParaRPr>
          </a:p>
        </p:txBody>
      </p:sp>
      <p:sp>
        <p:nvSpPr>
          <p:cNvPr id="5" name="Title 1"/>
          <p:cNvSpPr txBox="1">
            <a:spLocks/>
          </p:cNvSpPr>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accent2"/>
                </a:solidFill>
                <a:effectLst/>
                <a:uLnTx/>
                <a:uFillTx/>
                <a:latin typeface="+mj-lt"/>
                <a:ea typeface="+mj-ea"/>
                <a:cs typeface="+mj-cs"/>
              </a:rPr>
              <a:t>Who is an Appropriate Proxy? (2)</a:t>
            </a:r>
            <a:endParaRPr kumimoji="0" lang="en-US" sz="3600" b="1"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7475"/>
            <a:ext cx="8686800" cy="1143000"/>
          </a:xfrm>
        </p:spPr>
        <p:txBody>
          <a:bodyPr/>
          <a:lstStyle/>
          <a:p>
            <a:r>
              <a:rPr lang="en-US" dirty="0" smtClean="0"/>
              <a:t>What Information Should be Gathered from a Proxy?</a:t>
            </a:r>
            <a:endParaRPr lang="en-US" dirty="0"/>
          </a:p>
        </p:txBody>
      </p:sp>
      <p:sp>
        <p:nvSpPr>
          <p:cNvPr id="3" name="Content Placeholder 2"/>
          <p:cNvSpPr>
            <a:spLocks noGrp="1"/>
          </p:cNvSpPr>
          <p:nvPr>
            <p:ph idx="1"/>
          </p:nvPr>
        </p:nvSpPr>
        <p:spPr/>
        <p:txBody>
          <a:bodyPr/>
          <a:lstStyle/>
          <a:p>
            <a:r>
              <a:rPr lang="en-US" sz="2800" dirty="0" smtClean="0"/>
              <a:t>Where the case spent time</a:t>
            </a:r>
          </a:p>
          <a:p>
            <a:endParaRPr lang="en-US" sz="2800" dirty="0" smtClean="0"/>
          </a:p>
          <a:p>
            <a:r>
              <a:rPr lang="en-US" sz="2800" dirty="0" smtClean="0"/>
              <a:t>Who the case spent time with</a:t>
            </a:r>
          </a:p>
          <a:p>
            <a:endParaRPr lang="en-US" sz="2800" dirty="0" smtClean="0"/>
          </a:p>
          <a:p>
            <a:r>
              <a:rPr lang="en-US" sz="2800" dirty="0" smtClean="0"/>
              <a:t>What activities the case participated in </a:t>
            </a:r>
          </a:p>
        </p:txBody>
      </p:sp>
      <p:sp>
        <p:nvSpPr>
          <p:cNvPr id="4" name="Slide Number Placeholder 3"/>
          <p:cNvSpPr>
            <a:spLocks noGrp="1"/>
          </p:cNvSpPr>
          <p:nvPr>
            <p:ph type="sldNum" sz="quarter" idx="12"/>
          </p:nvPr>
        </p:nvSpPr>
        <p:spPr/>
        <p:txBody>
          <a:bodyPr/>
          <a:lstStyle/>
          <a:p>
            <a:pPr>
              <a:defRPr/>
            </a:pPr>
            <a:fld id="{42B940A8-1F4E-424F-8215-AF7160E4C023}" type="slidenum">
              <a:rPr lang="en-US" sz="2000" smtClean="0">
                <a:solidFill>
                  <a:srgbClr val="000000"/>
                </a:solidFill>
              </a:rPr>
              <a:pPr>
                <a:defRPr/>
              </a:pPr>
              <a:t>9</a:t>
            </a:fld>
            <a:endParaRPr lang="en-US" sz="2000" dirty="0">
              <a:solidFill>
                <a:srgbClr val="000000"/>
              </a:solidFill>
            </a:endParaRPr>
          </a:p>
        </p:txBody>
      </p:sp>
    </p:spTree>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3207</TotalTime>
  <Words>2733</Words>
  <Application>Microsoft Office PowerPoint</Application>
  <PresentationFormat>On-screen Show (4:3)</PresentationFormat>
  <Paragraphs>483</Paragraphs>
  <Slides>45</Slides>
  <Notes>45</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1_Default Design</vt:lpstr>
      <vt:lpstr>Default Design</vt:lpstr>
      <vt:lpstr>Special Circumstances</vt:lpstr>
      <vt:lpstr> Learning Objectives</vt:lpstr>
      <vt:lpstr>Conducting Interviews with Persons Other than the Case</vt:lpstr>
      <vt:lpstr>Proxy Interviews</vt:lpstr>
      <vt:lpstr>What is a Proxy Interview?</vt:lpstr>
      <vt:lpstr>When to Use Proxy?</vt:lpstr>
      <vt:lpstr>Who is an Appropriate Proxy? (1)</vt:lpstr>
      <vt:lpstr>PowerPoint Presentation</vt:lpstr>
      <vt:lpstr>What Information Should be Gathered from a Proxy?</vt:lpstr>
      <vt:lpstr>Maintaining Confidentiality</vt:lpstr>
      <vt:lpstr>When NOT to Use a Proxy Interview</vt:lpstr>
      <vt:lpstr>Source Case Investigations</vt:lpstr>
      <vt:lpstr>What is a Source Case?</vt:lpstr>
      <vt:lpstr>What is a Source Case Investigation?</vt:lpstr>
      <vt:lpstr>     When to Conduct a Source Case Investigation</vt:lpstr>
      <vt:lpstr>Procedures for a Source Case Investigation</vt:lpstr>
      <vt:lpstr>Social Networks</vt:lpstr>
      <vt:lpstr>What is a Social Network? </vt:lpstr>
      <vt:lpstr>Why Use a Social Network Strategy  for a TB Contact Investigation? </vt:lpstr>
      <vt:lpstr>When to Use Social Network Strategies?</vt:lpstr>
      <vt:lpstr>How is the Social Networking Strategy Implemented for CI?</vt:lpstr>
      <vt:lpstr>What Types of Questions to ask in Social Network Interview?</vt:lpstr>
      <vt:lpstr>Congregate Settings</vt:lpstr>
      <vt:lpstr>What is a Congregate Setting?</vt:lpstr>
      <vt:lpstr>Examples of Congregate Settings (1)</vt:lpstr>
      <vt:lpstr>PowerPoint Presentation</vt:lpstr>
      <vt:lpstr>What Are Some Challenges for Contact Investigations in Congregate Settings? </vt:lpstr>
      <vt:lpstr>Working with Congregate  Setting Management</vt:lpstr>
      <vt:lpstr>What Should Occur at the  Initial Meeting? (1)</vt:lpstr>
      <vt:lpstr>What Should Occur at the  Initial Meeting? (2)</vt:lpstr>
      <vt:lpstr>What are the Steps for Conducting the CI for a Congregate Setting?</vt:lpstr>
      <vt:lpstr>Working with Congregate Settings: Correctional Facilities</vt:lpstr>
      <vt:lpstr>Working with Congregate Settings: Workplaces</vt:lpstr>
      <vt:lpstr>Working with Congregate Settings:  Health Care Settings</vt:lpstr>
      <vt:lpstr>Working with Congregate Settings: Schools</vt:lpstr>
      <vt:lpstr>Working with Congregate Settings: Homeless Shelters</vt:lpstr>
      <vt:lpstr>Working with the Media</vt:lpstr>
      <vt:lpstr>Possible Situations for News Coverage</vt:lpstr>
      <vt:lpstr>Reasons for Participating in News Media Coverage (1)</vt:lpstr>
      <vt:lpstr>Reasons for Participating in News Media Coverage (2)</vt:lpstr>
      <vt:lpstr>Potential Drawbacks to News Coverage</vt:lpstr>
      <vt:lpstr>Strategy for News Coverage</vt:lpstr>
      <vt:lpstr>Review</vt:lpstr>
      <vt:lpstr>Review</vt:lpstr>
      <vt:lpstr>Role Plays</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Circumstances</dc:title>
  <dc:creator>Sarah Segerlind</dc:creator>
  <cp:lastModifiedBy>Sarah Segerlind</cp:lastModifiedBy>
  <cp:revision>509</cp:revision>
  <dcterms:created xsi:type="dcterms:W3CDTF">2011-04-25T14:53:38Z</dcterms:created>
  <dcterms:modified xsi:type="dcterms:W3CDTF">2013-07-12T20:31:30Z</dcterms:modified>
</cp:coreProperties>
</file>