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74"/>
  </p:notesMasterIdLst>
  <p:handoutMasterIdLst>
    <p:handoutMasterId r:id="rId75"/>
  </p:handoutMasterIdLst>
  <p:sldIdLst>
    <p:sldId id="456" r:id="rId2"/>
    <p:sldId id="329" r:id="rId3"/>
    <p:sldId id="501" r:id="rId4"/>
    <p:sldId id="504" r:id="rId5"/>
    <p:sldId id="471" r:id="rId6"/>
    <p:sldId id="473" r:id="rId7"/>
    <p:sldId id="465" r:id="rId8"/>
    <p:sldId id="474" r:id="rId9"/>
    <p:sldId id="475" r:id="rId10"/>
    <p:sldId id="462" r:id="rId11"/>
    <p:sldId id="344" r:id="rId12"/>
    <p:sldId id="345" r:id="rId13"/>
    <p:sldId id="434" r:id="rId14"/>
    <p:sldId id="348" r:id="rId15"/>
    <p:sldId id="349" r:id="rId16"/>
    <p:sldId id="350" r:id="rId17"/>
    <p:sldId id="351" r:id="rId18"/>
    <p:sldId id="352" r:id="rId19"/>
    <p:sldId id="353" r:id="rId20"/>
    <p:sldId id="354" r:id="rId21"/>
    <p:sldId id="486" r:id="rId22"/>
    <p:sldId id="487" r:id="rId23"/>
    <p:sldId id="488" r:id="rId24"/>
    <p:sldId id="489" r:id="rId25"/>
    <p:sldId id="490" r:id="rId26"/>
    <p:sldId id="495" r:id="rId27"/>
    <p:sldId id="358" r:id="rId28"/>
    <p:sldId id="359" r:id="rId29"/>
    <p:sldId id="356" r:id="rId30"/>
    <p:sldId id="357" r:id="rId31"/>
    <p:sldId id="463" r:id="rId32"/>
    <p:sldId id="368" r:id="rId33"/>
    <p:sldId id="484" r:id="rId34"/>
    <p:sldId id="369" r:id="rId35"/>
    <p:sldId id="481" r:id="rId36"/>
    <p:sldId id="482" r:id="rId37"/>
    <p:sldId id="483" r:id="rId38"/>
    <p:sldId id="373" r:id="rId39"/>
    <p:sldId id="407" r:id="rId40"/>
    <p:sldId id="408" r:id="rId41"/>
    <p:sldId id="496" r:id="rId42"/>
    <p:sldId id="491" r:id="rId43"/>
    <p:sldId id="492" r:id="rId44"/>
    <p:sldId id="506" r:id="rId45"/>
    <p:sldId id="499" r:id="rId46"/>
    <p:sldId id="500" r:id="rId47"/>
    <p:sldId id="493" r:id="rId48"/>
    <p:sldId id="412" r:id="rId49"/>
    <p:sldId id="494" r:id="rId50"/>
    <p:sldId id="417" r:id="rId51"/>
    <p:sldId id="418" r:id="rId52"/>
    <p:sldId id="420" r:id="rId53"/>
    <p:sldId id="421" r:id="rId54"/>
    <p:sldId id="422" r:id="rId55"/>
    <p:sldId id="423" r:id="rId56"/>
    <p:sldId id="424" r:id="rId57"/>
    <p:sldId id="459" r:id="rId58"/>
    <p:sldId id="426" r:id="rId59"/>
    <p:sldId id="503" r:id="rId60"/>
    <p:sldId id="430" r:id="rId61"/>
    <p:sldId id="431" r:id="rId62"/>
    <p:sldId id="432" r:id="rId63"/>
    <p:sldId id="375" r:id="rId64"/>
    <p:sldId id="454" r:id="rId65"/>
    <p:sldId id="377" r:id="rId66"/>
    <p:sldId id="378" r:id="rId67"/>
    <p:sldId id="379" r:id="rId68"/>
    <p:sldId id="380" r:id="rId69"/>
    <p:sldId id="381" r:id="rId70"/>
    <p:sldId id="460" r:id="rId71"/>
    <p:sldId id="461" r:id="rId72"/>
    <p:sldId id="384" r:id="rId7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B3CBB"/>
    <a:srgbClr val="00CC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5712" autoAdjust="0"/>
  </p:normalViewPr>
  <p:slideViewPr>
    <p:cSldViewPr>
      <p:cViewPr varScale="1">
        <p:scale>
          <a:sx n="51" d="100"/>
          <a:sy n="51" d="100"/>
        </p:scale>
        <p:origin x="-165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862"/>
    </p:cViewPr>
  </p:sorterViewPr>
  <p:notesViewPr>
    <p:cSldViewPr>
      <p:cViewPr>
        <p:scale>
          <a:sx n="100" d="100"/>
          <a:sy n="100" d="100"/>
        </p:scale>
        <p:origin x="-147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A5D4A6F-D3E6-4C46-BD33-0553C2F8E031}" type="datetimeFigureOut">
              <a:rPr lang="en-US" smtClean="0"/>
              <a:pPr/>
              <a:t>7/11/2013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1A7CD0-FD9C-4723-92F2-90837CE13A49}" type="slidenum">
              <a:rPr lang="en-US" smtClean="0"/>
              <a:pPr/>
              <a:t>‹#›</a:t>
            </a:fld>
            <a:endParaRPr lang="en-US" dirty="0"/>
          </a:p>
        </p:txBody>
      </p:sp>
    </p:spTree>
    <p:extLst>
      <p:ext uri="{BB962C8B-B14F-4D97-AF65-F5344CB8AC3E}">
        <p14:creationId xmlns:p14="http://schemas.microsoft.com/office/powerpoint/2010/main" val="141252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24F7450-FAB8-4AC8-BF76-D1FCF4D9DE10}" type="datetimeFigureOut">
              <a:rPr lang="en-US" smtClean="0"/>
              <a:pPr/>
              <a:t>7/11/2013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0149A01-A2A5-44F0-AA11-C9C497A45CD6}" type="slidenum">
              <a:rPr lang="en-US" smtClean="0"/>
              <a:pPr/>
              <a:t>‹#›</a:t>
            </a:fld>
            <a:endParaRPr lang="en-US" dirty="0"/>
          </a:p>
        </p:txBody>
      </p:sp>
    </p:spTree>
    <p:extLst>
      <p:ext uri="{BB962C8B-B14F-4D97-AF65-F5344CB8AC3E}">
        <p14:creationId xmlns:p14="http://schemas.microsoft.com/office/powerpoint/2010/main" val="60409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Explain to participants</a:t>
            </a:r>
            <a:r>
              <a:rPr lang="en-US" baseline="0" dirty="0" smtClean="0"/>
              <a:t> that</a:t>
            </a:r>
            <a:r>
              <a:rPr lang="en-US" dirty="0" smtClean="0"/>
              <a:t> this</a:t>
            </a:r>
            <a:r>
              <a:rPr lang="en-US" baseline="0" dirty="0" smtClean="0"/>
              <a:t> session will focus on applying all of the previously learned information on the CI process, communication, and effective interviewing skills to the actual TB contact investigation interview</a:t>
            </a:r>
            <a:endParaRPr lang="en-US" dirty="0"/>
          </a:p>
        </p:txBody>
      </p:sp>
      <p:sp>
        <p:nvSpPr>
          <p:cNvPr id="4" name="Slide Number Placeholder 3"/>
          <p:cNvSpPr>
            <a:spLocks noGrp="1"/>
          </p:cNvSpPr>
          <p:nvPr>
            <p:ph type="sldNum" sz="quarter" idx="10"/>
          </p:nvPr>
        </p:nvSpPr>
        <p:spPr/>
        <p:txBody>
          <a:bodyPr/>
          <a:lstStyle/>
          <a:p>
            <a:fld id="{0AB07B3C-DCE1-4FF8-9696-71283E0F4BC2}"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Introduce</a:t>
            </a:r>
            <a:r>
              <a:rPr lang="en-US" baseline="0" dirty="0" smtClean="0"/>
              <a:t> the</a:t>
            </a:r>
            <a:r>
              <a:rPr lang="en-US" dirty="0" smtClean="0"/>
              <a:t> CDC “</a:t>
            </a:r>
            <a:r>
              <a:rPr lang="en-US" sz="1200" i="1" kern="1200" dirty="0" smtClean="0">
                <a:solidFill>
                  <a:schemeClr val="tx1"/>
                </a:solidFill>
                <a:latin typeface="+mn-lt"/>
                <a:ea typeface="+mn-ea"/>
                <a:cs typeface="+mn-cs"/>
              </a:rPr>
              <a:t>Effective TB Interviewing for Contact Investigations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DVD</a:t>
            </a: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Mention that different</a:t>
            </a:r>
            <a:r>
              <a:rPr lang="en-US" sz="1200" kern="1200" baseline="0" dirty="0" smtClean="0">
                <a:solidFill>
                  <a:schemeClr val="tx1"/>
                </a:solidFill>
                <a:latin typeface="+mn-lt"/>
                <a:ea typeface="+mn-ea"/>
                <a:cs typeface="+mn-cs"/>
              </a:rPr>
              <a:t> video interview scenarios will be shown during the session, so participants can observe a variety of interviews and discuss</a:t>
            </a:r>
          </a:p>
          <a:p>
            <a:pPr>
              <a:buFont typeface="Arial" pitchFamily="34" charset="0"/>
              <a:buChar cha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Note that the interviews were</a:t>
            </a:r>
            <a:r>
              <a:rPr lang="en-US" sz="1200" kern="1200" baseline="0" dirty="0" smtClean="0">
                <a:solidFill>
                  <a:schemeClr val="tx1"/>
                </a:solidFill>
                <a:latin typeface="+mn-lt"/>
                <a:ea typeface="+mn-ea"/>
                <a:cs typeface="+mn-cs"/>
              </a:rPr>
              <a:t> developed to demonstrate correct and incorrect methods.</a:t>
            </a:r>
            <a:br>
              <a:rPr lang="en-US" sz="1200" kern="1200" baseline="0" dirty="0" smtClean="0">
                <a:solidFill>
                  <a:schemeClr val="tx1"/>
                </a:solidFill>
                <a:latin typeface="+mn-lt"/>
                <a:ea typeface="+mn-ea"/>
                <a:cs typeface="+mn-cs"/>
              </a:rPr>
            </a:br>
            <a:endParaRPr lang="en-US" sz="1200" kern="1200" baseline="0" dirty="0" smtClean="0">
              <a:solidFill>
                <a:schemeClr val="tx1"/>
              </a:solidFill>
              <a:latin typeface="+mn-lt"/>
              <a:ea typeface="+mn-ea"/>
              <a:cs typeface="+mn-cs"/>
            </a:endParaRPr>
          </a:p>
          <a:p>
            <a:pPr>
              <a:buFont typeface="Arial" pitchFamily="34" charset="0"/>
              <a:buChar char="•"/>
            </a:pPr>
            <a:r>
              <a:rPr lang="en-US" sz="1200" i="1" kern="1200" baseline="0" dirty="0" smtClean="0">
                <a:solidFill>
                  <a:schemeClr val="tx1"/>
                </a:solidFill>
                <a:latin typeface="+mn-lt"/>
                <a:ea typeface="+mn-ea"/>
                <a:cs typeface="+mn-cs"/>
              </a:rPr>
              <a:t>Show the </a:t>
            </a:r>
            <a:r>
              <a:rPr lang="en-US" sz="1200" i="1" kern="1200" dirty="0" smtClean="0">
                <a:solidFill>
                  <a:schemeClr val="tx1"/>
                </a:solidFill>
                <a:latin typeface="+mn-lt"/>
                <a:ea typeface="+mn-ea"/>
                <a:cs typeface="+mn-cs"/>
              </a:rPr>
              <a:t>Introduction</a:t>
            </a:r>
            <a:r>
              <a:rPr lang="en-US" sz="1200" i="1" kern="1200" baseline="0" dirty="0" smtClean="0">
                <a:solidFill>
                  <a:schemeClr val="tx1"/>
                </a:solidFill>
                <a:latin typeface="+mn-lt"/>
                <a:ea typeface="+mn-ea"/>
                <a:cs typeface="+mn-cs"/>
              </a:rPr>
              <a:t> section (1:49 minutes) and the fi</a:t>
            </a:r>
            <a:r>
              <a:rPr lang="en-US" sz="1200" i="1" kern="1200" dirty="0" smtClean="0">
                <a:solidFill>
                  <a:schemeClr val="tx1"/>
                </a:solidFill>
                <a:latin typeface="+mn-lt"/>
                <a:ea typeface="+mn-ea"/>
                <a:cs typeface="+mn-cs"/>
              </a:rPr>
              <a:t>rst scenario</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with Jerry (22:09 minutes) </a:t>
            </a:r>
          </a:p>
          <a:p>
            <a:pPr lvl="0">
              <a:buFont typeface="Arial" pitchFamily="34" charset="0"/>
              <a:buChar char="•"/>
            </a:pPr>
            <a:r>
              <a:rPr lang="en-US" sz="1200" i="1" kern="1200" dirty="0" smtClean="0">
                <a:solidFill>
                  <a:schemeClr val="tx1"/>
                </a:solidFill>
                <a:latin typeface="+mn-lt"/>
                <a:ea typeface="+mn-ea"/>
                <a:cs typeface="+mn-cs"/>
              </a:rPr>
              <a:t>Ask participants</a:t>
            </a:r>
            <a:r>
              <a:rPr lang="en-US" sz="1200" kern="1200" dirty="0" smtClean="0">
                <a:solidFill>
                  <a:schemeClr val="tx1"/>
                </a:solidFill>
                <a:latin typeface="+mn-lt"/>
                <a:ea typeface="+mn-ea"/>
                <a:cs typeface="+mn-cs"/>
              </a:rPr>
              <a:t>  </a:t>
            </a:r>
          </a:p>
          <a:p>
            <a:pPr lvl="1">
              <a:buFont typeface="Arial" pitchFamily="34" charset="0"/>
              <a:buChar char="•"/>
            </a:pPr>
            <a:r>
              <a:rPr lang="en-US" sz="1200" i="0"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How do you feel about the way Pete continued to ask for Jerry’s contacts?</a:t>
            </a:r>
          </a:p>
          <a:p>
            <a:pPr lvl="1">
              <a:buFont typeface="Arial" pitchFamily="34" charset="0"/>
              <a:buChar char="•"/>
            </a:pP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What communication and interviewing techniques did Pete use</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effectively in this interview?</a:t>
            </a:r>
          </a:p>
          <a:p>
            <a:pPr lvl="1">
              <a:buFont typeface="Arial" pitchFamily="34" charset="0"/>
              <a:buChar char="•"/>
            </a:pP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How did Pete handle the issue of confidentiality? </a:t>
            </a:r>
          </a:p>
          <a:p>
            <a:pPr lvl="1">
              <a:buFont typeface="Arial" pitchFamily="34" charset="0"/>
              <a:buChar char="•"/>
            </a:pP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Is there anything you would have done differently in this situation? </a:t>
            </a:r>
          </a:p>
          <a:p>
            <a:pPr lvl="1">
              <a:buFont typeface="Arial" pitchFamily="34" charset="0"/>
              <a:buNone/>
            </a:pPr>
            <a:endParaRPr lang="en-US" sz="1200" i="0" kern="1200" baseline="0" dirty="0" smtClean="0">
              <a:solidFill>
                <a:schemeClr val="tx1"/>
              </a:solidFill>
              <a:latin typeface="+mn-lt"/>
              <a:ea typeface="+mn-ea"/>
              <a:cs typeface="+mn-cs"/>
            </a:endParaRPr>
          </a:p>
          <a:p>
            <a:pPr lvl="0">
              <a:buFont typeface="Arial" pitchFamily="34" charset="0"/>
              <a:buChar char="•"/>
            </a:pPr>
            <a:r>
              <a:rPr lang="en-US" sz="1200" b="1" i="1" u="sng" kern="1200" baseline="0" dirty="0" smtClean="0">
                <a:solidFill>
                  <a:schemeClr val="tx1"/>
                </a:solidFill>
                <a:latin typeface="+mn-lt"/>
                <a:ea typeface="+mn-ea"/>
                <a:cs typeface="+mn-cs"/>
              </a:rPr>
              <a:t>Note to facilitator:</a:t>
            </a:r>
            <a:r>
              <a:rPr lang="en-US" sz="1200" b="1" i="1" u="none" kern="1200" baseline="0" dirty="0" smtClean="0">
                <a:solidFill>
                  <a:schemeClr val="tx1"/>
                </a:solidFill>
                <a:latin typeface="+mn-lt"/>
                <a:ea typeface="+mn-ea"/>
                <a:cs typeface="+mn-cs"/>
              </a:rPr>
              <a:t> </a:t>
            </a:r>
            <a:r>
              <a:rPr lang="en-US" sz="1200" b="1" i="0" u="none" kern="1200" baseline="0" dirty="0" smtClean="0">
                <a:solidFill>
                  <a:schemeClr val="tx1"/>
                </a:solidFill>
                <a:latin typeface="+mn-lt"/>
                <a:ea typeface="+mn-ea"/>
                <a:cs typeface="+mn-cs"/>
              </a:rPr>
              <a:t> </a:t>
            </a:r>
            <a:r>
              <a:rPr lang="en-US" sz="1200" i="0" u="none" kern="1200" baseline="0" dirty="0" smtClean="0">
                <a:solidFill>
                  <a:schemeClr val="tx1"/>
                </a:solidFill>
                <a:latin typeface="+mn-lt"/>
                <a:ea typeface="+mn-ea"/>
                <a:cs typeface="+mn-cs"/>
              </a:rPr>
              <a:t>Ensure DVD equipment is working prior to training. View and become familiar with all interview scenarios prior to the course. This will allow flexibility to decide which interview clips to show participants if time becomes an issue.</a:t>
            </a:r>
            <a:endParaRPr lang="en-US" sz="1200" i="0" u="sng" kern="1200" baseline="0" dirty="0" smtClean="0">
              <a:solidFill>
                <a:schemeClr val="tx1"/>
              </a:solidFill>
              <a:latin typeface="+mn-lt"/>
              <a:ea typeface="+mn-ea"/>
              <a:cs typeface="+mn-cs"/>
            </a:endParaRPr>
          </a:p>
          <a:p>
            <a:pPr lvl="1">
              <a:buFont typeface="Arial" pitchFamily="34" charset="0"/>
              <a:buNone/>
            </a:pPr>
            <a:endParaRPr lang="en-US" sz="1200" i="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149A01-A2A5-44F0-AA11-C9C497A45CD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a:buFont typeface="Arial" pitchFamily="34" charset="0"/>
              <a:buChar char="•"/>
            </a:pPr>
            <a:r>
              <a:rPr lang="en-US" dirty="0" smtClean="0"/>
              <a:t> Explain that this is a</a:t>
            </a:r>
            <a:r>
              <a:rPr lang="en-US" baseline="0" dirty="0" smtClean="0"/>
              <a:t> suggested guide – interviews don’t always follow this format </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Explain to</a:t>
            </a:r>
            <a:r>
              <a:rPr lang="en-US" baseline="0" dirty="0" smtClean="0"/>
              <a:t> participants that it can be helpful to have an interview checklist to make sure everything is covered during the interview</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Refer participants to sample checklist in </a:t>
            </a:r>
            <a:r>
              <a:rPr lang="en-US" baseline="0" smtClean="0"/>
              <a:t>Appendix O</a:t>
            </a:r>
            <a:endParaRPr lang="en-US" baseline="0" dirty="0" smtClean="0"/>
          </a:p>
        </p:txBody>
      </p:sp>
      <p:sp>
        <p:nvSpPr>
          <p:cNvPr id="4" name="Slide Number Placeholder 3"/>
          <p:cNvSpPr>
            <a:spLocks noGrp="1"/>
          </p:cNvSpPr>
          <p:nvPr>
            <p:ph type="sldNum" sz="quarter" idx="10"/>
          </p:nvPr>
        </p:nvSpPr>
        <p:spPr/>
        <p:txBody>
          <a:bodyPr/>
          <a:lstStyle/>
          <a:p>
            <a:fld id="{D0149A01-A2A5-44F0-AA11-C9C497A45CD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Review slide content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State </a:t>
            </a:r>
            <a:r>
              <a:rPr lang="en-US" baseline="0" dirty="0" smtClean="0"/>
              <a:t>that this was discussed earlier in the course</a:t>
            </a:r>
            <a:endParaRPr lang="en-US" dirty="0" smtClean="0"/>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Review slide content</a:t>
            </a:r>
          </a:p>
        </p:txBody>
      </p:sp>
      <p:sp>
        <p:nvSpPr>
          <p:cNvPr id="4" name="Slide Number Placeholder 3"/>
          <p:cNvSpPr>
            <a:spLocks noGrp="1"/>
          </p:cNvSpPr>
          <p:nvPr>
            <p:ph type="sldNum" sz="quarter" idx="10"/>
          </p:nvPr>
        </p:nvSpPr>
        <p:spPr/>
        <p:txBody>
          <a:bodyPr/>
          <a:lstStyle/>
          <a:p>
            <a:fld id="{D0149A01-A2A5-44F0-AA11-C9C497A45CD6}"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Review slide content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State that if possible, interviewers</a:t>
            </a:r>
            <a:r>
              <a:rPr lang="en-US" baseline="0" dirty="0" smtClean="0"/>
              <a:t> should </a:t>
            </a:r>
            <a:r>
              <a:rPr lang="en-US" dirty="0" smtClean="0"/>
              <a:t>set the expectations for the interview.</a:t>
            </a:r>
            <a:r>
              <a:rPr lang="en-US" baseline="0" dirty="0" smtClean="0"/>
              <a:t> For example, explain to the case how long the interview will last, what information you hope to collect, etc.</a:t>
            </a:r>
            <a:endParaRPr lang="en-US" dirty="0" smtClean="0"/>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p:spPr>
        <p:txBody>
          <a:bodyPr/>
          <a:lstStyle/>
          <a:p>
            <a:pPr>
              <a:buFont typeface="Arial" pitchFamily="34" charset="0"/>
              <a:buChar char="•"/>
            </a:pPr>
            <a:r>
              <a:rPr lang="en-US" dirty="0" smtClean="0"/>
              <a:t> Review slide content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Stress that the p</a:t>
            </a:r>
            <a:r>
              <a:rPr lang="en-US" sz="1200" dirty="0" smtClean="0"/>
              <a:t>rotection of private information is essential in TB contact investigations and that public health workers must be familiar with established confidentiality policies and procedures for their jurisdiction and adhere to these at all times</a:t>
            </a:r>
          </a:p>
          <a:p>
            <a:pPr>
              <a:buFont typeface="Arial" pitchFamily="34" charset="0"/>
              <a:buChar char="•"/>
            </a:pPr>
            <a:r>
              <a:rPr lang="en-US" dirty="0" smtClean="0"/>
              <a:t> State that emphasizing confidentiality</a:t>
            </a:r>
            <a:r>
              <a:rPr lang="en-US" baseline="0" dirty="0" smtClean="0"/>
              <a:t> should not take more than a few minutes unless the client has specific concerns. If you spend too much time on confidentiality, the case may become frightened.</a:t>
            </a:r>
          </a:p>
          <a:p>
            <a:pPr>
              <a:buFont typeface="Arial" pitchFamily="34" charset="0"/>
              <a:buChar char="•"/>
            </a:pPr>
            <a:r>
              <a:rPr lang="en-US" baseline="0" dirty="0" smtClean="0"/>
              <a:t>Ask participants if they have any additional questions on confidentiality </a:t>
            </a:r>
          </a:p>
          <a:p>
            <a:pPr>
              <a:buFont typeface="Arial" pitchFamily="34" charset="0"/>
              <a:buChar char="•"/>
            </a:pPr>
            <a:r>
              <a:rPr lang="en-US" baseline="0" dirty="0" smtClean="0"/>
              <a:t>Let participant’s know that maintaining the confidentiality of the case when assessing contacts will be discussed on Day 4</a:t>
            </a:r>
          </a:p>
          <a:p>
            <a:endParaRPr lang="en-US" sz="900" dirty="0" smtClean="0"/>
          </a:p>
        </p:txBody>
      </p:sp>
      <p:sp>
        <p:nvSpPr>
          <p:cNvPr id="232452" name="Slide Number Placeholder 3"/>
          <p:cNvSpPr>
            <a:spLocks noGrp="1"/>
          </p:cNvSpPr>
          <p:nvPr>
            <p:ph type="sldNum" sz="quarter" idx="5"/>
          </p:nvPr>
        </p:nvSpPr>
        <p:spPr>
          <a:noFill/>
        </p:spPr>
        <p:txBody>
          <a:bodyPr/>
          <a:lstStyle/>
          <a:p>
            <a:fld id="{10730AA1-D9CD-4AE8-BD8A-795978BF8C31}"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 </a:t>
            </a:r>
          </a:p>
          <a:p>
            <a:pPr>
              <a:buFont typeface="Arial" pitchFamily="34" charset="0"/>
              <a:buChar char="•"/>
            </a:pPr>
            <a:r>
              <a:rPr lang="en-US" dirty="0" smtClean="0"/>
              <a:t> State</a:t>
            </a:r>
            <a:r>
              <a:rPr lang="en-US" baseline="0" dirty="0" smtClean="0"/>
              <a:t> that these objectives are an important part of the interview process</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58B0250-BEE3-45F6-9B4C-20B5BB1A8043}" type="slidenum">
              <a:rPr lang="en-US" smtClean="0"/>
              <a:pPr/>
              <a:t>20</a:t>
            </a:fld>
            <a:endParaRPr lang="en-US" dirty="0" smtClean="0"/>
          </a:p>
        </p:txBody>
      </p:sp>
      <p:sp>
        <p:nvSpPr>
          <p:cNvPr id="233475" name="Rectangle 2"/>
          <p:cNvSpPr>
            <a:spLocks noGrp="1" noRot="1" noChangeAspect="1" noChangeArrowheads="1" noTextEdit="1"/>
          </p:cNvSpPr>
          <p:nvPr>
            <p:ph type="sldImg"/>
          </p:nvPr>
        </p:nvSpPr>
        <p:spPr>
          <a:xfrm>
            <a:off x="1184275" y="698500"/>
            <a:ext cx="4646613" cy="3484563"/>
          </a:xfrm>
          <a:ln/>
        </p:spPr>
      </p:sp>
      <p:sp>
        <p:nvSpPr>
          <p:cNvPr id="233476" name="Rectangle 3"/>
          <p:cNvSpPr>
            <a:spLocks noGrp="1" noChangeArrowheads="1"/>
          </p:cNvSpPr>
          <p:nvPr>
            <p:ph type="body" idx="1"/>
          </p:nvPr>
        </p:nvSpPr>
        <p:spPr>
          <a:xfrm>
            <a:off x="934720" y="4416427"/>
            <a:ext cx="5140960" cy="4181475"/>
          </a:xfrm>
          <a:noFill/>
          <a:ln/>
        </p:spPr>
        <p:txBody>
          <a:bodyPr/>
          <a:lstStyle/>
          <a:p>
            <a:pPr eaLnBrk="1" hangingPunct="1">
              <a:buFont typeface="Arial" pitchFamily="34" charset="0"/>
              <a:buChar char="•"/>
            </a:pPr>
            <a:r>
              <a:rPr lang="en-US" dirty="0" smtClean="0"/>
              <a:t> Review slide</a:t>
            </a:r>
            <a:r>
              <a:rPr lang="en-US" baseline="0" dirty="0" smtClean="0"/>
              <a:t> content </a:t>
            </a:r>
          </a:p>
          <a:p>
            <a:pPr eaLnBrk="1" hangingPunct="1">
              <a:buFont typeface="Arial" pitchFamily="34" charset="0"/>
              <a:buChar char="•"/>
            </a:pPr>
            <a:r>
              <a:rPr lang="en-US" baseline="0" dirty="0" smtClean="0"/>
              <a:t> </a:t>
            </a:r>
            <a:r>
              <a:rPr lang="en-US" dirty="0" smtClean="0"/>
              <a:t>State</a:t>
            </a:r>
            <a:r>
              <a:rPr lang="en-US" baseline="0" dirty="0" smtClean="0"/>
              <a:t> that e</a:t>
            </a:r>
            <a:r>
              <a:rPr lang="en-US" dirty="0" smtClean="0"/>
              <a:t>ducation should</a:t>
            </a:r>
            <a:r>
              <a:rPr lang="en-US" baseline="0" dirty="0" smtClean="0"/>
              <a:t> not be the main focus of the interview.  If  a significant amount of time is spent on health education, the case may get exhausted before the end of the interview and not be willing to share additional information when the time comes to name contacts. The interviewer should learn how to balance between providing necessary information  and focusing on obtaining contact information</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0" i="0" u="none" dirty="0" smtClean="0"/>
              <a:t>Review slide content</a:t>
            </a:r>
          </a:p>
          <a:p>
            <a:pPr marL="171450" indent="-171450">
              <a:buFont typeface="Arial" pitchFamily="34" charset="0"/>
              <a:buChar char="•"/>
            </a:pPr>
            <a:r>
              <a:rPr lang="en-US" b="0" i="0" u="none" dirty="0" smtClean="0"/>
              <a:t>Explain</a:t>
            </a:r>
            <a:r>
              <a:rPr lang="en-US" b="0" i="0" u="none" baseline="0" dirty="0" smtClean="0"/>
              <a:t> that some of these activities depend on how the TB program is set up – not every investigator will do this</a:t>
            </a:r>
          </a:p>
          <a:p>
            <a:pPr marL="171450" indent="-171450">
              <a:buFont typeface="Arial" pitchFamily="34" charset="0"/>
              <a:buChar char="•"/>
            </a:pPr>
            <a:r>
              <a:rPr lang="en-US" b="0" i="0" u="none" baseline="0" dirty="0" smtClean="0"/>
              <a:t>Explain that it is important to assess the case’s knowledge before discussing education</a:t>
            </a:r>
            <a:endParaRPr lang="en-US" b="0" i="0" u="none" dirty="0" smtClean="0"/>
          </a:p>
          <a:p>
            <a:endParaRPr lang="en-US" b="1" i="1" u="sng" dirty="0" smtClean="0"/>
          </a:p>
          <a:p>
            <a:r>
              <a:rPr lang="en-US" b="1" i="1" u="sng" dirty="0" smtClean="0"/>
              <a:t>Note to facilitator</a:t>
            </a:r>
            <a:r>
              <a:rPr lang="en-US" b="1" i="1" u="none" dirty="0" smtClean="0"/>
              <a:t>: </a:t>
            </a:r>
            <a:r>
              <a:rPr lang="en-US" dirty="0" smtClean="0"/>
              <a:t>These 4</a:t>
            </a:r>
            <a:r>
              <a:rPr lang="en-US" baseline="0" dirty="0" smtClean="0"/>
              <a:t> topics are discussed in more detail on the following slides</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21</a:t>
            </a:fld>
            <a:endParaRPr lang="en-US" dirty="0"/>
          </a:p>
        </p:txBody>
      </p:sp>
    </p:spTree>
    <p:extLst>
      <p:ext uri="{BB962C8B-B14F-4D97-AF65-F5344CB8AC3E}">
        <p14:creationId xmlns:p14="http://schemas.microsoft.com/office/powerpoint/2010/main" val="866779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Review slide content</a:t>
            </a:r>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25</a:t>
            </a:fld>
            <a:endParaRPr lang="en-US" dirty="0"/>
          </a:p>
        </p:txBody>
      </p:sp>
    </p:spTree>
    <p:extLst>
      <p:ext uri="{BB962C8B-B14F-4D97-AF65-F5344CB8AC3E}">
        <p14:creationId xmlns:p14="http://schemas.microsoft.com/office/powerpoint/2010/main" val="3625301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BE16BA8F-03E9-482D-84DD-78DCBED1D027}" type="slidenum">
              <a:rPr lang="en-US" smtClean="0"/>
              <a:pPr/>
              <a:t>26</a:t>
            </a:fld>
            <a:endParaRPr lang="en-US" dirty="0" smtClean="0"/>
          </a:p>
        </p:txBody>
      </p:sp>
      <p:sp>
        <p:nvSpPr>
          <p:cNvPr id="234499" name="Rectangle 2"/>
          <p:cNvSpPr>
            <a:spLocks noGrp="1" noRot="1" noChangeAspect="1" noChangeArrowheads="1" noTextEdit="1"/>
          </p:cNvSpPr>
          <p:nvPr>
            <p:ph type="sldImg"/>
          </p:nvPr>
        </p:nvSpPr>
        <p:spPr>
          <a:xfrm>
            <a:off x="1181100" y="696913"/>
            <a:ext cx="4649788" cy="3487737"/>
          </a:xfrm>
          <a:ln/>
        </p:spPr>
      </p:sp>
      <p:sp>
        <p:nvSpPr>
          <p:cNvPr id="234500" name="Rectangle 3"/>
          <p:cNvSpPr>
            <a:spLocks noGrp="1" noChangeArrowheads="1"/>
          </p:cNvSpPr>
          <p:nvPr>
            <p:ph type="body" idx="1"/>
          </p:nvPr>
        </p:nvSpPr>
        <p:spPr>
          <a:xfrm>
            <a:off x="934720" y="4416427"/>
            <a:ext cx="5140960" cy="4183063"/>
          </a:xfrm>
          <a:noFill/>
          <a:ln/>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a:t>
            </a:r>
            <a:r>
              <a:rPr lang="en-US" sz="1200" dirty="0" smtClean="0"/>
              <a:t>Explain that effective education is more than just providing information</a:t>
            </a:r>
          </a:p>
          <a:p>
            <a:pPr eaLnBrk="1" hangingPunct="1">
              <a:buFont typeface="Arial" pitchFamily="34" charset="0"/>
              <a:buChar char="•"/>
            </a:pPr>
            <a:r>
              <a:rPr lang="en-US" dirty="0" smtClean="0"/>
              <a:t> Review</a:t>
            </a:r>
            <a:r>
              <a:rPr lang="en-US" baseline="0" dirty="0" smtClean="0"/>
              <a:t> slide content</a:t>
            </a:r>
          </a:p>
          <a:p>
            <a:pPr eaLnBrk="1" hangingPunct="1">
              <a:buFont typeface="Arial" pitchFamily="34" charset="0"/>
              <a:buChar char="•"/>
            </a:pPr>
            <a:r>
              <a:rPr lang="en-US" baseline="0" dirty="0" smtClean="0"/>
              <a:t> </a:t>
            </a:r>
            <a:r>
              <a:rPr lang="en-US" dirty="0" smtClean="0"/>
              <a:t>State</a:t>
            </a:r>
            <a:r>
              <a:rPr lang="en-US" baseline="0" dirty="0" smtClean="0"/>
              <a:t> that a balance is needed between educating the case on TB and eliciting information about contacts</a:t>
            </a:r>
          </a:p>
          <a:p>
            <a:pPr eaLnBrk="1" hangingPunct="1">
              <a:buFont typeface="Arial" pitchFamily="34" charset="0"/>
              <a:buChar char="•"/>
            </a:pPr>
            <a:r>
              <a:rPr lang="en-US" baseline="0" dirty="0" smtClean="0"/>
              <a:t> An example of demonstrating a caring attitude – If the case is getting tired, the interviewer can say that they will come back later for the information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5742DED8-7CA2-4E20-A274-522C6A222D1E}" type="slidenum">
              <a:rPr lang="en-US" smtClean="0"/>
              <a:pPr/>
              <a:t>27</a:t>
            </a:fld>
            <a:endParaRPr lang="en-US" dirty="0" smtClean="0"/>
          </a:p>
        </p:txBody>
      </p:sp>
      <p:sp>
        <p:nvSpPr>
          <p:cNvPr id="236547" name="Rectangle 2"/>
          <p:cNvSpPr>
            <a:spLocks noGrp="1" noRot="1" noChangeAspect="1" noChangeArrowheads="1" noTextEdit="1"/>
          </p:cNvSpPr>
          <p:nvPr>
            <p:ph type="sldImg"/>
          </p:nvPr>
        </p:nvSpPr>
        <p:spPr>
          <a:xfrm>
            <a:off x="1181100" y="696913"/>
            <a:ext cx="4649788" cy="3487737"/>
          </a:xfrm>
          <a:ln/>
        </p:spPr>
      </p:sp>
      <p:sp>
        <p:nvSpPr>
          <p:cNvPr id="236548" name="Rectangle 3"/>
          <p:cNvSpPr>
            <a:spLocks noGrp="1" noChangeArrowheads="1"/>
          </p:cNvSpPr>
          <p:nvPr>
            <p:ph type="body" idx="1"/>
          </p:nvPr>
        </p:nvSpPr>
        <p:spPr>
          <a:xfrm>
            <a:off x="934720" y="4416427"/>
            <a:ext cx="5140960" cy="4183063"/>
          </a:xfrm>
          <a:noFill/>
          <a:ln/>
        </p:spPr>
        <p:txBody>
          <a:bodyPr/>
          <a:lstStyle/>
          <a:p>
            <a:pPr>
              <a:buFont typeface="Arial" pitchFamily="34" charset="0"/>
              <a:buChar char="•"/>
            </a:pPr>
            <a:r>
              <a:rPr lang="en-US" dirty="0" smtClean="0"/>
              <a:t> Review slide content</a:t>
            </a:r>
          </a:p>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Mention</a:t>
            </a:r>
            <a:r>
              <a:rPr lang="en-US" baseline="0" dirty="0" smtClean="0"/>
              <a:t> culturally appropriate educational materials available through the CDC Division of TB Elimination Website (www.cdc.gov/tb)</a:t>
            </a:r>
          </a:p>
          <a:p>
            <a:pPr>
              <a:buFont typeface="Arial" pitchFamily="34" charset="0"/>
              <a:buChar char="•"/>
            </a:pPr>
            <a:endParaRPr lang="en-US" baseline="0" dirty="0" smtClean="0"/>
          </a:p>
          <a:p>
            <a:pPr>
              <a:buFont typeface="Arial" pitchFamily="34" charset="0"/>
              <a:buChar char="•"/>
            </a:pPr>
            <a:r>
              <a:rPr lang="en-US" baseline="0" dirty="0" smtClean="0"/>
              <a:t>Point out a brochure specifically about CI (highlighted in pink)</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B379BE0F-D0D7-4EBB-8F4F-B5EA5E59FAAA}" type="slidenum">
              <a:rPr lang="en-US" smtClean="0"/>
              <a:pPr/>
              <a:t>29</a:t>
            </a:fld>
            <a:endParaRPr lang="en-US" dirty="0" smtClean="0"/>
          </a:p>
        </p:txBody>
      </p:sp>
      <p:sp>
        <p:nvSpPr>
          <p:cNvPr id="235523" name="Rectangle 2"/>
          <p:cNvSpPr>
            <a:spLocks noGrp="1" noRot="1" noChangeAspect="1" noChangeArrowheads="1" noTextEdit="1"/>
          </p:cNvSpPr>
          <p:nvPr>
            <p:ph type="sldImg"/>
          </p:nvPr>
        </p:nvSpPr>
        <p:spPr>
          <a:xfrm>
            <a:off x="1181100" y="696913"/>
            <a:ext cx="4649788" cy="3487737"/>
          </a:xfrm>
          <a:ln/>
        </p:spPr>
      </p:sp>
      <p:sp>
        <p:nvSpPr>
          <p:cNvPr id="235524" name="Rectangle 3"/>
          <p:cNvSpPr>
            <a:spLocks noGrp="1" noChangeArrowheads="1"/>
          </p:cNvSpPr>
          <p:nvPr>
            <p:ph type="body" idx="1"/>
          </p:nvPr>
        </p:nvSpPr>
        <p:spPr>
          <a:xfrm>
            <a:off x="934720" y="4416427"/>
            <a:ext cx="5140960" cy="4183063"/>
          </a:xfrm>
          <a:noFill/>
          <a:ln/>
        </p:spPr>
        <p:txBody>
          <a:bodyPr/>
          <a:lstStyle/>
          <a:p>
            <a:pPr eaLnBrk="1" hangingPunct="1">
              <a:buFont typeface="Arial" pitchFamily="34" charset="0"/>
              <a:buChar char="•"/>
            </a:pPr>
            <a:r>
              <a:rPr lang="en-US" dirty="0" smtClean="0"/>
              <a:t> Review slide content</a:t>
            </a:r>
          </a:p>
          <a:p>
            <a:pPr eaLnBrk="1" hangingPunct="1">
              <a:buFont typeface="Arial" pitchFamily="34" charset="0"/>
              <a:buChar char="•"/>
            </a:pPr>
            <a:r>
              <a:rPr lang="en-US" baseline="0" dirty="0" smtClean="0"/>
              <a:t> </a:t>
            </a:r>
            <a:r>
              <a:rPr lang="en-US" dirty="0" smtClean="0"/>
              <a:t>State that using words familiar to the case will make the information more relevant to them. Never talk down to cases.</a:t>
            </a:r>
            <a:r>
              <a:rPr lang="en-US" baseline="0" dirty="0" smtClean="0"/>
              <a:t>  It is easy to sound condescending or preachy without meaning to.</a:t>
            </a:r>
          </a:p>
          <a:p>
            <a:pPr eaLnBrk="1" hangingPunct="1">
              <a:buFont typeface="Arial" pitchFamily="34" charset="0"/>
              <a:buNone/>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Before</a:t>
            </a:r>
            <a:r>
              <a:rPr lang="en-US" baseline="0" dirty="0" smtClean="0"/>
              <a:t> going over components of a TB interview, it is important to point out that there are differences between conducting a CI interview for STD and TB especially for those health care workers who worked in STDs before working in TB</a:t>
            </a:r>
            <a:endParaRPr lang="en-US" dirty="0" smtClean="0"/>
          </a:p>
          <a:p>
            <a:pPr marL="171450" indent="-171450">
              <a:buFont typeface="Arial" pitchFamily="34" charset="0"/>
              <a:buChar char="•"/>
            </a:pPr>
            <a:r>
              <a:rPr lang="en-US" dirty="0" smtClean="0"/>
              <a:t>Ask participants</a:t>
            </a:r>
            <a:r>
              <a:rPr lang="en-US" baseline="0" dirty="0" smtClean="0"/>
              <a:t> if they have</a:t>
            </a:r>
            <a:r>
              <a:rPr lang="en-US" dirty="0" smtClean="0"/>
              <a:t> worked in STD</a:t>
            </a:r>
          </a:p>
          <a:p>
            <a:pPr marL="171450" indent="-171450">
              <a:buFont typeface="Arial" pitchFamily="34" charset="0"/>
              <a:buChar char="•"/>
            </a:pPr>
            <a:r>
              <a:rPr lang="en-US" dirty="0" smtClean="0"/>
              <a:t>If you have participants that have worked in STD,</a:t>
            </a:r>
            <a:r>
              <a:rPr lang="en-US" baseline="0" dirty="0" smtClean="0"/>
              <a:t> review slide content</a:t>
            </a:r>
          </a:p>
          <a:p>
            <a:pPr marL="171450" indent="-171450">
              <a:buFont typeface="Arial" pitchFamily="34" charset="0"/>
              <a:buChar char="•"/>
            </a:pPr>
            <a:r>
              <a:rPr lang="en-US" baseline="0" dirty="0" smtClean="0"/>
              <a:t>If there are no participants that have worked in STDs, there is no need to review the slide</a:t>
            </a:r>
            <a:endParaRPr lang="en-US" dirty="0" smtClean="0"/>
          </a:p>
          <a:p>
            <a:pPr marL="0" indent="0">
              <a:buFont typeface="Arial" pitchFamily="34" charse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3</a:t>
            </a:fld>
            <a:endParaRPr lang="en-US" dirty="0"/>
          </a:p>
        </p:txBody>
      </p:sp>
    </p:spTree>
    <p:extLst>
      <p:ext uri="{BB962C8B-B14F-4D97-AF65-F5344CB8AC3E}">
        <p14:creationId xmlns:p14="http://schemas.microsoft.com/office/powerpoint/2010/main" val="3302035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Refer participants to Appendix P</a:t>
            </a:r>
          </a:p>
          <a:p>
            <a:pPr>
              <a:buFont typeface="Arial" pitchFamily="34" charset="0"/>
              <a:buChar char="•"/>
            </a:pPr>
            <a:r>
              <a:rPr lang="en-US" baseline="0" dirty="0" smtClean="0"/>
              <a:t> Ask participants to pair up, complete, and discuss the exercise</a:t>
            </a:r>
          </a:p>
          <a:p>
            <a:pPr>
              <a:buFont typeface="Arial" pitchFamily="34" charset="0"/>
              <a:buChar char="•"/>
            </a:pPr>
            <a:r>
              <a:rPr lang="en-US" baseline="0" dirty="0" smtClean="0"/>
              <a:t> Discuss participant answers in a large group discussion</a:t>
            </a:r>
          </a:p>
          <a:p>
            <a:pPr>
              <a:buFont typeface="Arial" pitchFamily="34" charset="0"/>
              <a:buChar char="•"/>
            </a:pPr>
            <a:r>
              <a:rPr lang="en-US" b="1" i="1" u="none" baseline="0" dirty="0" smtClean="0"/>
              <a:t> </a:t>
            </a:r>
            <a:r>
              <a:rPr lang="en-US" b="1" i="1" u="sng" baseline="0" dirty="0" smtClean="0"/>
              <a:t>Note to facilitator:</a:t>
            </a:r>
            <a:r>
              <a:rPr lang="en-US" b="1" i="1" u="none" baseline="0" dirty="0" smtClean="0"/>
              <a:t> </a:t>
            </a:r>
            <a:r>
              <a:rPr lang="en-US" b="0" i="1" u="none" baseline="0" dirty="0" smtClean="0"/>
              <a:t>If time is an issue, instruct participants to complete only a portion of the exercise.</a:t>
            </a:r>
            <a:endParaRPr lang="en-US" b="1" i="1" u="sng"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1" dirty="0" smtClean="0"/>
              <a:t>Time:</a:t>
            </a:r>
            <a:r>
              <a:rPr lang="en-US" i="1" baseline="0" dirty="0" smtClean="0"/>
              <a:t> 5-10 minutes</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D0149A01-A2A5-44F0-AA11-C9C497A45CD6}"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i="1" kern="1200" baseline="0" dirty="0" smtClean="0">
                <a:solidFill>
                  <a:schemeClr val="tx1"/>
                </a:solidFill>
                <a:latin typeface="+mn-lt"/>
                <a:ea typeface="+mn-ea"/>
                <a:cs typeface="+mn-cs"/>
              </a:rPr>
              <a:t>Show the third scenario with Sheila (24:16 minutes)</a:t>
            </a:r>
          </a:p>
          <a:p>
            <a:pPr lvl="0">
              <a:buFont typeface="Arial" pitchFamily="34" charset="0"/>
              <a:buChar char="•"/>
            </a:pPr>
            <a:r>
              <a:rPr lang="en-US" sz="1200" i="1" kern="1200" dirty="0" smtClean="0">
                <a:solidFill>
                  <a:schemeClr val="tx1"/>
                </a:solidFill>
                <a:latin typeface="+mn-lt"/>
                <a:ea typeface="+mn-ea"/>
                <a:cs typeface="+mn-cs"/>
              </a:rPr>
              <a:t>Ask participants  </a:t>
            </a:r>
            <a:endParaRPr lang="en-US" sz="1200" i="0" kern="1200" dirty="0" smtClean="0">
              <a:solidFill>
                <a:schemeClr val="tx1"/>
              </a:solidFill>
              <a:latin typeface="+mn-lt"/>
              <a:ea typeface="+mn-ea"/>
              <a:cs typeface="+mn-cs"/>
            </a:endParaRPr>
          </a:p>
          <a:p>
            <a:pPr lvl="1">
              <a:buFont typeface="Arial" pitchFamily="34" charset="0"/>
              <a:buChar char="•"/>
            </a:pPr>
            <a:r>
              <a:rPr lang="en-US" sz="1200" i="1" kern="1200" baseline="0" dirty="0" smtClean="0">
                <a:solidFill>
                  <a:schemeClr val="tx1"/>
                </a:solidFill>
                <a:latin typeface="+mn-lt"/>
                <a:ea typeface="+mn-ea"/>
                <a:cs typeface="+mn-cs"/>
              </a:rPr>
              <a:t>How well did Marianne handle sensitive questions related to infectiousness, contacts, and HIV status? </a:t>
            </a:r>
          </a:p>
          <a:p>
            <a:pPr lvl="1">
              <a:buFont typeface="Arial" pitchFamily="34" charset="0"/>
              <a:buChar char="•"/>
            </a:pPr>
            <a:r>
              <a:rPr lang="en-US" sz="1200" i="1" kern="1200" baseline="0" dirty="0" smtClean="0">
                <a:solidFill>
                  <a:schemeClr val="tx1"/>
                </a:solidFill>
                <a:latin typeface="+mn-lt"/>
                <a:ea typeface="+mn-ea"/>
                <a:cs typeface="+mn-cs"/>
              </a:rPr>
              <a:t>What were some of the benefits of the home visit?</a:t>
            </a:r>
          </a:p>
          <a:p>
            <a:pPr lvl="1">
              <a:buFont typeface="Arial" pitchFamily="34" charset="0"/>
              <a:buChar char="•"/>
            </a:pPr>
            <a:r>
              <a:rPr lang="en-US" sz="1200" i="1" kern="1200" baseline="0" dirty="0" smtClean="0">
                <a:solidFill>
                  <a:schemeClr val="tx1"/>
                </a:solidFill>
                <a:latin typeface="+mn-lt"/>
                <a:ea typeface="+mn-ea"/>
                <a:cs typeface="+mn-cs"/>
              </a:rPr>
              <a:t>What might Marianne have done differently in this scenario?</a:t>
            </a:r>
          </a:p>
        </p:txBody>
      </p:sp>
      <p:sp>
        <p:nvSpPr>
          <p:cNvPr id="4" name="Slide Number Placeholder 3"/>
          <p:cNvSpPr>
            <a:spLocks noGrp="1"/>
          </p:cNvSpPr>
          <p:nvPr>
            <p:ph type="sldNum" sz="quarter" idx="10"/>
          </p:nvPr>
        </p:nvSpPr>
        <p:spPr/>
        <p:txBody>
          <a:bodyPr/>
          <a:lstStyle/>
          <a:p>
            <a:fld id="{D0149A01-A2A5-44F0-AA11-C9C497A45CD6}"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Review slide content</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33</a:t>
            </a:fld>
            <a:endParaRPr lang="en-US" dirty="0"/>
          </a:p>
        </p:txBody>
      </p:sp>
    </p:spTree>
    <p:extLst>
      <p:ext uri="{BB962C8B-B14F-4D97-AF65-F5344CB8AC3E}">
        <p14:creationId xmlns:p14="http://schemas.microsoft.com/office/powerpoint/2010/main" val="1905539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a:t>
            </a:r>
            <a:r>
              <a:rPr lang="en-US" baseline="0" dirty="0" smtClean="0"/>
              <a:t> content</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 </a:t>
            </a:r>
          </a:p>
          <a:p>
            <a:pPr>
              <a:buFont typeface="Arial" pitchFamily="34" charset="0"/>
              <a:buChar char="•"/>
            </a:pPr>
            <a:r>
              <a:rPr lang="en-US" dirty="0" smtClean="0"/>
              <a:t> State that</a:t>
            </a:r>
            <a:r>
              <a:rPr lang="en-US" baseline="0" dirty="0" smtClean="0"/>
              <a:t> it is important to help the case retrieve this information as much as possible </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p:spPr>
        <p:txBody>
          <a:bodyPr/>
          <a:lstStyle/>
          <a:p>
            <a:pPr>
              <a:buFont typeface="Arial" pitchFamily="34" charset="0"/>
              <a:buChar char="•"/>
            </a:pPr>
            <a:r>
              <a:rPr lang="en-US" dirty="0" smtClean="0"/>
              <a:t> Review slide content </a:t>
            </a:r>
          </a:p>
          <a:p>
            <a:pPr>
              <a:buFont typeface="Arial" pitchFamily="34" charset="0"/>
              <a:buChar char="•"/>
            </a:pPr>
            <a:r>
              <a:rPr lang="en-US" dirty="0" smtClean="0"/>
              <a:t> State</a:t>
            </a:r>
            <a:r>
              <a:rPr lang="en-US" baseline="0" dirty="0" smtClean="0"/>
              <a:t> that a</a:t>
            </a:r>
            <a:r>
              <a:rPr lang="en-US" dirty="0" smtClean="0"/>
              <a:t>sking the case about specific holidays/events can help jog their memory of when symptoms began. For example, “Did you have any symptoms around Thanksgiving? Your birthday?” This information</a:t>
            </a:r>
            <a:r>
              <a:rPr lang="en-US" baseline="0" dirty="0" smtClean="0"/>
              <a:t> is </a:t>
            </a:r>
            <a:r>
              <a:rPr lang="en-US" dirty="0" smtClean="0"/>
              <a:t>needed to refine the infectious period.</a:t>
            </a:r>
          </a:p>
        </p:txBody>
      </p:sp>
      <p:sp>
        <p:nvSpPr>
          <p:cNvPr id="237572" name="Slide Number Placeholder 3"/>
          <p:cNvSpPr>
            <a:spLocks noGrp="1"/>
          </p:cNvSpPr>
          <p:nvPr>
            <p:ph type="sldNum" sz="quarter" idx="5"/>
          </p:nvPr>
        </p:nvSpPr>
        <p:spPr>
          <a:noFill/>
        </p:spPr>
        <p:txBody>
          <a:bodyPr/>
          <a:lstStyle/>
          <a:p>
            <a:fld id="{3BCADC55-9CD9-4FF6-A83C-FB3A36BD0A51}" type="slidenum">
              <a:rPr lang="en-US" smtClean="0"/>
              <a:pPr/>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Review slide content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lang="en-US" dirty="0" smtClean="0"/>
              <a:t>Emphasize</a:t>
            </a:r>
            <a:r>
              <a:rPr lang="en-US" baseline="0" dirty="0" smtClean="0"/>
              <a:t> the importance of reviewing the case’s current diagnosis</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 </a:t>
            </a:r>
          </a:p>
          <a:p>
            <a:pPr>
              <a:buFont typeface="Arial" pitchFamily="34" charset="0"/>
              <a:buChar char="•"/>
            </a:pPr>
            <a:r>
              <a:rPr lang="en-US" dirty="0" smtClean="0"/>
              <a:t> Point out that the infectious period may be revised several</a:t>
            </a:r>
            <a:r>
              <a:rPr lang="en-US" baseline="0" dirty="0" smtClean="0"/>
              <a:t> times during the investigation depending on the information gathered</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149A01-A2A5-44F0-AA11-C9C497A45CD6}"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i="1" dirty="0" smtClean="0"/>
              <a:t>**Animated</a:t>
            </a:r>
            <a:r>
              <a:rPr lang="en-US" i="1" baseline="0" dirty="0" smtClean="0"/>
              <a:t> slide**</a:t>
            </a: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Review slide content</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Click to display “Why” question and answer</a:t>
            </a:r>
          </a:p>
        </p:txBody>
      </p:sp>
      <p:sp>
        <p:nvSpPr>
          <p:cNvPr id="4" name="Slide Number Placeholder 3"/>
          <p:cNvSpPr>
            <a:spLocks noGrp="1"/>
          </p:cNvSpPr>
          <p:nvPr>
            <p:ph type="sldNum" sz="quarter" idx="10"/>
          </p:nvPr>
        </p:nvSpPr>
        <p:spPr/>
        <p:txBody>
          <a:bodyPr/>
          <a:lstStyle/>
          <a:p>
            <a:pPr>
              <a:defRPr/>
            </a:pPr>
            <a:fld id="{37E34664-6B4B-4804-A0AC-D912E985BE1B}"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a:t>
            </a:r>
            <a:r>
              <a:rPr lang="en-US" baseline="0" dirty="0" smtClean="0"/>
              <a:t> slide content </a:t>
            </a:r>
          </a:p>
          <a:p>
            <a:pPr>
              <a:buFont typeface="Arial" pitchFamily="34" charset="0"/>
              <a:buChar char="•"/>
            </a:pPr>
            <a:r>
              <a:rPr lang="en-US" baseline="0" dirty="0" smtClean="0"/>
              <a:t> </a:t>
            </a:r>
            <a:r>
              <a:rPr lang="en-US" dirty="0" smtClean="0"/>
              <a:t>Emphasize that identifying contacts prevents future cases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Note that the case</a:t>
            </a:r>
            <a:r>
              <a:rPr lang="en-US" baseline="0" dirty="0" smtClean="0"/>
              <a:t> may leave the hospital against medical advice or give incorrect locating information, so it is important to gather as much information as possible</a:t>
            </a: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Review</a:t>
            </a:r>
            <a:r>
              <a:rPr lang="en-US" baseline="0" dirty="0" smtClean="0"/>
              <a:t> slide content </a:t>
            </a:r>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41</a:t>
            </a:fld>
            <a:endParaRPr lang="en-US" dirty="0"/>
          </a:p>
        </p:txBody>
      </p:sp>
    </p:spTree>
    <p:extLst>
      <p:ext uri="{BB962C8B-B14F-4D97-AF65-F5344CB8AC3E}">
        <p14:creationId xmlns:p14="http://schemas.microsoft.com/office/powerpoint/2010/main" val="19055396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684EC684-75C5-4CDE-B5BD-EEE1D88C9F28}" type="slidenum">
              <a:rPr lang="en-US" smtClean="0">
                <a:solidFill>
                  <a:srgbClr val="000000"/>
                </a:solidFill>
              </a:rPr>
              <a:pPr/>
              <a:t>42</a:t>
            </a:fld>
            <a:endParaRPr lang="en-US" smtClean="0">
              <a:solidFill>
                <a:srgbClr val="000000"/>
              </a:solidFill>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Review slide content</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Stress the importance of asking the case where they spent time</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Review slide content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1" i="1" u="sng" strike="noStrike" kern="1200" cap="none" spc="0" normalizeH="0" baseline="0" noProof="0" dirty="0" smtClean="0">
                <a:ln>
                  <a:noFill/>
                </a:ln>
                <a:solidFill>
                  <a:srgbClr val="000000"/>
                </a:solidFill>
                <a:effectLst/>
                <a:uLnTx/>
                <a:uFillTx/>
                <a:latin typeface="Arial" charset="0"/>
                <a:ea typeface="+mn-ea"/>
                <a:cs typeface="+mn-cs"/>
              </a:rPr>
              <a:t>Note to facilitator:</a:t>
            </a:r>
            <a:r>
              <a:rPr kumimoji="0" lang="en-US" sz="1200" b="1" i="1"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200" b="0" i="1" u="none" strike="noStrike" kern="1200" cap="none" spc="0" normalizeH="0" baseline="0" noProof="0" dirty="0" smtClean="0">
                <a:ln>
                  <a:noFill/>
                </a:ln>
                <a:solidFill>
                  <a:srgbClr val="000000"/>
                </a:solidFill>
                <a:effectLst/>
                <a:uLnTx/>
                <a:uFillTx/>
                <a:latin typeface="Arial" charset="0"/>
                <a:ea typeface="+mn-ea"/>
                <a:cs typeface="+mn-cs"/>
              </a:rPr>
              <a:t>HVAC stands for heating, ventilation, and air conditioning</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0" i="1" u="none" dirty="0"/>
          </a:p>
        </p:txBody>
      </p:sp>
      <p:sp>
        <p:nvSpPr>
          <p:cNvPr id="4" name="Slide Number Placeholder 3"/>
          <p:cNvSpPr>
            <a:spLocks noGrp="1"/>
          </p:cNvSpPr>
          <p:nvPr>
            <p:ph type="sldNum" sz="quarter" idx="10"/>
          </p:nvPr>
        </p:nvSpPr>
        <p:spPr/>
        <p:txBody>
          <a:bodyPr/>
          <a:lstStyle/>
          <a:p>
            <a:pPr>
              <a:defRPr/>
            </a:pPr>
            <a:fld id="{37E34664-6B4B-4804-A0AC-D912E985BE1B}"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 </a:t>
            </a:r>
          </a:p>
          <a:p>
            <a:pPr>
              <a:buFont typeface="Arial" pitchFamily="34" charset="0"/>
              <a:buNone/>
            </a:pPr>
            <a:r>
              <a:rPr lang="en-US" dirty="0" smtClean="0"/>
              <a:t> </a:t>
            </a:r>
          </a:p>
          <a:p>
            <a:pPr>
              <a:buFont typeface="Arial" pitchFamily="34" charset="0"/>
              <a:buChar char="•"/>
            </a:pPr>
            <a:r>
              <a:rPr lang="en-US" dirty="0" smtClean="0"/>
              <a:t> Explain that this is the</a:t>
            </a:r>
            <a:r>
              <a:rPr lang="en-US" baseline="0" dirty="0" smtClean="0"/>
              <a:t> type of information an interviewer should collect if the case is attending school</a:t>
            </a:r>
          </a:p>
          <a:p>
            <a:pPr>
              <a:buFont typeface="Arial" pitchFamily="34" charset="0"/>
              <a:buChar char="•"/>
            </a:pPr>
            <a:endParaRPr lang="en-US" baseline="0" dirty="0" smtClean="0"/>
          </a:p>
          <a:p>
            <a:pPr>
              <a:buFont typeface="Arial" pitchFamily="34" charset="0"/>
              <a:buChar char="•"/>
            </a:pPr>
            <a:r>
              <a:rPr lang="en-US" baseline="0" dirty="0" smtClean="0"/>
              <a:t> </a:t>
            </a:r>
            <a:r>
              <a:rPr lang="en-US" i="1" baseline="0" dirty="0" smtClean="0"/>
              <a:t>Ask participants </a:t>
            </a:r>
            <a:r>
              <a:rPr lang="en-US" baseline="0" dirty="0" smtClean="0"/>
              <a:t>if there is any other information that should be collected</a:t>
            </a:r>
            <a:endParaRPr lang="en-US" dirty="0" smtClean="0"/>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Review slide content</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Explain to the participants </a:t>
            </a:r>
            <a:r>
              <a:rPr lang="en-US" dirty="0" smtClean="0"/>
              <a:t>the importance</a:t>
            </a:r>
            <a:r>
              <a:rPr lang="en-US" baseline="0" dirty="0" smtClean="0"/>
              <a:t> of asking about contacts who may have TB or would rapidly progress to TB disease if infected (e.g., contacts who have HIV, children)</a:t>
            </a:r>
            <a:endParaRPr lang="en-US" dirty="0"/>
          </a:p>
        </p:txBody>
      </p:sp>
      <p:sp>
        <p:nvSpPr>
          <p:cNvPr id="4" name="Slide Number Placeholder 3"/>
          <p:cNvSpPr>
            <a:spLocks noGrp="1"/>
          </p:cNvSpPr>
          <p:nvPr>
            <p:ph type="sldNum" sz="quarter" idx="10"/>
          </p:nvPr>
        </p:nvSpPr>
        <p:spPr/>
        <p:txBody>
          <a:bodyPr/>
          <a:lstStyle/>
          <a:p>
            <a:pPr>
              <a:defRPr/>
            </a:pPr>
            <a:fld id="{37E34664-6B4B-4804-A0AC-D912E985BE1B}"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a:buFont typeface="Arial" pitchFamily="34" charset="0"/>
              <a:buNone/>
            </a:pPr>
            <a:r>
              <a:rPr lang="en-US" dirty="0" smtClean="0"/>
              <a:t> </a:t>
            </a:r>
          </a:p>
          <a:p>
            <a:pPr>
              <a:buFont typeface="Arial" pitchFamily="34" charset="0"/>
              <a:buChar char="•"/>
            </a:pPr>
            <a:r>
              <a:rPr lang="en-US" dirty="0" smtClean="0"/>
              <a:t>Emphasize infectious period</a:t>
            </a:r>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684EC684-75C5-4CDE-B5BD-EEE1D88C9F28}" type="slidenum">
              <a:rPr lang="en-US" smtClean="0">
                <a:solidFill>
                  <a:srgbClr val="000000"/>
                </a:solidFill>
              </a:rPr>
              <a:pPr/>
              <a:t>49</a:t>
            </a:fld>
            <a:endParaRPr lang="en-US" smtClean="0">
              <a:solidFill>
                <a:srgbClr val="000000"/>
              </a:solidFill>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Review slide content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Review slide content</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Stress that this an ideal situation and may not always be possible to interview the case so quickly</a:t>
            </a:r>
          </a:p>
          <a:p>
            <a:endParaRPr lang="en-US" dirty="0"/>
          </a:p>
        </p:txBody>
      </p:sp>
      <p:sp>
        <p:nvSpPr>
          <p:cNvPr id="4" name="Slide Number Placeholder 3"/>
          <p:cNvSpPr>
            <a:spLocks noGrp="1"/>
          </p:cNvSpPr>
          <p:nvPr>
            <p:ph type="sldNum" sz="quarter" idx="10"/>
          </p:nvPr>
        </p:nvSpPr>
        <p:spPr/>
        <p:txBody>
          <a:bodyPr/>
          <a:lstStyle/>
          <a:p>
            <a:pPr>
              <a:defRPr/>
            </a:pPr>
            <a:fld id="{37E34664-6B4B-4804-A0AC-D912E985BE1B}"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a:buFont typeface="Arial" pitchFamily="34" charset="0"/>
              <a:buChar char="•"/>
            </a:pPr>
            <a:r>
              <a:rPr lang="en-US" dirty="0" smtClean="0"/>
              <a:t> Note that each of these topics will be discussed in greater detail</a:t>
            </a:r>
            <a:r>
              <a:rPr lang="en-US" baseline="0" dirty="0" smtClean="0"/>
              <a:t> on the next few slides</a:t>
            </a:r>
            <a:endParaRPr lang="en-US" dirty="0" smtClean="0"/>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p:spPr>
        <p:txBody>
          <a:bodyPr/>
          <a:lstStyle/>
          <a:p>
            <a:pPr>
              <a:buFont typeface="Arial" pitchFamily="34" charset="0"/>
              <a:buChar char="•"/>
            </a:pPr>
            <a:r>
              <a:rPr lang="en-US" dirty="0" smtClean="0"/>
              <a:t> Explain that this strategy is helpful because it emphasizes</a:t>
            </a:r>
            <a:r>
              <a:rPr lang="en-US" baseline="0" dirty="0" smtClean="0"/>
              <a:t> </a:t>
            </a:r>
            <a:r>
              <a:rPr lang="en-US" dirty="0" smtClean="0"/>
              <a:t>gathering all of the names of the contacts first. Sometimes cases may become fatigued if they need to respond to all of the information about each contact upfront, therefore they may leave out additional contacts.</a:t>
            </a:r>
          </a:p>
        </p:txBody>
      </p:sp>
      <p:sp>
        <p:nvSpPr>
          <p:cNvPr id="238596" name="Slide Number Placeholder 3"/>
          <p:cNvSpPr>
            <a:spLocks noGrp="1"/>
          </p:cNvSpPr>
          <p:nvPr>
            <p:ph type="sldNum" sz="quarter" idx="5"/>
          </p:nvPr>
        </p:nvSpPr>
        <p:spPr>
          <a:noFill/>
        </p:spPr>
        <p:txBody>
          <a:bodyPr/>
          <a:lstStyle/>
          <a:p>
            <a:fld id="{40E80AF5-3808-4B3C-843D-0D1466CBAB23}" type="slidenum">
              <a:rPr lang="en-US" smtClean="0"/>
              <a:pPr/>
              <a:t>52</a:t>
            </a:fld>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a:buFont typeface="Arial" pitchFamily="34" charset="0"/>
              <a:buNone/>
            </a:pPr>
            <a:r>
              <a:rPr lang="en-US" sz="1200" b="0" baseline="0" dirty="0" smtClean="0">
                <a:latin typeface="Arial" pitchFamily="34" charset="0"/>
                <a:cs typeface="Arial" pitchFamily="34" charset="0"/>
              </a:rPr>
              <a:t> </a:t>
            </a:r>
          </a:p>
          <a:p>
            <a:pPr>
              <a:buFont typeface="Arial" pitchFamily="34" charset="0"/>
              <a:buChar char="•"/>
            </a:pPr>
            <a:r>
              <a:rPr lang="en-US" sz="1200" b="0" dirty="0" smtClean="0">
                <a:latin typeface="Arial" pitchFamily="34" charset="0"/>
                <a:cs typeface="Arial" pitchFamily="34" charset="0"/>
              </a:rPr>
              <a:t>Note</a:t>
            </a:r>
            <a:r>
              <a:rPr lang="en-US" sz="1200" b="0" baseline="0" dirty="0" smtClean="0">
                <a:latin typeface="Arial" pitchFamily="34" charset="0"/>
                <a:cs typeface="Arial" pitchFamily="34" charset="0"/>
              </a:rPr>
              <a:t> that t</a:t>
            </a:r>
            <a:r>
              <a:rPr lang="en-US" sz="1200" b="0" dirty="0" smtClean="0">
                <a:latin typeface="Arial" pitchFamily="34" charset="0"/>
                <a:cs typeface="Arial" pitchFamily="34" charset="0"/>
              </a:rPr>
              <a:t>his step can be combined with the previous step</a:t>
            </a:r>
          </a:p>
          <a:p>
            <a:pPr>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Review slide content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Explain to participants that asking the case about the setting size in terms of well-known items (e.g., a car) could help provide information about the likelihood that transmission may have occurred (for example, if the setting was small like a car, it is more likely that TB was transmitted vs. if the setting was very large, like a house)</a:t>
            </a:r>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Explain that this information is especially useful if you do not have the full</a:t>
            </a:r>
            <a:r>
              <a:rPr lang="en-US" baseline="0" dirty="0" smtClean="0"/>
              <a:t> </a:t>
            </a:r>
            <a:r>
              <a:rPr lang="en-US" dirty="0" smtClean="0"/>
              <a:t>name</a:t>
            </a:r>
            <a:r>
              <a:rPr lang="en-US" baseline="0" dirty="0" smtClean="0"/>
              <a:t> of the </a:t>
            </a:r>
            <a:r>
              <a:rPr lang="en-US" dirty="0" smtClean="0"/>
              <a:t>contact</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baseline="0" dirty="0" smtClean="0"/>
              <a:t>Refer participants to Appendix Q</a:t>
            </a:r>
          </a:p>
          <a:p>
            <a:pPr>
              <a:buFont typeface="Arial" pitchFamily="34" charset="0"/>
              <a:buChar char="•"/>
            </a:pPr>
            <a:r>
              <a:rPr lang="en-US" baseline="0" dirty="0" smtClean="0"/>
              <a:t>Ask participants to pair up, complete, and discuss the exercise</a:t>
            </a:r>
            <a:endParaRPr lang="en-US" b="1" i="1" u="sng"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1" dirty="0" smtClean="0"/>
              <a:t>Time:</a:t>
            </a:r>
            <a:r>
              <a:rPr lang="en-US" i="1" baseline="0" dirty="0" smtClean="0"/>
              <a:t> 10 minutes</a:t>
            </a:r>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376564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Review slide content</a:t>
            </a:r>
          </a:p>
          <a:p>
            <a:pPr>
              <a:buFont typeface="Arial" pitchFamily="34" charset="0"/>
              <a:buChar char="•"/>
            </a:pPr>
            <a:r>
              <a:rPr lang="en-US" dirty="0" smtClean="0"/>
              <a:t>Clarify</a:t>
            </a:r>
            <a:r>
              <a:rPr lang="en-US" baseline="0" dirty="0" smtClean="0"/>
              <a:t> </a:t>
            </a:r>
            <a:r>
              <a:rPr lang="en-US" dirty="0" smtClean="0"/>
              <a:t>that the initial interview should be done wherever the</a:t>
            </a:r>
            <a:r>
              <a:rPr lang="en-US" baseline="0" dirty="0" smtClean="0"/>
              <a:t> case is during that time frame</a:t>
            </a:r>
          </a:p>
          <a:p>
            <a:pPr>
              <a:buFont typeface="Arial" pitchFamily="34" charset="0"/>
              <a:buChar char="•"/>
            </a:pPr>
            <a:r>
              <a:rPr lang="en-US" baseline="0" dirty="0" smtClean="0"/>
              <a:t>Explain to participants that it is important to conduct an interview in the case’s home or living space because it can help them to identify clues that may suggest there are more contacts (e.g., pictures of children, toys laying around)</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149A01-A2A5-44F0-AA11-C9C497A45CD6}"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Review slide content</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Review slide content</a:t>
            </a:r>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149A01-A2A5-44F0-AA11-C9C497A45CD6}"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 </a:t>
            </a:r>
          </a:p>
          <a:p>
            <a:pPr>
              <a:buFont typeface="Arial" pitchFamily="34" charset="0"/>
              <a:buChar char="•"/>
            </a:pPr>
            <a:r>
              <a:rPr lang="en-US" i="1" dirty="0" smtClean="0"/>
              <a:t>Ask participants </a:t>
            </a:r>
            <a:r>
              <a:rPr lang="en-US" dirty="0" smtClean="0"/>
              <a:t>for examples of other</a:t>
            </a:r>
            <a:r>
              <a:rPr lang="en-US" baseline="0" dirty="0" smtClean="0"/>
              <a:t> problems they have encountered</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Review slide content</a:t>
            </a:r>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 Animated slide**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a:t>
            </a:r>
            <a:r>
              <a:rPr lang="en-US" dirty="0" smtClean="0"/>
              <a:t>Review slide content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1" dirty="0" smtClean="0"/>
              <a:t>Click</a:t>
            </a:r>
            <a:r>
              <a:rPr lang="en-US" i="1" baseline="0" dirty="0" smtClean="0"/>
              <a:t> to display</a:t>
            </a:r>
            <a:r>
              <a:rPr lang="en-US" baseline="0" dirty="0" smtClean="0"/>
              <a:t> example of case statement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1" baseline="0" dirty="0" smtClean="0"/>
              <a:t>Ask participants </a:t>
            </a:r>
            <a:r>
              <a:rPr lang="en-US" i="0" baseline="0" dirty="0" smtClean="0"/>
              <a:t>how they can confront the statement using the “providing information” method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0" dirty="0" smtClean="0"/>
              <a:t>State that one way to </a:t>
            </a:r>
            <a:r>
              <a:rPr lang="en-US" i="0" baseline="0" dirty="0" smtClean="0"/>
              <a:t>confront the statement by providing information is to say</a:t>
            </a:r>
            <a:r>
              <a:rPr lang="en-US" sz="1200" dirty="0" smtClean="0"/>
              <a:t>: “</a:t>
            </a:r>
            <a:r>
              <a:rPr lang="en-US" sz="1200" i="1" dirty="0" smtClean="0"/>
              <a:t>Seems like you believe you got TB from shaking someone’s hand. From what we know about the disease, that isn’t possible.”</a:t>
            </a:r>
          </a:p>
          <a:p>
            <a:pPr eaLnBrk="1" hangingPunct="1">
              <a:lnSpc>
                <a:spcPct val="90000"/>
              </a:lnSpc>
              <a:buFontTx/>
              <a:buNone/>
            </a:pPr>
            <a:endParaRPr lang="en-US" sz="1200" dirty="0" smtClean="0"/>
          </a:p>
          <a:p>
            <a:pPr eaLnBrk="1" hangingPunct="1">
              <a:lnSpc>
                <a:spcPct val="9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 Animated slide**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a:t>
            </a:r>
            <a:r>
              <a:rPr lang="en-US" dirty="0" smtClean="0"/>
              <a:t>Review slide content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1" dirty="0" smtClean="0"/>
              <a:t>Click</a:t>
            </a:r>
            <a:r>
              <a:rPr lang="en-US" i="1" baseline="0" dirty="0" smtClean="0"/>
              <a:t> to display</a:t>
            </a:r>
            <a:r>
              <a:rPr lang="en-US" baseline="0" dirty="0" smtClean="0"/>
              <a:t> example of case statement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1" baseline="0" dirty="0" smtClean="0"/>
              <a:t>Ask participants </a:t>
            </a:r>
            <a:r>
              <a:rPr lang="en-US" i="0" baseline="0" dirty="0" smtClean="0"/>
              <a:t>how they can confront the statement using the “direct challenge” method</a:t>
            </a:r>
          </a:p>
          <a:p>
            <a:pPr>
              <a:buFont typeface="Arial" pitchFamily="34" charset="0"/>
              <a:buChar char="•"/>
            </a:pPr>
            <a:r>
              <a:rPr lang="en-US" i="0" dirty="0" smtClean="0"/>
              <a:t>State that one way to </a:t>
            </a:r>
            <a:r>
              <a:rPr lang="en-US" i="0" baseline="0" dirty="0" smtClean="0"/>
              <a:t>directly challenge the statement is to say</a:t>
            </a:r>
            <a:r>
              <a:rPr lang="en-US" sz="1200" dirty="0" smtClean="0"/>
              <a:t>: </a:t>
            </a:r>
            <a:r>
              <a:rPr lang="en-US" sz="1200" i="1" dirty="0" smtClean="0"/>
              <a:t>“You know TB is very dangerous for young children.  Who plays with those toys in the front yard?”</a:t>
            </a:r>
            <a:endParaRPr lang="en-US" sz="1200" i="1" dirty="0" smtClean="0">
              <a:solidFill>
                <a:schemeClr val="tx2"/>
              </a:solidFill>
            </a:endParaRPr>
          </a:p>
          <a:p>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dirty="0" smtClean="0"/>
              <a:t> ** Animated</a:t>
            </a:r>
            <a:r>
              <a:rPr lang="en-US" baseline="0" dirty="0" smtClean="0"/>
              <a:t> slide**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1" dirty="0" smtClean="0"/>
              <a:t>Click</a:t>
            </a:r>
            <a:r>
              <a:rPr lang="en-US" i="1" baseline="0" dirty="0" smtClean="0"/>
              <a:t> to display</a:t>
            </a:r>
            <a:r>
              <a:rPr lang="en-US" baseline="0" dirty="0" smtClean="0"/>
              <a:t> example of case statement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1" baseline="0" dirty="0" smtClean="0"/>
              <a:t>Ask participants </a:t>
            </a:r>
            <a:r>
              <a:rPr lang="en-US" i="0" baseline="0" dirty="0" smtClean="0"/>
              <a:t>how they can confront the statement using the “self involvement” method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0" baseline="0" dirty="0" smtClean="0"/>
              <a:t> </a:t>
            </a:r>
            <a:r>
              <a:rPr lang="en-US" i="0" dirty="0" smtClean="0"/>
              <a:t>State that one way</a:t>
            </a:r>
            <a:r>
              <a:rPr lang="en-US" i="0" baseline="0" dirty="0" smtClean="0"/>
              <a:t> to use self-involvement is to say</a:t>
            </a:r>
            <a:r>
              <a:rPr lang="en-US" dirty="0" smtClean="0"/>
              <a:t>: </a:t>
            </a:r>
            <a:r>
              <a:rPr kumimoji="0" lang="en-US" b="0" i="1" u="none" strike="noStrike" kern="0" cap="none" spc="0" normalizeH="0" baseline="0" noProof="0" dirty="0" smtClean="0">
                <a:ln>
                  <a:noFill/>
                </a:ln>
                <a:solidFill>
                  <a:srgbClr val="000000"/>
                </a:solidFill>
                <a:effectLst/>
                <a:uLnTx/>
                <a:uFillTx/>
              </a:rPr>
              <a:t>“Let’s try calling that phone number right now to see if it is still current.”</a:t>
            </a:r>
          </a:p>
          <a:p>
            <a:pPr>
              <a:buFont typeface="Arial" pitchFamily="34" charset="0"/>
              <a:buChar char="•"/>
            </a:pPr>
            <a:endParaRPr lang="en-US" sz="1200" dirty="0" smtClean="0">
              <a:solidFill>
                <a:schemeClr val="tx2"/>
              </a:solidFill>
            </a:endParaRPr>
          </a:p>
        </p:txBody>
      </p:sp>
      <p:sp>
        <p:nvSpPr>
          <p:cNvPr id="4" name="Slide Number Placeholder 3"/>
          <p:cNvSpPr>
            <a:spLocks noGrp="1"/>
          </p:cNvSpPr>
          <p:nvPr>
            <p:ph type="sldNum" sz="quarter" idx="10"/>
          </p:nvPr>
        </p:nvSpPr>
        <p:spPr/>
        <p:txBody>
          <a:bodyPr/>
          <a:lstStyle/>
          <a:p>
            <a:fld id="{D0149A01-A2A5-44F0-AA11-C9C497A45CD6}"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a:buFont typeface="Arial" pitchFamily="34" charset="0"/>
              <a:buChar char="•"/>
            </a:pPr>
            <a:r>
              <a:rPr lang="en-US" dirty="0" smtClean="0"/>
              <a:t> State that this technique should</a:t>
            </a:r>
            <a:r>
              <a:rPr lang="en-US" baseline="0" dirty="0" smtClean="0"/>
              <a:t> be used with care</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684EC684-75C5-4CDE-B5BD-EEE1D88C9F28}" type="slidenum">
              <a:rPr lang="en-US" smtClean="0">
                <a:solidFill>
                  <a:srgbClr val="000000"/>
                </a:solidFill>
              </a:rPr>
              <a:pPr/>
              <a:t>7</a:t>
            </a:fld>
            <a:endParaRPr lang="en-US" dirty="0" smtClean="0">
              <a:solidFill>
                <a:srgbClr val="000000"/>
              </a:solidFill>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 Review slide content</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 Remind</a:t>
            </a:r>
            <a:r>
              <a:rPr lang="en-US" baseline="0" dirty="0" smtClean="0"/>
              <a:t> participants that they need to focus on the infectious period when identifying people, places, and activities</a:t>
            </a:r>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Review slide content</a:t>
            </a:r>
          </a:p>
          <a:p>
            <a:pPr>
              <a:buFont typeface="Arial" pitchFamily="34" charset="0"/>
              <a:buChar char="•"/>
            </a:pPr>
            <a:r>
              <a:rPr lang="en-US" dirty="0" smtClean="0"/>
              <a:t> Explain</a:t>
            </a:r>
            <a:r>
              <a:rPr lang="en-US" baseline="0" dirty="0" smtClean="0"/>
              <a:t> that it is ok to switch interviewers </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i="1" kern="1200" baseline="0" dirty="0" smtClean="0">
                <a:solidFill>
                  <a:schemeClr val="tx1"/>
                </a:solidFill>
                <a:latin typeface="+mn-lt"/>
                <a:ea typeface="+mn-ea"/>
                <a:cs typeface="+mn-cs"/>
              </a:rPr>
              <a:t> Show the second scenario with Javier (17:03 minutes)</a:t>
            </a:r>
            <a:endParaRPr lang="en-US" sz="1200" i="1" kern="1200" dirty="0" smtClean="0">
              <a:solidFill>
                <a:schemeClr val="tx1"/>
              </a:solidFill>
              <a:latin typeface="+mn-lt"/>
              <a:ea typeface="+mn-ea"/>
              <a:cs typeface="+mn-cs"/>
            </a:endParaRPr>
          </a:p>
          <a:p>
            <a:pPr>
              <a:buFont typeface="Arial" pitchFamily="34" charset="0"/>
              <a:buChar char="•"/>
            </a:pPr>
            <a:r>
              <a:rPr lang="en-US" sz="1200" i="1" kern="1200" dirty="0" smtClean="0">
                <a:solidFill>
                  <a:schemeClr val="tx1"/>
                </a:solidFill>
                <a:latin typeface="+mn-lt"/>
                <a:ea typeface="+mn-ea"/>
                <a:cs typeface="+mn-cs"/>
              </a:rPr>
              <a:t>Ask participants  </a:t>
            </a:r>
            <a:endParaRPr lang="en-US" sz="1200" i="0" kern="1200" dirty="0" smtClean="0">
              <a:solidFill>
                <a:schemeClr val="tx1"/>
              </a:solidFill>
              <a:latin typeface="+mn-lt"/>
              <a:ea typeface="+mn-ea"/>
              <a:cs typeface="+mn-cs"/>
            </a:endParaRPr>
          </a:p>
          <a:p>
            <a:pPr lvl="1">
              <a:buFont typeface="Arial" pitchFamily="34" charset="0"/>
              <a:buChar char="•"/>
            </a:pPr>
            <a:r>
              <a:rPr lang="en-US" sz="1200" i="1" kern="1200" dirty="0" smtClean="0">
                <a:solidFill>
                  <a:schemeClr val="tx1"/>
                </a:solidFill>
                <a:latin typeface="+mn-lt"/>
                <a:ea typeface="+mn-ea"/>
                <a:cs typeface="+mn-cs"/>
              </a:rPr>
              <a:t>What</a:t>
            </a:r>
            <a:r>
              <a:rPr lang="en-US" sz="1200" i="1" kern="1200" baseline="0" dirty="0" smtClean="0">
                <a:solidFill>
                  <a:schemeClr val="tx1"/>
                </a:solidFill>
                <a:latin typeface="+mn-lt"/>
                <a:ea typeface="+mn-ea"/>
                <a:cs typeface="+mn-cs"/>
              </a:rPr>
              <a:t> they thought of the way Khalil dealt with Javier’s home remedy (tea)?</a:t>
            </a:r>
          </a:p>
          <a:p>
            <a:pPr lvl="1">
              <a:buFont typeface="Arial" pitchFamily="34" charset="0"/>
              <a:buChar char="•"/>
            </a:pPr>
            <a:r>
              <a:rPr lang="en-US" sz="1200" i="1" kern="1200" baseline="0" dirty="0" smtClean="0">
                <a:solidFill>
                  <a:schemeClr val="tx1"/>
                </a:solidFill>
                <a:latin typeface="+mn-lt"/>
                <a:ea typeface="+mn-ea"/>
                <a:cs typeface="+mn-cs"/>
              </a:rPr>
              <a:t>What might they have done differently in this scenario?</a:t>
            </a:r>
          </a:p>
          <a:p>
            <a:pPr lvl="1">
              <a:buFont typeface="Arial" pitchFamily="34" charset="0"/>
              <a:buChar char="•"/>
            </a:pPr>
            <a:r>
              <a:rPr lang="en-US" sz="1200" i="1" kern="1200" baseline="0" dirty="0" smtClean="0">
                <a:solidFill>
                  <a:schemeClr val="tx1"/>
                </a:solidFill>
                <a:latin typeface="+mn-lt"/>
                <a:ea typeface="+mn-ea"/>
                <a:cs typeface="+mn-cs"/>
              </a:rPr>
              <a:t>Any other things that could have been </a:t>
            </a:r>
            <a:r>
              <a:rPr lang="en-US" sz="1200" i="1" kern="1200" baseline="0" smtClean="0">
                <a:solidFill>
                  <a:schemeClr val="tx1"/>
                </a:solidFill>
                <a:latin typeface="+mn-lt"/>
                <a:ea typeface="+mn-ea"/>
                <a:cs typeface="+mn-cs"/>
              </a:rPr>
              <a:t>improved upon – </a:t>
            </a:r>
            <a:r>
              <a:rPr lang="en-US" sz="1200" i="1" kern="1200" baseline="0" dirty="0" smtClean="0">
                <a:solidFill>
                  <a:schemeClr val="tx1"/>
                </a:solidFill>
                <a:latin typeface="+mn-lt"/>
                <a:ea typeface="+mn-ea"/>
                <a:cs typeface="+mn-cs"/>
              </a:rPr>
              <a:t>cultural issues, building rapport, etc.?</a:t>
            </a:r>
          </a:p>
        </p:txBody>
      </p:sp>
      <p:sp>
        <p:nvSpPr>
          <p:cNvPr id="4" name="Slide Number Placeholder 3"/>
          <p:cNvSpPr>
            <a:spLocks noGrp="1"/>
          </p:cNvSpPr>
          <p:nvPr>
            <p:ph type="sldNum" sz="quarter" idx="10"/>
          </p:nvPr>
        </p:nvSpPr>
        <p:spPr/>
        <p:txBody>
          <a:bodyPr/>
          <a:lstStyle/>
          <a:p>
            <a:fld id="{D0149A01-A2A5-44F0-AA11-C9C497A45CD6}"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i="1" kern="1200" dirty="0" smtClean="0">
                <a:solidFill>
                  <a:schemeClr val="tx1"/>
                </a:solidFill>
                <a:effectLst/>
                <a:latin typeface="+mn-lt"/>
                <a:ea typeface="+mn-ea"/>
                <a:cs typeface="+mn-cs"/>
              </a:rPr>
              <a:t>Ask participants</a:t>
            </a:r>
            <a:r>
              <a:rPr lang="en-US" kern="1200" dirty="0" smtClean="0">
                <a:solidFill>
                  <a:schemeClr val="tx1"/>
                </a:solidFill>
                <a:effectLst/>
                <a:latin typeface="+mn-lt"/>
                <a:ea typeface="+mn-ea"/>
                <a:cs typeface="+mn-cs"/>
              </a:rPr>
              <a:t> to answers to the review questions</a:t>
            </a:r>
          </a:p>
          <a:p>
            <a:r>
              <a:rPr lang="en-US" kern="1200" dirty="0" smtClean="0">
                <a:solidFill>
                  <a:schemeClr val="tx1"/>
                </a:solidFill>
                <a:effectLst/>
                <a:latin typeface="+mn-lt"/>
                <a:ea typeface="+mn-ea"/>
                <a:cs typeface="+mn-cs"/>
              </a:rPr>
              <a:t> </a:t>
            </a:r>
          </a:p>
          <a:p>
            <a:pPr marL="171450" lvl="0" indent="-171450">
              <a:buFont typeface="Arial" pitchFamily="34" charset="0"/>
              <a:buChar char="•"/>
            </a:pPr>
            <a:r>
              <a:rPr lang="en-US" b="1" i="1" u="sng" kern="1200" dirty="0" smtClean="0">
                <a:solidFill>
                  <a:schemeClr val="tx1"/>
                </a:solidFill>
                <a:effectLst/>
                <a:latin typeface="+mn-lt"/>
                <a:ea typeface="+mn-ea"/>
                <a:cs typeface="+mn-cs"/>
              </a:rPr>
              <a:t>Note to facilitator</a:t>
            </a:r>
            <a:r>
              <a:rPr lang="en-US" kern="1200" dirty="0" smtClean="0">
                <a:solidFill>
                  <a:schemeClr val="tx1"/>
                </a:solidFill>
                <a:effectLst/>
                <a:latin typeface="+mn-lt"/>
                <a:ea typeface="+mn-ea"/>
                <a:cs typeface="+mn-cs"/>
              </a:rPr>
              <a:t>: </a:t>
            </a:r>
            <a:r>
              <a:rPr lang="en-US" i="1" kern="1200" dirty="0" smtClean="0">
                <a:solidFill>
                  <a:schemeClr val="tx1"/>
                </a:solidFill>
                <a:effectLst/>
                <a:latin typeface="+mn-lt"/>
                <a:ea typeface="+mn-ea"/>
                <a:cs typeface="+mn-cs"/>
              </a:rPr>
              <a:t>Answers to review questions:</a:t>
            </a:r>
            <a:endParaRPr lang="en-US" kern="1200" dirty="0" smtClean="0">
              <a:solidFill>
                <a:schemeClr val="tx1"/>
              </a:solidFill>
              <a:effectLst/>
              <a:latin typeface="+mn-lt"/>
              <a:ea typeface="+mn-ea"/>
              <a:cs typeface="+mn-cs"/>
            </a:endParaRPr>
          </a:p>
          <a:p>
            <a:pPr marL="685800" lvl="1" indent="-228600">
              <a:buFont typeface="+mj-lt"/>
              <a:buAutoNum type="arabicPeriod"/>
            </a:pPr>
            <a:r>
              <a:rPr lang="en-US" i="1" kern="1200" dirty="0" smtClean="0">
                <a:solidFill>
                  <a:schemeClr val="tx1"/>
                </a:solidFill>
                <a:effectLst/>
                <a:latin typeface="+mn-lt"/>
                <a:ea typeface="+mn-ea"/>
                <a:cs typeface="+mn-cs"/>
              </a:rPr>
              <a:t>Objectives of the initial case interview are to:</a:t>
            </a:r>
            <a:r>
              <a:rPr lang="en-US" kern="1200" dirty="0" smtClean="0">
                <a:solidFill>
                  <a:schemeClr val="tx1"/>
                </a:solidFill>
                <a:effectLst/>
                <a:latin typeface="+mn-lt"/>
                <a:ea typeface="+mn-ea"/>
                <a:cs typeface="+mn-cs"/>
              </a:rPr>
              <a:t> </a:t>
            </a:r>
          </a:p>
          <a:p>
            <a:pPr marL="1143000" lvl="2" indent="-228600">
              <a:buFont typeface="Arial" pitchFamily="34" charset="0"/>
              <a:buChar char="•"/>
            </a:pPr>
            <a:r>
              <a:rPr lang="en-US" i="1" kern="1200" dirty="0" smtClean="0">
                <a:solidFill>
                  <a:schemeClr val="tx1"/>
                </a:solidFill>
                <a:effectLst/>
                <a:latin typeface="+mn-lt"/>
                <a:ea typeface="+mn-ea"/>
                <a:cs typeface="+mn-cs"/>
              </a:rPr>
              <a:t>Identify contacts</a:t>
            </a:r>
          </a:p>
          <a:p>
            <a:pPr marL="1143000" lvl="2" indent="-228600">
              <a:buFont typeface="Arial" pitchFamily="34" charset="0"/>
              <a:buChar char="•"/>
            </a:pPr>
            <a:r>
              <a:rPr lang="en-US" i="1" kern="1200" dirty="0" smtClean="0">
                <a:solidFill>
                  <a:schemeClr val="tx1"/>
                </a:solidFill>
                <a:effectLst/>
                <a:latin typeface="+mn-lt"/>
                <a:ea typeface="+mn-ea"/>
                <a:cs typeface="+mn-cs"/>
              </a:rPr>
              <a:t>Establish rapport</a:t>
            </a:r>
            <a:endParaRPr lang="en-US" i="0" kern="1200" dirty="0" smtClean="0">
              <a:solidFill>
                <a:schemeClr val="tx1"/>
              </a:solidFill>
              <a:effectLst/>
              <a:latin typeface="+mn-lt"/>
              <a:ea typeface="+mn-ea"/>
              <a:cs typeface="+mn-cs"/>
            </a:endParaRPr>
          </a:p>
          <a:p>
            <a:pPr marL="1143000" lvl="2" indent="-228600">
              <a:buFont typeface="Arial" pitchFamily="34" charset="0"/>
              <a:buChar char="•"/>
            </a:pPr>
            <a:r>
              <a:rPr lang="en-US" i="1" kern="1200" dirty="0" smtClean="0">
                <a:solidFill>
                  <a:schemeClr val="tx1"/>
                </a:solidFill>
                <a:effectLst/>
                <a:latin typeface="+mn-lt"/>
                <a:ea typeface="+mn-ea"/>
                <a:cs typeface="+mn-cs"/>
              </a:rPr>
              <a:t>Educate the case about TB and the CI process</a:t>
            </a:r>
          </a:p>
          <a:p>
            <a:pPr marL="1143000" lvl="2" indent="-228600">
              <a:buFont typeface="Arial" pitchFamily="34" charset="0"/>
              <a:buChar char="•"/>
            </a:pPr>
            <a:r>
              <a:rPr lang="en-US" i="1" kern="1200" dirty="0" smtClean="0">
                <a:solidFill>
                  <a:schemeClr val="tx1"/>
                </a:solidFill>
                <a:effectLst/>
                <a:latin typeface="+mn-lt"/>
                <a:ea typeface="+mn-ea"/>
                <a:cs typeface="+mn-cs"/>
              </a:rPr>
              <a:t>Verify and expand on information collected in the pre-interview phase</a:t>
            </a:r>
            <a:endParaRPr lang="en-US" i="0" kern="1200" dirty="0" smtClean="0">
              <a:solidFill>
                <a:schemeClr val="tx1"/>
              </a:solidFill>
              <a:effectLst/>
              <a:latin typeface="+mn-lt"/>
              <a:ea typeface="+mn-ea"/>
              <a:cs typeface="+mn-cs"/>
            </a:endParaRPr>
          </a:p>
          <a:p>
            <a:pPr marL="1143000" lvl="2" indent="-228600">
              <a:buFont typeface="Arial" pitchFamily="34" charset="0"/>
              <a:buChar char="•"/>
            </a:pPr>
            <a:r>
              <a:rPr lang="en-US" i="1" kern="1200" dirty="0" smtClean="0">
                <a:solidFill>
                  <a:schemeClr val="tx1"/>
                </a:solidFill>
                <a:effectLst/>
                <a:latin typeface="+mn-lt"/>
                <a:ea typeface="+mn-ea"/>
                <a:cs typeface="+mn-cs"/>
              </a:rPr>
              <a:t>Identify: Places case spent time (WHERE), persons case spent time with (WHO), and activities/events where case participated (WHEN and WHAT) </a:t>
            </a:r>
            <a:endParaRPr lang="en-US" kern="1200" dirty="0" smtClean="0">
              <a:solidFill>
                <a:schemeClr val="tx1"/>
              </a:solidFill>
              <a:effectLst/>
              <a:latin typeface="+mn-lt"/>
              <a:ea typeface="+mn-ea"/>
              <a:cs typeface="+mn-cs"/>
            </a:endParaRPr>
          </a:p>
          <a:p>
            <a:pPr marL="685800" lvl="1" indent="-228600">
              <a:buFont typeface="+mj-lt"/>
              <a:buAutoNum type="arabicPeriod"/>
            </a:pPr>
            <a:r>
              <a:rPr lang="en-US" i="1" kern="1200" dirty="0" smtClean="0">
                <a:solidFill>
                  <a:schemeClr val="tx1"/>
                </a:solidFill>
                <a:effectLst/>
                <a:latin typeface="+mn-lt"/>
                <a:ea typeface="+mn-ea"/>
                <a:cs typeface="+mn-cs"/>
              </a:rPr>
              <a:t>The steps of the TB interview format are:</a:t>
            </a:r>
            <a:endParaRPr lang="en-US" kern="1200" dirty="0" smtClean="0">
              <a:solidFill>
                <a:schemeClr val="tx1"/>
              </a:solidFill>
              <a:effectLst/>
              <a:latin typeface="+mn-lt"/>
              <a:ea typeface="+mn-ea"/>
              <a:cs typeface="+mn-cs"/>
            </a:endParaRPr>
          </a:p>
          <a:p>
            <a:pPr marL="1085850" lvl="2" indent="-171450">
              <a:buFont typeface="Arial" pitchFamily="34" charset="0"/>
              <a:buChar char="•"/>
            </a:pPr>
            <a:r>
              <a:rPr lang="en-US" i="1" kern="1200" dirty="0" smtClean="0">
                <a:solidFill>
                  <a:schemeClr val="tx1"/>
                </a:solidFill>
                <a:effectLst/>
                <a:latin typeface="+mn-lt"/>
                <a:ea typeface="+mn-ea"/>
                <a:cs typeface="+mn-cs"/>
              </a:rPr>
              <a:t>Introduction</a:t>
            </a:r>
            <a:endParaRPr lang="en-US" i="0" kern="1200" dirty="0" smtClean="0">
              <a:solidFill>
                <a:schemeClr val="tx1"/>
              </a:solidFill>
              <a:effectLst/>
              <a:latin typeface="+mn-lt"/>
              <a:ea typeface="+mn-ea"/>
              <a:cs typeface="+mn-cs"/>
            </a:endParaRPr>
          </a:p>
          <a:p>
            <a:pPr marL="1085850" lvl="2" indent="-171450">
              <a:buFont typeface="Arial" pitchFamily="34" charset="0"/>
              <a:buChar char="•"/>
            </a:pPr>
            <a:r>
              <a:rPr lang="en-US" i="1" kern="1200" dirty="0" smtClean="0">
                <a:solidFill>
                  <a:schemeClr val="tx1"/>
                </a:solidFill>
                <a:effectLst/>
                <a:latin typeface="+mn-lt"/>
                <a:ea typeface="+mn-ea"/>
                <a:cs typeface="+mn-cs"/>
              </a:rPr>
              <a:t>Education</a:t>
            </a:r>
            <a:endParaRPr lang="en-US" i="0" kern="1200" dirty="0" smtClean="0">
              <a:solidFill>
                <a:schemeClr val="tx1"/>
              </a:solidFill>
              <a:effectLst/>
              <a:latin typeface="+mn-lt"/>
              <a:ea typeface="+mn-ea"/>
              <a:cs typeface="+mn-cs"/>
            </a:endParaRPr>
          </a:p>
          <a:p>
            <a:pPr marL="1085850" lvl="2" indent="-171450">
              <a:buFont typeface="Arial" pitchFamily="34" charset="0"/>
              <a:buChar char="•"/>
            </a:pPr>
            <a:r>
              <a:rPr lang="en-US" i="1" kern="1200" dirty="0" smtClean="0">
                <a:solidFill>
                  <a:schemeClr val="tx1"/>
                </a:solidFill>
                <a:effectLst/>
                <a:latin typeface="+mn-lt"/>
                <a:ea typeface="+mn-ea"/>
                <a:cs typeface="+mn-cs"/>
              </a:rPr>
              <a:t>Information collection and confirmation</a:t>
            </a:r>
            <a:endParaRPr lang="en-US" i="0" kern="1200" dirty="0" smtClean="0">
              <a:solidFill>
                <a:schemeClr val="tx1"/>
              </a:solidFill>
              <a:effectLst/>
              <a:latin typeface="+mn-lt"/>
              <a:ea typeface="+mn-ea"/>
              <a:cs typeface="+mn-cs"/>
            </a:endParaRPr>
          </a:p>
          <a:p>
            <a:pPr marL="1085850" lvl="2" indent="-171450">
              <a:buFont typeface="Arial" pitchFamily="34" charset="0"/>
              <a:buChar char="•"/>
            </a:pPr>
            <a:r>
              <a:rPr lang="en-US" i="1" kern="1200" dirty="0" smtClean="0">
                <a:solidFill>
                  <a:schemeClr val="tx1"/>
                </a:solidFill>
                <a:effectLst/>
                <a:latin typeface="+mn-lt"/>
                <a:ea typeface="+mn-ea"/>
                <a:cs typeface="+mn-cs"/>
              </a:rPr>
              <a:t>Contact identification</a:t>
            </a:r>
            <a:endParaRPr lang="en-US" i="0" kern="1200" dirty="0" smtClean="0">
              <a:solidFill>
                <a:schemeClr val="tx1"/>
              </a:solidFill>
              <a:effectLst/>
              <a:latin typeface="+mn-lt"/>
              <a:ea typeface="+mn-ea"/>
              <a:cs typeface="+mn-cs"/>
            </a:endParaRPr>
          </a:p>
          <a:p>
            <a:pPr marL="1085850" lvl="2" indent="-171450">
              <a:buFont typeface="Arial" pitchFamily="34" charset="0"/>
              <a:buChar char="•"/>
            </a:pPr>
            <a:r>
              <a:rPr lang="en-US" i="1" kern="1200" dirty="0" smtClean="0">
                <a:solidFill>
                  <a:schemeClr val="tx1"/>
                </a:solidFill>
                <a:effectLst/>
                <a:latin typeface="+mn-lt"/>
                <a:ea typeface="+mn-ea"/>
                <a:cs typeface="+mn-cs"/>
              </a:rPr>
              <a:t>Conclusion of the interview</a:t>
            </a:r>
            <a:endParaRPr lang="en-US" kern="1200" dirty="0" smtClean="0">
              <a:solidFill>
                <a:schemeClr val="tx1"/>
              </a:solidFill>
              <a:effectLst/>
              <a:latin typeface="+mn-lt"/>
              <a:ea typeface="+mn-ea"/>
              <a:cs typeface="+mn-cs"/>
            </a:endParaRPr>
          </a:p>
          <a:p>
            <a:pPr marL="685800" lvl="1" indent="-228600">
              <a:buFont typeface="+mj-lt"/>
              <a:buAutoNum type="arabicPeriod"/>
            </a:pPr>
            <a:r>
              <a:rPr lang="en-US" i="1" kern="1200" dirty="0" smtClean="0">
                <a:solidFill>
                  <a:schemeClr val="tx1"/>
                </a:solidFill>
                <a:effectLst/>
                <a:latin typeface="+mn-lt"/>
                <a:ea typeface="+mn-ea"/>
                <a:cs typeface="+mn-cs"/>
              </a:rPr>
              <a:t>Ways to confront and solve problems include:</a:t>
            </a:r>
          </a:p>
          <a:p>
            <a:pPr marL="1143000" lvl="2" indent="-228600">
              <a:buFont typeface="Arial" pitchFamily="34" charset="0"/>
              <a:buChar char="•"/>
            </a:pPr>
            <a:r>
              <a:rPr lang="en-US" i="1" kern="1200" dirty="0" smtClean="0">
                <a:solidFill>
                  <a:schemeClr val="tx1"/>
                </a:solidFill>
                <a:effectLst/>
                <a:latin typeface="+mn-lt"/>
                <a:ea typeface="+mn-ea"/>
                <a:cs typeface="+mn-cs"/>
              </a:rPr>
              <a:t>Provide Information</a:t>
            </a:r>
            <a:endParaRPr lang="en-US" i="0" kern="1200" dirty="0" smtClean="0">
              <a:solidFill>
                <a:schemeClr val="tx1"/>
              </a:solidFill>
              <a:effectLst/>
              <a:latin typeface="+mn-lt"/>
              <a:ea typeface="+mn-ea"/>
              <a:cs typeface="+mn-cs"/>
            </a:endParaRPr>
          </a:p>
          <a:p>
            <a:pPr marL="1143000" lvl="2" indent="-228600">
              <a:buFont typeface="Arial" pitchFamily="34" charset="0"/>
              <a:buChar char="•"/>
            </a:pPr>
            <a:r>
              <a:rPr lang="en-US" i="1" kern="1200" dirty="0" smtClean="0">
                <a:solidFill>
                  <a:schemeClr val="tx1"/>
                </a:solidFill>
                <a:effectLst/>
                <a:latin typeface="+mn-lt"/>
                <a:ea typeface="+mn-ea"/>
                <a:cs typeface="+mn-cs"/>
              </a:rPr>
              <a:t>Direct Challenge</a:t>
            </a:r>
            <a:endParaRPr lang="en-US" i="0" kern="1200" dirty="0" smtClean="0">
              <a:solidFill>
                <a:schemeClr val="tx1"/>
              </a:solidFill>
              <a:effectLst/>
              <a:latin typeface="+mn-lt"/>
              <a:ea typeface="+mn-ea"/>
              <a:cs typeface="+mn-cs"/>
            </a:endParaRPr>
          </a:p>
          <a:p>
            <a:pPr marL="1143000" lvl="2" indent="-228600">
              <a:buFont typeface="Arial" pitchFamily="34" charset="0"/>
              <a:buChar char="•"/>
            </a:pPr>
            <a:r>
              <a:rPr lang="en-US" i="1" kern="1200" dirty="0" smtClean="0">
                <a:solidFill>
                  <a:schemeClr val="tx1"/>
                </a:solidFill>
                <a:effectLst/>
                <a:latin typeface="+mn-lt"/>
                <a:ea typeface="+mn-ea"/>
                <a:cs typeface="+mn-cs"/>
              </a:rPr>
              <a:t>Self-Involvement</a:t>
            </a:r>
            <a:endParaRPr lang="en-US" i="0" kern="1200" dirty="0" smtClean="0">
              <a:solidFill>
                <a:schemeClr val="tx1"/>
              </a:solidFill>
              <a:effectLst/>
              <a:latin typeface="+mn-lt"/>
              <a:ea typeface="+mn-ea"/>
              <a:cs typeface="+mn-cs"/>
            </a:endParaRPr>
          </a:p>
          <a:p>
            <a:pPr marL="1143000" lvl="2" indent="-228600">
              <a:buFont typeface="Arial" pitchFamily="34" charset="0"/>
              <a:buChar char="•"/>
            </a:pPr>
            <a:r>
              <a:rPr lang="en-US" i="1" kern="1200" dirty="0" smtClean="0">
                <a:solidFill>
                  <a:schemeClr val="tx1"/>
                </a:solidFill>
                <a:effectLst/>
                <a:latin typeface="+mn-lt"/>
                <a:ea typeface="+mn-ea"/>
                <a:cs typeface="+mn-cs"/>
              </a:rPr>
              <a:t>Withdrawal of Reinforcement</a:t>
            </a:r>
            <a:endParaRPr lang="en-US"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72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slide content	</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8</a:t>
            </a:fld>
            <a:endParaRPr lang="en-US" dirty="0"/>
          </a:p>
        </p:txBody>
      </p:sp>
    </p:spTree>
    <p:extLst>
      <p:ext uri="{BB962C8B-B14F-4D97-AF65-F5344CB8AC3E}">
        <p14:creationId xmlns:p14="http://schemas.microsoft.com/office/powerpoint/2010/main" val="3747877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Review slide content</a:t>
            </a:r>
          </a:p>
          <a:p>
            <a:pPr>
              <a:buFont typeface="Arial" pitchFamily="34" charset="0"/>
              <a:buChar char="•"/>
            </a:pPr>
            <a:r>
              <a:rPr lang="en-US" dirty="0" smtClean="0"/>
              <a:t>Explain that everyone has different interviewing styles</a:t>
            </a:r>
            <a:endParaRPr lang="en-US" dirty="0"/>
          </a:p>
        </p:txBody>
      </p:sp>
      <p:sp>
        <p:nvSpPr>
          <p:cNvPr id="4" name="Slide Number Placeholder 3"/>
          <p:cNvSpPr>
            <a:spLocks noGrp="1"/>
          </p:cNvSpPr>
          <p:nvPr>
            <p:ph type="sldNum" sz="quarter" idx="10"/>
          </p:nvPr>
        </p:nvSpPr>
        <p:spPr/>
        <p:txBody>
          <a:bodyPr/>
          <a:lstStyle/>
          <a:p>
            <a:fld id="{D0149A01-A2A5-44F0-AA11-C9C497A45CD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98500" y="3657600"/>
            <a:ext cx="7696200" cy="0"/>
          </a:xfrm>
          <a:prstGeom prst="line">
            <a:avLst/>
          </a:prstGeom>
          <a:noFill/>
          <a:ln w="50800">
            <a:solidFill>
              <a:schemeClr val="accent2"/>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5" name="Line 8"/>
          <p:cNvSpPr>
            <a:spLocks noChangeShapeType="1"/>
          </p:cNvSpPr>
          <p:nvPr/>
        </p:nvSpPr>
        <p:spPr bwMode="auto">
          <a:xfrm>
            <a:off x="1063625" y="3810000"/>
            <a:ext cx="6965950" cy="0"/>
          </a:xfrm>
          <a:prstGeom prst="line">
            <a:avLst/>
          </a:prstGeom>
          <a:noFill/>
          <a:ln w="50800">
            <a:solidFill>
              <a:srgbClr val="33CCCC"/>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108546" name="Rectangle 2"/>
          <p:cNvSpPr>
            <a:spLocks noGrp="1" noChangeArrowheads="1"/>
          </p:cNvSpPr>
          <p:nvPr>
            <p:ph type="ctrTitle"/>
          </p:nvPr>
        </p:nvSpPr>
        <p:spPr>
          <a:xfrm>
            <a:off x="685800" y="2043113"/>
            <a:ext cx="7772400" cy="1470025"/>
          </a:xfrm>
        </p:spPr>
        <p:txBody>
          <a:bodyPr/>
          <a:lstStyle>
            <a:lvl1pPr>
              <a:defRPr sz="4400"/>
            </a:lvl1pPr>
          </a:lstStyle>
          <a:p>
            <a:r>
              <a:rPr lang="en-US"/>
              <a:t>Click to edit Master title style</a:t>
            </a:r>
          </a:p>
        </p:txBody>
      </p:sp>
      <p:sp>
        <p:nvSpPr>
          <p:cNvPr id="1085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sldNum" sz="quarter" idx="12"/>
          </p:nvPr>
        </p:nvSpPr>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3F853280-A496-4A0A-B286-A4AD878F609F}"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5EC7C113-6AC9-4BD5-BBDB-5285D524465C}"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7475"/>
            <a:ext cx="2057400" cy="6008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7475"/>
            <a:ext cx="6019800" cy="6008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36983EFC-85CF-44A8-9138-F824B4DFDE96}"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42B940A8-1F4E-424F-8215-AF7160E4C023}"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D6762B29-ABE8-4CD5-B411-002642EC0E24}"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B6375564-58F4-438A-A659-C469E392A5FF}"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9B35F4C8-5E76-473C-B057-866EBB6E8FBC}"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2A1F3306-BD67-4277-83A7-7C4084A32F9C}"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2DB4E2A7-2BBA-4A36-84D9-AE9A85673D94}"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D74A9900-2DE0-4E4F-BC47-DEC928E4CE32}"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75A07EE7-153F-49ED-99A5-F6E1694F4C88}" type="slidenum">
              <a:rPr lang="en-US" sz="2000">
                <a:solidFill>
                  <a:srgbClr val="000000"/>
                </a:solidFill>
              </a:rPr>
              <a:pPr>
                <a:defRPr/>
              </a:pPr>
              <a:t>‹#›</a:t>
            </a:fld>
            <a:endParaRPr lang="en-US" sz="2000"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7475"/>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1024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102411" name="Line 11"/>
          <p:cNvSpPr>
            <a:spLocks noChangeShapeType="1"/>
          </p:cNvSpPr>
          <p:nvPr/>
        </p:nvSpPr>
        <p:spPr bwMode="auto">
          <a:xfrm>
            <a:off x="533400" y="1260475"/>
            <a:ext cx="8153400" cy="0"/>
          </a:xfrm>
          <a:prstGeom prst="line">
            <a:avLst/>
          </a:prstGeom>
          <a:noFill/>
          <a:ln w="50800">
            <a:solidFill>
              <a:schemeClr val="accent2"/>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102412" name="Line 12"/>
          <p:cNvSpPr>
            <a:spLocks noChangeShapeType="1"/>
          </p:cNvSpPr>
          <p:nvPr/>
        </p:nvSpPr>
        <p:spPr bwMode="auto">
          <a:xfrm>
            <a:off x="828675" y="1412875"/>
            <a:ext cx="7670800" cy="0"/>
          </a:xfrm>
          <a:prstGeom prst="line">
            <a:avLst/>
          </a:prstGeom>
          <a:noFill/>
          <a:ln w="50800">
            <a:solidFill>
              <a:srgbClr val="33CCCC"/>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102413" name="Rectangle 13"/>
          <p:cNvSpPr>
            <a:spLocks noGrp="1" noChangeArrowheads="1"/>
          </p:cNvSpPr>
          <p:nvPr>
            <p:ph type="sldNum" sz="quarter" idx="4"/>
          </p:nvPr>
        </p:nvSpPr>
        <p:spPr bwMode="auto">
          <a:xfrm>
            <a:off x="3657600" y="6305550"/>
            <a:ext cx="518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latin typeface="Arial" charset="0"/>
              </a:defRPr>
            </a:lvl1pPr>
          </a:lstStyle>
          <a:p>
            <a:pPr fontAlgn="base">
              <a:spcBef>
                <a:spcPct val="0"/>
              </a:spcBef>
              <a:spcAft>
                <a:spcPct val="0"/>
              </a:spcAft>
              <a:defRPr/>
            </a:pPr>
            <a:r>
              <a:rPr lang="en-US" dirty="0">
                <a:solidFill>
                  <a:srgbClr val="000000"/>
                </a:solidFill>
              </a:rPr>
              <a:t> </a:t>
            </a:r>
            <a:r>
              <a:rPr lang="en-US" sz="1400" dirty="0">
                <a:solidFill>
                  <a:srgbClr val="000000"/>
                </a:solidFill>
              </a:rPr>
              <a:t>Decision to Initiate a Contact Tracing Investigation</a:t>
            </a:r>
            <a:r>
              <a:rPr lang="en-US" sz="2000" dirty="0">
                <a:solidFill>
                  <a:srgbClr val="000000"/>
                </a:solidFill>
              </a:rPr>
              <a:t> </a:t>
            </a:r>
            <a:fld id="{20F45DD7-F980-4D0B-960C-473019106BB9}" type="slidenum">
              <a:rPr lang="en-US" sz="2000">
                <a:solidFill>
                  <a:srgbClr val="000000"/>
                </a:solidFill>
              </a:rPr>
              <a:pPr fontAlgn="base">
                <a:spcBef>
                  <a:spcPct val="0"/>
                </a:spcBef>
                <a:spcAft>
                  <a:spcPct val="0"/>
                </a:spcAft>
                <a:defRPr/>
              </a:pPr>
              <a:t>‹#›</a:t>
            </a:fld>
            <a:endParaRPr lang="en-US" sz="20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charset="0"/>
        </a:defRPr>
      </a:lvl2pPr>
      <a:lvl3pPr algn="ctr" rtl="0" eaLnBrk="0" fontAlgn="base" hangingPunct="0">
        <a:spcBef>
          <a:spcPct val="0"/>
        </a:spcBef>
        <a:spcAft>
          <a:spcPct val="0"/>
        </a:spcAft>
        <a:defRPr sz="3600" b="1">
          <a:solidFill>
            <a:schemeClr val="accent2"/>
          </a:solidFill>
          <a:latin typeface="Arial" charset="0"/>
        </a:defRPr>
      </a:lvl3pPr>
      <a:lvl4pPr algn="ctr" rtl="0" eaLnBrk="0" fontAlgn="base" hangingPunct="0">
        <a:spcBef>
          <a:spcPct val="0"/>
        </a:spcBef>
        <a:spcAft>
          <a:spcPct val="0"/>
        </a:spcAft>
        <a:defRPr sz="3600" b="1">
          <a:solidFill>
            <a:schemeClr val="accent2"/>
          </a:solidFill>
          <a:latin typeface="Arial" charset="0"/>
        </a:defRPr>
      </a:lvl4pPr>
      <a:lvl5pPr algn="ctr" rtl="0" eaLnBrk="0" fontAlgn="base" hangingPunct="0">
        <a:spcBef>
          <a:spcPct val="0"/>
        </a:spcBef>
        <a:spcAft>
          <a:spcPct val="0"/>
        </a:spcAft>
        <a:defRPr sz="3600" b="1">
          <a:solidFill>
            <a:schemeClr val="accent2"/>
          </a:solidFill>
          <a:latin typeface="Arial" charset="0"/>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p:titleStyle>
    <p:bodyStyle>
      <a:lvl1pPr marL="342900" indent="-342900" algn="l" rtl="0" eaLnBrk="0" fontAlgn="base" hangingPunct="0">
        <a:spcBef>
          <a:spcPct val="20000"/>
        </a:spcBef>
        <a:spcAft>
          <a:spcPct val="0"/>
        </a:spcAft>
        <a:buClr>
          <a:srgbClr val="0099CC"/>
        </a:buClr>
        <a:buSzPct val="120000"/>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99CC"/>
        </a:buClr>
        <a:buSzPct val="120000"/>
        <a:buChar char="–"/>
        <a:defRPr sz="2800" b="1">
          <a:solidFill>
            <a:schemeClr val="tx1"/>
          </a:solidFill>
          <a:latin typeface="+mn-lt"/>
        </a:defRPr>
      </a:lvl2pPr>
      <a:lvl3pPr marL="1143000" indent="-228600" algn="l" rtl="0" eaLnBrk="0" fontAlgn="base" hangingPunct="0">
        <a:spcBef>
          <a:spcPct val="20000"/>
        </a:spcBef>
        <a:spcAft>
          <a:spcPct val="0"/>
        </a:spcAft>
        <a:buClr>
          <a:srgbClr val="0099CC"/>
        </a:buClr>
        <a:buSzPct val="120000"/>
        <a:buChar char="•"/>
        <a:defRPr sz="2400" b="1">
          <a:solidFill>
            <a:schemeClr val="tx1"/>
          </a:solidFill>
          <a:latin typeface="+mn-lt"/>
        </a:defRPr>
      </a:lvl3pPr>
      <a:lvl4pPr marL="1600200" indent="-228600" algn="l" rtl="0" eaLnBrk="0" fontAlgn="base" hangingPunct="0">
        <a:spcBef>
          <a:spcPct val="20000"/>
        </a:spcBef>
        <a:spcAft>
          <a:spcPct val="0"/>
        </a:spcAft>
        <a:buClr>
          <a:srgbClr val="0099CC"/>
        </a:buClr>
        <a:buSzPct val="120000"/>
        <a:buChar char="–"/>
        <a:defRPr sz="2000" b="1">
          <a:solidFill>
            <a:schemeClr val="tx1"/>
          </a:solidFill>
          <a:latin typeface="+mn-lt"/>
        </a:defRPr>
      </a:lvl4pPr>
      <a:lvl5pPr marL="2057400" indent="-228600" algn="l" rtl="0" eaLnBrk="0" fontAlgn="base" hangingPunct="0">
        <a:spcBef>
          <a:spcPct val="20000"/>
        </a:spcBef>
        <a:spcAft>
          <a:spcPct val="0"/>
        </a:spcAft>
        <a:buClr>
          <a:srgbClr val="0099CC"/>
        </a:buClr>
        <a:buSzPct val="120000"/>
        <a:buChar char="»"/>
        <a:defRPr sz="2000" b="1">
          <a:solidFill>
            <a:schemeClr val="tx1"/>
          </a:solidFill>
          <a:latin typeface="+mn-lt"/>
        </a:defRPr>
      </a:lvl5pPr>
      <a:lvl6pPr marL="2514600" indent="-228600" algn="l" rtl="0" fontAlgn="base">
        <a:spcBef>
          <a:spcPct val="20000"/>
        </a:spcBef>
        <a:spcAft>
          <a:spcPct val="0"/>
        </a:spcAft>
        <a:buClr>
          <a:srgbClr val="0099CC"/>
        </a:buClr>
        <a:buSzPct val="120000"/>
        <a:buChar char="»"/>
        <a:defRPr sz="2000" b="1">
          <a:solidFill>
            <a:schemeClr val="tx1"/>
          </a:solidFill>
          <a:latin typeface="+mn-lt"/>
        </a:defRPr>
      </a:lvl6pPr>
      <a:lvl7pPr marL="2971800" indent="-228600" algn="l" rtl="0" fontAlgn="base">
        <a:spcBef>
          <a:spcPct val="20000"/>
        </a:spcBef>
        <a:spcAft>
          <a:spcPct val="0"/>
        </a:spcAft>
        <a:buClr>
          <a:srgbClr val="0099CC"/>
        </a:buClr>
        <a:buSzPct val="120000"/>
        <a:buChar char="»"/>
        <a:defRPr sz="2000" b="1">
          <a:solidFill>
            <a:schemeClr val="tx1"/>
          </a:solidFill>
          <a:latin typeface="+mn-lt"/>
        </a:defRPr>
      </a:lvl7pPr>
      <a:lvl8pPr marL="3429000" indent="-228600" algn="l" rtl="0" fontAlgn="base">
        <a:spcBef>
          <a:spcPct val="20000"/>
        </a:spcBef>
        <a:spcAft>
          <a:spcPct val="0"/>
        </a:spcAft>
        <a:buClr>
          <a:srgbClr val="0099CC"/>
        </a:buClr>
        <a:buSzPct val="120000"/>
        <a:buChar char="»"/>
        <a:defRPr sz="2000" b="1">
          <a:solidFill>
            <a:schemeClr val="tx1"/>
          </a:solidFill>
          <a:latin typeface="+mn-lt"/>
        </a:defRPr>
      </a:lvl8pPr>
      <a:lvl9pPr marL="3886200" indent="-228600" algn="l" rtl="0" fontAlgn="base">
        <a:spcBef>
          <a:spcPct val="20000"/>
        </a:spcBef>
        <a:spcAft>
          <a:spcPct val="0"/>
        </a:spcAft>
        <a:buClr>
          <a:srgbClr val="0099CC"/>
        </a:buClr>
        <a:buSzPct val="12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clipartguide.com/_pages/1386-0904-3007-4022.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clipartguide.com/_pages/1386-0904-3007-4022.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5E7676"/>
            </a:gs>
          </a:gsLst>
          <a:lin ang="2700000" scaled="1"/>
        </a:gradFill>
        <a:effectLst/>
      </p:bgPr>
    </p:bg>
    <p:spTree>
      <p:nvGrpSpPr>
        <p:cNvPr id="1" name=""/>
        <p:cNvGrpSpPr/>
        <p:nvPr/>
      </p:nvGrpSpPr>
      <p:grpSpPr>
        <a:xfrm>
          <a:off x="0" y="0"/>
          <a:ext cx="0" cy="0"/>
          <a:chOff x="0" y="0"/>
          <a:chExt cx="0" cy="0"/>
        </a:xfrm>
      </p:grpSpPr>
      <p:sp>
        <p:nvSpPr>
          <p:cNvPr id="4098" name="Rectangle 9"/>
          <p:cNvSpPr>
            <a:spLocks noGrp="1" noChangeArrowheads="1"/>
          </p:cNvSpPr>
          <p:nvPr>
            <p:ph type="sldNum" sz="quarter" idx="12"/>
          </p:nvPr>
        </p:nvSpPr>
        <p:spPr>
          <a:noFill/>
        </p:spPr>
        <p:txBody>
          <a:bodyPr/>
          <a:lstStyle/>
          <a:p>
            <a:r>
              <a:rPr lang="en-US" dirty="0" smtClean="0">
                <a:solidFill>
                  <a:srgbClr val="000000"/>
                </a:solidFill>
              </a:rPr>
              <a:t> </a:t>
            </a:r>
            <a:r>
              <a:rPr lang="en-US" sz="2000" dirty="0" smtClean="0">
                <a:solidFill>
                  <a:srgbClr val="000000"/>
                </a:solidFill>
              </a:rPr>
              <a:t> </a:t>
            </a:r>
            <a:fld id="{97BA974B-15D7-4D53-B964-BA40E557386C}" type="slidenum">
              <a:rPr lang="en-US" sz="2000" smtClean="0">
                <a:solidFill>
                  <a:srgbClr val="000000"/>
                </a:solidFill>
              </a:rPr>
              <a:pPr/>
              <a:t>1</a:t>
            </a:fld>
            <a:endParaRPr lang="en-US" sz="2000" dirty="0" smtClean="0">
              <a:solidFill>
                <a:srgbClr val="000000"/>
              </a:solidFill>
            </a:endParaRPr>
          </a:p>
        </p:txBody>
      </p:sp>
      <p:sp>
        <p:nvSpPr>
          <p:cNvPr id="4099" name="Rectangle 2"/>
          <p:cNvSpPr>
            <a:spLocks noGrp="1" noChangeArrowheads="1"/>
          </p:cNvSpPr>
          <p:nvPr>
            <p:ph type="ctrTitle"/>
          </p:nvPr>
        </p:nvSpPr>
        <p:spPr/>
        <p:txBody>
          <a:bodyPr/>
          <a:lstStyle/>
          <a:p>
            <a:pPr eaLnBrk="1" hangingPunct="1"/>
            <a:r>
              <a:rPr lang="en-US" sz="4000" dirty="0" smtClean="0"/>
              <a:t>Interviewing for TB Contact Investigation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a:noFill/>
        </p:spPr>
        <p:txBody>
          <a:bodyPr/>
          <a:lstStyle/>
          <a:p>
            <a:fld id="{A4A0DFFE-CEB0-4F0F-9C85-FBF91177D9B9}" type="slidenum">
              <a:rPr lang="en-US" sz="2000" smtClean="0"/>
              <a:pPr/>
              <a:t>10</a:t>
            </a:fld>
            <a:endParaRPr lang="en-US" sz="2000" dirty="0" smtClean="0"/>
          </a:p>
        </p:txBody>
      </p:sp>
      <p:sp>
        <p:nvSpPr>
          <p:cNvPr id="63491" name="Rectangle 2"/>
          <p:cNvSpPr>
            <a:spLocks noGrp="1" noChangeArrowheads="1"/>
          </p:cNvSpPr>
          <p:nvPr>
            <p:ph type="title" idx="4294967295"/>
          </p:nvPr>
        </p:nvSpPr>
        <p:spPr>
          <a:xfrm>
            <a:off x="0" y="0"/>
            <a:ext cx="9144000" cy="1143000"/>
          </a:xfrm>
        </p:spPr>
        <p:txBody>
          <a:bodyPr/>
          <a:lstStyle/>
          <a:p>
            <a:pPr eaLnBrk="1" hangingPunct="1"/>
            <a:r>
              <a:rPr lang="en-US" dirty="0" smtClean="0"/>
              <a:t>The TB Interview: Video</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12976"/>
            <a:ext cx="5173368" cy="389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533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ctrTitle"/>
          </p:nvPr>
        </p:nvSpPr>
        <p:spPr/>
        <p:txBody>
          <a:bodyPr/>
          <a:lstStyle/>
          <a:p>
            <a:pPr eaLnBrk="1" hangingPunct="1"/>
            <a:r>
              <a:rPr lang="en-US" b="1" dirty="0" smtClean="0"/>
              <a:t>Interview Format</a:t>
            </a:r>
            <a:endParaRPr lang="en-US" sz="4000" b="1" dirty="0" smtClean="0"/>
          </a:p>
        </p:txBody>
      </p:sp>
      <p:sp>
        <p:nvSpPr>
          <p:cNvPr id="4" name="Subtitle 3"/>
          <p:cNvSpPr>
            <a:spLocks noGrp="1"/>
          </p:cNvSpPr>
          <p:nvPr>
            <p:ph type="subTitle" idx="1"/>
          </p:nvPr>
        </p:nvSpPr>
        <p:spPr/>
        <p:txBody>
          <a:bodyPr/>
          <a:lstStyle/>
          <a:p>
            <a:endParaRPr lang="en-US" dirty="0"/>
          </a:p>
        </p:txBody>
      </p:sp>
      <p:sp>
        <p:nvSpPr>
          <p:cNvPr id="128002" name="Rectangle 10"/>
          <p:cNvSpPr>
            <a:spLocks noGrp="1" noChangeArrowheads="1"/>
          </p:cNvSpPr>
          <p:nvPr>
            <p:ph type="sldNum" sz="quarter" idx="12"/>
          </p:nvPr>
        </p:nvSpPr>
        <p:spPr>
          <a:noFill/>
        </p:spPr>
        <p:txBody>
          <a:bodyPr/>
          <a:lstStyle/>
          <a:p>
            <a:fld id="{CF66B6E4-B269-4F18-9DD2-560A2AC9FCA2}" type="slidenum">
              <a:rPr lang="en-US" sz="2000" smtClean="0"/>
              <a:pPr/>
              <a:t>11</a:t>
            </a:fld>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title"/>
          </p:nvPr>
        </p:nvSpPr>
        <p:spPr/>
        <p:txBody>
          <a:bodyPr/>
          <a:lstStyle/>
          <a:p>
            <a:pPr eaLnBrk="1" hangingPunct="1"/>
            <a:r>
              <a:rPr lang="en-US" dirty="0" smtClean="0"/>
              <a:t>Interview Format</a:t>
            </a:r>
          </a:p>
        </p:txBody>
      </p:sp>
      <p:sp>
        <p:nvSpPr>
          <p:cNvPr id="129028" name="Rectangle 3"/>
          <p:cNvSpPr>
            <a:spLocks noGrp="1" noChangeArrowheads="1"/>
          </p:cNvSpPr>
          <p:nvPr>
            <p:ph idx="1"/>
          </p:nvPr>
        </p:nvSpPr>
        <p:spPr/>
        <p:txBody>
          <a:bodyPr/>
          <a:lstStyle/>
          <a:p>
            <a:pPr marL="746125" indent="-746125">
              <a:buClr>
                <a:srgbClr val="00B0F0"/>
              </a:buClr>
              <a:buSzPct val="100000"/>
              <a:buFontTx/>
              <a:buAutoNum type="arabicPeriod"/>
            </a:pPr>
            <a:r>
              <a:rPr lang="en-US" sz="2800" dirty="0" smtClean="0"/>
              <a:t>Introduction</a:t>
            </a:r>
          </a:p>
          <a:p>
            <a:pPr marL="746125" indent="-746125">
              <a:buClr>
                <a:srgbClr val="00B0F0"/>
              </a:buClr>
              <a:buSzPct val="100000"/>
              <a:buFontTx/>
              <a:buAutoNum type="arabicPeriod"/>
            </a:pPr>
            <a:endParaRPr lang="en-US" sz="1600" dirty="0" smtClean="0"/>
          </a:p>
          <a:p>
            <a:pPr marL="746125" indent="-746125" eaLnBrk="1" hangingPunct="1">
              <a:buClr>
                <a:srgbClr val="00B0F0"/>
              </a:buClr>
              <a:buSzPct val="100000"/>
              <a:buFontTx/>
              <a:buAutoNum type="arabicPeriod"/>
            </a:pPr>
            <a:r>
              <a:rPr lang="en-US" sz="2800" dirty="0" smtClean="0"/>
              <a:t>Education</a:t>
            </a:r>
          </a:p>
          <a:p>
            <a:pPr marL="746125" indent="-746125" eaLnBrk="1" hangingPunct="1">
              <a:buClr>
                <a:srgbClr val="00B0F0"/>
              </a:buClr>
              <a:buSzPct val="100000"/>
              <a:buFontTx/>
              <a:buAutoNum type="arabicPeriod"/>
            </a:pPr>
            <a:endParaRPr lang="en-US" sz="1600" dirty="0" smtClean="0"/>
          </a:p>
          <a:p>
            <a:pPr marL="746125" indent="-746125" eaLnBrk="1" hangingPunct="1">
              <a:buClr>
                <a:srgbClr val="00B0F0"/>
              </a:buClr>
              <a:buSzPct val="100000"/>
              <a:buFontTx/>
              <a:buAutoNum type="arabicPeriod"/>
            </a:pPr>
            <a:r>
              <a:rPr lang="en-US" sz="2800" dirty="0" smtClean="0"/>
              <a:t>Information collection and confirmation</a:t>
            </a:r>
          </a:p>
          <a:p>
            <a:pPr marL="746125" indent="-746125" eaLnBrk="1" hangingPunct="1">
              <a:buClr>
                <a:srgbClr val="00B0F0"/>
              </a:buClr>
              <a:buSzPct val="100000"/>
              <a:buFontTx/>
              <a:buAutoNum type="arabicPeriod"/>
            </a:pPr>
            <a:endParaRPr lang="en-US" sz="1600" dirty="0" smtClean="0"/>
          </a:p>
          <a:p>
            <a:pPr marL="746125" indent="-746125" eaLnBrk="1" hangingPunct="1">
              <a:buClr>
                <a:srgbClr val="00B0F0"/>
              </a:buClr>
              <a:buSzPct val="100000"/>
              <a:buFontTx/>
              <a:buAutoNum type="arabicPeriod"/>
            </a:pPr>
            <a:r>
              <a:rPr lang="en-US" sz="2800" dirty="0" smtClean="0"/>
              <a:t>Contact identification</a:t>
            </a:r>
          </a:p>
          <a:p>
            <a:pPr marL="746125" indent="-746125" eaLnBrk="1" hangingPunct="1">
              <a:buClr>
                <a:srgbClr val="00B0F0"/>
              </a:buClr>
              <a:buSzPct val="100000"/>
              <a:buFontTx/>
              <a:buAutoNum type="arabicPeriod"/>
            </a:pPr>
            <a:endParaRPr lang="en-US" sz="1600" dirty="0" smtClean="0"/>
          </a:p>
          <a:p>
            <a:pPr marL="746125" indent="-746125" eaLnBrk="1" hangingPunct="1">
              <a:buClr>
                <a:srgbClr val="00B0F0"/>
              </a:buClr>
              <a:buSzPct val="100000"/>
              <a:buFontTx/>
              <a:buAutoNum type="arabicPeriod"/>
            </a:pPr>
            <a:r>
              <a:rPr lang="en-US" sz="2800" dirty="0" smtClean="0"/>
              <a:t>Conclusion of the interview</a:t>
            </a:r>
          </a:p>
          <a:p>
            <a:pPr marL="746125" indent="-746125" eaLnBrk="1" hangingPunct="1">
              <a:buFontTx/>
              <a:buAutoNum type="alphaUcPeriod"/>
            </a:pPr>
            <a:endParaRPr lang="en-US" sz="2800" dirty="0" smtClean="0"/>
          </a:p>
        </p:txBody>
      </p:sp>
      <p:sp>
        <p:nvSpPr>
          <p:cNvPr id="129026" name="Slide Number Placeholder 4"/>
          <p:cNvSpPr>
            <a:spLocks noGrp="1"/>
          </p:cNvSpPr>
          <p:nvPr>
            <p:ph type="sldNum" sz="quarter" idx="12"/>
          </p:nvPr>
        </p:nvSpPr>
        <p:spPr>
          <a:noFill/>
        </p:spPr>
        <p:txBody>
          <a:bodyPr/>
          <a:lstStyle/>
          <a:p>
            <a:fld id="{9142E7DA-A43C-4D45-93C4-EDF07CFB1FA2}" type="slidenum">
              <a:rPr lang="en-US" sz="2000" smtClean="0"/>
              <a:pPr/>
              <a:t>12</a:t>
            </a:fld>
            <a:endParaRPr lang="en-US"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noFill/>
        </p:spPr>
        <p:txBody>
          <a:bodyPr/>
          <a:lstStyle/>
          <a:p>
            <a:fld id="{C120533C-8CB8-40A5-95C1-0CD9CB302719}" type="slidenum">
              <a:rPr lang="en-US" sz="2000" smtClean="0"/>
              <a:pPr/>
              <a:t>13</a:t>
            </a:fld>
            <a:endParaRPr lang="en-US" sz="2000" dirty="0" smtClean="0"/>
          </a:p>
        </p:txBody>
      </p:sp>
      <p:sp>
        <p:nvSpPr>
          <p:cNvPr id="131075" name="Rectangle 2"/>
          <p:cNvSpPr>
            <a:spLocks noGrp="1" noChangeArrowheads="1"/>
          </p:cNvSpPr>
          <p:nvPr>
            <p:ph type="title" idx="4294967295"/>
          </p:nvPr>
        </p:nvSpPr>
        <p:spPr>
          <a:xfrm>
            <a:off x="457200" y="422275"/>
            <a:ext cx="8229600" cy="720725"/>
          </a:xfrm>
        </p:spPr>
        <p:txBody>
          <a:bodyPr>
            <a:normAutofit/>
          </a:bodyPr>
          <a:lstStyle/>
          <a:p>
            <a:pPr eaLnBrk="1" hangingPunct="1"/>
            <a:r>
              <a:rPr lang="en-US" dirty="0" smtClean="0"/>
              <a:t>TB Interview Checklist</a:t>
            </a:r>
          </a:p>
        </p:txBody>
      </p:sp>
      <p:sp>
        <p:nvSpPr>
          <p:cNvPr id="7" name="TextBox 6"/>
          <p:cNvSpPr txBox="1"/>
          <p:nvPr/>
        </p:nvSpPr>
        <p:spPr>
          <a:xfrm>
            <a:off x="2443187" y="6063448"/>
            <a:ext cx="3962400" cy="461665"/>
          </a:xfrm>
          <a:prstGeom prst="rect">
            <a:avLst/>
          </a:prstGeom>
          <a:noFill/>
        </p:spPr>
        <p:txBody>
          <a:bodyPr wrap="square" rtlCol="0">
            <a:spAutoFit/>
          </a:bodyPr>
          <a:lstStyle/>
          <a:p>
            <a:r>
              <a:rPr lang="en-US" sz="2400" b="1" dirty="0" smtClean="0">
                <a:solidFill>
                  <a:schemeClr val="accent2"/>
                </a:solidFill>
                <a:latin typeface="+mj-lt"/>
                <a:ea typeface="+mj-ea"/>
                <a:cs typeface="+mj-cs"/>
              </a:rPr>
              <a:t>Refer to Appendix </a:t>
            </a:r>
            <a:r>
              <a:rPr lang="en-US" sz="2400" b="1" dirty="0">
                <a:solidFill>
                  <a:schemeClr val="accent2"/>
                </a:solidFill>
                <a:latin typeface="+mj-lt"/>
                <a:ea typeface="+mj-ea"/>
                <a:cs typeface="+mj-cs"/>
              </a:rPr>
              <a:t>O</a:t>
            </a:r>
            <a:endParaRPr lang="en-US" sz="2400" b="1" dirty="0" smtClean="0">
              <a:solidFill>
                <a:schemeClr val="accent2"/>
              </a:solidFill>
              <a:latin typeface="+mj-lt"/>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575828"/>
            <a:ext cx="5648375" cy="4367771"/>
          </a:xfrm>
          <a:prstGeom prst="rect">
            <a:avLst/>
          </a:prstGeom>
          <a:ln w="12700">
            <a:solidFill>
              <a:schemeClr val="accent1">
                <a:lumMod val="50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ctrTitle"/>
          </p:nvPr>
        </p:nvSpPr>
        <p:spPr/>
        <p:txBody>
          <a:bodyPr>
            <a:normAutofit/>
          </a:bodyPr>
          <a:lstStyle/>
          <a:p>
            <a:r>
              <a:rPr lang="en-US" b="1" dirty="0" smtClean="0"/>
              <a:t>Interview Format</a:t>
            </a:r>
            <a:endParaRPr lang="en-US" sz="4000" dirty="0" smtClean="0"/>
          </a:p>
        </p:txBody>
      </p:sp>
      <p:sp>
        <p:nvSpPr>
          <p:cNvPr id="5" name="Subtitle 4"/>
          <p:cNvSpPr>
            <a:spLocks noGrp="1"/>
          </p:cNvSpPr>
          <p:nvPr>
            <p:ph type="subTitle" idx="1"/>
          </p:nvPr>
        </p:nvSpPr>
        <p:spPr/>
        <p:txBody>
          <a:bodyPr/>
          <a:lstStyle/>
          <a:p>
            <a:r>
              <a:rPr lang="en-US" dirty="0" smtClean="0"/>
              <a:t>Introduction</a:t>
            </a:r>
            <a:endParaRPr lang="en-US" dirty="0"/>
          </a:p>
        </p:txBody>
      </p:sp>
      <p:sp>
        <p:nvSpPr>
          <p:cNvPr id="132098" name="Rectangle 10"/>
          <p:cNvSpPr>
            <a:spLocks noGrp="1" noChangeArrowheads="1"/>
          </p:cNvSpPr>
          <p:nvPr>
            <p:ph type="sldNum" sz="quarter" idx="12"/>
          </p:nvPr>
        </p:nvSpPr>
        <p:spPr>
          <a:noFill/>
        </p:spPr>
        <p:txBody>
          <a:bodyPr/>
          <a:lstStyle/>
          <a:p>
            <a:fld id="{2DB908D0-EEFD-4971-80D5-6914F6858599}" type="slidenum">
              <a:rPr lang="en-US" sz="2000" smtClean="0"/>
              <a:pPr/>
              <a:t>14</a:t>
            </a:fld>
            <a:endParaRPr 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dirty="0" smtClean="0"/>
              <a:t>Interview Introduction (1)</a:t>
            </a:r>
          </a:p>
        </p:txBody>
      </p:sp>
      <p:sp>
        <p:nvSpPr>
          <p:cNvPr id="133123" name="Content Placeholder 2"/>
          <p:cNvSpPr>
            <a:spLocks noGrp="1"/>
          </p:cNvSpPr>
          <p:nvPr>
            <p:ph idx="1"/>
          </p:nvPr>
        </p:nvSpPr>
        <p:spPr>
          <a:xfrm>
            <a:off x="457201" y="1722437"/>
            <a:ext cx="4648199" cy="4525963"/>
          </a:xfrm>
        </p:spPr>
        <p:txBody>
          <a:bodyPr/>
          <a:lstStyle/>
          <a:p>
            <a:r>
              <a:rPr lang="en-US" sz="2800" dirty="0" smtClean="0"/>
              <a:t>The first interaction with the case can influence the remainder of the interview</a:t>
            </a:r>
          </a:p>
          <a:p>
            <a:endParaRPr lang="en-US" sz="2800" dirty="0" smtClean="0"/>
          </a:p>
          <a:p>
            <a:r>
              <a:rPr lang="en-US" sz="2800" dirty="0" smtClean="0"/>
              <a:t>Building trust and rapport early in the interview process is essential </a:t>
            </a:r>
          </a:p>
        </p:txBody>
      </p:sp>
      <p:sp>
        <p:nvSpPr>
          <p:cNvPr id="4" name="Rectangle 10"/>
          <p:cNvSpPr>
            <a:spLocks noGrp="1" noChangeArrowheads="1"/>
          </p:cNvSpPr>
          <p:nvPr>
            <p:ph type="sldNum" sz="quarter" idx="12"/>
          </p:nvPr>
        </p:nvSpPr>
        <p:spPr>
          <a:noFill/>
        </p:spPr>
        <p:txBody>
          <a:bodyPr/>
          <a:lstStyle/>
          <a:p>
            <a:fld id="{2DB908D0-EEFD-4971-80D5-6914F6858599}" type="slidenum">
              <a:rPr lang="en-US" sz="2000" smtClean="0"/>
              <a:pPr/>
              <a:t>15</a:t>
            </a:fld>
            <a:endParaRPr lang="en-US" sz="20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818" y="2209800"/>
            <a:ext cx="3207957" cy="2743200"/>
          </a:xfrm>
          <a:prstGeom prst="rect">
            <a:avLst/>
          </a:prstGeom>
          <a:ln w="19050">
            <a:solidFill>
              <a:schemeClr val="accent1">
                <a:lumMod val="50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title"/>
          </p:nvPr>
        </p:nvSpPr>
        <p:spPr/>
        <p:txBody>
          <a:bodyPr>
            <a:normAutofit/>
          </a:bodyPr>
          <a:lstStyle/>
          <a:p>
            <a:pPr eaLnBrk="1" hangingPunct="1"/>
            <a:r>
              <a:rPr lang="en-US" dirty="0" smtClean="0"/>
              <a:t>Interview Introduction (2)</a:t>
            </a:r>
          </a:p>
        </p:txBody>
      </p:sp>
      <p:sp>
        <p:nvSpPr>
          <p:cNvPr id="134148" name="Rectangle 3"/>
          <p:cNvSpPr>
            <a:spLocks noGrp="1" noChangeArrowheads="1"/>
          </p:cNvSpPr>
          <p:nvPr>
            <p:ph idx="1"/>
          </p:nvPr>
        </p:nvSpPr>
        <p:spPr>
          <a:xfrm>
            <a:off x="76199" y="1447800"/>
            <a:ext cx="5476875" cy="5257800"/>
          </a:xfrm>
        </p:spPr>
        <p:txBody>
          <a:bodyPr/>
          <a:lstStyle/>
          <a:p>
            <a:pPr>
              <a:lnSpc>
                <a:spcPct val="90000"/>
              </a:lnSpc>
            </a:pPr>
            <a:r>
              <a:rPr lang="en-US" sz="2800" dirty="0" smtClean="0"/>
              <a:t>Introduce yourself and shake hands if appropriate</a:t>
            </a:r>
          </a:p>
          <a:p>
            <a:pPr>
              <a:lnSpc>
                <a:spcPct val="90000"/>
              </a:lnSpc>
            </a:pPr>
            <a:endParaRPr lang="en-US" sz="1600" dirty="0" smtClean="0"/>
          </a:p>
          <a:p>
            <a:pPr>
              <a:lnSpc>
                <a:spcPct val="90000"/>
              </a:lnSpc>
            </a:pPr>
            <a:r>
              <a:rPr lang="en-US" sz="2800" dirty="0" smtClean="0"/>
              <a:t>Provide a business card or other identification</a:t>
            </a:r>
          </a:p>
          <a:p>
            <a:pPr>
              <a:lnSpc>
                <a:spcPct val="90000"/>
              </a:lnSpc>
            </a:pPr>
            <a:endParaRPr lang="en-US" sz="1600" dirty="0" smtClean="0"/>
          </a:p>
          <a:p>
            <a:pPr>
              <a:lnSpc>
                <a:spcPct val="90000"/>
              </a:lnSpc>
            </a:pPr>
            <a:r>
              <a:rPr lang="en-US" sz="2800" dirty="0" smtClean="0"/>
              <a:t>Explain your role in the TB program</a:t>
            </a:r>
          </a:p>
          <a:p>
            <a:pPr>
              <a:lnSpc>
                <a:spcPct val="90000"/>
              </a:lnSpc>
            </a:pPr>
            <a:endParaRPr lang="en-US" sz="1600" dirty="0" smtClean="0"/>
          </a:p>
          <a:p>
            <a:pPr>
              <a:lnSpc>
                <a:spcPct val="90000"/>
              </a:lnSpc>
            </a:pPr>
            <a:r>
              <a:rPr lang="en-US" sz="2800" dirty="0" smtClean="0"/>
              <a:t>Ask the case how they are feeling</a:t>
            </a:r>
          </a:p>
          <a:p>
            <a:pPr>
              <a:lnSpc>
                <a:spcPct val="90000"/>
              </a:lnSpc>
            </a:pPr>
            <a:endParaRPr lang="en-US" sz="1600" dirty="0" smtClean="0"/>
          </a:p>
          <a:p>
            <a:pPr>
              <a:lnSpc>
                <a:spcPct val="90000"/>
              </a:lnSpc>
            </a:pPr>
            <a:r>
              <a:rPr lang="en-US" sz="2800" dirty="0" smtClean="0"/>
              <a:t>Demonstrate respect towards the case </a:t>
            </a:r>
          </a:p>
        </p:txBody>
      </p:sp>
      <p:sp>
        <p:nvSpPr>
          <p:cNvPr id="134146" name="Slide Number Placeholder 4"/>
          <p:cNvSpPr>
            <a:spLocks noGrp="1"/>
          </p:cNvSpPr>
          <p:nvPr>
            <p:ph type="sldNum" sz="quarter" idx="12"/>
          </p:nvPr>
        </p:nvSpPr>
        <p:spPr>
          <a:noFill/>
        </p:spPr>
        <p:txBody>
          <a:bodyPr/>
          <a:lstStyle/>
          <a:p>
            <a:fld id="{5CFAC5A6-573A-4DF9-9637-9318EE029569}" type="slidenum">
              <a:rPr lang="en-US" sz="2000" smtClean="0"/>
              <a:pPr/>
              <a:t>16</a:t>
            </a:fld>
            <a:endParaRPr lang="en-US" sz="2000" dirty="0" smtClean="0"/>
          </a:p>
        </p:txBody>
      </p:sp>
      <p:pic>
        <p:nvPicPr>
          <p:cNvPr id="2050" name="Picture 2" descr="D:\Selects\LoRes\IMG_3281.jpg"/>
          <p:cNvPicPr>
            <a:picLocks noChangeAspect="1" noChangeArrowheads="1"/>
          </p:cNvPicPr>
          <p:nvPr/>
        </p:nvPicPr>
        <p:blipFill>
          <a:blip r:embed="rId3" cstate="print"/>
          <a:srcRect/>
          <a:stretch>
            <a:fillRect/>
          </a:stretch>
        </p:blipFill>
        <p:spPr bwMode="auto">
          <a:xfrm>
            <a:off x="5583555" y="1676400"/>
            <a:ext cx="3057525" cy="4588154"/>
          </a:xfrm>
          <a:prstGeom prst="rect">
            <a:avLst/>
          </a:prstGeom>
          <a:noFill/>
          <a:ln>
            <a:solidFill>
              <a:schemeClr val="accent1">
                <a:lumMod val="50000"/>
              </a:schemeClr>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Grp="1" noChangeArrowheads="1"/>
          </p:cNvSpPr>
          <p:nvPr>
            <p:ph type="title"/>
          </p:nvPr>
        </p:nvSpPr>
        <p:spPr/>
        <p:txBody>
          <a:bodyPr>
            <a:normAutofit/>
          </a:bodyPr>
          <a:lstStyle/>
          <a:p>
            <a:pPr eaLnBrk="1" hangingPunct="1"/>
            <a:r>
              <a:rPr lang="en-US" dirty="0" smtClean="0"/>
              <a:t>Explain the Purpose of the Interview </a:t>
            </a:r>
          </a:p>
        </p:txBody>
      </p:sp>
      <p:sp>
        <p:nvSpPr>
          <p:cNvPr id="69634" name="Content Placeholder 2"/>
          <p:cNvSpPr>
            <a:spLocks noGrp="1"/>
          </p:cNvSpPr>
          <p:nvPr>
            <p:ph idx="1"/>
          </p:nvPr>
        </p:nvSpPr>
        <p:spPr>
          <a:xfrm>
            <a:off x="457200" y="1600201"/>
            <a:ext cx="8229600" cy="3581400"/>
          </a:xfrm>
        </p:spPr>
        <p:txBody>
          <a:bodyPr>
            <a:normAutofit/>
          </a:bodyPr>
          <a:lstStyle/>
          <a:p>
            <a:pPr marL="0" indent="0">
              <a:lnSpc>
                <a:spcPct val="110000"/>
              </a:lnSpc>
              <a:buFontTx/>
              <a:buNone/>
            </a:pPr>
            <a:r>
              <a:rPr lang="en-US" sz="2800" dirty="0" smtClean="0">
                <a:cs typeface="Arial" charset="0"/>
              </a:rPr>
              <a:t>Explain the purpose of the interview to the case</a:t>
            </a:r>
          </a:p>
          <a:p>
            <a:pPr>
              <a:lnSpc>
                <a:spcPct val="90000"/>
              </a:lnSpc>
              <a:buFontTx/>
              <a:buNone/>
            </a:pPr>
            <a:endParaRPr lang="en-US" sz="2800" dirty="0" smtClean="0">
              <a:cs typeface="Arial" charset="0"/>
            </a:endParaRPr>
          </a:p>
          <a:p>
            <a:pPr marL="971550" lvl="1" indent="-514350">
              <a:buSzPct val="100000"/>
              <a:buFontTx/>
              <a:buAutoNum type="arabicPeriod"/>
            </a:pPr>
            <a:r>
              <a:rPr lang="en-US" dirty="0" smtClean="0">
                <a:cs typeface="Arial" charset="0"/>
              </a:rPr>
              <a:t>To identify contacts at risk of infection and refer them for medical assessment</a:t>
            </a:r>
          </a:p>
          <a:p>
            <a:pPr marL="971550" lvl="1" indent="-514350">
              <a:buSzPct val="100000"/>
              <a:buFontTx/>
              <a:buAutoNum type="arabicPeriod"/>
            </a:pPr>
            <a:endParaRPr lang="en-US" dirty="0" smtClean="0">
              <a:cs typeface="Arial" charset="0"/>
            </a:endParaRPr>
          </a:p>
          <a:p>
            <a:pPr marL="971550" lvl="1" indent="-514350">
              <a:buSzPct val="100000"/>
              <a:buFontTx/>
              <a:buAutoNum type="arabicPeriod"/>
            </a:pPr>
            <a:r>
              <a:rPr lang="en-US" dirty="0" smtClean="0">
                <a:cs typeface="Arial" charset="0"/>
              </a:rPr>
              <a:t>To provide TB </a:t>
            </a:r>
            <a:r>
              <a:rPr lang="en-US" dirty="0" smtClean="0">
                <a:cs typeface="Arial" charset="0"/>
              </a:rPr>
              <a:t>education</a:t>
            </a:r>
            <a:endParaRPr lang="en-US" dirty="0" smtClean="0">
              <a:cs typeface="Arial" charset="0"/>
            </a:endParaRPr>
          </a:p>
        </p:txBody>
      </p:sp>
      <p:sp>
        <p:nvSpPr>
          <p:cNvPr id="135172" name="Slide Number Placeholder 4"/>
          <p:cNvSpPr txBox="1">
            <a:spLocks/>
          </p:cNvSpPr>
          <p:nvPr/>
        </p:nvSpPr>
        <p:spPr bwMode="auto">
          <a:xfrm>
            <a:off x="4419600" y="6308725"/>
            <a:ext cx="4343400" cy="476250"/>
          </a:xfrm>
          <a:prstGeom prst="rect">
            <a:avLst/>
          </a:prstGeom>
          <a:noFill/>
          <a:ln w="9525">
            <a:noFill/>
            <a:miter lim="800000"/>
            <a:headEnd/>
            <a:tailEnd/>
          </a:ln>
        </p:spPr>
        <p:txBody>
          <a:bodyPr/>
          <a:lstStyle/>
          <a:p>
            <a:pPr algn="r"/>
            <a:fld id="{89EA333F-DD4A-4D37-B5B0-7AB6C3EF09B7}" type="slidenum">
              <a:rPr lang="en-US" sz="2000" b="1"/>
              <a:pPr algn="r"/>
              <a:t>17</a:t>
            </a:fld>
            <a:endParaRPr lang="en-US"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normAutofit/>
          </a:bodyPr>
          <a:lstStyle/>
          <a:p>
            <a:pPr eaLnBrk="1" hangingPunct="1"/>
            <a:r>
              <a:rPr lang="en-US" dirty="0" smtClean="0"/>
              <a:t>Discuss Confidentiality</a:t>
            </a:r>
          </a:p>
        </p:txBody>
      </p:sp>
      <p:sp>
        <p:nvSpPr>
          <p:cNvPr id="70658" name="Content Placeholder 2"/>
          <p:cNvSpPr>
            <a:spLocks noGrp="1"/>
          </p:cNvSpPr>
          <p:nvPr>
            <p:ph idx="1"/>
          </p:nvPr>
        </p:nvSpPr>
        <p:spPr>
          <a:xfrm>
            <a:off x="304800" y="1600199"/>
            <a:ext cx="8610600" cy="4708525"/>
          </a:xfrm>
        </p:spPr>
        <p:txBody>
          <a:bodyPr/>
          <a:lstStyle/>
          <a:p>
            <a:pPr marL="342900" lvl="2" indent="-342900">
              <a:lnSpc>
                <a:spcPct val="90000"/>
              </a:lnSpc>
              <a:defRPr/>
            </a:pPr>
            <a:r>
              <a:rPr lang="en-US" sz="2800" dirty="0" smtClean="0"/>
              <a:t>Explain </a:t>
            </a:r>
            <a:r>
              <a:rPr lang="en-US" sz="2800" dirty="0"/>
              <a:t>that </a:t>
            </a:r>
            <a:r>
              <a:rPr lang="en-US" sz="2800" dirty="0" smtClean="0"/>
              <a:t>information </a:t>
            </a:r>
            <a:r>
              <a:rPr lang="en-US" sz="2800" dirty="0"/>
              <a:t>will only be shared with </a:t>
            </a:r>
            <a:r>
              <a:rPr lang="en-US" sz="2800" dirty="0" smtClean="0"/>
              <a:t>persons </a:t>
            </a:r>
            <a:r>
              <a:rPr lang="en-US" sz="2800" dirty="0"/>
              <a:t>who need to know </a:t>
            </a:r>
            <a:endParaRPr lang="en-US" sz="2800" dirty="0" smtClean="0"/>
          </a:p>
          <a:p>
            <a:pPr marL="342900" lvl="2" indent="-342900">
              <a:lnSpc>
                <a:spcPct val="90000"/>
              </a:lnSpc>
              <a:defRPr/>
            </a:pPr>
            <a:endParaRPr lang="en-US" sz="2800" dirty="0" smtClean="0"/>
          </a:p>
          <a:p>
            <a:pPr marL="800100" lvl="3" indent="-342900">
              <a:lnSpc>
                <a:spcPct val="90000"/>
              </a:lnSpc>
              <a:defRPr/>
            </a:pPr>
            <a:r>
              <a:rPr lang="en-US" sz="2800" dirty="0" smtClean="0"/>
              <a:t>Health </a:t>
            </a:r>
            <a:r>
              <a:rPr lang="en-US" sz="2800" dirty="0"/>
              <a:t>care providers who provide direct care </a:t>
            </a:r>
            <a:endParaRPr lang="en-US" sz="2800" dirty="0" smtClean="0"/>
          </a:p>
          <a:p>
            <a:pPr marL="800100" lvl="3" indent="-342900">
              <a:lnSpc>
                <a:spcPct val="90000"/>
              </a:lnSpc>
              <a:defRPr/>
            </a:pPr>
            <a:endParaRPr lang="en-US" sz="2800" dirty="0" smtClean="0"/>
          </a:p>
          <a:p>
            <a:pPr marL="800100" lvl="3" indent="-342900">
              <a:lnSpc>
                <a:spcPct val="90000"/>
              </a:lnSpc>
              <a:defRPr/>
            </a:pPr>
            <a:r>
              <a:rPr lang="en-US" sz="2800" dirty="0" smtClean="0"/>
              <a:t>Public </a:t>
            </a:r>
            <a:r>
              <a:rPr lang="en-US" sz="2800" dirty="0"/>
              <a:t>health authorities for the purpose of TB control</a:t>
            </a:r>
          </a:p>
          <a:p>
            <a:pPr marL="342900" lvl="2" indent="-342900">
              <a:lnSpc>
                <a:spcPct val="90000"/>
              </a:lnSpc>
              <a:defRPr/>
            </a:pPr>
            <a:endParaRPr lang="en-US" sz="1600" dirty="0" smtClean="0"/>
          </a:p>
          <a:p>
            <a:pPr marL="342900" lvl="2" indent="-342900">
              <a:lnSpc>
                <a:spcPct val="90000"/>
              </a:lnSpc>
              <a:defRPr/>
            </a:pPr>
            <a:r>
              <a:rPr lang="en-US" sz="2800" dirty="0" smtClean="0"/>
              <a:t>Stress that confidentiality is reinforced by local program policies and state regulations</a:t>
            </a:r>
          </a:p>
        </p:txBody>
      </p:sp>
      <p:sp>
        <p:nvSpPr>
          <p:cNvPr id="136196" name="Slide Number Placeholder 4"/>
          <p:cNvSpPr txBox="1">
            <a:spLocks/>
          </p:cNvSpPr>
          <p:nvPr/>
        </p:nvSpPr>
        <p:spPr bwMode="auto">
          <a:xfrm>
            <a:off x="4419600" y="6308725"/>
            <a:ext cx="4343400" cy="476250"/>
          </a:xfrm>
          <a:prstGeom prst="rect">
            <a:avLst/>
          </a:prstGeom>
          <a:noFill/>
          <a:ln w="9525">
            <a:noFill/>
            <a:miter lim="800000"/>
            <a:headEnd/>
            <a:tailEnd/>
          </a:ln>
        </p:spPr>
        <p:txBody>
          <a:bodyPr/>
          <a:lstStyle/>
          <a:p>
            <a:pPr algn="r"/>
            <a:fld id="{5AAEE07F-8E25-4222-B33A-52E0B72E6D8B}" type="slidenum">
              <a:rPr lang="en-US" sz="2000" b="1"/>
              <a:pPr algn="r"/>
              <a:t>18</a:t>
            </a:fld>
            <a:endParaRPr lang="en-US"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ChangeArrowheads="1"/>
          </p:cNvSpPr>
          <p:nvPr>
            <p:ph type="ctrTitle"/>
          </p:nvPr>
        </p:nvSpPr>
        <p:spPr/>
        <p:txBody>
          <a:bodyPr>
            <a:normAutofit/>
          </a:bodyPr>
          <a:lstStyle/>
          <a:p>
            <a:r>
              <a:rPr lang="en-US" b="1" dirty="0" smtClean="0"/>
              <a:t>Interview Format</a:t>
            </a:r>
            <a:endParaRPr lang="en-US" sz="4000" b="1" dirty="0" smtClean="0"/>
          </a:p>
        </p:txBody>
      </p:sp>
      <p:sp>
        <p:nvSpPr>
          <p:cNvPr id="4" name="Subtitle 3"/>
          <p:cNvSpPr>
            <a:spLocks noGrp="1"/>
          </p:cNvSpPr>
          <p:nvPr>
            <p:ph type="subTitle" idx="1"/>
          </p:nvPr>
        </p:nvSpPr>
        <p:spPr/>
        <p:txBody>
          <a:bodyPr/>
          <a:lstStyle/>
          <a:p>
            <a:r>
              <a:rPr lang="en-US" dirty="0" smtClean="0"/>
              <a:t>Education</a:t>
            </a:r>
            <a:endParaRPr lang="en-US" dirty="0"/>
          </a:p>
        </p:txBody>
      </p:sp>
      <p:sp>
        <p:nvSpPr>
          <p:cNvPr id="137218" name="Rectangle 10"/>
          <p:cNvSpPr>
            <a:spLocks noGrp="1" noChangeArrowheads="1"/>
          </p:cNvSpPr>
          <p:nvPr>
            <p:ph type="sldNum" sz="quarter" idx="12"/>
          </p:nvPr>
        </p:nvSpPr>
        <p:spPr>
          <a:noFill/>
        </p:spPr>
        <p:txBody>
          <a:bodyPr/>
          <a:lstStyle/>
          <a:p>
            <a:fld id="{3A620F9E-020E-4F01-A514-A3C4D23831D4}" type="slidenum">
              <a:rPr lang="en-US" sz="2000" smtClean="0"/>
              <a:pPr/>
              <a:t>19</a:t>
            </a:fld>
            <a:endParaRPr lang="en-US"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dirty="0" smtClean="0"/>
              <a:t>Learning Objectives</a:t>
            </a:r>
          </a:p>
        </p:txBody>
      </p:sp>
      <p:sp>
        <p:nvSpPr>
          <p:cNvPr id="61444" name="Rectangle 3"/>
          <p:cNvSpPr>
            <a:spLocks noGrp="1" noChangeArrowheads="1"/>
          </p:cNvSpPr>
          <p:nvPr>
            <p:ph idx="1"/>
          </p:nvPr>
        </p:nvSpPr>
        <p:spPr>
          <a:xfrm>
            <a:off x="457200" y="1600200"/>
            <a:ext cx="8229600" cy="4648200"/>
          </a:xfrm>
        </p:spPr>
        <p:txBody>
          <a:bodyPr>
            <a:noAutofit/>
          </a:bodyPr>
          <a:lstStyle/>
          <a:p>
            <a:pPr marL="0" indent="0">
              <a:buSzPct val="100000"/>
              <a:buNone/>
            </a:pPr>
            <a:r>
              <a:rPr lang="en-US" sz="2800" dirty="0" smtClean="0"/>
              <a:t>After this session, participants will be able to:</a:t>
            </a:r>
          </a:p>
          <a:p>
            <a:pPr marL="0" indent="0">
              <a:buSzPct val="100000"/>
              <a:buNone/>
            </a:pPr>
            <a:endParaRPr lang="en-US" sz="1600" dirty="0" smtClean="0"/>
          </a:p>
          <a:p>
            <a:pPr marL="990600" lvl="1" indent="-533400" eaLnBrk="1" hangingPunct="1">
              <a:buSzPct val="100000"/>
              <a:buFontTx/>
              <a:buAutoNum type="arabicPeriod"/>
            </a:pPr>
            <a:r>
              <a:rPr lang="en-US" dirty="0" smtClean="0"/>
              <a:t>Describe the objectives of the initial case interview </a:t>
            </a:r>
          </a:p>
          <a:p>
            <a:pPr marL="990600" lvl="1" indent="-533400" eaLnBrk="1" hangingPunct="1">
              <a:buSzPct val="100000"/>
              <a:buFontTx/>
              <a:buAutoNum type="arabicPeriod"/>
            </a:pPr>
            <a:endParaRPr lang="en-US" sz="1600" dirty="0" smtClean="0"/>
          </a:p>
          <a:p>
            <a:pPr marL="990600" lvl="1" indent="-533400" eaLnBrk="1" hangingPunct="1">
              <a:buSzPct val="100000"/>
              <a:buFontTx/>
              <a:buAutoNum type="arabicPeriod"/>
            </a:pPr>
            <a:r>
              <a:rPr lang="en-US" dirty="0"/>
              <a:t>List the steps of the interview </a:t>
            </a:r>
            <a:r>
              <a:rPr lang="en-US" dirty="0" smtClean="0"/>
              <a:t>format</a:t>
            </a:r>
            <a:endParaRPr lang="en-US" sz="1600" dirty="0" smtClean="0"/>
          </a:p>
          <a:p>
            <a:pPr marL="990600" lvl="1" indent="-533400" eaLnBrk="1" hangingPunct="1">
              <a:buSzPct val="100000"/>
              <a:buFontTx/>
              <a:buAutoNum type="arabicPeriod"/>
            </a:pPr>
            <a:endParaRPr lang="en-US" sz="1600" dirty="0" smtClean="0"/>
          </a:p>
          <a:p>
            <a:pPr marL="990600" lvl="1" indent="-533400" eaLnBrk="1" hangingPunct="1">
              <a:buSzPct val="100000"/>
              <a:buFontTx/>
              <a:buAutoNum type="arabicPeriod"/>
            </a:pPr>
            <a:r>
              <a:rPr lang="en-US" dirty="0" smtClean="0"/>
              <a:t>Describe ways to confront and solve problems that may arise during the interview</a:t>
            </a:r>
          </a:p>
        </p:txBody>
      </p:sp>
      <p:sp>
        <p:nvSpPr>
          <p:cNvPr id="61442" name="Slide Number Placeholder 4"/>
          <p:cNvSpPr>
            <a:spLocks noGrp="1"/>
          </p:cNvSpPr>
          <p:nvPr>
            <p:ph type="sldNum" sz="quarter" idx="12"/>
          </p:nvPr>
        </p:nvSpPr>
        <p:spPr>
          <a:noFill/>
        </p:spPr>
        <p:txBody>
          <a:bodyPr/>
          <a:lstStyle/>
          <a:p>
            <a:fld id="{0AEF7CC0-2F3D-467D-B945-0936D0B2F1BF}" type="slidenum">
              <a:rPr lang="en-US" sz="2000" smtClean="0">
                <a:solidFill>
                  <a:schemeClr val="tx1"/>
                </a:solidFill>
              </a:rPr>
              <a:pPr/>
              <a:t>2</a:t>
            </a:fld>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title"/>
          </p:nvPr>
        </p:nvSpPr>
        <p:spPr/>
        <p:txBody>
          <a:bodyPr/>
          <a:lstStyle/>
          <a:p>
            <a:pPr eaLnBrk="1" hangingPunct="1"/>
            <a:r>
              <a:rPr lang="en-US" dirty="0" smtClean="0"/>
              <a:t>Importance of  Education</a:t>
            </a:r>
          </a:p>
        </p:txBody>
      </p:sp>
      <p:sp>
        <p:nvSpPr>
          <p:cNvPr id="138244" name="Rectangle 3"/>
          <p:cNvSpPr>
            <a:spLocks noGrp="1" noChangeArrowheads="1"/>
          </p:cNvSpPr>
          <p:nvPr>
            <p:ph idx="1"/>
          </p:nvPr>
        </p:nvSpPr>
        <p:spPr>
          <a:xfrm>
            <a:off x="76200" y="1600200"/>
            <a:ext cx="5257800" cy="3504084"/>
          </a:xfrm>
        </p:spPr>
        <p:txBody>
          <a:bodyPr/>
          <a:lstStyle/>
          <a:p>
            <a:pPr eaLnBrk="1" hangingPunct="1"/>
            <a:r>
              <a:rPr lang="en-US" sz="2800" dirty="0" smtClean="0"/>
              <a:t>Increases knowledge of TB</a:t>
            </a:r>
          </a:p>
          <a:p>
            <a:pPr eaLnBrk="1" hangingPunct="1"/>
            <a:endParaRPr lang="en-US" sz="2400" dirty="0" smtClean="0"/>
          </a:p>
          <a:p>
            <a:pPr eaLnBrk="1" hangingPunct="1"/>
            <a:r>
              <a:rPr lang="en-US" sz="2800" dirty="0" smtClean="0"/>
              <a:t>Influences desired behavior</a:t>
            </a:r>
          </a:p>
          <a:p>
            <a:pPr lvl="1" eaLnBrk="1" hangingPunct="1"/>
            <a:r>
              <a:rPr lang="en-US" dirty="0"/>
              <a:t>Identification of contacts</a:t>
            </a:r>
          </a:p>
          <a:p>
            <a:pPr lvl="1" eaLnBrk="1" hangingPunct="1"/>
            <a:r>
              <a:rPr lang="en-US" dirty="0" smtClean="0"/>
              <a:t>Treatment adherence</a:t>
            </a:r>
          </a:p>
          <a:p>
            <a:pPr lvl="1" eaLnBrk="1" hangingPunct="1"/>
            <a:r>
              <a:rPr lang="en-US" dirty="0" smtClean="0"/>
              <a:t>Infection control activities</a:t>
            </a:r>
          </a:p>
        </p:txBody>
      </p:sp>
      <p:sp>
        <p:nvSpPr>
          <p:cNvPr id="138242" name="Slide Number Placeholder 4"/>
          <p:cNvSpPr>
            <a:spLocks noGrp="1"/>
          </p:cNvSpPr>
          <p:nvPr>
            <p:ph type="sldNum" sz="quarter" idx="12"/>
          </p:nvPr>
        </p:nvSpPr>
        <p:spPr>
          <a:noFill/>
        </p:spPr>
        <p:txBody>
          <a:bodyPr/>
          <a:lstStyle/>
          <a:p>
            <a:fld id="{41090A4E-188A-4FB9-88F4-0430443BAF5D}" type="slidenum">
              <a:rPr lang="en-US" sz="2000" smtClean="0"/>
              <a:pPr/>
              <a:t>20</a:t>
            </a:fld>
            <a:endParaRPr lang="en-US" sz="2000" dirty="0" smtClean="0"/>
          </a:p>
        </p:txBody>
      </p:sp>
      <p:pic>
        <p:nvPicPr>
          <p:cNvPr id="4098" name="Picture 2" descr="D:\Selects\LoRes\IMG_1747.jpg"/>
          <p:cNvPicPr>
            <a:picLocks noChangeAspect="1" noChangeArrowheads="1"/>
          </p:cNvPicPr>
          <p:nvPr/>
        </p:nvPicPr>
        <p:blipFill>
          <a:blip r:embed="rId3" cstate="print"/>
          <a:srcRect/>
          <a:stretch>
            <a:fillRect/>
          </a:stretch>
        </p:blipFill>
        <p:spPr bwMode="auto">
          <a:xfrm>
            <a:off x="5334000" y="2362200"/>
            <a:ext cx="3810000" cy="2742084"/>
          </a:xfrm>
          <a:prstGeom prst="rect">
            <a:avLst/>
          </a:prstGeom>
          <a:noFill/>
          <a:ln>
            <a:solidFill>
              <a:schemeClr val="accent1">
                <a:lumMod val="75000"/>
              </a:schemeClr>
            </a:solidFill>
          </a:ln>
        </p:spPr>
      </p:pic>
      <p:sp>
        <p:nvSpPr>
          <p:cNvPr id="2" name="TextBox 1"/>
          <p:cNvSpPr txBox="1"/>
          <p:nvPr/>
        </p:nvSpPr>
        <p:spPr>
          <a:xfrm>
            <a:off x="76200" y="5295781"/>
            <a:ext cx="7820608" cy="800219"/>
          </a:xfrm>
          <a:prstGeom prst="rect">
            <a:avLst/>
          </a:prstGeom>
          <a:noFill/>
        </p:spPr>
        <p:txBody>
          <a:bodyPr wrap="square" rtlCol="0">
            <a:spAutoFit/>
          </a:bodyPr>
          <a:lstStyle/>
          <a:p>
            <a:pPr marL="342900" indent="-342900" fontAlgn="base">
              <a:spcBef>
                <a:spcPct val="20000"/>
              </a:spcBef>
              <a:spcAft>
                <a:spcPct val="0"/>
              </a:spcAft>
              <a:buClr>
                <a:srgbClr val="0099CC"/>
              </a:buClr>
              <a:buSzPct val="120000"/>
              <a:buFont typeface="Arial" pitchFamily="34" charset="0"/>
              <a:buChar char="•"/>
            </a:pPr>
            <a:r>
              <a:rPr lang="en-US" sz="2800" b="1" dirty="0" smtClean="0"/>
              <a:t>Helps the case make informed decisions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Education Should be </a:t>
            </a:r>
            <a:br>
              <a:rPr lang="en-US" dirty="0" smtClean="0"/>
            </a:br>
            <a:r>
              <a:rPr lang="en-US" dirty="0" smtClean="0"/>
              <a:t>Provided to the Case?</a:t>
            </a:r>
            <a:endParaRPr lang="en-US" dirty="0"/>
          </a:p>
        </p:txBody>
      </p:sp>
      <p:sp>
        <p:nvSpPr>
          <p:cNvPr id="3" name="Content Placeholder 2"/>
          <p:cNvSpPr>
            <a:spLocks noGrp="1"/>
          </p:cNvSpPr>
          <p:nvPr>
            <p:ph idx="1"/>
          </p:nvPr>
        </p:nvSpPr>
        <p:spPr>
          <a:xfrm>
            <a:off x="457200" y="1600200"/>
            <a:ext cx="8458200" cy="4876800"/>
          </a:xfrm>
        </p:spPr>
        <p:txBody>
          <a:bodyPr/>
          <a:lstStyle/>
          <a:p>
            <a:pPr marL="0" indent="0">
              <a:buNone/>
            </a:pPr>
            <a:r>
              <a:rPr lang="en-US" sz="2800" dirty="0" smtClean="0"/>
              <a:t>The case should be educated about the following: </a:t>
            </a:r>
          </a:p>
          <a:p>
            <a:pPr marL="0" indent="0">
              <a:buNone/>
            </a:pPr>
            <a:endParaRPr lang="en-US" sz="1600" dirty="0" smtClean="0"/>
          </a:p>
          <a:p>
            <a:pPr marL="514350" indent="-514350">
              <a:buSzPct val="100000"/>
              <a:buFont typeface="+mj-lt"/>
              <a:buAutoNum type="arabicPeriod"/>
            </a:pPr>
            <a:r>
              <a:rPr lang="en-US" sz="2800" dirty="0" smtClean="0"/>
              <a:t>Components of treatment and care plan</a:t>
            </a:r>
          </a:p>
          <a:p>
            <a:pPr marL="514350" indent="-514350">
              <a:buSzPct val="100000"/>
              <a:buFont typeface="+mj-lt"/>
              <a:buAutoNum type="arabicPeriod"/>
            </a:pPr>
            <a:endParaRPr lang="en-US" sz="2800" dirty="0" smtClean="0"/>
          </a:p>
          <a:p>
            <a:pPr marL="514350" indent="-514350">
              <a:buSzPct val="100000"/>
              <a:buFont typeface="+mj-lt"/>
              <a:buAutoNum type="arabicPeriod"/>
            </a:pPr>
            <a:r>
              <a:rPr lang="en-US" sz="2800" dirty="0" smtClean="0"/>
              <a:t>Infection control measures</a:t>
            </a:r>
          </a:p>
          <a:p>
            <a:pPr marL="514350" indent="-514350">
              <a:buSzPct val="100000"/>
              <a:buFont typeface="+mj-lt"/>
              <a:buAutoNum type="arabicPeriod"/>
            </a:pPr>
            <a:endParaRPr lang="en-US" sz="2800" dirty="0" smtClean="0"/>
          </a:p>
          <a:p>
            <a:pPr marL="514350" indent="-514350">
              <a:buSzPct val="100000"/>
              <a:buFont typeface="+mj-lt"/>
              <a:buAutoNum type="arabicPeriod"/>
            </a:pPr>
            <a:r>
              <a:rPr lang="en-US" sz="2800" dirty="0" smtClean="0"/>
              <a:t>Importance of maintaining medical care</a:t>
            </a:r>
          </a:p>
          <a:p>
            <a:pPr marL="514350" indent="-514350">
              <a:buSzPct val="100000"/>
              <a:buFont typeface="+mj-lt"/>
              <a:buAutoNum type="arabicPeriod"/>
            </a:pPr>
            <a:endParaRPr lang="en-US" sz="2800" dirty="0" smtClean="0"/>
          </a:p>
          <a:p>
            <a:pPr marL="514350" indent="-514350">
              <a:buSzPct val="100000"/>
              <a:buFont typeface="+mj-lt"/>
              <a:buAutoNum type="arabicPeriod"/>
            </a:pPr>
            <a:r>
              <a:rPr lang="en-US" sz="2800" dirty="0" smtClean="0"/>
              <a:t>Importance of the contact investigation</a:t>
            </a:r>
            <a:endParaRPr lang="en-US" sz="2800" dirty="0"/>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21</a:t>
            </a:fld>
            <a:endParaRPr lang="en-US" sz="2000" dirty="0">
              <a:solidFill>
                <a:srgbClr val="000000"/>
              </a:solidFill>
            </a:endParaRPr>
          </a:p>
        </p:txBody>
      </p:sp>
    </p:spTree>
    <p:extLst>
      <p:ext uri="{BB962C8B-B14F-4D97-AF65-F5344CB8AC3E}">
        <p14:creationId xmlns:p14="http://schemas.microsoft.com/office/powerpoint/2010/main" val="3581151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Grp="1" noChangeArrowheads="1"/>
          </p:cNvSpPr>
          <p:nvPr>
            <p:ph type="title"/>
          </p:nvPr>
        </p:nvSpPr>
        <p:spPr/>
        <p:txBody>
          <a:bodyPr>
            <a:noAutofit/>
          </a:bodyPr>
          <a:lstStyle/>
          <a:p>
            <a:pPr eaLnBrk="1" hangingPunct="1"/>
            <a:r>
              <a:rPr lang="en-US" dirty="0" smtClean="0"/>
              <a:t> </a:t>
            </a:r>
            <a:br>
              <a:rPr lang="en-US" dirty="0" smtClean="0"/>
            </a:br>
            <a:r>
              <a:rPr lang="en-US" dirty="0" smtClean="0"/>
              <a:t>1. Treatment and Care Plan </a:t>
            </a:r>
          </a:p>
        </p:txBody>
      </p:sp>
      <p:sp>
        <p:nvSpPr>
          <p:cNvPr id="153604" name="Rectangle 3"/>
          <p:cNvSpPr>
            <a:spLocks noGrp="1" noChangeArrowheads="1"/>
          </p:cNvSpPr>
          <p:nvPr>
            <p:ph idx="1"/>
          </p:nvPr>
        </p:nvSpPr>
        <p:spPr>
          <a:xfrm>
            <a:off x="228600" y="1752600"/>
            <a:ext cx="5181600" cy="4419600"/>
          </a:xfrm>
        </p:spPr>
        <p:txBody>
          <a:bodyPr>
            <a:noAutofit/>
          </a:bodyPr>
          <a:lstStyle/>
          <a:p>
            <a:pPr>
              <a:lnSpc>
                <a:spcPct val="90000"/>
              </a:lnSpc>
            </a:pPr>
            <a:r>
              <a:rPr lang="en-US" sz="2600" dirty="0" smtClean="0"/>
              <a:t>Explain that medications kill TB germs when taken properly</a:t>
            </a:r>
          </a:p>
          <a:p>
            <a:pPr>
              <a:lnSpc>
                <a:spcPct val="90000"/>
              </a:lnSpc>
            </a:pPr>
            <a:endParaRPr lang="en-US" sz="1600" dirty="0" smtClean="0"/>
          </a:p>
          <a:p>
            <a:pPr>
              <a:lnSpc>
                <a:spcPct val="90000"/>
              </a:lnSpc>
            </a:pPr>
            <a:r>
              <a:rPr lang="en-US" sz="2600" dirty="0" smtClean="0"/>
              <a:t>Stress the importance of treatment adherence and follow-up medical care</a:t>
            </a:r>
          </a:p>
          <a:p>
            <a:pPr>
              <a:lnSpc>
                <a:spcPct val="90000"/>
              </a:lnSpc>
            </a:pPr>
            <a:endParaRPr lang="en-US" sz="1600" dirty="0" smtClean="0"/>
          </a:p>
          <a:p>
            <a:pPr>
              <a:lnSpc>
                <a:spcPct val="90000"/>
              </a:lnSpc>
            </a:pPr>
            <a:r>
              <a:rPr lang="en-US" sz="2600" dirty="0" smtClean="0"/>
              <a:t>Establish a specific schedule for treatment</a:t>
            </a:r>
          </a:p>
        </p:txBody>
      </p:sp>
      <p:sp>
        <p:nvSpPr>
          <p:cNvPr id="153602" name="Slide Number Placeholder 4"/>
          <p:cNvSpPr>
            <a:spLocks noGrp="1"/>
          </p:cNvSpPr>
          <p:nvPr>
            <p:ph type="sldNum" sz="quarter" idx="12"/>
          </p:nvPr>
        </p:nvSpPr>
        <p:spPr>
          <a:noFill/>
        </p:spPr>
        <p:txBody>
          <a:bodyPr/>
          <a:lstStyle/>
          <a:p>
            <a:fld id="{BEF59AAE-95D6-4436-9125-188234C949B7}" type="slidenum">
              <a:rPr lang="en-US" sz="2000" smtClean="0"/>
              <a:pPr/>
              <a:t>22</a:t>
            </a:fld>
            <a:endParaRPr lang="en-US" sz="2000" dirty="0" smtClean="0"/>
          </a:p>
        </p:txBody>
      </p:sp>
      <p:pic>
        <p:nvPicPr>
          <p:cNvPr id="6146" name="Picture 2" descr="D:\Selects\LoRes\IMG_3231.jpg"/>
          <p:cNvPicPr>
            <a:picLocks noChangeAspect="1" noChangeArrowheads="1"/>
          </p:cNvPicPr>
          <p:nvPr/>
        </p:nvPicPr>
        <p:blipFill>
          <a:blip r:embed="rId3" cstate="print"/>
          <a:srcRect/>
          <a:stretch>
            <a:fillRect/>
          </a:stretch>
        </p:blipFill>
        <p:spPr bwMode="auto">
          <a:xfrm>
            <a:off x="5640040" y="1676400"/>
            <a:ext cx="3046760" cy="4572000"/>
          </a:xfrm>
          <a:prstGeom prst="rect">
            <a:avLst/>
          </a:prstGeom>
          <a:noFill/>
          <a:ln>
            <a:solidFill>
              <a:schemeClr val="accent1">
                <a:lumMod val="75000"/>
              </a:schemeClr>
            </a:solidFill>
          </a:ln>
        </p:spPr>
      </p:pic>
    </p:spTree>
    <p:extLst>
      <p:ext uri="{BB962C8B-B14F-4D97-AF65-F5344CB8AC3E}">
        <p14:creationId xmlns:p14="http://schemas.microsoft.com/office/powerpoint/2010/main" val="4150325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type="title"/>
          </p:nvPr>
        </p:nvSpPr>
        <p:spPr/>
        <p:txBody>
          <a:bodyPr>
            <a:normAutofit/>
          </a:bodyPr>
          <a:lstStyle/>
          <a:p>
            <a:pPr eaLnBrk="1" hangingPunct="1"/>
            <a:r>
              <a:rPr lang="en-US" dirty="0" smtClean="0"/>
              <a:t> 2. Infection Control Measures</a:t>
            </a:r>
          </a:p>
        </p:txBody>
      </p:sp>
      <p:sp>
        <p:nvSpPr>
          <p:cNvPr id="96259" name="Rectangle 3"/>
          <p:cNvSpPr>
            <a:spLocks noGrp="1" noChangeArrowheads="1"/>
          </p:cNvSpPr>
          <p:nvPr>
            <p:ph idx="1"/>
          </p:nvPr>
        </p:nvSpPr>
        <p:spPr>
          <a:xfrm>
            <a:off x="0" y="1447800"/>
            <a:ext cx="6096000" cy="5257800"/>
          </a:xfrm>
        </p:spPr>
        <p:txBody>
          <a:bodyPr/>
          <a:lstStyle/>
          <a:p>
            <a:pPr marL="342900" lvl="1" indent="-342900">
              <a:buFontTx/>
              <a:buChar char="•"/>
              <a:defRPr/>
            </a:pPr>
            <a:r>
              <a:rPr lang="en-US" sz="2400" dirty="0" smtClean="0">
                <a:ea typeface="+mn-ea"/>
                <a:cs typeface="+mn-cs"/>
              </a:rPr>
              <a:t>Review the importance </a:t>
            </a:r>
            <a:r>
              <a:rPr lang="en-US" sz="2400" dirty="0">
                <a:ea typeface="+mn-ea"/>
                <a:cs typeface="+mn-cs"/>
              </a:rPr>
              <a:t>of </a:t>
            </a:r>
            <a:r>
              <a:rPr lang="en-US" sz="2400" dirty="0" smtClean="0">
                <a:ea typeface="+mn-ea"/>
                <a:cs typeface="+mn-cs"/>
              </a:rPr>
              <a:t>the case using </a:t>
            </a:r>
            <a:r>
              <a:rPr lang="en-US" sz="2400" dirty="0">
                <a:ea typeface="+mn-ea"/>
                <a:cs typeface="+mn-cs"/>
              </a:rPr>
              <a:t>a mask </a:t>
            </a:r>
            <a:r>
              <a:rPr lang="en-US" sz="2400" dirty="0" smtClean="0">
                <a:ea typeface="+mn-ea"/>
                <a:cs typeface="+mn-cs"/>
              </a:rPr>
              <a:t>or </a:t>
            </a:r>
            <a:r>
              <a:rPr lang="en-US" sz="2400" dirty="0">
                <a:ea typeface="+mn-ea"/>
                <a:cs typeface="+mn-cs"/>
              </a:rPr>
              <a:t>tissue to cover </a:t>
            </a:r>
            <a:r>
              <a:rPr lang="en-US" sz="2400" dirty="0" smtClean="0">
                <a:ea typeface="+mn-ea"/>
                <a:cs typeface="+mn-cs"/>
              </a:rPr>
              <a:t>cough</a:t>
            </a:r>
          </a:p>
          <a:p>
            <a:pPr marL="342900" lvl="1" indent="-342900">
              <a:buFontTx/>
              <a:buChar char="•"/>
              <a:defRPr/>
            </a:pPr>
            <a:endParaRPr lang="en-US" sz="1000" dirty="0" smtClean="0">
              <a:ea typeface="+mn-ea"/>
              <a:cs typeface="+mn-cs"/>
            </a:endParaRPr>
          </a:p>
          <a:p>
            <a:pPr marL="342900" lvl="1" indent="-342900">
              <a:buFontTx/>
              <a:buChar char="•"/>
              <a:defRPr/>
            </a:pPr>
            <a:r>
              <a:rPr lang="en-US" sz="2400" dirty="0" smtClean="0">
                <a:ea typeface="+mn-ea"/>
                <a:cs typeface="+mn-cs"/>
              </a:rPr>
              <a:t>In some situations, the interviewer may need to wear a respirator to protect themselves from inhaling TB germs/bacteria</a:t>
            </a:r>
          </a:p>
          <a:p>
            <a:pPr marL="342900" lvl="1" indent="-342900">
              <a:buFontTx/>
              <a:buChar char="•"/>
              <a:defRPr/>
            </a:pPr>
            <a:endParaRPr lang="en-US" sz="1000" dirty="0" smtClean="0">
              <a:ea typeface="+mn-ea"/>
              <a:cs typeface="+mn-cs"/>
            </a:endParaRPr>
          </a:p>
          <a:p>
            <a:pPr marL="342900" lvl="1" indent="-342900">
              <a:buFontTx/>
              <a:buChar char="•"/>
              <a:defRPr/>
            </a:pPr>
            <a:r>
              <a:rPr lang="en-US" sz="2400" dirty="0" smtClean="0">
                <a:ea typeface="+mn-ea"/>
                <a:cs typeface="+mn-cs"/>
              </a:rPr>
              <a:t>Discuss the importance </a:t>
            </a:r>
            <a:r>
              <a:rPr lang="en-US" sz="2400" dirty="0">
                <a:ea typeface="+mn-ea"/>
                <a:cs typeface="+mn-cs"/>
              </a:rPr>
              <a:t>of </a:t>
            </a:r>
            <a:r>
              <a:rPr lang="en-US" sz="2400" dirty="0" smtClean="0">
                <a:ea typeface="+mn-ea"/>
                <a:cs typeface="+mn-cs"/>
              </a:rPr>
              <a:t>ventilation</a:t>
            </a:r>
          </a:p>
          <a:p>
            <a:pPr marL="342900" lvl="1" indent="-342900">
              <a:buFontTx/>
              <a:buChar char="•"/>
              <a:defRPr/>
            </a:pPr>
            <a:endParaRPr lang="en-US" sz="1000" dirty="0" smtClean="0">
              <a:ea typeface="+mn-ea"/>
              <a:cs typeface="+mn-cs"/>
            </a:endParaRPr>
          </a:p>
          <a:p>
            <a:pPr marL="342900" lvl="1" indent="-342900">
              <a:spcBef>
                <a:spcPts val="0"/>
              </a:spcBef>
              <a:buFontTx/>
              <a:buChar char="•"/>
              <a:defRPr/>
            </a:pPr>
            <a:r>
              <a:rPr lang="en-US" sz="2400" dirty="0" smtClean="0">
                <a:ea typeface="+mn-ea"/>
                <a:cs typeface="+mn-cs"/>
              </a:rPr>
              <a:t>Describe other topics as appropriate</a:t>
            </a:r>
          </a:p>
          <a:p>
            <a:pPr marL="806450" lvl="2" indent="-342900">
              <a:spcBef>
                <a:spcPts val="0"/>
              </a:spcBef>
              <a:buFont typeface="Arial" pitchFamily="34" charset="0"/>
              <a:buChar char="–"/>
              <a:defRPr/>
            </a:pPr>
            <a:r>
              <a:rPr lang="en-US" dirty="0" smtClean="0">
                <a:ea typeface="+mn-ea"/>
                <a:cs typeface="+mn-cs"/>
              </a:rPr>
              <a:t>Home isolation</a:t>
            </a:r>
          </a:p>
          <a:p>
            <a:pPr marL="806450" lvl="2" indent="-342900">
              <a:spcBef>
                <a:spcPts val="0"/>
              </a:spcBef>
              <a:buFont typeface="Arial" pitchFamily="34" charset="0"/>
              <a:buChar char="–"/>
              <a:defRPr/>
            </a:pPr>
            <a:r>
              <a:rPr lang="en-US" dirty="0" smtClean="0">
                <a:ea typeface="+mn-ea"/>
                <a:cs typeface="+mn-cs"/>
              </a:rPr>
              <a:t>Visitors to the home</a:t>
            </a:r>
          </a:p>
          <a:p>
            <a:pPr marL="806450" lvl="2" indent="-342900">
              <a:spcBef>
                <a:spcPts val="0"/>
              </a:spcBef>
              <a:buFont typeface="Arial" pitchFamily="34" charset="0"/>
              <a:buChar char="–"/>
              <a:defRPr/>
            </a:pPr>
            <a:r>
              <a:rPr lang="en-US" dirty="0" smtClean="0">
                <a:ea typeface="+mn-ea"/>
                <a:cs typeface="+mn-cs"/>
              </a:rPr>
              <a:t>Return to work or school</a:t>
            </a:r>
            <a:endParaRPr lang="en-US" dirty="0">
              <a:ea typeface="+mn-ea"/>
              <a:cs typeface="+mn-cs"/>
            </a:endParaRPr>
          </a:p>
        </p:txBody>
      </p:sp>
      <p:sp>
        <p:nvSpPr>
          <p:cNvPr id="154628" name="Slide Number Placeholder 4"/>
          <p:cNvSpPr txBox="1">
            <a:spLocks/>
          </p:cNvSpPr>
          <p:nvPr/>
        </p:nvSpPr>
        <p:spPr bwMode="auto">
          <a:xfrm>
            <a:off x="4419600" y="6308725"/>
            <a:ext cx="4343400" cy="476250"/>
          </a:xfrm>
          <a:prstGeom prst="rect">
            <a:avLst/>
          </a:prstGeom>
          <a:noFill/>
          <a:ln w="9525">
            <a:noFill/>
            <a:miter lim="800000"/>
            <a:headEnd/>
            <a:tailEnd/>
          </a:ln>
        </p:spPr>
        <p:txBody>
          <a:bodyPr/>
          <a:lstStyle/>
          <a:p>
            <a:pPr algn="r"/>
            <a:fld id="{DE7E6A95-79E0-489A-ABD3-5ED78E1B443B}" type="slidenum">
              <a:rPr lang="en-US" sz="2000" b="1"/>
              <a:pPr algn="r"/>
              <a:t>23</a:t>
            </a:fld>
            <a:endParaRPr lang="en-US" sz="2000" b="1" dirty="0"/>
          </a:p>
        </p:txBody>
      </p:sp>
      <p:pic>
        <p:nvPicPr>
          <p:cNvPr id="7170" name="Picture 2" descr="H:\WG\CEB_Projects\Self study Slideset\Images\Module 5\Mask.jpg"/>
          <p:cNvPicPr>
            <a:picLocks noChangeAspect="1" noChangeArrowheads="1"/>
          </p:cNvPicPr>
          <p:nvPr/>
        </p:nvPicPr>
        <p:blipFill>
          <a:blip r:embed="rId3" cstate="print"/>
          <a:srcRect/>
          <a:stretch>
            <a:fillRect/>
          </a:stretch>
        </p:blipFill>
        <p:spPr bwMode="auto">
          <a:xfrm flipH="1">
            <a:off x="6096000" y="1752600"/>
            <a:ext cx="2899289" cy="2099332"/>
          </a:xfrm>
          <a:prstGeom prst="rect">
            <a:avLst/>
          </a:prstGeom>
          <a:noFill/>
          <a:ln>
            <a:solidFill>
              <a:schemeClr val="accent1">
                <a:lumMod val="75000"/>
              </a:schemeClr>
            </a:solidFill>
          </a:ln>
        </p:spPr>
      </p:pic>
      <p:pic>
        <p:nvPicPr>
          <p:cNvPr id="6" name="Picture 5" descr="HCWWearingaRespirator.jpg"/>
          <p:cNvPicPr>
            <a:picLocks noChangeAspect="1"/>
          </p:cNvPicPr>
          <p:nvPr/>
        </p:nvPicPr>
        <p:blipFill>
          <a:blip r:embed="rId4" cstate="print"/>
          <a:stretch>
            <a:fillRect/>
          </a:stretch>
        </p:blipFill>
        <p:spPr>
          <a:xfrm>
            <a:off x="6050146" y="4191000"/>
            <a:ext cx="2941454" cy="2106400"/>
          </a:xfrm>
          <a:prstGeom prst="rect">
            <a:avLst/>
          </a:prstGeom>
          <a:ln>
            <a:solidFill>
              <a:schemeClr val="accent1">
                <a:lumMod val="75000"/>
              </a:schemeClr>
            </a:solidFill>
          </a:ln>
        </p:spPr>
      </p:pic>
    </p:spTree>
    <p:extLst>
      <p:ext uri="{BB962C8B-B14F-4D97-AF65-F5344CB8AC3E}">
        <p14:creationId xmlns:p14="http://schemas.microsoft.com/office/powerpoint/2010/main" val="1519955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Title 4"/>
          <p:cNvSpPr>
            <a:spLocks noGrp="1"/>
          </p:cNvSpPr>
          <p:nvPr>
            <p:ph type="title"/>
          </p:nvPr>
        </p:nvSpPr>
        <p:spPr/>
        <p:txBody>
          <a:bodyPr>
            <a:noAutofit/>
          </a:bodyPr>
          <a:lstStyle/>
          <a:p>
            <a:r>
              <a:rPr lang="en-US" dirty="0" smtClean="0"/>
              <a:t>3. Importance of </a:t>
            </a:r>
            <a:br>
              <a:rPr lang="en-US" dirty="0" smtClean="0"/>
            </a:br>
            <a:r>
              <a:rPr lang="en-US" dirty="0" smtClean="0"/>
              <a:t>Maintaining Medical Care</a:t>
            </a:r>
          </a:p>
        </p:txBody>
      </p:sp>
      <p:sp>
        <p:nvSpPr>
          <p:cNvPr id="155650" name="Rectangle 3"/>
          <p:cNvSpPr>
            <a:spLocks noGrp="1" noChangeArrowheads="1"/>
          </p:cNvSpPr>
          <p:nvPr>
            <p:ph idx="1"/>
          </p:nvPr>
        </p:nvSpPr>
        <p:spPr>
          <a:xfrm>
            <a:off x="152400" y="1616076"/>
            <a:ext cx="5105400" cy="4708524"/>
          </a:xfrm>
        </p:spPr>
        <p:txBody>
          <a:bodyPr/>
          <a:lstStyle/>
          <a:p>
            <a:pPr marL="0" indent="0">
              <a:buNone/>
            </a:pPr>
            <a:r>
              <a:rPr lang="en-US" sz="2800" dirty="0" smtClean="0">
                <a:cs typeface="Arial" charset="0"/>
              </a:rPr>
              <a:t>Discuss the importance of:</a:t>
            </a:r>
          </a:p>
          <a:p>
            <a:endParaRPr lang="en-US" sz="1000" dirty="0" smtClean="0">
              <a:cs typeface="Arial" charset="0"/>
            </a:endParaRPr>
          </a:p>
          <a:p>
            <a:r>
              <a:rPr lang="en-US" sz="2800" dirty="0" smtClean="0">
                <a:cs typeface="Arial" charset="0"/>
              </a:rPr>
              <a:t>Adhering to all medical appointments and directly observed therapy (DOT)</a:t>
            </a:r>
          </a:p>
          <a:p>
            <a:endParaRPr lang="en-US" sz="1600" dirty="0" smtClean="0">
              <a:cs typeface="Arial" charset="0"/>
            </a:endParaRPr>
          </a:p>
          <a:p>
            <a:r>
              <a:rPr lang="en-US" sz="2800" dirty="0" smtClean="0">
                <a:cs typeface="Arial" charset="0"/>
              </a:rPr>
              <a:t>Sputum collection, chest x-rays, and medical evaluations</a:t>
            </a:r>
          </a:p>
          <a:p>
            <a:endParaRPr lang="en-US" sz="1000" dirty="0" smtClean="0">
              <a:cs typeface="Arial" charset="0"/>
            </a:endParaRPr>
          </a:p>
          <a:p>
            <a:pPr lvl="1">
              <a:buFontTx/>
              <a:buNone/>
            </a:pPr>
            <a:endParaRPr lang="en-US" dirty="0" smtClean="0">
              <a:cs typeface="Arial" charset="0"/>
            </a:endParaRPr>
          </a:p>
        </p:txBody>
      </p:sp>
      <p:sp>
        <p:nvSpPr>
          <p:cNvPr id="155652" name="Slide Number Placeholder 4"/>
          <p:cNvSpPr txBox="1">
            <a:spLocks/>
          </p:cNvSpPr>
          <p:nvPr/>
        </p:nvSpPr>
        <p:spPr bwMode="auto">
          <a:xfrm>
            <a:off x="4419600" y="6308725"/>
            <a:ext cx="4343400" cy="476250"/>
          </a:xfrm>
          <a:prstGeom prst="rect">
            <a:avLst/>
          </a:prstGeom>
          <a:noFill/>
          <a:ln w="9525">
            <a:noFill/>
            <a:miter lim="800000"/>
            <a:headEnd/>
            <a:tailEnd/>
          </a:ln>
        </p:spPr>
        <p:txBody>
          <a:bodyPr/>
          <a:lstStyle/>
          <a:p>
            <a:pPr algn="r"/>
            <a:fld id="{DDF2A575-854E-4C40-95BB-6FAC075577B1}" type="slidenum">
              <a:rPr lang="en-US" sz="2000" b="1"/>
              <a:pPr algn="r"/>
              <a:t>24</a:t>
            </a:fld>
            <a:endParaRPr lang="en-US" sz="2000" b="1" dirty="0"/>
          </a:p>
        </p:txBody>
      </p:sp>
      <p:pic>
        <p:nvPicPr>
          <p:cNvPr id="1026" name="Picture 2" descr="H:\WG\CEB_Projects\RTMCCS\TB 101 -Online\Images\TBDiseaseTreatment\DOT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61" y="2133600"/>
            <a:ext cx="3542939" cy="2362200"/>
          </a:xfrm>
          <a:prstGeom prst="rect">
            <a:avLst/>
          </a:prstGeom>
          <a:noFill/>
          <a:ln w="127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918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lstStyle/>
          <a:p>
            <a:r>
              <a:rPr lang="en-US" dirty="0" smtClean="0"/>
              <a:t>4. Importance of Contact Investigation</a:t>
            </a:r>
            <a:endParaRPr lang="en-US" dirty="0"/>
          </a:p>
        </p:txBody>
      </p:sp>
      <p:sp>
        <p:nvSpPr>
          <p:cNvPr id="3" name="Content Placeholder 2"/>
          <p:cNvSpPr>
            <a:spLocks noGrp="1"/>
          </p:cNvSpPr>
          <p:nvPr>
            <p:ph idx="1"/>
          </p:nvPr>
        </p:nvSpPr>
        <p:spPr/>
        <p:txBody>
          <a:bodyPr/>
          <a:lstStyle/>
          <a:p>
            <a:pPr>
              <a:lnSpc>
                <a:spcPct val="90000"/>
              </a:lnSpc>
            </a:pPr>
            <a:r>
              <a:rPr lang="en-US" sz="2800" dirty="0" smtClean="0"/>
              <a:t>Stress </a:t>
            </a:r>
            <a:r>
              <a:rPr lang="en-US" sz="2800" dirty="0"/>
              <a:t>the importance and urgency of </a:t>
            </a:r>
            <a:r>
              <a:rPr lang="en-US" sz="2800" dirty="0" smtClean="0"/>
              <a:t>identification </a:t>
            </a:r>
            <a:r>
              <a:rPr lang="en-US" sz="2800" dirty="0"/>
              <a:t>of all </a:t>
            </a:r>
            <a:r>
              <a:rPr lang="en-US" sz="2800" dirty="0" smtClean="0"/>
              <a:t>contacts</a:t>
            </a:r>
          </a:p>
          <a:p>
            <a:pPr>
              <a:lnSpc>
                <a:spcPct val="90000"/>
              </a:lnSpc>
            </a:pPr>
            <a:endParaRPr lang="en-US" sz="2800" dirty="0"/>
          </a:p>
          <a:p>
            <a:pPr>
              <a:lnSpc>
                <a:spcPct val="90000"/>
              </a:lnSpc>
            </a:pPr>
            <a:r>
              <a:rPr lang="en-US" sz="2800" dirty="0"/>
              <a:t>Emphasize the role of the case in helping to protect family and friends from TB</a:t>
            </a:r>
          </a:p>
          <a:p>
            <a:endParaRPr lang="en-US" sz="2800" dirty="0"/>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25</a:t>
            </a:fld>
            <a:endParaRPr lang="en-US" sz="2000" dirty="0">
              <a:solidFill>
                <a:srgbClr val="000000"/>
              </a:solidFill>
            </a:endParaRPr>
          </a:p>
        </p:txBody>
      </p:sp>
    </p:spTree>
    <p:extLst>
      <p:ext uri="{BB962C8B-B14F-4D97-AF65-F5344CB8AC3E}">
        <p14:creationId xmlns:p14="http://schemas.microsoft.com/office/powerpoint/2010/main" val="556400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ChangeArrowheads="1"/>
          </p:cNvSpPr>
          <p:nvPr>
            <p:ph type="title"/>
          </p:nvPr>
        </p:nvSpPr>
        <p:spPr/>
        <p:txBody>
          <a:bodyPr>
            <a:normAutofit/>
          </a:bodyPr>
          <a:lstStyle/>
          <a:p>
            <a:pPr eaLnBrk="1" hangingPunct="1"/>
            <a:r>
              <a:rPr lang="en-US" dirty="0" smtClean="0"/>
              <a:t>What is Effective Education?</a:t>
            </a:r>
          </a:p>
        </p:txBody>
      </p:sp>
      <p:sp>
        <p:nvSpPr>
          <p:cNvPr id="139268" name="Rectangle 3"/>
          <p:cNvSpPr>
            <a:spLocks noGrp="1" noChangeArrowheads="1"/>
          </p:cNvSpPr>
          <p:nvPr>
            <p:ph idx="1"/>
          </p:nvPr>
        </p:nvSpPr>
        <p:spPr>
          <a:xfrm>
            <a:off x="457200" y="1600200"/>
            <a:ext cx="8534400" cy="5105400"/>
          </a:xfrm>
        </p:spPr>
        <p:txBody>
          <a:bodyPr/>
          <a:lstStyle/>
          <a:p>
            <a:pPr eaLnBrk="1" hangingPunct="1"/>
            <a:r>
              <a:rPr lang="en-US" sz="2800" dirty="0" smtClean="0"/>
              <a:t>Listening carefully</a:t>
            </a:r>
          </a:p>
          <a:p>
            <a:pPr eaLnBrk="1" hangingPunct="1"/>
            <a:endParaRPr lang="en-US" sz="1600" dirty="0" smtClean="0"/>
          </a:p>
          <a:p>
            <a:pPr eaLnBrk="1" hangingPunct="1"/>
            <a:r>
              <a:rPr lang="en-US" sz="2800" dirty="0" smtClean="0"/>
              <a:t>Asking questions</a:t>
            </a:r>
          </a:p>
          <a:p>
            <a:pPr eaLnBrk="1" hangingPunct="1"/>
            <a:endParaRPr lang="en-US" sz="1600" dirty="0" smtClean="0"/>
          </a:p>
          <a:p>
            <a:pPr eaLnBrk="1" hangingPunct="1"/>
            <a:r>
              <a:rPr lang="en-US" sz="2800" dirty="0" smtClean="0"/>
              <a:t>Understanding the case’s needs and concerns</a:t>
            </a:r>
          </a:p>
          <a:p>
            <a:pPr eaLnBrk="1" hangingPunct="1"/>
            <a:endParaRPr lang="en-US" sz="1600" dirty="0" smtClean="0"/>
          </a:p>
          <a:p>
            <a:pPr eaLnBrk="1" hangingPunct="1"/>
            <a:r>
              <a:rPr lang="en-US" sz="2800" dirty="0" smtClean="0"/>
              <a:t>Demonstrating a caring attitude</a:t>
            </a:r>
          </a:p>
          <a:p>
            <a:pPr eaLnBrk="1" hangingPunct="1"/>
            <a:endParaRPr lang="en-US" sz="1600" dirty="0" smtClean="0"/>
          </a:p>
          <a:p>
            <a:pPr eaLnBrk="1" hangingPunct="1"/>
            <a:r>
              <a:rPr lang="en-US" sz="2800" dirty="0" smtClean="0"/>
              <a:t>Helping to solve problems</a:t>
            </a:r>
          </a:p>
          <a:p>
            <a:pPr marL="0" indent="0" eaLnBrk="1" hangingPunct="1">
              <a:buNone/>
            </a:pPr>
            <a:endParaRPr lang="en-US" sz="1600" dirty="0" smtClean="0"/>
          </a:p>
          <a:p>
            <a:pPr eaLnBrk="1" hangingPunct="1"/>
            <a:r>
              <a:rPr lang="en-US" sz="2800" dirty="0" smtClean="0"/>
              <a:t>Clarifying misinformation</a:t>
            </a:r>
          </a:p>
          <a:p>
            <a:pPr eaLnBrk="1" hangingPunct="1"/>
            <a:endParaRPr lang="en-US" sz="2800" dirty="0" smtClean="0"/>
          </a:p>
        </p:txBody>
      </p:sp>
      <p:sp>
        <p:nvSpPr>
          <p:cNvPr id="139266" name="Slide Number Placeholder 4"/>
          <p:cNvSpPr>
            <a:spLocks noGrp="1"/>
          </p:cNvSpPr>
          <p:nvPr>
            <p:ph type="sldNum" sz="quarter" idx="12"/>
          </p:nvPr>
        </p:nvSpPr>
        <p:spPr>
          <a:noFill/>
        </p:spPr>
        <p:txBody>
          <a:bodyPr/>
          <a:lstStyle/>
          <a:p>
            <a:fld id="{35BB5A9B-192E-4458-895B-ECC5CDAD9D64}" type="slidenum">
              <a:rPr lang="en-US" sz="2000" smtClean="0"/>
              <a:pPr/>
              <a:t>26</a:t>
            </a:fld>
            <a:endParaRPr lang="en-US" sz="2000" dirty="0" smtClean="0"/>
          </a:p>
        </p:txBody>
      </p:sp>
    </p:spTree>
    <p:extLst>
      <p:ext uri="{BB962C8B-B14F-4D97-AF65-F5344CB8AC3E}">
        <p14:creationId xmlns:p14="http://schemas.microsoft.com/office/powerpoint/2010/main" val="1079998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ChangeArrowheads="1"/>
          </p:cNvSpPr>
          <p:nvPr>
            <p:ph type="title"/>
          </p:nvPr>
        </p:nvSpPr>
        <p:spPr>
          <a:xfrm>
            <a:off x="-76200" y="117475"/>
            <a:ext cx="9372600" cy="1143000"/>
          </a:xfrm>
        </p:spPr>
        <p:txBody>
          <a:bodyPr/>
          <a:lstStyle/>
          <a:p>
            <a:pPr eaLnBrk="1" hangingPunct="1"/>
            <a:r>
              <a:rPr lang="en-US" sz="3200" dirty="0" smtClean="0"/>
              <a:t>Tips for Providing Effective Education (1)</a:t>
            </a:r>
            <a:endParaRPr lang="en-US" sz="2800" dirty="0" smtClean="0"/>
          </a:p>
        </p:txBody>
      </p:sp>
      <p:sp>
        <p:nvSpPr>
          <p:cNvPr id="142340" name="Rectangle 3"/>
          <p:cNvSpPr>
            <a:spLocks noGrp="1" noChangeArrowheads="1"/>
          </p:cNvSpPr>
          <p:nvPr>
            <p:ph idx="1"/>
          </p:nvPr>
        </p:nvSpPr>
        <p:spPr>
          <a:xfrm>
            <a:off x="228600" y="1600200"/>
            <a:ext cx="4724400" cy="5029200"/>
          </a:xfrm>
        </p:spPr>
        <p:txBody>
          <a:bodyPr/>
          <a:lstStyle/>
          <a:p>
            <a:pPr marL="0" indent="0" eaLnBrk="1" hangingPunct="1">
              <a:buNone/>
            </a:pPr>
            <a:r>
              <a:rPr lang="en-US" sz="2800" u="sng" dirty="0" smtClean="0"/>
              <a:t>Use visuals</a:t>
            </a:r>
          </a:p>
          <a:p>
            <a:pPr eaLnBrk="1" hangingPunct="1"/>
            <a:r>
              <a:rPr lang="en-US" sz="2800" dirty="0" smtClean="0"/>
              <a:t>Visuals can complement verbal and written information</a:t>
            </a:r>
          </a:p>
          <a:p>
            <a:pPr lvl="1" eaLnBrk="1" hangingPunct="1"/>
            <a:r>
              <a:rPr lang="en-US" dirty="0" smtClean="0"/>
              <a:t>Pictures</a:t>
            </a:r>
          </a:p>
          <a:p>
            <a:pPr lvl="1" eaLnBrk="1" hangingPunct="1"/>
            <a:r>
              <a:rPr lang="en-US" dirty="0" smtClean="0"/>
              <a:t>Calendars</a:t>
            </a:r>
          </a:p>
          <a:p>
            <a:pPr lvl="1" eaLnBrk="1" hangingPunct="1"/>
            <a:r>
              <a:rPr lang="en-US" dirty="0" smtClean="0"/>
              <a:t>Flipbooks</a:t>
            </a:r>
          </a:p>
          <a:p>
            <a:pPr lvl="1" eaLnBrk="1" hangingPunct="1"/>
            <a:endParaRPr lang="en-US" sz="1600" dirty="0" smtClean="0"/>
          </a:p>
          <a:p>
            <a:pPr eaLnBrk="1" hangingPunct="1"/>
            <a:r>
              <a:rPr lang="en-US" sz="2800" dirty="0" smtClean="0"/>
              <a:t>Real-life examples </a:t>
            </a:r>
          </a:p>
          <a:p>
            <a:pPr lvl="1" eaLnBrk="1" hangingPunct="1"/>
            <a:r>
              <a:rPr lang="en-US" dirty="0" smtClean="0"/>
              <a:t>Pills</a:t>
            </a:r>
          </a:p>
        </p:txBody>
      </p:sp>
      <p:sp>
        <p:nvSpPr>
          <p:cNvPr id="142338" name="Slide Number Placeholder 4"/>
          <p:cNvSpPr>
            <a:spLocks noGrp="1"/>
          </p:cNvSpPr>
          <p:nvPr>
            <p:ph type="sldNum" sz="quarter" idx="12"/>
          </p:nvPr>
        </p:nvSpPr>
        <p:spPr>
          <a:xfrm>
            <a:off x="7315200" y="6305550"/>
            <a:ext cx="1524000" cy="476250"/>
          </a:xfrm>
          <a:noFill/>
        </p:spPr>
        <p:txBody>
          <a:bodyPr/>
          <a:lstStyle/>
          <a:p>
            <a:fld id="{07E132DC-B70B-47A7-83AE-AD6E437B4EF4}" type="slidenum">
              <a:rPr lang="en-US" sz="2000" smtClean="0"/>
              <a:pPr/>
              <a:t>27</a:t>
            </a:fld>
            <a:endParaRPr lang="en-US" sz="2000" dirty="0" smtClean="0"/>
          </a:p>
        </p:txBody>
      </p:sp>
      <p:pic>
        <p:nvPicPr>
          <p:cNvPr id="5123" name="Picture 3" descr="H:\WG\CEB_Projects\RTMCCS\TB 101 -Online\Images\PatientEducation.jpg"/>
          <p:cNvPicPr>
            <a:picLocks noChangeAspect="1" noChangeArrowheads="1"/>
          </p:cNvPicPr>
          <p:nvPr/>
        </p:nvPicPr>
        <p:blipFill>
          <a:blip r:embed="rId3" cstate="print"/>
          <a:srcRect l="3008" t="2003" r="3729" b="1836"/>
          <a:stretch>
            <a:fillRect/>
          </a:stretch>
        </p:blipFill>
        <p:spPr bwMode="auto">
          <a:xfrm>
            <a:off x="5114548" y="2590800"/>
            <a:ext cx="3740150" cy="2895600"/>
          </a:xfrm>
          <a:prstGeom prst="rect">
            <a:avLst/>
          </a:prstGeom>
          <a:noFill/>
          <a:ln>
            <a:solidFill>
              <a:schemeClr val="accent1">
                <a:lumMod val="75000"/>
              </a:schemeClr>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4" name="Picture 3" descr="TB_infection01"/>
          <p:cNvPicPr>
            <a:picLocks noGrp="1" noChangeAspect="1" noChangeArrowheads="1"/>
          </p:cNvPicPr>
          <p:nvPr>
            <p:ph sz="quarter" idx="4294967295"/>
          </p:nvPr>
        </p:nvPicPr>
        <p:blipFill>
          <a:blip r:embed="rId3" cstate="print"/>
          <a:srcRect/>
          <a:stretch>
            <a:fillRect/>
          </a:stretch>
        </p:blipFill>
        <p:spPr>
          <a:xfrm>
            <a:off x="838200" y="2286000"/>
            <a:ext cx="1339544" cy="2958851"/>
          </a:xfrm>
          <a:noFill/>
          <a:ln w="38100">
            <a:solidFill>
              <a:srgbClr val="808080"/>
            </a:solidFill>
          </a:ln>
        </p:spPr>
      </p:pic>
      <p:pic>
        <p:nvPicPr>
          <p:cNvPr id="143369" name="Picture 7" descr="TB_disease_EN_rev01"/>
          <p:cNvPicPr>
            <a:picLocks noGrp="1" noChangeAspect="1" noChangeArrowheads="1"/>
          </p:cNvPicPr>
          <p:nvPr>
            <p:ph sz="quarter" idx="4294967295"/>
          </p:nvPr>
        </p:nvPicPr>
        <p:blipFill>
          <a:blip r:embed="rId4" cstate="print"/>
          <a:srcRect/>
          <a:stretch>
            <a:fillRect/>
          </a:stretch>
        </p:blipFill>
        <p:spPr>
          <a:xfrm>
            <a:off x="7093905" y="2245652"/>
            <a:ext cx="1669095" cy="2901950"/>
          </a:xfrm>
          <a:noFill/>
          <a:ln w="38100">
            <a:solidFill>
              <a:srgbClr val="808080"/>
            </a:solidFill>
          </a:ln>
        </p:spPr>
      </p:pic>
      <p:pic>
        <p:nvPicPr>
          <p:cNvPr id="143365" name="Picture 4" descr="TB_skin_test1"/>
          <p:cNvPicPr>
            <a:picLocks noChangeAspect="1" noChangeArrowheads="1"/>
          </p:cNvPicPr>
          <p:nvPr/>
        </p:nvPicPr>
        <p:blipFill>
          <a:blip r:embed="rId5" cstate="print"/>
          <a:srcRect/>
          <a:stretch>
            <a:fillRect/>
          </a:stretch>
        </p:blipFill>
        <p:spPr bwMode="auto">
          <a:xfrm>
            <a:off x="5574787" y="2514600"/>
            <a:ext cx="2033025" cy="2960037"/>
          </a:xfrm>
          <a:prstGeom prst="rect">
            <a:avLst/>
          </a:prstGeom>
          <a:noFill/>
          <a:ln w="38100">
            <a:solidFill>
              <a:srgbClr val="808080"/>
            </a:solidFill>
            <a:miter lim="800000"/>
            <a:headEnd/>
            <a:tailEnd/>
          </a:ln>
        </p:spPr>
      </p:pic>
      <p:pic>
        <p:nvPicPr>
          <p:cNvPr id="143366" name="Picture 5" descr="TB_trtmnt01"/>
          <p:cNvPicPr>
            <a:picLocks noChangeAspect="1" noChangeArrowheads="1"/>
          </p:cNvPicPr>
          <p:nvPr/>
        </p:nvPicPr>
        <p:blipFill>
          <a:blip r:embed="rId6" cstate="print"/>
          <a:srcRect/>
          <a:stretch>
            <a:fillRect/>
          </a:stretch>
        </p:blipFill>
        <p:spPr bwMode="auto">
          <a:xfrm>
            <a:off x="4725421" y="2902058"/>
            <a:ext cx="1698732" cy="2952924"/>
          </a:xfrm>
          <a:prstGeom prst="rect">
            <a:avLst/>
          </a:prstGeom>
          <a:noFill/>
          <a:ln w="38100">
            <a:solidFill>
              <a:srgbClr val="808080"/>
            </a:solidFill>
            <a:miter lim="800000"/>
            <a:headEnd/>
            <a:tailEnd/>
          </a:ln>
        </p:spPr>
      </p:pic>
      <p:pic>
        <p:nvPicPr>
          <p:cNvPr id="143367" name="Picture 8" descr="TB&amp;HIV-eng"/>
          <p:cNvPicPr>
            <a:picLocks noChangeAspect="1" noChangeArrowheads="1"/>
          </p:cNvPicPr>
          <p:nvPr/>
        </p:nvPicPr>
        <p:blipFill>
          <a:blip r:embed="rId7" cstate="print"/>
          <a:srcRect/>
          <a:stretch>
            <a:fillRect/>
          </a:stretch>
        </p:blipFill>
        <p:spPr bwMode="auto">
          <a:xfrm>
            <a:off x="1750760" y="2895600"/>
            <a:ext cx="1311093" cy="2950553"/>
          </a:xfrm>
          <a:prstGeom prst="rect">
            <a:avLst/>
          </a:prstGeom>
          <a:noFill/>
          <a:ln w="38100">
            <a:solidFill>
              <a:srgbClr val="808080"/>
            </a:solidFill>
            <a:miter lim="800000"/>
            <a:headEnd/>
            <a:tailEnd/>
          </a:ln>
        </p:spPr>
      </p:pic>
      <p:pic>
        <p:nvPicPr>
          <p:cNvPr id="143368" name="Picture 6" descr="TB-ci-eng"/>
          <p:cNvPicPr>
            <a:picLocks noChangeAspect="1" noChangeArrowheads="1"/>
          </p:cNvPicPr>
          <p:nvPr/>
        </p:nvPicPr>
        <p:blipFill>
          <a:blip r:embed="rId8" cstate="print"/>
          <a:srcRect/>
          <a:stretch>
            <a:fillRect/>
          </a:stretch>
        </p:blipFill>
        <p:spPr bwMode="auto">
          <a:xfrm>
            <a:off x="3048000" y="2371725"/>
            <a:ext cx="1814170" cy="3937000"/>
          </a:xfrm>
          <a:prstGeom prst="rect">
            <a:avLst/>
          </a:prstGeom>
          <a:noFill/>
          <a:ln w="50800">
            <a:solidFill>
              <a:srgbClr val="FF00FF"/>
            </a:solidFill>
            <a:miter lim="800000"/>
            <a:headEnd/>
            <a:tailEnd/>
          </a:ln>
        </p:spPr>
      </p:pic>
      <p:sp>
        <p:nvSpPr>
          <p:cNvPr id="11" name="Slide Number Placeholder 4"/>
          <p:cNvSpPr txBox="1">
            <a:spLocks/>
          </p:cNvSpPr>
          <p:nvPr/>
        </p:nvSpPr>
        <p:spPr bwMode="auto">
          <a:xfrm>
            <a:off x="4419600" y="6308725"/>
            <a:ext cx="4343400" cy="476250"/>
          </a:xfrm>
          <a:prstGeom prst="rect">
            <a:avLst/>
          </a:prstGeom>
          <a:noFill/>
          <a:ln w="9525">
            <a:noFill/>
            <a:miter lim="800000"/>
            <a:headEnd/>
            <a:tailEnd/>
          </a:ln>
        </p:spPr>
        <p:txBody>
          <a:bodyPr/>
          <a:lstStyle/>
          <a:p>
            <a:pPr algn="r"/>
            <a:fld id="{66B9264F-E734-4EE9-9440-3D46213EA27D}" type="slidenum">
              <a:rPr lang="en-US" sz="2000" b="1"/>
              <a:pPr algn="r"/>
              <a:t>28</a:t>
            </a:fld>
            <a:endParaRPr lang="en-US" sz="2000" b="1" dirty="0"/>
          </a:p>
        </p:txBody>
      </p:sp>
      <p:sp>
        <p:nvSpPr>
          <p:cNvPr id="10" name="Rectangle 2"/>
          <p:cNvSpPr txBox="1">
            <a:spLocks noChangeArrowheads="1"/>
          </p:cNvSpPr>
          <p:nvPr/>
        </p:nvSpPr>
        <p:spPr>
          <a:xfrm>
            <a:off x="304800" y="1517650"/>
            <a:ext cx="8534400" cy="539750"/>
          </a:xfrm>
          <a:prstGeom prst="rect">
            <a:avLst/>
          </a:prstGeom>
        </p:spPr>
        <p:txBody>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charset="0"/>
              </a:defRPr>
            </a:lvl2pPr>
            <a:lvl3pPr algn="ctr" rtl="0" eaLnBrk="0" fontAlgn="base" hangingPunct="0">
              <a:spcBef>
                <a:spcPct val="0"/>
              </a:spcBef>
              <a:spcAft>
                <a:spcPct val="0"/>
              </a:spcAft>
              <a:defRPr sz="3600" b="1">
                <a:solidFill>
                  <a:schemeClr val="accent2"/>
                </a:solidFill>
                <a:latin typeface="Arial" charset="0"/>
              </a:defRPr>
            </a:lvl3pPr>
            <a:lvl4pPr algn="ctr" rtl="0" eaLnBrk="0" fontAlgn="base" hangingPunct="0">
              <a:spcBef>
                <a:spcPct val="0"/>
              </a:spcBef>
              <a:spcAft>
                <a:spcPct val="0"/>
              </a:spcAft>
              <a:defRPr sz="3600" b="1">
                <a:solidFill>
                  <a:schemeClr val="accent2"/>
                </a:solidFill>
                <a:latin typeface="Arial" charset="0"/>
              </a:defRPr>
            </a:lvl4pPr>
            <a:lvl5pPr algn="ctr" rtl="0" eaLnBrk="0" fontAlgn="base" hangingPunct="0">
              <a:spcBef>
                <a:spcPct val="0"/>
              </a:spcBef>
              <a:spcAft>
                <a:spcPct val="0"/>
              </a:spcAft>
              <a:defRPr sz="3600" b="1">
                <a:solidFill>
                  <a:schemeClr val="accent2"/>
                </a:solidFill>
                <a:latin typeface="Arial" charset="0"/>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a:lstStyle>
          <a:p>
            <a:pPr algn="l" eaLnBrk="1" hangingPunct="1"/>
            <a:r>
              <a:rPr lang="en-US" sz="2800" u="sng" dirty="0" smtClean="0">
                <a:solidFill>
                  <a:schemeClr val="tx1"/>
                </a:solidFill>
              </a:rPr>
              <a:t>Use </a:t>
            </a:r>
            <a:r>
              <a:rPr lang="en-US" sz="2800" u="sng" dirty="0">
                <a:solidFill>
                  <a:schemeClr val="tx1"/>
                </a:solidFill>
              </a:rPr>
              <a:t>c</a:t>
            </a:r>
            <a:r>
              <a:rPr lang="en-US" sz="2800" u="sng" dirty="0" smtClean="0">
                <a:solidFill>
                  <a:schemeClr val="tx1"/>
                </a:solidFill>
              </a:rPr>
              <a:t>ulturally appropriate materials</a:t>
            </a:r>
          </a:p>
        </p:txBody>
      </p:sp>
      <p:sp>
        <p:nvSpPr>
          <p:cNvPr id="13" name="Rectangle 2"/>
          <p:cNvSpPr txBox="1">
            <a:spLocks noChangeArrowheads="1"/>
          </p:cNvSpPr>
          <p:nvPr/>
        </p:nvSpPr>
        <p:spPr>
          <a:xfrm>
            <a:off x="-76200" y="117475"/>
            <a:ext cx="9372600" cy="1143000"/>
          </a:xfrm>
          <a:prstGeom prst="rect">
            <a:avLst/>
          </a:prstGeom>
        </p:spPr>
        <p:txBody>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charset="0"/>
              </a:defRPr>
            </a:lvl2pPr>
            <a:lvl3pPr algn="ctr" rtl="0" eaLnBrk="0" fontAlgn="base" hangingPunct="0">
              <a:spcBef>
                <a:spcPct val="0"/>
              </a:spcBef>
              <a:spcAft>
                <a:spcPct val="0"/>
              </a:spcAft>
              <a:defRPr sz="3600" b="1">
                <a:solidFill>
                  <a:schemeClr val="accent2"/>
                </a:solidFill>
                <a:latin typeface="Arial" charset="0"/>
              </a:defRPr>
            </a:lvl3pPr>
            <a:lvl4pPr algn="ctr" rtl="0" eaLnBrk="0" fontAlgn="base" hangingPunct="0">
              <a:spcBef>
                <a:spcPct val="0"/>
              </a:spcBef>
              <a:spcAft>
                <a:spcPct val="0"/>
              </a:spcAft>
              <a:defRPr sz="3600" b="1">
                <a:solidFill>
                  <a:schemeClr val="accent2"/>
                </a:solidFill>
                <a:latin typeface="Arial" charset="0"/>
              </a:defRPr>
            </a:lvl4pPr>
            <a:lvl5pPr algn="ctr" rtl="0" eaLnBrk="0" fontAlgn="base" hangingPunct="0">
              <a:spcBef>
                <a:spcPct val="0"/>
              </a:spcBef>
              <a:spcAft>
                <a:spcPct val="0"/>
              </a:spcAft>
              <a:defRPr sz="3600" b="1">
                <a:solidFill>
                  <a:schemeClr val="accent2"/>
                </a:solidFill>
                <a:latin typeface="Arial" charset="0"/>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a:lstStyle>
          <a:p>
            <a:pPr eaLnBrk="1" hangingPunct="1"/>
            <a:endParaRPr lang="en-US" sz="3200" dirty="0" smtClean="0"/>
          </a:p>
          <a:p>
            <a:pPr eaLnBrk="1" hangingPunct="1"/>
            <a:r>
              <a:rPr lang="en-US" sz="3200" dirty="0" smtClean="0"/>
              <a:t>Tips for Providing Effective Education (2)</a:t>
            </a:r>
            <a:endParaRPr lang="en-US"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3"/>
          <p:cNvSpPr>
            <a:spLocks noGrp="1" noChangeArrowheads="1"/>
          </p:cNvSpPr>
          <p:nvPr>
            <p:ph idx="1"/>
          </p:nvPr>
        </p:nvSpPr>
        <p:spPr>
          <a:xfrm>
            <a:off x="245390" y="1600200"/>
            <a:ext cx="8746210" cy="4876800"/>
          </a:xfrm>
        </p:spPr>
        <p:txBody>
          <a:bodyPr/>
          <a:lstStyle/>
          <a:p>
            <a:pPr eaLnBrk="1" hangingPunct="1">
              <a:lnSpc>
                <a:spcPct val="90000"/>
              </a:lnSpc>
            </a:pPr>
            <a:r>
              <a:rPr lang="en-US" sz="2800" dirty="0"/>
              <a:t>Speak </a:t>
            </a:r>
            <a:r>
              <a:rPr lang="en-US" sz="2800" dirty="0" smtClean="0"/>
              <a:t>clearly </a:t>
            </a:r>
            <a:r>
              <a:rPr lang="en-US" sz="2800" dirty="0"/>
              <a:t>and </a:t>
            </a:r>
            <a:r>
              <a:rPr lang="en-US" sz="2800" dirty="0" smtClean="0"/>
              <a:t>simply</a:t>
            </a:r>
            <a:endParaRPr lang="en-US" sz="2800" dirty="0"/>
          </a:p>
          <a:p>
            <a:pPr eaLnBrk="1" hangingPunct="1">
              <a:lnSpc>
                <a:spcPct val="90000"/>
              </a:lnSpc>
            </a:pPr>
            <a:r>
              <a:rPr lang="en-US" sz="2800" dirty="0" smtClean="0"/>
              <a:t>Use simple non-medical terms</a:t>
            </a:r>
            <a:endParaRPr lang="en-US" sz="1600" dirty="0" smtClean="0"/>
          </a:p>
          <a:p>
            <a:pPr eaLnBrk="1" hangingPunct="1">
              <a:lnSpc>
                <a:spcPct val="90000"/>
              </a:lnSpc>
            </a:pPr>
            <a:r>
              <a:rPr lang="en-US" sz="2800" dirty="0" smtClean="0"/>
              <a:t>Use familiar words the case will understand </a:t>
            </a:r>
          </a:p>
          <a:p>
            <a:pPr lvl="1" eaLnBrk="1" hangingPunct="1">
              <a:lnSpc>
                <a:spcPct val="90000"/>
              </a:lnSpc>
              <a:buFontTx/>
              <a:buNone/>
            </a:pPr>
            <a:endParaRPr lang="en-US" sz="1600" i="1" dirty="0" smtClean="0">
              <a:solidFill>
                <a:schemeClr val="tx2"/>
              </a:solidFill>
            </a:endParaRPr>
          </a:p>
          <a:p>
            <a:pPr lvl="1" eaLnBrk="1" hangingPunct="1">
              <a:lnSpc>
                <a:spcPct val="90000"/>
              </a:lnSpc>
            </a:pPr>
            <a:r>
              <a:rPr lang="en-US" i="1" dirty="0" smtClean="0">
                <a:solidFill>
                  <a:schemeClr val="tx2"/>
                </a:solidFill>
              </a:rPr>
              <a:t>Simple:</a:t>
            </a:r>
            <a:r>
              <a:rPr lang="en-US" i="1" dirty="0" smtClean="0"/>
              <a:t> “These pills will help you get better”</a:t>
            </a:r>
            <a:r>
              <a:rPr lang="en-US" dirty="0" smtClean="0"/>
              <a:t>  </a:t>
            </a:r>
          </a:p>
          <a:p>
            <a:pPr lvl="1" algn="ctr" eaLnBrk="1" hangingPunct="1">
              <a:lnSpc>
                <a:spcPct val="90000"/>
              </a:lnSpc>
              <a:buFontTx/>
              <a:buNone/>
            </a:pPr>
            <a:r>
              <a:rPr lang="en-US" dirty="0" smtClean="0"/>
              <a:t>vs.</a:t>
            </a:r>
          </a:p>
          <a:p>
            <a:pPr marL="750888" lvl="1" indent="-293688" eaLnBrk="1" hangingPunct="1">
              <a:lnSpc>
                <a:spcPct val="90000"/>
              </a:lnSpc>
            </a:pPr>
            <a:r>
              <a:rPr lang="en-US" i="1" dirty="0" smtClean="0">
                <a:solidFill>
                  <a:schemeClr val="tx2"/>
                </a:solidFill>
              </a:rPr>
              <a:t>Complex</a:t>
            </a:r>
            <a:r>
              <a:rPr lang="en-US" i="1" dirty="0" smtClean="0"/>
              <a:t>: “This drug, isoniazid, is a bactericidal agent that is highly active against Mycobacterium tuberculosis.</a:t>
            </a:r>
            <a:r>
              <a:rPr lang="en-US" dirty="0" smtClean="0"/>
              <a:t>”</a:t>
            </a:r>
          </a:p>
        </p:txBody>
      </p:sp>
      <p:sp>
        <p:nvSpPr>
          <p:cNvPr id="140290" name="Slide Number Placeholder 4"/>
          <p:cNvSpPr>
            <a:spLocks noGrp="1"/>
          </p:cNvSpPr>
          <p:nvPr>
            <p:ph type="sldNum" sz="quarter" idx="12"/>
          </p:nvPr>
        </p:nvSpPr>
        <p:spPr>
          <a:noFill/>
        </p:spPr>
        <p:txBody>
          <a:bodyPr/>
          <a:lstStyle/>
          <a:p>
            <a:fld id="{15927105-31AA-4E42-80F8-5C47BD091156}" type="slidenum">
              <a:rPr lang="en-US" sz="2000" smtClean="0"/>
              <a:pPr/>
              <a:t>29</a:t>
            </a:fld>
            <a:endParaRPr lang="en-US" sz="2000" dirty="0" smtClean="0"/>
          </a:p>
        </p:txBody>
      </p:sp>
      <p:sp>
        <p:nvSpPr>
          <p:cNvPr id="7" name="Rectangle 2"/>
          <p:cNvSpPr txBox="1">
            <a:spLocks noChangeArrowheads="1"/>
          </p:cNvSpPr>
          <p:nvPr/>
        </p:nvSpPr>
        <p:spPr>
          <a:xfrm>
            <a:off x="-76200" y="117475"/>
            <a:ext cx="9372600" cy="1143000"/>
          </a:xfrm>
          <a:prstGeom prst="rect">
            <a:avLst/>
          </a:prstGeom>
        </p:spPr>
        <p:txBody>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charset="0"/>
              </a:defRPr>
            </a:lvl2pPr>
            <a:lvl3pPr algn="ctr" rtl="0" eaLnBrk="0" fontAlgn="base" hangingPunct="0">
              <a:spcBef>
                <a:spcPct val="0"/>
              </a:spcBef>
              <a:spcAft>
                <a:spcPct val="0"/>
              </a:spcAft>
              <a:defRPr sz="3600" b="1">
                <a:solidFill>
                  <a:schemeClr val="accent2"/>
                </a:solidFill>
                <a:latin typeface="Arial" charset="0"/>
              </a:defRPr>
            </a:lvl3pPr>
            <a:lvl4pPr algn="ctr" rtl="0" eaLnBrk="0" fontAlgn="base" hangingPunct="0">
              <a:spcBef>
                <a:spcPct val="0"/>
              </a:spcBef>
              <a:spcAft>
                <a:spcPct val="0"/>
              </a:spcAft>
              <a:defRPr sz="3600" b="1">
                <a:solidFill>
                  <a:schemeClr val="accent2"/>
                </a:solidFill>
                <a:latin typeface="Arial" charset="0"/>
              </a:defRPr>
            </a:lvl4pPr>
            <a:lvl5pPr algn="ctr" rtl="0" eaLnBrk="0" fontAlgn="base" hangingPunct="0">
              <a:spcBef>
                <a:spcPct val="0"/>
              </a:spcBef>
              <a:spcAft>
                <a:spcPct val="0"/>
              </a:spcAft>
              <a:defRPr sz="3600" b="1">
                <a:solidFill>
                  <a:schemeClr val="accent2"/>
                </a:solidFill>
                <a:latin typeface="Arial" charset="0"/>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a:lstStyle>
          <a:p>
            <a:pPr eaLnBrk="1" hangingPunct="1"/>
            <a:endParaRPr lang="en-US" sz="3200" dirty="0" smtClean="0"/>
          </a:p>
          <a:p>
            <a:pPr eaLnBrk="1" hangingPunct="1"/>
            <a:r>
              <a:rPr lang="en-US" sz="3200" dirty="0" smtClean="0"/>
              <a:t>Tips for Providing Effective Education (3)</a:t>
            </a:r>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Difference Between STD Interview and TB Interview</a:t>
            </a:r>
            <a:endParaRPr lang="en-US" dirty="0"/>
          </a:p>
        </p:txBody>
      </p:sp>
      <p:sp>
        <p:nvSpPr>
          <p:cNvPr id="5" name="Content Placeholder 4"/>
          <p:cNvSpPr>
            <a:spLocks noGrp="1"/>
          </p:cNvSpPr>
          <p:nvPr>
            <p:ph sz="half" idx="1"/>
          </p:nvPr>
        </p:nvSpPr>
        <p:spPr>
          <a:xfrm>
            <a:off x="152400" y="1600200"/>
            <a:ext cx="4038600" cy="4953000"/>
          </a:xfrm>
        </p:spPr>
        <p:txBody>
          <a:bodyPr>
            <a:noAutofit/>
          </a:bodyPr>
          <a:lstStyle/>
          <a:p>
            <a:pPr>
              <a:buNone/>
            </a:pPr>
            <a:r>
              <a:rPr lang="en-US" sz="2100" dirty="0" smtClean="0"/>
              <a:t>STD Interview</a:t>
            </a:r>
            <a:endParaRPr lang="en-US" sz="2100" dirty="0"/>
          </a:p>
          <a:p>
            <a:r>
              <a:rPr lang="en-US" sz="2100" dirty="0" smtClean="0"/>
              <a:t>Usually only 1 interview conducted</a:t>
            </a:r>
          </a:p>
          <a:p>
            <a:r>
              <a:rPr lang="en-US" sz="2100" dirty="0" smtClean="0"/>
              <a:t>Rapport building not so much a priority</a:t>
            </a:r>
          </a:p>
          <a:p>
            <a:r>
              <a:rPr lang="en-US" sz="2100" dirty="0" smtClean="0"/>
              <a:t>Only have to ask about one specific type of contact (sexual) so much less people you will need to follow up with</a:t>
            </a:r>
          </a:p>
          <a:p>
            <a:r>
              <a:rPr lang="en-US" sz="2100" dirty="0" smtClean="0"/>
              <a:t>Transmission period specific</a:t>
            </a:r>
          </a:p>
          <a:p>
            <a:endParaRPr lang="en-US" sz="2100" dirty="0" smtClean="0"/>
          </a:p>
          <a:p>
            <a:pPr>
              <a:buNone/>
            </a:pPr>
            <a:endParaRPr lang="en-US" sz="2100" dirty="0"/>
          </a:p>
        </p:txBody>
      </p:sp>
      <p:sp>
        <p:nvSpPr>
          <p:cNvPr id="6" name="Content Placeholder 5"/>
          <p:cNvSpPr>
            <a:spLocks noGrp="1"/>
          </p:cNvSpPr>
          <p:nvPr>
            <p:ph sz="half" idx="2"/>
          </p:nvPr>
        </p:nvSpPr>
        <p:spPr>
          <a:xfrm>
            <a:off x="4648200" y="1600200"/>
            <a:ext cx="4267200" cy="4800600"/>
          </a:xfrm>
        </p:spPr>
        <p:txBody>
          <a:bodyPr>
            <a:noAutofit/>
          </a:bodyPr>
          <a:lstStyle/>
          <a:p>
            <a:pPr>
              <a:buNone/>
            </a:pPr>
            <a:r>
              <a:rPr lang="en-US" sz="2100" dirty="0" smtClean="0"/>
              <a:t>TB Interview</a:t>
            </a:r>
          </a:p>
          <a:p>
            <a:r>
              <a:rPr lang="en-US" sz="2100" dirty="0" smtClean="0"/>
              <a:t>Multiple interviews required</a:t>
            </a:r>
          </a:p>
          <a:p>
            <a:r>
              <a:rPr lang="en-US" sz="2100" dirty="0" smtClean="0"/>
              <a:t>Building rapport is key since you need to ensure patient returns to clinic…and you will have multiple opportunities to re-interview</a:t>
            </a:r>
          </a:p>
          <a:p>
            <a:r>
              <a:rPr lang="en-US" sz="2100" dirty="0" smtClean="0"/>
              <a:t>Have to ask about multiple types of contacts (e.g., all sex partners, family, friends, co-workers, classmates)</a:t>
            </a:r>
          </a:p>
          <a:p>
            <a:r>
              <a:rPr lang="en-US" sz="2100" dirty="0" smtClean="0"/>
              <a:t>Transmission period may be vague, and for a long period of time</a:t>
            </a:r>
            <a:endParaRPr lang="en-US" sz="2100" dirty="0"/>
          </a:p>
        </p:txBody>
      </p:sp>
    </p:spTree>
    <p:extLst>
      <p:ext uri="{BB962C8B-B14F-4D97-AF65-F5344CB8AC3E}">
        <p14:creationId xmlns:p14="http://schemas.microsoft.com/office/powerpoint/2010/main" val="1741414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66">
            <a:alpha val="33000"/>
          </a:srgbClr>
        </a:solidFill>
        <a:effectLst/>
      </p:bgPr>
    </p:bg>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dirty="0" smtClean="0"/>
              <a:t>Medical Terminology Exercise</a:t>
            </a:r>
          </a:p>
        </p:txBody>
      </p:sp>
      <p:sp>
        <p:nvSpPr>
          <p:cNvPr id="5" name="Content Placeholder 4"/>
          <p:cNvSpPr>
            <a:spLocks noGrp="1"/>
          </p:cNvSpPr>
          <p:nvPr>
            <p:ph idx="1"/>
          </p:nvPr>
        </p:nvSpPr>
        <p:spPr>
          <a:xfrm>
            <a:off x="457200" y="1600201"/>
            <a:ext cx="8229600" cy="1981200"/>
          </a:xfrm>
        </p:spPr>
        <p:txBody>
          <a:bodyPr/>
          <a:lstStyle/>
          <a:p>
            <a:pPr algn="ctr">
              <a:buNone/>
            </a:pPr>
            <a:r>
              <a:rPr lang="en-US" dirty="0" smtClean="0"/>
              <a:t>Appendix </a:t>
            </a:r>
            <a:r>
              <a:rPr lang="en-US" dirty="0"/>
              <a:t>P</a:t>
            </a:r>
          </a:p>
        </p:txBody>
      </p:sp>
      <p:sp>
        <p:nvSpPr>
          <p:cNvPr id="141316" name="Slide Number Placeholder 4"/>
          <p:cNvSpPr txBox="1">
            <a:spLocks/>
          </p:cNvSpPr>
          <p:nvPr/>
        </p:nvSpPr>
        <p:spPr bwMode="auto">
          <a:xfrm>
            <a:off x="4419600" y="6308725"/>
            <a:ext cx="4343400" cy="476250"/>
          </a:xfrm>
          <a:prstGeom prst="rect">
            <a:avLst/>
          </a:prstGeom>
          <a:noFill/>
          <a:ln w="9525">
            <a:noFill/>
            <a:miter lim="800000"/>
            <a:headEnd/>
            <a:tailEnd/>
          </a:ln>
        </p:spPr>
        <p:txBody>
          <a:bodyPr/>
          <a:lstStyle/>
          <a:p>
            <a:pPr algn="r"/>
            <a:fld id="{66B9264F-E734-4EE9-9440-3D46213EA27D}" type="slidenum">
              <a:rPr lang="en-US" sz="2000" b="1"/>
              <a:pPr algn="r"/>
              <a:t>30</a:t>
            </a:fld>
            <a:endParaRPr lang="en-US"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a:noFill/>
        </p:spPr>
        <p:txBody>
          <a:bodyPr/>
          <a:lstStyle/>
          <a:p>
            <a:fld id="{A4A0DFFE-CEB0-4F0F-9C85-FBF91177D9B9}" type="slidenum">
              <a:rPr lang="en-US" sz="2000" smtClean="0"/>
              <a:pPr/>
              <a:t>31</a:t>
            </a:fld>
            <a:endParaRPr lang="en-US" sz="2000" dirty="0" smtClean="0"/>
          </a:p>
        </p:txBody>
      </p:sp>
      <p:sp>
        <p:nvSpPr>
          <p:cNvPr id="63491" name="Rectangle 2"/>
          <p:cNvSpPr>
            <a:spLocks noGrp="1" noChangeArrowheads="1"/>
          </p:cNvSpPr>
          <p:nvPr>
            <p:ph type="title" idx="4294967295"/>
          </p:nvPr>
        </p:nvSpPr>
        <p:spPr>
          <a:xfrm>
            <a:off x="0" y="0"/>
            <a:ext cx="9144000" cy="1143000"/>
          </a:xfrm>
        </p:spPr>
        <p:txBody>
          <a:bodyPr/>
          <a:lstStyle/>
          <a:p>
            <a:pPr eaLnBrk="1" hangingPunct="1"/>
            <a:r>
              <a:rPr lang="en-US" dirty="0" smtClean="0"/>
              <a:t>The TB Interview: Video</a:t>
            </a:r>
          </a:p>
        </p:txBody>
      </p:sp>
      <p:pic>
        <p:nvPicPr>
          <p:cNvPr id="63492" name="Picture 5" descr="Photo 4 ClinicPhotos"/>
          <p:cNvPicPr>
            <a:picLocks noChangeAspect="1" noChangeArrowheads="1"/>
          </p:cNvPicPr>
          <p:nvPr/>
        </p:nvPicPr>
        <p:blipFill>
          <a:blip r:embed="rId3" cstate="print"/>
          <a:srcRect/>
          <a:stretch>
            <a:fillRect/>
          </a:stretch>
        </p:blipFill>
        <p:spPr bwMode="auto">
          <a:xfrm>
            <a:off x="615950" y="1600200"/>
            <a:ext cx="7829550" cy="4683125"/>
          </a:xfrm>
          <a:prstGeom prst="rect">
            <a:avLst/>
          </a:prstGeom>
          <a:noFill/>
          <a:ln w="9525">
            <a:solidFill>
              <a:schemeClr val="accent1">
                <a:lumMod val="50000"/>
              </a:schemeClr>
            </a:solidFill>
            <a:miter lim="800000"/>
            <a:headEnd/>
            <a:tailEnd/>
          </a:ln>
        </p:spPr>
      </p:pic>
    </p:spTree>
    <p:extLst>
      <p:ext uri="{BB962C8B-B14F-4D97-AF65-F5344CB8AC3E}">
        <p14:creationId xmlns:p14="http://schemas.microsoft.com/office/powerpoint/2010/main" val="4025362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ChangeArrowheads="1"/>
          </p:cNvSpPr>
          <p:nvPr>
            <p:ph type="ctrTitle"/>
          </p:nvPr>
        </p:nvSpPr>
        <p:spPr/>
        <p:txBody>
          <a:bodyPr>
            <a:normAutofit/>
          </a:bodyPr>
          <a:lstStyle/>
          <a:p>
            <a:r>
              <a:rPr lang="en-US" sz="4900" b="1" dirty="0" smtClean="0"/>
              <a:t>Interview Format</a:t>
            </a:r>
            <a:endParaRPr lang="en-US" sz="4000" dirty="0" smtClean="0"/>
          </a:p>
        </p:txBody>
      </p:sp>
      <p:sp>
        <p:nvSpPr>
          <p:cNvPr id="4" name="Subtitle 3"/>
          <p:cNvSpPr>
            <a:spLocks noGrp="1"/>
          </p:cNvSpPr>
          <p:nvPr>
            <p:ph type="subTitle" idx="1"/>
          </p:nvPr>
        </p:nvSpPr>
        <p:spPr/>
        <p:txBody>
          <a:bodyPr/>
          <a:lstStyle/>
          <a:p>
            <a:r>
              <a:rPr lang="en-US" dirty="0" smtClean="0"/>
              <a:t>Information Collection and Confirmation</a:t>
            </a:r>
            <a:endParaRPr lang="en-US" dirty="0"/>
          </a:p>
        </p:txBody>
      </p:sp>
      <p:sp>
        <p:nvSpPr>
          <p:cNvPr id="137218" name="Rectangle 10"/>
          <p:cNvSpPr>
            <a:spLocks noGrp="1" noChangeArrowheads="1"/>
          </p:cNvSpPr>
          <p:nvPr>
            <p:ph type="sldNum" sz="quarter" idx="12"/>
          </p:nvPr>
        </p:nvSpPr>
        <p:spPr>
          <a:noFill/>
        </p:spPr>
        <p:txBody>
          <a:bodyPr/>
          <a:lstStyle/>
          <a:p>
            <a:fld id="{3A620F9E-020E-4F01-A514-A3C4D23831D4}" type="slidenum">
              <a:rPr lang="en-US" sz="2000" smtClean="0"/>
              <a:pPr/>
              <a:t>32</a:t>
            </a:fld>
            <a:endParaRPr lang="en-US" sz="2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smtClean="0"/>
              <a:t>Information Collection</a:t>
            </a:r>
            <a:br>
              <a:rPr lang="en-US" dirty="0" smtClean="0"/>
            </a:br>
            <a:r>
              <a:rPr lang="en-US" dirty="0" smtClean="0"/>
              <a:t> and Confirmation</a:t>
            </a:r>
            <a:endParaRPr lang="en-US" dirty="0"/>
          </a:p>
        </p:txBody>
      </p:sp>
      <p:sp>
        <p:nvSpPr>
          <p:cNvPr id="3" name="Content Placeholder 2"/>
          <p:cNvSpPr>
            <a:spLocks noGrp="1"/>
          </p:cNvSpPr>
          <p:nvPr>
            <p:ph idx="1"/>
          </p:nvPr>
        </p:nvSpPr>
        <p:spPr>
          <a:xfrm>
            <a:off x="228600" y="1600200"/>
            <a:ext cx="8686800" cy="4191000"/>
          </a:xfrm>
        </p:spPr>
        <p:txBody>
          <a:bodyPr/>
          <a:lstStyle/>
          <a:p>
            <a:pPr marL="0" indent="0" eaLnBrk="1" hangingPunct="1">
              <a:lnSpc>
                <a:spcPct val="90000"/>
              </a:lnSpc>
              <a:buSzPct val="100000"/>
              <a:buNone/>
            </a:pPr>
            <a:r>
              <a:rPr lang="en-US" sz="2800" dirty="0" smtClean="0"/>
              <a:t>During the interview, information previously collected during the pre-interview phase should be reviewed and confirmed </a:t>
            </a:r>
          </a:p>
          <a:p>
            <a:pPr marL="0" indent="0" eaLnBrk="1" hangingPunct="1">
              <a:lnSpc>
                <a:spcPct val="90000"/>
              </a:lnSpc>
              <a:buSzPct val="100000"/>
              <a:buNone/>
            </a:pPr>
            <a:endParaRPr lang="en-US" sz="2800" dirty="0" smtClean="0"/>
          </a:p>
          <a:p>
            <a:pPr eaLnBrk="1" hangingPunct="1">
              <a:lnSpc>
                <a:spcPct val="90000"/>
              </a:lnSpc>
              <a:buSzPct val="100000"/>
            </a:pPr>
            <a:r>
              <a:rPr lang="en-US" sz="2800" dirty="0"/>
              <a:t>P</a:t>
            </a:r>
            <a:r>
              <a:rPr lang="en-US" sz="2800" dirty="0" smtClean="0"/>
              <a:t>ersonal information </a:t>
            </a:r>
          </a:p>
          <a:p>
            <a:pPr eaLnBrk="1" hangingPunct="1">
              <a:lnSpc>
                <a:spcPct val="90000"/>
              </a:lnSpc>
              <a:buSzPct val="100000"/>
            </a:pPr>
            <a:endParaRPr lang="en-US" sz="2800" dirty="0" smtClean="0"/>
          </a:p>
          <a:p>
            <a:pPr eaLnBrk="1" hangingPunct="1">
              <a:lnSpc>
                <a:spcPct val="90000"/>
              </a:lnSpc>
              <a:buSzPct val="100000"/>
            </a:pPr>
            <a:r>
              <a:rPr lang="en-US" sz="2800" dirty="0" smtClean="0"/>
              <a:t>Medical information</a:t>
            </a:r>
          </a:p>
          <a:p>
            <a:pPr eaLnBrk="1" hangingPunct="1">
              <a:lnSpc>
                <a:spcPct val="90000"/>
              </a:lnSpc>
              <a:buSzPct val="100000"/>
            </a:pPr>
            <a:endParaRPr lang="en-US" sz="2800" dirty="0" smtClean="0"/>
          </a:p>
          <a:p>
            <a:pPr eaLnBrk="1" hangingPunct="1">
              <a:lnSpc>
                <a:spcPct val="90000"/>
              </a:lnSpc>
              <a:buSzPct val="100000"/>
            </a:pPr>
            <a:r>
              <a:rPr lang="en-US" sz="2800" dirty="0" smtClean="0"/>
              <a:t>Infectious period</a:t>
            </a:r>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33</a:t>
            </a:fld>
            <a:endParaRPr lang="en-US" sz="2000" dirty="0">
              <a:solidFill>
                <a:srgbClr val="000000"/>
              </a:solidFill>
            </a:endParaRPr>
          </a:p>
        </p:txBody>
      </p:sp>
    </p:spTree>
    <p:extLst>
      <p:ext uri="{BB962C8B-B14F-4D97-AF65-F5344CB8AC3E}">
        <p14:creationId xmlns:p14="http://schemas.microsoft.com/office/powerpoint/2010/main" val="3843419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Grp="1" noChangeArrowheads="1"/>
          </p:cNvSpPr>
          <p:nvPr>
            <p:ph type="title"/>
          </p:nvPr>
        </p:nvSpPr>
        <p:spPr>
          <a:xfrm>
            <a:off x="304800" y="117475"/>
            <a:ext cx="8686800" cy="1143000"/>
          </a:xfrm>
        </p:spPr>
        <p:txBody>
          <a:bodyPr>
            <a:noAutofit/>
          </a:bodyPr>
          <a:lstStyle/>
          <a:p>
            <a:pPr eaLnBrk="1" hangingPunct="1"/>
            <a:r>
              <a:rPr lang="en-US" dirty="0" smtClean="0"/>
              <a:t>Confirm Personal Information</a:t>
            </a:r>
          </a:p>
        </p:txBody>
      </p:sp>
      <p:sp>
        <p:nvSpPr>
          <p:cNvPr id="149508" name="Rectangle 3"/>
          <p:cNvSpPr>
            <a:spLocks noGrp="1" noChangeArrowheads="1"/>
          </p:cNvSpPr>
          <p:nvPr>
            <p:ph idx="1"/>
          </p:nvPr>
        </p:nvSpPr>
        <p:spPr>
          <a:xfrm>
            <a:off x="228600" y="1524000"/>
            <a:ext cx="8686800" cy="4724400"/>
          </a:xfrm>
        </p:spPr>
        <p:txBody>
          <a:bodyPr>
            <a:noAutofit/>
          </a:bodyPr>
          <a:lstStyle/>
          <a:p>
            <a:pPr eaLnBrk="1" hangingPunct="1">
              <a:spcBef>
                <a:spcPts val="672"/>
              </a:spcBef>
            </a:pPr>
            <a:r>
              <a:rPr lang="en-US" sz="2400" dirty="0" smtClean="0"/>
              <a:t>Full name, aliases, and nicknames</a:t>
            </a:r>
          </a:p>
          <a:p>
            <a:pPr eaLnBrk="1" hangingPunct="1">
              <a:spcBef>
                <a:spcPts val="672"/>
              </a:spcBef>
            </a:pPr>
            <a:r>
              <a:rPr lang="en-US" sz="2400" dirty="0" smtClean="0"/>
              <a:t>Date of birth</a:t>
            </a:r>
          </a:p>
          <a:p>
            <a:pPr eaLnBrk="1" hangingPunct="1">
              <a:spcBef>
                <a:spcPts val="672"/>
              </a:spcBef>
            </a:pPr>
            <a:r>
              <a:rPr lang="en-US" sz="2400" dirty="0" smtClean="0"/>
              <a:t>Place of birth</a:t>
            </a:r>
          </a:p>
          <a:p>
            <a:pPr eaLnBrk="1" hangingPunct="1">
              <a:spcBef>
                <a:spcPts val="672"/>
              </a:spcBef>
            </a:pPr>
            <a:r>
              <a:rPr lang="en-US" sz="2400" dirty="0" smtClean="0"/>
              <a:t>If born in another country, date arrived in United States</a:t>
            </a:r>
          </a:p>
          <a:p>
            <a:pPr eaLnBrk="1" hangingPunct="1">
              <a:spcBef>
                <a:spcPts val="672"/>
              </a:spcBef>
            </a:pPr>
            <a:r>
              <a:rPr lang="en-US" sz="2400" dirty="0" smtClean="0"/>
              <a:t>Current address</a:t>
            </a:r>
          </a:p>
          <a:p>
            <a:pPr eaLnBrk="1" hangingPunct="1">
              <a:spcBef>
                <a:spcPts val="672"/>
              </a:spcBef>
            </a:pPr>
            <a:r>
              <a:rPr lang="en-US" sz="2400" dirty="0" smtClean="0"/>
              <a:t>Telephone number</a:t>
            </a:r>
          </a:p>
          <a:p>
            <a:pPr eaLnBrk="1" hangingPunct="1">
              <a:spcBef>
                <a:spcPts val="672"/>
              </a:spcBef>
            </a:pPr>
            <a:r>
              <a:rPr lang="en-US" sz="2400" dirty="0" smtClean="0"/>
              <a:t>Next of kin</a:t>
            </a:r>
          </a:p>
          <a:p>
            <a:pPr eaLnBrk="1" hangingPunct="1">
              <a:spcBef>
                <a:spcPts val="672"/>
              </a:spcBef>
            </a:pPr>
            <a:r>
              <a:rPr lang="en-US" sz="2400" dirty="0" smtClean="0"/>
              <a:t>Emergency contact information</a:t>
            </a:r>
          </a:p>
          <a:p>
            <a:pPr eaLnBrk="1" hangingPunct="1">
              <a:spcBef>
                <a:spcPts val="672"/>
              </a:spcBef>
            </a:pPr>
            <a:r>
              <a:rPr lang="en-US" sz="2400" dirty="0" smtClean="0"/>
              <a:t>Physical description</a:t>
            </a:r>
          </a:p>
          <a:p>
            <a:pPr eaLnBrk="1" hangingPunct="1">
              <a:spcBef>
                <a:spcPts val="672"/>
              </a:spcBef>
            </a:pPr>
            <a:r>
              <a:rPr lang="en-US" sz="2400" dirty="0" smtClean="0"/>
              <a:t>Other locating information</a:t>
            </a:r>
          </a:p>
        </p:txBody>
      </p:sp>
      <p:sp>
        <p:nvSpPr>
          <p:cNvPr id="149506" name="Slide Number Placeholder 4"/>
          <p:cNvSpPr>
            <a:spLocks noGrp="1"/>
          </p:cNvSpPr>
          <p:nvPr>
            <p:ph type="sldNum" sz="quarter" idx="12"/>
          </p:nvPr>
        </p:nvSpPr>
        <p:spPr>
          <a:noFill/>
        </p:spPr>
        <p:txBody>
          <a:bodyPr/>
          <a:lstStyle/>
          <a:p>
            <a:fld id="{8E100035-497C-41B6-9E47-50DB48104387}" type="slidenum">
              <a:rPr lang="en-US" sz="2000" smtClean="0"/>
              <a:pPr/>
              <a:t>34</a:t>
            </a:fld>
            <a:endParaRPr lang="en-US" sz="2000" dirty="0" smtClean="0"/>
          </a:p>
        </p:txBody>
      </p:sp>
      <p:pic>
        <p:nvPicPr>
          <p:cNvPr id="1026" name="Picture 2" descr="C:\Documents and Settings\htz7\Local Settings\Temporary Internet Files\Content.IE5\BN280VMC\MC9004349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733800"/>
            <a:ext cx="2209572" cy="22095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3"/>
          <p:cNvSpPr>
            <a:spLocks noGrp="1" noChangeArrowheads="1"/>
          </p:cNvSpPr>
          <p:nvPr>
            <p:ph idx="1"/>
          </p:nvPr>
        </p:nvSpPr>
        <p:spPr>
          <a:xfrm>
            <a:off x="228600" y="1524000"/>
            <a:ext cx="8305800" cy="4876800"/>
          </a:xfrm>
        </p:spPr>
        <p:txBody>
          <a:bodyPr>
            <a:noAutofit/>
          </a:bodyPr>
          <a:lstStyle/>
          <a:p>
            <a:pPr>
              <a:buNone/>
            </a:pPr>
            <a:r>
              <a:rPr lang="en-US" sz="2400" dirty="0" smtClean="0"/>
              <a:t>Obtain and/or confirm:</a:t>
            </a:r>
          </a:p>
          <a:p>
            <a:r>
              <a:rPr lang="en-US" sz="2400" dirty="0" smtClean="0"/>
              <a:t>Known exposure to TB (who, where, when)</a:t>
            </a:r>
          </a:p>
          <a:p>
            <a:r>
              <a:rPr lang="en-US" sz="2400" dirty="0" smtClean="0"/>
              <a:t>Recent hospitalization for TB (name of hospital, admission date, discharge date)</a:t>
            </a:r>
          </a:p>
          <a:p>
            <a:r>
              <a:rPr lang="en-US" sz="2400" dirty="0" smtClean="0"/>
              <a:t>Other medical conditions</a:t>
            </a:r>
          </a:p>
          <a:p>
            <a:r>
              <a:rPr lang="en-US" sz="2400" dirty="0" smtClean="0"/>
              <a:t>HIV status</a:t>
            </a:r>
          </a:p>
          <a:p>
            <a:r>
              <a:rPr lang="en-US" sz="2400" dirty="0" smtClean="0"/>
              <a:t>Substance use (frequency, type, how long)</a:t>
            </a:r>
          </a:p>
          <a:p>
            <a:r>
              <a:rPr lang="en-US" sz="2400" dirty="0" smtClean="0"/>
              <a:t>Medical provider for TB (private or public clinic, name, telephone number, address)</a:t>
            </a:r>
          </a:p>
          <a:p>
            <a:r>
              <a:rPr lang="en-US" sz="2400" dirty="0" smtClean="0"/>
              <a:t>DOT plan (where, when, by whom)</a:t>
            </a:r>
          </a:p>
          <a:p>
            <a:r>
              <a:rPr lang="en-US" sz="2400" dirty="0" smtClean="0"/>
              <a:t>Any barriers to adherence</a:t>
            </a:r>
          </a:p>
        </p:txBody>
      </p:sp>
      <p:sp>
        <p:nvSpPr>
          <p:cNvPr id="150530" name="Slide Number Placeholder 4"/>
          <p:cNvSpPr>
            <a:spLocks noGrp="1"/>
          </p:cNvSpPr>
          <p:nvPr>
            <p:ph type="sldNum" sz="quarter" idx="12"/>
          </p:nvPr>
        </p:nvSpPr>
        <p:spPr>
          <a:noFill/>
        </p:spPr>
        <p:txBody>
          <a:bodyPr/>
          <a:lstStyle/>
          <a:p>
            <a:fld id="{9B162A1B-886D-40B7-95CB-503697C37D01}" type="slidenum">
              <a:rPr lang="en-US" sz="2000" smtClean="0"/>
              <a:pPr/>
              <a:t>35</a:t>
            </a:fld>
            <a:endParaRPr lang="en-US" sz="2000" dirty="0" smtClean="0"/>
          </a:p>
        </p:txBody>
      </p:sp>
      <p:sp>
        <p:nvSpPr>
          <p:cNvPr id="6" name="Rectangle 2"/>
          <p:cNvSpPr>
            <a:spLocks noGrp="1" noChangeArrowheads="1"/>
          </p:cNvSpPr>
          <p:nvPr>
            <p:ph type="title"/>
          </p:nvPr>
        </p:nvSpPr>
        <p:spPr>
          <a:xfrm>
            <a:off x="304800" y="117475"/>
            <a:ext cx="8686800" cy="1143000"/>
          </a:xfrm>
        </p:spPr>
        <p:txBody>
          <a:bodyPr>
            <a:noAutofit/>
          </a:bodyPr>
          <a:lstStyle/>
          <a:p>
            <a:pPr eaLnBrk="1" hangingPunct="1"/>
            <a:r>
              <a:rPr lang="en-US" dirty="0" smtClean="0"/>
              <a:t>Confirm Medical Information (1)</a:t>
            </a:r>
          </a:p>
        </p:txBody>
      </p:sp>
    </p:spTree>
    <p:extLst>
      <p:ext uri="{BB962C8B-B14F-4D97-AF65-F5344CB8AC3E}">
        <p14:creationId xmlns:p14="http://schemas.microsoft.com/office/powerpoint/2010/main" val="1175618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7"/>
          <p:cNvSpPr>
            <a:spLocks noGrp="1" noChangeArrowheads="1"/>
          </p:cNvSpPr>
          <p:nvPr>
            <p:ph sz="half" idx="1"/>
          </p:nvPr>
        </p:nvSpPr>
        <p:spPr>
          <a:xfrm>
            <a:off x="533400" y="2438400"/>
            <a:ext cx="5029200" cy="4038600"/>
          </a:xfrm>
        </p:spPr>
        <p:txBody>
          <a:bodyPr/>
          <a:lstStyle/>
          <a:p>
            <a:pPr eaLnBrk="1" hangingPunct="1">
              <a:lnSpc>
                <a:spcPct val="90000"/>
              </a:lnSpc>
            </a:pPr>
            <a:r>
              <a:rPr lang="en-US" sz="2400" dirty="0" smtClean="0"/>
              <a:t>Cough</a:t>
            </a:r>
          </a:p>
          <a:p>
            <a:pPr eaLnBrk="1" hangingPunct="1">
              <a:lnSpc>
                <a:spcPct val="90000"/>
              </a:lnSpc>
            </a:pPr>
            <a:r>
              <a:rPr lang="en-US" sz="2400" dirty="0" smtClean="0"/>
              <a:t>Coughing up blood</a:t>
            </a:r>
          </a:p>
          <a:p>
            <a:pPr eaLnBrk="1" hangingPunct="1">
              <a:lnSpc>
                <a:spcPct val="90000"/>
              </a:lnSpc>
            </a:pPr>
            <a:r>
              <a:rPr lang="en-US" sz="2400" dirty="0" smtClean="0"/>
              <a:t>Hoarseness</a:t>
            </a:r>
          </a:p>
          <a:p>
            <a:pPr eaLnBrk="1" hangingPunct="1">
              <a:lnSpc>
                <a:spcPct val="90000"/>
              </a:lnSpc>
            </a:pPr>
            <a:r>
              <a:rPr lang="en-US" sz="2400" dirty="0" smtClean="0"/>
              <a:t>Unexplained weight loss</a:t>
            </a:r>
          </a:p>
          <a:p>
            <a:pPr eaLnBrk="1" hangingPunct="1">
              <a:lnSpc>
                <a:spcPct val="90000"/>
              </a:lnSpc>
            </a:pPr>
            <a:r>
              <a:rPr lang="en-US" sz="2400" dirty="0"/>
              <a:t>Night </a:t>
            </a:r>
            <a:r>
              <a:rPr lang="en-US" sz="2400" dirty="0" smtClean="0"/>
              <a:t>sweats</a:t>
            </a:r>
          </a:p>
          <a:p>
            <a:pPr eaLnBrk="1" hangingPunct="1">
              <a:lnSpc>
                <a:spcPct val="90000"/>
              </a:lnSpc>
            </a:pPr>
            <a:r>
              <a:rPr lang="en-US" sz="2400" dirty="0"/>
              <a:t>Chest pain</a:t>
            </a:r>
          </a:p>
          <a:p>
            <a:pPr eaLnBrk="1" hangingPunct="1">
              <a:lnSpc>
                <a:spcPct val="90000"/>
              </a:lnSpc>
            </a:pPr>
            <a:r>
              <a:rPr lang="en-US" sz="2400" dirty="0"/>
              <a:t>Loss of appetite</a:t>
            </a:r>
          </a:p>
          <a:p>
            <a:pPr eaLnBrk="1" hangingPunct="1">
              <a:lnSpc>
                <a:spcPct val="90000"/>
              </a:lnSpc>
            </a:pPr>
            <a:r>
              <a:rPr lang="en-US" sz="2400" dirty="0"/>
              <a:t>Fever</a:t>
            </a:r>
          </a:p>
          <a:p>
            <a:pPr eaLnBrk="1" hangingPunct="1">
              <a:lnSpc>
                <a:spcPct val="90000"/>
              </a:lnSpc>
            </a:pPr>
            <a:r>
              <a:rPr lang="en-US" sz="2400" dirty="0"/>
              <a:t>Chills</a:t>
            </a:r>
          </a:p>
          <a:p>
            <a:pPr eaLnBrk="1" hangingPunct="1">
              <a:lnSpc>
                <a:spcPct val="90000"/>
              </a:lnSpc>
            </a:pPr>
            <a:r>
              <a:rPr lang="en-US" sz="2400" dirty="0"/>
              <a:t>Fatigue</a:t>
            </a:r>
          </a:p>
          <a:p>
            <a:pPr eaLnBrk="1" hangingPunct="1">
              <a:lnSpc>
                <a:spcPct val="90000"/>
              </a:lnSpc>
            </a:pPr>
            <a:endParaRPr lang="en-US" sz="2400" dirty="0"/>
          </a:p>
          <a:p>
            <a:pPr eaLnBrk="1" hangingPunct="1">
              <a:lnSpc>
                <a:spcPct val="90000"/>
              </a:lnSpc>
            </a:pPr>
            <a:endParaRPr lang="en-US" sz="2400" dirty="0" smtClean="0"/>
          </a:p>
        </p:txBody>
      </p:sp>
      <p:sp>
        <p:nvSpPr>
          <p:cNvPr id="151554" name="Slide Number Placeholder 5"/>
          <p:cNvSpPr>
            <a:spLocks noGrp="1"/>
          </p:cNvSpPr>
          <p:nvPr>
            <p:ph type="sldNum" sz="quarter" idx="12"/>
          </p:nvPr>
        </p:nvSpPr>
        <p:spPr>
          <a:noFill/>
        </p:spPr>
        <p:txBody>
          <a:bodyPr/>
          <a:lstStyle/>
          <a:p>
            <a:fld id="{3AB408C2-A260-4DB6-BC93-489E990A5F51}" type="slidenum">
              <a:rPr lang="en-US" sz="2000" smtClean="0"/>
              <a:pPr/>
              <a:t>36</a:t>
            </a:fld>
            <a:endParaRPr lang="en-US" sz="2000" dirty="0" smtClean="0"/>
          </a:p>
        </p:txBody>
      </p:sp>
      <p:sp>
        <p:nvSpPr>
          <p:cNvPr id="151557" name="Rectangle 9"/>
          <p:cNvSpPr>
            <a:spLocks noChangeArrowheads="1"/>
          </p:cNvSpPr>
          <p:nvPr/>
        </p:nvSpPr>
        <p:spPr bwMode="auto">
          <a:xfrm>
            <a:off x="228600" y="1524000"/>
            <a:ext cx="8610600" cy="954107"/>
          </a:xfrm>
          <a:prstGeom prst="rect">
            <a:avLst/>
          </a:prstGeom>
          <a:noFill/>
          <a:ln w="9525">
            <a:noFill/>
            <a:miter lim="800000"/>
            <a:headEnd/>
            <a:tailEnd/>
          </a:ln>
        </p:spPr>
        <p:txBody>
          <a:bodyPr>
            <a:spAutoFit/>
          </a:bodyPr>
          <a:lstStyle/>
          <a:p>
            <a:pPr>
              <a:spcBef>
                <a:spcPct val="20000"/>
              </a:spcBef>
              <a:buClr>
                <a:srgbClr val="0099CC"/>
              </a:buClr>
              <a:buSzPct val="120000"/>
            </a:pPr>
            <a:r>
              <a:rPr lang="en-US" sz="2800" b="1" dirty="0"/>
              <a:t>Review </a:t>
            </a:r>
            <a:r>
              <a:rPr lang="en-US" sz="2800" b="1" dirty="0" smtClean="0"/>
              <a:t>the </a:t>
            </a:r>
            <a:r>
              <a:rPr lang="en-US" sz="2800" b="1" dirty="0"/>
              <a:t>following symptoms, including onset dates and duration:</a:t>
            </a:r>
          </a:p>
        </p:txBody>
      </p:sp>
      <p:sp>
        <p:nvSpPr>
          <p:cNvPr id="8" name="Rectangle 2"/>
          <p:cNvSpPr>
            <a:spLocks noGrp="1" noChangeArrowheads="1"/>
          </p:cNvSpPr>
          <p:nvPr>
            <p:ph type="title"/>
          </p:nvPr>
        </p:nvSpPr>
        <p:spPr>
          <a:xfrm>
            <a:off x="304800" y="117475"/>
            <a:ext cx="8686800" cy="1143000"/>
          </a:xfrm>
        </p:spPr>
        <p:txBody>
          <a:bodyPr>
            <a:noAutofit/>
          </a:bodyPr>
          <a:lstStyle/>
          <a:p>
            <a:pPr eaLnBrk="1" hangingPunct="1"/>
            <a:r>
              <a:rPr lang="en-US" dirty="0" smtClean="0"/>
              <a:t>Confirm Medical Information (2)</a:t>
            </a:r>
          </a:p>
        </p:txBody>
      </p:sp>
      <p:pic>
        <p:nvPicPr>
          <p:cNvPr id="2050" name="Picture 2" descr="H:\WG\CEB_Projects\RTMCCS\TB 101 -Online\Images\Transmission and Patho\WomanCough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919" y="2286000"/>
            <a:ext cx="2743669" cy="4049842"/>
          </a:xfrm>
          <a:prstGeom prst="rect">
            <a:avLst/>
          </a:prstGeom>
          <a:noFill/>
          <a:ln w="127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546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152400" y="1600200"/>
            <a:ext cx="5943600" cy="4419600"/>
          </a:xfrm>
        </p:spPr>
        <p:txBody>
          <a:bodyPr/>
          <a:lstStyle/>
          <a:p>
            <a:pPr marL="0" indent="0" eaLnBrk="1" hangingPunct="1">
              <a:buNone/>
            </a:pPr>
            <a:r>
              <a:rPr lang="en-US" sz="2800" dirty="0" smtClean="0"/>
              <a:t>Discuss the case’s current diagnosis </a:t>
            </a:r>
          </a:p>
          <a:p>
            <a:pPr marL="514350" indent="-457200" eaLnBrk="1" hangingPunct="1"/>
            <a:r>
              <a:rPr lang="en-US" sz="2800" dirty="0" smtClean="0"/>
              <a:t>TST or IGRA results </a:t>
            </a:r>
          </a:p>
          <a:p>
            <a:pPr marL="514350" indent="-457200" eaLnBrk="1" hangingPunct="1"/>
            <a:endParaRPr lang="en-US" sz="1600" dirty="0" smtClean="0"/>
          </a:p>
          <a:p>
            <a:pPr marL="514350" indent="-457200" eaLnBrk="1" hangingPunct="1"/>
            <a:r>
              <a:rPr lang="en-US" sz="2800" dirty="0" smtClean="0"/>
              <a:t>Site of disease</a:t>
            </a:r>
          </a:p>
          <a:p>
            <a:pPr marL="514350" indent="-457200" eaLnBrk="1" hangingPunct="1"/>
            <a:endParaRPr lang="en-US" sz="1600" dirty="0" smtClean="0"/>
          </a:p>
          <a:p>
            <a:pPr marL="514350" indent="-457200" eaLnBrk="1" hangingPunct="1"/>
            <a:r>
              <a:rPr lang="en-US" sz="2800" dirty="0" smtClean="0"/>
              <a:t>Symptom history</a:t>
            </a:r>
          </a:p>
          <a:p>
            <a:pPr marL="514350" indent="-457200" eaLnBrk="1" hangingPunct="1"/>
            <a:endParaRPr lang="en-US" sz="1600" dirty="0" smtClean="0"/>
          </a:p>
          <a:p>
            <a:pPr marL="514350" indent="-457200" eaLnBrk="1" hangingPunct="1"/>
            <a:r>
              <a:rPr lang="en-US" sz="2800" dirty="0" smtClean="0"/>
              <a:t>Radiographic and bacteriologic results</a:t>
            </a:r>
          </a:p>
        </p:txBody>
      </p:sp>
      <p:sp>
        <p:nvSpPr>
          <p:cNvPr id="152578" name="Slide Number Placeholder 4"/>
          <p:cNvSpPr>
            <a:spLocks noGrp="1"/>
          </p:cNvSpPr>
          <p:nvPr>
            <p:ph type="sldNum" sz="quarter" idx="12"/>
          </p:nvPr>
        </p:nvSpPr>
        <p:spPr>
          <a:noFill/>
        </p:spPr>
        <p:txBody>
          <a:bodyPr/>
          <a:lstStyle/>
          <a:p>
            <a:fld id="{6A445083-AA97-49B1-9154-A41426A0685E}" type="slidenum">
              <a:rPr lang="en-US" sz="2000" smtClean="0"/>
              <a:pPr/>
              <a:t>37</a:t>
            </a:fld>
            <a:endParaRPr lang="en-US" sz="2000" dirty="0" smtClean="0"/>
          </a:p>
        </p:txBody>
      </p:sp>
      <p:sp>
        <p:nvSpPr>
          <p:cNvPr id="6" name="Rectangle 2"/>
          <p:cNvSpPr>
            <a:spLocks noGrp="1" noChangeArrowheads="1"/>
          </p:cNvSpPr>
          <p:nvPr>
            <p:ph type="title"/>
          </p:nvPr>
        </p:nvSpPr>
        <p:spPr>
          <a:xfrm>
            <a:off x="304800" y="117475"/>
            <a:ext cx="8686800" cy="1143000"/>
          </a:xfrm>
        </p:spPr>
        <p:txBody>
          <a:bodyPr>
            <a:noAutofit/>
          </a:bodyPr>
          <a:lstStyle/>
          <a:p>
            <a:pPr eaLnBrk="1" hangingPunct="1"/>
            <a:r>
              <a:rPr lang="en-US" dirty="0" smtClean="0"/>
              <a:t>Confirm Medical Information (3)</a:t>
            </a:r>
          </a:p>
        </p:txBody>
      </p:sp>
      <p:pic>
        <p:nvPicPr>
          <p:cNvPr id="7" name="Picture 3" descr="C:\Documents and Settings\htz7\Desktop\CIimage.jpg"/>
          <p:cNvPicPr>
            <a:picLocks noChangeAspect="1" noChangeArrowheads="1"/>
          </p:cNvPicPr>
          <p:nvPr/>
        </p:nvPicPr>
        <p:blipFill>
          <a:blip r:embed="rId3" cstate="print"/>
          <a:srcRect/>
          <a:stretch>
            <a:fillRect/>
          </a:stretch>
        </p:blipFill>
        <p:spPr bwMode="auto">
          <a:xfrm>
            <a:off x="4863885" y="2286000"/>
            <a:ext cx="3784600" cy="2838450"/>
          </a:xfrm>
          <a:prstGeom prst="rect">
            <a:avLst/>
          </a:prstGeom>
          <a:noFill/>
          <a:ln>
            <a:solidFill>
              <a:schemeClr val="accent1">
                <a:lumMod val="90000"/>
              </a:schemeClr>
            </a:solidFill>
          </a:ln>
        </p:spPr>
      </p:pic>
    </p:spTree>
    <p:extLst>
      <p:ext uri="{BB962C8B-B14F-4D97-AF65-F5344CB8AC3E}">
        <p14:creationId xmlns:p14="http://schemas.microsoft.com/office/powerpoint/2010/main" val="10110075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2"/>
          <p:cNvSpPr>
            <a:spLocks noGrp="1" noChangeArrowheads="1"/>
          </p:cNvSpPr>
          <p:nvPr>
            <p:ph type="title"/>
          </p:nvPr>
        </p:nvSpPr>
        <p:spPr/>
        <p:txBody>
          <a:bodyPr/>
          <a:lstStyle/>
          <a:p>
            <a:pPr eaLnBrk="1" hangingPunct="1"/>
            <a:r>
              <a:rPr lang="en-US" dirty="0" smtClean="0"/>
              <a:t>Review the Infectious Period</a:t>
            </a:r>
          </a:p>
        </p:txBody>
      </p:sp>
      <p:sp>
        <p:nvSpPr>
          <p:cNvPr id="156675" name="Rectangle 3"/>
          <p:cNvSpPr>
            <a:spLocks noGrp="1" noChangeArrowheads="1"/>
          </p:cNvSpPr>
          <p:nvPr>
            <p:ph idx="1"/>
          </p:nvPr>
        </p:nvSpPr>
        <p:spPr>
          <a:xfrm>
            <a:off x="457200" y="1600201"/>
            <a:ext cx="8458200" cy="3657600"/>
          </a:xfrm>
        </p:spPr>
        <p:txBody>
          <a:bodyPr/>
          <a:lstStyle/>
          <a:p>
            <a:pPr marL="574675" indent="-517525" eaLnBrk="1" hangingPunct="1"/>
            <a:r>
              <a:rPr lang="en-US" sz="2800" dirty="0" smtClean="0"/>
              <a:t>Refine the previously established infectious period based on a medical record review</a:t>
            </a:r>
            <a:endParaRPr lang="en-US" sz="2800" dirty="0"/>
          </a:p>
          <a:p>
            <a:pPr marL="574675" indent="-517525" eaLnBrk="1" hangingPunct="1"/>
            <a:endParaRPr lang="en-US" sz="2800" dirty="0" smtClean="0"/>
          </a:p>
          <a:p>
            <a:pPr marL="574675" indent="-517525" eaLnBrk="1" hangingPunct="1"/>
            <a:r>
              <a:rPr lang="en-US" sz="2800" dirty="0" smtClean="0"/>
              <a:t>Review the significance of the infectious period with the case and discuss its role in the contact identification</a:t>
            </a:r>
          </a:p>
        </p:txBody>
      </p:sp>
      <p:sp>
        <p:nvSpPr>
          <p:cNvPr id="156674" name="Slide Number Placeholder 4"/>
          <p:cNvSpPr>
            <a:spLocks noGrp="1"/>
          </p:cNvSpPr>
          <p:nvPr>
            <p:ph type="sldNum" sz="quarter" idx="12"/>
          </p:nvPr>
        </p:nvSpPr>
        <p:spPr>
          <a:noFill/>
        </p:spPr>
        <p:txBody>
          <a:bodyPr/>
          <a:lstStyle/>
          <a:p>
            <a:fld id="{55A09C5C-9EFD-4055-8964-F13A251C7198}" type="slidenum">
              <a:rPr lang="en-US" sz="2000" smtClean="0"/>
              <a:pPr/>
              <a:t>38</a:t>
            </a:fld>
            <a:endParaRPr lang="en-US" sz="20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2"/>
          <p:cNvSpPr>
            <a:spLocks noGrp="1" noChangeArrowheads="1"/>
          </p:cNvSpPr>
          <p:nvPr>
            <p:ph type="ctrTitle"/>
          </p:nvPr>
        </p:nvSpPr>
        <p:spPr/>
        <p:txBody>
          <a:bodyPr>
            <a:normAutofit/>
          </a:bodyPr>
          <a:lstStyle/>
          <a:p>
            <a:r>
              <a:rPr lang="en-US" b="1" dirty="0" smtClean="0"/>
              <a:t>Interview Process</a:t>
            </a:r>
            <a:endParaRPr lang="en-US" sz="4000" b="1" dirty="0" smtClean="0"/>
          </a:p>
        </p:txBody>
      </p:sp>
      <p:sp>
        <p:nvSpPr>
          <p:cNvPr id="4" name="Subtitle 3"/>
          <p:cNvSpPr>
            <a:spLocks noGrp="1"/>
          </p:cNvSpPr>
          <p:nvPr>
            <p:ph type="subTitle" idx="1"/>
          </p:nvPr>
        </p:nvSpPr>
        <p:spPr/>
        <p:txBody>
          <a:bodyPr/>
          <a:lstStyle/>
          <a:p>
            <a:r>
              <a:rPr lang="en-US" dirty="0" smtClean="0"/>
              <a:t>Contact Identification</a:t>
            </a:r>
            <a:endParaRPr lang="en-US" dirty="0"/>
          </a:p>
        </p:txBody>
      </p:sp>
      <p:sp>
        <p:nvSpPr>
          <p:cNvPr id="158722" name="Rectangle 10"/>
          <p:cNvSpPr>
            <a:spLocks noGrp="1" noChangeArrowheads="1"/>
          </p:cNvSpPr>
          <p:nvPr>
            <p:ph type="sldNum" sz="quarter" idx="12"/>
          </p:nvPr>
        </p:nvSpPr>
        <p:spPr>
          <a:noFill/>
        </p:spPr>
        <p:txBody>
          <a:bodyPr/>
          <a:lstStyle/>
          <a:p>
            <a:fld id="{6A0C6897-7637-4BE5-84FB-BA04B3838769}" type="slidenum">
              <a:rPr lang="en-US" sz="2000" smtClean="0"/>
              <a:pPr/>
              <a:t>39</a:t>
            </a:fld>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251" y="1524000"/>
            <a:ext cx="8368171" cy="4876800"/>
          </a:xfrm>
        </p:spPr>
        <p:txBody>
          <a:bodyPr/>
          <a:lstStyle/>
          <a:p>
            <a:pPr algn="ctr" eaLnBrk="1" hangingPunct="1">
              <a:lnSpc>
                <a:spcPct val="90000"/>
              </a:lnSpc>
              <a:buSzPct val="100000"/>
              <a:buNone/>
            </a:pPr>
            <a:r>
              <a:rPr lang="en-US" sz="3600" dirty="0" smtClean="0"/>
              <a:t>The main goal of a TB interview is to </a:t>
            </a:r>
          </a:p>
          <a:p>
            <a:pPr algn="ctr" eaLnBrk="1" hangingPunct="1">
              <a:lnSpc>
                <a:spcPct val="90000"/>
              </a:lnSpc>
              <a:buSzPct val="100000"/>
              <a:buNone/>
            </a:pPr>
            <a:r>
              <a:rPr lang="en-US" sz="3600" u="sng" dirty="0"/>
              <a:t>i</a:t>
            </a:r>
            <a:r>
              <a:rPr lang="en-US" sz="3600" u="sng" dirty="0" smtClean="0"/>
              <a:t>dentify contacts</a:t>
            </a:r>
            <a:r>
              <a:rPr lang="en-US" sz="3600" dirty="0" smtClean="0"/>
              <a:t>.</a:t>
            </a:r>
            <a:r>
              <a:rPr lang="en-US" sz="3600" u="sng" dirty="0" smtClean="0"/>
              <a:t>  </a:t>
            </a:r>
          </a:p>
          <a:p>
            <a:pPr algn="ctr" eaLnBrk="1" hangingPunct="1">
              <a:lnSpc>
                <a:spcPct val="90000"/>
              </a:lnSpc>
              <a:buSzPct val="100000"/>
              <a:buNone/>
            </a:pPr>
            <a:r>
              <a:rPr lang="en-US" sz="3600" dirty="0" smtClean="0">
                <a:solidFill>
                  <a:schemeClr val="accent2"/>
                </a:solidFill>
                <a:latin typeface="+mj-lt"/>
                <a:ea typeface="+mj-ea"/>
                <a:cs typeface="+mj-cs"/>
              </a:rPr>
              <a:t/>
            </a:r>
            <a:br>
              <a:rPr lang="en-US" sz="3600" dirty="0" smtClean="0">
                <a:solidFill>
                  <a:schemeClr val="accent2"/>
                </a:solidFill>
                <a:latin typeface="+mj-lt"/>
                <a:ea typeface="+mj-ea"/>
                <a:cs typeface="+mj-cs"/>
              </a:rPr>
            </a:br>
            <a:r>
              <a:rPr lang="en-US" sz="3600" dirty="0" smtClean="0">
                <a:solidFill>
                  <a:schemeClr val="accent2"/>
                </a:solidFill>
                <a:latin typeface="+mj-lt"/>
                <a:ea typeface="+mj-ea"/>
                <a:cs typeface="+mj-cs"/>
              </a:rPr>
              <a:t>Why</a:t>
            </a:r>
            <a:r>
              <a:rPr lang="en-US" sz="3600" dirty="0">
                <a:solidFill>
                  <a:schemeClr val="accent2"/>
                </a:solidFill>
                <a:latin typeface="+mj-lt"/>
                <a:ea typeface="+mj-ea"/>
                <a:cs typeface="+mj-cs"/>
              </a:rPr>
              <a:t>? </a:t>
            </a:r>
            <a:r>
              <a:rPr lang="en-US" sz="3600" dirty="0" smtClean="0">
                <a:solidFill>
                  <a:schemeClr val="accent2"/>
                </a:solidFill>
                <a:latin typeface="+mj-lt"/>
                <a:ea typeface="+mj-ea"/>
                <a:cs typeface="+mj-cs"/>
              </a:rPr>
              <a:t/>
            </a:r>
            <a:br>
              <a:rPr lang="en-US" sz="3600" dirty="0" smtClean="0">
                <a:solidFill>
                  <a:schemeClr val="accent2"/>
                </a:solidFill>
                <a:latin typeface="+mj-lt"/>
                <a:ea typeface="+mj-ea"/>
                <a:cs typeface="+mj-cs"/>
              </a:rPr>
            </a:br>
            <a:r>
              <a:rPr lang="en-US" sz="3600" dirty="0" smtClean="0">
                <a:solidFill>
                  <a:schemeClr val="accent2"/>
                </a:solidFill>
                <a:latin typeface="+mj-lt"/>
                <a:ea typeface="+mj-ea"/>
                <a:cs typeface="+mj-cs"/>
              </a:rPr>
              <a:t/>
            </a:r>
            <a:br>
              <a:rPr lang="en-US" sz="3600" dirty="0" smtClean="0">
                <a:solidFill>
                  <a:schemeClr val="accent2"/>
                </a:solidFill>
                <a:latin typeface="+mj-lt"/>
                <a:ea typeface="+mj-ea"/>
                <a:cs typeface="+mj-cs"/>
              </a:rPr>
            </a:br>
            <a:endParaRPr lang="en-US" sz="3600" dirty="0">
              <a:solidFill>
                <a:schemeClr val="accent2"/>
              </a:solidFill>
              <a:latin typeface="+mj-lt"/>
              <a:ea typeface="+mj-ea"/>
              <a:cs typeface="+mj-cs"/>
            </a:endParaRPr>
          </a:p>
          <a:p>
            <a:pPr algn="ctr" eaLnBrk="1" hangingPunct="1">
              <a:lnSpc>
                <a:spcPct val="90000"/>
              </a:lnSpc>
              <a:buSzPct val="100000"/>
              <a:buNone/>
            </a:pPr>
            <a:r>
              <a:rPr lang="en-US" sz="3600" dirty="0"/>
              <a:t>S</a:t>
            </a:r>
            <a:r>
              <a:rPr lang="en-US" sz="3600" dirty="0" smtClean="0"/>
              <a:t>o you can assess them for TB disease and infection and get them on appropriate treatment.</a:t>
            </a:r>
            <a:endParaRPr lang="en-US" sz="3600" u="sng" dirty="0" smtClean="0"/>
          </a:p>
          <a:p>
            <a:pPr marL="0" indent="0" eaLnBrk="1" hangingPunct="1">
              <a:lnSpc>
                <a:spcPct val="90000"/>
              </a:lnSpc>
              <a:buSzPct val="100000"/>
              <a:buNone/>
            </a:pPr>
            <a:endParaRPr lang="en-US" sz="1600" dirty="0" smtClean="0"/>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4</a:t>
            </a:fld>
            <a:endParaRPr lang="en-US" sz="2000" dirty="0">
              <a:solidFill>
                <a:srgbClr val="000000"/>
              </a:solidFill>
            </a:endParaRPr>
          </a:p>
        </p:txBody>
      </p:sp>
      <p:pic>
        <p:nvPicPr>
          <p:cNvPr id="5" name="Picture 7" descr="Universal Man and Woman Shapes clipart">
            <a:hlinkClick r:id="rId3"/>
          </p:cNvPr>
          <p:cNvPicPr>
            <a:picLocks noChangeAspect="1" noChangeArrowheads="1"/>
          </p:cNvPicPr>
          <p:nvPr/>
        </p:nvPicPr>
        <p:blipFill>
          <a:blip r:embed="rId4" cstate="print"/>
          <a:srcRect l="47520" r="720"/>
          <a:stretch>
            <a:fillRect/>
          </a:stretch>
        </p:blipFill>
        <p:spPr bwMode="auto">
          <a:xfrm>
            <a:off x="7967567" y="2517497"/>
            <a:ext cx="544524" cy="767795"/>
          </a:xfrm>
          <a:prstGeom prst="rect">
            <a:avLst/>
          </a:prstGeom>
          <a:noFill/>
          <a:ln w="9525">
            <a:noFill/>
            <a:miter lim="800000"/>
            <a:headEnd/>
            <a:tailEnd/>
          </a:ln>
        </p:spPr>
      </p:pic>
      <p:pic>
        <p:nvPicPr>
          <p:cNvPr id="6" name="Picture 7" descr="Universal Man and Woman Shapes clipart">
            <a:hlinkClick r:id="rId3"/>
          </p:cNvPr>
          <p:cNvPicPr>
            <a:picLocks noChangeAspect="1" noChangeArrowheads="1"/>
          </p:cNvPicPr>
          <p:nvPr/>
        </p:nvPicPr>
        <p:blipFill>
          <a:blip r:embed="rId4" cstate="print"/>
          <a:srcRect l="47520" r="720"/>
          <a:stretch>
            <a:fillRect/>
          </a:stretch>
        </p:blipFill>
        <p:spPr bwMode="auto">
          <a:xfrm>
            <a:off x="8362799" y="3010725"/>
            <a:ext cx="479659" cy="676333"/>
          </a:xfrm>
          <a:prstGeom prst="rect">
            <a:avLst/>
          </a:prstGeom>
          <a:noFill/>
          <a:ln w="9525">
            <a:noFill/>
            <a:miter lim="800000"/>
            <a:headEnd/>
            <a:tailEnd/>
          </a:ln>
        </p:spPr>
      </p:pic>
      <p:pic>
        <p:nvPicPr>
          <p:cNvPr id="9" name="Picture 3" descr="Universal Man and Woman Shapes clipart">
            <a:hlinkClick r:id="rId3"/>
          </p:cNvPr>
          <p:cNvPicPr>
            <a:picLocks noChangeAspect="1" noChangeArrowheads="1"/>
          </p:cNvPicPr>
          <p:nvPr/>
        </p:nvPicPr>
        <p:blipFill>
          <a:blip r:embed="rId4" cstate="print"/>
          <a:srcRect l="720" r="50400"/>
          <a:stretch>
            <a:fillRect/>
          </a:stretch>
        </p:blipFill>
        <p:spPr bwMode="auto">
          <a:xfrm>
            <a:off x="7608837" y="3014395"/>
            <a:ext cx="424545" cy="722630"/>
          </a:xfrm>
          <a:prstGeom prst="rect">
            <a:avLst/>
          </a:prstGeom>
          <a:noFill/>
          <a:ln w="9525">
            <a:noFill/>
            <a:miter lim="800000"/>
            <a:headEnd/>
            <a:tailEnd/>
          </a:ln>
        </p:spPr>
      </p:pic>
      <p:sp>
        <p:nvSpPr>
          <p:cNvPr id="10" name="Rectangle 2"/>
          <p:cNvSpPr>
            <a:spLocks noGrp="1" noChangeArrowheads="1"/>
          </p:cNvSpPr>
          <p:nvPr>
            <p:ph type="title"/>
          </p:nvPr>
        </p:nvSpPr>
        <p:spPr/>
        <p:txBody>
          <a:bodyPr/>
          <a:lstStyle/>
          <a:p>
            <a:pPr eaLnBrk="1" hangingPunct="1"/>
            <a:r>
              <a:rPr lang="en-US" sz="3600" dirty="0" smtClean="0"/>
              <a:t>What is the Main Goal of </a:t>
            </a:r>
            <a:r>
              <a:rPr lang="en-US" dirty="0"/>
              <a:t>a</a:t>
            </a:r>
            <a:r>
              <a:rPr lang="en-US" sz="3600" dirty="0" smtClean="0"/>
              <a:t/>
            </a:r>
            <a:br>
              <a:rPr lang="en-US" sz="3600" dirty="0" smtClean="0"/>
            </a:br>
            <a:r>
              <a:rPr lang="en-US" sz="3600" dirty="0" smtClean="0"/>
              <a:t>TB Interview?</a:t>
            </a:r>
            <a:endParaRPr lang="en-US" sz="3600" b="1" dirty="0" smtClean="0"/>
          </a:p>
        </p:txBody>
      </p:sp>
      <p:pic>
        <p:nvPicPr>
          <p:cNvPr id="11" name="Picture 7" descr="Universal Man and Woman Shapes clipart">
            <a:hlinkClick r:id="rId3"/>
          </p:cNvPr>
          <p:cNvPicPr>
            <a:picLocks noChangeAspect="1" noChangeArrowheads="1"/>
          </p:cNvPicPr>
          <p:nvPr/>
        </p:nvPicPr>
        <p:blipFill>
          <a:blip r:embed="rId4" cstate="print"/>
          <a:srcRect l="47520" r="720"/>
          <a:stretch>
            <a:fillRect/>
          </a:stretch>
        </p:blipFill>
        <p:spPr bwMode="auto">
          <a:xfrm>
            <a:off x="7874031" y="3832135"/>
            <a:ext cx="318702" cy="449379"/>
          </a:xfrm>
          <a:prstGeom prst="rect">
            <a:avLst/>
          </a:prstGeom>
          <a:noFill/>
          <a:ln w="9525">
            <a:noFill/>
            <a:miter lim="800000"/>
            <a:headEnd/>
            <a:tailEnd/>
          </a:ln>
        </p:spPr>
      </p:pic>
      <p:pic>
        <p:nvPicPr>
          <p:cNvPr id="12" name="Picture 3" descr="Universal Man and Woman Shapes clipart">
            <a:hlinkClick r:id="rId3"/>
          </p:cNvPr>
          <p:cNvPicPr>
            <a:picLocks noChangeAspect="1" noChangeArrowheads="1"/>
          </p:cNvPicPr>
          <p:nvPr/>
        </p:nvPicPr>
        <p:blipFill>
          <a:blip r:embed="rId4" cstate="print"/>
          <a:srcRect l="720" r="50400"/>
          <a:stretch>
            <a:fillRect/>
          </a:stretch>
        </p:blipFill>
        <p:spPr bwMode="auto">
          <a:xfrm>
            <a:off x="8284220" y="3785837"/>
            <a:ext cx="318409" cy="541974"/>
          </a:xfrm>
          <a:prstGeom prst="rect">
            <a:avLst/>
          </a:prstGeom>
          <a:noFill/>
          <a:ln w="9525">
            <a:noFill/>
            <a:miter lim="800000"/>
            <a:headEnd/>
            <a:tailEnd/>
          </a:ln>
        </p:spPr>
      </p:pic>
    </p:spTree>
    <p:extLst>
      <p:ext uri="{BB962C8B-B14F-4D97-AF65-F5344CB8AC3E}">
        <p14:creationId xmlns:p14="http://schemas.microsoft.com/office/powerpoint/2010/main" val="37449332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US" dirty="0" smtClean="0"/>
              <a:t>Contact Identification (1)</a:t>
            </a:r>
          </a:p>
        </p:txBody>
      </p:sp>
      <p:sp>
        <p:nvSpPr>
          <p:cNvPr id="159747" name="Content Placeholder 2"/>
          <p:cNvSpPr>
            <a:spLocks noGrp="1"/>
          </p:cNvSpPr>
          <p:nvPr>
            <p:ph idx="1"/>
          </p:nvPr>
        </p:nvSpPr>
        <p:spPr/>
        <p:txBody>
          <a:bodyPr/>
          <a:lstStyle/>
          <a:p>
            <a:pPr eaLnBrk="1" hangingPunct="1"/>
            <a:r>
              <a:rPr lang="en-US" sz="2800" dirty="0"/>
              <a:t>Contact identification is the most important part of the initial interview </a:t>
            </a:r>
            <a:r>
              <a:rPr lang="en-US" sz="2800" dirty="0" smtClean="0"/>
              <a:t>with the </a:t>
            </a:r>
            <a:r>
              <a:rPr lang="en-US" sz="2800" dirty="0"/>
              <a:t>case</a:t>
            </a:r>
          </a:p>
          <a:p>
            <a:endParaRPr lang="en-US" sz="2800" dirty="0" smtClean="0"/>
          </a:p>
          <a:p>
            <a:pPr eaLnBrk="1" hangingPunct="1"/>
            <a:r>
              <a:rPr lang="en-US" sz="2800" dirty="0"/>
              <a:t>Get as much information as possible about contacts from the case during the interview</a:t>
            </a:r>
          </a:p>
          <a:p>
            <a:pPr eaLnBrk="1" hangingPunct="1"/>
            <a:endParaRPr lang="en-US" sz="2800" dirty="0"/>
          </a:p>
          <a:p>
            <a:pPr lvl="1" eaLnBrk="1" hangingPunct="1"/>
            <a:r>
              <a:rPr lang="en-US" dirty="0"/>
              <a:t>Talk to </a:t>
            </a:r>
            <a:r>
              <a:rPr lang="en-US" dirty="0" smtClean="0"/>
              <a:t>the case as if </a:t>
            </a:r>
            <a:r>
              <a:rPr lang="en-US" dirty="0"/>
              <a:t>it is the last time you will see them</a:t>
            </a:r>
          </a:p>
          <a:p>
            <a:endParaRPr lang="en-US" dirty="0" smtClean="0"/>
          </a:p>
        </p:txBody>
      </p:sp>
      <p:sp>
        <p:nvSpPr>
          <p:cNvPr id="159748" name="Rectangle 10"/>
          <p:cNvSpPr txBox="1">
            <a:spLocks noChangeArrowheads="1"/>
          </p:cNvSpPr>
          <p:nvPr/>
        </p:nvSpPr>
        <p:spPr bwMode="auto">
          <a:xfrm>
            <a:off x="4419600" y="6308725"/>
            <a:ext cx="4343400" cy="476250"/>
          </a:xfrm>
          <a:prstGeom prst="rect">
            <a:avLst/>
          </a:prstGeom>
          <a:noFill/>
          <a:ln w="9525">
            <a:noFill/>
            <a:miter lim="800000"/>
            <a:headEnd/>
            <a:tailEnd/>
          </a:ln>
        </p:spPr>
        <p:txBody>
          <a:bodyPr/>
          <a:lstStyle/>
          <a:p>
            <a:pPr algn="r"/>
            <a:fld id="{5928EFD7-15E2-422D-8DDE-DCD0998FF7B8}" type="slidenum">
              <a:rPr lang="en-US" sz="2000" b="1"/>
              <a:pPr algn="r"/>
              <a:t>40</a:t>
            </a:fld>
            <a:endParaRPr lang="en-US" sz="20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4876800"/>
          </a:xfrm>
        </p:spPr>
        <p:txBody>
          <a:bodyPr/>
          <a:lstStyle/>
          <a:p>
            <a:pPr marL="0" indent="0" eaLnBrk="1" hangingPunct="1">
              <a:lnSpc>
                <a:spcPct val="90000"/>
              </a:lnSpc>
              <a:buSzPct val="100000"/>
              <a:buNone/>
            </a:pPr>
            <a:r>
              <a:rPr lang="en-US" sz="2800" dirty="0" smtClean="0">
                <a:solidFill>
                  <a:schemeClr val="tx2"/>
                </a:solidFill>
              </a:rPr>
              <a:t>To help identify contacts, interviewers should collect </a:t>
            </a:r>
            <a:r>
              <a:rPr lang="en-US" sz="2800" dirty="0">
                <a:solidFill>
                  <a:schemeClr val="tx2"/>
                </a:solidFill>
              </a:rPr>
              <a:t>and </a:t>
            </a:r>
            <a:r>
              <a:rPr lang="en-US" sz="2800" dirty="0" smtClean="0">
                <a:solidFill>
                  <a:schemeClr val="tx2"/>
                </a:solidFill>
              </a:rPr>
              <a:t>confirm information regarding:</a:t>
            </a:r>
          </a:p>
          <a:p>
            <a:pPr lvl="2" eaLnBrk="1" hangingPunct="1">
              <a:lnSpc>
                <a:spcPct val="90000"/>
              </a:lnSpc>
              <a:buSzPct val="100000"/>
            </a:pPr>
            <a:endParaRPr lang="en-US" sz="2800" dirty="0">
              <a:solidFill>
                <a:schemeClr val="tx2"/>
              </a:solidFill>
            </a:endParaRPr>
          </a:p>
          <a:p>
            <a:pPr lvl="1" eaLnBrk="1" hangingPunct="1">
              <a:lnSpc>
                <a:spcPct val="90000"/>
              </a:lnSpc>
              <a:buSzPct val="100000"/>
              <a:buFont typeface="Arial" pitchFamily="34" charset="0"/>
              <a:buChar char="•"/>
            </a:pPr>
            <a:r>
              <a:rPr lang="en-US" dirty="0">
                <a:solidFill>
                  <a:schemeClr val="tx2"/>
                </a:solidFill>
              </a:rPr>
              <a:t>Places WHERE they spent time </a:t>
            </a:r>
          </a:p>
          <a:p>
            <a:pPr eaLnBrk="1" hangingPunct="1">
              <a:lnSpc>
                <a:spcPct val="90000"/>
              </a:lnSpc>
              <a:buSzPct val="100000"/>
              <a:buFont typeface="Arial" pitchFamily="34" charset="0"/>
              <a:buChar char="•"/>
            </a:pPr>
            <a:endParaRPr lang="en-US" sz="2800" dirty="0">
              <a:solidFill>
                <a:schemeClr val="tx2"/>
              </a:solidFill>
            </a:endParaRPr>
          </a:p>
          <a:p>
            <a:pPr lvl="1" eaLnBrk="1" hangingPunct="1">
              <a:lnSpc>
                <a:spcPct val="90000"/>
              </a:lnSpc>
              <a:buSzPct val="100000"/>
              <a:buFont typeface="Arial" pitchFamily="34" charset="0"/>
              <a:buChar char="•"/>
            </a:pPr>
            <a:r>
              <a:rPr lang="en-US" dirty="0">
                <a:solidFill>
                  <a:schemeClr val="tx2"/>
                </a:solidFill>
              </a:rPr>
              <a:t>Persons with WHOM they spent time </a:t>
            </a:r>
          </a:p>
          <a:p>
            <a:pPr eaLnBrk="1" hangingPunct="1">
              <a:lnSpc>
                <a:spcPct val="90000"/>
              </a:lnSpc>
              <a:buSzPct val="100000"/>
              <a:buFont typeface="Arial" pitchFamily="34" charset="0"/>
              <a:buChar char="•"/>
            </a:pPr>
            <a:endParaRPr lang="en-US" sz="2800" dirty="0">
              <a:solidFill>
                <a:schemeClr val="tx2"/>
              </a:solidFill>
            </a:endParaRPr>
          </a:p>
          <a:p>
            <a:pPr lvl="1" eaLnBrk="1" hangingPunct="1">
              <a:lnSpc>
                <a:spcPct val="90000"/>
              </a:lnSpc>
              <a:buSzPct val="100000"/>
              <a:buFont typeface="Arial" pitchFamily="34" charset="0"/>
              <a:buChar char="•"/>
            </a:pPr>
            <a:r>
              <a:rPr lang="en-US" dirty="0">
                <a:solidFill>
                  <a:schemeClr val="tx2"/>
                </a:solidFill>
              </a:rPr>
              <a:t>Participation in activities and events (</a:t>
            </a:r>
            <a:r>
              <a:rPr lang="en-US" i="1" dirty="0">
                <a:solidFill>
                  <a:schemeClr val="tx2"/>
                </a:solidFill>
              </a:rPr>
              <a:t>WHAT </a:t>
            </a:r>
            <a:r>
              <a:rPr lang="en-US" dirty="0">
                <a:solidFill>
                  <a:schemeClr val="tx2"/>
                </a:solidFill>
              </a:rPr>
              <a:t>and </a:t>
            </a:r>
            <a:r>
              <a:rPr lang="en-US" i="1" dirty="0">
                <a:solidFill>
                  <a:schemeClr val="tx2"/>
                </a:solidFill>
              </a:rPr>
              <a:t>WHEN</a:t>
            </a:r>
            <a:r>
              <a:rPr lang="en-US" dirty="0">
                <a:solidFill>
                  <a:schemeClr val="tx2"/>
                </a:solidFill>
              </a:rPr>
              <a:t>)</a:t>
            </a:r>
          </a:p>
          <a:p>
            <a:endParaRPr lang="en-US" dirty="0"/>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41</a:t>
            </a:fld>
            <a:endParaRPr lang="en-US" sz="2000" dirty="0">
              <a:solidFill>
                <a:srgbClr val="000000"/>
              </a:solidFill>
            </a:endParaRPr>
          </a:p>
        </p:txBody>
      </p:sp>
      <p:sp>
        <p:nvSpPr>
          <p:cNvPr id="7" name="Title 1"/>
          <p:cNvSpPr>
            <a:spLocks noGrp="1"/>
          </p:cNvSpPr>
          <p:nvPr>
            <p:ph type="title"/>
          </p:nvPr>
        </p:nvSpPr>
        <p:spPr>
          <a:xfrm>
            <a:off x="457200" y="117475"/>
            <a:ext cx="8229600" cy="1143000"/>
          </a:xfrm>
        </p:spPr>
        <p:txBody>
          <a:bodyPr/>
          <a:lstStyle/>
          <a:p>
            <a:r>
              <a:rPr lang="en-US" dirty="0" smtClean="0"/>
              <a:t>Contact Identification (2)</a:t>
            </a:r>
          </a:p>
        </p:txBody>
      </p:sp>
    </p:spTree>
    <p:extLst>
      <p:ext uri="{BB962C8B-B14F-4D97-AF65-F5344CB8AC3E}">
        <p14:creationId xmlns:p14="http://schemas.microsoft.com/office/powerpoint/2010/main" val="32612780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lvl="1" eaLnBrk="1" hangingPunct="1"/>
            <a:r>
              <a:rPr lang="en-US" dirty="0"/>
              <a:t>Identify Places WHERE Case</a:t>
            </a:r>
            <a:br>
              <a:rPr lang="en-US" dirty="0"/>
            </a:br>
            <a:r>
              <a:rPr lang="en-US" dirty="0"/>
              <a:t> Spent Time </a:t>
            </a:r>
            <a:r>
              <a:rPr lang="en-US" dirty="0" smtClean="0"/>
              <a:t>(1)</a:t>
            </a:r>
            <a:endParaRPr lang="en-US" sz="3600" b="1" dirty="0" smtClean="0"/>
          </a:p>
        </p:txBody>
      </p:sp>
      <p:sp>
        <p:nvSpPr>
          <p:cNvPr id="117763" name="Rectangle 3"/>
          <p:cNvSpPr>
            <a:spLocks noGrp="1" noChangeArrowheads="1"/>
          </p:cNvSpPr>
          <p:nvPr>
            <p:ph type="body" idx="1"/>
          </p:nvPr>
        </p:nvSpPr>
        <p:spPr>
          <a:xfrm>
            <a:off x="228600" y="1676400"/>
            <a:ext cx="4953000" cy="4648200"/>
          </a:xfrm>
        </p:spPr>
        <p:txBody>
          <a:bodyPr/>
          <a:lstStyle/>
          <a:p>
            <a:pPr marL="0" indent="0" eaLnBrk="1" hangingPunct="1">
              <a:lnSpc>
                <a:spcPct val="90000"/>
              </a:lnSpc>
              <a:buSzPct val="100000"/>
              <a:buNone/>
            </a:pPr>
            <a:r>
              <a:rPr lang="en-US" sz="2600" dirty="0" smtClean="0">
                <a:solidFill>
                  <a:schemeClr val="tx2"/>
                </a:solidFill>
              </a:rPr>
              <a:t>Ask the case </a:t>
            </a:r>
            <a:r>
              <a:rPr lang="en-US" sz="2600" dirty="0">
                <a:solidFill>
                  <a:schemeClr val="tx2"/>
                </a:solidFill>
              </a:rPr>
              <a:t>where </a:t>
            </a:r>
            <a:r>
              <a:rPr lang="en-US" sz="2600" dirty="0" smtClean="0">
                <a:solidFill>
                  <a:schemeClr val="tx2"/>
                </a:solidFill>
              </a:rPr>
              <a:t>they spent time during the infectious period</a:t>
            </a:r>
            <a:br>
              <a:rPr lang="en-US" sz="2600" dirty="0" smtClean="0">
                <a:solidFill>
                  <a:schemeClr val="tx2"/>
                </a:solidFill>
              </a:rPr>
            </a:br>
            <a:endParaRPr lang="en-US" sz="1400" dirty="0" smtClean="0">
              <a:solidFill>
                <a:schemeClr val="tx2"/>
              </a:solidFill>
            </a:endParaRPr>
          </a:p>
          <a:p>
            <a:pPr marL="407988" indent="-228600" eaLnBrk="1" hangingPunct="1">
              <a:lnSpc>
                <a:spcPct val="90000"/>
              </a:lnSpc>
              <a:buSzPct val="100000"/>
            </a:pPr>
            <a:r>
              <a:rPr lang="en-US" sz="2600" b="1" dirty="0" smtClean="0">
                <a:solidFill>
                  <a:schemeClr val="tx2"/>
                </a:solidFill>
              </a:rPr>
              <a:t>Residence</a:t>
            </a:r>
          </a:p>
          <a:p>
            <a:pPr marL="407988" indent="-228600" eaLnBrk="1" hangingPunct="1">
              <a:lnSpc>
                <a:spcPct val="90000"/>
              </a:lnSpc>
              <a:buSzPct val="100000"/>
            </a:pPr>
            <a:r>
              <a:rPr lang="en-US" sz="2600" dirty="0" smtClean="0">
                <a:solidFill>
                  <a:schemeClr val="tx2"/>
                </a:solidFill>
              </a:rPr>
              <a:t>Work, school, or volunteer sites</a:t>
            </a:r>
          </a:p>
          <a:p>
            <a:pPr marL="407988" indent="-228600" eaLnBrk="1" hangingPunct="1">
              <a:lnSpc>
                <a:spcPct val="90000"/>
              </a:lnSpc>
              <a:buSzPct val="100000"/>
            </a:pPr>
            <a:r>
              <a:rPr lang="en-US" sz="2600" b="1" dirty="0" smtClean="0">
                <a:solidFill>
                  <a:schemeClr val="tx2"/>
                </a:solidFill>
              </a:rPr>
              <a:t>Social, leisure, religious, or recreation </a:t>
            </a:r>
            <a:r>
              <a:rPr lang="en-US" sz="2600" dirty="0" smtClean="0">
                <a:solidFill>
                  <a:schemeClr val="tx2"/>
                </a:solidFill>
              </a:rPr>
              <a:t>sites</a:t>
            </a:r>
            <a:endParaRPr lang="en-US" sz="2600" b="1" dirty="0" smtClean="0">
              <a:solidFill>
                <a:schemeClr val="tx2"/>
              </a:solidFill>
            </a:endParaRPr>
          </a:p>
          <a:p>
            <a:pPr marL="407988" indent="-228600" eaLnBrk="1" hangingPunct="1">
              <a:lnSpc>
                <a:spcPct val="90000"/>
              </a:lnSpc>
              <a:buSzPct val="100000"/>
            </a:pPr>
            <a:r>
              <a:rPr lang="en-US" sz="2600" dirty="0" smtClean="0">
                <a:solidFill>
                  <a:schemeClr val="tx2"/>
                </a:solidFill>
              </a:rPr>
              <a:t>Sites where illicit activities might have occurred</a:t>
            </a:r>
          </a:p>
          <a:p>
            <a:pPr marL="407988" indent="-228600" eaLnBrk="1" hangingPunct="1">
              <a:lnSpc>
                <a:spcPct val="90000"/>
              </a:lnSpc>
              <a:buSzPct val="100000"/>
            </a:pPr>
            <a:r>
              <a:rPr lang="en-US" sz="2600" dirty="0" smtClean="0">
                <a:solidFill>
                  <a:schemeClr val="tx2"/>
                </a:solidFill>
              </a:rPr>
              <a:t>Homeless shelters or jails</a:t>
            </a:r>
          </a:p>
        </p:txBody>
      </p:sp>
      <p:sp>
        <p:nvSpPr>
          <p:cNvPr id="5" name="Slide Number Placeholder 3"/>
          <p:cNvSpPr>
            <a:spLocks noGrp="1"/>
          </p:cNvSpPr>
          <p:nvPr>
            <p:ph type="sldNum" sz="quarter" idx="12"/>
          </p:nvPr>
        </p:nvSpPr>
        <p:spPr>
          <a:xfrm>
            <a:off x="4953000" y="6305550"/>
            <a:ext cx="3886200" cy="476250"/>
          </a:xfrm>
        </p:spPr>
        <p:txBody>
          <a:bodyPr/>
          <a:lstStyle/>
          <a:p>
            <a:pPr>
              <a:defRPr/>
            </a:pPr>
            <a:fld id="{42B940A8-1F4E-424F-8215-AF7160E4C023}" type="slidenum">
              <a:rPr lang="en-US" sz="2000" smtClean="0"/>
              <a:pPr>
                <a:defRPr/>
              </a:pPr>
              <a:t>42</a:t>
            </a:fld>
            <a:endParaRPr lang="en-US" sz="2000" dirty="0"/>
          </a:p>
        </p:txBody>
      </p:sp>
      <p:pic>
        <p:nvPicPr>
          <p:cNvPr id="3346" name="Picture 3345" descr="index case.jpg"/>
          <p:cNvPicPr>
            <a:picLocks noChangeAspect="1"/>
          </p:cNvPicPr>
          <p:nvPr/>
        </p:nvPicPr>
        <p:blipFill>
          <a:blip r:embed="rId3" cstate="print"/>
          <a:stretch>
            <a:fillRect/>
          </a:stretch>
        </p:blipFill>
        <p:spPr>
          <a:xfrm>
            <a:off x="5105400" y="1905000"/>
            <a:ext cx="4038600" cy="4038600"/>
          </a:xfrm>
          <a:prstGeom prst="rect">
            <a:avLst/>
          </a:prstGeom>
        </p:spPr>
      </p:pic>
    </p:spTree>
    <p:extLst>
      <p:ext uri="{BB962C8B-B14F-4D97-AF65-F5344CB8AC3E}">
        <p14:creationId xmlns:p14="http://schemas.microsoft.com/office/powerpoint/2010/main" val="84857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096000" cy="4724400"/>
          </a:xfrm>
        </p:spPr>
        <p:txBody>
          <a:bodyPr/>
          <a:lstStyle/>
          <a:p>
            <a:pPr marL="0" indent="0" eaLnBrk="1" hangingPunct="1">
              <a:lnSpc>
                <a:spcPct val="90000"/>
              </a:lnSpc>
              <a:buSzPct val="100000"/>
              <a:buNone/>
            </a:pPr>
            <a:r>
              <a:rPr lang="en-US" sz="2800" dirty="0" smtClean="0">
                <a:solidFill>
                  <a:schemeClr val="tx2"/>
                </a:solidFill>
              </a:rPr>
              <a:t>After getting the list of places, ask the case about</a:t>
            </a:r>
          </a:p>
          <a:p>
            <a:pPr eaLnBrk="1" hangingPunct="1">
              <a:lnSpc>
                <a:spcPct val="90000"/>
              </a:lnSpc>
              <a:buSzPct val="100000"/>
            </a:pPr>
            <a:r>
              <a:rPr lang="en-US" sz="2800" dirty="0" smtClean="0">
                <a:solidFill>
                  <a:schemeClr val="tx2"/>
                </a:solidFill>
              </a:rPr>
              <a:t>Amount of time spent at each </a:t>
            </a:r>
          </a:p>
          <a:p>
            <a:pPr eaLnBrk="1" hangingPunct="1">
              <a:lnSpc>
                <a:spcPct val="90000"/>
              </a:lnSpc>
              <a:buSzPct val="100000"/>
            </a:pPr>
            <a:r>
              <a:rPr lang="en-US" sz="2800" dirty="0" smtClean="0">
                <a:solidFill>
                  <a:schemeClr val="tx2"/>
                </a:solidFill>
              </a:rPr>
              <a:t>Environmental characteristics</a:t>
            </a:r>
          </a:p>
          <a:p>
            <a:pPr lvl="1" eaLnBrk="1" hangingPunct="1">
              <a:lnSpc>
                <a:spcPct val="90000"/>
              </a:lnSpc>
              <a:buSzPct val="100000"/>
            </a:pPr>
            <a:r>
              <a:rPr lang="en-US" dirty="0">
                <a:solidFill>
                  <a:schemeClr val="tx2"/>
                </a:solidFill>
              </a:rPr>
              <a:t>Number of rooms</a:t>
            </a:r>
          </a:p>
          <a:p>
            <a:pPr lvl="1" eaLnBrk="1" hangingPunct="1">
              <a:lnSpc>
                <a:spcPct val="90000"/>
              </a:lnSpc>
              <a:buSzPct val="100000"/>
            </a:pPr>
            <a:r>
              <a:rPr lang="en-US" dirty="0" smtClean="0">
                <a:solidFill>
                  <a:schemeClr val="tx2"/>
                </a:solidFill>
              </a:rPr>
              <a:t>Room size/square footage</a:t>
            </a:r>
          </a:p>
          <a:p>
            <a:pPr lvl="1" eaLnBrk="1" hangingPunct="1">
              <a:lnSpc>
                <a:spcPct val="90000"/>
              </a:lnSpc>
              <a:buSzPct val="100000"/>
            </a:pPr>
            <a:r>
              <a:rPr lang="en-US" dirty="0" smtClean="0">
                <a:solidFill>
                  <a:schemeClr val="tx2"/>
                </a:solidFill>
              </a:rPr>
              <a:t>Crowding</a:t>
            </a:r>
          </a:p>
          <a:p>
            <a:pPr lvl="1" eaLnBrk="1" hangingPunct="1">
              <a:lnSpc>
                <a:spcPct val="90000"/>
              </a:lnSpc>
              <a:buSzPct val="100000"/>
            </a:pPr>
            <a:r>
              <a:rPr lang="en-US" dirty="0" smtClean="0">
                <a:solidFill>
                  <a:schemeClr val="tx2"/>
                </a:solidFill>
              </a:rPr>
              <a:t>Ventilation</a:t>
            </a:r>
          </a:p>
          <a:p>
            <a:pPr lvl="2" eaLnBrk="1" hangingPunct="1">
              <a:lnSpc>
                <a:spcPct val="90000"/>
              </a:lnSpc>
              <a:buSzPct val="100000"/>
            </a:pPr>
            <a:r>
              <a:rPr lang="en-US" sz="2800" dirty="0" smtClean="0">
                <a:solidFill>
                  <a:schemeClr val="tx2"/>
                </a:solidFill>
              </a:rPr>
              <a:t>Windows open or closed</a:t>
            </a:r>
          </a:p>
          <a:p>
            <a:pPr lvl="2" eaLnBrk="1" hangingPunct="1">
              <a:lnSpc>
                <a:spcPct val="90000"/>
              </a:lnSpc>
              <a:buSzPct val="100000"/>
            </a:pPr>
            <a:r>
              <a:rPr lang="en-US" sz="2800" dirty="0" smtClean="0">
                <a:solidFill>
                  <a:schemeClr val="tx2"/>
                </a:solidFill>
              </a:rPr>
              <a:t>HVAC systems</a:t>
            </a:r>
            <a:endParaRPr lang="en-US" sz="2800" dirty="0" smtClean="0"/>
          </a:p>
          <a:p>
            <a:endParaRPr lang="en-US" dirty="0"/>
          </a:p>
        </p:txBody>
      </p:sp>
      <p:sp>
        <p:nvSpPr>
          <p:cNvPr id="4" name="Slide Number Placeholder 3"/>
          <p:cNvSpPr>
            <a:spLocks noGrp="1"/>
          </p:cNvSpPr>
          <p:nvPr>
            <p:ph type="sldNum" sz="quarter" idx="12"/>
          </p:nvPr>
        </p:nvSpPr>
        <p:spPr/>
        <p:txBody>
          <a:bodyPr/>
          <a:lstStyle/>
          <a:p>
            <a:pPr>
              <a:defRPr/>
            </a:pPr>
            <a:r>
              <a:rPr lang="en-US" dirty="0" smtClean="0"/>
              <a:t> </a:t>
            </a:r>
            <a:fld id="{42B940A8-1F4E-424F-8215-AF7160E4C023}" type="slidenum">
              <a:rPr lang="en-US" sz="2000" smtClean="0"/>
              <a:pPr>
                <a:defRPr/>
              </a:pPr>
              <a:t>43</a:t>
            </a:fld>
            <a:endParaRPr lang="en-US" sz="2000" dirty="0"/>
          </a:p>
        </p:txBody>
      </p:sp>
      <p:pic>
        <p:nvPicPr>
          <p:cNvPr id="5" name="Picture 5"/>
          <p:cNvPicPr>
            <a:picLocks noChangeAspect="1" noChangeArrowheads="1"/>
          </p:cNvPicPr>
          <p:nvPr/>
        </p:nvPicPr>
        <p:blipFill>
          <a:blip r:embed="rId3" cstate="print"/>
          <a:srcRect l="19197" t="20143" r="19197" b="20143"/>
          <a:stretch>
            <a:fillRect/>
          </a:stretch>
        </p:blipFill>
        <p:spPr bwMode="auto">
          <a:xfrm>
            <a:off x="6248400" y="2819400"/>
            <a:ext cx="2390487" cy="2209800"/>
          </a:xfrm>
          <a:prstGeom prst="rect">
            <a:avLst/>
          </a:prstGeom>
          <a:noFill/>
          <a:ln w="25400" algn="ctr">
            <a:noFill/>
            <a:miter lim="800000"/>
            <a:headEnd/>
            <a:tailEnd/>
          </a:ln>
        </p:spPr>
      </p:pic>
      <p:sp>
        <p:nvSpPr>
          <p:cNvPr id="7" name="Rectangle 2"/>
          <p:cNvSpPr>
            <a:spLocks noGrp="1" noChangeArrowheads="1"/>
          </p:cNvSpPr>
          <p:nvPr>
            <p:ph type="title"/>
          </p:nvPr>
        </p:nvSpPr>
        <p:spPr>
          <a:xfrm>
            <a:off x="457200" y="117475"/>
            <a:ext cx="8229600" cy="1143000"/>
          </a:xfrm>
        </p:spPr>
        <p:txBody>
          <a:bodyPr/>
          <a:lstStyle/>
          <a:p>
            <a:pPr lvl="1" eaLnBrk="1" hangingPunct="1"/>
            <a:r>
              <a:rPr lang="en-US" dirty="0" smtClean="0"/>
              <a:t>Identify Places WHERE the Case</a:t>
            </a:r>
            <a:br>
              <a:rPr lang="en-US" dirty="0" smtClean="0"/>
            </a:br>
            <a:r>
              <a:rPr lang="en-US" dirty="0" smtClean="0"/>
              <a:t> Spent Time (</a:t>
            </a:r>
            <a:r>
              <a:rPr lang="en-US" dirty="0"/>
              <a:t>2</a:t>
            </a:r>
            <a:r>
              <a:rPr lang="en-US" dirty="0" smtClean="0"/>
              <a:t>)</a:t>
            </a:r>
            <a:endParaRPr lang="en-US" sz="3600" b="1" dirty="0" smtClean="0"/>
          </a:p>
        </p:txBody>
      </p:sp>
    </p:spTree>
    <p:extLst>
      <p:ext uri="{BB962C8B-B14F-4D97-AF65-F5344CB8AC3E}">
        <p14:creationId xmlns:p14="http://schemas.microsoft.com/office/powerpoint/2010/main" val="2218455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ChangeArrowheads="1"/>
          </p:cNvSpPr>
          <p:nvPr>
            <p:ph type="title"/>
          </p:nvPr>
        </p:nvSpPr>
        <p:spPr/>
        <p:txBody>
          <a:bodyPr>
            <a:noAutofit/>
          </a:bodyPr>
          <a:lstStyle/>
          <a:p>
            <a:pPr eaLnBrk="1" hangingPunct="1"/>
            <a:r>
              <a:rPr lang="en-US" dirty="0"/>
              <a:t>Identify Places WHERE </a:t>
            </a:r>
            <a:r>
              <a:rPr lang="en-US" dirty="0" smtClean="0"/>
              <a:t>the Case</a:t>
            </a:r>
            <a:r>
              <a:rPr lang="en-US" dirty="0"/>
              <a:t/>
            </a:r>
            <a:br>
              <a:rPr lang="en-US" dirty="0"/>
            </a:br>
            <a:r>
              <a:rPr lang="en-US" dirty="0"/>
              <a:t> Spent Time </a:t>
            </a:r>
            <a:r>
              <a:rPr lang="en-US" dirty="0" smtClean="0"/>
              <a:t>(3) - Residence</a:t>
            </a:r>
            <a:endParaRPr lang="en-US" sz="4000" dirty="0" smtClean="0"/>
          </a:p>
        </p:txBody>
      </p:sp>
      <p:sp>
        <p:nvSpPr>
          <p:cNvPr id="163844" name="Rectangle 3"/>
          <p:cNvSpPr>
            <a:spLocks noGrp="1" noChangeArrowheads="1"/>
          </p:cNvSpPr>
          <p:nvPr>
            <p:ph idx="1"/>
          </p:nvPr>
        </p:nvSpPr>
        <p:spPr>
          <a:xfrm>
            <a:off x="152400" y="1600200"/>
            <a:ext cx="4876800" cy="4648200"/>
          </a:xfrm>
        </p:spPr>
        <p:txBody>
          <a:bodyPr/>
          <a:lstStyle/>
          <a:p>
            <a:pPr eaLnBrk="1" hangingPunct="1">
              <a:lnSpc>
                <a:spcPct val="90000"/>
              </a:lnSpc>
            </a:pPr>
            <a:r>
              <a:rPr lang="en-US" sz="2800" dirty="0" smtClean="0"/>
              <a:t>Residence can include:</a:t>
            </a:r>
          </a:p>
          <a:p>
            <a:pPr lvl="1" eaLnBrk="1" hangingPunct="1">
              <a:lnSpc>
                <a:spcPct val="90000"/>
              </a:lnSpc>
            </a:pPr>
            <a:r>
              <a:rPr lang="en-US" dirty="0" smtClean="0"/>
              <a:t>House</a:t>
            </a:r>
            <a:endParaRPr lang="en-US" dirty="0"/>
          </a:p>
          <a:p>
            <a:pPr lvl="1" eaLnBrk="1" hangingPunct="1">
              <a:lnSpc>
                <a:spcPct val="90000"/>
              </a:lnSpc>
            </a:pPr>
            <a:r>
              <a:rPr lang="en-US" dirty="0" smtClean="0"/>
              <a:t>Apartment</a:t>
            </a:r>
          </a:p>
          <a:p>
            <a:pPr lvl="1" eaLnBrk="1" hangingPunct="1">
              <a:lnSpc>
                <a:spcPct val="90000"/>
              </a:lnSpc>
            </a:pPr>
            <a:r>
              <a:rPr lang="en-US" dirty="0" smtClean="0"/>
              <a:t>Congregate settings</a:t>
            </a:r>
          </a:p>
          <a:p>
            <a:pPr lvl="2" eaLnBrk="1" hangingPunct="1">
              <a:lnSpc>
                <a:spcPct val="90000"/>
              </a:lnSpc>
            </a:pPr>
            <a:r>
              <a:rPr lang="en-US" sz="2800" dirty="0" smtClean="0"/>
              <a:t>Nursing home</a:t>
            </a:r>
          </a:p>
          <a:p>
            <a:pPr lvl="2" eaLnBrk="1" hangingPunct="1">
              <a:lnSpc>
                <a:spcPct val="90000"/>
              </a:lnSpc>
            </a:pPr>
            <a:r>
              <a:rPr lang="en-US" sz="2800" dirty="0" smtClean="0"/>
              <a:t>Assisted living facilities</a:t>
            </a:r>
          </a:p>
          <a:p>
            <a:pPr lvl="2" eaLnBrk="1" hangingPunct="1">
              <a:lnSpc>
                <a:spcPct val="90000"/>
              </a:lnSpc>
            </a:pPr>
            <a:r>
              <a:rPr lang="en-US" sz="2800" dirty="0" smtClean="0"/>
              <a:t>Dormitory</a:t>
            </a:r>
          </a:p>
          <a:p>
            <a:pPr lvl="2" eaLnBrk="1" hangingPunct="1">
              <a:lnSpc>
                <a:spcPct val="90000"/>
              </a:lnSpc>
            </a:pPr>
            <a:r>
              <a:rPr lang="en-US" sz="2800" dirty="0" smtClean="0"/>
              <a:t>Correctional facility</a:t>
            </a:r>
          </a:p>
          <a:p>
            <a:pPr lvl="2" eaLnBrk="1" hangingPunct="1">
              <a:lnSpc>
                <a:spcPct val="90000"/>
              </a:lnSpc>
            </a:pPr>
            <a:r>
              <a:rPr lang="en-US" sz="2800" dirty="0" smtClean="0"/>
              <a:t>Shelters</a:t>
            </a:r>
          </a:p>
        </p:txBody>
      </p:sp>
      <p:sp>
        <p:nvSpPr>
          <p:cNvPr id="163842" name="Slide Number Placeholder 4"/>
          <p:cNvSpPr>
            <a:spLocks noGrp="1"/>
          </p:cNvSpPr>
          <p:nvPr>
            <p:ph type="sldNum" sz="quarter" idx="12"/>
          </p:nvPr>
        </p:nvSpPr>
        <p:spPr>
          <a:noFill/>
        </p:spPr>
        <p:txBody>
          <a:bodyPr/>
          <a:lstStyle/>
          <a:p>
            <a:fld id="{A4DF62DA-8FCB-4B65-8A7E-E75B75DB5724}" type="slidenum">
              <a:rPr lang="en-US" sz="2000" smtClean="0">
                <a:solidFill>
                  <a:srgbClr val="000000"/>
                </a:solidFill>
              </a:rPr>
              <a:pPr/>
              <a:t>44</a:t>
            </a:fld>
            <a:endParaRPr lang="en-US" sz="2000" dirty="0" smtClean="0">
              <a:solidFill>
                <a:srgbClr val="000000"/>
              </a:solidFill>
            </a:endParaRPr>
          </a:p>
        </p:txBody>
      </p:sp>
      <p:pic>
        <p:nvPicPr>
          <p:cNvPr id="3074" name="Picture 2" descr="C:\Program Files\Microsoft Office\MEDIA\CAGCAT10\j018560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214880"/>
            <a:ext cx="274048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7184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Content Placeholder 2"/>
          <p:cNvSpPr>
            <a:spLocks noGrp="1"/>
          </p:cNvSpPr>
          <p:nvPr>
            <p:ph idx="1"/>
          </p:nvPr>
        </p:nvSpPr>
        <p:spPr>
          <a:xfrm>
            <a:off x="228600" y="1600201"/>
            <a:ext cx="5562600" cy="4946650"/>
          </a:xfrm>
        </p:spPr>
        <p:txBody>
          <a:bodyPr/>
          <a:lstStyle/>
          <a:p>
            <a:pPr marL="0" indent="0" eaLnBrk="1" hangingPunct="1">
              <a:buNone/>
            </a:pPr>
            <a:r>
              <a:rPr lang="en-US" sz="2800" dirty="0" smtClean="0"/>
              <a:t>If attending school, collect information regarding:</a:t>
            </a:r>
          </a:p>
          <a:p>
            <a:pPr eaLnBrk="1" hangingPunct="1">
              <a:buNone/>
            </a:pPr>
            <a:endParaRPr lang="en-US" sz="1000" dirty="0" smtClean="0"/>
          </a:p>
          <a:p>
            <a:pPr eaLnBrk="1" hangingPunct="1"/>
            <a:r>
              <a:rPr lang="en-US" sz="2800" dirty="0" smtClean="0"/>
              <a:t>Name of school, address, telephone number</a:t>
            </a:r>
          </a:p>
          <a:p>
            <a:pPr eaLnBrk="1" hangingPunct="1"/>
            <a:endParaRPr lang="en-US" sz="1000" dirty="0" smtClean="0"/>
          </a:p>
          <a:p>
            <a:pPr eaLnBrk="1" hangingPunct="1"/>
            <a:r>
              <a:rPr lang="en-US" sz="2800" dirty="0" smtClean="0"/>
              <a:t>Grade in school</a:t>
            </a:r>
          </a:p>
          <a:p>
            <a:pPr eaLnBrk="1" hangingPunct="1"/>
            <a:endParaRPr lang="en-US" sz="1000" dirty="0" smtClean="0"/>
          </a:p>
          <a:p>
            <a:pPr eaLnBrk="1" hangingPunct="1"/>
            <a:r>
              <a:rPr lang="en-US" sz="2800" dirty="0" smtClean="0"/>
              <a:t>Hours per day/week </a:t>
            </a:r>
          </a:p>
          <a:p>
            <a:pPr eaLnBrk="1" hangingPunct="1"/>
            <a:endParaRPr lang="en-US" sz="1000" dirty="0" smtClean="0"/>
          </a:p>
          <a:p>
            <a:pPr eaLnBrk="1" hangingPunct="1"/>
            <a:r>
              <a:rPr lang="en-US" sz="2800" dirty="0" smtClean="0"/>
              <a:t>Transportation type to and from school, length of commute</a:t>
            </a:r>
          </a:p>
          <a:p>
            <a:endParaRPr lang="en-US" dirty="0" smtClean="0"/>
          </a:p>
        </p:txBody>
      </p:sp>
      <p:sp>
        <p:nvSpPr>
          <p:cNvPr id="166916" name="Slide Number Placeholder 4"/>
          <p:cNvSpPr txBox="1">
            <a:spLocks/>
          </p:cNvSpPr>
          <p:nvPr/>
        </p:nvSpPr>
        <p:spPr bwMode="auto">
          <a:xfrm>
            <a:off x="4419600" y="6308725"/>
            <a:ext cx="4343400" cy="476250"/>
          </a:xfrm>
          <a:prstGeom prst="rect">
            <a:avLst/>
          </a:prstGeom>
          <a:noFill/>
          <a:ln w="9525">
            <a:noFill/>
            <a:miter lim="800000"/>
            <a:headEnd/>
            <a:tailEnd/>
          </a:ln>
        </p:spPr>
        <p:txBody>
          <a:bodyPr/>
          <a:lstStyle/>
          <a:p>
            <a:pPr algn="r"/>
            <a:fld id="{51E62E11-81D7-4A4A-979A-7CD5B212DDD4}" type="slidenum">
              <a:rPr lang="en-US" sz="2000" b="1"/>
              <a:pPr algn="r"/>
              <a:t>45</a:t>
            </a:fld>
            <a:endParaRPr lang="en-US" sz="2000" b="1" dirty="0"/>
          </a:p>
        </p:txBody>
      </p:sp>
      <p:pic>
        <p:nvPicPr>
          <p:cNvPr id="9218" name="Picture 2" descr="C:\Documents and Settings\htz7\Local Settings\Temporary Internet Files\Content.IE5\JGOJO3UK\MP900399724[1].jpg"/>
          <p:cNvPicPr>
            <a:picLocks noChangeAspect="1" noChangeArrowheads="1"/>
          </p:cNvPicPr>
          <p:nvPr/>
        </p:nvPicPr>
        <p:blipFill>
          <a:blip r:embed="rId3" cstate="print"/>
          <a:srcRect/>
          <a:stretch>
            <a:fillRect/>
          </a:stretch>
        </p:blipFill>
        <p:spPr bwMode="auto">
          <a:xfrm>
            <a:off x="6019800" y="4267200"/>
            <a:ext cx="1981200" cy="1981200"/>
          </a:xfrm>
          <a:prstGeom prst="rect">
            <a:avLst/>
          </a:prstGeom>
          <a:noFill/>
          <a:ln>
            <a:solidFill>
              <a:schemeClr val="accent1">
                <a:lumMod val="75000"/>
              </a:schemeClr>
            </a:solidFill>
          </a:ln>
        </p:spPr>
      </p:pic>
      <p:pic>
        <p:nvPicPr>
          <p:cNvPr id="9219" name="Picture 3" descr="C:\Documents and Settings\htz7\Local Settings\Temporary Internet Files\Content.IE5\ZLI7UJ3C\MP900442241[1].jpg"/>
          <p:cNvPicPr>
            <a:picLocks noChangeAspect="1" noChangeArrowheads="1"/>
          </p:cNvPicPr>
          <p:nvPr/>
        </p:nvPicPr>
        <p:blipFill>
          <a:blip r:embed="rId4" cstate="print"/>
          <a:srcRect/>
          <a:stretch>
            <a:fillRect/>
          </a:stretch>
        </p:blipFill>
        <p:spPr bwMode="auto">
          <a:xfrm>
            <a:off x="5638800" y="1905000"/>
            <a:ext cx="3200400" cy="2133600"/>
          </a:xfrm>
          <a:prstGeom prst="rect">
            <a:avLst/>
          </a:prstGeom>
          <a:noFill/>
          <a:ln>
            <a:solidFill>
              <a:schemeClr val="accent1">
                <a:lumMod val="75000"/>
              </a:schemeClr>
            </a:solidFill>
          </a:ln>
        </p:spPr>
      </p:pic>
      <p:sp>
        <p:nvSpPr>
          <p:cNvPr id="8" name="Rectangle 2"/>
          <p:cNvSpPr>
            <a:spLocks noGrp="1" noChangeArrowheads="1"/>
          </p:cNvSpPr>
          <p:nvPr>
            <p:ph type="title"/>
          </p:nvPr>
        </p:nvSpPr>
        <p:spPr>
          <a:xfrm>
            <a:off x="228600" y="117475"/>
            <a:ext cx="8686800" cy="1143000"/>
          </a:xfrm>
        </p:spPr>
        <p:txBody>
          <a:bodyPr/>
          <a:lstStyle/>
          <a:p>
            <a:pPr lvl="1" eaLnBrk="1" hangingPunct="1"/>
            <a:r>
              <a:rPr lang="en-US" dirty="0"/>
              <a:t>Identify Places WHERE </a:t>
            </a:r>
            <a:r>
              <a:rPr lang="en-US" dirty="0" smtClean="0"/>
              <a:t>the Case</a:t>
            </a:r>
            <a:r>
              <a:rPr lang="en-US" dirty="0"/>
              <a:t/>
            </a:r>
            <a:br>
              <a:rPr lang="en-US" dirty="0"/>
            </a:br>
            <a:r>
              <a:rPr lang="en-US" dirty="0"/>
              <a:t> Spent Time </a:t>
            </a:r>
            <a:r>
              <a:rPr lang="en-US" dirty="0" smtClean="0"/>
              <a:t>(4) - School</a:t>
            </a:r>
            <a:endParaRPr lang="en-US" sz="3600" b="1" dirty="0" smtClean="0"/>
          </a:p>
        </p:txBody>
      </p:sp>
    </p:spTree>
    <p:extLst>
      <p:ext uri="{BB962C8B-B14F-4D97-AF65-F5344CB8AC3E}">
        <p14:creationId xmlns:p14="http://schemas.microsoft.com/office/powerpoint/2010/main" val="38141706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title"/>
          </p:nvPr>
        </p:nvSpPr>
        <p:spPr>
          <a:xfrm>
            <a:off x="0" y="117475"/>
            <a:ext cx="9144000" cy="1143000"/>
          </a:xfrm>
        </p:spPr>
        <p:txBody>
          <a:bodyPr>
            <a:noAutofit/>
          </a:bodyPr>
          <a:lstStyle/>
          <a:p>
            <a:pPr eaLnBrk="1" hangingPunct="1"/>
            <a:r>
              <a:rPr lang="en-US" dirty="0" smtClean="0"/>
              <a:t>Identify </a:t>
            </a:r>
            <a:r>
              <a:rPr lang="en-US" dirty="0"/>
              <a:t>Places WHERE </a:t>
            </a:r>
            <a:r>
              <a:rPr lang="en-US" dirty="0" smtClean="0"/>
              <a:t>the Case</a:t>
            </a:r>
            <a:r>
              <a:rPr lang="en-US" dirty="0"/>
              <a:t/>
            </a:r>
            <a:br>
              <a:rPr lang="en-US" dirty="0"/>
            </a:br>
            <a:r>
              <a:rPr lang="en-US" dirty="0"/>
              <a:t> Spent Time </a:t>
            </a:r>
            <a:r>
              <a:rPr lang="en-US" dirty="0" smtClean="0"/>
              <a:t>(5) - Workplace</a:t>
            </a:r>
          </a:p>
        </p:txBody>
      </p:sp>
      <p:sp>
        <p:nvSpPr>
          <p:cNvPr id="165892" name="Rectangle 3"/>
          <p:cNvSpPr>
            <a:spLocks noGrp="1" noChangeArrowheads="1"/>
          </p:cNvSpPr>
          <p:nvPr>
            <p:ph idx="1"/>
          </p:nvPr>
        </p:nvSpPr>
        <p:spPr>
          <a:xfrm>
            <a:off x="228600" y="1600200"/>
            <a:ext cx="8915400" cy="4800600"/>
          </a:xfrm>
        </p:spPr>
        <p:txBody>
          <a:bodyPr>
            <a:noAutofit/>
          </a:bodyPr>
          <a:lstStyle/>
          <a:p>
            <a:pPr eaLnBrk="1" hangingPunct="1">
              <a:spcBef>
                <a:spcPts val="672"/>
              </a:spcBef>
            </a:pPr>
            <a:r>
              <a:rPr lang="en-US" sz="2400" dirty="0" smtClean="0"/>
              <a:t>If </a:t>
            </a:r>
            <a:r>
              <a:rPr lang="en-US" sz="2400" dirty="0"/>
              <a:t>employed, collect information regarding:</a:t>
            </a:r>
          </a:p>
          <a:p>
            <a:pPr lvl="1" eaLnBrk="1" hangingPunct="1">
              <a:spcBef>
                <a:spcPts val="672"/>
              </a:spcBef>
            </a:pPr>
            <a:r>
              <a:rPr lang="en-US" sz="2400" dirty="0" smtClean="0"/>
              <a:t>Employer name, address, telephone number</a:t>
            </a:r>
          </a:p>
          <a:p>
            <a:pPr lvl="1" eaLnBrk="1" hangingPunct="1">
              <a:spcBef>
                <a:spcPts val="672"/>
              </a:spcBef>
            </a:pPr>
            <a:r>
              <a:rPr lang="en-US" sz="2400" dirty="0" smtClean="0"/>
              <a:t>Full or part-time, hours worked per day/week</a:t>
            </a:r>
          </a:p>
          <a:p>
            <a:pPr lvl="1" eaLnBrk="1" hangingPunct="1">
              <a:spcBef>
                <a:spcPts val="672"/>
              </a:spcBef>
            </a:pPr>
            <a:r>
              <a:rPr lang="en-US" sz="2400" dirty="0" smtClean="0"/>
              <a:t>How long employed</a:t>
            </a:r>
          </a:p>
          <a:p>
            <a:pPr lvl="1" eaLnBrk="1" hangingPunct="1">
              <a:spcBef>
                <a:spcPts val="672"/>
              </a:spcBef>
            </a:pPr>
            <a:r>
              <a:rPr lang="en-US" sz="2400" dirty="0" smtClean="0"/>
              <a:t>Transportation type to and from work, length of commute</a:t>
            </a:r>
          </a:p>
          <a:p>
            <a:pPr lvl="1" eaLnBrk="1" hangingPunct="1">
              <a:spcBef>
                <a:spcPts val="672"/>
              </a:spcBef>
            </a:pPr>
            <a:r>
              <a:rPr lang="en-US" sz="2400" dirty="0" smtClean="0"/>
              <a:t>Occupation/type of work</a:t>
            </a:r>
          </a:p>
          <a:p>
            <a:pPr lvl="1" eaLnBrk="1" hangingPunct="1">
              <a:spcBef>
                <a:spcPts val="672"/>
              </a:spcBef>
            </a:pPr>
            <a:r>
              <a:rPr lang="en-US" sz="2400" dirty="0" smtClean="0"/>
              <a:t>Indoor or outdoor work space, enclosed or open work space</a:t>
            </a:r>
          </a:p>
          <a:p>
            <a:pPr eaLnBrk="1" hangingPunct="1">
              <a:spcBef>
                <a:spcPts val="672"/>
              </a:spcBef>
            </a:pPr>
            <a:r>
              <a:rPr lang="en-US" sz="2400" dirty="0" smtClean="0"/>
              <a:t>If unemployed</a:t>
            </a:r>
          </a:p>
          <a:p>
            <a:pPr lvl="1" eaLnBrk="1" hangingPunct="1">
              <a:spcBef>
                <a:spcPts val="672"/>
              </a:spcBef>
            </a:pPr>
            <a:r>
              <a:rPr lang="en-US" sz="2400" dirty="0" smtClean="0"/>
              <a:t>Source of income</a:t>
            </a:r>
          </a:p>
        </p:txBody>
      </p:sp>
      <p:sp>
        <p:nvSpPr>
          <p:cNvPr id="165890" name="Slide Number Placeholder 4"/>
          <p:cNvSpPr>
            <a:spLocks noGrp="1"/>
          </p:cNvSpPr>
          <p:nvPr>
            <p:ph type="sldNum" sz="quarter" idx="12"/>
          </p:nvPr>
        </p:nvSpPr>
        <p:spPr>
          <a:noFill/>
        </p:spPr>
        <p:txBody>
          <a:bodyPr/>
          <a:lstStyle/>
          <a:p>
            <a:fld id="{59F913AC-DBC0-4DFB-BF05-BEFE290F7F6D}" type="slidenum">
              <a:rPr lang="en-US" sz="2000" smtClean="0"/>
              <a:pPr/>
              <a:t>46</a:t>
            </a:fld>
            <a:endParaRPr lang="en-US" sz="2000" dirty="0" smtClean="0"/>
          </a:p>
        </p:txBody>
      </p:sp>
    </p:spTree>
    <p:extLst>
      <p:ext uri="{BB962C8B-B14F-4D97-AF65-F5344CB8AC3E}">
        <p14:creationId xmlns:p14="http://schemas.microsoft.com/office/powerpoint/2010/main" val="22876226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6172200" cy="4953000"/>
          </a:xfrm>
        </p:spPr>
        <p:txBody>
          <a:bodyPr/>
          <a:lstStyle/>
          <a:p>
            <a:pPr marL="0" indent="0" eaLnBrk="1" hangingPunct="1">
              <a:lnSpc>
                <a:spcPct val="90000"/>
              </a:lnSpc>
              <a:buSzPct val="100000"/>
              <a:buNone/>
            </a:pPr>
            <a:r>
              <a:rPr lang="en-US" sz="2800" dirty="0" smtClean="0"/>
              <a:t>Ask the case who they spent time with during the infectious period, for example: </a:t>
            </a:r>
          </a:p>
          <a:p>
            <a:pPr eaLnBrk="1" hangingPunct="1">
              <a:lnSpc>
                <a:spcPct val="90000"/>
              </a:lnSpc>
            </a:pPr>
            <a:r>
              <a:rPr lang="en-US" sz="2800" dirty="0"/>
              <a:t>Wife, husband, or partner</a:t>
            </a:r>
          </a:p>
          <a:p>
            <a:pPr eaLnBrk="1" hangingPunct="1">
              <a:lnSpc>
                <a:spcPct val="90000"/>
              </a:lnSpc>
            </a:pPr>
            <a:r>
              <a:rPr lang="en-US" sz="2800" dirty="0"/>
              <a:t>Children</a:t>
            </a:r>
          </a:p>
          <a:p>
            <a:pPr eaLnBrk="1" hangingPunct="1">
              <a:lnSpc>
                <a:spcPct val="90000"/>
              </a:lnSpc>
            </a:pPr>
            <a:r>
              <a:rPr lang="en-US" sz="2800" dirty="0" smtClean="0"/>
              <a:t>Household members</a:t>
            </a:r>
          </a:p>
          <a:p>
            <a:pPr eaLnBrk="1" hangingPunct="1">
              <a:lnSpc>
                <a:spcPct val="90000"/>
              </a:lnSpc>
            </a:pPr>
            <a:r>
              <a:rPr lang="en-US" sz="2800" dirty="0" smtClean="0"/>
              <a:t>Other </a:t>
            </a:r>
            <a:r>
              <a:rPr lang="en-US" sz="2800" dirty="0"/>
              <a:t>family members</a:t>
            </a:r>
          </a:p>
          <a:p>
            <a:pPr eaLnBrk="1" hangingPunct="1">
              <a:lnSpc>
                <a:spcPct val="90000"/>
              </a:lnSpc>
            </a:pPr>
            <a:r>
              <a:rPr lang="en-US" sz="2800" dirty="0" smtClean="0"/>
              <a:t>Friends</a:t>
            </a:r>
          </a:p>
          <a:p>
            <a:pPr eaLnBrk="1" hangingPunct="1">
              <a:lnSpc>
                <a:spcPct val="90000"/>
              </a:lnSpc>
            </a:pPr>
            <a:r>
              <a:rPr lang="en-US" sz="2800" dirty="0" smtClean="0"/>
              <a:t>Roommates</a:t>
            </a:r>
          </a:p>
          <a:p>
            <a:pPr eaLnBrk="1" hangingPunct="1">
              <a:lnSpc>
                <a:spcPct val="90000"/>
              </a:lnSpc>
            </a:pPr>
            <a:r>
              <a:rPr lang="en-US" sz="2800" dirty="0" smtClean="0"/>
              <a:t>Cellmates </a:t>
            </a:r>
          </a:p>
          <a:p>
            <a:pPr eaLnBrk="1" hangingPunct="1">
              <a:lnSpc>
                <a:spcPct val="90000"/>
              </a:lnSpc>
            </a:pPr>
            <a:r>
              <a:rPr lang="en-US" sz="2800" dirty="0" smtClean="0"/>
              <a:t>Coworkers</a:t>
            </a:r>
            <a:endParaRPr lang="en-US" sz="2800" dirty="0"/>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pPr>
                <a:defRPr/>
              </a:pPr>
              <a:t>47</a:t>
            </a:fld>
            <a:endParaRPr lang="en-US" sz="2000" dirty="0"/>
          </a:p>
        </p:txBody>
      </p:sp>
      <p:pic>
        <p:nvPicPr>
          <p:cNvPr id="5" name="Picture 7" descr="Universal Man and Woman Shapes clipart">
            <a:hlinkClick r:id="rId3"/>
          </p:cNvPr>
          <p:cNvPicPr>
            <a:picLocks noChangeAspect="1" noChangeArrowheads="1"/>
          </p:cNvPicPr>
          <p:nvPr/>
        </p:nvPicPr>
        <p:blipFill>
          <a:blip r:embed="rId4" cstate="print"/>
          <a:srcRect l="47520" r="720"/>
          <a:stretch>
            <a:fillRect/>
          </a:stretch>
        </p:blipFill>
        <p:spPr bwMode="auto">
          <a:xfrm>
            <a:off x="8006221" y="1905000"/>
            <a:ext cx="918704" cy="1295400"/>
          </a:xfrm>
          <a:prstGeom prst="rect">
            <a:avLst/>
          </a:prstGeom>
          <a:noFill/>
          <a:ln w="9525">
            <a:noFill/>
            <a:miter lim="800000"/>
            <a:headEnd/>
            <a:tailEnd/>
          </a:ln>
        </p:spPr>
      </p:pic>
      <p:pic>
        <p:nvPicPr>
          <p:cNvPr id="6" name="Picture 7" descr="Universal Man and Woman Shapes clipart">
            <a:hlinkClick r:id="rId3"/>
          </p:cNvPr>
          <p:cNvPicPr>
            <a:picLocks noChangeAspect="1" noChangeArrowheads="1"/>
          </p:cNvPicPr>
          <p:nvPr/>
        </p:nvPicPr>
        <p:blipFill>
          <a:blip r:embed="rId4" cstate="print"/>
          <a:srcRect l="47520" r="720"/>
          <a:stretch>
            <a:fillRect/>
          </a:stretch>
        </p:blipFill>
        <p:spPr bwMode="auto">
          <a:xfrm>
            <a:off x="7848600" y="3581400"/>
            <a:ext cx="918704" cy="1295400"/>
          </a:xfrm>
          <a:prstGeom prst="rect">
            <a:avLst/>
          </a:prstGeom>
          <a:noFill/>
          <a:ln w="9525">
            <a:noFill/>
            <a:miter lim="800000"/>
            <a:headEnd/>
            <a:tailEnd/>
          </a:ln>
        </p:spPr>
      </p:pic>
      <p:pic>
        <p:nvPicPr>
          <p:cNvPr id="9" name="Picture 3" descr="Universal Man and Woman Shapes clipart">
            <a:hlinkClick r:id="rId3"/>
          </p:cNvPr>
          <p:cNvPicPr>
            <a:picLocks noChangeAspect="1" noChangeArrowheads="1"/>
          </p:cNvPicPr>
          <p:nvPr/>
        </p:nvPicPr>
        <p:blipFill>
          <a:blip r:embed="rId4" cstate="print"/>
          <a:srcRect l="720" r="50400"/>
          <a:stretch>
            <a:fillRect/>
          </a:stretch>
        </p:blipFill>
        <p:spPr bwMode="auto">
          <a:xfrm>
            <a:off x="6629400" y="1981200"/>
            <a:ext cx="895350" cy="1524000"/>
          </a:xfrm>
          <a:prstGeom prst="rect">
            <a:avLst/>
          </a:prstGeom>
          <a:noFill/>
          <a:ln w="9525">
            <a:noFill/>
            <a:miter lim="800000"/>
            <a:headEnd/>
            <a:tailEnd/>
          </a:ln>
        </p:spPr>
      </p:pic>
      <p:sp>
        <p:nvSpPr>
          <p:cNvPr id="10" name="Rectangle 2"/>
          <p:cNvSpPr>
            <a:spLocks noGrp="1" noChangeArrowheads="1"/>
          </p:cNvSpPr>
          <p:nvPr>
            <p:ph type="title"/>
          </p:nvPr>
        </p:nvSpPr>
        <p:spPr>
          <a:xfrm>
            <a:off x="66676" y="117475"/>
            <a:ext cx="8924924" cy="1143000"/>
          </a:xfrm>
        </p:spPr>
        <p:txBody>
          <a:bodyPr/>
          <a:lstStyle/>
          <a:p>
            <a:pPr lvl="1" eaLnBrk="1" hangingPunct="1"/>
            <a:r>
              <a:rPr lang="en-US" sz="3600" dirty="0" smtClean="0"/>
              <a:t>Identify</a:t>
            </a:r>
            <a:r>
              <a:rPr lang="en-US" dirty="0" smtClean="0"/>
              <a:t> WHO the Case Spent Time With (1)</a:t>
            </a:r>
            <a:endParaRPr lang="en-US" sz="3600" b="1" dirty="0" smtClean="0"/>
          </a:p>
        </p:txBody>
      </p:sp>
      <p:pic>
        <p:nvPicPr>
          <p:cNvPr id="11" name="Picture 7" descr="Universal Man and Woman Shapes clipart">
            <a:hlinkClick r:id="rId3"/>
          </p:cNvPr>
          <p:cNvPicPr>
            <a:picLocks noChangeAspect="1" noChangeArrowheads="1"/>
          </p:cNvPicPr>
          <p:nvPr/>
        </p:nvPicPr>
        <p:blipFill>
          <a:blip r:embed="rId4" cstate="print"/>
          <a:srcRect l="47520" r="720"/>
          <a:stretch>
            <a:fillRect/>
          </a:stretch>
        </p:blipFill>
        <p:spPr bwMode="auto">
          <a:xfrm>
            <a:off x="6629400" y="4343400"/>
            <a:ext cx="537704" cy="758179"/>
          </a:xfrm>
          <a:prstGeom prst="rect">
            <a:avLst/>
          </a:prstGeom>
          <a:noFill/>
          <a:ln w="9525">
            <a:noFill/>
            <a:miter lim="800000"/>
            <a:headEnd/>
            <a:tailEnd/>
          </a:ln>
        </p:spPr>
      </p:pic>
      <p:pic>
        <p:nvPicPr>
          <p:cNvPr id="12" name="Picture 3" descr="Universal Man and Woman Shapes clipart">
            <a:hlinkClick r:id="rId3"/>
          </p:cNvPr>
          <p:cNvPicPr>
            <a:picLocks noChangeAspect="1" noChangeArrowheads="1"/>
          </p:cNvPicPr>
          <p:nvPr/>
        </p:nvPicPr>
        <p:blipFill>
          <a:blip r:embed="rId4" cstate="print"/>
          <a:srcRect l="720" r="50400"/>
          <a:stretch>
            <a:fillRect/>
          </a:stretch>
        </p:blipFill>
        <p:spPr bwMode="auto">
          <a:xfrm>
            <a:off x="7162800" y="4267200"/>
            <a:ext cx="537210" cy="914400"/>
          </a:xfrm>
          <a:prstGeom prst="rect">
            <a:avLst/>
          </a:prstGeom>
          <a:noFill/>
          <a:ln w="9525">
            <a:noFill/>
            <a:miter lim="800000"/>
            <a:headEnd/>
            <a:tailEnd/>
          </a:ln>
        </p:spPr>
      </p:pic>
    </p:spTree>
    <p:extLst>
      <p:ext uri="{BB962C8B-B14F-4D97-AF65-F5344CB8AC3E}">
        <p14:creationId xmlns:p14="http://schemas.microsoft.com/office/powerpoint/2010/main" val="115181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ChangeArrowheads="1"/>
          </p:cNvSpPr>
          <p:nvPr>
            <p:ph type="title"/>
          </p:nvPr>
        </p:nvSpPr>
        <p:spPr>
          <a:xfrm>
            <a:off x="0" y="117475"/>
            <a:ext cx="9448800" cy="1025525"/>
          </a:xfrm>
        </p:spPr>
        <p:txBody>
          <a:bodyPr>
            <a:noAutofit/>
          </a:bodyPr>
          <a:lstStyle/>
          <a:p>
            <a:pPr eaLnBrk="1" hangingPunct="1"/>
            <a:r>
              <a:rPr lang="en-US" sz="3200" dirty="0"/>
              <a:t>Identify WHO </a:t>
            </a:r>
            <a:r>
              <a:rPr lang="en-US" sz="3200" dirty="0" smtClean="0"/>
              <a:t>the Case </a:t>
            </a:r>
            <a:r>
              <a:rPr lang="en-US" sz="3200" dirty="0"/>
              <a:t>Spent Time </a:t>
            </a:r>
            <a:r>
              <a:rPr lang="en-US" sz="3200" dirty="0" smtClean="0"/>
              <a:t>With (2)</a:t>
            </a:r>
          </a:p>
        </p:txBody>
      </p:sp>
      <p:sp>
        <p:nvSpPr>
          <p:cNvPr id="163844" name="Rectangle 3"/>
          <p:cNvSpPr>
            <a:spLocks noGrp="1" noChangeArrowheads="1"/>
          </p:cNvSpPr>
          <p:nvPr>
            <p:ph idx="1"/>
          </p:nvPr>
        </p:nvSpPr>
        <p:spPr>
          <a:xfrm>
            <a:off x="152400" y="1600201"/>
            <a:ext cx="4648200" cy="3733800"/>
          </a:xfrm>
        </p:spPr>
        <p:txBody>
          <a:bodyPr/>
          <a:lstStyle/>
          <a:p>
            <a:pPr eaLnBrk="1" hangingPunct="1">
              <a:lnSpc>
                <a:spcPct val="90000"/>
              </a:lnSpc>
              <a:buSzPct val="100000"/>
            </a:pPr>
            <a:r>
              <a:rPr lang="en-US" sz="2600" dirty="0" smtClean="0">
                <a:solidFill>
                  <a:schemeClr val="tx2"/>
                </a:solidFill>
              </a:rPr>
              <a:t>Ask </a:t>
            </a:r>
            <a:r>
              <a:rPr lang="en-US" sz="2600" dirty="0">
                <a:solidFill>
                  <a:schemeClr val="tx2"/>
                </a:solidFill>
              </a:rPr>
              <a:t>for names and aliases of contacts</a:t>
            </a:r>
          </a:p>
          <a:p>
            <a:pPr eaLnBrk="1" hangingPunct="1">
              <a:lnSpc>
                <a:spcPct val="90000"/>
              </a:lnSpc>
              <a:buSzPct val="100000"/>
            </a:pPr>
            <a:endParaRPr lang="en-US" sz="1600" dirty="0"/>
          </a:p>
          <a:p>
            <a:pPr eaLnBrk="1" hangingPunct="1">
              <a:lnSpc>
                <a:spcPct val="90000"/>
              </a:lnSpc>
              <a:buSzPct val="100000"/>
            </a:pPr>
            <a:r>
              <a:rPr lang="en-US" sz="2600" dirty="0"/>
              <a:t>Ask if contacts </a:t>
            </a:r>
          </a:p>
          <a:p>
            <a:pPr lvl="1" eaLnBrk="1" hangingPunct="1">
              <a:lnSpc>
                <a:spcPct val="90000"/>
              </a:lnSpc>
            </a:pPr>
            <a:r>
              <a:rPr lang="en-US" sz="2600" dirty="0"/>
              <a:t>Have TB symptoms</a:t>
            </a:r>
          </a:p>
          <a:p>
            <a:pPr lvl="1" eaLnBrk="1" hangingPunct="1">
              <a:lnSpc>
                <a:spcPct val="90000"/>
              </a:lnSpc>
            </a:pPr>
            <a:r>
              <a:rPr lang="en-US" sz="2600" dirty="0"/>
              <a:t>Have weakened immune systems</a:t>
            </a:r>
          </a:p>
          <a:p>
            <a:pPr lvl="1" eaLnBrk="1" hangingPunct="1">
              <a:lnSpc>
                <a:spcPct val="90000"/>
              </a:lnSpc>
            </a:pPr>
            <a:r>
              <a:rPr lang="en-US" sz="2600" dirty="0"/>
              <a:t>Are children </a:t>
            </a:r>
            <a:r>
              <a:rPr lang="en-US" sz="2600" dirty="0" smtClean="0"/>
              <a:t>younger </a:t>
            </a:r>
            <a:r>
              <a:rPr lang="en-US" sz="2600" dirty="0"/>
              <a:t>than 5 years of </a:t>
            </a:r>
            <a:r>
              <a:rPr lang="en-US" sz="2600" dirty="0" smtClean="0"/>
              <a:t>age</a:t>
            </a:r>
            <a:endParaRPr lang="en-US" sz="2600" dirty="0"/>
          </a:p>
        </p:txBody>
      </p:sp>
      <p:sp>
        <p:nvSpPr>
          <p:cNvPr id="163842" name="Slide Number Placeholder 4"/>
          <p:cNvSpPr>
            <a:spLocks noGrp="1"/>
          </p:cNvSpPr>
          <p:nvPr>
            <p:ph type="sldNum" sz="quarter" idx="12"/>
          </p:nvPr>
        </p:nvSpPr>
        <p:spPr>
          <a:noFill/>
        </p:spPr>
        <p:txBody>
          <a:bodyPr/>
          <a:lstStyle/>
          <a:p>
            <a:fld id="{A4DF62DA-8FCB-4B65-8A7E-E75B75DB5724}" type="slidenum">
              <a:rPr lang="en-US" sz="2000" smtClean="0"/>
              <a:pPr/>
              <a:t>48</a:t>
            </a:fld>
            <a:endParaRPr lang="en-US" sz="2000" dirty="0" smtClean="0"/>
          </a:p>
        </p:txBody>
      </p:sp>
      <p:pic>
        <p:nvPicPr>
          <p:cNvPr id="8194" name="Picture 2" descr="D:\Selects\LoRes\IMG_2224.jpg"/>
          <p:cNvPicPr>
            <a:picLocks noChangeAspect="1" noChangeArrowheads="1"/>
          </p:cNvPicPr>
          <p:nvPr/>
        </p:nvPicPr>
        <p:blipFill>
          <a:blip r:embed="rId3" cstate="print"/>
          <a:srcRect/>
          <a:stretch>
            <a:fillRect/>
          </a:stretch>
        </p:blipFill>
        <p:spPr bwMode="auto">
          <a:xfrm>
            <a:off x="4953000" y="1828800"/>
            <a:ext cx="3902075" cy="2600325"/>
          </a:xfrm>
          <a:prstGeom prst="rect">
            <a:avLst/>
          </a:prstGeom>
          <a:noFill/>
          <a:ln>
            <a:solidFill>
              <a:schemeClr val="accent1">
                <a:lumMod val="75000"/>
              </a:schemeClr>
            </a:solid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28600" y="117475"/>
            <a:ext cx="8686800" cy="1143000"/>
          </a:xfrm>
        </p:spPr>
        <p:txBody>
          <a:bodyPr/>
          <a:lstStyle/>
          <a:p>
            <a:pPr lvl="1" eaLnBrk="1" hangingPunct="1"/>
            <a:r>
              <a:rPr lang="en-US" sz="3400" dirty="0" smtClean="0"/>
              <a:t>Identify </a:t>
            </a:r>
            <a:r>
              <a:rPr lang="en-US" sz="3400" dirty="0"/>
              <a:t>WHEN </a:t>
            </a:r>
            <a:r>
              <a:rPr lang="en-US" sz="3400" dirty="0" smtClean="0"/>
              <a:t>and WHAT Activities or Events the Case Participated In (1)</a:t>
            </a:r>
            <a:endParaRPr lang="en-US" sz="3400" b="1" dirty="0" smtClean="0"/>
          </a:p>
        </p:txBody>
      </p:sp>
      <p:sp>
        <p:nvSpPr>
          <p:cNvPr id="117763" name="Rectangle 3"/>
          <p:cNvSpPr>
            <a:spLocks noGrp="1" noChangeArrowheads="1"/>
          </p:cNvSpPr>
          <p:nvPr>
            <p:ph type="body" idx="1"/>
          </p:nvPr>
        </p:nvSpPr>
        <p:spPr>
          <a:xfrm>
            <a:off x="304800" y="1600200"/>
            <a:ext cx="6477000" cy="4648200"/>
          </a:xfrm>
        </p:spPr>
        <p:txBody>
          <a:bodyPr/>
          <a:lstStyle/>
          <a:p>
            <a:pPr eaLnBrk="1" hangingPunct="1">
              <a:lnSpc>
                <a:spcPct val="90000"/>
              </a:lnSpc>
              <a:buSzPct val="100000"/>
            </a:pPr>
            <a:r>
              <a:rPr lang="en-US" sz="2800" dirty="0">
                <a:solidFill>
                  <a:schemeClr val="tx2"/>
                </a:solidFill>
              </a:rPr>
              <a:t>Ask about activities during  infectious period</a:t>
            </a:r>
          </a:p>
          <a:p>
            <a:pPr lvl="1" eaLnBrk="1" hangingPunct="1">
              <a:lnSpc>
                <a:spcPct val="90000"/>
              </a:lnSpc>
              <a:buSzPct val="100000"/>
            </a:pPr>
            <a:r>
              <a:rPr lang="en-US" dirty="0" smtClean="0">
                <a:solidFill>
                  <a:schemeClr val="tx2"/>
                </a:solidFill>
              </a:rPr>
              <a:t>Travel, vacations</a:t>
            </a:r>
            <a:endParaRPr lang="en-US" dirty="0">
              <a:solidFill>
                <a:schemeClr val="tx2"/>
              </a:solidFill>
            </a:endParaRPr>
          </a:p>
          <a:p>
            <a:pPr lvl="1" eaLnBrk="1" hangingPunct="1">
              <a:lnSpc>
                <a:spcPct val="90000"/>
              </a:lnSpc>
              <a:buSzPct val="100000"/>
            </a:pPr>
            <a:r>
              <a:rPr lang="en-US" dirty="0" smtClean="0">
                <a:solidFill>
                  <a:schemeClr val="tx2"/>
                </a:solidFill>
              </a:rPr>
              <a:t>Social </a:t>
            </a:r>
            <a:r>
              <a:rPr lang="en-US" dirty="0">
                <a:solidFill>
                  <a:schemeClr val="tx2"/>
                </a:solidFill>
              </a:rPr>
              <a:t>events</a:t>
            </a:r>
          </a:p>
          <a:p>
            <a:pPr lvl="1" eaLnBrk="1" hangingPunct="1">
              <a:lnSpc>
                <a:spcPct val="90000"/>
              </a:lnSpc>
              <a:buSzPct val="100000"/>
            </a:pPr>
            <a:r>
              <a:rPr lang="en-US" dirty="0" smtClean="0">
                <a:solidFill>
                  <a:schemeClr val="tx2"/>
                </a:solidFill>
              </a:rPr>
              <a:t>Holidays </a:t>
            </a:r>
          </a:p>
          <a:p>
            <a:pPr lvl="1" eaLnBrk="1" hangingPunct="1">
              <a:lnSpc>
                <a:spcPct val="90000"/>
              </a:lnSpc>
              <a:buSzPct val="100000"/>
            </a:pPr>
            <a:endParaRPr lang="en-US" sz="1000" dirty="0">
              <a:solidFill>
                <a:schemeClr val="tx2"/>
              </a:solidFill>
            </a:endParaRPr>
          </a:p>
          <a:p>
            <a:pPr eaLnBrk="1" hangingPunct="1">
              <a:lnSpc>
                <a:spcPct val="90000"/>
              </a:lnSpc>
              <a:buSzPct val="100000"/>
            </a:pPr>
            <a:r>
              <a:rPr lang="en-US" sz="2800" dirty="0" smtClean="0">
                <a:solidFill>
                  <a:schemeClr val="tx2"/>
                </a:solidFill>
              </a:rPr>
              <a:t>Ask the case to review calendar or appointment book </a:t>
            </a:r>
          </a:p>
          <a:p>
            <a:pPr eaLnBrk="1" hangingPunct="1">
              <a:lnSpc>
                <a:spcPct val="90000"/>
              </a:lnSpc>
              <a:buSzPct val="100000"/>
            </a:pPr>
            <a:endParaRPr lang="en-US" sz="1000" dirty="0" smtClean="0">
              <a:solidFill>
                <a:schemeClr val="tx2"/>
              </a:solidFill>
            </a:endParaRPr>
          </a:p>
          <a:p>
            <a:pPr eaLnBrk="1" hangingPunct="1">
              <a:lnSpc>
                <a:spcPct val="90000"/>
              </a:lnSpc>
              <a:buSzPct val="100000"/>
            </a:pPr>
            <a:r>
              <a:rPr lang="en-US" sz="2800" dirty="0" smtClean="0">
                <a:solidFill>
                  <a:schemeClr val="tx2"/>
                </a:solidFill>
              </a:rPr>
              <a:t>Review cell phone logs and social networking sites (e.g., Facebook) </a:t>
            </a:r>
          </a:p>
        </p:txBody>
      </p:sp>
      <p:pic>
        <p:nvPicPr>
          <p:cNvPr id="5" name="Picture 8"/>
          <p:cNvPicPr>
            <a:picLocks noChangeAspect="1" noChangeArrowheads="1"/>
          </p:cNvPicPr>
          <p:nvPr/>
        </p:nvPicPr>
        <p:blipFill>
          <a:blip r:embed="rId3" cstate="print"/>
          <a:srcRect r="3749"/>
          <a:stretch>
            <a:fillRect/>
          </a:stretch>
        </p:blipFill>
        <p:spPr bwMode="auto">
          <a:xfrm>
            <a:off x="6780617" y="4678965"/>
            <a:ext cx="1379159" cy="1433130"/>
          </a:xfrm>
          <a:prstGeom prst="rect">
            <a:avLst/>
          </a:prstGeom>
          <a:noFill/>
          <a:ln w="25400" algn="ctr">
            <a:noFill/>
            <a:miter lim="800000"/>
            <a:headEnd/>
            <a:tailEnd/>
          </a:ln>
        </p:spPr>
      </p:pic>
      <p:sp>
        <p:nvSpPr>
          <p:cNvPr id="6" name="Slide Number Placeholder 3"/>
          <p:cNvSpPr>
            <a:spLocks noGrp="1"/>
          </p:cNvSpPr>
          <p:nvPr>
            <p:ph type="sldNum" sz="quarter" idx="12"/>
          </p:nvPr>
        </p:nvSpPr>
        <p:spPr>
          <a:xfrm>
            <a:off x="3657600" y="6305550"/>
            <a:ext cx="5181600" cy="476250"/>
          </a:xfrm>
        </p:spPr>
        <p:txBody>
          <a:bodyPr/>
          <a:lstStyle/>
          <a:p>
            <a:pPr>
              <a:defRPr/>
            </a:pPr>
            <a:fld id="{42B940A8-1F4E-424F-8215-AF7160E4C023}" type="slidenum">
              <a:rPr lang="en-US" sz="2000" smtClean="0"/>
              <a:pPr>
                <a:defRPr/>
              </a:pPr>
              <a:t>49</a:t>
            </a:fld>
            <a:endParaRPr lang="en-US" sz="2000" dirty="0"/>
          </a:p>
        </p:txBody>
      </p:sp>
      <p:pic>
        <p:nvPicPr>
          <p:cNvPr id="3078" name="Picture 6" descr="C:\Documents and Settings\htz7\Local Settings\Temporary Internet Files\Content.IE5\ZLI7UJ3C\MC90023656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645765"/>
            <a:ext cx="2063776" cy="232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515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6200" y="76200"/>
            <a:ext cx="9220200" cy="1143000"/>
          </a:xfrm>
        </p:spPr>
        <p:txBody>
          <a:bodyPr/>
          <a:lstStyle/>
          <a:p>
            <a:r>
              <a:rPr lang="en-US" sz="3400" dirty="0" smtClean="0"/>
              <a:t>When Should the TB Interview Be Conducted?</a:t>
            </a:r>
            <a:endParaRPr lang="en-US" sz="3400" dirty="0"/>
          </a:p>
        </p:txBody>
      </p:sp>
      <p:sp>
        <p:nvSpPr>
          <p:cNvPr id="123907" name="Rectangle 3"/>
          <p:cNvSpPr>
            <a:spLocks noGrp="1" noChangeArrowheads="1"/>
          </p:cNvSpPr>
          <p:nvPr>
            <p:ph type="body" idx="1"/>
          </p:nvPr>
        </p:nvSpPr>
        <p:spPr>
          <a:xfrm>
            <a:off x="457200" y="1676400"/>
            <a:ext cx="8382000" cy="4267200"/>
          </a:xfrm>
        </p:spPr>
        <p:txBody>
          <a:bodyPr/>
          <a:lstStyle/>
          <a:p>
            <a:pPr>
              <a:lnSpc>
                <a:spcPct val="80000"/>
              </a:lnSpc>
            </a:pPr>
            <a:r>
              <a:rPr lang="en-US" sz="2800" u="sng" dirty="0" smtClean="0"/>
              <a:t>Initial </a:t>
            </a:r>
            <a:r>
              <a:rPr lang="en-US" sz="2800" u="sng" dirty="0"/>
              <a:t>interview</a:t>
            </a:r>
            <a:r>
              <a:rPr lang="en-US" sz="2800" dirty="0"/>
              <a:t> should be conducted </a:t>
            </a:r>
          </a:p>
          <a:p>
            <a:pPr marL="971550" lvl="1" indent="-457200">
              <a:lnSpc>
                <a:spcPct val="80000"/>
              </a:lnSpc>
              <a:buFont typeface="Arial" pitchFamily="34" charset="0"/>
              <a:buChar char="–"/>
            </a:pPr>
            <a:r>
              <a:rPr lang="en-US" dirty="0" smtClean="0">
                <a:ea typeface="+mn-ea"/>
                <a:cs typeface="+mn-cs"/>
              </a:rPr>
              <a:t>Within 1 business </a:t>
            </a:r>
            <a:r>
              <a:rPr lang="en-US" dirty="0">
                <a:ea typeface="+mn-ea"/>
                <a:cs typeface="+mn-cs"/>
              </a:rPr>
              <a:t>day of reporting for infectious </a:t>
            </a:r>
            <a:r>
              <a:rPr lang="en-US" dirty="0" smtClean="0">
                <a:ea typeface="+mn-ea"/>
                <a:cs typeface="+mn-cs"/>
              </a:rPr>
              <a:t>cases</a:t>
            </a:r>
            <a:endParaRPr lang="en-US" dirty="0">
              <a:ea typeface="+mn-ea"/>
              <a:cs typeface="+mn-cs"/>
            </a:endParaRPr>
          </a:p>
          <a:p>
            <a:pPr marL="971550" lvl="1" indent="-457200">
              <a:lnSpc>
                <a:spcPct val="80000"/>
              </a:lnSpc>
              <a:buFont typeface="Arial" pitchFamily="34" charset="0"/>
              <a:buChar char="–"/>
            </a:pPr>
            <a:r>
              <a:rPr lang="en-US" dirty="0" smtClean="0">
                <a:ea typeface="+mn-ea"/>
                <a:cs typeface="+mn-cs"/>
              </a:rPr>
              <a:t>Within 3 </a:t>
            </a:r>
            <a:r>
              <a:rPr lang="en-US" dirty="0">
                <a:ea typeface="+mn-ea"/>
                <a:cs typeface="+mn-cs"/>
              </a:rPr>
              <a:t>business days for </a:t>
            </a:r>
            <a:r>
              <a:rPr lang="en-US" dirty="0" smtClean="0">
                <a:ea typeface="+mn-ea"/>
                <a:cs typeface="+mn-cs"/>
              </a:rPr>
              <a:t>others</a:t>
            </a:r>
          </a:p>
          <a:p>
            <a:pPr marL="514350" lvl="1" indent="0">
              <a:lnSpc>
                <a:spcPct val="80000"/>
              </a:lnSpc>
              <a:buNone/>
            </a:pPr>
            <a:endParaRPr lang="en-US" dirty="0" smtClean="0">
              <a:ea typeface="+mn-ea"/>
              <a:cs typeface="+mn-cs"/>
            </a:endParaRPr>
          </a:p>
          <a:p>
            <a:pPr marL="461963" indent="-347663">
              <a:lnSpc>
                <a:spcPct val="80000"/>
              </a:lnSpc>
              <a:buFont typeface="Arial" pitchFamily="34" charset="0"/>
              <a:buChar char="•"/>
            </a:pPr>
            <a:r>
              <a:rPr lang="en-US" sz="2800" u="sng" dirty="0" smtClean="0"/>
              <a:t>Second interview (re-interview)</a:t>
            </a:r>
            <a:r>
              <a:rPr lang="en-US" sz="2800" dirty="0" smtClean="0"/>
              <a:t> should be conducted 1 to 2 </a:t>
            </a:r>
            <a:r>
              <a:rPr lang="en-US" sz="2800" dirty="0"/>
              <a:t>weeks </a:t>
            </a:r>
            <a:r>
              <a:rPr lang="en-US" sz="2800" dirty="0" smtClean="0"/>
              <a:t>later</a:t>
            </a:r>
            <a:br>
              <a:rPr lang="en-US" sz="2800" dirty="0" smtClean="0"/>
            </a:br>
            <a:endParaRPr lang="en-US" sz="2800" dirty="0" smtClean="0"/>
          </a:p>
          <a:p>
            <a:pPr>
              <a:lnSpc>
                <a:spcPct val="80000"/>
              </a:lnSpc>
            </a:pPr>
            <a:r>
              <a:rPr lang="en-US" sz="2800" dirty="0" smtClean="0"/>
              <a:t>Additional interviews may be needed to gather more information and to build trust</a:t>
            </a:r>
            <a:endParaRPr lang="en-US" sz="2800" dirty="0"/>
          </a:p>
        </p:txBody>
      </p:sp>
      <p:sp>
        <p:nvSpPr>
          <p:cNvPr id="5" name="Slide Number Placeholder 2"/>
          <p:cNvSpPr>
            <a:spLocks noGrp="1"/>
          </p:cNvSpPr>
          <p:nvPr>
            <p:ph type="sldNum" sz="quarter" idx="12"/>
          </p:nvPr>
        </p:nvSpPr>
        <p:spPr>
          <a:xfrm>
            <a:off x="3657600" y="6305550"/>
            <a:ext cx="5181600" cy="476250"/>
          </a:xfrm>
        </p:spPr>
        <p:txBody>
          <a:bodyPr/>
          <a:lstStyle/>
          <a:p>
            <a:pPr>
              <a:defRPr/>
            </a:pPr>
            <a:fld id="{2A1F3306-BD67-4277-83A7-7C4084A32F9C}" type="slidenum">
              <a:rPr lang="en-US" sz="2000" smtClean="0"/>
              <a:pPr>
                <a:defRPr/>
              </a:pPr>
              <a:t>5</a:t>
            </a:fld>
            <a:endParaRPr lang="en-US" sz="2000" dirty="0"/>
          </a:p>
        </p:txBody>
      </p:sp>
    </p:spTree>
    <p:extLst>
      <p:ext uri="{BB962C8B-B14F-4D97-AF65-F5344CB8AC3E}">
        <p14:creationId xmlns:p14="http://schemas.microsoft.com/office/powerpoint/2010/main" val="3985361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3"/>
          <p:cNvSpPr>
            <a:spLocks noGrp="1" noChangeArrowheads="1"/>
          </p:cNvSpPr>
          <p:nvPr>
            <p:ph idx="1"/>
          </p:nvPr>
        </p:nvSpPr>
        <p:spPr>
          <a:xfrm>
            <a:off x="76200" y="1447800"/>
            <a:ext cx="6858000" cy="5257800"/>
          </a:xfrm>
        </p:spPr>
        <p:txBody>
          <a:bodyPr/>
          <a:lstStyle/>
          <a:p>
            <a:pPr eaLnBrk="1" hangingPunct="1">
              <a:spcBef>
                <a:spcPts val="0"/>
              </a:spcBef>
            </a:pPr>
            <a:r>
              <a:rPr lang="en-US" sz="2800" dirty="0" smtClean="0"/>
              <a:t>Examples of social/recreational places and activities </a:t>
            </a:r>
          </a:p>
          <a:p>
            <a:pPr eaLnBrk="1" hangingPunct="1">
              <a:spcBef>
                <a:spcPts val="0"/>
              </a:spcBef>
            </a:pPr>
            <a:endParaRPr lang="en-US" sz="1200" dirty="0" smtClean="0"/>
          </a:p>
          <a:p>
            <a:pPr lvl="1" eaLnBrk="1" hangingPunct="1">
              <a:spcBef>
                <a:spcPts val="0"/>
              </a:spcBef>
            </a:pPr>
            <a:r>
              <a:rPr lang="en-US" dirty="0" smtClean="0"/>
              <a:t>Hangouts, bars, clubs </a:t>
            </a:r>
          </a:p>
          <a:p>
            <a:pPr lvl="1" eaLnBrk="1" hangingPunct="1">
              <a:spcBef>
                <a:spcPts val="0"/>
              </a:spcBef>
            </a:pPr>
            <a:endParaRPr lang="en-US" sz="1200" dirty="0" smtClean="0"/>
          </a:p>
          <a:p>
            <a:pPr lvl="1" eaLnBrk="1" hangingPunct="1">
              <a:spcBef>
                <a:spcPts val="0"/>
              </a:spcBef>
            </a:pPr>
            <a:r>
              <a:rPr lang="en-US" dirty="0" smtClean="0"/>
              <a:t>Team sports</a:t>
            </a:r>
          </a:p>
          <a:p>
            <a:pPr lvl="1" eaLnBrk="1" hangingPunct="1">
              <a:spcBef>
                <a:spcPts val="0"/>
              </a:spcBef>
            </a:pPr>
            <a:endParaRPr lang="en-US" sz="1200" dirty="0" smtClean="0"/>
          </a:p>
          <a:p>
            <a:pPr lvl="1" eaLnBrk="1" hangingPunct="1">
              <a:spcBef>
                <a:spcPts val="0"/>
              </a:spcBef>
            </a:pPr>
            <a:r>
              <a:rPr lang="en-US" dirty="0" smtClean="0"/>
              <a:t>Community centers</a:t>
            </a:r>
          </a:p>
          <a:p>
            <a:pPr lvl="1" eaLnBrk="1" hangingPunct="1">
              <a:spcBef>
                <a:spcPts val="0"/>
              </a:spcBef>
            </a:pPr>
            <a:endParaRPr lang="en-US" sz="1200" dirty="0" smtClean="0"/>
          </a:p>
          <a:p>
            <a:pPr lvl="1" eaLnBrk="1" hangingPunct="1">
              <a:spcBef>
                <a:spcPts val="0"/>
              </a:spcBef>
            </a:pPr>
            <a:r>
              <a:rPr lang="en-US" dirty="0" smtClean="0"/>
              <a:t>Bands, choir </a:t>
            </a:r>
          </a:p>
          <a:p>
            <a:pPr lvl="1" eaLnBrk="1" hangingPunct="1">
              <a:spcBef>
                <a:spcPts val="0"/>
              </a:spcBef>
            </a:pPr>
            <a:endParaRPr lang="en-US" sz="1200" dirty="0" smtClean="0"/>
          </a:p>
          <a:p>
            <a:pPr lvl="1" eaLnBrk="1" hangingPunct="1">
              <a:spcBef>
                <a:spcPts val="0"/>
              </a:spcBef>
            </a:pPr>
            <a:r>
              <a:rPr lang="en-US" dirty="0" smtClean="0"/>
              <a:t>Places of worship</a:t>
            </a:r>
          </a:p>
          <a:p>
            <a:pPr eaLnBrk="1" hangingPunct="1"/>
            <a:r>
              <a:rPr lang="en-US" sz="2800" dirty="0" smtClean="0"/>
              <a:t>Ask about the number of hours per day/week, and means of transportation</a:t>
            </a:r>
          </a:p>
        </p:txBody>
      </p:sp>
      <p:sp>
        <p:nvSpPr>
          <p:cNvPr id="168962" name="Slide Number Placeholder 4"/>
          <p:cNvSpPr>
            <a:spLocks noGrp="1"/>
          </p:cNvSpPr>
          <p:nvPr>
            <p:ph type="sldNum" sz="quarter" idx="12"/>
          </p:nvPr>
        </p:nvSpPr>
        <p:spPr>
          <a:noFill/>
        </p:spPr>
        <p:txBody>
          <a:bodyPr/>
          <a:lstStyle/>
          <a:p>
            <a:fld id="{1A0A8F26-B351-4F96-A9AC-25863F7A9A82}" type="slidenum">
              <a:rPr lang="en-US" sz="2000" smtClean="0"/>
              <a:pPr/>
              <a:t>50</a:t>
            </a:fld>
            <a:endParaRPr lang="en-US" sz="2000" dirty="0" smtClean="0"/>
          </a:p>
        </p:txBody>
      </p:sp>
      <p:pic>
        <p:nvPicPr>
          <p:cNvPr id="10258" name="Picture 18" descr="C:\Documents and Settings\htz7\Local Settings\Temporary Internet Files\Content.IE5\ZLI7UJ3C\MP900444255[1].jpg"/>
          <p:cNvPicPr>
            <a:picLocks noChangeAspect="1" noChangeArrowheads="1"/>
          </p:cNvPicPr>
          <p:nvPr/>
        </p:nvPicPr>
        <p:blipFill>
          <a:blip r:embed="rId3" cstate="print"/>
          <a:srcRect/>
          <a:stretch>
            <a:fillRect/>
          </a:stretch>
        </p:blipFill>
        <p:spPr bwMode="auto">
          <a:xfrm>
            <a:off x="6798564" y="1524000"/>
            <a:ext cx="1645654" cy="2209800"/>
          </a:xfrm>
          <a:prstGeom prst="rect">
            <a:avLst/>
          </a:prstGeom>
          <a:noFill/>
          <a:ln>
            <a:solidFill>
              <a:schemeClr val="accent1">
                <a:lumMod val="75000"/>
              </a:schemeClr>
            </a:solidFill>
          </a:ln>
        </p:spPr>
      </p:pic>
      <p:pic>
        <p:nvPicPr>
          <p:cNvPr id="10261" name="Picture 21" descr="C:\Documents and Settings\htz7\Local Settings\Temporary Internet Files\Content.IE5\5JFOO777\MP900316723[1].jpg"/>
          <p:cNvPicPr>
            <a:picLocks noChangeAspect="1" noChangeArrowheads="1"/>
          </p:cNvPicPr>
          <p:nvPr/>
        </p:nvPicPr>
        <p:blipFill>
          <a:blip r:embed="rId4" cstate="print"/>
          <a:srcRect/>
          <a:stretch>
            <a:fillRect/>
          </a:stretch>
        </p:blipFill>
        <p:spPr bwMode="auto">
          <a:xfrm>
            <a:off x="6798564" y="3886200"/>
            <a:ext cx="1659636" cy="2514600"/>
          </a:xfrm>
          <a:prstGeom prst="rect">
            <a:avLst/>
          </a:prstGeom>
          <a:noFill/>
          <a:ln>
            <a:solidFill>
              <a:schemeClr val="accent1">
                <a:lumMod val="75000"/>
              </a:schemeClr>
            </a:solidFill>
          </a:ln>
        </p:spPr>
      </p:pic>
      <p:sp>
        <p:nvSpPr>
          <p:cNvPr id="8" name="Rectangle 2"/>
          <p:cNvSpPr>
            <a:spLocks noGrp="1" noChangeArrowheads="1"/>
          </p:cNvSpPr>
          <p:nvPr>
            <p:ph type="title"/>
          </p:nvPr>
        </p:nvSpPr>
        <p:spPr>
          <a:xfrm>
            <a:off x="457200" y="117475"/>
            <a:ext cx="8229600" cy="1143000"/>
          </a:xfrm>
        </p:spPr>
        <p:txBody>
          <a:bodyPr/>
          <a:lstStyle/>
          <a:p>
            <a:pPr lvl="1" eaLnBrk="1" hangingPunct="1"/>
            <a:r>
              <a:rPr lang="en-US" sz="3400" dirty="0"/>
              <a:t>Identify WHEN and WHAT Activities or Events the Case Participated In </a:t>
            </a:r>
            <a:r>
              <a:rPr lang="en-US" sz="3400" dirty="0" smtClean="0"/>
              <a:t>(2)</a:t>
            </a:r>
            <a:endParaRPr lang="en-US" sz="3400" b="1"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2"/>
          <p:cNvSpPr>
            <a:spLocks noGrp="1" noChangeArrowheads="1"/>
          </p:cNvSpPr>
          <p:nvPr>
            <p:ph type="title"/>
          </p:nvPr>
        </p:nvSpPr>
        <p:spPr/>
        <p:txBody>
          <a:bodyPr>
            <a:noAutofit/>
          </a:bodyPr>
          <a:lstStyle/>
          <a:p>
            <a:pPr eaLnBrk="1" hangingPunct="1"/>
            <a:r>
              <a:rPr lang="en-US" dirty="0" smtClean="0"/>
              <a:t>What Information Should Be Collected About Contacts?</a:t>
            </a:r>
          </a:p>
        </p:txBody>
      </p:sp>
      <p:sp>
        <p:nvSpPr>
          <p:cNvPr id="169988" name="Rectangle 3"/>
          <p:cNvSpPr>
            <a:spLocks noGrp="1" noChangeArrowheads="1"/>
          </p:cNvSpPr>
          <p:nvPr>
            <p:ph idx="1"/>
          </p:nvPr>
        </p:nvSpPr>
        <p:spPr>
          <a:xfrm>
            <a:off x="304800" y="1600200"/>
            <a:ext cx="8686800" cy="4953000"/>
          </a:xfrm>
        </p:spPr>
        <p:txBody>
          <a:bodyPr/>
          <a:lstStyle/>
          <a:p>
            <a:pPr eaLnBrk="1" hangingPunct="1"/>
            <a:r>
              <a:rPr lang="en-US" sz="2800" dirty="0" smtClean="0"/>
              <a:t>Name/aliases/nicknames</a:t>
            </a:r>
          </a:p>
          <a:p>
            <a:pPr eaLnBrk="1" hangingPunct="1"/>
            <a:endParaRPr lang="en-US" sz="1000" dirty="0" smtClean="0"/>
          </a:p>
          <a:p>
            <a:pPr eaLnBrk="1" hangingPunct="1"/>
            <a:r>
              <a:rPr lang="en-US" sz="2800" dirty="0" smtClean="0"/>
              <a:t>Relationship to the case</a:t>
            </a:r>
          </a:p>
          <a:p>
            <a:pPr eaLnBrk="1" hangingPunct="1"/>
            <a:endParaRPr lang="en-US" sz="1000" dirty="0" smtClean="0"/>
          </a:p>
          <a:p>
            <a:pPr eaLnBrk="1" hangingPunct="1"/>
            <a:r>
              <a:rPr lang="en-US" sz="2800" dirty="0" smtClean="0"/>
              <a:t>Address, telephone number, and </a:t>
            </a:r>
            <a:r>
              <a:rPr lang="en-US" sz="2800" dirty="0"/>
              <a:t>other locating </a:t>
            </a:r>
            <a:r>
              <a:rPr lang="en-US" sz="2800" dirty="0" smtClean="0"/>
              <a:t>information</a:t>
            </a:r>
          </a:p>
          <a:p>
            <a:pPr eaLnBrk="1" hangingPunct="1"/>
            <a:endParaRPr lang="en-US" sz="1000" dirty="0"/>
          </a:p>
          <a:p>
            <a:pPr eaLnBrk="1" hangingPunct="1"/>
            <a:r>
              <a:rPr lang="en-US" sz="2800" dirty="0" smtClean="0"/>
              <a:t>Hours </a:t>
            </a:r>
            <a:r>
              <a:rPr lang="en-US" sz="2800" dirty="0"/>
              <a:t>of exposure per week and </a:t>
            </a:r>
            <a:r>
              <a:rPr lang="en-US" sz="2800" dirty="0" smtClean="0"/>
              <a:t>date </a:t>
            </a:r>
            <a:r>
              <a:rPr lang="en-US" sz="2800" dirty="0"/>
              <a:t>of first and last exposure  </a:t>
            </a:r>
            <a:endParaRPr lang="en-US" sz="2800" dirty="0" smtClean="0"/>
          </a:p>
          <a:p>
            <a:pPr eaLnBrk="1" hangingPunct="1"/>
            <a:endParaRPr lang="en-US" sz="1000" dirty="0"/>
          </a:p>
          <a:p>
            <a:pPr eaLnBrk="1" hangingPunct="1"/>
            <a:r>
              <a:rPr lang="en-US" sz="2800" dirty="0" smtClean="0"/>
              <a:t>Setting in which exposure took place</a:t>
            </a:r>
          </a:p>
          <a:p>
            <a:pPr eaLnBrk="1" hangingPunct="1"/>
            <a:endParaRPr lang="en-US" sz="1000" dirty="0" smtClean="0"/>
          </a:p>
          <a:p>
            <a:pPr eaLnBrk="1" hangingPunct="1"/>
            <a:r>
              <a:rPr lang="en-US" sz="2800" dirty="0" smtClean="0"/>
              <a:t>Age, sex, race, and physical description</a:t>
            </a:r>
          </a:p>
          <a:p>
            <a:pPr eaLnBrk="1" hangingPunct="1"/>
            <a:endParaRPr lang="en-US" sz="1600" dirty="0" smtClean="0"/>
          </a:p>
          <a:p>
            <a:pPr eaLnBrk="1" hangingPunct="1"/>
            <a:endParaRPr lang="en-US" sz="1600" dirty="0" smtClean="0"/>
          </a:p>
        </p:txBody>
      </p:sp>
      <p:sp>
        <p:nvSpPr>
          <p:cNvPr id="169986" name="Slide Number Placeholder 4"/>
          <p:cNvSpPr>
            <a:spLocks noGrp="1"/>
          </p:cNvSpPr>
          <p:nvPr>
            <p:ph type="sldNum" sz="quarter" idx="12"/>
          </p:nvPr>
        </p:nvSpPr>
        <p:spPr>
          <a:noFill/>
        </p:spPr>
        <p:txBody>
          <a:bodyPr/>
          <a:lstStyle/>
          <a:p>
            <a:fld id="{FD4FE2A0-FB0F-43E8-AC1C-68497D522207}" type="slidenum">
              <a:rPr lang="en-US" sz="2000" smtClean="0"/>
              <a:pPr/>
              <a:t>51</a:t>
            </a:fld>
            <a:endParaRPr lang="en-US" sz="20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76200" y="76200"/>
            <a:ext cx="9067800" cy="1143000"/>
          </a:xfrm>
        </p:spPr>
        <p:txBody>
          <a:bodyPr>
            <a:noAutofit/>
          </a:bodyPr>
          <a:lstStyle/>
          <a:p>
            <a:pPr eaLnBrk="1" hangingPunct="1"/>
            <a:r>
              <a:rPr lang="en-US" sz="3200" dirty="0" smtClean="0"/>
              <a:t>Process for Collecting Contact Information (1)</a:t>
            </a:r>
          </a:p>
        </p:txBody>
      </p:sp>
      <p:graphicFrame>
        <p:nvGraphicFramePr>
          <p:cNvPr id="35903" name="Group 63"/>
          <p:cNvGraphicFramePr>
            <a:graphicFrameLocks noGrp="1"/>
          </p:cNvGraphicFramePr>
          <p:nvPr>
            <p:ph idx="1"/>
            <p:extLst>
              <p:ext uri="{D42A27DB-BD31-4B8C-83A1-F6EECF244321}">
                <p14:modId xmlns:p14="http://schemas.microsoft.com/office/powerpoint/2010/main" val="437134854"/>
              </p:ext>
            </p:extLst>
          </p:nvPr>
        </p:nvGraphicFramePr>
        <p:xfrm>
          <a:off x="152400" y="2819400"/>
          <a:ext cx="8915400" cy="1752600"/>
        </p:xfrm>
        <a:graphic>
          <a:graphicData uri="http://schemas.openxmlformats.org/drawingml/2006/table">
            <a:tbl>
              <a:tblPr>
                <a:tableStyleId>{284E427A-3D55-4303-BF80-6455036E1DE7}</a:tableStyleId>
              </a:tblPr>
              <a:tblGrid>
                <a:gridCol w="1295400"/>
                <a:gridCol w="1676400"/>
                <a:gridCol w="1371600"/>
                <a:gridCol w="1447800"/>
                <a:gridCol w="1524000"/>
                <a:gridCol w="1600200"/>
              </a:tblGrid>
              <a:tr h="1752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1. Name</a:t>
                      </a: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2. Relationship</a:t>
                      </a: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3. Locating</a:t>
                      </a:r>
                      <a:endParaRPr kumimoji="0" lang="en-US" sz="1600" b="1" i="0" u="none" strike="noStrike" cap="none" normalizeH="0" baseline="0" dirty="0" smtClean="0">
                        <a:ln>
                          <a:noFill/>
                        </a:ln>
                        <a:solidFill>
                          <a:schemeClr val="tx1"/>
                        </a:solidFill>
                        <a:effectLst/>
                        <a:latin typeface="Arial" charset="0"/>
                        <a:cs typeface="Times New Roman" pitchFamily="18" charset="0"/>
                      </a:endParaRPr>
                    </a:p>
                  </a:txBody>
                  <a:tcPr marL="85874" marR="8587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4. Exposure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Time </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5. Setting</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Size</a:t>
                      </a: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6.Description</a:t>
                      </a: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tc>
              </a:tr>
            </a:tbl>
          </a:graphicData>
        </a:graphic>
      </p:graphicFrame>
      <p:sp>
        <p:nvSpPr>
          <p:cNvPr id="172052" name="Slide Number Placeholder 3"/>
          <p:cNvSpPr>
            <a:spLocks noGrp="1"/>
          </p:cNvSpPr>
          <p:nvPr>
            <p:ph type="sldNum" sz="quarter" idx="12"/>
          </p:nvPr>
        </p:nvSpPr>
        <p:spPr>
          <a:noFill/>
        </p:spPr>
        <p:txBody>
          <a:bodyPr/>
          <a:lstStyle/>
          <a:p>
            <a:fld id="{C04561AE-042C-465D-9134-C2C772D4FB7C}" type="slidenum">
              <a:rPr lang="en-US" sz="2000" smtClean="0"/>
              <a:pPr/>
              <a:t>52</a:t>
            </a:fld>
            <a:endParaRPr lang="en-US" sz="2000" dirty="0" smtClean="0"/>
          </a:p>
        </p:txBody>
      </p:sp>
      <p:sp>
        <p:nvSpPr>
          <p:cNvPr id="172035" name="Rectangle 3"/>
          <p:cNvSpPr>
            <a:spLocks noGrp="1" noChangeArrowheads="1"/>
          </p:cNvSpPr>
          <p:nvPr>
            <p:ph type="body" sz="half" idx="4294967295"/>
          </p:nvPr>
        </p:nvSpPr>
        <p:spPr>
          <a:xfrm>
            <a:off x="0" y="1600200"/>
            <a:ext cx="8610600" cy="1066800"/>
          </a:xfrm>
        </p:spPr>
        <p:txBody>
          <a:bodyPr/>
          <a:lstStyle/>
          <a:p>
            <a:pPr marL="168275" indent="6350" eaLnBrk="1" hangingPunct="1">
              <a:buFontTx/>
              <a:buNone/>
            </a:pPr>
            <a:r>
              <a:rPr lang="en-US" sz="2800" dirty="0" smtClean="0"/>
              <a:t>Contact and place information can be gathered using the following format: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457200" y="2514600"/>
            <a:ext cx="8229600" cy="3886200"/>
          </a:xfrm>
          <a:prstGeom prst="rect">
            <a:avLst/>
          </a:prstGeom>
          <a:noFill/>
          <a:ln w="9525">
            <a:noFill/>
            <a:miter lim="800000"/>
            <a:headEnd/>
            <a:tailEnd/>
          </a:ln>
        </p:spPr>
        <p:txBody>
          <a:bodyPr/>
          <a:lstStyle/>
          <a:p>
            <a:pPr marL="342900" indent="-342900">
              <a:spcBef>
                <a:spcPct val="20000"/>
              </a:spcBef>
              <a:spcAft>
                <a:spcPct val="10000"/>
              </a:spcAft>
              <a:buFont typeface="Wingdings" pitchFamily="2" charset="2"/>
              <a:buChar char="§"/>
            </a:pPr>
            <a:endParaRPr lang="en-US" sz="2800" dirty="0"/>
          </a:p>
        </p:txBody>
      </p:sp>
      <p:sp>
        <p:nvSpPr>
          <p:cNvPr id="173075" name="Rectangle 40"/>
          <p:cNvSpPr>
            <a:spLocks noChangeArrowheads="1"/>
          </p:cNvSpPr>
          <p:nvPr/>
        </p:nvSpPr>
        <p:spPr bwMode="auto">
          <a:xfrm>
            <a:off x="347133" y="3048000"/>
            <a:ext cx="8382000" cy="3505200"/>
          </a:xfrm>
          <a:prstGeom prst="rect">
            <a:avLst/>
          </a:prstGeom>
          <a:noFill/>
          <a:ln w="9525">
            <a:noFill/>
            <a:miter lim="800000"/>
            <a:headEnd/>
            <a:tailEnd/>
          </a:ln>
        </p:spPr>
        <p:txBody>
          <a:bodyPr/>
          <a:lstStyle/>
          <a:p>
            <a:pPr marL="342900" indent="-342900">
              <a:spcBef>
                <a:spcPct val="20000"/>
              </a:spcBef>
              <a:spcAft>
                <a:spcPct val="10000"/>
              </a:spcAft>
              <a:buClr>
                <a:srgbClr val="0099CC"/>
              </a:buClr>
              <a:buFont typeface="Arial" pitchFamily="34" charset="0"/>
              <a:buChar char="•"/>
            </a:pPr>
            <a:r>
              <a:rPr lang="en-US" sz="2800" b="1" dirty="0">
                <a:latin typeface="Arial" pitchFamily="34" charset="0"/>
                <a:cs typeface="Arial" pitchFamily="34" charset="0"/>
              </a:rPr>
              <a:t>Get a name </a:t>
            </a:r>
            <a:r>
              <a:rPr lang="en-US" sz="2800" b="1" dirty="0" smtClean="0">
                <a:latin typeface="Arial" pitchFamily="34" charset="0"/>
                <a:cs typeface="Arial" pitchFamily="34" charset="0"/>
              </a:rPr>
              <a:t>and/or alias</a:t>
            </a:r>
          </a:p>
          <a:p>
            <a:pPr marL="342900" indent="-342900">
              <a:spcBef>
                <a:spcPct val="20000"/>
              </a:spcBef>
              <a:spcAft>
                <a:spcPct val="10000"/>
              </a:spcAft>
              <a:buClr>
                <a:srgbClr val="0099CC"/>
              </a:buClr>
              <a:buFont typeface="Arial" pitchFamily="34" charset="0"/>
              <a:buChar char="•"/>
            </a:pPr>
            <a:endParaRPr lang="en-US" sz="2800" b="1" dirty="0">
              <a:latin typeface="Arial" pitchFamily="34" charset="0"/>
              <a:cs typeface="Arial" pitchFamily="34" charset="0"/>
            </a:endParaRPr>
          </a:p>
          <a:p>
            <a:pPr marL="342900" indent="-342900">
              <a:spcBef>
                <a:spcPct val="20000"/>
              </a:spcBef>
              <a:spcAft>
                <a:spcPct val="10000"/>
              </a:spcAft>
              <a:buClr>
                <a:srgbClr val="0099CC"/>
              </a:buClr>
              <a:buFont typeface="Arial" pitchFamily="34" charset="0"/>
              <a:buChar char="•"/>
            </a:pPr>
            <a:r>
              <a:rPr lang="en-US" sz="2800" b="1" dirty="0" smtClean="0">
                <a:latin typeface="Arial" pitchFamily="34" charset="0"/>
                <a:cs typeface="Arial" pitchFamily="34" charset="0"/>
              </a:rPr>
              <a:t>Ask the case to list as many contact names as possible </a:t>
            </a:r>
            <a:r>
              <a:rPr lang="en-US" sz="2800" b="1" dirty="0">
                <a:latin typeface="Arial" pitchFamily="34" charset="0"/>
                <a:cs typeface="Arial" pitchFamily="34" charset="0"/>
              </a:rPr>
              <a:t>before moving </a:t>
            </a:r>
            <a:r>
              <a:rPr lang="en-US" sz="2800" b="1" dirty="0" smtClean="0">
                <a:latin typeface="Arial" pitchFamily="34" charset="0"/>
                <a:cs typeface="Arial" pitchFamily="34" charset="0"/>
              </a:rPr>
              <a:t>on</a:t>
            </a:r>
          </a:p>
          <a:p>
            <a:pPr>
              <a:spcBef>
                <a:spcPct val="20000"/>
              </a:spcBef>
              <a:spcAft>
                <a:spcPct val="10000"/>
              </a:spcAft>
              <a:buClr>
                <a:srgbClr val="0099CC"/>
              </a:buClr>
            </a:pPr>
            <a:endParaRPr lang="en-US" sz="1000" b="1" dirty="0">
              <a:latin typeface="Arial" pitchFamily="34" charset="0"/>
              <a:cs typeface="Arial" pitchFamily="34" charset="0"/>
            </a:endParaRPr>
          </a:p>
        </p:txBody>
      </p:sp>
      <p:sp>
        <p:nvSpPr>
          <p:cNvPr id="173076" name="Slide Number Placeholder 3"/>
          <p:cNvSpPr>
            <a:spLocks noGrp="1"/>
          </p:cNvSpPr>
          <p:nvPr>
            <p:ph type="sldNum" sz="quarter" idx="12"/>
          </p:nvPr>
        </p:nvSpPr>
        <p:spPr>
          <a:prstGeom prst="rect">
            <a:avLst/>
          </a:prstGeom>
          <a:noFill/>
        </p:spPr>
        <p:txBody>
          <a:bodyPr/>
          <a:lstStyle/>
          <a:p>
            <a:fld id="{E99A72EE-7216-42EF-81E9-9418BDC913B7}" type="slidenum">
              <a:rPr lang="en-US" sz="2000" b="1" smtClean="0">
                <a:latin typeface="Arial" pitchFamily="34" charset="0"/>
                <a:cs typeface="Arial" pitchFamily="34" charset="0"/>
              </a:rPr>
              <a:pPr/>
              <a:t>53</a:t>
            </a:fld>
            <a:endParaRPr lang="en-US" sz="2000" b="1" dirty="0" smtClean="0">
              <a:latin typeface="Arial" pitchFamily="34" charset="0"/>
              <a:cs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1602326827"/>
              </p:ext>
            </p:extLst>
          </p:nvPr>
        </p:nvGraphicFramePr>
        <p:xfrm>
          <a:off x="143933" y="1600200"/>
          <a:ext cx="8923867" cy="1219200"/>
        </p:xfrm>
        <a:graphic>
          <a:graphicData uri="http://schemas.openxmlformats.org/drawingml/2006/table">
            <a:tbl>
              <a:tblPr>
                <a:tableStyleId>{284E427A-3D55-4303-BF80-6455036E1DE7}</a:tableStyleId>
              </a:tblPr>
              <a:tblGrid>
                <a:gridCol w="1303867"/>
                <a:gridCol w="1333874"/>
                <a:gridCol w="1153225"/>
                <a:gridCol w="1263655"/>
                <a:gridCol w="1185376"/>
                <a:gridCol w="1341935"/>
                <a:gridCol w="1341935"/>
              </a:tblGrid>
              <a:tr h="12192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sng" strike="noStrike" cap="none" normalizeH="0" baseline="0" dirty="0" smtClean="0">
                          <a:ln>
                            <a:noFill/>
                          </a:ln>
                          <a:effectLst/>
                        </a:rPr>
                        <a:t>1. Name</a:t>
                      </a:r>
                      <a:endParaRPr kumimoji="0" lang="en-US" sz="1800" b="1" i="0" u="sng" strike="noStrike" cap="none" normalizeH="0" baseline="0" dirty="0" smtClean="0">
                        <a:ln>
                          <a:noFill/>
                        </a:ln>
                        <a:solidFill>
                          <a:schemeClr val="bg1"/>
                        </a:solidFill>
                        <a:effectLst/>
                        <a:latin typeface="Arial"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1" i="0" u="sng" strike="noStrike" kern="1200" cap="none" normalizeH="0" baseline="0" dirty="0">
                        <a:ln>
                          <a:noFill/>
                        </a:ln>
                        <a:solidFill>
                          <a:schemeClr val="bg1"/>
                        </a:solidFill>
                        <a:effectLst/>
                        <a:latin typeface="Arial" charset="0"/>
                        <a:ea typeface="+mn-ea"/>
                        <a:cs typeface="Times New Roman" pitchFamily="18" charset="0"/>
                      </a:endParaRPr>
                    </a:p>
                  </a:txBody>
                  <a:tcPr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1" i="0" u="sng" strike="noStrike" kern="1200" cap="none" normalizeH="0" baseline="0" dirty="0">
                        <a:ln>
                          <a:noFill/>
                        </a:ln>
                        <a:solidFill>
                          <a:schemeClr val="bg1"/>
                        </a:solidFill>
                        <a:effectLst/>
                        <a:latin typeface="Arial" charset="0"/>
                        <a:ea typeface="+mn-ea"/>
                        <a:cs typeface="Times New Roman" pitchFamily="18" charset="0"/>
                      </a:endParaRPr>
                    </a:p>
                  </a:txBody>
                  <a:tcPr horzOverflow="overflow">
                    <a:solidFill>
                      <a:schemeClr val="bg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1" i="0" u="sng" strike="noStrike" kern="1200" cap="none" normalizeH="0" baseline="0" dirty="0" smtClean="0">
                        <a:ln>
                          <a:noFill/>
                        </a:ln>
                        <a:solidFill>
                          <a:schemeClr val="bg1"/>
                        </a:solidFill>
                        <a:effectLst/>
                        <a:latin typeface="Arial" charset="0"/>
                        <a:ea typeface="+mn-ea"/>
                        <a:cs typeface="Times New Roman" pitchFamily="18" charset="0"/>
                      </a:endParaRPr>
                    </a:p>
                  </a:txBody>
                  <a:tcPr horzOverflow="overflow">
                    <a:solidFill>
                      <a:schemeClr val="bg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1" i="0" u="sng" strike="noStrike" kern="1200" cap="none" normalizeH="0" baseline="0" dirty="0" smtClean="0">
                        <a:ln>
                          <a:noFill/>
                        </a:ln>
                        <a:solidFill>
                          <a:schemeClr val="bg1"/>
                        </a:solidFill>
                        <a:effectLst/>
                        <a:latin typeface="Arial" charset="0"/>
                        <a:ea typeface="+mn-ea"/>
                        <a:cs typeface="Times New Roman" pitchFamily="18" charset="0"/>
                      </a:endParaRPr>
                    </a:p>
                  </a:txBody>
                  <a:tcPr horzOverflow="overflow">
                    <a:solidFill>
                      <a:schemeClr val="bg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1" i="0" u="sng" strike="noStrike" kern="1200" cap="none" normalizeH="0" baseline="0" dirty="0" smtClean="0">
                        <a:ln>
                          <a:noFill/>
                        </a:ln>
                        <a:solidFill>
                          <a:schemeClr val="bg1"/>
                        </a:solidFill>
                        <a:effectLst/>
                        <a:latin typeface="Arial" charset="0"/>
                        <a:ea typeface="+mn-ea"/>
                        <a:cs typeface="Times New Roman" pitchFamily="18" charset="0"/>
                      </a:endParaRPr>
                    </a:p>
                  </a:txBody>
                  <a:tcPr horzOverflow="overflow">
                    <a:solidFill>
                      <a:schemeClr val="bg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1" i="0" u="sng" strike="noStrike" kern="1200" cap="none" normalizeH="0" baseline="0" dirty="0" smtClean="0">
                        <a:ln>
                          <a:noFill/>
                        </a:ln>
                        <a:solidFill>
                          <a:schemeClr val="bg1"/>
                        </a:solidFill>
                        <a:effectLst/>
                        <a:latin typeface="Arial" charset="0"/>
                        <a:ea typeface="+mn-ea"/>
                        <a:cs typeface="Times New Roman" pitchFamily="18" charset="0"/>
                      </a:endParaRPr>
                    </a:p>
                  </a:txBody>
                  <a:tcPr horzOverflow="overflow">
                    <a:solidFill>
                      <a:schemeClr val="bg1"/>
                    </a:solidFill>
                  </a:tcPr>
                </a:tc>
              </a:tr>
            </a:tbl>
          </a:graphicData>
        </a:graphic>
      </p:graphicFrame>
      <p:sp>
        <p:nvSpPr>
          <p:cNvPr id="12" name="Rectangle 2"/>
          <p:cNvSpPr>
            <a:spLocks noGrp="1" noChangeArrowheads="1"/>
          </p:cNvSpPr>
          <p:nvPr>
            <p:ph type="title"/>
          </p:nvPr>
        </p:nvSpPr>
        <p:spPr>
          <a:xfrm>
            <a:off x="76200" y="76200"/>
            <a:ext cx="9067800" cy="1143000"/>
          </a:xfrm>
        </p:spPr>
        <p:txBody>
          <a:bodyPr>
            <a:noAutofit/>
          </a:bodyPr>
          <a:lstStyle/>
          <a:p>
            <a:pPr eaLnBrk="1" hangingPunct="1"/>
            <a:r>
              <a:rPr lang="en-US" sz="3200" dirty="0" smtClean="0"/>
              <a:t>Process for Collecting Contact Information (2)</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457200" y="2895600"/>
            <a:ext cx="8229600" cy="3505200"/>
          </a:xfrm>
          <a:prstGeom prst="rect">
            <a:avLst/>
          </a:prstGeom>
          <a:noFill/>
          <a:ln w="9525">
            <a:noFill/>
            <a:miter lim="800000"/>
            <a:headEnd/>
            <a:tailEnd/>
          </a:ln>
        </p:spPr>
        <p:txBody>
          <a:bodyPr/>
          <a:lstStyle/>
          <a:p>
            <a:pPr marL="342900" indent="-342900">
              <a:spcBef>
                <a:spcPct val="20000"/>
              </a:spcBef>
              <a:spcAft>
                <a:spcPct val="10000"/>
              </a:spcAft>
              <a:buFont typeface="Wingdings" pitchFamily="2" charset="2"/>
              <a:buChar char="§"/>
            </a:pPr>
            <a:endParaRPr lang="en-US" sz="2800" dirty="0"/>
          </a:p>
        </p:txBody>
      </p:sp>
      <p:sp>
        <p:nvSpPr>
          <p:cNvPr id="174099" name="Rectangle 19"/>
          <p:cNvSpPr>
            <a:spLocks noChangeArrowheads="1"/>
          </p:cNvSpPr>
          <p:nvPr/>
        </p:nvSpPr>
        <p:spPr bwMode="auto">
          <a:xfrm>
            <a:off x="364066" y="3924300"/>
            <a:ext cx="3835400" cy="2362200"/>
          </a:xfrm>
          <a:prstGeom prst="rect">
            <a:avLst/>
          </a:prstGeom>
          <a:noFill/>
          <a:ln w="9525">
            <a:noFill/>
            <a:miter lim="800000"/>
            <a:headEnd/>
            <a:tailEnd/>
          </a:ln>
        </p:spPr>
        <p:txBody>
          <a:bodyPr/>
          <a:lstStyle/>
          <a:p>
            <a:pPr marL="742950" lvl="1" indent="-285750">
              <a:spcBef>
                <a:spcPct val="20000"/>
              </a:spcBef>
              <a:spcAft>
                <a:spcPct val="10000"/>
              </a:spcAft>
              <a:buClr>
                <a:srgbClr val="0099CC"/>
              </a:buClr>
              <a:buFont typeface="Wingdings" pitchFamily="2" charset="2"/>
              <a:buChar char="§"/>
            </a:pPr>
            <a:r>
              <a:rPr lang="en-US" sz="2400" b="1" dirty="0">
                <a:latin typeface="Arial" pitchFamily="34" charset="0"/>
                <a:cs typeface="Arial" pitchFamily="34" charset="0"/>
              </a:rPr>
              <a:t>Spouse	</a:t>
            </a:r>
          </a:p>
          <a:p>
            <a:pPr marL="742950" lvl="1" indent="-285750">
              <a:spcBef>
                <a:spcPct val="20000"/>
              </a:spcBef>
              <a:spcAft>
                <a:spcPct val="10000"/>
              </a:spcAft>
              <a:buClr>
                <a:srgbClr val="0099CC"/>
              </a:buClr>
              <a:buFont typeface="Wingdings" pitchFamily="2" charset="2"/>
              <a:buChar char="§"/>
            </a:pPr>
            <a:r>
              <a:rPr lang="en-US" sz="2400" b="1" dirty="0">
                <a:latin typeface="Arial" pitchFamily="34" charset="0"/>
                <a:cs typeface="Arial" pitchFamily="34" charset="0"/>
              </a:rPr>
              <a:t>Boyfriend/Girlfriend</a:t>
            </a:r>
          </a:p>
          <a:p>
            <a:pPr marL="742950" lvl="1" indent="-285750">
              <a:spcBef>
                <a:spcPct val="20000"/>
              </a:spcBef>
              <a:spcAft>
                <a:spcPct val="10000"/>
              </a:spcAft>
              <a:buClr>
                <a:srgbClr val="0099CC"/>
              </a:buClr>
              <a:buFont typeface="Wingdings" pitchFamily="2" charset="2"/>
              <a:buChar char="§"/>
            </a:pPr>
            <a:r>
              <a:rPr lang="en-US" sz="2400" b="1" dirty="0">
                <a:latin typeface="Arial" pitchFamily="34" charset="0"/>
                <a:cs typeface="Arial" pitchFamily="34" charset="0"/>
              </a:rPr>
              <a:t>Child</a:t>
            </a:r>
          </a:p>
          <a:p>
            <a:pPr marL="742950" lvl="1" indent="-285750">
              <a:spcBef>
                <a:spcPct val="20000"/>
              </a:spcBef>
              <a:spcAft>
                <a:spcPct val="10000"/>
              </a:spcAft>
              <a:buClr>
                <a:srgbClr val="0099CC"/>
              </a:buClr>
              <a:buFont typeface="Wingdings" pitchFamily="2" charset="2"/>
              <a:buChar char="§"/>
            </a:pPr>
            <a:r>
              <a:rPr lang="en-US" sz="2400" b="1" dirty="0">
                <a:latin typeface="Arial" pitchFamily="34" charset="0"/>
                <a:cs typeface="Arial" pitchFamily="34" charset="0"/>
              </a:rPr>
              <a:t>Friend</a:t>
            </a:r>
          </a:p>
          <a:p>
            <a:pPr marL="742950" lvl="1" indent="-285750">
              <a:spcBef>
                <a:spcPct val="20000"/>
              </a:spcBef>
              <a:spcAft>
                <a:spcPct val="10000"/>
              </a:spcAft>
              <a:buClr>
                <a:srgbClr val="0099CC"/>
              </a:buClr>
              <a:buFont typeface="Wingdings" pitchFamily="2" charset="2"/>
              <a:buChar char="§"/>
            </a:pPr>
            <a:r>
              <a:rPr lang="en-US" sz="2400" b="1" dirty="0">
                <a:latin typeface="Arial" pitchFamily="34" charset="0"/>
                <a:cs typeface="Arial" pitchFamily="34" charset="0"/>
              </a:rPr>
              <a:t>Co-worker</a:t>
            </a:r>
          </a:p>
        </p:txBody>
      </p:sp>
      <p:sp>
        <p:nvSpPr>
          <p:cNvPr id="174100" name="Text Box 20"/>
          <p:cNvSpPr txBox="1">
            <a:spLocks noChangeArrowheads="1"/>
          </p:cNvSpPr>
          <p:nvPr/>
        </p:nvSpPr>
        <p:spPr bwMode="auto">
          <a:xfrm>
            <a:off x="372533" y="2895600"/>
            <a:ext cx="8610600" cy="954107"/>
          </a:xfrm>
          <a:prstGeom prst="rect">
            <a:avLst/>
          </a:prstGeom>
          <a:noFill/>
          <a:ln w="9525">
            <a:noFill/>
            <a:miter lim="800000"/>
            <a:headEnd/>
            <a:tailEnd/>
          </a:ln>
        </p:spPr>
        <p:txBody>
          <a:bodyPr wrap="square">
            <a:spAutoFit/>
          </a:bodyPr>
          <a:lstStyle/>
          <a:p>
            <a:pPr>
              <a:spcBef>
                <a:spcPct val="20000"/>
              </a:spcBef>
              <a:spcAft>
                <a:spcPct val="10000"/>
              </a:spcAft>
              <a:buClr>
                <a:srgbClr val="00B0F0"/>
              </a:buClr>
            </a:pPr>
            <a:r>
              <a:rPr lang="en-US" sz="2800" b="1" dirty="0" smtClean="0">
                <a:latin typeface="Arial" pitchFamily="34" charset="0"/>
                <a:cs typeface="Arial" pitchFamily="34" charset="0"/>
              </a:rPr>
              <a:t>Ask the case what their relationship is to the contact</a:t>
            </a:r>
            <a:endParaRPr lang="en-US" sz="2800" b="1" dirty="0">
              <a:latin typeface="Arial" pitchFamily="34" charset="0"/>
              <a:cs typeface="Arial" pitchFamily="34" charset="0"/>
            </a:endParaRPr>
          </a:p>
        </p:txBody>
      </p:sp>
      <p:sp>
        <p:nvSpPr>
          <p:cNvPr id="174101" name="Rectangle 21"/>
          <p:cNvSpPr>
            <a:spLocks noChangeArrowheads="1"/>
          </p:cNvSpPr>
          <p:nvPr/>
        </p:nvSpPr>
        <p:spPr bwMode="auto">
          <a:xfrm>
            <a:off x="4572000" y="3866640"/>
            <a:ext cx="3708400" cy="1981200"/>
          </a:xfrm>
          <a:prstGeom prst="rect">
            <a:avLst/>
          </a:prstGeom>
          <a:noFill/>
          <a:ln w="9525">
            <a:noFill/>
            <a:miter lim="800000"/>
            <a:headEnd/>
            <a:tailEnd/>
          </a:ln>
        </p:spPr>
        <p:txBody>
          <a:bodyPr/>
          <a:lstStyle/>
          <a:p>
            <a:pPr marL="742950" lvl="1" indent="-285750">
              <a:spcBef>
                <a:spcPct val="20000"/>
              </a:spcBef>
              <a:spcAft>
                <a:spcPct val="10000"/>
              </a:spcAft>
              <a:buClr>
                <a:srgbClr val="0099CC"/>
              </a:buClr>
              <a:buFont typeface="Wingdings" pitchFamily="2" charset="2"/>
              <a:buChar char="§"/>
            </a:pPr>
            <a:r>
              <a:rPr lang="en-US" sz="2400" b="1" dirty="0">
                <a:latin typeface="Arial" pitchFamily="34" charset="0"/>
                <a:cs typeface="Arial" pitchFamily="34" charset="0"/>
              </a:rPr>
              <a:t>Classmate</a:t>
            </a:r>
          </a:p>
          <a:p>
            <a:pPr marL="742950" lvl="1" indent="-285750">
              <a:spcBef>
                <a:spcPct val="20000"/>
              </a:spcBef>
              <a:spcAft>
                <a:spcPct val="10000"/>
              </a:spcAft>
              <a:buClr>
                <a:srgbClr val="0099CC"/>
              </a:buClr>
              <a:buFont typeface="Wingdings" pitchFamily="2" charset="2"/>
              <a:buChar char="§"/>
            </a:pPr>
            <a:r>
              <a:rPr lang="en-US" sz="2400" b="1" dirty="0">
                <a:latin typeface="Arial" pitchFamily="34" charset="0"/>
                <a:cs typeface="Arial" pitchFamily="34" charset="0"/>
              </a:rPr>
              <a:t>Roommate</a:t>
            </a:r>
          </a:p>
          <a:p>
            <a:pPr marL="742950" lvl="1" indent="-285750">
              <a:spcBef>
                <a:spcPct val="20000"/>
              </a:spcBef>
              <a:spcAft>
                <a:spcPct val="10000"/>
              </a:spcAft>
              <a:buClr>
                <a:srgbClr val="0099CC"/>
              </a:buClr>
              <a:buFont typeface="Wingdings" pitchFamily="2" charset="2"/>
              <a:buChar char="§"/>
            </a:pPr>
            <a:r>
              <a:rPr lang="en-US" sz="2400" b="1" dirty="0">
                <a:latin typeface="Arial" pitchFamily="34" charset="0"/>
                <a:cs typeface="Arial" pitchFamily="34" charset="0"/>
              </a:rPr>
              <a:t>Teammate</a:t>
            </a:r>
          </a:p>
          <a:p>
            <a:pPr marL="742950" lvl="1" indent="-285750">
              <a:spcBef>
                <a:spcPct val="20000"/>
              </a:spcBef>
              <a:spcAft>
                <a:spcPct val="10000"/>
              </a:spcAft>
              <a:buClr>
                <a:srgbClr val="0099CC"/>
              </a:buClr>
              <a:buFont typeface="Wingdings" pitchFamily="2" charset="2"/>
              <a:buChar char="§"/>
            </a:pPr>
            <a:r>
              <a:rPr lang="en-US" sz="2400" b="1" dirty="0">
                <a:latin typeface="Arial" pitchFamily="34" charset="0"/>
                <a:cs typeface="Arial" pitchFamily="34" charset="0"/>
              </a:rPr>
              <a:t>Any other “mate”</a:t>
            </a:r>
          </a:p>
          <a:p>
            <a:pPr marL="742950" lvl="1" indent="-285750">
              <a:spcBef>
                <a:spcPct val="20000"/>
              </a:spcBef>
              <a:spcAft>
                <a:spcPct val="10000"/>
              </a:spcAft>
              <a:buFont typeface="Wingdings" pitchFamily="2" charset="2"/>
              <a:buChar char="§"/>
            </a:pPr>
            <a:endParaRPr lang="en-US" sz="2400" b="1" dirty="0">
              <a:latin typeface="Arial" pitchFamily="34" charset="0"/>
              <a:cs typeface="Arial" pitchFamily="34" charset="0"/>
            </a:endParaRPr>
          </a:p>
          <a:p>
            <a:pPr marL="742950" lvl="1" indent="-285750">
              <a:spcBef>
                <a:spcPct val="20000"/>
              </a:spcBef>
              <a:spcAft>
                <a:spcPct val="10000"/>
              </a:spcAft>
              <a:buFont typeface="Wingdings" pitchFamily="2" charset="2"/>
              <a:buChar char="§"/>
            </a:pPr>
            <a:endParaRPr lang="en-US" sz="2400" b="1" dirty="0">
              <a:latin typeface="Arial" pitchFamily="34" charset="0"/>
              <a:cs typeface="Arial" pitchFamily="34" charset="0"/>
            </a:endParaRPr>
          </a:p>
          <a:p>
            <a:pPr marL="742950" lvl="1" indent="-285750">
              <a:spcBef>
                <a:spcPct val="20000"/>
              </a:spcBef>
              <a:spcAft>
                <a:spcPct val="10000"/>
              </a:spcAft>
              <a:buFont typeface="Wingdings" pitchFamily="2" charset="2"/>
              <a:buChar char="§"/>
            </a:pPr>
            <a:endParaRPr lang="en-US" sz="2400" b="1" dirty="0">
              <a:latin typeface="Arial" pitchFamily="34" charset="0"/>
              <a:cs typeface="Arial" pitchFamily="34" charset="0"/>
            </a:endParaRPr>
          </a:p>
          <a:p>
            <a:pPr marL="742950" lvl="1" indent="-285750">
              <a:spcBef>
                <a:spcPct val="20000"/>
              </a:spcBef>
              <a:spcAft>
                <a:spcPct val="10000"/>
              </a:spcAft>
              <a:buFont typeface="Wingdings" pitchFamily="2" charset="2"/>
              <a:buChar char="§"/>
            </a:pPr>
            <a:endParaRPr lang="en-US" sz="2400" b="1" dirty="0">
              <a:latin typeface="Arial" pitchFamily="34" charset="0"/>
              <a:cs typeface="Arial" pitchFamily="34" charset="0"/>
            </a:endParaRPr>
          </a:p>
        </p:txBody>
      </p:sp>
      <p:sp>
        <p:nvSpPr>
          <p:cNvPr id="174103" name="Slide Number Placeholder 3"/>
          <p:cNvSpPr>
            <a:spLocks noGrp="1"/>
          </p:cNvSpPr>
          <p:nvPr>
            <p:ph type="sldNum" sz="quarter" idx="12"/>
          </p:nvPr>
        </p:nvSpPr>
        <p:spPr>
          <a:prstGeom prst="rect">
            <a:avLst/>
          </a:prstGeom>
          <a:noFill/>
        </p:spPr>
        <p:txBody>
          <a:bodyPr/>
          <a:lstStyle/>
          <a:p>
            <a:fld id="{B81EC937-B9B9-4419-922E-82BB923583FC}" type="slidenum">
              <a:rPr lang="en-US" sz="2000" b="1" smtClean="0">
                <a:latin typeface="Arial" pitchFamily="34" charset="0"/>
                <a:cs typeface="Arial" pitchFamily="34" charset="0"/>
              </a:rPr>
              <a:pPr/>
              <a:t>54</a:t>
            </a:fld>
            <a:endParaRPr lang="en-US" sz="2000" b="1" dirty="0" smtClean="0">
              <a:latin typeface="Arial" pitchFamily="34" charset="0"/>
              <a:cs typeface="Arial" pitchFamily="34" charset="0"/>
            </a:endParaRPr>
          </a:p>
        </p:txBody>
      </p:sp>
      <p:sp>
        <p:nvSpPr>
          <p:cNvPr id="12" name="Rectangle 2"/>
          <p:cNvSpPr>
            <a:spLocks noGrp="1" noChangeArrowheads="1"/>
          </p:cNvSpPr>
          <p:nvPr>
            <p:ph type="title"/>
          </p:nvPr>
        </p:nvSpPr>
        <p:spPr>
          <a:xfrm>
            <a:off x="76200" y="76200"/>
            <a:ext cx="9067800" cy="1143000"/>
          </a:xfrm>
        </p:spPr>
        <p:txBody>
          <a:bodyPr>
            <a:noAutofit/>
          </a:bodyPr>
          <a:lstStyle/>
          <a:p>
            <a:pPr eaLnBrk="1" hangingPunct="1"/>
            <a:r>
              <a:rPr lang="en-US" sz="3200" dirty="0" smtClean="0"/>
              <a:t>Process for Collecting Contact Information (3)</a:t>
            </a:r>
          </a:p>
        </p:txBody>
      </p:sp>
      <p:graphicFrame>
        <p:nvGraphicFramePr>
          <p:cNvPr id="17" name="Group 63"/>
          <p:cNvGraphicFramePr>
            <a:graphicFrameLocks noGrp="1"/>
          </p:cNvGraphicFramePr>
          <p:nvPr>
            <p:ph idx="1"/>
            <p:extLst>
              <p:ext uri="{D42A27DB-BD31-4B8C-83A1-F6EECF244321}">
                <p14:modId xmlns:p14="http://schemas.microsoft.com/office/powerpoint/2010/main" val="3947423416"/>
              </p:ext>
            </p:extLst>
          </p:nvPr>
        </p:nvGraphicFramePr>
        <p:xfrm>
          <a:off x="114300" y="1638300"/>
          <a:ext cx="8915400" cy="1181100"/>
        </p:xfrm>
        <a:graphic>
          <a:graphicData uri="http://schemas.openxmlformats.org/drawingml/2006/table">
            <a:tbl>
              <a:tblPr>
                <a:tableStyleId>{284E427A-3D55-4303-BF80-6455036E1DE7}</a:tableStyleId>
              </a:tblPr>
              <a:tblGrid>
                <a:gridCol w="1295400"/>
                <a:gridCol w="1943100"/>
                <a:gridCol w="1371600"/>
                <a:gridCol w="1371600"/>
                <a:gridCol w="1524000"/>
                <a:gridCol w="1409700"/>
              </a:tblGrid>
              <a:tr h="11811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1. Name</a:t>
                      </a: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sng" strike="noStrike" cap="none" normalizeH="0" baseline="0" dirty="0" smtClean="0">
                          <a:ln>
                            <a:noFill/>
                          </a:ln>
                          <a:effectLst/>
                        </a:rPr>
                        <a:t>2. Relationship</a:t>
                      </a:r>
                      <a:endParaRPr kumimoji="0" lang="en-US" sz="1800" b="1" i="0" u="sng" strike="noStrike" cap="none" normalizeH="0" baseline="0" dirty="0" smtClean="0">
                        <a:ln>
                          <a:noFill/>
                        </a:ln>
                        <a:solidFill>
                          <a:schemeClr val="tx1"/>
                        </a:solidFill>
                        <a:effectLst/>
                        <a:latin typeface="Arial" charset="0"/>
                      </a:endParaRPr>
                    </a:p>
                  </a:txBody>
                  <a:tcPr marL="85874" marR="8587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txBody>
                  <a:tcPr marL="85874" marR="85874"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solidFill>
                      <a:schemeClr val="bg1"/>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24" name="Rectangle 5"/>
          <p:cNvSpPr>
            <a:spLocks noChangeArrowheads="1"/>
          </p:cNvSpPr>
          <p:nvPr/>
        </p:nvSpPr>
        <p:spPr bwMode="auto">
          <a:xfrm>
            <a:off x="211173" y="3048000"/>
            <a:ext cx="8670360" cy="3124200"/>
          </a:xfrm>
          <a:prstGeom prst="rect">
            <a:avLst/>
          </a:prstGeom>
          <a:noFill/>
          <a:ln w="9525">
            <a:noFill/>
            <a:miter lim="800000"/>
            <a:headEnd/>
            <a:tailEnd/>
          </a:ln>
        </p:spPr>
        <p:txBody>
          <a:bodyPr/>
          <a:lstStyle/>
          <a:p>
            <a:pPr>
              <a:spcBef>
                <a:spcPct val="20000"/>
              </a:spcBef>
              <a:buClr>
                <a:srgbClr val="0099CC"/>
              </a:buClr>
            </a:pPr>
            <a:r>
              <a:rPr lang="en-US" sz="2800" b="1" dirty="0" smtClean="0">
                <a:latin typeface="Arial" pitchFamily="34" charset="0"/>
                <a:cs typeface="Arial" pitchFamily="34" charset="0"/>
              </a:rPr>
              <a:t>Collect information on how to get in touch with the contact: </a:t>
            </a:r>
          </a:p>
          <a:p>
            <a:pPr marL="457200" indent="-457200">
              <a:spcBef>
                <a:spcPct val="20000"/>
              </a:spcBef>
              <a:buClr>
                <a:srgbClr val="0099CC"/>
              </a:buClr>
              <a:buFont typeface="Arial" pitchFamily="34" charset="0"/>
              <a:buChar char="•"/>
            </a:pPr>
            <a:r>
              <a:rPr lang="en-US" sz="2800" b="1" dirty="0" smtClean="0">
                <a:latin typeface="Arial" pitchFamily="34" charset="0"/>
                <a:cs typeface="Arial" pitchFamily="34" charset="0"/>
              </a:rPr>
              <a:t>Address </a:t>
            </a:r>
            <a:r>
              <a:rPr lang="en-US" sz="2800" b="1" dirty="0">
                <a:latin typeface="Arial" pitchFamily="34" charset="0"/>
                <a:cs typeface="Arial" pitchFamily="34" charset="0"/>
              </a:rPr>
              <a:t>or map to </a:t>
            </a:r>
            <a:r>
              <a:rPr lang="en-US" sz="2800" b="1" dirty="0" smtClean="0">
                <a:latin typeface="Arial" pitchFamily="34" charset="0"/>
                <a:cs typeface="Arial" pitchFamily="34" charset="0"/>
              </a:rPr>
              <a:t>home/living space</a:t>
            </a:r>
          </a:p>
          <a:p>
            <a:pPr marL="457200" indent="-457200">
              <a:spcBef>
                <a:spcPct val="20000"/>
              </a:spcBef>
              <a:buClr>
                <a:srgbClr val="0099CC"/>
              </a:buClr>
              <a:buFont typeface="Arial" pitchFamily="34" charset="0"/>
              <a:buChar char="•"/>
            </a:pPr>
            <a:r>
              <a:rPr lang="en-US" sz="2800" b="1" dirty="0" smtClean="0">
                <a:latin typeface="Arial" pitchFamily="34" charset="0"/>
                <a:cs typeface="Arial" pitchFamily="34" charset="0"/>
              </a:rPr>
              <a:t>Phone number</a:t>
            </a:r>
          </a:p>
          <a:p>
            <a:pPr marL="457200" indent="-457200">
              <a:spcBef>
                <a:spcPct val="20000"/>
              </a:spcBef>
              <a:buClr>
                <a:srgbClr val="0099CC"/>
              </a:buClr>
              <a:buFont typeface="Arial" pitchFamily="34" charset="0"/>
              <a:buChar char="•"/>
            </a:pPr>
            <a:r>
              <a:rPr lang="en-US" sz="2800" b="1" dirty="0" smtClean="0">
                <a:latin typeface="Arial" pitchFamily="34" charset="0"/>
                <a:cs typeface="Arial" pitchFamily="34" charset="0"/>
              </a:rPr>
              <a:t>Best </a:t>
            </a:r>
            <a:r>
              <a:rPr lang="en-US" sz="2800" b="1" dirty="0">
                <a:latin typeface="Arial" pitchFamily="34" charset="0"/>
                <a:cs typeface="Arial" pitchFamily="34" charset="0"/>
              </a:rPr>
              <a:t>time to </a:t>
            </a:r>
            <a:r>
              <a:rPr lang="en-US" sz="2800" b="1" dirty="0" smtClean="0">
                <a:latin typeface="Arial" pitchFamily="34" charset="0"/>
                <a:cs typeface="Arial" pitchFamily="34" charset="0"/>
              </a:rPr>
              <a:t>contact</a:t>
            </a:r>
          </a:p>
          <a:p>
            <a:pPr marL="457200" indent="-457200">
              <a:spcBef>
                <a:spcPct val="20000"/>
              </a:spcBef>
              <a:buClr>
                <a:srgbClr val="0099CC"/>
              </a:buClr>
              <a:buFont typeface="Arial" pitchFamily="34" charset="0"/>
              <a:buChar char="•"/>
            </a:pPr>
            <a:r>
              <a:rPr lang="en-US" sz="2800" b="1" dirty="0" smtClean="0">
                <a:latin typeface="Arial" pitchFamily="34" charset="0"/>
                <a:cs typeface="Arial" pitchFamily="34" charset="0"/>
              </a:rPr>
              <a:t>Email address</a:t>
            </a:r>
            <a:endParaRPr lang="en-US" sz="2800" b="1" dirty="0">
              <a:latin typeface="Arial" pitchFamily="34" charset="0"/>
              <a:cs typeface="Arial" pitchFamily="34" charset="0"/>
            </a:endParaRPr>
          </a:p>
        </p:txBody>
      </p:sp>
      <p:sp>
        <p:nvSpPr>
          <p:cNvPr id="4" name="Title 3"/>
          <p:cNvSpPr>
            <a:spLocks noGrp="1"/>
          </p:cNvSpPr>
          <p:nvPr>
            <p:ph type="title"/>
          </p:nvPr>
        </p:nvSpPr>
        <p:spPr/>
        <p:txBody>
          <a:bodyPr/>
          <a:lstStyle/>
          <a:p>
            <a:pPr lvl="0"/>
            <a:r>
              <a:rPr lang="en-US" dirty="0">
                <a:solidFill>
                  <a:srgbClr val="333399"/>
                </a:solidFill>
              </a:rPr>
              <a:t>Process for Collecting Contact Information </a:t>
            </a:r>
            <a:r>
              <a:rPr lang="en-US" dirty="0" smtClean="0">
                <a:solidFill>
                  <a:srgbClr val="333399"/>
                </a:solidFill>
              </a:rPr>
              <a:t>(4)</a:t>
            </a:r>
            <a:endParaRPr lang="en-US" dirty="0"/>
          </a:p>
        </p:txBody>
      </p:sp>
      <p:sp>
        <p:nvSpPr>
          <p:cNvPr id="7" name="Slide Number Placeholder 3"/>
          <p:cNvSpPr>
            <a:spLocks noGrp="1"/>
          </p:cNvSpPr>
          <p:nvPr>
            <p:ph type="sldNum" sz="quarter" idx="12"/>
          </p:nvPr>
        </p:nvSpPr>
        <p:spPr>
          <a:prstGeom prst="rect">
            <a:avLst/>
          </a:prstGeom>
          <a:noFill/>
        </p:spPr>
        <p:txBody>
          <a:bodyPr/>
          <a:lstStyle/>
          <a:p>
            <a:fld id="{B81EC937-B9B9-4419-922E-82BB923583FC}" type="slidenum">
              <a:rPr lang="en-US" sz="2000" b="1" smtClean="0">
                <a:latin typeface="Arial" pitchFamily="34" charset="0"/>
                <a:cs typeface="Arial" pitchFamily="34" charset="0"/>
              </a:rPr>
              <a:pPr/>
              <a:t>55</a:t>
            </a:fld>
            <a:endParaRPr lang="en-US" sz="2000" b="1" dirty="0" smtClean="0">
              <a:latin typeface="Arial" pitchFamily="34" charset="0"/>
              <a:cs typeface="Arial" pitchFamily="34" charset="0"/>
            </a:endParaRPr>
          </a:p>
        </p:txBody>
      </p:sp>
      <p:graphicFrame>
        <p:nvGraphicFramePr>
          <p:cNvPr id="11" name="Group 63"/>
          <p:cNvGraphicFramePr>
            <a:graphicFrameLocks/>
          </p:cNvGraphicFramePr>
          <p:nvPr>
            <p:extLst>
              <p:ext uri="{D42A27DB-BD31-4B8C-83A1-F6EECF244321}">
                <p14:modId xmlns:p14="http://schemas.microsoft.com/office/powerpoint/2010/main" val="3698340036"/>
              </p:ext>
            </p:extLst>
          </p:nvPr>
        </p:nvGraphicFramePr>
        <p:xfrm>
          <a:off x="152400" y="1562100"/>
          <a:ext cx="8915400" cy="1333500"/>
        </p:xfrm>
        <a:graphic>
          <a:graphicData uri="http://schemas.openxmlformats.org/drawingml/2006/table">
            <a:tbl>
              <a:tblPr>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effectLst>
                  <a:outerShdw blurRad="40000" dist="20000" dir="5400000" rotWithShape="0">
                    <a:srgbClr val="000000">
                      <a:alpha val="38000"/>
                    </a:srgbClr>
                  </a:outerShdw>
                </a:effectLst>
              </a:tblPr>
              <a:tblGrid>
                <a:gridCol w="1295400"/>
                <a:gridCol w="1676400"/>
                <a:gridCol w="1557867"/>
                <a:gridCol w="1413933"/>
                <a:gridCol w="1524000"/>
                <a:gridCol w="1447800"/>
              </a:tblGrid>
              <a:tr h="13335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1. Name</a:t>
                      </a: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2. Relationship</a:t>
                      </a: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sng" strike="noStrike" cap="none" normalizeH="0" baseline="0" dirty="0" smtClean="0">
                          <a:ln>
                            <a:noFill/>
                          </a:ln>
                          <a:effectLst/>
                        </a:rPr>
                        <a:t>3. Locating</a:t>
                      </a:r>
                      <a:endParaRPr kumimoji="0" lang="en-US" sz="1600" b="1" i="0" u="sng" strike="noStrike" cap="none" normalizeH="0" baseline="0" dirty="0" smtClean="0">
                        <a:ln>
                          <a:noFill/>
                        </a:ln>
                        <a:solidFill>
                          <a:schemeClr val="tx1"/>
                        </a:solidFill>
                        <a:effectLst/>
                        <a:latin typeface="Arial" charset="0"/>
                        <a:cs typeface="Times New Roman" pitchFamily="18" charset="0"/>
                      </a:endParaRPr>
                    </a:p>
                  </a:txBody>
                  <a:tcPr marL="85874" marR="85874" horzOverflow="overflow">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lnL w="9525" cap="flat" cmpd="sng" algn="ctr">
                      <a:solidFill>
                        <a:srgbClr val="333399">
                          <a:shade val="95000"/>
                          <a:satMod val="105000"/>
                        </a:srgbClr>
                      </a:solidFill>
                      <a:prstDash val="solid"/>
                    </a:lnL>
                    <a:lnR w="9525" cap="flat" cmpd="sng" algn="ctr">
                      <a:solidFill>
                        <a:srgbClr val="333399">
                          <a:shade val="95000"/>
                          <a:satMod val="105000"/>
                        </a:srgbClr>
                      </a:solidFill>
                      <a:prstDash val="solid"/>
                    </a:lnR>
                    <a:lnT w="9525" cap="flat" cmpd="sng" algn="ctr">
                      <a:solidFill>
                        <a:srgbClr val="333399">
                          <a:shade val="95000"/>
                          <a:satMod val="105000"/>
                        </a:srgbClr>
                      </a:solidFill>
                      <a:prstDash val="solid"/>
                    </a:lnT>
                    <a:lnB w="9525" cap="flat" cmpd="sng" algn="ctr">
                      <a:solidFill>
                        <a:srgbClr val="333399">
                          <a:shade val="95000"/>
                          <a:satMod val="105000"/>
                        </a:srgbClr>
                      </a:solidFill>
                      <a:prstDash val="soli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3399"/>
                </a:solidFill>
              </a:rPr>
              <a:t>Process for Collecting Contact Information </a:t>
            </a:r>
            <a:r>
              <a:rPr lang="en-US" dirty="0" smtClean="0">
                <a:solidFill>
                  <a:srgbClr val="333399"/>
                </a:solidFill>
              </a:rPr>
              <a:t>(5)</a:t>
            </a:r>
            <a:endParaRPr lang="en-US" dirty="0"/>
          </a:p>
        </p:txBody>
      </p:sp>
      <p:sp>
        <p:nvSpPr>
          <p:cNvPr id="176130" name="Rectangle 3"/>
          <p:cNvSpPr>
            <a:spLocks noGrp="1" noChangeArrowheads="1"/>
          </p:cNvSpPr>
          <p:nvPr>
            <p:ph idx="1"/>
          </p:nvPr>
        </p:nvSpPr>
        <p:spPr>
          <a:xfrm>
            <a:off x="457200" y="2971800"/>
            <a:ext cx="8229600" cy="3200400"/>
          </a:xfrm>
        </p:spPr>
        <p:txBody>
          <a:bodyPr>
            <a:noAutofit/>
          </a:bodyPr>
          <a:lstStyle/>
          <a:p>
            <a:pPr eaLnBrk="1" hangingPunct="1">
              <a:spcAft>
                <a:spcPct val="10000"/>
              </a:spcAft>
              <a:buClr>
                <a:srgbClr val="0099CC"/>
              </a:buClr>
            </a:pPr>
            <a:r>
              <a:rPr lang="en-US" sz="2600" b="1" dirty="0" smtClean="0">
                <a:latin typeface="Arial" pitchFamily="34" charset="0"/>
                <a:cs typeface="Arial" pitchFamily="34" charset="0"/>
              </a:rPr>
              <a:t>Gather exposure information for each contact: </a:t>
            </a:r>
          </a:p>
          <a:p>
            <a:pPr lvl="1" eaLnBrk="1" hangingPunct="1">
              <a:spcAft>
                <a:spcPct val="10000"/>
              </a:spcAft>
              <a:buClr>
                <a:srgbClr val="0099CC"/>
              </a:buClr>
            </a:pPr>
            <a:r>
              <a:rPr lang="en-US" sz="2600" b="1" dirty="0" smtClean="0">
                <a:latin typeface="Arial" pitchFamily="34" charset="0"/>
                <a:cs typeface="Arial" pitchFamily="34" charset="0"/>
              </a:rPr>
              <a:t>First </a:t>
            </a:r>
            <a:r>
              <a:rPr lang="en-US" sz="2600" dirty="0" smtClean="0">
                <a:latin typeface="Arial" pitchFamily="34" charset="0"/>
                <a:cs typeface="Arial" pitchFamily="34" charset="0"/>
              </a:rPr>
              <a:t>and last time the case saw the contact</a:t>
            </a:r>
          </a:p>
          <a:p>
            <a:pPr lvl="1" eaLnBrk="1" hangingPunct="1">
              <a:spcAft>
                <a:spcPct val="10000"/>
              </a:spcAft>
              <a:buClr>
                <a:srgbClr val="0099CC"/>
              </a:buClr>
            </a:pPr>
            <a:r>
              <a:rPr lang="en-US" sz="2600" b="1" dirty="0" smtClean="0">
                <a:latin typeface="Arial" pitchFamily="34" charset="0"/>
                <a:cs typeface="Arial" pitchFamily="34" charset="0"/>
              </a:rPr>
              <a:t>Frequency of interaction</a:t>
            </a:r>
          </a:p>
          <a:p>
            <a:pPr eaLnBrk="1" hangingPunct="1">
              <a:spcAft>
                <a:spcPct val="10000"/>
              </a:spcAft>
              <a:buClr>
                <a:srgbClr val="0099CC"/>
              </a:buClr>
            </a:pPr>
            <a:endParaRPr lang="en-US" sz="1000" b="1" dirty="0" smtClean="0">
              <a:latin typeface="Arial" pitchFamily="34" charset="0"/>
              <a:cs typeface="Arial" pitchFamily="34" charset="0"/>
            </a:endParaRPr>
          </a:p>
          <a:p>
            <a:pPr eaLnBrk="1" hangingPunct="1">
              <a:spcAft>
                <a:spcPct val="10000"/>
              </a:spcAft>
              <a:buClr>
                <a:srgbClr val="0099CC"/>
              </a:buClr>
            </a:pPr>
            <a:r>
              <a:rPr lang="en-US" sz="2600" b="1" dirty="0" smtClean="0">
                <a:latin typeface="Arial" pitchFamily="34" charset="0"/>
                <a:cs typeface="Arial" pitchFamily="34" charset="0"/>
              </a:rPr>
              <a:t>Use significant dates (birthdays, holidays, etc.) to jog case’s memory</a:t>
            </a:r>
          </a:p>
          <a:p>
            <a:pPr marL="0" indent="0" eaLnBrk="1" hangingPunct="1">
              <a:buClrTx/>
              <a:buNone/>
            </a:pPr>
            <a:endParaRPr lang="en-US" sz="2600" b="1" dirty="0" smtClean="0">
              <a:latin typeface="Arial" pitchFamily="34" charset="0"/>
              <a:cs typeface="Arial" pitchFamily="34" charset="0"/>
            </a:endParaRPr>
          </a:p>
        </p:txBody>
      </p:sp>
      <p:sp>
        <p:nvSpPr>
          <p:cNvPr id="5" name="Slide Number Placeholder 3"/>
          <p:cNvSpPr>
            <a:spLocks noGrp="1"/>
          </p:cNvSpPr>
          <p:nvPr>
            <p:ph type="sldNum" sz="quarter" idx="12"/>
          </p:nvPr>
        </p:nvSpPr>
        <p:spPr>
          <a:prstGeom prst="rect">
            <a:avLst/>
          </a:prstGeom>
          <a:noFill/>
        </p:spPr>
        <p:txBody>
          <a:bodyPr/>
          <a:lstStyle/>
          <a:p>
            <a:fld id="{B81EC937-B9B9-4419-922E-82BB923583FC}" type="slidenum">
              <a:rPr lang="en-US" sz="2000" b="1" smtClean="0">
                <a:latin typeface="Arial" pitchFamily="34" charset="0"/>
                <a:cs typeface="Arial" pitchFamily="34" charset="0"/>
              </a:rPr>
              <a:pPr/>
              <a:t>56</a:t>
            </a:fld>
            <a:endParaRPr lang="en-US" sz="2000" b="1" dirty="0" smtClean="0">
              <a:latin typeface="Arial" pitchFamily="34" charset="0"/>
              <a:cs typeface="Arial" pitchFamily="34" charset="0"/>
            </a:endParaRPr>
          </a:p>
        </p:txBody>
      </p:sp>
      <p:graphicFrame>
        <p:nvGraphicFramePr>
          <p:cNvPr id="8" name="Group 63"/>
          <p:cNvGraphicFramePr>
            <a:graphicFrameLocks/>
          </p:cNvGraphicFramePr>
          <p:nvPr>
            <p:extLst>
              <p:ext uri="{D42A27DB-BD31-4B8C-83A1-F6EECF244321}">
                <p14:modId xmlns:p14="http://schemas.microsoft.com/office/powerpoint/2010/main" val="835967109"/>
              </p:ext>
            </p:extLst>
          </p:nvPr>
        </p:nvGraphicFramePr>
        <p:xfrm>
          <a:off x="76200" y="1676400"/>
          <a:ext cx="8915400" cy="1066800"/>
        </p:xfrm>
        <a:graphic>
          <a:graphicData uri="http://schemas.openxmlformats.org/drawingml/2006/table">
            <a:tbl>
              <a:tblPr>
                <a:tableStyleId>{284E427A-3D55-4303-BF80-6455036E1DE7}</a:tableStyleId>
              </a:tblPr>
              <a:tblGrid>
                <a:gridCol w="1143000"/>
                <a:gridCol w="1752600"/>
                <a:gridCol w="1295400"/>
                <a:gridCol w="1600200"/>
                <a:gridCol w="1524000"/>
                <a:gridCol w="1600200"/>
              </a:tblGrid>
              <a:tr h="1066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1. Name</a:t>
                      </a: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2. Relationship</a:t>
                      </a: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3. Locating</a:t>
                      </a:r>
                      <a:endParaRPr kumimoji="0" lang="en-US" sz="1600" b="1" i="0" u="none" strike="noStrike" cap="none" normalizeH="0" baseline="0" dirty="0" smtClean="0">
                        <a:ln>
                          <a:noFill/>
                        </a:ln>
                        <a:solidFill>
                          <a:schemeClr val="tx1"/>
                        </a:solidFill>
                        <a:effectLst/>
                        <a:latin typeface="Arial" charset="0"/>
                        <a:cs typeface="Times New Roman" pitchFamily="18" charset="0"/>
                      </a:endParaRPr>
                    </a:p>
                  </a:txBody>
                  <a:tcPr marL="85874" marR="85874"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sng" strike="noStrike" cap="none" normalizeH="0" baseline="0" dirty="0" smtClean="0">
                          <a:ln>
                            <a:noFill/>
                          </a:ln>
                          <a:effectLst/>
                        </a:rPr>
                        <a:t>4. Exposure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sng" strike="noStrike" cap="none" normalizeH="0" baseline="0" dirty="0" smtClean="0">
                          <a:ln>
                            <a:noFill/>
                          </a:ln>
                          <a:effectLst/>
                        </a:rPr>
                        <a:t>Time </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solidFill>
                      <a:schemeClr val="bg1"/>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55314" name="Text Box 21"/>
          <p:cNvSpPr txBox="1">
            <a:spLocks noChangeArrowheads="1"/>
          </p:cNvSpPr>
          <p:nvPr/>
        </p:nvSpPr>
        <p:spPr bwMode="auto">
          <a:xfrm>
            <a:off x="304800" y="2895600"/>
            <a:ext cx="8610599" cy="2634567"/>
          </a:xfrm>
          <a:prstGeom prst="rect">
            <a:avLst/>
          </a:prstGeom>
          <a:noFill/>
          <a:ln w="9525">
            <a:noFill/>
            <a:miter lim="800000"/>
            <a:headEnd/>
            <a:tailEnd/>
          </a:ln>
        </p:spPr>
        <p:txBody>
          <a:bodyPr wrap="square">
            <a:spAutoFit/>
          </a:bodyPr>
          <a:lstStyle/>
          <a:p>
            <a:pPr fontAlgn="base">
              <a:spcBef>
                <a:spcPct val="20000"/>
              </a:spcBef>
              <a:spcAft>
                <a:spcPct val="10000"/>
              </a:spcAft>
              <a:buClr>
                <a:srgbClr val="0099CC"/>
              </a:buClr>
            </a:pPr>
            <a:r>
              <a:rPr lang="en-US" sz="2800" b="1" dirty="0" smtClean="0">
                <a:latin typeface="Arial" pitchFamily="34" charset="0"/>
                <a:cs typeface="Arial" pitchFamily="34" charset="0"/>
              </a:rPr>
              <a:t>Determine the size of the setting in which exposure took place:</a:t>
            </a:r>
          </a:p>
          <a:p>
            <a:pPr marL="342900" indent="-342900" fontAlgn="base">
              <a:spcBef>
                <a:spcPct val="20000"/>
              </a:spcBef>
              <a:spcAft>
                <a:spcPct val="10000"/>
              </a:spcAft>
              <a:buClr>
                <a:srgbClr val="0099CC"/>
              </a:buClr>
              <a:buFont typeface="Arial" pitchFamily="34" charset="0"/>
              <a:buChar char="•"/>
            </a:pPr>
            <a:r>
              <a:rPr lang="en-US" sz="2800" b="1" dirty="0">
                <a:latin typeface="Arial" pitchFamily="34" charset="0"/>
                <a:cs typeface="Arial" pitchFamily="34" charset="0"/>
              </a:rPr>
              <a:t>Size of a </a:t>
            </a:r>
            <a:r>
              <a:rPr lang="en-US" sz="2800" b="1" dirty="0" smtClean="0">
                <a:latin typeface="Arial" pitchFamily="34" charset="0"/>
                <a:cs typeface="Arial" pitchFamily="34" charset="0"/>
              </a:rPr>
              <a:t>bedroom?</a:t>
            </a:r>
            <a:endParaRPr lang="en-US" sz="2800" b="1" dirty="0">
              <a:latin typeface="Arial" pitchFamily="34" charset="0"/>
              <a:cs typeface="Arial" pitchFamily="34" charset="0"/>
            </a:endParaRPr>
          </a:p>
          <a:p>
            <a:pPr marL="342900" indent="-342900" fontAlgn="base">
              <a:spcBef>
                <a:spcPct val="20000"/>
              </a:spcBef>
              <a:spcAft>
                <a:spcPct val="10000"/>
              </a:spcAft>
              <a:buClr>
                <a:srgbClr val="0099CC"/>
              </a:buClr>
              <a:buFont typeface="Arial" pitchFamily="34" charset="0"/>
              <a:buChar char="•"/>
            </a:pPr>
            <a:r>
              <a:rPr lang="en-US" sz="2800" b="1" dirty="0" smtClean="0">
                <a:latin typeface="Arial" pitchFamily="34" charset="0"/>
                <a:cs typeface="Arial" pitchFamily="34" charset="0"/>
              </a:rPr>
              <a:t>Size of a car/van?</a:t>
            </a:r>
          </a:p>
          <a:p>
            <a:pPr marL="342900" indent="-342900" fontAlgn="base">
              <a:spcBef>
                <a:spcPct val="20000"/>
              </a:spcBef>
              <a:spcAft>
                <a:spcPct val="10000"/>
              </a:spcAft>
              <a:buClr>
                <a:srgbClr val="0099CC"/>
              </a:buClr>
              <a:buFont typeface="Arial" pitchFamily="34" charset="0"/>
              <a:buChar char="•"/>
            </a:pPr>
            <a:r>
              <a:rPr lang="en-US" sz="2800" b="1" dirty="0" smtClean="0">
                <a:latin typeface="Arial" pitchFamily="34" charset="0"/>
                <a:cs typeface="Arial" pitchFamily="34" charset="0"/>
              </a:rPr>
              <a:t>Size of a house?</a:t>
            </a:r>
          </a:p>
        </p:txBody>
      </p:sp>
      <p:sp>
        <p:nvSpPr>
          <p:cNvPr id="12" name="Title 11"/>
          <p:cNvSpPr>
            <a:spLocks noGrp="1"/>
          </p:cNvSpPr>
          <p:nvPr>
            <p:ph type="title"/>
          </p:nvPr>
        </p:nvSpPr>
        <p:spPr/>
        <p:txBody>
          <a:bodyPr/>
          <a:lstStyle/>
          <a:p>
            <a:r>
              <a:rPr lang="en-US" dirty="0">
                <a:solidFill>
                  <a:srgbClr val="333399"/>
                </a:solidFill>
              </a:rPr>
              <a:t>Process for Collecting Contact Information </a:t>
            </a:r>
            <a:r>
              <a:rPr lang="en-US" dirty="0" smtClean="0">
                <a:solidFill>
                  <a:srgbClr val="333399"/>
                </a:solidFill>
              </a:rPr>
              <a:t>(6)</a:t>
            </a:r>
            <a:endParaRPr lang="en-US" dirty="0"/>
          </a:p>
        </p:txBody>
      </p:sp>
      <p:sp>
        <p:nvSpPr>
          <p:cNvPr id="6" name="Slide Number Placeholder 3"/>
          <p:cNvSpPr>
            <a:spLocks noGrp="1"/>
          </p:cNvSpPr>
          <p:nvPr>
            <p:ph type="sldNum" sz="quarter" idx="12"/>
          </p:nvPr>
        </p:nvSpPr>
        <p:spPr>
          <a:prstGeom prst="rect">
            <a:avLst/>
          </a:prstGeom>
          <a:noFill/>
        </p:spPr>
        <p:txBody>
          <a:bodyPr/>
          <a:lstStyle/>
          <a:p>
            <a:fld id="{B81EC937-B9B9-4419-922E-82BB923583FC}" type="slidenum">
              <a:rPr lang="en-US" sz="2000" b="1" smtClean="0">
                <a:latin typeface="Arial" pitchFamily="34" charset="0"/>
                <a:cs typeface="Arial" pitchFamily="34" charset="0"/>
              </a:rPr>
              <a:pPr/>
              <a:t>57</a:t>
            </a:fld>
            <a:endParaRPr lang="en-US" sz="2000" b="1" dirty="0" smtClean="0">
              <a:latin typeface="Arial" pitchFamily="34" charset="0"/>
              <a:cs typeface="Arial" pitchFamily="34" charset="0"/>
            </a:endParaRPr>
          </a:p>
        </p:txBody>
      </p:sp>
      <p:graphicFrame>
        <p:nvGraphicFramePr>
          <p:cNvPr id="10" name="Group 63"/>
          <p:cNvGraphicFramePr>
            <a:graphicFrameLocks/>
          </p:cNvGraphicFramePr>
          <p:nvPr>
            <p:extLst>
              <p:ext uri="{D42A27DB-BD31-4B8C-83A1-F6EECF244321}">
                <p14:modId xmlns:p14="http://schemas.microsoft.com/office/powerpoint/2010/main" val="899456011"/>
              </p:ext>
            </p:extLst>
          </p:nvPr>
        </p:nvGraphicFramePr>
        <p:xfrm>
          <a:off x="228600" y="1676400"/>
          <a:ext cx="8686800" cy="1066800"/>
        </p:xfrm>
        <a:graphic>
          <a:graphicData uri="http://schemas.openxmlformats.org/drawingml/2006/table">
            <a:tbl>
              <a:tblPr>
                <a:tableStyleId>{284E427A-3D55-4303-BF80-6455036E1DE7}</a:tableStyleId>
              </a:tblPr>
              <a:tblGrid>
                <a:gridCol w="1262185"/>
                <a:gridCol w="1633415"/>
                <a:gridCol w="1336431"/>
                <a:gridCol w="1410677"/>
                <a:gridCol w="1484923"/>
                <a:gridCol w="1559169"/>
              </a:tblGrid>
              <a:tr h="1066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1. Name</a:t>
                      </a: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2. Relationship</a:t>
                      </a: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3. Locating</a:t>
                      </a:r>
                      <a:endParaRPr kumimoji="0" lang="en-US" sz="1600" b="1" i="0" u="none" strike="noStrike" cap="none" normalizeH="0" baseline="0" dirty="0" smtClean="0">
                        <a:ln>
                          <a:noFill/>
                        </a:ln>
                        <a:solidFill>
                          <a:schemeClr val="tx1"/>
                        </a:solidFill>
                        <a:effectLst/>
                        <a:latin typeface="Arial" charset="0"/>
                        <a:cs typeface="Times New Roman" pitchFamily="18" charset="0"/>
                      </a:endParaRPr>
                    </a:p>
                  </a:txBody>
                  <a:tcPr marL="85874" marR="85874"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4. Exposure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Time </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sng" strike="noStrike" cap="none" normalizeH="0" baseline="0" dirty="0" smtClean="0">
                          <a:ln>
                            <a:noFill/>
                          </a:ln>
                          <a:effectLst/>
                        </a:rPr>
                        <a:t>5. Setting</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sng" strike="noStrike" cap="none" normalizeH="0" baseline="0" dirty="0" smtClean="0">
                          <a:ln>
                            <a:noFill/>
                          </a:ln>
                          <a:effectLst/>
                        </a:rPr>
                        <a:t>Size</a:t>
                      </a:r>
                      <a:endParaRPr kumimoji="0" lang="en-US" sz="1800" b="1" i="0" u="sng" strike="noStrike" cap="none" normalizeH="0" baseline="0" dirty="0" smtClean="0">
                        <a:ln>
                          <a:noFill/>
                        </a:ln>
                        <a:solidFill>
                          <a:schemeClr val="tx1"/>
                        </a:solidFill>
                        <a:effectLst/>
                        <a:latin typeface="Arial" charset="0"/>
                      </a:endParaRPr>
                    </a:p>
                  </a:txBody>
                  <a:tcPr marL="85874" marR="8587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solidFill>
                      <a:schemeClr val="bg1"/>
                    </a:solid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94" name="Text Box 18"/>
          <p:cNvSpPr txBox="1">
            <a:spLocks noChangeArrowheads="1"/>
          </p:cNvSpPr>
          <p:nvPr/>
        </p:nvSpPr>
        <p:spPr bwMode="auto">
          <a:xfrm>
            <a:off x="609600" y="2971800"/>
            <a:ext cx="8001000" cy="519113"/>
          </a:xfrm>
          <a:prstGeom prst="rect">
            <a:avLst/>
          </a:prstGeom>
          <a:noFill/>
          <a:ln w="9525">
            <a:noFill/>
            <a:miter lim="800000"/>
            <a:headEnd/>
            <a:tailEnd/>
          </a:ln>
        </p:spPr>
        <p:txBody>
          <a:bodyPr>
            <a:spAutoFit/>
          </a:bodyPr>
          <a:lstStyle/>
          <a:p>
            <a:pPr marL="342900" indent="-342900">
              <a:spcBef>
                <a:spcPct val="50000"/>
              </a:spcBef>
            </a:pPr>
            <a:endParaRPr lang="en-US" sz="2800" dirty="0"/>
          </a:p>
        </p:txBody>
      </p:sp>
      <p:sp>
        <p:nvSpPr>
          <p:cNvPr id="178195" name="Text Box 19"/>
          <p:cNvSpPr txBox="1">
            <a:spLocks noChangeArrowheads="1"/>
          </p:cNvSpPr>
          <p:nvPr/>
        </p:nvSpPr>
        <p:spPr bwMode="auto">
          <a:xfrm>
            <a:off x="304800" y="2895600"/>
            <a:ext cx="8458200" cy="3711785"/>
          </a:xfrm>
          <a:prstGeom prst="rect">
            <a:avLst/>
          </a:prstGeom>
          <a:noFill/>
          <a:ln w="9525">
            <a:noFill/>
            <a:miter lim="800000"/>
            <a:headEnd/>
            <a:tailEnd/>
          </a:ln>
        </p:spPr>
        <p:txBody>
          <a:bodyPr>
            <a:spAutoFit/>
          </a:bodyPr>
          <a:lstStyle/>
          <a:p>
            <a:pPr>
              <a:lnSpc>
                <a:spcPct val="90000"/>
              </a:lnSpc>
              <a:spcBef>
                <a:spcPct val="20000"/>
              </a:spcBef>
            </a:pPr>
            <a:r>
              <a:rPr lang="en-US" sz="2800" b="1" dirty="0" smtClean="0">
                <a:latin typeface="Arial" pitchFamily="34" charset="0"/>
                <a:cs typeface="Arial" pitchFamily="34" charset="0"/>
              </a:rPr>
              <a:t>Obtain </a:t>
            </a:r>
            <a:r>
              <a:rPr lang="en-US" sz="2800" b="1" dirty="0">
                <a:latin typeface="Arial" pitchFamily="34" charset="0"/>
                <a:cs typeface="Arial" pitchFamily="34" charset="0"/>
              </a:rPr>
              <a:t>a detailed </a:t>
            </a:r>
            <a:r>
              <a:rPr lang="en-US" sz="2800" b="1" dirty="0" smtClean="0">
                <a:latin typeface="Arial" pitchFamily="34" charset="0"/>
                <a:cs typeface="Arial" pitchFamily="34" charset="0"/>
              </a:rPr>
              <a:t>physical description </a:t>
            </a:r>
            <a:r>
              <a:rPr lang="en-US" sz="2800" b="1" dirty="0">
                <a:latin typeface="Arial" pitchFamily="34" charset="0"/>
                <a:cs typeface="Arial" pitchFamily="34" charset="0"/>
              </a:rPr>
              <a:t>for each contact</a:t>
            </a:r>
          </a:p>
          <a:p>
            <a:pPr>
              <a:lnSpc>
                <a:spcPct val="90000"/>
              </a:lnSpc>
              <a:spcBef>
                <a:spcPct val="20000"/>
              </a:spcBef>
              <a:buClr>
                <a:srgbClr val="0099CC"/>
              </a:buClr>
              <a:buFont typeface="Arial" pitchFamily="34" charset="0"/>
              <a:buChar char="•"/>
            </a:pPr>
            <a:r>
              <a:rPr lang="en-US" sz="2800" b="1" dirty="0">
                <a:latin typeface="Arial" pitchFamily="34" charset="0"/>
                <a:cs typeface="Arial" pitchFamily="34" charset="0"/>
              </a:rPr>
              <a:t> Age</a:t>
            </a:r>
          </a:p>
          <a:p>
            <a:pPr>
              <a:lnSpc>
                <a:spcPct val="90000"/>
              </a:lnSpc>
              <a:spcBef>
                <a:spcPct val="20000"/>
              </a:spcBef>
              <a:buClr>
                <a:srgbClr val="0099CC"/>
              </a:buClr>
              <a:buFont typeface="Arial" pitchFamily="34" charset="0"/>
              <a:buChar char="•"/>
            </a:pPr>
            <a:r>
              <a:rPr lang="en-US" sz="2800" b="1" dirty="0">
                <a:latin typeface="Arial" pitchFamily="34" charset="0"/>
                <a:cs typeface="Arial" pitchFamily="34" charset="0"/>
              </a:rPr>
              <a:t> </a:t>
            </a:r>
            <a:r>
              <a:rPr lang="en-US" sz="2800" b="1" dirty="0" smtClean="0">
                <a:latin typeface="Arial" pitchFamily="34" charset="0"/>
                <a:cs typeface="Arial" pitchFamily="34" charset="0"/>
              </a:rPr>
              <a:t>Hair color and length</a:t>
            </a:r>
            <a:endParaRPr lang="en-US" sz="2800" b="1" dirty="0">
              <a:latin typeface="Arial" pitchFamily="34" charset="0"/>
              <a:cs typeface="Arial" pitchFamily="34" charset="0"/>
            </a:endParaRPr>
          </a:p>
          <a:p>
            <a:pPr>
              <a:lnSpc>
                <a:spcPct val="90000"/>
              </a:lnSpc>
              <a:spcBef>
                <a:spcPct val="20000"/>
              </a:spcBef>
              <a:buClr>
                <a:srgbClr val="0099CC"/>
              </a:buClr>
              <a:buFont typeface="Arial" pitchFamily="34" charset="0"/>
              <a:buChar char="•"/>
            </a:pPr>
            <a:r>
              <a:rPr lang="en-US" sz="2800" b="1" dirty="0">
                <a:latin typeface="Arial" pitchFamily="34" charset="0"/>
                <a:cs typeface="Arial" pitchFamily="34" charset="0"/>
              </a:rPr>
              <a:t> Height</a:t>
            </a:r>
          </a:p>
          <a:p>
            <a:pPr>
              <a:lnSpc>
                <a:spcPct val="90000"/>
              </a:lnSpc>
              <a:spcBef>
                <a:spcPct val="20000"/>
              </a:spcBef>
              <a:buClr>
                <a:srgbClr val="0099CC"/>
              </a:buClr>
              <a:buFont typeface="Arial" pitchFamily="34" charset="0"/>
              <a:buChar char="•"/>
            </a:pPr>
            <a:r>
              <a:rPr lang="en-US" sz="2800" b="1" dirty="0">
                <a:latin typeface="Arial" pitchFamily="34" charset="0"/>
                <a:cs typeface="Arial" pitchFamily="34" charset="0"/>
              </a:rPr>
              <a:t> Weight</a:t>
            </a:r>
          </a:p>
          <a:p>
            <a:pPr>
              <a:lnSpc>
                <a:spcPct val="90000"/>
              </a:lnSpc>
              <a:spcBef>
                <a:spcPct val="20000"/>
              </a:spcBef>
              <a:buClr>
                <a:srgbClr val="0099CC"/>
              </a:buClr>
              <a:buFont typeface="Arial" pitchFamily="34" charset="0"/>
              <a:buChar char="•"/>
            </a:pPr>
            <a:r>
              <a:rPr lang="en-US" sz="2800" b="1" dirty="0">
                <a:latin typeface="Arial" pitchFamily="34" charset="0"/>
                <a:cs typeface="Arial" pitchFamily="34" charset="0"/>
              </a:rPr>
              <a:t> Complexion</a:t>
            </a:r>
          </a:p>
          <a:p>
            <a:pPr>
              <a:lnSpc>
                <a:spcPct val="90000"/>
              </a:lnSpc>
              <a:spcBef>
                <a:spcPct val="20000"/>
              </a:spcBef>
              <a:buClr>
                <a:srgbClr val="0099CC"/>
              </a:buClr>
              <a:buFont typeface="Arial" pitchFamily="34" charset="0"/>
              <a:buChar char="•"/>
            </a:pPr>
            <a:r>
              <a:rPr lang="en-US" sz="2800" b="1" dirty="0">
                <a:latin typeface="Arial" pitchFamily="34" charset="0"/>
                <a:cs typeface="Arial" pitchFamily="34" charset="0"/>
              </a:rPr>
              <a:t> Identifying features </a:t>
            </a:r>
            <a:r>
              <a:rPr lang="en-US" sz="2800" b="1" dirty="0" smtClean="0">
                <a:latin typeface="Arial" pitchFamily="34" charset="0"/>
                <a:cs typeface="Arial" pitchFamily="34" charset="0"/>
              </a:rPr>
              <a:t>(e.g., tattoos</a:t>
            </a:r>
            <a:r>
              <a:rPr lang="en-US" sz="2800" b="1" dirty="0">
                <a:latin typeface="Arial" pitchFamily="34" charset="0"/>
                <a:cs typeface="Arial" pitchFamily="34" charset="0"/>
              </a:rPr>
              <a:t>, </a:t>
            </a:r>
            <a:r>
              <a:rPr lang="en-US" sz="2800" b="1" dirty="0" smtClean="0">
                <a:latin typeface="Arial" pitchFamily="34" charset="0"/>
                <a:cs typeface="Arial" pitchFamily="34" charset="0"/>
              </a:rPr>
              <a:t>piercings</a:t>
            </a:r>
            <a:r>
              <a:rPr lang="en-US" sz="2800" b="1" dirty="0">
                <a:latin typeface="Arial" pitchFamily="34" charset="0"/>
                <a:cs typeface="Arial" pitchFamily="34" charset="0"/>
              </a:rPr>
              <a:t>)</a:t>
            </a:r>
          </a:p>
        </p:txBody>
      </p:sp>
      <p:sp>
        <p:nvSpPr>
          <p:cNvPr id="2" name="Title 1"/>
          <p:cNvSpPr>
            <a:spLocks noGrp="1"/>
          </p:cNvSpPr>
          <p:nvPr>
            <p:ph type="title"/>
          </p:nvPr>
        </p:nvSpPr>
        <p:spPr/>
        <p:txBody>
          <a:bodyPr/>
          <a:lstStyle/>
          <a:p>
            <a:r>
              <a:rPr lang="en-US" dirty="0">
                <a:solidFill>
                  <a:srgbClr val="333399"/>
                </a:solidFill>
              </a:rPr>
              <a:t>Process for Collecting Contact Information </a:t>
            </a:r>
            <a:r>
              <a:rPr lang="en-US" dirty="0" smtClean="0">
                <a:solidFill>
                  <a:srgbClr val="333399"/>
                </a:solidFill>
              </a:rPr>
              <a:t>(7)</a:t>
            </a:r>
            <a:endParaRPr lang="en-US" dirty="0"/>
          </a:p>
        </p:txBody>
      </p:sp>
      <p:sp>
        <p:nvSpPr>
          <p:cNvPr id="6" name="Slide Number Placeholder 3"/>
          <p:cNvSpPr>
            <a:spLocks noGrp="1"/>
          </p:cNvSpPr>
          <p:nvPr>
            <p:ph type="sldNum" sz="quarter" idx="12"/>
          </p:nvPr>
        </p:nvSpPr>
        <p:spPr>
          <a:xfrm>
            <a:off x="8305800" y="6305550"/>
            <a:ext cx="533400" cy="476250"/>
          </a:xfrm>
          <a:prstGeom prst="rect">
            <a:avLst/>
          </a:prstGeom>
          <a:noFill/>
        </p:spPr>
        <p:txBody>
          <a:bodyPr/>
          <a:lstStyle/>
          <a:p>
            <a:fld id="{B81EC937-B9B9-4419-922E-82BB923583FC}" type="slidenum">
              <a:rPr lang="en-US" sz="2000" b="1" smtClean="0">
                <a:latin typeface="Arial" pitchFamily="34" charset="0"/>
                <a:cs typeface="Arial" pitchFamily="34" charset="0"/>
              </a:rPr>
              <a:pPr/>
              <a:t>58</a:t>
            </a:fld>
            <a:endParaRPr lang="en-US" sz="2000" b="1" dirty="0" smtClean="0">
              <a:latin typeface="Arial" pitchFamily="34" charset="0"/>
              <a:cs typeface="Arial" pitchFamily="34" charset="0"/>
            </a:endParaRPr>
          </a:p>
        </p:txBody>
      </p:sp>
      <p:graphicFrame>
        <p:nvGraphicFramePr>
          <p:cNvPr id="9" name="Group 63"/>
          <p:cNvGraphicFramePr>
            <a:graphicFrameLocks noGrp="1"/>
          </p:cNvGraphicFramePr>
          <p:nvPr>
            <p:ph idx="1"/>
            <p:extLst>
              <p:ext uri="{D42A27DB-BD31-4B8C-83A1-F6EECF244321}">
                <p14:modId xmlns:p14="http://schemas.microsoft.com/office/powerpoint/2010/main" val="1323883266"/>
              </p:ext>
            </p:extLst>
          </p:nvPr>
        </p:nvGraphicFramePr>
        <p:xfrm>
          <a:off x="304800" y="1676399"/>
          <a:ext cx="8458200" cy="990601"/>
        </p:xfrm>
        <a:graphic>
          <a:graphicData uri="http://schemas.openxmlformats.org/drawingml/2006/table">
            <a:tbl>
              <a:tblPr>
                <a:tableStyleId>{284E427A-3D55-4303-BF80-6455036E1DE7}</a:tableStyleId>
              </a:tblPr>
              <a:tblGrid>
                <a:gridCol w="1066800"/>
                <a:gridCol w="1685966"/>
                <a:gridCol w="1406343"/>
                <a:gridCol w="1484473"/>
                <a:gridCol w="1173885"/>
                <a:gridCol w="1640733"/>
              </a:tblGrid>
              <a:tr h="99060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1. Name</a:t>
                      </a: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2. Relationship</a:t>
                      </a: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3. Locating</a:t>
                      </a:r>
                      <a:endParaRPr kumimoji="0" lang="en-US" sz="1600" b="1" i="0" u="none" strike="noStrike" cap="none" normalizeH="0" baseline="0" dirty="0" smtClean="0">
                        <a:ln>
                          <a:noFill/>
                        </a:ln>
                        <a:solidFill>
                          <a:schemeClr val="tx1"/>
                        </a:solidFill>
                        <a:effectLst/>
                        <a:latin typeface="Arial" charset="0"/>
                        <a:cs typeface="Times New Roman" pitchFamily="18" charset="0"/>
                      </a:endParaRPr>
                    </a:p>
                  </a:txBody>
                  <a:tcPr marL="85874" marR="85874"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4. Exposure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Time </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5. Setting</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Size</a:t>
                      </a:r>
                      <a:endParaRPr kumimoji="0" lang="en-US" sz="1600" b="1" i="0" u="none" strike="noStrike" cap="none" normalizeH="0" baseline="0" dirty="0" smtClean="0">
                        <a:ln>
                          <a:noFill/>
                        </a:ln>
                        <a:solidFill>
                          <a:schemeClr val="tx1"/>
                        </a:solidFill>
                        <a:effectLst/>
                        <a:latin typeface="Arial" charset="0"/>
                      </a:endParaRPr>
                    </a:p>
                  </a:txBody>
                  <a:tcPr marL="85874" marR="85874" horzOverflow="overflow">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sng" strike="noStrike" cap="none" normalizeH="0" baseline="0" dirty="0" smtClean="0">
                          <a:ln>
                            <a:noFill/>
                          </a:ln>
                          <a:effectLst/>
                        </a:rPr>
                        <a:t>6.Description</a:t>
                      </a:r>
                      <a:endParaRPr kumimoji="0" lang="en-US" sz="1600" b="1" i="0" u="sng" strike="noStrike" cap="none" normalizeH="0" baseline="0" dirty="0" smtClean="0">
                        <a:ln>
                          <a:noFill/>
                        </a:ln>
                        <a:solidFill>
                          <a:schemeClr val="tx1"/>
                        </a:solidFill>
                        <a:effectLst/>
                        <a:latin typeface="Arial" charset="0"/>
                      </a:endParaRPr>
                    </a:p>
                  </a:txBody>
                  <a:tcPr marL="85874" marR="85874" horzOverflow="overflow"/>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66">
            <a:alpha val="3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Identification Exercise</a:t>
            </a:r>
            <a:endParaRPr lang="en-US" dirty="0"/>
          </a:p>
        </p:txBody>
      </p:sp>
      <p:sp>
        <p:nvSpPr>
          <p:cNvPr id="3" name="Content Placeholder 2"/>
          <p:cNvSpPr>
            <a:spLocks noGrp="1"/>
          </p:cNvSpPr>
          <p:nvPr>
            <p:ph idx="1"/>
          </p:nvPr>
        </p:nvSpPr>
        <p:spPr/>
        <p:txBody>
          <a:bodyPr/>
          <a:lstStyle/>
          <a:p>
            <a:pPr marL="0" indent="0" algn="ctr">
              <a:buNone/>
            </a:pPr>
            <a:r>
              <a:rPr lang="en-US" dirty="0" smtClean="0"/>
              <a:t> Refer to Appendix </a:t>
            </a:r>
            <a:r>
              <a:rPr lang="en-US" dirty="0"/>
              <a:t>Q</a:t>
            </a:r>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59</a:t>
            </a:fld>
            <a:endParaRPr lang="en-US" sz="20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71763"/>
            <a:ext cx="3200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943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76200" y="76200"/>
            <a:ext cx="8991600" cy="1143000"/>
          </a:xfrm>
        </p:spPr>
        <p:txBody>
          <a:bodyPr/>
          <a:lstStyle/>
          <a:p>
            <a:r>
              <a:rPr lang="en-US" dirty="0" smtClean="0"/>
              <a:t>Where Should the Interview Take Place?</a:t>
            </a:r>
          </a:p>
        </p:txBody>
      </p:sp>
      <p:sp>
        <p:nvSpPr>
          <p:cNvPr id="66563" name="Content Placeholder 2"/>
          <p:cNvSpPr>
            <a:spLocks noGrp="1"/>
          </p:cNvSpPr>
          <p:nvPr>
            <p:ph idx="1"/>
          </p:nvPr>
        </p:nvSpPr>
        <p:spPr>
          <a:xfrm>
            <a:off x="152400" y="1524000"/>
            <a:ext cx="5334000" cy="4495800"/>
          </a:xfrm>
        </p:spPr>
        <p:txBody>
          <a:bodyPr/>
          <a:lstStyle/>
          <a:p>
            <a:r>
              <a:rPr lang="en-US" sz="2600" dirty="0"/>
              <a:t>I</a:t>
            </a:r>
            <a:r>
              <a:rPr lang="en-US" sz="2600" dirty="0" smtClean="0"/>
              <a:t>nterview should be conducted in person</a:t>
            </a:r>
          </a:p>
          <a:p>
            <a:pPr lvl="1"/>
            <a:r>
              <a:rPr lang="en-US" sz="2600" dirty="0" smtClean="0"/>
              <a:t>Hospital</a:t>
            </a:r>
          </a:p>
          <a:p>
            <a:pPr lvl="1"/>
            <a:r>
              <a:rPr lang="en-US" sz="2600" dirty="0" smtClean="0"/>
              <a:t>TB clinic</a:t>
            </a:r>
          </a:p>
          <a:p>
            <a:pPr lvl="1"/>
            <a:r>
              <a:rPr lang="en-US" sz="2600" dirty="0" smtClean="0"/>
              <a:t>Case's home or living space</a:t>
            </a:r>
          </a:p>
          <a:p>
            <a:pPr lvl="1"/>
            <a:r>
              <a:rPr lang="en-US" sz="2600" dirty="0" smtClean="0"/>
              <a:t>Other location convenient for the case</a:t>
            </a:r>
          </a:p>
        </p:txBody>
      </p:sp>
      <p:sp>
        <p:nvSpPr>
          <p:cNvPr id="66564" name="Slide Number Placeholder 4"/>
          <p:cNvSpPr txBox="1">
            <a:spLocks/>
          </p:cNvSpPr>
          <p:nvPr/>
        </p:nvSpPr>
        <p:spPr bwMode="auto">
          <a:xfrm>
            <a:off x="4419600" y="6308725"/>
            <a:ext cx="4343400" cy="476250"/>
          </a:xfrm>
          <a:prstGeom prst="rect">
            <a:avLst/>
          </a:prstGeom>
          <a:noFill/>
          <a:ln w="9525">
            <a:noFill/>
            <a:miter lim="800000"/>
            <a:headEnd/>
            <a:tailEnd/>
          </a:ln>
        </p:spPr>
        <p:txBody>
          <a:bodyPr/>
          <a:lstStyle/>
          <a:p>
            <a:pPr algn="r"/>
            <a:fld id="{AB419256-C311-4133-8634-CB70F6E7FC48}" type="slidenum">
              <a:rPr lang="en-US" sz="2000" b="1"/>
              <a:pPr algn="r"/>
              <a:t>6</a:t>
            </a:fld>
            <a:endParaRPr lang="en-US" sz="2000" b="1" dirty="0"/>
          </a:p>
        </p:txBody>
      </p:sp>
      <p:pic>
        <p:nvPicPr>
          <p:cNvPr id="1026" name="Picture 2" descr="D:\Selects\LoRes\IMG_1721.jpg"/>
          <p:cNvPicPr>
            <a:picLocks noChangeAspect="1" noChangeArrowheads="1"/>
          </p:cNvPicPr>
          <p:nvPr/>
        </p:nvPicPr>
        <p:blipFill>
          <a:blip r:embed="rId3" cstate="print"/>
          <a:srcRect/>
          <a:stretch>
            <a:fillRect/>
          </a:stretch>
        </p:blipFill>
        <p:spPr bwMode="auto">
          <a:xfrm>
            <a:off x="5257800" y="1752600"/>
            <a:ext cx="3733800" cy="2600325"/>
          </a:xfrm>
          <a:prstGeom prst="rect">
            <a:avLst/>
          </a:prstGeom>
          <a:noFill/>
          <a:ln>
            <a:solidFill>
              <a:schemeClr val="accent1">
                <a:lumMod val="75000"/>
              </a:schemeClr>
            </a:solidFill>
          </a:ln>
        </p:spPr>
      </p:pic>
      <p:sp>
        <p:nvSpPr>
          <p:cNvPr id="2" name="TextBox 1"/>
          <p:cNvSpPr txBox="1"/>
          <p:nvPr/>
        </p:nvSpPr>
        <p:spPr>
          <a:xfrm>
            <a:off x="152400" y="5181600"/>
            <a:ext cx="8610600" cy="1169551"/>
          </a:xfrm>
          <a:prstGeom prst="rect">
            <a:avLst/>
          </a:prstGeom>
          <a:noFill/>
        </p:spPr>
        <p:txBody>
          <a:bodyPr wrap="square" rtlCol="0">
            <a:spAutoFit/>
          </a:bodyPr>
          <a:lstStyle/>
          <a:p>
            <a:pPr marL="342900" indent="-342900" eaLnBrk="0" fontAlgn="base" hangingPunct="0">
              <a:spcBef>
                <a:spcPct val="20000"/>
              </a:spcBef>
              <a:spcAft>
                <a:spcPct val="0"/>
              </a:spcAft>
              <a:buClr>
                <a:srgbClr val="0099CC"/>
              </a:buClr>
              <a:buSzPct val="120000"/>
              <a:buChar char="•"/>
            </a:pPr>
            <a:r>
              <a:rPr lang="en-US" sz="2600" b="1" u="sng" dirty="0"/>
              <a:t>At least</a:t>
            </a:r>
            <a:r>
              <a:rPr lang="en-US" sz="2600" b="1" dirty="0"/>
              <a:t> one interview should be conducted in the case’s home or living space</a:t>
            </a:r>
          </a:p>
          <a:p>
            <a:endParaRPr lang="en-US" dirty="0"/>
          </a:p>
        </p:txBody>
      </p:sp>
    </p:spTree>
    <p:extLst>
      <p:ext uri="{BB962C8B-B14F-4D97-AF65-F5344CB8AC3E}">
        <p14:creationId xmlns:p14="http://schemas.microsoft.com/office/powerpoint/2010/main" val="36409243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2"/>
          <p:cNvSpPr>
            <a:spLocks noGrp="1" noChangeArrowheads="1"/>
          </p:cNvSpPr>
          <p:nvPr>
            <p:ph type="ctrTitle"/>
          </p:nvPr>
        </p:nvSpPr>
        <p:spPr/>
        <p:txBody>
          <a:bodyPr>
            <a:normAutofit/>
          </a:bodyPr>
          <a:lstStyle/>
          <a:p>
            <a:r>
              <a:rPr lang="en-US" b="1" dirty="0" smtClean="0"/>
              <a:t>Interview Process</a:t>
            </a:r>
            <a:br>
              <a:rPr lang="en-US" b="1" dirty="0" smtClean="0"/>
            </a:br>
            <a:r>
              <a:rPr lang="en-US" sz="4000" dirty="0" smtClean="0"/>
              <a:t>Conclusion of the Interview</a:t>
            </a:r>
            <a:endParaRPr lang="en-US" sz="4000" b="1" dirty="0" smtClean="0"/>
          </a:p>
        </p:txBody>
      </p:sp>
      <p:sp>
        <p:nvSpPr>
          <p:cNvPr id="182274" name="Rectangle 10"/>
          <p:cNvSpPr>
            <a:spLocks noGrp="1" noChangeArrowheads="1"/>
          </p:cNvSpPr>
          <p:nvPr>
            <p:ph type="sldNum" sz="quarter" idx="12"/>
          </p:nvPr>
        </p:nvSpPr>
        <p:spPr>
          <a:noFill/>
        </p:spPr>
        <p:txBody>
          <a:bodyPr/>
          <a:lstStyle/>
          <a:p>
            <a:fld id="{CE76E596-5FFC-47B1-BA5F-6BE35EF082D2}" type="slidenum">
              <a:rPr lang="en-US" sz="2000" smtClean="0"/>
              <a:pPr/>
              <a:t>60</a:t>
            </a:fld>
            <a:endParaRPr lang="en-US" sz="20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2"/>
          <p:cNvSpPr>
            <a:spLocks noGrp="1" noChangeArrowheads="1"/>
          </p:cNvSpPr>
          <p:nvPr>
            <p:ph type="title"/>
          </p:nvPr>
        </p:nvSpPr>
        <p:spPr/>
        <p:txBody>
          <a:bodyPr>
            <a:normAutofit/>
          </a:bodyPr>
          <a:lstStyle/>
          <a:p>
            <a:pPr eaLnBrk="1" hangingPunct="1"/>
            <a:r>
              <a:rPr lang="en-US" dirty="0" smtClean="0"/>
              <a:t>Conclusion of the Interview (1)</a:t>
            </a:r>
          </a:p>
        </p:txBody>
      </p:sp>
      <p:sp>
        <p:nvSpPr>
          <p:cNvPr id="183300" name="Rectangle 3"/>
          <p:cNvSpPr>
            <a:spLocks noGrp="1" noChangeArrowheads="1"/>
          </p:cNvSpPr>
          <p:nvPr>
            <p:ph idx="1"/>
          </p:nvPr>
        </p:nvSpPr>
        <p:spPr/>
        <p:txBody>
          <a:bodyPr/>
          <a:lstStyle/>
          <a:p>
            <a:pPr marL="609600" indent="-609600" eaLnBrk="1" hangingPunct="1">
              <a:buSzPct val="100000"/>
              <a:buFontTx/>
              <a:buAutoNum type="arabicPeriod"/>
            </a:pPr>
            <a:r>
              <a:rPr lang="en-US" sz="2800" dirty="0" smtClean="0"/>
              <a:t>Answer the case’s questions.</a:t>
            </a:r>
          </a:p>
          <a:p>
            <a:pPr marL="609600" indent="-609600" eaLnBrk="1" hangingPunct="1">
              <a:buSzPct val="100000"/>
              <a:buFontTx/>
              <a:buAutoNum type="arabicPeriod"/>
            </a:pPr>
            <a:endParaRPr lang="en-US" sz="1600" dirty="0" smtClean="0"/>
          </a:p>
          <a:p>
            <a:pPr marL="609600" indent="-609600" eaLnBrk="1" hangingPunct="1">
              <a:buSzPct val="100000"/>
              <a:buFontTx/>
              <a:buAutoNum type="arabicPeriod"/>
            </a:pPr>
            <a:r>
              <a:rPr lang="en-US" sz="2800" dirty="0" smtClean="0"/>
              <a:t>Review and reinforce all components of the adherence plan.</a:t>
            </a:r>
          </a:p>
          <a:p>
            <a:pPr marL="609600" indent="-609600" eaLnBrk="1" hangingPunct="1">
              <a:buSzPct val="100000"/>
              <a:buFontTx/>
              <a:buAutoNum type="arabicPeriod"/>
            </a:pPr>
            <a:endParaRPr lang="en-US" sz="1600" dirty="0" smtClean="0"/>
          </a:p>
          <a:p>
            <a:pPr marL="609600" indent="-609600" eaLnBrk="1" hangingPunct="1">
              <a:buSzPct val="100000"/>
              <a:buFontTx/>
              <a:buAutoNum type="arabicPeriod"/>
            </a:pPr>
            <a:r>
              <a:rPr lang="en-US" sz="2800" dirty="0" smtClean="0"/>
              <a:t>Evaluate the case’s remaining needs or potential adherence problems.</a:t>
            </a:r>
          </a:p>
          <a:p>
            <a:pPr marL="609600" indent="-609600" eaLnBrk="1" hangingPunct="1">
              <a:buSzPct val="100000"/>
              <a:buFontTx/>
              <a:buAutoNum type="arabicPeriod"/>
            </a:pPr>
            <a:endParaRPr lang="en-US" sz="1600" dirty="0" smtClean="0"/>
          </a:p>
          <a:p>
            <a:pPr marL="609600" indent="-609600" eaLnBrk="1" hangingPunct="1">
              <a:buSzPct val="100000"/>
              <a:buFontTx/>
              <a:buAutoNum type="arabicPeriod"/>
            </a:pPr>
            <a:r>
              <a:rPr lang="en-US" sz="2800" dirty="0" smtClean="0"/>
              <a:t>Confirm the date of the next medical appointment, if known.</a:t>
            </a:r>
          </a:p>
        </p:txBody>
      </p:sp>
      <p:sp>
        <p:nvSpPr>
          <p:cNvPr id="183298" name="Slide Number Placeholder 4"/>
          <p:cNvSpPr>
            <a:spLocks noGrp="1"/>
          </p:cNvSpPr>
          <p:nvPr>
            <p:ph type="sldNum" sz="quarter" idx="12"/>
          </p:nvPr>
        </p:nvSpPr>
        <p:spPr>
          <a:noFill/>
        </p:spPr>
        <p:txBody>
          <a:bodyPr/>
          <a:lstStyle/>
          <a:p>
            <a:fld id="{4CFD8C99-FFAC-4268-AA68-40EAD3653369}" type="slidenum">
              <a:rPr lang="en-US" sz="2000" smtClean="0"/>
              <a:pPr/>
              <a:t>61</a:t>
            </a:fld>
            <a:endParaRPr lang="en-US" sz="20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p:nvPr>
        </p:nvSpPr>
        <p:spPr/>
        <p:txBody>
          <a:bodyPr>
            <a:normAutofit/>
          </a:bodyPr>
          <a:lstStyle/>
          <a:p>
            <a:pPr eaLnBrk="1" hangingPunct="1"/>
            <a:r>
              <a:rPr lang="en-US" dirty="0" smtClean="0"/>
              <a:t>Conclusion of the Interview (2)</a:t>
            </a:r>
          </a:p>
        </p:txBody>
      </p:sp>
      <p:sp>
        <p:nvSpPr>
          <p:cNvPr id="184324" name="Rectangle 3"/>
          <p:cNvSpPr>
            <a:spLocks noGrp="1" noChangeArrowheads="1"/>
          </p:cNvSpPr>
          <p:nvPr>
            <p:ph idx="1"/>
          </p:nvPr>
        </p:nvSpPr>
        <p:spPr>
          <a:xfrm>
            <a:off x="228600" y="1600200"/>
            <a:ext cx="8686800" cy="4525963"/>
          </a:xfrm>
        </p:spPr>
        <p:txBody>
          <a:bodyPr/>
          <a:lstStyle/>
          <a:p>
            <a:pPr marL="609600" indent="-609600" eaLnBrk="1" hangingPunct="1">
              <a:buSzPct val="100000"/>
              <a:buFontTx/>
              <a:buAutoNum type="arabicPeriod" startAt="5"/>
            </a:pPr>
            <a:r>
              <a:rPr lang="en-US" sz="2800" dirty="0" smtClean="0"/>
              <a:t>Arrange for both a re-interview and home visit, if not already completed.</a:t>
            </a:r>
          </a:p>
          <a:p>
            <a:pPr marL="609600" indent="-609600" eaLnBrk="1" hangingPunct="1">
              <a:buSzPct val="100000"/>
              <a:buFontTx/>
              <a:buAutoNum type="arabicPeriod" startAt="5"/>
            </a:pPr>
            <a:endParaRPr lang="en-US" sz="1600" dirty="0" smtClean="0"/>
          </a:p>
          <a:p>
            <a:pPr marL="609600" indent="-609600" eaLnBrk="1" hangingPunct="1">
              <a:buSzPct val="100000"/>
              <a:buFontTx/>
              <a:buAutoNum type="arabicPeriod" startAt="5"/>
            </a:pPr>
            <a:r>
              <a:rPr lang="en-US" sz="2800" dirty="0" smtClean="0"/>
              <a:t>Confirm referral procedure of each contact.</a:t>
            </a:r>
          </a:p>
          <a:p>
            <a:pPr marL="609600" indent="-609600" eaLnBrk="1" hangingPunct="1">
              <a:buSzPct val="100000"/>
              <a:buFontTx/>
              <a:buAutoNum type="arabicPeriod" startAt="5"/>
            </a:pPr>
            <a:endParaRPr lang="en-US" sz="1600" dirty="0" smtClean="0"/>
          </a:p>
          <a:p>
            <a:pPr marL="609600" indent="-609600" eaLnBrk="1" hangingPunct="1">
              <a:buSzPct val="100000"/>
              <a:buFontTx/>
              <a:buAutoNum type="arabicPeriod" startAt="5"/>
            </a:pPr>
            <a:r>
              <a:rPr lang="en-US" sz="2800" dirty="0" smtClean="0"/>
              <a:t>Leave information on how the case can contact you.</a:t>
            </a:r>
          </a:p>
          <a:p>
            <a:pPr marL="609600" indent="-609600" eaLnBrk="1" hangingPunct="1">
              <a:buSzPct val="100000"/>
              <a:buFontTx/>
              <a:buAutoNum type="arabicPeriod" startAt="5"/>
            </a:pPr>
            <a:endParaRPr lang="en-US" sz="1600" dirty="0" smtClean="0"/>
          </a:p>
          <a:p>
            <a:pPr marL="609600" indent="-609600" eaLnBrk="1" hangingPunct="1">
              <a:buSzPct val="100000"/>
              <a:buFontTx/>
              <a:buAutoNum type="arabicPeriod" startAt="5"/>
            </a:pPr>
            <a:r>
              <a:rPr lang="en-US" sz="2800" dirty="0" smtClean="0"/>
              <a:t>If appropriate, shake the case’s hand, express appreciation, and close the interview.</a:t>
            </a:r>
          </a:p>
        </p:txBody>
      </p:sp>
      <p:sp>
        <p:nvSpPr>
          <p:cNvPr id="184322" name="Slide Number Placeholder 4"/>
          <p:cNvSpPr>
            <a:spLocks noGrp="1"/>
          </p:cNvSpPr>
          <p:nvPr>
            <p:ph type="sldNum" sz="quarter" idx="12"/>
          </p:nvPr>
        </p:nvSpPr>
        <p:spPr>
          <a:noFill/>
        </p:spPr>
        <p:txBody>
          <a:bodyPr/>
          <a:lstStyle/>
          <a:p>
            <a:fld id="{1D080FA5-99AA-4A4E-AF11-9C16BCE0D069}" type="slidenum">
              <a:rPr lang="en-US" sz="2000" smtClean="0"/>
              <a:pPr/>
              <a:t>62</a:t>
            </a:fld>
            <a:endParaRPr lang="en-US" sz="20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ctrTitle"/>
          </p:nvPr>
        </p:nvSpPr>
        <p:spPr>
          <a:xfrm>
            <a:off x="685800" y="2111375"/>
            <a:ext cx="7772400" cy="1470025"/>
          </a:xfrm>
        </p:spPr>
        <p:txBody>
          <a:bodyPr/>
          <a:lstStyle/>
          <a:p>
            <a:r>
              <a:rPr lang="en-US" b="1" dirty="0" smtClean="0"/>
              <a:t>Problem Solving During </a:t>
            </a:r>
            <a:br>
              <a:rPr lang="en-US" b="1" dirty="0" smtClean="0"/>
            </a:br>
            <a:r>
              <a:rPr lang="en-US" b="1" dirty="0" smtClean="0"/>
              <a:t>the Interview</a:t>
            </a:r>
          </a:p>
        </p:txBody>
      </p:sp>
      <p:sp>
        <p:nvSpPr>
          <p:cNvPr id="185348" name="Slide Number Placeholder 3"/>
          <p:cNvSpPr>
            <a:spLocks noGrp="1"/>
          </p:cNvSpPr>
          <p:nvPr>
            <p:ph type="sldNum" sz="quarter" idx="12"/>
          </p:nvPr>
        </p:nvSpPr>
        <p:spPr>
          <a:noFill/>
        </p:spPr>
        <p:txBody>
          <a:bodyPr/>
          <a:lstStyle/>
          <a:p>
            <a:fld id="{5FE5026E-BD09-4AAA-90F1-0B2912A7F646}" type="slidenum">
              <a:rPr lang="en-US" sz="2000" smtClean="0"/>
              <a:pPr/>
              <a:t>63</a:t>
            </a:fld>
            <a:endParaRPr lang="en-US" sz="20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Interview Problems</a:t>
            </a:r>
            <a:endParaRPr lang="en-US" dirty="0"/>
          </a:p>
        </p:txBody>
      </p:sp>
      <p:sp>
        <p:nvSpPr>
          <p:cNvPr id="3" name="Content Placeholder 2"/>
          <p:cNvSpPr>
            <a:spLocks noGrp="1"/>
          </p:cNvSpPr>
          <p:nvPr>
            <p:ph idx="1"/>
          </p:nvPr>
        </p:nvSpPr>
        <p:spPr/>
        <p:txBody>
          <a:bodyPr/>
          <a:lstStyle/>
          <a:p>
            <a:pPr>
              <a:buNone/>
            </a:pPr>
            <a:r>
              <a:rPr lang="en-US" sz="2800" dirty="0" smtClean="0"/>
              <a:t>The case:</a:t>
            </a:r>
          </a:p>
          <a:p>
            <a:r>
              <a:rPr lang="en-US" sz="2800" dirty="0" smtClean="0"/>
              <a:t>Does not believe or trust the health care worker</a:t>
            </a:r>
          </a:p>
          <a:p>
            <a:endParaRPr lang="en-US" sz="1600" dirty="0" smtClean="0"/>
          </a:p>
          <a:p>
            <a:r>
              <a:rPr lang="en-US" sz="2800" dirty="0" smtClean="0"/>
              <a:t>Will not talk</a:t>
            </a:r>
          </a:p>
          <a:p>
            <a:endParaRPr lang="en-US" sz="1600" dirty="0" smtClean="0"/>
          </a:p>
          <a:p>
            <a:r>
              <a:rPr lang="en-US" sz="2800" dirty="0" smtClean="0"/>
              <a:t>Is distracted or not paying attention</a:t>
            </a:r>
          </a:p>
          <a:p>
            <a:endParaRPr lang="en-US" sz="1600" dirty="0" smtClean="0"/>
          </a:p>
          <a:p>
            <a:r>
              <a:rPr lang="en-US" sz="2800" dirty="0" smtClean="0"/>
              <a:t>Is hostile, abusive, or aggressive</a:t>
            </a:r>
            <a:endParaRPr lang="en-US" sz="2800" dirty="0"/>
          </a:p>
        </p:txBody>
      </p:sp>
      <p:sp>
        <p:nvSpPr>
          <p:cNvPr id="4" name="Slide Number Placeholder 3"/>
          <p:cNvSpPr txBox="1">
            <a:spLocks/>
          </p:cNvSpPr>
          <p:nvPr/>
        </p:nvSpPr>
        <p:spPr bwMode="auto">
          <a:xfrm>
            <a:off x="4419600" y="6308725"/>
            <a:ext cx="4343400" cy="476250"/>
          </a:xfrm>
          <a:prstGeom prst="rect">
            <a:avLst/>
          </a:prstGeom>
          <a:noFill/>
          <a:ln w="9525">
            <a:noFill/>
            <a:miter lim="800000"/>
            <a:headEnd/>
            <a:tailEnd/>
          </a:ln>
        </p:spPr>
        <p:txBody>
          <a:bodyPr/>
          <a:lstStyle/>
          <a:p>
            <a:pPr algn="r"/>
            <a:fld id="{C4ACB920-663C-4FD0-9315-C300053AC11A}" type="slidenum">
              <a:rPr lang="en-US" sz="2000" b="1"/>
              <a:pPr algn="r"/>
              <a:t>64</a:t>
            </a:fld>
            <a:endParaRPr lang="en-US" sz="20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0"/>
            <a:ext cx="8915400" cy="1143000"/>
          </a:xfrm>
        </p:spPr>
        <p:txBody>
          <a:bodyPr>
            <a:noAutofit/>
          </a:bodyPr>
          <a:lstStyle/>
          <a:p>
            <a:pPr eaLnBrk="1" hangingPunct="1"/>
            <a:r>
              <a:rPr lang="en-US" sz="3400" dirty="0" smtClean="0"/>
              <a:t>Methods to Confront and Solve Problems</a:t>
            </a:r>
          </a:p>
        </p:txBody>
      </p:sp>
      <p:sp>
        <p:nvSpPr>
          <p:cNvPr id="187395" name="Rectangle 3"/>
          <p:cNvSpPr>
            <a:spLocks noGrp="1" noChangeArrowheads="1"/>
          </p:cNvSpPr>
          <p:nvPr>
            <p:ph idx="1"/>
          </p:nvPr>
        </p:nvSpPr>
        <p:spPr/>
        <p:txBody>
          <a:bodyPr/>
          <a:lstStyle/>
          <a:p>
            <a:pPr marL="514350" indent="-514350" eaLnBrk="1" hangingPunct="1">
              <a:lnSpc>
                <a:spcPct val="90000"/>
              </a:lnSpc>
              <a:buSzPct val="100000"/>
              <a:buFont typeface="+mj-lt"/>
              <a:buAutoNum type="arabicPeriod"/>
            </a:pPr>
            <a:r>
              <a:rPr lang="en-US" sz="2800" dirty="0" smtClean="0"/>
              <a:t>Provide Information</a:t>
            </a:r>
          </a:p>
          <a:p>
            <a:pPr marL="514350" indent="-514350" eaLnBrk="1" hangingPunct="1">
              <a:lnSpc>
                <a:spcPct val="90000"/>
              </a:lnSpc>
              <a:buSzPct val="100000"/>
              <a:buFont typeface="+mj-lt"/>
              <a:buAutoNum type="arabicPeriod"/>
            </a:pPr>
            <a:endParaRPr lang="en-US" sz="2800" dirty="0" smtClean="0"/>
          </a:p>
          <a:p>
            <a:pPr marL="514350" indent="-514350" eaLnBrk="1" hangingPunct="1">
              <a:lnSpc>
                <a:spcPct val="90000"/>
              </a:lnSpc>
              <a:buSzPct val="100000"/>
              <a:buFont typeface="+mj-lt"/>
              <a:buAutoNum type="arabicPeriod"/>
            </a:pPr>
            <a:r>
              <a:rPr lang="en-US" sz="2800" dirty="0" smtClean="0"/>
              <a:t>Direct Challenge</a:t>
            </a:r>
          </a:p>
          <a:p>
            <a:pPr marL="514350" indent="-514350" eaLnBrk="1" hangingPunct="1">
              <a:lnSpc>
                <a:spcPct val="90000"/>
              </a:lnSpc>
              <a:buSzPct val="100000"/>
              <a:buFont typeface="+mj-lt"/>
              <a:buAutoNum type="arabicPeriod"/>
            </a:pPr>
            <a:endParaRPr lang="en-US" sz="2800" dirty="0" smtClean="0"/>
          </a:p>
          <a:p>
            <a:pPr marL="514350" indent="-514350" eaLnBrk="1" hangingPunct="1">
              <a:lnSpc>
                <a:spcPct val="90000"/>
              </a:lnSpc>
              <a:buSzPct val="100000"/>
              <a:buFont typeface="+mj-lt"/>
              <a:buAutoNum type="arabicPeriod"/>
            </a:pPr>
            <a:r>
              <a:rPr lang="en-US" sz="2800" dirty="0" smtClean="0"/>
              <a:t>Self-Involvement</a:t>
            </a:r>
          </a:p>
          <a:p>
            <a:pPr marL="514350" indent="-514350" eaLnBrk="1" hangingPunct="1">
              <a:lnSpc>
                <a:spcPct val="90000"/>
              </a:lnSpc>
              <a:buSzPct val="100000"/>
              <a:buFont typeface="+mj-lt"/>
              <a:buAutoNum type="arabicPeriod"/>
            </a:pPr>
            <a:endParaRPr lang="en-US" sz="2800" dirty="0" smtClean="0"/>
          </a:p>
          <a:p>
            <a:pPr marL="514350" indent="-514350" eaLnBrk="1" hangingPunct="1">
              <a:lnSpc>
                <a:spcPct val="90000"/>
              </a:lnSpc>
              <a:buSzPct val="100000"/>
              <a:buFont typeface="+mj-lt"/>
              <a:buAutoNum type="arabicPeriod"/>
            </a:pPr>
            <a:r>
              <a:rPr lang="en-US" sz="2800" dirty="0" smtClean="0"/>
              <a:t>Withdrawal of Reinforcement</a:t>
            </a:r>
          </a:p>
        </p:txBody>
      </p:sp>
      <p:sp>
        <p:nvSpPr>
          <p:cNvPr id="187396" name="Slide Number Placeholder 3"/>
          <p:cNvSpPr txBox="1">
            <a:spLocks/>
          </p:cNvSpPr>
          <p:nvPr/>
        </p:nvSpPr>
        <p:spPr bwMode="auto">
          <a:xfrm>
            <a:off x="4419600" y="6308725"/>
            <a:ext cx="4343400" cy="476250"/>
          </a:xfrm>
          <a:prstGeom prst="rect">
            <a:avLst/>
          </a:prstGeom>
          <a:noFill/>
          <a:ln w="9525">
            <a:noFill/>
            <a:miter lim="800000"/>
            <a:headEnd/>
            <a:tailEnd/>
          </a:ln>
        </p:spPr>
        <p:txBody>
          <a:bodyPr/>
          <a:lstStyle/>
          <a:p>
            <a:pPr algn="r"/>
            <a:fld id="{3BA4D278-CE85-45ED-BF08-D500034E18E9}" type="slidenum">
              <a:rPr lang="en-US" sz="2000" b="1"/>
              <a:pPr algn="r"/>
              <a:t>65</a:t>
            </a:fld>
            <a:endParaRPr lang="en-US" sz="2000"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normAutofit fontScale="90000"/>
          </a:bodyPr>
          <a:lstStyle/>
          <a:p>
            <a:pPr eaLnBrk="1" hangingPunct="1"/>
            <a:r>
              <a:rPr lang="en-US" dirty="0" smtClean="0"/>
              <a:t/>
            </a:r>
            <a:br>
              <a:rPr lang="en-US" dirty="0" smtClean="0"/>
            </a:br>
            <a:r>
              <a:rPr lang="en-US" sz="4000" dirty="0" smtClean="0"/>
              <a:t>1. Provide Information</a:t>
            </a:r>
            <a:endParaRPr lang="en-US" dirty="0" smtClean="0"/>
          </a:p>
        </p:txBody>
      </p:sp>
      <p:sp>
        <p:nvSpPr>
          <p:cNvPr id="47107" name="Rectangle 3"/>
          <p:cNvSpPr>
            <a:spLocks noGrp="1" noChangeArrowheads="1"/>
          </p:cNvSpPr>
          <p:nvPr>
            <p:ph idx="1"/>
          </p:nvPr>
        </p:nvSpPr>
        <p:spPr>
          <a:xfrm>
            <a:off x="304800" y="1600200"/>
            <a:ext cx="8686800" cy="4525963"/>
          </a:xfrm>
        </p:spPr>
        <p:txBody>
          <a:bodyPr/>
          <a:lstStyle/>
          <a:p>
            <a:pPr marL="0" indent="0" eaLnBrk="1" hangingPunct="1">
              <a:lnSpc>
                <a:spcPct val="90000"/>
              </a:lnSpc>
              <a:buNone/>
            </a:pPr>
            <a:r>
              <a:rPr lang="en-US" sz="2800" dirty="0" smtClean="0"/>
              <a:t>Use a factual statement to challenge what a case has told you.</a:t>
            </a:r>
          </a:p>
          <a:p>
            <a:pPr lvl="1" eaLnBrk="1" hangingPunct="1">
              <a:lnSpc>
                <a:spcPct val="90000"/>
              </a:lnSpc>
              <a:buFontTx/>
              <a:buNone/>
            </a:pPr>
            <a:endParaRPr lang="en-US" sz="1200" dirty="0" smtClean="0"/>
          </a:p>
          <a:p>
            <a:pPr eaLnBrk="1" hangingPunct="1">
              <a:lnSpc>
                <a:spcPct val="90000"/>
              </a:lnSpc>
              <a:buFontTx/>
              <a:buNone/>
            </a:pPr>
            <a:r>
              <a:rPr lang="en-US" sz="2800" u="sng" dirty="0" smtClean="0"/>
              <a:t>For example: </a:t>
            </a:r>
            <a:br>
              <a:rPr lang="en-US" sz="2800" u="sng" dirty="0" smtClean="0"/>
            </a:br>
            <a:endParaRPr lang="en-US" sz="1000" u="sng" dirty="0" smtClean="0"/>
          </a:p>
          <a:p>
            <a:pPr eaLnBrk="1" hangingPunct="1">
              <a:lnSpc>
                <a:spcPct val="90000"/>
              </a:lnSpc>
            </a:pPr>
            <a:r>
              <a:rPr lang="en-US" sz="2800" dirty="0" smtClean="0"/>
              <a:t>If the case says: “I knew I shouldn’t have shaken my neighbor’s hand when he offered it.”</a:t>
            </a:r>
            <a:br>
              <a:rPr lang="en-US" sz="2800" dirty="0" smtClean="0"/>
            </a:br>
            <a:endParaRPr lang="en-US" sz="2800" dirty="0" smtClean="0"/>
          </a:p>
          <a:p>
            <a:pPr marL="0" lvl="0" indent="0" algn="ctr">
              <a:buNone/>
            </a:pPr>
            <a:r>
              <a:rPr lang="en-US" sz="2800" u="sng" dirty="0">
                <a:solidFill>
                  <a:srgbClr val="000000"/>
                </a:solidFill>
              </a:rPr>
              <a:t>How would you </a:t>
            </a:r>
            <a:r>
              <a:rPr lang="en-US" sz="2800" u="sng" dirty="0" smtClean="0">
                <a:solidFill>
                  <a:srgbClr val="000000"/>
                </a:solidFill>
              </a:rPr>
              <a:t>confront this statement by providing information?</a:t>
            </a:r>
            <a:endParaRPr lang="en-US" sz="2800" u="sng" dirty="0">
              <a:solidFill>
                <a:srgbClr val="000000"/>
              </a:solidFill>
            </a:endParaRPr>
          </a:p>
          <a:p>
            <a:pPr marL="0" indent="0" eaLnBrk="1" hangingPunct="1">
              <a:lnSpc>
                <a:spcPct val="90000"/>
              </a:lnSpc>
              <a:buNone/>
            </a:pPr>
            <a:r>
              <a:rPr lang="en-US" sz="2800" dirty="0" smtClean="0"/>
              <a:t/>
            </a:r>
            <a:br>
              <a:rPr lang="en-US" sz="2800" dirty="0" smtClean="0"/>
            </a:br>
            <a:endParaRPr lang="en-US" sz="1000" dirty="0" smtClean="0"/>
          </a:p>
        </p:txBody>
      </p:sp>
      <p:sp>
        <p:nvSpPr>
          <p:cNvPr id="188420" name="Slide Number Placeholder 3"/>
          <p:cNvSpPr txBox="1">
            <a:spLocks/>
          </p:cNvSpPr>
          <p:nvPr/>
        </p:nvSpPr>
        <p:spPr bwMode="auto">
          <a:xfrm>
            <a:off x="4419600" y="6308725"/>
            <a:ext cx="4343400" cy="476250"/>
          </a:xfrm>
          <a:prstGeom prst="rect">
            <a:avLst/>
          </a:prstGeom>
          <a:noFill/>
          <a:ln w="9525">
            <a:noFill/>
            <a:miter lim="800000"/>
            <a:headEnd/>
            <a:tailEnd/>
          </a:ln>
        </p:spPr>
        <p:txBody>
          <a:bodyPr/>
          <a:lstStyle/>
          <a:p>
            <a:pPr algn="r"/>
            <a:fld id="{17504FFC-9585-4046-BEF2-C1A5F9A01813}" type="slidenum">
              <a:rPr lang="en-US" sz="2000" b="1"/>
              <a:pPr algn="r"/>
              <a:t>66</a:t>
            </a:fld>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fontScale="90000"/>
          </a:bodyPr>
          <a:lstStyle/>
          <a:p>
            <a:pPr eaLnBrk="1" hangingPunct="1"/>
            <a:r>
              <a:rPr lang="en-US" dirty="0" smtClean="0"/>
              <a:t/>
            </a:r>
            <a:br>
              <a:rPr lang="en-US" dirty="0" smtClean="0"/>
            </a:br>
            <a:r>
              <a:rPr lang="en-US" sz="4000" dirty="0" smtClean="0"/>
              <a:t>2. Direct Challenge</a:t>
            </a:r>
            <a:endParaRPr lang="en-US" sz="3200" dirty="0" smtClean="0"/>
          </a:p>
        </p:txBody>
      </p:sp>
      <p:sp>
        <p:nvSpPr>
          <p:cNvPr id="48131" name="Rectangle 3"/>
          <p:cNvSpPr>
            <a:spLocks noGrp="1" noChangeArrowheads="1"/>
          </p:cNvSpPr>
          <p:nvPr>
            <p:ph idx="1"/>
          </p:nvPr>
        </p:nvSpPr>
        <p:spPr>
          <a:xfrm>
            <a:off x="228600" y="1600200"/>
            <a:ext cx="8763000" cy="4648200"/>
          </a:xfrm>
        </p:spPr>
        <p:txBody>
          <a:bodyPr>
            <a:noAutofit/>
          </a:bodyPr>
          <a:lstStyle/>
          <a:p>
            <a:pPr marL="0" indent="0" eaLnBrk="1" hangingPunct="1">
              <a:lnSpc>
                <a:spcPct val="90000"/>
              </a:lnSpc>
              <a:buNone/>
            </a:pPr>
            <a:r>
              <a:rPr lang="en-US" sz="2600" dirty="0" smtClean="0"/>
              <a:t>A direct challenge is confronting a statement that is false. Use when the case says something which can lead to greater problems if not addressed. </a:t>
            </a:r>
            <a:br>
              <a:rPr lang="en-US" sz="2600" dirty="0" smtClean="0"/>
            </a:br>
            <a:endParaRPr lang="en-US" sz="2400" dirty="0" smtClean="0"/>
          </a:p>
          <a:p>
            <a:pPr eaLnBrk="1" hangingPunct="1">
              <a:lnSpc>
                <a:spcPct val="90000"/>
              </a:lnSpc>
              <a:buFontTx/>
              <a:buNone/>
            </a:pPr>
            <a:endParaRPr lang="en-US" sz="1000" dirty="0" smtClean="0"/>
          </a:p>
          <a:p>
            <a:pPr eaLnBrk="1" hangingPunct="1">
              <a:lnSpc>
                <a:spcPct val="90000"/>
              </a:lnSpc>
              <a:buFontTx/>
              <a:buNone/>
            </a:pPr>
            <a:r>
              <a:rPr lang="en-US" sz="2600" u="sng" dirty="0" smtClean="0"/>
              <a:t>For example: </a:t>
            </a:r>
            <a:br>
              <a:rPr lang="en-US" sz="2600" u="sng" dirty="0" smtClean="0"/>
            </a:br>
            <a:endParaRPr lang="en-US" sz="1000" u="sng" dirty="0" smtClean="0"/>
          </a:p>
          <a:p>
            <a:pPr eaLnBrk="1" hangingPunct="1">
              <a:lnSpc>
                <a:spcPct val="90000"/>
              </a:lnSpc>
            </a:pPr>
            <a:r>
              <a:rPr lang="en-US" sz="2600" dirty="0" smtClean="0"/>
              <a:t>A case denies any contact with children. However, there are toys in the front yard and a picture of the case and a baby hanging on the wall. </a:t>
            </a:r>
            <a:br>
              <a:rPr lang="en-US" sz="2600" dirty="0" smtClean="0"/>
            </a:br>
            <a:endParaRPr lang="en-US" sz="2600" dirty="0" smtClean="0"/>
          </a:p>
          <a:p>
            <a:pPr marL="0" lvl="0" indent="0" algn="ctr">
              <a:buNone/>
            </a:pPr>
            <a:r>
              <a:rPr lang="en-US" sz="2600" dirty="0" smtClean="0"/>
              <a:t> </a:t>
            </a:r>
            <a:r>
              <a:rPr lang="en-US" sz="2800" u="sng" dirty="0">
                <a:solidFill>
                  <a:srgbClr val="000000"/>
                </a:solidFill>
              </a:rPr>
              <a:t>How would you </a:t>
            </a:r>
            <a:r>
              <a:rPr lang="en-US" sz="2800" u="sng" dirty="0" smtClean="0">
                <a:solidFill>
                  <a:srgbClr val="000000"/>
                </a:solidFill>
              </a:rPr>
              <a:t>directly challenge </a:t>
            </a:r>
            <a:r>
              <a:rPr lang="en-US" sz="2800" u="sng" dirty="0" smtClean="0">
                <a:solidFill>
                  <a:srgbClr val="000000"/>
                </a:solidFill>
              </a:rPr>
              <a:t>this </a:t>
            </a:r>
            <a:r>
              <a:rPr lang="en-US" sz="2800" u="sng" dirty="0">
                <a:solidFill>
                  <a:srgbClr val="000000"/>
                </a:solidFill>
              </a:rPr>
              <a:t>statement?</a:t>
            </a:r>
          </a:p>
          <a:p>
            <a:pPr eaLnBrk="1" hangingPunct="1">
              <a:lnSpc>
                <a:spcPct val="90000"/>
              </a:lnSpc>
              <a:buFontTx/>
              <a:buNone/>
            </a:pPr>
            <a:endParaRPr lang="en-US" sz="2600" dirty="0" smtClean="0"/>
          </a:p>
        </p:txBody>
      </p:sp>
      <p:sp>
        <p:nvSpPr>
          <p:cNvPr id="189444" name="Slide Number Placeholder 3"/>
          <p:cNvSpPr txBox="1">
            <a:spLocks/>
          </p:cNvSpPr>
          <p:nvPr/>
        </p:nvSpPr>
        <p:spPr bwMode="auto">
          <a:xfrm>
            <a:off x="4419600" y="6308725"/>
            <a:ext cx="4343400" cy="476250"/>
          </a:xfrm>
          <a:prstGeom prst="rect">
            <a:avLst/>
          </a:prstGeom>
          <a:noFill/>
          <a:ln w="9525">
            <a:noFill/>
            <a:miter lim="800000"/>
            <a:headEnd/>
            <a:tailEnd/>
          </a:ln>
        </p:spPr>
        <p:txBody>
          <a:bodyPr/>
          <a:lstStyle/>
          <a:p>
            <a:pPr algn="r"/>
            <a:fld id="{4E4CED88-B8C8-49E3-A76B-6FB9BA648B7E}" type="slidenum">
              <a:rPr lang="en-US" sz="2000" b="1"/>
              <a:pPr algn="r"/>
              <a:t>67</a:t>
            </a:fld>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2"/>
          <p:cNvSpPr>
            <a:spLocks noGrp="1" noChangeArrowheads="1"/>
          </p:cNvSpPr>
          <p:nvPr>
            <p:ph type="title"/>
          </p:nvPr>
        </p:nvSpPr>
        <p:spPr/>
        <p:txBody>
          <a:bodyPr>
            <a:normAutofit fontScale="90000"/>
          </a:bodyPr>
          <a:lstStyle/>
          <a:p>
            <a:pPr eaLnBrk="1" hangingPunct="1"/>
            <a:r>
              <a:rPr lang="en-US" dirty="0" smtClean="0"/>
              <a:t/>
            </a:r>
            <a:br>
              <a:rPr lang="en-US" dirty="0" smtClean="0"/>
            </a:br>
            <a:r>
              <a:rPr lang="en-US" sz="4000" dirty="0" smtClean="0"/>
              <a:t>3. Self Involvement</a:t>
            </a:r>
            <a:endParaRPr lang="en-US" dirty="0" smtClean="0"/>
          </a:p>
        </p:txBody>
      </p:sp>
      <p:sp>
        <p:nvSpPr>
          <p:cNvPr id="4" name="Rectangle 3"/>
          <p:cNvSpPr>
            <a:spLocks noGrp="1" noChangeArrowheads="1"/>
          </p:cNvSpPr>
          <p:nvPr>
            <p:ph idx="1"/>
          </p:nvPr>
        </p:nvSpPr>
        <p:spPr>
          <a:xfrm>
            <a:off x="457200" y="1600200"/>
            <a:ext cx="8229600" cy="4946650"/>
          </a:xfrm>
        </p:spPr>
        <p:txBody>
          <a:bodyPr/>
          <a:lstStyle/>
          <a:p>
            <a:pPr marL="0" indent="0">
              <a:lnSpc>
                <a:spcPct val="90000"/>
              </a:lnSpc>
              <a:buNone/>
            </a:pPr>
            <a:r>
              <a:rPr lang="en-US" sz="2800" dirty="0" smtClean="0"/>
              <a:t>Used to challenge information or commitments a case has made in interviewer’s presence.</a:t>
            </a:r>
          </a:p>
          <a:p>
            <a:pPr>
              <a:lnSpc>
                <a:spcPct val="90000"/>
              </a:lnSpc>
              <a:buFont typeface="Wingdings" pitchFamily="2" charset="2"/>
              <a:buNone/>
            </a:pPr>
            <a:endParaRPr lang="en-US" sz="2800" dirty="0" smtClean="0"/>
          </a:p>
          <a:p>
            <a:pPr>
              <a:lnSpc>
                <a:spcPct val="90000"/>
              </a:lnSpc>
              <a:buFont typeface="Wingdings" pitchFamily="2" charset="2"/>
              <a:buNone/>
            </a:pPr>
            <a:r>
              <a:rPr lang="en-US" sz="2800" u="sng" dirty="0" smtClean="0"/>
              <a:t>For example: </a:t>
            </a:r>
          </a:p>
          <a:p>
            <a:pPr>
              <a:lnSpc>
                <a:spcPct val="90000"/>
              </a:lnSpc>
            </a:pPr>
            <a:r>
              <a:rPr lang="en-US" sz="2800" dirty="0" smtClean="0"/>
              <a:t>A case states that they don’t have a phone number for a contact. When looking through their cell phone address book, with permission, you notice a number for that contact.</a:t>
            </a:r>
            <a:br>
              <a:rPr lang="en-US" sz="2800" dirty="0" smtClean="0"/>
            </a:br>
            <a:endParaRPr lang="en-US" sz="1600" dirty="0" smtClean="0"/>
          </a:p>
          <a:p>
            <a:pPr lvl="0" algn="ctr">
              <a:lnSpc>
                <a:spcPct val="90000"/>
              </a:lnSpc>
              <a:buNone/>
            </a:pPr>
            <a:r>
              <a:rPr lang="en-US" sz="2800" u="sng" dirty="0">
                <a:solidFill>
                  <a:srgbClr val="000000"/>
                </a:solidFill>
              </a:rPr>
              <a:t>How would you </a:t>
            </a:r>
            <a:r>
              <a:rPr lang="en-US" sz="2800" u="sng" dirty="0" smtClean="0">
                <a:solidFill>
                  <a:srgbClr val="000000"/>
                </a:solidFill>
              </a:rPr>
              <a:t>use self-involvement </a:t>
            </a:r>
            <a:br>
              <a:rPr lang="en-US" sz="2800" u="sng" dirty="0" smtClean="0">
                <a:solidFill>
                  <a:srgbClr val="000000"/>
                </a:solidFill>
              </a:rPr>
            </a:br>
            <a:r>
              <a:rPr lang="en-US" sz="2800" u="sng" dirty="0" smtClean="0">
                <a:solidFill>
                  <a:srgbClr val="000000"/>
                </a:solidFill>
              </a:rPr>
              <a:t>to address this </a:t>
            </a:r>
            <a:r>
              <a:rPr lang="en-US" sz="2800" u="sng" dirty="0">
                <a:solidFill>
                  <a:srgbClr val="000000"/>
                </a:solidFill>
              </a:rPr>
              <a:t>statement?</a:t>
            </a:r>
          </a:p>
          <a:p>
            <a:pPr>
              <a:lnSpc>
                <a:spcPct val="90000"/>
              </a:lnSpc>
              <a:buFont typeface="Wingdings" pitchFamily="2" charset="2"/>
              <a:buNone/>
            </a:pPr>
            <a:endParaRPr lang="en-US" sz="2400" dirty="0" smtClean="0"/>
          </a:p>
        </p:txBody>
      </p:sp>
      <p:sp>
        <p:nvSpPr>
          <p:cNvPr id="190468" name="Slide Number Placeholder 3"/>
          <p:cNvSpPr txBox="1">
            <a:spLocks/>
          </p:cNvSpPr>
          <p:nvPr/>
        </p:nvSpPr>
        <p:spPr bwMode="auto">
          <a:xfrm>
            <a:off x="4419600" y="6308725"/>
            <a:ext cx="4343400" cy="476250"/>
          </a:xfrm>
          <a:prstGeom prst="rect">
            <a:avLst/>
          </a:prstGeom>
          <a:noFill/>
          <a:ln w="9525">
            <a:noFill/>
            <a:miter lim="800000"/>
            <a:headEnd/>
            <a:tailEnd/>
          </a:ln>
        </p:spPr>
        <p:txBody>
          <a:bodyPr/>
          <a:lstStyle/>
          <a:p>
            <a:pPr algn="r"/>
            <a:fld id="{9F447B36-EA89-4445-80C9-67039E444985}" type="slidenum">
              <a:rPr lang="en-US" sz="2000" b="1"/>
              <a:pPr algn="r"/>
              <a:t>68</a:t>
            </a:fld>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rmAutofit fontScale="90000"/>
          </a:bodyPr>
          <a:lstStyle/>
          <a:p>
            <a:pPr eaLnBrk="1" hangingPunct="1"/>
            <a:r>
              <a:rPr lang="en-US" dirty="0" smtClean="0"/>
              <a:t/>
            </a:r>
            <a:br>
              <a:rPr lang="en-US" dirty="0" smtClean="0"/>
            </a:br>
            <a:r>
              <a:rPr lang="en-US" sz="4000" dirty="0" smtClean="0"/>
              <a:t>4. Withdrawal of Reinforcement</a:t>
            </a:r>
            <a:endParaRPr lang="en-US" dirty="0" smtClean="0"/>
          </a:p>
        </p:txBody>
      </p:sp>
      <p:sp>
        <p:nvSpPr>
          <p:cNvPr id="191491" name="Rectangle 3"/>
          <p:cNvSpPr>
            <a:spLocks noGrp="1" noChangeArrowheads="1"/>
          </p:cNvSpPr>
          <p:nvPr>
            <p:ph idx="1"/>
          </p:nvPr>
        </p:nvSpPr>
        <p:spPr>
          <a:xfrm>
            <a:off x="457200" y="1600200"/>
            <a:ext cx="8229600" cy="5019675"/>
          </a:xfrm>
        </p:spPr>
        <p:txBody>
          <a:bodyPr/>
          <a:lstStyle/>
          <a:p>
            <a:pPr marL="0" indent="0" eaLnBrk="1" hangingPunct="1">
              <a:lnSpc>
                <a:spcPct val="90000"/>
              </a:lnSpc>
              <a:buNone/>
            </a:pPr>
            <a:r>
              <a:rPr lang="en-US" sz="2800" dirty="0" smtClean="0"/>
              <a:t>Designed to appeal to a case’s need for positive reinforcement: the interviewer expresses disappointment with the case’s present behavior and/or withdraws positive feedback previously given.  </a:t>
            </a:r>
          </a:p>
          <a:p>
            <a:pPr eaLnBrk="1" hangingPunct="1">
              <a:lnSpc>
                <a:spcPct val="90000"/>
              </a:lnSpc>
              <a:buFontTx/>
              <a:buNone/>
            </a:pPr>
            <a:endParaRPr lang="en-US" sz="2800" dirty="0" smtClean="0"/>
          </a:p>
          <a:p>
            <a:pPr eaLnBrk="1" hangingPunct="1">
              <a:lnSpc>
                <a:spcPct val="90000"/>
              </a:lnSpc>
              <a:buFontTx/>
              <a:buNone/>
            </a:pPr>
            <a:r>
              <a:rPr lang="en-US" sz="2800" u="sng" dirty="0" smtClean="0"/>
              <a:t>For example: </a:t>
            </a:r>
          </a:p>
          <a:p>
            <a:pPr eaLnBrk="1" hangingPunct="1">
              <a:lnSpc>
                <a:spcPct val="90000"/>
              </a:lnSpc>
            </a:pPr>
            <a:r>
              <a:rPr lang="en-US" sz="2800" dirty="0" smtClean="0"/>
              <a:t>“You know, I thought you acted responsibly by coming into the clinic so quickly; however, by saying that you don’t care if your co-workers get examined for TB, that’s demonstrating little concern for their health.”</a:t>
            </a:r>
          </a:p>
          <a:p>
            <a:pPr eaLnBrk="1" hangingPunct="1">
              <a:lnSpc>
                <a:spcPct val="90000"/>
              </a:lnSpc>
              <a:buFontTx/>
              <a:buNone/>
            </a:pPr>
            <a:endParaRPr lang="en-US" sz="2200" dirty="0" smtClean="0">
              <a:solidFill>
                <a:schemeClr val="tx2"/>
              </a:solidFill>
            </a:endParaRPr>
          </a:p>
        </p:txBody>
      </p:sp>
      <p:sp>
        <p:nvSpPr>
          <p:cNvPr id="191492" name="Slide Number Placeholder 3"/>
          <p:cNvSpPr txBox="1">
            <a:spLocks/>
          </p:cNvSpPr>
          <p:nvPr/>
        </p:nvSpPr>
        <p:spPr bwMode="auto">
          <a:xfrm>
            <a:off x="4572000" y="6381750"/>
            <a:ext cx="4343400" cy="476250"/>
          </a:xfrm>
          <a:prstGeom prst="rect">
            <a:avLst/>
          </a:prstGeom>
          <a:noFill/>
          <a:ln w="9525">
            <a:noFill/>
            <a:miter lim="800000"/>
            <a:headEnd/>
            <a:tailEnd/>
          </a:ln>
        </p:spPr>
        <p:txBody>
          <a:bodyPr/>
          <a:lstStyle/>
          <a:p>
            <a:pPr algn="r"/>
            <a:fld id="{D54B81B5-6B50-43F5-9D49-0217CB459DFA}" type="slidenum">
              <a:rPr lang="en-US" sz="2000" b="1"/>
              <a:pPr algn="r"/>
              <a:t>69</a:t>
            </a:fld>
            <a:endParaRPr lang="en-US"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z="3600" dirty="0" smtClean="0"/>
              <a:t>What </a:t>
            </a:r>
            <a:r>
              <a:rPr lang="en-US" dirty="0" smtClean="0"/>
              <a:t>are the </a:t>
            </a:r>
            <a:r>
              <a:rPr lang="en-US" sz="3600" dirty="0" smtClean="0"/>
              <a:t>Objectives of </a:t>
            </a:r>
            <a:r>
              <a:rPr lang="en-US" dirty="0" smtClean="0"/>
              <a:t>the</a:t>
            </a:r>
            <a:r>
              <a:rPr lang="en-US" sz="3600" dirty="0" smtClean="0"/>
              <a:t> </a:t>
            </a:r>
            <a:br>
              <a:rPr lang="en-US" sz="3600" dirty="0" smtClean="0"/>
            </a:br>
            <a:r>
              <a:rPr lang="en-US" sz="3600" dirty="0" smtClean="0"/>
              <a:t>Initial Interview? </a:t>
            </a:r>
            <a:endParaRPr lang="en-US" sz="3600" b="1" dirty="0" smtClean="0"/>
          </a:p>
        </p:txBody>
      </p:sp>
      <p:sp>
        <p:nvSpPr>
          <p:cNvPr id="117763" name="Rectangle 3"/>
          <p:cNvSpPr>
            <a:spLocks noGrp="1" noChangeArrowheads="1"/>
          </p:cNvSpPr>
          <p:nvPr>
            <p:ph type="body" idx="1"/>
          </p:nvPr>
        </p:nvSpPr>
        <p:spPr>
          <a:xfrm>
            <a:off x="228600" y="1524000"/>
            <a:ext cx="8915400" cy="4953000"/>
          </a:xfrm>
        </p:spPr>
        <p:txBody>
          <a:bodyPr/>
          <a:lstStyle/>
          <a:p>
            <a:pPr eaLnBrk="1" hangingPunct="1">
              <a:lnSpc>
                <a:spcPct val="90000"/>
              </a:lnSpc>
              <a:buSzPct val="100000"/>
            </a:pPr>
            <a:r>
              <a:rPr lang="en-US" sz="2800" b="1" dirty="0" smtClean="0">
                <a:solidFill>
                  <a:schemeClr val="tx2"/>
                </a:solidFill>
              </a:rPr>
              <a:t>Establish rapport</a:t>
            </a:r>
          </a:p>
          <a:p>
            <a:pPr eaLnBrk="1" hangingPunct="1">
              <a:lnSpc>
                <a:spcPct val="90000"/>
              </a:lnSpc>
              <a:buSzPct val="100000"/>
            </a:pPr>
            <a:endParaRPr lang="en-US" sz="1000" dirty="0" smtClean="0">
              <a:solidFill>
                <a:schemeClr val="accent2"/>
              </a:solidFill>
            </a:endParaRPr>
          </a:p>
          <a:p>
            <a:pPr eaLnBrk="1" hangingPunct="1">
              <a:lnSpc>
                <a:spcPct val="90000"/>
              </a:lnSpc>
              <a:buSzPct val="100000"/>
            </a:pPr>
            <a:r>
              <a:rPr lang="en-US" sz="2800" dirty="0" smtClean="0">
                <a:solidFill>
                  <a:schemeClr val="tx2"/>
                </a:solidFill>
              </a:rPr>
              <a:t>Educate the case about TB and the CI process</a:t>
            </a:r>
          </a:p>
          <a:p>
            <a:pPr eaLnBrk="1" hangingPunct="1">
              <a:lnSpc>
                <a:spcPct val="90000"/>
              </a:lnSpc>
              <a:buSzPct val="100000"/>
            </a:pPr>
            <a:endParaRPr lang="en-US" sz="1000" dirty="0" smtClean="0">
              <a:solidFill>
                <a:schemeClr val="accent2"/>
              </a:solidFill>
            </a:endParaRPr>
          </a:p>
          <a:p>
            <a:pPr eaLnBrk="1" hangingPunct="1">
              <a:lnSpc>
                <a:spcPct val="90000"/>
              </a:lnSpc>
              <a:buSzPct val="100000"/>
            </a:pPr>
            <a:r>
              <a:rPr lang="en-US" sz="2800" dirty="0" smtClean="0">
                <a:solidFill>
                  <a:schemeClr val="tx2"/>
                </a:solidFill>
              </a:rPr>
              <a:t>Verify and expand on information collected in the pre-interview phase</a:t>
            </a:r>
          </a:p>
          <a:p>
            <a:pPr eaLnBrk="1" hangingPunct="1">
              <a:lnSpc>
                <a:spcPct val="90000"/>
              </a:lnSpc>
              <a:buSzPct val="100000"/>
            </a:pPr>
            <a:endParaRPr lang="en-US" sz="1000" dirty="0" smtClean="0">
              <a:solidFill>
                <a:schemeClr val="tx2"/>
              </a:solidFill>
            </a:endParaRPr>
          </a:p>
          <a:p>
            <a:pPr eaLnBrk="1" hangingPunct="1">
              <a:lnSpc>
                <a:spcPct val="90000"/>
              </a:lnSpc>
              <a:buSzPct val="100000"/>
            </a:pPr>
            <a:r>
              <a:rPr lang="en-US" sz="2800" dirty="0" smtClean="0">
                <a:solidFill>
                  <a:schemeClr val="tx2"/>
                </a:solidFill>
              </a:rPr>
              <a:t>Identify</a:t>
            </a:r>
            <a:endParaRPr lang="en-US" dirty="0" smtClean="0">
              <a:solidFill>
                <a:schemeClr val="tx2"/>
              </a:solidFill>
            </a:endParaRPr>
          </a:p>
          <a:p>
            <a:pPr lvl="1" eaLnBrk="1" hangingPunct="1">
              <a:lnSpc>
                <a:spcPct val="90000"/>
              </a:lnSpc>
              <a:buSzPct val="100000"/>
              <a:buFont typeface="Arial" pitchFamily="34" charset="0"/>
              <a:buChar char="•"/>
            </a:pPr>
            <a:r>
              <a:rPr lang="en-US" dirty="0">
                <a:solidFill>
                  <a:schemeClr val="tx2"/>
                </a:solidFill>
              </a:rPr>
              <a:t>Places WHERE they spent time </a:t>
            </a:r>
          </a:p>
          <a:p>
            <a:pPr lvl="1" eaLnBrk="1" hangingPunct="1">
              <a:lnSpc>
                <a:spcPct val="90000"/>
              </a:lnSpc>
              <a:buSzPct val="100000"/>
              <a:buFont typeface="Arial" pitchFamily="34" charset="0"/>
              <a:buChar char="•"/>
            </a:pPr>
            <a:r>
              <a:rPr lang="en-US" dirty="0" smtClean="0">
                <a:solidFill>
                  <a:schemeClr val="tx2"/>
                </a:solidFill>
              </a:rPr>
              <a:t>Persons </a:t>
            </a:r>
            <a:r>
              <a:rPr lang="en-US" dirty="0">
                <a:solidFill>
                  <a:schemeClr val="tx2"/>
                </a:solidFill>
              </a:rPr>
              <a:t>with WHOM they spent time </a:t>
            </a:r>
          </a:p>
          <a:p>
            <a:pPr lvl="1" eaLnBrk="1" hangingPunct="1">
              <a:lnSpc>
                <a:spcPct val="90000"/>
              </a:lnSpc>
              <a:buSzPct val="100000"/>
              <a:buFont typeface="Arial" pitchFamily="34" charset="0"/>
              <a:buChar char="•"/>
            </a:pPr>
            <a:r>
              <a:rPr lang="en-US" dirty="0" smtClean="0">
                <a:solidFill>
                  <a:schemeClr val="tx2"/>
                </a:solidFill>
              </a:rPr>
              <a:t>Participation </a:t>
            </a:r>
            <a:r>
              <a:rPr lang="en-US" dirty="0">
                <a:solidFill>
                  <a:schemeClr val="tx2"/>
                </a:solidFill>
              </a:rPr>
              <a:t>in activities and events (</a:t>
            </a:r>
            <a:r>
              <a:rPr lang="en-US" i="1" dirty="0">
                <a:solidFill>
                  <a:schemeClr val="tx2"/>
                </a:solidFill>
              </a:rPr>
              <a:t>WHAT </a:t>
            </a:r>
            <a:r>
              <a:rPr lang="en-US" dirty="0">
                <a:solidFill>
                  <a:schemeClr val="tx2"/>
                </a:solidFill>
              </a:rPr>
              <a:t>and </a:t>
            </a:r>
            <a:r>
              <a:rPr lang="en-US" i="1" dirty="0">
                <a:solidFill>
                  <a:schemeClr val="tx2"/>
                </a:solidFill>
              </a:rPr>
              <a:t>WHEN</a:t>
            </a:r>
            <a:r>
              <a:rPr lang="en-US" dirty="0">
                <a:solidFill>
                  <a:schemeClr val="tx2"/>
                </a:solidFill>
              </a:rPr>
              <a:t>)</a:t>
            </a:r>
          </a:p>
          <a:p>
            <a:pPr lvl="1" eaLnBrk="1" hangingPunct="1">
              <a:lnSpc>
                <a:spcPct val="90000"/>
              </a:lnSpc>
              <a:buSzPct val="100000"/>
              <a:buNone/>
            </a:pPr>
            <a:endParaRPr lang="en-US" b="1" dirty="0" smtClean="0">
              <a:solidFill>
                <a:schemeClr val="tx2"/>
              </a:solidFill>
            </a:endParaRPr>
          </a:p>
        </p:txBody>
      </p:sp>
      <p:sp>
        <p:nvSpPr>
          <p:cNvPr id="4" name="Slide Number Placeholder 2"/>
          <p:cNvSpPr>
            <a:spLocks noGrp="1"/>
          </p:cNvSpPr>
          <p:nvPr>
            <p:ph type="sldNum" sz="quarter" idx="12"/>
          </p:nvPr>
        </p:nvSpPr>
        <p:spPr>
          <a:xfrm>
            <a:off x="3657600" y="6305550"/>
            <a:ext cx="5181600" cy="476250"/>
          </a:xfrm>
        </p:spPr>
        <p:txBody>
          <a:bodyPr/>
          <a:lstStyle/>
          <a:p>
            <a:pPr>
              <a:defRPr/>
            </a:pPr>
            <a:fld id="{2A1F3306-BD67-4277-83A7-7C4084A32F9C}" type="slidenum">
              <a:rPr lang="en-US" sz="2000" smtClean="0"/>
              <a:pPr>
                <a:defRPr/>
              </a:pPr>
              <a:t>7</a:t>
            </a:fld>
            <a:endParaRPr lang="en-US" sz="2000" dirty="0"/>
          </a:p>
        </p:txBody>
      </p:sp>
    </p:spTree>
    <p:extLst>
      <p:ext uri="{BB962C8B-B14F-4D97-AF65-F5344CB8AC3E}">
        <p14:creationId xmlns:p14="http://schemas.microsoft.com/office/powerpoint/2010/main" val="363683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475"/>
            <a:ext cx="9144000" cy="1143000"/>
          </a:xfrm>
        </p:spPr>
        <p:txBody>
          <a:bodyPr/>
          <a:lstStyle/>
          <a:p>
            <a:r>
              <a:rPr lang="en-US" dirty="0" smtClean="0"/>
              <a:t>If You Continue to Have Challenges…</a:t>
            </a:r>
            <a:endParaRPr lang="en-US" dirty="0"/>
          </a:p>
        </p:txBody>
      </p:sp>
      <p:sp>
        <p:nvSpPr>
          <p:cNvPr id="3" name="Content Placeholder 2"/>
          <p:cNvSpPr>
            <a:spLocks noGrp="1"/>
          </p:cNvSpPr>
          <p:nvPr>
            <p:ph idx="1"/>
          </p:nvPr>
        </p:nvSpPr>
        <p:spPr/>
        <p:txBody>
          <a:bodyPr/>
          <a:lstStyle/>
          <a:p>
            <a:r>
              <a:rPr lang="en-US" sz="2800" dirty="0" smtClean="0"/>
              <a:t>Recognize the need to stop and reschedule a stalled interview.</a:t>
            </a:r>
          </a:p>
          <a:p>
            <a:endParaRPr lang="en-US" sz="2800" dirty="0" smtClean="0"/>
          </a:p>
          <a:p>
            <a:r>
              <a:rPr lang="en-US" sz="2800" dirty="0" smtClean="0"/>
              <a:t>Assign another team member to conduct the interview at a later time if you are unable to gather necessary information.</a:t>
            </a:r>
            <a:endParaRPr lang="en-US" sz="2800" dirty="0"/>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70</a:t>
            </a:fld>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a:noFill/>
        </p:spPr>
        <p:txBody>
          <a:bodyPr/>
          <a:lstStyle/>
          <a:p>
            <a:fld id="{A4A0DFFE-CEB0-4F0F-9C85-FBF91177D9B9}" type="slidenum">
              <a:rPr lang="en-US" sz="2000" smtClean="0"/>
              <a:pPr/>
              <a:t>71</a:t>
            </a:fld>
            <a:endParaRPr lang="en-US" sz="2000" dirty="0" smtClean="0"/>
          </a:p>
        </p:txBody>
      </p:sp>
      <p:sp>
        <p:nvSpPr>
          <p:cNvPr id="63491" name="Rectangle 2"/>
          <p:cNvSpPr>
            <a:spLocks noGrp="1" noChangeArrowheads="1"/>
          </p:cNvSpPr>
          <p:nvPr>
            <p:ph type="title" idx="4294967295"/>
          </p:nvPr>
        </p:nvSpPr>
        <p:spPr>
          <a:xfrm>
            <a:off x="0" y="0"/>
            <a:ext cx="9144000" cy="1143000"/>
          </a:xfrm>
        </p:spPr>
        <p:txBody>
          <a:bodyPr/>
          <a:lstStyle/>
          <a:p>
            <a:pPr eaLnBrk="1" hangingPunct="1"/>
            <a:r>
              <a:rPr lang="en-US" dirty="0" smtClean="0"/>
              <a:t>The TB Interview: Video</a:t>
            </a:r>
          </a:p>
        </p:txBody>
      </p:sp>
      <p:pic>
        <p:nvPicPr>
          <p:cNvPr id="63492" name="Picture 5" descr="Photo 4 ClinicPhotos"/>
          <p:cNvPicPr>
            <a:picLocks noChangeAspect="1" noChangeArrowheads="1"/>
          </p:cNvPicPr>
          <p:nvPr/>
        </p:nvPicPr>
        <p:blipFill>
          <a:blip r:embed="rId3" cstate="print"/>
          <a:srcRect/>
          <a:stretch>
            <a:fillRect/>
          </a:stretch>
        </p:blipFill>
        <p:spPr bwMode="auto">
          <a:xfrm>
            <a:off x="615950" y="1600200"/>
            <a:ext cx="7829550" cy="4683125"/>
          </a:xfrm>
          <a:prstGeom prst="rect">
            <a:avLst/>
          </a:prstGeom>
          <a:noFill/>
          <a:ln w="952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00">
            <a:alpha val="33000"/>
          </a:srgbClr>
        </a:solidFill>
        <a:effectLst/>
      </p:bgPr>
    </p:bg>
    <p:spTree>
      <p:nvGrpSpPr>
        <p:cNvPr id="1" name=""/>
        <p:cNvGrpSpPr/>
        <p:nvPr/>
      </p:nvGrpSpPr>
      <p:grpSpPr>
        <a:xfrm>
          <a:off x="0" y="0"/>
          <a:ext cx="0" cy="0"/>
          <a:chOff x="0" y="0"/>
          <a:chExt cx="0" cy="0"/>
        </a:xfrm>
      </p:grpSpPr>
      <p:sp>
        <p:nvSpPr>
          <p:cNvPr id="194563" name="Rectangle 2"/>
          <p:cNvSpPr>
            <a:spLocks noGrp="1" noChangeArrowheads="1"/>
          </p:cNvSpPr>
          <p:nvPr>
            <p:ph type="title"/>
          </p:nvPr>
        </p:nvSpPr>
        <p:spPr/>
        <p:txBody>
          <a:bodyPr/>
          <a:lstStyle/>
          <a:p>
            <a:pPr eaLnBrk="1" hangingPunct="1"/>
            <a:r>
              <a:rPr lang="en-US" dirty="0" smtClean="0"/>
              <a:t>Review</a:t>
            </a:r>
          </a:p>
        </p:txBody>
      </p:sp>
      <p:sp>
        <p:nvSpPr>
          <p:cNvPr id="194564" name="Rectangle 3"/>
          <p:cNvSpPr>
            <a:spLocks noGrp="1" noChangeArrowheads="1"/>
          </p:cNvSpPr>
          <p:nvPr>
            <p:ph idx="1"/>
          </p:nvPr>
        </p:nvSpPr>
        <p:spPr>
          <a:xfrm>
            <a:off x="457200" y="1600201"/>
            <a:ext cx="8229600" cy="3581400"/>
          </a:xfrm>
        </p:spPr>
        <p:txBody>
          <a:bodyPr/>
          <a:lstStyle/>
          <a:p>
            <a:pPr marL="514350" lvl="1" indent="-514350">
              <a:lnSpc>
                <a:spcPct val="90000"/>
              </a:lnSpc>
              <a:buSzPct val="100000"/>
              <a:buFont typeface="+mj-lt"/>
              <a:buAutoNum type="arabicPeriod"/>
            </a:pPr>
            <a:r>
              <a:rPr lang="en-US" sz="2800" dirty="0" smtClean="0"/>
              <a:t>What are </a:t>
            </a:r>
            <a:r>
              <a:rPr lang="en-US" dirty="0" smtClean="0"/>
              <a:t>the </a:t>
            </a:r>
            <a:r>
              <a:rPr lang="en-US" dirty="0"/>
              <a:t>objectives of the initial case </a:t>
            </a:r>
            <a:r>
              <a:rPr lang="en-US" dirty="0" smtClean="0"/>
              <a:t>interview?</a:t>
            </a:r>
            <a:endParaRPr lang="en-US" dirty="0"/>
          </a:p>
          <a:p>
            <a:pPr marL="514350" lvl="1" indent="-514350">
              <a:lnSpc>
                <a:spcPct val="90000"/>
              </a:lnSpc>
              <a:buSzPct val="100000"/>
              <a:buFont typeface="+mj-lt"/>
              <a:buAutoNum type="arabicPeriod"/>
            </a:pPr>
            <a:endParaRPr lang="en-US" sz="2800" dirty="0" smtClean="0"/>
          </a:p>
          <a:p>
            <a:pPr marL="514350" lvl="1" indent="-514350">
              <a:lnSpc>
                <a:spcPct val="90000"/>
              </a:lnSpc>
              <a:buSzPct val="100000"/>
              <a:buFont typeface="+mj-lt"/>
              <a:buAutoNum type="arabicPeriod"/>
            </a:pPr>
            <a:r>
              <a:rPr lang="en-US" sz="2800" dirty="0" smtClean="0"/>
              <a:t>What are the steps of a TB interview?</a:t>
            </a:r>
            <a:endParaRPr lang="en-US" dirty="0" smtClean="0"/>
          </a:p>
          <a:p>
            <a:pPr marL="514350" lvl="1" indent="-514350">
              <a:lnSpc>
                <a:spcPct val="90000"/>
              </a:lnSpc>
              <a:buSzPct val="100000"/>
              <a:buFont typeface="+mj-lt"/>
              <a:buAutoNum type="arabicPeriod"/>
            </a:pPr>
            <a:endParaRPr lang="en-US" sz="2800" dirty="0"/>
          </a:p>
          <a:p>
            <a:pPr marL="514350" lvl="1" indent="-514350">
              <a:lnSpc>
                <a:spcPct val="90000"/>
              </a:lnSpc>
              <a:buSzPct val="100000"/>
              <a:buFont typeface="+mj-lt"/>
              <a:buAutoNum type="arabicPeriod"/>
            </a:pPr>
            <a:r>
              <a:rPr lang="en-US" sz="2800" dirty="0" smtClean="0"/>
              <a:t>What are some ways in which to conf</a:t>
            </a:r>
            <a:r>
              <a:rPr lang="en-US" dirty="0" smtClean="0"/>
              <a:t>ront </a:t>
            </a:r>
            <a:r>
              <a:rPr lang="en-US" dirty="0"/>
              <a:t>and solve problems that may arise during the </a:t>
            </a:r>
            <a:r>
              <a:rPr lang="en-US" dirty="0" smtClean="0"/>
              <a:t>interview?</a:t>
            </a:r>
            <a:endParaRPr lang="en-US" dirty="0"/>
          </a:p>
        </p:txBody>
      </p:sp>
      <p:sp>
        <p:nvSpPr>
          <p:cNvPr id="194562" name="Slide Number Placeholder 4"/>
          <p:cNvSpPr>
            <a:spLocks noGrp="1"/>
          </p:cNvSpPr>
          <p:nvPr>
            <p:ph type="sldNum" sz="quarter" idx="12"/>
          </p:nvPr>
        </p:nvSpPr>
        <p:spPr>
          <a:noFill/>
        </p:spPr>
        <p:txBody>
          <a:bodyPr/>
          <a:lstStyle/>
          <a:p>
            <a:fld id="{F73D0744-C64E-4C5E-8FF1-8AF29F09DF53}" type="slidenum">
              <a:rPr lang="en-US" sz="2000" smtClean="0"/>
              <a:pPr/>
              <a:t>72</a:t>
            </a:fld>
            <a:endParaRPr 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Objectives of the </a:t>
            </a:r>
            <a:br>
              <a:rPr lang="en-US" dirty="0" smtClean="0"/>
            </a:br>
            <a:r>
              <a:rPr lang="en-US" dirty="0" smtClean="0"/>
              <a:t>Re-Interview?</a:t>
            </a:r>
            <a:endParaRPr lang="en-US" dirty="0"/>
          </a:p>
        </p:txBody>
      </p:sp>
      <p:sp>
        <p:nvSpPr>
          <p:cNvPr id="3" name="Content Placeholder 2"/>
          <p:cNvSpPr>
            <a:spLocks noGrp="1"/>
          </p:cNvSpPr>
          <p:nvPr>
            <p:ph idx="1"/>
          </p:nvPr>
        </p:nvSpPr>
        <p:spPr>
          <a:xfrm>
            <a:off x="457201" y="1600200"/>
            <a:ext cx="5029199" cy="4876800"/>
          </a:xfrm>
        </p:spPr>
        <p:txBody>
          <a:bodyPr/>
          <a:lstStyle/>
          <a:p>
            <a:r>
              <a:rPr lang="en-US" sz="2800" dirty="0" smtClean="0"/>
              <a:t>Identify gaps </a:t>
            </a:r>
            <a:r>
              <a:rPr lang="en-US" sz="2800" dirty="0"/>
              <a:t>in </a:t>
            </a:r>
            <a:r>
              <a:rPr lang="en-US" sz="2800" dirty="0" smtClean="0"/>
              <a:t>information</a:t>
            </a:r>
          </a:p>
          <a:p>
            <a:endParaRPr lang="en-US" sz="1000" dirty="0" smtClean="0"/>
          </a:p>
          <a:p>
            <a:r>
              <a:rPr lang="en-US" sz="2800" dirty="0" smtClean="0"/>
              <a:t>Identify </a:t>
            </a:r>
            <a:r>
              <a:rPr lang="en-US" sz="2800" dirty="0"/>
              <a:t>additional </a:t>
            </a:r>
            <a:r>
              <a:rPr lang="en-US" sz="2800" dirty="0" smtClean="0"/>
              <a:t>contacts</a:t>
            </a:r>
          </a:p>
          <a:p>
            <a:endParaRPr lang="en-US" sz="1000" dirty="0" smtClean="0"/>
          </a:p>
          <a:p>
            <a:r>
              <a:rPr lang="en-US" sz="2800" dirty="0" smtClean="0"/>
              <a:t>Review/refine </a:t>
            </a:r>
            <a:r>
              <a:rPr lang="en-US" sz="2800" dirty="0"/>
              <a:t>the infectious </a:t>
            </a:r>
            <a:r>
              <a:rPr lang="en-US" sz="2800" dirty="0" smtClean="0"/>
              <a:t>period</a:t>
            </a:r>
          </a:p>
          <a:p>
            <a:endParaRPr lang="en-US" sz="1000" kern="1200" dirty="0">
              <a:solidFill>
                <a:srgbClr val="000000"/>
              </a:solidFill>
              <a:latin typeface="Arial" charset="0"/>
            </a:endParaRPr>
          </a:p>
          <a:p>
            <a:r>
              <a:rPr lang="en-US" sz="2800" kern="1200" dirty="0" smtClean="0">
                <a:solidFill>
                  <a:srgbClr val="000000"/>
                </a:solidFill>
                <a:latin typeface="Arial" charset="0"/>
              </a:rPr>
              <a:t>Continue to build trust and </a:t>
            </a:r>
            <a:r>
              <a:rPr lang="en-US" sz="2800" kern="1200" dirty="0" smtClean="0">
                <a:solidFill>
                  <a:srgbClr val="000000"/>
                </a:solidFill>
                <a:latin typeface="Arial" charset="0"/>
              </a:rPr>
              <a:t>rapport</a:t>
            </a:r>
          </a:p>
        </p:txBody>
      </p:sp>
      <p:sp>
        <p:nvSpPr>
          <p:cNvPr id="4" name="Slide Number Placeholder 3"/>
          <p:cNvSpPr>
            <a:spLocks noGrp="1"/>
          </p:cNvSpPr>
          <p:nvPr>
            <p:ph type="sldNum" sz="quarter" idx="12"/>
          </p:nvPr>
        </p:nvSpPr>
        <p:spPr/>
        <p:txBody>
          <a:bodyPr/>
          <a:lstStyle/>
          <a:p>
            <a:pPr>
              <a:defRPr/>
            </a:pPr>
            <a:fld id="{42B940A8-1F4E-424F-8215-AF7160E4C023}" type="slidenum">
              <a:rPr lang="en-US" sz="2000" smtClean="0">
                <a:solidFill>
                  <a:srgbClr val="000000"/>
                </a:solidFill>
              </a:rPr>
              <a:pPr>
                <a:defRPr/>
              </a:pPr>
              <a:t>8</a:t>
            </a:fld>
            <a:endParaRPr lang="en-US" sz="2000" dirty="0">
              <a:solidFill>
                <a:srgbClr val="000000"/>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63" t="2753" r="2740" b="2592"/>
          <a:stretch/>
        </p:blipFill>
        <p:spPr>
          <a:xfrm>
            <a:off x="5105400" y="1808528"/>
            <a:ext cx="3581400" cy="3601672"/>
          </a:xfrm>
          <a:prstGeom prst="rect">
            <a:avLst/>
          </a:prstGeom>
          <a:ln>
            <a:solidFill>
              <a:schemeClr val="accent1">
                <a:lumMod val="50000"/>
              </a:schemeClr>
            </a:solidFill>
          </a:ln>
        </p:spPr>
      </p:pic>
    </p:spTree>
    <p:extLst>
      <p:ext uri="{BB962C8B-B14F-4D97-AF65-F5344CB8AC3E}">
        <p14:creationId xmlns:p14="http://schemas.microsoft.com/office/powerpoint/2010/main" val="719499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smtClean="0"/>
              <a:t>Effective Interviewer Musts</a:t>
            </a:r>
          </a:p>
        </p:txBody>
      </p:sp>
      <p:sp>
        <p:nvSpPr>
          <p:cNvPr id="68611" name="Content Placeholder 2"/>
          <p:cNvSpPr>
            <a:spLocks noGrp="1"/>
          </p:cNvSpPr>
          <p:nvPr>
            <p:ph idx="1"/>
          </p:nvPr>
        </p:nvSpPr>
        <p:spPr>
          <a:xfrm>
            <a:off x="228600" y="1524000"/>
            <a:ext cx="8382000" cy="5095875"/>
          </a:xfrm>
        </p:spPr>
        <p:txBody>
          <a:bodyPr/>
          <a:lstStyle/>
          <a:p>
            <a:r>
              <a:rPr lang="en-US" sz="2800" dirty="0"/>
              <a:t>Build rapport</a:t>
            </a:r>
          </a:p>
          <a:p>
            <a:endParaRPr lang="en-US" sz="1000" dirty="0" smtClean="0"/>
          </a:p>
          <a:p>
            <a:r>
              <a:rPr lang="en-US" sz="2800" dirty="0" smtClean="0"/>
              <a:t>Maintain confidentiality</a:t>
            </a:r>
          </a:p>
          <a:p>
            <a:endParaRPr lang="en-US" sz="1200" dirty="0" smtClean="0"/>
          </a:p>
          <a:p>
            <a:r>
              <a:rPr lang="en-US" sz="2800" dirty="0" smtClean="0"/>
              <a:t>Arrange for privacy</a:t>
            </a:r>
          </a:p>
          <a:p>
            <a:endParaRPr lang="en-US" sz="1200" dirty="0" smtClean="0"/>
          </a:p>
          <a:p>
            <a:r>
              <a:rPr lang="en-US" sz="2800" dirty="0" smtClean="0"/>
              <a:t>Listen actively</a:t>
            </a:r>
          </a:p>
          <a:p>
            <a:endParaRPr lang="en-US" sz="1200" dirty="0" smtClean="0"/>
          </a:p>
          <a:p>
            <a:r>
              <a:rPr lang="en-US" sz="2800" dirty="0" smtClean="0"/>
              <a:t>Be objective and nonjudgmental </a:t>
            </a:r>
          </a:p>
          <a:p>
            <a:endParaRPr lang="en-US" sz="1000" dirty="0" smtClean="0"/>
          </a:p>
          <a:p>
            <a:pPr eaLnBrk="1" hangingPunct="1"/>
            <a:r>
              <a:rPr lang="en-US" sz="2800" dirty="0"/>
              <a:t>Be </a:t>
            </a:r>
            <a:r>
              <a:rPr lang="en-US" sz="2800" dirty="0" smtClean="0"/>
              <a:t>creative</a:t>
            </a:r>
          </a:p>
          <a:p>
            <a:pPr eaLnBrk="1" hangingPunct="1"/>
            <a:endParaRPr lang="en-US" sz="1200" dirty="0"/>
          </a:p>
          <a:p>
            <a:pPr eaLnBrk="1" hangingPunct="1"/>
            <a:r>
              <a:rPr lang="en-US" sz="2800" dirty="0" smtClean="0"/>
              <a:t>Develop </a:t>
            </a:r>
            <a:r>
              <a:rPr lang="en-US" sz="2800" dirty="0"/>
              <a:t>a style that works for you</a:t>
            </a:r>
          </a:p>
          <a:p>
            <a:pPr eaLnBrk="1" hangingPunct="1"/>
            <a:endParaRPr lang="en-US" sz="1000" dirty="0"/>
          </a:p>
        </p:txBody>
      </p:sp>
      <p:sp>
        <p:nvSpPr>
          <p:cNvPr id="68612" name="Slide Number Placeholder 4"/>
          <p:cNvSpPr txBox="1">
            <a:spLocks/>
          </p:cNvSpPr>
          <p:nvPr/>
        </p:nvSpPr>
        <p:spPr bwMode="auto">
          <a:xfrm>
            <a:off x="4419600" y="6381750"/>
            <a:ext cx="4343400" cy="476250"/>
          </a:xfrm>
          <a:prstGeom prst="rect">
            <a:avLst/>
          </a:prstGeom>
          <a:noFill/>
          <a:ln w="9525">
            <a:noFill/>
            <a:miter lim="800000"/>
            <a:headEnd/>
            <a:tailEnd/>
          </a:ln>
        </p:spPr>
        <p:txBody>
          <a:bodyPr/>
          <a:lstStyle/>
          <a:p>
            <a:pPr algn="r"/>
            <a:fld id="{0724BFF1-F154-4B03-9705-B508CC470ADD}" type="slidenum">
              <a:rPr lang="en-US" sz="2000" b="1"/>
              <a:pPr algn="r"/>
              <a:t>9</a:t>
            </a:fld>
            <a:endParaRPr lang="en-US" sz="2000" b="1" dirty="0"/>
          </a:p>
        </p:txBody>
      </p:sp>
    </p:spTree>
    <p:extLst>
      <p:ext uri="{BB962C8B-B14F-4D97-AF65-F5344CB8AC3E}">
        <p14:creationId xmlns:p14="http://schemas.microsoft.com/office/powerpoint/2010/main" val="2504749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4651</TotalTime>
  <Words>4173</Words>
  <Application>Microsoft Office PowerPoint</Application>
  <PresentationFormat>On-screen Show (4:3)</PresentationFormat>
  <Paragraphs>838</Paragraphs>
  <Slides>72</Slides>
  <Notes>72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1_Default Design</vt:lpstr>
      <vt:lpstr>Interviewing for TB Contact Investigation</vt:lpstr>
      <vt:lpstr>Learning Objectives</vt:lpstr>
      <vt:lpstr>Difference Between STD Interview and TB Interview</vt:lpstr>
      <vt:lpstr>What is the Main Goal of a TB Interview?</vt:lpstr>
      <vt:lpstr>When Should the TB Interview Be Conducted?</vt:lpstr>
      <vt:lpstr>Where Should the Interview Take Place?</vt:lpstr>
      <vt:lpstr>What are the Objectives of the  Initial Interview? </vt:lpstr>
      <vt:lpstr>What are the Objectives of the  Re-Interview?</vt:lpstr>
      <vt:lpstr>Effective Interviewer Musts</vt:lpstr>
      <vt:lpstr>The TB Interview: Video</vt:lpstr>
      <vt:lpstr>Interview Format</vt:lpstr>
      <vt:lpstr>Interview Format</vt:lpstr>
      <vt:lpstr>TB Interview Checklist</vt:lpstr>
      <vt:lpstr>Interview Format</vt:lpstr>
      <vt:lpstr>Interview Introduction (1)</vt:lpstr>
      <vt:lpstr>Interview Introduction (2)</vt:lpstr>
      <vt:lpstr>Explain the Purpose of the Interview </vt:lpstr>
      <vt:lpstr>Discuss Confidentiality</vt:lpstr>
      <vt:lpstr>Interview Format</vt:lpstr>
      <vt:lpstr>Importance of  Education</vt:lpstr>
      <vt:lpstr>What Education Should be  Provided to the Case?</vt:lpstr>
      <vt:lpstr>  1. Treatment and Care Plan </vt:lpstr>
      <vt:lpstr> 2. Infection Control Measures</vt:lpstr>
      <vt:lpstr>3. Importance of  Maintaining Medical Care</vt:lpstr>
      <vt:lpstr>4. Importance of Contact Investigation</vt:lpstr>
      <vt:lpstr>What is Effective Education?</vt:lpstr>
      <vt:lpstr>Tips for Providing Effective Education (1)</vt:lpstr>
      <vt:lpstr>PowerPoint Presentation</vt:lpstr>
      <vt:lpstr>PowerPoint Presentation</vt:lpstr>
      <vt:lpstr>Medical Terminology Exercise</vt:lpstr>
      <vt:lpstr>The TB Interview: Video</vt:lpstr>
      <vt:lpstr>Interview Format</vt:lpstr>
      <vt:lpstr>Information Collection  and Confirmation</vt:lpstr>
      <vt:lpstr>Confirm Personal Information</vt:lpstr>
      <vt:lpstr>Confirm Medical Information (1)</vt:lpstr>
      <vt:lpstr>Confirm Medical Information (2)</vt:lpstr>
      <vt:lpstr>Confirm Medical Information (3)</vt:lpstr>
      <vt:lpstr>Review the Infectious Period</vt:lpstr>
      <vt:lpstr>Interview Process</vt:lpstr>
      <vt:lpstr>Contact Identification (1)</vt:lpstr>
      <vt:lpstr>Contact Identification (2)</vt:lpstr>
      <vt:lpstr>Identify Places WHERE Case  Spent Time (1)</vt:lpstr>
      <vt:lpstr>Identify Places WHERE the Case  Spent Time (2)</vt:lpstr>
      <vt:lpstr>Identify Places WHERE the Case  Spent Time (3) - Residence</vt:lpstr>
      <vt:lpstr>Identify Places WHERE the Case  Spent Time (4) - School</vt:lpstr>
      <vt:lpstr>Identify Places WHERE the Case  Spent Time (5) - Workplace</vt:lpstr>
      <vt:lpstr>Identify WHO the Case Spent Time With (1)</vt:lpstr>
      <vt:lpstr>Identify WHO the Case Spent Time With (2)</vt:lpstr>
      <vt:lpstr>Identify WHEN and WHAT Activities or Events the Case Participated In (1)</vt:lpstr>
      <vt:lpstr>Identify WHEN and WHAT Activities or Events the Case Participated In (2)</vt:lpstr>
      <vt:lpstr>What Information Should Be Collected About Contacts?</vt:lpstr>
      <vt:lpstr>Process for Collecting Contact Information (1)</vt:lpstr>
      <vt:lpstr>Process for Collecting Contact Information (2)</vt:lpstr>
      <vt:lpstr>Process for Collecting Contact Information (3)</vt:lpstr>
      <vt:lpstr>Process for Collecting Contact Information (4)</vt:lpstr>
      <vt:lpstr>Process for Collecting Contact Information (5)</vt:lpstr>
      <vt:lpstr>Process for Collecting Contact Information (6)</vt:lpstr>
      <vt:lpstr>Process for Collecting Contact Information (7)</vt:lpstr>
      <vt:lpstr>Contact Identification Exercise</vt:lpstr>
      <vt:lpstr>Interview Process Conclusion of the Interview</vt:lpstr>
      <vt:lpstr>Conclusion of the Interview (1)</vt:lpstr>
      <vt:lpstr>Conclusion of the Interview (2)</vt:lpstr>
      <vt:lpstr>Problem Solving During  the Interview</vt:lpstr>
      <vt:lpstr>Potential Interview Problems</vt:lpstr>
      <vt:lpstr>Methods to Confront and Solve Problems</vt:lpstr>
      <vt:lpstr> 1. Provide Information</vt:lpstr>
      <vt:lpstr> 2. Direct Challenge</vt:lpstr>
      <vt:lpstr> 3. Self Involvement</vt:lpstr>
      <vt:lpstr> 4. Withdrawal of Reinforcement</vt:lpstr>
      <vt:lpstr>If You Continue to Have Challenges…</vt:lpstr>
      <vt:lpstr>The TB Interview: Video</vt:lpstr>
      <vt:lpstr>Review</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pkb0</dc:creator>
  <cp:lastModifiedBy>Segerlind, Sarah (CDC/OID/NCHHSTP)</cp:lastModifiedBy>
  <cp:revision>619</cp:revision>
  <cp:lastPrinted>2013-04-18T17:38:55Z</cp:lastPrinted>
  <dcterms:created xsi:type="dcterms:W3CDTF">2011-05-19T14:49:28Z</dcterms:created>
  <dcterms:modified xsi:type="dcterms:W3CDTF">2013-07-11T19:28:26Z</dcterms:modified>
</cp:coreProperties>
</file>